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01" r:id="rId3"/>
    <p:sldId id="350" r:id="rId4"/>
    <p:sldId id="317" r:id="rId5"/>
    <p:sldId id="318" r:id="rId6"/>
    <p:sldId id="313" r:id="rId7"/>
    <p:sldId id="315" r:id="rId8"/>
    <p:sldId id="319" r:id="rId9"/>
    <p:sldId id="320" r:id="rId10"/>
    <p:sldId id="355" r:id="rId11"/>
    <p:sldId id="321" r:id="rId12"/>
    <p:sldId id="322" r:id="rId13"/>
    <p:sldId id="323" r:id="rId14"/>
    <p:sldId id="324" r:id="rId15"/>
    <p:sldId id="352" r:id="rId16"/>
    <p:sldId id="353" r:id="rId17"/>
    <p:sldId id="325" r:id="rId18"/>
    <p:sldId id="328" r:id="rId19"/>
    <p:sldId id="329" r:id="rId20"/>
    <p:sldId id="326" r:id="rId21"/>
    <p:sldId id="330" r:id="rId22"/>
    <p:sldId id="332" r:id="rId23"/>
    <p:sldId id="333" r:id="rId24"/>
    <p:sldId id="357" r:id="rId25"/>
    <p:sldId id="358" r:id="rId26"/>
    <p:sldId id="359" r:id="rId27"/>
    <p:sldId id="360" r:id="rId28"/>
    <p:sldId id="361" r:id="rId29"/>
    <p:sldId id="362" r:id="rId30"/>
    <p:sldId id="334" r:id="rId31"/>
    <p:sldId id="335" r:id="rId32"/>
    <p:sldId id="336" r:id="rId33"/>
    <p:sldId id="337" r:id="rId34"/>
    <p:sldId id="338" r:id="rId35"/>
    <p:sldId id="339" r:id="rId36"/>
    <p:sldId id="354" r:id="rId37"/>
    <p:sldId id="340" r:id="rId38"/>
    <p:sldId id="341" r:id="rId39"/>
    <p:sldId id="342" r:id="rId40"/>
    <p:sldId id="345" r:id="rId41"/>
    <p:sldId id="346" r:id="rId42"/>
    <p:sldId id="347" r:id="rId43"/>
    <p:sldId id="348" r:id="rId44"/>
    <p:sldId id="349" r:id="rId45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A50021"/>
    <a:srgbClr val="FF00FF"/>
    <a:srgbClr val="0000CC"/>
    <a:srgbClr val="DDDDDD"/>
    <a:srgbClr val="33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581" autoAdjust="0"/>
  </p:normalViewPr>
  <p:slideViewPr>
    <p:cSldViewPr snapToGrid="0"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42"/>
    </p:cViewPr>
  </p:sorterViewPr>
  <p:notesViewPr>
    <p:cSldViewPr snapToGrid="0">
      <p:cViewPr varScale="1">
        <p:scale>
          <a:sx n="56" d="100"/>
          <a:sy n="56" d="100"/>
        </p:scale>
        <p:origin x="-1728" y="-90"/>
      </p:cViewPr>
      <p:guideLst>
        <p:guide orient="horz" pos="3024"/>
        <p:guide pos="2304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855D030-BB57-4678-8AD8-62A0497AC9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BCFAEEB-A1FF-4BBD-AA17-9B1E0797E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759730-EF59-410A-9A16-75ABB3FB16A0}" type="slidenum">
              <a:rPr lang="en-US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>
                <a:latin typeface="Arial" pitchFamily="34" charset="0"/>
              </a:rPr>
              <a:t>Distinction between reachable and possible states will be demonstrated using Jasper on the FIFO design.</a:t>
            </a:r>
          </a:p>
          <a:p>
            <a:pPr eaLnBrk="1" hangingPunct="1"/>
            <a:r>
              <a:rPr lang="en-GB" smtClean="0">
                <a:latin typeface="Arial" pitchFamily="34" charset="0"/>
              </a:rPr>
              <a:t>Discuss the meaning of ALL properties: How do we know we have ALL properties?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27531A-193D-4F42-804E-A35B7742B292}" type="slidenum">
              <a:rPr lang="en-GB" smtClean="0">
                <a:latin typeface="Arial" pitchFamily="34" charset="0"/>
              </a:rPr>
              <a:pPr/>
              <a:t>25</a:t>
            </a:fld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EEECE1"/>
              </a:buClr>
            </a:pPr>
            <a:fld id="{F731FD64-651B-4914-91C1-CDA42F2EE55E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>
                <a:buClr>
                  <a:srgbClr val="EEECE1"/>
                </a:buClr>
              </a:pPr>
              <a:t>26</a:t>
            </a:fld>
            <a:endParaRPr 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58109B91-A257-4059-B11F-D87D28FC9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978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5978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4638"/>
            <a:ext cx="91440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296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04900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7134225" y="6338888"/>
            <a:ext cx="1819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434" tIns="51719" rIns="103434" bIns="51719" anchor="b"/>
          <a:lstStyle/>
          <a:p>
            <a:pPr algn="r" defTabSz="1035050">
              <a:defRPr/>
            </a:pPr>
            <a:fld id="{BB5BA9F5-44FD-4416-BF73-B6B0650CFA0A}" type="slidenum">
              <a:rPr lang="en-GB" sz="1600">
                <a:latin typeface="Arial" charset="0"/>
                <a:cs typeface="Times New Roman" pitchFamily="18" charset="0"/>
              </a:rPr>
              <a:pPr algn="r" defTabSz="1035050">
                <a:defRPr/>
              </a:pPr>
              <a:t>‹#›</a:t>
            </a:fld>
            <a:endParaRPr lang="en-US" sz="1600">
              <a:latin typeface="Arial" charset="0"/>
              <a:cs typeface="Times New Roman" pitchFamily="18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660525" y="6338888"/>
            <a:ext cx="6026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434" tIns="51719" rIns="103434" bIns="51719" anchor="b"/>
          <a:lstStyle/>
          <a:p>
            <a:pPr defTabSz="1035050">
              <a:defRPr/>
            </a:pPr>
            <a:r>
              <a:rPr lang="en-US" sz="1600">
                <a:latin typeface="Arial" charset="0"/>
                <a:cs typeface="Times New Roman" pitchFamily="18" charset="0"/>
              </a:rPr>
              <a:t>COMSM0115 – Design Verification</a:t>
            </a: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0" y="6340475"/>
            <a:ext cx="1981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434" tIns="51719" rIns="103434" bIns="51719" anchor="b"/>
          <a:lstStyle/>
          <a:p>
            <a:pPr defTabSz="1035050">
              <a:defRPr/>
            </a:pPr>
            <a:r>
              <a:rPr lang="en-GB" sz="1600">
                <a:solidFill>
                  <a:schemeClr val="bg2"/>
                </a:solidFill>
                <a:latin typeface="Arial" charset="0"/>
                <a:cs typeface="Times New Roman" pitchFamily="18" charset="0"/>
              </a:rPr>
              <a:t>Kerstin Eder</a:t>
            </a:r>
            <a:endParaRPr lang="en-US" sz="1600">
              <a:solidFill>
                <a:schemeClr val="bg2"/>
              </a:solidFill>
              <a:latin typeface="Arial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6250" y="1025525"/>
            <a:ext cx="8189913" cy="3578225"/>
          </a:xfrm>
        </p:spPr>
        <p:txBody>
          <a:bodyPr/>
          <a:lstStyle/>
          <a:p>
            <a:pPr eaLnBrk="1" hangingPunct="1"/>
            <a:r>
              <a:rPr lang="en-US" sz="3200" smtClean="0"/>
              <a:t>COMS31700 Design Verification:</a:t>
            </a:r>
            <a:r>
              <a:rPr lang="en-US" smtClean="0"/>
              <a:t/>
            </a:r>
            <a:br>
              <a:rPr lang="en-US" smtClean="0"/>
            </a:br>
            <a:r>
              <a:rPr lang="en-US" sz="5400" b="1" smtClean="0"/>
              <a:t> </a:t>
            </a:r>
            <a:r>
              <a:rPr lang="en-US" b="1" smtClean="0"/>
              <a:t>Assertions and </a:t>
            </a:r>
            <a:br>
              <a:rPr lang="en-US" b="1" smtClean="0"/>
            </a:br>
            <a:r>
              <a:rPr lang="en-US" b="1" smtClean="0"/>
              <a:t>Assertion-Based Verification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784725"/>
            <a:ext cx="9144000" cy="990600"/>
          </a:xfrm>
        </p:spPr>
        <p:txBody>
          <a:bodyPr/>
          <a:lstStyle/>
          <a:p>
            <a:pPr eaLnBrk="1" hangingPunct="1"/>
            <a:r>
              <a:rPr lang="en-GB" sz="3600" smtClean="0"/>
              <a:t>Kerstin Eder</a:t>
            </a:r>
          </a:p>
          <a:p>
            <a:pPr eaLnBrk="1" hangingPunct="1"/>
            <a:r>
              <a:rPr lang="en-GB" sz="1200" smtClean="0"/>
              <a:t>(Acknowledgement: Avi Ziv from the IBM Research Labs in Haifa has kindly permitted the re-use of some of his slides.)</a:t>
            </a:r>
            <a:endParaRPr lang="en-US" sz="1200" smtClean="0"/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021388"/>
            <a:ext cx="22479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5159375" y="6115050"/>
            <a:ext cx="32416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Department of 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400">
                <a:solidFill>
                  <a:schemeClr val="tx2"/>
                </a:solidFill>
                <a:latin typeface="Times New Roman" pitchFamily="18" charset="0"/>
              </a:rPr>
              <a:t>COMPUTER SCIENCE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8" name="Line 10"/>
          <p:cNvSpPr>
            <a:spLocks noChangeShapeType="1"/>
          </p:cNvSpPr>
          <p:nvPr/>
        </p:nvSpPr>
        <p:spPr bwMode="auto">
          <a:xfrm>
            <a:off x="0" y="5843588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3079" name="Picture 14" descr="CS6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74063" y="6091238"/>
            <a:ext cx="6350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Sequential Assertion Monitor</a:t>
            </a:r>
            <a:endParaRPr 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4930775"/>
            <a:ext cx="8229600" cy="14192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start event initiates assertion validation process.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Evaluation continues until the end event occurs.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Distinguish between </a:t>
            </a:r>
            <a:r>
              <a:rPr lang="en-US" sz="2000" smtClean="0">
                <a:solidFill>
                  <a:srgbClr val="A50021"/>
                </a:solidFill>
              </a:rPr>
              <a:t>time-bounded</a:t>
            </a:r>
            <a:r>
              <a:rPr lang="en-US" sz="2000" smtClean="0"/>
              <a:t> and </a:t>
            </a:r>
            <a:r>
              <a:rPr lang="en-US" sz="2000" smtClean="0">
                <a:solidFill>
                  <a:srgbClr val="A50021"/>
                </a:solidFill>
              </a:rPr>
              <a:t>event-bounded</a:t>
            </a:r>
            <a:r>
              <a:rPr lang="en-US" sz="2000" smtClean="0"/>
              <a:t> monitors.</a:t>
            </a:r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2133600" y="1739900"/>
            <a:ext cx="1371600" cy="9652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2260600" y="1968500"/>
            <a:ext cx="11049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start</a:t>
            </a:r>
            <a:endParaRPr lang="en-US" sz="2400"/>
          </a:p>
        </p:txBody>
      </p:sp>
      <p:grpSp>
        <p:nvGrpSpPr>
          <p:cNvPr id="12294" name="Group 8"/>
          <p:cNvGrpSpPr>
            <a:grpSpLocks/>
          </p:cNvGrpSpPr>
          <p:nvPr/>
        </p:nvGrpSpPr>
        <p:grpSpPr bwMode="auto">
          <a:xfrm>
            <a:off x="5284788" y="2973388"/>
            <a:ext cx="1371600" cy="965200"/>
            <a:chOff x="1457" y="1209"/>
            <a:chExt cx="864" cy="608"/>
          </a:xfrm>
        </p:grpSpPr>
        <p:sp>
          <p:nvSpPr>
            <p:cNvPr id="12301" name="Oval 6"/>
            <p:cNvSpPr>
              <a:spLocks noChangeArrowheads="1"/>
            </p:cNvSpPr>
            <p:nvPr/>
          </p:nvSpPr>
          <p:spPr bwMode="auto">
            <a:xfrm>
              <a:off x="1457" y="1209"/>
              <a:ext cx="864" cy="608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02" name="Text Box 7"/>
            <p:cNvSpPr txBox="1">
              <a:spLocks noChangeArrowheads="1"/>
            </p:cNvSpPr>
            <p:nvPr/>
          </p:nvSpPr>
          <p:spPr bwMode="auto">
            <a:xfrm>
              <a:off x="1537" y="1353"/>
              <a:ext cx="696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/>
                <a:t>check</a:t>
              </a:r>
              <a:endParaRPr lang="en-US" sz="2400"/>
            </a:p>
          </p:txBody>
        </p:sp>
      </p:grpSp>
      <p:cxnSp>
        <p:nvCxnSpPr>
          <p:cNvPr id="12295" name="AutoShape 9"/>
          <p:cNvCxnSpPr>
            <a:cxnSpLocks noChangeShapeType="1"/>
            <a:stCxn id="12292" idx="7"/>
            <a:endCxn id="12301" idx="0"/>
          </p:cNvCxnSpPr>
          <p:nvPr/>
        </p:nvCxnSpPr>
        <p:spPr bwMode="auto">
          <a:xfrm rot="5400000" flipV="1">
            <a:off x="4090988" y="1081088"/>
            <a:ext cx="1092200" cy="2667000"/>
          </a:xfrm>
          <a:prstGeom prst="curvedConnector3">
            <a:avLst>
              <a:gd name="adj1" fmla="val -32704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2296" name="AutoShape 10"/>
          <p:cNvCxnSpPr>
            <a:cxnSpLocks noChangeShapeType="1"/>
            <a:stCxn id="12301" idx="7"/>
            <a:endCxn id="12301" idx="5"/>
          </p:cNvCxnSpPr>
          <p:nvPr/>
        </p:nvCxnSpPr>
        <p:spPr bwMode="auto">
          <a:xfrm rot="5400000" flipV="1">
            <a:off x="6101556" y="3455194"/>
            <a:ext cx="708025" cy="1588"/>
          </a:xfrm>
          <a:prstGeom prst="curvedConnector5">
            <a:avLst>
              <a:gd name="adj1" fmla="val -9194"/>
              <a:gd name="adj2" fmla="val 48900014"/>
              <a:gd name="adj3" fmla="val 118384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2297" name="AutoShape 13"/>
          <p:cNvCxnSpPr>
            <a:cxnSpLocks noChangeShapeType="1"/>
            <a:stCxn id="12292" idx="3"/>
            <a:endCxn id="12292" idx="1"/>
          </p:cNvCxnSpPr>
          <p:nvPr/>
        </p:nvCxnSpPr>
        <p:spPr bwMode="auto">
          <a:xfrm rot="5400000" flipH="1" flipV="1">
            <a:off x="1981994" y="2221707"/>
            <a:ext cx="708025" cy="1587"/>
          </a:xfrm>
          <a:prstGeom prst="curvedConnector5">
            <a:avLst>
              <a:gd name="adj1" fmla="val -14801"/>
              <a:gd name="adj2" fmla="val -41500014"/>
              <a:gd name="adj3" fmla="val 10919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2298" name="AutoShape 14"/>
          <p:cNvCxnSpPr>
            <a:cxnSpLocks noChangeShapeType="1"/>
            <a:stCxn id="12292" idx="4"/>
            <a:endCxn id="12301" idx="3"/>
          </p:cNvCxnSpPr>
          <p:nvPr/>
        </p:nvCxnSpPr>
        <p:spPr bwMode="auto">
          <a:xfrm rot="16200000" flipH="1">
            <a:off x="3606800" y="1930400"/>
            <a:ext cx="1092200" cy="2667000"/>
          </a:xfrm>
          <a:prstGeom prst="curvedConnector3">
            <a:avLst>
              <a:gd name="adj1" fmla="val 132704"/>
            </a:avLst>
          </a:prstGeom>
          <a:noFill/>
          <a:ln w="19050">
            <a:solidFill>
              <a:schemeClr val="tx1"/>
            </a:solidFill>
            <a:round/>
            <a:headEnd type="triangle" w="lg" len="lg"/>
            <a:tailEnd type="none" w="lg" len="lg"/>
          </a:ln>
        </p:spPr>
      </p:cxnSp>
      <p:sp>
        <p:nvSpPr>
          <p:cNvPr id="12299" name="Text Box 15"/>
          <p:cNvSpPr txBox="1">
            <a:spLocks noChangeArrowheads="1"/>
          </p:cNvSpPr>
          <p:nvPr/>
        </p:nvSpPr>
        <p:spPr bwMode="auto">
          <a:xfrm>
            <a:off x="5397500" y="1638300"/>
            <a:ext cx="18415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start_event</a:t>
            </a:r>
            <a:endParaRPr lang="en-US"/>
          </a:p>
        </p:txBody>
      </p:sp>
      <p:sp>
        <p:nvSpPr>
          <p:cNvPr id="12300" name="Text Box 16"/>
          <p:cNvSpPr txBox="1">
            <a:spLocks noChangeArrowheads="1"/>
          </p:cNvSpPr>
          <p:nvPr/>
        </p:nvSpPr>
        <p:spPr bwMode="auto">
          <a:xfrm>
            <a:off x="1574800" y="3429000"/>
            <a:ext cx="16637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end_event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Examples - I</a:t>
            </a:r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544638"/>
            <a:ext cx="8496300" cy="4695825"/>
          </a:xfrm>
        </p:spPr>
        <p:txBody>
          <a:bodyPr/>
          <a:lstStyle/>
          <a:p>
            <a:pPr eaLnBrk="1" hangingPunct="1"/>
            <a:r>
              <a:rPr lang="en-US" sz="2800" smtClean="0"/>
              <a:t>The traffic light on both sides of the crossing should never be green at the same time.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/>
              <a:t>	</a:t>
            </a:r>
            <a:r>
              <a:rPr lang="en-US" sz="2000" b="1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assert_never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both_lights_are_green (clk, reset_n, (major_rd_light==’GREEN &amp;&amp; minor_rd_light==’GREEN));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z="2800" smtClean="0"/>
              <a:t>The minor road timer value should be less than the major road timer value.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/>
              <a:t>	</a:t>
            </a:r>
            <a:r>
              <a:rPr lang="en-US" sz="2000" b="1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assert_always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minor_less_than_major(clk, reset_n,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(minor_timer_value &lt; major_timer_value));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603375"/>
            <a:ext cx="8229600" cy="4695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If there are no more cars on the minor road and the traffic light is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green for the minor road, then the traffic light should switch to yellow.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I.e. the controller should always maximize the green time for the major road.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assert_time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#(0,1) change_from_green_if_no_car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(clk, reset_n,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(minor_rd_light==’GREEN &amp;&amp; !car_present),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(minor_rd_light=’YELLOW));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b="1" smtClean="0">
              <a:solidFill>
                <a:srgbClr val="FF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3366FF"/>
                </a:solidFill>
              </a:rPr>
              <a:t>start event:</a:t>
            </a:r>
            <a:r>
              <a:rPr lang="en-US" sz="2000" smtClean="0"/>
              <a:t> Event that triggers monitoring of the </a:t>
            </a:r>
            <a:r>
              <a:rPr lang="en-US" sz="2000" smtClean="0">
                <a:solidFill>
                  <a:srgbClr val="FF00FF"/>
                </a:solidFill>
              </a:rPr>
              <a:t>test expr.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FF00FF"/>
                </a:solidFill>
              </a:rPr>
              <a:t>test expr:</a:t>
            </a:r>
            <a:r>
              <a:rPr lang="en-US" sz="2000" smtClean="0"/>
              <a:t> Expression to be verified at the positive edge of the clock.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The </a:t>
            </a:r>
            <a:r>
              <a:rPr lang="en-US" sz="2000" smtClean="0">
                <a:solidFill>
                  <a:srgbClr val="FF00FF"/>
                </a:solidFill>
              </a:rPr>
              <a:t>test expr</a:t>
            </a:r>
            <a:r>
              <a:rPr lang="en-US" sz="2000" smtClean="0"/>
              <a:t> must evaluate to TRUE for 1 clock cycle after </a:t>
            </a:r>
            <a:r>
              <a:rPr lang="en-US" sz="2000" smtClean="0">
                <a:solidFill>
                  <a:srgbClr val="3366FF"/>
                </a:solidFill>
              </a:rPr>
              <a:t>start event</a:t>
            </a:r>
            <a:r>
              <a:rPr lang="en-US" sz="2000" smtClean="0"/>
              <a:t> is asserted.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Examples - II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Terminology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smtClean="0"/>
              <a:t>Event: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Boolean expression which evaluates to TRUE.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/>
              <a:t>Assertion: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smtClean="0">
                <a:solidFill>
                  <a:srgbClr val="A50021"/>
                </a:solidFill>
              </a:rPr>
              <a:t>Claim</a:t>
            </a:r>
            <a:r>
              <a:rPr lang="en-US" sz="2000" smtClean="0"/>
              <a:t> about an event or sequence of events.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/>
              <a:t>Property: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smtClean="0">
                <a:solidFill>
                  <a:srgbClr val="A50021"/>
                </a:solidFill>
              </a:rPr>
              <a:t>Expected behaviour</a:t>
            </a:r>
            <a:r>
              <a:rPr lang="en-US" sz="2000" smtClean="0"/>
              <a:t>, something verified.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/>
              <a:t>Constraint: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Bounded behaviour, legal stimulus.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/>
              <a:t>Static (Invariant):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smtClean="0"/>
              <a:t> </a:t>
            </a:r>
            <a:r>
              <a:rPr lang="en-US" sz="2000" smtClean="0"/>
              <a:t>Event TRUE for all time.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/>
              <a:t>Temporal (Liveness):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 time relationship of events, whose correct sequence must be true.</a:t>
            </a:r>
          </a:p>
          <a:p>
            <a:pPr lvl="1" eaLnBrk="1" hangingPunct="1">
              <a:lnSpc>
                <a:spcPct val="3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[Credits: Foster. OVL. Hewlett-Packard.]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Invariant</a:t>
            </a:r>
            <a:endParaRPr lang="en-US" smtClean="0"/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571500" y="4956175"/>
            <a:ext cx="82296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Char char="§"/>
            </a:pPr>
            <a:r>
              <a:rPr lang="en-US" sz="2400"/>
              <a:t>Assertion P is checked after Event 1 occurs, and continues to be checked until Event 2.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endParaRPr lang="en-US" sz="140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/>
              <a:t>[Credits: Bening &amp; Foster. Principles of Verifiable RTL Design. Kluwer 2001.]</a:t>
            </a:r>
          </a:p>
        </p:txBody>
      </p:sp>
      <p:sp>
        <p:nvSpPr>
          <p:cNvPr id="16388" name="Line 6"/>
          <p:cNvSpPr>
            <a:spLocks noChangeShapeType="1"/>
          </p:cNvSpPr>
          <p:nvPr/>
        </p:nvSpPr>
        <p:spPr bwMode="auto">
          <a:xfrm>
            <a:off x="1816100" y="1498600"/>
            <a:ext cx="0" cy="2400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6389" name="Line 7"/>
          <p:cNvSpPr>
            <a:spLocks noChangeShapeType="1"/>
          </p:cNvSpPr>
          <p:nvPr/>
        </p:nvSpPr>
        <p:spPr bwMode="auto">
          <a:xfrm>
            <a:off x="1816100" y="3898900"/>
            <a:ext cx="5803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6390" name="Line 8"/>
          <p:cNvSpPr>
            <a:spLocks noChangeShapeType="1"/>
          </p:cNvSpPr>
          <p:nvPr/>
        </p:nvSpPr>
        <p:spPr bwMode="auto">
          <a:xfrm flipV="1">
            <a:off x="3556000" y="2171700"/>
            <a:ext cx="0" cy="172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6391" name="Line 9"/>
          <p:cNvSpPr>
            <a:spLocks noChangeShapeType="1"/>
          </p:cNvSpPr>
          <p:nvPr/>
        </p:nvSpPr>
        <p:spPr bwMode="auto">
          <a:xfrm flipV="1">
            <a:off x="5513388" y="2160588"/>
            <a:ext cx="0" cy="172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6392" name="Rectangle 10"/>
          <p:cNvSpPr>
            <a:spLocks noChangeArrowheads="1"/>
          </p:cNvSpPr>
          <p:nvPr/>
        </p:nvSpPr>
        <p:spPr bwMode="auto">
          <a:xfrm>
            <a:off x="1816100" y="2501900"/>
            <a:ext cx="1739900" cy="1219200"/>
          </a:xfrm>
          <a:prstGeom prst="rect">
            <a:avLst/>
          </a:prstGeom>
          <a:solidFill>
            <a:srgbClr val="008080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3" name="Rectangle 11"/>
          <p:cNvSpPr>
            <a:spLocks noChangeArrowheads="1"/>
          </p:cNvSpPr>
          <p:nvPr/>
        </p:nvSpPr>
        <p:spPr bwMode="auto">
          <a:xfrm>
            <a:off x="5513388" y="2503488"/>
            <a:ext cx="1739900" cy="1219200"/>
          </a:xfrm>
          <a:prstGeom prst="rect">
            <a:avLst/>
          </a:prstGeom>
          <a:solidFill>
            <a:srgbClr val="008080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4" name="Text Box 12"/>
          <p:cNvSpPr txBox="1">
            <a:spLocks noChangeArrowheads="1"/>
          </p:cNvSpPr>
          <p:nvPr/>
        </p:nvSpPr>
        <p:spPr bwMode="auto">
          <a:xfrm>
            <a:off x="2857500" y="1663700"/>
            <a:ext cx="13589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Event 1</a:t>
            </a:r>
            <a:endParaRPr lang="en-US"/>
          </a:p>
        </p:txBody>
      </p:sp>
      <p:sp>
        <p:nvSpPr>
          <p:cNvPr id="16395" name="Text Box 13"/>
          <p:cNvSpPr txBox="1">
            <a:spLocks noChangeArrowheads="1"/>
          </p:cNvSpPr>
          <p:nvPr/>
        </p:nvSpPr>
        <p:spPr bwMode="auto">
          <a:xfrm>
            <a:off x="4967288" y="1690688"/>
            <a:ext cx="1358900" cy="36671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Event 2</a:t>
            </a:r>
            <a:endParaRPr lang="en-US"/>
          </a:p>
        </p:txBody>
      </p:sp>
      <p:sp>
        <p:nvSpPr>
          <p:cNvPr id="16396" name="Oval 14"/>
          <p:cNvSpPr>
            <a:spLocks noChangeArrowheads="1"/>
          </p:cNvSpPr>
          <p:nvPr/>
        </p:nvSpPr>
        <p:spPr bwMode="auto">
          <a:xfrm>
            <a:off x="1917700" y="3733800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7" name="Oval 15"/>
          <p:cNvSpPr>
            <a:spLocks noChangeArrowheads="1"/>
          </p:cNvSpPr>
          <p:nvPr/>
        </p:nvSpPr>
        <p:spPr bwMode="auto">
          <a:xfrm>
            <a:off x="2205038" y="3729038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8" name="Oval 16"/>
          <p:cNvSpPr>
            <a:spLocks noChangeArrowheads="1"/>
          </p:cNvSpPr>
          <p:nvPr/>
        </p:nvSpPr>
        <p:spPr bwMode="auto">
          <a:xfrm>
            <a:off x="2473325" y="3730625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9" name="Oval 17"/>
          <p:cNvSpPr>
            <a:spLocks noChangeArrowheads="1"/>
          </p:cNvSpPr>
          <p:nvPr/>
        </p:nvSpPr>
        <p:spPr bwMode="auto">
          <a:xfrm>
            <a:off x="2767013" y="3738563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0" name="Oval 18"/>
          <p:cNvSpPr>
            <a:spLocks noChangeArrowheads="1"/>
          </p:cNvSpPr>
          <p:nvPr/>
        </p:nvSpPr>
        <p:spPr bwMode="auto">
          <a:xfrm>
            <a:off x="3016250" y="3733800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1" name="Oval 19"/>
          <p:cNvSpPr>
            <a:spLocks noChangeArrowheads="1"/>
          </p:cNvSpPr>
          <p:nvPr/>
        </p:nvSpPr>
        <p:spPr bwMode="auto">
          <a:xfrm>
            <a:off x="3271838" y="3729038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2" name="Oval 20"/>
          <p:cNvSpPr>
            <a:spLocks noChangeArrowheads="1"/>
          </p:cNvSpPr>
          <p:nvPr/>
        </p:nvSpPr>
        <p:spPr bwMode="auto">
          <a:xfrm>
            <a:off x="5121275" y="3730625"/>
            <a:ext cx="152400" cy="152400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3" name="Oval 22"/>
          <p:cNvSpPr>
            <a:spLocks noChangeArrowheads="1"/>
          </p:cNvSpPr>
          <p:nvPr/>
        </p:nvSpPr>
        <p:spPr bwMode="auto">
          <a:xfrm>
            <a:off x="5340350" y="3733800"/>
            <a:ext cx="152400" cy="152400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4" name="Oval 26"/>
          <p:cNvSpPr>
            <a:spLocks noChangeArrowheads="1"/>
          </p:cNvSpPr>
          <p:nvPr/>
        </p:nvSpPr>
        <p:spPr bwMode="auto">
          <a:xfrm>
            <a:off x="5627688" y="3741738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5" name="Oval 27"/>
          <p:cNvSpPr>
            <a:spLocks noChangeArrowheads="1"/>
          </p:cNvSpPr>
          <p:nvPr/>
        </p:nvSpPr>
        <p:spPr bwMode="auto">
          <a:xfrm>
            <a:off x="5915025" y="3736975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6" name="Oval 28"/>
          <p:cNvSpPr>
            <a:spLocks noChangeArrowheads="1"/>
          </p:cNvSpPr>
          <p:nvPr/>
        </p:nvSpPr>
        <p:spPr bwMode="auto">
          <a:xfrm>
            <a:off x="6183313" y="3738563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7" name="Oval 29"/>
          <p:cNvSpPr>
            <a:spLocks noChangeArrowheads="1"/>
          </p:cNvSpPr>
          <p:nvPr/>
        </p:nvSpPr>
        <p:spPr bwMode="auto">
          <a:xfrm>
            <a:off x="6477000" y="3746500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8" name="Oval 30"/>
          <p:cNvSpPr>
            <a:spLocks noChangeArrowheads="1"/>
          </p:cNvSpPr>
          <p:nvPr/>
        </p:nvSpPr>
        <p:spPr bwMode="auto">
          <a:xfrm>
            <a:off x="6726238" y="3741738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9" name="Oval 31"/>
          <p:cNvSpPr>
            <a:spLocks noChangeArrowheads="1"/>
          </p:cNvSpPr>
          <p:nvPr/>
        </p:nvSpPr>
        <p:spPr bwMode="auto">
          <a:xfrm>
            <a:off x="6981825" y="3736975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0" name="Oval 32"/>
          <p:cNvSpPr>
            <a:spLocks noChangeArrowheads="1"/>
          </p:cNvSpPr>
          <p:nvPr/>
        </p:nvSpPr>
        <p:spPr bwMode="auto">
          <a:xfrm>
            <a:off x="3563938" y="3735388"/>
            <a:ext cx="152400" cy="152400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1" name="Oval 33"/>
          <p:cNvSpPr>
            <a:spLocks noChangeArrowheads="1"/>
          </p:cNvSpPr>
          <p:nvPr/>
        </p:nvSpPr>
        <p:spPr bwMode="auto">
          <a:xfrm>
            <a:off x="3851275" y="3730625"/>
            <a:ext cx="152400" cy="152400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2" name="Oval 34"/>
          <p:cNvSpPr>
            <a:spLocks noChangeArrowheads="1"/>
          </p:cNvSpPr>
          <p:nvPr/>
        </p:nvSpPr>
        <p:spPr bwMode="auto">
          <a:xfrm>
            <a:off x="4119563" y="3732213"/>
            <a:ext cx="152400" cy="152400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3" name="Oval 35"/>
          <p:cNvSpPr>
            <a:spLocks noChangeArrowheads="1"/>
          </p:cNvSpPr>
          <p:nvPr/>
        </p:nvSpPr>
        <p:spPr bwMode="auto">
          <a:xfrm>
            <a:off x="4413250" y="3740150"/>
            <a:ext cx="152400" cy="152400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4" name="Oval 36"/>
          <p:cNvSpPr>
            <a:spLocks noChangeArrowheads="1"/>
          </p:cNvSpPr>
          <p:nvPr/>
        </p:nvSpPr>
        <p:spPr bwMode="auto">
          <a:xfrm>
            <a:off x="4662488" y="3735388"/>
            <a:ext cx="152400" cy="152400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5" name="Oval 37"/>
          <p:cNvSpPr>
            <a:spLocks noChangeArrowheads="1"/>
          </p:cNvSpPr>
          <p:nvPr/>
        </p:nvSpPr>
        <p:spPr bwMode="auto">
          <a:xfrm>
            <a:off x="4918075" y="3730625"/>
            <a:ext cx="152400" cy="152400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6" name="Text Box 38"/>
          <p:cNvSpPr txBox="1">
            <a:spLocks noChangeArrowheads="1"/>
          </p:cNvSpPr>
          <p:nvPr/>
        </p:nvSpPr>
        <p:spPr bwMode="auto">
          <a:xfrm>
            <a:off x="3390900" y="3378200"/>
            <a:ext cx="5334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P</a:t>
            </a:r>
            <a:endParaRPr lang="en-US"/>
          </a:p>
        </p:txBody>
      </p:sp>
      <p:sp>
        <p:nvSpPr>
          <p:cNvPr id="16417" name="Text Box 39"/>
          <p:cNvSpPr txBox="1">
            <a:spLocks noChangeArrowheads="1"/>
          </p:cNvSpPr>
          <p:nvPr/>
        </p:nvSpPr>
        <p:spPr bwMode="auto">
          <a:xfrm>
            <a:off x="3697288" y="3430588"/>
            <a:ext cx="533400" cy="36671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P</a:t>
            </a:r>
            <a:endParaRPr lang="en-US"/>
          </a:p>
        </p:txBody>
      </p:sp>
      <p:sp>
        <p:nvSpPr>
          <p:cNvPr id="16418" name="Text Box 40"/>
          <p:cNvSpPr txBox="1">
            <a:spLocks noChangeArrowheads="1"/>
          </p:cNvSpPr>
          <p:nvPr/>
        </p:nvSpPr>
        <p:spPr bwMode="auto">
          <a:xfrm>
            <a:off x="3940175" y="3406775"/>
            <a:ext cx="5334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P</a:t>
            </a:r>
            <a:endParaRPr lang="en-US"/>
          </a:p>
        </p:txBody>
      </p:sp>
      <p:sp>
        <p:nvSpPr>
          <p:cNvPr id="16419" name="Text Box 41"/>
          <p:cNvSpPr txBox="1">
            <a:spLocks noChangeArrowheads="1"/>
          </p:cNvSpPr>
          <p:nvPr/>
        </p:nvSpPr>
        <p:spPr bwMode="auto">
          <a:xfrm>
            <a:off x="4246563" y="3408363"/>
            <a:ext cx="533400" cy="36671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P</a:t>
            </a:r>
            <a:endParaRPr lang="en-US"/>
          </a:p>
        </p:txBody>
      </p:sp>
      <p:sp>
        <p:nvSpPr>
          <p:cNvPr id="16420" name="Text Box 42"/>
          <p:cNvSpPr txBox="1">
            <a:spLocks noChangeArrowheads="1"/>
          </p:cNvSpPr>
          <p:nvPr/>
        </p:nvSpPr>
        <p:spPr bwMode="auto">
          <a:xfrm>
            <a:off x="4476750" y="3397250"/>
            <a:ext cx="5334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P</a:t>
            </a:r>
            <a:endParaRPr lang="en-US"/>
          </a:p>
        </p:txBody>
      </p:sp>
      <p:sp>
        <p:nvSpPr>
          <p:cNvPr id="16421" name="Text Box 43"/>
          <p:cNvSpPr txBox="1">
            <a:spLocks noChangeArrowheads="1"/>
          </p:cNvSpPr>
          <p:nvPr/>
        </p:nvSpPr>
        <p:spPr bwMode="auto">
          <a:xfrm>
            <a:off x="4745038" y="3386138"/>
            <a:ext cx="533400" cy="36671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P</a:t>
            </a:r>
            <a:endParaRPr lang="en-US"/>
          </a:p>
        </p:txBody>
      </p:sp>
      <p:sp>
        <p:nvSpPr>
          <p:cNvPr id="16422" name="Text Box 44"/>
          <p:cNvSpPr txBox="1">
            <a:spLocks noChangeArrowheads="1"/>
          </p:cNvSpPr>
          <p:nvPr/>
        </p:nvSpPr>
        <p:spPr bwMode="auto">
          <a:xfrm>
            <a:off x="4949825" y="3413125"/>
            <a:ext cx="5334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P</a:t>
            </a:r>
            <a:endParaRPr lang="en-US"/>
          </a:p>
        </p:txBody>
      </p:sp>
      <p:sp>
        <p:nvSpPr>
          <p:cNvPr id="16423" name="Text Box 45"/>
          <p:cNvSpPr txBox="1">
            <a:spLocks noChangeArrowheads="1"/>
          </p:cNvSpPr>
          <p:nvPr/>
        </p:nvSpPr>
        <p:spPr bwMode="auto">
          <a:xfrm>
            <a:off x="5180013" y="3363913"/>
            <a:ext cx="533400" cy="36671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P</a:t>
            </a:r>
            <a:endParaRPr lang="en-US"/>
          </a:p>
        </p:txBody>
      </p:sp>
      <p:sp>
        <p:nvSpPr>
          <p:cNvPr id="16424" name="Text Box 46"/>
          <p:cNvSpPr txBox="1">
            <a:spLocks noChangeArrowheads="1"/>
          </p:cNvSpPr>
          <p:nvPr/>
        </p:nvSpPr>
        <p:spPr bwMode="auto">
          <a:xfrm>
            <a:off x="3213100" y="3949700"/>
            <a:ext cx="2730500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b="1">
                <a:solidFill>
                  <a:srgbClr val="A50021"/>
                </a:solidFill>
              </a:rPr>
              <a:t>Invariant</a:t>
            </a:r>
            <a:endParaRPr lang="en-US" sz="2800" b="1">
              <a:solidFill>
                <a:srgbClr val="A50021"/>
              </a:solidFill>
            </a:endParaRPr>
          </a:p>
        </p:txBody>
      </p:sp>
      <p:sp>
        <p:nvSpPr>
          <p:cNvPr id="16425" name="Text Box 47"/>
          <p:cNvSpPr txBox="1">
            <a:spLocks noChangeArrowheads="1"/>
          </p:cNvSpPr>
          <p:nvPr/>
        </p:nvSpPr>
        <p:spPr bwMode="auto">
          <a:xfrm>
            <a:off x="7035800" y="4089400"/>
            <a:ext cx="12827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time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Property Types: Safety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CC"/>
                </a:solidFill>
              </a:rPr>
              <a:t>Safety:</a:t>
            </a:r>
            <a:r>
              <a:rPr lang="en-US" smtClean="0"/>
              <a:t> Nothing bad ever happens</a:t>
            </a:r>
          </a:p>
          <a:p>
            <a:pPr lvl="1" eaLnBrk="1" hangingPunct="1"/>
            <a:r>
              <a:rPr lang="en-US" smtClean="0"/>
              <a:t>FIFO </a:t>
            </a:r>
            <a:r>
              <a:rPr lang="en-US" smtClean="0">
                <a:solidFill>
                  <a:srgbClr val="0000CC"/>
                </a:solidFill>
              </a:rPr>
              <a:t>never</a:t>
            </a:r>
            <a:r>
              <a:rPr lang="en-US" smtClean="0"/>
              <a:t> overflows</a:t>
            </a:r>
          </a:p>
          <a:p>
            <a:pPr lvl="1" eaLnBrk="1" hangingPunct="1"/>
            <a:r>
              <a:rPr lang="en-US" smtClean="0"/>
              <a:t>The system </a:t>
            </a:r>
            <a:r>
              <a:rPr lang="en-US" smtClean="0">
                <a:solidFill>
                  <a:srgbClr val="0000CC"/>
                </a:solidFill>
              </a:rPr>
              <a:t>never</a:t>
            </a:r>
            <a:r>
              <a:rPr lang="en-US" smtClean="0"/>
              <a:t> allows more than one process to use a shared device simultaneously</a:t>
            </a:r>
          </a:p>
          <a:p>
            <a:pPr lvl="1" eaLnBrk="1" hangingPunct="1"/>
            <a:r>
              <a:rPr lang="en-US" smtClean="0"/>
              <a:t>Requests are </a:t>
            </a:r>
            <a:r>
              <a:rPr lang="en-US" smtClean="0">
                <a:solidFill>
                  <a:srgbClr val="0000CC"/>
                </a:solidFill>
              </a:rPr>
              <a:t>always</a:t>
            </a:r>
            <a:r>
              <a:rPr lang="en-US" smtClean="0"/>
              <a:t> answered within 5 cycles</a:t>
            </a:r>
          </a:p>
          <a:p>
            <a:pPr eaLnBrk="1" hangingPunct="1"/>
            <a:r>
              <a:rPr lang="en-US" smtClean="0">
                <a:solidFill>
                  <a:srgbClr val="A50021"/>
                </a:solidFill>
              </a:rPr>
              <a:t>These properties can be falsified by a finite simulation run.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Property Types: Liveness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rgbClr val="0000CC"/>
                </a:solidFill>
              </a:rPr>
              <a:t>Liveness:</a:t>
            </a:r>
            <a:r>
              <a:rPr lang="en-US" sz="2800" smtClean="0"/>
              <a:t> Something good will eventually happen</a:t>
            </a:r>
          </a:p>
          <a:p>
            <a:pPr lvl="1" eaLnBrk="1" hangingPunct="1"/>
            <a:r>
              <a:rPr lang="en-US" sz="2400" smtClean="0"/>
              <a:t>The system </a:t>
            </a:r>
            <a:r>
              <a:rPr lang="en-US" sz="2400" smtClean="0">
                <a:solidFill>
                  <a:srgbClr val="0000CC"/>
                </a:solidFill>
              </a:rPr>
              <a:t>eventually</a:t>
            </a:r>
            <a:r>
              <a:rPr lang="en-US" sz="2400" smtClean="0"/>
              <a:t> terminates</a:t>
            </a:r>
          </a:p>
          <a:p>
            <a:pPr lvl="1" eaLnBrk="1" hangingPunct="1"/>
            <a:r>
              <a:rPr lang="en-US" sz="2400" smtClean="0"/>
              <a:t>Every request is </a:t>
            </a:r>
            <a:r>
              <a:rPr lang="en-US" sz="2400" smtClean="0">
                <a:solidFill>
                  <a:srgbClr val="0000CC"/>
                </a:solidFill>
              </a:rPr>
              <a:t>eventually </a:t>
            </a:r>
            <a:r>
              <a:rPr lang="en-US" sz="2400" smtClean="0"/>
              <a:t>answered</a:t>
            </a:r>
          </a:p>
          <a:p>
            <a:pPr lvl="1" eaLnBrk="1" hangingPunct="1"/>
            <a:endParaRPr lang="en-US" sz="2400" smtClean="0"/>
          </a:p>
          <a:p>
            <a:pPr eaLnBrk="1" hangingPunct="1"/>
            <a:r>
              <a:rPr lang="en-US" sz="2800" smtClean="0">
                <a:solidFill>
                  <a:srgbClr val="A50021"/>
                </a:solidFill>
              </a:rPr>
              <a:t>In theory, liveness properties can only be falsified by an infinite run.</a:t>
            </a:r>
            <a:r>
              <a:rPr lang="en-US" sz="2800" smtClean="0"/>
              <a:t> </a:t>
            </a:r>
          </a:p>
          <a:p>
            <a:pPr lvl="1" eaLnBrk="1" hangingPunct="1"/>
            <a:r>
              <a:rPr lang="en-US" sz="2400" smtClean="0"/>
              <a:t>Practically, we can assume that the “graceful end-of-test” represents infinite time</a:t>
            </a:r>
          </a:p>
          <a:p>
            <a:pPr lvl="2" eaLnBrk="1" hangingPunct="1"/>
            <a:r>
              <a:rPr lang="en-US" sz="2000" smtClean="0"/>
              <a:t>If the good thing did not happen after this period, we assume that it will never happen, and thus the property is falsified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Liveness</a:t>
            </a:r>
            <a:endParaRPr 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630738"/>
            <a:ext cx="8229600" cy="1622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Assertion P must </a:t>
            </a:r>
            <a:r>
              <a:rPr lang="en-US" sz="2400" b="1" smtClean="0">
                <a:solidFill>
                  <a:srgbClr val="A50021"/>
                </a:solidFill>
              </a:rPr>
              <a:t>eventually</a:t>
            </a:r>
            <a:r>
              <a:rPr lang="en-US" sz="2400" smtClean="0"/>
              <a:t> be valid after the first event trigger occurs and before the second event trigger occurs.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[Credits: Bening &amp; Foster. Principles of Verifiable RTL Design. Kluwer 2001.]</a:t>
            </a: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1816100" y="1498600"/>
            <a:ext cx="0" cy="2400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1816100" y="3898900"/>
            <a:ext cx="5803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V="1">
            <a:off x="3556000" y="2171700"/>
            <a:ext cx="0" cy="172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V="1">
            <a:off x="5513388" y="2160588"/>
            <a:ext cx="0" cy="172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1816100" y="2501900"/>
            <a:ext cx="1739900" cy="1219200"/>
          </a:xfrm>
          <a:prstGeom prst="rect">
            <a:avLst/>
          </a:prstGeom>
          <a:solidFill>
            <a:srgbClr val="008080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5526088" y="2528888"/>
            <a:ext cx="1739900" cy="1219200"/>
          </a:xfrm>
          <a:prstGeom prst="rect">
            <a:avLst/>
          </a:prstGeom>
          <a:solidFill>
            <a:srgbClr val="008080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2946400" y="1625600"/>
            <a:ext cx="13589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Event 1</a:t>
            </a:r>
            <a:endParaRPr lang="en-US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4979988" y="1677988"/>
            <a:ext cx="1358900" cy="36671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Event 2</a:t>
            </a:r>
            <a:endParaRPr lang="en-US"/>
          </a:p>
        </p:txBody>
      </p:sp>
      <p:sp>
        <p:nvSpPr>
          <p:cNvPr id="19468" name="Oval 12"/>
          <p:cNvSpPr>
            <a:spLocks noChangeArrowheads="1"/>
          </p:cNvSpPr>
          <p:nvPr/>
        </p:nvSpPr>
        <p:spPr bwMode="auto">
          <a:xfrm>
            <a:off x="1917700" y="3733800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69" name="Oval 13"/>
          <p:cNvSpPr>
            <a:spLocks noChangeArrowheads="1"/>
          </p:cNvSpPr>
          <p:nvPr/>
        </p:nvSpPr>
        <p:spPr bwMode="auto">
          <a:xfrm>
            <a:off x="2205038" y="3729038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70" name="Oval 14"/>
          <p:cNvSpPr>
            <a:spLocks noChangeArrowheads="1"/>
          </p:cNvSpPr>
          <p:nvPr/>
        </p:nvSpPr>
        <p:spPr bwMode="auto">
          <a:xfrm>
            <a:off x="2473325" y="3730625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71" name="Oval 15"/>
          <p:cNvSpPr>
            <a:spLocks noChangeArrowheads="1"/>
          </p:cNvSpPr>
          <p:nvPr/>
        </p:nvSpPr>
        <p:spPr bwMode="auto">
          <a:xfrm>
            <a:off x="2767013" y="3738563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3016250" y="3733800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73" name="Oval 17"/>
          <p:cNvSpPr>
            <a:spLocks noChangeArrowheads="1"/>
          </p:cNvSpPr>
          <p:nvPr/>
        </p:nvSpPr>
        <p:spPr bwMode="auto">
          <a:xfrm>
            <a:off x="3271838" y="3729038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74" name="Oval 18"/>
          <p:cNvSpPr>
            <a:spLocks noChangeArrowheads="1"/>
          </p:cNvSpPr>
          <p:nvPr/>
        </p:nvSpPr>
        <p:spPr bwMode="auto">
          <a:xfrm>
            <a:off x="5121275" y="3730625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75" name="Oval 19"/>
          <p:cNvSpPr>
            <a:spLocks noChangeArrowheads="1"/>
          </p:cNvSpPr>
          <p:nvPr/>
        </p:nvSpPr>
        <p:spPr bwMode="auto">
          <a:xfrm>
            <a:off x="5340350" y="3733800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76" name="Oval 20"/>
          <p:cNvSpPr>
            <a:spLocks noChangeArrowheads="1"/>
          </p:cNvSpPr>
          <p:nvPr/>
        </p:nvSpPr>
        <p:spPr bwMode="auto">
          <a:xfrm>
            <a:off x="5627688" y="3741738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77" name="Oval 21"/>
          <p:cNvSpPr>
            <a:spLocks noChangeArrowheads="1"/>
          </p:cNvSpPr>
          <p:nvPr/>
        </p:nvSpPr>
        <p:spPr bwMode="auto">
          <a:xfrm>
            <a:off x="5915025" y="3736975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78" name="Oval 22"/>
          <p:cNvSpPr>
            <a:spLocks noChangeArrowheads="1"/>
          </p:cNvSpPr>
          <p:nvPr/>
        </p:nvSpPr>
        <p:spPr bwMode="auto">
          <a:xfrm>
            <a:off x="6183313" y="3738563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79" name="Oval 23"/>
          <p:cNvSpPr>
            <a:spLocks noChangeArrowheads="1"/>
          </p:cNvSpPr>
          <p:nvPr/>
        </p:nvSpPr>
        <p:spPr bwMode="auto">
          <a:xfrm>
            <a:off x="6477000" y="3746500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80" name="Oval 24"/>
          <p:cNvSpPr>
            <a:spLocks noChangeArrowheads="1"/>
          </p:cNvSpPr>
          <p:nvPr/>
        </p:nvSpPr>
        <p:spPr bwMode="auto">
          <a:xfrm>
            <a:off x="6726238" y="3741738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81" name="Oval 25"/>
          <p:cNvSpPr>
            <a:spLocks noChangeArrowheads="1"/>
          </p:cNvSpPr>
          <p:nvPr/>
        </p:nvSpPr>
        <p:spPr bwMode="auto">
          <a:xfrm>
            <a:off x="6981825" y="3736975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82" name="Oval 26"/>
          <p:cNvSpPr>
            <a:spLocks noChangeArrowheads="1"/>
          </p:cNvSpPr>
          <p:nvPr/>
        </p:nvSpPr>
        <p:spPr bwMode="auto">
          <a:xfrm>
            <a:off x="3563938" y="3735388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83" name="Oval 27"/>
          <p:cNvSpPr>
            <a:spLocks noChangeArrowheads="1"/>
          </p:cNvSpPr>
          <p:nvPr/>
        </p:nvSpPr>
        <p:spPr bwMode="auto">
          <a:xfrm>
            <a:off x="3851275" y="3730625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84" name="Oval 28"/>
          <p:cNvSpPr>
            <a:spLocks noChangeArrowheads="1"/>
          </p:cNvSpPr>
          <p:nvPr/>
        </p:nvSpPr>
        <p:spPr bwMode="auto">
          <a:xfrm>
            <a:off x="4119563" y="3732213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85" name="Oval 29"/>
          <p:cNvSpPr>
            <a:spLocks noChangeArrowheads="1"/>
          </p:cNvSpPr>
          <p:nvPr/>
        </p:nvSpPr>
        <p:spPr bwMode="auto">
          <a:xfrm>
            <a:off x="4413250" y="3740150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86" name="Oval 30"/>
          <p:cNvSpPr>
            <a:spLocks noChangeArrowheads="1"/>
          </p:cNvSpPr>
          <p:nvPr/>
        </p:nvSpPr>
        <p:spPr bwMode="auto">
          <a:xfrm>
            <a:off x="4662488" y="3735388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87" name="Oval 31"/>
          <p:cNvSpPr>
            <a:spLocks noChangeArrowheads="1"/>
          </p:cNvSpPr>
          <p:nvPr/>
        </p:nvSpPr>
        <p:spPr bwMode="auto">
          <a:xfrm>
            <a:off x="4918075" y="3730625"/>
            <a:ext cx="152400" cy="152400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88" name="Text Box 37"/>
          <p:cNvSpPr txBox="1">
            <a:spLocks noChangeArrowheads="1"/>
          </p:cNvSpPr>
          <p:nvPr/>
        </p:nvSpPr>
        <p:spPr bwMode="auto">
          <a:xfrm>
            <a:off x="4821238" y="3386138"/>
            <a:ext cx="304800" cy="36671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P</a:t>
            </a:r>
            <a:endParaRPr lang="en-US"/>
          </a:p>
        </p:txBody>
      </p:sp>
      <p:sp>
        <p:nvSpPr>
          <p:cNvPr id="19489" name="Text Box 40"/>
          <p:cNvSpPr txBox="1">
            <a:spLocks noChangeArrowheads="1"/>
          </p:cNvSpPr>
          <p:nvPr/>
        </p:nvSpPr>
        <p:spPr bwMode="auto">
          <a:xfrm>
            <a:off x="3289300" y="3949700"/>
            <a:ext cx="2730500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b="1">
                <a:solidFill>
                  <a:srgbClr val="A50021"/>
                </a:solidFill>
              </a:rPr>
              <a:t>Liveness</a:t>
            </a:r>
            <a:endParaRPr lang="en-US" sz="2800" b="1">
              <a:solidFill>
                <a:srgbClr val="A50021"/>
              </a:solidFill>
            </a:endParaRPr>
          </a:p>
        </p:txBody>
      </p:sp>
      <p:sp>
        <p:nvSpPr>
          <p:cNvPr id="19490" name="Text Box 41"/>
          <p:cNvSpPr txBox="1">
            <a:spLocks noChangeArrowheads="1"/>
          </p:cNvSpPr>
          <p:nvPr/>
        </p:nvSpPr>
        <p:spPr bwMode="auto">
          <a:xfrm>
            <a:off x="7035800" y="4089400"/>
            <a:ext cx="12827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time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smtClean="0"/>
              <a:t>Example: </a:t>
            </a:r>
            <a:r>
              <a:rPr lang="en-GB" sz="3200" smtClean="0">
                <a:latin typeface="Courier New" pitchFamily="49" charset="0"/>
                <a:cs typeface="Courier New" pitchFamily="49" charset="0"/>
              </a:rPr>
              <a:t>assert_change </a:t>
            </a:r>
            <a:r>
              <a:rPr lang="en-GB" sz="3200" smtClean="0">
                <a:cs typeface="Arial" pitchFamily="34" charset="0"/>
              </a:rPr>
              <a:t>(time bounded)</a:t>
            </a:r>
            <a:endParaRPr lang="en-US" sz="3200" smtClean="0">
              <a:cs typeface="Arial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160838"/>
            <a:ext cx="8229600" cy="2270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assert_change [#(severity,width,num_clks,flag,options,msg)] inst_name (clk,reset_n,start_event,test_expr)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4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Use 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assert_change</a:t>
            </a:r>
            <a:r>
              <a:rPr lang="en-US" sz="1800" b="1" smtClean="0"/>
              <a:t> </a:t>
            </a:r>
            <a:r>
              <a:rPr lang="en-US" sz="1800" smtClean="0"/>
              <a:t>in circuits to ensure that after a specified initial event a particular variable or expression will change.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After a request an acknowledge will occur within a specified number of clock cycles.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Verification of state changes in an FSM</a:t>
            </a:r>
          </a:p>
        </p:txBody>
      </p:sp>
      <p:sp>
        <p:nvSpPr>
          <p:cNvPr id="20484" name="Line 37"/>
          <p:cNvSpPr>
            <a:spLocks noChangeShapeType="1"/>
          </p:cNvSpPr>
          <p:nvPr/>
        </p:nvSpPr>
        <p:spPr bwMode="auto">
          <a:xfrm>
            <a:off x="1790700" y="1295400"/>
            <a:ext cx="0" cy="2400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0485" name="Line 38"/>
          <p:cNvSpPr>
            <a:spLocks noChangeShapeType="1"/>
          </p:cNvSpPr>
          <p:nvPr/>
        </p:nvSpPr>
        <p:spPr bwMode="auto">
          <a:xfrm>
            <a:off x="1790700" y="3695700"/>
            <a:ext cx="5803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0486" name="Line 39"/>
          <p:cNvSpPr>
            <a:spLocks noChangeShapeType="1"/>
          </p:cNvSpPr>
          <p:nvPr/>
        </p:nvSpPr>
        <p:spPr bwMode="auto">
          <a:xfrm flipV="1">
            <a:off x="3530600" y="1968500"/>
            <a:ext cx="0" cy="172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0487" name="Line 40"/>
          <p:cNvSpPr>
            <a:spLocks noChangeShapeType="1"/>
          </p:cNvSpPr>
          <p:nvPr/>
        </p:nvSpPr>
        <p:spPr bwMode="auto">
          <a:xfrm flipV="1">
            <a:off x="5487988" y="1957388"/>
            <a:ext cx="0" cy="172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0488" name="Rectangle 41"/>
          <p:cNvSpPr>
            <a:spLocks noChangeArrowheads="1"/>
          </p:cNvSpPr>
          <p:nvPr/>
        </p:nvSpPr>
        <p:spPr bwMode="auto">
          <a:xfrm>
            <a:off x="1790700" y="2298700"/>
            <a:ext cx="1739900" cy="1219200"/>
          </a:xfrm>
          <a:prstGeom prst="rect">
            <a:avLst/>
          </a:prstGeom>
          <a:solidFill>
            <a:srgbClr val="008080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89" name="Rectangle 42"/>
          <p:cNvSpPr>
            <a:spLocks noChangeArrowheads="1"/>
          </p:cNvSpPr>
          <p:nvPr/>
        </p:nvSpPr>
        <p:spPr bwMode="auto">
          <a:xfrm>
            <a:off x="5487988" y="2300288"/>
            <a:ext cx="1739900" cy="1219200"/>
          </a:xfrm>
          <a:prstGeom prst="rect">
            <a:avLst/>
          </a:prstGeom>
          <a:solidFill>
            <a:srgbClr val="008080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90" name="Text Box 43"/>
          <p:cNvSpPr txBox="1">
            <a:spLocks noChangeArrowheads="1"/>
          </p:cNvSpPr>
          <p:nvPr/>
        </p:nvSpPr>
        <p:spPr bwMode="auto">
          <a:xfrm>
            <a:off x="2705100" y="1473200"/>
            <a:ext cx="13589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start_event</a:t>
            </a:r>
            <a:endParaRPr lang="en-US"/>
          </a:p>
        </p:txBody>
      </p:sp>
      <p:sp>
        <p:nvSpPr>
          <p:cNvPr id="20491" name="Text Box 44"/>
          <p:cNvSpPr txBox="1">
            <a:spLocks noChangeArrowheads="1"/>
          </p:cNvSpPr>
          <p:nvPr/>
        </p:nvSpPr>
        <p:spPr bwMode="auto">
          <a:xfrm>
            <a:off x="4662488" y="1512888"/>
            <a:ext cx="1358900" cy="36671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end_event</a:t>
            </a:r>
            <a:endParaRPr lang="en-US"/>
          </a:p>
        </p:txBody>
      </p:sp>
      <p:sp>
        <p:nvSpPr>
          <p:cNvPr id="20492" name="Oval 45"/>
          <p:cNvSpPr>
            <a:spLocks noChangeArrowheads="1"/>
          </p:cNvSpPr>
          <p:nvPr/>
        </p:nvSpPr>
        <p:spPr bwMode="auto">
          <a:xfrm>
            <a:off x="1892300" y="3530600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93" name="Oval 46"/>
          <p:cNvSpPr>
            <a:spLocks noChangeArrowheads="1"/>
          </p:cNvSpPr>
          <p:nvPr/>
        </p:nvSpPr>
        <p:spPr bwMode="auto">
          <a:xfrm>
            <a:off x="2179638" y="3525838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94" name="Oval 47"/>
          <p:cNvSpPr>
            <a:spLocks noChangeArrowheads="1"/>
          </p:cNvSpPr>
          <p:nvPr/>
        </p:nvSpPr>
        <p:spPr bwMode="auto">
          <a:xfrm>
            <a:off x="2447925" y="3527425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95" name="Oval 48"/>
          <p:cNvSpPr>
            <a:spLocks noChangeArrowheads="1"/>
          </p:cNvSpPr>
          <p:nvPr/>
        </p:nvSpPr>
        <p:spPr bwMode="auto">
          <a:xfrm>
            <a:off x="2741613" y="3535363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96" name="Oval 49"/>
          <p:cNvSpPr>
            <a:spLocks noChangeArrowheads="1"/>
          </p:cNvSpPr>
          <p:nvPr/>
        </p:nvSpPr>
        <p:spPr bwMode="auto">
          <a:xfrm>
            <a:off x="2990850" y="3530600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97" name="Oval 50"/>
          <p:cNvSpPr>
            <a:spLocks noChangeArrowheads="1"/>
          </p:cNvSpPr>
          <p:nvPr/>
        </p:nvSpPr>
        <p:spPr bwMode="auto">
          <a:xfrm>
            <a:off x="3246438" y="3525838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98" name="Oval 51"/>
          <p:cNvSpPr>
            <a:spLocks noChangeArrowheads="1"/>
          </p:cNvSpPr>
          <p:nvPr/>
        </p:nvSpPr>
        <p:spPr bwMode="auto">
          <a:xfrm>
            <a:off x="5095875" y="3527425"/>
            <a:ext cx="152400" cy="152400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99" name="Oval 52"/>
          <p:cNvSpPr>
            <a:spLocks noChangeArrowheads="1"/>
          </p:cNvSpPr>
          <p:nvPr/>
        </p:nvSpPr>
        <p:spPr bwMode="auto">
          <a:xfrm>
            <a:off x="5314950" y="3530600"/>
            <a:ext cx="152400" cy="152400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00" name="Oval 53"/>
          <p:cNvSpPr>
            <a:spLocks noChangeArrowheads="1"/>
          </p:cNvSpPr>
          <p:nvPr/>
        </p:nvSpPr>
        <p:spPr bwMode="auto">
          <a:xfrm>
            <a:off x="5602288" y="3538538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01" name="Oval 54"/>
          <p:cNvSpPr>
            <a:spLocks noChangeArrowheads="1"/>
          </p:cNvSpPr>
          <p:nvPr/>
        </p:nvSpPr>
        <p:spPr bwMode="auto">
          <a:xfrm>
            <a:off x="5889625" y="3533775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02" name="Oval 55"/>
          <p:cNvSpPr>
            <a:spLocks noChangeArrowheads="1"/>
          </p:cNvSpPr>
          <p:nvPr/>
        </p:nvSpPr>
        <p:spPr bwMode="auto">
          <a:xfrm>
            <a:off x="6157913" y="3535363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03" name="Oval 56"/>
          <p:cNvSpPr>
            <a:spLocks noChangeArrowheads="1"/>
          </p:cNvSpPr>
          <p:nvPr/>
        </p:nvSpPr>
        <p:spPr bwMode="auto">
          <a:xfrm>
            <a:off x="6451600" y="3543300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04" name="Oval 57"/>
          <p:cNvSpPr>
            <a:spLocks noChangeArrowheads="1"/>
          </p:cNvSpPr>
          <p:nvPr/>
        </p:nvSpPr>
        <p:spPr bwMode="auto">
          <a:xfrm>
            <a:off x="6700838" y="3538538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05" name="Oval 58"/>
          <p:cNvSpPr>
            <a:spLocks noChangeArrowheads="1"/>
          </p:cNvSpPr>
          <p:nvPr/>
        </p:nvSpPr>
        <p:spPr bwMode="auto">
          <a:xfrm>
            <a:off x="6956425" y="3533775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06" name="Oval 59"/>
          <p:cNvSpPr>
            <a:spLocks noChangeArrowheads="1"/>
          </p:cNvSpPr>
          <p:nvPr/>
        </p:nvSpPr>
        <p:spPr bwMode="auto">
          <a:xfrm>
            <a:off x="3538538" y="3532188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07" name="Oval 60"/>
          <p:cNvSpPr>
            <a:spLocks noChangeArrowheads="1"/>
          </p:cNvSpPr>
          <p:nvPr/>
        </p:nvSpPr>
        <p:spPr bwMode="auto">
          <a:xfrm>
            <a:off x="3825875" y="3527425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08" name="Oval 61"/>
          <p:cNvSpPr>
            <a:spLocks noChangeArrowheads="1"/>
          </p:cNvSpPr>
          <p:nvPr/>
        </p:nvSpPr>
        <p:spPr bwMode="auto">
          <a:xfrm>
            <a:off x="4094163" y="3529013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09" name="Oval 62"/>
          <p:cNvSpPr>
            <a:spLocks noChangeArrowheads="1"/>
          </p:cNvSpPr>
          <p:nvPr/>
        </p:nvSpPr>
        <p:spPr bwMode="auto">
          <a:xfrm>
            <a:off x="4387850" y="3536950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10" name="Oval 63"/>
          <p:cNvSpPr>
            <a:spLocks noChangeArrowheads="1"/>
          </p:cNvSpPr>
          <p:nvPr/>
        </p:nvSpPr>
        <p:spPr bwMode="auto">
          <a:xfrm>
            <a:off x="4637088" y="3532188"/>
            <a:ext cx="152400" cy="152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11" name="Oval 64"/>
          <p:cNvSpPr>
            <a:spLocks noChangeArrowheads="1"/>
          </p:cNvSpPr>
          <p:nvPr/>
        </p:nvSpPr>
        <p:spPr bwMode="auto">
          <a:xfrm>
            <a:off x="4892675" y="3527425"/>
            <a:ext cx="152400" cy="152400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12" name="Text Box 65"/>
          <p:cNvSpPr txBox="1">
            <a:spLocks noChangeArrowheads="1"/>
          </p:cNvSpPr>
          <p:nvPr/>
        </p:nvSpPr>
        <p:spPr bwMode="auto">
          <a:xfrm>
            <a:off x="4795838" y="3182938"/>
            <a:ext cx="304800" cy="36671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P</a:t>
            </a:r>
            <a:endParaRPr lang="en-US"/>
          </a:p>
        </p:txBody>
      </p:sp>
      <p:sp>
        <p:nvSpPr>
          <p:cNvPr id="20513" name="Text Box 66"/>
          <p:cNvSpPr txBox="1">
            <a:spLocks noChangeArrowheads="1"/>
          </p:cNvSpPr>
          <p:nvPr/>
        </p:nvSpPr>
        <p:spPr bwMode="auto">
          <a:xfrm>
            <a:off x="3200400" y="3759200"/>
            <a:ext cx="27305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A50021"/>
                </a:solidFill>
              </a:rPr>
              <a:t>test_expr</a:t>
            </a:r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20514" name="Text Box 67"/>
          <p:cNvSpPr txBox="1">
            <a:spLocks noChangeArrowheads="1"/>
          </p:cNvSpPr>
          <p:nvPr/>
        </p:nvSpPr>
        <p:spPr bwMode="auto">
          <a:xfrm>
            <a:off x="7010400" y="3886200"/>
            <a:ext cx="12827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time</a:t>
            </a:r>
            <a:endParaRPr lang="en-US"/>
          </a:p>
        </p:txBody>
      </p:sp>
      <p:sp>
        <p:nvSpPr>
          <p:cNvPr id="20515" name="Text Box 68"/>
          <p:cNvSpPr txBox="1">
            <a:spLocks noChangeArrowheads="1"/>
          </p:cNvSpPr>
          <p:nvPr/>
        </p:nvSpPr>
        <p:spPr bwMode="auto">
          <a:xfrm>
            <a:off x="5013325" y="3184525"/>
            <a:ext cx="3048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P</a:t>
            </a:r>
            <a:endParaRPr lang="en-US"/>
          </a:p>
        </p:txBody>
      </p:sp>
      <p:sp>
        <p:nvSpPr>
          <p:cNvPr id="20516" name="Text Box 69"/>
          <p:cNvSpPr txBox="1">
            <a:spLocks noChangeArrowheads="1"/>
          </p:cNvSpPr>
          <p:nvPr/>
        </p:nvSpPr>
        <p:spPr bwMode="auto">
          <a:xfrm>
            <a:off x="5205413" y="3198813"/>
            <a:ext cx="304800" cy="36671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latin typeface="Courier New" pitchFamily="49" charset="0"/>
                <a:cs typeface="Courier New" pitchFamily="49" charset="0"/>
              </a:rPr>
              <a:t>assert_change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483600" cy="4695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It is not possible for a car on the minor road to wait forever.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/>
              <a:t>	</a:t>
            </a:r>
            <a:r>
              <a:rPr lang="en-US" sz="2000" b="1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assert_change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#(0,2,</a:t>
            </a:r>
            <a:r>
              <a:rPr lang="en-US" sz="2000" b="1" smtClean="0">
                <a:solidFill>
                  <a:schemeClr val="folHlink"/>
                </a:solidFill>
                <a:latin typeface="Courier New" pitchFamily="49" charset="0"/>
                <a:cs typeface="Courier New" pitchFamily="49" charset="0"/>
              </a:rPr>
              <a:t>32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) car_should_not_wait_forever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(clk, reset_n,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(major_rd_timer &amp;&amp; major_rd_light==’GREEN &amp;&amp; car_present),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	major_rd_light);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b="1" smtClean="0">
              <a:solidFill>
                <a:srgbClr val="FF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After a specified initial event, a particular variable/expression will change.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solidFill>
                  <a:srgbClr val="3366FF"/>
                </a:solidFill>
              </a:rPr>
              <a:t>start event:</a:t>
            </a:r>
            <a:r>
              <a:rPr lang="en-US" sz="1800" smtClean="0"/>
              <a:t> Event that triggers monitoring of the test expr.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solidFill>
                  <a:srgbClr val="FF00FF"/>
                </a:solidFill>
              </a:rPr>
              <a:t>test expr:</a:t>
            </a:r>
            <a:r>
              <a:rPr lang="en-US" sz="1800" smtClean="0"/>
              <a:t> Expression to be verified at the positive edge of the clock.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In this example, timeout is set for </a:t>
            </a:r>
            <a:r>
              <a:rPr lang="en-US" sz="1800" smtClean="0">
                <a:solidFill>
                  <a:schemeClr val="folHlink"/>
                </a:solidFill>
              </a:rPr>
              <a:t>32 </a:t>
            </a:r>
            <a:r>
              <a:rPr lang="en-US" sz="1800" smtClean="0"/>
              <a:t>clocks, i.e. test expr has 32 clock cycles to change its value before an error is triggered after start event is asserted.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Maximum length of minor road red light is 32 clock cycles.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Last Time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Checking</a:t>
            </a:r>
          </a:p>
          <a:p>
            <a:pPr lvl="1" eaLnBrk="1" hangingPunct="1"/>
            <a:r>
              <a:rPr lang="en-GB" smtClean="0"/>
              <a:t>Monitors</a:t>
            </a:r>
          </a:p>
          <a:p>
            <a:pPr lvl="1" eaLnBrk="1" hangingPunct="1"/>
            <a:r>
              <a:rPr lang="en-GB" smtClean="0"/>
              <a:t>Scoreboards</a:t>
            </a:r>
          </a:p>
          <a:p>
            <a:pPr lvl="1" eaLnBrk="1" hangingPunct="1"/>
            <a:r>
              <a:rPr lang="en-GB" smtClean="0"/>
              <a:t>Reference Models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How Assertions work in Simulation</a:t>
            </a:r>
            <a:endParaRPr 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493838"/>
            <a:ext cx="8229600" cy="49625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b="1" smtClean="0"/>
              <a:t>Observability Problem:</a:t>
            </a:r>
          </a:p>
          <a:p>
            <a:pPr eaLnBrk="1" hangingPunct="1"/>
            <a:r>
              <a:rPr lang="en-US" sz="1800" smtClean="0"/>
              <a:t>If design assumption is violated during simulation, then design fails to operate according to original intent.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BUT: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Symptoms of low-level bugs are often not easy to observe/detect.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solidFill>
                  <a:srgbClr val="A50021"/>
                </a:solidFill>
              </a:rPr>
              <a:t>Activating a faulty statement does not mean the bug will propagate to an observable output.</a:t>
            </a:r>
          </a:p>
          <a:p>
            <a:pPr eaLnBrk="1" hangingPunct="1">
              <a:lnSpc>
                <a:spcPct val="20000"/>
              </a:lnSpc>
              <a:buFont typeface="Wingdings" pitchFamily="2" charset="2"/>
              <a:buNone/>
            </a:pPr>
            <a:endParaRPr lang="en-GB" sz="2000" smtClean="0"/>
          </a:p>
          <a:p>
            <a:pPr eaLnBrk="1" hangingPunct="1">
              <a:lnSpc>
                <a:spcPct val="20000"/>
              </a:lnSpc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A50021"/>
                </a:solidFill>
              </a:rPr>
              <a:t>ABV:</a:t>
            </a:r>
            <a:r>
              <a:rPr lang="en-US" sz="2000" smtClean="0"/>
              <a:t> </a:t>
            </a:r>
            <a:r>
              <a:rPr lang="en-US" sz="1800" smtClean="0"/>
              <a:t>During simulation a design’s </a:t>
            </a:r>
            <a:r>
              <a:rPr lang="en-US" sz="1800" b="1" smtClean="0">
                <a:solidFill>
                  <a:srgbClr val="A50021"/>
                </a:solidFill>
              </a:rPr>
              <a:t>assertion monitor</a:t>
            </a:r>
            <a:r>
              <a:rPr lang="en-US" sz="1800" b="1" smtClean="0"/>
              <a:t> </a:t>
            </a:r>
            <a:r>
              <a:rPr lang="en-US" sz="1800" smtClean="0"/>
              <a:t>activates.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smtClean="0"/>
              <a:t>The assertion </a:t>
            </a:r>
            <a:r>
              <a:rPr lang="en-US" sz="2000" smtClean="0"/>
              <a:t>immediately fires when it is violated and in the area of the design where it occurs.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0000CC"/>
                </a:solidFill>
              </a:rPr>
              <a:t>Debugging and fixing an assertion failure is much more efficient than tracing back the cause of a corrupted packet.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rgbClr val="A50021"/>
                </a:solidFill>
              </a:rPr>
              <a:t>Observability can be increased using Assertion Based Verification &amp; Coverage.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smtClean="0"/>
              <a:t>Simulation vs Formal Assertion Checking</a:t>
            </a:r>
            <a:endParaRPr lang="en-US" sz="3600" smtClean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... or dynamic (i.e. sim-based) verification vs static (i.e. formal) verification.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Remember, </a:t>
            </a:r>
            <a:r>
              <a:rPr lang="en-US" sz="2400" smtClean="0">
                <a:solidFill>
                  <a:srgbClr val="A50021"/>
                </a:solidFill>
              </a:rPr>
              <a:t>sim can only show presence of bugs, never prove their absence!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CC"/>
                </a:solidFill>
              </a:rPr>
              <a:t>An assertion has never fired - what does this mean?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Does not necessarily mean that it can never be violated!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Unless sim is exhaustive..., which in practice it never will be.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It might not have fired because it was never evaluated.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>
                <a:solidFill>
                  <a:srgbClr val="A50021"/>
                </a:solidFill>
              </a:rPr>
              <a:t>Assertion coverage:</a:t>
            </a:r>
            <a:r>
              <a:rPr lang="en-US" sz="2400" b="1" smtClean="0"/>
              <a:t> </a:t>
            </a:r>
            <a:r>
              <a:rPr lang="en-US" sz="2400" smtClean="0"/>
              <a:t>Measures how often an assertion condition has been evaluated.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Formal Verification in Practice</a:t>
            </a:r>
            <a:endParaRPr 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5238"/>
            <a:ext cx="8229600" cy="5267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smtClean="0">
                <a:solidFill>
                  <a:srgbClr val="0000CC"/>
                </a:solidFill>
              </a:rPr>
              <a:t>Model Checkers or Property Checkers: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Mathematical proof of property correctness for given RTL design.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Satisfied property always holds, i.e. exhaustive proof.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Provides counter example (sequence of events) that leads to property violation if the property is not satisfied.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Need to determine whether this sequence of events is possible?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Need to specify assumptions for proof: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Assertions/constraints on inputs/state of design.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Correctness of proof depends on correctness of assumptions!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A50021"/>
                </a:solidFill>
              </a:rPr>
              <a:t>Most common mistake:</a:t>
            </a:r>
            <a:r>
              <a:rPr lang="en-US" sz="2800" smtClean="0"/>
              <a:t> Restrict input/state so much, that proof becomes trivial!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Static Formal Verification (SFV)</a:t>
            </a:r>
            <a:endParaRPr 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47813"/>
            <a:ext cx="8229600" cy="4937125"/>
          </a:xfrm>
        </p:spPr>
        <p:txBody>
          <a:bodyPr/>
          <a:lstStyle/>
          <a:p>
            <a:pPr eaLnBrk="1" hangingPunct="1"/>
            <a:r>
              <a:rPr lang="en-US" sz="2800" smtClean="0"/>
              <a:t>Exhaustive formal analysis often from a reset state of the design.</a:t>
            </a:r>
          </a:p>
          <a:p>
            <a:pPr eaLnBrk="1" hangingPunct="1"/>
            <a:r>
              <a:rPr lang="en-US" sz="2800" smtClean="0"/>
              <a:t>In practice typically based on techniques such as model checking or symbolic simulation.</a:t>
            </a:r>
          </a:p>
          <a:p>
            <a:pPr eaLnBrk="1" hangingPunct="1"/>
            <a:r>
              <a:rPr lang="en-US" sz="2800" smtClean="0"/>
              <a:t>Proven assertions can be guaranteed to be true under any scenario.</a:t>
            </a:r>
          </a:p>
          <a:p>
            <a:pPr eaLnBrk="1" hangingPunct="1"/>
            <a:r>
              <a:rPr lang="en-US" sz="2800" smtClean="0">
                <a:solidFill>
                  <a:srgbClr val="A50021"/>
                </a:solidFill>
              </a:rPr>
              <a:t>Capacity limits:</a:t>
            </a:r>
            <a:r>
              <a:rPr lang="en-US" sz="2800" smtClean="0"/>
              <a:t> Fails for large designs or complex assertions.</a:t>
            </a:r>
          </a:p>
          <a:p>
            <a:pPr eaLnBrk="1" hangingPunct="1"/>
            <a:r>
              <a:rPr lang="en-US" sz="2800" smtClean="0"/>
              <a:t>SFV primarily </a:t>
            </a:r>
            <a:r>
              <a:rPr lang="en-US" sz="2800" smtClean="0">
                <a:solidFill>
                  <a:srgbClr val="A50021"/>
                </a:solidFill>
              </a:rPr>
              <a:t>provides proofs.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/>
              <a:t>Formal Property Checking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426450" cy="26638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b="1" smtClean="0">
                <a:solidFill>
                  <a:srgbClr val="A50021"/>
                </a:solidFill>
              </a:rPr>
              <a:t>Properties of a design are formally proven or disproved.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smtClean="0"/>
              <a:t>Used to check for generic problems or violations of user-defined properties of the behaviour of the design.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smtClean="0"/>
              <a:t>Usually employed at </a:t>
            </a:r>
            <a:r>
              <a:rPr lang="en-GB" sz="2000" b="1" smtClean="0"/>
              <a:t>higher levels </a:t>
            </a:r>
            <a:r>
              <a:rPr lang="en-GB" sz="2000" smtClean="0"/>
              <a:t>of abstractions.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b="1" smtClean="0">
                <a:solidFill>
                  <a:srgbClr val="A50021"/>
                </a:solidFill>
              </a:rPr>
              <a:t>Properties</a:t>
            </a:r>
            <a:r>
              <a:rPr lang="en-GB" sz="2000" b="1" smtClean="0"/>
              <a:t> </a:t>
            </a:r>
            <a:r>
              <a:rPr lang="en-GB" sz="2000" smtClean="0"/>
              <a:t>are derived from the specification.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b="1" smtClean="0">
                <a:solidFill>
                  <a:srgbClr val="A50021"/>
                </a:solidFill>
              </a:rPr>
              <a:t>Properties</a:t>
            </a:r>
            <a:r>
              <a:rPr lang="en-GB" sz="2000" b="1" smtClean="0"/>
              <a:t> </a:t>
            </a:r>
            <a:r>
              <a:rPr lang="en-GB" sz="2000" smtClean="0"/>
              <a:t>are expressed as formulae in some (temporal) logic.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smtClean="0"/>
              <a:t>Checking is typically performed on a Finite State Machine model of the design.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 smtClean="0"/>
              <a:t>This may be the RTL.		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200" smtClean="0"/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6580188" y="4797425"/>
            <a:ext cx="735012" cy="40005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3366FF"/>
                </a:solidFill>
              </a:rPr>
              <a:t>RTL</a:t>
            </a:r>
            <a:endParaRPr lang="en-US" sz="2000">
              <a:solidFill>
                <a:srgbClr val="3366FF"/>
              </a:solidFill>
            </a:endParaRPr>
          </a:p>
        </p:txBody>
      </p:sp>
      <p:sp>
        <p:nvSpPr>
          <p:cNvPr id="26629" name="Oval 6"/>
          <p:cNvSpPr>
            <a:spLocks noChangeArrowheads="1"/>
          </p:cNvSpPr>
          <p:nvPr/>
        </p:nvSpPr>
        <p:spPr bwMode="auto">
          <a:xfrm>
            <a:off x="2268538" y="4797425"/>
            <a:ext cx="330200" cy="393700"/>
          </a:xfrm>
          <a:prstGeom prst="ellipse">
            <a:avLst/>
          </a:prstGeom>
          <a:solidFill>
            <a:srgbClr val="FF9900"/>
          </a:solidFill>
          <a:ln w="19050" algn="ctr">
            <a:solidFill>
              <a:srgbClr val="FF99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1671" name="Oval 7"/>
          <p:cNvSpPr>
            <a:spLocks noChangeArrowheads="1"/>
          </p:cNvSpPr>
          <p:nvPr/>
        </p:nvSpPr>
        <p:spPr bwMode="auto">
          <a:xfrm>
            <a:off x="4343400" y="5676900"/>
            <a:ext cx="330200" cy="393700"/>
          </a:xfrm>
          <a:prstGeom prst="ellipse">
            <a:avLst/>
          </a:prstGeom>
          <a:solidFill>
            <a:srgbClr val="A50021"/>
          </a:solidFill>
          <a:ln w="19050" algn="ctr">
            <a:solidFill>
              <a:srgbClr val="A5002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6631" name="Oval 8"/>
          <p:cNvSpPr>
            <a:spLocks noChangeArrowheads="1"/>
          </p:cNvSpPr>
          <p:nvPr/>
        </p:nvSpPr>
        <p:spPr bwMode="auto">
          <a:xfrm>
            <a:off x="6227763" y="4797425"/>
            <a:ext cx="330200" cy="393700"/>
          </a:xfrm>
          <a:prstGeom prst="ellipse">
            <a:avLst/>
          </a:prstGeom>
          <a:solidFill>
            <a:srgbClr val="3366FF"/>
          </a:solidFill>
          <a:ln w="19050" algn="ctr">
            <a:solidFill>
              <a:srgbClr val="3366FF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468313" y="4797425"/>
            <a:ext cx="1865312" cy="40005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FF9900"/>
                </a:solidFill>
              </a:rPr>
              <a:t>Specification</a:t>
            </a:r>
            <a:endParaRPr lang="en-US" sz="2000">
              <a:solidFill>
                <a:srgbClr val="FF9900"/>
              </a:solidFill>
            </a:endParaRPr>
          </a:p>
        </p:txBody>
      </p:sp>
      <p:sp>
        <p:nvSpPr>
          <p:cNvPr id="241674" name="Text Box 10"/>
          <p:cNvSpPr txBox="1">
            <a:spLocks noChangeArrowheads="1"/>
          </p:cNvSpPr>
          <p:nvPr/>
        </p:nvSpPr>
        <p:spPr bwMode="auto">
          <a:xfrm>
            <a:off x="1042988" y="5516563"/>
            <a:ext cx="2197100" cy="40005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C00000"/>
                </a:solidFill>
              </a:rPr>
              <a:t>Interpretation</a:t>
            </a:r>
            <a:endParaRPr lang="en-US" sz="2000">
              <a:solidFill>
                <a:srgbClr val="C00000"/>
              </a:solidFill>
            </a:endParaRPr>
          </a:p>
        </p:txBody>
      </p:sp>
      <p:sp>
        <p:nvSpPr>
          <p:cNvPr id="241675" name="Text Box 11"/>
          <p:cNvSpPr txBox="1">
            <a:spLocks noChangeArrowheads="1"/>
          </p:cNvSpPr>
          <p:nvPr/>
        </p:nvSpPr>
        <p:spPr bwMode="auto">
          <a:xfrm>
            <a:off x="3671888" y="4932363"/>
            <a:ext cx="1698625" cy="70802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A50021"/>
                </a:solidFill>
              </a:rPr>
              <a:t>Properties (Assertions)</a:t>
            </a:r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26635" name="Text Box 12"/>
          <p:cNvSpPr txBox="1">
            <a:spLocks noChangeArrowheads="1"/>
          </p:cNvSpPr>
          <p:nvPr/>
        </p:nvSpPr>
        <p:spPr bwMode="auto">
          <a:xfrm>
            <a:off x="5580063" y="3860800"/>
            <a:ext cx="1778000" cy="40005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RTL Coding</a:t>
            </a:r>
            <a:endParaRPr lang="en-US" sz="2000"/>
          </a:p>
        </p:txBody>
      </p:sp>
      <p:sp>
        <p:nvSpPr>
          <p:cNvPr id="241677" name="Text Box 13"/>
          <p:cNvSpPr txBox="1">
            <a:spLocks noChangeArrowheads="1"/>
          </p:cNvSpPr>
          <p:nvPr/>
        </p:nvSpPr>
        <p:spPr bwMode="auto">
          <a:xfrm>
            <a:off x="5334000" y="5600700"/>
            <a:ext cx="2400300" cy="83026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A50021"/>
                </a:solidFill>
              </a:rPr>
              <a:t>Property Checking</a:t>
            </a:r>
            <a:endParaRPr lang="en-US">
              <a:solidFill>
                <a:srgbClr val="A50021"/>
              </a:solidFill>
            </a:endParaRPr>
          </a:p>
        </p:txBody>
      </p:sp>
      <p:cxnSp>
        <p:nvCxnSpPr>
          <p:cNvPr id="26637" name="AutoShape 14"/>
          <p:cNvCxnSpPr>
            <a:cxnSpLocks noChangeShapeType="1"/>
            <a:stCxn id="26640" idx="6"/>
            <a:endCxn id="26631" idx="0"/>
          </p:cNvCxnSpPr>
          <p:nvPr/>
        </p:nvCxnSpPr>
        <p:spPr bwMode="auto">
          <a:xfrm>
            <a:off x="4572000" y="4057650"/>
            <a:ext cx="1820863" cy="739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41679" name="AutoShape 15"/>
          <p:cNvCxnSpPr>
            <a:cxnSpLocks noChangeShapeType="1"/>
            <a:stCxn id="26629" idx="4"/>
            <a:endCxn id="241671" idx="2"/>
          </p:cNvCxnSpPr>
          <p:nvPr/>
        </p:nvCxnSpPr>
        <p:spPr bwMode="auto">
          <a:xfrm rot="16200000" flipH="1">
            <a:off x="3047206" y="4577557"/>
            <a:ext cx="682625" cy="1909762"/>
          </a:xfrm>
          <a:prstGeom prst="curvedConnector2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</p:spPr>
      </p:cxnSp>
      <p:cxnSp>
        <p:nvCxnSpPr>
          <p:cNvPr id="241680" name="AutoShape 16"/>
          <p:cNvCxnSpPr>
            <a:cxnSpLocks noChangeShapeType="1"/>
            <a:stCxn id="241671" idx="6"/>
            <a:endCxn id="26631" idx="4"/>
          </p:cNvCxnSpPr>
          <p:nvPr/>
        </p:nvCxnSpPr>
        <p:spPr bwMode="auto">
          <a:xfrm flipV="1">
            <a:off x="4673600" y="5191125"/>
            <a:ext cx="1719263" cy="682625"/>
          </a:xfrm>
          <a:prstGeom prst="curvedConnector2">
            <a:avLst/>
          </a:prstGeom>
          <a:noFill/>
          <a:ln w="19050">
            <a:solidFill>
              <a:srgbClr val="A50021"/>
            </a:solidFill>
            <a:round/>
            <a:headEnd type="triangle" w="lg" len="lg"/>
            <a:tailEnd type="triangle" w="lg" len="lg"/>
          </a:ln>
        </p:spPr>
      </p:cxnSp>
      <p:sp>
        <p:nvSpPr>
          <p:cNvPr id="26640" name="Oval 6"/>
          <p:cNvSpPr>
            <a:spLocks noChangeArrowheads="1"/>
          </p:cNvSpPr>
          <p:nvPr/>
        </p:nvSpPr>
        <p:spPr bwMode="auto">
          <a:xfrm>
            <a:off x="4241800" y="3860800"/>
            <a:ext cx="330200" cy="393700"/>
          </a:xfrm>
          <a:prstGeom prst="ellipse">
            <a:avLst/>
          </a:prstGeom>
          <a:solidFill>
            <a:srgbClr val="008000"/>
          </a:solidFill>
          <a:ln w="19050" algn="ctr">
            <a:solidFill>
              <a:srgbClr val="008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26641" name="AutoShape 14"/>
          <p:cNvCxnSpPr>
            <a:cxnSpLocks noChangeShapeType="1"/>
            <a:stCxn id="26629" idx="0"/>
            <a:endCxn id="26640" idx="2"/>
          </p:cNvCxnSpPr>
          <p:nvPr/>
        </p:nvCxnSpPr>
        <p:spPr bwMode="auto">
          <a:xfrm rot="5400000" flipH="1" flipV="1">
            <a:off x="2967831" y="3523457"/>
            <a:ext cx="739775" cy="1808162"/>
          </a:xfrm>
          <a:prstGeom prst="curvedConnector2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lg" len="lg"/>
          </a:ln>
        </p:spPr>
      </p:cxnSp>
      <p:sp>
        <p:nvSpPr>
          <p:cNvPr id="26642" name="Text Box 12"/>
          <p:cNvSpPr txBox="1">
            <a:spLocks noChangeArrowheads="1"/>
          </p:cNvSpPr>
          <p:nvPr/>
        </p:nvSpPr>
        <p:spPr bwMode="auto">
          <a:xfrm>
            <a:off x="1331913" y="3933825"/>
            <a:ext cx="1944687" cy="40005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8000"/>
                </a:solidFill>
              </a:rPr>
              <a:t>Interpretation</a:t>
            </a:r>
            <a:endParaRPr lang="en-US" sz="2000">
              <a:solidFill>
                <a:srgbClr val="008000"/>
              </a:solidFill>
            </a:endParaRPr>
          </a:p>
        </p:txBody>
      </p:sp>
      <p:sp>
        <p:nvSpPr>
          <p:cNvPr id="34" name="Rounded Rectangular Callout 33"/>
          <p:cNvSpPr>
            <a:spLocks noChangeArrowheads="1"/>
          </p:cNvSpPr>
          <p:nvPr/>
        </p:nvSpPr>
        <p:spPr bwMode="auto">
          <a:xfrm>
            <a:off x="5580063" y="2060575"/>
            <a:ext cx="3240087" cy="1728788"/>
          </a:xfrm>
          <a:prstGeom prst="wedgeRoundRectCallout">
            <a:avLst>
              <a:gd name="adj1" fmla="val 731"/>
              <a:gd name="adj2" fmla="val 109667"/>
              <a:gd name="adj3" fmla="val 16667"/>
            </a:avLst>
          </a:prstGeom>
          <a:solidFill>
            <a:schemeClr val="accent1"/>
          </a:solidFill>
          <a:ln w="9525" algn="ctr">
            <a:noFill/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r>
              <a:rPr lang="en-GB" sz="2400"/>
              <a:t>Property checking can also be preformed on higher levels of abstraction.</a:t>
            </a:r>
          </a:p>
        </p:txBody>
      </p:sp>
      <p:sp>
        <p:nvSpPr>
          <p:cNvPr id="16" name="Rounded Rectangular Callout 15"/>
          <p:cNvSpPr>
            <a:spLocks noChangeArrowheads="1"/>
          </p:cNvSpPr>
          <p:nvPr/>
        </p:nvSpPr>
        <p:spPr bwMode="auto">
          <a:xfrm>
            <a:off x="566738" y="2997200"/>
            <a:ext cx="8010525" cy="719138"/>
          </a:xfrm>
          <a:prstGeom prst="wedgeRoundRectCallout">
            <a:avLst>
              <a:gd name="adj1" fmla="val -5514"/>
              <a:gd name="adj2" fmla="val 228963"/>
              <a:gd name="adj3" fmla="val 16667"/>
            </a:avLst>
          </a:prstGeom>
          <a:solidFill>
            <a:srgbClr val="FF5050"/>
          </a:solidFill>
          <a:ln w="9525" algn="ctr">
            <a:noFill/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pPr algn="l"/>
            <a:r>
              <a:rPr lang="en-GB"/>
              <a:t>    under </a:t>
            </a:r>
            <a:r>
              <a:rPr lang="en-GB">
                <a:solidFill>
                  <a:schemeClr val="bg1"/>
                </a:solidFill>
              </a:rPr>
              <a:t>env_constraint </a:t>
            </a:r>
            <a:r>
              <a:rPr lang="en-GB"/>
              <a:t>if</a:t>
            </a:r>
            <a:r>
              <a:rPr lang="en-GB">
                <a:solidFill>
                  <a:srgbClr val="0070C0"/>
                </a:solidFill>
              </a:rPr>
              <a:t> </a:t>
            </a:r>
            <a:r>
              <a:rPr lang="en-GB">
                <a:solidFill>
                  <a:schemeClr val="bg1"/>
                </a:solidFill>
              </a:rPr>
              <a:t>condition </a:t>
            </a:r>
            <a:r>
              <a:rPr lang="en-GB"/>
              <a:t>then</a:t>
            </a:r>
            <a:r>
              <a:rPr lang="en-GB">
                <a:solidFill>
                  <a:srgbClr val="0070C0"/>
                </a:solidFill>
              </a:rPr>
              <a:t> </a:t>
            </a:r>
            <a:r>
              <a:rPr lang="en-GB">
                <a:solidFill>
                  <a:schemeClr val="bg1"/>
                </a:solidFill>
              </a:rPr>
              <a:t>expectation</a:t>
            </a:r>
            <a:r>
              <a:rPr lang="en-GB" sz="2400" b="1">
                <a:solidFill>
                  <a:srgbClr val="C00000"/>
                </a:solidFill>
              </a:rPr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1" grpId="0" animBg="1"/>
      <p:bldP spid="241674" grpId="0"/>
      <p:bldP spid="241675" grpId="0"/>
      <p:bldP spid="241677" grpId="0"/>
      <p:bldP spid="34" grpId="0" animBg="1"/>
      <p:bldP spid="16" grpId="0" animBg="1"/>
      <p:bldP spid="1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&quot;No&quot; Symbol 39"/>
          <p:cNvSpPr/>
          <p:nvPr/>
        </p:nvSpPr>
        <p:spPr bwMode="auto">
          <a:xfrm>
            <a:off x="2987675" y="3284538"/>
            <a:ext cx="2808288" cy="2736850"/>
          </a:xfrm>
          <a:prstGeom prst="noSmoking">
            <a:avLst>
              <a:gd name="adj" fmla="val 15008"/>
            </a:avLst>
          </a:prstGeom>
          <a:solidFill>
            <a:srgbClr val="C00000">
              <a:alpha val="55000"/>
            </a:srgb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GB" sz="2400" b="1">
              <a:latin typeface="Arial" charset="0"/>
            </a:endParaRPr>
          </a:p>
        </p:txBody>
      </p:sp>
      <p:sp>
        <p:nvSpPr>
          <p:cNvPr id="27651" name="Title 1"/>
          <p:cNvSpPr>
            <a:spLocks noGrp="1"/>
          </p:cNvSpPr>
          <p:nvPr>
            <p:ph type="title"/>
          </p:nvPr>
        </p:nvSpPr>
        <p:spPr>
          <a:xfrm>
            <a:off x="0" y="157163"/>
            <a:ext cx="9144000" cy="787400"/>
          </a:xfrm>
        </p:spPr>
        <p:txBody>
          <a:bodyPr/>
          <a:lstStyle/>
          <a:p>
            <a:pPr eaLnBrk="1" hangingPunct="1"/>
            <a:r>
              <a:rPr lang="en-GB" sz="3600" smtClean="0"/>
              <a:t>Simulation vs Functional Formal Verification</a:t>
            </a: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6013450" y="3387725"/>
            <a:ext cx="2908300" cy="260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471488">
              <a:buClr>
                <a:srgbClr val="000000"/>
              </a:buClr>
              <a:buSzPct val="90000"/>
              <a:buFont typeface="Monotype Sorts" pitchFamily="2" charset="2"/>
              <a:buNone/>
              <a:defRPr/>
            </a:pPr>
            <a:r>
              <a:rPr lang="en-US" sz="2400" kern="0" dirty="0">
                <a:latin typeface="+mn-lt"/>
              </a:rPr>
              <a:t>In practice, </a:t>
            </a:r>
            <a:r>
              <a:rPr lang="en-US" sz="2400" kern="0" dirty="0">
                <a:solidFill>
                  <a:srgbClr val="C00000"/>
                </a:solidFill>
                <a:latin typeface="+mn-lt"/>
              </a:rPr>
              <a:t>completeness issues </a:t>
            </a:r>
            <a:r>
              <a:rPr lang="en-US" sz="2400" kern="0" dirty="0">
                <a:latin typeface="+mn-lt"/>
              </a:rPr>
              <a:t>and </a:t>
            </a:r>
            <a:r>
              <a:rPr lang="en-US" sz="2400" kern="0" dirty="0">
                <a:solidFill>
                  <a:srgbClr val="C00000"/>
                </a:solidFill>
                <a:latin typeface="+mn-lt"/>
              </a:rPr>
              <a:t>capacity limits</a:t>
            </a:r>
            <a:r>
              <a:rPr lang="en-US" sz="2400" kern="0" dirty="0">
                <a:latin typeface="+mn-lt"/>
              </a:rPr>
              <a:t> restrict formal verification to  selected parts of the design.</a:t>
            </a:r>
            <a:endParaRPr lang="en-US" sz="2400" b="1" kern="0" dirty="0">
              <a:latin typeface="+mn-lt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276600" y="3357563"/>
            <a:ext cx="2230438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23863">
              <a:buClr>
                <a:srgbClr val="000000"/>
              </a:buClr>
              <a:buSzPct val="90000"/>
              <a:buFont typeface="Monotype Sorts"/>
              <a:buNone/>
            </a:pPr>
            <a:r>
              <a:rPr lang="en-US" sz="2400">
                <a:cs typeface="Times New Roman" pitchFamily="18" charset="0"/>
              </a:rPr>
              <a:t>Naïve interpretation of exhaustive formal verification:</a:t>
            </a:r>
            <a:endParaRPr lang="en-US" sz="28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8775" y="3429000"/>
            <a:ext cx="2143125" cy="210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23863">
              <a:buClr>
                <a:srgbClr val="000000"/>
              </a:buClr>
              <a:buSzPct val="90000"/>
              <a:buFont typeface="Monotype Sorts"/>
              <a:buNone/>
            </a:pPr>
            <a:r>
              <a:rPr lang="en-US" sz="2400">
                <a:cs typeface="Times New Roman" pitchFamily="18" charset="0"/>
              </a:rPr>
              <a:t>Only selected parts of the design can be covered during simulation.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5" name="Content Placeholder 2"/>
          <p:cNvSpPr>
            <a:spLocks noGrp="1"/>
          </p:cNvSpPr>
          <p:nvPr>
            <p:ph idx="1"/>
          </p:nvPr>
        </p:nvSpPr>
        <p:spPr>
          <a:xfrm>
            <a:off x="358775" y="6003925"/>
            <a:ext cx="8424863" cy="452438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GB" sz="1200" smtClean="0"/>
              <a:t>[B. Wile , J.C. Goss and W. Roesner, “Comprehensive Functional Verification  – The Complete Industry Cycle”, Morgan Kaufman, 2005]</a:t>
            </a:r>
          </a:p>
        </p:txBody>
      </p:sp>
      <p:sp>
        <p:nvSpPr>
          <p:cNvPr id="27656" name="Oval 18"/>
          <p:cNvSpPr>
            <a:spLocks noChangeArrowheads="1"/>
          </p:cNvSpPr>
          <p:nvPr/>
        </p:nvSpPr>
        <p:spPr bwMode="auto">
          <a:xfrm>
            <a:off x="684213" y="1341438"/>
            <a:ext cx="1600200" cy="1531937"/>
          </a:xfrm>
          <a:prstGeom prst="ellipse">
            <a:avLst/>
          </a:prstGeom>
          <a:solidFill>
            <a:srgbClr val="FFFFFF"/>
          </a:solidFill>
          <a:ln w="19009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57" name="Oval 20"/>
          <p:cNvSpPr>
            <a:spLocks noChangeArrowheads="1"/>
          </p:cNvSpPr>
          <p:nvPr/>
        </p:nvSpPr>
        <p:spPr bwMode="auto">
          <a:xfrm>
            <a:off x="1095375" y="2028825"/>
            <a:ext cx="198438" cy="192088"/>
          </a:xfrm>
          <a:prstGeom prst="ellipse">
            <a:avLst/>
          </a:prstGeom>
          <a:solidFill>
            <a:srgbClr val="C20041"/>
          </a:solidFill>
          <a:ln w="19009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3" name="Oval 21"/>
          <p:cNvSpPr>
            <a:spLocks noChangeArrowheads="1"/>
          </p:cNvSpPr>
          <p:nvPr/>
        </p:nvSpPr>
        <p:spPr bwMode="auto">
          <a:xfrm>
            <a:off x="1263650" y="1909763"/>
            <a:ext cx="107950" cy="101600"/>
          </a:xfrm>
          <a:prstGeom prst="ellipse">
            <a:avLst/>
          </a:prstGeom>
          <a:solidFill>
            <a:srgbClr val="0000FF"/>
          </a:solidFill>
          <a:ln w="19009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4" name="Oval 22"/>
          <p:cNvSpPr>
            <a:spLocks noChangeArrowheads="1"/>
          </p:cNvSpPr>
          <p:nvPr/>
        </p:nvSpPr>
        <p:spPr bwMode="auto">
          <a:xfrm>
            <a:off x="990600" y="2498725"/>
            <a:ext cx="106363" cy="103188"/>
          </a:xfrm>
          <a:prstGeom prst="ellipse">
            <a:avLst/>
          </a:prstGeom>
          <a:solidFill>
            <a:srgbClr val="0000FF"/>
          </a:solidFill>
          <a:ln w="19009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5" name="Oval 23"/>
          <p:cNvSpPr>
            <a:spLocks noChangeArrowheads="1"/>
          </p:cNvSpPr>
          <p:nvPr/>
        </p:nvSpPr>
        <p:spPr bwMode="auto">
          <a:xfrm>
            <a:off x="1749425" y="2282825"/>
            <a:ext cx="107950" cy="103188"/>
          </a:xfrm>
          <a:prstGeom prst="ellipse">
            <a:avLst/>
          </a:prstGeom>
          <a:solidFill>
            <a:srgbClr val="0000FF"/>
          </a:solidFill>
          <a:ln w="19009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6" name="Oval 24"/>
          <p:cNvSpPr>
            <a:spLocks noChangeArrowheads="1"/>
          </p:cNvSpPr>
          <p:nvPr/>
        </p:nvSpPr>
        <p:spPr bwMode="auto">
          <a:xfrm>
            <a:off x="1316038" y="2643188"/>
            <a:ext cx="106362" cy="103187"/>
          </a:xfrm>
          <a:prstGeom prst="ellipse">
            <a:avLst/>
          </a:prstGeom>
          <a:solidFill>
            <a:srgbClr val="0000FF"/>
          </a:solidFill>
          <a:ln w="19009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" name="Oval 25"/>
          <p:cNvSpPr>
            <a:spLocks noChangeArrowheads="1"/>
          </p:cNvSpPr>
          <p:nvPr/>
        </p:nvSpPr>
        <p:spPr bwMode="auto">
          <a:xfrm>
            <a:off x="1101725" y="2182813"/>
            <a:ext cx="107950" cy="103187"/>
          </a:xfrm>
          <a:prstGeom prst="ellipse">
            <a:avLst/>
          </a:prstGeom>
          <a:solidFill>
            <a:srgbClr val="0000FF"/>
          </a:solidFill>
          <a:ln w="19009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8" name="Oval 26"/>
          <p:cNvSpPr>
            <a:spLocks noChangeArrowheads="1"/>
          </p:cNvSpPr>
          <p:nvPr/>
        </p:nvSpPr>
        <p:spPr bwMode="auto">
          <a:xfrm>
            <a:off x="1554163" y="1974850"/>
            <a:ext cx="106362" cy="103188"/>
          </a:xfrm>
          <a:prstGeom prst="ellipse">
            <a:avLst/>
          </a:prstGeom>
          <a:solidFill>
            <a:srgbClr val="0000FF"/>
          </a:solidFill>
          <a:ln w="19009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9" name="Oval 31"/>
          <p:cNvSpPr>
            <a:spLocks noChangeArrowheads="1"/>
          </p:cNvSpPr>
          <p:nvPr/>
        </p:nvSpPr>
        <p:spPr bwMode="auto">
          <a:xfrm>
            <a:off x="819150" y="1946275"/>
            <a:ext cx="106363" cy="101600"/>
          </a:xfrm>
          <a:prstGeom prst="ellipse">
            <a:avLst/>
          </a:prstGeom>
          <a:solidFill>
            <a:srgbClr val="0000FF"/>
          </a:solidFill>
          <a:ln w="19009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1606550" y="1811338"/>
            <a:ext cx="106363" cy="101600"/>
          </a:xfrm>
          <a:prstGeom prst="ellipse">
            <a:avLst/>
          </a:prstGeom>
          <a:solidFill>
            <a:srgbClr val="0000FF"/>
          </a:solidFill>
          <a:ln w="19009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563938" y="1341438"/>
            <a:ext cx="1600200" cy="1535112"/>
            <a:chOff x="2653" y="2155"/>
            <a:chExt cx="1109" cy="1096"/>
          </a:xfrm>
        </p:grpSpPr>
        <p:grpSp>
          <p:nvGrpSpPr>
            <p:cNvPr id="27688" name="Group 12"/>
            <p:cNvGrpSpPr>
              <a:grpSpLocks/>
            </p:cNvGrpSpPr>
            <p:nvPr/>
          </p:nvGrpSpPr>
          <p:grpSpPr bwMode="auto">
            <a:xfrm>
              <a:off x="2653" y="2155"/>
              <a:ext cx="1109" cy="1096"/>
              <a:chOff x="2653" y="2155"/>
              <a:chExt cx="1109" cy="1096"/>
            </a:xfrm>
          </p:grpSpPr>
          <p:sp>
            <p:nvSpPr>
              <p:cNvPr id="27690" name="Oval 14"/>
              <p:cNvSpPr>
                <a:spLocks noChangeArrowheads="1"/>
              </p:cNvSpPr>
              <p:nvPr/>
            </p:nvSpPr>
            <p:spPr bwMode="auto">
              <a:xfrm>
                <a:off x="2653" y="2155"/>
                <a:ext cx="1109" cy="1095"/>
              </a:xfrm>
              <a:prstGeom prst="ellipse">
                <a:avLst/>
              </a:prstGeom>
              <a:solidFill>
                <a:srgbClr val="820040"/>
              </a:solidFill>
              <a:ln w="19009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7691" name="Oval 15"/>
              <p:cNvSpPr>
                <a:spLocks noChangeArrowheads="1"/>
              </p:cNvSpPr>
              <p:nvPr/>
            </p:nvSpPr>
            <p:spPr bwMode="auto">
              <a:xfrm>
                <a:off x="2653" y="2157"/>
                <a:ext cx="1108" cy="1094"/>
              </a:xfrm>
              <a:prstGeom prst="ellipse">
                <a:avLst/>
              </a:prstGeom>
              <a:solidFill>
                <a:srgbClr val="FFFFFF"/>
              </a:solidFill>
              <a:ln w="19009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27689" name="Oval 16"/>
            <p:cNvSpPr>
              <a:spLocks noChangeArrowheads="1"/>
            </p:cNvSpPr>
            <p:nvPr/>
          </p:nvSpPr>
          <p:spPr bwMode="auto">
            <a:xfrm>
              <a:off x="2851" y="2496"/>
              <a:ext cx="137" cy="137"/>
            </a:xfrm>
            <a:prstGeom prst="ellipse">
              <a:avLst/>
            </a:prstGeom>
            <a:solidFill>
              <a:srgbClr val="C20041"/>
            </a:solidFill>
            <a:ln w="1900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3563938" y="1354138"/>
            <a:ext cx="1598612" cy="1531937"/>
          </a:xfrm>
          <a:prstGeom prst="ellipse">
            <a:avLst/>
          </a:prstGeom>
          <a:solidFill>
            <a:srgbClr val="0000FF"/>
          </a:solidFill>
          <a:ln w="19009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6804025" y="1412875"/>
            <a:ext cx="1600200" cy="1535113"/>
            <a:chOff x="4655" y="2155"/>
            <a:chExt cx="1109" cy="1095"/>
          </a:xfrm>
        </p:grpSpPr>
        <p:sp>
          <p:nvSpPr>
            <p:cNvPr id="27686" name="Oval 9"/>
            <p:cNvSpPr>
              <a:spLocks noChangeArrowheads="1"/>
            </p:cNvSpPr>
            <p:nvPr/>
          </p:nvSpPr>
          <p:spPr bwMode="auto">
            <a:xfrm>
              <a:off x="4655" y="2155"/>
              <a:ext cx="1109" cy="1095"/>
            </a:xfrm>
            <a:prstGeom prst="ellipse">
              <a:avLst/>
            </a:prstGeom>
            <a:solidFill>
              <a:srgbClr val="FFFFFF"/>
            </a:solidFill>
            <a:ln w="1900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87" name="Oval 10"/>
            <p:cNvSpPr>
              <a:spLocks noChangeArrowheads="1"/>
            </p:cNvSpPr>
            <p:nvPr/>
          </p:nvSpPr>
          <p:spPr bwMode="auto">
            <a:xfrm>
              <a:off x="4891" y="2496"/>
              <a:ext cx="137" cy="137"/>
            </a:xfrm>
            <a:prstGeom prst="ellipse">
              <a:avLst/>
            </a:prstGeom>
            <a:solidFill>
              <a:srgbClr val="C20041"/>
            </a:solidFill>
            <a:ln w="19009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61" name="AutoShape 27"/>
          <p:cNvSpPr>
            <a:spLocks noChangeArrowheads="1"/>
          </p:cNvSpPr>
          <p:nvPr/>
        </p:nvSpPr>
        <p:spPr bwMode="auto">
          <a:xfrm flipV="1">
            <a:off x="7589838" y="2128838"/>
            <a:ext cx="720725" cy="373062"/>
          </a:xfrm>
          <a:prstGeom prst="roundRect">
            <a:avLst>
              <a:gd name="adj" fmla="val 0"/>
            </a:avLst>
          </a:prstGeom>
          <a:solidFill>
            <a:srgbClr val="0000FF"/>
          </a:solidFill>
          <a:ln w="19009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2" name="AutoShape 28"/>
          <p:cNvSpPr>
            <a:spLocks noChangeArrowheads="1"/>
          </p:cNvSpPr>
          <p:nvPr/>
        </p:nvSpPr>
        <p:spPr bwMode="auto">
          <a:xfrm flipV="1">
            <a:off x="7062788" y="1830388"/>
            <a:ext cx="311150" cy="925512"/>
          </a:xfrm>
          <a:prstGeom prst="roundRect">
            <a:avLst>
              <a:gd name="adj" fmla="val 0"/>
            </a:avLst>
          </a:prstGeom>
          <a:solidFill>
            <a:srgbClr val="0000FF"/>
          </a:solidFill>
          <a:ln w="19009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3" name="AutoShape 29"/>
          <p:cNvSpPr>
            <a:spLocks noChangeArrowheads="1"/>
          </p:cNvSpPr>
          <p:nvPr/>
        </p:nvSpPr>
        <p:spPr bwMode="auto">
          <a:xfrm flipV="1">
            <a:off x="7172325" y="1558925"/>
            <a:ext cx="917575" cy="714375"/>
          </a:xfrm>
          <a:prstGeom prst="roundRect">
            <a:avLst>
              <a:gd name="adj" fmla="val 0"/>
            </a:avLst>
          </a:prstGeom>
          <a:solidFill>
            <a:srgbClr val="0000FF"/>
          </a:solidFill>
          <a:ln w="19009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4" name="Oval 23"/>
          <p:cNvSpPr>
            <a:spLocks noChangeArrowheads="1"/>
          </p:cNvSpPr>
          <p:nvPr/>
        </p:nvSpPr>
        <p:spPr bwMode="auto">
          <a:xfrm>
            <a:off x="1835150" y="2060575"/>
            <a:ext cx="107950" cy="103188"/>
          </a:xfrm>
          <a:prstGeom prst="ellipse">
            <a:avLst/>
          </a:prstGeom>
          <a:solidFill>
            <a:srgbClr val="0000FF"/>
          </a:solidFill>
          <a:ln w="19009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5" name="Oval 23"/>
          <p:cNvSpPr>
            <a:spLocks noChangeArrowheads="1"/>
          </p:cNvSpPr>
          <p:nvPr/>
        </p:nvSpPr>
        <p:spPr bwMode="auto">
          <a:xfrm>
            <a:off x="1835150" y="2205038"/>
            <a:ext cx="107950" cy="103187"/>
          </a:xfrm>
          <a:prstGeom prst="ellipse">
            <a:avLst/>
          </a:prstGeom>
          <a:solidFill>
            <a:srgbClr val="0000FF"/>
          </a:solidFill>
          <a:ln w="19009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6" name="Oval 23"/>
          <p:cNvSpPr>
            <a:spLocks noChangeArrowheads="1"/>
          </p:cNvSpPr>
          <p:nvPr/>
        </p:nvSpPr>
        <p:spPr bwMode="auto">
          <a:xfrm>
            <a:off x="1908175" y="2133600"/>
            <a:ext cx="107950" cy="103188"/>
          </a:xfrm>
          <a:prstGeom prst="ellipse">
            <a:avLst/>
          </a:prstGeom>
          <a:solidFill>
            <a:srgbClr val="0000FF"/>
          </a:solidFill>
          <a:ln w="19009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7" name="Oval 23"/>
          <p:cNvSpPr>
            <a:spLocks noChangeArrowheads="1"/>
          </p:cNvSpPr>
          <p:nvPr/>
        </p:nvSpPr>
        <p:spPr bwMode="auto">
          <a:xfrm>
            <a:off x="1908175" y="2205038"/>
            <a:ext cx="107950" cy="103187"/>
          </a:xfrm>
          <a:prstGeom prst="ellipse">
            <a:avLst/>
          </a:prstGeom>
          <a:solidFill>
            <a:srgbClr val="0000FF"/>
          </a:solidFill>
          <a:ln w="19009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8" name="Oval 23"/>
          <p:cNvSpPr>
            <a:spLocks noChangeArrowheads="1"/>
          </p:cNvSpPr>
          <p:nvPr/>
        </p:nvSpPr>
        <p:spPr bwMode="auto">
          <a:xfrm>
            <a:off x="1042988" y="2133600"/>
            <a:ext cx="107950" cy="103188"/>
          </a:xfrm>
          <a:prstGeom prst="ellipse">
            <a:avLst/>
          </a:prstGeom>
          <a:solidFill>
            <a:srgbClr val="0000FF"/>
          </a:solidFill>
          <a:ln w="19009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9" name="Oval 23"/>
          <p:cNvSpPr>
            <a:spLocks noChangeArrowheads="1"/>
          </p:cNvSpPr>
          <p:nvPr/>
        </p:nvSpPr>
        <p:spPr bwMode="auto">
          <a:xfrm>
            <a:off x="1258888" y="1484313"/>
            <a:ext cx="107950" cy="103187"/>
          </a:xfrm>
          <a:prstGeom prst="ellipse">
            <a:avLst/>
          </a:prstGeom>
          <a:solidFill>
            <a:srgbClr val="0000FF"/>
          </a:solidFill>
          <a:ln w="19009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0" name="Oval 23"/>
          <p:cNvSpPr>
            <a:spLocks noChangeArrowheads="1"/>
          </p:cNvSpPr>
          <p:nvPr/>
        </p:nvSpPr>
        <p:spPr bwMode="auto">
          <a:xfrm>
            <a:off x="1331913" y="1557338"/>
            <a:ext cx="107950" cy="103187"/>
          </a:xfrm>
          <a:prstGeom prst="ellipse">
            <a:avLst/>
          </a:prstGeom>
          <a:solidFill>
            <a:srgbClr val="0000FF"/>
          </a:solidFill>
          <a:ln w="19009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1" name="Oval 23"/>
          <p:cNvSpPr>
            <a:spLocks noChangeArrowheads="1"/>
          </p:cNvSpPr>
          <p:nvPr/>
        </p:nvSpPr>
        <p:spPr bwMode="auto">
          <a:xfrm>
            <a:off x="1403350" y="1484313"/>
            <a:ext cx="107950" cy="103187"/>
          </a:xfrm>
          <a:prstGeom prst="ellipse">
            <a:avLst/>
          </a:prstGeom>
          <a:solidFill>
            <a:srgbClr val="0000FF"/>
          </a:solidFill>
          <a:ln w="19009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2" name="Oval 23"/>
          <p:cNvSpPr>
            <a:spLocks noChangeArrowheads="1"/>
          </p:cNvSpPr>
          <p:nvPr/>
        </p:nvSpPr>
        <p:spPr bwMode="auto">
          <a:xfrm>
            <a:off x="1476375" y="1628775"/>
            <a:ext cx="107950" cy="103188"/>
          </a:xfrm>
          <a:prstGeom prst="ellipse">
            <a:avLst/>
          </a:prstGeom>
          <a:solidFill>
            <a:srgbClr val="0000FF"/>
          </a:solidFill>
          <a:ln w="19009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3" name="Oval 23"/>
          <p:cNvSpPr>
            <a:spLocks noChangeArrowheads="1"/>
          </p:cNvSpPr>
          <p:nvPr/>
        </p:nvSpPr>
        <p:spPr bwMode="auto">
          <a:xfrm>
            <a:off x="1835150" y="2565400"/>
            <a:ext cx="107950" cy="103188"/>
          </a:xfrm>
          <a:prstGeom prst="ellipse">
            <a:avLst/>
          </a:prstGeom>
          <a:solidFill>
            <a:srgbClr val="0000FF"/>
          </a:solidFill>
          <a:ln w="19009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4" name="Oval 23"/>
          <p:cNvSpPr>
            <a:spLocks noChangeArrowheads="1"/>
          </p:cNvSpPr>
          <p:nvPr/>
        </p:nvSpPr>
        <p:spPr bwMode="auto">
          <a:xfrm>
            <a:off x="1116013" y="2060575"/>
            <a:ext cx="107950" cy="103188"/>
          </a:xfrm>
          <a:prstGeom prst="ellipse">
            <a:avLst/>
          </a:prstGeom>
          <a:solidFill>
            <a:srgbClr val="0000FF"/>
          </a:solidFill>
          <a:ln w="19009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4" name="Text Box 13"/>
          <p:cNvSpPr txBox="1">
            <a:spLocks noChangeArrowheads="1"/>
          </p:cNvSpPr>
          <p:nvPr/>
        </p:nvSpPr>
        <p:spPr bwMode="auto">
          <a:xfrm>
            <a:off x="3276600" y="5157788"/>
            <a:ext cx="223043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23863">
              <a:buClr>
                <a:srgbClr val="000000"/>
              </a:buClr>
              <a:buSzPct val="90000"/>
              <a:buFont typeface="Monotype Sorts"/>
              <a:buNone/>
            </a:pPr>
            <a:r>
              <a:rPr lang="en-US" sz="2400" b="1">
                <a:solidFill>
                  <a:srgbClr val="0000FF"/>
                </a:solidFill>
                <a:cs typeface="Times New Roman" pitchFamily="18" charset="0"/>
              </a:rPr>
              <a:t>Verify ALL properties.</a:t>
            </a:r>
            <a:endParaRPr lang="en-US" sz="28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Rounded Rectangular Callout 74"/>
          <p:cNvSpPr>
            <a:spLocks noChangeArrowheads="1"/>
          </p:cNvSpPr>
          <p:nvPr/>
        </p:nvSpPr>
        <p:spPr bwMode="auto">
          <a:xfrm>
            <a:off x="471488" y="471488"/>
            <a:ext cx="3200400" cy="1168400"/>
          </a:xfrm>
          <a:prstGeom prst="wedgeRoundRectCallout">
            <a:avLst>
              <a:gd name="adj1" fmla="val 67519"/>
              <a:gd name="adj2" fmla="val 60833"/>
              <a:gd name="adj3" fmla="val 16667"/>
            </a:avLst>
          </a:prstGeom>
          <a:solidFill>
            <a:srgbClr val="FFCCCC"/>
          </a:solidFill>
          <a:ln w="9525" algn="ctr">
            <a:noFill/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r>
              <a:rPr lang="en-GB" sz="2400" b="1"/>
              <a:t>Challenge 1:</a:t>
            </a:r>
          </a:p>
          <a:p>
            <a:r>
              <a:rPr lang="en-GB" sz="2000">
                <a:solidFill>
                  <a:srgbClr val="C00000"/>
                </a:solidFill>
              </a:rPr>
              <a:t>Specify properties to cover the entire design.</a:t>
            </a:r>
            <a:endParaRPr lang="en-GB" sz="2000" b="1">
              <a:solidFill>
                <a:srgbClr val="C00000"/>
              </a:solidFill>
            </a:endParaRPr>
          </a:p>
        </p:txBody>
      </p:sp>
      <p:sp>
        <p:nvSpPr>
          <p:cNvPr id="77" name="Rounded Rectangular Callout 76"/>
          <p:cNvSpPr>
            <a:spLocks noChangeArrowheads="1"/>
          </p:cNvSpPr>
          <p:nvPr/>
        </p:nvSpPr>
        <p:spPr bwMode="auto">
          <a:xfrm>
            <a:off x="1385888" y="2341563"/>
            <a:ext cx="2479675" cy="1211262"/>
          </a:xfrm>
          <a:prstGeom prst="wedgeRoundRectCallout">
            <a:avLst>
              <a:gd name="adj1" fmla="val 56264"/>
              <a:gd name="adj2" fmla="val -73630"/>
              <a:gd name="adj3" fmla="val 16667"/>
            </a:avLst>
          </a:prstGeom>
          <a:solidFill>
            <a:srgbClr val="FFCCCC"/>
          </a:solidFill>
          <a:ln w="9525" algn="ctr">
            <a:noFill/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r>
              <a:rPr lang="en-GB" sz="2400" b="1"/>
              <a:t>Challenge 2:</a:t>
            </a:r>
          </a:p>
          <a:p>
            <a:r>
              <a:rPr lang="en-GB" sz="2000">
                <a:solidFill>
                  <a:srgbClr val="C00000"/>
                </a:solidFill>
              </a:rPr>
              <a:t>Prove all these properties.</a:t>
            </a:r>
            <a:endParaRPr lang="en-GB" sz="20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8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6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3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1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9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7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2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9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6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3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37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44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1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5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7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54" grpId="0"/>
      <p:bldP spid="75" grpId="0" animBg="1"/>
      <p:bldP spid="7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How big is Exhaustive?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7788"/>
            <a:ext cx="8229600" cy="5078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000" smtClean="0"/>
              <a:t>Consider simulating a typical CPU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500k gates, 20k DFFs, 500 inputs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70 billion sim cycles, running on 200 linux boxes for a week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b="1" smtClean="0"/>
              <a:t>How big: 2</a:t>
            </a:r>
            <a:r>
              <a:rPr lang="en-GB" sz="1800" b="1" baseline="30000" smtClean="0"/>
              <a:t>36</a:t>
            </a:r>
            <a:r>
              <a:rPr lang="en-GB" sz="1800" b="1" smtClean="0"/>
              <a:t> cycles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smtClean="0"/>
              <a:t>Consider formally verifying this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Input sequences: cycles 2</a:t>
            </a:r>
            <a:r>
              <a:rPr lang="en-GB" sz="1800" baseline="30000" smtClean="0"/>
              <a:t>(inputs+state)</a:t>
            </a:r>
            <a:r>
              <a:rPr lang="en-GB" sz="1800" smtClean="0"/>
              <a:t> = 2</a:t>
            </a:r>
            <a:r>
              <a:rPr lang="en-GB" sz="1800" baseline="30000" smtClean="0"/>
              <a:t>20500</a:t>
            </a:r>
            <a:r>
              <a:rPr lang="en-GB" sz="18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What about X’s: 2</a:t>
            </a:r>
            <a:r>
              <a:rPr lang="en-GB" sz="1800" baseline="30000" smtClean="0"/>
              <a:t>15000</a:t>
            </a:r>
            <a:r>
              <a:rPr lang="en-GB" sz="1800" smtClean="0"/>
              <a:t> (5,000 X-assignments + 10,000 non-reset DFFs)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b="1" smtClean="0"/>
              <a:t>How big: 2</a:t>
            </a:r>
            <a:r>
              <a:rPr lang="en-GB" sz="1800" b="1" baseline="30000" smtClean="0"/>
              <a:t>20500</a:t>
            </a:r>
            <a:r>
              <a:rPr lang="en-GB" sz="1800" b="1" smtClean="0"/>
              <a:t> cycles</a:t>
            </a:r>
            <a:r>
              <a:rPr lang="en-GB" sz="1800" smtClean="0"/>
              <a:t> (2</a:t>
            </a:r>
            <a:r>
              <a:rPr lang="en-GB" sz="1800" baseline="30000" smtClean="0"/>
              <a:t>15000</a:t>
            </a:r>
            <a:r>
              <a:rPr lang="en-GB" sz="1800" smtClean="0"/>
              <a:t> combinations of X is not significant here!)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smtClean="0"/>
              <a:t>That’s a big number!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Cycles to simulate the 500k design:		</a:t>
            </a:r>
            <a:r>
              <a:rPr lang="en-GB" sz="1800" b="1" smtClean="0"/>
              <a:t>2</a:t>
            </a:r>
            <a:r>
              <a:rPr lang="en-GB" sz="1800" b="1" baseline="30000" smtClean="0"/>
              <a:t>36</a:t>
            </a:r>
            <a:r>
              <a:rPr lang="en-GB" sz="1800" smtClean="0"/>
              <a:t>	(70 billion)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Cycles to formally verify a 32-bit adder:	2</a:t>
            </a:r>
            <a:r>
              <a:rPr lang="en-GB" sz="1800" baseline="30000" smtClean="0"/>
              <a:t>64</a:t>
            </a:r>
            <a:r>
              <a:rPr lang="en-GB" sz="1800" smtClean="0"/>
              <a:t>	(18 billion billion)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Number of stars in universe: 			2</a:t>
            </a:r>
            <a:r>
              <a:rPr lang="en-GB" sz="1800" baseline="30000" smtClean="0"/>
              <a:t>70</a:t>
            </a:r>
            <a:r>
              <a:rPr lang="en-GB" sz="1800" smtClean="0"/>
              <a:t>	(10</a:t>
            </a:r>
            <a:r>
              <a:rPr lang="en-GB" sz="1800" baseline="30000" smtClean="0"/>
              <a:t>21</a:t>
            </a:r>
            <a:r>
              <a:rPr lang="en-GB" sz="18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Number of atoms in the universe:		2</a:t>
            </a:r>
            <a:r>
              <a:rPr lang="en-GB" sz="1800" baseline="30000" smtClean="0"/>
              <a:t>260</a:t>
            </a:r>
            <a:r>
              <a:rPr lang="en-GB" sz="1800" smtClean="0"/>
              <a:t>	(10</a:t>
            </a:r>
            <a:r>
              <a:rPr lang="en-GB" sz="1800" baseline="30000" smtClean="0"/>
              <a:t>78</a:t>
            </a:r>
            <a:r>
              <a:rPr lang="en-GB" sz="18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Possible X combinations in 500k design:	2</a:t>
            </a:r>
            <a:r>
              <a:rPr lang="en-GB" sz="1800" baseline="30000" smtClean="0"/>
              <a:t>15000</a:t>
            </a:r>
            <a:r>
              <a:rPr lang="en-GB" sz="1800" smtClean="0"/>
              <a:t>	(10</a:t>
            </a:r>
            <a:r>
              <a:rPr lang="en-GB" sz="1800" baseline="30000" smtClean="0"/>
              <a:t>4515</a:t>
            </a:r>
            <a:r>
              <a:rPr lang="en-GB" sz="1800" smtClean="0"/>
              <a:t> x 3)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Cycles to formally verify the 500k design:	</a:t>
            </a:r>
            <a:r>
              <a:rPr lang="en-GB" sz="1800" b="1" smtClean="0"/>
              <a:t>2</a:t>
            </a:r>
            <a:r>
              <a:rPr lang="en-GB" sz="1800" b="1" baseline="30000" smtClean="0"/>
              <a:t>20500</a:t>
            </a:r>
            <a:r>
              <a:rPr lang="en-GB" sz="1800" baseline="30000" smtClean="0"/>
              <a:t>	</a:t>
            </a:r>
            <a:r>
              <a:rPr lang="en-GB" sz="1800" smtClean="0"/>
              <a:t>(10</a:t>
            </a:r>
            <a:r>
              <a:rPr lang="en-GB" sz="1800" baseline="30000" smtClean="0"/>
              <a:t>6171</a:t>
            </a:r>
            <a:r>
              <a:rPr lang="en-GB" sz="1800" smtClean="0"/>
              <a:t>)</a:t>
            </a:r>
            <a:endParaRPr lang="en-GB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8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8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8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8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8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8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8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8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8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8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8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8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80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80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80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80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80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80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The Role of Formal Property Checking </a:t>
            </a:r>
            <a:endParaRPr lang="en-GB" sz="4000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58775" y="1052513"/>
            <a:ext cx="8424863" cy="5113337"/>
          </a:xfrm>
        </p:spPr>
        <p:txBody>
          <a:bodyPr/>
          <a:lstStyle/>
          <a:p>
            <a:pPr eaLnBrk="1" hangingPunct="1"/>
            <a:r>
              <a:rPr lang="en-GB" sz="2400" b="1" smtClean="0">
                <a:solidFill>
                  <a:srgbClr val="A50021"/>
                </a:solidFill>
              </a:rPr>
              <a:t>Property Checking </a:t>
            </a:r>
            <a:r>
              <a:rPr lang="en-GB" sz="2400" smtClean="0"/>
              <a:t>is the most common form of high-level formal verification used in practice.</a:t>
            </a:r>
            <a:endParaRPr lang="en-GB" sz="2000" smtClean="0"/>
          </a:p>
          <a:p>
            <a:pPr lvl="1" eaLnBrk="1" hangingPunct="1"/>
            <a:r>
              <a:rPr lang="en-GB" sz="2000" smtClean="0"/>
              <a:t>Property checking is fully automatic. </a:t>
            </a:r>
          </a:p>
          <a:p>
            <a:pPr lvl="2" eaLnBrk="1" hangingPunct="1"/>
            <a:r>
              <a:rPr lang="en-GB" sz="1800" smtClean="0"/>
              <a:t>Requires the properties to be written.</a:t>
            </a:r>
          </a:p>
          <a:p>
            <a:pPr lvl="1" eaLnBrk="1" hangingPunct="1"/>
            <a:r>
              <a:rPr lang="en-GB" sz="2000" smtClean="0"/>
              <a:t>It performs exhaustive verification of the design wrt the specified properties. </a:t>
            </a:r>
          </a:p>
          <a:p>
            <a:pPr lvl="1" eaLnBrk="1" hangingPunct="1"/>
            <a:r>
              <a:rPr lang="en-GB" sz="2000" smtClean="0"/>
              <a:t>It provides proofs and can demonstrate the absence of bugs.</a:t>
            </a:r>
          </a:p>
          <a:p>
            <a:pPr lvl="1" eaLnBrk="1" hangingPunct="1"/>
            <a:r>
              <a:rPr lang="en-GB" sz="2000" smtClean="0"/>
              <a:t>A counter example is presented for failed properties.</a:t>
            </a:r>
          </a:p>
          <a:p>
            <a:pPr lvl="1" eaLnBrk="1" hangingPunct="1"/>
            <a:r>
              <a:rPr lang="en-GB" sz="2000" smtClean="0"/>
              <a:t>Used for critical well specified parts of the design</a:t>
            </a:r>
          </a:p>
          <a:p>
            <a:pPr lvl="2" eaLnBrk="1" hangingPunct="1"/>
            <a:r>
              <a:rPr lang="en-GB" sz="1800" smtClean="0"/>
              <a:t>Cache coherence protocols, Bus protocols, Interrupt controllers</a:t>
            </a:r>
          </a:p>
          <a:p>
            <a:pPr eaLnBrk="1" hangingPunct="1"/>
            <a:r>
              <a:rPr lang="en-GB" sz="2400" smtClean="0"/>
              <a:t>Formal Methods can suffer from capacity limits</a:t>
            </a:r>
          </a:p>
          <a:p>
            <a:pPr lvl="1" eaLnBrk="1" hangingPunct="1"/>
            <a:r>
              <a:rPr lang="en-GB" sz="2000" smtClean="0"/>
              <a:t>There are tried and trusted techniques to overcome these:</a:t>
            </a:r>
          </a:p>
          <a:p>
            <a:pPr lvl="2" eaLnBrk="1" hangingPunct="1"/>
            <a:r>
              <a:rPr lang="en-GB" sz="1800" smtClean="0"/>
              <a:t>Restrict property checking to work over finite small time windows.</a:t>
            </a:r>
          </a:p>
          <a:p>
            <a:pPr lvl="2" eaLnBrk="1" hangingPunct="1"/>
            <a:r>
              <a:rPr lang="en-GB" sz="1800" smtClean="0"/>
              <a:t>Limit environment behaviour by strengthening constraints.</a:t>
            </a:r>
          </a:p>
          <a:p>
            <a:pPr lvl="2" eaLnBrk="1" hangingPunct="1"/>
            <a:r>
              <a:rPr lang="en-GB" sz="1800" smtClean="0"/>
              <a:t>Case splits over a set of properties, partitioning and black boxing</a:t>
            </a:r>
          </a:p>
          <a:p>
            <a:pPr lvl="2" eaLnBrk="1" hangingPunct="1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/>
              <a:t>Outcomes of Formal Property Checking</a:t>
            </a:r>
          </a:p>
        </p:txBody>
      </p:sp>
      <p:sp>
        <p:nvSpPr>
          <p:cNvPr id="30723" name="TextBox 3"/>
          <p:cNvSpPr txBox="1">
            <a:spLocks noChangeArrowheads="1"/>
          </p:cNvSpPr>
          <p:nvPr/>
        </p:nvSpPr>
        <p:spPr bwMode="auto">
          <a:xfrm>
            <a:off x="3276600" y="1147763"/>
            <a:ext cx="2663825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Formulate Property</a:t>
            </a:r>
          </a:p>
        </p:txBody>
      </p:sp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3014663" y="1644650"/>
            <a:ext cx="3186112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Invoke Property Checker</a:t>
            </a:r>
          </a:p>
        </p:txBody>
      </p:sp>
      <p:sp>
        <p:nvSpPr>
          <p:cNvPr id="30725" name="TextBox 6"/>
          <p:cNvSpPr txBox="1">
            <a:spLocks noChangeArrowheads="1"/>
          </p:cNvSpPr>
          <p:nvPr/>
        </p:nvSpPr>
        <p:spPr bwMode="auto">
          <a:xfrm>
            <a:off x="935038" y="2365375"/>
            <a:ext cx="2232025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Property proven</a:t>
            </a:r>
          </a:p>
        </p:txBody>
      </p:sp>
      <p:sp>
        <p:nvSpPr>
          <p:cNvPr id="30726" name="TextBox 7"/>
          <p:cNvSpPr txBox="1">
            <a:spLocks noChangeArrowheads="1"/>
          </p:cNvSpPr>
          <p:nvPr/>
        </p:nvSpPr>
        <p:spPr bwMode="auto">
          <a:xfrm>
            <a:off x="6067425" y="2365375"/>
            <a:ext cx="2303463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Property fails</a:t>
            </a:r>
          </a:p>
        </p:txBody>
      </p:sp>
      <p:sp>
        <p:nvSpPr>
          <p:cNvPr id="30727" name="TextBox 8"/>
          <p:cNvSpPr txBox="1">
            <a:spLocks noChangeArrowheads="1"/>
          </p:cNvSpPr>
          <p:nvPr/>
        </p:nvSpPr>
        <p:spPr bwMode="auto">
          <a:xfrm>
            <a:off x="250825" y="3841750"/>
            <a:ext cx="1800225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Property is trivially true</a:t>
            </a:r>
          </a:p>
        </p:txBody>
      </p:sp>
      <p:sp>
        <p:nvSpPr>
          <p:cNvPr id="30728" name="TextBox 9"/>
          <p:cNvSpPr txBox="1">
            <a:spLocks noChangeArrowheads="1"/>
          </p:cNvSpPr>
          <p:nvPr/>
        </p:nvSpPr>
        <p:spPr bwMode="auto">
          <a:xfrm>
            <a:off x="1041400" y="3009900"/>
            <a:ext cx="2016125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Vacuity check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23850" y="5162550"/>
            <a:ext cx="1439863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Bug in </a:t>
            </a:r>
          </a:p>
          <a:p>
            <a:r>
              <a:rPr lang="en-GB" sz="2000"/>
              <a:t>Property</a:t>
            </a:r>
          </a:p>
        </p:txBody>
      </p:sp>
      <p:sp>
        <p:nvSpPr>
          <p:cNvPr id="30730" name="TextBox 11"/>
          <p:cNvSpPr txBox="1">
            <a:spLocks noChangeArrowheads="1"/>
          </p:cNvSpPr>
          <p:nvPr/>
        </p:nvSpPr>
        <p:spPr bwMode="auto">
          <a:xfrm>
            <a:off x="2484438" y="3841750"/>
            <a:ext cx="1800225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Property is non-trivially true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555875" y="5162550"/>
            <a:ext cx="15113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DUV satisfies Property </a:t>
            </a:r>
          </a:p>
        </p:txBody>
      </p:sp>
      <p:sp>
        <p:nvSpPr>
          <p:cNvPr id="30732" name="TextBox 13"/>
          <p:cNvSpPr txBox="1">
            <a:spLocks noChangeArrowheads="1"/>
          </p:cNvSpPr>
          <p:nvPr/>
        </p:nvSpPr>
        <p:spPr bwMode="auto">
          <a:xfrm>
            <a:off x="5746750" y="2913063"/>
            <a:ext cx="294005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Counter example (CE)</a:t>
            </a:r>
          </a:p>
        </p:txBody>
      </p:sp>
      <p:sp>
        <p:nvSpPr>
          <p:cNvPr id="30733" name="TextBox 17"/>
          <p:cNvSpPr txBox="1">
            <a:spLocks noChangeArrowheads="1"/>
          </p:cNvSpPr>
          <p:nvPr/>
        </p:nvSpPr>
        <p:spPr bwMode="auto">
          <a:xfrm>
            <a:off x="5256213" y="3430588"/>
            <a:ext cx="1368425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Unreach-able</a:t>
            </a:r>
          </a:p>
        </p:txBody>
      </p:sp>
      <p:sp>
        <p:nvSpPr>
          <p:cNvPr id="30734" name="TextBox 19"/>
          <p:cNvSpPr txBox="1">
            <a:spLocks noChangeArrowheads="1"/>
          </p:cNvSpPr>
          <p:nvPr/>
        </p:nvSpPr>
        <p:spPr bwMode="auto">
          <a:xfrm>
            <a:off x="7559675" y="3444875"/>
            <a:ext cx="1368425" cy="706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Reach-able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7559675" y="4322763"/>
            <a:ext cx="1368425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DUV bug detected</a:t>
            </a:r>
          </a:p>
        </p:txBody>
      </p:sp>
      <p:sp>
        <p:nvSpPr>
          <p:cNvPr id="30736" name="TextBox 21"/>
          <p:cNvSpPr txBox="1">
            <a:spLocks noChangeArrowheads="1"/>
          </p:cNvSpPr>
          <p:nvPr/>
        </p:nvSpPr>
        <p:spPr bwMode="auto">
          <a:xfrm>
            <a:off x="6040438" y="4281488"/>
            <a:ext cx="1366837" cy="1322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Reach-able other CE exists</a:t>
            </a:r>
          </a:p>
        </p:txBody>
      </p:sp>
      <p:sp>
        <p:nvSpPr>
          <p:cNvPr id="30737" name="TextBox 22"/>
          <p:cNvSpPr txBox="1">
            <a:spLocks noChangeArrowheads="1"/>
          </p:cNvSpPr>
          <p:nvPr/>
        </p:nvSpPr>
        <p:spPr bwMode="auto">
          <a:xfrm>
            <a:off x="4572000" y="4267200"/>
            <a:ext cx="1368425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No reach-able other CE exists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572000" y="5716588"/>
            <a:ext cx="1368425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Bug in Property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042025" y="5716588"/>
            <a:ext cx="1368425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DUV bug detected</a:t>
            </a:r>
          </a:p>
        </p:txBody>
      </p:sp>
      <p:cxnSp>
        <p:nvCxnSpPr>
          <p:cNvPr id="30740" name="Straight Connector 26"/>
          <p:cNvCxnSpPr>
            <a:cxnSpLocks noChangeShapeType="1"/>
            <a:stCxn id="30723" idx="2"/>
            <a:endCxn id="30724" idx="0"/>
          </p:cNvCxnSpPr>
          <p:nvPr/>
        </p:nvCxnSpPr>
        <p:spPr bwMode="auto">
          <a:xfrm flipH="1">
            <a:off x="4608513" y="1547813"/>
            <a:ext cx="0" cy="968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41" name="Straight Connector 30"/>
          <p:cNvCxnSpPr>
            <a:cxnSpLocks noChangeShapeType="1"/>
            <a:stCxn id="30724" idx="2"/>
            <a:endCxn id="30725" idx="0"/>
          </p:cNvCxnSpPr>
          <p:nvPr/>
        </p:nvCxnSpPr>
        <p:spPr bwMode="auto">
          <a:xfrm flipH="1">
            <a:off x="2051050" y="2044700"/>
            <a:ext cx="2557463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42" name="Straight Connector 31"/>
          <p:cNvCxnSpPr>
            <a:cxnSpLocks noChangeShapeType="1"/>
            <a:stCxn id="30724" idx="2"/>
            <a:endCxn id="30726" idx="0"/>
          </p:cNvCxnSpPr>
          <p:nvPr/>
        </p:nvCxnSpPr>
        <p:spPr bwMode="auto">
          <a:xfrm>
            <a:off x="4608513" y="2044700"/>
            <a:ext cx="2611437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43" name="Straight Connector 34"/>
          <p:cNvCxnSpPr>
            <a:cxnSpLocks noChangeShapeType="1"/>
            <a:stCxn id="30725" idx="2"/>
            <a:endCxn id="30728" idx="0"/>
          </p:cNvCxnSpPr>
          <p:nvPr/>
        </p:nvCxnSpPr>
        <p:spPr bwMode="auto">
          <a:xfrm flipH="1">
            <a:off x="2049463" y="2765425"/>
            <a:ext cx="1587" cy="244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44" name="Straight Connector 35"/>
          <p:cNvCxnSpPr>
            <a:cxnSpLocks noChangeShapeType="1"/>
            <a:stCxn id="30726" idx="2"/>
            <a:endCxn id="30732" idx="0"/>
          </p:cNvCxnSpPr>
          <p:nvPr/>
        </p:nvCxnSpPr>
        <p:spPr bwMode="auto">
          <a:xfrm flipH="1">
            <a:off x="7216775" y="2765425"/>
            <a:ext cx="3175" cy="1476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45" name="Straight Connector 42"/>
          <p:cNvCxnSpPr>
            <a:cxnSpLocks noChangeShapeType="1"/>
            <a:stCxn id="30736" idx="2"/>
            <a:endCxn id="25" idx="0"/>
          </p:cNvCxnSpPr>
          <p:nvPr/>
        </p:nvCxnSpPr>
        <p:spPr bwMode="auto">
          <a:xfrm>
            <a:off x="6723063" y="5603875"/>
            <a:ext cx="3175" cy="1127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46" name="Straight Connector 43"/>
          <p:cNvCxnSpPr>
            <a:cxnSpLocks noChangeShapeType="1"/>
            <a:stCxn id="30737" idx="2"/>
          </p:cNvCxnSpPr>
          <p:nvPr/>
        </p:nvCxnSpPr>
        <p:spPr bwMode="auto">
          <a:xfrm>
            <a:off x="5256213" y="5591175"/>
            <a:ext cx="0" cy="109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47" name="Straight Connector 44"/>
          <p:cNvCxnSpPr>
            <a:cxnSpLocks noChangeShapeType="1"/>
            <a:stCxn id="30734" idx="2"/>
            <a:endCxn id="21" idx="0"/>
          </p:cNvCxnSpPr>
          <p:nvPr/>
        </p:nvCxnSpPr>
        <p:spPr bwMode="auto">
          <a:xfrm>
            <a:off x="8243888" y="4151313"/>
            <a:ext cx="0" cy="1714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48" name="Straight Connector 47"/>
          <p:cNvCxnSpPr>
            <a:cxnSpLocks noChangeShapeType="1"/>
            <a:stCxn id="30737" idx="0"/>
            <a:endCxn id="30733" idx="2"/>
          </p:cNvCxnSpPr>
          <p:nvPr/>
        </p:nvCxnSpPr>
        <p:spPr bwMode="auto">
          <a:xfrm flipV="1">
            <a:off x="5256213" y="4138613"/>
            <a:ext cx="684212" cy="128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49" name="Straight Connector 48"/>
          <p:cNvCxnSpPr>
            <a:cxnSpLocks noChangeShapeType="1"/>
            <a:stCxn id="30733" idx="2"/>
            <a:endCxn id="30736" idx="0"/>
          </p:cNvCxnSpPr>
          <p:nvPr/>
        </p:nvCxnSpPr>
        <p:spPr bwMode="auto">
          <a:xfrm>
            <a:off x="5940425" y="4138613"/>
            <a:ext cx="782638" cy="142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50" name="Straight Connector 49"/>
          <p:cNvCxnSpPr>
            <a:cxnSpLocks noChangeShapeType="1"/>
            <a:stCxn id="30732" idx="2"/>
            <a:endCxn id="30734" idx="0"/>
          </p:cNvCxnSpPr>
          <p:nvPr/>
        </p:nvCxnSpPr>
        <p:spPr bwMode="auto">
          <a:xfrm>
            <a:off x="7216775" y="3313113"/>
            <a:ext cx="1027113" cy="1317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51" name="Straight Connector 50"/>
          <p:cNvCxnSpPr>
            <a:cxnSpLocks noChangeShapeType="1"/>
            <a:stCxn id="30733" idx="0"/>
            <a:endCxn id="30732" idx="2"/>
          </p:cNvCxnSpPr>
          <p:nvPr/>
        </p:nvCxnSpPr>
        <p:spPr bwMode="auto">
          <a:xfrm flipV="1">
            <a:off x="5940425" y="3313113"/>
            <a:ext cx="1276350" cy="117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52" name="Straight Connector 59"/>
          <p:cNvCxnSpPr>
            <a:cxnSpLocks noChangeShapeType="1"/>
            <a:endCxn id="11" idx="0"/>
          </p:cNvCxnSpPr>
          <p:nvPr/>
        </p:nvCxnSpPr>
        <p:spPr bwMode="auto">
          <a:xfrm>
            <a:off x="1042988" y="4549775"/>
            <a:ext cx="0" cy="6127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53" name="Straight Connector 60"/>
          <p:cNvCxnSpPr>
            <a:cxnSpLocks noChangeShapeType="1"/>
            <a:stCxn id="30730" idx="2"/>
          </p:cNvCxnSpPr>
          <p:nvPr/>
        </p:nvCxnSpPr>
        <p:spPr bwMode="auto">
          <a:xfrm>
            <a:off x="3384550" y="4857750"/>
            <a:ext cx="0" cy="304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54" name="Straight Connector 64"/>
          <p:cNvCxnSpPr>
            <a:cxnSpLocks noChangeShapeType="1"/>
            <a:stCxn id="30728" idx="2"/>
            <a:endCxn id="30727" idx="0"/>
          </p:cNvCxnSpPr>
          <p:nvPr/>
        </p:nvCxnSpPr>
        <p:spPr bwMode="auto">
          <a:xfrm flipH="1">
            <a:off x="1150938" y="3409950"/>
            <a:ext cx="898525" cy="431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55" name="Straight Connector 65"/>
          <p:cNvCxnSpPr>
            <a:cxnSpLocks noChangeShapeType="1"/>
            <a:stCxn id="30730" idx="0"/>
            <a:endCxn id="30728" idx="2"/>
          </p:cNvCxnSpPr>
          <p:nvPr/>
        </p:nvCxnSpPr>
        <p:spPr bwMode="auto">
          <a:xfrm flipH="1" flipV="1">
            <a:off x="2049463" y="3409950"/>
            <a:ext cx="1335087" cy="431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2" name="Rounded Rectangular Callout 101"/>
          <p:cNvSpPr>
            <a:spLocks noChangeArrowheads="1"/>
          </p:cNvSpPr>
          <p:nvPr/>
        </p:nvSpPr>
        <p:spPr bwMode="auto">
          <a:xfrm>
            <a:off x="360363" y="1635125"/>
            <a:ext cx="2936875" cy="2055813"/>
          </a:xfrm>
          <a:prstGeom prst="wedgeRoundRectCallout">
            <a:avLst>
              <a:gd name="adj1" fmla="val -24657"/>
              <a:gd name="adj2" fmla="val 123995"/>
              <a:gd name="adj3" fmla="val 16667"/>
            </a:avLst>
          </a:prstGeom>
          <a:solidFill>
            <a:srgbClr val="FF7C80"/>
          </a:solidFill>
          <a:ln w="9525" algn="ctr">
            <a:noFill/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r>
              <a:rPr lang="en-GB" sz="2000" b="1"/>
              <a:t>Most common mistake, restrict input space so much that property becomes trivially true.</a:t>
            </a:r>
          </a:p>
        </p:txBody>
      </p:sp>
      <p:sp>
        <p:nvSpPr>
          <p:cNvPr id="103" name="Rounded Rectangular Callout 102"/>
          <p:cNvSpPr>
            <a:spLocks noChangeArrowheads="1"/>
          </p:cNvSpPr>
          <p:nvPr/>
        </p:nvSpPr>
        <p:spPr bwMode="auto">
          <a:xfrm>
            <a:off x="6594475" y="720725"/>
            <a:ext cx="2286000" cy="1412875"/>
          </a:xfrm>
          <a:prstGeom prst="wedgeRoundRectCallout">
            <a:avLst>
              <a:gd name="adj1" fmla="val -85083"/>
              <a:gd name="adj2" fmla="val -6704"/>
              <a:gd name="adj3" fmla="val 16667"/>
            </a:avLst>
          </a:prstGeom>
          <a:solidFill>
            <a:srgbClr val="FF7C80"/>
          </a:solidFill>
          <a:ln w="9525" algn="ctr">
            <a:noFill/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r>
              <a:rPr lang="en-GB" sz="2000" b="1"/>
              <a:t>Specify environment constraints for proof. </a:t>
            </a:r>
          </a:p>
        </p:txBody>
      </p:sp>
      <p:sp>
        <p:nvSpPr>
          <p:cNvPr id="105" name="Rounded Rectangular Callout 104"/>
          <p:cNvSpPr>
            <a:spLocks noChangeArrowheads="1"/>
          </p:cNvSpPr>
          <p:nvPr/>
        </p:nvSpPr>
        <p:spPr bwMode="auto">
          <a:xfrm>
            <a:off x="3511550" y="1981200"/>
            <a:ext cx="2819400" cy="1377950"/>
          </a:xfrm>
          <a:prstGeom prst="wedgeRoundRectCallout">
            <a:avLst>
              <a:gd name="adj1" fmla="val 28528"/>
              <a:gd name="adj2" fmla="val 67190"/>
              <a:gd name="adj3" fmla="val 16667"/>
            </a:avLst>
          </a:prstGeom>
          <a:solidFill>
            <a:srgbClr val="FF7C80"/>
          </a:solidFill>
          <a:ln w="9525" algn="ctr">
            <a:noFill/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r>
              <a:rPr lang="en-GB" sz="2000" b="1"/>
              <a:t>Under-constrained properties may lead to unreachable counter examples. </a:t>
            </a:r>
          </a:p>
        </p:txBody>
      </p:sp>
      <p:sp>
        <p:nvSpPr>
          <p:cNvPr id="104" name="Rounded Rectangular Callout 103"/>
          <p:cNvSpPr>
            <a:spLocks noChangeArrowheads="1"/>
          </p:cNvSpPr>
          <p:nvPr/>
        </p:nvSpPr>
        <p:spPr bwMode="auto">
          <a:xfrm>
            <a:off x="4252913" y="3906838"/>
            <a:ext cx="2549525" cy="1695450"/>
          </a:xfrm>
          <a:prstGeom prst="wedgeRoundRectCallout">
            <a:avLst>
              <a:gd name="adj1" fmla="val -67273"/>
              <a:gd name="adj2" fmla="val 39907"/>
              <a:gd name="adj3" fmla="val 16667"/>
            </a:avLst>
          </a:prstGeom>
          <a:solidFill>
            <a:srgbClr val="FF7C80"/>
          </a:solidFill>
          <a:ln w="9525" algn="ctr">
            <a:noFill/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r>
              <a:rPr lang="en-GB" sz="2000" b="1"/>
              <a:t>Correctness of proof relies on correctness of the environment constraints.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99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5" grpId="0" animBg="1"/>
      <p:bldP spid="10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Formal Property Checking </a:t>
            </a:r>
            <a:endParaRPr lang="en-GB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z="2400" smtClean="0"/>
          </a:p>
          <a:p>
            <a:pPr eaLnBrk="1" hangingPunct="1"/>
            <a:endParaRPr lang="en-GB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69875" y="1254125"/>
            <a:ext cx="860425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4185BD"/>
              </a:buClr>
              <a:buFont typeface="Wingdings" pitchFamily="2" charset="2"/>
              <a:buChar char="§"/>
              <a:defRPr/>
            </a:pPr>
            <a:r>
              <a:rPr lang="en-GB" kern="0" dirty="0">
                <a:latin typeface="+mn-lt"/>
              </a:rPr>
              <a:t>Property checking tools can formally verify assertions.</a:t>
            </a:r>
          </a:p>
          <a:p>
            <a:pPr marL="800100" lvl="1" indent="-342900" algn="l">
              <a:spcBef>
                <a:spcPct val="20000"/>
              </a:spcBef>
              <a:buClr>
                <a:srgbClr val="4185BD"/>
              </a:buClr>
              <a:buFont typeface="Wingdings" pitchFamily="2" charset="2"/>
              <a:buChar char="§"/>
              <a:defRPr/>
            </a:pPr>
            <a:r>
              <a:rPr lang="en-GB" sz="2000" b="1" kern="0" dirty="0">
                <a:latin typeface="+mn-lt"/>
              </a:rPr>
              <a:t>Basic properties (visualize):</a:t>
            </a:r>
          </a:p>
          <a:p>
            <a:pPr marL="1257300" lvl="2" indent="-342900" algn="l">
              <a:spcBef>
                <a:spcPct val="20000"/>
              </a:spcBef>
              <a:buClr>
                <a:srgbClr val="4185BD"/>
              </a:buClr>
              <a:buFont typeface="Wingdings" pitchFamily="2" charset="2"/>
              <a:buChar char="§"/>
              <a:defRPr/>
            </a:pPr>
            <a:r>
              <a:rPr lang="en-GB" kern="0" dirty="0">
                <a:latin typeface="+mn-lt"/>
              </a:rPr>
              <a:t>Basic functionality</a:t>
            </a:r>
          </a:p>
          <a:p>
            <a:pPr marL="1257300" lvl="2" indent="-342900" algn="l">
              <a:spcBef>
                <a:spcPct val="20000"/>
              </a:spcBef>
              <a:buClr>
                <a:srgbClr val="4185BD"/>
              </a:buClr>
              <a:buFont typeface="Wingdings" pitchFamily="2" charset="2"/>
              <a:buChar char="§"/>
              <a:defRPr/>
            </a:pPr>
            <a:r>
              <a:rPr lang="en-GB" kern="0" dirty="0">
                <a:latin typeface="+mn-lt"/>
              </a:rPr>
              <a:t>Range checks</a:t>
            </a:r>
          </a:p>
          <a:p>
            <a:pPr marL="800100" lvl="1" indent="-342900" algn="l">
              <a:spcBef>
                <a:spcPct val="20000"/>
              </a:spcBef>
              <a:buClr>
                <a:srgbClr val="4185BD"/>
              </a:buClr>
              <a:buFont typeface="Wingdings" pitchFamily="2" charset="2"/>
              <a:buChar char="§"/>
              <a:defRPr/>
            </a:pPr>
            <a:r>
              <a:rPr lang="en-GB" sz="2000" b="1" kern="0" dirty="0">
                <a:latin typeface="+mn-lt"/>
              </a:rPr>
              <a:t>Re-use SV Assertions as properties (check):</a:t>
            </a:r>
          </a:p>
          <a:p>
            <a:pPr marL="1257300" lvl="2" indent="-342900" algn="l">
              <a:spcBef>
                <a:spcPct val="20000"/>
              </a:spcBef>
              <a:buClr>
                <a:srgbClr val="4185BD"/>
              </a:buClr>
              <a:buFont typeface="Wingdings" pitchFamily="2" charset="2"/>
              <a:buChar char="§"/>
              <a:defRPr/>
            </a:pPr>
            <a:r>
              <a:rPr lang="en-GB" dirty="0">
                <a:latin typeface="Arial" charset="0"/>
              </a:rPr>
              <a:t>Empty and full are never asserted together.</a:t>
            </a:r>
          </a:p>
          <a:p>
            <a:pPr marL="1257300" lvl="2" indent="-342900" algn="l">
              <a:spcBef>
                <a:spcPct val="20000"/>
              </a:spcBef>
              <a:buClr>
                <a:srgbClr val="4185BD"/>
              </a:buClr>
              <a:buFont typeface="Wingdings" pitchFamily="2" charset="2"/>
              <a:buChar char="§"/>
              <a:defRPr/>
            </a:pPr>
            <a:r>
              <a:rPr lang="en-GB" dirty="0">
                <a:latin typeface="Arial" charset="0"/>
              </a:rPr>
              <a:t>After clear the FIFO is empty. </a:t>
            </a:r>
          </a:p>
          <a:p>
            <a:pPr marL="1257300" lvl="2" indent="-342900" algn="l">
              <a:spcBef>
                <a:spcPct val="20000"/>
              </a:spcBef>
              <a:buClr>
                <a:srgbClr val="4185BD"/>
              </a:buClr>
              <a:buFont typeface="Wingdings" pitchFamily="2" charset="2"/>
              <a:buChar char="§"/>
              <a:defRPr/>
            </a:pPr>
            <a:r>
              <a:rPr lang="en-GB" dirty="0">
                <a:latin typeface="Arial" charset="0"/>
              </a:rPr>
              <a:t>On empty after one write the FIFO is no longer empty.</a:t>
            </a:r>
          </a:p>
          <a:p>
            <a:pPr marL="800100" lvl="1" indent="-342900" algn="l">
              <a:spcBef>
                <a:spcPct val="20000"/>
              </a:spcBef>
              <a:buClr>
                <a:srgbClr val="4185BD"/>
              </a:buClr>
              <a:buFont typeface="Wingdings" pitchFamily="2" charset="2"/>
              <a:buChar char="§"/>
              <a:defRPr/>
            </a:pPr>
            <a:r>
              <a:rPr lang="en-GB" sz="2000" kern="0" dirty="0">
                <a:latin typeface="+mn-lt"/>
              </a:rPr>
              <a:t>Understanding counter examples:</a:t>
            </a:r>
          </a:p>
          <a:p>
            <a:pPr marL="1257300" lvl="2" indent="-342900" algn="l">
              <a:spcBef>
                <a:spcPct val="20000"/>
              </a:spcBef>
              <a:buClr>
                <a:srgbClr val="4185BD"/>
              </a:buClr>
              <a:buFont typeface="Wingdings" pitchFamily="2" charset="2"/>
              <a:buChar char="§"/>
              <a:defRPr/>
            </a:pPr>
            <a:r>
              <a:rPr lang="en-GB" kern="0" dirty="0">
                <a:latin typeface="+mn-lt"/>
              </a:rPr>
              <a:t>Debug an assumption</a:t>
            </a:r>
          </a:p>
          <a:p>
            <a:pPr marL="1257300" lvl="2" indent="-342900" algn="l">
              <a:spcBef>
                <a:spcPct val="20000"/>
              </a:spcBef>
              <a:buClr>
                <a:srgbClr val="4185BD"/>
              </a:buClr>
              <a:buFont typeface="Wingdings" pitchFamily="2" charset="2"/>
              <a:buChar char="§"/>
              <a:defRPr/>
            </a:pPr>
            <a:r>
              <a:rPr lang="en-GB" kern="0" dirty="0">
                <a:latin typeface="+mn-lt"/>
              </a:rPr>
              <a:t>Debug a design property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198563" y="5443538"/>
            <a:ext cx="7759700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4185BD"/>
              </a:buClr>
              <a:buFont typeface="Wingdings" pitchFamily="2" charset="2"/>
              <a:buChar char="§"/>
              <a:defRPr/>
            </a:pPr>
            <a:r>
              <a:rPr lang="en-GB" kern="0" dirty="0">
                <a:latin typeface="+mn-lt"/>
              </a:rPr>
              <a:t>Closely related to functional coverage.</a:t>
            </a:r>
          </a:p>
          <a:p>
            <a:pPr marL="342900" indent="-342900" algn="l">
              <a:spcBef>
                <a:spcPct val="20000"/>
              </a:spcBef>
              <a:buClr>
                <a:srgbClr val="4185BD"/>
              </a:buClr>
              <a:buFont typeface="Wingdings" pitchFamily="2" charset="2"/>
              <a:buChar char="§"/>
              <a:defRPr/>
            </a:pPr>
            <a:r>
              <a:rPr lang="en-GB" kern="0" dirty="0">
                <a:latin typeface="+mn-lt"/>
              </a:rPr>
              <a:t>Link from </a:t>
            </a:r>
            <a:r>
              <a:rPr lang="en-GB" kern="0" dirty="0" err="1">
                <a:solidFill>
                  <a:srgbClr val="0070C0"/>
                </a:solidFill>
                <a:latin typeface="+mn-lt"/>
              </a:rPr>
              <a:t>env_constraints</a:t>
            </a:r>
            <a:r>
              <a:rPr lang="en-GB" kern="0" dirty="0">
                <a:latin typeface="+mn-lt"/>
              </a:rPr>
              <a:t> to simulation assertions.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5413375"/>
            <a:ext cx="11144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4185BD"/>
              </a:buClr>
              <a:defRPr/>
            </a:pPr>
            <a:r>
              <a:rPr lang="en-GB" sz="2800" kern="0" dirty="0">
                <a:latin typeface="+mn-lt"/>
              </a:rPr>
              <a:t>Note:</a:t>
            </a:r>
          </a:p>
        </p:txBody>
      </p:sp>
      <p:sp>
        <p:nvSpPr>
          <p:cNvPr id="7" name="Cloud Callout 6"/>
          <p:cNvSpPr>
            <a:spLocks noChangeArrowheads="1"/>
          </p:cNvSpPr>
          <p:nvPr/>
        </p:nvSpPr>
        <p:spPr bwMode="auto">
          <a:xfrm>
            <a:off x="6497638" y="3795713"/>
            <a:ext cx="2646362" cy="2106612"/>
          </a:xfrm>
          <a:prstGeom prst="cloudCallout">
            <a:avLst>
              <a:gd name="adj1" fmla="val -96116"/>
              <a:gd name="adj2" fmla="val 17111"/>
            </a:avLst>
          </a:prstGeom>
          <a:solidFill>
            <a:srgbClr val="FFC000"/>
          </a:solidFill>
          <a:ln w="9525" algn="ctr">
            <a:noFill/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r>
              <a:rPr lang="en-GB">
                <a:solidFill>
                  <a:srgbClr val="C00000"/>
                </a:solidFill>
              </a:rPr>
              <a:t>Are you now ready to sign the DUV off?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Assertions</a:t>
            </a:r>
            <a:endParaRPr 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Combining FV with Simulation - 1</a:t>
            </a:r>
            <a:endParaRPr 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smtClean="0">
                <a:solidFill>
                  <a:srgbClr val="0000CC"/>
                </a:solidFill>
              </a:rPr>
              <a:t>Semi-formal Verification (Semi-FV)</a:t>
            </a:r>
          </a:p>
          <a:p>
            <a:pPr eaLnBrk="1" hangingPunct="1">
              <a:lnSpc>
                <a:spcPct val="0"/>
              </a:lnSpc>
              <a:buFont typeface="Wingdings" pitchFamily="2" charset="2"/>
              <a:buNone/>
            </a:pPr>
            <a:endParaRPr lang="en-US" b="1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Guided simulation: Use formal analysis to produce input vectors for sim.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Goal of formal analysis: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Guide sim to reach coverage holes.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Formal analysis chooses sim vectors.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Not exhaustive.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But remember: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Coverage metrics are only loosely related to bugs.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Guided sim might improve coverage but might not find bugs.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Combining FV with Simulation - 2</a:t>
            </a:r>
            <a:endParaRPr lang="en-US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7874000" cy="46958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smtClean="0">
                <a:solidFill>
                  <a:srgbClr val="0000CC"/>
                </a:solidFill>
              </a:rPr>
              <a:t>Dynamic Formal Verification (DFV)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Simulation requires stimulus generation (test vectors).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FV can use these test vectors as a starting point.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Rather than starting from the reset state.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smtClean="0"/>
              <a:t>Method:</a:t>
            </a:r>
            <a:endParaRPr lang="en-US" sz="200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Capture internal status (seed) generated by driving test vector.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Try to find violations to assertions starting from each seed.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Perform exhaustive formal analysis for bounded number of cycles.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Based on bounded model checking (BMC) algorithm.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Provide counter example for any violations.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b="1" smtClean="0">
                <a:solidFill>
                  <a:srgbClr val="A50021"/>
                </a:solidFill>
              </a:rPr>
              <a:t>DFV bridges gap between formal verification and simulation.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DFV is focused on finding counter examples (i.e. bugs).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DFV finds new behaviours that were not covered by simulation, and that cannot be reached by static FV.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Assertion-based Coverage Metrics</a:t>
            </a:r>
            <a:endParaRPr lang="en-US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1370013"/>
            <a:ext cx="8229600" cy="51450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A50021"/>
                </a:solidFill>
              </a:rPr>
              <a:t>Assertion Coverage</a:t>
            </a:r>
            <a:r>
              <a:rPr lang="en-US" sz="2400" b="1" smtClean="0"/>
              <a:t> </a:t>
            </a:r>
            <a:r>
              <a:rPr lang="en-US" sz="2400" smtClean="0"/>
              <a:t>(introduced earlier)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A50021"/>
                </a:solidFill>
              </a:rPr>
              <a:t>(Assertion Density:)</a:t>
            </a:r>
            <a:endParaRPr 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Measures number of assertions of each type in each module.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A50021"/>
                </a:solidFill>
              </a:rPr>
              <a:t>Proof Radius:</a:t>
            </a:r>
            <a:r>
              <a:rPr lang="en-US" sz="2400" b="1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Measures the amount of verification (in cycles) that was achieved by formal analysis.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 larger the proof radius, the more thorough the verification.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Proof Radius of 200 cycles: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Means FV has exhaustively proven that no bugs can be triggered within 200 cycles of the initial state (of the analysis).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smtClean="0"/>
              <a:t>In DFV: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Measure of depth of the exhaustive search around each seed.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smtClean="0"/>
              <a:t>Objective of DFV:</a:t>
            </a:r>
            <a:r>
              <a:rPr lang="en-US" sz="2000" smtClean="0"/>
              <a:t> Analyze as many seeds as possible at shallow depth.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Hence, measure seeds per second per assertion at a small fixed proof radius (e.g. 5 cycles).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Dynamic Formal Verification</a:t>
            </a:r>
            <a:endParaRPr lang="en-US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5214938"/>
            <a:ext cx="8229600" cy="10382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Assumptions: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10 inputs affect the assertion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5-cycle proof radius</a:t>
            </a:r>
          </a:p>
        </p:txBody>
      </p:sp>
      <p:sp>
        <p:nvSpPr>
          <p:cNvPr id="35844" name="Oval 7"/>
          <p:cNvSpPr>
            <a:spLocks noChangeArrowheads="1"/>
          </p:cNvSpPr>
          <p:nvPr/>
        </p:nvSpPr>
        <p:spPr bwMode="auto">
          <a:xfrm>
            <a:off x="5891213" y="2528888"/>
            <a:ext cx="1601787" cy="160178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45" name="Oval 8"/>
          <p:cNvSpPr>
            <a:spLocks noChangeArrowheads="1"/>
          </p:cNvSpPr>
          <p:nvPr/>
        </p:nvSpPr>
        <p:spPr bwMode="auto">
          <a:xfrm>
            <a:off x="6240463" y="2862263"/>
            <a:ext cx="881062" cy="881062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46" name="Oval 9"/>
          <p:cNvSpPr>
            <a:spLocks noChangeArrowheads="1"/>
          </p:cNvSpPr>
          <p:nvPr/>
        </p:nvSpPr>
        <p:spPr bwMode="auto">
          <a:xfrm>
            <a:off x="5132388" y="1879600"/>
            <a:ext cx="3041650" cy="30416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47" name="Oval 20"/>
          <p:cNvSpPr>
            <a:spLocks noChangeArrowheads="1"/>
          </p:cNvSpPr>
          <p:nvPr/>
        </p:nvSpPr>
        <p:spPr bwMode="auto">
          <a:xfrm>
            <a:off x="5513388" y="2227263"/>
            <a:ext cx="2320925" cy="2320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48" name="Oval 21"/>
          <p:cNvSpPr>
            <a:spLocks noChangeArrowheads="1"/>
          </p:cNvSpPr>
          <p:nvPr/>
        </p:nvSpPr>
        <p:spPr bwMode="auto">
          <a:xfrm flipH="1">
            <a:off x="4727575" y="1533525"/>
            <a:ext cx="3760788" cy="3760788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49" name="Oval 22"/>
          <p:cNvSpPr>
            <a:spLocks noChangeArrowheads="1"/>
          </p:cNvSpPr>
          <p:nvPr/>
        </p:nvSpPr>
        <p:spPr bwMode="auto">
          <a:xfrm>
            <a:off x="4681538" y="3268663"/>
            <a:ext cx="88900" cy="88900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0" name="Oval 23"/>
          <p:cNvSpPr>
            <a:spLocks noChangeArrowheads="1"/>
          </p:cNvSpPr>
          <p:nvPr/>
        </p:nvSpPr>
        <p:spPr bwMode="auto">
          <a:xfrm>
            <a:off x="5076825" y="3278188"/>
            <a:ext cx="88900" cy="88900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1" name="Oval 24"/>
          <p:cNvSpPr>
            <a:spLocks noChangeArrowheads="1"/>
          </p:cNvSpPr>
          <p:nvPr/>
        </p:nvSpPr>
        <p:spPr bwMode="auto">
          <a:xfrm>
            <a:off x="5475288" y="3290888"/>
            <a:ext cx="88900" cy="88900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2" name="Oval 25"/>
          <p:cNvSpPr>
            <a:spLocks noChangeArrowheads="1"/>
          </p:cNvSpPr>
          <p:nvPr/>
        </p:nvSpPr>
        <p:spPr bwMode="auto">
          <a:xfrm>
            <a:off x="5854700" y="3281363"/>
            <a:ext cx="88900" cy="88900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3" name="Oval 26"/>
          <p:cNvSpPr>
            <a:spLocks noChangeArrowheads="1"/>
          </p:cNvSpPr>
          <p:nvPr/>
        </p:nvSpPr>
        <p:spPr bwMode="auto">
          <a:xfrm>
            <a:off x="6219825" y="3259138"/>
            <a:ext cx="88900" cy="88900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4" name="Oval 28"/>
          <p:cNvSpPr>
            <a:spLocks noChangeArrowheads="1"/>
          </p:cNvSpPr>
          <p:nvPr/>
        </p:nvSpPr>
        <p:spPr bwMode="auto">
          <a:xfrm>
            <a:off x="7292975" y="4933950"/>
            <a:ext cx="88900" cy="88900"/>
          </a:xfrm>
          <a:prstGeom prst="ellipse">
            <a:avLst/>
          </a:prstGeom>
          <a:solidFill>
            <a:srgbClr val="A50021"/>
          </a:solidFill>
          <a:ln w="19050" algn="ctr">
            <a:solidFill>
              <a:srgbClr val="A5002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5" name="Oval 29"/>
          <p:cNvSpPr>
            <a:spLocks noChangeArrowheads="1"/>
          </p:cNvSpPr>
          <p:nvPr/>
        </p:nvSpPr>
        <p:spPr bwMode="auto">
          <a:xfrm>
            <a:off x="6927850" y="4616450"/>
            <a:ext cx="88900" cy="88900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6" name="Oval 30"/>
          <p:cNvSpPr>
            <a:spLocks noChangeArrowheads="1"/>
          </p:cNvSpPr>
          <p:nvPr/>
        </p:nvSpPr>
        <p:spPr bwMode="auto">
          <a:xfrm>
            <a:off x="6627813" y="4164013"/>
            <a:ext cx="88900" cy="88900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7" name="Oval 31"/>
          <p:cNvSpPr>
            <a:spLocks noChangeArrowheads="1"/>
          </p:cNvSpPr>
          <p:nvPr/>
        </p:nvSpPr>
        <p:spPr bwMode="auto">
          <a:xfrm>
            <a:off x="6899275" y="3844925"/>
            <a:ext cx="88900" cy="88900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8" name="Oval 32"/>
          <p:cNvSpPr>
            <a:spLocks noChangeArrowheads="1"/>
          </p:cNvSpPr>
          <p:nvPr/>
        </p:nvSpPr>
        <p:spPr bwMode="auto">
          <a:xfrm>
            <a:off x="6645275" y="3251200"/>
            <a:ext cx="88900" cy="88900"/>
          </a:xfrm>
          <a:prstGeom prst="ellipse">
            <a:avLst/>
          </a:prstGeom>
          <a:solidFill>
            <a:srgbClr val="0000CC"/>
          </a:solidFill>
          <a:ln w="19050" algn="ctr">
            <a:solidFill>
              <a:srgbClr val="0000CC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solidFill>
                <a:srgbClr val="A50021"/>
              </a:solidFill>
            </a:endParaRPr>
          </a:p>
        </p:txBody>
      </p:sp>
      <p:sp>
        <p:nvSpPr>
          <p:cNvPr id="35859" name="Text Box 41"/>
          <p:cNvSpPr txBox="1">
            <a:spLocks noChangeArrowheads="1"/>
          </p:cNvSpPr>
          <p:nvPr/>
        </p:nvSpPr>
        <p:spPr bwMode="auto">
          <a:xfrm>
            <a:off x="5688013" y="3317875"/>
            <a:ext cx="1425575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>
                <a:solidFill>
                  <a:srgbClr val="0000CC"/>
                </a:solidFill>
              </a:rPr>
              <a:t>seed</a:t>
            </a:r>
            <a:endParaRPr lang="en-US" b="1">
              <a:solidFill>
                <a:srgbClr val="0000CC"/>
              </a:solidFill>
            </a:endParaRPr>
          </a:p>
        </p:txBody>
      </p:sp>
      <p:sp>
        <p:nvSpPr>
          <p:cNvPr id="35860" name="Text Box 42"/>
          <p:cNvSpPr txBox="1">
            <a:spLocks noChangeArrowheads="1"/>
          </p:cNvSpPr>
          <p:nvPr/>
        </p:nvSpPr>
        <p:spPr bwMode="auto">
          <a:xfrm>
            <a:off x="7051675" y="5067300"/>
            <a:ext cx="1209675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>
                <a:solidFill>
                  <a:srgbClr val="A50021"/>
                </a:solidFill>
              </a:rPr>
              <a:t>bug</a:t>
            </a:r>
            <a:endParaRPr lang="en-US" b="1">
              <a:solidFill>
                <a:srgbClr val="A50021"/>
              </a:solidFill>
            </a:endParaRPr>
          </a:p>
        </p:txBody>
      </p:sp>
      <p:sp>
        <p:nvSpPr>
          <p:cNvPr id="35861" name="Line 43"/>
          <p:cNvSpPr>
            <a:spLocks noChangeShapeType="1"/>
          </p:cNvSpPr>
          <p:nvPr/>
        </p:nvSpPr>
        <p:spPr bwMode="auto">
          <a:xfrm>
            <a:off x="6710363" y="3300413"/>
            <a:ext cx="233362" cy="588962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5862" name="Line 44"/>
          <p:cNvSpPr>
            <a:spLocks noChangeShapeType="1"/>
          </p:cNvSpPr>
          <p:nvPr/>
        </p:nvSpPr>
        <p:spPr bwMode="auto">
          <a:xfrm flipH="1">
            <a:off x="6664325" y="3905250"/>
            <a:ext cx="293688" cy="309563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5863" name="Line 45"/>
          <p:cNvSpPr>
            <a:spLocks noChangeShapeType="1"/>
          </p:cNvSpPr>
          <p:nvPr/>
        </p:nvSpPr>
        <p:spPr bwMode="auto">
          <a:xfrm>
            <a:off x="6664325" y="4214813"/>
            <a:ext cx="293688" cy="45085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5864" name="Line 46"/>
          <p:cNvSpPr>
            <a:spLocks noChangeShapeType="1"/>
          </p:cNvSpPr>
          <p:nvPr/>
        </p:nvSpPr>
        <p:spPr bwMode="auto">
          <a:xfrm>
            <a:off x="6958013" y="4679950"/>
            <a:ext cx="388937" cy="31115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5865" name="Text Box 47"/>
          <p:cNvSpPr txBox="1">
            <a:spLocks noChangeArrowheads="1"/>
          </p:cNvSpPr>
          <p:nvPr/>
        </p:nvSpPr>
        <p:spPr bwMode="auto">
          <a:xfrm>
            <a:off x="6199188" y="2946400"/>
            <a:ext cx="976312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2</a:t>
            </a:r>
            <a:r>
              <a:rPr lang="en-GB" sz="1400" baseline="30000"/>
              <a:t>10</a:t>
            </a:r>
            <a:r>
              <a:rPr lang="en-GB" sz="1400"/>
              <a:t>=10</a:t>
            </a:r>
            <a:r>
              <a:rPr lang="en-GB" sz="1400" baseline="30000"/>
              <a:t>3</a:t>
            </a:r>
            <a:endParaRPr lang="en-US" sz="1400" baseline="30000"/>
          </a:p>
        </p:txBody>
      </p:sp>
      <p:sp>
        <p:nvSpPr>
          <p:cNvPr id="35866" name="Text Box 49"/>
          <p:cNvSpPr txBox="1">
            <a:spLocks noChangeArrowheads="1"/>
          </p:cNvSpPr>
          <p:nvPr/>
        </p:nvSpPr>
        <p:spPr bwMode="auto">
          <a:xfrm>
            <a:off x="6061075" y="2511425"/>
            <a:ext cx="130175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10</a:t>
            </a:r>
            <a:r>
              <a:rPr lang="en-GB" baseline="30000"/>
              <a:t>6</a:t>
            </a:r>
            <a:endParaRPr lang="en-US" baseline="30000"/>
          </a:p>
        </p:txBody>
      </p:sp>
      <p:sp>
        <p:nvSpPr>
          <p:cNvPr id="35867" name="Text Box 50"/>
          <p:cNvSpPr txBox="1">
            <a:spLocks noChangeArrowheads="1"/>
          </p:cNvSpPr>
          <p:nvPr/>
        </p:nvSpPr>
        <p:spPr bwMode="auto">
          <a:xfrm>
            <a:off x="6007100" y="1512888"/>
            <a:ext cx="1301750" cy="36671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10</a:t>
            </a:r>
            <a:r>
              <a:rPr lang="en-GB" baseline="30000"/>
              <a:t>15</a:t>
            </a:r>
            <a:endParaRPr lang="en-US" baseline="30000"/>
          </a:p>
        </p:txBody>
      </p:sp>
      <p:sp>
        <p:nvSpPr>
          <p:cNvPr id="35868" name="Text Box 51"/>
          <p:cNvSpPr txBox="1">
            <a:spLocks noChangeArrowheads="1"/>
          </p:cNvSpPr>
          <p:nvPr/>
        </p:nvSpPr>
        <p:spPr bwMode="auto">
          <a:xfrm>
            <a:off x="6046788" y="1879600"/>
            <a:ext cx="130175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10</a:t>
            </a:r>
            <a:r>
              <a:rPr lang="en-GB" baseline="30000"/>
              <a:t>12</a:t>
            </a:r>
            <a:endParaRPr lang="en-US" baseline="30000"/>
          </a:p>
        </p:txBody>
      </p:sp>
      <p:sp>
        <p:nvSpPr>
          <p:cNvPr id="35869" name="Text Box 52"/>
          <p:cNvSpPr txBox="1">
            <a:spLocks noChangeArrowheads="1"/>
          </p:cNvSpPr>
          <p:nvPr/>
        </p:nvSpPr>
        <p:spPr bwMode="auto">
          <a:xfrm>
            <a:off x="6026150" y="2212975"/>
            <a:ext cx="130175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10</a:t>
            </a:r>
            <a:r>
              <a:rPr lang="en-GB" baseline="30000"/>
              <a:t>9</a:t>
            </a:r>
            <a:endParaRPr lang="en-US" baseline="30000"/>
          </a:p>
        </p:txBody>
      </p:sp>
      <p:sp>
        <p:nvSpPr>
          <p:cNvPr id="35870" name="Line 53"/>
          <p:cNvSpPr>
            <a:spLocks noChangeShapeType="1"/>
          </p:cNvSpPr>
          <p:nvPr/>
        </p:nvSpPr>
        <p:spPr bwMode="auto">
          <a:xfrm flipH="1">
            <a:off x="4695825" y="3270250"/>
            <a:ext cx="1968500" cy="30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Deep Dynamic Formal Verification</a:t>
            </a:r>
            <a:endParaRPr lang="en-US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4959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Advanced technique for finding counter examples.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Start from sim seed (like DFV).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Exhaustive search at a </a:t>
            </a:r>
            <a:r>
              <a:rPr lang="en-US" sz="2000" b="1" smtClean="0">
                <a:solidFill>
                  <a:srgbClr val="A50021"/>
                </a:solidFill>
              </a:rPr>
              <a:t>large proof radius</a:t>
            </a:r>
            <a:r>
              <a:rPr lang="en-US" sz="2000" smtClean="0"/>
              <a:t> until it either finds a counter example or reaches a user-defined time boundary.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(Proof radius 50..200 cycles.)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Based on Bounded Model Checking algorithm.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BMC is NP-complete.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All known algorithms are exponential in proof radius.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DDFV exploits optimizations specific to ABV and RTL design.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Objective of DDFV: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Analyze a few seeds to the greatest depth possible.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Hence, measure proof radius achieved within large fixed time period (e.g. 1,000 seconds per assertion).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/>
              <a:t>Summary: Benefits of using Assertions</a:t>
            </a:r>
            <a:endParaRPr lang="en-US" sz="400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478837" cy="4695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Capture and validate design assumptions and constraints.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Can monitor/test internal points of design - </a:t>
            </a:r>
            <a:r>
              <a:rPr lang="en-US" sz="2800" b="1" smtClean="0">
                <a:solidFill>
                  <a:srgbClr val="A50021"/>
                </a:solidFill>
              </a:rPr>
              <a:t>increase observability</a:t>
            </a:r>
            <a:r>
              <a:rPr lang="en-US" sz="28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Simplify detection and diagnosis of bugs - occurrence of bug is constrained to assertion being checked.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Can reduce simulation debug time by as much as 50%.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Find more bugs faster!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Properties can be (re-)used for both simulation-based and formal/semi-formal verification.</a:t>
            </a:r>
            <a:endParaRPr lang="en-US" sz="2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Assertion-Based Verification</a:t>
            </a:r>
            <a:br>
              <a:rPr lang="en-GB" smtClean="0"/>
            </a:br>
            <a:r>
              <a:rPr lang="en-GB" sz="6000" b="1" smtClean="0"/>
              <a:t>ABV</a:t>
            </a:r>
            <a:endParaRPr lang="en-US" b="1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Assertion-based Verification (ABV)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2730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Verification methodology that is heavily based on </a:t>
            </a:r>
            <a:r>
              <a:rPr lang="en-US" sz="2400" smtClean="0">
                <a:solidFill>
                  <a:srgbClr val="A50021"/>
                </a:solidFill>
              </a:rPr>
              <a:t>assertions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Aspects of the spec, high-level design, and implementation intent are represented as a set of properties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Assertions are placed in the DUV code to check that these properties hold </a:t>
            </a:r>
          </a:p>
        </p:txBody>
      </p:sp>
      <p:sp>
        <p:nvSpPr>
          <p:cNvPr id="256004" name="AutoShape 4"/>
          <p:cNvSpPr>
            <a:spLocks noChangeArrowheads="1"/>
          </p:cNvSpPr>
          <p:nvPr/>
        </p:nvSpPr>
        <p:spPr bwMode="auto">
          <a:xfrm>
            <a:off x="2076450" y="4168775"/>
            <a:ext cx="5597525" cy="1008063"/>
          </a:xfrm>
          <a:prstGeom prst="foldedCorner">
            <a:avLst>
              <a:gd name="adj" fmla="val 17162"/>
            </a:avLst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80798" tIns="40399" rIns="80798" bIns="40399" anchor="ctr"/>
          <a:lstStyle/>
          <a:p>
            <a:pPr algn="l" defTabSz="808038"/>
            <a:r>
              <a:rPr lang="en-US" sz="2100">
                <a:latin typeface="Comic Sans MS" pitchFamily="66" charset="0"/>
                <a:cs typeface="Arial" pitchFamily="34" charset="0"/>
              </a:rPr>
              <a:t>assert (not (a_active and b_active)) </a:t>
            </a:r>
          </a:p>
          <a:p>
            <a:pPr algn="l" defTabSz="808038"/>
            <a:r>
              <a:rPr lang="en-US" sz="2100">
                <a:latin typeface="Comic Sans MS" pitchFamily="66" charset="0"/>
                <a:cs typeface="Arial" pitchFamily="34" charset="0"/>
              </a:rPr>
              <a:t>	report </a:t>
            </a:r>
            <a:r>
              <a:rPr lang="en-US" sz="2100">
                <a:cs typeface="Arial" pitchFamily="34" charset="0"/>
              </a:rPr>
              <a:t>“</a:t>
            </a:r>
            <a:r>
              <a:rPr lang="en-US" sz="2100">
                <a:latin typeface="Comic Sans MS" pitchFamily="66" charset="0"/>
                <a:cs typeface="Arial" pitchFamily="34" charset="0"/>
              </a:rPr>
              <a:t>Two units are active</a:t>
            </a:r>
            <a:r>
              <a:rPr lang="en-US" sz="2100">
                <a:cs typeface="Arial" pitchFamily="34" charset="0"/>
              </a:rPr>
              <a:t>”</a:t>
            </a:r>
            <a:endParaRPr lang="en-US" sz="2100">
              <a:latin typeface="Comic Sans MS" pitchFamily="66" charset="0"/>
              <a:cs typeface="Arial" pitchFamily="34" charset="0"/>
            </a:endParaRPr>
          </a:p>
          <a:p>
            <a:pPr algn="l" defTabSz="808038"/>
            <a:r>
              <a:rPr lang="en-US" sz="2100">
                <a:latin typeface="Comic Sans MS" pitchFamily="66" charset="0"/>
                <a:cs typeface="Arial" pitchFamily="34" charset="0"/>
              </a:rPr>
              <a:t>	severity error;</a:t>
            </a:r>
          </a:p>
        </p:txBody>
      </p:sp>
      <p:sp>
        <p:nvSpPr>
          <p:cNvPr id="256005" name="Oval 5"/>
          <p:cNvSpPr>
            <a:spLocks noChangeArrowheads="1"/>
          </p:cNvSpPr>
          <p:nvPr/>
        </p:nvSpPr>
        <p:spPr bwMode="auto">
          <a:xfrm>
            <a:off x="2952750" y="4033838"/>
            <a:ext cx="3709988" cy="4699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56006" name="Text Box 6"/>
          <p:cNvSpPr txBox="1">
            <a:spLocks noChangeArrowheads="1"/>
          </p:cNvSpPr>
          <p:nvPr/>
        </p:nvSpPr>
        <p:spPr bwMode="auto">
          <a:xfrm>
            <a:off x="1050925" y="5284788"/>
            <a:ext cx="7342188" cy="40322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798" tIns="40399" rIns="80798" bIns="40399">
            <a:spAutoFit/>
          </a:bodyPr>
          <a:lstStyle/>
          <a:p>
            <a:pPr algn="l" defTabSz="808038"/>
            <a:r>
              <a:rPr lang="en-US" sz="2100">
                <a:latin typeface="Comic Sans MS" pitchFamily="66" charset="0"/>
                <a:cs typeface="Arial" pitchFamily="34" charset="0"/>
              </a:rPr>
              <a:t>Property </a:t>
            </a:r>
            <a:r>
              <a:rPr lang="en-US" sz="2100">
                <a:cs typeface="Arial" pitchFamily="34" charset="0"/>
              </a:rPr>
              <a:t>–</a:t>
            </a:r>
            <a:r>
              <a:rPr lang="en-US" sz="2100">
                <a:latin typeface="Comic Sans MS" pitchFamily="66" charset="0"/>
                <a:cs typeface="Arial" pitchFamily="34" charset="0"/>
              </a:rPr>
              <a:t> a_active and b_active are not active together</a:t>
            </a:r>
          </a:p>
        </p:txBody>
      </p:sp>
      <p:sp>
        <p:nvSpPr>
          <p:cNvPr id="256007" name="Line 7"/>
          <p:cNvSpPr>
            <a:spLocks noChangeShapeType="1"/>
          </p:cNvSpPr>
          <p:nvPr/>
        </p:nvSpPr>
        <p:spPr bwMode="auto">
          <a:xfrm flipH="1">
            <a:off x="1806575" y="4302125"/>
            <a:ext cx="1214438" cy="107632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4" grpId="0" animBg="1"/>
      <p:bldP spid="256005" grpId="0" animBg="1"/>
      <p:bldP spid="256006" grpId="0"/>
      <p:bldP spid="25600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Possible Use for Properties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0000CC"/>
                </a:solidFill>
              </a:rPr>
              <a:t>Assertions</a:t>
            </a:r>
            <a:r>
              <a:rPr lang="en-US" sz="2800" smtClean="0"/>
              <a:t> – claim about the behaviour of the DUV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0000CC"/>
                </a:solidFill>
              </a:rPr>
              <a:t>Assumptions</a:t>
            </a:r>
            <a:r>
              <a:rPr lang="en-US" sz="2800" smtClean="0"/>
              <a:t> on the behavior of the environment (neighboring units)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0000CC"/>
                </a:solidFill>
              </a:rPr>
              <a:t>Guarantees</a:t>
            </a:r>
            <a:r>
              <a:rPr lang="en-US" sz="2800" smtClean="0"/>
              <a:t> about the DUV behavior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0000CC"/>
                </a:solidFill>
              </a:rPr>
              <a:t>Restrictions</a:t>
            </a:r>
            <a:r>
              <a:rPr lang="en-US" sz="2800" smtClean="0"/>
              <a:t> – generic restriction on behaviors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For example, restriction on generated stimuli to focus on specific area or function in the DUV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0000CC"/>
                </a:solidFill>
              </a:rPr>
              <a:t>Coverage</a:t>
            </a:r>
            <a:r>
              <a:rPr lang="en-US" sz="2800" smtClean="0"/>
              <a:t> – properties that we want to see happen during the verification process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Freeform 2"/>
          <p:cNvSpPr>
            <a:spLocks/>
          </p:cNvSpPr>
          <p:nvPr/>
        </p:nvSpPr>
        <p:spPr bwMode="auto">
          <a:xfrm>
            <a:off x="795338" y="1816100"/>
            <a:ext cx="1349375" cy="2822575"/>
          </a:xfrm>
          <a:custGeom>
            <a:avLst/>
            <a:gdLst>
              <a:gd name="T0" fmla="*/ 202406 w 960"/>
              <a:gd name="T1" fmla="*/ 0 h 2016"/>
              <a:gd name="T2" fmla="*/ 1349375 w 960"/>
              <a:gd name="T3" fmla="*/ 0 h 2016"/>
              <a:gd name="T4" fmla="*/ 1349375 w 960"/>
              <a:gd name="T5" fmla="*/ 2822575 h 2016"/>
              <a:gd name="T6" fmla="*/ 134938 w 960"/>
              <a:gd name="T7" fmla="*/ 2822575 h 2016"/>
              <a:gd name="T8" fmla="*/ 0 w 960"/>
              <a:gd name="T9" fmla="*/ 2553758 h 2016"/>
              <a:gd name="T10" fmla="*/ 337344 w 960"/>
              <a:gd name="T11" fmla="*/ 2217738 h 2016"/>
              <a:gd name="T12" fmla="*/ 0 w 960"/>
              <a:gd name="T13" fmla="*/ 1747309 h 2016"/>
              <a:gd name="T14" fmla="*/ 269875 w 960"/>
              <a:gd name="T15" fmla="*/ 1411288 h 2016"/>
              <a:gd name="T16" fmla="*/ 0 w 960"/>
              <a:gd name="T17" fmla="*/ 739246 h 2016"/>
              <a:gd name="T18" fmla="*/ 472281 w 960"/>
              <a:gd name="T19" fmla="*/ 403225 h 2016"/>
              <a:gd name="T20" fmla="*/ 0 w 960"/>
              <a:gd name="T21" fmla="*/ 201613 h 2016"/>
              <a:gd name="T22" fmla="*/ 202406 w 960"/>
              <a:gd name="T23" fmla="*/ 0 h 20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60"/>
              <a:gd name="T37" fmla="*/ 0 h 2016"/>
              <a:gd name="T38" fmla="*/ 960 w 960"/>
              <a:gd name="T39" fmla="*/ 2016 h 20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60" h="2016">
                <a:moveTo>
                  <a:pt x="144" y="0"/>
                </a:moveTo>
                <a:lnTo>
                  <a:pt x="960" y="0"/>
                </a:lnTo>
                <a:lnTo>
                  <a:pt x="960" y="2016"/>
                </a:lnTo>
                <a:lnTo>
                  <a:pt x="96" y="2016"/>
                </a:lnTo>
                <a:lnTo>
                  <a:pt x="0" y="1824"/>
                </a:lnTo>
                <a:lnTo>
                  <a:pt x="240" y="1584"/>
                </a:lnTo>
                <a:lnTo>
                  <a:pt x="0" y="1248"/>
                </a:lnTo>
                <a:lnTo>
                  <a:pt x="192" y="1008"/>
                </a:lnTo>
                <a:lnTo>
                  <a:pt x="0" y="528"/>
                </a:lnTo>
                <a:lnTo>
                  <a:pt x="336" y="288"/>
                </a:lnTo>
                <a:lnTo>
                  <a:pt x="0" y="144"/>
                </a:lnTo>
                <a:lnTo>
                  <a:pt x="144" y="0"/>
                </a:lnTo>
                <a:close/>
              </a:path>
            </a:pathLst>
          </a:custGeom>
          <a:solidFill>
            <a:schemeClr val="accent2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Properties for Verification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4983163"/>
            <a:ext cx="8229600" cy="1270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Guaranteed behaviors should be a subset of assumed behaviors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Guarantee response within 5 cycles; assume response within 10 cycles is </a:t>
            </a:r>
            <a:r>
              <a:rPr lang="en-US" sz="1800" smtClean="0">
                <a:solidFill>
                  <a:schemeClr val="folHlink"/>
                </a:solidFill>
              </a:rPr>
              <a:t>OK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Assume response within 5 cycles; guarantee response within 10 cycles is </a:t>
            </a:r>
            <a:r>
              <a:rPr lang="en-US" sz="1800" smtClean="0">
                <a:solidFill>
                  <a:schemeClr val="hlink"/>
                </a:solidFill>
              </a:rPr>
              <a:t>BAD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2919413" y="1816100"/>
            <a:ext cx="3382962" cy="2757488"/>
          </a:xfrm>
          <a:prstGeom prst="rect">
            <a:avLst/>
          </a:prstGeom>
          <a:solidFill>
            <a:schemeClr val="accent1"/>
          </a:solidFill>
          <a:ln w="2387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1990" name="Freeform 6"/>
          <p:cNvSpPr>
            <a:spLocks/>
          </p:cNvSpPr>
          <p:nvPr/>
        </p:nvSpPr>
        <p:spPr bwMode="auto">
          <a:xfrm>
            <a:off x="3833813" y="3295650"/>
            <a:ext cx="1022350" cy="338138"/>
          </a:xfrm>
          <a:custGeom>
            <a:avLst/>
            <a:gdLst>
              <a:gd name="T0" fmla="*/ 0 w 878"/>
              <a:gd name="T1" fmla="*/ 169069 h 282"/>
              <a:gd name="T2" fmla="*/ 10480 w 878"/>
              <a:gd name="T3" fmla="*/ 130699 h 282"/>
              <a:gd name="T4" fmla="*/ 43083 w 878"/>
              <a:gd name="T5" fmla="*/ 97125 h 282"/>
              <a:gd name="T6" fmla="*/ 158359 w 878"/>
              <a:gd name="T7" fmla="*/ 44366 h 282"/>
              <a:gd name="T8" fmla="*/ 321377 w 878"/>
              <a:gd name="T9" fmla="*/ 11991 h 282"/>
              <a:gd name="T10" fmla="*/ 510011 w 878"/>
              <a:gd name="T11" fmla="*/ 0 h 282"/>
              <a:gd name="T12" fmla="*/ 555422 w 878"/>
              <a:gd name="T13" fmla="*/ 0 h 282"/>
              <a:gd name="T14" fmla="*/ 604328 w 878"/>
              <a:gd name="T15" fmla="*/ 1199 h 282"/>
              <a:gd name="T16" fmla="*/ 697480 w 878"/>
              <a:gd name="T17" fmla="*/ 9593 h 282"/>
              <a:gd name="T18" fmla="*/ 860497 w 878"/>
              <a:gd name="T19" fmla="*/ 39569 h 282"/>
              <a:gd name="T20" fmla="*/ 976938 w 878"/>
              <a:gd name="T21" fmla="*/ 93528 h 282"/>
              <a:gd name="T22" fmla="*/ 1009542 w 878"/>
              <a:gd name="T23" fmla="*/ 127101 h 282"/>
              <a:gd name="T24" fmla="*/ 1022350 w 878"/>
              <a:gd name="T25" fmla="*/ 169069 h 282"/>
              <a:gd name="T26" fmla="*/ 1011870 w 878"/>
              <a:gd name="T27" fmla="*/ 207439 h 282"/>
              <a:gd name="T28" fmla="*/ 979267 w 878"/>
              <a:gd name="T29" fmla="*/ 241013 h 282"/>
              <a:gd name="T30" fmla="*/ 863991 w 878"/>
              <a:gd name="T31" fmla="*/ 294971 h 282"/>
              <a:gd name="T32" fmla="*/ 699809 w 878"/>
              <a:gd name="T33" fmla="*/ 326147 h 282"/>
              <a:gd name="T34" fmla="*/ 512339 w 878"/>
              <a:gd name="T35" fmla="*/ 338138 h 282"/>
              <a:gd name="T36" fmla="*/ 324870 w 878"/>
              <a:gd name="T37" fmla="*/ 329745 h 282"/>
              <a:gd name="T38" fmla="*/ 161853 w 878"/>
              <a:gd name="T39" fmla="*/ 298569 h 282"/>
              <a:gd name="T40" fmla="*/ 45412 w 878"/>
              <a:gd name="T41" fmla="*/ 245810 h 282"/>
              <a:gd name="T42" fmla="*/ 12808 w 878"/>
              <a:gd name="T43" fmla="*/ 212236 h 282"/>
              <a:gd name="T44" fmla="*/ 0 w 878"/>
              <a:gd name="T45" fmla="*/ 169069 h 28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878"/>
              <a:gd name="T70" fmla="*/ 0 h 282"/>
              <a:gd name="T71" fmla="*/ 878 w 878"/>
              <a:gd name="T72" fmla="*/ 282 h 282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878" h="282">
                <a:moveTo>
                  <a:pt x="0" y="141"/>
                </a:moveTo>
                <a:lnTo>
                  <a:pt x="9" y="109"/>
                </a:lnTo>
                <a:lnTo>
                  <a:pt x="37" y="81"/>
                </a:lnTo>
                <a:lnTo>
                  <a:pt x="136" y="37"/>
                </a:lnTo>
                <a:lnTo>
                  <a:pt x="276" y="10"/>
                </a:lnTo>
                <a:lnTo>
                  <a:pt x="438" y="0"/>
                </a:lnTo>
                <a:lnTo>
                  <a:pt x="477" y="0"/>
                </a:lnTo>
                <a:lnTo>
                  <a:pt x="519" y="1"/>
                </a:lnTo>
                <a:lnTo>
                  <a:pt x="599" y="8"/>
                </a:lnTo>
                <a:lnTo>
                  <a:pt x="739" y="33"/>
                </a:lnTo>
                <a:lnTo>
                  <a:pt x="839" y="78"/>
                </a:lnTo>
                <a:lnTo>
                  <a:pt x="867" y="106"/>
                </a:lnTo>
                <a:lnTo>
                  <a:pt x="878" y="141"/>
                </a:lnTo>
                <a:lnTo>
                  <a:pt x="869" y="173"/>
                </a:lnTo>
                <a:lnTo>
                  <a:pt x="841" y="201"/>
                </a:lnTo>
                <a:lnTo>
                  <a:pt x="742" y="246"/>
                </a:lnTo>
                <a:lnTo>
                  <a:pt x="601" y="272"/>
                </a:lnTo>
                <a:lnTo>
                  <a:pt x="440" y="282"/>
                </a:lnTo>
                <a:lnTo>
                  <a:pt x="279" y="275"/>
                </a:lnTo>
                <a:lnTo>
                  <a:pt x="139" y="249"/>
                </a:lnTo>
                <a:lnTo>
                  <a:pt x="39" y="205"/>
                </a:lnTo>
                <a:lnTo>
                  <a:pt x="11" y="177"/>
                </a:lnTo>
                <a:lnTo>
                  <a:pt x="0" y="141"/>
                </a:lnTo>
                <a:close/>
              </a:path>
            </a:pathLst>
          </a:custGeom>
          <a:solidFill>
            <a:srgbClr val="CCFFFF"/>
          </a:solidFill>
          <a:ln w="23876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4065588" y="3362325"/>
            <a:ext cx="6699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808038"/>
            <a:r>
              <a:rPr lang="en-US" sz="1900">
                <a:cs typeface="Arial" pitchFamily="34" charset="0"/>
              </a:rPr>
              <a:t>Assert</a:t>
            </a:r>
            <a:endParaRPr lang="en-US" sz="1600">
              <a:cs typeface="Arial" pitchFamily="34" charset="0"/>
            </a:endParaRPr>
          </a:p>
        </p:txBody>
      </p:sp>
      <p:sp>
        <p:nvSpPr>
          <p:cNvPr id="41992" name="Freeform 8"/>
          <p:cNvSpPr>
            <a:spLocks/>
          </p:cNvSpPr>
          <p:nvPr/>
        </p:nvSpPr>
        <p:spPr bwMode="auto">
          <a:xfrm>
            <a:off x="3568700" y="2074863"/>
            <a:ext cx="1022350" cy="339725"/>
          </a:xfrm>
          <a:custGeom>
            <a:avLst/>
            <a:gdLst>
              <a:gd name="T0" fmla="*/ 0 w 878"/>
              <a:gd name="T1" fmla="*/ 169863 h 282"/>
              <a:gd name="T2" fmla="*/ 10480 w 878"/>
              <a:gd name="T3" fmla="*/ 131312 h 282"/>
              <a:gd name="T4" fmla="*/ 43083 w 878"/>
              <a:gd name="T5" fmla="*/ 97581 h 282"/>
              <a:gd name="T6" fmla="*/ 158359 w 878"/>
              <a:gd name="T7" fmla="*/ 44574 h 282"/>
              <a:gd name="T8" fmla="*/ 322541 w 878"/>
              <a:gd name="T9" fmla="*/ 12047 h 282"/>
              <a:gd name="T10" fmla="*/ 510011 w 878"/>
              <a:gd name="T11" fmla="*/ 0 h 282"/>
              <a:gd name="T12" fmla="*/ 555422 w 878"/>
              <a:gd name="T13" fmla="*/ 0 h 282"/>
              <a:gd name="T14" fmla="*/ 604328 w 878"/>
              <a:gd name="T15" fmla="*/ 1205 h 282"/>
              <a:gd name="T16" fmla="*/ 697480 w 878"/>
              <a:gd name="T17" fmla="*/ 8433 h 282"/>
              <a:gd name="T18" fmla="*/ 860497 w 878"/>
              <a:gd name="T19" fmla="*/ 39755 h 282"/>
              <a:gd name="T20" fmla="*/ 976938 w 878"/>
              <a:gd name="T21" fmla="*/ 92762 h 282"/>
              <a:gd name="T22" fmla="*/ 1009542 w 878"/>
              <a:gd name="T23" fmla="*/ 126493 h 282"/>
              <a:gd name="T24" fmla="*/ 1022350 w 878"/>
              <a:gd name="T25" fmla="*/ 169863 h 282"/>
              <a:gd name="T26" fmla="*/ 1011870 w 878"/>
              <a:gd name="T27" fmla="*/ 208413 h 282"/>
              <a:gd name="T28" fmla="*/ 979267 w 878"/>
              <a:gd name="T29" fmla="*/ 242144 h 282"/>
              <a:gd name="T30" fmla="*/ 863991 w 878"/>
              <a:gd name="T31" fmla="*/ 295151 h 282"/>
              <a:gd name="T32" fmla="*/ 700974 w 878"/>
              <a:gd name="T33" fmla="*/ 327678 h 282"/>
              <a:gd name="T34" fmla="*/ 512339 w 878"/>
              <a:gd name="T35" fmla="*/ 339725 h 282"/>
              <a:gd name="T36" fmla="*/ 324870 w 878"/>
              <a:gd name="T37" fmla="*/ 330087 h 282"/>
              <a:gd name="T38" fmla="*/ 161853 w 878"/>
              <a:gd name="T39" fmla="*/ 299970 h 282"/>
              <a:gd name="T40" fmla="*/ 46576 w 878"/>
              <a:gd name="T41" fmla="*/ 245758 h 282"/>
              <a:gd name="T42" fmla="*/ 13973 w 878"/>
              <a:gd name="T43" fmla="*/ 212027 h 282"/>
              <a:gd name="T44" fmla="*/ 0 w 878"/>
              <a:gd name="T45" fmla="*/ 169863 h 28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878"/>
              <a:gd name="T70" fmla="*/ 0 h 282"/>
              <a:gd name="T71" fmla="*/ 878 w 878"/>
              <a:gd name="T72" fmla="*/ 282 h 282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878" h="282">
                <a:moveTo>
                  <a:pt x="0" y="141"/>
                </a:moveTo>
                <a:lnTo>
                  <a:pt x="9" y="109"/>
                </a:lnTo>
                <a:lnTo>
                  <a:pt x="37" y="81"/>
                </a:lnTo>
                <a:lnTo>
                  <a:pt x="136" y="37"/>
                </a:lnTo>
                <a:lnTo>
                  <a:pt x="277" y="10"/>
                </a:lnTo>
                <a:lnTo>
                  <a:pt x="438" y="0"/>
                </a:lnTo>
                <a:lnTo>
                  <a:pt x="477" y="0"/>
                </a:lnTo>
                <a:lnTo>
                  <a:pt x="519" y="1"/>
                </a:lnTo>
                <a:lnTo>
                  <a:pt x="599" y="7"/>
                </a:lnTo>
                <a:lnTo>
                  <a:pt x="739" y="33"/>
                </a:lnTo>
                <a:lnTo>
                  <a:pt x="839" y="77"/>
                </a:lnTo>
                <a:lnTo>
                  <a:pt x="867" y="105"/>
                </a:lnTo>
                <a:lnTo>
                  <a:pt x="878" y="141"/>
                </a:lnTo>
                <a:lnTo>
                  <a:pt x="869" y="173"/>
                </a:lnTo>
                <a:lnTo>
                  <a:pt x="841" y="201"/>
                </a:lnTo>
                <a:lnTo>
                  <a:pt x="742" y="245"/>
                </a:lnTo>
                <a:lnTo>
                  <a:pt x="602" y="272"/>
                </a:lnTo>
                <a:lnTo>
                  <a:pt x="440" y="282"/>
                </a:lnTo>
                <a:lnTo>
                  <a:pt x="279" y="274"/>
                </a:lnTo>
                <a:lnTo>
                  <a:pt x="139" y="249"/>
                </a:lnTo>
                <a:lnTo>
                  <a:pt x="40" y="204"/>
                </a:lnTo>
                <a:lnTo>
                  <a:pt x="12" y="176"/>
                </a:lnTo>
                <a:lnTo>
                  <a:pt x="0" y="141"/>
                </a:lnTo>
                <a:close/>
              </a:path>
            </a:pathLst>
          </a:custGeom>
          <a:solidFill>
            <a:srgbClr val="CCFFFF"/>
          </a:solidFill>
          <a:ln w="23876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3808413" y="2139950"/>
            <a:ext cx="668337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808038"/>
            <a:r>
              <a:rPr lang="en-US" sz="1900">
                <a:cs typeface="Arial" pitchFamily="34" charset="0"/>
              </a:rPr>
              <a:t>Assert</a:t>
            </a:r>
            <a:endParaRPr lang="en-US" sz="1600">
              <a:cs typeface="Arial" pitchFamily="34" charset="0"/>
            </a:endParaRPr>
          </a:p>
        </p:txBody>
      </p:sp>
      <p:sp>
        <p:nvSpPr>
          <p:cNvPr id="41994" name="Freeform 10"/>
          <p:cNvSpPr>
            <a:spLocks/>
          </p:cNvSpPr>
          <p:nvPr/>
        </p:nvSpPr>
        <p:spPr bwMode="auto">
          <a:xfrm>
            <a:off x="4229100" y="2617788"/>
            <a:ext cx="1022350" cy="338137"/>
          </a:xfrm>
          <a:custGeom>
            <a:avLst/>
            <a:gdLst>
              <a:gd name="T0" fmla="*/ 0 w 878"/>
              <a:gd name="T1" fmla="*/ 169069 h 282"/>
              <a:gd name="T2" fmla="*/ 10480 w 878"/>
              <a:gd name="T3" fmla="*/ 130698 h 282"/>
              <a:gd name="T4" fmla="*/ 43083 w 878"/>
              <a:gd name="T5" fmla="*/ 97124 h 282"/>
              <a:gd name="T6" fmla="*/ 159524 w 878"/>
              <a:gd name="T7" fmla="*/ 44365 h 282"/>
              <a:gd name="T8" fmla="*/ 322541 w 878"/>
              <a:gd name="T9" fmla="*/ 11991 h 282"/>
              <a:gd name="T10" fmla="*/ 511175 w 878"/>
              <a:gd name="T11" fmla="*/ 0 h 282"/>
              <a:gd name="T12" fmla="*/ 555422 w 878"/>
              <a:gd name="T13" fmla="*/ 0 h 282"/>
              <a:gd name="T14" fmla="*/ 604328 w 878"/>
              <a:gd name="T15" fmla="*/ 1199 h 282"/>
              <a:gd name="T16" fmla="*/ 697480 w 878"/>
              <a:gd name="T17" fmla="*/ 8393 h 282"/>
              <a:gd name="T18" fmla="*/ 860497 w 878"/>
              <a:gd name="T19" fmla="*/ 39569 h 282"/>
              <a:gd name="T20" fmla="*/ 976938 w 878"/>
              <a:gd name="T21" fmla="*/ 92328 h 282"/>
              <a:gd name="T22" fmla="*/ 1009542 w 878"/>
              <a:gd name="T23" fmla="*/ 125902 h 282"/>
              <a:gd name="T24" fmla="*/ 1022350 w 878"/>
              <a:gd name="T25" fmla="*/ 169069 h 282"/>
              <a:gd name="T26" fmla="*/ 1011870 w 878"/>
              <a:gd name="T27" fmla="*/ 207439 h 282"/>
              <a:gd name="T28" fmla="*/ 979267 w 878"/>
              <a:gd name="T29" fmla="*/ 241013 h 282"/>
              <a:gd name="T30" fmla="*/ 863991 w 878"/>
              <a:gd name="T31" fmla="*/ 293771 h 282"/>
              <a:gd name="T32" fmla="*/ 700974 w 878"/>
              <a:gd name="T33" fmla="*/ 326146 h 282"/>
              <a:gd name="T34" fmla="*/ 512339 w 878"/>
              <a:gd name="T35" fmla="*/ 338137 h 282"/>
              <a:gd name="T36" fmla="*/ 324870 w 878"/>
              <a:gd name="T37" fmla="*/ 328544 h 282"/>
              <a:gd name="T38" fmla="*/ 161853 w 878"/>
              <a:gd name="T39" fmla="*/ 298568 h 282"/>
              <a:gd name="T40" fmla="*/ 46576 w 878"/>
              <a:gd name="T41" fmla="*/ 245809 h 282"/>
              <a:gd name="T42" fmla="*/ 13973 w 878"/>
              <a:gd name="T43" fmla="*/ 212235 h 282"/>
              <a:gd name="T44" fmla="*/ 0 w 878"/>
              <a:gd name="T45" fmla="*/ 169069 h 28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878"/>
              <a:gd name="T70" fmla="*/ 0 h 282"/>
              <a:gd name="T71" fmla="*/ 878 w 878"/>
              <a:gd name="T72" fmla="*/ 282 h 282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878" h="282">
                <a:moveTo>
                  <a:pt x="0" y="141"/>
                </a:moveTo>
                <a:lnTo>
                  <a:pt x="9" y="109"/>
                </a:lnTo>
                <a:lnTo>
                  <a:pt x="37" y="81"/>
                </a:lnTo>
                <a:lnTo>
                  <a:pt x="137" y="37"/>
                </a:lnTo>
                <a:lnTo>
                  <a:pt x="277" y="10"/>
                </a:lnTo>
                <a:lnTo>
                  <a:pt x="439" y="0"/>
                </a:lnTo>
                <a:lnTo>
                  <a:pt x="477" y="0"/>
                </a:lnTo>
                <a:lnTo>
                  <a:pt x="519" y="1"/>
                </a:lnTo>
                <a:lnTo>
                  <a:pt x="599" y="7"/>
                </a:lnTo>
                <a:lnTo>
                  <a:pt x="739" y="33"/>
                </a:lnTo>
                <a:lnTo>
                  <a:pt x="839" y="77"/>
                </a:lnTo>
                <a:lnTo>
                  <a:pt x="867" y="105"/>
                </a:lnTo>
                <a:lnTo>
                  <a:pt x="878" y="141"/>
                </a:lnTo>
                <a:lnTo>
                  <a:pt x="869" y="173"/>
                </a:lnTo>
                <a:lnTo>
                  <a:pt x="841" y="201"/>
                </a:lnTo>
                <a:lnTo>
                  <a:pt x="742" y="245"/>
                </a:lnTo>
                <a:lnTo>
                  <a:pt x="602" y="272"/>
                </a:lnTo>
                <a:lnTo>
                  <a:pt x="440" y="282"/>
                </a:lnTo>
                <a:lnTo>
                  <a:pt x="279" y="274"/>
                </a:lnTo>
                <a:lnTo>
                  <a:pt x="139" y="249"/>
                </a:lnTo>
                <a:lnTo>
                  <a:pt x="40" y="205"/>
                </a:lnTo>
                <a:lnTo>
                  <a:pt x="12" y="177"/>
                </a:lnTo>
                <a:lnTo>
                  <a:pt x="0" y="141"/>
                </a:lnTo>
                <a:close/>
              </a:path>
            </a:pathLst>
          </a:custGeom>
          <a:solidFill>
            <a:srgbClr val="FFCC99"/>
          </a:solidFill>
          <a:ln w="23876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4471988" y="2674938"/>
            <a:ext cx="62865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808038"/>
            <a:r>
              <a:rPr lang="en-US" sz="1900">
                <a:cs typeface="Arial" pitchFamily="34" charset="0"/>
              </a:rPr>
              <a:t>Cover</a:t>
            </a:r>
            <a:endParaRPr lang="en-US" sz="1600">
              <a:cs typeface="Arial" pitchFamily="34" charset="0"/>
            </a:endParaRPr>
          </a:p>
        </p:txBody>
      </p:sp>
      <p:grpSp>
        <p:nvGrpSpPr>
          <p:cNvPr id="41996" name="Group 12"/>
          <p:cNvGrpSpPr>
            <a:grpSpLocks/>
          </p:cNvGrpSpPr>
          <p:nvPr/>
        </p:nvGrpSpPr>
        <p:grpSpPr bwMode="auto">
          <a:xfrm>
            <a:off x="4625975" y="3838575"/>
            <a:ext cx="1022350" cy="344488"/>
            <a:chOff x="2737" y="2994"/>
            <a:chExt cx="879" cy="287"/>
          </a:xfrm>
        </p:grpSpPr>
        <p:sp>
          <p:nvSpPr>
            <p:cNvPr id="42040" name="Freeform 13"/>
            <p:cNvSpPr>
              <a:spLocks/>
            </p:cNvSpPr>
            <p:nvPr/>
          </p:nvSpPr>
          <p:spPr bwMode="auto">
            <a:xfrm>
              <a:off x="2737" y="2994"/>
              <a:ext cx="879" cy="282"/>
            </a:xfrm>
            <a:custGeom>
              <a:avLst/>
              <a:gdLst>
                <a:gd name="T0" fmla="*/ 0 w 879"/>
                <a:gd name="T1" fmla="*/ 141 h 282"/>
                <a:gd name="T2" fmla="*/ 9 w 879"/>
                <a:gd name="T3" fmla="*/ 109 h 282"/>
                <a:gd name="T4" fmla="*/ 37 w 879"/>
                <a:gd name="T5" fmla="*/ 81 h 282"/>
                <a:gd name="T6" fmla="*/ 137 w 879"/>
                <a:gd name="T7" fmla="*/ 37 h 282"/>
                <a:gd name="T8" fmla="*/ 277 w 879"/>
                <a:gd name="T9" fmla="*/ 10 h 282"/>
                <a:gd name="T10" fmla="*/ 439 w 879"/>
                <a:gd name="T11" fmla="*/ 0 h 282"/>
                <a:gd name="T12" fmla="*/ 477 w 879"/>
                <a:gd name="T13" fmla="*/ 0 h 282"/>
                <a:gd name="T14" fmla="*/ 519 w 879"/>
                <a:gd name="T15" fmla="*/ 1 h 282"/>
                <a:gd name="T16" fmla="*/ 599 w 879"/>
                <a:gd name="T17" fmla="*/ 8 h 282"/>
                <a:gd name="T18" fmla="*/ 740 w 879"/>
                <a:gd name="T19" fmla="*/ 33 h 282"/>
                <a:gd name="T20" fmla="*/ 839 w 879"/>
                <a:gd name="T21" fmla="*/ 78 h 282"/>
                <a:gd name="T22" fmla="*/ 867 w 879"/>
                <a:gd name="T23" fmla="*/ 106 h 282"/>
                <a:gd name="T24" fmla="*/ 879 w 879"/>
                <a:gd name="T25" fmla="*/ 141 h 282"/>
                <a:gd name="T26" fmla="*/ 870 w 879"/>
                <a:gd name="T27" fmla="*/ 173 h 282"/>
                <a:gd name="T28" fmla="*/ 842 w 879"/>
                <a:gd name="T29" fmla="*/ 201 h 282"/>
                <a:gd name="T30" fmla="*/ 742 w 879"/>
                <a:gd name="T31" fmla="*/ 246 h 282"/>
                <a:gd name="T32" fmla="*/ 602 w 879"/>
                <a:gd name="T33" fmla="*/ 272 h 282"/>
                <a:gd name="T34" fmla="*/ 440 w 879"/>
                <a:gd name="T35" fmla="*/ 282 h 282"/>
                <a:gd name="T36" fmla="*/ 280 w 879"/>
                <a:gd name="T37" fmla="*/ 275 h 282"/>
                <a:gd name="T38" fmla="*/ 139 w 879"/>
                <a:gd name="T39" fmla="*/ 249 h 282"/>
                <a:gd name="T40" fmla="*/ 40 w 879"/>
                <a:gd name="T41" fmla="*/ 205 h 282"/>
                <a:gd name="T42" fmla="*/ 12 w 879"/>
                <a:gd name="T43" fmla="*/ 177 h 282"/>
                <a:gd name="T44" fmla="*/ 0 w 879"/>
                <a:gd name="T45" fmla="*/ 141 h 28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79"/>
                <a:gd name="T70" fmla="*/ 0 h 282"/>
                <a:gd name="T71" fmla="*/ 879 w 879"/>
                <a:gd name="T72" fmla="*/ 282 h 28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79" h="282">
                  <a:moveTo>
                    <a:pt x="0" y="141"/>
                  </a:moveTo>
                  <a:lnTo>
                    <a:pt x="9" y="109"/>
                  </a:lnTo>
                  <a:lnTo>
                    <a:pt x="37" y="81"/>
                  </a:lnTo>
                  <a:lnTo>
                    <a:pt x="137" y="37"/>
                  </a:lnTo>
                  <a:lnTo>
                    <a:pt x="277" y="10"/>
                  </a:lnTo>
                  <a:lnTo>
                    <a:pt x="439" y="0"/>
                  </a:lnTo>
                  <a:lnTo>
                    <a:pt x="477" y="0"/>
                  </a:lnTo>
                  <a:lnTo>
                    <a:pt x="519" y="1"/>
                  </a:lnTo>
                  <a:lnTo>
                    <a:pt x="599" y="8"/>
                  </a:lnTo>
                  <a:lnTo>
                    <a:pt x="740" y="33"/>
                  </a:lnTo>
                  <a:lnTo>
                    <a:pt x="839" y="78"/>
                  </a:lnTo>
                  <a:lnTo>
                    <a:pt x="867" y="106"/>
                  </a:lnTo>
                  <a:lnTo>
                    <a:pt x="879" y="141"/>
                  </a:lnTo>
                  <a:lnTo>
                    <a:pt x="870" y="173"/>
                  </a:lnTo>
                  <a:lnTo>
                    <a:pt x="842" y="201"/>
                  </a:lnTo>
                  <a:lnTo>
                    <a:pt x="742" y="246"/>
                  </a:lnTo>
                  <a:lnTo>
                    <a:pt x="602" y="272"/>
                  </a:lnTo>
                  <a:lnTo>
                    <a:pt x="440" y="282"/>
                  </a:lnTo>
                  <a:lnTo>
                    <a:pt x="280" y="275"/>
                  </a:lnTo>
                  <a:lnTo>
                    <a:pt x="139" y="249"/>
                  </a:lnTo>
                  <a:lnTo>
                    <a:pt x="40" y="205"/>
                  </a:lnTo>
                  <a:lnTo>
                    <a:pt x="12" y="177"/>
                  </a:lnTo>
                  <a:lnTo>
                    <a:pt x="0" y="141"/>
                  </a:lnTo>
                  <a:close/>
                </a:path>
              </a:pathLst>
            </a:custGeom>
            <a:solidFill>
              <a:srgbClr val="CCFFFF"/>
            </a:solidFill>
            <a:ln w="2387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041" name="Rectangle 14"/>
            <p:cNvSpPr>
              <a:spLocks noChangeArrowheads="1"/>
            </p:cNvSpPr>
            <p:nvPr/>
          </p:nvSpPr>
          <p:spPr bwMode="auto">
            <a:xfrm>
              <a:off x="2941" y="3044"/>
              <a:ext cx="57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defTabSz="808038"/>
              <a:r>
                <a:rPr lang="en-US" sz="1900">
                  <a:cs typeface="Arial" pitchFamily="34" charset="0"/>
                </a:rPr>
                <a:t>Assert</a:t>
              </a:r>
              <a:endParaRPr lang="en-US" sz="1600">
                <a:cs typeface="Arial" pitchFamily="34" charset="0"/>
              </a:endParaRPr>
            </a:p>
          </p:txBody>
        </p:sp>
      </p:grpSp>
      <p:grpSp>
        <p:nvGrpSpPr>
          <p:cNvPr id="41997" name="Group 15"/>
          <p:cNvGrpSpPr>
            <a:grpSpLocks/>
          </p:cNvGrpSpPr>
          <p:nvPr/>
        </p:nvGrpSpPr>
        <p:grpSpPr bwMode="auto">
          <a:xfrm>
            <a:off x="3478213" y="4056063"/>
            <a:ext cx="1022350" cy="342900"/>
            <a:chOff x="2737" y="2994"/>
            <a:chExt cx="879" cy="287"/>
          </a:xfrm>
        </p:grpSpPr>
        <p:sp>
          <p:nvSpPr>
            <p:cNvPr id="42038" name="Freeform 16"/>
            <p:cNvSpPr>
              <a:spLocks/>
            </p:cNvSpPr>
            <p:nvPr/>
          </p:nvSpPr>
          <p:spPr bwMode="auto">
            <a:xfrm>
              <a:off x="2737" y="2994"/>
              <a:ext cx="879" cy="282"/>
            </a:xfrm>
            <a:custGeom>
              <a:avLst/>
              <a:gdLst>
                <a:gd name="T0" fmla="*/ 0 w 879"/>
                <a:gd name="T1" fmla="*/ 141 h 282"/>
                <a:gd name="T2" fmla="*/ 9 w 879"/>
                <a:gd name="T3" fmla="*/ 109 h 282"/>
                <a:gd name="T4" fmla="*/ 37 w 879"/>
                <a:gd name="T5" fmla="*/ 81 h 282"/>
                <a:gd name="T6" fmla="*/ 137 w 879"/>
                <a:gd name="T7" fmla="*/ 37 h 282"/>
                <a:gd name="T8" fmla="*/ 277 w 879"/>
                <a:gd name="T9" fmla="*/ 10 h 282"/>
                <a:gd name="T10" fmla="*/ 439 w 879"/>
                <a:gd name="T11" fmla="*/ 0 h 282"/>
                <a:gd name="T12" fmla="*/ 477 w 879"/>
                <a:gd name="T13" fmla="*/ 0 h 282"/>
                <a:gd name="T14" fmla="*/ 519 w 879"/>
                <a:gd name="T15" fmla="*/ 1 h 282"/>
                <a:gd name="T16" fmla="*/ 599 w 879"/>
                <a:gd name="T17" fmla="*/ 8 h 282"/>
                <a:gd name="T18" fmla="*/ 740 w 879"/>
                <a:gd name="T19" fmla="*/ 33 h 282"/>
                <a:gd name="T20" fmla="*/ 839 w 879"/>
                <a:gd name="T21" fmla="*/ 78 h 282"/>
                <a:gd name="T22" fmla="*/ 867 w 879"/>
                <a:gd name="T23" fmla="*/ 106 h 282"/>
                <a:gd name="T24" fmla="*/ 879 w 879"/>
                <a:gd name="T25" fmla="*/ 141 h 282"/>
                <a:gd name="T26" fmla="*/ 870 w 879"/>
                <a:gd name="T27" fmla="*/ 173 h 282"/>
                <a:gd name="T28" fmla="*/ 842 w 879"/>
                <a:gd name="T29" fmla="*/ 201 h 282"/>
                <a:gd name="T30" fmla="*/ 742 w 879"/>
                <a:gd name="T31" fmla="*/ 246 h 282"/>
                <a:gd name="T32" fmla="*/ 602 w 879"/>
                <a:gd name="T33" fmla="*/ 272 h 282"/>
                <a:gd name="T34" fmla="*/ 440 w 879"/>
                <a:gd name="T35" fmla="*/ 282 h 282"/>
                <a:gd name="T36" fmla="*/ 280 w 879"/>
                <a:gd name="T37" fmla="*/ 275 h 282"/>
                <a:gd name="T38" fmla="*/ 139 w 879"/>
                <a:gd name="T39" fmla="*/ 249 h 282"/>
                <a:gd name="T40" fmla="*/ 40 w 879"/>
                <a:gd name="T41" fmla="*/ 205 h 282"/>
                <a:gd name="T42" fmla="*/ 12 w 879"/>
                <a:gd name="T43" fmla="*/ 177 h 282"/>
                <a:gd name="T44" fmla="*/ 0 w 879"/>
                <a:gd name="T45" fmla="*/ 141 h 28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79"/>
                <a:gd name="T70" fmla="*/ 0 h 282"/>
                <a:gd name="T71" fmla="*/ 879 w 879"/>
                <a:gd name="T72" fmla="*/ 282 h 28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79" h="282">
                  <a:moveTo>
                    <a:pt x="0" y="141"/>
                  </a:moveTo>
                  <a:lnTo>
                    <a:pt x="9" y="109"/>
                  </a:lnTo>
                  <a:lnTo>
                    <a:pt x="37" y="81"/>
                  </a:lnTo>
                  <a:lnTo>
                    <a:pt x="137" y="37"/>
                  </a:lnTo>
                  <a:lnTo>
                    <a:pt x="277" y="10"/>
                  </a:lnTo>
                  <a:lnTo>
                    <a:pt x="439" y="0"/>
                  </a:lnTo>
                  <a:lnTo>
                    <a:pt x="477" y="0"/>
                  </a:lnTo>
                  <a:lnTo>
                    <a:pt x="519" y="1"/>
                  </a:lnTo>
                  <a:lnTo>
                    <a:pt x="599" y="8"/>
                  </a:lnTo>
                  <a:lnTo>
                    <a:pt x="740" y="33"/>
                  </a:lnTo>
                  <a:lnTo>
                    <a:pt x="839" y="78"/>
                  </a:lnTo>
                  <a:lnTo>
                    <a:pt x="867" y="106"/>
                  </a:lnTo>
                  <a:lnTo>
                    <a:pt x="879" y="141"/>
                  </a:lnTo>
                  <a:lnTo>
                    <a:pt x="870" y="173"/>
                  </a:lnTo>
                  <a:lnTo>
                    <a:pt x="842" y="201"/>
                  </a:lnTo>
                  <a:lnTo>
                    <a:pt x="742" y="246"/>
                  </a:lnTo>
                  <a:lnTo>
                    <a:pt x="602" y="272"/>
                  </a:lnTo>
                  <a:lnTo>
                    <a:pt x="440" y="282"/>
                  </a:lnTo>
                  <a:lnTo>
                    <a:pt x="280" y="275"/>
                  </a:lnTo>
                  <a:lnTo>
                    <a:pt x="139" y="249"/>
                  </a:lnTo>
                  <a:lnTo>
                    <a:pt x="40" y="205"/>
                  </a:lnTo>
                  <a:lnTo>
                    <a:pt x="12" y="177"/>
                  </a:lnTo>
                  <a:lnTo>
                    <a:pt x="0" y="141"/>
                  </a:lnTo>
                  <a:close/>
                </a:path>
              </a:pathLst>
            </a:custGeom>
            <a:solidFill>
              <a:srgbClr val="FFCC99"/>
            </a:solidFill>
            <a:ln w="2387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039" name="Rectangle 17"/>
            <p:cNvSpPr>
              <a:spLocks noChangeArrowheads="1"/>
            </p:cNvSpPr>
            <p:nvPr/>
          </p:nvSpPr>
          <p:spPr bwMode="auto">
            <a:xfrm>
              <a:off x="2941" y="3044"/>
              <a:ext cx="540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defTabSz="808038"/>
              <a:r>
                <a:rPr lang="en-US" sz="1900">
                  <a:cs typeface="Arial" pitchFamily="34" charset="0"/>
                </a:rPr>
                <a:t>Cover</a:t>
              </a:r>
              <a:endParaRPr lang="en-US" sz="1600">
                <a:cs typeface="Arial" pitchFamily="34" charset="0"/>
              </a:endParaRP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818188" y="1749425"/>
            <a:ext cx="2665412" cy="2822575"/>
            <a:chOff x="4141" y="1249"/>
            <a:chExt cx="1897" cy="2016"/>
          </a:xfrm>
        </p:grpSpPr>
        <p:sp>
          <p:nvSpPr>
            <p:cNvPr id="42028" name="Freeform 19"/>
            <p:cNvSpPr>
              <a:spLocks/>
            </p:cNvSpPr>
            <p:nvPr/>
          </p:nvSpPr>
          <p:spPr bwMode="auto">
            <a:xfrm flipH="1">
              <a:off x="5078" y="1249"/>
              <a:ext cx="960" cy="2016"/>
            </a:xfrm>
            <a:custGeom>
              <a:avLst/>
              <a:gdLst>
                <a:gd name="T0" fmla="*/ 144 w 960"/>
                <a:gd name="T1" fmla="*/ 0 h 2016"/>
                <a:gd name="T2" fmla="*/ 960 w 960"/>
                <a:gd name="T3" fmla="*/ 0 h 2016"/>
                <a:gd name="T4" fmla="*/ 960 w 960"/>
                <a:gd name="T5" fmla="*/ 2016 h 2016"/>
                <a:gd name="T6" fmla="*/ 96 w 960"/>
                <a:gd name="T7" fmla="*/ 2016 h 2016"/>
                <a:gd name="T8" fmla="*/ 0 w 960"/>
                <a:gd name="T9" fmla="*/ 1824 h 2016"/>
                <a:gd name="T10" fmla="*/ 240 w 960"/>
                <a:gd name="T11" fmla="*/ 1584 h 2016"/>
                <a:gd name="T12" fmla="*/ 0 w 960"/>
                <a:gd name="T13" fmla="*/ 1248 h 2016"/>
                <a:gd name="T14" fmla="*/ 192 w 960"/>
                <a:gd name="T15" fmla="*/ 1008 h 2016"/>
                <a:gd name="T16" fmla="*/ 0 w 960"/>
                <a:gd name="T17" fmla="*/ 528 h 2016"/>
                <a:gd name="T18" fmla="*/ 336 w 960"/>
                <a:gd name="T19" fmla="*/ 288 h 2016"/>
                <a:gd name="T20" fmla="*/ 0 w 960"/>
                <a:gd name="T21" fmla="*/ 144 h 2016"/>
                <a:gd name="T22" fmla="*/ 144 w 960"/>
                <a:gd name="T23" fmla="*/ 0 h 20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60"/>
                <a:gd name="T37" fmla="*/ 0 h 2016"/>
                <a:gd name="T38" fmla="*/ 960 w 960"/>
                <a:gd name="T39" fmla="*/ 2016 h 20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60" h="2016">
                  <a:moveTo>
                    <a:pt x="144" y="0"/>
                  </a:moveTo>
                  <a:lnTo>
                    <a:pt x="960" y="0"/>
                  </a:lnTo>
                  <a:lnTo>
                    <a:pt x="960" y="2016"/>
                  </a:lnTo>
                  <a:lnTo>
                    <a:pt x="96" y="2016"/>
                  </a:lnTo>
                  <a:lnTo>
                    <a:pt x="0" y="1824"/>
                  </a:lnTo>
                  <a:lnTo>
                    <a:pt x="240" y="1584"/>
                  </a:lnTo>
                  <a:lnTo>
                    <a:pt x="0" y="1248"/>
                  </a:lnTo>
                  <a:lnTo>
                    <a:pt x="192" y="1008"/>
                  </a:lnTo>
                  <a:lnTo>
                    <a:pt x="0" y="528"/>
                  </a:lnTo>
                  <a:lnTo>
                    <a:pt x="336" y="288"/>
                  </a:lnTo>
                  <a:lnTo>
                    <a:pt x="0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42029" name="Group 20"/>
            <p:cNvGrpSpPr>
              <a:grpSpLocks/>
            </p:cNvGrpSpPr>
            <p:nvPr/>
          </p:nvGrpSpPr>
          <p:grpSpPr bwMode="auto">
            <a:xfrm>
              <a:off x="4141" y="2638"/>
              <a:ext cx="1177" cy="531"/>
              <a:chOff x="4045" y="2542"/>
              <a:chExt cx="1177" cy="531"/>
            </a:xfrm>
          </p:grpSpPr>
          <p:sp>
            <p:nvSpPr>
              <p:cNvPr id="42036" name="Freeform 21"/>
              <p:cNvSpPr>
                <a:spLocks/>
              </p:cNvSpPr>
              <p:nvPr/>
            </p:nvSpPr>
            <p:spPr bwMode="auto">
              <a:xfrm>
                <a:off x="4045" y="2542"/>
                <a:ext cx="1177" cy="531"/>
              </a:xfrm>
              <a:custGeom>
                <a:avLst/>
                <a:gdLst>
                  <a:gd name="T0" fmla="*/ 0 w 1389"/>
                  <a:gd name="T1" fmla="*/ 264 h 500"/>
                  <a:gd name="T2" fmla="*/ 12 w 1389"/>
                  <a:gd name="T3" fmla="*/ 204 h 500"/>
                  <a:gd name="T4" fmla="*/ 50 w 1389"/>
                  <a:gd name="T5" fmla="*/ 151 h 500"/>
                  <a:gd name="T6" fmla="*/ 107 w 1389"/>
                  <a:gd name="T7" fmla="*/ 106 h 500"/>
                  <a:gd name="T8" fmla="*/ 184 w 1389"/>
                  <a:gd name="T9" fmla="*/ 67 h 500"/>
                  <a:gd name="T10" fmla="*/ 372 w 1389"/>
                  <a:gd name="T11" fmla="*/ 19 h 500"/>
                  <a:gd name="T12" fmla="*/ 587 w 1389"/>
                  <a:gd name="T13" fmla="*/ 0 h 500"/>
                  <a:gd name="T14" fmla="*/ 641 w 1389"/>
                  <a:gd name="T15" fmla="*/ 0 h 500"/>
                  <a:gd name="T16" fmla="*/ 697 w 1389"/>
                  <a:gd name="T17" fmla="*/ 4 h 500"/>
                  <a:gd name="T18" fmla="*/ 802 w 1389"/>
                  <a:gd name="T19" fmla="*/ 16 h 500"/>
                  <a:gd name="T20" fmla="*/ 991 w 1389"/>
                  <a:gd name="T21" fmla="*/ 65 h 500"/>
                  <a:gd name="T22" fmla="*/ 1066 w 1389"/>
                  <a:gd name="T23" fmla="*/ 101 h 500"/>
                  <a:gd name="T24" fmla="*/ 1125 w 1389"/>
                  <a:gd name="T25" fmla="*/ 147 h 500"/>
                  <a:gd name="T26" fmla="*/ 1163 w 1389"/>
                  <a:gd name="T27" fmla="*/ 200 h 500"/>
                  <a:gd name="T28" fmla="*/ 1177 w 1389"/>
                  <a:gd name="T29" fmla="*/ 264 h 500"/>
                  <a:gd name="T30" fmla="*/ 1175 w 1389"/>
                  <a:gd name="T31" fmla="*/ 294 h 500"/>
                  <a:gd name="T32" fmla="*/ 1165 w 1389"/>
                  <a:gd name="T33" fmla="*/ 325 h 500"/>
                  <a:gd name="T34" fmla="*/ 1128 w 1389"/>
                  <a:gd name="T35" fmla="*/ 378 h 500"/>
                  <a:gd name="T36" fmla="*/ 1070 w 1389"/>
                  <a:gd name="T37" fmla="*/ 423 h 500"/>
                  <a:gd name="T38" fmla="*/ 994 w 1389"/>
                  <a:gd name="T39" fmla="*/ 463 h 500"/>
                  <a:gd name="T40" fmla="*/ 806 w 1389"/>
                  <a:gd name="T41" fmla="*/ 512 h 500"/>
                  <a:gd name="T42" fmla="*/ 590 w 1389"/>
                  <a:gd name="T43" fmla="*/ 531 h 500"/>
                  <a:gd name="T44" fmla="*/ 375 w 1389"/>
                  <a:gd name="T45" fmla="*/ 515 h 500"/>
                  <a:gd name="T46" fmla="*/ 186 w 1389"/>
                  <a:gd name="T47" fmla="*/ 466 h 500"/>
                  <a:gd name="T48" fmla="*/ 111 w 1389"/>
                  <a:gd name="T49" fmla="*/ 429 h 500"/>
                  <a:gd name="T50" fmla="*/ 52 w 1389"/>
                  <a:gd name="T51" fmla="*/ 382 h 500"/>
                  <a:gd name="T52" fmla="*/ 14 w 1389"/>
                  <a:gd name="T53" fmla="*/ 329 h 500"/>
                  <a:gd name="T54" fmla="*/ 0 w 1389"/>
                  <a:gd name="T55" fmla="*/ 264 h 50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389"/>
                  <a:gd name="T85" fmla="*/ 0 h 500"/>
                  <a:gd name="T86" fmla="*/ 1389 w 1389"/>
                  <a:gd name="T87" fmla="*/ 500 h 500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389" h="500">
                    <a:moveTo>
                      <a:pt x="0" y="249"/>
                    </a:moveTo>
                    <a:lnTo>
                      <a:pt x="14" y="192"/>
                    </a:lnTo>
                    <a:lnTo>
                      <a:pt x="59" y="142"/>
                    </a:lnTo>
                    <a:lnTo>
                      <a:pt x="126" y="100"/>
                    </a:lnTo>
                    <a:lnTo>
                      <a:pt x="217" y="63"/>
                    </a:lnTo>
                    <a:lnTo>
                      <a:pt x="439" y="18"/>
                    </a:lnTo>
                    <a:lnTo>
                      <a:pt x="693" y="0"/>
                    </a:lnTo>
                    <a:lnTo>
                      <a:pt x="757" y="0"/>
                    </a:lnTo>
                    <a:lnTo>
                      <a:pt x="822" y="4"/>
                    </a:lnTo>
                    <a:lnTo>
                      <a:pt x="947" y="15"/>
                    </a:lnTo>
                    <a:lnTo>
                      <a:pt x="1170" y="61"/>
                    </a:lnTo>
                    <a:lnTo>
                      <a:pt x="1258" y="95"/>
                    </a:lnTo>
                    <a:lnTo>
                      <a:pt x="1328" y="138"/>
                    </a:lnTo>
                    <a:lnTo>
                      <a:pt x="1373" y="188"/>
                    </a:lnTo>
                    <a:lnTo>
                      <a:pt x="1389" y="249"/>
                    </a:lnTo>
                    <a:lnTo>
                      <a:pt x="1387" y="277"/>
                    </a:lnTo>
                    <a:lnTo>
                      <a:pt x="1375" y="306"/>
                    </a:lnTo>
                    <a:lnTo>
                      <a:pt x="1331" y="356"/>
                    </a:lnTo>
                    <a:lnTo>
                      <a:pt x="1263" y="398"/>
                    </a:lnTo>
                    <a:lnTo>
                      <a:pt x="1173" y="436"/>
                    </a:lnTo>
                    <a:lnTo>
                      <a:pt x="951" y="482"/>
                    </a:lnTo>
                    <a:lnTo>
                      <a:pt x="696" y="500"/>
                    </a:lnTo>
                    <a:lnTo>
                      <a:pt x="442" y="485"/>
                    </a:lnTo>
                    <a:lnTo>
                      <a:pt x="219" y="439"/>
                    </a:lnTo>
                    <a:lnTo>
                      <a:pt x="131" y="404"/>
                    </a:lnTo>
                    <a:lnTo>
                      <a:pt x="61" y="360"/>
                    </a:lnTo>
                    <a:lnTo>
                      <a:pt x="17" y="310"/>
                    </a:lnTo>
                    <a:lnTo>
                      <a:pt x="0" y="249"/>
                    </a:lnTo>
                    <a:close/>
                  </a:path>
                </a:pathLst>
              </a:custGeom>
              <a:solidFill>
                <a:srgbClr val="CCFFCC"/>
              </a:solidFill>
              <a:ln w="23876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037" name="Rectangle 22"/>
              <p:cNvSpPr>
                <a:spLocks noChangeArrowheads="1"/>
              </p:cNvSpPr>
              <p:nvPr/>
            </p:nvSpPr>
            <p:spPr bwMode="auto">
              <a:xfrm>
                <a:off x="4238" y="2706"/>
                <a:ext cx="1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808038"/>
                <a:endParaRPr lang="en-US" sz="1600">
                  <a:cs typeface="Arial" pitchFamily="34" charset="0"/>
                </a:endParaRPr>
              </a:p>
            </p:txBody>
          </p:sp>
        </p:grpSp>
        <p:grpSp>
          <p:nvGrpSpPr>
            <p:cNvPr id="42030" name="Group 23"/>
            <p:cNvGrpSpPr>
              <a:grpSpLocks/>
            </p:cNvGrpSpPr>
            <p:nvPr/>
          </p:nvGrpSpPr>
          <p:grpSpPr bwMode="auto">
            <a:xfrm>
              <a:off x="4141" y="1966"/>
              <a:ext cx="1177" cy="531"/>
              <a:chOff x="4045" y="2542"/>
              <a:chExt cx="1177" cy="531"/>
            </a:xfrm>
          </p:grpSpPr>
          <p:sp>
            <p:nvSpPr>
              <p:cNvPr id="42034" name="Freeform 24"/>
              <p:cNvSpPr>
                <a:spLocks/>
              </p:cNvSpPr>
              <p:nvPr/>
            </p:nvSpPr>
            <p:spPr bwMode="auto">
              <a:xfrm>
                <a:off x="4045" y="2542"/>
                <a:ext cx="1177" cy="531"/>
              </a:xfrm>
              <a:custGeom>
                <a:avLst/>
                <a:gdLst>
                  <a:gd name="T0" fmla="*/ 0 w 1389"/>
                  <a:gd name="T1" fmla="*/ 264 h 500"/>
                  <a:gd name="T2" fmla="*/ 12 w 1389"/>
                  <a:gd name="T3" fmla="*/ 204 h 500"/>
                  <a:gd name="T4" fmla="*/ 50 w 1389"/>
                  <a:gd name="T5" fmla="*/ 151 h 500"/>
                  <a:gd name="T6" fmla="*/ 107 w 1389"/>
                  <a:gd name="T7" fmla="*/ 106 h 500"/>
                  <a:gd name="T8" fmla="*/ 184 w 1389"/>
                  <a:gd name="T9" fmla="*/ 67 h 500"/>
                  <a:gd name="T10" fmla="*/ 372 w 1389"/>
                  <a:gd name="T11" fmla="*/ 19 h 500"/>
                  <a:gd name="T12" fmla="*/ 587 w 1389"/>
                  <a:gd name="T13" fmla="*/ 0 h 500"/>
                  <a:gd name="T14" fmla="*/ 641 w 1389"/>
                  <a:gd name="T15" fmla="*/ 0 h 500"/>
                  <a:gd name="T16" fmla="*/ 697 w 1389"/>
                  <a:gd name="T17" fmla="*/ 4 h 500"/>
                  <a:gd name="T18" fmla="*/ 802 w 1389"/>
                  <a:gd name="T19" fmla="*/ 16 h 500"/>
                  <a:gd name="T20" fmla="*/ 991 w 1389"/>
                  <a:gd name="T21" fmla="*/ 65 h 500"/>
                  <a:gd name="T22" fmla="*/ 1066 w 1389"/>
                  <a:gd name="T23" fmla="*/ 101 h 500"/>
                  <a:gd name="T24" fmla="*/ 1125 w 1389"/>
                  <a:gd name="T25" fmla="*/ 147 h 500"/>
                  <a:gd name="T26" fmla="*/ 1163 w 1389"/>
                  <a:gd name="T27" fmla="*/ 200 h 500"/>
                  <a:gd name="T28" fmla="*/ 1177 w 1389"/>
                  <a:gd name="T29" fmla="*/ 264 h 500"/>
                  <a:gd name="T30" fmla="*/ 1175 w 1389"/>
                  <a:gd name="T31" fmla="*/ 294 h 500"/>
                  <a:gd name="T32" fmla="*/ 1165 w 1389"/>
                  <a:gd name="T33" fmla="*/ 325 h 500"/>
                  <a:gd name="T34" fmla="*/ 1128 w 1389"/>
                  <a:gd name="T35" fmla="*/ 378 h 500"/>
                  <a:gd name="T36" fmla="*/ 1070 w 1389"/>
                  <a:gd name="T37" fmla="*/ 423 h 500"/>
                  <a:gd name="T38" fmla="*/ 994 w 1389"/>
                  <a:gd name="T39" fmla="*/ 463 h 500"/>
                  <a:gd name="T40" fmla="*/ 806 w 1389"/>
                  <a:gd name="T41" fmla="*/ 512 h 500"/>
                  <a:gd name="T42" fmla="*/ 590 w 1389"/>
                  <a:gd name="T43" fmla="*/ 531 h 500"/>
                  <a:gd name="T44" fmla="*/ 375 w 1389"/>
                  <a:gd name="T45" fmla="*/ 515 h 500"/>
                  <a:gd name="T46" fmla="*/ 186 w 1389"/>
                  <a:gd name="T47" fmla="*/ 466 h 500"/>
                  <a:gd name="T48" fmla="*/ 111 w 1389"/>
                  <a:gd name="T49" fmla="*/ 429 h 500"/>
                  <a:gd name="T50" fmla="*/ 52 w 1389"/>
                  <a:gd name="T51" fmla="*/ 382 h 500"/>
                  <a:gd name="T52" fmla="*/ 14 w 1389"/>
                  <a:gd name="T53" fmla="*/ 329 h 500"/>
                  <a:gd name="T54" fmla="*/ 0 w 1389"/>
                  <a:gd name="T55" fmla="*/ 264 h 50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389"/>
                  <a:gd name="T85" fmla="*/ 0 h 500"/>
                  <a:gd name="T86" fmla="*/ 1389 w 1389"/>
                  <a:gd name="T87" fmla="*/ 500 h 500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389" h="500">
                    <a:moveTo>
                      <a:pt x="0" y="249"/>
                    </a:moveTo>
                    <a:lnTo>
                      <a:pt x="14" y="192"/>
                    </a:lnTo>
                    <a:lnTo>
                      <a:pt x="59" y="142"/>
                    </a:lnTo>
                    <a:lnTo>
                      <a:pt x="126" y="100"/>
                    </a:lnTo>
                    <a:lnTo>
                      <a:pt x="217" y="63"/>
                    </a:lnTo>
                    <a:lnTo>
                      <a:pt x="439" y="18"/>
                    </a:lnTo>
                    <a:lnTo>
                      <a:pt x="693" y="0"/>
                    </a:lnTo>
                    <a:lnTo>
                      <a:pt x="757" y="0"/>
                    </a:lnTo>
                    <a:lnTo>
                      <a:pt x="822" y="4"/>
                    </a:lnTo>
                    <a:lnTo>
                      <a:pt x="947" y="15"/>
                    </a:lnTo>
                    <a:lnTo>
                      <a:pt x="1170" y="61"/>
                    </a:lnTo>
                    <a:lnTo>
                      <a:pt x="1258" y="95"/>
                    </a:lnTo>
                    <a:lnTo>
                      <a:pt x="1328" y="138"/>
                    </a:lnTo>
                    <a:lnTo>
                      <a:pt x="1373" y="188"/>
                    </a:lnTo>
                    <a:lnTo>
                      <a:pt x="1389" y="249"/>
                    </a:lnTo>
                    <a:lnTo>
                      <a:pt x="1387" y="277"/>
                    </a:lnTo>
                    <a:lnTo>
                      <a:pt x="1375" y="306"/>
                    </a:lnTo>
                    <a:lnTo>
                      <a:pt x="1331" y="356"/>
                    </a:lnTo>
                    <a:lnTo>
                      <a:pt x="1263" y="398"/>
                    </a:lnTo>
                    <a:lnTo>
                      <a:pt x="1173" y="436"/>
                    </a:lnTo>
                    <a:lnTo>
                      <a:pt x="951" y="482"/>
                    </a:lnTo>
                    <a:lnTo>
                      <a:pt x="696" y="500"/>
                    </a:lnTo>
                    <a:lnTo>
                      <a:pt x="442" y="485"/>
                    </a:lnTo>
                    <a:lnTo>
                      <a:pt x="219" y="439"/>
                    </a:lnTo>
                    <a:lnTo>
                      <a:pt x="131" y="404"/>
                    </a:lnTo>
                    <a:lnTo>
                      <a:pt x="61" y="360"/>
                    </a:lnTo>
                    <a:lnTo>
                      <a:pt x="17" y="310"/>
                    </a:lnTo>
                    <a:lnTo>
                      <a:pt x="0" y="249"/>
                    </a:lnTo>
                    <a:close/>
                  </a:path>
                </a:pathLst>
              </a:custGeom>
              <a:solidFill>
                <a:srgbClr val="CCFFCC"/>
              </a:solidFill>
              <a:ln w="23876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035" name="Rectangle 25"/>
              <p:cNvSpPr>
                <a:spLocks noChangeArrowheads="1"/>
              </p:cNvSpPr>
              <p:nvPr/>
            </p:nvSpPr>
            <p:spPr bwMode="auto">
              <a:xfrm>
                <a:off x="4238" y="2706"/>
                <a:ext cx="1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808038"/>
                <a:endParaRPr lang="en-US" sz="1600">
                  <a:cs typeface="Arial" pitchFamily="34" charset="0"/>
                </a:endParaRPr>
              </a:p>
            </p:txBody>
          </p:sp>
        </p:grpSp>
        <p:grpSp>
          <p:nvGrpSpPr>
            <p:cNvPr id="42031" name="Group 26"/>
            <p:cNvGrpSpPr>
              <a:grpSpLocks/>
            </p:cNvGrpSpPr>
            <p:nvPr/>
          </p:nvGrpSpPr>
          <p:grpSpPr bwMode="auto">
            <a:xfrm>
              <a:off x="4166" y="1297"/>
              <a:ext cx="1177" cy="531"/>
              <a:chOff x="4045" y="2542"/>
              <a:chExt cx="1177" cy="531"/>
            </a:xfrm>
          </p:grpSpPr>
          <p:sp>
            <p:nvSpPr>
              <p:cNvPr id="42032" name="Freeform 27"/>
              <p:cNvSpPr>
                <a:spLocks/>
              </p:cNvSpPr>
              <p:nvPr/>
            </p:nvSpPr>
            <p:spPr bwMode="auto">
              <a:xfrm>
                <a:off x="4045" y="2542"/>
                <a:ext cx="1177" cy="531"/>
              </a:xfrm>
              <a:custGeom>
                <a:avLst/>
                <a:gdLst>
                  <a:gd name="T0" fmla="*/ 0 w 1389"/>
                  <a:gd name="T1" fmla="*/ 264 h 500"/>
                  <a:gd name="T2" fmla="*/ 12 w 1389"/>
                  <a:gd name="T3" fmla="*/ 204 h 500"/>
                  <a:gd name="T4" fmla="*/ 50 w 1389"/>
                  <a:gd name="T5" fmla="*/ 151 h 500"/>
                  <a:gd name="T6" fmla="*/ 107 w 1389"/>
                  <a:gd name="T7" fmla="*/ 106 h 500"/>
                  <a:gd name="T8" fmla="*/ 184 w 1389"/>
                  <a:gd name="T9" fmla="*/ 67 h 500"/>
                  <a:gd name="T10" fmla="*/ 372 w 1389"/>
                  <a:gd name="T11" fmla="*/ 19 h 500"/>
                  <a:gd name="T12" fmla="*/ 587 w 1389"/>
                  <a:gd name="T13" fmla="*/ 0 h 500"/>
                  <a:gd name="T14" fmla="*/ 641 w 1389"/>
                  <a:gd name="T15" fmla="*/ 0 h 500"/>
                  <a:gd name="T16" fmla="*/ 697 w 1389"/>
                  <a:gd name="T17" fmla="*/ 4 h 500"/>
                  <a:gd name="T18" fmla="*/ 802 w 1389"/>
                  <a:gd name="T19" fmla="*/ 16 h 500"/>
                  <a:gd name="T20" fmla="*/ 991 w 1389"/>
                  <a:gd name="T21" fmla="*/ 65 h 500"/>
                  <a:gd name="T22" fmla="*/ 1066 w 1389"/>
                  <a:gd name="T23" fmla="*/ 101 h 500"/>
                  <a:gd name="T24" fmla="*/ 1125 w 1389"/>
                  <a:gd name="T25" fmla="*/ 147 h 500"/>
                  <a:gd name="T26" fmla="*/ 1163 w 1389"/>
                  <a:gd name="T27" fmla="*/ 200 h 500"/>
                  <a:gd name="T28" fmla="*/ 1177 w 1389"/>
                  <a:gd name="T29" fmla="*/ 264 h 500"/>
                  <a:gd name="T30" fmla="*/ 1175 w 1389"/>
                  <a:gd name="T31" fmla="*/ 294 h 500"/>
                  <a:gd name="T32" fmla="*/ 1165 w 1389"/>
                  <a:gd name="T33" fmla="*/ 325 h 500"/>
                  <a:gd name="T34" fmla="*/ 1128 w 1389"/>
                  <a:gd name="T35" fmla="*/ 378 h 500"/>
                  <a:gd name="T36" fmla="*/ 1070 w 1389"/>
                  <a:gd name="T37" fmla="*/ 423 h 500"/>
                  <a:gd name="T38" fmla="*/ 994 w 1389"/>
                  <a:gd name="T39" fmla="*/ 463 h 500"/>
                  <a:gd name="T40" fmla="*/ 806 w 1389"/>
                  <a:gd name="T41" fmla="*/ 512 h 500"/>
                  <a:gd name="T42" fmla="*/ 590 w 1389"/>
                  <a:gd name="T43" fmla="*/ 531 h 500"/>
                  <a:gd name="T44" fmla="*/ 375 w 1389"/>
                  <a:gd name="T45" fmla="*/ 515 h 500"/>
                  <a:gd name="T46" fmla="*/ 186 w 1389"/>
                  <a:gd name="T47" fmla="*/ 466 h 500"/>
                  <a:gd name="T48" fmla="*/ 111 w 1389"/>
                  <a:gd name="T49" fmla="*/ 429 h 500"/>
                  <a:gd name="T50" fmla="*/ 52 w 1389"/>
                  <a:gd name="T51" fmla="*/ 382 h 500"/>
                  <a:gd name="T52" fmla="*/ 14 w 1389"/>
                  <a:gd name="T53" fmla="*/ 329 h 500"/>
                  <a:gd name="T54" fmla="*/ 0 w 1389"/>
                  <a:gd name="T55" fmla="*/ 264 h 50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389"/>
                  <a:gd name="T85" fmla="*/ 0 h 500"/>
                  <a:gd name="T86" fmla="*/ 1389 w 1389"/>
                  <a:gd name="T87" fmla="*/ 500 h 500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389" h="500">
                    <a:moveTo>
                      <a:pt x="0" y="249"/>
                    </a:moveTo>
                    <a:lnTo>
                      <a:pt x="14" y="192"/>
                    </a:lnTo>
                    <a:lnTo>
                      <a:pt x="59" y="142"/>
                    </a:lnTo>
                    <a:lnTo>
                      <a:pt x="126" y="100"/>
                    </a:lnTo>
                    <a:lnTo>
                      <a:pt x="217" y="63"/>
                    </a:lnTo>
                    <a:lnTo>
                      <a:pt x="439" y="18"/>
                    </a:lnTo>
                    <a:lnTo>
                      <a:pt x="693" y="0"/>
                    </a:lnTo>
                    <a:lnTo>
                      <a:pt x="757" y="0"/>
                    </a:lnTo>
                    <a:lnTo>
                      <a:pt x="822" y="4"/>
                    </a:lnTo>
                    <a:lnTo>
                      <a:pt x="947" y="15"/>
                    </a:lnTo>
                    <a:lnTo>
                      <a:pt x="1170" y="61"/>
                    </a:lnTo>
                    <a:lnTo>
                      <a:pt x="1258" y="95"/>
                    </a:lnTo>
                    <a:lnTo>
                      <a:pt x="1328" y="138"/>
                    </a:lnTo>
                    <a:lnTo>
                      <a:pt x="1373" y="188"/>
                    </a:lnTo>
                    <a:lnTo>
                      <a:pt x="1389" y="249"/>
                    </a:lnTo>
                    <a:lnTo>
                      <a:pt x="1387" y="277"/>
                    </a:lnTo>
                    <a:lnTo>
                      <a:pt x="1375" y="306"/>
                    </a:lnTo>
                    <a:lnTo>
                      <a:pt x="1331" y="356"/>
                    </a:lnTo>
                    <a:lnTo>
                      <a:pt x="1263" y="398"/>
                    </a:lnTo>
                    <a:lnTo>
                      <a:pt x="1173" y="436"/>
                    </a:lnTo>
                    <a:lnTo>
                      <a:pt x="951" y="482"/>
                    </a:lnTo>
                    <a:lnTo>
                      <a:pt x="696" y="500"/>
                    </a:lnTo>
                    <a:lnTo>
                      <a:pt x="442" y="485"/>
                    </a:lnTo>
                    <a:lnTo>
                      <a:pt x="219" y="439"/>
                    </a:lnTo>
                    <a:lnTo>
                      <a:pt x="131" y="404"/>
                    </a:lnTo>
                    <a:lnTo>
                      <a:pt x="61" y="360"/>
                    </a:lnTo>
                    <a:lnTo>
                      <a:pt x="17" y="310"/>
                    </a:lnTo>
                    <a:lnTo>
                      <a:pt x="0" y="249"/>
                    </a:lnTo>
                    <a:close/>
                  </a:path>
                </a:pathLst>
              </a:custGeom>
              <a:solidFill>
                <a:srgbClr val="CCFFCC"/>
              </a:solidFill>
              <a:ln w="23876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033" name="Rectangle 28"/>
              <p:cNvSpPr>
                <a:spLocks noChangeArrowheads="1"/>
              </p:cNvSpPr>
              <p:nvPr/>
            </p:nvSpPr>
            <p:spPr bwMode="auto">
              <a:xfrm>
                <a:off x="4238" y="2706"/>
                <a:ext cx="1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808038"/>
                <a:endParaRPr lang="en-US" sz="1600">
                  <a:cs typeface="Arial" pitchFamily="34" charset="0"/>
                </a:endParaRPr>
              </a:p>
            </p:txBody>
          </p:sp>
        </p:grpSp>
      </p:grpSp>
      <p:grpSp>
        <p:nvGrpSpPr>
          <p:cNvPr id="41999" name="Group 29"/>
          <p:cNvGrpSpPr>
            <a:grpSpLocks/>
          </p:cNvGrpSpPr>
          <p:nvPr/>
        </p:nvGrpSpPr>
        <p:grpSpPr bwMode="auto">
          <a:xfrm>
            <a:off x="5972175" y="1882775"/>
            <a:ext cx="1296988" cy="2487613"/>
            <a:chOff x="4251" y="1345"/>
            <a:chExt cx="923" cy="1776"/>
          </a:xfrm>
        </p:grpSpPr>
        <p:grpSp>
          <p:nvGrpSpPr>
            <p:cNvPr id="42019" name="Group 30"/>
            <p:cNvGrpSpPr>
              <a:grpSpLocks/>
            </p:cNvGrpSpPr>
            <p:nvPr/>
          </p:nvGrpSpPr>
          <p:grpSpPr bwMode="auto">
            <a:xfrm>
              <a:off x="4251" y="1345"/>
              <a:ext cx="923" cy="429"/>
              <a:chOff x="1430" y="1393"/>
              <a:chExt cx="923" cy="429"/>
            </a:xfrm>
          </p:grpSpPr>
          <p:sp>
            <p:nvSpPr>
              <p:cNvPr id="42026" name="Freeform 31"/>
              <p:cNvSpPr>
                <a:spLocks/>
              </p:cNvSpPr>
              <p:nvPr/>
            </p:nvSpPr>
            <p:spPr bwMode="auto">
              <a:xfrm>
                <a:off x="1430" y="1393"/>
                <a:ext cx="923" cy="429"/>
              </a:xfrm>
              <a:custGeom>
                <a:avLst/>
                <a:gdLst>
                  <a:gd name="T0" fmla="*/ 0 w 1114"/>
                  <a:gd name="T1" fmla="*/ 214 h 501"/>
                  <a:gd name="T2" fmla="*/ 9 w 1114"/>
                  <a:gd name="T3" fmla="*/ 165 h 501"/>
                  <a:gd name="T4" fmla="*/ 39 w 1114"/>
                  <a:gd name="T5" fmla="*/ 122 h 501"/>
                  <a:gd name="T6" fmla="*/ 83 w 1114"/>
                  <a:gd name="T7" fmla="*/ 86 h 501"/>
                  <a:gd name="T8" fmla="*/ 143 w 1114"/>
                  <a:gd name="T9" fmla="*/ 55 h 501"/>
                  <a:gd name="T10" fmla="*/ 290 w 1114"/>
                  <a:gd name="T11" fmla="*/ 15 h 501"/>
                  <a:gd name="T12" fmla="*/ 460 w 1114"/>
                  <a:gd name="T13" fmla="*/ 0 h 501"/>
                  <a:gd name="T14" fmla="*/ 501 w 1114"/>
                  <a:gd name="T15" fmla="*/ 0 h 501"/>
                  <a:gd name="T16" fmla="*/ 544 w 1114"/>
                  <a:gd name="T17" fmla="*/ 3 h 501"/>
                  <a:gd name="T18" fmla="*/ 628 w 1114"/>
                  <a:gd name="T19" fmla="*/ 14 h 501"/>
                  <a:gd name="T20" fmla="*/ 777 w 1114"/>
                  <a:gd name="T21" fmla="*/ 53 h 501"/>
                  <a:gd name="T22" fmla="*/ 835 w 1114"/>
                  <a:gd name="T23" fmla="*/ 82 h 501"/>
                  <a:gd name="T24" fmla="*/ 882 w 1114"/>
                  <a:gd name="T25" fmla="*/ 119 h 501"/>
                  <a:gd name="T26" fmla="*/ 911 w 1114"/>
                  <a:gd name="T27" fmla="*/ 162 h 501"/>
                  <a:gd name="T28" fmla="*/ 923 w 1114"/>
                  <a:gd name="T29" fmla="*/ 214 h 501"/>
                  <a:gd name="T30" fmla="*/ 921 w 1114"/>
                  <a:gd name="T31" fmla="*/ 238 h 501"/>
                  <a:gd name="T32" fmla="*/ 913 w 1114"/>
                  <a:gd name="T33" fmla="*/ 263 h 501"/>
                  <a:gd name="T34" fmla="*/ 883 w 1114"/>
                  <a:gd name="T35" fmla="*/ 306 h 501"/>
                  <a:gd name="T36" fmla="*/ 839 w 1114"/>
                  <a:gd name="T37" fmla="*/ 342 h 501"/>
                  <a:gd name="T38" fmla="*/ 779 w 1114"/>
                  <a:gd name="T39" fmla="*/ 374 h 501"/>
                  <a:gd name="T40" fmla="*/ 632 w 1114"/>
                  <a:gd name="T41" fmla="*/ 414 h 501"/>
                  <a:gd name="T42" fmla="*/ 462 w 1114"/>
                  <a:gd name="T43" fmla="*/ 429 h 501"/>
                  <a:gd name="T44" fmla="*/ 294 w 1114"/>
                  <a:gd name="T45" fmla="*/ 415 h 501"/>
                  <a:gd name="T46" fmla="*/ 146 w 1114"/>
                  <a:gd name="T47" fmla="*/ 376 h 501"/>
                  <a:gd name="T48" fmla="*/ 41 w 1114"/>
                  <a:gd name="T49" fmla="*/ 309 h 501"/>
                  <a:gd name="T50" fmla="*/ 12 w 1114"/>
                  <a:gd name="T51" fmla="*/ 266 h 501"/>
                  <a:gd name="T52" fmla="*/ 0 w 1114"/>
                  <a:gd name="T53" fmla="*/ 214 h 501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114"/>
                  <a:gd name="T82" fmla="*/ 0 h 501"/>
                  <a:gd name="T83" fmla="*/ 1114 w 1114"/>
                  <a:gd name="T84" fmla="*/ 501 h 501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114" h="501">
                    <a:moveTo>
                      <a:pt x="0" y="250"/>
                    </a:moveTo>
                    <a:lnTo>
                      <a:pt x="11" y="193"/>
                    </a:lnTo>
                    <a:lnTo>
                      <a:pt x="47" y="143"/>
                    </a:lnTo>
                    <a:lnTo>
                      <a:pt x="100" y="101"/>
                    </a:lnTo>
                    <a:lnTo>
                      <a:pt x="173" y="64"/>
                    </a:lnTo>
                    <a:lnTo>
                      <a:pt x="350" y="18"/>
                    </a:lnTo>
                    <a:lnTo>
                      <a:pt x="555" y="0"/>
                    </a:lnTo>
                    <a:lnTo>
                      <a:pt x="605" y="0"/>
                    </a:lnTo>
                    <a:lnTo>
                      <a:pt x="657" y="4"/>
                    </a:lnTo>
                    <a:lnTo>
                      <a:pt x="758" y="16"/>
                    </a:lnTo>
                    <a:lnTo>
                      <a:pt x="938" y="62"/>
                    </a:lnTo>
                    <a:lnTo>
                      <a:pt x="1008" y="96"/>
                    </a:lnTo>
                    <a:lnTo>
                      <a:pt x="1064" y="139"/>
                    </a:lnTo>
                    <a:lnTo>
                      <a:pt x="1100" y="189"/>
                    </a:lnTo>
                    <a:lnTo>
                      <a:pt x="1114" y="250"/>
                    </a:lnTo>
                    <a:lnTo>
                      <a:pt x="1112" y="278"/>
                    </a:lnTo>
                    <a:lnTo>
                      <a:pt x="1102" y="307"/>
                    </a:lnTo>
                    <a:lnTo>
                      <a:pt x="1066" y="357"/>
                    </a:lnTo>
                    <a:lnTo>
                      <a:pt x="1013" y="399"/>
                    </a:lnTo>
                    <a:lnTo>
                      <a:pt x="940" y="437"/>
                    </a:lnTo>
                    <a:lnTo>
                      <a:pt x="763" y="483"/>
                    </a:lnTo>
                    <a:lnTo>
                      <a:pt x="558" y="501"/>
                    </a:lnTo>
                    <a:lnTo>
                      <a:pt x="355" y="485"/>
                    </a:lnTo>
                    <a:lnTo>
                      <a:pt x="176" y="439"/>
                    </a:lnTo>
                    <a:lnTo>
                      <a:pt x="49" y="361"/>
                    </a:lnTo>
                    <a:lnTo>
                      <a:pt x="14" y="311"/>
                    </a:lnTo>
                    <a:lnTo>
                      <a:pt x="0" y="250"/>
                    </a:lnTo>
                    <a:close/>
                  </a:path>
                </a:pathLst>
              </a:custGeom>
              <a:solidFill>
                <a:srgbClr val="FFFF99"/>
              </a:solidFill>
              <a:ln w="23876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027" name="Rectangle 32"/>
              <p:cNvSpPr>
                <a:spLocks noChangeArrowheads="1"/>
              </p:cNvSpPr>
              <p:nvPr/>
            </p:nvSpPr>
            <p:spPr bwMode="auto">
              <a:xfrm>
                <a:off x="1526" y="1507"/>
                <a:ext cx="792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808038"/>
                <a:r>
                  <a:rPr lang="en-US" sz="1900">
                    <a:solidFill>
                      <a:srgbClr val="000000"/>
                    </a:solidFill>
                    <a:cs typeface="Arial" pitchFamily="34" charset="0"/>
                  </a:rPr>
                  <a:t>Guarantee</a:t>
                </a:r>
                <a:endParaRPr lang="en-US" sz="1600">
                  <a:cs typeface="Arial" pitchFamily="34" charset="0"/>
                </a:endParaRPr>
              </a:p>
            </p:txBody>
          </p:sp>
        </p:grpSp>
        <p:grpSp>
          <p:nvGrpSpPr>
            <p:cNvPr id="42020" name="Group 33"/>
            <p:cNvGrpSpPr>
              <a:grpSpLocks/>
            </p:cNvGrpSpPr>
            <p:nvPr/>
          </p:nvGrpSpPr>
          <p:grpSpPr bwMode="auto">
            <a:xfrm>
              <a:off x="4251" y="2020"/>
              <a:ext cx="923" cy="429"/>
              <a:chOff x="1430" y="1393"/>
              <a:chExt cx="923" cy="429"/>
            </a:xfrm>
          </p:grpSpPr>
          <p:sp>
            <p:nvSpPr>
              <p:cNvPr id="42024" name="Freeform 34"/>
              <p:cNvSpPr>
                <a:spLocks/>
              </p:cNvSpPr>
              <p:nvPr/>
            </p:nvSpPr>
            <p:spPr bwMode="auto">
              <a:xfrm>
                <a:off x="1430" y="1393"/>
                <a:ext cx="923" cy="429"/>
              </a:xfrm>
              <a:custGeom>
                <a:avLst/>
                <a:gdLst>
                  <a:gd name="T0" fmla="*/ 0 w 1114"/>
                  <a:gd name="T1" fmla="*/ 214 h 501"/>
                  <a:gd name="T2" fmla="*/ 9 w 1114"/>
                  <a:gd name="T3" fmla="*/ 165 h 501"/>
                  <a:gd name="T4" fmla="*/ 39 w 1114"/>
                  <a:gd name="T5" fmla="*/ 122 h 501"/>
                  <a:gd name="T6" fmla="*/ 83 w 1114"/>
                  <a:gd name="T7" fmla="*/ 86 h 501"/>
                  <a:gd name="T8" fmla="*/ 143 w 1114"/>
                  <a:gd name="T9" fmla="*/ 55 h 501"/>
                  <a:gd name="T10" fmla="*/ 290 w 1114"/>
                  <a:gd name="T11" fmla="*/ 15 h 501"/>
                  <a:gd name="T12" fmla="*/ 460 w 1114"/>
                  <a:gd name="T13" fmla="*/ 0 h 501"/>
                  <a:gd name="T14" fmla="*/ 501 w 1114"/>
                  <a:gd name="T15" fmla="*/ 0 h 501"/>
                  <a:gd name="T16" fmla="*/ 544 w 1114"/>
                  <a:gd name="T17" fmla="*/ 3 h 501"/>
                  <a:gd name="T18" fmla="*/ 628 w 1114"/>
                  <a:gd name="T19" fmla="*/ 14 h 501"/>
                  <a:gd name="T20" fmla="*/ 777 w 1114"/>
                  <a:gd name="T21" fmla="*/ 53 h 501"/>
                  <a:gd name="T22" fmla="*/ 835 w 1114"/>
                  <a:gd name="T23" fmla="*/ 82 h 501"/>
                  <a:gd name="T24" fmla="*/ 882 w 1114"/>
                  <a:gd name="T25" fmla="*/ 119 h 501"/>
                  <a:gd name="T26" fmla="*/ 911 w 1114"/>
                  <a:gd name="T27" fmla="*/ 162 h 501"/>
                  <a:gd name="T28" fmla="*/ 923 w 1114"/>
                  <a:gd name="T29" fmla="*/ 214 h 501"/>
                  <a:gd name="T30" fmla="*/ 921 w 1114"/>
                  <a:gd name="T31" fmla="*/ 238 h 501"/>
                  <a:gd name="T32" fmla="*/ 913 w 1114"/>
                  <a:gd name="T33" fmla="*/ 263 h 501"/>
                  <a:gd name="T34" fmla="*/ 883 w 1114"/>
                  <a:gd name="T35" fmla="*/ 306 h 501"/>
                  <a:gd name="T36" fmla="*/ 839 w 1114"/>
                  <a:gd name="T37" fmla="*/ 342 h 501"/>
                  <a:gd name="T38" fmla="*/ 779 w 1114"/>
                  <a:gd name="T39" fmla="*/ 374 h 501"/>
                  <a:gd name="T40" fmla="*/ 632 w 1114"/>
                  <a:gd name="T41" fmla="*/ 414 h 501"/>
                  <a:gd name="T42" fmla="*/ 462 w 1114"/>
                  <a:gd name="T43" fmla="*/ 429 h 501"/>
                  <a:gd name="T44" fmla="*/ 294 w 1114"/>
                  <a:gd name="T45" fmla="*/ 415 h 501"/>
                  <a:gd name="T46" fmla="*/ 146 w 1114"/>
                  <a:gd name="T47" fmla="*/ 376 h 501"/>
                  <a:gd name="T48" fmla="*/ 41 w 1114"/>
                  <a:gd name="T49" fmla="*/ 309 h 501"/>
                  <a:gd name="T50" fmla="*/ 12 w 1114"/>
                  <a:gd name="T51" fmla="*/ 266 h 501"/>
                  <a:gd name="T52" fmla="*/ 0 w 1114"/>
                  <a:gd name="T53" fmla="*/ 214 h 501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114"/>
                  <a:gd name="T82" fmla="*/ 0 h 501"/>
                  <a:gd name="T83" fmla="*/ 1114 w 1114"/>
                  <a:gd name="T84" fmla="*/ 501 h 501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114" h="501">
                    <a:moveTo>
                      <a:pt x="0" y="250"/>
                    </a:moveTo>
                    <a:lnTo>
                      <a:pt x="11" y="193"/>
                    </a:lnTo>
                    <a:lnTo>
                      <a:pt x="47" y="143"/>
                    </a:lnTo>
                    <a:lnTo>
                      <a:pt x="100" y="101"/>
                    </a:lnTo>
                    <a:lnTo>
                      <a:pt x="173" y="64"/>
                    </a:lnTo>
                    <a:lnTo>
                      <a:pt x="350" y="18"/>
                    </a:lnTo>
                    <a:lnTo>
                      <a:pt x="555" y="0"/>
                    </a:lnTo>
                    <a:lnTo>
                      <a:pt x="605" y="0"/>
                    </a:lnTo>
                    <a:lnTo>
                      <a:pt x="657" y="4"/>
                    </a:lnTo>
                    <a:lnTo>
                      <a:pt x="758" y="16"/>
                    </a:lnTo>
                    <a:lnTo>
                      <a:pt x="938" y="62"/>
                    </a:lnTo>
                    <a:lnTo>
                      <a:pt x="1008" y="96"/>
                    </a:lnTo>
                    <a:lnTo>
                      <a:pt x="1064" y="139"/>
                    </a:lnTo>
                    <a:lnTo>
                      <a:pt x="1100" y="189"/>
                    </a:lnTo>
                    <a:lnTo>
                      <a:pt x="1114" y="250"/>
                    </a:lnTo>
                    <a:lnTo>
                      <a:pt x="1112" y="278"/>
                    </a:lnTo>
                    <a:lnTo>
                      <a:pt x="1102" y="307"/>
                    </a:lnTo>
                    <a:lnTo>
                      <a:pt x="1066" y="357"/>
                    </a:lnTo>
                    <a:lnTo>
                      <a:pt x="1013" y="399"/>
                    </a:lnTo>
                    <a:lnTo>
                      <a:pt x="940" y="437"/>
                    </a:lnTo>
                    <a:lnTo>
                      <a:pt x="763" y="483"/>
                    </a:lnTo>
                    <a:lnTo>
                      <a:pt x="558" y="501"/>
                    </a:lnTo>
                    <a:lnTo>
                      <a:pt x="355" y="485"/>
                    </a:lnTo>
                    <a:lnTo>
                      <a:pt x="176" y="439"/>
                    </a:lnTo>
                    <a:lnTo>
                      <a:pt x="49" y="361"/>
                    </a:lnTo>
                    <a:lnTo>
                      <a:pt x="14" y="311"/>
                    </a:lnTo>
                    <a:lnTo>
                      <a:pt x="0" y="250"/>
                    </a:lnTo>
                    <a:close/>
                  </a:path>
                </a:pathLst>
              </a:custGeom>
              <a:solidFill>
                <a:srgbClr val="FFFF99"/>
              </a:solidFill>
              <a:ln w="23876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025" name="Rectangle 35"/>
              <p:cNvSpPr>
                <a:spLocks noChangeArrowheads="1"/>
              </p:cNvSpPr>
              <p:nvPr/>
            </p:nvSpPr>
            <p:spPr bwMode="auto">
              <a:xfrm>
                <a:off x="1526" y="1507"/>
                <a:ext cx="792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808038"/>
                <a:r>
                  <a:rPr lang="en-US" sz="1900">
                    <a:solidFill>
                      <a:srgbClr val="000000"/>
                    </a:solidFill>
                    <a:cs typeface="Arial" pitchFamily="34" charset="0"/>
                  </a:rPr>
                  <a:t>Guarantee</a:t>
                </a:r>
                <a:endParaRPr lang="en-US" sz="1600">
                  <a:cs typeface="Arial" pitchFamily="34" charset="0"/>
                </a:endParaRPr>
              </a:p>
            </p:txBody>
          </p:sp>
        </p:grpSp>
        <p:grpSp>
          <p:nvGrpSpPr>
            <p:cNvPr id="42021" name="Group 36"/>
            <p:cNvGrpSpPr>
              <a:grpSpLocks/>
            </p:cNvGrpSpPr>
            <p:nvPr/>
          </p:nvGrpSpPr>
          <p:grpSpPr bwMode="auto">
            <a:xfrm>
              <a:off x="4251" y="2692"/>
              <a:ext cx="923" cy="429"/>
              <a:chOff x="1430" y="1393"/>
              <a:chExt cx="923" cy="429"/>
            </a:xfrm>
          </p:grpSpPr>
          <p:sp>
            <p:nvSpPr>
              <p:cNvPr id="42022" name="Freeform 37"/>
              <p:cNvSpPr>
                <a:spLocks/>
              </p:cNvSpPr>
              <p:nvPr/>
            </p:nvSpPr>
            <p:spPr bwMode="auto">
              <a:xfrm>
                <a:off x="1430" y="1393"/>
                <a:ext cx="923" cy="429"/>
              </a:xfrm>
              <a:custGeom>
                <a:avLst/>
                <a:gdLst>
                  <a:gd name="T0" fmla="*/ 0 w 1114"/>
                  <a:gd name="T1" fmla="*/ 214 h 501"/>
                  <a:gd name="T2" fmla="*/ 9 w 1114"/>
                  <a:gd name="T3" fmla="*/ 165 h 501"/>
                  <a:gd name="T4" fmla="*/ 39 w 1114"/>
                  <a:gd name="T5" fmla="*/ 122 h 501"/>
                  <a:gd name="T6" fmla="*/ 83 w 1114"/>
                  <a:gd name="T7" fmla="*/ 86 h 501"/>
                  <a:gd name="T8" fmla="*/ 143 w 1114"/>
                  <a:gd name="T9" fmla="*/ 55 h 501"/>
                  <a:gd name="T10" fmla="*/ 290 w 1114"/>
                  <a:gd name="T11" fmla="*/ 15 h 501"/>
                  <a:gd name="T12" fmla="*/ 460 w 1114"/>
                  <a:gd name="T13" fmla="*/ 0 h 501"/>
                  <a:gd name="T14" fmla="*/ 501 w 1114"/>
                  <a:gd name="T15" fmla="*/ 0 h 501"/>
                  <a:gd name="T16" fmla="*/ 544 w 1114"/>
                  <a:gd name="T17" fmla="*/ 3 h 501"/>
                  <a:gd name="T18" fmla="*/ 628 w 1114"/>
                  <a:gd name="T19" fmla="*/ 14 h 501"/>
                  <a:gd name="T20" fmla="*/ 777 w 1114"/>
                  <a:gd name="T21" fmla="*/ 53 h 501"/>
                  <a:gd name="T22" fmla="*/ 835 w 1114"/>
                  <a:gd name="T23" fmla="*/ 82 h 501"/>
                  <a:gd name="T24" fmla="*/ 882 w 1114"/>
                  <a:gd name="T25" fmla="*/ 119 h 501"/>
                  <a:gd name="T26" fmla="*/ 911 w 1114"/>
                  <a:gd name="T27" fmla="*/ 162 h 501"/>
                  <a:gd name="T28" fmla="*/ 923 w 1114"/>
                  <a:gd name="T29" fmla="*/ 214 h 501"/>
                  <a:gd name="T30" fmla="*/ 921 w 1114"/>
                  <a:gd name="T31" fmla="*/ 238 h 501"/>
                  <a:gd name="T32" fmla="*/ 913 w 1114"/>
                  <a:gd name="T33" fmla="*/ 263 h 501"/>
                  <a:gd name="T34" fmla="*/ 883 w 1114"/>
                  <a:gd name="T35" fmla="*/ 306 h 501"/>
                  <a:gd name="T36" fmla="*/ 839 w 1114"/>
                  <a:gd name="T37" fmla="*/ 342 h 501"/>
                  <a:gd name="T38" fmla="*/ 779 w 1114"/>
                  <a:gd name="T39" fmla="*/ 374 h 501"/>
                  <a:gd name="T40" fmla="*/ 632 w 1114"/>
                  <a:gd name="T41" fmla="*/ 414 h 501"/>
                  <a:gd name="T42" fmla="*/ 462 w 1114"/>
                  <a:gd name="T43" fmla="*/ 429 h 501"/>
                  <a:gd name="T44" fmla="*/ 294 w 1114"/>
                  <a:gd name="T45" fmla="*/ 415 h 501"/>
                  <a:gd name="T46" fmla="*/ 146 w 1114"/>
                  <a:gd name="T47" fmla="*/ 376 h 501"/>
                  <a:gd name="T48" fmla="*/ 41 w 1114"/>
                  <a:gd name="T49" fmla="*/ 309 h 501"/>
                  <a:gd name="T50" fmla="*/ 12 w 1114"/>
                  <a:gd name="T51" fmla="*/ 266 h 501"/>
                  <a:gd name="T52" fmla="*/ 0 w 1114"/>
                  <a:gd name="T53" fmla="*/ 214 h 501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114"/>
                  <a:gd name="T82" fmla="*/ 0 h 501"/>
                  <a:gd name="T83" fmla="*/ 1114 w 1114"/>
                  <a:gd name="T84" fmla="*/ 501 h 501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114" h="501">
                    <a:moveTo>
                      <a:pt x="0" y="250"/>
                    </a:moveTo>
                    <a:lnTo>
                      <a:pt x="11" y="193"/>
                    </a:lnTo>
                    <a:lnTo>
                      <a:pt x="47" y="143"/>
                    </a:lnTo>
                    <a:lnTo>
                      <a:pt x="100" y="101"/>
                    </a:lnTo>
                    <a:lnTo>
                      <a:pt x="173" y="64"/>
                    </a:lnTo>
                    <a:lnTo>
                      <a:pt x="350" y="18"/>
                    </a:lnTo>
                    <a:lnTo>
                      <a:pt x="555" y="0"/>
                    </a:lnTo>
                    <a:lnTo>
                      <a:pt x="605" y="0"/>
                    </a:lnTo>
                    <a:lnTo>
                      <a:pt x="657" y="4"/>
                    </a:lnTo>
                    <a:lnTo>
                      <a:pt x="758" y="16"/>
                    </a:lnTo>
                    <a:lnTo>
                      <a:pt x="938" y="62"/>
                    </a:lnTo>
                    <a:lnTo>
                      <a:pt x="1008" y="96"/>
                    </a:lnTo>
                    <a:lnTo>
                      <a:pt x="1064" y="139"/>
                    </a:lnTo>
                    <a:lnTo>
                      <a:pt x="1100" y="189"/>
                    </a:lnTo>
                    <a:lnTo>
                      <a:pt x="1114" y="250"/>
                    </a:lnTo>
                    <a:lnTo>
                      <a:pt x="1112" y="278"/>
                    </a:lnTo>
                    <a:lnTo>
                      <a:pt x="1102" y="307"/>
                    </a:lnTo>
                    <a:lnTo>
                      <a:pt x="1066" y="357"/>
                    </a:lnTo>
                    <a:lnTo>
                      <a:pt x="1013" y="399"/>
                    </a:lnTo>
                    <a:lnTo>
                      <a:pt x="940" y="437"/>
                    </a:lnTo>
                    <a:lnTo>
                      <a:pt x="763" y="483"/>
                    </a:lnTo>
                    <a:lnTo>
                      <a:pt x="558" y="501"/>
                    </a:lnTo>
                    <a:lnTo>
                      <a:pt x="355" y="485"/>
                    </a:lnTo>
                    <a:lnTo>
                      <a:pt x="176" y="439"/>
                    </a:lnTo>
                    <a:lnTo>
                      <a:pt x="49" y="361"/>
                    </a:lnTo>
                    <a:lnTo>
                      <a:pt x="14" y="311"/>
                    </a:lnTo>
                    <a:lnTo>
                      <a:pt x="0" y="250"/>
                    </a:lnTo>
                    <a:close/>
                  </a:path>
                </a:pathLst>
              </a:custGeom>
              <a:solidFill>
                <a:srgbClr val="FFFF99"/>
              </a:solidFill>
              <a:ln w="23876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023" name="Rectangle 38"/>
              <p:cNvSpPr>
                <a:spLocks noChangeArrowheads="1"/>
              </p:cNvSpPr>
              <p:nvPr/>
            </p:nvSpPr>
            <p:spPr bwMode="auto">
              <a:xfrm>
                <a:off x="1526" y="1507"/>
                <a:ext cx="792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808038"/>
                <a:r>
                  <a:rPr lang="en-US" sz="1900">
                    <a:solidFill>
                      <a:srgbClr val="000000"/>
                    </a:solidFill>
                    <a:cs typeface="Arial" pitchFamily="34" charset="0"/>
                  </a:rPr>
                  <a:t>Guarantee</a:t>
                </a:r>
                <a:endParaRPr lang="en-US" sz="1600">
                  <a:cs typeface="Arial" pitchFamily="34" charset="0"/>
                </a:endParaRPr>
              </a:p>
            </p:txBody>
          </p:sp>
        </p:grpSp>
      </p:grpSp>
      <p:grpSp>
        <p:nvGrpSpPr>
          <p:cNvPr id="42000" name="Group 39"/>
          <p:cNvGrpSpPr>
            <a:grpSpLocks/>
          </p:cNvGrpSpPr>
          <p:nvPr/>
        </p:nvGrpSpPr>
        <p:grpSpPr bwMode="auto">
          <a:xfrm>
            <a:off x="1806575" y="1882775"/>
            <a:ext cx="1654175" cy="744538"/>
            <a:chOff x="4045" y="2542"/>
            <a:chExt cx="1177" cy="531"/>
          </a:xfrm>
        </p:grpSpPr>
        <p:sp>
          <p:nvSpPr>
            <p:cNvPr id="42017" name="Freeform 40"/>
            <p:cNvSpPr>
              <a:spLocks/>
            </p:cNvSpPr>
            <p:nvPr/>
          </p:nvSpPr>
          <p:spPr bwMode="auto">
            <a:xfrm>
              <a:off x="4045" y="2542"/>
              <a:ext cx="1177" cy="531"/>
            </a:xfrm>
            <a:custGeom>
              <a:avLst/>
              <a:gdLst>
                <a:gd name="T0" fmla="*/ 0 w 1389"/>
                <a:gd name="T1" fmla="*/ 264 h 500"/>
                <a:gd name="T2" fmla="*/ 12 w 1389"/>
                <a:gd name="T3" fmla="*/ 204 h 500"/>
                <a:gd name="T4" fmla="*/ 50 w 1389"/>
                <a:gd name="T5" fmla="*/ 151 h 500"/>
                <a:gd name="T6" fmla="*/ 107 w 1389"/>
                <a:gd name="T7" fmla="*/ 106 h 500"/>
                <a:gd name="T8" fmla="*/ 184 w 1389"/>
                <a:gd name="T9" fmla="*/ 67 h 500"/>
                <a:gd name="T10" fmla="*/ 372 w 1389"/>
                <a:gd name="T11" fmla="*/ 19 h 500"/>
                <a:gd name="T12" fmla="*/ 587 w 1389"/>
                <a:gd name="T13" fmla="*/ 0 h 500"/>
                <a:gd name="T14" fmla="*/ 641 w 1389"/>
                <a:gd name="T15" fmla="*/ 0 h 500"/>
                <a:gd name="T16" fmla="*/ 697 w 1389"/>
                <a:gd name="T17" fmla="*/ 4 h 500"/>
                <a:gd name="T18" fmla="*/ 802 w 1389"/>
                <a:gd name="T19" fmla="*/ 16 h 500"/>
                <a:gd name="T20" fmla="*/ 991 w 1389"/>
                <a:gd name="T21" fmla="*/ 65 h 500"/>
                <a:gd name="T22" fmla="*/ 1066 w 1389"/>
                <a:gd name="T23" fmla="*/ 101 h 500"/>
                <a:gd name="T24" fmla="*/ 1125 w 1389"/>
                <a:gd name="T25" fmla="*/ 147 h 500"/>
                <a:gd name="T26" fmla="*/ 1163 w 1389"/>
                <a:gd name="T27" fmla="*/ 200 h 500"/>
                <a:gd name="T28" fmla="*/ 1177 w 1389"/>
                <a:gd name="T29" fmla="*/ 264 h 500"/>
                <a:gd name="T30" fmla="*/ 1175 w 1389"/>
                <a:gd name="T31" fmla="*/ 294 h 500"/>
                <a:gd name="T32" fmla="*/ 1165 w 1389"/>
                <a:gd name="T33" fmla="*/ 325 h 500"/>
                <a:gd name="T34" fmla="*/ 1128 w 1389"/>
                <a:gd name="T35" fmla="*/ 378 h 500"/>
                <a:gd name="T36" fmla="*/ 1070 w 1389"/>
                <a:gd name="T37" fmla="*/ 423 h 500"/>
                <a:gd name="T38" fmla="*/ 994 w 1389"/>
                <a:gd name="T39" fmla="*/ 463 h 500"/>
                <a:gd name="T40" fmla="*/ 806 w 1389"/>
                <a:gd name="T41" fmla="*/ 512 h 500"/>
                <a:gd name="T42" fmla="*/ 590 w 1389"/>
                <a:gd name="T43" fmla="*/ 531 h 500"/>
                <a:gd name="T44" fmla="*/ 375 w 1389"/>
                <a:gd name="T45" fmla="*/ 515 h 500"/>
                <a:gd name="T46" fmla="*/ 186 w 1389"/>
                <a:gd name="T47" fmla="*/ 466 h 500"/>
                <a:gd name="T48" fmla="*/ 111 w 1389"/>
                <a:gd name="T49" fmla="*/ 429 h 500"/>
                <a:gd name="T50" fmla="*/ 52 w 1389"/>
                <a:gd name="T51" fmla="*/ 382 h 500"/>
                <a:gd name="T52" fmla="*/ 14 w 1389"/>
                <a:gd name="T53" fmla="*/ 329 h 500"/>
                <a:gd name="T54" fmla="*/ 0 w 1389"/>
                <a:gd name="T55" fmla="*/ 264 h 50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389"/>
                <a:gd name="T85" fmla="*/ 0 h 500"/>
                <a:gd name="T86" fmla="*/ 1389 w 1389"/>
                <a:gd name="T87" fmla="*/ 500 h 50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389" h="500">
                  <a:moveTo>
                    <a:pt x="0" y="249"/>
                  </a:moveTo>
                  <a:lnTo>
                    <a:pt x="14" y="192"/>
                  </a:lnTo>
                  <a:lnTo>
                    <a:pt x="59" y="142"/>
                  </a:lnTo>
                  <a:lnTo>
                    <a:pt x="126" y="100"/>
                  </a:lnTo>
                  <a:lnTo>
                    <a:pt x="217" y="63"/>
                  </a:lnTo>
                  <a:lnTo>
                    <a:pt x="439" y="18"/>
                  </a:lnTo>
                  <a:lnTo>
                    <a:pt x="693" y="0"/>
                  </a:lnTo>
                  <a:lnTo>
                    <a:pt x="757" y="0"/>
                  </a:lnTo>
                  <a:lnTo>
                    <a:pt x="822" y="4"/>
                  </a:lnTo>
                  <a:lnTo>
                    <a:pt x="947" y="15"/>
                  </a:lnTo>
                  <a:lnTo>
                    <a:pt x="1170" y="61"/>
                  </a:lnTo>
                  <a:lnTo>
                    <a:pt x="1258" y="95"/>
                  </a:lnTo>
                  <a:lnTo>
                    <a:pt x="1328" y="138"/>
                  </a:lnTo>
                  <a:lnTo>
                    <a:pt x="1373" y="188"/>
                  </a:lnTo>
                  <a:lnTo>
                    <a:pt x="1389" y="249"/>
                  </a:lnTo>
                  <a:lnTo>
                    <a:pt x="1387" y="277"/>
                  </a:lnTo>
                  <a:lnTo>
                    <a:pt x="1375" y="306"/>
                  </a:lnTo>
                  <a:lnTo>
                    <a:pt x="1331" y="356"/>
                  </a:lnTo>
                  <a:lnTo>
                    <a:pt x="1263" y="398"/>
                  </a:lnTo>
                  <a:lnTo>
                    <a:pt x="1173" y="436"/>
                  </a:lnTo>
                  <a:lnTo>
                    <a:pt x="951" y="482"/>
                  </a:lnTo>
                  <a:lnTo>
                    <a:pt x="696" y="500"/>
                  </a:lnTo>
                  <a:lnTo>
                    <a:pt x="442" y="485"/>
                  </a:lnTo>
                  <a:lnTo>
                    <a:pt x="219" y="439"/>
                  </a:lnTo>
                  <a:lnTo>
                    <a:pt x="131" y="404"/>
                  </a:lnTo>
                  <a:lnTo>
                    <a:pt x="61" y="360"/>
                  </a:lnTo>
                  <a:lnTo>
                    <a:pt x="17" y="310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CCFFCC"/>
            </a:solidFill>
            <a:ln w="2387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018" name="Rectangle 41"/>
            <p:cNvSpPr>
              <a:spLocks noChangeArrowheads="1"/>
            </p:cNvSpPr>
            <p:nvPr/>
          </p:nvSpPr>
          <p:spPr bwMode="auto">
            <a:xfrm>
              <a:off x="4238" y="2706"/>
              <a:ext cx="60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808038"/>
              <a:r>
                <a:rPr lang="en-US" sz="1900">
                  <a:solidFill>
                    <a:srgbClr val="000000"/>
                  </a:solidFill>
                  <a:cs typeface="Arial" pitchFamily="34" charset="0"/>
                </a:rPr>
                <a:t>Assume</a:t>
              </a:r>
              <a:endParaRPr lang="en-US" sz="1600">
                <a:cs typeface="Arial" pitchFamily="34" charset="0"/>
              </a:endParaRPr>
            </a:p>
          </p:txBody>
        </p:sp>
      </p:grpSp>
      <p:grpSp>
        <p:nvGrpSpPr>
          <p:cNvPr id="42001" name="Group 42"/>
          <p:cNvGrpSpPr>
            <a:grpSpLocks/>
          </p:cNvGrpSpPr>
          <p:nvPr/>
        </p:nvGrpSpPr>
        <p:grpSpPr bwMode="auto">
          <a:xfrm>
            <a:off x="1806575" y="2819400"/>
            <a:ext cx="1654175" cy="744538"/>
            <a:chOff x="4045" y="2542"/>
            <a:chExt cx="1177" cy="531"/>
          </a:xfrm>
        </p:grpSpPr>
        <p:sp>
          <p:nvSpPr>
            <p:cNvPr id="42015" name="Freeform 43"/>
            <p:cNvSpPr>
              <a:spLocks/>
            </p:cNvSpPr>
            <p:nvPr/>
          </p:nvSpPr>
          <p:spPr bwMode="auto">
            <a:xfrm>
              <a:off x="4045" y="2542"/>
              <a:ext cx="1177" cy="531"/>
            </a:xfrm>
            <a:custGeom>
              <a:avLst/>
              <a:gdLst>
                <a:gd name="T0" fmla="*/ 0 w 1389"/>
                <a:gd name="T1" fmla="*/ 264 h 500"/>
                <a:gd name="T2" fmla="*/ 12 w 1389"/>
                <a:gd name="T3" fmla="*/ 204 h 500"/>
                <a:gd name="T4" fmla="*/ 50 w 1389"/>
                <a:gd name="T5" fmla="*/ 151 h 500"/>
                <a:gd name="T6" fmla="*/ 107 w 1389"/>
                <a:gd name="T7" fmla="*/ 106 h 500"/>
                <a:gd name="T8" fmla="*/ 184 w 1389"/>
                <a:gd name="T9" fmla="*/ 67 h 500"/>
                <a:gd name="T10" fmla="*/ 372 w 1389"/>
                <a:gd name="T11" fmla="*/ 19 h 500"/>
                <a:gd name="T12" fmla="*/ 587 w 1389"/>
                <a:gd name="T13" fmla="*/ 0 h 500"/>
                <a:gd name="T14" fmla="*/ 641 w 1389"/>
                <a:gd name="T15" fmla="*/ 0 h 500"/>
                <a:gd name="T16" fmla="*/ 697 w 1389"/>
                <a:gd name="T17" fmla="*/ 4 h 500"/>
                <a:gd name="T18" fmla="*/ 802 w 1389"/>
                <a:gd name="T19" fmla="*/ 16 h 500"/>
                <a:gd name="T20" fmla="*/ 991 w 1389"/>
                <a:gd name="T21" fmla="*/ 65 h 500"/>
                <a:gd name="T22" fmla="*/ 1066 w 1389"/>
                <a:gd name="T23" fmla="*/ 101 h 500"/>
                <a:gd name="T24" fmla="*/ 1125 w 1389"/>
                <a:gd name="T25" fmla="*/ 147 h 500"/>
                <a:gd name="T26" fmla="*/ 1163 w 1389"/>
                <a:gd name="T27" fmla="*/ 200 h 500"/>
                <a:gd name="T28" fmla="*/ 1177 w 1389"/>
                <a:gd name="T29" fmla="*/ 264 h 500"/>
                <a:gd name="T30" fmla="*/ 1175 w 1389"/>
                <a:gd name="T31" fmla="*/ 294 h 500"/>
                <a:gd name="T32" fmla="*/ 1165 w 1389"/>
                <a:gd name="T33" fmla="*/ 325 h 500"/>
                <a:gd name="T34" fmla="*/ 1128 w 1389"/>
                <a:gd name="T35" fmla="*/ 378 h 500"/>
                <a:gd name="T36" fmla="*/ 1070 w 1389"/>
                <a:gd name="T37" fmla="*/ 423 h 500"/>
                <a:gd name="T38" fmla="*/ 994 w 1389"/>
                <a:gd name="T39" fmla="*/ 463 h 500"/>
                <a:gd name="T40" fmla="*/ 806 w 1389"/>
                <a:gd name="T41" fmla="*/ 512 h 500"/>
                <a:gd name="T42" fmla="*/ 590 w 1389"/>
                <a:gd name="T43" fmla="*/ 531 h 500"/>
                <a:gd name="T44" fmla="*/ 375 w 1389"/>
                <a:gd name="T45" fmla="*/ 515 h 500"/>
                <a:gd name="T46" fmla="*/ 186 w 1389"/>
                <a:gd name="T47" fmla="*/ 466 h 500"/>
                <a:gd name="T48" fmla="*/ 111 w 1389"/>
                <a:gd name="T49" fmla="*/ 429 h 500"/>
                <a:gd name="T50" fmla="*/ 52 w 1389"/>
                <a:gd name="T51" fmla="*/ 382 h 500"/>
                <a:gd name="T52" fmla="*/ 14 w 1389"/>
                <a:gd name="T53" fmla="*/ 329 h 500"/>
                <a:gd name="T54" fmla="*/ 0 w 1389"/>
                <a:gd name="T55" fmla="*/ 264 h 50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389"/>
                <a:gd name="T85" fmla="*/ 0 h 500"/>
                <a:gd name="T86" fmla="*/ 1389 w 1389"/>
                <a:gd name="T87" fmla="*/ 500 h 50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389" h="500">
                  <a:moveTo>
                    <a:pt x="0" y="249"/>
                  </a:moveTo>
                  <a:lnTo>
                    <a:pt x="14" y="192"/>
                  </a:lnTo>
                  <a:lnTo>
                    <a:pt x="59" y="142"/>
                  </a:lnTo>
                  <a:lnTo>
                    <a:pt x="126" y="100"/>
                  </a:lnTo>
                  <a:lnTo>
                    <a:pt x="217" y="63"/>
                  </a:lnTo>
                  <a:lnTo>
                    <a:pt x="439" y="18"/>
                  </a:lnTo>
                  <a:lnTo>
                    <a:pt x="693" y="0"/>
                  </a:lnTo>
                  <a:lnTo>
                    <a:pt x="757" y="0"/>
                  </a:lnTo>
                  <a:lnTo>
                    <a:pt x="822" y="4"/>
                  </a:lnTo>
                  <a:lnTo>
                    <a:pt x="947" y="15"/>
                  </a:lnTo>
                  <a:lnTo>
                    <a:pt x="1170" y="61"/>
                  </a:lnTo>
                  <a:lnTo>
                    <a:pt x="1258" y="95"/>
                  </a:lnTo>
                  <a:lnTo>
                    <a:pt x="1328" y="138"/>
                  </a:lnTo>
                  <a:lnTo>
                    <a:pt x="1373" y="188"/>
                  </a:lnTo>
                  <a:lnTo>
                    <a:pt x="1389" y="249"/>
                  </a:lnTo>
                  <a:lnTo>
                    <a:pt x="1387" y="277"/>
                  </a:lnTo>
                  <a:lnTo>
                    <a:pt x="1375" y="306"/>
                  </a:lnTo>
                  <a:lnTo>
                    <a:pt x="1331" y="356"/>
                  </a:lnTo>
                  <a:lnTo>
                    <a:pt x="1263" y="398"/>
                  </a:lnTo>
                  <a:lnTo>
                    <a:pt x="1173" y="436"/>
                  </a:lnTo>
                  <a:lnTo>
                    <a:pt x="951" y="482"/>
                  </a:lnTo>
                  <a:lnTo>
                    <a:pt x="696" y="500"/>
                  </a:lnTo>
                  <a:lnTo>
                    <a:pt x="442" y="485"/>
                  </a:lnTo>
                  <a:lnTo>
                    <a:pt x="219" y="439"/>
                  </a:lnTo>
                  <a:lnTo>
                    <a:pt x="131" y="404"/>
                  </a:lnTo>
                  <a:lnTo>
                    <a:pt x="61" y="360"/>
                  </a:lnTo>
                  <a:lnTo>
                    <a:pt x="17" y="310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CCFFCC"/>
            </a:solidFill>
            <a:ln w="2387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016" name="Rectangle 44"/>
            <p:cNvSpPr>
              <a:spLocks noChangeArrowheads="1"/>
            </p:cNvSpPr>
            <p:nvPr/>
          </p:nvSpPr>
          <p:spPr bwMode="auto">
            <a:xfrm>
              <a:off x="4238" y="2706"/>
              <a:ext cx="60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defTabSz="808038"/>
              <a:r>
                <a:rPr lang="en-US" sz="1900">
                  <a:solidFill>
                    <a:srgbClr val="000000"/>
                  </a:solidFill>
                  <a:cs typeface="Arial" pitchFamily="34" charset="0"/>
                </a:rPr>
                <a:t>Assume</a:t>
              </a:r>
              <a:endParaRPr lang="en-US" sz="1600">
                <a:cs typeface="Arial" pitchFamily="34" charset="0"/>
              </a:endParaRPr>
            </a:p>
          </p:txBody>
        </p:sp>
      </p:grpSp>
      <p:grpSp>
        <p:nvGrpSpPr>
          <p:cNvPr id="42002" name="Group 45"/>
          <p:cNvGrpSpPr>
            <a:grpSpLocks/>
          </p:cNvGrpSpPr>
          <p:nvPr/>
        </p:nvGrpSpPr>
        <p:grpSpPr bwMode="auto">
          <a:xfrm>
            <a:off x="1806575" y="3694113"/>
            <a:ext cx="1654175" cy="742950"/>
            <a:chOff x="4045" y="2542"/>
            <a:chExt cx="1177" cy="531"/>
          </a:xfrm>
        </p:grpSpPr>
        <p:sp>
          <p:nvSpPr>
            <p:cNvPr id="42013" name="Freeform 46"/>
            <p:cNvSpPr>
              <a:spLocks/>
            </p:cNvSpPr>
            <p:nvPr/>
          </p:nvSpPr>
          <p:spPr bwMode="auto">
            <a:xfrm>
              <a:off x="4045" y="2542"/>
              <a:ext cx="1177" cy="531"/>
            </a:xfrm>
            <a:custGeom>
              <a:avLst/>
              <a:gdLst>
                <a:gd name="T0" fmla="*/ 0 w 1389"/>
                <a:gd name="T1" fmla="*/ 264 h 500"/>
                <a:gd name="T2" fmla="*/ 12 w 1389"/>
                <a:gd name="T3" fmla="*/ 204 h 500"/>
                <a:gd name="T4" fmla="*/ 50 w 1389"/>
                <a:gd name="T5" fmla="*/ 151 h 500"/>
                <a:gd name="T6" fmla="*/ 107 w 1389"/>
                <a:gd name="T7" fmla="*/ 106 h 500"/>
                <a:gd name="T8" fmla="*/ 184 w 1389"/>
                <a:gd name="T9" fmla="*/ 67 h 500"/>
                <a:gd name="T10" fmla="*/ 372 w 1389"/>
                <a:gd name="T11" fmla="*/ 19 h 500"/>
                <a:gd name="T12" fmla="*/ 587 w 1389"/>
                <a:gd name="T13" fmla="*/ 0 h 500"/>
                <a:gd name="T14" fmla="*/ 641 w 1389"/>
                <a:gd name="T15" fmla="*/ 0 h 500"/>
                <a:gd name="T16" fmla="*/ 697 w 1389"/>
                <a:gd name="T17" fmla="*/ 4 h 500"/>
                <a:gd name="T18" fmla="*/ 802 w 1389"/>
                <a:gd name="T19" fmla="*/ 16 h 500"/>
                <a:gd name="T20" fmla="*/ 991 w 1389"/>
                <a:gd name="T21" fmla="*/ 65 h 500"/>
                <a:gd name="T22" fmla="*/ 1066 w 1389"/>
                <a:gd name="T23" fmla="*/ 101 h 500"/>
                <a:gd name="T24" fmla="*/ 1125 w 1389"/>
                <a:gd name="T25" fmla="*/ 147 h 500"/>
                <a:gd name="T26" fmla="*/ 1163 w 1389"/>
                <a:gd name="T27" fmla="*/ 200 h 500"/>
                <a:gd name="T28" fmla="*/ 1177 w 1389"/>
                <a:gd name="T29" fmla="*/ 264 h 500"/>
                <a:gd name="T30" fmla="*/ 1175 w 1389"/>
                <a:gd name="T31" fmla="*/ 294 h 500"/>
                <a:gd name="T32" fmla="*/ 1165 w 1389"/>
                <a:gd name="T33" fmla="*/ 325 h 500"/>
                <a:gd name="T34" fmla="*/ 1128 w 1389"/>
                <a:gd name="T35" fmla="*/ 378 h 500"/>
                <a:gd name="T36" fmla="*/ 1070 w 1389"/>
                <a:gd name="T37" fmla="*/ 423 h 500"/>
                <a:gd name="T38" fmla="*/ 994 w 1389"/>
                <a:gd name="T39" fmla="*/ 463 h 500"/>
                <a:gd name="T40" fmla="*/ 806 w 1389"/>
                <a:gd name="T41" fmla="*/ 512 h 500"/>
                <a:gd name="T42" fmla="*/ 590 w 1389"/>
                <a:gd name="T43" fmla="*/ 531 h 500"/>
                <a:gd name="T44" fmla="*/ 375 w 1389"/>
                <a:gd name="T45" fmla="*/ 515 h 500"/>
                <a:gd name="T46" fmla="*/ 186 w 1389"/>
                <a:gd name="T47" fmla="*/ 466 h 500"/>
                <a:gd name="T48" fmla="*/ 111 w 1389"/>
                <a:gd name="T49" fmla="*/ 429 h 500"/>
                <a:gd name="T50" fmla="*/ 52 w 1389"/>
                <a:gd name="T51" fmla="*/ 382 h 500"/>
                <a:gd name="T52" fmla="*/ 14 w 1389"/>
                <a:gd name="T53" fmla="*/ 329 h 500"/>
                <a:gd name="T54" fmla="*/ 0 w 1389"/>
                <a:gd name="T55" fmla="*/ 264 h 50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389"/>
                <a:gd name="T85" fmla="*/ 0 h 500"/>
                <a:gd name="T86" fmla="*/ 1389 w 1389"/>
                <a:gd name="T87" fmla="*/ 500 h 50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389" h="500">
                  <a:moveTo>
                    <a:pt x="0" y="249"/>
                  </a:moveTo>
                  <a:lnTo>
                    <a:pt x="14" y="192"/>
                  </a:lnTo>
                  <a:lnTo>
                    <a:pt x="59" y="142"/>
                  </a:lnTo>
                  <a:lnTo>
                    <a:pt x="126" y="100"/>
                  </a:lnTo>
                  <a:lnTo>
                    <a:pt x="217" y="63"/>
                  </a:lnTo>
                  <a:lnTo>
                    <a:pt x="439" y="18"/>
                  </a:lnTo>
                  <a:lnTo>
                    <a:pt x="693" y="0"/>
                  </a:lnTo>
                  <a:lnTo>
                    <a:pt x="757" y="0"/>
                  </a:lnTo>
                  <a:lnTo>
                    <a:pt x="822" y="4"/>
                  </a:lnTo>
                  <a:lnTo>
                    <a:pt x="947" y="15"/>
                  </a:lnTo>
                  <a:lnTo>
                    <a:pt x="1170" y="61"/>
                  </a:lnTo>
                  <a:lnTo>
                    <a:pt x="1258" y="95"/>
                  </a:lnTo>
                  <a:lnTo>
                    <a:pt x="1328" y="138"/>
                  </a:lnTo>
                  <a:lnTo>
                    <a:pt x="1373" y="188"/>
                  </a:lnTo>
                  <a:lnTo>
                    <a:pt x="1389" y="249"/>
                  </a:lnTo>
                  <a:lnTo>
                    <a:pt x="1387" y="277"/>
                  </a:lnTo>
                  <a:lnTo>
                    <a:pt x="1375" y="306"/>
                  </a:lnTo>
                  <a:lnTo>
                    <a:pt x="1331" y="356"/>
                  </a:lnTo>
                  <a:lnTo>
                    <a:pt x="1263" y="398"/>
                  </a:lnTo>
                  <a:lnTo>
                    <a:pt x="1173" y="436"/>
                  </a:lnTo>
                  <a:lnTo>
                    <a:pt x="951" y="482"/>
                  </a:lnTo>
                  <a:lnTo>
                    <a:pt x="696" y="500"/>
                  </a:lnTo>
                  <a:lnTo>
                    <a:pt x="442" y="485"/>
                  </a:lnTo>
                  <a:lnTo>
                    <a:pt x="219" y="439"/>
                  </a:lnTo>
                  <a:lnTo>
                    <a:pt x="131" y="404"/>
                  </a:lnTo>
                  <a:lnTo>
                    <a:pt x="61" y="360"/>
                  </a:lnTo>
                  <a:lnTo>
                    <a:pt x="17" y="310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CCFFCC"/>
            </a:solidFill>
            <a:ln w="2387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014" name="Rectangle 47"/>
            <p:cNvSpPr>
              <a:spLocks noChangeArrowheads="1"/>
            </p:cNvSpPr>
            <p:nvPr/>
          </p:nvSpPr>
          <p:spPr bwMode="auto">
            <a:xfrm>
              <a:off x="4238" y="2706"/>
              <a:ext cx="60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defTabSz="808038"/>
              <a:r>
                <a:rPr lang="en-US" sz="1900">
                  <a:solidFill>
                    <a:srgbClr val="000000"/>
                  </a:solidFill>
                  <a:cs typeface="Arial" pitchFamily="34" charset="0"/>
                </a:rPr>
                <a:t>Assume</a:t>
              </a:r>
              <a:endParaRPr lang="en-US" sz="1600">
                <a:cs typeface="Arial" pitchFamily="34" charset="0"/>
              </a:endParaRPr>
            </a:p>
          </p:txBody>
        </p:sp>
      </p:grpSp>
      <p:grpSp>
        <p:nvGrpSpPr>
          <p:cNvPr id="15" name="Group 48"/>
          <p:cNvGrpSpPr>
            <a:grpSpLocks/>
          </p:cNvGrpSpPr>
          <p:nvPr/>
        </p:nvGrpSpPr>
        <p:grpSpPr bwMode="auto">
          <a:xfrm>
            <a:off x="1925638" y="1951038"/>
            <a:ext cx="1296987" cy="2414587"/>
            <a:chOff x="1371" y="1393"/>
            <a:chExt cx="923" cy="1725"/>
          </a:xfrm>
        </p:grpSpPr>
        <p:grpSp>
          <p:nvGrpSpPr>
            <p:cNvPr id="42004" name="Group 49"/>
            <p:cNvGrpSpPr>
              <a:grpSpLocks/>
            </p:cNvGrpSpPr>
            <p:nvPr/>
          </p:nvGrpSpPr>
          <p:grpSpPr bwMode="auto">
            <a:xfrm>
              <a:off x="1371" y="1393"/>
              <a:ext cx="923" cy="429"/>
              <a:chOff x="1430" y="1393"/>
              <a:chExt cx="923" cy="429"/>
            </a:xfrm>
          </p:grpSpPr>
          <p:sp>
            <p:nvSpPr>
              <p:cNvPr id="42011" name="Freeform 50"/>
              <p:cNvSpPr>
                <a:spLocks/>
              </p:cNvSpPr>
              <p:nvPr/>
            </p:nvSpPr>
            <p:spPr bwMode="auto">
              <a:xfrm>
                <a:off x="1430" y="1393"/>
                <a:ext cx="923" cy="429"/>
              </a:xfrm>
              <a:custGeom>
                <a:avLst/>
                <a:gdLst>
                  <a:gd name="T0" fmla="*/ 0 w 1114"/>
                  <a:gd name="T1" fmla="*/ 214 h 501"/>
                  <a:gd name="T2" fmla="*/ 9 w 1114"/>
                  <a:gd name="T3" fmla="*/ 165 h 501"/>
                  <a:gd name="T4" fmla="*/ 39 w 1114"/>
                  <a:gd name="T5" fmla="*/ 122 h 501"/>
                  <a:gd name="T6" fmla="*/ 83 w 1114"/>
                  <a:gd name="T7" fmla="*/ 86 h 501"/>
                  <a:gd name="T8" fmla="*/ 143 w 1114"/>
                  <a:gd name="T9" fmla="*/ 55 h 501"/>
                  <a:gd name="T10" fmla="*/ 290 w 1114"/>
                  <a:gd name="T11" fmla="*/ 15 h 501"/>
                  <a:gd name="T12" fmla="*/ 460 w 1114"/>
                  <a:gd name="T13" fmla="*/ 0 h 501"/>
                  <a:gd name="T14" fmla="*/ 501 w 1114"/>
                  <a:gd name="T15" fmla="*/ 0 h 501"/>
                  <a:gd name="T16" fmla="*/ 544 w 1114"/>
                  <a:gd name="T17" fmla="*/ 3 h 501"/>
                  <a:gd name="T18" fmla="*/ 628 w 1114"/>
                  <a:gd name="T19" fmla="*/ 14 h 501"/>
                  <a:gd name="T20" fmla="*/ 777 w 1114"/>
                  <a:gd name="T21" fmla="*/ 53 h 501"/>
                  <a:gd name="T22" fmla="*/ 835 w 1114"/>
                  <a:gd name="T23" fmla="*/ 82 h 501"/>
                  <a:gd name="T24" fmla="*/ 882 w 1114"/>
                  <a:gd name="T25" fmla="*/ 119 h 501"/>
                  <a:gd name="T26" fmla="*/ 911 w 1114"/>
                  <a:gd name="T27" fmla="*/ 162 h 501"/>
                  <a:gd name="T28" fmla="*/ 923 w 1114"/>
                  <a:gd name="T29" fmla="*/ 214 h 501"/>
                  <a:gd name="T30" fmla="*/ 921 w 1114"/>
                  <a:gd name="T31" fmla="*/ 238 h 501"/>
                  <a:gd name="T32" fmla="*/ 913 w 1114"/>
                  <a:gd name="T33" fmla="*/ 263 h 501"/>
                  <a:gd name="T34" fmla="*/ 883 w 1114"/>
                  <a:gd name="T35" fmla="*/ 306 h 501"/>
                  <a:gd name="T36" fmla="*/ 839 w 1114"/>
                  <a:gd name="T37" fmla="*/ 342 h 501"/>
                  <a:gd name="T38" fmla="*/ 779 w 1114"/>
                  <a:gd name="T39" fmla="*/ 374 h 501"/>
                  <a:gd name="T40" fmla="*/ 632 w 1114"/>
                  <a:gd name="T41" fmla="*/ 414 h 501"/>
                  <a:gd name="T42" fmla="*/ 462 w 1114"/>
                  <a:gd name="T43" fmla="*/ 429 h 501"/>
                  <a:gd name="T44" fmla="*/ 294 w 1114"/>
                  <a:gd name="T45" fmla="*/ 415 h 501"/>
                  <a:gd name="T46" fmla="*/ 146 w 1114"/>
                  <a:gd name="T47" fmla="*/ 376 h 501"/>
                  <a:gd name="T48" fmla="*/ 41 w 1114"/>
                  <a:gd name="T49" fmla="*/ 309 h 501"/>
                  <a:gd name="T50" fmla="*/ 12 w 1114"/>
                  <a:gd name="T51" fmla="*/ 266 h 501"/>
                  <a:gd name="T52" fmla="*/ 0 w 1114"/>
                  <a:gd name="T53" fmla="*/ 214 h 501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114"/>
                  <a:gd name="T82" fmla="*/ 0 h 501"/>
                  <a:gd name="T83" fmla="*/ 1114 w 1114"/>
                  <a:gd name="T84" fmla="*/ 501 h 501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114" h="501">
                    <a:moveTo>
                      <a:pt x="0" y="250"/>
                    </a:moveTo>
                    <a:lnTo>
                      <a:pt x="11" y="193"/>
                    </a:lnTo>
                    <a:lnTo>
                      <a:pt x="47" y="143"/>
                    </a:lnTo>
                    <a:lnTo>
                      <a:pt x="100" y="101"/>
                    </a:lnTo>
                    <a:lnTo>
                      <a:pt x="173" y="64"/>
                    </a:lnTo>
                    <a:lnTo>
                      <a:pt x="350" y="18"/>
                    </a:lnTo>
                    <a:lnTo>
                      <a:pt x="555" y="0"/>
                    </a:lnTo>
                    <a:lnTo>
                      <a:pt x="605" y="0"/>
                    </a:lnTo>
                    <a:lnTo>
                      <a:pt x="657" y="4"/>
                    </a:lnTo>
                    <a:lnTo>
                      <a:pt x="758" y="16"/>
                    </a:lnTo>
                    <a:lnTo>
                      <a:pt x="938" y="62"/>
                    </a:lnTo>
                    <a:lnTo>
                      <a:pt x="1008" y="96"/>
                    </a:lnTo>
                    <a:lnTo>
                      <a:pt x="1064" y="139"/>
                    </a:lnTo>
                    <a:lnTo>
                      <a:pt x="1100" y="189"/>
                    </a:lnTo>
                    <a:lnTo>
                      <a:pt x="1114" y="250"/>
                    </a:lnTo>
                    <a:lnTo>
                      <a:pt x="1112" y="278"/>
                    </a:lnTo>
                    <a:lnTo>
                      <a:pt x="1102" y="307"/>
                    </a:lnTo>
                    <a:lnTo>
                      <a:pt x="1066" y="357"/>
                    </a:lnTo>
                    <a:lnTo>
                      <a:pt x="1013" y="399"/>
                    </a:lnTo>
                    <a:lnTo>
                      <a:pt x="940" y="437"/>
                    </a:lnTo>
                    <a:lnTo>
                      <a:pt x="763" y="483"/>
                    </a:lnTo>
                    <a:lnTo>
                      <a:pt x="558" y="501"/>
                    </a:lnTo>
                    <a:lnTo>
                      <a:pt x="355" y="485"/>
                    </a:lnTo>
                    <a:lnTo>
                      <a:pt x="176" y="439"/>
                    </a:lnTo>
                    <a:lnTo>
                      <a:pt x="49" y="361"/>
                    </a:lnTo>
                    <a:lnTo>
                      <a:pt x="14" y="311"/>
                    </a:lnTo>
                    <a:lnTo>
                      <a:pt x="0" y="250"/>
                    </a:lnTo>
                    <a:close/>
                  </a:path>
                </a:pathLst>
              </a:custGeom>
              <a:solidFill>
                <a:srgbClr val="FFFF99">
                  <a:alpha val="50195"/>
                </a:srgbClr>
              </a:solidFill>
              <a:ln w="23876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012" name="Rectangle 51"/>
              <p:cNvSpPr>
                <a:spLocks noChangeArrowheads="1"/>
              </p:cNvSpPr>
              <p:nvPr/>
            </p:nvSpPr>
            <p:spPr bwMode="auto">
              <a:xfrm>
                <a:off x="1526" y="1507"/>
                <a:ext cx="1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808038"/>
                <a:endParaRPr lang="en-US" sz="1600">
                  <a:cs typeface="Arial" pitchFamily="34" charset="0"/>
                </a:endParaRPr>
              </a:p>
            </p:txBody>
          </p:sp>
        </p:grpSp>
        <p:grpSp>
          <p:nvGrpSpPr>
            <p:cNvPr id="42005" name="Group 52"/>
            <p:cNvGrpSpPr>
              <a:grpSpLocks/>
            </p:cNvGrpSpPr>
            <p:nvPr/>
          </p:nvGrpSpPr>
          <p:grpSpPr bwMode="auto">
            <a:xfrm>
              <a:off x="1371" y="2068"/>
              <a:ext cx="923" cy="429"/>
              <a:chOff x="1430" y="1393"/>
              <a:chExt cx="923" cy="429"/>
            </a:xfrm>
          </p:grpSpPr>
          <p:sp>
            <p:nvSpPr>
              <p:cNvPr id="42009" name="Freeform 53"/>
              <p:cNvSpPr>
                <a:spLocks/>
              </p:cNvSpPr>
              <p:nvPr/>
            </p:nvSpPr>
            <p:spPr bwMode="auto">
              <a:xfrm>
                <a:off x="1430" y="1393"/>
                <a:ext cx="923" cy="429"/>
              </a:xfrm>
              <a:custGeom>
                <a:avLst/>
                <a:gdLst>
                  <a:gd name="T0" fmla="*/ 0 w 1114"/>
                  <a:gd name="T1" fmla="*/ 214 h 501"/>
                  <a:gd name="T2" fmla="*/ 9 w 1114"/>
                  <a:gd name="T3" fmla="*/ 165 h 501"/>
                  <a:gd name="T4" fmla="*/ 39 w 1114"/>
                  <a:gd name="T5" fmla="*/ 122 h 501"/>
                  <a:gd name="T6" fmla="*/ 83 w 1114"/>
                  <a:gd name="T7" fmla="*/ 86 h 501"/>
                  <a:gd name="T8" fmla="*/ 143 w 1114"/>
                  <a:gd name="T9" fmla="*/ 55 h 501"/>
                  <a:gd name="T10" fmla="*/ 290 w 1114"/>
                  <a:gd name="T11" fmla="*/ 15 h 501"/>
                  <a:gd name="T12" fmla="*/ 460 w 1114"/>
                  <a:gd name="T13" fmla="*/ 0 h 501"/>
                  <a:gd name="T14" fmla="*/ 501 w 1114"/>
                  <a:gd name="T15" fmla="*/ 0 h 501"/>
                  <a:gd name="T16" fmla="*/ 544 w 1114"/>
                  <a:gd name="T17" fmla="*/ 3 h 501"/>
                  <a:gd name="T18" fmla="*/ 628 w 1114"/>
                  <a:gd name="T19" fmla="*/ 14 h 501"/>
                  <a:gd name="T20" fmla="*/ 777 w 1114"/>
                  <a:gd name="T21" fmla="*/ 53 h 501"/>
                  <a:gd name="T22" fmla="*/ 835 w 1114"/>
                  <a:gd name="T23" fmla="*/ 82 h 501"/>
                  <a:gd name="T24" fmla="*/ 882 w 1114"/>
                  <a:gd name="T25" fmla="*/ 119 h 501"/>
                  <a:gd name="T26" fmla="*/ 911 w 1114"/>
                  <a:gd name="T27" fmla="*/ 162 h 501"/>
                  <a:gd name="T28" fmla="*/ 923 w 1114"/>
                  <a:gd name="T29" fmla="*/ 214 h 501"/>
                  <a:gd name="T30" fmla="*/ 921 w 1114"/>
                  <a:gd name="T31" fmla="*/ 238 h 501"/>
                  <a:gd name="T32" fmla="*/ 913 w 1114"/>
                  <a:gd name="T33" fmla="*/ 263 h 501"/>
                  <a:gd name="T34" fmla="*/ 883 w 1114"/>
                  <a:gd name="T35" fmla="*/ 306 h 501"/>
                  <a:gd name="T36" fmla="*/ 839 w 1114"/>
                  <a:gd name="T37" fmla="*/ 342 h 501"/>
                  <a:gd name="T38" fmla="*/ 779 w 1114"/>
                  <a:gd name="T39" fmla="*/ 374 h 501"/>
                  <a:gd name="T40" fmla="*/ 632 w 1114"/>
                  <a:gd name="T41" fmla="*/ 414 h 501"/>
                  <a:gd name="T42" fmla="*/ 462 w 1114"/>
                  <a:gd name="T43" fmla="*/ 429 h 501"/>
                  <a:gd name="T44" fmla="*/ 294 w 1114"/>
                  <a:gd name="T45" fmla="*/ 415 h 501"/>
                  <a:gd name="T46" fmla="*/ 146 w 1114"/>
                  <a:gd name="T47" fmla="*/ 376 h 501"/>
                  <a:gd name="T48" fmla="*/ 41 w 1114"/>
                  <a:gd name="T49" fmla="*/ 309 h 501"/>
                  <a:gd name="T50" fmla="*/ 12 w 1114"/>
                  <a:gd name="T51" fmla="*/ 266 h 501"/>
                  <a:gd name="T52" fmla="*/ 0 w 1114"/>
                  <a:gd name="T53" fmla="*/ 214 h 501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114"/>
                  <a:gd name="T82" fmla="*/ 0 h 501"/>
                  <a:gd name="T83" fmla="*/ 1114 w 1114"/>
                  <a:gd name="T84" fmla="*/ 501 h 501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114" h="501">
                    <a:moveTo>
                      <a:pt x="0" y="250"/>
                    </a:moveTo>
                    <a:lnTo>
                      <a:pt x="11" y="193"/>
                    </a:lnTo>
                    <a:lnTo>
                      <a:pt x="47" y="143"/>
                    </a:lnTo>
                    <a:lnTo>
                      <a:pt x="100" y="101"/>
                    </a:lnTo>
                    <a:lnTo>
                      <a:pt x="173" y="64"/>
                    </a:lnTo>
                    <a:lnTo>
                      <a:pt x="350" y="18"/>
                    </a:lnTo>
                    <a:lnTo>
                      <a:pt x="555" y="0"/>
                    </a:lnTo>
                    <a:lnTo>
                      <a:pt x="605" y="0"/>
                    </a:lnTo>
                    <a:lnTo>
                      <a:pt x="657" y="4"/>
                    </a:lnTo>
                    <a:lnTo>
                      <a:pt x="758" y="16"/>
                    </a:lnTo>
                    <a:lnTo>
                      <a:pt x="938" y="62"/>
                    </a:lnTo>
                    <a:lnTo>
                      <a:pt x="1008" y="96"/>
                    </a:lnTo>
                    <a:lnTo>
                      <a:pt x="1064" y="139"/>
                    </a:lnTo>
                    <a:lnTo>
                      <a:pt x="1100" y="189"/>
                    </a:lnTo>
                    <a:lnTo>
                      <a:pt x="1114" y="250"/>
                    </a:lnTo>
                    <a:lnTo>
                      <a:pt x="1112" y="278"/>
                    </a:lnTo>
                    <a:lnTo>
                      <a:pt x="1102" y="307"/>
                    </a:lnTo>
                    <a:lnTo>
                      <a:pt x="1066" y="357"/>
                    </a:lnTo>
                    <a:lnTo>
                      <a:pt x="1013" y="399"/>
                    </a:lnTo>
                    <a:lnTo>
                      <a:pt x="940" y="437"/>
                    </a:lnTo>
                    <a:lnTo>
                      <a:pt x="763" y="483"/>
                    </a:lnTo>
                    <a:lnTo>
                      <a:pt x="558" y="501"/>
                    </a:lnTo>
                    <a:lnTo>
                      <a:pt x="355" y="485"/>
                    </a:lnTo>
                    <a:lnTo>
                      <a:pt x="176" y="439"/>
                    </a:lnTo>
                    <a:lnTo>
                      <a:pt x="49" y="361"/>
                    </a:lnTo>
                    <a:lnTo>
                      <a:pt x="14" y="311"/>
                    </a:lnTo>
                    <a:lnTo>
                      <a:pt x="0" y="250"/>
                    </a:lnTo>
                    <a:close/>
                  </a:path>
                </a:pathLst>
              </a:custGeom>
              <a:solidFill>
                <a:srgbClr val="FFFF99">
                  <a:alpha val="50195"/>
                </a:srgbClr>
              </a:solidFill>
              <a:ln w="23876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010" name="Rectangle 54"/>
              <p:cNvSpPr>
                <a:spLocks noChangeArrowheads="1"/>
              </p:cNvSpPr>
              <p:nvPr/>
            </p:nvSpPr>
            <p:spPr bwMode="auto">
              <a:xfrm>
                <a:off x="1526" y="1507"/>
                <a:ext cx="1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808038"/>
                <a:endParaRPr lang="en-US" sz="1600">
                  <a:cs typeface="Arial" pitchFamily="34" charset="0"/>
                </a:endParaRPr>
              </a:p>
            </p:txBody>
          </p:sp>
        </p:grpSp>
        <p:grpSp>
          <p:nvGrpSpPr>
            <p:cNvPr id="42006" name="Group 55"/>
            <p:cNvGrpSpPr>
              <a:grpSpLocks/>
            </p:cNvGrpSpPr>
            <p:nvPr/>
          </p:nvGrpSpPr>
          <p:grpSpPr bwMode="auto">
            <a:xfrm>
              <a:off x="1371" y="2689"/>
              <a:ext cx="923" cy="429"/>
              <a:chOff x="1430" y="1393"/>
              <a:chExt cx="923" cy="429"/>
            </a:xfrm>
          </p:grpSpPr>
          <p:sp>
            <p:nvSpPr>
              <p:cNvPr id="42007" name="Freeform 56"/>
              <p:cNvSpPr>
                <a:spLocks/>
              </p:cNvSpPr>
              <p:nvPr/>
            </p:nvSpPr>
            <p:spPr bwMode="auto">
              <a:xfrm>
                <a:off x="1430" y="1393"/>
                <a:ext cx="923" cy="429"/>
              </a:xfrm>
              <a:custGeom>
                <a:avLst/>
                <a:gdLst>
                  <a:gd name="T0" fmla="*/ 0 w 1114"/>
                  <a:gd name="T1" fmla="*/ 214 h 501"/>
                  <a:gd name="T2" fmla="*/ 9 w 1114"/>
                  <a:gd name="T3" fmla="*/ 165 h 501"/>
                  <a:gd name="T4" fmla="*/ 39 w 1114"/>
                  <a:gd name="T5" fmla="*/ 122 h 501"/>
                  <a:gd name="T6" fmla="*/ 83 w 1114"/>
                  <a:gd name="T7" fmla="*/ 86 h 501"/>
                  <a:gd name="T8" fmla="*/ 143 w 1114"/>
                  <a:gd name="T9" fmla="*/ 55 h 501"/>
                  <a:gd name="T10" fmla="*/ 290 w 1114"/>
                  <a:gd name="T11" fmla="*/ 15 h 501"/>
                  <a:gd name="T12" fmla="*/ 460 w 1114"/>
                  <a:gd name="T13" fmla="*/ 0 h 501"/>
                  <a:gd name="T14" fmla="*/ 501 w 1114"/>
                  <a:gd name="T15" fmla="*/ 0 h 501"/>
                  <a:gd name="T16" fmla="*/ 544 w 1114"/>
                  <a:gd name="T17" fmla="*/ 3 h 501"/>
                  <a:gd name="T18" fmla="*/ 628 w 1114"/>
                  <a:gd name="T19" fmla="*/ 14 h 501"/>
                  <a:gd name="T20" fmla="*/ 777 w 1114"/>
                  <a:gd name="T21" fmla="*/ 53 h 501"/>
                  <a:gd name="T22" fmla="*/ 835 w 1114"/>
                  <a:gd name="T23" fmla="*/ 82 h 501"/>
                  <a:gd name="T24" fmla="*/ 882 w 1114"/>
                  <a:gd name="T25" fmla="*/ 119 h 501"/>
                  <a:gd name="T26" fmla="*/ 911 w 1114"/>
                  <a:gd name="T27" fmla="*/ 162 h 501"/>
                  <a:gd name="T28" fmla="*/ 923 w 1114"/>
                  <a:gd name="T29" fmla="*/ 214 h 501"/>
                  <a:gd name="T30" fmla="*/ 921 w 1114"/>
                  <a:gd name="T31" fmla="*/ 238 h 501"/>
                  <a:gd name="T32" fmla="*/ 913 w 1114"/>
                  <a:gd name="T33" fmla="*/ 263 h 501"/>
                  <a:gd name="T34" fmla="*/ 883 w 1114"/>
                  <a:gd name="T35" fmla="*/ 306 h 501"/>
                  <a:gd name="T36" fmla="*/ 839 w 1114"/>
                  <a:gd name="T37" fmla="*/ 342 h 501"/>
                  <a:gd name="T38" fmla="*/ 779 w 1114"/>
                  <a:gd name="T39" fmla="*/ 374 h 501"/>
                  <a:gd name="T40" fmla="*/ 632 w 1114"/>
                  <a:gd name="T41" fmla="*/ 414 h 501"/>
                  <a:gd name="T42" fmla="*/ 462 w 1114"/>
                  <a:gd name="T43" fmla="*/ 429 h 501"/>
                  <a:gd name="T44" fmla="*/ 294 w 1114"/>
                  <a:gd name="T45" fmla="*/ 415 h 501"/>
                  <a:gd name="T46" fmla="*/ 146 w 1114"/>
                  <a:gd name="T47" fmla="*/ 376 h 501"/>
                  <a:gd name="T48" fmla="*/ 41 w 1114"/>
                  <a:gd name="T49" fmla="*/ 309 h 501"/>
                  <a:gd name="T50" fmla="*/ 12 w 1114"/>
                  <a:gd name="T51" fmla="*/ 266 h 501"/>
                  <a:gd name="T52" fmla="*/ 0 w 1114"/>
                  <a:gd name="T53" fmla="*/ 214 h 501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114"/>
                  <a:gd name="T82" fmla="*/ 0 h 501"/>
                  <a:gd name="T83" fmla="*/ 1114 w 1114"/>
                  <a:gd name="T84" fmla="*/ 501 h 501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114" h="501">
                    <a:moveTo>
                      <a:pt x="0" y="250"/>
                    </a:moveTo>
                    <a:lnTo>
                      <a:pt x="11" y="193"/>
                    </a:lnTo>
                    <a:lnTo>
                      <a:pt x="47" y="143"/>
                    </a:lnTo>
                    <a:lnTo>
                      <a:pt x="100" y="101"/>
                    </a:lnTo>
                    <a:lnTo>
                      <a:pt x="173" y="64"/>
                    </a:lnTo>
                    <a:lnTo>
                      <a:pt x="350" y="18"/>
                    </a:lnTo>
                    <a:lnTo>
                      <a:pt x="555" y="0"/>
                    </a:lnTo>
                    <a:lnTo>
                      <a:pt x="605" y="0"/>
                    </a:lnTo>
                    <a:lnTo>
                      <a:pt x="657" y="4"/>
                    </a:lnTo>
                    <a:lnTo>
                      <a:pt x="758" y="16"/>
                    </a:lnTo>
                    <a:lnTo>
                      <a:pt x="938" y="62"/>
                    </a:lnTo>
                    <a:lnTo>
                      <a:pt x="1008" y="96"/>
                    </a:lnTo>
                    <a:lnTo>
                      <a:pt x="1064" y="139"/>
                    </a:lnTo>
                    <a:lnTo>
                      <a:pt x="1100" y="189"/>
                    </a:lnTo>
                    <a:lnTo>
                      <a:pt x="1114" y="250"/>
                    </a:lnTo>
                    <a:lnTo>
                      <a:pt x="1112" y="278"/>
                    </a:lnTo>
                    <a:lnTo>
                      <a:pt x="1102" y="307"/>
                    </a:lnTo>
                    <a:lnTo>
                      <a:pt x="1066" y="357"/>
                    </a:lnTo>
                    <a:lnTo>
                      <a:pt x="1013" y="399"/>
                    </a:lnTo>
                    <a:lnTo>
                      <a:pt x="940" y="437"/>
                    </a:lnTo>
                    <a:lnTo>
                      <a:pt x="763" y="483"/>
                    </a:lnTo>
                    <a:lnTo>
                      <a:pt x="558" y="501"/>
                    </a:lnTo>
                    <a:lnTo>
                      <a:pt x="355" y="485"/>
                    </a:lnTo>
                    <a:lnTo>
                      <a:pt x="176" y="439"/>
                    </a:lnTo>
                    <a:lnTo>
                      <a:pt x="49" y="361"/>
                    </a:lnTo>
                    <a:lnTo>
                      <a:pt x="14" y="311"/>
                    </a:lnTo>
                    <a:lnTo>
                      <a:pt x="0" y="250"/>
                    </a:lnTo>
                    <a:close/>
                  </a:path>
                </a:pathLst>
              </a:custGeom>
              <a:solidFill>
                <a:srgbClr val="FFFF99">
                  <a:alpha val="50195"/>
                </a:srgbClr>
              </a:solidFill>
              <a:ln w="23876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008" name="Rectangle 57"/>
              <p:cNvSpPr>
                <a:spLocks noChangeArrowheads="1"/>
              </p:cNvSpPr>
              <p:nvPr/>
            </p:nvSpPr>
            <p:spPr bwMode="auto">
              <a:xfrm>
                <a:off x="1526" y="1507"/>
                <a:ext cx="1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808038"/>
                <a:endParaRPr lang="en-US" sz="1600"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8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8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Assertions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An </a:t>
            </a:r>
            <a:r>
              <a:rPr lang="en-US" sz="2400" b="1" smtClean="0">
                <a:solidFill>
                  <a:srgbClr val="A50021"/>
                </a:solidFill>
              </a:rPr>
              <a:t>assertion</a:t>
            </a:r>
            <a:r>
              <a:rPr lang="en-US" sz="2400" smtClean="0"/>
              <a:t> is an if statement with an error condition that indicates that the condition in the if statement is false.</a:t>
            </a:r>
          </a:p>
          <a:p>
            <a:pPr eaLnBrk="1" hangingPunct="1">
              <a:lnSpc>
                <a:spcPct val="3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Assertions have been used in SW design for a long time.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assert()</a:t>
            </a:r>
            <a:r>
              <a:rPr lang="en-US" sz="2000" b="1" smtClean="0"/>
              <a:t> </a:t>
            </a:r>
            <a:r>
              <a:rPr lang="en-US" sz="2000" smtClean="0"/>
              <a:t>function part of C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#include &lt;assert.h&gt;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Used to detect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000" b="1" smtClean="0"/>
              <a:t> </a:t>
            </a:r>
            <a:r>
              <a:rPr lang="en-US" sz="2000" smtClean="0"/>
              <a:t>pointers, out-of-range data, ensure loop invariants, etc.</a:t>
            </a:r>
          </a:p>
          <a:p>
            <a:pPr lvl="1" eaLnBrk="1" hangingPunct="1">
              <a:lnSpc>
                <a:spcPct val="3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Revolution through Foster &amp; Bening’s OVL for Verilog.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Clever way of encoding re-usable assertion library in Verilog. </a:t>
            </a:r>
            <a:r>
              <a:rPr lang="en-GB" sz="2000" smtClean="0">
                <a:sym typeface="Wingdings" pitchFamily="2" charset="2"/>
              </a:rPr>
              <a:t></a:t>
            </a:r>
          </a:p>
          <a:p>
            <a:pPr lvl="1" eaLnBrk="1" hangingPunct="1">
              <a:lnSpc>
                <a:spcPct val="40000"/>
              </a:lnSpc>
            </a:pPr>
            <a:endParaRPr lang="en-GB" sz="200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Assertions have become very popular for Design Verification in recent years.</a:t>
            </a:r>
          </a:p>
          <a:p>
            <a:pPr marL="742950" lvl="2" indent="-342900" eaLnBrk="1" hangingPunct="1">
              <a:lnSpc>
                <a:spcPct val="90000"/>
              </a:lnSpc>
              <a:buClr>
                <a:srgbClr val="A50021"/>
              </a:buClr>
            </a:pPr>
            <a:r>
              <a:rPr lang="en-GB" sz="1600" b="1" smtClean="0">
                <a:solidFill>
                  <a:srgbClr val="A50021"/>
                </a:solidFill>
              </a:rPr>
              <a:t>Assertion-Based Verification </a:t>
            </a:r>
            <a:r>
              <a:rPr lang="en-GB" sz="1600" smtClean="0"/>
              <a:t>(also Assertion-Based Design).</a:t>
            </a:r>
            <a:endParaRPr lang="en-US" sz="16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Specify Properties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453437" cy="4695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Plain English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most natural way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May contain ambiguities and missing details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“Always A or B are true” 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Can A and B be true together?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HDL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May be long and complex code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Difficult to write, debug, and maintain</a:t>
            </a:r>
          </a:p>
          <a:p>
            <a:pPr lvl="2" eaLnBrk="1" hangingPunct="1">
              <a:lnSpc>
                <a:spcPct val="90000"/>
              </a:lnSpc>
            </a:pPr>
            <a:r>
              <a:rPr lang="en-GB" smtClean="0"/>
              <a:t>OVL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Dedicated property specification 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7325"/>
            <a:ext cx="9144000" cy="776288"/>
          </a:xfrm>
        </p:spPr>
        <p:txBody>
          <a:bodyPr/>
          <a:lstStyle/>
          <a:p>
            <a:pPr eaLnBrk="1" hangingPunct="1"/>
            <a:r>
              <a:rPr lang="en-US" sz="3200" smtClean="0"/>
              <a:t>Property Specification and Assertion Languages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275" y="1417638"/>
            <a:ext cx="8229600" cy="49180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OVL (Open Verification Library)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Template library for assertions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Not really a language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Mostly simple parameterized assertions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PSL (Property Specification Language)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Based on temporal logic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Originated in the property language Sugar developed by IBM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An IEEE standard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SystemVerilog Assertions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Integrated part of the SystemVerilog language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Based on temporal language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Include DUV behaviour and coverage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Temporal 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Integrated part of e (and Specman)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Based on temporal language</a:t>
            </a:r>
          </a:p>
          <a:p>
            <a:pPr lvl="1" eaLnBrk="1" hangingPunct="1">
              <a:lnSpc>
                <a:spcPct val="80000"/>
              </a:lnSpc>
            </a:pPr>
            <a:endParaRPr lang="en-US" sz="160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>
                <a:solidFill>
                  <a:srgbClr val="0000CC"/>
                </a:solidFill>
              </a:rPr>
              <a:t>PSL, SystemVerilog Assertions and temporal e share many common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ABV Methodology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Use assertions as a method of </a:t>
            </a:r>
            <a:r>
              <a:rPr lang="en-US" sz="2400" smtClean="0">
                <a:solidFill>
                  <a:srgbClr val="0000CC"/>
                </a:solidFill>
              </a:rPr>
              <a:t>documenting </a:t>
            </a:r>
            <a:r>
              <a:rPr lang="en-US" sz="2400" smtClean="0"/>
              <a:t>the exact intent of the specification, high-level design, and implementation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Include assertions as part of the </a:t>
            </a:r>
            <a:r>
              <a:rPr lang="en-US" sz="2400" smtClean="0">
                <a:solidFill>
                  <a:srgbClr val="0000CC"/>
                </a:solidFill>
              </a:rPr>
              <a:t>design review</a:t>
            </a:r>
            <a:r>
              <a:rPr lang="en-US" sz="2400" smtClean="0"/>
              <a:t> to ensure that the intent is correctly understood and implemented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Write assertions when writing the RTL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benefits of adding assertions at later stage are much lower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Assertions should be added whenever </a:t>
            </a:r>
            <a:r>
              <a:rPr lang="en-US" sz="2400" smtClean="0">
                <a:solidFill>
                  <a:srgbClr val="0000CC"/>
                </a:solidFill>
              </a:rPr>
              <a:t>new functionality</a:t>
            </a:r>
            <a:r>
              <a:rPr lang="en-US" sz="2400" smtClean="0"/>
              <a:t> is added to the design to assert correctness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Keep properties and sequences </a:t>
            </a:r>
            <a:r>
              <a:rPr lang="en-US" sz="2400" b="1" smtClean="0">
                <a:solidFill>
                  <a:srgbClr val="0000CC"/>
                </a:solidFill>
              </a:rPr>
              <a:t>simple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Build complex assertions out of simple, short assertions/sequences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Write Assertions For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Basic building blocks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Queues/FIFO's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For example,  FIFO overflow and underflow conditions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State Machines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Invalid states and invalid transitions.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Interfaces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These assertions can help defining the interface protocol, legal values and required sequences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Internal functionality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Cache coherency/consistency policies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Mutual exclusion, absence of contentions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End-to-end functionality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ABV with Caution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463675"/>
            <a:ext cx="8229600" cy="51768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It is easy to specify “how” properties with assertions</a:t>
            </a:r>
            <a:r>
              <a:rPr lang="en-US" sz="18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But it is much harder to specify “what” properties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è"/>
            </a:pPr>
            <a:r>
              <a:rPr lang="en-US" sz="1800" smtClean="0">
                <a:solidFill>
                  <a:srgbClr val="0000CC"/>
                </a:solidFill>
              </a:rPr>
              <a:t>Assertions should be accompanied by other checkers to check the data</a:t>
            </a:r>
            <a:br>
              <a:rPr lang="en-US" sz="1800" smtClean="0">
                <a:solidFill>
                  <a:srgbClr val="0000CC"/>
                </a:solidFill>
              </a:rPr>
            </a:br>
            <a:endParaRPr lang="en-US" sz="180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It is easy to write local properties with assertions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These properties do not capture the end-to-end behavior of the DUV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These properties are the first ones to break when the design changes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è"/>
            </a:pPr>
            <a:r>
              <a:rPr lang="en-US" sz="1800" smtClean="0">
                <a:solidFill>
                  <a:srgbClr val="0000CC"/>
                </a:solidFill>
              </a:rPr>
              <a:t>Make sure you also have end-to-end assertions or equivalent mechanisms to check end-to-end behavior</a:t>
            </a:r>
            <a:br>
              <a:rPr lang="en-US" sz="1800" smtClean="0">
                <a:solidFill>
                  <a:srgbClr val="0000CC"/>
                </a:solidFill>
              </a:rPr>
            </a:br>
            <a:endParaRPr lang="en-US" sz="180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Do not allow the designers to write all your assertions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Assertions are embedded in the DUV code, so it seems natural that the designers write them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But, designers have their own view of the design – local, with many details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è"/>
            </a:pPr>
            <a:r>
              <a:rPr lang="en-US" sz="1800" smtClean="0">
                <a:solidFill>
                  <a:srgbClr val="0000CC"/>
                </a:solidFill>
              </a:rPr>
              <a:t>Add your own assertions to the ones entered by the designer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If it is hard to embed them in the DUV code, use alternative methods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400" smtClean="0"/>
              <a:t>E.g. checkers in the verification environment,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Software Assertions</a:t>
            </a:r>
            <a:endParaRPr 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Check that condition evaluates to TRUE exactly at time when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b="1" smtClean="0"/>
              <a:t> </a:t>
            </a:r>
            <a:r>
              <a:rPr lang="en-US" smtClean="0"/>
              <a:t>statement is executed.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>
                <a:solidFill>
                  <a:srgbClr val="0000CC"/>
                </a:solidFill>
              </a:rPr>
              <a:t>Essentially a “zero-time test”.</a:t>
            </a:r>
          </a:p>
          <a:p>
            <a:pPr eaLnBrk="1" hangingPunct="1"/>
            <a:r>
              <a:rPr lang="en-US" smtClean="0"/>
              <a:t>Not sufficient for HW assertions!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HW Assertions</a:t>
            </a:r>
            <a:endParaRPr lang="en-US" smtClean="0"/>
          </a:p>
        </p:txBody>
      </p:sp>
      <p:sp>
        <p:nvSpPr>
          <p:cNvPr id="8195" name="Content Placeholder 3"/>
          <p:cNvSpPr>
            <a:spLocks noGrp="1"/>
          </p:cNvSpPr>
          <p:nvPr>
            <p:ph idx="1"/>
          </p:nvPr>
        </p:nvSpPr>
        <p:spPr>
          <a:xfrm>
            <a:off x="457200" y="1279525"/>
            <a:ext cx="8229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>
                <a:solidFill>
                  <a:srgbClr val="A50021"/>
                </a:solidFill>
              </a:rPr>
              <a:t>HW assertions: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combinatorial</a:t>
            </a:r>
            <a:r>
              <a:rPr lang="en-US" sz="2400" b="1" smtClean="0"/>
              <a:t> </a:t>
            </a:r>
            <a:r>
              <a:rPr lang="en-US" sz="2400" smtClean="0"/>
              <a:t>(i.e. “zero-time”) </a:t>
            </a:r>
            <a:r>
              <a:rPr lang="en-US" sz="2400" b="1" smtClean="0"/>
              <a:t>conditions </a:t>
            </a:r>
            <a:r>
              <a:rPr lang="en-US" sz="2400" smtClean="0"/>
              <a:t>that ensure functional correctness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must be valid at all times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“This buffer never overflows.”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“This register always holds a single-digit value.”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“The state machine is one hot.”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“There are no x’s on the bus when the data is valid.”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/>
              <a:t>and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A50021"/>
                </a:solidFill>
              </a:rPr>
              <a:t>temporal conditions</a:t>
            </a:r>
            <a:r>
              <a:rPr lang="en-US" sz="2400" b="1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to verify sequential functional behaviour over a period of time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“The grant signal must be asserted for a single clock cycle.”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“A request must always be followed by a grant or an abort within 5 clock cycles.”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A50021"/>
                </a:solidFill>
              </a:rPr>
              <a:t>Temporal assertion specification language facilitate specification.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System Verilog Assertions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PSL/Sugar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Classes of Assertions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28738"/>
            <a:ext cx="8229600" cy="49244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3600" b="1" smtClean="0">
                <a:solidFill>
                  <a:srgbClr val="0000CC"/>
                </a:solidFill>
              </a:rPr>
              <a:t>Implementation </a:t>
            </a:r>
            <a:r>
              <a:rPr lang="en-US" sz="3600" smtClean="0">
                <a:solidFill>
                  <a:srgbClr val="0000CC"/>
                </a:solidFill>
              </a:rPr>
              <a:t>assertions: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smtClean="0"/>
              <a:t>Specified by the designer.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encode designer’s assumptions e.g. on interfaces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state conditions of design misuse or design faults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detect buffer over/under flow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signal read &amp; write at the same time</a:t>
            </a:r>
          </a:p>
          <a:p>
            <a:pPr eaLnBrk="1" hangingPunct="1">
              <a:lnSpc>
                <a:spcPct val="4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Implementation assertions </a:t>
            </a:r>
            <a:r>
              <a:rPr lang="en-US" sz="2800" smtClean="0">
                <a:solidFill>
                  <a:schemeClr val="folHlink"/>
                </a:solidFill>
              </a:rPr>
              <a:t>can detect</a:t>
            </a:r>
            <a:r>
              <a:rPr lang="en-US" sz="2800" smtClean="0"/>
              <a:t> discrepancies between design assumptions and implementation.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But implementation assertions </a:t>
            </a:r>
            <a:r>
              <a:rPr lang="en-US" sz="2800" smtClean="0">
                <a:solidFill>
                  <a:srgbClr val="A50021"/>
                </a:solidFill>
              </a:rPr>
              <a:t>won’t detect</a:t>
            </a:r>
            <a:r>
              <a:rPr lang="en-US" sz="2800" smtClean="0"/>
              <a:t> discrepancies between functional intent and design! 				</a:t>
            </a:r>
            <a:r>
              <a:rPr lang="en-US" sz="1400" smtClean="0">
                <a:solidFill>
                  <a:srgbClr val="A50021"/>
                </a:solidFill>
              </a:rPr>
              <a:t>(Remember: Verification Independence!)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Classes of Assertions</a:t>
            </a:r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407400" cy="4695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600" b="1" smtClean="0">
                <a:solidFill>
                  <a:srgbClr val="0000CC"/>
                </a:solidFill>
              </a:rPr>
              <a:t>Specification </a:t>
            </a:r>
            <a:r>
              <a:rPr lang="en-US" sz="3600" smtClean="0">
                <a:solidFill>
                  <a:srgbClr val="0000CC"/>
                </a:solidFill>
              </a:rPr>
              <a:t>assertions: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/>
              <a:t>Specified by verification engineer.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encode expectations of the design based on understanding of functional intent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provide a “functional error detection” mechanism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supplement error detection performed by self-checking testbenches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Often high-level white-box properties.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Instead of using (implementing) a monitor and checker, in some cases writing a block-level assertion can be much simpler.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Simulation Assertions</a:t>
            </a:r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First introduced via OVL in Foster and Bening’s book “Principles of Verifiable RTL Design”.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library of predefined Verilog </a:t>
            </a:r>
            <a:r>
              <a:rPr lang="en-US" sz="2000" b="1" smtClean="0">
                <a:solidFill>
                  <a:srgbClr val="0000CC"/>
                </a:solidFill>
              </a:rPr>
              <a:t>Assertion Monitor</a:t>
            </a:r>
            <a:r>
              <a:rPr lang="en-US" sz="2000" b="1" smtClean="0"/>
              <a:t> </a:t>
            </a:r>
            <a:r>
              <a:rPr lang="en-US" sz="2000" smtClean="0"/>
              <a:t>modules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assert_always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assert_eventually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assert_never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assert_even_parity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assert_no_overflow</a:t>
            </a:r>
            <a:r>
              <a:rPr lang="en-US" sz="1800" smtClean="0"/>
              <a:t>, ...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See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http://verificationlib.org</a:t>
            </a:r>
            <a:r>
              <a:rPr lang="en-US" sz="2400" b="1" smtClean="0"/>
              <a:t> </a:t>
            </a:r>
            <a:r>
              <a:rPr lang="en-US" sz="2400" smtClean="0"/>
              <a:t>for free download.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>
                <a:solidFill>
                  <a:srgbClr val="0000CC"/>
                </a:solidFill>
              </a:rPr>
              <a:t>Assertion Monitors</a:t>
            </a:r>
            <a:r>
              <a:rPr lang="en-US" sz="2400" b="1" smtClean="0"/>
              <a:t> </a:t>
            </a:r>
            <a:r>
              <a:rPr lang="en-US" sz="2400" smtClean="0"/>
              <a:t>are instances of modules whose purpose is to verify that a certain condition holds true.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Composed of </a:t>
            </a:r>
            <a:r>
              <a:rPr lang="en-US" sz="2400" smtClean="0">
                <a:solidFill>
                  <a:srgbClr val="0000CC"/>
                </a:solidFill>
              </a:rPr>
              <a:t>condition</a:t>
            </a:r>
            <a:r>
              <a:rPr lang="en-US" sz="2400" smtClean="0"/>
              <a:t>, message and severity level.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CC"/>
                </a:solidFill>
              </a:rPr>
              <a:t>condition </a:t>
            </a:r>
            <a:r>
              <a:rPr lang="en-US" sz="2000" smtClean="0"/>
              <a:t>is the (static/temporal) property to be verified.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Demonstrates a clever and creative way of using Verilog to specify temporal expressions.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2871</TotalTime>
  <Words>2981</Words>
  <Application>Microsoft Office PowerPoint</Application>
  <PresentationFormat>On-screen Show (4:3)</PresentationFormat>
  <Paragraphs>482</Paragraphs>
  <Slides>44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Wingdings</vt:lpstr>
      <vt:lpstr>Times New Roman</vt:lpstr>
      <vt:lpstr>Courier New</vt:lpstr>
      <vt:lpstr>Monotype Sorts</vt:lpstr>
      <vt:lpstr>Comic Sans MS</vt:lpstr>
      <vt:lpstr>Default Design</vt:lpstr>
      <vt:lpstr>COMS31700 Design Verification:  Assertions and  Assertion-Based Verification</vt:lpstr>
      <vt:lpstr>Last Time</vt:lpstr>
      <vt:lpstr>Assertions</vt:lpstr>
      <vt:lpstr>Assertions</vt:lpstr>
      <vt:lpstr>Software Assertions</vt:lpstr>
      <vt:lpstr>HW Assertions</vt:lpstr>
      <vt:lpstr>Classes of Assertions</vt:lpstr>
      <vt:lpstr>Classes of Assertions</vt:lpstr>
      <vt:lpstr>Simulation Assertions</vt:lpstr>
      <vt:lpstr>Sequential Assertion Monitor</vt:lpstr>
      <vt:lpstr>Examples - I</vt:lpstr>
      <vt:lpstr>Examples - II</vt:lpstr>
      <vt:lpstr>Terminology</vt:lpstr>
      <vt:lpstr>Invariant</vt:lpstr>
      <vt:lpstr>Property Types: Safety</vt:lpstr>
      <vt:lpstr>Property Types: Liveness</vt:lpstr>
      <vt:lpstr>Liveness</vt:lpstr>
      <vt:lpstr>Example: assert_change (time bounded)</vt:lpstr>
      <vt:lpstr>assert_change</vt:lpstr>
      <vt:lpstr>How Assertions work in Simulation</vt:lpstr>
      <vt:lpstr>Simulation vs Formal Assertion Checking</vt:lpstr>
      <vt:lpstr>Formal Verification in Practice</vt:lpstr>
      <vt:lpstr>Static Formal Verification (SFV)</vt:lpstr>
      <vt:lpstr>Formal Property Checking</vt:lpstr>
      <vt:lpstr>Simulation vs Functional Formal Verification</vt:lpstr>
      <vt:lpstr>How big is Exhaustive?</vt:lpstr>
      <vt:lpstr>The Role of Formal Property Checking </vt:lpstr>
      <vt:lpstr>Outcomes of Formal Property Checking</vt:lpstr>
      <vt:lpstr>Formal Property Checking </vt:lpstr>
      <vt:lpstr>Combining FV with Simulation - 1</vt:lpstr>
      <vt:lpstr>Combining FV with Simulation - 2</vt:lpstr>
      <vt:lpstr>Assertion-based Coverage Metrics</vt:lpstr>
      <vt:lpstr>Dynamic Formal Verification</vt:lpstr>
      <vt:lpstr>Deep Dynamic Formal Verification</vt:lpstr>
      <vt:lpstr>Summary: Benefits of using Assertions</vt:lpstr>
      <vt:lpstr>Assertion-Based Verification ABV</vt:lpstr>
      <vt:lpstr>Assertion-based Verification (ABV)</vt:lpstr>
      <vt:lpstr>Possible Use for Properties</vt:lpstr>
      <vt:lpstr>Using Properties for Verification</vt:lpstr>
      <vt:lpstr>How to Specify Properties</vt:lpstr>
      <vt:lpstr>Property Specification and Assertion Languages</vt:lpstr>
      <vt:lpstr>ABV Methodology</vt:lpstr>
      <vt:lpstr>Write Assertions For</vt:lpstr>
      <vt:lpstr>Use ABV with Caution</vt:lpstr>
    </vt:vector>
  </TitlesOfParts>
  <Company>University of Bristol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LSF Interview Presentation</dc:title>
  <dc:creator>Kerstin Eder</dc:creator>
  <cp:lastModifiedBy>Kerstin Eder</cp:lastModifiedBy>
  <cp:revision>98</cp:revision>
  <dcterms:created xsi:type="dcterms:W3CDTF">2006-05-11T10:00:56Z</dcterms:created>
  <dcterms:modified xsi:type="dcterms:W3CDTF">2013-11-08T00:23:04Z</dcterms:modified>
</cp:coreProperties>
</file>