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385" r:id="rId39"/>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65079" autoAdjust="0"/>
  </p:normalViewPr>
  <p:slideViewPr>
    <p:cSldViewPr snapToGrid="0" showGuides="1">
      <p:cViewPr varScale="1">
        <p:scale>
          <a:sx n="70" d="100"/>
          <a:sy n="70" d="100"/>
        </p:scale>
        <p:origin x="-282" y="-9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t>
            </a:r>
            <a:r>
              <a:rPr lang="en-GB" sz="800" dirty="0" smtClean="0"/>
              <a:t>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en.wikipedia.org/wiki/Pentium_FDIV_bu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public.itrs.net/"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5.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jpeg"/><Relationship Id="rId11" Type="http://schemas.openxmlformats.org/officeDocument/2006/relationships/image" Target="../media/image12.jpeg"/><Relationship Id="rId5" Type="http://schemas.openxmlformats.org/officeDocument/2006/relationships/image" Target="../media/image7.jpeg"/><Relationship Id="rId10" Type="http://schemas.openxmlformats.org/officeDocument/2006/relationships/image" Target="../media/image11.png"/><Relationship Id="rId4" Type="http://schemas.openxmlformats.org/officeDocument/2006/relationships/image" Target="../media/image6.jpeg"/><Relationship Id="rId9" Type="http://schemas.openxmlformats.org/officeDocument/2006/relationships/hyperlink" Target="http://www.arm.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cs.bris.ac.uk/Teaching/Resources/COMSM0115/" TargetMode="External"/><Relationship Id="rId2" Type="http://schemas.openxmlformats.org/officeDocument/2006/relationships/hyperlink" Target="mailto:Kerstin.Eder@bristol.ac.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en.wikipedia.org/wiki/Pentium_FDIV_bu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16320" y="316607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FDIV bug!  </a:t>
            </a:r>
            <a:r>
              <a:rPr lang="en-GB" dirty="0" smtClean="0">
                <a:hlinkClick r:id="rId4"/>
              </a:rPr>
              <a:t>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676004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4"/>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4"/>
              </a:rPr>
              <a:t>/</a:t>
            </a:r>
            <a:r>
              <a:rPr kumimoji="0" lang="en-GB" sz="9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err="1" smtClean="0"/>
              <a:t>Tu</a:t>
            </a:r>
            <a:r>
              <a:rPr lang="en-GB" sz="1600" dirty="0" smtClean="0"/>
              <a:t> between/after our lectures but not 13:00-14:00</a:t>
            </a:r>
          </a:p>
          <a:p>
            <a:pPr lvl="3" eaLnBrk="1" hangingPunct="1"/>
            <a:r>
              <a:rPr lang="en-GB" sz="1600" dirty="0" smtClean="0"/>
              <a:t>Alternatively, just come to my office. </a:t>
            </a:r>
          </a:p>
          <a:p>
            <a:pPr lvl="3" eaLnBrk="1" hangingPunct="1"/>
            <a:r>
              <a:rPr lang="en-GB" sz="1600" dirty="0" smtClean="0"/>
              <a:t>Email may not get you a timely response.</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Comments and feedback are always welcome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a:t>
            </a:r>
          </a:p>
          <a:p>
            <a:pPr lvl="1" eaLnBrk="1" hangingPunct="1">
              <a:defRPr/>
            </a:pPr>
            <a:r>
              <a:rPr lang="en-GB" dirty="0" smtClean="0"/>
              <a:t>The potential impact to partners and OEMs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030"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smtClean="0"/>
              <a:t>IC design process is complex:</a:t>
            </a:r>
          </a:p>
          <a:p>
            <a:pPr eaLnBrk="1" hangingPunct="1">
              <a:lnSpc>
                <a:spcPct val="90000"/>
              </a:lnSpc>
            </a:pPr>
            <a:r>
              <a:rPr lang="en-GB" sz="2400" b="1" smtClean="0"/>
              <a:t>Engineers need to balance conflict of interest:</a:t>
            </a:r>
          </a:p>
          <a:p>
            <a:pPr lvl="1" eaLnBrk="1" hangingPunct="1">
              <a:lnSpc>
                <a:spcPct val="90000"/>
              </a:lnSpc>
            </a:pPr>
            <a:r>
              <a:rPr lang="en-GB" sz="2000" smtClean="0"/>
              <a:t>Tight time-to-market constraints vs. increasing design complexity</a:t>
            </a:r>
          </a:p>
          <a:p>
            <a:pPr eaLnBrk="1" hangingPunct="1">
              <a:lnSpc>
                <a:spcPct val="90000"/>
              </a:lnSpc>
            </a:pPr>
            <a:r>
              <a:rPr lang="en-GB" sz="2400" b="1" smtClean="0">
                <a:solidFill>
                  <a:srgbClr val="A50021"/>
                </a:solidFill>
              </a:rPr>
              <a:t>Aim:</a:t>
            </a:r>
            <a:r>
              <a:rPr lang="en-GB" sz="2400" b="1" smtClean="0"/>
              <a:t> </a:t>
            </a:r>
            <a:r>
              <a:rPr lang="en-GB" sz="2400" smtClean="0"/>
              <a:t>“Right-first-time” design, “correct-by-construction”</a:t>
            </a:r>
          </a:p>
          <a:p>
            <a:pPr eaLnBrk="1" hangingPunct="1">
              <a:lnSpc>
                <a:spcPct val="90000"/>
              </a:lnSpc>
            </a:pPr>
            <a:r>
              <a:rPr lang="en-GB" sz="2400" smtClean="0"/>
              <a:t>More and more time-consuming to obtain acceptable level of confidence in correctness of design!</a:t>
            </a:r>
          </a:p>
          <a:p>
            <a:pPr eaLnBrk="1" hangingPunct="1">
              <a:lnSpc>
                <a:spcPct val="90000"/>
              </a:lnSpc>
            </a:pPr>
            <a:r>
              <a:rPr lang="en-GB" sz="2400" b="1" smtClean="0">
                <a:solidFill>
                  <a:srgbClr val="A50021"/>
                </a:solidFill>
              </a:rPr>
              <a:t>design time &lt;&lt; verification time</a:t>
            </a:r>
            <a:r>
              <a:rPr lang="en-GB" sz="2400" smtClean="0"/>
              <a:t> </a:t>
            </a:r>
          </a:p>
          <a:p>
            <a:pPr lvl="1" eaLnBrk="1" hangingPunct="1">
              <a:lnSpc>
                <a:spcPct val="90000"/>
              </a:lnSpc>
            </a:pPr>
            <a:r>
              <a:rPr lang="en-GB" sz="2000" smtClean="0"/>
              <a:t>Remember: Verification does not create value!</a:t>
            </a:r>
          </a:p>
          <a:p>
            <a:pPr lvl="2" eaLnBrk="1" hangingPunct="1">
              <a:lnSpc>
                <a:spcPct val="90000"/>
              </a:lnSpc>
            </a:pPr>
            <a:r>
              <a:rPr lang="en-GB" sz="1800" smtClean="0">
                <a:solidFill>
                  <a:srgbClr val="3366FF"/>
                </a:solidFill>
              </a:rPr>
              <a:t>But it preserves revenue and reputation!</a:t>
            </a:r>
          </a:p>
          <a:p>
            <a:pPr lvl="1" eaLnBrk="1" hangingPunct="1">
              <a:lnSpc>
                <a:spcPct val="90000"/>
              </a:lnSpc>
            </a:pPr>
            <a:r>
              <a:rPr lang="en-GB" sz="2000" smtClean="0"/>
              <a:t>Roughly 70% of design effort goes into verification.</a:t>
            </a:r>
          </a:p>
          <a:p>
            <a:pPr lvl="1" eaLnBrk="1" hangingPunct="1">
              <a:lnSpc>
                <a:spcPct val="90000"/>
              </a:lnSpc>
            </a:pPr>
            <a:r>
              <a:rPr lang="en-GB" sz="2000" smtClean="0"/>
              <a:t>80% of all written code is in the verification environment</a:t>
            </a:r>
          </a:p>
          <a:p>
            <a:pPr lvl="1" eaLnBrk="1" hangingPunct="1">
              <a:lnSpc>
                <a:spcPct val="90000"/>
              </a:lnSpc>
            </a:pPr>
            <a:r>
              <a:rPr lang="en-GB" sz="2000" smtClean="0"/>
              <a:t>Properly staffed design teams have dedicated verification engineers.</a:t>
            </a:r>
          </a:p>
          <a:p>
            <a:pPr lvl="1" eaLnBrk="1" hangingPunct="1">
              <a:lnSpc>
                <a:spcPct val="90000"/>
              </a:lnSpc>
            </a:pPr>
            <a:r>
              <a:rPr lang="en-GB" sz="2000" smtClean="0"/>
              <a:t>In some cases verification engineers outnumber designers 2:1.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054"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457200" y="1447800"/>
            <a:ext cx="8229600" cy="4770438"/>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Tuesday 10:00 in QB 1.69</a:t>
            </a:r>
          </a:p>
          <a:p>
            <a:pPr lvl="1" eaLnBrk="1" hangingPunct="1">
              <a:lnSpc>
                <a:spcPct val="90000"/>
              </a:lnSpc>
            </a:pPr>
            <a:r>
              <a:rPr lang="en-GB" sz="2000" dirty="0" smtClean="0"/>
              <a:t>Tuesday 14:00 in QB 1.18</a:t>
            </a:r>
          </a:p>
          <a:p>
            <a:pPr lvl="1" eaLnBrk="1" hangingPunct="1">
              <a:lnSpc>
                <a:spcPct val="90000"/>
              </a:lnSpc>
            </a:pPr>
            <a:r>
              <a:rPr lang="en-GB" sz="2000" dirty="0" smtClean="0"/>
              <a:t>Friday 10:00 in GEOG 1.1S PEEL</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a:t>
            </a:r>
            <a:r>
              <a:rPr lang="en-GB" sz="2000" dirty="0" err="1" smtClean="0"/>
              <a:t>Yuanfan</a:t>
            </a:r>
            <a:r>
              <a:rPr lang="en-GB" sz="2000" dirty="0" smtClean="0"/>
              <a:t> Yang</a:t>
            </a:r>
          </a:p>
          <a:p>
            <a:pPr eaLnBrk="1" hangingPunct="1">
              <a:lnSpc>
                <a:spcPct val="90000"/>
              </a:lnSpc>
            </a:pPr>
            <a:r>
              <a:rPr lang="en-GB" sz="2800" dirty="0" smtClean="0"/>
              <a:t>Assessment	</a:t>
            </a:r>
            <a:r>
              <a:rPr lang="en-GB" sz="1800" dirty="0" smtClean="0">
                <a:solidFill>
                  <a:srgbClr val="A50021"/>
                </a:solidFill>
              </a:rPr>
              <a:t>Deadlines will soon be on COMS31700 web page!</a:t>
            </a:r>
          </a:p>
          <a:p>
            <a:pPr lvl="1" eaLnBrk="1" hangingPunct="1">
              <a:lnSpc>
                <a:spcPct val="90000"/>
              </a:lnSpc>
            </a:pPr>
            <a:r>
              <a:rPr lang="en-GB" sz="2000" dirty="0" smtClean="0"/>
              <a:t>2 assignments (25% due in week 5/6, 25% due in week 10/11)</a:t>
            </a:r>
          </a:p>
          <a:p>
            <a:pPr lvl="1" eaLnBrk="1" hangingPunct="1">
              <a:lnSpc>
                <a:spcPct val="90000"/>
              </a:lnSpc>
            </a:pPr>
            <a:r>
              <a:rPr lang="en-GB" sz="2000" dirty="0" smtClean="0"/>
              <a:t>feedback in interview session and assignment review seminars</a:t>
            </a:r>
          </a:p>
          <a:p>
            <a:pPr lvl="1" eaLnBrk="1" hangingPunct="1">
              <a:lnSpc>
                <a:spcPct val="90000"/>
              </a:lnSpc>
            </a:pPr>
            <a:r>
              <a:rPr lang="en-GB" sz="2000" dirty="0" smtClean="0"/>
              <a:t>1 exam (50% in January)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800" dirty="0" smtClean="0"/>
              <a:t>Conceptual representation of the verification process</a:t>
            </a:r>
          </a:p>
          <a:p>
            <a:pPr eaLnBrk="1" hangingPunct="1"/>
            <a:r>
              <a:rPr lang="en-GB" sz="2800" dirty="0" smtClean="0"/>
              <a:t>Most important question: </a:t>
            </a:r>
            <a:r>
              <a:rPr lang="en-GB" sz="28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r>
              <a:rPr lang="en-GB" sz="2800" dirty="0" smtClean="0"/>
              <a:t>Purpose of verification is to ensure that the result of some transformation is as intended or as expected.</a:t>
            </a:r>
          </a:p>
        </p:txBody>
      </p:sp>
      <p:sp>
        <p:nvSpPr>
          <p:cNvPr id="23556" name="Oval 4"/>
          <p:cNvSpPr>
            <a:spLocks noChangeArrowheads="1"/>
          </p:cNvSpPr>
          <p:nvPr/>
        </p:nvSpPr>
        <p:spPr bwMode="auto">
          <a:xfrm>
            <a:off x="2057400" y="37846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6313488" y="3798888"/>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4343400" y="2127250"/>
            <a:ext cx="14288" cy="4021138"/>
          </a:xfrm>
          <a:prstGeom prst="curvedConnector3">
            <a:avLst>
              <a:gd name="adj1" fmla="val 4355560"/>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4343400" y="1828800"/>
            <a:ext cx="14288" cy="4021138"/>
          </a:xfrm>
          <a:prstGeom prst="curvedConnector3">
            <a:avLst>
              <a:gd name="adj1" fmla="val -4233333"/>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3175000" y="3314700"/>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a:t>Transformation</a:t>
            </a:r>
            <a:endParaRPr lang="en-US" sz="2000" b="1"/>
          </a:p>
        </p:txBody>
      </p:sp>
      <p:sp>
        <p:nvSpPr>
          <p:cNvPr id="234510" name="Text Box 14"/>
          <p:cNvSpPr txBox="1">
            <a:spLocks noChangeArrowheads="1"/>
          </p:cNvSpPr>
          <p:nvPr/>
        </p:nvSpPr>
        <p:spPr bwMode="auto">
          <a:xfrm>
            <a:off x="2895600" y="4318000"/>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a:solidFill>
                  <a:srgbClr val="A50021"/>
                </a:solidFill>
              </a:rPr>
              <a:t>Verification</a:t>
            </a:r>
            <a:endParaRPr lang="en-US" sz="2000" b="1">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737100" y="2679700"/>
            <a:ext cx="1892300" cy="368300"/>
          </a:xfrm>
          <a:prstGeom prst="rect">
            <a:avLst/>
          </a:prstGeom>
          <a:noFill/>
          <a:ln w="19050" algn="ctr">
            <a:noFill/>
            <a:miter lim="800000"/>
            <a:headEnd/>
            <a:tailEnd type="none" w="lg" len="lg"/>
          </a:ln>
        </p:spPr>
        <p:txBody>
          <a:bodyPr>
            <a:spAutoFit/>
          </a:bodyPr>
          <a:lstStyle/>
          <a:p>
            <a:pPr>
              <a:spcBef>
                <a:spcPct val="50000"/>
              </a:spcBef>
            </a:pPr>
            <a:r>
              <a:rPr lang="en-GB"/>
              <a:t>Fabrication</a:t>
            </a:r>
            <a:endParaRPr lang="en-US"/>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438900"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771900"/>
            <a:ext cx="16510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FF9900"/>
                </a:solidFill>
              </a:rPr>
              <a:t>Netlist</a:t>
            </a:r>
            <a:endParaRPr lang="en-US">
              <a:solidFill>
                <a:srgbClr val="FF9900"/>
              </a:solidFill>
            </a:endParaRPr>
          </a:p>
        </p:txBody>
      </p:sp>
      <p:sp>
        <p:nvSpPr>
          <p:cNvPr id="39946" name="Text Box 10"/>
          <p:cNvSpPr txBox="1">
            <a:spLocks noChangeArrowheads="1"/>
          </p:cNvSpPr>
          <p:nvPr/>
        </p:nvSpPr>
        <p:spPr bwMode="auto">
          <a:xfrm>
            <a:off x="6591300" y="3263900"/>
            <a:ext cx="1257300" cy="641350"/>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Silicon Chip</a:t>
            </a:r>
            <a:endParaRPr lang="en-US">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17400009"/>
            </a:avLst>
          </a:prstGeom>
          <a:noFill/>
          <a:ln w="19050">
            <a:solidFill>
              <a:schemeClr val="tx1"/>
            </a:solidFill>
            <a:round/>
            <a:headEnd/>
            <a:tailEnd type="triangle" w="lg" len="lg"/>
          </a:ln>
        </p:spPr>
      </p:cxnSp>
      <p:cxnSp>
        <p:nvCxnSpPr>
          <p:cNvPr id="39948" name="AutoShape 12"/>
          <p:cNvCxnSpPr>
            <a:cxnSpLocks noChangeShapeType="1"/>
            <a:stCxn id="39942" idx="7"/>
            <a:endCxn id="39943" idx="1"/>
          </p:cNvCxnSpPr>
          <p:nvPr/>
        </p:nvCxnSpPr>
        <p:spPr bwMode="auto">
          <a:xfrm rot="-5400000">
            <a:off x="5657850" y="2508250"/>
            <a:ext cx="12700" cy="1644650"/>
          </a:xfrm>
          <a:prstGeom prst="curvedConnector3">
            <a:avLst>
              <a:gd name="adj1" fmla="val 2275000"/>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17400009"/>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3"/>
          </p:cNvCxnSpPr>
          <p:nvPr/>
        </p:nvCxnSpPr>
        <p:spPr bwMode="auto">
          <a:xfrm rot="5400000" flipH="1" flipV="1">
            <a:off x="5657850" y="2806700"/>
            <a:ext cx="12700" cy="1644650"/>
          </a:xfrm>
          <a:prstGeom prst="curvedConnector3">
            <a:avLst>
              <a:gd name="adj1" fmla="val -2175000"/>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717800"/>
            <a:ext cx="1714500" cy="366713"/>
          </a:xfrm>
          <a:prstGeom prst="rect">
            <a:avLst/>
          </a:prstGeom>
          <a:noFill/>
          <a:ln w="19050" algn="ctr">
            <a:noFill/>
            <a:miter lim="800000"/>
            <a:headEnd/>
            <a:tailEnd type="none" w="lg" len="lg"/>
          </a:ln>
        </p:spPr>
        <p:txBody>
          <a:bodyPr>
            <a:spAutoFit/>
          </a:bodyPr>
          <a:lstStyle/>
          <a:p>
            <a:pPr>
              <a:spcBef>
                <a:spcPct val="50000"/>
              </a:spcBef>
            </a:pPr>
            <a:r>
              <a:rPr lang="en-GB"/>
              <a:t>HW Design</a:t>
            </a:r>
            <a:endParaRPr lang="en-US"/>
          </a:p>
        </p:txBody>
      </p:sp>
      <p:sp>
        <p:nvSpPr>
          <p:cNvPr id="248849" name="Text Box 17"/>
          <p:cNvSpPr txBox="1">
            <a:spLocks noChangeArrowheads="1"/>
          </p:cNvSpPr>
          <p:nvPr/>
        </p:nvSpPr>
        <p:spPr bwMode="auto">
          <a:xfrm>
            <a:off x="2819400" y="3898900"/>
            <a:ext cx="16510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Verification</a:t>
            </a:r>
            <a:endParaRPr lang="en-US">
              <a:solidFill>
                <a:srgbClr val="A50021"/>
              </a:solidFill>
            </a:endParaRPr>
          </a:p>
        </p:txBody>
      </p:sp>
      <p:sp>
        <p:nvSpPr>
          <p:cNvPr id="248850" name="Text Box 18"/>
          <p:cNvSpPr txBox="1">
            <a:spLocks noChangeArrowheads="1"/>
          </p:cNvSpPr>
          <p:nvPr/>
        </p:nvSpPr>
        <p:spPr bwMode="auto">
          <a:xfrm>
            <a:off x="5207000" y="3975100"/>
            <a:ext cx="977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0000CC"/>
                </a:solidFill>
              </a:rPr>
              <a:t>Test</a:t>
            </a:r>
            <a:endParaRPr lang="en-US">
              <a:solidFill>
                <a:srgbClr val="0000CC"/>
              </a:solidFill>
            </a:endParaRPr>
          </a:p>
        </p:txBody>
      </p:sp>
      <p:sp>
        <p:nvSpPr>
          <p:cNvPr id="39954" name="Rectangle 19"/>
          <p:cNvSpPr>
            <a:spLocks noChangeArrowheads="1"/>
          </p:cNvSpPr>
          <p:nvPr/>
        </p:nvSpPr>
        <p:spPr bwMode="auto">
          <a:xfrm>
            <a:off x="431800" y="4448175"/>
            <a:ext cx="8229600"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ct val="20000"/>
              </a:spcBef>
              <a:buClr>
                <a:srgbClr val="A50021"/>
              </a:buClr>
              <a:buFont typeface="Wingdings" pitchFamily="2" charset="2"/>
              <a:buChar char="§"/>
            </a:pPr>
            <a:r>
              <a:rPr lang="en-GB" sz="2000" dirty="0"/>
              <a:t>Consider: What is design supposed to do? How will it be verified?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866667"/>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1525000"/>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095500" y="3962400"/>
            <a:ext cx="27305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Equivalence Check</a:t>
            </a:r>
            <a:endParaRPr lang="en-US">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303338"/>
            <a:ext cx="8229600" cy="822325"/>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Is the design functionally correct?</a:t>
            </a:r>
            <a:endParaRPr lang="en-GB" sz="2000" b="1" dirty="0" smtClean="0">
              <a:solidFill>
                <a:srgbClr val="A50021"/>
              </a:solidFill>
            </a:endParaRPr>
          </a:p>
        </p:txBody>
      </p:sp>
      <p:grpSp>
        <p:nvGrpSpPr>
          <p:cNvPr id="2" name="Group 17"/>
          <p:cNvGrpSpPr>
            <a:grpSpLocks/>
          </p:cNvGrpSpPr>
          <p:nvPr/>
        </p:nvGrpSpPr>
        <p:grpSpPr bwMode="auto">
          <a:xfrm>
            <a:off x="1485900" y="1854200"/>
            <a:ext cx="5724525" cy="2225675"/>
            <a:chOff x="1187" y="1408"/>
            <a:chExt cx="4136" cy="1746"/>
          </a:xfrm>
        </p:grpSpPr>
        <p:grpSp>
          <p:nvGrpSpPr>
            <p:cNvPr id="3" name="Group 15"/>
            <p:cNvGrpSpPr>
              <a:grpSpLocks/>
            </p:cNvGrpSpPr>
            <p:nvPr/>
          </p:nvGrpSpPr>
          <p:grpSpPr bwMode="auto">
            <a:xfrm>
              <a:off x="2832" y="1704"/>
              <a:ext cx="2491" cy="1450"/>
              <a:chOff x="2704" y="1552"/>
              <a:chExt cx="2491" cy="1450"/>
            </a:xfrm>
          </p:grpSpPr>
          <p:sp>
            <p:nvSpPr>
              <p:cNvPr id="41997" name="Rectangle 5"/>
              <p:cNvSpPr>
                <a:spLocks noChangeArrowheads="1"/>
              </p:cNvSpPr>
              <p:nvPr/>
            </p:nvSpPr>
            <p:spPr bwMode="auto">
              <a:xfrm>
                <a:off x="2704" y="1552"/>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05" y="227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2274"/>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1555"/>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4070" y="1423"/>
              <a:ext cx="1236" cy="290"/>
            </a:xfrm>
            <a:prstGeom prst="rect">
              <a:avLst/>
            </a:prstGeom>
            <a:noFill/>
            <a:ln w="19050" algn="ctr">
              <a:noFill/>
              <a:miter lim="800000"/>
              <a:headEnd/>
              <a:tailEnd type="none" w="lg" len="lg"/>
            </a:ln>
          </p:spPr>
          <p:txBody>
            <a:bodyPr wrap="none">
              <a:spAutoFit/>
            </a:bodyPr>
            <a:lstStyle/>
            <a:p>
              <a:r>
                <a:rPr lang="en-GB"/>
                <a:t>No Bugs found</a:t>
              </a:r>
              <a:endParaRPr lang="en-US"/>
            </a:p>
          </p:txBody>
        </p:sp>
        <p:sp>
          <p:nvSpPr>
            <p:cNvPr id="41992" name="Text Box 10"/>
            <p:cNvSpPr txBox="1">
              <a:spLocks noChangeArrowheads="1"/>
            </p:cNvSpPr>
            <p:nvPr/>
          </p:nvSpPr>
          <p:spPr bwMode="auto">
            <a:xfrm>
              <a:off x="1528" y="1854"/>
              <a:ext cx="1236" cy="507"/>
            </a:xfrm>
            <a:prstGeom prst="rect">
              <a:avLst/>
            </a:prstGeom>
            <a:noFill/>
            <a:ln w="19050" algn="ctr">
              <a:noFill/>
              <a:miter lim="800000"/>
              <a:headEnd/>
              <a:tailEnd type="none" w="lg" len="lg"/>
            </a:ln>
          </p:spPr>
          <p:txBody>
            <a:bodyPr wrap="none">
              <a:spAutoFit/>
            </a:bodyPr>
            <a:lstStyle/>
            <a:p>
              <a:r>
                <a:rPr lang="en-GB"/>
                <a:t>Bad Design</a:t>
              </a:r>
            </a:p>
            <a:p>
              <a:r>
                <a:rPr lang="en-GB"/>
                <a:t>(buggy design)</a:t>
              </a:r>
              <a:endParaRPr lang="en-US"/>
            </a:p>
          </p:txBody>
        </p:sp>
        <p:sp>
          <p:nvSpPr>
            <p:cNvPr id="41993" name="Text Box 11"/>
            <p:cNvSpPr txBox="1">
              <a:spLocks noChangeArrowheads="1"/>
            </p:cNvSpPr>
            <p:nvPr/>
          </p:nvSpPr>
          <p:spPr bwMode="auto">
            <a:xfrm>
              <a:off x="1187" y="2516"/>
              <a:ext cx="1551" cy="507"/>
            </a:xfrm>
            <a:prstGeom prst="rect">
              <a:avLst/>
            </a:prstGeom>
            <a:noFill/>
            <a:ln w="19050" algn="ctr">
              <a:noFill/>
              <a:miter lim="800000"/>
              <a:headEnd/>
              <a:tailEnd type="none" w="lg" len="lg"/>
            </a:ln>
          </p:spPr>
          <p:txBody>
            <a:bodyPr wrap="none">
              <a:spAutoFit/>
            </a:bodyPr>
            <a:lstStyle/>
            <a:p>
              <a:r>
                <a:rPr lang="en-GB"/>
                <a:t>Good Design</a:t>
              </a:r>
            </a:p>
            <a:p>
              <a:r>
                <a:rPr lang="en-GB"/>
                <a:t>(no bugs in design)</a:t>
              </a:r>
              <a:endParaRPr lang="en-US"/>
            </a:p>
          </p:txBody>
        </p:sp>
        <p:sp>
          <p:nvSpPr>
            <p:cNvPr id="41994" name="Text Box 12"/>
            <p:cNvSpPr txBox="1">
              <a:spLocks noChangeArrowheads="1"/>
            </p:cNvSpPr>
            <p:nvPr/>
          </p:nvSpPr>
          <p:spPr bwMode="auto">
            <a:xfrm>
              <a:off x="4134" y="1859"/>
              <a:ext cx="1161" cy="503"/>
            </a:xfrm>
            <a:prstGeom prst="rect">
              <a:avLst/>
            </a:prstGeom>
            <a:noFill/>
            <a:ln w="19050" algn="ctr">
              <a:noFill/>
              <a:miter lim="800000"/>
              <a:headEnd/>
              <a:tailEnd type="none" w="lg" len="lg"/>
            </a:ln>
          </p:spPr>
          <p:txBody>
            <a:bodyPr wrap="none">
              <a:spAutoFit/>
            </a:bodyPr>
            <a:lstStyle/>
            <a:p>
              <a:r>
                <a:rPr lang="en-GB"/>
                <a:t>Type II:</a:t>
              </a:r>
            </a:p>
            <a:p>
              <a:r>
                <a:rPr lang="en-GB"/>
                <a:t>False Positive</a:t>
              </a:r>
              <a:endParaRPr lang="en-US"/>
            </a:p>
          </p:txBody>
        </p:sp>
        <p:sp>
          <p:nvSpPr>
            <p:cNvPr id="41995" name="Text Box 13"/>
            <p:cNvSpPr txBox="1">
              <a:spLocks noChangeArrowheads="1"/>
            </p:cNvSpPr>
            <p:nvPr/>
          </p:nvSpPr>
          <p:spPr bwMode="auto">
            <a:xfrm>
              <a:off x="2984" y="1408"/>
              <a:ext cx="977" cy="290"/>
            </a:xfrm>
            <a:prstGeom prst="rect">
              <a:avLst/>
            </a:prstGeom>
            <a:noFill/>
            <a:ln w="19050" algn="ctr">
              <a:noFill/>
              <a:miter lim="800000"/>
              <a:headEnd/>
              <a:tailEnd type="none" w="lg" len="lg"/>
            </a:ln>
          </p:spPr>
          <p:txBody>
            <a:bodyPr wrap="none">
              <a:spAutoFit/>
            </a:bodyPr>
            <a:lstStyle/>
            <a:p>
              <a:r>
                <a:rPr lang="en-GB"/>
                <a:t>Bugs found</a:t>
              </a:r>
              <a:endParaRPr lang="en-US"/>
            </a:p>
          </p:txBody>
        </p:sp>
        <p:sp>
          <p:nvSpPr>
            <p:cNvPr id="41996" name="Text Box 14"/>
            <p:cNvSpPr txBox="1">
              <a:spLocks noChangeArrowheads="1"/>
            </p:cNvSpPr>
            <p:nvPr/>
          </p:nvSpPr>
          <p:spPr bwMode="auto">
            <a:xfrm>
              <a:off x="2865" y="2561"/>
              <a:ext cx="1234" cy="503"/>
            </a:xfrm>
            <a:prstGeom prst="rect">
              <a:avLst/>
            </a:prstGeom>
            <a:noFill/>
            <a:ln w="19050" algn="ctr">
              <a:noFill/>
              <a:miter lim="800000"/>
              <a:headEnd/>
              <a:tailEnd type="none" w="lg" len="lg"/>
            </a:ln>
          </p:spPr>
          <p:txBody>
            <a:bodyPr wrap="none">
              <a:spAutoFit/>
            </a:bodyPr>
            <a:lstStyle/>
            <a:p>
              <a:r>
                <a:rPr lang="en-GB"/>
                <a:t>Type I:</a:t>
              </a:r>
            </a:p>
            <a:p>
              <a:r>
                <a:rPr lang="en-GB"/>
                <a:t>False Negative</a:t>
              </a:r>
              <a:endParaRPr lang="en-US"/>
            </a:p>
          </p:txBody>
        </p:sp>
      </p:grpSp>
      <p:sp>
        <p:nvSpPr>
          <p:cNvPr id="41989" name="Rectangle 16"/>
          <p:cNvSpPr>
            <a:spLocks noChangeArrowheads="1"/>
          </p:cNvSpPr>
          <p:nvPr/>
        </p:nvSpPr>
        <p:spPr bwMode="auto">
          <a:xfrm>
            <a:off x="185980" y="4422775"/>
            <a:ext cx="8756541" cy="1990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I mistakes:</a:t>
            </a:r>
            <a:r>
              <a:rPr lang="en-US" sz="2000" b="1" dirty="0"/>
              <a:t> </a:t>
            </a:r>
            <a:r>
              <a:rPr lang="en-US" sz="2000" dirty="0"/>
              <a:t>Easy 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II mistakes:</a:t>
            </a:r>
            <a:r>
              <a:rPr lang="en-US" sz="2000" b="1" dirty="0"/>
              <a:t> </a:t>
            </a:r>
            <a:r>
              <a:rPr lang="en-US" sz="2000" dirty="0"/>
              <a:t>Most serious - verification failed to identify an error!</a:t>
            </a:r>
          </a:p>
          <a:p>
            <a:pPr marL="742950" lvl="1" indent="-285750" algn="l">
              <a:spcBef>
                <a:spcPct val="20000"/>
              </a:spcBef>
              <a:buFontTx/>
              <a:buChar char="–"/>
            </a:pPr>
            <a:r>
              <a:rPr lang="en-US" dirty="0"/>
              <a:t>Can result in a bad design being shipped unknowingly!</a:t>
            </a:r>
          </a:p>
          <a:p>
            <a:pPr algn="l">
              <a:spcBef>
                <a:spcPts val="2400"/>
              </a:spcBef>
              <a:buClr>
                <a:srgbClr val="A50021"/>
              </a:buClr>
            </a:pPr>
            <a:r>
              <a:rPr lang="en-US" sz="2400" dirty="0">
                <a:solidFill>
                  <a:srgbClr val="A50021"/>
                </a:solidFill>
              </a:rPr>
              <a:t>Knowing where you are in the verification process is much easier to estimate than how long it will take to complete the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479925"/>
          </a:xfrm>
        </p:spPr>
        <p:txBody>
          <a:bodyPr/>
          <a:lstStyle/>
          <a:p>
            <a:pPr eaLnBrk="1" hangingPunct="1">
              <a:lnSpc>
                <a:spcPct val="90000"/>
              </a:lnSpc>
            </a:pPr>
            <a:r>
              <a:rPr lang="en-GB" sz="2400" b="1" dirty="0" err="1" smtClean="0"/>
              <a:t>Janick</a:t>
            </a:r>
            <a:r>
              <a:rPr lang="en-GB" sz="2400" b="1" dirty="0" smtClean="0"/>
              <a:t> Bergeron </a:t>
            </a:r>
            <a:r>
              <a:rPr lang="en-GB" sz="2400" dirty="0" smtClean="0"/>
              <a:t>[WTB]</a:t>
            </a:r>
          </a:p>
          <a:p>
            <a:pPr lvl="1" eaLnBrk="1" hangingPunct="1">
              <a:lnSpc>
                <a:spcPct val="90000"/>
              </a:lnSpc>
              <a:buFontTx/>
              <a:buNone/>
            </a:pPr>
            <a:r>
              <a:rPr lang="en-GB" sz="2000" dirty="0" smtClean="0"/>
              <a:t>Writing </a:t>
            </a:r>
            <a:r>
              <a:rPr lang="en-GB" sz="2000" dirty="0" err="1" smtClean="0"/>
              <a:t>Testbenches</a:t>
            </a:r>
            <a:r>
              <a:rPr lang="en-GB" sz="2000" dirty="0" smtClean="0"/>
              <a:t>: Functional Verification of HDL Models.</a:t>
            </a:r>
          </a:p>
          <a:p>
            <a:pPr lvl="1" eaLnBrk="1" hangingPunct="1">
              <a:lnSpc>
                <a:spcPct val="90000"/>
              </a:lnSpc>
              <a:buFontTx/>
              <a:buNone/>
            </a:pPr>
            <a:r>
              <a:rPr lang="en-GB" sz="2000" dirty="0" smtClean="0"/>
              <a:t>First Edition, </a:t>
            </a:r>
            <a:r>
              <a:rPr lang="en-GB" sz="2000" dirty="0" err="1" smtClean="0"/>
              <a:t>Kluwer</a:t>
            </a:r>
            <a:r>
              <a:rPr lang="en-GB" sz="2000" dirty="0" smtClean="0"/>
              <a:t>, 2000, ISBN: 0-7923-7766-4</a:t>
            </a:r>
          </a:p>
          <a:p>
            <a:pPr lvl="1" eaLnBrk="1" hangingPunct="1">
              <a:lnSpc>
                <a:spcPct val="90000"/>
              </a:lnSpc>
              <a:buFontTx/>
              <a:buNone/>
            </a:pPr>
            <a:r>
              <a:rPr lang="en-GB" sz="2000" dirty="0" smtClean="0"/>
              <a:t>Second Edition, </a:t>
            </a:r>
            <a:r>
              <a:rPr lang="en-GB" sz="2000" dirty="0" err="1" smtClean="0"/>
              <a:t>Kluwer</a:t>
            </a:r>
            <a:r>
              <a:rPr lang="en-GB" sz="2000" dirty="0" smtClean="0"/>
              <a:t>, 2003, ISBN: 1-4020-7401-8</a:t>
            </a:r>
          </a:p>
          <a:p>
            <a:pPr eaLnBrk="1" hangingPunct="1">
              <a:lnSpc>
                <a:spcPct val="90000"/>
              </a:lnSpc>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a:t>
            </a:r>
            <a:r>
              <a:rPr lang="en-GB" sz="1200" dirty="0" err="1" smtClean="0"/>
              <a:t>Verilog</a:t>
            </a:r>
            <a:r>
              <a:rPr lang="en-GB" sz="1200" dirty="0" smtClean="0"/>
              <a:t>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000" b="1" dirty="0" smtClean="0">
                <a:solidFill>
                  <a:srgbClr val="A50021"/>
                </a:solidFill>
              </a:rPr>
              <a:t>Aim:</a:t>
            </a:r>
            <a:r>
              <a:rPr lang="en-GB" sz="2000" b="1" dirty="0" smtClean="0"/>
              <a:t> </a:t>
            </a:r>
          </a:p>
          <a:p>
            <a:pPr eaLnBrk="1" hangingPunct="1">
              <a:lnSpc>
                <a:spcPct val="80000"/>
              </a:lnSpc>
              <a:buFont typeface="Wingdings" pitchFamily="2" charset="2"/>
              <a:buNone/>
            </a:pPr>
            <a:r>
              <a:rPr lang="en-GB" sz="2000" dirty="0" smtClean="0"/>
              <a:t>	To familiarise you with the routine tasks in carrying out </a:t>
            </a:r>
            <a:r>
              <a:rPr lang="en-GB" sz="2000" b="1" dirty="0" smtClean="0"/>
              <a:t>functional verification and verification management</a:t>
            </a:r>
            <a:r>
              <a:rPr lang="en-GB" sz="2000" dirty="0" smtClean="0"/>
              <a:t>, and to give you the </a:t>
            </a:r>
            <a:r>
              <a:rPr lang="en-GB" sz="2000" b="1" dirty="0" smtClean="0"/>
              <a:t>technical background </a:t>
            </a:r>
            <a:r>
              <a:rPr lang="en-GB" sz="2000" dirty="0" smtClean="0"/>
              <a:t>plus some of the </a:t>
            </a:r>
            <a:r>
              <a:rPr lang="en-GB" sz="2000" b="1" dirty="0" smtClean="0"/>
              <a:t>practical skills </a:t>
            </a:r>
            <a:r>
              <a:rPr lang="en-GB" sz="2000" dirty="0" smtClean="0"/>
              <a:t>expected from a professional Design Verification Engineer.</a:t>
            </a:r>
          </a:p>
          <a:p>
            <a:pPr eaLnBrk="1" hangingPunct="1">
              <a:lnSpc>
                <a:spcPct val="80000"/>
              </a:lnSpc>
            </a:pPr>
            <a:endParaRPr lang="en-GB" sz="2000" dirty="0" smtClean="0"/>
          </a:p>
          <a:p>
            <a:pPr eaLnBrk="1" hangingPunct="1">
              <a:lnSpc>
                <a:spcPct val="80000"/>
              </a:lnSpc>
            </a:pPr>
            <a:r>
              <a:rPr lang="en-GB" sz="20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000" b="1" dirty="0" smtClean="0"/>
              <a:t>On successful completion of this unit, you will be able to:</a:t>
            </a:r>
          </a:p>
          <a:p>
            <a:pPr eaLnBrk="1" hangingPunct="1">
              <a:lnSpc>
                <a:spcPct val="80000"/>
              </a:lnSpc>
            </a:pPr>
            <a:r>
              <a:rPr lang="en-GB" sz="2000" dirty="0" smtClean="0"/>
              <a:t>understand the complexities and limits of verification;</a:t>
            </a:r>
          </a:p>
          <a:p>
            <a:pPr eaLnBrk="1" hangingPunct="1">
              <a:lnSpc>
                <a:spcPct val="80000"/>
              </a:lnSpc>
            </a:pPr>
            <a:r>
              <a:rPr lang="en-GB" sz="2000" dirty="0" smtClean="0"/>
              <a:t>carry out functional verification and determine its effectiveness;</a:t>
            </a:r>
          </a:p>
          <a:p>
            <a:pPr eaLnBrk="1" hangingPunct="1">
              <a:lnSpc>
                <a:spcPct val="80000"/>
              </a:lnSpc>
            </a:pPr>
            <a:r>
              <a:rPr lang="en-GB" sz="2000" dirty="0" smtClean="0"/>
              <a:t>set appropriate verification goals, select suitable verification</a:t>
            </a:r>
          </a:p>
          <a:p>
            <a:pPr eaLnBrk="1" hangingPunct="1">
              <a:lnSpc>
                <a:spcPct val="80000"/>
              </a:lnSpc>
              <a:buFont typeface="Wingdings" pitchFamily="2" charset="2"/>
              <a:buNone/>
            </a:pPr>
            <a:r>
              <a:rPr lang="en-GB" sz="2000" dirty="0" smtClean="0"/>
              <a:t>	methods and assess the associated risks;</a:t>
            </a:r>
          </a:p>
          <a:p>
            <a:pPr eaLnBrk="1" hangingPunct="1">
              <a:lnSpc>
                <a:spcPct val="80000"/>
              </a:lnSpc>
            </a:pPr>
            <a:r>
              <a:rPr lang="en-GB" sz="2000" dirty="0" smtClean="0"/>
              <a:t>compile a verification plan that fits into the flow of a design project;</a:t>
            </a:r>
          </a:p>
          <a:p>
            <a:pPr eaLnBrk="1" hangingPunct="1">
              <a:lnSpc>
                <a:spcPct val="80000"/>
              </a:lnSpc>
            </a:pPr>
            <a:r>
              <a:rPr lang="en-GB" sz="2000" dirty="0" smtClean="0"/>
              <a:t>organise a verification team.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293734"/>
            <a:ext cx="8424863" cy="4926957"/>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p>
          <a:p>
            <a:pPr lvl="1"/>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5519</TotalTime>
  <Words>2726</Words>
  <Application>Microsoft Office PowerPoint</Application>
  <PresentationFormat>On-screen Show (4:3)</PresentationFormat>
  <Paragraphs>520</Paragraphs>
  <Slides>38</Slides>
  <Notes>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150</cp:revision>
  <cp:lastPrinted>2013-10-04T22:25:58Z</cp:lastPrinted>
  <dcterms:created xsi:type="dcterms:W3CDTF">2006-05-11T10:00:56Z</dcterms:created>
  <dcterms:modified xsi:type="dcterms:W3CDTF">2013-10-04T23:07:24Z</dcterms:modified>
</cp:coreProperties>
</file>