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embeddings/oleObject1.bin" ContentType="application/vnd.openxmlformats-officedocument.oleObject"/>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303" r:id="rId3"/>
    <p:sldId id="357" r:id="rId4"/>
    <p:sldId id="305" r:id="rId5"/>
    <p:sldId id="362" r:id="rId6"/>
    <p:sldId id="363" r:id="rId7"/>
    <p:sldId id="364" r:id="rId8"/>
    <p:sldId id="365" r:id="rId9"/>
    <p:sldId id="366" r:id="rId10"/>
    <p:sldId id="367" r:id="rId11"/>
    <p:sldId id="368" r:id="rId12"/>
    <p:sldId id="369" r:id="rId13"/>
    <p:sldId id="370" r:id="rId14"/>
    <p:sldId id="371" r:id="rId15"/>
    <p:sldId id="372" r:id="rId16"/>
    <p:sldId id="374" r:id="rId17"/>
    <p:sldId id="306" r:id="rId18"/>
    <p:sldId id="307" r:id="rId19"/>
    <p:sldId id="358"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5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60" r:id="rId48"/>
    <p:sldId id="354" r:id="rId49"/>
    <p:sldId id="355" r:id="rId50"/>
    <p:sldId id="373" r:id="rId51"/>
    <p:sldId id="361" r:id="rId52"/>
    <p:sldId id="356" r:id="rId53"/>
    <p:sldId id="375" r:id="rId54"/>
  </p:sldIdLst>
  <p:sldSz cx="9144000" cy="6858000" type="screen4x3"/>
  <p:notesSz cx="7315200" cy="9601200"/>
  <p:defaultTextStyle>
    <a:defPPr>
      <a:defRPr lang="en-US"/>
    </a:defPPr>
    <a:lvl1pPr algn="ctr" rtl="0" fontAlgn="base">
      <a:spcBef>
        <a:spcPct val="0"/>
      </a:spcBef>
      <a:spcAft>
        <a:spcPct val="0"/>
      </a:spcAft>
      <a:defRPr kern="1200">
        <a:solidFill>
          <a:schemeClr val="tx1"/>
        </a:solidFill>
        <a:latin typeface="Arial" pitchFamily="34" charset="0"/>
        <a:ea typeface="+mn-ea"/>
        <a:cs typeface="+mn-cs"/>
      </a:defRPr>
    </a:lvl1pPr>
    <a:lvl2pPr marL="457200" algn="ctr" rtl="0" fontAlgn="base">
      <a:spcBef>
        <a:spcPct val="0"/>
      </a:spcBef>
      <a:spcAft>
        <a:spcPct val="0"/>
      </a:spcAft>
      <a:defRPr kern="1200">
        <a:solidFill>
          <a:schemeClr val="tx1"/>
        </a:solidFill>
        <a:latin typeface="Arial" pitchFamily="34" charset="0"/>
        <a:ea typeface="+mn-ea"/>
        <a:cs typeface="+mn-cs"/>
      </a:defRPr>
    </a:lvl2pPr>
    <a:lvl3pPr marL="914400" algn="ctr" rtl="0" fontAlgn="base">
      <a:spcBef>
        <a:spcPct val="0"/>
      </a:spcBef>
      <a:spcAft>
        <a:spcPct val="0"/>
      </a:spcAft>
      <a:defRPr kern="1200">
        <a:solidFill>
          <a:schemeClr val="tx1"/>
        </a:solidFill>
        <a:latin typeface="Arial" pitchFamily="34" charset="0"/>
        <a:ea typeface="+mn-ea"/>
        <a:cs typeface="+mn-cs"/>
      </a:defRPr>
    </a:lvl3pPr>
    <a:lvl4pPr marL="1371600" algn="ctr" rtl="0" fontAlgn="base">
      <a:spcBef>
        <a:spcPct val="0"/>
      </a:spcBef>
      <a:spcAft>
        <a:spcPct val="0"/>
      </a:spcAft>
      <a:defRPr kern="1200">
        <a:solidFill>
          <a:schemeClr val="tx1"/>
        </a:solidFill>
        <a:latin typeface="Arial" pitchFamily="34" charset="0"/>
        <a:ea typeface="+mn-ea"/>
        <a:cs typeface="+mn-cs"/>
      </a:defRPr>
    </a:lvl4pPr>
    <a:lvl5pPr marL="1828800" algn="ctr"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DDDDDD"/>
    <a:srgbClr val="3366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5619" autoAdjust="0"/>
    <p:restoredTop sz="94581" autoAdjust="0"/>
  </p:normalViewPr>
  <p:slideViewPr>
    <p:cSldViewPr>
      <p:cViewPr>
        <p:scale>
          <a:sx n="75" d="100"/>
          <a:sy n="75" d="100"/>
        </p:scale>
        <p:origin x="-1860" y="-72"/>
      </p:cViewPr>
      <p:guideLst>
        <p:guide orient="horz" pos="2160"/>
        <p:guide pos="2880"/>
      </p:guideLst>
    </p:cSldViewPr>
  </p:slideViewPr>
  <p:notesTextViewPr>
    <p:cViewPr>
      <p:scale>
        <a:sx n="100" d="100"/>
        <a:sy n="100" d="100"/>
      </p:scale>
      <p:origin x="0" y="0"/>
    </p:cViewPr>
  </p:notesTextViewPr>
  <p:sorterViewPr>
    <p:cViewPr>
      <p:scale>
        <a:sx n="76" d="100"/>
        <a:sy n="76" d="100"/>
      </p:scale>
      <p:origin x="0" y="0"/>
    </p:cViewPr>
  </p:sorterViewPr>
  <p:notesViewPr>
    <p:cSldViewPr>
      <p:cViewPr varScale="1">
        <p:scale>
          <a:sx n="56" d="100"/>
          <a:sy n="56" d="100"/>
        </p:scale>
        <p:origin x="-1110" y="-90"/>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notesMaster" Target="notesMasters/notesMaster1.xml"/><Relationship Id="rId56" Type="http://schemas.openxmlformats.org/officeDocument/2006/relationships/handoutMaster" Target="handoutMasters/handoutMaster1.xml"/><Relationship Id="rId57" Type="http://schemas.openxmlformats.org/officeDocument/2006/relationships/printerSettings" Target="printerSettings/printerSettings1.bin"/><Relationship Id="rId58" Type="http://schemas.openxmlformats.org/officeDocument/2006/relationships/presProps" Target="presProps.xml"/><Relationship Id="rId59" Type="http://schemas.openxmlformats.org/officeDocument/2006/relationships/viewProps" Target="viewProp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theme" Target="theme/theme1.xml"/><Relationship Id="rId6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4301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4301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4301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CC51E836-793E-4DAF-A61D-B81200957849}" type="slidenum">
              <a:rPr lang="en-US"/>
              <a:pPr>
                <a:defRPr/>
              </a:pPr>
              <a:t>‹#›</a:t>
            </a:fld>
            <a:endParaRPr lang="en-US"/>
          </a:p>
        </p:txBody>
      </p:sp>
    </p:spTree>
    <p:extLst>
      <p:ext uri="{BB962C8B-B14F-4D97-AF65-F5344CB8AC3E}">
        <p14:creationId xmlns:p14="http://schemas.microsoft.com/office/powerpoint/2010/main" val="3559360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1469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p:spPr>
      </p:sp>
      <p:sp>
        <p:nvSpPr>
          <p:cNvPr id="11469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1469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1469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9320E47B-D919-4654-89BA-9B3206B2EF33}" type="slidenum">
              <a:rPr lang="en-US"/>
              <a:pPr>
                <a:defRPr/>
              </a:pPr>
              <a:t>‹#›</a:t>
            </a:fld>
            <a:endParaRPr lang="en-US"/>
          </a:p>
        </p:txBody>
      </p:sp>
    </p:spTree>
    <p:extLst>
      <p:ext uri="{BB962C8B-B14F-4D97-AF65-F5344CB8AC3E}">
        <p14:creationId xmlns:p14="http://schemas.microsoft.com/office/powerpoint/2010/main" val="4872629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E5143F8-E559-4B2D-93B3-71C60F6E66A5}" type="slidenum">
              <a:rPr lang="en-US" smtClean="0">
                <a:latin typeface="Arial" pitchFamily="34" charset="0"/>
              </a:rPr>
              <a:pPr/>
              <a:t>1</a:t>
            </a:fld>
            <a:endParaRPr lang="en-US" smtClean="0">
              <a:latin typeface="Arial"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GB" smtClean="0">
              <a:latin typeface="Arial"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F4394E39-0C2E-4C97-A023-0913F196711B}" type="slidenum">
              <a:rPr lang="en-US" smtClean="0">
                <a:latin typeface="Arial" pitchFamily="34" charset="0"/>
              </a:rPr>
              <a:pPr/>
              <a:t>26</a:t>
            </a:fld>
            <a:endParaRPr lang="en-US" smtClean="0">
              <a:latin typeface="Arial" pitchFamily="34" charset="0"/>
            </a:endParaRPr>
          </a:p>
        </p:txBody>
      </p:sp>
      <p:sp>
        <p:nvSpPr>
          <p:cNvPr id="67587" name="Rectangle 2"/>
          <p:cNvSpPr>
            <a:spLocks noGrp="1" noRot="1" noChangeAspect="1" noChangeArrowheads="1" noTextEdit="1"/>
          </p:cNvSpPr>
          <p:nvPr>
            <p:ph type="sldImg"/>
          </p:nvPr>
        </p:nvSpPr>
        <p:spPr>
          <a:xfrm>
            <a:off x="769938" y="352425"/>
            <a:ext cx="5778500" cy="4333875"/>
          </a:xfrm>
          <a:ln/>
        </p:spPr>
      </p:sp>
      <p:sp>
        <p:nvSpPr>
          <p:cNvPr id="6758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Important aspect in understanding a failure is understanding the conditions in under it occurs. In simulation, the first thing to check is how deterministic is the failure. In other words, does it always occur in the same settings (with and without the same random seed). Next, it can be useful to understand which parameters in the environment are correlated to the failure. Specifically, we look for parameters that cause the bug to disappear or change behavior. More useful</a:t>
            </a:r>
            <a:r>
              <a:rPr lang="en-US" smtClean="0">
                <a:latin typeface="Arial" pitchFamily="34" charset="0"/>
                <a:cs typeface="Arial" pitchFamily="34" charset="0"/>
              </a:rPr>
              <a:t>—</a:t>
            </a:r>
            <a:r>
              <a:rPr lang="en-US" smtClean="0">
                <a:latin typeface="Arial" pitchFamily="34" charset="0"/>
              </a:rPr>
              <a:t>but in many cases harder to obtain information</a:t>
            </a:r>
            <a:r>
              <a:rPr lang="en-US" smtClean="0">
                <a:latin typeface="Arial" pitchFamily="34" charset="0"/>
                <a:cs typeface="Arial" pitchFamily="34" charset="0"/>
              </a:rPr>
              <a:t>—</a:t>
            </a:r>
            <a:r>
              <a:rPr lang="en-US" smtClean="0">
                <a:latin typeface="Arial" pitchFamily="34" charset="0"/>
              </a:rPr>
              <a:t>is direct correlation between the applied stimulus and the failure. The equivalent to this in formal verification is the constraints and bounds applied in the formal verification process.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6BE0FBBF-38C6-462C-B87A-52EFD2DEDE0B}" type="slidenum">
              <a:rPr lang="en-US" smtClean="0">
                <a:latin typeface="Arial" pitchFamily="34" charset="0"/>
              </a:rPr>
              <a:pPr/>
              <a:t>27</a:t>
            </a:fld>
            <a:endParaRPr lang="en-US" smtClean="0">
              <a:latin typeface="Arial" pitchFamily="34" charset="0"/>
            </a:endParaRPr>
          </a:p>
        </p:txBody>
      </p:sp>
      <p:sp>
        <p:nvSpPr>
          <p:cNvPr id="68611" name="Rectangle 2"/>
          <p:cNvSpPr>
            <a:spLocks noGrp="1" noRot="1" noChangeAspect="1" noChangeArrowheads="1" noTextEdit="1"/>
          </p:cNvSpPr>
          <p:nvPr>
            <p:ph type="sldImg"/>
          </p:nvPr>
        </p:nvSpPr>
        <p:spPr>
          <a:xfrm>
            <a:off x="769938" y="352425"/>
            <a:ext cx="5778500" cy="4333875"/>
          </a:xfrm>
          <a:ln/>
        </p:spPr>
      </p:sp>
      <p:sp>
        <p:nvSpPr>
          <p:cNvPr id="6861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next step is resolving the failure. As mentioned earlier, this does not always mean fixing the bug. No matter what resolution is used, it is important that it is correct and complete and that it did not introduce new failures. It is also important to check that similar faults</a:t>
            </a:r>
            <a:r>
              <a:rPr lang="en-US" smtClean="0">
                <a:latin typeface="Arial" pitchFamily="34" charset="0"/>
                <a:cs typeface="Arial" pitchFamily="34" charset="0"/>
              </a:rPr>
              <a:t>—sometimes called “cousin bugs” —</a:t>
            </a:r>
            <a:r>
              <a:rPr lang="en-US" smtClean="0">
                <a:latin typeface="Arial" pitchFamily="34" charset="0"/>
              </a:rPr>
              <a:t>do not exist or are fixed as well. This call for a mini-verification plan for the fix (but again this mini-plan can be quite small).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1B2BF0E-80B3-4344-AB3A-74EEAAA44272}" type="slidenum">
              <a:rPr lang="en-US" smtClean="0">
                <a:latin typeface="Arial" pitchFamily="34" charset="0"/>
              </a:rPr>
              <a:pPr/>
              <a:t>28</a:t>
            </a:fld>
            <a:endParaRPr lang="en-US" smtClean="0">
              <a:latin typeface="Arial" pitchFamily="34" charset="0"/>
            </a:endParaRPr>
          </a:p>
        </p:txBody>
      </p:sp>
      <p:sp>
        <p:nvSpPr>
          <p:cNvPr id="69635" name="Rectangle 2"/>
          <p:cNvSpPr>
            <a:spLocks noGrp="1" noRot="1" noChangeAspect="1" noChangeArrowheads="1" noTextEdit="1"/>
          </p:cNvSpPr>
          <p:nvPr>
            <p:ph type="sldImg"/>
          </p:nvPr>
        </p:nvSpPr>
        <p:spPr>
          <a:xfrm>
            <a:off x="769938" y="352425"/>
            <a:ext cx="5778500" cy="4333875"/>
          </a:xfrm>
          <a:ln/>
        </p:spPr>
      </p:sp>
      <p:sp>
        <p:nvSpPr>
          <p:cNvPr id="6963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goal of adaptation is to reduce the number of faults found by chance. Finding faults accidentally is dangerous because these faults can easily be missed if we are less lucky. Therefore, an important part of failure analysis is looking for indications that a fault was found by chance, fixing the verification plan and its implementation to ensure that similar faults are found because we are looking for them. Indications that a fault is found by chance are:</a:t>
            </a:r>
          </a:p>
          <a:p>
            <a:pPr lvl="1" eaLnBrk="1" hangingPunct="1">
              <a:buFontTx/>
              <a:buChar char="•"/>
            </a:pPr>
            <a:r>
              <a:rPr lang="en-US" b="1" smtClean="0">
                <a:latin typeface="Arial" pitchFamily="34" charset="0"/>
              </a:rPr>
              <a:t>Wrong place or time</a:t>
            </a:r>
            <a:r>
              <a:rPr lang="en-US" smtClean="0">
                <a:latin typeface="Arial" pitchFamily="34" charset="0"/>
              </a:rPr>
              <a:t> </a:t>
            </a:r>
            <a:r>
              <a:rPr lang="en-US" smtClean="0">
                <a:latin typeface="Arial" pitchFamily="34" charset="0"/>
                <a:cs typeface="Arial" pitchFamily="34" charset="0"/>
              </a:rPr>
              <a:t>—</a:t>
            </a:r>
            <a:r>
              <a:rPr lang="en-US" smtClean="0">
                <a:latin typeface="Arial" pitchFamily="34" charset="0"/>
              </a:rPr>
              <a:t> wrong level of the hierarchy (e.g., the adder bug is found only at system verification); failures at areas that we do not concentrate on (e.g., the adder bug is found while concentrating on the multiplier). We need to understand why the fault was not caught at the right time and fix the plan accordingly. For example, adding coverage model for the adder operation would have prevented this problem.</a:t>
            </a:r>
          </a:p>
          <a:p>
            <a:pPr lvl="1" eaLnBrk="1" hangingPunct="1">
              <a:buFontTx/>
              <a:buChar char="•"/>
            </a:pPr>
            <a:r>
              <a:rPr lang="en-US" b="1" smtClean="0">
                <a:latin typeface="Arial" pitchFamily="34" charset="0"/>
              </a:rPr>
              <a:t>Fault is found by the wrong checker </a:t>
            </a:r>
            <a:r>
              <a:rPr lang="en-US" smtClean="0">
                <a:latin typeface="Arial" pitchFamily="34" charset="0"/>
                <a:cs typeface="Arial" pitchFamily="34" charset="0"/>
              </a:rPr>
              <a:t>—</a:t>
            </a:r>
            <a:r>
              <a:rPr lang="en-US" b="1" smtClean="0">
                <a:latin typeface="Arial" pitchFamily="34" charset="0"/>
              </a:rPr>
              <a:t> </a:t>
            </a:r>
            <a:r>
              <a:rPr lang="en-US" smtClean="0">
                <a:latin typeface="Arial" pitchFamily="34" charset="0"/>
              </a:rPr>
              <a:t>For example the adder bug is found because it caused wrong data length in outgoing message. Here, we need to ensure that proper checkers that catch such failures close to their occurrence are added.</a:t>
            </a:r>
          </a:p>
          <a:p>
            <a:pPr lvl="1" eaLnBrk="1" hangingPunct="1">
              <a:buFontTx/>
              <a:buChar char="•"/>
            </a:pPr>
            <a:r>
              <a:rPr lang="en-US" b="1" smtClean="0">
                <a:latin typeface="Arial" pitchFamily="34" charset="0"/>
              </a:rPr>
              <a:t>Simulation is not flagged by coverage </a:t>
            </a:r>
            <a:r>
              <a:rPr lang="en-US" smtClean="0">
                <a:latin typeface="Arial" pitchFamily="34" charset="0"/>
                <a:cs typeface="Arial" pitchFamily="34" charset="0"/>
              </a:rPr>
              <a:t>—</a:t>
            </a:r>
            <a:r>
              <a:rPr lang="en-US" smtClean="0">
                <a:latin typeface="Arial" pitchFamily="34" charset="0"/>
              </a:rPr>
              <a:t> If the simulation with failure does not hit an uncovered or rarely covered event, then that simulation is not different from other simulation from coverage point of view. This means that a coverage point or coverage model that corresponds to the failure is missing.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A331470D-E0D3-49A4-9B3C-AC8BFEF467A4}" type="slidenum">
              <a:rPr lang="en-US" smtClean="0">
                <a:latin typeface="Arial" pitchFamily="34" charset="0"/>
              </a:rPr>
              <a:pPr/>
              <a:t>29</a:t>
            </a:fld>
            <a:endParaRPr lang="en-US" smtClean="0">
              <a:latin typeface="Arial" pitchFamily="34" charset="0"/>
            </a:endParaRPr>
          </a:p>
        </p:txBody>
      </p:sp>
      <p:sp>
        <p:nvSpPr>
          <p:cNvPr id="70659" name="Rectangle 2"/>
          <p:cNvSpPr>
            <a:spLocks noGrp="1" noRot="1" noChangeAspect="1" noChangeArrowheads="1" noTextEdit="1"/>
          </p:cNvSpPr>
          <p:nvPr>
            <p:ph type="sldImg"/>
          </p:nvPr>
        </p:nvSpPr>
        <p:spPr>
          <a:xfrm>
            <a:off x="769938" y="352425"/>
            <a:ext cx="5778500" cy="4333875"/>
          </a:xfrm>
          <a:ln/>
        </p:spPr>
      </p:sp>
      <p:sp>
        <p:nvSpPr>
          <p:cNvPr id="7066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An important aspect of analysis and adaptation is the correlation between coverage and failures, correlation between the two of them and changes in the design and environment. For example, activating a new feature in the design should open the door for new bugs to show themselves (as we saw earlier) and also improve coverage.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285B448-CB0F-42B1-85B8-39E1644804FE}" type="slidenum">
              <a:rPr lang="en-US" smtClean="0">
                <a:latin typeface="Arial" pitchFamily="34" charset="0"/>
              </a:rPr>
              <a:pPr/>
              <a:t>30</a:t>
            </a:fld>
            <a:endParaRPr lang="en-US" smtClean="0">
              <a:latin typeface="Arial" pitchFamily="34" charset="0"/>
            </a:endParaRPr>
          </a:p>
        </p:txBody>
      </p:sp>
      <p:sp>
        <p:nvSpPr>
          <p:cNvPr id="71683" name="Rectangle 2"/>
          <p:cNvSpPr>
            <a:spLocks noGrp="1" noRot="1" noChangeAspect="1" noChangeArrowheads="1" noTextEdit="1"/>
          </p:cNvSpPr>
          <p:nvPr>
            <p:ph type="sldImg"/>
          </p:nvPr>
        </p:nvSpPr>
        <p:spPr>
          <a:xfrm>
            <a:off x="769938" y="352425"/>
            <a:ext cx="5778500" cy="4333875"/>
          </a:xfrm>
          <a:ln/>
        </p:spPr>
      </p:sp>
      <p:sp>
        <p:nvSpPr>
          <p:cNvPr id="7168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This plot shows the failure rate (the blue plot, note error in printed version) and coverage progress as a function of time. The plot shows that most failures are exposed when coverage increases at the fastest pace. The explanation for this is simple. When coverage progresses faster, it means that more areas of the design are explored at the same time, and therefore, the potential of finding new problems increases.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DC0EEED2-9183-4B15-AE95-6EE3F89E1E60}" type="slidenum">
              <a:rPr lang="en-US" smtClean="0">
                <a:latin typeface="Arial" pitchFamily="34" charset="0"/>
              </a:rPr>
              <a:pPr/>
              <a:t>31</a:t>
            </a:fld>
            <a:endParaRPr lang="en-US" smtClean="0">
              <a:latin typeface="Arial" pitchFamily="34" charset="0"/>
            </a:endParaRPr>
          </a:p>
        </p:txBody>
      </p:sp>
      <p:sp>
        <p:nvSpPr>
          <p:cNvPr id="72707" name="Rectangle 2"/>
          <p:cNvSpPr>
            <a:spLocks noGrp="1" noRot="1" noChangeAspect="1" noChangeArrowheads="1" noTextEdit="1"/>
          </p:cNvSpPr>
          <p:nvPr>
            <p:ph type="sldImg"/>
          </p:nvPr>
        </p:nvSpPr>
        <p:spPr>
          <a:xfrm>
            <a:off x="769938" y="352425"/>
            <a:ext cx="5778500" cy="4333875"/>
          </a:xfrm>
          <a:ln/>
        </p:spPr>
      </p:sp>
      <p:sp>
        <p:nvSpPr>
          <p:cNvPr id="7270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Correlating a specific failure with a coverage point can be useful in the failure analysis process. If a failed simulation hits rare coverage points, these points can provide hints about the location of the fault that caused the failure. The rare events are a trail of what happened in the DUV prior to the failure, thus they can indicate where the fault might be. This is especially true if the failure is far from the fault or the fault is complex.</a:t>
            </a:r>
          </a:p>
          <a:p>
            <a:pPr eaLnBrk="1" hangingPunct="1"/>
            <a:r>
              <a:rPr lang="en-US" smtClean="0">
                <a:latin typeface="Arial" pitchFamily="34" charset="0"/>
              </a:rPr>
              <a:t>On the other hand, if the failed simulation does not contain rare coverage points, it is likely that the failure was found by chance. In this case we should investigate what is missing in the verification plan and how to refine it so that such failures would not escape.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GB" smtClean="0">
              <a:latin typeface="Arial" pitchFamily="34" charset="0"/>
            </a:endParaRPr>
          </a:p>
        </p:txBody>
      </p:sp>
      <p:sp>
        <p:nvSpPr>
          <p:cNvPr id="73732" name="Slide Number Placeholder 3"/>
          <p:cNvSpPr>
            <a:spLocks noGrp="1"/>
          </p:cNvSpPr>
          <p:nvPr>
            <p:ph type="sldNum" sz="quarter" idx="5"/>
          </p:nvPr>
        </p:nvSpPr>
        <p:spPr>
          <a:noFill/>
        </p:spPr>
        <p:txBody>
          <a:bodyPr/>
          <a:lstStyle/>
          <a:p>
            <a:pPr>
              <a:buClr>
                <a:srgbClr val="EEECE1"/>
              </a:buClr>
            </a:pPr>
            <a:fld id="{A1619880-78DC-4E00-86F2-691295E5D645}" type="slidenum">
              <a:rPr lang="en-US" smtClean="0">
                <a:solidFill>
                  <a:srgbClr val="000000"/>
                </a:solidFill>
                <a:latin typeface="Arial" pitchFamily="34" charset="0"/>
              </a:rPr>
              <a:pPr>
                <a:buClr>
                  <a:srgbClr val="EEECE1"/>
                </a:buClr>
              </a:pPr>
              <a:t>50</a:t>
            </a:fld>
            <a:endParaRPr lang="en-US" smtClean="0">
              <a:solidFill>
                <a:srgbClr val="000000"/>
              </a:solidFill>
              <a:latin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FF9DC1-5A9A-4099-AE09-AB0B3C9F20EF}" type="slidenum">
              <a:rPr lang="en-US" smtClean="0">
                <a:latin typeface="Arial" pitchFamily="34" charset="0"/>
              </a:rPr>
              <a:pPr/>
              <a:t>52</a:t>
            </a:fld>
            <a:endParaRPr lang="en-US" smtClean="0">
              <a:latin typeface="Arial"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5FB03559-758E-48B2-87B1-14D907FF624F}" type="slidenum">
              <a:rPr lang="en-US" smtClean="0">
                <a:latin typeface="Arial" pitchFamily="34" charset="0"/>
              </a:rPr>
              <a:pPr/>
              <a:t>17</a:t>
            </a:fld>
            <a:endParaRPr lang="en-US" smtClean="0">
              <a:latin typeface="Arial" pitchFamily="34" charset="0"/>
            </a:endParaRPr>
          </a:p>
        </p:txBody>
      </p:sp>
      <p:sp>
        <p:nvSpPr>
          <p:cNvPr id="59395" name="Rectangle 2"/>
          <p:cNvSpPr>
            <a:spLocks noGrp="1" noRot="1" noChangeAspect="1" noChangeArrowheads="1" noTextEdit="1"/>
          </p:cNvSpPr>
          <p:nvPr>
            <p:ph type="sldImg"/>
          </p:nvPr>
        </p:nvSpPr>
        <p:spPr>
          <a:xfrm>
            <a:off x="769938" y="352425"/>
            <a:ext cx="5778500" cy="4333875"/>
          </a:xfrm>
          <a:ln/>
        </p:spPr>
      </p:sp>
      <p:sp>
        <p:nvSpPr>
          <p:cNvPr id="5939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So far, we discussed how to build a good verification plan. This is a necessary first step for successful verification, but a good plan alone is not sufficient for a successful verification. The reason for that is no matter how careful and detailed our plan is, we cannot foresee everything that will happen during the execution of the plan. Specifically, we cannot foresee when and where bugs will be found. In addition, even a perfect plan cannot guarantee success if its execution is not good enough.</a:t>
            </a:r>
          </a:p>
          <a:p>
            <a:pPr eaLnBrk="1" hangingPunct="1"/>
            <a:r>
              <a:rPr lang="en-US" smtClean="0">
                <a:latin typeface="Arial" pitchFamily="34" charset="0"/>
              </a:rPr>
              <a:t>Therefore, throughout the execution of the VP, we need to constantly monitor the verification process, analyze the observations we get, and adapt to address the issues that are pointed out by the observations and the analysis.</a:t>
            </a:r>
          </a:p>
          <a:p>
            <a:pPr eaLnBrk="1" hangingPunct="1"/>
            <a:r>
              <a:rPr lang="en-US" smtClean="0">
                <a:latin typeface="Arial" pitchFamily="34" charset="0"/>
              </a:rPr>
              <a:t>Adaptation can lead to changes in all aspects of the verification process, starting from its foundations, namely the verification plan. Simply speaking, the adaptation can be at three basic levels. The simplest level is changes in the way the verification environment is activated. Changes at this level can include adding new stimuli specifications for the stimulus generator or simply changes the number of simulation jobs executed for existing specifications. More complex adaptation require changes to verification environment itself, and in some cases the verification plan need to be adapted to address some issues. Note that changes at a basic level may often require changes at the levels above it as well.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9143324B-D50E-44A2-BA4D-1EB1FDB1E7AA}" type="slidenum">
              <a:rPr lang="en-US" smtClean="0">
                <a:latin typeface="Arial" pitchFamily="34" charset="0"/>
              </a:rPr>
              <a:pPr/>
              <a:t>18</a:t>
            </a:fld>
            <a:endParaRPr lang="en-US" smtClean="0">
              <a:latin typeface="Arial" pitchFamily="34" charset="0"/>
            </a:endParaRPr>
          </a:p>
        </p:txBody>
      </p:sp>
      <p:sp>
        <p:nvSpPr>
          <p:cNvPr id="60419" name="Rectangle 2"/>
          <p:cNvSpPr>
            <a:spLocks noGrp="1" noRot="1" noChangeAspect="1" noChangeArrowheads="1" noTextEdit="1"/>
          </p:cNvSpPr>
          <p:nvPr>
            <p:ph type="sldImg"/>
          </p:nvPr>
        </p:nvSpPr>
        <p:spPr>
          <a:xfrm>
            <a:off x="769938" y="352425"/>
            <a:ext cx="5778500" cy="4333875"/>
          </a:xfrm>
          <a:ln/>
        </p:spPr>
      </p:sp>
      <p:sp>
        <p:nvSpPr>
          <p:cNvPr id="6042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observation data and analysis can come from many sources, and many observations analysis and adaptation come from project management in general, engineering projects specifically, and even more specifically, SW development. Here, we concentrate on items that are specific to verification, namely coverage analysis and failure analysis. Coverage analysis is the main vehicle for measuring the progress of verification against the plan; while failure analysis can help us identify problems in the plan itself.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052F399A-C1F1-4226-B763-FC81A2FB4754}" type="slidenum">
              <a:rPr lang="en-US" smtClean="0">
                <a:latin typeface="Arial" pitchFamily="34" charset="0"/>
              </a:rPr>
              <a:pPr/>
              <a:t>20</a:t>
            </a:fld>
            <a:endParaRPr lang="en-US" smtClean="0">
              <a:latin typeface="Arial" pitchFamily="34" charset="0"/>
            </a:endParaRPr>
          </a:p>
        </p:txBody>
      </p:sp>
      <p:sp>
        <p:nvSpPr>
          <p:cNvPr id="61443" name="Rectangle 2"/>
          <p:cNvSpPr>
            <a:spLocks noGrp="1" noRot="1" noChangeAspect="1" noChangeArrowheads="1" noTextEdit="1"/>
          </p:cNvSpPr>
          <p:nvPr>
            <p:ph type="sldImg"/>
          </p:nvPr>
        </p:nvSpPr>
        <p:spPr>
          <a:xfrm>
            <a:off x="769938" y="352425"/>
            <a:ext cx="5778500" cy="4333875"/>
          </a:xfrm>
          <a:ln/>
        </p:spPr>
      </p:sp>
      <p:sp>
        <p:nvSpPr>
          <p:cNvPr id="6144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During the execution of the verification plan failures occur. It is important to note that this phenomenon is not necessarily bad, because, after all, the goal of the verification process is to demonstrate that the implementation adheres to the requirements and the specification and this is usually done by removing faults or bugs that prevent it from doing so. The goal of failure analysis is to learn as much as possible from failures and their causes. Failure analysis should lead to fixing everything that needs to be fixed, and this is more than just removing the bug from the implementation. In fact, here we focus on analysis that helps fixing the verification plan and its execution.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83E4F22C-2BE6-433C-A4B7-6DB8AC3BE314}" type="slidenum">
              <a:rPr lang="en-US" smtClean="0">
                <a:latin typeface="Arial" pitchFamily="34" charset="0"/>
              </a:rPr>
              <a:pPr/>
              <a:t>21</a:t>
            </a:fld>
            <a:endParaRPr lang="en-US" smtClean="0">
              <a:latin typeface="Arial" pitchFamily="34" charset="0"/>
            </a:endParaRPr>
          </a:p>
        </p:txBody>
      </p:sp>
      <p:sp>
        <p:nvSpPr>
          <p:cNvPr id="62467" name="Rectangle 2"/>
          <p:cNvSpPr>
            <a:spLocks noGrp="1" noRot="1" noChangeAspect="1" noChangeArrowheads="1" noTextEdit="1"/>
          </p:cNvSpPr>
          <p:nvPr>
            <p:ph type="sldImg"/>
          </p:nvPr>
        </p:nvSpPr>
        <p:spPr>
          <a:xfrm>
            <a:off x="769938" y="352425"/>
            <a:ext cx="5778500" cy="4333875"/>
          </a:xfrm>
          <a:ln/>
        </p:spPr>
      </p:sp>
      <p:sp>
        <p:nvSpPr>
          <p:cNvPr id="62468"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Before talking about analysis, some terminology and the difference between failure and fault. Failure is an observation that the behavior of the implementation is not what it should be. Fault is the root cause of the failure. Permanent logical and functional faults are often called bugs, and in the discussion here we may interchange faults and bugs. For example, if by mistake we replace an </a:t>
            </a:r>
            <a:r>
              <a:rPr lang="en-US" i="1" smtClean="0">
                <a:latin typeface="Arial" pitchFamily="34" charset="0"/>
              </a:rPr>
              <a:t>and</a:t>
            </a:r>
            <a:r>
              <a:rPr lang="en-US" smtClean="0">
                <a:latin typeface="Arial" pitchFamily="34" charset="0"/>
              </a:rPr>
              <a:t> gate with an </a:t>
            </a:r>
            <a:r>
              <a:rPr lang="en-US" i="1" smtClean="0">
                <a:latin typeface="Arial" pitchFamily="34" charset="0"/>
              </a:rPr>
              <a:t>or</a:t>
            </a:r>
            <a:r>
              <a:rPr lang="en-US" smtClean="0">
                <a:latin typeface="Arial" pitchFamily="34" charset="0"/>
              </a:rPr>
              <a:t> gate in an adder, a possible failure is getting 1 + 1 = 3, while the fault is the gate replacement.</a:t>
            </a:r>
          </a:p>
          <a:p>
            <a:pPr eaLnBrk="1" hangingPunct="1"/>
            <a:r>
              <a:rPr lang="en-US" smtClean="0">
                <a:latin typeface="Arial" pitchFamily="34" charset="0"/>
              </a:rPr>
              <a:t>It is important to note that in many cases there is many-to-many relation between faults and failures. For example, a fault of mishandling overflow in the input queue of the DMA engine can lead to lost commands in the output port or bad data there (two different failures) and bad data may be caused by this mishandling of overflow or selecting a wrong data source.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84EDF45B-123A-4E70-89C4-A6AC8AFE8EA7}" type="slidenum">
              <a:rPr lang="en-US" smtClean="0">
                <a:latin typeface="Arial" pitchFamily="34" charset="0"/>
              </a:rPr>
              <a:pPr/>
              <a:t>22</a:t>
            </a:fld>
            <a:endParaRPr lang="en-US" smtClean="0">
              <a:latin typeface="Arial" pitchFamily="34" charset="0"/>
            </a:endParaRPr>
          </a:p>
        </p:txBody>
      </p:sp>
      <p:sp>
        <p:nvSpPr>
          <p:cNvPr id="63491" name="Rectangle 2"/>
          <p:cNvSpPr>
            <a:spLocks noGrp="1" noRot="1" noChangeAspect="1" noChangeArrowheads="1" noTextEdit="1"/>
          </p:cNvSpPr>
          <p:nvPr>
            <p:ph type="sldImg"/>
          </p:nvPr>
        </p:nvSpPr>
        <p:spPr>
          <a:xfrm>
            <a:off x="769938" y="352425"/>
            <a:ext cx="5778500" cy="4333875"/>
          </a:xfrm>
          <a:ln/>
        </p:spPr>
      </p:sp>
      <p:sp>
        <p:nvSpPr>
          <p:cNvPr id="63492"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Failures can be detected in many ways ranging from inspection and reviews (not only of code, but also requirements, specification, verification plans, and more) to visual observation of real-life application misbehavior.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C58FF771-9152-4776-8085-19EC5FF3D677}" type="slidenum">
              <a:rPr lang="en-US" smtClean="0">
                <a:latin typeface="Arial" pitchFamily="34" charset="0"/>
              </a:rPr>
              <a:pPr/>
              <a:t>23</a:t>
            </a:fld>
            <a:endParaRPr lang="en-US" smtClean="0">
              <a:latin typeface="Arial" pitchFamily="34" charset="0"/>
            </a:endParaRPr>
          </a:p>
        </p:txBody>
      </p:sp>
      <p:sp>
        <p:nvSpPr>
          <p:cNvPr id="64515" name="Rectangle 2"/>
          <p:cNvSpPr>
            <a:spLocks noGrp="1" noRot="1" noChangeAspect="1" noChangeArrowheads="1" noTextEdit="1"/>
          </p:cNvSpPr>
          <p:nvPr>
            <p:ph type="sldImg"/>
          </p:nvPr>
        </p:nvSpPr>
        <p:spPr>
          <a:xfrm>
            <a:off x="769938" y="352425"/>
            <a:ext cx="5778500" cy="4333875"/>
          </a:xfrm>
          <a:ln/>
        </p:spPr>
      </p:sp>
      <p:sp>
        <p:nvSpPr>
          <p:cNvPr id="64516"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can divide failure analysis into two main categories. Detailed analysis looks at a failure or fault (or a small group of them) and tries to understand the cause and effects of the failure. Statistical analysis looks at larger sets of failures and tries to extract statistical information out of them, such as trends and predictions. Statistical analysis is similar in many ways to coverage progress analysis.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4216E53-3FF6-4A2A-AD26-8C269A86EEF5}" type="slidenum">
              <a:rPr lang="en-US" smtClean="0">
                <a:latin typeface="Arial" pitchFamily="34" charset="0"/>
              </a:rPr>
              <a:pPr/>
              <a:t>24</a:t>
            </a:fld>
            <a:endParaRPr lang="en-US" smtClean="0">
              <a:latin typeface="Arial" pitchFamily="34" charset="0"/>
            </a:endParaRPr>
          </a:p>
        </p:txBody>
      </p:sp>
      <p:sp>
        <p:nvSpPr>
          <p:cNvPr id="65539" name="Rectangle 2"/>
          <p:cNvSpPr>
            <a:spLocks noGrp="1" noRot="1" noChangeAspect="1" noChangeArrowheads="1" noTextEdit="1"/>
          </p:cNvSpPr>
          <p:nvPr>
            <p:ph type="sldImg"/>
          </p:nvPr>
        </p:nvSpPr>
        <p:spPr>
          <a:xfrm>
            <a:off x="769938" y="352425"/>
            <a:ext cx="5778500" cy="4333875"/>
          </a:xfrm>
          <a:ln/>
        </p:spPr>
      </p:sp>
      <p:sp>
        <p:nvSpPr>
          <p:cNvPr id="65540"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We start with detailed analysis, and for the detailed analysis we start at the end. Namely, what is the outcome of the analysis? The outcome has several elements in it. First, we need to ensure that the failure is understood and recorded (this can save a lot of time and effort when similar failures are found in the future). Next, the failure needs to be resolved. This does not necessarily mean that the fault leading to it is fixed. The last two elements concern the verification process. First, we need to ensure that the verification plan and process are adapted accordingly, and that any important lessons learned are applied in the future.</a:t>
            </a:r>
          </a:p>
          <a:p>
            <a:pPr eaLnBrk="1" hangingPunct="1"/>
            <a:r>
              <a:rPr lang="en-US" smtClean="0">
                <a:latin typeface="Arial" pitchFamily="34" charset="0"/>
              </a:rPr>
              <a:t>While this sounds scary, it is important to note that in most cases the last two elements are very simple. They say that we found a failure because we were looking for it and we did our job properly.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41609C3-7E19-4290-9F4A-0685DAB48228}" type="slidenum">
              <a:rPr lang="en-US" smtClean="0">
                <a:latin typeface="Arial" pitchFamily="34" charset="0"/>
              </a:rPr>
              <a:pPr/>
              <a:t>25</a:t>
            </a:fld>
            <a:endParaRPr lang="en-US" smtClean="0">
              <a:latin typeface="Arial" pitchFamily="34" charset="0"/>
            </a:endParaRPr>
          </a:p>
        </p:txBody>
      </p:sp>
      <p:sp>
        <p:nvSpPr>
          <p:cNvPr id="66563" name="Rectangle 2"/>
          <p:cNvSpPr>
            <a:spLocks noGrp="1" noRot="1" noChangeAspect="1" noChangeArrowheads="1" noTextEdit="1"/>
          </p:cNvSpPr>
          <p:nvPr>
            <p:ph type="sldImg"/>
          </p:nvPr>
        </p:nvSpPr>
        <p:spPr>
          <a:xfrm>
            <a:off x="769938" y="352425"/>
            <a:ext cx="5778500" cy="4333875"/>
          </a:xfrm>
          <a:ln/>
        </p:spPr>
      </p:sp>
      <p:sp>
        <p:nvSpPr>
          <p:cNvPr id="66564" name="Rectangle 3"/>
          <p:cNvSpPr>
            <a:spLocks noGrp="1" noChangeArrowheads="1"/>
          </p:cNvSpPr>
          <p:nvPr>
            <p:ph type="body" idx="1"/>
          </p:nvPr>
        </p:nvSpPr>
        <p:spPr>
          <a:xfrm>
            <a:off x="731838" y="4741863"/>
            <a:ext cx="5851525" cy="4319587"/>
          </a:xfrm>
          <a:noFill/>
          <a:ln/>
        </p:spPr>
        <p:txBody>
          <a:bodyPr/>
          <a:lstStyle/>
          <a:p>
            <a:pPr eaLnBrk="1" hangingPunct="1"/>
            <a:r>
              <a:rPr lang="en-US" smtClean="0">
                <a:latin typeface="Arial" pitchFamily="34" charset="0"/>
              </a:rPr>
              <a:t>The first thing is to understand the failure in term of its effects. An important aspect here is to find how to recreate the failure because this will lead to the underlying fault. When doing so, we would like to extract as much useful information for debugging and other parts of the analysis. Important aspects here is simplifying and generalizing the failure conditions and localizing it as much as possible.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xfrm>
            <a:off x="685800" y="2130425"/>
            <a:ext cx="7772400" cy="1470025"/>
          </a:xfrm>
        </p:spPr>
        <p:txBody>
          <a:bodyPr/>
          <a:lstStyle>
            <a:lvl1pPr>
              <a:defRPr/>
            </a:lvl1pPr>
          </a:lstStyle>
          <a:p>
            <a:r>
              <a:rPr lang="en-US"/>
              <a:t>Click to edit Master title style</a:t>
            </a:r>
          </a:p>
        </p:txBody>
      </p:sp>
      <p:sp>
        <p:nvSpPr>
          <p:cNvPr id="24579" name="Rectangle 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bwMode="auto">
          <a:xfrm>
            <a:off x="457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pPr>
              <a:defRPr/>
            </a:pPr>
            <a:endParaRPr lang="en-US"/>
          </a:p>
        </p:txBody>
      </p:sp>
      <p:sp>
        <p:nvSpPr>
          <p:cNvPr id="5" name="Rectangle 5"/>
          <p:cNvSpPr>
            <a:spLocks noGrp="1" noChangeArrowheads="1"/>
          </p:cNvSpPr>
          <p:nvPr>
            <p:ph type="ftr" sz="quarter" idx="11"/>
          </p:nvPr>
        </p:nvSpPr>
        <p:spPr bwMode="auto">
          <a:xfrm>
            <a:off x="3124200" y="6245225"/>
            <a:ext cx="2895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6" name="Rectangle 6"/>
          <p:cNvSpPr>
            <a:spLocks noGrp="1" noChangeArrowheads="1"/>
          </p:cNvSpPr>
          <p:nvPr>
            <p:ph type="sldNum" sz="quarter" idx="12"/>
          </p:nvPr>
        </p:nvSpPr>
        <p:spPr bwMode="auto">
          <a:xfrm>
            <a:off x="6553200" y="6245225"/>
            <a:ext cx="2133600" cy="47625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A84AC272-F0C0-4E73-9BD9-4E3419B796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8"/>
            <a:ext cx="2286000" cy="5978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0" y="274638"/>
            <a:ext cx="6705600" cy="5978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8229600" cy="22717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8313" y="3981450"/>
            <a:ext cx="8229600" cy="22717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Chart Placeholder 2"/>
          <p:cNvSpPr>
            <a:spLocks noGrp="1"/>
          </p:cNvSpPr>
          <p:nvPr>
            <p:ph type="chart" idx="1"/>
          </p:nvPr>
        </p:nvSpPr>
        <p:spPr>
          <a:xfrm>
            <a:off x="468313" y="1557338"/>
            <a:ext cx="8229600" cy="4695825"/>
          </a:xfrm>
        </p:spPr>
        <p:txBody>
          <a:bodyPr/>
          <a:lstStyle/>
          <a:p>
            <a:pPr lvl="0"/>
            <a:endParaRPr lang="en-GB" noProof="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787400"/>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68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9313" y="1557338"/>
            <a:ext cx="4038600" cy="4695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0" y="274638"/>
            <a:ext cx="9144000" cy="787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468313" y="1557338"/>
            <a:ext cx="8229600" cy="4695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2" name="Line 8"/>
          <p:cNvSpPr>
            <a:spLocks noChangeShapeType="1"/>
          </p:cNvSpPr>
          <p:nvPr/>
        </p:nvSpPr>
        <p:spPr bwMode="auto">
          <a:xfrm>
            <a:off x="0" y="1104900"/>
            <a:ext cx="9144000" cy="0"/>
          </a:xfrm>
          <a:prstGeom prst="line">
            <a:avLst/>
          </a:prstGeom>
          <a:noFill/>
          <a:ln w="38100">
            <a:solidFill>
              <a:srgbClr val="A50021"/>
            </a:solidFill>
            <a:round/>
            <a:headEnd/>
            <a:tailEnd/>
          </a:ln>
          <a:effectLst/>
        </p:spPr>
        <p:txBody>
          <a:bodyPr/>
          <a:lstStyle/>
          <a:p>
            <a:pPr>
              <a:defRPr/>
            </a:pPr>
            <a:endParaRPr lang="en-GB">
              <a:latin typeface="Arial" charset="0"/>
            </a:endParaRPr>
          </a:p>
        </p:txBody>
      </p:sp>
      <p:sp>
        <p:nvSpPr>
          <p:cNvPr id="1035" name="Rectangle 11"/>
          <p:cNvSpPr>
            <a:spLocks noChangeArrowheads="1"/>
          </p:cNvSpPr>
          <p:nvPr/>
        </p:nvSpPr>
        <p:spPr bwMode="auto">
          <a:xfrm>
            <a:off x="7134225" y="6338888"/>
            <a:ext cx="1819275" cy="519112"/>
          </a:xfrm>
          <a:prstGeom prst="rect">
            <a:avLst/>
          </a:prstGeom>
          <a:noFill/>
          <a:ln w="9525">
            <a:noFill/>
            <a:miter lim="800000"/>
            <a:headEnd/>
            <a:tailEnd/>
          </a:ln>
          <a:effectLst/>
        </p:spPr>
        <p:txBody>
          <a:bodyPr lIns="103434" tIns="51719" rIns="103434" bIns="51719" anchor="b"/>
          <a:lstStyle/>
          <a:p>
            <a:pPr algn="r" defTabSz="1035050">
              <a:defRPr/>
            </a:pPr>
            <a:fld id="{888BFD80-ED2E-4E2F-BDD5-5C29A2BF2AE9}" type="slidenum">
              <a:rPr lang="en-GB" sz="1600">
                <a:latin typeface="Arial" charset="0"/>
                <a:cs typeface="Times New Roman" pitchFamily="18" charset="0"/>
              </a:rPr>
              <a:pPr algn="r" defTabSz="1035050">
                <a:defRPr/>
              </a:pPr>
              <a:t>‹#›</a:t>
            </a:fld>
            <a:endParaRPr lang="en-US" sz="1600">
              <a:latin typeface="Arial"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37"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Lst>
  <p:txStyles>
    <p:titleStyle>
      <a:lvl1pPr algn="ctr" rtl="0" eaLnBrk="0" fontAlgn="base" hangingPunct="0">
        <a:spcBef>
          <a:spcPct val="0"/>
        </a:spcBef>
        <a:spcAft>
          <a:spcPct val="0"/>
        </a:spcAft>
        <a:defRPr sz="4400">
          <a:solidFill>
            <a:srgbClr val="A50021"/>
          </a:solidFill>
          <a:latin typeface="+mj-lt"/>
          <a:ea typeface="+mj-ea"/>
          <a:cs typeface="+mj-cs"/>
        </a:defRPr>
      </a:lvl1pPr>
      <a:lvl2pPr algn="ctr" rtl="0" eaLnBrk="0" fontAlgn="base" hangingPunct="0">
        <a:spcBef>
          <a:spcPct val="0"/>
        </a:spcBef>
        <a:spcAft>
          <a:spcPct val="0"/>
        </a:spcAft>
        <a:defRPr sz="4400">
          <a:solidFill>
            <a:srgbClr val="A50021"/>
          </a:solidFill>
          <a:latin typeface="Arial" charset="0"/>
        </a:defRPr>
      </a:lvl2pPr>
      <a:lvl3pPr algn="ctr" rtl="0" eaLnBrk="0" fontAlgn="base" hangingPunct="0">
        <a:spcBef>
          <a:spcPct val="0"/>
        </a:spcBef>
        <a:spcAft>
          <a:spcPct val="0"/>
        </a:spcAft>
        <a:defRPr sz="4400">
          <a:solidFill>
            <a:srgbClr val="A50021"/>
          </a:solidFill>
          <a:latin typeface="Arial" charset="0"/>
        </a:defRPr>
      </a:lvl3pPr>
      <a:lvl4pPr algn="ctr" rtl="0" eaLnBrk="0" fontAlgn="base" hangingPunct="0">
        <a:spcBef>
          <a:spcPct val="0"/>
        </a:spcBef>
        <a:spcAft>
          <a:spcPct val="0"/>
        </a:spcAft>
        <a:defRPr sz="4400">
          <a:solidFill>
            <a:srgbClr val="A50021"/>
          </a:solidFill>
          <a:latin typeface="Arial" charset="0"/>
        </a:defRPr>
      </a:lvl4pPr>
      <a:lvl5pPr algn="ctr" rtl="0" eaLnBrk="0" fontAlgn="base" hangingPunct="0">
        <a:spcBef>
          <a:spcPct val="0"/>
        </a:spcBef>
        <a:spcAft>
          <a:spcPct val="0"/>
        </a:spcAft>
        <a:defRPr sz="4400">
          <a:solidFill>
            <a:srgbClr val="A50021"/>
          </a:solidFill>
          <a:latin typeface="Arial" charset="0"/>
        </a:defRPr>
      </a:lvl5pPr>
      <a:lvl6pPr marL="457200" algn="ctr" rtl="0" fontAlgn="base">
        <a:spcBef>
          <a:spcPct val="0"/>
        </a:spcBef>
        <a:spcAft>
          <a:spcPct val="0"/>
        </a:spcAft>
        <a:defRPr sz="4400">
          <a:solidFill>
            <a:srgbClr val="A50021"/>
          </a:solidFill>
          <a:latin typeface="Arial" charset="0"/>
        </a:defRPr>
      </a:lvl6pPr>
      <a:lvl7pPr marL="914400" algn="ctr" rtl="0" fontAlgn="base">
        <a:spcBef>
          <a:spcPct val="0"/>
        </a:spcBef>
        <a:spcAft>
          <a:spcPct val="0"/>
        </a:spcAft>
        <a:defRPr sz="4400">
          <a:solidFill>
            <a:srgbClr val="A50021"/>
          </a:solidFill>
          <a:latin typeface="Arial" charset="0"/>
        </a:defRPr>
      </a:lvl7pPr>
      <a:lvl8pPr marL="1371600" algn="ctr" rtl="0" fontAlgn="base">
        <a:spcBef>
          <a:spcPct val="0"/>
        </a:spcBef>
        <a:spcAft>
          <a:spcPct val="0"/>
        </a:spcAft>
        <a:defRPr sz="4400">
          <a:solidFill>
            <a:srgbClr val="A50021"/>
          </a:solidFill>
          <a:latin typeface="Arial" charset="0"/>
        </a:defRPr>
      </a:lvl8pPr>
      <a:lvl9pPr marL="1828800" algn="ctr" rtl="0" fontAlgn="base">
        <a:spcBef>
          <a:spcPct val="0"/>
        </a:spcBef>
        <a:spcAft>
          <a:spcPct val="0"/>
        </a:spcAft>
        <a:defRPr sz="4400">
          <a:solidFill>
            <a:srgbClr val="A50021"/>
          </a:solidFill>
          <a:latin typeface="Arial" charset="0"/>
        </a:defRPr>
      </a:lvl9pPr>
    </p:titleStyle>
    <p:bodyStyle>
      <a:lvl1pPr marL="342900" indent="-342900" algn="l" rtl="0" eaLnBrk="0" fontAlgn="base" hangingPunct="0">
        <a:spcBef>
          <a:spcPct val="20000"/>
        </a:spcBef>
        <a:spcAft>
          <a:spcPct val="0"/>
        </a:spcAft>
        <a:buClr>
          <a:srgbClr val="A50021"/>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 Target="slide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oleObject" Target="../embeddings/oleObject1.bin"/><Relationship Id="rId5" Type="http://schemas.openxmlformats.org/officeDocument/2006/relationships/image" Target="../media/image3.e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4.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4" Type="http://schemas.openxmlformats.org/officeDocument/2006/relationships/image" Target="../media/image6.wmf"/><Relationship Id="rId5" Type="http://schemas.openxmlformats.org/officeDocument/2006/relationships/image" Target="../media/image7.gif"/><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8.xml"/><Relationship Id="rId3" Type="http://schemas.openxmlformats.org/officeDocument/2006/relationships/slide" Target="slide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709613" y="995363"/>
            <a:ext cx="7772400" cy="3578225"/>
          </a:xfrm>
        </p:spPr>
        <p:txBody>
          <a:bodyPr/>
          <a:lstStyle/>
          <a:p>
            <a:pPr eaLnBrk="1" hangingPunct="1"/>
            <a:r>
              <a:rPr lang="en-US" sz="3200" smtClean="0"/>
              <a:t>COMS31700 Design Verification:</a:t>
            </a:r>
            <a:br>
              <a:rPr lang="en-US" sz="3200" smtClean="0"/>
            </a:br>
            <a:r>
              <a:rPr lang="en-US" smtClean="0"/>
              <a:t/>
            </a:r>
            <a:br>
              <a:rPr lang="en-US" smtClean="0"/>
            </a:br>
            <a:r>
              <a:rPr lang="en-US" sz="5400" b="1" smtClean="0"/>
              <a:t> Are we there yet?</a:t>
            </a:r>
            <a:br>
              <a:rPr lang="en-US" sz="5400" b="1" smtClean="0"/>
            </a:br>
            <a:r>
              <a:rPr lang="en-US" sz="2400" smtClean="0"/>
              <a:t>(The back-end of the verification cycle)</a:t>
            </a:r>
            <a:endParaRPr lang="en-US" sz="1800" smtClean="0"/>
          </a:p>
        </p:txBody>
      </p:sp>
      <p:sp>
        <p:nvSpPr>
          <p:cNvPr id="4099" name="Rectangle 3"/>
          <p:cNvSpPr>
            <a:spLocks noGrp="1" noChangeArrowheads="1"/>
          </p:cNvSpPr>
          <p:nvPr>
            <p:ph type="subTitle" idx="1"/>
          </p:nvPr>
        </p:nvSpPr>
        <p:spPr>
          <a:xfrm>
            <a:off x="0" y="4784725"/>
            <a:ext cx="9144000" cy="990600"/>
          </a:xfrm>
        </p:spPr>
        <p:txBody>
          <a:bodyPr/>
          <a:lstStyle/>
          <a:p>
            <a:pPr eaLnBrk="1" hangingPunct="1"/>
            <a:r>
              <a:rPr lang="en-GB" sz="3600" smtClean="0"/>
              <a:t>Kerstin Eder</a:t>
            </a:r>
          </a:p>
          <a:p>
            <a:pPr eaLnBrk="1" hangingPunct="1"/>
            <a:r>
              <a:rPr lang="en-GB" sz="1200" smtClean="0"/>
              <a:t>(Acknowledgement: Avi Ziv from the IBM Research Labs in Haifa has kindly permitted the re-use of some of his slides.)</a:t>
            </a:r>
            <a:endParaRPr lang="en-US" sz="1200" smtClean="0"/>
          </a:p>
        </p:txBody>
      </p:sp>
      <p:pic>
        <p:nvPicPr>
          <p:cNvPr id="4100" name="Picture 5"/>
          <p:cNvPicPr>
            <a:picLocks noChangeAspect="1" noChangeArrowheads="1"/>
          </p:cNvPicPr>
          <p:nvPr/>
        </p:nvPicPr>
        <p:blipFill>
          <a:blip r:embed="rId3" cstate="print"/>
          <a:srcRect/>
          <a:stretch>
            <a:fillRect/>
          </a:stretch>
        </p:blipFill>
        <p:spPr bwMode="auto">
          <a:xfrm>
            <a:off x="179388" y="6021388"/>
            <a:ext cx="2247900" cy="657225"/>
          </a:xfrm>
          <a:prstGeom prst="rect">
            <a:avLst/>
          </a:prstGeom>
          <a:noFill/>
          <a:ln w="9525">
            <a:noFill/>
            <a:miter lim="800000"/>
            <a:headEnd/>
            <a:tailEnd/>
          </a:ln>
        </p:spPr>
      </p:pic>
      <p:sp>
        <p:nvSpPr>
          <p:cNvPr id="4101" name="Rectangle 8"/>
          <p:cNvSpPr>
            <a:spLocks noChangeArrowheads="1"/>
          </p:cNvSpPr>
          <p:nvPr/>
        </p:nvSpPr>
        <p:spPr bwMode="auto">
          <a:xfrm>
            <a:off x="5159375" y="6115050"/>
            <a:ext cx="3241675" cy="619125"/>
          </a:xfrm>
          <a:prstGeom prst="rect">
            <a:avLst/>
          </a:prstGeom>
          <a:noFill/>
          <a:ln w="9525">
            <a:noFill/>
            <a:miter lim="800000"/>
            <a:headEnd/>
            <a:tailEnd/>
          </a:ln>
        </p:spPr>
        <p:txBody>
          <a:bodyPr/>
          <a:lstStyle/>
          <a:p>
            <a:pPr algn="r">
              <a:lnSpc>
                <a:spcPct val="70000"/>
              </a:lnSpc>
              <a:spcBef>
                <a:spcPct val="20000"/>
              </a:spcBef>
              <a:buClr>
                <a:srgbClr val="A50021"/>
              </a:buClr>
              <a:buFont typeface="Wingdings" pitchFamily="2" charset="2"/>
              <a:buNone/>
            </a:pPr>
            <a:r>
              <a:rPr lang="en-US" sz="2000">
                <a:solidFill>
                  <a:schemeClr val="tx2"/>
                </a:solidFill>
                <a:latin typeface="Times New Roman" pitchFamily="18" charset="0"/>
              </a:rPr>
              <a:t>Department of </a:t>
            </a:r>
          </a:p>
          <a:p>
            <a:pPr algn="r">
              <a:lnSpc>
                <a:spcPct val="70000"/>
              </a:lnSpc>
              <a:spcBef>
                <a:spcPct val="20000"/>
              </a:spcBef>
              <a:buClr>
                <a:srgbClr val="A50021"/>
              </a:buClr>
              <a:buFont typeface="Wingdings" pitchFamily="2" charset="2"/>
              <a:buNone/>
            </a:pPr>
            <a:r>
              <a:rPr lang="en-GB" sz="2400">
                <a:solidFill>
                  <a:schemeClr val="tx2"/>
                </a:solidFill>
                <a:latin typeface="Times New Roman" pitchFamily="18" charset="0"/>
              </a:rPr>
              <a:t>COMPUTER SCIENCE</a:t>
            </a:r>
            <a:endParaRPr lang="en-US" sz="2400">
              <a:latin typeface="Times New Roman" pitchFamily="18" charset="0"/>
            </a:endParaRPr>
          </a:p>
        </p:txBody>
      </p:sp>
      <p:sp>
        <p:nvSpPr>
          <p:cNvPr id="4102" name="Line 10"/>
          <p:cNvSpPr>
            <a:spLocks noChangeShapeType="1"/>
          </p:cNvSpPr>
          <p:nvPr/>
        </p:nvSpPr>
        <p:spPr bwMode="auto">
          <a:xfrm>
            <a:off x="0" y="5843588"/>
            <a:ext cx="9144000" cy="0"/>
          </a:xfrm>
          <a:prstGeom prst="line">
            <a:avLst/>
          </a:prstGeom>
          <a:noFill/>
          <a:ln w="38100">
            <a:solidFill>
              <a:srgbClr val="A50021"/>
            </a:solidFill>
            <a:round/>
            <a:headEnd/>
            <a:tailEnd/>
          </a:ln>
        </p:spPr>
        <p:txBody>
          <a:bodyPr/>
          <a:lstStyle/>
          <a:p>
            <a:endParaRPr lang="en-GB"/>
          </a:p>
        </p:txBody>
      </p:sp>
      <p:pic>
        <p:nvPicPr>
          <p:cNvPr id="4103" name="Picture 14" descr="CS600"/>
          <p:cNvPicPr>
            <a:picLocks noChangeAspect="1" noChangeArrowheads="1"/>
          </p:cNvPicPr>
          <p:nvPr/>
        </p:nvPicPr>
        <p:blipFill>
          <a:blip r:embed="rId4" cstate="print"/>
          <a:srcRect/>
          <a:stretch>
            <a:fillRect/>
          </a:stretch>
        </p:blipFill>
        <p:spPr bwMode="auto">
          <a:xfrm>
            <a:off x="8374063" y="6091238"/>
            <a:ext cx="635000" cy="6350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GB" smtClean="0"/>
              <a:t>80/20 Split</a:t>
            </a:r>
            <a:endParaRPr lang="en-US" smtClean="0"/>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sz="2000" b="1" smtClean="0"/>
              <a:t>In practice: 80/20 (20/80) split wrt coverage progress.</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0000CC"/>
                </a:solidFill>
              </a:rPr>
              <a:t>Good news:)</a:t>
            </a:r>
          </a:p>
          <a:p>
            <a:pPr eaLnBrk="1" hangingPunct="1">
              <a:lnSpc>
                <a:spcPct val="80000"/>
              </a:lnSpc>
            </a:pPr>
            <a:r>
              <a:rPr lang="en-US" sz="2000" smtClean="0"/>
              <a:t>80% of coverage is achieved (relatively quickly/easily) driving randomly generated tests.</a:t>
            </a:r>
          </a:p>
          <a:p>
            <a:pPr eaLnBrk="1" hangingPunct="1">
              <a:lnSpc>
                <a:spcPct val="80000"/>
              </a:lnSpc>
            </a:pPr>
            <a:r>
              <a:rPr lang="en-US" sz="2000" smtClean="0"/>
              <a:t>This takes about 20% of total time/effort/sim runs spent on verification.</a:t>
            </a:r>
          </a:p>
          <a:p>
            <a:pPr eaLnBrk="1" hangingPunct="1">
              <a:lnSpc>
                <a:spcPct val="80000"/>
              </a:lnSpc>
            </a:pPr>
            <a:endParaRPr lang="en-US" sz="2000" b="1" smtClean="0"/>
          </a:p>
          <a:p>
            <a:pPr eaLnBrk="1" hangingPunct="1">
              <a:lnSpc>
                <a:spcPct val="80000"/>
              </a:lnSpc>
              <a:buFont typeface="Wingdings" pitchFamily="2" charset="2"/>
              <a:buNone/>
            </a:pPr>
            <a:r>
              <a:rPr lang="en-US" sz="2000" b="1" smtClean="0">
                <a:solidFill>
                  <a:srgbClr val="A50021"/>
                </a:solidFill>
              </a:rPr>
              <a:t>Bad news:(</a:t>
            </a:r>
          </a:p>
          <a:p>
            <a:pPr eaLnBrk="1" hangingPunct="1">
              <a:lnSpc>
                <a:spcPct val="80000"/>
              </a:lnSpc>
            </a:pPr>
            <a:r>
              <a:rPr lang="en-US" sz="2000" smtClean="0"/>
              <a:t>Gaining the remaining 20% coverage, </a:t>
            </a:r>
          </a:p>
          <a:p>
            <a:pPr eaLnBrk="1" hangingPunct="1">
              <a:lnSpc>
                <a:spcPct val="80000"/>
              </a:lnSpc>
            </a:pPr>
            <a:endParaRPr lang="en-US" sz="1000" smtClean="0"/>
          </a:p>
          <a:p>
            <a:pPr lvl="1" eaLnBrk="1" hangingPunct="1">
              <a:lnSpc>
                <a:spcPct val="80000"/>
              </a:lnSpc>
            </a:pPr>
            <a:r>
              <a:rPr lang="en-US" sz="1800" smtClean="0"/>
              <a:t>i.e. filling the remaining coverage holes (which often needs to be done manually and requires a lot of skill plus design understanding), </a:t>
            </a:r>
          </a:p>
          <a:p>
            <a:pPr lvl="1" eaLnBrk="1" hangingPunct="1">
              <a:lnSpc>
                <a:spcPct val="80000"/>
              </a:lnSpc>
            </a:pPr>
            <a:endParaRPr lang="en-US" sz="900" smtClean="0"/>
          </a:p>
          <a:p>
            <a:pPr eaLnBrk="1" hangingPunct="1">
              <a:lnSpc>
                <a:spcPct val="80000"/>
              </a:lnSpc>
            </a:pPr>
            <a:r>
              <a:rPr lang="en-US" sz="2000" smtClean="0"/>
              <a:t>can take as much as 80% of the total time/effort/sim runs spent on verification.</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GB" sz="2400" smtClean="0"/>
              <a:t>Benefits of Coverage DRIVEN Verification </a:t>
            </a:r>
            <a:r>
              <a:rPr lang="en-GB" sz="2800" b="1" smtClean="0"/>
              <a:t>Methodology</a:t>
            </a:r>
            <a:endParaRPr lang="en-US" sz="2800" b="1" smtClean="0"/>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en-US" b="1" smtClean="0">
                <a:solidFill>
                  <a:srgbClr val="A50021"/>
                </a:solidFill>
              </a:rPr>
              <a:t>Benefits:</a:t>
            </a:r>
          </a:p>
          <a:p>
            <a:pPr lvl="1" eaLnBrk="1" hangingPunct="1"/>
            <a:r>
              <a:rPr lang="en-US" smtClean="0"/>
              <a:t>Shortens implementation time</a:t>
            </a:r>
          </a:p>
          <a:p>
            <a:pPr lvl="2" eaLnBrk="1" hangingPunct="1"/>
            <a:r>
              <a:rPr lang="en-GB" smtClean="0"/>
              <a:t>(Initial setup time)</a:t>
            </a:r>
            <a:endParaRPr lang="en-US" smtClean="0"/>
          </a:p>
          <a:p>
            <a:pPr lvl="2" eaLnBrk="1" hangingPunct="1"/>
            <a:r>
              <a:rPr lang="en-US" smtClean="0"/>
              <a:t>Random generation covers many “easy” cases</a:t>
            </a:r>
          </a:p>
          <a:p>
            <a:pPr lvl="1" eaLnBrk="1" hangingPunct="1"/>
            <a:r>
              <a:rPr lang="en-US" smtClean="0"/>
              <a:t>Improves quality</a:t>
            </a:r>
          </a:p>
          <a:p>
            <a:pPr lvl="2" eaLnBrk="1" hangingPunct="1"/>
            <a:r>
              <a:rPr lang="en-US" smtClean="0"/>
              <a:t>Focus on goals in verification plan</a:t>
            </a:r>
          </a:p>
          <a:p>
            <a:pPr lvl="2" eaLnBrk="1" hangingPunct="1"/>
            <a:r>
              <a:rPr lang="en-US" smtClean="0"/>
              <a:t>Encourages exploration/refinement of coverage models</a:t>
            </a:r>
          </a:p>
          <a:p>
            <a:pPr lvl="1" eaLnBrk="1" hangingPunct="1"/>
            <a:r>
              <a:rPr lang="en-US" smtClean="0"/>
              <a:t>Accelerates verification closure</a:t>
            </a:r>
          </a:p>
          <a:p>
            <a:pPr lvl="2" eaLnBrk="1" hangingPunct="1"/>
            <a:r>
              <a:rPr lang="en-US" smtClean="0"/>
              <a:t>Refine/tighten constraints to target coverage holes</a:t>
            </a: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5363"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5364"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5365"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5366"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5367"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5368"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5369" name="Line 11"/>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5370" name="Line 12"/>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5371" name="Line 14"/>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5372" name="Line 16"/>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5373" name="Line 18"/>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5374" name="Group 19"/>
          <p:cNvGrpSpPr>
            <a:grpSpLocks/>
          </p:cNvGrpSpPr>
          <p:nvPr/>
        </p:nvGrpSpPr>
        <p:grpSpPr bwMode="auto">
          <a:xfrm>
            <a:off x="2211388" y="3698875"/>
            <a:ext cx="633412" cy="957263"/>
            <a:chOff x="717" y="1792"/>
            <a:chExt cx="547" cy="899"/>
          </a:xfrm>
        </p:grpSpPr>
        <p:sp>
          <p:nvSpPr>
            <p:cNvPr id="15377" name="Oval 20"/>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5378" name="Line 21"/>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5379" name="Line 22"/>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5380" name="Line 23"/>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5381" name="Line 24"/>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5382" name="Line 25"/>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5375" name="Line 26"/>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5376" name="Rectangle 28"/>
          <p:cNvSpPr>
            <a:spLocks noChangeArrowheads="1"/>
          </p:cNvSpPr>
          <p:nvPr/>
        </p:nvSpPr>
        <p:spPr bwMode="auto">
          <a:xfrm>
            <a:off x="0" y="231775"/>
            <a:ext cx="9144000" cy="787400"/>
          </a:xfrm>
          <a:prstGeom prst="rect">
            <a:avLst/>
          </a:prstGeom>
          <a:noFill/>
          <a:ln w="9525">
            <a:noFill/>
            <a:miter lim="800000"/>
            <a:headEnd/>
            <a:tailEnd/>
          </a:ln>
        </p:spPr>
        <p:txBody>
          <a:bodyPr anchor="ctr"/>
          <a:lstStyle/>
          <a:p>
            <a:r>
              <a:rPr lang="en-GB" sz="3200">
                <a:solidFill>
                  <a:srgbClr val="A50021"/>
                </a:solidFill>
              </a:rPr>
              <a:t>Coverage DRIVEN Verification </a:t>
            </a:r>
            <a:r>
              <a:rPr lang="en-GB" sz="3600" b="1">
                <a:solidFill>
                  <a:srgbClr val="A50021"/>
                </a:solidFill>
              </a:rPr>
              <a:t>Methodology</a:t>
            </a:r>
            <a:endParaRPr lang="en-US" sz="3600" b="1">
              <a:solidFill>
                <a:srgbClr val="A5002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GB" sz="4000" smtClean="0"/>
              <a:t>Coverage </a:t>
            </a:r>
            <a:r>
              <a:rPr lang="en-GB" sz="4000" smtClean="0">
                <a:solidFill>
                  <a:srgbClr val="FF3300"/>
                </a:solidFill>
              </a:rPr>
              <a:t>DIRECTED</a:t>
            </a:r>
            <a:r>
              <a:rPr lang="en-GB" sz="4000" smtClean="0"/>
              <a:t> </a:t>
            </a:r>
            <a:r>
              <a:rPr lang="en-GB" sz="4000" smtClean="0">
                <a:solidFill>
                  <a:srgbClr val="FF3300"/>
                </a:solidFill>
              </a:rPr>
              <a:t>Test Generation</a:t>
            </a:r>
            <a:endParaRPr lang="en-US" sz="4000" smtClean="0">
              <a:solidFill>
                <a:srgbClr val="FF3300"/>
              </a:solidFill>
            </a:endParaRPr>
          </a:p>
        </p:txBody>
      </p:sp>
      <p:sp>
        <p:nvSpPr>
          <p:cNvPr id="16387"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6388"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6389"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6390"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6391"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6392"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6393"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6394"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6395"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6396"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6397" name="Line 13"/>
          <p:cNvSpPr>
            <a:spLocks noChangeShapeType="1"/>
          </p:cNvSpPr>
          <p:nvPr/>
        </p:nvSpPr>
        <p:spPr bwMode="auto">
          <a:xfrm>
            <a:off x="2543175" y="4238625"/>
            <a:ext cx="0" cy="727075"/>
          </a:xfrm>
          <a:prstGeom prst="line">
            <a:avLst/>
          </a:prstGeom>
          <a:noFill/>
          <a:ln w="19050">
            <a:solidFill>
              <a:srgbClr val="800080"/>
            </a:solidFill>
            <a:round/>
            <a:headEnd type="triangle" w="lg" len="lg"/>
            <a:tailEnd type="none" w="lg" len="lg"/>
          </a:ln>
        </p:spPr>
        <p:txBody>
          <a:bodyPr/>
          <a:lstStyle/>
          <a:p>
            <a:endParaRPr lang="en-GB"/>
          </a:p>
        </p:txBody>
      </p:sp>
      <p:sp>
        <p:nvSpPr>
          <p:cNvPr id="16398"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sp>
        <p:nvSpPr>
          <p:cNvPr id="16399"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6400" name="Text Box 24"/>
          <p:cNvSpPr txBox="1">
            <a:spLocks noChangeArrowheads="1"/>
          </p:cNvSpPr>
          <p:nvPr/>
        </p:nvSpPr>
        <p:spPr bwMode="auto">
          <a:xfrm>
            <a:off x="1966913" y="3595688"/>
            <a:ext cx="1160462" cy="660400"/>
          </a:xfrm>
          <a:prstGeom prst="rect">
            <a:avLst/>
          </a:prstGeom>
          <a:solidFill>
            <a:srgbClr val="FF99CC"/>
          </a:solidFill>
          <a:ln w="19050" algn="ctr">
            <a:solidFill>
              <a:srgbClr val="800080"/>
            </a:solidFill>
            <a:miter lim="800000"/>
            <a:headEnd/>
            <a:tailEnd type="none" w="lg" len="lg"/>
          </a:ln>
        </p:spPr>
        <p:txBody>
          <a:bodyPr>
            <a:spAutoFit/>
          </a:bodyPr>
          <a:lstStyle/>
          <a:p>
            <a:pPr>
              <a:spcBef>
                <a:spcPct val="50000"/>
              </a:spcBef>
            </a:pPr>
            <a:r>
              <a:rPr lang="en-GB"/>
              <a:t>Machine Learning</a:t>
            </a:r>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sz="3200" smtClean="0"/>
              <a:t>CDG: Coverage DIRECTED Test Generation</a:t>
            </a:r>
            <a:endParaRPr lang="en-US" sz="3200" smtClean="0"/>
          </a:p>
        </p:txBody>
      </p:sp>
      <p:sp>
        <p:nvSpPr>
          <p:cNvPr id="17411" name="Rectangle 3"/>
          <p:cNvSpPr>
            <a:spLocks noGrp="1" noChangeArrowheads="1"/>
          </p:cNvSpPr>
          <p:nvPr>
            <p:ph type="body" idx="1"/>
          </p:nvPr>
        </p:nvSpPr>
        <p:spPr>
          <a:xfrm>
            <a:off x="617538" y="1373188"/>
            <a:ext cx="8105775" cy="5027612"/>
          </a:xfrm>
        </p:spPr>
        <p:txBody>
          <a:bodyPr/>
          <a:lstStyle/>
          <a:p>
            <a:pPr eaLnBrk="1" hangingPunct="1">
              <a:lnSpc>
                <a:spcPct val="80000"/>
              </a:lnSpc>
              <a:buFont typeface="Wingdings" pitchFamily="2" charset="2"/>
              <a:buNone/>
            </a:pPr>
            <a:r>
              <a:rPr lang="en-US" sz="2400" smtClean="0">
                <a:solidFill>
                  <a:srgbClr val="0000CC"/>
                </a:solidFill>
              </a:rPr>
              <a:t>How can we make better use of coverage data to </a:t>
            </a:r>
            <a:r>
              <a:rPr lang="en-US" sz="2400" b="1" smtClean="0">
                <a:solidFill>
                  <a:srgbClr val="0000CC"/>
                </a:solidFill>
              </a:rPr>
              <a:t>automate</a:t>
            </a:r>
            <a:r>
              <a:rPr lang="en-US" sz="2400" smtClean="0">
                <a:solidFill>
                  <a:srgbClr val="0000CC"/>
                </a:solidFill>
              </a:rPr>
              <a:t> stimulus generation?</a:t>
            </a:r>
          </a:p>
          <a:p>
            <a:pPr eaLnBrk="1" hangingPunct="1">
              <a:lnSpc>
                <a:spcPct val="80000"/>
              </a:lnSpc>
            </a:pPr>
            <a:endParaRPr lang="en-US" sz="2400" b="1" smtClean="0"/>
          </a:p>
          <a:p>
            <a:pPr eaLnBrk="1" hangingPunct="1">
              <a:lnSpc>
                <a:spcPct val="80000"/>
              </a:lnSpc>
              <a:buFont typeface="Wingdings" pitchFamily="2" charset="2"/>
              <a:buNone/>
            </a:pPr>
            <a:r>
              <a:rPr lang="en-US" sz="2000" b="1" smtClean="0"/>
              <a:t>Latest Research: </a:t>
            </a:r>
          </a:p>
          <a:p>
            <a:pPr eaLnBrk="1" hangingPunct="1">
              <a:lnSpc>
                <a:spcPct val="80000"/>
              </a:lnSpc>
              <a:buFont typeface="Wingdings" pitchFamily="2" charset="2"/>
              <a:buNone/>
            </a:pPr>
            <a:r>
              <a:rPr lang="en-US" sz="2000" b="1" smtClean="0"/>
              <a:t>Coverage DIRECTED (stimulus/test) generation </a:t>
            </a:r>
            <a:r>
              <a:rPr lang="en-US" sz="2000" smtClean="0"/>
              <a:t>[IBM]</a:t>
            </a:r>
          </a:p>
          <a:p>
            <a:pPr eaLnBrk="1" hangingPunct="1">
              <a:lnSpc>
                <a:spcPct val="80000"/>
              </a:lnSpc>
            </a:pPr>
            <a:r>
              <a:rPr lang="en-US" sz="2000" smtClean="0"/>
              <a:t>BY CONSTRUCTION</a:t>
            </a:r>
          </a:p>
          <a:p>
            <a:pPr lvl="1" eaLnBrk="1" hangingPunct="1">
              <a:lnSpc>
                <a:spcPct val="80000"/>
              </a:lnSpc>
            </a:pPr>
            <a:r>
              <a:rPr lang="en-US" sz="1800" smtClean="0"/>
              <a:t>Require description of design as FSM.</a:t>
            </a:r>
          </a:p>
          <a:p>
            <a:pPr lvl="1" eaLnBrk="1" hangingPunct="1">
              <a:lnSpc>
                <a:spcPct val="80000"/>
              </a:lnSpc>
            </a:pPr>
            <a:r>
              <a:rPr lang="en-US" sz="1800" smtClean="0"/>
              <a:t>Use formal methods to derive transition coverage.</a:t>
            </a:r>
          </a:p>
          <a:p>
            <a:pPr lvl="1" eaLnBrk="1" hangingPunct="1">
              <a:lnSpc>
                <a:spcPct val="80000"/>
              </a:lnSpc>
            </a:pPr>
            <a:r>
              <a:rPr lang="en-US" sz="1800" smtClean="0"/>
              <a:t>Automatically translate paths through FSM to test vectors.</a:t>
            </a:r>
          </a:p>
          <a:p>
            <a:pPr lvl="1" eaLnBrk="1" hangingPunct="1">
              <a:lnSpc>
                <a:spcPct val="80000"/>
              </a:lnSpc>
            </a:pPr>
            <a:r>
              <a:rPr lang="en-US" sz="1800" smtClean="0"/>
              <a:t>Fall over in practice: FSMs are prohibitively large!</a:t>
            </a:r>
          </a:p>
          <a:p>
            <a:pPr eaLnBrk="1" hangingPunct="1">
              <a:lnSpc>
                <a:spcPct val="10000"/>
              </a:lnSpc>
            </a:pPr>
            <a:endParaRPr lang="en-US" sz="2000" smtClean="0"/>
          </a:p>
          <a:p>
            <a:pPr eaLnBrk="1" hangingPunct="1">
              <a:lnSpc>
                <a:spcPct val="80000"/>
              </a:lnSpc>
            </a:pPr>
            <a:r>
              <a:rPr lang="en-US" sz="2000" smtClean="0"/>
              <a:t>BY FEEDBACK </a:t>
            </a:r>
          </a:p>
          <a:p>
            <a:pPr lvl="1" eaLnBrk="1" hangingPunct="1">
              <a:lnSpc>
                <a:spcPct val="80000"/>
              </a:lnSpc>
            </a:pPr>
            <a:r>
              <a:rPr lang="en-US" sz="1800" smtClean="0"/>
              <a:t>(Exploit Machine Learning techniques)</a:t>
            </a:r>
          </a:p>
          <a:p>
            <a:pPr lvl="1" eaLnBrk="1" hangingPunct="1">
              <a:lnSpc>
                <a:spcPct val="80000"/>
              </a:lnSpc>
            </a:pPr>
            <a:r>
              <a:rPr lang="en-US" sz="1800" smtClean="0"/>
              <a:t>GAs/GP - Need to find suitable encoding (e.g. of instructions).</a:t>
            </a:r>
          </a:p>
          <a:p>
            <a:pPr lvl="1" eaLnBrk="1" hangingPunct="1">
              <a:lnSpc>
                <a:spcPct val="80000"/>
              </a:lnSpc>
            </a:pPr>
            <a:r>
              <a:rPr lang="en-US" sz="1800" smtClean="0"/>
              <a:t>Bayesian Networks - Need to design and train BN.</a:t>
            </a:r>
          </a:p>
          <a:p>
            <a:pPr lvl="1" eaLnBrk="1" hangingPunct="1">
              <a:lnSpc>
                <a:spcPct val="80000"/>
              </a:lnSpc>
            </a:pPr>
            <a:r>
              <a:rPr lang="en-US" sz="1800" smtClean="0"/>
              <a:t>Data Mining in coverage spaces</a:t>
            </a:r>
          </a:p>
          <a:p>
            <a:pPr lvl="1" eaLnBrk="1" hangingPunct="1">
              <a:lnSpc>
                <a:spcPct val="10000"/>
              </a:lnSpc>
            </a:pPr>
            <a:endParaRPr lang="en-US" sz="1800" smtClean="0"/>
          </a:p>
          <a:p>
            <a:pPr eaLnBrk="1" hangingPunct="1">
              <a:lnSpc>
                <a:spcPct val="80000"/>
              </a:lnSpc>
              <a:buFont typeface="Wingdings" pitchFamily="2" charset="2"/>
              <a:buNone/>
            </a:pPr>
            <a:r>
              <a:rPr lang="en-US" sz="2000" smtClean="0">
                <a:solidFill>
                  <a:srgbClr val="A50021"/>
                </a:solidFill>
              </a:rPr>
              <a:t>No significant breakthrough in CDG yet!</a:t>
            </a:r>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smtClean="0"/>
              <a:t>Summary: Coverage Closure</a:t>
            </a:r>
            <a:endParaRPr lang="en-US" smtClean="0"/>
          </a:p>
        </p:txBody>
      </p:sp>
      <p:sp>
        <p:nvSpPr>
          <p:cNvPr id="18435" name="Rectangle 3"/>
          <p:cNvSpPr>
            <a:spLocks noGrp="1" noChangeArrowheads="1"/>
          </p:cNvSpPr>
          <p:nvPr>
            <p:ph type="body" idx="1"/>
          </p:nvPr>
        </p:nvSpPr>
        <p:spPr>
          <a:xfrm>
            <a:off x="468313" y="1557338"/>
            <a:ext cx="8229600" cy="3095625"/>
          </a:xfrm>
        </p:spPr>
        <p:txBody>
          <a:bodyPr/>
          <a:lstStyle/>
          <a:p>
            <a:pPr eaLnBrk="1" hangingPunct="1">
              <a:lnSpc>
                <a:spcPct val="90000"/>
              </a:lnSpc>
            </a:pPr>
            <a:r>
              <a:rPr lang="en-US" sz="2400" smtClean="0"/>
              <a:t>Verification Methodology should be </a:t>
            </a:r>
            <a:r>
              <a:rPr lang="en-US" sz="2400" b="1" smtClean="0">
                <a:solidFill>
                  <a:srgbClr val="A50021"/>
                </a:solidFill>
              </a:rPr>
              <a:t>coverage driven</a:t>
            </a:r>
            <a:r>
              <a:rPr lang="en-US" sz="2400" smtClean="0"/>
              <a:t>.</a:t>
            </a:r>
          </a:p>
          <a:p>
            <a:pPr eaLnBrk="1" hangingPunct="1">
              <a:lnSpc>
                <a:spcPct val="90000"/>
              </a:lnSpc>
            </a:pPr>
            <a:endParaRPr lang="en-US" sz="2400" b="1" smtClean="0"/>
          </a:p>
          <a:p>
            <a:pPr eaLnBrk="1" hangingPunct="1">
              <a:lnSpc>
                <a:spcPct val="90000"/>
              </a:lnSpc>
            </a:pPr>
            <a:r>
              <a:rPr lang="en-US" sz="2400" b="1" smtClean="0"/>
              <a:t>Automation: </a:t>
            </a:r>
            <a:r>
              <a:rPr lang="en-US" sz="2400" smtClean="0"/>
              <a:t>Research into </a:t>
            </a:r>
            <a:r>
              <a:rPr lang="en-US" sz="2400" smtClean="0">
                <a:solidFill>
                  <a:srgbClr val="0000CC"/>
                </a:solidFill>
              </a:rPr>
              <a:t>coverage directed test generation</a:t>
            </a:r>
          </a:p>
          <a:p>
            <a:pPr eaLnBrk="1" hangingPunct="1">
              <a:lnSpc>
                <a:spcPct val="90000"/>
              </a:lnSpc>
            </a:pPr>
            <a:endParaRPr lang="en-US" sz="2400" b="1" smtClean="0">
              <a:solidFill>
                <a:srgbClr val="A50021"/>
              </a:solidFill>
            </a:endParaRPr>
          </a:p>
          <a:p>
            <a:pPr eaLnBrk="1" hangingPunct="1">
              <a:lnSpc>
                <a:spcPct val="90000"/>
              </a:lnSpc>
            </a:pPr>
            <a:r>
              <a:rPr lang="en-US" sz="2400" b="1" smtClean="0">
                <a:solidFill>
                  <a:srgbClr val="A50021"/>
                </a:solidFill>
              </a:rPr>
              <a:t>Delays in coverage closure</a:t>
            </a:r>
            <a:r>
              <a:rPr lang="en-US" sz="2400" smtClean="0"/>
              <a:t> are the main reason why verification projects fall behind schedule! </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a:xfrm>
            <a:off x="685800" y="1592263"/>
            <a:ext cx="7772400" cy="2008187"/>
          </a:xfrm>
        </p:spPr>
        <p:txBody>
          <a:bodyPr/>
          <a:lstStyle/>
          <a:p>
            <a:pPr eaLnBrk="1" hangingPunct="1"/>
            <a:r>
              <a:rPr lang="en-GB" dirty="0" smtClean="0"/>
              <a:t>Analysis and Adaptation</a:t>
            </a:r>
            <a:br>
              <a:rPr lang="en-GB" dirty="0" smtClean="0"/>
            </a:br>
            <a:r>
              <a:rPr lang="en-GB" dirty="0" smtClean="0"/>
              <a:t/>
            </a:r>
            <a:br>
              <a:rPr lang="en-GB" dirty="0" smtClean="0"/>
            </a:br>
            <a:r>
              <a:rPr lang="en-GB" dirty="0" smtClean="0">
                <a:hlinkClick r:id="rId2" action="ppaction://hlinksldjump"/>
              </a:rPr>
              <a:t>Regression</a:t>
            </a:r>
            <a:endParaRPr lang="en-US" dirty="0" smtClean="0"/>
          </a:p>
        </p:txBody>
      </p:sp>
      <p:sp>
        <p:nvSpPr>
          <p:cNvPr id="1945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Analysis and Adaptation </a:t>
            </a:r>
          </a:p>
        </p:txBody>
      </p:sp>
      <p:sp>
        <p:nvSpPr>
          <p:cNvPr id="20483" name="Rectangle 3"/>
          <p:cNvSpPr>
            <a:spLocks noGrp="1" noChangeArrowheads="1"/>
          </p:cNvSpPr>
          <p:nvPr>
            <p:ph type="body" idx="1"/>
          </p:nvPr>
        </p:nvSpPr>
        <p:spPr/>
        <p:txBody>
          <a:bodyPr/>
          <a:lstStyle/>
          <a:p>
            <a:pPr eaLnBrk="1" hangingPunct="1">
              <a:lnSpc>
                <a:spcPct val="80000"/>
              </a:lnSpc>
            </a:pPr>
            <a:r>
              <a:rPr lang="en-US" sz="2800" smtClean="0"/>
              <a:t>Building a good verification plan is the first step for successful verification</a:t>
            </a:r>
          </a:p>
          <a:p>
            <a:pPr lvl="1" eaLnBrk="1" hangingPunct="1">
              <a:lnSpc>
                <a:spcPct val="80000"/>
              </a:lnSpc>
            </a:pPr>
            <a:r>
              <a:rPr lang="en-US" sz="2400" smtClean="0"/>
              <a:t>But, it is not enough!</a:t>
            </a:r>
          </a:p>
          <a:p>
            <a:pPr eaLnBrk="1" hangingPunct="1">
              <a:lnSpc>
                <a:spcPct val="80000"/>
              </a:lnSpc>
            </a:pPr>
            <a:r>
              <a:rPr lang="en-US" sz="2800" smtClean="0">
                <a:solidFill>
                  <a:srgbClr val="A50021"/>
                </a:solidFill>
              </a:rPr>
              <a:t>Need to constantly:</a:t>
            </a:r>
            <a:r>
              <a:rPr lang="en-US" sz="2800" smtClean="0"/>
              <a:t> </a:t>
            </a:r>
          </a:p>
          <a:p>
            <a:pPr lvl="1" eaLnBrk="1" hangingPunct="1">
              <a:lnSpc>
                <a:spcPct val="80000"/>
              </a:lnSpc>
            </a:pPr>
            <a:r>
              <a:rPr lang="en-US" sz="2400" smtClean="0">
                <a:solidFill>
                  <a:srgbClr val="0000CC"/>
                </a:solidFill>
              </a:rPr>
              <a:t>Monitor </a:t>
            </a:r>
            <a:r>
              <a:rPr lang="en-US" sz="2400" smtClean="0"/>
              <a:t>the verification process </a:t>
            </a:r>
          </a:p>
          <a:p>
            <a:pPr lvl="1" eaLnBrk="1" hangingPunct="1">
              <a:lnSpc>
                <a:spcPct val="80000"/>
              </a:lnSpc>
            </a:pPr>
            <a:r>
              <a:rPr lang="en-US" sz="2400" smtClean="0">
                <a:solidFill>
                  <a:srgbClr val="0000CC"/>
                </a:solidFill>
              </a:rPr>
              <a:t>Analyze</a:t>
            </a:r>
            <a:r>
              <a:rPr lang="en-US" sz="2400" smtClean="0"/>
              <a:t> the observations</a:t>
            </a:r>
          </a:p>
          <a:p>
            <a:pPr lvl="1" eaLnBrk="1" hangingPunct="1">
              <a:lnSpc>
                <a:spcPct val="80000"/>
              </a:lnSpc>
            </a:pPr>
            <a:r>
              <a:rPr lang="en-US" sz="2400" smtClean="0">
                <a:solidFill>
                  <a:srgbClr val="0000CC"/>
                </a:solidFill>
              </a:rPr>
              <a:t>Adapt </a:t>
            </a:r>
            <a:r>
              <a:rPr lang="en-US" sz="2400" smtClean="0"/>
              <a:t>to address issues identified by the analysis</a:t>
            </a:r>
          </a:p>
          <a:p>
            <a:pPr eaLnBrk="1" hangingPunct="1">
              <a:lnSpc>
                <a:spcPct val="80000"/>
              </a:lnSpc>
            </a:pPr>
            <a:r>
              <a:rPr lang="en-US" sz="2800" smtClean="0">
                <a:solidFill>
                  <a:srgbClr val="A50021"/>
                </a:solidFill>
              </a:rPr>
              <a:t>Three basic levels of adaptation</a:t>
            </a:r>
          </a:p>
          <a:p>
            <a:pPr lvl="1" eaLnBrk="1" hangingPunct="1">
              <a:lnSpc>
                <a:spcPct val="80000"/>
              </a:lnSpc>
            </a:pPr>
            <a:r>
              <a:rPr lang="en-US" sz="2400" smtClean="0"/>
              <a:t>Change the way the verification environment is activated</a:t>
            </a:r>
          </a:p>
          <a:p>
            <a:pPr lvl="1" eaLnBrk="1" hangingPunct="1">
              <a:lnSpc>
                <a:spcPct val="80000"/>
              </a:lnSpc>
            </a:pPr>
            <a:r>
              <a:rPr lang="en-US" sz="2400" smtClean="0"/>
              <a:t>Change the verification environment </a:t>
            </a:r>
          </a:p>
          <a:p>
            <a:pPr lvl="1" eaLnBrk="1" hangingPunct="1">
              <a:lnSpc>
                <a:spcPct val="80000"/>
              </a:lnSpc>
            </a:pPr>
            <a:r>
              <a:rPr lang="en-US" sz="2400" smtClean="0"/>
              <a:t>Change the verification plan</a:t>
            </a:r>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Two Types of Analysis</a:t>
            </a:r>
          </a:p>
        </p:txBody>
      </p:sp>
      <p:sp>
        <p:nvSpPr>
          <p:cNvPr id="219139" name="Rectangle 3"/>
          <p:cNvSpPr>
            <a:spLocks noGrp="1" noChangeArrowheads="1"/>
          </p:cNvSpPr>
          <p:nvPr>
            <p:ph type="body" idx="1"/>
          </p:nvPr>
        </p:nvSpPr>
        <p:spPr/>
        <p:txBody>
          <a:bodyPr/>
          <a:lstStyle/>
          <a:p>
            <a:pPr marL="457200" indent="-457200" eaLnBrk="1" hangingPunct="1">
              <a:buFontTx/>
              <a:buAutoNum type="arabicPeriod"/>
              <a:defRPr/>
            </a:pPr>
            <a:r>
              <a:rPr lang="en-US" dirty="0" smtClean="0"/>
              <a:t>Coverage analysis </a:t>
            </a:r>
          </a:p>
          <a:p>
            <a:pPr marL="857250" lvl="1" indent="-457200" eaLnBrk="1" hangingPunct="1">
              <a:defRPr/>
            </a:pPr>
            <a:r>
              <a:rPr lang="en-US" dirty="0" smtClean="0">
                <a:solidFill>
                  <a:schemeClr val="tx1">
                    <a:lumMod val="65000"/>
                    <a:lumOff val="35000"/>
                  </a:schemeClr>
                </a:solidFill>
              </a:rPr>
              <a:t>Was included in the lectures on coverage.</a:t>
            </a:r>
          </a:p>
          <a:p>
            <a:pPr marL="457200" indent="-457200" eaLnBrk="1" hangingPunct="1">
              <a:buFontTx/>
              <a:buAutoNum type="arabicPeriod"/>
              <a:defRPr/>
            </a:pPr>
            <a:endParaRPr lang="en-US" dirty="0" smtClean="0"/>
          </a:p>
          <a:p>
            <a:pPr marL="457200" indent="-457200" eaLnBrk="1" hangingPunct="1">
              <a:buFontTx/>
              <a:buAutoNum type="arabicPeriod"/>
              <a:defRPr/>
            </a:pPr>
            <a:r>
              <a:rPr lang="en-US" dirty="0" smtClean="0"/>
              <a:t>Failure analysis</a:t>
            </a:r>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ctrTitle"/>
          </p:nvPr>
        </p:nvSpPr>
        <p:spPr/>
        <p:txBody>
          <a:bodyPr/>
          <a:lstStyle/>
          <a:p>
            <a:pPr eaLnBrk="1" hangingPunct="1"/>
            <a:r>
              <a:rPr lang="en-GB" smtClean="0"/>
              <a:t>Failure Analysis</a:t>
            </a:r>
            <a:endParaRPr lang="en-US" smtClean="0"/>
          </a:p>
        </p:txBody>
      </p:sp>
      <p:sp>
        <p:nvSpPr>
          <p:cNvPr id="22531" name="Rectangle 3"/>
          <p:cNvSpPr>
            <a:spLocks noGrp="1" noChangeArrowheads="1"/>
          </p:cNvSpPr>
          <p:nvPr>
            <p:ph type="subTitle" idx="1"/>
          </p:nvPr>
        </p:nvSpPr>
        <p:spPr/>
        <p:txBody>
          <a:bodyPr/>
          <a:lstStyle/>
          <a:p>
            <a:pPr eaLnBrk="1" hangingPunct="1"/>
            <a:r>
              <a:rPr lang="en-GB" dirty="0" smtClean="0">
                <a:hlinkClick r:id="rId2" action="ppaction://hlinksldjump"/>
              </a:rPr>
              <a:t>Skip to Regression</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Outline</a:t>
            </a:r>
          </a:p>
        </p:txBody>
      </p:sp>
      <p:sp>
        <p:nvSpPr>
          <p:cNvPr id="5123" name="Rectangle 3"/>
          <p:cNvSpPr>
            <a:spLocks noGrp="1" noChangeArrowheads="1"/>
          </p:cNvSpPr>
          <p:nvPr>
            <p:ph type="body" idx="1"/>
          </p:nvPr>
        </p:nvSpPr>
        <p:spPr/>
        <p:txBody>
          <a:bodyPr/>
          <a:lstStyle/>
          <a:p>
            <a:pPr eaLnBrk="1" hangingPunct="1"/>
            <a:r>
              <a:rPr lang="en-GB" dirty="0" smtClean="0"/>
              <a:t>The verification cycle - revision</a:t>
            </a:r>
            <a:endParaRPr lang="en-US" dirty="0" smtClean="0"/>
          </a:p>
          <a:p>
            <a:pPr eaLnBrk="1" hangingPunct="1"/>
            <a:r>
              <a:rPr lang="en-US" dirty="0" smtClean="0"/>
              <a:t>Coverage Closure</a:t>
            </a:r>
          </a:p>
          <a:p>
            <a:pPr eaLnBrk="1" hangingPunct="1"/>
            <a:r>
              <a:rPr lang="en-US" dirty="0" smtClean="0"/>
              <a:t>Analysis and adaptation</a:t>
            </a:r>
          </a:p>
          <a:p>
            <a:pPr lvl="1" eaLnBrk="1" hangingPunct="1"/>
            <a:r>
              <a:rPr lang="en-GB" dirty="0" smtClean="0"/>
              <a:t>(Coverage analysis)</a:t>
            </a:r>
          </a:p>
          <a:p>
            <a:pPr lvl="1" eaLnBrk="1" hangingPunct="1"/>
            <a:r>
              <a:rPr lang="en-GB" dirty="0" smtClean="0"/>
              <a:t>Failure analysis</a:t>
            </a:r>
            <a:endParaRPr lang="en-US" dirty="0" smtClean="0"/>
          </a:p>
          <a:p>
            <a:pPr eaLnBrk="1" hangingPunct="1"/>
            <a:r>
              <a:rPr lang="en-US" dirty="0" smtClean="0"/>
              <a:t>Regression</a:t>
            </a:r>
          </a:p>
          <a:p>
            <a:pPr eaLnBrk="1" hangingPunct="1"/>
            <a:r>
              <a:rPr lang="en-US" dirty="0" smtClean="0"/>
              <a:t>Tape-out readiness</a:t>
            </a:r>
          </a:p>
          <a:p>
            <a:pPr eaLnBrk="1" hangingPunct="1"/>
            <a:r>
              <a:rPr lang="en-US" dirty="0"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Failure Analysis</a:t>
            </a:r>
          </a:p>
        </p:txBody>
      </p:sp>
      <p:sp>
        <p:nvSpPr>
          <p:cNvPr id="23555" name="Rectangle 3"/>
          <p:cNvSpPr>
            <a:spLocks noGrp="1" noChangeArrowheads="1"/>
          </p:cNvSpPr>
          <p:nvPr>
            <p:ph type="body" idx="1"/>
          </p:nvPr>
        </p:nvSpPr>
        <p:spPr/>
        <p:txBody>
          <a:bodyPr/>
          <a:lstStyle/>
          <a:p>
            <a:pPr eaLnBrk="1" hangingPunct="1">
              <a:spcBef>
                <a:spcPct val="100000"/>
              </a:spcBef>
            </a:pPr>
            <a:r>
              <a:rPr lang="en-US" sz="2800" smtClean="0"/>
              <a:t>During execution of the verification plan (many) failures are observed</a:t>
            </a:r>
          </a:p>
          <a:p>
            <a:pPr eaLnBrk="1" hangingPunct="1">
              <a:spcBef>
                <a:spcPct val="100000"/>
              </a:spcBef>
            </a:pPr>
            <a:r>
              <a:rPr lang="en-US" sz="2800" smtClean="0"/>
              <a:t>This is not a bad phenomena</a:t>
            </a:r>
          </a:p>
          <a:p>
            <a:pPr lvl="1" eaLnBrk="1" hangingPunct="1"/>
            <a:r>
              <a:rPr lang="en-US" sz="2400" smtClean="0"/>
              <a:t>Remember that the goal of the verification process is to identify faults in the DUV</a:t>
            </a:r>
          </a:p>
          <a:p>
            <a:pPr eaLnBrk="1" hangingPunct="1">
              <a:spcBef>
                <a:spcPct val="100000"/>
              </a:spcBef>
            </a:pPr>
            <a:r>
              <a:rPr lang="en-US" sz="2800" smtClean="0"/>
              <a:t>The goal of failure analysis is to understand failures, their causes, their relation to one another, and their relation to the verification process</a:t>
            </a:r>
          </a:p>
        </p:txBody>
      </p:sp>
    </p:spTree>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Failures and Faults</a:t>
            </a:r>
          </a:p>
        </p:txBody>
      </p:sp>
      <p:sp>
        <p:nvSpPr>
          <p:cNvPr id="243715" name="Rectangle 3"/>
          <p:cNvSpPr>
            <a:spLocks noGrp="1" noChangeArrowheads="1"/>
          </p:cNvSpPr>
          <p:nvPr>
            <p:ph type="body" idx="1"/>
          </p:nvPr>
        </p:nvSpPr>
        <p:spPr/>
        <p:txBody>
          <a:bodyPr/>
          <a:lstStyle/>
          <a:p>
            <a:pPr eaLnBrk="1" hangingPunct="1">
              <a:lnSpc>
                <a:spcPct val="90000"/>
              </a:lnSpc>
            </a:pPr>
            <a:r>
              <a:rPr lang="en-US" sz="2800" b="1" smtClean="0">
                <a:solidFill>
                  <a:srgbClr val="A50021"/>
                </a:solidFill>
              </a:rPr>
              <a:t>Failure</a:t>
            </a:r>
            <a:r>
              <a:rPr lang="en-US" sz="2800" smtClean="0"/>
              <a:t> – an observed DUV behavior that violates the specified behavior</a:t>
            </a:r>
          </a:p>
          <a:p>
            <a:pPr eaLnBrk="1" hangingPunct="1">
              <a:spcBef>
                <a:spcPts val="1200"/>
              </a:spcBef>
            </a:pPr>
            <a:r>
              <a:rPr lang="en-US" sz="2800" b="1" smtClean="0">
                <a:solidFill>
                  <a:srgbClr val="A50021"/>
                </a:solidFill>
              </a:rPr>
              <a:t>Fault</a:t>
            </a:r>
            <a:r>
              <a:rPr lang="en-US" sz="2800" smtClean="0"/>
              <a:t> – the root cause of a failure</a:t>
            </a:r>
          </a:p>
          <a:p>
            <a:pPr eaLnBrk="1" hangingPunct="1">
              <a:spcBef>
                <a:spcPts val="1200"/>
              </a:spcBef>
            </a:pPr>
            <a:r>
              <a:rPr lang="en-US" sz="2800" smtClean="0"/>
              <a:t>There can be a </a:t>
            </a:r>
            <a:r>
              <a:rPr lang="en-US" sz="2800" smtClean="0">
                <a:solidFill>
                  <a:srgbClr val="0000CC"/>
                </a:solidFill>
              </a:rPr>
              <a:t>many-to-many relationship</a:t>
            </a:r>
            <a:r>
              <a:rPr lang="en-US" sz="2800" smtClean="0"/>
              <a:t> between faults and failures</a:t>
            </a:r>
          </a:p>
          <a:p>
            <a:pPr lvl="1" eaLnBrk="1" hangingPunct="1">
              <a:spcBef>
                <a:spcPts val="1200"/>
              </a:spcBef>
            </a:pPr>
            <a:r>
              <a:rPr lang="en-US" sz="2400" smtClean="0"/>
              <a:t>Mishandling of overflow in the input FIFO can cause:</a:t>
            </a:r>
          </a:p>
          <a:p>
            <a:pPr lvl="2" eaLnBrk="1" hangingPunct="1">
              <a:lnSpc>
                <a:spcPct val="90000"/>
              </a:lnSpc>
            </a:pPr>
            <a:r>
              <a:rPr lang="en-US" sz="2000" smtClean="0"/>
              <a:t>Lost commands in the output port</a:t>
            </a:r>
          </a:p>
          <a:p>
            <a:pPr lvl="2" eaLnBrk="1" hangingPunct="1">
              <a:lnSpc>
                <a:spcPct val="90000"/>
              </a:lnSpc>
            </a:pPr>
            <a:r>
              <a:rPr lang="en-US" sz="2000" smtClean="0"/>
              <a:t>Bad data in the output port</a:t>
            </a:r>
          </a:p>
          <a:p>
            <a:pPr lvl="1" eaLnBrk="1" hangingPunct="1">
              <a:spcBef>
                <a:spcPts val="1200"/>
              </a:spcBef>
            </a:pPr>
            <a:r>
              <a:rPr lang="en-US" sz="2400" smtClean="0"/>
              <a:t>Bad data in the output port can be caused by:</a:t>
            </a:r>
          </a:p>
          <a:p>
            <a:pPr lvl="2" eaLnBrk="1" hangingPunct="1">
              <a:lnSpc>
                <a:spcPct val="90000"/>
              </a:lnSpc>
            </a:pPr>
            <a:r>
              <a:rPr lang="en-US" sz="2000" smtClean="0"/>
              <a:t>Mishandling of overflow in the input FIFO</a:t>
            </a:r>
          </a:p>
          <a:p>
            <a:pPr lvl="2" eaLnBrk="1" hangingPunct="1">
              <a:lnSpc>
                <a:spcPct val="90000"/>
              </a:lnSpc>
            </a:pPr>
            <a:r>
              <a:rPr lang="en-US" sz="2000" smtClean="0"/>
              <a:t>Bad selection in the output selector</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Effect transition="in" filter="wipe(left)">
                                      <p:cBhvr>
                                        <p:cTn id="7" dur="500"/>
                                        <p:tgtEl>
                                          <p:spTgt spid="243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Effect transition="in" filter="wipe(left)">
                                      <p:cBhvr>
                                        <p:cTn id="12" dur="500"/>
                                        <p:tgtEl>
                                          <p:spTgt spid="243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Effect transition="in" filter="wipe(left)">
                                      <p:cBhvr>
                                        <p:cTn id="17" dur="500"/>
                                        <p:tgtEl>
                                          <p:spTgt spid="243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Effect transition="in" filter="wipe(left)">
                                      <p:cBhvr>
                                        <p:cTn id="22" dur="500"/>
                                        <p:tgtEl>
                                          <p:spTgt spid="243715">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43715">
                                            <p:txEl>
                                              <p:pRg st="4" end="4"/>
                                            </p:txEl>
                                          </p:spTgt>
                                        </p:tgtEl>
                                        <p:attrNameLst>
                                          <p:attrName>style.visibility</p:attrName>
                                        </p:attrNameLst>
                                      </p:cBhvr>
                                      <p:to>
                                        <p:strVal val="visible"/>
                                      </p:to>
                                    </p:set>
                                    <p:animEffect transition="in" filter="wipe(left)">
                                      <p:cBhvr>
                                        <p:cTn id="25" dur="500"/>
                                        <p:tgtEl>
                                          <p:spTgt spid="243715">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43715">
                                            <p:txEl>
                                              <p:pRg st="5" end="5"/>
                                            </p:txEl>
                                          </p:spTgt>
                                        </p:tgtEl>
                                        <p:attrNameLst>
                                          <p:attrName>style.visibility</p:attrName>
                                        </p:attrNameLst>
                                      </p:cBhvr>
                                      <p:to>
                                        <p:strVal val="visible"/>
                                      </p:to>
                                    </p:set>
                                    <p:animEffect transition="in" filter="wipe(left)">
                                      <p:cBhvr>
                                        <p:cTn id="28" dur="500"/>
                                        <p:tgtEl>
                                          <p:spTgt spid="243715">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43715">
                                            <p:txEl>
                                              <p:pRg st="6" end="6"/>
                                            </p:txEl>
                                          </p:spTgt>
                                        </p:tgtEl>
                                        <p:attrNameLst>
                                          <p:attrName>style.visibility</p:attrName>
                                        </p:attrNameLst>
                                      </p:cBhvr>
                                      <p:to>
                                        <p:strVal val="visible"/>
                                      </p:to>
                                    </p:set>
                                    <p:animEffect transition="in" filter="wipe(left)">
                                      <p:cBhvr>
                                        <p:cTn id="31" dur="500"/>
                                        <p:tgtEl>
                                          <p:spTgt spid="243715">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43715">
                                            <p:txEl>
                                              <p:pRg st="7" end="7"/>
                                            </p:txEl>
                                          </p:spTgt>
                                        </p:tgtEl>
                                        <p:attrNameLst>
                                          <p:attrName>style.visibility</p:attrName>
                                        </p:attrNameLst>
                                      </p:cBhvr>
                                      <p:to>
                                        <p:strVal val="visible"/>
                                      </p:to>
                                    </p:set>
                                    <p:animEffect transition="in" filter="wipe(left)">
                                      <p:cBhvr>
                                        <p:cTn id="34" dur="500"/>
                                        <p:tgtEl>
                                          <p:spTgt spid="24371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43715">
                                            <p:txEl>
                                              <p:pRg st="8" end="8"/>
                                            </p:txEl>
                                          </p:spTgt>
                                        </p:tgtEl>
                                        <p:attrNameLst>
                                          <p:attrName>style.visibility</p:attrName>
                                        </p:attrNameLst>
                                      </p:cBhvr>
                                      <p:to>
                                        <p:strVal val="visible"/>
                                      </p:to>
                                    </p:set>
                                    <p:animEffect transition="in" filter="wipe(left)">
                                      <p:cBhvr>
                                        <p:cTn id="37" dur="500"/>
                                        <p:tgtEl>
                                          <p:spTgt spid="2437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How Failures Are Detected</a:t>
            </a:r>
          </a:p>
        </p:txBody>
      </p:sp>
      <p:sp>
        <p:nvSpPr>
          <p:cNvPr id="25603" name="Rectangle 3"/>
          <p:cNvSpPr>
            <a:spLocks noGrp="1" noChangeArrowheads="1"/>
          </p:cNvSpPr>
          <p:nvPr>
            <p:ph type="body" idx="1"/>
          </p:nvPr>
        </p:nvSpPr>
        <p:spPr/>
        <p:txBody>
          <a:bodyPr/>
          <a:lstStyle/>
          <a:p>
            <a:pPr eaLnBrk="1" hangingPunct="1"/>
            <a:r>
              <a:rPr lang="en-US" smtClean="0"/>
              <a:t>Inspection and code review</a:t>
            </a:r>
          </a:p>
          <a:p>
            <a:pPr eaLnBrk="1" hangingPunct="1"/>
            <a:r>
              <a:rPr lang="en-US" smtClean="0"/>
              <a:t>Output of formal verification tools or other static analysis tools, such as lint</a:t>
            </a:r>
          </a:p>
          <a:p>
            <a:pPr eaLnBrk="1" hangingPunct="1"/>
            <a:r>
              <a:rPr lang="en-US" smtClean="0"/>
              <a:t>Activation of response checkers during simulation</a:t>
            </a:r>
          </a:p>
          <a:p>
            <a:pPr eaLnBrk="1" hangingPunct="1"/>
            <a:r>
              <a:rPr lang="en-US" smtClean="0"/>
              <a:t>Analysis of coverage data</a:t>
            </a:r>
          </a:p>
          <a:p>
            <a:pPr eaLnBrk="1" hangingPunct="1"/>
            <a:r>
              <a:rPr lang="en-US" smtClean="0"/>
              <a:t>Visual observation of application misbehavior</a:t>
            </a:r>
          </a:p>
        </p:txBody>
      </p:sp>
    </p:spTree>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Types of Failure Analysis</a:t>
            </a:r>
          </a:p>
        </p:txBody>
      </p:sp>
      <p:sp>
        <p:nvSpPr>
          <p:cNvPr id="26627" name="Rectangle 3"/>
          <p:cNvSpPr>
            <a:spLocks noGrp="1" noChangeArrowheads="1"/>
          </p:cNvSpPr>
          <p:nvPr>
            <p:ph type="body" idx="1"/>
          </p:nvPr>
        </p:nvSpPr>
        <p:spPr/>
        <p:txBody>
          <a:bodyPr/>
          <a:lstStyle/>
          <a:p>
            <a:pPr eaLnBrk="1" hangingPunct="1"/>
            <a:r>
              <a:rPr lang="en-US" smtClean="0"/>
              <a:t>Detailed failure analysis</a:t>
            </a:r>
          </a:p>
          <a:p>
            <a:pPr lvl="1" eaLnBrk="1" hangingPunct="1"/>
            <a:r>
              <a:rPr lang="en-US" smtClean="0"/>
              <a:t>Understand the cause and effects of failures and faults on the design, environment, verification process and more</a:t>
            </a:r>
          </a:p>
          <a:p>
            <a:pPr eaLnBrk="1" hangingPunct="1"/>
            <a:r>
              <a:rPr lang="en-US" smtClean="0"/>
              <a:t>Statistical failure analysis</a:t>
            </a:r>
          </a:p>
          <a:p>
            <a:pPr lvl="1" eaLnBrk="1" hangingPunct="1"/>
            <a:r>
              <a:rPr lang="en-US" smtClean="0"/>
              <a:t>Identify trends, provide prediction</a:t>
            </a:r>
          </a:p>
        </p:txBody>
      </p:sp>
    </p:spTree>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Detailed Failure Analysis</a:t>
            </a:r>
          </a:p>
        </p:txBody>
      </p:sp>
      <p:sp>
        <p:nvSpPr>
          <p:cNvPr id="27651" name="Rectangle 3"/>
          <p:cNvSpPr>
            <a:spLocks noGrp="1" noChangeArrowheads="1"/>
          </p:cNvSpPr>
          <p:nvPr>
            <p:ph type="body" idx="1"/>
          </p:nvPr>
        </p:nvSpPr>
        <p:spPr/>
        <p:txBody>
          <a:bodyPr/>
          <a:lstStyle/>
          <a:p>
            <a:pPr eaLnBrk="1" hangingPunct="1">
              <a:lnSpc>
                <a:spcPct val="80000"/>
              </a:lnSpc>
            </a:pPr>
            <a:r>
              <a:rPr lang="en-US" sz="2800" smtClean="0"/>
              <a:t>The outcome of the analysis</a:t>
            </a:r>
          </a:p>
          <a:p>
            <a:pPr lvl="1" eaLnBrk="1" hangingPunct="1">
              <a:lnSpc>
                <a:spcPct val="80000"/>
              </a:lnSpc>
            </a:pPr>
            <a:r>
              <a:rPr lang="en-US" sz="2400" smtClean="0"/>
              <a:t>The failure is understood and recorded</a:t>
            </a:r>
          </a:p>
          <a:p>
            <a:pPr lvl="1" eaLnBrk="1" hangingPunct="1">
              <a:lnSpc>
                <a:spcPct val="80000"/>
              </a:lnSpc>
            </a:pPr>
            <a:r>
              <a:rPr lang="en-US" sz="2400" smtClean="0"/>
              <a:t>The failure is resolved</a:t>
            </a:r>
          </a:p>
          <a:p>
            <a:pPr lvl="1" eaLnBrk="1" hangingPunct="1">
              <a:lnSpc>
                <a:spcPct val="80000"/>
              </a:lnSpc>
            </a:pPr>
            <a:r>
              <a:rPr lang="en-US" sz="2400" smtClean="0"/>
              <a:t>The verification plan and process are adapted</a:t>
            </a:r>
          </a:p>
          <a:p>
            <a:pPr lvl="1" eaLnBrk="1" hangingPunct="1">
              <a:lnSpc>
                <a:spcPct val="80000"/>
              </a:lnSpc>
            </a:pPr>
            <a:r>
              <a:rPr lang="en-US" sz="2400" smtClean="0"/>
              <a:t>Lessons learned for the future</a:t>
            </a:r>
          </a:p>
          <a:p>
            <a:pPr lvl="1" eaLnBrk="1" hangingPunct="1">
              <a:lnSpc>
                <a:spcPct val="80000"/>
              </a:lnSpc>
            </a:pPr>
            <a:endParaRPr lang="en-US" sz="2400" smtClean="0"/>
          </a:p>
          <a:p>
            <a:pPr eaLnBrk="1" hangingPunct="1">
              <a:lnSpc>
                <a:spcPct val="80000"/>
              </a:lnSpc>
            </a:pPr>
            <a:r>
              <a:rPr lang="en-US" sz="2800" smtClean="0"/>
              <a:t>Note: In most cases failure analysis</a:t>
            </a:r>
            <a:r>
              <a:rPr lang="en-US" sz="2800" smtClean="0">
                <a:cs typeface="Arial" pitchFamily="34" charset="0"/>
              </a:rPr>
              <a:t>—</a:t>
            </a:r>
            <a:r>
              <a:rPr lang="en-US" sz="2800" smtClean="0"/>
              <a:t>and especially the last two items</a:t>
            </a:r>
            <a:r>
              <a:rPr lang="en-US" sz="2800" smtClean="0">
                <a:cs typeface="Arial" pitchFamily="34" charset="0"/>
              </a:rPr>
              <a:t>—</a:t>
            </a:r>
            <a:r>
              <a:rPr lang="en-US" sz="2800" smtClean="0"/>
              <a:t>are simple and the outcome of the analysis is that we found a failure and a fault when and where expected and because we are doing our job the right way. </a:t>
            </a:r>
          </a:p>
        </p:txBody>
      </p:sp>
    </p:spTree>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Understanding the Failure</a:t>
            </a:r>
          </a:p>
        </p:txBody>
      </p:sp>
      <p:sp>
        <p:nvSpPr>
          <p:cNvPr id="28675" name="Rectangle 3"/>
          <p:cNvSpPr>
            <a:spLocks noGrp="1" noChangeArrowheads="1"/>
          </p:cNvSpPr>
          <p:nvPr>
            <p:ph type="body" idx="1"/>
          </p:nvPr>
        </p:nvSpPr>
        <p:spPr/>
        <p:txBody>
          <a:bodyPr/>
          <a:lstStyle/>
          <a:p>
            <a:pPr eaLnBrk="1" hangingPunct="1"/>
            <a:r>
              <a:rPr lang="en-US" sz="2800" smtClean="0"/>
              <a:t>The goal is to </a:t>
            </a:r>
            <a:r>
              <a:rPr lang="en-US" sz="2800" smtClean="0">
                <a:solidFill>
                  <a:srgbClr val="A50021"/>
                </a:solidFill>
              </a:rPr>
              <a:t>understand the scope and severity</a:t>
            </a:r>
            <a:r>
              <a:rPr lang="en-US" sz="2800" smtClean="0"/>
              <a:t> of the failure and how the failure can be recreated</a:t>
            </a:r>
          </a:p>
          <a:p>
            <a:pPr eaLnBrk="1" hangingPunct="1">
              <a:lnSpc>
                <a:spcPct val="0"/>
              </a:lnSpc>
            </a:pPr>
            <a:endParaRPr lang="en-US" sz="2800" smtClean="0"/>
          </a:p>
          <a:p>
            <a:pPr eaLnBrk="1" hangingPunct="1"/>
            <a:r>
              <a:rPr lang="en-US" sz="2800" smtClean="0"/>
              <a:t>Provides useful information for debugging and other parts of the failure analysis</a:t>
            </a:r>
          </a:p>
          <a:p>
            <a:pPr lvl="1" eaLnBrk="1" hangingPunct="1"/>
            <a:r>
              <a:rPr lang="en-US" sz="2400" smtClean="0"/>
              <a:t>Simplify and generalize the failure conditions</a:t>
            </a:r>
          </a:p>
          <a:p>
            <a:pPr lvl="2" eaLnBrk="1" hangingPunct="1"/>
            <a:r>
              <a:rPr lang="en-US" sz="2000" smtClean="0"/>
              <a:t>Find simper settings / stimuli that recreate the failure</a:t>
            </a:r>
          </a:p>
          <a:p>
            <a:pPr lvl="2" eaLnBrk="1" hangingPunct="1"/>
            <a:r>
              <a:rPr lang="en-US" sz="2000" smtClean="0"/>
              <a:t>Find necessary and sufficient conditions for the failure</a:t>
            </a:r>
          </a:p>
          <a:p>
            <a:pPr lvl="1" eaLnBrk="1" hangingPunct="1"/>
            <a:r>
              <a:rPr lang="en-US" sz="2400" smtClean="0"/>
              <a:t>Localize the fault in terms of place and time</a:t>
            </a:r>
          </a:p>
          <a:p>
            <a:pPr lvl="1" eaLnBrk="1" hangingPunct="1"/>
            <a:r>
              <a:rPr lang="en-GB" sz="2400" smtClean="0">
                <a:solidFill>
                  <a:srgbClr val="0000CC"/>
                </a:solidFill>
              </a:rPr>
              <a:t>Research:</a:t>
            </a:r>
            <a:r>
              <a:rPr lang="en-GB" sz="2400" smtClean="0"/>
              <a:t> Generate easy-to-debug tests</a:t>
            </a:r>
            <a:endParaRPr lang="en-US" sz="2400" smtClean="0"/>
          </a:p>
        </p:txBody>
      </p:sp>
    </p:spTree>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smtClean="0"/>
              <a:t>What to Look For</a:t>
            </a:r>
          </a:p>
        </p:txBody>
      </p:sp>
      <p:sp>
        <p:nvSpPr>
          <p:cNvPr id="29699" name="Rectangle 3"/>
          <p:cNvSpPr>
            <a:spLocks noGrp="1" noChangeArrowheads="1"/>
          </p:cNvSpPr>
          <p:nvPr>
            <p:ph type="body" idx="1"/>
          </p:nvPr>
        </p:nvSpPr>
        <p:spPr/>
        <p:txBody>
          <a:bodyPr/>
          <a:lstStyle/>
          <a:p>
            <a:pPr eaLnBrk="1" hangingPunct="1">
              <a:lnSpc>
                <a:spcPct val="90000"/>
              </a:lnSpc>
            </a:pPr>
            <a:r>
              <a:rPr lang="en-US" sz="2400" smtClean="0">
                <a:solidFill>
                  <a:srgbClr val="A50021"/>
                </a:solidFill>
              </a:rPr>
              <a:t>In simulation</a:t>
            </a:r>
          </a:p>
          <a:p>
            <a:pPr lvl="1" eaLnBrk="1" hangingPunct="1">
              <a:lnSpc>
                <a:spcPct val="90000"/>
              </a:lnSpc>
            </a:pPr>
            <a:r>
              <a:rPr lang="en-US" sz="2000" smtClean="0"/>
              <a:t>Determinism</a:t>
            </a:r>
          </a:p>
          <a:p>
            <a:pPr lvl="2" eaLnBrk="1" hangingPunct="1">
              <a:lnSpc>
                <a:spcPct val="90000"/>
              </a:lnSpc>
            </a:pPr>
            <a:r>
              <a:rPr lang="en-US" sz="1800" smtClean="0"/>
              <a:t>Does the failure always occur in the same settings?</a:t>
            </a:r>
          </a:p>
          <a:p>
            <a:pPr lvl="3" eaLnBrk="1" hangingPunct="1">
              <a:lnSpc>
                <a:spcPct val="90000"/>
              </a:lnSpc>
            </a:pPr>
            <a:r>
              <a:rPr lang="en-US" sz="1600" smtClean="0"/>
              <a:t>With the same seed?</a:t>
            </a:r>
          </a:p>
          <a:p>
            <a:pPr lvl="3" eaLnBrk="1" hangingPunct="1">
              <a:lnSpc>
                <a:spcPct val="90000"/>
              </a:lnSpc>
            </a:pPr>
            <a:r>
              <a:rPr lang="en-US" sz="1600" smtClean="0"/>
              <a:t>With different seeds (or random seed)?</a:t>
            </a:r>
          </a:p>
          <a:p>
            <a:pPr lvl="1" eaLnBrk="1" hangingPunct="1">
              <a:lnSpc>
                <a:spcPct val="90000"/>
              </a:lnSpc>
            </a:pPr>
            <a:r>
              <a:rPr lang="en-US" sz="2000" smtClean="0"/>
              <a:t>Parameters that are correlated with the failure</a:t>
            </a:r>
          </a:p>
          <a:p>
            <a:pPr lvl="2" eaLnBrk="1" hangingPunct="1">
              <a:lnSpc>
                <a:spcPct val="90000"/>
              </a:lnSpc>
            </a:pPr>
            <a:r>
              <a:rPr lang="en-US" sz="1800" smtClean="0"/>
              <a:t>Parameters that cause the failure to disappear</a:t>
            </a:r>
          </a:p>
          <a:p>
            <a:pPr lvl="2" eaLnBrk="1" hangingPunct="1">
              <a:lnSpc>
                <a:spcPct val="90000"/>
              </a:lnSpc>
            </a:pPr>
            <a:r>
              <a:rPr lang="en-US" sz="1800" smtClean="0"/>
              <a:t>Parameters that cause the failure to change</a:t>
            </a:r>
          </a:p>
          <a:p>
            <a:pPr lvl="1" eaLnBrk="1" hangingPunct="1">
              <a:lnSpc>
                <a:spcPct val="90000"/>
              </a:lnSpc>
            </a:pPr>
            <a:r>
              <a:rPr lang="en-US" sz="2000" smtClean="0"/>
              <a:t>Specific parts in the stimuli that are correlated to the failure</a:t>
            </a:r>
          </a:p>
          <a:p>
            <a:pPr lvl="1" eaLnBrk="1" hangingPunct="1">
              <a:lnSpc>
                <a:spcPct val="40000"/>
              </a:lnSpc>
            </a:pPr>
            <a:endParaRPr lang="en-US" sz="2000" smtClean="0"/>
          </a:p>
          <a:p>
            <a:pPr eaLnBrk="1" hangingPunct="1">
              <a:lnSpc>
                <a:spcPct val="90000"/>
              </a:lnSpc>
            </a:pPr>
            <a:r>
              <a:rPr lang="en-US" sz="2400" smtClean="0">
                <a:solidFill>
                  <a:srgbClr val="A50021"/>
                </a:solidFill>
              </a:rPr>
              <a:t>In formal verification</a:t>
            </a:r>
          </a:p>
          <a:p>
            <a:pPr lvl="1" eaLnBrk="1" hangingPunct="1">
              <a:lnSpc>
                <a:spcPct val="90000"/>
              </a:lnSpc>
            </a:pPr>
            <a:r>
              <a:rPr lang="en-US" sz="2000" smtClean="0"/>
              <a:t>Constraints that affect the failure</a:t>
            </a:r>
          </a:p>
          <a:p>
            <a:pPr lvl="1" eaLnBrk="1" hangingPunct="1">
              <a:lnSpc>
                <a:spcPct val="90000"/>
              </a:lnSpc>
            </a:pPr>
            <a:r>
              <a:rPr lang="en-US" sz="2000" smtClean="0"/>
              <a:t>Time bounds that affect the failure</a:t>
            </a:r>
          </a:p>
        </p:txBody>
      </p:sp>
    </p:spTree>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Resolving the Failure</a:t>
            </a:r>
          </a:p>
        </p:txBody>
      </p:sp>
      <p:sp>
        <p:nvSpPr>
          <p:cNvPr id="30723" name="Rectangle 3"/>
          <p:cNvSpPr>
            <a:spLocks noGrp="1" noChangeArrowheads="1"/>
          </p:cNvSpPr>
          <p:nvPr>
            <p:ph type="body" idx="1"/>
          </p:nvPr>
        </p:nvSpPr>
        <p:spPr>
          <a:xfrm>
            <a:off x="525463" y="1614488"/>
            <a:ext cx="8196262" cy="4772025"/>
          </a:xfrm>
        </p:spPr>
        <p:txBody>
          <a:bodyPr/>
          <a:lstStyle/>
          <a:p>
            <a:pPr eaLnBrk="1" hangingPunct="1">
              <a:lnSpc>
                <a:spcPct val="80000"/>
              </a:lnSpc>
            </a:pPr>
            <a:r>
              <a:rPr lang="en-US" sz="2400" smtClean="0">
                <a:solidFill>
                  <a:srgbClr val="A50021"/>
                </a:solidFill>
              </a:rPr>
              <a:t>This does not always mean fix the fault</a:t>
            </a:r>
          </a:p>
          <a:p>
            <a:pPr lvl="1" eaLnBrk="1" hangingPunct="1">
              <a:lnSpc>
                <a:spcPct val="80000"/>
              </a:lnSpc>
            </a:pPr>
            <a:r>
              <a:rPr lang="en-US" sz="2000" smtClean="0"/>
              <a:t>Defer to future tape outs / releases</a:t>
            </a:r>
          </a:p>
          <a:p>
            <a:pPr lvl="1" eaLnBrk="1" hangingPunct="1">
              <a:lnSpc>
                <a:spcPct val="80000"/>
              </a:lnSpc>
            </a:pPr>
            <a:r>
              <a:rPr lang="en-US" sz="2000" smtClean="0"/>
              <a:t>Bypass by software or surrounding modules</a:t>
            </a:r>
          </a:p>
          <a:p>
            <a:pPr lvl="1" eaLnBrk="1" hangingPunct="1">
              <a:lnSpc>
                <a:spcPct val="80000"/>
              </a:lnSpc>
            </a:pPr>
            <a:r>
              <a:rPr lang="en-US" sz="2000" smtClean="0"/>
              <a:t>Record in errata sheets</a:t>
            </a:r>
          </a:p>
          <a:p>
            <a:pPr lvl="1" eaLnBrk="1" hangingPunct="1">
              <a:lnSpc>
                <a:spcPct val="20000"/>
              </a:lnSpc>
            </a:pPr>
            <a:endParaRPr lang="en-US" sz="2000" smtClean="0"/>
          </a:p>
          <a:p>
            <a:pPr eaLnBrk="1" hangingPunct="1">
              <a:lnSpc>
                <a:spcPct val="80000"/>
              </a:lnSpc>
            </a:pPr>
            <a:r>
              <a:rPr lang="en-US" sz="2400" smtClean="0">
                <a:solidFill>
                  <a:srgbClr val="A50021"/>
                </a:solidFill>
              </a:rPr>
              <a:t>Need to ensure that the resolution is complete</a:t>
            </a:r>
          </a:p>
          <a:p>
            <a:pPr lvl="1" eaLnBrk="1" hangingPunct="1">
              <a:lnSpc>
                <a:spcPct val="80000"/>
              </a:lnSpc>
            </a:pPr>
            <a:r>
              <a:rPr lang="en-US" sz="2000" smtClean="0"/>
              <a:t>The fix / bypass is correct</a:t>
            </a:r>
          </a:p>
          <a:p>
            <a:pPr lvl="1" eaLnBrk="1" hangingPunct="1">
              <a:lnSpc>
                <a:spcPct val="80000"/>
              </a:lnSpc>
            </a:pPr>
            <a:r>
              <a:rPr lang="en-US" sz="2000" smtClean="0"/>
              <a:t>All cases are covered</a:t>
            </a:r>
          </a:p>
          <a:p>
            <a:pPr lvl="1" eaLnBrk="1" hangingPunct="1">
              <a:lnSpc>
                <a:spcPct val="80000"/>
              </a:lnSpc>
            </a:pPr>
            <a:r>
              <a:rPr lang="en-US" sz="2000" smtClean="0"/>
              <a:t>No new faults introduced in the process</a:t>
            </a:r>
          </a:p>
          <a:p>
            <a:pPr lvl="1" eaLnBrk="1" hangingPunct="1">
              <a:lnSpc>
                <a:spcPct val="80000"/>
              </a:lnSpc>
            </a:pPr>
            <a:r>
              <a:rPr lang="en-US" sz="2000" smtClean="0"/>
              <a:t>(Similar cases are also handled)</a:t>
            </a:r>
          </a:p>
          <a:p>
            <a:pPr lvl="1" eaLnBrk="1" hangingPunct="1">
              <a:lnSpc>
                <a:spcPct val="20000"/>
              </a:lnSpc>
            </a:pPr>
            <a:endParaRPr lang="en-US" sz="2000" smtClean="0"/>
          </a:p>
          <a:p>
            <a:pPr eaLnBrk="1" hangingPunct="1">
              <a:lnSpc>
                <a:spcPct val="80000"/>
              </a:lnSpc>
            </a:pPr>
            <a:r>
              <a:rPr lang="en-US" sz="2400" smtClean="0">
                <a:solidFill>
                  <a:srgbClr val="A50021"/>
                </a:solidFill>
              </a:rPr>
              <a:t>Mini-verification plan is needed</a:t>
            </a:r>
          </a:p>
          <a:p>
            <a:pPr lvl="1" eaLnBrk="1" hangingPunct="1">
              <a:lnSpc>
                <a:spcPct val="80000"/>
              </a:lnSpc>
            </a:pPr>
            <a:r>
              <a:rPr lang="en-US" sz="2000" smtClean="0"/>
              <a:t>Coverage models</a:t>
            </a:r>
          </a:p>
          <a:p>
            <a:pPr lvl="1" eaLnBrk="1" hangingPunct="1">
              <a:lnSpc>
                <a:spcPct val="80000"/>
              </a:lnSpc>
            </a:pPr>
            <a:r>
              <a:rPr lang="en-US" sz="2000" smtClean="0"/>
              <a:t>Stimuli generation strategy</a:t>
            </a:r>
          </a:p>
          <a:p>
            <a:pPr lvl="1" eaLnBrk="1" hangingPunct="1">
              <a:lnSpc>
                <a:spcPct val="80000"/>
              </a:lnSpc>
            </a:pPr>
            <a:r>
              <a:rPr lang="en-US" sz="2000" smtClean="0"/>
              <a:t>New result checkers</a:t>
            </a:r>
          </a:p>
        </p:txBody>
      </p:sp>
    </p:spTree>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260350"/>
            <a:ext cx="9144000" cy="774700"/>
          </a:xfrm>
        </p:spPr>
        <p:txBody>
          <a:bodyPr/>
          <a:lstStyle/>
          <a:p>
            <a:pPr eaLnBrk="1" hangingPunct="1"/>
            <a:r>
              <a:rPr lang="en-US" sz="3600" smtClean="0"/>
              <a:t>Adapting the Verification Plan and Process</a:t>
            </a:r>
          </a:p>
        </p:txBody>
      </p:sp>
      <p:sp>
        <p:nvSpPr>
          <p:cNvPr id="31747" name="Rectangle 3"/>
          <p:cNvSpPr>
            <a:spLocks noGrp="1" noChangeArrowheads="1"/>
          </p:cNvSpPr>
          <p:nvPr>
            <p:ph type="body" idx="1"/>
          </p:nvPr>
        </p:nvSpPr>
        <p:spPr>
          <a:xfrm>
            <a:off x="390525" y="1614488"/>
            <a:ext cx="8404225" cy="4772025"/>
          </a:xfrm>
        </p:spPr>
        <p:txBody>
          <a:bodyPr/>
          <a:lstStyle/>
          <a:p>
            <a:pPr eaLnBrk="1" hangingPunct="1">
              <a:lnSpc>
                <a:spcPct val="90000"/>
              </a:lnSpc>
            </a:pPr>
            <a:r>
              <a:rPr lang="en-US" sz="2400" smtClean="0">
                <a:solidFill>
                  <a:srgbClr val="A50021"/>
                </a:solidFill>
              </a:rPr>
              <a:t>Need to minimize faults found by chance or found too late</a:t>
            </a:r>
          </a:p>
          <a:p>
            <a:pPr lvl="1" eaLnBrk="1" hangingPunct="1">
              <a:lnSpc>
                <a:spcPct val="90000"/>
              </a:lnSpc>
            </a:pPr>
            <a:r>
              <a:rPr lang="en-US" sz="2000" smtClean="0"/>
              <a:t>These faults can easily be missed if we are less lucky</a:t>
            </a:r>
          </a:p>
          <a:p>
            <a:pPr lvl="1" eaLnBrk="1" hangingPunct="1">
              <a:lnSpc>
                <a:spcPct val="30000"/>
              </a:lnSpc>
            </a:pPr>
            <a:endParaRPr lang="en-US" sz="2000" smtClean="0"/>
          </a:p>
          <a:p>
            <a:pPr eaLnBrk="1" hangingPunct="1">
              <a:lnSpc>
                <a:spcPct val="90000"/>
              </a:lnSpc>
            </a:pPr>
            <a:r>
              <a:rPr lang="en-US" sz="2400" smtClean="0"/>
              <a:t>Indicators that faults are found by chance</a:t>
            </a:r>
          </a:p>
          <a:p>
            <a:pPr lvl="1" eaLnBrk="1" hangingPunct="1">
              <a:lnSpc>
                <a:spcPct val="90000"/>
              </a:lnSpc>
            </a:pPr>
            <a:r>
              <a:rPr lang="en-US" sz="2000" smtClean="0">
                <a:solidFill>
                  <a:srgbClr val="0000CC"/>
                </a:solidFill>
              </a:rPr>
              <a:t>Faults are not found at the right time</a:t>
            </a:r>
          </a:p>
          <a:p>
            <a:pPr lvl="2" eaLnBrk="1" hangingPunct="1">
              <a:lnSpc>
                <a:spcPct val="90000"/>
              </a:lnSpc>
            </a:pPr>
            <a:r>
              <a:rPr lang="en-US" sz="1800" smtClean="0"/>
              <a:t>Fault is found at the wrong level of the hierarchy</a:t>
            </a:r>
          </a:p>
          <a:p>
            <a:pPr lvl="2" eaLnBrk="1" hangingPunct="1">
              <a:lnSpc>
                <a:spcPct val="90000"/>
              </a:lnSpc>
            </a:pPr>
            <a:r>
              <a:rPr lang="en-US" sz="1800" smtClean="0"/>
              <a:t>Faults are found not at the area we concentrate on</a:t>
            </a:r>
          </a:p>
          <a:p>
            <a:pPr lvl="2" eaLnBrk="1" hangingPunct="1">
              <a:lnSpc>
                <a:spcPct val="90000"/>
              </a:lnSpc>
            </a:pPr>
            <a:r>
              <a:rPr lang="en-US" sz="1800" smtClean="0"/>
              <a:t>Need to understand why faults are not found at the right time</a:t>
            </a:r>
          </a:p>
          <a:p>
            <a:pPr lvl="3" eaLnBrk="1" hangingPunct="1">
              <a:lnSpc>
                <a:spcPct val="90000"/>
              </a:lnSpc>
            </a:pPr>
            <a:r>
              <a:rPr lang="en-US" sz="1600" smtClean="0"/>
              <a:t>And, change the plan and process accordingly</a:t>
            </a:r>
          </a:p>
          <a:p>
            <a:pPr lvl="1" eaLnBrk="1" hangingPunct="1">
              <a:lnSpc>
                <a:spcPct val="90000"/>
              </a:lnSpc>
            </a:pPr>
            <a:r>
              <a:rPr lang="en-US" sz="2000" smtClean="0">
                <a:solidFill>
                  <a:srgbClr val="0000CC"/>
                </a:solidFill>
              </a:rPr>
              <a:t>Faults are not found by the right checker</a:t>
            </a:r>
          </a:p>
          <a:p>
            <a:pPr lvl="2" eaLnBrk="1" hangingPunct="1">
              <a:lnSpc>
                <a:spcPct val="90000"/>
              </a:lnSpc>
            </a:pPr>
            <a:r>
              <a:rPr lang="en-US" sz="1800" smtClean="0"/>
              <a:t>Only a side effect of the fault is detected</a:t>
            </a:r>
          </a:p>
          <a:p>
            <a:pPr lvl="2" eaLnBrk="1" hangingPunct="1">
              <a:lnSpc>
                <a:spcPct val="90000"/>
              </a:lnSpc>
            </a:pPr>
            <a:r>
              <a:rPr lang="en-US" sz="1800" smtClean="0"/>
              <a:t>May indicate missing checker or problems in existing checker</a:t>
            </a:r>
          </a:p>
          <a:p>
            <a:pPr lvl="1" eaLnBrk="1" hangingPunct="1">
              <a:lnSpc>
                <a:spcPct val="90000"/>
              </a:lnSpc>
            </a:pPr>
            <a:r>
              <a:rPr lang="en-US" sz="2000" smtClean="0">
                <a:solidFill>
                  <a:srgbClr val="0000CC"/>
                </a:solidFill>
              </a:rPr>
              <a:t>Simulation with failure is not flagged by coverage</a:t>
            </a:r>
          </a:p>
          <a:p>
            <a:pPr lvl="2" eaLnBrk="1" hangingPunct="1">
              <a:lnSpc>
                <a:spcPct val="90000"/>
              </a:lnSpc>
            </a:pPr>
            <a:r>
              <a:rPr lang="en-US" sz="1800" smtClean="0"/>
              <a:t>Does not activate uncovered or rarely covered coverage point</a:t>
            </a:r>
          </a:p>
          <a:p>
            <a:pPr lvl="2" eaLnBrk="1" hangingPunct="1">
              <a:lnSpc>
                <a:spcPct val="90000"/>
              </a:lnSpc>
            </a:pPr>
            <a:r>
              <a:rPr lang="en-US" sz="1800" smtClean="0"/>
              <a:t>Indicates missing coverage models</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2088" y="222250"/>
            <a:ext cx="8772525" cy="774700"/>
          </a:xfrm>
        </p:spPr>
        <p:txBody>
          <a:bodyPr/>
          <a:lstStyle/>
          <a:p>
            <a:pPr eaLnBrk="1" hangingPunct="1"/>
            <a:r>
              <a:rPr lang="en-US" sz="3600" smtClean="0"/>
              <a:t>Correlating Coverage and Failures</a:t>
            </a:r>
          </a:p>
        </p:txBody>
      </p:sp>
      <p:sp>
        <p:nvSpPr>
          <p:cNvPr id="260099" name="Rectangle 3"/>
          <p:cNvSpPr>
            <a:spLocks noGrp="1" noChangeArrowheads="1"/>
          </p:cNvSpPr>
          <p:nvPr>
            <p:ph type="body" idx="1"/>
          </p:nvPr>
        </p:nvSpPr>
        <p:spPr>
          <a:xfrm>
            <a:off x="468313" y="1557338"/>
            <a:ext cx="8229600" cy="1685925"/>
          </a:xfrm>
        </p:spPr>
        <p:txBody>
          <a:bodyPr/>
          <a:lstStyle/>
          <a:p>
            <a:pPr eaLnBrk="1" hangingPunct="1">
              <a:lnSpc>
                <a:spcPct val="80000"/>
              </a:lnSpc>
            </a:pPr>
            <a:r>
              <a:rPr lang="en-US" sz="2800" smtClean="0"/>
              <a:t>There is a direct correlation between </a:t>
            </a:r>
          </a:p>
          <a:p>
            <a:pPr lvl="1" eaLnBrk="1" hangingPunct="1">
              <a:lnSpc>
                <a:spcPct val="80000"/>
              </a:lnSpc>
            </a:pPr>
            <a:r>
              <a:rPr lang="en-US" sz="2400" smtClean="0"/>
              <a:t>Changes in the verification environment and the DUV</a:t>
            </a:r>
          </a:p>
          <a:p>
            <a:pPr lvl="1" eaLnBrk="1" hangingPunct="1">
              <a:lnSpc>
                <a:spcPct val="80000"/>
              </a:lnSpc>
            </a:pPr>
            <a:r>
              <a:rPr lang="en-US" sz="2400" smtClean="0"/>
              <a:t>Progress in coverage</a:t>
            </a:r>
          </a:p>
          <a:p>
            <a:pPr lvl="1" eaLnBrk="1" hangingPunct="1">
              <a:lnSpc>
                <a:spcPct val="80000"/>
              </a:lnSpc>
            </a:pPr>
            <a:r>
              <a:rPr lang="en-US" sz="2400" smtClean="0"/>
              <a:t>Detection of new failures</a:t>
            </a:r>
          </a:p>
        </p:txBody>
      </p:sp>
      <p:sp>
        <p:nvSpPr>
          <p:cNvPr id="260100" name="AutoShape 4"/>
          <p:cNvSpPr>
            <a:spLocks noChangeAspect="1" noChangeArrowheads="1"/>
          </p:cNvSpPr>
          <p:nvPr/>
        </p:nvSpPr>
        <p:spPr bwMode="auto">
          <a:xfrm>
            <a:off x="2828925" y="3921125"/>
            <a:ext cx="3503613" cy="1906588"/>
          </a:xfrm>
          <a:prstGeom prst="triangle">
            <a:avLst>
              <a:gd name="adj" fmla="val 50000"/>
            </a:avLst>
          </a:prstGeom>
          <a:solidFill>
            <a:srgbClr val="CCCCFF"/>
          </a:solidFill>
          <a:ln w="9525">
            <a:solidFill>
              <a:srgbClr val="000000"/>
            </a:solidFill>
            <a:miter lim="800000"/>
            <a:headEnd/>
            <a:tailEnd/>
          </a:ln>
        </p:spPr>
        <p:txBody>
          <a:bodyPr/>
          <a:lstStyle/>
          <a:p>
            <a:endParaRPr lang="en-GB"/>
          </a:p>
        </p:txBody>
      </p:sp>
      <p:sp>
        <p:nvSpPr>
          <p:cNvPr id="260101" name="Oval 5"/>
          <p:cNvSpPr>
            <a:spLocks noChangeArrowheads="1"/>
          </p:cNvSpPr>
          <p:nvPr/>
        </p:nvSpPr>
        <p:spPr bwMode="auto">
          <a:xfrm>
            <a:off x="1192213" y="5761038"/>
            <a:ext cx="2012950" cy="635000"/>
          </a:xfrm>
          <a:prstGeom prst="ellipse">
            <a:avLst/>
          </a:prstGeom>
          <a:solidFill>
            <a:srgbClr val="FFFFCC"/>
          </a:solidFill>
          <a:ln w="9525">
            <a:solidFill>
              <a:srgbClr val="000000"/>
            </a:solidFill>
            <a:round/>
            <a:headEnd/>
            <a:tailEnd/>
          </a:ln>
        </p:spPr>
        <p:txBody>
          <a:bodyPr lIns="91431" tIns="45716" rIns="91431" bIns="45716"/>
          <a:lstStyle/>
          <a:p>
            <a:pPr>
              <a:spcBef>
                <a:spcPct val="20000"/>
              </a:spcBef>
            </a:pPr>
            <a:r>
              <a:rPr lang="en-US"/>
              <a:t>Coverage</a:t>
            </a:r>
          </a:p>
        </p:txBody>
      </p:sp>
      <p:sp>
        <p:nvSpPr>
          <p:cNvPr id="260102" name="Oval 6"/>
          <p:cNvSpPr>
            <a:spLocks noChangeArrowheads="1"/>
          </p:cNvSpPr>
          <p:nvPr/>
        </p:nvSpPr>
        <p:spPr bwMode="auto">
          <a:xfrm>
            <a:off x="3519488" y="3284538"/>
            <a:ext cx="2105025" cy="635000"/>
          </a:xfrm>
          <a:prstGeom prst="ellipse">
            <a:avLst/>
          </a:prstGeom>
          <a:solidFill>
            <a:srgbClr val="FFBE7D"/>
          </a:solidFill>
          <a:ln w="9525">
            <a:solidFill>
              <a:srgbClr val="000000"/>
            </a:solidFill>
            <a:round/>
            <a:headEnd/>
            <a:tailEnd/>
          </a:ln>
        </p:spPr>
        <p:txBody>
          <a:bodyPr lIns="91431" tIns="45716" rIns="91431" bIns="45716"/>
          <a:lstStyle/>
          <a:p>
            <a:pPr>
              <a:spcBef>
                <a:spcPct val="20000"/>
              </a:spcBef>
            </a:pPr>
            <a:r>
              <a:rPr lang="en-US"/>
              <a:t>Environment</a:t>
            </a:r>
          </a:p>
        </p:txBody>
      </p:sp>
      <p:sp>
        <p:nvSpPr>
          <p:cNvPr id="260103" name="Oval 7"/>
          <p:cNvSpPr>
            <a:spLocks noChangeArrowheads="1"/>
          </p:cNvSpPr>
          <p:nvPr/>
        </p:nvSpPr>
        <p:spPr bwMode="auto">
          <a:xfrm>
            <a:off x="5976938" y="5761038"/>
            <a:ext cx="2012950" cy="635000"/>
          </a:xfrm>
          <a:prstGeom prst="ellipse">
            <a:avLst/>
          </a:prstGeom>
          <a:solidFill>
            <a:srgbClr val="D8EBB3"/>
          </a:solidFill>
          <a:ln w="9525">
            <a:solidFill>
              <a:srgbClr val="000000"/>
            </a:solidFill>
            <a:round/>
            <a:headEnd/>
            <a:tailEnd/>
          </a:ln>
        </p:spPr>
        <p:txBody>
          <a:bodyPr lIns="91431" tIns="45716" rIns="91431" bIns="45716"/>
          <a:lstStyle/>
          <a:p>
            <a:pPr>
              <a:spcBef>
                <a:spcPct val="20000"/>
              </a:spcBef>
            </a:pPr>
            <a:r>
              <a:rPr lang="en-US"/>
              <a:t>Failures</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0099">
                                            <p:txEl>
                                              <p:pRg st="0" end="0"/>
                                            </p:txEl>
                                          </p:spTgt>
                                        </p:tgtEl>
                                        <p:attrNameLst>
                                          <p:attrName>style.visibility</p:attrName>
                                        </p:attrNameLst>
                                      </p:cBhvr>
                                      <p:to>
                                        <p:strVal val="visible"/>
                                      </p:to>
                                    </p:set>
                                    <p:animEffect transition="in" filter="wipe(left)">
                                      <p:cBhvr>
                                        <p:cTn id="7" dur="500"/>
                                        <p:tgtEl>
                                          <p:spTgt spid="2600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0100"/>
                                        </p:tgtEl>
                                        <p:attrNameLst>
                                          <p:attrName>style.visibility</p:attrName>
                                        </p:attrNameLst>
                                      </p:cBhvr>
                                      <p:to>
                                        <p:strVal val="visible"/>
                                      </p:to>
                                    </p:set>
                                    <p:animEffect transition="in" filter="fade">
                                      <p:cBhvr>
                                        <p:cTn id="10" dur="1000"/>
                                        <p:tgtEl>
                                          <p:spTgt spid="26010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60099">
                                            <p:txEl>
                                              <p:pRg st="1" end="1"/>
                                            </p:txEl>
                                          </p:spTgt>
                                        </p:tgtEl>
                                        <p:attrNameLst>
                                          <p:attrName>style.visibility</p:attrName>
                                        </p:attrNameLst>
                                      </p:cBhvr>
                                      <p:to>
                                        <p:strVal val="visible"/>
                                      </p:to>
                                    </p:set>
                                    <p:animEffect transition="in" filter="wipe(left)">
                                      <p:cBhvr>
                                        <p:cTn id="15" dur="500"/>
                                        <p:tgtEl>
                                          <p:spTgt spid="26009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0102"/>
                                        </p:tgtEl>
                                        <p:attrNameLst>
                                          <p:attrName>style.visibility</p:attrName>
                                        </p:attrNameLst>
                                      </p:cBhvr>
                                      <p:to>
                                        <p:strVal val="visible"/>
                                      </p:to>
                                    </p:set>
                                    <p:animEffect transition="in" filter="fade">
                                      <p:cBhvr>
                                        <p:cTn id="18" dur="500"/>
                                        <p:tgtEl>
                                          <p:spTgt spid="26010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0099">
                                            <p:txEl>
                                              <p:pRg st="2" end="2"/>
                                            </p:txEl>
                                          </p:spTgt>
                                        </p:tgtEl>
                                        <p:attrNameLst>
                                          <p:attrName>style.visibility</p:attrName>
                                        </p:attrNameLst>
                                      </p:cBhvr>
                                      <p:to>
                                        <p:strVal val="visible"/>
                                      </p:to>
                                    </p:set>
                                    <p:animEffect transition="in" filter="wipe(left)">
                                      <p:cBhvr>
                                        <p:cTn id="23" dur="500"/>
                                        <p:tgtEl>
                                          <p:spTgt spid="260099">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0101"/>
                                        </p:tgtEl>
                                        <p:attrNameLst>
                                          <p:attrName>style.visibility</p:attrName>
                                        </p:attrNameLst>
                                      </p:cBhvr>
                                      <p:to>
                                        <p:strVal val="visible"/>
                                      </p:to>
                                    </p:set>
                                    <p:animEffect transition="in" filter="fade">
                                      <p:cBhvr>
                                        <p:cTn id="26" dur="500"/>
                                        <p:tgtEl>
                                          <p:spTgt spid="26010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0099">
                                            <p:txEl>
                                              <p:pRg st="3" end="3"/>
                                            </p:txEl>
                                          </p:spTgt>
                                        </p:tgtEl>
                                        <p:attrNameLst>
                                          <p:attrName>style.visibility</p:attrName>
                                        </p:attrNameLst>
                                      </p:cBhvr>
                                      <p:to>
                                        <p:strVal val="visible"/>
                                      </p:to>
                                    </p:set>
                                    <p:animEffect transition="in" filter="wipe(left)">
                                      <p:cBhvr>
                                        <p:cTn id="31" dur="500"/>
                                        <p:tgtEl>
                                          <p:spTgt spid="260099">
                                            <p:txEl>
                                              <p:pRg st="3" end="3"/>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60103"/>
                                        </p:tgtEl>
                                        <p:attrNameLst>
                                          <p:attrName>style.visibility</p:attrName>
                                        </p:attrNameLst>
                                      </p:cBhvr>
                                      <p:to>
                                        <p:strVal val="visible"/>
                                      </p:to>
                                    </p:set>
                                    <p:animEffect transition="in" filter="fade">
                                      <p:cBhvr>
                                        <p:cTn id="3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p:bldP spid="260100" grpId="0" animBg="1"/>
      <p:bldP spid="260101" grpId="0" animBg="1"/>
      <p:bldP spid="260102" grpId="0" animBg="1"/>
      <p:bldP spid="26010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The Verification Cycle</a:t>
            </a:r>
          </a:p>
        </p:txBody>
      </p:sp>
      <p:sp>
        <p:nvSpPr>
          <p:cNvPr id="6147" name="Oval 3"/>
          <p:cNvSpPr>
            <a:spLocks noChangeArrowheads="1"/>
          </p:cNvSpPr>
          <p:nvPr/>
        </p:nvSpPr>
        <p:spPr bwMode="auto">
          <a:xfrm>
            <a:off x="1112838" y="1903413"/>
            <a:ext cx="6659562" cy="4421187"/>
          </a:xfrm>
          <a:prstGeom prst="ellipse">
            <a:avLst/>
          </a:prstGeom>
          <a:solidFill>
            <a:schemeClr val="accent1">
              <a:alpha val="39999"/>
            </a:schemeClr>
          </a:solidFill>
          <a:ln w="25400">
            <a:solidFill>
              <a:srgbClr val="969696"/>
            </a:solidFill>
            <a:round/>
            <a:headEnd/>
            <a:tailEnd/>
          </a:ln>
        </p:spPr>
        <p:txBody>
          <a:bodyPr wrap="none" anchor="ctr"/>
          <a:lstStyle/>
          <a:p>
            <a:endParaRPr lang="en-GB"/>
          </a:p>
        </p:txBody>
      </p:sp>
      <p:sp>
        <p:nvSpPr>
          <p:cNvPr id="6148" name="Text Box 4"/>
          <p:cNvSpPr txBox="1">
            <a:spLocks noChangeArrowheads="1"/>
          </p:cNvSpPr>
          <p:nvPr/>
        </p:nvSpPr>
        <p:spPr bwMode="auto">
          <a:xfrm>
            <a:off x="798513" y="1393825"/>
            <a:ext cx="1479550" cy="641350"/>
          </a:xfrm>
          <a:prstGeom prst="rect">
            <a:avLst/>
          </a:prstGeom>
          <a:noFill/>
          <a:ln w="25400">
            <a:noFill/>
            <a:miter lim="800000"/>
            <a:headEnd/>
            <a:tailEnd/>
          </a:ln>
        </p:spPr>
        <p:txBody>
          <a:bodyPr wrap="none" lIns="91431" tIns="45716" rIns="91431" bIns="45716">
            <a:spAutoFit/>
          </a:bodyPr>
          <a:lstStyle/>
          <a:p>
            <a:r>
              <a:rPr lang="en-US">
                <a:solidFill>
                  <a:srgbClr val="A50021"/>
                </a:solidFill>
                <a:cs typeface="Arial" pitchFamily="34" charset="0"/>
              </a:rPr>
              <a:t>Functional </a:t>
            </a:r>
          </a:p>
          <a:p>
            <a:r>
              <a:rPr lang="en-US">
                <a:solidFill>
                  <a:srgbClr val="A50021"/>
                </a:solidFill>
                <a:cs typeface="Arial" pitchFamily="34" charset="0"/>
              </a:rPr>
              <a:t>Specification</a:t>
            </a:r>
          </a:p>
        </p:txBody>
      </p:sp>
      <p:sp>
        <p:nvSpPr>
          <p:cNvPr id="283653" name="Text Box 5"/>
          <p:cNvSpPr txBox="1">
            <a:spLocks noChangeArrowheads="1"/>
          </p:cNvSpPr>
          <p:nvPr/>
        </p:nvSpPr>
        <p:spPr bwMode="auto">
          <a:xfrm>
            <a:off x="5078413" y="1160463"/>
            <a:ext cx="2863850" cy="915987"/>
          </a:xfrm>
          <a:prstGeom prst="rect">
            <a:avLst/>
          </a:prstGeom>
          <a:noFill/>
          <a:ln w="25400">
            <a:noFill/>
            <a:miter lim="800000"/>
            <a:headEnd/>
            <a:tailEnd/>
          </a:ln>
        </p:spPr>
        <p:txBody>
          <a:bodyPr wrap="none" lIns="91431" tIns="45716" rIns="91431" bIns="45716">
            <a:spAutoFit/>
          </a:bodyPr>
          <a:lstStyle/>
          <a:p>
            <a:r>
              <a:rPr lang="en-US">
                <a:cs typeface="Arial" pitchFamily="34" charset="0"/>
              </a:rPr>
              <a:t>Designer implements</a:t>
            </a:r>
          </a:p>
          <a:p>
            <a:r>
              <a:rPr lang="en-US">
                <a:cs typeface="Arial" pitchFamily="34" charset="0"/>
              </a:rPr>
              <a:t>the functional specification</a:t>
            </a:r>
          </a:p>
          <a:p>
            <a:r>
              <a:rPr lang="en-US">
                <a:cs typeface="Arial" pitchFamily="34" charset="0"/>
              </a:rPr>
              <a:t>(in HDL)</a:t>
            </a:r>
          </a:p>
        </p:txBody>
      </p:sp>
      <p:sp>
        <p:nvSpPr>
          <p:cNvPr id="283654" name="Text Box 6"/>
          <p:cNvSpPr txBox="1">
            <a:spLocks noChangeArrowheads="1"/>
          </p:cNvSpPr>
          <p:nvPr/>
        </p:nvSpPr>
        <p:spPr bwMode="auto">
          <a:xfrm>
            <a:off x="2416175" y="2228850"/>
            <a:ext cx="1314450" cy="915988"/>
          </a:xfrm>
          <a:prstGeom prst="rect">
            <a:avLst/>
          </a:prstGeom>
          <a:noFill/>
          <a:ln w="25400">
            <a:noFill/>
            <a:miter lim="800000"/>
            <a:headEnd/>
            <a:tailEnd/>
          </a:ln>
        </p:spPr>
        <p:txBody>
          <a:bodyPr wrap="none" lIns="91431" tIns="45716" rIns="91431" bIns="45716">
            <a:spAutoFit/>
          </a:bodyPr>
          <a:lstStyle/>
          <a:p>
            <a:r>
              <a:rPr lang="en-US">
                <a:cs typeface="Arial" pitchFamily="34" charset="0"/>
              </a:rPr>
              <a:t>Create</a:t>
            </a:r>
          </a:p>
          <a:p>
            <a:r>
              <a:rPr lang="en-US">
                <a:cs typeface="Arial" pitchFamily="34" charset="0"/>
              </a:rPr>
              <a:t>Verification</a:t>
            </a:r>
          </a:p>
          <a:p>
            <a:r>
              <a:rPr lang="en-US">
                <a:cs typeface="Arial" pitchFamily="34" charset="0"/>
              </a:rPr>
              <a:t>Plan</a:t>
            </a:r>
          </a:p>
        </p:txBody>
      </p:sp>
      <p:sp>
        <p:nvSpPr>
          <p:cNvPr id="283655" name="Text Box 7"/>
          <p:cNvSpPr txBox="1">
            <a:spLocks noChangeArrowheads="1"/>
          </p:cNvSpPr>
          <p:nvPr/>
        </p:nvSpPr>
        <p:spPr bwMode="auto">
          <a:xfrm>
            <a:off x="3962400" y="2560638"/>
            <a:ext cx="1581150" cy="1249362"/>
          </a:xfrm>
          <a:prstGeom prst="rect">
            <a:avLst/>
          </a:prstGeom>
          <a:noFill/>
          <a:ln w="25400">
            <a:noFill/>
            <a:miter lim="800000"/>
            <a:headEnd/>
            <a:tailEnd/>
          </a:ln>
        </p:spPr>
        <p:txBody>
          <a:bodyPr lIns="0" tIns="0" rIns="0" bIns="0">
            <a:spAutoFit/>
          </a:bodyPr>
          <a:lstStyle/>
          <a:p>
            <a:r>
              <a:rPr lang="en-US">
                <a:cs typeface="Arial" pitchFamily="34" charset="0"/>
              </a:rPr>
              <a:t>Develop Verification Environment</a:t>
            </a:r>
          </a:p>
          <a:p>
            <a:r>
              <a:rPr lang="en-US" sz="1400">
                <a:cs typeface="Arial" pitchFamily="34" charset="0"/>
              </a:rPr>
              <a:t>Stimulus, checkers,</a:t>
            </a:r>
          </a:p>
          <a:p>
            <a:r>
              <a:rPr lang="en-US" sz="1400">
                <a:cs typeface="Arial" pitchFamily="34" charset="0"/>
              </a:rPr>
              <a:t>Formal Verification</a:t>
            </a:r>
          </a:p>
        </p:txBody>
      </p:sp>
      <p:cxnSp>
        <p:nvCxnSpPr>
          <p:cNvPr id="283656" name="AutoShape 8"/>
          <p:cNvCxnSpPr>
            <a:cxnSpLocks noChangeShapeType="1"/>
          </p:cNvCxnSpPr>
          <p:nvPr/>
        </p:nvCxnSpPr>
        <p:spPr bwMode="auto">
          <a:xfrm flipV="1">
            <a:off x="2268538" y="1844675"/>
            <a:ext cx="2965450" cy="34925"/>
          </a:xfrm>
          <a:prstGeom prst="straightConnector1">
            <a:avLst/>
          </a:prstGeom>
          <a:noFill/>
          <a:ln w="25400">
            <a:solidFill>
              <a:schemeClr val="tx1"/>
            </a:solidFill>
            <a:round/>
            <a:headEnd/>
            <a:tailEnd type="triangle" w="lg" len="lg"/>
          </a:ln>
        </p:spPr>
      </p:cxnSp>
      <p:cxnSp>
        <p:nvCxnSpPr>
          <p:cNvPr id="283657" name="AutoShape 9"/>
          <p:cNvCxnSpPr>
            <a:cxnSpLocks noChangeShapeType="1"/>
            <a:stCxn id="6148" idx="2"/>
            <a:endCxn id="283654" idx="1"/>
          </p:cNvCxnSpPr>
          <p:nvPr/>
        </p:nvCxnSpPr>
        <p:spPr bwMode="auto">
          <a:xfrm>
            <a:off x="1538288" y="2035175"/>
            <a:ext cx="877887" cy="652463"/>
          </a:xfrm>
          <a:prstGeom prst="straightConnector1">
            <a:avLst/>
          </a:prstGeom>
          <a:noFill/>
          <a:ln w="25400">
            <a:solidFill>
              <a:schemeClr val="tx1"/>
            </a:solidFill>
            <a:round/>
            <a:headEnd/>
            <a:tailEnd type="triangle" w="lg" len="lg"/>
          </a:ln>
        </p:spPr>
      </p:cxnSp>
      <p:cxnSp>
        <p:nvCxnSpPr>
          <p:cNvPr id="283658" name="AutoShape 10"/>
          <p:cNvCxnSpPr>
            <a:cxnSpLocks noChangeShapeType="1"/>
          </p:cNvCxnSpPr>
          <p:nvPr/>
        </p:nvCxnSpPr>
        <p:spPr bwMode="auto">
          <a:xfrm>
            <a:off x="3784600" y="2478088"/>
            <a:ext cx="273050" cy="568325"/>
          </a:xfrm>
          <a:prstGeom prst="straightConnector1">
            <a:avLst/>
          </a:prstGeom>
          <a:noFill/>
          <a:ln w="25400">
            <a:solidFill>
              <a:schemeClr val="tx1"/>
            </a:solidFill>
            <a:round/>
            <a:headEnd/>
            <a:tailEnd type="triangle" w="lg" len="lg"/>
          </a:ln>
        </p:spPr>
      </p:cxnSp>
      <p:grpSp>
        <p:nvGrpSpPr>
          <p:cNvPr id="2" name="Group 11"/>
          <p:cNvGrpSpPr>
            <a:grpSpLocks/>
          </p:cNvGrpSpPr>
          <p:nvPr/>
        </p:nvGrpSpPr>
        <p:grpSpPr bwMode="auto">
          <a:xfrm>
            <a:off x="5380038" y="2027238"/>
            <a:ext cx="1906587" cy="1836737"/>
            <a:chOff x="3389" y="1277"/>
            <a:chExt cx="1201" cy="1157"/>
          </a:xfrm>
        </p:grpSpPr>
        <p:sp>
          <p:nvSpPr>
            <p:cNvPr id="6177" name="Line 12"/>
            <p:cNvSpPr>
              <a:spLocks noChangeShapeType="1"/>
            </p:cNvSpPr>
            <p:nvPr/>
          </p:nvSpPr>
          <p:spPr bwMode="auto">
            <a:xfrm flipH="1" flipV="1">
              <a:off x="3391" y="1867"/>
              <a:ext cx="249" cy="229"/>
            </a:xfrm>
            <a:prstGeom prst="line">
              <a:avLst/>
            </a:prstGeom>
            <a:noFill/>
            <a:ln w="25400">
              <a:solidFill>
                <a:schemeClr val="tx1"/>
              </a:solidFill>
              <a:round/>
              <a:headEnd/>
              <a:tailEnd type="triangle" w="lg" len="lg"/>
            </a:ln>
          </p:spPr>
          <p:txBody>
            <a:bodyPr/>
            <a:lstStyle/>
            <a:p>
              <a:endParaRPr lang="en-GB"/>
            </a:p>
          </p:txBody>
        </p:sp>
        <p:sp>
          <p:nvSpPr>
            <p:cNvPr id="6178" name="Text Box 13"/>
            <p:cNvSpPr txBox="1">
              <a:spLocks noChangeArrowheads="1"/>
            </p:cNvSpPr>
            <p:nvPr/>
          </p:nvSpPr>
          <p:spPr bwMode="auto">
            <a:xfrm>
              <a:off x="3442" y="2030"/>
              <a:ext cx="1148" cy="404"/>
            </a:xfrm>
            <a:prstGeom prst="rect">
              <a:avLst/>
            </a:prstGeom>
            <a:noFill/>
            <a:ln w="25400">
              <a:noFill/>
              <a:miter lim="800000"/>
              <a:headEnd/>
              <a:tailEnd/>
            </a:ln>
          </p:spPr>
          <p:txBody>
            <a:bodyPr wrap="none" lIns="91431" tIns="45716" rIns="91431" bIns="45716">
              <a:spAutoFit/>
            </a:bodyPr>
            <a:lstStyle/>
            <a:p>
              <a:r>
                <a:rPr lang="en-US">
                  <a:cs typeface="Arial" pitchFamily="34" charset="0"/>
                </a:rPr>
                <a:t>Debug HDL and</a:t>
              </a:r>
            </a:p>
            <a:p>
              <a:r>
                <a:rPr lang="en-US">
                  <a:cs typeface="Arial" pitchFamily="34" charset="0"/>
                </a:rPr>
                <a:t>Environment</a:t>
              </a:r>
            </a:p>
          </p:txBody>
        </p:sp>
        <p:cxnSp>
          <p:nvCxnSpPr>
            <p:cNvPr id="6179" name="AutoShape 14"/>
            <p:cNvCxnSpPr>
              <a:cxnSpLocks noChangeShapeType="1"/>
              <a:stCxn id="283653" idx="2"/>
              <a:endCxn id="6178" idx="0"/>
            </p:cNvCxnSpPr>
            <p:nvPr/>
          </p:nvCxnSpPr>
          <p:spPr bwMode="auto">
            <a:xfrm>
              <a:off x="4008" y="1345"/>
              <a:ext cx="8" cy="685"/>
            </a:xfrm>
            <a:prstGeom prst="straightConnector1">
              <a:avLst/>
            </a:prstGeom>
            <a:noFill/>
            <a:ln w="25400">
              <a:solidFill>
                <a:schemeClr val="tx1"/>
              </a:solidFill>
              <a:round/>
              <a:headEnd/>
              <a:tailEnd type="triangle" w="lg" len="lg"/>
            </a:ln>
          </p:spPr>
        </p:cxnSp>
        <p:sp>
          <p:nvSpPr>
            <p:cNvPr id="6180" name="Line 15"/>
            <p:cNvSpPr>
              <a:spLocks noChangeShapeType="1"/>
            </p:cNvSpPr>
            <p:nvPr/>
          </p:nvSpPr>
          <p:spPr bwMode="auto">
            <a:xfrm flipV="1">
              <a:off x="4243" y="1277"/>
              <a:ext cx="0" cy="758"/>
            </a:xfrm>
            <a:prstGeom prst="line">
              <a:avLst/>
            </a:prstGeom>
            <a:noFill/>
            <a:ln w="25400">
              <a:solidFill>
                <a:schemeClr val="tx1"/>
              </a:solidFill>
              <a:round/>
              <a:headEnd/>
              <a:tailEnd type="triangle" w="lg" len="lg"/>
            </a:ln>
          </p:spPr>
          <p:txBody>
            <a:bodyPr/>
            <a:lstStyle/>
            <a:p>
              <a:endParaRPr lang="en-GB"/>
            </a:p>
          </p:txBody>
        </p:sp>
        <p:sp>
          <p:nvSpPr>
            <p:cNvPr id="6181" name="Line 16"/>
            <p:cNvSpPr>
              <a:spLocks noChangeShapeType="1"/>
            </p:cNvSpPr>
            <p:nvPr/>
          </p:nvSpPr>
          <p:spPr bwMode="auto">
            <a:xfrm>
              <a:off x="3389" y="1699"/>
              <a:ext cx="403" cy="374"/>
            </a:xfrm>
            <a:prstGeom prst="line">
              <a:avLst/>
            </a:prstGeom>
            <a:noFill/>
            <a:ln w="25400">
              <a:solidFill>
                <a:schemeClr val="tx1"/>
              </a:solidFill>
              <a:round/>
              <a:headEnd/>
              <a:tailEnd type="triangle" w="lg" len="lg"/>
            </a:ln>
          </p:spPr>
          <p:txBody>
            <a:bodyPr/>
            <a:lstStyle/>
            <a:p>
              <a:endParaRPr lang="en-GB"/>
            </a:p>
          </p:txBody>
        </p:sp>
      </p:grpSp>
      <p:grpSp>
        <p:nvGrpSpPr>
          <p:cNvPr id="3" name="Group 17"/>
          <p:cNvGrpSpPr>
            <a:grpSpLocks/>
          </p:cNvGrpSpPr>
          <p:nvPr/>
        </p:nvGrpSpPr>
        <p:grpSpPr bwMode="auto">
          <a:xfrm>
            <a:off x="5467350" y="3794125"/>
            <a:ext cx="1822450" cy="1106488"/>
            <a:chOff x="3444" y="2390"/>
            <a:chExt cx="1148" cy="697"/>
          </a:xfrm>
        </p:grpSpPr>
        <p:sp>
          <p:nvSpPr>
            <p:cNvPr id="6174" name="Text Box 18"/>
            <p:cNvSpPr txBox="1">
              <a:spLocks noChangeArrowheads="1"/>
            </p:cNvSpPr>
            <p:nvPr/>
          </p:nvSpPr>
          <p:spPr bwMode="auto">
            <a:xfrm>
              <a:off x="3444" y="2856"/>
              <a:ext cx="1148" cy="231"/>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Run Regression</a:t>
              </a:r>
            </a:p>
          </p:txBody>
        </p:sp>
        <p:cxnSp>
          <p:nvCxnSpPr>
            <p:cNvPr id="6175" name="AutoShape 19"/>
            <p:cNvCxnSpPr>
              <a:cxnSpLocks noChangeShapeType="1"/>
              <a:stCxn id="6178" idx="2"/>
              <a:endCxn id="6174" idx="0"/>
            </p:cNvCxnSpPr>
            <p:nvPr/>
          </p:nvCxnSpPr>
          <p:spPr bwMode="auto">
            <a:xfrm>
              <a:off x="4016" y="2434"/>
              <a:ext cx="2" cy="422"/>
            </a:xfrm>
            <a:prstGeom prst="straightConnector1">
              <a:avLst/>
            </a:prstGeom>
            <a:noFill/>
            <a:ln w="25400">
              <a:solidFill>
                <a:schemeClr val="tx1"/>
              </a:solidFill>
              <a:round/>
              <a:headEnd/>
              <a:tailEnd type="triangle" w="lg" len="lg"/>
            </a:ln>
          </p:spPr>
        </p:cxnSp>
        <p:sp>
          <p:nvSpPr>
            <p:cNvPr id="6176" name="Line 20"/>
            <p:cNvSpPr>
              <a:spLocks noChangeShapeType="1"/>
            </p:cNvSpPr>
            <p:nvPr/>
          </p:nvSpPr>
          <p:spPr bwMode="auto">
            <a:xfrm flipH="1" flipV="1">
              <a:off x="4253" y="2390"/>
              <a:ext cx="9" cy="499"/>
            </a:xfrm>
            <a:prstGeom prst="line">
              <a:avLst/>
            </a:prstGeom>
            <a:noFill/>
            <a:ln w="25400">
              <a:solidFill>
                <a:schemeClr val="tx1"/>
              </a:solidFill>
              <a:round/>
              <a:headEnd/>
              <a:tailEnd type="triangle" w="lg" len="lg"/>
            </a:ln>
          </p:spPr>
          <p:txBody>
            <a:bodyPr/>
            <a:lstStyle/>
            <a:p>
              <a:endParaRPr lang="en-GB"/>
            </a:p>
          </p:txBody>
        </p:sp>
      </p:grpSp>
      <p:sp>
        <p:nvSpPr>
          <p:cNvPr id="283670" name="Text Box 22"/>
          <p:cNvSpPr txBox="1">
            <a:spLocks noChangeArrowheads="1"/>
          </p:cNvSpPr>
          <p:nvPr/>
        </p:nvSpPr>
        <p:spPr bwMode="auto">
          <a:xfrm>
            <a:off x="1330325" y="4076700"/>
            <a:ext cx="18224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Perform Escape</a:t>
            </a:r>
          </a:p>
          <a:p>
            <a:r>
              <a:rPr lang="en-US">
                <a:solidFill>
                  <a:schemeClr val="accent2"/>
                </a:solidFill>
                <a:cs typeface="Arial" pitchFamily="34" charset="0"/>
              </a:rPr>
              <a:t>Analysis</a:t>
            </a:r>
          </a:p>
        </p:txBody>
      </p:sp>
      <p:cxnSp>
        <p:nvCxnSpPr>
          <p:cNvPr id="283671" name="AutoShape 23"/>
          <p:cNvCxnSpPr>
            <a:cxnSpLocks noChangeShapeType="1"/>
            <a:stCxn id="283676" idx="0"/>
            <a:endCxn id="283670" idx="2"/>
          </p:cNvCxnSpPr>
          <p:nvPr/>
        </p:nvCxnSpPr>
        <p:spPr bwMode="auto">
          <a:xfrm flipH="1" flipV="1">
            <a:off x="2241550" y="4718050"/>
            <a:ext cx="1282700" cy="620713"/>
          </a:xfrm>
          <a:prstGeom prst="straightConnector1">
            <a:avLst/>
          </a:prstGeom>
          <a:noFill/>
          <a:ln w="25400">
            <a:solidFill>
              <a:schemeClr val="accent2"/>
            </a:solidFill>
            <a:round/>
            <a:headEnd/>
            <a:tailEnd type="triangle" w="lg" len="lg"/>
          </a:ln>
        </p:spPr>
      </p:cxnSp>
      <p:grpSp>
        <p:nvGrpSpPr>
          <p:cNvPr id="4" name="Group 24"/>
          <p:cNvGrpSpPr>
            <a:grpSpLocks/>
          </p:cNvGrpSpPr>
          <p:nvPr/>
        </p:nvGrpSpPr>
        <p:grpSpPr bwMode="auto">
          <a:xfrm>
            <a:off x="2241550" y="3144838"/>
            <a:ext cx="1720850" cy="969962"/>
            <a:chOff x="1412" y="1981"/>
            <a:chExt cx="1084" cy="611"/>
          </a:xfrm>
        </p:grpSpPr>
        <p:cxnSp>
          <p:nvCxnSpPr>
            <p:cNvPr id="6172" name="AutoShape 25"/>
            <p:cNvCxnSpPr>
              <a:cxnSpLocks noChangeShapeType="1"/>
              <a:stCxn id="283670" idx="0"/>
              <a:endCxn id="283654" idx="2"/>
            </p:cNvCxnSpPr>
            <p:nvPr/>
          </p:nvCxnSpPr>
          <p:spPr bwMode="auto">
            <a:xfrm flipV="1">
              <a:off x="1412" y="1981"/>
              <a:ext cx="524" cy="587"/>
            </a:xfrm>
            <a:prstGeom prst="straightConnector1">
              <a:avLst/>
            </a:prstGeom>
            <a:noFill/>
            <a:ln w="25400">
              <a:solidFill>
                <a:schemeClr val="tx1"/>
              </a:solidFill>
              <a:round/>
              <a:headEnd/>
              <a:tailEnd type="triangle" w="lg" len="lg"/>
            </a:ln>
          </p:spPr>
        </p:cxnSp>
        <p:sp>
          <p:nvSpPr>
            <p:cNvPr id="6173" name="Line 26"/>
            <p:cNvSpPr>
              <a:spLocks noChangeShapeType="1"/>
            </p:cNvSpPr>
            <p:nvPr/>
          </p:nvSpPr>
          <p:spPr bwMode="auto">
            <a:xfrm flipV="1">
              <a:off x="1680" y="2064"/>
              <a:ext cx="816" cy="528"/>
            </a:xfrm>
            <a:prstGeom prst="line">
              <a:avLst/>
            </a:prstGeom>
            <a:noFill/>
            <a:ln w="25400">
              <a:solidFill>
                <a:schemeClr val="tx1"/>
              </a:solidFill>
              <a:round/>
              <a:headEnd/>
              <a:tailEnd type="triangle" w="lg" len="lg"/>
            </a:ln>
          </p:spPr>
          <p:txBody>
            <a:bodyPr/>
            <a:lstStyle/>
            <a:p>
              <a:endParaRPr lang="en-GB"/>
            </a:p>
          </p:txBody>
        </p:sp>
      </p:grpSp>
      <p:sp>
        <p:nvSpPr>
          <p:cNvPr id="283676" name="Text Box 28"/>
          <p:cNvSpPr txBox="1">
            <a:spLocks noChangeArrowheads="1"/>
          </p:cNvSpPr>
          <p:nvPr/>
        </p:nvSpPr>
        <p:spPr bwMode="auto">
          <a:xfrm>
            <a:off x="2524125" y="5338763"/>
            <a:ext cx="2000250" cy="641350"/>
          </a:xfrm>
          <a:prstGeom prst="rect">
            <a:avLst/>
          </a:prstGeom>
          <a:noFill/>
          <a:ln w="25400">
            <a:noFill/>
            <a:miter lim="800000"/>
            <a:headEnd/>
            <a:tailEnd/>
          </a:ln>
        </p:spPr>
        <p:txBody>
          <a:bodyPr wrap="none" lIns="91431" tIns="45716" rIns="91431" bIns="45716">
            <a:spAutoFit/>
          </a:bodyPr>
          <a:lstStyle/>
          <a:p>
            <a:r>
              <a:rPr lang="en-US">
                <a:solidFill>
                  <a:schemeClr val="accent2"/>
                </a:solidFill>
                <a:cs typeface="Arial" pitchFamily="34" charset="0"/>
              </a:rPr>
              <a:t>Debug Fabricated</a:t>
            </a:r>
          </a:p>
          <a:p>
            <a:r>
              <a:rPr lang="en-US">
                <a:solidFill>
                  <a:schemeClr val="accent2"/>
                </a:solidFill>
                <a:cs typeface="Arial" pitchFamily="34" charset="0"/>
              </a:rPr>
              <a:t>Hardware</a:t>
            </a:r>
          </a:p>
        </p:txBody>
      </p:sp>
      <p:cxnSp>
        <p:nvCxnSpPr>
          <p:cNvPr id="283677" name="AutoShape 29"/>
          <p:cNvCxnSpPr>
            <a:cxnSpLocks noChangeShapeType="1"/>
            <a:stCxn id="6174" idx="2"/>
            <a:endCxn id="283676" idx="3"/>
          </p:cNvCxnSpPr>
          <p:nvPr/>
        </p:nvCxnSpPr>
        <p:spPr bwMode="auto">
          <a:xfrm flipH="1">
            <a:off x="4524375" y="4900613"/>
            <a:ext cx="1854200" cy="758825"/>
          </a:xfrm>
          <a:prstGeom prst="straightConnector1">
            <a:avLst/>
          </a:prstGeom>
          <a:noFill/>
          <a:ln w="25400">
            <a:solidFill>
              <a:schemeClr val="accent2"/>
            </a:solidFill>
            <a:round/>
            <a:headEnd/>
            <a:tailEnd type="triangle" w="lg" len="lg"/>
          </a:ln>
        </p:spPr>
      </p:cxnSp>
      <p:grpSp>
        <p:nvGrpSpPr>
          <p:cNvPr id="5" name="Group 30"/>
          <p:cNvGrpSpPr>
            <a:grpSpLocks/>
          </p:cNvGrpSpPr>
          <p:nvPr/>
        </p:nvGrpSpPr>
        <p:grpSpPr bwMode="auto">
          <a:xfrm>
            <a:off x="779463" y="3276600"/>
            <a:ext cx="1506537" cy="641350"/>
            <a:chOff x="301" y="2229"/>
            <a:chExt cx="949" cy="404"/>
          </a:xfrm>
        </p:grpSpPr>
        <p:sp>
          <p:nvSpPr>
            <p:cNvPr id="6170" name="Freeform 31"/>
            <p:cNvSpPr>
              <a:spLocks/>
            </p:cNvSpPr>
            <p:nvPr/>
          </p:nvSpPr>
          <p:spPr bwMode="auto">
            <a:xfrm>
              <a:off x="1008" y="2275"/>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71" name="Text Box 32"/>
            <p:cNvSpPr txBox="1">
              <a:spLocks noChangeArrowheads="1"/>
            </p:cNvSpPr>
            <p:nvPr/>
          </p:nvSpPr>
          <p:spPr bwMode="auto">
            <a:xfrm>
              <a:off x="301" y="2229"/>
              <a:ext cx="692" cy="404"/>
            </a:xfrm>
            <a:prstGeom prst="rect">
              <a:avLst/>
            </a:prstGeom>
            <a:noFill/>
            <a:ln w="25400">
              <a:noFill/>
              <a:miter lim="800000"/>
              <a:headEnd/>
              <a:tailEnd/>
            </a:ln>
          </p:spPr>
          <p:txBody>
            <a:bodyPr wrap="none" lIns="91431" tIns="45716" rIns="91431" bIns="45716">
              <a:spAutoFit/>
            </a:bodyPr>
            <a:lstStyle/>
            <a:p>
              <a:pPr algn="r"/>
              <a:r>
                <a:rPr lang="en-US">
                  <a:cs typeface="Arial" pitchFamily="34" charset="0"/>
                </a:rPr>
                <a:t>Lessons </a:t>
              </a:r>
            </a:p>
            <a:p>
              <a:pPr algn="r"/>
              <a:r>
                <a:rPr lang="en-US">
                  <a:cs typeface="Arial" pitchFamily="34" charset="0"/>
                </a:rPr>
                <a:t>Learned</a:t>
              </a:r>
            </a:p>
          </p:txBody>
        </p:sp>
      </p:grpSp>
      <p:grpSp>
        <p:nvGrpSpPr>
          <p:cNvPr id="6" name="Group 33"/>
          <p:cNvGrpSpPr>
            <a:grpSpLocks/>
          </p:cNvGrpSpPr>
          <p:nvPr/>
        </p:nvGrpSpPr>
        <p:grpSpPr bwMode="auto">
          <a:xfrm>
            <a:off x="5562600" y="5181600"/>
            <a:ext cx="1644650" cy="641350"/>
            <a:chOff x="3696" y="3333"/>
            <a:chExt cx="1036" cy="404"/>
          </a:xfrm>
        </p:grpSpPr>
        <p:cxnSp>
          <p:nvCxnSpPr>
            <p:cNvPr id="6167" name="AutoShape 34"/>
            <p:cNvCxnSpPr>
              <a:cxnSpLocks noChangeShapeType="1"/>
              <a:stCxn id="6147" idx="5"/>
              <a:endCxn id="6147" idx="5"/>
            </p:cNvCxnSpPr>
            <p:nvPr/>
          </p:nvCxnSpPr>
          <p:spPr bwMode="auto">
            <a:xfrm>
              <a:off x="4282" y="3576"/>
              <a:ext cx="0" cy="0"/>
            </a:xfrm>
            <a:prstGeom prst="straightConnector1">
              <a:avLst/>
            </a:prstGeom>
            <a:noFill/>
            <a:ln w="25400">
              <a:solidFill>
                <a:schemeClr val="tx1"/>
              </a:solidFill>
              <a:round/>
              <a:headEnd/>
              <a:tailEnd type="triangle" w="lg" len="lg"/>
            </a:ln>
          </p:spPr>
        </p:cxnSp>
        <p:sp>
          <p:nvSpPr>
            <p:cNvPr id="6168" name="Freeform 35"/>
            <p:cNvSpPr>
              <a:spLocks/>
            </p:cNvSpPr>
            <p:nvPr/>
          </p:nvSpPr>
          <p:spPr bwMode="auto">
            <a:xfrm>
              <a:off x="3696" y="3379"/>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9" name="Text Box 36"/>
            <p:cNvSpPr txBox="1">
              <a:spLocks noChangeArrowheads="1"/>
            </p:cNvSpPr>
            <p:nvPr/>
          </p:nvSpPr>
          <p:spPr bwMode="auto">
            <a:xfrm>
              <a:off x="3936" y="3333"/>
              <a:ext cx="796"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Tape Out </a:t>
              </a:r>
            </a:p>
            <a:p>
              <a:pPr algn="l"/>
              <a:r>
                <a:rPr lang="en-US">
                  <a:cs typeface="Arial" pitchFamily="34" charset="0"/>
                </a:rPr>
                <a:t>Readiness</a:t>
              </a:r>
            </a:p>
          </p:txBody>
        </p:sp>
      </p:grpSp>
      <p:grpSp>
        <p:nvGrpSpPr>
          <p:cNvPr id="7" name="Group 41"/>
          <p:cNvGrpSpPr>
            <a:grpSpLocks/>
          </p:cNvGrpSpPr>
          <p:nvPr/>
        </p:nvGrpSpPr>
        <p:grpSpPr bwMode="auto">
          <a:xfrm>
            <a:off x="3743325" y="1952625"/>
            <a:ext cx="1198563" cy="644525"/>
            <a:chOff x="2358" y="1230"/>
            <a:chExt cx="755" cy="406"/>
          </a:xfrm>
        </p:grpSpPr>
        <p:sp>
          <p:nvSpPr>
            <p:cNvPr id="6165" name="Freeform 38"/>
            <p:cNvSpPr>
              <a:spLocks/>
            </p:cNvSpPr>
            <p:nvPr/>
          </p:nvSpPr>
          <p:spPr bwMode="auto">
            <a:xfrm>
              <a:off x="2358" y="1230"/>
              <a:ext cx="242" cy="265"/>
            </a:xfrm>
            <a:custGeom>
              <a:avLst/>
              <a:gdLst>
                <a:gd name="T0" fmla="*/ 0 w 480"/>
                <a:gd name="T1" fmla="*/ 15 h 528"/>
                <a:gd name="T2" fmla="*/ 10 w 480"/>
                <a:gd name="T3" fmla="*/ 25 h 528"/>
                <a:gd name="T4" fmla="*/ 31 w 480"/>
                <a:gd name="T5" fmla="*/ 0 h 528"/>
                <a:gd name="T6" fmla="*/ 10 w 480"/>
                <a:gd name="T7" fmla="*/ 34 h 528"/>
                <a:gd name="T8" fmla="*/ 0 w 480"/>
                <a:gd name="T9" fmla="*/ 15 h 528"/>
                <a:gd name="T10" fmla="*/ 0 60000 65536"/>
                <a:gd name="T11" fmla="*/ 0 60000 65536"/>
                <a:gd name="T12" fmla="*/ 0 60000 65536"/>
                <a:gd name="T13" fmla="*/ 0 60000 65536"/>
                <a:gd name="T14" fmla="*/ 0 60000 65536"/>
                <a:gd name="T15" fmla="*/ 0 w 480"/>
                <a:gd name="T16" fmla="*/ 0 h 528"/>
                <a:gd name="T17" fmla="*/ 480 w 480"/>
                <a:gd name="T18" fmla="*/ 528 h 528"/>
              </a:gdLst>
              <a:ahLst/>
              <a:cxnLst>
                <a:cxn ang="T10">
                  <a:pos x="T0" y="T1"/>
                </a:cxn>
                <a:cxn ang="T11">
                  <a:pos x="T2" y="T3"/>
                </a:cxn>
                <a:cxn ang="T12">
                  <a:pos x="T4" y="T5"/>
                </a:cxn>
                <a:cxn ang="T13">
                  <a:pos x="T6" y="T7"/>
                </a:cxn>
                <a:cxn ang="T14">
                  <a:pos x="T8" y="T9"/>
                </a:cxn>
              </a:cxnLst>
              <a:rect l="T15" t="T16" r="T17" b="T18"/>
              <a:pathLst>
                <a:path w="480" h="528">
                  <a:moveTo>
                    <a:pt x="0" y="240"/>
                  </a:moveTo>
                  <a:lnTo>
                    <a:pt x="144" y="384"/>
                  </a:lnTo>
                  <a:lnTo>
                    <a:pt x="480" y="0"/>
                  </a:lnTo>
                  <a:lnTo>
                    <a:pt x="144" y="528"/>
                  </a:lnTo>
                  <a:lnTo>
                    <a:pt x="0" y="240"/>
                  </a:lnTo>
                  <a:close/>
                </a:path>
              </a:pathLst>
            </a:custGeom>
            <a:solidFill>
              <a:srgbClr val="969696"/>
            </a:solidFill>
            <a:ln w="25400">
              <a:solidFill>
                <a:schemeClr val="tx1"/>
              </a:solidFill>
              <a:round/>
              <a:headEnd/>
              <a:tailEnd/>
            </a:ln>
          </p:spPr>
          <p:txBody>
            <a:bodyPr/>
            <a:lstStyle/>
            <a:p>
              <a:endParaRPr lang="en-GB"/>
            </a:p>
          </p:txBody>
        </p:sp>
        <p:sp>
          <p:nvSpPr>
            <p:cNvPr id="6166" name="Text Box 39"/>
            <p:cNvSpPr txBox="1">
              <a:spLocks noChangeArrowheads="1"/>
            </p:cNvSpPr>
            <p:nvPr/>
          </p:nvSpPr>
          <p:spPr bwMode="auto">
            <a:xfrm>
              <a:off x="2525" y="1232"/>
              <a:ext cx="588" cy="404"/>
            </a:xfrm>
            <a:prstGeom prst="rect">
              <a:avLst/>
            </a:prstGeom>
            <a:noFill/>
            <a:ln w="25400">
              <a:noFill/>
              <a:miter lim="800000"/>
              <a:headEnd/>
              <a:tailEnd/>
            </a:ln>
          </p:spPr>
          <p:txBody>
            <a:bodyPr wrap="none" lIns="91431" tIns="45716" rIns="91431" bIns="45716">
              <a:spAutoFit/>
            </a:bodyPr>
            <a:lstStyle/>
            <a:p>
              <a:pPr algn="l"/>
              <a:r>
                <a:rPr lang="en-US">
                  <a:cs typeface="Arial" pitchFamily="34" charset="0"/>
                </a:rPr>
                <a:t>Plan </a:t>
              </a:r>
            </a:p>
            <a:p>
              <a:pPr algn="l"/>
              <a:r>
                <a:rPr lang="en-US">
                  <a:cs typeface="Arial" pitchFamily="34" charset="0"/>
                </a:rPr>
                <a:t>Review</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6"/>
                                        </p:tgtEl>
                                        <p:attrNameLst>
                                          <p:attrName>style.visibility</p:attrName>
                                        </p:attrNameLst>
                                      </p:cBhvr>
                                      <p:to>
                                        <p:strVal val="visible"/>
                                      </p:to>
                                    </p:set>
                                    <p:animEffect transition="in" filter="wipe(left)">
                                      <p:cBhvr>
                                        <p:cTn id="7" dur="500"/>
                                        <p:tgtEl>
                                          <p:spTgt spid="2836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83653"/>
                                        </p:tgtEl>
                                        <p:attrNameLst>
                                          <p:attrName>style.visibility</p:attrName>
                                        </p:attrNameLst>
                                      </p:cBhvr>
                                      <p:to>
                                        <p:strVal val="visible"/>
                                      </p:to>
                                    </p:set>
                                    <p:animEffect transition="in" filter="wipe(left)">
                                      <p:cBhvr>
                                        <p:cTn id="11" dur="500"/>
                                        <p:tgtEl>
                                          <p:spTgt spid="28365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83657"/>
                                        </p:tgtEl>
                                        <p:attrNameLst>
                                          <p:attrName>style.visibility</p:attrName>
                                        </p:attrNameLst>
                                      </p:cBhvr>
                                      <p:to>
                                        <p:strVal val="visible"/>
                                      </p:to>
                                    </p:set>
                                    <p:animEffect transition="in" filter="wipe(left)">
                                      <p:cBhvr>
                                        <p:cTn id="16" dur="500"/>
                                        <p:tgtEl>
                                          <p:spTgt spid="2836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83654"/>
                                        </p:tgtEl>
                                        <p:attrNameLst>
                                          <p:attrName>style.visibility</p:attrName>
                                        </p:attrNameLst>
                                      </p:cBhvr>
                                      <p:to>
                                        <p:strVal val="visible"/>
                                      </p:to>
                                    </p:set>
                                    <p:animEffect transition="in" filter="wipe(left)">
                                      <p:cBhvr>
                                        <p:cTn id="20" dur="500"/>
                                        <p:tgtEl>
                                          <p:spTgt spid="28365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3658"/>
                                        </p:tgtEl>
                                        <p:attrNameLst>
                                          <p:attrName>style.visibility</p:attrName>
                                        </p:attrNameLst>
                                      </p:cBhvr>
                                      <p:to>
                                        <p:strVal val="visible"/>
                                      </p:to>
                                    </p:set>
                                    <p:animEffect transition="in" filter="wipe(left)">
                                      <p:cBhvr>
                                        <p:cTn id="29" dur="500"/>
                                        <p:tgtEl>
                                          <p:spTgt spid="283658"/>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283655"/>
                                        </p:tgtEl>
                                        <p:attrNameLst>
                                          <p:attrName>style.visibility</p:attrName>
                                        </p:attrNameLst>
                                      </p:cBhvr>
                                      <p:to>
                                        <p:strVal val="visible"/>
                                      </p:to>
                                    </p:set>
                                    <p:animEffect transition="in" filter="wipe(left)">
                                      <p:cBhvr>
                                        <p:cTn id="33" dur="500"/>
                                        <p:tgtEl>
                                          <p:spTgt spid="28365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283677"/>
                                        </p:tgtEl>
                                        <p:attrNameLst>
                                          <p:attrName>style.visibility</p:attrName>
                                        </p:attrNameLst>
                                      </p:cBhvr>
                                      <p:to>
                                        <p:strVal val="visible"/>
                                      </p:to>
                                    </p:set>
                                    <p:animEffect transition="in" filter="wipe(down)">
                                      <p:cBhvr>
                                        <p:cTn id="52" dur="500"/>
                                        <p:tgtEl>
                                          <p:spTgt spid="283677"/>
                                        </p:tgtEl>
                                      </p:cBhvr>
                                    </p:animEffec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283676"/>
                                        </p:tgtEl>
                                        <p:attrNameLst>
                                          <p:attrName>style.visibility</p:attrName>
                                        </p:attrNameLst>
                                      </p:cBhvr>
                                      <p:to>
                                        <p:strVal val="visible"/>
                                      </p:to>
                                    </p:set>
                                    <p:animEffect transition="in" filter="wipe(down)">
                                      <p:cBhvr>
                                        <p:cTn id="56" dur="500"/>
                                        <p:tgtEl>
                                          <p:spTgt spid="28367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283670"/>
                                        </p:tgtEl>
                                        <p:attrNameLst>
                                          <p:attrName>style.visibility</p:attrName>
                                        </p:attrNameLst>
                                      </p:cBhvr>
                                      <p:to>
                                        <p:strVal val="visible"/>
                                      </p:to>
                                    </p:set>
                                    <p:animEffect transition="in" filter="wipe(down)">
                                      <p:cBhvr>
                                        <p:cTn id="61" dur="500"/>
                                        <p:tgtEl>
                                          <p:spTgt spid="283670"/>
                                        </p:tgtEl>
                                      </p:cBhvr>
                                    </p:animEffect>
                                  </p:childTnLst>
                                </p:cTn>
                              </p:par>
                              <p:par>
                                <p:cTn id="62" presetID="22" presetClass="entr" presetSubtype="4" fill="hold" nodeType="withEffect">
                                  <p:stCondLst>
                                    <p:cond delay="0"/>
                                  </p:stCondLst>
                                  <p:childTnLst>
                                    <p:set>
                                      <p:cBhvr>
                                        <p:cTn id="63" dur="1" fill="hold">
                                          <p:stCondLst>
                                            <p:cond delay="0"/>
                                          </p:stCondLst>
                                        </p:cTn>
                                        <p:tgtEl>
                                          <p:spTgt spid="283671"/>
                                        </p:tgtEl>
                                        <p:attrNameLst>
                                          <p:attrName>style.visibility</p:attrName>
                                        </p:attrNameLst>
                                      </p:cBhvr>
                                      <p:to>
                                        <p:strVal val="visible"/>
                                      </p:to>
                                    </p:set>
                                    <p:animEffect transition="in" filter="wipe(down)">
                                      <p:cBhvr>
                                        <p:cTn id="64" dur="500"/>
                                        <p:tgtEl>
                                          <p:spTgt spid="283671"/>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p:bldP spid="283654" grpId="0"/>
      <p:bldP spid="283655" grpId="0"/>
      <p:bldP spid="283670" grpId="0"/>
      <p:bldP spid="283676"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285750"/>
            <a:ext cx="9144000" cy="774700"/>
          </a:xfrm>
        </p:spPr>
        <p:txBody>
          <a:bodyPr/>
          <a:lstStyle/>
          <a:p>
            <a:pPr eaLnBrk="1" hangingPunct="1"/>
            <a:r>
              <a:rPr lang="en-US" sz="3200" smtClean="0"/>
              <a:t>Correlating Failure Rate and Coverage Progress</a:t>
            </a:r>
          </a:p>
        </p:txBody>
      </p:sp>
      <p:graphicFrame>
        <p:nvGraphicFramePr>
          <p:cNvPr id="1026" name="Object 3"/>
          <p:cNvGraphicFramePr>
            <a:graphicFrameLocks noGrp="1" noChangeAspect="1"/>
          </p:cNvGraphicFramePr>
          <p:nvPr>
            <p:ph idx="1"/>
          </p:nvPr>
        </p:nvGraphicFramePr>
        <p:xfrm>
          <a:off x="434975" y="1477963"/>
          <a:ext cx="8515350" cy="4830762"/>
        </p:xfrm>
        <a:graphic>
          <a:graphicData uri="http://schemas.openxmlformats.org/presentationml/2006/ole">
            <mc:AlternateContent xmlns:mc="http://schemas.openxmlformats.org/markup-compatibility/2006">
              <mc:Choice xmlns:v="urn:schemas-microsoft-com:vml" Requires="v">
                <p:oleObj spid="_x0000_s1028" name="Chart" r:id="rId4" imgW="8229648" imgH="4419536" progId="MSGraph.Chart.8">
                  <p:embed followColorScheme="full"/>
                </p:oleObj>
              </mc:Choice>
              <mc:Fallback>
                <p:oleObj name="Chart" r:id="rId4" imgW="8229648" imgH="4419536" progId="MSGraph.Chart.8">
                  <p:embed followColorScheme="full"/>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75" y="1477963"/>
                        <a:ext cx="8515350" cy="4830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8" name="Rectangle 4"/>
          <p:cNvSpPr>
            <a:spLocks noChangeAspect="1" noChangeArrowheads="1"/>
          </p:cNvSpPr>
          <p:nvPr/>
        </p:nvSpPr>
        <p:spPr bwMode="auto">
          <a:xfrm>
            <a:off x="8532813" y="2738438"/>
            <a:ext cx="263525" cy="269875"/>
          </a:xfrm>
          <a:prstGeom prst="rect">
            <a:avLst/>
          </a:prstGeom>
          <a:solidFill>
            <a:schemeClr val="accent1"/>
          </a:solidFill>
          <a:ln w="9525" algn="ctr">
            <a:noFill/>
            <a:miter lim="800000"/>
            <a:headEnd/>
            <a:tailEnd/>
          </a:ln>
        </p:spPr>
        <p:txBody>
          <a:bodyPr wrap="none" anchor="ctr"/>
          <a:lstStyle/>
          <a:p>
            <a:endParaRPr lang="en-GB"/>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0" y="338138"/>
            <a:ext cx="8926513" cy="774700"/>
          </a:xfrm>
        </p:spPr>
        <p:txBody>
          <a:bodyPr/>
          <a:lstStyle/>
          <a:p>
            <a:pPr eaLnBrk="1" hangingPunct="1"/>
            <a:r>
              <a:rPr lang="en-US" sz="3200" smtClean="0"/>
              <a:t>Individual Coverage and Failure Correlation</a:t>
            </a:r>
          </a:p>
        </p:txBody>
      </p:sp>
      <p:sp>
        <p:nvSpPr>
          <p:cNvPr id="33795" name="Rectangle 3"/>
          <p:cNvSpPr>
            <a:spLocks noGrp="1" noChangeArrowheads="1"/>
          </p:cNvSpPr>
          <p:nvPr>
            <p:ph type="body" idx="1"/>
          </p:nvPr>
        </p:nvSpPr>
        <p:spPr/>
        <p:txBody>
          <a:bodyPr/>
          <a:lstStyle/>
          <a:p>
            <a:pPr eaLnBrk="1" hangingPunct="1">
              <a:lnSpc>
                <a:spcPct val="80000"/>
              </a:lnSpc>
            </a:pPr>
            <a:r>
              <a:rPr lang="en-US" sz="2400" smtClean="0"/>
              <a:t>Correlating a failure to specific coverage can be helpful in the failure analysis and debugging processes</a:t>
            </a:r>
          </a:p>
          <a:p>
            <a:pPr eaLnBrk="1" hangingPunct="1">
              <a:lnSpc>
                <a:spcPct val="20000"/>
              </a:lnSpc>
            </a:pPr>
            <a:endParaRPr lang="en-US" sz="2400" smtClean="0"/>
          </a:p>
          <a:p>
            <a:pPr eaLnBrk="1" hangingPunct="1">
              <a:lnSpc>
                <a:spcPct val="80000"/>
              </a:lnSpc>
            </a:pPr>
            <a:r>
              <a:rPr lang="en-US" sz="2400" smtClean="0"/>
              <a:t>Rare coverage points exercised by a simulation that fails can hint at the location of the fault that caused the failure</a:t>
            </a:r>
          </a:p>
          <a:p>
            <a:pPr lvl="1" eaLnBrk="1" hangingPunct="1">
              <a:lnSpc>
                <a:spcPct val="80000"/>
              </a:lnSpc>
            </a:pPr>
            <a:r>
              <a:rPr lang="en-US" sz="2000" smtClean="0"/>
              <a:t>Rare coverage points are coverage points rarely, if ever, exercised by passing simulations</a:t>
            </a:r>
          </a:p>
          <a:p>
            <a:pPr lvl="1" eaLnBrk="1" hangingPunct="1">
              <a:lnSpc>
                <a:spcPct val="80000"/>
              </a:lnSpc>
            </a:pPr>
            <a:r>
              <a:rPr lang="en-US" sz="2000" smtClean="0"/>
              <a:t>These coverage points record what happened in the DUV prior to the failure</a:t>
            </a:r>
          </a:p>
          <a:p>
            <a:pPr lvl="1" eaLnBrk="1" hangingPunct="1">
              <a:lnSpc>
                <a:spcPct val="80000"/>
              </a:lnSpc>
            </a:pPr>
            <a:r>
              <a:rPr lang="en-US" sz="2000" smtClean="0"/>
              <a:t>They are very useful if the failure is distant (in logic or time) from the fault or the fault is complex</a:t>
            </a:r>
          </a:p>
          <a:p>
            <a:pPr eaLnBrk="1" hangingPunct="1">
              <a:lnSpc>
                <a:spcPct val="20000"/>
              </a:lnSpc>
            </a:pPr>
            <a:endParaRPr lang="en-US" sz="2400" smtClean="0"/>
          </a:p>
          <a:p>
            <a:pPr eaLnBrk="1" hangingPunct="1">
              <a:lnSpc>
                <a:spcPct val="80000"/>
              </a:lnSpc>
            </a:pPr>
            <a:r>
              <a:rPr lang="en-US" sz="2400" smtClean="0"/>
              <a:t>If no such rare coverage points are recorded, then it is likely that the failure is found by chance</a:t>
            </a:r>
          </a:p>
          <a:p>
            <a:pPr lvl="1" eaLnBrk="1" hangingPunct="1">
              <a:lnSpc>
                <a:spcPct val="80000"/>
              </a:lnSpc>
            </a:pPr>
            <a:r>
              <a:rPr lang="en-US" sz="2000" smtClean="0"/>
              <a:t>The verification plan needs to be refined to catch these failures</a:t>
            </a:r>
          </a:p>
        </p:txBody>
      </p:sp>
    </p:spTree>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p:txBody>
          <a:bodyPr/>
          <a:lstStyle/>
          <a:p>
            <a:pPr eaLnBrk="1" hangingPunct="1"/>
            <a:r>
              <a:rPr lang="en-GB" smtClean="0"/>
              <a:t>Regression</a:t>
            </a:r>
            <a:endParaRPr lang="en-US" smtClean="0"/>
          </a:p>
        </p:txBody>
      </p:sp>
      <p:sp>
        <p:nvSpPr>
          <p:cNvPr id="3481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t>Regression Suites</a:t>
            </a:r>
          </a:p>
        </p:txBody>
      </p:sp>
      <p:sp>
        <p:nvSpPr>
          <p:cNvPr id="35843" name="Rectangle 3"/>
          <p:cNvSpPr>
            <a:spLocks noGrp="1" noChangeArrowheads="1"/>
          </p:cNvSpPr>
          <p:nvPr>
            <p:ph type="body" idx="1"/>
          </p:nvPr>
        </p:nvSpPr>
        <p:spPr>
          <a:xfrm>
            <a:off x="468313" y="1412875"/>
            <a:ext cx="8229600" cy="5003800"/>
          </a:xfrm>
        </p:spPr>
        <p:txBody>
          <a:bodyPr/>
          <a:lstStyle/>
          <a:p>
            <a:pPr eaLnBrk="1" hangingPunct="1">
              <a:lnSpc>
                <a:spcPct val="90000"/>
              </a:lnSpc>
            </a:pPr>
            <a:r>
              <a:rPr lang="en-US" smtClean="0"/>
              <a:t>A </a:t>
            </a:r>
            <a:r>
              <a:rPr lang="en-US" smtClean="0">
                <a:solidFill>
                  <a:srgbClr val="0000CC"/>
                </a:solidFill>
              </a:rPr>
              <a:t>regression suite</a:t>
            </a:r>
            <a:r>
              <a:rPr lang="en-US" smtClean="0"/>
              <a:t> is a set of tests that are run on the verified design on a regular basis</a:t>
            </a:r>
          </a:p>
          <a:p>
            <a:pPr lvl="1" eaLnBrk="1" hangingPunct="1">
              <a:lnSpc>
                <a:spcPct val="90000"/>
              </a:lnSpc>
            </a:pPr>
            <a:r>
              <a:rPr lang="en-US" smtClean="0"/>
              <a:t>After major changes</a:t>
            </a:r>
          </a:p>
          <a:p>
            <a:pPr lvl="1" eaLnBrk="1" hangingPunct="1">
              <a:lnSpc>
                <a:spcPct val="90000"/>
              </a:lnSpc>
            </a:pPr>
            <a:r>
              <a:rPr lang="en-US" smtClean="0"/>
              <a:t>Periodically: Every night or every weekend</a:t>
            </a:r>
          </a:p>
          <a:p>
            <a:pPr eaLnBrk="1" hangingPunct="1">
              <a:lnSpc>
                <a:spcPct val="90000"/>
              </a:lnSpc>
            </a:pPr>
            <a:r>
              <a:rPr lang="en-US" smtClean="0"/>
              <a:t>Regression goals</a:t>
            </a:r>
          </a:p>
          <a:p>
            <a:pPr lvl="1" eaLnBrk="1" hangingPunct="1">
              <a:lnSpc>
                <a:spcPct val="90000"/>
              </a:lnSpc>
            </a:pPr>
            <a:r>
              <a:rPr lang="en-US" smtClean="0"/>
              <a:t>Assuring that things that worked did not stop working  </a:t>
            </a:r>
          </a:p>
          <a:p>
            <a:pPr lvl="2" eaLnBrk="1" hangingPunct="1">
              <a:lnSpc>
                <a:spcPct val="90000"/>
              </a:lnSpc>
            </a:pPr>
            <a:r>
              <a:rPr lang="en-US" smtClean="0"/>
              <a:t>This is vital because every bug fix, on average, introduces one fifth of a bug</a:t>
            </a:r>
          </a:p>
          <a:p>
            <a:pPr lvl="1" eaLnBrk="1" hangingPunct="1">
              <a:lnSpc>
                <a:spcPct val="90000"/>
              </a:lnSpc>
            </a:pPr>
            <a:r>
              <a:rPr lang="en-US" smtClean="0"/>
              <a:t>Detecting “unexpected” bugs</a:t>
            </a:r>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Types of Regression</a:t>
            </a:r>
          </a:p>
        </p:txBody>
      </p:sp>
      <p:sp>
        <p:nvSpPr>
          <p:cNvPr id="36867" name="Rectangle 3"/>
          <p:cNvSpPr>
            <a:spLocks noGrp="1" noChangeArrowheads="1"/>
          </p:cNvSpPr>
          <p:nvPr>
            <p:ph type="body" idx="1"/>
          </p:nvPr>
        </p:nvSpPr>
        <p:spPr/>
        <p:txBody>
          <a:bodyPr/>
          <a:lstStyle/>
          <a:p>
            <a:pPr eaLnBrk="1" hangingPunct="1">
              <a:lnSpc>
                <a:spcPct val="90000"/>
              </a:lnSpc>
            </a:pPr>
            <a:r>
              <a:rPr lang="en-US" sz="2800" smtClean="0">
                <a:solidFill>
                  <a:srgbClr val="0000CC"/>
                </a:solidFill>
              </a:rPr>
              <a:t>Static regression</a:t>
            </a:r>
          </a:p>
          <a:p>
            <a:pPr lvl="1" eaLnBrk="1" hangingPunct="1">
              <a:lnSpc>
                <a:spcPct val="90000"/>
              </a:lnSpc>
            </a:pPr>
            <a:r>
              <a:rPr lang="en-US" sz="2400" smtClean="0"/>
              <a:t>The regression suite is comprised of a set of “interesting” test patterns</a:t>
            </a:r>
          </a:p>
          <a:p>
            <a:pPr lvl="2" eaLnBrk="1" hangingPunct="1">
              <a:lnSpc>
                <a:spcPct val="90000"/>
              </a:lnSpc>
            </a:pPr>
            <a:r>
              <a:rPr lang="en-US" sz="2000" smtClean="0"/>
              <a:t>Tests that found bugs in the past</a:t>
            </a:r>
          </a:p>
          <a:p>
            <a:pPr lvl="2" eaLnBrk="1" hangingPunct="1">
              <a:lnSpc>
                <a:spcPct val="90000"/>
              </a:lnSpc>
            </a:pPr>
            <a:r>
              <a:rPr lang="en-US" sz="2000" smtClean="0"/>
              <a:t>Tests that reach corner cases</a:t>
            </a:r>
          </a:p>
          <a:p>
            <a:pPr eaLnBrk="1" hangingPunct="1">
              <a:lnSpc>
                <a:spcPct val="90000"/>
              </a:lnSpc>
            </a:pPr>
            <a:endParaRPr lang="en-US" sz="2000" smtClean="0"/>
          </a:p>
          <a:p>
            <a:pPr eaLnBrk="1" hangingPunct="1">
              <a:lnSpc>
                <a:spcPct val="90000"/>
              </a:lnSpc>
            </a:pPr>
            <a:r>
              <a:rPr lang="en-US" sz="2800" smtClean="0">
                <a:solidFill>
                  <a:srgbClr val="0000CC"/>
                </a:solidFill>
              </a:rPr>
              <a:t>Random regression</a:t>
            </a:r>
          </a:p>
          <a:p>
            <a:pPr lvl="1" eaLnBrk="1" hangingPunct="1">
              <a:lnSpc>
                <a:spcPct val="90000"/>
              </a:lnSpc>
            </a:pPr>
            <a:r>
              <a:rPr lang="en-US" sz="2400" smtClean="0"/>
              <a:t>A.k.a. dynamic regression, probabilistic regression</a:t>
            </a:r>
          </a:p>
          <a:p>
            <a:pPr lvl="1" eaLnBrk="1" hangingPunct="1">
              <a:lnSpc>
                <a:spcPct val="90000"/>
              </a:lnSpc>
            </a:pPr>
            <a:r>
              <a:rPr lang="en-US" sz="2400" smtClean="0"/>
              <a:t>The regression suite is comprised of a set of test specifications and an execution policy</a:t>
            </a:r>
          </a:p>
          <a:p>
            <a:pPr lvl="2" eaLnBrk="1" hangingPunct="1">
              <a:lnSpc>
                <a:spcPct val="90000"/>
              </a:lnSpc>
            </a:pPr>
            <a:r>
              <a:rPr lang="en-US" sz="2000" smtClean="0"/>
              <a:t>For example, execute 100 tests of specification A, 35 tests of specification B, and 20 tests of specification C</a:t>
            </a:r>
          </a:p>
        </p:txBody>
      </p:sp>
    </p:spTree>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mtClean="0"/>
              <a:t>Static Vs. Random Regression</a:t>
            </a:r>
          </a:p>
        </p:txBody>
      </p:sp>
      <p:sp>
        <p:nvSpPr>
          <p:cNvPr id="37891" name="Rectangle 3"/>
          <p:cNvSpPr>
            <a:spLocks noGrp="1" noChangeArrowheads="1"/>
          </p:cNvSpPr>
          <p:nvPr>
            <p:ph type="body" idx="1"/>
          </p:nvPr>
        </p:nvSpPr>
        <p:spPr/>
        <p:txBody>
          <a:bodyPr/>
          <a:lstStyle/>
          <a:p>
            <a:pPr eaLnBrk="1" hangingPunct="1">
              <a:lnSpc>
                <a:spcPct val="90000"/>
              </a:lnSpc>
            </a:pPr>
            <a:r>
              <a:rPr lang="en-US" smtClean="0"/>
              <a:t>Static regression</a:t>
            </a:r>
          </a:p>
          <a:p>
            <a:pPr lvl="1" eaLnBrk="1" hangingPunct="1">
              <a:lnSpc>
                <a:spcPct val="90000"/>
              </a:lnSpc>
              <a:buClr>
                <a:srgbClr val="3366FF"/>
              </a:buClr>
              <a:buFont typeface="Wingdings" pitchFamily="2" charset="2"/>
              <a:buChar char="þ"/>
            </a:pPr>
            <a:r>
              <a:rPr lang="en-US" smtClean="0">
                <a:solidFill>
                  <a:srgbClr val="3366FF"/>
                </a:solidFill>
              </a:rPr>
              <a:t> Known, guaranteed quality</a:t>
            </a:r>
          </a:p>
          <a:p>
            <a:pPr lvl="1" eaLnBrk="1" hangingPunct="1">
              <a:lnSpc>
                <a:spcPct val="90000"/>
              </a:lnSpc>
              <a:buFont typeface="Wingdings" pitchFamily="2" charset="2"/>
              <a:buChar char="ý"/>
            </a:pPr>
            <a:r>
              <a:rPr lang="en-US" smtClean="0">
                <a:solidFill>
                  <a:srgbClr val="A50021"/>
                </a:solidFill>
              </a:rPr>
              <a:t> Sensitive to changes</a:t>
            </a:r>
          </a:p>
          <a:p>
            <a:pPr lvl="1" eaLnBrk="1" hangingPunct="1">
              <a:lnSpc>
                <a:spcPct val="90000"/>
              </a:lnSpc>
              <a:buFont typeface="Wingdings" pitchFamily="2" charset="2"/>
              <a:buChar char="ý"/>
            </a:pPr>
            <a:r>
              <a:rPr lang="en-US" smtClean="0">
                <a:solidFill>
                  <a:srgbClr val="A50021"/>
                </a:solidFill>
              </a:rPr>
              <a:t> Hard to maintain</a:t>
            </a:r>
          </a:p>
          <a:p>
            <a:pPr lvl="1" eaLnBrk="1" hangingPunct="1">
              <a:lnSpc>
                <a:spcPct val="30000"/>
              </a:lnSpc>
              <a:buFont typeface="Wingdings" pitchFamily="2" charset="2"/>
              <a:buChar char="ý"/>
            </a:pPr>
            <a:endParaRPr lang="en-US" smtClean="0">
              <a:solidFill>
                <a:srgbClr val="A50021"/>
              </a:solidFill>
            </a:endParaRPr>
          </a:p>
          <a:p>
            <a:pPr eaLnBrk="1" hangingPunct="1">
              <a:lnSpc>
                <a:spcPct val="90000"/>
              </a:lnSpc>
            </a:pPr>
            <a:r>
              <a:rPr lang="en-US" smtClean="0"/>
              <a:t>Random regression</a:t>
            </a:r>
          </a:p>
          <a:p>
            <a:pPr lvl="1" eaLnBrk="1" hangingPunct="1">
              <a:lnSpc>
                <a:spcPct val="90000"/>
              </a:lnSpc>
              <a:buFont typeface="Wingdings" pitchFamily="2" charset="2"/>
              <a:buChar char="ý"/>
            </a:pPr>
            <a:r>
              <a:rPr lang="en-US" smtClean="0">
                <a:solidFill>
                  <a:srgbClr val="A50021"/>
                </a:solidFill>
              </a:rPr>
              <a:t> Unknown quality</a:t>
            </a:r>
          </a:p>
          <a:p>
            <a:pPr lvl="1" eaLnBrk="1" hangingPunct="1">
              <a:lnSpc>
                <a:spcPct val="90000"/>
              </a:lnSpc>
              <a:buClr>
                <a:srgbClr val="3366FF"/>
              </a:buClr>
              <a:buFont typeface="Wingdings" pitchFamily="2" charset="2"/>
              <a:buChar char="þ"/>
            </a:pPr>
            <a:r>
              <a:rPr lang="en-US" smtClean="0">
                <a:solidFill>
                  <a:srgbClr val="3366FF"/>
                </a:solidFill>
              </a:rPr>
              <a:t> Less sensitive to changes</a:t>
            </a:r>
          </a:p>
          <a:p>
            <a:pPr lvl="1" eaLnBrk="1" hangingPunct="1">
              <a:lnSpc>
                <a:spcPct val="90000"/>
              </a:lnSpc>
              <a:buClr>
                <a:srgbClr val="3366FF"/>
              </a:buClr>
              <a:buFont typeface="Wingdings" pitchFamily="2" charset="2"/>
              <a:buChar char="þ"/>
            </a:pPr>
            <a:r>
              <a:rPr lang="en-US" smtClean="0">
                <a:solidFill>
                  <a:srgbClr val="3366FF"/>
                </a:solidFill>
              </a:rPr>
              <a:t> Easy to maintain</a:t>
            </a:r>
          </a:p>
          <a:p>
            <a:pPr lvl="1" eaLnBrk="1" hangingPunct="1">
              <a:lnSpc>
                <a:spcPct val="90000"/>
              </a:lnSpc>
              <a:buClr>
                <a:srgbClr val="3366FF"/>
              </a:buClr>
              <a:buFont typeface="Wingdings" pitchFamily="2" charset="2"/>
              <a:buChar char="þ"/>
            </a:pPr>
            <a:r>
              <a:rPr lang="en-US" smtClean="0">
                <a:solidFill>
                  <a:srgbClr val="3366FF"/>
                </a:solidFill>
              </a:rPr>
              <a:t> Easy to adapt to simulation resources</a:t>
            </a:r>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smtClean="0"/>
              <a:t>The Preferred Solution</a:t>
            </a:r>
          </a:p>
        </p:txBody>
      </p:sp>
      <p:sp>
        <p:nvSpPr>
          <p:cNvPr id="38915" name="Rectangle 3"/>
          <p:cNvSpPr>
            <a:spLocks noGrp="1" noChangeArrowheads="1"/>
          </p:cNvSpPr>
          <p:nvPr>
            <p:ph type="body" idx="1"/>
          </p:nvPr>
        </p:nvSpPr>
        <p:spPr/>
        <p:txBody>
          <a:bodyPr/>
          <a:lstStyle/>
          <a:p>
            <a:pPr eaLnBrk="1" hangingPunct="1"/>
            <a:r>
              <a:rPr lang="en-US" smtClean="0"/>
              <a:t>Combination of static and random suites</a:t>
            </a:r>
          </a:p>
          <a:p>
            <a:pPr eaLnBrk="1" hangingPunct="1"/>
            <a:r>
              <a:rPr lang="en-US" smtClean="0">
                <a:solidFill>
                  <a:srgbClr val="0000CC"/>
                </a:solidFill>
              </a:rPr>
              <a:t>Small static suite</a:t>
            </a:r>
            <a:r>
              <a:rPr lang="en-US" smtClean="0"/>
              <a:t> with hard to recreate cases</a:t>
            </a:r>
          </a:p>
          <a:p>
            <a:pPr lvl="1" eaLnBrk="1" hangingPunct="1"/>
            <a:r>
              <a:rPr lang="en-US" smtClean="0"/>
              <a:t>Hard to reach corner cases</a:t>
            </a:r>
          </a:p>
          <a:p>
            <a:pPr lvl="1" eaLnBrk="1" hangingPunct="1"/>
            <a:r>
              <a:rPr lang="en-US" smtClean="0"/>
              <a:t>Tests that discovered hard to find bugs</a:t>
            </a:r>
          </a:p>
          <a:p>
            <a:pPr eaLnBrk="1" hangingPunct="1"/>
            <a:r>
              <a:rPr lang="en-US" smtClean="0">
                <a:solidFill>
                  <a:srgbClr val="0000CC"/>
                </a:solidFill>
              </a:rPr>
              <a:t>Random suites</a:t>
            </a:r>
            <a:r>
              <a:rPr lang="en-US" smtClean="0"/>
              <a:t> for everything else</a:t>
            </a:r>
          </a:p>
        </p:txBody>
      </p:sp>
    </p:spTree>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Regression Suites Requirements</a:t>
            </a:r>
          </a:p>
        </p:txBody>
      </p:sp>
      <p:sp>
        <p:nvSpPr>
          <p:cNvPr id="39939" name="Rectangle 3"/>
          <p:cNvSpPr>
            <a:spLocks noGrp="1" noChangeArrowheads="1"/>
          </p:cNvSpPr>
          <p:nvPr>
            <p:ph type="body" idx="1"/>
          </p:nvPr>
        </p:nvSpPr>
        <p:spPr/>
        <p:txBody>
          <a:bodyPr/>
          <a:lstStyle/>
          <a:p>
            <a:pPr eaLnBrk="1" hangingPunct="1">
              <a:lnSpc>
                <a:spcPct val="90000"/>
              </a:lnSpc>
            </a:pPr>
            <a:r>
              <a:rPr lang="en-US" sz="2800" smtClean="0"/>
              <a:t>A regression suite must be: </a:t>
            </a:r>
          </a:p>
          <a:p>
            <a:pPr lvl="1" eaLnBrk="1" hangingPunct="1">
              <a:lnSpc>
                <a:spcPct val="90000"/>
              </a:lnSpc>
            </a:pPr>
            <a:r>
              <a:rPr lang="en-US" sz="2400" b="1" smtClean="0">
                <a:solidFill>
                  <a:srgbClr val="0000CC"/>
                </a:solidFill>
              </a:rPr>
              <a:t>Comprehensive</a:t>
            </a:r>
            <a:r>
              <a:rPr lang="en-US" sz="2400" smtClean="0"/>
              <a:t> so that it is likely to catch all the bugs introduced </a:t>
            </a:r>
          </a:p>
          <a:p>
            <a:pPr lvl="1" eaLnBrk="1" hangingPunct="1">
              <a:lnSpc>
                <a:spcPct val="90000"/>
              </a:lnSpc>
            </a:pPr>
            <a:r>
              <a:rPr lang="en-US" sz="2400" b="1" smtClean="0">
                <a:solidFill>
                  <a:srgbClr val="0000CC"/>
                </a:solidFill>
              </a:rPr>
              <a:t>Small </a:t>
            </a:r>
            <a:r>
              <a:rPr lang="en-US" sz="2400" smtClean="0"/>
              <a:t>so that it can economically be executed many times </a:t>
            </a:r>
          </a:p>
          <a:p>
            <a:pPr eaLnBrk="1" hangingPunct="1">
              <a:lnSpc>
                <a:spcPct val="90000"/>
              </a:lnSpc>
            </a:pPr>
            <a:r>
              <a:rPr lang="en-US" sz="2800" b="1" smtClean="0">
                <a:solidFill>
                  <a:srgbClr val="A50021"/>
                </a:solidFill>
              </a:rPr>
              <a:t>How can we make our regression suite small and comprehensive?</a:t>
            </a:r>
          </a:p>
          <a:p>
            <a:pPr eaLnBrk="1" hangingPunct="1">
              <a:lnSpc>
                <a:spcPct val="90000"/>
              </a:lnSpc>
            </a:pPr>
            <a:r>
              <a:rPr lang="en-US" sz="2800" b="1" smtClean="0"/>
              <a:t>Solution:</a:t>
            </a:r>
            <a:r>
              <a:rPr lang="en-US" sz="2800" smtClean="0"/>
              <a:t> use coverage information</a:t>
            </a:r>
          </a:p>
          <a:p>
            <a:pPr lvl="1" eaLnBrk="1" hangingPunct="1">
              <a:lnSpc>
                <a:spcPct val="90000"/>
              </a:lnSpc>
            </a:pPr>
            <a:r>
              <a:rPr lang="en-US" sz="2400" smtClean="0"/>
              <a:t>Select a set of tests that achieve 100% coverage (of the coverage achieved so far)</a:t>
            </a:r>
          </a:p>
          <a:p>
            <a:pPr lvl="1" eaLnBrk="1" hangingPunct="1">
              <a:lnSpc>
                <a:spcPct val="90000"/>
              </a:lnSpc>
            </a:pPr>
            <a:r>
              <a:rPr lang="en-US" sz="2400" smtClean="0"/>
              <a:t>Select the smallest possible such set</a:t>
            </a:r>
          </a:p>
        </p:txBody>
      </p:sp>
    </p:spTree>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smtClean="0"/>
              <a:t>The Set Cover Problem</a:t>
            </a:r>
          </a:p>
        </p:txBody>
      </p:sp>
      <p:sp>
        <p:nvSpPr>
          <p:cNvPr id="40963" name="Rectangle 3"/>
          <p:cNvSpPr>
            <a:spLocks noGrp="1" noChangeArrowheads="1"/>
          </p:cNvSpPr>
          <p:nvPr>
            <p:ph type="body" idx="1"/>
          </p:nvPr>
        </p:nvSpPr>
        <p:spPr/>
        <p:txBody>
          <a:bodyPr/>
          <a:lstStyle/>
          <a:p>
            <a:pPr eaLnBrk="1" hangingPunct="1"/>
            <a:r>
              <a:rPr lang="en-US" sz="2800" smtClean="0"/>
              <a:t>Let S = {C</a:t>
            </a:r>
            <a:r>
              <a:rPr lang="en-US" sz="2800" baseline="-25000" smtClean="0"/>
              <a:t>1</a:t>
            </a:r>
            <a:r>
              <a:rPr lang="en-US" sz="2800" smtClean="0"/>
              <a:t>,...,C</a:t>
            </a:r>
            <a:r>
              <a:rPr lang="en-US" sz="2800" baseline="-25000" smtClean="0"/>
              <a:t>n</a:t>
            </a:r>
            <a:r>
              <a:rPr lang="en-US" sz="2800" smtClean="0"/>
              <a:t>} be the </a:t>
            </a:r>
            <a:r>
              <a:rPr lang="en-US" sz="2800" smtClean="0">
                <a:solidFill>
                  <a:srgbClr val="0000CC"/>
                </a:solidFill>
              </a:rPr>
              <a:t>set of coverage tasks</a:t>
            </a:r>
          </a:p>
          <a:p>
            <a:pPr eaLnBrk="1" hangingPunct="1"/>
            <a:r>
              <a:rPr lang="en-US" sz="2800" smtClean="0"/>
              <a:t>Let T = {T</a:t>
            </a:r>
            <a:r>
              <a:rPr lang="en-US" sz="2800" baseline="-25000" smtClean="0"/>
              <a:t>1</a:t>
            </a:r>
            <a:r>
              <a:rPr lang="en-US" sz="2800" smtClean="0"/>
              <a:t>,...,T</a:t>
            </a:r>
            <a:r>
              <a:rPr lang="en-US" sz="2800" baseline="-25000" smtClean="0"/>
              <a:t>n</a:t>
            </a:r>
            <a:r>
              <a:rPr lang="en-US" sz="2800" smtClean="0"/>
              <a:t>} be a </a:t>
            </a:r>
            <a:r>
              <a:rPr lang="en-US" sz="2800" smtClean="0">
                <a:solidFill>
                  <a:srgbClr val="0000CC"/>
                </a:solidFill>
              </a:rPr>
              <a:t>set of tests</a:t>
            </a:r>
          </a:p>
          <a:p>
            <a:pPr lvl="1" eaLnBrk="1" hangingPunct="1"/>
            <a:r>
              <a:rPr lang="en-US" sz="2400" smtClean="0"/>
              <a:t>Each test T</a:t>
            </a:r>
            <a:r>
              <a:rPr lang="en-US" sz="2400" baseline="-25000" smtClean="0"/>
              <a:t>i</a:t>
            </a:r>
            <a:r>
              <a:rPr lang="en-US" sz="2400" smtClean="0"/>
              <a:t> covers subset {C</a:t>
            </a:r>
            <a:r>
              <a:rPr lang="en-US" sz="2400" baseline="-25000" smtClean="0"/>
              <a:t>i1</a:t>
            </a:r>
            <a:r>
              <a:rPr lang="en-US" sz="2400" smtClean="0"/>
              <a:t>, C</a:t>
            </a:r>
            <a:r>
              <a:rPr lang="en-US" sz="2400" baseline="-25000" smtClean="0"/>
              <a:t>i2</a:t>
            </a:r>
            <a:r>
              <a:rPr lang="en-US" sz="2400" smtClean="0"/>
              <a:t>, ...} of the coverage tasks</a:t>
            </a:r>
          </a:p>
          <a:p>
            <a:pPr eaLnBrk="1" hangingPunct="1"/>
            <a:r>
              <a:rPr lang="en-US" sz="2800" smtClean="0"/>
              <a:t>The </a:t>
            </a:r>
            <a:r>
              <a:rPr lang="en-US" sz="2800" b="1" smtClean="0">
                <a:solidFill>
                  <a:srgbClr val="A50021"/>
                </a:solidFill>
              </a:rPr>
              <a:t>set cover problem:</a:t>
            </a:r>
            <a:r>
              <a:rPr lang="en-US" sz="2800" smtClean="0"/>
              <a:t> Find the smallest subset of T that covers S</a:t>
            </a:r>
          </a:p>
          <a:p>
            <a:pPr eaLnBrk="1" hangingPunct="1"/>
            <a:r>
              <a:rPr lang="en-US" sz="2800" smtClean="0"/>
              <a:t>The set cover problem is a known NP-Complete problem</a:t>
            </a:r>
          </a:p>
          <a:p>
            <a:pPr lvl="1" eaLnBrk="1" hangingPunct="1"/>
            <a:r>
              <a:rPr lang="en-US" sz="2400" smtClean="0"/>
              <a:t>However, there are a number of good algorithms for it</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smtClean="0"/>
              <a:t>Online Algorithm</a:t>
            </a:r>
          </a:p>
        </p:txBody>
      </p:sp>
      <p:sp>
        <p:nvSpPr>
          <p:cNvPr id="41987" name="Rectangle 3"/>
          <p:cNvSpPr>
            <a:spLocks noGrp="1" noChangeArrowheads="1"/>
          </p:cNvSpPr>
          <p:nvPr>
            <p:ph type="body" idx="1"/>
          </p:nvPr>
        </p:nvSpPr>
        <p:spPr/>
        <p:txBody>
          <a:bodyPr/>
          <a:lstStyle/>
          <a:p>
            <a:pPr eaLnBrk="1" hangingPunct="1"/>
            <a:r>
              <a:rPr lang="en-US" smtClean="0"/>
              <a:t>For each new test T</a:t>
            </a:r>
          </a:p>
          <a:p>
            <a:pPr lvl="1" eaLnBrk="1" hangingPunct="1"/>
            <a:r>
              <a:rPr lang="en-US" smtClean="0"/>
              <a:t>If T covers an uncovered coverage task</a:t>
            </a:r>
          </a:p>
          <a:p>
            <a:pPr lvl="2" eaLnBrk="1" hangingPunct="1"/>
            <a:r>
              <a:rPr lang="en-US" smtClean="0"/>
              <a:t>Add T to the regression suite</a:t>
            </a:r>
          </a:p>
          <a:p>
            <a:pPr lvl="2" eaLnBrk="1" hangingPunct="1"/>
            <a:endParaRPr lang="en-US" smtClean="0"/>
          </a:p>
          <a:p>
            <a:pPr eaLnBrk="1" hangingPunct="1"/>
            <a:r>
              <a:rPr lang="en-US" smtClean="0"/>
              <a:t>Advantages</a:t>
            </a:r>
          </a:p>
          <a:p>
            <a:pPr lvl="1" eaLnBrk="1" hangingPunct="1"/>
            <a:r>
              <a:rPr lang="en-US" smtClean="0"/>
              <a:t>Very simple</a:t>
            </a:r>
          </a:p>
          <a:p>
            <a:pPr lvl="1" eaLnBrk="1" hangingPunct="1"/>
            <a:r>
              <a:rPr lang="en-US" smtClean="0"/>
              <a:t>Low memory requirements</a:t>
            </a:r>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0" y="173038"/>
            <a:ext cx="9144000" cy="774700"/>
          </a:xfrm>
        </p:spPr>
        <p:txBody>
          <a:bodyPr/>
          <a:lstStyle/>
          <a:p>
            <a:pPr eaLnBrk="1" hangingPunct="1"/>
            <a:r>
              <a:rPr lang="en-US" sz="3600" smtClean="0"/>
              <a:t>My Environment Is Ready. Now What?</a:t>
            </a:r>
          </a:p>
        </p:txBody>
      </p:sp>
      <p:sp>
        <p:nvSpPr>
          <p:cNvPr id="7171" name="Rectangle 3"/>
          <p:cNvSpPr>
            <a:spLocks noGrp="1" noChangeArrowheads="1"/>
          </p:cNvSpPr>
          <p:nvPr>
            <p:ph type="body" idx="1"/>
          </p:nvPr>
        </p:nvSpPr>
        <p:spPr>
          <a:xfrm>
            <a:off x="539750" y="1376363"/>
            <a:ext cx="7694613" cy="4960937"/>
          </a:xfrm>
        </p:spPr>
        <p:txBody>
          <a:bodyPr/>
          <a:lstStyle/>
          <a:p>
            <a:pPr eaLnBrk="1" hangingPunct="1">
              <a:lnSpc>
                <a:spcPct val="90000"/>
              </a:lnSpc>
            </a:pPr>
            <a:r>
              <a:rPr lang="en-US" sz="2400" smtClean="0"/>
              <a:t>More functionality is added to the design </a:t>
            </a:r>
          </a:p>
          <a:p>
            <a:pPr lvl="1" eaLnBrk="1" hangingPunct="1">
              <a:lnSpc>
                <a:spcPct val="90000"/>
              </a:lnSpc>
            </a:pPr>
            <a:r>
              <a:rPr lang="en-US" sz="2000" smtClean="0"/>
              <a:t>And therefore, to the verification environment</a:t>
            </a:r>
          </a:p>
          <a:p>
            <a:pPr eaLnBrk="1" hangingPunct="1">
              <a:spcBef>
                <a:spcPts val="1200"/>
              </a:spcBef>
            </a:pPr>
            <a:r>
              <a:rPr lang="en-US" sz="2400" smtClean="0"/>
              <a:t>Mature enough design is progressed to the next level in the design hierarchy</a:t>
            </a:r>
          </a:p>
          <a:p>
            <a:pPr lvl="1" eaLnBrk="1" hangingPunct="1">
              <a:lnSpc>
                <a:spcPct val="90000"/>
              </a:lnSpc>
            </a:pPr>
            <a:r>
              <a:rPr lang="en-US" sz="2000" smtClean="0"/>
              <a:t>Unit to core to chip to system</a:t>
            </a:r>
          </a:p>
          <a:p>
            <a:pPr eaLnBrk="1" hangingPunct="1">
              <a:spcBef>
                <a:spcPts val="1200"/>
              </a:spcBef>
            </a:pPr>
            <a:r>
              <a:rPr lang="en-US" sz="2400" smtClean="0"/>
              <a:t>Bugs are being discovered and fixed</a:t>
            </a:r>
          </a:p>
          <a:p>
            <a:pPr lvl="1" eaLnBrk="1" hangingPunct="1">
              <a:lnSpc>
                <a:spcPct val="90000"/>
              </a:lnSpc>
            </a:pPr>
            <a:r>
              <a:rPr lang="en-US" sz="2000" smtClean="0"/>
              <a:t>And bug fixes need to be verified</a:t>
            </a:r>
          </a:p>
          <a:p>
            <a:pPr eaLnBrk="1" hangingPunct="1">
              <a:spcBef>
                <a:spcPts val="1200"/>
              </a:spcBef>
            </a:pPr>
            <a:r>
              <a:rPr lang="en-US" sz="2400" smtClean="0"/>
              <a:t>The implementation of the verification plan continues</a:t>
            </a:r>
          </a:p>
          <a:p>
            <a:pPr lvl="1" eaLnBrk="1" hangingPunct="1">
              <a:lnSpc>
                <a:spcPct val="90000"/>
              </a:lnSpc>
            </a:pPr>
            <a:r>
              <a:rPr lang="en-US" sz="2000" smtClean="0">
                <a:solidFill>
                  <a:srgbClr val="0000CC"/>
                </a:solidFill>
              </a:rPr>
              <a:t>Closing holes in coverage</a:t>
            </a:r>
          </a:p>
          <a:p>
            <a:pPr lvl="1" eaLnBrk="1" hangingPunct="1">
              <a:lnSpc>
                <a:spcPct val="90000"/>
              </a:lnSpc>
            </a:pPr>
            <a:r>
              <a:rPr lang="en-US" sz="2000" smtClean="0"/>
              <a:t>Updating the verification plan itself as needed</a:t>
            </a:r>
          </a:p>
          <a:p>
            <a:pPr eaLnBrk="1" hangingPunct="1">
              <a:spcBef>
                <a:spcPts val="1200"/>
              </a:spcBef>
            </a:pPr>
            <a:r>
              <a:rPr lang="en-US" sz="2400" smtClean="0">
                <a:solidFill>
                  <a:srgbClr val="0000CC"/>
                </a:solidFill>
              </a:rPr>
              <a:t>Regression</a:t>
            </a:r>
            <a:r>
              <a:rPr lang="en-US" sz="2400" smtClean="0"/>
              <a:t> is being executed to ensure everything still works</a:t>
            </a:r>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smtClean="0"/>
              <a:t>Online Algorithm Example</a:t>
            </a:r>
          </a:p>
        </p:txBody>
      </p:sp>
      <p:grpSp>
        <p:nvGrpSpPr>
          <p:cNvPr id="2" name="Group 3"/>
          <p:cNvGrpSpPr>
            <a:grpSpLocks/>
          </p:cNvGrpSpPr>
          <p:nvPr/>
        </p:nvGrpSpPr>
        <p:grpSpPr bwMode="auto">
          <a:xfrm>
            <a:off x="3155950" y="1681163"/>
            <a:ext cx="809625" cy="2419350"/>
            <a:chOff x="2246" y="1201"/>
            <a:chExt cx="576" cy="1728"/>
          </a:xfrm>
        </p:grpSpPr>
        <p:sp>
          <p:nvSpPr>
            <p:cNvPr id="43436" name="Rectangle 4"/>
            <p:cNvSpPr>
              <a:spLocks noChangeArrowheads="1"/>
            </p:cNvSpPr>
            <p:nvPr/>
          </p:nvSpPr>
          <p:spPr bwMode="auto">
            <a:xfrm>
              <a:off x="224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7" name="Rectangle 5"/>
            <p:cNvSpPr>
              <a:spLocks noChangeArrowheads="1"/>
            </p:cNvSpPr>
            <p:nvPr/>
          </p:nvSpPr>
          <p:spPr bwMode="auto">
            <a:xfrm>
              <a:off x="23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8" name="Rectangle 6"/>
            <p:cNvSpPr>
              <a:spLocks noChangeArrowheads="1"/>
            </p:cNvSpPr>
            <p:nvPr/>
          </p:nvSpPr>
          <p:spPr bwMode="auto">
            <a:xfrm>
              <a:off x="25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9" name="Rectangle 7"/>
            <p:cNvSpPr>
              <a:spLocks noChangeArrowheads="1"/>
            </p:cNvSpPr>
            <p:nvPr/>
          </p:nvSpPr>
          <p:spPr bwMode="auto">
            <a:xfrm>
              <a:off x="267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0" name="Rectangle 8"/>
            <p:cNvSpPr>
              <a:spLocks noChangeArrowheads="1"/>
            </p:cNvSpPr>
            <p:nvPr/>
          </p:nvSpPr>
          <p:spPr bwMode="auto">
            <a:xfrm>
              <a:off x="224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1" name="Rectangle 9"/>
            <p:cNvSpPr>
              <a:spLocks noChangeArrowheads="1"/>
            </p:cNvSpPr>
            <p:nvPr/>
          </p:nvSpPr>
          <p:spPr bwMode="auto">
            <a:xfrm>
              <a:off x="23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2" name="Rectangle 10"/>
            <p:cNvSpPr>
              <a:spLocks noChangeArrowheads="1"/>
            </p:cNvSpPr>
            <p:nvPr/>
          </p:nvSpPr>
          <p:spPr bwMode="auto">
            <a:xfrm>
              <a:off x="25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3" name="Rectangle 11"/>
            <p:cNvSpPr>
              <a:spLocks noChangeArrowheads="1"/>
            </p:cNvSpPr>
            <p:nvPr/>
          </p:nvSpPr>
          <p:spPr bwMode="auto">
            <a:xfrm>
              <a:off x="26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4" name="Rectangle 12"/>
            <p:cNvSpPr>
              <a:spLocks noChangeArrowheads="1"/>
            </p:cNvSpPr>
            <p:nvPr/>
          </p:nvSpPr>
          <p:spPr bwMode="auto">
            <a:xfrm>
              <a:off x="224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5" name="Rectangle 13"/>
            <p:cNvSpPr>
              <a:spLocks noChangeArrowheads="1"/>
            </p:cNvSpPr>
            <p:nvPr/>
          </p:nvSpPr>
          <p:spPr bwMode="auto">
            <a:xfrm>
              <a:off x="23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46" name="Rectangle 14"/>
            <p:cNvSpPr>
              <a:spLocks noChangeArrowheads="1"/>
            </p:cNvSpPr>
            <p:nvPr/>
          </p:nvSpPr>
          <p:spPr bwMode="auto">
            <a:xfrm>
              <a:off x="25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7" name="Rectangle 15"/>
            <p:cNvSpPr>
              <a:spLocks noChangeArrowheads="1"/>
            </p:cNvSpPr>
            <p:nvPr/>
          </p:nvSpPr>
          <p:spPr bwMode="auto">
            <a:xfrm>
              <a:off x="26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8" name="Rectangle 16"/>
            <p:cNvSpPr>
              <a:spLocks noChangeArrowheads="1"/>
            </p:cNvSpPr>
            <p:nvPr/>
          </p:nvSpPr>
          <p:spPr bwMode="auto">
            <a:xfrm>
              <a:off x="224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49" name="Rectangle 17"/>
            <p:cNvSpPr>
              <a:spLocks noChangeArrowheads="1"/>
            </p:cNvSpPr>
            <p:nvPr/>
          </p:nvSpPr>
          <p:spPr bwMode="auto">
            <a:xfrm>
              <a:off x="23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0" name="Rectangle 18"/>
            <p:cNvSpPr>
              <a:spLocks noChangeArrowheads="1"/>
            </p:cNvSpPr>
            <p:nvPr/>
          </p:nvSpPr>
          <p:spPr bwMode="auto">
            <a:xfrm>
              <a:off x="25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1" name="Rectangle 19"/>
            <p:cNvSpPr>
              <a:spLocks noChangeArrowheads="1"/>
            </p:cNvSpPr>
            <p:nvPr/>
          </p:nvSpPr>
          <p:spPr bwMode="auto">
            <a:xfrm>
              <a:off x="267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2" name="Text Box 20"/>
            <p:cNvSpPr txBox="1">
              <a:spLocks noChangeArrowheads="1"/>
            </p:cNvSpPr>
            <p:nvPr/>
          </p:nvSpPr>
          <p:spPr bwMode="auto">
            <a:xfrm>
              <a:off x="241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3453" name="Rectangle 21"/>
            <p:cNvSpPr>
              <a:spLocks noChangeArrowheads="1"/>
            </p:cNvSpPr>
            <p:nvPr/>
          </p:nvSpPr>
          <p:spPr bwMode="auto">
            <a:xfrm>
              <a:off x="22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4" name="Rectangle 22"/>
            <p:cNvSpPr>
              <a:spLocks noChangeArrowheads="1"/>
            </p:cNvSpPr>
            <p:nvPr/>
          </p:nvSpPr>
          <p:spPr bwMode="auto">
            <a:xfrm>
              <a:off x="23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5" name="Rectangle 23"/>
            <p:cNvSpPr>
              <a:spLocks noChangeArrowheads="1"/>
            </p:cNvSpPr>
            <p:nvPr/>
          </p:nvSpPr>
          <p:spPr bwMode="auto">
            <a:xfrm>
              <a:off x="253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6" name="Rectangle 24"/>
            <p:cNvSpPr>
              <a:spLocks noChangeArrowheads="1"/>
            </p:cNvSpPr>
            <p:nvPr/>
          </p:nvSpPr>
          <p:spPr bwMode="auto">
            <a:xfrm>
              <a:off x="267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57" name="Rectangle 25"/>
            <p:cNvSpPr>
              <a:spLocks noChangeArrowheads="1"/>
            </p:cNvSpPr>
            <p:nvPr/>
          </p:nvSpPr>
          <p:spPr bwMode="auto">
            <a:xfrm>
              <a:off x="224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8" name="Rectangle 26"/>
            <p:cNvSpPr>
              <a:spLocks noChangeArrowheads="1"/>
            </p:cNvSpPr>
            <p:nvPr/>
          </p:nvSpPr>
          <p:spPr bwMode="auto">
            <a:xfrm>
              <a:off x="23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59" name="Rectangle 27"/>
            <p:cNvSpPr>
              <a:spLocks noChangeArrowheads="1"/>
            </p:cNvSpPr>
            <p:nvPr/>
          </p:nvSpPr>
          <p:spPr bwMode="auto">
            <a:xfrm>
              <a:off x="253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0" name="Rectangle 28"/>
            <p:cNvSpPr>
              <a:spLocks noChangeArrowheads="1"/>
            </p:cNvSpPr>
            <p:nvPr/>
          </p:nvSpPr>
          <p:spPr bwMode="auto">
            <a:xfrm>
              <a:off x="26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1" name="Rectangle 29"/>
            <p:cNvSpPr>
              <a:spLocks noChangeArrowheads="1"/>
            </p:cNvSpPr>
            <p:nvPr/>
          </p:nvSpPr>
          <p:spPr bwMode="auto">
            <a:xfrm>
              <a:off x="224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2" name="Rectangle 30"/>
            <p:cNvSpPr>
              <a:spLocks noChangeArrowheads="1"/>
            </p:cNvSpPr>
            <p:nvPr/>
          </p:nvSpPr>
          <p:spPr bwMode="auto">
            <a:xfrm>
              <a:off x="239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3" name="Rectangle 31"/>
            <p:cNvSpPr>
              <a:spLocks noChangeArrowheads="1"/>
            </p:cNvSpPr>
            <p:nvPr/>
          </p:nvSpPr>
          <p:spPr bwMode="auto">
            <a:xfrm>
              <a:off x="253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4" name="Rectangle 32"/>
            <p:cNvSpPr>
              <a:spLocks noChangeArrowheads="1"/>
            </p:cNvSpPr>
            <p:nvPr/>
          </p:nvSpPr>
          <p:spPr bwMode="auto">
            <a:xfrm>
              <a:off x="26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5" name="Rectangle 33"/>
            <p:cNvSpPr>
              <a:spLocks noChangeArrowheads="1"/>
            </p:cNvSpPr>
            <p:nvPr/>
          </p:nvSpPr>
          <p:spPr bwMode="auto">
            <a:xfrm>
              <a:off x="224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6" name="Rectangle 34"/>
            <p:cNvSpPr>
              <a:spLocks noChangeArrowheads="1"/>
            </p:cNvSpPr>
            <p:nvPr/>
          </p:nvSpPr>
          <p:spPr bwMode="auto">
            <a:xfrm>
              <a:off x="23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67" name="Rectangle 35"/>
            <p:cNvSpPr>
              <a:spLocks noChangeArrowheads="1"/>
            </p:cNvSpPr>
            <p:nvPr/>
          </p:nvSpPr>
          <p:spPr bwMode="auto">
            <a:xfrm>
              <a:off x="253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68" name="Rectangle 36"/>
            <p:cNvSpPr>
              <a:spLocks noChangeArrowheads="1"/>
            </p:cNvSpPr>
            <p:nvPr/>
          </p:nvSpPr>
          <p:spPr bwMode="auto">
            <a:xfrm>
              <a:off x="267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3" name="Group 37"/>
          <p:cNvGrpSpPr>
            <a:grpSpLocks/>
          </p:cNvGrpSpPr>
          <p:nvPr/>
        </p:nvGrpSpPr>
        <p:grpSpPr bwMode="auto">
          <a:xfrm>
            <a:off x="6932613" y="1681163"/>
            <a:ext cx="809625" cy="2419350"/>
            <a:chOff x="4934" y="1201"/>
            <a:chExt cx="576" cy="1728"/>
          </a:xfrm>
        </p:grpSpPr>
        <p:sp>
          <p:nvSpPr>
            <p:cNvPr id="43403" name="Rectangle 38"/>
            <p:cNvSpPr>
              <a:spLocks noChangeArrowheads="1"/>
            </p:cNvSpPr>
            <p:nvPr/>
          </p:nvSpPr>
          <p:spPr bwMode="auto">
            <a:xfrm>
              <a:off x="493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4" name="Rectangle 39"/>
            <p:cNvSpPr>
              <a:spLocks noChangeArrowheads="1"/>
            </p:cNvSpPr>
            <p:nvPr/>
          </p:nvSpPr>
          <p:spPr bwMode="auto">
            <a:xfrm>
              <a:off x="50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5" name="Rectangle 40"/>
            <p:cNvSpPr>
              <a:spLocks noChangeArrowheads="1"/>
            </p:cNvSpPr>
            <p:nvPr/>
          </p:nvSpPr>
          <p:spPr bwMode="auto">
            <a:xfrm>
              <a:off x="522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6" name="Rectangle 41"/>
            <p:cNvSpPr>
              <a:spLocks noChangeArrowheads="1"/>
            </p:cNvSpPr>
            <p:nvPr/>
          </p:nvSpPr>
          <p:spPr bwMode="auto">
            <a:xfrm>
              <a:off x="536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7" name="Rectangle 42"/>
            <p:cNvSpPr>
              <a:spLocks noChangeArrowheads="1"/>
            </p:cNvSpPr>
            <p:nvPr/>
          </p:nvSpPr>
          <p:spPr bwMode="auto">
            <a:xfrm>
              <a:off x="49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08" name="Rectangle 43"/>
            <p:cNvSpPr>
              <a:spLocks noChangeArrowheads="1"/>
            </p:cNvSpPr>
            <p:nvPr/>
          </p:nvSpPr>
          <p:spPr bwMode="auto">
            <a:xfrm>
              <a:off x="5078"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9" name="Rectangle 44"/>
            <p:cNvSpPr>
              <a:spLocks noChangeArrowheads="1"/>
            </p:cNvSpPr>
            <p:nvPr/>
          </p:nvSpPr>
          <p:spPr bwMode="auto">
            <a:xfrm>
              <a:off x="522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0" name="Rectangle 45"/>
            <p:cNvSpPr>
              <a:spLocks noChangeArrowheads="1"/>
            </p:cNvSpPr>
            <p:nvPr/>
          </p:nvSpPr>
          <p:spPr bwMode="auto">
            <a:xfrm>
              <a:off x="536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1" name="Rectangle 46"/>
            <p:cNvSpPr>
              <a:spLocks noChangeArrowheads="1"/>
            </p:cNvSpPr>
            <p:nvPr/>
          </p:nvSpPr>
          <p:spPr bwMode="auto">
            <a:xfrm>
              <a:off x="49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2" name="Rectangle 47"/>
            <p:cNvSpPr>
              <a:spLocks noChangeArrowheads="1"/>
            </p:cNvSpPr>
            <p:nvPr/>
          </p:nvSpPr>
          <p:spPr bwMode="auto">
            <a:xfrm>
              <a:off x="50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3" name="Rectangle 48"/>
            <p:cNvSpPr>
              <a:spLocks noChangeArrowheads="1"/>
            </p:cNvSpPr>
            <p:nvPr/>
          </p:nvSpPr>
          <p:spPr bwMode="auto">
            <a:xfrm>
              <a:off x="52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4" name="Rectangle 49"/>
            <p:cNvSpPr>
              <a:spLocks noChangeArrowheads="1"/>
            </p:cNvSpPr>
            <p:nvPr/>
          </p:nvSpPr>
          <p:spPr bwMode="auto">
            <a:xfrm>
              <a:off x="536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5" name="Rectangle 50"/>
            <p:cNvSpPr>
              <a:spLocks noChangeArrowheads="1"/>
            </p:cNvSpPr>
            <p:nvPr/>
          </p:nvSpPr>
          <p:spPr bwMode="auto">
            <a:xfrm>
              <a:off x="493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6" name="Rectangle 51"/>
            <p:cNvSpPr>
              <a:spLocks noChangeArrowheads="1"/>
            </p:cNvSpPr>
            <p:nvPr/>
          </p:nvSpPr>
          <p:spPr bwMode="auto">
            <a:xfrm>
              <a:off x="50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7" name="Rectangle 52"/>
            <p:cNvSpPr>
              <a:spLocks noChangeArrowheads="1"/>
            </p:cNvSpPr>
            <p:nvPr/>
          </p:nvSpPr>
          <p:spPr bwMode="auto">
            <a:xfrm>
              <a:off x="5222"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18" name="Rectangle 53"/>
            <p:cNvSpPr>
              <a:spLocks noChangeArrowheads="1"/>
            </p:cNvSpPr>
            <p:nvPr/>
          </p:nvSpPr>
          <p:spPr bwMode="auto">
            <a:xfrm>
              <a:off x="536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19" name="Text Box 54"/>
            <p:cNvSpPr txBox="1">
              <a:spLocks noChangeArrowheads="1"/>
            </p:cNvSpPr>
            <p:nvPr/>
          </p:nvSpPr>
          <p:spPr bwMode="auto">
            <a:xfrm>
              <a:off x="5103"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3420" name="Rectangle 55"/>
            <p:cNvSpPr>
              <a:spLocks noChangeArrowheads="1"/>
            </p:cNvSpPr>
            <p:nvPr/>
          </p:nvSpPr>
          <p:spPr bwMode="auto">
            <a:xfrm>
              <a:off x="49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1" name="Rectangle 56"/>
            <p:cNvSpPr>
              <a:spLocks noChangeArrowheads="1"/>
            </p:cNvSpPr>
            <p:nvPr/>
          </p:nvSpPr>
          <p:spPr bwMode="auto">
            <a:xfrm>
              <a:off x="507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2" name="Rectangle 57"/>
            <p:cNvSpPr>
              <a:spLocks noChangeArrowheads="1"/>
            </p:cNvSpPr>
            <p:nvPr/>
          </p:nvSpPr>
          <p:spPr bwMode="auto">
            <a:xfrm>
              <a:off x="522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3" name="Rectangle 58"/>
            <p:cNvSpPr>
              <a:spLocks noChangeArrowheads="1"/>
            </p:cNvSpPr>
            <p:nvPr/>
          </p:nvSpPr>
          <p:spPr bwMode="auto">
            <a:xfrm>
              <a:off x="536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24" name="Rectangle 59"/>
            <p:cNvSpPr>
              <a:spLocks noChangeArrowheads="1"/>
            </p:cNvSpPr>
            <p:nvPr/>
          </p:nvSpPr>
          <p:spPr bwMode="auto">
            <a:xfrm>
              <a:off x="49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5" name="Rectangle 60"/>
            <p:cNvSpPr>
              <a:spLocks noChangeArrowheads="1"/>
            </p:cNvSpPr>
            <p:nvPr/>
          </p:nvSpPr>
          <p:spPr bwMode="auto">
            <a:xfrm>
              <a:off x="507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6" name="Rectangle 61"/>
            <p:cNvSpPr>
              <a:spLocks noChangeArrowheads="1"/>
            </p:cNvSpPr>
            <p:nvPr/>
          </p:nvSpPr>
          <p:spPr bwMode="auto">
            <a:xfrm>
              <a:off x="52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7" name="Rectangle 62"/>
            <p:cNvSpPr>
              <a:spLocks noChangeArrowheads="1"/>
            </p:cNvSpPr>
            <p:nvPr/>
          </p:nvSpPr>
          <p:spPr bwMode="auto">
            <a:xfrm>
              <a:off x="536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8" name="Rectangle 63"/>
            <p:cNvSpPr>
              <a:spLocks noChangeArrowheads="1"/>
            </p:cNvSpPr>
            <p:nvPr/>
          </p:nvSpPr>
          <p:spPr bwMode="auto">
            <a:xfrm>
              <a:off x="49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29" name="Rectangle 64"/>
            <p:cNvSpPr>
              <a:spLocks noChangeArrowheads="1"/>
            </p:cNvSpPr>
            <p:nvPr/>
          </p:nvSpPr>
          <p:spPr bwMode="auto">
            <a:xfrm>
              <a:off x="5078"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0" name="Rectangle 65"/>
            <p:cNvSpPr>
              <a:spLocks noChangeArrowheads="1"/>
            </p:cNvSpPr>
            <p:nvPr/>
          </p:nvSpPr>
          <p:spPr bwMode="auto">
            <a:xfrm>
              <a:off x="52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1" name="Rectangle 66"/>
            <p:cNvSpPr>
              <a:spLocks noChangeArrowheads="1"/>
            </p:cNvSpPr>
            <p:nvPr/>
          </p:nvSpPr>
          <p:spPr bwMode="auto">
            <a:xfrm>
              <a:off x="536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432" name="Rectangle 67"/>
            <p:cNvSpPr>
              <a:spLocks noChangeArrowheads="1"/>
            </p:cNvSpPr>
            <p:nvPr/>
          </p:nvSpPr>
          <p:spPr bwMode="auto">
            <a:xfrm>
              <a:off x="49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3" name="Rectangle 68"/>
            <p:cNvSpPr>
              <a:spLocks noChangeArrowheads="1"/>
            </p:cNvSpPr>
            <p:nvPr/>
          </p:nvSpPr>
          <p:spPr bwMode="auto">
            <a:xfrm>
              <a:off x="507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4" name="Rectangle 69"/>
            <p:cNvSpPr>
              <a:spLocks noChangeArrowheads="1"/>
            </p:cNvSpPr>
            <p:nvPr/>
          </p:nvSpPr>
          <p:spPr bwMode="auto">
            <a:xfrm>
              <a:off x="522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35" name="Rectangle 70"/>
            <p:cNvSpPr>
              <a:spLocks noChangeArrowheads="1"/>
            </p:cNvSpPr>
            <p:nvPr/>
          </p:nvSpPr>
          <p:spPr bwMode="auto">
            <a:xfrm>
              <a:off x="536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grpSp>
        <p:nvGrpSpPr>
          <p:cNvPr id="4" name="Group 71"/>
          <p:cNvGrpSpPr>
            <a:grpSpLocks/>
          </p:cNvGrpSpPr>
          <p:nvPr/>
        </p:nvGrpSpPr>
        <p:grpSpPr bwMode="auto">
          <a:xfrm>
            <a:off x="458788" y="2757488"/>
            <a:ext cx="7350125" cy="3560762"/>
            <a:chOff x="326" y="1969"/>
            <a:chExt cx="5232" cy="2544"/>
          </a:xfrm>
        </p:grpSpPr>
        <p:sp>
          <p:nvSpPr>
            <p:cNvPr id="43394" name="Text Box 72"/>
            <p:cNvSpPr txBox="1">
              <a:spLocks noChangeArrowheads="1"/>
            </p:cNvSpPr>
            <p:nvPr/>
          </p:nvSpPr>
          <p:spPr bwMode="auto">
            <a:xfrm>
              <a:off x="2678" y="1969"/>
              <a:ext cx="108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3395" name="Text Box 73"/>
            <p:cNvSpPr txBox="1">
              <a:spLocks noChangeArrowheads="1"/>
            </p:cNvSpPr>
            <p:nvPr/>
          </p:nvSpPr>
          <p:spPr bwMode="auto">
            <a:xfrm>
              <a:off x="2393" y="2929"/>
              <a:ext cx="1629"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Accumulated Coverage</a:t>
              </a:r>
            </a:p>
          </p:txBody>
        </p:sp>
        <p:sp>
          <p:nvSpPr>
            <p:cNvPr id="43396" name="Text Box 74"/>
            <p:cNvSpPr txBox="1">
              <a:spLocks noChangeArrowheads="1"/>
            </p:cNvSpPr>
            <p:nvPr/>
          </p:nvSpPr>
          <p:spPr bwMode="auto">
            <a:xfrm>
              <a:off x="2582" y="3937"/>
              <a:ext cx="1245"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Regression Suite</a:t>
              </a:r>
            </a:p>
          </p:txBody>
        </p:sp>
        <p:sp>
          <p:nvSpPr>
            <p:cNvPr id="43397" name="Rectangle 75"/>
            <p:cNvSpPr>
              <a:spLocks noChangeArrowheads="1"/>
            </p:cNvSpPr>
            <p:nvPr/>
          </p:nvSpPr>
          <p:spPr bwMode="auto">
            <a:xfrm>
              <a:off x="326" y="43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8" name="Text Box 76"/>
            <p:cNvSpPr txBox="1">
              <a:spLocks noChangeArrowheads="1"/>
            </p:cNvSpPr>
            <p:nvPr/>
          </p:nvSpPr>
          <p:spPr bwMode="auto">
            <a:xfrm>
              <a:off x="470" y="4282"/>
              <a:ext cx="829"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Uncovered</a:t>
              </a:r>
            </a:p>
          </p:txBody>
        </p:sp>
        <p:sp>
          <p:nvSpPr>
            <p:cNvPr id="43399" name="Rectangle 77"/>
            <p:cNvSpPr>
              <a:spLocks noChangeArrowheads="1"/>
            </p:cNvSpPr>
            <p:nvPr/>
          </p:nvSpPr>
          <p:spPr bwMode="auto">
            <a:xfrm>
              <a:off x="2401" y="43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400" name="Text Box 78"/>
            <p:cNvSpPr txBox="1">
              <a:spLocks noChangeArrowheads="1"/>
            </p:cNvSpPr>
            <p:nvPr/>
          </p:nvSpPr>
          <p:spPr bwMode="auto">
            <a:xfrm>
              <a:off x="2545" y="4282"/>
              <a:ext cx="661"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Covered</a:t>
              </a:r>
            </a:p>
          </p:txBody>
        </p:sp>
        <p:sp>
          <p:nvSpPr>
            <p:cNvPr id="43401" name="Rectangle 79"/>
            <p:cNvSpPr>
              <a:spLocks noChangeArrowheads="1"/>
            </p:cNvSpPr>
            <p:nvPr/>
          </p:nvSpPr>
          <p:spPr bwMode="auto">
            <a:xfrm>
              <a:off x="4316" y="432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402" name="Text Box 80"/>
            <p:cNvSpPr txBox="1">
              <a:spLocks noChangeArrowheads="1"/>
            </p:cNvSpPr>
            <p:nvPr/>
          </p:nvSpPr>
          <p:spPr bwMode="auto">
            <a:xfrm>
              <a:off x="4460" y="4282"/>
              <a:ext cx="1098"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Newly covered</a:t>
              </a:r>
            </a:p>
          </p:txBody>
        </p:sp>
      </p:grpSp>
      <p:grpSp>
        <p:nvGrpSpPr>
          <p:cNvPr id="5" name="Group 81"/>
          <p:cNvGrpSpPr>
            <a:grpSpLocks/>
          </p:cNvGrpSpPr>
          <p:nvPr/>
        </p:nvGrpSpPr>
        <p:grpSpPr bwMode="auto">
          <a:xfrm>
            <a:off x="2211388" y="1693863"/>
            <a:ext cx="809625" cy="3817937"/>
            <a:chOff x="1574" y="1210"/>
            <a:chExt cx="576" cy="2727"/>
          </a:xfrm>
        </p:grpSpPr>
        <p:sp>
          <p:nvSpPr>
            <p:cNvPr id="43344" name="Rectangle 82"/>
            <p:cNvSpPr>
              <a:spLocks noChangeArrowheads="1"/>
            </p:cNvSpPr>
            <p:nvPr/>
          </p:nvSpPr>
          <p:spPr bwMode="auto">
            <a:xfrm>
              <a:off x="15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5" name="Rectangle 83"/>
            <p:cNvSpPr>
              <a:spLocks noChangeArrowheads="1"/>
            </p:cNvSpPr>
            <p:nvPr/>
          </p:nvSpPr>
          <p:spPr bwMode="auto">
            <a:xfrm>
              <a:off x="17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6" name="Rectangle 84"/>
            <p:cNvSpPr>
              <a:spLocks noChangeArrowheads="1"/>
            </p:cNvSpPr>
            <p:nvPr/>
          </p:nvSpPr>
          <p:spPr bwMode="auto">
            <a:xfrm>
              <a:off x="18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7" name="Rectangle 85"/>
            <p:cNvSpPr>
              <a:spLocks noChangeArrowheads="1"/>
            </p:cNvSpPr>
            <p:nvPr/>
          </p:nvSpPr>
          <p:spPr bwMode="auto">
            <a:xfrm>
              <a:off x="20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8" name="Rectangle 86"/>
            <p:cNvSpPr>
              <a:spLocks noChangeArrowheads="1"/>
            </p:cNvSpPr>
            <p:nvPr/>
          </p:nvSpPr>
          <p:spPr bwMode="auto">
            <a:xfrm>
              <a:off x="157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9" name="Rectangle 87"/>
            <p:cNvSpPr>
              <a:spLocks noChangeArrowheads="1"/>
            </p:cNvSpPr>
            <p:nvPr/>
          </p:nvSpPr>
          <p:spPr bwMode="auto">
            <a:xfrm>
              <a:off x="17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0" name="Rectangle 88"/>
            <p:cNvSpPr>
              <a:spLocks noChangeArrowheads="1"/>
            </p:cNvSpPr>
            <p:nvPr/>
          </p:nvSpPr>
          <p:spPr bwMode="auto">
            <a:xfrm>
              <a:off x="18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1" name="Rectangle 89"/>
            <p:cNvSpPr>
              <a:spLocks noChangeArrowheads="1"/>
            </p:cNvSpPr>
            <p:nvPr/>
          </p:nvSpPr>
          <p:spPr bwMode="auto">
            <a:xfrm>
              <a:off x="20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2" name="Rectangle 90"/>
            <p:cNvSpPr>
              <a:spLocks noChangeArrowheads="1"/>
            </p:cNvSpPr>
            <p:nvPr/>
          </p:nvSpPr>
          <p:spPr bwMode="auto">
            <a:xfrm>
              <a:off x="157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3" name="Rectangle 91"/>
            <p:cNvSpPr>
              <a:spLocks noChangeArrowheads="1"/>
            </p:cNvSpPr>
            <p:nvPr/>
          </p:nvSpPr>
          <p:spPr bwMode="auto">
            <a:xfrm>
              <a:off x="1718"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4" name="Rectangle 92"/>
            <p:cNvSpPr>
              <a:spLocks noChangeArrowheads="1"/>
            </p:cNvSpPr>
            <p:nvPr/>
          </p:nvSpPr>
          <p:spPr bwMode="auto">
            <a:xfrm>
              <a:off x="18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5" name="Rectangle 93"/>
            <p:cNvSpPr>
              <a:spLocks noChangeArrowheads="1"/>
            </p:cNvSpPr>
            <p:nvPr/>
          </p:nvSpPr>
          <p:spPr bwMode="auto">
            <a:xfrm>
              <a:off x="20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6" name="Rectangle 94"/>
            <p:cNvSpPr>
              <a:spLocks noChangeArrowheads="1"/>
            </p:cNvSpPr>
            <p:nvPr/>
          </p:nvSpPr>
          <p:spPr bwMode="auto">
            <a:xfrm>
              <a:off x="157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7" name="Rectangle 95"/>
            <p:cNvSpPr>
              <a:spLocks noChangeArrowheads="1"/>
            </p:cNvSpPr>
            <p:nvPr/>
          </p:nvSpPr>
          <p:spPr bwMode="auto">
            <a:xfrm>
              <a:off x="171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58" name="Rectangle 96"/>
            <p:cNvSpPr>
              <a:spLocks noChangeArrowheads="1"/>
            </p:cNvSpPr>
            <p:nvPr/>
          </p:nvSpPr>
          <p:spPr bwMode="auto">
            <a:xfrm>
              <a:off x="18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59" name="Rectangle 97"/>
            <p:cNvSpPr>
              <a:spLocks noChangeArrowheads="1"/>
            </p:cNvSpPr>
            <p:nvPr/>
          </p:nvSpPr>
          <p:spPr bwMode="auto">
            <a:xfrm>
              <a:off x="20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0" name="Text Box 98"/>
            <p:cNvSpPr txBox="1">
              <a:spLocks noChangeArrowheads="1"/>
            </p:cNvSpPr>
            <p:nvPr/>
          </p:nvSpPr>
          <p:spPr bwMode="auto">
            <a:xfrm>
              <a:off x="1743"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3361" name="Rectangle 99"/>
            <p:cNvSpPr>
              <a:spLocks noChangeArrowheads="1"/>
            </p:cNvSpPr>
            <p:nvPr/>
          </p:nvSpPr>
          <p:spPr bwMode="auto">
            <a:xfrm>
              <a:off x="157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2" name="Rectangle 100"/>
            <p:cNvSpPr>
              <a:spLocks noChangeArrowheads="1"/>
            </p:cNvSpPr>
            <p:nvPr/>
          </p:nvSpPr>
          <p:spPr bwMode="auto">
            <a:xfrm>
              <a:off x="17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3" name="Rectangle 101"/>
            <p:cNvSpPr>
              <a:spLocks noChangeArrowheads="1"/>
            </p:cNvSpPr>
            <p:nvPr/>
          </p:nvSpPr>
          <p:spPr bwMode="auto">
            <a:xfrm>
              <a:off x="186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4" name="Rectangle 102"/>
            <p:cNvSpPr>
              <a:spLocks noChangeArrowheads="1"/>
            </p:cNvSpPr>
            <p:nvPr/>
          </p:nvSpPr>
          <p:spPr bwMode="auto">
            <a:xfrm>
              <a:off x="20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5" name="Rectangle 103"/>
            <p:cNvSpPr>
              <a:spLocks noChangeArrowheads="1"/>
            </p:cNvSpPr>
            <p:nvPr/>
          </p:nvSpPr>
          <p:spPr bwMode="auto">
            <a:xfrm>
              <a:off x="157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6" name="Rectangle 104"/>
            <p:cNvSpPr>
              <a:spLocks noChangeArrowheads="1"/>
            </p:cNvSpPr>
            <p:nvPr/>
          </p:nvSpPr>
          <p:spPr bwMode="auto">
            <a:xfrm>
              <a:off x="17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67" name="Rectangle 105"/>
            <p:cNvSpPr>
              <a:spLocks noChangeArrowheads="1"/>
            </p:cNvSpPr>
            <p:nvPr/>
          </p:nvSpPr>
          <p:spPr bwMode="auto">
            <a:xfrm>
              <a:off x="1862"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8" name="Rectangle 106"/>
            <p:cNvSpPr>
              <a:spLocks noChangeArrowheads="1"/>
            </p:cNvSpPr>
            <p:nvPr/>
          </p:nvSpPr>
          <p:spPr bwMode="auto">
            <a:xfrm>
              <a:off x="20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69" name="Rectangle 107"/>
            <p:cNvSpPr>
              <a:spLocks noChangeArrowheads="1"/>
            </p:cNvSpPr>
            <p:nvPr/>
          </p:nvSpPr>
          <p:spPr bwMode="auto">
            <a:xfrm>
              <a:off x="157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0" name="Rectangle 108"/>
            <p:cNvSpPr>
              <a:spLocks noChangeArrowheads="1"/>
            </p:cNvSpPr>
            <p:nvPr/>
          </p:nvSpPr>
          <p:spPr bwMode="auto">
            <a:xfrm>
              <a:off x="1718"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1" name="Rectangle 109"/>
            <p:cNvSpPr>
              <a:spLocks noChangeArrowheads="1"/>
            </p:cNvSpPr>
            <p:nvPr/>
          </p:nvSpPr>
          <p:spPr bwMode="auto">
            <a:xfrm>
              <a:off x="186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2" name="Rectangle 110"/>
            <p:cNvSpPr>
              <a:spLocks noChangeArrowheads="1"/>
            </p:cNvSpPr>
            <p:nvPr/>
          </p:nvSpPr>
          <p:spPr bwMode="auto">
            <a:xfrm>
              <a:off x="20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3" name="Rectangle 111"/>
            <p:cNvSpPr>
              <a:spLocks noChangeArrowheads="1"/>
            </p:cNvSpPr>
            <p:nvPr/>
          </p:nvSpPr>
          <p:spPr bwMode="auto">
            <a:xfrm>
              <a:off x="1574"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4" name="Rectangle 112"/>
            <p:cNvSpPr>
              <a:spLocks noChangeArrowheads="1"/>
            </p:cNvSpPr>
            <p:nvPr/>
          </p:nvSpPr>
          <p:spPr bwMode="auto">
            <a:xfrm>
              <a:off x="171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75" name="Rectangle 113"/>
            <p:cNvSpPr>
              <a:spLocks noChangeArrowheads="1"/>
            </p:cNvSpPr>
            <p:nvPr/>
          </p:nvSpPr>
          <p:spPr bwMode="auto">
            <a:xfrm>
              <a:off x="186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6" name="Rectangle 114"/>
            <p:cNvSpPr>
              <a:spLocks noChangeArrowheads="1"/>
            </p:cNvSpPr>
            <p:nvPr/>
          </p:nvSpPr>
          <p:spPr bwMode="auto">
            <a:xfrm>
              <a:off x="20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77" name="Rectangle 115"/>
            <p:cNvSpPr>
              <a:spLocks noChangeArrowheads="1"/>
            </p:cNvSpPr>
            <p:nvPr/>
          </p:nvSpPr>
          <p:spPr bwMode="auto">
            <a:xfrm>
              <a:off x="15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8" name="Rectangle 116"/>
            <p:cNvSpPr>
              <a:spLocks noChangeArrowheads="1"/>
            </p:cNvSpPr>
            <p:nvPr/>
          </p:nvSpPr>
          <p:spPr bwMode="auto">
            <a:xfrm>
              <a:off x="17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79" name="Rectangle 117"/>
            <p:cNvSpPr>
              <a:spLocks noChangeArrowheads="1"/>
            </p:cNvSpPr>
            <p:nvPr/>
          </p:nvSpPr>
          <p:spPr bwMode="auto">
            <a:xfrm>
              <a:off x="186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0" name="Rectangle 118"/>
            <p:cNvSpPr>
              <a:spLocks noChangeArrowheads="1"/>
            </p:cNvSpPr>
            <p:nvPr/>
          </p:nvSpPr>
          <p:spPr bwMode="auto">
            <a:xfrm>
              <a:off x="20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1" name="Rectangle 119"/>
            <p:cNvSpPr>
              <a:spLocks noChangeArrowheads="1"/>
            </p:cNvSpPr>
            <p:nvPr/>
          </p:nvSpPr>
          <p:spPr bwMode="auto">
            <a:xfrm>
              <a:off x="157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2" name="Rectangle 120"/>
            <p:cNvSpPr>
              <a:spLocks noChangeArrowheads="1"/>
            </p:cNvSpPr>
            <p:nvPr/>
          </p:nvSpPr>
          <p:spPr bwMode="auto">
            <a:xfrm>
              <a:off x="17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3" name="Rectangle 121"/>
            <p:cNvSpPr>
              <a:spLocks noChangeArrowheads="1"/>
            </p:cNvSpPr>
            <p:nvPr/>
          </p:nvSpPr>
          <p:spPr bwMode="auto">
            <a:xfrm>
              <a:off x="1862"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4" name="Rectangle 122"/>
            <p:cNvSpPr>
              <a:spLocks noChangeArrowheads="1"/>
            </p:cNvSpPr>
            <p:nvPr/>
          </p:nvSpPr>
          <p:spPr bwMode="auto">
            <a:xfrm>
              <a:off x="20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5" name="Rectangle 123"/>
            <p:cNvSpPr>
              <a:spLocks noChangeArrowheads="1"/>
            </p:cNvSpPr>
            <p:nvPr/>
          </p:nvSpPr>
          <p:spPr bwMode="auto">
            <a:xfrm>
              <a:off x="157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6" name="Rectangle 124"/>
            <p:cNvSpPr>
              <a:spLocks noChangeArrowheads="1"/>
            </p:cNvSpPr>
            <p:nvPr/>
          </p:nvSpPr>
          <p:spPr bwMode="auto">
            <a:xfrm>
              <a:off x="1718"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87" name="Rectangle 125"/>
            <p:cNvSpPr>
              <a:spLocks noChangeArrowheads="1"/>
            </p:cNvSpPr>
            <p:nvPr/>
          </p:nvSpPr>
          <p:spPr bwMode="auto">
            <a:xfrm>
              <a:off x="186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8" name="Rectangle 126"/>
            <p:cNvSpPr>
              <a:spLocks noChangeArrowheads="1"/>
            </p:cNvSpPr>
            <p:nvPr/>
          </p:nvSpPr>
          <p:spPr bwMode="auto">
            <a:xfrm>
              <a:off x="20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89" name="Rectangle 127"/>
            <p:cNvSpPr>
              <a:spLocks noChangeArrowheads="1"/>
            </p:cNvSpPr>
            <p:nvPr/>
          </p:nvSpPr>
          <p:spPr bwMode="auto">
            <a:xfrm>
              <a:off x="157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0" name="Rectangle 128"/>
            <p:cNvSpPr>
              <a:spLocks noChangeArrowheads="1"/>
            </p:cNvSpPr>
            <p:nvPr/>
          </p:nvSpPr>
          <p:spPr bwMode="auto">
            <a:xfrm>
              <a:off x="17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91" name="Rectangle 129"/>
            <p:cNvSpPr>
              <a:spLocks noChangeArrowheads="1"/>
            </p:cNvSpPr>
            <p:nvPr/>
          </p:nvSpPr>
          <p:spPr bwMode="auto">
            <a:xfrm>
              <a:off x="186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2" name="Rectangle 130"/>
            <p:cNvSpPr>
              <a:spLocks noChangeArrowheads="1"/>
            </p:cNvSpPr>
            <p:nvPr/>
          </p:nvSpPr>
          <p:spPr bwMode="auto">
            <a:xfrm>
              <a:off x="20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93" name="Text Box 131"/>
            <p:cNvSpPr txBox="1">
              <a:spLocks noChangeArrowheads="1"/>
            </p:cNvSpPr>
            <p:nvPr/>
          </p:nvSpPr>
          <p:spPr bwMode="auto">
            <a:xfrm>
              <a:off x="1732"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grpSp>
      <p:grpSp>
        <p:nvGrpSpPr>
          <p:cNvPr id="6" name="Group 132"/>
          <p:cNvGrpSpPr>
            <a:grpSpLocks/>
          </p:cNvGrpSpPr>
          <p:nvPr/>
        </p:nvGrpSpPr>
        <p:grpSpPr bwMode="auto">
          <a:xfrm>
            <a:off x="4100513" y="1693863"/>
            <a:ext cx="808037" cy="3817937"/>
            <a:chOff x="2918" y="1210"/>
            <a:chExt cx="576" cy="2727"/>
          </a:xfrm>
        </p:grpSpPr>
        <p:sp>
          <p:nvSpPr>
            <p:cNvPr id="43294" name="Rectangle 133"/>
            <p:cNvSpPr>
              <a:spLocks noChangeArrowheads="1"/>
            </p:cNvSpPr>
            <p:nvPr/>
          </p:nvSpPr>
          <p:spPr bwMode="auto">
            <a:xfrm>
              <a:off x="291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5" name="Rectangle 134"/>
            <p:cNvSpPr>
              <a:spLocks noChangeArrowheads="1"/>
            </p:cNvSpPr>
            <p:nvPr/>
          </p:nvSpPr>
          <p:spPr bwMode="auto">
            <a:xfrm>
              <a:off x="3062"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6" name="Rectangle 135"/>
            <p:cNvSpPr>
              <a:spLocks noChangeArrowheads="1"/>
            </p:cNvSpPr>
            <p:nvPr/>
          </p:nvSpPr>
          <p:spPr bwMode="auto">
            <a:xfrm>
              <a:off x="32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7" name="Rectangle 136"/>
            <p:cNvSpPr>
              <a:spLocks noChangeArrowheads="1"/>
            </p:cNvSpPr>
            <p:nvPr/>
          </p:nvSpPr>
          <p:spPr bwMode="auto">
            <a:xfrm>
              <a:off x="33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8" name="Rectangle 137"/>
            <p:cNvSpPr>
              <a:spLocks noChangeArrowheads="1"/>
            </p:cNvSpPr>
            <p:nvPr/>
          </p:nvSpPr>
          <p:spPr bwMode="auto">
            <a:xfrm>
              <a:off x="291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9" name="Rectangle 138"/>
            <p:cNvSpPr>
              <a:spLocks noChangeArrowheads="1"/>
            </p:cNvSpPr>
            <p:nvPr/>
          </p:nvSpPr>
          <p:spPr bwMode="auto">
            <a:xfrm>
              <a:off x="30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0" name="Rectangle 139"/>
            <p:cNvSpPr>
              <a:spLocks noChangeArrowheads="1"/>
            </p:cNvSpPr>
            <p:nvPr/>
          </p:nvSpPr>
          <p:spPr bwMode="auto">
            <a:xfrm>
              <a:off x="32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1" name="Rectangle 140"/>
            <p:cNvSpPr>
              <a:spLocks noChangeArrowheads="1"/>
            </p:cNvSpPr>
            <p:nvPr/>
          </p:nvSpPr>
          <p:spPr bwMode="auto">
            <a:xfrm>
              <a:off x="33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02" name="Rectangle 141"/>
            <p:cNvSpPr>
              <a:spLocks noChangeArrowheads="1"/>
            </p:cNvSpPr>
            <p:nvPr/>
          </p:nvSpPr>
          <p:spPr bwMode="auto">
            <a:xfrm>
              <a:off x="291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3" name="Rectangle 142"/>
            <p:cNvSpPr>
              <a:spLocks noChangeArrowheads="1"/>
            </p:cNvSpPr>
            <p:nvPr/>
          </p:nvSpPr>
          <p:spPr bwMode="auto">
            <a:xfrm>
              <a:off x="30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4" name="Rectangle 143"/>
            <p:cNvSpPr>
              <a:spLocks noChangeArrowheads="1"/>
            </p:cNvSpPr>
            <p:nvPr/>
          </p:nvSpPr>
          <p:spPr bwMode="auto">
            <a:xfrm>
              <a:off x="32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5" name="Rectangle 144"/>
            <p:cNvSpPr>
              <a:spLocks noChangeArrowheads="1"/>
            </p:cNvSpPr>
            <p:nvPr/>
          </p:nvSpPr>
          <p:spPr bwMode="auto">
            <a:xfrm>
              <a:off x="33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6" name="Rectangle 145"/>
            <p:cNvSpPr>
              <a:spLocks noChangeArrowheads="1"/>
            </p:cNvSpPr>
            <p:nvPr/>
          </p:nvSpPr>
          <p:spPr bwMode="auto">
            <a:xfrm>
              <a:off x="2918"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7" name="Rectangle 146"/>
            <p:cNvSpPr>
              <a:spLocks noChangeArrowheads="1"/>
            </p:cNvSpPr>
            <p:nvPr/>
          </p:nvSpPr>
          <p:spPr bwMode="auto">
            <a:xfrm>
              <a:off x="30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8" name="Rectangle 147"/>
            <p:cNvSpPr>
              <a:spLocks noChangeArrowheads="1"/>
            </p:cNvSpPr>
            <p:nvPr/>
          </p:nvSpPr>
          <p:spPr bwMode="auto">
            <a:xfrm>
              <a:off x="32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09" name="Rectangle 148"/>
            <p:cNvSpPr>
              <a:spLocks noChangeArrowheads="1"/>
            </p:cNvSpPr>
            <p:nvPr/>
          </p:nvSpPr>
          <p:spPr bwMode="auto">
            <a:xfrm>
              <a:off x="33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0" name="Text Box 149"/>
            <p:cNvSpPr txBox="1">
              <a:spLocks noChangeArrowheads="1"/>
            </p:cNvSpPr>
            <p:nvPr/>
          </p:nvSpPr>
          <p:spPr bwMode="auto">
            <a:xfrm>
              <a:off x="3087"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3311" name="Rectangle 150"/>
            <p:cNvSpPr>
              <a:spLocks noChangeArrowheads="1"/>
            </p:cNvSpPr>
            <p:nvPr/>
          </p:nvSpPr>
          <p:spPr bwMode="auto">
            <a:xfrm>
              <a:off x="2918"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2" name="Rectangle 151"/>
            <p:cNvSpPr>
              <a:spLocks noChangeArrowheads="1"/>
            </p:cNvSpPr>
            <p:nvPr/>
          </p:nvSpPr>
          <p:spPr bwMode="auto">
            <a:xfrm>
              <a:off x="30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3" name="Rectangle 152"/>
            <p:cNvSpPr>
              <a:spLocks noChangeArrowheads="1"/>
            </p:cNvSpPr>
            <p:nvPr/>
          </p:nvSpPr>
          <p:spPr bwMode="auto">
            <a:xfrm>
              <a:off x="3206"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4" name="Rectangle 153"/>
            <p:cNvSpPr>
              <a:spLocks noChangeArrowheads="1"/>
            </p:cNvSpPr>
            <p:nvPr/>
          </p:nvSpPr>
          <p:spPr bwMode="auto">
            <a:xfrm>
              <a:off x="3350"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5" name="Rectangle 154"/>
            <p:cNvSpPr>
              <a:spLocks noChangeArrowheads="1"/>
            </p:cNvSpPr>
            <p:nvPr/>
          </p:nvSpPr>
          <p:spPr bwMode="auto">
            <a:xfrm>
              <a:off x="291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6" name="Rectangle 155"/>
            <p:cNvSpPr>
              <a:spLocks noChangeArrowheads="1"/>
            </p:cNvSpPr>
            <p:nvPr/>
          </p:nvSpPr>
          <p:spPr bwMode="auto">
            <a:xfrm>
              <a:off x="30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17" name="Rectangle 156"/>
            <p:cNvSpPr>
              <a:spLocks noChangeArrowheads="1"/>
            </p:cNvSpPr>
            <p:nvPr/>
          </p:nvSpPr>
          <p:spPr bwMode="auto">
            <a:xfrm>
              <a:off x="32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18" name="Rectangle 157"/>
            <p:cNvSpPr>
              <a:spLocks noChangeArrowheads="1"/>
            </p:cNvSpPr>
            <p:nvPr/>
          </p:nvSpPr>
          <p:spPr bwMode="auto">
            <a:xfrm>
              <a:off x="33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319" name="Rectangle 158"/>
            <p:cNvSpPr>
              <a:spLocks noChangeArrowheads="1"/>
            </p:cNvSpPr>
            <p:nvPr/>
          </p:nvSpPr>
          <p:spPr bwMode="auto">
            <a:xfrm>
              <a:off x="291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0" name="Rectangle 159"/>
            <p:cNvSpPr>
              <a:spLocks noChangeArrowheads="1"/>
            </p:cNvSpPr>
            <p:nvPr/>
          </p:nvSpPr>
          <p:spPr bwMode="auto">
            <a:xfrm>
              <a:off x="30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1" name="Rectangle 160"/>
            <p:cNvSpPr>
              <a:spLocks noChangeArrowheads="1"/>
            </p:cNvSpPr>
            <p:nvPr/>
          </p:nvSpPr>
          <p:spPr bwMode="auto">
            <a:xfrm>
              <a:off x="32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2" name="Rectangle 161"/>
            <p:cNvSpPr>
              <a:spLocks noChangeArrowheads="1"/>
            </p:cNvSpPr>
            <p:nvPr/>
          </p:nvSpPr>
          <p:spPr bwMode="auto">
            <a:xfrm>
              <a:off x="33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3" name="Rectangle 162"/>
            <p:cNvSpPr>
              <a:spLocks noChangeArrowheads="1"/>
            </p:cNvSpPr>
            <p:nvPr/>
          </p:nvSpPr>
          <p:spPr bwMode="auto">
            <a:xfrm>
              <a:off x="2918"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4" name="Rectangle 163"/>
            <p:cNvSpPr>
              <a:spLocks noChangeArrowheads="1"/>
            </p:cNvSpPr>
            <p:nvPr/>
          </p:nvSpPr>
          <p:spPr bwMode="auto">
            <a:xfrm>
              <a:off x="30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5" name="Rectangle 164"/>
            <p:cNvSpPr>
              <a:spLocks noChangeArrowheads="1"/>
            </p:cNvSpPr>
            <p:nvPr/>
          </p:nvSpPr>
          <p:spPr bwMode="auto">
            <a:xfrm>
              <a:off x="32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6" name="Rectangle 165"/>
            <p:cNvSpPr>
              <a:spLocks noChangeArrowheads="1"/>
            </p:cNvSpPr>
            <p:nvPr/>
          </p:nvSpPr>
          <p:spPr bwMode="auto">
            <a:xfrm>
              <a:off x="33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27" name="Rectangle 166"/>
            <p:cNvSpPr>
              <a:spLocks noChangeArrowheads="1"/>
            </p:cNvSpPr>
            <p:nvPr/>
          </p:nvSpPr>
          <p:spPr bwMode="auto">
            <a:xfrm>
              <a:off x="291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8" name="Rectangle 167"/>
            <p:cNvSpPr>
              <a:spLocks noChangeArrowheads="1"/>
            </p:cNvSpPr>
            <p:nvPr/>
          </p:nvSpPr>
          <p:spPr bwMode="auto">
            <a:xfrm>
              <a:off x="30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29" name="Rectangle 168"/>
            <p:cNvSpPr>
              <a:spLocks noChangeArrowheads="1"/>
            </p:cNvSpPr>
            <p:nvPr/>
          </p:nvSpPr>
          <p:spPr bwMode="auto">
            <a:xfrm>
              <a:off x="3206"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0" name="Rectangle 169"/>
            <p:cNvSpPr>
              <a:spLocks noChangeArrowheads="1"/>
            </p:cNvSpPr>
            <p:nvPr/>
          </p:nvSpPr>
          <p:spPr bwMode="auto">
            <a:xfrm>
              <a:off x="335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1" name="Rectangle 170"/>
            <p:cNvSpPr>
              <a:spLocks noChangeArrowheads="1"/>
            </p:cNvSpPr>
            <p:nvPr/>
          </p:nvSpPr>
          <p:spPr bwMode="auto">
            <a:xfrm>
              <a:off x="291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2" name="Rectangle 171"/>
            <p:cNvSpPr>
              <a:spLocks noChangeArrowheads="1"/>
            </p:cNvSpPr>
            <p:nvPr/>
          </p:nvSpPr>
          <p:spPr bwMode="auto">
            <a:xfrm>
              <a:off x="30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3" name="Rectangle 172"/>
            <p:cNvSpPr>
              <a:spLocks noChangeArrowheads="1"/>
            </p:cNvSpPr>
            <p:nvPr/>
          </p:nvSpPr>
          <p:spPr bwMode="auto">
            <a:xfrm>
              <a:off x="3206"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4" name="Rectangle 173"/>
            <p:cNvSpPr>
              <a:spLocks noChangeArrowheads="1"/>
            </p:cNvSpPr>
            <p:nvPr/>
          </p:nvSpPr>
          <p:spPr bwMode="auto">
            <a:xfrm>
              <a:off x="33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5" name="Rectangle 174"/>
            <p:cNvSpPr>
              <a:spLocks noChangeArrowheads="1"/>
            </p:cNvSpPr>
            <p:nvPr/>
          </p:nvSpPr>
          <p:spPr bwMode="auto">
            <a:xfrm>
              <a:off x="291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6" name="Rectangle 175"/>
            <p:cNvSpPr>
              <a:spLocks noChangeArrowheads="1"/>
            </p:cNvSpPr>
            <p:nvPr/>
          </p:nvSpPr>
          <p:spPr bwMode="auto">
            <a:xfrm>
              <a:off x="30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37" name="Rectangle 176"/>
            <p:cNvSpPr>
              <a:spLocks noChangeArrowheads="1"/>
            </p:cNvSpPr>
            <p:nvPr/>
          </p:nvSpPr>
          <p:spPr bwMode="auto">
            <a:xfrm>
              <a:off x="320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8" name="Rectangle 177"/>
            <p:cNvSpPr>
              <a:spLocks noChangeArrowheads="1"/>
            </p:cNvSpPr>
            <p:nvPr/>
          </p:nvSpPr>
          <p:spPr bwMode="auto">
            <a:xfrm>
              <a:off x="33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39" name="Rectangle 178"/>
            <p:cNvSpPr>
              <a:spLocks noChangeArrowheads="1"/>
            </p:cNvSpPr>
            <p:nvPr/>
          </p:nvSpPr>
          <p:spPr bwMode="auto">
            <a:xfrm>
              <a:off x="291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0" name="Rectangle 179"/>
            <p:cNvSpPr>
              <a:spLocks noChangeArrowheads="1"/>
            </p:cNvSpPr>
            <p:nvPr/>
          </p:nvSpPr>
          <p:spPr bwMode="auto">
            <a:xfrm>
              <a:off x="30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341" name="Rectangle 180"/>
            <p:cNvSpPr>
              <a:spLocks noChangeArrowheads="1"/>
            </p:cNvSpPr>
            <p:nvPr/>
          </p:nvSpPr>
          <p:spPr bwMode="auto">
            <a:xfrm>
              <a:off x="320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2" name="Rectangle 181"/>
            <p:cNvSpPr>
              <a:spLocks noChangeArrowheads="1"/>
            </p:cNvSpPr>
            <p:nvPr/>
          </p:nvSpPr>
          <p:spPr bwMode="auto">
            <a:xfrm>
              <a:off x="335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343" name="Text Box 182"/>
            <p:cNvSpPr txBox="1">
              <a:spLocks noChangeArrowheads="1"/>
            </p:cNvSpPr>
            <p:nvPr/>
          </p:nvSpPr>
          <p:spPr bwMode="auto">
            <a:xfrm>
              <a:off x="3076"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grpSp>
      <p:grpSp>
        <p:nvGrpSpPr>
          <p:cNvPr id="7" name="Group 183"/>
          <p:cNvGrpSpPr>
            <a:grpSpLocks/>
          </p:cNvGrpSpPr>
          <p:nvPr/>
        </p:nvGrpSpPr>
        <p:grpSpPr bwMode="auto">
          <a:xfrm>
            <a:off x="5043488" y="1681163"/>
            <a:ext cx="809625" cy="3830637"/>
            <a:chOff x="3590" y="1201"/>
            <a:chExt cx="576" cy="2736"/>
          </a:xfrm>
        </p:grpSpPr>
        <p:sp>
          <p:nvSpPr>
            <p:cNvPr id="43244" name="Rectangle 184"/>
            <p:cNvSpPr>
              <a:spLocks noChangeArrowheads="1"/>
            </p:cNvSpPr>
            <p:nvPr/>
          </p:nvSpPr>
          <p:spPr bwMode="auto">
            <a:xfrm>
              <a:off x="359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5" name="Rectangle 185"/>
            <p:cNvSpPr>
              <a:spLocks noChangeArrowheads="1"/>
            </p:cNvSpPr>
            <p:nvPr/>
          </p:nvSpPr>
          <p:spPr bwMode="auto">
            <a:xfrm>
              <a:off x="373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6" name="Rectangle 186"/>
            <p:cNvSpPr>
              <a:spLocks noChangeArrowheads="1"/>
            </p:cNvSpPr>
            <p:nvPr/>
          </p:nvSpPr>
          <p:spPr bwMode="auto">
            <a:xfrm>
              <a:off x="3878"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7" name="Rectangle 187"/>
            <p:cNvSpPr>
              <a:spLocks noChangeArrowheads="1"/>
            </p:cNvSpPr>
            <p:nvPr/>
          </p:nvSpPr>
          <p:spPr bwMode="auto">
            <a:xfrm>
              <a:off x="402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8" name="Rectangle 188"/>
            <p:cNvSpPr>
              <a:spLocks noChangeArrowheads="1"/>
            </p:cNvSpPr>
            <p:nvPr/>
          </p:nvSpPr>
          <p:spPr bwMode="auto">
            <a:xfrm>
              <a:off x="359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9" name="Rectangle 189"/>
            <p:cNvSpPr>
              <a:spLocks noChangeArrowheads="1"/>
            </p:cNvSpPr>
            <p:nvPr/>
          </p:nvSpPr>
          <p:spPr bwMode="auto">
            <a:xfrm>
              <a:off x="373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0" name="Rectangle 190"/>
            <p:cNvSpPr>
              <a:spLocks noChangeArrowheads="1"/>
            </p:cNvSpPr>
            <p:nvPr/>
          </p:nvSpPr>
          <p:spPr bwMode="auto">
            <a:xfrm>
              <a:off x="387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1" name="Rectangle 191"/>
            <p:cNvSpPr>
              <a:spLocks noChangeArrowheads="1"/>
            </p:cNvSpPr>
            <p:nvPr/>
          </p:nvSpPr>
          <p:spPr bwMode="auto">
            <a:xfrm>
              <a:off x="402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2" name="Rectangle 192"/>
            <p:cNvSpPr>
              <a:spLocks noChangeArrowheads="1"/>
            </p:cNvSpPr>
            <p:nvPr/>
          </p:nvSpPr>
          <p:spPr bwMode="auto">
            <a:xfrm>
              <a:off x="359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3" name="Rectangle 193"/>
            <p:cNvSpPr>
              <a:spLocks noChangeArrowheads="1"/>
            </p:cNvSpPr>
            <p:nvPr/>
          </p:nvSpPr>
          <p:spPr bwMode="auto">
            <a:xfrm>
              <a:off x="373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4" name="Rectangle 194"/>
            <p:cNvSpPr>
              <a:spLocks noChangeArrowheads="1"/>
            </p:cNvSpPr>
            <p:nvPr/>
          </p:nvSpPr>
          <p:spPr bwMode="auto">
            <a:xfrm>
              <a:off x="387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5" name="Rectangle 195"/>
            <p:cNvSpPr>
              <a:spLocks noChangeArrowheads="1"/>
            </p:cNvSpPr>
            <p:nvPr/>
          </p:nvSpPr>
          <p:spPr bwMode="auto">
            <a:xfrm>
              <a:off x="402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56" name="Rectangle 196"/>
            <p:cNvSpPr>
              <a:spLocks noChangeArrowheads="1"/>
            </p:cNvSpPr>
            <p:nvPr/>
          </p:nvSpPr>
          <p:spPr bwMode="auto">
            <a:xfrm>
              <a:off x="3590"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7" name="Rectangle 197"/>
            <p:cNvSpPr>
              <a:spLocks noChangeArrowheads="1"/>
            </p:cNvSpPr>
            <p:nvPr/>
          </p:nvSpPr>
          <p:spPr bwMode="auto">
            <a:xfrm>
              <a:off x="373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8" name="Rectangle 198"/>
            <p:cNvSpPr>
              <a:spLocks noChangeArrowheads="1"/>
            </p:cNvSpPr>
            <p:nvPr/>
          </p:nvSpPr>
          <p:spPr bwMode="auto">
            <a:xfrm>
              <a:off x="387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59" name="Rectangle 199"/>
            <p:cNvSpPr>
              <a:spLocks noChangeArrowheads="1"/>
            </p:cNvSpPr>
            <p:nvPr/>
          </p:nvSpPr>
          <p:spPr bwMode="auto">
            <a:xfrm>
              <a:off x="402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0" name="Text Box 200"/>
            <p:cNvSpPr txBox="1">
              <a:spLocks noChangeArrowheads="1"/>
            </p:cNvSpPr>
            <p:nvPr/>
          </p:nvSpPr>
          <p:spPr bwMode="auto">
            <a:xfrm>
              <a:off x="3759"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3261" name="Rectangle 201"/>
            <p:cNvSpPr>
              <a:spLocks noChangeArrowheads="1"/>
            </p:cNvSpPr>
            <p:nvPr/>
          </p:nvSpPr>
          <p:spPr bwMode="auto">
            <a:xfrm>
              <a:off x="359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2" name="Rectangle 202"/>
            <p:cNvSpPr>
              <a:spLocks noChangeArrowheads="1"/>
            </p:cNvSpPr>
            <p:nvPr/>
          </p:nvSpPr>
          <p:spPr bwMode="auto">
            <a:xfrm>
              <a:off x="373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3" name="Rectangle 203"/>
            <p:cNvSpPr>
              <a:spLocks noChangeArrowheads="1"/>
            </p:cNvSpPr>
            <p:nvPr/>
          </p:nvSpPr>
          <p:spPr bwMode="auto">
            <a:xfrm>
              <a:off x="3878"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64" name="Rectangle 204"/>
            <p:cNvSpPr>
              <a:spLocks noChangeArrowheads="1"/>
            </p:cNvSpPr>
            <p:nvPr/>
          </p:nvSpPr>
          <p:spPr bwMode="auto">
            <a:xfrm>
              <a:off x="4022"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5" name="Rectangle 205"/>
            <p:cNvSpPr>
              <a:spLocks noChangeArrowheads="1"/>
            </p:cNvSpPr>
            <p:nvPr/>
          </p:nvSpPr>
          <p:spPr bwMode="auto">
            <a:xfrm>
              <a:off x="359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6" name="Rectangle 206"/>
            <p:cNvSpPr>
              <a:spLocks noChangeArrowheads="1"/>
            </p:cNvSpPr>
            <p:nvPr/>
          </p:nvSpPr>
          <p:spPr bwMode="auto">
            <a:xfrm>
              <a:off x="373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7" name="Rectangle 207"/>
            <p:cNvSpPr>
              <a:spLocks noChangeArrowheads="1"/>
            </p:cNvSpPr>
            <p:nvPr/>
          </p:nvSpPr>
          <p:spPr bwMode="auto">
            <a:xfrm>
              <a:off x="387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68" name="Rectangle 208"/>
            <p:cNvSpPr>
              <a:spLocks noChangeArrowheads="1"/>
            </p:cNvSpPr>
            <p:nvPr/>
          </p:nvSpPr>
          <p:spPr bwMode="auto">
            <a:xfrm>
              <a:off x="402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69" name="Rectangle 209"/>
            <p:cNvSpPr>
              <a:spLocks noChangeArrowheads="1"/>
            </p:cNvSpPr>
            <p:nvPr/>
          </p:nvSpPr>
          <p:spPr bwMode="auto">
            <a:xfrm>
              <a:off x="3590"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0" name="Rectangle 210"/>
            <p:cNvSpPr>
              <a:spLocks noChangeArrowheads="1"/>
            </p:cNvSpPr>
            <p:nvPr/>
          </p:nvSpPr>
          <p:spPr bwMode="auto">
            <a:xfrm>
              <a:off x="3734"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1" name="Rectangle 211"/>
            <p:cNvSpPr>
              <a:spLocks noChangeArrowheads="1"/>
            </p:cNvSpPr>
            <p:nvPr/>
          </p:nvSpPr>
          <p:spPr bwMode="auto">
            <a:xfrm>
              <a:off x="387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2" name="Rectangle 212"/>
            <p:cNvSpPr>
              <a:spLocks noChangeArrowheads="1"/>
            </p:cNvSpPr>
            <p:nvPr/>
          </p:nvSpPr>
          <p:spPr bwMode="auto">
            <a:xfrm>
              <a:off x="4022"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3" name="Rectangle 213"/>
            <p:cNvSpPr>
              <a:spLocks noChangeArrowheads="1"/>
            </p:cNvSpPr>
            <p:nvPr/>
          </p:nvSpPr>
          <p:spPr bwMode="auto">
            <a:xfrm>
              <a:off x="359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4" name="Rectangle 214"/>
            <p:cNvSpPr>
              <a:spLocks noChangeArrowheads="1"/>
            </p:cNvSpPr>
            <p:nvPr/>
          </p:nvSpPr>
          <p:spPr bwMode="auto">
            <a:xfrm>
              <a:off x="373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5" name="Rectangle 215"/>
            <p:cNvSpPr>
              <a:spLocks noChangeArrowheads="1"/>
            </p:cNvSpPr>
            <p:nvPr/>
          </p:nvSpPr>
          <p:spPr bwMode="auto">
            <a:xfrm>
              <a:off x="387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76" name="Rectangle 216"/>
            <p:cNvSpPr>
              <a:spLocks noChangeArrowheads="1"/>
            </p:cNvSpPr>
            <p:nvPr/>
          </p:nvSpPr>
          <p:spPr bwMode="auto">
            <a:xfrm>
              <a:off x="4022"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77" name="Rectangle 217"/>
            <p:cNvSpPr>
              <a:spLocks noChangeArrowheads="1"/>
            </p:cNvSpPr>
            <p:nvPr/>
          </p:nvSpPr>
          <p:spPr bwMode="auto">
            <a:xfrm>
              <a:off x="359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8" name="Rectangle 218"/>
            <p:cNvSpPr>
              <a:spLocks noChangeArrowheads="1"/>
            </p:cNvSpPr>
            <p:nvPr/>
          </p:nvSpPr>
          <p:spPr bwMode="auto">
            <a:xfrm>
              <a:off x="373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79" name="Rectangle 219"/>
            <p:cNvSpPr>
              <a:spLocks noChangeArrowheads="1"/>
            </p:cNvSpPr>
            <p:nvPr/>
          </p:nvSpPr>
          <p:spPr bwMode="auto">
            <a:xfrm>
              <a:off x="3878"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0" name="Rectangle 220"/>
            <p:cNvSpPr>
              <a:spLocks noChangeArrowheads="1"/>
            </p:cNvSpPr>
            <p:nvPr/>
          </p:nvSpPr>
          <p:spPr bwMode="auto">
            <a:xfrm>
              <a:off x="4022"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1" name="Rectangle 221"/>
            <p:cNvSpPr>
              <a:spLocks noChangeArrowheads="1"/>
            </p:cNvSpPr>
            <p:nvPr/>
          </p:nvSpPr>
          <p:spPr bwMode="auto">
            <a:xfrm>
              <a:off x="359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2" name="Rectangle 222"/>
            <p:cNvSpPr>
              <a:spLocks noChangeArrowheads="1"/>
            </p:cNvSpPr>
            <p:nvPr/>
          </p:nvSpPr>
          <p:spPr bwMode="auto">
            <a:xfrm>
              <a:off x="373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3" name="Rectangle 223"/>
            <p:cNvSpPr>
              <a:spLocks noChangeArrowheads="1"/>
            </p:cNvSpPr>
            <p:nvPr/>
          </p:nvSpPr>
          <p:spPr bwMode="auto">
            <a:xfrm>
              <a:off x="3878"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4" name="Rectangle 224"/>
            <p:cNvSpPr>
              <a:spLocks noChangeArrowheads="1"/>
            </p:cNvSpPr>
            <p:nvPr/>
          </p:nvSpPr>
          <p:spPr bwMode="auto">
            <a:xfrm>
              <a:off x="402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5" name="Rectangle 225"/>
            <p:cNvSpPr>
              <a:spLocks noChangeArrowheads="1"/>
            </p:cNvSpPr>
            <p:nvPr/>
          </p:nvSpPr>
          <p:spPr bwMode="auto">
            <a:xfrm>
              <a:off x="359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6" name="Rectangle 226"/>
            <p:cNvSpPr>
              <a:spLocks noChangeArrowheads="1"/>
            </p:cNvSpPr>
            <p:nvPr/>
          </p:nvSpPr>
          <p:spPr bwMode="auto">
            <a:xfrm>
              <a:off x="373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87" name="Rectangle 227"/>
            <p:cNvSpPr>
              <a:spLocks noChangeArrowheads="1"/>
            </p:cNvSpPr>
            <p:nvPr/>
          </p:nvSpPr>
          <p:spPr bwMode="auto">
            <a:xfrm>
              <a:off x="387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8" name="Rectangle 228"/>
            <p:cNvSpPr>
              <a:spLocks noChangeArrowheads="1"/>
            </p:cNvSpPr>
            <p:nvPr/>
          </p:nvSpPr>
          <p:spPr bwMode="auto">
            <a:xfrm>
              <a:off x="402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89" name="Rectangle 229"/>
            <p:cNvSpPr>
              <a:spLocks noChangeArrowheads="1"/>
            </p:cNvSpPr>
            <p:nvPr/>
          </p:nvSpPr>
          <p:spPr bwMode="auto">
            <a:xfrm>
              <a:off x="359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0" name="Rectangle 230"/>
            <p:cNvSpPr>
              <a:spLocks noChangeArrowheads="1"/>
            </p:cNvSpPr>
            <p:nvPr/>
          </p:nvSpPr>
          <p:spPr bwMode="auto">
            <a:xfrm>
              <a:off x="373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1" name="Rectangle 231"/>
            <p:cNvSpPr>
              <a:spLocks noChangeArrowheads="1"/>
            </p:cNvSpPr>
            <p:nvPr/>
          </p:nvSpPr>
          <p:spPr bwMode="auto">
            <a:xfrm>
              <a:off x="387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92" name="Rectangle 232"/>
            <p:cNvSpPr>
              <a:spLocks noChangeArrowheads="1"/>
            </p:cNvSpPr>
            <p:nvPr/>
          </p:nvSpPr>
          <p:spPr bwMode="auto">
            <a:xfrm>
              <a:off x="402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93" name="Text Box 233"/>
            <p:cNvSpPr txBox="1">
              <a:spLocks noChangeArrowheads="1"/>
            </p:cNvSpPr>
            <p:nvPr/>
          </p:nvSpPr>
          <p:spPr bwMode="auto">
            <a:xfrm>
              <a:off x="3748"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grpSp>
      <p:grpSp>
        <p:nvGrpSpPr>
          <p:cNvPr id="8" name="Group 234"/>
          <p:cNvGrpSpPr>
            <a:grpSpLocks/>
          </p:cNvGrpSpPr>
          <p:nvPr/>
        </p:nvGrpSpPr>
        <p:grpSpPr bwMode="auto">
          <a:xfrm>
            <a:off x="5988050" y="1693863"/>
            <a:ext cx="809625" cy="3817937"/>
            <a:chOff x="4262" y="1210"/>
            <a:chExt cx="576" cy="2727"/>
          </a:xfrm>
        </p:grpSpPr>
        <p:sp>
          <p:nvSpPr>
            <p:cNvPr id="43194" name="Rectangle 235"/>
            <p:cNvSpPr>
              <a:spLocks noChangeArrowheads="1"/>
            </p:cNvSpPr>
            <p:nvPr/>
          </p:nvSpPr>
          <p:spPr bwMode="auto">
            <a:xfrm>
              <a:off x="4262"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5" name="Rectangle 236"/>
            <p:cNvSpPr>
              <a:spLocks noChangeArrowheads="1"/>
            </p:cNvSpPr>
            <p:nvPr/>
          </p:nvSpPr>
          <p:spPr bwMode="auto">
            <a:xfrm>
              <a:off x="44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6" name="Rectangle 237"/>
            <p:cNvSpPr>
              <a:spLocks noChangeArrowheads="1"/>
            </p:cNvSpPr>
            <p:nvPr/>
          </p:nvSpPr>
          <p:spPr bwMode="auto">
            <a:xfrm>
              <a:off x="45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7" name="Rectangle 238"/>
            <p:cNvSpPr>
              <a:spLocks noChangeArrowheads="1"/>
            </p:cNvSpPr>
            <p:nvPr/>
          </p:nvSpPr>
          <p:spPr bwMode="auto">
            <a:xfrm>
              <a:off x="46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8" name="Rectangle 239"/>
            <p:cNvSpPr>
              <a:spLocks noChangeArrowheads="1"/>
            </p:cNvSpPr>
            <p:nvPr/>
          </p:nvSpPr>
          <p:spPr bwMode="auto">
            <a:xfrm>
              <a:off x="4262"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99" name="Rectangle 240"/>
            <p:cNvSpPr>
              <a:spLocks noChangeArrowheads="1"/>
            </p:cNvSpPr>
            <p:nvPr/>
          </p:nvSpPr>
          <p:spPr bwMode="auto">
            <a:xfrm>
              <a:off x="44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0" name="Rectangle 241"/>
            <p:cNvSpPr>
              <a:spLocks noChangeArrowheads="1"/>
            </p:cNvSpPr>
            <p:nvPr/>
          </p:nvSpPr>
          <p:spPr bwMode="auto">
            <a:xfrm>
              <a:off x="4550"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01" name="Rectangle 242"/>
            <p:cNvSpPr>
              <a:spLocks noChangeArrowheads="1"/>
            </p:cNvSpPr>
            <p:nvPr/>
          </p:nvSpPr>
          <p:spPr bwMode="auto">
            <a:xfrm>
              <a:off x="46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2" name="Rectangle 243"/>
            <p:cNvSpPr>
              <a:spLocks noChangeArrowheads="1"/>
            </p:cNvSpPr>
            <p:nvPr/>
          </p:nvSpPr>
          <p:spPr bwMode="auto">
            <a:xfrm>
              <a:off x="4262"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3" name="Rectangle 244"/>
            <p:cNvSpPr>
              <a:spLocks noChangeArrowheads="1"/>
            </p:cNvSpPr>
            <p:nvPr/>
          </p:nvSpPr>
          <p:spPr bwMode="auto">
            <a:xfrm>
              <a:off x="4406"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4" name="Rectangle 245"/>
            <p:cNvSpPr>
              <a:spLocks noChangeArrowheads="1"/>
            </p:cNvSpPr>
            <p:nvPr/>
          </p:nvSpPr>
          <p:spPr bwMode="auto">
            <a:xfrm>
              <a:off x="4550"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5" name="Rectangle 246"/>
            <p:cNvSpPr>
              <a:spLocks noChangeArrowheads="1"/>
            </p:cNvSpPr>
            <p:nvPr/>
          </p:nvSpPr>
          <p:spPr bwMode="auto">
            <a:xfrm>
              <a:off x="4694"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6" name="Rectangle 247"/>
            <p:cNvSpPr>
              <a:spLocks noChangeArrowheads="1"/>
            </p:cNvSpPr>
            <p:nvPr/>
          </p:nvSpPr>
          <p:spPr bwMode="auto">
            <a:xfrm>
              <a:off x="4262"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7" name="Rectangle 248"/>
            <p:cNvSpPr>
              <a:spLocks noChangeArrowheads="1"/>
            </p:cNvSpPr>
            <p:nvPr/>
          </p:nvSpPr>
          <p:spPr bwMode="auto">
            <a:xfrm>
              <a:off x="44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8" name="Rectangle 249"/>
            <p:cNvSpPr>
              <a:spLocks noChangeArrowheads="1"/>
            </p:cNvSpPr>
            <p:nvPr/>
          </p:nvSpPr>
          <p:spPr bwMode="auto">
            <a:xfrm>
              <a:off x="45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09" name="Rectangle 250"/>
            <p:cNvSpPr>
              <a:spLocks noChangeArrowheads="1"/>
            </p:cNvSpPr>
            <p:nvPr/>
          </p:nvSpPr>
          <p:spPr bwMode="auto">
            <a:xfrm>
              <a:off x="4694"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0" name="Text Box 251"/>
            <p:cNvSpPr txBox="1">
              <a:spLocks noChangeArrowheads="1"/>
            </p:cNvSpPr>
            <p:nvPr/>
          </p:nvSpPr>
          <p:spPr bwMode="auto">
            <a:xfrm>
              <a:off x="4431" y="1210"/>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3211" name="Rectangle 252"/>
            <p:cNvSpPr>
              <a:spLocks noChangeArrowheads="1"/>
            </p:cNvSpPr>
            <p:nvPr/>
          </p:nvSpPr>
          <p:spPr bwMode="auto">
            <a:xfrm>
              <a:off x="426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2" name="Rectangle 253"/>
            <p:cNvSpPr>
              <a:spLocks noChangeArrowheads="1"/>
            </p:cNvSpPr>
            <p:nvPr/>
          </p:nvSpPr>
          <p:spPr bwMode="auto">
            <a:xfrm>
              <a:off x="44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3" name="Rectangle 254"/>
            <p:cNvSpPr>
              <a:spLocks noChangeArrowheads="1"/>
            </p:cNvSpPr>
            <p:nvPr/>
          </p:nvSpPr>
          <p:spPr bwMode="auto">
            <a:xfrm>
              <a:off x="45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4" name="Rectangle 255"/>
            <p:cNvSpPr>
              <a:spLocks noChangeArrowheads="1"/>
            </p:cNvSpPr>
            <p:nvPr/>
          </p:nvSpPr>
          <p:spPr bwMode="auto">
            <a:xfrm>
              <a:off x="4694"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15" name="Rectangle 256"/>
            <p:cNvSpPr>
              <a:spLocks noChangeArrowheads="1"/>
            </p:cNvSpPr>
            <p:nvPr/>
          </p:nvSpPr>
          <p:spPr bwMode="auto">
            <a:xfrm>
              <a:off x="4262"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6" name="Rectangle 257"/>
            <p:cNvSpPr>
              <a:spLocks noChangeArrowheads="1"/>
            </p:cNvSpPr>
            <p:nvPr/>
          </p:nvSpPr>
          <p:spPr bwMode="auto">
            <a:xfrm>
              <a:off x="44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7" name="Rectangle 258"/>
            <p:cNvSpPr>
              <a:spLocks noChangeArrowheads="1"/>
            </p:cNvSpPr>
            <p:nvPr/>
          </p:nvSpPr>
          <p:spPr bwMode="auto">
            <a:xfrm>
              <a:off x="4550"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218" name="Rectangle 259"/>
            <p:cNvSpPr>
              <a:spLocks noChangeArrowheads="1"/>
            </p:cNvSpPr>
            <p:nvPr/>
          </p:nvSpPr>
          <p:spPr bwMode="auto">
            <a:xfrm>
              <a:off x="46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19" name="Rectangle 260"/>
            <p:cNvSpPr>
              <a:spLocks noChangeArrowheads="1"/>
            </p:cNvSpPr>
            <p:nvPr/>
          </p:nvSpPr>
          <p:spPr bwMode="auto">
            <a:xfrm>
              <a:off x="4262"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0" name="Rectangle 261"/>
            <p:cNvSpPr>
              <a:spLocks noChangeArrowheads="1"/>
            </p:cNvSpPr>
            <p:nvPr/>
          </p:nvSpPr>
          <p:spPr bwMode="auto">
            <a:xfrm>
              <a:off x="44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1" name="Rectangle 262"/>
            <p:cNvSpPr>
              <a:spLocks noChangeArrowheads="1"/>
            </p:cNvSpPr>
            <p:nvPr/>
          </p:nvSpPr>
          <p:spPr bwMode="auto">
            <a:xfrm>
              <a:off x="45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2" name="Rectangle 263"/>
            <p:cNvSpPr>
              <a:spLocks noChangeArrowheads="1"/>
            </p:cNvSpPr>
            <p:nvPr/>
          </p:nvSpPr>
          <p:spPr bwMode="auto">
            <a:xfrm>
              <a:off x="46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3" name="Rectangle 264"/>
            <p:cNvSpPr>
              <a:spLocks noChangeArrowheads="1"/>
            </p:cNvSpPr>
            <p:nvPr/>
          </p:nvSpPr>
          <p:spPr bwMode="auto">
            <a:xfrm>
              <a:off x="4262"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4" name="Rectangle 265"/>
            <p:cNvSpPr>
              <a:spLocks noChangeArrowheads="1"/>
            </p:cNvSpPr>
            <p:nvPr/>
          </p:nvSpPr>
          <p:spPr bwMode="auto">
            <a:xfrm>
              <a:off x="44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5" name="Rectangle 266"/>
            <p:cNvSpPr>
              <a:spLocks noChangeArrowheads="1"/>
            </p:cNvSpPr>
            <p:nvPr/>
          </p:nvSpPr>
          <p:spPr bwMode="auto">
            <a:xfrm>
              <a:off x="45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6" name="Rectangle 267"/>
            <p:cNvSpPr>
              <a:spLocks noChangeArrowheads="1"/>
            </p:cNvSpPr>
            <p:nvPr/>
          </p:nvSpPr>
          <p:spPr bwMode="auto">
            <a:xfrm>
              <a:off x="46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27" name="Rectangle 268"/>
            <p:cNvSpPr>
              <a:spLocks noChangeArrowheads="1"/>
            </p:cNvSpPr>
            <p:nvPr/>
          </p:nvSpPr>
          <p:spPr bwMode="auto">
            <a:xfrm>
              <a:off x="426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8" name="Rectangle 269"/>
            <p:cNvSpPr>
              <a:spLocks noChangeArrowheads="1"/>
            </p:cNvSpPr>
            <p:nvPr/>
          </p:nvSpPr>
          <p:spPr bwMode="auto">
            <a:xfrm>
              <a:off x="44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29" name="Rectangle 270"/>
            <p:cNvSpPr>
              <a:spLocks noChangeArrowheads="1"/>
            </p:cNvSpPr>
            <p:nvPr/>
          </p:nvSpPr>
          <p:spPr bwMode="auto">
            <a:xfrm>
              <a:off x="45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0" name="Rectangle 271"/>
            <p:cNvSpPr>
              <a:spLocks noChangeArrowheads="1"/>
            </p:cNvSpPr>
            <p:nvPr/>
          </p:nvSpPr>
          <p:spPr bwMode="auto">
            <a:xfrm>
              <a:off x="469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1" name="Rectangle 272"/>
            <p:cNvSpPr>
              <a:spLocks noChangeArrowheads="1"/>
            </p:cNvSpPr>
            <p:nvPr/>
          </p:nvSpPr>
          <p:spPr bwMode="auto">
            <a:xfrm>
              <a:off x="426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2" name="Rectangle 273"/>
            <p:cNvSpPr>
              <a:spLocks noChangeArrowheads="1"/>
            </p:cNvSpPr>
            <p:nvPr/>
          </p:nvSpPr>
          <p:spPr bwMode="auto">
            <a:xfrm>
              <a:off x="44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3" name="Rectangle 274"/>
            <p:cNvSpPr>
              <a:spLocks noChangeArrowheads="1"/>
            </p:cNvSpPr>
            <p:nvPr/>
          </p:nvSpPr>
          <p:spPr bwMode="auto">
            <a:xfrm>
              <a:off x="45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4" name="Rectangle 275"/>
            <p:cNvSpPr>
              <a:spLocks noChangeArrowheads="1"/>
            </p:cNvSpPr>
            <p:nvPr/>
          </p:nvSpPr>
          <p:spPr bwMode="auto">
            <a:xfrm>
              <a:off x="46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5" name="Rectangle 276"/>
            <p:cNvSpPr>
              <a:spLocks noChangeArrowheads="1"/>
            </p:cNvSpPr>
            <p:nvPr/>
          </p:nvSpPr>
          <p:spPr bwMode="auto">
            <a:xfrm>
              <a:off x="4262"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6" name="Rectangle 277"/>
            <p:cNvSpPr>
              <a:spLocks noChangeArrowheads="1"/>
            </p:cNvSpPr>
            <p:nvPr/>
          </p:nvSpPr>
          <p:spPr bwMode="auto">
            <a:xfrm>
              <a:off x="44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37" name="Rectangle 278"/>
            <p:cNvSpPr>
              <a:spLocks noChangeArrowheads="1"/>
            </p:cNvSpPr>
            <p:nvPr/>
          </p:nvSpPr>
          <p:spPr bwMode="auto">
            <a:xfrm>
              <a:off x="455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8" name="Rectangle 279"/>
            <p:cNvSpPr>
              <a:spLocks noChangeArrowheads="1"/>
            </p:cNvSpPr>
            <p:nvPr/>
          </p:nvSpPr>
          <p:spPr bwMode="auto">
            <a:xfrm>
              <a:off x="469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39" name="Rectangle 280"/>
            <p:cNvSpPr>
              <a:spLocks noChangeArrowheads="1"/>
            </p:cNvSpPr>
            <p:nvPr/>
          </p:nvSpPr>
          <p:spPr bwMode="auto">
            <a:xfrm>
              <a:off x="4262"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0" name="Rectangle 281"/>
            <p:cNvSpPr>
              <a:spLocks noChangeArrowheads="1"/>
            </p:cNvSpPr>
            <p:nvPr/>
          </p:nvSpPr>
          <p:spPr bwMode="auto">
            <a:xfrm>
              <a:off x="44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1" name="Rectangle 282"/>
            <p:cNvSpPr>
              <a:spLocks noChangeArrowheads="1"/>
            </p:cNvSpPr>
            <p:nvPr/>
          </p:nvSpPr>
          <p:spPr bwMode="auto">
            <a:xfrm>
              <a:off x="45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242" name="Rectangle 283"/>
            <p:cNvSpPr>
              <a:spLocks noChangeArrowheads="1"/>
            </p:cNvSpPr>
            <p:nvPr/>
          </p:nvSpPr>
          <p:spPr bwMode="auto">
            <a:xfrm>
              <a:off x="469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243" name="Text Box 284"/>
            <p:cNvSpPr txBox="1">
              <a:spLocks noChangeArrowheads="1"/>
            </p:cNvSpPr>
            <p:nvPr/>
          </p:nvSpPr>
          <p:spPr bwMode="auto">
            <a:xfrm>
              <a:off x="4420" y="3178"/>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grpSp>
      <p:grpSp>
        <p:nvGrpSpPr>
          <p:cNvPr id="9" name="Group 285"/>
          <p:cNvGrpSpPr>
            <a:grpSpLocks/>
          </p:cNvGrpSpPr>
          <p:nvPr/>
        </p:nvGrpSpPr>
        <p:grpSpPr bwMode="auto">
          <a:xfrm>
            <a:off x="7877175" y="1681163"/>
            <a:ext cx="808038" cy="3830637"/>
            <a:chOff x="5606" y="1201"/>
            <a:chExt cx="576" cy="2736"/>
          </a:xfrm>
        </p:grpSpPr>
        <p:sp>
          <p:nvSpPr>
            <p:cNvPr id="43144" name="Rectangle 286"/>
            <p:cNvSpPr>
              <a:spLocks noChangeArrowheads="1"/>
            </p:cNvSpPr>
            <p:nvPr/>
          </p:nvSpPr>
          <p:spPr bwMode="auto">
            <a:xfrm>
              <a:off x="5606"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5" name="Rectangle 287"/>
            <p:cNvSpPr>
              <a:spLocks noChangeArrowheads="1"/>
            </p:cNvSpPr>
            <p:nvPr/>
          </p:nvSpPr>
          <p:spPr bwMode="auto">
            <a:xfrm>
              <a:off x="5750"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6" name="Rectangle 288"/>
            <p:cNvSpPr>
              <a:spLocks noChangeArrowheads="1"/>
            </p:cNvSpPr>
            <p:nvPr/>
          </p:nvSpPr>
          <p:spPr bwMode="auto">
            <a:xfrm>
              <a:off x="5894"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7" name="Rectangle 289"/>
            <p:cNvSpPr>
              <a:spLocks noChangeArrowheads="1"/>
            </p:cNvSpPr>
            <p:nvPr/>
          </p:nvSpPr>
          <p:spPr bwMode="auto">
            <a:xfrm>
              <a:off x="6038" y="13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8" name="Rectangle 290"/>
            <p:cNvSpPr>
              <a:spLocks noChangeArrowheads="1"/>
            </p:cNvSpPr>
            <p:nvPr/>
          </p:nvSpPr>
          <p:spPr bwMode="auto">
            <a:xfrm>
              <a:off x="5606"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9" name="Rectangle 291"/>
            <p:cNvSpPr>
              <a:spLocks noChangeArrowheads="1"/>
            </p:cNvSpPr>
            <p:nvPr/>
          </p:nvSpPr>
          <p:spPr bwMode="auto">
            <a:xfrm>
              <a:off x="5750"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0" name="Rectangle 292"/>
            <p:cNvSpPr>
              <a:spLocks noChangeArrowheads="1"/>
            </p:cNvSpPr>
            <p:nvPr/>
          </p:nvSpPr>
          <p:spPr bwMode="auto">
            <a:xfrm>
              <a:off x="5894"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1" name="Rectangle 293"/>
            <p:cNvSpPr>
              <a:spLocks noChangeArrowheads="1"/>
            </p:cNvSpPr>
            <p:nvPr/>
          </p:nvSpPr>
          <p:spPr bwMode="auto">
            <a:xfrm>
              <a:off x="6038" y="153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2" name="Rectangle 294"/>
            <p:cNvSpPr>
              <a:spLocks noChangeArrowheads="1"/>
            </p:cNvSpPr>
            <p:nvPr/>
          </p:nvSpPr>
          <p:spPr bwMode="auto">
            <a:xfrm>
              <a:off x="5606"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3" name="Rectangle 295"/>
            <p:cNvSpPr>
              <a:spLocks noChangeArrowheads="1"/>
            </p:cNvSpPr>
            <p:nvPr/>
          </p:nvSpPr>
          <p:spPr bwMode="auto">
            <a:xfrm>
              <a:off x="5750"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4" name="Rectangle 296"/>
            <p:cNvSpPr>
              <a:spLocks noChangeArrowheads="1"/>
            </p:cNvSpPr>
            <p:nvPr/>
          </p:nvSpPr>
          <p:spPr bwMode="auto">
            <a:xfrm>
              <a:off x="5894" y="168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5" name="Rectangle 297"/>
            <p:cNvSpPr>
              <a:spLocks noChangeArrowheads="1"/>
            </p:cNvSpPr>
            <p:nvPr/>
          </p:nvSpPr>
          <p:spPr bwMode="auto">
            <a:xfrm>
              <a:off x="6038" y="168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6" name="Rectangle 298"/>
            <p:cNvSpPr>
              <a:spLocks noChangeArrowheads="1"/>
            </p:cNvSpPr>
            <p:nvPr/>
          </p:nvSpPr>
          <p:spPr bwMode="auto">
            <a:xfrm>
              <a:off x="5606"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7" name="Rectangle 299"/>
            <p:cNvSpPr>
              <a:spLocks noChangeArrowheads="1"/>
            </p:cNvSpPr>
            <p:nvPr/>
          </p:nvSpPr>
          <p:spPr bwMode="auto">
            <a:xfrm>
              <a:off x="5750" y="182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58" name="Rectangle 300"/>
            <p:cNvSpPr>
              <a:spLocks noChangeArrowheads="1"/>
            </p:cNvSpPr>
            <p:nvPr/>
          </p:nvSpPr>
          <p:spPr bwMode="auto">
            <a:xfrm>
              <a:off x="5894"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59" name="Rectangle 301"/>
            <p:cNvSpPr>
              <a:spLocks noChangeArrowheads="1"/>
            </p:cNvSpPr>
            <p:nvPr/>
          </p:nvSpPr>
          <p:spPr bwMode="auto">
            <a:xfrm>
              <a:off x="6038" y="182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0" name="Text Box 302"/>
            <p:cNvSpPr txBox="1">
              <a:spLocks noChangeArrowheads="1"/>
            </p:cNvSpPr>
            <p:nvPr/>
          </p:nvSpPr>
          <p:spPr bwMode="auto">
            <a:xfrm>
              <a:off x="5775"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3161" name="Rectangle 303"/>
            <p:cNvSpPr>
              <a:spLocks noChangeArrowheads="1"/>
            </p:cNvSpPr>
            <p:nvPr/>
          </p:nvSpPr>
          <p:spPr bwMode="auto">
            <a:xfrm>
              <a:off x="560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2" name="Rectangle 304"/>
            <p:cNvSpPr>
              <a:spLocks noChangeArrowheads="1"/>
            </p:cNvSpPr>
            <p:nvPr/>
          </p:nvSpPr>
          <p:spPr bwMode="auto">
            <a:xfrm>
              <a:off x="5750"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3" name="Rectangle 305"/>
            <p:cNvSpPr>
              <a:spLocks noChangeArrowheads="1"/>
            </p:cNvSpPr>
            <p:nvPr/>
          </p:nvSpPr>
          <p:spPr bwMode="auto">
            <a:xfrm>
              <a:off x="5894"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4" name="Rectangle 306"/>
            <p:cNvSpPr>
              <a:spLocks noChangeArrowheads="1"/>
            </p:cNvSpPr>
            <p:nvPr/>
          </p:nvSpPr>
          <p:spPr bwMode="auto">
            <a:xfrm>
              <a:off x="6038" y="23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65" name="Rectangle 307"/>
            <p:cNvSpPr>
              <a:spLocks noChangeArrowheads="1"/>
            </p:cNvSpPr>
            <p:nvPr/>
          </p:nvSpPr>
          <p:spPr bwMode="auto">
            <a:xfrm>
              <a:off x="5606"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6" name="Rectangle 308"/>
            <p:cNvSpPr>
              <a:spLocks noChangeArrowheads="1"/>
            </p:cNvSpPr>
            <p:nvPr/>
          </p:nvSpPr>
          <p:spPr bwMode="auto">
            <a:xfrm>
              <a:off x="5750"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7" name="Rectangle 309"/>
            <p:cNvSpPr>
              <a:spLocks noChangeArrowheads="1"/>
            </p:cNvSpPr>
            <p:nvPr/>
          </p:nvSpPr>
          <p:spPr bwMode="auto">
            <a:xfrm>
              <a:off x="5894"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8" name="Rectangle 310"/>
            <p:cNvSpPr>
              <a:spLocks noChangeArrowheads="1"/>
            </p:cNvSpPr>
            <p:nvPr/>
          </p:nvSpPr>
          <p:spPr bwMode="auto">
            <a:xfrm>
              <a:off x="6038" y="249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69" name="Rectangle 311"/>
            <p:cNvSpPr>
              <a:spLocks noChangeArrowheads="1"/>
            </p:cNvSpPr>
            <p:nvPr/>
          </p:nvSpPr>
          <p:spPr bwMode="auto">
            <a:xfrm>
              <a:off x="5606"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0" name="Rectangle 312"/>
            <p:cNvSpPr>
              <a:spLocks noChangeArrowheads="1"/>
            </p:cNvSpPr>
            <p:nvPr/>
          </p:nvSpPr>
          <p:spPr bwMode="auto">
            <a:xfrm>
              <a:off x="5750" y="264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1" name="Rectangle 313"/>
            <p:cNvSpPr>
              <a:spLocks noChangeArrowheads="1"/>
            </p:cNvSpPr>
            <p:nvPr/>
          </p:nvSpPr>
          <p:spPr bwMode="auto">
            <a:xfrm>
              <a:off x="5894" y="2641"/>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2" name="Rectangle 314"/>
            <p:cNvSpPr>
              <a:spLocks noChangeArrowheads="1"/>
            </p:cNvSpPr>
            <p:nvPr/>
          </p:nvSpPr>
          <p:spPr bwMode="auto">
            <a:xfrm>
              <a:off x="60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73" name="Rectangle 315"/>
            <p:cNvSpPr>
              <a:spLocks noChangeArrowheads="1"/>
            </p:cNvSpPr>
            <p:nvPr/>
          </p:nvSpPr>
          <p:spPr bwMode="auto">
            <a:xfrm>
              <a:off x="5606"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4" name="Rectangle 316"/>
            <p:cNvSpPr>
              <a:spLocks noChangeArrowheads="1"/>
            </p:cNvSpPr>
            <p:nvPr/>
          </p:nvSpPr>
          <p:spPr bwMode="auto">
            <a:xfrm>
              <a:off x="5750"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5" name="Rectangle 317"/>
            <p:cNvSpPr>
              <a:spLocks noChangeArrowheads="1"/>
            </p:cNvSpPr>
            <p:nvPr/>
          </p:nvSpPr>
          <p:spPr bwMode="auto">
            <a:xfrm>
              <a:off x="5894" y="278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6" name="Rectangle 318"/>
            <p:cNvSpPr>
              <a:spLocks noChangeArrowheads="1"/>
            </p:cNvSpPr>
            <p:nvPr/>
          </p:nvSpPr>
          <p:spPr bwMode="auto">
            <a:xfrm>
              <a:off x="6038" y="2785"/>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77" name="Rectangle 319"/>
            <p:cNvSpPr>
              <a:spLocks noChangeArrowheads="1"/>
            </p:cNvSpPr>
            <p:nvPr/>
          </p:nvSpPr>
          <p:spPr bwMode="auto">
            <a:xfrm>
              <a:off x="560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8" name="Rectangle 320"/>
            <p:cNvSpPr>
              <a:spLocks noChangeArrowheads="1"/>
            </p:cNvSpPr>
            <p:nvPr/>
          </p:nvSpPr>
          <p:spPr bwMode="auto">
            <a:xfrm>
              <a:off x="575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79" name="Rectangle 321"/>
            <p:cNvSpPr>
              <a:spLocks noChangeArrowheads="1"/>
            </p:cNvSpPr>
            <p:nvPr/>
          </p:nvSpPr>
          <p:spPr bwMode="auto">
            <a:xfrm>
              <a:off x="589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0" name="Rectangle 322"/>
            <p:cNvSpPr>
              <a:spLocks noChangeArrowheads="1"/>
            </p:cNvSpPr>
            <p:nvPr/>
          </p:nvSpPr>
          <p:spPr bwMode="auto">
            <a:xfrm>
              <a:off x="6038"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1" name="Rectangle 323"/>
            <p:cNvSpPr>
              <a:spLocks noChangeArrowheads="1"/>
            </p:cNvSpPr>
            <p:nvPr/>
          </p:nvSpPr>
          <p:spPr bwMode="auto">
            <a:xfrm>
              <a:off x="560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2" name="Rectangle 324"/>
            <p:cNvSpPr>
              <a:spLocks noChangeArrowheads="1"/>
            </p:cNvSpPr>
            <p:nvPr/>
          </p:nvSpPr>
          <p:spPr bwMode="auto">
            <a:xfrm>
              <a:off x="5750"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3" name="Rectangle 325"/>
            <p:cNvSpPr>
              <a:spLocks noChangeArrowheads="1"/>
            </p:cNvSpPr>
            <p:nvPr/>
          </p:nvSpPr>
          <p:spPr bwMode="auto">
            <a:xfrm>
              <a:off x="5894"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4" name="Rectangle 326"/>
            <p:cNvSpPr>
              <a:spLocks noChangeArrowheads="1"/>
            </p:cNvSpPr>
            <p:nvPr/>
          </p:nvSpPr>
          <p:spPr bwMode="auto">
            <a:xfrm>
              <a:off x="6038"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5" name="Rectangle 327"/>
            <p:cNvSpPr>
              <a:spLocks noChangeArrowheads="1"/>
            </p:cNvSpPr>
            <p:nvPr/>
          </p:nvSpPr>
          <p:spPr bwMode="auto">
            <a:xfrm>
              <a:off x="5606"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6" name="Rectangle 328"/>
            <p:cNvSpPr>
              <a:spLocks noChangeArrowheads="1"/>
            </p:cNvSpPr>
            <p:nvPr/>
          </p:nvSpPr>
          <p:spPr bwMode="auto">
            <a:xfrm>
              <a:off x="5750"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7" name="Rectangle 329"/>
            <p:cNvSpPr>
              <a:spLocks noChangeArrowheads="1"/>
            </p:cNvSpPr>
            <p:nvPr/>
          </p:nvSpPr>
          <p:spPr bwMode="auto">
            <a:xfrm>
              <a:off x="5894" y="364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88" name="Rectangle 330"/>
            <p:cNvSpPr>
              <a:spLocks noChangeArrowheads="1"/>
            </p:cNvSpPr>
            <p:nvPr/>
          </p:nvSpPr>
          <p:spPr bwMode="auto">
            <a:xfrm>
              <a:off x="6038"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89" name="Rectangle 331"/>
            <p:cNvSpPr>
              <a:spLocks noChangeArrowheads="1"/>
            </p:cNvSpPr>
            <p:nvPr/>
          </p:nvSpPr>
          <p:spPr bwMode="auto">
            <a:xfrm>
              <a:off x="5606"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0" name="Rectangle 332"/>
            <p:cNvSpPr>
              <a:spLocks noChangeArrowheads="1"/>
            </p:cNvSpPr>
            <p:nvPr/>
          </p:nvSpPr>
          <p:spPr bwMode="auto">
            <a:xfrm>
              <a:off x="5750"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1" name="Rectangle 333"/>
            <p:cNvSpPr>
              <a:spLocks noChangeArrowheads="1"/>
            </p:cNvSpPr>
            <p:nvPr/>
          </p:nvSpPr>
          <p:spPr bwMode="auto">
            <a:xfrm>
              <a:off x="5894"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2" name="Rectangle 334"/>
            <p:cNvSpPr>
              <a:spLocks noChangeArrowheads="1"/>
            </p:cNvSpPr>
            <p:nvPr/>
          </p:nvSpPr>
          <p:spPr bwMode="auto">
            <a:xfrm>
              <a:off x="6038" y="37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93" name="Text Box 335"/>
            <p:cNvSpPr txBox="1">
              <a:spLocks noChangeArrowheads="1"/>
            </p:cNvSpPr>
            <p:nvPr/>
          </p:nvSpPr>
          <p:spPr bwMode="auto">
            <a:xfrm>
              <a:off x="5764"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grpSp>
      <p:grpSp>
        <p:nvGrpSpPr>
          <p:cNvPr id="10" name="Group 336"/>
          <p:cNvGrpSpPr>
            <a:grpSpLocks/>
          </p:cNvGrpSpPr>
          <p:nvPr/>
        </p:nvGrpSpPr>
        <p:grpSpPr bwMode="auto">
          <a:xfrm>
            <a:off x="323850" y="1693863"/>
            <a:ext cx="808038" cy="3817937"/>
            <a:chOff x="230" y="1210"/>
            <a:chExt cx="576" cy="2727"/>
          </a:xfrm>
        </p:grpSpPr>
        <p:grpSp>
          <p:nvGrpSpPr>
            <p:cNvPr id="43081" name="Group 337"/>
            <p:cNvGrpSpPr>
              <a:grpSpLocks/>
            </p:cNvGrpSpPr>
            <p:nvPr/>
          </p:nvGrpSpPr>
          <p:grpSpPr bwMode="auto">
            <a:xfrm>
              <a:off x="230" y="1210"/>
              <a:ext cx="576" cy="759"/>
              <a:chOff x="230" y="1210"/>
              <a:chExt cx="576" cy="759"/>
            </a:xfrm>
          </p:grpSpPr>
          <p:sp>
            <p:nvSpPr>
              <p:cNvPr id="43123" name="Text Box 338"/>
              <p:cNvSpPr txBox="1">
                <a:spLocks noChangeArrowheads="1"/>
              </p:cNvSpPr>
              <p:nvPr/>
            </p:nvSpPr>
            <p:spPr bwMode="auto">
              <a:xfrm>
                <a:off x="433" y="1210"/>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3124" name="Group 339"/>
              <p:cNvGrpSpPr>
                <a:grpSpLocks/>
              </p:cNvGrpSpPr>
              <p:nvPr/>
            </p:nvGrpSpPr>
            <p:grpSpPr bwMode="auto">
              <a:xfrm>
                <a:off x="230" y="1393"/>
                <a:ext cx="576" cy="576"/>
                <a:chOff x="230" y="1393"/>
                <a:chExt cx="576" cy="576"/>
              </a:xfrm>
            </p:grpSpPr>
            <p:grpSp>
              <p:nvGrpSpPr>
                <p:cNvPr id="43125" name="Group 340"/>
                <p:cNvGrpSpPr>
                  <a:grpSpLocks/>
                </p:cNvGrpSpPr>
                <p:nvPr/>
              </p:nvGrpSpPr>
              <p:grpSpPr bwMode="auto">
                <a:xfrm>
                  <a:off x="230" y="1393"/>
                  <a:ext cx="576" cy="576"/>
                  <a:chOff x="806" y="2497"/>
                  <a:chExt cx="576" cy="576"/>
                </a:xfrm>
              </p:grpSpPr>
              <p:sp>
                <p:nvSpPr>
                  <p:cNvPr id="43128" name="Rectangle 3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9" name="Rectangle 3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0" name="Rectangle 3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1" name="Rectangle 3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2" name="Rectangle 3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3" name="Rectangle 3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4" name="Rectangle 3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5" name="Rectangle 3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6" name="Rectangle 3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7" name="Rectangle 3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8" name="Rectangle 3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39" name="Rectangle 3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0" name="Rectangle 3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1" name="Rectangle 3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2" name="Rectangle 3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43" name="Rectangle 3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26" name="Rectangle 357"/>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127" name="Rectangle 358"/>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43082" name="Group 359"/>
            <p:cNvGrpSpPr>
              <a:grpSpLocks/>
            </p:cNvGrpSpPr>
            <p:nvPr/>
          </p:nvGrpSpPr>
          <p:grpSpPr bwMode="auto">
            <a:xfrm>
              <a:off x="230" y="2353"/>
              <a:ext cx="576" cy="576"/>
              <a:chOff x="230" y="2353"/>
              <a:chExt cx="576" cy="576"/>
            </a:xfrm>
          </p:grpSpPr>
          <p:grpSp>
            <p:nvGrpSpPr>
              <p:cNvPr id="43104" name="Group 360"/>
              <p:cNvGrpSpPr>
                <a:grpSpLocks/>
              </p:cNvGrpSpPr>
              <p:nvPr/>
            </p:nvGrpSpPr>
            <p:grpSpPr bwMode="auto">
              <a:xfrm>
                <a:off x="230" y="2353"/>
                <a:ext cx="576" cy="576"/>
                <a:chOff x="806" y="2497"/>
                <a:chExt cx="576" cy="576"/>
              </a:xfrm>
            </p:grpSpPr>
            <p:sp>
              <p:nvSpPr>
                <p:cNvPr id="43107" name="Rectangle 36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8" name="Rectangle 36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9" name="Rectangle 36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0" name="Rectangle 36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1" name="Rectangle 36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2" name="Rectangle 36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3" name="Rectangle 36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4" name="Rectangle 36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5" name="Rectangle 36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6" name="Rectangle 37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7" name="Rectangle 37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8" name="Rectangle 37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19" name="Rectangle 37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0" name="Rectangle 37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1" name="Rectangle 37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22" name="Rectangle 37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105" name="Rectangle 377"/>
              <p:cNvSpPr>
                <a:spLocks noChangeArrowheads="1"/>
              </p:cNvSpPr>
              <p:nvPr/>
            </p:nvSpPr>
            <p:spPr bwMode="auto">
              <a:xfrm>
                <a:off x="230"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106" name="Rectangle 378"/>
              <p:cNvSpPr>
                <a:spLocks noChangeArrowheads="1"/>
              </p:cNvSpPr>
              <p:nvPr/>
            </p:nvSpPr>
            <p:spPr bwMode="auto">
              <a:xfrm>
                <a:off x="374" y="2353"/>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grpSp>
          <p:nvGrpSpPr>
            <p:cNvPr id="43083" name="Group 379"/>
            <p:cNvGrpSpPr>
              <a:grpSpLocks/>
            </p:cNvGrpSpPr>
            <p:nvPr/>
          </p:nvGrpSpPr>
          <p:grpSpPr bwMode="auto">
            <a:xfrm>
              <a:off x="230" y="3178"/>
              <a:ext cx="576" cy="759"/>
              <a:chOff x="230" y="3178"/>
              <a:chExt cx="576" cy="759"/>
            </a:xfrm>
          </p:grpSpPr>
          <p:grpSp>
            <p:nvGrpSpPr>
              <p:cNvPr id="43084" name="Group 380"/>
              <p:cNvGrpSpPr>
                <a:grpSpLocks/>
              </p:cNvGrpSpPr>
              <p:nvPr/>
            </p:nvGrpSpPr>
            <p:grpSpPr bwMode="auto">
              <a:xfrm>
                <a:off x="230" y="3361"/>
                <a:ext cx="576" cy="576"/>
                <a:chOff x="806" y="2497"/>
                <a:chExt cx="576" cy="576"/>
              </a:xfrm>
            </p:grpSpPr>
            <p:sp>
              <p:nvSpPr>
                <p:cNvPr id="43088" name="Rectangle 38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9" name="Rectangle 38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0" name="Rectangle 38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1" name="Rectangle 38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2" name="Rectangle 38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3" name="Rectangle 38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4" name="Rectangle 38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5" name="Rectangle 38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6" name="Rectangle 38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7" name="Rectangle 39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8" name="Rectangle 39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99" name="Rectangle 39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0" name="Rectangle 39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1" name="Rectangle 39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2" name="Rectangle 39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103" name="Rectangle 39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85" name="Text Box 397"/>
              <p:cNvSpPr txBox="1">
                <a:spLocks noChangeArrowheads="1"/>
              </p:cNvSpPr>
              <p:nvPr/>
            </p:nvSpPr>
            <p:spPr bwMode="auto">
              <a:xfrm>
                <a:off x="422" y="3178"/>
                <a:ext cx="181"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sp>
            <p:nvSpPr>
              <p:cNvPr id="43086" name="Rectangle 398"/>
              <p:cNvSpPr>
                <a:spLocks noChangeArrowheads="1"/>
              </p:cNvSpPr>
              <p:nvPr/>
            </p:nvSpPr>
            <p:spPr bwMode="auto">
              <a:xfrm>
                <a:off x="230"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87" name="Rectangle 399"/>
              <p:cNvSpPr>
                <a:spLocks noChangeArrowheads="1"/>
              </p:cNvSpPr>
              <p:nvPr/>
            </p:nvSpPr>
            <p:spPr bwMode="auto">
              <a:xfrm>
                <a:off x="374"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grpSp>
        <p:nvGrpSpPr>
          <p:cNvPr id="18" name="Group 400"/>
          <p:cNvGrpSpPr>
            <a:grpSpLocks/>
          </p:cNvGrpSpPr>
          <p:nvPr/>
        </p:nvGrpSpPr>
        <p:grpSpPr bwMode="auto">
          <a:xfrm>
            <a:off x="1266825" y="4437063"/>
            <a:ext cx="809625" cy="1074737"/>
            <a:chOff x="902" y="3169"/>
            <a:chExt cx="576" cy="768"/>
          </a:xfrm>
        </p:grpSpPr>
        <p:sp>
          <p:nvSpPr>
            <p:cNvPr id="43064" name="Rectangle 401"/>
            <p:cNvSpPr>
              <a:spLocks noChangeArrowheads="1"/>
            </p:cNvSpPr>
            <p:nvPr/>
          </p:nvSpPr>
          <p:spPr bwMode="auto">
            <a:xfrm>
              <a:off x="902"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5" name="Rectangle 402"/>
            <p:cNvSpPr>
              <a:spLocks noChangeArrowheads="1"/>
            </p:cNvSpPr>
            <p:nvPr/>
          </p:nvSpPr>
          <p:spPr bwMode="auto">
            <a:xfrm>
              <a:off x="1046" y="336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6" name="Rectangle 403"/>
            <p:cNvSpPr>
              <a:spLocks noChangeArrowheads="1"/>
            </p:cNvSpPr>
            <p:nvPr/>
          </p:nvSpPr>
          <p:spPr bwMode="auto">
            <a:xfrm>
              <a:off x="1190"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7" name="Rectangle 404"/>
            <p:cNvSpPr>
              <a:spLocks noChangeArrowheads="1"/>
            </p:cNvSpPr>
            <p:nvPr/>
          </p:nvSpPr>
          <p:spPr bwMode="auto">
            <a:xfrm>
              <a:off x="1334" y="336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8" name="Rectangle 405"/>
            <p:cNvSpPr>
              <a:spLocks noChangeArrowheads="1"/>
            </p:cNvSpPr>
            <p:nvPr/>
          </p:nvSpPr>
          <p:spPr bwMode="auto">
            <a:xfrm>
              <a:off x="902"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69" name="Rectangle 406"/>
            <p:cNvSpPr>
              <a:spLocks noChangeArrowheads="1"/>
            </p:cNvSpPr>
            <p:nvPr/>
          </p:nvSpPr>
          <p:spPr bwMode="auto">
            <a:xfrm>
              <a:off x="1046" y="350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70" name="Rectangle 407"/>
            <p:cNvSpPr>
              <a:spLocks noChangeArrowheads="1"/>
            </p:cNvSpPr>
            <p:nvPr/>
          </p:nvSpPr>
          <p:spPr bwMode="auto">
            <a:xfrm>
              <a:off x="1190"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1" name="Rectangle 408"/>
            <p:cNvSpPr>
              <a:spLocks noChangeArrowheads="1"/>
            </p:cNvSpPr>
            <p:nvPr/>
          </p:nvSpPr>
          <p:spPr bwMode="auto">
            <a:xfrm>
              <a:off x="1334" y="350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2" name="Rectangle 409"/>
            <p:cNvSpPr>
              <a:spLocks noChangeArrowheads="1"/>
            </p:cNvSpPr>
            <p:nvPr/>
          </p:nvSpPr>
          <p:spPr bwMode="auto">
            <a:xfrm>
              <a:off x="902"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3" name="Rectangle 410"/>
            <p:cNvSpPr>
              <a:spLocks noChangeArrowheads="1"/>
            </p:cNvSpPr>
            <p:nvPr/>
          </p:nvSpPr>
          <p:spPr bwMode="auto">
            <a:xfrm>
              <a:off x="1046"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4" name="Rectangle 411"/>
            <p:cNvSpPr>
              <a:spLocks noChangeArrowheads="1"/>
            </p:cNvSpPr>
            <p:nvPr/>
          </p:nvSpPr>
          <p:spPr bwMode="auto">
            <a:xfrm>
              <a:off x="1190"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5" name="Rectangle 412"/>
            <p:cNvSpPr>
              <a:spLocks noChangeArrowheads="1"/>
            </p:cNvSpPr>
            <p:nvPr/>
          </p:nvSpPr>
          <p:spPr bwMode="auto">
            <a:xfrm>
              <a:off x="1334" y="364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6" name="Rectangle 413"/>
            <p:cNvSpPr>
              <a:spLocks noChangeArrowheads="1"/>
            </p:cNvSpPr>
            <p:nvPr/>
          </p:nvSpPr>
          <p:spPr bwMode="auto">
            <a:xfrm>
              <a:off x="902"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7" name="Rectangle 414"/>
            <p:cNvSpPr>
              <a:spLocks noChangeArrowheads="1"/>
            </p:cNvSpPr>
            <p:nvPr/>
          </p:nvSpPr>
          <p:spPr bwMode="auto">
            <a:xfrm>
              <a:off x="1046"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8" name="Rectangle 415"/>
            <p:cNvSpPr>
              <a:spLocks noChangeArrowheads="1"/>
            </p:cNvSpPr>
            <p:nvPr/>
          </p:nvSpPr>
          <p:spPr bwMode="auto">
            <a:xfrm>
              <a:off x="1190"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79" name="Rectangle 416"/>
            <p:cNvSpPr>
              <a:spLocks noChangeArrowheads="1"/>
            </p:cNvSpPr>
            <p:nvPr/>
          </p:nvSpPr>
          <p:spPr bwMode="auto">
            <a:xfrm>
              <a:off x="1334" y="379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80" name="Text Box 417"/>
            <p:cNvSpPr txBox="1">
              <a:spLocks noChangeArrowheads="1"/>
            </p:cNvSpPr>
            <p:nvPr/>
          </p:nvSpPr>
          <p:spPr bwMode="auto">
            <a:xfrm>
              <a:off x="1071" y="3169"/>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grpSp>
      <p:grpSp>
        <p:nvGrpSpPr>
          <p:cNvPr id="19" name="Group 418"/>
          <p:cNvGrpSpPr>
            <a:grpSpLocks/>
          </p:cNvGrpSpPr>
          <p:nvPr/>
        </p:nvGrpSpPr>
        <p:grpSpPr bwMode="auto">
          <a:xfrm>
            <a:off x="1266825" y="1681163"/>
            <a:ext cx="809625" cy="1076325"/>
            <a:chOff x="902" y="1201"/>
            <a:chExt cx="576" cy="768"/>
          </a:xfrm>
        </p:grpSpPr>
        <p:grpSp>
          <p:nvGrpSpPr>
            <p:cNvPr id="43044" name="Group 419"/>
            <p:cNvGrpSpPr>
              <a:grpSpLocks/>
            </p:cNvGrpSpPr>
            <p:nvPr/>
          </p:nvGrpSpPr>
          <p:grpSpPr bwMode="auto">
            <a:xfrm>
              <a:off x="902" y="1393"/>
              <a:ext cx="576" cy="576"/>
              <a:chOff x="806" y="2497"/>
              <a:chExt cx="576" cy="576"/>
            </a:xfrm>
          </p:grpSpPr>
          <p:sp>
            <p:nvSpPr>
              <p:cNvPr id="43048" name="Rectangle 42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9" name="Rectangle 42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0" name="Rectangle 42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1" name="Rectangle 42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2" name="Rectangle 42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3" name="Rectangle 42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4" name="Rectangle 42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5" name="Rectangle 42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6" name="Rectangle 42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7" name="Rectangle 42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8" name="Rectangle 43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59" name="Rectangle 43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0" name="Rectangle 43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1" name="Rectangle 43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2" name="Rectangle 43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63" name="Rectangle 43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45" name="Text Box 436"/>
            <p:cNvSpPr txBox="1">
              <a:spLocks noChangeArrowheads="1"/>
            </p:cNvSpPr>
            <p:nvPr/>
          </p:nvSpPr>
          <p:spPr bwMode="auto">
            <a:xfrm>
              <a:off x="1082" y="1201"/>
              <a:ext cx="204" cy="231"/>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3046" name="Rectangle 437"/>
            <p:cNvSpPr>
              <a:spLocks noChangeArrowheads="1"/>
            </p:cNvSpPr>
            <p:nvPr/>
          </p:nvSpPr>
          <p:spPr bwMode="auto">
            <a:xfrm>
              <a:off x="902"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47" name="Rectangle 438"/>
            <p:cNvSpPr>
              <a:spLocks noChangeArrowheads="1"/>
            </p:cNvSpPr>
            <p:nvPr/>
          </p:nvSpPr>
          <p:spPr bwMode="auto">
            <a:xfrm>
              <a:off x="1046" y="153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grpSp>
        <p:nvGrpSpPr>
          <p:cNvPr id="21" name="Group 439"/>
          <p:cNvGrpSpPr>
            <a:grpSpLocks/>
          </p:cNvGrpSpPr>
          <p:nvPr/>
        </p:nvGrpSpPr>
        <p:grpSpPr bwMode="auto">
          <a:xfrm>
            <a:off x="1266825" y="3294063"/>
            <a:ext cx="809625" cy="806450"/>
            <a:chOff x="902" y="2353"/>
            <a:chExt cx="576" cy="576"/>
          </a:xfrm>
        </p:grpSpPr>
        <p:grpSp>
          <p:nvGrpSpPr>
            <p:cNvPr id="43023" name="Group 440"/>
            <p:cNvGrpSpPr>
              <a:grpSpLocks/>
            </p:cNvGrpSpPr>
            <p:nvPr/>
          </p:nvGrpSpPr>
          <p:grpSpPr bwMode="auto">
            <a:xfrm>
              <a:off x="902" y="2353"/>
              <a:ext cx="576" cy="576"/>
              <a:chOff x="806" y="2497"/>
              <a:chExt cx="576" cy="576"/>
            </a:xfrm>
          </p:grpSpPr>
          <p:sp>
            <p:nvSpPr>
              <p:cNvPr id="43028" name="Rectangle 441"/>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29" name="Rectangle 442"/>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0" name="Rectangle 443"/>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1" name="Rectangle 444"/>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2" name="Rectangle 445"/>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3" name="Rectangle 446"/>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4" name="Rectangle 447"/>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5" name="Rectangle 448"/>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6" name="Rectangle 449"/>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7" name="Rectangle 450"/>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8" name="Rectangle 451"/>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39" name="Rectangle 452"/>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0" name="Rectangle 453"/>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1" name="Rectangle 454"/>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2" name="Rectangle 455"/>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3043" name="Rectangle 456"/>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3024" name="Rectangle 457"/>
            <p:cNvSpPr>
              <a:spLocks noChangeArrowheads="1"/>
            </p:cNvSpPr>
            <p:nvPr/>
          </p:nvSpPr>
          <p:spPr bwMode="auto">
            <a:xfrm>
              <a:off x="902"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5" name="Rectangle 458"/>
            <p:cNvSpPr>
              <a:spLocks noChangeArrowheads="1"/>
            </p:cNvSpPr>
            <p:nvPr/>
          </p:nvSpPr>
          <p:spPr bwMode="auto">
            <a:xfrm>
              <a:off x="1046" y="23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3026" name="Rectangle 459"/>
            <p:cNvSpPr>
              <a:spLocks noChangeArrowheads="1"/>
            </p:cNvSpPr>
            <p:nvPr/>
          </p:nvSpPr>
          <p:spPr bwMode="auto">
            <a:xfrm>
              <a:off x="1046"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sp>
          <p:nvSpPr>
            <p:cNvPr id="43027" name="Rectangle 460"/>
            <p:cNvSpPr>
              <a:spLocks noChangeArrowheads="1"/>
            </p:cNvSpPr>
            <p:nvPr/>
          </p:nvSpPr>
          <p:spPr bwMode="auto">
            <a:xfrm>
              <a:off x="902" y="2497"/>
              <a:ext cx="144" cy="144"/>
            </a:xfrm>
            <a:prstGeom prst="rect">
              <a:avLst/>
            </a:prstGeom>
            <a:solidFill>
              <a:schemeClr val="accent1"/>
            </a:solidFill>
            <a:ln w="25400">
              <a:solidFill>
                <a:schemeClr val="tx1"/>
              </a:solidFill>
              <a:miter lim="800000"/>
              <a:headEnd/>
              <a:tailEnd type="none" w="lg" len="lg"/>
            </a:ln>
          </p:spPr>
          <p:txBody>
            <a:bodyPr wrap="none" anchor="ctr"/>
            <a:lstStyle/>
            <a:p>
              <a:endParaRPr lang="en-GB"/>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smtClean="0"/>
              <a:t>Greedy Algorithm</a:t>
            </a:r>
          </a:p>
        </p:txBody>
      </p:sp>
      <p:sp>
        <p:nvSpPr>
          <p:cNvPr id="44035" name="Rectangle 3"/>
          <p:cNvSpPr>
            <a:spLocks noGrp="1" noChangeArrowheads="1"/>
          </p:cNvSpPr>
          <p:nvPr>
            <p:ph type="body" idx="1"/>
          </p:nvPr>
        </p:nvSpPr>
        <p:spPr/>
        <p:txBody>
          <a:bodyPr/>
          <a:lstStyle/>
          <a:p>
            <a:pPr eaLnBrk="1" hangingPunct="1">
              <a:lnSpc>
                <a:spcPct val="80000"/>
              </a:lnSpc>
            </a:pPr>
            <a:r>
              <a:rPr lang="en-US" sz="2400" smtClean="0"/>
              <a:t>Initialization</a:t>
            </a:r>
          </a:p>
          <a:p>
            <a:pPr lvl="1" eaLnBrk="1" hangingPunct="1">
              <a:lnSpc>
                <a:spcPct val="80000"/>
              </a:lnSpc>
            </a:pPr>
            <a:r>
              <a:rPr lang="en-US" sz="2000" smtClean="0"/>
              <a:t>Build coverage matrix tests vs. tasks</a:t>
            </a:r>
          </a:p>
          <a:p>
            <a:pPr lvl="1" eaLnBrk="1" hangingPunct="1">
              <a:lnSpc>
                <a:spcPct val="80000"/>
              </a:lnSpc>
            </a:pPr>
            <a:r>
              <a:rPr lang="en-US" sz="2000" smtClean="0"/>
              <a:t>Select tests that uniquely cover tasks</a:t>
            </a:r>
          </a:p>
          <a:p>
            <a:pPr eaLnBrk="1" hangingPunct="1">
              <a:lnSpc>
                <a:spcPct val="80000"/>
              </a:lnSpc>
            </a:pPr>
            <a:r>
              <a:rPr lang="en-US" sz="2400" smtClean="0"/>
              <a:t>Loop until all covered tasks are removed</a:t>
            </a:r>
          </a:p>
          <a:p>
            <a:pPr lvl="1" eaLnBrk="1" hangingPunct="1">
              <a:lnSpc>
                <a:spcPct val="80000"/>
              </a:lnSpc>
            </a:pPr>
            <a:r>
              <a:rPr lang="en-US" sz="2000" smtClean="0"/>
              <a:t>Remove all the tasks covered by selected tests</a:t>
            </a:r>
          </a:p>
          <a:p>
            <a:pPr lvl="1" eaLnBrk="1" hangingPunct="1">
              <a:lnSpc>
                <a:spcPct val="80000"/>
              </a:lnSpc>
            </a:pPr>
            <a:r>
              <a:rPr lang="en-US" sz="2000" smtClean="0"/>
              <a:t>Choose the test that covers most remaining tasks</a:t>
            </a:r>
          </a:p>
          <a:p>
            <a:pPr lvl="1" eaLnBrk="1" hangingPunct="1">
              <a:lnSpc>
                <a:spcPct val="80000"/>
              </a:lnSpc>
            </a:pPr>
            <a:endParaRPr lang="en-US" sz="2000" smtClean="0"/>
          </a:p>
          <a:p>
            <a:pPr eaLnBrk="1" hangingPunct="1">
              <a:lnSpc>
                <a:spcPct val="80000"/>
              </a:lnSpc>
            </a:pPr>
            <a:r>
              <a:rPr lang="en-US" sz="2400" smtClean="0"/>
              <a:t>Advantages</a:t>
            </a:r>
          </a:p>
          <a:p>
            <a:pPr lvl="1" eaLnBrk="1" hangingPunct="1">
              <a:lnSpc>
                <a:spcPct val="80000"/>
              </a:lnSpc>
            </a:pPr>
            <a:r>
              <a:rPr lang="en-US" sz="2000" smtClean="0"/>
              <a:t>Complexity is polynomial in the number of tests and coverage tasks </a:t>
            </a:r>
          </a:p>
          <a:p>
            <a:pPr lvl="1" eaLnBrk="1" hangingPunct="1">
              <a:lnSpc>
                <a:spcPct val="80000"/>
              </a:lnSpc>
            </a:pPr>
            <a:r>
              <a:rPr lang="en-US" sz="2000" smtClean="0"/>
              <a:t>Quality solution</a:t>
            </a:r>
          </a:p>
          <a:p>
            <a:pPr eaLnBrk="1" hangingPunct="1">
              <a:lnSpc>
                <a:spcPct val="80000"/>
              </a:lnSpc>
            </a:pPr>
            <a:r>
              <a:rPr lang="en-US" sz="2400" smtClean="0"/>
              <a:t>Disadvantage</a:t>
            </a:r>
          </a:p>
          <a:p>
            <a:pPr lvl="1" eaLnBrk="1" hangingPunct="1">
              <a:lnSpc>
                <a:spcPct val="80000"/>
              </a:lnSpc>
            </a:pPr>
            <a:r>
              <a:rPr lang="en-US" sz="2000" smtClean="0"/>
              <a:t>Requires to keep the entire coverage matrix in memory</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t>Greedy Algorithm Example</a:t>
            </a:r>
          </a:p>
        </p:txBody>
      </p:sp>
      <p:sp>
        <p:nvSpPr>
          <p:cNvPr id="45059" name="Rectangle 3"/>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0" name="Rectangle 4"/>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1" name="Rectangle 5"/>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2" name="Rectangle 6"/>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3" name="Rectangle 7"/>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4" name="Rectangle 8"/>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5" name="Rectangle 9"/>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6" name="Rectangle 10"/>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7" name="Rectangle 11"/>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68" name="Rectangle 12"/>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69" name="Rectangle 13"/>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0" name="Rectangle 14"/>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1" name="Rectangle 15"/>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2" name="Rectangle 16"/>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3" name="Rectangle 17"/>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4" name="Rectangle 18"/>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5" name="Text Box 19"/>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5076" name="Rectangle 20"/>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77" name="Rectangle 21"/>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8" name="Rectangle 22"/>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79" name="Rectangle 23"/>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0" name="Rectangle 24"/>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1" name="Rectangle 25"/>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2" name="Rectangle 26"/>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83" name="Rectangle 27"/>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4" name="Rectangle 28"/>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5" name="Rectangle 29"/>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6" name="Rectangle 30"/>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7" name="Rectangle 31"/>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8" name="Rectangle 32"/>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89" name="Rectangle 33"/>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0" name="Rectangle 34"/>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1" name="Rectangle 35"/>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2" name="Text Box 36"/>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5093" name="Text Box 37"/>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5094" name="Rectangle 38"/>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095" name="Rectangle 39"/>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6" name="Rectangle 40"/>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7" name="Rectangle 41"/>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8" name="Rectangle 42"/>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099" name="Rectangle 43"/>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0" name="Rectangle 44"/>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1" name="Rectangle 45"/>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2" name="Rectangle 46"/>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3" name="Rectangle 47"/>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4" name="Rectangle 48"/>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5" name="Rectangle 49"/>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6" name="Rectangle 50"/>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7" name="Rectangle 51"/>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08" name="Rectangle 52"/>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09" name="Rectangle 53"/>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0" name="Text Box 54"/>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5111" name="Rectangle 55"/>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2" name="Rectangle 56"/>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3" name="Rectangle 57"/>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4" name="Rectangle 58"/>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5" name="Rectangle 59"/>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6" name="Rectangle 60"/>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7" name="Rectangle 61"/>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18" name="Rectangle 62"/>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19" name="Rectangle 63"/>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0" name="Rectangle 64"/>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1" name="Rectangle 65"/>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2" name="Rectangle 66"/>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3" name="Rectangle 67"/>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4" name="Rectangle 68"/>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5" name="Rectangle 69"/>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6" name="Rectangle 70"/>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27" name="Text Box 71"/>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5128" name="Rectangle 72"/>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29" name="Rectangle 73"/>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0" name="Rectangle 74"/>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1" name="Rectangle 75"/>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2" name="Rectangle 76"/>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3" name="Rectangle 77"/>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4" name="Rectangle 78"/>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5" name="Rectangle 79"/>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6" name="Rectangle 80"/>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37" name="Rectangle 81"/>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8" name="Rectangle 82"/>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39" name="Rectangle 83"/>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0" name="Rectangle 84"/>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1" name="Rectangle 85"/>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2" name="Rectangle 86"/>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43" name="Rectangle 87"/>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4" name="Text Box 88"/>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5145" name="Rectangle 89"/>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6" name="Rectangle 90"/>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7" name="Rectangle 91"/>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8" name="Rectangle 92"/>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49" name="Rectangle 93"/>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0" name="Rectangle 94"/>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1" name="Rectangle 95"/>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52" name="Rectangle 96"/>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3" name="Rectangle 97"/>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4" name="Rectangle 98"/>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5" name="Rectangle 99"/>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6" name="Rectangle 100"/>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7" name="Rectangle 101"/>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8" name="Rectangle 102"/>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59" name="Rectangle 103"/>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0" name="Rectangle 104"/>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1" name="Text Box 105"/>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5162" name="Rectangle 106"/>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3" name="Rectangle 107"/>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4" name="Rectangle 108"/>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5" name="Rectangle 109"/>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6" name="Rectangle 110"/>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7" name="Rectangle 111"/>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8" name="Rectangle 112"/>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69" name="Rectangle 113"/>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0" name="Rectangle 114"/>
          <p:cNvSpPr>
            <a:spLocks noChangeArrowheads="1"/>
          </p:cNvSpPr>
          <p:nvPr/>
        </p:nvSpPr>
        <p:spPr bwMode="auto">
          <a:xfrm>
            <a:off x="7885113" y="224155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1" name="Rectangle 115"/>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2" name="Rectangle 116"/>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3" name="Rectangle 117"/>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4" name="Rectangle 118"/>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5" name="Rectangle 119"/>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76" name="Rectangle 120"/>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7" name="Rectangle 121"/>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78" name="Text Box 122"/>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5179" name="Text Box 123"/>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5180" name="Group 124"/>
          <p:cNvGrpSpPr>
            <a:grpSpLocks/>
          </p:cNvGrpSpPr>
          <p:nvPr/>
        </p:nvGrpSpPr>
        <p:grpSpPr bwMode="auto">
          <a:xfrm>
            <a:off x="323850" y="1828800"/>
            <a:ext cx="808038" cy="806450"/>
            <a:chOff x="230" y="1393"/>
            <a:chExt cx="576" cy="576"/>
          </a:xfrm>
        </p:grpSpPr>
        <p:grpSp>
          <p:nvGrpSpPr>
            <p:cNvPr id="45365" name="Group 125"/>
            <p:cNvGrpSpPr>
              <a:grpSpLocks/>
            </p:cNvGrpSpPr>
            <p:nvPr/>
          </p:nvGrpSpPr>
          <p:grpSpPr bwMode="auto">
            <a:xfrm>
              <a:off x="230" y="1393"/>
              <a:ext cx="576" cy="576"/>
              <a:chOff x="806" y="2497"/>
              <a:chExt cx="576" cy="576"/>
            </a:xfrm>
          </p:grpSpPr>
          <p:sp>
            <p:nvSpPr>
              <p:cNvPr id="45368" name="Rectangle 126"/>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9" name="Rectangle 127"/>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0" name="Rectangle 128"/>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1" name="Rectangle 129"/>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2" name="Rectangle 130"/>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3" name="Rectangle 131"/>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4" name="Rectangle 132"/>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5" name="Rectangle 133"/>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6" name="Rectangle 134"/>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7" name="Rectangle 135"/>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8" name="Rectangle 136"/>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79" name="Rectangle 137"/>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0" name="Rectangle 138"/>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1" name="Rectangle 139"/>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2" name="Rectangle 140"/>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83" name="Rectangle 141"/>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5366" name="Rectangle 142"/>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7" name="Rectangle 143"/>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5181" name="Rectangle 144"/>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2" name="Rectangle 145"/>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3" name="Rectangle 146"/>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4" name="Rectangle 147"/>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5" name="Rectangle 148"/>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6" name="Rectangle 149"/>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7" name="Rectangle 150"/>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8" name="Rectangle 151"/>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89" name="Rectangle 152"/>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0" name="Rectangle 153"/>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1" name="Rectangle 154"/>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2" name="Rectangle 155"/>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3" name="Rectangle 156"/>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4" name="Rectangle 157"/>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5" name="Rectangle 158"/>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6" name="Rectangle 159"/>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197" name="Text Box 160"/>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5198" name="Rectangle 161"/>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199" name="Rectangle 162"/>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nvGrpSpPr>
          <p:cNvPr id="4" name="Group 163"/>
          <p:cNvGrpSpPr>
            <a:grpSpLocks/>
          </p:cNvGrpSpPr>
          <p:nvPr/>
        </p:nvGrpSpPr>
        <p:grpSpPr bwMode="auto">
          <a:xfrm>
            <a:off x="373063" y="3228975"/>
            <a:ext cx="4468812" cy="2798763"/>
            <a:chOff x="310" y="2197"/>
            <a:chExt cx="2656" cy="1531"/>
          </a:xfrm>
        </p:grpSpPr>
        <p:sp>
          <p:nvSpPr>
            <p:cNvPr id="45214" name="Rectangle 164"/>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5" name="Rectangle 165"/>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16" name="Rectangle 166"/>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7" name="Rectangle 167"/>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8" name="Rectangle 168"/>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19" name="Rectangle 169"/>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0" name="Rectangle 170"/>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1" name="Rectangle 171"/>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2" name="Rectangle 172"/>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3" name="Rectangle 173"/>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4" name="Rectangle 174"/>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5" name="Rectangle 175"/>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6" name="Rectangle 176"/>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7" name="Rectangle 177"/>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28" name="Rectangle 178"/>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29" name="Rectangle 179"/>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0" name="Rectangle 180"/>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1" name="Rectangle 181"/>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2" name="Rectangle 182"/>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3" name="Rectangle 183"/>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4" name="Rectangle 184"/>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5" name="Rectangle 185"/>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6" name="Rectangle 186"/>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37" name="Rectangle 187"/>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8" name="Rectangle 188"/>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39" name="Rectangle 189"/>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0" name="Rectangle 190"/>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1" name="Rectangle 191"/>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2" name="Rectangle 192"/>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3" name="Rectangle 193"/>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4" name="Rectangle 194"/>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5" name="Rectangle 195"/>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6" name="Rectangle 196"/>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47" name="Rectangle 197"/>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8" name="Rectangle 198"/>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49" name="Rectangle 199"/>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0" name="Rectangle 200"/>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1" name="Rectangle 201"/>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2" name="Rectangle 202"/>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3" name="Rectangle 203"/>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4" name="Rectangle 204"/>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5" name="Rectangle 205"/>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6" name="Rectangle 206"/>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7" name="Rectangle 207"/>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58" name="Rectangle 208"/>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59" name="Rectangle 209"/>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0" name="Rectangle 210"/>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1" name="Rectangle 211"/>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2" name="Rectangle 212"/>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3" name="Rectangle 213"/>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64" name="Rectangle 214"/>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5" name="Rectangle 215"/>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6" name="Rectangle 216"/>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7" name="Rectangle 217"/>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8" name="Rectangle 218"/>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69" name="Rectangle 219"/>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0" name="Rectangle 220"/>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1" name="Rectangle 221"/>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2" name="Rectangle 222"/>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3" name="Rectangle 223"/>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4" name="Rectangle 224"/>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5" name="Rectangle 225"/>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6" name="Rectangle 226"/>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7" name="Rectangle 227"/>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78" name="Rectangle 228"/>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79" name="Rectangle 229"/>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0" name="Rectangle 230"/>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1" name="Rectangle 231"/>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2" name="Rectangle 232"/>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3" name="Rectangle 233"/>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4" name="Rectangle 234"/>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5" name="Rectangle 235"/>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6" name="Rectangle 236"/>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87" name="Rectangle 237"/>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8" name="Rectangle 238"/>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89" name="Rectangle 239"/>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0" name="Rectangle 240"/>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1" name="Rectangle 241"/>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2" name="Rectangle 242"/>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293" name="Rectangle 243"/>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4" name="Rectangle 244"/>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5" name="Rectangle 245"/>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6" name="Rectangle 246"/>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7" name="Rectangle 247"/>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8" name="Rectangle 248"/>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299" name="Rectangle 249"/>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0" name="Rectangle 250"/>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01" name="Rectangle 251"/>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2" name="Rectangle 252"/>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3" name="Rectangle 253"/>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4" name="Rectangle 254"/>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5" name="Rectangle 255"/>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6" name="Rectangle 256"/>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7" name="Rectangle 257"/>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8" name="Rectangle 258"/>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09" name="Rectangle 259"/>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0" name="Rectangle 260"/>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1" name="Rectangle 261"/>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2" name="Rectangle 262"/>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3" name="Rectangle 263"/>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4" name="Rectangle 264"/>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5" name="Rectangle 265"/>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6" name="Rectangle 266"/>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7" name="Rectangle 267"/>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18" name="Rectangle 268"/>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19" name="Rectangle 269"/>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0" name="Rectangle 270"/>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1" name="Rectangle 271"/>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2" name="Rectangle 272"/>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3" name="Rectangle 273"/>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4" name="Rectangle 274"/>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5" name="Rectangle 275"/>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26" name="Rectangle 276"/>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7" name="Rectangle 277"/>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8" name="Rectangle 278"/>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29" name="Rectangle 279"/>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0" name="Rectangle 280"/>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1" name="Rectangle 281"/>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2" name="Rectangle 282"/>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3" name="Rectangle 283"/>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4" name="Rectangle 284"/>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5" name="Rectangle 285"/>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6" name="Rectangle 286"/>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7" name="Rectangle 287"/>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8" name="Rectangle 288"/>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39" name="Rectangle 289"/>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0" name="Rectangle 290"/>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1" name="Rectangle 291"/>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2" name="Rectangle 292"/>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3" name="Rectangle 293"/>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44" name="Rectangle 294"/>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5" name="Rectangle 295"/>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6" name="Rectangle 296"/>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7" name="Rectangle 297"/>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8" name="Rectangle 298"/>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49" name="Rectangle 299"/>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0" name="Rectangle 300"/>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1" name="Rectangle 301"/>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2" name="Rectangle 302"/>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3" name="Rectangle 303"/>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4" name="Rectangle 304"/>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5" name="Rectangle 305"/>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6" name="Rectangle 306"/>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7" name="Rectangle 307"/>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8" name="Rectangle 308"/>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59" name="Rectangle 309"/>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5360" name="Rectangle 310"/>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1" name="Rectangle 311"/>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5362" name="Text Box 312"/>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5363" name="Text Box 313"/>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5364" name="Text Box 314"/>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275771" name="Text Box 315"/>
          <p:cNvSpPr txBox="1">
            <a:spLocks noChangeArrowheads="1"/>
          </p:cNvSpPr>
          <p:nvPr/>
        </p:nvSpPr>
        <p:spPr bwMode="auto">
          <a:xfrm>
            <a:off x="571817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275772" name="Text Box 316"/>
          <p:cNvSpPr txBox="1">
            <a:spLocks noChangeArrowheads="1"/>
          </p:cNvSpPr>
          <p:nvPr/>
        </p:nvSpPr>
        <p:spPr bwMode="auto">
          <a:xfrm>
            <a:off x="3513138" y="5973763"/>
            <a:ext cx="1343025" cy="2968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400">
                <a:latin typeface="Comic Sans MS" pitchFamily="66" charset="0"/>
                <a:cs typeface="Arial" pitchFamily="34" charset="0"/>
              </a:rPr>
              <a:t>Covered tasks</a:t>
            </a:r>
          </a:p>
        </p:txBody>
      </p:sp>
      <p:sp>
        <p:nvSpPr>
          <p:cNvPr id="275773" name="Freeform 317"/>
          <p:cNvSpPr>
            <a:spLocks/>
          </p:cNvSpPr>
          <p:nvPr/>
        </p:nvSpPr>
        <p:spPr bwMode="auto">
          <a:xfrm>
            <a:off x="4841875" y="4975225"/>
            <a:ext cx="539750" cy="1141413"/>
          </a:xfrm>
          <a:custGeom>
            <a:avLst/>
            <a:gdLst>
              <a:gd name="T0" fmla="*/ 0 w 384"/>
              <a:gd name="T1" fmla="*/ 2147483647 h 816"/>
              <a:gd name="T2" fmla="*/ 2147483647 w 384"/>
              <a:gd name="T3" fmla="*/ 2147483647 h 816"/>
              <a:gd name="T4" fmla="*/ 0 w 384"/>
              <a:gd name="T5" fmla="*/ 0 h 816"/>
              <a:gd name="T6" fmla="*/ 0 60000 65536"/>
              <a:gd name="T7" fmla="*/ 0 60000 65536"/>
              <a:gd name="T8" fmla="*/ 0 60000 65536"/>
              <a:gd name="T9" fmla="*/ 0 w 384"/>
              <a:gd name="T10" fmla="*/ 0 h 816"/>
              <a:gd name="T11" fmla="*/ 384 w 384"/>
              <a:gd name="T12" fmla="*/ 816 h 816"/>
            </a:gdLst>
            <a:ahLst/>
            <a:cxnLst>
              <a:cxn ang="T6">
                <a:pos x="T0" y="T1"/>
              </a:cxn>
              <a:cxn ang="T7">
                <a:pos x="T2" y="T3"/>
              </a:cxn>
              <a:cxn ang="T8">
                <a:pos x="T4" y="T5"/>
              </a:cxn>
            </a:cxnLst>
            <a:rect l="T9" t="T10" r="T11" b="T12"/>
            <a:pathLst>
              <a:path w="384" h="816">
                <a:moveTo>
                  <a:pt x="0" y="816"/>
                </a:moveTo>
                <a:cubicBezTo>
                  <a:pt x="192" y="764"/>
                  <a:pt x="384" y="712"/>
                  <a:pt x="384" y="576"/>
                </a:cubicBezTo>
                <a:cubicBezTo>
                  <a:pt x="384" y="440"/>
                  <a:pt x="64" y="96"/>
                  <a:pt x="0" y="0"/>
                </a:cubicBezTo>
              </a:path>
            </a:pathLst>
          </a:custGeom>
          <a:noFill/>
          <a:ln w="25400" cap="flat" cmpd="sng">
            <a:solidFill>
              <a:schemeClr val="tx1"/>
            </a:solidFill>
            <a:prstDash val="solid"/>
            <a:round/>
            <a:headEnd type="none" w="med" len="med"/>
            <a:tailEnd type="triangle" w="lg" len="lg"/>
          </a:ln>
        </p:spPr>
        <p:txBody>
          <a:bodyPr/>
          <a:lstStyle/>
          <a:p>
            <a:endParaRPr lang="en-GB"/>
          </a:p>
        </p:txBody>
      </p:sp>
      <p:sp>
        <p:nvSpPr>
          <p:cNvPr id="275774" name="Text Box 318"/>
          <p:cNvSpPr txBox="1">
            <a:spLocks noChangeArrowheads="1"/>
          </p:cNvSpPr>
          <p:nvPr/>
        </p:nvSpPr>
        <p:spPr bwMode="auto">
          <a:xfrm>
            <a:off x="571817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5775" name="Text Box 319"/>
          <p:cNvSpPr txBox="1">
            <a:spLocks noChangeArrowheads="1"/>
          </p:cNvSpPr>
          <p:nvPr/>
        </p:nvSpPr>
        <p:spPr bwMode="auto">
          <a:xfrm>
            <a:off x="5103813" y="6086475"/>
            <a:ext cx="2239962"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a:t>
            </a:r>
            <a:r>
              <a:rPr lang="en-US" sz="1600">
                <a:solidFill>
                  <a:srgbClr val="A50021"/>
                </a:solidFill>
                <a:latin typeface="Comic Sans MS" pitchFamily="66" charset="0"/>
                <a:cs typeface="Arial" pitchFamily="34" charset="0"/>
              </a:rPr>
              <a:t>5, 9</a:t>
            </a:r>
          </a:p>
        </p:txBody>
      </p:sp>
      <p:grpSp>
        <p:nvGrpSpPr>
          <p:cNvPr id="5" name="Group 320"/>
          <p:cNvGrpSpPr>
            <a:grpSpLocks/>
          </p:cNvGrpSpPr>
          <p:nvPr/>
        </p:nvGrpSpPr>
        <p:grpSpPr bwMode="auto">
          <a:xfrm>
            <a:off x="188913" y="4773613"/>
            <a:ext cx="201612" cy="1074737"/>
            <a:chOff x="134" y="3409"/>
            <a:chExt cx="144" cy="768"/>
          </a:xfrm>
        </p:grpSpPr>
        <p:sp>
          <p:nvSpPr>
            <p:cNvPr id="45212" name="Line 321"/>
            <p:cNvSpPr>
              <a:spLocks noChangeShapeType="1"/>
            </p:cNvSpPr>
            <p:nvPr/>
          </p:nvSpPr>
          <p:spPr bwMode="auto">
            <a:xfrm>
              <a:off x="134" y="4177"/>
              <a:ext cx="144" cy="0"/>
            </a:xfrm>
            <a:prstGeom prst="line">
              <a:avLst/>
            </a:prstGeom>
            <a:noFill/>
            <a:ln w="25400">
              <a:solidFill>
                <a:schemeClr val="tx1"/>
              </a:solidFill>
              <a:round/>
              <a:headEnd/>
              <a:tailEnd type="triangle" w="lg" len="lg"/>
            </a:ln>
          </p:spPr>
          <p:txBody>
            <a:bodyPr/>
            <a:lstStyle/>
            <a:p>
              <a:endParaRPr lang="en-GB"/>
            </a:p>
          </p:txBody>
        </p:sp>
        <p:sp>
          <p:nvSpPr>
            <p:cNvPr id="45213" name="Line 322"/>
            <p:cNvSpPr>
              <a:spLocks noChangeShapeType="1"/>
            </p:cNvSpPr>
            <p:nvPr/>
          </p:nvSpPr>
          <p:spPr bwMode="auto">
            <a:xfrm>
              <a:off x="134" y="3409"/>
              <a:ext cx="144" cy="0"/>
            </a:xfrm>
            <a:prstGeom prst="line">
              <a:avLst/>
            </a:prstGeom>
            <a:noFill/>
            <a:ln w="25400">
              <a:solidFill>
                <a:schemeClr val="tx1"/>
              </a:solidFill>
              <a:round/>
              <a:headEnd/>
              <a:tailEnd type="triangle" w="lg" len="lg"/>
            </a:ln>
          </p:spPr>
          <p:txBody>
            <a:bodyPr/>
            <a:lstStyle/>
            <a:p>
              <a:endParaRPr lang="en-GB"/>
            </a:p>
          </p:txBody>
        </p:sp>
      </p:grpSp>
      <p:grpSp>
        <p:nvGrpSpPr>
          <p:cNvPr id="6" name="Group 323"/>
          <p:cNvGrpSpPr>
            <a:grpSpLocks/>
          </p:cNvGrpSpPr>
          <p:nvPr/>
        </p:nvGrpSpPr>
        <p:grpSpPr bwMode="auto">
          <a:xfrm>
            <a:off x="2481263" y="3092450"/>
            <a:ext cx="1889125" cy="201613"/>
            <a:chOff x="1766" y="2209"/>
            <a:chExt cx="1344" cy="144"/>
          </a:xfrm>
        </p:grpSpPr>
        <p:sp>
          <p:nvSpPr>
            <p:cNvPr id="45210" name="Line 324"/>
            <p:cNvSpPr>
              <a:spLocks noChangeShapeType="1"/>
            </p:cNvSpPr>
            <p:nvPr/>
          </p:nvSpPr>
          <p:spPr bwMode="auto">
            <a:xfrm>
              <a:off x="1766" y="2209"/>
              <a:ext cx="0" cy="144"/>
            </a:xfrm>
            <a:prstGeom prst="line">
              <a:avLst/>
            </a:prstGeom>
            <a:noFill/>
            <a:ln w="25400">
              <a:solidFill>
                <a:schemeClr val="tx1"/>
              </a:solidFill>
              <a:round/>
              <a:headEnd/>
              <a:tailEnd type="triangle" w="lg" len="lg"/>
            </a:ln>
          </p:spPr>
          <p:txBody>
            <a:bodyPr/>
            <a:lstStyle/>
            <a:p>
              <a:endParaRPr lang="en-GB"/>
            </a:p>
          </p:txBody>
        </p:sp>
        <p:sp>
          <p:nvSpPr>
            <p:cNvPr id="45211" name="Line 325"/>
            <p:cNvSpPr>
              <a:spLocks noChangeShapeType="1"/>
            </p:cNvSpPr>
            <p:nvPr/>
          </p:nvSpPr>
          <p:spPr bwMode="auto">
            <a:xfrm>
              <a:off x="3110" y="2209"/>
              <a:ext cx="0" cy="144"/>
            </a:xfrm>
            <a:prstGeom prst="line">
              <a:avLst/>
            </a:prstGeom>
            <a:noFill/>
            <a:ln w="25400">
              <a:solidFill>
                <a:schemeClr val="tx1"/>
              </a:solidFill>
              <a:round/>
              <a:headEnd/>
              <a:tailEnd type="triangle" w="lg" len="lg"/>
            </a:ln>
          </p:spPr>
          <p:txBody>
            <a:bodyPr/>
            <a:lstStyle/>
            <a:p>
              <a:endParaRPr lang="en-GB"/>
            </a:p>
          </p:txBody>
        </p:sp>
      </p:grpSp>
      <p:sp>
        <p:nvSpPr>
          <p:cNvPr id="45208" name="Line 327"/>
          <p:cNvSpPr>
            <a:spLocks noChangeShapeType="1"/>
          </p:cNvSpPr>
          <p:nvPr/>
        </p:nvSpPr>
        <p:spPr bwMode="auto">
          <a:xfrm>
            <a:off x="-1873250" y="2854325"/>
            <a:ext cx="0" cy="549275"/>
          </a:xfrm>
          <a:prstGeom prst="line">
            <a:avLst/>
          </a:prstGeom>
          <a:noFill/>
          <a:ln w="25400">
            <a:solidFill>
              <a:schemeClr val="tx1"/>
            </a:solidFill>
            <a:round/>
            <a:headEnd/>
            <a:tailEnd type="triangle" w="lg" len="lg"/>
          </a:ln>
        </p:spPr>
        <p:txBody>
          <a:bodyPr/>
          <a:lstStyle/>
          <a:p>
            <a:endParaRPr lang="en-GB"/>
          </a:p>
        </p:txBody>
      </p:sp>
      <p:sp>
        <p:nvSpPr>
          <p:cNvPr id="275784" name="Line 328"/>
          <p:cNvSpPr>
            <a:spLocks noChangeShapeType="1"/>
          </p:cNvSpPr>
          <p:nvPr/>
        </p:nvSpPr>
        <p:spPr bwMode="auto">
          <a:xfrm>
            <a:off x="3203575" y="3105150"/>
            <a:ext cx="3175" cy="19050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57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577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57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57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57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5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71" grpId="0"/>
      <p:bldP spid="275772" grpId="0"/>
      <p:bldP spid="275773" grpId="0" animBg="1"/>
      <p:bldP spid="275774" grpId="0"/>
      <p:bldP spid="275775" grpId="0"/>
      <p:bldP spid="27578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2" name="Group 2"/>
          <p:cNvGrpSpPr>
            <a:grpSpLocks/>
          </p:cNvGrpSpPr>
          <p:nvPr/>
        </p:nvGrpSpPr>
        <p:grpSpPr bwMode="auto">
          <a:xfrm>
            <a:off x="373063" y="3227388"/>
            <a:ext cx="4468812" cy="2798762"/>
            <a:chOff x="310" y="2197"/>
            <a:chExt cx="2656" cy="1531"/>
          </a:xfrm>
        </p:grpSpPr>
        <p:sp>
          <p:nvSpPr>
            <p:cNvPr id="46414" name="Rectangle 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5" name="Rectangle 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16" name="Rectangle 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7" name="Rectangle 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8" name="Rectangle 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19" name="Rectangle 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0" name="Rectangle 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1" name="Rectangle 1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2" name="Rectangle 1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3" name="Rectangle 1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4" name="Rectangle 1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5" name="Rectangle 1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6" name="Rectangle 1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7" name="Rectangle 1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28" name="Rectangle 1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29" name="Rectangle 1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0" name="Rectangle 1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1" name="Rectangle 2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2" name="Rectangle 2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3" name="Rectangle 2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4" name="Rectangle 2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5" name="Rectangle 2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6" name="Rectangle 2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37" name="Rectangle 2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8" name="Rectangle 2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39" name="Rectangle 2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0" name="Rectangle 2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1" name="Rectangle 3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2" name="Rectangle 3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3" name="Rectangle 3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4" name="Rectangle 3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5" name="Rectangle 3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6" name="Rectangle 3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47" name="Rectangle 3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8" name="Rectangle 3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49" name="Rectangle 3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0" name="Rectangle 3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1" name="Rectangle 4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2" name="Rectangle 4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3" name="Rectangle 4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4" name="Rectangle 4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5" name="Rectangle 4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6" name="Rectangle 4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7" name="Rectangle 4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58" name="Rectangle 4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59" name="Rectangle 4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0" name="Rectangle 4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1" name="Rectangle 5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2" name="Rectangle 5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3" name="Rectangle 5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64" name="Rectangle 5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5" name="Rectangle 5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6" name="Rectangle 5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7" name="Rectangle 5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8" name="Rectangle 5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69" name="Rectangle 5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0" name="Rectangle 5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1" name="Rectangle 6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2" name="Rectangle 6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3" name="Rectangle 6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4" name="Rectangle 6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5" name="Rectangle 6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6" name="Rectangle 6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7" name="Rectangle 6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78" name="Rectangle 6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79" name="Rectangle 6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0" name="Rectangle 6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1" name="Rectangle 7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2" name="Rectangle 7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3" name="Rectangle 7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4" name="Rectangle 7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5" name="Rectangle 7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6" name="Rectangle 7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87" name="Rectangle 7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8" name="Rectangle 7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89" name="Rectangle 7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0" name="Rectangle 7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1" name="Rectangle 8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2" name="Rectangle 8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93" name="Rectangle 8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4" name="Rectangle 8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5" name="Rectangle 8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6" name="Rectangle 8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7" name="Rectangle 8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8" name="Rectangle 8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499" name="Rectangle 8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0" name="Rectangle 8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01" name="Rectangle 9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2" name="Rectangle 9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3" name="Rectangle 9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4" name="Rectangle 9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5" name="Rectangle 9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6" name="Rectangle 9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7" name="Rectangle 9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8" name="Rectangle 9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09" name="Rectangle 9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0" name="Rectangle 9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1" name="Rectangle 10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2" name="Rectangle 10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3" name="Rectangle 10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4" name="Rectangle 10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5" name="Rectangle 10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6" name="Rectangle 10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7" name="Rectangle 10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8" name="Rectangle 107"/>
            <p:cNvSpPr>
              <a:spLocks noChangeArrowheads="1"/>
            </p:cNvSpPr>
            <p:nvPr/>
          </p:nvSpPr>
          <p:spPr bwMode="auto">
            <a:xfrm>
              <a:off x="162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19" name="Rectangle 10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0" name="Rectangle 10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1" name="Rectangle 11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2" name="Rectangle 11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3" name="Rectangle 11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4" name="Rectangle 11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5" name="Rectangle 11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26" name="Rectangle 11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7" name="Rectangle 11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8" name="Rectangle 11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29" name="Rectangle 11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0" name="Rectangle 11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1" name="Rectangle 12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2" name="Rectangle 12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3" name="Rectangle 12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4" name="Rectangle 12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5" name="Rectangle 12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6" name="Rectangle 12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7" name="Rectangle 12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8" name="Rectangle 12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39" name="Rectangle 12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0" name="Rectangle 12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1" name="Rectangle 13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2" name="Rectangle 13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3" name="Rectangle 13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44" name="Rectangle 13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5" name="Rectangle 13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6" name="Rectangle 13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7" name="Rectangle 13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8" name="Rectangle 13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49" name="Rectangle 13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0" name="Rectangle 13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1" name="Rectangle 14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2" name="Rectangle 14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3" name="Rectangle 14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4" name="Rectangle 14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5" name="Rectangle 14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6" name="Rectangle 14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7" name="Rectangle 14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8" name="Rectangle 14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59" name="Rectangle 14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560" name="Rectangle 14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1" name="Rectangle 15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562" name="Text Box 15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563" name="Text Box 15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564" name="Text Box 15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grpSp>
        <p:nvGrpSpPr>
          <p:cNvPr id="3" name="Group 154"/>
          <p:cNvGrpSpPr>
            <a:grpSpLocks/>
          </p:cNvGrpSpPr>
          <p:nvPr/>
        </p:nvGrpSpPr>
        <p:grpSpPr bwMode="auto">
          <a:xfrm>
            <a:off x="373063" y="3227388"/>
            <a:ext cx="4738687" cy="2798762"/>
            <a:chOff x="266" y="2305"/>
            <a:chExt cx="3372" cy="1999"/>
          </a:xfrm>
        </p:grpSpPr>
        <p:sp>
          <p:nvSpPr>
            <p:cNvPr id="46253" name="Rectangle 155"/>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4" name="Rectangle 156"/>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55" name="Rectangle 157"/>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6" name="Rectangle 158"/>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7" name="Rectangle 159"/>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8" name="Rectangle 160"/>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59" name="Rectangle 161"/>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0" name="Rectangle 162"/>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1" name="Rectangle 163"/>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2" name="Rectangle 164"/>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3" name="Rectangle 165"/>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4" name="Rectangle 166"/>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5" name="Rectangle 167"/>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66" name="Rectangle 168"/>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67" name="Rectangle 169"/>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8" name="Rectangle 170"/>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69" name="Rectangle 171"/>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0" name="Rectangle 172"/>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1" name="Rectangle 173"/>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2" name="Rectangle 174"/>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3" name="Rectangle 175"/>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74" name="Rectangle 176"/>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5" name="Rectangle 177"/>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76" name="Rectangle 178"/>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7" name="Rectangle 179"/>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8" name="Rectangle 180"/>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79" name="Rectangle 181"/>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0" name="Rectangle 182"/>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1" name="Rectangle 183"/>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2" name="Rectangle 184"/>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3" name="Rectangle 185"/>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4" name="Rectangle 186"/>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5" name="Rectangle 187"/>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86" name="Rectangle 188"/>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87" name="Rectangle 189"/>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8" name="Rectangle 190"/>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89" name="Rectangle 191"/>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0" name="Rectangle 192"/>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1" name="Rectangle 193"/>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2" name="Rectangle 194"/>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3" name="Rectangle 195"/>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4" name="Rectangle 196"/>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5" name="Rectangle 197"/>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296" name="Rectangle 198"/>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97" name="Rectangle 199"/>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8" name="Rectangle 200"/>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99" name="Rectangle 201"/>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0" name="Rectangle 202"/>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1" name="Rectangle 203"/>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2" name="Rectangle 204"/>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3" name="Rectangle 205"/>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4" name="Rectangle 206"/>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5" name="Rectangle 207"/>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6" name="Rectangle 208"/>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7" name="Rectangle 209"/>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08" name="Rectangle 210"/>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09" name="Rectangle 211"/>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0" name="Rectangle 212"/>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1" name="Rectangle 213"/>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2" name="Rectangle 214"/>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3" name="Rectangle 215"/>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4" name="Rectangle 216"/>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15" name="Rectangle 217"/>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6" name="Rectangle 218"/>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7" name="Rectangle 219"/>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18" name="Rectangle 220"/>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19" name="Rectangle 221"/>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0" name="Rectangle 222"/>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1" name="Rectangle 223"/>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22" name="Rectangle 224"/>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3" name="Rectangle 225"/>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4" name="Rectangle 226"/>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5" name="Rectangle 227"/>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6" name="Rectangle 228"/>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7" name="Rectangle 229"/>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28" name="Rectangle 230"/>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29" name="Rectangle 231"/>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0" name="Rectangle 232"/>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31" name="Rectangle 233"/>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2" name="Rectangle 234"/>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3" name="Rectangle 235"/>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4" name="Rectangle 236"/>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35" name="Rectangle 237"/>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6" name="Rectangle 238"/>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7" name="Rectangle 239"/>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8" name="Rectangle 240"/>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39" name="Rectangle 241"/>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40" name="Rectangle 242"/>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1" name="Rectangle 243"/>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2" name="Rectangle 244"/>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3" name="Rectangle 245"/>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4" name="Rectangle 246"/>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5" name="Rectangle 247"/>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6" name="Rectangle 248"/>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47" name="Rectangle 249"/>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8" name="Rectangle 250"/>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49" name="Rectangle 251"/>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0" name="Rectangle 252"/>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1" name="Rectangle 253"/>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2" name="Rectangle 254"/>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3" name="Rectangle 255"/>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4" name="Rectangle 256"/>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5" name="Rectangle 257"/>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56" name="Rectangle 258"/>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7" name="Rectangle 259"/>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8" name="Rectangle 260"/>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59" name="Rectangle 261"/>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0" name="Rectangle 262"/>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1" name="Rectangle 263"/>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2" name="Rectangle 264"/>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3" name="Rectangle 265"/>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4" name="Rectangle 266"/>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65" name="Rectangle 267"/>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6" name="Rectangle 268"/>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7" name="Rectangle 269"/>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8" name="Rectangle 270"/>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69" name="Rectangle 271"/>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0" name="Rectangle 272"/>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1" name="Rectangle 273"/>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2" name="Rectangle 274"/>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3" name="Rectangle 275"/>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4" name="Rectangle 276"/>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5" name="Rectangle 277"/>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76" name="Rectangle 278"/>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7" name="Rectangle 279"/>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8" name="Rectangle 280"/>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79" name="Rectangle 281"/>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0" name="Rectangle 282"/>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1" name="Rectangle 283"/>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382" name="Rectangle 284"/>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3" name="Rectangle 285"/>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4" name="Rectangle 286"/>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85" name="Rectangle 287"/>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6" name="Rectangle 288"/>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7" name="Rectangle 289"/>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8" name="Rectangle 290"/>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89" name="Rectangle 291"/>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0" name="Rectangle 292"/>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1" name="Rectangle 293"/>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2" name="Rectangle 294"/>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3" name="Rectangle 295"/>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4" name="Rectangle 296"/>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5" name="Rectangle 297"/>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6" name="Rectangle 298"/>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397" name="Rectangle 299"/>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8" name="Rectangle 300"/>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6399" name="Rectangle 301"/>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0" name="Rectangle 302"/>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401" name="Text Box 303"/>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6402" name="Text Box 304"/>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6403" name="Text Box 305"/>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6404" name="Text Box 306"/>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6405" name="Line 307"/>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6406" name="Line 308"/>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6407" name="Line 309"/>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6408" name="Line 310"/>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6409" name="Line 311"/>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6410" name="Line 312"/>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6411" name="Line 313"/>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6412" name="Line 314"/>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6413" name="Line 315"/>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46084" name="Rectangle 316"/>
          <p:cNvSpPr>
            <a:spLocks noGrp="1" noChangeArrowheads="1"/>
          </p:cNvSpPr>
          <p:nvPr>
            <p:ph type="title"/>
          </p:nvPr>
        </p:nvSpPr>
        <p:spPr/>
        <p:txBody>
          <a:bodyPr/>
          <a:lstStyle/>
          <a:p>
            <a:pPr eaLnBrk="1" hangingPunct="1"/>
            <a:r>
              <a:rPr lang="en-US" smtClean="0"/>
              <a:t>Greedy Algorithm Example</a:t>
            </a:r>
          </a:p>
        </p:txBody>
      </p:sp>
      <p:sp>
        <p:nvSpPr>
          <p:cNvPr id="46085" name="Rectangle 317"/>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6" name="Rectangle 318"/>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87" name="Rectangle 319"/>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8" name="Rectangle 320"/>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89" name="Rectangle 321"/>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0" name="Rectangle 322"/>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1" name="Rectangle 323"/>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2" name="Rectangle 324"/>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3" name="Rectangle 325"/>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4" name="Rectangle 326"/>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5" name="Rectangle 327"/>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6" name="Rectangle 328"/>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7" name="Rectangle 329"/>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098" name="Rectangle 330"/>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099" name="Rectangle 331"/>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0" name="Rectangle 332"/>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1" name="Text Box 333"/>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6102" name="Rectangle 334"/>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3" name="Rectangle 335"/>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4" name="Rectangle 336"/>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5" name="Rectangle 337"/>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6" name="Rectangle 338"/>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07" name="Rectangle 339"/>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8" name="Rectangle 340"/>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09" name="Rectangle 341"/>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0" name="Rectangle 342"/>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1" name="Rectangle 343"/>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2" name="Rectangle 344"/>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3" name="Rectangle 345"/>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4" name="Rectangle 346"/>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5" name="Rectangle 347"/>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6" name="Rectangle 348"/>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17" name="Rectangle 349"/>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18" name="Text Box 350"/>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6119" name="Text Box 351"/>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6120" name="Rectangle 352"/>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21" name="Rectangle 353"/>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2" name="Rectangle 354"/>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3" name="Rectangle 355"/>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4" name="Rectangle 356"/>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5" name="Rectangle 357"/>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6" name="Rectangle 358"/>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7" name="Rectangle 359"/>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8" name="Rectangle 360"/>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29" name="Rectangle 361"/>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0" name="Rectangle 362"/>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1" name="Rectangle 363"/>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2" name="Rectangle 364"/>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3" name="Rectangle 365"/>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4" name="Rectangle 366"/>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5" name="Rectangle 367"/>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6" name="Text Box 368"/>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6137" name="Rectangle 369"/>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38" name="Rectangle 370"/>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39" name="Rectangle 371"/>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0" name="Rectangle 372"/>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1" name="Rectangle 373"/>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2" name="Rectangle 374"/>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3" name="Rectangle 375"/>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4" name="Rectangle 376"/>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45" name="Rectangle 377"/>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6" name="Rectangle 378"/>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7" name="Rectangle 379"/>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8" name="Rectangle 380"/>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49" name="Rectangle 381"/>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0" name="Rectangle 382"/>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1" name="Rectangle 383"/>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2" name="Rectangle 384"/>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3" name="Text Box 385"/>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6154" name="Rectangle 386"/>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5" name="Rectangle 387"/>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6" name="Rectangle 388"/>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7" name="Rectangle 389"/>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58" name="Rectangle 390"/>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59" name="Rectangle 391"/>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0" name="Rectangle 392"/>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1" name="Rectangle 393"/>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2" name="Rectangle 394"/>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3" name="Rectangle 395"/>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4" name="Rectangle 396"/>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5" name="Rectangle 397"/>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66" name="Rectangle 398"/>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7" name="Rectangle 399"/>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8" name="Rectangle 400"/>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69" name="Rectangle 401"/>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0" name="Text Box 402"/>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6171" name="Rectangle 403"/>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2" name="Rectangle 404"/>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3" name="Rectangle 405"/>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4" name="Rectangle 406"/>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5" name="Rectangle 407"/>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6" name="Rectangle 408"/>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7" name="Rectangle 409"/>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78" name="Rectangle 410"/>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79" name="Rectangle 411"/>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0" name="Rectangle 412"/>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1" name="Rectangle 413"/>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2" name="Rectangle 414"/>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3" name="Rectangle 415"/>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4" name="Rectangle 416"/>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5" name="Rectangle 417"/>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6" name="Rectangle 418"/>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7" name="Text Box 419"/>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6188" name="Rectangle 420"/>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89" name="Rectangle 421"/>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0" name="Rectangle 422"/>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1" name="Rectangle 423"/>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2" name="Rectangle 424"/>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3" name="Rectangle 425"/>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4" name="Rectangle 426"/>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5" name="Rectangle 427"/>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196" name="Rectangle 428"/>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7" name="Rectangle 429"/>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8" name="Rectangle 430"/>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199" name="Rectangle 431"/>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0" name="Rectangle 432"/>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1" name="Rectangle 433"/>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2" name="Rectangle 434"/>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3" name="Rectangle 435"/>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04" name="Text Box 436"/>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6205" name="Text Box 437"/>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6206" name="Group 438"/>
          <p:cNvGrpSpPr>
            <a:grpSpLocks/>
          </p:cNvGrpSpPr>
          <p:nvPr/>
        </p:nvGrpSpPr>
        <p:grpSpPr bwMode="auto">
          <a:xfrm>
            <a:off x="323850" y="1828800"/>
            <a:ext cx="808038" cy="806450"/>
            <a:chOff x="230" y="1393"/>
            <a:chExt cx="576" cy="576"/>
          </a:xfrm>
        </p:grpSpPr>
        <p:grpSp>
          <p:nvGrpSpPr>
            <p:cNvPr id="46234" name="Group 439"/>
            <p:cNvGrpSpPr>
              <a:grpSpLocks/>
            </p:cNvGrpSpPr>
            <p:nvPr/>
          </p:nvGrpSpPr>
          <p:grpSpPr bwMode="auto">
            <a:xfrm>
              <a:off x="230" y="1393"/>
              <a:ext cx="576" cy="576"/>
              <a:chOff x="806" y="2497"/>
              <a:chExt cx="576" cy="576"/>
            </a:xfrm>
          </p:grpSpPr>
          <p:sp>
            <p:nvSpPr>
              <p:cNvPr id="46237" name="Rectangle 440"/>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8" name="Rectangle 441"/>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39" name="Rectangle 442"/>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0" name="Rectangle 443"/>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1" name="Rectangle 444"/>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2" name="Rectangle 445"/>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3" name="Rectangle 446"/>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4" name="Rectangle 447"/>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5" name="Rectangle 448"/>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6" name="Rectangle 449"/>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7" name="Rectangle 450"/>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8" name="Rectangle 451"/>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49" name="Rectangle 452"/>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0" name="Rectangle 453"/>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1" name="Rectangle 454"/>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52" name="Rectangle 455"/>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6235" name="Rectangle 456"/>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36" name="Rectangle 457"/>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6207" name="Rectangle 458"/>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8" name="Rectangle 459"/>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09" name="Rectangle 460"/>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0" name="Rectangle 461"/>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1" name="Rectangle 462"/>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2" name="Rectangle 463"/>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3" name="Rectangle 464"/>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4" name="Rectangle 465"/>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5" name="Rectangle 466"/>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6" name="Rectangle 467"/>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7" name="Rectangle 468"/>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8" name="Rectangle 469"/>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19" name="Rectangle 470"/>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0" name="Rectangle 471"/>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1" name="Rectangle 472"/>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2" name="Rectangle 473"/>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6223" name="Text Box 474"/>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6224" name="Rectangle 475"/>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5" name="Rectangle 476"/>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6226" name="Text Box 477"/>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6227" name="Text Box 478"/>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6959" name="Text Box 479"/>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6960" name="Text Box 480"/>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6961" name="Text Box 481"/>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sp>
        <p:nvSpPr>
          <p:cNvPr id="276962" name="Text Box 482"/>
          <p:cNvSpPr txBox="1">
            <a:spLocks noChangeArrowheads="1"/>
          </p:cNvSpPr>
          <p:nvPr/>
        </p:nvSpPr>
        <p:spPr bwMode="auto">
          <a:xfrm>
            <a:off x="5103813" y="6069013"/>
            <a:ext cx="2233612"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p>
        </p:txBody>
      </p:sp>
      <p:sp>
        <p:nvSpPr>
          <p:cNvPr id="276963" name="Text Box 483"/>
          <p:cNvSpPr txBox="1">
            <a:spLocks noChangeArrowheads="1"/>
          </p:cNvSpPr>
          <p:nvPr/>
        </p:nvSpPr>
        <p:spPr bwMode="auto">
          <a:xfrm>
            <a:off x="5103813" y="6069013"/>
            <a:ext cx="247967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a:t>
            </a:r>
            <a:r>
              <a:rPr lang="en-US" sz="1600">
                <a:solidFill>
                  <a:srgbClr val="A50021"/>
                </a:solidFill>
                <a:latin typeface="Comic Sans MS" pitchFamily="66" charset="0"/>
                <a:cs typeface="Arial" pitchFamily="34" charset="0"/>
              </a:rPr>
              <a:t>, 6</a:t>
            </a:r>
          </a:p>
        </p:txBody>
      </p:sp>
      <p:sp>
        <p:nvSpPr>
          <p:cNvPr id="276964" name="Line 484"/>
          <p:cNvSpPr>
            <a:spLocks noChangeShapeType="1"/>
          </p:cNvSpPr>
          <p:nvPr/>
        </p:nvSpPr>
        <p:spPr bwMode="auto">
          <a:xfrm>
            <a:off x="120650" y="5041900"/>
            <a:ext cx="269875" cy="0"/>
          </a:xfrm>
          <a:prstGeom prst="line">
            <a:avLst/>
          </a:prstGeom>
          <a:noFill/>
          <a:ln w="25400">
            <a:solidFill>
              <a:schemeClr val="tx1"/>
            </a:solidFill>
            <a:round/>
            <a:headEnd/>
            <a:tailEnd type="triangle" w="lg" len="lg"/>
          </a:ln>
        </p:spPr>
        <p:txBody>
          <a:bodyPr/>
          <a:lstStyle/>
          <a:p>
            <a:endParaRPr lang="en-GB"/>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769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9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9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6963">
                                            <p:txEl>
                                              <p:pRg st="0" end="0"/>
                                            </p:txEl>
                                          </p:spTgt>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2769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59" grpId="0"/>
      <p:bldP spid="276960" grpId="0"/>
      <p:bldP spid="276961" grpId="0"/>
      <p:bldP spid="276962" grpId="0"/>
      <p:bldP spid="2769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a:grpSpLocks/>
          </p:cNvGrpSpPr>
          <p:nvPr/>
        </p:nvGrpSpPr>
        <p:grpSpPr bwMode="auto">
          <a:xfrm>
            <a:off x="373063" y="3227388"/>
            <a:ext cx="4738687" cy="2798762"/>
            <a:chOff x="266" y="2305"/>
            <a:chExt cx="3372" cy="1999"/>
          </a:xfrm>
        </p:grpSpPr>
        <p:sp>
          <p:nvSpPr>
            <p:cNvPr id="47600" name="Rectangle 3"/>
            <p:cNvSpPr>
              <a:spLocks noChangeArrowheads="1"/>
            </p:cNvSpPr>
            <p:nvPr/>
          </p:nvSpPr>
          <p:spPr bwMode="auto">
            <a:xfrm>
              <a:off x="458"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1" name="Rectangle 4"/>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2" name="Rectangle 5"/>
            <p:cNvSpPr>
              <a:spLocks noChangeArrowheads="1"/>
            </p:cNvSpPr>
            <p:nvPr/>
          </p:nvSpPr>
          <p:spPr bwMode="auto">
            <a:xfrm>
              <a:off x="802"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3" name="Rectangle 6"/>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4" name="Rectangle 7"/>
            <p:cNvSpPr>
              <a:spLocks noChangeArrowheads="1"/>
            </p:cNvSpPr>
            <p:nvPr/>
          </p:nvSpPr>
          <p:spPr bwMode="auto">
            <a:xfrm>
              <a:off x="1147"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5" name="Rectangle 8"/>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06" name="Rectangle 9"/>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07" name="Rectangle 10"/>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8" name="Rectangle 11"/>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09" name="Rectangle 12"/>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0" name="Rectangle 13"/>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1" name="Rectangle 14"/>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2" name="Rectangle 15"/>
            <p:cNvSpPr>
              <a:spLocks noChangeArrowheads="1"/>
            </p:cNvSpPr>
            <p:nvPr/>
          </p:nvSpPr>
          <p:spPr bwMode="auto">
            <a:xfrm>
              <a:off x="2526" y="3135"/>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3" name="Rectangle 16"/>
            <p:cNvSpPr>
              <a:spLocks noChangeArrowheads="1"/>
            </p:cNvSpPr>
            <p:nvPr/>
          </p:nvSpPr>
          <p:spPr bwMode="auto">
            <a:xfrm>
              <a:off x="2699"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4" name="Rectangle 17"/>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5" name="Rectangle 18"/>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6" name="Rectangle 19"/>
            <p:cNvSpPr>
              <a:spLocks noChangeArrowheads="1"/>
            </p:cNvSpPr>
            <p:nvPr/>
          </p:nvSpPr>
          <p:spPr bwMode="auto">
            <a:xfrm>
              <a:off x="458"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17" name="Rectangle 20"/>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18" name="Rectangle 21"/>
            <p:cNvSpPr>
              <a:spLocks noChangeArrowheads="1"/>
            </p:cNvSpPr>
            <p:nvPr/>
          </p:nvSpPr>
          <p:spPr bwMode="auto">
            <a:xfrm>
              <a:off x="802" y="3887"/>
              <a:ext cx="173"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19" name="Rectangle 22"/>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0" name="Rectangle 23"/>
            <p:cNvSpPr>
              <a:spLocks noChangeArrowheads="1"/>
            </p:cNvSpPr>
            <p:nvPr/>
          </p:nvSpPr>
          <p:spPr bwMode="auto">
            <a:xfrm>
              <a:off x="1147"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1" name="Rectangle 24"/>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2" name="Rectangle 25"/>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23" name="Rectangle 26"/>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4" name="Rectangle 27"/>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5" name="Rectangle 28"/>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6" name="Rectangle 29"/>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27" name="Rectangle 30"/>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8" name="Rectangle 31"/>
            <p:cNvSpPr>
              <a:spLocks noChangeArrowheads="1"/>
            </p:cNvSpPr>
            <p:nvPr/>
          </p:nvSpPr>
          <p:spPr bwMode="auto">
            <a:xfrm>
              <a:off x="2526" y="3887"/>
              <a:ext cx="173"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29" name="Rectangle 32"/>
            <p:cNvSpPr>
              <a:spLocks noChangeArrowheads="1"/>
            </p:cNvSpPr>
            <p:nvPr/>
          </p:nvSpPr>
          <p:spPr bwMode="auto">
            <a:xfrm>
              <a:off x="2699"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0" name="Rectangle 33"/>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1" name="Rectangle 34"/>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2" name="Rectangle 35"/>
            <p:cNvSpPr>
              <a:spLocks noChangeArrowheads="1"/>
            </p:cNvSpPr>
            <p:nvPr/>
          </p:nvSpPr>
          <p:spPr bwMode="auto">
            <a:xfrm>
              <a:off x="458"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33" name="Rectangle 36"/>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34" name="Rectangle 37"/>
            <p:cNvSpPr>
              <a:spLocks noChangeArrowheads="1"/>
            </p:cNvSpPr>
            <p:nvPr/>
          </p:nvSpPr>
          <p:spPr bwMode="auto">
            <a:xfrm>
              <a:off x="802"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5" name="Rectangle 38"/>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6" name="Rectangle 39"/>
            <p:cNvSpPr>
              <a:spLocks noChangeArrowheads="1"/>
            </p:cNvSpPr>
            <p:nvPr/>
          </p:nvSpPr>
          <p:spPr bwMode="auto">
            <a:xfrm>
              <a:off x="1147" y="2947"/>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7" name="Rectangle 40"/>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8" name="Rectangle 41"/>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39" name="Rectangle 42"/>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0" name="Rectangle 43"/>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1" name="Rectangle 44"/>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2" name="Rectangle 45"/>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3" name="Rectangle 46"/>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4" name="Rectangle 47"/>
            <p:cNvSpPr>
              <a:spLocks noChangeArrowheads="1"/>
            </p:cNvSpPr>
            <p:nvPr/>
          </p:nvSpPr>
          <p:spPr bwMode="auto">
            <a:xfrm>
              <a:off x="2526" y="2947"/>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5" name="Rectangle 48"/>
            <p:cNvSpPr>
              <a:spLocks noChangeArrowheads="1"/>
            </p:cNvSpPr>
            <p:nvPr/>
          </p:nvSpPr>
          <p:spPr bwMode="auto">
            <a:xfrm>
              <a:off x="2699" y="2947"/>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46" name="Rectangle 49"/>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7" name="Rectangle 50"/>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48" name="Rectangle 51"/>
            <p:cNvSpPr>
              <a:spLocks noChangeArrowheads="1"/>
            </p:cNvSpPr>
            <p:nvPr/>
          </p:nvSpPr>
          <p:spPr bwMode="auto">
            <a:xfrm>
              <a:off x="458"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49" name="Rectangle 52"/>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0" name="Rectangle 53"/>
            <p:cNvSpPr>
              <a:spLocks noChangeArrowheads="1"/>
            </p:cNvSpPr>
            <p:nvPr/>
          </p:nvSpPr>
          <p:spPr bwMode="auto">
            <a:xfrm>
              <a:off x="802"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1" name="Rectangle 54"/>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2" name="Rectangle 55"/>
            <p:cNvSpPr>
              <a:spLocks noChangeArrowheads="1"/>
            </p:cNvSpPr>
            <p:nvPr/>
          </p:nvSpPr>
          <p:spPr bwMode="auto">
            <a:xfrm>
              <a:off x="1147"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3" name="Rectangle 56"/>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4" name="Rectangle 57"/>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55" name="Rectangle 58"/>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6" name="Rectangle 59"/>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7" name="Rectangle 60"/>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8" name="Rectangle 61"/>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59" name="Rectangle 62"/>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0" name="Rectangle 63"/>
            <p:cNvSpPr>
              <a:spLocks noChangeArrowheads="1"/>
            </p:cNvSpPr>
            <p:nvPr/>
          </p:nvSpPr>
          <p:spPr bwMode="auto">
            <a:xfrm>
              <a:off x="2526" y="3323"/>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1" name="Rectangle 64"/>
            <p:cNvSpPr>
              <a:spLocks noChangeArrowheads="1"/>
            </p:cNvSpPr>
            <p:nvPr/>
          </p:nvSpPr>
          <p:spPr bwMode="auto">
            <a:xfrm>
              <a:off x="2699"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2" name="Rectangle 65"/>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3" name="Rectangle 66"/>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4" name="Rectangle 67"/>
            <p:cNvSpPr>
              <a:spLocks noChangeArrowheads="1"/>
            </p:cNvSpPr>
            <p:nvPr/>
          </p:nvSpPr>
          <p:spPr bwMode="auto">
            <a:xfrm>
              <a:off x="458"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5" name="Rectangle 68"/>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66" name="Rectangle 69"/>
            <p:cNvSpPr>
              <a:spLocks noChangeArrowheads="1"/>
            </p:cNvSpPr>
            <p:nvPr/>
          </p:nvSpPr>
          <p:spPr bwMode="auto">
            <a:xfrm>
              <a:off x="802"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7" name="Rectangle 70"/>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68" name="Rectangle 71"/>
            <p:cNvSpPr>
              <a:spLocks noChangeArrowheads="1"/>
            </p:cNvSpPr>
            <p:nvPr/>
          </p:nvSpPr>
          <p:spPr bwMode="auto">
            <a:xfrm>
              <a:off x="1147"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69" name="Rectangle 72"/>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0" name="Rectangle 73"/>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1" name="Rectangle 74"/>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2" name="Rectangle 75"/>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3" name="Rectangle 76"/>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4" name="Rectangle 77"/>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5" name="Rectangle 78"/>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76" name="Rectangle 79"/>
            <p:cNvSpPr>
              <a:spLocks noChangeArrowheads="1"/>
            </p:cNvSpPr>
            <p:nvPr/>
          </p:nvSpPr>
          <p:spPr bwMode="auto">
            <a:xfrm>
              <a:off x="2526" y="3511"/>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7" name="Rectangle 80"/>
            <p:cNvSpPr>
              <a:spLocks noChangeArrowheads="1"/>
            </p:cNvSpPr>
            <p:nvPr/>
          </p:nvSpPr>
          <p:spPr bwMode="auto">
            <a:xfrm>
              <a:off x="2699" y="351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78" name="Rectangle 81"/>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79" name="Rectangle 82"/>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0" name="Rectangle 83"/>
            <p:cNvSpPr>
              <a:spLocks noChangeArrowheads="1"/>
            </p:cNvSpPr>
            <p:nvPr/>
          </p:nvSpPr>
          <p:spPr bwMode="auto">
            <a:xfrm>
              <a:off x="458"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1" name="Rectangle 84"/>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2" name="Rectangle 85"/>
            <p:cNvSpPr>
              <a:spLocks noChangeArrowheads="1"/>
            </p:cNvSpPr>
            <p:nvPr/>
          </p:nvSpPr>
          <p:spPr bwMode="auto">
            <a:xfrm>
              <a:off x="802"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3" name="Rectangle 86"/>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4" name="Rectangle 87"/>
            <p:cNvSpPr>
              <a:spLocks noChangeArrowheads="1"/>
            </p:cNvSpPr>
            <p:nvPr/>
          </p:nvSpPr>
          <p:spPr bwMode="auto">
            <a:xfrm>
              <a:off x="1147"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5" name="Rectangle 88"/>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86" name="Rectangle 89"/>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687" name="Rectangle 90"/>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8" name="Rectangle 91"/>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89" name="Rectangle 92"/>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0" name="Rectangle 93"/>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1" name="Rectangle 94"/>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2" name="Rectangle 95"/>
            <p:cNvSpPr>
              <a:spLocks noChangeArrowheads="1"/>
            </p:cNvSpPr>
            <p:nvPr/>
          </p:nvSpPr>
          <p:spPr bwMode="auto">
            <a:xfrm>
              <a:off x="2526" y="369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3" name="Rectangle 96"/>
            <p:cNvSpPr>
              <a:spLocks noChangeArrowheads="1"/>
            </p:cNvSpPr>
            <p:nvPr/>
          </p:nvSpPr>
          <p:spPr bwMode="auto">
            <a:xfrm>
              <a:off x="2699"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4" name="Rectangle 97"/>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5" name="Rectangle 98"/>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6" name="Rectangle 99"/>
            <p:cNvSpPr>
              <a:spLocks noChangeArrowheads="1"/>
            </p:cNvSpPr>
            <p:nvPr/>
          </p:nvSpPr>
          <p:spPr bwMode="auto">
            <a:xfrm>
              <a:off x="458"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7" name="Rectangle 100"/>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698" name="Rectangle 101"/>
            <p:cNvSpPr>
              <a:spLocks noChangeArrowheads="1"/>
            </p:cNvSpPr>
            <p:nvPr/>
          </p:nvSpPr>
          <p:spPr bwMode="auto">
            <a:xfrm>
              <a:off x="802"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699" name="Rectangle 102"/>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0" name="Rectangle 103"/>
            <p:cNvSpPr>
              <a:spLocks noChangeArrowheads="1"/>
            </p:cNvSpPr>
            <p:nvPr/>
          </p:nvSpPr>
          <p:spPr bwMode="auto">
            <a:xfrm>
              <a:off x="1147"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1" name="Rectangle 104"/>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2" name="Rectangle 105"/>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3" name="Rectangle 106"/>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4" name="Rectangle 107"/>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5" name="Rectangle 108"/>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6" name="Rectangle 109"/>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07" name="Rectangle 110"/>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8" name="Rectangle 111"/>
            <p:cNvSpPr>
              <a:spLocks noChangeArrowheads="1"/>
            </p:cNvSpPr>
            <p:nvPr/>
          </p:nvSpPr>
          <p:spPr bwMode="auto">
            <a:xfrm>
              <a:off x="2526" y="4076"/>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09" name="Rectangle 112"/>
            <p:cNvSpPr>
              <a:spLocks noChangeArrowheads="1"/>
            </p:cNvSpPr>
            <p:nvPr/>
          </p:nvSpPr>
          <p:spPr bwMode="auto">
            <a:xfrm>
              <a:off x="2699"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0" name="Rectangle 113"/>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1" name="Rectangle 114"/>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12" name="Rectangle 115"/>
            <p:cNvSpPr>
              <a:spLocks noChangeArrowheads="1"/>
            </p:cNvSpPr>
            <p:nvPr/>
          </p:nvSpPr>
          <p:spPr bwMode="auto">
            <a:xfrm>
              <a:off x="458"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3" name="Rectangle 116"/>
            <p:cNvSpPr>
              <a:spLocks noChangeArrowheads="1"/>
            </p:cNvSpPr>
            <p:nvPr/>
          </p:nvSpPr>
          <p:spPr bwMode="auto">
            <a:xfrm>
              <a:off x="63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4" name="Rectangle 117"/>
            <p:cNvSpPr>
              <a:spLocks noChangeArrowheads="1"/>
            </p:cNvSpPr>
            <p:nvPr/>
          </p:nvSpPr>
          <p:spPr bwMode="auto">
            <a:xfrm>
              <a:off x="802"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5" name="Rectangle 118"/>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6" name="Rectangle 119"/>
            <p:cNvSpPr>
              <a:spLocks noChangeArrowheads="1"/>
            </p:cNvSpPr>
            <p:nvPr/>
          </p:nvSpPr>
          <p:spPr bwMode="auto">
            <a:xfrm>
              <a:off x="1147"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7" name="Rectangle 120"/>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8" name="Rectangle 121"/>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19" name="Rectangle 122"/>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0" name="Rectangle 123"/>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1" name="Rectangle 124"/>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2" name="Rectangle 125"/>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3" name="Rectangle 126"/>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4" name="Rectangle 127"/>
            <p:cNvSpPr>
              <a:spLocks noChangeArrowheads="1"/>
            </p:cNvSpPr>
            <p:nvPr/>
          </p:nvSpPr>
          <p:spPr bwMode="auto">
            <a:xfrm>
              <a:off x="2526" y="2571"/>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5" name="Rectangle 128"/>
            <p:cNvSpPr>
              <a:spLocks noChangeArrowheads="1"/>
            </p:cNvSpPr>
            <p:nvPr/>
          </p:nvSpPr>
          <p:spPr bwMode="auto">
            <a:xfrm>
              <a:off x="2699"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26" name="Rectangle 129"/>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7" name="Rectangle 130"/>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28" name="Rectangle 131"/>
            <p:cNvSpPr>
              <a:spLocks noChangeArrowheads="1"/>
            </p:cNvSpPr>
            <p:nvPr/>
          </p:nvSpPr>
          <p:spPr bwMode="auto">
            <a:xfrm>
              <a:off x="458" y="2571"/>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29" name="Rectangle 132"/>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0" name="Rectangle 133"/>
            <p:cNvSpPr>
              <a:spLocks noChangeArrowheads="1"/>
            </p:cNvSpPr>
            <p:nvPr/>
          </p:nvSpPr>
          <p:spPr bwMode="auto">
            <a:xfrm>
              <a:off x="458"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1" name="Rectangle 134"/>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2" name="Rectangle 135"/>
            <p:cNvSpPr>
              <a:spLocks noChangeArrowheads="1"/>
            </p:cNvSpPr>
            <p:nvPr/>
          </p:nvSpPr>
          <p:spPr bwMode="auto">
            <a:xfrm>
              <a:off x="802"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3" name="Rectangle 136"/>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4" name="Rectangle 137"/>
            <p:cNvSpPr>
              <a:spLocks noChangeArrowheads="1"/>
            </p:cNvSpPr>
            <p:nvPr/>
          </p:nvSpPr>
          <p:spPr bwMode="auto">
            <a:xfrm>
              <a:off x="1147"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5" name="Rectangle 138"/>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6" name="Rectangle 139"/>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37" name="Rectangle 140"/>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8" name="Rectangle 141"/>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39" name="Rectangle 142"/>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0" name="Rectangle 143"/>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1" name="Rectangle 144"/>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2" name="Rectangle 145"/>
            <p:cNvSpPr>
              <a:spLocks noChangeArrowheads="1"/>
            </p:cNvSpPr>
            <p:nvPr/>
          </p:nvSpPr>
          <p:spPr bwMode="auto">
            <a:xfrm>
              <a:off x="2526" y="2759"/>
              <a:ext cx="173"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3" name="Rectangle 146"/>
            <p:cNvSpPr>
              <a:spLocks noChangeArrowheads="1"/>
            </p:cNvSpPr>
            <p:nvPr/>
          </p:nvSpPr>
          <p:spPr bwMode="auto">
            <a:xfrm>
              <a:off x="2699"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744" name="Rectangle 147"/>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5" name="Rectangle 148"/>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746" name="Rectangle 149"/>
            <p:cNvSpPr>
              <a:spLocks noChangeArrowheads="1"/>
            </p:cNvSpPr>
            <p:nvPr/>
          </p:nvSpPr>
          <p:spPr bwMode="auto">
            <a:xfrm>
              <a:off x="1147" y="2759"/>
              <a:ext cx="173"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7" name="Rectangle 150"/>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748" name="Text Box 151"/>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749" name="Text Box 152"/>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750" name="Text Box 153"/>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751" name="Text Box 154"/>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752" name="Line 155"/>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753" name="Line 156"/>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754" name="Line 157"/>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755" name="Line 158"/>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756" name="Line 159"/>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757" name="Line 160"/>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758" name="Line 161"/>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759" name="Line 162"/>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760" name="Line 163"/>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grpSp>
      <p:sp>
        <p:nvSpPr>
          <p:cNvPr id="277668" name="Text Box 164"/>
          <p:cNvSpPr txBox="1">
            <a:spLocks noChangeArrowheads="1"/>
          </p:cNvSpPr>
          <p:nvPr/>
        </p:nvSpPr>
        <p:spPr bwMode="auto">
          <a:xfrm>
            <a:off x="5103813" y="6135688"/>
            <a:ext cx="2473325"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p>
        </p:txBody>
      </p:sp>
      <p:sp>
        <p:nvSpPr>
          <p:cNvPr id="47108" name="Rectangle 165"/>
          <p:cNvSpPr>
            <a:spLocks noGrp="1" noChangeArrowheads="1"/>
          </p:cNvSpPr>
          <p:nvPr>
            <p:ph type="title"/>
          </p:nvPr>
        </p:nvSpPr>
        <p:spPr/>
        <p:txBody>
          <a:bodyPr/>
          <a:lstStyle/>
          <a:p>
            <a:pPr eaLnBrk="1" hangingPunct="1"/>
            <a:r>
              <a:rPr lang="en-US" smtClean="0"/>
              <a:t>Greedy Algorithm Example</a:t>
            </a:r>
          </a:p>
        </p:txBody>
      </p:sp>
      <p:sp>
        <p:nvSpPr>
          <p:cNvPr id="47109" name="Rectangle 166"/>
          <p:cNvSpPr>
            <a:spLocks noChangeArrowheads="1"/>
          </p:cNvSpPr>
          <p:nvPr/>
        </p:nvSpPr>
        <p:spPr bwMode="auto">
          <a:xfrm>
            <a:off x="31559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0" name="Rectangle 167"/>
          <p:cNvSpPr>
            <a:spLocks noChangeArrowheads="1"/>
          </p:cNvSpPr>
          <p:nvPr/>
        </p:nvSpPr>
        <p:spPr bwMode="auto">
          <a:xfrm>
            <a:off x="3357563"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1" name="Rectangle 168"/>
          <p:cNvSpPr>
            <a:spLocks noChangeArrowheads="1"/>
          </p:cNvSpPr>
          <p:nvPr/>
        </p:nvSpPr>
        <p:spPr bwMode="auto">
          <a:xfrm>
            <a:off x="35607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2" name="Rectangle 169"/>
          <p:cNvSpPr>
            <a:spLocks noChangeArrowheads="1"/>
          </p:cNvSpPr>
          <p:nvPr/>
        </p:nvSpPr>
        <p:spPr bwMode="auto">
          <a:xfrm>
            <a:off x="37623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3" name="Rectangle 170"/>
          <p:cNvSpPr>
            <a:spLocks noChangeArrowheads="1"/>
          </p:cNvSpPr>
          <p:nvPr/>
        </p:nvSpPr>
        <p:spPr bwMode="auto">
          <a:xfrm>
            <a:off x="31559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4" name="Rectangle 171"/>
          <p:cNvSpPr>
            <a:spLocks noChangeArrowheads="1"/>
          </p:cNvSpPr>
          <p:nvPr/>
        </p:nvSpPr>
        <p:spPr bwMode="auto">
          <a:xfrm>
            <a:off x="3357563"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5" name="Rectangle 172"/>
          <p:cNvSpPr>
            <a:spLocks noChangeArrowheads="1"/>
          </p:cNvSpPr>
          <p:nvPr/>
        </p:nvSpPr>
        <p:spPr bwMode="auto">
          <a:xfrm>
            <a:off x="356076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6" name="Rectangle 173"/>
          <p:cNvSpPr>
            <a:spLocks noChangeArrowheads="1"/>
          </p:cNvSpPr>
          <p:nvPr/>
        </p:nvSpPr>
        <p:spPr bwMode="auto">
          <a:xfrm>
            <a:off x="37623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7" name="Rectangle 174"/>
          <p:cNvSpPr>
            <a:spLocks noChangeArrowheads="1"/>
          </p:cNvSpPr>
          <p:nvPr/>
        </p:nvSpPr>
        <p:spPr bwMode="auto">
          <a:xfrm>
            <a:off x="31559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18" name="Rectangle 175"/>
          <p:cNvSpPr>
            <a:spLocks noChangeArrowheads="1"/>
          </p:cNvSpPr>
          <p:nvPr/>
        </p:nvSpPr>
        <p:spPr bwMode="auto">
          <a:xfrm>
            <a:off x="3357563"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19" name="Rectangle 176"/>
          <p:cNvSpPr>
            <a:spLocks noChangeArrowheads="1"/>
          </p:cNvSpPr>
          <p:nvPr/>
        </p:nvSpPr>
        <p:spPr bwMode="auto">
          <a:xfrm>
            <a:off x="35607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0" name="Rectangle 177"/>
          <p:cNvSpPr>
            <a:spLocks noChangeArrowheads="1"/>
          </p:cNvSpPr>
          <p:nvPr/>
        </p:nvSpPr>
        <p:spPr bwMode="auto">
          <a:xfrm>
            <a:off x="37623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1" name="Rectangle 178"/>
          <p:cNvSpPr>
            <a:spLocks noChangeArrowheads="1"/>
          </p:cNvSpPr>
          <p:nvPr/>
        </p:nvSpPr>
        <p:spPr bwMode="auto">
          <a:xfrm>
            <a:off x="31559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2" name="Rectangle 179"/>
          <p:cNvSpPr>
            <a:spLocks noChangeArrowheads="1"/>
          </p:cNvSpPr>
          <p:nvPr/>
        </p:nvSpPr>
        <p:spPr bwMode="auto">
          <a:xfrm>
            <a:off x="3357563"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3" name="Rectangle 180"/>
          <p:cNvSpPr>
            <a:spLocks noChangeArrowheads="1"/>
          </p:cNvSpPr>
          <p:nvPr/>
        </p:nvSpPr>
        <p:spPr bwMode="auto">
          <a:xfrm>
            <a:off x="35607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4" name="Rectangle 181"/>
          <p:cNvSpPr>
            <a:spLocks noChangeArrowheads="1"/>
          </p:cNvSpPr>
          <p:nvPr/>
        </p:nvSpPr>
        <p:spPr bwMode="auto">
          <a:xfrm>
            <a:off x="37623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5" name="Text Box 182"/>
          <p:cNvSpPr txBox="1">
            <a:spLocks noChangeArrowheads="1"/>
          </p:cNvSpPr>
          <p:nvPr/>
        </p:nvSpPr>
        <p:spPr bwMode="auto">
          <a:xfrm>
            <a:off x="3392488"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4</a:t>
            </a:r>
          </a:p>
        </p:txBody>
      </p:sp>
      <p:sp>
        <p:nvSpPr>
          <p:cNvPr id="47126" name="Rectangle 183"/>
          <p:cNvSpPr>
            <a:spLocks noChangeArrowheads="1"/>
          </p:cNvSpPr>
          <p:nvPr/>
        </p:nvSpPr>
        <p:spPr bwMode="auto">
          <a:xfrm>
            <a:off x="69326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27" name="Rectangle 184"/>
          <p:cNvSpPr>
            <a:spLocks noChangeArrowheads="1"/>
          </p:cNvSpPr>
          <p:nvPr/>
        </p:nvSpPr>
        <p:spPr bwMode="auto">
          <a:xfrm>
            <a:off x="71342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8" name="Rectangle 185"/>
          <p:cNvSpPr>
            <a:spLocks noChangeArrowheads="1"/>
          </p:cNvSpPr>
          <p:nvPr/>
        </p:nvSpPr>
        <p:spPr bwMode="auto">
          <a:xfrm>
            <a:off x="7337425" y="1828800"/>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29" name="Rectangle 186"/>
          <p:cNvSpPr>
            <a:spLocks noChangeArrowheads="1"/>
          </p:cNvSpPr>
          <p:nvPr/>
        </p:nvSpPr>
        <p:spPr bwMode="auto">
          <a:xfrm>
            <a:off x="75390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0" name="Rectangle 187"/>
          <p:cNvSpPr>
            <a:spLocks noChangeArrowheads="1"/>
          </p:cNvSpPr>
          <p:nvPr/>
        </p:nvSpPr>
        <p:spPr bwMode="auto">
          <a:xfrm>
            <a:off x="69326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1" name="Rectangle 188"/>
          <p:cNvSpPr>
            <a:spLocks noChangeArrowheads="1"/>
          </p:cNvSpPr>
          <p:nvPr/>
        </p:nvSpPr>
        <p:spPr bwMode="auto">
          <a:xfrm>
            <a:off x="71342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2" name="Rectangle 189"/>
          <p:cNvSpPr>
            <a:spLocks noChangeArrowheads="1"/>
          </p:cNvSpPr>
          <p:nvPr/>
        </p:nvSpPr>
        <p:spPr bwMode="auto">
          <a:xfrm>
            <a:off x="73374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33" name="Rectangle 190"/>
          <p:cNvSpPr>
            <a:spLocks noChangeArrowheads="1"/>
          </p:cNvSpPr>
          <p:nvPr/>
        </p:nvSpPr>
        <p:spPr bwMode="auto">
          <a:xfrm>
            <a:off x="75390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4" name="Rectangle 191"/>
          <p:cNvSpPr>
            <a:spLocks noChangeArrowheads="1"/>
          </p:cNvSpPr>
          <p:nvPr/>
        </p:nvSpPr>
        <p:spPr bwMode="auto">
          <a:xfrm>
            <a:off x="69326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5" name="Rectangle 192"/>
          <p:cNvSpPr>
            <a:spLocks noChangeArrowheads="1"/>
          </p:cNvSpPr>
          <p:nvPr/>
        </p:nvSpPr>
        <p:spPr bwMode="auto">
          <a:xfrm>
            <a:off x="71342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6" name="Rectangle 193"/>
          <p:cNvSpPr>
            <a:spLocks noChangeArrowheads="1"/>
          </p:cNvSpPr>
          <p:nvPr/>
        </p:nvSpPr>
        <p:spPr bwMode="auto">
          <a:xfrm>
            <a:off x="73374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7" name="Rectangle 194"/>
          <p:cNvSpPr>
            <a:spLocks noChangeArrowheads="1"/>
          </p:cNvSpPr>
          <p:nvPr/>
        </p:nvSpPr>
        <p:spPr bwMode="auto">
          <a:xfrm>
            <a:off x="75390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8" name="Rectangle 195"/>
          <p:cNvSpPr>
            <a:spLocks noChangeArrowheads="1"/>
          </p:cNvSpPr>
          <p:nvPr/>
        </p:nvSpPr>
        <p:spPr bwMode="auto">
          <a:xfrm>
            <a:off x="69326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39" name="Rectangle 196"/>
          <p:cNvSpPr>
            <a:spLocks noChangeArrowheads="1"/>
          </p:cNvSpPr>
          <p:nvPr/>
        </p:nvSpPr>
        <p:spPr bwMode="auto">
          <a:xfrm>
            <a:off x="7134225"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0" name="Rectangle 197"/>
          <p:cNvSpPr>
            <a:spLocks noChangeArrowheads="1"/>
          </p:cNvSpPr>
          <p:nvPr/>
        </p:nvSpPr>
        <p:spPr bwMode="auto">
          <a:xfrm>
            <a:off x="7337425"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1" name="Rectangle 198"/>
          <p:cNvSpPr>
            <a:spLocks noChangeArrowheads="1"/>
          </p:cNvSpPr>
          <p:nvPr/>
        </p:nvSpPr>
        <p:spPr bwMode="auto">
          <a:xfrm>
            <a:off x="75390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2" name="Text Box 199"/>
          <p:cNvSpPr txBox="1">
            <a:spLocks noChangeArrowheads="1"/>
          </p:cNvSpPr>
          <p:nvPr/>
        </p:nvSpPr>
        <p:spPr bwMode="auto">
          <a:xfrm>
            <a:off x="7169150" y="1560513"/>
            <a:ext cx="287338"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8</a:t>
            </a:r>
          </a:p>
        </p:txBody>
      </p:sp>
      <p:sp>
        <p:nvSpPr>
          <p:cNvPr id="47143" name="Text Box 200"/>
          <p:cNvSpPr txBox="1">
            <a:spLocks noChangeArrowheads="1"/>
          </p:cNvSpPr>
          <p:nvPr/>
        </p:nvSpPr>
        <p:spPr bwMode="auto">
          <a:xfrm>
            <a:off x="3762375" y="2635250"/>
            <a:ext cx="152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Test Coverage</a:t>
            </a:r>
          </a:p>
        </p:txBody>
      </p:sp>
      <p:sp>
        <p:nvSpPr>
          <p:cNvPr id="47144" name="Rectangle 201"/>
          <p:cNvSpPr>
            <a:spLocks noChangeArrowheads="1"/>
          </p:cNvSpPr>
          <p:nvPr/>
        </p:nvSpPr>
        <p:spPr bwMode="auto">
          <a:xfrm>
            <a:off x="22113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45" name="Rectangle 202"/>
          <p:cNvSpPr>
            <a:spLocks noChangeArrowheads="1"/>
          </p:cNvSpPr>
          <p:nvPr/>
        </p:nvSpPr>
        <p:spPr bwMode="auto">
          <a:xfrm>
            <a:off x="24145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6" name="Rectangle 203"/>
          <p:cNvSpPr>
            <a:spLocks noChangeArrowheads="1"/>
          </p:cNvSpPr>
          <p:nvPr/>
        </p:nvSpPr>
        <p:spPr bwMode="auto">
          <a:xfrm>
            <a:off x="26162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7" name="Rectangle 204"/>
          <p:cNvSpPr>
            <a:spLocks noChangeArrowheads="1"/>
          </p:cNvSpPr>
          <p:nvPr/>
        </p:nvSpPr>
        <p:spPr bwMode="auto">
          <a:xfrm>
            <a:off x="2817813"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8" name="Rectangle 205"/>
          <p:cNvSpPr>
            <a:spLocks noChangeArrowheads="1"/>
          </p:cNvSpPr>
          <p:nvPr/>
        </p:nvSpPr>
        <p:spPr bwMode="auto">
          <a:xfrm>
            <a:off x="22113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49" name="Rectangle 206"/>
          <p:cNvSpPr>
            <a:spLocks noChangeArrowheads="1"/>
          </p:cNvSpPr>
          <p:nvPr/>
        </p:nvSpPr>
        <p:spPr bwMode="auto">
          <a:xfrm>
            <a:off x="24145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0" name="Rectangle 207"/>
          <p:cNvSpPr>
            <a:spLocks noChangeArrowheads="1"/>
          </p:cNvSpPr>
          <p:nvPr/>
        </p:nvSpPr>
        <p:spPr bwMode="auto">
          <a:xfrm>
            <a:off x="26162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1" name="Rectangle 208"/>
          <p:cNvSpPr>
            <a:spLocks noChangeArrowheads="1"/>
          </p:cNvSpPr>
          <p:nvPr/>
        </p:nvSpPr>
        <p:spPr bwMode="auto">
          <a:xfrm>
            <a:off x="2817813"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2" name="Rectangle 209"/>
          <p:cNvSpPr>
            <a:spLocks noChangeArrowheads="1"/>
          </p:cNvSpPr>
          <p:nvPr/>
        </p:nvSpPr>
        <p:spPr bwMode="auto">
          <a:xfrm>
            <a:off x="221138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3" name="Rectangle 210"/>
          <p:cNvSpPr>
            <a:spLocks noChangeArrowheads="1"/>
          </p:cNvSpPr>
          <p:nvPr/>
        </p:nvSpPr>
        <p:spPr bwMode="auto">
          <a:xfrm>
            <a:off x="24145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4" name="Rectangle 211"/>
          <p:cNvSpPr>
            <a:spLocks noChangeArrowheads="1"/>
          </p:cNvSpPr>
          <p:nvPr/>
        </p:nvSpPr>
        <p:spPr bwMode="auto">
          <a:xfrm>
            <a:off x="26162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5" name="Rectangle 212"/>
          <p:cNvSpPr>
            <a:spLocks noChangeArrowheads="1"/>
          </p:cNvSpPr>
          <p:nvPr/>
        </p:nvSpPr>
        <p:spPr bwMode="auto">
          <a:xfrm>
            <a:off x="2817813"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6" name="Rectangle 213"/>
          <p:cNvSpPr>
            <a:spLocks noChangeArrowheads="1"/>
          </p:cNvSpPr>
          <p:nvPr/>
        </p:nvSpPr>
        <p:spPr bwMode="auto">
          <a:xfrm>
            <a:off x="22113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7" name="Rectangle 214"/>
          <p:cNvSpPr>
            <a:spLocks noChangeArrowheads="1"/>
          </p:cNvSpPr>
          <p:nvPr/>
        </p:nvSpPr>
        <p:spPr bwMode="auto">
          <a:xfrm>
            <a:off x="24145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58" name="Rectangle 215"/>
          <p:cNvSpPr>
            <a:spLocks noChangeArrowheads="1"/>
          </p:cNvSpPr>
          <p:nvPr/>
        </p:nvSpPr>
        <p:spPr bwMode="auto">
          <a:xfrm>
            <a:off x="26162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59" name="Rectangle 216"/>
          <p:cNvSpPr>
            <a:spLocks noChangeArrowheads="1"/>
          </p:cNvSpPr>
          <p:nvPr/>
        </p:nvSpPr>
        <p:spPr bwMode="auto">
          <a:xfrm>
            <a:off x="2817813"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0" name="Text Box 217"/>
          <p:cNvSpPr txBox="1">
            <a:spLocks noChangeArrowheads="1"/>
          </p:cNvSpPr>
          <p:nvPr/>
        </p:nvSpPr>
        <p:spPr bwMode="auto">
          <a:xfrm>
            <a:off x="2449513"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3</a:t>
            </a:r>
          </a:p>
        </p:txBody>
      </p:sp>
      <p:sp>
        <p:nvSpPr>
          <p:cNvPr id="47161" name="Rectangle 218"/>
          <p:cNvSpPr>
            <a:spLocks noChangeArrowheads="1"/>
          </p:cNvSpPr>
          <p:nvPr/>
        </p:nvSpPr>
        <p:spPr bwMode="auto">
          <a:xfrm>
            <a:off x="410051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2" name="Rectangle 219"/>
          <p:cNvSpPr>
            <a:spLocks noChangeArrowheads="1"/>
          </p:cNvSpPr>
          <p:nvPr/>
        </p:nvSpPr>
        <p:spPr bwMode="auto">
          <a:xfrm>
            <a:off x="4302125"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3" name="Rectangle 220"/>
          <p:cNvSpPr>
            <a:spLocks noChangeArrowheads="1"/>
          </p:cNvSpPr>
          <p:nvPr/>
        </p:nvSpPr>
        <p:spPr bwMode="auto">
          <a:xfrm>
            <a:off x="45053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4" name="Rectangle 221"/>
          <p:cNvSpPr>
            <a:spLocks noChangeArrowheads="1"/>
          </p:cNvSpPr>
          <p:nvPr/>
        </p:nvSpPr>
        <p:spPr bwMode="auto">
          <a:xfrm>
            <a:off x="47069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5" name="Rectangle 222"/>
          <p:cNvSpPr>
            <a:spLocks noChangeArrowheads="1"/>
          </p:cNvSpPr>
          <p:nvPr/>
        </p:nvSpPr>
        <p:spPr bwMode="auto">
          <a:xfrm>
            <a:off x="4100513"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6" name="Rectangle 223"/>
          <p:cNvSpPr>
            <a:spLocks noChangeArrowheads="1"/>
          </p:cNvSpPr>
          <p:nvPr/>
        </p:nvSpPr>
        <p:spPr bwMode="auto">
          <a:xfrm>
            <a:off x="43021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7" name="Rectangle 224"/>
          <p:cNvSpPr>
            <a:spLocks noChangeArrowheads="1"/>
          </p:cNvSpPr>
          <p:nvPr/>
        </p:nvSpPr>
        <p:spPr bwMode="auto">
          <a:xfrm>
            <a:off x="45053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68" name="Rectangle 225"/>
          <p:cNvSpPr>
            <a:spLocks noChangeArrowheads="1"/>
          </p:cNvSpPr>
          <p:nvPr/>
        </p:nvSpPr>
        <p:spPr bwMode="auto">
          <a:xfrm>
            <a:off x="4706938"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69" name="Rectangle 226"/>
          <p:cNvSpPr>
            <a:spLocks noChangeArrowheads="1"/>
          </p:cNvSpPr>
          <p:nvPr/>
        </p:nvSpPr>
        <p:spPr bwMode="auto">
          <a:xfrm>
            <a:off x="410051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0" name="Rectangle 227"/>
          <p:cNvSpPr>
            <a:spLocks noChangeArrowheads="1"/>
          </p:cNvSpPr>
          <p:nvPr/>
        </p:nvSpPr>
        <p:spPr bwMode="auto">
          <a:xfrm>
            <a:off x="43021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1" name="Rectangle 228"/>
          <p:cNvSpPr>
            <a:spLocks noChangeArrowheads="1"/>
          </p:cNvSpPr>
          <p:nvPr/>
        </p:nvSpPr>
        <p:spPr bwMode="auto">
          <a:xfrm>
            <a:off x="45053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2" name="Rectangle 229"/>
          <p:cNvSpPr>
            <a:spLocks noChangeArrowheads="1"/>
          </p:cNvSpPr>
          <p:nvPr/>
        </p:nvSpPr>
        <p:spPr bwMode="auto">
          <a:xfrm>
            <a:off x="47069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3" name="Rectangle 230"/>
          <p:cNvSpPr>
            <a:spLocks noChangeArrowheads="1"/>
          </p:cNvSpPr>
          <p:nvPr/>
        </p:nvSpPr>
        <p:spPr bwMode="auto">
          <a:xfrm>
            <a:off x="410051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4" name="Rectangle 231"/>
          <p:cNvSpPr>
            <a:spLocks noChangeArrowheads="1"/>
          </p:cNvSpPr>
          <p:nvPr/>
        </p:nvSpPr>
        <p:spPr bwMode="auto">
          <a:xfrm>
            <a:off x="43021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5" name="Rectangle 232"/>
          <p:cNvSpPr>
            <a:spLocks noChangeArrowheads="1"/>
          </p:cNvSpPr>
          <p:nvPr/>
        </p:nvSpPr>
        <p:spPr bwMode="auto">
          <a:xfrm>
            <a:off x="45053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6" name="Rectangle 233"/>
          <p:cNvSpPr>
            <a:spLocks noChangeArrowheads="1"/>
          </p:cNvSpPr>
          <p:nvPr/>
        </p:nvSpPr>
        <p:spPr bwMode="auto">
          <a:xfrm>
            <a:off x="47069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77" name="Text Box 234"/>
          <p:cNvSpPr txBox="1">
            <a:spLocks noChangeArrowheads="1"/>
          </p:cNvSpPr>
          <p:nvPr/>
        </p:nvSpPr>
        <p:spPr bwMode="auto">
          <a:xfrm>
            <a:off x="4337050" y="1571625"/>
            <a:ext cx="287338"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5</a:t>
            </a:r>
          </a:p>
        </p:txBody>
      </p:sp>
      <p:sp>
        <p:nvSpPr>
          <p:cNvPr id="47178" name="Rectangle 235"/>
          <p:cNvSpPr>
            <a:spLocks noChangeArrowheads="1"/>
          </p:cNvSpPr>
          <p:nvPr/>
        </p:nvSpPr>
        <p:spPr bwMode="auto">
          <a:xfrm>
            <a:off x="5043488"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79" name="Rectangle 236"/>
          <p:cNvSpPr>
            <a:spLocks noChangeArrowheads="1"/>
          </p:cNvSpPr>
          <p:nvPr/>
        </p:nvSpPr>
        <p:spPr bwMode="auto">
          <a:xfrm>
            <a:off x="5246688" y="1828800"/>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0" name="Rectangle 237"/>
          <p:cNvSpPr>
            <a:spLocks noChangeArrowheads="1"/>
          </p:cNvSpPr>
          <p:nvPr/>
        </p:nvSpPr>
        <p:spPr bwMode="auto">
          <a:xfrm>
            <a:off x="5448300" y="1828800"/>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1" name="Rectangle 238"/>
          <p:cNvSpPr>
            <a:spLocks noChangeArrowheads="1"/>
          </p:cNvSpPr>
          <p:nvPr/>
        </p:nvSpPr>
        <p:spPr bwMode="auto">
          <a:xfrm>
            <a:off x="56515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2" name="Rectangle 239"/>
          <p:cNvSpPr>
            <a:spLocks noChangeArrowheads="1"/>
          </p:cNvSpPr>
          <p:nvPr/>
        </p:nvSpPr>
        <p:spPr bwMode="auto">
          <a:xfrm>
            <a:off x="5043488"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3" name="Rectangle 240"/>
          <p:cNvSpPr>
            <a:spLocks noChangeArrowheads="1"/>
          </p:cNvSpPr>
          <p:nvPr/>
        </p:nvSpPr>
        <p:spPr bwMode="auto">
          <a:xfrm>
            <a:off x="52466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4" name="Rectangle 241"/>
          <p:cNvSpPr>
            <a:spLocks noChangeArrowheads="1"/>
          </p:cNvSpPr>
          <p:nvPr/>
        </p:nvSpPr>
        <p:spPr bwMode="auto">
          <a:xfrm>
            <a:off x="544830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5" name="Rectangle 242"/>
          <p:cNvSpPr>
            <a:spLocks noChangeArrowheads="1"/>
          </p:cNvSpPr>
          <p:nvPr/>
        </p:nvSpPr>
        <p:spPr bwMode="auto">
          <a:xfrm>
            <a:off x="56515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6" name="Rectangle 243"/>
          <p:cNvSpPr>
            <a:spLocks noChangeArrowheads="1"/>
          </p:cNvSpPr>
          <p:nvPr/>
        </p:nvSpPr>
        <p:spPr bwMode="auto">
          <a:xfrm>
            <a:off x="50434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87" name="Rectangle 244"/>
          <p:cNvSpPr>
            <a:spLocks noChangeArrowheads="1"/>
          </p:cNvSpPr>
          <p:nvPr/>
        </p:nvSpPr>
        <p:spPr bwMode="auto">
          <a:xfrm>
            <a:off x="524668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8" name="Rectangle 245"/>
          <p:cNvSpPr>
            <a:spLocks noChangeArrowheads="1"/>
          </p:cNvSpPr>
          <p:nvPr/>
        </p:nvSpPr>
        <p:spPr bwMode="auto">
          <a:xfrm>
            <a:off x="544830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89" name="Rectangle 246"/>
          <p:cNvSpPr>
            <a:spLocks noChangeArrowheads="1"/>
          </p:cNvSpPr>
          <p:nvPr/>
        </p:nvSpPr>
        <p:spPr bwMode="auto">
          <a:xfrm>
            <a:off x="56515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0" name="Rectangle 247"/>
          <p:cNvSpPr>
            <a:spLocks noChangeArrowheads="1"/>
          </p:cNvSpPr>
          <p:nvPr/>
        </p:nvSpPr>
        <p:spPr bwMode="auto">
          <a:xfrm>
            <a:off x="5043488"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1" name="Rectangle 248"/>
          <p:cNvSpPr>
            <a:spLocks noChangeArrowheads="1"/>
          </p:cNvSpPr>
          <p:nvPr/>
        </p:nvSpPr>
        <p:spPr bwMode="auto">
          <a:xfrm>
            <a:off x="52466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2" name="Rectangle 249"/>
          <p:cNvSpPr>
            <a:spLocks noChangeArrowheads="1"/>
          </p:cNvSpPr>
          <p:nvPr/>
        </p:nvSpPr>
        <p:spPr bwMode="auto">
          <a:xfrm>
            <a:off x="5448300" y="2433638"/>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193" name="Rectangle 250"/>
          <p:cNvSpPr>
            <a:spLocks noChangeArrowheads="1"/>
          </p:cNvSpPr>
          <p:nvPr/>
        </p:nvSpPr>
        <p:spPr bwMode="auto">
          <a:xfrm>
            <a:off x="565150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4" name="Text Box 251"/>
          <p:cNvSpPr txBox="1">
            <a:spLocks noChangeArrowheads="1"/>
          </p:cNvSpPr>
          <p:nvPr/>
        </p:nvSpPr>
        <p:spPr bwMode="auto">
          <a:xfrm>
            <a:off x="52816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6</a:t>
            </a:r>
          </a:p>
        </p:txBody>
      </p:sp>
      <p:sp>
        <p:nvSpPr>
          <p:cNvPr id="47195" name="Rectangle 252"/>
          <p:cNvSpPr>
            <a:spLocks noChangeArrowheads="1"/>
          </p:cNvSpPr>
          <p:nvPr/>
        </p:nvSpPr>
        <p:spPr bwMode="auto">
          <a:xfrm>
            <a:off x="5988050"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6" name="Rectangle 253"/>
          <p:cNvSpPr>
            <a:spLocks noChangeArrowheads="1"/>
          </p:cNvSpPr>
          <p:nvPr/>
        </p:nvSpPr>
        <p:spPr bwMode="auto">
          <a:xfrm>
            <a:off x="619125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7" name="Rectangle 254"/>
          <p:cNvSpPr>
            <a:spLocks noChangeArrowheads="1"/>
          </p:cNvSpPr>
          <p:nvPr/>
        </p:nvSpPr>
        <p:spPr bwMode="auto">
          <a:xfrm>
            <a:off x="6392863"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8" name="Rectangle 255"/>
          <p:cNvSpPr>
            <a:spLocks noChangeArrowheads="1"/>
          </p:cNvSpPr>
          <p:nvPr/>
        </p:nvSpPr>
        <p:spPr bwMode="auto">
          <a:xfrm>
            <a:off x="659447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199" name="Rectangle 256"/>
          <p:cNvSpPr>
            <a:spLocks noChangeArrowheads="1"/>
          </p:cNvSpPr>
          <p:nvPr/>
        </p:nvSpPr>
        <p:spPr bwMode="auto">
          <a:xfrm>
            <a:off x="5988050"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0" name="Rectangle 257"/>
          <p:cNvSpPr>
            <a:spLocks noChangeArrowheads="1"/>
          </p:cNvSpPr>
          <p:nvPr/>
        </p:nvSpPr>
        <p:spPr bwMode="auto">
          <a:xfrm>
            <a:off x="619125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1" name="Rectangle 258"/>
          <p:cNvSpPr>
            <a:spLocks noChangeArrowheads="1"/>
          </p:cNvSpPr>
          <p:nvPr/>
        </p:nvSpPr>
        <p:spPr bwMode="auto">
          <a:xfrm>
            <a:off x="6392863" y="2030413"/>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02" name="Rectangle 259"/>
          <p:cNvSpPr>
            <a:spLocks noChangeArrowheads="1"/>
          </p:cNvSpPr>
          <p:nvPr/>
        </p:nvSpPr>
        <p:spPr bwMode="auto">
          <a:xfrm>
            <a:off x="659447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3" name="Rectangle 260"/>
          <p:cNvSpPr>
            <a:spLocks noChangeArrowheads="1"/>
          </p:cNvSpPr>
          <p:nvPr/>
        </p:nvSpPr>
        <p:spPr bwMode="auto">
          <a:xfrm>
            <a:off x="5988050"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4" name="Rectangle 261"/>
          <p:cNvSpPr>
            <a:spLocks noChangeArrowheads="1"/>
          </p:cNvSpPr>
          <p:nvPr/>
        </p:nvSpPr>
        <p:spPr bwMode="auto">
          <a:xfrm>
            <a:off x="619125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5" name="Rectangle 262"/>
          <p:cNvSpPr>
            <a:spLocks noChangeArrowheads="1"/>
          </p:cNvSpPr>
          <p:nvPr/>
        </p:nvSpPr>
        <p:spPr bwMode="auto">
          <a:xfrm>
            <a:off x="6392863"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6" name="Rectangle 263"/>
          <p:cNvSpPr>
            <a:spLocks noChangeArrowheads="1"/>
          </p:cNvSpPr>
          <p:nvPr/>
        </p:nvSpPr>
        <p:spPr bwMode="auto">
          <a:xfrm>
            <a:off x="659447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7" name="Rectangle 264"/>
          <p:cNvSpPr>
            <a:spLocks noChangeArrowheads="1"/>
          </p:cNvSpPr>
          <p:nvPr/>
        </p:nvSpPr>
        <p:spPr bwMode="auto">
          <a:xfrm>
            <a:off x="5988050"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8" name="Rectangle 265"/>
          <p:cNvSpPr>
            <a:spLocks noChangeArrowheads="1"/>
          </p:cNvSpPr>
          <p:nvPr/>
        </p:nvSpPr>
        <p:spPr bwMode="auto">
          <a:xfrm>
            <a:off x="6191250"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09" name="Rectangle 266"/>
          <p:cNvSpPr>
            <a:spLocks noChangeArrowheads="1"/>
          </p:cNvSpPr>
          <p:nvPr/>
        </p:nvSpPr>
        <p:spPr bwMode="auto">
          <a:xfrm>
            <a:off x="6392863"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0" name="Rectangle 267"/>
          <p:cNvSpPr>
            <a:spLocks noChangeArrowheads="1"/>
          </p:cNvSpPr>
          <p:nvPr/>
        </p:nvSpPr>
        <p:spPr bwMode="auto">
          <a:xfrm>
            <a:off x="659447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1" name="Text Box 268"/>
          <p:cNvSpPr txBox="1">
            <a:spLocks noChangeArrowheads="1"/>
          </p:cNvSpPr>
          <p:nvPr/>
        </p:nvSpPr>
        <p:spPr bwMode="auto">
          <a:xfrm>
            <a:off x="6226175" y="1571625"/>
            <a:ext cx="28575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7</a:t>
            </a:r>
          </a:p>
        </p:txBody>
      </p:sp>
      <p:sp>
        <p:nvSpPr>
          <p:cNvPr id="47212" name="Rectangle 269"/>
          <p:cNvSpPr>
            <a:spLocks noChangeArrowheads="1"/>
          </p:cNvSpPr>
          <p:nvPr/>
        </p:nvSpPr>
        <p:spPr bwMode="auto">
          <a:xfrm>
            <a:off x="787717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3" name="Rectangle 270"/>
          <p:cNvSpPr>
            <a:spLocks noChangeArrowheads="1"/>
          </p:cNvSpPr>
          <p:nvPr/>
        </p:nvSpPr>
        <p:spPr bwMode="auto">
          <a:xfrm>
            <a:off x="807878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4" name="Rectangle 271"/>
          <p:cNvSpPr>
            <a:spLocks noChangeArrowheads="1"/>
          </p:cNvSpPr>
          <p:nvPr/>
        </p:nvSpPr>
        <p:spPr bwMode="auto">
          <a:xfrm>
            <a:off x="828198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5" name="Rectangle 272"/>
          <p:cNvSpPr>
            <a:spLocks noChangeArrowheads="1"/>
          </p:cNvSpPr>
          <p:nvPr/>
        </p:nvSpPr>
        <p:spPr bwMode="auto">
          <a:xfrm>
            <a:off x="8483600"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6" name="Rectangle 273"/>
          <p:cNvSpPr>
            <a:spLocks noChangeArrowheads="1"/>
          </p:cNvSpPr>
          <p:nvPr/>
        </p:nvSpPr>
        <p:spPr bwMode="auto">
          <a:xfrm>
            <a:off x="787717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7" name="Rectangle 274"/>
          <p:cNvSpPr>
            <a:spLocks noChangeArrowheads="1"/>
          </p:cNvSpPr>
          <p:nvPr/>
        </p:nvSpPr>
        <p:spPr bwMode="auto">
          <a:xfrm>
            <a:off x="807878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8" name="Rectangle 275"/>
          <p:cNvSpPr>
            <a:spLocks noChangeArrowheads="1"/>
          </p:cNvSpPr>
          <p:nvPr/>
        </p:nvSpPr>
        <p:spPr bwMode="auto">
          <a:xfrm>
            <a:off x="828198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19" name="Rectangle 276"/>
          <p:cNvSpPr>
            <a:spLocks noChangeArrowheads="1"/>
          </p:cNvSpPr>
          <p:nvPr/>
        </p:nvSpPr>
        <p:spPr bwMode="auto">
          <a:xfrm>
            <a:off x="8483600"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0" name="Rectangle 277"/>
          <p:cNvSpPr>
            <a:spLocks noChangeArrowheads="1"/>
          </p:cNvSpPr>
          <p:nvPr/>
        </p:nvSpPr>
        <p:spPr bwMode="auto">
          <a:xfrm>
            <a:off x="7877175" y="2232025"/>
            <a:ext cx="201613"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1" name="Rectangle 278"/>
          <p:cNvSpPr>
            <a:spLocks noChangeArrowheads="1"/>
          </p:cNvSpPr>
          <p:nvPr/>
        </p:nvSpPr>
        <p:spPr bwMode="auto">
          <a:xfrm>
            <a:off x="8078788" y="2232025"/>
            <a:ext cx="203200"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2" name="Rectangle 279"/>
          <p:cNvSpPr>
            <a:spLocks noChangeArrowheads="1"/>
          </p:cNvSpPr>
          <p:nvPr/>
        </p:nvSpPr>
        <p:spPr bwMode="auto">
          <a:xfrm>
            <a:off x="8281988" y="2232025"/>
            <a:ext cx="201612" cy="201613"/>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3" name="Rectangle 280"/>
          <p:cNvSpPr>
            <a:spLocks noChangeArrowheads="1"/>
          </p:cNvSpPr>
          <p:nvPr/>
        </p:nvSpPr>
        <p:spPr bwMode="auto">
          <a:xfrm>
            <a:off x="8483600"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4" name="Rectangle 281"/>
          <p:cNvSpPr>
            <a:spLocks noChangeArrowheads="1"/>
          </p:cNvSpPr>
          <p:nvPr/>
        </p:nvSpPr>
        <p:spPr bwMode="auto">
          <a:xfrm>
            <a:off x="787717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5" name="Rectangle 282"/>
          <p:cNvSpPr>
            <a:spLocks noChangeArrowheads="1"/>
          </p:cNvSpPr>
          <p:nvPr/>
        </p:nvSpPr>
        <p:spPr bwMode="auto">
          <a:xfrm>
            <a:off x="807878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26" name="Rectangle 283"/>
          <p:cNvSpPr>
            <a:spLocks noChangeArrowheads="1"/>
          </p:cNvSpPr>
          <p:nvPr/>
        </p:nvSpPr>
        <p:spPr bwMode="auto">
          <a:xfrm>
            <a:off x="8281988" y="2433638"/>
            <a:ext cx="201612"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7" name="Rectangle 284"/>
          <p:cNvSpPr>
            <a:spLocks noChangeArrowheads="1"/>
          </p:cNvSpPr>
          <p:nvPr/>
        </p:nvSpPr>
        <p:spPr bwMode="auto">
          <a:xfrm>
            <a:off x="8483600" y="2433638"/>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28" name="Text Box 285"/>
          <p:cNvSpPr txBox="1">
            <a:spLocks noChangeArrowheads="1"/>
          </p:cNvSpPr>
          <p:nvPr/>
        </p:nvSpPr>
        <p:spPr bwMode="auto">
          <a:xfrm>
            <a:off x="8113713" y="1560513"/>
            <a:ext cx="287337"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9</a:t>
            </a:r>
          </a:p>
        </p:txBody>
      </p:sp>
      <p:sp>
        <p:nvSpPr>
          <p:cNvPr id="47229" name="Text Box 286"/>
          <p:cNvSpPr txBox="1">
            <a:spLocks noChangeArrowheads="1"/>
          </p:cNvSpPr>
          <p:nvPr/>
        </p:nvSpPr>
        <p:spPr bwMode="auto">
          <a:xfrm>
            <a:off x="608013" y="1571625"/>
            <a:ext cx="254000" cy="323850"/>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1</a:t>
            </a:r>
          </a:p>
        </p:txBody>
      </p:sp>
      <p:grpSp>
        <p:nvGrpSpPr>
          <p:cNvPr id="47230" name="Group 287"/>
          <p:cNvGrpSpPr>
            <a:grpSpLocks/>
          </p:cNvGrpSpPr>
          <p:nvPr/>
        </p:nvGrpSpPr>
        <p:grpSpPr bwMode="auto">
          <a:xfrm>
            <a:off x="323850" y="1828800"/>
            <a:ext cx="808038" cy="806450"/>
            <a:chOff x="230" y="1393"/>
            <a:chExt cx="576" cy="576"/>
          </a:xfrm>
        </p:grpSpPr>
        <p:grpSp>
          <p:nvGrpSpPr>
            <p:cNvPr id="47581" name="Group 288"/>
            <p:cNvGrpSpPr>
              <a:grpSpLocks/>
            </p:cNvGrpSpPr>
            <p:nvPr/>
          </p:nvGrpSpPr>
          <p:grpSpPr bwMode="auto">
            <a:xfrm>
              <a:off x="230" y="1393"/>
              <a:ext cx="576" cy="576"/>
              <a:chOff x="806" y="2497"/>
              <a:chExt cx="576" cy="576"/>
            </a:xfrm>
          </p:grpSpPr>
          <p:sp>
            <p:nvSpPr>
              <p:cNvPr id="47584" name="Rectangle 289"/>
              <p:cNvSpPr>
                <a:spLocks noChangeArrowheads="1"/>
              </p:cNvSpPr>
              <p:nvPr/>
            </p:nvSpPr>
            <p:spPr bwMode="auto">
              <a:xfrm>
                <a:off x="806"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5" name="Rectangle 290"/>
              <p:cNvSpPr>
                <a:spLocks noChangeArrowheads="1"/>
              </p:cNvSpPr>
              <p:nvPr/>
            </p:nvSpPr>
            <p:spPr bwMode="auto">
              <a:xfrm>
                <a:off x="950"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6" name="Rectangle 291"/>
              <p:cNvSpPr>
                <a:spLocks noChangeArrowheads="1"/>
              </p:cNvSpPr>
              <p:nvPr/>
            </p:nvSpPr>
            <p:spPr bwMode="auto">
              <a:xfrm>
                <a:off x="1094"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7" name="Rectangle 292"/>
              <p:cNvSpPr>
                <a:spLocks noChangeArrowheads="1"/>
              </p:cNvSpPr>
              <p:nvPr/>
            </p:nvSpPr>
            <p:spPr bwMode="auto">
              <a:xfrm>
                <a:off x="1238" y="249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8" name="Rectangle 293"/>
              <p:cNvSpPr>
                <a:spLocks noChangeArrowheads="1"/>
              </p:cNvSpPr>
              <p:nvPr/>
            </p:nvSpPr>
            <p:spPr bwMode="auto">
              <a:xfrm>
                <a:off x="806"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89" name="Rectangle 294"/>
              <p:cNvSpPr>
                <a:spLocks noChangeArrowheads="1"/>
              </p:cNvSpPr>
              <p:nvPr/>
            </p:nvSpPr>
            <p:spPr bwMode="auto">
              <a:xfrm>
                <a:off x="950"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0" name="Rectangle 295"/>
              <p:cNvSpPr>
                <a:spLocks noChangeArrowheads="1"/>
              </p:cNvSpPr>
              <p:nvPr/>
            </p:nvSpPr>
            <p:spPr bwMode="auto">
              <a:xfrm>
                <a:off x="1094"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1" name="Rectangle 296"/>
              <p:cNvSpPr>
                <a:spLocks noChangeArrowheads="1"/>
              </p:cNvSpPr>
              <p:nvPr/>
            </p:nvSpPr>
            <p:spPr bwMode="auto">
              <a:xfrm>
                <a:off x="1238" y="264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2" name="Rectangle 297"/>
              <p:cNvSpPr>
                <a:spLocks noChangeArrowheads="1"/>
              </p:cNvSpPr>
              <p:nvPr/>
            </p:nvSpPr>
            <p:spPr bwMode="auto">
              <a:xfrm>
                <a:off x="806"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3" name="Rectangle 298"/>
              <p:cNvSpPr>
                <a:spLocks noChangeArrowheads="1"/>
              </p:cNvSpPr>
              <p:nvPr/>
            </p:nvSpPr>
            <p:spPr bwMode="auto">
              <a:xfrm>
                <a:off x="950"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4" name="Rectangle 299"/>
              <p:cNvSpPr>
                <a:spLocks noChangeArrowheads="1"/>
              </p:cNvSpPr>
              <p:nvPr/>
            </p:nvSpPr>
            <p:spPr bwMode="auto">
              <a:xfrm>
                <a:off x="1094"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5" name="Rectangle 300"/>
              <p:cNvSpPr>
                <a:spLocks noChangeArrowheads="1"/>
              </p:cNvSpPr>
              <p:nvPr/>
            </p:nvSpPr>
            <p:spPr bwMode="auto">
              <a:xfrm>
                <a:off x="1238" y="278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6" name="Rectangle 301"/>
              <p:cNvSpPr>
                <a:spLocks noChangeArrowheads="1"/>
              </p:cNvSpPr>
              <p:nvPr/>
            </p:nvSpPr>
            <p:spPr bwMode="auto">
              <a:xfrm>
                <a:off x="806"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7" name="Rectangle 302"/>
              <p:cNvSpPr>
                <a:spLocks noChangeArrowheads="1"/>
              </p:cNvSpPr>
              <p:nvPr/>
            </p:nvSpPr>
            <p:spPr bwMode="auto">
              <a:xfrm>
                <a:off x="950"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8" name="Rectangle 303"/>
              <p:cNvSpPr>
                <a:spLocks noChangeArrowheads="1"/>
              </p:cNvSpPr>
              <p:nvPr/>
            </p:nvSpPr>
            <p:spPr bwMode="auto">
              <a:xfrm>
                <a:off x="1094"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99" name="Rectangle 304"/>
              <p:cNvSpPr>
                <a:spLocks noChangeArrowheads="1"/>
              </p:cNvSpPr>
              <p:nvPr/>
            </p:nvSpPr>
            <p:spPr bwMode="auto">
              <a:xfrm>
                <a:off x="1238" y="292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grpSp>
        <p:sp>
          <p:nvSpPr>
            <p:cNvPr id="47582" name="Rectangle 305"/>
            <p:cNvSpPr>
              <a:spLocks noChangeArrowheads="1"/>
            </p:cNvSpPr>
            <p:nvPr/>
          </p:nvSpPr>
          <p:spPr bwMode="auto">
            <a:xfrm>
              <a:off x="230"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83" name="Rectangle 306"/>
            <p:cNvSpPr>
              <a:spLocks noChangeArrowheads="1"/>
            </p:cNvSpPr>
            <p:nvPr/>
          </p:nvSpPr>
          <p:spPr bwMode="auto">
            <a:xfrm>
              <a:off x="374" y="139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grpSp>
      <p:sp>
        <p:nvSpPr>
          <p:cNvPr id="47231" name="Rectangle 307"/>
          <p:cNvSpPr>
            <a:spLocks noChangeArrowheads="1"/>
          </p:cNvSpPr>
          <p:nvPr/>
        </p:nvSpPr>
        <p:spPr bwMode="auto">
          <a:xfrm>
            <a:off x="1266825"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2" name="Rectangle 308"/>
          <p:cNvSpPr>
            <a:spLocks noChangeArrowheads="1"/>
          </p:cNvSpPr>
          <p:nvPr/>
        </p:nvSpPr>
        <p:spPr bwMode="auto">
          <a:xfrm>
            <a:off x="1470025" y="1828800"/>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3" name="Rectangle 309"/>
          <p:cNvSpPr>
            <a:spLocks noChangeArrowheads="1"/>
          </p:cNvSpPr>
          <p:nvPr/>
        </p:nvSpPr>
        <p:spPr bwMode="auto">
          <a:xfrm>
            <a:off x="1671638" y="1828800"/>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4" name="Rectangle 310"/>
          <p:cNvSpPr>
            <a:spLocks noChangeArrowheads="1"/>
          </p:cNvSpPr>
          <p:nvPr/>
        </p:nvSpPr>
        <p:spPr bwMode="auto">
          <a:xfrm>
            <a:off x="1874838" y="1828800"/>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5" name="Rectangle 311"/>
          <p:cNvSpPr>
            <a:spLocks noChangeArrowheads="1"/>
          </p:cNvSpPr>
          <p:nvPr/>
        </p:nvSpPr>
        <p:spPr bwMode="auto">
          <a:xfrm>
            <a:off x="1266825"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6" name="Rectangle 312"/>
          <p:cNvSpPr>
            <a:spLocks noChangeArrowheads="1"/>
          </p:cNvSpPr>
          <p:nvPr/>
        </p:nvSpPr>
        <p:spPr bwMode="auto">
          <a:xfrm>
            <a:off x="1470025" y="2030413"/>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7" name="Rectangle 313"/>
          <p:cNvSpPr>
            <a:spLocks noChangeArrowheads="1"/>
          </p:cNvSpPr>
          <p:nvPr/>
        </p:nvSpPr>
        <p:spPr bwMode="auto">
          <a:xfrm>
            <a:off x="1671638" y="2030413"/>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8" name="Rectangle 314"/>
          <p:cNvSpPr>
            <a:spLocks noChangeArrowheads="1"/>
          </p:cNvSpPr>
          <p:nvPr/>
        </p:nvSpPr>
        <p:spPr bwMode="auto">
          <a:xfrm>
            <a:off x="1874838" y="2030413"/>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39" name="Rectangle 315"/>
          <p:cNvSpPr>
            <a:spLocks noChangeArrowheads="1"/>
          </p:cNvSpPr>
          <p:nvPr/>
        </p:nvSpPr>
        <p:spPr bwMode="auto">
          <a:xfrm>
            <a:off x="1266825"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0" name="Rectangle 316"/>
          <p:cNvSpPr>
            <a:spLocks noChangeArrowheads="1"/>
          </p:cNvSpPr>
          <p:nvPr/>
        </p:nvSpPr>
        <p:spPr bwMode="auto">
          <a:xfrm>
            <a:off x="1470025" y="2232025"/>
            <a:ext cx="201613"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1" name="Rectangle 317"/>
          <p:cNvSpPr>
            <a:spLocks noChangeArrowheads="1"/>
          </p:cNvSpPr>
          <p:nvPr/>
        </p:nvSpPr>
        <p:spPr bwMode="auto">
          <a:xfrm>
            <a:off x="1671638" y="2232025"/>
            <a:ext cx="203200"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2" name="Rectangle 318"/>
          <p:cNvSpPr>
            <a:spLocks noChangeArrowheads="1"/>
          </p:cNvSpPr>
          <p:nvPr/>
        </p:nvSpPr>
        <p:spPr bwMode="auto">
          <a:xfrm>
            <a:off x="1874838" y="2232025"/>
            <a:ext cx="201612" cy="201613"/>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3" name="Rectangle 319"/>
          <p:cNvSpPr>
            <a:spLocks noChangeArrowheads="1"/>
          </p:cNvSpPr>
          <p:nvPr/>
        </p:nvSpPr>
        <p:spPr bwMode="auto">
          <a:xfrm>
            <a:off x="1266825"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4" name="Rectangle 320"/>
          <p:cNvSpPr>
            <a:spLocks noChangeArrowheads="1"/>
          </p:cNvSpPr>
          <p:nvPr/>
        </p:nvSpPr>
        <p:spPr bwMode="auto">
          <a:xfrm>
            <a:off x="1470025" y="2433638"/>
            <a:ext cx="201613"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5" name="Rectangle 321"/>
          <p:cNvSpPr>
            <a:spLocks noChangeArrowheads="1"/>
          </p:cNvSpPr>
          <p:nvPr/>
        </p:nvSpPr>
        <p:spPr bwMode="auto">
          <a:xfrm>
            <a:off x="1671638" y="2433638"/>
            <a:ext cx="203200"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6" name="Rectangle 322"/>
          <p:cNvSpPr>
            <a:spLocks noChangeArrowheads="1"/>
          </p:cNvSpPr>
          <p:nvPr/>
        </p:nvSpPr>
        <p:spPr bwMode="auto">
          <a:xfrm>
            <a:off x="1874838" y="2433638"/>
            <a:ext cx="201612" cy="201612"/>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47" name="Text Box 323"/>
          <p:cNvSpPr txBox="1">
            <a:spLocks noChangeArrowheads="1"/>
          </p:cNvSpPr>
          <p:nvPr/>
        </p:nvSpPr>
        <p:spPr bwMode="auto">
          <a:xfrm>
            <a:off x="1520825" y="1560513"/>
            <a:ext cx="285750" cy="322262"/>
          </a:xfrm>
          <a:prstGeom prst="rect">
            <a:avLst/>
          </a:prstGeom>
          <a:noFill/>
          <a:ln w="25400">
            <a:noFill/>
            <a:miter lim="800000"/>
            <a:headEnd/>
            <a:tailEnd type="none" w="lg" len="lg"/>
          </a:ln>
        </p:spPr>
        <p:txBody>
          <a:bodyPr wrap="none" lIns="80791" tIns="40395" rIns="80791" bIns="40395">
            <a:spAutoFit/>
          </a:bodyPr>
          <a:lstStyle/>
          <a:p>
            <a:pPr algn="r" defTabSz="808038" rtl="1"/>
            <a:r>
              <a:rPr lang="en-US" sz="1600">
                <a:latin typeface="Comic Sans MS" pitchFamily="66" charset="0"/>
                <a:cs typeface="Arial" pitchFamily="34" charset="0"/>
              </a:rPr>
              <a:t>2</a:t>
            </a:r>
          </a:p>
        </p:txBody>
      </p:sp>
      <p:sp>
        <p:nvSpPr>
          <p:cNvPr id="47248" name="Rectangle 324"/>
          <p:cNvSpPr>
            <a:spLocks noChangeArrowheads="1"/>
          </p:cNvSpPr>
          <p:nvPr/>
        </p:nvSpPr>
        <p:spPr bwMode="auto">
          <a:xfrm>
            <a:off x="1266825" y="2030413"/>
            <a:ext cx="203200"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49" name="Rectangle 325"/>
          <p:cNvSpPr>
            <a:spLocks noChangeArrowheads="1"/>
          </p:cNvSpPr>
          <p:nvPr/>
        </p:nvSpPr>
        <p:spPr bwMode="auto">
          <a:xfrm>
            <a:off x="1470025" y="2030413"/>
            <a:ext cx="201613" cy="201612"/>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50" name="Text Box 326"/>
          <p:cNvSpPr txBox="1">
            <a:spLocks noChangeArrowheads="1"/>
          </p:cNvSpPr>
          <p:nvPr/>
        </p:nvSpPr>
        <p:spPr bwMode="auto">
          <a:xfrm>
            <a:off x="5635625" y="3429000"/>
            <a:ext cx="2457450"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1. Build Coverage Matrix</a:t>
            </a:r>
          </a:p>
        </p:txBody>
      </p:sp>
      <p:sp>
        <p:nvSpPr>
          <p:cNvPr id="47251" name="Text Box 327"/>
          <p:cNvSpPr txBox="1">
            <a:spLocks noChangeArrowheads="1"/>
          </p:cNvSpPr>
          <p:nvPr/>
        </p:nvSpPr>
        <p:spPr bwMode="auto">
          <a:xfrm>
            <a:off x="5635625" y="3778250"/>
            <a:ext cx="2924175" cy="568325"/>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2. Select tests that uniquely </a:t>
            </a:r>
            <a:br>
              <a:rPr lang="en-US" sz="1600">
                <a:latin typeface="Comic Sans MS" pitchFamily="66" charset="0"/>
                <a:cs typeface="Arial" pitchFamily="34" charset="0"/>
              </a:rPr>
            </a:br>
            <a:r>
              <a:rPr lang="en-US" sz="1600">
                <a:latin typeface="Comic Sans MS" pitchFamily="66" charset="0"/>
                <a:cs typeface="Arial" pitchFamily="34" charset="0"/>
              </a:rPr>
              <a:t>    cover tasks</a:t>
            </a:r>
          </a:p>
        </p:txBody>
      </p:sp>
      <p:sp>
        <p:nvSpPr>
          <p:cNvPr id="277832" name="Text Box 328"/>
          <p:cNvSpPr txBox="1">
            <a:spLocks noChangeArrowheads="1"/>
          </p:cNvSpPr>
          <p:nvPr/>
        </p:nvSpPr>
        <p:spPr bwMode="auto">
          <a:xfrm>
            <a:off x="5635625" y="4275138"/>
            <a:ext cx="950913" cy="322262"/>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3. Loop  </a:t>
            </a:r>
          </a:p>
        </p:txBody>
      </p:sp>
      <p:sp>
        <p:nvSpPr>
          <p:cNvPr id="277833" name="Text Box 329"/>
          <p:cNvSpPr txBox="1">
            <a:spLocks noChangeArrowheads="1"/>
          </p:cNvSpPr>
          <p:nvPr/>
        </p:nvSpPr>
        <p:spPr bwMode="auto">
          <a:xfrm>
            <a:off x="5854700" y="4503738"/>
            <a:ext cx="3181350" cy="56673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Remove all the tasks covered </a:t>
            </a:r>
            <a:br>
              <a:rPr lang="en-US" sz="1600">
                <a:latin typeface="Comic Sans MS" pitchFamily="66" charset="0"/>
                <a:cs typeface="Arial" pitchFamily="34" charset="0"/>
              </a:rPr>
            </a:br>
            <a:r>
              <a:rPr lang="en-US" sz="1600">
                <a:latin typeface="Comic Sans MS" pitchFamily="66" charset="0"/>
                <a:cs typeface="Arial" pitchFamily="34" charset="0"/>
              </a:rPr>
              <a:t>    by selected tests</a:t>
            </a:r>
          </a:p>
        </p:txBody>
      </p:sp>
      <p:sp>
        <p:nvSpPr>
          <p:cNvPr id="277834" name="Text Box 330"/>
          <p:cNvSpPr txBox="1">
            <a:spLocks noChangeArrowheads="1"/>
          </p:cNvSpPr>
          <p:nvPr/>
        </p:nvSpPr>
        <p:spPr bwMode="auto">
          <a:xfrm>
            <a:off x="5853113" y="5013325"/>
            <a:ext cx="3108325" cy="566738"/>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b. Choose the test that covers </a:t>
            </a:r>
            <a:br>
              <a:rPr lang="en-US" sz="1600">
                <a:latin typeface="Comic Sans MS" pitchFamily="66" charset="0"/>
                <a:cs typeface="Arial" pitchFamily="34" charset="0"/>
              </a:rPr>
            </a:br>
            <a:r>
              <a:rPr lang="en-US" sz="1600">
                <a:latin typeface="Comic Sans MS" pitchFamily="66" charset="0"/>
                <a:cs typeface="Arial" pitchFamily="34" charset="0"/>
              </a:rPr>
              <a:t>    most remaining tasks </a:t>
            </a:r>
          </a:p>
        </p:txBody>
      </p:sp>
      <p:grpSp>
        <p:nvGrpSpPr>
          <p:cNvPr id="5" name="Group 331"/>
          <p:cNvGrpSpPr>
            <a:grpSpLocks/>
          </p:cNvGrpSpPr>
          <p:nvPr/>
        </p:nvGrpSpPr>
        <p:grpSpPr bwMode="auto">
          <a:xfrm>
            <a:off x="373063" y="3227388"/>
            <a:ext cx="5008562" cy="2798762"/>
            <a:chOff x="266" y="2305"/>
            <a:chExt cx="3564" cy="1999"/>
          </a:xfrm>
        </p:grpSpPr>
        <p:grpSp>
          <p:nvGrpSpPr>
            <p:cNvPr id="47258" name="Group 332"/>
            <p:cNvGrpSpPr>
              <a:grpSpLocks/>
            </p:cNvGrpSpPr>
            <p:nvPr/>
          </p:nvGrpSpPr>
          <p:grpSpPr bwMode="auto">
            <a:xfrm>
              <a:off x="266" y="2305"/>
              <a:ext cx="3180" cy="1999"/>
              <a:chOff x="310" y="2197"/>
              <a:chExt cx="2656" cy="1531"/>
            </a:xfrm>
          </p:grpSpPr>
          <p:sp>
            <p:nvSpPr>
              <p:cNvPr id="47430" name="Rectangle 333"/>
              <p:cNvSpPr>
                <a:spLocks noChangeArrowheads="1"/>
              </p:cNvSpPr>
              <p:nvPr/>
            </p:nvSpPr>
            <p:spPr bwMode="auto">
              <a:xfrm>
                <a:off x="47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1" name="Rectangle 334"/>
              <p:cNvSpPr>
                <a:spLocks noChangeArrowheads="1"/>
              </p:cNvSpPr>
              <p:nvPr/>
            </p:nvSpPr>
            <p:spPr bwMode="auto">
              <a:xfrm>
                <a:off x="614"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2" name="Rectangle 335"/>
              <p:cNvSpPr>
                <a:spLocks noChangeArrowheads="1"/>
              </p:cNvSpPr>
              <p:nvPr/>
            </p:nvSpPr>
            <p:spPr bwMode="auto">
              <a:xfrm>
                <a:off x="75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3" name="Rectangle 336"/>
              <p:cNvSpPr>
                <a:spLocks noChangeArrowheads="1"/>
              </p:cNvSpPr>
              <p:nvPr/>
            </p:nvSpPr>
            <p:spPr bwMode="auto">
              <a:xfrm>
                <a:off x="90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4" name="Rectangle 337"/>
              <p:cNvSpPr>
                <a:spLocks noChangeArrowheads="1"/>
              </p:cNvSpPr>
              <p:nvPr/>
            </p:nvSpPr>
            <p:spPr bwMode="auto">
              <a:xfrm>
                <a:off x="104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5" name="Rectangle 338"/>
              <p:cNvSpPr>
                <a:spLocks noChangeArrowheads="1"/>
              </p:cNvSpPr>
              <p:nvPr/>
            </p:nvSpPr>
            <p:spPr bwMode="auto">
              <a:xfrm>
                <a:off x="1190"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36" name="Rectangle 339"/>
              <p:cNvSpPr>
                <a:spLocks noChangeArrowheads="1"/>
              </p:cNvSpPr>
              <p:nvPr/>
            </p:nvSpPr>
            <p:spPr bwMode="auto">
              <a:xfrm>
                <a:off x="133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7" name="Rectangle 340"/>
              <p:cNvSpPr>
                <a:spLocks noChangeArrowheads="1"/>
              </p:cNvSpPr>
              <p:nvPr/>
            </p:nvSpPr>
            <p:spPr bwMode="auto">
              <a:xfrm>
                <a:off x="147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8" name="Rectangle 341"/>
              <p:cNvSpPr>
                <a:spLocks noChangeArrowheads="1"/>
              </p:cNvSpPr>
              <p:nvPr/>
            </p:nvSpPr>
            <p:spPr bwMode="auto">
              <a:xfrm>
                <a:off x="1622"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39" name="Rectangle 342"/>
              <p:cNvSpPr>
                <a:spLocks noChangeArrowheads="1"/>
              </p:cNvSpPr>
              <p:nvPr/>
            </p:nvSpPr>
            <p:spPr bwMode="auto">
              <a:xfrm>
                <a:off x="1766"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0" name="Rectangle 343"/>
              <p:cNvSpPr>
                <a:spLocks noChangeArrowheads="1"/>
              </p:cNvSpPr>
              <p:nvPr/>
            </p:nvSpPr>
            <p:spPr bwMode="auto">
              <a:xfrm>
                <a:off x="191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1" name="Rectangle 344"/>
              <p:cNvSpPr>
                <a:spLocks noChangeArrowheads="1"/>
              </p:cNvSpPr>
              <p:nvPr/>
            </p:nvSpPr>
            <p:spPr bwMode="auto">
              <a:xfrm>
                <a:off x="2054"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2" name="Rectangle 345"/>
              <p:cNvSpPr>
                <a:spLocks noChangeArrowheads="1"/>
              </p:cNvSpPr>
              <p:nvPr/>
            </p:nvSpPr>
            <p:spPr bwMode="auto">
              <a:xfrm>
                <a:off x="2198"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3" name="Rectangle 346"/>
              <p:cNvSpPr>
                <a:spLocks noChangeArrowheads="1"/>
              </p:cNvSpPr>
              <p:nvPr/>
            </p:nvSpPr>
            <p:spPr bwMode="auto">
              <a:xfrm>
                <a:off x="2342" y="283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4" name="Rectangle 347"/>
              <p:cNvSpPr>
                <a:spLocks noChangeArrowheads="1"/>
              </p:cNvSpPr>
              <p:nvPr/>
            </p:nvSpPr>
            <p:spPr bwMode="auto">
              <a:xfrm>
                <a:off x="2486"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5" name="Rectangle 348"/>
              <p:cNvSpPr>
                <a:spLocks noChangeArrowheads="1"/>
              </p:cNvSpPr>
              <p:nvPr/>
            </p:nvSpPr>
            <p:spPr bwMode="auto">
              <a:xfrm>
                <a:off x="2630" y="283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6" name="Rectangle 349"/>
              <p:cNvSpPr>
                <a:spLocks noChangeArrowheads="1"/>
              </p:cNvSpPr>
              <p:nvPr/>
            </p:nvSpPr>
            <p:spPr bwMode="auto">
              <a:xfrm>
                <a:off x="47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47" name="Rectangle 350"/>
              <p:cNvSpPr>
                <a:spLocks noChangeArrowheads="1"/>
              </p:cNvSpPr>
              <p:nvPr/>
            </p:nvSpPr>
            <p:spPr bwMode="auto">
              <a:xfrm>
                <a:off x="61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8" name="Rectangle 351"/>
              <p:cNvSpPr>
                <a:spLocks noChangeArrowheads="1"/>
              </p:cNvSpPr>
              <p:nvPr/>
            </p:nvSpPr>
            <p:spPr bwMode="auto">
              <a:xfrm>
                <a:off x="758"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49" name="Rectangle 352"/>
              <p:cNvSpPr>
                <a:spLocks noChangeArrowheads="1"/>
              </p:cNvSpPr>
              <p:nvPr/>
            </p:nvSpPr>
            <p:spPr bwMode="auto">
              <a:xfrm>
                <a:off x="90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0" name="Rectangle 353"/>
              <p:cNvSpPr>
                <a:spLocks noChangeArrowheads="1"/>
              </p:cNvSpPr>
              <p:nvPr/>
            </p:nvSpPr>
            <p:spPr bwMode="auto">
              <a:xfrm>
                <a:off x="104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1" name="Rectangle 354"/>
              <p:cNvSpPr>
                <a:spLocks noChangeArrowheads="1"/>
              </p:cNvSpPr>
              <p:nvPr/>
            </p:nvSpPr>
            <p:spPr bwMode="auto">
              <a:xfrm>
                <a:off x="1190"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2" name="Rectangle 355"/>
              <p:cNvSpPr>
                <a:spLocks noChangeArrowheads="1"/>
              </p:cNvSpPr>
              <p:nvPr/>
            </p:nvSpPr>
            <p:spPr bwMode="auto">
              <a:xfrm>
                <a:off x="1334"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53" name="Rectangle 356"/>
              <p:cNvSpPr>
                <a:spLocks noChangeArrowheads="1"/>
              </p:cNvSpPr>
              <p:nvPr/>
            </p:nvSpPr>
            <p:spPr bwMode="auto">
              <a:xfrm>
                <a:off x="147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4" name="Rectangle 357"/>
              <p:cNvSpPr>
                <a:spLocks noChangeArrowheads="1"/>
              </p:cNvSpPr>
              <p:nvPr/>
            </p:nvSpPr>
            <p:spPr bwMode="auto">
              <a:xfrm>
                <a:off x="1622"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5" name="Rectangle 358"/>
              <p:cNvSpPr>
                <a:spLocks noChangeArrowheads="1"/>
              </p:cNvSpPr>
              <p:nvPr/>
            </p:nvSpPr>
            <p:spPr bwMode="auto">
              <a:xfrm>
                <a:off x="1766"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6" name="Rectangle 359"/>
              <p:cNvSpPr>
                <a:spLocks noChangeArrowheads="1"/>
              </p:cNvSpPr>
              <p:nvPr/>
            </p:nvSpPr>
            <p:spPr bwMode="auto">
              <a:xfrm>
                <a:off x="191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7" name="Rectangle 360"/>
              <p:cNvSpPr>
                <a:spLocks noChangeArrowheads="1"/>
              </p:cNvSpPr>
              <p:nvPr/>
            </p:nvSpPr>
            <p:spPr bwMode="auto">
              <a:xfrm>
                <a:off x="2054"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8" name="Rectangle 361"/>
              <p:cNvSpPr>
                <a:spLocks noChangeArrowheads="1"/>
              </p:cNvSpPr>
              <p:nvPr/>
            </p:nvSpPr>
            <p:spPr bwMode="auto">
              <a:xfrm>
                <a:off x="2198"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59" name="Rectangle 362"/>
              <p:cNvSpPr>
                <a:spLocks noChangeArrowheads="1"/>
              </p:cNvSpPr>
              <p:nvPr/>
            </p:nvSpPr>
            <p:spPr bwMode="auto">
              <a:xfrm>
                <a:off x="2342"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0" name="Rectangle 363"/>
              <p:cNvSpPr>
                <a:spLocks noChangeArrowheads="1"/>
              </p:cNvSpPr>
              <p:nvPr/>
            </p:nvSpPr>
            <p:spPr bwMode="auto">
              <a:xfrm>
                <a:off x="2486" y="340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1" name="Rectangle 364"/>
              <p:cNvSpPr>
                <a:spLocks noChangeArrowheads="1"/>
              </p:cNvSpPr>
              <p:nvPr/>
            </p:nvSpPr>
            <p:spPr bwMode="auto">
              <a:xfrm>
                <a:off x="2630" y="340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2" name="Rectangle 365"/>
              <p:cNvSpPr>
                <a:spLocks noChangeArrowheads="1"/>
              </p:cNvSpPr>
              <p:nvPr/>
            </p:nvSpPr>
            <p:spPr bwMode="auto">
              <a:xfrm>
                <a:off x="470"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63" name="Rectangle 366"/>
              <p:cNvSpPr>
                <a:spLocks noChangeArrowheads="1"/>
              </p:cNvSpPr>
              <p:nvPr/>
            </p:nvSpPr>
            <p:spPr bwMode="auto">
              <a:xfrm>
                <a:off x="61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4" name="Rectangle 367"/>
              <p:cNvSpPr>
                <a:spLocks noChangeArrowheads="1"/>
              </p:cNvSpPr>
              <p:nvPr/>
            </p:nvSpPr>
            <p:spPr bwMode="auto">
              <a:xfrm>
                <a:off x="75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5" name="Rectangle 368"/>
              <p:cNvSpPr>
                <a:spLocks noChangeArrowheads="1"/>
              </p:cNvSpPr>
              <p:nvPr/>
            </p:nvSpPr>
            <p:spPr bwMode="auto">
              <a:xfrm>
                <a:off x="90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6" name="Rectangle 369"/>
              <p:cNvSpPr>
                <a:spLocks noChangeArrowheads="1"/>
              </p:cNvSpPr>
              <p:nvPr/>
            </p:nvSpPr>
            <p:spPr bwMode="auto">
              <a:xfrm>
                <a:off x="104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7" name="Rectangle 370"/>
              <p:cNvSpPr>
                <a:spLocks noChangeArrowheads="1"/>
              </p:cNvSpPr>
              <p:nvPr/>
            </p:nvSpPr>
            <p:spPr bwMode="auto">
              <a:xfrm>
                <a:off x="119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8" name="Rectangle 371"/>
              <p:cNvSpPr>
                <a:spLocks noChangeArrowheads="1"/>
              </p:cNvSpPr>
              <p:nvPr/>
            </p:nvSpPr>
            <p:spPr bwMode="auto">
              <a:xfrm>
                <a:off x="133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69" name="Rectangle 372"/>
              <p:cNvSpPr>
                <a:spLocks noChangeArrowheads="1"/>
              </p:cNvSpPr>
              <p:nvPr/>
            </p:nvSpPr>
            <p:spPr bwMode="auto">
              <a:xfrm>
                <a:off x="1478"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0" name="Rectangle 373"/>
              <p:cNvSpPr>
                <a:spLocks noChangeArrowheads="1"/>
              </p:cNvSpPr>
              <p:nvPr/>
            </p:nvSpPr>
            <p:spPr bwMode="auto">
              <a:xfrm>
                <a:off x="1622"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1" name="Rectangle 374"/>
              <p:cNvSpPr>
                <a:spLocks noChangeArrowheads="1"/>
              </p:cNvSpPr>
              <p:nvPr/>
            </p:nvSpPr>
            <p:spPr bwMode="auto">
              <a:xfrm>
                <a:off x="1766"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2" name="Rectangle 375"/>
              <p:cNvSpPr>
                <a:spLocks noChangeArrowheads="1"/>
              </p:cNvSpPr>
              <p:nvPr/>
            </p:nvSpPr>
            <p:spPr bwMode="auto">
              <a:xfrm>
                <a:off x="191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3" name="Rectangle 376"/>
              <p:cNvSpPr>
                <a:spLocks noChangeArrowheads="1"/>
              </p:cNvSpPr>
              <p:nvPr/>
            </p:nvSpPr>
            <p:spPr bwMode="auto">
              <a:xfrm>
                <a:off x="2054"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4" name="Rectangle 377"/>
              <p:cNvSpPr>
                <a:spLocks noChangeArrowheads="1"/>
              </p:cNvSpPr>
              <p:nvPr/>
            </p:nvSpPr>
            <p:spPr bwMode="auto">
              <a:xfrm>
                <a:off x="2198"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5" name="Rectangle 378"/>
              <p:cNvSpPr>
                <a:spLocks noChangeArrowheads="1"/>
              </p:cNvSpPr>
              <p:nvPr/>
            </p:nvSpPr>
            <p:spPr bwMode="auto">
              <a:xfrm>
                <a:off x="2342" y="2689"/>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76" name="Rectangle 379"/>
              <p:cNvSpPr>
                <a:spLocks noChangeArrowheads="1"/>
              </p:cNvSpPr>
              <p:nvPr/>
            </p:nvSpPr>
            <p:spPr bwMode="auto">
              <a:xfrm>
                <a:off x="2486"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7" name="Rectangle 380"/>
              <p:cNvSpPr>
                <a:spLocks noChangeArrowheads="1"/>
              </p:cNvSpPr>
              <p:nvPr/>
            </p:nvSpPr>
            <p:spPr bwMode="auto">
              <a:xfrm>
                <a:off x="2630" y="2689"/>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8" name="Rectangle 381"/>
              <p:cNvSpPr>
                <a:spLocks noChangeArrowheads="1"/>
              </p:cNvSpPr>
              <p:nvPr/>
            </p:nvSpPr>
            <p:spPr bwMode="auto">
              <a:xfrm>
                <a:off x="47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79" name="Rectangle 382"/>
              <p:cNvSpPr>
                <a:spLocks noChangeArrowheads="1"/>
              </p:cNvSpPr>
              <p:nvPr/>
            </p:nvSpPr>
            <p:spPr bwMode="auto">
              <a:xfrm>
                <a:off x="614"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0" name="Rectangle 383"/>
              <p:cNvSpPr>
                <a:spLocks noChangeArrowheads="1"/>
              </p:cNvSpPr>
              <p:nvPr/>
            </p:nvSpPr>
            <p:spPr bwMode="auto">
              <a:xfrm>
                <a:off x="75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1" name="Rectangle 384"/>
              <p:cNvSpPr>
                <a:spLocks noChangeArrowheads="1"/>
              </p:cNvSpPr>
              <p:nvPr/>
            </p:nvSpPr>
            <p:spPr bwMode="auto">
              <a:xfrm>
                <a:off x="90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2" name="Rectangle 385"/>
              <p:cNvSpPr>
                <a:spLocks noChangeArrowheads="1"/>
              </p:cNvSpPr>
              <p:nvPr/>
            </p:nvSpPr>
            <p:spPr bwMode="auto">
              <a:xfrm>
                <a:off x="104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3" name="Rectangle 386"/>
              <p:cNvSpPr>
                <a:spLocks noChangeArrowheads="1"/>
              </p:cNvSpPr>
              <p:nvPr/>
            </p:nvSpPr>
            <p:spPr bwMode="auto">
              <a:xfrm>
                <a:off x="119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4" name="Rectangle 387"/>
              <p:cNvSpPr>
                <a:spLocks noChangeArrowheads="1"/>
              </p:cNvSpPr>
              <p:nvPr/>
            </p:nvSpPr>
            <p:spPr bwMode="auto">
              <a:xfrm>
                <a:off x="133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5" name="Rectangle 388"/>
              <p:cNvSpPr>
                <a:spLocks noChangeArrowheads="1"/>
              </p:cNvSpPr>
              <p:nvPr/>
            </p:nvSpPr>
            <p:spPr bwMode="auto">
              <a:xfrm>
                <a:off x="1478" y="2977"/>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86" name="Rectangle 389"/>
              <p:cNvSpPr>
                <a:spLocks noChangeArrowheads="1"/>
              </p:cNvSpPr>
              <p:nvPr/>
            </p:nvSpPr>
            <p:spPr bwMode="auto">
              <a:xfrm>
                <a:off x="162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7" name="Rectangle 390"/>
              <p:cNvSpPr>
                <a:spLocks noChangeArrowheads="1"/>
              </p:cNvSpPr>
              <p:nvPr/>
            </p:nvSpPr>
            <p:spPr bwMode="auto">
              <a:xfrm>
                <a:off x="176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8" name="Rectangle 391"/>
              <p:cNvSpPr>
                <a:spLocks noChangeArrowheads="1"/>
              </p:cNvSpPr>
              <p:nvPr/>
            </p:nvSpPr>
            <p:spPr bwMode="auto">
              <a:xfrm>
                <a:off x="191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89" name="Rectangle 392"/>
              <p:cNvSpPr>
                <a:spLocks noChangeArrowheads="1"/>
              </p:cNvSpPr>
              <p:nvPr/>
            </p:nvSpPr>
            <p:spPr bwMode="auto">
              <a:xfrm>
                <a:off x="2054"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0" name="Rectangle 393"/>
              <p:cNvSpPr>
                <a:spLocks noChangeArrowheads="1"/>
              </p:cNvSpPr>
              <p:nvPr/>
            </p:nvSpPr>
            <p:spPr bwMode="auto">
              <a:xfrm>
                <a:off x="2198"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1" name="Rectangle 394"/>
              <p:cNvSpPr>
                <a:spLocks noChangeArrowheads="1"/>
              </p:cNvSpPr>
              <p:nvPr/>
            </p:nvSpPr>
            <p:spPr bwMode="auto">
              <a:xfrm>
                <a:off x="2342"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2" name="Rectangle 395"/>
              <p:cNvSpPr>
                <a:spLocks noChangeArrowheads="1"/>
              </p:cNvSpPr>
              <p:nvPr/>
            </p:nvSpPr>
            <p:spPr bwMode="auto">
              <a:xfrm>
                <a:off x="2486"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3" name="Rectangle 396"/>
              <p:cNvSpPr>
                <a:spLocks noChangeArrowheads="1"/>
              </p:cNvSpPr>
              <p:nvPr/>
            </p:nvSpPr>
            <p:spPr bwMode="auto">
              <a:xfrm>
                <a:off x="2630" y="2977"/>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4" name="Rectangle 397"/>
              <p:cNvSpPr>
                <a:spLocks noChangeArrowheads="1"/>
              </p:cNvSpPr>
              <p:nvPr/>
            </p:nvSpPr>
            <p:spPr bwMode="auto">
              <a:xfrm>
                <a:off x="470"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5" name="Rectangle 398"/>
              <p:cNvSpPr>
                <a:spLocks noChangeArrowheads="1"/>
              </p:cNvSpPr>
              <p:nvPr/>
            </p:nvSpPr>
            <p:spPr bwMode="auto">
              <a:xfrm>
                <a:off x="614"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6" name="Rectangle 399"/>
              <p:cNvSpPr>
                <a:spLocks noChangeArrowheads="1"/>
              </p:cNvSpPr>
              <p:nvPr/>
            </p:nvSpPr>
            <p:spPr bwMode="auto">
              <a:xfrm>
                <a:off x="75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7" name="Rectangle 400"/>
              <p:cNvSpPr>
                <a:spLocks noChangeArrowheads="1"/>
              </p:cNvSpPr>
              <p:nvPr/>
            </p:nvSpPr>
            <p:spPr bwMode="auto">
              <a:xfrm>
                <a:off x="902"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98" name="Rectangle 401"/>
              <p:cNvSpPr>
                <a:spLocks noChangeArrowheads="1"/>
              </p:cNvSpPr>
              <p:nvPr/>
            </p:nvSpPr>
            <p:spPr bwMode="auto">
              <a:xfrm>
                <a:off x="104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99" name="Rectangle 402"/>
              <p:cNvSpPr>
                <a:spLocks noChangeArrowheads="1"/>
              </p:cNvSpPr>
              <p:nvPr/>
            </p:nvSpPr>
            <p:spPr bwMode="auto">
              <a:xfrm>
                <a:off x="119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0" name="Rectangle 403"/>
              <p:cNvSpPr>
                <a:spLocks noChangeArrowheads="1"/>
              </p:cNvSpPr>
              <p:nvPr/>
            </p:nvSpPr>
            <p:spPr bwMode="auto">
              <a:xfrm>
                <a:off x="133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1" name="Rectangle 404"/>
              <p:cNvSpPr>
                <a:spLocks noChangeArrowheads="1"/>
              </p:cNvSpPr>
              <p:nvPr/>
            </p:nvSpPr>
            <p:spPr bwMode="auto">
              <a:xfrm>
                <a:off x="1478"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2" name="Rectangle 405"/>
              <p:cNvSpPr>
                <a:spLocks noChangeArrowheads="1"/>
              </p:cNvSpPr>
              <p:nvPr/>
            </p:nvSpPr>
            <p:spPr bwMode="auto">
              <a:xfrm>
                <a:off x="162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3" name="Rectangle 406"/>
              <p:cNvSpPr>
                <a:spLocks noChangeArrowheads="1"/>
              </p:cNvSpPr>
              <p:nvPr/>
            </p:nvSpPr>
            <p:spPr bwMode="auto">
              <a:xfrm>
                <a:off x="1766"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4" name="Rectangle 407"/>
              <p:cNvSpPr>
                <a:spLocks noChangeArrowheads="1"/>
              </p:cNvSpPr>
              <p:nvPr/>
            </p:nvSpPr>
            <p:spPr bwMode="auto">
              <a:xfrm>
                <a:off x="191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5" name="Rectangle 408"/>
              <p:cNvSpPr>
                <a:spLocks noChangeArrowheads="1"/>
              </p:cNvSpPr>
              <p:nvPr/>
            </p:nvSpPr>
            <p:spPr bwMode="auto">
              <a:xfrm>
                <a:off x="2054"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06" name="Rectangle 409"/>
              <p:cNvSpPr>
                <a:spLocks noChangeArrowheads="1"/>
              </p:cNvSpPr>
              <p:nvPr/>
            </p:nvSpPr>
            <p:spPr bwMode="auto">
              <a:xfrm>
                <a:off x="2198"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7" name="Rectangle 410"/>
              <p:cNvSpPr>
                <a:spLocks noChangeArrowheads="1"/>
              </p:cNvSpPr>
              <p:nvPr/>
            </p:nvSpPr>
            <p:spPr bwMode="auto">
              <a:xfrm>
                <a:off x="2342"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8" name="Rectangle 411"/>
              <p:cNvSpPr>
                <a:spLocks noChangeArrowheads="1"/>
              </p:cNvSpPr>
              <p:nvPr/>
            </p:nvSpPr>
            <p:spPr bwMode="auto">
              <a:xfrm>
                <a:off x="2486" y="312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09" name="Rectangle 412"/>
              <p:cNvSpPr>
                <a:spLocks noChangeArrowheads="1"/>
              </p:cNvSpPr>
              <p:nvPr/>
            </p:nvSpPr>
            <p:spPr bwMode="auto">
              <a:xfrm>
                <a:off x="2630" y="312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0" name="Rectangle 413"/>
              <p:cNvSpPr>
                <a:spLocks noChangeArrowheads="1"/>
              </p:cNvSpPr>
              <p:nvPr/>
            </p:nvSpPr>
            <p:spPr bwMode="auto">
              <a:xfrm>
                <a:off x="47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1" name="Rectangle 414"/>
              <p:cNvSpPr>
                <a:spLocks noChangeArrowheads="1"/>
              </p:cNvSpPr>
              <p:nvPr/>
            </p:nvSpPr>
            <p:spPr bwMode="auto">
              <a:xfrm>
                <a:off x="61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2" name="Rectangle 415"/>
              <p:cNvSpPr>
                <a:spLocks noChangeArrowheads="1"/>
              </p:cNvSpPr>
              <p:nvPr/>
            </p:nvSpPr>
            <p:spPr bwMode="auto">
              <a:xfrm>
                <a:off x="75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3" name="Rectangle 416"/>
              <p:cNvSpPr>
                <a:spLocks noChangeArrowheads="1"/>
              </p:cNvSpPr>
              <p:nvPr/>
            </p:nvSpPr>
            <p:spPr bwMode="auto">
              <a:xfrm>
                <a:off x="90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4" name="Rectangle 417"/>
              <p:cNvSpPr>
                <a:spLocks noChangeArrowheads="1"/>
              </p:cNvSpPr>
              <p:nvPr/>
            </p:nvSpPr>
            <p:spPr bwMode="auto">
              <a:xfrm>
                <a:off x="104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5" name="Rectangle 418"/>
              <p:cNvSpPr>
                <a:spLocks noChangeArrowheads="1"/>
              </p:cNvSpPr>
              <p:nvPr/>
            </p:nvSpPr>
            <p:spPr bwMode="auto">
              <a:xfrm>
                <a:off x="119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6" name="Rectangle 419"/>
              <p:cNvSpPr>
                <a:spLocks noChangeArrowheads="1"/>
              </p:cNvSpPr>
              <p:nvPr/>
            </p:nvSpPr>
            <p:spPr bwMode="auto">
              <a:xfrm>
                <a:off x="1334" y="326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17" name="Rectangle 420"/>
              <p:cNvSpPr>
                <a:spLocks noChangeArrowheads="1"/>
              </p:cNvSpPr>
              <p:nvPr/>
            </p:nvSpPr>
            <p:spPr bwMode="auto">
              <a:xfrm>
                <a:off x="147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8" name="Rectangle 421"/>
              <p:cNvSpPr>
                <a:spLocks noChangeArrowheads="1"/>
              </p:cNvSpPr>
              <p:nvPr/>
            </p:nvSpPr>
            <p:spPr bwMode="auto">
              <a:xfrm>
                <a:off x="162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19" name="Rectangle 422"/>
              <p:cNvSpPr>
                <a:spLocks noChangeArrowheads="1"/>
              </p:cNvSpPr>
              <p:nvPr/>
            </p:nvSpPr>
            <p:spPr bwMode="auto">
              <a:xfrm>
                <a:off x="176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0" name="Rectangle 423"/>
              <p:cNvSpPr>
                <a:spLocks noChangeArrowheads="1"/>
              </p:cNvSpPr>
              <p:nvPr/>
            </p:nvSpPr>
            <p:spPr bwMode="auto">
              <a:xfrm>
                <a:off x="191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1" name="Rectangle 424"/>
              <p:cNvSpPr>
                <a:spLocks noChangeArrowheads="1"/>
              </p:cNvSpPr>
              <p:nvPr/>
            </p:nvSpPr>
            <p:spPr bwMode="auto">
              <a:xfrm>
                <a:off x="2054"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2" name="Rectangle 425"/>
              <p:cNvSpPr>
                <a:spLocks noChangeArrowheads="1"/>
              </p:cNvSpPr>
              <p:nvPr/>
            </p:nvSpPr>
            <p:spPr bwMode="auto">
              <a:xfrm>
                <a:off x="2198"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3" name="Rectangle 426"/>
              <p:cNvSpPr>
                <a:spLocks noChangeArrowheads="1"/>
              </p:cNvSpPr>
              <p:nvPr/>
            </p:nvSpPr>
            <p:spPr bwMode="auto">
              <a:xfrm>
                <a:off x="2342"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4" name="Rectangle 427"/>
              <p:cNvSpPr>
                <a:spLocks noChangeArrowheads="1"/>
              </p:cNvSpPr>
              <p:nvPr/>
            </p:nvSpPr>
            <p:spPr bwMode="auto">
              <a:xfrm>
                <a:off x="2486"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5" name="Rectangle 428"/>
              <p:cNvSpPr>
                <a:spLocks noChangeArrowheads="1"/>
              </p:cNvSpPr>
              <p:nvPr/>
            </p:nvSpPr>
            <p:spPr bwMode="auto">
              <a:xfrm>
                <a:off x="2630" y="326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6" name="Rectangle 429"/>
              <p:cNvSpPr>
                <a:spLocks noChangeArrowheads="1"/>
              </p:cNvSpPr>
              <p:nvPr/>
            </p:nvSpPr>
            <p:spPr bwMode="auto">
              <a:xfrm>
                <a:off x="47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7" name="Rectangle 430"/>
              <p:cNvSpPr>
                <a:spLocks noChangeArrowheads="1"/>
              </p:cNvSpPr>
              <p:nvPr/>
            </p:nvSpPr>
            <p:spPr bwMode="auto">
              <a:xfrm>
                <a:off x="61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8" name="Rectangle 431"/>
              <p:cNvSpPr>
                <a:spLocks noChangeArrowheads="1"/>
              </p:cNvSpPr>
              <p:nvPr/>
            </p:nvSpPr>
            <p:spPr bwMode="auto">
              <a:xfrm>
                <a:off x="75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29" name="Rectangle 432"/>
              <p:cNvSpPr>
                <a:spLocks noChangeArrowheads="1"/>
              </p:cNvSpPr>
              <p:nvPr/>
            </p:nvSpPr>
            <p:spPr bwMode="auto">
              <a:xfrm>
                <a:off x="90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0" name="Rectangle 433"/>
              <p:cNvSpPr>
                <a:spLocks noChangeArrowheads="1"/>
              </p:cNvSpPr>
              <p:nvPr/>
            </p:nvSpPr>
            <p:spPr bwMode="auto">
              <a:xfrm>
                <a:off x="1046"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1" name="Rectangle 434"/>
              <p:cNvSpPr>
                <a:spLocks noChangeArrowheads="1"/>
              </p:cNvSpPr>
              <p:nvPr/>
            </p:nvSpPr>
            <p:spPr bwMode="auto">
              <a:xfrm>
                <a:off x="1190"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2" name="Rectangle 435"/>
              <p:cNvSpPr>
                <a:spLocks noChangeArrowheads="1"/>
              </p:cNvSpPr>
              <p:nvPr/>
            </p:nvSpPr>
            <p:spPr bwMode="auto">
              <a:xfrm>
                <a:off x="133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3" name="Rectangle 436"/>
              <p:cNvSpPr>
                <a:spLocks noChangeArrowheads="1"/>
              </p:cNvSpPr>
              <p:nvPr/>
            </p:nvSpPr>
            <p:spPr bwMode="auto">
              <a:xfrm>
                <a:off x="147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4" name="Rectangle 437"/>
              <p:cNvSpPr>
                <a:spLocks noChangeArrowheads="1"/>
              </p:cNvSpPr>
              <p:nvPr/>
            </p:nvSpPr>
            <p:spPr bwMode="auto">
              <a:xfrm>
                <a:off x="1622"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5" name="Rectangle 438"/>
              <p:cNvSpPr>
                <a:spLocks noChangeArrowheads="1"/>
              </p:cNvSpPr>
              <p:nvPr/>
            </p:nvSpPr>
            <p:spPr bwMode="auto">
              <a:xfrm>
                <a:off x="176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6" name="Rectangle 439"/>
              <p:cNvSpPr>
                <a:spLocks noChangeArrowheads="1"/>
              </p:cNvSpPr>
              <p:nvPr/>
            </p:nvSpPr>
            <p:spPr bwMode="auto">
              <a:xfrm>
                <a:off x="191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37" name="Rectangle 440"/>
              <p:cNvSpPr>
                <a:spLocks noChangeArrowheads="1"/>
              </p:cNvSpPr>
              <p:nvPr/>
            </p:nvSpPr>
            <p:spPr bwMode="auto">
              <a:xfrm>
                <a:off x="2054"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8" name="Rectangle 441"/>
              <p:cNvSpPr>
                <a:spLocks noChangeArrowheads="1"/>
              </p:cNvSpPr>
              <p:nvPr/>
            </p:nvSpPr>
            <p:spPr bwMode="auto">
              <a:xfrm>
                <a:off x="2198"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39" name="Rectangle 442"/>
              <p:cNvSpPr>
                <a:spLocks noChangeArrowheads="1"/>
              </p:cNvSpPr>
              <p:nvPr/>
            </p:nvSpPr>
            <p:spPr bwMode="auto">
              <a:xfrm>
                <a:off x="2342" y="3553"/>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0" name="Rectangle 443"/>
              <p:cNvSpPr>
                <a:spLocks noChangeArrowheads="1"/>
              </p:cNvSpPr>
              <p:nvPr/>
            </p:nvSpPr>
            <p:spPr bwMode="auto">
              <a:xfrm>
                <a:off x="2486"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1" name="Rectangle 444"/>
              <p:cNvSpPr>
                <a:spLocks noChangeArrowheads="1"/>
              </p:cNvSpPr>
              <p:nvPr/>
            </p:nvSpPr>
            <p:spPr bwMode="auto">
              <a:xfrm>
                <a:off x="2630" y="3553"/>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42" name="Rectangle 445"/>
              <p:cNvSpPr>
                <a:spLocks noChangeArrowheads="1"/>
              </p:cNvSpPr>
              <p:nvPr/>
            </p:nvSpPr>
            <p:spPr bwMode="auto">
              <a:xfrm>
                <a:off x="47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3" name="Rectangle 446"/>
              <p:cNvSpPr>
                <a:spLocks noChangeArrowheads="1"/>
              </p:cNvSpPr>
              <p:nvPr/>
            </p:nvSpPr>
            <p:spPr bwMode="auto">
              <a:xfrm>
                <a:off x="61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4" name="Rectangle 447"/>
              <p:cNvSpPr>
                <a:spLocks noChangeArrowheads="1"/>
              </p:cNvSpPr>
              <p:nvPr/>
            </p:nvSpPr>
            <p:spPr bwMode="auto">
              <a:xfrm>
                <a:off x="75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5" name="Rectangle 448"/>
              <p:cNvSpPr>
                <a:spLocks noChangeArrowheads="1"/>
              </p:cNvSpPr>
              <p:nvPr/>
            </p:nvSpPr>
            <p:spPr bwMode="auto">
              <a:xfrm>
                <a:off x="90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6" name="Rectangle 449"/>
              <p:cNvSpPr>
                <a:spLocks noChangeArrowheads="1"/>
              </p:cNvSpPr>
              <p:nvPr/>
            </p:nvSpPr>
            <p:spPr bwMode="auto">
              <a:xfrm>
                <a:off x="104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7" name="Rectangle 450"/>
              <p:cNvSpPr>
                <a:spLocks noChangeArrowheads="1"/>
              </p:cNvSpPr>
              <p:nvPr/>
            </p:nvSpPr>
            <p:spPr bwMode="auto">
              <a:xfrm>
                <a:off x="119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8" name="Rectangle 451"/>
              <p:cNvSpPr>
                <a:spLocks noChangeArrowheads="1"/>
              </p:cNvSpPr>
              <p:nvPr/>
            </p:nvSpPr>
            <p:spPr bwMode="auto">
              <a:xfrm>
                <a:off x="133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49" name="Rectangle 452"/>
              <p:cNvSpPr>
                <a:spLocks noChangeArrowheads="1"/>
              </p:cNvSpPr>
              <p:nvPr/>
            </p:nvSpPr>
            <p:spPr bwMode="auto">
              <a:xfrm>
                <a:off x="147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0" name="Rectangle 453"/>
              <p:cNvSpPr>
                <a:spLocks noChangeArrowheads="1"/>
              </p:cNvSpPr>
              <p:nvPr/>
            </p:nvSpPr>
            <p:spPr bwMode="auto">
              <a:xfrm>
                <a:off x="162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1" name="Rectangle 454"/>
              <p:cNvSpPr>
                <a:spLocks noChangeArrowheads="1"/>
              </p:cNvSpPr>
              <p:nvPr/>
            </p:nvSpPr>
            <p:spPr bwMode="auto">
              <a:xfrm>
                <a:off x="176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2" name="Rectangle 455"/>
              <p:cNvSpPr>
                <a:spLocks noChangeArrowheads="1"/>
              </p:cNvSpPr>
              <p:nvPr/>
            </p:nvSpPr>
            <p:spPr bwMode="auto">
              <a:xfrm>
                <a:off x="191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3" name="Rectangle 456"/>
              <p:cNvSpPr>
                <a:spLocks noChangeArrowheads="1"/>
              </p:cNvSpPr>
              <p:nvPr/>
            </p:nvSpPr>
            <p:spPr bwMode="auto">
              <a:xfrm>
                <a:off x="2054"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4" name="Rectangle 457"/>
              <p:cNvSpPr>
                <a:spLocks noChangeArrowheads="1"/>
              </p:cNvSpPr>
              <p:nvPr/>
            </p:nvSpPr>
            <p:spPr bwMode="auto">
              <a:xfrm>
                <a:off x="2198"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5" name="Rectangle 458"/>
              <p:cNvSpPr>
                <a:spLocks noChangeArrowheads="1"/>
              </p:cNvSpPr>
              <p:nvPr/>
            </p:nvSpPr>
            <p:spPr bwMode="auto">
              <a:xfrm>
                <a:off x="2342"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6" name="Rectangle 459"/>
              <p:cNvSpPr>
                <a:spLocks noChangeArrowheads="1"/>
              </p:cNvSpPr>
              <p:nvPr/>
            </p:nvSpPr>
            <p:spPr bwMode="auto">
              <a:xfrm>
                <a:off x="2486"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7" name="Rectangle 460"/>
              <p:cNvSpPr>
                <a:spLocks noChangeArrowheads="1"/>
              </p:cNvSpPr>
              <p:nvPr/>
            </p:nvSpPr>
            <p:spPr bwMode="auto">
              <a:xfrm>
                <a:off x="2630" y="2401"/>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58" name="Rectangle 461"/>
              <p:cNvSpPr>
                <a:spLocks noChangeArrowheads="1"/>
              </p:cNvSpPr>
              <p:nvPr/>
            </p:nvSpPr>
            <p:spPr bwMode="auto">
              <a:xfrm>
                <a:off x="470"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59" name="Rectangle 462"/>
              <p:cNvSpPr>
                <a:spLocks noChangeArrowheads="1"/>
              </p:cNvSpPr>
              <p:nvPr/>
            </p:nvSpPr>
            <p:spPr bwMode="auto">
              <a:xfrm>
                <a:off x="614" y="2401"/>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60" name="Rectangle 463"/>
              <p:cNvSpPr>
                <a:spLocks noChangeArrowheads="1"/>
              </p:cNvSpPr>
              <p:nvPr/>
            </p:nvSpPr>
            <p:spPr bwMode="auto">
              <a:xfrm>
                <a:off x="47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1" name="Rectangle 464"/>
              <p:cNvSpPr>
                <a:spLocks noChangeArrowheads="1"/>
              </p:cNvSpPr>
              <p:nvPr/>
            </p:nvSpPr>
            <p:spPr bwMode="auto">
              <a:xfrm>
                <a:off x="61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2" name="Rectangle 465"/>
              <p:cNvSpPr>
                <a:spLocks noChangeArrowheads="1"/>
              </p:cNvSpPr>
              <p:nvPr/>
            </p:nvSpPr>
            <p:spPr bwMode="auto">
              <a:xfrm>
                <a:off x="75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3" name="Rectangle 466"/>
              <p:cNvSpPr>
                <a:spLocks noChangeArrowheads="1"/>
              </p:cNvSpPr>
              <p:nvPr/>
            </p:nvSpPr>
            <p:spPr bwMode="auto">
              <a:xfrm>
                <a:off x="90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4" name="Rectangle 467"/>
              <p:cNvSpPr>
                <a:spLocks noChangeArrowheads="1"/>
              </p:cNvSpPr>
              <p:nvPr/>
            </p:nvSpPr>
            <p:spPr bwMode="auto">
              <a:xfrm>
                <a:off x="104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5" name="Rectangle 468"/>
              <p:cNvSpPr>
                <a:spLocks noChangeArrowheads="1"/>
              </p:cNvSpPr>
              <p:nvPr/>
            </p:nvSpPr>
            <p:spPr bwMode="auto">
              <a:xfrm>
                <a:off x="119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6" name="Rectangle 469"/>
              <p:cNvSpPr>
                <a:spLocks noChangeArrowheads="1"/>
              </p:cNvSpPr>
              <p:nvPr/>
            </p:nvSpPr>
            <p:spPr bwMode="auto">
              <a:xfrm>
                <a:off x="133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7" name="Rectangle 470"/>
              <p:cNvSpPr>
                <a:spLocks noChangeArrowheads="1"/>
              </p:cNvSpPr>
              <p:nvPr/>
            </p:nvSpPr>
            <p:spPr bwMode="auto">
              <a:xfrm>
                <a:off x="147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8" name="Rectangle 471"/>
              <p:cNvSpPr>
                <a:spLocks noChangeArrowheads="1"/>
              </p:cNvSpPr>
              <p:nvPr/>
            </p:nvSpPr>
            <p:spPr bwMode="auto">
              <a:xfrm>
                <a:off x="162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69" name="Rectangle 472"/>
              <p:cNvSpPr>
                <a:spLocks noChangeArrowheads="1"/>
              </p:cNvSpPr>
              <p:nvPr/>
            </p:nvSpPr>
            <p:spPr bwMode="auto">
              <a:xfrm>
                <a:off x="176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0" name="Rectangle 473"/>
              <p:cNvSpPr>
                <a:spLocks noChangeArrowheads="1"/>
              </p:cNvSpPr>
              <p:nvPr/>
            </p:nvSpPr>
            <p:spPr bwMode="auto">
              <a:xfrm>
                <a:off x="191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1" name="Rectangle 474"/>
              <p:cNvSpPr>
                <a:spLocks noChangeArrowheads="1"/>
              </p:cNvSpPr>
              <p:nvPr/>
            </p:nvSpPr>
            <p:spPr bwMode="auto">
              <a:xfrm>
                <a:off x="2054"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2" name="Rectangle 475"/>
              <p:cNvSpPr>
                <a:spLocks noChangeArrowheads="1"/>
              </p:cNvSpPr>
              <p:nvPr/>
            </p:nvSpPr>
            <p:spPr bwMode="auto">
              <a:xfrm>
                <a:off x="2198"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3" name="Rectangle 476"/>
              <p:cNvSpPr>
                <a:spLocks noChangeArrowheads="1"/>
              </p:cNvSpPr>
              <p:nvPr/>
            </p:nvSpPr>
            <p:spPr bwMode="auto">
              <a:xfrm>
                <a:off x="2342"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4" name="Rectangle 477"/>
              <p:cNvSpPr>
                <a:spLocks noChangeArrowheads="1"/>
              </p:cNvSpPr>
              <p:nvPr/>
            </p:nvSpPr>
            <p:spPr bwMode="auto">
              <a:xfrm>
                <a:off x="2486"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5" name="Rectangle 478"/>
              <p:cNvSpPr>
                <a:spLocks noChangeArrowheads="1"/>
              </p:cNvSpPr>
              <p:nvPr/>
            </p:nvSpPr>
            <p:spPr bwMode="auto">
              <a:xfrm>
                <a:off x="2630" y="2545"/>
                <a:ext cx="144" cy="144"/>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576" name="Rectangle 479"/>
              <p:cNvSpPr>
                <a:spLocks noChangeArrowheads="1"/>
              </p:cNvSpPr>
              <p:nvPr/>
            </p:nvSpPr>
            <p:spPr bwMode="auto">
              <a:xfrm>
                <a:off x="1046"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7" name="Rectangle 480"/>
              <p:cNvSpPr>
                <a:spLocks noChangeArrowheads="1"/>
              </p:cNvSpPr>
              <p:nvPr/>
            </p:nvSpPr>
            <p:spPr bwMode="auto">
              <a:xfrm>
                <a:off x="1190" y="2545"/>
                <a:ext cx="144" cy="144"/>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578" name="Text Box 481"/>
              <p:cNvSpPr txBox="1">
                <a:spLocks noChangeArrowheads="1"/>
              </p:cNvSpPr>
              <p:nvPr/>
            </p:nvSpPr>
            <p:spPr bwMode="auto">
              <a:xfrm>
                <a:off x="310" y="2374"/>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579" name="Text Box 482"/>
              <p:cNvSpPr txBox="1">
                <a:spLocks noChangeArrowheads="1"/>
              </p:cNvSpPr>
              <p:nvPr/>
            </p:nvSpPr>
            <p:spPr bwMode="auto">
              <a:xfrm>
                <a:off x="2796" y="2369"/>
                <a:ext cx="170" cy="1354"/>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580" name="Text Box 483"/>
              <p:cNvSpPr txBox="1">
                <a:spLocks noChangeArrowheads="1"/>
              </p:cNvSpPr>
              <p:nvPr/>
            </p:nvSpPr>
            <p:spPr bwMode="auto">
              <a:xfrm>
                <a:off x="465" y="2197"/>
                <a:ext cx="2307" cy="177"/>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grpSp>
        <p:sp>
          <p:nvSpPr>
            <p:cNvPr id="47259" name="Rectangle 484"/>
            <p:cNvSpPr>
              <a:spLocks noChangeArrowheads="1"/>
            </p:cNvSpPr>
            <p:nvPr/>
          </p:nvSpPr>
          <p:spPr bwMode="auto">
            <a:xfrm>
              <a:off x="458"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0" name="Rectangle 485"/>
            <p:cNvSpPr>
              <a:spLocks noChangeArrowheads="1"/>
            </p:cNvSpPr>
            <p:nvPr/>
          </p:nvSpPr>
          <p:spPr bwMode="auto">
            <a:xfrm>
              <a:off x="630"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1" name="Rectangle 486"/>
            <p:cNvSpPr>
              <a:spLocks noChangeArrowheads="1"/>
            </p:cNvSpPr>
            <p:nvPr/>
          </p:nvSpPr>
          <p:spPr bwMode="auto">
            <a:xfrm>
              <a:off x="802"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2" name="Rectangle 487"/>
            <p:cNvSpPr>
              <a:spLocks noChangeArrowheads="1"/>
            </p:cNvSpPr>
            <p:nvPr/>
          </p:nvSpPr>
          <p:spPr bwMode="auto">
            <a:xfrm>
              <a:off x="975"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3" name="Rectangle 488"/>
            <p:cNvSpPr>
              <a:spLocks noChangeArrowheads="1"/>
            </p:cNvSpPr>
            <p:nvPr/>
          </p:nvSpPr>
          <p:spPr bwMode="auto">
            <a:xfrm>
              <a:off x="1147"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4" name="Rectangle 489"/>
            <p:cNvSpPr>
              <a:spLocks noChangeArrowheads="1"/>
            </p:cNvSpPr>
            <p:nvPr/>
          </p:nvSpPr>
          <p:spPr bwMode="auto">
            <a:xfrm>
              <a:off x="1320" y="3135"/>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65" name="Rectangle 490"/>
            <p:cNvSpPr>
              <a:spLocks noChangeArrowheads="1"/>
            </p:cNvSpPr>
            <p:nvPr/>
          </p:nvSpPr>
          <p:spPr bwMode="auto">
            <a:xfrm>
              <a:off x="1492"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66" name="Rectangle 491"/>
            <p:cNvSpPr>
              <a:spLocks noChangeArrowheads="1"/>
            </p:cNvSpPr>
            <p:nvPr/>
          </p:nvSpPr>
          <p:spPr bwMode="auto">
            <a:xfrm>
              <a:off x="1664"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7" name="Rectangle 492"/>
            <p:cNvSpPr>
              <a:spLocks noChangeArrowheads="1"/>
            </p:cNvSpPr>
            <p:nvPr/>
          </p:nvSpPr>
          <p:spPr bwMode="auto">
            <a:xfrm>
              <a:off x="1837"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8" name="Rectangle 493"/>
            <p:cNvSpPr>
              <a:spLocks noChangeArrowheads="1"/>
            </p:cNvSpPr>
            <p:nvPr/>
          </p:nvSpPr>
          <p:spPr bwMode="auto">
            <a:xfrm>
              <a:off x="2009"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69" name="Rectangle 494"/>
            <p:cNvSpPr>
              <a:spLocks noChangeArrowheads="1"/>
            </p:cNvSpPr>
            <p:nvPr/>
          </p:nvSpPr>
          <p:spPr bwMode="auto">
            <a:xfrm>
              <a:off x="2182"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0" name="Rectangle 495"/>
            <p:cNvSpPr>
              <a:spLocks noChangeArrowheads="1"/>
            </p:cNvSpPr>
            <p:nvPr/>
          </p:nvSpPr>
          <p:spPr bwMode="auto">
            <a:xfrm>
              <a:off x="2354" y="3135"/>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1" name="Rectangle 496"/>
            <p:cNvSpPr>
              <a:spLocks noChangeArrowheads="1"/>
            </p:cNvSpPr>
            <p:nvPr/>
          </p:nvSpPr>
          <p:spPr bwMode="auto">
            <a:xfrm>
              <a:off x="2526"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2" name="Rectangle 497"/>
            <p:cNvSpPr>
              <a:spLocks noChangeArrowheads="1"/>
            </p:cNvSpPr>
            <p:nvPr/>
          </p:nvSpPr>
          <p:spPr bwMode="auto">
            <a:xfrm>
              <a:off x="2699"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3" name="Rectangle 498"/>
            <p:cNvSpPr>
              <a:spLocks noChangeArrowheads="1"/>
            </p:cNvSpPr>
            <p:nvPr/>
          </p:nvSpPr>
          <p:spPr bwMode="auto">
            <a:xfrm>
              <a:off x="2871" y="3135"/>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4" name="Rectangle 499"/>
            <p:cNvSpPr>
              <a:spLocks noChangeArrowheads="1"/>
            </p:cNvSpPr>
            <p:nvPr/>
          </p:nvSpPr>
          <p:spPr bwMode="auto">
            <a:xfrm>
              <a:off x="3044" y="3135"/>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5" name="Rectangle 500"/>
            <p:cNvSpPr>
              <a:spLocks noChangeArrowheads="1"/>
            </p:cNvSpPr>
            <p:nvPr/>
          </p:nvSpPr>
          <p:spPr bwMode="auto">
            <a:xfrm>
              <a:off x="458"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6" name="Rectangle 501"/>
            <p:cNvSpPr>
              <a:spLocks noChangeArrowheads="1"/>
            </p:cNvSpPr>
            <p:nvPr/>
          </p:nvSpPr>
          <p:spPr bwMode="auto">
            <a:xfrm>
              <a:off x="630"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7" name="Rectangle 502"/>
            <p:cNvSpPr>
              <a:spLocks noChangeArrowheads="1"/>
            </p:cNvSpPr>
            <p:nvPr/>
          </p:nvSpPr>
          <p:spPr bwMode="auto">
            <a:xfrm>
              <a:off x="802"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78" name="Rectangle 503"/>
            <p:cNvSpPr>
              <a:spLocks noChangeArrowheads="1"/>
            </p:cNvSpPr>
            <p:nvPr/>
          </p:nvSpPr>
          <p:spPr bwMode="auto">
            <a:xfrm>
              <a:off x="975"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79" name="Rectangle 504"/>
            <p:cNvSpPr>
              <a:spLocks noChangeArrowheads="1"/>
            </p:cNvSpPr>
            <p:nvPr/>
          </p:nvSpPr>
          <p:spPr bwMode="auto">
            <a:xfrm>
              <a:off x="1147"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0" name="Rectangle 505"/>
            <p:cNvSpPr>
              <a:spLocks noChangeArrowheads="1"/>
            </p:cNvSpPr>
            <p:nvPr/>
          </p:nvSpPr>
          <p:spPr bwMode="auto">
            <a:xfrm>
              <a:off x="1320"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1" name="Rectangle 506"/>
            <p:cNvSpPr>
              <a:spLocks noChangeArrowheads="1"/>
            </p:cNvSpPr>
            <p:nvPr/>
          </p:nvSpPr>
          <p:spPr bwMode="auto">
            <a:xfrm>
              <a:off x="1492" y="3887"/>
              <a:ext cx="172" cy="189"/>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282" name="Rectangle 507"/>
            <p:cNvSpPr>
              <a:spLocks noChangeArrowheads="1"/>
            </p:cNvSpPr>
            <p:nvPr/>
          </p:nvSpPr>
          <p:spPr bwMode="auto">
            <a:xfrm>
              <a:off x="1664"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3" name="Rectangle 508"/>
            <p:cNvSpPr>
              <a:spLocks noChangeArrowheads="1"/>
            </p:cNvSpPr>
            <p:nvPr/>
          </p:nvSpPr>
          <p:spPr bwMode="auto">
            <a:xfrm>
              <a:off x="1837"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4" name="Rectangle 509"/>
            <p:cNvSpPr>
              <a:spLocks noChangeArrowheads="1"/>
            </p:cNvSpPr>
            <p:nvPr/>
          </p:nvSpPr>
          <p:spPr bwMode="auto">
            <a:xfrm>
              <a:off x="2009"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5" name="Rectangle 510"/>
            <p:cNvSpPr>
              <a:spLocks noChangeArrowheads="1"/>
            </p:cNvSpPr>
            <p:nvPr/>
          </p:nvSpPr>
          <p:spPr bwMode="auto">
            <a:xfrm>
              <a:off x="2182"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6" name="Rectangle 511"/>
            <p:cNvSpPr>
              <a:spLocks noChangeArrowheads="1"/>
            </p:cNvSpPr>
            <p:nvPr/>
          </p:nvSpPr>
          <p:spPr bwMode="auto">
            <a:xfrm>
              <a:off x="2354" y="3887"/>
              <a:ext cx="172" cy="189"/>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87" name="Rectangle 512"/>
            <p:cNvSpPr>
              <a:spLocks noChangeArrowheads="1"/>
            </p:cNvSpPr>
            <p:nvPr/>
          </p:nvSpPr>
          <p:spPr bwMode="auto">
            <a:xfrm>
              <a:off x="2526"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8" name="Rectangle 513"/>
            <p:cNvSpPr>
              <a:spLocks noChangeArrowheads="1"/>
            </p:cNvSpPr>
            <p:nvPr/>
          </p:nvSpPr>
          <p:spPr bwMode="auto">
            <a:xfrm>
              <a:off x="2699"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89" name="Rectangle 514"/>
            <p:cNvSpPr>
              <a:spLocks noChangeArrowheads="1"/>
            </p:cNvSpPr>
            <p:nvPr/>
          </p:nvSpPr>
          <p:spPr bwMode="auto">
            <a:xfrm>
              <a:off x="2871" y="3887"/>
              <a:ext cx="173"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0" name="Rectangle 515"/>
            <p:cNvSpPr>
              <a:spLocks noChangeArrowheads="1"/>
            </p:cNvSpPr>
            <p:nvPr/>
          </p:nvSpPr>
          <p:spPr bwMode="auto">
            <a:xfrm>
              <a:off x="3044" y="3887"/>
              <a:ext cx="172" cy="189"/>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1" name="Rectangle 516"/>
            <p:cNvSpPr>
              <a:spLocks noChangeArrowheads="1"/>
            </p:cNvSpPr>
            <p:nvPr/>
          </p:nvSpPr>
          <p:spPr bwMode="auto">
            <a:xfrm>
              <a:off x="458"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2" name="Rectangle 517"/>
            <p:cNvSpPr>
              <a:spLocks noChangeArrowheads="1"/>
            </p:cNvSpPr>
            <p:nvPr/>
          </p:nvSpPr>
          <p:spPr bwMode="auto">
            <a:xfrm>
              <a:off x="630"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3" name="Rectangle 518"/>
            <p:cNvSpPr>
              <a:spLocks noChangeArrowheads="1"/>
            </p:cNvSpPr>
            <p:nvPr/>
          </p:nvSpPr>
          <p:spPr bwMode="auto">
            <a:xfrm>
              <a:off x="802"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4" name="Rectangle 519"/>
            <p:cNvSpPr>
              <a:spLocks noChangeArrowheads="1"/>
            </p:cNvSpPr>
            <p:nvPr/>
          </p:nvSpPr>
          <p:spPr bwMode="auto">
            <a:xfrm>
              <a:off x="975"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5" name="Rectangle 520"/>
            <p:cNvSpPr>
              <a:spLocks noChangeArrowheads="1"/>
            </p:cNvSpPr>
            <p:nvPr/>
          </p:nvSpPr>
          <p:spPr bwMode="auto">
            <a:xfrm>
              <a:off x="1147"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6" name="Rectangle 521"/>
            <p:cNvSpPr>
              <a:spLocks noChangeArrowheads="1"/>
            </p:cNvSpPr>
            <p:nvPr/>
          </p:nvSpPr>
          <p:spPr bwMode="auto">
            <a:xfrm>
              <a:off x="1320"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7" name="Rectangle 522"/>
            <p:cNvSpPr>
              <a:spLocks noChangeArrowheads="1"/>
            </p:cNvSpPr>
            <p:nvPr/>
          </p:nvSpPr>
          <p:spPr bwMode="auto">
            <a:xfrm>
              <a:off x="1492"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298" name="Rectangle 523"/>
            <p:cNvSpPr>
              <a:spLocks noChangeArrowheads="1"/>
            </p:cNvSpPr>
            <p:nvPr/>
          </p:nvSpPr>
          <p:spPr bwMode="auto">
            <a:xfrm>
              <a:off x="1664"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299" name="Rectangle 524"/>
            <p:cNvSpPr>
              <a:spLocks noChangeArrowheads="1"/>
            </p:cNvSpPr>
            <p:nvPr/>
          </p:nvSpPr>
          <p:spPr bwMode="auto">
            <a:xfrm>
              <a:off x="1837"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0" name="Rectangle 525"/>
            <p:cNvSpPr>
              <a:spLocks noChangeArrowheads="1"/>
            </p:cNvSpPr>
            <p:nvPr/>
          </p:nvSpPr>
          <p:spPr bwMode="auto">
            <a:xfrm>
              <a:off x="2009"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1" name="Rectangle 526"/>
            <p:cNvSpPr>
              <a:spLocks noChangeArrowheads="1"/>
            </p:cNvSpPr>
            <p:nvPr/>
          </p:nvSpPr>
          <p:spPr bwMode="auto">
            <a:xfrm>
              <a:off x="2182"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2" name="Rectangle 527"/>
            <p:cNvSpPr>
              <a:spLocks noChangeArrowheads="1"/>
            </p:cNvSpPr>
            <p:nvPr/>
          </p:nvSpPr>
          <p:spPr bwMode="auto">
            <a:xfrm>
              <a:off x="2354" y="2947"/>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03" name="Rectangle 528"/>
            <p:cNvSpPr>
              <a:spLocks noChangeArrowheads="1"/>
            </p:cNvSpPr>
            <p:nvPr/>
          </p:nvSpPr>
          <p:spPr bwMode="auto">
            <a:xfrm>
              <a:off x="2526"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4" name="Rectangle 529"/>
            <p:cNvSpPr>
              <a:spLocks noChangeArrowheads="1"/>
            </p:cNvSpPr>
            <p:nvPr/>
          </p:nvSpPr>
          <p:spPr bwMode="auto">
            <a:xfrm>
              <a:off x="2699"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5" name="Rectangle 530"/>
            <p:cNvSpPr>
              <a:spLocks noChangeArrowheads="1"/>
            </p:cNvSpPr>
            <p:nvPr/>
          </p:nvSpPr>
          <p:spPr bwMode="auto">
            <a:xfrm>
              <a:off x="2871" y="2947"/>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6" name="Rectangle 531"/>
            <p:cNvSpPr>
              <a:spLocks noChangeArrowheads="1"/>
            </p:cNvSpPr>
            <p:nvPr/>
          </p:nvSpPr>
          <p:spPr bwMode="auto">
            <a:xfrm>
              <a:off x="3044" y="2947"/>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7" name="Rectangle 532"/>
            <p:cNvSpPr>
              <a:spLocks noChangeArrowheads="1"/>
            </p:cNvSpPr>
            <p:nvPr/>
          </p:nvSpPr>
          <p:spPr bwMode="auto">
            <a:xfrm>
              <a:off x="458"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8" name="Rectangle 533"/>
            <p:cNvSpPr>
              <a:spLocks noChangeArrowheads="1"/>
            </p:cNvSpPr>
            <p:nvPr/>
          </p:nvSpPr>
          <p:spPr bwMode="auto">
            <a:xfrm>
              <a:off x="630"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09" name="Rectangle 534"/>
            <p:cNvSpPr>
              <a:spLocks noChangeArrowheads="1"/>
            </p:cNvSpPr>
            <p:nvPr/>
          </p:nvSpPr>
          <p:spPr bwMode="auto">
            <a:xfrm>
              <a:off x="802"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0" name="Rectangle 535"/>
            <p:cNvSpPr>
              <a:spLocks noChangeArrowheads="1"/>
            </p:cNvSpPr>
            <p:nvPr/>
          </p:nvSpPr>
          <p:spPr bwMode="auto">
            <a:xfrm>
              <a:off x="975"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1" name="Rectangle 536"/>
            <p:cNvSpPr>
              <a:spLocks noChangeArrowheads="1"/>
            </p:cNvSpPr>
            <p:nvPr/>
          </p:nvSpPr>
          <p:spPr bwMode="auto">
            <a:xfrm>
              <a:off x="1147"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2" name="Rectangle 537"/>
            <p:cNvSpPr>
              <a:spLocks noChangeArrowheads="1"/>
            </p:cNvSpPr>
            <p:nvPr/>
          </p:nvSpPr>
          <p:spPr bwMode="auto">
            <a:xfrm>
              <a:off x="1320"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3" name="Rectangle 538"/>
            <p:cNvSpPr>
              <a:spLocks noChangeArrowheads="1"/>
            </p:cNvSpPr>
            <p:nvPr/>
          </p:nvSpPr>
          <p:spPr bwMode="auto">
            <a:xfrm>
              <a:off x="1492"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4" name="Rectangle 539"/>
            <p:cNvSpPr>
              <a:spLocks noChangeArrowheads="1"/>
            </p:cNvSpPr>
            <p:nvPr/>
          </p:nvSpPr>
          <p:spPr bwMode="auto">
            <a:xfrm>
              <a:off x="1664"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5" name="Rectangle 540"/>
            <p:cNvSpPr>
              <a:spLocks noChangeArrowheads="1"/>
            </p:cNvSpPr>
            <p:nvPr/>
          </p:nvSpPr>
          <p:spPr bwMode="auto">
            <a:xfrm>
              <a:off x="1837"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6" name="Rectangle 541"/>
            <p:cNvSpPr>
              <a:spLocks noChangeArrowheads="1"/>
            </p:cNvSpPr>
            <p:nvPr/>
          </p:nvSpPr>
          <p:spPr bwMode="auto">
            <a:xfrm>
              <a:off x="2009"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7" name="Rectangle 542"/>
            <p:cNvSpPr>
              <a:spLocks noChangeArrowheads="1"/>
            </p:cNvSpPr>
            <p:nvPr/>
          </p:nvSpPr>
          <p:spPr bwMode="auto">
            <a:xfrm>
              <a:off x="2182"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18" name="Rectangle 543"/>
            <p:cNvSpPr>
              <a:spLocks noChangeArrowheads="1"/>
            </p:cNvSpPr>
            <p:nvPr/>
          </p:nvSpPr>
          <p:spPr bwMode="auto">
            <a:xfrm>
              <a:off x="2354" y="3323"/>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19" name="Rectangle 544"/>
            <p:cNvSpPr>
              <a:spLocks noChangeArrowheads="1"/>
            </p:cNvSpPr>
            <p:nvPr/>
          </p:nvSpPr>
          <p:spPr bwMode="auto">
            <a:xfrm>
              <a:off x="2526"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0" name="Rectangle 545"/>
            <p:cNvSpPr>
              <a:spLocks noChangeArrowheads="1"/>
            </p:cNvSpPr>
            <p:nvPr/>
          </p:nvSpPr>
          <p:spPr bwMode="auto">
            <a:xfrm>
              <a:off x="2699"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1" name="Rectangle 546"/>
            <p:cNvSpPr>
              <a:spLocks noChangeArrowheads="1"/>
            </p:cNvSpPr>
            <p:nvPr/>
          </p:nvSpPr>
          <p:spPr bwMode="auto">
            <a:xfrm>
              <a:off x="2871" y="3323"/>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2" name="Rectangle 547"/>
            <p:cNvSpPr>
              <a:spLocks noChangeArrowheads="1"/>
            </p:cNvSpPr>
            <p:nvPr/>
          </p:nvSpPr>
          <p:spPr bwMode="auto">
            <a:xfrm>
              <a:off x="3044" y="3323"/>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3" name="Rectangle 548"/>
            <p:cNvSpPr>
              <a:spLocks noChangeArrowheads="1"/>
            </p:cNvSpPr>
            <p:nvPr/>
          </p:nvSpPr>
          <p:spPr bwMode="auto">
            <a:xfrm>
              <a:off x="458"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4" name="Rectangle 549"/>
            <p:cNvSpPr>
              <a:spLocks noChangeArrowheads="1"/>
            </p:cNvSpPr>
            <p:nvPr/>
          </p:nvSpPr>
          <p:spPr bwMode="auto">
            <a:xfrm>
              <a:off x="630"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5" name="Rectangle 550"/>
            <p:cNvSpPr>
              <a:spLocks noChangeArrowheads="1"/>
            </p:cNvSpPr>
            <p:nvPr/>
          </p:nvSpPr>
          <p:spPr bwMode="auto">
            <a:xfrm>
              <a:off x="802"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6" name="Rectangle 551"/>
            <p:cNvSpPr>
              <a:spLocks noChangeArrowheads="1"/>
            </p:cNvSpPr>
            <p:nvPr/>
          </p:nvSpPr>
          <p:spPr bwMode="auto">
            <a:xfrm>
              <a:off x="975"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7" name="Rectangle 552"/>
            <p:cNvSpPr>
              <a:spLocks noChangeArrowheads="1"/>
            </p:cNvSpPr>
            <p:nvPr/>
          </p:nvSpPr>
          <p:spPr bwMode="auto">
            <a:xfrm>
              <a:off x="1147"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28" name="Rectangle 553"/>
            <p:cNvSpPr>
              <a:spLocks noChangeArrowheads="1"/>
            </p:cNvSpPr>
            <p:nvPr/>
          </p:nvSpPr>
          <p:spPr bwMode="auto">
            <a:xfrm>
              <a:off x="1320"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29" name="Rectangle 554"/>
            <p:cNvSpPr>
              <a:spLocks noChangeArrowheads="1"/>
            </p:cNvSpPr>
            <p:nvPr/>
          </p:nvSpPr>
          <p:spPr bwMode="auto">
            <a:xfrm>
              <a:off x="1492"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0" name="Rectangle 555"/>
            <p:cNvSpPr>
              <a:spLocks noChangeArrowheads="1"/>
            </p:cNvSpPr>
            <p:nvPr/>
          </p:nvSpPr>
          <p:spPr bwMode="auto">
            <a:xfrm>
              <a:off x="1664"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1" name="Rectangle 556"/>
            <p:cNvSpPr>
              <a:spLocks noChangeArrowheads="1"/>
            </p:cNvSpPr>
            <p:nvPr/>
          </p:nvSpPr>
          <p:spPr bwMode="auto">
            <a:xfrm>
              <a:off x="1837"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2" name="Rectangle 557"/>
            <p:cNvSpPr>
              <a:spLocks noChangeArrowheads="1"/>
            </p:cNvSpPr>
            <p:nvPr/>
          </p:nvSpPr>
          <p:spPr bwMode="auto">
            <a:xfrm>
              <a:off x="2009"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3" name="Rectangle 558"/>
            <p:cNvSpPr>
              <a:spLocks noChangeArrowheads="1"/>
            </p:cNvSpPr>
            <p:nvPr/>
          </p:nvSpPr>
          <p:spPr bwMode="auto">
            <a:xfrm>
              <a:off x="2182"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4" name="Rectangle 559"/>
            <p:cNvSpPr>
              <a:spLocks noChangeArrowheads="1"/>
            </p:cNvSpPr>
            <p:nvPr/>
          </p:nvSpPr>
          <p:spPr bwMode="auto">
            <a:xfrm>
              <a:off x="2354" y="351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35" name="Rectangle 560"/>
            <p:cNvSpPr>
              <a:spLocks noChangeArrowheads="1"/>
            </p:cNvSpPr>
            <p:nvPr/>
          </p:nvSpPr>
          <p:spPr bwMode="auto">
            <a:xfrm>
              <a:off x="2526"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6" name="Rectangle 561"/>
            <p:cNvSpPr>
              <a:spLocks noChangeArrowheads="1"/>
            </p:cNvSpPr>
            <p:nvPr/>
          </p:nvSpPr>
          <p:spPr bwMode="auto">
            <a:xfrm>
              <a:off x="2699"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7" name="Rectangle 562"/>
            <p:cNvSpPr>
              <a:spLocks noChangeArrowheads="1"/>
            </p:cNvSpPr>
            <p:nvPr/>
          </p:nvSpPr>
          <p:spPr bwMode="auto">
            <a:xfrm>
              <a:off x="2871" y="351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8" name="Rectangle 563"/>
            <p:cNvSpPr>
              <a:spLocks noChangeArrowheads="1"/>
            </p:cNvSpPr>
            <p:nvPr/>
          </p:nvSpPr>
          <p:spPr bwMode="auto">
            <a:xfrm>
              <a:off x="3044" y="351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39" name="Rectangle 564"/>
            <p:cNvSpPr>
              <a:spLocks noChangeArrowheads="1"/>
            </p:cNvSpPr>
            <p:nvPr/>
          </p:nvSpPr>
          <p:spPr bwMode="auto">
            <a:xfrm>
              <a:off x="458"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0" name="Rectangle 565"/>
            <p:cNvSpPr>
              <a:spLocks noChangeArrowheads="1"/>
            </p:cNvSpPr>
            <p:nvPr/>
          </p:nvSpPr>
          <p:spPr bwMode="auto">
            <a:xfrm>
              <a:off x="630"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1" name="Rectangle 566"/>
            <p:cNvSpPr>
              <a:spLocks noChangeArrowheads="1"/>
            </p:cNvSpPr>
            <p:nvPr/>
          </p:nvSpPr>
          <p:spPr bwMode="auto">
            <a:xfrm>
              <a:off x="802"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2" name="Rectangle 567"/>
            <p:cNvSpPr>
              <a:spLocks noChangeArrowheads="1"/>
            </p:cNvSpPr>
            <p:nvPr/>
          </p:nvSpPr>
          <p:spPr bwMode="auto">
            <a:xfrm>
              <a:off x="975"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3" name="Rectangle 568"/>
            <p:cNvSpPr>
              <a:spLocks noChangeArrowheads="1"/>
            </p:cNvSpPr>
            <p:nvPr/>
          </p:nvSpPr>
          <p:spPr bwMode="auto">
            <a:xfrm>
              <a:off x="1147"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4" name="Rectangle 569"/>
            <p:cNvSpPr>
              <a:spLocks noChangeArrowheads="1"/>
            </p:cNvSpPr>
            <p:nvPr/>
          </p:nvSpPr>
          <p:spPr bwMode="auto">
            <a:xfrm>
              <a:off x="1320"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45" name="Rectangle 570"/>
            <p:cNvSpPr>
              <a:spLocks noChangeArrowheads="1"/>
            </p:cNvSpPr>
            <p:nvPr/>
          </p:nvSpPr>
          <p:spPr bwMode="auto">
            <a:xfrm>
              <a:off x="1492" y="369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346" name="Rectangle 571"/>
            <p:cNvSpPr>
              <a:spLocks noChangeArrowheads="1"/>
            </p:cNvSpPr>
            <p:nvPr/>
          </p:nvSpPr>
          <p:spPr bwMode="auto">
            <a:xfrm>
              <a:off x="1664"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7" name="Rectangle 572"/>
            <p:cNvSpPr>
              <a:spLocks noChangeArrowheads="1"/>
            </p:cNvSpPr>
            <p:nvPr/>
          </p:nvSpPr>
          <p:spPr bwMode="auto">
            <a:xfrm>
              <a:off x="1837"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8" name="Rectangle 573"/>
            <p:cNvSpPr>
              <a:spLocks noChangeArrowheads="1"/>
            </p:cNvSpPr>
            <p:nvPr/>
          </p:nvSpPr>
          <p:spPr bwMode="auto">
            <a:xfrm>
              <a:off x="2009"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49" name="Rectangle 574"/>
            <p:cNvSpPr>
              <a:spLocks noChangeArrowheads="1"/>
            </p:cNvSpPr>
            <p:nvPr/>
          </p:nvSpPr>
          <p:spPr bwMode="auto">
            <a:xfrm>
              <a:off x="2182"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0" name="Rectangle 575"/>
            <p:cNvSpPr>
              <a:spLocks noChangeArrowheads="1"/>
            </p:cNvSpPr>
            <p:nvPr/>
          </p:nvSpPr>
          <p:spPr bwMode="auto">
            <a:xfrm>
              <a:off x="2354" y="369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1" name="Rectangle 576"/>
            <p:cNvSpPr>
              <a:spLocks noChangeArrowheads="1"/>
            </p:cNvSpPr>
            <p:nvPr/>
          </p:nvSpPr>
          <p:spPr bwMode="auto">
            <a:xfrm>
              <a:off x="2526"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2" name="Rectangle 577"/>
            <p:cNvSpPr>
              <a:spLocks noChangeArrowheads="1"/>
            </p:cNvSpPr>
            <p:nvPr/>
          </p:nvSpPr>
          <p:spPr bwMode="auto">
            <a:xfrm>
              <a:off x="2699"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3" name="Rectangle 578"/>
            <p:cNvSpPr>
              <a:spLocks noChangeArrowheads="1"/>
            </p:cNvSpPr>
            <p:nvPr/>
          </p:nvSpPr>
          <p:spPr bwMode="auto">
            <a:xfrm>
              <a:off x="2871" y="369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4" name="Rectangle 579"/>
            <p:cNvSpPr>
              <a:spLocks noChangeArrowheads="1"/>
            </p:cNvSpPr>
            <p:nvPr/>
          </p:nvSpPr>
          <p:spPr bwMode="auto">
            <a:xfrm>
              <a:off x="3044" y="369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5" name="Rectangle 580"/>
            <p:cNvSpPr>
              <a:spLocks noChangeArrowheads="1"/>
            </p:cNvSpPr>
            <p:nvPr/>
          </p:nvSpPr>
          <p:spPr bwMode="auto">
            <a:xfrm>
              <a:off x="458"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6" name="Rectangle 581"/>
            <p:cNvSpPr>
              <a:spLocks noChangeArrowheads="1"/>
            </p:cNvSpPr>
            <p:nvPr/>
          </p:nvSpPr>
          <p:spPr bwMode="auto">
            <a:xfrm>
              <a:off x="630"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7" name="Rectangle 582"/>
            <p:cNvSpPr>
              <a:spLocks noChangeArrowheads="1"/>
            </p:cNvSpPr>
            <p:nvPr/>
          </p:nvSpPr>
          <p:spPr bwMode="auto">
            <a:xfrm>
              <a:off x="802"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58" name="Rectangle 583"/>
            <p:cNvSpPr>
              <a:spLocks noChangeArrowheads="1"/>
            </p:cNvSpPr>
            <p:nvPr/>
          </p:nvSpPr>
          <p:spPr bwMode="auto">
            <a:xfrm>
              <a:off x="975"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59" name="Rectangle 584"/>
            <p:cNvSpPr>
              <a:spLocks noChangeArrowheads="1"/>
            </p:cNvSpPr>
            <p:nvPr/>
          </p:nvSpPr>
          <p:spPr bwMode="auto">
            <a:xfrm>
              <a:off x="1147"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0" name="Rectangle 585"/>
            <p:cNvSpPr>
              <a:spLocks noChangeArrowheads="1"/>
            </p:cNvSpPr>
            <p:nvPr/>
          </p:nvSpPr>
          <p:spPr bwMode="auto">
            <a:xfrm>
              <a:off x="1320"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1" name="Rectangle 586"/>
            <p:cNvSpPr>
              <a:spLocks noChangeArrowheads="1"/>
            </p:cNvSpPr>
            <p:nvPr/>
          </p:nvSpPr>
          <p:spPr bwMode="auto">
            <a:xfrm>
              <a:off x="1492"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2" name="Rectangle 587"/>
            <p:cNvSpPr>
              <a:spLocks noChangeArrowheads="1"/>
            </p:cNvSpPr>
            <p:nvPr/>
          </p:nvSpPr>
          <p:spPr bwMode="auto">
            <a:xfrm>
              <a:off x="1664"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3" name="Rectangle 588"/>
            <p:cNvSpPr>
              <a:spLocks noChangeArrowheads="1"/>
            </p:cNvSpPr>
            <p:nvPr/>
          </p:nvSpPr>
          <p:spPr bwMode="auto">
            <a:xfrm>
              <a:off x="1837"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4" name="Rectangle 589"/>
            <p:cNvSpPr>
              <a:spLocks noChangeArrowheads="1"/>
            </p:cNvSpPr>
            <p:nvPr/>
          </p:nvSpPr>
          <p:spPr bwMode="auto">
            <a:xfrm>
              <a:off x="2009"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5" name="Rectangle 590"/>
            <p:cNvSpPr>
              <a:spLocks noChangeArrowheads="1"/>
            </p:cNvSpPr>
            <p:nvPr/>
          </p:nvSpPr>
          <p:spPr bwMode="auto">
            <a:xfrm>
              <a:off x="2182"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6" name="Rectangle 591"/>
            <p:cNvSpPr>
              <a:spLocks noChangeArrowheads="1"/>
            </p:cNvSpPr>
            <p:nvPr/>
          </p:nvSpPr>
          <p:spPr bwMode="auto">
            <a:xfrm>
              <a:off x="2354" y="4076"/>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67" name="Rectangle 592"/>
            <p:cNvSpPr>
              <a:spLocks noChangeArrowheads="1"/>
            </p:cNvSpPr>
            <p:nvPr/>
          </p:nvSpPr>
          <p:spPr bwMode="auto">
            <a:xfrm>
              <a:off x="2526"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8" name="Rectangle 593"/>
            <p:cNvSpPr>
              <a:spLocks noChangeArrowheads="1"/>
            </p:cNvSpPr>
            <p:nvPr/>
          </p:nvSpPr>
          <p:spPr bwMode="auto">
            <a:xfrm>
              <a:off x="2699"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69" name="Rectangle 594"/>
            <p:cNvSpPr>
              <a:spLocks noChangeArrowheads="1"/>
            </p:cNvSpPr>
            <p:nvPr/>
          </p:nvSpPr>
          <p:spPr bwMode="auto">
            <a:xfrm>
              <a:off x="2871" y="4076"/>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0" name="Rectangle 595"/>
            <p:cNvSpPr>
              <a:spLocks noChangeArrowheads="1"/>
            </p:cNvSpPr>
            <p:nvPr/>
          </p:nvSpPr>
          <p:spPr bwMode="auto">
            <a:xfrm>
              <a:off x="3044" y="4076"/>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1" name="Rectangle 596"/>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2" name="Rectangle 597"/>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3" name="Rectangle 598"/>
            <p:cNvSpPr>
              <a:spLocks noChangeArrowheads="1"/>
            </p:cNvSpPr>
            <p:nvPr/>
          </p:nvSpPr>
          <p:spPr bwMode="auto">
            <a:xfrm>
              <a:off x="802"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4" name="Rectangle 599"/>
            <p:cNvSpPr>
              <a:spLocks noChangeArrowheads="1"/>
            </p:cNvSpPr>
            <p:nvPr/>
          </p:nvSpPr>
          <p:spPr bwMode="auto">
            <a:xfrm>
              <a:off x="975"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5" name="Rectangle 600"/>
            <p:cNvSpPr>
              <a:spLocks noChangeArrowheads="1"/>
            </p:cNvSpPr>
            <p:nvPr/>
          </p:nvSpPr>
          <p:spPr bwMode="auto">
            <a:xfrm>
              <a:off x="1147"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6" name="Rectangle 601"/>
            <p:cNvSpPr>
              <a:spLocks noChangeArrowheads="1"/>
            </p:cNvSpPr>
            <p:nvPr/>
          </p:nvSpPr>
          <p:spPr bwMode="auto">
            <a:xfrm>
              <a:off x="1320"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7" name="Rectangle 602"/>
            <p:cNvSpPr>
              <a:spLocks noChangeArrowheads="1"/>
            </p:cNvSpPr>
            <p:nvPr/>
          </p:nvSpPr>
          <p:spPr bwMode="auto">
            <a:xfrm>
              <a:off x="1492"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78" name="Rectangle 603"/>
            <p:cNvSpPr>
              <a:spLocks noChangeArrowheads="1"/>
            </p:cNvSpPr>
            <p:nvPr/>
          </p:nvSpPr>
          <p:spPr bwMode="auto">
            <a:xfrm>
              <a:off x="1664"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79" name="Rectangle 604"/>
            <p:cNvSpPr>
              <a:spLocks noChangeArrowheads="1"/>
            </p:cNvSpPr>
            <p:nvPr/>
          </p:nvSpPr>
          <p:spPr bwMode="auto">
            <a:xfrm>
              <a:off x="1837"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0" name="Rectangle 605"/>
            <p:cNvSpPr>
              <a:spLocks noChangeArrowheads="1"/>
            </p:cNvSpPr>
            <p:nvPr/>
          </p:nvSpPr>
          <p:spPr bwMode="auto">
            <a:xfrm>
              <a:off x="2009"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1" name="Rectangle 606"/>
            <p:cNvSpPr>
              <a:spLocks noChangeArrowheads="1"/>
            </p:cNvSpPr>
            <p:nvPr/>
          </p:nvSpPr>
          <p:spPr bwMode="auto">
            <a:xfrm>
              <a:off x="2182"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2" name="Rectangle 607"/>
            <p:cNvSpPr>
              <a:spLocks noChangeArrowheads="1"/>
            </p:cNvSpPr>
            <p:nvPr/>
          </p:nvSpPr>
          <p:spPr bwMode="auto">
            <a:xfrm>
              <a:off x="2354" y="2571"/>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83" name="Rectangle 608"/>
            <p:cNvSpPr>
              <a:spLocks noChangeArrowheads="1"/>
            </p:cNvSpPr>
            <p:nvPr/>
          </p:nvSpPr>
          <p:spPr bwMode="auto">
            <a:xfrm>
              <a:off x="2526"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4" name="Rectangle 609"/>
            <p:cNvSpPr>
              <a:spLocks noChangeArrowheads="1"/>
            </p:cNvSpPr>
            <p:nvPr/>
          </p:nvSpPr>
          <p:spPr bwMode="auto">
            <a:xfrm>
              <a:off x="2699"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5" name="Rectangle 610"/>
            <p:cNvSpPr>
              <a:spLocks noChangeArrowheads="1"/>
            </p:cNvSpPr>
            <p:nvPr/>
          </p:nvSpPr>
          <p:spPr bwMode="auto">
            <a:xfrm>
              <a:off x="2871" y="2571"/>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6" name="Rectangle 611"/>
            <p:cNvSpPr>
              <a:spLocks noChangeArrowheads="1"/>
            </p:cNvSpPr>
            <p:nvPr/>
          </p:nvSpPr>
          <p:spPr bwMode="auto">
            <a:xfrm>
              <a:off x="3044"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7" name="Rectangle 612"/>
            <p:cNvSpPr>
              <a:spLocks noChangeArrowheads="1"/>
            </p:cNvSpPr>
            <p:nvPr/>
          </p:nvSpPr>
          <p:spPr bwMode="auto">
            <a:xfrm>
              <a:off x="458"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8" name="Rectangle 613"/>
            <p:cNvSpPr>
              <a:spLocks noChangeArrowheads="1"/>
            </p:cNvSpPr>
            <p:nvPr/>
          </p:nvSpPr>
          <p:spPr bwMode="auto">
            <a:xfrm>
              <a:off x="630" y="2571"/>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89" name="Rectangle 614"/>
            <p:cNvSpPr>
              <a:spLocks noChangeArrowheads="1"/>
            </p:cNvSpPr>
            <p:nvPr/>
          </p:nvSpPr>
          <p:spPr bwMode="auto">
            <a:xfrm>
              <a:off x="458"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0" name="Rectangle 615"/>
            <p:cNvSpPr>
              <a:spLocks noChangeArrowheads="1"/>
            </p:cNvSpPr>
            <p:nvPr/>
          </p:nvSpPr>
          <p:spPr bwMode="auto">
            <a:xfrm>
              <a:off x="630"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1" name="Rectangle 616"/>
            <p:cNvSpPr>
              <a:spLocks noChangeArrowheads="1"/>
            </p:cNvSpPr>
            <p:nvPr/>
          </p:nvSpPr>
          <p:spPr bwMode="auto">
            <a:xfrm>
              <a:off x="802"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2" name="Rectangle 617"/>
            <p:cNvSpPr>
              <a:spLocks noChangeArrowheads="1"/>
            </p:cNvSpPr>
            <p:nvPr/>
          </p:nvSpPr>
          <p:spPr bwMode="auto">
            <a:xfrm>
              <a:off x="975"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3" name="Rectangle 618"/>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4" name="Rectangle 619"/>
            <p:cNvSpPr>
              <a:spLocks noChangeArrowheads="1"/>
            </p:cNvSpPr>
            <p:nvPr/>
          </p:nvSpPr>
          <p:spPr bwMode="auto">
            <a:xfrm>
              <a:off x="1320"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5" name="Rectangle 620"/>
            <p:cNvSpPr>
              <a:spLocks noChangeArrowheads="1"/>
            </p:cNvSpPr>
            <p:nvPr/>
          </p:nvSpPr>
          <p:spPr bwMode="auto">
            <a:xfrm>
              <a:off x="1492"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396" name="Rectangle 621"/>
            <p:cNvSpPr>
              <a:spLocks noChangeArrowheads="1"/>
            </p:cNvSpPr>
            <p:nvPr/>
          </p:nvSpPr>
          <p:spPr bwMode="auto">
            <a:xfrm>
              <a:off x="1664"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7" name="Rectangle 622"/>
            <p:cNvSpPr>
              <a:spLocks noChangeArrowheads="1"/>
            </p:cNvSpPr>
            <p:nvPr/>
          </p:nvSpPr>
          <p:spPr bwMode="auto">
            <a:xfrm>
              <a:off x="1837"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8" name="Rectangle 623"/>
            <p:cNvSpPr>
              <a:spLocks noChangeArrowheads="1"/>
            </p:cNvSpPr>
            <p:nvPr/>
          </p:nvSpPr>
          <p:spPr bwMode="auto">
            <a:xfrm>
              <a:off x="2009"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399" name="Rectangle 624"/>
            <p:cNvSpPr>
              <a:spLocks noChangeArrowheads="1"/>
            </p:cNvSpPr>
            <p:nvPr/>
          </p:nvSpPr>
          <p:spPr bwMode="auto">
            <a:xfrm>
              <a:off x="2182"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0" name="Rectangle 625"/>
            <p:cNvSpPr>
              <a:spLocks noChangeArrowheads="1"/>
            </p:cNvSpPr>
            <p:nvPr/>
          </p:nvSpPr>
          <p:spPr bwMode="auto">
            <a:xfrm>
              <a:off x="2354" y="2759"/>
              <a:ext cx="172" cy="188"/>
            </a:xfrm>
            <a:prstGeom prst="rect">
              <a:avLst/>
            </a:prstGeom>
            <a:solidFill>
              <a:srgbClr val="FFFF00"/>
            </a:solidFill>
            <a:ln w="25400">
              <a:solidFill>
                <a:schemeClr val="tx1"/>
              </a:solidFill>
              <a:miter lim="800000"/>
              <a:headEnd/>
              <a:tailEnd type="none" w="lg" len="lg"/>
            </a:ln>
          </p:spPr>
          <p:txBody>
            <a:bodyPr wrap="none" anchor="ctr"/>
            <a:lstStyle/>
            <a:p>
              <a:endParaRPr lang="en-GB"/>
            </a:p>
          </p:txBody>
        </p:sp>
        <p:sp>
          <p:nvSpPr>
            <p:cNvPr id="47401" name="Rectangle 626"/>
            <p:cNvSpPr>
              <a:spLocks noChangeArrowheads="1"/>
            </p:cNvSpPr>
            <p:nvPr/>
          </p:nvSpPr>
          <p:spPr bwMode="auto">
            <a:xfrm>
              <a:off x="2526"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2" name="Rectangle 627"/>
            <p:cNvSpPr>
              <a:spLocks noChangeArrowheads="1"/>
            </p:cNvSpPr>
            <p:nvPr/>
          </p:nvSpPr>
          <p:spPr bwMode="auto">
            <a:xfrm>
              <a:off x="2699"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3" name="Rectangle 628"/>
            <p:cNvSpPr>
              <a:spLocks noChangeArrowheads="1"/>
            </p:cNvSpPr>
            <p:nvPr/>
          </p:nvSpPr>
          <p:spPr bwMode="auto">
            <a:xfrm>
              <a:off x="2871"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4" name="Rectangle 629"/>
            <p:cNvSpPr>
              <a:spLocks noChangeArrowheads="1"/>
            </p:cNvSpPr>
            <p:nvPr/>
          </p:nvSpPr>
          <p:spPr bwMode="auto">
            <a:xfrm>
              <a:off x="3044" y="2759"/>
              <a:ext cx="172"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5" name="Rectangle 630"/>
            <p:cNvSpPr>
              <a:spLocks noChangeArrowheads="1"/>
            </p:cNvSpPr>
            <p:nvPr/>
          </p:nvSpPr>
          <p:spPr bwMode="auto">
            <a:xfrm>
              <a:off x="1147" y="2759"/>
              <a:ext cx="173" cy="188"/>
            </a:xfrm>
            <a:prstGeom prst="rect">
              <a:avLst/>
            </a:prstGeom>
            <a:solidFill>
              <a:srgbClr val="CCFFCC"/>
            </a:solidFill>
            <a:ln w="25400">
              <a:solidFill>
                <a:schemeClr val="tx1"/>
              </a:solidFill>
              <a:miter lim="800000"/>
              <a:headEnd/>
              <a:tailEnd type="none" w="lg" len="lg"/>
            </a:ln>
          </p:spPr>
          <p:txBody>
            <a:bodyPr wrap="none" anchor="ctr"/>
            <a:lstStyle/>
            <a:p>
              <a:endParaRPr lang="en-GB"/>
            </a:p>
          </p:txBody>
        </p:sp>
        <p:sp>
          <p:nvSpPr>
            <p:cNvPr id="47406" name="Rectangle 631"/>
            <p:cNvSpPr>
              <a:spLocks noChangeArrowheads="1"/>
            </p:cNvSpPr>
            <p:nvPr/>
          </p:nvSpPr>
          <p:spPr bwMode="auto">
            <a:xfrm>
              <a:off x="1320" y="2759"/>
              <a:ext cx="172" cy="188"/>
            </a:xfrm>
            <a:prstGeom prst="rect">
              <a:avLst/>
            </a:prstGeom>
            <a:solidFill>
              <a:schemeClr val="hlink"/>
            </a:solidFill>
            <a:ln w="25400">
              <a:solidFill>
                <a:schemeClr val="tx1"/>
              </a:solidFill>
              <a:miter lim="800000"/>
              <a:headEnd/>
              <a:tailEnd type="none" w="lg" len="lg"/>
            </a:ln>
          </p:spPr>
          <p:txBody>
            <a:bodyPr wrap="none" anchor="ctr"/>
            <a:lstStyle/>
            <a:p>
              <a:endParaRPr lang="en-GB"/>
            </a:p>
          </p:txBody>
        </p:sp>
        <p:sp>
          <p:nvSpPr>
            <p:cNvPr id="47407" name="Text Box 632"/>
            <p:cNvSpPr txBox="1">
              <a:spLocks noChangeArrowheads="1"/>
            </p:cNvSpPr>
            <p:nvPr/>
          </p:nvSpPr>
          <p:spPr bwMode="auto">
            <a:xfrm>
              <a:off x="266" y="2536"/>
              <a:ext cx="204" cy="1768"/>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7</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9</a:t>
              </a:r>
            </a:p>
          </p:txBody>
        </p:sp>
        <p:sp>
          <p:nvSpPr>
            <p:cNvPr id="47408" name="Text Box 633"/>
            <p:cNvSpPr txBox="1">
              <a:spLocks noChangeArrowheads="1"/>
            </p:cNvSpPr>
            <p:nvPr/>
          </p:nvSpPr>
          <p:spPr bwMode="auto">
            <a:xfrm>
              <a:off x="3242"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8</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6</a:t>
              </a:r>
            </a:p>
            <a:p>
              <a:pPr algn="r" defTabSz="808038">
                <a:lnSpc>
                  <a:spcPct val="110000"/>
                </a:lnSpc>
              </a:pPr>
              <a:r>
                <a:rPr lang="en-US" sz="1600">
                  <a:latin typeface="Comic Sans MS" pitchFamily="66" charset="0"/>
                  <a:cs typeface="Arial" pitchFamily="34" charset="0"/>
                </a:rPr>
                <a:t>4</a:t>
              </a:r>
            </a:p>
          </p:txBody>
        </p:sp>
        <p:sp>
          <p:nvSpPr>
            <p:cNvPr id="47409" name="Text Box 634"/>
            <p:cNvSpPr txBox="1">
              <a:spLocks noChangeArrowheads="1"/>
            </p:cNvSpPr>
            <p:nvPr/>
          </p:nvSpPr>
          <p:spPr bwMode="auto">
            <a:xfrm>
              <a:off x="452" y="2305"/>
              <a:ext cx="2762" cy="231"/>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a  b  c  d  e   f  g  h   i  j   k  l   m  n  o  p</a:t>
              </a:r>
            </a:p>
          </p:txBody>
        </p:sp>
        <p:sp>
          <p:nvSpPr>
            <p:cNvPr id="47410" name="Text Box 635"/>
            <p:cNvSpPr txBox="1">
              <a:spLocks noChangeArrowheads="1"/>
            </p:cNvSpPr>
            <p:nvPr/>
          </p:nvSpPr>
          <p:spPr bwMode="auto">
            <a:xfrm>
              <a:off x="3434" y="2530"/>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3</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5</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4</a:t>
              </a:r>
            </a:p>
            <a:p>
              <a:pPr algn="r" defTabSz="808038">
                <a:lnSpc>
                  <a:spcPct val="110000"/>
                </a:lnSpc>
              </a:pPr>
              <a:r>
                <a:rPr lang="en-US" sz="1600">
                  <a:latin typeface="Comic Sans MS" pitchFamily="66" charset="0"/>
                  <a:cs typeface="Arial" pitchFamily="34" charset="0"/>
                </a:rPr>
                <a:t>0</a:t>
              </a:r>
            </a:p>
          </p:txBody>
        </p:sp>
        <p:sp>
          <p:nvSpPr>
            <p:cNvPr id="47411" name="Line 636"/>
            <p:cNvSpPr>
              <a:spLocks noChangeShapeType="1"/>
            </p:cNvSpPr>
            <p:nvPr/>
          </p:nvSpPr>
          <p:spPr bwMode="auto">
            <a:xfrm flipV="1">
              <a:off x="3254" y="2593"/>
              <a:ext cx="192" cy="96"/>
            </a:xfrm>
            <a:prstGeom prst="line">
              <a:avLst/>
            </a:prstGeom>
            <a:noFill/>
            <a:ln w="25400">
              <a:solidFill>
                <a:schemeClr val="tx1"/>
              </a:solidFill>
              <a:round/>
              <a:headEnd/>
              <a:tailEnd type="none" w="lg" len="lg"/>
            </a:ln>
          </p:spPr>
          <p:txBody>
            <a:bodyPr/>
            <a:lstStyle/>
            <a:p>
              <a:endParaRPr lang="en-GB"/>
            </a:p>
          </p:txBody>
        </p:sp>
        <p:sp>
          <p:nvSpPr>
            <p:cNvPr id="47412" name="Line 637"/>
            <p:cNvSpPr>
              <a:spLocks noChangeShapeType="1"/>
            </p:cNvSpPr>
            <p:nvPr/>
          </p:nvSpPr>
          <p:spPr bwMode="auto">
            <a:xfrm flipV="1">
              <a:off x="3254" y="2785"/>
              <a:ext cx="192" cy="96"/>
            </a:xfrm>
            <a:prstGeom prst="line">
              <a:avLst/>
            </a:prstGeom>
            <a:noFill/>
            <a:ln w="25400">
              <a:solidFill>
                <a:schemeClr val="tx1"/>
              </a:solidFill>
              <a:round/>
              <a:headEnd/>
              <a:tailEnd type="none" w="lg" len="lg"/>
            </a:ln>
          </p:spPr>
          <p:txBody>
            <a:bodyPr/>
            <a:lstStyle/>
            <a:p>
              <a:endParaRPr lang="en-GB"/>
            </a:p>
          </p:txBody>
        </p:sp>
        <p:sp>
          <p:nvSpPr>
            <p:cNvPr id="47413" name="Line 638"/>
            <p:cNvSpPr>
              <a:spLocks noChangeShapeType="1"/>
            </p:cNvSpPr>
            <p:nvPr/>
          </p:nvSpPr>
          <p:spPr bwMode="auto">
            <a:xfrm flipV="1">
              <a:off x="3254" y="2977"/>
              <a:ext cx="192" cy="96"/>
            </a:xfrm>
            <a:prstGeom prst="line">
              <a:avLst/>
            </a:prstGeom>
            <a:noFill/>
            <a:ln w="25400">
              <a:solidFill>
                <a:schemeClr val="tx1"/>
              </a:solidFill>
              <a:round/>
              <a:headEnd/>
              <a:tailEnd type="none" w="lg" len="lg"/>
            </a:ln>
          </p:spPr>
          <p:txBody>
            <a:bodyPr/>
            <a:lstStyle/>
            <a:p>
              <a:endParaRPr lang="en-GB"/>
            </a:p>
          </p:txBody>
        </p:sp>
        <p:sp>
          <p:nvSpPr>
            <p:cNvPr id="47414" name="Line 639"/>
            <p:cNvSpPr>
              <a:spLocks noChangeShapeType="1"/>
            </p:cNvSpPr>
            <p:nvPr/>
          </p:nvSpPr>
          <p:spPr bwMode="auto">
            <a:xfrm flipV="1">
              <a:off x="3254" y="3169"/>
              <a:ext cx="192" cy="96"/>
            </a:xfrm>
            <a:prstGeom prst="line">
              <a:avLst/>
            </a:prstGeom>
            <a:noFill/>
            <a:ln w="25400">
              <a:solidFill>
                <a:schemeClr val="tx1"/>
              </a:solidFill>
              <a:round/>
              <a:headEnd/>
              <a:tailEnd type="none" w="lg" len="lg"/>
            </a:ln>
          </p:spPr>
          <p:txBody>
            <a:bodyPr/>
            <a:lstStyle/>
            <a:p>
              <a:endParaRPr lang="en-GB"/>
            </a:p>
          </p:txBody>
        </p:sp>
        <p:sp>
          <p:nvSpPr>
            <p:cNvPr id="47415" name="Line 640"/>
            <p:cNvSpPr>
              <a:spLocks noChangeShapeType="1"/>
            </p:cNvSpPr>
            <p:nvPr/>
          </p:nvSpPr>
          <p:spPr bwMode="auto">
            <a:xfrm flipV="1">
              <a:off x="3254" y="3361"/>
              <a:ext cx="192" cy="96"/>
            </a:xfrm>
            <a:prstGeom prst="line">
              <a:avLst/>
            </a:prstGeom>
            <a:noFill/>
            <a:ln w="25400">
              <a:solidFill>
                <a:schemeClr val="tx1"/>
              </a:solidFill>
              <a:round/>
              <a:headEnd/>
              <a:tailEnd type="none" w="lg" len="lg"/>
            </a:ln>
          </p:spPr>
          <p:txBody>
            <a:bodyPr/>
            <a:lstStyle/>
            <a:p>
              <a:endParaRPr lang="en-GB"/>
            </a:p>
          </p:txBody>
        </p:sp>
        <p:sp>
          <p:nvSpPr>
            <p:cNvPr id="47416" name="Line 641"/>
            <p:cNvSpPr>
              <a:spLocks noChangeShapeType="1"/>
            </p:cNvSpPr>
            <p:nvPr/>
          </p:nvSpPr>
          <p:spPr bwMode="auto">
            <a:xfrm flipV="1">
              <a:off x="3254" y="3553"/>
              <a:ext cx="192" cy="96"/>
            </a:xfrm>
            <a:prstGeom prst="line">
              <a:avLst/>
            </a:prstGeom>
            <a:noFill/>
            <a:ln w="25400">
              <a:solidFill>
                <a:schemeClr val="tx1"/>
              </a:solidFill>
              <a:round/>
              <a:headEnd/>
              <a:tailEnd type="none" w="lg" len="lg"/>
            </a:ln>
          </p:spPr>
          <p:txBody>
            <a:bodyPr/>
            <a:lstStyle/>
            <a:p>
              <a:endParaRPr lang="en-GB"/>
            </a:p>
          </p:txBody>
        </p:sp>
        <p:sp>
          <p:nvSpPr>
            <p:cNvPr id="47417" name="Line 642"/>
            <p:cNvSpPr>
              <a:spLocks noChangeShapeType="1"/>
            </p:cNvSpPr>
            <p:nvPr/>
          </p:nvSpPr>
          <p:spPr bwMode="auto">
            <a:xfrm flipV="1">
              <a:off x="3254" y="3745"/>
              <a:ext cx="192" cy="96"/>
            </a:xfrm>
            <a:prstGeom prst="line">
              <a:avLst/>
            </a:prstGeom>
            <a:noFill/>
            <a:ln w="25400">
              <a:solidFill>
                <a:schemeClr val="tx1"/>
              </a:solidFill>
              <a:round/>
              <a:headEnd/>
              <a:tailEnd type="none" w="lg" len="lg"/>
            </a:ln>
          </p:spPr>
          <p:txBody>
            <a:bodyPr/>
            <a:lstStyle/>
            <a:p>
              <a:endParaRPr lang="en-GB"/>
            </a:p>
          </p:txBody>
        </p:sp>
        <p:sp>
          <p:nvSpPr>
            <p:cNvPr id="47418" name="Line 643"/>
            <p:cNvSpPr>
              <a:spLocks noChangeShapeType="1"/>
            </p:cNvSpPr>
            <p:nvPr/>
          </p:nvSpPr>
          <p:spPr bwMode="auto">
            <a:xfrm flipV="1">
              <a:off x="3254" y="3937"/>
              <a:ext cx="192" cy="96"/>
            </a:xfrm>
            <a:prstGeom prst="line">
              <a:avLst/>
            </a:prstGeom>
            <a:noFill/>
            <a:ln w="25400">
              <a:solidFill>
                <a:schemeClr val="tx1"/>
              </a:solidFill>
              <a:round/>
              <a:headEnd/>
              <a:tailEnd type="none" w="lg" len="lg"/>
            </a:ln>
          </p:spPr>
          <p:txBody>
            <a:bodyPr/>
            <a:lstStyle/>
            <a:p>
              <a:endParaRPr lang="en-GB"/>
            </a:p>
          </p:txBody>
        </p:sp>
        <p:sp>
          <p:nvSpPr>
            <p:cNvPr id="47419" name="Line 644"/>
            <p:cNvSpPr>
              <a:spLocks noChangeShapeType="1"/>
            </p:cNvSpPr>
            <p:nvPr/>
          </p:nvSpPr>
          <p:spPr bwMode="auto">
            <a:xfrm flipV="1">
              <a:off x="3254" y="4129"/>
              <a:ext cx="192" cy="96"/>
            </a:xfrm>
            <a:prstGeom prst="line">
              <a:avLst/>
            </a:prstGeom>
            <a:noFill/>
            <a:ln w="25400">
              <a:solidFill>
                <a:schemeClr val="tx1"/>
              </a:solidFill>
              <a:round/>
              <a:headEnd/>
              <a:tailEnd type="none" w="lg" len="lg"/>
            </a:ln>
          </p:spPr>
          <p:txBody>
            <a:bodyPr/>
            <a:lstStyle/>
            <a:p>
              <a:endParaRPr lang="en-GB"/>
            </a:p>
          </p:txBody>
        </p:sp>
        <p:sp>
          <p:nvSpPr>
            <p:cNvPr id="47420" name="Line 645"/>
            <p:cNvSpPr>
              <a:spLocks noChangeShapeType="1"/>
            </p:cNvSpPr>
            <p:nvPr/>
          </p:nvSpPr>
          <p:spPr bwMode="auto">
            <a:xfrm flipV="1">
              <a:off x="3446" y="2593"/>
              <a:ext cx="192" cy="96"/>
            </a:xfrm>
            <a:prstGeom prst="line">
              <a:avLst/>
            </a:prstGeom>
            <a:noFill/>
            <a:ln w="25400">
              <a:solidFill>
                <a:schemeClr val="tx1"/>
              </a:solidFill>
              <a:round/>
              <a:headEnd/>
              <a:tailEnd type="none" w="lg" len="lg"/>
            </a:ln>
          </p:spPr>
          <p:txBody>
            <a:bodyPr/>
            <a:lstStyle/>
            <a:p>
              <a:endParaRPr lang="en-GB"/>
            </a:p>
          </p:txBody>
        </p:sp>
        <p:sp>
          <p:nvSpPr>
            <p:cNvPr id="47421" name="Line 646"/>
            <p:cNvSpPr>
              <a:spLocks noChangeShapeType="1"/>
            </p:cNvSpPr>
            <p:nvPr/>
          </p:nvSpPr>
          <p:spPr bwMode="auto">
            <a:xfrm flipV="1">
              <a:off x="3446" y="2785"/>
              <a:ext cx="192" cy="96"/>
            </a:xfrm>
            <a:prstGeom prst="line">
              <a:avLst/>
            </a:prstGeom>
            <a:noFill/>
            <a:ln w="25400">
              <a:solidFill>
                <a:schemeClr val="tx1"/>
              </a:solidFill>
              <a:round/>
              <a:headEnd/>
              <a:tailEnd type="none" w="lg" len="lg"/>
            </a:ln>
          </p:spPr>
          <p:txBody>
            <a:bodyPr/>
            <a:lstStyle/>
            <a:p>
              <a:endParaRPr lang="en-GB"/>
            </a:p>
          </p:txBody>
        </p:sp>
        <p:sp>
          <p:nvSpPr>
            <p:cNvPr id="47422" name="Line 647"/>
            <p:cNvSpPr>
              <a:spLocks noChangeShapeType="1"/>
            </p:cNvSpPr>
            <p:nvPr/>
          </p:nvSpPr>
          <p:spPr bwMode="auto">
            <a:xfrm flipV="1">
              <a:off x="3446" y="2977"/>
              <a:ext cx="192" cy="96"/>
            </a:xfrm>
            <a:prstGeom prst="line">
              <a:avLst/>
            </a:prstGeom>
            <a:noFill/>
            <a:ln w="25400">
              <a:solidFill>
                <a:schemeClr val="tx1"/>
              </a:solidFill>
              <a:round/>
              <a:headEnd/>
              <a:tailEnd type="none" w="lg" len="lg"/>
            </a:ln>
          </p:spPr>
          <p:txBody>
            <a:bodyPr/>
            <a:lstStyle/>
            <a:p>
              <a:endParaRPr lang="en-GB"/>
            </a:p>
          </p:txBody>
        </p:sp>
        <p:sp>
          <p:nvSpPr>
            <p:cNvPr id="47423" name="Line 648"/>
            <p:cNvSpPr>
              <a:spLocks noChangeShapeType="1"/>
            </p:cNvSpPr>
            <p:nvPr/>
          </p:nvSpPr>
          <p:spPr bwMode="auto">
            <a:xfrm flipV="1">
              <a:off x="3446" y="3169"/>
              <a:ext cx="192" cy="96"/>
            </a:xfrm>
            <a:prstGeom prst="line">
              <a:avLst/>
            </a:prstGeom>
            <a:noFill/>
            <a:ln w="25400">
              <a:solidFill>
                <a:schemeClr val="tx1"/>
              </a:solidFill>
              <a:round/>
              <a:headEnd/>
              <a:tailEnd type="none" w="lg" len="lg"/>
            </a:ln>
          </p:spPr>
          <p:txBody>
            <a:bodyPr/>
            <a:lstStyle/>
            <a:p>
              <a:endParaRPr lang="en-GB"/>
            </a:p>
          </p:txBody>
        </p:sp>
        <p:sp>
          <p:nvSpPr>
            <p:cNvPr id="47424" name="Line 649"/>
            <p:cNvSpPr>
              <a:spLocks noChangeShapeType="1"/>
            </p:cNvSpPr>
            <p:nvPr/>
          </p:nvSpPr>
          <p:spPr bwMode="auto">
            <a:xfrm flipV="1">
              <a:off x="3446" y="3361"/>
              <a:ext cx="192" cy="96"/>
            </a:xfrm>
            <a:prstGeom prst="line">
              <a:avLst/>
            </a:prstGeom>
            <a:noFill/>
            <a:ln w="25400">
              <a:solidFill>
                <a:schemeClr val="tx1"/>
              </a:solidFill>
              <a:round/>
              <a:headEnd/>
              <a:tailEnd type="none" w="lg" len="lg"/>
            </a:ln>
          </p:spPr>
          <p:txBody>
            <a:bodyPr/>
            <a:lstStyle/>
            <a:p>
              <a:endParaRPr lang="en-GB"/>
            </a:p>
          </p:txBody>
        </p:sp>
        <p:sp>
          <p:nvSpPr>
            <p:cNvPr id="47425" name="Line 650"/>
            <p:cNvSpPr>
              <a:spLocks noChangeShapeType="1"/>
            </p:cNvSpPr>
            <p:nvPr/>
          </p:nvSpPr>
          <p:spPr bwMode="auto">
            <a:xfrm flipV="1">
              <a:off x="3446" y="3553"/>
              <a:ext cx="192" cy="96"/>
            </a:xfrm>
            <a:prstGeom prst="line">
              <a:avLst/>
            </a:prstGeom>
            <a:noFill/>
            <a:ln w="25400">
              <a:solidFill>
                <a:schemeClr val="tx1"/>
              </a:solidFill>
              <a:round/>
              <a:headEnd/>
              <a:tailEnd type="none" w="lg" len="lg"/>
            </a:ln>
          </p:spPr>
          <p:txBody>
            <a:bodyPr/>
            <a:lstStyle/>
            <a:p>
              <a:endParaRPr lang="en-GB"/>
            </a:p>
          </p:txBody>
        </p:sp>
        <p:sp>
          <p:nvSpPr>
            <p:cNvPr id="47426" name="Line 651"/>
            <p:cNvSpPr>
              <a:spLocks noChangeShapeType="1"/>
            </p:cNvSpPr>
            <p:nvPr/>
          </p:nvSpPr>
          <p:spPr bwMode="auto">
            <a:xfrm flipV="1">
              <a:off x="3446" y="3745"/>
              <a:ext cx="192" cy="96"/>
            </a:xfrm>
            <a:prstGeom prst="line">
              <a:avLst/>
            </a:prstGeom>
            <a:noFill/>
            <a:ln w="25400">
              <a:solidFill>
                <a:schemeClr val="tx1"/>
              </a:solidFill>
              <a:round/>
              <a:headEnd/>
              <a:tailEnd type="none" w="lg" len="lg"/>
            </a:ln>
          </p:spPr>
          <p:txBody>
            <a:bodyPr/>
            <a:lstStyle/>
            <a:p>
              <a:endParaRPr lang="en-GB"/>
            </a:p>
          </p:txBody>
        </p:sp>
        <p:sp>
          <p:nvSpPr>
            <p:cNvPr id="47427" name="Line 652"/>
            <p:cNvSpPr>
              <a:spLocks noChangeShapeType="1"/>
            </p:cNvSpPr>
            <p:nvPr/>
          </p:nvSpPr>
          <p:spPr bwMode="auto">
            <a:xfrm flipV="1">
              <a:off x="3446" y="3937"/>
              <a:ext cx="192" cy="96"/>
            </a:xfrm>
            <a:prstGeom prst="line">
              <a:avLst/>
            </a:prstGeom>
            <a:noFill/>
            <a:ln w="25400">
              <a:solidFill>
                <a:schemeClr val="tx1"/>
              </a:solidFill>
              <a:round/>
              <a:headEnd/>
              <a:tailEnd type="none" w="lg" len="lg"/>
            </a:ln>
          </p:spPr>
          <p:txBody>
            <a:bodyPr/>
            <a:lstStyle/>
            <a:p>
              <a:endParaRPr lang="en-GB"/>
            </a:p>
          </p:txBody>
        </p:sp>
        <p:sp>
          <p:nvSpPr>
            <p:cNvPr id="47428" name="Line 653"/>
            <p:cNvSpPr>
              <a:spLocks noChangeShapeType="1"/>
            </p:cNvSpPr>
            <p:nvPr/>
          </p:nvSpPr>
          <p:spPr bwMode="auto">
            <a:xfrm flipV="1">
              <a:off x="3446" y="4129"/>
              <a:ext cx="192" cy="96"/>
            </a:xfrm>
            <a:prstGeom prst="line">
              <a:avLst/>
            </a:prstGeom>
            <a:noFill/>
            <a:ln w="25400">
              <a:solidFill>
                <a:schemeClr val="tx1"/>
              </a:solidFill>
              <a:round/>
              <a:headEnd/>
              <a:tailEnd type="none" w="lg" len="lg"/>
            </a:ln>
          </p:spPr>
          <p:txBody>
            <a:bodyPr/>
            <a:lstStyle/>
            <a:p>
              <a:endParaRPr lang="en-GB"/>
            </a:p>
          </p:txBody>
        </p:sp>
        <p:sp>
          <p:nvSpPr>
            <p:cNvPr id="47429" name="Text Box 654"/>
            <p:cNvSpPr txBox="1">
              <a:spLocks noChangeArrowheads="1"/>
            </p:cNvSpPr>
            <p:nvPr/>
          </p:nvSpPr>
          <p:spPr bwMode="auto">
            <a:xfrm>
              <a:off x="3626" y="2522"/>
              <a:ext cx="204" cy="1767"/>
            </a:xfrm>
            <a:prstGeom prst="rect">
              <a:avLst/>
            </a:prstGeom>
            <a:noFill/>
            <a:ln w="25400">
              <a:noFill/>
              <a:miter lim="800000"/>
              <a:headEnd/>
              <a:tailEnd type="none" w="lg" len="lg"/>
            </a:ln>
          </p:spPr>
          <p:txBody>
            <a:bodyPr wrap="none" lIns="80791" tIns="40395" rIns="80791" bIns="40395">
              <a:spAutoFit/>
            </a:bodyPr>
            <a:lstStyle/>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0</a:t>
              </a:r>
            </a:p>
            <a:p>
              <a:pPr algn="r" defTabSz="808038">
                <a:lnSpc>
                  <a:spcPct val="110000"/>
                </a:lnSpc>
              </a:pPr>
              <a:r>
                <a:rPr lang="en-US" sz="1600">
                  <a:latin typeface="Comic Sans MS" pitchFamily="66" charset="0"/>
                  <a:cs typeface="Arial" pitchFamily="34" charset="0"/>
                </a:rPr>
                <a:t>1</a:t>
              </a:r>
            </a:p>
            <a:p>
              <a:pPr algn="r" defTabSz="808038">
                <a:lnSpc>
                  <a:spcPct val="110000"/>
                </a:lnSpc>
              </a:pPr>
              <a:r>
                <a:rPr lang="en-US" sz="1600">
                  <a:latin typeface="Comic Sans MS" pitchFamily="66" charset="0"/>
                  <a:cs typeface="Arial" pitchFamily="34" charset="0"/>
                </a:rPr>
                <a:t>2</a:t>
              </a:r>
            </a:p>
            <a:p>
              <a:pPr algn="r" defTabSz="808038">
                <a:lnSpc>
                  <a:spcPct val="110000"/>
                </a:lnSpc>
              </a:pPr>
              <a:r>
                <a:rPr lang="en-US" sz="1600">
                  <a:latin typeface="Comic Sans MS" pitchFamily="66" charset="0"/>
                  <a:cs typeface="Arial" pitchFamily="34" charset="0"/>
                </a:rPr>
                <a:t>0</a:t>
              </a:r>
            </a:p>
          </p:txBody>
        </p:sp>
      </p:grpSp>
      <p:sp>
        <p:nvSpPr>
          <p:cNvPr id="278159" name="Line 655"/>
          <p:cNvSpPr>
            <a:spLocks noChangeShapeType="1"/>
          </p:cNvSpPr>
          <p:nvPr/>
        </p:nvSpPr>
        <p:spPr bwMode="auto">
          <a:xfrm>
            <a:off x="120650" y="5580063"/>
            <a:ext cx="269875" cy="0"/>
          </a:xfrm>
          <a:prstGeom prst="line">
            <a:avLst/>
          </a:prstGeom>
          <a:noFill/>
          <a:ln w="25400">
            <a:solidFill>
              <a:schemeClr val="tx1"/>
            </a:solidFill>
            <a:round/>
            <a:headEnd/>
            <a:tailEnd type="triangle" w="lg" len="lg"/>
          </a:ln>
        </p:spPr>
        <p:txBody>
          <a:bodyPr/>
          <a:lstStyle/>
          <a:p>
            <a:endParaRPr lang="en-GB"/>
          </a:p>
        </p:txBody>
      </p:sp>
      <p:sp>
        <p:nvSpPr>
          <p:cNvPr id="278160" name="Text Box 656"/>
          <p:cNvSpPr txBox="1">
            <a:spLocks noChangeArrowheads="1"/>
          </p:cNvSpPr>
          <p:nvPr/>
        </p:nvSpPr>
        <p:spPr bwMode="auto">
          <a:xfrm>
            <a:off x="5103813" y="6135688"/>
            <a:ext cx="2719387" cy="323850"/>
          </a:xfrm>
          <a:prstGeom prst="rect">
            <a:avLst/>
          </a:prstGeom>
          <a:noFill/>
          <a:ln w="25400">
            <a:noFill/>
            <a:miter lim="800000"/>
            <a:headEnd/>
            <a:tailEnd type="none" w="lg" len="lg"/>
          </a:ln>
        </p:spPr>
        <p:txBody>
          <a:bodyPr wrap="none" lIns="80791" tIns="40395" rIns="80791" bIns="40395">
            <a:spAutoFit/>
          </a:bodyPr>
          <a:lstStyle/>
          <a:p>
            <a:pPr algn="l" defTabSz="808038"/>
            <a:r>
              <a:rPr lang="en-US" sz="1600">
                <a:latin typeface="Comic Sans MS" pitchFamily="66" charset="0"/>
                <a:cs typeface="Arial" pitchFamily="34" charset="0"/>
              </a:rPr>
              <a:t>Regression Suite: 5, 9, 6</a:t>
            </a:r>
            <a:r>
              <a:rPr lang="en-US" sz="1600">
                <a:solidFill>
                  <a:srgbClr val="A50021"/>
                </a:solidFill>
                <a:latin typeface="Comic Sans MS" pitchFamily="66" charset="0"/>
                <a:cs typeface="Arial" pitchFamily="34" charset="0"/>
              </a:rPr>
              <a:t>, 8</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77832"/>
                                        </p:tgtEl>
                                        <p:attrNameLst>
                                          <p:attrName>style.visibility</p:attrName>
                                        </p:attrNameLst>
                                      </p:cBhvr>
                                      <p:tavLst>
                                        <p:tav tm="0">
                                          <p:val>
                                            <p:strVal val="hidden"/>
                                          </p:val>
                                        </p:tav>
                                        <p:tav tm="50000">
                                          <p:val>
                                            <p:strVal val="visible"/>
                                          </p:val>
                                        </p:tav>
                                      </p:tavLst>
                                    </p:anim>
                                  </p:childTnLst>
                                </p:cTn>
                              </p:par>
                              <p:par>
                                <p:cTn id="7" presetID="35" presetClass="emph" presetSubtype="0" fill="hold" grpId="0" nodeType="withEffect">
                                  <p:stCondLst>
                                    <p:cond delay="0"/>
                                  </p:stCondLst>
                                  <p:childTnLst>
                                    <p:anim calcmode="discrete" valueType="str">
                                      <p:cBhvr>
                                        <p:cTn id="8" dur="1000" fill="hold"/>
                                        <p:tgtEl>
                                          <p:spTgt spid="277833"/>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5" presetClass="emph" presetSubtype="0" fill="hold" grpId="0" nodeType="clickEffect">
                                  <p:stCondLst>
                                    <p:cond delay="0"/>
                                  </p:stCondLst>
                                  <p:childTnLst>
                                    <p:anim calcmode="discrete" valueType="str">
                                      <p:cBhvr>
                                        <p:cTn id="16" dur="1000" fill="hold"/>
                                        <p:tgtEl>
                                          <p:spTgt spid="277834"/>
                                        </p:tgtEl>
                                        <p:attrNameLst>
                                          <p:attrName>style.visibility</p:attrName>
                                        </p:attrNameLst>
                                      </p:cBhvr>
                                      <p:tavLst>
                                        <p:tav tm="0">
                                          <p:val>
                                            <p:strVal val="hidden"/>
                                          </p:val>
                                        </p:tav>
                                        <p:tav tm="50000">
                                          <p:val>
                                            <p:strVal val="visible"/>
                                          </p:val>
                                        </p:tav>
                                      </p:tavLst>
                                    </p:anim>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27815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277668">
                                            <p:txEl>
                                              <p:pRg st="0" end="0"/>
                                            </p:txEl>
                                          </p:spTgt>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27816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68" grpId="0" build="allAtOnce"/>
      <p:bldP spid="277832" grpId="0"/>
      <p:bldP spid="277833" grpId="0"/>
      <p:bldP spid="277834" grpId="0"/>
      <p:bldP spid="2781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smtClean="0"/>
              <a:t>When Is Verification Done?</a:t>
            </a:r>
          </a:p>
        </p:txBody>
      </p:sp>
      <p:cxnSp>
        <p:nvCxnSpPr>
          <p:cNvPr id="48131" name="AutoShape 14"/>
          <p:cNvCxnSpPr>
            <a:cxnSpLocks noChangeShapeType="1"/>
            <a:stCxn id="48138" idx="3"/>
            <a:endCxn id="48139" idx="1"/>
          </p:cNvCxnSpPr>
          <p:nvPr/>
        </p:nvCxnSpPr>
        <p:spPr bwMode="auto">
          <a:xfrm>
            <a:off x="5608638" y="5907088"/>
            <a:ext cx="717550" cy="0"/>
          </a:xfrm>
          <a:prstGeom prst="straightConnector1">
            <a:avLst/>
          </a:prstGeom>
          <a:noFill/>
          <a:ln w="25400">
            <a:solidFill>
              <a:schemeClr val="tx1"/>
            </a:solidFill>
            <a:round/>
            <a:headEnd/>
            <a:tailEnd type="triangle" w="lg" len="lg"/>
          </a:ln>
        </p:spPr>
      </p:cxnSp>
      <p:grpSp>
        <p:nvGrpSpPr>
          <p:cNvPr id="48132" name="Group 31"/>
          <p:cNvGrpSpPr>
            <a:grpSpLocks/>
          </p:cNvGrpSpPr>
          <p:nvPr/>
        </p:nvGrpSpPr>
        <p:grpSpPr bwMode="auto">
          <a:xfrm>
            <a:off x="955675" y="1255713"/>
            <a:ext cx="6731000" cy="4986337"/>
            <a:chOff x="594" y="839"/>
            <a:chExt cx="4240" cy="3141"/>
          </a:xfrm>
        </p:grpSpPr>
        <p:sp>
          <p:nvSpPr>
            <p:cNvPr id="48133" name="AutoShape 3"/>
            <p:cNvSpPr>
              <a:spLocks noChangeArrowheads="1"/>
            </p:cNvSpPr>
            <p:nvPr/>
          </p:nvSpPr>
          <p:spPr bwMode="auto">
            <a:xfrm>
              <a:off x="594" y="839"/>
              <a:ext cx="850" cy="338"/>
            </a:xfrm>
            <a:prstGeom prst="flowChartProcess">
              <a:avLst/>
            </a:prstGeom>
            <a:solidFill>
              <a:srgbClr val="A50021"/>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Regress</a:t>
              </a:r>
            </a:p>
          </p:txBody>
        </p:sp>
        <p:sp>
          <p:nvSpPr>
            <p:cNvPr id="48134" name="AutoShape 4"/>
            <p:cNvSpPr>
              <a:spLocks noChangeArrowheads="1"/>
            </p:cNvSpPr>
            <p:nvPr/>
          </p:nvSpPr>
          <p:spPr bwMode="auto">
            <a:xfrm>
              <a:off x="2243" y="1313"/>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Coverage</a:t>
              </a:r>
            </a:p>
            <a:p>
              <a:pPr defTabSz="808038"/>
              <a:r>
                <a:rPr lang="en-US" sz="1600"/>
                <a:t>Complete?</a:t>
              </a:r>
            </a:p>
          </p:txBody>
        </p:sp>
        <p:sp>
          <p:nvSpPr>
            <p:cNvPr id="48135" name="AutoShape 5"/>
            <p:cNvSpPr>
              <a:spLocks noChangeArrowheads="1"/>
            </p:cNvSpPr>
            <p:nvPr/>
          </p:nvSpPr>
          <p:spPr bwMode="auto">
            <a:xfrm>
              <a:off x="2243" y="1864"/>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Bug Rate </a:t>
              </a:r>
            </a:p>
            <a:p>
              <a:pPr defTabSz="808038"/>
              <a:r>
                <a:rPr lang="en-US" sz="1600"/>
                <a:t>Dropped</a:t>
              </a:r>
            </a:p>
          </p:txBody>
        </p:sp>
        <p:sp>
          <p:nvSpPr>
            <p:cNvPr id="48136" name="AutoShape 6"/>
            <p:cNvSpPr>
              <a:spLocks noChangeArrowheads="1"/>
            </p:cNvSpPr>
            <p:nvPr/>
          </p:nvSpPr>
          <p:spPr bwMode="auto">
            <a:xfrm>
              <a:off x="2243" y="2456"/>
              <a:ext cx="1274" cy="424"/>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No Open</a:t>
              </a:r>
            </a:p>
            <a:p>
              <a:pPr defTabSz="808038"/>
              <a:r>
                <a:rPr lang="en-US" sz="1600"/>
                <a:t>Issues</a:t>
              </a:r>
            </a:p>
          </p:txBody>
        </p:sp>
        <p:sp>
          <p:nvSpPr>
            <p:cNvPr id="48137" name="AutoShape 7"/>
            <p:cNvSpPr>
              <a:spLocks noChangeArrowheads="1"/>
            </p:cNvSpPr>
            <p:nvPr/>
          </p:nvSpPr>
          <p:spPr bwMode="auto">
            <a:xfrm>
              <a:off x="2243" y="300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Review</a:t>
              </a:r>
            </a:p>
          </p:txBody>
        </p:sp>
        <p:sp>
          <p:nvSpPr>
            <p:cNvPr id="48138" name="AutoShape 8"/>
            <p:cNvSpPr>
              <a:spLocks noChangeArrowheads="1"/>
            </p:cNvSpPr>
            <p:nvPr/>
          </p:nvSpPr>
          <p:spPr bwMode="auto">
            <a:xfrm>
              <a:off x="2243" y="3557"/>
              <a:ext cx="1274" cy="423"/>
            </a:xfrm>
            <a:prstGeom prst="flowChartDecision">
              <a:avLst/>
            </a:prstGeom>
            <a:solidFill>
              <a:schemeClr val="accent1"/>
            </a:solidFill>
            <a:ln w="25400">
              <a:solidFill>
                <a:schemeClr val="tx1"/>
              </a:solidFill>
              <a:miter lim="800000"/>
              <a:headEnd/>
              <a:tailEnd/>
            </a:ln>
          </p:spPr>
          <p:txBody>
            <a:bodyPr wrap="none" lIns="80798" tIns="40399" rIns="80798" bIns="40399" anchor="ctr"/>
            <a:lstStyle/>
            <a:p>
              <a:pPr defTabSz="808038"/>
              <a:r>
                <a:rPr lang="en-US" sz="1600"/>
                <a:t>Clean</a:t>
              </a:r>
            </a:p>
            <a:p>
              <a:pPr defTabSz="808038"/>
              <a:r>
                <a:rPr lang="en-US" sz="1600"/>
                <a:t>Regression</a:t>
              </a:r>
            </a:p>
          </p:txBody>
        </p:sp>
        <p:sp>
          <p:nvSpPr>
            <p:cNvPr id="48139" name="AutoShape 9"/>
            <p:cNvSpPr>
              <a:spLocks noChangeArrowheads="1"/>
            </p:cNvSpPr>
            <p:nvPr/>
          </p:nvSpPr>
          <p:spPr bwMode="auto">
            <a:xfrm>
              <a:off x="3985" y="3599"/>
              <a:ext cx="849" cy="339"/>
            </a:xfrm>
            <a:prstGeom prst="flowChartProcess">
              <a:avLst/>
            </a:prstGeom>
            <a:solidFill>
              <a:srgbClr val="00FF00"/>
            </a:solidFill>
            <a:ln w="25400">
              <a:solidFill>
                <a:schemeClr val="tx1"/>
              </a:solidFill>
              <a:miter lim="800000"/>
              <a:headEnd/>
              <a:tailEnd/>
            </a:ln>
          </p:spPr>
          <p:txBody>
            <a:bodyPr wrap="none" lIns="80798" tIns="40399" rIns="80798" bIns="40399" anchor="ctr"/>
            <a:lstStyle/>
            <a:p>
              <a:pPr defTabSz="808038"/>
              <a:r>
                <a:rPr lang="en-US" sz="1600" b="1">
                  <a:solidFill>
                    <a:schemeClr val="bg1"/>
                  </a:solidFill>
                </a:rPr>
                <a:t>“Ship It”!</a:t>
              </a:r>
            </a:p>
          </p:txBody>
        </p:sp>
        <p:cxnSp>
          <p:nvCxnSpPr>
            <p:cNvPr id="48140" name="AutoShape 10"/>
            <p:cNvCxnSpPr>
              <a:cxnSpLocks noChangeShapeType="1"/>
            </p:cNvCxnSpPr>
            <p:nvPr/>
          </p:nvCxnSpPr>
          <p:spPr bwMode="auto">
            <a:xfrm rot="5400000">
              <a:off x="2822" y="1801"/>
              <a:ext cx="128" cy="0"/>
            </a:xfrm>
            <a:prstGeom prst="straightConnector1">
              <a:avLst/>
            </a:prstGeom>
            <a:noFill/>
            <a:ln w="25400">
              <a:solidFill>
                <a:schemeClr val="tx1"/>
              </a:solidFill>
              <a:round/>
              <a:headEnd/>
              <a:tailEnd type="triangle" w="lg" len="lg"/>
            </a:ln>
          </p:spPr>
        </p:cxnSp>
        <p:cxnSp>
          <p:nvCxnSpPr>
            <p:cNvPr id="48141" name="AutoShape 11"/>
            <p:cNvCxnSpPr>
              <a:cxnSpLocks noChangeShapeType="1"/>
            </p:cNvCxnSpPr>
            <p:nvPr/>
          </p:nvCxnSpPr>
          <p:spPr bwMode="auto">
            <a:xfrm rot="5400000">
              <a:off x="2798" y="2393"/>
              <a:ext cx="176" cy="0"/>
            </a:xfrm>
            <a:prstGeom prst="straightConnector1">
              <a:avLst/>
            </a:prstGeom>
            <a:noFill/>
            <a:ln w="25400">
              <a:solidFill>
                <a:schemeClr val="tx1"/>
              </a:solidFill>
              <a:round/>
              <a:headEnd/>
              <a:tailEnd type="triangle" w="lg" len="lg"/>
            </a:ln>
          </p:spPr>
        </p:cxnSp>
        <p:cxnSp>
          <p:nvCxnSpPr>
            <p:cNvPr id="48142" name="AutoShape 12"/>
            <p:cNvCxnSpPr>
              <a:cxnSpLocks noChangeShapeType="1"/>
            </p:cNvCxnSpPr>
            <p:nvPr/>
          </p:nvCxnSpPr>
          <p:spPr bwMode="auto">
            <a:xfrm rot="5400000">
              <a:off x="2814" y="2929"/>
              <a:ext cx="128" cy="0"/>
            </a:xfrm>
            <a:prstGeom prst="straightConnector1">
              <a:avLst/>
            </a:prstGeom>
            <a:noFill/>
            <a:ln w="25400">
              <a:solidFill>
                <a:schemeClr val="tx1"/>
              </a:solidFill>
              <a:round/>
              <a:headEnd/>
              <a:tailEnd type="triangle" w="lg" len="lg"/>
            </a:ln>
          </p:spPr>
        </p:cxnSp>
        <p:cxnSp>
          <p:nvCxnSpPr>
            <p:cNvPr id="48143" name="AutoShape 13"/>
            <p:cNvCxnSpPr>
              <a:cxnSpLocks noChangeShapeType="1"/>
            </p:cNvCxnSpPr>
            <p:nvPr/>
          </p:nvCxnSpPr>
          <p:spPr bwMode="auto">
            <a:xfrm rot="5400000">
              <a:off x="2806" y="3497"/>
              <a:ext cx="128" cy="0"/>
            </a:xfrm>
            <a:prstGeom prst="straightConnector1">
              <a:avLst/>
            </a:prstGeom>
            <a:noFill/>
            <a:ln w="25400">
              <a:solidFill>
                <a:schemeClr val="tx1"/>
              </a:solidFill>
              <a:round/>
              <a:headEnd/>
              <a:tailEnd type="triangle" w="lg" len="lg"/>
            </a:ln>
          </p:spPr>
        </p:cxnSp>
        <p:cxnSp>
          <p:nvCxnSpPr>
            <p:cNvPr id="48144" name="AutoShape 15"/>
            <p:cNvCxnSpPr>
              <a:cxnSpLocks noChangeShapeType="1"/>
              <a:stCxn id="48135" idx="1"/>
              <a:endCxn id="48133" idx="2"/>
            </p:cNvCxnSpPr>
            <p:nvPr/>
          </p:nvCxnSpPr>
          <p:spPr bwMode="auto">
            <a:xfrm rot="10800000">
              <a:off x="1019" y="1185"/>
              <a:ext cx="1216" cy="891"/>
            </a:xfrm>
            <a:prstGeom prst="bentConnector2">
              <a:avLst/>
            </a:prstGeom>
            <a:noFill/>
            <a:ln w="25400">
              <a:solidFill>
                <a:schemeClr val="tx1"/>
              </a:solidFill>
              <a:miter lim="800000"/>
              <a:headEnd/>
              <a:tailEnd type="triangle" w="lg" len="lg"/>
            </a:ln>
          </p:spPr>
        </p:cxnSp>
        <p:cxnSp>
          <p:nvCxnSpPr>
            <p:cNvPr id="48145" name="AutoShape 16"/>
            <p:cNvCxnSpPr>
              <a:cxnSpLocks noChangeShapeType="1"/>
              <a:stCxn id="48136" idx="1"/>
              <a:endCxn id="48133" idx="2"/>
            </p:cNvCxnSpPr>
            <p:nvPr/>
          </p:nvCxnSpPr>
          <p:spPr bwMode="auto">
            <a:xfrm rot="10800000">
              <a:off x="1019" y="1185"/>
              <a:ext cx="1216" cy="1483"/>
            </a:xfrm>
            <a:prstGeom prst="bentConnector2">
              <a:avLst/>
            </a:prstGeom>
            <a:noFill/>
            <a:ln w="25400">
              <a:solidFill>
                <a:schemeClr val="tx1"/>
              </a:solidFill>
              <a:miter lim="800000"/>
              <a:headEnd/>
              <a:tailEnd type="triangle" w="lg" len="lg"/>
            </a:ln>
          </p:spPr>
        </p:cxnSp>
        <p:cxnSp>
          <p:nvCxnSpPr>
            <p:cNvPr id="48146" name="AutoShape 17"/>
            <p:cNvCxnSpPr>
              <a:cxnSpLocks noChangeShapeType="1"/>
              <a:stCxn id="48133" idx="3"/>
              <a:endCxn id="48134" idx="0"/>
            </p:cNvCxnSpPr>
            <p:nvPr/>
          </p:nvCxnSpPr>
          <p:spPr bwMode="auto">
            <a:xfrm>
              <a:off x="1452" y="1008"/>
              <a:ext cx="1428" cy="297"/>
            </a:xfrm>
            <a:prstGeom prst="bentConnector2">
              <a:avLst/>
            </a:prstGeom>
            <a:noFill/>
            <a:ln w="25400">
              <a:solidFill>
                <a:schemeClr val="tx1"/>
              </a:solidFill>
              <a:miter lim="800000"/>
              <a:headEnd/>
              <a:tailEnd type="triangle" w="lg" len="lg"/>
            </a:ln>
          </p:spPr>
        </p:cxnSp>
        <p:cxnSp>
          <p:nvCxnSpPr>
            <p:cNvPr id="48147" name="AutoShape 18"/>
            <p:cNvCxnSpPr>
              <a:cxnSpLocks noChangeShapeType="1"/>
              <a:stCxn id="48134" idx="1"/>
              <a:endCxn id="48133" idx="2"/>
            </p:cNvCxnSpPr>
            <p:nvPr/>
          </p:nvCxnSpPr>
          <p:spPr bwMode="auto">
            <a:xfrm rot="10800000">
              <a:off x="1019" y="1185"/>
              <a:ext cx="1216" cy="340"/>
            </a:xfrm>
            <a:prstGeom prst="bentConnector2">
              <a:avLst/>
            </a:prstGeom>
            <a:noFill/>
            <a:ln w="25400">
              <a:solidFill>
                <a:schemeClr val="tx1"/>
              </a:solidFill>
              <a:miter lim="800000"/>
              <a:headEnd/>
              <a:tailEnd type="triangle" w="lg" len="lg"/>
            </a:ln>
          </p:spPr>
        </p:cxnSp>
        <p:cxnSp>
          <p:nvCxnSpPr>
            <p:cNvPr id="48148" name="AutoShape 19"/>
            <p:cNvCxnSpPr>
              <a:cxnSpLocks noChangeShapeType="1"/>
              <a:stCxn id="48137" idx="1"/>
              <a:endCxn id="48133" idx="2"/>
            </p:cNvCxnSpPr>
            <p:nvPr/>
          </p:nvCxnSpPr>
          <p:spPr bwMode="auto">
            <a:xfrm rot="10800000">
              <a:off x="1019" y="1185"/>
              <a:ext cx="1216" cy="2034"/>
            </a:xfrm>
            <a:prstGeom prst="bentConnector2">
              <a:avLst/>
            </a:prstGeom>
            <a:noFill/>
            <a:ln w="25400">
              <a:solidFill>
                <a:schemeClr val="tx1"/>
              </a:solidFill>
              <a:miter lim="800000"/>
              <a:headEnd/>
              <a:tailEnd type="triangle" w="lg" len="lg"/>
            </a:ln>
          </p:spPr>
        </p:cxnSp>
        <p:cxnSp>
          <p:nvCxnSpPr>
            <p:cNvPr id="48149" name="AutoShape 20"/>
            <p:cNvCxnSpPr>
              <a:cxnSpLocks noChangeShapeType="1"/>
              <a:stCxn id="48138" idx="1"/>
              <a:endCxn id="48133" idx="2"/>
            </p:cNvCxnSpPr>
            <p:nvPr/>
          </p:nvCxnSpPr>
          <p:spPr bwMode="auto">
            <a:xfrm rot="10800000">
              <a:off x="1019" y="1185"/>
              <a:ext cx="1216" cy="2584"/>
            </a:xfrm>
            <a:prstGeom prst="bentConnector2">
              <a:avLst/>
            </a:prstGeom>
            <a:noFill/>
            <a:ln w="25400">
              <a:solidFill>
                <a:schemeClr val="tx1"/>
              </a:solidFill>
              <a:miter lim="800000"/>
              <a:headEnd/>
              <a:tailEnd type="triangle" w="lg" len="lg"/>
            </a:ln>
          </p:spPr>
        </p:cxnSp>
        <p:sp>
          <p:nvSpPr>
            <p:cNvPr id="48150" name="Text Box 21"/>
            <p:cNvSpPr txBox="1">
              <a:spLocks noChangeArrowheads="1"/>
            </p:cNvSpPr>
            <p:nvPr/>
          </p:nvSpPr>
          <p:spPr bwMode="auto">
            <a:xfrm>
              <a:off x="2922" y="1694"/>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1" name="Text Box 22"/>
            <p:cNvSpPr txBox="1">
              <a:spLocks noChangeArrowheads="1"/>
            </p:cNvSpPr>
            <p:nvPr/>
          </p:nvSpPr>
          <p:spPr bwMode="auto">
            <a:xfrm>
              <a:off x="1945" y="1356"/>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2" name="Text Box 23"/>
            <p:cNvSpPr txBox="1">
              <a:spLocks noChangeArrowheads="1"/>
            </p:cNvSpPr>
            <p:nvPr/>
          </p:nvSpPr>
          <p:spPr bwMode="auto">
            <a:xfrm>
              <a:off x="1935" y="1906"/>
              <a:ext cx="265"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3" name="Text Box 24"/>
            <p:cNvSpPr txBox="1">
              <a:spLocks noChangeArrowheads="1"/>
            </p:cNvSpPr>
            <p:nvPr/>
          </p:nvSpPr>
          <p:spPr bwMode="auto">
            <a:xfrm>
              <a:off x="1945" y="2499"/>
              <a:ext cx="266" cy="203"/>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4" name="Text Box 25"/>
            <p:cNvSpPr txBox="1">
              <a:spLocks noChangeArrowheads="1"/>
            </p:cNvSpPr>
            <p:nvPr/>
          </p:nvSpPr>
          <p:spPr bwMode="auto">
            <a:xfrm>
              <a:off x="1945" y="305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5" name="Text Box 26"/>
            <p:cNvSpPr txBox="1">
              <a:spLocks noChangeArrowheads="1"/>
            </p:cNvSpPr>
            <p:nvPr/>
          </p:nvSpPr>
          <p:spPr bwMode="auto">
            <a:xfrm>
              <a:off x="1945" y="3607"/>
              <a:ext cx="266" cy="204"/>
            </a:xfrm>
            <a:prstGeom prst="rect">
              <a:avLst/>
            </a:prstGeom>
            <a:noFill/>
            <a:ln w="25400">
              <a:noFill/>
              <a:miter lim="800000"/>
              <a:headEnd/>
              <a:tailEnd/>
            </a:ln>
          </p:spPr>
          <p:txBody>
            <a:bodyPr wrap="none" lIns="80798" tIns="40399" rIns="80798" bIns="40399">
              <a:spAutoFit/>
            </a:bodyPr>
            <a:lstStyle/>
            <a:p>
              <a:pPr algn="l" defTabSz="808038"/>
              <a:r>
                <a:rPr lang="en-US" sz="1600"/>
                <a:t>No</a:t>
              </a:r>
            </a:p>
          </p:txBody>
        </p:sp>
        <p:sp>
          <p:nvSpPr>
            <p:cNvPr id="48156" name="Text Box 27"/>
            <p:cNvSpPr txBox="1">
              <a:spLocks noChangeArrowheads="1"/>
            </p:cNvSpPr>
            <p:nvPr/>
          </p:nvSpPr>
          <p:spPr bwMode="auto">
            <a:xfrm>
              <a:off x="2922" y="2245"/>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7" name="Text Box 28"/>
            <p:cNvSpPr txBox="1">
              <a:spLocks noChangeArrowheads="1"/>
            </p:cNvSpPr>
            <p:nvPr/>
          </p:nvSpPr>
          <p:spPr bwMode="auto">
            <a:xfrm>
              <a:off x="2922" y="2845"/>
              <a:ext cx="323"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8" name="Text Box 29"/>
            <p:cNvSpPr txBox="1">
              <a:spLocks noChangeArrowheads="1"/>
            </p:cNvSpPr>
            <p:nvPr/>
          </p:nvSpPr>
          <p:spPr bwMode="auto">
            <a:xfrm>
              <a:off x="2994" y="3404"/>
              <a:ext cx="323" cy="203"/>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sp>
          <p:nvSpPr>
            <p:cNvPr id="48159" name="Text Box 30"/>
            <p:cNvSpPr txBox="1">
              <a:spLocks noChangeArrowheads="1"/>
            </p:cNvSpPr>
            <p:nvPr/>
          </p:nvSpPr>
          <p:spPr bwMode="auto">
            <a:xfrm>
              <a:off x="3560" y="3607"/>
              <a:ext cx="322" cy="204"/>
            </a:xfrm>
            <a:prstGeom prst="rect">
              <a:avLst/>
            </a:prstGeom>
            <a:noFill/>
            <a:ln w="25400">
              <a:noFill/>
              <a:miter lim="800000"/>
              <a:headEnd/>
              <a:tailEnd/>
            </a:ln>
          </p:spPr>
          <p:txBody>
            <a:bodyPr wrap="none" lIns="80798" tIns="40399" rIns="80798" bIns="40399">
              <a:spAutoFit/>
            </a:bodyPr>
            <a:lstStyle/>
            <a:p>
              <a:pPr algn="l" defTabSz="808038"/>
              <a:r>
                <a:rPr lang="en-US" sz="1600"/>
                <a:t>Yes</a:t>
              </a:r>
            </a:p>
          </p:txBody>
        </p:sp>
      </p:grpSp>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smtClean="0"/>
              <a:t>Tape-Out Readiness</a:t>
            </a:r>
          </a:p>
        </p:txBody>
      </p:sp>
      <p:sp>
        <p:nvSpPr>
          <p:cNvPr id="49155" name="Rectangle 3"/>
          <p:cNvSpPr>
            <a:spLocks noGrp="1" noChangeArrowheads="1"/>
          </p:cNvSpPr>
          <p:nvPr>
            <p:ph type="body" idx="1"/>
          </p:nvPr>
        </p:nvSpPr>
        <p:spPr/>
        <p:txBody>
          <a:bodyPr/>
          <a:lstStyle/>
          <a:p>
            <a:pPr eaLnBrk="1" hangingPunct="1"/>
            <a:r>
              <a:rPr lang="en-US" sz="2800" smtClean="0"/>
              <a:t>Before sending a design to manufacturing, it must meet established </a:t>
            </a:r>
            <a:r>
              <a:rPr lang="en-US" sz="2800" smtClean="0">
                <a:solidFill>
                  <a:srgbClr val="0000CC"/>
                </a:solidFill>
              </a:rPr>
              <a:t>tape-out criteria</a:t>
            </a:r>
          </a:p>
          <a:p>
            <a:pPr eaLnBrk="1" hangingPunct="1"/>
            <a:r>
              <a:rPr lang="en-US" sz="2800" smtClean="0"/>
              <a:t>The criteria is a series of checklists that indicate completion of planned work</a:t>
            </a:r>
          </a:p>
          <a:p>
            <a:pPr eaLnBrk="1" hangingPunct="1"/>
            <a:r>
              <a:rPr lang="en-US" sz="2800" smtClean="0"/>
              <a:t>Verification is just one element in this series of checklists</a:t>
            </a:r>
          </a:p>
          <a:p>
            <a:pPr eaLnBrk="1" hangingPunct="1"/>
            <a:r>
              <a:rPr lang="en-US" sz="2800" smtClean="0">
                <a:solidFill>
                  <a:srgbClr val="0000CC"/>
                </a:solidFill>
              </a:rPr>
              <a:t>Tape-out readiness is measured by a set of metrics</a:t>
            </a:r>
          </a:p>
          <a:p>
            <a:pPr eaLnBrk="1" hangingPunct="1"/>
            <a:r>
              <a:rPr lang="en-US" sz="2800" smtClean="0"/>
              <a:t>The most relevant metrics for verification are </a:t>
            </a:r>
            <a:r>
              <a:rPr lang="en-US" sz="2800" smtClean="0">
                <a:solidFill>
                  <a:srgbClr val="A50021"/>
                </a:solidFill>
              </a:rPr>
              <a:t>bug rates and coverage</a:t>
            </a:r>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ctrTitle"/>
          </p:nvPr>
        </p:nvSpPr>
        <p:spPr/>
        <p:txBody>
          <a:bodyPr/>
          <a:lstStyle/>
          <a:p>
            <a:pPr eaLnBrk="1" hangingPunct="1"/>
            <a:r>
              <a:rPr lang="en-GB" smtClean="0"/>
              <a:t>Escape Analysis</a:t>
            </a:r>
            <a:endParaRPr lang="en-US" smtClean="0"/>
          </a:p>
        </p:txBody>
      </p:sp>
      <p:sp>
        <p:nvSpPr>
          <p:cNvPr id="50179"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smtClean="0"/>
              <a:t>Escape Analysis</a:t>
            </a:r>
          </a:p>
        </p:txBody>
      </p:sp>
      <p:sp>
        <p:nvSpPr>
          <p:cNvPr id="51203" name="Rectangle 3"/>
          <p:cNvSpPr>
            <a:spLocks noGrp="1" noChangeArrowheads="1"/>
          </p:cNvSpPr>
          <p:nvPr>
            <p:ph type="body" idx="1"/>
          </p:nvPr>
        </p:nvSpPr>
        <p:spPr/>
        <p:txBody>
          <a:bodyPr/>
          <a:lstStyle/>
          <a:p>
            <a:pPr eaLnBrk="1" hangingPunct="1">
              <a:lnSpc>
                <a:spcPct val="80000"/>
              </a:lnSpc>
            </a:pPr>
            <a:r>
              <a:rPr lang="en-US" sz="2800" smtClean="0"/>
              <a:t>An </a:t>
            </a:r>
            <a:r>
              <a:rPr lang="en-US" sz="2800" b="1" smtClean="0">
                <a:solidFill>
                  <a:srgbClr val="0000CC"/>
                </a:solidFill>
              </a:rPr>
              <a:t>escape </a:t>
            </a:r>
            <a:r>
              <a:rPr lang="en-US" sz="2800" smtClean="0"/>
              <a:t>is a bug found later in the verification process then it should have been</a:t>
            </a:r>
          </a:p>
          <a:p>
            <a:pPr lvl="1" eaLnBrk="1" hangingPunct="1">
              <a:lnSpc>
                <a:spcPct val="80000"/>
              </a:lnSpc>
            </a:pPr>
            <a:r>
              <a:rPr lang="en-US" sz="2400" smtClean="0"/>
              <a:t>In other words, it escaped its target place</a:t>
            </a:r>
          </a:p>
          <a:p>
            <a:pPr lvl="1" eaLnBrk="1" hangingPunct="1">
              <a:lnSpc>
                <a:spcPct val="80000"/>
              </a:lnSpc>
            </a:pPr>
            <a:r>
              <a:rPr lang="en-US" sz="2400" smtClean="0"/>
              <a:t>Usually, escapes refer to bugs found in the hardware itself instead of during simulation</a:t>
            </a:r>
          </a:p>
          <a:p>
            <a:pPr lvl="1" eaLnBrk="1" hangingPunct="1">
              <a:lnSpc>
                <a:spcPct val="80000"/>
              </a:lnSpc>
            </a:pPr>
            <a:endParaRPr lang="en-US" sz="2400" smtClean="0"/>
          </a:p>
          <a:p>
            <a:pPr eaLnBrk="1" hangingPunct="1">
              <a:lnSpc>
                <a:spcPct val="80000"/>
              </a:lnSpc>
            </a:pPr>
            <a:r>
              <a:rPr lang="en-US" sz="2800" smtClean="0"/>
              <a:t>Escape analysis has </a:t>
            </a:r>
            <a:r>
              <a:rPr lang="en-US" sz="2800" smtClean="0">
                <a:solidFill>
                  <a:srgbClr val="0000CC"/>
                </a:solidFill>
              </a:rPr>
              <a:t>two important aspects</a:t>
            </a:r>
          </a:p>
          <a:p>
            <a:pPr lvl="1" eaLnBrk="1" hangingPunct="1">
              <a:lnSpc>
                <a:spcPct val="80000"/>
              </a:lnSpc>
            </a:pPr>
            <a:r>
              <a:rPr lang="en-US" sz="2400" smtClean="0"/>
              <a:t>Make sure that the bug is fully understood and fixed correctly</a:t>
            </a:r>
          </a:p>
          <a:p>
            <a:pPr lvl="2" eaLnBrk="1" hangingPunct="1">
              <a:lnSpc>
                <a:spcPct val="80000"/>
              </a:lnSpc>
            </a:pPr>
            <a:r>
              <a:rPr lang="en-US" sz="2000" smtClean="0"/>
              <a:t>We do not want another tape-out because of a bad fix</a:t>
            </a:r>
          </a:p>
          <a:p>
            <a:pPr lvl="1" eaLnBrk="1" hangingPunct="1">
              <a:lnSpc>
                <a:spcPct val="80000"/>
              </a:lnSpc>
            </a:pPr>
            <a:r>
              <a:rPr lang="en-US" sz="2400" smtClean="0"/>
              <a:t>Understand why the bug escaped simulation in the first place and try to improve the verification plan and process to avoid such escapes in the future</a:t>
            </a:r>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z="3600" smtClean="0"/>
              <a:t>Individual Escape Analysis Timeline</a:t>
            </a:r>
          </a:p>
        </p:txBody>
      </p:sp>
      <p:grpSp>
        <p:nvGrpSpPr>
          <p:cNvPr id="52227" name="Group 3"/>
          <p:cNvGrpSpPr>
            <a:grpSpLocks/>
          </p:cNvGrpSpPr>
          <p:nvPr/>
        </p:nvGrpSpPr>
        <p:grpSpPr bwMode="auto">
          <a:xfrm>
            <a:off x="269875" y="2084388"/>
            <a:ext cx="8586788" cy="2709862"/>
            <a:chOff x="192" y="1714"/>
            <a:chExt cx="5269" cy="1720"/>
          </a:xfrm>
        </p:grpSpPr>
        <p:sp>
          <p:nvSpPr>
            <p:cNvPr id="52228" name="Text Box 4"/>
            <p:cNvSpPr txBox="1">
              <a:spLocks noChangeArrowheads="1"/>
            </p:cNvSpPr>
            <p:nvPr/>
          </p:nvSpPr>
          <p:spPr bwMode="auto">
            <a:xfrm>
              <a:off x="192" y="1868"/>
              <a:ext cx="1003" cy="359"/>
            </a:xfrm>
            <a:prstGeom prst="rect">
              <a:avLst/>
            </a:prstGeom>
            <a:noFill/>
            <a:ln w="25400">
              <a:noFill/>
              <a:miter lim="800000"/>
              <a:headEnd/>
              <a:tailEnd/>
            </a:ln>
          </p:spPr>
          <p:txBody>
            <a:bodyPr wrap="none" lIns="80798" tIns="40399" rIns="80798" bIns="40399">
              <a:spAutoFit/>
            </a:bodyPr>
            <a:lstStyle/>
            <a:p>
              <a:pPr algn="l" defTabSz="808038"/>
              <a:r>
                <a:rPr lang="en-US" sz="1600" b="1"/>
                <a:t>Anomaly found</a:t>
              </a:r>
            </a:p>
            <a:p>
              <a:pPr algn="l" defTabSz="808038"/>
              <a:r>
                <a:rPr lang="en-US" sz="1600" b="1"/>
                <a:t>in hardware</a:t>
              </a:r>
            </a:p>
          </p:txBody>
        </p:sp>
        <p:sp>
          <p:nvSpPr>
            <p:cNvPr id="52229" name="Text Box 5"/>
            <p:cNvSpPr txBox="1">
              <a:spLocks noChangeArrowheads="1"/>
            </p:cNvSpPr>
            <p:nvPr/>
          </p:nvSpPr>
          <p:spPr bwMode="auto">
            <a:xfrm>
              <a:off x="710" y="2768"/>
              <a:ext cx="1362" cy="513"/>
            </a:xfrm>
            <a:prstGeom prst="rect">
              <a:avLst/>
            </a:prstGeom>
            <a:noFill/>
            <a:ln w="25400">
              <a:noFill/>
              <a:miter lim="800000"/>
              <a:headEnd/>
              <a:tailEnd/>
            </a:ln>
          </p:spPr>
          <p:txBody>
            <a:bodyPr wrap="none" lIns="80798" tIns="40399" rIns="80798" bIns="40399">
              <a:spAutoFit/>
            </a:bodyPr>
            <a:lstStyle/>
            <a:p>
              <a:pPr algn="l" defTabSz="808038"/>
              <a:r>
                <a:rPr lang="en-US" sz="1600" b="1"/>
                <a:t>Anomaly determined </a:t>
              </a:r>
            </a:p>
            <a:p>
              <a:pPr algn="l" defTabSz="808038"/>
              <a:r>
                <a:rPr lang="en-US" sz="1600" b="1"/>
                <a:t>to be a functional</a:t>
              </a:r>
            </a:p>
            <a:p>
              <a:pPr algn="l" defTabSz="808038"/>
              <a:r>
                <a:rPr lang="en-US" sz="1600" b="1"/>
                <a:t>problem</a:t>
              </a:r>
            </a:p>
          </p:txBody>
        </p:sp>
        <p:sp>
          <p:nvSpPr>
            <p:cNvPr id="52230" name="Line 6"/>
            <p:cNvSpPr>
              <a:spLocks noChangeShapeType="1"/>
            </p:cNvSpPr>
            <p:nvPr/>
          </p:nvSpPr>
          <p:spPr bwMode="auto">
            <a:xfrm>
              <a:off x="480" y="2497"/>
              <a:ext cx="4656" cy="0"/>
            </a:xfrm>
            <a:prstGeom prst="line">
              <a:avLst/>
            </a:prstGeom>
            <a:noFill/>
            <a:ln w="25400">
              <a:solidFill>
                <a:schemeClr val="tx1"/>
              </a:solidFill>
              <a:round/>
              <a:headEnd/>
              <a:tailEnd type="triangle" w="lg" len="lg"/>
            </a:ln>
          </p:spPr>
          <p:txBody>
            <a:bodyPr/>
            <a:lstStyle/>
            <a:p>
              <a:endParaRPr lang="en-GB"/>
            </a:p>
          </p:txBody>
        </p:sp>
        <p:sp>
          <p:nvSpPr>
            <p:cNvPr id="52231" name="Text Box 7"/>
            <p:cNvSpPr txBox="1">
              <a:spLocks noChangeArrowheads="1"/>
            </p:cNvSpPr>
            <p:nvPr/>
          </p:nvSpPr>
          <p:spPr bwMode="auto">
            <a:xfrm>
              <a:off x="1200" y="1729"/>
              <a:ext cx="1056" cy="513"/>
            </a:xfrm>
            <a:prstGeom prst="rect">
              <a:avLst/>
            </a:prstGeom>
            <a:noFill/>
            <a:ln w="25400">
              <a:noFill/>
              <a:miter lim="800000"/>
              <a:headEnd/>
              <a:tailEnd/>
            </a:ln>
          </p:spPr>
          <p:txBody>
            <a:bodyPr lIns="80798" tIns="40399" rIns="80798" bIns="40399">
              <a:spAutoFit/>
            </a:bodyPr>
            <a:lstStyle/>
            <a:p>
              <a:pPr algn="l" defTabSz="808038"/>
              <a:r>
                <a:rPr lang="en-US" sz="1600" b="1"/>
                <a:t>Collect data and theorize on </a:t>
              </a:r>
            </a:p>
            <a:p>
              <a:pPr algn="l" defTabSz="808038"/>
              <a:r>
                <a:rPr lang="en-US" sz="1600" b="1"/>
                <a:t>the bug source</a:t>
              </a:r>
            </a:p>
          </p:txBody>
        </p:sp>
        <p:sp>
          <p:nvSpPr>
            <p:cNvPr id="52232" name="Text Box 8"/>
            <p:cNvSpPr txBox="1">
              <a:spLocks noChangeArrowheads="1"/>
            </p:cNvSpPr>
            <p:nvPr/>
          </p:nvSpPr>
          <p:spPr bwMode="auto">
            <a:xfrm>
              <a:off x="2150" y="2768"/>
              <a:ext cx="1176" cy="666"/>
            </a:xfrm>
            <a:prstGeom prst="rect">
              <a:avLst/>
            </a:prstGeom>
            <a:noFill/>
            <a:ln w="25400">
              <a:noFill/>
              <a:miter lim="800000"/>
              <a:headEnd/>
              <a:tailEnd/>
            </a:ln>
          </p:spPr>
          <p:txBody>
            <a:bodyPr wrap="none" lIns="80798" tIns="40399" rIns="80798" bIns="40399">
              <a:spAutoFit/>
            </a:bodyPr>
            <a:lstStyle/>
            <a:p>
              <a:pPr algn="l" defTabSz="808038"/>
              <a:r>
                <a:rPr lang="en-US" sz="1600" b="1"/>
                <a:t>Reproduce</a:t>
              </a:r>
            </a:p>
            <a:p>
              <a:pPr algn="l" defTabSz="808038"/>
              <a:r>
                <a:rPr lang="en-US" sz="1600" b="1"/>
                <a:t>the bug in</a:t>
              </a:r>
            </a:p>
            <a:p>
              <a:pPr algn="l" defTabSz="808038"/>
              <a:r>
                <a:rPr lang="en-US" sz="1600" b="1"/>
                <a:t>simulation or</a:t>
              </a:r>
            </a:p>
            <a:p>
              <a:pPr algn="l" defTabSz="808038"/>
              <a:r>
                <a:rPr lang="en-US" sz="1600" b="1"/>
                <a:t>formal verification</a:t>
              </a:r>
            </a:p>
          </p:txBody>
        </p:sp>
        <p:sp>
          <p:nvSpPr>
            <p:cNvPr id="52233" name="Text Box 9"/>
            <p:cNvSpPr txBox="1">
              <a:spLocks noChangeArrowheads="1"/>
            </p:cNvSpPr>
            <p:nvPr/>
          </p:nvSpPr>
          <p:spPr bwMode="auto">
            <a:xfrm>
              <a:off x="2357" y="1868"/>
              <a:ext cx="838" cy="359"/>
            </a:xfrm>
            <a:prstGeom prst="rect">
              <a:avLst/>
            </a:prstGeom>
            <a:noFill/>
            <a:ln w="25400">
              <a:noFill/>
              <a:miter lim="800000"/>
              <a:headEnd/>
              <a:tailEnd/>
            </a:ln>
          </p:spPr>
          <p:txBody>
            <a:bodyPr wrap="none" lIns="80798" tIns="40399" rIns="80798" bIns="40399">
              <a:spAutoFit/>
            </a:bodyPr>
            <a:lstStyle/>
            <a:p>
              <a:pPr algn="l" defTabSz="808038"/>
              <a:r>
                <a:rPr lang="en-US" sz="1600" b="1"/>
                <a:t>Look for</a:t>
              </a:r>
            </a:p>
            <a:p>
              <a:pPr algn="l" defTabSz="808038"/>
              <a:r>
                <a:rPr lang="en-US" sz="1600" b="1"/>
                <a:t>related bugs</a:t>
              </a:r>
            </a:p>
          </p:txBody>
        </p:sp>
        <p:sp>
          <p:nvSpPr>
            <p:cNvPr id="52234" name="Text Box 10"/>
            <p:cNvSpPr txBox="1">
              <a:spLocks noChangeArrowheads="1"/>
            </p:cNvSpPr>
            <p:nvPr/>
          </p:nvSpPr>
          <p:spPr bwMode="auto">
            <a:xfrm>
              <a:off x="3014" y="2768"/>
              <a:ext cx="941" cy="359"/>
            </a:xfrm>
            <a:prstGeom prst="rect">
              <a:avLst/>
            </a:prstGeom>
            <a:noFill/>
            <a:ln w="25400">
              <a:noFill/>
              <a:miter lim="800000"/>
              <a:headEnd/>
              <a:tailEnd/>
            </a:ln>
          </p:spPr>
          <p:txBody>
            <a:bodyPr wrap="none" lIns="80798" tIns="40399" rIns="80798" bIns="40399">
              <a:spAutoFit/>
            </a:bodyPr>
            <a:lstStyle/>
            <a:p>
              <a:pPr algn="l" defTabSz="808038"/>
              <a:r>
                <a:rPr lang="en-US" sz="1600" b="1"/>
                <a:t>Design team</a:t>
              </a:r>
            </a:p>
            <a:p>
              <a:pPr algn="l" defTabSz="808038"/>
              <a:r>
                <a:rPr lang="en-US" sz="1600" b="1"/>
                <a:t>determines fix</a:t>
              </a:r>
            </a:p>
          </p:txBody>
        </p:sp>
        <p:sp>
          <p:nvSpPr>
            <p:cNvPr id="52235" name="Text Box 11"/>
            <p:cNvSpPr txBox="1">
              <a:spLocks noChangeArrowheads="1"/>
            </p:cNvSpPr>
            <p:nvPr/>
          </p:nvSpPr>
          <p:spPr bwMode="auto">
            <a:xfrm>
              <a:off x="3264" y="1868"/>
              <a:ext cx="1134" cy="359"/>
            </a:xfrm>
            <a:prstGeom prst="rect">
              <a:avLst/>
            </a:prstGeom>
            <a:noFill/>
            <a:ln w="25400">
              <a:noFill/>
              <a:miter lim="800000"/>
              <a:headEnd/>
              <a:tailEnd/>
            </a:ln>
          </p:spPr>
          <p:txBody>
            <a:bodyPr wrap="none" lIns="80798" tIns="40399" rIns="80798" bIns="40399">
              <a:spAutoFit/>
            </a:bodyPr>
            <a:lstStyle/>
            <a:p>
              <a:pPr algn="l" defTabSz="808038"/>
              <a:r>
                <a:rPr lang="en-US" sz="1600" b="1"/>
                <a:t>Verification team </a:t>
              </a:r>
            </a:p>
            <a:p>
              <a:pPr algn="l" defTabSz="808038"/>
              <a:r>
                <a:rPr lang="en-US" sz="1600" b="1"/>
                <a:t>validates fix</a:t>
              </a:r>
            </a:p>
          </p:txBody>
        </p:sp>
        <p:sp>
          <p:nvSpPr>
            <p:cNvPr id="52236" name="Text Box 12"/>
            <p:cNvSpPr txBox="1">
              <a:spLocks noChangeArrowheads="1"/>
            </p:cNvSpPr>
            <p:nvPr/>
          </p:nvSpPr>
          <p:spPr bwMode="auto">
            <a:xfrm>
              <a:off x="4416" y="1714"/>
              <a:ext cx="935" cy="513"/>
            </a:xfrm>
            <a:prstGeom prst="rect">
              <a:avLst/>
            </a:prstGeom>
            <a:noFill/>
            <a:ln w="25400">
              <a:noFill/>
              <a:miter lim="800000"/>
              <a:headEnd/>
              <a:tailEnd/>
            </a:ln>
          </p:spPr>
          <p:txBody>
            <a:bodyPr wrap="none" lIns="80798" tIns="40399" rIns="80798" bIns="40399">
              <a:spAutoFit/>
            </a:bodyPr>
            <a:lstStyle/>
            <a:p>
              <a:pPr algn="l" defTabSz="808038"/>
              <a:r>
                <a:rPr lang="en-US" sz="1600" b="1"/>
                <a:t>Analyze and</a:t>
              </a:r>
            </a:p>
            <a:p>
              <a:pPr algn="l" defTabSz="808038"/>
              <a:r>
                <a:rPr lang="en-US" sz="1600" b="1"/>
                <a:t>categorize the</a:t>
              </a:r>
            </a:p>
            <a:p>
              <a:pPr algn="l" defTabSz="808038"/>
              <a:r>
                <a:rPr lang="en-US" sz="1600" b="1"/>
                <a:t>escape</a:t>
              </a:r>
            </a:p>
          </p:txBody>
        </p:sp>
        <p:sp>
          <p:nvSpPr>
            <p:cNvPr id="52237" name="Line 13"/>
            <p:cNvSpPr>
              <a:spLocks noChangeShapeType="1"/>
            </p:cNvSpPr>
            <p:nvPr/>
          </p:nvSpPr>
          <p:spPr bwMode="auto">
            <a:xfrm>
              <a:off x="480" y="2257"/>
              <a:ext cx="0" cy="240"/>
            </a:xfrm>
            <a:prstGeom prst="line">
              <a:avLst/>
            </a:prstGeom>
            <a:noFill/>
            <a:ln w="25400">
              <a:solidFill>
                <a:schemeClr val="tx1"/>
              </a:solidFill>
              <a:round/>
              <a:headEnd/>
              <a:tailEnd type="triangle" w="lg" len="lg"/>
            </a:ln>
          </p:spPr>
          <p:txBody>
            <a:bodyPr/>
            <a:lstStyle/>
            <a:p>
              <a:endParaRPr lang="en-GB"/>
            </a:p>
          </p:txBody>
        </p:sp>
        <p:sp>
          <p:nvSpPr>
            <p:cNvPr id="52238" name="Line 14"/>
            <p:cNvSpPr>
              <a:spLocks noChangeShapeType="1"/>
            </p:cNvSpPr>
            <p:nvPr/>
          </p:nvSpPr>
          <p:spPr bwMode="auto">
            <a:xfrm>
              <a:off x="2736" y="2257"/>
              <a:ext cx="0" cy="240"/>
            </a:xfrm>
            <a:prstGeom prst="line">
              <a:avLst/>
            </a:prstGeom>
            <a:noFill/>
            <a:ln w="25400">
              <a:solidFill>
                <a:schemeClr val="tx1"/>
              </a:solidFill>
              <a:round/>
              <a:headEnd/>
              <a:tailEnd type="triangle" w="lg" len="lg"/>
            </a:ln>
          </p:spPr>
          <p:txBody>
            <a:bodyPr/>
            <a:lstStyle/>
            <a:p>
              <a:endParaRPr lang="en-GB"/>
            </a:p>
          </p:txBody>
        </p:sp>
        <p:sp>
          <p:nvSpPr>
            <p:cNvPr id="52239" name="Line 15"/>
            <p:cNvSpPr>
              <a:spLocks noChangeShapeType="1"/>
            </p:cNvSpPr>
            <p:nvPr/>
          </p:nvSpPr>
          <p:spPr bwMode="auto">
            <a:xfrm>
              <a:off x="3744" y="2257"/>
              <a:ext cx="0" cy="240"/>
            </a:xfrm>
            <a:prstGeom prst="line">
              <a:avLst/>
            </a:prstGeom>
            <a:noFill/>
            <a:ln w="25400">
              <a:solidFill>
                <a:schemeClr val="tx1"/>
              </a:solidFill>
              <a:round/>
              <a:headEnd/>
              <a:tailEnd type="triangle" w="lg" len="lg"/>
            </a:ln>
          </p:spPr>
          <p:txBody>
            <a:bodyPr/>
            <a:lstStyle/>
            <a:p>
              <a:endParaRPr lang="en-GB"/>
            </a:p>
          </p:txBody>
        </p:sp>
        <p:sp>
          <p:nvSpPr>
            <p:cNvPr id="52240" name="Line 16"/>
            <p:cNvSpPr>
              <a:spLocks noChangeShapeType="1"/>
            </p:cNvSpPr>
            <p:nvPr/>
          </p:nvSpPr>
          <p:spPr bwMode="auto">
            <a:xfrm flipV="1">
              <a:off x="1248" y="2497"/>
              <a:ext cx="0" cy="240"/>
            </a:xfrm>
            <a:prstGeom prst="line">
              <a:avLst/>
            </a:prstGeom>
            <a:noFill/>
            <a:ln w="25400">
              <a:solidFill>
                <a:schemeClr val="tx1"/>
              </a:solidFill>
              <a:round/>
              <a:headEnd/>
              <a:tailEnd type="triangle" w="lg" len="lg"/>
            </a:ln>
          </p:spPr>
          <p:txBody>
            <a:bodyPr/>
            <a:lstStyle/>
            <a:p>
              <a:endParaRPr lang="en-GB"/>
            </a:p>
          </p:txBody>
        </p:sp>
        <p:sp>
          <p:nvSpPr>
            <p:cNvPr id="52241" name="Line 17"/>
            <p:cNvSpPr>
              <a:spLocks noChangeShapeType="1"/>
            </p:cNvSpPr>
            <p:nvPr/>
          </p:nvSpPr>
          <p:spPr bwMode="auto">
            <a:xfrm flipV="1">
              <a:off x="2496" y="2497"/>
              <a:ext cx="0" cy="240"/>
            </a:xfrm>
            <a:prstGeom prst="line">
              <a:avLst/>
            </a:prstGeom>
            <a:noFill/>
            <a:ln w="25400">
              <a:solidFill>
                <a:schemeClr val="tx1"/>
              </a:solidFill>
              <a:round/>
              <a:headEnd/>
              <a:tailEnd type="triangle" w="lg" len="lg"/>
            </a:ln>
          </p:spPr>
          <p:txBody>
            <a:bodyPr/>
            <a:lstStyle/>
            <a:p>
              <a:endParaRPr lang="en-GB"/>
            </a:p>
          </p:txBody>
        </p:sp>
        <p:sp>
          <p:nvSpPr>
            <p:cNvPr id="52242" name="Line 18"/>
            <p:cNvSpPr>
              <a:spLocks noChangeShapeType="1"/>
            </p:cNvSpPr>
            <p:nvPr/>
          </p:nvSpPr>
          <p:spPr bwMode="auto">
            <a:xfrm flipV="1">
              <a:off x="3408" y="2497"/>
              <a:ext cx="0" cy="240"/>
            </a:xfrm>
            <a:prstGeom prst="line">
              <a:avLst/>
            </a:prstGeom>
            <a:noFill/>
            <a:ln w="25400">
              <a:solidFill>
                <a:schemeClr val="tx1"/>
              </a:solidFill>
              <a:round/>
              <a:headEnd/>
              <a:tailEnd type="triangle" w="lg" len="lg"/>
            </a:ln>
          </p:spPr>
          <p:txBody>
            <a:bodyPr/>
            <a:lstStyle/>
            <a:p>
              <a:endParaRPr lang="en-GB"/>
            </a:p>
          </p:txBody>
        </p:sp>
        <p:sp>
          <p:nvSpPr>
            <p:cNvPr id="52243" name="Line 19"/>
            <p:cNvSpPr>
              <a:spLocks noChangeShapeType="1"/>
            </p:cNvSpPr>
            <p:nvPr/>
          </p:nvSpPr>
          <p:spPr bwMode="auto">
            <a:xfrm flipV="1">
              <a:off x="4272" y="2497"/>
              <a:ext cx="0" cy="240"/>
            </a:xfrm>
            <a:prstGeom prst="line">
              <a:avLst/>
            </a:prstGeom>
            <a:noFill/>
            <a:ln w="25400">
              <a:solidFill>
                <a:schemeClr val="tx1"/>
              </a:solidFill>
              <a:round/>
              <a:headEnd/>
              <a:tailEnd type="triangle" w="lg" len="lg"/>
            </a:ln>
          </p:spPr>
          <p:txBody>
            <a:bodyPr/>
            <a:lstStyle/>
            <a:p>
              <a:endParaRPr lang="en-GB"/>
            </a:p>
          </p:txBody>
        </p:sp>
        <p:sp>
          <p:nvSpPr>
            <p:cNvPr id="52244" name="Text Box 20"/>
            <p:cNvSpPr txBox="1">
              <a:spLocks noChangeArrowheads="1"/>
            </p:cNvSpPr>
            <p:nvPr/>
          </p:nvSpPr>
          <p:spPr bwMode="auto">
            <a:xfrm>
              <a:off x="4010" y="2770"/>
              <a:ext cx="804" cy="359"/>
            </a:xfrm>
            <a:prstGeom prst="rect">
              <a:avLst/>
            </a:prstGeom>
            <a:noFill/>
            <a:ln w="25400">
              <a:noFill/>
              <a:miter lim="800000"/>
              <a:headEnd/>
              <a:tailEnd/>
            </a:ln>
          </p:spPr>
          <p:txBody>
            <a:bodyPr wrap="none" lIns="80798" tIns="40399" rIns="80798" bIns="40399">
              <a:spAutoFit/>
            </a:bodyPr>
            <a:lstStyle/>
            <a:p>
              <a:pPr algn="l" defTabSz="808038"/>
              <a:r>
                <a:rPr lang="en-US" sz="1600" b="1"/>
                <a:t>Fix applied</a:t>
              </a:r>
            </a:p>
            <a:p>
              <a:pPr algn="l" defTabSz="808038"/>
              <a:r>
                <a:rPr lang="en-US" sz="1600" b="1"/>
                <a:t>to hardware</a:t>
              </a:r>
            </a:p>
          </p:txBody>
        </p:sp>
        <p:sp>
          <p:nvSpPr>
            <p:cNvPr id="52245" name="Line 21"/>
            <p:cNvSpPr>
              <a:spLocks noChangeShapeType="1"/>
            </p:cNvSpPr>
            <p:nvPr/>
          </p:nvSpPr>
          <p:spPr bwMode="auto">
            <a:xfrm>
              <a:off x="4752" y="2257"/>
              <a:ext cx="0" cy="240"/>
            </a:xfrm>
            <a:prstGeom prst="line">
              <a:avLst/>
            </a:prstGeom>
            <a:noFill/>
            <a:ln w="25400">
              <a:solidFill>
                <a:schemeClr val="tx1"/>
              </a:solidFill>
              <a:round/>
              <a:headEnd/>
              <a:tailEnd type="triangle" w="lg" len="lg"/>
            </a:ln>
          </p:spPr>
          <p:txBody>
            <a:bodyPr/>
            <a:lstStyle/>
            <a:p>
              <a:endParaRPr lang="en-GB"/>
            </a:p>
          </p:txBody>
        </p:sp>
        <p:sp>
          <p:nvSpPr>
            <p:cNvPr id="52246" name="Text Box 22"/>
            <p:cNvSpPr txBox="1">
              <a:spLocks noChangeArrowheads="1"/>
            </p:cNvSpPr>
            <p:nvPr/>
          </p:nvSpPr>
          <p:spPr bwMode="auto">
            <a:xfrm>
              <a:off x="5071" y="2366"/>
              <a:ext cx="390" cy="205"/>
            </a:xfrm>
            <a:prstGeom prst="rect">
              <a:avLst/>
            </a:prstGeom>
            <a:noFill/>
            <a:ln w="25400">
              <a:noFill/>
              <a:miter lim="800000"/>
              <a:headEnd/>
              <a:tailEnd/>
            </a:ln>
          </p:spPr>
          <p:txBody>
            <a:bodyPr wrap="none" lIns="80798" tIns="40399" rIns="80798" bIns="40399">
              <a:spAutoFit/>
            </a:bodyPr>
            <a:lstStyle/>
            <a:p>
              <a:pPr algn="l" defTabSz="808038"/>
              <a:r>
                <a:rPr lang="en-US" sz="1600" b="1"/>
                <a:t>Time</a:t>
              </a:r>
            </a:p>
          </p:txBody>
        </p:sp>
        <p:sp>
          <p:nvSpPr>
            <p:cNvPr id="52247" name="Freeform 23"/>
            <p:cNvSpPr>
              <a:spLocks/>
            </p:cNvSpPr>
            <p:nvPr/>
          </p:nvSpPr>
          <p:spPr bwMode="auto">
            <a:xfrm>
              <a:off x="864" y="2209"/>
              <a:ext cx="1008" cy="248"/>
            </a:xfrm>
            <a:custGeom>
              <a:avLst/>
              <a:gdLst>
                <a:gd name="T0" fmla="*/ 768 w 1008"/>
                <a:gd name="T1" fmla="*/ 0 h 248"/>
                <a:gd name="T2" fmla="*/ 758 w 1008"/>
                <a:gd name="T3" fmla="*/ 96 h 248"/>
                <a:gd name="T4" fmla="*/ 528 w 1008"/>
                <a:gd name="T5" fmla="*/ 96 h 248"/>
                <a:gd name="T6" fmla="*/ 192 w 1008"/>
                <a:gd name="T7" fmla="*/ 115 h 248"/>
                <a:gd name="T8" fmla="*/ 0 w 1008"/>
                <a:gd name="T9" fmla="*/ 192 h 248"/>
                <a:gd name="T10" fmla="*/ 192 w 1008"/>
                <a:gd name="T11" fmla="*/ 240 h 248"/>
                <a:gd name="T12" fmla="*/ 432 w 1008"/>
                <a:gd name="T13" fmla="*/ 240 h 248"/>
                <a:gd name="T14" fmla="*/ 624 w 1008"/>
                <a:gd name="T15" fmla="*/ 240 h 248"/>
                <a:gd name="T16" fmla="*/ 1008 w 1008"/>
                <a:gd name="T17" fmla="*/ 24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248"/>
                <a:gd name="T29" fmla="*/ 1008 w 1008"/>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248">
                  <a:moveTo>
                    <a:pt x="768" y="0"/>
                  </a:moveTo>
                  <a:cubicBezTo>
                    <a:pt x="766" y="16"/>
                    <a:pt x="798" y="80"/>
                    <a:pt x="758" y="96"/>
                  </a:cubicBezTo>
                  <a:cubicBezTo>
                    <a:pt x="718" y="112"/>
                    <a:pt x="622" y="93"/>
                    <a:pt x="528" y="96"/>
                  </a:cubicBezTo>
                  <a:cubicBezTo>
                    <a:pt x="434" y="99"/>
                    <a:pt x="280" y="99"/>
                    <a:pt x="192" y="115"/>
                  </a:cubicBezTo>
                  <a:cubicBezTo>
                    <a:pt x="104" y="131"/>
                    <a:pt x="0" y="171"/>
                    <a:pt x="0" y="192"/>
                  </a:cubicBezTo>
                  <a:cubicBezTo>
                    <a:pt x="0" y="213"/>
                    <a:pt x="120" y="232"/>
                    <a:pt x="192" y="240"/>
                  </a:cubicBezTo>
                  <a:cubicBezTo>
                    <a:pt x="264" y="248"/>
                    <a:pt x="360" y="240"/>
                    <a:pt x="432" y="240"/>
                  </a:cubicBezTo>
                  <a:cubicBezTo>
                    <a:pt x="504" y="240"/>
                    <a:pt x="528" y="240"/>
                    <a:pt x="624" y="240"/>
                  </a:cubicBezTo>
                  <a:cubicBezTo>
                    <a:pt x="720" y="240"/>
                    <a:pt x="944" y="240"/>
                    <a:pt x="1008" y="240"/>
                  </a:cubicBezTo>
                </a:path>
              </a:pathLst>
            </a:custGeom>
            <a:noFill/>
            <a:ln w="25400">
              <a:solidFill>
                <a:schemeClr val="tx1"/>
              </a:solidFill>
              <a:round/>
              <a:headEnd type="none" w="med" len="med"/>
              <a:tailEnd type="triangle" w="lg" len="lg"/>
            </a:ln>
          </p:spPr>
          <p:txBody>
            <a:bodyPr/>
            <a:lstStyle/>
            <a:p>
              <a:endParaRPr lang="en-GB"/>
            </a:p>
          </p:txBody>
        </p:sp>
      </p:gr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p:txBody>
          <a:bodyPr/>
          <a:lstStyle/>
          <a:p>
            <a:pPr eaLnBrk="1" hangingPunct="1"/>
            <a:r>
              <a:rPr lang="en-GB" smtClean="0"/>
              <a:t>Coverage Closure</a:t>
            </a:r>
            <a:endParaRPr lang="en-US" smtClean="0"/>
          </a:p>
        </p:txBody>
      </p:sp>
      <p:sp>
        <p:nvSpPr>
          <p:cNvPr id="8195" name="Rectangle 3"/>
          <p:cNvSpPr>
            <a:spLocks noGrp="1" noChangeArrowheads="1"/>
          </p:cNvSpPr>
          <p:nvPr>
            <p:ph type="subTitle" idx="1"/>
          </p:nvPr>
        </p:nvSpPr>
        <p:spPr/>
        <p:txBody>
          <a:bodyPr/>
          <a:lstStyle/>
          <a:p>
            <a:pPr eaLnBrk="1" hangingPunct="1"/>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smtClean="0"/>
              <a:t>How big is Exhaustive?</a:t>
            </a:r>
          </a:p>
        </p:txBody>
      </p:sp>
      <p:sp>
        <p:nvSpPr>
          <p:cNvPr id="258051" name="Rectangle 3"/>
          <p:cNvSpPr>
            <a:spLocks noGrp="1" noChangeArrowheads="1"/>
          </p:cNvSpPr>
          <p:nvPr>
            <p:ph type="body" idx="1"/>
          </p:nvPr>
        </p:nvSpPr>
        <p:spPr>
          <a:xfrm>
            <a:off x="457200" y="1293813"/>
            <a:ext cx="8229600" cy="5292725"/>
          </a:xfrm>
        </p:spPr>
        <p:txBody>
          <a:bodyPr/>
          <a:lstStyle/>
          <a:p>
            <a:pPr>
              <a:lnSpc>
                <a:spcPct val="90000"/>
              </a:lnSpc>
            </a:pPr>
            <a:r>
              <a:rPr lang="en-GB" sz="2000" smtClean="0"/>
              <a:t>Consider simulating a typical CPU design</a:t>
            </a:r>
          </a:p>
          <a:p>
            <a:pPr lvl="1">
              <a:lnSpc>
                <a:spcPct val="90000"/>
              </a:lnSpc>
            </a:pPr>
            <a:r>
              <a:rPr lang="en-GB" sz="1800" smtClean="0"/>
              <a:t>500k gates, 20k DFFs, 500 inputs</a:t>
            </a:r>
          </a:p>
          <a:p>
            <a:pPr lvl="1">
              <a:lnSpc>
                <a:spcPct val="90000"/>
              </a:lnSpc>
            </a:pPr>
            <a:r>
              <a:rPr lang="en-GB" sz="1800" smtClean="0"/>
              <a:t>70 billion sim cycles, </a:t>
            </a:r>
          </a:p>
          <a:p>
            <a:pPr lvl="1">
              <a:lnSpc>
                <a:spcPct val="90000"/>
              </a:lnSpc>
              <a:buFontTx/>
              <a:buNone/>
            </a:pPr>
            <a:r>
              <a:rPr lang="en-GB" sz="1800" smtClean="0"/>
              <a:t>	running on 200 linux boxes for a week</a:t>
            </a:r>
          </a:p>
          <a:p>
            <a:pPr lvl="1">
              <a:lnSpc>
                <a:spcPct val="90000"/>
              </a:lnSpc>
            </a:pPr>
            <a:r>
              <a:rPr lang="en-GB" sz="1800" b="1" smtClean="0"/>
              <a:t>How big: 2</a:t>
            </a:r>
            <a:r>
              <a:rPr lang="en-GB" sz="1800" b="1" baseline="30000" smtClean="0"/>
              <a:t>36</a:t>
            </a:r>
            <a:r>
              <a:rPr lang="en-GB" sz="1800" b="1" smtClean="0"/>
              <a:t> cycles</a:t>
            </a:r>
          </a:p>
          <a:p>
            <a:pPr>
              <a:lnSpc>
                <a:spcPct val="90000"/>
              </a:lnSpc>
            </a:pPr>
            <a:r>
              <a:rPr lang="en-GB" sz="2000" smtClean="0"/>
              <a:t>Consider formally verifying this design</a:t>
            </a:r>
          </a:p>
          <a:p>
            <a:pPr lvl="1">
              <a:lnSpc>
                <a:spcPct val="90000"/>
              </a:lnSpc>
            </a:pPr>
            <a:r>
              <a:rPr lang="en-GB" sz="1800" smtClean="0"/>
              <a:t>Input sequences: cycles 2</a:t>
            </a:r>
            <a:r>
              <a:rPr lang="en-GB" sz="1800" baseline="30000" smtClean="0"/>
              <a:t>(inputs+state)</a:t>
            </a:r>
            <a:r>
              <a:rPr lang="en-GB" sz="1800" smtClean="0"/>
              <a:t> = 2</a:t>
            </a:r>
            <a:r>
              <a:rPr lang="en-GB" sz="1800" baseline="30000" smtClean="0"/>
              <a:t>20500</a:t>
            </a:r>
            <a:r>
              <a:rPr lang="en-GB" sz="1800" smtClean="0"/>
              <a:t> </a:t>
            </a:r>
          </a:p>
          <a:p>
            <a:pPr lvl="1">
              <a:lnSpc>
                <a:spcPct val="90000"/>
              </a:lnSpc>
            </a:pPr>
            <a:r>
              <a:rPr lang="en-GB" sz="1800" smtClean="0"/>
              <a:t>What about X’s: 2</a:t>
            </a:r>
            <a:r>
              <a:rPr lang="en-GB" sz="1800" baseline="30000" smtClean="0"/>
              <a:t>15000</a:t>
            </a:r>
            <a:r>
              <a:rPr lang="en-GB" sz="1800" smtClean="0"/>
              <a:t> (5,000 X-assignments + 10,000 non-reset DFFs)</a:t>
            </a:r>
          </a:p>
          <a:p>
            <a:pPr lvl="1">
              <a:lnSpc>
                <a:spcPct val="90000"/>
              </a:lnSpc>
            </a:pPr>
            <a:r>
              <a:rPr lang="en-GB" sz="1800" b="1" smtClean="0"/>
              <a:t>How big: 2</a:t>
            </a:r>
            <a:r>
              <a:rPr lang="en-GB" sz="1800" b="1" baseline="30000" smtClean="0"/>
              <a:t>20500</a:t>
            </a:r>
            <a:r>
              <a:rPr lang="en-GB" sz="1800" b="1" smtClean="0"/>
              <a:t> cycles</a:t>
            </a:r>
            <a:r>
              <a:rPr lang="en-GB" sz="1800" smtClean="0"/>
              <a:t> (2</a:t>
            </a:r>
            <a:r>
              <a:rPr lang="en-GB" sz="1800" baseline="30000" smtClean="0"/>
              <a:t>15000</a:t>
            </a:r>
            <a:r>
              <a:rPr lang="en-GB" sz="1800" smtClean="0"/>
              <a:t> combinations of X is not significant here!)</a:t>
            </a:r>
          </a:p>
          <a:p>
            <a:pPr>
              <a:lnSpc>
                <a:spcPct val="90000"/>
              </a:lnSpc>
            </a:pPr>
            <a:r>
              <a:rPr lang="en-GB" sz="2000" smtClean="0"/>
              <a:t>That’s a big number!</a:t>
            </a:r>
          </a:p>
          <a:p>
            <a:pPr lvl="1">
              <a:lnSpc>
                <a:spcPct val="90000"/>
              </a:lnSpc>
            </a:pPr>
            <a:r>
              <a:rPr lang="en-GB" sz="1800" smtClean="0"/>
              <a:t>Cycles to simulate the 500k design:		</a:t>
            </a:r>
            <a:r>
              <a:rPr lang="en-GB" sz="1800" b="1" smtClean="0"/>
              <a:t>2</a:t>
            </a:r>
            <a:r>
              <a:rPr lang="en-GB" sz="1800" b="1" baseline="30000" smtClean="0"/>
              <a:t>36</a:t>
            </a:r>
            <a:r>
              <a:rPr lang="en-GB" sz="1800" smtClean="0"/>
              <a:t>	(70 billion)</a:t>
            </a:r>
          </a:p>
          <a:p>
            <a:pPr lvl="1">
              <a:lnSpc>
                <a:spcPct val="90000"/>
              </a:lnSpc>
            </a:pPr>
            <a:r>
              <a:rPr lang="en-GB" sz="1800" smtClean="0"/>
              <a:t>Cycles to formally verify a 32-bit adder:	2</a:t>
            </a:r>
            <a:r>
              <a:rPr lang="en-GB" sz="1800" baseline="30000" smtClean="0"/>
              <a:t>64</a:t>
            </a:r>
            <a:r>
              <a:rPr lang="en-GB" sz="1800" smtClean="0"/>
              <a:t>	(18 billion billion)</a:t>
            </a:r>
          </a:p>
          <a:p>
            <a:pPr lvl="1">
              <a:lnSpc>
                <a:spcPct val="90000"/>
              </a:lnSpc>
            </a:pPr>
            <a:r>
              <a:rPr lang="en-GB" sz="1800" smtClean="0"/>
              <a:t>Number of stars in universe: 		2</a:t>
            </a:r>
            <a:r>
              <a:rPr lang="en-GB" sz="1800" baseline="30000" smtClean="0"/>
              <a:t>70</a:t>
            </a:r>
            <a:r>
              <a:rPr lang="en-GB" sz="1800" smtClean="0"/>
              <a:t>	(10</a:t>
            </a:r>
            <a:r>
              <a:rPr lang="en-GB" sz="1800" baseline="30000" smtClean="0"/>
              <a:t>21</a:t>
            </a:r>
            <a:r>
              <a:rPr lang="en-GB" sz="1800" smtClean="0"/>
              <a:t>)</a:t>
            </a:r>
          </a:p>
          <a:p>
            <a:pPr lvl="1">
              <a:lnSpc>
                <a:spcPct val="90000"/>
              </a:lnSpc>
            </a:pPr>
            <a:r>
              <a:rPr lang="en-GB" sz="1800" smtClean="0"/>
              <a:t>Number of atoms in the universe:		2</a:t>
            </a:r>
            <a:r>
              <a:rPr lang="en-GB" sz="1800" baseline="30000" smtClean="0"/>
              <a:t>260</a:t>
            </a:r>
            <a:r>
              <a:rPr lang="en-GB" sz="1800" smtClean="0"/>
              <a:t>	(10</a:t>
            </a:r>
            <a:r>
              <a:rPr lang="en-GB" sz="1800" baseline="30000" smtClean="0"/>
              <a:t>78</a:t>
            </a:r>
            <a:r>
              <a:rPr lang="en-GB" sz="1800" smtClean="0"/>
              <a:t>)</a:t>
            </a:r>
          </a:p>
          <a:p>
            <a:pPr lvl="1">
              <a:lnSpc>
                <a:spcPct val="90000"/>
              </a:lnSpc>
            </a:pPr>
            <a:r>
              <a:rPr lang="en-GB" sz="1800" smtClean="0"/>
              <a:t>Possible X combinations in 500k design:	2</a:t>
            </a:r>
            <a:r>
              <a:rPr lang="en-GB" sz="1800" baseline="30000" smtClean="0"/>
              <a:t>15000</a:t>
            </a:r>
            <a:r>
              <a:rPr lang="en-GB" sz="1800" smtClean="0"/>
              <a:t>	(10</a:t>
            </a:r>
            <a:r>
              <a:rPr lang="en-GB" sz="1800" baseline="30000" smtClean="0"/>
              <a:t>4515</a:t>
            </a:r>
            <a:r>
              <a:rPr lang="en-GB" sz="1800" smtClean="0"/>
              <a:t> x 3)</a:t>
            </a:r>
          </a:p>
          <a:p>
            <a:pPr lvl="1">
              <a:lnSpc>
                <a:spcPct val="90000"/>
              </a:lnSpc>
            </a:pPr>
            <a:r>
              <a:rPr lang="en-GB" sz="1800" smtClean="0"/>
              <a:t>Cycles to formally verify the 500k design:	</a:t>
            </a:r>
            <a:r>
              <a:rPr lang="en-GB" sz="1800" b="1" smtClean="0"/>
              <a:t>2</a:t>
            </a:r>
            <a:r>
              <a:rPr lang="en-GB" sz="1800" b="1" baseline="30000" smtClean="0"/>
              <a:t>20500</a:t>
            </a:r>
            <a:r>
              <a:rPr lang="en-GB" sz="1800" baseline="30000" smtClean="0"/>
              <a:t>	</a:t>
            </a:r>
            <a:r>
              <a:rPr lang="en-GB" sz="1800" smtClean="0"/>
              <a:t>(10</a:t>
            </a:r>
            <a:r>
              <a:rPr lang="en-GB" sz="1800" baseline="30000" smtClean="0"/>
              <a:t>6171</a:t>
            </a:r>
            <a:r>
              <a:rPr lang="en-GB" sz="1800" smtClean="0"/>
              <a:t>)</a:t>
            </a:r>
            <a:endParaRPr lang="en-GB" smtClean="0"/>
          </a:p>
        </p:txBody>
      </p:sp>
      <p:pic>
        <p:nvPicPr>
          <p:cNvPr id="4" name="Picture 7"/>
          <p:cNvPicPr>
            <a:picLocks noChangeArrowheads="1"/>
          </p:cNvPicPr>
          <p:nvPr/>
        </p:nvPicPr>
        <p:blipFill>
          <a:blip r:embed="rId4" cstate="print"/>
          <a:srcRect/>
          <a:stretch>
            <a:fillRect/>
          </a:stretch>
        </p:blipFill>
        <p:spPr bwMode="auto">
          <a:xfrm>
            <a:off x="6084888" y="1341438"/>
            <a:ext cx="2803525" cy="1800225"/>
          </a:xfrm>
          <a:prstGeom prst="rect">
            <a:avLst/>
          </a:prstGeom>
          <a:noFill/>
          <a:ln w="9525">
            <a:noFill/>
            <a:miter lim="800000"/>
            <a:headEnd/>
            <a:tailEnd/>
          </a:ln>
        </p:spPr>
      </p:pic>
      <p:sp>
        <p:nvSpPr>
          <p:cNvPr id="5" name="Text Box 10"/>
          <p:cNvSpPr txBox="1">
            <a:spLocks noChangeArrowheads="1"/>
          </p:cNvSpPr>
          <p:nvPr/>
        </p:nvSpPr>
        <p:spPr bwMode="auto">
          <a:xfrm>
            <a:off x="6084888" y="1341438"/>
            <a:ext cx="1825625" cy="361950"/>
          </a:xfrm>
          <a:prstGeom prst="rect">
            <a:avLst/>
          </a:prstGeom>
          <a:noFill/>
          <a:ln w="9525">
            <a:noFill/>
            <a:miter lim="800000"/>
            <a:headEnd/>
            <a:tailEnd/>
          </a:ln>
        </p:spPr>
        <p:txBody>
          <a:bodyPr lIns="0" tIns="0" rIns="0" bIns="0"/>
          <a:lstStyle/>
          <a:p>
            <a:pPr algn="l" defTabSz="423863">
              <a:buClr>
                <a:srgbClr val="000000"/>
              </a:buClr>
              <a:buSzPct val="90000"/>
              <a:buFont typeface="Monotype Sorts"/>
              <a:buNone/>
            </a:pPr>
            <a:r>
              <a:rPr lang="en-US" sz="1600" b="1">
                <a:solidFill>
                  <a:srgbClr val="FFBF18"/>
                </a:solidFill>
                <a:cs typeface="Times New Roman" pitchFamily="18" charset="0"/>
              </a:rPr>
              <a:t>Simulasaurus</a:t>
            </a:r>
            <a:endParaRPr lang="en-US">
              <a:latin typeface="Times New Roman" pitchFamily="18" charset="0"/>
              <a:cs typeface="Times New Roman" pitchFamily="18" charset="0"/>
            </a:endParaRPr>
          </a:p>
        </p:txBody>
      </p:sp>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4" presetClass="entr" presetSubtype="0" fill="hold" grpId="0" nodeType="clickEffect">
                                  <p:stCondLst>
                                    <p:cond delay="0"/>
                                  </p:stCondLst>
                                  <p:childTnLst>
                                    <p:set>
                                      <p:cBhvr>
                                        <p:cTn id="6" dur="1" fill="hold">
                                          <p:stCondLst>
                                            <p:cond delay="0"/>
                                          </p:stCondLst>
                                        </p:cTn>
                                        <p:tgtEl>
                                          <p:spTgt spid="258051">
                                            <p:txEl>
                                              <p:pRg st="0" end="0"/>
                                            </p:txEl>
                                          </p:spTgt>
                                        </p:tgtEl>
                                        <p:attrNameLst>
                                          <p:attrName>style.visibility</p:attrName>
                                        </p:attrNameLst>
                                      </p:cBhvr>
                                      <p:to>
                                        <p:strVal val="visible"/>
                                      </p:to>
                                    </p:set>
                                    <p:animEffect transition="in" filter="fade">
                                      <p:cBhvr>
                                        <p:cTn id="7" dur="500"/>
                                        <p:tgtEl>
                                          <p:spTgt spid="258051">
                                            <p:txEl>
                                              <p:pRg st="0" end="0"/>
                                            </p:txEl>
                                          </p:spTgt>
                                        </p:tgtEl>
                                      </p:cBhvr>
                                    </p:animEffect>
                                    <p:anim calcmode="lin" valueType="num">
                                      <p:cBhvr>
                                        <p:cTn id="8" dur="500" fill="hold"/>
                                        <p:tgtEl>
                                          <p:spTgt spid="25805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58051">
                                            <p:txEl>
                                              <p:pRg st="0" end="0"/>
                                            </p:txEl>
                                          </p:spTgt>
                                        </p:tgtEl>
                                        <p:attrNameLst>
                                          <p:attrName>ppt_y</p:attrName>
                                        </p:attrNameLst>
                                      </p:cBhvr>
                                      <p:tavLst>
                                        <p:tav tm="0">
                                          <p:val>
                                            <p:strVal val="#ppt_y+.05"/>
                                          </p:val>
                                        </p:tav>
                                        <p:tav tm="100000">
                                          <p:val>
                                            <p:strVal val="#ppt_y"/>
                                          </p:val>
                                        </p:tav>
                                      </p:tavLst>
                                    </p:anim>
                                  </p:childTnLst>
                                </p:cTn>
                              </p:par>
                              <p:par>
                                <p:cTn id="10" presetID="44" presetClass="entr" presetSubtype="0" fill="hold" grpId="0" nodeType="withEffect">
                                  <p:stCondLst>
                                    <p:cond delay="0"/>
                                  </p:stCondLst>
                                  <p:childTnLst>
                                    <p:set>
                                      <p:cBhvr>
                                        <p:cTn id="11" dur="1" fill="hold">
                                          <p:stCondLst>
                                            <p:cond delay="0"/>
                                          </p:stCondLst>
                                        </p:cTn>
                                        <p:tgtEl>
                                          <p:spTgt spid="258051">
                                            <p:txEl>
                                              <p:pRg st="1" end="1"/>
                                            </p:txEl>
                                          </p:spTgt>
                                        </p:tgtEl>
                                        <p:attrNameLst>
                                          <p:attrName>style.visibility</p:attrName>
                                        </p:attrNameLst>
                                      </p:cBhvr>
                                      <p:to>
                                        <p:strVal val="visible"/>
                                      </p:to>
                                    </p:set>
                                    <p:animEffect transition="in" filter="fade">
                                      <p:cBhvr>
                                        <p:cTn id="12" dur="500"/>
                                        <p:tgtEl>
                                          <p:spTgt spid="258051">
                                            <p:txEl>
                                              <p:pRg st="1" end="1"/>
                                            </p:txEl>
                                          </p:spTgt>
                                        </p:tgtEl>
                                      </p:cBhvr>
                                    </p:animEffect>
                                    <p:anim calcmode="lin" valueType="num">
                                      <p:cBhvr>
                                        <p:cTn id="13" dur="500" fill="hold"/>
                                        <p:tgtEl>
                                          <p:spTgt spid="258051">
                                            <p:txEl>
                                              <p:pRg st="1" end="1"/>
                                            </p:txEl>
                                          </p:spTgt>
                                        </p:tgtEl>
                                        <p:attrNameLst>
                                          <p:attrName>ppt_x</p:attrName>
                                        </p:attrNameLst>
                                      </p:cBhvr>
                                      <p:tavLst>
                                        <p:tav tm="0">
                                          <p:val>
                                            <p:strVal val="#ppt_x"/>
                                          </p:val>
                                        </p:tav>
                                        <p:tav tm="100000">
                                          <p:val>
                                            <p:strVal val="#ppt_x"/>
                                          </p:val>
                                        </p:tav>
                                      </p:tavLst>
                                    </p:anim>
                                    <p:anim calcmode="lin" valueType="num">
                                      <p:cBhvr>
                                        <p:cTn id="14" dur="500" fill="hold"/>
                                        <p:tgtEl>
                                          <p:spTgt spid="258051">
                                            <p:txEl>
                                              <p:pRg st="1" end="1"/>
                                            </p:txEl>
                                          </p:spTgt>
                                        </p:tgtEl>
                                        <p:attrNameLst>
                                          <p:attrName>ppt_y</p:attrName>
                                        </p:attrNameLst>
                                      </p:cBhvr>
                                      <p:tavLst>
                                        <p:tav tm="0">
                                          <p:val>
                                            <p:strVal val="#ppt_y+.05"/>
                                          </p:val>
                                        </p:tav>
                                        <p:tav tm="100000">
                                          <p:val>
                                            <p:strVal val="#ppt_y"/>
                                          </p:val>
                                        </p:tav>
                                      </p:tavLst>
                                    </p:anim>
                                  </p:childTnLst>
                                </p:cTn>
                              </p:par>
                              <p:par>
                                <p:cTn id="15" presetID="44" presetClass="entr" presetSubtype="0" fill="hold" grpId="0" nodeType="withEffect">
                                  <p:stCondLst>
                                    <p:cond delay="0"/>
                                  </p:stCondLst>
                                  <p:childTnLst>
                                    <p:set>
                                      <p:cBhvr>
                                        <p:cTn id="16" dur="1" fill="hold">
                                          <p:stCondLst>
                                            <p:cond delay="0"/>
                                          </p:stCondLst>
                                        </p:cTn>
                                        <p:tgtEl>
                                          <p:spTgt spid="258051">
                                            <p:txEl>
                                              <p:pRg st="2" end="2"/>
                                            </p:txEl>
                                          </p:spTgt>
                                        </p:tgtEl>
                                        <p:attrNameLst>
                                          <p:attrName>style.visibility</p:attrName>
                                        </p:attrNameLst>
                                      </p:cBhvr>
                                      <p:to>
                                        <p:strVal val="visible"/>
                                      </p:to>
                                    </p:set>
                                    <p:animEffect transition="in" filter="fade">
                                      <p:cBhvr>
                                        <p:cTn id="17" dur="500"/>
                                        <p:tgtEl>
                                          <p:spTgt spid="258051">
                                            <p:txEl>
                                              <p:pRg st="2" end="2"/>
                                            </p:txEl>
                                          </p:spTgt>
                                        </p:tgtEl>
                                      </p:cBhvr>
                                    </p:animEffect>
                                    <p:anim calcmode="lin" valueType="num">
                                      <p:cBhvr>
                                        <p:cTn id="18" dur="500" fill="hold"/>
                                        <p:tgtEl>
                                          <p:spTgt spid="258051">
                                            <p:txEl>
                                              <p:pRg st="2" end="2"/>
                                            </p:txEl>
                                          </p:spTgt>
                                        </p:tgtEl>
                                        <p:attrNameLst>
                                          <p:attrName>ppt_x</p:attrName>
                                        </p:attrNameLst>
                                      </p:cBhvr>
                                      <p:tavLst>
                                        <p:tav tm="0">
                                          <p:val>
                                            <p:strVal val="#ppt_x"/>
                                          </p:val>
                                        </p:tav>
                                        <p:tav tm="100000">
                                          <p:val>
                                            <p:strVal val="#ppt_x"/>
                                          </p:val>
                                        </p:tav>
                                      </p:tavLst>
                                    </p:anim>
                                    <p:anim calcmode="lin" valueType="num">
                                      <p:cBhvr>
                                        <p:cTn id="19" dur="500" fill="hold"/>
                                        <p:tgtEl>
                                          <p:spTgt spid="258051">
                                            <p:txEl>
                                              <p:pRg st="2" end="2"/>
                                            </p:txEl>
                                          </p:spTgt>
                                        </p:tgtEl>
                                        <p:attrNameLst>
                                          <p:attrName>ppt_y</p:attrName>
                                        </p:attrNameLst>
                                      </p:cBhvr>
                                      <p:tavLst>
                                        <p:tav tm="0">
                                          <p:val>
                                            <p:strVal val="#ppt_y+.05"/>
                                          </p:val>
                                        </p:tav>
                                        <p:tav tm="100000">
                                          <p:val>
                                            <p:strVal val="#ppt_y"/>
                                          </p:val>
                                        </p:tav>
                                      </p:tavLst>
                                    </p:anim>
                                  </p:childTnLst>
                                </p:cTn>
                              </p:par>
                              <p:par>
                                <p:cTn id="20" presetID="44" presetClass="entr" presetSubtype="0" fill="hold" grpId="0" nodeType="withEffect">
                                  <p:stCondLst>
                                    <p:cond delay="0"/>
                                  </p:stCondLst>
                                  <p:childTnLst>
                                    <p:set>
                                      <p:cBhvr>
                                        <p:cTn id="21" dur="1" fill="hold">
                                          <p:stCondLst>
                                            <p:cond delay="0"/>
                                          </p:stCondLst>
                                        </p:cTn>
                                        <p:tgtEl>
                                          <p:spTgt spid="258051">
                                            <p:txEl>
                                              <p:pRg st="3" end="3"/>
                                            </p:txEl>
                                          </p:spTgt>
                                        </p:tgtEl>
                                        <p:attrNameLst>
                                          <p:attrName>style.visibility</p:attrName>
                                        </p:attrNameLst>
                                      </p:cBhvr>
                                      <p:to>
                                        <p:strVal val="visible"/>
                                      </p:to>
                                    </p:set>
                                    <p:animEffect transition="in" filter="fade">
                                      <p:cBhvr>
                                        <p:cTn id="22" dur="500"/>
                                        <p:tgtEl>
                                          <p:spTgt spid="258051">
                                            <p:txEl>
                                              <p:pRg st="3" end="3"/>
                                            </p:txEl>
                                          </p:spTgt>
                                        </p:tgtEl>
                                      </p:cBhvr>
                                    </p:animEffect>
                                    <p:anim calcmode="lin" valueType="num">
                                      <p:cBhvr>
                                        <p:cTn id="23" dur="500" fill="hold"/>
                                        <p:tgtEl>
                                          <p:spTgt spid="258051">
                                            <p:txEl>
                                              <p:pRg st="3" end="3"/>
                                            </p:txEl>
                                          </p:spTgt>
                                        </p:tgtEl>
                                        <p:attrNameLst>
                                          <p:attrName>ppt_x</p:attrName>
                                        </p:attrNameLst>
                                      </p:cBhvr>
                                      <p:tavLst>
                                        <p:tav tm="0">
                                          <p:val>
                                            <p:strVal val="#ppt_x"/>
                                          </p:val>
                                        </p:tav>
                                        <p:tav tm="100000">
                                          <p:val>
                                            <p:strVal val="#ppt_x"/>
                                          </p:val>
                                        </p:tav>
                                      </p:tavLst>
                                    </p:anim>
                                    <p:anim calcmode="lin" valueType="num">
                                      <p:cBhvr>
                                        <p:cTn id="24" dur="500" fill="hold"/>
                                        <p:tgtEl>
                                          <p:spTgt spid="258051">
                                            <p:txEl>
                                              <p:pRg st="3" end="3"/>
                                            </p:txEl>
                                          </p:spTgt>
                                        </p:tgtEl>
                                        <p:attrNameLst>
                                          <p:attrName>ppt_y</p:attrName>
                                        </p:attrNameLst>
                                      </p:cBhvr>
                                      <p:tavLst>
                                        <p:tav tm="0">
                                          <p:val>
                                            <p:strVal val="#ppt_y+.05"/>
                                          </p:val>
                                        </p:tav>
                                        <p:tav tm="100000">
                                          <p:val>
                                            <p:strVal val="#ppt_y"/>
                                          </p:val>
                                        </p:tav>
                                      </p:tavLst>
                                    </p:anim>
                                  </p:childTnLst>
                                </p:cTn>
                              </p:par>
                              <p:par>
                                <p:cTn id="25" presetID="44" presetClass="entr" presetSubtype="0" fill="hold" grpId="0" nodeType="withEffect">
                                  <p:stCondLst>
                                    <p:cond delay="0"/>
                                  </p:stCondLst>
                                  <p:childTnLst>
                                    <p:set>
                                      <p:cBhvr>
                                        <p:cTn id="26" dur="1" fill="hold">
                                          <p:stCondLst>
                                            <p:cond delay="0"/>
                                          </p:stCondLst>
                                        </p:cTn>
                                        <p:tgtEl>
                                          <p:spTgt spid="258051">
                                            <p:txEl>
                                              <p:pRg st="4" end="4"/>
                                            </p:txEl>
                                          </p:spTgt>
                                        </p:tgtEl>
                                        <p:attrNameLst>
                                          <p:attrName>style.visibility</p:attrName>
                                        </p:attrNameLst>
                                      </p:cBhvr>
                                      <p:to>
                                        <p:strVal val="visible"/>
                                      </p:to>
                                    </p:set>
                                    <p:animEffect transition="in" filter="fade">
                                      <p:cBhvr>
                                        <p:cTn id="27" dur="500"/>
                                        <p:tgtEl>
                                          <p:spTgt spid="258051">
                                            <p:txEl>
                                              <p:pRg st="4" end="4"/>
                                            </p:txEl>
                                          </p:spTgt>
                                        </p:tgtEl>
                                      </p:cBhvr>
                                    </p:animEffect>
                                    <p:anim calcmode="lin" valueType="num">
                                      <p:cBhvr>
                                        <p:cTn id="28" dur="500" fill="hold"/>
                                        <p:tgtEl>
                                          <p:spTgt spid="258051">
                                            <p:txEl>
                                              <p:pRg st="4" end="4"/>
                                            </p:txEl>
                                          </p:spTgt>
                                        </p:tgtEl>
                                        <p:attrNameLst>
                                          <p:attrName>ppt_x</p:attrName>
                                        </p:attrNameLst>
                                      </p:cBhvr>
                                      <p:tavLst>
                                        <p:tav tm="0">
                                          <p:val>
                                            <p:strVal val="#ppt_x"/>
                                          </p:val>
                                        </p:tav>
                                        <p:tav tm="100000">
                                          <p:val>
                                            <p:strVal val="#ppt_x"/>
                                          </p:val>
                                        </p:tav>
                                      </p:tavLst>
                                    </p:anim>
                                    <p:anim calcmode="lin" valueType="num">
                                      <p:cBhvr>
                                        <p:cTn id="29" dur="500" fill="hold"/>
                                        <p:tgtEl>
                                          <p:spTgt spid="258051">
                                            <p:txEl>
                                              <p:pRg st="4" end="4"/>
                                            </p:txEl>
                                          </p:spTgt>
                                        </p:tgtEl>
                                        <p:attrNameLst>
                                          <p:attrName>ppt_y</p:attrName>
                                        </p:attrNameLst>
                                      </p:cBhvr>
                                      <p:tavLst>
                                        <p:tav tm="0">
                                          <p:val>
                                            <p:strVal val="#ppt_y+.05"/>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4" presetClass="entr" presetSubtype="0" fill="hold" grpId="0" nodeType="clickEffect">
                                  <p:stCondLst>
                                    <p:cond delay="0"/>
                                  </p:stCondLst>
                                  <p:childTnLst>
                                    <p:set>
                                      <p:cBhvr>
                                        <p:cTn id="33" dur="1" fill="hold">
                                          <p:stCondLst>
                                            <p:cond delay="0"/>
                                          </p:stCondLst>
                                        </p:cTn>
                                        <p:tgtEl>
                                          <p:spTgt spid="258051">
                                            <p:txEl>
                                              <p:pRg st="5" end="5"/>
                                            </p:txEl>
                                          </p:spTgt>
                                        </p:tgtEl>
                                        <p:attrNameLst>
                                          <p:attrName>style.visibility</p:attrName>
                                        </p:attrNameLst>
                                      </p:cBhvr>
                                      <p:to>
                                        <p:strVal val="visible"/>
                                      </p:to>
                                    </p:set>
                                    <p:animEffect transition="in" filter="fade">
                                      <p:cBhvr>
                                        <p:cTn id="34" dur="500"/>
                                        <p:tgtEl>
                                          <p:spTgt spid="258051">
                                            <p:txEl>
                                              <p:pRg st="5" end="5"/>
                                            </p:txEl>
                                          </p:spTgt>
                                        </p:tgtEl>
                                      </p:cBhvr>
                                    </p:animEffect>
                                    <p:anim calcmode="lin" valueType="num">
                                      <p:cBhvr>
                                        <p:cTn id="35" dur="500" fill="hold"/>
                                        <p:tgtEl>
                                          <p:spTgt spid="258051">
                                            <p:txEl>
                                              <p:pRg st="5" end="5"/>
                                            </p:txEl>
                                          </p:spTgt>
                                        </p:tgtEl>
                                        <p:attrNameLst>
                                          <p:attrName>ppt_x</p:attrName>
                                        </p:attrNameLst>
                                      </p:cBhvr>
                                      <p:tavLst>
                                        <p:tav tm="0">
                                          <p:val>
                                            <p:strVal val="#ppt_x"/>
                                          </p:val>
                                        </p:tav>
                                        <p:tav tm="100000">
                                          <p:val>
                                            <p:strVal val="#ppt_x"/>
                                          </p:val>
                                        </p:tav>
                                      </p:tavLst>
                                    </p:anim>
                                    <p:anim calcmode="lin" valueType="num">
                                      <p:cBhvr>
                                        <p:cTn id="36" dur="500" fill="hold"/>
                                        <p:tgtEl>
                                          <p:spTgt spid="258051">
                                            <p:txEl>
                                              <p:pRg st="5" end="5"/>
                                            </p:txEl>
                                          </p:spTgt>
                                        </p:tgtEl>
                                        <p:attrNameLst>
                                          <p:attrName>ppt_y</p:attrName>
                                        </p:attrNameLst>
                                      </p:cBhvr>
                                      <p:tavLst>
                                        <p:tav tm="0">
                                          <p:val>
                                            <p:strVal val="#ppt_y+.05"/>
                                          </p:val>
                                        </p:tav>
                                        <p:tav tm="100000">
                                          <p:val>
                                            <p:strVal val="#ppt_y"/>
                                          </p:val>
                                        </p:tav>
                                      </p:tavLst>
                                    </p:anim>
                                  </p:childTnLst>
                                </p:cTn>
                              </p:par>
                              <p:par>
                                <p:cTn id="37" presetID="44" presetClass="entr" presetSubtype="0" fill="hold" grpId="0" nodeType="withEffect">
                                  <p:stCondLst>
                                    <p:cond delay="0"/>
                                  </p:stCondLst>
                                  <p:childTnLst>
                                    <p:set>
                                      <p:cBhvr>
                                        <p:cTn id="38" dur="1" fill="hold">
                                          <p:stCondLst>
                                            <p:cond delay="0"/>
                                          </p:stCondLst>
                                        </p:cTn>
                                        <p:tgtEl>
                                          <p:spTgt spid="258051">
                                            <p:txEl>
                                              <p:pRg st="6" end="6"/>
                                            </p:txEl>
                                          </p:spTgt>
                                        </p:tgtEl>
                                        <p:attrNameLst>
                                          <p:attrName>style.visibility</p:attrName>
                                        </p:attrNameLst>
                                      </p:cBhvr>
                                      <p:to>
                                        <p:strVal val="visible"/>
                                      </p:to>
                                    </p:set>
                                    <p:animEffect transition="in" filter="fade">
                                      <p:cBhvr>
                                        <p:cTn id="39" dur="500"/>
                                        <p:tgtEl>
                                          <p:spTgt spid="258051">
                                            <p:txEl>
                                              <p:pRg st="6" end="6"/>
                                            </p:txEl>
                                          </p:spTgt>
                                        </p:tgtEl>
                                      </p:cBhvr>
                                    </p:animEffect>
                                    <p:anim calcmode="lin" valueType="num">
                                      <p:cBhvr>
                                        <p:cTn id="40" dur="500" fill="hold"/>
                                        <p:tgtEl>
                                          <p:spTgt spid="258051">
                                            <p:txEl>
                                              <p:pRg st="6" end="6"/>
                                            </p:txEl>
                                          </p:spTgt>
                                        </p:tgtEl>
                                        <p:attrNameLst>
                                          <p:attrName>ppt_x</p:attrName>
                                        </p:attrNameLst>
                                      </p:cBhvr>
                                      <p:tavLst>
                                        <p:tav tm="0">
                                          <p:val>
                                            <p:strVal val="#ppt_x"/>
                                          </p:val>
                                        </p:tav>
                                        <p:tav tm="100000">
                                          <p:val>
                                            <p:strVal val="#ppt_x"/>
                                          </p:val>
                                        </p:tav>
                                      </p:tavLst>
                                    </p:anim>
                                    <p:anim calcmode="lin" valueType="num">
                                      <p:cBhvr>
                                        <p:cTn id="41" dur="500" fill="hold"/>
                                        <p:tgtEl>
                                          <p:spTgt spid="258051">
                                            <p:txEl>
                                              <p:pRg st="6" end="6"/>
                                            </p:txEl>
                                          </p:spTgt>
                                        </p:tgtEl>
                                        <p:attrNameLst>
                                          <p:attrName>ppt_y</p:attrName>
                                        </p:attrNameLst>
                                      </p:cBhvr>
                                      <p:tavLst>
                                        <p:tav tm="0">
                                          <p:val>
                                            <p:strVal val="#ppt_y+.05"/>
                                          </p:val>
                                        </p:tav>
                                        <p:tav tm="100000">
                                          <p:val>
                                            <p:strVal val="#ppt_y"/>
                                          </p:val>
                                        </p:tav>
                                      </p:tavLst>
                                    </p:anim>
                                  </p:childTnLst>
                                </p:cTn>
                              </p:par>
                              <p:par>
                                <p:cTn id="42" presetID="44" presetClass="entr" presetSubtype="0" fill="hold" grpId="0" nodeType="withEffect">
                                  <p:stCondLst>
                                    <p:cond delay="0"/>
                                  </p:stCondLst>
                                  <p:childTnLst>
                                    <p:set>
                                      <p:cBhvr>
                                        <p:cTn id="43" dur="1" fill="hold">
                                          <p:stCondLst>
                                            <p:cond delay="0"/>
                                          </p:stCondLst>
                                        </p:cTn>
                                        <p:tgtEl>
                                          <p:spTgt spid="258051">
                                            <p:txEl>
                                              <p:pRg st="7" end="7"/>
                                            </p:txEl>
                                          </p:spTgt>
                                        </p:tgtEl>
                                        <p:attrNameLst>
                                          <p:attrName>style.visibility</p:attrName>
                                        </p:attrNameLst>
                                      </p:cBhvr>
                                      <p:to>
                                        <p:strVal val="visible"/>
                                      </p:to>
                                    </p:set>
                                    <p:animEffect transition="in" filter="fade">
                                      <p:cBhvr>
                                        <p:cTn id="44" dur="500"/>
                                        <p:tgtEl>
                                          <p:spTgt spid="258051">
                                            <p:txEl>
                                              <p:pRg st="7" end="7"/>
                                            </p:txEl>
                                          </p:spTgt>
                                        </p:tgtEl>
                                      </p:cBhvr>
                                    </p:animEffect>
                                    <p:anim calcmode="lin" valueType="num">
                                      <p:cBhvr>
                                        <p:cTn id="45" dur="500" fill="hold"/>
                                        <p:tgtEl>
                                          <p:spTgt spid="258051">
                                            <p:txEl>
                                              <p:pRg st="7" end="7"/>
                                            </p:txEl>
                                          </p:spTgt>
                                        </p:tgtEl>
                                        <p:attrNameLst>
                                          <p:attrName>ppt_x</p:attrName>
                                        </p:attrNameLst>
                                      </p:cBhvr>
                                      <p:tavLst>
                                        <p:tav tm="0">
                                          <p:val>
                                            <p:strVal val="#ppt_x"/>
                                          </p:val>
                                        </p:tav>
                                        <p:tav tm="100000">
                                          <p:val>
                                            <p:strVal val="#ppt_x"/>
                                          </p:val>
                                        </p:tav>
                                      </p:tavLst>
                                    </p:anim>
                                    <p:anim calcmode="lin" valueType="num">
                                      <p:cBhvr>
                                        <p:cTn id="46" dur="500" fill="hold"/>
                                        <p:tgtEl>
                                          <p:spTgt spid="258051">
                                            <p:txEl>
                                              <p:pRg st="7" end="7"/>
                                            </p:txEl>
                                          </p:spTgt>
                                        </p:tgtEl>
                                        <p:attrNameLst>
                                          <p:attrName>ppt_y</p:attrName>
                                        </p:attrNameLst>
                                      </p:cBhvr>
                                      <p:tavLst>
                                        <p:tav tm="0">
                                          <p:val>
                                            <p:strVal val="#ppt_y+.05"/>
                                          </p:val>
                                        </p:tav>
                                        <p:tav tm="100000">
                                          <p:val>
                                            <p:strVal val="#ppt_y"/>
                                          </p:val>
                                        </p:tav>
                                      </p:tavLst>
                                    </p:anim>
                                  </p:childTnLst>
                                </p:cTn>
                              </p:par>
                              <p:par>
                                <p:cTn id="47" presetID="44" presetClass="entr" presetSubtype="0" fill="hold" grpId="0" nodeType="withEffect">
                                  <p:stCondLst>
                                    <p:cond delay="0"/>
                                  </p:stCondLst>
                                  <p:childTnLst>
                                    <p:set>
                                      <p:cBhvr>
                                        <p:cTn id="48" dur="1" fill="hold">
                                          <p:stCondLst>
                                            <p:cond delay="0"/>
                                          </p:stCondLst>
                                        </p:cTn>
                                        <p:tgtEl>
                                          <p:spTgt spid="258051">
                                            <p:txEl>
                                              <p:pRg st="8" end="8"/>
                                            </p:txEl>
                                          </p:spTgt>
                                        </p:tgtEl>
                                        <p:attrNameLst>
                                          <p:attrName>style.visibility</p:attrName>
                                        </p:attrNameLst>
                                      </p:cBhvr>
                                      <p:to>
                                        <p:strVal val="visible"/>
                                      </p:to>
                                    </p:set>
                                    <p:animEffect transition="in" filter="fade">
                                      <p:cBhvr>
                                        <p:cTn id="49" dur="500"/>
                                        <p:tgtEl>
                                          <p:spTgt spid="258051">
                                            <p:txEl>
                                              <p:pRg st="8" end="8"/>
                                            </p:txEl>
                                          </p:spTgt>
                                        </p:tgtEl>
                                      </p:cBhvr>
                                    </p:animEffect>
                                    <p:anim calcmode="lin" valueType="num">
                                      <p:cBhvr>
                                        <p:cTn id="50" dur="500" fill="hold"/>
                                        <p:tgtEl>
                                          <p:spTgt spid="258051">
                                            <p:txEl>
                                              <p:pRg st="8" end="8"/>
                                            </p:txEl>
                                          </p:spTgt>
                                        </p:tgtEl>
                                        <p:attrNameLst>
                                          <p:attrName>ppt_x</p:attrName>
                                        </p:attrNameLst>
                                      </p:cBhvr>
                                      <p:tavLst>
                                        <p:tav tm="0">
                                          <p:val>
                                            <p:strVal val="#ppt_x"/>
                                          </p:val>
                                        </p:tav>
                                        <p:tav tm="100000">
                                          <p:val>
                                            <p:strVal val="#ppt_x"/>
                                          </p:val>
                                        </p:tav>
                                      </p:tavLst>
                                    </p:anim>
                                    <p:anim calcmode="lin" valueType="num">
                                      <p:cBhvr>
                                        <p:cTn id="51" dur="500" fill="hold"/>
                                        <p:tgtEl>
                                          <p:spTgt spid="258051">
                                            <p:txEl>
                                              <p:pRg st="8" end="8"/>
                                            </p:txEl>
                                          </p:spTgt>
                                        </p:tgtEl>
                                        <p:attrNameLst>
                                          <p:attrName>ppt_y</p:attrName>
                                        </p:attrNameLst>
                                      </p:cBhvr>
                                      <p:tavLst>
                                        <p:tav tm="0">
                                          <p:val>
                                            <p:strVal val="#ppt_y+.05"/>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4" presetClass="entr" presetSubtype="0" fill="hold" grpId="0" nodeType="clickEffect">
                                  <p:stCondLst>
                                    <p:cond delay="0"/>
                                  </p:stCondLst>
                                  <p:childTnLst>
                                    <p:set>
                                      <p:cBhvr>
                                        <p:cTn id="55" dur="1" fill="hold">
                                          <p:stCondLst>
                                            <p:cond delay="0"/>
                                          </p:stCondLst>
                                        </p:cTn>
                                        <p:tgtEl>
                                          <p:spTgt spid="258051">
                                            <p:txEl>
                                              <p:pRg st="9" end="9"/>
                                            </p:txEl>
                                          </p:spTgt>
                                        </p:tgtEl>
                                        <p:attrNameLst>
                                          <p:attrName>style.visibility</p:attrName>
                                        </p:attrNameLst>
                                      </p:cBhvr>
                                      <p:to>
                                        <p:strVal val="visible"/>
                                      </p:to>
                                    </p:set>
                                    <p:animEffect transition="in" filter="fade">
                                      <p:cBhvr>
                                        <p:cTn id="56" dur="500"/>
                                        <p:tgtEl>
                                          <p:spTgt spid="258051">
                                            <p:txEl>
                                              <p:pRg st="9" end="9"/>
                                            </p:txEl>
                                          </p:spTgt>
                                        </p:tgtEl>
                                      </p:cBhvr>
                                    </p:animEffect>
                                    <p:anim calcmode="lin" valueType="num">
                                      <p:cBhvr>
                                        <p:cTn id="57" dur="500" fill="hold"/>
                                        <p:tgtEl>
                                          <p:spTgt spid="258051">
                                            <p:txEl>
                                              <p:pRg st="9" end="9"/>
                                            </p:txEl>
                                          </p:spTgt>
                                        </p:tgtEl>
                                        <p:attrNameLst>
                                          <p:attrName>ppt_x</p:attrName>
                                        </p:attrNameLst>
                                      </p:cBhvr>
                                      <p:tavLst>
                                        <p:tav tm="0">
                                          <p:val>
                                            <p:strVal val="#ppt_x"/>
                                          </p:val>
                                        </p:tav>
                                        <p:tav tm="100000">
                                          <p:val>
                                            <p:strVal val="#ppt_x"/>
                                          </p:val>
                                        </p:tav>
                                      </p:tavLst>
                                    </p:anim>
                                    <p:anim calcmode="lin" valueType="num">
                                      <p:cBhvr>
                                        <p:cTn id="58" dur="500" fill="hold"/>
                                        <p:tgtEl>
                                          <p:spTgt spid="258051">
                                            <p:txEl>
                                              <p:pRg st="9" end="9"/>
                                            </p:txEl>
                                          </p:spTgt>
                                        </p:tgtEl>
                                        <p:attrNameLst>
                                          <p:attrName>ppt_y</p:attrName>
                                        </p:attrNameLst>
                                      </p:cBhvr>
                                      <p:tavLst>
                                        <p:tav tm="0">
                                          <p:val>
                                            <p:strVal val="#ppt_y+.05"/>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58051">
                                            <p:txEl>
                                              <p:pRg st="10" end="10"/>
                                            </p:txEl>
                                          </p:spTgt>
                                        </p:tgtEl>
                                        <p:attrNameLst>
                                          <p:attrName>style.visibility</p:attrName>
                                        </p:attrNameLst>
                                      </p:cBhvr>
                                      <p:to>
                                        <p:strVal val="visible"/>
                                      </p:to>
                                    </p:set>
                                    <p:anim calcmode="lin" valueType="num">
                                      <p:cBhvr additive="base">
                                        <p:cTn id="63" dur="500" fill="hold"/>
                                        <p:tgtEl>
                                          <p:spTgt spid="258051">
                                            <p:txEl>
                                              <p:pRg st="10" end="1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580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58051">
                                            <p:txEl>
                                              <p:pRg st="11" end="11"/>
                                            </p:txEl>
                                          </p:spTgt>
                                        </p:tgtEl>
                                        <p:attrNameLst>
                                          <p:attrName>style.visibility</p:attrName>
                                        </p:attrNameLst>
                                      </p:cBhvr>
                                      <p:to>
                                        <p:strVal val="visible"/>
                                      </p:to>
                                    </p:set>
                                    <p:anim calcmode="lin" valueType="num">
                                      <p:cBhvr additive="base">
                                        <p:cTn id="69" dur="500" fill="hold"/>
                                        <p:tgtEl>
                                          <p:spTgt spid="258051">
                                            <p:txEl>
                                              <p:pRg st="11" end="11"/>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58051">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58051">
                                            <p:txEl>
                                              <p:pRg st="12" end="12"/>
                                            </p:txEl>
                                          </p:spTgt>
                                        </p:tgtEl>
                                        <p:attrNameLst>
                                          <p:attrName>style.visibility</p:attrName>
                                        </p:attrNameLst>
                                      </p:cBhvr>
                                      <p:to>
                                        <p:strVal val="visible"/>
                                      </p:to>
                                    </p:set>
                                    <p:anim calcmode="lin" valueType="num">
                                      <p:cBhvr additive="base">
                                        <p:cTn id="75" dur="500" fill="hold"/>
                                        <p:tgtEl>
                                          <p:spTgt spid="258051">
                                            <p:txEl>
                                              <p:pRg st="12" end="12"/>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580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8051">
                                            <p:txEl>
                                              <p:pRg st="13" end="13"/>
                                            </p:txEl>
                                          </p:spTgt>
                                        </p:tgtEl>
                                        <p:attrNameLst>
                                          <p:attrName>style.visibility</p:attrName>
                                        </p:attrNameLst>
                                      </p:cBhvr>
                                      <p:to>
                                        <p:strVal val="visible"/>
                                      </p:to>
                                    </p:set>
                                    <p:anim calcmode="lin" valueType="num">
                                      <p:cBhvr additive="base">
                                        <p:cTn id="81" dur="500" fill="hold"/>
                                        <p:tgtEl>
                                          <p:spTgt spid="258051">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8051">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58051">
                                            <p:txEl>
                                              <p:pRg st="14" end="14"/>
                                            </p:txEl>
                                          </p:spTgt>
                                        </p:tgtEl>
                                        <p:attrNameLst>
                                          <p:attrName>style.visibility</p:attrName>
                                        </p:attrNameLst>
                                      </p:cBhvr>
                                      <p:to>
                                        <p:strVal val="visible"/>
                                      </p:to>
                                    </p:set>
                                    <p:anim calcmode="lin" valueType="num">
                                      <p:cBhvr additive="base">
                                        <p:cTn id="87" dur="500" fill="hold"/>
                                        <p:tgtEl>
                                          <p:spTgt spid="258051">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58051">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58051">
                                            <p:txEl>
                                              <p:pRg st="15" end="15"/>
                                            </p:txEl>
                                          </p:spTgt>
                                        </p:tgtEl>
                                        <p:attrNameLst>
                                          <p:attrName>style.visibility</p:attrName>
                                        </p:attrNameLst>
                                      </p:cBhvr>
                                      <p:to>
                                        <p:strVal val="visible"/>
                                      </p:to>
                                    </p:set>
                                    <p:anim calcmode="lin" valueType="num">
                                      <p:cBhvr additive="base">
                                        <p:cTn id="93" dur="500" fill="hold"/>
                                        <p:tgtEl>
                                          <p:spTgt spid="258051">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58051">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Effect transition="in" filter="fade">
                                      <p:cBhvr>
                                        <p:cTn id="99" dur="2000"/>
                                        <p:tgtEl>
                                          <p:spTgt spid="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fade">
                                      <p:cBhvr>
                                        <p:cTn id="10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GB" smtClean="0"/>
              <a:t>Summary</a:t>
            </a:r>
            <a:endParaRPr lang="en-US" smtClean="0"/>
          </a:p>
        </p:txBody>
      </p:sp>
      <p:sp>
        <p:nvSpPr>
          <p:cNvPr id="54275" name="Rectangle 3"/>
          <p:cNvSpPr>
            <a:spLocks noGrp="1" noChangeArrowheads="1"/>
          </p:cNvSpPr>
          <p:nvPr>
            <p:ph type="body" idx="1"/>
          </p:nvPr>
        </p:nvSpPr>
        <p:spPr/>
        <p:txBody>
          <a:bodyPr/>
          <a:lstStyle/>
          <a:p>
            <a:pPr eaLnBrk="1" hangingPunct="1"/>
            <a:r>
              <a:rPr lang="en-GB" smtClean="0"/>
              <a:t>Completion of the Verification Cycle includes:</a:t>
            </a:r>
            <a:endParaRPr lang="en-US" smtClean="0"/>
          </a:p>
          <a:p>
            <a:pPr lvl="1" eaLnBrk="1" hangingPunct="1"/>
            <a:r>
              <a:rPr lang="en-GB" smtClean="0"/>
              <a:t>Coverage analysis</a:t>
            </a:r>
          </a:p>
          <a:p>
            <a:pPr lvl="1" eaLnBrk="1" hangingPunct="1"/>
            <a:r>
              <a:rPr lang="en-GB" smtClean="0"/>
              <a:t>Failure analysis</a:t>
            </a:r>
            <a:endParaRPr lang="en-US" smtClean="0"/>
          </a:p>
          <a:p>
            <a:pPr lvl="1" eaLnBrk="1" hangingPunct="1"/>
            <a:r>
              <a:rPr lang="en-US" smtClean="0"/>
              <a:t>Regression</a:t>
            </a:r>
          </a:p>
          <a:p>
            <a:pPr lvl="1" eaLnBrk="1" hangingPunct="1"/>
            <a:r>
              <a:rPr lang="en-US" smtClean="0"/>
              <a:t>Tape-out readiness</a:t>
            </a:r>
          </a:p>
          <a:p>
            <a:pPr lvl="1" eaLnBrk="1" hangingPunct="1"/>
            <a:r>
              <a:rPr lang="en-US" smtClean="0"/>
              <a:t>Escape analysis</a:t>
            </a:r>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t>Are We There Yet?</a:t>
            </a:r>
          </a:p>
        </p:txBody>
      </p:sp>
      <p:pic>
        <p:nvPicPr>
          <p:cNvPr id="282627" name="Picture 3" descr="j0133537"/>
          <p:cNvPicPr>
            <a:picLocks noChangeAspect="1" noChangeArrowheads="1"/>
          </p:cNvPicPr>
          <p:nvPr/>
        </p:nvPicPr>
        <p:blipFill>
          <a:blip r:embed="rId3" cstate="print"/>
          <a:srcRect/>
          <a:stretch>
            <a:fillRect/>
          </a:stretch>
        </p:blipFill>
        <p:spPr bwMode="auto">
          <a:xfrm>
            <a:off x="592138" y="3362325"/>
            <a:ext cx="1325562" cy="1185863"/>
          </a:xfrm>
          <a:prstGeom prst="rect">
            <a:avLst/>
          </a:prstGeom>
          <a:noFill/>
          <a:ln w="9525">
            <a:noFill/>
            <a:miter lim="800000"/>
            <a:headEnd/>
            <a:tailEnd/>
          </a:ln>
        </p:spPr>
      </p:pic>
      <p:pic>
        <p:nvPicPr>
          <p:cNvPr id="282628" name="Picture 4" descr="j0366674"/>
          <p:cNvPicPr>
            <a:picLocks noChangeAspect="1" noChangeArrowheads="1"/>
          </p:cNvPicPr>
          <p:nvPr/>
        </p:nvPicPr>
        <p:blipFill>
          <a:blip r:embed="rId4" cstate="print"/>
          <a:srcRect/>
          <a:stretch>
            <a:fillRect/>
          </a:stretch>
        </p:blipFill>
        <p:spPr bwMode="auto">
          <a:xfrm flipH="1">
            <a:off x="5786438" y="3227388"/>
            <a:ext cx="1585912" cy="1343025"/>
          </a:xfrm>
          <a:prstGeom prst="rect">
            <a:avLst/>
          </a:prstGeom>
          <a:noFill/>
          <a:ln w="9525">
            <a:noFill/>
            <a:miter lim="800000"/>
            <a:headEnd/>
            <a:tailEnd/>
          </a:ln>
        </p:spPr>
      </p:pic>
      <p:pic>
        <p:nvPicPr>
          <p:cNvPr id="282629" name="Picture 5" descr="j0356702"/>
          <p:cNvPicPr>
            <a:picLocks noChangeAspect="1" noChangeArrowheads="1" noCrop="1"/>
          </p:cNvPicPr>
          <p:nvPr/>
        </p:nvPicPr>
        <p:blipFill>
          <a:blip r:embed="rId5" cstate="print">
            <a:grayscl/>
            <a:biLevel thresh="50000"/>
          </a:blip>
          <a:srcRect/>
          <a:stretch>
            <a:fillRect/>
          </a:stretch>
        </p:blipFill>
        <p:spPr bwMode="auto">
          <a:xfrm>
            <a:off x="323850" y="2757488"/>
            <a:ext cx="733425" cy="730250"/>
          </a:xfrm>
          <a:prstGeom prst="rect">
            <a:avLst/>
          </a:prstGeom>
          <a:noFill/>
          <a:ln w="9525">
            <a:noFill/>
            <a:miter lim="800000"/>
            <a:headEnd/>
            <a:tailEnd/>
          </a:ln>
        </p:spPr>
      </p:pic>
      <p:pic>
        <p:nvPicPr>
          <p:cNvPr id="282630" name="Picture 6" descr="j0356702"/>
          <p:cNvPicPr>
            <a:picLocks noChangeAspect="1" noChangeArrowheads="1" noCrop="1"/>
          </p:cNvPicPr>
          <p:nvPr/>
        </p:nvPicPr>
        <p:blipFill>
          <a:blip r:embed="rId5" cstate="print">
            <a:grayscl/>
            <a:biLevel thresh="50000"/>
          </a:blip>
          <a:srcRect/>
          <a:stretch>
            <a:fillRect/>
          </a:stretch>
        </p:blipFill>
        <p:spPr bwMode="auto">
          <a:xfrm flipH="1">
            <a:off x="1536700" y="4235450"/>
            <a:ext cx="733425" cy="730250"/>
          </a:xfrm>
          <a:prstGeom prst="rect">
            <a:avLst/>
          </a:prstGeom>
          <a:noFill/>
          <a:ln w="9525">
            <a:noFill/>
            <a:miter lim="800000"/>
            <a:headEnd/>
            <a:tailEnd/>
          </a:ln>
        </p:spPr>
      </p:pic>
      <p:pic>
        <p:nvPicPr>
          <p:cNvPr id="282631" name="Picture 7" descr="j0356702"/>
          <p:cNvPicPr>
            <a:picLocks noChangeAspect="1" noChangeArrowheads="1" noCrop="1"/>
          </p:cNvPicPr>
          <p:nvPr/>
        </p:nvPicPr>
        <p:blipFill>
          <a:blip r:embed="rId5" cstate="print">
            <a:grayscl/>
            <a:biLevel thresh="50000"/>
          </a:blip>
          <a:srcRect/>
          <a:stretch>
            <a:fillRect/>
          </a:stretch>
        </p:blipFill>
        <p:spPr bwMode="auto">
          <a:xfrm>
            <a:off x="2682875" y="2959100"/>
            <a:ext cx="733425" cy="730250"/>
          </a:xfrm>
          <a:prstGeom prst="rect">
            <a:avLst/>
          </a:prstGeom>
          <a:noFill/>
          <a:ln w="9525">
            <a:noFill/>
            <a:miter lim="800000"/>
            <a:headEnd/>
            <a:tailEnd/>
          </a:ln>
        </p:spPr>
      </p:pic>
    </p:spTree>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9" presetClass="path" presetSubtype="0" accel="50000" decel="50000" fill="hold" nodeType="clickEffect">
                                  <p:stCondLst>
                                    <p:cond delay="0"/>
                                  </p:stCondLst>
                                  <p:childTnLst>
                                    <p:animMotion origin="layout" path="M 9.83859E-7 3.46939E-6 C 9.83859E-7 -0.04653 0.00661 -0.08225 0.01491 -0.08225 C 0.02337 -0.08225 0.03013 -0.04653 0.03013 3.46939E-6 C 0.03013 0.04653 0.03689 0.08224 0.04535 0.08224 C 0.05365 0.08224 0.06041 0.04653 0.06041 3.46939E-6 " pathEditMode="relative" rAng="0" ptsTypes="fffff">
                                      <p:cBhvr>
                                        <p:cTn id="6" dur="5000" fill="hold"/>
                                        <p:tgtEl>
                                          <p:spTgt spid="282627"/>
                                        </p:tgtEl>
                                        <p:attrNameLst>
                                          <p:attrName>ppt_x</p:attrName>
                                          <p:attrName>ppt_y</p:attrName>
                                        </p:attrNameLst>
                                      </p:cBhvr>
                                      <p:rCtr x="30" y="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6041 3.46939E-6 L 0.23013 -0.00796 " pathEditMode="relative" rAng="0" ptsTypes="AA">
                                      <p:cBhvr>
                                        <p:cTn id="10" dur="2000" fill="hold"/>
                                        <p:tgtEl>
                                          <p:spTgt spid="282627"/>
                                        </p:tgtEl>
                                        <p:attrNameLst>
                                          <p:attrName>ppt_x</p:attrName>
                                          <p:attrName>ppt_y</p:attrName>
                                        </p:attrNameLst>
                                      </p:cBhvr>
                                      <p:rCtr x="85" y="-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0.23105 3.46939E-6 L 0.48101 3.46939E-6 " pathEditMode="relative" rAng="0" ptsTypes="AA">
                                      <p:cBhvr>
                                        <p:cTn id="14" dur="2000" fill="hold"/>
                                        <p:tgtEl>
                                          <p:spTgt spid="282627"/>
                                        </p:tgtEl>
                                        <p:attrNameLst>
                                          <p:attrName>ppt_x</p:attrName>
                                          <p:attrName>ppt_y</p:attrName>
                                        </p:attrNameLst>
                                      </p:cBhvr>
                                      <p:rCtr x="125" y="0"/>
                                    </p:animMotion>
                                  </p:childTnLst>
                                </p:cTn>
                              </p:par>
                              <p:par>
                                <p:cTn id="15" presetID="63" presetClass="path" presetSubtype="0" accel="50000" decel="50000" fill="hold" nodeType="withEffect">
                                  <p:stCondLst>
                                    <p:cond delay="0"/>
                                  </p:stCondLst>
                                  <p:childTnLst>
                                    <p:animMotion origin="layout" path="M -4.03536E-6 -3.26531E-6 L 0.17894 0.00021 " pathEditMode="relative" rAng="0" ptsTypes="AA">
                                      <p:cBhvr>
                                        <p:cTn id="16" dur="2000" fill="hold"/>
                                        <p:tgtEl>
                                          <p:spTgt spid="282628"/>
                                        </p:tgtEl>
                                        <p:attrNameLst>
                                          <p:attrName>ppt_x</p:attrName>
                                          <p:attrName>ppt_y</p:attrName>
                                        </p:attrNameLst>
                                      </p:cBhvr>
                                      <p:rCtr x="89" y="0"/>
                                    </p:animMotion>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0"/>
                                          </p:stCondLst>
                                        </p:cTn>
                                        <p:tgtEl>
                                          <p:spTgt spid="28263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826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82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5553075"/>
            <a:ext cx="9144000" cy="787400"/>
          </a:xfrm>
        </p:spPr>
        <p:txBody>
          <a:bodyPr/>
          <a:lstStyle/>
          <a:p>
            <a:r>
              <a:rPr lang="en-GB" sz="3600" smtClean="0"/>
              <a:t>Why red wine is so important for Christmas</a:t>
            </a:r>
          </a:p>
        </p:txBody>
      </p:sp>
      <p:pic>
        <p:nvPicPr>
          <p:cNvPr id="3" name="Picture 2" descr="why_red_wine_is_so_important_for_christmas.gif"/>
          <p:cNvPicPr>
            <a:picLocks noChangeAspect="1"/>
          </p:cNvPicPr>
          <p:nvPr/>
        </p:nvPicPr>
        <p:blipFill>
          <a:blip r:embed="rId2" cstate="print"/>
          <a:srcRect/>
          <a:stretch>
            <a:fillRect/>
          </a:stretch>
        </p:blipFill>
        <p:spPr bwMode="auto">
          <a:xfrm>
            <a:off x="1123950" y="1150938"/>
            <a:ext cx="6896100" cy="4556125"/>
          </a:xfrm>
          <a:prstGeom prst="rect">
            <a:avLst/>
          </a:prstGeom>
          <a:noFill/>
          <a:ln w="9525">
            <a:noFill/>
            <a:miter lim="800000"/>
            <a:headEnd/>
            <a:tailEnd/>
          </a:ln>
        </p:spPr>
      </p:pic>
      <p:sp>
        <p:nvSpPr>
          <p:cNvPr id="4" name="Rectangle 2"/>
          <p:cNvSpPr txBox="1">
            <a:spLocks noChangeArrowheads="1"/>
          </p:cNvSpPr>
          <p:nvPr/>
        </p:nvSpPr>
        <p:spPr bwMode="auto">
          <a:xfrm>
            <a:off x="0" y="188913"/>
            <a:ext cx="9144000" cy="787400"/>
          </a:xfrm>
          <a:prstGeom prst="rect">
            <a:avLst/>
          </a:prstGeom>
          <a:noFill/>
          <a:ln w="9525">
            <a:noFill/>
            <a:miter lim="800000"/>
            <a:headEnd/>
            <a:tailEnd/>
          </a:ln>
        </p:spPr>
        <p:txBody>
          <a:bodyPr anchor="ctr"/>
          <a:lstStyle/>
          <a:p>
            <a:pPr>
              <a:defRPr/>
            </a:pPr>
            <a:r>
              <a:rPr lang="en-GB" sz="3600" b="1" kern="0" dirty="0">
                <a:solidFill>
                  <a:srgbClr val="A50021"/>
                </a:solidFill>
                <a:latin typeface="+mj-lt"/>
                <a:ea typeface="+mj-ea"/>
                <a:cs typeface="+mj-cs"/>
              </a:rPr>
              <a:t>Merry Christmas and a Happy New Year</a:t>
            </a:r>
            <a:endParaRPr lang="en-US" sz="3600" b="1" kern="0" dirty="0">
              <a:solidFill>
                <a:srgbClr val="A50021"/>
              </a:solidFill>
              <a:latin typeface="+mj-lt"/>
              <a:ea typeface="+mj-ea"/>
              <a:cs typeface="+mj-cs"/>
            </a:endParaRP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smtClean="0"/>
              <a:t>Coverage Closure</a:t>
            </a:r>
            <a:endParaRPr lang="en-US" smtClean="0"/>
          </a:p>
        </p:txBody>
      </p:sp>
      <p:sp>
        <p:nvSpPr>
          <p:cNvPr id="9219" name="Rectangle 3"/>
          <p:cNvSpPr>
            <a:spLocks noGrp="1" noChangeArrowheads="1"/>
          </p:cNvSpPr>
          <p:nvPr>
            <p:ph type="body" idx="1"/>
          </p:nvPr>
        </p:nvSpPr>
        <p:spPr/>
        <p:txBody>
          <a:bodyPr/>
          <a:lstStyle/>
          <a:p>
            <a:pPr eaLnBrk="1" hangingPunct="1">
              <a:buFont typeface="Wingdings" pitchFamily="2" charset="2"/>
              <a:buNone/>
            </a:pPr>
            <a:r>
              <a:rPr lang="en-US" b="1" smtClean="0"/>
              <a:t>Coverage closure </a:t>
            </a:r>
            <a:r>
              <a:rPr lang="en-US" smtClean="0"/>
              <a:t>is the process of:</a:t>
            </a:r>
          </a:p>
          <a:p>
            <a:pPr eaLnBrk="1" hangingPunct="1"/>
            <a:r>
              <a:rPr lang="en-US" smtClean="0"/>
              <a:t>Finding areas of coverage not exercised by a set of tests.</a:t>
            </a:r>
          </a:p>
          <a:p>
            <a:pPr lvl="1" eaLnBrk="1" hangingPunct="1"/>
            <a:r>
              <a:rPr lang="en-US" smtClean="0">
                <a:solidFill>
                  <a:srgbClr val="3366FF"/>
                </a:solidFill>
              </a:rPr>
              <a:t>Coverage Holes!</a:t>
            </a:r>
          </a:p>
          <a:p>
            <a:pPr eaLnBrk="1" hangingPunct="1"/>
            <a:r>
              <a:rPr lang="en-US" smtClean="0"/>
              <a:t>Creating additional tests to increase coverage by targeting these holes.</a:t>
            </a:r>
          </a:p>
          <a:p>
            <a:pPr lvl="1" eaLnBrk="1" hangingPunct="1"/>
            <a:r>
              <a:rPr lang="en-GB" smtClean="0"/>
              <a:t>Beware: Aim to “balance” coverage!</a:t>
            </a: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GB" smtClean="0"/>
              <a:t>Controllability Problems</a:t>
            </a:r>
            <a:endParaRPr lang="en-US" smtClean="0"/>
          </a:p>
        </p:txBody>
      </p:sp>
      <p:sp>
        <p:nvSpPr>
          <p:cNvPr id="10243" name="Rectangle 3"/>
          <p:cNvSpPr>
            <a:spLocks noGrp="1" noChangeArrowheads="1"/>
          </p:cNvSpPr>
          <p:nvPr>
            <p:ph type="body" idx="1"/>
          </p:nvPr>
        </p:nvSpPr>
        <p:spPr>
          <a:xfrm>
            <a:off x="442913" y="1309688"/>
            <a:ext cx="8229600" cy="4918075"/>
          </a:xfrm>
        </p:spPr>
        <p:txBody>
          <a:bodyPr/>
          <a:lstStyle/>
          <a:p>
            <a:pPr eaLnBrk="1" hangingPunct="1">
              <a:lnSpc>
                <a:spcPct val="80000"/>
              </a:lnSpc>
              <a:buFont typeface="Wingdings" pitchFamily="2" charset="2"/>
              <a:buNone/>
            </a:pPr>
            <a:r>
              <a:rPr lang="en-US" sz="2400" smtClean="0">
                <a:solidFill>
                  <a:srgbClr val="0000CC"/>
                </a:solidFill>
              </a:rPr>
              <a:t>If the cases to be hit contain internal states/signals of the DUV, directed tests that exercise all combinations are hard to find.</a:t>
            </a:r>
          </a:p>
          <a:p>
            <a:pPr lvl="2" eaLnBrk="1" hangingPunct="1">
              <a:lnSpc>
                <a:spcPct val="80000"/>
              </a:lnSpc>
            </a:pPr>
            <a:r>
              <a:rPr lang="en-US" sz="1800" smtClean="0"/>
              <a:t>Processor pipeline verification: Control logic, Internal FSMs</a:t>
            </a:r>
          </a:p>
          <a:p>
            <a:pPr eaLnBrk="1" hangingPunct="1">
              <a:lnSpc>
                <a:spcPct val="80000"/>
              </a:lnSpc>
            </a:pPr>
            <a:r>
              <a:rPr lang="en-US" sz="2400" smtClean="0"/>
              <a:t>Generate biased random tests automatically. [RTPG]</a:t>
            </a:r>
          </a:p>
          <a:p>
            <a:pPr lvl="2" eaLnBrk="1" hangingPunct="1">
              <a:lnSpc>
                <a:spcPct val="80000"/>
              </a:lnSpc>
            </a:pPr>
            <a:r>
              <a:rPr lang="en-US" sz="1800" b="1" smtClean="0">
                <a:solidFill>
                  <a:srgbClr val="A50021"/>
                </a:solidFill>
                <a:hlinkClick r:id="rId2" action="ppaction://hlinksldjump"/>
              </a:rPr>
              <a:t>ISG</a:t>
            </a:r>
            <a:endParaRPr lang="en-US" sz="1800" b="1" smtClean="0">
              <a:solidFill>
                <a:srgbClr val="A50021"/>
              </a:solidFill>
            </a:endParaRPr>
          </a:p>
          <a:p>
            <a:pPr lvl="1" eaLnBrk="1" hangingPunct="1">
              <a:lnSpc>
                <a:spcPct val="80000"/>
              </a:lnSpc>
            </a:pPr>
            <a:r>
              <a:rPr lang="en-US" sz="1800" smtClean="0"/>
              <a:t>Typically tests are filtered to retain only those that add to coverage.</a:t>
            </a:r>
          </a:p>
          <a:p>
            <a:pPr lvl="1" eaLnBrk="1" hangingPunct="1">
              <a:lnSpc>
                <a:spcPct val="80000"/>
              </a:lnSpc>
            </a:pPr>
            <a:r>
              <a:rPr lang="en-US" sz="1800" smtClean="0"/>
              <a:t>Coverage analysis indicates </a:t>
            </a:r>
            <a:r>
              <a:rPr lang="en-US" sz="1800" b="1" smtClean="0"/>
              <a:t>hard-to-reach </a:t>
            </a:r>
            <a:r>
              <a:rPr lang="en-US" sz="1800" smtClean="0"/>
              <a:t>cases.</a:t>
            </a:r>
          </a:p>
          <a:p>
            <a:pPr lvl="1" eaLnBrk="1" hangingPunct="1">
              <a:lnSpc>
                <a:spcPct val="80000"/>
              </a:lnSpc>
            </a:pPr>
            <a:r>
              <a:rPr lang="en-US" sz="2000" smtClean="0"/>
              <a:t>Don’t waste engineers time on what </a:t>
            </a:r>
            <a:r>
              <a:rPr lang="en-US" sz="2000" b="1" smtClean="0"/>
              <a:t>automation </a:t>
            </a:r>
            <a:r>
              <a:rPr lang="en-US" sz="2000" smtClean="0"/>
              <a:t>can achieve.</a:t>
            </a:r>
          </a:p>
          <a:p>
            <a:pPr eaLnBrk="1" hangingPunct="1">
              <a:lnSpc>
                <a:spcPct val="80000"/>
              </a:lnSpc>
            </a:pPr>
            <a:r>
              <a:rPr lang="en-US" sz="2000" smtClean="0"/>
              <a:t>Combine automatically generated stimulus with coverage.</a:t>
            </a:r>
          </a:p>
          <a:p>
            <a:pPr eaLnBrk="1" hangingPunct="1">
              <a:lnSpc>
                <a:spcPct val="80000"/>
              </a:lnSpc>
            </a:pPr>
            <a:r>
              <a:rPr lang="en-GB" sz="2000" smtClean="0"/>
              <a:t>Gives rise to </a:t>
            </a:r>
            <a:r>
              <a:rPr lang="en-GB" sz="2000" b="1" smtClean="0">
                <a:solidFill>
                  <a:srgbClr val="A50021"/>
                </a:solidFill>
                <a:hlinkClick r:id="rId3" action="ppaction://hlinksldjump"/>
              </a:rPr>
              <a:t>Coverage DRIVEN Verification Methodology</a:t>
            </a:r>
            <a:endParaRPr lang="en-US" sz="2000" b="1" smtClean="0">
              <a:solidFill>
                <a:srgbClr val="A50021"/>
              </a:solidFill>
            </a:endParaRPr>
          </a:p>
          <a:p>
            <a:pPr eaLnBrk="1" hangingPunct="1">
              <a:lnSpc>
                <a:spcPct val="80000"/>
              </a:lnSpc>
              <a:buFont typeface="Wingdings" pitchFamily="2" charset="2"/>
              <a:buNone/>
            </a:pPr>
            <a:r>
              <a:rPr lang="en-US" sz="2400" b="1" smtClean="0"/>
              <a:t>BUT:</a:t>
            </a:r>
          </a:p>
          <a:p>
            <a:pPr eaLnBrk="1" hangingPunct="1">
              <a:lnSpc>
                <a:spcPct val="80000"/>
              </a:lnSpc>
            </a:pPr>
            <a:r>
              <a:rPr lang="en-US" sz="2400" b="1" smtClean="0"/>
              <a:t>Hard-to-reach cases (may) need manual attention.</a:t>
            </a:r>
          </a:p>
          <a:p>
            <a:pPr lvl="1" eaLnBrk="1" hangingPunct="1">
              <a:lnSpc>
                <a:spcPct val="80000"/>
              </a:lnSpc>
            </a:pPr>
            <a:r>
              <a:rPr lang="en-US" sz="1800" smtClean="0"/>
              <a:t>Bias tests towards certain conditions or corner cases.</a:t>
            </a:r>
          </a:p>
          <a:p>
            <a:pPr lvl="1" eaLnBrk="1" hangingPunct="1">
              <a:lnSpc>
                <a:spcPct val="80000"/>
              </a:lnSpc>
            </a:pPr>
            <a:r>
              <a:rPr lang="en-US" sz="1800" smtClean="0">
                <a:solidFill>
                  <a:srgbClr val="A50021"/>
                </a:solidFill>
              </a:rPr>
              <a:t>Supplying bias requires significant engineering skill.</a:t>
            </a:r>
          </a:p>
          <a:p>
            <a:pPr lvl="2" eaLnBrk="1" hangingPunct="1">
              <a:lnSpc>
                <a:spcPct val="80000"/>
              </a:lnSpc>
            </a:pPr>
            <a:r>
              <a:rPr lang="en-US" sz="1800" smtClean="0"/>
              <a:t>Often only trial-and-error approach.</a:t>
            </a:r>
            <a:endParaRPr lang="en-US" sz="160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smtClean="0"/>
              <a:t>Biasable Random Test Generation</a:t>
            </a:r>
            <a:endParaRPr lang="en-US" smtClean="0"/>
          </a:p>
        </p:txBody>
      </p:sp>
      <p:sp>
        <p:nvSpPr>
          <p:cNvPr id="11267" name="Rectangle 3"/>
          <p:cNvSpPr>
            <a:spLocks noGrp="1" noChangeArrowheads="1"/>
          </p:cNvSpPr>
          <p:nvPr>
            <p:ph type="body" idx="1"/>
          </p:nvPr>
        </p:nvSpPr>
        <p:spPr>
          <a:xfrm>
            <a:off x="457200" y="1484313"/>
            <a:ext cx="8229600" cy="4695825"/>
          </a:xfrm>
        </p:spPr>
        <p:txBody>
          <a:bodyPr/>
          <a:lstStyle/>
          <a:p>
            <a:pPr eaLnBrk="1" hangingPunct="1">
              <a:lnSpc>
                <a:spcPct val="90000"/>
              </a:lnSpc>
              <a:buFont typeface="Wingdings" pitchFamily="2" charset="2"/>
              <a:buNone/>
            </a:pPr>
            <a:r>
              <a:rPr lang="en-US" sz="1800" i="1" smtClean="0">
                <a:solidFill>
                  <a:srgbClr val="0000CC"/>
                </a:solidFill>
                <a:latin typeface="Times New Roman" pitchFamily="18" charset="0"/>
                <a:cs typeface="Times New Roman" pitchFamily="18" charset="0"/>
              </a:rPr>
              <a:t>[A Adir, E Almog, L Fournier, E Marcus, M Rimon, M Vinov and A Ziv. Genesys-Pro: Innovations in Test Program Generation for Functional Processor Verification. In IEEE Design &amp; Test of Computers, 2004.]</a:t>
            </a:r>
          </a:p>
          <a:p>
            <a:pPr eaLnBrk="1" hangingPunct="1">
              <a:lnSpc>
                <a:spcPct val="90000"/>
              </a:lnSpc>
            </a:pPr>
            <a:endParaRPr lang="en-US" sz="2400" b="1" i="1" smtClean="0">
              <a:latin typeface="Times New Roman" pitchFamily="18" charset="0"/>
              <a:cs typeface="Times New Roman" pitchFamily="18" charset="0"/>
            </a:endParaRPr>
          </a:p>
          <a:p>
            <a:pPr eaLnBrk="1" hangingPunct="1">
              <a:lnSpc>
                <a:spcPct val="90000"/>
              </a:lnSpc>
            </a:pPr>
            <a:r>
              <a:rPr lang="en-US" sz="2400" b="1" smtClean="0"/>
              <a:t>Test template description language</a:t>
            </a:r>
          </a:p>
          <a:p>
            <a:pPr lvl="1" eaLnBrk="1" hangingPunct="1">
              <a:lnSpc>
                <a:spcPct val="90000"/>
              </a:lnSpc>
            </a:pPr>
            <a:r>
              <a:rPr lang="en-US" sz="2000" smtClean="0"/>
              <a:t>expressiveness of programming language</a:t>
            </a:r>
          </a:p>
          <a:p>
            <a:pPr lvl="1" eaLnBrk="1" hangingPunct="1">
              <a:lnSpc>
                <a:spcPct val="90000"/>
              </a:lnSpc>
            </a:pPr>
            <a:r>
              <a:rPr lang="en-US" sz="2000" smtClean="0"/>
              <a:t>virtually unlimited control over events to be generated</a:t>
            </a:r>
          </a:p>
          <a:p>
            <a:pPr eaLnBrk="1" hangingPunct="1">
              <a:lnSpc>
                <a:spcPct val="90000"/>
              </a:lnSpc>
            </a:pPr>
            <a:r>
              <a:rPr lang="en-US" sz="2400" b="1" smtClean="0"/>
              <a:t>Architectural modelling framework</a:t>
            </a:r>
          </a:p>
          <a:p>
            <a:pPr lvl="1" eaLnBrk="1" hangingPunct="1">
              <a:lnSpc>
                <a:spcPct val="90000"/>
              </a:lnSpc>
            </a:pPr>
            <a:r>
              <a:rPr lang="en-US" sz="2000" smtClean="0"/>
              <a:t>building blocks at high enough level to describe processors</a:t>
            </a:r>
          </a:p>
          <a:p>
            <a:pPr lvl="2" eaLnBrk="1" hangingPunct="1">
              <a:lnSpc>
                <a:spcPct val="90000"/>
              </a:lnSpc>
            </a:pPr>
            <a:r>
              <a:rPr lang="en-US" sz="1800" smtClean="0"/>
              <a:t>VLIW architectures</a:t>
            </a:r>
          </a:p>
          <a:p>
            <a:pPr eaLnBrk="1" hangingPunct="1">
              <a:lnSpc>
                <a:spcPct val="90000"/>
              </a:lnSpc>
            </a:pPr>
            <a:r>
              <a:rPr lang="en-US" sz="2400" b="1" smtClean="0"/>
              <a:t>Generation engine based on constraint satisfaction</a:t>
            </a:r>
          </a:p>
          <a:p>
            <a:pPr lvl="1" eaLnBrk="1" hangingPunct="1">
              <a:lnSpc>
                <a:spcPct val="90000"/>
              </a:lnSpc>
            </a:pPr>
            <a:r>
              <a:rPr lang="en-US" sz="2000" smtClean="0"/>
              <a:t>generic constraint solver customized for pseudo-random test generation</a:t>
            </a:r>
          </a:p>
        </p:txBody>
      </p:sp>
      <p:sp>
        <p:nvSpPr>
          <p:cNvPr id="11268" name="AutoShape 4">
            <a:hlinkClick r:id="rId2" action="ppaction://hlinksldjump" highlightClick="1"/>
          </p:cNvPr>
          <p:cNvSpPr>
            <a:spLocks noChangeArrowheads="1"/>
          </p:cNvSpPr>
          <p:nvPr/>
        </p:nvSpPr>
        <p:spPr bwMode="auto">
          <a:xfrm>
            <a:off x="152400" y="5867400"/>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GB" sz="3200" smtClean="0"/>
              <a:t>Coverage DRIVEN Verification </a:t>
            </a:r>
            <a:r>
              <a:rPr lang="en-GB" sz="3600" b="1" smtClean="0"/>
              <a:t>Methodology</a:t>
            </a:r>
            <a:endParaRPr lang="en-US" sz="3600" b="1" smtClean="0"/>
          </a:p>
        </p:txBody>
      </p:sp>
      <p:sp>
        <p:nvSpPr>
          <p:cNvPr id="12291" name="Rectangle 3"/>
          <p:cNvSpPr>
            <a:spLocks noGrp="1" noChangeArrowheads="1"/>
          </p:cNvSpPr>
          <p:nvPr>
            <p:ph type="body" idx="1"/>
          </p:nvPr>
        </p:nvSpPr>
        <p:spPr>
          <a:xfrm>
            <a:off x="4602163" y="2654300"/>
            <a:ext cx="2390775" cy="674688"/>
          </a:xfrm>
          <a:noFill/>
          <a:ln w="28575">
            <a:solidFill>
              <a:srgbClr val="800080"/>
            </a:solidFill>
          </a:ln>
        </p:spPr>
        <p:txBody>
          <a:bodyPr/>
          <a:lstStyle/>
          <a:p>
            <a:pPr eaLnBrk="1" hangingPunct="1">
              <a:lnSpc>
                <a:spcPct val="80000"/>
              </a:lnSpc>
              <a:buFont typeface="Wingdings" pitchFamily="2" charset="2"/>
              <a:buNone/>
            </a:pPr>
            <a:r>
              <a:rPr lang="en-GB" sz="2000" smtClean="0">
                <a:solidFill>
                  <a:srgbClr val="660033"/>
                </a:solidFill>
              </a:rPr>
              <a:t>Run tests</a:t>
            </a:r>
          </a:p>
          <a:p>
            <a:pPr eaLnBrk="1" hangingPunct="1">
              <a:lnSpc>
                <a:spcPct val="80000"/>
              </a:lnSpc>
              <a:buFont typeface="Wingdings" pitchFamily="2" charset="2"/>
              <a:buNone/>
            </a:pPr>
            <a:r>
              <a:rPr lang="en-GB" sz="2000" smtClean="0">
                <a:solidFill>
                  <a:srgbClr val="660033"/>
                </a:solidFill>
              </a:rPr>
              <a:t>Collect coverage</a:t>
            </a:r>
            <a:endParaRPr lang="en-US" sz="2000" smtClean="0">
              <a:solidFill>
                <a:srgbClr val="660033"/>
              </a:solidFill>
            </a:endParaRPr>
          </a:p>
        </p:txBody>
      </p:sp>
      <p:sp>
        <p:nvSpPr>
          <p:cNvPr id="12292" name="Rectangle 4"/>
          <p:cNvSpPr>
            <a:spLocks noChangeArrowheads="1"/>
          </p:cNvSpPr>
          <p:nvPr/>
        </p:nvSpPr>
        <p:spPr bwMode="auto">
          <a:xfrm>
            <a:off x="4046538" y="1479550"/>
            <a:ext cx="3621087" cy="819150"/>
          </a:xfrm>
          <a:prstGeom prst="rect">
            <a:avLst/>
          </a:prstGeom>
          <a:noFill/>
          <a:ln w="28575">
            <a:solidFill>
              <a:schemeClr val="tx1"/>
            </a:solidFill>
            <a:miter lim="800000"/>
            <a:headEnd/>
            <a:tailEnd/>
          </a:ln>
        </p:spPr>
        <p:txBody>
          <a:bodyPr/>
          <a:lstStyle/>
          <a:p>
            <a:pPr marL="342900" indent="-342900" algn="l">
              <a:spcBef>
                <a:spcPct val="20000"/>
              </a:spcBef>
              <a:buClr>
                <a:srgbClr val="A50021"/>
              </a:buClr>
              <a:buFont typeface="Wingdings" pitchFamily="2" charset="2"/>
              <a:buNone/>
            </a:pPr>
            <a:r>
              <a:rPr lang="en-GB" sz="2000"/>
              <a:t>Create initial coverage model</a:t>
            </a:r>
          </a:p>
          <a:p>
            <a:pPr marL="342900" indent="-342900" algn="l">
              <a:spcBef>
                <a:spcPct val="20000"/>
              </a:spcBef>
              <a:buClr>
                <a:srgbClr val="A50021"/>
              </a:buClr>
              <a:buFont typeface="Wingdings" pitchFamily="2" charset="2"/>
              <a:buNone/>
            </a:pPr>
            <a:r>
              <a:rPr lang="en-GB" sz="2000"/>
              <a:t>Generate tests</a:t>
            </a:r>
            <a:endParaRPr lang="en-US" sz="2000"/>
          </a:p>
        </p:txBody>
      </p:sp>
      <p:sp>
        <p:nvSpPr>
          <p:cNvPr id="12293" name="Rectangle 5"/>
          <p:cNvSpPr>
            <a:spLocks noChangeArrowheads="1"/>
          </p:cNvSpPr>
          <p:nvPr/>
        </p:nvSpPr>
        <p:spPr bwMode="auto">
          <a:xfrm>
            <a:off x="3167063" y="4546600"/>
            <a:ext cx="5507037" cy="879475"/>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Add tests to target holes</a:t>
            </a:r>
          </a:p>
          <a:p>
            <a:pPr marL="342900" indent="-342900" algn="l">
              <a:spcBef>
                <a:spcPct val="20000"/>
              </a:spcBef>
              <a:buClr>
                <a:srgbClr val="A50021"/>
              </a:buClr>
              <a:buFont typeface="Wingdings" pitchFamily="2" charset="2"/>
              <a:buNone/>
            </a:pPr>
            <a:r>
              <a:rPr lang="en-GB" sz="2000">
                <a:solidFill>
                  <a:srgbClr val="660033"/>
                </a:solidFill>
              </a:rPr>
              <a:t>Review / enhance coverage models if needed</a:t>
            </a:r>
            <a:endParaRPr lang="en-US" sz="2000">
              <a:solidFill>
                <a:srgbClr val="660033"/>
              </a:solidFill>
            </a:endParaRPr>
          </a:p>
        </p:txBody>
      </p:sp>
      <p:sp>
        <p:nvSpPr>
          <p:cNvPr id="12294" name="Rectangle 6"/>
          <p:cNvSpPr>
            <a:spLocks noChangeArrowheads="1"/>
          </p:cNvSpPr>
          <p:nvPr/>
        </p:nvSpPr>
        <p:spPr bwMode="auto">
          <a:xfrm>
            <a:off x="4357688" y="3752850"/>
            <a:ext cx="2938462" cy="463550"/>
          </a:xfrm>
          <a:prstGeom prst="rect">
            <a:avLst/>
          </a:prstGeom>
          <a:noFill/>
          <a:ln w="28575">
            <a:solidFill>
              <a:srgbClr val="800080"/>
            </a:solid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660033"/>
                </a:solidFill>
              </a:rPr>
              <a:t>Identify coverage holes</a:t>
            </a:r>
            <a:endParaRPr lang="en-US" sz="2000">
              <a:solidFill>
                <a:srgbClr val="660033"/>
              </a:solidFill>
            </a:endParaRPr>
          </a:p>
        </p:txBody>
      </p:sp>
      <p:sp>
        <p:nvSpPr>
          <p:cNvPr id="12295" name="Rectangle 7"/>
          <p:cNvSpPr>
            <a:spLocks noChangeArrowheads="1"/>
          </p:cNvSpPr>
          <p:nvPr/>
        </p:nvSpPr>
        <p:spPr bwMode="auto">
          <a:xfrm>
            <a:off x="1208088" y="1493838"/>
            <a:ext cx="2938462" cy="611187"/>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000">
                <a:solidFill>
                  <a:srgbClr val="0000CC"/>
                </a:solidFill>
              </a:rPr>
              <a:t>From Verification Plan:</a:t>
            </a:r>
            <a:endParaRPr lang="en-US" sz="2000">
              <a:solidFill>
                <a:srgbClr val="0000CC"/>
              </a:solidFill>
            </a:endParaRPr>
          </a:p>
        </p:txBody>
      </p:sp>
      <p:sp>
        <p:nvSpPr>
          <p:cNvPr id="12296" name="Rectangle 8"/>
          <p:cNvSpPr>
            <a:spLocks noChangeArrowheads="1"/>
          </p:cNvSpPr>
          <p:nvPr/>
        </p:nvSpPr>
        <p:spPr bwMode="auto">
          <a:xfrm>
            <a:off x="241300" y="5684838"/>
            <a:ext cx="8572500" cy="574675"/>
          </a:xfrm>
          <a:prstGeom prst="rect">
            <a:avLst/>
          </a:prstGeom>
          <a:noFill/>
          <a:ln w="9525">
            <a:noFill/>
            <a:miter lim="800000"/>
            <a:headEnd/>
            <a:tailEnd/>
          </a:ln>
        </p:spPr>
        <p:txBody>
          <a:bodyPr/>
          <a:lstStyle/>
          <a:p>
            <a:pPr marL="342900" indent="-342900" algn="l">
              <a:spcBef>
                <a:spcPct val="20000"/>
              </a:spcBef>
              <a:buClr>
                <a:srgbClr val="A50021"/>
              </a:buClr>
              <a:buFont typeface="Wingdings" pitchFamily="2" charset="2"/>
              <a:buNone/>
            </a:pPr>
            <a:r>
              <a:rPr lang="en-GB" sz="2800">
                <a:solidFill>
                  <a:srgbClr val="0000CC"/>
                </a:solidFill>
              </a:rPr>
              <a:t>Current research: How can we automate this further?</a:t>
            </a:r>
            <a:endParaRPr lang="en-US" sz="2800">
              <a:solidFill>
                <a:srgbClr val="0000CC"/>
              </a:solidFill>
            </a:endParaRPr>
          </a:p>
        </p:txBody>
      </p:sp>
      <p:sp>
        <p:nvSpPr>
          <p:cNvPr id="12297" name="Line 9"/>
          <p:cNvSpPr>
            <a:spLocks noChangeShapeType="1"/>
          </p:cNvSpPr>
          <p:nvPr/>
        </p:nvSpPr>
        <p:spPr bwMode="auto">
          <a:xfrm>
            <a:off x="5730875" y="2316163"/>
            <a:ext cx="0" cy="354012"/>
          </a:xfrm>
          <a:prstGeom prst="line">
            <a:avLst/>
          </a:prstGeom>
          <a:noFill/>
          <a:ln w="19050">
            <a:solidFill>
              <a:schemeClr val="tx1"/>
            </a:solidFill>
            <a:round/>
            <a:headEnd/>
            <a:tailEnd type="triangle" w="lg" len="lg"/>
          </a:ln>
        </p:spPr>
        <p:txBody>
          <a:bodyPr/>
          <a:lstStyle/>
          <a:p>
            <a:endParaRPr lang="en-GB"/>
          </a:p>
        </p:txBody>
      </p:sp>
      <p:sp>
        <p:nvSpPr>
          <p:cNvPr id="12298" name="Line 10"/>
          <p:cNvSpPr>
            <a:spLocks noChangeShapeType="1"/>
          </p:cNvSpPr>
          <p:nvPr/>
        </p:nvSpPr>
        <p:spPr bwMode="auto">
          <a:xfrm>
            <a:off x="5730875" y="3328988"/>
            <a:ext cx="0" cy="438150"/>
          </a:xfrm>
          <a:prstGeom prst="line">
            <a:avLst/>
          </a:prstGeom>
          <a:noFill/>
          <a:ln w="19050">
            <a:solidFill>
              <a:srgbClr val="800080"/>
            </a:solidFill>
            <a:round/>
            <a:headEnd/>
            <a:tailEnd type="triangle" w="lg" len="lg"/>
          </a:ln>
        </p:spPr>
        <p:txBody>
          <a:bodyPr/>
          <a:lstStyle/>
          <a:p>
            <a:endParaRPr lang="en-GB"/>
          </a:p>
        </p:txBody>
      </p:sp>
      <p:sp>
        <p:nvSpPr>
          <p:cNvPr id="12299" name="Line 11"/>
          <p:cNvSpPr>
            <a:spLocks noChangeShapeType="1"/>
          </p:cNvSpPr>
          <p:nvPr/>
        </p:nvSpPr>
        <p:spPr bwMode="auto">
          <a:xfrm>
            <a:off x="5757863" y="4200525"/>
            <a:ext cx="0" cy="371475"/>
          </a:xfrm>
          <a:prstGeom prst="line">
            <a:avLst/>
          </a:prstGeom>
          <a:noFill/>
          <a:ln w="19050">
            <a:solidFill>
              <a:srgbClr val="800080"/>
            </a:solidFill>
            <a:round/>
            <a:headEnd/>
            <a:tailEnd type="triangle" w="lg" len="lg"/>
          </a:ln>
        </p:spPr>
        <p:txBody>
          <a:bodyPr/>
          <a:lstStyle/>
          <a:p>
            <a:endParaRPr lang="en-GB"/>
          </a:p>
        </p:txBody>
      </p:sp>
      <p:sp>
        <p:nvSpPr>
          <p:cNvPr id="12300" name="Line 12"/>
          <p:cNvSpPr>
            <a:spLocks noChangeShapeType="1"/>
          </p:cNvSpPr>
          <p:nvPr/>
        </p:nvSpPr>
        <p:spPr bwMode="auto">
          <a:xfrm flipH="1">
            <a:off x="2544763" y="2965450"/>
            <a:ext cx="2039937" cy="0"/>
          </a:xfrm>
          <a:prstGeom prst="line">
            <a:avLst/>
          </a:prstGeom>
          <a:noFill/>
          <a:ln w="19050">
            <a:solidFill>
              <a:srgbClr val="800080"/>
            </a:solidFill>
            <a:round/>
            <a:headEnd type="triangle" w="lg" len="lg"/>
            <a:tailEnd type="none" w="lg" len="lg"/>
          </a:ln>
        </p:spPr>
        <p:txBody>
          <a:bodyPr/>
          <a:lstStyle/>
          <a:p>
            <a:endParaRPr lang="en-GB"/>
          </a:p>
        </p:txBody>
      </p:sp>
      <p:sp>
        <p:nvSpPr>
          <p:cNvPr id="12301" name="Line 13"/>
          <p:cNvSpPr>
            <a:spLocks noChangeShapeType="1"/>
          </p:cNvSpPr>
          <p:nvPr/>
        </p:nvSpPr>
        <p:spPr bwMode="auto">
          <a:xfrm>
            <a:off x="2543175" y="4584700"/>
            <a:ext cx="0" cy="381000"/>
          </a:xfrm>
          <a:prstGeom prst="line">
            <a:avLst/>
          </a:prstGeom>
          <a:noFill/>
          <a:ln w="19050">
            <a:solidFill>
              <a:srgbClr val="800080"/>
            </a:solidFill>
            <a:round/>
            <a:headEnd type="triangle" w="lg" len="lg"/>
            <a:tailEnd type="none" w="lg" len="lg"/>
          </a:ln>
        </p:spPr>
        <p:txBody>
          <a:bodyPr/>
          <a:lstStyle/>
          <a:p>
            <a:endParaRPr lang="en-GB"/>
          </a:p>
        </p:txBody>
      </p:sp>
      <p:sp>
        <p:nvSpPr>
          <p:cNvPr id="12302" name="Line 14"/>
          <p:cNvSpPr>
            <a:spLocks noChangeShapeType="1"/>
          </p:cNvSpPr>
          <p:nvPr/>
        </p:nvSpPr>
        <p:spPr bwMode="auto">
          <a:xfrm>
            <a:off x="2532063" y="4979988"/>
            <a:ext cx="619125" cy="0"/>
          </a:xfrm>
          <a:prstGeom prst="line">
            <a:avLst/>
          </a:prstGeom>
          <a:noFill/>
          <a:ln w="19050">
            <a:solidFill>
              <a:srgbClr val="800080"/>
            </a:solidFill>
            <a:round/>
            <a:headEnd/>
            <a:tailEnd type="none" w="lg" len="lg"/>
          </a:ln>
        </p:spPr>
        <p:txBody>
          <a:bodyPr/>
          <a:lstStyle/>
          <a:p>
            <a:endParaRPr lang="en-GB"/>
          </a:p>
        </p:txBody>
      </p:sp>
      <p:grpSp>
        <p:nvGrpSpPr>
          <p:cNvPr id="12303" name="Group 15"/>
          <p:cNvGrpSpPr>
            <a:grpSpLocks/>
          </p:cNvGrpSpPr>
          <p:nvPr/>
        </p:nvGrpSpPr>
        <p:grpSpPr bwMode="auto">
          <a:xfrm>
            <a:off x="2211388" y="3698875"/>
            <a:ext cx="633412" cy="957263"/>
            <a:chOff x="717" y="1792"/>
            <a:chExt cx="547" cy="899"/>
          </a:xfrm>
        </p:grpSpPr>
        <p:sp>
          <p:nvSpPr>
            <p:cNvPr id="12306" name="Oval 16"/>
            <p:cNvSpPr>
              <a:spLocks noChangeArrowheads="1"/>
            </p:cNvSpPr>
            <p:nvPr/>
          </p:nvSpPr>
          <p:spPr bwMode="auto">
            <a:xfrm>
              <a:off x="907" y="1792"/>
              <a:ext cx="173" cy="229"/>
            </a:xfrm>
            <a:prstGeom prst="ellipse">
              <a:avLst/>
            </a:prstGeom>
            <a:solidFill>
              <a:schemeClr val="bg1"/>
            </a:solidFill>
            <a:ln w="12700">
              <a:solidFill>
                <a:srgbClr val="800080"/>
              </a:solidFill>
              <a:round/>
              <a:headEnd/>
              <a:tailEnd/>
            </a:ln>
          </p:spPr>
          <p:txBody>
            <a:bodyPr wrap="none" anchor="ctr"/>
            <a:lstStyle/>
            <a:p>
              <a:endParaRPr lang="en-GB"/>
            </a:p>
          </p:txBody>
        </p:sp>
        <p:sp>
          <p:nvSpPr>
            <p:cNvPr id="12307" name="Line 17"/>
            <p:cNvSpPr>
              <a:spLocks noChangeShapeType="1"/>
            </p:cNvSpPr>
            <p:nvPr/>
          </p:nvSpPr>
          <p:spPr bwMode="auto">
            <a:xfrm>
              <a:off x="993" y="2025"/>
              <a:ext cx="0" cy="58"/>
            </a:xfrm>
            <a:prstGeom prst="line">
              <a:avLst/>
            </a:prstGeom>
            <a:noFill/>
            <a:ln w="12700">
              <a:solidFill>
                <a:srgbClr val="800080"/>
              </a:solidFill>
              <a:round/>
              <a:headEnd/>
              <a:tailEnd/>
            </a:ln>
          </p:spPr>
          <p:txBody>
            <a:bodyPr/>
            <a:lstStyle/>
            <a:p>
              <a:endParaRPr lang="en-GB"/>
            </a:p>
          </p:txBody>
        </p:sp>
        <p:sp>
          <p:nvSpPr>
            <p:cNvPr id="12308" name="Line 18"/>
            <p:cNvSpPr>
              <a:spLocks noChangeShapeType="1"/>
            </p:cNvSpPr>
            <p:nvPr/>
          </p:nvSpPr>
          <p:spPr bwMode="auto">
            <a:xfrm>
              <a:off x="717" y="2070"/>
              <a:ext cx="547" cy="6"/>
            </a:xfrm>
            <a:prstGeom prst="line">
              <a:avLst/>
            </a:prstGeom>
            <a:noFill/>
            <a:ln w="12700">
              <a:solidFill>
                <a:srgbClr val="800080"/>
              </a:solidFill>
              <a:round/>
              <a:headEnd/>
              <a:tailEnd/>
            </a:ln>
          </p:spPr>
          <p:txBody>
            <a:bodyPr/>
            <a:lstStyle/>
            <a:p>
              <a:endParaRPr lang="en-GB"/>
            </a:p>
          </p:txBody>
        </p:sp>
        <p:sp>
          <p:nvSpPr>
            <p:cNvPr id="12309" name="Line 19"/>
            <p:cNvSpPr>
              <a:spLocks noChangeShapeType="1"/>
            </p:cNvSpPr>
            <p:nvPr/>
          </p:nvSpPr>
          <p:spPr bwMode="auto">
            <a:xfrm flipH="1">
              <a:off x="989" y="2070"/>
              <a:ext cx="5" cy="327"/>
            </a:xfrm>
            <a:prstGeom prst="line">
              <a:avLst/>
            </a:prstGeom>
            <a:noFill/>
            <a:ln w="12700">
              <a:solidFill>
                <a:srgbClr val="800080"/>
              </a:solidFill>
              <a:round/>
              <a:headEnd/>
              <a:tailEnd/>
            </a:ln>
          </p:spPr>
          <p:txBody>
            <a:bodyPr/>
            <a:lstStyle/>
            <a:p>
              <a:endParaRPr lang="en-GB"/>
            </a:p>
          </p:txBody>
        </p:sp>
        <p:sp>
          <p:nvSpPr>
            <p:cNvPr id="12310" name="Line 20"/>
            <p:cNvSpPr>
              <a:spLocks noChangeShapeType="1"/>
            </p:cNvSpPr>
            <p:nvPr/>
          </p:nvSpPr>
          <p:spPr bwMode="auto">
            <a:xfrm flipH="1">
              <a:off x="727" y="2397"/>
              <a:ext cx="259" cy="294"/>
            </a:xfrm>
            <a:prstGeom prst="line">
              <a:avLst/>
            </a:prstGeom>
            <a:noFill/>
            <a:ln w="12700">
              <a:solidFill>
                <a:srgbClr val="800080"/>
              </a:solidFill>
              <a:round/>
              <a:headEnd/>
              <a:tailEnd/>
            </a:ln>
          </p:spPr>
          <p:txBody>
            <a:bodyPr/>
            <a:lstStyle/>
            <a:p>
              <a:endParaRPr lang="en-GB"/>
            </a:p>
          </p:txBody>
        </p:sp>
        <p:sp>
          <p:nvSpPr>
            <p:cNvPr id="12311" name="Line 21"/>
            <p:cNvSpPr>
              <a:spLocks noChangeShapeType="1"/>
            </p:cNvSpPr>
            <p:nvPr/>
          </p:nvSpPr>
          <p:spPr bwMode="auto">
            <a:xfrm rot="16200000" flipH="1">
              <a:off x="969" y="2413"/>
              <a:ext cx="294" cy="259"/>
            </a:xfrm>
            <a:prstGeom prst="line">
              <a:avLst/>
            </a:prstGeom>
            <a:noFill/>
            <a:ln w="12700">
              <a:solidFill>
                <a:srgbClr val="800080"/>
              </a:solidFill>
              <a:round/>
              <a:headEnd/>
              <a:tailEnd/>
            </a:ln>
          </p:spPr>
          <p:txBody>
            <a:bodyPr/>
            <a:lstStyle/>
            <a:p>
              <a:endParaRPr lang="en-GB"/>
            </a:p>
          </p:txBody>
        </p:sp>
      </p:grpSp>
      <p:sp>
        <p:nvSpPr>
          <p:cNvPr id="12304" name="Line 22"/>
          <p:cNvSpPr>
            <a:spLocks noChangeShapeType="1"/>
          </p:cNvSpPr>
          <p:nvPr/>
        </p:nvSpPr>
        <p:spPr bwMode="auto">
          <a:xfrm>
            <a:off x="2549525" y="2971800"/>
            <a:ext cx="11113" cy="622300"/>
          </a:xfrm>
          <a:prstGeom prst="line">
            <a:avLst/>
          </a:prstGeom>
          <a:noFill/>
          <a:ln w="19050">
            <a:solidFill>
              <a:srgbClr val="800080"/>
            </a:solidFill>
            <a:round/>
            <a:headEnd type="none" w="lg" len="lg"/>
            <a:tailEnd type="none" w="lg" len="lg"/>
          </a:ln>
        </p:spPr>
        <p:txBody>
          <a:bodyPr/>
          <a:lstStyle/>
          <a:p>
            <a:endParaRPr lang="en-GB"/>
          </a:p>
        </p:txBody>
      </p:sp>
      <p:sp>
        <p:nvSpPr>
          <p:cNvPr id="12305" name="AutoShape 23">
            <a:hlinkClick r:id="rId2" action="ppaction://hlinksldjump" highlightClick="1"/>
          </p:cNvPr>
          <p:cNvSpPr>
            <a:spLocks noChangeArrowheads="1"/>
          </p:cNvSpPr>
          <p:nvPr/>
        </p:nvSpPr>
        <p:spPr bwMode="auto">
          <a:xfrm>
            <a:off x="312738" y="1443038"/>
            <a:ext cx="609600" cy="457200"/>
          </a:xfrm>
          <a:prstGeom prst="actionButtonReturn">
            <a:avLst/>
          </a:prstGeom>
          <a:solidFill>
            <a:srgbClr val="C0C0C0"/>
          </a:solidFill>
          <a:ln w="9525">
            <a:solidFill>
              <a:schemeClr val="tx1"/>
            </a:solidFill>
            <a:miter lim="800000"/>
            <a:headEnd/>
            <a:tailEnd/>
          </a:ln>
        </p:spPr>
        <p:txBody>
          <a:bodyPr wrap="none" anchor="ctr"/>
          <a:lstStyle/>
          <a:p>
            <a:endParaRPr lang="en-GB"/>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NDEXITEMTAG01/06/2012 14:15:0928" val="Design Complexity:How big is exhaustiv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triangle" w="lg" len="lg"/>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3015</TotalTime>
  <Words>4796</Words>
  <Application>Microsoft Macintosh PowerPoint</Application>
  <PresentationFormat>On-screen Show (4:3)</PresentationFormat>
  <Paragraphs>713</Paragraphs>
  <Slides>53</Slides>
  <Notes>17</Notes>
  <HiddenSlides>2</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55" baseType="lpstr">
      <vt:lpstr>Default Design</vt:lpstr>
      <vt:lpstr>Chart</vt:lpstr>
      <vt:lpstr>COMS31700 Design Verification:   Are we there yet? (The back-end of the verification cycle)</vt:lpstr>
      <vt:lpstr>Outline</vt:lpstr>
      <vt:lpstr>The Verification Cycle</vt:lpstr>
      <vt:lpstr>My Environment Is Ready. Now What?</vt:lpstr>
      <vt:lpstr>Coverage Closure</vt:lpstr>
      <vt:lpstr>Coverage Closure</vt:lpstr>
      <vt:lpstr>Controllability Problems</vt:lpstr>
      <vt:lpstr>Biasable Random Test Generation</vt:lpstr>
      <vt:lpstr>Coverage DRIVEN Verification Methodology</vt:lpstr>
      <vt:lpstr>80/20 Split</vt:lpstr>
      <vt:lpstr>Benefits of Coverage DRIVEN Verification Methodology</vt:lpstr>
      <vt:lpstr>PowerPoint Presentation</vt:lpstr>
      <vt:lpstr>Coverage DIRECTED Test Generation</vt:lpstr>
      <vt:lpstr>CDG: Coverage DIRECTED Test Generation</vt:lpstr>
      <vt:lpstr>Summary: Coverage Closure</vt:lpstr>
      <vt:lpstr>Analysis and Adaptation  Regression</vt:lpstr>
      <vt:lpstr>Analysis and Adaptation </vt:lpstr>
      <vt:lpstr>Two Types of Analysis</vt:lpstr>
      <vt:lpstr>Failure Analysis</vt:lpstr>
      <vt:lpstr>Failure Analysis</vt:lpstr>
      <vt:lpstr>Failures and Faults</vt:lpstr>
      <vt:lpstr>How Failures Are Detected</vt:lpstr>
      <vt:lpstr>Types of Failure Analysis</vt:lpstr>
      <vt:lpstr>Detailed Failure Analysis</vt:lpstr>
      <vt:lpstr>Understanding the Failure</vt:lpstr>
      <vt:lpstr>What to Look For</vt:lpstr>
      <vt:lpstr>Resolving the Failure</vt:lpstr>
      <vt:lpstr>Adapting the Verification Plan and Process</vt:lpstr>
      <vt:lpstr>Correlating Coverage and Failures</vt:lpstr>
      <vt:lpstr>Correlating Failure Rate and Coverage Progress</vt:lpstr>
      <vt:lpstr>Individual Coverage and Failure Correlation</vt:lpstr>
      <vt:lpstr>Regression</vt:lpstr>
      <vt:lpstr>Regression Suites</vt:lpstr>
      <vt:lpstr>Types of Regression</vt:lpstr>
      <vt:lpstr>Static Vs. Random Regression</vt:lpstr>
      <vt:lpstr>The Preferred Solution</vt:lpstr>
      <vt:lpstr>Regression Suites Requirements</vt:lpstr>
      <vt:lpstr>The Set Cover Problem</vt:lpstr>
      <vt:lpstr>Online Algorithm</vt:lpstr>
      <vt:lpstr>Online Algorithm Example</vt:lpstr>
      <vt:lpstr>Greedy Algorithm</vt:lpstr>
      <vt:lpstr>Greedy Algorithm Example</vt:lpstr>
      <vt:lpstr>Greedy Algorithm Example</vt:lpstr>
      <vt:lpstr>Greedy Algorithm Example</vt:lpstr>
      <vt:lpstr>When Is Verification Done?</vt:lpstr>
      <vt:lpstr>Tape-Out Readiness</vt:lpstr>
      <vt:lpstr>Escape Analysis</vt:lpstr>
      <vt:lpstr>Escape Analysis</vt:lpstr>
      <vt:lpstr>Individual Escape Analysis Timeline</vt:lpstr>
      <vt:lpstr>How big is Exhaustive?</vt:lpstr>
      <vt:lpstr>Summary</vt:lpstr>
      <vt:lpstr>Are We There Yet?</vt:lpstr>
      <vt:lpstr>Why red wine is so important for Christmas</vt:lpstr>
    </vt:vector>
  </TitlesOfParts>
  <Company>University of Bristol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LSF Interview Presentation</dc:title>
  <dc:creator>Kerstin Eder</dc:creator>
  <cp:lastModifiedBy>Kerstin Eder</cp:lastModifiedBy>
  <cp:revision>89</cp:revision>
  <dcterms:created xsi:type="dcterms:W3CDTF">2006-05-11T10:00:56Z</dcterms:created>
  <dcterms:modified xsi:type="dcterms:W3CDTF">2014-10-02T23:27:34Z</dcterms:modified>
</cp:coreProperties>
</file>