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7" r:id="rId3"/>
    <p:sldId id="358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56" r:id="rId14"/>
    <p:sldId id="319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42" r:id="rId27"/>
    <p:sldId id="336" r:id="rId28"/>
    <p:sldId id="343" r:id="rId29"/>
    <p:sldId id="344" r:id="rId30"/>
    <p:sldId id="347" r:id="rId31"/>
    <p:sldId id="346" r:id="rId32"/>
    <p:sldId id="348" r:id="rId33"/>
    <p:sldId id="349" r:id="rId34"/>
    <p:sldId id="350" r:id="rId35"/>
    <p:sldId id="360" r:id="rId36"/>
    <p:sldId id="351" r:id="rId37"/>
    <p:sldId id="352" r:id="rId38"/>
    <p:sldId id="359" r:id="rId39"/>
    <p:sldId id="345" r:id="rId40"/>
    <p:sldId id="353" r:id="rId4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CC"/>
    <a:srgbClr val="DDDDDD"/>
    <a:srgbClr val="3366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19" autoAdjust="0"/>
    <p:restoredTop sz="94581" autoAdjust="0"/>
  </p:normalViewPr>
  <p:slideViewPr>
    <p:cSldViewPr snapToGrid="0" showGuides="1">
      <p:cViewPr varScale="1">
        <p:scale>
          <a:sx n="60" d="100"/>
          <a:sy n="60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74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768ACA7-7608-4B08-94B3-280A905201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27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4F862F2-75CA-482F-BD7B-818F487D5D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89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6CC64-029F-4407-B00C-FC6F2BD4E344}" type="slidenum">
              <a:rPr lang="en-US"/>
              <a:pPr/>
              <a:t>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DB52BB-C081-4E66-A91C-455A69BAFFE5}" type="slidenum">
              <a:rPr lang="en-US"/>
              <a:pPr/>
              <a:t>16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7CCC9F-BB19-4ED1-9B54-1A3DBC2B1C77}" type="slidenum">
              <a:rPr lang="en-US"/>
              <a:pPr/>
              <a:t>17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75873E-1273-4185-9B78-4A206E56E4F9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413A83-F2F4-404A-9271-FA1898D0BECE}" type="slidenum">
              <a:rPr lang="en-US"/>
              <a:pPr/>
              <a:t>19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CBFD5F0-1BC4-44C1-A9B5-F2C3069D7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8229600" cy="2271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313" y="3981450"/>
            <a:ext cx="82296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FEFEF60A-D754-48CB-B146-21AF6DDC1315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4" Type="http://schemas.openxmlformats.org/officeDocument/2006/relationships/slide" Target="slide19.xml"/><Relationship Id="rId5" Type="http://schemas.openxmlformats.org/officeDocument/2006/relationships/slide" Target="slide20.xml"/><Relationship Id="rId6" Type="http://schemas.openxmlformats.org/officeDocument/2006/relationships/slide" Target="slide21.xml"/><Relationship Id="rId7" Type="http://schemas.openxmlformats.org/officeDocument/2006/relationships/slide" Target="slide32.xml"/><Relationship Id="rId8" Type="http://schemas.openxmlformats.org/officeDocument/2006/relationships/slide" Target="slide2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10.xml"/><Relationship Id="rId8" Type="http://schemas.openxmlformats.org/officeDocument/2006/relationships/slide" Target="slide9.xml"/><Relationship Id="rId1" Type="http://schemas.openxmlformats.org/officeDocument/2006/relationships/slideLayout" Target="../slideLayouts/slideLayout6.xml"/><Relationship Id="rId2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9613" y="995363"/>
            <a:ext cx="7772400" cy="3578225"/>
          </a:xfrm>
        </p:spPr>
        <p:txBody>
          <a:bodyPr/>
          <a:lstStyle/>
          <a:p>
            <a:pPr eaLnBrk="1" hangingPunct="1"/>
            <a:r>
              <a:rPr lang="en-US" sz="3200" dirty="0" smtClean="0"/>
              <a:t>COMS31700 Design Verification: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 </a:t>
            </a:r>
            <a:r>
              <a:rPr lang="en-US" b="1" dirty="0" smtClean="0"/>
              <a:t>Verification Cycle,</a:t>
            </a:r>
            <a:br>
              <a:rPr lang="en-US" b="1" dirty="0" smtClean="0"/>
            </a:br>
            <a:r>
              <a:rPr lang="en-US" b="1" dirty="0" smtClean="0"/>
              <a:t>Verification Methodology &amp;</a:t>
            </a:r>
            <a:br>
              <a:rPr lang="en-US" b="1" dirty="0" smtClean="0"/>
            </a:br>
            <a:r>
              <a:rPr lang="en-US" b="1" dirty="0" smtClean="0"/>
              <a:t>Verification Plan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784725"/>
            <a:ext cx="9144000" cy="990600"/>
          </a:xfrm>
        </p:spPr>
        <p:txBody>
          <a:bodyPr/>
          <a:lstStyle/>
          <a:p>
            <a:pPr eaLnBrk="1" hangingPunct="1"/>
            <a:r>
              <a:rPr lang="en-GB" sz="3600" smtClean="0"/>
              <a:t>Kerstin Eder</a:t>
            </a:r>
          </a:p>
          <a:p>
            <a:pPr eaLnBrk="1" hangingPunct="1"/>
            <a:r>
              <a:rPr lang="en-GB" sz="1200" smtClean="0"/>
              <a:t>(Acknowledgement: Avi Ziv from the IBM Research Labs in Haifa has kindly permitted the re-use of some of his slides.)</a:t>
            </a:r>
            <a:endParaRPr lang="en-US" sz="120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3079" name="Picture 14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Perform Escape Analysis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Analysis of bugs that were found later than when they should have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goal is to fully understand the bug, as well as the reasons that it went undiscovered by the verification environments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Important goal: </a:t>
            </a:r>
            <a:r>
              <a:rPr lang="en-US" sz="2800" b="1" smtClean="0">
                <a:solidFill>
                  <a:srgbClr val="A50021"/>
                </a:solidFill>
              </a:rPr>
              <a:t>Reproduce the bug in a simulation environment, if possible.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lack of reproduction in the verification environment indicates that the design team may not understand the bug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would then follow that the team cannot assert that the bug fix is correct without reproducing the original bug in verification.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Common Verification Breakdowns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based on the design itself instead of the specification</a:t>
            </a:r>
          </a:p>
          <a:p>
            <a:pPr eaLnBrk="1" hangingPunct="1"/>
            <a:r>
              <a:rPr lang="en-US" smtClean="0"/>
              <a:t>Underdeveloped verification plans</a:t>
            </a:r>
          </a:p>
          <a:p>
            <a:pPr eaLnBrk="1" hangingPunct="1"/>
            <a:r>
              <a:rPr lang="en-US" smtClean="0"/>
              <a:t>Underdeveloped specifications</a:t>
            </a:r>
          </a:p>
          <a:p>
            <a:pPr eaLnBrk="1" hangingPunct="1"/>
            <a:r>
              <a:rPr lang="en-US" smtClean="0"/>
              <a:t>Lack of resources</a:t>
            </a:r>
          </a:p>
          <a:p>
            <a:pPr eaLnBrk="1" hangingPunct="1"/>
            <a:r>
              <a:rPr lang="en-US" smtClean="0"/>
              <a:t>Tape-out based on schedule instead of pre-defined measures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1366838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Functional verification is a necessary step in the development of today’s complex digital designs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Verification engineers must understand the specification and internal microarchitecture of the design under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They couple this knowledge with programming skills, RTL comprehension, and </a:t>
            </a:r>
            <a:r>
              <a:rPr lang="en-US" sz="1800" b="1" smtClean="0">
                <a:solidFill>
                  <a:srgbClr val="A50021"/>
                </a:solidFill>
              </a:rPr>
              <a:t>a detective’s ability</a:t>
            </a:r>
            <a:r>
              <a:rPr lang="en-US" sz="1800" smtClean="0"/>
              <a:t> to find the scenarios that uncover bugs.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two main challenges in the verification process: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Creation of a comprehensive set of stimulus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Identification of incorrect behavior when encountered</a:t>
            </a:r>
          </a:p>
          <a:p>
            <a:pPr lvl="1" eaLnBrk="1" hangingPunct="1">
              <a:lnSpc>
                <a:spcPct val="80000"/>
              </a:lnSpc>
            </a:pPr>
            <a:endParaRPr lang="en-US" sz="18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The foundation for a successful verification is the well-defined verification cycle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The process includes creation of test plans, writing and running verification tests, debugging, and analysis of the holes in the verification environments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Methodology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Outline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Verification methodology evolution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Basic verification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Evolution of the </a:t>
            </a:r>
            <a:r>
              <a:rPr lang="en-US" b="1" smtClean="0">
                <a:solidFill>
                  <a:srgbClr val="A50021"/>
                </a:solidFill>
              </a:rPr>
              <a:t>Verification plan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Contents of the </a:t>
            </a:r>
            <a:r>
              <a:rPr lang="en-US" b="1" smtClean="0">
                <a:solidFill>
                  <a:srgbClr val="A50021"/>
                </a:solidFill>
              </a:rPr>
              <a:t>Verification plan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Functions to be verified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Specific tests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Coverage goals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Test case scenarios (Tests list)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(Calc1 Example)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776288"/>
          </a:xfrm>
        </p:spPr>
        <p:txBody>
          <a:bodyPr/>
          <a:lstStyle/>
          <a:p>
            <a:pPr eaLnBrk="1" hangingPunct="1"/>
            <a:r>
              <a:rPr lang="en-US" sz="3200" smtClean="0"/>
              <a:t>Simulation-based Verification Environment Flow</a:t>
            </a:r>
          </a:p>
        </p:txBody>
      </p:sp>
      <p:grpSp>
        <p:nvGrpSpPr>
          <p:cNvPr id="17411" name="Group 47"/>
          <p:cNvGrpSpPr>
            <a:grpSpLocks/>
          </p:cNvGrpSpPr>
          <p:nvPr/>
        </p:nvGrpSpPr>
        <p:grpSpPr bwMode="auto">
          <a:xfrm>
            <a:off x="1271588" y="1490663"/>
            <a:ext cx="7191375" cy="4522787"/>
            <a:chOff x="689" y="1099"/>
            <a:chExt cx="4530" cy="2849"/>
          </a:xfrm>
        </p:grpSpPr>
        <p:sp>
          <p:nvSpPr>
            <p:cNvPr id="17412" name="Freeform 3"/>
            <p:cNvSpPr>
              <a:spLocks/>
            </p:cNvSpPr>
            <p:nvPr/>
          </p:nvSpPr>
          <p:spPr bwMode="auto">
            <a:xfrm>
              <a:off x="4532" y="2203"/>
              <a:ext cx="601" cy="574"/>
            </a:xfrm>
            <a:custGeom>
              <a:avLst/>
              <a:gdLst>
                <a:gd name="T0" fmla="*/ 0 w 1201"/>
                <a:gd name="T1" fmla="*/ 924 h 1148"/>
                <a:gd name="T2" fmla="*/ 27 w 1201"/>
                <a:gd name="T3" fmla="*/ 970 h 1148"/>
                <a:gd name="T4" fmla="*/ 84 w 1201"/>
                <a:gd name="T5" fmla="*/ 1027 h 1148"/>
                <a:gd name="T6" fmla="*/ 140 w 1201"/>
                <a:gd name="T7" fmla="*/ 1065 h 1148"/>
                <a:gd name="T8" fmla="*/ 209 w 1201"/>
                <a:gd name="T9" fmla="*/ 1094 h 1148"/>
                <a:gd name="T10" fmla="*/ 297 w 1201"/>
                <a:gd name="T11" fmla="*/ 1127 h 1148"/>
                <a:gd name="T12" fmla="*/ 399 w 1201"/>
                <a:gd name="T13" fmla="*/ 1140 h 1148"/>
                <a:gd name="T14" fmla="*/ 469 w 1201"/>
                <a:gd name="T15" fmla="*/ 1148 h 1148"/>
                <a:gd name="T16" fmla="*/ 537 w 1201"/>
                <a:gd name="T17" fmla="*/ 1148 h 1148"/>
                <a:gd name="T18" fmla="*/ 616 w 1201"/>
                <a:gd name="T19" fmla="*/ 1148 h 1148"/>
                <a:gd name="T20" fmla="*/ 684 w 1201"/>
                <a:gd name="T21" fmla="*/ 1148 h 1148"/>
                <a:gd name="T22" fmla="*/ 754 w 1201"/>
                <a:gd name="T23" fmla="*/ 1148 h 1148"/>
                <a:gd name="T24" fmla="*/ 827 w 1201"/>
                <a:gd name="T25" fmla="*/ 1135 h 1148"/>
                <a:gd name="T26" fmla="*/ 893 w 1201"/>
                <a:gd name="T27" fmla="*/ 1123 h 1148"/>
                <a:gd name="T28" fmla="*/ 960 w 1201"/>
                <a:gd name="T29" fmla="*/ 1107 h 1148"/>
                <a:gd name="T30" fmla="*/ 1047 w 1201"/>
                <a:gd name="T31" fmla="*/ 1073 h 1148"/>
                <a:gd name="T32" fmla="*/ 1103 w 1201"/>
                <a:gd name="T33" fmla="*/ 1042 h 1148"/>
                <a:gd name="T34" fmla="*/ 1143 w 1201"/>
                <a:gd name="T35" fmla="*/ 1014 h 1148"/>
                <a:gd name="T36" fmla="*/ 1187 w 1201"/>
                <a:gd name="T37" fmla="*/ 967 h 1148"/>
                <a:gd name="T38" fmla="*/ 1201 w 1201"/>
                <a:gd name="T39" fmla="*/ 925 h 1148"/>
                <a:gd name="T40" fmla="*/ 1200 w 1201"/>
                <a:gd name="T41" fmla="*/ 0 h 1148"/>
                <a:gd name="T42" fmla="*/ 1188 w 1201"/>
                <a:gd name="T43" fmla="*/ 51 h 1148"/>
                <a:gd name="T44" fmla="*/ 1150 w 1201"/>
                <a:gd name="T45" fmla="*/ 111 h 1148"/>
                <a:gd name="T46" fmla="*/ 1095 w 1201"/>
                <a:gd name="T47" fmla="*/ 154 h 1148"/>
                <a:gd name="T48" fmla="*/ 1037 w 1201"/>
                <a:gd name="T49" fmla="*/ 182 h 1148"/>
                <a:gd name="T50" fmla="*/ 974 w 1201"/>
                <a:gd name="T51" fmla="*/ 208 h 1148"/>
                <a:gd name="T52" fmla="*/ 899 w 1201"/>
                <a:gd name="T53" fmla="*/ 225 h 1148"/>
                <a:gd name="T54" fmla="*/ 829 w 1201"/>
                <a:gd name="T55" fmla="*/ 241 h 1148"/>
                <a:gd name="T56" fmla="*/ 766 w 1201"/>
                <a:gd name="T57" fmla="*/ 247 h 1148"/>
                <a:gd name="T58" fmla="*/ 694 w 1201"/>
                <a:gd name="T59" fmla="*/ 252 h 1148"/>
                <a:gd name="T60" fmla="*/ 627 w 1201"/>
                <a:gd name="T61" fmla="*/ 257 h 1148"/>
                <a:gd name="T62" fmla="*/ 547 w 1201"/>
                <a:gd name="T63" fmla="*/ 257 h 1148"/>
                <a:gd name="T64" fmla="*/ 475 w 1201"/>
                <a:gd name="T65" fmla="*/ 252 h 1148"/>
                <a:gd name="T66" fmla="*/ 419 w 1201"/>
                <a:gd name="T67" fmla="*/ 247 h 1148"/>
                <a:gd name="T68" fmla="*/ 360 w 1201"/>
                <a:gd name="T69" fmla="*/ 229 h 1148"/>
                <a:gd name="T70" fmla="*/ 292 w 1201"/>
                <a:gd name="T71" fmla="*/ 225 h 1148"/>
                <a:gd name="T72" fmla="*/ 227 w 1201"/>
                <a:gd name="T73" fmla="*/ 204 h 1148"/>
                <a:gd name="T74" fmla="*/ 159 w 1201"/>
                <a:gd name="T75" fmla="*/ 182 h 1148"/>
                <a:gd name="T76" fmla="*/ 101 w 1201"/>
                <a:gd name="T77" fmla="*/ 149 h 1148"/>
                <a:gd name="T78" fmla="*/ 57 w 1201"/>
                <a:gd name="T79" fmla="*/ 111 h 1148"/>
                <a:gd name="T80" fmla="*/ 16 w 1201"/>
                <a:gd name="T81" fmla="*/ 63 h 1148"/>
                <a:gd name="T82" fmla="*/ 1 w 1201"/>
                <a:gd name="T83" fmla="*/ 8 h 1148"/>
                <a:gd name="T84" fmla="*/ 0 w 1201"/>
                <a:gd name="T85" fmla="*/ 924 h 11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8"/>
                <a:gd name="T131" fmla="*/ 1201 w 1201"/>
                <a:gd name="T132" fmla="*/ 1148 h 11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8">
                  <a:moveTo>
                    <a:pt x="0" y="924"/>
                  </a:moveTo>
                  <a:lnTo>
                    <a:pt x="27" y="970"/>
                  </a:lnTo>
                  <a:lnTo>
                    <a:pt x="84" y="1027"/>
                  </a:lnTo>
                  <a:lnTo>
                    <a:pt x="140" y="1065"/>
                  </a:lnTo>
                  <a:lnTo>
                    <a:pt x="209" y="1094"/>
                  </a:lnTo>
                  <a:lnTo>
                    <a:pt x="297" y="1127"/>
                  </a:lnTo>
                  <a:lnTo>
                    <a:pt x="399" y="1140"/>
                  </a:lnTo>
                  <a:lnTo>
                    <a:pt x="469" y="1148"/>
                  </a:lnTo>
                  <a:lnTo>
                    <a:pt x="537" y="1148"/>
                  </a:lnTo>
                  <a:lnTo>
                    <a:pt x="616" y="1148"/>
                  </a:lnTo>
                  <a:lnTo>
                    <a:pt x="684" y="1148"/>
                  </a:lnTo>
                  <a:lnTo>
                    <a:pt x="754" y="1148"/>
                  </a:lnTo>
                  <a:lnTo>
                    <a:pt x="827" y="1135"/>
                  </a:lnTo>
                  <a:lnTo>
                    <a:pt x="893" y="1123"/>
                  </a:lnTo>
                  <a:lnTo>
                    <a:pt x="960" y="1107"/>
                  </a:lnTo>
                  <a:lnTo>
                    <a:pt x="1047" y="1073"/>
                  </a:lnTo>
                  <a:lnTo>
                    <a:pt x="1103" y="1042"/>
                  </a:lnTo>
                  <a:lnTo>
                    <a:pt x="1143" y="1014"/>
                  </a:lnTo>
                  <a:lnTo>
                    <a:pt x="1187" y="967"/>
                  </a:lnTo>
                  <a:lnTo>
                    <a:pt x="1201" y="925"/>
                  </a:lnTo>
                  <a:lnTo>
                    <a:pt x="1200" y="0"/>
                  </a:lnTo>
                  <a:lnTo>
                    <a:pt x="1188" y="51"/>
                  </a:lnTo>
                  <a:lnTo>
                    <a:pt x="1150" y="111"/>
                  </a:lnTo>
                  <a:lnTo>
                    <a:pt x="1095" y="154"/>
                  </a:lnTo>
                  <a:lnTo>
                    <a:pt x="1037" y="182"/>
                  </a:lnTo>
                  <a:lnTo>
                    <a:pt x="974" y="208"/>
                  </a:lnTo>
                  <a:lnTo>
                    <a:pt x="899" y="225"/>
                  </a:lnTo>
                  <a:lnTo>
                    <a:pt x="829" y="241"/>
                  </a:lnTo>
                  <a:lnTo>
                    <a:pt x="766" y="247"/>
                  </a:lnTo>
                  <a:lnTo>
                    <a:pt x="694" y="252"/>
                  </a:lnTo>
                  <a:lnTo>
                    <a:pt x="627" y="257"/>
                  </a:lnTo>
                  <a:lnTo>
                    <a:pt x="547" y="257"/>
                  </a:lnTo>
                  <a:lnTo>
                    <a:pt x="475" y="252"/>
                  </a:lnTo>
                  <a:lnTo>
                    <a:pt x="419" y="247"/>
                  </a:lnTo>
                  <a:lnTo>
                    <a:pt x="360" y="229"/>
                  </a:lnTo>
                  <a:lnTo>
                    <a:pt x="292" y="225"/>
                  </a:lnTo>
                  <a:lnTo>
                    <a:pt x="227" y="204"/>
                  </a:lnTo>
                  <a:lnTo>
                    <a:pt x="159" y="182"/>
                  </a:lnTo>
                  <a:lnTo>
                    <a:pt x="101" y="149"/>
                  </a:lnTo>
                  <a:lnTo>
                    <a:pt x="57" y="111"/>
                  </a:lnTo>
                  <a:lnTo>
                    <a:pt x="16" y="63"/>
                  </a:lnTo>
                  <a:lnTo>
                    <a:pt x="1" y="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3" name="Freeform 4"/>
            <p:cNvSpPr>
              <a:spLocks/>
            </p:cNvSpPr>
            <p:nvPr/>
          </p:nvSpPr>
          <p:spPr bwMode="auto">
            <a:xfrm>
              <a:off x="4532" y="2087"/>
              <a:ext cx="602" cy="248"/>
            </a:xfrm>
            <a:custGeom>
              <a:avLst/>
              <a:gdLst>
                <a:gd name="T0" fmla="*/ 0 w 1204"/>
                <a:gd name="T1" fmla="*/ 248 h 496"/>
                <a:gd name="T2" fmla="*/ 12 w 1204"/>
                <a:gd name="T3" fmla="*/ 192 h 496"/>
                <a:gd name="T4" fmla="*/ 51 w 1204"/>
                <a:gd name="T5" fmla="*/ 141 h 496"/>
                <a:gd name="T6" fmla="*/ 109 w 1204"/>
                <a:gd name="T7" fmla="*/ 99 h 496"/>
                <a:gd name="T8" fmla="*/ 187 w 1204"/>
                <a:gd name="T9" fmla="*/ 63 h 496"/>
                <a:gd name="T10" fmla="*/ 378 w 1204"/>
                <a:gd name="T11" fmla="*/ 16 h 496"/>
                <a:gd name="T12" fmla="*/ 601 w 1204"/>
                <a:gd name="T13" fmla="*/ 0 h 496"/>
                <a:gd name="T14" fmla="*/ 656 w 1204"/>
                <a:gd name="T15" fmla="*/ 0 h 496"/>
                <a:gd name="T16" fmla="*/ 711 w 1204"/>
                <a:gd name="T17" fmla="*/ 3 h 496"/>
                <a:gd name="T18" fmla="*/ 820 w 1204"/>
                <a:gd name="T19" fmla="*/ 14 h 496"/>
                <a:gd name="T20" fmla="*/ 1014 w 1204"/>
                <a:gd name="T21" fmla="*/ 61 h 496"/>
                <a:gd name="T22" fmla="*/ 1091 w 1204"/>
                <a:gd name="T23" fmla="*/ 94 h 496"/>
                <a:gd name="T24" fmla="*/ 1151 w 1204"/>
                <a:gd name="T25" fmla="*/ 137 h 496"/>
                <a:gd name="T26" fmla="*/ 1189 w 1204"/>
                <a:gd name="T27" fmla="*/ 189 h 496"/>
                <a:gd name="T28" fmla="*/ 1204 w 1204"/>
                <a:gd name="T29" fmla="*/ 248 h 496"/>
                <a:gd name="T30" fmla="*/ 1202 w 1204"/>
                <a:gd name="T31" fmla="*/ 276 h 496"/>
                <a:gd name="T32" fmla="*/ 1192 w 1204"/>
                <a:gd name="T33" fmla="*/ 304 h 496"/>
                <a:gd name="T34" fmla="*/ 1153 w 1204"/>
                <a:gd name="T35" fmla="*/ 355 h 496"/>
                <a:gd name="T36" fmla="*/ 1095 w 1204"/>
                <a:gd name="T37" fmla="*/ 397 h 496"/>
                <a:gd name="T38" fmla="*/ 1017 w 1204"/>
                <a:gd name="T39" fmla="*/ 434 h 496"/>
                <a:gd name="T40" fmla="*/ 826 w 1204"/>
                <a:gd name="T41" fmla="*/ 480 h 496"/>
                <a:gd name="T42" fmla="*/ 603 w 1204"/>
                <a:gd name="T43" fmla="*/ 496 h 496"/>
                <a:gd name="T44" fmla="*/ 384 w 1204"/>
                <a:gd name="T45" fmla="*/ 482 h 496"/>
                <a:gd name="T46" fmla="*/ 189 w 1204"/>
                <a:gd name="T47" fmla="*/ 436 h 496"/>
                <a:gd name="T48" fmla="*/ 113 w 1204"/>
                <a:gd name="T49" fmla="*/ 402 h 496"/>
                <a:gd name="T50" fmla="*/ 53 w 1204"/>
                <a:gd name="T51" fmla="*/ 359 h 496"/>
                <a:gd name="T52" fmla="*/ 15 w 1204"/>
                <a:gd name="T53" fmla="*/ 308 h 496"/>
                <a:gd name="T54" fmla="*/ 0 w 1204"/>
                <a:gd name="T55" fmla="*/ 248 h 4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4"/>
                <a:gd name="T85" fmla="*/ 0 h 496"/>
                <a:gd name="T86" fmla="*/ 1204 w 1204"/>
                <a:gd name="T87" fmla="*/ 496 h 4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4" h="496">
                  <a:moveTo>
                    <a:pt x="0" y="248"/>
                  </a:moveTo>
                  <a:lnTo>
                    <a:pt x="12" y="192"/>
                  </a:lnTo>
                  <a:lnTo>
                    <a:pt x="51" y="141"/>
                  </a:lnTo>
                  <a:lnTo>
                    <a:pt x="109" y="99"/>
                  </a:lnTo>
                  <a:lnTo>
                    <a:pt x="187" y="63"/>
                  </a:lnTo>
                  <a:lnTo>
                    <a:pt x="378" y="16"/>
                  </a:lnTo>
                  <a:lnTo>
                    <a:pt x="601" y="0"/>
                  </a:lnTo>
                  <a:lnTo>
                    <a:pt x="656" y="0"/>
                  </a:lnTo>
                  <a:lnTo>
                    <a:pt x="711" y="3"/>
                  </a:lnTo>
                  <a:lnTo>
                    <a:pt x="820" y="14"/>
                  </a:lnTo>
                  <a:lnTo>
                    <a:pt x="1014" y="61"/>
                  </a:lnTo>
                  <a:lnTo>
                    <a:pt x="1091" y="94"/>
                  </a:lnTo>
                  <a:lnTo>
                    <a:pt x="1151" y="137"/>
                  </a:lnTo>
                  <a:lnTo>
                    <a:pt x="1189" y="189"/>
                  </a:lnTo>
                  <a:lnTo>
                    <a:pt x="1204" y="248"/>
                  </a:lnTo>
                  <a:lnTo>
                    <a:pt x="1202" y="276"/>
                  </a:lnTo>
                  <a:lnTo>
                    <a:pt x="1192" y="304"/>
                  </a:lnTo>
                  <a:lnTo>
                    <a:pt x="1153" y="355"/>
                  </a:lnTo>
                  <a:lnTo>
                    <a:pt x="1095" y="397"/>
                  </a:lnTo>
                  <a:lnTo>
                    <a:pt x="1017" y="434"/>
                  </a:lnTo>
                  <a:lnTo>
                    <a:pt x="826" y="480"/>
                  </a:lnTo>
                  <a:lnTo>
                    <a:pt x="603" y="496"/>
                  </a:lnTo>
                  <a:lnTo>
                    <a:pt x="384" y="482"/>
                  </a:lnTo>
                  <a:lnTo>
                    <a:pt x="189" y="436"/>
                  </a:lnTo>
                  <a:lnTo>
                    <a:pt x="113" y="402"/>
                  </a:lnTo>
                  <a:lnTo>
                    <a:pt x="53" y="359"/>
                  </a:lnTo>
                  <a:lnTo>
                    <a:pt x="15" y="308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tx1">
                <a:alpha val="47058"/>
              </a:schemeClr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4" name="Freeform 5"/>
            <p:cNvSpPr>
              <a:spLocks/>
            </p:cNvSpPr>
            <p:nvPr/>
          </p:nvSpPr>
          <p:spPr bwMode="auto">
            <a:xfrm>
              <a:off x="4532" y="2203"/>
              <a:ext cx="601" cy="574"/>
            </a:xfrm>
            <a:custGeom>
              <a:avLst/>
              <a:gdLst>
                <a:gd name="T0" fmla="*/ 0 w 1201"/>
                <a:gd name="T1" fmla="*/ 924 h 1148"/>
                <a:gd name="T2" fmla="*/ 27 w 1201"/>
                <a:gd name="T3" fmla="*/ 970 h 1148"/>
                <a:gd name="T4" fmla="*/ 84 w 1201"/>
                <a:gd name="T5" fmla="*/ 1027 h 1148"/>
                <a:gd name="T6" fmla="*/ 140 w 1201"/>
                <a:gd name="T7" fmla="*/ 1065 h 1148"/>
                <a:gd name="T8" fmla="*/ 209 w 1201"/>
                <a:gd name="T9" fmla="*/ 1094 h 1148"/>
                <a:gd name="T10" fmla="*/ 297 w 1201"/>
                <a:gd name="T11" fmla="*/ 1127 h 1148"/>
                <a:gd name="T12" fmla="*/ 399 w 1201"/>
                <a:gd name="T13" fmla="*/ 1140 h 1148"/>
                <a:gd name="T14" fmla="*/ 469 w 1201"/>
                <a:gd name="T15" fmla="*/ 1148 h 1148"/>
                <a:gd name="T16" fmla="*/ 537 w 1201"/>
                <a:gd name="T17" fmla="*/ 1148 h 1148"/>
                <a:gd name="T18" fmla="*/ 616 w 1201"/>
                <a:gd name="T19" fmla="*/ 1148 h 1148"/>
                <a:gd name="T20" fmla="*/ 684 w 1201"/>
                <a:gd name="T21" fmla="*/ 1148 h 1148"/>
                <a:gd name="T22" fmla="*/ 754 w 1201"/>
                <a:gd name="T23" fmla="*/ 1148 h 1148"/>
                <a:gd name="T24" fmla="*/ 827 w 1201"/>
                <a:gd name="T25" fmla="*/ 1135 h 1148"/>
                <a:gd name="T26" fmla="*/ 893 w 1201"/>
                <a:gd name="T27" fmla="*/ 1123 h 1148"/>
                <a:gd name="T28" fmla="*/ 960 w 1201"/>
                <a:gd name="T29" fmla="*/ 1107 h 1148"/>
                <a:gd name="T30" fmla="*/ 1047 w 1201"/>
                <a:gd name="T31" fmla="*/ 1073 h 1148"/>
                <a:gd name="T32" fmla="*/ 1103 w 1201"/>
                <a:gd name="T33" fmla="*/ 1042 h 1148"/>
                <a:gd name="T34" fmla="*/ 1143 w 1201"/>
                <a:gd name="T35" fmla="*/ 1014 h 1148"/>
                <a:gd name="T36" fmla="*/ 1187 w 1201"/>
                <a:gd name="T37" fmla="*/ 967 h 1148"/>
                <a:gd name="T38" fmla="*/ 1201 w 1201"/>
                <a:gd name="T39" fmla="*/ 925 h 1148"/>
                <a:gd name="T40" fmla="*/ 1200 w 1201"/>
                <a:gd name="T41" fmla="*/ 0 h 1148"/>
                <a:gd name="T42" fmla="*/ 1188 w 1201"/>
                <a:gd name="T43" fmla="*/ 51 h 1148"/>
                <a:gd name="T44" fmla="*/ 1150 w 1201"/>
                <a:gd name="T45" fmla="*/ 111 h 1148"/>
                <a:gd name="T46" fmla="*/ 1095 w 1201"/>
                <a:gd name="T47" fmla="*/ 154 h 1148"/>
                <a:gd name="T48" fmla="*/ 1037 w 1201"/>
                <a:gd name="T49" fmla="*/ 182 h 1148"/>
                <a:gd name="T50" fmla="*/ 974 w 1201"/>
                <a:gd name="T51" fmla="*/ 208 h 1148"/>
                <a:gd name="T52" fmla="*/ 899 w 1201"/>
                <a:gd name="T53" fmla="*/ 225 h 1148"/>
                <a:gd name="T54" fmla="*/ 829 w 1201"/>
                <a:gd name="T55" fmla="*/ 241 h 1148"/>
                <a:gd name="T56" fmla="*/ 766 w 1201"/>
                <a:gd name="T57" fmla="*/ 247 h 1148"/>
                <a:gd name="T58" fmla="*/ 694 w 1201"/>
                <a:gd name="T59" fmla="*/ 252 h 1148"/>
                <a:gd name="T60" fmla="*/ 627 w 1201"/>
                <a:gd name="T61" fmla="*/ 257 h 1148"/>
                <a:gd name="T62" fmla="*/ 547 w 1201"/>
                <a:gd name="T63" fmla="*/ 257 h 1148"/>
                <a:gd name="T64" fmla="*/ 475 w 1201"/>
                <a:gd name="T65" fmla="*/ 252 h 1148"/>
                <a:gd name="T66" fmla="*/ 419 w 1201"/>
                <a:gd name="T67" fmla="*/ 247 h 1148"/>
                <a:gd name="T68" fmla="*/ 360 w 1201"/>
                <a:gd name="T69" fmla="*/ 229 h 1148"/>
                <a:gd name="T70" fmla="*/ 292 w 1201"/>
                <a:gd name="T71" fmla="*/ 225 h 1148"/>
                <a:gd name="T72" fmla="*/ 227 w 1201"/>
                <a:gd name="T73" fmla="*/ 204 h 1148"/>
                <a:gd name="T74" fmla="*/ 159 w 1201"/>
                <a:gd name="T75" fmla="*/ 182 h 1148"/>
                <a:gd name="T76" fmla="*/ 101 w 1201"/>
                <a:gd name="T77" fmla="*/ 149 h 1148"/>
                <a:gd name="T78" fmla="*/ 57 w 1201"/>
                <a:gd name="T79" fmla="*/ 111 h 1148"/>
                <a:gd name="T80" fmla="*/ 16 w 1201"/>
                <a:gd name="T81" fmla="*/ 63 h 1148"/>
                <a:gd name="T82" fmla="*/ 1 w 1201"/>
                <a:gd name="T83" fmla="*/ 8 h 1148"/>
                <a:gd name="T84" fmla="*/ 0 w 1201"/>
                <a:gd name="T85" fmla="*/ 924 h 114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8"/>
                <a:gd name="T131" fmla="*/ 1201 w 1201"/>
                <a:gd name="T132" fmla="*/ 1148 h 114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8">
                  <a:moveTo>
                    <a:pt x="0" y="924"/>
                  </a:moveTo>
                  <a:lnTo>
                    <a:pt x="27" y="970"/>
                  </a:lnTo>
                  <a:lnTo>
                    <a:pt x="84" y="1027"/>
                  </a:lnTo>
                  <a:lnTo>
                    <a:pt x="140" y="1065"/>
                  </a:lnTo>
                  <a:lnTo>
                    <a:pt x="209" y="1094"/>
                  </a:lnTo>
                  <a:lnTo>
                    <a:pt x="297" y="1127"/>
                  </a:lnTo>
                  <a:lnTo>
                    <a:pt x="399" y="1140"/>
                  </a:lnTo>
                  <a:lnTo>
                    <a:pt x="469" y="1148"/>
                  </a:lnTo>
                  <a:lnTo>
                    <a:pt x="537" y="1148"/>
                  </a:lnTo>
                  <a:lnTo>
                    <a:pt x="616" y="1148"/>
                  </a:lnTo>
                  <a:lnTo>
                    <a:pt x="684" y="1148"/>
                  </a:lnTo>
                  <a:lnTo>
                    <a:pt x="754" y="1148"/>
                  </a:lnTo>
                  <a:lnTo>
                    <a:pt x="827" y="1135"/>
                  </a:lnTo>
                  <a:lnTo>
                    <a:pt x="893" y="1123"/>
                  </a:lnTo>
                  <a:lnTo>
                    <a:pt x="960" y="1107"/>
                  </a:lnTo>
                  <a:lnTo>
                    <a:pt x="1047" y="1073"/>
                  </a:lnTo>
                  <a:lnTo>
                    <a:pt x="1103" y="1042"/>
                  </a:lnTo>
                  <a:lnTo>
                    <a:pt x="1143" y="1014"/>
                  </a:lnTo>
                  <a:lnTo>
                    <a:pt x="1187" y="967"/>
                  </a:lnTo>
                  <a:lnTo>
                    <a:pt x="1201" y="925"/>
                  </a:lnTo>
                  <a:lnTo>
                    <a:pt x="1200" y="0"/>
                  </a:lnTo>
                  <a:lnTo>
                    <a:pt x="1188" y="51"/>
                  </a:lnTo>
                  <a:lnTo>
                    <a:pt x="1150" y="111"/>
                  </a:lnTo>
                  <a:lnTo>
                    <a:pt x="1095" y="154"/>
                  </a:lnTo>
                  <a:lnTo>
                    <a:pt x="1037" y="182"/>
                  </a:lnTo>
                  <a:lnTo>
                    <a:pt x="974" y="208"/>
                  </a:lnTo>
                  <a:lnTo>
                    <a:pt x="899" y="225"/>
                  </a:lnTo>
                  <a:lnTo>
                    <a:pt x="829" y="241"/>
                  </a:lnTo>
                  <a:lnTo>
                    <a:pt x="766" y="247"/>
                  </a:lnTo>
                  <a:lnTo>
                    <a:pt x="694" y="252"/>
                  </a:lnTo>
                  <a:lnTo>
                    <a:pt x="627" y="257"/>
                  </a:lnTo>
                  <a:lnTo>
                    <a:pt x="547" y="257"/>
                  </a:lnTo>
                  <a:lnTo>
                    <a:pt x="475" y="252"/>
                  </a:lnTo>
                  <a:lnTo>
                    <a:pt x="419" y="247"/>
                  </a:lnTo>
                  <a:lnTo>
                    <a:pt x="360" y="229"/>
                  </a:lnTo>
                  <a:lnTo>
                    <a:pt x="292" y="225"/>
                  </a:lnTo>
                  <a:lnTo>
                    <a:pt x="227" y="204"/>
                  </a:lnTo>
                  <a:lnTo>
                    <a:pt x="159" y="182"/>
                  </a:lnTo>
                  <a:lnTo>
                    <a:pt x="101" y="149"/>
                  </a:lnTo>
                  <a:lnTo>
                    <a:pt x="57" y="111"/>
                  </a:lnTo>
                  <a:lnTo>
                    <a:pt x="16" y="63"/>
                  </a:lnTo>
                  <a:lnTo>
                    <a:pt x="1" y="8"/>
                  </a:lnTo>
                  <a:lnTo>
                    <a:pt x="0" y="924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5" name="Rectangle 6"/>
            <p:cNvSpPr>
              <a:spLocks noChangeArrowheads="1"/>
            </p:cNvSpPr>
            <p:nvPr/>
          </p:nvSpPr>
          <p:spPr bwMode="auto">
            <a:xfrm>
              <a:off x="4670" y="2494"/>
              <a:ext cx="335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Output</a:t>
              </a:r>
              <a:endParaRPr lang="en-US">
                <a:cs typeface="Arial" charset="0"/>
              </a:endParaRPr>
            </a:p>
          </p:txBody>
        </p:sp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3148" y="2127"/>
              <a:ext cx="953" cy="61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17" name="Rectangle 8"/>
            <p:cNvSpPr>
              <a:spLocks noChangeArrowheads="1"/>
            </p:cNvSpPr>
            <p:nvPr/>
          </p:nvSpPr>
          <p:spPr bwMode="auto">
            <a:xfrm>
              <a:off x="3367" y="2313"/>
              <a:ext cx="522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Simulation</a:t>
              </a:r>
              <a:endParaRPr lang="en-US">
                <a:cs typeface="Arial" charset="0"/>
              </a:endParaRPr>
            </a:p>
          </p:txBody>
        </p:sp>
        <p:sp>
          <p:nvSpPr>
            <p:cNvPr id="17418" name="Rectangle 9"/>
            <p:cNvSpPr>
              <a:spLocks noChangeArrowheads="1"/>
            </p:cNvSpPr>
            <p:nvPr/>
          </p:nvSpPr>
          <p:spPr bwMode="auto">
            <a:xfrm>
              <a:off x="3454" y="2452"/>
              <a:ext cx="348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Engine</a:t>
              </a:r>
              <a:endParaRPr lang="en-US">
                <a:cs typeface="Arial" charset="0"/>
              </a:endParaRPr>
            </a:p>
          </p:txBody>
        </p:sp>
        <p:sp>
          <p:nvSpPr>
            <p:cNvPr id="17419" name="Rectangle 10"/>
            <p:cNvSpPr>
              <a:spLocks noChangeArrowheads="1"/>
            </p:cNvSpPr>
            <p:nvPr/>
          </p:nvSpPr>
          <p:spPr bwMode="auto">
            <a:xfrm>
              <a:off x="4494" y="2842"/>
              <a:ext cx="725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Test case results</a:t>
              </a:r>
              <a:endParaRPr lang="en-US">
                <a:cs typeface="Arial" charset="0"/>
              </a:endParaRPr>
            </a:p>
          </p:txBody>
        </p:sp>
        <p:sp>
          <p:nvSpPr>
            <p:cNvPr id="17420" name="Freeform 11"/>
            <p:cNvSpPr>
              <a:spLocks/>
            </p:cNvSpPr>
            <p:nvPr/>
          </p:nvSpPr>
          <p:spPr bwMode="auto">
            <a:xfrm>
              <a:off x="689" y="1247"/>
              <a:ext cx="660" cy="432"/>
            </a:xfrm>
            <a:custGeom>
              <a:avLst/>
              <a:gdLst>
                <a:gd name="T0" fmla="*/ 1320 w 1320"/>
                <a:gd name="T1" fmla="*/ 628 h 863"/>
                <a:gd name="T2" fmla="*/ 1233 w 1320"/>
                <a:gd name="T3" fmla="*/ 624 h 863"/>
                <a:gd name="T4" fmla="*/ 1166 w 1320"/>
                <a:gd name="T5" fmla="*/ 628 h 863"/>
                <a:gd name="T6" fmla="*/ 1086 w 1320"/>
                <a:gd name="T7" fmla="*/ 634 h 863"/>
                <a:gd name="T8" fmla="*/ 1008 w 1320"/>
                <a:gd name="T9" fmla="*/ 643 h 863"/>
                <a:gd name="T10" fmla="*/ 948 w 1320"/>
                <a:gd name="T11" fmla="*/ 652 h 863"/>
                <a:gd name="T12" fmla="*/ 874 w 1320"/>
                <a:gd name="T13" fmla="*/ 664 h 863"/>
                <a:gd name="T14" fmla="*/ 805 w 1320"/>
                <a:gd name="T15" fmla="*/ 680 h 863"/>
                <a:gd name="T16" fmla="*/ 712 w 1320"/>
                <a:gd name="T17" fmla="*/ 712 h 863"/>
                <a:gd name="T18" fmla="*/ 653 w 1320"/>
                <a:gd name="T19" fmla="*/ 740 h 863"/>
                <a:gd name="T20" fmla="*/ 600 w 1320"/>
                <a:gd name="T21" fmla="*/ 764 h 863"/>
                <a:gd name="T22" fmla="*/ 534 w 1320"/>
                <a:gd name="T23" fmla="*/ 790 h 863"/>
                <a:gd name="T24" fmla="*/ 442 w 1320"/>
                <a:gd name="T25" fmla="*/ 821 h 863"/>
                <a:gd name="T26" fmla="*/ 346 w 1320"/>
                <a:gd name="T27" fmla="*/ 846 h 863"/>
                <a:gd name="T28" fmla="*/ 251 w 1320"/>
                <a:gd name="T29" fmla="*/ 856 h 863"/>
                <a:gd name="T30" fmla="*/ 181 w 1320"/>
                <a:gd name="T31" fmla="*/ 863 h 863"/>
                <a:gd name="T32" fmla="*/ 105 w 1320"/>
                <a:gd name="T33" fmla="*/ 857 h 863"/>
                <a:gd name="T34" fmla="*/ 50 w 1320"/>
                <a:gd name="T35" fmla="*/ 843 h 863"/>
                <a:gd name="T36" fmla="*/ 1 w 1320"/>
                <a:gd name="T37" fmla="*/ 822 h 863"/>
                <a:gd name="T38" fmla="*/ 0 w 1320"/>
                <a:gd name="T39" fmla="*/ 0 h 863"/>
                <a:gd name="T40" fmla="*/ 1320 w 1320"/>
                <a:gd name="T41" fmla="*/ 0 h 863"/>
                <a:gd name="T42" fmla="*/ 1320 w 1320"/>
                <a:gd name="T43" fmla="*/ 628 h 8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0"/>
                <a:gd name="T67" fmla="*/ 0 h 863"/>
                <a:gd name="T68" fmla="*/ 1320 w 1320"/>
                <a:gd name="T69" fmla="*/ 863 h 8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0" h="863">
                  <a:moveTo>
                    <a:pt x="1320" y="628"/>
                  </a:moveTo>
                  <a:lnTo>
                    <a:pt x="1233" y="624"/>
                  </a:lnTo>
                  <a:lnTo>
                    <a:pt x="1166" y="628"/>
                  </a:lnTo>
                  <a:lnTo>
                    <a:pt x="1086" y="634"/>
                  </a:lnTo>
                  <a:lnTo>
                    <a:pt x="1008" y="643"/>
                  </a:lnTo>
                  <a:lnTo>
                    <a:pt x="948" y="652"/>
                  </a:lnTo>
                  <a:lnTo>
                    <a:pt x="874" y="664"/>
                  </a:lnTo>
                  <a:lnTo>
                    <a:pt x="805" y="680"/>
                  </a:lnTo>
                  <a:lnTo>
                    <a:pt x="712" y="712"/>
                  </a:lnTo>
                  <a:lnTo>
                    <a:pt x="653" y="740"/>
                  </a:lnTo>
                  <a:lnTo>
                    <a:pt x="600" y="764"/>
                  </a:lnTo>
                  <a:lnTo>
                    <a:pt x="534" y="790"/>
                  </a:lnTo>
                  <a:lnTo>
                    <a:pt x="442" y="821"/>
                  </a:lnTo>
                  <a:lnTo>
                    <a:pt x="346" y="846"/>
                  </a:lnTo>
                  <a:lnTo>
                    <a:pt x="251" y="856"/>
                  </a:lnTo>
                  <a:lnTo>
                    <a:pt x="181" y="863"/>
                  </a:lnTo>
                  <a:lnTo>
                    <a:pt x="105" y="857"/>
                  </a:lnTo>
                  <a:lnTo>
                    <a:pt x="50" y="843"/>
                  </a:lnTo>
                  <a:lnTo>
                    <a:pt x="1" y="822"/>
                  </a:lnTo>
                  <a:lnTo>
                    <a:pt x="0" y="0"/>
                  </a:lnTo>
                  <a:lnTo>
                    <a:pt x="1320" y="0"/>
                  </a:lnTo>
                  <a:lnTo>
                    <a:pt x="1320" y="628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1" name="Rectangle 12"/>
            <p:cNvSpPr>
              <a:spLocks noChangeArrowheads="1"/>
            </p:cNvSpPr>
            <p:nvPr/>
          </p:nvSpPr>
          <p:spPr bwMode="auto">
            <a:xfrm>
              <a:off x="788" y="1375"/>
              <a:ext cx="48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7422" name="Freeform 13"/>
            <p:cNvSpPr>
              <a:spLocks/>
            </p:cNvSpPr>
            <p:nvPr/>
          </p:nvSpPr>
          <p:spPr bwMode="auto">
            <a:xfrm>
              <a:off x="1872" y="1099"/>
              <a:ext cx="707" cy="645"/>
            </a:xfrm>
            <a:custGeom>
              <a:avLst/>
              <a:gdLst>
                <a:gd name="T0" fmla="*/ 0 w 1415"/>
                <a:gd name="T1" fmla="*/ 645 h 1291"/>
                <a:gd name="T2" fmla="*/ 14 w 1415"/>
                <a:gd name="T3" fmla="*/ 495 h 1291"/>
                <a:gd name="T4" fmla="*/ 60 w 1415"/>
                <a:gd name="T5" fmla="*/ 364 h 1291"/>
                <a:gd name="T6" fmla="*/ 128 w 1415"/>
                <a:gd name="T7" fmla="*/ 253 h 1291"/>
                <a:gd name="T8" fmla="*/ 219 w 1415"/>
                <a:gd name="T9" fmla="*/ 162 h 1291"/>
                <a:gd name="T10" fmla="*/ 325 w 1415"/>
                <a:gd name="T11" fmla="*/ 92 h 1291"/>
                <a:gd name="T12" fmla="*/ 445 w 1415"/>
                <a:gd name="T13" fmla="*/ 41 h 1291"/>
                <a:gd name="T14" fmla="*/ 574 w 1415"/>
                <a:gd name="T15" fmla="*/ 11 h 1291"/>
                <a:gd name="T16" fmla="*/ 706 w 1415"/>
                <a:gd name="T17" fmla="*/ 0 h 1291"/>
                <a:gd name="T18" fmla="*/ 772 w 1415"/>
                <a:gd name="T19" fmla="*/ 2 h 1291"/>
                <a:gd name="T20" fmla="*/ 838 w 1415"/>
                <a:gd name="T21" fmla="*/ 9 h 1291"/>
                <a:gd name="T22" fmla="*/ 966 w 1415"/>
                <a:gd name="T23" fmla="*/ 39 h 1291"/>
                <a:gd name="T24" fmla="*/ 1085 w 1415"/>
                <a:gd name="T25" fmla="*/ 88 h 1291"/>
                <a:gd name="T26" fmla="*/ 1193 w 1415"/>
                <a:gd name="T27" fmla="*/ 160 h 1291"/>
                <a:gd name="T28" fmla="*/ 1283 w 1415"/>
                <a:gd name="T29" fmla="*/ 249 h 1291"/>
                <a:gd name="T30" fmla="*/ 1353 w 1415"/>
                <a:gd name="T31" fmla="*/ 361 h 1291"/>
                <a:gd name="T32" fmla="*/ 1399 w 1415"/>
                <a:gd name="T33" fmla="*/ 491 h 1291"/>
                <a:gd name="T34" fmla="*/ 1415 w 1415"/>
                <a:gd name="T35" fmla="*/ 645 h 1291"/>
                <a:gd name="T36" fmla="*/ 1411 w 1415"/>
                <a:gd name="T37" fmla="*/ 722 h 1291"/>
                <a:gd name="T38" fmla="*/ 1401 w 1415"/>
                <a:gd name="T39" fmla="*/ 795 h 1291"/>
                <a:gd name="T40" fmla="*/ 1355 w 1415"/>
                <a:gd name="T41" fmla="*/ 926 h 1291"/>
                <a:gd name="T42" fmla="*/ 1287 w 1415"/>
                <a:gd name="T43" fmla="*/ 1036 h 1291"/>
                <a:gd name="T44" fmla="*/ 1196 w 1415"/>
                <a:gd name="T45" fmla="*/ 1127 h 1291"/>
                <a:gd name="T46" fmla="*/ 1090 w 1415"/>
                <a:gd name="T47" fmla="*/ 1197 h 1291"/>
                <a:gd name="T48" fmla="*/ 970 w 1415"/>
                <a:gd name="T49" fmla="*/ 1249 h 1291"/>
                <a:gd name="T50" fmla="*/ 842 w 1415"/>
                <a:gd name="T51" fmla="*/ 1280 h 1291"/>
                <a:gd name="T52" fmla="*/ 709 w 1415"/>
                <a:gd name="T53" fmla="*/ 1291 h 1291"/>
                <a:gd name="T54" fmla="*/ 577 w 1415"/>
                <a:gd name="T55" fmla="*/ 1282 h 1291"/>
                <a:gd name="T56" fmla="*/ 449 w 1415"/>
                <a:gd name="T57" fmla="*/ 1252 h 1291"/>
                <a:gd name="T58" fmla="*/ 330 w 1415"/>
                <a:gd name="T59" fmla="*/ 1203 h 1291"/>
                <a:gd name="T60" fmla="*/ 222 w 1415"/>
                <a:gd name="T61" fmla="*/ 1131 h 1291"/>
                <a:gd name="T62" fmla="*/ 132 w 1415"/>
                <a:gd name="T63" fmla="*/ 1041 h 1291"/>
                <a:gd name="T64" fmla="*/ 62 w 1415"/>
                <a:gd name="T65" fmla="*/ 929 h 1291"/>
                <a:gd name="T66" fmla="*/ 17 w 1415"/>
                <a:gd name="T67" fmla="*/ 799 h 1291"/>
                <a:gd name="T68" fmla="*/ 0 w 1415"/>
                <a:gd name="T69" fmla="*/ 645 h 129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415"/>
                <a:gd name="T106" fmla="*/ 0 h 1291"/>
                <a:gd name="T107" fmla="*/ 1415 w 1415"/>
                <a:gd name="T108" fmla="*/ 1291 h 129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415" h="1291">
                  <a:moveTo>
                    <a:pt x="0" y="645"/>
                  </a:moveTo>
                  <a:lnTo>
                    <a:pt x="14" y="495"/>
                  </a:lnTo>
                  <a:lnTo>
                    <a:pt x="60" y="364"/>
                  </a:lnTo>
                  <a:lnTo>
                    <a:pt x="128" y="253"/>
                  </a:lnTo>
                  <a:lnTo>
                    <a:pt x="219" y="162"/>
                  </a:lnTo>
                  <a:lnTo>
                    <a:pt x="325" y="92"/>
                  </a:lnTo>
                  <a:lnTo>
                    <a:pt x="445" y="41"/>
                  </a:lnTo>
                  <a:lnTo>
                    <a:pt x="574" y="11"/>
                  </a:lnTo>
                  <a:lnTo>
                    <a:pt x="706" y="0"/>
                  </a:lnTo>
                  <a:lnTo>
                    <a:pt x="772" y="2"/>
                  </a:lnTo>
                  <a:lnTo>
                    <a:pt x="838" y="9"/>
                  </a:lnTo>
                  <a:lnTo>
                    <a:pt x="966" y="39"/>
                  </a:lnTo>
                  <a:lnTo>
                    <a:pt x="1085" y="88"/>
                  </a:lnTo>
                  <a:lnTo>
                    <a:pt x="1193" y="160"/>
                  </a:lnTo>
                  <a:lnTo>
                    <a:pt x="1283" y="249"/>
                  </a:lnTo>
                  <a:lnTo>
                    <a:pt x="1353" y="361"/>
                  </a:lnTo>
                  <a:lnTo>
                    <a:pt x="1399" y="491"/>
                  </a:lnTo>
                  <a:lnTo>
                    <a:pt x="1415" y="645"/>
                  </a:lnTo>
                  <a:lnTo>
                    <a:pt x="1411" y="722"/>
                  </a:lnTo>
                  <a:lnTo>
                    <a:pt x="1401" y="795"/>
                  </a:lnTo>
                  <a:lnTo>
                    <a:pt x="1355" y="926"/>
                  </a:lnTo>
                  <a:lnTo>
                    <a:pt x="1287" y="1036"/>
                  </a:lnTo>
                  <a:lnTo>
                    <a:pt x="1196" y="1127"/>
                  </a:lnTo>
                  <a:lnTo>
                    <a:pt x="1090" y="1197"/>
                  </a:lnTo>
                  <a:lnTo>
                    <a:pt x="970" y="1249"/>
                  </a:lnTo>
                  <a:lnTo>
                    <a:pt x="842" y="1280"/>
                  </a:lnTo>
                  <a:lnTo>
                    <a:pt x="709" y="1291"/>
                  </a:lnTo>
                  <a:lnTo>
                    <a:pt x="577" y="1282"/>
                  </a:lnTo>
                  <a:lnTo>
                    <a:pt x="449" y="1252"/>
                  </a:lnTo>
                  <a:lnTo>
                    <a:pt x="330" y="1203"/>
                  </a:lnTo>
                  <a:lnTo>
                    <a:pt x="222" y="1131"/>
                  </a:lnTo>
                  <a:lnTo>
                    <a:pt x="132" y="1041"/>
                  </a:lnTo>
                  <a:lnTo>
                    <a:pt x="62" y="929"/>
                  </a:lnTo>
                  <a:lnTo>
                    <a:pt x="17" y="799"/>
                  </a:lnTo>
                  <a:lnTo>
                    <a:pt x="0" y="645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3" name="Rectangle 14"/>
            <p:cNvSpPr>
              <a:spLocks noChangeArrowheads="1"/>
            </p:cNvSpPr>
            <p:nvPr/>
          </p:nvSpPr>
          <p:spPr bwMode="auto">
            <a:xfrm>
              <a:off x="1993" y="1230"/>
              <a:ext cx="48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7424" name="Rectangle 15"/>
            <p:cNvSpPr>
              <a:spLocks noChangeArrowheads="1"/>
            </p:cNvSpPr>
            <p:nvPr/>
          </p:nvSpPr>
          <p:spPr bwMode="auto">
            <a:xfrm>
              <a:off x="2003" y="1370"/>
              <a:ext cx="459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Driver or </a:t>
              </a:r>
              <a:endParaRPr lang="en-US">
                <a:cs typeface="Arial" charset="0"/>
              </a:endParaRPr>
            </a:p>
          </p:txBody>
        </p:sp>
        <p:sp>
          <p:nvSpPr>
            <p:cNvPr id="17425" name="Rectangle 16"/>
            <p:cNvSpPr>
              <a:spLocks noChangeArrowheads="1"/>
            </p:cNvSpPr>
            <p:nvPr/>
          </p:nvSpPr>
          <p:spPr bwMode="auto">
            <a:xfrm>
              <a:off x="2002" y="1510"/>
              <a:ext cx="465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translator</a:t>
              </a:r>
              <a:endParaRPr lang="en-US">
                <a:cs typeface="Arial" charset="0"/>
              </a:endParaRPr>
            </a:p>
          </p:txBody>
        </p:sp>
        <p:sp>
          <p:nvSpPr>
            <p:cNvPr id="17426" name="Rectangle 17"/>
            <p:cNvSpPr>
              <a:spLocks noChangeArrowheads="1"/>
            </p:cNvSpPr>
            <p:nvPr/>
          </p:nvSpPr>
          <p:spPr bwMode="auto">
            <a:xfrm>
              <a:off x="1864" y="1778"/>
              <a:ext cx="893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(not always required)</a:t>
              </a:r>
              <a:endParaRPr lang="en-US">
                <a:cs typeface="Arial" charset="0"/>
              </a:endParaRPr>
            </a:p>
          </p:txBody>
        </p:sp>
        <p:sp>
          <p:nvSpPr>
            <p:cNvPr id="17427" name="Line 18"/>
            <p:cNvSpPr>
              <a:spLocks noChangeShapeType="1"/>
            </p:cNvSpPr>
            <p:nvPr/>
          </p:nvSpPr>
          <p:spPr bwMode="auto">
            <a:xfrm>
              <a:off x="1410" y="1418"/>
              <a:ext cx="37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8" name="Freeform 19"/>
            <p:cNvSpPr>
              <a:spLocks/>
            </p:cNvSpPr>
            <p:nvPr/>
          </p:nvSpPr>
          <p:spPr bwMode="auto">
            <a:xfrm>
              <a:off x="1640" y="1371"/>
              <a:ext cx="189" cy="94"/>
            </a:xfrm>
            <a:custGeom>
              <a:avLst/>
              <a:gdLst>
                <a:gd name="T0" fmla="*/ 0 w 377"/>
                <a:gd name="T1" fmla="*/ 0 h 188"/>
                <a:gd name="T2" fmla="*/ 377 w 377"/>
                <a:gd name="T3" fmla="*/ 94 h 188"/>
                <a:gd name="T4" fmla="*/ 0 w 377"/>
                <a:gd name="T5" fmla="*/ 188 h 188"/>
                <a:gd name="T6" fmla="*/ 0 w 377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8"/>
                <a:gd name="T14" fmla="*/ 377 w 377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8">
                  <a:moveTo>
                    <a:pt x="0" y="0"/>
                  </a:moveTo>
                  <a:lnTo>
                    <a:pt x="377" y="94"/>
                  </a:lnTo>
                  <a:lnTo>
                    <a:pt x="0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29" name="Line 20"/>
            <p:cNvSpPr>
              <a:spLocks noChangeShapeType="1"/>
            </p:cNvSpPr>
            <p:nvPr/>
          </p:nvSpPr>
          <p:spPr bwMode="auto">
            <a:xfrm>
              <a:off x="2583" y="1614"/>
              <a:ext cx="506" cy="4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0" name="Freeform 21"/>
            <p:cNvSpPr>
              <a:spLocks/>
            </p:cNvSpPr>
            <p:nvPr/>
          </p:nvSpPr>
          <p:spPr bwMode="auto">
            <a:xfrm>
              <a:off x="2947" y="1924"/>
              <a:ext cx="174" cy="159"/>
            </a:xfrm>
            <a:custGeom>
              <a:avLst/>
              <a:gdLst>
                <a:gd name="T0" fmla="*/ 125 w 347"/>
                <a:gd name="T1" fmla="*/ 0 h 318"/>
                <a:gd name="T2" fmla="*/ 347 w 347"/>
                <a:gd name="T3" fmla="*/ 318 h 318"/>
                <a:gd name="T4" fmla="*/ 0 w 347"/>
                <a:gd name="T5" fmla="*/ 142 h 318"/>
                <a:gd name="T6" fmla="*/ 125 w 347"/>
                <a:gd name="T7" fmla="*/ 0 h 3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7"/>
                <a:gd name="T13" fmla="*/ 0 h 318"/>
                <a:gd name="T14" fmla="*/ 347 w 347"/>
                <a:gd name="T15" fmla="*/ 318 h 3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7" h="318">
                  <a:moveTo>
                    <a:pt x="125" y="0"/>
                  </a:moveTo>
                  <a:lnTo>
                    <a:pt x="347" y="318"/>
                  </a:lnTo>
                  <a:lnTo>
                    <a:pt x="0" y="142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1" name="Freeform 22"/>
            <p:cNvSpPr>
              <a:spLocks/>
            </p:cNvSpPr>
            <p:nvPr/>
          </p:nvSpPr>
          <p:spPr bwMode="auto">
            <a:xfrm>
              <a:off x="711" y="3248"/>
              <a:ext cx="662" cy="440"/>
            </a:xfrm>
            <a:custGeom>
              <a:avLst/>
              <a:gdLst>
                <a:gd name="T0" fmla="*/ 1324 w 1324"/>
                <a:gd name="T1" fmla="*/ 639 h 881"/>
                <a:gd name="T2" fmla="*/ 1237 w 1324"/>
                <a:gd name="T3" fmla="*/ 637 h 881"/>
                <a:gd name="T4" fmla="*/ 1170 w 1324"/>
                <a:gd name="T5" fmla="*/ 640 h 881"/>
                <a:gd name="T6" fmla="*/ 1089 w 1324"/>
                <a:gd name="T7" fmla="*/ 646 h 881"/>
                <a:gd name="T8" fmla="*/ 1010 w 1324"/>
                <a:gd name="T9" fmla="*/ 657 h 881"/>
                <a:gd name="T10" fmla="*/ 952 w 1324"/>
                <a:gd name="T11" fmla="*/ 665 h 881"/>
                <a:gd name="T12" fmla="*/ 876 w 1324"/>
                <a:gd name="T13" fmla="*/ 678 h 881"/>
                <a:gd name="T14" fmla="*/ 808 w 1324"/>
                <a:gd name="T15" fmla="*/ 694 h 881"/>
                <a:gd name="T16" fmla="*/ 715 w 1324"/>
                <a:gd name="T17" fmla="*/ 726 h 881"/>
                <a:gd name="T18" fmla="*/ 654 w 1324"/>
                <a:gd name="T19" fmla="*/ 755 h 881"/>
                <a:gd name="T20" fmla="*/ 603 w 1324"/>
                <a:gd name="T21" fmla="*/ 779 h 881"/>
                <a:gd name="T22" fmla="*/ 535 w 1324"/>
                <a:gd name="T23" fmla="*/ 806 h 881"/>
                <a:gd name="T24" fmla="*/ 443 w 1324"/>
                <a:gd name="T25" fmla="*/ 837 h 881"/>
                <a:gd name="T26" fmla="*/ 348 w 1324"/>
                <a:gd name="T27" fmla="*/ 862 h 881"/>
                <a:gd name="T28" fmla="*/ 251 w 1324"/>
                <a:gd name="T29" fmla="*/ 874 h 881"/>
                <a:gd name="T30" fmla="*/ 181 w 1324"/>
                <a:gd name="T31" fmla="*/ 881 h 881"/>
                <a:gd name="T32" fmla="*/ 105 w 1324"/>
                <a:gd name="T33" fmla="*/ 874 h 881"/>
                <a:gd name="T34" fmla="*/ 50 w 1324"/>
                <a:gd name="T35" fmla="*/ 861 h 881"/>
                <a:gd name="T36" fmla="*/ 1 w 1324"/>
                <a:gd name="T37" fmla="*/ 840 h 881"/>
                <a:gd name="T38" fmla="*/ 0 w 1324"/>
                <a:gd name="T39" fmla="*/ 0 h 881"/>
                <a:gd name="T40" fmla="*/ 1324 w 1324"/>
                <a:gd name="T41" fmla="*/ 0 h 881"/>
                <a:gd name="T42" fmla="*/ 1324 w 1324"/>
                <a:gd name="T43" fmla="*/ 639 h 8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324"/>
                <a:gd name="T67" fmla="*/ 0 h 881"/>
                <a:gd name="T68" fmla="*/ 1324 w 1324"/>
                <a:gd name="T69" fmla="*/ 881 h 8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324" h="881">
                  <a:moveTo>
                    <a:pt x="1324" y="639"/>
                  </a:moveTo>
                  <a:lnTo>
                    <a:pt x="1237" y="637"/>
                  </a:lnTo>
                  <a:lnTo>
                    <a:pt x="1170" y="640"/>
                  </a:lnTo>
                  <a:lnTo>
                    <a:pt x="1089" y="646"/>
                  </a:lnTo>
                  <a:lnTo>
                    <a:pt x="1010" y="657"/>
                  </a:lnTo>
                  <a:lnTo>
                    <a:pt x="952" y="665"/>
                  </a:lnTo>
                  <a:lnTo>
                    <a:pt x="876" y="678"/>
                  </a:lnTo>
                  <a:lnTo>
                    <a:pt x="808" y="694"/>
                  </a:lnTo>
                  <a:lnTo>
                    <a:pt x="715" y="726"/>
                  </a:lnTo>
                  <a:lnTo>
                    <a:pt x="654" y="755"/>
                  </a:lnTo>
                  <a:lnTo>
                    <a:pt x="603" y="779"/>
                  </a:lnTo>
                  <a:lnTo>
                    <a:pt x="535" y="806"/>
                  </a:lnTo>
                  <a:lnTo>
                    <a:pt x="443" y="837"/>
                  </a:lnTo>
                  <a:lnTo>
                    <a:pt x="348" y="862"/>
                  </a:lnTo>
                  <a:lnTo>
                    <a:pt x="251" y="874"/>
                  </a:lnTo>
                  <a:lnTo>
                    <a:pt x="181" y="881"/>
                  </a:lnTo>
                  <a:lnTo>
                    <a:pt x="105" y="874"/>
                  </a:lnTo>
                  <a:lnTo>
                    <a:pt x="50" y="861"/>
                  </a:lnTo>
                  <a:lnTo>
                    <a:pt x="1" y="840"/>
                  </a:lnTo>
                  <a:lnTo>
                    <a:pt x="0" y="0"/>
                  </a:lnTo>
                  <a:lnTo>
                    <a:pt x="1324" y="0"/>
                  </a:lnTo>
                  <a:lnTo>
                    <a:pt x="1324" y="639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2" name="Rectangle 23"/>
            <p:cNvSpPr>
              <a:spLocks noChangeArrowheads="1"/>
            </p:cNvSpPr>
            <p:nvPr/>
          </p:nvSpPr>
          <p:spPr bwMode="auto">
            <a:xfrm>
              <a:off x="861" y="3310"/>
              <a:ext cx="379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Design </a:t>
              </a:r>
              <a:endParaRPr lang="en-US">
                <a:cs typeface="Arial" charset="0"/>
              </a:endParaRPr>
            </a:p>
          </p:txBody>
        </p:sp>
        <p:sp>
          <p:nvSpPr>
            <p:cNvPr id="17433" name="Rectangle 24"/>
            <p:cNvSpPr>
              <a:spLocks noChangeArrowheads="1"/>
            </p:cNvSpPr>
            <p:nvPr/>
          </p:nvSpPr>
          <p:spPr bwMode="auto">
            <a:xfrm>
              <a:off x="873" y="3449"/>
              <a:ext cx="35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Source</a:t>
              </a:r>
              <a:endParaRPr lang="en-US">
                <a:cs typeface="Arial" charset="0"/>
              </a:endParaRPr>
            </a:p>
          </p:txBody>
        </p:sp>
        <p:sp>
          <p:nvSpPr>
            <p:cNvPr id="17434" name="Freeform 25"/>
            <p:cNvSpPr>
              <a:spLocks/>
            </p:cNvSpPr>
            <p:nvPr/>
          </p:nvSpPr>
          <p:spPr bwMode="auto">
            <a:xfrm>
              <a:off x="1963" y="2952"/>
              <a:ext cx="602" cy="249"/>
            </a:xfrm>
            <a:custGeom>
              <a:avLst/>
              <a:gdLst>
                <a:gd name="T0" fmla="*/ 0 w 1204"/>
                <a:gd name="T1" fmla="*/ 248 h 496"/>
                <a:gd name="T2" fmla="*/ 13 w 1204"/>
                <a:gd name="T3" fmla="*/ 192 h 496"/>
                <a:gd name="T4" fmla="*/ 52 w 1204"/>
                <a:gd name="T5" fmla="*/ 141 h 496"/>
                <a:gd name="T6" fmla="*/ 110 w 1204"/>
                <a:gd name="T7" fmla="*/ 99 h 496"/>
                <a:gd name="T8" fmla="*/ 188 w 1204"/>
                <a:gd name="T9" fmla="*/ 63 h 496"/>
                <a:gd name="T10" fmla="*/ 379 w 1204"/>
                <a:gd name="T11" fmla="*/ 16 h 496"/>
                <a:gd name="T12" fmla="*/ 601 w 1204"/>
                <a:gd name="T13" fmla="*/ 0 h 496"/>
                <a:gd name="T14" fmla="*/ 656 w 1204"/>
                <a:gd name="T15" fmla="*/ 0 h 496"/>
                <a:gd name="T16" fmla="*/ 712 w 1204"/>
                <a:gd name="T17" fmla="*/ 3 h 496"/>
                <a:gd name="T18" fmla="*/ 821 w 1204"/>
                <a:gd name="T19" fmla="*/ 14 h 496"/>
                <a:gd name="T20" fmla="*/ 1015 w 1204"/>
                <a:gd name="T21" fmla="*/ 60 h 496"/>
                <a:gd name="T22" fmla="*/ 1091 w 1204"/>
                <a:gd name="T23" fmla="*/ 94 h 496"/>
                <a:gd name="T24" fmla="*/ 1150 w 1204"/>
                <a:gd name="T25" fmla="*/ 137 h 496"/>
                <a:gd name="T26" fmla="*/ 1189 w 1204"/>
                <a:gd name="T27" fmla="*/ 188 h 496"/>
                <a:gd name="T28" fmla="*/ 1204 w 1204"/>
                <a:gd name="T29" fmla="*/ 248 h 496"/>
                <a:gd name="T30" fmla="*/ 1202 w 1204"/>
                <a:gd name="T31" fmla="*/ 276 h 496"/>
                <a:gd name="T32" fmla="*/ 1191 w 1204"/>
                <a:gd name="T33" fmla="*/ 304 h 496"/>
                <a:gd name="T34" fmla="*/ 1153 w 1204"/>
                <a:gd name="T35" fmla="*/ 355 h 496"/>
                <a:gd name="T36" fmla="*/ 1094 w 1204"/>
                <a:gd name="T37" fmla="*/ 397 h 496"/>
                <a:gd name="T38" fmla="*/ 1016 w 1204"/>
                <a:gd name="T39" fmla="*/ 433 h 496"/>
                <a:gd name="T40" fmla="*/ 825 w 1204"/>
                <a:gd name="T41" fmla="*/ 480 h 496"/>
                <a:gd name="T42" fmla="*/ 603 w 1204"/>
                <a:gd name="T43" fmla="*/ 496 h 496"/>
                <a:gd name="T44" fmla="*/ 384 w 1204"/>
                <a:gd name="T45" fmla="*/ 482 h 496"/>
                <a:gd name="T46" fmla="*/ 189 w 1204"/>
                <a:gd name="T47" fmla="*/ 435 h 496"/>
                <a:gd name="T48" fmla="*/ 113 w 1204"/>
                <a:gd name="T49" fmla="*/ 401 h 496"/>
                <a:gd name="T50" fmla="*/ 54 w 1204"/>
                <a:gd name="T51" fmla="*/ 357 h 496"/>
                <a:gd name="T52" fmla="*/ 15 w 1204"/>
                <a:gd name="T53" fmla="*/ 307 h 496"/>
                <a:gd name="T54" fmla="*/ 0 w 1204"/>
                <a:gd name="T55" fmla="*/ 248 h 49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4"/>
                <a:gd name="T85" fmla="*/ 0 h 496"/>
                <a:gd name="T86" fmla="*/ 1204 w 1204"/>
                <a:gd name="T87" fmla="*/ 496 h 49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4" h="496">
                  <a:moveTo>
                    <a:pt x="0" y="248"/>
                  </a:moveTo>
                  <a:lnTo>
                    <a:pt x="13" y="192"/>
                  </a:lnTo>
                  <a:lnTo>
                    <a:pt x="52" y="141"/>
                  </a:lnTo>
                  <a:lnTo>
                    <a:pt x="110" y="99"/>
                  </a:lnTo>
                  <a:lnTo>
                    <a:pt x="188" y="63"/>
                  </a:lnTo>
                  <a:lnTo>
                    <a:pt x="379" y="16"/>
                  </a:lnTo>
                  <a:lnTo>
                    <a:pt x="601" y="0"/>
                  </a:lnTo>
                  <a:lnTo>
                    <a:pt x="656" y="0"/>
                  </a:lnTo>
                  <a:lnTo>
                    <a:pt x="712" y="3"/>
                  </a:lnTo>
                  <a:lnTo>
                    <a:pt x="821" y="14"/>
                  </a:lnTo>
                  <a:lnTo>
                    <a:pt x="1015" y="60"/>
                  </a:lnTo>
                  <a:lnTo>
                    <a:pt x="1091" y="94"/>
                  </a:lnTo>
                  <a:lnTo>
                    <a:pt x="1150" y="137"/>
                  </a:lnTo>
                  <a:lnTo>
                    <a:pt x="1189" y="188"/>
                  </a:lnTo>
                  <a:lnTo>
                    <a:pt x="1204" y="248"/>
                  </a:lnTo>
                  <a:lnTo>
                    <a:pt x="1202" y="276"/>
                  </a:lnTo>
                  <a:lnTo>
                    <a:pt x="1191" y="304"/>
                  </a:lnTo>
                  <a:lnTo>
                    <a:pt x="1153" y="355"/>
                  </a:lnTo>
                  <a:lnTo>
                    <a:pt x="1094" y="397"/>
                  </a:lnTo>
                  <a:lnTo>
                    <a:pt x="1016" y="433"/>
                  </a:lnTo>
                  <a:lnTo>
                    <a:pt x="825" y="480"/>
                  </a:lnTo>
                  <a:lnTo>
                    <a:pt x="603" y="496"/>
                  </a:lnTo>
                  <a:lnTo>
                    <a:pt x="384" y="482"/>
                  </a:lnTo>
                  <a:lnTo>
                    <a:pt x="189" y="435"/>
                  </a:lnTo>
                  <a:lnTo>
                    <a:pt x="113" y="401"/>
                  </a:lnTo>
                  <a:lnTo>
                    <a:pt x="54" y="357"/>
                  </a:lnTo>
                  <a:lnTo>
                    <a:pt x="15" y="307"/>
                  </a:lnTo>
                  <a:lnTo>
                    <a:pt x="0" y="248"/>
                  </a:lnTo>
                  <a:close/>
                </a:path>
              </a:pathLst>
            </a:custGeom>
            <a:solidFill>
              <a:schemeClr val="tx1">
                <a:alpha val="47058"/>
              </a:schemeClr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5" name="Freeform 26"/>
            <p:cNvSpPr>
              <a:spLocks/>
            </p:cNvSpPr>
            <p:nvPr/>
          </p:nvSpPr>
          <p:spPr bwMode="auto">
            <a:xfrm>
              <a:off x="1964" y="3068"/>
              <a:ext cx="600" cy="573"/>
            </a:xfrm>
            <a:custGeom>
              <a:avLst/>
              <a:gdLst>
                <a:gd name="T0" fmla="*/ 0 w 1201"/>
                <a:gd name="T1" fmla="*/ 921 h 1145"/>
                <a:gd name="T2" fmla="*/ 27 w 1201"/>
                <a:gd name="T3" fmla="*/ 967 h 1145"/>
                <a:gd name="T4" fmla="*/ 84 w 1201"/>
                <a:gd name="T5" fmla="*/ 1024 h 1145"/>
                <a:gd name="T6" fmla="*/ 140 w 1201"/>
                <a:gd name="T7" fmla="*/ 1062 h 1145"/>
                <a:gd name="T8" fmla="*/ 210 w 1201"/>
                <a:gd name="T9" fmla="*/ 1092 h 1145"/>
                <a:gd name="T10" fmla="*/ 298 w 1201"/>
                <a:gd name="T11" fmla="*/ 1124 h 1145"/>
                <a:gd name="T12" fmla="*/ 400 w 1201"/>
                <a:gd name="T13" fmla="*/ 1137 h 1145"/>
                <a:gd name="T14" fmla="*/ 470 w 1201"/>
                <a:gd name="T15" fmla="*/ 1145 h 1145"/>
                <a:gd name="T16" fmla="*/ 538 w 1201"/>
                <a:gd name="T17" fmla="*/ 1145 h 1145"/>
                <a:gd name="T18" fmla="*/ 617 w 1201"/>
                <a:gd name="T19" fmla="*/ 1145 h 1145"/>
                <a:gd name="T20" fmla="*/ 683 w 1201"/>
                <a:gd name="T21" fmla="*/ 1145 h 1145"/>
                <a:gd name="T22" fmla="*/ 753 w 1201"/>
                <a:gd name="T23" fmla="*/ 1145 h 1145"/>
                <a:gd name="T24" fmla="*/ 827 w 1201"/>
                <a:gd name="T25" fmla="*/ 1132 h 1145"/>
                <a:gd name="T26" fmla="*/ 893 w 1201"/>
                <a:gd name="T27" fmla="*/ 1121 h 1145"/>
                <a:gd name="T28" fmla="*/ 959 w 1201"/>
                <a:gd name="T29" fmla="*/ 1104 h 1145"/>
                <a:gd name="T30" fmla="*/ 1047 w 1201"/>
                <a:gd name="T31" fmla="*/ 1071 h 1145"/>
                <a:gd name="T32" fmla="*/ 1103 w 1201"/>
                <a:gd name="T33" fmla="*/ 1039 h 1145"/>
                <a:gd name="T34" fmla="*/ 1142 w 1201"/>
                <a:gd name="T35" fmla="*/ 1012 h 1145"/>
                <a:gd name="T36" fmla="*/ 1187 w 1201"/>
                <a:gd name="T37" fmla="*/ 965 h 1145"/>
                <a:gd name="T38" fmla="*/ 1201 w 1201"/>
                <a:gd name="T39" fmla="*/ 923 h 1145"/>
                <a:gd name="T40" fmla="*/ 1199 w 1201"/>
                <a:gd name="T41" fmla="*/ 0 h 1145"/>
                <a:gd name="T42" fmla="*/ 1188 w 1201"/>
                <a:gd name="T43" fmla="*/ 50 h 1145"/>
                <a:gd name="T44" fmla="*/ 1149 w 1201"/>
                <a:gd name="T45" fmla="*/ 109 h 1145"/>
                <a:gd name="T46" fmla="*/ 1095 w 1201"/>
                <a:gd name="T47" fmla="*/ 152 h 1145"/>
                <a:gd name="T48" fmla="*/ 1036 w 1201"/>
                <a:gd name="T49" fmla="*/ 180 h 1145"/>
                <a:gd name="T50" fmla="*/ 973 w 1201"/>
                <a:gd name="T51" fmla="*/ 207 h 1145"/>
                <a:gd name="T52" fmla="*/ 899 w 1201"/>
                <a:gd name="T53" fmla="*/ 223 h 1145"/>
                <a:gd name="T54" fmla="*/ 829 w 1201"/>
                <a:gd name="T55" fmla="*/ 240 h 1145"/>
                <a:gd name="T56" fmla="*/ 766 w 1201"/>
                <a:gd name="T57" fmla="*/ 245 h 1145"/>
                <a:gd name="T58" fmla="*/ 694 w 1201"/>
                <a:gd name="T59" fmla="*/ 250 h 1145"/>
                <a:gd name="T60" fmla="*/ 627 w 1201"/>
                <a:gd name="T61" fmla="*/ 256 h 1145"/>
                <a:gd name="T62" fmla="*/ 547 w 1201"/>
                <a:gd name="T63" fmla="*/ 256 h 1145"/>
                <a:gd name="T64" fmla="*/ 475 w 1201"/>
                <a:gd name="T65" fmla="*/ 250 h 1145"/>
                <a:gd name="T66" fmla="*/ 420 w 1201"/>
                <a:gd name="T67" fmla="*/ 245 h 1145"/>
                <a:gd name="T68" fmla="*/ 359 w 1201"/>
                <a:gd name="T69" fmla="*/ 229 h 1145"/>
                <a:gd name="T70" fmla="*/ 293 w 1201"/>
                <a:gd name="T71" fmla="*/ 223 h 1145"/>
                <a:gd name="T72" fmla="*/ 228 w 1201"/>
                <a:gd name="T73" fmla="*/ 202 h 1145"/>
                <a:gd name="T74" fmla="*/ 160 w 1201"/>
                <a:gd name="T75" fmla="*/ 180 h 1145"/>
                <a:gd name="T76" fmla="*/ 102 w 1201"/>
                <a:gd name="T77" fmla="*/ 148 h 1145"/>
                <a:gd name="T78" fmla="*/ 58 w 1201"/>
                <a:gd name="T79" fmla="*/ 109 h 1145"/>
                <a:gd name="T80" fmla="*/ 17 w 1201"/>
                <a:gd name="T81" fmla="*/ 61 h 1145"/>
                <a:gd name="T82" fmla="*/ 2 w 1201"/>
                <a:gd name="T83" fmla="*/ 7 h 1145"/>
                <a:gd name="T84" fmla="*/ 0 w 1201"/>
                <a:gd name="T85" fmla="*/ 921 h 114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201"/>
                <a:gd name="T130" fmla="*/ 0 h 1145"/>
                <a:gd name="T131" fmla="*/ 1201 w 1201"/>
                <a:gd name="T132" fmla="*/ 1145 h 114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201" h="1145">
                  <a:moveTo>
                    <a:pt x="0" y="921"/>
                  </a:moveTo>
                  <a:lnTo>
                    <a:pt x="27" y="967"/>
                  </a:lnTo>
                  <a:lnTo>
                    <a:pt x="84" y="1024"/>
                  </a:lnTo>
                  <a:lnTo>
                    <a:pt x="140" y="1062"/>
                  </a:lnTo>
                  <a:lnTo>
                    <a:pt x="210" y="1092"/>
                  </a:lnTo>
                  <a:lnTo>
                    <a:pt x="298" y="1124"/>
                  </a:lnTo>
                  <a:lnTo>
                    <a:pt x="400" y="1137"/>
                  </a:lnTo>
                  <a:lnTo>
                    <a:pt x="470" y="1145"/>
                  </a:lnTo>
                  <a:lnTo>
                    <a:pt x="538" y="1145"/>
                  </a:lnTo>
                  <a:lnTo>
                    <a:pt x="617" y="1145"/>
                  </a:lnTo>
                  <a:lnTo>
                    <a:pt x="683" y="1145"/>
                  </a:lnTo>
                  <a:lnTo>
                    <a:pt x="753" y="1145"/>
                  </a:lnTo>
                  <a:lnTo>
                    <a:pt x="827" y="1132"/>
                  </a:lnTo>
                  <a:lnTo>
                    <a:pt x="893" y="1121"/>
                  </a:lnTo>
                  <a:lnTo>
                    <a:pt x="959" y="1104"/>
                  </a:lnTo>
                  <a:lnTo>
                    <a:pt x="1047" y="1071"/>
                  </a:lnTo>
                  <a:lnTo>
                    <a:pt x="1103" y="1039"/>
                  </a:lnTo>
                  <a:lnTo>
                    <a:pt x="1142" y="1012"/>
                  </a:lnTo>
                  <a:lnTo>
                    <a:pt x="1187" y="965"/>
                  </a:lnTo>
                  <a:lnTo>
                    <a:pt x="1201" y="923"/>
                  </a:lnTo>
                  <a:lnTo>
                    <a:pt x="1199" y="0"/>
                  </a:lnTo>
                  <a:lnTo>
                    <a:pt x="1188" y="50"/>
                  </a:lnTo>
                  <a:lnTo>
                    <a:pt x="1149" y="109"/>
                  </a:lnTo>
                  <a:lnTo>
                    <a:pt x="1095" y="152"/>
                  </a:lnTo>
                  <a:lnTo>
                    <a:pt x="1036" y="180"/>
                  </a:lnTo>
                  <a:lnTo>
                    <a:pt x="973" y="207"/>
                  </a:lnTo>
                  <a:lnTo>
                    <a:pt x="899" y="223"/>
                  </a:lnTo>
                  <a:lnTo>
                    <a:pt x="829" y="240"/>
                  </a:lnTo>
                  <a:lnTo>
                    <a:pt x="766" y="245"/>
                  </a:lnTo>
                  <a:lnTo>
                    <a:pt x="694" y="250"/>
                  </a:lnTo>
                  <a:lnTo>
                    <a:pt x="627" y="256"/>
                  </a:lnTo>
                  <a:lnTo>
                    <a:pt x="547" y="256"/>
                  </a:lnTo>
                  <a:lnTo>
                    <a:pt x="475" y="250"/>
                  </a:lnTo>
                  <a:lnTo>
                    <a:pt x="420" y="245"/>
                  </a:lnTo>
                  <a:lnTo>
                    <a:pt x="359" y="229"/>
                  </a:lnTo>
                  <a:lnTo>
                    <a:pt x="293" y="223"/>
                  </a:lnTo>
                  <a:lnTo>
                    <a:pt x="228" y="202"/>
                  </a:lnTo>
                  <a:lnTo>
                    <a:pt x="160" y="180"/>
                  </a:lnTo>
                  <a:lnTo>
                    <a:pt x="102" y="148"/>
                  </a:lnTo>
                  <a:lnTo>
                    <a:pt x="58" y="109"/>
                  </a:lnTo>
                  <a:lnTo>
                    <a:pt x="17" y="61"/>
                  </a:lnTo>
                  <a:lnTo>
                    <a:pt x="2" y="7"/>
                  </a:lnTo>
                  <a:lnTo>
                    <a:pt x="0" y="921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36" name="Rectangle 27"/>
            <p:cNvSpPr>
              <a:spLocks noChangeArrowheads="1"/>
            </p:cNvSpPr>
            <p:nvPr/>
          </p:nvSpPr>
          <p:spPr bwMode="auto">
            <a:xfrm>
              <a:off x="2115" y="3360"/>
              <a:ext cx="304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Model</a:t>
              </a:r>
              <a:endParaRPr lang="en-US">
                <a:cs typeface="Arial" charset="0"/>
              </a:endParaRPr>
            </a:p>
          </p:txBody>
        </p:sp>
        <p:sp>
          <p:nvSpPr>
            <p:cNvPr id="17437" name="Rectangle 28"/>
            <p:cNvSpPr>
              <a:spLocks noChangeArrowheads="1"/>
            </p:cNvSpPr>
            <p:nvPr/>
          </p:nvSpPr>
          <p:spPr bwMode="auto">
            <a:xfrm>
              <a:off x="697" y="3706"/>
              <a:ext cx="255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VHDL</a:t>
              </a:r>
              <a:endParaRPr lang="en-US">
                <a:cs typeface="Arial" charset="0"/>
              </a:endParaRPr>
            </a:p>
          </p:txBody>
        </p:sp>
        <p:sp>
          <p:nvSpPr>
            <p:cNvPr id="17438" name="Rectangle 29"/>
            <p:cNvSpPr>
              <a:spLocks noChangeArrowheads="1"/>
            </p:cNvSpPr>
            <p:nvPr/>
          </p:nvSpPr>
          <p:spPr bwMode="auto">
            <a:xfrm>
              <a:off x="697" y="3833"/>
              <a:ext cx="297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Verilog</a:t>
              </a:r>
              <a:endParaRPr lang="en-US">
                <a:cs typeface="Arial" charset="0"/>
              </a:endParaRPr>
            </a:p>
          </p:txBody>
        </p:sp>
        <p:sp>
          <p:nvSpPr>
            <p:cNvPr id="17439" name="Line 30"/>
            <p:cNvSpPr>
              <a:spLocks noChangeShapeType="1"/>
            </p:cNvSpPr>
            <p:nvPr/>
          </p:nvSpPr>
          <p:spPr bwMode="auto">
            <a:xfrm>
              <a:off x="1400" y="3322"/>
              <a:ext cx="50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0" name="Freeform 31"/>
            <p:cNvSpPr>
              <a:spLocks/>
            </p:cNvSpPr>
            <p:nvPr/>
          </p:nvSpPr>
          <p:spPr bwMode="auto">
            <a:xfrm>
              <a:off x="1757" y="3275"/>
              <a:ext cx="189" cy="95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5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5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1" name="Line 32"/>
            <p:cNvSpPr>
              <a:spLocks noChangeShapeType="1"/>
            </p:cNvSpPr>
            <p:nvPr/>
          </p:nvSpPr>
          <p:spPr bwMode="auto">
            <a:xfrm flipV="1">
              <a:off x="2600" y="2798"/>
              <a:ext cx="500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2" name="Freeform 33"/>
            <p:cNvSpPr>
              <a:spLocks/>
            </p:cNvSpPr>
            <p:nvPr/>
          </p:nvSpPr>
          <p:spPr bwMode="auto">
            <a:xfrm>
              <a:off x="2959" y="2771"/>
              <a:ext cx="171" cy="163"/>
            </a:xfrm>
            <a:custGeom>
              <a:avLst/>
              <a:gdLst>
                <a:gd name="T0" fmla="*/ 0 w 341"/>
                <a:gd name="T1" fmla="*/ 188 h 326"/>
                <a:gd name="T2" fmla="*/ 341 w 341"/>
                <a:gd name="T3" fmla="*/ 0 h 326"/>
                <a:gd name="T4" fmla="*/ 128 w 341"/>
                <a:gd name="T5" fmla="*/ 326 h 326"/>
                <a:gd name="T6" fmla="*/ 0 w 341"/>
                <a:gd name="T7" fmla="*/ 188 h 3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1"/>
                <a:gd name="T13" fmla="*/ 0 h 326"/>
                <a:gd name="T14" fmla="*/ 341 w 341"/>
                <a:gd name="T15" fmla="*/ 326 h 3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1" h="326">
                  <a:moveTo>
                    <a:pt x="0" y="188"/>
                  </a:moveTo>
                  <a:lnTo>
                    <a:pt x="341" y="0"/>
                  </a:lnTo>
                  <a:lnTo>
                    <a:pt x="128" y="326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4144" y="2470"/>
              <a:ext cx="35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4" name="Freeform 35"/>
            <p:cNvSpPr>
              <a:spLocks/>
            </p:cNvSpPr>
            <p:nvPr/>
          </p:nvSpPr>
          <p:spPr bwMode="auto">
            <a:xfrm>
              <a:off x="4349" y="2423"/>
              <a:ext cx="189" cy="94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5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5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5" name="Freeform 36"/>
            <p:cNvSpPr>
              <a:spLocks/>
            </p:cNvSpPr>
            <p:nvPr/>
          </p:nvSpPr>
          <p:spPr bwMode="auto">
            <a:xfrm>
              <a:off x="689" y="2313"/>
              <a:ext cx="731" cy="441"/>
            </a:xfrm>
            <a:custGeom>
              <a:avLst/>
              <a:gdLst>
                <a:gd name="T0" fmla="*/ 1462 w 1462"/>
                <a:gd name="T1" fmla="*/ 640 h 881"/>
                <a:gd name="T2" fmla="*/ 1366 w 1462"/>
                <a:gd name="T3" fmla="*/ 638 h 881"/>
                <a:gd name="T4" fmla="*/ 1293 w 1462"/>
                <a:gd name="T5" fmla="*/ 641 h 881"/>
                <a:gd name="T6" fmla="*/ 1202 w 1462"/>
                <a:gd name="T7" fmla="*/ 647 h 881"/>
                <a:gd name="T8" fmla="*/ 1116 w 1462"/>
                <a:gd name="T9" fmla="*/ 657 h 881"/>
                <a:gd name="T10" fmla="*/ 1051 w 1462"/>
                <a:gd name="T11" fmla="*/ 666 h 881"/>
                <a:gd name="T12" fmla="*/ 968 w 1462"/>
                <a:gd name="T13" fmla="*/ 678 h 881"/>
                <a:gd name="T14" fmla="*/ 891 w 1462"/>
                <a:gd name="T15" fmla="*/ 695 h 881"/>
                <a:gd name="T16" fmla="*/ 789 w 1462"/>
                <a:gd name="T17" fmla="*/ 726 h 881"/>
                <a:gd name="T18" fmla="*/ 722 w 1462"/>
                <a:gd name="T19" fmla="*/ 755 h 881"/>
                <a:gd name="T20" fmla="*/ 665 w 1462"/>
                <a:gd name="T21" fmla="*/ 780 h 881"/>
                <a:gd name="T22" fmla="*/ 592 w 1462"/>
                <a:gd name="T23" fmla="*/ 807 h 881"/>
                <a:gd name="T24" fmla="*/ 489 w 1462"/>
                <a:gd name="T25" fmla="*/ 838 h 881"/>
                <a:gd name="T26" fmla="*/ 383 w 1462"/>
                <a:gd name="T27" fmla="*/ 863 h 881"/>
                <a:gd name="T28" fmla="*/ 277 w 1462"/>
                <a:gd name="T29" fmla="*/ 874 h 881"/>
                <a:gd name="T30" fmla="*/ 200 w 1462"/>
                <a:gd name="T31" fmla="*/ 881 h 881"/>
                <a:gd name="T32" fmla="*/ 117 w 1462"/>
                <a:gd name="T33" fmla="*/ 874 h 881"/>
                <a:gd name="T34" fmla="*/ 55 w 1462"/>
                <a:gd name="T35" fmla="*/ 861 h 881"/>
                <a:gd name="T36" fmla="*/ 1 w 1462"/>
                <a:gd name="T37" fmla="*/ 840 h 881"/>
                <a:gd name="T38" fmla="*/ 0 w 1462"/>
                <a:gd name="T39" fmla="*/ 0 h 881"/>
                <a:gd name="T40" fmla="*/ 1462 w 1462"/>
                <a:gd name="T41" fmla="*/ 0 h 881"/>
                <a:gd name="T42" fmla="*/ 1462 w 1462"/>
                <a:gd name="T43" fmla="*/ 640 h 88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62"/>
                <a:gd name="T67" fmla="*/ 0 h 881"/>
                <a:gd name="T68" fmla="*/ 1462 w 1462"/>
                <a:gd name="T69" fmla="*/ 881 h 88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62" h="881">
                  <a:moveTo>
                    <a:pt x="1462" y="640"/>
                  </a:moveTo>
                  <a:lnTo>
                    <a:pt x="1366" y="638"/>
                  </a:lnTo>
                  <a:lnTo>
                    <a:pt x="1293" y="641"/>
                  </a:lnTo>
                  <a:lnTo>
                    <a:pt x="1202" y="647"/>
                  </a:lnTo>
                  <a:lnTo>
                    <a:pt x="1116" y="657"/>
                  </a:lnTo>
                  <a:lnTo>
                    <a:pt x="1051" y="666"/>
                  </a:lnTo>
                  <a:lnTo>
                    <a:pt x="968" y="678"/>
                  </a:lnTo>
                  <a:lnTo>
                    <a:pt x="891" y="695"/>
                  </a:lnTo>
                  <a:lnTo>
                    <a:pt x="789" y="726"/>
                  </a:lnTo>
                  <a:lnTo>
                    <a:pt x="722" y="755"/>
                  </a:lnTo>
                  <a:lnTo>
                    <a:pt x="665" y="780"/>
                  </a:lnTo>
                  <a:lnTo>
                    <a:pt x="592" y="807"/>
                  </a:lnTo>
                  <a:lnTo>
                    <a:pt x="489" y="838"/>
                  </a:lnTo>
                  <a:lnTo>
                    <a:pt x="383" y="863"/>
                  </a:lnTo>
                  <a:lnTo>
                    <a:pt x="277" y="874"/>
                  </a:lnTo>
                  <a:lnTo>
                    <a:pt x="200" y="881"/>
                  </a:lnTo>
                  <a:lnTo>
                    <a:pt x="117" y="874"/>
                  </a:lnTo>
                  <a:lnTo>
                    <a:pt x="55" y="861"/>
                  </a:lnTo>
                  <a:lnTo>
                    <a:pt x="1" y="840"/>
                  </a:lnTo>
                  <a:lnTo>
                    <a:pt x="0" y="0"/>
                  </a:lnTo>
                  <a:lnTo>
                    <a:pt x="1462" y="0"/>
                  </a:lnTo>
                  <a:lnTo>
                    <a:pt x="1462" y="640"/>
                  </a:ln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46" name="Rectangle 37"/>
            <p:cNvSpPr>
              <a:spLocks noChangeArrowheads="1"/>
            </p:cNvSpPr>
            <p:nvPr/>
          </p:nvSpPr>
          <p:spPr bwMode="auto">
            <a:xfrm>
              <a:off x="748" y="2375"/>
              <a:ext cx="627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Environment</a:t>
              </a:r>
              <a:endParaRPr lang="en-US">
                <a:cs typeface="Arial" charset="0"/>
              </a:endParaRPr>
            </a:p>
          </p:txBody>
        </p:sp>
        <p:sp>
          <p:nvSpPr>
            <p:cNvPr id="17447" name="Rectangle 38"/>
            <p:cNvSpPr>
              <a:spLocks noChangeArrowheads="1"/>
            </p:cNvSpPr>
            <p:nvPr/>
          </p:nvSpPr>
          <p:spPr bwMode="auto">
            <a:xfrm>
              <a:off x="748" y="2514"/>
              <a:ext cx="236" cy="1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cs typeface="Arial" charset="0"/>
                </a:rPr>
                <a:t>Data</a:t>
              </a:r>
              <a:endParaRPr lang="en-US">
                <a:cs typeface="Arial" charset="0"/>
              </a:endParaRPr>
            </a:p>
          </p:txBody>
        </p:sp>
        <p:sp>
          <p:nvSpPr>
            <p:cNvPr id="17448" name="Rectangle 39"/>
            <p:cNvSpPr>
              <a:spLocks noChangeArrowheads="1"/>
            </p:cNvSpPr>
            <p:nvPr/>
          </p:nvSpPr>
          <p:spPr bwMode="auto">
            <a:xfrm>
              <a:off x="709" y="2780"/>
              <a:ext cx="499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Initialization</a:t>
              </a:r>
              <a:endParaRPr lang="en-US">
                <a:cs typeface="Arial" charset="0"/>
              </a:endParaRPr>
            </a:p>
          </p:txBody>
        </p:sp>
        <p:sp>
          <p:nvSpPr>
            <p:cNvPr id="17449" name="Rectangle 40"/>
            <p:cNvSpPr>
              <a:spLocks noChangeArrowheads="1"/>
            </p:cNvSpPr>
            <p:nvPr/>
          </p:nvSpPr>
          <p:spPr bwMode="auto">
            <a:xfrm>
              <a:off x="709" y="2906"/>
              <a:ext cx="973" cy="11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cs typeface="Arial" charset="0"/>
                </a:rPr>
                <a:t>Run-time requirements</a:t>
              </a:r>
              <a:endParaRPr lang="en-US">
                <a:cs typeface="Arial" charset="0"/>
              </a:endParaRPr>
            </a:p>
          </p:txBody>
        </p:sp>
        <p:sp>
          <p:nvSpPr>
            <p:cNvPr id="17450" name="Line 41"/>
            <p:cNvSpPr>
              <a:spLocks noChangeShapeType="1"/>
            </p:cNvSpPr>
            <p:nvPr/>
          </p:nvSpPr>
          <p:spPr bwMode="auto">
            <a:xfrm flipV="1">
              <a:off x="1489" y="2073"/>
              <a:ext cx="369" cy="2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1" name="Freeform 42"/>
            <p:cNvSpPr>
              <a:spLocks/>
            </p:cNvSpPr>
            <p:nvPr/>
          </p:nvSpPr>
          <p:spPr bwMode="auto">
            <a:xfrm>
              <a:off x="1713" y="2048"/>
              <a:ext cx="178" cy="153"/>
            </a:xfrm>
            <a:custGeom>
              <a:avLst/>
              <a:gdLst>
                <a:gd name="T0" fmla="*/ 0 w 358"/>
                <a:gd name="T1" fmla="*/ 155 h 305"/>
                <a:gd name="T2" fmla="*/ 358 w 358"/>
                <a:gd name="T3" fmla="*/ 0 h 305"/>
                <a:gd name="T4" fmla="*/ 114 w 358"/>
                <a:gd name="T5" fmla="*/ 305 h 305"/>
                <a:gd name="T6" fmla="*/ 0 w 358"/>
                <a:gd name="T7" fmla="*/ 155 h 3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58"/>
                <a:gd name="T13" fmla="*/ 0 h 305"/>
                <a:gd name="T14" fmla="*/ 358 w 358"/>
                <a:gd name="T15" fmla="*/ 305 h 3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58" h="305">
                  <a:moveTo>
                    <a:pt x="0" y="155"/>
                  </a:moveTo>
                  <a:lnTo>
                    <a:pt x="358" y="0"/>
                  </a:lnTo>
                  <a:lnTo>
                    <a:pt x="114" y="305"/>
                  </a:lnTo>
                  <a:lnTo>
                    <a:pt x="0" y="155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2" name="Line 43"/>
            <p:cNvSpPr>
              <a:spLocks noChangeShapeType="1"/>
            </p:cNvSpPr>
            <p:nvPr/>
          </p:nvSpPr>
          <p:spPr bwMode="auto">
            <a:xfrm>
              <a:off x="1471" y="2473"/>
              <a:ext cx="145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3" name="Freeform 44"/>
            <p:cNvSpPr>
              <a:spLocks/>
            </p:cNvSpPr>
            <p:nvPr/>
          </p:nvSpPr>
          <p:spPr bwMode="auto">
            <a:xfrm>
              <a:off x="2782" y="2426"/>
              <a:ext cx="189" cy="94"/>
            </a:xfrm>
            <a:custGeom>
              <a:avLst/>
              <a:gdLst>
                <a:gd name="T0" fmla="*/ 0 w 377"/>
                <a:gd name="T1" fmla="*/ 0 h 189"/>
                <a:gd name="T2" fmla="*/ 377 w 377"/>
                <a:gd name="T3" fmla="*/ 94 h 189"/>
                <a:gd name="T4" fmla="*/ 0 w 377"/>
                <a:gd name="T5" fmla="*/ 189 h 189"/>
                <a:gd name="T6" fmla="*/ 0 w 377"/>
                <a:gd name="T7" fmla="*/ 0 h 1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77"/>
                <a:gd name="T13" fmla="*/ 0 h 189"/>
                <a:gd name="T14" fmla="*/ 377 w 377"/>
                <a:gd name="T15" fmla="*/ 189 h 1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77" h="189">
                  <a:moveTo>
                    <a:pt x="0" y="0"/>
                  </a:moveTo>
                  <a:lnTo>
                    <a:pt x="377" y="94"/>
                  </a:lnTo>
                  <a:lnTo>
                    <a:pt x="0" y="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4" name="Line 45"/>
            <p:cNvSpPr>
              <a:spLocks noChangeShapeType="1"/>
            </p:cNvSpPr>
            <p:nvPr/>
          </p:nvSpPr>
          <p:spPr bwMode="auto">
            <a:xfrm>
              <a:off x="1478" y="2595"/>
              <a:ext cx="500" cy="3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7455" name="Freeform 46"/>
            <p:cNvSpPr>
              <a:spLocks/>
            </p:cNvSpPr>
            <p:nvPr/>
          </p:nvSpPr>
          <p:spPr bwMode="auto">
            <a:xfrm>
              <a:off x="1829" y="2807"/>
              <a:ext cx="183" cy="144"/>
            </a:xfrm>
            <a:custGeom>
              <a:avLst/>
              <a:gdLst>
                <a:gd name="T0" fmla="*/ 105 w 367"/>
                <a:gd name="T1" fmla="*/ 0 h 288"/>
                <a:gd name="T2" fmla="*/ 367 w 367"/>
                <a:gd name="T3" fmla="*/ 288 h 288"/>
                <a:gd name="T4" fmla="*/ 0 w 367"/>
                <a:gd name="T5" fmla="*/ 158 h 288"/>
                <a:gd name="T6" fmla="*/ 105 w 367"/>
                <a:gd name="T7" fmla="*/ 0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7"/>
                <a:gd name="T13" fmla="*/ 0 h 288"/>
                <a:gd name="T14" fmla="*/ 367 w 367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7" h="288">
                  <a:moveTo>
                    <a:pt x="105" y="0"/>
                  </a:moveTo>
                  <a:lnTo>
                    <a:pt x="367" y="288"/>
                  </a:lnTo>
                  <a:lnTo>
                    <a:pt x="0" y="158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017588"/>
          </a:xfrm>
        </p:spPr>
        <p:txBody>
          <a:bodyPr/>
          <a:lstStyle/>
          <a:p>
            <a:pPr eaLnBrk="1" hangingPunct="1"/>
            <a:r>
              <a:rPr lang="en-US" sz="2800" smtClean="0"/>
              <a:t>Simulation-based Verification Environment Structure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206875" y="2836863"/>
            <a:ext cx="1416050" cy="101282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4672013" y="3186113"/>
            <a:ext cx="482600" cy="2746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  <a:cs typeface="Arial" charset="0"/>
              </a:rPr>
              <a:t>DUV</a:t>
            </a:r>
            <a:endParaRPr lang="en-US" b="1">
              <a:cs typeface="Arial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727200" y="2203450"/>
            <a:ext cx="1416050" cy="1012825"/>
          </a:xfrm>
          <a:prstGeom prst="rect">
            <a:avLst/>
          </a:prstGeom>
          <a:solidFill>
            <a:schemeClr val="accent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2071688" y="2495550"/>
            <a:ext cx="876300" cy="4254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 Initiator A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1727200" y="3468688"/>
            <a:ext cx="1416050" cy="1014412"/>
          </a:xfrm>
          <a:prstGeom prst="rect">
            <a:avLst/>
          </a:prstGeom>
          <a:solidFill>
            <a:schemeClr val="accent2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2058988" y="3803650"/>
            <a:ext cx="827087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 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Initiator B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623050" y="2668588"/>
            <a:ext cx="1416050" cy="1014412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7031038" y="3014663"/>
            <a:ext cx="649287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Monitor</a:t>
            </a:r>
            <a:endParaRPr lang="en-US" sz="1400" b="1">
              <a:cs typeface="Arial" charset="0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4184650" y="4999038"/>
            <a:ext cx="1416050" cy="1012825"/>
          </a:xfrm>
          <a:prstGeom prst="rect">
            <a:avLst/>
          </a:prstGeom>
          <a:solidFill>
            <a:srgbClr val="00FF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4348163" y="5430838"/>
            <a:ext cx="984250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Scoreboard</a:t>
            </a:r>
            <a:endParaRPr lang="en-US" sz="1400" b="1">
              <a:cs typeface="Arial" charset="0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686550" y="1460500"/>
            <a:ext cx="1416050" cy="1014413"/>
          </a:xfrm>
          <a:prstGeom prst="rect">
            <a:avLst/>
          </a:prstGeom>
          <a:solidFill>
            <a:srgbClr val="00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7112000" y="1892300"/>
            <a:ext cx="700088" cy="2127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400" b="1">
                <a:solidFill>
                  <a:srgbClr val="000000"/>
                </a:solidFill>
                <a:cs typeface="Arial" charset="0"/>
              </a:rPr>
              <a:t>Checker</a:t>
            </a:r>
            <a:endParaRPr lang="en-US" sz="1400" b="1">
              <a:cs typeface="Arial" charset="0"/>
            </a:endParaRPr>
          </a:p>
        </p:txBody>
      </p:sp>
      <p:sp>
        <p:nvSpPr>
          <p:cNvPr id="18447" name="Freeform 15"/>
          <p:cNvSpPr>
            <a:spLocks/>
          </p:cNvSpPr>
          <p:nvPr/>
        </p:nvSpPr>
        <p:spPr bwMode="auto">
          <a:xfrm>
            <a:off x="3157538" y="2709863"/>
            <a:ext cx="989012" cy="719137"/>
          </a:xfrm>
          <a:custGeom>
            <a:avLst/>
            <a:gdLst>
              <a:gd name="T0" fmla="*/ 0 w 584"/>
              <a:gd name="T1" fmla="*/ 0 h 211"/>
              <a:gd name="T2" fmla="*/ 279 w 584"/>
              <a:gd name="T3" fmla="*/ 0 h 211"/>
              <a:gd name="T4" fmla="*/ 279 w 584"/>
              <a:gd name="T5" fmla="*/ 211 h 211"/>
              <a:gd name="T6" fmla="*/ 391 w 584"/>
              <a:gd name="T7" fmla="*/ 211 h 211"/>
              <a:gd name="T8" fmla="*/ 394 w 584"/>
              <a:gd name="T9" fmla="*/ 200 h 211"/>
              <a:gd name="T10" fmla="*/ 402 w 584"/>
              <a:gd name="T11" fmla="*/ 189 h 211"/>
              <a:gd name="T12" fmla="*/ 412 w 584"/>
              <a:gd name="T13" fmla="*/ 184 h 211"/>
              <a:gd name="T14" fmla="*/ 425 w 584"/>
              <a:gd name="T15" fmla="*/ 184 h 211"/>
              <a:gd name="T16" fmla="*/ 436 w 584"/>
              <a:gd name="T17" fmla="*/ 189 h 211"/>
              <a:gd name="T18" fmla="*/ 443 w 584"/>
              <a:gd name="T19" fmla="*/ 200 h 211"/>
              <a:gd name="T20" fmla="*/ 447 w 584"/>
              <a:gd name="T21" fmla="*/ 211 h 211"/>
              <a:gd name="T22" fmla="*/ 584 w 584"/>
              <a:gd name="T23" fmla="*/ 211 h 2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584"/>
              <a:gd name="T37" fmla="*/ 0 h 211"/>
              <a:gd name="T38" fmla="*/ 584 w 584"/>
              <a:gd name="T39" fmla="*/ 211 h 2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584" h="211">
                <a:moveTo>
                  <a:pt x="0" y="0"/>
                </a:moveTo>
                <a:lnTo>
                  <a:pt x="279" y="0"/>
                </a:lnTo>
                <a:lnTo>
                  <a:pt x="279" y="211"/>
                </a:lnTo>
                <a:lnTo>
                  <a:pt x="391" y="211"/>
                </a:lnTo>
                <a:lnTo>
                  <a:pt x="394" y="200"/>
                </a:lnTo>
                <a:lnTo>
                  <a:pt x="402" y="189"/>
                </a:lnTo>
                <a:lnTo>
                  <a:pt x="412" y="184"/>
                </a:lnTo>
                <a:lnTo>
                  <a:pt x="425" y="184"/>
                </a:lnTo>
                <a:lnTo>
                  <a:pt x="436" y="189"/>
                </a:lnTo>
                <a:lnTo>
                  <a:pt x="443" y="200"/>
                </a:lnTo>
                <a:lnTo>
                  <a:pt x="447" y="211"/>
                </a:lnTo>
                <a:lnTo>
                  <a:pt x="584" y="211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8" name="Freeform 16"/>
          <p:cNvSpPr>
            <a:spLocks/>
          </p:cNvSpPr>
          <p:nvPr/>
        </p:nvSpPr>
        <p:spPr bwMode="auto">
          <a:xfrm>
            <a:off x="4140200" y="3402013"/>
            <a:ext cx="80963" cy="60325"/>
          </a:xfrm>
          <a:custGeom>
            <a:avLst/>
            <a:gdLst>
              <a:gd name="T0" fmla="*/ 0 w 48"/>
              <a:gd name="T1" fmla="*/ 0 h 33"/>
              <a:gd name="T2" fmla="*/ 48 w 48"/>
              <a:gd name="T3" fmla="*/ 16 h 33"/>
              <a:gd name="T4" fmla="*/ 0 w 48"/>
              <a:gd name="T5" fmla="*/ 33 h 33"/>
              <a:gd name="T6" fmla="*/ 0 w 48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33"/>
              <a:gd name="T14" fmla="*/ 48 w 48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33">
                <a:moveTo>
                  <a:pt x="0" y="0"/>
                </a:moveTo>
                <a:lnTo>
                  <a:pt x="48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49" name="Freeform 17"/>
          <p:cNvSpPr>
            <a:spLocks/>
          </p:cNvSpPr>
          <p:nvPr/>
        </p:nvSpPr>
        <p:spPr bwMode="auto">
          <a:xfrm>
            <a:off x="3143250" y="3597275"/>
            <a:ext cx="989013" cy="379413"/>
          </a:xfrm>
          <a:custGeom>
            <a:avLst/>
            <a:gdLst>
              <a:gd name="T0" fmla="*/ 0 w 584"/>
              <a:gd name="T1" fmla="*/ 211 h 211"/>
              <a:gd name="T2" fmla="*/ 279 w 584"/>
              <a:gd name="T3" fmla="*/ 211 h 211"/>
              <a:gd name="T4" fmla="*/ 279 w 584"/>
              <a:gd name="T5" fmla="*/ 0 h 211"/>
              <a:gd name="T6" fmla="*/ 584 w 584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  <a:gd name="T12" fmla="*/ 0 w 584"/>
              <a:gd name="T13" fmla="*/ 0 h 211"/>
              <a:gd name="T14" fmla="*/ 584 w 584"/>
              <a:gd name="T15" fmla="*/ 211 h 2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84" h="211">
                <a:moveTo>
                  <a:pt x="0" y="211"/>
                </a:moveTo>
                <a:lnTo>
                  <a:pt x="279" y="211"/>
                </a:lnTo>
                <a:lnTo>
                  <a:pt x="279" y="0"/>
                </a:lnTo>
                <a:lnTo>
                  <a:pt x="584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50" name="Freeform 18"/>
          <p:cNvSpPr>
            <a:spLocks/>
          </p:cNvSpPr>
          <p:nvPr/>
        </p:nvSpPr>
        <p:spPr bwMode="auto">
          <a:xfrm>
            <a:off x="4125913" y="3568700"/>
            <a:ext cx="80962" cy="58738"/>
          </a:xfrm>
          <a:custGeom>
            <a:avLst/>
            <a:gdLst>
              <a:gd name="T0" fmla="*/ 0 w 48"/>
              <a:gd name="T1" fmla="*/ 0 h 33"/>
              <a:gd name="T2" fmla="*/ 48 w 48"/>
              <a:gd name="T3" fmla="*/ 16 h 33"/>
              <a:gd name="T4" fmla="*/ 0 w 48"/>
              <a:gd name="T5" fmla="*/ 33 h 33"/>
              <a:gd name="T6" fmla="*/ 0 w 48"/>
              <a:gd name="T7" fmla="*/ 0 h 33"/>
              <a:gd name="T8" fmla="*/ 0 60000 65536"/>
              <a:gd name="T9" fmla="*/ 0 60000 65536"/>
              <a:gd name="T10" fmla="*/ 0 60000 65536"/>
              <a:gd name="T11" fmla="*/ 0 60000 65536"/>
              <a:gd name="T12" fmla="*/ 0 w 48"/>
              <a:gd name="T13" fmla="*/ 0 h 33"/>
              <a:gd name="T14" fmla="*/ 48 w 48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" h="33">
                <a:moveTo>
                  <a:pt x="0" y="0"/>
                </a:moveTo>
                <a:lnTo>
                  <a:pt x="48" y="16"/>
                </a:lnTo>
                <a:lnTo>
                  <a:pt x="0" y="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25400">
            <a:noFill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5648325" y="3273425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4265613" y="1633538"/>
            <a:ext cx="1301750" cy="86201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4378325" y="1806575"/>
            <a:ext cx="1109663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Stimulus</a:t>
            </a:r>
          </a:p>
          <a:p>
            <a:pPr algn="l"/>
            <a:r>
              <a:rPr lang="en-US" sz="1400" b="1">
                <a:solidFill>
                  <a:schemeClr val="bg1"/>
                </a:solidFill>
                <a:cs typeface="Arial" charset="0"/>
              </a:rPr>
              <a:t>Responder</a:t>
            </a: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930650" y="3386138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5" name="Oval 23"/>
          <p:cNvSpPr>
            <a:spLocks noChangeArrowheads="1"/>
          </p:cNvSpPr>
          <p:nvPr/>
        </p:nvSpPr>
        <p:spPr bwMode="auto">
          <a:xfrm>
            <a:off x="3940175" y="3532188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3930650" y="3095625"/>
            <a:ext cx="82550" cy="85725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5648325" y="3446463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5648325" y="3617913"/>
            <a:ext cx="974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8459" name="Freeform 27"/>
          <p:cNvSpPr>
            <a:spLocks/>
          </p:cNvSpPr>
          <p:nvPr/>
        </p:nvSpPr>
        <p:spPr bwMode="auto">
          <a:xfrm>
            <a:off x="3971925" y="3113088"/>
            <a:ext cx="3495675" cy="1208087"/>
          </a:xfrm>
          <a:custGeom>
            <a:avLst/>
            <a:gdLst>
              <a:gd name="T0" fmla="*/ 0 w 2064"/>
              <a:gd name="T1" fmla="*/ 0 h 672"/>
              <a:gd name="T2" fmla="*/ 0 w 2064"/>
              <a:gd name="T3" fmla="*/ 672 h 672"/>
              <a:gd name="T4" fmla="*/ 2064 w 2064"/>
              <a:gd name="T5" fmla="*/ 672 h 672"/>
              <a:gd name="T6" fmla="*/ 2064 w 2064"/>
              <a:gd name="T7" fmla="*/ 33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2064"/>
              <a:gd name="T13" fmla="*/ 0 h 672"/>
              <a:gd name="T14" fmla="*/ 2064 w 2064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64" h="672">
                <a:moveTo>
                  <a:pt x="0" y="0"/>
                </a:moveTo>
                <a:lnTo>
                  <a:pt x="0" y="672"/>
                </a:lnTo>
                <a:lnTo>
                  <a:pt x="2064" y="672"/>
                </a:lnTo>
                <a:lnTo>
                  <a:pt x="2064" y="336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0" name="Freeform 28"/>
          <p:cNvSpPr>
            <a:spLocks/>
          </p:cNvSpPr>
          <p:nvPr/>
        </p:nvSpPr>
        <p:spPr bwMode="auto">
          <a:xfrm>
            <a:off x="4022725" y="2151063"/>
            <a:ext cx="2032000" cy="863600"/>
          </a:xfrm>
          <a:custGeom>
            <a:avLst/>
            <a:gdLst>
              <a:gd name="T0" fmla="*/ 960 w 1200"/>
              <a:gd name="T1" fmla="*/ 480 h 480"/>
              <a:gd name="T2" fmla="*/ 1200 w 1200"/>
              <a:gd name="T3" fmla="*/ 480 h 480"/>
              <a:gd name="T4" fmla="*/ 1200 w 1200"/>
              <a:gd name="T5" fmla="*/ 240 h 480"/>
              <a:gd name="T6" fmla="*/ 0 w 1200"/>
              <a:gd name="T7" fmla="*/ 240 h 480"/>
              <a:gd name="T8" fmla="*/ 0 w 1200"/>
              <a:gd name="T9" fmla="*/ 0 h 480"/>
              <a:gd name="T10" fmla="*/ 144 w 1200"/>
              <a:gd name="T11" fmla="*/ 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00"/>
              <a:gd name="T19" fmla="*/ 0 h 480"/>
              <a:gd name="T20" fmla="*/ 1200 w 1200"/>
              <a:gd name="T21" fmla="*/ 480 h 4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00" h="480">
                <a:moveTo>
                  <a:pt x="960" y="480"/>
                </a:moveTo>
                <a:lnTo>
                  <a:pt x="1200" y="480"/>
                </a:lnTo>
                <a:lnTo>
                  <a:pt x="1200" y="240"/>
                </a:lnTo>
                <a:lnTo>
                  <a:pt x="0" y="24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1" name="Freeform 29"/>
          <p:cNvSpPr>
            <a:spLocks/>
          </p:cNvSpPr>
          <p:nvPr/>
        </p:nvSpPr>
        <p:spPr bwMode="auto">
          <a:xfrm>
            <a:off x="5567363" y="1978025"/>
            <a:ext cx="3170237" cy="3538538"/>
          </a:xfrm>
          <a:custGeom>
            <a:avLst/>
            <a:gdLst>
              <a:gd name="T0" fmla="*/ 0 w 1872"/>
              <a:gd name="T1" fmla="*/ 1968 h 1968"/>
              <a:gd name="T2" fmla="*/ 1872 w 1872"/>
              <a:gd name="T3" fmla="*/ 1968 h 1968"/>
              <a:gd name="T4" fmla="*/ 1872 w 1872"/>
              <a:gd name="T5" fmla="*/ 0 h 1968"/>
              <a:gd name="T6" fmla="*/ 1488 w 1872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1968"/>
              <a:gd name="T14" fmla="*/ 1872 w 1872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1968">
                <a:moveTo>
                  <a:pt x="0" y="1968"/>
                </a:moveTo>
                <a:lnTo>
                  <a:pt x="1872" y="1968"/>
                </a:lnTo>
                <a:lnTo>
                  <a:pt x="1872" y="0"/>
                </a:lnTo>
                <a:lnTo>
                  <a:pt x="14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2" name="Freeform 30"/>
          <p:cNvSpPr>
            <a:spLocks/>
          </p:cNvSpPr>
          <p:nvPr/>
        </p:nvSpPr>
        <p:spPr bwMode="auto">
          <a:xfrm>
            <a:off x="3971925" y="3133725"/>
            <a:ext cx="244475" cy="2454275"/>
          </a:xfrm>
          <a:custGeom>
            <a:avLst/>
            <a:gdLst>
              <a:gd name="T0" fmla="*/ 0 w 144"/>
              <a:gd name="T1" fmla="*/ 0 h 1392"/>
              <a:gd name="T2" fmla="*/ 0 w 144"/>
              <a:gd name="T3" fmla="*/ 1392 h 1392"/>
              <a:gd name="T4" fmla="*/ 144 w 144"/>
              <a:gd name="T5" fmla="*/ 1392 h 1392"/>
              <a:gd name="T6" fmla="*/ 0 60000 65536"/>
              <a:gd name="T7" fmla="*/ 0 60000 65536"/>
              <a:gd name="T8" fmla="*/ 0 60000 65536"/>
              <a:gd name="T9" fmla="*/ 0 w 144"/>
              <a:gd name="T10" fmla="*/ 0 h 1392"/>
              <a:gd name="T11" fmla="*/ 144 w 144"/>
              <a:gd name="T12" fmla="*/ 1392 h 1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392">
                <a:moveTo>
                  <a:pt x="0" y="0"/>
                </a:moveTo>
                <a:lnTo>
                  <a:pt x="0" y="1392"/>
                </a:lnTo>
                <a:lnTo>
                  <a:pt x="144" y="13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3" name="Freeform 31"/>
          <p:cNvSpPr>
            <a:spLocks/>
          </p:cNvSpPr>
          <p:nvPr/>
        </p:nvSpPr>
        <p:spPr bwMode="auto">
          <a:xfrm>
            <a:off x="6216650" y="1978025"/>
            <a:ext cx="488950" cy="1639888"/>
          </a:xfrm>
          <a:custGeom>
            <a:avLst/>
            <a:gdLst>
              <a:gd name="T0" fmla="*/ 0 w 288"/>
              <a:gd name="T1" fmla="*/ 912 h 912"/>
              <a:gd name="T2" fmla="*/ 0 w 288"/>
              <a:gd name="T3" fmla="*/ 0 h 912"/>
              <a:gd name="T4" fmla="*/ 288 w 288"/>
              <a:gd name="T5" fmla="*/ 0 h 912"/>
              <a:gd name="T6" fmla="*/ 0 60000 65536"/>
              <a:gd name="T7" fmla="*/ 0 60000 65536"/>
              <a:gd name="T8" fmla="*/ 0 60000 65536"/>
              <a:gd name="T9" fmla="*/ 0 w 288"/>
              <a:gd name="T10" fmla="*/ 0 h 912"/>
              <a:gd name="T11" fmla="*/ 288 w 28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912">
                <a:moveTo>
                  <a:pt x="0" y="912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4" name="Freeform 32"/>
          <p:cNvSpPr>
            <a:spLocks/>
          </p:cNvSpPr>
          <p:nvPr/>
        </p:nvSpPr>
        <p:spPr bwMode="auto">
          <a:xfrm>
            <a:off x="6054725" y="1804988"/>
            <a:ext cx="650875" cy="777875"/>
          </a:xfrm>
          <a:custGeom>
            <a:avLst/>
            <a:gdLst>
              <a:gd name="T0" fmla="*/ 0 w 384"/>
              <a:gd name="T1" fmla="*/ 432 h 432"/>
              <a:gd name="T2" fmla="*/ 0 w 384"/>
              <a:gd name="T3" fmla="*/ 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lnTo>
                  <a:pt x="0" y="0"/>
                </a:lnTo>
                <a:lnTo>
                  <a:pt x="384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8465" name="Line 33"/>
          <p:cNvSpPr>
            <a:spLocks noChangeShapeType="1"/>
          </p:cNvSpPr>
          <p:nvPr/>
        </p:nvSpPr>
        <p:spPr bwMode="auto">
          <a:xfrm>
            <a:off x="5578475" y="2079625"/>
            <a:ext cx="2016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6" name="Line 34"/>
          <p:cNvSpPr>
            <a:spLocks noChangeShapeType="1"/>
          </p:cNvSpPr>
          <p:nvPr/>
        </p:nvSpPr>
        <p:spPr bwMode="auto">
          <a:xfrm>
            <a:off x="5780088" y="1482725"/>
            <a:ext cx="0" cy="604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7" name="Line 35"/>
          <p:cNvSpPr>
            <a:spLocks noChangeShapeType="1"/>
          </p:cNvSpPr>
          <p:nvPr/>
        </p:nvSpPr>
        <p:spPr bwMode="auto">
          <a:xfrm flipH="1">
            <a:off x="3814763" y="3140075"/>
            <a:ext cx="4048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8468" name="Line 36"/>
          <p:cNvSpPr>
            <a:spLocks noChangeShapeType="1"/>
          </p:cNvSpPr>
          <p:nvPr/>
        </p:nvSpPr>
        <p:spPr bwMode="auto">
          <a:xfrm flipV="1">
            <a:off x="3822700" y="1501775"/>
            <a:ext cx="4763" cy="1652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69" name="Line 37"/>
          <p:cNvSpPr>
            <a:spLocks noChangeShapeType="1"/>
          </p:cNvSpPr>
          <p:nvPr/>
        </p:nvSpPr>
        <p:spPr bwMode="auto">
          <a:xfrm>
            <a:off x="3824288" y="1503363"/>
            <a:ext cx="195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8470" name="Rectangle 38"/>
          <p:cNvSpPr>
            <a:spLocks noChangeArrowheads="1"/>
          </p:cNvSpPr>
          <p:nvPr/>
        </p:nvSpPr>
        <p:spPr bwMode="auto">
          <a:xfrm>
            <a:off x="0" y="4757738"/>
            <a:ext cx="3467100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/>
              <a:t>	</a:t>
            </a:r>
            <a:r>
              <a:rPr lang="en-GB">
                <a:solidFill>
                  <a:srgbClr val="A50021"/>
                </a:solidFill>
              </a:rPr>
              <a:t>This is another (slightly more sopisticated) example of a testbench.</a:t>
            </a: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>
                <a:solidFill>
                  <a:srgbClr val="A50021"/>
                </a:solidFill>
              </a:rPr>
              <a:t>	</a:t>
            </a:r>
            <a:r>
              <a:rPr lang="en-GB"/>
              <a:t>(New components to be covered during the following lectures.)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Verification Methodology Evolution</a:t>
            </a: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 flipH="1">
            <a:off x="1189038" y="1752600"/>
            <a:ext cx="30162" cy="4114800"/>
          </a:xfrm>
          <a:prstGeom prst="line">
            <a:avLst/>
          </a:prstGeom>
          <a:noFill/>
          <a:ln w="61913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0" name="Freeform 4"/>
          <p:cNvSpPr>
            <a:spLocks/>
          </p:cNvSpPr>
          <p:nvPr/>
        </p:nvSpPr>
        <p:spPr bwMode="auto">
          <a:xfrm>
            <a:off x="1090613" y="5410200"/>
            <a:ext cx="215900" cy="431800"/>
          </a:xfrm>
          <a:custGeom>
            <a:avLst/>
            <a:gdLst>
              <a:gd name="T0" fmla="*/ 273 w 273"/>
              <a:gd name="T1" fmla="*/ 1 h 545"/>
              <a:gd name="T2" fmla="*/ 137 w 273"/>
              <a:gd name="T3" fmla="*/ 545 h 545"/>
              <a:gd name="T4" fmla="*/ 0 w 273"/>
              <a:gd name="T5" fmla="*/ 0 h 545"/>
              <a:gd name="T6" fmla="*/ 273 w 273"/>
              <a:gd name="T7" fmla="*/ 1 h 545"/>
              <a:gd name="T8" fmla="*/ 0 60000 65536"/>
              <a:gd name="T9" fmla="*/ 0 60000 65536"/>
              <a:gd name="T10" fmla="*/ 0 60000 65536"/>
              <a:gd name="T11" fmla="*/ 0 60000 65536"/>
              <a:gd name="T12" fmla="*/ 0 w 273"/>
              <a:gd name="T13" fmla="*/ 0 h 545"/>
              <a:gd name="T14" fmla="*/ 273 w 273"/>
              <a:gd name="T15" fmla="*/ 545 h 5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3" h="545">
                <a:moveTo>
                  <a:pt x="273" y="1"/>
                </a:moveTo>
                <a:lnTo>
                  <a:pt x="137" y="545"/>
                </a:lnTo>
                <a:lnTo>
                  <a:pt x="0" y="0"/>
                </a:lnTo>
                <a:lnTo>
                  <a:pt x="273" y="1"/>
                </a:lnTo>
                <a:close/>
              </a:path>
            </a:pathLst>
          </a:custGeom>
          <a:solidFill>
            <a:schemeClr val="tx1"/>
          </a:solidFill>
          <a:ln w="61913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 rot="5400000">
            <a:off x="384969" y="3880644"/>
            <a:ext cx="6477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300">
                <a:cs typeface="Arial" charset="0"/>
              </a:rPr>
              <a:t>Time</a:t>
            </a:r>
            <a:endParaRPr lang="en-US">
              <a:cs typeface="Arial" charset="0"/>
            </a:endParaRPr>
          </a:p>
        </p:txBody>
      </p:sp>
      <p:sp>
        <p:nvSpPr>
          <p:cNvPr id="238598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35350" y="1600200"/>
            <a:ext cx="1423988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cs typeface="Arial" charset="0"/>
              </a:rPr>
              <a:t>Test Patterns</a:t>
            </a:r>
            <a:endParaRPr lang="en-US">
              <a:cs typeface="Arial" charset="0"/>
            </a:endParaRPr>
          </a:p>
        </p:txBody>
      </p:sp>
      <p:sp>
        <p:nvSpPr>
          <p:cNvPr id="238599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3662363" y="2898775"/>
            <a:ext cx="118745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b="1">
                <a:cs typeface="Arial" charset="0"/>
              </a:rPr>
              <a:t>Test Cases</a:t>
            </a:r>
            <a:endParaRPr lang="en-US">
              <a:cs typeface="Arial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93925" y="4137025"/>
            <a:ext cx="1198563" cy="566738"/>
            <a:chOff x="1219" y="2433"/>
            <a:chExt cx="755" cy="357"/>
          </a:xfrm>
        </p:grpSpPr>
        <p:sp>
          <p:nvSpPr>
            <p:cNvPr id="19664" name="Rectangle 9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19" y="2433"/>
              <a:ext cx="6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9665" name="Rectangle 10">
              <a:hlinkClick r:id="rId5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219" y="2621"/>
              <a:ext cx="75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Generators</a:t>
              </a:r>
              <a:endParaRPr lang="en-US">
                <a:cs typeface="Arial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68900" y="4133850"/>
            <a:ext cx="1062038" cy="568325"/>
            <a:chOff x="3093" y="2431"/>
            <a:chExt cx="669" cy="358"/>
          </a:xfrm>
        </p:grpSpPr>
        <p:sp>
          <p:nvSpPr>
            <p:cNvPr id="19662" name="Rectangle 12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93" y="2431"/>
              <a:ext cx="669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Test Case</a:t>
              </a:r>
              <a:endParaRPr lang="en-US">
                <a:cs typeface="Arial" charset="0"/>
              </a:endParaRPr>
            </a:p>
          </p:txBody>
        </p:sp>
        <p:sp>
          <p:nvSpPr>
            <p:cNvPr id="19663" name="Rectangle 13">
              <a:hlinkClick r:id="rId6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3093" y="2620"/>
              <a:ext cx="4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b="1">
                  <a:cs typeface="Arial" charset="0"/>
                </a:rPr>
                <a:t>Drivers</a:t>
              </a:r>
              <a:endParaRPr lang="en-US">
                <a:cs typeface="Arial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067175" y="1951038"/>
            <a:ext cx="192088" cy="914400"/>
            <a:chOff x="2399" y="1056"/>
            <a:chExt cx="121" cy="576"/>
          </a:xfrm>
        </p:grpSpPr>
        <p:sp>
          <p:nvSpPr>
            <p:cNvPr id="19660" name="Line 15"/>
            <p:cNvSpPr>
              <a:spLocks noChangeShapeType="1"/>
            </p:cNvSpPr>
            <p:nvPr/>
          </p:nvSpPr>
          <p:spPr bwMode="auto">
            <a:xfrm flipH="1">
              <a:off x="2460" y="1056"/>
              <a:ext cx="17" cy="514"/>
            </a:xfrm>
            <a:prstGeom prst="line">
              <a:avLst/>
            </a:prstGeom>
            <a:noFill/>
            <a:ln w="492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61" name="Freeform 16"/>
            <p:cNvSpPr>
              <a:spLocks/>
            </p:cNvSpPr>
            <p:nvPr/>
          </p:nvSpPr>
          <p:spPr bwMode="auto">
            <a:xfrm>
              <a:off x="2399" y="1391"/>
              <a:ext cx="121" cy="241"/>
            </a:xfrm>
            <a:custGeom>
              <a:avLst/>
              <a:gdLst>
                <a:gd name="T0" fmla="*/ 242 w 242"/>
                <a:gd name="T1" fmla="*/ 0 h 483"/>
                <a:gd name="T2" fmla="*/ 121 w 242"/>
                <a:gd name="T3" fmla="*/ 483 h 483"/>
                <a:gd name="T4" fmla="*/ 0 w 242"/>
                <a:gd name="T5" fmla="*/ 0 h 483"/>
                <a:gd name="T6" fmla="*/ 242 w 242"/>
                <a:gd name="T7" fmla="*/ 0 h 4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2"/>
                <a:gd name="T13" fmla="*/ 0 h 483"/>
                <a:gd name="T14" fmla="*/ 242 w 242"/>
                <a:gd name="T15" fmla="*/ 483 h 4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2" h="483">
                  <a:moveTo>
                    <a:pt x="242" y="0"/>
                  </a:moveTo>
                  <a:lnTo>
                    <a:pt x="121" y="483"/>
                  </a:lnTo>
                  <a:lnTo>
                    <a:pt x="0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159250" y="3246438"/>
            <a:ext cx="949325" cy="884237"/>
            <a:chOff x="2457" y="1872"/>
            <a:chExt cx="598" cy="557"/>
          </a:xfrm>
        </p:grpSpPr>
        <p:sp>
          <p:nvSpPr>
            <p:cNvPr id="19658" name="Freeform 18"/>
            <p:cNvSpPr>
              <a:spLocks/>
            </p:cNvSpPr>
            <p:nvPr/>
          </p:nvSpPr>
          <p:spPr bwMode="auto">
            <a:xfrm>
              <a:off x="2457" y="1872"/>
              <a:ext cx="537" cy="528"/>
            </a:xfrm>
            <a:custGeom>
              <a:avLst/>
              <a:gdLst>
                <a:gd name="T0" fmla="*/ 0 w 1073"/>
                <a:gd name="T1" fmla="*/ 0 h 873"/>
                <a:gd name="T2" fmla="*/ 45 w 1073"/>
                <a:gd name="T3" fmla="*/ 167 h 873"/>
                <a:gd name="T4" fmla="*/ 123 w 1073"/>
                <a:gd name="T5" fmla="*/ 323 h 873"/>
                <a:gd name="T6" fmla="*/ 228 w 1073"/>
                <a:gd name="T7" fmla="*/ 463 h 873"/>
                <a:gd name="T8" fmla="*/ 361 w 1073"/>
                <a:gd name="T9" fmla="*/ 589 h 873"/>
                <a:gd name="T10" fmla="*/ 513 w 1073"/>
                <a:gd name="T11" fmla="*/ 692 h 873"/>
                <a:gd name="T12" fmla="*/ 684 w 1073"/>
                <a:gd name="T13" fmla="*/ 777 h 873"/>
                <a:gd name="T14" fmla="*/ 871 w 1073"/>
                <a:gd name="T15" fmla="*/ 836 h 873"/>
                <a:gd name="T16" fmla="*/ 1073 w 1073"/>
                <a:gd name="T17" fmla="*/ 873 h 8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3"/>
                <a:gd name="T28" fmla="*/ 0 h 873"/>
                <a:gd name="T29" fmla="*/ 1073 w 1073"/>
                <a:gd name="T30" fmla="*/ 873 h 8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3" h="873">
                  <a:moveTo>
                    <a:pt x="0" y="0"/>
                  </a:moveTo>
                  <a:lnTo>
                    <a:pt x="45" y="167"/>
                  </a:lnTo>
                  <a:lnTo>
                    <a:pt x="123" y="323"/>
                  </a:lnTo>
                  <a:lnTo>
                    <a:pt x="228" y="463"/>
                  </a:lnTo>
                  <a:lnTo>
                    <a:pt x="361" y="589"/>
                  </a:lnTo>
                  <a:lnTo>
                    <a:pt x="513" y="692"/>
                  </a:lnTo>
                  <a:lnTo>
                    <a:pt x="684" y="777"/>
                  </a:lnTo>
                  <a:lnTo>
                    <a:pt x="871" y="836"/>
                  </a:lnTo>
                  <a:lnTo>
                    <a:pt x="1073" y="873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9" name="Freeform 19"/>
            <p:cNvSpPr>
              <a:spLocks/>
            </p:cNvSpPr>
            <p:nvPr/>
          </p:nvSpPr>
          <p:spPr bwMode="auto">
            <a:xfrm>
              <a:off x="2807" y="2310"/>
              <a:ext cx="248" cy="119"/>
            </a:xfrm>
            <a:custGeom>
              <a:avLst/>
              <a:gdLst>
                <a:gd name="T0" fmla="*/ 42 w 497"/>
                <a:gd name="T1" fmla="*/ 0 h 238"/>
                <a:gd name="T2" fmla="*/ 497 w 497"/>
                <a:gd name="T3" fmla="*/ 201 h 238"/>
                <a:gd name="T4" fmla="*/ 0 w 497"/>
                <a:gd name="T5" fmla="*/ 238 h 238"/>
                <a:gd name="T6" fmla="*/ 42 w 497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7"/>
                <a:gd name="T13" fmla="*/ 0 h 238"/>
                <a:gd name="T14" fmla="*/ 497 w 497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7" h="238">
                  <a:moveTo>
                    <a:pt x="42" y="0"/>
                  </a:moveTo>
                  <a:lnTo>
                    <a:pt x="497" y="201"/>
                  </a:lnTo>
                  <a:lnTo>
                    <a:pt x="0" y="23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211513" y="3246438"/>
            <a:ext cx="949325" cy="900112"/>
            <a:chOff x="1860" y="1974"/>
            <a:chExt cx="598" cy="465"/>
          </a:xfrm>
        </p:grpSpPr>
        <p:sp>
          <p:nvSpPr>
            <p:cNvPr id="19656" name="Freeform 21"/>
            <p:cNvSpPr>
              <a:spLocks/>
            </p:cNvSpPr>
            <p:nvPr/>
          </p:nvSpPr>
          <p:spPr bwMode="auto">
            <a:xfrm>
              <a:off x="1921" y="1974"/>
              <a:ext cx="537" cy="436"/>
            </a:xfrm>
            <a:custGeom>
              <a:avLst/>
              <a:gdLst>
                <a:gd name="T0" fmla="*/ 1074 w 1074"/>
                <a:gd name="T1" fmla="*/ 0 h 872"/>
                <a:gd name="T2" fmla="*/ 1029 w 1074"/>
                <a:gd name="T3" fmla="*/ 166 h 872"/>
                <a:gd name="T4" fmla="*/ 951 w 1074"/>
                <a:gd name="T5" fmla="*/ 322 h 872"/>
                <a:gd name="T6" fmla="*/ 846 w 1074"/>
                <a:gd name="T7" fmla="*/ 462 h 872"/>
                <a:gd name="T8" fmla="*/ 713 w 1074"/>
                <a:gd name="T9" fmla="*/ 588 h 872"/>
                <a:gd name="T10" fmla="*/ 562 w 1074"/>
                <a:gd name="T11" fmla="*/ 692 h 872"/>
                <a:gd name="T12" fmla="*/ 389 w 1074"/>
                <a:gd name="T13" fmla="*/ 777 h 872"/>
                <a:gd name="T14" fmla="*/ 202 w 1074"/>
                <a:gd name="T15" fmla="*/ 837 h 872"/>
                <a:gd name="T16" fmla="*/ 0 w 1074"/>
                <a:gd name="T17" fmla="*/ 872 h 8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74"/>
                <a:gd name="T28" fmla="*/ 0 h 872"/>
                <a:gd name="T29" fmla="*/ 1074 w 1074"/>
                <a:gd name="T30" fmla="*/ 872 h 8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74" h="872">
                  <a:moveTo>
                    <a:pt x="1074" y="0"/>
                  </a:moveTo>
                  <a:lnTo>
                    <a:pt x="1029" y="166"/>
                  </a:lnTo>
                  <a:lnTo>
                    <a:pt x="951" y="322"/>
                  </a:lnTo>
                  <a:lnTo>
                    <a:pt x="846" y="462"/>
                  </a:lnTo>
                  <a:lnTo>
                    <a:pt x="713" y="588"/>
                  </a:lnTo>
                  <a:lnTo>
                    <a:pt x="562" y="692"/>
                  </a:lnTo>
                  <a:lnTo>
                    <a:pt x="389" y="777"/>
                  </a:lnTo>
                  <a:lnTo>
                    <a:pt x="202" y="837"/>
                  </a:lnTo>
                  <a:lnTo>
                    <a:pt x="0" y="872"/>
                  </a:lnTo>
                </a:path>
              </a:pathLst>
            </a:custGeom>
            <a:noFill/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7" name="Freeform 22"/>
            <p:cNvSpPr>
              <a:spLocks/>
            </p:cNvSpPr>
            <p:nvPr/>
          </p:nvSpPr>
          <p:spPr bwMode="auto">
            <a:xfrm>
              <a:off x="1860" y="2321"/>
              <a:ext cx="248" cy="118"/>
            </a:xfrm>
            <a:custGeom>
              <a:avLst/>
              <a:gdLst>
                <a:gd name="T0" fmla="*/ 495 w 495"/>
                <a:gd name="T1" fmla="*/ 237 h 237"/>
                <a:gd name="T2" fmla="*/ 0 w 495"/>
                <a:gd name="T3" fmla="*/ 200 h 237"/>
                <a:gd name="T4" fmla="*/ 454 w 495"/>
                <a:gd name="T5" fmla="*/ 0 h 237"/>
                <a:gd name="T6" fmla="*/ 495 w 495"/>
                <a:gd name="T7" fmla="*/ 237 h 2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5"/>
                <a:gd name="T13" fmla="*/ 0 h 237"/>
                <a:gd name="T14" fmla="*/ 495 w 495"/>
                <a:gd name="T15" fmla="*/ 237 h 2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5" h="237">
                  <a:moveTo>
                    <a:pt x="495" y="237"/>
                  </a:moveTo>
                  <a:lnTo>
                    <a:pt x="0" y="200"/>
                  </a:lnTo>
                  <a:lnTo>
                    <a:pt x="454" y="0"/>
                  </a:lnTo>
                  <a:lnTo>
                    <a:pt x="495" y="237"/>
                  </a:lnTo>
                  <a:close/>
                </a:path>
              </a:pathLst>
            </a:custGeom>
            <a:solidFill>
              <a:srgbClr val="000000"/>
            </a:solidFill>
            <a:ln w="492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422525" y="5214938"/>
            <a:ext cx="3292475" cy="547687"/>
            <a:chOff x="1526" y="3285"/>
            <a:chExt cx="1763" cy="345"/>
          </a:xfrm>
        </p:grpSpPr>
        <p:sp>
          <p:nvSpPr>
            <p:cNvPr id="19653" name="Line 24"/>
            <p:cNvSpPr>
              <a:spLocks noChangeShapeType="1"/>
            </p:cNvSpPr>
            <p:nvPr/>
          </p:nvSpPr>
          <p:spPr bwMode="auto">
            <a:xfrm>
              <a:off x="1563" y="3369"/>
              <a:ext cx="1617" cy="1"/>
            </a:xfrm>
            <a:prstGeom prst="line">
              <a:avLst/>
            </a:prstGeom>
            <a:noFill/>
            <a:ln w="87313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4" name="Freeform 25"/>
            <p:cNvSpPr>
              <a:spLocks/>
            </p:cNvSpPr>
            <p:nvPr/>
          </p:nvSpPr>
          <p:spPr bwMode="auto">
            <a:xfrm>
              <a:off x="2954" y="3285"/>
              <a:ext cx="335" cy="167"/>
            </a:xfrm>
            <a:custGeom>
              <a:avLst/>
              <a:gdLst>
                <a:gd name="T0" fmla="*/ 0 w 669"/>
                <a:gd name="T1" fmla="*/ 0 h 335"/>
                <a:gd name="T2" fmla="*/ 669 w 669"/>
                <a:gd name="T3" fmla="*/ 167 h 335"/>
                <a:gd name="T4" fmla="*/ 0 w 669"/>
                <a:gd name="T5" fmla="*/ 335 h 335"/>
                <a:gd name="T6" fmla="*/ 0 w 669"/>
                <a:gd name="T7" fmla="*/ 0 h 33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69"/>
                <a:gd name="T13" fmla="*/ 0 h 335"/>
                <a:gd name="T14" fmla="*/ 669 w 669"/>
                <a:gd name="T15" fmla="*/ 335 h 33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69" h="335">
                  <a:moveTo>
                    <a:pt x="0" y="0"/>
                  </a:moveTo>
                  <a:lnTo>
                    <a:pt x="669" y="167"/>
                  </a:lnTo>
                  <a:lnTo>
                    <a:pt x="0" y="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873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5" name="Rectangle 26"/>
            <p:cNvSpPr>
              <a:spLocks noChangeArrowheads="1"/>
            </p:cNvSpPr>
            <p:nvPr/>
          </p:nvSpPr>
          <p:spPr bwMode="auto">
            <a:xfrm>
              <a:off x="1526" y="3457"/>
              <a:ext cx="121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More Stress per Cycle</a:t>
              </a: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5267325" y="5016500"/>
            <a:ext cx="3135313" cy="1104900"/>
            <a:chOff x="3238" y="3264"/>
            <a:chExt cx="1975" cy="697"/>
          </a:xfrm>
        </p:grpSpPr>
        <p:sp>
          <p:nvSpPr>
            <p:cNvPr id="19472" name="Rectangle 28">
              <a:hlinkClick r:id="rId7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4245" y="3520"/>
              <a:ext cx="96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Coverage tools</a:t>
              </a:r>
            </a:p>
          </p:txBody>
        </p:sp>
        <p:sp>
          <p:nvSpPr>
            <p:cNvPr id="19473" name="Freeform 29"/>
            <p:cNvSpPr>
              <a:spLocks/>
            </p:cNvSpPr>
            <p:nvPr/>
          </p:nvSpPr>
          <p:spPr bwMode="auto">
            <a:xfrm>
              <a:off x="4047" y="3264"/>
              <a:ext cx="193" cy="181"/>
            </a:xfrm>
            <a:custGeom>
              <a:avLst/>
              <a:gdLst>
                <a:gd name="T0" fmla="*/ 19 w 387"/>
                <a:gd name="T1" fmla="*/ 354 h 362"/>
                <a:gd name="T2" fmla="*/ 1 w 387"/>
                <a:gd name="T3" fmla="*/ 286 h 362"/>
                <a:gd name="T4" fmla="*/ 0 w 387"/>
                <a:gd name="T5" fmla="*/ 251 h 362"/>
                <a:gd name="T6" fmla="*/ 5 w 387"/>
                <a:gd name="T7" fmla="*/ 212 h 362"/>
                <a:gd name="T8" fmla="*/ 30 w 387"/>
                <a:gd name="T9" fmla="*/ 142 h 362"/>
                <a:gd name="T10" fmla="*/ 75 w 387"/>
                <a:gd name="T11" fmla="*/ 78 h 362"/>
                <a:gd name="T12" fmla="*/ 134 w 387"/>
                <a:gd name="T13" fmla="*/ 31 h 362"/>
                <a:gd name="T14" fmla="*/ 208 w 387"/>
                <a:gd name="T15" fmla="*/ 4 h 362"/>
                <a:gd name="T16" fmla="*/ 248 w 387"/>
                <a:gd name="T17" fmla="*/ 0 h 362"/>
                <a:gd name="T18" fmla="*/ 269 w 387"/>
                <a:gd name="T19" fmla="*/ 0 h 362"/>
                <a:gd name="T20" fmla="*/ 292 w 387"/>
                <a:gd name="T21" fmla="*/ 3 h 362"/>
                <a:gd name="T22" fmla="*/ 387 w 387"/>
                <a:gd name="T23" fmla="*/ 37 h 362"/>
                <a:gd name="T24" fmla="*/ 319 w 387"/>
                <a:gd name="T25" fmla="*/ 16 h 362"/>
                <a:gd name="T26" fmla="*/ 279 w 387"/>
                <a:gd name="T27" fmla="*/ 15 h 362"/>
                <a:gd name="T28" fmla="*/ 259 w 387"/>
                <a:gd name="T29" fmla="*/ 15 h 362"/>
                <a:gd name="T30" fmla="*/ 240 w 387"/>
                <a:gd name="T31" fmla="*/ 16 h 362"/>
                <a:gd name="T32" fmla="*/ 169 w 387"/>
                <a:gd name="T33" fmla="*/ 34 h 362"/>
                <a:gd name="T34" fmla="*/ 109 w 387"/>
                <a:gd name="T35" fmla="*/ 68 h 362"/>
                <a:gd name="T36" fmla="*/ 61 w 387"/>
                <a:gd name="T37" fmla="*/ 117 h 362"/>
                <a:gd name="T38" fmla="*/ 30 w 387"/>
                <a:gd name="T39" fmla="*/ 171 h 362"/>
                <a:gd name="T40" fmla="*/ 10 w 387"/>
                <a:gd name="T41" fmla="*/ 235 h 362"/>
                <a:gd name="T42" fmla="*/ 8 w 387"/>
                <a:gd name="T43" fmla="*/ 266 h 362"/>
                <a:gd name="T44" fmla="*/ 6 w 387"/>
                <a:gd name="T45" fmla="*/ 299 h 362"/>
                <a:gd name="T46" fmla="*/ 23 w 387"/>
                <a:gd name="T47" fmla="*/ 362 h 362"/>
                <a:gd name="T48" fmla="*/ 19 w 387"/>
                <a:gd name="T49" fmla="*/ 354 h 36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87"/>
                <a:gd name="T76" fmla="*/ 0 h 362"/>
                <a:gd name="T77" fmla="*/ 387 w 387"/>
                <a:gd name="T78" fmla="*/ 362 h 36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87" h="362">
                  <a:moveTo>
                    <a:pt x="19" y="354"/>
                  </a:moveTo>
                  <a:lnTo>
                    <a:pt x="1" y="286"/>
                  </a:lnTo>
                  <a:lnTo>
                    <a:pt x="0" y="251"/>
                  </a:lnTo>
                  <a:lnTo>
                    <a:pt x="5" y="212"/>
                  </a:lnTo>
                  <a:lnTo>
                    <a:pt x="30" y="142"/>
                  </a:lnTo>
                  <a:lnTo>
                    <a:pt x="75" y="78"/>
                  </a:lnTo>
                  <a:lnTo>
                    <a:pt x="134" y="31"/>
                  </a:lnTo>
                  <a:lnTo>
                    <a:pt x="208" y="4"/>
                  </a:lnTo>
                  <a:lnTo>
                    <a:pt x="248" y="0"/>
                  </a:lnTo>
                  <a:lnTo>
                    <a:pt x="269" y="0"/>
                  </a:lnTo>
                  <a:lnTo>
                    <a:pt x="292" y="3"/>
                  </a:lnTo>
                  <a:lnTo>
                    <a:pt x="387" y="37"/>
                  </a:lnTo>
                  <a:lnTo>
                    <a:pt x="319" y="16"/>
                  </a:lnTo>
                  <a:lnTo>
                    <a:pt x="279" y="15"/>
                  </a:lnTo>
                  <a:lnTo>
                    <a:pt x="259" y="15"/>
                  </a:lnTo>
                  <a:lnTo>
                    <a:pt x="240" y="16"/>
                  </a:lnTo>
                  <a:lnTo>
                    <a:pt x="169" y="34"/>
                  </a:lnTo>
                  <a:lnTo>
                    <a:pt x="109" y="68"/>
                  </a:lnTo>
                  <a:lnTo>
                    <a:pt x="61" y="117"/>
                  </a:lnTo>
                  <a:lnTo>
                    <a:pt x="30" y="171"/>
                  </a:lnTo>
                  <a:lnTo>
                    <a:pt x="10" y="235"/>
                  </a:lnTo>
                  <a:lnTo>
                    <a:pt x="8" y="266"/>
                  </a:lnTo>
                  <a:lnTo>
                    <a:pt x="6" y="299"/>
                  </a:lnTo>
                  <a:lnTo>
                    <a:pt x="23" y="362"/>
                  </a:lnTo>
                  <a:lnTo>
                    <a:pt x="19" y="354"/>
                  </a:lnTo>
                  <a:close/>
                </a:path>
              </a:pathLst>
            </a:custGeom>
            <a:solidFill>
              <a:srgbClr val="6E6E6E"/>
            </a:solidFill>
            <a:ln w="12700">
              <a:solidFill>
                <a:srgbClr val="A0A0A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4" name="Freeform 30"/>
            <p:cNvSpPr>
              <a:spLocks/>
            </p:cNvSpPr>
            <p:nvPr/>
          </p:nvSpPr>
          <p:spPr bwMode="auto">
            <a:xfrm>
              <a:off x="4045" y="3270"/>
              <a:ext cx="267" cy="254"/>
            </a:xfrm>
            <a:custGeom>
              <a:avLst/>
              <a:gdLst>
                <a:gd name="T0" fmla="*/ 0 w 535"/>
                <a:gd name="T1" fmla="*/ 244 h 509"/>
                <a:gd name="T2" fmla="*/ 14 w 535"/>
                <a:gd name="T3" fmla="*/ 341 h 509"/>
                <a:gd name="T4" fmla="*/ 56 w 535"/>
                <a:gd name="T5" fmla="*/ 417 h 509"/>
                <a:gd name="T6" fmla="*/ 116 w 535"/>
                <a:gd name="T7" fmla="*/ 469 h 509"/>
                <a:gd name="T8" fmla="*/ 191 w 535"/>
                <a:gd name="T9" fmla="*/ 500 h 509"/>
                <a:gd name="T10" fmla="*/ 269 w 535"/>
                <a:gd name="T11" fmla="*/ 509 h 509"/>
                <a:gd name="T12" fmla="*/ 308 w 535"/>
                <a:gd name="T13" fmla="*/ 507 h 509"/>
                <a:gd name="T14" fmla="*/ 348 w 535"/>
                <a:gd name="T15" fmla="*/ 500 h 509"/>
                <a:gd name="T16" fmla="*/ 418 w 535"/>
                <a:gd name="T17" fmla="*/ 471 h 509"/>
                <a:gd name="T18" fmla="*/ 475 w 535"/>
                <a:gd name="T19" fmla="*/ 422 h 509"/>
                <a:gd name="T20" fmla="*/ 510 w 535"/>
                <a:gd name="T21" fmla="*/ 367 h 509"/>
                <a:gd name="T22" fmla="*/ 530 w 535"/>
                <a:gd name="T23" fmla="*/ 305 h 509"/>
                <a:gd name="T24" fmla="*/ 535 w 535"/>
                <a:gd name="T25" fmla="*/ 242 h 509"/>
                <a:gd name="T26" fmla="*/ 533 w 535"/>
                <a:gd name="T27" fmla="*/ 210 h 509"/>
                <a:gd name="T28" fmla="*/ 524 w 535"/>
                <a:gd name="T29" fmla="*/ 178 h 509"/>
                <a:gd name="T30" fmla="*/ 461 w 535"/>
                <a:gd name="T31" fmla="*/ 69 h 509"/>
                <a:gd name="T32" fmla="*/ 409 w 535"/>
                <a:gd name="T33" fmla="*/ 29 h 509"/>
                <a:gd name="T34" fmla="*/ 341 w 535"/>
                <a:gd name="T35" fmla="*/ 0 h 509"/>
                <a:gd name="T36" fmla="*/ 397 w 535"/>
                <a:gd name="T37" fmla="*/ 29 h 509"/>
                <a:gd name="T38" fmla="*/ 443 w 535"/>
                <a:gd name="T39" fmla="*/ 70 h 509"/>
                <a:gd name="T40" fmla="*/ 500 w 535"/>
                <a:gd name="T41" fmla="*/ 174 h 509"/>
                <a:gd name="T42" fmla="*/ 507 w 535"/>
                <a:gd name="T43" fmla="*/ 231 h 509"/>
                <a:gd name="T44" fmla="*/ 507 w 535"/>
                <a:gd name="T45" fmla="*/ 260 h 509"/>
                <a:gd name="T46" fmla="*/ 504 w 535"/>
                <a:gd name="T47" fmla="*/ 291 h 509"/>
                <a:gd name="T48" fmla="*/ 445 w 535"/>
                <a:gd name="T49" fmla="*/ 402 h 509"/>
                <a:gd name="T50" fmla="*/ 392 w 535"/>
                <a:gd name="T51" fmla="*/ 446 h 509"/>
                <a:gd name="T52" fmla="*/ 331 w 535"/>
                <a:gd name="T53" fmla="*/ 475 h 509"/>
                <a:gd name="T54" fmla="*/ 269 w 535"/>
                <a:gd name="T55" fmla="*/ 487 h 509"/>
                <a:gd name="T56" fmla="*/ 238 w 535"/>
                <a:gd name="T57" fmla="*/ 488 h 509"/>
                <a:gd name="T58" fmla="*/ 206 w 535"/>
                <a:gd name="T59" fmla="*/ 484 h 509"/>
                <a:gd name="T60" fmla="*/ 97 w 535"/>
                <a:gd name="T61" fmla="*/ 436 h 509"/>
                <a:gd name="T62" fmla="*/ 55 w 535"/>
                <a:gd name="T63" fmla="*/ 395 h 509"/>
                <a:gd name="T64" fmla="*/ 23 w 535"/>
                <a:gd name="T65" fmla="*/ 341 h 509"/>
                <a:gd name="T66" fmla="*/ 0 w 535"/>
                <a:gd name="T67" fmla="*/ 244 h 50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35"/>
                <a:gd name="T103" fmla="*/ 0 h 509"/>
                <a:gd name="T104" fmla="*/ 535 w 535"/>
                <a:gd name="T105" fmla="*/ 509 h 509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35" h="509">
                  <a:moveTo>
                    <a:pt x="0" y="244"/>
                  </a:moveTo>
                  <a:lnTo>
                    <a:pt x="14" y="341"/>
                  </a:lnTo>
                  <a:lnTo>
                    <a:pt x="56" y="417"/>
                  </a:lnTo>
                  <a:lnTo>
                    <a:pt x="116" y="469"/>
                  </a:lnTo>
                  <a:lnTo>
                    <a:pt x="191" y="500"/>
                  </a:lnTo>
                  <a:lnTo>
                    <a:pt x="269" y="509"/>
                  </a:lnTo>
                  <a:lnTo>
                    <a:pt x="308" y="507"/>
                  </a:lnTo>
                  <a:lnTo>
                    <a:pt x="348" y="500"/>
                  </a:lnTo>
                  <a:lnTo>
                    <a:pt x="418" y="471"/>
                  </a:lnTo>
                  <a:lnTo>
                    <a:pt x="475" y="422"/>
                  </a:lnTo>
                  <a:lnTo>
                    <a:pt x="510" y="367"/>
                  </a:lnTo>
                  <a:lnTo>
                    <a:pt x="530" y="305"/>
                  </a:lnTo>
                  <a:lnTo>
                    <a:pt x="535" y="242"/>
                  </a:lnTo>
                  <a:lnTo>
                    <a:pt x="533" y="210"/>
                  </a:lnTo>
                  <a:lnTo>
                    <a:pt x="524" y="178"/>
                  </a:lnTo>
                  <a:lnTo>
                    <a:pt x="461" y="69"/>
                  </a:lnTo>
                  <a:lnTo>
                    <a:pt x="409" y="29"/>
                  </a:lnTo>
                  <a:lnTo>
                    <a:pt x="341" y="0"/>
                  </a:lnTo>
                  <a:lnTo>
                    <a:pt x="397" y="29"/>
                  </a:lnTo>
                  <a:lnTo>
                    <a:pt x="443" y="70"/>
                  </a:lnTo>
                  <a:lnTo>
                    <a:pt x="500" y="174"/>
                  </a:lnTo>
                  <a:lnTo>
                    <a:pt x="507" y="231"/>
                  </a:lnTo>
                  <a:lnTo>
                    <a:pt x="507" y="260"/>
                  </a:lnTo>
                  <a:lnTo>
                    <a:pt x="504" y="291"/>
                  </a:lnTo>
                  <a:lnTo>
                    <a:pt x="445" y="402"/>
                  </a:lnTo>
                  <a:lnTo>
                    <a:pt x="392" y="446"/>
                  </a:lnTo>
                  <a:lnTo>
                    <a:pt x="331" y="475"/>
                  </a:lnTo>
                  <a:lnTo>
                    <a:pt x="269" y="487"/>
                  </a:lnTo>
                  <a:lnTo>
                    <a:pt x="238" y="488"/>
                  </a:lnTo>
                  <a:lnTo>
                    <a:pt x="206" y="484"/>
                  </a:lnTo>
                  <a:lnTo>
                    <a:pt x="97" y="436"/>
                  </a:lnTo>
                  <a:lnTo>
                    <a:pt x="55" y="395"/>
                  </a:lnTo>
                  <a:lnTo>
                    <a:pt x="23" y="341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46464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5" name="Freeform 31"/>
            <p:cNvSpPr>
              <a:spLocks/>
            </p:cNvSpPr>
            <p:nvPr/>
          </p:nvSpPr>
          <p:spPr bwMode="auto">
            <a:xfrm>
              <a:off x="4088" y="34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6" name="Freeform 32"/>
            <p:cNvSpPr>
              <a:spLocks/>
            </p:cNvSpPr>
            <p:nvPr/>
          </p:nvSpPr>
          <p:spPr bwMode="auto">
            <a:xfrm>
              <a:off x="4092" y="34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4040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7" name="Freeform 33"/>
            <p:cNvSpPr>
              <a:spLocks/>
            </p:cNvSpPr>
            <p:nvPr/>
          </p:nvSpPr>
          <p:spPr bwMode="auto">
            <a:xfrm>
              <a:off x="4097" y="3463"/>
              <a:ext cx="134" cy="134"/>
            </a:xfrm>
            <a:custGeom>
              <a:avLst/>
              <a:gdLst>
                <a:gd name="T0" fmla="*/ 259 w 268"/>
                <a:gd name="T1" fmla="*/ 269 h 269"/>
                <a:gd name="T2" fmla="*/ 0 w 268"/>
                <a:gd name="T3" fmla="*/ 10 h 269"/>
                <a:gd name="T4" fmla="*/ 9 w 268"/>
                <a:gd name="T5" fmla="*/ 0 h 269"/>
                <a:gd name="T6" fmla="*/ 268 w 268"/>
                <a:gd name="T7" fmla="*/ 260 h 269"/>
                <a:gd name="T8" fmla="*/ 259 w 268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9"/>
                <a:gd name="T17" fmla="*/ 268 w 268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8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909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8" name="Freeform 34"/>
            <p:cNvSpPr>
              <a:spLocks/>
            </p:cNvSpPr>
            <p:nvPr/>
          </p:nvSpPr>
          <p:spPr bwMode="auto">
            <a:xfrm>
              <a:off x="4101" y="3458"/>
              <a:ext cx="135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79" name="Freeform 35"/>
            <p:cNvSpPr>
              <a:spLocks/>
            </p:cNvSpPr>
            <p:nvPr/>
          </p:nvSpPr>
          <p:spPr bwMode="auto">
            <a:xfrm>
              <a:off x="4106" y="3454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0" name="Freeform 36"/>
            <p:cNvSpPr>
              <a:spLocks/>
            </p:cNvSpPr>
            <p:nvPr/>
          </p:nvSpPr>
          <p:spPr bwMode="auto">
            <a:xfrm>
              <a:off x="4111" y="344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1" name="Freeform 37"/>
            <p:cNvSpPr>
              <a:spLocks/>
            </p:cNvSpPr>
            <p:nvPr/>
          </p:nvSpPr>
          <p:spPr bwMode="auto">
            <a:xfrm>
              <a:off x="4115" y="34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2" name="Freeform 38"/>
            <p:cNvSpPr>
              <a:spLocks/>
            </p:cNvSpPr>
            <p:nvPr/>
          </p:nvSpPr>
          <p:spPr bwMode="auto">
            <a:xfrm>
              <a:off x="4120" y="34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F1F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3" name="Freeform 39"/>
            <p:cNvSpPr>
              <a:spLocks/>
            </p:cNvSpPr>
            <p:nvPr/>
          </p:nvSpPr>
          <p:spPr bwMode="auto">
            <a:xfrm>
              <a:off x="4124" y="343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4" name="Freeform 40"/>
            <p:cNvSpPr>
              <a:spLocks/>
            </p:cNvSpPr>
            <p:nvPr/>
          </p:nvSpPr>
          <p:spPr bwMode="auto">
            <a:xfrm>
              <a:off x="4129" y="3431"/>
              <a:ext cx="134" cy="134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2828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5" name="Freeform 41"/>
            <p:cNvSpPr>
              <a:spLocks/>
            </p:cNvSpPr>
            <p:nvPr/>
          </p:nvSpPr>
          <p:spPr bwMode="auto">
            <a:xfrm>
              <a:off x="4133" y="3426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2C2C2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6" name="Freeform 42"/>
            <p:cNvSpPr>
              <a:spLocks/>
            </p:cNvSpPr>
            <p:nvPr/>
          </p:nvSpPr>
          <p:spPr bwMode="auto">
            <a:xfrm>
              <a:off x="4138" y="342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7" name="Freeform 43"/>
            <p:cNvSpPr>
              <a:spLocks/>
            </p:cNvSpPr>
            <p:nvPr/>
          </p:nvSpPr>
          <p:spPr bwMode="auto">
            <a:xfrm>
              <a:off x="4142" y="341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5353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8" name="Freeform 44"/>
            <p:cNvSpPr>
              <a:spLocks/>
            </p:cNvSpPr>
            <p:nvPr/>
          </p:nvSpPr>
          <p:spPr bwMode="auto">
            <a:xfrm>
              <a:off x="4147" y="341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9393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89" name="Freeform 45"/>
            <p:cNvSpPr>
              <a:spLocks/>
            </p:cNvSpPr>
            <p:nvPr/>
          </p:nvSpPr>
          <p:spPr bwMode="auto">
            <a:xfrm>
              <a:off x="4151" y="340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E3E3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0" name="Freeform 46"/>
            <p:cNvSpPr>
              <a:spLocks/>
            </p:cNvSpPr>
            <p:nvPr/>
          </p:nvSpPr>
          <p:spPr bwMode="auto">
            <a:xfrm>
              <a:off x="4156" y="3404"/>
              <a:ext cx="134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1" name="Freeform 47"/>
            <p:cNvSpPr>
              <a:spLocks/>
            </p:cNvSpPr>
            <p:nvPr/>
          </p:nvSpPr>
          <p:spPr bwMode="auto">
            <a:xfrm>
              <a:off x="4161" y="339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747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2" name="Freeform 48"/>
            <p:cNvSpPr>
              <a:spLocks/>
            </p:cNvSpPr>
            <p:nvPr/>
          </p:nvSpPr>
          <p:spPr bwMode="auto">
            <a:xfrm>
              <a:off x="4165" y="339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3" name="Freeform 49"/>
            <p:cNvSpPr>
              <a:spLocks/>
            </p:cNvSpPr>
            <p:nvPr/>
          </p:nvSpPr>
          <p:spPr bwMode="auto">
            <a:xfrm>
              <a:off x="4170" y="339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F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4" name="Freeform 50"/>
            <p:cNvSpPr>
              <a:spLocks/>
            </p:cNvSpPr>
            <p:nvPr/>
          </p:nvSpPr>
          <p:spPr bwMode="auto">
            <a:xfrm>
              <a:off x="4174" y="338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5" name="Freeform 51"/>
            <p:cNvSpPr>
              <a:spLocks/>
            </p:cNvSpPr>
            <p:nvPr/>
          </p:nvSpPr>
          <p:spPr bwMode="auto">
            <a:xfrm>
              <a:off x="4179" y="3381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6" name="Freeform 52"/>
            <p:cNvSpPr>
              <a:spLocks/>
            </p:cNvSpPr>
            <p:nvPr/>
          </p:nvSpPr>
          <p:spPr bwMode="auto">
            <a:xfrm>
              <a:off x="4183" y="3376"/>
              <a:ext cx="135" cy="135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5D5D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7" name="Freeform 53"/>
            <p:cNvSpPr>
              <a:spLocks/>
            </p:cNvSpPr>
            <p:nvPr/>
          </p:nvSpPr>
          <p:spPr bwMode="auto">
            <a:xfrm>
              <a:off x="4188" y="33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8" name="Freeform 54"/>
            <p:cNvSpPr>
              <a:spLocks/>
            </p:cNvSpPr>
            <p:nvPr/>
          </p:nvSpPr>
          <p:spPr bwMode="auto">
            <a:xfrm>
              <a:off x="4192" y="33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499" name="Freeform 55"/>
            <p:cNvSpPr>
              <a:spLocks/>
            </p:cNvSpPr>
            <p:nvPr/>
          </p:nvSpPr>
          <p:spPr bwMode="auto">
            <a:xfrm>
              <a:off x="4197" y="336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A6A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0" name="Freeform 56"/>
            <p:cNvSpPr>
              <a:spLocks/>
            </p:cNvSpPr>
            <p:nvPr/>
          </p:nvSpPr>
          <p:spPr bwMode="auto">
            <a:xfrm>
              <a:off x="4201" y="335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E6E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1" name="Freeform 57"/>
            <p:cNvSpPr>
              <a:spLocks/>
            </p:cNvSpPr>
            <p:nvPr/>
          </p:nvSpPr>
          <p:spPr bwMode="auto">
            <a:xfrm>
              <a:off x="4206" y="3354"/>
              <a:ext cx="134" cy="134"/>
            </a:xfrm>
            <a:custGeom>
              <a:avLst/>
              <a:gdLst>
                <a:gd name="T0" fmla="*/ 259 w 269"/>
                <a:gd name="T1" fmla="*/ 268 h 268"/>
                <a:gd name="T2" fmla="*/ 0 w 269"/>
                <a:gd name="T3" fmla="*/ 9 h 268"/>
                <a:gd name="T4" fmla="*/ 9 w 269"/>
                <a:gd name="T5" fmla="*/ 0 h 268"/>
                <a:gd name="T6" fmla="*/ 269 w 269"/>
                <a:gd name="T7" fmla="*/ 259 h 268"/>
                <a:gd name="T8" fmla="*/ 259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2" name="Freeform 58"/>
            <p:cNvSpPr>
              <a:spLocks/>
            </p:cNvSpPr>
            <p:nvPr/>
          </p:nvSpPr>
          <p:spPr bwMode="auto">
            <a:xfrm>
              <a:off x="4210" y="3349"/>
              <a:ext cx="135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3" name="Freeform 59"/>
            <p:cNvSpPr>
              <a:spLocks/>
            </p:cNvSpPr>
            <p:nvPr/>
          </p:nvSpPr>
          <p:spPr bwMode="auto">
            <a:xfrm>
              <a:off x="4215" y="33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C7C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4" name="Freeform 60"/>
            <p:cNvSpPr>
              <a:spLocks/>
            </p:cNvSpPr>
            <p:nvPr/>
          </p:nvSpPr>
          <p:spPr bwMode="auto">
            <a:xfrm>
              <a:off x="4220" y="33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5" name="Freeform 61"/>
            <p:cNvSpPr>
              <a:spLocks/>
            </p:cNvSpPr>
            <p:nvPr/>
          </p:nvSpPr>
          <p:spPr bwMode="auto">
            <a:xfrm>
              <a:off x="4130" y="3434"/>
              <a:ext cx="175" cy="85"/>
            </a:xfrm>
            <a:custGeom>
              <a:avLst/>
              <a:gdLst>
                <a:gd name="T0" fmla="*/ 308 w 350"/>
                <a:gd name="T1" fmla="*/ 52 h 171"/>
                <a:gd name="T2" fmla="*/ 274 w 350"/>
                <a:gd name="T3" fmla="*/ 100 h 171"/>
                <a:gd name="T4" fmla="*/ 201 w 350"/>
                <a:gd name="T5" fmla="*/ 142 h 171"/>
                <a:gd name="T6" fmla="*/ 103 w 350"/>
                <a:gd name="T7" fmla="*/ 164 h 171"/>
                <a:gd name="T8" fmla="*/ 79 w 350"/>
                <a:gd name="T9" fmla="*/ 164 h 171"/>
                <a:gd name="T10" fmla="*/ 52 w 350"/>
                <a:gd name="T11" fmla="*/ 164 h 171"/>
                <a:gd name="T12" fmla="*/ 0 w 350"/>
                <a:gd name="T13" fmla="*/ 152 h 171"/>
                <a:gd name="T14" fmla="*/ 93 w 350"/>
                <a:gd name="T15" fmla="*/ 171 h 171"/>
                <a:gd name="T16" fmla="*/ 140 w 350"/>
                <a:gd name="T17" fmla="*/ 169 h 171"/>
                <a:gd name="T18" fmla="*/ 190 w 350"/>
                <a:gd name="T19" fmla="*/ 156 h 171"/>
                <a:gd name="T20" fmla="*/ 245 w 350"/>
                <a:gd name="T21" fmla="*/ 139 h 171"/>
                <a:gd name="T22" fmla="*/ 293 w 350"/>
                <a:gd name="T23" fmla="*/ 103 h 171"/>
                <a:gd name="T24" fmla="*/ 328 w 350"/>
                <a:gd name="T25" fmla="*/ 56 h 171"/>
                <a:gd name="T26" fmla="*/ 350 w 350"/>
                <a:gd name="T27" fmla="*/ 0 h 171"/>
                <a:gd name="T28" fmla="*/ 334 w 350"/>
                <a:gd name="T29" fmla="*/ 38 h 171"/>
                <a:gd name="T30" fmla="*/ 308 w 350"/>
                <a:gd name="T31" fmla="*/ 52 h 17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50"/>
                <a:gd name="T49" fmla="*/ 0 h 171"/>
                <a:gd name="T50" fmla="*/ 350 w 350"/>
                <a:gd name="T51" fmla="*/ 171 h 17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50" h="171">
                  <a:moveTo>
                    <a:pt x="308" y="52"/>
                  </a:moveTo>
                  <a:lnTo>
                    <a:pt x="274" y="100"/>
                  </a:lnTo>
                  <a:lnTo>
                    <a:pt x="201" y="142"/>
                  </a:lnTo>
                  <a:lnTo>
                    <a:pt x="103" y="164"/>
                  </a:lnTo>
                  <a:lnTo>
                    <a:pt x="79" y="164"/>
                  </a:lnTo>
                  <a:lnTo>
                    <a:pt x="52" y="164"/>
                  </a:lnTo>
                  <a:lnTo>
                    <a:pt x="0" y="152"/>
                  </a:lnTo>
                  <a:lnTo>
                    <a:pt x="93" y="171"/>
                  </a:lnTo>
                  <a:lnTo>
                    <a:pt x="140" y="169"/>
                  </a:lnTo>
                  <a:lnTo>
                    <a:pt x="190" y="156"/>
                  </a:lnTo>
                  <a:lnTo>
                    <a:pt x="245" y="139"/>
                  </a:lnTo>
                  <a:lnTo>
                    <a:pt x="293" y="103"/>
                  </a:lnTo>
                  <a:lnTo>
                    <a:pt x="328" y="56"/>
                  </a:lnTo>
                  <a:lnTo>
                    <a:pt x="350" y="0"/>
                  </a:lnTo>
                  <a:lnTo>
                    <a:pt x="334" y="38"/>
                  </a:lnTo>
                  <a:lnTo>
                    <a:pt x="308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6" name="Freeform 62"/>
            <p:cNvSpPr>
              <a:spLocks/>
            </p:cNvSpPr>
            <p:nvPr/>
          </p:nvSpPr>
          <p:spPr bwMode="auto">
            <a:xfrm>
              <a:off x="4088" y="34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7" name="Freeform 63"/>
            <p:cNvSpPr>
              <a:spLocks/>
            </p:cNvSpPr>
            <p:nvPr/>
          </p:nvSpPr>
          <p:spPr bwMode="auto">
            <a:xfrm>
              <a:off x="4092" y="34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04040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8" name="Freeform 64"/>
            <p:cNvSpPr>
              <a:spLocks/>
            </p:cNvSpPr>
            <p:nvPr/>
          </p:nvSpPr>
          <p:spPr bwMode="auto">
            <a:xfrm>
              <a:off x="4097" y="3463"/>
              <a:ext cx="134" cy="134"/>
            </a:xfrm>
            <a:custGeom>
              <a:avLst/>
              <a:gdLst>
                <a:gd name="T0" fmla="*/ 259 w 268"/>
                <a:gd name="T1" fmla="*/ 269 h 269"/>
                <a:gd name="T2" fmla="*/ 0 w 268"/>
                <a:gd name="T3" fmla="*/ 10 h 269"/>
                <a:gd name="T4" fmla="*/ 9 w 268"/>
                <a:gd name="T5" fmla="*/ 0 h 269"/>
                <a:gd name="T6" fmla="*/ 268 w 268"/>
                <a:gd name="T7" fmla="*/ 260 h 269"/>
                <a:gd name="T8" fmla="*/ 259 w 268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9"/>
                <a:gd name="T17" fmla="*/ 268 w 268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8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9090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09" name="Freeform 65"/>
            <p:cNvSpPr>
              <a:spLocks/>
            </p:cNvSpPr>
            <p:nvPr/>
          </p:nvSpPr>
          <p:spPr bwMode="auto">
            <a:xfrm>
              <a:off x="4101" y="3458"/>
              <a:ext cx="135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0D0D0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0" name="Freeform 66"/>
            <p:cNvSpPr>
              <a:spLocks/>
            </p:cNvSpPr>
            <p:nvPr/>
          </p:nvSpPr>
          <p:spPr bwMode="auto">
            <a:xfrm>
              <a:off x="4106" y="3454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2121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1" name="Freeform 67"/>
            <p:cNvSpPr>
              <a:spLocks/>
            </p:cNvSpPr>
            <p:nvPr/>
          </p:nvSpPr>
          <p:spPr bwMode="auto">
            <a:xfrm>
              <a:off x="4111" y="344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6161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2" name="Freeform 68"/>
            <p:cNvSpPr>
              <a:spLocks/>
            </p:cNvSpPr>
            <p:nvPr/>
          </p:nvSpPr>
          <p:spPr bwMode="auto">
            <a:xfrm>
              <a:off x="4115" y="34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A1A1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3" name="Freeform 69"/>
            <p:cNvSpPr>
              <a:spLocks/>
            </p:cNvSpPr>
            <p:nvPr/>
          </p:nvSpPr>
          <p:spPr bwMode="auto">
            <a:xfrm>
              <a:off x="4120" y="34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1F1F1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4" name="Freeform 70"/>
            <p:cNvSpPr>
              <a:spLocks/>
            </p:cNvSpPr>
            <p:nvPr/>
          </p:nvSpPr>
          <p:spPr bwMode="auto">
            <a:xfrm>
              <a:off x="4124" y="343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23232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5" name="Freeform 71"/>
            <p:cNvSpPr>
              <a:spLocks/>
            </p:cNvSpPr>
            <p:nvPr/>
          </p:nvSpPr>
          <p:spPr bwMode="auto">
            <a:xfrm>
              <a:off x="4129" y="3431"/>
              <a:ext cx="134" cy="134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28282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6" name="Freeform 72"/>
            <p:cNvSpPr>
              <a:spLocks/>
            </p:cNvSpPr>
            <p:nvPr/>
          </p:nvSpPr>
          <p:spPr bwMode="auto">
            <a:xfrm>
              <a:off x="4133" y="3426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2C2C2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7" name="Freeform 73"/>
            <p:cNvSpPr>
              <a:spLocks/>
            </p:cNvSpPr>
            <p:nvPr/>
          </p:nvSpPr>
          <p:spPr bwMode="auto">
            <a:xfrm>
              <a:off x="4138" y="342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1313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8" name="Freeform 74"/>
            <p:cNvSpPr>
              <a:spLocks/>
            </p:cNvSpPr>
            <p:nvPr/>
          </p:nvSpPr>
          <p:spPr bwMode="auto">
            <a:xfrm>
              <a:off x="4142" y="341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5353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19" name="Freeform 75"/>
            <p:cNvSpPr>
              <a:spLocks/>
            </p:cNvSpPr>
            <p:nvPr/>
          </p:nvSpPr>
          <p:spPr bwMode="auto">
            <a:xfrm>
              <a:off x="4147" y="341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9393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0" name="Freeform 76"/>
            <p:cNvSpPr>
              <a:spLocks/>
            </p:cNvSpPr>
            <p:nvPr/>
          </p:nvSpPr>
          <p:spPr bwMode="auto">
            <a:xfrm>
              <a:off x="4151" y="340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3E3E3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1" name="Freeform 77"/>
            <p:cNvSpPr>
              <a:spLocks/>
            </p:cNvSpPr>
            <p:nvPr/>
          </p:nvSpPr>
          <p:spPr bwMode="auto">
            <a:xfrm>
              <a:off x="4156" y="3404"/>
              <a:ext cx="134" cy="134"/>
            </a:xfrm>
            <a:custGeom>
              <a:avLst/>
              <a:gdLst>
                <a:gd name="T0" fmla="*/ 259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59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59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59" y="269"/>
                  </a:lnTo>
                  <a:close/>
                </a:path>
              </a:pathLst>
            </a:custGeom>
            <a:solidFill>
              <a:srgbClr val="42424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2" name="Freeform 78"/>
            <p:cNvSpPr>
              <a:spLocks/>
            </p:cNvSpPr>
            <p:nvPr/>
          </p:nvSpPr>
          <p:spPr bwMode="auto">
            <a:xfrm>
              <a:off x="4161" y="3399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7474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3" name="Freeform 79"/>
            <p:cNvSpPr>
              <a:spLocks/>
            </p:cNvSpPr>
            <p:nvPr/>
          </p:nvSpPr>
          <p:spPr bwMode="auto">
            <a:xfrm>
              <a:off x="4165" y="339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B4B4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4" name="Freeform 80"/>
            <p:cNvSpPr>
              <a:spLocks/>
            </p:cNvSpPr>
            <p:nvPr/>
          </p:nvSpPr>
          <p:spPr bwMode="auto">
            <a:xfrm>
              <a:off x="4170" y="339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4F4F4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5" name="Freeform 81"/>
            <p:cNvSpPr>
              <a:spLocks/>
            </p:cNvSpPr>
            <p:nvPr/>
          </p:nvSpPr>
          <p:spPr bwMode="auto">
            <a:xfrm>
              <a:off x="4174" y="3386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4545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6" name="Freeform 82"/>
            <p:cNvSpPr>
              <a:spLocks/>
            </p:cNvSpPr>
            <p:nvPr/>
          </p:nvSpPr>
          <p:spPr bwMode="auto">
            <a:xfrm>
              <a:off x="4179" y="3381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59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58585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7" name="Freeform 83"/>
            <p:cNvSpPr>
              <a:spLocks/>
            </p:cNvSpPr>
            <p:nvPr/>
          </p:nvSpPr>
          <p:spPr bwMode="auto">
            <a:xfrm>
              <a:off x="4183" y="3376"/>
              <a:ext cx="135" cy="135"/>
            </a:xfrm>
            <a:custGeom>
              <a:avLst/>
              <a:gdLst>
                <a:gd name="T0" fmla="*/ 260 w 269"/>
                <a:gd name="T1" fmla="*/ 268 h 268"/>
                <a:gd name="T2" fmla="*/ 0 w 269"/>
                <a:gd name="T3" fmla="*/ 9 h 268"/>
                <a:gd name="T4" fmla="*/ 10 w 269"/>
                <a:gd name="T5" fmla="*/ 0 h 268"/>
                <a:gd name="T6" fmla="*/ 269 w 269"/>
                <a:gd name="T7" fmla="*/ 259 h 268"/>
                <a:gd name="T8" fmla="*/ 260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60" y="268"/>
                  </a:moveTo>
                  <a:lnTo>
                    <a:pt x="0" y="9"/>
                  </a:lnTo>
                  <a:lnTo>
                    <a:pt x="10" y="0"/>
                  </a:lnTo>
                  <a:lnTo>
                    <a:pt x="269" y="259"/>
                  </a:lnTo>
                  <a:lnTo>
                    <a:pt x="260" y="268"/>
                  </a:lnTo>
                  <a:close/>
                </a:path>
              </a:pathLst>
            </a:custGeom>
            <a:solidFill>
              <a:srgbClr val="5D5D5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8" name="Freeform 84"/>
            <p:cNvSpPr>
              <a:spLocks/>
            </p:cNvSpPr>
            <p:nvPr/>
          </p:nvSpPr>
          <p:spPr bwMode="auto">
            <a:xfrm>
              <a:off x="4188" y="3372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1616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29" name="Freeform 85"/>
            <p:cNvSpPr>
              <a:spLocks/>
            </p:cNvSpPr>
            <p:nvPr/>
          </p:nvSpPr>
          <p:spPr bwMode="auto">
            <a:xfrm>
              <a:off x="4192" y="3367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0" name="Freeform 86"/>
            <p:cNvSpPr>
              <a:spLocks/>
            </p:cNvSpPr>
            <p:nvPr/>
          </p:nvSpPr>
          <p:spPr bwMode="auto">
            <a:xfrm>
              <a:off x="4197" y="3363"/>
              <a:ext cx="134" cy="134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A6A6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1" name="Freeform 87"/>
            <p:cNvSpPr>
              <a:spLocks/>
            </p:cNvSpPr>
            <p:nvPr/>
          </p:nvSpPr>
          <p:spPr bwMode="auto">
            <a:xfrm>
              <a:off x="4201" y="3358"/>
              <a:ext cx="135" cy="135"/>
            </a:xfrm>
            <a:custGeom>
              <a:avLst/>
              <a:gdLst>
                <a:gd name="T0" fmla="*/ 259 w 268"/>
                <a:gd name="T1" fmla="*/ 268 h 268"/>
                <a:gd name="T2" fmla="*/ 0 w 268"/>
                <a:gd name="T3" fmla="*/ 9 h 268"/>
                <a:gd name="T4" fmla="*/ 9 w 268"/>
                <a:gd name="T5" fmla="*/ 0 h 268"/>
                <a:gd name="T6" fmla="*/ 268 w 268"/>
                <a:gd name="T7" fmla="*/ 259 h 268"/>
                <a:gd name="T8" fmla="*/ 259 w 268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"/>
                <a:gd name="T16" fmla="*/ 0 h 268"/>
                <a:gd name="T17" fmla="*/ 268 w 268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8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6E6E6E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2" name="Freeform 88"/>
            <p:cNvSpPr>
              <a:spLocks/>
            </p:cNvSpPr>
            <p:nvPr/>
          </p:nvSpPr>
          <p:spPr bwMode="auto">
            <a:xfrm>
              <a:off x="4206" y="3354"/>
              <a:ext cx="134" cy="134"/>
            </a:xfrm>
            <a:custGeom>
              <a:avLst/>
              <a:gdLst>
                <a:gd name="T0" fmla="*/ 259 w 269"/>
                <a:gd name="T1" fmla="*/ 268 h 268"/>
                <a:gd name="T2" fmla="*/ 0 w 269"/>
                <a:gd name="T3" fmla="*/ 9 h 268"/>
                <a:gd name="T4" fmla="*/ 9 w 269"/>
                <a:gd name="T5" fmla="*/ 0 h 268"/>
                <a:gd name="T6" fmla="*/ 269 w 269"/>
                <a:gd name="T7" fmla="*/ 259 h 268"/>
                <a:gd name="T8" fmla="*/ 259 w 269"/>
                <a:gd name="T9" fmla="*/ 268 h 2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8"/>
                <a:gd name="T17" fmla="*/ 269 w 269"/>
                <a:gd name="T18" fmla="*/ 268 h 2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8">
                  <a:moveTo>
                    <a:pt x="259" y="268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59"/>
                  </a:lnTo>
                  <a:lnTo>
                    <a:pt x="259" y="268"/>
                  </a:lnTo>
                  <a:close/>
                </a:path>
              </a:pathLst>
            </a:cu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3" name="Freeform 89"/>
            <p:cNvSpPr>
              <a:spLocks/>
            </p:cNvSpPr>
            <p:nvPr/>
          </p:nvSpPr>
          <p:spPr bwMode="auto">
            <a:xfrm>
              <a:off x="4210" y="3349"/>
              <a:ext cx="135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10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10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7777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4" name="Freeform 90"/>
            <p:cNvSpPr>
              <a:spLocks/>
            </p:cNvSpPr>
            <p:nvPr/>
          </p:nvSpPr>
          <p:spPr bwMode="auto">
            <a:xfrm>
              <a:off x="4215" y="3345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7C7C7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5" name="Freeform 91"/>
            <p:cNvSpPr>
              <a:spLocks/>
            </p:cNvSpPr>
            <p:nvPr/>
          </p:nvSpPr>
          <p:spPr bwMode="auto">
            <a:xfrm>
              <a:off x="4220" y="3340"/>
              <a:ext cx="134" cy="134"/>
            </a:xfrm>
            <a:custGeom>
              <a:avLst/>
              <a:gdLst>
                <a:gd name="T0" fmla="*/ 260 w 269"/>
                <a:gd name="T1" fmla="*/ 269 h 269"/>
                <a:gd name="T2" fmla="*/ 0 w 269"/>
                <a:gd name="T3" fmla="*/ 9 h 269"/>
                <a:gd name="T4" fmla="*/ 9 w 269"/>
                <a:gd name="T5" fmla="*/ 0 h 269"/>
                <a:gd name="T6" fmla="*/ 269 w 269"/>
                <a:gd name="T7" fmla="*/ 260 h 269"/>
                <a:gd name="T8" fmla="*/ 260 w 269"/>
                <a:gd name="T9" fmla="*/ 269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9"/>
                <a:gd name="T16" fmla="*/ 0 h 269"/>
                <a:gd name="T17" fmla="*/ 269 w 269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9" h="269">
                  <a:moveTo>
                    <a:pt x="260" y="269"/>
                  </a:moveTo>
                  <a:lnTo>
                    <a:pt x="0" y="9"/>
                  </a:lnTo>
                  <a:lnTo>
                    <a:pt x="9" y="0"/>
                  </a:lnTo>
                  <a:lnTo>
                    <a:pt x="269" y="260"/>
                  </a:lnTo>
                  <a:lnTo>
                    <a:pt x="260" y="26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6" name="Freeform 92"/>
            <p:cNvSpPr>
              <a:spLocks/>
            </p:cNvSpPr>
            <p:nvPr/>
          </p:nvSpPr>
          <p:spPr bwMode="auto">
            <a:xfrm>
              <a:off x="4294" y="3382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1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7" name="Freeform 93"/>
            <p:cNvSpPr>
              <a:spLocks/>
            </p:cNvSpPr>
            <p:nvPr/>
          </p:nvSpPr>
          <p:spPr bwMode="auto">
            <a:xfrm>
              <a:off x="4290" y="3379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8" name="Freeform 94"/>
            <p:cNvSpPr>
              <a:spLocks/>
            </p:cNvSpPr>
            <p:nvPr/>
          </p:nvSpPr>
          <p:spPr bwMode="auto">
            <a:xfrm>
              <a:off x="4287" y="3376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A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39" name="Freeform 95"/>
            <p:cNvSpPr>
              <a:spLocks/>
            </p:cNvSpPr>
            <p:nvPr/>
          </p:nvSpPr>
          <p:spPr bwMode="auto">
            <a:xfrm>
              <a:off x="4284" y="3373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F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0" name="Freeform 96"/>
            <p:cNvSpPr>
              <a:spLocks/>
            </p:cNvSpPr>
            <p:nvPr/>
          </p:nvSpPr>
          <p:spPr bwMode="auto">
            <a:xfrm>
              <a:off x="4281" y="3369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3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1" name="Freeform 97"/>
            <p:cNvSpPr>
              <a:spLocks/>
            </p:cNvSpPr>
            <p:nvPr/>
          </p:nvSpPr>
          <p:spPr bwMode="auto">
            <a:xfrm>
              <a:off x="4277" y="3366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2" name="Freeform 98"/>
            <p:cNvSpPr>
              <a:spLocks/>
            </p:cNvSpPr>
            <p:nvPr/>
          </p:nvSpPr>
          <p:spPr bwMode="auto">
            <a:xfrm>
              <a:off x="4274" y="3363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3" name="Freeform 99"/>
            <p:cNvSpPr>
              <a:spLocks/>
            </p:cNvSpPr>
            <p:nvPr/>
          </p:nvSpPr>
          <p:spPr bwMode="auto">
            <a:xfrm>
              <a:off x="4271" y="3360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4" name="Freeform 100"/>
            <p:cNvSpPr>
              <a:spLocks/>
            </p:cNvSpPr>
            <p:nvPr/>
          </p:nvSpPr>
          <p:spPr bwMode="auto">
            <a:xfrm>
              <a:off x="4268" y="3356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6B6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5" name="Freeform 101"/>
            <p:cNvSpPr>
              <a:spLocks/>
            </p:cNvSpPr>
            <p:nvPr/>
          </p:nvSpPr>
          <p:spPr bwMode="auto">
            <a:xfrm>
              <a:off x="4264" y="3353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6" name="Freeform 102"/>
            <p:cNvSpPr>
              <a:spLocks/>
            </p:cNvSpPr>
            <p:nvPr/>
          </p:nvSpPr>
          <p:spPr bwMode="auto">
            <a:xfrm>
              <a:off x="4261" y="3350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7" name="Freeform 103"/>
            <p:cNvSpPr>
              <a:spLocks/>
            </p:cNvSpPr>
            <p:nvPr/>
          </p:nvSpPr>
          <p:spPr bwMode="auto">
            <a:xfrm>
              <a:off x="4258" y="3347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3C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8" name="Freeform 104"/>
            <p:cNvSpPr>
              <a:spLocks/>
            </p:cNvSpPr>
            <p:nvPr/>
          </p:nvSpPr>
          <p:spPr bwMode="auto">
            <a:xfrm>
              <a:off x="4255" y="3343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C8C8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49" name="Freeform 105"/>
            <p:cNvSpPr>
              <a:spLocks/>
            </p:cNvSpPr>
            <p:nvPr/>
          </p:nvSpPr>
          <p:spPr bwMode="auto">
            <a:xfrm>
              <a:off x="4251" y="3340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0" name="Freeform 106"/>
            <p:cNvSpPr>
              <a:spLocks/>
            </p:cNvSpPr>
            <p:nvPr/>
          </p:nvSpPr>
          <p:spPr bwMode="auto">
            <a:xfrm>
              <a:off x="4248" y="3337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1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1" name="Freeform 107"/>
            <p:cNvSpPr>
              <a:spLocks/>
            </p:cNvSpPr>
            <p:nvPr/>
          </p:nvSpPr>
          <p:spPr bwMode="auto">
            <a:xfrm>
              <a:off x="4245" y="3334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6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2" name="Freeform 108"/>
            <p:cNvSpPr>
              <a:spLocks/>
            </p:cNvSpPr>
            <p:nvPr/>
          </p:nvSpPr>
          <p:spPr bwMode="auto">
            <a:xfrm>
              <a:off x="4242" y="3330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ADAD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3" name="Freeform 109"/>
            <p:cNvSpPr>
              <a:spLocks/>
            </p:cNvSpPr>
            <p:nvPr/>
          </p:nvSpPr>
          <p:spPr bwMode="auto">
            <a:xfrm>
              <a:off x="4238" y="3327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FD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4" name="Freeform 110"/>
            <p:cNvSpPr>
              <a:spLocks/>
            </p:cNvSpPr>
            <p:nvPr/>
          </p:nvSpPr>
          <p:spPr bwMode="auto">
            <a:xfrm>
              <a:off x="4235" y="3324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5" name="Freeform 111"/>
            <p:cNvSpPr>
              <a:spLocks/>
            </p:cNvSpPr>
            <p:nvPr/>
          </p:nvSpPr>
          <p:spPr bwMode="auto">
            <a:xfrm>
              <a:off x="4232" y="3321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6" name="Freeform 112"/>
            <p:cNvSpPr>
              <a:spLocks/>
            </p:cNvSpPr>
            <p:nvPr/>
          </p:nvSpPr>
          <p:spPr bwMode="auto">
            <a:xfrm>
              <a:off x="4229" y="3317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7" name="Freeform 113"/>
            <p:cNvSpPr>
              <a:spLocks/>
            </p:cNvSpPr>
            <p:nvPr/>
          </p:nvSpPr>
          <p:spPr bwMode="auto">
            <a:xfrm>
              <a:off x="4225" y="3314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1F1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8" name="Freeform 114"/>
            <p:cNvSpPr>
              <a:spLocks/>
            </p:cNvSpPr>
            <p:nvPr/>
          </p:nvSpPr>
          <p:spPr bwMode="auto">
            <a:xfrm>
              <a:off x="4222" y="3311"/>
              <a:ext cx="80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59" name="Freeform 115"/>
            <p:cNvSpPr>
              <a:spLocks/>
            </p:cNvSpPr>
            <p:nvPr/>
          </p:nvSpPr>
          <p:spPr bwMode="auto">
            <a:xfrm>
              <a:off x="4219" y="3308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0" name="Freeform 116"/>
            <p:cNvSpPr>
              <a:spLocks/>
            </p:cNvSpPr>
            <p:nvPr/>
          </p:nvSpPr>
          <p:spPr bwMode="auto">
            <a:xfrm>
              <a:off x="4216" y="3304"/>
              <a:ext cx="79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1" name="Freeform 117"/>
            <p:cNvSpPr>
              <a:spLocks/>
            </p:cNvSpPr>
            <p:nvPr/>
          </p:nvSpPr>
          <p:spPr bwMode="auto">
            <a:xfrm>
              <a:off x="4284" y="3321"/>
              <a:ext cx="26" cy="128"/>
            </a:xfrm>
            <a:custGeom>
              <a:avLst/>
              <a:gdLst>
                <a:gd name="T0" fmla="*/ 43 w 51"/>
                <a:gd name="T1" fmla="*/ 224 h 255"/>
                <a:gd name="T2" fmla="*/ 51 w 51"/>
                <a:gd name="T3" fmla="*/ 167 h 255"/>
                <a:gd name="T4" fmla="*/ 51 w 51"/>
                <a:gd name="T5" fmla="*/ 140 h 255"/>
                <a:gd name="T6" fmla="*/ 47 w 51"/>
                <a:gd name="T7" fmla="*/ 109 h 255"/>
                <a:gd name="T8" fmla="*/ 0 w 51"/>
                <a:gd name="T9" fmla="*/ 0 h 255"/>
                <a:gd name="T10" fmla="*/ 39 w 51"/>
                <a:gd name="T11" fmla="*/ 107 h 255"/>
                <a:gd name="T12" fmla="*/ 40 w 51"/>
                <a:gd name="T13" fmla="*/ 135 h 255"/>
                <a:gd name="T14" fmla="*/ 40 w 51"/>
                <a:gd name="T15" fmla="*/ 164 h 255"/>
                <a:gd name="T16" fmla="*/ 27 w 51"/>
                <a:gd name="T17" fmla="*/ 225 h 255"/>
                <a:gd name="T18" fmla="*/ 31 w 51"/>
                <a:gd name="T19" fmla="*/ 233 h 255"/>
                <a:gd name="T20" fmla="*/ 30 w 51"/>
                <a:gd name="T21" fmla="*/ 255 h 255"/>
                <a:gd name="T22" fmla="*/ 36 w 51"/>
                <a:gd name="T23" fmla="*/ 245 h 255"/>
                <a:gd name="T24" fmla="*/ 43 w 51"/>
                <a:gd name="T25" fmla="*/ 224 h 2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1"/>
                <a:gd name="T40" fmla="*/ 0 h 255"/>
                <a:gd name="T41" fmla="*/ 51 w 51"/>
                <a:gd name="T42" fmla="*/ 255 h 2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1" h="255">
                  <a:moveTo>
                    <a:pt x="43" y="224"/>
                  </a:moveTo>
                  <a:lnTo>
                    <a:pt x="51" y="167"/>
                  </a:lnTo>
                  <a:lnTo>
                    <a:pt x="51" y="140"/>
                  </a:lnTo>
                  <a:lnTo>
                    <a:pt x="47" y="109"/>
                  </a:lnTo>
                  <a:lnTo>
                    <a:pt x="0" y="0"/>
                  </a:lnTo>
                  <a:lnTo>
                    <a:pt x="39" y="107"/>
                  </a:lnTo>
                  <a:lnTo>
                    <a:pt x="40" y="135"/>
                  </a:lnTo>
                  <a:lnTo>
                    <a:pt x="40" y="164"/>
                  </a:lnTo>
                  <a:lnTo>
                    <a:pt x="27" y="225"/>
                  </a:lnTo>
                  <a:lnTo>
                    <a:pt x="31" y="233"/>
                  </a:lnTo>
                  <a:lnTo>
                    <a:pt x="30" y="255"/>
                  </a:lnTo>
                  <a:lnTo>
                    <a:pt x="36" y="245"/>
                  </a:lnTo>
                  <a:lnTo>
                    <a:pt x="43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2" name="Freeform 118"/>
            <p:cNvSpPr>
              <a:spLocks/>
            </p:cNvSpPr>
            <p:nvPr/>
          </p:nvSpPr>
          <p:spPr bwMode="auto">
            <a:xfrm>
              <a:off x="4294" y="3382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1919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3" name="Freeform 119"/>
            <p:cNvSpPr>
              <a:spLocks/>
            </p:cNvSpPr>
            <p:nvPr/>
          </p:nvSpPr>
          <p:spPr bwMode="auto">
            <a:xfrm>
              <a:off x="4290" y="3379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4" name="Freeform 120"/>
            <p:cNvSpPr>
              <a:spLocks/>
            </p:cNvSpPr>
            <p:nvPr/>
          </p:nvSpPr>
          <p:spPr bwMode="auto">
            <a:xfrm>
              <a:off x="4287" y="3376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9A9A9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5" name="Freeform 121"/>
            <p:cNvSpPr>
              <a:spLocks/>
            </p:cNvSpPr>
            <p:nvPr/>
          </p:nvSpPr>
          <p:spPr bwMode="auto">
            <a:xfrm>
              <a:off x="4284" y="3373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9F9F9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6" name="Freeform 122"/>
            <p:cNvSpPr>
              <a:spLocks/>
            </p:cNvSpPr>
            <p:nvPr/>
          </p:nvSpPr>
          <p:spPr bwMode="auto">
            <a:xfrm>
              <a:off x="4281" y="3369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3A3A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7" name="Freeform 123"/>
            <p:cNvSpPr>
              <a:spLocks/>
            </p:cNvSpPr>
            <p:nvPr/>
          </p:nvSpPr>
          <p:spPr bwMode="auto">
            <a:xfrm>
              <a:off x="4277" y="3366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A8A8A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8" name="Freeform 124"/>
            <p:cNvSpPr>
              <a:spLocks/>
            </p:cNvSpPr>
            <p:nvPr/>
          </p:nvSpPr>
          <p:spPr bwMode="auto">
            <a:xfrm>
              <a:off x="4274" y="3363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ADADA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69" name="Freeform 125"/>
            <p:cNvSpPr>
              <a:spLocks/>
            </p:cNvSpPr>
            <p:nvPr/>
          </p:nvSpPr>
          <p:spPr bwMode="auto">
            <a:xfrm>
              <a:off x="4271" y="3360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1B1B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0" name="Freeform 126"/>
            <p:cNvSpPr>
              <a:spLocks/>
            </p:cNvSpPr>
            <p:nvPr/>
          </p:nvSpPr>
          <p:spPr bwMode="auto">
            <a:xfrm>
              <a:off x="4268" y="3356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6B6B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1" name="Freeform 127"/>
            <p:cNvSpPr>
              <a:spLocks/>
            </p:cNvSpPr>
            <p:nvPr/>
          </p:nvSpPr>
          <p:spPr bwMode="auto">
            <a:xfrm>
              <a:off x="4264" y="3353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BABAB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2" name="Freeform 128"/>
            <p:cNvSpPr>
              <a:spLocks/>
            </p:cNvSpPr>
            <p:nvPr/>
          </p:nvSpPr>
          <p:spPr bwMode="auto">
            <a:xfrm>
              <a:off x="4261" y="3350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3" name="Freeform 129"/>
            <p:cNvSpPr>
              <a:spLocks/>
            </p:cNvSpPr>
            <p:nvPr/>
          </p:nvSpPr>
          <p:spPr bwMode="auto">
            <a:xfrm>
              <a:off x="4258" y="3347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3C3C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4" name="Freeform 130"/>
            <p:cNvSpPr>
              <a:spLocks/>
            </p:cNvSpPr>
            <p:nvPr/>
          </p:nvSpPr>
          <p:spPr bwMode="auto">
            <a:xfrm>
              <a:off x="4255" y="3343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C8C8C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5" name="Freeform 131"/>
            <p:cNvSpPr>
              <a:spLocks/>
            </p:cNvSpPr>
            <p:nvPr/>
          </p:nvSpPr>
          <p:spPr bwMode="auto">
            <a:xfrm>
              <a:off x="4251" y="3340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CDCDC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6" name="Freeform 132"/>
            <p:cNvSpPr>
              <a:spLocks/>
            </p:cNvSpPr>
            <p:nvPr/>
          </p:nvSpPr>
          <p:spPr bwMode="auto">
            <a:xfrm>
              <a:off x="4248" y="3337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1D1D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7" name="Freeform 133"/>
            <p:cNvSpPr>
              <a:spLocks/>
            </p:cNvSpPr>
            <p:nvPr/>
          </p:nvSpPr>
          <p:spPr bwMode="auto">
            <a:xfrm>
              <a:off x="4245" y="3334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6D6D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8" name="Freeform 134"/>
            <p:cNvSpPr>
              <a:spLocks/>
            </p:cNvSpPr>
            <p:nvPr/>
          </p:nvSpPr>
          <p:spPr bwMode="auto">
            <a:xfrm>
              <a:off x="4242" y="3330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DADAD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79" name="Freeform 135"/>
            <p:cNvSpPr>
              <a:spLocks/>
            </p:cNvSpPr>
            <p:nvPr/>
          </p:nvSpPr>
          <p:spPr bwMode="auto">
            <a:xfrm>
              <a:off x="4238" y="3327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DFDFD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0" name="Freeform 136"/>
            <p:cNvSpPr>
              <a:spLocks/>
            </p:cNvSpPr>
            <p:nvPr/>
          </p:nvSpPr>
          <p:spPr bwMode="auto">
            <a:xfrm>
              <a:off x="4235" y="3324"/>
              <a:ext cx="80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1" name="Freeform 137"/>
            <p:cNvSpPr>
              <a:spLocks/>
            </p:cNvSpPr>
            <p:nvPr/>
          </p:nvSpPr>
          <p:spPr bwMode="auto">
            <a:xfrm>
              <a:off x="4232" y="3321"/>
              <a:ext cx="80" cy="79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3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E8E8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2" name="Freeform 138"/>
            <p:cNvSpPr>
              <a:spLocks/>
            </p:cNvSpPr>
            <p:nvPr/>
          </p:nvSpPr>
          <p:spPr bwMode="auto">
            <a:xfrm>
              <a:off x="4229" y="3317"/>
              <a:ext cx="79" cy="80"/>
            </a:xfrm>
            <a:custGeom>
              <a:avLst/>
              <a:gdLst>
                <a:gd name="T0" fmla="*/ 160 w 160"/>
                <a:gd name="T1" fmla="*/ 6 h 159"/>
                <a:gd name="T2" fmla="*/ 7 w 160"/>
                <a:gd name="T3" fmla="*/ 159 h 159"/>
                <a:gd name="T4" fmla="*/ 0 w 160"/>
                <a:gd name="T5" fmla="*/ 153 h 159"/>
                <a:gd name="T6" fmla="*/ 153 w 160"/>
                <a:gd name="T7" fmla="*/ 0 h 159"/>
                <a:gd name="T8" fmla="*/ 160 w 160"/>
                <a:gd name="T9" fmla="*/ 6 h 1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59"/>
                <a:gd name="T17" fmla="*/ 160 w 160"/>
                <a:gd name="T18" fmla="*/ 159 h 1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59">
                  <a:moveTo>
                    <a:pt x="160" y="6"/>
                  </a:moveTo>
                  <a:lnTo>
                    <a:pt x="7" y="159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3" name="Freeform 139"/>
            <p:cNvSpPr>
              <a:spLocks/>
            </p:cNvSpPr>
            <p:nvPr/>
          </p:nvSpPr>
          <p:spPr bwMode="auto">
            <a:xfrm>
              <a:off x="4225" y="3314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1F1F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4" name="Freeform 140"/>
            <p:cNvSpPr>
              <a:spLocks/>
            </p:cNvSpPr>
            <p:nvPr/>
          </p:nvSpPr>
          <p:spPr bwMode="auto">
            <a:xfrm>
              <a:off x="4222" y="3311"/>
              <a:ext cx="80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5" name="Freeform 141"/>
            <p:cNvSpPr>
              <a:spLocks/>
            </p:cNvSpPr>
            <p:nvPr/>
          </p:nvSpPr>
          <p:spPr bwMode="auto">
            <a:xfrm>
              <a:off x="4219" y="3308"/>
              <a:ext cx="80" cy="80"/>
            </a:xfrm>
            <a:custGeom>
              <a:avLst/>
              <a:gdLst>
                <a:gd name="T0" fmla="*/ 159 w 159"/>
                <a:gd name="T1" fmla="*/ 7 h 160"/>
                <a:gd name="T2" fmla="*/ 6 w 159"/>
                <a:gd name="T3" fmla="*/ 160 h 160"/>
                <a:gd name="T4" fmla="*/ 0 w 159"/>
                <a:gd name="T5" fmla="*/ 154 h 160"/>
                <a:gd name="T6" fmla="*/ 153 w 159"/>
                <a:gd name="T7" fmla="*/ 0 h 160"/>
                <a:gd name="T8" fmla="*/ 159 w 159"/>
                <a:gd name="T9" fmla="*/ 7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9"/>
                <a:gd name="T16" fmla="*/ 0 h 160"/>
                <a:gd name="T17" fmla="*/ 159 w 159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9" h="160">
                  <a:moveTo>
                    <a:pt x="159" y="7"/>
                  </a:moveTo>
                  <a:lnTo>
                    <a:pt x="6" y="160"/>
                  </a:lnTo>
                  <a:lnTo>
                    <a:pt x="0" y="154"/>
                  </a:lnTo>
                  <a:lnTo>
                    <a:pt x="153" y="0"/>
                  </a:lnTo>
                  <a:lnTo>
                    <a:pt x="159" y="7"/>
                  </a:lnTo>
                  <a:close/>
                </a:path>
              </a:pathLst>
            </a:custGeom>
            <a:solidFill>
              <a:srgbClr val="FAFAFA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6" name="Freeform 142"/>
            <p:cNvSpPr>
              <a:spLocks/>
            </p:cNvSpPr>
            <p:nvPr/>
          </p:nvSpPr>
          <p:spPr bwMode="auto">
            <a:xfrm>
              <a:off x="4216" y="3304"/>
              <a:ext cx="79" cy="80"/>
            </a:xfrm>
            <a:custGeom>
              <a:avLst/>
              <a:gdLst>
                <a:gd name="T0" fmla="*/ 160 w 160"/>
                <a:gd name="T1" fmla="*/ 6 h 160"/>
                <a:gd name="T2" fmla="*/ 7 w 160"/>
                <a:gd name="T3" fmla="*/ 160 h 160"/>
                <a:gd name="T4" fmla="*/ 0 w 160"/>
                <a:gd name="T5" fmla="*/ 153 h 160"/>
                <a:gd name="T6" fmla="*/ 153 w 160"/>
                <a:gd name="T7" fmla="*/ 0 h 160"/>
                <a:gd name="T8" fmla="*/ 160 w 160"/>
                <a:gd name="T9" fmla="*/ 6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"/>
                <a:gd name="T16" fmla="*/ 0 h 160"/>
                <a:gd name="T17" fmla="*/ 160 w 160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" h="160">
                  <a:moveTo>
                    <a:pt x="160" y="6"/>
                  </a:moveTo>
                  <a:lnTo>
                    <a:pt x="7" y="160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160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7" name="Rectangle 143"/>
            <p:cNvSpPr>
              <a:spLocks noChangeArrowheads="1"/>
            </p:cNvSpPr>
            <p:nvPr/>
          </p:nvSpPr>
          <p:spPr bwMode="auto">
            <a:xfrm>
              <a:off x="4106" y="3459"/>
              <a:ext cx="7" cy="4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8" name="Rectangle 144"/>
            <p:cNvSpPr>
              <a:spLocks noChangeArrowheads="1"/>
            </p:cNvSpPr>
            <p:nvPr/>
          </p:nvSpPr>
          <p:spPr bwMode="auto">
            <a:xfrm>
              <a:off x="4113" y="3459"/>
              <a:ext cx="7" cy="41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89" name="Rectangle 145"/>
            <p:cNvSpPr>
              <a:spLocks noChangeArrowheads="1"/>
            </p:cNvSpPr>
            <p:nvPr/>
          </p:nvSpPr>
          <p:spPr bwMode="auto">
            <a:xfrm>
              <a:off x="4120" y="3459"/>
              <a:ext cx="7" cy="41"/>
            </a:xfrm>
            <a:prstGeom prst="rect">
              <a:avLst/>
            </a:prstGeom>
            <a:solidFill>
              <a:srgbClr val="C8C8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0" name="Rectangle 146"/>
            <p:cNvSpPr>
              <a:spLocks noChangeArrowheads="1"/>
            </p:cNvSpPr>
            <p:nvPr/>
          </p:nvSpPr>
          <p:spPr bwMode="auto">
            <a:xfrm>
              <a:off x="4127" y="3459"/>
              <a:ext cx="8" cy="41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1" name="Rectangle 147"/>
            <p:cNvSpPr>
              <a:spLocks noChangeArrowheads="1"/>
            </p:cNvSpPr>
            <p:nvPr/>
          </p:nvSpPr>
          <p:spPr bwMode="auto">
            <a:xfrm>
              <a:off x="4135" y="3459"/>
              <a:ext cx="7" cy="41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2" name="Rectangle 148"/>
            <p:cNvSpPr>
              <a:spLocks noChangeArrowheads="1"/>
            </p:cNvSpPr>
            <p:nvPr/>
          </p:nvSpPr>
          <p:spPr bwMode="auto">
            <a:xfrm>
              <a:off x="4142" y="3459"/>
              <a:ext cx="7" cy="41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3" name="Rectangle 149"/>
            <p:cNvSpPr>
              <a:spLocks noChangeArrowheads="1"/>
            </p:cNvSpPr>
            <p:nvPr/>
          </p:nvSpPr>
          <p:spPr bwMode="auto">
            <a:xfrm>
              <a:off x="4149" y="3459"/>
              <a:ext cx="8" cy="41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4" name="Rectangle 150"/>
            <p:cNvSpPr>
              <a:spLocks noChangeArrowheads="1"/>
            </p:cNvSpPr>
            <p:nvPr/>
          </p:nvSpPr>
          <p:spPr bwMode="auto">
            <a:xfrm>
              <a:off x="4157" y="3459"/>
              <a:ext cx="7" cy="4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5" name="Rectangle 151"/>
            <p:cNvSpPr>
              <a:spLocks noChangeArrowheads="1"/>
            </p:cNvSpPr>
            <p:nvPr/>
          </p:nvSpPr>
          <p:spPr bwMode="auto">
            <a:xfrm>
              <a:off x="4164" y="3459"/>
              <a:ext cx="7" cy="41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6" name="Rectangle 152"/>
            <p:cNvSpPr>
              <a:spLocks noChangeArrowheads="1"/>
            </p:cNvSpPr>
            <p:nvPr/>
          </p:nvSpPr>
          <p:spPr bwMode="auto">
            <a:xfrm>
              <a:off x="4171" y="3459"/>
              <a:ext cx="7" cy="4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7" name="Rectangle 153"/>
            <p:cNvSpPr>
              <a:spLocks noChangeArrowheads="1"/>
            </p:cNvSpPr>
            <p:nvPr/>
          </p:nvSpPr>
          <p:spPr bwMode="auto">
            <a:xfrm>
              <a:off x="4178" y="3459"/>
              <a:ext cx="7" cy="4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8" name="Rectangle 154"/>
            <p:cNvSpPr>
              <a:spLocks noChangeArrowheads="1"/>
            </p:cNvSpPr>
            <p:nvPr/>
          </p:nvSpPr>
          <p:spPr bwMode="auto">
            <a:xfrm>
              <a:off x="4185" y="3459"/>
              <a:ext cx="8" cy="41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599" name="Rectangle 155"/>
            <p:cNvSpPr>
              <a:spLocks noChangeArrowheads="1"/>
            </p:cNvSpPr>
            <p:nvPr/>
          </p:nvSpPr>
          <p:spPr bwMode="auto">
            <a:xfrm>
              <a:off x="4193" y="3459"/>
              <a:ext cx="7" cy="4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0" name="Rectangle 156"/>
            <p:cNvSpPr>
              <a:spLocks noChangeArrowheads="1"/>
            </p:cNvSpPr>
            <p:nvPr/>
          </p:nvSpPr>
          <p:spPr bwMode="auto">
            <a:xfrm>
              <a:off x="4200" y="3459"/>
              <a:ext cx="7" cy="41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1" name="Rectangle 157"/>
            <p:cNvSpPr>
              <a:spLocks noChangeArrowheads="1"/>
            </p:cNvSpPr>
            <p:nvPr/>
          </p:nvSpPr>
          <p:spPr bwMode="auto">
            <a:xfrm>
              <a:off x="4207" y="3459"/>
              <a:ext cx="7" cy="41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2" name="Rectangle 158"/>
            <p:cNvSpPr>
              <a:spLocks noChangeArrowheads="1"/>
            </p:cNvSpPr>
            <p:nvPr/>
          </p:nvSpPr>
          <p:spPr bwMode="auto">
            <a:xfrm>
              <a:off x="4214" y="3459"/>
              <a:ext cx="8" cy="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3" name="Freeform 159"/>
            <p:cNvSpPr>
              <a:spLocks/>
            </p:cNvSpPr>
            <p:nvPr/>
          </p:nvSpPr>
          <p:spPr bwMode="auto">
            <a:xfrm>
              <a:off x="4106" y="3459"/>
              <a:ext cx="116" cy="41"/>
            </a:xfrm>
            <a:custGeom>
              <a:avLst/>
              <a:gdLst>
                <a:gd name="T0" fmla="*/ 231 w 231"/>
                <a:gd name="T1" fmla="*/ 58 h 83"/>
                <a:gd name="T2" fmla="*/ 164 w 231"/>
                <a:gd name="T3" fmla="*/ 80 h 83"/>
                <a:gd name="T4" fmla="*/ 132 w 231"/>
                <a:gd name="T5" fmla="*/ 83 h 83"/>
                <a:gd name="T6" fmla="*/ 100 w 231"/>
                <a:gd name="T7" fmla="*/ 80 h 83"/>
                <a:gd name="T8" fmla="*/ 0 w 231"/>
                <a:gd name="T9" fmla="*/ 31 h 83"/>
                <a:gd name="T10" fmla="*/ 31 w 231"/>
                <a:gd name="T11" fmla="*/ 0 h 83"/>
                <a:gd name="T12" fmla="*/ 92 w 231"/>
                <a:gd name="T13" fmla="*/ 31 h 83"/>
                <a:gd name="T14" fmla="*/ 140 w 231"/>
                <a:gd name="T15" fmla="*/ 39 h 83"/>
                <a:gd name="T16" fmla="*/ 170 w 231"/>
                <a:gd name="T17" fmla="*/ 39 h 83"/>
                <a:gd name="T18" fmla="*/ 205 w 231"/>
                <a:gd name="T19" fmla="*/ 33 h 83"/>
                <a:gd name="T20" fmla="*/ 231 w 231"/>
                <a:gd name="T21" fmla="*/ 58 h 8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1"/>
                <a:gd name="T34" fmla="*/ 0 h 83"/>
                <a:gd name="T35" fmla="*/ 231 w 231"/>
                <a:gd name="T36" fmla="*/ 83 h 8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1" h="83">
                  <a:moveTo>
                    <a:pt x="231" y="58"/>
                  </a:moveTo>
                  <a:lnTo>
                    <a:pt x="164" y="80"/>
                  </a:lnTo>
                  <a:lnTo>
                    <a:pt x="132" y="83"/>
                  </a:lnTo>
                  <a:lnTo>
                    <a:pt x="100" y="80"/>
                  </a:lnTo>
                  <a:lnTo>
                    <a:pt x="0" y="31"/>
                  </a:lnTo>
                  <a:lnTo>
                    <a:pt x="31" y="0"/>
                  </a:lnTo>
                  <a:lnTo>
                    <a:pt x="92" y="31"/>
                  </a:lnTo>
                  <a:lnTo>
                    <a:pt x="140" y="39"/>
                  </a:lnTo>
                  <a:lnTo>
                    <a:pt x="170" y="39"/>
                  </a:lnTo>
                  <a:lnTo>
                    <a:pt x="205" y="33"/>
                  </a:lnTo>
                  <a:lnTo>
                    <a:pt x="231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4" name="Rectangle 160"/>
            <p:cNvSpPr>
              <a:spLocks noChangeArrowheads="1"/>
            </p:cNvSpPr>
            <p:nvPr/>
          </p:nvSpPr>
          <p:spPr bwMode="auto">
            <a:xfrm>
              <a:off x="4106" y="3459"/>
              <a:ext cx="7" cy="4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5" name="Rectangle 161"/>
            <p:cNvSpPr>
              <a:spLocks noChangeArrowheads="1"/>
            </p:cNvSpPr>
            <p:nvPr/>
          </p:nvSpPr>
          <p:spPr bwMode="auto">
            <a:xfrm>
              <a:off x="4113" y="3459"/>
              <a:ext cx="7" cy="41"/>
            </a:xfrm>
            <a:prstGeom prst="rect">
              <a:avLst/>
            </a:prstGeom>
            <a:solidFill>
              <a:srgbClr val="C4C4C4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6" name="Rectangle 162"/>
            <p:cNvSpPr>
              <a:spLocks noChangeArrowheads="1"/>
            </p:cNvSpPr>
            <p:nvPr/>
          </p:nvSpPr>
          <p:spPr bwMode="auto">
            <a:xfrm>
              <a:off x="4120" y="3459"/>
              <a:ext cx="7" cy="41"/>
            </a:xfrm>
            <a:prstGeom prst="rect">
              <a:avLst/>
            </a:prstGeom>
            <a:solidFill>
              <a:srgbClr val="C8C8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7" name="Rectangle 163"/>
            <p:cNvSpPr>
              <a:spLocks noChangeArrowheads="1"/>
            </p:cNvSpPr>
            <p:nvPr/>
          </p:nvSpPr>
          <p:spPr bwMode="auto">
            <a:xfrm>
              <a:off x="4127" y="3459"/>
              <a:ext cx="8" cy="41"/>
            </a:xfrm>
            <a:prstGeom prst="rect">
              <a:avLst/>
            </a:prstGeom>
            <a:solidFill>
              <a:srgbClr val="CDCDC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8" name="Rectangle 164"/>
            <p:cNvSpPr>
              <a:spLocks noChangeArrowheads="1"/>
            </p:cNvSpPr>
            <p:nvPr/>
          </p:nvSpPr>
          <p:spPr bwMode="auto">
            <a:xfrm>
              <a:off x="4135" y="3459"/>
              <a:ext cx="7" cy="41"/>
            </a:xfrm>
            <a:prstGeom prst="rect">
              <a:avLst/>
            </a:prstGeom>
            <a:solidFill>
              <a:srgbClr val="D1D1D1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09" name="Rectangle 165"/>
            <p:cNvSpPr>
              <a:spLocks noChangeArrowheads="1"/>
            </p:cNvSpPr>
            <p:nvPr/>
          </p:nvSpPr>
          <p:spPr bwMode="auto">
            <a:xfrm>
              <a:off x="4142" y="3459"/>
              <a:ext cx="7" cy="41"/>
            </a:xfrm>
            <a:prstGeom prst="rect">
              <a:avLst/>
            </a:prstGeom>
            <a:solidFill>
              <a:srgbClr val="D5D5D5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0" name="Rectangle 166"/>
            <p:cNvSpPr>
              <a:spLocks noChangeArrowheads="1"/>
            </p:cNvSpPr>
            <p:nvPr/>
          </p:nvSpPr>
          <p:spPr bwMode="auto">
            <a:xfrm>
              <a:off x="4149" y="3459"/>
              <a:ext cx="8" cy="41"/>
            </a:xfrm>
            <a:prstGeom prst="rect">
              <a:avLst/>
            </a:prstGeom>
            <a:solidFill>
              <a:srgbClr val="D9D9D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1" name="Rectangle 167"/>
            <p:cNvSpPr>
              <a:spLocks noChangeArrowheads="1"/>
            </p:cNvSpPr>
            <p:nvPr/>
          </p:nvSpPr>
          <p:spPr bwMode="auto">
            <a:xfrm>
              <a:off x="4157" y="3459"/>
              <a:ext cx="7" cy="41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2" name="Rectangle 168"/>
            <p:cNvSpPr>
              <a:spLocks noChangeArrowheads="1"/>
            </p:cNvSpPr>
            <p:nvPr/>
          </p:nvSpPr>
          <p:spPr bwMode="auto">
            <a:xfrm>
              <a:off x="4164" y="3459"/>
              <a:ext cx="7" cy="41"/>
            </a:xfrm>
            <a:prstGeom prst="rect">
              <a:avLst/>
            </a:prstGeom>
            <a:solidFill>
              <a:srgbClr val="E2E2E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3" name="Rectangle 169"/>
            <p:cNvSpPr>
              <a:spLocks noChangeArrowheads="1"/>
            </p:cNvSpPr>
            <p:nvPr/>
          </p:nvSpPr>
          <p:spPr bwMode="auto">
            <a:xfrm>
              <a:off x="4171" y="3459"/>
              <a:ext cx="7" cy="41"/>
            </a:xfrm>
            <a:prstGeom prst="rect">
              <a:avLst/>
            </a:prstGeom>
            <a:solidFill>
              <a:srgbClr val="E6E6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4" name="Rectangle 170"/>
            <p:cNvSpPr>
              <a:spLocks noChangeArrowheads="1"/>
            </p:cNvSpPr>
            <p:nvPr/>
          </p:nvSpPr>
          <p:spPr bwMode="auto">
            <a:xfrm>
              <a:off x="4178" y="3459"/>
              <a:ext cx="7" cy="41"/>
            </a:xfrm>
            <a:prstGeom prst="rect">
              <a:avLst/>
            </a:prstGeom>
            <a:solidFill>
              <a:srgbClr val="EAEAEA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5" name="Rectangle 171"/>
            <p:cNvSpPr>
              <a:spLocks noChangeArrowheads="1"/>
            </p:cNvSpPr>
            <p:nvPr/>
          </p:nvSpPr>
          <p:spPr bwMode="auto">
            <a:xfrm>
              <a:off x="4185" y="3459"/>
              <a:ext cx="8" cy="41"/>
            </a:xfrm>
            <a:prstGeom prst="rect">
              <a:avLst/>
            </a:prstGeom>
            <a:solidFill>
              <a:srgbClr val="EEEEEE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6" name="Rectangle 172"/>
            <p:cNvSpPr>
              <a:spLocks noChangeArrowheads="1"/>
            </p:cNvSpPr>
            <p:nvPr/>
          </p:nvSpPr>
          <p:spPr bwMode="auto">
            <a:xfrm>
              <a:off x="4193" y="3459"/>
              <a:ext cx="7" cy="41"/>
            </a:xfrm>
            <a:prstGeom prst="rect">
              <a:avLst/>
            </a:prstGeom>
            <a:solidFill>
              <a:srgbClr val="F2F2F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7" name="Rectangle 173"/>
            <p:cNvSpPr>
              <a:spLocks noChangeArrowheads="1"/>
            </p:cNvSpPr>
            <p:nvPr/>
          </p:nvSpPr>
          <p:spPr bwMode="auto">
            <a:xfrm>
              <a:off x="4200" y="3459"/>
              <a:ext cx="7" cy="41"/>
            </a:xfrm>
            <a:prstGeom prst="rect">
              <a:avLst/>
            </a:prstGeom>
            <a:solidFill>
              <a:srgbClr val="F7F7F7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8" name="Rectangle 174"/>
            <p:cNvSpPr>
              <a:spLocks noChangeArrowheads="1"/>
            </p:cNvSpPr>
            <p:nvPr/>
          </p:nvSpPr>
          <p:spPr bwMode="auto">
            <a:xfrm>
              <a:off x="4207" y="3459"/>
              <a:ext cx="7" cy="41"/>
            </a:xfrm>
            <a:prstGeom prst="rect">
              <a:avLst/>
            </a:prstGeom>
            <a:solidFill>
              <a:srgbClr val="FBFBFB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19" name="Rectangle 175"/>
            <p:cNvSpPr>
              <a:spLocks noChangeArrowheads="1"/>
            </p:cNvSpPr>
            <p:nvPr/>
          </p:nvSpPr>
          <p:spPr bwMode="auto">
            <a:xfrm>
              <a:off x="4214" y="3459"/>
              <a:ext cx="8" cy="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0" name="Freeform 176"/>
            <p:cNvSpPr>
              <a:spLocks/>
            </p:cNvSpPr>
            <p:nvPr/>
          </p:nvSpPr>
          <p:spPr bwMode="auto">
            <a:xfrm>
              <a:off x="4178" y="342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1" name="Freeform 177"/>
            <p:cNvSpPr>
              <a:spLocks/>
            </p:cNvSpPr>
            <p:nvPr/>
          </p:nvSpPr>
          <p:spPr bwMode="auto">
            <a:xfrm>
              <a:off x="4186" y="3419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FBFB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2" name="Freeform 178"/>
            <p:cNvSpPr>
              <a:spLocks/>
            </p:cNvSpPr>
            <p:nvPr/>
          </p:nvSpPr>
          <p:spPr bwMode="auto">
            <a:xfrm>
              <a:off x="4194" y="3412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3" name="Freeform 179"/>
            <p:cNvSpPr>
              <a:spLocks/>
            </p:cNvSpPr>
            <p:nvPr/>
          </p:nvSpPr>
          <p:spPr bwMode="auto">
            <a:xfrm>
              <a:off x="4201" y="3404"/>
              <a:ext cx="88" cy="87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4" name="Freeform 180"/>
            <p:cNvSpPr>
              <a:spLocks/>
            </p:cNvSpPr>
            <p:nvPr/>
          </p:nvSpPr>
          <p:spPr bwMode="auto">
            <a:xfrm>
              <a:off x="4209" y="3396"/>
              <a:ext cx="88" cy="87"/>
            </a:xfrm>
            <a:custGeom>
              <a:avLst/>
              <a:gdLst>
                <a:gd name="T0" fmla="*/ 160 w 176"/>
                <a:gd name="T1" fmla="*/ 175 h 175"/>
                <a:gd name="T2" fmla="*/ 0 w 176"/>
                <a:gd name="T3" fmla="*/ 15 h 175"/>
                <a:gd name="T4" fmla="*/ 16 w 176"/>
                <a:gd name="T5" fmla="*/ 0 h 175"/>
                <a:gd name="T6" fmla="*/ 176 w 176"/>
                <a:gd name="T7" fmla="*/ 159 h 175"/>
                <a:gd name="T8" fmla="*/ 160 w 176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175"/>
                <a:gd name="T17" fmla="*/ 176 w 176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175">
                  <a:moveTo>
                    <a:pt x="160" y="175"/>
                  </a:moveTo>
                  <a:lnTo>
                    <a:pt x="0" y="15"/>
                  </a:lnTo>
                  <a:lnTo>
                    <a:pt x="16" y="0"/>
                  </a:lnTo>
                  <a:lnTo>
                    <a:pt x="176" y="159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5" name="Freeform 181"/>
            <p:cNvSpPr>
              <a:spLocks/>
            </p:cNvSpPr>
            <p:nvPr/>
          </p:nvSpPr>
          <p:spPr bwMode="auto">
            <a:xfrm>
              <a:off x="4217" y="3388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9E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6" name="Freeform 182"/>
            <p:cNvSpPr>
              <a:spLocks/>
            </p:cNvSpPr>
            <p:nvPr/>
          </p:nvSpPr>
          <p:spPr bwMode="auto">
            <a:xfrm>
              <a:off x="4225" y="3380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7" name="Freeform 183"/>
            <p:cNvSpPr>
              <a:spLocks/>
            </p:cNvSpPr>
            <p:nvPr/>
          </p:nvSpPr>
          <p:spPr bwMode="auto">
            <a:xfrm>
              <a:off x="4233" y="3373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8" name="Freeform 184"/>
            <p:cNvSpPr>
              <a:spLocks/>
            </p:cNvSpPr>
            <p:nvPr/>
          </p:nvSpPr>
          <p:spPr bwMode="auto">
            <a:xfrm>
              <a:off x="4240" y="3365"/>
              <a:ext cx="88" cy="87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29" name="Freeform 185"/>
            <p:cNvSpPr>
              <a:spLocks/>
            </p:cNvSpPr>
            <p:nvPr/>
          </p:nvSpPr>
          <p:spPr bwMode="auto">
            <a:xfrm>
              <a:off x="4248" y="335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0" name="Freeform 186"/>
            <p:cNvSpPr>
              <a:spLocks/>
            </p:cNvSpPr>
            <p:nvPr/>
          </p:nvSpPr>
          <p:spPr bwMode="auto">
            <a:xfrm>
              <a:off x="4256" y="3349"/>
              <a:ext cx="87" cy="88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1" name="Freeform 187"/>
            <p:cNvSpPr>
              <a:spLocks/>
            </p:cNvSpPr>
            <p:nvPr/>
          </p:nvSpPr>
          <p:spPr bwMode="auto">
            <a:xfrm>
              <a:off x="4225" y="3388"/>
              <a:ext cx="66" cy="94"/>
            </a:xfrm>
            <a:custGeom>
              <a:avLst/>
              <a:gdLst>
                <a:gd name="T0" fmla="*/ 19 w 131"/>
                <a:gd name="T1" fmla="*/ 188 h 188"/>
                <a:gd name="T2" fmla="*/ 62 w 131"/>
                <a:gd name="T3" fmla="*/ 158 h 188"/>
                <a:gd name="T4" fmla="*/ 98 w 131"/>
                <a:gd name="T5" fmla="*/ 113 h 188"/>
                <a:gd name="T6" fmla="*/ 131 w 131"/>
                <a:gd name="T7" fmla="*/ 0 h 188"/>
                <a:gd name="T8" fmla="*/ 85 w 131"/>
                <a:gd name="T9" fmla="*/ 99 h 188"/>
                <a:gd name="T10" fmla="*/ 0 w 131"/>
                <a:gd name="T11" fmla="*/ 167 h 188"/>
                <a:gd name="T12" fmla="*/ 0 w 131"/>
                <a:gd name="T13" fmla="*/ 182 h 188"/>
                <a:gd name="T14" fmla="*/ 19 w 131"/>
                <a:gd name="T15" fmla="*/ 188 h 1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1"/>
                <a:gd name="T25" fmla="*/ 0 h 188"/>
                <a:gd name="T26" fmla="*/ 131 w 131"/>
                <a:gd name="T27" fmla="*/ 188 h 1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1" h="188">
                  <a:moveTo>
                    <a:pt x="19" y="188"/>
                  </a:moveTo>
                  <a:lnTo>
                    <a:pt x="62" y="158"/>
                  </a:lnTo>
                  <a:lnTo>
                    <a:pt x="98" y="113"/>
                  </a:lnTo>
                  <a:lnTo>
                    <a:pt x="131" y="0"/>
                  </a:lnTo>
                  <a:lnTo>
                    <a:pt x="85" y="99"/>
                  </a:lnTo>
                  <a:lnTo>
                    <a:pt x="0" y="167"/>
                  </a:lnTo>
                  <a:lnTo>
                    <a:pt x="0" y="182"/>
                  </a:lnTo>
                  <a:lnTo>
                    <a:pt x="19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2" name="Freeform 188"/>
            <p:cNvSpPr>
              <a:spLocks/>
            </p:cNvSpPr>
            <p:nvPr/>
          </p:nvSpPr>
          <p:spPr bwMode="auto">
            <a:xfrm>
              <a:off x="4178" y="342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3" name="Freeform 189"/>
            <p:cNvSpPr>
              <a:spLocks/>
            </p:cNvSpPr>
            <p:nvPr/>
          </p:nvSpPr>
          <p:spPr bwMode="auto">
            <a:xfrm>
              <a:off x="4186" y="3419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FBFBF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4" name="Freeform 190"/>
            <p:cNvSpPr>
              <a:spLocks/>
            </p:cNvSpPr>
            <p:nvPr/>
          </p:nvSpPr>
          <p:spPr bwMode="auto">
            <a:xfrm>
              <a:off x="4194" y="3412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F6F6F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5" name="Freeform 191"/>
            <p:cNvSpPr>
              <a:spLocks/>
            </p:cNvSpPr>
            <p:nvPr/>
          </p:nvSpPr>
          <p:spPr bwMode="auto">
            <a:xfrm>
              <a:off x="4201" y="3404"/>
              <a:ext cx="88" cy="87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F2F2F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6" name="Freeform 192"/>
            <p:cNvSpPr>
              <a:spLocks/>
            </p:cNvSpPr>
            <p:nvPr/>
          </p:nvSpPr>
          <p:spPr bwMode="auto">
            <a:xfrm>
              <a:off x="4209" y="3396"/>
              <a:ext cx="88" cy="87"/>
            </a:xfrm>
            <a:custGeom>
              <a:avLst/>
              <a:gdLst>
                <a:gd name="T0" fmla="*/ 160 w 176"/>
                <a:gd name="T1" fmla="*/ 175 h 175"/>
                <a:gd name="T2" fmla="*/ 0 w 176"/>
                <a:gd name="T3" fmla="*/ 15 h 175"/>
                <a:gd name="T4" fmla="*/ 16 w 176"/>
                <a:gd name="T5" fmla="*/ 0 h 175"/>
                <a:gd name="T6" fmla="*/ 176 w 176"/>
                <a:gd name="T7" fmla="*/ 159 h 175"/>
                <a:gd name="T8" fmla="*/ 160 w 176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175"/>
                <a:gd name="T17" fmla="*/ 176 w 176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175">
                  <a:moveTo>
                    <a:pt x="160" y="175"/>
                  </a:moveTo>
                  <a:lnTo>
                    <a:pt x="0" y="15"/>
                  </a:lnTo>
                  <a:lnTo>
                    <a:pt x="16" y="0"/>
                  </a:lnTo>
                  <a:lnTo>
                    <a:pt x="176" y="159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DEDE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7" name="Freeform 193"/>
            <p:cNvSpPr>
              <a:spLocks/>
            </p:cNvSpPr>
            <p:nvPr/>
          </p:nvSpPr>
          <p:spPr bwMode="auto">
            <a:xfrm>
              <a:off x="4217" y="3388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9E9E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8" name="Freeform 194"/>
            <p:cNvSpPr>
              <a:spLocks/>
            </p:cNvSpPr>
            <p:nvPr/>
          </p:nvSpPr>
          <p:spPr bwMode="auto">
            <a:xfrm>
              <a:off x="4225" y="3380"/>
              <a:ext cx="87" cy="88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E4E4E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39" name="Freeform 195"/>
            <p:cNvSpPr>
              <a:spLocks/>
            </p:cNvSpPr>
            <p:nvPr/>
          </p:nvSpPr>
          <p:spPr bwMode="auto">
            <a:xfrm>
              <a:off x="4233" y="3373"/>
              <a:ext cx="87" cy="87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0" name="Freeform 196"/>
            <p:cNvSpPr>
              <a:spLocks/>
            </p:cNvSpPr>
            <p:nvPr/>
          </p:nvSpPr>
          <p:spPr bwMode="auto">
            <a:xfrm>
              <a:off x="4240" y="3365"/>
              <a:ext cx="88" cy="87"/>
            </a:xfrm>
            <a:custGeom>
              <a:avLst/>
              <a:gdLst>
                <a:gd name="T0" fmla="*/ 159 w 175"/>
                <a:gd name="T1" fmla="*/ 175 h 175"/>
                <a:gd name="T2" fmla="*/ 0 w 175"/>
                <a:gd name="T3" fmla="*/ 15 h 175"/>
                <a:gd name="T4" fmla="*/ 15 w 175"/>
                <a:gd name="T5" fmla="*/ 0 h 175"/>
                <a:gd name="T6" fmla="*/ 175 w 175"/>
                <a:gd name="T7" fmla="*/ 159 h 175"/>
                <a:gd name="T8" fmla="*/ 159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59" y="175"/>
                  </a:moveTo>
                  <a:lnTo>
                    <a:pt x="0" y="15"/>
                  </a:lnTo>
                  <a:lnTo>
                    <a:pt x="15" y="0"/>
                  </a:lnTo>
                  <a:lnTo>
                    <a:pt x="175" y="159"/>
                  </a:lnTo>
                  <a:lnTo>
                    <a:pt x="159" y="175"/>
                  </a:lnTo>
                  <a:close/>
                </a:path>
              </a:pathLst>
            </a:custGeom>
            <a:solidFill>
              <a:srgbClr val="DBDBDB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1" name="Freeform 197"/>
            <p:cNvSpPr>
              <a:spLocks/>
            </p:cNvSpPr>
            <p:nvPr/>
          </p:nvSpPr>
          <p:spPr bwMode="auto">
            <a:xfrm>
              <a:off x="4248" y="3357"/>
              <a:ext cx="88" cy="88"/>
            </a:xfrm>
            <a:custGeom>
              <a:avLst/>
              <a:gdLst>
                <a:gd name="T0" fmla="*/ 160 w 175"/>
                <a:gd name="T1" fmla="*/ 175 h 175"/>
                <a:gd name="T2" fmla="*/ 0 w 175"/>
                <a:gd name="T3" fmla="*/ 16 h 175"/>
                <a:gd name="T4" fmla="*/ 16 w 175"/>
                <a:gd name="T5" fmla="*/ 0 h 175"/>
                <a:gd name="T6" fmla="*/ 175 w 175"/>
                <a:gd name="T7" fmla="*/ 160 h 175"/>
                <a:gd name="T8" fmla="*/ 160 w 175"/>
                <a:gd name="T9" fmla="*/ 175 h 1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5"/>
                <a:gd name="T17" fmla="*/ 175 w 175"/>
                <a:gd name="T18" fmla="*/ 175 h 1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5">
                  <a:moveTo>
                    <a:pt x="160" y="175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75" y="160"/>
                  </a:lnTo>
                  <a:lnTo>
                    <a:pt x="160" y="175"/>
                  </a:lnTo>
                  <a:close/>
                </a:path>
              </a:pathLst>
            </a:custGeom>
            <a:solidFill>
              <a:srgbClr val="D7D7D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2" name="Freeform 198"/>
            <p:cNvSpPr>
              <a:spLocks/>
            </p:cNvSpPr>
            <p:nvPr/>
          </p:nvSpPr>
          <p:spPr bwMode="auto">
            <a:xfrm>
              <a:off x="4256" y="3349"/>
              <a:ext cx="87" cy="88"/>
            </a:xfrm>
            <a:custGeom>
              <a:avLst/>
              <a:gdLst>
                <a:gd name="T0" fmla="*/ 159 w 175"/>
                <a:gd name="T1" fmla="*/ 176 h 176"/>
                <a:gd name="T2" fmla="*/ 0 w 175"/>
                <a:gd name="T3" fmla="*/ 16 h 176"/>
                <a:gd name="T4" fmla="*/ 15 w 175"/>
                <a:gd name="T5" fmla="*/ 0 h 176"/>
                <a:gd name="T6" fmla="*/ 175 w 175"/>
                <a:gd name="T7" fmla="*/ 160 h 176"/>
                <a:gd name="T8" fmla="*/ 159 w 175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5"/>
                <a:gd name="T16" fmla="*/ 0 h 176"/>
                <a:gd name="T17" fmla="*/ 175 w 175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5" h="176">
                  <a:moveTo>
                    <a:pt x="159" y="176"/>
                  </a:moveTo>
                  <a:lnTo>
                    <a:pt x="0" y="16"/>
                  </a:lnTo>
                  <a:lnTo>
                    <a:pt x="15" y="0"/>
                  </a:lnTo>
                  <a:lnTo>
                    <a:pt x="175" y="160"/>
                  </a:lnTo>
                  <a:lnTo>
                    <a:pt x="159" y="176"/>
                  </a:lnTo>
                  <a:close/>
                </a:path>
              </a:pathLst>
            </a:custGeom>
            <a:solidFill>
              <a:srgbClr val="D2D2D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3" name="Freeform 199"/>
            <p:cNvSpPr>
              <a:spLocks/>
            </p:cNvSpPr>
            <p:nvPr/>
          </p:nvSpPr>
          <p:spPr bwMode="auto">
            <a:xfrm>
              <a:off x="4032" y="3476"/>
              <a:ext cx="53" cy="50"/>
            </a:xfrm>
            <a:custGeom>
              <a:avLst/>
              <a:gdLst>
                <a:gd name="T0" fmla="*/ 106 w 106"/>
                <a:gd name="T1" fmla="*/ 20 h 100"/>
                <a:gd name="T2" fmla="*/ 88 w 106"/>
                <a:gd name="T3" fmla="*/ 36 h 100"/>
                <a:gd name="T4" fmla="*/ 77 w 106"/>
                <a:gd name="T5" fmla="*/ 49 h 100"/>
                <a:gd name="T6" fmla="*/ 69 w 106"/>
                <a:gd name="T7" fmla="*/ 59 h 100"/>
                <a:gd name="T8" fmla="*/ 62 w 106"/>
                <a:gd name="T9" fmla="*/ 71 h 100"/>
                <a:gd name="T10" fmla="*/ 60 w 106"/>
                <a:gd name="T11" fmla="*/ 91 h 100"/>
                <a:gd name="T12" fmla="*/ 58 w 106"/>
                <a:gd name="T13" fmla="*/ 96 h 100"/>
                <a:gd name="T14" fmla="*/ 57 w 106"/>
                <a:gd name="T15" fmla="*/ 100 h 100"/>
                <a:gd name="T16" fmla="*/ 25 w 106"/>
                <a:gd name="T17" fmla="*/ 56 h 100"/>
                <a:gd name="T18" fmla="*/ 0 w 106"/>
                <a:gd name="T19" fmla="*/ 35 h 100"/>
                <a:gd name="T20" fmla="*/ 4 w 106"/>
                <a:gd name="T21" fmla="*/ 33 h 100"/>
                <a:gd name="T22" fmla="*/ 16 w 106"/>
                <a:gd name="T23" fmla="*/ 33 h 100"/>
                <a:gd name="T24" fmla="*/ 29 w 106"/>
                <a:gd name="T25" fmla="*/ 32 h 100"/>
                <a:gd name="T26" fmla="*/ 42 w 106"/>
                <a:gd name="T27" fmla="*/ 30 h 100"/>
                <a:gd name="T28" fmla="*/ 56 w 106"/>
                <a:gd name="T29" fmla="*/ 23 h 100"/>
                <a:gd name="T30" fmla="*/ 73 w 106"/>
                <a:gd name="T31" fmla="*/ 13 h 100"/>
                <a:gd name="T32" fmla="*/ 88 w 106"/>
                <a:gd name="T33" fmla="*/ 0 h 100"/>
                <a:gd name="T34" fmla="*/ 106 w 106"/>
                <a:gd name="T35" fmla="*/ 20 h 1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6"/>
                <a:gd name="T55" fmla="*/ 0 h 100"/>
                <a:gd name="T56" fmla="*/ 106 w 106"/>
                <a:gd name="T57" fmla="*/ 100 h 10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6" h="100">
                  <a:moveTo>
                    <a:pt x="106" y="20"/>
                  </a:moveTo>
                  <a:lnTo>
                    <a:pt x="88" y="36"/>
                  </a:lnTo>
                  <a:lnTo>
                    <a:pt x="77" y="49"/>
                  </a:lnTo>
                  <a:lnTo>
                    <a:pt x="69" y="59"/>
                  </a:lnTo>
                  <a:lnTo>
                    <a:pt x="62" y="71"/>
                  </a:lnTo>
                  <a:lnTo>
                    <a:pt x="60" y="91"/>
                  </a:lnTo>
                  <a:lnTo>
                    <a:pt x="58" y="96"/>
                  </a:lnTo>
                  <a:lnTo>
                    <a:pt x="57" y="100"/>
                  </a:lnTo>
                  <a:lnTo>
                    <a:pt x="25" y="56"/>
                  </a:lnTo>
                  <a:lnTo>
                    <a:pt x="0" y="35"/>
                  </a:lnTo>
                  <a:lnTo>
                    <a:pt x="4" y="33"/>
                  </a:lnTo>
                  <a:lnTo>
                    <a:pt x="16" y="33"/>
                  </a:lnTo>
                  <a:lnTo>
                    <a:pt x="29" y="32"/>
                  </a:lnTo>
                  <a:lnTo>
                    <a:pt x="42" y="30"/>
                  </a:lnTo>
                  <a:lnTo>
                    <a:pt x="56" y="23"/>
                  </a:lnTo>
                  <a:lnTo>
                    <a:pt x="73" y="13"/>
                  </a:lnTo>
                  <a:lnTo>
                    <a:pt x="88" y="0"/>
                  </a:lnTo>
                  <a:lnTo>
                    <a:pt x="106" y="20"/>
                  </a:lnTo>
                  <a:close/>
                </a:path>
              </a:pathLst>
            </a:custGeom>
            <a:solidFill>
              <a:srgbClr val="DCDCDC"/>
            </a:solidFill>
            <a:ln w="1270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4" name="Freeform 200"/>
            <p:cNvSpPr>
              <a:spLocks/>
            </p:cNvSpPr>
            <p:nvPr/>
          </p:nvSpPr>
          <p:spPr bwMode="auto">
            <a:xfrm>
              <a:off x="3806" y="3494"/>
              <a:ext cx="255" cy="233"/>
            </a:xfrm>
            <a:custGeom>
              <a:avLst/>
              <a:gdLst>
                <a:gd name="T0" fmla="*/ 430 w 510"/>
                <a:gd name="T1" fmla="*/ 58 h 467"/>
                <a:gd name="T2" fmla="*/ 461 w 510"/>
                <a:gd name="T3" fmla="*/ 19 h 467"/>
                <a:gd name="T4" fmla="*/ 453 w 510"/>
                <a:gd name="T5" fmla="*/ 0 h 467"/>
                <a:gd name="T6" fmla="*/ 510 w 510"/>
                <a:gd name="T7" fmla="*/ 65 h 467"/>
                <a:gd name="T8" fmla="*/ 495 w 510"/>
                <a:gd name="T9" fmla="*/ 80 h 467"/>
                <a:gd name="T10" fmla="*/ 48 w 510"/>
                <a:gd name="T11" fmla="*/ 467 h 467"/>
                <a:gd name="T12" fmla="*/ 0 w 510"/>
                <a:gd name="T13" fmla="*/ 425 h 467"/>
                <a:gd name="T14" fmla="*/ 430 w 510"/>
                <a:gd name="T15" fmla="*/ 58 h 46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10"/>
                <a:gd name="T25" fmla="*/ 0 h 467"/>
                <a:gd name="T26" fmla="*/ 510 w 510"/>
                <a:gd name="T27" fmla="*/ 467 h 46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10" h="467">
                  <a:moveTo>
                    <a:pt x="430" y="58"/>
                  </a:moveTo>
                  <a:lnTo>
                    <a:pt x="461" y="19"/>
                  </a:lnTo>
                  <a:lnTo>
                    <a:pt x="453" y="0"/>
                  </a:lnTo>
                  <a:lnTo>
                    <a:pt x="510" y="65"/>
                  </a:lnTo>
                  <a:lnTo>
                    <a:pt x="495" y="80"/>
                  </a:lnTo>
                  <a:lnTo>
                    <a:pt x="48" y="467"/>
                  </a:lnTo>
                  <a:lnTo>
                    <a:pt x="0" y="425"/>
                  </a:lnTo>
                  <a:lnTo>
                    <a:pt x="430" y="58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8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5" name="Freeform 201"/>
            <p:cNvSpPr>
              <a:spLocks/>
            </p:cNvSpPr>
            <p:nvPr/>
          </p:nvSpPr>
          <p:spPr bwMode="auto">
            <a:xfrm>
              <a:off x="3800" y="3494"/>
              <a:ext cx="236" cy="213"/>
            </a:xfrm>
            <a:custGeom>
              <a:avLst/>
              <a:gdLst>
                <a:gd name="T0" fmla="*/ 442 w 473"/>
                <a:gd name="T1" fmla="*/ 58 h 425"/>
                <a:gd name="T2" fmla="*/ 473 w 473"/>
                <a:gd name="T3" fmla="*/ 19 h 425"/>
                <a:gd name="T4" fmla="*/ 465 w 473"/>
                <a:gd name="T5" fmla="*/ 0 h 425"/>
                <a:gd name="T6" fmla="*/ 452 w 473"/>
                <a:gd name="T7" fmla="*/ 5 h 425"/>
                <a:gd name="T8" fmla="*/ 0 w 473"/>
                <a:gd name="T9" fmla="*/ 384 h 425"/>
                <a:gd name="T10" fmla="*/ 2 w 473"/>
                <a:gd name="T11" fmla="*/ 395 h 425"/>
                <a:gd name="T12" fmla="*/ 12 w 473"/>
                <a:gd name="T13" fmla="*/ 425 h 425"/>
                <a:gd name="T14" fmla="*/ 442 w 473"/>
                <a:gd name="T15" fmla="*/ 58 h 4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73"/>
                <a:gd name="T25" fmla="*/ 0 h 425"/>
                <a:gd name="T26" fmla="*/ 473 w 473"/>
                <a:gd name="T27" fmla="*/ 425 h 4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73" h="425">
                  <a:moveTo>
                    <a:pt x="442" y="58"/>
                  </a:moveTo>
                  <a:lnTo>
                    <a:pt x="473" y="19"/>
                  </a:lnTo>
                  <a:lnTo>
                    <a:pt x="465" y="0"/>
                  </a:lnTo>
                  <a:lnTo>
                    <a:pt x="452" y="5"/>
                  </a:lnTo>
                  <a:lnTo>
                    <a:pt x="0" y="384"/>
                  </a:lnTo>
                  <a:lnTo>
                    <a:pt x="2" y="395"/>
                  </a:lnTo>
                  <a:lnTo>
                    <a:pt x="12" y="425"/>
                  </a:lnTo>
                  <a:lnTo>
                    <a:pt x="442" y="58"/>
                  </a:lnTo>
                  <a:close/>
                </a:path>
              </a:pathLst>
            </a:custGeom>
            <a:solidFill>
              <a:srgbClr val="C0C0C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6" name="Freeform 202"/>
            <p:cNvSpPr>
              <a:spLocks/>
            </p:cNvSpPr>
            <p:nvPr/>
          </p:nvSpPr>
          <p:spPr bwMode="auto">
            <a:xfrm>
              <a:off x="4008" y="3501"/>
              <a:ext cx="34" cy="32"/>
            </a:xfrm>
            <a:custGeom>
              <a:avLst/>
              <a:gdLst>
                <a:gd name="T0" fmla="*/ 56 w 69"/>
                <a:gd name="T1" fmla="*/ 0 h 64"/>
                <a:gd name="T2" fmla="*/ 53 w 69"/>
                <a:gd name="T3" fmla="*/ 13 h 64"/>
                <a:gd name="T4" fmla="*/ 40 w 69"/>
                <a:gd name="T5" fmla="*/ 30 h 64"/>
                <a:gd name="T6" fmla="*/ 0 w 69"/>
                <a:gd name="T7" fmla="*/ 64 h 64"/>
                <a:gd name="T8" fmla="*/ 48 w 69"/>
                <a:gd name="T9" fmla="*/ 40 h 64"/>
                <a:gd name="T10" fmla="*/ 65 w 69"/>
                <a:gd name="T11" fmla="*/ 31 h 64"/>
                <a:gd name="T12" fmla="*/ 69 w 69"/>
                <a:gd name="T13" fmla="*/ 10 h 64"/>
                <a:gd name="T14" fmla="*/ 56 w 69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9"/>
                <a:gd name="T25" fmla="*/ 0 h 64"/>
                <a:gd name="T26" fmla="*/ 69 w 69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9" h="64">
                  <a:moveTo>
                    <a:pt x="56" y="0"/>
                  </a:moveTo>
                  <a:lnTo>
                    <a:pt x="53" y="13"/>
                  </a:lnTo>
                  <a:lnTo>
                    <a:pt x="40" y="30"/>
                  </a:lnTo>
                  <a:lnTo>
                    <a:pt x="0" y="64"/>
                  </a:lnTo>
                  <a:lnTo>
                    <a:pt x="48" y="40"/>
                  </a:lnTo>
                  <a:lnTo>
                    <a:pt x="65" y="31"/>
                  </a:lnTo>
                  <a:lnTo>
                    <a:pt x="69" y="10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7" name="Freeform 203"/>
            <p:cNvSpPr>
              <a:spLocks/>
            </p:cNvSpPr>
            <p:nvPr/>
          </p:nvSpPr>
          <p:spPr bwMode="auto">
            <a:xfrm>
              <a:off x="4052" y="3484"/>
              <a:ext cx="30" cy="31"/>
            </a:xfrm>
            <a:custGeom>
              <a:avLst/>
              <a:gdLst>
                <a:gd name="T0" fmla="*/ 60 w 60"/>
                <a:gd name="T1" fmla="*/ 4 h 61"/>
                <a:gd name="T2" fmla="*/ 30 w 60"/>
                <a:gd name="T3" fmla="*/ 31 h 61"/>
                <a:gd name="T4" fmla="*/ 15 w 60"/>
                <a:gd name="T5" fmla="*/ 61 h 61"/>
                <a:gd name="T6" fmla="*/ 5 w 60"/>
                <a:gd name="T7" fmla="*/ 50 h 61"/>
                <a:gd name="T8" fmla="*/ 0 w 60"/>
                <a:gd name="T9" fmla="*/ 42 h 61"/>
                <a:gd name="T10" fmla="*/ 55 w 60"/>
                <a:gd name="T11" fmla="*/ 0 h 61"/>
                <a:gd name="T12" fmla="*/ 60 w 60"/>
                <a:gd name="T13" fmla="*/ 4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0"/>
                <a:gd name="T22" fmla="*/ 0 h 61"/>
                <a:gd name="T23" fmla="*/ 60 w 60"/>
                <a:gd name="T24" fmla="*/ 61 h 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0" h="61">
                  <a:moveTo>
                    <a:pt x="60" y="4"/>
                  </a:moveTo>
                  <a:lnTo>
                    <a:pt x="30" y="31"/>
                  </a:lnTo>
                  <a:lnTo>
                    <a:pt x="15" y="61"/>
                  </a:lnTo>
                  <a:lnTo>
                    <a:pt x="5" y="50"/>
                  </a:lnTo>
                  <a:lnTo>
                    <a:pt x="0" y="42"/>
                  </a:lnTo>
                  <a:lnTo>
                    <a:pt x="55" y="0"/>
                  </a:lnTo>
                  <a:lnTo>
                    <a:pt x="60" y="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8" name="Line 204">
              <a:hlinkClick r:id="rId8" action="ppaction://hlinksldjump"/>
            </p:cNvPr>
            <p:cNvSpPr>
              <a:spLocks noChangeShapeType="1"/>
            </p:cNvSpPr>
            <p:nvPr/>
          </p:nvSpPr>
          <p:spPr bwMode="auto">
            <a:xfrm flipH="1">
              <a:off x="3808" y="3533"/>
              <a:ext cx="200" cy="17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49" name="Line 205"/>
            <p:cNvSpPr>
              <a:spLocks noChangeShapeType="1"/>
            </p:cNvSpPr>
            <p:nvPr/>
          </p:nvSpPr>
          <p:spPr bwMode="auto">
            <a:xfrm flipH="1">
              <a:off x="3826" y="3522"/>
              <a:ext cx="231" cy="201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0" name="Freeform 206"/>
            <p:cNvSpPr>
              <a:spLocks/>
            </p:cNvSpPr>
            <p:nvPr/>
          </p:nvSpPr>
          <p:spPr bwMode="auto">
            <a:xfrm>
              <a:off x="4218" y="3322"/>
              <a:ext cx="88" cy="193"/>
            </a:xfrm>
            <a:custGeom>
              <a:avLst/>
              <a:gdLst>
                <a:gd name="T0" fmla="*/ 0 w 175"/>
                <a:gd name="T1" fmla="*/ 387 h 387"/>
                <a:gd name="T2" fmla="*/ 63 w 175"/>
                <a:gd name="T3" fmla="*/ 361 h 387"/>
                <a:gd name="T4" fmla="*/ 114 w 175"/>
                <a:gd name="T5" fmla="*/ 320 h 387"/>
                <a:gd name="T6" fmla="*/ 168 w 175"/>
                <a:gd name="T7" fmla="*/ 214 h 387"/>
                <a:gd name="T8" fmla="*/ 175 w 175"/>
                <a:gd name="T9" fmla="*/ 157 h 387"/>
                <a:gd name="T10" fmla="*/ 175 w 175"/>
                <a:gd name="T11" fmla="*/ 130 h 387"/>
                <a:gd name="T12" fmla="*/ 172 w 175"/>
                <a:gd name="T13" fmla="*/ 100 h 387"/>
                <a:gd name="T14" fmla="*/ 133 w 175"/>
                <a:gd name="T15" fmla="*/ 0 h 38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5"/>
                <a:gd name="T25" fmla="*/ 0 h 387"/>
                <a:gd name="T26" fmla="*/ 175 w 175"/>
                <a:gd name="T27" fmla="*/ 387 h 38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5" h="387">
                  <a:moveTo>
                    <a:pt x="0" y="387"/>
                  </a:moveTo>
                  <a:lnTo>
                    <a:pt x="63" y="361"/>
                  </a:lnTo>
                  <a:lnTo>
                    <a:pt x="114" y="320"/>
                  </a:lnTo>
                  <a:lnTo>
                    <a:pt x="168" y="214"/>
                  </a:lnTo>
                  <a:lnTo>
                    <a:pt x="175" y="157"/>
                  </a:lnTo>
                  <a:lnTo>
                    <a:pt x="175" y="130"/>
                  </a:lnTo>
                  <a:lnTo>
                    <a:pt x="172" y="100"/>
                  </a:lnTo>
                  <a:lnTo>
                    <a:pt x="133" y="0"/>
                  </a:lnTo>
                </a:path>
              </a:pathLst>
            </a:custGeom>
            <a:noFill/>
            <a:ln w="12700">
              <a:solidFill>
                <a:srgbClr val="D2D2D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1" name="Freeform 207">
              <a:hlinkClick r:id="rId8" action="ppaction://hlinksldjump"/>
            </p:cNvPr>
            <p:cNvSpPr>
              <a:spLocks/>
            </p:cNvSpPr>
            <p:nvPr/>
          </p:nvSpPr>
          <p:spPr bwMode="auto">
            <a:xfrm>
              <a:off x="4046" y="3264"/>
              <a:ext cx="253" cy="249"/>
            </a:xfrm>
            <a:custGeom>
              <a:avLst/>
              <a:gdLst>
                <a:gd name="T0" fmla="*/ 0 w 504"/>
                <a:gd name="T1" fmla="*/ 250 h 498"/>
                <a:gd name="T2" fmla="*/ 27 w 504"/>
                <a:gd name="T3" fmla="*/ 141 h 498"/>
                <a:gd name="T4" fmla="*/ 88 w 504"/>
                <a:gd name="T5" fmla="*/ 63 h 498"/>
                <a:gd name="T6" fmla="*/ 167 w 504"/>
                <a:gd name="T7" fmla="*/ 16 h 498"/>
                <a:gd name="T8" fmla="*/ 259 w 504"/>
                <a:gd name="T9" fmla="*/ 0 h 498"/>
                <a:gd name="T10" fmla="*/ 279 w 504"/>
                <a:gd name="T11" fmla="*/ 0 h 498"/>
                <a:gd name="T12" fmla="*/ 302 w 504"/>
                <a:gd name="T13" fmla="*/ 3 h 498"/>
                <a:gd name="T14" fmla="*/ 347 w 504"/>
                <a:gd name="T15" fmla="*/ 15 h 498"/>
                <a:gd name="T16" fmla="*/ 425 w 504"/>
                <a:gd name="T17" fmla="*/ 62 h 498"/>
                <a:gd name="T18" fmla="*/ 481 w 504"/>
                <a:gd name="T19" fmla="*/ 140 h 498"/>
                <a:gd name="T20" fmla="*/ 504 w 504"/>
                <a:gd name="T21" fmla="*/ 250 h 498"/>
                <a:gd name="T22" fmla="*/ 478 w 504"/>
                <a:gd name="T23" fmla="*/ 358 h 498"/>
                <a:gd name="T24" fmla="*/ 419 w 504"/>
                <a:gd name="T25" fmla="*/ 435 h 498"/>
                <a:gd name="T26" fmla="*/ 341 w 504"/>
                <a:gd name="T27" fmla="*/ 482 h 498"/>
                <a:gd name="T28" fmla="*/ 250 w 504"/>
                <a:gd name="T29" fmla="*/ 498 h 498"/>
                <a:gd name="T30" fmla="*/ 162 w 504"/>
                <a:gd name="T31" fmla="*/ 483 h 498"/>
                <a:gd name="T32" fmla="*/ 83 w 504"/>
                <a:gd name="T33" fmla="*/ 437 h 498"/>
                <a:gd name="T34" fmla="*/ 26 w 504"/>
                <a:gd name="T35" fmla="*/ 359 h 498"/>
                <a:gd name="T36" fmla="*/ 0 w 504"/>
                <a:gd name="T37" fmla="*/ 250 h 49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4"/>
                <a:gd name="T58" fmla="*/ 0 h 498"/>
                <a:gd name="T59" fmla="*/ 504 w 504"/>
                <a:gd name="T60" fmla="*/ 498 h 49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4" h="498">
                  <a:moveTo>
                    <a:pt x="0" y="250"/>
                  </a:moveTo>
                  <a:lnTo>
                    <a:pt x="27" y="141"/>
                  </a:lnTo>
                  <a:lnTo>
                    <a:pt x="88" y="63"/>
                  </a:lnTo>
                  <a:lnTo>
                    <a:pt x="167" y="16"/>
                  </a:lnTo>
                  <a:lnTo>
                    <a:pt x="259" y="0"/>
                  </a:lnTo>
                  <a:lnTo>
                    <a:pt x="279" y="0"/>
                  </a:lnTo>
                  <a:lnTo>
                    <a:pt x="302" y="3"/>
                  </a:lnTo>
                  <a:lnTo>
                    <a:pt x="347" y="15"/>
                  </a:lnTo>
                  <a:lnTo>
                    <a:pt x="425" y="62"/>
                  </a:lnTo>
                  <a:lnTo>
                    <a:pt x="481" y="140"/>
                  </a:lnTo>
                  <a:lnTo>
                    <a:pt x="504" y="250"/>
                  </a:lnTo>
                  <a:lnTo>
                    <a:pt x="478" y="358"/>
                  </a:lnTo>
                  <a:lnTo>
                    <a:pt x="419" y="435"/>
                  </a:lnTo>
                  <a:lnTo>
                    <a:pt x="341" y="482"/>
                  </a:lnTo>
                  <a:lnTo>
                    <a:pt x="250" y="498"/>
                  </a:lnTo>
                  <a:lnTo>
                    <a:pt x="162" y="483"/>
                  </a:lnTo>
                  <a:lnTo>
                    <a:pt x="83" y="437"/>
                  </a:lnTo>
                  <a:lnTo>
                    <a:pt x="26" y="359"/>
                  </a:lnTo>
                  <a:lnTo>
                    <a:pt x="0" y="250"/>
                  </a:lnTo>
                  <a:close/>
                </a:path>
              </a:pathLst>
            </a:custGeom>
            <a:noFill/>
            <a:ln w="12700">
              <a:solidFill>
                <a:srgbClr val="C0C0C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9652" name="Rectangle 208"/>
            <p:cNvSpPr>
              <a:spLocks noChangeArrowheads="1"/>
            </p:cNvSpPr>
            <p:nvPr/>
          </p:nvSpPr>
          <p:spPr bwMode="auto">
            <a:xfrm>
              <a:off x="3238" y="3788"/>
              <a:ext cx="129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(Formal Verification)</a:t>
              </a:r>
            </a:p>
          </p:txBody>
        </p:sp>
      </p:grpSp>
      <p:sp>
        <p:nvSpPr>
          <p:cNvPr id="19471" name="AutoShape 209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705600" y="5486400"/>
            <a:ext cx="1600200" cy="381000"/>
          </a:xfrm>
          <a:prstGeom prst="actionButtonBackPrevious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  <p:bldP spid="2385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Patterns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Patterns that are created to test specific behaviors</a:t>
            </a:r>
          </a:p>
          <a:p>
            <a:pPr eaLnBrk="1" hangingPunct="1"/>
            <a:r>
              <a:rPr lang="en-US" sz="2800" smtClean="0"/>
              <a:t>Each pattern handles a single scenario</a:t>
            </a:r>
          </a:p>
          <a:p>
            <a:pPr eaLnBrk="1" hangingPunct="1"/>
            <a:r>
              <a:rPr lang="en-US" sz="2800" smtClean="0"/>
              <a:t>Tests patterns are hand generated</a:t>
            </a:r>
          </a:p>
          <a:p>
            <a:pPr eaLnBrk="1" hangingPunct="1"/>
            <a:r>
              <a:rPr lang="en-US" sz="2800" smtClean="0"/>
              <a:t>DUV behavior is manually checked</a:t>
            </a:r>
          </a:p>
          <a:p>
            <a:pPr lvl="1" eaLnBrk="1" hangingPunct="1"/>
            <a:r>
              <a:rPr lang="en-US" sz="2400" smtClean="0"/>
              <a:t>For example, by viewing wave forms</a:t>
            </a:r>
          </a:p>
          <a:p>
            <a:pPr eaLnBrk="1" hangingPunct="1"/>
            <a:r>
              <a:rPr lang="en-US" sz="2800" smtClean="0"/>
              <a:t>Expensive to create</a:t>
            </a:r>
          </a:p>
          <a:p>
            <a:pPr eaLnBrk="1" hangingPunct="1"/>
            <a:r>
              <a:rPr lang="en-US" sz="2800" smtClean="0"/>
              <a:t>Expensive to maintain</a:t>
            </a:r>
          </a:p>
          <a:p>
            <a:pPr eaLnBrk="1" hangingPunct="1"/>
            <a:r>
              <a:rPr lang="en-US" sz="2800" smtClean="0"/>
              <a:t>Expensive to execute </a:t>
            </a:r>
          </a:p>
        </p:txBody>
      </p:sp>
      <p:sp>
        <p:nvSpPr>
          <p:cNvPr id="2048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Mostly change the checking of the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Stimuli is still hand generated and for a single scenario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Checking evolves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Self checking tests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test knows at which signals to look and which values should be there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Automatic checking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The checking is independent of the stimuli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Automatic checking opens the door for random stimuli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Around this stage the </a:t>
            </a:r>
            <a:r>
              <a:rPr lang="en-US" sz="2800" b="1" smtClean="0">
                <a:solidFill>
                  <a:srgbClr val="A50021"/>
                </a:solidFill>
              </a:rPr>
              <a:t>verification profession</a:t>
            </a:r>
            <a:r>
              <a:rPr lang="en-US" sz="2800" smtClean="0"/>
              <a:t> was born </a:t>
            </a:r>
          </a:p>
        </p:txBody>
      </p:sp>
      <p:sp>
        <p:nvSpPr>
          <p:cNvPr id="21508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843588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The Verification Cycle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Generators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Replace hand-crafted specific test patterns with </a:t>
            </a:r>
            <a:r>
              <a:rPr lang="en-US" smtClean="0">
                <a:solidFill>
                  <a:srgbClr val="A50021"/>
                </a:solidFill>
              </a:rPr>
              <a:t>machine generated random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Single scenario → multiple scenarios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Specific target → more generic targets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Small number of tests → large number of tests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Test case generators are tools that are external to the verification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Offline generation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the environment, tests are hardcoded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Case Drivers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stimuli generation is embedded in the verification environment</a:t>
            </a:r>
          </a:p>
          <a:p>
            <a:pPr eaLnBrk="1" hangingPunct="1"/>
            <a:r>
              <a:rPr lang="en-US" smtClean="0"/>
              <a:t>Stimuli is generated during the operation of the environment (and simulation)</a:t>
            </a:r>
          </a:p>
          <a:p>
            <a:pPr eaLnBrk="1" hangingPunct="1"/>
            <a:r>
              <a:rPr lang="en-US" smtClean="0"/>
              <a:t>The driver can react to the state of the DUV</a:t>
            </a:r>
          </a:p>
          <a:p>
            <a:pPr lvl="1" eaLnBrk="1" hangingPunct="1"/>
            <a:r>
              <a:rPr lang="en-US" smtClean="0"/>
              <a:t>Can improve the quality of the stimuli and stress per cycle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29600" y="54864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911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move from target-specific test cases to random stimuli generation reduced the ability of the verification team to </a:t>
            </a:r>
            <a:r>
              <a:rPr lang="en-US" sz="2800" b="1" smtClean="0">
                <a:solidFill>
                  <a:srgbClr val="A50021"/>
                </a:solidFill>
              </a:rPr>
              <a:t>ensure that all interesting cases are verified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Coverage measurement and analysis are the “</a:t>
            </a:r>
            <a:r>
              <a:rPr lang="en-US" sz="2800" b="1" smtClean="0"/>
              <a:t>automatic replacement</a:t>
            </a:r>
            <a:r>
              <a:rPr lang="en-US" sz="2800" smtClean="0"/>
              <a:t>” for this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Replaces one-to-one matching with many-to-many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Many tests can potentially hit many interesting cases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Coverage ensures that test cases hit the scenarios they are supposed to hit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And highlight untested areas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>
                <a:solidFill>
                  <a:srgbClr val="A50021"/>
                </a:solidFill>
              </a:rPr>
              <a:t>Coverage measures the effectiveness of the verification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56588" y="5829300"/>
            <a:ext cx="684212" cy="611188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Plan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Evolution of the Verification Plan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source of the verification plan is the Functional Spec document</a:t>
            </a:r>
          </a:p>
          <a:p>
            <a:pPr lvl="1" eaLnBrk="1" hangingPunct="1"/>
            <a:r>
              <a:rPr lang="en-US" smtClean="0"/>
              <a:t>Must understand the DUV before determining how to verify it</a:t>
            </a:r>
          </a:p>
          <a:p>
            <a:pPr lvl="1" eaLnBrk="1" hangingPunct="1"/>
            <a:r>
              <a:rPr lang="en-US" smtClean="0"/>
              <a:t>Confront unclear and ambiguous definitions</a:t>
            </a:r>
          </a:p>
          <a:p>
            <a:pPr lvl="1" eaLnBrk="1" hangingPunct="1"/>
            <a:r>
              <a:rPr lang="en-US" i="1" smtClean="0">
                <a:solidFill>
                  <a:srgbClr val="A50021"/>
                </a:solidFill>
              </a:rPr>
              <a:t>Incomplete and changing continuously</a:t>
            </a:r>
          </a:p>
          <a:p>
            <a:pPr eaLnBrk="1" hangingPunct="1"/>
            <a:r>
              <a:rPr lang="en-US" smtClean="0"/>
              <a:t>Other factors may affect its content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0500"/>
            <a:ext cx="9144000" cy="776288"/>
          </a:xfrm>
        </p:spPr>
        <p:txBody>
          <a:bodyPr/>
          <a:lstStyle/>
          <a:p>
            <a:pPr eaLnBrk="1" hangingPunct="1"/>
            <a:r>
              <a:rPr lang="en-US" sz="3600" smtClean="0"/>
              <a:t>Design and Verification Process Interlock</a:t>
            </a:r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609600" y="1639888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09600" y="1447800"/>
            <a:ext cx="0" cy="344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8991600" y="14874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3727450" y="1676400"/>
            <a:ext cx="2622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b="1">
                <a:solidFill>
                  <a:srgbClr val="3366FF"/>
                </a:solidFill>
                <a:cs typeface="Arial" charset="0"/>
              </a:rPr>
              <a:t>Design Cycle Duration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1600200" y="2743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16002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971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524000" y="2682875"/>
            <a:ext cx="107950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High Level</a:t>
            </a:r>
          </a:p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>
            <a:off x="2971800" y="3200400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7467600" y="34290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9718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7848600" y="3048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7467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89916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2887663" y="3200400"/>
            <a:ext cx="21336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solidFill>
                  <a:srgbClr val="0000CC"/>
                </a:solidFill>
                <a:cs typeface="Arial" charset="0"/>
              </a:rPr>
              <a:t>Design Implementation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391400" y="3368675"/>
            <a:ext cx="1365250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Final Physical</a:t>
            </a:r>
          </a:p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</a:t>
            </a:r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1752600" y="3962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17526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>
            <a:off x="26670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1676400" y="3994150"/>
            <a:ext cx="1149350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Create 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Verification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Plan</a:t>
            </a: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>
            <a:off x="2667000" y="4648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26670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4114800" y="4495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2667000" y="3962400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2667000" y="3962400"/>
            <a:ext cx="2193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Evolve Verification Plan</a:t>
            </a: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>
            <a:off x="2630488" y="4603750"/>
            <a:ext cx="126841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Implement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Environment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From Plan</a:t>
            </a:r>
          </a:p>
        </p:txBody>
      </p:sp>
      <p:sp>
        <p:nvSpPr>
          <p:cNvPr id="27677" name="Line 29"/>
          <p:cNvSpPr>
            <a:spLocks noChangeShapeType="1"/>
          </p:cNvSpPr>
          <p:nvPr/>
        </p:nvSpPr>
        <p:spPr bwMode="auto">
          <a:xfrm>
            <a:off x="4130675" y="5029200"/>
            <a:ext cx="303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4130675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7162800" y="4876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0" name="Text Box 32"/>
          <p:cNvSpPr txBox="1">
            <a:spLocks noChangeArrowheads="1"/>
          </p:cNvSpPr>
          <p:nvPr/>
        </p:nvSpPr>
        <p:spPr bwMode="auto">
          <a:xfrm>
            <a:off x="4060825" y="5006975"/>
            <a:ext cx="2765425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Debug HDL and Environment:</a:t>
            </a:r>
          </a:p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Write and Run Tests from Plan</a:t>
            </a:r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>
            <a:off x="7159625" y="5372100"/>
            <a:ext cx="183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159625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8991600" y="525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7064375" y="5334000"/>
            <a:ext cx="114935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Regression</a:t>
            </a:r>
          </a:p>
        </p:txBody>
      </p:sp>
      <p:sp>
        <p:nvSpPr>
          <p:cNvPr id="27685" name="Line 37"/>
          <p:cNvSpPr>
            <a:spLocks noChangeShapeType="1"/>
          </p:cNvSpPr>
          <p:nvPr/>
        </p:nvSpPr>
        <p:spPr bwMode="auto">
          <a:xfrm>
            <a:off x="609600" y="213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6" name="Line 38"/>
          <p:cNvSpPr>
            <a:spLocks noChangeShapeType="1"/>
          </p:cNvSpPr>
          <p:nvPr/>
        </p:nvSpPr>
        <p:spPr bwMode="auto">
          <a:xfrm>
            <a:off x="6096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1905000" y="1981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600075" y="1860550"/>
            <a:ext cx="1296988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Functional</a:t>
            </a:r>
          </a:p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Specification</a:t>
            </a:r>
          </a:p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Development</a:t>
            </a: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 rot="-5400000">
            <a:off x="-220663" y="2038351"/>
            <a:ext cx="10509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chemeClr val="hlink"/>
                </a:solidFill>
                <a:cs typeface="Arial" charset="0"/>
              </a:rPr>
              <a:t>Architects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 rot="-5400000">
            <a:off x="-215900" y="3060700"/>
            <a:ext cx="1041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0000CC"/>
                </a:solidFill>
                <a:cs typeface="Arial" charset="0"/>
              </a:rPr>
              <a:t>Designers</a:t>
            </a: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 rot="-5400000">
            <a:off x="-723106" y="4687094"/>
            <a:ext cx="20558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solidFill>
                  <a:srgbClr val="A50021"/>
                </a:solidFill>
                <a:cs typeface="Arial" charset="0"/>
              </a:rPr>
              <a:t>Verification Engineers</a:t>
            </a: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V="1">
            <a:off x="2667000" y="533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1609725" y="6019800"/>
            <a:ext cx="21717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Initial Review Milestone</a:t>
            </a:r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 flipV="1">
            <a:off x="71628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6132513" y="6019800"/>
            <a:ext cx="2122487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Final Review Milestone</a:t>
            </a:r>
          </a:p>
        </p:txBody>
      </p:sp>
      <p:sp>
        <p:nvSpPr>
          <p:cNvPr id="27696" name="Text Box 48"/>
          <p:cNvSpPr txBox="1">
            <a:spLocks noChangeArrowheads="1"/>
          </p:cNvSpPr>
          <p:nvPr/>
        </p:nvSpPr>
        <p:spPr bwMode="auto">
          <a:xfrm>
            <a:off x="8215313" y="6019800"/>
            <a:ext cx="9509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Tape Out</a:t>
            </a:r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 flipV="1">
            <a:off x="8991600" y="5638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Calc1 Verification Plan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design description from A1 details the intent of the Calc1 design</a:t>
            </a:r>
          </a:p>
          <a:p>
            <a:pPr lvl="1" eaLnBrk="1" hangingPunct="1"/>
            <a:r>
              <a:rPr lang="en-US" sz="2400" smtClean="0"/>
              <a:t>It is the verification engineer’s job to prove that the actual design implementation matches the intent.</a:t>
            </a:r>
          </a:p>
          <a:p>
            <a:pPr eaLnBrk="1" hangingPunct="1"/>
            <a:r>
              <a:rPr lang="en-US" sz="2800" smtClean="0">
                <a:solidFill>
                  <a:srgbClr val="A50021"/>
                </a:solidFill>
              </a:rPr>
              <a:t>Even for a relatively simple design like Calc1, it is still best not to jump into test case writing before thinking through the entire verification plan requirements</a:t>
            </a:r>
          </a:p>
          <a:p>
            <a:pPr eaLnBrk="1" hangingPunct="1"/>
            <a:r>
              <a:rPr lang="en-GB" sz="2800" smtClean="0"/>
              <a:t>Please note: For the interview on A1 you need a verification plan.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Contents of the Verification Plan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Description of the verification 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Functions to be verified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Resource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Required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Schedule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Specific tests and methods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Coverage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GB" sz="2800" smtClean="0"/>
              <a:t>Completion criteria</a:t>
            </a:r>
            <a:endParaRPr 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Test scenarios (Matrix)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Risks and dependencies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Description of Verification Levels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first step in building the verification plan is to decide on which levels to perform the verification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decision is based on many factors, such as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complexity of each level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Resources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Risk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Existence of a clean interface and specification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decision should include which functions are verified at lower levels and which at the current level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Each level and piece selected need to have its own verification plan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Verification Levels for Calc1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Calc1 is simple enough to be verified only at the top level</a:t>
            </a:r>
          </a:p>
          <a:p>
            <a:pPr lvl="1" eaLnBrk="1" hangingPunct="1"/>
            <a:r>
              <a:rPr lang="en-US" smtClean="0"/>
              <a:t>In addition we do not have enough details on the internal components</a:t>
            </a:r>
          </a:p>
          <a:p>
            <a:pPr eaLnBrk="1" hangingPunct="1"/>
            <a:r>
              <a:rPr lang="en-US" smtClean="0"/>
              <a:t>In more realistic world we may decide to verify the ALU and shifter alone</a:t>
            </a:r>
          </a:p>
          <a:p>
            <a:pPr lvl="1" eaLnBrk="1" hangingPunct="1"/>
            <a:r>
              <a:rPr lang="en-US" smtClean="0"/>
              <a:t>For example, using formal verification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Verification Cycle</a:t>
            </a:r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1112838" y="1903413"/>
            <a:ext cx="6659562" cy="4421187"/>
          </a:xfrm>
          <a:prstGeom prst="ellipse">
            <a:avLst/>
          </a:prstGeom>
          <a:solidFill>
            <a:schemeClr val="accent1">
              <a:alpha val="39999"/>
            </a:schemeClr>
          </a:solidFill>
          <a:ln w="25400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5124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98513" y="1393825"/>
            <a:ext cx="14795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rgbClr val="A50021"/>
                </a:solidFill>
                <a:cs typeface="Arial" charset="0"/>
              </a:rPr>
              <a:t>Functional </a:t>
            </a:r>
          </a:p>
          <a:p>
            <a:r>
              <a:rPr lang="en-US">
                <a:solidFill>
                  <a:srgbClr val="A50021"/>
                </a:solidFill>
                <a:cs typeface="Arial" charset="0"/>
              </a:rPr>
              <a:t>Specification</a:t>
            </a: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5078413" y="1160463"/>
            <a:ext cx="28638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cs typeface="Arial" charset="0"/>
              </a:rPr>
              <a:t>Designer implements</a:t>
            </a:r>
          </a:p>
          <a:p>
            <a:r>
              <a:rPr lang="en-US">
                <a:cs typeface="Arial" charset="0"/>
              </a:rPr>
              <a:t>the functional specification</a:t>
            </a:r>
          </a:p>
          <a:p>
            <a:r>
              <a:rPr lang="en-US">
                <a:cs typeface="Arial" charset="0"/>
              </a:rPr>
              <a:t>(in HDL)</a:t>
            </a:r>
          </a:p>
        </p:txBody>
      </p:sp>
      <p:sp>
        <p:nvSpPr>
          <p:cNvPr id="275462" name="Text Box 6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16175" y="2228850"/>
            <a:ext cx="13144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Create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Verification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Plan</a:t>
            </a:r>
          </a:p>
        </p:txBody>
      </p:sp>
      <p:sp>
        <p:nvSpPr>
          <p:cNvPr id="275463" name="Text Box 7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962400" y="2560638"/>
            <a:ext cx="1581150" cy="12493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Develop Verification Environment</a:t>
            </a:r>
          </a:p>
          <a:p>
            <a:r>
              <a:rPr lang="en-US" sz="1400">
                <a:cs typeface="Arial" charset="0"/>
              </a:rPr>
              <a:t>Stimulus, checkers,</a:t>
            </a:r>
          </a:p>
          <a:p>
            <a:r>
              <a:rPr lang="en-US" sz="1400">
                <a:cs typeface="Arial" charset="0"/>
              </a:rPr>
              <a:t>Formal Verification</a:t>
            </a:r>
          </a:p>
        </p:txBody>
      </p:sp>
      <p:cxnSp>
        <p:nvCxnSpPr>
          <p:cNvPr id="275464" name="AutoShape 8"/>
          <p:cNvCxnSpPr>
            <a:cxnSpLocks noChangeShapeType="1"/>
          </p:cNvCxnSpPr>
          <p:nvPr/>
        </p:nvCxnSpPr>
        <p:spPr bwMode="auto">
          <a:xfrm flipV="1">
            <a:off x="2268538" y="1844675"/>
            <a:ext cx="2965450" cy="34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5465" name="AutoShape 9"/>
          <p:cNvCxnSpPr>
            <a:cxnSpLocks noChangeShapeType="1"/>
            <a:stCxn id="5124" idx="2"/>
            <a:endCxn id="275462" idx="1"/>
          </p:cNvCxnSpPr>
          <p:nvPr/>
        </p:nvCxnSpPr>
        <p:spPr bwMode="auto">
          <a:xfrm>
            <a:off x="1538288" y="2035175"/>
            <a:ext cx="877887" cy="6524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5466" name="AutoShape 10"/>
          <p:cNvCxnSpPr>
            <a:cxnSpLocks noChangeShapeType="1"/>
          </p:cNvCxnSpPr>
          <p:nvPr/>
        </p:nvCxnSpPr>
        <p:spPr bwMode="auto">
          <a:xfrm>
            <a:off x="3784600" y="2478088"/>
            <a:ext cx="273050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80038" y="2027238"/>
            <a:ext cx="1906587" cy="1836737"/>
            <a:chOff x="3389" y="1277"/>
            <a:chExt cx="1201" cy="1157"/>
          </a:xfrm>
        </p:grpSpPr>
        <p:sp>
          <p:nvSpPr>
            <p:cNvPr id="5153" name="Line 12"/>
            <p:cNvSpPr>
              <a:spLocks noChangeShapeType="1"/>
            </p:cNvSpPr>
            <p:nvPr/>
          </p:nvSpPr>
          <p:spPr bwMode="auto">
            <a:xfrm flipH="1" flipV="1">
              <a:off x="3391" y="1867"/>
              <a:ext cx="249" cy="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54" name="Text Box 13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42" y="2030"/>
              <a:ext cx="114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Debug HDL and</a:t>
              </a:r>
            </a:p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Environment</a:t>
              </a:r>
            </a:p>
          </p:txBody>
        </p:sp>
        <p:cxnSp>
          <p:nvCxnSpPr>
            <p:cNvPr id="5155" name="AutoShape 14"/>
            <p:cNvCxnSpPr>
              <a:cxnSpLocks noChangeShapeType="1"/>
              <a:stCxn id="275461" idx="2"/>
              <a:endCxn id="5154" idx="0"/>
            </p:cNvCxnSpPr>
            <p:nvPr/>
          </p:nvCxnSpPr>
          <p:spPr bwMode="auto">
            <a:xfrm>
              <a:off x="4008" y="1345"/>
              <a:ext cx="8" cy="6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56" name="Line 15"/>
            <p:cNvSpPr>
              <a:spLocks noChangeShapeType="1"/>
            </p:cNvSpPr>
            <p:nvPr/>
          </p:nvSpPr>
          <p:spPr bwMode="auto">
            <a:xfrm flipV="1">
              <a:off x="4243" y="1277"/>
              <a:ext cx="0" cy="75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57" name="Line 16"/>
            <p:cNvSpPr>
              <a:spLocks noChangeShapeType="1"/>
            </p:cNvSpPr>
            <p:nvPr/>
          </p:nvSpPr>
          <p:spPr bwMode="auto">
            <a:xfrm>
              <a:off x="3389" y="1699"/>
              <a:ext cx="403" cy="3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67350" y="3794125"/>
            <a:ext cx="1822450" cy="1106488"/>
            <a:chOff x="3444" y="2390"/>
            <a:chExt cx="1148" cy="697"/>
          </a:xfrm>
        </p:grpSpPr>
        <p:sp>
          <p:nvSpPr>
            <p:cNvPr id="5150" name="Text Box 18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444" y="2856"/>
              <a:ext cx="11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cs typeface="Arial" charset="0"/>
                </a:rPr>
                <a:t>Run Regression</a:t>
              </a:r>
            </a:p>
          </p:txBody>
        </p:sp>
        <p:cxnSp>
          <p:nvCxnSpPr>
            <p:cNvPr id="5151" name="AutoShape 19"/>
            <p:cNvCxnSpPr>
              <a:cxnSpLocks noChangeShapeType="1"/>
              <a:stCxn id="5154" idx="2"/>
              <a:endCxn id="5150" idx="0"/>
            </p:cNvCxnSpPr>
            <p:nvPr/>
          </p:nvCxnSpPr>
          <p:spPr bwMode="auto">
            <a:xfrm>
              <a:off x="4016" y="2434"/>
              <a:ext cx="2" cy="4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52" name="Line 20"/>
            <p:cNvSpPr>
              <a:spLocks noChangeShapeType="1"/>
            </p:cNvSpPr>
            <p:nvPr/>
          </p:nvSpPr>
          <p:spPr bwMode="auto">
            <a:xfrm flipH="1" flipV="1">
              <a:off x="4253" y="2390"/>
              <a:ext cx="9" cy="4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5477" name="Text Box 21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1330325" y="4076700"/>
            <a:ext cx="18224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Perform Escape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Analysis</a:t>
            </a:r>
          </a:p>
        </p:txBody>
      </p:sp>
      <p:cxnSp>
        <p:nvCxnSpPr>
          <p:cNvPr id="275478" name="AutoShape 22"/>
          <p:cNvCxnSpPr>
            <a:cxnSpLocks noChangeShapeType="1"/>
            <a:stCxn id="275482" idx="0"/>
            <a:endCxn id="275477" idx="2"/>
          </p:cNvCxnSpPr>
          <p:nvPr/>
        </p:nvCxnSpPr>
        <p:spPr bwMode="auto">
          <a:xfrm flipH="1" flipV="1">
            <a:off x="2241550" y="4718050"/>
            <a:ext cx="1282700" cy="6207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2241550" y="3144838"/>
            <a:ext cx="1720850" cy="969962"/>
            <a:chOff x="1412" y="1981"/>
            <a:chExt cx="1084" cy="611"/>
          </a:xfrm>
        </p:grpSpPr>
        <p:cxnSp>
          <p:nvCxnSpPr>
            <p:cNvPr id="5148" name="AutoShape 24"/>
            <p:cNvCxnSpPr>
              <a:cxnSpLocks noChangeShapeType="1"/>
              <a:stCxn id="275477" idx="0"/>
              <a:endCxn id="275462" idx="2"/>
            </p:cNvCxnSpPr>
            <p:nvPr/>
          </p:nvCxnSpPr>
          <p:spPr bwMode="auto">
            <a:xfrm flipV="1">
              <a:off x="1412" y="1981"/>
              <a:ext cx="524" cy="58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49" name="Line 25"/>
            <p:cNvSpPr>
              <a:spLocks noChangeShapeType="1"/>
            </p:cNvSpPr>
            <p:nvPr/>
          </p:nvSpPr>
          <p:spPr bwMode="auto">
            <a:xfrm flipV="1">
              <a:off x="1680" y="2064"/>
              <a:ext cx="81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75482" name="Text Box 26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2524125" y="5338763"/>
            <a:ext cx="2000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Arial" charset="0"/>
              </a:rPr>
              <a:t>Debug Fabricated</a:t>
            </a:r>
          </a:p>
          <a:p>
            <a:r>
              <a:rPr lang="en-US">
                <a:solidFill>
                  <a:schemeClr val="accent2"/>
                </a:solidFill>
                <a:cs typeface="Arial" charset="0"/>
              </a:rPr>
              <a:t>Hardware</a:t>
            </a:r>
          </a:p>
        </p:txBody>
      </p:sp>
      <p:cxnSp>
        <p:nvCxnSpPr>
          <p:cNvPr id="275483" name="AutoShape 27"/>
          <p:cNvCxnSpPr>
            <a:cxnSpLocks noChangeShapeType="1"/>
            <a:stCxn id="5150" idx="2"/>
            <a:endCxn id="275482" idx="3"/>
          </p:cNvCxnSpPr>
          <p:nvPr/>
        </p:nvCxnSpPr>
        <p:spPr bwMode="auto">
          <a:xfrm flipH="1">
            <a:off x="4524375" y="4900613"/>
            <a:ext cx="1854200" cy="758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779463" y="3276600"/>
            <a:ext cx="1506537" cy="641350"/>
            <a:chOff x="301" y="2229"/>
            <a:chExt cx="949" cy="404"/>
          </a:xfrm>
        </p:grpSpPr>
        <p:sp>
          <p:nvSpPr>
            <p:cNvPr id="5146" name="Freeform 29"/>
            <p:cNvSpPr>
              <a:spLocks/>
            </p:cNvSpPr>
            <p:nvPr/>
          </p:nvSpPr>
          <p:spPr bwMode="auto">
            <a:xfrm>
              <a:off x="1008" y="2275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7" name="Text Box 30"/>
            <p:cNvSpPr txBox="1">
              <a:spLocks noChangeArrowheads="1"/>
            </p:cNvSpPr>
            <p:nvPr/>
          </p:nvSpPr>
          <p:spPr bwMode="auto">
            <a:xfrm>
              <a:off x="301" y="2229"/>
              <a:ext cx="692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r"/>
              <a:r>
                <a:rPr lang="en-US">
                  <a:cs typeface="Arial" charset="0"/>
                </a:rPr>
                <a:t>Lessons </a:t>
              </a:r>
            </a:p>
            <a:p>
              <a:pPr algn="r"/>
              <a:r>
                <a:rPr lang="en-US">
                  <a:cs typeface="Arial" charset="0"/>
                </a:rPr>
                <a:t>Learned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562600" y="5181600"/>
            <a:ext cx="1644650" cy="641350"/>
            <a:chOff x="3696" y="3333"/>
            <a:chExt cx="1036" cy="404"/>
          </a:xfrm>
        </p:grpSpPr>
        <p:cxnSp>
          <p:nvCxnSpPr>
            <p:cNvPr id="5143" name="AutoShape 32"/>
            <p:cNvCxnSpPr>
              <a:cxnSpLocks noChangeShapeType="1"/>
              <a:stCxn id="5123" idx="5"/>
              <a:endCxn id="5123" idx="5"/>
            </p:cNvCxnSpPr>
            <p:nvPr/>
          </p:nvCxnSpPr>
          <p:spPr bwMode="auto">
            <a:xfrm>
              <a:off x="4282" y="3576"/>
              <a:ext cx="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5144" name="Freeform 33"/>
            <p:cNvSpPr>
              <a:spLocks/>
            </p:cNvSpPr>
            <p:nvPr/>
          </p:nvSpPr>
          <p:spPr bwMode="auto">
            <a:xfrm>
              <a:off x="3696" y="3379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5" name="Text Box 34"/>
            <p:cNvSpPr txBox="1">
              <a:spLocks noChangeArrowheads="1"/>
            </p:cNvSpPr>
            <p:nvPr/>
          </p:nvSpPr>
          <p:spPr bwMode="auto">
            <a:xfrm>
              <a:off x="3936" y="3333"/>
              <a:ext cx="796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Tape Out </a:t>
              </a:r>
            </a:p>
            <a:p>
              <a:pPr algn="l"/>
              <a:r>
                <a:rPr lang="en-US">
                  <a:cs typeface="Arial" charset="0"/>
                </a:rPr>
                <a:t>Readiness</a:t>
              </a: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743325" y="1952625"/>
            <a:ext cx="1198563" cy="644525"/>
            <a:chOff x="2358" y="1230"/>
            <a:chExt cx="755" cy="406"/>
          </a:xfrm>
        </p:grpSpPr>
        <p:sp>
          <p:nvSpPr>
            <p:cNvPr id="5141" name="Freeform 36"/>
            <p:cNvSpPr>
              <a:spLocks/>
            </p:cNvSpPr>
            <p:nvPr/>
          </p:nvSpPr>
          <p:spPr bwMode="auto">
            <a:xfrm>
              <a:off x="2358" y="1230"/>
              <a:ext cx="242" cy="265"/>
            </a:xfrm>
            <a:custGeom>
              <a:avLst/>
              <a:gdLst>
                <a:gd name="T0" fmla="*/ 0 w 480"/>
                <a:gd name="T1" fmla="*/ 240 h 528"/>
                <a:gd name="T2" fmla="*/ 144 w 480"/>
                <a:gd name="T3" fmla="*/ 384 h 528"/>
                <a:gd name="T4" fmla="*/ 480 w 480"/>
                <a:gd name="T5" fmla="*/ 0 h 528"/>
                <a:gd name="T6" fmla="*/ 144 w 480"/>
                <a:gd name="T7" fmla="*/ 528 h 528"/>
                <a:gd name="T8" fmla="*/ 0 w 480"/>
                <a:gd name="T9" fmla="*/ 24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528"/>
                <a:gd name="T17" fmla="*/ 480 w 480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528">
                  <a:moveTo>
                    <a:pt x="0" y="240"/>
                  </a:moveTo>
                  <a:lnTo>
                    <a:pt x="144" y="384"/>
                  </a:lnTo>
                  <a:lnTo>
                    <a:pt x="480" y="0"/>
                  </a:lnTo>
                  <a:lnTo>
                    <a:pt x="144" y="528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969696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42" name="Text Box 37"/>
            <p:cNvSpPr txBox="1">
              <a:spLocks noChangeArrowheads="1"/>
            </p:cNvSpPr>
            <p:nvPr/>
          </p:nvSpPr>
          <p:spPr bwMode="auto">
            <a:xfrm>
              <a:off x="2525" y="1232"/>
              <a:ext cx="588" cy="4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>
                  <a:cs typeface="Arial" charset="0"/>
                </a:rPr>
                <a:t>Plan </a:t>
              </a:r>
            </a:p>
            <a:p>
              <a:pPr algn="l"/>
              <a:r>
                <a:rPr lang="en-US">
                  <a:cs typeface="Arial" charset="0"/>
                </a:rPr>
                <a:t>Review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7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7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/>
      <p:bldP spid="275462" grpId="0"/>
      <p:bldP spid="275463" grpId="0"/>
      <p:bldP spid="275477" grpId="0"/>
      <p:bldP spid="27548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Functions to be verified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This section lists the specific functions of the DUV that the verification team will exercise</a:t>
            </a:r>
          </a:p>
          <a:p>
            <a:pPr lvl="1" eaLnBrk="1" hangingPunct="1"/>
            <a:r>
              <a:rPr lang="en-US" sz="2400" smtClean="0"/>
              <a:t>Omitted functions may slip away and not be verified</a:t>
            </a:r>
          </a:p>
          <a:p>
            <a:pPr eaLnBrk="1" hangingPunct="1"/>
            <a:r>
              <a:rPr lang="en-US" sz="2800" smtClean="0"/>
              <a:t>Assign Priority for each function</a:t>
            </a:r>
          </a:p>
          <a:p>
            <a:pPr lvl="1" eaLnBrk="1" hangingPunct="1"/>
            <a:r>
              <a:rPr lang="en-US" sz="2400" smtClean="0"/>
              <a:t>Critical functions</a:t>
            </a:r>
          </a:p>
          <a:p>
            <a:pPr lvl="1" eaLnBrk="1" hangingPunct="1"/>
            <a:r>
              <a:rPr lang="en-US" sz="2400" smtClean="0"/>
              <a:t>Secondary functions</a:t>
            </a:r>
          </a:p>
          <a:p>
            <a:pPr eaLnBrk="1" hangingPunct="1"/>
            <a:r>
              <a:rPr lang="en-US" sz="2800" smtClean="0"/>
              <a:t>Functions not verified at this level</a:t>
            </a:r>
          </a:p>
          <a:p>
            <a:pPr lvl="1" eaLnBrk="1" hangingPunct="1"/>
            <a:r>
              <a:rPr lang="en-US" sz="2400" smtClean="0"/>
              <a:t>Fully verified at a lower level </a:t>
            </a:r>
          </a:p>
          <a:p>
            <a:pPr lvl="1" eaLnBrk="1" hangingPunct="1"/>
            <a:r>
              <a:rPr lang="en-US" sz="2400" smtClean="0"/>
              <a:t>Not applicable to this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Required Tools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Specification and list of the verification toolset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Simulation engines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Debuggers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Verification environment authoring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Formal verification tools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… and more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For </a:t>
            </a:r>
            <a:r>
              <a:rPr lang="en-US" sz="2800" b="1" smtClean="0"/>
              <a:t>Calc1 A1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Simulation engine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Waveform viewer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Verification environment authoring tool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Or use the HDL to provide the environment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 Tests and Methods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What type of Verification?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Black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White box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Grey box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Verification Strategy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Formal Verification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Deterministic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Random based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>
                <a:hlinkClick r:id="" action="ppaction://hlinkshowjump?jump=nextslide"/>
              </a:rPr>
              <a:t>Abstraction level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Transactions (packets)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Checking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Simple I/O checking for data correctness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chemeClr val="hlink"/>
                </a:solidFill>
              </a:rPr>
              <a:t>Behavioral rules for timing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Abstraction Levels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2000" y="2678113"/>
            <a:ext cx="1524000" cy="1906587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DUV</a:t>
            </a:r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3048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3048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048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3048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048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3048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>
            <a:off x="3048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>
            <a:off x="3048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3048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3048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3048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048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048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3048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3048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048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2286000" y="2789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2286000" y="2901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2286000" y="30146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2286000" y="3125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22860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286000" y="33496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>
            <a:off x="2286000" y="34623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7" name="Line 27"/>
          <p:cNvSpPr>
            <a:spLocks noChangeShapeType="1"/>
          </p:cNvSpPr>
          <p:nvPr/>
        </p:nvSpPr>
        <p:spPr bwMode="auto">
          <a:xfrm>
            <a:off x="2286000" y="3575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8" name="Line 28"/>
          <p:cNvSpPr>
            <a:spLocks noChangeShapeType="1"/>
          </p:cNvSpPr>
          <p:nvPr/>
        </p:nvSpPr>
        <p:spPr bwMode="auto">
          <a:xfrm>
            <a:off x="2286000" y="36861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2286000" y="37988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2286000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2286000" y="40227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2" name="Line 32"/>
          <p:cNvSpPr>
            <a:spLocks noChangeShapeType="1"/>
          </p:cNvSpPr>
          <p:nvPr/>
        </p:nvSpPr>
        <p:spPr bwMode="auto">
          <a:xfrm>
            <a:off x="2286000" y="41354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2286000" y="42481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>
            <a:off x="2286000" y="43592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>
            <a:off x="2286000" y="44719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3581400" y="4359275"/>
            <a:ext cx="2362200" cy="7858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Bit Level </a:t>
            </a:r>
          </a:p>
          <a:p>
            <a:r>
              <a:rPr lang="en-US">
                <a:cs typeface="Arial" charset="0"/>
              </a:rPr>
              <a:t>(no abstraction)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3581400" y="3575050"/>
            <a:ext cx="2362200" cy="784225"/>
          </a:xfrm>
          <a:prstGeom prst="rect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r>
              <a:rPr lang="en-US">
                <a:cs typeface="Arial" charset="0"/>
              </a:rPr>
              <a:t>Command &amp; Data</a:t>
            </a:r>
          </a:p>
          <a:p>
            <a:r>
              <a:rPr lang="en-US">
                <a:cs typeface="Arial" charset="0"/>
              </a:rPr>
              <a:t>“packet” level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3581400" y="2789238"/>
            <a:ext cx="2362200" cy="785812"/>
          </a:xfrm>
          <a:prstGeom prst="rect">
            <a:avLst/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3581400" y="2005013"/>
            <a:ext cx="2362200" cy="78422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US">
              <a:cs typeface="Arial" charset="0"/>
            </a:endParaRPr>
          </a:p>
        </p:txBody>
      </p:sp>
      <p:sp>
        <p:nvSpPr>
          <p:cNvPr id="35880" name="AutoShape 40"/>
          <p:cNvSpPr>
            <a:spLocks noChangeArrowheads="1"/>
          </p:cNvSpPr>
          <p:nvPr/>
        </p:nvSpPr>
        <p:spPr bwMode="auto">
          <a:xfrm flipV="1">
            <a:off x="5943600" y="4022725"/>
            <a:ext cx="685800" cy="898525"/>
          </a:xfrm>
          <a:prstGeom prst="curvedLeftArrow">
            <a:avLst>
              <a:gd name="adj1" fmla="val 26204"/>
              <a:gd name="adj2" fmla="val 52407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1" name="AutoShape 41"/>
          <p:cNvSpPr>
            <a:spLocks noChangeArrowheads="1"/>
          </p:cNvSpPr>
          <p:nvPr/>
        </p:nvSpPr>
        <p:spPr bwMode="auto">
          <a:xfrm flipV="1">
            <a:off x="5943600" y="2228850"/>
            <a:ext cx="685800" cy="896938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2" name="AutoShape 42"/>
          <p:cNvSpPr>
            <a:spLocks noChangeArrowheads="1"/>
          </p:cNvSpPr>
          <p:nvPr/>
        </p:nvSpPr>
        <p:spPr bwMode="auto">
          <a:xfrm flipV="1">
            <a:off x="5943600" y="3125788"/>
            <a:ext cx="685800" cy="896937"/>
          </a:xfrm>
          <a:prstGeom prst="curvedLeftArrow">
            <a:avLst>
              <a:gd name="adj1" fmla="val 26157"/>
              <a:gd name="adj2" fmla="val 52315"/>
              <a:gd name="adj3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653213" y="4225925"/>
            <a:ext cx="139382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sz="1400" b="1">
                <a:cs typeface="Arial" charset="0"/>
              </a:rPr>
              <a:t>Groups of bits</a:t>
            </a:r>
          </a:p>
        </p:txBody>
      </p:sp>
      <p:sp>
        <p:nvSpPr>
          <p:cNvPr id="35884" name="Text Box 44"/>
          <p:cNvSpPr txBox="1">
            <a:spLocks noChangeArrowheads="1"/>
          </p:cNvSpPr>
          <p:nvPr/>
        </p:nvSpPr>
        <p:spPr bwMode="auto">
          <a:xfrm>
            <a:off x="6492875" y="3073400"/>
            <a:ext cx="1738313" cy="517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packets</a:t>
            </a:r>
          </a:p>
          <a:p>
            <a:r>
              <a:rPr lang="en-US" sz="1400" b="1">
                <a:cs typeface="Arial" charset="0"/>
              </a:rPr>
              <a:t>across time</a:t>
            </a:r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6440488" y="1927225"/>
            <a:ext cx="1719262" cy="730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400" b="1">
                <a:cs typeface="Arial" charset="0"/>
              </a:rPr>
              <a:t>Groups of </a:t>
            </a:r>
          </a:p>
          <a:p>
            <a:r>
              <a:rPr lang="en-US" sz="1400" b="1">
                <a:cs typeface="Arial" charset="0"/>
              </a:rPr>
              <a:t>sequences across</a:t>
            </a:r>
          </a:p>
          <a:p>
            <a:r>
              <a:rPr lang="en-US" sz="1400" b="1">
                <a:cs typeface="Arial" charset="0"/>
              </a:rPr>
              <a:t>time</a:t>
            </a:r>
          </a:p>
        </p:txBody>
      </p:sp>
      <p:sp>
        <p:nvSpPr>
          <p:cNvPr id="35886" name="Oval 46" descr="Dashed horizontal"/>
          <p:cNvSpPr>
            <a:spLocks noChangeArrowheads="1"/>
          </p:cNvSpPr>
          <p:nvPr/>
        </p:nvSpPr>
        <p:spPr bwMode="auto">
          <a:xfrm>
            <a:off x="24384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7" name="Oval 47" descr="Dashed horizontal"/>
          <p:cNvSpPr>
            <a:spLocks noChangeArrowheads="1"/>
          </p:cNvSpPr>
          <p:nvPr/>
        </p:nvSpPr>
        <p:spPr bwMode="auto">
          <a:xfrm>
            <a:off x="457200" y="4359275"/>
            <a:ext cx="152400" cy="225425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5334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533400" y="5032375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2514600" y="458470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1" name="Oval 51" descr="20%"/>
          <p:cNvSpPr>
            <a:spLocks noChangeArrowheads="1"/>
          </p:cNvSpPr>
          <p:nvPr/>
        </p:nvSpPr>
        <p:spPr bwMode="auto">
          <a:xfrm>
            <a:off x="2590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2" name="Oval 52" descr="20%"/>
          <p:cNvSpPr>
            <a:spLocks noChangeArrowheads="1"/>
          </p:cNvSpPr>
          <p:nvPr/>
        </p:nvSpPr>
        <p:spPr bwMode="auto">
          <a:xfrm>
            <a:off x="304800" y="3911600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2667000" y="413543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 flipH="1">
            <a:off x="76200" y="424815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 flipV="1">
            <a:off x="76200" y="2228850"/>
            <a:ext cx="0" cy="2019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>
            <a:off x="76200" y="222885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7" name="Line 57"/>
          <p:cNvSpPr>
            <a:spLocks noChangeShapeType="1"/>
          </p:cNvSpPr>
          <p:nvPr/>
        </p:nvSpPr>
        <p:spPr bwMode="auto">
          <a:xfrm>
            <a:off x="3200400" y="2228850"/>
            <a:ext cx="0" cy="1906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8" name="Oval 58" descr="Dashed horizontal"/>
          <p:cNvSpPr>
            <a:spLocks noChangeArrowheads="1"/>
          </p:cNvSpPr>
          <p:nvPr/>
        </p:nvSpPr>
        <p:spPr bwMode="auto">
          <a:xfrm>
            <a:off x="2362200" y="4135438"/>
            <a:ext cx="152400" cy="223837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99" name="Oval 59" descr="Dashed horizontal"/>
          <p:cNvSpPr>
            <a:spLocks noChangeArrowheads="1"/>
          </p:cNvSpPr>
          <p:nvPr/>
        </p:nvSpPr>
        <p:spPr bwMode="auto">
          <a:xfrm>
            <a:off x="533400" y="3911600"/>
            <a:ext cx="152400" cy="223838"/>
          </a:xfrm>
          <a:prstGeom prst="ellipse">
            <a:avLst/>
          </a:prstGeom>
          <a:pattFill prst="dashHorz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0" name="Oval 60" descr="20%"/>
          <p:cNvSpPr>
            <a:spLocks noChangeArrowheads="1"/>
          </p:cNvSpPr>
          <p:nvPr/>
        </p:nvSpPr>
        <p:spPr bwMode="auto">
          <a:xfrm>
            <a:off x="457200" y="3125788"/>
            <a:ext cx="152400" cy="673100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1" name="Oval 61" descr="20%"/>
          <p:cNvSpPr>
            <a:spLocks noChangeArrowheads="1"/>
          </p:cNvSpPr>
          <p:nvPr/>
        </p:nvSpPr>
        <p:spPr bwMode="auto">
          <a:xfrm>
            <a:off x="2362200" y="3014663"/>
            <a:ext cx="152400" cy="671512"/>
          </a:xfrm>
          <a:prstGeom prst="ellipse">
            <a:avLst/>
          </a:prstGeom>
          <a:pattFill prst="pct20">
            <a:fgClr>
              <a:srgbClr val="B2B2B2"/>
            </a:fgClr>
            <a:bgClr>
              <a:srgbClr val="FFFFFF"/>
            </a:bgClr>
          </a:patt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2" name="Text Box 62"/>
          <p:cNvSpPr txBox="1">
            <a:spLocks noChangeArrowheads="1"/>
          </p:cNvSpPr>
          <p:nvPr/>
        </p:nvSpPr>
        <p:spPr bwMode="auto">
          <a:xfrm>
            <a:off x="7810500" y="5514975"/>
            <a:ext cx="1292225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 u="sng">
                <a:cs typeface="Arial" charset="0"/>
              </a:rPr>
              <a:t>Verification</a:t>
            </a:r>
          </a:p>
          <a:p>
            <a:r>
              <a:rPr lang="en-US" sz="1600" b="1" u="sng">
                <a:cs typeface="Arial" charset="0"/>
              </a:rPr>
              <a:t>Level</a:t>
            </a:r>
          </a:p>
        </p:txBody>
      </p:sp>
      <p:sp>
        <p:nvSpPr>
          <p:cNvPr id="35903" name="Text Box 63"/>
          <p:cNvSpPr txBox="1">
            <a:spLocks noChangeArrowheads="1"/>
          </p:cNvSpPr>
          <p:nvPr/>
        </p:nvSpPr>
        <p:spPr bwMode="auto">
          <a:xfrm>
            <a:off x="7921625" y="4781550"/>
            <a:ext cx="1052513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Designer</a:t>
            </a:r>
          </a:p>
        </p:txBody>
      </p:sp>
      <p:sp>
        <p:nvSpPr>
          <p:cNvPr id="35904" name="Text Box 64"/>
          <p:cNvSpPr txBox="1">
            <a:spLocks noChangeArrowheads="1"/>
          </p:cNvSpPr>
          <p:nvPr/>
        </p:nvSpPr>
        <p:spPr bwMode="auto">
          <a:xfrm>
            <a:off x="8008938" y="1682750"/>
            <a:ext cx="906462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System</a:t>
            </a:r>
          </a:p>
        </p:txBody>
      </p:sp>
      <p:sp>
        <p:nvSpPr>
          <p:cNvPr id="35905" name="AutoShape 65"/>
          <p:cNvSpPr>
            <a:spLocks noChangeArrowheads="1"/>
          </p:cNvSpPr>
          <p:nvPr/>
        </p:nvSpPr>
        <p:spPr bwMode="auto">
          <a:xfrm rot="-5400000">
            <a:off x="7204075" y="3128963"/>
            <a:ext cx="2584450" cy="457200"/>
          </a:xfrm>
          <a:custGeom>
            <a:avLst/>
            <a:gdLst>
              <a:gd name="T0" fmla="*/ 1938337 w 21600"/>
              <a:gd name="T1" fmla="*/ 0 h 21600"/>
              <a:gd name="T2" fmla="*/ 0 w 21600"/>
              <a:gd name="T3" fmla="*/ 228600 h 21600"/>
              <a:gd name="T4" fmla="*/ 1938337 w 21600"/>
              <a:gd name="T5" fmla="*/ 457200 h 21600"/>
              <a:gd name="T6" fmla="*/ 258445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906" name="Text Box 66"/>
          <p:cNvSpPr txBox="1">
            <a:spLocks noChangeArrowheads="1"/>
          </p:cNvSpPr>
          <p:nvPr/>
        </p:nvSpPr>
        <p:spPr bwMode="auto">
          <a:xfrm>
            <a:off x="3829050" y="2085975"/>
            <a:ext cx="1890713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1600" b="1">
                <a:cs typeface="Arial" charset="0"/>
              </a:rPr>
              <a:t>Program or</a:t>
            </a:r>
          </a:p>
          <a:p>
            <a:r>
              <a:rPr lang="en-US" sz="1600" b="1">
                <a:cs typeface="Arial" charset="0"/>
              </a:rPr>
              <a:t>Algorithmic Level</a:t>
            </a:r>
          </a:p>
        </p:txBody>
      </p:sp>
      <p:sp>
        <p:nvSpPr>
          <p:cNvPr id="35907" name="Text Box 67"/>
          <p:cNvSpPr txBox="1">
            <a:spLocks noChangeArrowheads="1"/>
          </p:cNvSpPr>
          <p:nvPr/>
        </p:nvSpPr>
        <p:spPr bwMode="auto">
          <a:xfrm>
            <a:off x="3892550" y="2986088"/>
            <a:ext cx="18224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Arial" charset="0"/>
              </a:rPr>
              <a:t>Sequence Level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Coverage Requirements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258175" cy="49879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Traditionally, </a:t>
            </a:r>
            <a:r>
              <a:rPr lang="en-US" sz="2400" b="1" dirty="0" smtClean="0">
                <a:solidFill>
                  <a:srgbClr val="A50021"/>
                </a:solidFill>
              </a:rPr>
              <a:t>coverage is the feedback mechanism that evaluates the quality of the stimuli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rgbClr val="3366FF"/>
                </a:solidFill>
              </a:rPr>
              <a:t>Required in all random-based verification environments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Some aspects of coverage are directly achieved in deterministic testing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Coverage is defined as events (or scenarios) or families of events that span the functionality and code of the DUV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environment has exercised all types of commands and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stimulus has created a specific or varying range of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environment has driven varying degrees of legal concurrent stimulus</a:t>
            </a:r>
          </a:p>
          <a:p>
            <a:pPr eaLnBrk="1" hangingPunct="1">
              <a:lnSpc>
                <a:spcPct val="90000"/>
              </a:lnSpc>
            </a:pPr>
            <a:r>
              <a:rPr lang="en-GB" sz="2400" dirty="0" smtClean="0"/>
              <a:t>Soon: </a:t>
            </a:r>
            <a:r>
              <a:rPr lang="en-GB" sz="2400" b="1" dirty="0" smtClean="0">
                <a:solidFill>
                  <a:srgbClr val="3366FF"/>
                </a:solidFill>
              </a:rPr>
              <a:t>Coverage metrics</a:t>
            </a:r>
            <a:endParaRPr lang="en-US" sz="2400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Completion Criteria</a:t>
            </a:r>
            <a:endParaRPr lang="en-US" smtClean="0"/>
          </a:p>
        </p:txBody>
      </p:sp>
      <p:grpSp>
        <p:nvGrpSpPr>
          <p:cNvPr id="37891" name="Group 4"/>
          <p:cNvGrpSpPr>
            <a:grpSpLocks/>
          </p:cNvGrpSpPr>
          <p:nvPr/>
        </p:nvGrpSpPr>
        <p:grpSpPr bwMode="auto">
          <a:xfrm>
            <a:off x="3279775" y="1255713"/>
            <a:ext cx="5638800" cy="4986337"/>
            <a:chOff x="594" y="839"/>
            <a:chExt cx="4240" cy="3141"/>
          </a:xfrm>
        </p:grpSpPr>
        <p:sp>
          <p:nvSpPr>
            <p:cNvPr id="37893" name="AutoShape 5"/>
            <p:cNvSpPr>
              <a:spLocks noChangeArrowheads="1"/>
            </p:cNvSpPr>
            <p:nvPr/>
          </p:nvSpPr>
          <p:spPr bwMode="auto">
            <a:xfrm>
              <a:off x="594" y="839"/>
              <a:ext cx="850" cy="338"/>
            </a:xfrm>
            <a:prstGeom prst="flowChartProcess">
              <a:avLst/>
            </a:prstGeom>
            <a:solidFill>
              <a:srgbClr val="A5002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 b="1">
                  <a:solidFill>
                    <a:schemeClr val="bg1"/>
                  </a:solidFill>
                </a:rPr>
                <a:t>Regress</a:t>
              </a:r>
            </a:p>
          </p:txBody>
        </p:sp>
        <p:sp>
          <p:nvSpPr>
            <p:cNvPr id="37894" name="AutoShape 6"/>
            <p:cNvSpPr>
              <a:spLocks noChangeArrowheads="1"/>
            </p:cNvSpPr>
            <p:nvPr/>
          </p:nvSpPr>
          <p:spPr bwMode="auto">
            <a:xfrm>
              <a:off x="2243" y="1313"/>
              <a:ext cx="1274" cy="424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Coverage</a:t>
              </a:r>
            </a:p>
            <a:p>
              <a:pPr defTabSz="808038"/>
              <a:r>
                <a:rPr lang="en-US" sz="1400"/>
                <a:t>Complete?</a:t>
              </a:r>
            </a:p>
          </p:txBody>
        </p:sp>
        <p:sp>
          <p:nvSpPr>
            <p:cNvPr id="37895" name="AutoShape 7"/>
            <p:cNvSpPr>
              <a:spLocks noChangeArrowheads="1"/>
            </p:cNvSpPr>
            <p:nvPr/>
          </p:nvSpPr>
          <p:spPr bwMode="auto">
            <a:xfrm>
              <a:off x="2243" y="1864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Bug Rate </a:t>
              </a:r>
            </a:p>
            <a:p>
              <a:pPr defTabSz="808038"/>
              <a:r>
                <a:rPr lang="en-US" sz="1400"/>
                <a:t>Dropped</a:t>
              </a:r>
            </a:p>
          </p:txBody>
        </p:sp>
        <p:sp>
          <p:nvSpPr>
            <p:cNvPr id="37896" name="AutoShape 8"/>
            <p:cNvSpPr>
              <a:spLocks noChangeArrowheads="1"/>
            </p:cNvSpPr>
            <p:nvPr/>
          </p:nvSpPr>
          <p:spPr bwMode="auto">
            <a:xfrm>
              <a:off x="2243" y="2456"/>
              <a:ext cx="1274" cy="424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No Open</a:t>
              </a:r>
            </a:p>
            <a:p>
              <a:pPr defTabSz="808038"/>
              <a:r>
                <a:rPr lang="en-US" sz="1400"/>
                <a:t>Issues</a:t>
              </a:r>
            </a:p>
          </p:txBody>
        </p:sp>
        <p:sp>
          <p:nvSpPr>
            <p:cNvPr id="37897" name="AutoShape 9"/>
            <p:cNvSpPr>
              <a:spLocks noChangeArrowheads="1"/>
            </p:cNvSpPr>
            <p:nvPr/>
          </p:nvSpPr>
          <p:spPr bwMode="auto">
            <a:xfrm>
              <a:off x="2243" y="3007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Review</a:t>
              </a:r>
            </a:p>
          </p:txBody>
        </p:sp>
        <p:sp>
          <p:nvSpPr>
            <p:cNvPr id="37898" name="AutoShape 10"/>
            <p:cNvSpPr>
              <a:spLocks noChangeArrowheads="1"/>
            </p:cNvSpPr>
            <p:nvPr/>
          </p:nvSpPr>
          <p:spPr bwMode="auto">
            <a:xfrm>
              <a:off x="2243" y="3557"/>
              <a:ext cx="1274" cy="423"/>
            </a:xfrm>
            <a:prstGeom prst="flowChartDecision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400"/>
                <a:t>Clean</a:t>
              </a:r>
            </a:p>
            <a:p>
              <a:pPr defTabSz="808038"/>
              <a:r>
                <a:rPr lang="en-US" sz="1400"/>
                <a:t>Regression</a:t>
              </a:r>
            </a:p>
          </p:txBody>
        </p:sp>
        <p:sp>
          <p:nvSpPr>
            <p:cNvPr id="37899" name="AutoShape 11"/>
            <p:cNvSpPr>
              <a:spLocks noChangeArrowheads="1"/>
            </p:cNvSpPr>
            <p:nvPr/>
          </p:nvSpPr>
          <p:spPr bwMode="auto">
            <a:xfrm>
              <a:off x="3985" y="3599"/>
              <a:ext cx="849" cy="339"/>
            </a:xfrm>
            <a:prstGeom prst="flowChartProcess">
              <a:avLst/>
            </a:prstGeom>
            <a:solidFill>
              <a:srgbClr val="00FF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1600" b="1">
                  <a:solidFill>
                    <a:schemeClr val="bg1"/>
                  </a:solidFill>
                </a:rPr>
                <a:t>“Ship It”!</a:t>
              </a:r>
            </a:p>
          </p:txBody>
        </p:sp>
        <p:cxnSp>
          <p:nvCxnSpPr>
            <p:cNvPr id="37900" name="AutoShape 12"/>
            <p:cNvCxnSpPr>
              <a:cxnSpLocks noChangeShapeType="1"/>
            </p:cNvCxnSpPr>
            <p:nvPr/>
          </p:nvCxnSpPr>
          <p:spPr bwMode="auto">
            <a:xfrm rot="5400000">
              <a:off x="2822" y="1801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1" name="AutoShape 13"/>
            <p:cNvCxnSpPr>
              <a:cxnSpLocks noChangeShapeType="1"/>
            </p:cNvCxnSpPr>
            <p:nvPr/>
          </p:nvCxnSpPr>
          <p:spPr bwMode="auto">
            <a:xfrm rot="5400000">
              <a:off x="2798" y="2393"/>
              <a:ext cx="176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2" name="AutoShape 14"/>
            <p:cNvCxnSpPr>
              <a:cxnSpLocks noChangeShapeType="1"/>
            </p:cNvCxnSpPr>
            <p:nvPr/>
          </p:nvCxnSpPr>
          <p:spPr bwMode="auto">
            <a:xfrm rot="5400000">
              <a:off x="2814" y="2929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3" name="AutoShape 15"/>
            <p:cNvCxnSpPr>
              <a:cxnSpLocks noChangeShapeType="1"/>
            </p:cNvCxnSpPr>
            <p:nvPr/>
          </p:nvCxnSpPr>
          <p:spPr bwMode="auto">
            <a:xfrm rot="5400000">
              <a:off x="2806" y="3497"/>
              <a:ext cx="128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7904" name="AutoShape 16"/>
            <p:cNvCxnSpPr>
              <a:cxnSpLocks noChangeShapeType="1"/>
              <a:stCxn id="37895" idx="1"/>
              <a:endCxn id="37893" idx="2"/>
            </p:cNvCxnSpPr>
            <p:nvPr/>
          </p:nvCxnSpPr>
          <p:spPr bwMode="auto">
            <a:xfrm rot="10800000">
              <a:off x="1019" y="1185"/>
              <a:ext cx="1216" cy="891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5" name="AutoShape 17"/>
            <p:cNvCxnSpPr>
              <a:cxnSpLocks noChangeShapeType="1"/>
              <a:stCxn id="37896" idx="1"/>
              <a:endCxn id="37893" idx="2"/>
            </p:cNvCxnSpPr>
            <p:nvPr/>
          </p:nvCxnSpPr>
          <p:spPr bwMode="auto">
            <a:xfrm rot="10800000">
              <a:off x="1019" y="1185"/>
              <a:ext cx="1216" cy="1483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6" name="AutoShape 18"/>
            <p:cNvCxnSpPr>
              <a:cxnSpLocks noChangeShapeType="1"/>
              <a:stCxn id="37893" idx="3"/>
              <a:endCxn id="37894" idx="0"/>
            </p:cNvCxnSpPr>
            <p:nvPr/>
          </p:nvCxnSpPr>
          <p:spPr bwMode="auto">
            <a:xfrm>
              <a:off x="1452" y="1008"/>
              <a:ext cx="1428" cy="297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7" name="AutoShape 19"/>
            <p:cNvCxnSpPr>
              <a:cxnSpLocks noChangeShapeType="1"/>
              <a:stCxn id="37894" idx="1"/>
              <a:endCxn id="37893" idx="2"/>
            </p:cNvCxnSpPr>
            <p:nvPr/>
          </p:nvCxnSpPr>
          <p:spPr bwMode="auto">
            <a:xfrm rot="10800000">
              <a:off x="1019" y="1185"/>
              <a:ext cx="1216" cy="340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8" name="AutoShape 20"/>
            <p:cNvCxnSpPr>
              <a:cxnSpLocks noChangeShapeType="1"/>
              <a:stCxn id="37897" idx="1"/>
              <a:endCxn id="37893" idx="2"/>
            </p:cNvCxnSpPr>
            <p:nvPr/>
          </p:nvCxnSpPr>
          <p:spPr bwMode="auto">
            <a:xfrm rot="10800000">
              <a:off x="1019" y="1185"/>
              <a:ext cx="1216" cy="203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cxnSp>
          <p:nvCxnSpPr>
            <p:cNvPr id="37909" name="AutoShape 21"/>
            <p:cNvCxnSpPr>
              <a:cxnSpLocks noChangeShapeType="1"/>
              <a:stCxn id="37898" idx="1"/>
              <a:endCxn id="37893" idx="2"/>
            </p:cNvCxnSpPr>
            <p:nvPr/>
          </p:nvCxnSpPr>
          <p:spPr bwMode="auto">
            <a:xfrm rot="10800000">
              <a:off x="1019" y="1185"/>
              <a:ext cx="1216" cy="2584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</p:spPr>
        </p:cxnSp>
        <p:sp>
          <p:nvSpPr>
            <p:cNvPr id="37910" name="Text Box 22"/>
            <p:cNvSpPr txBox="1">
              <a:spLocks noChangeArrowheads="1"/>
            </p:cNvSpPr>
            <p:nvPr/>
          </p:nvSpPr>
          <p:spPr bwMode="auto">
            <a:xfrm>
              <a:off x="2922" y="169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1" name="Text Box 23"/>
            <p:cNvSpPr txBox="1">
              <a:spLocks noChangeArrowheads="1"/>
            </p:cNvSpPr>
            <p:nvPr/>
          </p:nvSpPr>
          <p:spPr bwMode="auto">
            <a:xfrm>
              <a:off x="1944" y="1356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1935" y="1905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3" name="Text Box 25"/>
            <p:cNvSpPr txBox="1">
              <a:spLocks noChangeArrowheads="1"/>
            </p:cNvSpPr>
            <p:nvPr/>
          </p:nvSpPr>
          <p:spPr bwMode="auto">
            <a:xfrm>
              <a:off x="1944" y="2499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4" name="Text Box 26"/>
            <p:cNvSpPr txBox="1">
              <a:spLocks noChangeArrowheads="1"/>
            </p:cNvSpPr>
            <p:nvPr/>
          </p:nvSpPr>
          <p:spPr bwMode="auto">
            <a:xfrm>
              <a:off x="1944" y="3057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5" name="Text Box 27"/>
            <p:cNvSpPr txBox="1">
              <a:spLocks noChangeArrowheads="1"/>
            </p:cNvSpPr>
            <p:nvPr/>
          </p:nvSpPr>
          <p:spPr bwMode="auto">
            <a:xfrm>
              <a:off x="1944" y="3608"/>
              <a:ext cx="316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No</a:t>
              </a:r>
            </a:p>
          </p:txBody>
        </p:sp>
        <p:sp>
          <p:nvSpPr>
            <p:cNvPr id="37916" name="Text Box 28"/>
            <p:cNvSpPr txBox="1">
              <a:spLocks noChangeArrowheads="1"/>
            </p:cNvSpPr>
            <p:nvPr/>
          </p:nvSpPr>
          <p:spPr bwMode="auto">
            <a:xfrm>
              <a:off x="2922" y="2245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7" name="Text Box 29"/>
            <p:cNvSpPr txBox="1">
              <a:spLocks noChangeArrowheads="1"/>
            </p:cNvSpPr>
            <p:nvPr/>
          </p:nvSpPr>
          <p:spPr bwMode="auto">
            <a:xfrm>
              <a:off x="2922" y="284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8" name="Text Box 30"/>
            <p:cNvSpPr txBox="1">
              <a:spLocks noChangeArrowheads="1"/>
            </p:cNvSpPr>
            <p:nvPr/>
          </p:nvSpPr>
          <p:spPr bwMode="auto">
            <a:xfrm>
              <a:off x="2995" y="3404"/>
              <a:ext cx="384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  <p:sp>
          <p:nvSpPr>
            <p:cNvPr id="37919" name="Text Box 31"/>
            <p:cNvSpPr txBox="1">
              <a:spLocks noChangeArrowheads="1"/>
            </p:cNvSpPr>
            <p:nvPr/>
          </p:nvSpPr>
          <p:spPr bwMode="auto">
            <a:xfrm>
              <a:off x="3560" y="3608"/>
              <a:ext cx="385" cy="2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algn="l" defTabSz="808038"/>
              <a:r>
                <a:rPr lang="en-US" sz="1600"/>
                <a:t>Yes</a:t>
              </a:r>
            </a:p>
          </p:txBody>
        </p:sp>
      </p:grpSp>
      <p:sp>
        <p:nvSpPr>
          <p:cNvPr id="3789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620713" y="1430338"/>
            <a:ext cx="2362200" cy="4987925"/>
          </a:xfrm>
          <a:noFill/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rgbClr val="A50021"/>
                </a:solidFill>
              </a:rPr>
              <a:t>These might include:</a:t>
            </a:r>
          </a:p>
          <a:p>
            <a:pPr eaLnBrk="1" hangingPunct="1"/>
            <a:r>
              <a:rPr lang="en-GB" sz="2400" smtClean="0"/>
              <a:t>Coverage targets</a:t>
            </a:r>
          </a:p>
          <a:p>
            <a:pPr eaLnBrk="1" hangingPunct="1"/>
            <a:r>
              <a:rPr lang="en-GB" sz="2400" smtClean="0"/>
              <a:t>Target metrics, e.g. bug rate drop</a:t>
            </a:r>
          </a:p>
          <a:p>
            <a:pPr eaLnBrk="1" hangingPunct="1"/>
            <a:r>
              <a:rPr lang="en-GB" sz="2400" smtClean="0"/>
              <a:t>Resolution of open issues</a:t>
            </a:r>
          </a:p>
          <a:p>
            <a:pPr eaLnBrk="1" hangingPunct="1"/>
            <a:r>
              <a:rPr lang="en-GB" sz="2400" smtClean="0"/>
              <a:t>Review</a:t>
            </a:r>
          </a:p>
          <a:p>
            <a:pPr eaLnBrk="1" hangingPunct="1"/>
            <a:r>
              <a:rPr lang="en-GB" sz="2400" smtClean="0"/>
              <a:t>Regression results</a:t>
            </a:r>
            <a:endParaRPr lang="en-US" sz="24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Test Scenarios (Matrix)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Specifies test scenarios that will be used throughout the verification process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deterministic or random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Scenarios are connected to items in the coverage requirements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Start with a basic set for the basic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Add more tests to plug holes in coverage, reach corner cases, etc.</a:t>
            </a:r>
          </a:p>
          <a:p>
            <a:pPr eaLnBrk="1" hangingPunct="1">
              <a:lnSpc>
                <a:spcPct val="90000"/>
              </a:lnSpc>
            </a:pPr>
            <a:r>
              <a:rPr lang="en-GB" smtClean="0">
                <a:hlinkClick r:id="rId2" action="ppaction://hlinksldjump"/>
              </a:rPr>
              <a:t>Examples for calc1 design</a:t>
            </a: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776287"/>
          </a:xfrm>
        </p:spPr>
        <p:txBody>
          <a:bodyPr/>
          <a:lstStyle/>
          <a:p>
            <a:pPr eaLnBrk="1" hangingPunct="1"/>
            <a:r>
              <a:rPr lang="en-US" sz="3200" smtClean="0"/>
              <a:t>Test Scenarios for Calc1: Basic Tests (partial list)</a:t>
            </a:r>
          </a:p>
        </p:txBody>
      </p:sp>
      <p:graphicFrame>
        <p:nvGraphicFramePr>
          <p:cNvPr id="264216" name="Group 24"/>
          <p:cNvGraphicFramePr>
            <a:graphicFrameLocks noGrp="1"/>
          </p:cNvGraphicFramePr>
          <p:nvPr>
            <p:ph sz="half" idx="1"/>
          </p:nvPr>
        </p:nvGraphicFramePr>
        <p:xfrm>
          <a:off x="354013" y="1447800"/>
          <a:ext cx="8229600" cy="2619376"/>
        </p:xfrm>
        <a:graphic>
          <a:graphicData uri="http://schemas.openxmlformats.org/drawingml/2006/table">
            <a:tbl>
              <a:tblPr rtl="1"/>
              <a:tblGrid>
                <a:gridCol w="7224713"/>
                <a:gridCol w="1004887"/>
              </a:tblGrid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basic command-response protocol on each of the four ports for each command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1.1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4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the operation of each command (on each port?)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1.2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overflow and underflow for add and subtract commands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…</a:t>
                      </a:r>
                    </a:p>
                  </a:txBody>
                  <a:tcPr marL="89992" marR="89992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1.4</a:t>
                      </a:r>
                    </a:p>
                  </a:txBody>
                  <a:tcPr marL="89992" marR="89992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59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584200" y="4254500"/>
            <a:ext cx="8116888" cy="20145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000" smtClean="0">
                <a:solidFill>
                  <a:srgbClr val="A50021"/>
                </a:solidFill>
              </a:rPr>
              <a:t>NOTE:</a:t>
            </a:r>
            <a:r>
              <a:rPr lang="en-US" sz="2000" i="1" smtClean="0">
                <a:solidFill>
                  <a:srgbClr val="A50021"/>
                </a:solidFill>
              </a:rPr>
              <a:t> “Check that X” </a:t>
            </a:r>
            <a:r>
              <a:rPr lang="en-US" sz="2000" smtClean="0">
                <a:solidFill>
                  <a:srgbClr val="A50021"/>
                </a:solidFill>
              </a:rPr>
              <a:t>should be read as “Create a scenario that allows checking X”.</a:t>
            </a:r>
          </a:p>
          <a:p>
            <a:pPr eaLnBrk="1" hangingPunct="1"/>
            <a:r>
              <a:rPr lang="en-US" sz="2000" smtClean="0"/>
              <a:t>These generic tests should be broken to more specific tests</a:t>
            </a:r>
          </a:p>
          <a:p>
            <a:pPr lvl="1" eaLnBrk="1" hangingPunct="1"/>
            <a:r>
              <a:rPr lang="en-US" sz="1800" smtClean="0"/>
              <a:t>Test case 1.1.</a:t>
            </a:r>
            <a:r>
              <a:rPr lang="en-US" sz="1800" smtClean="0">
                <a:solidFill>
                  <a:schemeClr val="folHlink"/>
                </a:solidFill>
              </a:rPr>
              <a:t>1</a:t>
            </a:r>
            <a:r>
              <a:rPr lang="en-US" sz="1800" smtClean="0"/>
              <a:t>.</a:t>
            </a:r>
            <a:r>
              <a:rPr lang="en-US" sz="1800" smtClean="0">
                <a:solidFill>
                  <a:schemeClr val="hlink"/>
                </a:solidFill>
              </a:rPr>
              <a:t>1</a:t>
            </a:r>
            <a:r>
              <a:rPr lang="en-US" sz="1800" smtClean="0"/>
              <a:t> : Check the protocol for </a:t>
            </a:r>
            <a:r>
              <a:rPr lang="en-US" sz="1800" smtClean="0">
                <a:solidFill>
                  <a:schemeClr val="hlink"/>
                </a:solidFill>
              </a:rPr>
              <a:t>add</a:t>
            </a:r>
            <a:r>
              <a:rPr lang="en-US" sz="1800" smtClean="0"/>
              <a:t> command on </a:t>
            </a:r>
            <a:r>
              <a:rPr lang="en-US" sz="1800" smtClean="0">
                <a:solidFill>
                  <a:schemeClr val="folHlink"/>
                </a:solidFill>
              </a:rPr>
              <a:t>channel 1</a:t>
            </a:r>
          </a:p>
          <a:p>
            <a:pPr lvl="1" eaLnBrk="1" hangingPunct="1"/>
            <a:r>
              <a:rPr lang="en-GB" sz="1800" smtClean="0"/>
              <a:t>…</a:t>
            </a:r>
            <a:endParaRPr lang="en-US" sz="1800" smtClean="0"/>
          </a:p>
          <a:p>
            <a:pPr lvl="1" eaLnBrk="1" hangingPunct="1"/>
            <a:r>
              <a:rPr lang="en-US" sz="1800" smtClean="0"/>
              <a:t>Test case 1.1.2.</a:t>
            </a:r>
            <a:r>
              <a:rPr lang="en-US" sz="1800" smtClean="0">
                <a:solidFill>
                  <a:schemeClr val="hlink"/>
                </a:solidFill>
              </a:rPr>
              <a:t>4</a:t>
            </a:r>
            <a:r>
              <a:rPr lang="en-US" sz="1800" smtClean="0"/>
              <a:t> : Check the protocol for </a:t>
            </a:r>
            <a:r>
              <a:rPr lang="en-US" sz="1800" smtClean="0">
                <a:solidFill>
                  <a:schemeClr val="hlink"/>
                </a:solidFill>
              </a:rPr>
              <a:t>sub</a:t>
            </a:r>
            <a:r>
              <a:rPr lang="en-US" sz="1800" smtClean="0"/>
              <a:t> command on </a:t>
            </a:r>
            <a:r>
              <a:rPr lang="en-US" sz="1800" smtClean="0">
                <a:solidFill>
                  <a:schemeClr val="folHlink"/>
                </a:solidFill>
              </a:rPr>
              <a:t>channel 4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7013"/>
            <a:ext cx="9144000" cy="776287"/>
          </a:xfrm>
        </p:spPr>
        <p:txBody>
          <a:bodyPr/>
          <a:lstStyle/>
          <a:p>
            <a:pPr eaLnBrk="1" hangingPunct="1"/>
            <a:r>
              <a:rPr lang="en-US" sz="2800" smtClean="0"/>
              <a:t>Test Scenarios for Calc1: Advanced Tests (partial list)</a:t>
            </a:r>
          </a:p>
        </p:txBody>
      </p:sp>
      <p:graphicFrame>
        <p:nvGraphicFramePr>
          <p:cNvPr id="276525" name="Group 45"/>
          <p:cNvGraphicFramePr>
            <a:graphicFrameLocks noGrp="1"/>
          </p:cNvGraphicFramePr>
          <p:nvPr>
            <p:ph idx="1"/>
          </p:nvPr>
        </p:nvGraphicFramePr>
        <p:xfrm>
          <a:off x="152400" y="1600200"/>
          <a:ext cx="8802688" cy="4384201"/>
        </p:xfrm>
        <a:graphic>
          <a:graphicData uri="http://schemas.openxmlformats.org/drawingml/2006/table">
            <a:tbl>
              <a:tblPr rtl="1"/>
              <a:tblGrid>
                <a:gridCol w="6783388"/>
                <a:gridCol w="800100"/>
                <a:gridCol w="1219200"/>
              </a:tblGrid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Test #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Topic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each port, check that each command can be followed by other command without leaving the state of the design dirty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Command sequences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 all ports combined, check that each command can be followed by other command without leaving the state of the design dirty (concurrent commands)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2.1.2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 that there is fairness among the channels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Fairness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two numbers that overflow by 1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2.3.1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Corner cases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 two numbers that reach the maximum value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2.3.2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 two numbers that underflow by 1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2.3.3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 two equal numbers (result is 0)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2.3.4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(left and right) 0 places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2.3.5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completely out (left and right) </a:t>
                      </a:r>
                    </a:p>
                  </a:txBody>
                  <a:tcPr marL="89992" marR="89992" marT="35997" marB="3599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2.3.6</a:t>
                      </a:r>
                    </a:p>
                  </a:txBody>
                  <a:tcPr marL="89992" marR="89992" marT="35997" marB="3599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Risks and Risk Management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Complexity of design project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Architecture and microarchitecture closure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Resources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Not just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New tools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Deliveries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Internal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External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Dependencies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 availability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Quality of lower levels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Tools and verification IP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3831167"/>
            <a:ext cx="1371600" cy="1384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Specifications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379538"/>
            <a:ext cx="8610600" cy="4949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</a:t>
            </a:r>
            <a:r>
              <a:rPr lang="en-US" sz="2800" b="1" smtClean="0">
                <a:solidFill>
                  <a:srgbClr val="A50021"/>
                </a:solidFill>
              </a:rPr>
              <a:t>functional specification</a:t>
            </a:r>
            <a:r>
              <a:rPr lang="en-US" sz="2800" smtClean="0"/>
              <a:t> describes the desired product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It contains the specification of: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function</a:t>
            </a:r>
            <a:r>
              <a:rPr lang="en-US" sz="2400" smtClean="0"/>
              <a:t> that it must perform.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interfaces</a:t>
            </a:r>
            <a:r>
              <a:rPr lang="en-US" sz="2400" smtClean="0"/>
              <a:t> with which it communicates.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</a:t>
            </a:r>
            <a:r>
              <a:rPr lang="en-US" sz="2400" b="1" smtClean="0">
                <a:solidFill>
                  <a:srgbClr val="A50021"/>
                </a:solidFill>
              </a:rPr>
              <a:t>conditions</a:t>
            </a:r>
            <a:r>
              <a:rPr lang="en-US" sz="2400" smtClean="0"/>
              <a:t> that affect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Designers implement the specification in HDL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Verification engineers incorporate the functional specification into the </a:t>
            </a:r>
            <a:r>
              <a:rPr lang="en-US" sz="2800" b="1" smtClean="0">
                <a:solidFill>
                  <a:srgbClr val="A50021"/>
                </a:solidFill>
              </a:rPr>
              <a:t>verification plan</a:t>
            </a:r>
            <a:r>
              <a:rPr lang="en-US" sz="2800" smtClean="0"/>
              <a:t> and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may seem redundant, but it is the </a:t>
            </a:r>
            <a:r>
              <a:rPr lang="en-US" sz="2400" b="1" smtClean="0">
                <a:solidFill>
                  <a:srgbClr val="A50021"/>
                </a:solidFill>
              </a:rPr>
              <a:t>foundation </a:t>
            </a:r>
            <a:r>
              <a:rPr lang="en-US" sz="2400" smtClean="0"/>
              <a:t>of verification, i.e.</a:t>
            </a:r>
            <a:r>
              <a:rPr lang="en-US" sz="2400" b="1" smtClean="0">
                <a:solidFill>
                  <a:srgbClr val="A50021"/>
                </a:solidFill>
              </a:rPr>
              <a:t> the specification for the verification.</a:t>
            </a:r>
          </a:p>
        </p:txBody>
      </p:sp>
      <p:sp>
        <p:nvSpPr>
          <p:cNvPr id="614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Summary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Cycle</a:t>
            </a:r>
          </a:p>
          <a:p>
            <a:pPr lvl="1" eaLnBrk="1" hangingPunct="1"/>
            <a:r>
              <a:rPr lang="en-GB" smtClean="0"/>
              <a:t>Foundation for successful verification</a:t>
            </a:r>
          </a:p>
          <a:p>
            <a:pPr eaLnBrk="1" hangingPunct="1"/>
            <a:r>
              <a:rPr lang="en-GB" smtClean="0"/>
              <a:t>Verification Methodology</a:t>
            </a:r>
          </a:p>
          <a:p>
            <a:pPr lvl="1" eaLnBrk="1" hangingPunct="1"/>
            <a:r>
              <a:rPr lang="en-GB" smtClean="0"/>
              <a:t>Evolution of:</a:t>
            </a:r>
          </a:p>
          <a:p>
            <a:pPr lvl="2" eaLnBrk="1" hangingPunct="1"/>
            <a:r>
              <a:rPr lang="en-GB" smtClean="0"/>
              <a:t>Test patters</a:t>
            </a:r>
          </a:p>
          <a:p>
            <a:pPr lvl="2" eaLnBrk="1" hangingPunct="1"/>
            <a:r>
              <a:rPr lang="en-GB" smtClean="0"/>
              <a:t>Test cases</a:t>
            </a:r>
          </a:p>
          <a:p>
            <a:pPr lvl="2" eaLnBrk="1" hangingPunct="1"/>
            <a:r>
              <a:rPr lang="en-GB" smtClean="0"/>
              <a:t>Test case generators/drivers</a:t>
            </a:r>
          </a:p>
          <a:p>
            <a:pPr eaLnBrk="1" hangingPunct="1"/>
            <a:r>
              <a:rPr lang="en-GB" smtClean="0"/>
              <a:t>Verification Plan</a:t>
            </a:r>
          </a:p>
          <a:p>
            <a:pPr lvl="1" eaLnBrk="1" hangingPunct="1"/>
            <a:r>
              <a:rPr lang="en-GB" smtClean="0">
                <a:solidFill>
                  <a:srgbClr val="3366FF"/>
                </a:solidFill>
              </a:rPr>
              <a:t>The specification for the verification process.</a:t>
            </a:r>
            <a:endParaRPr lang="en-US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Create Verification Plan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smtClean="0"/>
              <a:t>Functions to be verified:</a:t>
            </a:r>
            <a:r>
              <a:rPr lang="en-US" sz="2400" smtClean="0"/>
              <a:t> list the functions that will be verified at this level of verification.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Functions not covered: any functions that must be verified at a different level of the hierarchy.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Resources required</a:t>
            </a:r>
            <a:r>
              <a:rPr lang="en-US" sz="2400" smtClean="0"/>
              <a:t> (people) and </a:t>
            </a:r>
            <a:r>
              <a:rPr lang="en-US" sz="2400" b="1" smtClean="0"/>
              <a:t>schedule details</a:t>
            </a:r>
            <a:r>
              <a:rPr lang="en-US" sz="2400" smtClean="0"/>
              <a:t>: tie the plan to the program management by estimating the cost of verification.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Required tools:</a:t>
            </a:r>
            <a:r>
              <a:rPr lang="en-US" sz="2400" smtClean="0"/>
              <a:t> list the software and hardware necessary to support the described environment.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Specific tests and methods:</a:t>
            </a:r>
            <a:r>
              <a:rPr lang="en-US" sz="2400" smtClean="0"/>
              <a:t> define the type of environment that the verification engineers will create.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Completion criteria:</a:t>
            </a:r>
            <a:r>
              <a:rPr lang="en-US" sz="2400" smtClean="0"/>
              <a:t> Define the measurements that indicate that verification is complete.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Develop Verification Environment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solidFill>
                  <a:srgbClr val="0000CC"/>
                </a:solidFill>
              </a:rPr>
              <a:t>The verification environment is the set of software code and tools that enable the verification engineer to identify flaws in the design.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CC"/>
                </a:solidFill>
              </a:rPr>
              <a:t>The software code tends to be </a:t>
            </a:r>
            <a:r>
              <a:rPr lang="en-US" sz="2000" i="1" smtClean="0">
                <a:solidFill>
                  <a:srgbClr val="0000CC"/>
                </a:solidFill>
              </a:rPr>
              <a:t>specific to the design</a:t>
            </a:r>
            <a:r>
              <a:rPr lang="en-US" sz="2000" smtClean="0">
                <a:solidFill>
                  <a:srgbClr val="0000CC"/>
                </a:solidFill>
              </a:rPr>
              <a:t>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solidFill>
                  <a:srgbClr val="0000CC"/>
                </a:solidFill>
              </a:rPr>
              <a:t>while the tools are more generic and are used across multiple verification projects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Major components in the verification environment are </a:t>
            </a:r>
            <a:r>
              <a:rPr lang="en-US" sz="2400" b="1" smtClean="0">
                <a:solidFill>
                  <a:srgbClr val="A50021"/>
                </a:solidFill>
              </a:rPr>
              <a:t>stimulus and checking</a:t>
            </a:r>
            <a:r>
              <a:rPr lang="en-US" sz="2400" smtClean="0"/>
              <a:t> for simulation based environments, and </a:t>
            </a:r>
            <a:r>
              <a:rPr lang="en-US" sz="2400" b="1" smtClean="0">
                <a:solidFill>
                  <a:srgbClr val="A50021"/>
                </a:solidFill>
              </a:rPr>
              <a:t>rules generation</a:t>
            </a:r>
            <a:r>
              <a:rPr lang="en-US" sz="2400" smtClean="0"/>
              <a:t> for formal verification environments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environment is continually refined throughout the verification cycle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Refinements include fixes and additions to the software code</a:t>
            </a:r>
          </a:p>
        </p:txBody>
      </p:sp>
      <p:sp>
        <p:nvSpPr>
          <p:cNvPr id="819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 HDL and Environment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1697038"/>
            <a:ext cx="8229600" cy="40354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Run tests according to the verification plan and look for anomalies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Examine the anomalies to reveal the failure source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Can be either in the verification environment or in the HDL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Fix the cause of the failure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Either the verification environment or the HDL design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Once the problem is fixed, rerun the exact same test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aims to ensure that the update corrects the original anomaly and does not introduce new ones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Update the verification plan based on lessons learnt</a:t>
            </a:r>
          </a:p>
        </p:txBody>
      </p:sp>
      <p:sp>
        <p:nvSpPr>
          <p:cNvPr id="922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Run Regression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27138"/>
            <a:ext cx="8229600" cy="520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Regression is the </a:t>
            </a:r>
            <a:r>
              <a:rPr lang="en-US" sz="2800" b="1" smtClean="0"/>
              <a:t>continuous running of the tests</a:t>
            </a:r>
            <a:r>
              <a:rPr lang="en-US" sz="2800" smtClean="0"/>
              <a:t> defined in the verification plan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Often, verification teams leverage large workstation pools, or “farms”, to run an ever-increasing number of verification jobs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Regression is used to uncover hard-to-find bugs and ensure that the quality of the design keeps improving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With chip fabrication on the horizon, the verification team must reflect on the environment to ensure that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they have </a:t>
            </a:r>
            <a:r>
              <a:rPr lang="en-US" sz="2400" b="1" smtClean="0"/>
              <a:t>applied all valid scenarios</a:t>
            </a:r>
            <a:r>
              <a:rPr lang="en-US" sz="2400" smtClean="0"/>
              <a:t> to the design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and </a:t>
            </a:r>
            <a:r>
              <a:rPr lang="en-US" sz="2400" b="1" smtClean="0"/>
              <a:t>performed all pertinent checks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olidFill>
                  <a:srgbClr val="A50021"/>
                </a:solidFill>
              </a:rPr>
              <a:t>This is the tape-out readiness checkpoint.</a:t>
            </a:r>
          </a:p>
        </p:txBody>
      </p:sp>
      <p:sp>
        <p:nvSpPr>
          <p:cNvPr id="1024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Debug Fabricated Hardware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design team releases the hardware to the fabrication facility when they meet all fabrication criteria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This process is also known as the tape-out.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design team receives the hardware once the chip fabrication completes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hardware is then mounted on test vehicles or into the planned systems for these chips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hardware debug team performs the “</a:t>
            </a:r>
            <a:r>
              <a:rPr lang="en-US" sz="2800" b="1" smtClean="0">
                <a:solidFill>
                  <a:srgbClr val="A50021"/>
                </a:solidFill>
              </a:rPr>
              <a:t>hardware bring-up</a:t>
            </a:r>
            <a:r>
              <a:rPr lang="en-US" sz="2800" smtClean="0"/>
              <a:t>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During hardware bring-up, further anomalies may present themselves.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924800" y="5943600"/>
            <a:ext cx="685800" cy="609600"/>
          </a:xfrm>
          <a:prstGeom prst="actionButtonReturn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2289</Words>
  <Application>Microsoft Macintosh PowerPoint</Application>
  <PresentationFormat>On-screen Show (4:3)</PresentationFormat>
  <Paragraphs>427</Paragraphs>
  <Slides>40</Slides>
  <Notes>5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Default Design</vt:lpstr>
      <vt:lpstr>COMS31700 Design Verification:  Verification Cycle, Verification Methodology &amp; Verification Plan</vt:lpstr>
      <vt:lpstr>The Verification Cycle</vt:lpstr>
      <vt:lpstr>The Verification Cycle</vt:lpstr>
      <vt:lpstr>Functional Specifications</vt:lpstr>
      <vt:lpstr>Create Verification Plan</vt:lpstr>
      <vt:lpstr>Develop Verification Environment</vt:lpstr>
      <vt:lpstr>Debug HDL and Environment</vt:lpstr>
      <vt:lpstr>Run Regression</vt:lpstr>
      <vt:lpstr>Debug Fabricated Hardware</vt:lpstr>
      <vt:lpstr>Perform Escape Analysis</vt:lpstr>
      <vt:lpstr>Common Verification Breakdowns</vt:lpstr>
      <vt:lpstr>Summary</vt:lpstr>
      <vt:lpstr>Verification Methodology</vt:lpstr>
      <vt:lpstr>Outline</vt:lpstr>
      <vt:lpstr>Simulation-based Verification Environment Flow</vt:lpstr>
      <vt:lpstr>Simulation-based Verification Environment Structure</vt:lpstr>
      <vt:lpstr>Verification Methodology Evolution</vt:lpstr>
      <vt:lpstr>Test Patterns</vt:lpstr>
      <vt:lpstr>Test Cases</vt:lpstr>
      <vt:lpstr>Test Case Generators</vt:lpstr>
      <vt:lpstr>Test Case Drivers</vt:lpstr>
      <vt:lpstr>Coverage</vt:lpstr>
      <vt:lpstr>Verification Plan</vt:lpstr>
      <vt:lpstr>Evolution of the Verification Plan</vt:lpstr>
      <vt:lpstr>Design and Verification Process Interlock</vt:lpstr>
      <vt:lpstr>Calc1 Verification Plan</vt:lpstr>
      <vt:lpstr>Contents of the Verification Plan</vt:lpstr>
      <vt:lpstr>Description of Verification Levels</vt:lpstr>
      <vt:lpstr>Verification Levels for Calc1</vt:lpstr>
      <vt:lpstr>Functions to be verified</vt:lpstr>
      <vt:lpstr>Required Tools</vt:lpstr>
      <vt:lpstr>Specific Tests and Methods</vt:lpstr>
      <vt:lpstr>Abstraction Levels</vt:lpstr>
      <vt:lpstr>Coverage Requirements</vt:lpstr>
      <vt:lpstr>Completion Criteria</vt:lpstr>
      <vt:lpstr>Test Scenarios (Matrix)</vt:lpstr>
      <vt:lpstr>Test Scenarios for Calc1: Basic Tests (partial list)</vt:lpstr>
      <vt:lpstr>Test Scenarios for Calc1: Advanced Tests (partial list)</vt:lpstr>
      <vt:lpstr>Risks and Risk Management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85</cp:revision>
  <cp:lastPrinted>2014-10-02T23:15:30Z</cp:lastPrinted>
  <dcterms:created xsi:type="dcterms:W3CDTF">2006-05-11T10:00:56Z</dcterms:created>
  <dcterms:modified xsi:type="dcterms:W3CDTF">2014-10-14T16:38:42Z</dcterms:modified>
</cp:coreProperties>
</file>