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01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58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59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3" r:id="rId34"/>
    <p:sldId id="332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60" r:id="rId6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5050"/>
    <a:srgbClr val="0000CC"/>
    <a:srgbClr val="DDDDDD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19" autoAdjust="0"/>
    <p:restoredTop sz="94581" autoAdjust="0"/>
  </p:normalViewPr>
  <p:slideViewPr>
    <p:cSldViewPr snapToGrid="0">
      <p:cViewPr>
        <p:scale>
          <a:sx n="75" d="100"/>
          <a:sy n="75" d="100"/>
        </p:scale>
        <p:origin x="-186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" d="100"/>
        <a:sy n="39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1110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4DBB06-F7B9-4101-A4E1-6B0CA54DC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45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0E8B4E-6376-459C-94BD-C8CAF0AF7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1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AC52F-5855-493A-B3A3-3A0AA2EDDEA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3992E-65F7-43D3-8BD1-25C20639A3C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51BE3-AE5D-4257-8CA2-56AB6BF2F4C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38188"/>
            <a:ext cx="4818063" cy="361473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62575" cy="42799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33332-21C6-4C67-8238-F13D2384861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38188"/>
            <a:ext cx="4818063" cy="361473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62575" cy="42799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32E4-5121-4CEB-98D2-E840BA3895F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651C952-3390-411B-90FE-A9A9BCDBE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8D12BE5D-B596-41A8-8ACD-CA4FA1E80B0B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smtClean="0"/>
              <a:t>COMS31700 Design Verification:</a:t>
            </a:r>
            <a:r>
              <a:rPr lang="en-US" smtClean="0"/>
              <a:t/>
            </a:r>
            <a:br>
              <a:rPr lang="en-US" smtClean="0"/>
            </a:br>
            <a:r>
              <a:rPr lang="en-US" sz="5400" b="1" smtClean="0"/>
              <a:t> </a:t>
            </a:r>
            <a:r>
              <a:rPr lang="en-US" b="1" smtClean="0"/>
              <a:t>Stimuli Generation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dirty="0" smtClean="0"/>
              <a:t>Kerstin Eder</a:t>
            </a:r>
          </a:p>
          <a:p>
            <a:pPr eaLnBrk="1" hangingPunct="1"/>
            <a:r>
              <a:rPr lang="en-GB" sz="1200" dirty="0" smtClean="0"/>
              <a:t>(Acknowledgement: </a:t>
            </a:r>
            <a:r>
              <a:rPr lang="en-GB" sz="1200" dirty="0" err="1" smtClean="0"/>
              <a:t>Avi</a:t>
            </a:r>
            <a:r>
              <a:rPr lang="en-GB" sz="1200" dirty="0" smtClean="0"/>
              <a:t> </a:t>
            </a:r>
            <a:r>
              <a:rPr lang="en-GB" sz="1200" dirty="0" err="1" smtClean="0"/>
              <a:t>Ziv</a:t>
            </a:r>
            <a:r>
              <a:rPr lang="en-GB" sz="1200" dirty="0" smtClean="0"/>
              <a:t> from the IBM Research Labs in Haifa has kindly permitted the re-use of some of his slides.)</a:t>
            </a:r>
            <a:endParaRPr lang="en-US" sz="12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079" name="Picture 14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Issues in Stimuli Generation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  <a:p>
            <a:pPr eaLnBrk="1" hangingPunct="1"/>
            <a:r>
              <a:rPr lang="en-US" smtClean="0"/>
              <a:t>Level of abstraction</a:t>
            </a:r>
          </a:p>
          <a:p>
            <a:pPr eaLnBrk="1" hangingPunct="1"/>
            <a:r>
              <a:rPr lang="en-US" smtClean="0"/>
              <a:t>Online vs. offline generation</a:t>
            </a:r>
          </a:p>
          <a:p>
            <a:pPr eaLnBrk="1" hangingPunct="1"/>
            <a:r>
              <a:rPr lang="en-US" smtClean="0"/>
              <a:t>Dynamic vs. static generation</a:t>
            </a:r>
          </a:p>
          <a:p>
            <a:pPr eaLnBrk="1" hangingPunct="1"/>
            <a:r>
              <a:rPr lang="en-US" smtClean="0"/>
              <a:t>Test length</a:t>
            </a:r>
          </a:p>
          <a:p>
            <a:pPr eaLnBrk="1" hangingPunct="1"/>
            <a:r>
              <a:rPr lang="en-US" smtClean="0"/>
              <a:t>Randomness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2660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Distributed generators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Each interface has its own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Each generator works on its 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Simple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Easy to reuse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Disadvantages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0000CC"/>
                </a:solidFill>
              </a:rPr>
              <a:t>Hard to reach corner cases in coordinated</a:t>
            </a:r>
            <a:r>
              <a:rPr lang="en-US" sz="1800" smtClean="0"/>
              <a:t> fashion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55588" y="4235450"/>
            <a:ext cx="8632825" cy="2151063"/>
            <a:chOff x="182" y="3025"/>
            <a:chExt cx="6144" cy="1536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2294" y="3025"/>
              <a:ext cx="1920" cy="6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PowerPC</a:t>
              </a:r>
            </a:p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Processor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238" y="3025"/>
              <a:ext cx="528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4790" y="3025"/>
              <a:ext cx="480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2294" y="3889"/>
              <a:ext cx="192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Memory Driver</a:t>
              </a:r>
            </a:p>
          </p:txBody>
        </p:sp>
        <p:sp>
          <p:nvSpPr>
            <p:cNvPr id="13321" name="AutoShape 9"/>
            <p:cNvSpPr>
              <a:spLocks noChangeArrowheads="1"/>
            </p:cNvSpPr>
            <p:nvPr/>
          </p:nvSpPr>
          <p:spPr bwMode="auto">
            <a:xfrm>
              <a:off x="1766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4214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3" name="AutoShape 11"/>
            <p:cNvSpPr>
              <a:spLocks noChangeArrowheads="1"/>
            </p:cNvSpPr>
            <p:nvPr/>
          </p:nvSpPr>
          <p:spPr bwMode="auto">
            <a:xfrm>
              <a:off x="3062" y="3697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82" y="3025"/>
              <a:ext cx="528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3325" name="AutoShape 13"/>
            <p:cNvSpPr>
              <a:spLocks noChangeArrowheads="1"/>
            </p:cNvSpPr>
            <p:nvPr/>
          </p:nvSpPr>
          <p:spPr bwMode="auto">
            <a:xfrm>
              <a:off x="710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5846" y="3025"/>
              <a:ext cx="480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3327" name="AutoShape 15"/>
            <p:cNvSpPr>
              <a:spLocks noChangeArrowheads="1"/>
            </p:cNvSpPr>
            <p:nvPr/>
          </p:nvSpPr>
          <p:spPr bwMode="auto">
            <a:xfrm>
              <a:off x="5270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2294" y="4321"/>
              <a:ext cx="1920" cy="24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Memory Generator</a:t>
              </a:r>
            </a:p>
          </p:txBody>
        </p:sp>
        <p:sp>
          <p:nvSpPr>
            <p:cNvPr id="13329" name="AutoShape 17"/>
            <p:cNvSpPr>
              <a:spLocks noChangeArrowheads="1"/>
            </p:cNvSpPr>
            <p:nvPr/>
          </p:nvSpPr>
          <p:spPr bwMode="auto">
            <a:xfrm>
              <a:off x="3062" y="4129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2660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Single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One generator controls all the interfaces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All the interfaces can work together toward a common goal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Disadvantages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Complex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Hard to reuse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255588" y="4235450"/>
            <a:ext cx="8632825" cy="2151063"/>
            <a:chOff x="182" y="3025"/>
            <a:chExt cx="6144" cy="1536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2294" y="3025"/>
              <a:ext cx="1920" cy="6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PowerPC</a:t>
              </a:r>
            </a:p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Processor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238" y="3025"/>
              <a:ext cx="528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4790" y="3025"/>
              <a:ext cx="480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2294" y="3889"/>
              <a:ext cx="192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Memory Driver</a:t>
              </a:r>
            </a:p>
          </p:txBody>
        </p:sp>
        <p:sp>
          <p:nvSpPr>
            <p:cNvPr id="14345" name="AutoShape 9"/>
            <p:cNvSpPr>
              <a:spLocks noChangeArrowheads="1"/>
            </p:cNvSpPr>
            <p:nvPr/>
          </p:nvSpPr>
          <p:spPr bwMode="auto">
            <a:xfrm>
              <a:off x="1766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6" name="AutoShape 10"/>
            <p:cNvSpPr>
              <a:spLocks noChangeArrowheads="1"/>
            </p:cNvSpPr>
            <p:nvPr/>
          </p:nvSpPr>
          <p:spPr bwMode="auto">
            <a:xfrm>
              <a:off x="4214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7" name="AutoShape 11"/>
            <p:cNvSpPr>
              <a:spLocks noChangeArrowheads="1"/>
            </p:cNvSpPr>
            <p:nvPr/>
          </p:nvSpPr>
          <p:spPr bwMode="auto">
            <a:xfrm>
              <a:off x="3062" y="3697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82" y="3025"/>
              <a:ext cx="528" cy="153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9" name="AutoShape 13"/>
            <p:cNvSpPr>
              <a:spLocks noChangeArrowheads="1"/>
            </p:cNvSpPr>
            <p:nvPr/>
          </p:nvSpPr>
          <p:spPr bwMode="auto">
            <a:xfrm>
              <a:off x="710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5846" y="3025"/>
              <a:ext cx="480" cy="153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1" name="AutoShape 15"/>
            <p:cNvSpPr>
              <a:spLocks noChangeArrowheads="1"/>
            </p:cNvSpPr>
            <p:nvPr/>
          </p:nvSpPr>
          <p:spPr bwMode="auto">
            <a:xfrm>
              <a:off x="5270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710" y="4321"/>
              <a:ext cx="5136" cy="24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Unified Generator</a:t>
              </a:r>
            </a:p>
          </p:txBody>
        </p:sp>
        <p:sp>
          <p:nvSpPr>
            <p:cNvPr id="14353" name="AutoShape 17"/>
            <p:cNvSpPr>
              <a:spLocks noChangeArrowheads="1"/>
            </p:cNvSpPr>
            <p:nvPr/>
          </p:nvSpPr>
          <p:spPr bwMode="auto">
            <a:xfrm>
              <a:off x="3062" y="4129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614" y="4321"/>
              <a:ext cx="192" cy="24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5750" y="4321"/>
              <a:ext cx="192" cy="24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710" y="4321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5702" y="4321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614" y="4561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5702" y="4561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2660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Synchronized generators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Each interface has its own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generators share information and synchronize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Advantages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Can reuse each generator separately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Can work together towards a common goal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55588" y="4235450"/>
            <a:ext cx="8632825" cy="2151063"/>
            <a:chOff x="182" y="3025"/>
            <a:chExt cx="6144" cy="1536"/>
          </a:xfrm>
        </p:grpSpPr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2294" y="3025"/>
              <a:ext cx="1920" cy="6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PowerPC</a:t>
              </a:r>
            </a:p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Processor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238" y="3025"/>
              <a:ext cx="528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4790" y="3025"/>
              <a:ext cx="480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2294" y="3889"/>
              <a:ext cx="192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Memory Driver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766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0" name="AutoShape 10"/>
            <p:cNvSpPr>
              <a:spLocks noChangeArrowheads="1"/>
            </p:cNvSpPr>
            <p:nvPr/>
          </p:nvSpPr>
          <p:spPr bwMode="auto">
            <a:xfrm>
              <a:off x="4214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>
              <a:off x="3062" y="3697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182" y="3025"/>
              <a:ext cx="528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5373" name="AutoShape 13"/>
            <p:cNvSpPr>
              <a:spLocks noChangeArrowheads="1"/>
            </p:cNvSpPr>
            <p:nvPr/>
          </p:nvSpPr>
          <p:spPr bwMode="auto">
            <a:xfrm>
              <a:off x="710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5846" y="3025"/>
              <a:ext cx="480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5375" name="AutoShape 15"/>
            <p:cNvSpPr>
              <a:spLocks noChangeArrowheads="1"/>
            </p:cNvSpPr>
            <p:nvPr/>
          </p:nvSpPr>
          <p:spPr bwMode="auto">
            <a:xfrm>
              <a:off x="5270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2294" y="4321"/>
              <a:ext cx="1920" cy="24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Memory Generator</a:t>
              </a:r>
            </a:p>
          </p:txBody>
        </p:sp>
        <p:sp>
          <p:nvSpPr>
            <p:cNvPr id="15377" name="AutoShape 17"/>
            <p:cNvSpPr>
              <a:spLocks noChangeArrowheads="1"/>
            </p:cNvSpPr>
            <p:nvPr/>
          </p:nvSpPr>
          <p:spPr bwMode="auto">
            <a:xfrm>
              <a:off x="3062" y="4129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cxnSp>
          <p:nvCxnSpPr>
            <p:cNvPr id="15378" name="AutoShape 18"/>
            <p:cNvCxnSpPr>
              <a:cxnSpLocks noChangeShapeType="1"/>
              <a:stCxn id="15376" idx="1"/>
              <a:endCxn id="15372" idx="2"/>
            </p:cNvCxnSpPr>
            <p:nvPr/>
          </p:nvCxnSpPr>
          <p:spPr bwMode="auto">
            <a:xfrm rot="10800000">
              <a:off x="446" y="3705"/>
              <a:ext cx="1840" cy="73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</p:spPr>
        </p:cxnSp>
        <p:cxnSp>
          <p:nvCxnSpPr>
            <p:cNvPr id="15379" name="AutoShape 19"/>
            <p:cNvCxnSpPr>
              <a:cxnSpLocks noChangeShapeType="1"/>
              <a:stCxn id="15376" idx="3"/>
              <a:endCxn id="15374" idx="2"/>
            </p:cNvCxnSpPr>
            <p:nvPr/>
          </p:nvCxnSpPr>
          <p:spPr bwMode="auto">
            <a:xfrm flipV="1">
              <a:off x="4222" y="3705"/>
              <a:ext cx="1864" cy="73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Abstraction Level of Generation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2000" y="2678113"/>
            <a:ext cx="1524000" cy="1906587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DUV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048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04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048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048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048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048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3048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048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048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3048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048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3048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3048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3048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3048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3048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22860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22860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22860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22860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22860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22860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22860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22860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22860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22860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22860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22860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2860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22860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22860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22860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3581400" y="4359275"/>
            <a:ext cx="2362200" cy="7858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Bit Level </a:t>
            </a:r>
          </a:p>
          <a:p>
            <a:r>
              <a:rPr lang="en-US">
                <a:cs typeface="Arial" charset="0"/>
              </a:rPr>
              <a:t>(no abstraction)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3581400" y="3575050"/>
            <a:ext cx="2362200" cy="7842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Command &amp; Data</a:t>
            </a:r>
          </a:p>
          <a:p>
            <a:r>
              <a:rPr lang="en-US">
                <a:cs typeface="Arial" charset="0"/>
              </a:rPr>
              <a:t>instruction level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3581400" y="2789238"/>
            <a:ext cx="2362200" cy="78581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3581400" y="2005013"/>
            <a:ext cx="2362200" cy="784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6424" name="AutoShape 40"/>
          <p:cNvSpPr>
            <a:spLocks noChangeArrowheads="1"/>
          </p:cNvSpPr>
          <p:nvPr/>
        </p:nvSpPr>
        <p:spPr bwMode="auto">
          <a:xfrm flipV="1">
            <a:off x="5943600" y="4022725"/>
            <a:ext cx="685800" cy="898525"/>
          </a:xfrm>
          <a:prstGeom prst="curvedLeftArrow">
            <a:avLst>
              <a:gd name="adj1" fmla="val 26204"/>
              <a:gd name="adj2" fmla="val 52407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5" name="AutoShape 41"/>
          <p:cNvSpPr>
            <a:spLocks noChangeArrowheads="1"/>
          </p:cNvSpPr>
          <p:nvPr/>
        </p:nvSpPr>
        <p:spPr bwMode="auto">
          <a:xfrm flipV="1">
            <a:off x="5943600" y="2228850"/>
            <a:ext cx="685800" cy="896938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6" name="AutoShape 42"/>
          <p:cNvSpPr>
            <a:spLocks noChangeArrowheads="1"/>
          </p:cNvSpPr>
          <p:nvPr/>
        </p:nvSpPr>
        <p:spPr bwMode="auto">
          <a:xfrm flipV="1">
            <a:off x="5943600" y="3125788"/>
            <a:ext cx="685800" cy="896937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7" name="Text Box 43"/>
          <p:cNvSpPr txBox="1">
            <a:spLocks noChangeArrowheads="1"/>
          </p:cNvSpPr>
          <p:nvPr/>
        </p:nvSpPr>
        <p:spPr bwMode="auto">
          <a:xfrm>
            <a:off x="6653213" y="4225925"/>
            <a:ext cx="13938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cs typeface="Arial" charset="0"/>
              </a:rPr>
              <a:t>Groups of bits</a:t>
            </a:r>
          </a:p>
        </p:txBody>
      </p:sp>
      <p:sp>
        <p:nvSpPr>
          <p:cNvPr id="16428" name="Text Box 44"/>
          <p:cNvSpPr txBox="1">
            <a:spLocks noChangeArrowheads="1"/>
          </p:cNvSpPr>
          <p:nvPr/>
        </p:nvSpPr>
        <p:spPr bwMode="auto">
          <a:xfrm>
            <a:off x="6745288" y="3327400"/>
            <a:ext cx="1212850" cy="52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</a:t>
            </a:r>
          </a:p>
          <a:p>
            <a:r>
              <a:rPr lang="en-US" sz="1400" b="1">
                <a:cs typeface="Arial" charset="0"/>
              </a:rPr>
              <a:t>instructions</a:t>
            </a:r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6853238" y="2066925"/>
            <a:ext cx="1147762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</a:t>
            </a:r>
          </a:p>
          <a:p>
            <a:r>
              <a:rPr lang="en-US" sz="1400" b="1">
                <a:cs typeface="Arial" charset="0"/>
              </a:rPr>
              <a:t>sequences </a:t>
            </a:r>
          </a:p>
          <a:p>
            <a:r>
              <a:rPr lang="en-US" sz="1400" b="1">
                <a:cs typeface="Arial" charset="0"/>
              </a:rPr>
              <a:t>across</a:t>
            </a:r>
          </a:p>
          <a:p>
            <a:r>
              <a:rPr lang="en-US" sz="1400" b="1">
                <a:cs typeface="Arial" charset="0"/>
              </a:rPr>
              <a:t>time</a:t>
            </a:r>
          </a:p>
        </p:txBody>
      </p:sp>
      <p:sp>
        <p:nvSpPr>
          <p:cNvPr id="16430" name="Oval 46" descr="Dashed horizontal"/>
          <p:cNvSpPr>
            <a:spLocks noChangeArrowheads="1"/>
          </p:cNvSpPr>
          <p:nvPr/>
        </p:nvSpPr>
        <p:spPr bwMode="auto">
          <a:xfrm>
            <a:off x="24384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1" name="Oval 47" descr="Dashed horizontal"/>
          <p:cNvSpPr>
            <a:spLocks noChangeArrowheads="1"/>
          </p:cNvSpPr>
          <p:nvPr/>
        </p:nvSpPr>
        <p:spPr bwMode="auto">
          <a:xfrm>
            <a:off x="4572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>
            <a:off x="5334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>
            <a:off x="533400" y="503237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>
            <a:off x="25146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5" name="Oval 51" descr="20%"/>
          <p:cNvSpPr>
            <a:spLocks noChangeArrowheads="1"/>
          </p:cNvSpPr>
          <p:nvPr/>
        </p:nvSpPr>
        <p:spPr bwMode="auto">
          <a:xfrm>
            <a:off x="2590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6" name="Oval 52" descr="20%"/>
          <p:cNvSpPr>
            <a:spLocks noChangeArrowheads="1"/>
          </p:cNvSpPr>
          <p:nvPr/>
        </p:nvSpPr>
        <p:spPr bwMode="auto">
          <a:xfrm>
            <a:off x="304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>
            <a:off x="2667000" y="41354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8" name="Line 54"/>
          <p:cNvSpPr>
            <a:spLocks noChangeShapeType="1"/>
          </p:cNvSpPr>
          <p:nvPr/>
        </p:nvSpPr>
        <p:spPr bwMode="auto">
          <a:xfrm flipH="1">
            <a:off x="76200" y="4248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 flipV="1">
            <a:off x="76200" y="2228850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0" name="Line 56"/>
          <p:cNvSpPr>
            <a:spLocks noChangeShapeType="1"/>
          </p:cNvSpPr>
          <p:nvPr/>
        </p:nvSpPr>
        <p:spPr bwMode="auto">
          <a:xfrm>
            <a:off x="76200" y="22288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>
            <a:off x="3200400" y="2228850"/>
            <a:ext cx="0" cy="1906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2" name="Oval 58" descr="Dashed horizontal"/>
          <p:cNvSpPr>
            <a:spLocks noChangeArrowheads="1"/>
          </p:cNvSpPr>
          <p:nvPr/>
        </p:nvSpPr>
        <p:spPr bwMode="auto">
          <a:xfrm>
            <a:off x="2362200" y="4135438"/>
            <a:ext cx="152400" cy="223837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3" name="Oval 59" descr="Dashed horizontal"/>
          <p:cNvSpPr>
            <a:spLocks noChangeArrowheads="1"/>
          </p:cNvSpPr>
          <p:nvPr/>
        </p:nvSpPr>
        <p:spPr bwMode="auto">
          <a:xfrm>
            <a:off x="533400" y="3911600"/>
            <a:ext cx="152400" cy="223838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4" name="Oval 60" descr="20%"/>
          <p:cNvSpPr>
            <a:spLocks noChangeArrowheads="1"/>
          </p:cNvSpPr>
          <p:nvPr/>
        </p:nvSpPr>
        <p:spPr bwMode="auto">
          <a:xfrm>
            <a:off x="457200" y="3125788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5" name="Oval 61" descr="20%"/>
          <p:cNvSpPr>
            <a:spLocks noChangeArrowheads="1"/>
          </p:cNvSpPr>
          <p:nvPr/>
        </p:nvSpPr>
        <p:spPr bwMode="auto">
          <a:xfrm>
            <a:off x="2362200" y="3014663"/>
            <a:ext cx="152400" cy="671512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7851775" y="5273675"/>
            <a:ext cx="12922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 u="sng">
                <a:solidFill>
                  <a:srgbClr val="A50021"/>
                </a:solidFill>
                <a:cs typeface="Arial" charset="0"/>
              </a:rPr>
              <a:t>Verification</a:t>
            </a:r>
          </a:p>
          <a:p>
            <a:r>
              <a:rPr lang="en-US" sz="1600" b="1" u="sng">
                <a:solidFill>
                  <a:srgbClr val="A50021"/>
                </a:solidFill>
                <a:cs typeface="Arial" charset="0"/>
              </a:rPr>
              <a:t>Level</a:t>
            </a:r>
          </a:p>
        </p:txBody>
      </p:sp>
      <p:sp>
        <p:nvSpPr>
          <p:cNvPr id="16447" name="Text Box 63"/>
          <p:cNvSpPr txBox="1">
            <a:spLocks noChangeArrowheads="1"/>
          </p:cNvSpPr>
          <p:nvPr/>
        </p:nvSpPr>
        <p:spPr bwMode="auto">
          <a:xfrm>
            <a:off x="7921625" y="4540250"/>
            <a:ext cx="1052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Designer</a:t>
            </a:r>
          </a:p>
        </p:txBody>
      </p:sp>
      <p:sp>
        <p:nvSpPr>
          <p:cNvPr id="16448" name="Text Box 64"/>
          <p:cNvSpPr txBox="1">
            <a:spLocks noChangeArrowheads="1"/>
          </p:cNvSpPr>
          <p:nvPr/>
        </p:nvSpPr>
        <p:spPr bwMode="auto">
          <a:xfrm>
            <a:off x="8047038" y="2114550"/>
            <a:ext cx="9064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System</a:t>
            </a:r>
          </a:p>
        </p:txBody>
      </p:sp>
      <p:sp>
        <p:nvSpPr>
          <p:cNvPr id="16449" name="AutoShape 65"/>
          <p:cNvSpPr>
            <a:spLocks noChangeArrowheads="1"/>
          </p:cNvSpPr>
          <p:nvPr/>
        </p:nvSpPr>
        <p:spPr bwMode="auto">
          <a:xfrm rot="-5400000">
            <a:off x="7680325" y="3262313"/>
            <a:ext cx="168275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3827463" y="2063750"/>
            <a:ext cx="1895475" cy="630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cs typeface="Arial" charset="0"/>
              </a:rPr>
              <a:t>Program or</a:t>
            </a:r>
          </a:p>
          <a:p>
            <a:r>
              <a:rPr lang="en-US">
                <a:cs typeface="Arial" charset="0"/>
              </a:rPr>
              <a:t>Algorithmic Level</a:t>
            </a:r>
          </a:p>
        </p:txBody>
      </p:sp>
      <p:sp>
        <p:nvSpPr>
          <p:cNvPr id="16451" name="Text Box 67"/>
          <p:cNvSpPr txBox="1">
            <a:spLocks noChangeArrowheads="1"/>
          </p:cNvSpPr>
          <p:nvPr/>
        </p:nvSpPr>
        <p:spPr bwMode="auto">
          <a:xfrm>
            <a:off x="3892550" y="2986088"/>
            <a:ext cx="18224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Arial" charset="0"/>
              </a:rPr>
              <a:t>Sequence Level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What Does Abstraction Level Mean?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7938"/>
            <a:ext cx="8229600" cy="5114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Communication between: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rgbClr val="0000CC"/>
                </a:solidFill>
              </a:rPr>
              <a:t>the user and the generator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How the user specifies directives to the generator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CC"/>
                </a:solidFill>
              </a:rPr>
              <a:t>Internal representation and operation level</a:t>
            </a:r>
            <a:r>
              <a:rPr lang="en-US" sz="2800" smtClean="0"/>
              <a:t> in the generator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level in which the generator generates the stimuli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Communication between: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rgbClr val="0000CC"/>
                </a:solidFill>
              </a:rPr>
              <a:t>the generator and the driver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generator sends information at high level of abstraction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driver translates into bits using the appropriate protocol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Which Abstraction Level To Choose?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Communication </a:t>
            </a:r>
            <a:r>
              <a:rPr lang="en-US" sz="2400" smtClean="0">
                <a:solidFill>
                  <a:srgbClr val="0000CC"/>
                </a:solidFill>
              </a:rPr>
              <a:t>between the user and the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Use level similar to the level of the verification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 our case – the sequence level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0000CC"/>
                </a:solidFill>
              </a:rPr>
              <a:t>Internal representation and operation level</a:t>
            </a:r>
            <a:r>
              <a:rPr lang="en-US" sz="2400" smtClean="0"/>
              <a:t> in the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Conflicting requirements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Address user requests (at their level) </a:t>
            </a:r>
            <a:r>
              <a:rPr lang="en-US" sz="1800" smtClean="0">
                <a:sym typeface="Wingdings" pitchFamily="2" charset="2"/>
              </a:rPr>
              <a:t> high level of abstraction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“Dxxxx is in the detail.” </a:t>
            </a:r>
            <a:r>
              <a:rPr lang="en-US" sz="1800" smtClean="0">
                <a:sym typeface="Wingdings" pitchFamily="2" charset="2"/>
              </a:rPr>
              <a:t> low level of abstraction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 many cases we use two or more levels of generation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First we build a high-level skeleton of the stimuli based on the user request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Next we add lower-level details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Communication </a:t>
            </a:r>
            <a:r>
              <a:rPr lang="en-US" sz="2400" smtClean="0">
                <a:solidFill>
                  <a:srgbClr val="0000CC"/>
                </a:solidFill>
              </a:rPr>
              <a:t>between the generator and the driver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Use the lowest level in which the generator operates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Special case – error injection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Injection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Error detection and recovery are very important mechanisms in hardware designs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They are also very hard to verify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Error injection is usually </a:t>
            </a:r>
            <a:r>
              <a:rPr lang="en-US" sz="2000" smtClean="0">
                <a:solidFill>
                  <a:srgbClr val="0000CC"/>
                </a:solidFill>
              </a:rPr>
              <a:t>done at the lowest level of abstraction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 value of a bit (or set of bits) is flipped when they are injected into the DUV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To allow error injection, the generator needs to operate and </a:t>
            </a:r>
            <a:r>
              <a:rPr lang="en-US" sz="2000" smtClean="0">
                <a:solidFill>
                  <a:srgbClr val="0000CC"/>
                </a:solidFill>
              </a:rPr>
              <a:t>communicate</a:t>
            </a:r>
            <a:r>
              <a:rPr lang="en-US" sz="2000" smtClean="0"/>
              <a:t> with the driver </a:t>
            </a:r>
            <a:r>
              <a:rPr lang="en-US" sz="2000" smtClean="0">
                <a:solidFill>
                  <a:srgbClr val="0000CC"/>
                </a:solidFill>
              </a:rPr>
              <a:t>at the bit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This creates extra burden and unnecessarily increases complexity for normal cases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Possible solution – create </a:t>
            </a:r>
            <a:r>
              <a:rPr lang="en-US" sz="2000" smtClean="0">
                <a:solidFill>
                  <a:srgbClr val="A50021"/>
                </a:solidFill>
              </a:rPr>
              <a:t>separate error injection interface</a:t>
            </a:r>
            <a:r>
              <a:rPr lang="en-US" sz="2000" smtClean="0"/>
              <a:t> between the generator and driver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At the </a:t>
            </a:r>
            <a:r>
              <a:rPr lang="en-US" sz="1800" smtClean="0">
                <a:solidFill>
                  <a:srgbClr val="A50021"/>
                </a:solidFill>
              </a:rPr>
              <a:t>low level</a:t>
            </a:r>
            <a:r>
              <a:rPr lang="en-US" sz="1800" smtClean="0"/>
              <a:t> of the error injection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At the </a:t>
            </a:r>
            <a:r>
              <a:rPr lang="en-US" sz="1800" smtClean="0">
                <a:solidFill>
                  <a:srgbClr val="A50021"/>
                </a:solidFill>
              </a:rPr>
              <a:t>normal level</a:t>
            </a:r>
            <a:r>
              <a:rPr lang="en-US" sz="1800" smtClean="0"/>
              <a:t> with instructions on how to inject the error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Online Vs Offline Generation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66838"/>
            <a:ext cx="8229600" cy="5051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b="1" dirty="0" smtClean="0">
                <a:solidFill>
                  <a:srgbClr val="A50021"/>
                </a:solidFill>
              </a:rPr>
              <a:t>When</a:t>
            </a:r>
            <a:r>
              <a:rPr lang="en-GB" sz="2800" b="1" dirty="0" smtClean="0"/>
              <a:t> to generate stimuli?</a:t>
            </a:r>
            <a:endParaRPr lang="en-US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Online</a:t>
            </a:r>
            <a:r>
              <a:rPr lang="en-US" sz="2800" dirty="0" smtClean="0"/>
              <a:t> generation (on-the-fly):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stimuli generation generates the stimuli </a:t>
            </a:r>
            <a:r>
              <a:rPr lang="en-US" sz="2800" b="1" dirty="0" smtClean="0">
                <a:solidFill>
                  <a:srgbClr val="A50021"/>
                </a:solidFill>
              </a:rPr>
              <a:t>during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next element is generated when needed by the driver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generator must be part of the verification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Offline</a:t>
            </a:r>
            <a:r>
              <a:rPr lang="en-US" sz="2800" dirty="0" smtClean="0"/>
              <a:t> generation (pre-run) – the entire stimuli is generated </a:t>
            </a:r>
            <a:r>
              <a:rPr lang="en-US" sz="2800" b="1" dirty="0" smtClean="0">
                <a:solidFill>
                  <a:srgbClr val="A50021"/>
                </a:solidFill>
              </a:rPr>
              <a:t>before the simulation</a:t>
            </a:r>
            <a:r>
              <a:rPr lang="en-US" sz="2800" dirty="0" smtClean="0"/>
              <a:t> begins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generation and simulation can be two separated processes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Online Generation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0638"/>
            <a:ext cx="8229600" cy="5013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generator is part of the verification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can use information about the </a:t>
            </a:r>
            <a:r>
              <a:rPr lang="en-US" sz="2400" smtClean="0">
                <a:solidFill>
                  <a:srgbClr val="0000CC"/>
                </a:solidFill>
              </a:rPr>
              <a:t>state</a:t>
            </a:r>
            <a:r>
              <a:rPr lang="en-US" sz="2400" smtClean="0"/>
              <a:t> of the environment and DUV for improving the quality of generation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smtClean="0"/>
              <a:t>Makes reaching corner cases easier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only solution for responders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Generally small memory footprint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Why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generate items in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Limited complexity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Last Time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Coverage</a:t>
            </a:r>
          </a:p>
          <a:p>
            <a:pPr lvl="1" eaLnBrk="1" hangingPunct="1"/>
            <a:r>
              <a:rPr lang="en-GB" smtClean="0"/>
              <a:t>Code</a:t>
            </a:r>
          </a:p>
          <a:p>
            <a:pPr lvl="1" eaLnBrk="1" hangingPunct="1"/>
            <a:r>
              <a:rPr lang="en-GB" smtClean="0"/>
              <a:t>Structural</a:t>
            </a:r>
          </a:p>
          <a:p>
            <a:pPr lvl="1" eaLnBrk="1" hangingPunct="1"/>
            <a:r>
              <a:rPr lang="en-GB" smtClean="0"/>
              <a:t>Functional</a:t>
            </a:r>
          </a:p>
          <a:p>
            <a:pPr eaLnBrk="1" hangingPunct="1"/>
            <a:r>
              <a:rPr lang="en-GB" smtClean="0"/>
              <a:t>Coverage analysis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Offline Generation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separate the generation from simulation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Use external tools, emulation,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use more complex algorithms for generation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For example, </a:t>
            </a:r>
            <a:r>
              <a:rPr lang="en-US" sz="2000" smtClean="0">
                <a:hlinkClick r:id="" action="ppaction://hlinkshowjump?jump=nextslide"/>
              </a:rPr>
              <a:t>generate</a:t>
            </a:r>
            <a:r>
              <a:rPr lang="en-US" sz="2000" smtClean="0"/>
              <a:t> out of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May be compulsory				(Where?)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Why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Need to integrate generator to the verification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Cannot use information from the DUV and environment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Hard to create responders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Generating Out Of Order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193800"/>
            <a:ext cx="8116887" cy="47482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Goal – forward data from M2 to B2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Branch is dispatched after arithmetic instruction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Both reach stage 2 together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Branch waits for the arithmetic </a:t>
            </a:r>
            <a:br>
              <a:rPr lang="en-US" smtClean="0"/>
            </a:br>
            <a:r>
              <a:rPr lang="en-US" smtClean="0"/>
              <a:t>instruction to complete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blackWhite">
          <a:xfrm>
            <a:off x="8012113" y="34290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blackWhite">
          <a:xfrm>
            <a:off x="6729413" y="3429000"/>
            <a:ext cx="19558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Dispatch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6811963" y="4038600"/>
            <a:ext cx="457200" cy="1495425"/>
            <a:chOff x="2112" y="2784"/>
            <a:chExt cx="288" cy="942"/>
          </a:xfrm>
        </p:grpSpPr>
        <p:grpSp>
          <p:nvGrpSpPr>
            <p:cNvPr id="23588" name="Group 7"/>
            <p:cNvGrpSpPr>
              <a:grpSpLocks/>
            </p:cNvGrpSpPr>
            <p:nvPr/>
          </p:nvGrpSpPr>
          <p:grpSpPr bwMode="auto">
            <a:xfrm>
              <a:off x="2112" y="2784"/>
              <a:ext cx="288" cy="942"/>
              <a:chOff x="2736" y="2784"/>
              <a:chExt cx="288" cy="942"/>
            </a:xfrm>
          </p:grpSpPr>
          <p:sp>
            <p:nvSpPr>
              <p:cNvPr id="23591" name="AutoShape 8"/>
              <p:cNvSpPr>
                <a:spLocks noChangeArrowheads="1"/>
              </p:cNvSpPr>
              <p:nvPr/>
            </p:nvSpPr>
            <p:spPr bwMode="blackWhite">
              <a:xfrm>
                <a:off x="2736" y="278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B1</a:t>
                </a:r>
              </a:p>
            </p:txBody>
          </p:sp>
          <p:sp>
            <p:nvSpPr>
              <p:cNvPr id="23592" name="AutoShape 9"/>
              <p:cNvSpPr>
                <a:spLocks noChangeArrowheads="1"/>
              </p:cNvSpPr>
              <p:nvPr/>
            </p:nvSpPr>
            <p:spPr bwMode="blackWhite">
              <a:xfrm>
                <a:off x="2736" y="314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B2</a:t>
                </a:r>
              </a:p>
            </p:txBody>
          </p:sp>
          <p:sp>
            <p:nvSpPr>
              <p:cNvPr id="23593" name="AutoShape 10"/>
              <p:cNvSpPr>
                <a:spLocks noChangeArrowheads="1"/>
              </p:cNvSpPr>
              <p:nvPr/>
            </p:nvSpPr>
            <p:spPr bwMode="blackWhite">
              <a:xfrm>
                <a:off x="2736" y="350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B3</a:t>
                </a:r>
              </a:p>
            </p:txBody>
          </p:sp>
        </p:grpSp>
        <p:cxnSp>
          <p:nvCxnSpPr>
            <p:cNvPr id="23589" name="AutoShape 11"/>
            <p:cNvCxnSpPr>
              <a:cxnSpLocks noChangeShapeType="1"/>
              <a:stCxn id="23591" idx="2"/>
              <a:endCxn id="23592" idx="0"/>
            </p:cNvCxnSpPr>
            <p:nvPr/>
          </p:nvCxnSpPr>
          <p:spPr bwMode="blackWhite">
            <a:xfrm>
              <a:off x="2256" y="301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23590" name="AutoShape 12"/>
            <p:cNvCxnSpPr>
              <a:cxnSpLocks noChangeShapeType="1"/>
              <a:stCxn id="23592" idx="2"/>
              <a:endCxn id="23593" idx="0"/>
            </p:cNvCxnSpPr>
            <p:nvPr/>
          </p:nvCxnSpPr>
          <p:spPr bwMode="blackWhite">
            <a:xfrm>
              <a:off x="2256" y="337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</p:grpSp>
      <p:cxnSp>
        <p:nvCxnSpPr>
          <p:cNvPr id="23559" name="AutoShape 13"/>
          <p:cNvCxnSpPr>
            <a:cxnSpLocks noChangeShapeType="1"/>
          </p:cNvCxnSpPr>
          <p:nvPr/>
        </p:nvCxnSpPr>
        <p:spPr bwMode="blackWhite">
          <a:xfrm>
            <a:off x="7015163" y="3779838"/>
            <a:ext cx="0" cy="2778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3560" name="AutoShape 14"/>
          <p:cNvSpPr>
            <a:spLocks noChangeArrowheads="1"/>
          </p:cNvSpPr>
          <p:nvPr/>
        </p:nvSpPr>
        <p:spPr bwMode="blackWhite">
          <a:xfrm>
            <a:off x="8023225" y="40386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M1</a:t>
            </a:r>
          </a:p>
        </p:txBody>
      </p:sp>
      <p:sp>
        <p:nvSpPr>
          <p:cNvPr id="23561" name="AutoShape 15"/>
          <p:cNvSpPr>
            <a:spLocks noChangeArrowheads="1"/>
          </p:cNvSpPr>
          <p:nvPr/>
        </p:nvSpPr>
        <p:spPr bwMode="blackWhite">
          <a:xfrm>
            <a:off x="8023225" y="46101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M2</a:t>
            </a:r>
          </a:p>
        </p:txBody>
      </p:sp>
      <p:sp>
        <p:nvSpPr>
          <p:cNvPr id="23562" name="AutoShape 16"/>
          <p:cNvSpPr>
            <a:spLocks noChangeArrowheads="1"/>
          </p:cNvSpPr>
          <p:nvPr/>
        </p:nvSpPr>
        <p:spPr bwMode="blackWhite">
          <a:xfrm>
            <a:off x="8023225" y="5180013"/>
            <a:ext cx="457200" cy="354012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M3</a:t>
            </a:r>
          </a:p>
        </p:txBody>
      </p:sp>
      <p:cxnSp>
        <p:nvCxnSpPr>
          <p:cNvPr id="23563" name="AutoShape 17"/>
          <p:cNvCxnSpPr>
            <a:cxnSpLocks noChangeShapeType="1"/>
          </p:cNvCxnSpPr>
          <p:nvPr/>
        </p:nvCxnSpPr>
        <p:spPr bwMode="blackWhite">
          <a:xfrm>
            <a:off x="8243888" y="4978400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564" name="AutoShape 18"/>
          <p:cNvCxnSpPr>
            <a:cxnSpLocks noChangeShapeType="1"/>
          </p:cNvCxnSpPr>
          <p:nvPr/>
        </p:nvCxnSpPr>
        <p:spPr bwMode="blackWhite">
          <a:xfrm>
            <a:off x="8243888" y="4394200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565" name="AutoShape 19"/>
          <p:cNvCxnSpPr>
            <a:cxnSpLocks noChangeShapeType="1"/>
          </p:cNvCxnSpPr>
          <p:nvPr/>
        </p:nvCxnSpPr>
        <p:spPr bwMode="blackWhite">
          <a:xfrm>
            <a:off x="8218488" y="3767138"/>
            <a:ext cx="12700" cy="2651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3566" name="Text Box 20"/>
          <p:cNvSpPr txBox="1">
            <a:spLocks noChangeArrowheads="1"/>
          </p:cNvSpPr>
          <p:nvPr/>
        </p:nvSpPr>
        <p:spPr bwMode="blackWhite">
          <a:xfrm>
            <a:off x="5657850" y="4084638"/>
            <a:ext cx="1171575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Data Fetch</a:t>
            </a:r>
          </a:p>
        </p:txBody>
      </p:sp>
      <p:sp>
        <p:nvSpPr>
          <p:cNvPr id="23567" name="Text Box 21"/>
          <p:cNvSpPr txBox="1">
            <a:spLocks noChangeArrowheads="1"/>
          </p:cNvSpPr>
          <p:nvPr/>
        </p:nvSpPr>
        <p:spPr bwMode="blackWhite">
          <a:xfrm>
            <a:off x="5916613" y="4648200"/>
            <a:ext cx="91281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Execute</a:t>
            </a:r>
          </a:p>
        </p:txBody>
      </p:sp>
      <p:sp>
        <p:nvSpPr>
          <p:cNvPr id="23568" name="Text Box 22"/>
          <p:cNvSpPr txBox="1">
            <a:spLocks noChangeArrowheads="1"/>
          </p:cNvSpPr>
          <p:nvPr/>
        </p:nvSpPr>
        <p:spPr bwMode="blackWhite">
          <a:xfrm>
            <a:off x="5668963" y="5181600"/>
            <a:ext cx="116046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Write Back</a:t>
            </a:r>
          </a:p>
        </p:txBody>
      </p:sp>
      <p:sp>
        <p:nvSpPr>
          <p:cNvPr id="23569" name="AutoShape 23"/>
          <p:cNvSpPr>
            <a:spLocks noChangeArrowheads="1"/>
          </p:cNvSpPr>
          <p:nvPr/>
        </p:nvSpPr>
        <p:spPr bwMode="blackWhite">
          <a:xfrm>
            <a:off x="6797675" y="2806700"/>
            <a:ext cx="1820863" cy="354013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Decode</a:t>
            </a:r>
          </a:p>
        </p:txBody>
      </p:sp>
      <p:cxnSp>
        <p:nvCxnSpPr>
          <p:cNvPr id="23570" name="AutoShape 24"/>
          <p:cNvCxnSpPr>
            <a:cxnSpLocks noChangeShapeType="1"/>
          </p:cNvCxnSpPr>
          <p:nvPr/>
        </p:nvCxnSpPr>
        <p:spPr bwMode="auto">
          <a:xfrm>
            <a:off x="7718425" y="3163888"/>
            <a:ext cx="0" cy="27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571" name="AutoShape 25"/>
          <p:cNvCxnSpPr>
            <a:cxnSpLocks noChangeShapeType="1"/>
            <a:stCxn id="23561" idx="1"/>
            <a:endCxn id="23592" idx="3"/>
          </p:cNvCxnSpPr>
          <p:nvPr/>
        </p:nvCxnSpPr>
        <p:spPr bwMode="auto">
          <a:xfrm flipH="1">
            <a:off x="7281863" y="4786313"/>
            <a:ext cx="72866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</p:spPr>
      </p:cxnSp>
      <p:sp>
        <p:nvSpPr>
          <p:cNvPr id="23572" name="Text Box 26"/>
          <p:cNvSpPr txBox="1">
            <a:spLocks noChangeArrowheads="1"/>
          </p:cNvSpPr>
          <p:nvPr/>
        </p:nvSpPr>
        <p:spPr bwMode="auto">
          <a:xfrm>
            <a:off x="439738" y="5884863"/>
            <a:ext cx="1839912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Generation Order</a:t>
            </a: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2211388" y="4100513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Lw G10, 60(G21)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2211388" y="4437063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Add G7, G9, G13</a:t>
            </a: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2211388" y="4773613"/>
            <a:ext cx="2024062" cy="334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Mul G1, G2, G3</a:t>
            </a:r>
          </a:p>
        </p:txBody>
      </p:sp>
      <p:sp>
        <p:nvSpPr>
          <p:cNvPr id="235550" name="Rectangle 30"/>
          <p:cNvSpPr>
            <a:spLocks noChangeArrowheads="1"/>
          </p:cNvSpPr>
          <p:nvPr/>
        </p:nvSpPr>
        <p:spPr bwMode="auto">
          <a:xfrm>
            <a:off x="2211388" y="5108575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Div G4, G5, G6</a:t>
            </a:r>
          </a:p>
        </p:txBody>
      </p:sp>
      <p:sp>
        <p:nvSpPr>
          <p:cNvPr id="235551" name="Rectangle 31"/>
          <p:cNvSpPr>
            <a:spLocks noChangeArrowheads="1"/>
          </p:cNvSpPr>
          <p:nvPr/>
        </p:nvSpPr>
        <p:spPr bwMode="auto">
          <a:xfrm>
            <a:off x="2211388" y="5445125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Br 100(G1)</a:t>
            </a:r>
          </a:p>
        </p:txBody>
      </p:sp>
      <p:sp>
        <p:nvSpPr>
          <p:cNvPr id="235552" name="Text Box 32"/>
          <p:cNvSpPr txBox="1">
            <a:spLocks noChangeArrowheads="1"/>
          </p:cNvSpPr>
          <p:nvPr/>
        </p:nvSpPr>
        <p:spPr bwMode="auto">
          <a:xfrm>
            <a:off x="1957388" y="5457825"/>
            <a:ext cx="2540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235553" name="Text Box 33"/>
          <p:cNvSpPr txBox="1">
            <a:spLocks noChangeArrowheads="1"/>
          </p:cNvSpPr>
          <p:nvPr/>
        </p:nvSpPr>
        <p:spPr bwMode="auto">
          <a:xfrm>
            <a:off x="1909763" y="5108575"/>
            <a:ext cx="2857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3</a:t>
            </a:r>
          </a:p>
        </p:txBody>
      </p:sp>
      <p:sp>
        <p:nvSpPr>
          <p:cNvPr id="235554" name="Text Box 34"/>
          <p:cNvSpPr txBox="1">
            <a:spLocks noChangeArrowheads="1"/>
          </p:cNvSpPr>
          <p:nvPr/>
        </p:nvSpPr>
        <p:spPr bwMode="auto">
          <a:xfrm>
            <a:off x="1909763" y="4773613"/>
            <a:ext cx="285750" cy="3222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2</a:t>
            </a:r>
          </a:p>
        </p:txBody>
      </p:sp>
      <p:sp>
        <p:nvSpPr>
          <p:cNvPr id="235555" name="Text Box 35"/>
          <p:cNvSpPr txBox="1">
            <a:spLocks noChangeArrowheads="1"/>
          </p:cNvSpPr>
          <p:nvPr/>
        </p:nvSpPr>
        <p:spPr bwMode="auto">
          <a:xfrm>
            <a:off x="1909763" y="4437063"/>
            <a:ext cx="2857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4</a:t>
            </a:r>
          </a:p>
        </p:txBody>
      </p:sp>
      <p:sp>
        <p:nvSpPr>
          <p:cNvPr id="235556" name="Text Box 36"/>
          <p:cNvSpPr txBox="1">
            <a:spLocks noChangeArrowheads="1"/>
          </p:cNvSpPr>
          <p:nvPr/>
        </p:nvSpPr>
        <p:spPr bwMode="auto">
          <a:xfrm>
            <a:off x="1909763" y="4100513"/>
            <a:ext cx="2857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4</a:t>
            </a:r>
          </a:p>
        </p:txBody>
      </p:sp>
      <p:sp>
        <p:nvSpPr>
          <p:cNvPr id="23583" name="Rectangle 37"/>
          <p:cNvSpPr>
            <a:spLocks noChangeArrowheads="1"/>
          </p:cNvSpPr>
          <p:nvPr/>
        </p:nvSpPr>
        <p:spPr bwMode="auto">
          <a:xfrm>
            <a:off x="2209800" y="4098925"/>
            <a:ext cx="2024063" cy="1679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84" name="Line 38"/>
          <p:cNvSpPr>
            <a:spLocks noChangeShapeType="1"/>
          </p:cNvSpPr>
          <p:nvPr/>
        </p:nvSpPr>
        <p:spPr bwMode="auto">
          <a:xfrm>
            <a:off x="2211388" y="4437063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585" name="Line 39"/>
          <p:cNvSpPr>
            <a:spLocks noChangeShapeType="1"/>
          </p:cNvSpPr>
          <p:nvPr/>
        </p:nvSpPr>
        <p:spPr bwMode="auto">
          <a:xfrm>
            <a:off x="2211388" y="4773613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586" name="Line 40"/>
          <p:cNvSpPr>
            <a:spLocks noChangeShapeType="1"/>
          </p:cNvSpPr>
          <p:nvPr/>
        </p:nvSpPr>
        <p:spPr bwMode="auto">
          <a:xfrm>
            <a:off x="2211388" y="5108575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587" name="Line 41"/>
          <p:cNvSpPr>
            <a:spLocks noChangeShapeType="1"/>
          </p:cNvSpPr>
          <p:nvPr/>
        </p:nvSpPr>
        <p:spPr bwMode="auto">
          <a:xfrm>
            <a:off x="2211388" y="5445125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7" grpId="0" animBg="1"/>
      <p:bldP spid="235548" grpId="0" animBg="1"/>
      <p:bldP spid="235549" grpId="0" animBg="1"/>
      <p:bldP spid="235550" grpId="0" animBg="1"/>
      <p:bldP spid="235551" grpId="0" animBg="1"/>
      <p:bldP spid="235552" grpId="0"/>
      <p:bldP spid="235553" grpId="0"/>
      <p:bldP spid="235554" grpId="0"/>
      <p:bldP spid="235555" grpId="0"/>
      <p:bldP spid="2355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Mixing online and offline Generation</a:t>
            </a:r>
            <a:endParaRPr lang="en-US" sz="40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Online and offline generation can be mixed within a verification environment</a:t>
            </a:r>
          </a:p>
          <a:p>
            <a:pPr eaLnBrk="1" hangingPunct="1"/>
            <a:r>
              <a:rPr lang="en-GB" smtClean="0"/>
              <a:t>Which designs would benefit from this combination?</a:t>
            </a:r>
          </a:p>
          <a:p>
            <a:pPr lvl="1" eaLnBrk="1" hangingPunct="1"/>
            <a:r>
              <a:rPr lang="en-GB" smtClean="0"/>
              <a:t>(Example will be discussed in lecture.)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vs. Static Generation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4138"/>
            <a:ext cx="8432800" cy="496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 </a:t>
            </a:r>
            <a:r>
              <a:rPr lang="en-US" sz="2800" smtClean="0">
                <a:solidFill>
                  <a:srgbClr val="0000CC"/>
                </a:solidFill>
              </a:rPr>
              <a:t>static generation</a:t>
            </a:r>
            <a:r>
              <a:rPr lang="en-US" sz="2800" smtClean="0"/>
              <a:t> the generator is not aware of the state of the DUV and the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Generation decisions are based entirely on the internal state of the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Less restrictive definition – the generator is aware of what and when it is allowed to generate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 calc1 the generator knows not to generate a new command before a response is received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</a:t>
            </a:r>
            <a:r>
              <a:rPr lang="en-US" sz="2800" smtClean="0">
                <a:solidFill>
                  <a:srgbClr val="0000CC"/>
                </a:solidFill>
              </a:rPr>
              <a:t>dynamic generation</a:t>
            </a:r>
            <a:r>
              <a:rPr lang="en-US" sz="2800" smtClean="0"/>
              <a:t> the generator is fully aware of the state of the DUV and the environment and generates based on this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generator can react to interesting states in the DUV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Generation Example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Goal – forward data from M2 to B2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generator identifies potential</a:t>
            </a:r>
            <a:br>
              <a:rPr lang="en-US" smtClean="0"/>
            </a:br>
            <a:r>
              <a:rPr lang="en-US" smtClean="0"/>
              <a:t>forwarding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Generates instruction that </a:t>
            </a:r>
            <a:br>
              <a:rPr lang="en-US" smtClean="0"/>
            </a:br>
            <a:r>
              <a:rPr lang="en-US" smtClean="0"/>
              <a:t>will block the branch </a:t>
            </a:r>
            <a:br>
              <a:rPr lang="en-US" smtClean="0"/>
            </a:br>
            <a:r>
              <a:rPr lang="en-US" smtClean="0"/>
              <a:t>from dispatching with </a:t>
            </a:r>
            <a:br>
              <a:rPr lang="en-US" smtClean="0"/>
            </a:br>
            <a:r>
              <a:rPr lang="en-US" smtClean="0"/>
              <a:t>mul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Generates br instruction </a:t>
            </a:r>
            <a:br>
              <a:rPr lang="en-US" smtClean="0"/>
            </a:br>
            <a:r>
              <a:rPr lang="en-US" smtClean="0"/>
              <a:t>with same register to create </a:t>
            </a:r>
            <a:br>
              <a:rPr lang="en-US" smtClean="0"/>
            </a:br>
            <a:r>
              <a:rPr lang="en-US" smtClean="0"/>
              <a:t>dependency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blackWhite">
          <a:xfrm>
            <a:off x="8012113" y="40132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blackWhite">
          <a:xfrm>
            <a:off x="6729413" y="4013200"/>
            <a:ext cx="19558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Dispatch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6811963" y="4621213"/>
            <a:ext cx="457200" cy="1495425"/>
            <a:chOff x="2112" y="2784"/>
            <a:chExt cx="288" cy="942"/>
          </a:xfrm>
        </p:grpSpPr>
        <p:grpSp>
          <p:nvGrpSpPr>
            <p:cNvPr id="26658" name="Group 7"/>
            <p:cNvGrpSpPr>
              <a:grpSpLocks/>
            </p:cNvGrpSpPr>
            <p:nvPr/>
          </p:nvGrpSpPr>
          <p:grpSpPr bwMode="auto">
            <a:xfrm>
              <a:off x="2112" y="2784"/>
              <a:ext cx="288" cy="942"/>
              <a:chOff x="2736" y="2784"/>
              <a:chExt cx="288" cy="942"/>
            </a:xfrm>
          </p:grpSpPr>
          <p:sp>
            <p:nvSpPr>
              <p:cNvPr id="26661" name="AutoShape 8"/>
              <p:cNvSpPr>
                <a:spLocks noChangeArrowheads="1"/>
              </p:cNvSpPr>
              <p:nvPr/>
            </p:nvSpPr>
            <p:spPr bwMode="blackWhite">
              <a:xfrm>
                <a:off x="2736" y="278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B1</a:t>
                </a:r>
              </a:p>
            </p:txBody>
          </p:sp>
          <p:sp>
            <p:nvSpPr>
              <p:cNvPr id="26662" name="AutoShape 9"/>
              <p:cNvSpPr>
                <a:spLocks noChangeArrowheads="1"/>
              </p:cNvSpPr>
              <p:nvPr/>
            </p:nvSpPr>
            <p:spPr bwMode="blackWhite">
              <a:xfrm>
                <a:off x="2736" y="314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B2</a:t>
                </a:r>
              </a:p>
            </p:txBody>
          </p:sp>
          <p:sp>
            <p:nvSpPr>
              <p:cNvPr id="26663" name="AutoShape 10"/>
              <p:cNvSpPr>
                <a:spLocks noChangeArrowheads="1"/>
              </p:cNvSpPr>
              <p:nvPr/>
            </p:nvSpPr>
            <p:spPr bwMode="blackWhite">
              <a:xfrm>
                <a:off x="2736" y="350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B3</a:t>
                </a:r>
              </a:p>
            </p:txBody>
          </p:sp>
        </p:grpSp>
        <p:cxnSp>
          <p:nvCxnSpPr>
            <p:cNvPr id="26659" name="AutoShape 11"/>
            <p:cNvCxnSpPr>
              <a:cxnSpLocks noChangeShapeType="1"/>
              <a:stCxn id="26661" idx="2"/>
              <a:endCxn id="26662" idx="0"/>
            </p:cNvCxnSpPr>
            <p:nvPr/>
          </p:nvCxnSpPr>
          <p:spPr bwMode="blackWhite">
            <a:xfrm>
              <a:off x="2256" y="301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26660" name="AutoShape 12"/>
            <p:cNvCxnSpPr>
              <a:cxnSpLocks noChangeShapeType="1"/>
              <a:stCxn id="26662" idx="2"/>
              <a:endCxn id="26663" idx="0"/>
            </p:cNvCxnSpPr>
            <p:nvPr/>
          </p:nvCxnSpPr>
          <p:spPr bwMode="blackWhite">
            <a:xfrm>
              <a:off x="2256" y="337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</p:grpSp>
      <p:cxnSp>
        <p:nvCxnSpPr>
          <p:cNvPr id="26631" name="AutoShape 13"/>
          <p:cNvCxnSpPr>
            <a:cxnSpLocks noChangeShapeType="1"/>
          </p:cNvCxnSpPr>
          <p:nvPr/>
        </p:nvCxnSpPr>
        <p:spPr bwMode="blackWhite">
          <a:xfrm>
            <a:off x="7027863" y="4352925"/>
            <a:ext cx="0" cy="2778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6632" name="AutoShape 14"/>
          <p:cNvSpPr>
            <a:spLocks noChangeArrowheads="1"/>
          </p:cNvSpPr>
          <p:nvPr/>
        </p:nvSpPr>
        <p:spPr bwMode="blackWhite">
          <a:xfrm>
            <a:off x="8023225" y="4621213"/>
            <a:ext cx="457200" cy="354012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M1</a:t>
            </a:r>
          </a:p>
        </p:txBody>
      </p:sp>
      <p:sp>
        <p:nvSpPr>
          <p:cNvPr id="26633" name="AutoShape 15"/>
          <p:cNvSpPr>
            <a:spLocks noChangeArrowheads="1"/>
          </p:cNvSpPr>
          <p:nvPr/>
        </p:nvSpPr>
        <p:spPr bwMode="blackWhite">
          <a:xfrm>
            <a:off x="8023225" y="5192713"/>
            <a:ext cx="457200" cy="354012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M2</a:t>
            </a:r>
          </a:p>
        </p:txBody>
      </p:sp>
      <p:sp>
        <p:nvSpPr>
          <p:cNvPr id="26634" name="AutoShape 16"/>
          <p:cNvSpPr>
            <a:spLocks noChangeArrowheads="1"/>
          </p:cNvSpPr>
          <p:nvPr/>
        </p:nvSpPr>
        <p:spPr bwMode="blackWhite">
          <a:xfrm>
            <a:off x="8023225" y="5764213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M3</a:t>
            </a:r>
          </a:p>
        </p:txBody>
      </p:sp>
      <p:cxnSp>
        <p:nvCxnSpPr>
          <p:cNvPr id="26635" name="AutoShape 17"/>
          <p:cNvCxnSpPr>
            <a:cxnSpLocks noChangeShapeType="1"/>
          </p:cNvCxnSpPr>
          <p:nvPr/>
        </p:nvCxnSpPr>
        <p:spPr bwMode="blackWhite">
          <a:xfrm>
            <a:off x="8269288" y="5551488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6636" name="AutoShape 18"/>
          <p:cNvCxnSpPr>
            <a:cxnSpLocks noChangeShapeType="1"/>
          </p:cNvCxnSpPr>
          <p:nvPr/>
        </p:nvCxnSpPr>
        <p:spPr bwMode="blackWhite">
          <a:xfrm>
            <a:off x="8269288" y="4992688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6637" name="AutoShape 19"/>
          <p:cNvCxnSpPr>
            <a:cxnSpLocks noChangeShapeType="1"/>
          </p:cNvCxnSpPr>
          <p:nvPr/>
        </p:nvCxnSpPr>
        <p:spPr bwMode="blackWhite">
          <a:xfrm>
            <a:off x="7672388" y="3730625"/>
            <a:ext cx="12700" cy="2651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6638" name="Text Box 20"/>
          <p:cNvSpPr txBox="1">
            <a:spLocks noChangeArrowheads="1"/>
          </p:cNvSpPr>
          <p:nvPr/>
        </p:nvSpPr>
        <p:spPr bwMode="blackWhite">
          <a:xfrm>
            <a:off x="5657850" y="4668838"/>
            <a:ext cx="1171575" cy="29686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Data Fetch</a:t>
            </a:r>
          </a:p>
        </p:txBody>
      </p:sp>
      <p:sp>
        <p:nvSpPr>
          <p:cNvPr id="26639" name="Text Box 21"/>
          <p:cNvSpPr txBox="1">
            <a:spLocks noChangeArrowheads="1"/>
          </p:cNvSpPr>
          <p:nvPr/>
        </p:nvSpPr>
        <p:spPr bwMode="blackWhite">
          <a:xfrm>
            <a:off x="5916613" y="5232400"/>
            <a:ext cx="91281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Execute</a:t>
            </a:r>
          </a:p>
        </p:txBody>
      </p:sp>
      <p:sp>
        <p:nvSpPr>
          <p:cNvPr id="26640" name="Text Box 22"/>
          <p:cNvSpPr txBox="1">
            <a:spLocks noChangeArrowheads="1"/>
          </p:cNvSpPr>
          <p:nvPr/>
        </p:nvSpPr>
        <p:spPr bwMode="blackWhite">
          <a:xfrm>
            <a:off x="5668963" y="5765800"/>
            <a:ext cx="116046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Write Back</a:t>
            </a:r>
          </a:p>
        </p:txBody>
      </p:sp>
      <p:sp>
        <p:nvSpPr>
          <p:cNvPr id="26641" name="AutoShape 23"/>
          <p:cNvSpPr>
            <a:spLocks noChangeArrowheads="1"/>
          </p:cNvSpPr>
          <p:nvPr/>
        </p:nvSpPr>
        <p:spPr bwMode="blackWhite">
          <a:xfrm>
            <a:off x="6797675" y="3390900"/>
            <a:ext cx="1820863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Decode</a:t>
            </a:r>
          </a:p>
        </p:txBody>
      </p:sp>
      <p:cxnSp>
        <p:nvCxnSpPr>
          <p:cNvPr id="26642" name="AutoShape 24"/>
          <p:cNvCxnSpPr>
            <a:cxnSpLocks noChangeShapeType="1"/>
          </p:cNvCxnSpPr>
          <p:nvPr/>
        </p:nvCxnSpPr>
        <p:spPr bwMode="auto">
          <a:xfrm>
            <a:off x="8226425" y="4359275"/>
            <a:ext cx="0" cy="27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643" name="AutoShape 25"/>
          <p:cNvCxnSpPr>
            <a:cxnSpLocks noChangeShapeType="1"/>
            <a:stCxn id="26633" idx="1"/>
          </p:cNvCxnSpPr>
          <p:nvPr/>
        </p:nvCxnSpPr>
        <p:spPr bwMode="auto">
          <a:xfrm flipH="1" flipV="1">
            <a:off x="7273925" y="5365750"/>
            <a:ext cx="736600" cy="476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</p:spPr>
      </p:cxnSp>
      <p:sp>
        <p:nvSpPr>
          <p:cNvPr id="26644" name="Line 26"/>
          <p:cNvSpPr>
            <a:spLocks noChangeShapeType="1"/>
          </p:cNvSpPr>
          <p:nvPr/>
        </p:nvSpPr>
        <p:spPr bwMode="auto">
          <a:xfrm>
            <a:off x="7673975" y="3071813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45" name="Text Box 27"/>
          <p:cNvSpPr txBox="1">
            <a:spLocks noChangeArrowheads="1"/>
          </p:cNvSpPr>
          <p:nvPr/>
        </p:nvSpPr>
        <p:spPr bwMode="auto">
          <a:xfrm>
            <a:off x="6811963" y="2771775"/>
            <a:ext cx="1736725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Next instruction</a:t>
            </a:r>
          </a:p>
        </p:txBody>
      </p:sp>
      <p:sp>
        <p:nvSpPr>
          <p:cNvPr id="238620" name="Text Box 28"/>
          <p:cNvSpPr txBox="1">
            <a:spLocks noChangeArrowheads="1"/>
          </p:cNvSpPr>
          <p:nvPr/>
        </p:nvSpPr>
        <p:spPr bwMode="auto">
          <a:xfrm>
            <a:off x="8502650" y="4618038"/>
            <a:ext cx="5207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algn="l" defTabSz="808038">
              <a:spcBef>
                <a:spcPct val="50000"/>
              </a:spcBef>
            </a:pPr>
            <a:r>
              <a:rPr lang="en-US" sz="1600">
                <a:latin typeface="Comic Sans MS" pitchFamily="66" charset="0"/>
                <a:cs typeface="Arial" charset="0"/>
              </a:rPr>
              <a:t>mul</a:t>
            </a:r>
          </a:p>
        </p:txBody>
      </p:sp>
      <p:sp>
        <p:nvSpPr>
          <p:cNvPr id="238621" name="Text Box 29"/>
          <p:cNvSpPr txBox="1">
            <a:spLocks noChangeArrowheads="1"/>
          </p:cNvSpPr>
          <p:nvPr/>
        </p:nvSpPr>
        <p:spPr bwMode="auto">
          <a:xfrm>
            <a:off x="8502650" y="5167313"/>
            <a:ext cx="5207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algn="l" defTabSz="808038">
              <a:spcBef>
                <a:spcPct val="50000"/>
              </a:spcBef>
            </a:pPr>
            <a:r>
              <a:rPr lang="en-US" sz="1600">
                <a:latin typeface="Comic Sans MS" pitchFamily="66" charset="0"/>
                <a:cs typeface="Arial" charset="0"/>
              </a:rPr>
              <a:t>add</a:t>
            </a:r>
          </a:p>
        </p:txBody>
      </p:sp>
      <p:sp>
        <p:nvSpPr>
          <p:cNvPr id="26648" name="Line 30"/>
          <p:cNvSpPr>
            <a:spLocks noChangeShapeType="1"/>
          </p:cNvSpPr>
          <p:nvPr/>
        </p:nvSpPr>
        <p:spPr bwMode="auto">
          <a:xfrm>
            <a:off x="5718175" y="3206750"/>
            <a:ext cx="0" cy="127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49" name="Line 31"/>
          <p:cNvSpPr>
            <a:spLocks noChangeShapeType="1"/>
          </p:cNvSpPr>
          <p:nvPr/>
        </p:nvSpPr>
        <p:spPr bwMode="auto">
          <a:xfrm>
            <a:off x="6527800" y="3206750"/>
            <a:ext cx="0" cy="127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0" name="Line 32"/>
          <p:cNvSpPr>
            <a:spLocks noChangeShapeType="1"/>
          </p:cNvSpPr>
          <p:nvPr/>
        </p:nvSpPr>
        <p:spPr bwMode="auto">
          <a:xfrm>
            <a:off x="5718175" y="4483100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1" name="Line 33"/>
          <p:cNvSpPr>
            <a:spLocks noChangeShapeType="1"/>
          </p:cNvSpPr>
          <p:nvPr/>
        </p:nvSpPr>
        <p:spPr bwMode="auto">
          <a:xfrm>
            <a:off x="5718175" y="4146550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2" name="Line 34"/>
          <p:cNvSpPr>
            <a:spLocks noChangeShapeType="1"/>
          </p:cNvSpPr>
          <p:nvPr/>
        </p:nvSpPr>
        <p:spPr bwMode="auto">
          <a:xfrm>
            <a:off x="5718175" y="3811588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3" name="Line 35"/>
          <p:cNvSpPr>
            <a:spLocks noChangeShapeType="1"/>
          </p:cNvSpPr>
          <p:nvPr/>
        </p:nvSpPr>
        <p:spPr bwMode="auto">
          <a:xfrm>
            <a:off x="5718175" y="3475038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8628" name="Text Box 36"/>
          <p:cNvSpPr txBox="1">
            <a:spLocks noChangeArrowheads="1"/>
          </p:cNvSpPr>
          <p:nvPr/>
        </p:nvSpPr>
        <p:spPr bwMode="auto">
          <a:xfrm>
            <a:off x="5786438" y="4116388"/>
            <a:ext cx="674687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?</a:t>
            </a:r>
          </a:p>
        </p:txBody>
      </p:sp>
      <p:sp>
        <p:nvSpPr>
          <p:cNvPr id="238629" name="Text Box 37"/>
          <p:cNvSpPr txBox="1">
            <a:spLocks noChangeArrowheads="1"/>
          </p:cNvSpPr>
          <p:nvPr/>
        </p:nvSpPr>
        <p:spPr bwMode="auto">
          <a:xfrm>
            <a:off x="5718175" y="3811588"/>
            <a:ext cx="809625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?</a:t>
            </a:r>
          </a:p>
        </p:txBody>
      </p:sp>
      <p:sp>
        <p:nvSpPr>
          <p:cNvPr id="238630" name="Text Box 38"/>
          <p:cNvSpPr txBox="1">
            <a:spLocks noChangeArrowheads="1"/>
          </p:cNvSpPr>
          <p:nvPr/>
        </p:nvSpPr>
        <p:spPr bwMode="auto">
          <a:xfrm>
            <a:off x="5853113" y="4168775"/>
            <a:ext cx="539750" cy="2413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lg" len="lg"/>
          </a:ln>
        </p:spPr>
        <p:txBody>
          <a:bodyPr lIns="80806" tIns="0" rIns="80806" bIns="0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div</a:t>
            </a:r>
          </a:p>
        </p:txBody>
      </p:sp>
      <p:sp>
        <p:nvSpPr>
          <p:cNvPr id="238631" name="Text Box 39"/>
          <p:cNvSpPr txBox="1">
            <a:spLocks noChangeArrowheads="1"/>
          </p:cNvSpPr>
          <p:nvPr/>
        </p:nvSpPr>
        <p:spPr bwMode="auto">
          <a:xfrm>
            <a:off x="5786438" y="3859213"/>
            <a:ext cx="606425" cy="2413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lg" len="lg"/>
          </a:ln>
        </p:spPr>
        <p:txBody>
          <a:bodyPr lIns="80806" tIns="0" rIns="80806" bIns="0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br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238620" grpId="0"/>
      <p:bldP spid="238621" grpId="0"/>
      <p:bldP spid="238628" grpId="0"/>
      <p:bldP spid="238629" grpId="0"/>
      <p:bldP spid="238630" grpId="0" animBg="1"/>
      <p:bldP spid="2386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Does This Example Work?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481138"/>
            <a:ext cx="8458200" cy="4695825"/>
          </a:xfrm>
        </p:spPr>
        <p:txBody>
          <a:bodyPr/>
          <a:lstStyle/>
          <a:p>
            <a:pPr eaLnBrk="1" hangingPunct="1"/>
            <a:r>
              <a:rPr lang="en-US" smtClean="0"/>
              <a:t>This example may not work!</a:t>
            </a:r>
          </a:p>
          <a:p>
            <a:pPr eaLnBrk="1" hangingPunct="1"/>
            <a:r>
              <a:rPr lang="en-US" smtClean="0"/>
              <a:t>Main reason:</a:t>
            </a:r>
          </a:p>
          <a:p>
            <a:pPr lvl="1" eaLnBrk="1" hangingPunct="1"/>
            <a:r>
              <a:rPr lang="en-US" smtClean="0"/>
              <a:t>The distance from the entry point of instructions to the processor to the dispatch queue</a:t>
            </a:r>
          </a:p>
          <a:p>
            <a:pPr lvl="1" eaLnBrk="1" hangingPunct="1"/>
            <a:r>
              <a:rPr lang="en-US" smtClean="0"/>
              <a:t>Many bad things can happen while the br instruction travels this distance</a:t>
            </a:r>
          </a:p>
          <a:p>
            <a:pPr lvl="2" eaLnBrk="1" hangingPunct="1"/>
            <a:r>
              <a:rPr lang="en-US" smtClean="0"/>
              <a:t>For example, exceptions that flush the pipes</a:t>
            </a:r>
          </a:p>
          <a:p>
            <a:pPr lvl="1" eaLnBrk="1" hangingPunct="1"/>
            <a:r>
              <a:rPr lang="en-US" smtClean="0"/>
              <a:t>By the time it reaches the relevant stage in the pipe, the interesting condition is already gone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Vs. Static Generation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00CC"/>
                </a:solidFill>
              </a:rPr>
              <a:t>Dynamic generation</a:t>
            </a:r>
            <a:r>
              <a:rPr lang="en-US" sz="2800" smtClean="0"/>
              <a:t> is based on </a:t>
            </a:r>
            <a:r>
              <a:rPr lang="en-US" sz="2800" smtClean="0">
                <a:solidFill>
                  <a:srgbClr val="0000CC"/>
                </a:solidFill>
              </a:rPr>
              <a:t>reaction</a:t>
            </a:r>
            <a:r>
              <a:rPr lang="en-US" sz="2800" smtClean="0"/>
              <a:t> while </a:t>
            </a:r>
            <a:r>
              <a:rPr lang="en-US" sz="2800" smtClean="0">
                <a:solidFill>
                  <a:srgbClr val="A50021"/>
                </a:solidFill>
              </a:rPr>
              <a:t>static generation</a:t>
            </a:r>
            <a:r>
              <a:rPr lang="en-US" sz="2800" smtClean="0"/>
              <a:t> is based on </a:t>
            </a:r>
            <a:r>
              <a:rPr lang="en-US" sz="2800" smtClean="0">
                <a:solidFill>
                  <a:srgbClr val="A50021"/>
                </a:solidFill>
              </a:rPr>
              <a:t>planning</a:t>
            </a:r>
          </a:p>
          <a:p>
            <a:pPr eaLnBrk="1" hangingPunct="1"/>
            <a:r>
              <a:rPr lang="en-US" sz="2800" smtClean="0"/>
              <a:t>In general, reaction is harder than planning</a:t>
            </a:r>
          </a:p>
          <a:p>
            <a:pPr lvl="1" eaLnBrk="1" hangingPunct="1"/>
            <a:r>
              <a:rPr lang="en-US" sz="2400" smtClean="0"/>
              <a:t>Time is a factor</a:t>
            </a:r>
          </a:p>
          <a:p>
            <a:pPr lvl="1" eaLnBrk="1" hangingPunct="1"/>
            <a:r>
              <a:rPr lang="en-US" sz="2400" smtClean="0"/>
              <a:t>Unexpected events</a:t>
            </a:r>
          </a:p>
          <a:p>
            <a:pPr eaLnBrk="1" hangingPunct="1"/>
            <a:r>
              <a:rPr lang="en-US" sz="2800" smtClean="0">
                <a:solidFill>
                  <a:srgbClr val="0000CC"/>
                </a:solidFill>
              </a:rPr>
              <a:t>Most generators use dynamic features lightly</a:t>
            </a:r>
          </a:p>
          <a:p>
            <a:pPr lvl="1" eaLnBrk="1" hangingPunct="1"/>
            <a:r>
              <a:rPr lang="en-US" sz="2400" smtClean="0"/>
              <a:t>Observe and react to shallow or stable states and resources</a:t>
            </a:r>
          </a:p>
          <a:p>
            <a:pPr lvl="2" eaLnBrk="1" hangingPunct="1"/>
            <a:r>
              <a:rPr lang="en-US" sz="2000" smtClean="0"/>
              <a:t>For example, architectural registers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Offline Dynamic Generation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and static generation should not be confused with online and offline generation</a:t>
            </a:r>
          </a:p>
          <a:p>
            <a:pPr eaLnBrk="1" hangingPunct="1"/>
            <a:r>
              <a:rPr lang="en-US" smtClean="0"/>
              <a:t>Offline generator can use dynamic generation by using a </a:t>
            </a:r>
            <a:r>
              <a:rPr lang="en-US" smtClean="0">
                <a:solidFill>
                  <a:srgbClr val="0000CC"/>
                </a:solidFill>
              </a:rPr>
              <a:t>reference model</a:t>
            </a:r>
            <a:r>
              <a:rPr lang="en-US" smtClean="0"/>
              <a:t> that provides information about the state of the DUV</a:t>
            </a:r>
          </a:p>
          <a:p>
            <a:pPr lvl="1" eaLnBrk="1" hangingPunct="1"/>
            <a:r>
              <a:rPr lang="en-US" sz="2400" smtClean="0"/>
              <a:t>The level and accuracy of the information depends on the abstraction level and accuracy of the reference model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Length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Two extreme approaches for selecting the test length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</a:t>
            </a:r>
            <a:r>
              <a:rPr lang="en-US" sz="2800" smtClean="0">
                <a:solidFill>
                  <a:srgbClr val="0000CC"/>
                </a:solidFill>
              </a:rPr>
              <a:t>short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shortest tests that can fulfill the requirement in the verification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the instruction pairs requirement use tests with just two instructions </a:t>
            </a:r>
            <a:r>
              <a:rPr lang="en-US" sz="2400" smtClean="0">
                <a:sym typeface="Wingdings" pitchFamily="2" charset="2"/>
              </a:rPr>
              <a:t>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</a:t>
            </a:r>
            <a:r>
              <a:rPr lang="en-US" sz="2800" smtClean="0">
                <a:solidFill>
                  <a:srgbClr val="0000CC"/>
                </a:solidFill>
              </a:rPr>
              <a:t>long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Combine many requirements in a single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Wrap a test with initial and ending sequences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Short Tests?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Easy to create</a:t>
            </a:r>
          </a:p>
          <a:p>
            <a:pPr eaLnBrk="1" hangingPunct="1"/>
            <a:r>
              <a:rPr lang="en-US" smtClean="0"/>
              <a:t>Easy to debug</a:t>
            </a:r>
          </a:p>
          <a:p>
            <a:pPr eaLnBrk="1" hangingPunct="1"/>
            <a:r>
              <a:rPr lang="en-US" smtClean="0"/>
              <a:t>Easy to maintain</a:t>
            </a:r>
          </a:p>
          <a:p>
            <a:pPr eaLnBrk="1" hangingPunct="1"/>
            <a:r>
              <a:rPr lang="en-US" smtClean="0"/>
              <a:t>Short time to simulate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  <a:p>
            <a:pPr eaLnBrk="1" hangingPunct="1"/>
            <a:r>
              <a:rPr lang="en-US" smtClean="0"/>
              <a:t>Running example – PowerPC processor</a:t>
            </a:r>
          </a:p>
          <a:p>
            <a:pPr eaLnBrk="1" hangingPunct="1"/>
            <a:r>
              <a:rPr lang="en-US" smtClean="0"/>
              <a:t>Issues in stimuli generation</a:t>
            </a:r>
          </a:p>
          <a:p>
            <a:pPr lvl="1" eaLnBrk="1" hangingPunct="1"/>
            <a:r>
              <a:rPr lang="en-US" smtClean="0"/>
              <a:t>Level of stimuli, test length, etc.</a:t>
            </a:r>
          </a:p>
          <a:p>
            <a:pPr eaLnBrk="1" hangingPunct="1"/>
            <a:r>
              <a:rPr lang="en-US" smtClean="0"/>
              <a:t>Randomness</a:t>
            </a:r>
          </a:p>
          <a:p>
            <a:pPr eaLnBrk="1" hangingPunct="1"/>
            <a:r>
              <a:rPr lang="en-US" smtClean="0"/>
              <a:t>Mapping stimuli generation to Constraints and Constraint Satisfaction Problems (CSP)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Long Tests?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Need fewer tests</a:t>
            </a:r>
          </a:p>
          <a:p>
            <a:pPr eaLnBrk="1" hangingPunct="1"/>
            <a:r>
              <a:rPr lang="en-US" sz="2800" dirty="0" smtClean="0"/>
              <a:t>Less time to simulate</a:t>
            </a:r>
          </a:p>
          <a:p>
            <a:pPr lvl="1" eaLnBrk="1" hangingPunct="1"/>
            <a:r>
              <a:rPr lang="en-US" sz="2400" dirty="0" smtClean="0"/>
              <a:t>Do not need to repeat initialization sequence for every requirement</a:t>
            </a:r>
          </a:p>
          <a:p>
            <a:pPr eaLnBrk="1" hangingPunct="1"/>
            <a:r>
              <a:rPr lang="en-US" sz="2800" dirty="0" smtClean="0"/>
              <a:t>Test is not at or near the initial state most of the time</a:t>
            </a:r>
          </a:p>
          <a:p>
            <a:pPr eaLnBrk="1" hangingPunct="1"/>
            <a:r>
              <a:rPr lang="en-US" sz="2800" dirty="0" smtClean="0"/>
              <a:t>Use less traveled paths</a:t>
            </a:r>
          </a:p>
          <a:p>
            <a:pPr eaLnBrk="1" hangingPunct="1"/>
            <a:r>
              <a:rPr lang="en-US" sz="2800" dirty="0" smtClean="0"/>
              <a:t>Reach target in more ways</a:t>
            </a:r>
          </a:p>
          <a:p>
            <a:pPr lvl="1" eaLnBrk="1" hangingPunct="1"/>
            <a:r>
              <a:rPr lang="en-US" sz="2400" dirty="0" smtClean="0"/>
              <a:t>Often leads to reaching the target in unexpected ways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Short</a:t>
            </a:r>
            <a:r>
              <a:rPr lang="en-US" smtClean="0"/>
              <a:t> Vs. Long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62013" y="1681163"/>
            <a:ext cx="7419975" cy="4637087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604963" y="2622550"/>
            <a:ext cx="269875" cy="26828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1874838" y="3967163"/>
            <a:ext cx="269875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2481263" y="5176838"/>
            <a:ext cx="269875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3222625" y="2959100"/>
            <a:ext cx="269875" cy="26828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6191250" y="2824163"/>
            <a:ext cx="269875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7269163" y="4100513"/>
            <a:ext cx="269875" cy="26987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6461125" y="5176838"/>
            <a:ext cx="268288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5583238" y="3765550"/>
            <a:ext cx="269875" cy="26828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370388" y="1614488"/>
            <a:ext cx="336550" cy="48387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2751138" y="5378450"/>
            <a:ext cx="1619250" cy="671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2751138" y="5041900"/>
            <a:ext cx="1619250" cy="201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2144713" y="4100513"/>
            <a:ext cx="2225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V="1">
            <a:off x="1874838" y="2354263"/>
            <a:ext cx="249555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3492500" y="3160713"/>
            <a:ext cx="877888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V="1">
            <a:off x="3492500" y="2959100"/>
            <a:ext cx="944563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4706938" y="5378450"/>
            <a:ext cx="1754187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 flipV="1">
            <a:off x="6392863" y="3092450"/>
            <a:ext cx="269875" cy="208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729413" y="4370388"/>
            <a:ext cx="608012" cy="93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V="1">
            <a:off x="4706938" y="3898900"/>
            <a:ext cx="876300" cy="68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flipV="1">
            <a:off x="4706938" y="4235450"/>
            <a:ext cx="2562225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V="1">
            <a:off x="2076450" y="3160713"/>
            <a:ext cx="1214438" cy="87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1739900" y="2890838"/>
            <a:ext cx="269875" cy="1076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2076450" y="4235450"/>
            <a:ext cx="473075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flipV="1">
            <a:off x="5786438" y="3025775"/>
            <a:ext cx="471487" cy="739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4706938" y="2487613"/>
            <a:ext cx="1484312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89" name="Freeform 29"/>
          <p:cNvSpPr>
            <a:spLocks/>
          </p:cNvSpPr>
          <p:nvPr/>
        </p:nvSpPr>
        <p:spPr bwMode="auto">
          <a:xfrm>
            <a:off x="2717800" y="1614488"/>
            <a:ext cx="1684338" cy="4906962"/>
          </a:xfrm>
          <a:custGeom>
            <a:avLst/>
            <a:gdLst>
              <a:gd name="T0" fmla="*/ 2147483647 w 1200"/>
              <a:gd name="T1" fmla="*/ 2147483647 h 3504"/>
              <a:gd name="T2" fmla="*/ 2147483647 w 1200"/>
              <a:gd name="T3" fmla="*/ 2147483647 h 3504"/>
              <a:gd name="T4" fmla="*/ 0 w 1200"/>
              <a:gd name="T5" fmla="*/ 2147483647 h 3504"/>
              <a:gd name="T6" fmla="*/ 2147483647 w 1200"/>
              <a:gd name="T7" fmla="*/ 2147483647 h 3504"/>
              <a:gd name="T8" fmla="*/ 2147483647 w 1200"/>
              <a:gd name="T9" fmla="*/ 0 h 3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3504"/>
              <a:gd name="T17" fmla="*/ 1200 w 1200"/>
              <a:gd name="T18" fmla="*/ 3504 h 3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3504">
                <a:moveTo>
                  <a:pt x="1200" y="3504"/>
                </a:moveTo>
                <a:lnTo>
                  <a:pt x="1200" y="3120"/>
                </a:lnTo>
                <a:lnTo>
                  <a:pt x="0" y="2640"/>
                </a:lnTo>
                <a:lnTo>
                  <a:pt x="1200" y="2496"/>
                </a:lnTo>
                <a:lnTo>
                  <a:pt x="120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0" name="Freeform 30"/>
          <p:cNvSpPr>
            <a:spLocks/>
          </p:cNvSpPr>
          <p:nvPr/>
        </p:nvSpPr>
        <p:spPr bwMode="auto">
          <a:xfrm>
            <a:off x="2076450" y="1614488"/>
            <a:ext cx="2360613" cy="4905375"/>
          </a:xfrm>
          <a:custGeom>
            <a:avLst/>
            <a:gdLst>
              <a:gd name="T0" fmla="*/ 2147483647 w 1680"/>
              <a:gd name="T1" fmla="*/ 2147483647 h 3504"/>
              <a:gd name="T2" fmla="*/ 2147483647 w 1680"/>
              <a:gd name="T3" fmla="*/ 2147483647 h 3504"/>
              <a:gd name="T4" fmla="*/ 0 w 1680"/>
              <a:gd name="T5" fmla="*/ 2147483647 h 3504"/>
              <a:gd name="T6" fmla="*/ 2147483647 w 1680"/>
              <a:gd name="T7" fmla="*/ 2147483647 h 3504"/>
              <a:gd name="T8" fmla="*/ 2147483647 w 1680"/>
              <a:gd name="T9" fmla="*/ 0 h 3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3504"/>
              <a:gd name="T17" fmla="*/ 1680 w 1680"/>
              <a:gd name="T18" fmla="*/ 3504 h 3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3504">
                <a:moveTo>
                  <a:pt x="1680" y="3504"/>
                </a:moveTo>
                <a:lnTo>
                  <a:pt x="1680" y="1824"/>
                </a:lnTo>
                <a:lnTo>
                  <a:pt x="0" y="1824"/>
                </a:lnTo>
                <a:lnTo>
                  <a:pt x="1680" y="1728"/>
                </a:lnTo>
                <a:lnTo>
                  <a:pt x="168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1" name="Freeform 31"/>
          <p:cNvSpPr>
            <a:spLocks/>
          </p:cNvSpPr>
          <p:nvPr/>
        </p:nvSpPr>
        <p:spPr bwMode="auto">
          <a:xfrm>
            <a:off x="3392488" y="1614488"/>
            <a:ext cx="1077912" cy="4838700"/>
          </a:xfrm>
          <a:custGeom>
            <a:avLst/>
            <a:gdLst>
              <a:gd name="T0" fmla="*/ 2147483647 w 768"/>
              <a:gd name="T1" fmla="*/ 2147483647 h 3456"/>
              <a:gd name="T2" fmla="*/ 2147483647 w 768"/>
              <a:gd name="T3" fmla="*/ 2147483647 h 3456"/>
              <a:gd name="T4" fmla="*/ 0 w 768"/>
              <a:gd name="T5" fmla="*/ 2147483647 h 3456"/>
              <a:gd name="T6" fmla="*/ 2147483647 w 768"/>
              <a:gd name="T7" fmla="*/ 2147483647 h 3456"/>
              <a:gd name="T8" fmla="*/ 2147483647 w 768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3456"/>
              <a:gd name="T17" fmla="*/ 768 w 768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3456">
                <a:moveTo>
                  <a:pt x="768" y="3456"/>
                </a:moveTo>
                <a:lnTo>
                  <a:pt x="768" y="1392"/>
                </a:lnTo>
                <a:lnTo>
                  <a:pt x="0" y="1056"/>
                </a:lnTo>
                <a:lnTo>
                  <a:pt x="768" y="1008"/>
                </a:lnTo>
                <a:lnTo>
                  <a:pt x="768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2" name="Freeform 32"/>
          <p:cNvSpPr>
            <a:spLocks/>
          </p:cNvSpPr>
          <p:nvPr/>
        </p:nvSpPr>
        <p:spPr bwMode="auto">
          <a:xfrm>
            <a:off x="1828800" y="1628775"/>
            <a:ext cx="2676525" cy="4902200"/>
          </a:xfrm>
          <a:custGeom>
            <a:avLst/>
            <a:gdLst>
              <a:gd name="T0" fmla="*/ 2147483647 w 1920"/>
              <a:gd name="T1" fmla="*/ 2147483647 h 3456"/>
              <a:gd name="T2" fmla="*/ 2147483647 w 1920"/>
              <a:gd name="T3" fmla="*/ 2147483647 h 3456"/>
              <a:gd name="T4" fmla="*/ 0 w 1920"/>
              <a:gd name="T5" fmla="*/ 2147483647 h 3456"/>
              <a:gd name="T6" fmla="*/ 2147483647 w 1920"/>
              <a:gd name="T7" fmla="*/ 2147483647 h 3456"/>
              <a:gd name="T8" fmla="*/ 2147483647 w 1920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3456"/>
              <a:gd name="T17" fmla="*/ 1920 w 1920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3456">
                <a:moveTo>
                  <a:pt x="1920" y="3456"/>
                </a:moveTo>
                <a:lnTo>
                  <a:pt x="1920" y="480"/>
                </a:lnTo>
                <a:lnTo>
                  <a:pt x="0" y="768"/>
                </a:lnTo>
                <a:lnTo>
                  <a:pt x="1920" y="384"/>
                </a:lnTo>
                <a:lnTo>
                  <a:pt x="192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3" name="Freeform 33"/>
          <p:cNvSpPr>
            <a:spLocks/>
          </p:cNvSpPr>
          <p:nvPr/>
        </p:nvSpPr>
        <p:spPr bwMode="auto">
          <a:xfrm>
            <a:off x="4684713" y="1614488"/>
            <a:ext cx="1820862" cy="4838700"/>
          </a:xfrm>
          <a:custGeom>
            <a:avLst/>
            <a:gdLst>
              <a:gd name="T0" fmla="*/ 0 w 1296"/>
              <a:gd name="T1" fmla="*/ 2147483647 h 3456"/>
              <a:gd name="T2" fmla="*/ 0 w 1296"/>
              <a:gd name="T3" fmla="*/ 2147483647 h 3456"/>
              <a:gd name="T4" fmla="*/ 2147483647 w 1296"/>
              <a:gd name="T5" fmla="*/ 2147483647 h 3456"/>
              <a:gd name="T6" fmla="*/ 0 w 1296"/>
              <a:gd name="T7" fmla="*/ 2147483647 h 3456"/>
              <a:gd name="T8" fmla="*/ 0 w 1296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3456"/>
              <a:gd name="T17" fmla="*/ 1296 w 1296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3456">
                <a:moveTo>
                  <a:pt x="0" y="3456"/>
                </a:moveTo>
                <a:lnTo>
                  <a:pt x="0" y="2976"/>
                </a:lnTo>
                <a:lnTo>
                  <a:pt x="1296" y="2688"/>
                </a:lnTo>
                <a:lnTo>
                  <a:pt x="0" y="288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4" name="Freeform 34"/>
          <p:cNvSpPr>
            <a:spLocks/>
          </p:cNvSpPr>
          <p:nvPr/>
        </p:nvSpPr>
        <p:spPr bwMode="auto">
          <a:xfrm>
            <a:off x="4651375" y="1614488"/>
            <a:ext cx="2628900" cy="4838700"/>
          </a:xfrm>
          <a:custGeom>
            <a:avLst/>
            <a:gdLst>
              <a:gd name="T0" fmla="*/ 0 w 1872"/>
              <a:gd name="T1" fmla="*/ 2147483647 h 3456"/>
              <a:gd name="T2" fmla="*/ 0 w 1872"/>
              <a:gd name="T3" fmla="*/ 2147483647 h 3456"/>
              <a:gd name="T4" fmla="*/ 2147483647 w 1872"/>
              <a:gd name="T5" fmla="*/ 2147483647 h 3456"/>
              <a:gd name="T6" fmla="*/ 0 w 1872"/>
              <a:gd name="T7" fmla="*/ 2147483647 h 3456"/>
              <a:gd name="T8" fmla="*/ 0 w 1872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3456"/>
              <a:gd name="T17" fmla="*/ 1872 w 1872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3456">
                <a:moveTo>
                  <a:pt x="0" y="3456"/>
                </a:moveTo>
                <a:lnTo>
                  <a:pt x="0" y="2208"/>
                </a:lnTo>
                <a:lnTo>
                  <a:pt x="1872" y="1872"/>
                </a:lnTo>
                <a:lnTo>
                  <a:pt x="0" y="2112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5" name="Freeform 35"/>
          <p:cNvSpPr>
            <a:spLocks/>
          </p:cNvSpPr>
          <p:nvPr/>
        </p:nvSpPr>
        <p:spPr bwMode="auto">
          <a:xfrm>
            <a:off x="4605338" y="1614488"/>
            <a:ext cx="1079500" cy="4838700"/>
          </a:xfrm>
          <a:custGeom>
            <a:avLst/>
            <a:gdLst>
              <a:gd name="T0" fmla="*/ 0 w 768"/>
              <a:gd name="T1" fmla="*/ 2147483647 h 3456"/>
              <a:gd name="T2" fmla="*/ 0 w 768"/>
              <a:gd name="T3" fmla="*/ 2147483647 h 3456"/>
              <a:gd name="T4" fmla="*/ 2147483647 w 768"/>
              <a:gd name="T5" fmla="*/ 2147483647 h 3456"/>
              <a:gd name="T6" fmla="*/ 0 w 768"/>
              <a:gd name="T7" fmla="*/ 2147483647 h 3456"/>
              <a:gd name="T8" fmla="*/ 0 w 768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3456"/>
              <a:gd name="T17" fmla="*/ 768 w 768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3456">
                <a:moveTo>
                  <a:pt x="0" y="3456"/>
                </a:moveTo>
                <a:lnTo>
                  <a:pt x="0" y="1728"/>
                </a:lnTo>
                <a:lnTo>
                  <a:pt x="768" y="1632"/>
                </a:lnTo>
                <a:lnTo>
                  <a:pt x="0" y="1632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6" name="Freeform 36"/>
          <p:cNvSpPr>
            <a:spLocks/>
          </p:cNvSpPr>
          <p:nvPr/>
        </p:nvSpPr>
        <p:spPr bwMode="auto">
          <a:xfrm>
            <a:off x="4572000" y="1614488"/>
            <a:ext cx="1685925" cy="4838700"/>
          </a:xfrm>
          <a:custGeom>
            <a:avLst/>
            <a:gdLst>
              <a:gd name="T0" fmla="*/ 0 w 1200"/>
              <a:gd name="T1" fmla="*/ 2147483647 h 3456"/>
              <a:gd name="T2" fmla="*/ 0 w 1200"/>
              <a:gd name="T3" fmla="*/ 2147483647 h 3456"/>
              <a:gd name="T4" fmla="*/ 2147483647 w 1200"/>
              <a:gd name="T5" fmla="*/ 2147483647 h 3456"/>
              <a:gd name="T6" fmla="*/ 0 w 1200"/>
              <a:gd name="T7" fmla="*/ 2147483647 h 3456"/>
              <a:gd name="T8" fmla="*/ 0 w 1200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3456"/>
              <a:gd name="T17" fmla="*/ 1200 w 1200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3456">
                <a:moveTo>
                  <a:pt x="0" y="3456"/>
                </a:moveTo>
                <a:lnTo>
                  <a:pt x="0" y="624"/>
                </a:lnTo>
                <a:lnTo>
                  <a:pt x="1200" y="912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5853113" y="3898900"/>
            <a:ext cx="141605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8" name="Freeform 38"/>
          <p:cNvSpPr>
            <a:spLocks/>
          </p:cNvSpPr>
          <p:nvPr/>
        </p:nvSpPr>
        <p:spPr bwMode="auto">
          <a:xfrm>
            <a:off x="4573588" y="5310188"/>
            <a:ext cx="2022475" cy="1141412"/>
          </a:xfrm>
          <a:custGeom>
            <a:avLst/>
            <a:gdLst>
              <a:gd name="T0" fmla="*/ 0 w 1440"/>
              <a:gd name="T1" fmla="*/ 2147483647 h 816"/>
              <a:gd name="T2" fmla="*/ 0 w 1440"/>
              <a:gd name="T3" fmla="*/ 2147483647 h 816"/>
              <a:gd name="T4" fmla="*/ 2147483647 w 1440"/>
              <a:gd name="T5" fmla="*/ 0 h 816"/>
              <a:gd name="T6" fmla="*/ 0 60000 65536"/>
              <a:gd name="T7" fmla="*/ 0 60000 65536"/>
              <a:gd name="T8" fmla="*/ 0 60000 65536"/>
              <a:gd name="T9" fmla="*/ 0 w 1440"/>
              <a:gd name="T10" fmla="*/ 0 h 816"/>
              <a:gd name="T11" fmla="*/ 1440 w 1440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816">
                <a:moveTo>
                  <a:pt x="0" y="816"/>
                </a:moveTo>
                <a:lnTo>
                  <a:pt x="0" y="336"/>
                </a:lnTo>
                <a:lnTo>
                  <a:pt x="1440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9" name="Line 39"/>
          <p:cNvSpPr>
            <a:spLocks noChangeShapeType="1"/>
          </p:cNvSpPr>
          <p:nvPr/>
        </p:nvSpPr>
        <p:spPr bwMode="auto">
          <a:xfrm flipH="1" flipV="1">
            <a:off x="6326188" y="2959100"/>
            <a:ext cx="268287" cy="2351088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0" name="Freeform 40"/>
          <p:cNvSpPr>
            <a:spLocks/>
          </p:cNvSpPr>
          <p:nvPr/>
        </p:nvSpPr>
        <p:spPr bwMode="auto">
          <a:xfrm>
            <a:off x="3357563" y="2487613"/>
            <a:ext cx="2968625" cy="604837"/>
          </a:xfrm>
          <a:custGeom>
            <a:avLst/>
            <a:gdLst>
              <a:gd name="T0" fmla="*/ 2147483647 w 2112"/>
              <a:gd name="T1" fmla="*/ 2147483647 h 432"/>
              <a:gd name="T2" fmla="*/ 2147483647 w 2112"/>
              <a:gd name="T3" fmla="*/ 0 h 432"/>
              <a:gd name="T4" fmla="*/ 2147483647 w 2112"/>
              <a:gd name="T5" fmla="*/ 2147483647 h 432"/>
              <a:gd name="T6" fmla="*/ 0 w 211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432"/>
              <a:gd name="T14" fmla="*/ 2112 w 21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432">
                <a:moveTo>
                  <a:pt x="2112" y="336"/>
                </a:moveTo>
                <a:lnTo>
                  <a:pt x="864" y="0"/>
                </a:lnTo>
                <a:lnTo>
                  <a:pt x="864" y="384"/>
                </a:lnTo>
                <a:lnTo>
                  <a:pt x="0" y="432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1" name="Line 41"/>
          <p:cNvSpPr>
            <a:spLocks noChangeShapeType="1"/>
          </p:cNvSpPr>
          <p:nvPr/>
        </p:nvSpPr>
        <p:spPr bwMode="auto">
          <a:xfrm flipH="1">
            <a:off x="2009775" y="3092450"/>
            <a:ext cx="1347788" cy="1008063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2" name="Line 42"/>
          <p:cNvSpPr>
            <a:spLocks noChangeShapeType="1"/>
          </p:cNvSpPr>
          <p:nvPr/>
        </p:nvSpPr>
        <p:spPr bwMode="auto">
          <a:xfrm>
            <a:off x="2009775" y="4100513"/>
            <a:ext cx="606425" cy="1209675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3" name="Freeform 43"/>
          <p:cNvSpPr>
            <a:spLocks/>
          </p:cNvSpPr>
          <p:nvPr/>
        </p:nvSpPr>
        <p:spPr bwMode="auto">
          <a:xfrm>
            <a:off x="2616200" y="3898900"/>
            <a:ext cx="3170238" cy="1411288"/>
          </a:xfrm>
          <a:custGeom>
            <a:avLst/>
            <a:gdLst>
              <a:gd name="T0" fmla="*/ 0 w 2256"/>
              <a:gd name="T1" fmla="*/ 2147483647 h 1008"/>
              <a:gd name="T2" fmla="*/ 2147483647 w 2256"/>
              <a:gd name="T3" fmla="*/ 2147483647 h 1008"/>
              <a:gd name="T4" fmla="*/ 2147483647 w 2256"/>
              <a:gd name="T5" fmla="*/ 2147483647 h 1008"/>
              <a:gd name="T6" fmla="*/ 2147483647 w 2256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2256"/>
              <a:gd name="T13" fmla="*/ 0 h 1008"/>
              <a:gd name="T14" fmla="*/ 2256 w 2256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56" h="1008">
                <a:moveTo>
                  <a:pt x="0" y="1008"/>
                </a:moveTo>
                <a:lnTo>
                  <a:pt x="1344" y="816"/>
                </a:lnTo>
                <a:lnTo>
                  <a:pt x="1344" y="96"/>
                </a:lnTo>
                <a:lnTo>
                  <a:pt x="2256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4" name="Line 44"/>
          <p:cNvSpPr>
            <a:spLocks noChangeShapeType="1"/>
          </p:cNvSpPr>
          <p:nvPr/>
        </p:nvSpPr>
        <p:spPr bwMode="auto">
          <a:xfrm>
            <a:off x="5786438" y="3898900"/>
            <a:ext cx="1617662" cy="336550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5" name="Freeform 45"/>
          <p:cNvSpPr>
            <a:spLocks/>
          </p:cNvSpPr>
          <p:nvPr/>
        </p:nvSpPr>
        <p:spPr bwMode="auto">
          <a:xfrm>
            <a:off x="1739900" y="2757488"/>
            <a:ext cx="5664200" cy="2016125"/>
          </a:xfrm>
          <a:custGeom>
            <a:avLst/>
            <a:gdLst>
              <a:gd name="T0" fmla="*/ 2147483647 w 4032"/>
              <a:gd name="T1" fmla="*/ 2147483647 h 1440"/>
              <a:gd name="T2" fmla="*/ 2147483647 w 4032"/>
              <a:gd name="T3" fmla="*/ 2147483647 h 1440"/>
              <a:gd name="T4" fmla="*/ 2147483647 w 4032"/>
              <a:gd name="T5" fmla="*/ 2147483647 h 1440"/>
              <a:gd name="T6" fmla="*/ 2147483647 w 4032"/>
              <a:gd name="T7" fmla="*/ 2147483647 h 1440"/>
              <a:gd name="T8" fmla="*/ 0 w 4032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32"/>
              <a:gd name="T16" fmla="*/ 0 h 1440"/>
              <a:gd name="T17" fmla="*/ 4032 w 4032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32" h="1440">
                <a:moveTo>
                  <a:pt x="4032" y="1056"/>
                </a:moveTo>
                <a:lnTo>
                  <a:pt x="2064" y="1440"/>
                </a:lnTo>
                <a:lnTo>
                  <a:pt x="1968" y="864"/>
                </a:lnTo>
                <a:lnTo>
                  <a:pt x="144" y="912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6" name="Freeform 46"/>
          <p:cNvSpPr>
            <a:spLocks/>
          </p:cNvSpPr>
          <p:nvPr/>
        </p:nvSpPr>
        <p:spPr bwMode="auto">
          <a:xfrm>
            <a:off x="1739900" y="1614488"/>
            <a:ext cx="2832100" cy="1143000"/>
          </a:xfrm>
          <a:custGeom>
            <a:avLst/>
            <a:gdLst>
              <a:gd name="T0" fmla="*/ 0 w 2016"/>
              <a:gd name="T1" fmla="*/ 2147483647 h 816"/>
              <a:gd name="T2" fmla="*/ 2147483647 w 2016"/>
              <a:gd name="T3" fmla="*/ 2147483647 h 816"/>
              <a:gd name="T4" fmla="*/ 2147483647 w 2016"/>
              <a:gd name="T5" fmla="*/ 0 h 816"/>
              <a:gd name="T6" fmla="*/ 0 60000 65536"/>
              <a:gd name="T7" fmla="*/ 0 60000 65536"/>
              <a:gd name="T8" fmla="*/ 0 60000 65536"/>
              <a:gd name="T9" fmla="*/ 0 w 2016"/>
              <a:gd name="T10" fmla="*/ 0 h 816"/>
              <a:gd name="T11" fmla="*/ 2016 w 2016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816">
                <a:moveTo>
                  <a:pt x="0" y="816"/>
                </a:moveTo>
                <a:lnTo>
                  <a:pt x="1968" y="432"/>
                </a:lnTo>
                <a:lnTo>
                  <a:pt x="2016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9" grpId="0" animBg="1"/>
      <p:bldP spid="245790" grpId="0" animBg="1"/>
      <p:bldP spid="245791" grpId="0" animBg="1"/>
      <p:bldP spid="245792" grpId="0" animBg="1"/>
      <p:bldP spid="245793" grpId="0" animBg="1"/>
      <p:bldP spid="245794" grpId="0" animBg="1"/>
      <p:bldP spid="245795" grpId="0" animBg="1"/>
      <p:bldP spid="245796" grpId="0" animBg="1"/>
      <p:bldP spid="245798" grpId="0" animBg="1"/>
      <p:bldP spid="245799" grpId="0" animBg="1"/>
      <p:bldP spid="245800" grpId="0" animBg="1"/>
      <p:bldP spid="245801" grpId="0" animBg="1"/>
      <p:bldP spid="245802" grpId="0" animBg="1"/>
      <p:bldP spid="245803" grpId="0" animBg="1"/>
      <p:bldP spid="245804" grpId="0" animBg="1"/>
      <p:bldP spid="245805" grpId="0" animBg="1"/>
      <p:bldP spid="2458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Randomness - Motivation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6838"/>
            <a:ext cx="8229600" cy="2684462"/>
          </a:xfrm>
        </p:spPr>
        <p:txBody>
          <a:bodyPr/>
          <a:lstStyle/>
          <a:p>
            <a:pPr eaLnBrk="1" hangingPunct="1"/>
            <a:r>
              <a:rPr lang="en-US" sz="2800" smtClean="0"/>
              <a:t>The first time we press the button a test is created</a:t>
            </a:r>
          </a:p>
          <a:p>
            <a:pPr eaLnBrk="1" hangingPunct="1"/>
            <a:r>
              <a:rPr lang="en-US" sz="2800" smtClean="0"/>
              <a:t>What happen when we press the button a second time?</a:t>
            </a:r>
          </a:p>
          <a:p>
            <a:pPr lvl="1" eaLnBrk="1" hangingPunct="1"/>
            <a:r>
              <a:rPr lang="en-US" sz="2400" b="1" smtClean="0">
                <a:solidFill>
                  <a:srgbClr val="A50021"/>
                </a:solidFill>
              </a:rPr>
              <a:t>The same test appears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>
                <a:sym typeface="Wingdings" pitchFamily="2" charset="2"/>
              </a:rPr>
              <a:t> our stimuli generator is deterministic</a:t>
            </a:r>
            <a:endParaRPr lang="en-US" sz="2400" smtClean="0"/>
          </a:p>
        </p:txBody>
      </p:sp>
      <p:pic>
        <p:nvPicPr>
          <p:cNvPr id="34820" name="Picture 4" descr="PE07492_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5588" y="4156075"/>
            <a:ext cx="2360612" cy="1827213"/>
          </a:xfrm>
          <a:noFill/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3492500" y="4370388"/>
            <a:ext cx="2293938" cy="1544637"/>
          </a:xfrm>
          <a:prstGeom prst="flowChartPredefined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Stimuli</a:t>
            </a:r>
          </a:p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Generator</a:t>
            </a:r>
          </a:p>
        </p:txBody>
      </p:sp>
      <p:sp>
        <p:nvSpPr>
          <p:cNvPr id="246790" name="AutoShape 6"/>
          <p:cNvSpPr>
            <a:spLocks noChangeArrowheads="1"/>
          </p:cNvSpPr>
          <p:nvPr/>
        </p:nvSpPr>
        <p:spPr bwMode="auto">
          <a:xfrm>
            <a:off x="6777038" y="4103688"/>
            <a:ext cx="1889125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246791" name="AutoShape 7"/>
          <p:cNvSpPr>
            <a:spLocks noChangeArrowheads="1"/>
          </p:cNvSpPr>
          <p:nvPr/>
        </p:nvSpPr>
        <p:spPr bwMode="auto">
          <a:xfrm>
            <a:off x="2751138" y="4975225"/>
            <a:ext cx="674687" cy="334963"/>
          </a:xfrm>
          <a:prstGeom prst="rightArrow">
            <a:avLst>
              <a:gd name="adj1" fmla="val 50000"/>
              <a:gd name="adj2" fmla="val 50355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6792" name="AutoShape 8"/>
          <p:cNvSpPr>
            <a:spLocks noChangeArrowheads="1"/>
          </p:cNvSpPr>
          <p:nvPr/>
        </p:nvSpPr>
        <p:spPr bwMode="auto">
          <a:xfrm>
            <a:off x="5921375" y="4975225"/>
            <a:ext cx="673100" cy="334963"/>
          </a:xfrm>
          <a:prstGeom prst="rightArrow">
            <a:avLst>
              <a:gd name="adj1" fmla="val 50000"/>
              <a:gd name="adj2" fmla="val 50237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6793" name="AutoShape 9"/>
          <p:cNvSpPr>
            <a:spLocks noChangeArrowheads="1"/>
          </p:cNvSpPr>
          <p:nvPr/>
        </p:nvSpPr>
        <p:spPr bwMode="auto">
          <a:xfrm>
            <a:off x="6996113" y="5087938"/>
            <a:ext cx="1887537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/>
      <p:bldP spid="246790" grpId="0" animBg="1"/>
      <p:bldP spid="246791" grpId="0" animBg="1"/>
      <p:bldP spid="246792" grpId="0" animBg="1"/>
      <p:bldP spid="246792" grpId="1" animBg="1"/>
      <p:bldP spid="24679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Deterministic?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3366FF"/>
                </a:solidFill>
              </a:rPr>
              <a:t>(Do not confuse deterministic with manual!)</a:t>
            </a:r>
          </a:p>
          <a:p>
            <a:pPr eaLnBrk="1" hangingPunct="1"/>
            <a:r>
              <a:rPr lang="en-US" sz="2800" dirty="0" smtClean="0"/>
              <a:t>Useful before random environment is ready</a:t>
            </a:r>
          </a:p>
          <a:p>
            <a:pPr lvl="1" eaLnBrk="1" hangingPunct="1"/>
            <a:r>
              <a:rPr lang="en-US" sz="2400" dirty="0" smtClean="0"/>
              <a:t>It is much easier to create a driver that reads deterministic tests and injects them into the DUV</a:t>
            </a:r>
          </a:p>
          <a:p>
            <a:pPr eaLnBrk="1" hangingPunct="1"/>
            <a:r>
              <a:rPr lang="en-US" sz="2800" dirty="0" smtClean="0"/>
              <a:t>Previously developed test suite</a:t>
            </a:r>
          </a:p>
          <a:p>
            <a:pPr lvl="1" eaLnBrk="1" hangingPunct="1"/>
            <a:r>
              <a:rPr lang="en-US" sz="2400" dirty="0" smtClean="0"/>
              <a:t>For example, architectural compliance suite</a:t>
            </a:r>
          </a:p>
          <a:p>
            <a:pPr eaLnBrk="1" hangingPunct="1"/>
            <a:r>
              <a:rPr lang="en-US" sz="2800" dirty="0" smtClean="0"/>
              <a:t>Known quality</a:t>
            </a:r>
          </a:p>
          <a:p>
            <a:pPr eaLnBrk="1" hangingPunct="1"/>
            <a:r>
              <a:rPr lang="en-US" sz="2800" dirty="0" smtClean="0"/>
              <a:t>Avoid extremely long generation time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Not Deterministic?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given test can be used only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useless unless something has changed in the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DUV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test specification has limited reuse capabilities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Modern verification methodology employs many workstations that simulate many test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cannot afford to provide different test specifications for each test case simulated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0000CC"/>
                </a:solidFill>
              </a:rPr>
              <a:t>What about hitting and exposing all the problems we did not think about in the verification plan?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Stimuli Generation</a:t>
            </a:r>
          </a:p>
        </p:txBody>
      </p:sp>
      <p:pic>
        <p:nvPicPr>
          <p:cNvPr id="37891" name="Picture 3" descr="PE07492_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0650" y="2609850"/>
            <a:ext cx="2360613" cy="1827213"/>
          </a:xfrm>
          <a:noFill/>
        </p:spPr>
      </p:pic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3357563" y="2824163"/>
            <a:ext cx="2293937" cy="1546225"/>
          </a:xfrm>
          <a:prstGeom prst="flowChartPredefined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Stimuli</a:t>
            </a:r>
          </a:p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Generator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6261100" y="1465263"/>
            <a:ext cx="1889125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2616200" y="3429000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5786438" y="3429000"/>
            <a:ext cx="674687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6683375" y="2547938"/>
            <a:ext cx="1887538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37897" name="AutoShape 9"/>
          <p:cNvSpPr>
            <a:spLocks/>
          </p:cNvSpPr>
          <p:nvPr/>
        </p:nvSpPr>
        <p:spPr bwMode="auto">
          <a:xfrm>
            <a:off x="534988" y="4764088"/>
            <a:ext cx="1214437" cy="536575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37898" name="AutoShape 10"/>
          <p:cNvSpPr>
            <a:spLocks/>
          </p:cNvSpPr>
          <p:nvPr/>
        </p:nvSpPr>
        <p:spPr bwMode="auto">
          <a:xfrm>
            <a:off x="525463" y="1882775"/>
            <a:ext cx="1619250" cy="538163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7053263" y="3630613"/>
            <a:ext cx="1887537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37900" name="AutoShape 12"/>
          <p:cNvSpPr>
            <a:spLocks noChangeArrowheads="1"/>
          </p:cNvSpPr>
          <p:nvPr/>
        </p:nvSpPr>
        <p:spPr bwMode="auto">
          <a:xfrm>
            <a:off x="2751138" y="4975225"/>
            <a:ext cx="4383087" cy="1141413"/>
          </a:xfrm>
          <a:prstGeom prst="cloudCallout">
            <a:avLst>
              <a:gd name="adj1" fmla="val 43171"/>
              <a:gd name="adj2" fmla="val -142991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The generated tests are different !</a:t>
            </a:r>
          </a:p>
          <a:p>
            <a:pPr defTabSz="808038"/>
            <a:endParaRPr lang="en-US" sz="1600"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  <p:bldP spid="37896" grpId="0" animBg="1"/>
      <p:bldP spid="37899" grpId="0" animBg="1"/>
      <p:bldP spid="3790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Pure Random Generation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0638"/>
            <a:ext cx="8382000" cy="5262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opposite end of the spectrum to deterministic generation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generator generates random sequences of ‘0’ and ‘1’ that are packed into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Theoretically, this might seem like the ideal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Avoid blind spots in the verification plan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BUT practically,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rgbClr val="0000CC"/>
                </a:solidFill>
              </a:rPr>
              <a:t>	not very useful for verification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Most generated test cases are invalid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Most valid test cases are not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interesting</a:t>
            </a:r>
          </a:p>
        </p:txBody>
      </p:sp>
      <p:pic>
        <p:nvPicPr>
          <p:cNvPr id="38916" name="Picture 3" descr="dice_v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4430713"/>
            <a:ext cx="30099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Side Note – </a:t>
            </a:r>
            <a:r>
              <a:rPr lang="en-US" b="1" smtClean="0"/>
              <a:t>Pseudo</a:t>
            </a:r>
            <a:r>
              <a:rPr lang="en-US" smtClean="0"/>
              <a:t> Random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316038"/>
            <a:ext cx="8916987" cy="5064125"/>
          </a:xfrm>
        </p:spPr>
        <p:txBody>
          <a:bodyPr/>
          <a:lstStyle/>
          <a:p>
            <a:pPr eaLnBrk="1" hangingPunct="1"/>
            <a:r>
              <a:rPr lang="en-US" sz="2800" smtClean="0"/>
              <a:t>Random decisions are controlled by a </a:t>
            </a:r>
            <a:r>
              <a:rPr lang="en-US" sz="2800" smtClean="0">
                <a:solidFill>
                  <a:srgbClr val="0000CC"/>
                </a:solidFill>
              </a:rPr>
              <a:t>seed</a:t>
            </a:r>
          </a:p>
          <a:p>
            <a:pPr lvl="1" eaLnBrk="1" hangingPunct="1"/>
            <a:r>
              <a:rPr lang="en-US" sz="2400" smtClean="0"/>
              <a:t>Given the value of the seed, random decisions are deterministic</a:t>
            </a:r>
          </a:p>
          <a:p>
            <a:pPr lvl="1" eaLnBrk="1" hangingPunct="1"/>
            <a:r>
              <a:rPr lang="en-US" sz="2400" smtClean="0"/>
              <a:t>Each random decision updates the value of the seed (in a deterministic fashion)</a:t>
            </a:r>
          </a:p>
          <a:p>
            <a:pPr eaLnBrk="1" hangingPunct="1"/>
            <a:r>
              <a:rPr lang="en-US" sz="2800" smtClean="0">
                <a:solidFill>
                  <a:srgbClr val="0000CC"/>
                </a:solidFill>
              </a:rPr>
              <a:t>Pseudo random</a:t>
            </a:r>
            <a:r>
              <a:rPr lang="en-US" sz="2800" smtClean="0"/>
              <a:t> is essential in verification because of the need to reproduce specific tests</a:t>
            </a:r>
          </a:p>
          <a:p>
            <a:pPr lvl="1" eaLnBrk="1" hangingPunct="1"/>
            <a:r>
              <a:rPr lang="en-US" sz="2400" smtClean="0"/>
              <a:t>For example, to reproduce bugs</a:t>
            </a:r>
          </a:p>
          <a:p>
            <a:pPr eaLnBrk="1" hangingPunct="1"/>
            <a:r>
              <a:rPr lang="en-GB" sz="2800" smtClean="0"/>
              <a:t>Requirement for </a:t>
            </a:r>
            <a:r>
              <a:rPr lang="en-GB" sz="2800" b="1" smtClean="0">
                <a:solidFill>
                  <a:srgbClr val="0000CC"/>
                </a:solidFill>
              </a:rPr>
              <a:t>Pseudo Random Test Generator:</a:t>
            </a:r>
          </a:p>
          <a:p>
            <a:pPr lvl="1" eaLnBrk="1" hangingPunct="1"/>
            <a:r>
              <a:rPr lang="en-GB" sz="2400" smtClean="0"/>
              <a:t>Need (at least) </a:t>
            </a:r>
            <a:r>
              <a:rPr lang="en-GB" sz="2400" b="1" smtClean="0">
                <a:solidFill>
                  <a:srgbClr val="A50021"/>
                </a:solidFill>
              </a:rPr>
              <a:t>repeatability!</a:t>
            </a:r>
            <a:endParaRPr lang="en-GB" sz="2400" smtClean="0"/>
          </a:p>
          <a:p>
            <a:pPr lvl="2" eaLnBrk="1" hangingPunct="1"/>
            <a:r>
              <a:rPr lang="en-GB" sz="2000" smtClean="0"/>
              <a:t>Achieved by using same seed to seed generator.</a:t>
            </a:r>
            <a:endParaRPr lang="en-US" sz="200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Constrained Random Generation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6808787" cy="4695825"/>
          </a:xfrm>
        </p:spPr>
        <p:txBody>
          <a:bodyPr/>
          <a:lstStyle/>
          <a:p>
            <a:pPr eaLnBrk="1" hangingPunct="1"/>
            <a:r>
              <a:rPr lang="en-US" smtClean="0"/>
              <a:t>The stimuli generator is </a:t>
            </a:r>
            <a:r>
              <a:rPr lang="en-US" smtClean="0">
                <a:solidFill>
                  <a:srgbClr val="0000CC"/>
                </a:solidFill>
              </a:rPr>
              <a:t>constrained </a:t>
            </a:r>
            <a:r>
              <a:rPr lang="en-US" smtClean="0"/>
              <a:t>to generate</a:t>
            </a:r>
          </a:p>
          <a:p>
            <a:pPr lvl="1" eaLnBrk="1" hangingPunct="1"/>
            <a:r>
              <a:rPr lang="en-US" smtClean="0"/>
              <a:t>Valid tests</a:t>
            </a:r>
          </a:p>
          <a:p>
            <a:pPr lvl="1" eaLnBrk="1" hangingPunct="1"/>
            <a:r>
              <a:rPr lang="en-US" smtClean="0"/>
              <a:t>Tests that meet the user requests</a:t>
            </a:r>
          </a:p>
          <a:p>
            <a:pPr eaLnBrk="1" hangingPunct="1"/>
            <a:r>
              <a:rPr lang="en-US" smtClean="0"/>
              <a:t>There are many (infinite) number of tests that fulfill these constraints</a:t>
            </a:r>
          </a:p>
          <a:p>
            <a:pPr eaLnBrk="1" hangingPunct="1"/>
            <a:r>
              <a:rPr lang="en-US" smtClean="0"/>
              <a:t>The generator can choose any such test</a:t>
            </a:r>
          </a:p>
          <a:p>
            <a:pPr lvl="2" eaLnBrk="1" hangingPunct="1"/>
            <a:endParaRPr lang="en-US" smtClean="0"/>
          </a:p>
        </p:txBody>
      </p:sp>
      <p:pic>
        <p:nvPicPr>
          <p:cNvPr id="40964" name="Picture 3" descr="dice_biasing_v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5800" y="1382713"/>
            <a:ext cx="1778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Example – Instruction Pair Generation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test specification is a test with an </a:t>
            </a:r>
            <a:r>
              <a:rPr lang="en-US" smtClean="0">
                <a:solidFill>
                  <a:schemeClr val="folHlink"/>
                </a:solidFill>
              </a:rPr>
              <a:t>add</a:t>
            </a:r>
            <a:r>
              <a:rPr lang="en-US" smtClean="0"/>
              <a:t> instruction followed by an </a:t>
            </a:r>
            <a:r>
              <a:rPr lang="en-US" smtClean="0">
                <a:solidFill>
                  <a:schemeClr val="folHlink"/>
                </a:solidFill>
              </a:rPr>
              <a:t>xor</a:t>
            </a:r>
            <a:r>
              <a:rPr lang="en-US" smtClean="0"/>
              <a:t> instruction</a:t>
            </a:r>
          </a:p>
          <a:p>
            <a:pPr lvl="1" eaLnBrk="1" hangingPunct="1"/>
            <a:r>
              <a:rPr lang="en-US" smtClean="0"/>
              <a:t>Comes from the first extract of the verification plan</a:t>
            </a:r>
          </a:p>
          <a:p>
            <a:pPr eaLnBrk="1" hangingPunct="1"/>
            <a:r>
              <a:rPr lang="en-US" smtClean="0"/>
              <a:t>The test should look like</a:t>
            </a:r>
          </a:p>
          <a:p>
            <a:pPr eaLnBrk="1" hangingPunct="1"/>
            <a:r>
              <a:rPr lang="en-US" smtClean="0"/>
              <a:t>Everything else can be </a:t>
            </a:r>
            <a:br>
              <a:rPr lang="en-US" smtClean="0"/>
            </a:br>
            <a:r>
              <a:rPr lang="en-US" smtClean="0"/>
              <a:t>randomized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5651500" y="3765550"/>
            <a:ext cx="1955800" cy="19478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add_xor_test</a:t>
            </a:r>
          </a:p>
          <a:p>
            <a:pPr algn="l" defTabSz="808038" rtl="1"/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Start:</a:t>
            </a: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</a:t>
            </a:r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Add ??, ??, ?? </a:t>
            </a: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Xor ??, ??, ??</a:t>
            </a:r>
          </a:p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   </a:t>
            </a:r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 of Stimuli Generation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Achieve all the items in the test scenarios matrix of the verification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Ensure that the scenario in the matrix is happening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Ensure that “bad effects” are propagating to an existing checker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Hitting a bug without exposing it is worth nothing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But also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Hitting and exposing all the problems we did not think about in the verification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Provide information about the design and help recreate and understand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Ensure that nothing gets broken over 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Random Decisions for add_xor_test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Processor operation mode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Start address of the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Prelude sequence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Epilogue sequence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Registers of add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Data of add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Registers of xor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Data of xor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Behavior of caches, I/O, …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 To Make Random Decisions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983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CC"/>
                </a:solidFill>
              </a:rPr>
              <a:t>Pure random</a:t>
            </a:r>
            <a:r>
              <a:rPr lang="en-US" sz="2800" smtClean="0"/>
              <a:t>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Most tests will be invalid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CC"/>
                </a:solidFill>
              </a:rPr>
              <a:t>Constrained random</a:t>
            </a:r>
            <a:r>
              <a:rPr lang="en-US" sz="2800" smtClean="0"/>
              <a:t>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Limit random decisions to those that lead to </a:t>
            </a:r>
            <a:r>
              <a:rPr lang="en-US" sz="2400" smtClean="0">
                <a:solidFill>
                  <a:srgbClr val="A50021"/>
                </a:solidFill>
              </a:rPr>
              <a:t>valid tests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Choose uniformly among valid possibilities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Result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Generated tests are valid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Most random decisions are not interesting</a:t>
            </a:r>
            <a:br>
              <a:rPr lang="en-US" sz="2000" smtClean="0"/>
            </a:br>
            <a:r>
              <a:rPr lang="en-US" sz="2000" smtClean="0">
                <a:sym typeface="Wingdings" pitchFamily="2" charset="2"/>
              </a:rPr>
              <a:t> </a:t>
            </a:r>
            <a:r>
              <a:rPr lang="en-US" sz="2000" smtClean="0"/>
              <a:t>Small gain in test quality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CC"/>
                </a:solidFill>
              </a:rPr>
              <a:t>“Smart” constrained random</a:t>
            </a:r>
            <a:r>
              <a:rPr lang="en-US" sz="2800" smtClean="0"/>
              <a:t>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Bias</a:t>
            </a:r>
            <a:r>
              <a:rPr lang="en-US" sz="2400" smtClean="0"/>
              <a:t> decision toward interesting cases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Can lead to significant </a:t>
            </a:r>
            <a:r>
              <a:rPr lang="en-US" sz="2400" smtClean="0">
                <a:solidFill>
                  <a:srgbClr val="A50021"/>
                </a:solidFill>
              </a:rPr>
              <a:t>improvement in test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A50021"/>
                </a:solidFill>
              </a:rPr>
              <a:t>	quality</a:t>
            </a:r>
          </a:p>
        </p:txBody>
      </p:sp>
      <p:pic>
        <p:nvPicPr>
          <p:cNvPr id="4" name="Picture 3" descr="dice_biasing_v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1600" y="3149600"/>
            <a:ext cx="1066800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ice_v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0" y="1296988"/>
            <a:ext cx="19939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ice_biasing_v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58100" y="4762500"/>
            <a:ext cx="1128713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“Smart” Decisions for add_xor_test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Start address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Page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 of 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Near end of page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Registers of add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Data of add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Result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Long sequences of ‘1’ (long carry chains)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Registers of xor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Same registers as add instruction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Smart Decisions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341438"/>
            <a:ext cx="8229600" cy="5229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These decisions usually represent </a:t>
            </a:r>
            <a:r>
              <a:rPr lang="en-US" sz="2800" smtClean="0">
                <a:solidFill>
                  <a:srgbClr val="A50021"/>
                </a:solidFill>
              </a:rPr>
              <a:t>generic knowledge of what is interesting in verification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Add with result 0 is interesting in all addition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Interdependency between registers is interesting in all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G0 is an interesting operand in all PowerPC 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This collection of knowledge is often called </a:t>
            </a:r>
            <a:r>
              <a:rPr lang="en-US" sz="2800" b="1" smtClean="0">
                <a:solidFill>
                  <a:srgbClr val="A50021"/>
                </a:solidFill>
              </a:rPr>
              <a:t>“Testing Knowledge”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testing knowledge is usually </a:t>
            </a:r>
            <a:r>
              <a:rPr lang="en-US" sz="2800" smtClean="0">
                <a:solidFill>
                  <a:srgbClr val="A50021"/>
                </a:solidFill>
              </a:rPr>
              <a:t>incorporated in the generation environment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generation tool you buy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generation driver you develop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Testing Knowledge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Testing knowledge is applied automatically to generated stimuli where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The generator biases random decisions towards interesting scenarios using the testing knowledge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CC"/>
                </a:solidFill>
              </a:rPr>
              <a:t>Other cases are not shut-down completely to avoid missing cases we never thought about. </a:t>
            </a:r>
          </a:p>
          <a:p>
            <a:pPr eaLnBrk="1" hangingPunct="1">
              <a:lnSpc>
                <a:spcPct val="4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Stimuli generators that use testing knowledge are often called </a:t>
            </a:r>
            <a:r>
              <a:rPr lang="en-US" sz="2400" b="1" dirty="0" smtClean="0">
                <a:solidFill>
                  <a:srgbClr val="A50021"/>
                </a:solidFill>
              </a:rPr>
              <a:t>“biased random stimuli generators”</a:t>
            </a:r>
          </a:p>
          <a:p>
            <a:pPr eaLnBrk="1" hangingPunct="1">
              <a:lnSpc>
                <a:spcPct val="4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Users can </a:t>
            </a:r>
            <a:r>
              <a:rPr lang="en-US" sz="2400" b="1" dirty="0" smtClean="0">
                <a:solidFill>
                  <a:srgbClr val="A50021"/>
                </a:solidFill>
              </a:rPr>
              <a:t>change the bias</a:t>
            </a:r>
            <a:r>
              <a:rPr lang="en-US" sz="2400" dirty="0" smtClean="0"/>
              <a:t> of items in the testing knowledge as part of the test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We will see examples later and can explore how this works when developing the </a:t>
            </a:r>
            <a:r>
              <a:rPr lang="en-US" sz="2000" dirty="0" err="1" smtClean="0"/>
              <a:t>testbench</a:t>
            </a:r>
            <a:r>
              <a:rPr lang="en-US" sz="2000" dirty="0" smtClean="0"/>
              <a:t> for A2.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Instruction Pairs Generation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912100" cy="231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With biased random stimuli generator we can generate tests that cover all the specific items of the </a:t>
            </a:r>
            <a:r>
              <a:rPr lang="en-US" sz="2400" b="1" smtClean="0">
                <a:solidFill>
                  <a:srgbClr val="0000CC"/>
                </a:solidFill>
              </a:rPr>
              <a:t>all instruction pairs</a:t>
            </a:r>
            <a:r>
              <a:rPr lang="en-US" sz="2400" smtClean="0"/>
              <a:t> extract from the verification plan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Every activation of the test specification will produce a new high-quality test suite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323850" y="4100513"/>
            <a:ext cx="2359025" cy="221773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 anchorCtr="1"/>
          <a:lstStyle/>
          <a:p>
            <a:pPr algn="l" defTabSz="808038"/>
            <a:endParaRPr lang="en-US" sz="1600">
              <a:latin typeface="Comic Sans MS" pitchFamily="66" charset="0"/>
              <a:cs typeface="Arial" charset="0"/>
            </a:endParaRP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For all inst I {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For all inst J {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prelude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I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J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epilogue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}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3560763" y="4437063"/>
            <a:ext cx="2090737" cy="1546225"/>
          </a:xfrm>
          <a:prstGeom prst="flowChartPredefined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Stimuli</a:t>
            </a:r>
          </a:p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Generator</a:t>
            </a: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2817813" y="5041900"/>
            <a:ext cx="674687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969000" y="3429000"/>
            <a:ext cx="1889125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5786438" y="5041900"/>
            <a:ext cx="674687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8137" name="AutoShape 9"/>
          <p:cNvSpPr>
            <a:spLocks noChangeArrowheads="1"/>
          </p:cNvSpPr>
          <p:nvPr/>
        </p:nvSpPr>
        <p:spPr bwMode="auto">
          <a:xfrm>
            <a:off x="6810375" y="4437063"/>
            <a:ext cx="1887538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6343650" y="5508625"/>
            <a:ext cx="1887538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Forwarding Path Generation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same approach cannot work for the forwarding path requirement</a:t>
            </a:r>
          </a:p>
          <a:p>
            <a:pPr lvl="1" eaLnBrk="1" hangingPunct="1"/>
            <a:r>
              <a:rPr lang="en-US" sz="2400" smtClean="0">
                <a:solidFill>
                  <a:srgbClr val="A50021"/>
                </a:solidFill>
              </a:rPr>
              <a:t>There is a difference between the language of the test and the language of the requirement</a:t>
            </a:r>
          </a:p>
          <a:p>
            <a:pPr lvl="2" eaLnBrk="1" hangingPunct="1"/>
            <a:r>
              <a:rPr lang="en-US" sz="2000" smtClean="0"/>
              <a:t>The test language is instructions, registers, memory</a:t>
            </a:r>
          </a:p>
          <a:p>
            <a:pPr lvl="2" eaLnBrk="1" hangingPunct="1"/>
            <a:r>
              <a:rPr lang="en-US" sz="2000" smtClean="0"/>
              <a:t>The requirement language is </a:t>
            </a:r>
            <a:r>
              <a:rPr lang="en-US" sz="2000" smtClean="0">
                <a:solidFill>
                  <a:srgbClr val="0000CC"/>
                </a:solidFill>
              </a:rPr>
              <a:t>microarchitectural </a:t>
            </a:r>
            <a:r>
              <a:rPr lang="en-US" sz="2000" smtClean="0"/>
              <a:t>events</a:t>
            </a:r>
          </a:p>
          <a:p>
            <a:pPr eaLnBrk="1" hangingPunct="1"/>
            <a:r>
              <a:rPr lang="en-US" sz="2800" smtClean="0"/>
              <a:t>Three possible solutions</a:t>
            </a:r>
          </a:p>
          <a:p>
            <a:pPr lvl="1" eaLnBrk="1" hangingPunct="1"/>
            <a:r>
              <a:rPr lang="en-US" sz="2400" smtClean="0"/>
              <a:t>Manual translation</a:t>
            </a:r>
          </a:p>
          <a:p>
            <a:pPr lvl="1" eaLnBrk="1" hangingPunct="1"/>
            <a:r>
              <a:rPr lang="en-US" sz="2400" smtClean="0"/>
              <a:t>Automatic translation</a:t>
            </a:r>
          </a:p>
          <a:p>
            <a:pPr lvl="1" eaLnBrk="1" hangingPunct="1"/>
            <a:r>
              <a:rPr lang="en-US" sz="2400" smtClean="0"/>
              <a:t>“Loose” generation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Manual Translation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user provides a description of an instruction sequence that creates the event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mul followed by div followed by br, where br uses same register as target of mul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generator randomly fills in missing details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registers and data of div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Suffers from all the </a:t>
            </a:r>
            <a:r>
              <a:rPr lang="en-US" sz="2800" smtClean="0">
                <a:solidFill>
                  <a:srgbClr val="0000CC"/>
                </a:solidFill>
              </a:rPr>
              <a:t>disadvantages of manual test creation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Labor intensive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Error prone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Hard to maintain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Automatic Generation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generator is aware of the microarchitecture of the processor and knows how to translate a microarchitectural request to a sequence of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Such generators are often called </a:t>
            </a:r>
            <a:r>
              <a:rPr lang="en-US" sz="2000" b="1" smtClean="0">
                <a:solidFill>
                  <a:srgbClr val="A50021"/>
                </a:solidFill>
              </a:rPr>
              <a:t>“Deep Knowledge”</a:t>
            </a:r>
            <a:r>
              <a:rPr lang="en-US" sz="2000" smtClean="0"/>
              <a:t> test generators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Generated tests cover the requested event with high probability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Disadvantages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High development cost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Potentially long generation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Sensitive to changes in the design </a:t>
            </a:r>
            <a:r>
              <a:rPr lang="en-US" sz="2000" smtClean="0">
                <a:sym typeface="Wingdings" pitchFamily="2" charset="2"/>
              </a:rPr>
              <a:t> high maintenance cost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“Loose” Generation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rgbClr val="0000CC"/>
                </a:solidFill>
              </a:rPr>
              <a:t>Rely on the power of </a:t>
            </a:r>
            <a:r>
              <a:rPr lang="en-US" sz="2800" b="1" smtClean="0">
                <a:solidFill>
                  <a:srgbClr val="0000CC"/>
                </a:solidFill>
              </a:rPr>
              <a:t>massive</a:t>
            </a:r>
            <a:r>
              <a:rPr lang="en-US" sz="2800" smtClean="0">
                <a:solidFill>
                  <a:srgbClr val="0000CC"/>
                </a:solidFill>
              </a:rPr>
              <a:t> generation</a:t>
            </a:r>
          </a:p>
          <a:p>
            <a:pPr eaLnBrk="1" hangingPunct="1">
              <a:lnSpc>
                <a:spcPct val="10000"/>
              </a:lnSpc>
            </a:pPr>
            <a:endParaRPr lang="en-US" sz="280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Use the “normal” test vocabulary to </a:t>
            </a:r>
            <a:r>
              <a:rPr lang="en-US" sz="2800" smtClean="0">
                <a:solidFill>
                  <a:srgbClr val="A50021"/>
                </a:solidFill>
              </a:rPr>
              <a:t>bias</a:t>
            </a:r>
            <a:r>
              <a:rPr lang="en-US" sz="2800" smtClean="0"/>
              <a:t> the generated tests </a:t>
            </a:r>
            <a:r>
              <a:rPr lang="en-US" sz="2800" smtClean="0">
                <a:solidFill>
                  <a:srgbClr val="A50021"/>
                </a:solidFill>
              </a:rPr>
              <a:t>toward tests that improve the probability of hitting the requested event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Increase probability of complex arithmetic and branch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Increase probability of read after write dependency</a:t>
            </a:r>
          </a:p>
          <a:p>
            <a:pPr eaLnBrk="1" hangingPunct="1">
              <a:lnSpc>
                <a:spcPct val="1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A50021"/>
                </a:solidFill>
              </a:rPr>
              <a:t>Coverage</a:t>
            </a:r>
            <a:r>
              <a:rPr lang="en-US" sz="2800" smtClean="0"/>
              <a:t> is used to ensure that the requested events did occur</a:t>
            </a:r>
          </a:p>
          <a:p>
            <a:pPr eaLnBrk="1" hangingPunct="1">
              <a:lnSpc>
                <a:spcPct val="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Usually, </a:t>
            </a:r>
            <a:r>
              <a:rPr lang="en-US" sz="2800" smtClean="0">
                <a:solidFill>
                  <a:srgbClr val="A50021"/>
                </a:solidFill>
              </a:rPr>
              <a:t>one test specification</a:t>
            </a:r>
            <a:r>
              <a:rPr lang="en-US" sz="2800" smtClean="0"/>
              <a:t> will be used to cover </a:t>
            </a:r>
            <a:r>
              <a:rPr lang="en-US" sz="2800" smtClean="0">
                <a:solidFill>
                  <a:srgbClr val="A50021"/>
                </a:solidFill>
              </a:rPr>
              <a:t>many items in the verification plan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Running Example – PowerPC Processor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600200"/>
            <a:ext cx="5260975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Black box 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Interface to memory (via caches)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instruction fetching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data fetching and storing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Interface to I/O devices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data fetching and storing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Interrupts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Miscellaneous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Clocks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Reset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…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067550" y="2757488"/>
            <a:ext cx="1820863" cy="221773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PowerPC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Processor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706938" y="2824163"/>
            <a:ext cx="944562" cy="2082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Memory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651500" y="3160713"/>
            <a:ext cx="1416050" cy="536575"/>
          </a:xfrm>
          <a:prstGeom prst="rightArrow">
            <a:avLst>
              <a:gd name="adj1" fmla="val 50000"/>
              <a:gd name="adj2" fmla="val 65976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Instructions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5651500" y="4235450"/>
            <a:ext cx="1416050" cy="538163"/>
          </a:xfrm>
          <a:prstGeom prst="leftRightArrow">
            <a:avLst>
              <a:gd name="adj1" fmla="val 50000"/>
              <a:gd name="adj2" fmla="val 52625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Data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7607300" y="2219325"/>
            <a:ext cx="0" cy="538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8348663" y="2219325"/>
            <a:ext cx="0" cy="538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7742238" y="4975225"/>
            <a:ext cx="539750" cy="873125"/>
          </a:xfrm>
          <a:prstGeom prst="upDownArrow">
            <a:avLst>
              <a:gd name="adj1" fmla="val 50000"/>
              <a:gd name="adj2" fmla="val 32353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I/O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278688" y="1882775"/>
            <a:ext cx="6604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Clock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980363" y="1882775"/>
            <a:ext cx="7048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Reset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Summary: Requirements from Stimuli Generator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Generated stimuli need to be</a:t>
            </a:r>
          </a:p>
          <a:p>
            <a:pPr lvl="1" eaLnBrk="1" hangingPunct="1"/>
            <a:r>
              <a:rPr lang="en-US" sz="2400" smtClean="0"/>
              <a:t>Valid</a:t>
            </a:r>
          </a:p>
          <a:p>
            <a:pPr lvl="2" eaLnBrk="1" hangingPunct="1"/>
            <a:r>
              <a:rPr lang="en-US" sz="2000" smtClean="0"/>
              <a:t>Behavior of DUV under the test is fully specified</a:t>
            </a:r>
          </a:p>
          <a:p>
            <a:pPr lvl="3" eaLnBrk="1" hangingPunct="1"/>
            <a:r>
              <a:rPr lang="en-US" sz="1800" smtClean="0"/>
              <a:t>NOTE: Valid is not necessarily legal</a:t>
            </a:r>
          </a:p>
          <a:p>
            <a:pPr lvl="2" eaLnBrk="1" hangingPunct="1"/>
            <a:r>
              <a:rPr lang="en-US" sz="2000" smtClean="0"/>
              <a:t>The verification environment can determine if the DUV behaved correctly</a:t>
            </a:r>
          </a:p>
          <a:p>
            <a:pPr lvl="1" eaLnBrk="1" hangingPunct="1"/>
            <a:r>
              <a:rPr lang="en-US" sz="2400" smtClean="0"/>
              <a:t>Interesting</a:t>
            </a:r>
          </a:p>
          <a:p>
            <a:pPr lvl="2" eaLnBrk="1" hangingPunct="1"/>
            <a:r>
              <a:rPr lang="en-US" sz="2000" smtClean="0"/>
              <a:t>Improve coverage</a:t>
            </a:r>
          </a:p>
          <a:p>
            <a:pPr lvl="2" eaLnBrk="1" hangingPunct="1"/>
            <a:r>
              <a:rPr lang="en-US" sz="2000" smtClean="0"/>
              <a:t>Reach corner cases</a:t>
            </a:r>
          </a:p>
          <a:p>
            <a:pPr lvl="2" eaLnBrk="1" hangingPunct="1"/>
            <a:r>
              <a:rPr lang="en-US" sz="2000" smtClean="0"/>
              <a:t>Find bugs</a:t>
            </a:r>
          </a:p>
          <a:p>
            <a:pPr lvl="1" eaLnBrk="1" hangingPunct="1"/>
            <a:r>
              <a:rPr lang="en-US" sz="2400" smtClean="0"/>
              <a:t>Meet specific user requirements</a:t>
            </a:r>
          </a:p>
          <a:p>
            <a:pPr lvl="2" eaLnBrk="1" hangingPunct="1"/>
            <a:r>
              <a:rPr lang="en-GB" sz="2000" smtClean="0"/>
              <a:t>Resource reuse, interdependencies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program constraints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All requirements can be expressed as constraints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black">
          <a:xfrm>
            <a:off x="1438275" y="3370263"/>
            <a:ext cx="4543425" cy="2257425"/>
          </a:xfrm>
          <a:prstGeom prst="rect">
            <a:avLst/>
          </a:prstGeom>
          <a:solidFill>
            <a:srgbClr val="EAEBF4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1431" tIns="45716" rIns="91431" bIns="45716" anchor="ctr"/>
          <a:lstStyle/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add R1 </a:t>
            </a: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 R2 + R3</a:t>
            </a:r>
          </a:p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load Rx  1000 (Ry) </a:t>
            </a:r>
          </a:p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???? </a:t>
            </a:r>
            <a:r>
              <a:rPr lang="en-US" sz="2800" b="1">
                <a:sym typeface="Wingdings" pitchFamily="2" charset="2"/>
              </a:rPr>
              <a:t></a:t>
            </a:r>
            <a:r>
              <a:rPr lang="en-US" b="1">
                <a:sym typeface="Wingdings" pitchFamily="2" charset="2"/>
              </a:rPr>
              <a:t>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??, Rz</a:t>
            </a:r>
          </a:p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mult Rz </a:t>
            </a: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 R6 * R7</a:t>
            </a:r>
          </a:p>
        </p:txBody>
      </p:sp>
      <p:sp>
        <p:nvSpPr>
          <p:cNvPr id="266245" name="Oval 5"/>
          <p:cNvSpPr>
            <a:spLocks noChangeArrowheads="1"/>
          </p:cNvSpPr>
          <p:nvPr/>
        </p:nvSpPr>
        <p:spPr bwMode="black">
          <a:xfrm>
            <a:off x="3505200" y="3473450"/>
            <a:ext cx="552450" cy="5143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46" name="Oval 6"/>
          <p:cNvSpPr>
            <a:spLocks noChangeArrowheads="1"/>
          </p:cNvSpPr>
          <p:nvPr/>
        </p:nvSpPr>
        <p:spPr bwMode="black">
          <a:xfrm>
            <a:off x="4560888" y="3473450"/>
            <a:ext cx="552450" cy="5143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black">
          <a:xfrm>
            <a:off x="3038475" y="2451100"/>
            <a:ext cx="2543175" cy="7302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lIns="91431" tIns="0" rIns="91431" bIns="0">
            <a:spAutoFit/>
          </a:bodyPr>
          <a:lstStyle/>
          <a:p>
            <a:pPr marL="400050" indent="-400050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Quality: sum zero</a:t>
            </a:r>
          </a:p>
        </p:txBody>
      </p:sp>
      <p:cxnSp>
        <p:nvCxnSpPr>
          <p:cNvPr id="266248" name="AutoShape 8"/>
          <p:cNvCxnSpPr>
            <a:cxnSpLocks noChangeShapeType="1"/>
            <a:stCxn id="266247" idx="2"/>
            <a:endCxn id="266245" idx="7"/>
          </p:cNvCxnSpPr>
          <p:nvPr/>
        </p:nvCxnSpPr>
        <p:spPr bwMode="black">
          <a:xfrm flipH="1">
            <a:off x="3976688" y="3181350"/>
            <a:ext cx="333375" cy="34766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cxnSp>
        <p:nvCxnSpPr>
          <p:cNvPr id="266249" name="AutoShape 9"/>
          <p:cNvCxnSpPr>
            <a:cxnSpLocks noChangeShapeType="1"/>
            <a:stCxn id="266247" idx="2"/>
            <a:endCxn id="266246" idx="1"/>
          </p:cNvCxnSpPr>
          <p:nvPr/>
        </p:nvCxnSpPr>
        <p:spPr bwMode="black">
          <a:xfrm>
            <a:off x="4310063" y="3181350"/>
            <a:ext cx="331787" cy="34766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266250" name="Oval 10"/>
          <p:cNvSpPr>
            <a:spLocks noChangeArrowheads="1"/>
          </p:cNvSpPr>
          <p:nvPr/>
        </p:nvSpPr>
        <p:spPr bwMode="black">
          <a:xfrm>
            <a:off x="4997450" y="4003675"/>
            <a:ext cx="552450" cy="51435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51" name="Oval 11"/>
          <p:cNvSpPr>
            <a:spLocks noChangeArrowheads="1"/>
          </p:cNvSpPr>
          <p:nvPr/>
        </p:nvSpPr>
        <p:spPr bwMode="black">
          <a:xfrm>
            <a:off x="2538413" y="4003675"/>
            <a:ext cx="552450" cy="51435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52" name="Text Box 12"/>
          <p:cNvSpPr txBox="1">
            <a:spLocks noChangeArrowheads="1"/>
          </p:cNvSpPr>
          <p:nvPr/>
        </p:nvSpPr>
        <p:spPr bwMode="black">
          <a:xfrm>
            <a:off x="6262688" y="4779963"/>
            <a:ext cx="18097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 lIns="91431" tIns="45716" rIns="91431" bIns="45716">
            <a:spAutoFit/>
          </a:bodyPr>
          <a:lstStyle/>
          <a:p>
            <a:pPr marL="400050" indent="-400050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400">
                <a:solidFill>
                  <a:srgbClr val="009900"/>
                </a:solidFill>
                <a:cs typeface="Arial" charset="0"/>
              </a:rPr>
              <a:t>Validity: x, y</a:t>
            </a:r>
          </a:p>
        </p:txBody>
      </p:sp>
      <p:cxnSp>
        <p:nvCxnSpPr>
          <p:cNvPr id="266253" name="AutoShape 13"/>
          <p:cNvCxnSpPr>
            <a:cxnSpLocks noChangeShapeType="1"/>
            <a:stCxn id="266252" idx="1"/>
            <a:endCxn id="266250" idx="5"/>
          </p:cNvCxnSpPr>
          <p:nvPr/>
        </p:nvCxnSpPr>
        <p:spPr bwMode="black">
          <a:xfrm flipH="1" flipV="1">
            <a:off x="5468938" y="4462463"/>
            <a:ext cx="793750" cy="5461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</p:cxnSp>
      <p:cxnSp>
        <p:nvCxnSpPr>
          <p:cNvPr id="266254" name="AutoShape 14"/>
          <p:cNvCxnSpPr>
            <a:cxnSpLocks noChangeShapeType="1"/>
            <a:stCxn id="266252" idx="1"/>
            <a:endCxn id="266251" idx="6"/>
          </p:cNvCxnSpPr>
          <p:nvPr/>
        </p:nvCxnSpPr>
        <p:spPr bwMode="black">
          <a:xfrm flipH="1" flipV="1">
            <a:off x="3109913" y="4260850"/>
            <a:ext cx="3152775" cy="747713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</p:cxnSp>
      <p:sp>
        <p:nvSpPr>
          <p:cNvPr id="266255" name="Text Box 15"/>
          <p:cNvSpPr txBox="1">
            <a:spLocks noChangeArrowheads="1"/>
          </p:cNvSpPr>
          <p:nvPr/>
        </p:nvSpPr>
        <p:spPr bwMode="black">
          <a:xfrm>
            <a:off x="2940050" y="5956300"/>
            <a:ext cx="3946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lIns="91431" tIns="0" rIns="91431" bIns="0">
            <a:spAutoFit/>
          </a:bodyPr>
          <a:lstStyle/>
          <a:p>
            <a:pPr marL="400050" indent="-400050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400">
                <a:solidFill>
                  <a:srgbClr val="0000CC"/>
                </a:solidFill>
                <a:cs typeface="Arial" charset="0"/>
              </a:rPr>
              <a:t>User request: same register</a:t>
            </a:r>
          </a:p>
        </p:txBody>
      </p:sp>
      <p:sp>
        <p:nvSpPr>
          <p:cNvPr id="266256" name="Oval 16"/>
          <p:cNvSpPr>
            <a:spLocks noChangeArrowheads="1"/>
          </p:cNvSpPr>
          <p:nvPr/>
        </p:nvSpPr>
        <p:spPr bwMode="black">
          <a:xfrm>
            <a:off x="2519363" y="5030788"/>
            <a:ext cx="552450" cy="514350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57" name="Oval 17"/>
          <p:cNvSpPr>
            <a:spLocks noChangeArrowheads="1"/>
          </p:cNvSpPr>
          <p:nvPr/>
        </p:nvSpPr>
        <p:spPr bwMode="black">
          <a:xfrm>
            <a:off x="3810000" y="4514850"/>
            <a:ext cx="552450" cy="514350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66258" name="AutoShape 18"/>
          <p:cNvCxnSpPr>
            <a:cxnSpLocks noChangeShapeType="1"/>
          </p:cNvCxnSpPr>
          <p:nvPr/>
        </p:nvCxnSpPr>
        <p:spPr bwMode="black">
          <a:xfrm flipH="1" flipV="1">
            <a:off x="4410075" y="4949825"/>
            <a:ext cx="1217613" cy="111760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</p:spPr>
      </p:cxnSp>
      <p:cxnSp>
        <p:nvCxnSpPr>
          <p:cNvPr id="266259" name="AutoShape 19"/>
          <p:cNvCxnSpPr>
            <a:cxnSpLocks noChangeShapeType="1"/>
          </p:cNvCxnSpPr>
          <p:nvPr/>
        </p:nvCxnSpPr>
        <p:spPr bwMode="black">
          <a:xfrm flipH="1" flipV="1">
            <a:off x="3022600" y="5483225"/>
            <a:ext cx="2173288" cy="53340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animBg="1"/>
      <p:bldP spid="266246" grpId="0" animBg="1"/>
      <p:bldP spid="266247" grpId="0"/>
      <p:bldP spid="266250" grpId="0" animBg="1"/>
      <p:bldP spid="266251" grpId="0" animBg="1"/>
      <p:bldP spid="266252" grpId="0"/>
      <p:bldP spid="266255" grpId="0"/>
      <p:bldP spid="266256" grpId="0" animBg="1"/>
      <p:bldP spid="26625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Constraint Satisfaction Problem Definition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[ Mackworth, Freuder, Montanari, Dechter, Rossi, ...]</a:t>
            </a:r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CSP P = </a:t>
            </a:r>
            <a:r>
              <a:rPr lang="en-US" sz="2000" i="1" smtClean="0"/>
              <a:t>{V, D, C}</a:t>
            </a:r>
          </a:p>
          <a:p>
            <a:pPr eaLnBrk="1" hangingPunct="1">
              <a:lnSpc>
                <a:spcPct val="80000"/>
              </a:lnSpc>
            </a:pPr>
            <a:endParaRPr lang="en-US" sz="2000" i="1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Variables </a:t>
            </a:r>
            <a:r>
              <a:rPr lang="en-US" sz="2000" i="1" smtClean="0"/>
              <a:t>V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Register_value</a:t>
            </a:r>
          </a:p>
          <a:p>
            <a:pPr lvl="2"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Domains </a:t>
            </a:r>
            <a:r>
              <a:rPr lang="en-US" sz="2000" i="1" smtClean="0"/>
              <a:t>D</a:t>
            </a:r>
            <a:r>
              <a:rPr lang="en-US" sz="2000" smtClean="0"/>
              <a:t> (finite sets) for each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Address: 0x0000 - 0xFFFF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Number of bytes in a 'load': { 1, 2, 4, 8, 16 } </a:t>
            </a:r>
          </a:p>
          <a:p>
            <a:pPr lvl="2"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Constraints </a:t>
            </a:r>
            <a:r>
              <a:rPr lang="en-US" sz="2000" i="1" smtClean="0"/>
              <a:t>C</a:t>
            </a:r>
            <a:r>
              <a:rPr lang="en-US" sz="2000" smtClean="0"/>
              <a:t> (relations) over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(load n bytes) </a:t>
            </a:r>
            <a:r>
              <a:rPr lang="en-US" sz="1800" smtClean="0">
                <a:sym typeface="Wingdings" pitchFamily="2" charset="2"/>
              </a:rPr>
              <a:t></a:t>
            </a:r>
            <a:r>
              <a:rPr lang="en-US" sz="1800" smtClean="0"/>
              <a:t> (align address to n bytes boundary)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value(base_reg) + displacement = address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Solution for Constraint Satisfaction Problem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</a:rPr>
              <a:t>Every variable is assigned a value from its domain, such that all constraints are satisfied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solutions are born equal.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There is no better or best solution!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Example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Variables: a, b, 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Domains: A = {1,2,3} ; B = {2,3,4,5} ; C = {1,3,5}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Constraints: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a</a:t>
            </a:r>
            <a:r>
              <a:rPr lang="en-US" sz="2000" baseline="30000" smtClean="0"/>
              <a:t>2</a:t>
            </a:r>
            <a:r>
              <a:rPr lang="en-US" sz="2000" smtClean="0"/>
              <a:t> &lt; b	;	c ≠ b		;	a &lt; c - 1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(One) Solution: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a = 1	;	b = 4		;	c =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357563" y="1681163"/>
            <a:ext cx="3103562" cy="383063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/>
            <a:r>
              <a:rPr lang="en-US">
                <a:latin typeface="Comic Sans MS" pitchFamily="66" charset="0"/>
                <a:cs typeface="Arial" charset="0"/>
              </a:rPr>
              <a:t>Random Test </a:t>
            </a:r>
            <a:br>
              <a:rPr lang="en-US">
                <a:latin typeface="Comic Sans MS" pitchFamily="66" charset="0"/>
                <a:cs typeface="Arial" charset="0"/>
              </a:rPr>
            </a:br>
            <a:r>
              <a:rPr lang="en-US">
                <a:latin typeface="Comic Sans MS" pitchFamily="66" charset="0"/>
                <a:cs typeface="Arial" charset="0"/>
              </a:rPr>
              <a:t>Program Generator</a:t>
            </a:r>
          </a:p>
        </p:txBody>
      </p:sp>
      <p:pic>
        <p:nvPicPr>
          <p:cNvPr id="57347" name="Picture 4" descr="PE074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2878138"/>
            <a:ext cx="2360613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AutoShape 5"/>
          <p:cNvSpPr>
            <a:spLocks noChangeArrowheads="1"/>
          </p:cNvSpPr>
          <p:nvPr/>
        </p:nvSpPr>
        <p:spPr bwMode="auto">
          <a:xfrm>
            <a:off x="7269163" y="3092450"/>
            <a:ext cx="1484312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57349" name="AutoShape 6"/>
          <p:cNvSpPr>
            <a:spLocks noChangeArrowheads="1"/>
          </p:cNvSpPr>
          <p:nvPr/>
        </p:nvSpPr>
        <p:spPr bwMode="auto">
          <a:xfrm>
            <a:off x="2616200" y="3687763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7350" name="AutoShape 7"/>
          <p:cNvSpPr>
            <a:spLocks noChangeArrowheads="1"/>
          </p:cNvSpPr>
          <p:nvPr/>
        </p:nvSpPr>
        <p:spPr bwMode="auto">
          <a:xfrm>
            <a:off x="6527800" y="3697288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7351" name="AutoShape 8"/>
          <p:cNvSpPr>
            <a:spLocks noChangeArrowheads="1"/>
          </p:cNvSpPr>
          <p:nvPr/>
        </p:nvSpPr>
        <p:spPr bwMode="auto">
          <a:xfrm>
            <a:off x="7404100" y="3363913"/>
            <a:ext cx="1484313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7352" name="AutoShape 9"/>
          <p:cNvSpPr>
            <a:spLocks/>
          </p:cNvSpPr>
          <p:nvPr/>
        </p:nvSpPr>
        <p:spPr bwMode="auto">
          <a:xfrm>
            <a:off x="534988" y="5032375"/>
            <a:ext cx="1214437" cy="538163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57353" name="AutoShape 10"/>
          <p:cNvSpPr>
            <a:spLocks/>
          </p:cNvSpPr>
          <p:nvPr/>
        </p:nvSpPr>
        <p:spPr bwMode="auto">
          <a:xfrm>
            <a:off x="525463" y="2152650"/>
            <a:ext cx="1619250" cy="536575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57354" name="AutoShape 11"/>
          <p:cNvSpPr>
            <a:spLocks noChangeArrowheads="1"/>
          </p:cNvSpPr>
          <p:nvPr/>
        </p:nvSpPr>
        <p:spPr bwMode="auto">
          <a:xfrm>
            <a:off x="7539038" y="3632200"/>
            <a:ext cx="1484312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269324" name="AutoShape 12"/>
          <p:cNvSpPr>
            <a:spLocks noChangeArrowheads="1"/>
          </p:cNvSpPr>
          <p:nvPr/>
        </p:nvSpPr>
        <p:spPr bwMode="auto">
          <a:xfrm>
            <a:off x="3762375" y="4705350"/>
            <a:ext cx="2293938" cy="6048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CSP Engine</a:t>
            </a:r>
          </a:p>
        </p:txBody>
      </p:sp>
      <p:sp>
        <p:nvSpPr>
          <p:cNvPr id="269325" name="AutoShape 13"/>
          <p:cNvSpPr>
            <a:spLocks noChangeArrowheads="1"/>
          </p:cNvSpPr>
          <p:nvPr/>
        </p:nvSpPr>
        <p:spPr bwMode="auto">
          <a:xfrm>
            <a:off x="3627438" y="3630613"/>
            <a:ext cx="2630487" cy="538162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TG Engine</a:t>
            </a:r>
          </a:p>
        </p:txBody>
      </p:sp>
      <p:sp>
        <p:nvSpPr>
          <p:cNvPr id="269326" name="Line 14"/>
          <p:cNvSpPr>
            <a:spLocks noChangeShapeType="1"/>
          </p:cNvSpPr>
          <p:nvPr/>
        </p:nvSpPr>
        <p:spPr bwMode="auto">
          <a:xfrm>
            <a:off x="3357563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9327" name="Line 15"/>
          <p:cNvSpPr>
            <a:spLocks noChangeShapeType="1"/>
          </p:cNvSpPr>
          <p:nvPr/>
        </p:nvSpPr>
        <p:spPr bwMode="auto">
          <a:xfrm>
            <a:off x="6257925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9328" name="Line 16"/>
          <p:cNvSpPr>
            <a:spLocks noChangeShapeType="1"/>
          </p:cNvSpPr>
          <p:nvPr/>
        </p:nvSpPr>
        <p:spPr bwMode="auto">
          <a:xfrm>
            <a:off x="4908550" y="4168775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7360" name="Text Box 17"/>
          <p:cNvSpPr txBox="1">
            <a:spLocks noChangeArrowheads="1"/>
          </p:cNvSpPr>
          <p:nvPr/>
        </p:nvSpPr>
        <p:spPr bwMode="auto">
          <a:xfrm>
            <a:off x="3425825" y="5915025"/>
            <a:ext cx="2908300" cy="4032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2100">
                <a:latin typeface="Comic Sans MS" pitchFamily="66" charset="0"/>
                <a:cs typeface="Arial" charset="0"/>
              </a:rPr>
              <a:t>1. Everything included</a:t>
            </a:r>
          </a:p>
        </p:txBody>
      </p:sp>
      <p:sp>
        <p:nvSpPr>
          <p:cNvPr id="57361" name="Rectangle 18"/>
          <p:cNvSpPr>
            <a:spLocks noChangeArrowheads="1"/>
          </p:cNvSpPr>
          <p:nvPr/>
        </p:nvSpPr>
        <p:spPr bwMode="auto">
          <a:xfrm>
            <a:off x="515938" y="163513"/>
            <a:ext cx="7793037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A50021"/>
                </a:solidFill>
              </a:rPr>
              <a:t>Putting It All Together: </a:t>
            </a:r>
            <a:br>
              <a:rPr lang="en-US" sz="2800">
                <a:solidFill>
                  <a:srgbClr val="A50021"/>
                </a:solidFill>
              </a:rPr>
            </a:br>
            <a:r>
              <a:rPr lang="en-US" sz="2800">
                <a:solidFill>
                  <a:srgbClr val="A50021"/>
                </a:solidFill>
              </a:rPr>
              <a:t>Building a Random Test Program Generator - 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4" grpId="0" animBg="1"/>
      <p:bldP spid="269325" grpId="0" animBg="1"/>
      <p:bldP spid="269326" grpId="0" animBg="1"/>
      <p:bldP spid="269327" grpId="0" animBg="1"/>
      <p:bldP spid="26932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357563" y="1681163"/>
            <a:ext cx="3103562" cy="2755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/>
            <a:r>
              <a:rPr lang="en-US">
                <a:latin typeface="Comic Sans MS" pitchFamily="66" charset="0"/>
                <a:cs typeface="Arial" charset="0"/>
              </a:rPr>
              <a:t>Random Test </a:t>
            </a:r>
            <a:br>
              <a:rPr lang="en-US">
                <a:latin typeface="Comic Sans MS" pitchFamily="66" charset="0"/>
                <a:cs typeface="Arial" charset="0"/>
              </a:rPr>
            </a:br>
            <a:r>
              <a:rPr lang="en-US">
                <a:latin typeface="Comic Sans MS" pitchFamily="66" charset="0"/>
                <a:cs typeface="Arial" charset="0"/>
              </a:rPr>
              <a:t>Program Generator</a:t>
            </a:r>
          </a:p>
        </p:txBody>
      </p:sp>
      <p:pic>
        <p:nvPicPr>
          <p:cNvPr id="58371" name="Picture 4" descr="PE074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2878138"/>
            <a:ext cx="2360613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7269163" y="3092450"/>
            <a:ext cx="1484312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8373" name="AutoShape 6"/>
          <p:cNvSpPr>
            <a:spLocks noChangeArrowheads="1"/>
          </p:cNvSpPr>
          <p:nvPr/>
        </p:nvSpPr>
        <p:spPr bwMode="auto">
          <a:xfrm>
            <a:off x="2616200" y="3687763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74" name="AutoShape 7"/>
          <p:cNvSpPr>
            <a:spLocks noChangeArrowheads="1"/>
          </p:cNvSpPr>
          <p:nvPr/>
        </p:nvSpPr>
        <p:spPr bwMode="auto">
          <a:xfrm>
            <a:off x="6527800" y="3697288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75" name="AutoShape 8"/>
          <p:cNvSpPr>
            <a:spLocks noChangeArrowheads="1"/>
          </p:cNvSpPr>
          <p:nvPr/>
        </p:nvSpPr>
        <p:spPr bwMode="auto">
          <a:xfrm>
            <a:off x="7404100" y="3363913"/>
            <a:ext cx="1484313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58376" name="AutoShape 9"/>
          <p:cNvSpPr>
            <a:spLocks/>
          </p:cNvSpPr>
          <p:nvPr/>
        </p:nvSpPr>
        <p:spPr bwMode="auto">
          <a:xfrm>
            <a:off x="534988" y="5032375"/>
            <a:ext cx="1214437" cy="538163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58377" name="AutoShape 10"/>
          <p:cNvSpPr>
            <a:spLocks/>
          </p:cNvSpPr>
          <p:nvPr/>
        </p:nvSpPr>
        <p:spPr bwMode="auto">
          <a:xfrm>
            <a:off x="525463" y="2152650"/>
            <a:ext cx="1619250" cy="536575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58378" name="AutoShape 11"/>
          <p:cNvSpPr>
            <a:spLocks noChangeArrowheads="1"/>
          </p:cNvSpPr>
          <p:nvPr/>
        </p:nvSpPr>
        <p:spPr bwMode="auto">
          <a:xfrm>
            <a:off x="7539038" y="3632200"/>
            <a:ext cx="1484312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58379" name="AutoShape 12"/>
          <p:cNvSpPr>
            <a:spLocks noChangeArrowheads="1"/>
          </p:cNvSpPr>
          <p:nvPr/>
        </p:nvSpPr>
        <p:spPr bwMode="auto">
          <a:xfrm>
            <a:off x="3762375" y="4705350"/>
            <a:ext cx="2293938" cy="6048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CSP Engine</a:t>
            </a:r>
          </a:p>
        </p:txBody>
      </p:sp>
      <p:sp>
        <p:nvSpPr>
          <p:cNvPr id="58380" name="AutoShape 13"/>
          <p:cNvSpPr>
            <a:spLocks noChangeArrowheads="1"/>
          </p:cNvSpPr>
          <p:nvPr/>
        </p:nvSpPr>
        <p:spPr bwMode="auto">
          <a:xfrm>
            <a:off x="3627438" y="3630613"/>
            <a:ext cx="2630487" cy="538162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TG Engine</a:t>
            </a:r>
          </a:p>
        </p:txBody>
      </p:sp>
      <p:sp>
        <p:nvSpPr>
          <p:cNvPr id="58381" name="Line 14"/>
          <p:cNvSpPr>
            <a:spLocks noChangeShapeType="1"/>
          </p:cNvSpPr>
          <p:nvPr/>
        </p:nvSpPr>
        <p:spPr bwMode="auto">
          <a:xfrm>
            <a:off x="3357563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2" name="Line 15"/>
          <p:cNvSpPr>
            <a:spLocks noChangeShapeType="1"/>
          </p:cNvSpPr>
          <p:nvPr/>
        </p:nvSpPr>
        <p:spPr bwMode="auto">
          <a:xfrm>
            <a:off x="6257925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3" name="Line 16"/>
          <p:cNvSpPr>
            <a:spLocks noChangeShapeType="1"/>
          </p:cNvSpPr>
          <p:nvPr/>
        </p:nvSpPr>
        <p:spPr bwMode="auto">
          <a:xfrm>
            <a:off x="4908550" y="4168775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4" name="Text Box 17"/>
          <p:cNvSpPr txBox="1">
            <a:spLocks noChangeArrowheads="1"/>
          </p:cNvSpPr>
          <p:nvPr/>
        </p:nvSpPr>
        <p:spPr bwMode="auto">
          <a:xfrm>
            <a:off x="3425825" y="5915025"/>
            <a:ext cx="3028950" cy="4032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2100">
                <a:latin typeface="Comic Sans MS" pitchFamily="66" charset="0"/>
                <a:cs typeface="Arial" charset="0"/>
              </a:rPr>
              <a:t>2. External CSP Engine</a:t>
            </a:r>
          </a:p>
        </p:txBody>
      </p:sp>
      <p:sp>
        <p:nvSpPr>
          <p:cNvPr id="270354" name="AutoShape 18"/>
          <p:cNvSpPr>
            <a:spLocks noChangeArrowheads="1"/>
          </p:cNvSpPr>
          <p:nvPr/>
        </p:nvSpPr>
        <p:spPr bwMode="auto">
          <a:xfrm>
            <a:off x="5381625" y="2487613"/>
            <a:ext cx="944563" cy="739775"/>
          </a:xfrm>
          <a:prstGeom prst="flowChartManualInpu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TK</a:t>
            </a:r>
          </a:p>
        </p:txBody>
      </p:sp>
      <p:sp>
        <p:nvSpPr>
          <p:cNvPr id="270355" name="AutoShape 19"/>
          <p:cNvSpPr>
            <a:spLocks noChangeArrowheads="1"/>
          </p:cNvSpPr>
          <p:nvPr/>
        </p:nvSpPr>
        <p:spPr bwMode="auto">
          <a:xfrm>
            <a:off x="4100513" y="2487613"/>
            <a:ext cx="1011237" cy="806450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validity</a:t>
            </a:r>
          </a:p>
        </p:txBody>
      </p:sp>
      <p:sp>
        <p:nvSpPr>
          <p:cNvPr id="270356" name="Line 20"/>
          <p:cNvSpPr>
            <a:spLocks noChangeShapeType="1"/>
          </p:cNvSpPr>
          <p:nvPr/>
        </p:nvSpPr>
        <p:spPr bwMode="auto">
          <a:xfrm>
            <a:off x="4638675" y="3294063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70357" name="Line 21"/>
          <p:cNvSpPr>
            <a:spLocks noChangeShapeType="1"/>
          </p:cNvSpPr>
          <p:nvPr/>
        </p:nvSpPr>
        <p:spPr bwMode="auto">
          <a:xfrm>
            <a:off x="5583238" y="3227388"/>
            <a:ext cx="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9" name="Rectangle 22"/>
          <p:cNvSpPr>
            <a:spLocks noChangeArrowheads="1"/>
          </p:cNvSpPr>
          <p:nvPr/>
        </p:nvSpPr>
        <p:spPr bwMode="auto">
          <a:xfrm>
            <a:off x="515938" y="163513"/>
            <a:ext cx="7793037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A50021"/>
                </a:solidFill>
              </a:rPr>
              <a:t>Putting It All Together:</a:t>
            </a:r>
            <a:br>
              <a:rPr lang="en-US" sz="2800">
                <a:solidFill>
                  <a:srgbClr val="A50021"/>
                </a:solidFill>
              </a:rPr>
            </a:br>
            <a:r>
              <a:rPr lang="en-US" sz="2800">
                <a:solidFill>
                  <a:srgbClr val="A50021"/>
                </a:solidFill>
              </a:rPr>
              <a:t>Building a Random Test Program Generator - II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4" grpId="0" animBg="1"/>
      <p:bldP spid="270355" grpId="0" animBg="1"/>
      <p:bldP spid="270356" grpId="0" animBg="1"/>
      <p:bldP spid="27035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357563" y="2017713"/>
            <a:ext cx="3103562" cy="13446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Processor Model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357563" y="3429000"/>
            <a:ext cx="3103562" cy="1008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/>
            <a:endParaRPr lang="en-GB">
              <a:latin typeface="Comic Sans MS" pitchFamily="66" charset="0"/>
              <a:cs typeface="Arial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515938" y="163513"/>
            <a:ext cx="7793037" cy="776287"/>
          </a:xfrm>
        </p:spPr>
        <p:txBody>
          <a:bodyPr/>
          <a:lstStyle/>
          <a:p>
            <a:pPr eaLnBrk="1" hangingPunct="1"/>
            <a:r>
              <a:rPr lang="en-US" sz="2800" smtClean="0"/>
              <a:t>Putting It All Together:</a:t>
            </a:r>
            <a:br>
              <a:rPr lang="en-US" sz="2800" smtClean="0"/>
            </a:br>
            <a:r>
              <a:rPr lang="en-US" sz="2800" smtClean="0"/>
              <a:t>Building a Random Test Program Generator - III</a:t>
            </a:r>
          </a:p>
        </p:txBody>
      </p:sp>
      <p:pic>
        <p:nvPicPr>
          <p:cNvPr id="59397" name="Picture 5" descr="PE074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2878138"/>
            <a:ext cx="2360613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7269163" y="3092450"/>
            <a:ext cx="1484312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2616200" y="3687763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6527800" y="3697288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01" name="AutoShape 9"/>
          <p:cNvSpPr>
            <a:spLocks noChangeArrowheads="1"/>
          </p:cNvSpPr>
          <p:nvPr/>
        </p:nvSpPr>
        <p:spPr bwMode="auto">
          <a:xfrm>
            <a:off x="7404100" y="3363913"/>
            <a:ext cx="1484313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534988" y="5032375"/>
            <a:ext cx="1214437" cy="538163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>
            <a:off x="525463" y="2152650"/>
            <a:ext cx="1619250" cy="536575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59404" name="AutoShape 12"/>
          <p:cNvSpPr>
            <a:spLocks noChangeArrowheads="1"/>
          </p:cNvSpPr>
          <p:nvPr/>
        </p:nvSpPr>
        <p:spPr bwMode="auto">
          <a:xfrm>
            <a:off x="7539038" y="3632200"/>
            <a:ext cx="1484312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3762375" y="4705350"/>
            <a:ext cx="2293938" cy="6048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CSP Engine</a:t>
            </a:r>
          </a:p>
        </p:txBody>
      </p:sp>
      <p:sp>
        <p:nvSpPr>
          <p:cNvPr id="59406" name="AutoShape 14"/>
          <p:cNvSpPr>
            <a:spLocks noChangeArrowheads="1"/>
          </p:cNvSpPr>
          <p:nvPr/>
        </p:nvSpPr>
        <p:spPr bwMode="auto">
          <a:xfrm>
            <a:off x="3627438" y="3630613"/>
            <a:ext cx="2630487" cy="538162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>
              <a:lnSpc>
                <a:spcPct val="80000"/>
              </a:lnSpc>
            </a:pPr>
            <a:r>
              <a:rPr lang="en-US" sz="1600">
                <a:latin typeface="Comic Sans MS" pitchFamily="66" charset="0"/>
                <a:cs typeface="Arial" charset="0"/>
              </a:rPr>
              <a:t>Random Test </a:t>
            </a:r>
            <a:br>
              <a:rPr lang="en-US" sz="1600">
                <a:latin typeface="Comic Sans MS" pitchFamily="66" charset="0"/>
                <a:cs typeface="Arial" charset="0"/>
              </a:rPr>
            </a:br>
            <a:r>
              <a:rPr lang="en-US" sz="1600">
                <a:latin typeface="Comic Sans MS" pitchFamily="66" charset="0"/>
                <a:cs typeface="Arial" charset="0"/>
              </a:rPr>
              <a:t>Program Generator</a:t>
            </a: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3357563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6257925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4908550" y="4168775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2952750" y="5915025"/>
            <a:ext cx="4021138" cy="4032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2100">
                <a:latin typeface="Comic Sans MS" pitchFamily="66" charset="0"/>
                <a:cs typeface="Arial" charset="0"/>
              </a:rPr>
              <a:t>3. Model-based test generator</a:t>
            </a: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5381625" y="2487613"/>
            <a:ext cx="944563" cy="739775"/>
          </a:xfrm>
          <a:prstGeom prst="flowChartManualInpu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TK</a:t>
            </a:r>
          </a:p>
        </p:txBody>
      </p:sp>
      <p:sp>
        <p:nvSpPr>
          <p:cNvPr id="59412" name="AutoShape 20"/>
          <p:cNvSpPr>
            <a:spLocks noChangeArrowheads="1"/>
          </p:cNvSpPr>
          <p:nvPr/>
        </p:nvSpPr>
        <p:spPr bwMode="auto">
          <a:xfrm>
            <a:off x="4100513" y="2487613"/>
            <a:ext cx="1011237" cy="806450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validity</a:t>
            </a:r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4638675" y="3294063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5583238" y="3227388"/>
            <a:ext cx="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Model-based Test Generator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28738"/>
            <a:ext cx="8229600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Three main layers:</a:t>
            </a:r>
          </a:p>
          <a:p>
            <a:pPr eaLnBrk="1" hangingPunct="1">
              <a:lnSpc>
                <a:spcPct val="0"/>
              </a:lnSpc>
              <a:buFont typeface="Wingdings" pitchFamily="2" charset="2"/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General purpose CSP engine (solver)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May be specific for stimuli generation, but can be shared among various tools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Processor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Description of a specific 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Instruction set, registers, memory model,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Testing knowledge specific to the processor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Processor generation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Knows about the concept, vocabulary of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Generic testing knowledge of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Can translate the user request, processor model, and testing knowledge into CSP and CSP solution into a test program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Bug Detection: Dual Attack Approach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763" y="3200400"/>
            <a:ext cx="4103687" cy="1573213"/>
          </a:xfrm>
          <a:noFill/>
        </p:spPr>
        <p:txBody>
          <a:bodyPr/>
          <a:lstStyle/>
          <a:p>
            <a:pPr marL="400050" indent="-400050"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Specifying a scenario</a:t>
            </a:r>
          </a:p>
          <a:p>
            <a:pPr marL="400050" indent="-400050" eaLnBrk="1" hangingPunct="1">
              <a:spcBef>
                <a:spcPct val="0"/>
              </a:spcBef>
              <a:buClr>
                <a:schemeClr val="hlink"/>
              </a:buClr>
            </a:pPr>
            <a:r>
              <a:rPr lang="en-US" sz="2000" smtClean="0"/>
              <a:t>Instructions as building blocks </a:t>
            </a:r>
          </a:p>
          <a:p>
            <a:pPr marL="400050" indent="-400050" eaLnBrk="1" hangingPunct="1">
              <a:spcBef>
                <a:spcPct val="0"/>
              </a:spcBef>
              <a:buClr>
                <a:schemeClr val="hlink"/>
              </a:buClr>
            </a:pPr>
            <a:r>
              <a:rPr lang="en-US" sz="2000" smtClean="0"/>
              <a:t>Constrain properties</a:t>
            </a:r>
          </a:p>
          <a:p>
            <a:pPr marL="400050" indent="-400050" eaLnBrk="1" hangingPunct="1">
              <a:spcBef>
                <a:spcPct val="0"/>
              </a:spcBef>
              <a:buClr>
                <a:schemeClr val="hlink"/>
              </a:buClr>
            </a:pPr>
            <a:r>
              <a:rPr lang="en-US" sz="2000" smtClean="0"/>
              <a:t>Inter-instruction relations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76725" y="2555875"/>
            <a:ext cx="4867275" cy="3648075"/>
            <a:chOff x="3044" y="1825"/>
            <a:chExt cx="3464" cy="2606"/>
          </a:xfrm>
        </p:grpSpPr>
        <p:sp>
          <p:nvSpPr>
            <p:cNvPr id="61453" name="AutoShape 5"/>
            <p:cNvSpPr>
              <a:spLocks noChangeArrowheads="1"/>
            </p:cNvSpPr>
            <p:nvPr/>
          </p:nvSpPr>
          <p:spPr bwMode="auto">
            <a:xfrm>
              <a:off x="3044" y="2315"/>
              <a:ext cx="3464" cy="2116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54" name="AutoShape 6"/>
            <p:cNvSpPr>
              <a:spLocks noChangeArrowheads="1"/>
            </p:cNvSpPr>
            <p:nvPr/>
          </p:nvSpPr>
          <p:spPr bwMode="auto">
            <a:xfrm>
              <a:off x="3225" y="3246"/>
              <a:ext cx="1677" cy="1129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55" name="Oval 7"/>
            <p:cNvSpPr>
              <a:spLocks noChangeAspect="1" noChangeArrowheads="1"/>
            </p:cNvSpPr>
            <p:nvPr/>
          </p:nvSpPr>
          <p:spPr bwMode="auto">
            <a:xfrm>
              <a:off x="4166" y="1825"/>
              <a:ext cx="1200" cy="4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 rtl="1">
                <a:lnSpc>
                  <a:spcPct val="80000"/>
                </a:lnSpc>
              </a:pPr>
              <a:r>
                <a:rPr lang="en-US" sz="1600">
                  <a:latin typeface="Comic Sans MS" pitchFamily="66" charset="0"/>
                  <a:cs typeface="Arial" charset="0"/>
                </a:rPr>
                <a:t>Test </a:t>
              </a:r>
            </a:p>
            <a:p>
              <a:pPr marL="400050" indent="-400050" rtl="1">
                <a:lnSpc>
                  <a:spcPct val="80000"/>
                </a:lnSpc>
              </a:pPr>
              <a:r>
                <a:rPr lang="en-US" sz="1600">
                  <a:latin typeface="Comic Sans MS" pitchFamily="66" charset="0"/>
                  <a:cs typeface="Arial" charset="0"/>
                </a:rPr>
                <a:t>Specification</a:t>
              </a:r>
            </a:p>
          </p:txBody>
        </p:sp>
        <p:sp>
          <p:nvSpPr>
            <p:cNvPr id="61456" name="Oval 8"/>
            <p:cNvSpPr>
              <a:spLocks noChangeAspect="1" noChangeArrowheads="1"/>
            </p:cNvSpPr>
            <p:nvPr/>
          </p:nvSpPr>
          <p:spPr bwMode="auto">
            <a:xfrm>
              <a:off x="4229" y="2549"/>
              <a:ext cx="1086" cy="351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All of</a:t>
              </a:r>
              <a:endParaRPr lang="en-US" sz="2000">
                <a:cs typeface="Arial" charset="0"/>
              </a:endParaRPr>
            </a:p>
          </p:txBody>
        </p:sp>
        <p:sp>
          <p:nvSpPr>
            <p:cNvPr id="61457" name="Oval 9"/>
            <p:cNvSpPr>
              <a:spLocks noChangeAspect="1" noChangeArrowheads="1"/>
            </p:cNvSpPr>
            <p:nvPr/>
          </p:nvSpPr>
          <p:spPr bwMode="auto">
            <a:xfrm>
              <a:off x="4943" y="3217"/>
              <a:ext cx="1086" cy="35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Repeat x3</a:t>
              </a:r>
            </a:p>
          </p:txBody>
        </p:sp>
        <p:sp>
          <p:nvSpPr>
            <p:cNvPr id="61458" name="Oval 10"/>
            <p:cNvSpPr>
              <a:spLocks noChangeAspect="1" noChangeArrowheads="1"/>
            </p:cNvSpPr>
            <p:nvPr/>
          </p:nvSpPr>
          <p:spPr bwMode="auto">
            <a:xfrm>
              <a:off x="3517" y="3217"/>
              <a:ext cx="1086" cy="35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Repeat x10</a:t>
              </a:r>
            </a:p>
          </p:txBody>
        </p:sp>
        <p:sp>
          <p:nvSpPr>
            <p:cNvPr id="61459" name="Rectangle 11"/>
            <p:cNvSpPr>
              <a:spLocks noChangeAspect="1" noChangeArrowheads="1"/>
            </p:cNvSpPr>
            <p:nvPr/>
          </p:nvSpPr>
          <p:spPr bwMode="auto">
            <a:xfrm>
              <a:off x="4149" y="3837"/>
              <a:ext cx="857" cy="469"/>
            </a:xfrm>
            <a:prstGeom prst="rect">
              <a:avLst/>
            </a:prstGeom>
            <a:solidFill>
              <a:srgbClr val="00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FP load / </a:t>
              </a:r>
            </a:p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store</a:t>
              </a:r>
            </a:p>
          </p:txBody>
        </p:sp>
        <p:cxnSp>
          <p:nvCxnSpPr>
            <p:cNvPr id="61460" name="AutoShape 12"/>
            <p:cNvCxnSpPr>
              <a:cxnSpLocks noChangeShapeType="1"/>
              <a:stCxn id="61455" idx="4"/>
              <a:endCxn id="61456" idx="0"/>
            </p:cNvCxnSpPr>
            <p:nvPr/>
          </p:nvCxnSpPr>
          <p:spPr bwMode="auto">
            <a:xfrm>
              <a:off x="4766" y="2299"/>
              <a:ext cx="6" cy="2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1" name="AutoShape 13"/>
            <p:cNvCxnSpPr>
              <a:cxnSpLocks noChangeShapeType="1"/>
              <a:stCxn id="61456" idx="4"/>
              <a:endCxn id="61458" idx="0"/>
            </p:cNvCxnSpPr>
            <p:nvPr/>
          </p:nvCxnSpPr>
          <p:spPr bwMode="auto">
            <a:xfrm flipH="1">
              <a:off x="4060" y="2906"/>
              <a:ext cx="712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2" name="AutoShape 14"/>
            <p:cNvCxnSpPr>
              <a:cxnSpLocks noChangeShapeType="1"/>
              <a:stCxn id="61456" idx="4"/>
              <a:endCxn id="61457" idx="0"/>
            </p:cNvCxnSpPr>
            <p:nvPr/>
          </p:nvCxnSpPr>
          <p:spPr bwMode="auto">
            <a:xfrm>
              <a:off x="4772" y="2906"/>
              <a:ext cx="714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3" name="AutoShape 15"/>
            <p:cNvCxnSpPr>
              <a:cxnSpLocks noChangeShapeType="1"/>
              <a:stCxn id="61458" idx="4"/>
              <a:endCxn id="61466" idx="0"/>
            </p:cNvCxnSpPr>
            <p:nvPr/>
          </p:nvCxnSpPr>
          <p:spPr bwMode="auto">
            <a:xfrm flipH="1">
              <a:off x="3558" y="3575"/>
              <a:ext cx="502" cy="2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4" name="AutoShape 16"/>
            <p:cNvCxnSpPr>
              <a:cxnSpLocks noChangeShapeType="1"/>
              <a:stCxn id="61458" idx="4"/>
              <a:endCxn id="61459" idx="0"/>
            </p:cNvCxnSpPr>
            <p:nvPr/>
          </p:nvCxnSpPr>
          <p:spPr bwMode="auto">
            <a:xfrm>
              <a:off x="4060" y="3575"/>
              <a:ext cx="518" cy="2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5" name="AutoShape 17"/>
            <p:cNvCxnSpPr>
              <a:cxnSpLocks noChangeShapeType="1"/>
              <a:stCxn id="61457" idx="4"/>
              <a:endCxn id="61467" idx="0"/>
            </p:cNvCxnSpPr>
            <p:nvPr/>
          </p:nvCxnSpPr>
          <p:spPr bwMode="auto">
            <a:xfrm>
              <a:off x="5486" y="3575"/>
              <a:ext cx="102" cy="2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466" name="Rectangle 18"/>
            <p:cNvSpPr>
              <a:spLocks noChangeAspect="1" noChangeArrowheads="1"/>
            </p:cNvSpPr>
            <p:nvPr/>
          </p:nvSpPr>
          <p:spPr bwMode="auto">
            <a:xfrm>
              <a:off x="3129" y="3837"/>
              <a:ext cx="858" cy="469"/>
            </a:xfrm>
            <a:prstGeom prst="rect">
              <a:avLst/>
            </a:prstGeom>
            <a:solidFill>
              <a:srgbClr val="00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load / </a:t>
              </a:r>
            </a:p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store</a:t>
              </a:r>
            </a:p>
          </p:txBody>
        </p:sp>
        <p:sp>
          <p:nvSpPr>
            <p:cNvPr id="61467" name="Rectangle 19"/>
            <p:cNvSpPr>
              <a:spLocks noChangeAspect="1" noChangeArrowheads="1"/>
            </p:cNvSpPr>
            <p:nvPr/>
          </p:nvSpPr>
          <p:spPr bwMode="auto">
            <a:xfrm>
              <a:off x="5159" y="3837"/>
              <a:ext cx="858" cy="469"/>
            </a:xfrm>
            <a:prstGeom prst="rect">
              <a:avLst/>
            </a:prstGeom>
            <a:solidFill>
              <a:srgbClr val="00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Interrupt</a:t>
              </a:r>
            </a:p>
          </p:txBody>
        </p:sp>
        <p:sp>
          <p:nvSpPr>
            <p:cNvPr id="61468" name="Text Box 20"/>
            <p:cNvSpPr txBox="1">
              <a:spLocks noChangeArrowheads="1"/>
            </p:cNvSpPr>
            <p:nvPr/>
          </p:nvSpPr>
          <p:spPr bwMode="auto">
            <a:xfrm>
              <a:off x="3144" y="2591"/>
              <a:ext cx="926" cy="424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1" tIns="45716" rIns="91431" bIns="45716">
              <a:spAutoFit/>
            </a:bodyPr>
            <a:lstStyle/>
            <a:p>
              <a:pPr marL="400050" indent="-400050" algn="l" rtl="1"/>
              <a:r>
                <a:rPr lang="en-US" sz="1600" i="1">
                  <a:solidFill>
                    <a:srgbClr val="051AB3"/>
                  </a:solidFill>
                  <a:latin typeface="Comic Sans MS" pitchFamily="66" charset="0"/>
                  <a:cs typeface="Arial" charset="0"/>
                </a:rPr>
                <a:t>Read: 80</a:t>
              </a:r>
            </a:p>
            <a:p>
              <a:pPr marL="400050" indent="-400050" algn="l"/>
              <a:r>
                <a:rPr lang="en-US" sz="1600" i="1">
                  <a:solidFill>
                    <a:srgbClr val="051AB3"/>
                  </a:solidFill>
                  <a:latin typeface="Comic Sans MS" pitchFamily="66" charset="0"/>
                  <a:cs typeface="Arial" charset="0"/>
                </a:rPr>
                <a:t>Write: 20</a:t>
              </a:r>
            </a:p>
          </p:txBody>
        </p:sp>
        <p:cxnSp>
          <p:nvCxnSpPr>
            <p:cNvPr id="61469" name="AutoShape 21"/>
            <p:cNvCxnSpPr>
              <a:cxnSpLocks noChangeShapeType="1"/>
              <a:stCxn id="61468" idx="2"/>
              <a:endCxn id="61458" idx="1"/>
            </p:cNvCxnSpPr>
            <p:nvPr/>
          </p:nvCxnSpPr>
          <p:spPr bwMode="auto">
            <a:xfrm>
              <a:off x="3607" y="3021"/>
              <a:ext cx="69" cy="2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273430" name="AutoShape 22"/>
          <p:cNvSpPr>
            <a:spLocks noChangeArrowheads="1"/>
          </p:cNvSpPr>
          <p:nvPr/>
        </p:nvSpPr>
        <p:spPr bwMode="auto">
          <a:xfrm>
            <a:off x="4138613" y="1557338"/>
            <a:ext cx="2284412" cy="781050"/>
          </a:xfrm>
          <a:prstGeom prst="irregularSeal1">
            <a:avLst/>
          </a:prstGeom>
          <a:solidFill>
            <a:srgbClr val="FFCC00"/>
          </a:solidFill>
          <a:ln w="317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pPr marL="400050" indent="-400050">
              <a:spcAft>
                <a:spcPct val="20000"/>
              </a:spcAft>
              <a:buClr>
                <a:srgbClr val="228A88"/>
              </a:buClr>
              <a:buFont typeface="Wingdings 2" pitchFamily="18" charset="2"/>
              <a:buNone/>
            </a:pPr>
            <a:r>
              <a:rPr lang="en-US" sz="2400">
                <a:cs typeface="Arial" charset="0"/>
              </a:rPr>
              <a:t>The Bug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727075" y="4962525"/>
            <a:ext cx="3741738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/>
          <a:lstStyle/>
          <a:p>
            <a:pPr marL="400050" indent="-40005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051AB3"/>
                </a:solidFill>
              </a:rPr>
              <a:t>Intelligent background noise</a:t>
            </a:r>
          </a:p>
          <a:p>
            <a:pPr marL="400050" indent="-400050" algn="l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/>
              <a:t> Built-in testing knowledge</a:t>
            </a:r>
          </a:p>
          <a:p>
            <a:pPr marL="400050" indent="-400050" algn="l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/>
              <a:t> User direction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33388" y="1519238"/>
            <a:ext cx="3697287" cy="1730375"/>
            <a:chOff x="273" y="957"/>
            <a:chExt cx="2329" cy="1090"/>
          </a:xfrm>
        </p:grpSpPr>
        <p:sp>
          <p:nvSpPr>
            <p:cNvPr id="61451" name="AutoShape 25"/>
            <p:cNvSpPr>
              <a:spLocks noChangeArrowheads="1"/>
            </p:cNvSpPr>
            <p:nvPr/>
          </p:nvSpPr>
          <p:spPr bwMode="auto">
            <a:xfrm>
              <a:off x="381" y="957"/>
              <a:ext cx="2221" cy="520"/>
            </a:xfrm>
            <a:prstGeom prst="rightArrow">
              <a:avLst>
                <a:gd name="adj1" fmla="val 50000"/>
                <a:gd name="adj2" fmla="val 106779"/>
              </a:avLst>
            </a:prstGeom>
            <a:solidFill>
              <a:schemeClr val="hlink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endParaRPr lang="en-US" sz="2400">
                <a:solidFill>
                  <a:srgbClr val="051AB3"/>
                </a:solidFill>
                <a:cs typeface="Arial" charset="0"/>
              </a:endParaRPr>
            </a:p>
          </p:txBody>
        </p:sp>
        <p:cxnSp>
          <p:nvCxnSpPr>
            <p:cNvPr id="61452" name="AutoShape 26"/>
            <p:cNvCxnSpPr>
              <a:cxnSpLocks noChangeShapeType="1"/>
              <a:stCxn id="61451" idx="1"/>
            </p:cNvCxnSpPr>
            <p:nvPr/>
          </p:nvCxnSpPr>
          <p:spPr bwMode="auto">
            <a:xfrm rot="10800000" flipV="1">
              <a:off x="273" y="1217"/>
              <a:ext cx="108" cy="830"/>
            </a:xfrm>
            <a:prstGeom prst="bentConnector2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lg" len="lg"/>
            </a:ln>
          </p:spPr>
        </p:cxn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04838" y="2330450"/>
            <a:ext cx="5810250" cy="2659063"/>
            <a:chOff x="381" y="1468"/>
            <a:chExt cx="3660" cy="1675"/>
          </a:xfrm>
        </p:grpSpPr>
        <p:sp>
          <p:nvSpPr>
            <p:cNvPr id="61449" name="AutoShape 28"/>
            <p:cNvSpPr>
              <a:spLocks noChangeArrowheads="1"/>
            </p:cNvSpPr>
            <p:nvPr/>
          </p:nvSpPr>
          <p:spPr bwMode="auto">
            <a:xfrm>
              <a:off x="381" y="1468"/>
              <a:ext cx="3660" cy="501"/>
            </a:xfrm>
            <a:prstGeom prst="curvedUpArrow">
              <a:avLst>
                <a:gd name="adj1" fmla="val 146108"/>
                <a:gd name="adj2" fmla="val 292216"/>
                <a:gd name="adj3" fmla="val 33333"/>
              </a:avLst>
            </a:prstGeom>
            <a:solidFill>
              <a:srgbClr val="0000FF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61450" name="AutoShape 29"/>
            <p:cNvCxnSpPr>
              <a:cxnSpLocks noChangeShapeType="1"/>
              <a:stCxn id="61449" idx="3"/>
            </p:cNvCxnSpPr>
            <p:nvPr/>
          </p:nvCxnSpPr>
          <p:spPr bwMode="auto">
            <a:xfrm rot="16200000" flipH="1">
              <a:off x="1731" y="2266"/>
              <a:ext cx="1174" cy="580"/>
            </a:xfrm>
            <a:prstGeom prst="bentConnector3">
              <a:avLst>
                <a:gd name="adj1" fmla="val 11157"/>
              </a:avLst>
            </a:prstGeom>
            <a:noFill/>
            <a:ln w="38100">
              <a:solidFill>
                <a:srgbClr val="051AB3"/>
              </a:solidFill>
              <a:miter lim="800000"/>
              <a:headEnd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/>
      <p:bldP spid="273430" grpId="0" animBg="1"/>
      <p:bldP spid="27343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Summary: Main Principles of Test Generation</a:t>
            </a:r>
            <a:endParaRPr lang="en-US" sz="3200" smtClean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8713" y="4198938"/>
            <a:ext cx="3873500" cy="2244725"/>
          </a:xfrm>
          <a:noFill/>
        </p:spPr>
        <p:txBody>
          <a:bodyPr anchor="ctr" anchorCtr="1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/>
              <a:t>	</a:t>
            </a:r>
            <a:r>
              <a:rPr lang="en-GB" sz="2000" smtClean="0">
                <a:solidFill>
                  <a:srgbClr val="A50021"/>
                </a:solidFill>
              </a:rPr>
              <a:t>Stimulus generated </a:t>
            </a:r>
            <a:r>
              <a:rPr lang="en-GB" sz="2000" b="1" smtClean="0">
                <a:solidFill>
                  <a:srgbClr val="A50021"/>
                </a:solidFill>
              </a:rPr>
              <a:t>each cycle</a:t>
            </a:r>
            <a:r>
              <a:rPr lang="en-GB" sz="2000" smtClean="0">
                <a:solidFill>
                  <a:srgbClr val="A50021"/>
                </a:solidFill>
              </a:rPr>
              <a:t> using parameter biasing to determine that cycle’s input.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>
                <a:solidFill>
                  <a:srgbClr val="A50021"/>
                </a:solidFill>
              </a:rPr>
              <a:t>	The environment must have the knowledge of legal and illegal scenarios.</a:t>
            </a:r>
            <a:endParaRPr lang="en-US" sz="2000" smtClean="0">
              <a:solidFill>
                <a:srgbClr val="A50021"/>
              </a:solidFill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447800" y="4213225"/>
            <a:ext cx="35814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0000CC"/>
                </a:solidFill>
              </a:rPr>
              <a:t>Single scenario test cases with </a:t>
            </a:r>
            <a:r>
              <a:rPr lang="en-GB" sz="2000" b="1">
                <a:solidFill>
                  <a:srgbClr val="0000CC"/>
                </a:solidFill>
              </a:rPr>
              <a:t>some random generation</a:t>
            </a:r>
            <a:r>
              <a:rPr lang="en-GB" sz="2000">
                <a:solidFill>
                  <a:srgbClr val="0000CC"/>
                </a:solidFill>
              </a:rPr>
              <a:t> of peripheral inputs. 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>
                <a:solidFill>
                  <a:srgbClr val="0000CC"/>
                </a:solidFill>
              </a:rPr>
              <a:t>	Random generations used only for inputs not critical to the test case intent.</a:t>
            </a:r>
            <a:endParaRPr lang="en-US" sz="2000">
              <a:solidFill>
                <a:srgbClr val="0000CC"/>
              </a:solidFill>
            </a:endParaRP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1347788" y="2132013"/>
            <a:ext cx="35814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3366FF"/>
                </a:solidFill>
              </a:rPr>
              <a:t>Single scenario test. Usually </a:t>
            </a:r>
            <a:r>
              <a:rPr lang="en-GB" sz="2000" b="1">
                <a:solidFill>
                  <a:srgbClr val="3366FF"/>
                </a:solidFill>
              </a:rPr>
              <a:t>written by hand</a:t>
            </a:r>
            <a:r>
              <a:rPr lang="en-GB" sz="2000">
                <a:solidFill>
                  <a:srgbClr val="3366FF"/>
                </a:solidFill>
              </a:rPr>
              <a:t> to verify a specific scenario. 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>
                <a:solidFill>
                  <a:srgbClr val="3366FF"/>
                </a:solidFill>
              </a:rPr>
              <a:t>	Most often </a:t>
            </a:r>
            <a:r>
              <a:rPr lang="en-GB" sz="2000" b="1">
                <a:solidFill>
                  <a:srgbClr val="3366FF"/>
                </a:solidFill>
              </a:rPr>
              <a:t>early</a:t>
            </a:r>
            <a:r>
              <a:rPr lang="en-GB" sz="2000">
                <a:solidFill>
                  <a:srgbClr val="3366FF"/>
                </a:solidFill>
              </a:rPr>
              <a:t> in verification process.</a:t>
            </a:r>
            <a:endParaRPr lang="en-US" sz="2000">
              <a:solidFill>
                <a:srgbClr val="3366FF"/>
              </a:solidFill>
            </a:endParaRP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4932363" y="2185988"/>
            <a:ext cx="388620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FF5050"/>
                </a:solidFill>
              </a:rPr>
              <a:t>Test case </a:t>
            </a:r>
            <a:r>
              <a:rPr lang="en-GB" sz="2000" b="1">
                <a:solidFill>
                  <a:srgbClr val="FF5050"/>
                </a:solidFill>
              </a:rPr>
              <a:t>generators</a:t>
            </a:r>
            <a:r>
              <a:rPr lang="en-GB" sz="2000">
                <a:solidFill>
                  <a:srgbClr val="FF5050"/>
                </a:solidFill>
              </a:rPr>
              <a:t> using random parameters to bias the stimulus. 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>
                <a:solidFill>
                  <a:srgbClr val="FF5050"/>
                </a:solidFill>
              </a:rPr>
              <a:t>	</a:t>
            </a:r>
            <a:r>
              <a:rPr lang="en-GB" sz="2000" b="1">
                <a:solidFill>
                  <a:srgbClr val="FF5050"/>
                </a:solidFill>
              </a:rPr>
              <a:t>Architecturally correct tests</a:t>
            </a:r>
            <a:r>
              <a:rPr lang="en-GB" sz="2000">
                <a:solidFill>
                  <a:srgbClr val="FF5050"/>
                </a:solidFill>
              </a:rPr>
              <a:t> are created and then exercised via simulation.</a:t>
            </a:r>
            <a:endParaRPr lang="en-US" sz="2000">
              <a:solidFill>
                <a:srgbClr val="FF5050"/>
              </a:solidFill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4933950" y="1235075"/>
            <a:ext cx="38735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Mainly Biased Pseudo Random (i.e. created using bias control)</a:t>
            </a:r>
            <a:endParaRPr lang="en-US" sz="2000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1341438" y="1236663"/>
            <a:ext cx="35814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Mainly Deterministic (i.e. written for a specific scenario) </a:t>
            </a:r>
            <a:endParaRPr lang="en-US" sz="2000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 rot="10800000" flipH="1">
            <a:off x="568325" y="4159250"/>
            <a:ext cx="7747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Online Generation (during sim)</a:t>
            </a:r>
            <a:endParaRPr lang="en-US" sz="200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 rot="10800000" flipH="1">
            <a:off x="569913" y="1963738"/>
            <a:ext cx="7747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Offline Generation (prior to sim)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  <p:bldP spid="282628" grpId="0"/>
      <p:bldP spid="282629" grpId="0"/>
      <p:bldP spid="2826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Architectural 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RISC (Reduced Instruction Set Computer) processor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“Small” number of instructions  (~400)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One simple operation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Fixed length instructions (32 bits = 1 word)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Specific load and store instructions to access memory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All other instructions use registers for operands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Large register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32 general purpose registers (GPR)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32 floating-point registers (FPR)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Used only for floating-point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Several special purpose registers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Condition register, link register, status register,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Complex memory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Multiple level address translation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Coherency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(not in the scope of the lecture)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Microarchitectural View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600200"/>
            <a:ext cx="8116887" cy="45323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800" smtClean="0"/>
              <a:t>Multithreaded</a:t>
            </a:r>
          </a:p>
          <a:p>
            <a:pPr eaLnBrk="1" hangingPunct="1">
              <a:spcBef>
                <a:spcPct val="0"/>
              </a:spcBef>
            </a:pPr>
            <a:r>
              <a:rPr lang="en-US" sz="2800" smtClean="0"/>
              <a:t>In-order execution</a:t>
            </a:r>
          </a:p>
          <a:p>
            <a:pPr eaLnBrk="1" hangingPunct="1">
              <a:spcBef>
                <a:spcPct val="0"/>
              </a:spcBef>
            </a:pPr>
            <a:r>
              <a:rPr lang="en-US" sz="2800" smtClean="0"/>
              <a:t>Four instructions wide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Fetch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Decode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Dispatch</a:t>
            </a:r>
          </a:p>
          <a:p>
            <a:pPr eaLnBrk="1" hangingPunct="1">
              <a:spcBef>
                <a:spcPct val="0"/>
              </a:spcBef>
            </a:pPr>
            <a:r>
              <a:rPr lang="en-US" sz="2800" smtClean="0"/>
              <a:t>Four execution units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B –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S – Load Store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R – Simple Arithmetic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smtClean="0"/>
              <a:t>M – Complex Arithmetic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578350" y="1479550"/>
            <a:ext cx="4310063" cy="4789488"/>
            <a:chOff x="3019" y="1057"/>
            <a:chExt cx="3067" cy="3420"/>
          </a:xfrm>
        </p:grpSpPr>
        <p:sp>
          <p:nvSpPr>
            <p:cNvPr id="9221" name="AutoShape 5"/>
            <p:cNvSpPr>
              <a:spLocks noChangeArrowheads="1"/>
            </p:cNvSpPr>
            <p:nvPr/>
          </p:nvSpPr>
          <p:spPr bwMode="blackWhite">
            <a:xfrm>
              <a:off x="5499" y="2449"/>
              <a:ext cx="155" cy="252"/>
            </a:xfrm>
            <a:prstGeom prst="flowChartProcess">
              <a:avLst/>
            </a:prstGeom>
            <a:solidFill>
              <a:schemeClr val="accent1"/>
            </a:solidFill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endParaRPr lang="en-US" sz="2000"/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blackWhite">
            <a:xfrm>
              <a:off x="4262" y="2449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endParaRPr lang="en-US" sz="2000"/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blackWhite">
            <a:xfrm>
              <a:off x="3782" y="2449"/>
              <a:ext cx="1872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Dispatch</a:t>
              </a:r>
            </a:p>
          </p:txBody>
        </p:sp>
        <p:grpSp>
          <p:nvGrpSpPr>
            <p:cNvPr id="9224" name="Group 8"/>
            <p:cNvGrpSpPr>
              <a:grpSpLocks/>
            </p:cNvGrpSpPr>
            <p:nvPr/>
          </p:nvGrpSpPr>
          <p:grpSpPr bwMode="auto">
            <a:xfrm>
              <a:off x="3840" y="2884"/>
              <a:ext cx="326" cy="1068"/>
              <a:chOff x="2112" y="2784"/>
              <a:chExt cx="288" cy="942"/>
            </a:xfrm>
          </p:grpSpPr>
          <p:grpSp>
            <p:nvGrpSpPr>
              <p:cNvPr id="9260" name="Group 9"/>
              <p:cNvGrpSpPr>
                <a:grpSpLocks/>
              </p:cNvGrpSpPr>
              <p:nvPr/>
            </p:nvGrpSpPr>
            <p:grpSpPr bwMode="auto">
              <a:xfrm>
                <a:off x="2112" y="2784"/>
                <a:ext cx="288" cy="942"/>
                <a:chOff x="2736" y="2784"/>
                <a:chExt cx="288" cy="942"/>
              </a:xfrm>
            </p:grpSpPr>
            <p:sp>
              <p:nvSpPr>
                <p:cNvPr id="9263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2736" y="278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B1</a:t>
                  </a:r>
                </a:p>
              </p:txBody>
            </p:sp>
            <p:sp>
              <p:nvSpPr>
                <p:cNvPr id="9264" name="AutoShape 11"/>
                <p:cNvSpPr>
                  <a:spLocks noChangeArrowheads="1"/>
                </p:cNvSpPr>
                <p:nvPr/>
              </p:nvSpPr>
              <p:spPr bwMode="blackWhite">
                <a:xfrm>
                  <a:off x="2736" y="314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B2</a:t>
                  </a:r>
                </a:p>
              </p:txBody>
            </p:sp>
            <p:sp>
              <p:nvSpPr>
                <p:cNvPr id="9265" name="AutoShape 12"/>
                <p:cNvSpPr>
                  <a:spLocks noChangeArrowheads="1"/>
                </p:cNvSpPr>
                <p:nvPr/>
              </p:nvSpPr>
              <p:spPr bwMode="blackWhite">
                <a:xfrm>
                  <a:off x="2736" y="350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B3</a:t>
                  </a:r>
                </a:p>
              </p:txBody>
            </p:sp>
          </p:grpSp>
          <p:cxnSp>
            <p:nvCxnSpPr>
              <p:cNvPr id="9261" name="AutoShape 13"/>
              <p:cNvCxnSpPr>
                <a:cxnSpLocks noChangeShapeType="1"/>
                <a:stCxn id="9263" idx="2"/>
                <a:endCxn id="9264" idx="0"/>
              </p:cNvCxnSpPr>
              <p:nvPr/>
            </p:nvCxnSpPr>
            <p:spPr bwMode="blackWhite">
              <a:xfrm>
                <a:off x="2256" y="301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9262" name="AutoShape 14"/>
              <p:cNvCxnSpPr>
                <a:cxnSpLocks noChangeShapeType="1"/>
                <a:stCxn id="9264" idx="2"/>
                <a:endCxn id="9265" idx="0"/>
              </p:cNvCxnSpPr>
              <p:nvPr/>
            </p:nvCxnSpPr>
            <p:spPr bwMode="blackWhite">
              <a:xfrm>
                <a:off x="2256" y="337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cxnSp>
          <p:nvCxnSpPr>
            <p:cNvPr id="9225" name="AutoShape 15"/>
            <p:cNvCxnSpPr>
              <a:cxnSpLocks noChangeShapeType="1"/>
              <a:endCxn id="9263" idx="0"/>
            </p:cNvCxnSpPr>
            <p:nvPr/>
          </p:nvCxnSpPr>
          <p:spPr bwMode="blackWhite">
            <a:xfrm>
              <a:off x="4003" y="2701"/>
              <a:ext cx="0" cy="1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sp>
          <p:nvSpPr>
            <p:cNvPr id="9226" name="AutoShape 16"/>
            <p:cNvSpPr>
              <a:spLocks noChangeArrowheads="1"/>
            </p:cNvSpPr>
            <p:nvPr/>
          </p:nvSpPr>
          <p:spPr bwMode="blackWhite">
            <a:xfrm>
              <a:off x="4270" y="2884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R1</a:t>
              </a:r>
            </a:p>
          </p:txBody>
        </p:sp>
        <p:sp>
          <p:nvSpPr>
            <p:cNvPr id="9227" name="AutoShape 17"/>
            <p:cNvSpPr>
              <a:spLocks noChangeArrowheads="1"/>
            </p:cNvSpPr>
            <p:nvPr/>
          </p:nvSpPr>
          <p:spPr bwMode="blackWhite">
            <a:xfrm>
              <a:off x="4270" y="3292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R2</a:t>
              </a:r>
            </a:p>
          </p:txBody>
        </p:sp>
        <p:sp>
          <p:nvSpPr>
            <p:cNvPr id="9228" name="AutoShape 18"/>
            <p:cNvSpPr>
              <a:spLocks noChangeArrowheads="1"/>
            </p:cNvSpPr>
            <p:nvPr/>
          </p:nvSpPr>
          <p:spPr bwMode="blackWhite">
            <a:xfrm>
              <a:off x="4270" y="3700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R3</a:t>
              </a:r>
            </a:p>
          </p:txBody>
        </p:sp>
        <p:cxnSp>
          <p:nvCxnSpPr>
            <p:cNvPr id="9229" name="AutoShape 19"/>
            <p:cNvCxnSpPr>
              <a:cxnSpLocks noChangeShapeType="1"/>
              <a:stCxn id="9226" idx="2"/>
              <a:endCxn id="9227" idx="0"/>
            </p:cNvCxnSpPr>
            <p:nvPr/>
          </p:nvCxnSpPr>
          <p:spPr bwMode="blackWhite">
            <a:xfrm>
              <a:off x="4433" y="3144"/>
              <a:ext cx="0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9230" name="AutoShape 20"/>
            <p:cNvCxnSpPr>
              <a:cxnSpLocks noChangeShapeType="1"/>
              <a:stCxn id="9227" idx="2"/>
              <a:endCxn id="9228" idx="0"/>
            </p:cNvCxnSpPr>
            <p:nvPr/>
          </p:nvCxnSpPr>
          <p:spPr bwMode="blackWhite">
            <a:xfrm>
              <a:off x="4433" y="3552"/>
              <a:ext cx="0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9231" name="AutoShape 21"/>
            <p:cNvCxnSpPr>
              <a:cxnSpLocks noChangeShapeType="1"/>
              <a:stCxn id="9222" idx="2"/>
              <a:endCxn id="9226" idx="0"/>
            </p:cNvCxnSpPr>
            <p:nvPr/>
          </p:nvCxnSpPr>
          <p:spPr bwMode="blackWhite">
            <a:xfrm>
              <a:off x="4425" y="2709"/>
              <a:ext cx="8" cy="16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grpSp>
          <p:nvGrpSpPr>
            <p:cNvPr id="9232" name="Group 22"/>
            <p:cNvGrpSpPr>
              <a:grpSpLocks/>
            </p:cNvGrpSpPr>
            <p:nvPr/>
          </p:nvGrpSpPr>
          <p:grpSpPr bwMode="auto">
            <a:xfrm>
              <a:off x="4694" y="2884"/>
              <a:ext cx="326" cy="1068"/>
              <a:chOff x="3312" y="2784"/>
              <a:chExt cx="288" cy="942"/>
            </a:xfrm>
          </p:grpSpPr>
          <p:grpSp>
            <p:nvGrpSpPr>
              <p:cNvPr id="9254" name="Group 23"/>
              <p:cNvGrpSpPr>
                <a:grpSpLocks/>
              </p:cNvGrpSpPr>
              <p:nvPr/>
            </p:nvGrpSpPr>
            <p:grpSpPr bwMode="auto">
              <a:xfrm>
                <a:off x="3312" y="2784"/>
                <a:ext cx="288" cy="942"/>
                <a:chOff x="2736" y="2784"/>
                <a:chExt cx="288" cy="942"/>
              </a:xfrm>
            </p:grpSpPr>
            <p:sp>
              <p:nvSpPr>
                <p:cNvPr id="9257" name="AutoShape 24"/>
                <p:cNvSpPr>
                  <a:spLocks noChangeArrowheads="1"/>
                </p:cNvSpPr>
                <p:nvPr/>
              </p:nvSpPr>
              <p:spPr bwMode="blackWhite">
                <a:xfrm>
                  <a:off x="2736" y="278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M1</a:t>
                  </a:r>
                </a:p>
              </p:txBody>
            </p:sp>
            <p:sp>
              <p:nvSpPr>
                <p:cNvPr id="9258" name="AutoShape 25"/>
                <p:cNvSpPr>
                  <a:spLocks noChangeArrowheads="1"/>
                </p:cNvSpPr>
                <p:nvPr/>
              </p:nvSpPr>
              <p:spPr bwMode="blackWhite">
                <a:xfrm>
                  <a:off x="2736" y="314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M2</a:t>
                  </a:r>
                </a:p>
              </p:txBody>
            </p:sp>
            <p:sp>
              <p:nvSpPr>
                <p:cNvPr id="9259" name="AutoShape 26"/>
                <p:cNvSpPr>
                  <a:spLocks noChangeArrowheads="1"/>
                </p:cNvSpPr>
                <p:nvPr/>
              </p:nvSpPr>
              <p:spPr bwMode="blackWhite">
                <a:xfrm>
                  <a:off x="2736" y="350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M3</a:t>
                  </a:r>
                </a:p>
              </p:txBody>
            </p:sp>
          </p:grpSp>
          <p:cxnSp>
            <p:nvCxnSpPr>
              <p:cNvPr id="9255" name="AutoShape 27"/>
              <p:cNvCxnSpPr>
                <a:cxnSpLocks noChangeShapeType="1"/>
                <a:stCxn id="9257" idx="2"/>
                <a:endCxn id="9258" idx="0"/>
              </p:cNvCxnSpPr>
              <p:nvPr/>
            </p:nvCxnSpPr>
            <p:spPr bwMode="blackWhite">
              <a:xfrm>
                <a:off x="3456" y="301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9256" name="AutoShape 28"/>
              <p:cNvCxnSpPr>
                <a:cxnSpLocks noChangeShapeType="1"/>
                <a:stCxn id="9258" idx="2"/>
                <a:endCxn id="9259" idx="0"/>
              </p:cNvCxnSpPr>
              <p:nvPr/>
            </p:nvCxnSpPr>
            <p:spPr bwMode="blackWhite">
              <a:xfrm>
                <a:off x="3456" y="337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cxnSp>
          <p:nvCxnSpPr>
            <p:cNvPr id="9233" name="AutoShape 29"/>
            <p:cNvCxnSpPr>
              <a:cxnSpLocks noChangeShapeType="1"/>
              <a:endCxn id="9257" idx="0"/>
            </p:cNvCxnSpPr>
            <p:nvPr/>
          </p:nvCxnSpPr>
          <p:spPr bwMode="blackWhite">
            <a:xfrm>
              <a:off x="4857" y="2709"/>
              <a:ext cx="0" cy="16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grpSp>
          <p:nvGrpSpPr>
            <p:cNvPr id="9234" name="Group 30"/>
            <p:cNvGrpSpPr>
              <a:grpSpLocks/>
            </p:cNvGrpSpPr>
            <p:nvPr/>
          </p:nvGrpSpPr>
          <p:grpSpPr bwMode="auto">
            <a:xfrm>
              <a:off x="5093" y="2884"/>
              <a:ext cx="977" cy="1177"/>
              <a:chOff x="3936" y="2784"/>
              <a:chExt cx="864" cy="1038"/>
            </a:xfrm>
          </p:grpSpPr>
          <p:sp>
            <p:nvSpPr>
              <p:cNvPr id="9247" name="AutoShape 31"/>
              <p:cNvSpPr>
                <a:spLocks noChangeArrowheads="1"/>
              </p:cNvSpPr>
              <p:nvPr/>
            </p:nvSpPr>
            <p:spPr bwMode="blackWhite">
              <a:xfrm>
                <a:off x="4224" y="278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S1</a:t>
                </a:r>
              </a:p>
            </p:txBody>
          </p:sp>
          <p:sp>
            <p:nvSpPr>
              <p:cNvPr id="9248" name="AutoShape 32"/>
              <p:cNvSpPr>
                <a:spLocks noChangeArrowheads="1"/>
              </p:cNvSpPr>
              <p:nvPr/>
            </p:nvSpPr>
            <p:spPr bwMode="blackWhite">
              <a:xfrm>
                <a:off x="4224" y="314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S2</a:t>
                </a:r>
              </a:p>
            </p:txBody>
          </p:sp>
          <p:sp>
            <p:nvSpPr>
              <p:cNvPr id="9249" name="AutoShape 33"/>
              <p:cNvSpPr>
                <a:spLocks noChangeArrowheads="1"/>
              </p:cNvSpPr>
              <p:nvPr/>
            </p:nvSpPr>
            <p:spPr bwMode="blackWhite">
              <a:xfrm>
                <a:off x="4224" y="350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S3</a:t>
                </a:r>
              </a:p>
            </p:txBody>
          </p:sp>
          <p:sp>
            <p:nvSpPr>
              <p:cNvPr id="9250" name="AutoShape 34"/>
              <p:cNvSpPr>
                <a:spLocks noChangeArrowheads="1"/>
              </p:cNvSpPr>
              <p:nvPr/>
            </p:nvSpPr>
            <p:spPr bwMode="blackWhite">
              <a:xfrm>
                <a:off x="3936" y="3600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S4f</a:t>
                </a:r>
              </a:p>
            </p:txBody>
          </p:sp>
          <p:sp>
            <p:nvSpPr>
              <p:cNvPr id="9251" name="AutoShape 35"/>
              <p:cNvSpPr>
                <a:spLocks noChangeArrowheads="1"/>
              </p:cNvSpPr>
              <p:nvPr/>
            </p:nvSpPr>
            <p:spPr bwMode="blackWhite">
              <a:xfrm>
                <a:off x="4512" y="3600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S4b</a:t>
                </a:r>
              </a:p>
            </p:txBody>
          </p:sp>
          <p:cxnSp>
            <p:nvCxnSpPr>
              <p:cNvPr id="9252" name="AutoShape 36"/>
              <p:cNvCxnSpPr>
                <a:cxnSpLocks noChangeShapeType="1"/>
                <a:stCxn id="9247" idx="2"/>
                <a:endCxn id="9248" idx="0"/>
              </p:cNvCxnSpPr>
              <p:nvPr/>
            </p:nvCxnSpPr>
            <p:spPr bwMode="blackWhite">
              <a:xfrm>
                <a:off x="4368" y="301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9253" name="AutoShape 37"/>
              <p:cNvCxnSpPr>
                <a:cxnSpLocks noChangeShapeType="1"/>
                <a:stCxn id="9248" idx="2"/>
                <a:endCxn id="9249" idx="0"/>
              </p:cNvCxnSpPr>
              <p:nvPr/>
            </p:nvCxnSpPr>
            <p:spPr bwMode="blackWhite">
              <a:xfrm>
                <a:off x="4368" y="337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cxnSp>
          <p:nvCxnSpPr>
            <p:cNvPr id="9235" name="AutoShape 38"/>
            <p:cNvCxnSpPr>
              <a:cxnSpLocks noChangeShapeType="1"/>
              <a:stCxn id="9221" idx="2"/>
              <a:endCxn id="9247" idx="0"/>
            </p:cNvCxnSpPr>
            <p:nvPr/>
          </p:nvCxnSpPr>
          <p:spPr bwMode="blackWhite">
            <a:xfrm>
              <a:off x="5577" y="2701"/>
              <a:ext cx="5" cy="1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sp>
          <p:nvSpPr>
            <p:cNvPr id="9236" name="Text Box 39"/>
            <p:cNvSpPr txBox="1">
              <a:spLocks noChangeArrowheads="1"/>
            </p:cNvSpPr>
            <p:nvPr/>
          </p:nvSpPr>
          <p:spPr bwMode="blackWhite">
            <a:xfrm>
              <a:off x="3019" y="2917"/>
              <a:ext cx="834" cy="21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/>
                <a:t>Data Fetch</a:t>
              </a:r>
            </a:p>
          </p:txBody>
        </p:sp>
        <p:sp>
          <p:nvSpPr>
            <p:cNvPr id="9237" name="Text Box 40"/>
            <p:cNvSpPr txBox="1">
              <a:spLocks noChangeArrowheads="1"/>
            </p:cNvSpPr>
            <p:nvPr/>
          </p:nvSpPr>
          <p:spPr bwMode="blackWhite">
            <a:xfrm>
              <a:off x="3203" y="3320"/>
              <a:ext cx="650" cy="21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9238" name="Text Box 41"/>
            <p:cNvSpPr txBox="1">
              <a:spLocks noChangeArrowheads="1"/>
            </p:cNvSpPr>
            <p:nvPr/>
          </p:nvSpPr>
          <p:spPr bwMode="blackWhite">
            <a:xfrm>
              <a:off x="3027" y="3701"/>
              <a:ext cx="826" cy="21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/>
                <a:t>Write Back</a:t>
              </a:r>
            </a:p>
          </p:txBody>
        </p:sp>
        <p:sp>
          <p:nvSpPr>
            <p:cNvPr id="9239" name="AutoShape 42"/>
            <p:cNvSpPr>
              <a:spLocks noChangeArrowheads="1"/>
            </p:cNvSpPr>
            <p:nvPr/>
          </p:nvSpPr>
          <p:spPr bwMode="blackWhite">
            <a:xfrm>
              <a:off x="4070" y="2005"/>
              <a:ext cx="129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Decode</a:t>
              </a:r>
            </a:p>
          </p:txBody>
        </p:sp>
        <p:sp>
          <p:nvSpPr>
            <p:cNvPr id="9240" name="AutoShape 43"/>
            <p:cNvSpPr>
              <a:spLocks noChangeArrowheads="1"/>
            </p:cNvSpPr>
            <p:nvPr/>
          </p:nvSpPr>
          <p:spPr bwMode="blackWhite">
            <a:xfrm>
              <a:off x="4070" y="1525"/>
              <a:ext cx="129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Fetch</a:t>
              </a:r>
            </a:p>
          </p:txBody>
        </p:sp>
        <p:cxnSp>
          <p:nvCxnSpPr>
            <p:cNvPr id="9241" name="AutoShape 44"/>
            <p:cNvCxnSpPr>
              <a:cxnSpLocks noChangeShapeType="1"/>
              <a:stCxn id="9240" idx="2"/>
              <a:endCxn id="9239" idx="0"/>
            </p:cNvCxnSpPr>
            <p:nvPr/>
          </p:nvCxnSpPr>
          <p:spPr bwMode="auto">
            <a:xfrm>
              <a:off x="4718" y="1785"/>
              <a:ext cx="0" cy="2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9242" name="AutoShape 45"/>
            <p:cNvCxnSpPr>
              <a:cxnSpLocks noChangeShapeType="1"/>
              <a:stCxn id="9239" idx="2"/>
              <a:endCxn id="9223" idx="0"/>
            </p:cNvCxnSpPr>
            <p:nvPr/>
          </p:nvCxnSpPr>
          <p:spPr bwMode="auto">
            <a:xfrm>
              <a:off x="4718" y="2265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9243" name="AutoShape 46"/>
            <p:cNvSpPr>
              <a:spLocks noChangeArrowheads="1"/>
            </p:cNvSpPr>
            <p:nvPr/>
          </p:nvSpPr>
          <p:spPr bwMode="blackWhite">
            <a:xfrm>
              <a:off x="4070" y="1057"/>
              <a:ext cx="1296" cy="252"/>
            </a:xfrm>
            <a:prstGeom prst="flowChartProcess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I Cache</a:t>
              </a:r>
            </a:p>
          </p:txBody>
        </p:sp>
        <p:cxnSp>
          <p:nvCxnSpPr>
            <p:cNvPr id="9244" name="AutoShape 47"/>
            <p:cNvCxnSpPr>
              <a:cxnSpLocks noChangeShapeType="1"/>
              <a:stCxn id="9243" idx="2"/>
              <a:endCxn id="9240" idx="0"/>
            </p:cNvCxnSpPr>
            <p:nvPr/>
          </p:nvCxnSpPr>
          <p:spPr bwMode="auto">
            <a:xfrm>
              <a:off x="4718" y="1317"/>
              <a:ext cx="0" cy="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9245" name="AutoShape 48"/>
            <p:cNvSpPr>
              <a:spLocks noChangeArrowheads="1"/>
            </p:cNvSpPr>
            <p:nvPr/>
          </p:nvSpPr>
          <p:spPr bwMode="blackWhite">
            <a:xfrm>
              <a:off x="5078" y="4225"/>
              <a:ext cx="1008" cy="252"/>
            </a:xfrm>
            <a:prstGeom prst="flowChartProcess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D Cache</a:t>
              </a:r>
            </a:p>
          </p:txBody>
        </p:sp>
        <p:cxnSp>
          <p:nvCxnSpPr>
            <p:cNvPr id="9246" name="AutoShape 49"/>
            <p:cNvCxnSpPr>
              <a:cxnSpLocks noChangeShapeType="1"/>
              <a:stCxn id="9249" idx="2"/>
              <a:endCxn id="9245" idx="0"/>
            </p:cNvCxnSpPr>
            <p:nvPr/>
          </p:nvCxnSpPr>
          <p:spPr bwMode="auto">
            <a:xfrm>
              <a:off x="5582" y="3960"/>
              <a:ext cx="0" cy="25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Extracts from the Verification Plan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</a:t>
            </a:r>
            <a:r>
              <a:rPr lang="en-US" sz="2800" smtClean="0">
                <a:solidFill>
                  <a:srgbClr val="0000CC"/>
                </a:solidFill>
              </a:rPr>
              <a:t>all pairs of instructions</a:t>
            </a:r>
            <a:r>
              <a:rPr lang="en-US" sz="2800" smtClean="0"/>
              <a:t> are executed correctly together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Basic architectural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Appears in most verification plans of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Fulfilling it is not as easy at it seems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all </a:t>
            </a:r>
            <a:r>
              <a:rPr lang="en-US" sz="2800" smtClean="0">
                <a:solidFill>
                  <a:srgbClr val="0000CC"/>
                </a:solidFill>
              </a:rPr>
              <a:t>forwarding mechanisms</a:t>
            </a:r>
            <a:r>
              <a:rPr lang="en-US" sz="2800" smtClean="0"/>
              <a:t> between pipeline stages are working properly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Basic microarchitectural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Source for many bugs in previous designs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</a:t>
            </a:r>
            <a:r>
              <a:rPr lang="en-US" sz="2800" smtClean="0">
                <a:solidFill>
                  <a:srgbClr val="0000CC"/>
                </a:solidFill>
              </a:rPr>
              <a:t>dispatch queue is not overfilled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Hard to reach corner case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Processor Verification Environment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222625" y="1816100"/>
            <a:ext cx="2698750" cy="18145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PowerPC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Processor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1739900" y="1816100"/>
            <a:ext cx="741363" cy="181451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Instructions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Driver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6729413" y="1816100"/>
            <a:ext cx="674687" cy="181451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I/O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Driver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222625" y="4235450"/>
            <a:ext cx="2698750" cy="604838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Memory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Driver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2481263" y="2354263"/>
            <a:ext cx="741362" cy="604837"/>
          </a:xfrm>
          <a:prstGeom prst="rightArrow">
            <a:avLst>
              <a:gd name="adj1" fmla="val 50000"/>
              <a:gd name="adj2" fmla="val 3064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Instr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5921375" y="2420938"/>
            <a:ext cx="808038" cy="538162"/>
          </a:xfrm>
          <a:prstGeom prst="leftRightArrow">
            <a:avLst>
              <a:gd name="adj1" fmla="val 50000"/>
              <a:gd name="adj2" fmla="val 3003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I/O</a:t>
            </a: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4302125" y="3630613"/>
            <a:ext cx="539750" cy="604837"/>
          </a:xfrm>
          <a:prstGeom prst="upDownArrow">
            <a:avLst>
              <a:gd name="adj1" fmla="val 50000"/>
              <a:gd name="adj2" fmla="val 22412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Data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55588" y="1816100"/>
            <a:ext cx="1484312" cy="1814513"/>
            <a:chOff x="182" y="1297"/>
            <a:chExt cx="1056" cy="1296"/>
          </a:xfrm>
        </p:grpSpPr>
        <p:sp>
          <p:nvSpPr>
            <p:cNvPr id="11281" name="Rectangle 11"/>
            <p:cNvSpPr>
              <a:spLocks noChangeArrowheads="1"/>
            </p:cNvSpPr>
            <p:nvPr/>
          </p:nvSpPr>
          <p:spPr bwMode="auto">
            <a:xfrm>
              <a:off x="182" y="1297"/>
              <a:ext cx="528" cy="12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Instructions</a:t>
              </a:r>
            </a:p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1282" name="AutoShape 12"/>
            <p:cNvSpPr>
              <a:spLocks noChangeArrowheads="1"/>
            </p:cNvSpPr>
            <p:nvPr/>
          </p:nvSpPr>
          <p:spPr bwMode="auto">
            <a:xfrm>
              <a:off x="710" y="168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6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404100" y="1816100"/>
            <a:ext cx="1484313" cy="1814513"/>
            <a:chOff x="5270" y="1297"/>
            <a:chExt cx="1056" cy="1296"/>
          </a:xfrm>
        </p:grpSpPr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5846" y="1297"/>
              <a:ext cx="480" cy="12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1280" name="AutoShape 15"/>
            <p:cNvSpPr>
              <a:spLocks noChangeArrowheads="1"/>
            </p:cNvSpPr>
            <p:nvPr/>
          </p:nvSpPr>
          <p:spPr bwMode="auto">
            <a:xfrm>
              <a:off x="5270" y="172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6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222625" y="4840288"/>
            <a:ext cx="2698750" cy="1209675"/>
            <a:chOff x="2294" y="3457"/>
            <a:chExt cx="1920" cy="864"/>
          </a:xfrm>
        </p:grpSpPr>
        <p:sp>
          <p:nvSpPr>
            <p:cNvPr id="11277" name="Rectangle 17"/>
            <p:cNvSpPr>
              <a:spLocks noChangeArrowheads="1"/>
            </p:cNvSpPr>
            <p:nvPr/>
          </p:nvSpPr>
          <p:spPr bwMode="auto">
            <a:xfrm>
              <a:off x="2294" y="3889"/>
              <a:ext cx="1920" cy="43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Memory</a:t>
              </a:r>
            </a:p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1278" name="AutoShape 18"/>
            <p:cNvSpPr>
              <a:spLocks noChangeArrowheads="1"/>
            </p:cNvSpPr>
            <p:nvPr/>
          </p:nvSpPr>
          <p:spPr bwMode="auto">
            <a:xfrm>
              <a:off x="3062" y="3457"/>
              <a:ext cx="384" cy="432"/>
            </a:xfrm>
            <a:prstGeom prst="upDownArrow">
              <a:avLst>
                <a:gd name="adj1" fmla="val 50000"/>
                <a:gd name="adj2" fmla="val 225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600">
                <a:latin typeface="Comic Sans MS" pitchFamily="66" charset="0"/>
                <a:cs typeface="Arial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nimBg="1"/>
      <p:bldP spid="223237" grpId="0" animBg="1"/>
      <p:bldP spid="22323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3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3446</Words>
  <Application>Microsoft Macintosh PowerPoint</Application>
  <PresentationFormat>On-screen Show (4:3)</PresentationFormat>
  <Paragraphs>779</Paragraphs>
  <Slides>59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Default Design</vt:lpstr>
      <vt:lpstr>COMS31700 Design Verification:  Stimuli Generation</vt:lpstr>
      <vt:lpstr>Last Time</vt:lpstr>
      <vt:lpstr>Outline</vt:lpstr>
      <vt:lpstr>Goals of Stimuli Generation</vt:lpstr>
      <vt:lpstr>Running Example – PowerPC Processor</vt:lpstr>
      <vt:lpstr>Architectural View</vt:lpstr>
      <vt:lpstr>Microarchitectural View </vt:lpstr>
      <vt:lpstr>Extracts from the Verification Plan</vt:lpstr>
      <vt:lpstr>Processor Verification Environment</vt:lpstr>
      <vt:lpstr>Issues in Stimuli Generation</vt:lpstr>
      <vt:lpstr>How Many Generators?</vt:lpstr>
      <vt:lpstr>How Many Generators?</vt:lpstr>
      <vt:lpstr>How Many Generators?</vt:lpstr>
      <vt:lpstr>Abstraction Level of Generation</vt:lpstr>
      <vt:lpstr>What Does Abstraction Level Mean?</vt:lpstr>
      <vt:lpstr>Which Abstraction Level To Choose?</vt:lpstr>
      <vt:lpstr>Error Injection</vt:lpstr>
      <vt:lpstr>Online Vs Offline Generation</vt:lpstr>
      <vt:lpstr>Online Generation</vt:lpstr>
      <vt:lpstr>Offline Generation</vt:lpstr>
      <vt:lpstr>Generating Out Of Order</vt:lpstr>
      <vt:lpstr>Mixing online and offline Generation</vt:lpstr>
      <vt:lpstr>Dynamic vs. Static Generation</vt:lpstr>
      <vt:lpstr>Dynamic Generation Example</vt:lpstr>
      <vt:lpstr>Does This Example Work?</vt:lpstr>
      <vt:lpstr>Dynamic Vs. Static Generation</vt:lpstr>
      <vt:lpstr>Offline Dynamic Generation</vt:lpstr>
      <vt:lpstr>Test Length</vt:lpstr>
      <vt:lpstr>Why Short Tests?</vt:lpstr>
      <vt:lpstr>Why Long Tests?</vt:lpstr>
      <vt:lpstr>Short Vs. Long</vt:lpstr>
      <vt:lpstr>Randomness - Motivation</vt:lpstr>
      <vt:lpstr>Why Deterministic?</vt:lpstr>
      <vt:lpstr>Why Not Deterministic?</vt:lpstr>
      <vt:lpstr>Random Stimuli Generation</vt:lpstr>
      <vt:lpstr>Pure Random Generation</vt:lpstr>
      <vt:lpstr>Side Note – Pseudo Random</vt:lpstr>
      <vt:lpstr>Constrained Random Generation</vt:lpstr>
      <vt:lpstr>Example – Instruction Pair Generation</vt:lpstr>
      <vt:lpstr>Random Decisions for add_xor_test</vt:lpstr>
      <vt:lpstr>How To Make Random Decisions</vt:lpstr>
      <vt:lpstr>“Smart” Decisions for add_xor_test</vt:lpstr>
      <vt:lpstr>Smart Decisions</vt:lpstr>
      <vt:lpstr>Using Testing Knowledge</vt:lpstr>
      <vt:lpstr>All Instruction Pairs Generation</vt:lpstr>
      <vt:lpstr>Forwarding Path Generation</vt:lpstr>
      <vt:lpstr>Manual Translation</vt:lpstr>
      <vt:lpstr>Automatic Generation</vt:lpstr>
      <vt:lpstr>“Loose” Generation</vt:lpstr>
      <vt:lpstr>Summary: Requirements from Stimuli Generator</vt:lpstr>
      <vt:lpstr>Test program constraints</vt:lpstr>
      <vt:lpstr>Constraint Satisfaction Problem Definition</vt:lpstr>
      <vt:lpstr>Solution for Constraint Satisfaction Problem</vt:lpstr>
      <vt:lpstr>PowerPoint Presentation</vt:lpstr>
      <vt:lpstr>PowerPoint Presentation</vt:lpstr>
      <vt:lpstr>Putting It All Together: Building a Random Test Program Generator - III</vt:lpstr>
      <vt:lpstr>Model-based Test Generator</vt:lpstr>
      <vt:lpstr>Bug Detection: Dual Attack Approach</vt:lpstr>
      <vt:lpstr>Summary: Main Principles of Test Generation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111</cp:revision>
  <cp:lastPrinted>2014-10-02T23:17:23Z</cp:lastPrinted>
  <dcterms:created xsi:type="dcterms:W3CDTF">2006-05-11T10:00:56Z</dcterms:created>
  <dcterms:modified xsi:type="dcterms:W3CDTF">2014-10-02T23:32:41Z</dcterms:modified>
</cp:coreProperties>
</file>