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19" autoAdjust="0"/>
    <p:restoredTop sz="88029" autoAdjust="0"/>
  </p:normalViewPr>
  <p:slideViewPr>
    <p:cSldViewPr snapToGrid="0" showGuides="1">
      <p:cViewPr>
        <p:scale>
          <a:sx n="81" d="100"/>
          <a:sy n="81" d="100"/>
        </p:scale>
        <p:origin x="-560" y="-8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p>
          <a:p>
            <a:pPr lvl="0"/>
            <a:r>
              <a:rPr lang="en-GB" sz="1200" kern="1200" dirty="0" smtClean="0">
                <a:solidFill>
                  <a:schemeClr val="tx1"/>
                </a:solidFill>
                <a:effectLst/>
                <a:latin typeface="Arial" charset="0"/>
                <a:ea typeface="+mn-ea"/>
                <a:cs typeface="+mn-cs"/>
              </a:rPr>
              <a:t>False positive: Healthy people incorrectly identified as sick</a:t>
            </a:r>
          </a:p>
          <a:p>
            <a:pPr lvl="0"/>
            <a:r>
              <a:rPr lang="en-GB" sz="1200" kern="1200" dirty="0" smtClean="0">
                <a:solidFill>
                  <a:schemeClr val="tx1"/>
                </a:solidFill>
                <a:effectLst/>
                <a:latin typeface="Arial" charset="0"/>
                <a:ea typeface="+mn-ea"/>
                <a:cs typeface="+mn-cs"/>
              </a:rPr>
              <a:t>True negative: Healthy people correctly identified as healthy</a:t>
            </a:r>
          </a:p>
          <a:p>
            <a:pPr lvl="0"/>
            <a:r>
              <a:rPr lang="en-GB" sz="1200" kern="1200" dirty="0" smtClean="0">
                <a:solidFill>
                  <a:schemeClr val="tx1"/>
                </a:solidFill>
                <a:effectLst/>
                <a:latin typeface="Arial" charset="0"/>
                <a:ea typeface="+mn-ea"/>
                <a:cs typeface="+mn-cs"/>
              </a:rPr>
              <a:t>False negative: Sick people incorrectly identified as healthy</a:t>
            </a: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endParaRPr lang="en-US" dirty="0" smtClean="0"/>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37</a:t>
            </a:fld>
            <a:endParaRPr lang="en-US"/>
          </a:p>
        </p:txBody>
      </p:sp>
    </p:spTree>
    <p:extLst>
      <p:ext uri="{BB962C8B-B14F-4D97-AF65-F5344CB8AC3E}">
        <p14:creationId xmlns:p14="http://schemas.microsoft.com/office/powerpoint/2010/main" val="2248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38</a:t>
            </a:fld>
            <a:endParaRPr lang="en-US"/>
          </a:p>
        </p:txBody>
      </p:sp>
    </p:spTree>
    <p:extLst>
      <p:ext uri="{BB962C8B-B14F-4D97-AF65-F5344CB8AC3E}">
        <p14:creationId xmlns:p14="http://schemas.microsoft.com/office/powerpoint/2010/main" val="9620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39</a:t>
            </a:fld>
            <a:endParaRPr lang="en-US"/>
          </a:p>
        </p:txBody>
      </p:sp>
    </p:spTree>
    <p:extLst>
      <p:ext uri="{BB962C8B-B14F-4D97-AF65-F5344CB8AC3E}">
        <p14:creationId xmlns:p14="http://schemas.microsoft.com/office/powerpoint/2010/main" val="18570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smtClean="0"/>
          </a:p>
          <a:p>
            <a:pPr>
              <a:spcAft>
                <a:spcPts val="0"/>
              </a:spcAft>
            </a:pPr>
            <a:r>
              <a:rPr lang="en-GB" sz="1200" b="1" dirty="0" smtClean="0">
                <a:solidFill>
                  <a:srgbClr val="FF0000"/>
                </a:solidFill>
                <a:effectLst/>
                <a:latin typeface="Cambria"/>
                <a:ea typeface="ＭＳ 明朝"/>
                <a:cs typeface="Times New Roman"/>
              </a:rPr>
              <a:t>Andy </a:t>
            </a:r>
            <a:r>
              <a:rPr lang="en-GB" sz="1200" b="1" dirty="0" err="1" smtClean="0">
                <a:solidFill>
                  <a:srgbClr val="FF0000"/>
                </a:solidFill>
                <a:effectLst/>
                <a:latin typeface="Cambria"/>
                <a:ea typeface="ＭＳ 明朝"/>
                <a:cs typeface="Times New Roman"/>
              </a:rPr>
              <a:t>Piziali</a:t>
            </a:r>
            <a:r>
              <a:rPr lang="en-GB" sz="1200" b="1" dirty="0" smtClean="0">
                <a:solidFill>
                  <a:srgbClr val="FF0000"/>
                </a:solidFill>
                <a:effectLst/>
                <a:latin typeface="Cambria"/>
                <a:ea typeface="ＭＳ 明朝"/>
                <a:cs typeface="Times New Roman"/>
              </a:rPr>
              <a:t>: Verification is the process used to demonstrate that the intent of a design is preserved in its implementation. As a consequence, a bug would be intent that was not preserved.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2014! </a:t>
            </a:r>
            <a:r>
              <a:rPr lang="en-US" baseline="0"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public.itrs.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 Id="rId3" Type="http://schemas.openxmlformats.org/officeDocument/2006/relationships/hyperlink" Target="http://www.cs.bris.ac.uk/Teaching/Resources/COMSM011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16320" y="316607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FDIV bug!  </a:t>
            </a:r>
            <a:r>
              <a:rPr lang="en-GB" dirty="0" smtClean="0">
                <a:hlinkClick r:id="rId4"/>
              </a:rPr>
              <a:t>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676004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tabLst/>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kumimoji="0" lang="en-GB" sz="900" b="0" i="0" u="none" strike="noStrike" kern="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err="1" smtClean="0"/>
              <a:t>Tu</a:t>
            </a:r>
            <a:r>
              <a:rPr lang="en-GB" sz="1600" dirty="0" smtClean="0"/>
              <a:t> before our lectures but not 10:30-12:00</a:t>
            </a:r>
          </a:p>
          <a:p>
            <a:pPr lvl="3" eaLnBrk="1" hangingPunct="1"/>
            <a:r>
              <a:rPr lang="en-GB" sz="1600" dirty="0" smtClean="0"/>
              <a:t>Alternatively, just come to my office. </a:t>
            </a:r>
          </a:p>
          <a:p>
            <a:pPr lvl="3" eaLnBrk="1" hangingPunct="1"/>
            <a:r>
              <a:rPr lang="en-GB" sz="1600" dirty="0" smtClean="0"/>
              <a:t>Email may not get you a timely response.</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smtClean="0"/>
              <a:t>Need to minimise verification time e.g. by using:</a:t>
            </a:r>
          </a:p>
          <a:p>
            <a:pPr eaLnBrk="1" hangingPunct="1">
              <a:lnSpc>
                <a:spcPct val="90000"/>
              </a:lnSpc>
            </a:pPr>
            <a:r>
              <a:rPr lang="en-GB" sz="2400" b="1" smtClean="0">
                <a:solidFill>
                  <a:srgbClr val="A50021"/>
                </a:solidFill>
              </a:rPr>
              <a:t>Parallelism:</a:t>
            </a:r>
            <a:r>
              <a:rPr lang="en-GB" sz="2400" smtClean="0"/>
              <a:t> Add more resources</a:t>
            </a:r>
          </a:p>
          <a:p>
            <a:pPr eaLnBrk="1" hangingPunct="1">
              <a:lnSpc>
                <a:spcPct val="90000"/>
              </a:lnSpc>
            </a:pPr>
            <a:r>
              <a:rPr lang="en-GB" sz="2400" b="1" smtClean="0">
                <a:solidFill>
                  <a:srgbClr val="A50021"/>
                </a:solidFill>
              </a:rPr>
              <a:t>Abstraction:</a:t>
            </a:r>
            <a:r>
              <a:rPr lang="en-GB" sz="2400" smtClean="0"/>
              <a:t> </a:t>
            </a:r>
          </a:p>
          <a:p>
            <a:pPr lvl="1" eaLnBrk="1" hangingPunct="1">
              <a:lnSpc>
                <a:spcPct val="90000"/>
              </a:lnSpc>
            </a:pPr>
            <a:r>
              <a:rPr lang="en-GB" sz="2000" smtClean="0"/>
              <a:t>Higher level of abstraction (i.e. C vs Assembly)</a:t>
            </a:r>
          </a:p>
          <a:p>
            <a:pPr lvl="1" eaLnBrk="1" hangingPunct="1">
              <a:lnSpc>
                <a:spcPct val="90000"/>
              </a:lnSpc>
            </a:pPr>
            <a:r>
              <a:rPr lang="en-GB" sz="2000" smtClean="0"/>
              <a:t>This often means a reduction of control!</a:t>
            </a:r>
          </a:p>
          <a:p>
            <a:pPr eaLnBrk="1" hangingPunct="1">
              <a:lnSpc>
                <a:spcPct val="90000"/>
              </a:lnSpc>
            </a:pPr>
            <a:r>
              <a:rPr lang="en-GB" sz="2400" b="1" smtClean="0">
                <a:solidFill>
                  <a:srgbClr val="A50021"/>
                </a:solidFill>
              </a:rPr>
              <a:t>Automation:</a:t>
            </a:r>
            <a:r>
              <a:rPr lang="en-GB" sz="2400" smtClean="0"/>
              <a:t> </a:t>
            </a:r>
          </a:p>
          <a:p>
            <a:pPr lvl="1" eaLnBrk="1" hangingPunct="1">
              <a:lnSpc>
                <a:spcPct val="90000"/>
              </a:lnSpc>
            </a:pPr>
            <a:r>
              <a:rPr lang="en-GB" sz="2000" smtClean="0"/>
              <a:t>Tools to automate standard processes</a:t>
            </a:r>
          </a:p>
          <a:p>
            <a:pPr lvl="1" eaLnBrk="1" hangingPunct="1">
              <a:lnSpc>
                <a:spcPct val="90000"/>
              </a:lnSpc>
            </a:pPr>
            <a:r>
              <a:rPr lang="en-GB" sz="2000" smtClean="0"/>
              <a:t>Requires standard processes/methodology.</a:t>
            </a:r>
          </a:p>
          <a:p>
            <a:pPr lvl="1" eaLnBrk="1" hangingPunct="1">
              <a:lnSpc>
                <a:spcPct val="90000"/>
              </a:lnSpc>
            </a:pPr>
            <a:r>
              <a:rPr lang="en-GB" sz="2000" smtClean="0"/>
              <a:t>Usually a variety of functions, interfaces, protocols, and transformations must be verified.</a:t>
            </a:r>
          </a:p>
          <a:p>
            <a:pPr lvl="1" eaLnBrk="1" hangingPunct="1">
              <a:lnSpc>
                <a:spcPct val="90000"/>
              </a:lnSpc>
            </a:pPr>
            <a:r>
              <a:rPr lang="en-GB" sz="2000" smtClean="0"/>
              <a:t>Not all (verification) processes can be automated.</a:t>
            </a:r>
          </a:p>
          <a:p>
            <a:pPr eaLnBrk="1" hangingPunct="1">
              <a:lnSpc>
                <a:spcPct val="90000"/>
              </a:lnSpc>
              <a:buFont typeface="Wingdings" pitchFamily="2" charset="2"/>
              <a:buNone/>
            </a:pPr>
            <a:r>
              <a:rPr lang="en-GB" sz="2400" b="1"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partners and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107"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31325"/>
          </a:xfrm>
          <a:prstGeom prst="rect">
            <a:avLst/>
          </a:prstGeom>
          <a:noFill/>
          <a:ln w="19050" algn="ctr">
            <a:noFill/>
            <a:miter lim="800000"/>
            <a:headEnd/>
            <a:tailEnd type="none" w="lg" len="lg"/>
          </a:ln>
        </p:spPr>
        <p:txBody>
          <a:bodyPr>
            <a:spAutoFit/>
          </a:bodyPr>
          <a:lstStyle/>
          <a:p>
            <a:r>
              <a:rPr lang="en-GB" b="1" i="1" dirty="0">
                <a:solidFill>
                  <a:srgbClr val="A50021"/>
                </a:solidFill>
              </a:rPr>
              <a:t>Result:</a:t>
            </a:r>
            <a:r>
              <a:rPr lang="en-GB" b="1" i="1" dirty="0"/>
              <a:t> </a:t>
            </a:r>
            <a:r>
              <a:rPr lang="en-GB" i="1" dirty="0">
                <a:solidFill>
                  <a:srgbClr val="A50021"/>
                </a:solidFill>
              </a:rPr>
              <a:t>Description with all details for fabrication (tape-out).</a:t>
            </a:r>
          </a:p>
          <a:p>
            <a:r>
              <a:rPr lang="en-GB" i="1" dirty="0">
                <a:solidFill>
                  <a:srgbClr val="A50021"/>
                </a:solidFill>
              </a:rPr>
              <a:t>In practice, all ”steps” start (almost) at </a:t>
            </a:r>
            <a:r>
              <a:rPr lang="en-GB" i="1" dirty="0" smtClean="0">
                <a:solidFill>
                  <a:srgbClr val="A50021"/>
                </a:solidFill>
              </a:rPr>
              <a:t>the same </a:t>
            </a:r>
            <a:r>
              <a:rPr lang="en-GB" i="1" dirty="0">
                <a:solidFill>
                  <a:srgbClr val="A50021"/>
                </a:solidFill>
              </a:rPr>
              <a:t>time - they run in</a:t>
            </a:r>
          </a:p>
          <a:p>
            <a:r>
              <a:rPr lang="en-GB" i="1" dirty="0">
                <a:solidFill>
                  <a:srgbClr val="A50021"/>
                </a:solidFill>
              </a:rPr>
              <a:t>parallel!</a:t>
            </a:r>
            <a:endParaRPr lang="en-US" i="1" dirty="0">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in 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131"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363131" y="1416440"/>
            <a:ext cx="8604495" cy="5122082"/>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Please check your timetable, at the moment:</a:t>
            </a:r>
          </a:p>
          <a:p>
            <a:pPr lvl="1" eaLnBrk="1" hangingPunct="1">
              <a:lnSpc>
                <a:spcPct val="90000"/>
              </a:lnSpc>
            </a:pPr>
            <a:r>
              <a:rPr lang="en-GB" sz="2000" dirty="0" smtClean="0"/>
              <a:t>Monday (1h) 14:00 – 14:50 in MVB 1.11</a:t>
            </a:r>
          </a:p>
          <a:p>
            <a:pPr lvl="2" eaLnBrk="1" hangingPunct="1">
              <a:lnSpc>
                <a:spcPct val="90000"/>
              </a:lnSpc>
            </a:pPr>
            <a:r>
              <a:rPr lang="en-GB" sz="1600" b="1" dirty="0" smtClean="0">
                <a:solidFill>
                  <a:srgbClr val="FF0000"/>
                </a:solidFill>
              </a:rPr>
              <a:t>except for wk1, wk8, wk12 in QB 1.18</a:t>
            </a:r>
          </a:p>
          <a:p>
            <a:pPr lvl="1" eaLnBrk="1" hangingPunct="1">
              <a:lnSpc>
                <a:spcPct val="90000"/>
              </a:lnSpc>
            </a:pPr>
            <a:r>
              <a:rPr lang="en-GB" sz="2000" dirty="0" smtClean="0"/>
              <a:t>Tuesday (2h) 14:00 – 15:50 in MVB 1.11</a:t>
            </a:r>
          </a:p>
          <a:p>
            <a:pPr lvl="2" eaLnBrk="1" hangingPunct="1">
              <a:lnSpc>
                <a:spcPct val="90000"/>
              </a:lnSpc>
            </a:pPr>
            <a:r>
              <a:rPr lang="en-GB" sz="1600" b="1" dirty="0" smtClean="0">
                <a:solidFill>
                  <a:srgbClr val="FF0000"/>
                </a:solidFill>
              </a:rPr>
              <a:t>except for wk4 PHYS B16/17 ENDERBY and wk8 QB 1.8</a:t>
            </a: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2h per week into practical work.</a:t>
            </a:r>
          </a:p>
          <a:p>
            <a:pPr lvl="1" eaLnBrk="1" hangingPunct="1">
              <a:lnSpc>
                <a:spcPct val="90000"/>
              </a:lnSpc>
            </a:pPr>
            <a:r>
              <a:rPr lang="en-GB" sz="2000" dirty="0" smtClean="0"/>
              <a:t>DV Help Desk on demand</a:t>
            </a:r>
          </a:p>
          <a:p>
            <a:pPr lvl="1" eaLnBrk="1" hangingPunct="1">
              <a:lnSpc>
                <a:spcPct val="90000"/>
              </a:lnSpc>
            </a:pPr>
            <a:r>
              <a:rPr lang="en-GB" sz="2000" dirty="0" smtClean="0"/>
              <a:t>Teaching Assistant: Kris </a:t>
            </a:r>
            <a:r>
              <a:rPr lang="en-GB" sz="2000" dirty="0" err="1" smtClean="0"/>
              <a:t>Nikov</a:t>
            </a:r>
            <a:r>
              <a:rPr lang="en-GB" sz="2000" dirty="0" smtClean="0"/>
              <a:t> and George Field</a:t>
            </a:r>
            <a:endParaRPr lang="en-GB" sz="2000" dirty="0" smtClean="0"/>
          </a:p>
          <a:p>
            <a:pPr eaLnBrk="1" hangingPunct="1">
              <a:lnSpc>
                <a:spcPct val="90000"/>
              </a:lnSpc>
            </a:pPr>
            <a:r>
              <a:rPr lang="en-GB" sz="2800" dirty="0" smtClean="0"/>
              <a:t>Assessment	</a:t>
            </a:r>
            <a:r>
              <a:rPr lang="en-GB" sz="1800" dirty="0" smtClean="0">
                <a:solidFill>
                  <a:srgbClr val="FF0000"/>
                </a:solidFill>
              </a:rPr>
              <a:t>Deadlines will soon be on COMS31700 web page!</a:t>
            </a:r>
          </a:p>
          <a:p>
            <a:pPr lvl="1" eaLnBrk="1" hangingPunct="1">
              <a:lnSpc>
                <a:spcPct val="90000"/>
              </a:lnSpc>
            </a:pPr>
            <a:r>
              <a:rPr lang="en-GB" sz="2000" dirty="0" smtClean="0"/>
              <a:t>2 assignments (25% due in week 5/6, 25% due in week 10/11/12)</a:t>
            </a:r>
          </a:p>
          <a:p>
            <a:pPr lvl="1" eaLnBrk="1" hangingPunct="1">
              <a:lnSpc>
                <a:spcPct val="90000"/>
              </a:lnSpc>
            </a:pPr>
            <a:r>
              <a:rPr lang="en-GB" sz="2000" dirty="0"/>
              <a:t>i</a:t>
            </a:r>
            <a:r>
              <a:rPr lang="en-GB" sz="2000" dirty="0" smtClean="0"/>
              <a:t>ndividual feedback session and assignment review seminars</a:t>
            </a:r>
          </a:p>
          <a:p>
            <a:pPr lvl="2" eaLnBrk="1" hangingPunct="1">
              <a:lnSpc>
                <a:spcPct val="90000"/>
              </a:lnSpc>
            </a:pPr>
            <a:r>
              <a:rPr lang="en-GB" sz="1600" dirty="0" smtClean="0"/>
              <a:t>Option to obtain “feed forward” </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 a “miss”):</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000" b="1" dirty="0" err="1" smtClean="0"/>
              <a:t>Janick</a:t>
            </a:r>
            <a:r>
              <a:rPr lang="en-GB" sz="2000" b="1" dirty="0" smtClean="0"/>
              <a:t> Bergeron </a:t>
            </a:r>
            <a:endParaRPr lang="en-GB" sz="2000" dirty="0" smtClean="0"/>
          </a:p>
          <a:p>
            <a:pPr lvl="1" eaLnBrk="1" hangingPunct="1">
              <a:lnSpc>
                <a:spcPct val="90000"/>
              </a:lnSpc>
              <a:buFontTx/>
              <a:buNone/>
            </a:pPr>
            <a:r>
              <a:rPr lang="en-GB" sz="1800" dirty="0" smtClean="0"/>
              <a:t>Writing </a:t>
            </a:r>
            <a:r>
              <a:rPr lang="en-GB" sz="1800" dirty="0" err="1" smtClean="0"/>
              <a:t>Testbenches</a:t>
            </a:r>
            <a:r>
              <a:rPr lang="en-GB" sz="1800" dirty="0" smtClean="0"/>
              <a:t>: Functional Verification of HDL Models.</a:t>
            </a:r>
          </a:p>
          <a:p>
            <a:pPr lvl="1" eaLnBrk="1" hangingPunct="1">
              <a:lnSpc>
                <a:spcPct val="90000"/>
              </a:lnSpc>
              <a:buFontTx/>
              <a:buNone/>
            </a:pPr>
            <a:r>
              <a:rPr lang="en-GB" sz="1800" dirty="0" smtClean="0"/>
              <a:t>First Edition, </a:t>
            </a:r>
            <a:r>
              <a:rPr lang="en-GB" sz="1800" dirty="0" err="1" smtClean="0"/>
              <a:t>Kluwer</a:t>
            </a:r>
            <a:r>
              <a:rPr lang="en-GB" sz="1800" dirty="0" smtClean="0"/>
              <a:t>, 2000, ISBN: 0-7923-7766-4</a:t>
            </a:r>
          </a:p>
          <a:p>
            <a:pPr lvl="1" eaLnBrk="1" hangingPunct="1">
              <a:lnSpc>
                <a:spcPct val="90000"/>
              </a:lnSpc>
              <a:buFontTx/>
              <a:buNone/>
            </a:pPr>
            <a:r>
              <a:rPr lang="en-GB" sz="1800" dirty="0" smtClean="0"/>
              <a:t>Second Edition, </a:t>
            </a:r>
            <a:r>
              <a:rPr lang="en-GB" sz="1800" dirty="0" err="1" smtClean="0"/>
              <a:t>Kluwer</a:t>
            </a:r>
            <a:r>
              <a:rPr lang="en-GB" sz="1800" dirty="0" smtClean="0"/>
              <a:t>, 2003, ISBN: 1-4020-7401-8</a:t>
            </a:r>
            <a:endParaRPr lang="en-GB" sz="2400" dirty="0" smtClean="0"/>
          </a:p>
          <a:p>
            <a:pPr eaLnBrk="1" hangingPunct="1">
              <a:lnSpc>
                <a:spcPct val="90000"/>
              </a:lnSpc>
            </a:pPr>
            <a:r>
              <a:rPr lang="en-GB" sz="2800" dirty="0" err="1">
                <a:hlinkClick r:id="rId2"/>
              </a:rPr>
              <a:t>v</a:t>
            </a:r>
            <a:r>
              <a:rPr lang="en-GB" sz="2800" dirty="0" err="1" smtClean="0">
                <a:hlinkClick r:id="rId2"/>
              </a:rPr>
              <a:t>erificationacademy.com</a:t>
            </a:r>
            <a:r>
              <a:rPr lang="en-GB" sz="2800" dirty="0" smtClean="0"/>
              <a:t> </a:t>
            </a:r>
          </a:p>
          <a:p>
            <a:pPr eaLnBrk="1" hangingPunct="1">
              <a:lnSpc>
                <a:spcPct val="90000"/>
              </a:lnSpc>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a:t>
            </a:r>
            <a:r>
              <a:rPr lang="en-GB" sz="1200" dirty="0" err="1" smtClean="0"/>
              <a:t>Verilog</a:t>
            </a:r>
            <a:r>
              <a:rPr lang="en-GB" sz="1200" dirty="0" smtClean="0"/>
              <a:t>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000" b="1" dirty="0" smtClean="0">
                <a:solidFill>
                  <a:srgbClr val="A50021"/>
                </a:solidFill>
              </a:rPr>
              <a:t>Aim:</a:t>
            </a:r>
            <a:r>
              <a:rPr lang="en-GB" sz="2000" b="1" dirty="0" smtClean="0"/>
              <a:t> </a:t>
            </a:r>
          </a:p>
          <a:p>
            <a:pPr eaLnBrk="1" hangingPunct="1">
              <a:lnSpc>
                <a:spcPct val="80000"/>
              </a:lnSpc>
              <a:buFont typeface="Wingdings" pitchFamily="2" charset="2"/>
              <a:buNone/>
            </a:pPr>
            <a:r>
              <a:rPr lang="en-GB" sz="2000" dirty="0" smtClean="0"/>
              <a:t>	To familiarise you with the state of the art in </a:t>
            </a:r>
            <a:r>
              <a:rPr lang="en-GB" sz="2000" smtClean="0"/>
              <a:t>Design Verification, </a:t>
            </a:r>
            <a:r>
              <a:rPr lang="en-GB" sz="2000" dirty="0" smtClean="0"/>
              <a:t>and to give you the </a:t>
            </a:r>
            <a:r>
              <a:rPr lang="en-GB" sz="2000" b="1" dirty="0" smtClean="0"/>
              <a:t>technical background </a:t>
            </a:r>
            <a:r>
              <a:rPr lang="en-GB" sz="2000" dirty="0" smtClean="0"/>
              <a:t>plus some of the </a:t>
            </a:r>
            <a:r>
              <a:rPr lang="en-GB" sz="2000" b="1" dirty="0" smtClean="0"/>
              <a:t>practical skills </a:t>
            </a:r>
            <a:r>
              <a:rPr lang="en-GB" sz="2000" dirty="0" smtClean="0"/>
              <a:t>expected from a professional Design Verification Engineer.</a:t>
            </a:r>
          </a:p>
          <a:p>
            <a:pPr eaLnBrk="1" hangingPunct="1">
              <a:lnSpc>
                <a:spcPct val="80000"/>
              </a:lnSpc>
            </a:pPr>
            <a:endParaRPr lang="en-GB" sz="2000" dirty="0" smtClean="0"/>
          </a:p>
          <a:p>
            <a:pPr eaLnBrk="1" hangingPunct="1">
              <a:lnSpc>
                <a:spcPct val="80000"/>
              </a:lnSpc>
            </a:pPr>
            <a:r>
              <a:rPr lang="en-GB" sz="20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000" b="1" dirty="0" smtClean="0"/>
              <a:t>On successful completion of this unit, you will be able to:</a:t>
            </a:r>
          </a:p>
          <a:p>
            <a:pPr eaLnBrk="1" hangingPunct="1">
              <a:lnSpc>
                <a:spcPct val="80000"/>
              </a:lnSpc>
            </a:pPr>
            <a:r>
              <a:rPr lang="en-GB" sz="2000" dirty="0" smtClean="0"/>
              <a:t>understand the complexities and limits of verification;</a:t>
            </a:r>
          </a:p>
          <a:p>
            <a:pPr eaLnBrk="1" hangingPunct="1">
              <a:lnSpc>
                <a:spcPct val="80000"/>
              </a:lnSpc>
            </a:pPr>
            <a:r>
              <a:rPr lang="en-GB" sz="2000" dirty="0" smtClean="0"/>
              <a:t>carry out functional verification and determine its effectiveness;</a:t>
            </a:r>
          </a:p>
          <a:p>
            <a:pPr eaLnBrk="1" hangingPunct="1">
              <a:lnSpc>
                <a:spcPct val="80000"/>
              </a:lnSpc>
            </a:pPr>
            <a:r>
              <a:rPr lang="en-GB" sz="2000" dirty="0" smtClean="0"/>
              <a:t>set appropriate verification goals, select suitable verification</a:t>
            </a:r>
          </a:p>
          <a:p>
            <a:pPr eaLnBrk="1" hangingPunct="1">
              <a:lnSpc>
                <a:spcPct val="80000"/>
              </a:lnSpc>
              <a:buFont typeface="Wingdings" pitchFamily="2" charset="2"/>
              <a:buNone/>
            </a:pPr>
            <a:r>
              <a:rPr lang="en-GB" sz="2000" dirty="0" smtClean="0"/>
              <a:t>	methods and assess the associated risks;</a:t>
            </a:r>
          </a:p>
          <a:p>
            <a:pPr eaLnBrk="1" hangingPunct="1">
              <a:lnSpc>
                <a:spcPct val="80000"/>
              </a:lnSpc>
            </a:pPr>
            <a:r>
              <a:rPr lang="en-GB" sz="2000" dirty="0" smtClean="0"/>
              <a:t>compile a verification plan that fits into the flow of a design project;</a:t>
            </a:r>
          </a:p>
          <a:p>
            <a:pPr eaLnBrk="1" hangingPunct="1">
              <a:lnSpc>
                <a:spcPct val="80000"/>
              </a:lnSpc>
            </a:pPr>
            <a:r>
              <a:rPr lang="en-GB" sz="2000" dirty="0" smtClean="0"/>
              <a:t>organise a verification team.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293734"/>
            <a:ext cx="8424863" cy="4926957"/>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p>
          <a:p>
            <a:pPr lvl="1"/>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7105</TotalTime>
  <Words>3782</Words>
  <Application>Microsoft Macintosh PowerPoint</Application>
  <PresentationFormat>On-screen Show (4:3)</PresentationFormat>
  <Paragraphs>628</Paragraphs>
  <Slides>40</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181</cp:revision>
  <cp:lastPrinted>2015-09-28T12:33:31Z</cp:lastPrinted>
  <dcterms:created xsi:type="dcterms:W3CDTF">2006-05-11T10:00:56Z</dcterms:created>
  <dcterms:modified xsi:type="dcterms:W3CDTF">2015-10-14T22:25:29Z</dcterms:modified>
</cp:coreProperties>
</file>