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412" r:id="rId2"/>
    <p:sldId id="420" r:id="rId3"/>
    <p:sldId id="364" r:id="rId4"/>
    <p:sldId id="413" r:id="rId5"/>
    <p:sldId id="366" r:id="rId6"/>
    <p:sldId id="367" r:id="rId7"/>
    <p:sldId id="368" r:id="rId8"/>
    <p:sldId id="415" r:id="rId9"/>
    <p:sldId id="370" r:id="rId10"/>
    <p:sldId id="371" r:id="rId11"/>
    <p:sldId id="414" r:id="rId12"/>
    <p:sldId id="373" r:id="rId13"/>
    <p:sldId id="421" r:id="rId14"/>
    <p:sldId id="374" r:id="rId15"/>
    <p:sldId id="375" r:id="rId16"/>
    <p:sldId id="376" r:id="rId17"/>
    <p:sldId id="438" r:id="rId18"/>
    <p:sldId id="377" r:id="rId19"/>
    <p:sldId id="422" r:id="rId20"/>
    <p:sldId id="406" r:id="rId21"/>
    <p:sldId id="407" r:id="rId22"/>
    <p:sldId id="408" r:id="rId23"/>
    <p:sldId id="409" r:id="rId24"/>
    <p:sldId id="410" r:id="rId25"/>
    <p:sldId id="411" r:id="rId26"/>
    <p:sldId id="416" r:id="rId27"/>
    <p:sldId id="378" r:id="rId28"/>
    <p:sldId id="439" r:id="rId29"/>
    <p:sldId id="379" r:id="rId30"/>
    <p:sldId id="380" r:id="rId31"/>
    <p:sldId id="419" r:id="rId32"/>
    <p:sldId id="388" r:id="rId33"/>
    <p:sldId id="389" r:id="rId34"/>
    <p:sldId id="417" r:id="rId35"/>
    <p:sldId id="391" r:id="rId36"/>
    <p:sldId id="392" r:id="rId37"/>
    <p:sldId id="418" r:id="rId38"/>
    <p:sldId id="423" r:id="rId39"/>
    <p:sldId id="424" r:id="rId40"/>
    <p:sldId id="442" r:id="rId41"/>
    <p:sldId id="441" r:id="rId42"/>
    <p:sldId id="426" r:id="rId43"/>
    <p:sldId id="427" r:id="rId44"/>
    <p:sldId id="428" r:id="rId45"/>
    <p:sldId id="429" r:id="rId46"/>
    <p:sldId id="433" r:id="rId47"/>
    <p:sldId id="402" r:id="rId48"/>
    <p:sldId id="434" r:id="rId49"/>
    <p:sldId id="435" r:id="rId50"/>
    <p:sldId id="436" r:id="rId51"/>
    <p:sldId id="437" r:id="rId52"/>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6FF"/>
    <a:srgbClr val="A50021"/>
    <a:srgbClr val="FFCCCC"/>
    <a:srgbClr val="FF00FF"/>
    <a:srgbClr val="0000CC"/>
    <a:srgbClr val="DDDDDD"/>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953" autoAdjust="0"/>
  </p:normalViewPr>
  <p:slideViewPr>
    <p:cSldViewPr snapToGrid="0" showGuides="1">
      <p:cViewPr>
        <p:scale>
          <a:sx n="103" d="100"/>
          <a:sy n="103" d="100"/>
        </p:scale>
        <p:origin x="-1256"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60"/>
    </p:cViewPr>
  </p:sorterViewPr>
  <p:notesViewPr>
    <p:cSldViewPr snapToGrid="0" showGuides="1">
      <p:cViewPr varScale="1">
        <p:scale>
          <a:sx n="56" d="100"/>
          <a:sy n="56" d="100"/>
        </p:scale>
        <p:origin x="-1728" y="-90"/>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D7C1E01-60CA-4FF8-B4CC-B185C42B6C35}" type="slidenum">
              <a:rPr lang="en-US"/>
              <a:pPr>
                <a:defRPr/>
              </a:pPr>
              <a:t>‹#›</a:t>
            </a:fld>
            <a:endParaRPr lang="en-US"/>
          </a:p>
        </p:txBody>
      </p:sp>
    </p:spTree>
    <p:extLst>
      <p:ext uri="{BB962C8B-B14F-4D97-AF65-F5344CB8AC3E}">
        <p14:creationId xmlns:p14="http://schemas.microsoft.com/office/powerpoint/2010/main" val="2124342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5B993D0-F88A-415D-B6CC-B469A182BAC8}" type="slidenum">
              <a:rPr lang="en-US"/>
              <a:pPr>
                <a:defRPr/>
              </a:pPr>
              <a:t>‹#›</a:t>
            </a:fld>
            <a:endParaRPr lang="en-US"/>
          </a:p>
        </p:txBody>
      </p:sp>
    </p:spTree>
    <p:extLst>
      <p:ext uri="{BB962C8B-B14F-4D97-AF65-F5344CB8AC3E}">
        <p14:creationId xmlns:p14="http://schemas.microsoft.com/office/powerpoint/2010/main" val="22827380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CEACF77-6B39-43D6-B488-4A1EB1144EA3}" type="slidenum">
              <a:rPr lang="en-US" smtClean="0"/>
              <a:pPr/>
              <a:t>1</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r>
              <a:rPr lang="en-GB" smtClean="0"/>
              <a:t>This SPEC is incomplete. It lacks the statement: Data written to a full DUV will be dropped.</a:t>
            </a:r>
          </a:p>
        </p:txBody>
      </p:sp>
      <p:sp>
        <p:nvSpPr>
          <p:cNvPr id="49156" name="Slide Number Placeholder 3"/>
          <p:cNvSpPr>
            <a:spLocks noGrp="1"/>
          </p:cNvSpPr>
          <p:nvPr>
            <p:ph type="sldNum" sz="quarter" idx="5"/>
          </p:nvPr>
        </p:nvSpPr>
        <p:spPr>
          <a:noFill/>
        </p:spPr>
        <p:txBody>
          <a:bodyPr/>
          <a:lstStyle/>
          <a:p>
            <a:fld id="{FD9159A9-1FC4-4F7C-9159-0C58085EA3C1}" type="slidenum">
              <a:rPr lang="en-GB" smtClean="0"/>
              <a:pPr/>
              <a:t>7</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GB" smtClean="0"/>
          </a:p>
        </p:txBody>
      </p:sp>
      <p:sp>
        <p:nvSpPr>
          <p:cNvPr id="50180" name="Slide Number Placeholder 3"/>
          <p:cNvSpPr>
            <a:spLocks noGrp="1"/>
          </p:cNvSpPr>
          <p:nvPr>
            <p:ph type="sldNum" sz="quarter" idx="5"/>
          </p:nvPr>
        </p:nvSpPr>
        <p:spPr>
          <a:noFill/>
        </p:spPr>
        <p:txBody>
          <a:bodyPr/>
          <a:lstStyle/>
          <a:p>
            <a:fld id="{176952F3-F96B-4F9F-905C-50071084C6A5}" type="slidenum">
              <a:rPr lang="en-GB" smtClean="0"/>
              <a:pPr/>
              <a:t>33</a:t>
            </a:fld>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Point out that Equivalence Checking is the most common form of Formal Verification now</a:t>
            </a:r>
            <a:r>
              <a:rPr lang="en-GB" baseline="0" dirty="0" smtClean="0"/>
              <a:t> routinely used in practice.</a:t>
            </a:r>
          </a:p>
          <a:p>
            <a:r>
              <a:rPr lang="en-GB" baseline="0" dirty="0" smtClean="0"/>
              <a:t>Point out that it should not be confused with Property Checking.</a:t>
            </a:r>
          </a:p>
          <a:p>
            <a:r>
              <a:rPr lang="en-GB" baseline="0" dirty="0" smtClean="0"/>
              <a:t>Point out that Property Checking is also called Model Checking.</a:t>
            </a:r>
            <a:endParaRPr lang="en-GB" dirty="0"/>
          </a:p>
        </p:txBody>
      </p:sp>
      <p:sp>
        <p:nvSpPr>
          <p:cNvPr id="4" name="Slide Number Placeholder 3"/>
          <p:cNvSpPr>
            <a:spLocks noGrp="1"/>
          </p:cNvSpPr>
          <p:nvPr>
            <p:ph type="sldNum" sz="quarter" idx="10"/>
          </p:nvPr>
        </p:nvSpPr>
        <p:spPr/>
        <p:txBody>
          <a:bodyPr/>
          <a:lstStyle/>
          <a:p>
            <a:fld id="{3D4960D1-4CA0-4A96-A279-9CC1EFF7BEA0}" type="slidenum">
              <a:rPr lang="en-GB" smtClean="0"/>
              <a:pPr/>
              <a:t>38</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a:t>
            </a:r>
            <a:r>
              <a:rPr lang="en-GB" dirty="0" err="1" smtClean="0"/>
              <a:t>reconvergence</a:t>
            </a:r>
            <a:r>
              <a:rPr lang="en-GB" dirty="0" smtClean="0"/>
              <a:t> model is a conceptual representation of the </a:t>
            </a:r>
            <a:r>
              <a:rPr lang="en-GB" dirty="0" err="1" smtClean="0"/>
              <a:t>verificaiton</a:t>
            </a:r>
            <a:r>
              <a:rPr lang="en-GB" dirty="0" smtClean="0"/>
              <a:t> process. It helps</a:t>
            </a:r>
            <a:r>
              <a:rPr lang="en-GB" baseline="0" dirty="0" smtClean="0"/>
              <a:t> us understand what is being verified.</a:t>
            </a:r>
            <a:endParaRPr lang="en-GB" dirty="0"/>
          </a:p>
        </p:txBody>
      </p:sp>
      <p:sp>
        <p:nvSpPr>
          <p:cNvPr id="4" name="Slide Number Placeholder 3"/>
          <p:cNvSpPr>
            <a:spLocks noGrp="1"/>
          </p:cNvSpPr>
          <p:nvPr>
            <p:ph type="sldNum" sz="quarter" idx="10"/>
          </p:nvPr>
        </p:nvSpPr>
        <p:spPr/>
        <p:txBody>
          <a:bodyPr/>
          <a:lstStyle/>
          <a:p>
            <a:pPr>
              <a:defRPr/>
            </a:pPr>
            <a:fld id="{25B993D0-F88A-415D-B6CC-B469A182BAC8}" type="slidenum">
              <a:rPr lang="en-US" smtClean="0"/>
              <a:pPr>
                <a:defRPr/>
              </a:pPr>
              <a:t>39</a:t>
            </a:fld>
            <a:endParaRPr lang="en-US"/>
          </a:p>
        </p:txBody>
      </p:sp>
    </p:spTree>
    <p:extLst>
      <p:ext uri="{BB962C8B-B14F-4D97-AF65-F5344CB8AC3E}">
        <p14:creationId xmlns:p14="http://schemas.microsoft.com/office/powerpoint/2010/main" val="3935184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Distinction between reachable and possible states will be demonstrated</a:t>
            </a:r>
            <a:r>
              <a:rPr lang="en-GB" baseline="0" dirty="0" smtClean="0"/>
              <a:t> using Jasper on the FIFO design.</a:t>
            </a:r>
          </a:p>
          <a:p>
            <a:r>
              <a:rPr lang="en-GB" baseline="0" dirty="0" smtClean="0"/>
              <a:t>Discuss the meaning of ALL properties: How do we know we have ALL properties?</a:t>
            </a:r>
            <a:endParaRPr lang="en-GB" dirty="0"/>
          </a:p>
        </p:txBody>
      </p:sp>
      <p:sp>
        <p:nvSpPr>
          <p:cNvPr id="4" name="Slide Number Placeholder 3"/>
          <p:cNvSpPr>
            <a:spLocks noGrp="1"/>
          </p:cNvSpPr>
          <p:nvPr>
            <p:ph type="sldNum" sz="quarter" idx="10"/>
          </p:nvPr>
        </p:nvSpPr>
        <p:spPr/>
        <p:txBody>
          <a:bodyPr/>
          <a:lstStyle/>
          <a:p>
            <a:fld id="{3D4960D1-4CA0-4A96-A279-9CC1EFF7BEA0}" type="slidenum">
              <a:rPr lang="en-GB" smtClean="0"/>
              <a:pPr/>
              <a:t>42</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GB" smtClean="0">
              <a:latin typeface="Arial" pitchFamily="34" charset="0"/>
            </a:endParaRPr>
          </a:p>
        </p:txBody>
      </p:sp>
      <p:sp>
        <p:nvSpPr>
          <p:cNvPr id="71684" name="Slide Number Placeholder 3"/>
          <p:cNvSpPr>
            <a:spLocks noGrp="1"/>
          </p:cNvSpPr>
          <p:nvPr>
            <p:ph type="sldNum" sz="quarter" idx="5"/>
          </p:nvPr>
        </p:nvSpPr>
        <p:spPr>
          <a:noFill/>
        </p:spPr>
        <p:txBody>
          <a:bodyPr/>
          <a:lstStyle/>
          <a:p>
            <a:pPr>
              <a:buClr>
                <a:srgbClr val="EEECE1"/>
              </a:buClr>
            </a:pPr>
            <a:fld id="{6E7B8AB8-D80A-4A60-B4A5-88863A6EE486}" type="slidenum">
              <a:rPr lang="en-US" smtClean="0">
                <a:solidFill>
                  <a:srgbClr val="000000"/>
                </a:solidFill>
                <a:latin typeface="Arial" pitchFamily="34" charset="0"/>
              </a:rPr>
              <a:pPr>
                <a:buClr>
                  <a:srgbClr val="EEECE1"/>
                </a:buClr>
              </a:pPr>
              <a:t>49</a:t>
            </a:fld>
            <a:endParaRPr lang="en-US" smtClean="0">
              <a:solidFill>
                <a:srgbClr val="000000"/>
              </a:solidFill>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F0552916-93C6-4F97-8C9E-ECD83850A93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8229600" cy="2271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68313" y="3981450"/>
            <a:ext cx="8229600" cy="2271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E0F003C2-4F9F-4A41-87C1-53BF97E93584}"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11"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7.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09613" y="995363"/>
            <a:ext cx="7772400" cy="3578225"/>
          </a:xfrm>
        </p:spPr>
        <p:txBody>
          <a:bodyPr/>
          <a:lstStyle/>
          <a:p>
            <a:pPr eaLnBrk="1" hangingPunct="1"/>
            <a:r>
              <a:rPr lang="en-US" sz="3200" smtClean="0"/>
              <a:t>COMS31700 Design Verification:</a:t>
            </a:r>
            <a:br>
              <a:rPr lang="en-US" sz="3200" smtClean="0"/>
            </a:br>
            <a:r>
              <a:rPr lang="en-US" smtClean="0"/>
              <a:t/>
            </a:r>
            <a:br>
              <a:rPr lang="en-US" smtClean="0"/>
            </a:br>
            <a:r>
              <a:rPr lang="en-US" sz="5400" b="1" smtClean="0"/>
              <a:t> Block-level Case Study</a:t>
            </a:r>
            <a:br>
              <a:rPr lang="en-US" sz="5400" b="1" smtClean="0"/>
            </a:br>
            <a:r>
              <a:rPr lang="en-US" sz="2400" smtClean="0"/>
              <a:t>(with demonstration of ABV and Formal Verification)</a:t>
            </a:r>
            <a:endParaRPr lang="en-US" sz="1800" smtClean="0"/>
          </a:p>
        </p:txBody>
      </p:sp>
      <p:sp>
        <p:nvSpPr>
          <p:cNvPr id="3075" name="Rectangle 3"/>
          <p:cNvSpPr>
            <a:spLocks noGrp="1" noChangeArrowheads="1"/>
          </p:cNvSpPr>
          <p:nvPr>
            <p:ph type="subTitle" idx="1"/>
          </p:nvPr>
        </p:nvSpPr>
        <p:spPr>
          <a:xfrm>
            <a:off x="960438" y="4719638"/>
            <a:ext cx="7223125" cy="990600"/>
          </a:xfrm>
        </p:spPr>
        <p:txBody>
          <a:bodyPr/>
          <a:lstStyle/>
          <a:p>
            <a:pPr eaLnBrk="1" hangingPunct="1"/>
            <a:r>
              <a:rPr lang="en-GB" sz="3600" smtClean="0"/>
              <a:t>Kerstin Eder</a:t>
            </a:r>
          </a:p>
          <a:p>
            <a:pPr eaLnBrk="1" hangingPunct="1"/>
            <a:r>
              <a:rPr lang="en-GB" sz="1200" smtClean="0"/>
              <a:t>(Acknowledgement: I gratefully acknowledge the support from Jasper Design Automation who provide the licenses for the Formal Verification Tool demonstration.)</a:t>
            </a:r>
            <a:endParaRPr lang="en-US" sz="1200" smtClean="0"/>
          </a:p>
        </p:txBody>
      </p:sp>
      <p:pic>
        <p:nvPicPr>
          <p:cNvPr id="3076"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3077"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3078"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3079"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216" name="Group 24"/>
          <p:cNvGraphicFramePr>
            <a:graphicFrameLocks noGrp="1"/>
          </p:cNvGraphicFramePr>
          <p:nvPr>
            <p:ph sz="half" idx="1"/>
          </p:nvPr>
        </p:nvGraphicFramePr>
        <p:xfrm>
          <a:off x="457200" y="1239838"/>
          <a:ext cx="8229600" cy="2303175"/>
        </p:xfrm>
        <a:graphic>
          <a:graphicData uri="http://schemas.openxmlformats.org/drawingml/2006/table">
            <a:tbl>
              <a:tblPr rtl="1"/>
              <a:tblGrid>
                <a:gridCol w="7224713"/>
                <a:gridCol w="1004887"/>
              </a:tblGrid>
              <a:tr h="496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Description</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Test #</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149">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Check the write functionality</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1.1</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188">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Check the read functionality</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1.2</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Check the reset functionality</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1.3</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Check …</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1.4</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4215" name="Rectangle 23"/>
          <p:cNvSpPr>
            <a:spLocks noGrp="1" noChangeArrowheads="1"/>
          </p:cNvSpPr>
          <p:nvPr>
            <p:ph type="body" sz="half" idx="2"/>
          </p:nvPr>
        </p:nvSpPr>
        <p:spPr>
          <a:xfrm>
            <a:off x="512763" y="4060825"/>
            <a:ext cx="8118475" cy="2422525"/>
          </a:xfrm>
        </p:spPr>
        <p:txBody>
          <a:bodyPr/>
          <a:lstStyle/>
          <a:p>
            <a:pPr>
              <a:buFont typeface="Wingdings" pitchFamily="2" charset="2"/>
              <a:buNone/>
            </a:pPr>
            <a:r>
              <a:rPr lang="en-US" sz="2000" smtClean="0">
                <a:solidFill>
                  <a:srgbClr val="A50021"/>
                </a:solidFill>
              </a:rPr>
              <a:t>NOTE:</a:t>
            </a:r>
            <a:r>
              <a:rPr lang="en-US" sz="2000" i="1" smtClean="0">
                <a:solidFill>
                  <a:srgbClr val="A50021"/>
                </a:solidFill>
              </a:rPr>
              <a:t> “Check that X” </a:t>
            </a:r>
            <a:r>
              <a:rPr lang="en-US" sz="2000" smtClean="0">
                <a:solidFill>
                  <a:srgbClr val="A50021"/>
                </a:solidFill>
              </a:rPr>
              <a:t>should be read as “Create a scenario that allows checking X”.</a:t>
            </a:r>
          </a:p>
          <a:p>
            <a:pPr>
              <a:buClr>
                <a:srgbClr val="0070C0"/>
              </a:buClr>
            </a:pPr>
            <a:r>
              <a:rPr lang="en-US" sz="2000" smtClean="0"/>
              <a:t>These generic tests should be broken to more specific tests</a:t>
            </a:r>
          </a:p>
          <a:p>
            <a:pPr lvl="1"/>
            <a:r>
              <a:rPr lang="en-US" sz="1600" smtClean="0"/>
              <a:t>Test case 1.1.</a:t>
            </a:r>
            <a:r>
              <a:rPr lang="en-US" sz="1600" smtClean="0">
                <a:solidFill>
                  <a:srgbClr val="00B050"/>
                </a:solidFill>
              </a:rPr>
              <a:t>1</a:t>
            </a:r>
            <a:r>
              <a:rPr lang="en-US" sz="1600" smtClean="0"/>
              <a:t>: Check write when </a:t>
            </a:r>
            <a:r>
              <a:rPr lang="en-US" sz="1600" b="1" smtClean="0">
                <a:solidFill>
                  <a:srgbClr val="00B050"/>
                </a:solidFill>
              </a:rPr>
              <a:t>empty </a:t>
            </a:r>
          </a:p>
          <a:p>
            <a:pPr lvl="1"/>
            <a:r>
              <a:rPr lang="en-US" sz="1600" smtClean="0"/>
              <a:t>Test case 1.1.</a:t>
            </a:r>
            <a:r>
              <a:rPr lang="en-US" sz="1600" smtClean="0">
                <a:solidFill>
                  <a:srgbClr val="0099FF"/>
                </a:solidFill>
              </a:rPr>
              <a:t>2</a:t>
            </a:r>
            <a:r>
              <a:rPr lang="en-US" sz="1600" smtClean="0"/>
              <a:t>: Check write when </a:t>
            </a:r>
            <a:r>
              <a:rPr lang="en-US" sz="1600" b="1" smtClean="0">
                <a:solidFill>
                  <a:srgbClr val="0099FF"/>
                </a:solidFill>
              </a:rPr>
              <a:t>full</a:t>
            </a:r>
          </a:p>
          <a:p>
            <a:pPr lvl="1"/>
            <a:r>
              <a:rPr lang="en-US" sz="1600" smtClean="0"/>
              <a:t>Test case 1.1.</a:t>
            </a:r>
            <a:r>
              <a:rPr lang="en-US" sz="1600" smtClean="0">
                <a:solidFill>
                  <a:srgbClr val="FF00FF"/>
                </a:solidFill>
              </a:rPr>
              <a:t>3</a:t>
            </a:r>
            <a:r>
              <a:rPr lang="en-US" sz="1600" smtClean="0"/>
              <a:t>: Check write during </a:t>
            </a:r>
            <a:r>
              <a:rPr lang="en-US" sz="1600" b="1" smtClean="0">
                <a:solidFill>
                  <a:srgbClr val="FF00FF"/>
                </a:solidFill>
              </a:rPr>
              <a:t>reset</a:t>
            </a:r>
          </a:p>
          <a:p>
            <a:pPr lvl="1"/>
            <a:r>
              <a:rPr lang="en-US" sz="1600" smtClean="0"/>
              <a:t>…</a:t>
            </a:r>
            <a:endParaRPr lang="en-US" sz="1600" b="1" smtClean="0">
              <a:solidFill>
                <a:srgbClr val="FF6600"/>
              </a:solidFill>
            </a:endParaRPr>
          </a:p>
          <a:p>
            <a:pPr lvl="1"/>
            <a:endParaRPr lang="en-US" sz="1800" smtClean="0">
              <a:solidFill>
                <a:schemeClr val="folHlink"/>
              </a:solidFill>
            </a:endParaRPr>
          </a:p>
        </p:txBody>
      </p:sp>
      <p:sp>
        <p:nvSpPr>
          <p:cNvPr id="13335" name="Title 1"/>
          <p:cNvSpPr>
            <a:spLocks noGrp="1"/>
          </p:cNvSpPr>
          <p:nvPr>
            <p:ph type="title"/>
          </p:nvPr>
        </p:nvSpPr>
        <p:spPr>
          <a:xfrm>
            <a:off x="0" y="0"/>
            <a:ext cx="8243888" cy="981075"/>
          </a:xfrm>
        </p:spPr>
        <p:txBody>
          <a:bodyPr/>
          <a:lstStyle/>
          <a:p>
            <a:r>
              <a:rPr lang="en-US" smtClean="0"/>
              <a:t>Test Scenarios Matrix - Basic </a:t>
            </a:r>
            <a:endParaRPr lang="en-GB" smtClean="0"/>
          </a:p>
        </p:txBody>
      </p:sp>
      <p:sp>
        <p:nvSpPr>
          <p:cNvPr id="7" name="Rounded Rectangular Callout 6"/>
          <p:cNvSpPr>
            <a:spLocks noChangeArrowheads="1"/>
          </p:cNvSpPr>
          <p:nvPr/>
        </p:nvSpPr>
        <p:spPr bwMode="auto">
          <a:xfrm>
            <a:off x="5818188" y="1884363"/>
            <a:ext cx="3048000" cy="1855787"/>
          </a:xfrm>
          <a:prstGeom prst="wedgeRoundRectCallout">
            <a:avLst>
              <a:gd name="adj1" fmla="val -76741"/>
              <a:gd name="adj2" fmla="val -60634"/>
              <a:gd name="adj3" fmla="val 16667"/>
            </a:avLst>
          </a:prstGeom>
          <a:solidFill>
            <a:srgbClr val="FFCCCC"/>
          </a:solidFill>
          <a:ln w="9525" algn="ctr">
            <a:noFill/>
            <a:round/>
            <a:headEnd type="triangle" w="med" len="med"/>
            <a:tailEnd type="triangle" w="med" len="med"/>
          </a:ln>
        </p:spPr>
        <p:txBody>
          <a:bodyPr anchor="ctr"/>
          <a:lstStyle/>
          <a:p>
            <a:r>
              <a:rPr lang="en-GB" sz="2400" b="1" dirty="0">
                <a:solidFill>
                  <a:srgbClr val="C00000"/>
                </a:solidFill>
              </a:rPr>
              <a:t>D</a:t>
            </a:r>
            <a:r>
              <a:rPr lang="en-GB" sz="2400" b="1" dirty="0" smtClean="0">
                <a:solidFill>
                  <a:srgbClr val="C00000"/>
                </a:solidFill>
              </a:rPr>
              <a:t>evelop </a:t>
            </a:r>
            <a:r>
              <a:rPr lang="en-GB" sz="2400" b="1" dirty="0">
                <a:solidFill>
                  <a:srgbClr val="C00000"/>
                </a:solidFill>
              </a:rPr>
              <a:t>a Test Scenarios Matrix for our Case Study DUV.</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42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42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42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421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n-GB" dirty="0" smtClean="0"/>
              <a:t>White Box View </a:t>
            </a:r>
            <a:br>
              <a:rPr lang="en-GB" dirty="0" smtClean="0"/>
            </a:br>
            <a:r>
              <a:rPr lang="en-GB" dirty="0" smtClean="0"/>
              <a:t>DUV Implementation</a:t>
            </a:r>
            <a:endParaRPr lang="en-US" dirty="0" smtClean="0"/>
          </a:p>
        </p:txBody>
      </p:sp>
      <p:sp>
        <p:nvSpPr>
          <p:cNvPr id="1433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smtClean="0"/>
              <a:t>Example DUV Implementation	</a:t>
            </a:r>
          </a:p>
        </p:txBody>
      </p:sp>
      <p:sp>
        <p:nvSpPr>
          <p:cNvPr id="16387" name="Content Placeholder 2"/>
          <p:cNvSpPr>
            <a:spLocks noGrp="1"/>
          </p:cNvSpPr>
          <p:nvPr>
            <p:ph idx="1"/>
          </p:nvPr>
        </p:nvSpPr>
        <p:spPr>
          <a:xfrm>
            <a:off x="358775" y="1125538"/>
            <a:ext cx="8424863" cy="2663825"/>
          </a:xfrm>
        </p:spPr>
        <p:txBody>
          <a:bodyPr/>
          <a:lstStyle/>
          <a:p>
            <a:r>
              <a:rPr lang="en-GB" smtClean="0"/>
              <a:t>Implementation based on a circular buffer</a:t>
            </a:r>
          </a:p>
          <a:p>
            <a:pPr lvl="1"/>
            <a:r>
              <a:rPr lang="en-GB" sz="2400" smtClean="0"/>
              <a:t>nxt_wr and nxt_rd pointers indicate where the next entry will be written to or read from.</a:t>
            </a:r>
          </a:p>
          <a:p>
            <a:pPr lvl="1"/>
            <a:r>
              <a:rPr lang="en-GB" sz="2400" smtClean="0"/>
              <a:t>data_counter indicates the number of valid data items in the FIFO.</a:t>
            </a:r>
          </a:p>
          <a:p>
            <a:pPr lvl="1"/>
            <a:r>
              <a:rPr lang="en-GB" sz="2400" smtClean="0"/>
              <a:t>Complex control logic for pointers and counter.</a:t>
            </a:r>
          </a:p>
        </p:txBody>
      </p:sp>
      <p:grpSp>
        <p:nvGrpSpPr>
          <p:cNvPr id="16388" name="Group 19"/>
          <p:cNvGrpSpPr>
            <a:grpSpLocks/>
          </p:cNvGrpSpPr>
          <p:nvPr/>
        </p:nvGrpSpPr>
        <p:grpSpPr bwMode="auto">
          <a:xfrm>
            <a:off x="684213" y="3933825"/>
            <a:ext cx="5759450" cy="2405063"/>
            <a:chOff x="1691680" y="3789040"/>
            <a:chExt cx="5760640" cy="2405881"/>
          </a:xfrm>
        </p:grpSpPr>
        <p:sp>
          <p:nvSpPr>
            <p:cNvPr id="16391" name="Rectangle 3"/>
            <p:cNvSpPr>
              <a:spLocks noChangeArrowheads="1"/>
            </p:cNvSpPr>
            <p:nvPr/>
          </p:nvSpPr>
          <p:spPr bwMode="auto">
            <a:xfrm>
              <a:off x="1691680" y="4293096"/>
              <a:ext cx="5760640" cy="1296144"/>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cxnSp>
          <p:nvCxnSpPr>
            <p:cNvPr id="16392" name="Straight Connector 5"/>
            <p:cNvCxnSpPr>
              <a:cxnSpLocks noChangeShapeType="1"/>
            </p:cNvCxnSpPr>
            <p:nvPr/>
          </p:nvCxnSpPr>
          <p:spPr bwMode="auto">
            <a:xfrm>
              <a:off x="2411760" y="4293096"/>
              <a:ext cx="0" cy="1296144"/>
            </a:xfrm>
            <a:prstGeom prst="line">
              <a:avLst/>
            </a:prstGeom>
            <a:noFill/>
            <a:ln w="25400" algn="ctr">
              <a:solidFill>
                <a:schemeClr val="tx1"/>
              </a:solidFill>
              <a:round/>
              <a:headEnd/>
              <a:tailEnd/>
            </a:ln>
          </p:spPr>
        </p:cxnSp>
        <p:cxnSp>
          <p:nvCxnSpPr>
            <p:cNvPr id="16393" name="Straight Connector 6"/>
            <p:cNvCxnSpPr>
              <a:cxnSpLocks noChangeShapeType="1"/>
            </p:cNvCxnSpPr>
            <p:nvPr/>
          </p:nvCxnSpPr>
          <p:spPr bwMode="auto">
            <a:xfrm>
              <a:off x="3131840" y="4293096"/>
              <a:ext cx="0" cy="1296144"/>
            </a:xfrm>
            <a:prstGeom prst="line">
              <a:avLst/>
            </a:prstGeom>
            <a:noFill/>
            <a:ln w="25400" algn="ctr">
              <a:solidFill>
                <a:schemeClr val="tx1"/>
              </a:solidFill>
              <a:round/>
              <a:headEnd/>
              <a:tailEnd/>
            </a:ln>
          </p:spPr>
        </p:cxnSp>
        <p:cxnSp>
          <p:nvCxnSpPr>
            <p:cNvPr id="16394" name="Straight Connector 7"/>
            <p:cNvCxnSpPr>
              <a:cxnSpLocks noChangeShapeType="1"/>
            </p:cNvCxnSpPr>
            <p:nvPr/>
          </p:nvCxnSpPr>
          <p:spPr bwMode="auto">
            <a:xfrm>
              <a:off x="3851920" y="4293096"/>
              <a:ext cx="0" cy="1296144"/>
            </a:xfrm>
            <a:prstGeom prst="line">
              <a:avLst/>
            </a:prstGeom>
            <a:noFill/>
            <a:ln w="25400" algn="ctr">
              <a:solidFill>
                <a:schemeClr val="tx1"/>
              </a:solidFill>
              <a:round/>
              <a:headEnd/>
              <a:tailEnd/>
            </a:ln>
          </p:spPr>
        </p:cxnSp>
        <p:cxnSp>
          <p:nvCxnSpPr>
            <p:cNvPr id="16395" name="Straight Connector 8"/>
            <p:cNvCxnSpPr>
              <a:cxnSpLocks noChangeShapeType="1"/>
            </p:cNvCxnSpPr>
            <p:nvPr/>
          </p:nvCxnSpPr>
          <p:spPr bwMode="auto">
            <a:xfrm>
              <a:off x="6732240" y="4293096"/>
              <a:ext cx="0" cy="1296144"/>
            </a:xfrm>
            <a:prstGeom prst="line">
              <a:avLst/>
            </a:prstGeom>
            <a:noFill/>
            <a:ln w="25400" algn="ctr">
              <a:solidFill>
                <a:schemeClr val="tx1"/>
              </a:solidFill>
              <a:round/>
              <a:headEnd/>
              <a:tailEnd/>
            </a:ln>
          </p:spPr>
        </p:cxnSp>
        <p:cxnSp>
          <p:nvCxnSpPr>
            <p:cNvPr id="16396" name="Straight Connector 9"/>
            <p:cNvCxnSpPr>
              <a:cxnSpLocks noChangeShapeType="1"/>
            </p:cNvCxnSpPr>
            <p:nvPr/>
          </p:nvCxnSpPr>
          <p:spPr bwMode="auto">
            <a:xfrm>
              <a:off x="5292080" y="4293096"/>
              <a:ext cx="0" cy="1296144"/>
            </a:xfrm>
            <a:prstGeom prst="line">
              <a:avLst/>
            </a:prstGeom>
            <a:noFill/>
            <a:ln w="25400" algn="ctr">
              <a:solidFill>
                <a:schemeClr val="tx1"/>
              </a:solidFill>
              <a:round/>
              <a:headEnd/>
              <a:tailEnd/>
            </a:ln>
          </p:spPr>
        </p:cxnSp>
        <p:cxnSp>
          <p:nvCxnSpPr>
            <p:cNvPr id="16397" name="Straight Connector 10"/>
            <p:cNvCxnSpPr>
              <a:cxnSpLocks noChangeShapeType="1"/>
            </p:cNvCxnSpPr>
            <p:nvPr/>
          </p:nvCxnSpPr>
          <p:spPr bwMode="auto">
            <a:xfrm>
              <a:off x="6012160" y="4293096"/>
              <a:ext cx="0" cy="1296144"/>
            </a:xfrm>
            <a:prstGeom prst="line">
              <a:avLst/>
            </a:prstGeom>
            <a:noFill/>
            <a:ln w="25400" algn="ctr">
              <a:solidFill>
                <a:schemeClr val="tx1"/>
              </a:solidFill>
              <a:round/>
              <a:headEnd/>
              <a:tailEnd/>
            </a:ln>
          </p:spPr>
        </p:cxnSp>
        <p:cxnSp>
          <p:nvCxnSpPr>
            <p:cNvPr id="16398" name="Straight Connector 11"/>
            <p:cNvCxnSpPr>
              <a:cxnSpLocks noChangeShapeType="1"/>
            </p:cNvCxnSpPr>
            <p:nvPr/>
          </p:nvCxnSpPr>
          <p:spPr bwMode="auto">
            <a:xfrm>
              <a:off x="4572000" y="4293096"/>
              <a:ext cx="0" cy="1296144"/>
            </a:xfrm>
            <a:prstGeom prst="line">
              <a:avLst/>
            </a:prstGeom>
            <a:noFill/>
            <a:ln w="25400" algn="ctr">
              <a:solidFill>
                <a:schemeClr val="tx1"/>
              </a:solidFill>
              <a:round/>
              <a:headEnd/>
              <a:tailEnd/>
            </a:ln>
          </p:spPr>
        </p:cxnSp>
        <p:cxnSp>
          <p:nvCxnSpPr>
            <p:cNvPr id="16399" name="Straight Arrow Connector 13"/>
            <p:cNvCxnSpPr>
              <a:cxnSpLocks noChangeShapeType="1"/>
            </p:cNvCxnSpPr>
            <p:nvPr/>
          </p:nvCxnSpPr>
          <p:spPr bwMode="auto">
            <a:xfrm>
              <a:off x="2051720" y="3789040"/>
              <a:ext cx="0" cy="504056"/>
            </a:xfrm>
            <a:prstGeom prst="straightConnector1">
              <a:avLst/>
            </a:prstGeom>
            <a:noFill/>
            <a:ln w="25400" algn="ctr">
              <a:solidFill>
                <a:schemeClr val="tx1"/>
              </a:solidFill>
              <a:round/>
              <a:headEnd/>
              <a:tailEnd type="triangle" w="lg" len="lg"/>
            </a:ln>
          </p:spPr>
        </p:cxnSp>
        <p:cxnSp>
          <p:nvCxnSpPr>
            <p:cNvPr id="16400" name="Straight Arrow Connector 14"/>
            <p:cNvCxnSpPr>
              <a:cxnSpLocks noChangeShapeType="1"/>
            </p:cNvCxnSpPr>
            <p:nvPr/>
          </p:nvCxnSpPr>
          <p:spPr bwMode="auto">
            <a:xfrm>
              <a:off x="2051720" y="5589240"/>
              <a:ext cx="0" cy="504056"/>
            </a:xfrm>
            <a:prstGeom prst="straightConnector1">
              <a:avLst/>
            </a:prstGeom>
            <a:noFill/>
            <a:ln w="25400" algn="ctr">
              <a:solidFill>
                <a:schemeClr val="tx1"/>
              </a:solidFill>
              <a:round/>
              <a:headEnd type="triangle" w="lg" len="lg"/>
              <a:tailEnd type="none" w="lg" len="lg"/>
            </a:ln>
          </p:spPr>
        </p:cxnSp>
        <p:sp>
          <p:nvSpPr>
            <p:cNvPr id="16401" name="TextBox 16"/>
            <p:cNvSpPr txBox="1">
              <a:spLocks noChangeArrowheads="1"/>
            </p:cNvSpPr>
            <p:nvPr/>
          </p:nvSpPr>
          <p:spPr bwMode="auto">
            <a:xfrm>
              <a:off x="2051720" y="3789040"/>
              <a:ext cx="1224136" cy="461665"/>
            </a:xfrm>
            <a:prstGeom prst="rect">
              <a:avLst/>
            </a:prstGeom>
            <a:noFill/>
            <a:ln w="9525">
              <a:noFill/>
              <a:miter lim="800000"/>
              <a:headEnd/>
              <a:tailEnd/>
            </a:ln>
          </p:spPr>
          <p:txBody>
            <a:bodyPr>
              <a:spAutoFit/>
            </a:bodyPr>
            <a:lstStyle/>
            <a:p>
              <a:r>
                <a:rPr lang="en-GB"/>
                <a:t>nxt_wr</a:t>
              </a:r>
            </a:p>
          </p:txBody>
        </p:sp>
        <p:sp>
          <p:nvSpPr>
            <p:cNvPr id="16402" name="TextBox 17"/>
            <p:cNvSpPr txBox="1">
              <a:spLocks noChangeArrowheads="1"/>
            </p:cNvSpPr>
            <p:nvPr/>
          </p:nvSpPr>
          <p:spPr bwMode="auto">
            <a:xfrm>
              <a:off x="1979712" y="5733256"/>
              <a:ext cx="1368152" cy="461665"/>
            </a:xfrm>
            <a:prstGeom prst="rect">
              <a:avLst/>
            </a:prstGeom>
            <a:noFill/>
            <a:ln w="9525">
              <a:noFill/>
              <a:miter lim="800000"/>
              <a:headEnd/>
              <a:tailEnd/>
            </a:ln>
          </p:spPr>
          <p:txBody>
            <a:bodyPr>
              <a:spAutoFit/>
            </a:bodyPr>
            <a:lstStyle/>
            <a:p>
              <a:r>
                <a:rPr lang="en-GB"/>
                <a:t>nxt_rd</a:t>
              </a:r>
            </a:p>
          </p:txBody>
        </p:sp>
      </p:grpSp>
      <p:sp>
        <p:nvSpPr>
          <p:cNvPr id="16389" name="Rectangle 18"/>
          <p:cNvSpPr>
            <a:spLocks noChangeArrowheads="1"/>
          </p:cNvSpPr>
          <p:nvPr/>
        </p:nvSpPr>
        <p:spPr bwMode="auto">
          <a:xfrm>
            <a:off x="7092950" y="4868863"/>
            <a:ext cx="1547813" cy="647700"/>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sp>
        <p:nvSpPr>
          <p:cNvPr id="16390" name="TextBox 20"/>
          <p:cNvSpPr txBox="1">
            <a:spLocks noChangeArrowheads="1"/>
          </p:cNvSpPr>
          <p:nvPr/>
        </p:nvSpPr>
        <p:spPr bwMode="auto">
          <a:xfrm>
            <a:off x="6732588" y="4365625"/>
            <a:ext cx="2195512" cy="460375"/>
          </a:xfrm>
          <a:prstGeom prst="rect">
            <a:avLst/>
          </a:prstGeom>
          <a:noFill/>
          <a:ln w="9525">
            <a:noFill/>
            <a:miter lim="800000"/>
            <a:headEnd/>
            <a:tailEnd/>
          </a:ln>
        </p:spPr>
        <p:txBody>
          <a:bodyPr>
            <a:spAutoFit/>
          </a:bodyPr>
          <a:lstStyle/>
          <a:p>
            <a:r>
              <a:rPr lang="en-GB"/>
              <a:t>data_counter</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n-GB" dirty="0" smtClean="0"/>
              <a:t>Functional Coverage</a:t>
            </a:r>
            <a:endParaRPr lang="en-US" dirty="0" smtClean="0"/>
          </a:p>
        </p:txBody>
      </p:sp>
      <p:sp>
        <p:nvSpPr>
          <p:cNvPr id="1433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Cross-Product Functional Coverage </a:t>
            </a:r>
          </a:p>
        </p:txBody>
      </p:sp>
      <p:sp>
        <p:nvSpPr>
          <p:cNvPr id="17411" name="Rectangle 3"/>
          <p:cNvSpPr>
            <a:spLocks noGrp="1" noChangeArrowheads="1"/>
          </p:cNvSpPr>
          <p:nvPr>
            <p:ph type="body" idx="1"/>
          </p:nvPr>
        </p:nvSpPr>
        <p:spPr>
          <a:xfrm>
            <a:off x="457200" y="1373188"/>
            <a:ext cx="8229600" cy="4652962"/>
          </a:xfrm>
        </p:spPr>
        <p:txBody>
          <a:bodyPr/>
          <a:lstStyle/>
          <a:p>
            <a:pPr marL="533400" indent="-533400" eaLnBrk="1" hangingPunct="1">
              <a:lnSpc>
                <a:spcPct val="90000"/>
              </a:lnSpc>
              <a:buFont typeface="Wingdings" pitchFamily="2" charset="2"/>
              <a:buNone/>
            </a:pPr>
            <a:r>
              <a:rPr lang="en-US" sz="1400" i="1" smtClean="0">
                <a:solidFill>
                  <a:srgbClr val="0070C0"/>
                </a:solidFill>
              </a:rPr>
              <a:t>[</a:t>
            </a:r>
            <a:r>
              <a:rPr lang="en-US" sz="1400" i="1" smtClean="0">
                <a:solidFill>
                  <a:srgbClr val="0070C0"/>
                </a:solidFill>
                <a:cs typeface="Times New Roman" pitchFamily="18" charset="0"/>
              </a:rPr>
              <a:t>O Lachish, E Marcus, S Ur and A Ziv. Hole Analysis for Functional Coverage Data. In proceedings of the 2002 Design Automation Conference (DAC), June 10-14, 2002, New Orleans, US.]</a:t>
            </a:r>
          </a:p>
          <a:p>
            <a:pPr marL="533400" indent="-533400" eaLnBrk="1" hangingPunct="1">
              <a:lnSpc>
                <a:spcPct val="90000"/>
              </a:lnSpc>
              <a:buFont typeface="Wingdings" pitchFamily="2" charset="2"/>
              <a:buNone/>
            </a:pPr>
            <a:endParaRPr lang="en-US" sz="1000" smtClean="0">
              <a:solidFill>
                <a:srgbClr val="0000CC"/>
              </a:solidFill>
            </a:endParaRPr>
          </a:p>
          <a:p>
            <a:pPr marL="533400" indent="-533400" eaLnBrk="1" hangingPunct="1">
              <a:lnSpc>
                <a:spcPct val="90000"/>
              </a:lnSpc>
              <a:buFont typeface="Wingdings 2" pitchFamily="18" charset="2"/>
              <a:buNone/>
            </a:pPr>
            <a:r>
              <a:rPr lang="en-US" smtClean="0"/>
              <a:t>A </a:t>
            </a:r>
            <a:r>
              <a:rPr lang="en-US" smtClean="0">
                <a:solidFill>
                  <a:srgbClr val="0070C0"/>
                </a:solidFill>
              </a:rPr>
              <a:t>cross-product coverage model </a:t>
            </a:r>
            <a:r>
              <a:rPr lang="en-US" smtClean="0"/>
              <a:t>is composed of the following parts:</a:t>
            </a:r>
          </a:p>
          <a:p>
            <a:pPr marL="914400" lvl="1" indent="-514350">
              <a:buFontTx/>
              <a:buAutoNum type="arabicPeriod"/>
            </a:pPr>
            <a:r>
              <a:rPr lang="en-GB" sz="2400" smtClean="0"/>
              <a:t>A </a:t>
            </a:r>
            <a:r>
              <a:rPr lang="en-GB" sz="2400" b="1" smtClean="0">
                <a:solidFill>
                  <a:srgbClr val="0070C0"/>
                </a:solidFill>
              </a:rPr>
              <a:t>semantic description </a:t>
            </a:r>
            <a:r>
              <a:rPr lang="en-GB" sz="2400" smtClean="0"/>
              <a:t>of the model (</a:t>
            </a:r>
            <a:r>
              <a:rPr lang="en-GB" sz="2400" b="1" smtClean="0">
                <a:solidFill>
                  <a:srgbClr val="0070C0"/>
                </a:solidFill>
              </a:rPr>
              <a:t>story</a:t>
            </a:r>
            <a:r>
              <a:rPr lang="en-GB" sz="2400" smtClean="0"/>
              <a:t>)</a:t>
            </a:r>
          </a:p>
          <a:p>
            <a:pPr marL="914400" lvl="1" indent="-514350">
              <a:buFontTx/>
              <a:buAutoNum type="arabicPeriod"/>
            </a:pPr>
            <a:r>
              <a:rPr lang="en-GB" sz="2400" smtClean="0"/>
              <a:t>A list of the </a:t>
            </a:r>
            <a:r>
              <a:rPr lang="en-GB" sz="2400" b="1" smtClean="0">
                <a:solidFill>
                  <a:srgbClr val="4185BD"/>
                </a:solidFill>
              </a:rPr>
              <a:t>attributes</a:t>
            </a:r>
            <a:r>
              <a:rPr lang="en-GB" sz="2400" b="1" smtClean="0"/>
              <a:t> </a:t>
            </a:r>
            <a:r>
              <a:rPr lang="en-GB" sz="2400" smtClean="0"/>
              <a:t>mentioned in the story</a:t>
            </a:r>
          </a:p>
          <a:p>
            <a:pPr marL="914400" lvl="1" indent="-514350">
              <a:buFontTx/>
              <a:buAutoNum type="arabicPeriod"/>
            </a:pPr>
            <a:r>
              <a:rPr lang="en-GB" sz="2400" smtClean="0"/>
              <a:t>A set of all the </a:t>
            </a:r>
            <a:r>
              <a:rPr lang="en-GB" sz="2400" b="1" smtClean="0">
                <a:solidFill>
                  <a:srgbClr val="0070C0"/>
                </a:solidFill>
              </a:rPr>
              <a:t>possible values </a:t>
            </a:r>
            <a:r>
              <a:rPr lang="en-GB" sz="2400" smtClean="0"/>
              <a:t>for each attribute (</a:t>
            </a:r>
            <a:r>
              <a:rPr lang="en-GB" sz="2400" b="1" smtClean="0">
                <a:solidFill>
                  <a:srgbClr val="0070C0"/>
                </a:solidFill>
              </a:rPr>
              <a:t>the attribute value domains</a:t>
            </a:r>
            <a:r>
              <a:rPr lang="en-GB" sz="2400" smtClean="0"/>
              <a:t>)</a:t>
            </a:r>
          </a:p>
          <a:p>
            <a:pPr marL="914400" lvl="1" indent="-514350">
              <a:buFontTx/>
              <a:buAutoNum type="arabicPeriod"/>
            </a:pPr>
            <a:r>
              <a:rPr lang="en-GB" sz="2400" smtClean="0"/>
              <a:t>A </a:t>
            </a:r>
            <a:r>
              <a:rPr lang="en-GB" sz="2400" b="1" smtClean="0">
                <a:solidFill>
                  <a:srgbClr val="0070C0"/>
                </a:solidFill>
              </a:rPr>
              <a:t>list of restrictions </a:t>
            </a:r>
            <a:r>
              <a:rPr lang="en-GB" sz="2400" smtClean="0"/>
              <a:t>on the </a:t>
            </a:r>
            <a:r>
              <a:rPr lang="en-GB" sz="2400" b="1" smtClean="0">
                <a:solidFill>
                  <a:srgbClr val="0070C0"/>
                </a:solidFill>
              </a:rPr>
              <a:t>legal combinations </a:t>
            </a:r>
            <a:r>
              <a:rPr lang="en-GB" sz="2400" smtClean="0"/>
              <a:t>in the cross-product of attribute values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sz="4000" smtClean="0"/>
              <a:t>FIFO Cross Product Coverage Model</a:t>
            </a:r>
            <a:endParaRPr lang="en-GB" smtClean="0"/>
          </a:p>
        </p:txBody>
      </p:sp>
      <p:sp>
        <p:nvSpPr>
          <p:cNvPr id="3" name="Content Placeholder 2"/>
          <p:cNvSpPr>
            <a:spLocks noGrp="1"/>
          </p:cNvSpPr>
          <p:nvPr>
            <p:ph idx="1"/>
          </p:nvPr>
        </p:nvSpPr>
        <p:spPr>
          <a:xfrm>
            <a:off x="323850" y="1136650"/>
            <a:ext cx="8424863" cy="5346700"/>
          </a:xfrm>
        </p:spPr>
        <p:txBody>
          <a:bodyPr/>
          <a:lstStyle/>
          <a:p>
            <a:r>
              <a:rPr lang="en-GB" smtClean="0"/>
              <a:t>From a “White Box” verification perspective:</a:t>
            </a:r>
          </a:p>
          <a:p>
            <a:pPr lvl="1"/>
            <a:r>
              <a:rPr lang="en-GB" sz="2400" smtClean="0"/>
              <a:t>The FIFO is implemented using a circular buffer.</a:t>
            </a:r>
          </a:p>
          <a:p>
            <a:pPr lvl="1"/>
            <a:r>
              <a:rPr lang="en-GB" sz="2400" smtClean="0"/>
              <a:t>The circular buffer implementation is based on the following control signals:</a:t>
            </a:r>
          </a:p>
          <a:p>
            <a:pPr lvl="2"/>
            <a:r>
              <a:rPr lang="en-GB" sz="2000" smtClean="0"/>
              <a:t>nxt_rd, nxt_wr, data_counter</a:t>
            </a:r>
          </a:p>
          <a:p>
            <a:pPr lvl="1"/>
            <a:r>
              <a:rPr lang="en-GB" sz="2400" smtClean="0"/>
              <a:t>These signals are used to control the data flow and also the empty and full signals.</a:t>
            </a:r>
          </a:p>
          <a:p>
            <a:pPr lvl="1"/>
            <a:r>
              <a:rPr lang="en-GB" sz="2400" b="1" smtClean="0">
                <a:solidFill>
                  <a:srgbClr val="0070C0"/>
                </a:solidFill>
              </a:rPr>
              <a:t>Verification Plan:</a:t>
            </a:r>
          </a:p>
          <a:p>
            <a:pPr lvl="2"/>
            <a:r>
              <a:rPr lang="en-GB" sz="2000" smtClean="0"/>
              <a:t>Interactions of read and write transactions can create complex and unexpected conditions. All combinations need to be verified to gain confidence in the correctness of the FIFO.</a:t>
            </a:r>
          </a:p>
          <a:p>
            <a:r>
              <a:rPr lang="en-GB" sz="2800" smtClean="0"/>
              <a:t>This is the </a:t>
            </a:r>
            <a:r>
              <a:rPr lang="en-GB" sz="2800" smtClean="0">
                <a:solidFill>
                  <a:srgbClr val="0070C0"/>
                </a:solidFill>
              </a:rPr>
              <a:t>story</a:t>
            </a:r>
            <a:r>
              <a:rPr lang="en-GB" sz="2800" smtClean="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sz="4000" smtClean="0"/>
              <a:t>FIFO Cross Product Coverage Model </a:t>
            </a:r>
          </a:p>
        </p:txBody>
      </p:sp>
      <p:sp>
        <p:nvSpPr>
          <p:cNvPr id="3" name="Content Placeholder 2"/>
          <p:cNvSpPr>
            <a:spLocks noGrp="1"/>
          </p:cNvSpPr>
          <p:nvPr>
            <p:ph idx="1"/>
          </p:nvPr>
        </p:nvSpPr>
        <p:spPr>
          <a:xfrm>
            <a:off x="193675" y="1230313"/>
            <a:ext cx="8424863" cy="5114925"/>
          </a:xfrm>
        </p:spPr>
        <p:txBody>
          <a:bodyPr/>
          <a:lstStyle/>
          <a:p>
            <a:r>
              <a:rPr lang="en-GB" smtClean="0">
                <a:solidFill>
                  <a:srgbClr val="0070C0"/>
                </a:solidFill>
              </a:rPr>
              <a:t>Attributes </a:t>
            </a:r>
            <a:r>
              <a:rPr lang="en-GB" smtClean="0"/>
              <a:t>relevant to the coverage model:</a:t>
            </a:r>
          </a:p>
          <a:p>
            <a:pPr lvl="1"/>
            <a:r>
              <a:rPr lang="en-GB" sz="2400" smtClean="0"/>
              <a:t>nxt_rd, nxt_wr, data_counter, empty, full signals</a:t>
            </a:r>
          </a:p>
          <a:p>
            <a:r>
              <a:rPr lang="en-GB" smtClean="0">
                <a:solidFill>
                  <a:srgbClr val="0070C0"/>
                </a:solidFill>
              </a:rPr>
              <a:t>Attribute value domains:</a:t>
            </a:r>
          </a:p>
          <a:p>
            <a:pPr lvl="1"/>
            <a:r>
              <a:rPr lang="en-GB" sz="1800" smtClean="0"/>
              <a:t>nxt_rd </a:t>
            </a:r>
            <a:r>
              <a:rPr lang="el-GR" sz="1800" smtClean="0">
                <a:cs typeface="Arial" charset="0"/>
              </a:rPr>
              <a:t>ϵ</a:t>
            </a:r>
            <a:r>
              <a:rPr lang="en-GB" sz="1800" smtClean="0">
                <a:cs typeface="Arial" charset="0"/>
              </a:rPr>
              <a:t> {0,1,2,3,4,5,6,7}</a:t>
            </a:r>
            <a:endParaRPr lang="en-GB" sz="1800" smtClean="0"/>
          </a:p>
          <a:p>
            <a:pPr lvl="1"/>
            <a:r>
              <a:rPr lang="en-GB" sz="1800" smtClean="0"/>
              <a:t>nxt_wr </a:t>
            </a:r>
            <a:r>
              <a:rPr lang="el-GR" sz="1800" smtClean="0">
                <a:cs typeface="Arial" charset="0"/>
              </a:rPr>
              <a:t>ϵ</a:t>
            </a:r>
            <a:r>
              <a:rPr lang="en-GB" sz="1800" smtClean="0">
                <a:cs typeface="Arial" charset="0"/>
              </a:rPr>
              <a:t> {0,1,2,3,4,5,6,7}</a:t>
            </a:r>
            <a:endParaRPr lang="en-GB" sz="1800" smtClean="0"/>
          </a:p>
          <a:p>
            <a:pPr lvl="1"/>
            <a:r>
              <a:rPr lang="en-GB" sz="1800" smtClean="0"/>
              <a:t>data_counter </a:t>
            </a:r>
            <a:r>
              <a:rPr lang="el-GR" sz="1800" smtClean="0">
                <a:cs typeface="Arial" charset="0"/>
              </a:rPr>
              <a:t>ϵ</a:t>
            </a:r>
            <a:r>
              <a:rPr lang="en-GB" sz="1800" smtClean="0">
                <a:cs typeface="Arial" charset="0"/>
              </a:rPr>
              <a:t> {0,1,2,3,4,5,6,7,8}</a:t>
            </a:r>
            <a:endParaRPr lang="en-GB" sz="1800" smtClean="0"/>
          </a:p>
          <a:p>
            <a:pPr lvl="1"/>
            <a:r>
              <a:rPr lang="en-GB" sz="1800" smtClean="0"/>
              <a:t>empty </a:t>
            </a:r>
            <a:r>
              <a:rPr lang="el-GR" sz="1800" smtClean="0">
                <a:cs typeface="Arial" charset="0"/>
              </a:rPr>
              <a:t>ϵ</a:t>
            </a:r>
            <a:r>
              <a:rPr lang="en-GB" sz="1800" smtClean="0">
                <a:cs typeface="Arial" charset="0"/>
              </a:rPr>
              <a:t> {0,1}</a:t>
            </a:r>
            <a:endParaRPr lang="en-GB" sz="1800" smtClean="0"/>
          </a:p>
          <a:p>
            <a:pPr lvl="1"/>
            <a:r>
              <a:rPr lang="en-GB" sz="1800" smtClean="0"/>
              <a:t>full </a:t>
            </a:r>
            <a:r>
              <a:rPr lang="el-GR" sz="1800" smtClean="0">
                <a:cs typeface="Arial" charset="0"/>
              </a:rPr>
              <a:t>ϵ</a:t>
            </a:r>
            <a:r>
              <a:rPr lang="en-GB" sz="1800" smtClean="0">
                <a:cs typeface="Arial" charset="0"/>
              </a:rPr>
              <a:t> {0,1}</a:t>
            </a:r>
          </a:p>
          <a:p>
            <a:r>
              <a:rPr lang="en-GB" smtClean="0">
                <a:solidFill>
                  <a:srgbClr val="0070C0"/>
                </a:solidFill>
              </a:rPr>
              <a:t>Full coverage space: </a:t>
            </a:r>
          </a:p>
          <a:p>
            <a:pPr lvl="1"/>
            <a:r>
              <a:rPr lang="en-GB" sz="2400" smtClean="0"/>
              <a:t>8*8*9*2*2 = </a:t>
            </a:r>
            <a:r>
              <a:rPr lang="en-GB" sz="2400" b="1" smtClean="0">
                <a:solidFill>
                  <a:srgbClr val="0070C0"/>
                </a:solidFill>
              </a:rPr>
              <a:t>2304 coverage tasks</a:t>
            </a:r>
          </a:p>
          <a:p>
            <a:pPr lvl="1"/>
            <a:r>
              <a:rPr lang="en-GB" sz="2400" smtClean="0"/>
              <a:t>Format: (nxt_rd, nxt_wr, data_counter, empty, full)</a:t>
            </a:r>
          </a:p>
          <a:p>
            <a:pPr lvl="1"/>
            <a:r>
              <a:rPr lang="en-GB" sz="2400" smtClean="0"/>
              <a:t>Find some legal and some illegal examples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sz="4000" smtClean="0"/>
              <a:t>FIFO Cross Product Coverage Model </a:t>
            </a:r>
          </a:p>
        </p:txBody>
      </p:sp>
      <p:sp>
        <p:nvSpPr>
          <p:cNvPr id="3" name="Content Placeholder 2"/>
          <p:cNvSpPr>
            <a:spLocks noGrp="1"/>
          </p:cNvSpPr>
          <p:nvPr>
            <p:ph idx="1"/>
          </p:nvPr>
        </p:nvSpPr>
        <p:spPr>
          <a:xfrm>
            <a:off x="193675" y="1230313"/>
            <a:ext cx="8424863" cy="5114925"/>
          </a:xfrm>
        </p:spPr>
        <p:txBody>
          <a:bodyPr/>
          <a:lstStyle/>
          <a:p>
            <a:r>
              <a:rPr lang="en-GB" dirty="0" smtClean="0">
                <a:solidFill>
                  <a:srgbClr val="0070C0"/>
                </a:solidFill>
              </a:rPr>
              <a:t>Attributes </a:t>
            </a:r>
            <a:r>
              <a:rPr lang="en-GB" dirty="0" smtClean="0"/>
              <a:t>relevant to the coverage model:</a:t>
            </a:r>
          </a:p>
          <a:p>
            <a:pPr lvl="1"/>
            <a:r>
              <a:rPr lang="en-GB" sz="2400" dirty="0" err="1" smtClean="0"/>
              <a:t>nxt_rd</a:t>
            </a:r>
            <a:r>
              <a:rPr lang="en-GB" sz="2400" dirty="0" smtClean="0"/>
              <a:t>, </a:t>
            </a:r>
            <a:r>
              <a:rPr lang="en-GB" sz="2400" dirty="0" err="1" smtClean="0"/>
              <a:t>nxt_wr</a:t>
            </a:r>
            <a:r>
              <a:rPr lang="en-GB" sz="2400" dirty="0" smtClean="0"/>
              <a:t>, </a:t>
            </a:r>
            <a:r>
              <a:rPr lang="en-GB" sz="2400" dirty="0" err="1" smtClean="0"/>
              <a:t>data_counter</a:t>
            </a:r>
            <a:r>
              <a:rPr lang="en-GB" sz="2400" dirty="0" smtClean="0"/>
              <a:t>, empty, full signals</a:t>
            </a:r>
          </a:p>
          <a:p>
            <a:r>
              <a:rPr lang="en-GB" dirty="0" smtClean="0">
                <a:solidFill>
                  <a:srgbClr val="0070C0"/>
                </a:solidFill>
              </a:rPr>
              <a:t>Attribute value domains:</a:t>
            </a:r>
          </a:p>
          <a:p>
            <a:pPr lvl="1"/>
            <a:r>
              <a:rPr lang="en-GB" sz="1800" dirty="0" err="1" smtClean="0"/>
              <a:t>nxt_rd</a:t>
            </a:r>
            <a:r>
              <a:rPr lang="en-GB" sz="1800" dirty="0" smtClean="0"/>
              <a:t> </a:t>
            </a:r>
            <a:r>
              <a:rPr lang="el-GR" sz="1800" dirty="0" smtClean="0">
                <a:cs typeface="Arial" charset="0"/>
              </a:rPr>
              <a:t>ϵ</a:t>
            </a:r>
            <a:r>
              <a:rPr lang="en-GB" sz="1800" dirty="0" smtClean="0">
                <a:cs typeface="Arial" charset="0"/>
              </a:rPr>
              <a:t> {0,1,2,3,4,5,6,7}</a:t>
            </a:r>
            <a:endParaRPr lang="en-GB" sz="1800" dirty="0" smtClean="0"/>
          </a:p>
          <a:p>
            <a:pPr lvl="1"/>
            <a:r>
              <a:rPr lang="en-GB" sz="1800" dirty="0" err="1" smtClean="0"/>
              <a:t>nxt_wr</a:t>
            </a:r>
            <a:r>
              <a:rPr lang="en-GB" sz="1800" dirty="0" smtClean="0"/>
              <a:t> </a:t>
            </a:r>
            <a:r>
              <a:rPr lang="el-GR" sz="1800" dirty="0" smtClean="0">
                <a:cs typeface="Arial" charset="0"/>
              </a:rPr>
              <a:t>ϵ</a:t>
            </a:r>
            <a:r>
              <a:rPr lang="en-GB" sz="1800" dirty="0" smtClean="0">
                <a:cs typeface="Arial" charset="0"/>
              </a:rPr>
              <a:t> {0,1,2,3,4,5,6,7}</a:t>
            </a:r>
            <a:endParaRPr lang="en-GB" sz="1800" dirty="0" smtClean="0"/>
          </a:p>
          <a:p>
            <a:pPr lvl="1"/>
            <a:r>
              <a:rPr lang="en-GB" sz="1800" dirty="0" err="1" smtClean="0"/>
              <a:t>data_counter</a:t>
            </a:r>
            <a:r>
              <a:rPr lang="en-GB" sz="1800" dirty="0" smtClean="0"/>
              <a:t> </a:t>
            </a:r>
            <a:r>
              <a:rPr lang="el-GR" sz="1800" dirty="0" smtClean="0">
                <a:cs typeface="Arial" charset="0"/>
              </a:rPr>
              <a:t>ϵ</a:t>
            </a:r>
            <a:r>
              <a:rPr lang="en-GB" sz="1800" dirty="0" smtClean="0">
                <a:cs typeface="Arial" charset="0"/>
              </a:rPr>
              <a:t> {0,1,2,3,4,5,6,7,8}</a:t>
            </a:r>
            <a:endParaRPr lang="en-GB" sz="1800" dirty="0" smtClean="0"/>
          </a:p>
          <a:p>
            <a:pPr lvl="1"/>
            <a:r>
              <a:rPr lang="en-GB" sz="1800" dirty="0" smtClean="0"/>
              <a:t>empty </a:t>
            </a:r>
            <a:r>
              <a:rPr lang="el-GR" sz="1800" dirty="0" smtClean="0">
                <a:cs typeface="Arial" charset="0"/>
              </a:rPr>
              <a:t>ϵ</a:t>
            </a:r>
            <a:r>
              <a:rPr lang="en-GB" sz="1800" dirty="0" smtClean="0">
                <a:cs typeface="Arial" charset="0"/>
              </a:rPr>
              <a:t> {0,1}</a:t>
            </a:r>
            <a:endParaRPr lang="en-GB" sz="1800" dirty="0" smtClean="0"/>
          </a:p>
          <a:p>
            <a:pPr lvl="1"/>
            <a:r>
              <a:rPr lang="en-GB" sz="1800" dirty="0" smtClean="0"/>
              <a:t>full </a:t>
            </a:r>
            <a:r>
              <a:rPr lang="el-GR" sz="1800" dirty="0" smtClean="0">
                <a:cs typeface="Arial" charset="0"/>
              </a:rPr>
              <a:t>ϵ</a:t>
            </a:r>
            <a:r>
              <a:rPr lang="en-GB" sz="1800" dirty="0" smtClean="0">
                <a:cs typeface="Arial" charset="0"/>
              </a:rPr>
              <a:t> {0,1}</a:t>
            </a:r>
          </a:p>
          <a:p>
            <a:r>
              <a:rPr lang="en-GB" dirty="0" smtClean="0">
                <a:solidFill>
                  <a:srgbClr val="0070C0"/>
                </a:solidFill>
              </a:rPr>
              <a:t>Full coverage space: </a:t>
            </a:r>
          </a:p>
          <a:p>
            <a:pPr lvl="1"/>
            <a:r>
              <a:rPr lang="en-GB" sz="2400" dirty="0" smtClean="0"/>
              <a:t>8*8*9*2*2 = </a:t>
            </a:r>
            <a:r>
              <a:rPr lang="en-GB" sz="2400" b="1" dirty="0" smtClean="0">
                <a:solidFill>
                  <a:srgbClr val="0070C0"/>
                </a:solidFill>
              </a:rPr>
              <a:t>2304 coverage tasks</a:t>
            </a:r>
          </a:p>
          <a:p>
            <a:pPr lvl="1"/>
            <a:r>
              <a:rPr lang="en-GB" sz="2400" dirty="0" smtClean="0"/>
              <a:t>Format: (</a:t>
            </a:r>
            <a:r>
              <a:rPr lang="en-GB" sz="2400" dirty="0" err="1" smtClean="0"/>
              <a:t>nxt_rd</a:t>
            </a:r>
            <a:r>
              <a:rPr lang="en-GB" sz="2400" dirty="0" smtClean="0"/>
              <a:t>, </a:t>
            </a:r>
            <a:r>
              <a:rPr lang="en-GB" sz="2400" dirty="0" err="1" smtClean="0"/>
              <a:t>nxt_wr</a:t>
            </a:r>
            <a:r>
              <a:rPr lang="en-GB" sz="2400" dirty="0" smtClean="0"/>
              <a:t>, </a:t>
            </a:r>
            <a:r>
              <a:rPr lang="en-GB" sz="2400" dirty="0" err="1" smtClean="0"/>
              <a:t>data_counter</a:t>
            </a:r>
            <a:r>
              <a:rPr lang="en-GB" sz="2400" dirty="0" smtClean="0"/>
              <a:t>, empty, full)</a:t>
            </a:r>
          </a:p>
          <a:p>
            <a:pPr lvl="1"/>
            <a:r>
              <a:rPr lang="en-GB" sz="2400" dirty="0" smtClean="0"/>
              <a:t>Find some legal and some illegal examples</a:t>
            </a:r>
          </a:p>
        </p:txBody>
      </p:sp>
      <p:sp>
        <p:nvSpPr>
          <p:cNvPr id="4" name="Rounded Rectangular Callout 3"/>
          <p:cNvSpPr>
            <a:spLocks noChangeArrowheads="1"/>
          </p:cNvSpPr>
          <p:nvPr/>
        </p:nvSpPr>
        <p:spPr bwMode="auto">
          <a:xfrm>
            <a:off x="1357313" y="2244725"/>
            <a:ext cx="3962400" cy="1917700"/>
          </a:xfrm>
          <a:prstGeom prst="wedgeRoundRectCallout">
            <a:avLst>
              <a:gd name="adj1" fmla="val 39102"/>
              <a:gd name="adj2" fmla="val 101292"/>
              <a:gd name="adj3" fmla="val 16667"/>
            </a:avLst>
          </a:prstGeom>
          <a:solidFill>
            <a:srgbClr val="7CD2A5"/>
          </a:solidFill>
          <a:ln w="9525" algn="ctr">
            <a:noFill/>
            <a:round/>
            <a:headEnd type="triangle" w="med" len="med"/>
            <a:tailEnd type="triangle" w="med" len="med"/>
          </a:ln>
        </p:spPr>
        <p:txBody>
          <a:bodyPr anchor="ctr"/>
          <a:lstStyle/>
          <a:p>
            <a:r>
              <a:rPr lang="en-GB" sz="2400" b="1"/>
              <a:t>Legal Coverage Tasks: </a:t>
            </a:r>
          </a:p>
          <a:p>
            <a:r>
              <a:rPr lang="en-GB"/>
              <a:t>(0,0,0,1,0)</a:t>
            </a:r>
          </a:p>
          <a:p>
            <a:r>
              <a:rPr lang="en-GB" sz="2400" b="1"/>
              <a:t>(2,2,8,0,1)</a:t>
            </a:r>
          </a:p>
          <a:p>
            <a:r>
              <a:rPr lang="en-GB"/>
              <a:t>(3,7,4,0,0)</a:t>
            </a:r>
          </a:p>
        </p:txBody>
      </p:sp>
      <p:sp>
        <p:nvSpPr>
          <p:cNvPr id="5" name="Rounded Rectangular Callout 4"/>
          <p:cNvSpPr>
            <a:spLocks noChangeArrowheads="1"/>
          </p:cNvSpPr>
          <p:nvPr/>
        </p:nvSpPr>
        <p:spPr bwMode="auto">
          <a:xfrm>
            <a:off x="4903788" y="3159125"/>
            <a:ext cx="4046537" cy="1806575"/>
          </a:xfrm>
          <a:prstGeom prst="wedgeRoundRectCallout">
            <a:avLst>
              <a:gd name="adj1" fmla="val -29394"/>
              <a:gd name="adj2" fmla="val 67866"/>
              <a:gd name="adj3" fmla="val 16667"/>
            </a:avLst>
          </a:prstGeom>
          <a:solidFill>
            <a:srgbClr val="FFCCCC"/>
          </a:solidFill>
          <a:ln w="9525" algn="ctr">
            <a:noFill/>
            <a:round/>
            <a:headEnd type="triangle" w="med" len="med"/>
            <a:tailEnd type="triangle" w="med" len="med"/>
          </a:ln>
        </p:spPr>
        <p:txBody>
          <a:bodyPr anchor="ctr"/>
          <a:lstStyle/>
          <a:p>
            <a:r>
              <a:rPr lang="en-GB" sz="2400" b="1">
                <a:solidFill>
                  <a:srgbClr val="C00000"/>
                </a:solidFill>
              </a:rPr>
              <a:t>Illegal Coverage Tasks:</a:t>
            </a:r>
          </a:p>
          <a:p>
            <a:r>
              <a:rPr lang="en-GB">
                <a:solidFill>
                  <a:srgbClr val="C00000"/>
                </a:solidFill>
              </a:rPr>
              <a:t>(0,0,0,1,1)</a:t>
            </a:r>
          </a:p>
          <a:p>
            <a:r>
              <a:rPr lang="en-GB" sz="2400" b="1">
                <a:solidFill>
                  <a:srgbClr val="C00000"/>
                </a:solidFill>
              </a:rPr>
              <a:t>(1,1,4,0,0)</a:t>
            </a:r>
          </a:p>
          <a:p>
            <a:r>
              <a:rPr lang="en-GB">
                <a:solidFill>
                  <a:srgbClr val="C00000"/>
                </a:solidFill>
              </a:rPr>
              <a:t>(1,5,0,1,1)</a:t>
            </a:r>
            <a:endParaRPr lang="en-GB" sz="2400" b="1">
              <a:solidFill>
                <a:srgbClr val="C00000"/>
              </a:solidFill>
            </a:endParaRPr>
          </a:p>
        </p:txBody>
      </p:sp>
    </p:spTree>
    <p:extLst>
      <p:ext uri="{BB962C8B-B14F-4D97-AF65-F5344CB8AC3E}">
        <p14:creationId xmlns:p14="http://schemas.microsoft.com/office/powerpoint/2010/main" val="28735450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sz="4000" smtClean="0"/>
              <a:t>FIFO Cross Product Coverage Model </a:t>
            </a:r>
          </a:p>
        </p:txBody>
      </p:sp>
      <p:sp>
        <p:nvSpPr>
          <p:cNvPr id="20483" name="Content Placeholder 2"/>
          <p:cNvSpPr>
            <a:spLocks noGrp="1"/>
          </p:cNvSpPr>
          <p:nvPr>
            <p:ph idx="1"/>
          </p:nvPr>
        </p:nvSpPr>
        <p:spPr>
          <a:xfrm>
            <a:off x="323850" y="1052513"/>
            <a:ext cx="8424863" cy="5329237"/>
          </a:xfrm>
        </p:spPr>
        <p:txBody>
          <a:bodyPr/>
          <a:lstStyle/>
          <a:p>
            <a:r>
              <a:rPr lang="en-GB" sz="2000" smtClean="0">
                <a:solidFill>
                  <a:srgbClr val="0070C0"/>
                </a:solidFill>
              </a:rPr>
              <a:t>Restrictions</a:t>
            </a:r>
          </a:p>
          <a:p>
            <a:pPr lvl="1"/>
            <a:r>
              <a:rPr lang="en-GB" sz="1800" smtClean="0"/>
              <a:t>data_counter is only important when nxt_rd==nxt_wr so that one can tell the difference between empty and full</a:t>
            </a:r>
          </a:p>
          <a:p>
            <a:pPr lvl="1"/>
            <a:r>
              <a:rPr lang="en-GB" sz="1800" smtClean="0"/>
              <a:t>64 combinations of nxt_rd and nxt_wr</a:t>
            </a:r>
          </a:p>
          <a:p>
            <a:pPr lvl="1"/>
            <a:r>
              <a:rPr lang="en-GB" sz="1800" smtClean="0"/>
              <a:t>56 cases are for nxt_rd!=nxt_wr, so empty==0 and full==0</a:t>
            </a:r>
          </a:p>
          <a:p>
            <a:pPr lvl="1"/>
            <a:r>
              <a:rPr lang="en-GB" sz="1800" smtClean="0"/>
              <a:t>8 cases are for nxt_rd==nxt_wr</a:t>
            </a:r>
          </a:p>
          <a:p>
            <a:pPr lvl="1"/>
            <a:r>
              <a:rPr lang="en-GB" sz="1800" smtClean="0"/>
              <a:t>one set of 8 is for data_counter==0, so empty==1 (and full==0)</a:t>
            </a:r>
          </a:p>
          <a:p>
            <a:pPr lvl="1"/>
            <a:r>
              <a:rPr lang="en-GB" sz="1800" smtClean="0"/>
              <a:t>one set of 8 is for data_counter==8, so full==1 (and empty==0)</a:t>
            </a:r>
          </a:p>
          <a:p>
            <a:pPr lvl="1"/>
            <a:r>
              <a:rPr lang="en-GB" sz="1800" smtClean="0"/>
              <a:t>empty and full are not both asserted at the same time</a:t>
            </a:r>
          </a:p>
          <a:p>
            <a:r>
              <a:rPr lang="en-GB" sz="2000" smtClean="0"/>
              <a:t>Revised format of coverage model:</a:t>
            </a:r>
          </a:p>
          <a:p>
            <a:pPr lvl="1"/>
            <a:r>
              <a:rPr lang="en-GB" sz="1800" smtClean="0"/>
              <a:t>(nxt_rd, nxt_wr, empty, full)</a:t>
            </a:r>
          </a:p>
          <a:p>
            <a:pPr lvl="1"/>
            <a:r>
              <a:rPr lang="en-GB" sz="1800" smtClean="0"/>
              <a:t>total size of coverage space: 8*8*2*2 = 256 coverage tasks</a:t>
            </a:r>
          </a:p>
          <a:p>
            <a:pPr lvl="1"/>
            <a:r>
              <a:rPr lang="en-GB" sz="1800" smtClean="0"/>
              <a:t>Encode assumptions into properties</a:t>
            </a:r>
          </a:p>
          <a:p>
            <a:pPr lvl="1"/>
            <a:r>
              <a:rPr lang="en-GB" sz="1800" smtClean="0"/>
              <a:t>Only 56+8+8 = 72 coverage tasks are legal and meaningful.</a:t>
            </a:r>
            <a:endParaRPr lang="en-GB" sz="1600" smtClean="0"/>
          </a:p>
          <a:p>
            <a:r>
              <a:rPr lang="en-GB" sz="2000" smtClean="0">
                <a:solidFill>
                  <a:srgbClr val="0070C0"/>
                </a:solidFill>
              </a:rPr>
              <a:t>It is worth noting the close link of the above coverage model to the properties for formal verification.</a:t>
            </a:r>
          </a:p>
        </p:txBody>
      </p:sp>
      <p:sp>
        <p:nvSpPr>
          <p:cNvPr id="4" name="Rounded Rectangular Callout 3"/>
          <p:cNvSpPr>
            <a:spLocks noChangeArrowheads="1"/>
          </p:cNvSpPr>
          <p:nvPr/>
        </p:nvSpPr>
        <p:spPr bwMode="auto">
          <a:xfrm>
            <a:off x="5002213" y="1676400"/>
            <a:ext cx="3767137" cy="2327275"/>
          </a:xfrm>
          <a:prstGeom prst="wedgeRoundRectCallout">
            <a:avLst>
              <a:gd name="adj1" fmla="val -39213"/>
              <a:gd name="adj2" fmla="val 76662"/>
              <a:gd name="adj3" fmla="val 16667"/>
            </a:avLst>
          </a:prstGeom>
          <a:solidFill>
            <a:srgbClr val="FFCCCC"/>
          </a:solidFill>
          <a:ln w="9525" algn="ctr">
            <a:noFill/>
            <a:round/>
            <a:headEnd type="triangle" w="med" len="med"/>
            <a:tailEnd type="triangle" w="med" len="med"/>
          </a:ln>
        </p:spPr>
        <p:txBody>
          <a:bodyPr anchor="ctr"/>
          <a:lstStyle/>
          <a:p>
            <a:r>
              <a:rPr lang="en-GB">
                <a:solidFill>
                  <a:srgbClr val="C00000"/>
                </a:solidFill>
              </a:rPr>
              <a:t>Defining meaningful functional coverage requires design understanding and engineering skill. </a:t>
            </a:r>
            <a:endParaRPr lang="en-GB" sz="2400" b="1">
              <a:solidFill>
                <a:srgbClr val="C0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pPr eaLnBrk="1" hangingPunct="1"/>
            <a:r>
              <a:rPr lang="en-GB" dirty="0" smtClean="0"/>
              <a:t>Constraint Pseudo Random Test Generation</a:t>
            </a:r>
          </a:p>
        </p:txBody>
      </p:sp>
      <p:sp>
        <p:nvSpPr>
          <p:cNvPr id="2150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660525"/>
            <a:ext cx="7772400" cy="1470025"/>
          </a:xfrm>
        </p:spPr>
        <p:txBody>
          <a:bodyPr/>
          <a:lstStyle/>
          <a:p>
            <a:pPr eaLnBrk="1" hangingPunct="1"/>
            <a:r>
              <a:rPr lang="en-GB" sz="4800" smtClean="0"/>
              <a:t>Case Study</a:t>
            </a:r>
            <a:endParaRPr lang="en-US" smtClean="0"/>
          </a:p>
        </p:txBody>
      </p:sp>
      <p:sp>
        <p:nvSpPr>
          <p:cNvPr id="5123" name="Rectangle 3"/>
          <p:cNvSpPr>
            <a:spLocks noGrp="1" noChangeArrowheads="1"/>
          </p:cNvSpPr>
          <p:nvPr>
            <p:ph type="subTitle" idx="1"/>
          </p:nvPr>
        </p:nvSpPr>
        <p:spPr>
          <a:xfrm>
            <a:off x="1371600" y="3271838"/>
            <a:ext cx="6400800" cy="2816225"/>
          </a:xfrm>
        </p:spPr>
        <p:txBody>
          <a:bodyPr/>
          <a:lstStyle/>
          <a:p>
            <a:pPr eaLnBrk="1" hangingPunct="1"/>
            <a:r>
              <a:rPr lang="en-GB" sz="2400" dirty="0" smtClean="0"/>
              <a:t>Specification</a:t>
            </a:r>
            <a:br>
              <a:rPr lang="en-GB" sz="2400" dirty="0" smtClean="0"/>
            </a:br>
            <a:r>
              <a:rPr lang="en-GB" sz="2400" dirty="0" smtClean="0"/>
              <a:t>Verification Plan</a:t>
            </a:r>
            <a:br>
              <a:rPr lang="en-GB" sz="2400" dirty="0" smtClean="0"/>
            </a:br>
            <a:r>
              <a:rPr lang="en-GB" sz="2400" dirty="0" smtClean="0"/>
              <a:t>Directed Testing</a:t>
            </a:r>
            <a:br>
              <a:rPr lang="en-GB" sz="2400" dirty="0" smtClean="0"/>
            </a:br>
            <a:r>
              <a:rPr lang="en-GB" sz="2400" dirty="0" smtClean="0"/>
              <a:t>(Code Coverage)</a:t>
            </a:r>
            <a:br>
              <a:rPr lang="en-GB" sz="2400" dirty="0" smtClean="0"/>
            </a:br>
            <a:r>
              <a:rPr lang="en-GB" sz="2400" dirty="0" smtClean="0"/>
              <a:t>Functional Coverage</a:t>
            </a:r>
            <a:br>
              <a:rPr lang="en-GB" sz="2400" dirty="0" smtClean="0"/>
            </a:br>
            <a:r>
              <a:rPr lang="en-GB" sz="2400" dirty="0" smtClean="0"/>
              <a:t>Assertion-based Verification</a:t>
            </a:r>
            <a:br>
              <a:rPr lang="en-GB" sz="2400" dirty="0" smtClean="0"/>
            </a:br>
            <a:r>
              <a:rPr lang="en-GB" sz="2400" dirty="0" smtClean="0"/>
              <a:t>Formal Property Checking</a:t>
            </a:r>
            <a:br>
              <a:rPr lang="en-GB" sz="2400" dirty="0" smtClean="0"/>
            </a:br>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smtClean="0"/>
              <a:t>Advanced TB Architecture</a:t>
            </a:r>
          </a:p>
        </p:txBody>
      </p:sp>
      <p:sp>
        <p:nvSpPr>
          <p:cNvPr id="3" name="Content Placeholder 2"/>
          <p:cNvSpPr>
            <a:spLocks noGrp="1"/>
          </p:cNvSpPr>
          <p:nvPr>
            <p:ph idx="1"/>
          </p:nvPr>
        </p:nvSpPr>
        <p:spPr>
          <a:xfrm>
            <a:off x="358775" y="4508500"/>
            <a:ext cx="8424863" cy="1892300"/>
          </a:xfrm>
        </p:spPr>
        <p:txBody>
          <a:bodyPr/>
          <a:lstStyle/>
          <a:p>
            <a:r>
              <a:rPr lang="en-GB" sz="2000" smtClean="0">
                <a:solidFill>
                  <a:srgbClr val="0070C0"/>
                </a:solidFill>
              </a:rPr>
              <a:t>Constrained</a:t>
            </a:r>
            <a:r>
              <a:rPr lang="en-GB" sz="2000" smtClean="0"/>
              <a:t> pseudo-random stimulus generation</a:t>
            </a:r>
          </a:p>
          <a:p>
            <a:r>
              <a:rPr lang="en-GB" sz="2000" smtClean="0"/>
              <a:t>Self-checking TB</a:t>
            </a:r>
          </a:p>
          <a:p>
            <a:pPr lvl="1"/>
            <a:r>
              <a:rPr lang="en-GB" sz="1600" smtClean="0"/>
              <a:t>Monitors, Scoreboarding</a:t>
            </a:r>
          </a:p>
          <a:p>
            <a:r>
              <a:rPr lang="en-GB" sz="2000" smtClean="0"/>
              <a:t>Coverage Collection and Analysis</a:t>
            </a:r>
          </a:p>
          <a:p>
            <a:pPr>
              <a:buFont typeface="Wingdings" pitchFamily="2" charset="2"/>
              <a:buNone/>
            </a:pPr>
            <a:r>
              <a:rPr lang="en-GB" sz="2400" smtClean="0"/>
              <a:t>Promote a </a:t>
            </a:r>
            <a:r>
              <a:rPr lang="en-GB" sz="2400" smtClean="0">
                <a:solidFill>
                  <a:srgbClr val="C00000"/>
                </a:solidFill>
              </a:rPr>
              <a:t>Coverage-Driven Verification Methodology</a:t>
            </a:r>
          </a:p>
        </p:txBody>
      </p:sp>
      <p:grpSp>
        <p:nvGrpSpPr>
          <p:cNvPr id="2" name="Group 30"/>
          <p:cNvGrpSpPr>
            <a:grpSpLocks/>
          </p:cNvGrpSpPr>
          <p:nvPr/>
        </p:nvGrpSpPr>
        <p:grpSpPr bwMode="auto">
          <a:xfrm>
            <a:off x="3810000" y="1219200"/>
            <a:ext cx="3865563" cy="484188"/>
            <a:chOff x="4765964" y="1288473"/>
            <a:chExt cx="2192482" cy="484909"/>
          </a:xfrm>
        </p:grpSpPr>
        <p:sp>
          <p:nvSpPr>
            <p:cNvPr id="23591" name="TextBox 8"/>
            <p:cNvSpPr txBox="1">
              <a:spLocks noChangeArrowheads="1"/>
            </p:cNvSpPr>
            <p:nvPr/>
          </p:nvSpPr>
          <p:spPr bwMode="auto">
            <a:xfrm>
              <a:off x="4765964" y="1302327"/>
              <a:ext cx="2192482" cy="400110"/>
            </a:xfrm>
            <a:prstGeom prst="rect">
              <a:avLst/>
            </a:prstGeom>
            <a:noFill/>
            <a:ln w="25400">
              <a:noFill/>
              <a:miter lim="800000"/>
              <a:headEnd/>
              <a:tailEnd/>
            </a:ln>
          </p:spPr>
          <p:txBody>
            <a:bodyPr>
              <a:spAutoFit/>
            </a:bodyPr>
            <a:lstStyle/>
            <a:p>
              <a:r>
                <a:rPr lang="en-GB" sz="2000"/>
                <a:t>Scoreboard &amp; Checkers</a:t>
              </a:r>
            </a:p>
          </p:txBody>
        </p:sp>
        <p:sp>
          <p:nvSpPr>
            <p:cNvPr id="23592" name="Rectangle 11"/>
            <p:cNvSpPr>
              <a:spLocks noChangeArrowheads="1"/>
            </p:cNvSpPr>
            <p:nvPr/>
          </p:nvSpPr>
          <p:spPr bwMode="auto">
            <a:xfrm>
              <a:off x="4918364" y="1288473"/>
              <a:ext cx="1842654" cy="484909"/>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4" name="Group 29"/>
          <p:cNvGrpSpPr>
            <a:grpSpLocks/>
          </p:cNvGrpSpPr>
          <p:nvPr/>
        </p:nvGrpSpPr>
        <p:grpSpPr bwMode="auto">
          <a:xfrm>
            <a:off x="450850" y="3435350"/>
            <a:ext cx="1571625" cy="720725"/>
            <a:chOff x="297873" y="3075708"/>
            <a:chExt cx="1572491" cy="720437"/>
          </a:xfrm>
        </p:grpSpPr>
        <p:sp>
          <p:nvSpPr>
            <p:cNvPr id="23589" name="TextBox 9"/>
            <p:cNvSpPr txBox="1">
              <a:spLocks noChangeArrowheads="1"/>
            </p:cNvSpPr>
            <p:nvPr/>
          </p:nvSpPr>
          <p:spPr bwMode="auto">
            <a:xfrm>
              <a:off x="297873" y="3075708"/>
              <a:ext cx="1572491" cy="707886"/>
            </a:xfrm>
            <a:prstGeom prst="rect">
              <a:avLst/>
            </a:prstGeom>
            <a:noFill/>
            <a:ln w="25400">
              <a:noFill/>
              <a:miter lim="800000"/>
              <a:headEnd/>
              <a:tailEnd/>
            </a:ln>
          </p:spPr>
          <p:txBody>
            <a:bodyPr>
              <a:spAutoFit/>
            </a:bodyPr>
            <a:lstStyle/>
            <a:p>
              <a:r>
                <a:rPr lang="en-GB" sz="2000"/>
                <a:t>Stimulus Generator</a:t>
              </a:r>
            </a:p>
          </p:txBody>
        </p:sp>
        <p:sp>
          <p:nvSpPr>
            <p:cNvPr id="23590" name="Rectangle 12"/>
            <p:cNvSpPr>
              <a:spLocks noChangeArrowheads="1"/>
            </p:cNvSpPr>
            <p:nvPr/>
          </p:nvSpPr>
          <p:spPr bwMode="auto">
            <a:xfrm>
              <a:off x="304800" y="3089564"/>
              <a:ext cx="1510145" cy="706581"/>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5" name="Group 28"/>
          <p:cNvGrpSpPr>
            <a:grpSpLocks/>
          </p:cNvGrpSpPr>
          <p:nvPr/>
        </p:nvGrpSpPr>
        <p:grpSpPr bwMode="auto">
          <a:xfrm>
            <a:off x="1649413" y="2147888"/>
            <a:ext cx="1744662" cy="733425"/>
            <a:chOff x="554182" y="2258291"/>
            <a:chExt cx="1842654" cy="734291"/>
          </a:xfrm>
        </p:grpSpPr>
        <p:sp>
          <p:nvSpPr>
            <p:cNvPr id="23587" name="TextBox 6"/>
            <p:cNvSpPr txBox="1">
              <a:spLocks noChangeArrowheads="1"/>
            </p:cNvSpPr>
            <p:nvPr/>
          </p:nvSpPr>
          <p:spPr bwMode="auto">
            <a:xfrm>
              <a:off x="727364" y="2258291"/>
              <a:ext cx="1572491" cy="707886"/>
            </a:xfrm>
            <a:prstGeom prst="rect">
              <a:avLst/>
            </a:prstGeom>
            <a:noFill/>
            <a:ln w="25400">
              <a:noFill/>
              <a:miter lim="800000"/>
              <a:headEnd/>
              <a:tailEnd/>
            </a:ln>
          </p:spPr>
          <p:txBody>
            <a:bodyPr>
              <a:spAutoFit/>
            </a:bodyPr>
            <a:lstStyle/>
            <a:p>
              <a:r>
                <a:rPr lang="en-GB" sz="2000"/>
                <a:t>Coverage Collector</a:t>
              </a:r>
            </a:p>
          </p:txBody>
        </p:sp>
        <p:sp>
          <p:nvSpPr>
            <p:cNvPr id="23588" name="Rectangle 13"/>
            <p:cNvSpPr>
              <a:spLocks noChangeArrowheads="1"/>
            </p:cNvSpPr>
            <p:nvPr/>
          </p:nvSpPr>
          <p:spPr bwMode="auto">
            <a:xfrm>
              <a:off x="554182" y="2258291"/>
              <a:ext cx="1842654" cy="734291"/>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23559" name="Group 24"/>
          <p:cNvGrpSpPr>
            <a:grpSpLocks/>
          </p:cNvGrpSpPr>
          <p:nvPr/>
        </p:nvGrpSpPr>
        <p:grpSpPr bwMode="auto">
          <a:xfrm>
            <a:off x="2881313" y="3575050"/>
            <a:ext cx="1150937" cy="484188"/>
            <a:chOff x="2161310" y="3200400"/>
            <a:chExt cx="1149927" cy="484909"/>
          </a:xfrm>
        </p:grpSpPr>
        <p:sp>
          <p:nvSpPr>
            <p:cNvPr id="23585" name="TextBox 10"/>
            <p:cNvSpPr txBox="1">
              <a:spLocks noChangeArrowheads="1"/>
            </p:cNvSpPr>
            <p:nvPr/>
          </p:nvSpPr>
          <p:spPr bwMode="auto">
            <a:xfrm>
              <a:off x="2251364" y="3255819"/>
              <a:ext cx="935181" cy="400110"/>
            </a:xfrm>
            <a:prstGeom prst="rect">
              <a:avLst/>
            </a:prstGeom>
            <a:noFill/>
            <a:ln w="25400">
              <a:noFill/>
              <a:miter lim="800000"/>
              <a:headEnd/>
              <a:tailEnd/>
            </a:ln>
          </p:spPr>
          <p:txBody>
            <a:bodyPr>
              <a:spAutoFit/>
            </a:bodyPr>
            <a:lstStyle/>
            <a:p>
              <a:r>
                <a:rPr lang="en-GB" sz="2000"/>
                <a:t>Driver</a:t>
              </a:r>
            </a:p>
          </p:txBody>
        </p:sp>
        <p:sp>
          <p:nvSpPr>
            <p:cNvPr id="23586" name="Rectangle 15"/>
            <p:cNvSpPr>
              <a:spLocks noChangeArrowheads="1"/>
            </p:cNvSpPr>
            <p:nvPr/>
          </p:nvSpPr>
          <p:spPr bwMode="auto">
            <a:xfrm>
              <a:off x="2161310" y="3200400"/>
              <a:ext cx="1149927" cy="484909"/>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7" name="Group 20"/>
          <p:cNvGrpSpPr>
            <a:grpSpLocks/>
          </p:cNvGrpSpPr>
          <p:nvPr/>
        </p:nvGrpSpPr>
        <p:grpSpPr bwMode="auto">
          <a:xfrm>
            <a:off x="6102350" y="2216150"/>
            <a:ext cx="1573213" cy="638175"/>
            <a:chOff x="5160818" y="2466109"/>
            <a:chExt cx="1572491" cy="637310"/>
          </a:xfrm>
        </p:grpSpPr>
        <p:sp>
          <p:nvSpPr>
            <p:cNvPr id="23583" name="TextBox 7"/>
            <p:cNvSpPr txBox="1">
              <a:spLocks noChangeArrowheads="1"/>
            </p:cNvSpPr>
            <p:nvPr/>
          </p:nvSpPr>
          <p:spPr bwMode="auto">
            <a:xfrm>
              <a:off x="5160818" y="2590800"/>
              <a:ext cx="1572491" cy="400110"/>
            </a:xfrm>
            <a:prstGeom prst="rect">
              <a:avLst/>
            </a:prstGeom>
            <a:noFill/>
            <a:ln w="25400">
              <a:noFill/>
              <a:miter lim="800000"/>
              <a:headEnd/>
              <a:tailEnd/>
            </a:ln>
          </p:spPr>
          <p:txBody>
            <a:bodyPr>
              <a:spAutoFit/>
            </a:bodyPr>
            <a:lstStyle/>
            <a:p>
              <a:r>
                <a:rPr lang="en-GB" sz="2000"/>
                <a:t>Monitor</a:t>
              </a:r>
            </a:p>
          </p:txBody>
        </p:sp>
        <p:sp>
          <p:nvSpPr>
            <p:cNvPr id="23584" name="Rectangle 17"/>
            <p:cNvSpPr>
              <a:spLocks noChangeArrowheads="1"/>
            </p:cNvSpPr>
            <p:nvPr/>
          </p:nvSpPr>
          <p:spPr bwMode="auto">
            <a:xfrm>
              <a:off x="5361709" y="2466109"/>
              <a:ext cx="1149927" cy="637310"/>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23561" name="Group 19"/>
          <p:cNvGrpSpPr>
            <a:grpSpLocks/>
          </p:cNvGrpSpPr>
          <p:nvPr/>
        </p:nvGrpSpPr>
        <p:grpSpPr bwMode="auto">
          <a:xfrm>
            <a:off x="5070475" y="3478213"/>
            <a:ext cx="1573213" cy="650875"/>
            <a:chOff x="4010891" y="3311237"/>
            <a:chExt cx="1572491" cy="651163"/>
          </a:xfrm>
        </p:grpSpPr>
        <p:sp>
          <p:nvSpPr>
            <p:cNvPr id="23581" name="Rectangle 18"/>
            <p:cNvSpPr>
              <a:spLocks noChangeArrowheads="1"/>
            </p:cNvSpPr>
            <p:nvPr/>
          </p:nvSpPr>
          <p:spPr bwMode="auto">
            <a:xfrm>
              <a:off x="4281055" y="3311237"/>
              <a:ext cx="983672" cy="651163"/>
            </a:xfrm>
            <a:prstGeom prst="rect">
              <a:avLst/>
            </a:prstGeom>
            <a:solidFill>
              <a:srgbClr val="0070C0"/>
            </a:solidFill>
            <a:ln w="25400" algn="ctr">
              <a:solidFill>
                <a:schemeClr val="tx1"/>
              </a:solidFill>
              <a:round/>
              <a:headEnd type="triangle" w="med" len="med"/>
              <a:tailEnd type="triangle" w="med" len="med"/>
            </a:ln>
          </p:spPr>
          <p:txBody>
            <a:bodyPr anchor="ctr"/>
            <a:lstStyle/>
            <a:p>
              <a:endParaRPr lang="en-GB" sz="2400" b="1"/>
            </a:p>
          </p:txBody>
        </p:sp>
        <p:sp>
          <p:nvSpPr>
            <p:cNvPr id="23582" name="TextBox 3"/>
            <p:cNvSpPr txBox="1">
              <a:spLocks noChangeArrowheads="1"/>
            </p:cNvSpPr>
            <p:nvPr/>
          </p:nvSpPr>
          <p:spPr bwMode="auto">
            <a:xfrm>
              <a:off x="4010891" y="3394364"/>
              <a:ext cx="1572491" cy="461665"/>
            </a:xfrm>
            <a:prstGeom prst="rect">
              <a:avLst/>
            </a:prstGeom>
            <a:noFill/>
            <a:ln w="25400">
              <a:noFill/>
              <a:miter lim="800000"/>
              <a:headEnd/>
              <a:tailEnd/>
            </a:ln>
          </p:spPr>
          <p:txBody>
            <a:bodyPr>
              <a:spAutoFit/>
            </a:bodyPr>
            <a:lstStyle/>
            <a:p>
              <a:r>
                <a:rPr lang="en-GB"/>
                <a:t>DUV</a:t>
              </a:r>
            </a:p>
          </p:txBody>
        </p:sp>
      </p:grpSp>
      <p:grpSp>
        <p:nvGrpSpPr>
          <p:cNvPr id="9" name="Group 21"/>
          <p:cNvGrpSpPr>
            <a:grpSpLocks/>
          </p:cNvGrpSpPr>
          <p:nvPr/>
        </p:nvGrpSpPr>
        <p:grpSpPr bwMode="auto">
          <a:xfrm>
            <a:off x="3786188" y="2203450"/>
            <a:ext cx="1571625" cy="636588"/>
            <a:chOff x="5160818" y="2466109"/>
            <a:chExt cx="1572491" cy="637310"/>
          </a:xfrm>
        </p:grpSpPr>
        <p:sp>
          <p:nvSpPr>
            <p:cNvPr id="23579" name="TextBox 22"/>
            <p:cNvSpPr txBox="1">
              <a:spLocks noChangeArrowheads="1"/>
            </p:cNvSpPr>
            <p:nvPr/>
          </p:nvSpPr>
          <p:spPr bwMode="auto">
            <a:xfrm>
              <a:off x="5160818" y="2590800"/>
              <a:ext cx="1572491" cy="400110"/>
            </a:xfrm>
            <a:prstGeom prst="rect">
              <a:avLst/>
            </a:prstGeom>
            <a:noFill/>
            <a:ln w="25400">
              <a:noFill/>
              <a:miter lim="800000"/>
              <a:headEnd/>
              <a:tailEnd/>
            </a:ln>
          </p:spPr>
          <p:txBody>
            <a:bodyPr>
              <a:spAutoFit/>
            </a:bodyPr>
            <a:lstStyle/>
            <a:p>
              <a:r>
                <a:rPr lang="en-GB" sz="2000"/>
                <a:t>Monitor</a:t>
              </a:r>
            </a:p>
          </p:txBody>
        </p:sp>
        <p:sp>
          <p:nvSpPr>
            <p:cNvPr id="23580" name="Rectangle 23"/>
            <p:cNvSpPr>
              <a:spLocks noChangeArrowheads="1"/>
            </p:cNvSpPr>
            <p:nvPr/>
          </p:nvSpPr>
          <p:spPr bwMode="auto">
            <a:xfrm>
              <a:off x="5361709" y="2466109"/>
              <a:ext cx="1149927" cy="637310"/>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23563" name="Group 25"/>
          <p:cNvGrpSpPr>
            <a:grpSpLocks/>
          </p:cNvGrpSpPr>
          <p:nvPr/>
        </p:nvGrpSpPr>
        <p:grpSpPr bwMode="auto">
          <a:xfrm>
            <a:off x="7550150" y="3548063"/>
            <a:ext cx="1150938" cy="484187"/>
            <a:chOff x="2161310" y="3217310"/>
            <a:chExt cx="1149927" cy="484909"/>
          </a:xfrm>
        </p:grpSpPr>
        <p:sp>
          <p:nvSpPr>
            <p:cNvPr id="23577" name="TextBox 26"/>
            <p:cNvSpPr txBox="1">
              <a:spLocks noChangeArrowheads="1"/>
            </p:cNvSpPr>
            <p:nvPr/>
          </p:nvSpPr>
          <p:spPr bwMode="auto">
            <a:xfrm>
              <a:off x="2251364" y="3242510"/>
              <a:ext cx="935181" cy="400110"/>
            </a:xfrm>
            <a:prstGeom prst="rect">
              <a:avLst/>
            </a:prstGeom>
            <a:noFill/>
            <a:ln w="25400">
              <a:noFill/>
              <a:miter lim="800000"/>
              <a:headEnd/>
              <a:tailEnd/>
            </a:ln>
          </p:spPr>
          <p:txBody>
            <a:bodyPr>
              <a:spAutoFit/>
            </a:bodyPr>
            <a:lstStyle/>
            <a:p>
              <a:r>
                <a:rPr lang="en-GB" sz="2000"/>
                <a:t>Slave</a:t>
              </a:r>
            </a:p>
          </p:txBody>
        </p:sp>
        <p:sp>
          <p:nvSpPr>
            <p:cNvPr id="23578" name="Rectangle 27"/>
            <p:cNvSpPr>
              <a:spLocks noChangeArrowheads="1"/>
            </p:cNvSpPr>
            <p:nvPr/>
          </p:nvSpPr>
          <p:spPr bwMode="auto">
            <a:xfrm>
              <a:off x="2161310" y="3217310"/>
              <a:ext cx="1149927" cy="484909"/>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cxnSp>
        <p:nvCxnSpPr>
          <p:cNvPr id="23564" name="Straight Arrow Connector 45"/>
          <p:cNvCxnSpPr>
            <a:cxnSpLocks noChangeShapeType="1"/>
            <a:stCxn id="23586" idx="3"/>
            <a:endCxn id="23581" idx="1"/>
          </p:cNvCxnSpPr>
          <p:nvPr/>
        </p:nvCxnSpPr>
        <p:spPr bwMode="auto">
          <a:xfrm flipV="1">
            <a:off x="4032250" y="3803650"/>
            <a:ext cx="1308100" cy="12700"/>
          </a:xfrm>
          <a:prstGeom prst="straightConnector1">
            <a:avLst/>
          </a:prstGeom>
          <a:noFill/>
          <a:ln w="25400" algn="ctr">
            <a:solidFill>
              <a:schemeClr val="tx1"/>
            </a:solidFill>
            <a:round/>
            <a:headEnd/>
            <a:tailEnd type="triangle" w="lg" len="lg"/>
          </a:ln>
        </p:spPr>
      </p:cxnSp>
      <p:cxnSp>
        <p:nvCxnSpPr>
          <p:cNvPr id="23565" name="Straight Arrow Connector 46"/>
          <p:cNvCxnSpPr>
            <a:cxnSpLocks noChangeShapeType="1"/>
            <a:stCxn id="23581" idx="3"/>
            <a:endCxn id="23578" idx="1"/>
          </p:cNvCxnSpPr>
          <p:nvPr/>
        </p:nvCxnSpPr>
        <p:spPr bwMode="auto">
          <a:xfrm flipV="1">
            <a:off x="6324600" y="3789363"/>
            <a:ext cx="1225550" cy="14287"/>
          </a:xfrm>
          <a:prstGeom prst="straightConnector1">
            <a:avLst/>
          </a:prstGeom>
          <a:noFill/>
          <a:ln w="25400" algn="ctr">
            <a:solidFill>
              <a:schemeClr val="tx1"/>
            </a:solidFill>
            <a:round/>
            <a:headEnd/>
            <a:tailEnd type="triangle" w="lg" len="lg"/>
          </a:ln>
        </p:spPr>
      </p:cxnSp>
      <p:cxnSp>
        <p:nvCxnSpPr>
          <p:cNvPr id="48" name="Straight Arrow Connector 47"/>
          <p:cNvCxnSpPr>
            <a:cxnSpLocks noChangeShapeType="1"/>
            <a:stCxn id="23590" idx="3"/>
            <a:endCxn id="23586" idx="1"/>
          </p:cNvCxnSpPr>
          <p:nvPr/>
        </p:nvCxnSpPr>
        <p:spPr bwMode="auto">
          <a:xfrm>
            <a:off x="1966913" y="3803650"/>
            <a:ext cx="914400" cy="12700"/>
          </a:xfrm>
          <a:prstGeom prst="straightConnector1">
            <a:avLst/>
          </a:prstGeom>
          <a:noFill/>
          <a:ln w="25400" algn="ctr">
            <a:solidFill>
              <a:schemeClr val="tx1"/>
            </a:solidFill>
            <a:round/>
            <a:headEnd/>
            <a:tailEnd type="triangle" w="lg" len="lg"/>
          </a:ln>
        </p:spPr>
      </p:cxnSp>
      <p:cxnSp>
        <p:nvCxnSpPr>
          <p:cNvPr id="49" name="Straight Arrow Connector 48"/>
          <p:cNvCxnSpPr>
            <a:cxnSpLocks noChangeShapeType="1"/>
            <a:endCxn id="23580" idx="2"/>
          </p:cNvCxnSpPr>
          <p:nvPr/>
        </p:nvCxnSpPr>
        <p:spPr bwMode="auto">
          <a:xfrm flipH="1" flipV="1">
            <a:off x="4560888" y="2840038"/>
            <a:ext cx="11112" cy="955675"/>
          </a:xfrm>
          <a:prstGeom prst="straightConnector1">
            <a:avLst/>
          </a:prstGeom>
          <a:noFill/>
          <a:ln w="25400" algn="ctr">
            <a:solidFill>
              <a:schemeClr val="tx1"/>
            </a:solidFill>
            <a:round/>
            <a:headEnd/>
            <a:tailEnd type="triangle" w="lg" len="lg"/>
          </a:ln>
        </p:spPr>
      </p:cxnSp>
      <p:cxnSp>
        <p:nvCxnSpPr>
          <p:cNvPr id="51" name="Straight Arrow Connector 50"/>
          <p:cNvCxnSpPr>
            <a:cxnSpLocks noChangeShapeType="1"/>
            <a:stCxn id="23580" idx="0"/>
          </p:cNvCxnSpPr>
          <p:nvPr/>
        </p:nvCxnSpPr>
        <p:spPr bwMode="auto">
          <a:xfrm flipV="1">
            <a:off x="4560888" y="1703388"/>
            <a:ext cx="11112" cy="500062"/>
          </a:xfrm>
          <a:prstGeom prst="straightConnector1">
            <a:avLst/>
          </a:prstGeom>
          <a:noFill/>
          <a:ln w="25400" algn="ctr">
            <a:solidFill>
              <a:schemeClr val="tx1"/>
            </a:solidFill>
            <a:round/>
            <a:headEnd/>
            <a:tailEnd type="triangle" w="lg" len="lg"/>
          </a:ln>
        </p:spPr>
      </p:cxnSp>
      <p:cxnSp>
        <p:nvCxnSpPr>
          <p:cNvPr id="52" name="Straight Arrow Connector 51"/>
          <p:cNvCxnSpPr>
            <a:cxnSpLocks noChangeShapeType="1"/>
            <a:stCxn id="23580" idx="1"/>
            <a:endCxn id="23588" idx="3"/>
          </p:cNvCxnSpPr>
          <p:nvPr/>
        </p:nvCxnSpPr>
        <p:spPr bwMode="auto">
          <a:xfrm flipH="1" flipV="1">
            <a:off x="3394075" y="2514600"/>
            <a:ext cx="592138" cy="6350"/>
          </a:xfrm>
          <a:prstGeom prst="straightConnector1">
            <a:avLst/>
          </a:prstGeom>
          <a:noFill/>
          <a:ln w="25400" algn="ctr">
            <a:solidFill>
              <a:schemeClr val="tx1"/>
            </a:solidFill>
            <a:round/>
            <a:headEnd/>
            <a:tailEnd type="triangle" w="lg" len="lg"/>
          </a:ln>
        </p:spPr>
      </p:cxnSp>
      <p:cxnSp>
        <p:nvCxnSpPr>
          <p:cNvPr id="67" name="Straight Arrow Connector 66"/>
          <p:cNvCxnSpPr>
            <a:cxnSpLocks noChangeShapeType="1"/>
            <a:stCxn id="23584" idx="0"/>
          </p:cNvCxnSpPr>
          <p:nvPr/>
        </p:nvCxnSpPr>
        <p:spPr bwMode="auto">
          <a:xfrm flipH="1" flipV="1">
            <a:off x="6872288" y="1703388"/>
            <a:ext cx="6350" cy="512762"/>
          </a:xfrm>
          <a:prstGeom prst="straightConnector1">
            <a:avLst/>
          </a:prstGeom>
          <a:noFill/>
          <a:ln w="25400" algn="ctr">
            <a:solidFill>
              <a:schemeClr val="tx1"/>
            </a:solidFill>
            <a:round/>
            <a:headEnd/>
            <a:tailEnd type="triangle" w="lg" len="lg"/>
          </a:ln>
        </p:spPr>
      </p:cxnSp>
      <p:cxnSp>
        <p:nvCxnSpPr>
          <p:cNvPr id="78" name="Elbow Connector 77"/>
          <p:cNvCxnSpPr>
            <a:cxnSpLocks noChangeShapeType="1"/>
            <a:stCxn id="23592" idx="1"/>
            <a:endCxn id="23590" idx="0"/>
          </p:cNvCxnSpPr>
          <p:nvPr/>
        </p:nvCxnSpPr>
        <p:spPr bwMode="auto">
          <a:xfrm rot="10800000" flipV="1">
            <a:off x="1212850" y="1462088"/>
            <a:ext cx="2865438" cy="1987550"/>
          </a:xfrm>
          <a:prstGeom prst="bentConnector2">
            <a:avLst/>
          </a:prstGeom>
          <a:noFill/>
          <a:ln w="25400" algn="ctr">
            <a:solidFill>
              <a:srgbClr val="C00000"/>
            </a:solidFill>
            <a:round/>
            <a:headEnd type="triangle" w="lg" len="lg"/>
            <a:tailEnd type="triangle" w="lg" len="lg"/>
          </a:ln>
        </p:spPr>
      </p:cxnSp>
      <p:cxnSp>
        <p:nvCxnSpPr>
          <p:cNvPr id="84" name="Straight Arrow Connector 83"/>
          <p:cNvCxnSpPr>
            <a:cxnSpLocks noChangeShapeType="1"/>
          </p:cNvCxnSpPr>
          <p:nvPr/>
        </p:nvCxnSpPr>
        <p:spPr bwMode="auto">
          <a:xfrm flipV="1">
            <a:off x="6872288" y="2854325"/>
            <a:ext cx="6350" cy="955675"/>
          </a:xfrm>
          <a:prstGeom prst="straightConnector1">
            <a:avLst/>
          </a:prstGeom>
          <a:noFill/>
          <a:ln w="25400" algn="ctr">
            <a:solidFill>
              <a:schemeClr val="tx1"/>
            </a:solidFill>
            <a:round/>
            <a:headEnd/>
            <a:tailEnd type="triangle" w="lg" len="lg"/>
          </a:ln>
        </p:spPr>
      </p:cxnSp>
      <p:cxnSp>
        <p:nvCxnSpPr>
          <p:cNvPr id="85" name="Straight Arrow Connector 84"/>
          <p:cNvCxnSpPr>
            <a:cxnSpLocks noChangeShapeType="1"/>
            <a:stCxn id="23588" idx="1"/>
          </p:cNvCxnSpPr>
          <p:nvPr/>
        </p:nvCxnSpPr>
        <p:spPr bwMode="auto">
          <a:xfrm flipH="1" flipV="1">
            <a:off x="1233488" y="2508250"/>
            <a:ext cx="415925" cy="6350"/>
          </a:xfrm>
          <a:prstGeom prst="straightConnector1">
            <a:avLst/>
          </a:prstGeom>
          <a:noFill/>
          <a:ln w="25400" algn="ctr">
            <a:solidFill>
              <a:srgbClr val="C00000"/>
            </a:solidFill>
            <a:round/>
            <a:headEnd/>
            <a:tailEnd type="triangle" w="lg" len="lg"/>
          </a:ln>
        </p:spPr>
      </p:cxnSp>
      <p:sp>
        <p:nvSpPr>
          <p:cNvPr id="38" name="Rounded Rectangular Callout 37"/>
          <p:cNvSpPr>
            <a:spLocks noChangeArrowheads="1"/>
          </p:cNvSpPr>
          <p:nvPr/>
        </p:nvSpPr>
        <p:spPr bwMode="auto">
          <a:xfrm>
            <a:off x="5791200" y="4337050"/>
            <a:ext cx="3006725" cy="1544638"/>
          </a:xfrm>
          <a:prstGeom prst="wedgeRoundRectCallout">
            <a:avLst>
              <a:gd name="adj1" fmla="val -18171"/>
              <a:gd name="adj2" fmla="val -160662"/>
              <a:gd name="adj3" fmla="val 16667"/>
            </a:avLst>
          </a:prstGeom>
          <a:solidFill>
            <a:schemeClr val="accent1">
              <a:alpha val="78038"/>
            </a:schemeClr>
          </a:solidFill>
          <a:ln w="9525" algn="ctr">
            <a:noFill/>
            <a:round/>
            <a:headEnd type="triangle" w="med" len="med"/>
            <a:tailEnd type="triangle" w="med" len="med"/>
          </a:ln>
        </p:spPr>
        <p:txBody>
          <a:bodyPr anchor="ctr"/>
          <a:lstStyle/>
          <a:p>
            <a:r>
              <a:rPr lang="en-GB" sz="2000">
                <a:solidFill>
                  <a:srgbClr val="0070C0"/>
                </a:solidFill>
              </a:rPr>
              <a:t>Captures complete interface protocols by combining several checkers.</a:t>
            </a:r>
          </a:p>
        </p:txBody>
      </p:sp>
      <p:sp>
        <p:nvSpPr>
          <p:cNvPr id="39" name="Rounded Rectangular Callout 38"/>
          <p:cNvSpPr>
            <a:spLocks noChangeArrowheads="1"/>
          </p:cNvSpPr>
          <p:nvPr/>
        </p:nvSpPr>
        <p:spPr bwMode="auto">
          <a:xfrm>
            <a:off x="1093788" y="2482850"/>
            <a:ext cx="3478212" cy="1846263"/>
          </a:xfrm>
          <a:prstGeom prst="wedgeRoundRectCallout">
            <a:avLst>
              <a:gd name="adj1" fmla="val 38801"/>
              <a:gd name="adj2" fmla="val -98338"/>
              <a:gd name="adj3" fmla="val 16667"/>
            </a:avLst>
          </a:prstGeom>
          <a:solidFill>
            <a:schemeClr val="accent1"/>
          </a:solidFill>
          <a:ln w="9525" algn="ctr">
            <a:noFill/>
            <a:round/>
            <a:headEnd type="triangle" w="med" len="med"/>
            <a:tailEnd type="triangle" w="med" len="med"/>
          </a:ln>
        </p:spPr>
        <p:txBody>
          <a:bodyPr anchor="ctr"/>
          <a:lstStyle/>
          <a:p>
            <a:r>
              <a:rPr lang="en-GB" sz="2000">
                <a:solidFill>
                  <a:srgbClr val="0070C0"/>
                </a:solidFill>
              </a:rPr>
              <a:t>A smart data structure that captures what happens in the DUV during simulation. Often combined with checkers.</a:t>
            </a:r>
          </a:p>
        </p:txBody>
      </p:sp>
      <p:sp>
        <p:nvSpPr>
          <p:cNvPr id="40" name="Rounded Rectangular Callout 39"/>
          <p:cNvSpPr>
            <a:spLocks noChangeArrowheads="1"/>
          </p:cNvSpPr>
          <p:nvPr/>
        </p:nvSpPr>
        <p:spPr bwMode="auto">
          <a:xfrm>
            <a:off x="1412875" y="823913"/>
            <a:ext cx="3352800" cy="2160587"/>
          </a:xfrm>
          <a:prstGeom prst="wedgeRoundRectCallout">
            <a:avLst>
              <a:gd name="adj1" fmla="val -52236"/>
              <a:gd name="adj2" fmla="val 72116"/>
              <a:gd name="adj3" fmla="val 16667"/>
            </a:avLst>
          </a:prstGeom>
          <a:solidFill>
            <a:schemeClr val="accent1"/>
          </a:solidFill>
          <a:ln w="9525" algn="ctr">
            <a:noFill/>
            <a:round/>
            <a:headEnd type="triangle" w="med" len="med"/>
            <a:tailEnd type="triangle" w="med" len="med"/>
          </a:ln>
        </p:spPr>
        <p:txBody>
          <a:bodyPr anchor="ctr"/>
          <a:lstStyle/>
          <a:p>
            <a:r>
              <a:rPr lang="en-GB" sz="2400" b="1">
                <a:solidFill>
                  <a:srgbClr val="0070C0"/>
                </a:solidFill>
              </a:rPr>
              <a:t>Constrained such that tests meet scenarios in the verification plan.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4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3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39"/>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1889125"/>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01" name="Title 3"/>
          <p:cNvSpPr>
            <a:spLocks noGrp="1"/>
          </p:cNvSpPr>
          <p:nvPr>
            <p:ph type="title"/>
          </p:nvPr>
        </p:nvSpPr>
        <p:spPr/>
        <p:txBody>
          <a:bodyPr/>
          <a:lstStyle/>
          <a:p>
            <a:r>
              <a:rPr lang="en-GB" smtClean="0"/>
              <a:t>Test Scenarios Matrix – Advanced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1889125"/>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lost</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Data is not duplicated </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order is maintained</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25" name="Title 3"/>
          <p:cNvSpPr>
            <a:spLocks noGrp="1"/>
          </p:cNvSpPr>
          <p:nvPr>
            <p:ph type="title"/>
          </p:nvPr>
        </p:nvSpPr>
        <p:spPr/>
        <p:txBody>
          <a:bodyPr/>
          <a:lstStyle/>
          <a:p>
            <a:r>
              <a:rPr lang="en-GB" smtClean="0"/>
              <a:t>Test Scenarios Matrix – Advanced  </a:t>
            </a:r>
          </a:p>
        </p:txBody>
      </p:sp>
      <p:sp>
        <p:nvSpPr>
          <p:cNvPr id="5" name="Rounded Rectangular Callout 4"/>
          <p:cNvSpPr>
            <a:spLocks noChangeArrowheads="1"/>
          </p:cNvSpPr>
          <p:nvPr/>
        </p:nvSpPr>
        <p:spPr bwMode="auto">
          <a:xfrm>
            <a:off x="1412875" y="511175"/>
            <a:ext cx="2438400" cy="1400175"/>
          </a:xfrm>
          <a:prstGeom prst="wedgeRoundRectCallout">
            <a:avLst>
              <a:gd name="adj1" fmla="val -68176"/>
              <a:gd name="adj2" fmla="val 61148"/>
              <a:gd name="adj3" fmla="val 16667"/>
            </a:avLst>
          </a:prstGeom>
          <a:solidFill>
            <a:srgbClr val="7CD2A5"/>
          </a:solidFill>
          <a:ln w="9525" algn="ctr">
            <a:noFill/>
            <a:round/>
            <a:headEnd type="triangle" w="med" len="med"/>
            <a:tailEnd type="triangle" w="med" len="med"/>
          </a:ln>
        </p:spPr>
        <p:txBody>
          <a:bodyPr anchor="ctr"/>
          <a:lstStyle/>
          <a:p>
            <a:r>
              <a:rPr lang="en-GB">
                <a:solidFill>
                  <a:srgbClr val="21613F"/>
                </a:solidFill>
              </a:rPr>
              <a:t>Basic scoreboard functionality.</a:t>
            </a:r>
            <a:endParaRPr lang="en-GB" sz="2400" b="1">
              <a:solidFill>
                <a:srgbClr val="21613F"/>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4154488"/>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lost</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Data is not duplicated </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order is maintained</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Reading and writing at the same time</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Corner cases</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bl>
          </a:graphicData>
        </a:graphic>
      </p:graphicFrame>
      <p:sp>
        <p:nvSpPr>
          <p:cNvPr id="26668" name="Title 3"/>
          <p:cNvSpPr>
            <a:spLocks noGrp="1"/>
          </p:cNvSpPr>
          <p:nvPr>
            <p:ph type="title"/>
          </p:nvPr>
        </p:nvSpPr>
        <p:spPr/>
        <p:txBody>
          <a:bodyPr/>
          <a:lstStyle/>
          <a:p>
            <a:r>
              <a:rPr lang="en-GB" smtClean="0"/>
              <a:t>Test Scenarios Matrix – Advanced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4154488"/>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lost</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Data is not duplicated </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order is maintained</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Reading and writing at the same time</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Corner cases</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bl>
          </a:graphicData>
        </a:graphic>
      </p:graphicFrame>
      <p:sp>
        <p:nvSpPr>
          <p:cNvPr id="27692" name="Title 3"/>
          <p:cNvSpPr>
            <a:spLocks noGrp="1"/>
          </p:cNvSpPr>
          <p:nvPr>
            <p:ph type="title"/>
          </p:nvPr>
        </p:nvSpPr>
        <p:spPr/>
        <p:txBody>
          <a:bodyPr/>
          <a:lstStyle/>
          <a:p>
            <a:r>
              <a:rPr lang="en-GB" smtClean="0"/>
              <a:t>Test Scenarios Matrix – Advanced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4154488"/>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lost</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Data is not duplicated </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order is maintained</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Reading and writing at the same time</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Corner cases</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Reading and writing at the same time </a:t>
                      </a:r>
                      <a:r>
                        <a:rPr lang="en-GB" sz="1800" dirty="0" smtClean="0"/>
                        <a:t>when empty</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Reading and writing at the same time </a:t>
                      </a:r>
                      <a:r>
                        <a:rPr lang="en-GB" sz="1800" dirty="0" smtClean="0"/>
                        <a:t>when full</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a:t>
                      </a:r>
                      <a:r>
                        <a:rPr lang="en-GB" sz="1800" baseline="0" dirty="0" smtClean="0"/>
                        <a:t> at the same time as clearing</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bl>
          </a:graphicData>
        </a:graphic>
      </p:graphicFrame>
      <p:sp>
        <p:nvSpPr>
          <p:cNvPr id="28716" name="Title 3"/>
          <p:cNvSpPr>
            <a:spLocks noGrp="1"/>
          </p:cNvSpPr>
          <p:nvPr>
            <p:ph type="title"/>
          </p:nvPr>
        </p:nvSpPr>
        <p:spPr/>
        <p:txBody>
          <a:bodyPr/>
          <a:lstStyle/>
          <a:p>
            <a:r>
              <a:rPr lang="en-GB" smtClean="0"/>
              <a:t>Test Scenarios Matrix – Advanced  </a:t>
            </a:r>
          </a:p>
        </p:txBody>
      </p:sp>
      <p:sp>
        <p:nvSpPr>
          <p:cNvPr id="6" name="Rounded Rectangular Callout 5"/>
          <p:cNvSpPr>
            <a:spLocks noChangeArrowheads="1"/>
          </p:cNvSpPr>
          <p:nvPr/>
        </p:nvSpPr>
        <p:spPr bwMode="auto">
          <a:xfrm>
            <a:off x="3836988" y="5394960"/>
            <a:ext cx="4518025" cy="1261428"/>
          </a:xfrm>
          <a:prstGeom prst="wedgeRoundRectCallout">
            <a:avLst>
              <a:gd name="adj1" fmla="val -115381"/>
              <a:gd name="adj2" fmla="val -83433"/>
              <a:gd name="adj3" fmla="val 16667"/>
            </a:avLst>
          </a:prstGeom>
          <a:solidFill>
            <a:srgbClr val="7CD2A5"/>
          </a:solidFill>
          <a:ln w="9525" algn="ctr">
            <a:noFill/>
            <a:round/>
            <a:headEnd type="triangle" w="med" len="med"/>
            <a:tailEnd type="triangle" w="med" len="med"/>
          </a:ln>
        </p:spPr>
        <p:txBody>
          <a:bodyPr anchor="ctr"/>
          <a:lstStyle/>
          <a:p>
            <a:r>
              <a:rPr lang="en-GB" dirty="0" smtClean="0">
                <a:solidFill>
                  <a:srgbClr val="21613F"/>
                </a:solidFill>
              </a:rPr>
              <a:t>Should we rely </a:t>
            </a:r>
            <a:r>
              <a:rPr lang="en-GB" dirty="0">
                <a:solidFill>
                  <a:srgbClr val="21613F"/>
                </a:solidFill>
              </a:rPr>
              <a:t>on random generation by constraining stimulus to make these rare events happen more </a:t>
            </a:r>
            <a:r>
              <a:rPr lang="en-GB" dirty="0" smtClean="0">
                <a:solidFill>
                  <a:srgbClr val="21613F"/>
                </a:solidFill>
              </a:rPr>
              <a:t>often?</a:t>
            </a:r>
            <a:endParaRPr lang="en-GB" sz="2400" b="1" dirty="0">
              <a:solidFill>
                <a:srgbClr val="21613F"/>
              </a:solidFill>
            </a:endParaRPr>
          </a:p>
        </p:txBody>
      </p:sp>
      <p:sp>
        <p:nvSpPr>
          <p:cNvPr id="7" name="Rounded Rectangular Callout 6"/>
          <p:cNvSpPr>
            <a:spLocks noChangeArrowheads="1"/>
          </p:cNvSpPr>
          <p:nvPr/>
        </p:nvSpPr>
        <p:spPr bwMode="auto">
          <a:xfrm>
            <a:off x="7218363" y="4197350"/>
            <a:ext cx="1219200" cy="622300"/>
          </a:xfrm>
          <a:prstGeom prst="wedgeRoundRectCallout">
            <a:avLst>
              <a:gd name="adj1" fmla="val -47478"/>
              <a:gd name="adj2" fmla="val 126228"/>
              <a:gd name="adj3" fmla="val 16667"/>
            </a:avLst>
          </a:prstGeom>
          <a:solidFill>
            <a:srgbClr val="FFCCCC"/>
          </a:solidFill>
          <a:ln w="9525" algn="ctr">
            <a:noFill/>
            <a:round/>
            <a:headEnd type="triangle" w="med" len="med"/>
            <a:tailEnd type="triangle" w="med" len="med"/>
          </a:ln>
        </p:spPr>
        <p:txBody>
          <a:bodyPr anchor="ctr"/>
          <a:lstStyle/>
          <a:p>
            <a:r>
              <a:rPr lang="en-GB">
                <a:solidFill>
                  <a:srgbClr val="C00000"/>
                </a:solidFill>
              </a:rPr>
              <a:t>How?</a:t>
            </a:r>
            <a:endParaRPr lang="en-GB" sz="2400" b="1">
              <a:solidFill>
                <a:srgbClr val="C00000"/>
              </a:solidFill>
            </a:endParaRPr>
          </a:p>
        </p:txBody>
      </p:sp>
      <p:sp>
        <p:nvSpPr>
          <p:cNvPr id="9" name="Rounded Rectangular Callout 8"/>
          <p:cNvSpPr>
            <a:spLocks noChangeArrowheads="1"/>
          </p:cNvSpPr>
          <p:nvPr/>
        </p:nvSpPr>
        <p:spPr bwMode="auto">
          <a:xfrm>
            <a:off x="4087813" y="1870075"/>
            <a:ext cx="3602037" cy="1385888"/>
          </a:xfrm>
          <a:prstGeom prst="wedgeRoundRectCallout">
            <a:avLst>
              <a:gd name="adj1" fmla="val 9222"/>
              <a:gd name="adj2" fmla="val 88500"/>
              <a:gd name="adj3" fmla="val 16667"/>
            </a:avLst>
          </a:prstGeom>
          <a:solidFill>
            <a:srgbClr val="7CD2A5"/>
          </a:solidFill>
          <a:ln w="9525" algn="ctr">
            <a:noFill/>
            <a:round/>
            <a:headEnd type="triangle" w="med" len="med"/>
            <a:tailEnd type="triangle" w="med" len="med"/>
          </a:ln>
        </p:spPr>
        <p:txBody>
          <a:bodyPr anchor="ctr"/>
          <a:lstStyle/>
          <a:p>
            <a:r>
              <a:rPr lang="en-GB" sz="2400" b="1">
                <a:solidFill>
                  <a:srgbClr val="21613F"/>
                </a:solidFill>
              </a:rPr>
              <a:t>These make interesting functional coverage scenarios.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pPr eaLnBrk="1" hangingPunct="1"/>
            <a:r>
              <a:rPr lang="en-GB" dirty="0" smtClean="0"/>
              <a:t>Bug Hunting</a:t>
            </a:r>
            <a:endParaRPr lang="en-US" dirty="0" smtClean="0"/>
          </a:p>
        </p:txBody>
      </p:sp>
      <p:sp>
        <p:nvSpPr>
          <p:cNvPr id="2150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smtClean="0"/>
              <a:t>Given the following bug...	</a:t>
            </a:r>
          </a:p>
        </p:txBody>
      </p:sp>
      <p:sp>
        <p:nvSpPr>
          <p:cNvPr id="29699" name="Content Placeholder 2"/>
          <p:cNvSpPr>
            <a:spLocks noGrp="1"/>
          </p:cNvSpPr>
          <p:nvPr>
            <p:ph idx="1"/>
          </p:nvPr>
        </p:nvSpPr>
        <p:spPr>
          <a:xfrm>
            <a:off x="284163" y="1203325"/>
            <a:ext cx="8575675" cy="5072063"/>
          </a:xfrm>
        </p:spPr>
        <p:txBody>
          <a:bodyPr/>
          <a:lstStyle/>
          <a:p>
            <a:r>
              <a:rPr lang="en-GB" dirty="0" smtClean="0">
                <a:solidFill>
                  <a:srgbClr val="A50021"/>
                </a:solidFill>
              </a:rPr>
              <a:t>Concurrent reading from and writing to FIFO</a:t>
            </a:r>
          </a:p>
          <a:p>
            <a:pPr lvl="1"/>
            <a:r>
              <a:rPr lang="en-GB" sz="2400" dirty="0"/>
              <a:t>S</a:t>
            </a:r>
            <a:r>
              <a:rPr lang="en-GB" sz="2400" dirty="0" smtClean="0"/>
              <a:t>hould the data counter change its value?</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smtClean="0"/>
              <a:t>Given the following bug...	</a:t>
            </a:r>
          </a:p>
        </p:txBody>
      </p:sp>
      <p:sp>
        <p:nvSpPr>
          <p:cNvPr id="29699" name="Content Placeholder 2"/>
          <p:cNvSpPr>
            <a:spLocks noGrp="1"/>
          </p:cNvSpPr>
          <p:nvPr>
            <p:ph idx="1"/>
          </p:nvPr>
        </p:nvSpPr>
        <p:spPr>
          <a:xfrm>
            <a:off x="284163" y="1203325"/>
            <a:ext cx="8575675" cy="5072063"/>
          </a:xfrm>
        </p:spPr>
        <p:txBody>
          <a:bodyPr/>
          <a:lstStyle/>
          <a:p>
            <a:r>
              <a:rPr lang="en-GB" dirty="0" smtClean="0">
                <a:solidFill>
                  <a:srgbClr val="A50021"/>
                </a:solidFill>
              </a:rPr>
              <a:t>Concurrent reading from and writing to FIFO</a:t>
            </a:r>
          </a:p>
          <a:p>
            <a:pPr lvl="1"/>
            <a:r>
              <a:rPr lang="en-GB" sz="2400" dirty="0" smtClean="0"/>
              <a:t>ok, the data counter should not change its value</a:t>
            </a:r>
          </a:p>
          <a:p>
            <a:pPr lvl="1"/>
            <a:r>
              <a:rPr lang="en-GB" sz="2400" dirty="0" smtClean="0"/>
              <a:t>unless reading from and writing to the same data slot </a:t>
            </a:r>
          </a:p>
          <a:p>
            <a:pPr lvl="1"/>
            <a:r>
              <a:rPr lang="en-GB" sz="2400" dirty="0" smtClean="0"/>
              <a:t>this only happens when the FIFO is </a:t>
            </a:r>
          </a:p>
          <a:p>
            <a:pPr lvl="2"/>
            <a:r>
              <a:rPr lang="en-GB" sz="2000" b="1" dirty="0" smtClean="0">
                <a:solidFill>
                  <a:srgbClr val="0070C0"/>
                </a:solidFill>
              </a:rPr>
              <a:t>empty:</a:t>
            </a:r>
            <a:r>
              <a:rPr lang="en-GB" sz="2000" dirty="0" smtClean="0"/>
              <a:t> When the FIFO is empty and there is a write at the same time as a read (from empty), then the read should be ignored.</a:t>
            </a:r>
          </a:p>
          <a:p>
            <a:pPr lvl="2"/>
            <a:r>
              <a:rPr lang="en-GB" sz="2000" b="1" dirty="0" smtClean="0">
                <a:solidFill>
                  <a:srgbClr val="0070C0"/>
                </a:solidFill>
              </a:rPr>
              <a:t>full:</a:t>
            </a:r>
            <a:r>
              <a:rPr lang="en-GB" sz="2000" dirty="0" smtClean="0"/>
              <a:t> When the FIFO is full and there is a read at the same time as a write, then the write (to full) should be ignored.</a:t>
            </a:r>
          </a:p>
          <a:p>
            <a:pPr lvl="1"/>
            <a:r>
              <a:rPr lang="en-GB" sz="2400" dirty="0" smtClean="0"/>
              <a:t>But the logic that controls the value of the data counter does not distinguish these special cases.</a:t>
            </a:r>
          </a:p>
          <a:p>
            <a:pPr lvl="1"/>
            <a:r>
              <a:rPr lang="en-GB" sz="2400" b="1" dirty="0" smtClean="0">
                <a:solidFill>
                  <a:srgbClr val="C00000"/>
                </a:solidFill>
              </a:rPr>
              <a:t>What do we need to do to find these bugs?</a:t>
            </a:r>
          </a:p>
        </p:txBody>
      </p:sp>
    </p:spTree>
    <p:extLst>
      <p:ext uri="{BB962C8B-B14F-4D97-AF65-F5344CB8AC3E}">
        <p14:creationId xmlns:p14="http://schemas.microsoft.com/office/powerpoint/2010/main" val="64090567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Content Placeholder 3" descr="Screenshot-ModelSim SE-64 6.5c-3.RWE_buggy.png"/>
          <p:cNvPicPr>
            <a:picLocks noGrp="1" noChangeAspect="1"/>
          </p:cNvPicPr>
          <p:nvPr>
            <p:ph idx="1"/>
          </p:nvPr>
        </p:nvPicPr>
        <p:blipFill>
          <a:blip r:embed="rId2" cstate="print"/>
          <a:srcRect/>
          <a:stretch>
            <a:fillRect/>
          </a:stretch>
        </p:blipFill>
        <p:spPr>
          <a:xfrm>
            <a:off x="608012" y="1267642"/>
            <a:ext cx="7927975" cy="5340350"/>
          </a:xfrm>
        </p:spPr>
      </p:pic>
      <p:sp>
        <p:nvSpPr>
          <p:cNvPr id="30723" name="Title 1"/>
          <p:cNvSpPr>
            <a:spLocks noGrp="1"/>
          </p:cNvSpPr>
          <p:nvPr>
            <p:ph type="title"/>
          </p:nvPr>
        </p:nvSpPr>
        <p:spPr/>
        <p:txBody>
          <a:bodyPr/>
          <a:lstStyle/>
          <a:p>
            <a:r>
              <a:rPr lang="en-GB" smtClean="0"/>
              <a:t>Read/Write when FIFO is empty</a:t>
            </a:r>
          </a:p>
        </p:txBody>
      </p:sp>
      <p:cxnSp>
        <p:nvCxnSpPr>
          <p:cNvPr id="6" name="Straight Connector 5"/>
          <p:cNvCxnSpPr>
            <a:cxnSpLocks noChangeShapeType="1"/>
          </p:cNvCxnSpPr>
          <p:nvPr/>
        </p:nvCxnSpPr>
        <p:spPr bwMode="auto">
          <a:xfrm>
            <a:off x="3408363" y="1497013"/>
            <a:ext cx="0" cy="4086225"/>
          </a:xfrm>
          <a:prstGeom prst="line">
            <a:avLst/>
          </a:prstGeom>
          <a:noFill/>
          <a:ln w="25400" algn="ctr">
            <a:solidFill>
              <a:srgbClr val="FFC000"/>
            </a:solidFill>
            <a:round/>
            <a:headEnd/>
            <a:tailEnd/>
          </a:ln>
        </p:spPr>
      </p:cxnSp>
      <p:sp>
        <p:nvSpPr>
          <p:cNvPr id="7" name="Oval 6"/>
          <p:cNvSpPr>
            <a:spLocks noChangeArrowheads="1"/>
          </p:cNvSpPr>
          <p:nvPr/>
        </p:nvSpPr>
        <p:spPr bwMode="auto">
          <a:xfrm>
            <a:off x="3422650" y="2728913"/>
            <a:ext cx="469900" cy="846137"/>
          </a:xfrm>
          <a:prstGeom prst="ellipse">
            <a:avLst/>
          </a:prstGeom>
          <a:noFill/>
          <a:ln w="25400" algn="ctr">
            <a:solidFill>
              <a:srgbClr val="FFC000"/>
            </a:solidFill>
            <a:round/>
            <a:headEnd type="triangle" w="med" len="med"/>
            <a:tailEnd type="triangle" w="med" len="med"/>
          </a:ln>
        </p:spPr>
        <p:txBody>
          <a:bodyPr anchor="ctr"/>
          <a:lstStyle/>
          <a:p>
            <a:endParaRPr lang="en-GB" sz="2400" b="1"/>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ontent Placeholder 2"/>
          <p:cNvSpPr txBox="1">
            <a:spLocks/>
          </p:cNvSpPr>
          <p:nvPr/>
        </p:nvSpPr>
        <p:spPr>
          <a:xfrm>
            <a:off x="323850" y="1258888"/>
            <a:ext cx="3348038" cy="5003800"/>
          </a:xfrm>
          <a:prstGeom prst="rect">
            <a:avLst/>
          </a:prstGeom>
        </p:spPr>
        <p:txBody>
          <a:bodyPr/>
          <a:lstStyle/>
          <a:p>
            <a:pPr marL="342900" indent="-342900" algn="l">
              <a:spcBef>
                <a:spcPct val="20000"/>
              </a:spcBef>
              <a:buClr>
                <a:srgbClr val="0070C0"/>
              </a:buClr>
              <a:buFont typeface="Wingdings" pitchFamily="2" charset="2"/>
              <a:buChar char="§"/>
              <a:defRPr/>
            </a:pPr>
            <a:r>
              <a:rPr lang="en-GB" sz="2800" b="1" kern="0" dirty="0">
                <a:latin typeface="+mn-lt"/>
              </a:rPr>
              <a:t>Remember that the FIFO DUV is part of a larger unit which in turn is part of a larger system.</a:t>
            </a:r>
          </a:p>
          <a:p>
            <a:pPr marL="342900" indent="-342900" algn="l">
              <a:spcBef>
                <a:spcPct val="20000"/>
              </a:spcBef>
              <a:buClr>
                <a:srgbClr val="0070C0"/>
              </a:buClr>
              <a:buFont typeface="Wingdings" pitchFamily="2" charset="2"/>
              <a:buChar char="§"/>
              <a:defRPr/>
            </a:pPr>
            <a:r>
              <a:rPr lang="en-GB" sz="2800" kern="0" dirty="0">
                <a:latin typeface="+mn-lt"/>
              </a:rPr>
              <a:t>The demo is focused on the verification of the FIFO at block level only.</a:t>
            </a:r>
            <a:endParaRPr lang="en-GB" sz="2800" b="1" kern="0" dirty="0">
              <a:latin typeface="+mn-lt"/>
            </a:endParaRPr>
          </a:p>
        </p:txBody>
      </p:sp>
      <p:sp>
        <p:nvSpPr>
          <p:cNvPr id="6147" name="Title 73"/>
          <p:cNvSpPr>
            <a:spLocks noGrp="1"/>
          </p:cNvSpPr>
          <p:nvPr>
            <p:ph type="title"/>
          </p:nvPr>
        </p:nvSpPr>
        <p:spPr/>
        <p:txBody>
          <a:bodyPr/>
          <a:lstStyle/>
          <a:p>
            <a:r>
              <a:rPr lang="en-GB" smtClean="0"/>
              <a:t>Case Study: FIFO DUV</a:t>
            </a:r>
          </a:p>
        </p:txBody>
      </p:sp>
      <p:grpSp>
        <p:nvGrpSpPr>
          <p:cNvPr id="2" name="Group 44"/>
          <p:cNvGrpSpPr>
            <a:grpSpLocks/>
          </p:cNvGrpSpPr>
          <p:nvPr/>
        </p:nvGrpSpPr>
        <p:grpSpPr bwMode="auto">
          <a:xfrm>
            <a:off x="735013" y="2232025"/>
            <a:ext cx="7673975" cy="2727325"/>
            <a:chOff x="971600" y="1996727"/>
            <a:chExt cx="7673637" cy="2727673"/>
          </a:xfrm>
        </p:grpSpPr>
        <p:grpSp>
          <p:nvGrpSpPr>
            <p:cNvPr id="6157" name="Group 5"/>
            <p:cNvGrpSpPr>
              <a:grpSpLocks/>
            </p:cNvGrpSpPr>
            <p:nvPr/>
          </p:nvGrpSpPr>
          <p:grpSpPr bwMode="auto">
            <a:xfrm rot="-5400000">
              <a:off x="3823085" y="2200674"/>
              <a:ext cx="1537856" cy="2179564"/>
              <a:chOff x="797" y="1718"/>
              <a:chExt cx="384" cy="599"/>
            </a:xfrm>
          </p:grpSpPr>
          <p:sp>
            <p:nvSpPr>
              <p:cNvPr id="6178" name="Rectangle 6"/>
              <p:cNvSpPr>
                <a:spLocks noChangeArrowheads="1"/>
              </p:cNvSpPr>
              <p:nvPr/>
            </p:nvSpPr>
            <p:spPr bwMode="auto">
              <a:xfrm>
                <a:off x="797" y="1718"/>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79" name="Rectangle 7"/>
              <p:cNvSpPr>
                <a:spLocks noChangeArrowheads="1"/>
              </p:cNvSpPr>
              <p:nvPr/>
            </p:nvSpPr>
            <p:spPr bwMode="auto">
              <a:xfrm>
                <a:off x="797" y="1794"/>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0" name="Rectangle 8"/>
              <p:cNvSpPr>
                <a:spLocks noChangeArrowheads="1"/>
              </p:cNvSpPr>
              <p:nvPr/>
            </p:nvSpPr>
            <p:spPr bwMode="auto">
              <a:xfrm>
                <a:off x="797" y="1870"/>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1" name="Rectangle 9"/>
              <p:cNvSpPr>
                <a:spLocks noChangeArrowheads="1"/>
              </p:cNvSpPr>
              <p:nvPr/>
            </p:nvSpPr>
            <p:spPr bwMode="auto">
              <a:xfrm>
                <a:off x="797" y="1946"/>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2" name="Rectangle 10"/>
              <p:cNvSpPr>
                <a:spLocks noChangeArrowheads="1"/>
              </p:cNvSpPr>
              <p:nvPr/>
            </p:nvSpPr>
            <p:spPr bwMode="auto">
              <a:xfrm>
                <a:off x="797" y="2022"/>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3" name="Rectangle 11"/>
              <p:cNvSpPr>
                <a:spLocks noChangeArrowheads="1"/>
              </p:cNvSpPr>
              <p:nvPr/>
            </p:nvSpPr>
            <p:spPr bwMode="auto">
              <a:xfrm>
                <a:off x="797" y="2098"/>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4" name="Rectangle 12"/>
              <p:cNvSpPr>
                <a:spLocks noChangeArrowheads="1"/>
              </p:cNvSpPr>
              <p:nvPr/>
            </p:nvSpPr>
            <p:spPr bwMode="auto">
              <a:xfrm>
                <a:off x="797" y="2174"/>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5" name="Rectangle 13"/>
              <p:cNvSpPr>
                <a:spLocks noChangeArrowheads="1"/>
              </p:cNvSpPr>
              <p:nvPr/>
            </p:nvSpPr>
            <p:spPr bwMode="auto">
              <a:xfrm>
                <a:off x="797" y="2240"/>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grpSp>
        <p:sp>
          <p:nvSpPr>
            <p:cNvPr id="6158" name="Rectangle 11"/>
            <p:cNvSpPr>
              <a:spLocks noChangeArrowheads="1"/>
            </p:cNvSpPr>
            <p:nvPr/>
          </p:nvSpPr>
          <p:spPr bwMode="auto">
            <a:xfrm>
              <a:off x="2770909" y="2175164"/>
              <a:ext cx="3602182" cy="2549236"/>
            </a:xfrm>
            <a:prstGeom prst="rect">
              <a:avLst/>
            </a:prstGeom>
            <a:solidFill>
              <a:srgbClr val="0070C0">
                <a:alpha val="43921"/>
              </a:srgbClr>
            </a:solidFill>
            <a:ln w="19050" algn="ctr">
              <a:solidFill>
                <a:schemeClr val="tx1"/>
              </a:solidFill>
              <a:round/>
              <a:headEnd type="triangle" w="med" len="med"/>
              <a:tailEnd type="triangle" w="med" len="med"/>
            </a:ln>
          </p:spPr>
          <p:txBody>
            <a:bodyPr anchor="ctr"/>
            <a:lstStyle/>
            <a:p>
              <a:endParaRPr lang="en-GB" sz="2400" b="1"/>
            </a:p>
          </p:txBody>
        </p:sp>
        <p:cxnSp>
          <p:nvCxnSpPr>
            <p:cNvPr id="6159" name="Straight Connector 13"/>
            <p:cNvCxnSpPr>
              <a:cxnSpLocks noChangeShapeType="1"/>
            </p:cNvCxnSpPr>
            <p:nvPr/>
          </p:nvCxnSpPr>
          <p:spPr bwMode="auto">
            <a:xfrm>
              <a:off x="971600" y="2396836"/>
              <a:ext cx="1813164" cy="1"/>
            </a:xfrm>
            <a:prstGeom prst="line">
              <a:avLst/>
            </a:prstGeom>
            <a:noFill/>
            <a:ln w="19050" algn="ctr">
              <a:solidFill>
                <a:schemeClr val="tx1"/>
              </a:solidFill>
              <a:round/>
              <a:headEnd/>
              <a:tailEnd type="triangle" w="lg" len="lg"/>
            </a:ln>
          </p:spPr>
        </p:cxnSp>
        <p:cxnSp>
          <p:nvCxnSpPr>
            <p:cNvPr id="6160" name="Straight Connector 16"/>
            <p:cNvCxnSpPr>
              <a:cxnSpLocks noChangeShapeType="1"/>
            </p:cNvCxnSpPr>
            <p:nvPr/>
          </p:nvCxnSpPr>
          <p:spPr bwMode="auto">
            <a:xfrm>
              <a:off x="6373091" y="2521527"/>
              <a:ext cx="2272146" cy="1"/>
            </a:xfrm>
            <a:prstGeom prst="line">
              <a:avLst/>
            </a:prstGeom>
            <a:noFill/>
            <a:ln w="19050" algn="ctr">
              <a:solidFill>
                <a:schemeClr val="tx1"/>
              </a:solidFill>
              <a:round/>
              <a:headEnd/>
              <a:tailEnd type="triangle" w="lg" len="lg"/>
            </a:ln>
          </p:spPr>
        </p:cxnSp>
        <p:cxnSp>
          <p:nvCxnSpPr>
            <p:cNvPr id="6161" name="Straight Connector 17"/>
            <p:cNvCxnSpPr>
              <a:cxnSpLocks noChangeShapeType="1"/>
            </p:cNvCxnSpPr>
            <p:nvPr/>
          </p:nvCxnSpPr>
          <p:spPr bwMode="auto">
            <a:xfrm>
              <a:off x="971600" y="2992582"/>
              <a:ext cx="1799309" cy="1"/>
            </a:xfrm>
            <a:prstGeom prst="line">
              <a:avLst/>
            </a:prstGeom>
            <a:noFill/>
            <a:ln w="19050" algn="ctr">
              <a:solidFill>
                <a:schemeClr val="tx1"/>
              </a:solidFill>
              <a:round/>
              <a:headEnd/>
              <a:tailEnd type="triangle" w="lg" len="lg"/>
            </a:ln>
          </p:spPr>
        </p:cxnSp>
        <p:cxnSp>
          <p:nvCxnSpPr>
            <p:cNvPr id="6162" name="Straight Connector 18"/>
            <p:cNvCxnSpPr>
              <a:cxnSpLocks noChangeShapeType="1"/>
            </p:cNvCxnSpPr>
            <p:nvPr/>
          </p:nvCxnSpPr>
          <p:spPr bwMode="auto">
            <a:xfrm>
              <a:off x="971600" y="3477490"/>
              <a:ext cx="1813165" cy="1"/>
            </a:xfrm>
            <a:prstGeom prst="line">
              <a:avLst/>
            </a:prstGeom>
            <a:noFill/>
            <a:ln w="19050" algn="ctr">
              <a:solidFill>
                <a:schemeClr val="tx1"/>
              </a:solidFill>
              <a:round/>
              <a:headEnd/>
              <a:tailEnd type="triangle" w="lg" len="lg"/>
            </a:ln>
          </p:spPr>
        </p:cxnSp>
        <p:cxnSp>
          <p:nvCxnSpPr>
            <p:cNvPr id="6163" name="Straight Connector 19"/>
            <p:cNvCxnSpPr>
              <a:cxnSpLocks noChangeShapeType="1"/>
            </p:cNvCxnSpPr>
            <p:nvPr/>
          </p:nvCxnSpPr>
          <p:spPr bwMode="auto">
            <a:xfrm>
              <a:off x="971600" y="3879273"/>
              <a:ext cx="1813165" cy="0"/>
            </a:xfrm>
            <a:prstGeom prst="line">
              <a:avLst/>
            </a:prstGeom>
            <a:noFill/>
            <a:ln w="19050" algn="ctr">
              <a:solidFill>
                <a:schemeClr val="tx1"/>
              </a:solidFill>
              <a:round/>
              <a:headEnd/>
              <a:tailEnd type="triangle" w="lg" len="lg"/>
            </a:ln>
          </p:spPr>
        </p:cxnSp>
        <p:cxnSp>
          <p:nvCxnSpPr>
            <p:cNvPr id="6164" name="Straight Connector 20"/>
            <p:cNvCxnSpPr>
              <a:cxnSpLocks noChangeShapeType="1"/>
            </p:cNvCxnSpPr>
            <p:nvPr/>
          </p:nvCxnSpPr>
          <p:spPr bwMode="auto">
            <a:xfrm>
              <a:off x="971600" y="4308764"/>
              <a:ext cx="1813165" cy="1"/>
            </a:xfrm>
            <a:prstGeom prst="line">
              <a:avLst/>
            </a:prstGeom>
            <a:noFill/>
            <a:ln w="19050" algn="ctr">
              <a:solidFill>
                <a:schemeClr val="tx1"/>
              </a:solidFill>
              <a:round/>
              <a:headEnd/>
              <a:tailEnd type="triangle" w="lg" len="lg"/>
            </a:ln>
          </p:spPr>
        </p:cxnSp>
        <p:cxnSp>
          <p:nvCxnSpPr>
            <p:cNvPr id="6165" name="Straight Connector 26"/>
            <p:cNvCxnSpPr>
              <a:cxnSpLocks noChangeShapeType="1"/>
            </p:cNvCxnSpPr>
            <p:nvPr/>
          </p:nvCxnSpPr>
          <p:spPr bwMode="auto">
            <a:xfrm>
              <a:off x="6373091" y="3089562"/>
              <a:ext cx="2272146" cy="1"/>
            </a:xfrm>
            <a:prstGeom prst="line">
              <a:avLst/>
            </a:prstGeom>
            <a:noFill/>
            <a:ln w="19050" algn="ctr">
              <a:solidFill>
                <a:schemeClr val="tx1"/>
              </a:solidFill>
              <a:round/>
              <a:headEnd/>
              <a:tailEnd type="triangle" w="lg" len="lg"/>
            </a:ln>
          </p:spPr>
        </p:cxnSp>
        <p:cxnSp>
          <p:nvCxnSpPr>
            <p:cNvPr id="6166" name="Straight Connector 27"/>
            <p:cNvCxnSpPr>
              <a:cxnSpLocks noChangeShapeType="1"/>
            </p:cNvCxnSpPr>
            <p:nvPr/>
          </p:nvCxnSpPr>
          <p:spPr bwMode="auto">
            <a:xfrm>
              <a:off x="6373091" y="3740727"/>
              <a:ext cx="2272146" cy="1"/>
            </a:xfrm>
            <a:prstGeom prst="line">
              <a:avLst/>
            </a:prstGeom>
            <a:noFill/>
            <a:ln w="19050" algn="ctr">
              <a:solidFill>
                <a:schemeClr val="tx1"/>
              </a:solidFill>
              <a:round/>
              <a:headEnd/>
              <a:tailEnd type="triangle" w="lg" len="lg"/>
            </a:ln>
          </p:spPr>
        </p:cxnSp>
        <p:cxnSp>
          <p:nvCxnSpPr>
            <p:cNvPr id="6167" name="Straight Connector 28"/>
            <p:cNvCxnSpPr>
              <a:cxnSpLocks noChangeShapeType="1"/>
            </p:cNvCxnSpPr>
            <p:nvPr/>
          </p:nvCxnSpPr>
          <p:spPr bwMode="auto">
            <a:xfrm>
              <a:off x="6373091" y="4225636"/>
              <a:ext cx="2272146" cy="1"/>
            </a:xfrm>
            <a:prstGeom prst="line">
              <a:avLst/>
            </a:prstGeom>
            <a:noFill/>
            <a:ln w="19050" algn="ctr">
              <a:solidFill>
                <a:schemeClr val="tx1"/>
              </a:solidFill>
              <a:round/>
              <a:headEnd/>
              <a:tailEnd type="triangle" w="lg" len="lg"/>
            </a:ln>
          </p:spPr>
        </p:cxnSp>
        <p:sp>
          <p:nvSpPr>
            <p:cNvPr id="6168" name="TextBox 29"/>
            <p:cNvSpPr txBox="1">
              <a:spLocks noChangeArrowheads="1"/>
            </p:cNvSpPr>
            <p:nvPr/>
          </p:nvSpPr>
          <p:spPr bwMode="auto">
            <a:xfrm>
              <a:off x="1150773" y="1996727"/>
              <a:ext cx="1593706" cy="400110"/>
            </a:xfrm>
            <a:prstGeom prst="rect">
              <a:avLst/>
            </a:prstGeom>
            <a:noFill/>
            <a:ln w="19050">
              <a:noFill/>
              <a:miter lim="800000"/>
              <a:headEnd/>
              <a:tailEnd/>
            </a:ln>
          </p:spPr>
          <p:txBody>
            <a:bodyPr wrap="none">
              <a:spAutoFit/>
            </a:bodyPr>
            <a:lstStyle/>
            <a:p>
              <a:r>
                <a:rPr lang="en-GB" sz="2000"/>
                <a:t>data_in [7:0]</a:t>
              </a:r>
            </a:p>
          </p:txBody>
        </p:sp>
        <p:sp>
          <p:nvSpPr>
            <p:cNvPr id="6169" name="TextBox 30"/>
            <p:cNvSpPr txBox="1">
              <a:spLocks noChangeArrowheads="1"/>
            </p:cNvSpPr>
            <p:nvPr/>
          </p:nvSpPr>
          <p:spPr bwMode="auto">
            <a:xfrm>
              <a:off x="2005173" y="2592472"/>
              <a:ext cx="455574" cy="400110"/>
            </a:xfrm>
            <a:prstGeom prst="rect">
              <a:avLst/>
            </a:prstGeom>
            <a:noFill/>
            <a:ln w="9525">
              <a:noFill/>
              <a:miter lim="800000"/>
              <a:headEnd/>
              <a:tailEnd/>
            </a:ln>
          </p:spPr>
          <p:txBody>
            <a:bodyPr wrap="none">
              <a:spAutoFit/>
            </a:bodyPr>
            <a:lstStyle/>
            <a:p>
              <a:pPr algn="r"/>
              <a:r>
                <a:rPr lang="en-GB" sz="2000"/>
                <a:t>wr</a:t>
              </a:r>
            </a:p>
          </p:txBody>
        </p:sp>
        <p:sp>
          <p:nvSpPr>
            <p:cNvPr id="6170" name="TextBox 31"/>
            <p:cNvSpPr txBox="1">
              <a:spLocks noChangeArrowheads="1"/>
            </p:cNvSpPr>
            <p:nvPr/>
          </p:nvSpPr>
          <p:spPr bwMode="auto">
            <a:xfrm>
              <a:off x="2048455" y="3077380"/>
              <a:ext cx="412292" cy="400110"/>
            </a:xfrm>
            <a:prstGeom prst="rect">
              <a:avLst/>
            </a:prstGeom>
            <a:noFill/>
            <a:ln w="9525">
              <a:noFill/>
              <a:miter lim="800000"/>
              <a:headEnd/>
              <a:tailEnd/>
            </a:ln>
          </p:spPr>
          <p:txBody>
            <a:bodyPr wrap="none">
              <a:spAutoFit/>
            </a:bodyPr>
            <a:lstStyle/>
            <a:p>
              <a:pPr algn="r"/>
              <a:r>
                <a:rPr lang="en-GB" sz="2000"/>
                <a:t>rd</a:t>
              </a:r>
            </a:p>
          </p:txBody>
        </p:sp>
        <p:sp>
          <p:nvSpPr>
            <p:cNvPr id="6171" name="TextBox 32"/>
            <p:cNvSpPr txBox="1">
              <a:spLocks noChangeArrowheads="1"/>
            </p:cNvSpPr>
            <p:nvPr/>
          </p:nvSpPr>
          <p:spPr bwMode="auto">
            <a:xfrm>
              <a:off x="1719839" y="3477490"/>
              <a:ext cx="740908" cy="400110"/>
            </a:xfrm>
            <a:prstGeom prst="rect">
              <a:avLst/>
            </a:prstGeom>
            <a:noFill/>
            <a:ln w="9525">
              <a:noFill/>
              <a:miter lim="800000"/>
              <a:headEnd/>
              <a:tailEnd/>
            </a:ln>
          </p:spPr>
          <p:txBody>
            <a:bodyPr wrap="none">
              <a:spAutoFit/>
            </a:bodyPr>
            <a:lstStyle/>
            <a:p>
              <a:pPr algn="r"/>
              <a:r>
                <a:rPr lang="en-GB" sz="2000"/>
                <a:t>clear</a:t>
              </a:r>
            </a:p>
          </p:txBody>
        </p:sp>
        <p:sp>
          <p:nvSpPr>
            <p:cNvPr id="6172" name="TextBox 33"/>
            <p:cNvSpPr txBox="1">
              <a:spLocks noChangeArrowheads="1"/>
            </p:cNvSpPr>
            <p:nvPr/>
          </p:nvSpPr>
          <p:spPr bwMode="auto">
            <a:xfrm>
              <a:off x="1961892" y="3908654"/>
              <a:ext cx="498855" cy="400110"/>
            </a:xfrm>
            <a:prstGeom prst="rect">
              <a:avLst/>
            </a:prstGeom>
            <a:noFill/>
            <a:ln w="9525">
              <a:noFill/>
              <a:miter lim="800000"/>
              <a:headEnd/>
              <a:tailEnd/>
            </a:ln>
          </p:spPr>
          <p:txBody>
            <a:bodyPr wrap="none">
              <a:spAutoFit/>
            </a:bodyPr>
            <a:lstStyle/>
            <a:p>
              <a:pPr algn="r"/>
              <a:r>
                <a:rPr lang="en-GB" sz="2000"/>
                <a:t>clk</a:t>
              </a:r>
            </a:p>
          </p:txBody>
        </p:sp>
        <p:sp>
          <p:nvSpPr>
            <p:cNvPr id="6173" name="TextBox 34"/>
            <p:cNvSpPr txBox="1">
              <a:spLocks noChangeArrowheads="1"/>
            </p:cNvSpPr>
            <p:nvPr/>
          </p:nvSpPr>
          <p:spPr bwMode="auto">
            <a:xfrm>
              <a:off x="7928335" y="3783964"/>
              <a:ext cx="513281" cy="400110"/>
            </a:xfrm>
            <a:prstGeom prst="rect">
              <a:avLst/>
            </a:prstGeom>
            <a:noFill/>
            <a:ln w="9525">
              <a:noFill/>
              <a:miter lim="800000"/>
              <a:headEnd/>
              <a:tailEnd/>
            </a:ln>
          </p:spPr>
          <p:txBody>
            <a:bodyPr wrap="none">
              <a:spAutoFit/>
            </a:bodyPr>
            <a:lstStyle/>
            <a:p>
              <a:pPr algn="r"/>
              <a:r>
                <a:rPr lang="en-GB" sz="2000"/>
                <a:t>full</a:t>
              </a:r>
            </a:p>
          </p:txBody>
        </p:sp>
        <p:sp>
          <p:nvSpPr>
            <p:cNvPr id="6174" name="TextBox 35"/>
            <p:cNvSpPr txBox="1">
              <a:spLocks noChangeArrowheads="1"/>
            </p:cNvSpPr>
            <p:nvPr/>
          </p:nvSpPr>
          <p:spPr bwMode="auto">
            <a:xfrm>
              <a:off x="7559643" y="3277435"/>
              <a:ext cx="881973" cy="400110"/>
            </a:xfrm>
            <a:prstGeom prst="rect">
              <a:avLst/>
            </a:prstGeom>
            <a:noFill/>
            <a:ln w="9525">
              <a:noFill/>
              <a:miter lim="800000"/>
              <a:headEnd/>
              <a:tailEnd/>
            </a:ln>
          </p:spPr>
          <p:txBody>
            <a:bodyPr wrap="none">
              <a:spAutoFit/>
            </a:bodyPr>
            <a:lstStyle/>
            <a:p>
              <a:pPr algn="r"/>
              <a:r>
                <a:rPr lang="en-GB" sz="2000"/>
                <a:t>empty</a:t>
              </a:r>
            </a:p>
          </p:txBody>
        </p:sp>
        <p:sp>
          <p:nvSpPr>
            <p:cNvPr id="6175" name="TextBox 36"/>
            <p:cNvSpPr txBox="1">
              <a:spLocks noChangeArrowheads="1"/>
            </p:cNvSpPr>
            <p:nvPr/>
          </p:nvSpPr>
          <p:spPr bwMode="auto">
            <a:xfrm>
              <a:off x="6692418" y="2689453"/>
              <a:ext cx="1749198" cy="400110"/>
            </a:xfrm>
            <a:prstGeom prst="rect">
              <a:avLst/>
            </a:prstGeom>
            <a:noFill/>
            <a:ln w="9525">
              <a:noFill/>
              <a:miter lim="800000"/>
              <a:headEnd/>
              <a:tailEnd/>
            </a:ln>
          </p:spPr>
          <p:txBody>
            <a:bodyPr wrap="none">
              <a:spAutoFit/>
            </a:bodyPr>
            <a:lstStyle/>
            <a:p>
              <a:pPr algn="r"/>
              <a:r>
                <a:rPr lang="en-GB" sz="2000"/>
                <a:t>data_out [7:0]</a:t>
              </a:r>
            </a:p>
          </p:txBody>
        </p:sp>
        <p:sp>
          <p:nvSpPr>
            <p:cNvPr id="6176" name="TextBox 37"/>
            <p:cNvSpPr txBox="1">
              <a:spLocks noChangeArrowheads="1"/>
            </p:cNvSpPr>
            <p:nvPr/>
          </p:nvSpPr>
          <p:spPr bwMode="auto">
            <a:xfrm>
              <a:off x="6588224" y="2069232"/>
              <a:ext cx="1853392" cy="400110"/>
            </a:xfrm>
            <a:prstGeom prst="rect">
              <a:avLst/>
            </a:prstGeom>
            <a:noFill/>
            <a:ln w="9525">
              <a:noFill/>
              <a:miter lim="800000"/>
              <a:headEnd/>
              <a:tailEnd/>
            </a:ln>
          </p:spPr>
          <p:txBody>
            <a:bodyPr wrap="none">
              <a:spAutoFit/>
            </a:bodyPr>
            <a:lstStyle/>
            <a:p>
              <a:pPr algn="r"/>
              <a:r>
                <a:rPr lang="en-GB" sz="2000"/>
                <a:t>data_out_valid</a:t>
              </a:r>
            </a:p>
          </p:txBody>
        </p:sp>
        <p:sp>
          <p:nvSpPr>
            <p:cNvPr id="6177" name="TextBox 43"/>
            <p:cNvSpPr txBox="1">
              <a:spLocks noChangeArrowheads="1"/>
            </p:cNvSpPr>
            <p:nvPr/>
          </p:nvSpPr>
          <p:spPr bwMode="auto">
            <a:xfrm>
              <a:off x="3482217" y="4184074"/>
              <a:ext cx="2179565" cy="461665"/>
            </a:xfrm>
            <a:prstGeom prst="rect">
              <a:avLst/>
            </a:prstGeom>
            <a:noFill/>
            <a:ln w="9525">
              <a:noFill/>
              <a:miter lim="800000"/>
              <a:headEnd/>
              <a:tailEnd/>
            </a:ln>
          </p:spPr>
          <p:txBody>
            <a:bodyPr>
              <a:spAutoFit/>
            </a:bodyPr>
            <a:lstStyle/>
            <a:p>
              <a:r>
                <a:rPr lang="en-GB"/>
                <a:t>FIFO DUV</a:t>
              </a:r>
            </a:p>
          </p:txBody>
        </p:sp>
      </p:grpSp>
      <p:pic>
        <p:nvPicPr>
          <p:cNvPr id="160" name="Picture 159" descr="A9-Pipeline-hres.jpg"/>
          <p:cNvPicPr>
            <a:picLocks noChangeAspect="1"/>
          </p:cNvPicPr>
          <p:nvPr/>
        </p:nvPicPr>
        <p:blipFill>
          <a:blip r:embed="rId2" cstate="print"/>
          <a:srcRect/>
          <a:stretch>
            <a:fillRect/>
          </a:stretch>
        </p:blipFill>
        <p:spPr bwMode="auto">
          <a:xfrm>
            <a:off x="3800475" y="1109663"/>
            <a:ext cx="5159375" cy="3962400"/>
          </a:xfrm>
          <a:prstGeom prst="rect">
            <a:avLst/>
          </a:prstGeom>
          <a:noFill/>
          <a:ln w="9525">
            <a:solidFill>
              <a:schemeClr val="tx1"/>
            </a:solidFill>
            <a:miter lim="800000"/>
            <a:headEnd/>
            <a:tailEnd/>
          </a:ln>
        </p:spPr>
      </p:pic>
      <p:grpSp>
        <p:nvGrpSpPr>
          <p:cNvPr id="4" name="Group 162"/>
          <p:cNvGrpSpPr>
            <a:grpSpLocks/>
          </p:cNvGrpSpPr>
          <p:nvPr/>
        </p:nvGrpSpPr>
        <p:grpSpPr bwMode="auto">
          <a:xfrm>
            <a:off x="3060700" y="5260975"/>
            <a:ext cx="646113" cy="1171575"/>
            <a:chOff x="4585509" y="5219431"/>
            <a:chExt cx="646331" cy="1171664"/>
          </a:xfrm>
        </p:grpSpPr>
        <p:sp>
          <p:nvSpPr>
            <p:cNvPr id="6155" name="Rectangle 160"/>
            <p:cNvSpPr>
              <a:spLocks noChangeArrowheads="1"/>
            </p:cNvSpPr>
            <p:nvPr/>
          </p:nvSpPr>
          <p:spPr bwMode="auto">
            <a:xfrm rot="-5400000">
              <a:off x="4316851" y="5542746"/>
              <a:ext cx="1171663" cy="525034"/>
            </a:xfrm>
            <a:prstGeom prst="rect">
              <a:avLst/>
            </a:prstGeom>
            <a:solidFill>
              <a:srgbClr val="0070C0">
                <a:alpha val="43921"/>
              </a:srgbClr>
            </a:solidFill>
            <a:ln w="19050" algn="ctr">
              <a:solidFill>
                <a:schemeClr val="tx1"/>
              </a:solidFill>
              <a:round/>
              <a:headEnd type="triangle" w="med" len="med"/>
              <a:tailEnd type="triangle" w="med" len="med"/>
            </a:ln>
          </p:spPr>
          <p:txBody>
            <a:bodyPr anchor="ctr"/>
            <a:lstStyle/>
            <a:p>
              <a:endParaRPr lang="en-GB" sz="2400" b="1"/>
            </a:p>
          </p:txBody>
        </p:sp>
        <p:sp>
          <p:nvSpPr>
            <p:cNvPr id="6156" name="TextBox 161"/>
            <p:cNvSpPr txBox="1">
              <a:spLocks noChangeArrowheads="1"/>
            </p:cNvSpPr>
            <p:nvPr/>
          </p:nvSpPr>
          <p:spPr bwMode="auto">
            <a:xfrm rot="-5400000">
              <a:off x="4322843" y="5482097"/>
              <a:ext cx="1171664" cy="646331"/>
            </a:xfrm>
            <a:prstGeom prst="rect">
              <a:avLst/>
            </a:prstGeom>
            <a:noFill/>
            <a:ln w="9525">
              <a:noFill/>
              <a:miter lim="800000"/>
              <a:headEnd/>
              <a:tailEnd/>
            </a:ln>
          </p:spPr>
          <p:txBody>
            <a:bodyPr>
              <a:spAutoFit/>
            </a:bodyPr>
            <a:lstStyle/>
            <a:p>
              <a:r>
                <a:rPr lang="en-GB"/>
                <a:t>FIFO DUV</a:t>
              </a:r>
            </a:p>
          </p:txBody>
        </p:sp>
      </p:grpSp>
      <p:grpSp>
        <p:nvGrpSpPr>
          <p:cNvPr id="5" name="Group 164"/>
          <p:cNvGrpSpPr>
            <a:grpSpLocks/>
          </p:cNvGrpSpPr>
          <p:nvPr/>
        </p:nvGrpSpPr>
        <p:grpSpPr bwMode="auto">
          <a:xfrm>
            <a:off x="3925888" y="5260975"/>
            <a:ext cx="646112" cy="1171575"/>
            <a:chOff x="4585509" y="5219431"/>
            <a:chExt cx="646331" cy="1171664"/>
          </a:xfrm>
        </p:grpSpPr>
        <p:sp>
          <p:nvSpPr>
            <p:cNvPr id="6153" name="Rectangle 165"/>
            <p:cNvSpPr>
              <a:spLocks noChangeArrowheads="1"/>
            </p:cNvSpPr>
            <p:nvPr/>
          </p:nvSpPr>
          <p:spPr bwMode="auto">
            <a:xfrm rot="-5400000">
              <a:off x="4316851" y="5542746"/>
              <a:ext cx="1171663" cy="525034"/>
            </a:xfrm>
            <a:prstGeom prst="rect">
              <a:avLst/>
            </a:prstGeom>
            <a:solidFill>
              <a:srgbClr val="0070C0">
                <a:alpha val="43921"/>
              </a:srgbClr>
            </a:solidFill>
            <a:ln w="19050" algn="ctr">
              <a:solidFill>
                <a:schemeClr val="tx1"/>
              </a:solidFill>
              <a:round/>
              <a:headEnd type="triangle" w="med" len="med"/>
              <a:tailEnd type="triangle" w="med" len="med"/>
            </a:ln>
          </p:spPr>
          <p:txBody>
            <a:bodyPr anchor="ctr"/>
            <a:lstStyle/>
            <a:p>
              <a:endParaRPr lang="en-GB" sz="2400" b="1"/>
            </a:p>
          </p:txBody>
        </p:sp>
        <p:sp>
          <p:nvSpPr>
            <p:cNvPr id="6154" name="TextBox 166"/>
            <p:cNvSpPr txBox="1">
              <a:spLocks noChangeArrowheads="1"/>
            </p:cNvSpPr>
            <p:nvPr/>
          </p:nvSpPr>
          <p:spPr bwMode="auto">
            <a:xfrm rot="-5400000">
              <a:off x="4322843" y="5482097"/>
              <a:ext cx="1171664" cy="646331"/>
            </a:xfrm>
            <a:prstGeom prst="rect">
              <a:avLst/>
            </a:prstGeom>
            <a:noFill/>
            <a:ln w="9525">
              <a:noFill/>
              <a:miter lim="800000"/>
              <a:headEnd/>
              <a:tailEnd/>
            </a:ln>
          </p:spPr>
          <p:txBody>
            <a:bodyPr>
              <a:spAutoFit/>
            </a:bodyPr>
            <a:lstStyle/>
            <a:p>
              <a:r>
                <a:rPr lang="en-GB"/>
                <a:t>FIFO DUV</a:t>
              </a:r>
            </a:p>
          </p:txBody>
        </p:sp>
      </p:grpSp>
      <p:sp>
        <p:nvSpPr>
          <p:cNvPr id="168" name="Oval 167"/>
          <p:cNvSpPr>
            <a:spLocks noChangeArrowheads="1"/>
          </p:cNvSpPr>
          <p:nvPr/>
        </p:nvSpPr>
        <p:spPr bwMode="auto">
          <a:xfrm>
            <a:off x="3935413" y="3021013"/>
            <a:ext cx="1066800" cy="1057275"/>
          </a:xfrm>
          <a:prstGeom prst="ellipse">
            <a:avLst/>
          </a:prstGeom>
          <a:solidFill>
            <a:srgbClr val="3DB576">
              <a:alpha val="47058"/>
            </a:srgbClr>
          </a:solidFill>
          <a:ln w="9525" algn="ctr">
            <a:noFill/>
            <a:round/>
            <a:headEnd type="triangle" w="med" len="med"/>
            <a:tailEnd type="triangle" w="med" len="med"/>
          </a:ln>
        </p:spPr>
        <p:txBody>
          <a:bodyPr anchor="ctr"/>
          <a:lstStyle/>
          <a:p>
            <a:endParaRPr lang="en-GB" sz="2400" b="1"/>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
                                        </p:tgtEl>
                                      </p:cBhvr>
                                      <p:by x="25000" y="25000"/>
                                    </p:animScale>
                                  </p:childTnLst>
                                </p:cTn>
                              </p:par>
                              <p:par>
                                <p:cTn id="7" presetID="8" presetClass="emph" presetSubtype="0" fill="hold" nodeType="withEffect">
                                  <p:stCondLst>
                                    <p:cond delay="0"/>
                                  </p:stCondLst>
                                  <p:childTnLst>
                                    <p:animRot by="-5400000">
                                      <p:cBhvr>
                                        <p:cTn id="8" dur="2000" fill="hold"/>
                                        <p:tgtEl>
                                          <p:spTgt spid="2"/>
                                        </p:tgtEl>
                                        <p:attrNameLst>
                                          <p:attrName>r</p:attrName>
                                        </p:attrNameLst>
                                      </p:cBhvr>
                                    </p:animRot>
                                  </p:childTnLst>
                                </p:cTn>
                              </p:par>
                              <p:par>
                                <p:cTn id="9" presetID="49" presetClass="path" presetSubtype="0" accel="50000" decel="50000" fill="hold" nodeType="withEffect">
                                  <p:stCondLst>
                                    <p:cond delay="0"/>
                                  </p:stCondLst>
                                  <p:childTnLst>
                                    <p:animMotion origin="layout" path="M -0.00087 0.06181 L -0.13004 0.32824 " pathEditMode="relative" rAng="0" ptsTypes="AA">
                                      <p:cBhvr>
                                        <p:cTn id="10" dur="1000" fill="hold"/>
                                        <p:tgtEl>
                                          <p:spTgt spid="2"/>
                                        </p:tgtEl>
                                        <p:attrNameLst>
                                          <p:attrName>ppt_x</p:attrName>
                                          <p:attrName>ppt_y</p:attrName>
                                        </p:attrNameLst>
                                      </p:cBhvr>
                                      <p:rCtr x="-6500" y="13300"/>
                                    </p:animMotion>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childTnLst>
                                </p:cTn>
                              </p:par>
                              <p:par>
                                <p:cTn id="14" presetID="10" presetClass="exit" presetSubtype="0" fill="hold" nodeType="withEffect">
                                  <p:stCondLst>
                                    <p:cond delay="0"/>
                                  </p:stCondLst>
                                  <p:childTnLst>
                                    <p:animEffect transition="out" filter="fade">
                                      <p:cBhvr>
                                        <p:cTn id="15" dur="1000"/>
                                        <p:tgtEl>
                                          <p:spTgt spid="2"/>
                                        </p:tgtEl>
                                      </p:cBhvr>
                                    </p:animEffect>
                                    <p:set>
                                      <p:cBhvr>
                                        <p:cTn id="16" dur="1" fill="hold">
                                          <p:stCondLst>
                                            <p:cond delay="999"/>
                                          </p:stCondLst>
                                        </p:cTn>
                                        <p:tgtEl>
                                          <p:spTgt spid="2"/>
                                        </p:tgtEl>
                                        <p:attrNameLst>
                                          <p:attrName>style.visibility</p:attrName>
                                        </p:attrNameLst>
                                      </p:cBhvr>
                                      <p:to>
                                        <p:strVal val="hidden"/>
                                      </p:to>
                                    </p:se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160"/>
                                        </p:tgtEl>
                                        <p:attrNameLst>
                                          <p:attrName>style.visibility</p:attrName>
                                        </p:attrNameLst>
                                      </p:cBhvr>
                                      <p:to>
                                        <p:strVal val="visible"/>
                                      </p:to>
                                    </p:set>
                                    <p:animEffect transition="in" filter="fade">
                                      <p:cBhvr>
                                        <p:cTn id="20" dur="1000"/>
                                        <p:tgtEl>
                                          <p:spTgt spid="16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0">
                                            <p:txEl>
                                              <p:pRg st="0" end="0"/>
                                            </p:txEl>
                                          </p:spTgt>
                                        </p:tgtEl>
                                        <p:attrNameLst>
                                          <p:attrName>style.visibility</p:attrName>
                                        </p:attrNameLst>
                                      </p:cBhvr>
                                      <p:to>
                                        <p:strVal val="visible"/>
                                      </p:to>
                                    </p:set>
                                    <p:animEffect transition="in" filter="fade">
                                      <p:cBhvr>
                                        <p:cTn id="25" dur="1000"/>
                                        <p:tgtEl>
                                          <p:spTgt spid="170">
                                            <p:txEl>
                                              <p:pRg st="0" end="0"/>
                                            </p:txEl>
                                          </p:spTgt>
                                        </p:tgtEl>
                                      </p:cBhvr>
                                    </p:animEffect>
                                  </p:childTnLst>
                                </p:cTn>
                              </p:par>
                            </p:childTnLst>
                          </p:cTn>
                        </p:par>
                        <p:par>
                          <p:cTn id="26" fill="hold">
                            <p:stCondLst>
                              <p:cond delay="1000"/>
                            </p:stCondLst>
                            <p:childTnLst>
                              <p:par>
                                <p:cTn id="27" presetID="56" presetClass="path" presetSubtype="0" accel="50000" decel="50000" fill="hold" nodeType="afterEffect">
                                  <p:stCondLst>
                                    <p:cond delay="0"/>
                                  </p:stCondLst>
                                  <p:childTnLst>
                                    <p:animMotion origin="layout" path="M -4.16667E-6 -2.96296E-6 L 0.0908 -0.33333 " pathEditMode="relative" rAng="0" ptsTypes="AA">
                                      <p:cBhvr>
                                        <p:cTn id="28" dur="1000" fill="hold"/>
                                        <p:tgtEl>
                                          <p:spTgt spid="4"/>
                                        </p:tgtEl>
                                        <p:attrNameLst>
                                          <p:attrName>ppt_x</p:attrName>
                                          <p:attrName>ppt_y</p:attrName>
                                        </p:attrNameLst>
                                      </p:cBhvr>
                                      <p:rCtr x="4500" y="-16700"/>
                                    </p:animMotion>
                                  </p:childTnLst>
                                </p:cTn>
                              </p:par>
                            </p:childTnLst>
                          </p:cTn>
                        </p:par>
                        <p:par>
                          <p:cTn id="29" fill="hold">
                            <p:stCondLst>
                              <p:cond delay="2000"/>
                            </p:stCondLst>
                            <p:childTnLst>
                              <p:par>
                                <p:cTn id="30" presetID="6" presetClass="emph" presetSubtype="0" fill="hold" nodeType="afterEffect">
                                  <p:stCondLst>
                                    <p:cond delay="0"/>
                                  </p:stCondLst>
                                  <p:childTnLst>
                                    <p:animScale>
                                      <p:cBhvr>
                                        <p:cTn id="31" dur="1000" fill="hold"/>
                                        <p:tgtEl>
                                          <p:spTgt spid="4"/>
                                        </p:tgtEl>
                                      </p:cBhvr>
                                      <p:by x="60000" y="60000"/>
                                    </p:animScale>
                                  </p:childTnLst>
                                </p:cTn>
                              </p:par>
                              <p:par>
                                <p:cTn id="32" presetID="10" presetClass="exit" presetSubtype="0" fill="hold" nodeType="withEffect">
                                  <p:stCondLst>
                                    <p:cond delay="0"/>
                                  </p:stCondLst>
                                  <p:childTnLst>
                                    <p:animEffect transition="out" filter="fade">
                                      <p:cBhvr>
                                        <p:cTn id="33" dur="1000"/>
                                        <p:tgtEl>
                                          <p:spTgt spid="4"/>
                                        </p:tgtEl>
                                      </p:cBhvr>
                                    </p:animEffect>
                                    <p:set>
                                      <p:cBhvr>
                                        <p:cTn id="34" dur="1" fill="hold">
                                          <p:stCondLst>
                                            <p:cond delay="999"/>
                                          </p:stCondLst>
                                        </p:cTn>
                                        <p:tgtEl>
                                          <p:spTgt spid="4"/>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childTnLst>
                                </p:cTn>
                              </p:par>
                            </p:childTnLst>
                          </p:cTn>
                        </p:par>
                        <p:par>
                          <p:cTn id="38" fill="hold">
                            <p:stCondLst>
                              <p:cond delay="3000"/>
                            </p:stCondLst>
                            <p:childTnLst>
                              <p:par>
                                <p:cTn id="39" presetID="56" presetClass="path" presetSubtype="0" accel="50000" decel="50000" fill="hold" nodeType="afterEffect">
                                  <p:stCondLst>
                                    <p:cond delay="500"/>
                                  </p:stCondLst>
                                  <p:childTnLst>
                                    <p:animMotion origin="layout" path="M -3.33333E-6 3.7037E-6 L 0.05382 -0.33542 " pathEditMode="relative" rAng="0" ptsTypes="AA">
                                      <p:cBhvr>
                                        <p:cTn id="40" dur="1000" fill="hold"/>
                                        <p:tgtEl>
                                          <p:spTgt spid="5"/>
                                        </p:tgtEl>
                                        <p:attrNameLst>
                                          <p:attrName>ppt_x</p:attrName>
                                          <p:attrName>ppt_y</p:attrName>
                                        </p:attrNameLst>
                                      </p:cBhvr>
                                      <p:rCtr x="2700" y="-16800"/>
                                    </p:animMotion>
                                  </p:childTnLst>
                                </p:cTn>
                              </p:par>
                            </p:childTnLst>
                          </p:cTn>
                        </p:par>
                        <p:par>
                          <p:cTn id="41" fill="hold">
                            <p:stCondLst>
                              <p:cond delay="4500"/>
                            </p:stCondLst>
                            <p:childTnLst>
                              <p:par>
                                <p:cTn id="42" presetID="6" presetClass="emph" presetSubtype="0" fill="hold" nodeType="afterEffect">
                                  <p:stCondLst>
                                    <p:cond delay="0"/>
                                  </p:stCondLst>
                                  <p:childTnLst>
                                    <p:animScale>
                                      <p:cBhvr>
                                        <p:cTn id="43" dur="1000" fill="hold"/>
                                        <p:tgtEl>
                                          <p:spTgt spid="5"/>
                                        </p:tgtEl>
                                      </p:cBhvr>
                                      <p:by x="60000" y="60000"/>
                                    </p:animScale>
                                  </p:childTnLst>
                                </p:cTn>
                              </p:par>
                              <p:par>
                                <p:cTn id="44" presetID="10" presetClass="exit" presetSubtype="0" fill="hold" nodeType="withEffect">
                                  <p:stCondLst>
                                    <p:cond delay="0"/>
                                  </p:stCondLst>
                                  <p:childTnLst>
                                    <p:animEffect transition="out" filter="fade">
                                      <p:cBhvr>
                                        <p:cTn id="45" dur="1000"/>
                                        <p:tgtEl>
                                          <p:spTgt spid="5"/>
                                        </p:tgtEl>
                                      </p:cBhvr>
                                    </p:animEffect>
                                    <p:set>
                                      <p:cBhvr>
                                        <p:cTn id="46" dur="1" fill="hold">
                                          <p:stCondLst>
                                            <p:cond delay="999"/>
                                          </p:stCondLst>
                                        </p:cTn>
                                        <p:tgtEl>
                                          <p:spTgt spid="5"/>
                                        </p:tgtEl>
                                        <p:attrNameLst>
                                          <p:attrName>style.visibility</p:attrName>
                                        </p:attrNameLst>
                                      </p:cBhvr>
                                      <p:to>
                                        <p:strVal val="hidden"/>
                                      </p:to>
                                    </p:set>
                                  </p:childTnLst>
                                </p:cTn>
                              </p:par>
                            </p:childTnLst>
                          </p:cTn>
                        </p:par>
                        <p:par>
                          <p:cTn id="47" fill="hold">
                            <p:stCondLst>
                              <p:cond delay="5500"/>
                            </p:stCondLst>
                            <p:childTnLst>
                              <p:par>
                                <p:cTn id="48" presetID="10" presetClass="entr" presetSubtype="0" fill="hold" grpId="0" nodeType="afterEffect">
                                  <p:stCondLst>
                                    <p:cond delay="500"/>
                                  </p:stCondLst>
                                  <p:childTnLst>
                                    <p:set>
                                      <p:cBhvr>
                                        <p:cTn id="49" dur="1" fill="hold">
                                          <p:stCondLst>
                                            <p:cond delay="0"/>
                                          </p:stCondLst>
                                        </p:cTn>
                                        <p:tgtEl>
                                          <p:spTgt spid="168"/>
                                        </p:tgtEl>
                                        <p:attrNameLst>
                                          <p:attrName>style.visibility</p:attrName>
                                        </p:attrNameLst>
                                      </p:cBhvr>
                                      <p:to>
                                        <p:strVal val="visible"/>
                                      </p:to>
                                    </p:set>
                                    <p:animEffect transition="in" filter="fade">
                                      <p:cBhvr>
                                        <p:cTn id="50" dur="1000"/>
                                        <p:tgtEl>
                                          <p:spTgt spid="168"/>
                                        </p:tgtEl>
                                      </p:cBhvr>
                                    </p:animEffect>
                                  </p:childTnLst>
                                </p:cTn>
                              </p:par>
                            </p:childTnLst>
                          </p:cTn>
                        </p:par>
                        <p:par>
                          <p:cTn id="51" fill="hold">
                            <p:stCondLst>
                              <p:cond delay="7000"/>
                            </p:stCondLst>
                            <p:childTnLst>
                              <p:par>
                                <p:cTn id="52" presetID="1" presetClass="entr" presetSubtype="0" fill="hold" nodeType="afterEffect">
                                  <p:stCondLst>
                                    <p:cond delay="500"/>
                                  </p:stCondLst>
                                  <p:childTnLst>
                                    <p:set>
                                      <p:cBhvr>
                                        <p:cTn id="53" dur="1" fill="hold">
                                          <p:stCondLst>
                                            <p:cond delay="0"/>
                                          </p:stCondLst>
                                        </p:cTn>
                                        <p:tgtEl>
                                          <p:spTgt spid="17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build="allAtOnce"/>
      <p:bldP spid="16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Content Placeholder 3" descr="Screenshot-ModelSim SE-64 6.5c-3.RWF_buggy.png"/>
          <p:cNvPicPr>
            <a:picLocks noGrp="1" noChangeAspect="1"/>
          </p:cNvPicPr>
          <p:nvPr>
            <p:ph idx="1"/>
          </p:nvPr>
        </p:nvPicPr>
        <p:blipFill>
          <a:blip r:embed="rId2" cstate="print"/>
          <a:srcRect/>
          <a:stretch>
            <a:fillRect/>
          </a:stretch>
        </p:blipFill>
        <p:spPr>
          <a:xfrm>
            <a:off x="627063" y="1117600"/>
            <a:ext cx="7732712" cy="5332413"/>
          </a:xfrm>
        </p:spPr>
      </p:pic>
      <p:cxnSp>
        <p:nvCxnSpPr>
          <p:cNvPr id="6" name="Straight Connector 5"/>
          <p:cNvCxnSpPr>
            <a:cxnSpLocks noChangeShapeType="1"/>
          </p:cNvCxnSpPr>
          <p:nvPr/>
        </p:nvCxnSpPr>
        <p:spPr bwMode="auto">
          <a:xfrm>
            <a:off x="7148513" y="1909763"/>
            <a:ext cx="0" cy="4087812"/>
          </a:xfrm>
          <a:prstGeom prst="line">
            <a:avLst/>
          </a:prstGeom>
          <a:noFill/>
          <a:ln w="25400" algn="ctr">
            <a:solidFill>
              <a:srgbClr val="FFC000"/>
            </a:solidFill>
            <a:round/>
            <a:headEnd/>
            <a:tailEnd/>
          </a:ln>
        </p:spPr>
      </p:cxnSp>
      <p:sp>
        <p:nvSpPr>
          <p:cNvPr id="7" name="Oval 6"/>
          <p:cNvSpPr>
            <a:spLocks noChangeArrowheads="1"/>
          </p:cNvSpPr>
          <p:nvPr/>
        </p:nvSpPr>
        <p:spPr bwMode="auto">
          <a:xfrm>
            <a:off x="7242175" y="3238500"/>
            <a:ext cx="469900" cy="844550"/>
          </a:xfrm>
          <a:prstGeom prst="ellipse">
            <a:avLst/>
          </a:prstGeom>
          <a:noFill/>
          <a:ln w="25400" algn="ctr">
            <a:solidFill>
              <a:srgbClr val="FFC000"/>
            </a:solidFill>
            <a:round/>
            <a:headEnd type="triangle" w="med" len="med"/>
            <a:tailEnd type="triangle" w="med" len="med"/>
          </a:ln>
        </p:spPr>
        <p:txBody>
          <a:bodyPr anchor="ctr"/>
          <a:lstStyle/>
          <a:p>
            <a:endParaRPr lang="en-GB" sz="2400" b="1"/>
          </a:p>
        </p:txBody>
      </p:sp>
      <p:sp>
        <p:nvSpPr>
          <p:cNvPr id="31749" name="Title 1"/>
          <p:cNvSpPr>
            <a:spLocks noGrp="1"/>
          </p:cNvSpPr>
          <p:nvPr>
            <p:ph type="title"/>
          </p:nvPr>
        </p:nvSpPr>
        <p:spPr/>
        <p:txBody>
          <a:bodyPr/>
          <a:lstStyle/>
          <a:p>
            <a:r>
              <a:rPr lang="en-GB" smtClean="0"/>
              <a:t>Read and Write when FIFO is full</a:t>
            </a:r>
          </a:p>
        </p:txBody>
      </p:sp>
      <p:sp>
        <p:nvSpPr>
          <p:cNvPr id="11" name="Rounded Rectangular Callout 10"/>
          <p:cNvSpPr>
            <a:spLocks noChangeArrowheads="1"/>
          </p:cNvSpPr>
          <p:nvPr/>
        </p:nvSpPr>
        <p:spPr bwMode="auto">
          <a:xfrm>
            <a:off x="5764213" y="4508500"/>
            <a:ext cx="2881312" cy="1435100"/>
          </a:xfrm>
          <a:prstGeom prst="wedgeRoundRectCallout">
            <a:avLst>
              <a:gd name="adj1" fmla="val -54963"/>
              <a:gd name="adj2" fmla="val -159329"/>
              <a:gd name="adj3" fmla="val 16667"/>
            </a:avLst>
          </a:prstGeom>
          <a:solidFill>
            <a:srgbClr val="FFCCCC"/>
          </a:solidFill>
          <a:ln w="9525" algn="ctr">
            <a:noFill/>
            <a:round/>
            <a:headEnd type="triangle" w="med" len="med"/>
            <a:tailEnd type="triangle" w="med" len="med"/>
          </a:ln>
        </p:spPr>
        <p:txBody>
          <a:bodyPr anchor="ctr"/>
          <a:lstStyle/>
          <a:p>
            <a:r>
              <a:rPr lang="en-GB" sz="2400" b="1">
                <a:solidFill>
                  <a:srgbClr val="C00000"/>
                </a:solidFill>
              </a:rPr>
              <a:t>Long test sequence to expose the bug.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p:txBody>
          <a:bodyPr/>
          <a:lstStyle/>
          <a:p>
            <a:pPr eaLnBrk="1" hangingPunct="1"/>
            <a:r>
              <a:rPr lang="en-GB" dirty="0" smtClean="0"/>
              <a:t>ABV</a:t>
            </a:r>
            <a:endParaRPr lang="en-US" dirty="0" smtClean="0"/>
          </a:p>
        </p:txBody>
      </p:sp>
      <p:sp>
        <p:nvSpPr>
          <p:cNvPr id="32771"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GB" smtClean="0"/>
              <a:t>Properties of the DUV	</a:t>
            </a:r>
          </a:p>
        </p:txBody>
      </p:sp>
      <p:sp>
        <p:nvSpPr>
          <p:cNvPr id="34819" name="Content Placeholder 2"/>
          <p:cNvSpPr>
            <a:spLocks noGrp="1"/>
          </p:cNvSpPr>
          <p:nvPr>
            <p:ph idx="1"/>
          </p:nvPr>
        </p:nvSpPr>
        <p:spPr>
          <a:xfrm>
            <a:off x="693738" y="2046288"/>
            <a:ext cx="8161337" cy="3548062"/>
          </a:xfrm>
        </p:spPr>
        <p:txBody>
          <a:bodyPr/>
          <a:lstStyle/>
          <a:p>
            <a:pPr>
              <a:buFont typeface="Wingdings" pitchFamily="2" charset="2"/>
              <a:buNone/>
            </a:pPr>
            <a:r>
              <a:rPr lang="en-GB" smtClean="0"/>
              <a:t>Black box view:</a:t>
            </a:r>
          </a:p>
          <a:p>
            <a:pPr lvl="1"/>
            <a:r>
              <a:rPr lang="en-GB" sz="2000" smtClean="0"/>
              <a:t>Empty and full are never asserted together. </a:t>
            </a:r>
          </a:p>
          <a:p>
            <a:pPr lvl="1"/>
            <a:r>
              <a:rPr lang="en-GB" sz="2000" smtClean="0"/>
              <a:t>After clear the FIFO is empty. </a:t>
            </a:r>
          </a:p>
          <a:p>
            <a:pPr lvl="1"/>
            <a:r>
              <a:rPr lang="en-GB" sz="2000" smtClean="0"/>
              <a:t>After writing 8 data items the FIFO is full. </a:t>
            </a:r>
          </a:p>
          <a:p>
            <a:pPr lvl="1"/>
            <a:r>
              <a:rPr lang="en-GB" sz="2000" smtClean="0"/>
              <a:t>Data items are moving through the FIFO unchanged in terms of data content and in terms of data order. </a:t>
            </a:r>
          </a:p>
          <a:p>
            <a:pPr lvl="1"/>
            <a:r>
              <a:rPr lang="en-GB" sz="2000" smtClean="0"/>
              <a:t>No data is duplicated. </a:t>
            </a:r>
          </a:p>
          <a:p>
            <a:pPr lvl="1"/>
            <a:r>
              <a:rPr lang="en-GB" sz="2000" smtClean="0"/>
              <a:t>No data is lost. </a:t>
            </a:r>
          </a:p>
          <a:p>
            <a:pPr lvl="1"/>
            <a:r>
              <a:rPr lang="en-GB" sz="2000" smtClean="0"/>
              <a:t>data_out_valid only for valid data, i.e. no x’s in data. </a:t>
            </a:r>
          </a:p>
        </p:txBody>
      </p:sp>
      <p:sp>
        <p:nvSpPr>
          <p:cNvPr id="7" name="Rounded Rectangular Callout 6"/>
          <p:cNvSpPr>
            <a:spLocks noChangeArrowheads="1"/>
          </p:cNvSpPr>
          <p:nvPr/>
        </p:nvSpPr>
        <p:spPr bwMode="auto">
          <a:xfrm>
            <a:off x="6827838" y="1870075"/>
            <a:ext cx="2106612" cy="1122363"/>
          </a:xfrm>
          <a:prstGeom prst="wedgeRoundRectCallout">
            <a:avLst>
              <a:gd name="adj1" fmla="val -67264"/>
              <a:gd name="adj2" fmla="val 25606"/>
              <a:gd name="adj3" fmla="val 16667"/>
            </a:avLst>
          </a:prstGeom>
          <a:solidFill>
            <a:srgbClr val="7CD2A5"/>
          </a:solidFill>
          <a:ln w="9525" algn="ctr">
            <a:noFill/>
            <a:round/>
            <a:headEnd type="triangle" w="med" len="med"/>
            <a:tailEnd type="triangle" w="med" len="med"/>
          </a:ln>
        </p:spPr>
        <p:txBody>
          <a:bodyPr anchor="ctr"/>
          <a:lstStyle/>
          <a:p>
            <a:r>
              <a:rPr lang="en-GB" sz="2400" b="1">
                <a:solidFill>
                  <a:srgbClr val="21613F"/>
                </a:solidFill>
              </a:rPr>
              <a:t>An invariant property.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GB" smtClean="0"/>
              <a:t>Properties of the DUV	</a:t>
            </a:r>
          </a:p>
        </p:txBody>
      </p:sp>
      <p:sp>
        <p:nvSpPr>
          <p:cNvPr id="3" name="Content Placeholder 2"/>
          <p:cNvSpPr>
            <a:spLocks noGrp="1"/>
          </p:cNvSpPr>
          <p:nvPr>
            <p:ph idx="1"/>
          </p:nvPr>
        </p:nvSpPr>
        <p:spPr>
          <a:xfrm>
            <a:off x="358775" y="1125538"/>
            <a:ext cx="8424863" cy="5256212"/>
          </a:xfrm>
        </p:spPr>
        <p:txBody>
          <a:bodyPr/>
          <a:lstStyle/>
          <a:p>
            <a:r>
              <a:rPr lang="en-GB" smtClean="0"/>
              <a:t>White box view:</a:t>
            </a:r>
          </a:p>
          <a:p>
            <a:pPr lvl="1"/>
            <a:r>
              <a:rPr lang="en-GB" sz="2400" smtClean="0"/>
              <a:t>The value range of the read and write pointers is between 0 and 7.</a:t>
            </a:r>
          </a:p>
          <a:p>
            <a:pPr lvl="1"/>
            <a:r>
              <a:rPr lang="en-GB" sz="2400" smtClean="0"/>
              <a:t>The data_counter ranges from 0 to 8.</a:t>
            </a:r>
          </a:p>
          <a:p>
            <a:pPr lvl="1"/>
            <a:r>
              <a:rPr lang="en-GB" sz="2400" smtClean="0"/>
              <a:t>The data in the FIFO is not changed during a clear.</a:t>
            </a:r>
          </a:p>
          <a:p>
            <a:pPr lvl="1"/>
            <a:r>
              <a:rPr lang="en-GB" sz="2400" smtClean="0"/>
              <a:t>For each valid read the read pointer is incremented.</a:t>
            </a:r>
          </a:p>
          <a:p>
            <a:pPr lvl="1"/>
            <a:r>
              <a:rPr lang="en-GB" sz="2400" smtClean="0"/>
              <a:t>For each valid write the write pointer is incremented.</a:t>
            </a:r>
          </a:p>
          <a:p>
            <a:pPr lvl="1"/>
            <a:r>
              <a:rPr lang="en-GB" sz="2400" smtClean="0"/>
              <a:t>Data is written only to the slot indicated by nxt_wr.</a:t>
            </a:r>
          </a:p>
          <a:p>
            <a:pPr lvl="1"/>
            <a:r>
              <a:rPr lang="en-GB" sz="2400" smtClean="0"/>
              <a:t>Data is read only from the slot indicated by nxt_rd.</a:t>
            </a:r>
          </a:p>
          <a:p>
            <a:pPr lvl="1"/>
            <a:r>
              <a:rPr lang="en-GB" sz="2400" smtClean="0"/>
              <a:t>When reading and writing the data_counter remains unchanged. </a:t>
            </a:r>
          </a:p>
          <a:p>
            <a:pPr lvl="2"/>
            <a:r>
              <a:rPr lang="en-GB" sz="2000" smtClean="0">
                <a:solidFill>
                  <a:srgbClr val="FF0000"/>
                </a:solidFill>
              </a:rPr>
              <a:t>What about a RW from an empty/full FIFO?</a:t>
            </a:r>
          </a:p>
          <a:p>
            <a:pPr lvl="1"/>
            <a:endParaRPr lang="en-GB"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p:txBody>
          <a:bodyPr/>
          <a:lstStyle/>
          <a:p>
            <a:pPr eaLnBrk="1" hangingPunct="1"/>
            <a:r>
              <a:rPr lang="en-GB" dirty="0" smtClean="0"/>
              <a:t>Property Formalization</a:t>
            </a:r>
          </a:p>
        </p:txBody>
      </p:sp>
      <p:sp>
        <p:nvSpPr>
          <p:cNvPr id="3686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75" y="1147763"/>
            <a:ext cx="8424863" cy="5226050"/>
          </a:xfrm>
        </p:spPr>
        <p:txBody>
          <a:bodyPr/>
          <a:lstStyle/>
          <a:p>
            <a:pPr marL="342900" lvl="1" indent="-342900">
              <a:buClr>
                <a:srgbClr val="4185BD"/>
              </a:buClr>
              <a:buFont typeface="Wingdings" pitchFamily="2" charset="2"/>
              <a:buChar char="§"/>
            </a:pPr>
            <a:r>
              <a:rPr lang="en-GB" b="1" dirty="0" smtClean="0">
                <a:solidFill>
                  <a:srgbClr val="0070C0"/>
                </a:solidFill>
              </a:rPr>
              <a:t>System </a:t>
            </a:r>
            <a:r>
              <a:rPr lang="en-GB" b="1" dirty="0" err="1" smtClean="0">
                <a:solidFill>
                  <a:srgbClr val="0070C0"/>
                </a:solidFill>
              </a:rPr>
              <a:t>Verilog</a:t>
            </a:r>
            <a:r>
              <a:rPr lang="en-GB" b="1" dirty="0" smtClean="0">
                <a:solidFill>
                  <a:srgbClr val="0070C0"/>
                </a:solidFill>
              </a:rPr>
              <a:t> Assertions (SVA) for:</a:t>
            </a:r>
            <a:endParaRPr lang="en-GB" sz="2000" dirty="0" smtClean="0"/>
          </a:p>
          <a:p>
            <a:pPr marL="742950" lvl="2" indent="-342900">
              <a:buClr>
                <a:srgbClr val="4185BD"/>
              </a:buClr>
            </a:pPr>
            <a:r>
              <a:rPr lang="en-GB" dirty="0" smtClean="0"/>
              <a:t>Empty and full are never asserted together.</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property </a:t>
            </a:r>
            <a:r>
              <a:rPr lang="en-GB" sz="1600" b="1" dirty="0" err="1" smtClean="0">
                <a:solidFill>
                  <a:srgbClr val="004F8A"/>
                </a:solidFill>
                <a:latin typeface="Courier New" pitchFamily="49" charset="0"/>
                <a:cs typeface="Courier New" pitchFamily="49" charset="0"/>
              </a:rPr>
              <a:t>not_empty_and_full</a:t>
            </a:r>
            <a:r>
              <a:rPr lang="en-GB" sz="1600" b="1" dirty="0" smtClean="0">
                <a:solidFill>
                  <a:srgbClr val="004F8A"/>
                </a:solidFill>
                <a:latin typeface="Courier New" pitchFamily="49" charset="0"/>
                <a:cs typeface="Courier New" pitchFamily="49" charset="0"/>
              </a:rPr>
              <a:t>;</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t>
            </a:r>
            <a:r>
              <a:rPr lang="en-GB" sz="1600" b="1" dirty="0" err="1" smtClean="0">
                <a:solidFill>
                  <a:srgbClr val="004F8A"/>
                </a:solidFill>
                <a:latin typeface="Courier New" pitchFamily="49" charset="0"/>
                <a:cs typeface="Courier New" pitchFamily="49" charset="0"/>
              </a:rPr>
              <a:t>posedge</a:t>
            </a: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clk</a:t>
            </a:r>
            <a:r>
              <a:rPr lang="en-GB" sz="1600" b="1" dirty="0" smtClean="0">
                <a:solidFill>
                  <a:srgbClr val="004F8A"/>
                </a:solidFill>
                <a:latin typeface="Courier New" pitchFamily="49" charset="0"/>
                <a:cs typeface="Courier New" pitchFamily="49" charset="0"/>
              </a:rPr>
              <a:t>) !(empty &amp;&amp; full);</a:t>
            </a:r>
          </a:p>
          <a:p>
            <a:pPr marL="1200150" lvl="3" indent="-342900">
              <a:buClr>
                <a:srgbClr val="4185BD"/>
              </a:buClr>
              <a:buFontTx/>
              <a:buNone/>
            </a:pPr>
            <a:r>
              <a:rPr lang="en-GB" sz="1600" b="1" dirty="0" err="1" smtClean="0">
                <a:solidFill>
                  <a:srgbClr val="004F8A"/>
                </a:solidFill>
                <a:latin typeface="Courier New" pitchFamily="49" charset="0"/>
                <a:cs typeface="Courier New" pitchFamily="49" charset="0"/>
              </a:rPr>
              <a:t>endproperty</a:t>
            </a:r>
            <a:endParaRPr lang="en-GB" sz="1600" b="1" dirty="0" smtClean="0">
              <a:solidFill>
                <a:srgbClr val="004F8A"/>
              </a:solidFill>
              <a:latin typeface="Courier New" pitchFamily="49" charset="0"/>
              <a:cs typeface="Courier New" pitchFamily="49" charset="0"/>
            </a:endParaRP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assert property (</a:t>
            </a:r>
            <a:r>
              <a:rPr lang="en-GB" sz="1600" b="1" dirty="0" err="1" smtClean="0">
                <a:solidFill>
                  <a:srgbClr val="004F8A"/>
                </a:solidFill>
                <a:latin typeface="Courier New" pitchFamily="49" charset="0"/>
                <a:cs typeface="Courier New" pitchFamily="49" charset="0"/>
              </a:rPr>
              <a:t>not_empty_and_full</a:t>
            </a:r>
            <a:r>
              <a:rPr lang="en-GB" sz="1600" b="1" dirty="0" smtClean="0">
                <a:solidFill>
                  <a:srgbClr val="004F8A"/>
                </a:solidFill>
                <a:latin typeface="Courier New" pitchFamily="49" charset="0"/>
                <a:cs typeface="Courier New" pitchFamily="49" charset="0"/>
              </a:rPr>
              <a:t>);</a:t>
            </a:r>
            <a:endParaRPr lang="en-GB" b="1" dirty="0" smtClean="0">
              <a:solidFill>
                <a:srgbClr val="004F8A"/>
              </a:solidFill>
              <a:latin typeface="Courier New" pitchFamily="49" charset="0"/>
              <a:cs typeface="Courier New" pitchFamily="49" charset="0"/>
            </a:endParaRPr>
          </a:p>
          <a:p>
            <a:pPr marL="742950" lvl="2" indent="-342900">
              <a:buClr>
                <a:srgbClr val="4185BD"/>
              </a:buClr>
            </a:pPr>
            <a:r>
              <a:rPr lang="en-GB" dirty="0" smtClean="0"/>
              <a:t>After clear the FIFO is empty.</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property </a:t>
            </a:r>
            <a:r>
              <a:rPr lang="en-GB" sz="1600" b="1" dirty="0" err="1" smtClean="0">
                <a:solidFill>
                  <a:srgbClr val="004F8A"/>
                </a:solidFill>
                <a:latin typeface="Courier New" pitchFamily="49" charset="0"/>
                <a:cs typeface="Courier New" pitchFamily="49" charset="0"/>
              </a:rPr>
              <a:t>empty_after_clear</a:t>
            </a:r>
            <a:r>
              <a:rPr lang="en-GB" sz="1600" b="1" dirty="0" smtClean="0">
                <a:solidFill>
                  <a:srgbClr val="004F8A"/>
                </a:solidFill>
                <a:latin typeface="Courier New" pitchFamily="49" charset="0"/>
                <a:cs typeface="Courier New" pitchFamily="49" charset="0"/>
              </a:rPr>
              <a:t>;</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t>
            </a:r>
            <a:r>
              <a:rPr lang="en-GB" sz="1600" b="1" dirty="0" err="1" smtClean="0">
                <a:solidFill>
                  <a:srgbClr val="004F8A"/>
                </a:solidFill>
                <a:latin typeface="Courier New" pitchFamily="49" charset="0"/>
                <a:cs typeface="Courier New" pitchFamily="49" charset="0"/>
              </a:rPr>
              <a:t>posedge</a:t>
            </a: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clk</a:t>
            </a:r>
            <a:r>
              <a:rPr lang="en-GB" sz="1600" b="1" dirty="0" smtClean="0">
                <a:solidFill>
                  <a:srgbClr val="004F8A"/>
                </a:solidFill>
                <a:latin typeface="Courier New" pitchFamily="49" charset="0"/>
                <a:cs typeface="Courier New" pitchFamily="49" charset="0"/>
              </a:rPr>
              <a:t>) (clear |=&gt; empty==1);</a:t>
            </a:r>
          </a:p>
          <a:p>
            <a:pPr marL="1200150" lvl="3" indent="-342900">
              <a:buClr>
                <a:srgbClr val="4185BD"/>
              </a:buClr>
              <a:buFontTx/>
              <a:buNone/>
            </a:pPr>
            <a:r>
              <a:rPr lang="en-GB" sz="1600" b="1" dirty="0" err="1" smtClean="0">
                <a:solidFill>
                  <a:srgbClr val="004F8A"/>
                </a:solidFill>
                <a:latin typeface="Courier New" pitchFamily="49" charset="0"/>
                <a:cs typeface="Courier New" pitchFamily="49" charset="0"/>
              </a:rPr>
              <a:t>endproperty</a:t>
            </a:r>
            <a:r>
              <a:rPr lang="en-GB" sz="1600" b="1" dirty="0" smtClean="0">
                <a:solidFill>
                  <a:srgbClr val="004F8A"/>
                </a:solidFill>
                <a:latin typeface="Courier New" pitchFamily="49" charset="0"/>
                <a:cs typeface="Courier New" pitchFamily="49" charset="0"/>
              </a:rPr>
              <a:t> </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assert property (</a:t>
            </a:r>
            <a:r>
              <a:rPr lang="en-GB" sz="1600" b="1" dirty="0" err="1" smtClean="0">
                <a:solidFill>
                  <a:srgbClr val="004F8A"/>
                </a:solidFill>
                <a:latin typeface="Courier New" pitchFamily="49" charset="0"/>
                <a:cs typeface="Courier New" pitchFamily="49" charset="0"/>
              </a:rPr>
              <a:t>empty_after_clear</a:t>
            </a:r>
            <a:r>
              <a:rPr lang="en-GB" sz="1600" b="1" dirty="0" smtClean="0">
                <a:solidFill>
                  <a:srgbClr val="004F8A"/>
                </a:solidFill>
                <a:latin typeface="Courier New" pitchFamily="49" charset="0"/>
                <a:cs typeface="Courier New" pitchFamily="49" charset="0"/>
              </a:rPr>
              <a:t>);</a:t>
            </a:r>
            <a:endParaRPr lang="en-GB" b="1" dirty="0" smtClean="0">
              <a:solidFill>
                <a:srgbClr val="004F8A"/>
              </a:solidFill>
              <a:latin typeface="Courier New" pitchFamily="49" charset="0"/>
              <a:cs typeface="Courier New" pitchFamily="49" charset="0"/>
            </a:endParaRPr>
          </a:p>
          <a:p>
            <a:pPr marL="742950" lvl="2" indent="-342900">
              <a:buClr>
                <a:srgbClr val="4185BD"/>
              </a:buClr>
            </a:pPr>
            <a:r>
              <a:rPr lang="en-GB" dirty="0" smtClean="0"/>
              <a:t>On empty after one write the FIFO is no longer empty.</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property </a:t>
            </a:r>
            <a:r>
              <a:rPr lang="en-GB" sz="1600" b="1" dirty="0" err="1" smtClean="0">
                <a:solidFill>
                  <a:srgbClr val="004F8A"/>
                </a:solidFill>
                <a:latin typeface="Courier New" pitchFamily="49" charset="0"/>
                <a:cs typeface="Courier New" pitchFamily="49" charset="0"/>
              </a:rPr>
              <a:t>not_empty_after_write_on_empty</a:t>
            </a:r>
            <a:r>
              <a:rPr lang="en-GB" sz="1600" b="1" dirty="0" smtClean="0">
                <a:solidFill>
                  <a:srgbClr val="004F8A"/>
                </a:solidFill>
                <a:latin typeface="Courier New" pitchFamily="49" charset="0"/>
                <a:cs typeface="Courier New" pitchFamily="49" charset="0"/>
              </a:rPr>
              <a:t>;</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posedge</a:t>
            </a: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clk</a:t>
            </a:r>
            <a:r>
              <a:rPr lang="en-GB" sz="1600" b="1" dirty="0" smtClean="0">
                <a:solidFill>
                  <a:srgbClr val="004F8A"/>
                </a:solidFill>
                <a:latin typeface="Courier New" pitchFamily="49" charset="0"/>
                <a:cs typeface="Courier New" pitchFamily="49" charset="0"/>
              </a:rPr>
              <a:t>) (empty &amp;&amp; </a:t>
            </a:r>
            <a:r>
              <a:rPr lang="en-GB" sz="1600" b="1" dirty="0" err="1" smtClean="0">
                <a:solidFill>
                  <a:srgbClr val="004F8A"/>
                </a:solidFill>
                <a:latin typeface="Courier New" pitchFamily="49" charset="0"/>
                <a:cs typeface="Courier New" pitchFamily="49" charset="0"/>
              </a:rPr>
              <a:t>wr</a:t>
            </a:r>
            <a:r>
              <a:rPr lang="en-GB" sz="1600" b="1" dirty="0" smtClean="0">
                <a:solidFill>
                  <a:srgbClr val="004F8A"/>
                </a:solidFill>
                <a:latin typeface="Courier New" pitchFamily="49" charset="0"/>
                <a:cs typeface="Courier New" pitchFamily="49" charset="0"/>
              </a:rPr>
              <a:t> |=&gt; !empty);</a:t>
            </a:r>
          </a:p>
          <a:p>
            <a:pPr marL="1200150" lvl="3" indent="-342900">
              <a:buClr>
                <a:srgbClr val="4185BD"/>
              </a:buClr>
              <a:buFontTx/>
              <a:buNone/>
            </a:pPr>
            <a:r>
              <a:rPr lang="en-GB" sz="1600" b="1" dirty="0" err="1" smtClean="0">
                <a:solidFill>
                  <a:srgbClr val="004F8A"/>
                </a:solidFill>
                <a:latin typeface="Courier New" pitchFamily="49" charset="0"/>
                <a:cs typeface="Courier New" pitchFamily="49" charset="0"/>
              </a:rPr>
              <a:t>endproperty</a:t>
            </a:r>
            <a:endParaRPr lang="en-GB" sz="1600" b="1" dirty="0" smtClean="0">
              <a:solidFill>
                <a:srgbClr val="004F8A"/>
              </a:solidFill>
              <a:latin typeface="Courier New" pitchFamily="49" charset="0"/>
              <a:cs typeface="Courier New" pitchFamily="49" charset="0"/>
            </a:endParaRP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assert property (</a:t>
            </a:r>
            <a:r>
              <a:rPr lang="en-GB" sz="1600" b="1" dirty="0" err="1" smtClean="0">
                <a:solidFill>
                  <a:srgbClr val="004F8A"/>
                </a:solidFill>
                <a:latin typeface="Courier New" pitchFamily="49" charset="0"/>
                <a:cs typeface="Courier New" pitchFamily="49" charset="0"/>
              </a:rPr>
              <a:t>not_empty_after_write_on_empty</a:t>
            </a:r>
            <a:r>
              <a:rPr lang="en-GB" sz="1600" b="1" dirty="0" smtClean="0">
                <a:solidFill>
                  <a:srgbClr val="004F8A"/>
                </a:solidFill>
                <a:latin typeface="Courier New" pitchFamily="49" charset="0"/>
                <a:cs typeface="Courier New" pitchFamily="49" charset="0"/>
              </a:rPr>
              <a:t>);</a:t>
            </a:r>
          </a:p>
          <a:p>
            <a:pPr marL="742950" lvl="2" indent="-342900">
              <a:buClr>
                <a:srgbClr val="4185BD"/>
              </a:buClr>
              <a:buFont typeface="Wingdings" pitchFamily="2" charset="2"/>
              <a:buNone/>
            </a:pPr>
            <a:endParaRPr lang="en-GB" dirty="0" smtClean="0"/>
          </a:p>
          <a:p>
            <a:pPr marL="742950" lvl="2" indent="-342900">
              <a:buClr>
                <a:srgbClr val="4185BD"/>
              </a:buClr>
              <a:buFont typeface="Wingdings" pitchFamily="2" charset="2"/>
              <a:buNone/>
            </a:pPr>
            <a:r>
              <a:rPr lang="en-GB" dirty="0" smtClean="0"/>
              <a:t> </a:t>
            </a:r>
          </a:p>
          <a:p>
            <a:pPr marL="742950" lvl="2" indent="-342900">
              <a:buClr>
                <a:srgbClr val="4185BD"/>
              </a:buClr>
            </a:pPr>
            <a:endParaRPr lang="en-GB" dirty="0" smtClean="0"/>
          </a:p>
          <a:p>
            <a:pPr marL="342900" lvl="1" indent="-342900">
              <a:buClr>
                <a:srgbClr val="4185BD"/>
              </a:buClr>
              <a:buFont typeface="Wingdings" pitchFamily="2" charset="2"/>
              <a:buChar char="§"/>
            </a:pPr>
            <a:endParaRPr lang="en-GB" sz="2000" dirty="0" smtClean="0"/>
          </a:p>
          <a:p>
            <a:endParaRPr lang="en-GB" dirty="0" smtClean="0"/>
          </a:p>
        </p:txBody>
      </p:sp>
      <p:sp>
        <p:nvSpPr>
          <p:cNvPr id="38914" name="Title 1"/>
          <p:cNvSpPr>
            <a:spLocks noGrp="1"/>
          </p:cNvSpPr>
          <p:nvPr>
            <p:ph type="title"/>
          </p:nvPr>
        </p:nvSpPr>
        <p:spPr/>
        <p:txBody>
          <a:bodyPr/>
          <a:lstStyle/>
          <a:p>
            <a:r>
              <a:rPr lang="en-GB" sz="4000" smtClean="0"/>
              <a:t>Formalization of key DUV Assertions</a:t>
            </a:r>
          </a:p>
        </p:txBody>
      </p:sp>
      <p:sp>
        <p:nvSpPr>
          <p:cNvPr id="7" name="Rounded Rectangular Callout 6"/>
          <p:cNvSpPr/>
          <p:nvPr/>
        </p:nvSpPr>
        <p:spPr bwMode="auto">
          <a:xfrm>
            <a:off x="5832475" y="2271713"/>
            <a:ext cx="3062288" cy="1136650"/>
          </a:xfrm>
          <a:prstGeom prst="wedgeRoundRectCallout">
            <a:avLst>
              <a:gd name="adj1" fmla="val -79172"/>
              <a:gd name="adj2" fmla="val 36348"/>
              <a:gd name="adj3" fmla="val 16667"/>
            </a:avLst>
          </a:prstGeom>
          <a:solidFill>
            <a:schemeClr val="accent1"/>
          </a:solidFill>
          <a:ln w="9525" cap="flat" cmpd="sng" algn="ctr">
            <a:noFill/>
            <a:prstDash val="solid"/>
            <a:round/>
            <a:headEnd type="triangle" w="med" len="med"/>
            <a:tailEnd type="triangle" w="med" len="med"/>
          </a:ln>
          <a:effectLst/>
        </p:spPr>
        <p:txBody>
          <a:bodyPr anchor="ctr"/>
          <a:lstStyle/>
          <a:p>
            <a:pPr marL="0" lvl="2">
              <a:spcBef>
                <a:spcPct val="20000"/>
              </a:spcBef>
              <a:buClr>
                <a:srgbClr val="4185BD"/>
              </a:buClr>
              <a:defRPr/>
            </a:pPr>
            <a:r>
              <a:rPr lang="en-GB" sz="2200" kern="0" dirty="0">
                <a:latin typeface="Arial" pitchFamily="34" charset="0"/>
              </a:rPr>
              <a:t>Assertions can be </a:t>
            </a:r>
            <a:r>
              <a:rPr lang="en-GB" sz="2200" kern="0" dirty="0">
                <a:solidFill>
                  <a:srgbClr val="C00000"/>
                </a:solidFill>
                <a:latin typeface="Arial" pitchFamily="34" charset="0"/>
              </a:rPr>
              <a:t>monitored during simulation.</a:t>
            </a:r>
          </a:p>
        </p:txBody>
      </p:sp>
      <p:sp>
        <p:nvSpPr>
          <p:cNvPr id="8" name="Rounded Rectangular Callout 7"/>
          <p:cNvSpPr/>
          <p:nvPr/>
        </p:nvSpPr>
        <p:spPr bwMode="auto">
          <a:xfrm>
            <a:off x="5846763" y="3602038"/>
            <a:ext cx="3062287" cy="1136650"/>
          </a:xfrm>
          <a:prstGeom prst="wedgeRoundRectCallout">
            <a:avLst>
              <a:gd name="adj1" fmla="val -77815"/>
              <a:gd name="adj2" fmla="val -57555"/>
              <a:gd name="adj3" fmla="val 16667"/>
            </a:avLst>
          </a:prstGeom>
          <a:solidFill>
            <a:schemeClr val="accent1"/>
          </a:solidFill>
          <a:ln w="9525" cap="flat" cmpd="sng" algn="ctr">
            <a:noFill/>
            <a:prstDash val="solid"/>
            <a:round/>
            <a:headEnd type="triangle" w="med" len="med"/>
            <a:tailEnd type="triangle" w="med" len="med"/>
          </a:ln>
          <a:effectLst/>
        </p:spPr>
        <p:txBody>
          <a:bodyPr anchor="ctr"/>
          <a:lstStyle/>
          <a:p>
            <a:pPr marL="0" lvl="2">
              <a:spcBef>
                <a:spcPct val="20000"/>
              </a:spcBef>
              <a:buClr>
                <a:srgbClr val="4185BD"/>
              </a:buClr>
              <a:defRPr/>
            </a:pPr>
            <a:r>
              <a:rPr lang="en-GB" sz="2200" kern="0" dirty="0">
                <a:latin typeface="Arial" pitchFamily="34" charset="0"/>
              </a:rPr>
              <a:t>Assertions can also be used for </a:t>
            </a:r>
            <a:r>
              <a:rPr lang="en-GB" sz="2200" kern="0" dirty="0">
                <a:solidFill>
                  <a:srgbClr val="C00000"/>
                </a:solidFill>
                <a:latin typeface="Arial" pitchFamily="34" charset="0"/>
              </a:rPr>
              <a:t>formal property checking.</a:t>
            </a:r>
          </a:p>
        </p:txBody>
      </p:sp>
      <p:sp>
        <p:nvSpPr>
          <p:cNvPr id="10" name="TextBox 9"/>
          <p:cNvSpPr txBox="1"/>
          <p:nvPr/>
        </p:nvSpPr>
        <p:spPr>
          <a:xfrm>
            <a:off x="2092325" y="2438400"/>
            <a:ext cx="4613275" cy="2308225"/>
          </a:xfrm>
          <a:prstGeom prst="rect">
            <a:avLst/>
          </a:prstGeom>
          <a:solidFill>
            <a:srgbClr val="FFCCCC"/>
          </a:solidFill>
        </p:spPr>
        <p:txBody>
          <a:bodyPr>
            <a:spAutoFit/>
          </a:bodyPr>
          <a:lstStyle/>
          <a:p>
            <a:pPr marL="0" lvl="2">
              <a:defRPr/>
            </a:pPr>
            <a:r>
              <a:rPr lang="en-GB" sz="3600" kern="0" dirty="0">
                <a:solidFill>
                  <a:srgbClr val="C00000"/>
                </a:solidFill>
                <a:latin typeface="Arial" pitchFamily="34" charset="0"/>
              </a:rPr>
              <a:t>Challenge: </a:t>
            </a:r>
          </a:p>
          <a:p>
            <a:pPr marL="0" lvl="2">
              <a:defRPr/>
            </a:pPr>
            <a:r>
              <a:rPr lang="en-GB" sz="3600" kern="0" dirty="0">
                <a:solidFill>
                  <a:srgbClr val="C00000"/>
                </a:solidFill>
                <a:latin typeface="Arial" pitchFamily="34" charset="0"/>
              </a:rPr>
              <a:t>There are many more interesting assertions.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GB" smtClean="0"/>
              <a:t>Corner case properties	</a:t>
            </a:r>
          </a:p>
        </p:txBody>
      </p:sp>
      <p:sp>
        <p:nvSpPr>
          <p:cNvPr id="3" name="Content Placeholder 2"/>
          <p:cNvSpPr>
            <a:spLocks noGrp="1"/>
          </p:cNvSpPr>
          <p:nvPr>
            <p:ph idx="1"/>
          </p:nvPr>
        </p:nvSpPr>
        <p:spPr>
          <a:xfrm>
            <a:off x="358775" y="1274763"/>
            <a:ext cx="8424863" cy="5100637"/>
          </a:xfrm>
        </p:spPr>
        <p:txBody>
          <a:bodyPr/>
          <a:lstStyle/>
          <a:p>
            <a:pPr>
              <a:defRPr/>
            </a:pPr>
            <a:r>
              <a:rPr lang="en-GB" sz="2000" b="1" dirty="0" smtClean="0">
                <a:solidFill>
                  <a:srgbClr val="0070C0"/>
                </a:solidFill>
              </a:rPr>
              <a:t>FIFO empty:</a:t>
            </a:r>
            <a:r>
              <a:rPr lang="en-GB" sz="2000" dirty="0" smtClean="0">
                <a:solidFill>
                  <a:srgbClr val="0070C0"/>
                </a:solidFill>
              </a:rPr>
              <a:t> </a:t>
            </a:r>
            <a:r>
              <a:rPr lang="en-GB" sz="2000" dirty="0" smtClean="0"/>
              <a:t>When the FIFO is empty and there is a write at the same time as a read (from empty), then the </a:t>
            </a:r>
            <a:r>
              <a:rPr lang="en-GB" sz="2000" dirty="0" smtClean="0">
                <a:cs typeface="Courier New" pitchFamily="49" charset="0"/>
              </a:rPr>
              <a:t>read should be ignored.</a:t>
            </a:r>
            <a:endParaRPr lang="en-GB" sz="2000" b="1" dirty="0" smtClean="0">
              <a:solidFill>
                <a:schemeClr val="accent6"/>
              </a:solidFill>
              <a:latin typeface="Courier New" pitchFamily="49" charset="0"/>
              <a:cs typeface="Courier New" pitchFamily="49" charset="0"/>
            </a:endParaRPr>
          </a:p>
          <a:p>
            <a:pPr lvl="2">
              <a:buFont typeface="Wingdings" pitchFamily="2" charset="2"/>
              <a:buNone/>
              <a:defRPr/>
            </a:pPr>
            <a:r>
              <a:rPr lang="en-GB" sz="1600" b="1" dirty="0" smtClean="0">
                <a:solidFill>
                  <a:srgbClr val="002060"/>
                </a:solidFill>
                <a:latin typeface="Courier New" pitchFamily="49" charset="0"/>
                <a:cs typeface="Courier New" pitchFamily="49" charset="0"/>
              </a:rPr>
              <a:t>property </a:t>
            </a:r>
            <a:r>
              <a:rPr lang="en-GB" sz="1600" b="1" dirty="0" err="1" smtClean="0">
                <a:solidFill>
                  <a:srgbClr val="002060"/>
                </a:solidFill>
                <a:latin typeface="Courier New" pitchFamily="49" charset="0"/>
                <a:cs typeface="Courier New" pitchFamily="49" charset="0"/>
              </a:rPr>
              <a:t>empty_write_ignore_read</a:t>
            </a:r>
            <a:r>
              <a:rPr lang="en-GB" sz="1600" b="1" dirty="0" smtClean="0">
                <a:solidFill>
                  <a:srgbClr val="002060"/>
                </a:solidFill>
                <a:latin typeface="Courier New" pitchFamily="49" charset="0"/>
                <a:cs typeface="Courier New" pitchFamily="49" charset="0"/>
              </a:rPr>
              <a:t>;</a:t>
            </a:r>
          </a:p>
          <a:p>
            <a:pPr lvl="2">
              <a:buFont typeface="Wingdings" pitchFamily="2" charset="2"/>
              <a:buNone/>
              <a:defRPr/>
            </a:pPr>
            <a:r>
              <a:rPr lang="en-GB" sz="1600" b="1" dirty="0" smtClean="0">
                <a:solidFill>
                  <a:srgbClr val="002060"/>
                </a:solidFill>
                <a:latin typeface="Courier New" pitchFamily="49" charset="0"/>
                <a:cs typeface="Courier New" pitchFamily="49" charset="0"/>
              </a:rPr>
              <a:t>@(</a:t>
            </a:r>
            <a:r>
              <a:rPr lang="en-GB" sz="1600" b="1" dirty="0" err="1" smtClean="0">
                <a:solidFill>
                  <a:srgbClr val="002060"/>
                </a:solidFill>
                <a:latin typeface="Courier New" pitchFamily="49" charset="0"/>
                <a:cs typeface="Courier New" pitchFamily="49" charset="0"/>
              </a:rPr>
              <a:t>posedge</a:t>
            </a: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clk</a:t>
            </a:r>
            <a:r>
              <a:rPr lang="en-GB" sz="1600" b="1" dirty="0" smtClean="0">
                <a:solidFill>
                  <a:srgbClr val="002060"/>
                </a:solidFill>
                <a:latin typeface="Courier New" pitchFamily="49" charset="0"/>
                <a:cs typeface="Courier New" pitchFamily="49" charset="0"/>
              </a:rPr>
              <a:t>){empty &amp;&amp; </a:t>
            </a:r>
            <a:r>
              <a:rPr lang="en-GB" sz="1600" b="1" dirty="0" err="1" smtClean="0">
                <a:solidFill>
                  <a:srgbClr val="002060"/>
                </a:solidFill>
                <a:latin typeface="Courier New" pitchFamily="49" charset="0"/>
                <a:cs typeface="Courier New" pitchFamily="49" charset="0"/>
              </a:rPr>
              <a:t>wr</a:t>
            </a:r>
            <a:r>
              <a:rPr lang="en-GB" sz="1600" b="1" dirty="0" smtClean="0">
                <a:solidFill>
                  <a:srgbClr val="002060"/>
                </a:solidFill>
                <a:latin typeface="Courier New" pitchFamily="49" charset="0"/>
                <a:cs typeface="Courier New" pitchFamily="49" charset="0"/>
              </a:rPr>
              <a:t> &amp;&amp; rd |=&gt; </a:t>
            </a:r>
          </a:p>
          <a:p>
            <a:pPr lvl="2">
              <a:buFont typeface="Wingdings" pitchFamily="2" charset="2"/>
              <a:buNone/>
              <a:defRPr/>
            </a:pP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 == $past(</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)+1};</a:t>
            </a:r>
          </a:p>
          <a:p>
            <a:pPr lvl="2">
              <a:buFont typeface="Wingdings" pitchFamily="2" charset="2"/>
              <a:buNone/>
              <a:defRPr/>
            </a:pPr>
            <a:r>
              <a:rPr lang="en-GB" sz="1600" b="1" dirty="0" err="1" smtClean="0">
                <a:solidFill>
                  <a:srgbClr val="002060"/>
                </a:solidFill>
                <a:latin typeface="Courier New" pitchFamily="49" charset="0"/>
                <a:cs typeface="Courier New" pitchFamily="49" charset="0"/>
              </a:rPr>
              <a:t>endproperty</a:t>
            </a:r>
            <a:endParaRPr lang="en-GB" sz="1600" b="1" dirty="0" smtClean="0">
              <a:solidFill>
                <a:srgbClr val="002060"/>
              </a:solidFill>
              <a:latin typeface="Courier New" pitchFamily="49" charset="0"/>
              <a:cs typeface="Courier New" pitchFamily="49" charset="0"/>
            </a:endParaRPr>
          </a:p>
          <a:p>
            <a:pPr lvl="2">
              <a:buFont typeface="Wingdings" pitchFamily="2" charset="2"/>
              <a:buNone/>
              <a:defRPr/>
            </a:pPr>
            <a:r>
              <a:rPr lang="en-GB" sz="1600" b="1" dirty="0" smtClean="0">
                <a:solidFill>
                  <a:srgbClr val="002060"/>
                </a:solidFill>
                <a:latin typeface="Courier New" pitchFamily="49" charset="0"/>
                <a:cs typeface="Courier New" pitchFamily="49" charset="0"/>
              </a:rPr>
              <a:t>assert property (</a:t>
            </a:r>
            <a:r>
              <a:rPr lang="en-GB" sz="1600" b="1" dirty="0" err="1" smtClean="0">
                <a:solidFill>
                  <a:srgbClr val="002060"/>
                </a:solidFill>
                <a:latin typeface="Courier New" pitchFamily="49" charset="0"/>
                <a:cs typeface="Courier New" pitchFamily="49" charset="0"/>
              </a:rPr>
              <a:t>empty_write_ignore_read</a:t>
            </a:r>
            <a:r>
              <a:rPr lang="en-GB" sz="1600" b="1" dirty="0" smtClean="0">
                <a:solidFill>
                  <a:srgbClr val="002060"/>
                </a:solidFill>
                <a:latin typeface="Courier New" pitchFamily="49" charset="0"/>
                <a:cs typeface="Courier New" pitchFamily="49" charset="0"/>
              </a:rPr>
              <a:t>);</a:t>
            </a:r>
          </a:p>
          <a:p>
            <a:pPr lvl="2">
              <a:buFont typeface="Wingdings" pitchFamily="2" charset="2"/>
              <a:buNone/>
              <a:defRPr/>
            </a:pPr>
            <a:r>
              <a:rPr lang="en-GB" sz="1600" b="1" dirty="0" smtClean="0">
                <a:solidFill>
                  <a:srgbClr val="002060"/>
                </a:solidFill>
                <a:latin typeface="Courier New" pitchFamily="49" charset="0"/>
                <a:cs typeface="Courier New" pitchFamily="49" charset="0"/>
              </a:rPr>
              <a:t>cover property (</a:t>
            </a:r>
            <a:r>
              <a:rPr lang="en-GB" sz="1600" b="1" dirty="0" err="1" smtClean="0">
                <a:solidFill>
                  <a:srgbClr val="002060"/>
                </a:solidFill>
                <a:latin typeface="Courier New" pitchFamily="49" charset="0"/>
                <a:cs typeface="Courier New" pitchFamily="49" charset="0"/>
              </a:rPr>
              <a:t>empty_write_ignore_read</a:t>
            </a:r>
            <a:r>
              <a:rPr lang="en-GB" sz="1600" b="1" dirty="0" smtClean="0">
                <a:solidFill>
                  <a:srgbClr val="002060"/>
                </a:solidFill>
                <a:latin typeface="Courier New" pitchFamily="49" charset="0"/>
                <a:cs typeface="Courier New" pitchFamily="49" charset="0"/>
              </a:rPr>
              <a:t>);</a:t>
            </a:r>
          </a:p>
          <a:p>
            <a:pPr>
              <a:defRPr/>
            </a:pPr>
            <a:r>
              <a:rPr lang="en-GB" sz="2000" b="1" dirty="0" smtClean="0">
                <a:solidFill>
                  <a:srgbClr val="0070C0"/>
                </a:solidFill>
              </a:rPr>
              <a:t>FIFO full:</a:t>
            </a:r>
            <a:r>
              <a:rPr lang="en-GB" sz="2000" dirty="0" smtClean="0">
                <a:solidFill>
                  <a:srgbClr val="0070C0"/>
                </a:solidFill>
              </a:rPr>
              <a:t> </a:t>
            </a:r>
            <a:r>
              <a:rPr lang="en-GB" sz="2000" dirty="0" smtClean="0"/>
              <a:t>When the FIFO is full and there is a read at the same time as a write, then the write (to full) should be ignored.</a:t>
            </a: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property </a:t>
            </a:r>
            <a:r>
              <a:rPr lang="en-GB" sz="1600" b="1" dirty="0" err="1" smtClean="0">
                <a:solidFill>
                  <a:srgbClr val="002060"/>
                </a:solidFill>
                <a:latin typeface="Courier New" pitchFamily="49" charset="0"/>
                <a:cs typeface="Courier New" pitchFamily="49" charset="0"/>
              </a:rPr>
              <a:t>full_read_ignore_write</a:t>
            </a:r>
            <a:endParaRPr lang="en-GB" sz="1600" b="1" dirty="0" smtClean="0">
              <a:solidFill>
                <a:srgbClr val="002060"/>
              </a:solidFill>
              <a:latin typeface="Courier New" pitchFamily="49" charset="0"/>
              <a:cs typeface="Courier New" pitchFamily="49" charset="0"/>
            </a:endParaRP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posedge</a:t>
            </a: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clk</a:t>
            </a:r>
            <a:r>
              <a:rPr lang="en-GB" sz="1600" b="1" dirty="0" smtClean="0">
                <a:solidFill>
                  <a:srgbClr val="002060"/>
                </a:solidFill>
                <a:latin typeface="Courier New" pitchFamily="49" charset="0"/>
                <a:cs typeface="Courier New" pitchFamily="49" charset="0"/>
              </a:rPr>
              <a:t>) {full &amp;&amp; rd &amp;&amp; </a:t>
            </a:r>
            <a:r>
              <a:rPr lang="en-GB" sz="1600" b="1" dirty="0" err="1" smtClean="0">
                <a:solidFill>
                  <a:srgbClr val="002060"/>
                </a:solidFill>
                <a:latin typeface="Courier New" pitchFamily="49" charset="0"/>
                <a:cs typeface="Courier New" pitchFamily="49" charset="0"/>
              </a:rPr>
              <a:t>wr</a:t>
            </a:r>
            <a:r>
              <a:rPr lang="en-GB" sz="1600" b="1" dirty="0" smtClean="0">
                <a:solidFill>
                  <a:srgbClr val="002060"/>
                </a:solidFill>
                <a:latin typeface="Courier New" pitchFamily="49" charset="0"/>
                <a:cs typeface="Courier New" pitchFamily="49" charset="0"/>
              </a:rPr>
              <a:t> |=&gt; </a:t>
            </a: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 == $past(</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)-1};</a:t>
            </a:r>
          </a:p>
          <a:p>
            <a:pPr marL="1200150" lvl="3" indent="-342900">
              <a:buClr>
                <a:srgbClr val="4185BD"/>
              </a:buClr>
              <a:buFontTx/>
              <a:buNone/>
              <a:defRPr/>
            </a:pPr>
            <a:r>
              <a:rPr lang="en-GB" sz="1600" b="1" dirty="0" err="1" smtClean="0">
                <a:solidFill>
                  <a:srgbClr val="002060"/>
                </a:solidFill>
                <a:latin typeface="Courier New" pitchFamily="49" charset="0"/>
                <a:cs typeface="Courier New" pitchFamily="49" charset="0"/>
              </a:rPr>
              <a:t>endproperty</a:t>
            </a:r>
            <a:endParaRPr lang="en-GB" sz="1600" b="1" dirty="0" smtClean="0">
              <a:solidFill>
                <a:srgbClr val="002060"/>
              </a:solidFill>
              <a:latin typeface="Courier New" pitchFamily="49" charset="0"/>
              <a:cs typeface="Courier New" pitchFamily="49" charset="0"/>
            </a:endParaRP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assert property (</a:t>
            </a:r>
            <a:r>
              <a:rPr lang="en-GB" sz="1600" b="1" dirty="0" err="1" smtClean="0">
                <a:solidFill>
                  <a:srgbClr val="002060"/>
                </a:solidFill>
                <a:latin typeface="Courier New" pitchFamily="49" charset="0"/>
                <a:cs typeface="Courier New" pitchFamily="49" charset="0"/>
              </a:rPr>
              <a:t>full_read_ignore_write</a:t>
            </a:r>
            <a:r>
              <a:rPr lang="en-GB" sz="1600" b="1" dirty="0" smtClean="0">
                <a:solidFill>
                  <a:srgbClr val="002060"/>
                </a:solidFill>
                <a:latin typeface="Courier New" pitchFamily="49" charset="0"/>
                <a:cs typeface="Courier New" pitchFamily="49" charset="0"/>
              </a:rPr>
              <a:t>);</a:t>
            </a: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cover property (</a:t>
            </a:r>
            <a:r>
              <a:rPr lang="en-GB" sz="1600" b="1" dirty="0" err="1" smtClean="0">
                <a:solidFill>
                  <a:srgbClr val="002060"/>
                </a:solidFill>
                <a:latin typeface="Courier New" pitchFamily="49" charset="0"/>
                <a:cs typeface="Courier New" pitchFamily="49" charset="0"/>
              </a:rPr>
              <a:t>full_read_ignore_write</a:t>
            </a:r>
            <a:r>
              <a:rPr lang="en-GB" sz="1600" b="1" dirty="0" smtClean="0">
                <a:solidFill>
                  <a:srgbClr val="002060"/>
                </a:solidFill>
                <a:latin typeface="Courier New" pitchFamily="49" charset="0"/>
                <a:cs typeface="Courier New" pitchFamily="49" charset="0"/>
              </a:rPr>
              <a:t>);</a:t>
            </a:r>
          </a:p>
          <a:p>
            <a:pPr>
              <a:defRPr/>
            </a:pPr>
            <a:endParaRPr lang="en-GB" sz="2400" dirty="0" smtClean="0"/>
          </a:p>
          <a:p>
            <a:pPr>
              <a:defRPr/>
            </a:pPr>
            <a:endParaRPr lang="en-GB"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p:txBody>
          <a:bodyPr/>
          <a:lstStyle/>
          <a:p>
            <a:r>
              <a:rPr lang="en-GB" dirty="0" smtClean="0"/>
              <a:t>Formal Property Checking</a:t>
            </a:r>
          </a:p>
        </p:txBody>
      </p:sp>
      <p:sp>
        <p:nvSpPr>
          <p:cNvPr id="40963"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Verification Approaches</a:t>
            </a:r>
            <a:endParaRPr lang="en-GB" dirty="0"/>
          </a:p>
        </p:txBody>
      </p:sp>
      <p:sp>
        <p:nvSpPr>
          <p:cNvPr id="5" name="TextBox 4"/>
          <p:cNvSpPr txBox="1"/>
          <p:nvPr/>
        </p:nvSpPr>
        <p:spPr>
          <a:xfrm>
            <a:off x="3909992" y="1318367"/>
            <a:ext cx="1842812" cy="461665"/>
          </a:xfrm>
          <a:prstGeom prst="rect">
            <a:avLst/>
          </a:prstGeom>
          <a:noFill/>
          <a:ln w="25400">
            <a:solidFill>
              <a:schemeClr val="tx1"/>
            </a:solidFill>
          </a:ln>
        </p:spPr>
        <p:txBody>
          <a:bodyPr wrap="none" rtlCol="0">
            <a:spAutoFit/>
          </a:bodyPr>
          <a:lstStyle/>
          <a:p>
            <a:r>
              <a:rPr lang="en-GB" dirty="0" smtClean="0"/>
              <a:t>Verification</a:t>
            </a:r>
            <a:endParaRPr lang="en-GB" dirty="0"/>
          </a:p>
        </p:txBody>
      </p:sp>
      <p:sp>
        <p:nvSpPr>
          <p:cNvPr id="6" name="TextBox 5"/>
          <p:cNvSpPr txBox="1"/>
          <p:nvPr/>
        </p:nvSpPr>
        <p:spPr>
          <a:xfrm>
            <a:off x="259398" y="3296668"/>
            <a:ext cx="1417376" cy="461665"/>
          </a:xfrm>
          <a:prstGeom prst="rect">
            <a:avLst/>
          </a:prstGeom>
          <a:noFill/>
          <a:ln w="25400">
            <a:solidFill>
              <a:schemeClr val="tx1"/>
            </a:solidFill>
          </a:ln>
        </p:spPr>
        <p:txBody>
          <a:bodyPr wrap="none" rtlCol="0">
            <a:spAutoFit/>
          </a:bodyPr>
          <a:lstStyle/>
          <a:p>
            <a:r>
              <a:rPr lang="en-GB" dirty="0" smtClean="0"/>
              <a:t>Reviews</a:t>
            </a:r>
            <a:endParaRPr lang="en-GB" dirty="0"/>
          </a:p>
        </p:txBody>
      </p:sp>
      <p:sp>
        <p:nvSpPr>
          <p:cNvPr id="7" name="TextBox 6"/>
          <p:cNvSpPr txBox="1"/>
          <p:nvPr/>
        </p:nvSpPr>
        <p:spPr>
          <a:xfrm>
            <a:off x="6355675" y="2351659"/>
            <a:ext cx="1468672" cy="461665"/>
          </a:xfrm>
          <a:prstGeom prst="rect">
            <a:avLst/>
          </a:prstGeom>
          <a:noFill/>
          <a:ln w="25400">
            <a:solidFill>
              <a:schemeClr val="tx1"/>
            </a:solidFill>
          </a:ln>
        </p:spPr>
        <p:txBody>
          <a:bodyPr wrap="none" rtlCol="0">
            <a:spAutoFit/>
          </a:bodyPr>
          <a:lstStyle/>
          <a:p>
            <a:r>
              <a:rPr lang="en-GB" dirty="0" smtClean="0"/>
              <a:t>Dynamic</a:t>
            </a:r>
            <a:endParaRPr lang="en-GB" dirty="0"/>
          </a:p>
        </p:txBody>
      </p:sp>
      <p:sp>
        <p:nvSpPr>
          <p:cNvPr id="8" name="TextBox 7"/>
          <p:cNvSpPr txBox="1"/>
          <p:nvPr/>
        </p:nvSpPr>
        <p:spPr>
          <a:xfrm>
            <a:off x="2046283" y="2351659"/>
            <a:ext cx="1023037" cy="461665"/>
          </a:xfrm>
          <a:prstGeom prst="rect">
            <a:avLst/>
          </a:prstGeom>
          <a:noFill/>
          <a:ln w="25400">
            <a:solidFill>
              <a:schemeClr val="tx1"/>
            </a:solidFill>
          </a:ln>
        </p:spPr>
        <p:txBody>
          <a:bodyPr wrap="none" rtlCol="0">
            <a:spAutoFit/>
          </a:bodyPr>
          <a:lstStyle/>
          <a:p>
            <a:r>
              <a:rPr lang="en-GB" dirty="0" smtClean="0"/>
              <a:t>Static</a:t>
            </a:r>
            <a:endParaRPr lang="en-GB" dirty="0"/>
          </a:p>
        </p:txBody>
      </p:sp>
      <p:sp>
        <p:nvSpPr>
          <p:cNvPr id="9" name="TextBox 8"/>
          <p:cNvSpPr txBox="1"/>
          <p:nvPr/>
        </p:nvSpPr>
        <p:spPr>
          <a:xfrm>
            <a:off x="7094526" y="3325022"/>
            <a:ext cx="1909498" cy="461665"/>
          </a:xfrm>
          <a:prstGeom prst="rect">
            <a:avLst/>
          </a:prstGeom>
          <a:noFill/>
          <a:ln w="25400">
            <a:solidFill>
              <a:schemeClr val="tx1"/>
            </a:solidFill>
          </a:ln>
        </p:spPr>
        <p:txBody>
          <a:bodyPr wrap="none" rtlCol="0">
            <a:spAutoFit/>
          </a:bodyPr>
          <a:lstStyle/>
          <a:p>
            <a:r>
              <a:rPr lang="en-GB" dirty="0" smtClean="0"/>
              <a:t>Prototyping</a:t>
            </a:r>
            <a:endParaRPr lang="en-GB" dirty="0"/>
          </a:p>
        </p:txBody>
      </p:sp>
      <p:sp>
        <p:nvSpPr>
          <p:cNvPr id="10" name="TextBox 9"/>
          <p:cNvSpPr txBox="1"/>
          <p:nvPr/>
        </p:nvSpPr>
        <p:spPr>
          <a:xfrm>
            <a:off x="5282907" y="3337722"/>
            <a:ext cx="1755609" cy="461665"/>
          </a:xfrm>
          <a:prstGeom prst="rect">
            <a:avLst/>
          </a:prstGeom>
          <a:noFill/>
          <a:ln w="25400">
            <a:solidFill>
              <a:schemeClr val="tx1"/>
            </a:solidFill>
          </a:ln>
        </p:spPr>
        <p:txBody>
          <a:bodyPr wrap="none" rtlCol="0">
            <a:spAutoFit/>
          </a:bodyPr>
          <a:lstStyle/>
          <a:p>
            <a:r>
              <a:rPr lang="en-GB" dirty="0" smtClean="0"/>
              <a:t>Simulation</a:t>
            </a:r>
            <a:endParaRPr lang="en-GB" dirty="0"/>
          </a:p>
        </p:txBody>
      </p:sp>
      <p:sp>
        <p:nvSpPr>
          <p:cNvPr id="11" name="TextBox 10"/>
          <p:cNvSpPr txBox="1"/>
          <p:nvPr/>
        </p:nvSpPr>
        <p:spPr>
          <a:xfrm>
            <a:off x="3620809" y="3325022"/>
            <a:ext cx="1210589" cy="461665"/>
          </a:xfrm>
          <a:prstGeom prst="rect">
            <a:avLst/>
          </a:prstGeom>
          <a:noFill/>
          <a:ln w="25400">
            <a:solidFill>
              <a:schemeClr val="tx1"/>
            </a:solidFill>
          </a:ln>
        </p:spPr>
        <p:txBody>
          <a:bodyPr wrap="none" rtlCol="0">
            <a:spAutoFit/>
          </a:bodyPr>
          <a:lstStyle/>
          <a:p>
            <a:r>
              <a:rPr lang="en-GB" dirty="0" smtClean="0"/>
              <a:t>Formal</a:t>
            </a:r>
            <a:endParaRPr lang="en-GB" dirty="0"/>
          </a:p>
        </p:txBody>
      </p:sp>
      <p:sp>
        <p:nvSpPr>
          <p:cNvPr id="12" name="TextBox 11"/>
          <p:cNvSpPr txBox="1"/>
          <p:nvPr/>
        </p:nvSpPr>
        <p:spPr>
          <a:xfrm>
            <a:off x="1856286" y="3296667"/>
            <a:ext cx="1451038" cy="830997"/>
          </a:xfrm>
          <a:prstGeom prst="rect">
            <a:avLst/>
          </a:prstGeom>
          <a:noFill/>
          <a:ln w="25400">
            <a:solidFill>
              <a:schemeClr val="tx1"/>
            </a:solidFill>
          </a:ln>
        </p:spPr>
        <p:txBody>
          <a:bodyPr wrap="none" rtlCol="0">
            <a:spAutoFit/>
          </a:bodyPr>
          <a:lstStyle/>
          <a:p>
            <a:r>
              <a:rPr lang="en-GB" dirty="0" smtClean="0"/>
              <a:t>Code </a:t>
            </a:r>
          </a:p>
          <a:p>
            <a:r>
              <a:rPr lang="en-GB" dirty="0" smtClean="0"/>
              <a:t>Analysis</a:t>
            </a:r>
            <a:endParaRPr lang="en-GB" dirty="0"/>
          </a:p>
        </p:txBody>
      </p:sp>
      <p:sp>
        <p:nvSpPr>
          <p:cNvPr id="13" name="TextBox 12"/>
          <p:cNvSpPr txBox="1"/>
          <p:nvPr/>
        </p:nvSpPr>
        <p:spPr>
          <a:xfrm>
            <a:off x="4355976" y="4110631"/>
            <a:ext cx="2579553" cy="461665"/>
          </a:xfrm>
          <a:prstGeom prst="rect">
            <a:avLst/>
          </a:prstGeom>
          <a:noFill/>
          <a:ln w="25400">
            <a:solidFill>
              <a:schemeClr val="tx1">
                <a:lumMod val="65000"/>
                <a:lumOff val="35000"/>
              </a:schemeClr>
            </a:solidFill>
          </a:ln>
        </p:spPr>
        <p:txBody>
          <a:bodyPr wrap="square" rtlCol="0">
            <a:spAutoFit/>
          </a:bodyPr>
          <a:lstStyle/>
          <a:p>
            <a:r>
              <a:rPr lang="en-GB" dirty="0" smtClean="0">
                <a:solidFill>
                  <a:schemeClr val="tx1">
                    <a:lumMod val="65000"/>
                    <a:lumOff val="35000"/>
                  </a:schemeClr>
                </a:solidFill>
              </a:rPr>
              <a:t>Dynamic Formal</a:t>
            </a:r>
            <a:endParaRPr lang="en-GB" dirty="0">
              <a:solidFill>
                <a:schemeClr val="tx1">
                  <a:lumMod val="65000"/>
                  <a:lumOff val="35000"/>
                </a:schemeClr>
              </a:solidFill>
            </a:endParaRPr>
          </a:p>
        </p:txBody>
      </p:sp>
      <p:cxnSp>
        <p:nvCxnSpPr>
          <p:cNvPr id="14" name="Straight Connector 13"/>
          <p:cNvCxnSpPr>
            <a:stCxn id="5" idx="2"/>
          </p:cNvCxnSpPr>
          <p:nvPr/>
        </p:nvCxnSpPr>
        <p:spPr bwMode="auto">
          <a:xfrm>
            <a:off x="4831398" y="1780032"/>
            <a:ext cx="0" cy="338678"/>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Elbow Connector 14"/>
          <p:cNvCxnSpPr/>
          <p:nvPr/>
        </p:nvCxnSpPr>
        <p:spPr bwMode="auto">
          <a:xfrm rot="5400000" flipH="1" flipV="1">
            <a:off x="4829626" y="79835"/>
            <a:ext cx="3544" cy="4547192"/>
          </a:xfrm>
          <a:prstGeom prst="bentConnector3">
            <a:avLst>
              <a:gd name="adj1" fmla="val 6550339"/>
            </a:avLst>
          </a:prstGeom>
          <a:solidFill>
            <a:schemeClr val="accent1"/>
          </a:solidFill>
          <a:ln w="25400" cap="flat" cmpd="sng" algn="ctr">
            <a:solidFill>
              <a:schemeClr val="dk1">
                <a:shade val="95000"/>
                <a:satMod val="105000"/>
              </a:schemeClr>
            </a:solidFill>
            <a:prstDash val="solid"/>
            <a:round/>
            <a:headEnd type="none" w="med" len="med"/>
            <a:tailEnd type="none" w="med" len="med"/>
          </a:ln>
          <a:effectLst/>
        </p:spPr>
      </p:cxnSp>
      <p:grpSp>
        <p:nvGrpSpPr>
          <p:cNvPr id="3" name="Group 35"/>
          <p:cNvGrpSpPr/>
          <p:nvPr/>
        </p:nvGrpSpPr>
        <p:grpSpPr>
          <a:xfrm>
            <a:off x="968086" y="2813324"/>
            <a:ext cx="3258018" cy="511698"/>
            <a:chOff x="968086" y="2980360"/>
            <a:chExt cx="3258018" cy="511698"/>
          </a:xfrm>
        </p:grpSpPr>
        <p:cxnSp>
          <p:nvCxnSpPr>
            <p:cNvPr id="16" name="Elbow Connector 15"/>
            <p:cNvCxnSpPr>
              <a:stCxn id="6" idx="0"/>
              <a:endCxn id="11" idx="0"/>
            </p:cNvCxnSpPr>
            <p:nvPr/>
          </p:nvCxnSpPr>
          <p:spPr bwMode="auto">
            <a:xfrm rot="16200000" flipH="1">
              <a:off x="2582918" y="1848872"/>
              <a:ext cx="28354" cy="3258018"/>
            </a:xfrm>
            <a:prstGeom prst="bentConnector3">
              <a:avLst>
                <a:gd name="adj1" fmla="val -806235"/>
              </a:avLst>
            </a:prstGeom>
            <a:solidFill>
              <a:schemeClr val="accent1"/>
            </a:solidFill>
            <a:ln w="2540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557802" y="2980360"/>
              <a:ext cx="0" cy="483343"/>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 name="Group 36"/>
          <p:cNvGrpSpPr/>
          <p:nvPr/>
        </p:nvGrpSpPr>
        <p:grpSpPr>
          <a:xfrm>
            <a:off x="6160712" y="2813324"/>
            <a:ext cx="1888564" cy="524398"/>
            <a:chOff x="6160712" y="2980360"/>
            <a:chExt cx="1888564" cy="524398"/>
          </a:xfrm>
        </p:grpSpPr>
        <p:cxnSp>
          <p:nvCxnSpPr>
            <p:cNvPr id="18" name="Elbow Connector 17"/>
            <p:cNvCxnSpPr/>
            <p:nvPr/>
          </p:nvCxnSpPr>
          <p:spPr bwMode="auto">
            <a:xfrm rot="5400000" flipH="1" flipV="1">
              <a:off x="7098644" y="2554126"/>
              <a:ext cx="12700" cy="1888564"/>
            </a:xfrm>
            <a:prstGeom prst="bentConnector3">
              <a:avLst>
                <a:gd name="adj1" fmla="val 180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flipV="1">
              <a:off x="7104994" y="2980360"/>
              <a:ext cx="0" cy="265720"/>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20" name="Straight Connector 19"/>
          <p:cNvCxnSpPr/>
          <p:nvPr/>
        </p:nvCxnSpPr>
        <p:spPr bwMode="auto">
          <a:xfrm flipV="1">
            <a:off x="5752804" y="3799386"/>
            <a:ext cx="0" cy="306000"/>
          </a:xfrm>
          <a:prstGeom prst="line">
            <a:avLst/>
          </a:prstGeom>
          <a:ln w="25400">
            <a:solidFill>
              <a:schemeClr val="tx1">
                <a:lumMod val="65000"/>
                <a:lumOff val="35000"/>
              </a:schemeClr>
            </a:solidFill>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1976511" y="4450552"/>
            <a:ext cx="1210588" cy="461665"/>
          </a:xfrm>
          <a:prstGeom prst="rect">
            <a:avLst/>
          </a:prstGeom>
          <a:noFill/>
          <a:ln w="25400">
            <a:solidFill>
              <a:schemeClr val="tx1"/>
            </a:solidFill>
          </a:ln>
        </p:spPr>
        <p:txBody>
          <a:bodyPr wrap="none" rtlCol="0">
            <a:spAutoFit/>
          </a:bodyPr>
          <a:lstStyle/>
          <a:p>
            <a:r>
              <a:rPr lang="en-GB" dirty="0" smtClean="0"/>
              <a:t>Linters</a:t>
            </a:r>
            <a:endParaRPr lang="en-GB" dirty="0"/>
          </a:p>
        </p:txBody>
      </p:sp>
      <p:cxnSp>
        <p:nvCxnSpPr>
          <p:cNvPr id="23" name="Straight Connector 22"/>
          <p:cNvCxnSpPr/>
          <p:nvPr/>
        </p:nvCxnSpPr>
        <p:spPr bwMode="auto">
          <a:xfrm flipH="1" flipV="1">
            <a:off x="2557802" y="4109575"/>
            <a:ext cx="1" cy="340977"/>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5220072" y="5350196"/>
            <a:ext cx="1484702" cy="830997"/>
          </a:xfrm>
          <a:prstGeom prst="rect">
            <a:avLst/>
          </a:prstGeom>
          <a:noFill/>
          <a:ln w="25400">
            <a:solidFill>
              <a:schemeClr val="tx1"/>
            </a:solidFill>
          </a:ln>
        </p:spPr>
        <p:txBody>
          <a:bodyPr wrap="none" rtlCol="0">
            <a:spAutoFit/>
          </a:bodyPr>
          <a:lstStyle/>
          <a:p>
            <a:r>
              <a:rPr lang="en-GB" dirty="0" smtClean="0"/>
              <a:t>Theorem</a:t>
            </a:r>
          </a:p>
          <a:p>
            <a:r>
              <a:rPr lang="en-GB" dirty="0" smtClean="0"/>
              <a:t>Proving</a:t>
            </a:r>
            <a:endParaRPr lang="en-GB" dirty="0"/>
          </a:p>
        </p:txBody>
      </p:sp>
      <p:sp>
        <p:nvSpPr>
          <p:cNvPr id="25" name="TextBox 24"/>
          <p:cNvSpPr txBox="1"/>
          <p:nvPr/>
        </p:nvSpPr>
        <p:spPr>
          <a:xfrm>
            <a:off x="3419872" y="5350196"/>
            <a:ext cx="1569660" cy="830997"/>
          </a:xfrm>
          <a:prstGeom prst="rect">
            <a:avLst/>
          </a:prstGeom>
          <a:noFill/>
          <a:ln w="25400">
            <a:solidFill>
              <a:schemeClr val="tx1"/>
            </a:solidFill>
          </a:ln>
        </p:spPr>
        <p:txBody>
          <a:bodyPr wrap="none" rtlCol="0">
            <a:spAutoFit/>
          </a:bodyPr>
          <a:lstStyle/>
          <a:p>
            <a:r>
              <a:rPr lang="en-GB" dirty="0" smtClean="0"/>
              <a:t>Property</a:t>
            </a:r>
          </a:p>
          <a:p>
            <a:r>
              <a:rPr lang="en-GB" dirty="0" smtClean="0"/>
              <a:t>Checking</a:t>
            </a:r>
            <a:endParaRPr lang="en-GB" dirty="0"/>
          </a:p>
        </p:txBody>
      </p:sp>
      <p:sp>
        <p:nvSpPr>
          <p:cNvPr id="26" name="TextBox 25"/>
          <p:cNvSpPr txBox="1"/>
          <p:nvPr/>
        </p:nvSpPr>
        <p:spPr>
          <a:xfrm>
            <a:off x="1259632" y="5350196"/>
            <a:ext cx="1980029" cy="830997"/>
          </a:xfrm>
          <a:prstGeom prst="rect">
            <a:avLst/>
          </a:prstGeom>
          <a:noFill/>
          <a:ln w="25400">
            <a:solidFill>
              <a:schemeClr val="tx1"/>
            </a:solidFill>
          </a:ln>
        </p:spPr>
        <p:txBody>
          <a:bodyPr wrap="none" rtlCol="0">
            <a:spAutoFit/>
          </a:bodyPr>
          <a:lstStyle/>
          <a:p>
            <a:r>
              <a:rPr lang="en-GB" dirty="0" smtClean="0"/>
              <a:t>Equivalence</a:t>
            </a:r>
          </a:p>
          <a:p>
            <a:r>
              <a:rPr lang="en-GB" dirty="0" smtClean="0"/>
              <a:t>Checking</a:t>
            </a:r>
            <a:endParaRPr lang="en-GB" dirty="0"/>
          </a:p>
        </p:txBody>
      </p:sp>
      <p:grpSp>
        <p:nvGrpSpPr>
          <p:cNvPr id="28" name="Group 37"/>
          <p:cNvGrpSpPr/>
          <p:nvPr/>
        </p:nvGrpSpPr>
        <p:grpSpPr>
          <a:xfrm>
            <a:off x="2255997" y="3786687"/>
            <a:ext cx="3712776" cy="1569859"/>
            <a:chOff x="2255997" y="3953723"/>
            <a:chExt cx="3712776" cy="1569859"/>
          </a:xfrm>
        </p:grpSpPr>
        <p:cxnSp>
          <p:nvCxnSpPr>
            <p:cNvPr id="21" name="Straight Connector 20"/>
            <p:cNvCxnSpPr>
              <a:endCxn id="11" idx="2"/>
            </p:cNvCxnSpPr>
            <p:nvPr/>
          </p:nvCxnSpPr>
          <p:spPr bwMode="auto">
            <a:xfrm flipV="1">
              <a:off x="4211960" y="3953723"/>
              <a:ext cx="14144" cy="1563509"/>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Elbow Connector 26"/>
            <p:cNvCxnSpPr>
              <a:stCxn id="26" idx="0"/>
              <a:endCxn id="24" idx="0"/>
            </p:cNvCxnSpPr>
            <p:nvPr/>
          </p:nvCxnSpPr>
          <p:spPr bwMode="auto">
            <a:xfrm rot="5400000" flipH="1" flipV="1">
              <a:off x="4106035" y="3660844"/>
              <a:ext cx="12700" cy="3712776"/>
            </a:xfrm>
            <a:prstGeom prst="bentConnector3">
              <a:avLst>
                <a:gd name="adj1" fmla="val 1800000"/>
              </a:avLst>
            </a:prstGeom>
            <a:solidFill>
              <a:schemeClr val="accent1"/>
            </a:solidFill>
            <a:ln w="25400" cap="flat" cmpd="sng" algn="ctr">
              <a:solidFill>
                <a:schemeClr val="tx1"/>
              </a:solidFill>
              <a:prstDash val="solid"/>
              <a:round/>
              <a:headEnd type="none" w="med" len="med"/>
              <a:tailEnd type="none" w="med" len="med"/>
            </a:ln>
            <a:effectLst/>
          </p:spPr>
        </p:cxnSp>
      </p:grpSp>
      <p:cxnSp>
        <p:nvCxnSpPr>
          <p:cNvPr id="35" name="Straight Connector 34"/>
          <p:cNvCxnSpPr/>
          <p:nvPr/>
        </p:nvCxnSpPr>
        <p:spPr bwMode="auto">
          <a:xfrm flipV="1">
            <a:off x="4572000" y="3785070"/>
            <a:ext cx="0" cy="324000"/>
          </a:xfrm>
          <a:prstGeom prst="line">
            <a:avLst/>
          </a:prstGeom>
          <a:ln w="25400">
            <a:solidFill>
              <a:schemeClr val="tx1">
                <a:lumMod val="65000"/>
                <a:lumOff val="35000"/>
              </a:schemeClr>
            </a:solidFill>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7490970" y="4046835"/>
            <a:ext cx="1191353" cy="461665"/>
          </a:xfrm>
          <a:prstGeom prst="rect">
            <a:avLst/>
          </a:prstGeom>
          <a:noFill/>
          <a:ln w="25400">
            <a:solidFill>
              <a:schemeClr val="tx1"/>
            </a:solidFill>
          </a:ln>
        </p:spPr>
        <p:txBody>
          <a:bodyPr wrap="none" rtlCol="0">
            <a:spAutoFit/>
          </a:bodyPr>
          <a:lstStyle/>
          <a:p>
            <a:r>
              <a:rPr lang="en-GB" dirty="0" smtClean="0"/>
              <a:t>Silicon</a:t>
            </a:r>
            <a:endParaRPr lang="en-GB" dirty="0"/>
          </a:p>
        </p:txBody>
      </p:sp>
      <p:sp>
        <p:nvSpPr>
          <p:cNvPr id="32" name="TextBox 31"/>
          <p:cNvSpPr txBox="1"/>
          <p:nvPr/>
        </p:nvSpPr>
        <p:spPr>
          <a:xfrm>
            <a:off x="7634986" y="4738999"/>
            <a:ext cx="1039067" cy="461665"/>
          </a:xfrm>
          <a:prstGeom prst="rect">
            <a:avLst/>
          </a:prstGeom>
          <a:noFill/>
          <a:ln w="25400">
            <a:solidFill>
              <a:schemeClr val="tx1"/>
            </a:solidFill>
          </a:ln>
        </p:spPr>
        <p:txBody>
          <a:bodyPr wrap="none" rtlCol="0">
            <a:spAutoFit/>
          </a:bodyPr>
          <a:lstStyle/>
          <a:p>
            <a:r>
              <a:rPr lang="en-GB" dirty="0" smtClean="0"/>
              <a:t>FPGA</a:t>
            </a:r>
            <a:endParaRPr lang="en-GB" dirty="0"/>
          </a:p>
        </p:txBody>
      </p:sp>
      <p:cxnSp>
        <p:nvCxnSpPr>
          <p:cNvPr id="34" name="Straight Connector 33"/>
          <p:cNvCxnSpPr/>
          <p:nvPr/>
        </p:nvCxnSpPr>
        <p:spPr bwMode="auto">
          <a:xfrm>
            <a:off x="7273635" y="3780000"/>
            <a:ext cx="1" cy="164869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7259782" y="4281055"/>
            <a:ext cx="231188"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flipV="1">
            <a:off x="7273636" y="4955977"/>
            <a:ext cx="347496" cy="395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9" name="TextBox 38"/>
          <p:cNvSpPr txBox="1"/>
          <p:nvPr/>
        </p:nvSpPr>
        <p:spPr>
          <a:xfrm>
            <a:off x="7051964" y="5412662"/>
            <a:ext cx="1773381" cy="461665"/>
          </a:xfrm>
          <a:prstGeom prst="rect">
            <a:avLst/>
          </a:prstGeom>
          <a:noFill/>
          <a:ln w="25400">
            <a:solidFill>
              <a:schemeClr val="tx1"/>
            </a:solidFill>
          </a:ln>
        </p:spPr>
        <p:txBody>
          <a:bodyPr wrap="square" rtlCol="0">
            <a:spAutoFit/>
          </a:bodyPr>
          <a:lstStyle/>
          <a:p>
            <a:r>
              <a:rPr lang="en-GB" dirty="0" smtClean="0"/>
              <a:t>Emulation</a:t>
            </a:r>
            <a:endParaRPr lang="en-GB" dirty="0"/>
          </a:p>
        </p:txBody>
      </p:sp>
      <p:sp>
        <p:nvSpPr>
          <p:cNvPr id="36" name="TextBox 35"/>
          <p:cNvSpPr txBox="1"/>
          <p:nvPr/>
        </p:nvSpPr>
        <p:spPr>
          <a:xfrm>
            <a:off x="4248000" y="2348880"/>
            <a:ext cx="1159292" cy="461665"/>
          </a:xfrm>
          <a:prstGeom prst="rect">
            <a:avLst/>
          </a:prstGeom>
          <a:noFill/>
          <a:ln w="25400">
            <a:solidFill>
              <a:schemeClr val="tx1">
                <a:lumMod val="65000"/>
                <a:lumOff val="35000"/>
              </a:schemeClr>
            </a:solidFill>
          </a:ln>
        </p:spPr>
        <p:txBody>
          <a:bodyPr wrap="none" rtlCol="0">
            <a:spAutoFit/>
          </a:bodyPr>
          <a:lstStyle/>
          <a:p>
            <a:r>
              <a:rPr lang="en-GB" dirty="0" smtClean="0">
                <a:solidFill>
                  <a:schemeClr val="tx1">
                    <a:lumMod val="65000"/>
                    <a:lumOff val="35000"/>
                  </a:schemeClr>
                </a:solidFill>
              </a:rPr>
              <a:t>Hybrid</a:t>
            </a:r>
            <a:endParaRPr lang="en-GB" dirty="0">
              <a:solidFill>
                <a:schemeClr val="tx1">
                  <a:lumMod val="65000"/>
                  <a:lumOff val="35000"/>
                </a:schemeClr>
              </a:solidFill>
            </a:endParaRPr>
          </a:p>
        </p:txBody>
      </p:sp>
      <p:cxnSp>
        <p:nvCxnSpPr>
          <p:cNvPr id="37" name="Straight Connector 36"/>
          <p:cNvCxnSpPr/>
          <p:nvPr/>
        </p:nvCxnSpPr>
        <p:spPr bwMode="auto">
          <a:xfrm flipV="1">
            <a:off x="5040000" y="2808000"/>
            <a:ext cx="14144" cy="1296143"/>
          </a:xfrm>
          <a:prstGeom prst="line">
            <a:avLst/>
          </a:prstGeom>
          <a:ln w="25400">
            <a:solidFill>
              <a:schemeClr val="tx1">
                <a:lumMod val="65000"/>
                <a:lumOff val="35000"/>
              </a:schemeClr>
            </a:solidFill>
            <a:headEnd type="triangle" w="lg" len="lg"/>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p:cNvCxnSpPr>
            <a:stCxn id="8" idx="3"/>
            <a:endCxn id="36" idx="1"/>
          </p:cNvCxnSpPr>
          <p:nvPr/>
        </p:nvCxnSpPr>
        <p:spPr bwMode="auto">
          <a:xfrm flipV="1">
            <a:off x="3069320" y="2579713"/>
            <a:ext cx="1178680" cy="2779"/>
          </a:xfrm>
          <a:prstGeom prst="line">
            <a:avLst/>
          </a:prstGeom>
          <a:ln w="25400">
            <a:solidFill>
              <a:schemeClr val="tx1">
                <a:lumMod val="65000"/>
                <a:lumOff val="35000"/>
              </a:schemeClr>
            </a:solidFill>
            <a:prstDash val="dash"/>
            <a:headEnd type="none" w="med" len="med"/>
            <a:tailEnd type="triangle" w="lg" len="lg"/>
          </a:ln>
        </p:spPr>
        <p:style>
          <a:lnRef idx="1">
            <a:schemeClr val="dk1"/>
          </a:lnRef>
          <a:fillRef idx="0">
            <a:schemeClr val="dk1"/>
          </a:fillRef>
          <a:effectRef idx="0">
            <a:schemeClr val="dk1"/>
          </a:effectRef>
          <a:fontRef idx="minor">
            <a:schemeClr val="tx1"/>
          </a:fontRef>
        </p:style>
      </p:cxnSp>
      <p:cxnSp>
        <p:nvCxnSpPr>
          <p:cNvPr id="45" name="Straight Connector 44"/>
          <p:cNvCxnSpPr>
            <a:stCxn id="36" idx="3"/>
            <a:endCxn id="7" idx="1"/>
          </p:cNvCxnSpPr>
          <p:nvPr/>
        </p:nvCxnSpPr>
        <p:spPr bwMode="auto">
          <a:xfrm>
            <a:off x="5407292" y="2579713"/>
            <a:ext cx="948383" cy="2779"/>
          </a:xfrm>
          <a:prstGeom prst="line">
            <a:avLst/>
          </a:prstGeom>
          <a:ln w="25400">
            <a:solidFill>
              <a:schemeClr val="tx1">
                <a:lumMod val="65000"/>
                <a:lumOff val="35000"/>
              </a:schemeClr>
            </a:solidFill>
            <a:prstDash val="dash"/>
            <a:headEnd type="triangle" w="lg" len="lg"/>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0"/>
                                        </p:tgtEl>
                                        <p:attrNameLst>
                                          <p:attrName>fillcolor</p:attrName>
                                        </p:attrNameLst>
                                      </p:cBhvr>
                                      <p:to>
                                        <a:srgbClr val="FF5050"/>
                                      </p:to>
                                    </p:animClr>
                                    <p:set>
                                      <p:cBhvr>
                                        <p:cTn id="7" dur="1000" fill="hold"/>
                                        <p:tgtEl>
                                          <p:spTgt spid="10"/>
                                        </p:tgtEl>
                                        <p:attrNameLst>
                                          <p:attrName>fill.type</p:attrName>
                                        </p:attrNameLst>
                                      </p:cBhvr>
                                      <p:to>
                                        <p:strVal val="solid"/>
                                      </p:to>
                                    </p:set>
                                    <p:set>
                                      <p:cBhvr>
                                        <p:cTn id="8" dur="1000" fill="hold"/>
                                        <p:tgtEl>
                                          <p:spTgt spid="10"/>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00" fill="hold"/>
                                        <p:tgtEl>
                                          <p:spTgt spid="25"/>
                                        </p:tgtEl>
                                        <p:attrNameLst>
                                          <p:attrName>fillcolor</p:attrName>
                                        </p:attrNameLst>
                                      </p:cBhvr>
                                      <p:to>
                                        <a:srgbClr val="FF5050"/>
                                      </p:to>
                                    </p:animClr>
                                    <p:set>
                                      <p:cBhvr>
                                        <p:cTn id="11" dur="1000" fill="hold"/>
                                        <p:tgtEl>
                                          <p:spTgt spid="25"/>
                                        </p:tgtEl>
                                        <p:attrNameLst>
                                          <p:attrName>fill.type</p:attrName>
                                        </p:attrNameLst>
                                      </p:cBhvr>
                                      <p:to>
                                        <p:strVal val="solid"/>
                                      </p:to>
                                    </p:set>
                                    <p:set>
                                      <p:cBhvr>
                                        <p:cTn id="12" dur="1000" fill="hold"/>
                                        <p:tgtEl>
                                          <p:spTgt spid="25"/>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2000"/>
                                        <p:tgtEl>
                                          <p:spTgt spid="4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2000"/>
                                        <p:tgtEl>
                                          <p:spTgt spid="36"/>
                                        </p:tgtEl>
                                      </p:cBhvr>
                                    </p:animEffect>
                                  </p:childTnLst>
                                </p:cTn>
                              </p:par>
                              <p:par>
                                <p:cTn id="21" presetID="10"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2000"/>
                                        <p:tgtEl>
                                          <p:spTgt spid="45"/>
                                        </p:tgtEl>
                                      </p:cBhvr>
                                    </p:animEffect>
                                  </p:childTnLst>
                                </p:cTn>
                              </p:par>
                              <p:par>
                                <p:cTn id="24" presetID="10" presetClass="entr" presetSubtype="0"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20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0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2000"/>
                                        <p:tgtEl>
                                          <p:spTgt spid="35"/>
                                        </p:tgtEl>
                                      </p:cBhvr>
                                    </p:animEffect>
                                  </p:childTnLst>
                                </p:cTn>
                              </p:par>
                              <p:par>
                                <p:cTn id="33" presetID="10"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2231671" y="2921970"/>
            <a:ext cx="4241411" cy="2169902"/>
          </a:xfrm>
          <a:prstGeom prst="roundRect">
            <a:avLst/>
          </a:prstGeom>
          <a:solidFill>
            <a:srgbClr val="FFCCCC">
              <a:alpha val="41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0722" name="Rectangle 2"/>
          <p:cNvSpPr>
            <a:spLocks noGrp="1" noChangeArrowheads="1"/>
          </p:cNvSpPr>
          <p:nvPr>
            <p:ph type="title"/>
          </p:nvPr>
        </p:nvSpPr>
        <p:spPr/>
        <p:txBody>
          <a:bodyPr/>
          <a:lstStyle/>
          <a:p>
            <a:pPr eaLnBrk="1" hangingPunct="1"/>
            <a:r>
              <a:rPr lang="en-GB" dirty="0" smtClean="0"/>
              <a:t>Formal Property Checking</a:t>
            </a:r>
          </a:p>
        </p:txBody>
      </p:sp>
      <p:sp>
        <p:nvSpPr>
          <p:cNvPr id="30723" name="Rectangle 3"/>
          <p:cNvSpPr>
            <a:spLocks noGrp="1" noChangeArrowheads="1"/>
          </p:cNvSpPr>
          <p:nvPr>
            <p:ph type="body" idx="1"/>
          </p:nvPr>
        </p:nvSpPr>
        <p:spPr>
          <a:xfrm>
            <a:off x="468314" y="1124744"/>
            <a:ext cx="8426304" cy="1316396"/>
          </a:xfrm>
          <a:noFill/>
        </p:spPr>
        <p:txBody>
          <a:bodyPr/>
          <a:lstStyle/>
          <a:p>
            <a:pPr eaLnBrk="1" hangingPunct="1">
              <a:lnSpc>
                <a:spcPct val="80000"/>
              </a:lnSpc>
              <a:buFont typeface="Wingdings" pitchFamily="2" charset="2"/>
              <a:buNone/>
            </a:pPr>
            <a:r>
              <a:rPr lang="en-GB" sz="2400" b="1" dirty="0" smtClean="0"/>
              <a:t>Properties of a design are formally proven or disproved.</a:t>
            </a:r>
          </a:p>
          <a:p>
            <a:pPr eaLnBrk="1" hangingPunct="1">
              <a:lnSpc>
                <a:spcPct val="80000"/>
              </a:lnSpc>
            </a:pPr>
            <a:r>
              <a:rPr lang="en-GB" sz="2000" dirty="0" smtClean="0"/>
              <a:t>Used to check for generic problems or violations of user-defined properties of the behaviour of the design.</a:t>
            </a:r>
          </a:p>
          <a:p>
            <a:pPr eaLnBrk="1" hangingPunct="1">
              <a:lnSpc>
                <a:spcPct val="80000"/>
              </a:lnSpc>
            </a:pPr>
            <a:r>
              <a:rPr lang="en-GB" sz="2000" dirty="0" smtClean="0"/>
              <a:t>Usually employed at </a:t>
            </a:r>
            <a:r>
              <a:rPr lang="en-GB" sz="2000" b="1" dirty="0" smtClean="0"/>
              <a:t>higher levels </a:t>
            </a:r>
            <a:r>
              <a:rPr lang="en-GB" sz="2000" dirty="0" smtClean="0"/>
              <a:t>of abstractions</a:t>
            </a:r>
            <a:r>
              <a:rPr lang="en-GB" sz="2000" dirty="0" smtClean="0"/>
              <a:t>.</a:t>
            </a:r>
            <a:endParaRPr lang="en-GB" sz="2000" dirty="0" smtClean="0"/>
          </a:p>
        </p:txBody>
      </p:sp>
      <p:sp>
        <p:nvSpPr>
          <p:cNvPr id="2" name="TextBox 1"/>
          <p:cNvSpPr txBox="1"/>
          <p:nvPr/>
        </p:nvSpPr>
        <p:spPr>
          <a:xfrm>
            <a:off x="2182354" y="3082247"/>
            <a:ext cx="4488003" cy="1815882"/>
          </a:xfrm>
          <a:prstGeom prst="rect">
            <a:avLst/>
          </a:prstGeom>
          <a:noFill/>
        </p:spPr>
        <p:txBody>
          <a:bodyPr wrap="square" rtlCol="0">
            <a:spAutoFit/>
          </a:bodyPr>
          <a:lstStyle/>
          <a:p>
            <a:r>
              <a:rPr lang="en-GB" sz="2800" dirty="0" smtClean="0">
                <a:solidFill>
                  <a:srgbClr val="A50021"/>
                </a:solidFill>
              </a:rPr>
              <a:t>Give a </a:t>
            </a:r>
          </a:p>
          <a:p>
            <a:r>
              <a:rPr lang="en-GB" sz="2800" dirty="0" err="1" smtClean="0">
                <a:solidFill>
                  <a:srgbClr val="A50021"/>
                </a:solidFill>
              </a:rPr>
              <a:t>reconvergence</a:t>
            </a:r>
            <a:r>
              <a:rPr lang="en-GB" sz="2800" dirty="0" smtClean="0">
                <a:solidFill>
                  <a:srgbClr val="A50021"/>
                </a:solidFill>
              </a:rPr>
              <a:t> model </a:t>
            </a:r>
          </a:p>
          <a:p>
            <a:r>
              <a:rPr lang="en-GB" sz="2800" dirty="0" smtClean="0">
                <a:solidFill>
                  <a:srgbClr val="A50021"/>
                </a:solidFill>
              </a:rPr>
              <a:t>for </a:t>
            </a:r>
          </a:p>
          <a:p>
            <a:r>
              <a:rPr lang="en-GB" sz="2800" dirty="0" smtClean="0">
                <a:solidFill>
                  <a:srgbClr val="A50021"/>
                </a:solidFill>
              </a:rPr>
              <a:t>formal property checking!</a:t>
            </a:r>
            <a:endParaRPr lang="en-GB" sz="2800" dirty="0">
              <a:solidFill>
                <a:srgbClr val="A50021"/>
              </a:solidFill>
            </a:endParaRPr>
          </a:p>
        </p:txBody>
      </p:sp>
      <p:sp>
        <p:nvSpPr>
          <p:cNvPr id="4" name="Rounded Rectangular Callout 3"/>
          <p:cNvSpPr/>
          <p:nvPr/>
        </p:nvSpPr>
        <p:spPr bwMode="auto">
          <a:xfrm>
            <a:off x="6682687" y="2219218"/>
            <a:ext cx="2342639" cy="2811009"/>
          </a:xfrm>
          <a:prstGeom prst="wedgeRoundRectCallout">
            <a:avLst>
              <a:gd name="adj1" fmla="val -69881"/>
              <a:gd name="adj2" fmla="val -3788"/>
              <a:gd name="adj3" fmla="val 16667"/>
            </a:avLst>
          </a:prstGeom>
          <a:solidFill>
            <a:srgbClr val="DDDDDD"/>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6867642" y="2305521"/>
            <a:ext cx="1997398" cy="2585323"/>
          </a:xfrm>
          <a:prstGeom prst="rect">
            <a:avLst/>
          </a:prstGeom>
          <a:noFill/>
        </p:spPr>
        <p:txBody>
          <a:bodyPr wrap="square" rtlCol="0">
            <a:spAutoFit/>
          </a:bodyPr>
          <a:lstStyle/>
          <a:p>
            <a:r>
              <a:rPr lang="en-GB" dirty="0"/>
              <a:t>A </a:t>
            </a:r>
            <a:r>
              <a:rPr lang="en-GB" sz="1600" b="1" dirty="0" err="1"/>
              <a:t>reconvergence</a:t>
            </a:r>
            <a:r>
              <a:rPr lang="en-GB" b="1" dirty="0"/>
              <a:t> model </a:t>
            </a:r>
            <a:r>
              <a:rPr lang="en-GB" dirty="0"/>
              <a:t>is a conceptual representation of the </a:t>
            </a:r>
            <a:r>
              <a:rPr lang="en-GB" dirty="0" smtClean="0"/>
              <a:t>verification </a:t>
            </a:r>
            <a:r>
              <a:rPr lang="en-GB" dirty="0"/>
              <a:t>process. </a:t>
            </a:r>
            <a:endParaRPr lang="en-GB" dirty="0" smtClean="0"/>
          </a:p>
          <a:p>
            <a:r>
              <a:rPr lang="en-GB" dirty="0" smtClean="0"/>
              <a:t>It </a:t>
            </a:r>
            <a:r>
              <a:rPr lang="en-GB" dirty="0"/>
              <a:t>helps us understand </a:t>
            </a:r>
            <a:r>
              <a:rPr lang="en-GB" b="1" dirty="0"/>
              <a:t>what is being verified.</a:t>
            </a:r>
            <a:endParaRPr lang="en-GB" b="1"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P spid="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GB" smtClean="0"/>
              <a:t>Specification</a:t>
            </a:r>
            <a:endParaRPr lang="en-US" smtClean="0"/>
          </a:p>
        </p:txBody>
      </p:sp>
      <p:sp>
        <p:nvSpPr>
          <p:cNvPr id="7171"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ular Callout 15"/>
          <p:cNvSpPr/>
          <p:nvPr/>
        </p:nvSpPr>
        <p:spPr bwMode="auto">
          <a:xfrm>
            <a:off x="1297522" y="3104964"/>
            <a:ext cx="5756421" cy="648072"/>
          </a:xfrm>
          <a:prstGeom prst="wedgeRoundRectCallout">
            <a:avLst>
              <a:gd name="adj1" fmla="val -5501"/>
              <a:gd name="adj2" fmla="val 243830"/>
              <a:gd name="adj3" fmla="val 16667"/>
            </a:avLst>
          </a:prstGeom>
          <a:solidFill>
            <a:srgbClr val="FF505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dirty="0" smtClean="0"/>
              <a:t>   under </a:t>
            </a:r>
            <a:r>
              <a:rPr lang="en-GB" dirty="0" err="1" smtClean="0">
                <a:solidFill>
                  <a:schemeClr val="bg1"/>
                </a:solidFill>
              </a:rPr>
              <a:t>env_constraint</a:t>
            </a:r>
            <a:r>
              <a:rPr lang="en-GB" dirty="0" smtClean="0">
                <a:solidFill>
                  <a:schemeClr val="bg1"/>
                </a:solidFill>
              </a:rPr>
              <a:t> </a:t>
            </a:r>
            <a:r>
              <a:rPr lang="en-GB" dirty="0" smtClean="0"/>
              <a:t>if</a:t>
            </a:r>
            <a:r>
              <a:rPr lang="en-GB" dirty="0" smtClean="0">
                <a:solidFill>
                  <a:srgbClr val="0070C0"/>
                </a:solidFill>
              </a:rPr>
              <a:t> </a:t>
            </a:r>
            <a:r>
              <a:rPr lang="en-GB" dirty="0" smtClean="0">
                <a:solidFill>
                  <a:schemeClr val="bg1"/>
                </a:solidFill>
              </a:rPr>
              <a:t>condition </a:t>
            </a:r>
            <a:r>
              <a:rPr lang="en-GB" dirty="0" smtClean="0"/>
              <a:t>then</a:t>
            </a:r>
            <a:r>
              <a:rPr lang="en-GB" dirty="0" smtClean="0">
                <a:solidFill>
                  <a:srgbClr val="0070C0"/>
                </a:solidFill>
              </a:rPr>
              <a:t> </a:t>
            </a:r>
            <a:r>
              <a:rPr lang="en-GB" dirty="0" smtClean="0">
                <a:solidFill>
                  <a:schemeClr val="bg1"/>
                </a:solidFill>
              </a:rPr>
              <a:t>expectation</a:t>
            </a:r>
            <a:r>
              <a:rPr kumimoji="0" lang="en-GB" b="1" u="none" strike="noStrike" cap="none" normalizeH="0" baseline="0" dirty="0" smtClean="0">
                <a:ln>
                  <a:noFill/>
                </a:ln>
                <a:solidFill>
                  <a:srgbClr val="C00000"/>
                </a:solidFill>
                <a:effectLst/>
                <a:latin typeface="Arial" charset="0"/>
              </a:rPr>
              <a:t> </a:t>
            </a:r>
          </a:p>
        </p:txBody>
      </p:sp>
      <p:sp>
        <p:nvSpPr>
          <p:cNvPr id="30722" name="Rectangle 2"/>
          <p:cNvSpPr>
            <a:spLocks noGrp="1" noChangeArrowheads="1"/>
          </p:cNvSpPr>
          <p:nvPr>
            <p:ph type="title"/>
          </p:nvPr>
        </p:nvSpPr>
        <p:spPr/>
        <p:txBody>
          <a:bodyPr/>
          <a:lstStyle/>
          <a:p>
            <a:pPr eaLnBrk="1" hangingPunct="1"/>
            <a:r>
              <a:rPr lang="en-GB" dirty="0" smtClean="0"/>
              <a:t>Formal Property Checking</a:t>
            </a:r>
          </a:p>
        </p:txBody>
      </p:sp>
      <p:sp>
        <p:nvSpPr>
          <p:cNvPr id="30723" name="Rectangle 3"/>
          <p:cNvSpPr>
            <a:spLocks noGrp="1" noChangeArrowheads="1"/>
          </p:cNvSpPr>
          <p:nvPr>
            <p:ph type="body" idx="1"/>
          </p:nvPr>
        </p:nvSpPr>
        <p:spPr>
          <a:xfrm>
            <a:off x="468314" y="1124744"/>
            <a:ext cx="8426304" cy="1872208"/>
          </a:xfrm>
          <a:noFill/>
        </p:spPr>
        <p:txBody>
          <a:bodyPr/>
          <a:lstStyle/>
          <a:p>
            <a:pPr eaLnBrk="1" hangingPunct="1">
              <a:lnSpc>
                <a:spcPct val="80000"/>
              </a:lnSpc>
              <a:buFont typeface="Wingdings" pitchFamily="2" charset="2"/>
              <a:buNone/>
            </a:pPr>
            <a:r>
              <a:rPr lang="en-GB" sz="2400" b="1" dirty="0" smtClean="0"/>
              <a:t>Properties of a design are formally proven or disproved.</a:t>
            </a:r>
          </a:p>
          <a:p>
            <a:pPr eaLnBrk="1" hangingPunct="1">
              <a:lnSpc>
                <a:spcPct val="80000"/>
              </a:lnSpc>
            </a:pPr>
            <a:r>
              <a:rPr lang="en-GB" sz="2000" dirty="0" smtClean="0"/>
              <a:t>Used to check for generic problems or violations of user-defined properties of the behaviour of the design.</a:t>
            </a:r>
          </a:p>
          <a:p>
            <a:pPr eaLnBrk="1" hangingPunct="1">
              <a:lnSpc>
                <a:spcPct val="80000"/>
              </a:lnSpc>
            </a:pPr>
            <a:r>
              <a:rPr lang="en-GB" sz="2000" dirty="0" smtClean="0"/>
              <a:t>Usually employed at </a:t>
            </a:r>
            <a:r>
              <a:rPr lang="en-GB" sz="2000" b="1" dirty="0" smtClean="0"/>
              <a:t>higher levels </a:t>
            </a:r>
            <a:r>
              <a:rPr lang="en-GB" sz="2000" dirty="0" smtClean="0"/>
              <a:t>of abstractions.</a:t>
            </a:r>
          </a:p>
          <a:p>
            <a:pPr eaLnBrk="1" hangingPunct="1">
              <a:lnSpc>
                <a:spcPct val="80000"/>
              </a:lnSpc>
            </a:pPr>
            <a:r>
              <a:rPr lang="en-GB" sz="2000" b="1" dirty="0" smtClean="0">
                <a:solidFill>
                  <a:srgbClr val="A50021"/>
                </a:solidFill>
              </a:rPr>
              <a:t>Properties</a:t>
            </a:r>
            <a:r>
              <a:rPr lang="en-GB" sz="2000" b="1" dirty="0" smtClean="0"/>
              <a:t> </a:t>
            </a:r>
            <a:r>
              <a:rPr lang="en-GB" sz="2000" dirty="0" smtClean="0"/>
              <a:t>are derived from the specification. (interpretation step)</a:t>
            </a:r>
          </a:p>
          <a:p>
            <a:pPr eaLnBrk="1" hangingPunct="1">
              <a:lnSpc>
                <a:spcPct val="80000"/>
              </a:lnSpc>
            </a:pPr>
            <a:r>
              <a:rPr lang="en-GB" sz="2000" b="1" dirty="0" smtClean="0">
                <a:solidFill>
                  <a:srgbClr val="A50021"/>
                </a:solidFill>
              </a:rPr>
              <a:t>Properties</a:t>
            </a:r>
            <a:r>
              <a:rPr lang="en-GB" sz="2000" b="1" dirty="0" smtClean="0"/>
              <a:t> </a:t>
            </a:r>
            <a:r>
              <a:rPr lang="en-GB" sz="2000" dirty="0" smtClean="0"/>
              <a:t>are expressed as formulae in some (temporal) logic.</a:t>
            </a:r>
          </a:p>
        </p:txBody>
      </p:sp>
      <p:sp>
        <p:nvSpPr>
          <p:cNvPr id="30724" name="Text Box 5"/>
          <p:cNvSpPr txBox="1">
            <a:spLocks noChangeArrowheads="1"/>
          </p:cNvSpPr>
          <p:nvPr/>
        </p:nvSpPr>
        <p:spPr bwMode="auto">
          <a:xfrm>
            <a:off x="6335084" y="4905184"/>
            <a:ext cx="734292"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3366FF"/>
                </a:solidFill>
              </a:rPr>
              <a:t>RTL</a:t>
            </a:r>
            <a:endParaRPr lang="en-US" sz="2000" dirty="0">
              <a:solidFill>
                <a:srgbClr val="3366FF"/>
              </a:solidFill>
            </a:endParaRPr>
          </a:p>
        </p:txBody>
      </p:sp>
      <p:sp>
        <p:nvSpPr>
          <p:cNvPr id="30725" name="Oval 6"/>
          <p:cNvSpPr>
            <a:spLocks noChangeArrowheads="1"/>
          </p:cNvSpPr>
          <p:nvPr/>
        </p:nvSpPr>
        <p:spPr bwMode="auto">
          <a:xfrm>
            <a:off x="2021920" y="4905184"/>
            <a:ext cx="360000" cy="360000"/>
          </a:xfrm>
          <a:prstGeom prst="ellipse">
            <a:avLst/>
          </a:prstGeom>
          <a:solidFill>
            <a:srgbClr val="FF9900"/>
          </a:solidFill>
          <a:ln w="19050" algn="ctr">
            <a:solidFill>
              <a:srgbClr val="FF9900"/>
            </a:solidFill>
            <a:round/>
            <a:headEnd/>
            <a:tailEnd type="none" w="lg" len="lg"/>
          </a:ln>
        </p:spPr>
        <p:txBody>
          <a:bodyPr wrap="none" anchor="ctr"/>
          <a:lstStyle/>
          <a:p>
            <a:endParaRPr lang="en-GB"/>
          </a:p>
        </p:txBody>
      </p:sp>
      <p:sp>
        <p:nvSpPr>
          <p:cNvPr id="241671" name="Oval 7"/>
          <p:cNvSpPr>
            <a:spLocks noChangeArrowheads="1"/>
          </p:cNvSpPr>
          <p:nvPr/>
        </p:nvSpPr>
        <p:spPr bwMode="auto">
          <a:xfrm>
            <a:off x="3156386" y="5716890"/>
            <a:ext cx="360000" cy="360000"/>
          </a:xfrm>
          <a:prstGeom prst="ellipse">
            <a:avLst/>
          </a:prstGeom>
          <a:solidFill>
            <a:srgbClr val="A50021"/>
          </a:solidFill>
          <a:ln w="19050" algn="ctr">
            <a:solidFill>
              <a:srgbClr val="A50021"/>
            </a:solidFill>
            <a:round/>
            <a:headEnd/>
            <a:tailEnd type="none" w="lg" len="lg"/>
          </a:ln>
        </p:spPr>
        <p:txBody>
          <a:bodyPr wrap="none" anchor="ctr"/>
          <a:lstStyle/>
          <a:p>
            <a:endParaRPr lang="en-GB"/>
          </a:p>
        </p:txBody>
      </p:sp>
      <p:sp>
        <p:nvSpPr>
          <p:cNvPr id="30727" name="Oval 8"/>
          <p:cNvSpPr>
            <a:spLocks noChangeArrowheads="1"/>
          </p:cNvSpPr>
          <p:nvPr/>
        </p:nvSpPr>
        <p:spPr bwMode="auto">
          <a:xfrm>
            <a:off x="5982360" y="4905184"/>
            <a:ext cx="360000" cy="3600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30728" name="Text Box 9"/>
          <p:cNvSpPr txBox="1">
            <a:spLocks noChangeArrowheads="1"/>
          </p:cNvSpPr>
          <p:nvPr/>
        </p:nvSpPr>
        <p:spPr bwMode="auto">
          <a:xfrm>
            <a:off x="221720" y="4833176"/>
            <a:ext cx="1866776"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FF9900"/>
                </a:solidFill>
              </a:rPr>
              <a:t>Specification</a:t>
            </a:r>
            <a:endParaRPr lang="en-US" sz="2000" dirty="0">
              <a:solidFill>
                <a:srgbClr val="FF9900"/>
              </a:solidFill>
            </a:endParaRPr>
          </a:p>
        </p:txBody>
      </p:sp>
      <p:sp>
        <p:nvSpPr>
          <p:cNvPr id="241674" name="Text Box 10"/>
          <p:cNvSpPr txBox="1">
            <a:spLocks noChangeArrowheads="1"/>
          </p:cNvSpPr>
          <p:nvPr/>
        </p:nvSpPr>
        <p:spPr bwMode="auto">
          <a:xfrm>
            <a:off x="661704" y="5625264"/>
            <a:ext cx="2197100" cy="400110"/>
          </a:xfrm>
          <a:prstGeom prst="rect">
            <a:avLst/>
          </a:prstGeom>
          <a:noFill/>
          <a:ln w="19050" algn="ctr">
            <a:noFill/>
            <a:miter lim="800000"/>
            <a:headEnd/>
            <a:tailEnd type="none" w="lg" len="lg"/>
          </a:ln>
        </p:spPr>
        <p:txBody>
          <a:bodyPr>
            <a:spAutoFit/>
          </a:bodyPr>
          <a:lstStyle/>
          <a:p>
            <a:pPr>
              <a:spcBef>
                <a:spcPct val="50000"/>
              </a:spcBef>
            </a:pPr>
            <a:r>
              <a:rPr lang="en-GB" sz="2000" dirty="0">
                <a:solidFill>
                  <a:srgbClr val="C00000"/>
                </a:solidFill>
              </a:rPr>
              <a:t>Interpretation</a:t>
            </a:r>
            <a:endParaRPr lang="en-US" sz="2000" dirty="0">
              <a:solidFill>
                <a:srgbClr val="C00000"/>
              </a:solidFill>
            </a:endParaRPr>
          </a:p>
        </p:txBody>
      </p:sp>
      <p:sp>
        <p:nvSpPr>
          <p:cNvPr id="241675" name="Text Box 11"/>
          <p:cNvSpPr txBox="1">
            <a:spLocks noChangeArrowheads="1"/>
          </p:cNvSpPr>
          <p:nvPr/>
        </p:nvSpPr>
        <p:spPr bwMode="auto">
          <a:xfrm>
            <a:off x="4004808" y="6026626"/>
            <a:ext cx="1698104" cy="707886"/>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A50021"/>
                </a:solidFill>
              </a:rPr>
              <a:t>Properties (Assertions)</a:t>
            </a:r>
            <a:endParaRPr lang="en-US" sz="2000" dirty="0">
              <a:solidFill>
                <a:srgbClr val="A50021"/>
              </a:solidFill>
            </a:endParaRPr>
          </a:p>
        </p:txBody>
      </p:sp>
      <p:sp>
        <p:nvSpPr>
          <p:cNvPr id="30731" name="Text Box 12"/>
          <p:cNvSpPr txBox="1">
            <a:spLocks noChangeArrowheads="1"/>
          </p:cNvSpPr>
          <p:nvPr/>
        </p:nvSpPr>
        <p:spPr bwMode="auto">
          <a:xfrm>
            <a:off x="5334288" y="3969080"/>
            <a:ext cx="1778000" cy="400110"/>
          </a:xfrm>
          <a:prstGeom prst="rect">
            <a:avLst/>
          </a:prstGeom>
          <a:noFill/>
          <a:ln w="19050" algn="ctr">
            <a:noFill/>
            <a:miter lim="800000"/>
            <a:headEnd/>
            <a:tailEnd type="none" w="lg" len="lg"/>
          </a:ln>
        </p:spPr>
        <p:txBody>
          <a:bodyPr>
            <a:spAutoFit/>
          </a:bodyPr>
          <a:lstStyle/>
          <a:p>
            <a:pPr>
              <a:spcBef>
                <a:spcPct val="50000"/>
              </a:spcBef>
            </a:pPr>
            <a:r>
              <a:rPr lang="en-GB" sz="2000" dirty="0"/>
              <a:t>RTL Coding</a:t>
            </a:r>
            <a:endParaRPr lang="en-US" sz="2000" dirty="0"/>
          </a:p>
        </p:txBody>
      </p:sp>
      <p:cxnSp>
        <p:nvCxnSpPr>
          <p:cNvPr id="30733" name="AutoShape 14"/>
          <p:cNvCxnSpPr>
            <a:cxnSpLocks noChangeShapeType="1"/>
            <a:stCxn id="21" idx="6"/>
            <a:endCxn id="30727" idx="0"/>
          </p:cNvCxnSpPr>
          <p:nvPr/>
        </p:nvCxnSpPr>
        <p:spPr bwMode="auto">
          <a:xfrm>
            <a:off x="4355976" y="4149080"/>
            <a:ext cx="1806384" cy="756104"/>
          </a:xfrm>
          <a:prstGeom prst="curvedConnector2">
            <a:avLst/>
          </a:prstGeom>
          <a:noFill/>
          <a:ln w="19050">
            <a:solidFill>
              <a:schemeClr val="tx1"/>
            </a:solidFill>
            <a:round/>
            <a:headEnd/>
            <a:tailEnd type="triangle" w="lg" len="lg"/>
          </a:ln>
        </p:spPr>
      </p:cxnSp>
      <p:cxnSp>
        <p:nvCxnSpPr>
          <p:cNvPr id="241679" name="AutoShape 15"/>
          <p:cNvCxnSpPr>
            <a:cxnSpLocks noChangeShapeType="1"/>
            <a:stCxn id="30725" idx="4"/>
            <a:endCxn id="241671" idx="2"/>
          </p:cNvCxnSpPr>
          <p:nvPr/>
        </p:nvCxnSpPr>
        <p:spPr bwMode="auto">
          <a:xfrm rot="16200000" flipH="1">
            <a:off x="2363300" y="5103804"/>
            <a:ext cx="631706" cy="954466"/>
          </a:xfrm>
          <a:prstGeom prst="curvedConnector2">
            <a:avLst/>
          </a:prstGeom>
          <a:noFill/>
          <a:ln w="19050">
            <a:solidFill>
              <a:srgbClr val="C00000"/>
            </a:solidFill>
            <a:round/>
            <a:headEnd/>
            <a:tailEnd type="triangle" w="lg" len="lg"/>
          </a:ln>
        </p:spPr>
      </p:cxnSp>
      <p:sp>
        <p:nvSpPr>
          <p:cNvPr id="21" name="Oval 6"/>
          <p:cNvSpPr>
            <a:spLocks noChangeArrowheads="1"/>
          </p:cNvSpPr>
          <p:nvPr/>
        </p:nvSpPr>
        <p:spPr bwMode="auto">
          <a:xfrm>
            <a:off x="3995976" y="3969080"/>
            <a:ext cx="360000" cy="360000"/>
          </a:xfrm>
          <a:prstGeom prst="ellipse">
            <a:avLst/>
          </a:prstGeom>
          <a:solidFill>
            <a:srgbClr val="008000"/>
          </a:solidFill>
          <a:ln w="19050" algn="ctr">
            <a:solidFill>
              <a:srgbClr val="008000"/>
            </a:solidFill>
            <a:round/>
            <a:headEnd/>
            <a:tailEnd type="none" w="lg" len="lg"/>
          </a:ln>
        </p:spPr>
        <p:txBody>
          <a:bodyPr wrap="none" anchor="ctr"/>
          <a:lstStyle/>
          <a:p>
            <a:endParaRPr lang="en-GB"/>
          </a:p>
        </p:txBody>
      </p:sp>
      <p:cxnSp>
        <p:nvCxnSpPr>
          <p:cNvPr id="22" name="AutoShape 14"/>
          <p:cNvCxnSpPr>
            <a:cxnSpLocks noChangeShapeType="1"/>
            <a:stCxn id="30725" idx="0"/>
            <a:endCxn id="21" idx="2"/>
          </p:cNvCxnSpPr>
          <p:nvPr/>
        </p:nvCxnSpPr>
        <p:spPr bwMode="auto">
          <a:xfrm rot="5400000" flipH="1" flipV="1">
            <a:off x="2720896" y="3630104"/>
            <a:ext cx="756104" cy="1794056"/>
          </a:xfrm>
          <a:prstGeom prst="curvedConnector2">
            <a:avLst/>
          </a:prstGeom>
          <a:noFill/>
          <a:ln w="19050">
            <a:solidFill>
              <a:srgbClr val="008000"/>
            </a:solidFill>
            <a:round/>
            <a:headEnd/>
            <a:tailEnd type="triangle" w="lg" len="lg"/>
          </a:ln>
        </p:spPr>
      </p:cxnSp>
      <p:sp>
        <p:nvSpPr>
          <p:cNvPr id="29" name="Text Box 12"/>
          <p:cNvSpPr txBox="1">
            <a:spLocks noChangeArrowheads="1"/>
          </p:cNvSpPr>
          <p:nvPr/>
        </p:nvSpPr>
        <p:spPr bwMode="auto">
          <a:xfrm>
            <a:off x="1085816" y="4041088"/>
            <a:ext cx="1944216"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smtClean="0">
                <a:solidFill>
                  <a:srgbClr val="008000"/>
                </a:solidFill>
              </a:rPr>
              <a:t>Interpretation</a:t>
            </a:r>
            <a:endParaRPr lang="en-US" sz="2000" dirty="0">
              <a:solidFill>
                <a:srgbClr val="008000"/>
              </a:solidFill>
            </a:endParaRPr>
          </a:p>
        </p:txBody>
      </p:sp>
      <p:cxnSp>
        <p:nvCxnSpPr>
          <p:cNvPr id="20" name="AutoShape 15"/>
          <p:cNvCxnSpPr>
            <a:cxnSpLocks noChangeShapeType="1"/>
            <a:stCxn id="241671" idx="6"/>
            <a:endCxn id="23" idx="2"/>
          </p:cNvCxnSpPr>
          <p:nvPr/>
        </p:nvCxnSpPr>
        <p:spPr bwMode="auto">
          <a:xfrm>
            <a:off x="3516386" y="5896890"/>
            <a:ext cx="1150625" cy="4976"/>
          </a:xfrm>
          <a:prstGeom prst="curvedConnector3">
            <a:avLst>
              <a:gd name="adj1" fmla="val 50000"/>
            </a:avLst>
          </a:prstGeom>
          <a:noFill/>
          <a:ln w="19050">
            <a:solidFill>
              <a:schemeClr val="tx1"/>
            </a:solidFill>
            <a:round/>
            <a:headEnd/>
            <a:tailEnd type="triangle" w="lg" len="lg"/>
          </a:ln>
        </p:spPr>
      </p:cxnSp>
      <p:sp>
        <p:nvSpPr>
          <p:cNvPr id="23" name="Oval 7"/>
          <p:cNvSpPr>
            <a:spLocks noChangeArrowheads="1"/>
          </p:cNvSpPr>
          <p:nvPr/>
        </p:nvSpPr>
        <p:spPr bwMode="auto">
          <a:xfrm>
            <a:off x="4667011" y="5721866"/>
            <a:ext cx="360000" cy="360000"/>
          </a:xfrm>
          <a:prstGeom prst="ellipse">
            <a:avLst/>
          </a:prstGeom>
          <a:solidFill>
            <a:srgbClr val="A50021"/>
          </a:solidFill>
          <a:ln w="19050" algn="ctr">
            <a:solidFill>
              <a:srgbClr val="A50021"/>
            </a:solidFill>
            <a:round/>
            <a:headEnd/>
            <a:tailEnd type="none" w="lg" len="lg"/>
          </a:ln>
        </p:spPr>
        <p:txBody>
          <a:bodyPr wrap="none" anchor="ctr"/>
          <a:lstStyle/>
          <a:p>
            <a:endParaRPr lang="en-GB"/>
          </a:p>
        </p:txBody>
      </p:sp>
      <p:sp>
        <p:nvSpPr>
          <p:cNvPr id="30" name="Text Box 12"/>
          <p:cNvSpPr txBox="1">
            <a:spLocks noChangeArrowheads="1"/>
          </p:cNvSpPr>
          <p:nvPr/>
        </p:nvSpPr>
        <p:spPr bwMode="auto">
          <a:xfrm>
            <a:off x="3228801" y="5038822"/>
            <a:ext cx="1778000" cy="707886"/>
          </a:xfrm>
          <a:prstGeom prst="rect">
            <a:avLst/>
          </a:prstGeom>
          <a:noFill/>
          <a:ln w="19050" algn="ctr">
            <a:noFill/>
            <a:miter lim="800000"/>
            <a:headEnd/>
            <a:tailEnd type="none" w="lg" len="lg"/>
          </a:ln>
        </p:spPr>
        <p:txBody>
          <a:bodyPr>
            <a:spAutoFit/>
          </a:bodyPr>
          <a:lstStyle/>
          <a:p>
            <a:pPr>
              <a:spcBef>
                <a:spcPct val="50000"/>
              </a:spcBef>
            </a:pPr>
            <a:r>
              <a:rPr lang="en-GB" sz="2000" dirty="0" smtClean="0"/>
              <a:t>Property Formalization</a:t>
            </a:r>
            <a:endParaRPr lang="en-US" sz="2000" dirty="0"/>
          </a:p>
        </p:txBody>
      </p:sp>
    </p:spTree>
    <p:extLst>
      <p:ext uri="{BB962C8B-B14F-4D97-AF65-F5344CB8AC3E}">
        <p14:creationId xmlns:p14="http://schemas.microsoft.com/office/powerpoint/2010/main" val="20415887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241671"/>
                                        </p:tgtEl>
                                        <p:attrNameLst>
                                          <p:attrName>style.visibility</p:attrName>
                                        </p:attrNameLst>
                                      </p:cBhvr>
                                      <p:to>
                                        <p:strVal val="visible"/>
                                      </p:to>
                                    </p:set>
                                    <p:animEffect transition="in" filter="fade">
                                      <p:cBhvr>
                                        <p:cTn id="10" dur="1000"/>
                                        <p:tgtEl>
                                          <p:spTgt spid="24167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1674"/>
                                        </p:tgtEl>
                                        <p:attrNameLst>
                                          <p:attrName>style.visibility</p:attrName>
                                        </p:attrNameLst>
                                      </p:cBhvr>
                                      <p:to>
                                        <p:strVal val="visible"/>
                                      </p:to>
                                    </p:set>
                                    <p:animEffect transition="in" filter="fade">
                                      <p:cBhvr>
                                        <p:cTn id="13" dur="2000"/>
                                        <p:tgtEl>
                                          <p:spTgt spid="241674"/>
                                        </p:tgtEl>
                                      </p:cBhvr>
                                    </p:animEffect>
                                  </p:childTnLst>
                                </p:cTn>
                              </p:par>
                              <p:par>
                                <p:cTn id="14" presetID="10" presetClass="entr" presetSubtype="0" fill="hold" nodeType="withEffect">
                                  <p:stCondLst>
                                    <p:cond delay="0"/>
                                  </p:stCondLst>
                                  <p:childTnLst>
                                    <p:set>
                                      <p:cBhvr>
                                        <p:cTn id="15" dur="1" fill="hold">
                                          <p:stCondLst>
                                            <p:cond delay="0"/>
                                          </p:stCondLst>
                                        </p:cTn>
                                        <p:tgtEl>
                                          <p:spTgt spid="241679"/>
                                        </p:tgtEl>
                                        <p:attrNameLst>
                                          <p:attrName>style.visibility</p:attrName>
                                        </p:attrNameLst>
                                      </p:cBhvr>
                                      <p:to>
                                        <p:strVal val="visible"/>
                                      </p:to>
                                    </p:set>
                                    <p:animEffect transition="in" filter="fade">
                                      <p:cBhvr>
                                        <p:cTn id="16" dur="2000"/>
                                        <p:tgtEl>
                                          <p:spTgt spid="24167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23">
                                            <p:txEl>
                                              <p:pRg st="4" end="4"/>
                                            </p:txEl>
                                          </p:spTgt>
                                        </p:tgtEl>
                                        <p:attrNameLst>
                                          <p:attrName>style.visibility</p:attrName>
                                        </p:attrNameLst>
                                      </p:cBhvr>
                                      <p:to>
                                        <p:strVal val="visible"/>
                                      </p:to>
                                    </p:se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41675"/>
                                        </p:tgtEl>
                                        <p:attrNameLst>
                                          <p:attrName>style.visibility</p:attrName>
                                        </p:attrNameLst>
                                      </p:cBhvr>
                                      <p:to>
                                        <p:strVal val="visible"/>
                                      </p:to>
                                    </p:se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41671" grpId="0" animBg="1"/>
      <p:bldP spid="241674" grpId="0"/>
      <p:bldP spid="241675" grpId="0"/>
      <p:bldP spid="23" grpId="0" animBg="1"/>
      <p:bldP spid="3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GB" dirty="0" smtClean="0"/>
              <a:t>Formal Property Checking</a:t>
            </a:r>
          </a:p>
        </p:txBody>
      </p:sp>
      <p:sp>
        <p:nvSpPr>
          <p:cNvPr id="30723" name="Rectangle 3"/>
          <p:cNvSpPr>
            <a:spLocks noGrp="1" noChangeArrowheads="1"/>
          </p:cNvSpPr>
          <p:nvPr>
            <p:ph type="body" idx="1"/>
          </p:nvPr>
        </p:nvSpPr>
        <p:spPr>
          <a:xfrm>
            <a:off x="468314" y="1124744"/>
            <a:ext cx="8426304" cy="2746558"/>
          </a:xfrm>
          <a:noFill/>
          <a:ln>
            <a:noFill/>
          </a:ln>
        </p:spPr>
        <p:txBody>
          <a:bodyPr/>
          <a:lstStyle/>
          <a:p>
            <a:pPr eaLnBrk="1" hangingPunct="1">
              <a:lnSpc>
                <a:spcPct val="80000"/>
              </a:lnSpc>
              <a:buFont typeface="Wingdings" pitchFamily="2" charset="2"/>
              <a:buNone/>
            </a:pPr>
            <a:r>
              <a:rPr lang="en-GB" sz="2400" b="1" dirty="0" smtClean="0"/>
              <a:t>Properties of a design are formally proven or disproved.</a:t>
            </a:r>
          </a:p>
          <a:p>
            <a:pPr eaLnBrk="1" hangingPunct="1">
              <a:lnSpc>
                <a:spcPct val="80000"/>
              </a:lnSpc>
            </a:pPr>
            <a:r>
              <a:rPr lang="en-GB" sz="2000" dirty="0" smtClean="0"/>
              <a:t>Used to check for generic problems or violations of user-defined properties of the behaviour of the design.</a:t>
            </a:r>
          </a:p>
          <a:p>
            <a:pPr eaLnBrk="1" hangingPunct="1">
              <a:lnSpc>
                <a:spcPct val="80000"/>
              </a:lnSpc>
            </a:pPr>
            <a:r>
              <a:rPr lang="en-GB" sz="2000" dirty="0" smtClean="0"/>
              <a:t>Usually employed at </a:t>
            </a:r>
            <a:r>
              <a:rPr lang="en-GB" sz="2000" b="1" dirty="0" smtClean="0"/>
              <a:t>higher levels </a:t>
            </a:r>
            <a:r>
              <a:rPr lang="en-GB" sz="2000" dirty="0" smtClean="0"/>
              <a:t>of abstractions.</a:t>
            </a:r>
          </a:p>
          <a:p>
            <a:pPr eaLnBrk="1" hangingPunct="1">
              <a:lnSpc>
                <a:spcPct val="80000"/>
              </a:lnSpc>
            </a:pPr>
            <a:r>
              <a:rPr lang="en-GB" sz="2000" b="1" dirty="0" smtClean="0">
                <a:solidFill>
                  <a:srgbClr val="A50021"/>
                </a:solidFill>
              </a:rPr>
              <a:t>Properties</a:t>
            </a:r>
            <a:r>
              <a:rPr lang="en-GB" sz="2000" b="1" dirty="0" smtClean="0"/>
              <a:t> </a:t>
            </a:r>
            <a:r>
              <a:rPr lang="en-GB" sz="2000" dirty="0" smtClean="0"/>
              <a:t>are derived from the specification. (interpretation step)</a:t>
            </a:r>
          </a:p>
          <a:p>
            <a:pPr eaLnBrk="1" hangingPunct="1">
              <a:lnSpc>
                <a:spcPct val="80000"/>
              </a:lnSpc>
            </a:pPr>
            <a:r>
              <a:rPr lang="en-GB" sz="2000" b="1" dirty="0" smtClean="0">
                <a:solidFill>
                  <a:srgbClr val="A50021"/>
                </a:solidFill>
              </a:rPr>
              <a:t>Properties</a:t>
            </a:r>
            <a:r>
              <a:rPr lang="en-GB" sz="2000" b="1" dirty="0" smtClean="0"/>
              <a:t> </a:t>
            </a:r>
            <a:r>
              <a:rPr lang="en-GB" sz="2000" dirty="0" smtClean="0"/>
              <a:t>are expressed as formulae in some (temporal) logic.</a:t>
            </a:r>
          </a:p>
          <a:p>
            <a:pPr eaLnBrk="1" hangingPunct="1">
              <a:lnSpc>
                <a:spcPct val="80000"/>
              </a:lnSpc>
            </a:pPr>
            <a:r>
              <a:rPr lang="en-GB" sz="2000" b="1" dirty="0">
                <a:solidFill>
                  <a:srgbClr val="E846FF"/>
                </a:solidFill>
              </a:rPr>
              <a:t>Checking</a:t>
            </a:r>
            <a:r>
              <a:rPr lang="en-GB" sz="2000" dirty="0">
                <a:solidFill>
                  <a:srgbClr val="E846FF"/>
                </a:solidFill>
              </a:rPr>
              <a:t> </a:t>
            </a:r>
            <a:r>
              <a:rPr lang="en-GB" sz="2000" dirty="0"/>
              <a:t>is typically performed on a Finite State Machine model of the design.</a:t>
            </a:r>
          </a:p>
          <a:p>
            <a:pPr lvl="1" eaLnBrk="1" hangingPunct="1">
              <a:lnSpc>
                <a:spcPct val="80000"/>
              </a:lnSpc>
            </a:pPr>
            <a:r>
              <a:rPr lang="en-GB" sz="1800" dirty="0"/>
              <a:t>This may be the </a:t>
            </a:r>
            <a:r>
              <a:rPr lang="en-GB" sz="1800" b="1" dirty="0">
                <a:solidFill>
                  <a:srgbClr val="3366FF"/>
                </a:solidFill>
              </a:rPr>
              <a:t>RTL.</a:t>
            </a:r>
            <a:endParaRPr lang="en-GB" sz="2000" b="1" dirty="0" smtClean="0">
              <a:solidFill>
                <a:srgbClr val="3366FF"/>
              </a:solidFill>
            </a:endParaRPr>
          </a:p>
        </p:txBody>
      </p:sp>
      <p:sp>
        <p:nvSpPr>
          <p:cNvPr id="30724" name="Text Box 5"/>
          <p:cNvSpPr txBox="1">
            <a:spLocks noChangeArrowheads="1"/>
          </p:cNvSpPr>
          <p:nvPr/>
        </p:nvSpPr>
        <p:spPr bwMode="auto">
          <a:xfrm>
            <a:off x="6335084" y="4905184"/>
            <a:ext cx="734292"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3366FF"/>
                </a:solidFill>
              </a:rPr>
              <a:t>RTL</a:t>
            </a:r>
            <a:endParaRPr lang="en-US" sz="2000" dirty="0">
              <a:solidFill>
                <a:srgbClr val="3366FF"/>
              </a:solidFill>
            </a:endParaRPr>
          </a:p>
        </p:txBody>
      </p:sp>
      <p:sp>
        <p:nvSpPr>
          <p:cNvPr id="30725" name="Oval 6"/>
          <p:cNvSpPr>
            <a:spLocks noChangeArrowheads="1"/>
          </p:cNvSpPr>
          <p:nvPr/>
        </p:nvSpPr>
        <p:spPr bwMode="auto">
          <a:xfrm>
            <a:off x="2021920" y="4905184"/>
            <a:ext cx="360000" cy="360000"/>
          </a:xfrm>
          <a:prstGeom prst="ellipse">
            <a:avLst/>
          </a:prstGeom>
          <a:solidFill>
            <a:srgbClr val="FF9900"/>
          </a:solidFill>
          <a:ln w="19050" algn="ctr">
            <a:solidFill>
              <a:srgbClr val="FF9900"/>
            </a:solidFill>
            <a:round/>
            <a:headEnd/>
            <a:tailEnd type="none" w="lg" len="lg"/>
          </a:ln>
        </p:spPr>
        <p:txBody>
          <a:bodyPr wrap="none" anchor="ctr"/>
          <a:lstStyle/>
          <a:p>
            <a:endParaRPr lang="en-GB"/>
          </a:p>
        </p:txBody>
      </p:sp>
      <p:sp>
        <p:nvSpPr>
          <p:cNvPr id="241671" name="Oval 7"/>
          <p:cNvSpPr>
            <a:spLocks noChangeArrowheads="1"/>
          </p:cNvSpPr>
          <p:nvPr/>
        </p:nvSpPr>
        <p:spPr bwMode="auto">
          <a:xfrm>
            <a:off x="3156386" y="5716890"/>
            <a:ext cx="360000" cy="360000"/>
          </a:xfrm>
          <a:prstGeom prst="ellipse">
            <a:avLst/>
          </a:prstGeom>
          <a:solidFill>
            <a:srgbClr val="A50021"/>
          </a:solidFill>
          <a:ln w="19050" algn="ctr">
            <a:solidFill>
              <a:srgbClr val="A50021"/>
            </a:solidFill>
            <a:round/>
            <a:headEnd/>
            <a:tailEnd type="none" w="lg" len="lg"/>
          </a:ln>
        </p:spPr>
        <p:txBody>
          <a:bodyPr wrap="none" anchor="ctr"/>
          <a:lstStyle/>
          <a:p>
            <a:endParaRPr lang="en-GB"/>
          </a:p>
        </p:txBody>
      </p:sp>
      <p:sp>
        <p:nvSpPr>
          <p:cNvPr id="30727" name="Oval 8"/>
          <p:cNvSpPr>
            <a:spLocks noChangeArrowheads="1"/>
          </p:cNvSpPr>
          <p:nvPr/>
        </p:nvSpPr>
        <p:spPr bwMode="auto">
          <a:xfrm>
            <a:off x="5982360" y="4905184"/>
            <a:ext cx="360000" cy="3600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30728" name="Text Box 9"/>
          <p:cNvSpPr txBox="1">
            <a:spLocks noChangeArrowheads="1"/>
          </p:cNvSpPr>
          <p:nvPr/>
        </p:nvSpPr>
        <p:spPr bwMode="auto">
          <a:xfrm>
            <a:off x="221720" y="4833176"/>
            <a:ext cx="1866776"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FF9900"/>
                </a:solidFill>
              </a:rPr>
              <a:t>Specification</a:t>
            </a:r>
            <a:endParaRPr lang="en-US" sz="2000" dirty="0">
              <a:solidFill>
                <a:srgbClr val="FF9900"/>
              </a:solidFill>
            </a:endParaRPr>
          </a:p>
        </p:txBody>
      </p:sp>
      <p:sp>
        <p:nvSpPr>
          <p:cNvPr id="241674" name="Text Box 10"/>
          <p:cNvSpPr txBox="1">
            <a:spLocks noChangeArrowheads="1"/>
          </p:cNvSpPr>
          <p:nvPr/>
        </p:nvSpPr>
        <p:spPr bwMode="auto">
          <a:xfrm>
            <a:off x="661704" y="5625264"/>
            <a:ext cx="2197100" cy="400110"/>
          </a:xfrm>
          <a:prstGeom prst="rect">
            <a:avLst/>
          </a:prstGeom>
          <a:noFill/>
          <a:ln w="19050" algn="ctr">
            <a:noFill/>
            <a:miter lim="800000"/>
            <a:headEnd/>
            <a:tailEnd type="none" w="lg" len="lg"/>
          </a:ln>
        </p:spPr>
        <p:txBody>
          <a:bodyPr>
            <a:spAutoFit/>
          </a:bodyPr>
          <a:lstStyle/>
          <a:p>
            <a:pPr>
              <a:spcBef>
                <a:spcPct val="50000"/>
              </a:spcBef>
            </a:pPr>
            <a:r>
              <a:rPr lang="en-GB" sz="2000" dirty="0">
                <a:solidFill>
                  <a:srgbClr val="C00000"/>
                </a:solidFill>
              </a:rPr>
              <a:t>Interpretation</a:t>
            </a:r>
            <a:endParaRPr lang="en-US" sz="2000" dirty="0">
              <a:solidFill>
                <a:srgbClr val="C00000"/>
              </a:solidFill>
            </a:endParaRPr>
          </a:p>
        </p:txBody>
      </p:sp>
      <p:sp>
        <p:nvSpPr>
          <p:cNvPr id="241675" name="Text Box 11"/>
          <p:cNvSpPr txBox="1">
            <a:spLocks noChangeArrowheads="1"/>
          </p:cNvSpPr>
          <p:nvPr/>
        </p:nvSpPr>
        <p:spPr bwMode="auto">
          <a:xfrm>
            <a:off x="4004808" y="6026626"/>
            <a:ext cx="1698104" cy="707886"/>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A50021"/>
                </a:solidFill>
              </a:rPr>
              <a:t>Properties (Assertions)</a:t>
            </a:r>
            <a:endParaRPr lang="en-US" sz="2000" dirty="0">
              <a:solidFill>
                <a:srgbClr val="A50021"/>
              </a:solidFill>
            </a:endParaRPr>
          </a:p>
        </p:txBody>
      </p:sp>
      <p:sp>
        <p:nvSpPr>
          <p:cNvPr id="30731" name="Text Box 12"/>
          <p:cNvSpPr txBox="1">
            <a:spLocks noChangeArrowheads="1"/>
          </p:cNvSpPr>
          <p:nvPr/>
        </p:nvSpPr>
        <p:spPr bwMode="auto">
          <a:xfrm>
            <a:off x="5334288" y="3969080"/>
            <a:ext cx="1778000" cy="400110"/>
          </a:xfrm>
          <a:prstGeom prst="rect">
            <a:avLst/>
          </a:prstGeom>
          <a:noFill/>
          <a:ln w="19050" algn="ctr">
            <a:noFill/>
            <a:miter lim="800000"/>
            <a:headEnd/>
            <a:tailEnd type="none" w="lg" len="lg"/>
          </a:ln>
        </p:spPr>
        <p:txBody>
          <a:bodyPr>
            <a:spAutoFit/>
          </a:bodyPr>
          <a:lstStyle/>
          <a:p>
            <a:pPr>
              <a:spcBef>
                <a:spcPct val="50000"/>
              </a:spcBef>
            </a:pPr>
            <a:r>
              <a:rPr lang="en-GB" sz="2000" dirty="0"/>
              <a:t>RTL Coding</a:t>
            </a:r>
            <a:endParaRPr lang="en-US" sz="2000" dirty="0"/>
          </a:p>
        </p:txBody>
      </p:sp>
      <p:cxnSp>
        <p:nvCxnSpPr>
          <p:cNvPr id="30733" name="AutoShape 14"/>
          <p:cNvCxnSpPr>
            <a:cxnSpLocks noChangeShapeType="1"/>
            <a:stCxn id="21" idx="6"/>
            <a:endCxn id="30727" idx="0"/>
          </p:cNvCxnSpPr>
          <p:nvPr/>
        </p:nvCxnSpPr>
        <p:spPr bwMode="auto">
          <a:xfrm>
            <a:off x="4355976" y="4149080"/>
            <a:ext cx="1806384" cy="756104"/>
          </a:xfrm>
          <a:prstGeom prst="curvedConnector2">
            <a:avLst/>
          </a:prstGeom>
          <a:noFill/>
          <a:ln w="19050">
            <a:solidFill>
              <a:schemeClr val="tx1"/>
            </a:solidFill>
            <a:round/>
            <a:headEnd/>
            <a:tailEnd type="triangle" w="lg" len="lg"/>
          </a:ln>
        </p:spPr>
      </p:cxnSp>
      <p:cxnSp>
        <p:nvCxnSpPr>
          <p:cNvPr id="241679" name="AutoShape 15"/>
          <p:cNvCxnSpPr>
            <a:cxnSpLocks noChangeShapeType="1"/>
            <a:stCxn id="30725" idx="4"/>
            <a:endCxn id="241671" idx="2"/>
          </p:cNvCxnSpPr>
          <p:nvPr/>
        </p:nvCxnSpPr>
        <p:spPr bwMode="auto">
          <a:xfrm rot="16200000" flipH="1">
            <a:off x="2363300" y="5103804"/>
            <a:ext cx="631706" cy="954466"/>
          </a:xfrm>
          <a:prstGeom prst="curvedConnector2">
            <a:avLst/>
          </a:prstGeom>
          <a:noFill/>
          <a:ln w="19050">
            <a:solidFill>
              <a:srgbClr val="C00000"/>
            </a:solidFill>
            <a:round/>
            <a:headEnd/>
            <a:tailEnd type="triangle" w="lg" len="lg"/>
          </a:ln>
        </p:spPr>
      </p:cxnSp>
      <p:sp>
        <p:nvSpPr>
          <p:cNvPr id="21" name="Oval 6"/>
          <p:cNvSpPr>
            <a:spLocks noChangeArrowheads="1"/>
          </p:cNvSpPr>
          <p:nvPr/>
        </p:nvSpPr>
        <p:spPr bwMode="auto">
          <a:xfrm>
            <a:off x="3995976" y="3969080"/>
            <a:ext cx="360000" cy="360000"/>
          </a:xfrm>
          <a:prstGeom prst="ellipse">
            <a:avLst/>
          </a:prstGeom>
          <a:solidFill>
            <a:srgbClr val="008000"/>
          </a:solidFill>
          <a:ln w="19050" algn="ctr">
            <a:solidFill>
              <a:srgbClr val="008000"/>
            </a:solidFill>
            <a:round/>
            <a:headEnd/>
            <a:tailEnd type="none" w="lg" len="lg"/>
          </a:ln>
        </p:spPr>
        <p:txBody>
          <a:bodyPr wrap="none" anchor="ctr"/>
          <a:lstStyle/>
          <a:p>
            <a:endParaRPr lang="en-GB"/>
          </a:p>
        </p:txBody>
      </p:sp>
      <p:cxnSp>
        <p:nvCxnSpPr>
          <p:cNvPr id="22" name="AutoShape 14"/>
          <p:cNvCxnSpPr>
            <a:cxnSpLocks noChangeShapeType="1"/>
            <a:stCxn id="30725" idx="0"/>
            <a:endCxn id="21" idx="2"/>
          </p:cNvCxnSpPr>
          <p:nvPr/>
        </p:nvCxnSpPr>
        <p:spPr bwMode="auto">
          <a:xfrm rot="5400000" flipH="1" flipV="1">
            <a:off x="2720896" y="3630104"/>
            <a:ext cx="756104" cy="1794056"/>
          </a:xfrm>
          <a:prstGeom prst="curvedConnector2">
            <a:avLst/>
          </a:prstGeom>
          <a:noFill/>
          <a:ln w="19050">
            <a:solidFill>
              <a:srgbClr val="008000"/>
            </a:solidFill>
            <a:round/>
            <a:headEnd/>
            <a:tailEnd type="triangle" w="lg" len="lg"/>
          </a:ln>
        </p:spPr>
      </p:cxnSp>
      <p:sp>
        <p:nvSpPr>
          <p:cNvPr id="29" name="Text Box 12"/>
          <p:cNvSpPr txBox="1">
            <a:spLocks noChangeArrowheads="1"/>
          </p:cNvSpPr>
          <p:nvPr/>
        </p:nvSpPr>
        <p:spPr bwMode="auto">
          <a:xfrm>
            <a:off x="1085816" y="4041088"/>
            <a:ext cx="1944216"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smtClean="0">
                <a:solidFill>
                  <a:srgbClr val="008000"/>
                </a:solidFill>
              </a:rPr>
              <a:t>Interpretation</a:t>
            </a:r>
            <a:endParaRPr lang="en-US" sz="2000" dirty="0">
              <a:solidFill>
                <a:srgbClr val="008000"/>
              </a:solidFill>
            </a:endParaRPr>
          </a:p>
        </p:txBody>
      </p:sp>
      <p:cxnSp>
        <p:nvCxnSpPr>
          <p:cNvPr id="20" name="AutoShape 15"/>
          <p:cNvCxnSpPr>
            <a:cxnSpLocks noChangeShapeType="1"/>
            <a:stCxn id="241671" idx="6"/>
            <a:endCxn id="23" idx="2"/>
          </p:cNvCxnSpPr>
          <p:nvPr/>
        </p:nvCxnSpPr>
        <p:spPr bwMode="auto">
          <a:xfrm>
            <a:off x="3516386" y="5896890"/>
            <a:ext cx="1150625" cy="4976"/>
          </a:xfrm>
          <a:prstGeom prst="curvedConnector3">
            <a:avLst>
              <a:gd name="adj1" fmla="val 50000"/>
            </a:avLst>
          </a:prstGeom>
          <a:noFill/>
          <a:ln w="19050">
            <a:solidFill>
              <a:schemeClr val="tx1"/>
            </a:solidFill>
            <a:round/>
            <a:headEnd/>
            <a:tailEnd type="triangle" w="lg" len="lg"/>
          </a:ln>
        </p:spPr>
      </p:cxnSp>
      <p:sp>
        <p:nvSpPr>
          <p:cNvPr id="23" name="Oval 7"/>
          <p:cNvSpPr>
            <a:spLocks noChangeArrowheads="1"/>
          </p:cNvSpPr>
          <p:nvPr/>
        </p:nvSpPr>
        <p:spPr bwMode="auto">
          <a:xfrm>
            <a:off x="4667011" y="5721866"/>
            <a:ext cx="360000" cy="360000"/>
          </a:xfrm>
          <a:prstGeom prst="ellipse">
            <a:avLst/>
          </a:prstGeom>
          <a:solidFill>
            <a:srgbClr val="A50021"/>
          </a:solidFill>
          <a:ln w="19050" algn="ctr">
            <a:solidFill>
              <a:srgbClr val="A50021"/>
            </a:solidFill>
            <a:round/>
            <a:headEnd/>
            <a:tailEnd type="none" w="lg" len="lg"/>
          </a:ln>
        </p:spPr>
        <p:txBody>
          <a:bodyPr wrap="none" anchor="ctr"/>
          <a:lstStyle/>
          <a:p>
            <a:endParaRPr lang="en-GB"/>
          </a:p>
        </p:txBody>
      </p:sp>
      <p:sp>
        <p:nvSpPr>
          <p:cNvPr id="30" name="Text Box 12"/>
          <p:cNvSpPr txBox="1">
            <a:spLocks noChangeArrowheads="1"/>
          </p:cNvSpPr>
          <p:nvPr/>
        </p:nvSpPr>
        <p:spPr bwMode="auto">
          <a:xfrm>
            <a:off x="3228801" y="5038822"/>
            <a:ext cx="1778000" cy="707886"/>
          </a:xfrm>
          <a:prstGeom prst="rect">
            <a:avLst/>
          </a:prstGeom>
          <a:noFill/>
          <a:ln w="19050" algn="ctr">
            <a:noFill/>
            <a:miter lim="800000"/>
            <a:headEnd/>
            <a:tailEnd type="none" w="lg" len="lg"/>
          </a:ln>
        </p:spPr>
        <p:txBody>
          <a:bodyPr>
            <a:spAutoFit/>
          </a:bodyPr>
          <a:lstStyle/>
          <a:p>
            <a:pPr>
              <a:spcBef>
                <a:spcPct val="50000"/>
              </a:spcBef>
            </a:pPr>
            <a:r>
              <a:rPr lang="en-GB" sz="2000" dirty="0" smtClean="0"/>
              <a:t>Property Formalization</a:t>
            </a:r>
            <a:endParaRPr lang="en-US" sz="2000" dirty="0"/>
          </a:p>
        </p:txBody>
      </p:sp>
      <p:cxnSp>
        <p:nvCxnSpPr>
          <p:cNvPr id="24" name="AutoShape 16"/>
          <p:cNvCxnSpPr>
            <a:cxnSpLocks noChangeShapeType="1"/>
            <a:stCxn id="23" idx="6"/>
            <a:endCxn id="30727" idx="4"/>
          </p:cNvCxnSpPr>
          <p:nvPr/>
        </p:nvCxnSpPr>
        <p:spPr bwMode="auto">
          <a:xfrm flipV="1">
            <a:off x="5027011" y="5265184"/>
            <a:ext cx="1135349" cy="636682"/>
          </a:xfrm>
          <a:prstGeom prst="curvedConnector2">
            <a:avLst/>
          </a:prstGeom>
          <a:noFill/>
          <a:ln w="38100" cmpd="sng">
            <a:solidFill>
              <a:srgbClr val="E846FF"/>
            </a:solidFill>
            <a:round/>
            <a:headEnd type="triangle" w="lg" len="med"/>
            <a:tailEnd type="triangle" w="lg" len="med"/>
          </a:ln>
        </p:spPr>
      </p:cxnSp>
      <p:sp>
        <p:nvSpPr>
          <p:cNvPr id="26" name="Text Box 13"/>
          <p:cNvSpPr txBox="1">
            <a:spLocks noChangeArrowheads="1"/>
          </p:cNvSpPr>
          <p:nvPr/>
        </p:nvSpPr>
        <p:spPr bwMode="auto">
          <a:xfrm>
            <a:off x="5834586" y="5500971"/>
            <a:ext cx="1758280" cy="707886"/>
          </a:xfrm>
          <a:prstGeom prst="rect">
            <a:avLst/>
          </a:prstGeom>
          <a:noFill/>
          <a:ln w="19050" algn="ctr">
            <a:noFill/>
            <a:miter lim="800000"/>
            <a:headEnd/>
            <a:tailEnd type="none" w="lg" len="lg"/>
          </a:ln>
        </p:spPr>
        <p:txBody>
          <a:bodyPr wrap="square">
            <a:spAutoFit/>
          </a:bodyPr>
          <a:lstStyle/>
          <a:p>
            <a:pPr>
              <a:spcBef>
                <a:spcPct val="50000"/>
              </a:spcBef>
            </a:pPr>
            <a:r>
              <a:rPr lang="en-GB" sz="2000" b="1" dirty="0" smtClean="0">
                <a:solidFill>
                  <a:srgbClr val="E846FF"/>
                </a:solidFill>
              </a:rPr>
              <a:t>Property </a:t>
            </a:r>
            <a:r>
              <a:rPr lang="en-GB" sz="2000" b="1" dirty="0">
                <a:solidFill>
                  <a:srgbClr val="E846FF"/>
                </a:solidFill>
              </a:rPr>
              <a:t>Checking</a:t>
            </a:r>
            <a:endParaRPr lang="en-US" sz="2000" b="1" dirty="0">
              <a:solidFill>
                <a:srgbClr val="E846FF"/>
              </a:solidFill>
            </a:endParaRPr>
          </a:p>
        </p:txBody>
      </p:sp>
      <p:sp>
        <p:nvSpPr>
          <p:cNvPr id="27" name="Rounded Rectangular Callout 26"/>
          <p:cNvSpPr/>
          <p:nvPr/>
        </p:nvSpPr>
        <p:spPr bwMode="auto">
          <a:xfrm>
            <a:off x="7306332" y="3330368"/>
            <a:ext cx="1763688" cy="2376264"/>
          </a:xfrm>
          <a:prstGeom prst="wedgeRoundRectCallout">
            <a:avLst>
              <a:gd name="adj1" fmla="val -70386"/>
              <a:gd name="adj2" fmla="val 23612"/>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Property checking can also be preformed on higher levels of abstraction.</a:t>
            </a:r>
          </a:p>
        </p:txBody>
      </p:sp>
    </p:spTree>
    <p:extLst>
      <p:ext uri="{BB962C8B-B14F-4D97-AF65-F5344CB8AC3E}">
        <p14:creationId xmlns:p14="http://schemas.microsoft.com/office/powerpoint/2010/main" val="2585210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2000"/>
                                        <p:tgtEl>
                                          <p:spTgt spid="2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1"/>
          <p:cNvGrpSpPr>
            <a:grpSpLocks/>
          </p:cNvGrpSpPr>
          <p:nvPr/>
        </p:nvGrpSpPr>
        <p:grpSpPr bwMode="auto">
          <a:xfrm>
            <a:off x="3563887" y="1343571"/>
            <a:ext cx="1583884" cy="1583442"/>
            <a:chOff x="2653" y="2157"/>
            <a:chExt cx="1098" cy="1130"/>
          </a:xfrm>
        </p:grpSpPr>
        <p:sp>
          <p:nvSpPr>
            <p:cNvPr id="56" name="Oval 15"/>
            <p:cNvSpPr>
              <a:spLocks noChangeArrowheads="1"/>
            </p:cNvSpPr>
            <p:nvPr/>
          </p:nvSpPr>
          <p:spPr bwMode="auto">
            <a:xfrm>
              <a:off x="2653" y="2157"/>
              <a:ext cx="1098" cy="1130"/>
            </a:xfrm>
            <a:prstGeom prst="ellipse">
              <a:avLst/>
            </a:prstGeom>
            <a:solidFill>
              <a:srgbClr val="FFFFFF"/>
            </a:solidFill>
            <a:ln w="19009">
              <a:solidFill>
                <a:srgbClr val="000000"/>
              </a:solidFill>
              <a:round/>
              <a:headEnd/>
              <a:tailEnd/>
            </a:ln>
            <a:effectLst/>
          </p:spPr>
          <p:txBody>
            <a:bodyPr wrap="none" anchor="ctr"/>
            <a:lstStyle/>
            <a:p>
              <a:endParaRPr lang="en-GB"/>
            </a:p>
          </p:txBody>
        </p:sp>
        <p:sp>
          <p:nvSpPr>
            <p:cNvPr id="53" name="Oval 16"/>
            <p:cNvSpPr>
              <a:spLocks noChangeArrowheads="1"/>
            </p:cNvSpPr>
            <p:nvPr/>
          </p:nvSpPr>
          <p:spPr bwMode="auto">
            <a:xfrm>
              <a:off x="2851" y="2496"/>
              <a:ext cx="137" cy="137"/>
            </a:xfrm>
            <a:prstGeom prst="ellipse">
              <a:avLst/>
            </a:prstGeom>
            <a:solidFill>
              <a:srgbClr val="C20041"/>
            </a:solidFill>
            <a:ln w="19009">
              <a:solidFill>
                <a:srgbClr val="000000"/>
              </a:solidFill>
              <a:round/>
              <a:headEnd/>
              <a:tailEnd/>
            </a:ln>
            <a:effectLst/>
          </p:spPr>
          <p:txBody>
            <a:bodyPr wrap="none" anchor="ctr"/>
            <a:lstStyle/>
            <a:p>
              <a:endParaRPr lang="en-GB"/>
            </a:p>
          </p:txBody>
        </p:sp>
      </p:grpSp>
      <p:sp>
        <p:nvSpPr>
          <p:cNvPr id="57" name="Oval 30"/>
          <p:cNvSpPr>
            <a:spLocks noChangeArrowheads="1"/>
          </p:cNvSpPr>
          <p:nvPr/>
        </p:nvSpPr>
        <p:spPr bwMode="auto">
          <a:xfrm>
            <a:off x="3563888" y="1340768"/>
            <a:ext cx="1584000" cy="1584000"/>
          </a:xfrm>
          <a:prstGeom prst="ellipse">
            <a:avLst/>
          </a:prstGeom>
          <a:solidFill>
            <a:srgbClr val="0000FF"/>
          </a:solidFill>
          <a:ln w="19009">
            <a:solidFill>
              <a:srgbClr val="000000"/>
            </a:solidFill>
            <a:round/>
            <a:headEnd/>
            <a:tailEnd/>
          </a:ln>
          <a:effectLst/>
        </p:spPr>
        <p:txBody>
          <a:bodyPr wrap="none" anchor="ctr"/>
          <a:lstStyle/>
          <a:p>
            <a:endParaRPr lang="en-GB"/>
          </a:p>
        </p:txBody>
      </p:sp>
      <p:grpSp>
        <p:nvGrpSpPr>
          <p:cNvPr id="5" name="Group 8"/>
          <p:cNvGrpSpPr>
            <a:grpSpLocks/>
          </p:cNvGrpSpPr>
          <p:nvPr/>
        </p:nvGrpSpPr>
        <p:grpSpPr bwMode="auto">
          <a:xfrm>
            <a:off x="6804249" y="1412775"/>
            <a:ext cx="1584328" cy="1584179"/>
            <a:chOff x="4655" y="2155"/>
            <a:chExt cx="1098" cy="1130"/>
          </a:xfrm>
          <a:solidFill>
            <a:schemeClr val="bg1">
              <a:alpha val="0"/>
            </a:schemeClr>
          </a:solidFill>
        </p:grpSpPr>
        <p:sp>
          <p:nvSpPr>
            <p:cNvPr id="59" name="Oval 9"/>
            <p:cNvSpPr>
              <a:spLocks noChangeArrowheads="1"/>
            </p:cNvSpPr>
            <p:nvPr/>
          </p:nvSpPr>
          <p:spPr bwMode="auto">
            <a:xfrm>
              <a:off x="4655" y="2155"/>
              <a:ext cx="1098" cy="1130"/>
            </a:xfrm>
            <a:prstGeom prst="ellipse">
              <a:avLst/>
            </a:prstGeom>
            <a:grpFill/>
            <a:ln w="19009">
              <a:solidFill>
                <a:srgbClr val="000000"/>
              </a:solidFill>
              <a:round/>
              <a:headEnd/>
              <a:tailEnd/>
            </a:ln>
            <a:effectLst/>
          </p:spPr>
          <p:txBody>
            <a:bodyPr wrap="none" anchor="ctr"/>
            <a:lstStyle/>
            <a:p>
              <a:endParaRPr lang="en-GB"/>
            </a:p>
          </p:txBody>
        </p:sp>
        <p:sp>
          <p:nvSpPr>
            <p:cNvPr id="60" name="Oval 10"/>
            <p:cNvSpPr>
              <a:spLocks noChangeArrowheads="1"/>
            </p:cNvSpPr>
            <p:nvPr/>
          </p:nvSpPr>
          <p:spPr bwMode="auto">
            <a:xfrm>
              <a:off x="4855" y="2463"/>
              <a:ext cx="137" cy="137"/>
            </a:xfrm>
            <a:prstGeom prst="ellipse">
              <a:avLst/>
            </a:prstGeom>
            <a:solidFill>
              <a:srgbClr val="C00000"/>
            </a:solidFill>
            <a:ln w="19009">
              <a:solidFill>
                <a:srgbClr val="000000"/>
              </a:solidFill>
              <a:round/>
              <a:headEnd/>
              <a:tailEnd/>
            </a:ln>
            <a:effectLst/>
          </p:spPr>
          <p:txBody>
            <a:bodyPr wrap="none" anchor="ctr"/>
            <a:lstStyle/>
            <a:p>
              <a:endParaRPr lang="en-GB"/>
            </a:p>
          </p:txBody>
        </p:sp>
      </p:grpSp>
      <p:sp>
        <p:nvSpPr>
          <p:cNvPr id="40" name="&quot;No&quot; Symbol 39"/>
          <p:cNvSpPr/>
          <p:nvPr/>
        </p:nvSpPr>
        <p:spPr bwMode="auto">
          <a:xfrm>
            <a:off x="2987824" y="3284984"/>
            <a:ext cx="2808312" cy="2735684"/>
          </a:xfrm>
          <a:prstGeom prst="noSmoking">
            <a:avLst>
              <a:gd name="adj" fmla="val 15008"/>
            </a:avLst>
          </a:prstGeom>
          <a:solidFill>
            <a:srgbClr val="C00000">
              <a:alpha val="55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sz="3600" dirty="0" smtClean="0"/>
              <a:t>Simulation </a:t>
            </a:r>
            <a:r>
              <a:rPr lang="en-GB" sz="3600" dirty="0" err="1" smtClean="0"/>
              <a:t>vs</a:t>
            </a:r>
            <a:r>
              <a:rPr lang="en-GB" sz="3600" dirty="0" smtClean="0"/>
              <a:t> Functional Formal Verification</a:t>
            </a:r>
            <a:endParaRPr lang="en-GB" sz="3600" dirty="0"/>
          </a:p>
        </p:txBody>
      </p:sp>
      <p:sp>
        <p:nvSpPr>
          <p:cNvPr id="4" name="Rectangle 7"/>
          <p:cNvSpPr txBox="1">
            <a:spLocks noChangeArrowheads="1"/>
          </p:cNvSpPr>
          <p:nvPr/>
        </p:nvSpPr>
        <p:spPr bwMode="auto">
          <a:xfrm>
            <a:off x="6012873" y="3387937"/>
            <a:ext cx="2909453" cy="260134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defTabSz="471488" rtl="0" eaLnBrk="1" fontAlgn="base" latinLnBrk="0" hangingPunct="1">
              <a:lnSpc>
                <a:spcPct val="100000"/>
              </a:lnSpc>
              <a:spcBef>
                <a:spcPct val="0"/>
              </a:spcBef>
              <a:spcAft>
                <a:spcPct val="0"/>
              </a:spcAft>
              <a:buClr>
                <a:srgbClr val="000000"/>
              </a:buClr>
              <a:buSzPct val="90000"/>
              <a:buFont typeface="Monotype Sorts" pitchFamily="2" charset="2"/>
              <a:buNone/>
              <a:tabLst/>
              <a:defRPr/>
            </a:pPr>
            <a:r>
              <a:rPr lang="en-US" kern="0" dirty="0" smtClean="0">
                <a:latin typeface="+mn-lt"/>
              </a:rPr>
              <a:t>In practice, </a:t>
            </a:r>
            <a:r>
              <a:rPr lang="en-US" kern="0" dirty="0" smtClean="0">
                <a:solidFill>
                  <a:srgbClr val="C00000"/>
                </a:solidFill>
                <a:latin typeface="+mn-lt"/>
              </a:rPr>
              <a:t>completeness issues </a:t>
            </a:r>
            <a:r>
              <a:rPr lang="en-US" kern="0" dirty="0" smtClean="0">
                <a:latin typeface="+mn-lt"/>
              </a:rPr>
              <a:t>and </a:t>
            </a:r>
            <a:r>
              <a:rPr lang="en-US" kern="0" dirty="0" smtClean="0">
                <a:solidFill>
                  <a:srgbClr val="C00000"/>
                </a:solidFill>
                <a:latin typeface="+mn-lt"/>
              </a:rPr>
              <a:t>capacity limits</a:t>
            </a:r>
            <a:r>
              <a:rPr lang="en-US" kern="0" dirty="0" smtClean="0">
                <a:latin typeface="+mn-lt"/>
              </a:rPr>
              <a:t> restrict formal verification to  selected parts of the design.</a:t>
            </a:r>
            <a:endParaRPr kumimoji="0" lang="en-US" b="1" i="0" u="none" strike="noStrike" kern="0" cap="none" spc="0" normalizeH="0" baseline="0" noProof="0" dirty="0">
              <a:ln>
                <a:noFill/>
              </a:ln>
              <a:solidFill>
                <a:schemeClr val="tx1"/>
              </a:solidFill>
              <a:effectLst/>
              <a:uLnTx/>
              <a:uFillTx/>
              <a:latin typeface="+mn-lt"/>
              <a:ea typeface="+mn-ea"/>
              <a:cs typeface="+mn-cs"/>
            </a:endParaRPr>
          </a:p>
        </p:txBody>
      </p:sp>
      <p:sp>
        <p:nvSpPr>
          <p:cNvPr id="11" name="Text Box 13"/>
          <p:cNvSpPr txBox="1">
            <a:spLocks noChangeArrowheads="1"/>
          </p:cNvSpPr>
          <p:nvPr/>
        </p:nvSpPr>
        <p:spPr bwMode="auto">
          <a:xfrm>
            <a:off x="3275856" y="3356992"/>
            <a:ext cx="2231574" cy="1872208"/>
          </a:xfrm>
          <a:prstGeom prst="rect">
            <a:avLst/>
          </a:prstGeom>
          <a:noFill/>
          <a:ln w="9525">
            <a:noFill/>
            <a:miter lim="800000"/>
            <a:headEnd/>
            <a:tailEnd/>
          </a:ln>
          <a:effectLst/>
        </p:spPr>
        <p:txBody>
          <a:bodyPr lIns="0" tIns="0" rIns="0" bIns="0"/>
          <a:lstStyle/>
          <a:p>
            <a:pPr defTabSz="423863">
              <a:buClr>
                <a:srgbClr val="000000"/>
              </a:buClr>
              <a:buSzPct val="90000"/>
              <a:buFont typeface="Monotype Sorts" pitchFamily="2" charset="2"/>
              <a:buNone/>
            </a:pPr>
            <a:r>
              <a:rPr lang="en-US" dirty="0" smtClean="0">
                <a:cs typeface="Times New Roman" pitchFamily="18" charset="0"/>
              </a:rPr>
              <a:t>Naïve interpretation of exhaustive formal verification:</a:t>
            </a:r>
            <a:endParaRPr lang="en-US" sz="2200" dirty="0">
              <a:solidFill>
                <a:srgbClr val="0000FF"/>
              </a:solidFill>
              <a:latin typeface="Times New Roman" pitchFamily="18" charset="0"/>
              <a:cs typeface="Times New Roman" pitchFamily="18" charset="0"/>
            </a:endParaRPr>
          </a:p>
        </p:txBody>
      </p:sp>
      <p:sp>
        <p:nvSpPr>
          <p:cNvPr id="15" name="Text Box 19"/>
          <p:cNvSpPr txBox="1">
            <a:spLocks noChangeArrowheads="1"/>
          </p:cNvSpPr>
          <p:nvPr/>
        </p:nvSpPr>
        <p:spPr bwMode="auto">
          <a:xfrm>
            <a:off x="359532" y="3429471"/>
            <a:ext cx="2142877" cy="2103338"/>
          </a:xfrm>
          <a:prstGeom prst="rect">
            <a:avLst/>
          </a:prstGeom>
          <a:noFill/>
          <a:ln w="9525">
            <a:noFill/>
            <a:miter lim="800000"/>
            <a:headEnd/>
            <a:tailEnd/>
          </a:ln>
          <a:effectLst/>
        </p:spPr>
        <p:txBody>
          <a:bodyPr lIns="0" tIns="0" rIns="0" bIns="0"/>
          <a:lstStyle/>
          <a:p>
            <a:pPr defTabSz="423863">
              <a:buClr>
                <a:srgbClr val="000000"/>
              </a:buClr>
              <a:buSzPct val="90000"/>
              <a:buFont typeface="Monotype Sorts" pitchFamily="2" charset="2"/>
              <a:buNone/>
            </a:pPr>
            <a:r>
              <a:rPr lang="en-US" dirty="0" smtClean="0">
                <a:cs typeface="Times New Roman" pitchFamily="18" charset="0"/>
              </a:rPr>
              <a:t>Only selected parts of the design can be covered during simulation.</a:t>
            </a:r>
            <a:endParaRPr lang="en-US" dirty="0">
              <a:latin typeface="Times New Roman" pitchFamily="18" charset="0"/>
              <a:cs typeface="Times New Roman" pitchFamily="18" charset="0"/>
            </a:endParaRPr>
          </a:p>
        </p:txBody>
      </p:sp>
      <p:sp>
        <p:nvSpPr>
          <p:cNvPr id="29" name="Content Placeholder 2"/>
          <p:cNvSpPr>
            <a:spLocks noGrp="1"/>
          </p:cNvSpPr>
          <p:nvPr>
            <p:ph idx="1"/>
          </p:nvPr>
        </p:nvSpPr>
        <p:spPr>
          <a:xfrm>
            <a:off x="359568" y="6226766"/>
            <a:ext cx="8424863" cy="451520"/>
          </a:xfrm>
        </p:spPr>
        <p:txBody>
          <a:bodyPr/>
          <a:lstStyle/>
          <a:p>
            <a:pPr marL="0" indent="0">
              <a:spcBef>
                <a:spcPts val="0"/>
              </a:spcBef>
              <a:buNone/>
            </a:pPr>
            <a:r>
              <a:rPr lang="en-GB" sz="1200" b="0" dirty="0" smtClean="0"/>
              <a:t>[B. Wile , J.C. Goss and W. </a:t>
            </a:r>
            <a:r>
              <a:rPr lang="en-GB" sz="1200" b="0" dirty="0" err="1" smtClean="0"/>
              <a:t>Roesner</a:t>
            </a:r>
            <a:r>
              <a:rPr lang="en-GB" sz="1200" b="0" dirty="0" smtClean="0"/>
              <a:t>, “Comprehensive Functional Verification  – The Complete Industry Cycle”, Morgan Kaufman, 2005]</a:t>
            </a:r>
            <a:endParaRPr lang="en-GB" sz="1200" b="0" dirty="0"/>
          </a:p>
        </p:txBody>
      </p:sp>
      <p:sp>
        <p:nvSpPr>
          <p:cNvPr id="41" name="Oval 18"/>
          <p:cNvSpPr>
            <a:spLocks noChangeArrowheads="1"/>
          </p:cNvSpPr>
          <p:nvPr/>
        </p:nvSpPr>
        <p:spPr bwMode="auto">
          <a:xfrm>
            <a:off x="683568" y="1340767"/>
            <a:ext cx="1584000" cy="1584000"/>
          </a:xfrm>
          <a:prstGeom prst="ellipse">
            <a:avLst/>
          </a:prstGeom>
          <a:solidFill>
            <a:srgbClr val="FFFFFF"/>
          </a:solidFill>
          <a:ln w="19009">
            <a:solidFill>
              <a:srgbClr val="000000"/>
            </a:solidFill>
            <a:round/>
            <a:headEnd/>
            <a:tailEnd/>
          </a:ln>
          <a:effectLst/>
        </p:spPr>
        <p:txBody>
          <a:bodyPr wrap="none" anchor="ctr"/>
          <a:lstStyle/>
          <a:p>
            <a:endParaRPr lang="en-GB"/>
          </a:p>
        </p:txBody>
      </p:sp>
      <p:sp>
        <p:nvSpPr>
          <p:cNvPr id="42" name="Oval 20"/>
          <p:cNvSpPr>
            <a:spLocks noChangeArrowheads="1"/>
          </p:cNvSpPr>
          <p:nvPr/>
        </p:nvSpPr>
        <p:spPr bwMode="auto">
          <a:xfrm>
            <a:off x="1094731" y="2029296"/>
            <a:ext cx="198437" cy="192088"/>
          </a:xfrm>
          <a:prstGeom prst="ellipse">
            <a:avLst/>
          </a:prstGeom>
          <a:solidFill>
            <a:srgbClr val="C20041"/>
          </a:solidFill>
          <a:ln w="19009">
            <a:solidFill>
              <a:srgbClr val="000000"/>
            </a:solidFill>
            <a:round/>
            <a:headEnd/>
            <a:tailEnd/>
          </a:ln>
          <a:effectLst/>
        </p:spPr>
        <p:txBody>
          <a:bodyPr wrap="none" anchor="ctr"/>
          <a:lstStyle/>
          <a:p>
            <a:endParaRPr lang="en-GB"/>
          </a:p>
        </p:txBody>
      </p:sp>
      <p:sp>
        <p:nvSpPr>
          <p:cNvPr id="43" name="Oval 21"/>
          <p:cNvSpPr>
            <a:spLocks noChangeArrowheads="1"/>
          </p:cNvSpPr>
          <p:nvPr/>
        </p:nvSpPr>
        <p:spPr bwMode="auto">
          <a:xfrm>
            <a:off x="1263006" y="1910234"/>
            <a:ext cx="107950" cy="101600"/>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4" name="Oval 22"/>
          <p:cNvSpPr>
            <a:spLocks noChangeArrowheads="1"/>
          </p:cNvSpPr>
          <p:nvPr/>
        </p:nvSpPr>
        <p:spPr bwMode="auto">
          <a:xfrm>
            <a:off x="989956" y="2499196"/>
            <a:ext cx="106362"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5" name="Oval 23"/>
          <p:cNvSpPr>
            <a:spLocks noChangeArrowheads="1"/>
          </p:cNvSpPr>
          <p:nvPr/>
        </p:nvSpPr>
        <p:spPr bwMode="auto">
          <a:xfrm>
            <a:off x="1748781" y="2283296"/>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6" name="Oval 24"/>
          <p:cNvSpPr>
            <a:spLocks noChangeArrowheads="1"/>
          </p:cNvSpPr>
          <p:nvPr/>
        </p:nvSpPr>
        <p:spPr bwMode="auto">
          <a:xfrm>
            <a:off x="1315393" y="2643659"/>
            <a:ext cx="106363" cy="103187"/>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7" name="Oval 25"/>
          <p:cNvSpPr>
            <a:spLocks noChangeArrowheads="1"/>
          </p:cNvSpPr>
          <p:nvPr/>
        </p:nvSpPr>
        <p:spPr bwMode="auto">
          <a:xfrm>
            <a:off x="1101081" y="2183284"/>
            <a:ext cx="107950" cy="103187"/>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8" name="Oval 26"/>
          <p:cNvSpPr>
            <a:spLocks noChangeArrowheads="1"/>
          </p:cNvSpPr>
          <p:nvPr/>
        </p:nvSpPr>
        <p:spPr bwMode="auto">
          <a:xfrm>
            <a:off x="1553518" y="1975321"/>
            <a:ext cx="106363"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9" name="Oval 31"/>
          <p:cNvSpPr>
            <a:spLocks noChangeArrowheads="1"/>
          </p:cNvSpPr>
          <p:nvPr/>
        </p:nvSpPr>
        <p:spPr bwMode="auto">
          <a:xfrm>
            <a:off x="818506" y="1946746"/>
            <a:ext cx="106362" cy="101600"/>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50" name="Oval 32"/>
          <p:cNvSpPr>
            <a:spLocks noChangeArrowheads="1"/>
          </p:cNvSpPr>
          <p:nvPr/>
        </p:nvSpPr>
        <p:spPr bwMode="auto">
          <a:xfrm>
            <a:off x="1605906" y="1811809"/>
            <a:ext cx="106362" cy="101600"/>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4" name="Oval 23"/>
          <p:cNvSpPr>
            <a:spLocks noChangeArrowheads="1"/>
          </p:cNvSpPr>
          <p:nvPr/>
        </p:nvSpPr>
        <p:spPr bwMode="auto">
          <a:xfrm>
            <a:off x="1835696" y="2060848"/>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5" name="Oval 23"/>
          <p:cNvSpPr>
            <a:spLocks noChangeArrowheads="1"/>
          </p:cNvSpPr>
          <p:nvPr/>
        </p:nvSpPr>
        <p:spPr bwMode="auto">
          <a:xfrm>
            <a:off x="1835696" y="220486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6" name="Oval 23"/>
          <p:cNvSpPr>
            <a:spLocks noChangeArrowheads="1"/>
          </p:cNvSpPr>
          <p:nvPr/>
        </p:nvSpPr>
        <p:spPr bwMode="auto">
          <a:xfrm>
            <a:off x="1907704" y="2132856"/>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7" name="Oval 23"/>
          <p:cNvSpPr>
            <a:spLocks noChangeArrowheads="1"/>
          </p:cNvSpPr>
          <p:nvPr/>
        </p:nvSpPr>
        <p:spPr bwMode="auto">
          <a:xfrm>
            <a:off x="1907704" y="220486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8" name="Oval 23"/>
          <p:cNvSpPr>
            <a:spLocks noChangeArrowheads="1"/>
          </p:cNvSpPr>
          <p:nvPr/>
        </p:nvSpPr>
        <p:spPr bwMode="auto">
          <a:xfrm>
            <a:off x="1043608" y="2132856"/>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9" name="Oval 23"/>
          <p:cNvSpPr>
            <a:spLocks noChangeArrowheads="1"/>
          </p:cNvSpPr>
          <p:nvPr/>
        </p:nvSpPr>
        <p:spPr bwMode="auto">
          <a:xfrm>
            <a:off x="1259632" y="148478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0" name="Oval 23"/>
          <p:cNvSpPr>
            <a:spLocks noChangeArrowheads="1"/>
          </p:cNvSpPr>
          <p:nvPr/>
        </p:nvSpPr>
        <p:spPr bwMode="auto">
          <a:xfrm>
            <a:off x="1331640" y="1556792"/>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1" name="Oval 23"/>
          <p:cNvSpPr>
            <a:spLocks noChangeArrowheads="1"/>
          </p:cNvSpPr>
          <p:nvPr/>
        </p:nvSpPr>
        <p:spPr bwMode="auto">
          <a:xfrm>
            <a:off x="1403648" y="148478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2" name="Oval 23"/>
          <p:cNvSpPr>
            <a:spLocks noChangeArrowheads="1"/>
          </p:cNvSpPr>
          <p:nvPr/>
        </p:nvSpPr>
        <p:spPr bwMode="auto">
          <a:xfrm>
            <a:off x="1475656" y="1628800"/>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3" name="Oval 23"/>
          <p:cNvSpPr>
            <a:spLocks noChangeArrowheads="1"/>
          </p:cNvSpPr>
          <p:nvPr/>
        </p:nvSpPr>
        <p:spPr bwMode="auto">
          <a:xfrm>
            <a:off x="1835696" y="256490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4" name="Oval 23"/>
          <p:cNvSpPr>
            <a:spLocks noChangeArrowheads="1"/>
          </p:cNvSpPr>
          <p:nvPr/>
        </p:nvSpPr>
        <p:spPr bwMode="auto">
          <a:xfrm>
            <a:off x="1115616" y="2060848"/>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54" name="Text Box 13"/>
          <p:cNvSpPr txBox="1">
            <a:spLocks noChangeArrowheads="1"/>
          </p:cNvSpPr>
          <p:nvPr/>
        </p:nvSpPr>
        <p:spPr bwMode="auto">
          <a:xfrm>
            <a:off x="3275856" y="5157192"/>
            <a:ext cx="2231574" cy="792088"/>
          </a:xfrm>
          <a:prstGeom prst="rect">
            <a:avLst/>
          </a:prstGeom>
          <a:noFill/>
          <a:ln w="9525">
            <a:noFill/>
            <a:miter lim="800000"/>
            <a:headEnd/>
            <a:tailEnd/>
          </a:ln>
          <a:effectLst/>
        </p:spPr>
        <p:txBody>
          <a:bodyPr lIns="0" tIns="0" rIns="0" bIns="0"/>
          <a:lstStyle/>
          <a:p>
            <a:pPr defTabSz="423863">
              <a:buClr>
                <a:srgbClr val="000000"/>
              </a:buClr>
              <a:buSzPct val="90000"/>
              <a:buFont typeface="Monotype Sorts" pitchFamily="2" charset="2"/>
              <a:buNone/>
            </a:pPr>
            <a:r>
              <a:rPr lang="en-US" dirty="0" smtClean="0">
                <a:solidFill>
                  <a:srgbClr val="0000FF"/>
                </a:solidFill>
                <a:cs typeface="Times New Roman" pitchFamily="18" charset="0"/>
              </a:rPr>
              <a:t>Verify ALL properties.</a:t>
            </a:r>
            <a:endParaRPr lang="en-US" sz="2200" dirty="0">
              <a:solidFill>
                <a:srgbClr val="0000FF"/>
              </a:solidFill>
              <a:latin typeface="Times New Roman" pitchFamily="18" charset="0"/>
              <a:cs typeface="Times New Roman" pitchFamily="18" charset="0"/>
            </a:endParaRPr>
          </a:p>
        </p:txBody>
      </p:sp>
      <p:sp>
        <p:nvSpPr>
          <p:cNvPr id="75" name="Rounded Rectangular Callout 74"/>
          <p:cNvSpPr/>
          <p:nvPr/>
        </p:nvSpPr>
        <p:spPr bwMode="auto">
          <a:xfrm>
            <a:off x="4572001" y="692695"/>
            <a:ext cx="2142308" cy="1919875"/>
          </a:xfrm>
          <a:prstGeom prst="wedgeRoundRectCallout">
            <a:avLst>
              <a:gd name="adj1" fmla="val -80085"/>
              <a:gd name="adj2" fmla="val 12888"/>
              <a:gd name="adj3" fmla="val 16667"/>
            </a:avLst>
          </a:prstGeom>
          <a:solidFill>
            <a:srgbClr val="FFCCCC"/>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Challenge 1:</a:t>
            </a:r>
          </a:p>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solidFill>
                  <a:srgbClr val="C00000"/>
                </a:solidFill>
              </a:rPr>
              <a:t>Specify properties to cover the entire design.</a:t>
            </a:r>
            <a:endParaRPr kumimoji="0" lang="en-GB" sz="2000" b="1" i="0" u="none" strike="noStrike" cap="none" normalizeH="0" baseline="0" dirty="0" smtClean="0">
              <a:ln>
                <a:noFill/>
              </a:ln>
              <a:solidFill>
                <a:srgbClr val="C00000"/>
              </a:solidFill>
              <a:effectLst/>
              <a:latin typeface="Arial" charset="0"/>
            </a:endParaRPr>
          </a:p>
        </p:txBody>
      </p:sp>
      <p:sp>
        <p:nvSpPr>
          <p:cNvPr id="77" name="Rounded Rectangular Callout 76"/>
          <p:cNvSpPr/>
          <p:nvPr/>
        </p:nvSpPr>
        <p:spPr bwMode="auto">
          <a:xfrm>
            <a:off x="1115616" y="2341419"/>
            <a:ext cx="3456384" cy="799549"/>
          </a:xfrm>
          <a:prstGeom prst="wedgeRoundRectCallout">
            <a:avLst>
              <a:gd name="adj1" fmla="val 28001"/>
              <a:gd name="adj2" fmla="val -83466"/>
              <a:gd name="adj3" fmla="val 16667"/>
            </a:avLst>
          </a:prstGeom>
          <a:solidFill>
            <a:srgbClr val="FFCCCC"/>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Challenge 2:</a:t>
            </a:r>
          </a:p>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solidFill>
                  <a:srgbClr val="C00000"/>
                </a:solidFill>
              </a:rPr>
              <a:t>Prove all these properties.</a:t>
            </a:r>
            <a:endParaRPr kumimoji="0" lang="en-GB" sz="2000" b="1" i="0" u="none" strike="noStrike" cap="none" normalizeH="0" baseline="0" dirty="0" smtClean="0">
              <a:ln>
                <a:noFill/>
              </a:ln>
              <a:solidFill>
                <a:srgbClr val="C00000"/>
              </a:solidFill>
              <a:effectLst/>
              <a:latin typeface="Arial" charset="0"/>
            </a:endParaRPr>
          </a:p>
        </p:txBody>
      </p:sp>
      <p:sp>
        <p:nvSpPr>
          <p:cNvPr id="63" name="AutoShape 29"/>
          <p:cNvSpPr>
            <a:spLocks noChangeArrowheads="1"/>
          </p:cNvSpPr>
          <p:nvPr/>
        </p:nvSpPr>
        <p:spPr bwMode="auto">
          <a:xfrm flipV="1">
            <a:off x="7172549" y="1558825"/>
            <a:ext cx="639812" cy="714375"/>
          </a:xfrm>
          <a:prstGeom prst="roundRect">
            <a:avLst>
              <a:gd name="adj" fmla="val 0"/>
            </a:avLst>
          </a:prstGeom>
          <a:solidFill>
            <a:srgbClr val="0000FF"/>
          </a:solidFill>
          <a:ln w="19009">
            <a:solidFill>
              <a:srgbClr val="000000"/>
            </a:solidFill>
            <a:round/>
            <a:headEnd/>
            <a:tailEnd/>
          </a:ln>
          <a:effectLst/>
        </p:spPr>
        <p:txBody>
          <a:bodyPr wrap="none" anchor="ctr"/>
          <a:lstStyle/>
          <a:p>
            <a:endParaRPr lang="en-GB"/>
          </a:p>
        </p:txBody>
      </p:sp>
      <p:sp>
        <p:nvSpPr>
          <p:cNvPr id="61" name="AutoShape 27"/>
          <p:cNvSpPr>
            <a:spLocks noChangeArrowheads="1"/>
          </p:cNvSpPr>
          <p:nvPr/>
        </p:nvSpPr>
        <p:spPr bwMode="auto">
          <a:xfrm flipV="1">
            <a:off x="7590061" y="1916831"/>
            <a:ext cx="720725" cy="584969"/>
          </a:xfrm>
          <a:prstGeom prst="roundRect">
            <a:avLst>
              <a:gd name="adj" fmla="val 0"/>
            </a:avLst>
          </a:prstGeom>
          <a:solidFill>
            <a:srgbClr val="0000FF"/>
          </a:solidFill>
          <a:ln w="19009">
            <a:solidFill>
              <a:srgbClr val="000000"/>
            </a:solidFill>
            <a:round/>
            <a:headEnd/>
            <a:tailEnd/>
          </a:ln>
          <a:effectLst/>
        </p:spPr>
        <p:txBody>
          <a:bodyPr wrap="none" anchor="ctr"/>
          <a:lstStyle/>
          <a:p>
            <a:endParaRPr lang="en-GB"/>
          </a:p>
        </p:txBody>
      </p:sp>
      <p:sp>
        <p:nvSpPr>
          <p:cNvPr id="62" name="AutoShape 28"/>
          <p:cNvSpPr>
            <a:spLocks noChangeArrowheads="1"/>
          </p:cNvSpPr>
          <p:nvPr/>
        </p:nvSpPr>
        <p:spPr bwMode="auto">
          <a:xfrm flipV="1">
            <a:off x="7063011" y="1830288"/>
            <a:ext cx="311150" cy="925513"/>
          </a:xfrm>
          <a:prstGeom prst="roundRect">
            <a:avLst>
              <a:gd name="adj" fmla="val 0"/>
            </a:avLst>
          </a:prstGeom>
          <a:solidFill>
            <a:srgbClr val="0000FF"/>
          </a:solidFill>
          <a:ln w="19009">
            <a:solidFill>
              <a:srgbClr val="000000"/>
            </a:solidFill>
            <a:round/>
            <a:headEnd/>
            <a:tailEnd/>
          </a:ln>
          <a:effectLst/>
        </p:spPr>
        <p:txBody>
          <a:bodyPr wrap="none" anchor="ctr"/>
          <a:lstStyle/>
          <a:p>
            <a:endParaRPr lang="en-GB"/>
          </a:p>
        </p:txBody>
      </p:sp>
      <p:sp>
        <p:nvSpPr>
          <p:cNvPr id="6" name="TextBox 5"/>
          <p:cNvSpPr txBox="1"/>
          <p:nvPr/>
        </p:nvSpPr>
        <p:spPr>
          <a:xfrm>
            <a:off x="-1027496" y="1769346"/>
            <a:ext cx="184666" cy="369332"/>
          </a:xfrm>
          <a:prstGeom prst="rect">
            <a:avLst/>
          </a:prstGeom>
          <a:noFill/>
        </p:spPr>
        <p:txBody>
          <a:bodyPr wrap="none" rtlCol="0">
            <a:spAutoFit/>
          </a:bodyPr>
          <a:lstStyle/>
          <a:p>
            <a:endParaRPr lang="en-GB"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400"/>
                                  </p:stCondLst>
                                  <p:childTnLst>
                                    <p:set>
                                      <p:cBhvr>
                                        <p:cTn id="6" dur="1" fill="hold">
                                          <p:stCondLst>
                                            <p:cond delay="499"/>
                                          </p:stCondLst>
                                        </p:cTn>
                                        <p:tgtEl>
                                          <p:spTgt spid="49"/>
                                        </p:tgtEl>
                                        <p:attrNameLst>
                                          <p:attrName>style.visibility</p:attrName>
                                        </p:attrNameLst>
                                      </p:cBhvr>
                                      <p:to>
                                        <p:strVal val="visible"/>
                                      </p:to>
                                    </p:set>
                                  </p:childTnLst>
                                </p:cTn>
                              </p:par>
                            </p:childTnLst>
                          </p:cTn>
                        </p:par>
                        <p:par>
                          <p:cTn id="7" fill="hold">
                            <p:stCondLst>
                              <p:cond delay="900"/>
                            </p:stCondLst>
                            <p:childTnLst>
                              <p:par>
                                <p:cTn id="8" presetID="1" presetClass="entr" presetSubtype="0" fill="hold" grpId="0" nodeType="afterEffect">
                                  <p:stCondLst>
                                    <p:cond delay="400"/>
                                  </p:stCondLst>
                                  <p:childTnLst>
                                    <p:set>
                                      <p:cBhvr>
                                        <p:cTn id="9" dur="1" fill="hold">
                                          <p:stCondLst>
                                            <p:cond delay="499"/>
                                          </p:stCondLst>
                                        </p:cTn>
                                        <p:tgtEl>
                                          <p:spTgt spid="50"/>
                                        </p:tgtEl>
                                        <p:attrNameLst>
                                          <p:attrName>style.visibility</p:attrName>
                                        </p:attrNameLst>
                                      </p:cBhvr>
                                      <p:to>
                                        <p:strVal val="visible"/>
                                      </p:to>
                                    </p:set>
                                  </p:childTnLst>
                                </p:cTn>
                              </p:par>
                            </p:childTnLst>
                          </p:cTn>
                        </p:par>
                        <p:par>
                          <p:cTn id="10" fill="hold">
                            <p:stCondLst>
                              <p:cond delay="1800"/>
                            </p:stCondLst>
                            <p:childTnLst>
                              <p:par>
                                <p:cTn id="11" presetID="1" presetClass="entr" presetSubtype="0" fill="hold" grpId="0" nodeType="afterEffect">
                                  <p:stCondLst>
                                    <p:cond delay="400"/>
                                  </p:stCondLst>
                                  <p:childTnLst>
                                    <p:set>
                                      <p:cBhvr>
                                        <p:cTn id="12" dur="1" fill="hold">
                                          <p:stCondLst>
                                            <p:cond delay="499"/>
                                          </p:stCondLst>
                                        </p:cTn>
                                        <p:tgtEl>
                                          <p:spTgt spid="43"/>
                                        </p:tgtEl>
                                        <p:attrNameLst>
                                          <p:attrName>style.visibility</p:attrName>
                                        </p:attrNameLst>
                                      </p:cBhvr>
                                      <p:to>
                                        <p:strVal val="visible"/>
                                      </p:to>
                                    </p:set>
                                  </p:childTnLst>
                                </p:cTn>
                              </p:par>
                            </p:childTnLst>
                          </p:cTn>
                        </p:par>
                        <p:par>
                          <p:cTn id="13" fill="hold">
                            <p:stCondLst>
                              <p:cond delay="2700"/>
                            </p:stCondLst>
                            <p:childTnLst>
                              <p:par>
                                <p:cTn id="14" presetID="1" presetClass="entr" presetSubtype="0" fill="hold" grpId="0" nodeType="afterEffect">
                                  <p:stCondLst>
                                    <p:cond delay="400"/>
                                  </p:stCondLst>
                                  <p:childTnLst>
                                    <p:set>
                                      <p:cBhvr>
                                        <p:cTn id="15" dur="1" fill="hold">
                                          <p:stCondLst>
                                            <p:cond delay="499"/>
                                          </p:stCondLst>
                                        </p:cTn>
                                        <p:tgtEl>
                                          <p:spTgt spid="44"/>
                                        </p:tgtEl>
                                        <p:attrNameLst>
                                          <p:attrName>style.visibility</p:attrName>
                                        </p:attrNameLst>
                                      </p:cBhvr>
                                      <p:to>
                                        <p:strVal val="visible"/>
                                      </p:to>
                                    </p:set>
                                  </p:childTnLst>
                                </p:cTn>
                              </p:par>
                            </p:childTnLst>
                          </p:cTn>
                        </p:par>
                        <p:par>
                          <p:cTn id="16" fill="hold">
                            <p:stCondLst>
                              <p:cond delay="3600"/>
                            </p:stCondLst>
                            <p:childTnLst>
                              <p:par>
                                <p:cTn id="17" presetID="1" presetClass="entr" presetSubtype="0" fill="hold" grpId="0" nodeType="afterEffect">
                                  <p:stCondLst>
                                    <p:cond delay="400"/>
                                  </p:stCondLst>
                                  <p:childTnLst>
                                    <p:set>
                                      <p:cBhvr>
                                        <p:cTn id="18" dur="1" fill="hold">
                                          <p:stCondLst>
                                            <p:cond delay="499"/>
                                          </p:stCondLst>
                                        </p:cTn>
                                        <p:tgtEl>
                                          <p:spTgt spid="45"/>
                                        </p:tgtEl>
                                        <p:attrNameLst>
                                          <p:attrName>style.visibility</p:attrName>
                                        </p:attrNameLst>
                                      </p:cBhvr>
                                      <p:to>
                                        <p:strVal val="visible"/>
                                      </p:to>
                                    </p:set>
                                  </p:childTnLst>
                                </p:cTn>
                              </p:par>
                            </p:childTnLst>
                          </p:cTn>
                        </p:par>
                        <p:par>
                          <p:cTn id="19" fill="hold">
                            <p:stCondLst>
                              <p:cond delay="4500"/>
                            </p:stCondLst>
                            <p:childTnLst>
                              <p:par>
                                <p:cTn id="20" presetID="1" presetClass="entr" presetSubtype="0" fill="hold" grpId="0" nodeType="afterEffect">
                                  <p:stCondLst>
                                    <p:cond delay="300"/>
                                  </p:stCondLst>
                                  <p:childTnLst>
                                    <p:set>
                                      <p:cBhvr>
                                        <p:cTn id="21" dur="1" fill="hold">
                                          <p:stCondLst>
                                            <p:cond delay="499"/>
                                          </p:stCondLst>
                                        </p:cTn>
                                        <p:tgtEl>
                                          <p:spTgt spid="46"/>
                                        </p:tgtEl>
                                        <p:attrNameLst>
                                          <p:attrName>style.visibility</p:attrName>
                                        </p:attrNameLst>
                                      </p:cBhvr>
                                      <p:to>
                                        <p:strVal val="visible"/>
                                      </p:to>
                                    </p:set>
                                  </p:childTnLst>
                                </p:cTn>
                              </p:par>
                            </p:childTnLst>
                          </p:cTn>
                        </p:par>
                        <p:par>
                          <p:cTn id="22" fill="hold">
                            <p:stCondLst>
                              <p:cond delay="5300"/>
                            </p:stCondLst>
                            <p:childTnLst>
                              <p:par>
                                <p:cTn id="23" presetID="1" presetClass="entr" presetSubtype="0" fill="hold" grpId="0" nodeType="afterEffect">
                                  <p:stCondLst>
                                    <p:cond delay="300"/>
                                  </p:stCondLst>
                                  <p:childTnLst>
                                    <p:set>
                                      <p:cBhvr>
                                        <p:cTn id="24" dur="1" fill="hold">
                                          <p:stCondLst>
                                            <p:cond delay="499"/>
                                          </p:stCondLst>
                                        </p:cTn>
                                        <p:tgtEl>
                                          <p:spTgt spid="47"/>
                                        </p:tgtEl>
                                        <p:attrNameLst>
                                          <p:attrName>style.visibility</p:attrName>
                                        </p:attrNameLst>
                                      </p:cBhvr>
                                      <p:to>
                                        <p:strVal val="visible"/>
                                      </p:to>
                                    </p:set>
                                  </p:childTnLst>
                                </p:cTn>
                              </p:par>
                            </p:childTnLst>
                          </p:cTn>
                        </p:par>
                        <p:par>
                          <p:cTn id="25" fill="hold">
                            <p:stCondLst>
                              <p:cond delay="6100"/>
                            </p:stCondLst>
                            <p:childTnLst>
                              <p:par>
                                <p:cTn id="26" presetID="1" presetClass="entr" presetSubtype="0" fill="hold" grpId="0" nodeType="afterEffect">
                                  <p:stCondLst>
                                    <p:cond delay="300"/>
                                  </p:stCondLst>
                                  <p:childTnLst>
                                    <p:set>
                                      <p:cBhvr>
                                        <p:cTn id="27" dur="1" fill="hold">
                                          <p:stCondLst>
                                            <p:cond delay="499"/>
                                          </p:stCondLst>
                                        </p:cTn>
                                        <p:tgtEl>
                                          <p:spTgt spid="48"/>
                                        </p:tgtEl>
                                        <p:attrNameLst>
                                          <p:attrName>style.visibility</p:attrName>
                                        </p:attrNameLst>
                                      </p:cBhvr>
                                      <p:to>
                                        <p:strVal val="visible"/>
                                      </p:to>
                                    </p:set>
                                  </p:childTnLst>
                                </p:cTn>
                              </p:par>
                            </p:childTnLst>
                          </p:cTn>
                        </p:par>
                        <p:par>
                          <p:cTn id="28" fill="hold">
                            <p:stCondLst>
                              <p:cond delay="6900"/>
                            </p:stCondLst>
                            <p:childTnLst>
                              <p:par>
                                <p:cTn id="29" presetID="1" presetClass="entr" presetSubtype="0" fill="hold" grpId="0" nodeType="afterEffect">
                                  <p:stCondLst>
                                    <p:cond delay="300"/>
                                  </p:stCondLst>
                                  <p:childTnLst>
                                    <p:set>
                                      <p:cBhvr>
                                        <p:cTn id="30" dur="1" fill="hold">
                                          <p:stCondLst>
                                            <p:cond delay="499"/>
                                          </p:stCondLst>
                                        </p:cTn>
                                        <p:tgtEl>
                                          <p:spTgt spid="64"/>
                                        </p:tgtEl>
                                        <p:attrNameLst>
                                          <p:attrName>style.visibility</p:attrName>
                                        </p:attrNameLst>
                                      </p:cBhvr>
                                      <p:to>
                                        <p:strVal val="visible"/>
                                      </p:to>
                                    </p:set>
                                  </p:childTnLst>
                                </p:cTn>
                              </p:par>
                            </p:childTnLst>
                          </p:cTn>
                        </p:par>
                        <p:par>
                          <p:cTn id="31" fill="hold">
                            <p:stCondLst>
                              <p:cond delay="7700"/>
                            </p:stCondLst>
                            <p:childTnLst>
                              <p:par>
                                <p:cTn id="32" presetID="1" presetClass="entr" presetSubtype="0" fill="hold" grpId="0" nodeType="afterEffect">
                                  <p:stCondLst>
                                    <p:cond delay="300"/>
                                  </p:stCondLst>
                                  <p:childTnLst>
                                    <p:set>
                                      <p:cBhvr>
                                        <p:cTn id="33" dur="1" fill="hold">
                                          <p:stCondLst>
                                            <p:cond delay="499"/>
                                          </p:stCondLst>
                                        </p:cTn>
                                        <p:tgtEl>
                                          <p:spTgt spid="65"/>
                                        </p:tgtEl>
                                        <p:attrNameLst>
                                          <p:attrName>style.visibility</p:attrName>
                                        </p:attrNameLst>
                                      </p:cBhvr>
                                      <p:to>
                                        <p:strVal val="visible"/>
                                      </p:to>
                                    </p:set>
                                  </p:childTnLst>
                                </p:cTn>
                              </p:par>
                            </p:childTnLst>
                          </p:cTn>
                        </p:par>
                        <p:par>
                          <p:cTn id="34" fill="hold">
                            <p:stCondLst>
                              <p:cond delay="8500"/>
                            </p:stCondLst>
                            <p:childTnLst>
                              <p:par>
                                <p:cTn id="35" presetID="1" presetClass="entr" presetSubtype="0" fill="hold" grpId="0" nodeType="afterEffect">
                                  <p:stCondLst>
                                    <p:cond delay="500"/>
                                  </p:stCondLst>
                                  <p:childTnLst>
                                    <p:set>
                                      <p:cBhvr>
                                        <p:cTn id="36" dur="1" fill="hold">
                                          <p:stCondLst>
                                            <p:cond delay="499"/>
                                          </p:stCondLst>
                                        </p:cTn>
                                        <p:tgtEl>
                                          <p:spTgt spid="66"/>
                                        </p:tgtEl>
                                        <p:attrNameLst>
                                          <p:attrName>style.visibility</p:attrName>
                                        </p:attrNameLst>
                                      </p:cBhvr>
                                      <p:to>
                                        <p:strVal val="visible"/>
                                      </p:to>
                                    </p:set>
                                  </p:childTnLst>
                                </p:cTn>
                              </p:par>
                            </p:childTnLst>
                          </p:cTn>
                        </p:par>
                        <p:par>
                          <p:cTn id="37" fill="hold">
                            <p:stCondLst>
                              <p:cond delay="9500"/>
                            </p:stCondLst>
                            <p:childTnLst>
                              <p:par>
                                <p:cTn id="38" presetID="1" presetClass="entr" presetSubtype="0" fill="hold" grpId="0" nodeType="afterEffect">
                                  <p:stCondLst>
                                    <p:cond delay="200"/>
                                  </p:stCondLst>
                                  <p:childTnLst>
                                    <p:set>
                                      <p:cBhvr>
                                        <p:cTn id="39" dur="1" fill="hold">
                                          <p:stCondLst>
                                            <p:cond delay="499"/>
                                          </p:stCondLst>
                                        </p:cTn>
                                        <p:tgtEl>
                                          <p:spTgt spid="67"/>
                                        </p:tgtEl>
                                        <p:attrNameLst>
                                          <p:attrName>style.visibility</p:attrName>
                                        </p:attrNameLst>
                                      </p:cBhvr>
                                      <p:to>
                                        <p:strVal val="visible"/>
                                      </p:to>
                                    </p:set>
                                  </p:childTnLst>
                                </p:cTn>
                              </p:par>
                            </p:childTnLst>
                          </p:cTn>
                        </p:par>
                        <p:par>
                          <p:cTn id="40" fill="hold">
                            <p:stCondLst>
                              <p:cond delay="10200"/>
                            </p:stCondLst>
                            <p:childTnLst>
                              <p:par>
                                <p:cTn id="41" presetID="1" presetClass="entr" presetSubtype="0" fill="hold" grpId="0" nodeType="afterEffect">
                                  <p:stCondLst>
                                    <p:cond delay="200"/>
                                  </p:stCondLst>
                                  <p:childTnLst>
                                    <p:set>
                                      <p:cBhvr>
                                        <p:cTn id="42" dur="1" fill="hold">
                                          <p:stCondLst>
                                            <p:cond delay="499"/>
                                          </p:stCondLst>
                                        </p:cTn>
                                        <p:tgtEl>
                                          <p:spTgt spid="68"/>
                                        </p:tgtEl>
                                        <p:attrNameLst>
                                          <p:attrName>style.visibility</p:attrName>
                                        </p:attrNameLst>
                                      </p:cBhvr>
                                      <p:to>
                                        <p:strVal val="visible"/>
                                      </p:to>
                                    </p:set>
                                  </p:childTnLst>
                                </p:cTn>
                              </p:par>
                            </p:childTnLst>
                          </p:cTn>
                        </p:par>
                        <p:par>
                          <p:cTn id="43" fill="hold">
                            <p:stCondLst>
                              <p:cond delay="10900"/>
                            </p:stCondLst>
                            <p:childTnLst>
                              <p:par>
                                <p:cTn id="44" presetID="1" presetClass="entr" presetSubtype="0" fill="hold" grpId="0" nodeType="afterEffect">
                                  <p:stCondLst>
                                    <p:cond delay="200"/>
                                  </p:stCondLst>
                                  <p:childTnLst>
                                    <p:set>
                                      <p:cBhvr>
                                        <p:cTn id="45" dur="1" fill="hold">
                                          <p:stCondLst>
                                            <p:cond delay="499"/>
                                          </p:stCondLst>
                                        </p:cTn>
                                        <p:tgtEl>
                                          <p:spTgt spid="69"/>
                                        </p:tgtEl>
                                        <p:attrNameLst>
                                          <p:attrName>style.visibility</p:attrName>
                                        </p:attrNameLst>
                                      </p:cBhvr>
                                      <p:to>
                                        <p:strVal val="visible"/>
                                      </p:to>
                                    </p:set>
                                  </p:childTnLst>
                                </p:cTn>
                              </p:par>
                            </p:childTnLst>
                          </p:cTn>
                        </p:par>
                        <p:par>
                          <p:cTn id="46" fill="hold">
                            <p:stCondLst>
                              <p:cond delay="11600"/>
                            </p:stCondLst>
                            <p:childTnLst>
                              <p:par>
                                <p:cTn id="47" presetID="1" presetClass="entr" presetSubtype="0" fill="hold" grpId="0" nodeType="afterEffect">
                                  <p:stCondLst>
                                    <p:cond delay="200"/>
                                  </p:stCondLst>
                                  <p:childTnLst>
                                    <p:set>
                                      <p:cBhvr>
                                        <p:cTn id="48" dur="1" fill="hold">
                                          <p:stCondLst>
                                            <p:cond delay="499"/>
                                          </p:stCondLst>
                                        </p:cTn>
                                        <p:tgtEl>
                                          <p:spTgt spid="70"/>
                                        </p:tgtEl>
                                        <p:attrNameLst>
                                          <p:attrName>style.visibility</p:attrName>
                                        </p:attrNameLst>
                                      </p:cBhvr>
                                      <p:to>
                                        <p:strVal val="visible"/>
                                      </p:to>
                                    </p:set>
                                  </p:childTnLst>
                                </p:cTn>
                              </p:par>
                            </p:childTnLst>
                          </p:cTn>
                        </p:par>
                        <p:par>
                          <p:cTn id="49" fill="hold">
                            <p:stCondLst>
                              <p:cond delay="12300"/>
                            </p:stCondLst>
                            <p:childTnLst>
                              <p:par>
                                <p:cTn id="50" presetID="1" presetClass="entr" presetSubtype="0" fill="hold" grpId="0" nodeType="afterEffect">
                                  <p:stCondLst>
                                    <p:cond delay="200"/>
                                  </p:stCondLst>
                                  <p:childTnLst>
                                    <p:set>
                                      <p:cBhvr>
                                        <p:cTn id="51" dur="1" fill="hold">
                                          <p:stCondLst>
                                            <p:cond delay="499"/>
                                          </p:stCondLst>
                                        </p:cTn>
                                        <p:tgtEl>
                                          <p:spTgt spid="71"/>
                                        </p:tgtEl>
                                        <p:attrNameLst>
                                          <p:attrName>style.visibility</p:attrName>
                                        </p:attrNameLst>
                                      </p:cBhvr>
                                      <p:to>
                                        <p:strVal val="visible"/>
                                      </p:to>
                                    </p:set>
                                  </p:childTnLst>
                                </p:cTn>
                              </p:par>
                            </p:childTnLst>
                          </p:cTn>
                        </p:par>
                        <p:par>
                          <p:cTn id="52" fill="hold">
                            <p:stCondLst>
                              <p:cond delay="13000"/>
                            </p:stCondLst>
                            <p:childTnLst>
                              <p:par>
                                <p:cTn id="53" presetID="1" presetClass="entr" presetSubtype="0" fill="hold" grpId="0" nodeType="afterEffect">
                                  <p:stCondLst>
                                    <p:cond delay="200"/>
                                  </p:stCondLst>
                                  <p:childTnLst>
                                    <p:set>
                                      <p:cBhvr>
                                        <p:cTn id="54" dur="1" fill="hold">
                                          <p:stCondLst>
                                            <p:cond delay="499"/>
                                          </p:stCondLst>
                                        </p:cTn>
                                        <p:tgtEl>
                                          <p:spTgt spid="72"/>
                                        </p:tgtEl>
                                        <p:attrNameLst>
                                          <p:attrName>style.visibility</p:attrName>
                                        </p:attrNameLst>
                                      </p:cBhvr>
                                      <p:to>
                                        <p:strVal val="visible"/>
                                      </p:to>
                                    </p:set>
                                  </p:childTnLst>
                                </p:cTn>
                              </p:par>
                            </p:childTnLst>
                          </p:cTn>
                        </p:par>
                        <p:par>
                          <p:cTn id="55" fill="hold">
                            <p:stCondLst>
                              <p:cond delay="13700"/>
                            </p:stCondLst>
                            <p:childTnLst>
                              <p:par>
                                <p:cTn id="56" presetID="1" presetClass="entr" presetSubtype="0" fill="hold" grpId="0" nodeType="afterEffect">
                                  <p:stCondLst>
                                    <p:cond delay="200"/>
                                  </p:stCondLst>
                                  <p:childTnLst>
                                    <p:set>
                                      <p:cBhvr>
                                        <p:cTn id="57" dur="1" fill="hold">
                                          <p:stCondLst>
                                            <p:cond delay="499"/>
                                          </p:stCondLst>
                                        </p:cTn>
                                        <p:tgtEl>
                                          <p:spTgt spid="73"/>
                                        </p:tgtEl>
                                        <p:attrNameLst>
                                          <p:attrName>style.visibility</p:attrName>
                                        </p:attrNameLst>
                                      </p:cBhvr>
                                      <p:to>
                                        <p:strVal val="visible"/>
                                      </p:to>
                                    </p:set>
                                  </p:childTnLst>
                                </p:cTn>
                              </p:par>
                            </p:childTnLst>
                          </p:cTn>
                        </p:par>
                        <p:par>
                          <p:cTn id="58" fill="hold">
                            <p:stCondLst>
                              <p:cond delay="14400"/>
                            </p:stCondLst>
                            <p:childTnLst>
                              <p:par>
                                <p:cTn id="59" presetID="1" presetClass="entr" presetSubtype="0" fill="hold" grpId="0" nodeType="afterEffect">
                                  <p:stCondLst>
                                    <p:cond delay="200"/>
                                  </p:stCondLst>
                                  <p:childTnLst>
                                    <p:set>
                                      <p:cBhvr>
                                        <p:cTn id="60" dur="1" fill="hold">
                                          <p:stCondLst>
                                            <p:cond delay="499"/>
                                          </p:stCondLst>
                                        </p:cTn>
                                        <p:tgtEl>
                                          <p:spTgt spid="74"/>
                                        </p:tgtEl>
                                        <p:attrNameLst>
                                          <p:attrName>style.visibility</p:attrName>
                                        </p:attrNameLst>
                                      </p:cBhvr>
                                      <p:to>
                                        <p:strVal val="visible"/>
                                      </p:to>
                                    </p:set>
                                  </p:childTnLst>
                                </p:cTn>
                              </p:par>
                            </p:childTnLst>
                          </p:cTn>
                        </p:par>
                        <p:par>
                          <p:cTn id="61" fill="hold">
                            <p:stCondLst>
                              <p:cond delay="15100"/>
                            </p:stCondLst>
                            <p:childTnLst>
                              <p:par>
                                <p:cTn id="62" presetID="1" presetClass="entr" presetSubtype="0" fill="hold" grpId="0" nodeType="afterEffect">
                                  <p:stCondLst>
                                    <p:cond delay="500"/>
                                  </p:stCondLst>
                                  <p:childTnLst>
                                    <p:set>
                                      <p:cBhvr>
                                        <p:cTn id="63" dur="1" fill="hold">
                                          <p:stCondLst>
                                            <p:cond delay="0"/>
                                          </p:stCondLst>
                                        </p:cTn>
                                        <p:tgtEl>
                                          <p:spTgt spid="1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499"/>
                                          </p:stCondLst>
                                        </p:cTn>
                                        <p:tgtEl>
                                          <p:spTgt spid="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54"/>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0" nodeType="afterEffect">
                                  <p:stCondLst>
                                    <p:cond delay="1000"/>
                                  </p:stCondLst>
                                  <p:childTnLst>
                                    <p:set>
                                      <p:cBhvr>
                                        <p:cTn id="78" dur="1" fill="hold">
                                          <p:stCondLst>
                                            <p:cond delay="499"/>
                                          </p:stCondLst>
                                        </p:cTn>
                                        <p:tgtEl>
                                          <p:spTgt spid="5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499"/>
                                          </p:stCondLst>
                                        </p:cTn>
                                        <p:tgtEl>
                                          <p:spTgt spid="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6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62"/>
                                        </p:tgtEl>
                                        <p:attrNameLst>
                                          <p:attrName>style.visibility</p:attrName>
                                        </p:attrNameLst>
                                      </p:cBhvr>
                                      <p:to>
                                        <p:strVal val="visible"/>
                                      </p:to>
                                    </p:set>
                                  </p:childTnLst>
                                </p:cTn>
                              </p:par>
                            </p:childTnLst>
                          </p:cTn>
                        </p:par>
                        <p:par>
                          <p:cTn id="107" fill="hold">
                            <p:stCondLst>
                              <p:cond delay="500"/>
                            </p:stCondLst>
                            <p:childTnLst>
                              <p:par>
                                <p:cTn id="108" presetID="1" presetClass="entr" presetSubtype="0" fill="hold" grpId="0" nodeType="afterEffect">
                                  <p:stCondLst>
                                    <p:cond delay="0"/>
                                  </p:stCondLst>
                                  <p:childTnLst>
                                    <p:set>
                                      <p:cBhvr>
                                        <p:cTn id="10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0" grpId="0" animBg="1"/>
      <p:bldP spid="4" grpId="0"/>
      <p:bldP spid="11" grpId="0"/>
      <p:bldP spid="15" grpId="0"/>
      <p:bldP spid="43" grpId="0" animBg="1"/>
      <p:bldP spid="44" grpId="0" animBg="1"/>
      <p:bldP spid="45" grpId="0" animBg="1"/>
      <p:bldP spid="46" grpId="0" animBg="1"/>
      <p:bldP spid="47" grpId="0" animBg="1"/>
      <p:bldP spid="48" grpId="0" animBg="1"/>
      <p:bldP spid="49" grpId="0" animBg="1"/>
      <p:bldP spid="50"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54" grpId="0"/>
      <p:bldP spid="75" grpId="0" animBg="1"/>
      <p:bldP spid="77" grpId="0" animBg="1"/>
      <p:bldP spid="63" grpId="0" animBg="1"/>
      <p:bldP spid="61" grpId="0" animBg="1"/>
      <p:bldP spid="6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The Role of Formal Property Checking </a:t>
            </a:r>
            <a:endParaRPr lang="en-GB" sz="4000" dirty="0"/>
          </a:p>
        </p:txBody>
      </p:sp>
      <p:sp>
        <p:nvSpPr>
          <p:cNvPr id="3" name="Content Placeholder 2"/>
          <p:cNvSpPr>
            <a:spLocks noGrp="1"/>
          </p:cNvSpPr>
          <p:nvPr>
            <p:ph idx="1"/>
          </p:nvPr>
        </p:nvSpPr>
        <p:spPr>
          <a:xfrm>
            <a:off x="359568" y="1157239"/>
            <a:ext cx="8424863" cy="5400600"/>
          </a:xfrm>
        </p:spPr>
        <p:txBody>
          <a:bodyPr/>
          <a:lstStyle/>
          <a:p>
            <a:r>
              <a:rPr lang="en-GB" sz="2400" dirty="0" smtClean="0"/>
              <a:t>Property Checking is the most common form of high-level formal verification used in practice.</a:t>
            </a:r>
            <a:endParaRPr lang="en-GB" sz="2000" dirty="0" smtClean="0"/>
          </a:p>
          <a:p>
            <a:pPr lvl="1"/>
            <a:r>
              <a:rPr lang="en-GB" sz="2000" dirty="0" smtClean="0"/>
              <a:t>Property checking is fully automatic. </a:t>
            </a:r>
          </a:p>
          <a:p>
            <a:pPr lvl="2"/>
            <a:r>
              <a:rPr lang="en-GB" sz="1800" dirty="0" smtClean="0"/>
              <a:t>Requires the properties to be written.</a:t>
            </a:r>
          </a:p>
          <a:p>
            <a:pPr lvl="1"/>
            <a:r>
              <a:rPr lang="en-GB" sz="2000" dirty="0" smtClean="0"/>
              <a:t>It performs exhaustive verification of the design </a:t>
            </a:r>
            <a:r>
              <a:rPr lang="en-GB" sz="2000" dirty="0" err="1" smtClean="0"/>
              <a:t>wrt</a:t>
            </a:r>
            <a:r>
              <a:rPr lang="en-GB" sz="2000" dirty="0" smtClean="0"/>
              <a:t> the specified properties. </a:t>
            </a:r>
          </a:p>
          <a:p>
            <a:pPr lvl="1"/>
            <a:r>
              <a:rPr lang="en-GB" sz="2000" dirty="0" smtClean="0"/>
              <a:t>It provides proofs and can demonstrate the absence of bugs.</a:t>
            </a:r>
          </a:p>
          <a:p>
            <a:pPr lvl="1"/>
            <a:r>
              <a:rPr lang="en-GB" sz="2000" dirty="0" smtClean="0"/>
              <a:t>A counter example is presented for failed properties.</a:t>
            </a:r>
          </a:p>
          <a:p>
            <a:pPr lvl="1"/>
            <a:r>
              <a:rPr lang="en-GB" sz="2000" dirty="0" smtClean="0"/>
              <a:t>Used for critical well specified parts of the design</a:t>
            </a:r>
          </a:p>
          <a:p>
            <a:pPr lvl="2"/>
            <a:r>
              <a:rPr lang="en-GB" sz="1800" dirty="0" smtClean="0"/>
              <a:t>Cache coherence protocols, Bus protocols, Interrupt controllers</a:t>
            </a:r>
          </a:p>
          <a:p>
            <a:r>
              <a:rPr lang="en-GB" sz="2400" dirty="0" smtClean="0"/>
              <a:t>Formal Methods can suffer from </a:t>
            </a:r>
            <a:r>
              <a:rPr lang="en-GB" sz="2400" b="1" dirty="0" smtClean="0"/>
              <a:t>capacity limits</a:t>
            </a:r>
          </a:p>
          <a:p>
            <a:pPr lvl="1"/>
            <a:r>
              <a:rPr lang="en-GB" sz="2000" dirty="0" smtClean="0"/>
              <a:t>There are tried and trusted techniques to overcome these:</a:t>
            </a:r>
          </a:p>
          <a:p>
            <a:pPr lvl="2"/>
            <a:r>
              <a:rPr lang="en-GB" sz="1800" dirty="0" smtClean="0"/>
              <a:t>Restrict property checking to work over finite small time windows.</a:t>
            </a:r>
          </a:p>
          <a:p>
            <a:pPr lvl="2"/>
            <a:r>
              <a:rPr lang="en-GB" sz="1800" dirty="0" smtClean="0"/>
              <a:t>Limit environment behaviour by strengthening constraints.</a:t>
            </a:r>
          </a:p>
          <a:p>
            <a:pPr lvl="2"/>
            <a:r>
              <a:rPr lang="en-GB" sz="1800" dirty="0" smtClean="0"/>
              <a:t>Case splits over a set of properties, partitioning and black boxing.</a:t>
            </a:r>
          </a:p>
          <a:p>
            <a:pPr lvl="2"/>
            <a:endParaRPr lang="en-GB"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Outcomes of Formal Property Checking</a:t>
            </a:r>
            <a:endParaRPr lang="en-GB" sz="4000" dirty="0"/>
          </a:p>
        </p:txBody>
      </p:sp>
      <p:sp>
        <p:nvSpPr>
          <p:cNvPr id="4" name="TextBox 3"/>
          <p:cNvSpPr txBox="1"/>
          <p:nvPr/>
        </p:nvSpPr>
        <p:spPr>
          <a:xfrm>
            <a:off x="3288919" y="1212397"/>
            <a:ext cx="2664296" cy="400110"/>
          </a:xfrm>
          <a:prstGeom prst="rect">
            <a:avLst/>
          </a:prstGeom>
          <a:noFill/>
          <a:ln>
            <a:solidFill>
              <a:schemeClr val="tx1"/>
            </a:solidFill>
          </a:ln>
        </p:spPr>
        <p:txBody>
          <a:bodyPr wrap="square" rtlCol="0">
            <a:spAutoFit/>
          </a:bodyPr>
          <a:lstStyle/>
          <a:p>
            <a:r>
              <a:rPr lang="en-GB" sz="2000" dirty="0" smtClean="0"/>
              <a:t>Formulate Property</a:t>
            </a:r>
            <a:endParaRPr lang="en-GB" sz="2000" dirty="0"/>
          </a:p>
        </p:txBody>
      </p:sp>
      <p:sp>
        <p:nvSpPr>
          <p:cNvPr id="5" name="TextBox 4"/>
          <p:cNvSpPr txBox="1"/>
          <p:nvPr/>
        </p:nvSpPr>
        <p:spPr>
          <a:xfrm>
            <a:off x="3028507" y="1788461"/>
            <a:ext cx="3185120" cy="400110"/>
          </a:xfrm>
          <a:prstGeom prst="rect">
            <a:avLst/>
          </a:prstGeom>
          <a:noFill/>
          <a:ln>
            <a:solidFill>
              <a:schemeClr val="tx1"/>
            </a:solidFill>
          </a:ln>
        </p:spPr>
        <p:txBody>
          <a:bodyPr wrap="square" rtlCol="0">
            <a:spAutoFit/>
          </a:bodyPr>
          <a:lstStyle/>
          <a:p>
            <a:r>
              <a:rPr lang="en-GB" sz="2000" dirty="0" smtClean="0"/>
              <a:t>Invoke Property Checker</a:t>
            </a:r>
            <a:endParaRPr lang="en-GB" sz="2000" dirty="0"/>
          </a:p>
        </p:txBody>
      </p:sp>
      <p:sp>
        <p:nvSpPr>
          <p:cNvPr id="7" name="TextBox 6"/>
          <p:cNvSpPr txBox="1"/>
          <p:nvPr/>
        </p:nvSpPr>
        <p:spPr>
          <a:xfrm>
            <a:off x="948659" y="2508541"/>
            <a:ext cx="2232248" cy="400110"/>
          </a:xfrm>
          <a:prstGeom prst="rect">
            <a:avLst/>
          </a:prstGeom>
          <a:noFill/>
          <a:ln>
            <a:solidFill>
              <a:schemeClr val="tx1"/>
            </a:solidFill>
          </a:ln>
        </p:spPr>
        <p:txBody>
          <a:bodyPr wrap="square" rtlCol="0">
            <a:spAutoFit/>
          </a:bodyPr>
          <a:lstStyle/>
          <a:p>
            <a:r>
              <a:rPr lang="en-GB" sz="2000" dirty="0" smtClean="0"/>
              <a:t>Property proven</a:t>
            </a:r>
            <a:endParaRPr lang="en-GB" sz="2000" dirty="0"/>
          </a:p>
        </p:txBody>
      </p:sp>
      <p:sp>
        <p:nvSpPr>
          <p:cNvPr id="8" name="TextBox 7"/>
          <p:cNvSpPr txBox="1"/>
          <p:nvPr/>
        </p:nvSpPr>
        <p:spPr>
          <a:xfrm>
            <a:off x="6080463" y="2508541"/>
            <a:ext cx="2304256" cy="400110"/>
          </a:xfrm>
          <a:prstGeom prst="rect">
            <a:avLst/>
          </a:prstGeom>
          <a:noFill/>
          <a:ln>
            <a:solidFill>
              <a:schemeClr val="tx1"/>
            </a:solidFill>
          </a:ln>
        </p:spPr>
        <p:txBody>
          <a:bodyPr wrap="square" rtlCol="0">
            <a:spAutoFit/>
          </a:bodyPr>
          <a:lstStyle/>
          <a:p>
            <a:r>
              <a:rPr lang="en-GB" sz="2000" dirty="0" smtClean="0"/>
              <a:t>Property fails</a:t>
            </a:r>
            <a:endParaRPr lang="en-GB" sz="2000" dirty="0"/>
          </a:p>
        </p:txBody>
      </p:sp>
      <p:sp>
        <p:nvSpPr>
          <p:cNvPr id="9" name="TextBox 8"/>
          <p:cNvSpPr txBox="1"/>
          <p:nvPr/>
        </p:nvSpPr>
        <p:spPr>
          <a:xfrm>
            <a:off x="264583" y="3984995"/>
            <a:ext cx="1800200" cy="707886"/>
          </a:xfrm>
          <a:prstGeom prst="rect">
            <a:avLst/>
          </a:prstGeom>
          <a:noFill/>
          <a:ln>
            <a:solidFill>
              <a:schemeClr val="tx1"/>
            </a:solidFill>
          </a:ln>
        </p:spPr>
        <p:txBody>
          <a:bodyPr wrap="square" rtlCol="0">
            <a:spAutoFit/>
          </a:bodyPr>
          <a:lstStyle/>
          <a:p>
            <a:r>
              <a:rPr lang="en-GB" sz="2000" dirty="0" smtClean="0"/>
              <a:t>Property is trivially true</a:t>
            </a:r>
            <a:endParaRPr lang="en-GB" sz="2000" dirty="0"/>
          </a:p>
        </p:txBody>
      </p:sp>
      <p:sp>
        <p:nvSpPr>
          <p:cNvPr id="10" name="TextBox 9"/>
          <p:cNvSpPr txBox="1"/>
          <p:nvPr/>
        </p:nvSpPr>
        <p:spPr>
          <a:xfrm>
            <a:off x="1053846" y="3153877"/>
            <a:ext cx="2016224" cy="400110"/>
          </a:xfrm>
          <a:prstGeom prst="rect">
            <a:avLst/>
          </a:prstGeom>
          <a:noFill/>
          <a:ln>
            <a:solidFill>
              <a:schemeClr val="tx1"/>
            </a:solidFill>
          </a:ln>
        </p:spPr>
        <p:txBody>
          <a:bodyPr wrap="square" rtlCol="0">
            <a:spAutoFit/>
          </a:bodyPr>
          <a:lstStyle/>
          <a:p>
            <a:r>
              <a:rPr lang="en-GB" sz="2000" dirty="0" smtClean="0"/>
              <a:t>Vacuity check</a:t>
            </a:r>
            <a:endParaRPr lang="en-GB" sz="2000" dirty="0"/>
          </a:p>
        </p:txBody>
      </p:sp>
      <p:sp>
        <p:nvSpPr>
          <p:cNvPr id="11" name="TextBox 10"/>
          <p:cNvSpPr txBox="1"/>
          <p:nvPr/>
        </p:nvSpPr>
        <p:spPr>
          <a:xfrm>
            <a:off x="336591" y="5306981"/>
            <a:ext cx="1440160" cy="707886"/>
          </a:xfrm>
          <a:prstGeom prst="rect">
            <a:avLst/>
          </a:prstGeom>
          <a:noFill/>
          <a:ln>
            <a:solidFill>
              <a:schemeClr val="tx1"/>
            </a:solidFill>
          </a:ln>
        </p:spPr>
        <p:txBody>
          <a:bodyPr wrap="square" rtlCol="0">
            <a:spAutoFit/>
          </a:bodyPr>
          <a:lstStyle/>
          <a:p>
            <a:r>
              <a:rPr lang="en-GB" sz="2000" dirty="0" smtClean="0"/>
              <a:t>Bug in </a:t>
            </a:r>
          </a:p>
          <a:p>
            <a:r>
              <a:rPr lang="en-GB" sz="2000" dirty="0" smtClean="0"/>
              <a:t>Property</a:t>
            </a:r>
            <a:endParaRPr lang="en-GB" sz="2000" dirty="0"/>
          </a:p>
        </p:txBody>
      </p:sp>
      <p:sp>
        <p:nvSpPr>
          <p:cNvPr id="12" name="TextBox 11"/>
          <p:cNvSpPr txBox="1"/>
          <p:nvPr/>
        </p:nvSpPr>
        <p:spPr>
          <a:xfrm>
            <a:off x="2496831" y="3984995"/>
            <a:ext cx="1800200" cy="1015663"/>
          </a:xfrm>
          <a:prstGeom prst="rect">
            <a:avLst/>
          </a:prstGeom>
          <a:noFill/>
          <a:ln>
            <a:solidFill>
              <a:schemeClr val="tx1"/>
            </a:solidFill>
          </a:ln>
        </p:spPr>
        <p:txBody>
          <a:bodyPr wrap="square" rtlCol="0">
            <a:spAutoFit/>
          </a:bodyPr>
          <a:lstStyle/>
          <a:p>
            <a:r>
              <a:rPr lang="en-GB" sz="2000" dirty="0" smtClean="0"/>
              <a:t>Property is non-trivially true</a:t>
            </a:r>
            <a:endParaRPr lang="en-GB" sz="2000" dirty="0"/>
          </a:p>
        </p:txBody>
      </p:sp>
      <p:sp>
        <p:nvSpPr>
          <p:cNvPr id="13" name="TextBox 12"/>
          <p:cNvSpPr txBox="1"/>
          <p:nvPr/>
        </p:nvSpPr>
        <p:spPr>
          <a:xfrm>
            <a:off x="2568839" y="5306981"/>
            <a:ext cx="1512168" cy="1015663"/>
          </a:xfrm>
          <a:prstGeom prst="rect">
            <a:avLst/>
          </a:prstGeom>
          <a:noFill/>
          <a:ln>
            <a:solidFill>
              <a:schemeClr val="tx1"/>
            </a:solidFill>
          </a:ln>
        </p:spPr>
        <p:txBody>
          <a:bodyPr wrap="square" rtlCol="0">
            <a:spAutoFit/>
          </a:bodyPr>
          <a:lstStyle/>
          <a:p>
            <a:r>
              <a:rPr lang="en-GB" sz="2000" dirty="0" smtClean="0"/>
              <a:t>DUV satisfies Property </a:t>
            </a:r>
            <a:endParaRPr lang="en-GB" sz="2000" dirty="0"/>
          </a:p>
        </p:txBody>
      </p:sp>
      <p:sp>
        <p:nvSpPr>
          <p:cNvPr id="14" name="TextBox 13"/>
          <p:cNvSpPr txBox="1"/>
          <p:nvPr/>
        </p:nvSpPr>
        <p:spPr>
          <a:xfrm>
            <a:off x="5759251" y="3056896"/>
            <a:ext cx="2940612" cy="400110"/>
          </a:xfrm>
          <a:prstGeom prst="rect">
            <a:avLst/>
          </a:prstGeom>
          <a:noFill/>
          <a:ln>
            <a:solidFill>
              <a:schemeClr val="tx1"/>
            </a:solidFill>
          </a:ln>
        </p:spPr>
        <p:txBody>
          <a:bodyPr wrap="square" rtlCol="0">
            <a:spAutoFit/>
          </a:bodyPr>
          <a:lstStyle/>
          <a:p>
            <a:r>
              <a:rPr lang="en-GB" sz="2000" dirty="0" smtClean="0"/>
              <a:t>Counter example (CE)</a:t>
            </a:r>
            <a:endParaRPr lang="en-GB" sz="2000" dirty="0"/>
          </a:p>
        </p:txBody>
      </p:sp>
      <p:sp>
        <p:nvSpPr>
          <p:cNvPr id="18" name="TextBox 17"/>
          <p:cNvSpPr txBox="1"/>
          <p:nvPr/>
        </p:nvSpPr>
        <p:spPr>
          <a:xfrm>
            <a:off x="5269139" y="3573933"/>
            <a:ext cx="1368152" cy="707886"/>
          </a:xfrm>
          <a:prstGeom prst="rect">
            <a:avLst/>
          </a:prstGeom>
          <a:noFill/>
          <a:ln>
            <a:solidFill>
              <a:schemeClr val="tx1"/>
            </a:solidFill>
          </a:ln>
        </p:spPr>
        <p:txBody>
          <a:bodyPr wrap="square" rtlCol="0">
            <a:spAutoFit/>
          </a:bodyPr>
          <a:lstStyle/>
          <a:p>
            <a:r>
              <a:rPr lang="en-GB" sz="2000" dirty="0" err="1" smtClean="0"/>
              <a:t>Unreach</a:t>
            </a:r>
            <a:r>
              <a:rPr lang="en-GB" sz="2000" dirty="0" smtClean="0"/>
              <a:t>-able</a:t>
            </a:r>
            <a:endParaRPr lang="en-GB" sz="2000" dirty="0"/>
          </a:p>
        </p:txBody>
      </p:sp>
      <p:sp>
        <p:nvSpPr>
          <p:cNvPr id="20" name="TextBox 19"/>
          <p:cNvSpPr txBox="1"/>
          <p:nvPr/>
        </p:nvSpPr>
        <p:spPr>
          <a:xfrm>
            <a:off x="7572875" y="3587788"/>
            <a:ext cx="1368152" cy="707886"/>
          </a:xfrm>
          <a:prstGeom prst="rect">
            <a:avLst/>
          </a:prstGeom>
          <a:noFill/>
          <a:ln>
            <a:solidFill>
              <a:schemeClr val="tx1"/>
            </a:solidFill>
          </a:ln>
        </p:spPr>
        <p:txBody>
          <a:bodyPr wrap="square" rtlCol="0">
            <a:spAutoFit/>
          </a:bodyPr>
          <a:lstStyle/>
          <a:p>
            <a:r>
              <a:rPr lang="en-GB" sz="2000" dirty="0" smtClean="0"/>
              <a:t>Reach-able</a:t>
            </a:r>
            <a:endParaRPr lang="en-GB" sz="2000" dirty="0"/>
          </a:p>
        </p:txBody>
      </p:sp>
      <p:sp>
        <p:nvSpPr>
          <p:cNvPr id="21" name="TextBox 20"/>
          <p:cNvSpPr txBox="1"/>
          <p:nvPr/>
        </p:nvSpPr>
        <p:spPr>
          <a:xfrm>
            <a:off x="7572875" y="4466310"/>
            <a:ext cx="1368152" cy="707886"/>
          </a:xfrm>
          <a:prstGeom prst="rect">
            <a:avLst/>
          </a:prstGeom>
          <a:noFill/>
          <a:ln>
            <a:solidFill>
              <a:schemeClr val="tx1"/>
            </a:solidFill>
          </a:ln>
        </p:spPr>
        <p:txBody>
          <a:bodyPr wrap="square" rtlCol="0">
            <a:spAutoFit/>
          </a:bodyPr>
          <a:lstStyle/>
          <a:p>
            <a:r>
              <a:rPr lang="en-GB" sz="2000" dirty="0" smtClean="0"/>
              <a:t>DUV bug detected</a:t>
            </a:r>
            <a:endParaRPr lang="en-GB" sz="2000" dirty="0"/>
          </a:p>
        </p:txBody>
      </p:sp>
      <p:sp>
        <p:nvSpPr>
          <p:cNvPr id="22" name="TextBox 21"/>
          <p:cNvSpPr txBox="1"/>
          <p:nvPr/>
        </p:nvSpPr>
        <p:spPr>
          <a:xfrm>
            <a:off x="6052754" y="4424747"/>
            <a:ext cx="1368152" cy="1323439"/>
          </a:xfrm>
          <a:prstGeom prst="rect">
            <a:avLst/>
          </a:prstGeom>
          <a:noFill/>
          <a:ln>
            <a:solidFill>
              <a:schemeClr val="tx1"/>
            </a:solidFill>
          </a:ln>
        </p:spPr>
        <p:txBody>
          <a:bodyPr wrap="square" rtlCol="0">
            <a:spAutoFit/>
          </a:bodyPr>
          <a:lstStyle/>
          <a:p>
            <a:r>
              <a:rPr lang="en-GB" sz="2000" dirty="0" smtClean="0"/>
              <a:t>Reach-able other CE exists</a:t>
            </a:r>
            <a:endParaRPr lang="en-GB" sz="2000" dirty="0"/>
          </a:p>
        </p:txBody>
      </p:sp>
      <p:sp>
        <p:nvSpPr>
          <p:cNvPr id="23" name="TextBox 22"/>
          <p:cNvSpPr txBox="1"/>
          <p:nvPr/>
        </p:nvSpPr>
        <p:spPr>
          <a:xfrm>
            <a:off x="4585063" y="4410891"/>
            <a:ext cx="1368152" cy="1323439"/>
          </a:xfrm>
          <a:prstGeom prst="rect">
            <a:avLst/>
          </a:prstGeom>
          <a:noFill/>
          <a:ln>
            <a:solidFill>
              <a:schemeClr val="tx1"/>
            </a:solidFill>
          </a:ln>
        </p:spPr>
        <p:txBody>
          <a:bodyPr wrap="square" rtlCol="0">
            <a:spAutoFit/>
          </a:bodyPr>
          <a:lstStyle/>
          <a:p>
            <a:r>
              <a:rPr lang="en-GB" sz="2000" dirty="0" smtClean="0"/>
              <a:t>No reach-able other CE exists</a:t>
            </a:r>
            <a:endParaRPr lang="en-GB" sz="2000" dirty="0"/>
          </a:p>
        </p:txBody>
      </p:sp>
      <p:sp>
        <p:nvSpPr>
          <p:cNvPr id="24" name="TextBox 23"/>
          <p:cNvSpPr txBox="1"/>
          <p:nvPr/>
        </p:nvSpPr>
        <p:spPr>
          <a:xfrm>
            <a:off x="4585063" y="5860944"/>
            <a:ext cx="1368152" cy="707886"/>
          </a:xfrm>
          <a:prstGeom prst="rect">
            <a:avLst/>
          </a:prstGeom>
          <a:noFill/>
          <a:ln>
            <a:solidFill>
              <a:schemeClr val="tx1"/>
            </a:solidFill>
          </a:ln>
        </p:spPr>
        <p:txBody>
          <a:bodyPr wrap="square" rtlCol="0">
            <a:spAutoFit/>
          </a:bodyPr>
          <a:lstStyle/>
          <a:p>
            <a:r>
              <a:rPr lang="en-GB" sz="2000" dirty="0" smtClean="0"/>
              <a:t>Bug in Property</a:t>
            </a:r>
            <a:endParaRPr lang="en-GB" sz="2000" dirty="0"/>
          </a:p>
        </p:txBody>
      </p:sp>
      <p:sp>
        <p:nvSpPr>
          <p:cNvPr id="25" name="TextBox 24"/>
          <p:cNvSpPr txBox="1"/>
          <p:nvPr/>
        </p:nvSpPr>
        <p:spPr>
          <a:xfrm>
            <a:off x="6055668" y="5860944"/>
            <a:ext cx="1368152" cy="707886"/>
          </a:xfrm>
          <a:prstGeom prst="rect">
            <a:avLst/>
          </a:prstGeom>
          <a:noFill/>
          <a:ln>
            <a:solidFill>
              <a:schemeClr val="tx1"/>
            </a:solidFill>
          </a:ln>
        </p:spPr>
        <p:txBody>
          <a:bodyPr wrap="square" rtlCol="0">
            <a:spAutoFit/>
          </a:bodyPr>
          <a:lstStyle/>
          <a:p>
            <a:r>
              <a:rPr lang="en-GB" sz="2000" dirty="0" smtClean="0"/>
              <a:t>DUV bug detected</a:t>
            </a:r>
            <a:endParaRPr lang="en-GB" sz="2000" dirty="0"/>
          </a:p>
        </p:txBody>
      </p:sp>
      <p:cxnSp>
        <p:nvCxnSpPr>
          <p:cNvPr id="27" name="Straight Connector 26"/>
          <p:cNvCxnSpPr>
            <a:stCxn id="4" idx="2"/>
            <a:endCxn id="5" idx="0"/>
          </p:cNvCxnSpPr>
          <p:nvPr/>
        </p:nvCxnSpPr>
        <p:spPr bwMode="auto">
          <a:xfrm>
            <a:off x="4621067" y="1612507"/>
            <a:ext cx="0" cy="17595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a:stCxn id="5" idx="2"/>
            <a:endCxn id="7" idx="0"/>
          </p:cNvCxnSpPr>
          <p:nvPr/>
        </p:nvCxnSpPr>
        <p:spPr bwMode="auto">
          <a:xfrm flipH="1">
            <a:off x="2064783" y="2188571"/>
            <a:ext cx="2556284" cy="3199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5" idx="2"/>
            <a:endCxn id="8" idx="0"/>
          </p:cNvCxnSpPr>
          <p:nvPr/>
        </p:nvCxnSpPr>
        <p:spPr bwMode="auto">
          <a:xfrm>
            <a:off x="4621067" y="2188571"/>
            <a:ext cx="2611524" cy="3199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a:stCxn id="7" idx="2"/>
            <a:endCxn id="10" idx="0"/>
          </p:cNvCxnSpPr>
          <p:nvPr/>
        </p:nvCxnSpPr>
        <p:spPr bwMode="auto">
          <a:xfrm flipH="1">
            <a:off x="2061958" y="2908651"/>
            <a:ext cx="2825" cy="245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8" idx="2"/>
            <a:endCxn id="14" idx="0"/>
          </p:cNvCxnSpPr>
          <p:nvPr/>
        </p:nvCxnSpPr>
        <p:spPr bwMode="auto">
          <a:xfrm flipH="1">
            <a:off x="7229557" y="2908651"/>
            <a:ext cx="3034" cy="14824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a:stCxn id="22" idx="2"/>
            <a:endCxn id="25" idx="0"/>
          </p:cNvCxnSpPr>
          <p:nvPr/>
        </p:nvCxnSpPr>
        <p:spPr bwMode="auto">
          <a:xfrm>
            <a:off x="6736830" y="5748186"/>
            <a:ext cx="2914" cy="1127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a:stCxn id="23" idx="2"/>
          </p:cNvCxnSpPr>
          <p:nvPr/>
        </p:nvCxnSpPr>
        <p:spPr bwMode="auto">
          <a:xfrm>
            <a:off x="5269139" y="5734330"/>
            <a:ext cx="0" cy="10947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a:stCxn id="20" idx="2"/>
            <a:endCxn id="21" idx="0"/>
          </p:cNvCxnSpPr>
          <p:nvPr/>
        </p:nvCxnSpPr>
        <p:spPr bwMode="auto">
          <a:xfrm>
            <a:off x="8256951" y="4295674"/>
            <a:ext cx="0" cy="17063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stCxn id="23" idx="0"/>
            <a:endCxn id="18" idx="2"/>
          </p:cNvCxnSpPr>
          <p:nvPr/>
        </p:nvCxnSpPr>
        <p:spPr bwMode="auto">
          <a:xfrm flipV="1">
            <a:off x="5269139" y="4281819"/>
            <a:ext cx="684076" cy="12907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a:stCxn id="18" idx="2"/>
            <a:endCxn id="22" idx="0"/>
          </p:cNvCxnSpPr>
          <p:nvPr/>
        </p:nvCxnSpPr>
        <p:spPr bwMode="auto">
          <a:xfrm>
            <a:off x="5953215" y="4281819"/>
            <a:ext cx="783615" cy="1429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a:stCxn id="14" idx="2"/>
            <a:endCxn id="20" idx="0"/>
          </p:cNvCxnSpPr>
          <p:nvPr/>
        </p:nvCxnSpPr>
        <p:spPr bwMode="auto">
          <a:xfrm>
            <a:off x="7229557" y="3457006"/>
            <a:ext cx="1027394" cy="13078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a:stCxn id="18" idx="0"/>
            <a:endCxn id="14" idx="2"/>
          </p:cNvCxnSpPr>
          <p:nvPr/>
        </p:nvCxnSpPr>
        <p:spPr bwMode="auto">
          <a:xfrm flipV="1">
            <a:off x="5953215" y="3457006"/>
            <a:ext cx="1276342" cy="1169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Connector 59"/>
          <p:cNvCxnSpPr>
            <a:endCxn id="11" idx="0"/>
          </p:cNvCxnSpPr>
          <p:nvPr/>
        </p:nvCxnSpPr>
        <p:spPr bwMode="auto">
          <a:xfrm>
            <a:off x="1056671" y="4692881"/>
            <a:ext cx="0" cy="6141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p:cNvCxnSpPr>
            <a:stCxn id="12" idx="2"/>
          </p:cNvCxnSpPr>
          <p:nvPr/>
        </p:nvCxnSpPr>
        <p:spPr bwMode="auto">
          <a:xfrm>
            <a:off x="3396931" y="5000658"/>
            <a:ext cx="0" cy="3063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a:stCxn id="10" idx="2"/>
            <a:endCxn id="9" idx="0"/>
          </p:cNvCxnSpPr>
          <p:nvPr/>
        </p:nvCxnSpPr>
        <p:spPr bwMode="auto">
          <a:xfrm flipH="1">
            <a:off x="1164683" y="3553987"/>
            <a:ext cx="897275" cy="4310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p:cNvCxnSpPr>
            <a:stCxn id="12" idx="0"/>
            <a:endCxn id="10" idx="2"/>
          </p:cNvCxnSpPr>
          <p:nvPr/>
        </p:nvCxnSpPr>
        <p:spPr bwMode="auto">
          <a:xfrm flipH="1" flipV="1">
            <a:off x="2061958" y="3553987"/>
            <a:ext cx="1334973" cy="43100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FF9933"/>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3"/>
                                        </p:tgtEl>
                                        <p:attrNameLst>
                                          <p:attrName>fillcolor</p:attrName>
                                        </p:attrNameLst>
                                      </p:cBhvr>
                                      <p:to>
                                        <a:srgbClr val="00CC66"/>
                                      </p:to>
                                    </p:animClr>
                                    <p:set>
                                      <p:cBhvr>
                                        <p:cTn id="13" dur="1000" fill="hold"/>
                                        <p:tgtEl>
                                          <p:spTgt spid="13"/>
                                        </p:tgtEl>
                                        <p:attrNameLst>
                                          <p:attrName>fill.type</p:attrName>
                                        </p:attrNameLst>
                                      </p:cBhvr>
                                      <p:to>
                                        <p:strVal val="solid"/>
                                      </p:to>
                                    </p:set>
                                    <p:set>
                                      <p:cBhvr>
                                        <p:cTn id="14" dur="1000" fill="hold"/>
                                        <p:tgtEl>
                                          <p:spTgt spid="13"/>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24"/>
                                        </p:tgtEl>
                                        <p:attrNameLst>
                                          <p:attrName>fillcolor</p:attrName>
                                        </p:attrNameLst>
                                      </p:cBhvr>
                                      <p:to>
                                        <a:srgbClr val="FF9933"/>
                                      </p:to>
                                    </p:animClr>
                                    <p:set>
                                      <p:cBhvr>
                                        <p:cTn id="19" dur="1000" fill="hold"/>
                                        <p:tgtEl>
                                          <p:spTgt spid="24"/>
                                        </p:tgtEl>
                                        <p:attrNameLst>
                                          <p:attrName>fill.type</p:attrName>
                                        </p:attrNameLst>
                                      </p:cBhvr>
                                      <p:to>
                                        <p:strVal val="solid"/>
                                      </p:to>
                                    </p:set>
                                    <p:set>
                                      <p:cBhvr>
                                        <p:cTn id="20" dur="1000" fill="hold"/>
                                        <p:tgtEl>
                                          <p:spTgt spid="24"/>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1000" fill="hold"/>
                                        <p:tgtEl>
                                          <p:spTgt spid="25"/>
                                        </p:tgtEl>
                                        <p:attrNameLst>
                                          <p:attrName>fillcolor</p:attrName>
                                        </p:attrNameLst>
                                      </p:cBhvr>
                                      <p:to>
                                        <a:srgbClr val="FF0000"/>
                                      </p:to>
                                    </p:animClr>
                                    <p:set>
                                      <p:cBhvr>
                                        <p:cTn id="25" dur="1000" fill="hold"/>
                                        <p:tgtEl>
                                          <p:spTgt spid="25"/>
                                        </p:tgtEl>
                                        <p:attrNameLst>
                                          <p:attrName>fill.type</p:attrName>
                                        </p:attrNameLst>
                                      </p:cBhvr>
                                      <p:to>
                                        <p:strVal val="solid"/>
                                      </p:to>
                                    </p:set>
                                    <p:set>
                                      <p:cBhvr>
                                        <p:cTn id="26" dur="1000" fill="hold"/>
                                        <p:tgtEl>
                                          <p:spTgt spid="2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1000" fill="hold"/>
                                        <p:tgtEl>
                                          <p:spTgt spid="21"/>
                                        </p:tgtEl>
                                        <p:attrNameLst>
                                          <p:attrName>fillcolor</p:attrName>
                                        </p:attrNameLst>
                                      </p:cBhvr>
                                      <p:to>
                                        <a:srgbClr val="FF0000"/>
                                      </p:to>
                                    </p:animClr>
                                    <p:set>
                                      <p:cBhvr>
                                        <p:cTn id="31" dur="1000" fill="hold"/>
                                        <p:tgtEl>
                                          <p:spTgt spid="21"/>
                                        </p:tgtEl>
                                        <p:attrNameLst>
                                          <p:attrName>fill.type</p:attrName>
                                        </p:attrNameLst>
                                      </p:cBhvr>
                                      <p:to>
                                        <p:strVal val="solid"/>
                                      </p:to>
                                    </p:set>
                                    <p:set>
                                      <p:cBhvr>
                                        <p:cTn id="32" dur="1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Outcomes of Formal Property Checking</a:t>
            </a:r>
            <a:endParaRPr lang="en-GB" sz="4000" dirty="0"/>
          </a:p>
        </p:txBody>
      </p:sp>
      <p:sp>
        <p:nvSpPr>
          <p:cNvPr id="4" name="TextBox 3"/>
          <p:cNvSpPr txBox="1"/>
          <p:nvPr/>
        </p:nvSpPr>
        <p:spPr>
          <a:xfrm>
            <a:off x="3239852" y="1212397"/>
            <a:ext cx="2664296" cy="400110"/>
          </a:xfrm>
          <a:prstGeom prst="rect">
            <a:avLst/>
          </a:prstGeom>
          <a:noFill/>
          <a:ln>
            <a:solidFill>
              <a:schemeClr val="tx1"/>
            </a:solidFill>
          </a:ln>
        </p:spPr>
        <p:txBody>
          <a:bodyPr wrap="square" rtlCol="0">
            <a:spAutoFit/>
          </a:bodyPr>
          <a:lstStyle/>
          <a:p>
            <a:r>
              <a:rPr lang="en-GB" sz="2000" dirty="0" smtClean="0"/>
              <a:t>Formulate Property</a:t>
            </a:r>
            <a:endParaRPr lang="en-GB" sz="2000" dirty="0"/>
          </a:p>
        </p:txBody>
      </p:sp>
      <p:sp>
        <p:nvSpPr>
          <p:cNvPr id="5" name="TextBox 4"/>
          <p:cNvSpPr txBox="1"/>
          <p:nvPr/>
        </p:nvSpPr>
        <p:spPr>
          <a:xfrm>
            <a:off x="2979440" y="1788461"/>
            <a:ext cx="3185120" cy="400110"/>
          </a:xfrm>
          <a:prstGeom prst="rect">
            <a:avLst/>
          </a:prstGeom>
          <a:noFill/>
          <a:ln>
            <a:solidFill>
              <a:schemeClr val="tx1"/>
            </a:solidFill>
          </a:ln>
        </p:spPr>
        <p:txBody>
          <a:bodyPr wrap="square" rtlCol="0">
            <a:spAutoFit/>
          </a:bodyPr>
          <a:lstStyle/>
          <a:p>
            <a:r>
              <a:rPr lang="en-GB" sz="2000" dirty="0" smtClean="0"/>
              <a:t>Invoke Property Checker</a:t>
            </a:r>
            <a:endParaRPr lang="en-GB" sz="2000" dirty="0"/>
          </a:p>
        </p:txBody>
      </p:sp>
      <p:sp>
        <p:nvSpPr>
          <p:cNvPr id="7" name="TextBox 6"/>
          <p:cNvSpPr txBox="1"/>
          <p:nvPr/>
        </p:nvSpPr>
        <p:spPr>
          <a:xfrm>
            <a:off x="899592" y="2508541"/>
            <a:ext cx="2232248" cy="400110"/>
          </a:xfrm>
          <a:prstGeom prst="rect">
            <a:avLst/>
          </a:prstGeom>
          <a:noFill/>
          <a:ln>
            <a:solidFill>
              <a:schemeClr val="tx1"/>
            </a:solidFill>
          </a:ln>
        </p:spPr>
        <p:txBody>
          <a:bodyPr wrap="square" rtlCol="0">
            <a:spAutoFit/>
          </a:bodyPr>
          <a:lstStyle/>
          <a:p>
            <a:r>
              <a:rPr lang="en-GB" sz="2000" dirty="0" smtClean="0"/>
              <a:t>Property proven</a:t>
            </a:r>
            <a:endParaRPr lang="en-GB" sz="2000" dirty="0"/>
          </a:p>
        </p:txBody>
      </p:sp>
      <p:sp>
        <p:nvSpPr>
          <p:cNvPr id="8" name="TextBox 7"/>
          <p:cNvSpPr txBox="1"/>
          <p:nvPr/>
        </p:nvSpPr>
        <p:spPr>
          <a:xfrm>
            <a:off x="6031396" y="2508541"/>
            <a:ext cx="2304256" cy="400110"/>
          </a:xfrm>
          <a:prstGeom prst="rect">
            <a:avLst/>
          </a:prstGeom>
          <a:noFill/>
          <a:ln>
            <a:solidFill>
              <a:schemeClr val="tx1"/>
            </a:solidFill>
          </a:ln>
        </p:spPr>
        <p:txBody>
          <a:bodyPr wrap="square" rtlCol="0">
            <a:spAutoFit/>
          </a:bodyPr>
          <a:lstStyle/>
          <a:p>
            <a:r>
              <a:rPr lang="en-GB" sz="2000" dirty="0" smtClean="0"/>
              <a:t>Property fails</a:t>
            </a:r>
            <a:endParaRPr lang="en-GB" sz="2000" dirty="0"/>
          </a:p>
        </p:txBody>
      </p:sp>
      <p:sp>
        <p:nvSpPr>
          <p:cNvPr id="9" name="TextBox 8"/>
          <p:cNvSpPr txBox="1"/>
          <p:nvPr/>
        </p:nvSpPr>
        <p:spPr>
          <a:xfrm>
            <a:off x="215516" y="3984995"/>
            <a:ext cx="1800200" cy="707886"/>
          </a:xfrm>
          <a:prstGeom prst="rect">
            <a:avLst/>
          </a:prstGeom>
          <a:noFill/>
          <a:ln>
            <a:solidFill>
              <a:schemeClr val="tx1"/>
            </a:solidFill>
          </a:ln>
        </p:spPr>
        <p:txBody>
          <a:bodyPr wrap="square" rtlCol="0">
            <a:spAutoFit/>
          </a:bodyPr>
          <a:lstStyle/>
          <a:p>
            <a:r>
              <a:rPr lang="en-GB" sz="2000" dirty="0" smtClean="0"/>
              <a:t>Property is trivially true</a:t>
            </a:r>
            <a:endParaRPr lang="en-GB" sz="2000" dirty="0"/>
          </a:p>
        </p:txBody>
      </p:sp>
      <p:sp>
        <p:nvSpPr>
          <p:cNvPr id="10" name="TextBox 9"/>
          <p:cNvSpPr txBox="1"/>
          <p:nvPr/>
        </p:nvSpPr>
        <p:spPr>
          <a:xfrm>
            <a:off x="1004779" y="3153877"/>
            <a:ext cx="2016224" cy="400110"/>
          </a:xfrm>
          <a:prstGeom prst="rect">
            <a:avLst/>
          </a:prstGeom>
          <a:noFill/>
          <a:ln>
            <a:solidFill>
              <a:schemeClr val="tx1"/>
            </a:solidFill>
          </a:ln>
        </p:spPr>
        <p:txBody>
          <a:bodyPr wrap="square" rtlCol="0">
            <a:spAutoFit/>
          </a:bodyPr>
          <a:lstStyle/>
          <a:p>
            <a:r>
              <a:rPr lang="en-GB" sz="2000" dirty="0" smtClean="0"/>
              <a:t>Vacuity check</a:t>
            </a:r>
            <a:endParaRPr lang="en-GB" sz="2000" dirty="0"/>
          </a:p>
        </p:txBody>
      </p:sp>
      <p:sp>
        <p:nvSpPr>
          <p:cNvPr id="11" name="TextBox 10"/>
          <p:cNvSpPr txBox="1"/>
          <p:nvPr/>
        </p:nvSpPr>
        <p:spPr>
          <a:xfrm>
            <a:off x="287524" y="5306981"/>
            <a:ext cx="1440160" cy="707886"/>
          </a:xfrm>
          <a:prstGeom prst="rect">
            <a:avLst/>
          </a:prstGeom>
          <a:solidFill>
            <a:srgbClr val="FF9933"/>
          </a:solidFill>
          <a:ln>
            <a:solidFill>
              <a:schemeClr val="tx1"/>
            </a:solidFill>
          </a:ln>
        </p:spPr>
        <p:txBody>
          <a:bodyPr wrap="square" rtlCol="0">
            <a:spAutoFit/>
          </a:bodyPr>
          <a:lstStyle/>
          <a:p>
            <a:r>
              <a:rPr lang="en-GB" sz="2000" dirty="0" smtClean="0"/>
              <a:t>Bug in </a:t>
            </a:r>
          </a:p>
          <a:p>
            <a:r>
              <a:rPr lang="en-GB" sz="2000" dirty="0" smtClean="0"/>
              <a:t>Property</a:t>
            </a:r>
            <a:endParaRPr lang="en-GB" sz="2000" dirty="0"/>
          </a:p>
        </p:txBody>
      </p:sp>
      <p:sp>
        <p:nvSpPr>
          <p:cNvPr id="12" name="TextBox 11"/>
          <p:cNvSpPr txBox="1"/>
          <p:nvPr/>
        </p:nvSpPr>
        <p:spPr>
          <a:xfrm>
            <a:off x="2447764" y="3984995"/>
            <a:ext cx="1800200" cy="1015663"/>
          </a:xfrm>
          <a:prstGeom prst="rect">
            <a:avLst/>
          </a:prstGeom>
          <a:noFill/>
          <a:ln>
            <a:solidFill>
              <a:schemeClr val="tx1"/>
            </a:solidFill>
          </a:ln>
        </p:spPr>
        <p:txBody>
          <a:bodyPr wrap="square" rtlCol="0">
            <a:spAutoFit/>
          </a:bodyPr>
          <a:lstStyle/>
          <a:p>
            <a:r>
              <a:rPr lang="en-GB" sz="2000" dirty="0" smtClean="0"/>
              <a:t>Property is non-trivially true</a:t>
            </a:r>
            <a:endParaRPr lang="en-GB" sz="2000" dirty="0"/>
          </a:p>
        </p:txBody>
      </p:sp>
      <p:sp>
        <p:nvSpPr>
          <p:cNvPr id="13" name="TextBox 12"/>
          <p:cNvSpPr txBox="1"/>
          <p:nvPr/>
        </p:nvSpPr>
        <p:spPr>
          <a:xfrm>
            <a:off x="2519772" y="5306981"/>
            <a:ext cx="1512168" cy="1015663"/>
          </a:xfrm>
          <a:prstGeom prst="rect">
            <a:avLst/>
          </a:prstGeom>
          <a:solidFill>
            <a:srgbClr val="00CC66"/>
          </a:solidFill>
          <a:ln>
            <a:solidFill>
              <a:schemeClr val="tx1"/>
            </a:solidFill>
          </a:ln>
        </p:spPr>
        <p:txBody>
          <a:bodyPr wrap="square" rtlCol="0">
            <a:spAutoFit/>
          </a:bodyPr>
          <a:lstStyle/>
          <a:p>
            <a:r>
              <a:rPr lang="en-GB" sz="2000" dirty="0" smtClean="0"/>
              <a:t>DUV satisfies Property </a:t>
            </a:r>
            <a:endParaRPr lang="en-GB" sz="2000" dirty="0"/>
          </a:p>
        </p:txBody>
      </p:sp>
      <p:sp>
        <p:nvSpPr>
          <p:cNvPr id="14" name="TextBox 13"/>
          <p:cNvSpPr txBox="1"/>
          <p:nvPr/>
        </p:nvSpPr>
        <p:spPr>
          <a:xfrm>
            <a:off x="5710184" y="3056896"/>
            <a:ext cx="2940612" cy="400110"/>
          </a:xfrm>
          <a:prstGeom prst="rect">
            <a:avLst/>
          </a:prstGeom>
          <a:noFill/>
          <a:ln>
            <a:solidFill>
              <a:schemeClr val="tx1"/>
            </a:solidFill>
          </a:ln>
        </p:spPr>
        <p:txBody>
          <a:bodyPr wrap="square" rtlCol="0">
            <a:spAutoFit/>
          </a:bodyPr>
          <a:lstStyle/>
          <a:p>
            <a:r>
              <a:rPr lang="en-GB" sz="2000" dirty="0" smtClean="0"/>
              <a:t>Counter example (CE)</a:t>
            </a:r>
            <a:endParaRPr lang="en-GB" sz="2000" dirty="0"/>
          </a:p>
        </p:txBody>
      </p:sp>
      <p:sp>
        <p:nvSpPr>
          <p:cNvPr id="18" name="TextBox 17"/>
          <p:cNvSpPr txBox="1"/>
          <p:nvPr/>
        </p:nvSpPr>
        <p:spPr>
          <a:xfrm>
            <a:off x="5220072" y="3573933"/>
            <a:ext cx="1368152" cy="707886"/>
          </a:xfrm>
          <a:prstGeom prst="rect">
            <a:avLst/>
          </a:prstGeom>
          <a:noFill/>
          <a:ln>
            <a:solidFill>
              <a:schemeClr val="tx1"/>
            </a:solidFill>
          </a:ln>
        </p:spPr>
        <p:txBody>
          <a:bodyPr wrap="square" rtlCol="0">
            <a:spAutoFit/>
          </a:bodyPr>
          <a:lstStyle/>
          <a:p>
            <a:r>
              <a:rPr lang="en-GB" sz="2000" dirty="0" err="1" smtClean="0"/>
              <a:t>Unreach</a:t>
            </a:r>
            <a:r>
              <a:rPr lang="en-GB" sz="2000" dirty="0" smtClean="0"/>
              <a:t>-able</a:t>
            </a:r>
            <a:endParaRPr lang="en-GB" sz="2000" dirty="0"/>
          </a:p>
        </p:txBody>
      </p:sp>
      <p:sp>
        <p:nvSpPr>
          <p:cNvPr id="20" name="TextBox 19"/>
          <p:cNvSpPr txBox="1"/>
          <p:nvPr/>
        </p:nvSpPr>
        <p:spPr>
          <a:xfrm>
            <a:off x="7523808" y="3587788"/>
            <a:ext cx="1368152" cy="707886"/>
          </a:xfrm>
          <a:prstGeom prst="rect">
            <a:avLst/>
          </a:prstGeom>
          <a:noFill/>
          <a:ln>
            <a:solidFill>
              <a:schemeClr val="tx1"/>
            </a:solidFill>
          </a:ln>
        </p:spPr>
        <p:txBody>
          <a:bodyPr wrap="square" rtlCol="0">
            <a:spAutoFit/>
          </a:bodyPr>
          <a:lstStyle/>
          <a:p>
            <a:r>
              <a:rPr lang="en-GB" sz="2000" dirty="0" smtClean="0"/>
              <a:t>Reach-able</a:t>
            </a:r>
            <a:endParaRPr lang="en-GB" sz="2000" dirty="0"/>
          </a:p>
        </p:txBody>
      </p:sp>
      <p:sp>
        <p:nvSpPr>
          <p:cNvPr id="21" name="TextBox 20"/>
          <p:cNvSpPr txBox="1"/>
          <p:nvPr/>
        </p:nvSpPr>
        <p:spPr>
          <a:xfrm>
            <a:off x="7523808" y="4466310"/>
            <a:ext cx="1368152" cy="707886"/>
          </a:xfrm>
          <a:prstGeom prst="rect">
            <a:avLst/>
          </a:prstGeom>
          <a:solidFill>
            <a:srgbClr val="FF0000"/>
          </a:solidFill>
          <a:ln>
            <a:solidFill>
              <a:schemeClr val="tx1"/>
            </a:solidFill>
          </a:ln>
        </p:spPr>
        <p:txBody>
          <a:bodyPr wrap="square" rtlCol="0">
            <a:spAutoFit/>
          </a:bodyPr>
          <a:lstStyle/>
          <a:p>
            <a:r>
              <a:rPr lang="en-GB" sz="2000" dirty="0" smtClean="0"/>
              <a:t>DUV bug detected</a:t>
            </a:r>
            <a:endParaRPr lang="en-GB" sz="2000" dirty="0"/>
          </a:p>
        </p:txBody>
      </p:sp>
      <p:sp>
        <p:nvSpPr>
          <p:cNvPr id="22" name="TextBox 21"/>
          <p:cNvSpPr txBox="1"/>
          <p:nvPr/>
        </p:nvSpPr>
        <p:spPr>
          <a:xfrm>
            <a:off x="6003687" y="4424747"/>
            <a:ext cx="1368152" cy="1323439"/>
          </a:xfrm>
          <a:prstGeom prst="rect">
            <a:avLst/>
          </a:prstGeom>
          <a:noFill/>
          <a:ln>
            <a:solidFill>
              <a:schemeClr val="tx1"/>
            </a:solidFill>
          </a:ln>
        </p:spPr>
        <p:txBody>
          <a:bodyPr wrap="square" rtlCol="0">
            <a:spAutoFit/>
          </a:bodyPr>
          <a:lstStyle/>
          <a:p>
            <a:r>
              <a:rPr lang="en-GB" sz="2000" dirty="0" smtClean="0"/>
              <a:t>Reach-able other CE exists</a:t>
            </a:r>
            <a:endParaRPr lang="en-GB" sz="2000" dirty="0"/>
          </a:p>
        </p:txBody>
      </p:sp>
      <p:sp>
        <p:nvSpPr>
          <p:cNvPr id="23" name="TextBox 22"/>
          <p:cNvSpPr txBox="1"/>
          <p:nvPr/>
        </p:nvSpPr>
        <p:spPr>
          <a:xfrm>
            <a:off x="4535996" y="4410891"/>
            <a:ext cx="1368152" cy="1323439"/>
          </a:xfrm>
          <a:prstGeom prst="rect">
            <a:avLst/>
          </a:prstGeom>
          <a:noFill/>
          <a:ln>
            <a:solidFill>
              <a:schemeClr val="tx1"/>
            </a:solidFill>
          </a:ln>
        </p:spPr>
        <p:txBody>
          <a:bodyPr wrap="square" rtlCol="0">
            <a:spAutoFit/>
          </a:bodyPr>
          <a:lstStyle/>
          <a:p>
            <a:r>
              <a:rPr lang="en-GB" sz="2000" dirty="0" smtClean="0"/>
              <a:t>No reach-able other CE exists</a:t>
            </a:r>
            <a:endParaRPr lang="en-GB" sz="2000" dirty="0"/>
          </a:p>
        </p:txBody>
      </p:sp>
      <p:sp>
        <p:nvSpPr>
          <p:cNvPr id="24" name="TextBox 23"/>
          <p:cNvSpPr txBox="1"/>
          <p:nvPr/>
        </p:nvSpPr>
        <p:spPr>
          <a:xfrm>
            <a:off x="4535996" y="5860944"/>
            <a:ext cx="1368152" cy="707886"/>
          </a:xfrm>
          <a:prstGeom prst="rect">
            <a:avLst/>
          </a:prstGeom>
          <a:solidFill>
            <a:srgbClr val="FF9933"/>
          </a:solidFill>
          <a:ln>
            <a:solidFill>
              <a:schemeClr val="tx1"/>
            </a:solidFill>
          </a:ln>
        </p:spPr>
        <p:txBody>
          <a:bodyPr wrap="square" rtlCol="0">
            <a:spAutoFit/>
          </a:bodyPr>
          <a:lstStyle/>
          <a:p>
            <a:r>
              <a:rPr lang="en-GB" sz="2000" dirty="0" smtClean="0"/>
              <a:t>Bug in Property</a:t>
            </a:r>
            <a:endParaRPr lang="en-GB" sz="2000" dirty="0"/>
          </a:p>
        </p:txBody>
      </p:sp>
      <p:sp>
        <p:nvSpPr>
          <p:cNvPr id="25" name="TextBox 24"/>
          <p:cNvSpPr txBox="1"/>
          <p:nvPr/>
        </p:nvSpPr>
        <p:spPr>
          <a:xfrm>
            <a:off x="6006601" y="5860944"/>
            <a:ext cx="1368152" cy="707886"/>
          </a:xfrm>
          <a:prstGeom prst="rect">
            <a:avLst/>
          </a:prstGeom>
          <a:solidFill>
            <a:srgbClr val="FF0000"/>
          </a:solidFill>
          <a:ln>
            <a:solidFill>
              <a:schemeClr val="tx1"/>
            </a:solidFill>
          </a:ln>
        </p:spPr>
        <p:txBody>
          <a:bodyPr wrap="square" rtlCol="0">
            <a:spAutoFit/>
          </a:bodyPr>
          <a:lstStyle/>
          <a:p>
            <a:r>
              <a:rPr lang="en-GB" sz="2000" dirty="0" smtClean="0"/>
              <a:t>DUV bug detected</a:t>
            </a:r>
            <a:endParaRPr lang="en-GB" sz="2000" dirty="0"/>
          </a:p>
        </p:txBody>
      </p:sp>
      <p:cxnSp>
        <p:nvCxnSpPr>
          <p:cNvPr id="27" name="Straight Connector 26"/>
          <p:cNvCxnSpPr>
            <a:stCxn id="4" idx="2"/>
            <a:endCxn id="5" idx="0"/>
          </p:cNvCxnSpPr>
          <p:nvPr/>
        </p:nvCxnSpPr>
        <p:spPr bwMode="auto">
          <a:xfrm>
            <a:off x="4572000" y="1612507"/>
            <a:ext cx="0" cy="17595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a:stCxn id="5" idx="2"/>
            <a:endCxn id="7" idx="0"/>
          </p:cNvCxnSpPr>
          <p:nvPr/>
        </p:nvCxnSpPr>
        <p:spPr bwMode="auto">
          <a:xfrm flipH="1">
            <a:off x="2015716" y="2188571"/>
            <a:ext cx="2556284" cy="3199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5" idx="2"/>
            <a:endCxn id="8" idx="0"/>
          </p:cNvCxnSpPr>
          <p:nvPr/>
        </p:nvCxnSpPr>
        <p:spPr bwMode="auto">
          <a:xfrm>
            <a:off x="4572000" y="2188571"/>
            <a:ext cx="2611524" cy="3199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a:stCxn id="7" idx="2"/>
            <a:endCxn id="10" idx="0"/>
          </p:cNvCxnSpPr>
          <p:nvPr/>
        </p:nvCxnSpPr>
        <p:spPr bwMode="auto">
          <a:xfrm flipH="1">
            <a:off x="2012891" y="2908651"/>
            <a:ext cx="2825" cy="245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8" idx="2"/>
            <a:endCxn id="14" idx="0"/>
          </p:cNvCxnSpPr>
          <p:nvPr/>
        </p:nvCxnSpPr>
        <p:spPr bwMode="auto">
          <a:xfrm flipH="1">
            <a:off x="7180490" y="2908651"/>
            <a:ext cx="3034" cy="14824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a:stCxn id="22" idx="2"/>
            <a:endCxn id="25" idx="0"/>
          </p:cNvCxnSpPr>
          <p:nvPr/>
        </p:nvCxnSpPr>
        <p:spPr bwMode="auto">
          <a:xfrm>
            <a:off x="6687763" y="5748186"/>
            <a:ext cx="2914" cy="1127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a:stCxn id="23" idx="2"/>
          </p:cNvCxnSpPr>
          <p:nvPr/>
        </p:nvCxnSpPr>
        <p:spPr bwMode="auto">
          <a:xfrm>
            <a:off x="5220072" y="5734330"/>
            <a:ext cx="0" cy="10947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a:stCxn id="20" idx="2"/>
            <a:endCxn id="21" idx="0"/>
          </p:cNvCxnSpPr>
          <p:nvPr/>
        </p:nvCxnSpPr>
        <p:spPr bwMode="auto">
          <a:xfrm>
            <a:off x="8207884" y="4295674"/>
            <a:ext cx="0" cy="17063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stCxn id="23" idx="0"/>
            <a:endCxn id="18" idx="2"/>
          </p:cNvCxnSpPr>
          <p:nvPr/>
        </p:nvCxnSpPr>
        <p:spPr bwMode="auto">
          <a:xfrm flipV="1">
            <a:off x="5220072" y="4281819"/>
            <a:ext cx="684076" cy="12907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a:stCxn id="18" idx="2"/>
            <a:endCxn id="22" idx="0"/>
          </p:cNvCxnSpPr>
          <p:nvPr/>
        </p:nvCxnSpPr>
        <p:spPr bwMode="auto">
          <a:xfrm>
            <a:off x="5904148" y="4281819"/>
            <a:ext cx="783615" cy="1429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a:stCxn id="14" idx="2"/>
            <a:endCxn id="20" idx="0"/>
          </p:cNvCxnSpPr>
          <p:nvPr/>
        </p:nvCxnSpPr>
        <p:spPr bwMode="auto">
          <a:xfrm>
            <a:off x="7180490" y="3457006"/>
            <a:ext cx="1027394" cy="13078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a:stCxn id="18" idx="0"/>
            <a:endCxn id="14" idx="2"/>
          </p:cNvCxnSpPr>
          <p:nvPr/>
        </p:nvCxnSpPr>
        <p:spPr bwMode="auto">
          <a:xfrm flipV="1">
            <a:off x="5904148" y="3457006"/>
            <a:ext cx="1276342" cy="1169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Connector 59"/>
          <p:cNvCxnSpPr>
            <a:endCxn id="11" idx="0"/>
          </p:cNvCxnSpPr>
          <p:nvPr/>
        </p:nvCxnSpPr>
        <p:spPr bwMode="auto">
          <a:xfrm>
            <a:off x="1007604" y="4692881"/>
            <a:ext cx="0" cy="6141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p:cNvCxnSpPr>
            <a:stCxn id="12" idx="2"/>
          </p:cNvCxnSpPr>
          <p:nvPr/>
        </p:nvCxnSpPr>
        <p:spPr bwMode="auto">
          <a:xfrm>
            <a:off x="3347864" y="5000658"/>
            <a:ext cx="0" cy="3063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a:stCxn id="10" idx="2"/>
            <a:endCxn id="9" idx="0"/>
          </p:cNvCxnSpPr>
          <p:nvPr/>
        </p:nvCxnSpPr>
        <p:spPr bwMode="auto">
          <a:xfrm flipH="1">
            <a:off x="1115616" y="3553987"/>
            <a:ext cx="897275" cy="4310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p:cNvCxnSpPr>
            <a:stCxn id="12" idx="0"/>
            <a:endCxn id="10" idx="2"/>
          </p:cNvCxnSpPr>
          <p:nvPr/>
        </p:nvCxnSpPr>
        <p:spPr bwMode="auto">
          <a:xfrm flipH="1" flipV="1">
            <a:off x="2012891" y="3553987"/>
            <a:ext cx="1334973" cy="43100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2" name="Rounded Rectangular Callout 101"/>
          <p:cNvSpPr/>
          <p:nvPr/>
        </p:nvSpPr>
        <p:spPr bwMode="auto">
          <a:xfrm>
            <a:off x="324216" y="1778528"/>
            <a:ext cx="2937164" cy="2056245"/>
          </a:xfrm>
          <a:prstGeom prst="wedgeRoundRectCallout">
            <a:avLst>
              <a:gd name="adj1" fmla="val -24656"/>
              <a:gd name="adj2" fmla="val 123994"/>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Most common mistake, restrict</a:t>
            </a:r>
            <a:r>
              <a:rPr kumimoji="0" lang="en-GB" sz="2000" b="1" i="0" u="none" strike="noStrike" cap="none" normalizeH="0" dirty="0" smtClean="0">
                <a:ln>
                  <a:noFill/>
                </a:ln>
                <a:solidFill>
                  <a:schemeClr val="tx1"/>
                </a:solidFill>
                <a:effectLst/>
                <a:latin typeface="Arial" charset="0"/>
              </a:rPr>
              <a:t> input space so much that property becomes trivially true.</a:t>
            </a:r>
            <a:endParaRPr kumimoji="0" lang="en-GB" sz="2000" b="1" i="0" u="none" strike="noStrike" cap="none" normalizeH="0" baseline="0" dirty="0" smtClean="0">
              <a:ln>
                <a:noFill/>
              </a:ln>
              <a:solidFill>
                <a:schemeClr val="tx1"/>
              </a:solidFill>
              <a:effectLst/>
              <a:latin typeface="Arial" charset="0"/>
            </a:endParaRPr>
          </a:p>
        </p:txBody>
      </p:sp>
      <p:sp>
        <p:nvSpPr>
          <p:cNvPr id="103" name="Rounded Rectangular Callout 102"/>
          <p:cNvSpPr/>
          <p:nvPr/>
        </p:nvSpPr>
        <p:spPr bwMode="auto">
          <a:xfrm>
            <a:off x="6558760" y="864129"/>
            <a:ext cx="2285999" cy="1413162"/>
          </a:xfrm>
          <a:prstGeom prst="wedgeRoundRectCallout">
            <a:avLst>
              <a:gd name="adj1" fmla="val -85085"/>
              <a:gd name="adj2" fmla="val -6705"/>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Specify environment constraints</a:t>
            </a:r>
            <a:r>
              <a:rPr kumimoji="0" lang="en-GB" sz="2000" b="1" i="0" u="none" strike="noStrike" cap="none" normalizeH="0" dirty="0" smtClean="0">
                <a:ln>
                  <a:noFill/>
                </a:ln>
                <a:solidFill>
                  <a:schemeClr val="tx1"/>
                </a:solidFill>
                <a:effectLst/>
                <a:latin typeface="Arial" charset="0"/>
              </a:rPr>
              <a:t> for proof.</a:t>
            </a:r>
            <a:r>
              <a:rPr kumimoji="0" lang="en-GB" sz="2000" b="1" i="0" u="none" strike="noStrike" cap="none" normalizeH="0" baseline="0" dirty="0" smtClean="0">
                <a:ln>
                  <a:noFill/>
                </a:ln>
                <a:solidFill>
                  <a:schemeClr val="tx1"/>
                </a:solidFill>
                <a:effectLst/>
                <a:latin typeface="Arial" charset="0"/>
              </a:rPr>
              <a:t> </a:t>
            </a:r>
          </a:p>
        </p:txBody>
      </p:sp>
      <p:sp>
        <p:nvSpPr>
          <p:cNvPr id="105" name="Rounded Rectangular Callout 104"/>
          <p:cNvSpPr/>
          <p:nvPr/>
        </p:nvSpPr>
        <p:spPr bwMode="auto">
          <a:xfrm>
            <a:off x="3476123" y="2124890"/>
            <a:ext cx="2819400" cy="1377373"/>
          </a:xfrm>
          <a:prstGeom prst="wedgeRoundRectCallout">
            <a:avLst>
              <a:gd name="adj1" fmla="val 28528"/>
              <a:gd name="adj2" fmla="val 67192"/>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Under-constrained properties may lead to unreachable counter examples</a:t>
            </a:r>
            <a:r>
              <a:rPr kumimoji="0" lang="en-GB" sz="2000" b="1" i="0" u="none" strike="noStrike" cap="none" normalizeH="0" dirty="0" smtClean="0">
                <a:ln>
                  <a:noFill/>
                </a:ln>
                <a:solidFill>
                  <a:schemeClr val="tx1"/>
                </a:solidFill>
                <a:effectLst/>
                <a:latin typeface="Arial" charset="0"/>
              </a:rPr>
              <a:t>.</a:t>
            </a:r>
            <a:r>
              <a:rPr kumimoji="0" lang="en-GB" sz="2000" b="1" i="0" u="none" strike="noStrike" cap="none" normalizeH="0" baseline="0" dirty="0" smtClean="0">
                <a:ln>
                  <a:noFill/>
                </a:ln>
                <a:solidFill>
                  <a:schemeClr val="tx1"/>
                </a:solidFill>
                <a:effectLst/>
                <a:latin typeface="Arial" charset="0"/>
              </a:rPr>
              <a:t> </a:t>
            </a:r>
          </a:p>
        </p:txBody>
      </p:sp>
      <p:sp>
        <p:nvSpPr>
          <p:cNvPr id="104" name="Rounded Rectangular Callout 103"/>
          <p:cNvSpPr/>
          <p:nvPr/>
        </p:nvSpPr>
        <p:spPr bwMode="auto">
          <a:xfrm>
            <a:off x="4217343" y="4050674"/>
            <a:ext cx="2549236" cy="1696027"/>
          </a:xfrm>
          <a:prstGeom prst="wedgeRoundRectCallout">
            <a:avLst>
              <a:gd name="adj1" fmla="val -67275"/>
              <a:gd name="adj2" fmla="val 39906"/>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Correctness of proof</a:t>
            </a:r>
            <a:r>
              <a:rPr kumimoji="0" lang="en-GB" sz="2000" b="1" i="0" u="none" strike="noStrike" cap="none" normalizeH="0" dirty="0" smtClean="0">
                <a:ln>
                  <a:noFill/>
                </a:ln>
                <a:solidFill>
                  <a:schemeClr val="tx1"/>
                </a:solidFill>
                <a:effectLst/>
                <a:latin typeface="Arial" charset="0"/>
              </a:rPr>
              <a:t> relies on correctness of the environment constraints.</a:t>
            </a:r>
            <a:endParaRPr kumimoji="0" lang="en-GB" sz="20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5" grpId="0" animBg="1"/>
      <p:bldP spid="10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How do you know you’ve encoded the property right?</a:t>
            </a:r>
            <a:endParaRPr lang="en-GB" sz="2800" dirty="0"/>
          </a:p>
        </p:txBody>
      </p:sp>
      <p:sp>
        <p:nvSpPr>
          <p:cNvPr id="3" name="Content Placeholder 2"/>
          <p:cNvSpPr>
            <a:spLocks noGrp="1"/>
          </p:cNvSpPr>
          <p:nvPr>
            <p:ph idx="1"/>
          </p:nvPr>
        </p:nvSpPr>
        <p:spPr>
          <a:xfrm>
            <a:off x="143830" y="1196752"/>
            <a:ext cx="8856340" cy="936104"/>
          </a:xfrm>
        </p:spPr>
        <p:txBody>
          <a:bodyPr/>
          <a:lstStyle/>
          <a:p>
            <a:pPr>
              <a:lnSpc>
                <a:spcPct val="90000"/>
              </a:lnSpc>
            </a:pPr>
            <a:r>
              <a:rPr lang="en-US" dirty="0" smtClean="0"/>
              <a:t>Keep properties and sequences simple.</a:t>
            </a:r>
          </a:p>
          <a:p>
            <a:pPr lvl="1">
              <a:lnSpc>
                <a:spcPct val="90000"/>
              </a:lnSpc>
            </a:pPr>
            <a:r>
              <a:rPr lang="en-US" dirty="0" smtClean="0"/>
              <a:t>Build complex properties from simple, short properties</a:t>
            </a:r>
          </a:p>
          <a:p>
            <a:pPr lvl="0">
              <a:buNone/>
            </a:pPr>
            <a:endParaRPr lang="en-GB" sz="1800" dirty="0" smtClean="0"/>
          </a:p>
          <a:p>
            <a:pPr lvl="0">
              <a:buNone/>
            </a:pPr>
            <a:endParaRPr lang="en-GB" sz="1800" dirty="0" smtClean="0"/>
          </a:p>
          <a:p>
            <a:pPr lvl="0">
              <a:buNone/>
            </a:pPr>
            <a:endParaRPr lang="en-GB" dirty="0" smtClean="0"/>
          </a:p>
          <a:p>
            <a:pPr lvl="0">
              <a:buNone/>
            </a:pPr>
            <a:endParaRPr lang="en-GB" sz="600" dirty="0" smtClean="0"/>
          </a:p>
        </p:txBody>
      </p:sp>
      <p:pic>
        <p:nvPicPr>
          <p:cNvPr id="5" name="Picture 4" descr="review_magnifying_glass.jpg"/>
          <p:cNvPicPr>
            <a:picLocks noChangeAspect="1"/>
          </p:cNvPicPr>
          <p:nvPr/>
        </p:nvPicPr>
        <p:blipFill>
          <a:blip r:embed="rId2" cstate="print"/>
          <a:stretch>
            <a:fillRect/>
          </a:stretch>
        </p:blipFill>
        <p:spPr>
          <a:xfrm>
            <a:off x="683569" y="2719471"/>
            <a:ext cx="1510992" cy="2229734"/>
          </a:xfrm>
          <a:prstGeom prst="rect">
            <a:avLst/>
          </a:prstGeom>
        </p:spPr>
      </p:pic>
      <p:sp>
        <p:nvSpPr>
          <p:cNvPr id="7" name="Content Placeholder 2"/>
          <p:cNvSpPr txBox="1">
            <a:spLocks/>
          </p:cNvSpPr>
          <p:nvPr/>
        </p:nvSpPr>
        <p:spPr bwMode="auto">
          <a:xfrm>
            <a:off x="143830" y="5229200"/>
            <a:ext cx="8856340" cy="11521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Char char="§"/>
              <a:tabLst/>
              <a:defRPr/>
            </a:pPr>
            <a:r>
              <a:rPr kumimoji="0" lang="en-GB" sz="2800" b="1" i="0" u="none" strike="noStrike" kern="0" cap="none" spc="0" normalizeH="0" baseline="0" noProof="0" dirty="0" smtClean="0">
                <a:ln>
                  <a:noFill/>
                </a:ln>
                <a:solidFill>
                  <a:srgbClr val="A50021"/>
                </a:solidFill>
                <a:effectLst/>
                <a:uLnTx/>
                <a:uFillTx/>
                <a:latin typeface="+mn-lt"/>
                <a:ea typeface="+mn-ea"/>
                <a:cs typeface="+mn-cs"/>
              </a:rPr>
              <a:t>But if the property succeeds, how do you know whether you’ve encoded the property right?</a:t>
            </a:r>
          </a:p>
        </p:txBody>
      </p:sp>
      <p:sp>
        <p:nvSpPr>
          <p:cNvPr id="8" name="Content Placeholder 2"/>
          <p:cNvSpPr txBox="1">
            <a:spLocks/>
          </p:cNvSpPr>
          <p:nvPr/>
        </p:nvSpPr>
        <p:spPr bwMode="auto">
          <a:xfrm>
            <a:off x="2771800" y="2348880"/>
            <a:ext cx="6120358" cy="27363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Char char="§"/>
              <a:tabLst/>
              <a:defRPr/>
            </a:pPr>
            <a:r>
              <a:rPr kumimoji="0" lang="en-GB" sz="2800" b="1" i="0" u="none" strike="noStrike" kern="0" cap="none" spc="0" normalizeH="0" baseline="0" noProof="0" dirty="0" smtClean="0">
                <a:ln>
                  <a:noFill/>
                </a:ln>
                <a:solidFill>
                  <a:srgbClr val="A50021"/>
                </a:solidFill>
                <a:effectLst/>
                <a:uLnTx/>
                <a:uFillTx/>
                <a:latin typeface="+mn-lt"/>
                <a:ea typeface="+mn-ea"/>
                <a:cs typeface="+mn-cs"/>
              </a:rPr>
              <a:t>Peer review properties you write.</a:t>
            </a:r>
          </a:p>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None/>
              <a:tabLst/>
              <a:defRPr/>
            </a:pPr>
            <a:endParaRPr kumimoji="0" lang="en-GB" sz="600" b="1" i="0" u="none" strike="noStrike" kern="0" cap="none" spc="0" normalizeH="0" baseline="0" noProof="0" dirty="0" smtClean="0">
              <a:ln>
                <a:noFill/>
              </a:ln>
              <a:solidFill>
                <a:srgbClr val="A5002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Char char="§"/>
              <a:tabLst/>
              <a:defRPr/>
            </a:pPr>
            <a:r>
              <a:rPr kumimoji="0" lang="en-GB" sz="2800" b="1" i="0" u="none" strike="noStrike" kern="0" cap="none" spc="0" normalizeH="0" baseline="0" noProof="0" dirty="0" smtClean="0">
                <a:ln>
                  <a:noFill/>
                </a:ln>
                <a:solidFill>
                  <a:srgbClr val="A50021"/>
                </a:solidFill>
                <a:effectLst/>
                <a:uLnTx/>
                <a:uFillTx/>
                <a:latin typeface="+mn-lt"/>
                <a:ea typeface="+mn-ea"/>
                <a:cs typeface="+mn-cs"/>
              </a:rPr>
              <a:t>If the property fails, </a:t>
            </a:r>
          </a:p>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None/>
              <a:tabLst/>
              <a:defRPr/>
            </a:pPr>
            <a:r>
              <a:rPr kumimoji="0" lang="en-GB" sz="2800" b="1" i="0" u="none" strike="noStrike" kern="0" cap="none" spc="0" normalizeH="0" baseline="0" noProof="0" dirty="0" smtClean="0">
                <a:ln>
                  <a:noFill/>
                </a:ln>
                <a:solidFill>
                  <a:srgbClr val="A50021"/>
                </a:solidFill>
                <a:effectLst/>
                <a:uLnTx/>
                <a:uFillTx/>
                <a:latin typeface="+mn-lt"/>
                <a:ea typeface="+mn-ea"/>
                <a:cs typeface="+mn-cs"/>
              </a:rPr>
              <a:t>	you can investigate the counter example: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GB" sz="2400" b="0" i="0" u="none" strike="noStrike" kern="0" cap="none" spc="0" normalizeH="0" baseline="0" noProof="0" dirty="0" smtClean="0">
                <a:ln>
                  <a:noFill/>
                </a:ln>
                <a:solidFill>
                  <a:schemeClr val="tx1"/>
                </a:solidFill>
                <a:effectLst/>
                <a:uLnTx/>
                <a:uFillTx/>
                <a:latin typeface="+mn-lt"/>
              </a:rPr>
              <a:t>Is it reachable or not?</a:t>
            </a:r>
          </a:p>
        </p:txBody>
      </p:sp>
    </p:spTree>
    <p:extLst>
      <p:ext uri="{BB962C8B-B14F-4D97-AF65-F5344CB8AC3E}">
        <p14:creationId xmlns:p14="http://schemas.microsoft.com/office/powerpoint/2010/main" val="25195790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Formal Property Checking </a:t>
            </a:r>
            <a:endParaRPr lang="en-GB" smtClean="0"/>
          </a:p>
        </p:txBody>
      </p:sp>
      <p:sp>
        <p:nvSpPr>
          <p:cNvPr id="4" name="Content Placeholder 2"/>
          <p:cNvSpPr txBox="1">
            <a:spLocks/>
          </p:cNvSpPr>
          <p:nvPr/>
        </p:nvSpPr>
        <p:spPr bwMode="auto">
          <a:xfrm>
            <a:off x="269875" y="1254125"/>
            <a:ext cx="8604250" cy="3960813"/>
          </a:xfrm>
          <a:prstGeom prst="rect">
            <a:avLst/>
          </a:prstGeom>
          <a:noFill/>
          <a:ln w="9525">
            <a:noFill/>
            <a:miter lim="800000"/>
            <a:headEnd/>
            <a:tailEnd/>
          </a:ln>
          <a:effectLst/>
        </p:spPr>
        <p:txBody>
          <a:bodyPr/>
          <a:lstStyle/>
          <a:p>
            <a:pPr marL="342900" indent="-342900" algn="l">
              <a:spcBef>
                <a:spcPct val="20000"/>
              </a:spcBef>
              <a:buClr>
                <a:srgbClr val="A50021"/>
              </a:buClr>
              <a:buFont typeface="Wingdings" pitchFamily="2" charset="2"/>
              <a:buChar char="§"/>
              <a:defRPr/>
            </a:pPr>
            <a:r>
              <a:rPr lang="en-GB" kern="0" dirty="0">
                <a:latin typeface="+mn-lt"/>
              </a:rPr>
              <a:t>Property checking tools can formally verify assertions.</a:t>
            </a:r>
          </a:p>
          <a:p>
            <a:pPr marL="800100" lvl="1" indent="-342900" algn="l">
              <a:spcBef>
                <a:spcPct val="20000"/>
              </a:spcBef>
              <a:buClr>
                <a:srgbClr val="A50021"/>
              </a:buClr>
              <a:buFont typeface="Wingdings" pitchFamily="2" charset="2"/>
              <a:buChar char="§"/>
              <a:defRPr/>
            </a:pPr>
            <a:r>
              <a:rPr lang="en-GB" sz="2000" b="1" kern="0" dirty="0">
                <a:latin typeface="+mn-lt"/>
              </a:rPr>
              <a:t>Basic properties (visualize):</a:t>
            </a:r>
          </a:p>
          <a:p>
            <a:pPr marL="1257300" lvl="2" indent="-342900" algn="l">
              <a:spcBef>
                <a:spcPct val="20000"/>
              </a:spcBef>
              <a:buClr>
                <a:srgbClr val="A50021"/>
              </a:buClr>
              <a:buFont typeface="Wingdings" pitchFamily="2" charset="2"/>
              <a:buChar char="§"/>
              <a:defRPr/>
            </a:pPr>
            <a:r>
              <a:rPr lang="en-GB" kern="0" dirty="0">
                <a:latin typeface="+mn-lt"/>
              </a:rPr>
              <a:t>Basic functionality</a:t>
            </a:r>
          </a:p>
          <a:p>
            <a:pPr marL="1257300" lvl="2" indent="-342900" algn="l">
              <a:spcBef>
                <a:spcPct val="20000"/>
              </a:spcBef>
              <a:buClr>
                <a:srgbClr val="A50021"/>
              </a:buClr>
              <a:buFont typeface="Wingdings" pitchFamily="2" charset="2"/>
              <a:buChar char="§"/>
              <a:defRPr/>
            </a:pPr>
            <a:r>
              <a:rPr lang="en-GB" kern="0" dirty="0">
                <a:latin typeface="+mn-lt"/>
              </a:rPr>
              <a:t>Range checks</a:t>
            </a:r>
          </a:p>
          <a:p>
            <a:pPr marL="800100" lvl="1" indent="-342900" algn="l">
              <a:spcBef>
                <a:spcPct val="20000"/>
              </a:spcBef>
              <a:buClr>
                <a:srgbClr val="A50021"/>
              </a:buClr>
              <a:buFont typeface="Wingdings" pitchFamily="2" charset="2"/>
              <a:buChar char="§"/>
              <a:defRPr/>
            </a:pPr>
            <a:r>
              <a:rPr lang="en-GB" sz="2000" b="1" kern="0" dirty="0">
                <a:latin typeface="+mn-lt"/>
              </a:rPr>
              <a:t>Re-use SV Assertions as properties (check):</a:t>
            </a:r>
          </a:p>
          <a:p>
            <a:pPr marL="1257300" lvl="2" indent="-342900" algn="l">
              <a:spcBef>
                <a:spcPct val="20000"/>
              </a:spcBef>
              <a:buClr>
                <a:srgbClr val="A50021"/>
              </a:buClr>
              <a:buFont typeface="Wingdings" pitchFamily="2" charset="2"/>
              <a:buChar char="§"/>
              <a:defRPr/>
            </a:pPr>
            <a:r>
              <a:rPr lang="en-GB" dirty="0">
                <a:latin typeface="Arial" pitchFamily="34" charset="0"/>
              </a:rPr>
              <a:t>Empty and full are never asserted together.</a:t>
            </a:r>
          </a:p>
          <a:p>
            <a:pPr marL="1257300" lvl="2" indent="-342900" algn="l">
              <a:spcBef>
                <a:spcPct val="20000"/>
              </a:spcBef>
              <a:buClr>
                <a:srgbClr val="A50021"/>
              </a:buClr>
              <a:buFont typeface="Wingdings" pitchFamily="2" charset="2"/>
              <a:buChar char="§"/>
              <a:defRPr/>
            </a:pPr>
            <a:r>
              <a:rPr lang="en-GB" dirty="0">
                <a:latin typeface="Arial" pitchFamily="34" charset="0"/>
              </a:rPr>
              <a:t>After clear the FIFO is empty. </a:t>
            </a:r>
          </a:p>
          <a:p>
            <a:pPr marL="1257300" lvl="2" indent="-342900" algn="l">
              <a:spcBef>
                <a:spcPct val="20000"/>
              </a:spcBef>
              <a:buClr>
                <a:srgbClr val="A50021"/>
              </a:buClr>
              <a:buFont typeface="Wingdings" pitchFamily="2" charset="2"/>
              <a:buChar char="§"/>
              <a:defRPr/>
            </a:pPr>
            <a:r>
              <a:rPr lang="en-GB" dirty="0">
                <a:latin typeface="Arial" pitchFamily="34" charset="0"/>
              </a:rPr>
              <a:t>On empty after one write the FIFO is no longer empty.</a:t>
            </a:r>
          </a:p>
          <a:p>
            <a:pPr marL="800100" lvl="1" indent="-342900" algn="l">
              <a:spcBef>
                <a:spcPct val="20000"/>
              </a:spcBef>
              <a:buClr>
                <a:srgbClr val="A50021"/>
              </a:buClr>
              <a:buFont typeface="Wingdings" pitchFamily="2" charset="2"/>
              <a:buChar char="§"/>
              <a:defRPr/>
            </a:pPr>
            <a:r>
              <a:rPr lang="en-GB" sz="2000" kern="0" dirty="0">
                <a:latin typeface="+mn-lt"/>
              </a:rPr>
              <a:t>Understanding counter examples:</a:t>
            </a:r>
          </a:p>
          <a:p>
            <a:pPr marL="1257300" lvl="2" indent="-342900" algn="l">
              <a:spcBef>
                <a:spcPct val="20000"/>
              </a:spcBef>
              <a:buClr>
                <a:srgbClr val="A50021"/>
              </a:buClr>
              <a:buFont typeface="Wingdings" pitchFamily="2" charset="2"/>
              <a:buChar char="§"/>
              <a:defRPr/>
            </a:pPr>
            <a:r>
              <a:rPr lang="en-GB" kern="0" dirty="0">
                <a:latin typeface="+mn-lt"/>
              </a:rPr>
              <a:t>Debug an assumption</a:t>
            </a:r>
          </a:p>
          <a:p>
            <a:pPr marL="1257300" lvl="2" indent="-342900" algn="l">
              <a:spcBef>
                <a:spcPct val="20000"/>
              </a:spcBef>
              <a:buClr>
                <a:srgbClr val="A50021"/>
              </a:buClr>
              <a:buFont typeface="Wingdings" pitchFamily="2" charset="2"/>
              <a:buChar char="§"/>
              <a:defRPr/>
            </a:pPr>
            <a:r>
              <a:rPr lang="en-GB" kern="0" dirty="0">
                <a:latin typeface="+mn-lt"/>
              </a:rPr>
              <a:t>Debug a design property</a:t>
            </a:r>
          </a:p>
        </p:txBody>
      </p:sp>
      <p:sp>
        <p:nvSpPr>
          <p:cNvPr id="5" name="Content Placeholder 2"/>
          <p:cNvSpPr txBox="1">
            <a:spLocks/>
          </p:cNvSpPr>
          <p:nvPr/>
        </p:nvSpPr>
        <p:spPr bwMode="auto">
          <a:xfrm>
            <a:off x="1198563" y="5443538"/>
            <a:ext cx="7759700" cy="957262"/>
          </a:xfrm>
          <a:prstGeom prst="rect">
            <a:avLst/>
          </a:prstGeom>
          <a:noFill/>
          <a:ln w="9525">
            <a:noFill/>
            <a:miter lim="800000"/>
            <a:headEnd/>
            <a:tailEnd/>
          </a:ln>
          <a:effectLst/>
        </p:spPr>
        <p:txBody>
          <a:bodyPr/>
          <a:lstStyle/>
          <a:p>
            <a:pPr marL="342900" indent="-342900" algn="l">
              <a:spcBef>
                <a:spcPct val="20000"/>
              </a:spcBef>
              <a:buClr>
                <a:srgbClr val="4185BD"/>
              </a:buClr>
              <a:buFont typeface="Wingdings" pitchFamily="2" charset="2"/>
              <a:buChar char="§"/>
              <a:defRPr/>
            </a:pPr>
            <a:r>
              <a:rPr lang="en-GB" kern="0" dirty="0">
                <a:latin typeface="+mn-lt"/>
              </a:rPr>
              <a:t>Closely related to functional coverage.</a:t>
            </a:r>
          </a:p>
          <a:p>
            <a:pPr marL="342900" indent="-342900" algn="l">
              <a:spcBef>
                <a:spcPct val="20000"/>
              </a:spcBef>
              <a:buClr>
                <a:srgbClr val="4185BD"/>
              </a:buClr>
              <a:buFont typeface="Wingdings" pitchFamily="2" charset="2"/>
              <a:buChar char="§"/>
              <a:defRPr/>
            </a:pPr>
            <a:r>
              <a:rPr lang="en-GB" kern="0" dirty="0">
                <a:latin typeface="+mn-lt"/>
              </a:rPr>
              <a:t>Link from </a:t>
            </a:r>
            <a:r>
              <a:rPr lang="en-GB" kern="0" dirty="0" err="1">
                <a:solidFill>
                  <a:srgbClr val="0070C0"/>
                </a:solidFill>
                <a:latin typeface="+mn-lt"/>
              </a:rPr>
              <a:t>env_constraints</a:t>
            </a:r>
            <a:r>
              <a:rPr lang="en-GB" kern="0" dirty="0">
                <a:latin typeface="+mn-lt"/>
              </a:rPr>
              <a:t> to simulation assertions.</a:t>
            </a:r>
          </a:p>
        </p:txBody>
      </p:sp>
      <p:sp>
        <p:nvSpPr>
          <p:cNvPr id="6" name="Content Placeholder 2"/>
          <p:cNvSpPr txBox="1">
            <a:spLocks/>
          </p:cNvSpPr>
          <p:nvPr/>
        </p:nvSpPr>
        <p:spPr bwMode="auto">
          <a:xfrm>
            <a:off x="228600" y="5413375"/>
            <a:ext cx="1114425" cy="590550"/>
          </a:xfrm>
          <a:prstGeom prst="rect">
            <a:avLst/>
          </a:prstGeom>
          <a:noFill/>
          <a:ln w="9525">
            <a:noFill/>
            <a:miter lim="800000"/>
            <a:headEnd/>
            <a:tailEnd/>
          </a:ln>
          <a:effectLst/>
        </p:spPr>
        <p:txBody>
          <a:bodyPr/>
          <a:lstStyle/>
          <a:p>
            <a:pPr marL="342900" indent="-342900" algn="l">
              <a:spcBef>
                <a:spcPct val="20000"/>
              </a:spcBef>
              <a:buClr>
                <a:srgbClr val="4185BD"/>
              </a:buClr>
              <a:defRPr/>
            </a:pPr>
            <a:r>
              <a:rPr lang="en-GB" sz="2800" kern="0" dirty="0">
                <a:latin typeface="+mn-lt"/>
              </a:rPr>
              <a:t>Note:</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Formal Property Checking </a:t>
            </a:r>
            <a:endParaRPr lang="en-GB" smtClean="0"/>
          </a:p>
        </p:txBody>
      </p:sp>
      <p:sp>
        <p:nvSpPr>
          <p:cNvPr id="6" name="Content Placeholder 5"/>
          <p:cNvSpPr>
            <a:spLocks noGrp="1"/>
          </p:cNvSpPr>
          <p:nvPr>
            <p:ph idx="1"/>
          </p:nvPr>
        </p:nvSpPr>
        <p:spPr>
          <a:xfrm>
            <a:off x="457200" y="1374458"/>
            <a:ext cx="8229600" cy="1055233"/>
          </a:xfrm>
        </p:spPr>
        <p:txBody>
          <a:bodyPr/>
          <a:lstStyle/>
          <a:p>
            <a:r>
              <a:rPr lang="en-GB" sz="2800" dirty="0" smtClean="0"/>
              <a:t>Jasper DEMO</a:t>
            </a:r>
          </a:p>
          <a:p>
            <a:pPr lvl="1"/>
            <a:r>
              <a:rPr lang="en-GB" sz="2000" dirty="0" smtClean="0"/>
              <a:t>Formal verification of selected FIFO properties from ABV</a:t>
            </a:r>
            <a:endParaRPr lang="en-GB" dirty="0" smtClean="0"/>
          </a:p>
          <a:p>
            <a:endParaRPr lang="en-GB" dirty="0"/>
          </a:p>
        </p:txBody>
      </p:sp>
      <p:sp>
        <p:nvSpPr>
          <p:cNvPr id="10" name="Content Placeholder 5"/>
          <p:cNvSpPr txBox="1">
            <a:spLocks/>
          </p:cNvSpPr>
          <p:nvPr/>
        </p:nvSpPr>
        <p:spPr bwMode="auto">
          <a:xfrm>
            <a:off x="515983" y="2338252"/>
            <a:ext cx="8112033" cy="4036422"/>
          </a:xfrm>
          <a:prstGeom prst="rect">
            <a:avLst/>
          </a:prstGeom>
          <a:solidFill>
            <a:srgbClr val="FFCCCC"/>
          </a:solidFill>
          <a:ln w="9525">
            <a:noFill/>
            <a:miter lim="800000"/>
            <a:headEnd/>
            <a:tailEnd/>
          </a:ln>
        </p:spPr>
        <p:txBody>
          <a:bodyPr vert="horz" wrap="square" lIns="91440" tIns="45720" rIns="91440" bIns="45720" numCol="1" anchor="t" anchorCtr="0" compatLnSpc="1">
            <a:prstTxWarp prst="textNoShape">
              <a:avLst/>
            </a:prstTxWarp>
          </a:bodyPr>
          <a:lstStyle/>
          <a:p>
            <a:pPr marL="0" marR="0" lvl="1" algn="l" defTabSz="914400" rtl="0" eaLnBrk="0" fontAlgn="base" latinLnBrk="0" hangingPunct="0">
              <a:lnSpc>
                <a:spcPct val="100000"/>
              </a:lnSpc>
              <a:spcBef>
                <a:spcPts val="0"/>
              </a:spcBef>
              <a:spcAft>
                <a:spcPct val="0"/>
              </a:spcAft>
              <a:buClrTx/>
              <a:buSzTx/>
              <a:tabLst/>
              <a:defRPr/>
            </a:pPr>
            <a:r>
              <a:rPr kumimoji="0" lang="en-GB" sz="1600" b="0" i="0" u="none" strike="noStrike" kern="0" cap="none" spc="0" normalizeH="0" baseline="0" noProof="0" dirty="0" err="1" smtClean="0">
                <a:ln>
                  <a:noFill/>
                </a:ln>
                <a:solidFill>
                  <a:schemeClr val="tx1"/>
                </a:solidFill>
                <a:effectLst/>
                <a:uLnTx/>
                <a:uFillTx/>
                <a:latin typeface="+mn-lt"/>
              </a:rPr>
              <a:t>JasperGold</a:t>
            </a:r>
            <a:r>
              <a:rPr kumimoji="0" lang="en-GB" sz="1600" b="0" i="0" u="none" strike="noStrike" kern="0" cap="none" spc="0" normalizeH="0" baseline="0" noProof="0" dirty="0" smtClean="0">
                <a:ln>
                  <a:noFill/>
                </a:ln>
                <a:solidFill>
                  <a:schemeClr val="tx1"/>
                </a:solidFill>
                <a:effectLst/>
                <a:uLnTx/>
                <a:uFillTx/>
                <a:latin typeface="+mn-lt"/>
              </a:rPr>
              <a:t> Copyright Notice and Proprietary Information </a:t>
            </a:r>
          </a:p>
          <a:p>
            <a:pPr marL="0" marR="0" lvl="1" algn="l" defTabSz="914400" rtl="0" eaLnBrk="0" fontAlgn="base" latinLnBrk="0" hangingPunct="0">
              <a:lnSpc>
                <a:spcPct val="100000"/>
              </a:lnSpc>
              <a:spcBef>
                <a:spcPts val="0"/>
              </a:spcBef>
              <a:spcAft>
                <a:spcPct val="0"/>
              </a:spcAft>
              <a:buClrTx/>
              <a:buSzTx/>
              <a:tabLst/>
              <a:defRPr/>
            </a:pPr>
            <a:r>
              <a:rPr kumimoji="0" lang="en-GB" sz="1600" b="0" i="0" u="none" strike="noStrike" kern="0" cap="none" spc="0" normalizeH="0" baseline="0" noProof="0" dirty="0" smtClean="0">
                <a:ln>
                  <a:noFill/>
                </a:ln>
                <a:solidFill>
                  <a:schemeClr val="tx1"/>
                </a:solidFill>
                <a:effectLst/>
                <a:uLnTx/>
                <a:uFillTx/>
                <a:latin typeface="+mn-lt"/>
              </a:rPr>
              <a:t>Copyright © 2000-2012 Jasper Design Automation, Inc. </a:t>
            </a:r>
          </a:p>
          <a:p>
            <a:pPr marL="0" marR="0" lvl="1" algn="l" defTabSz="914400" rtl="0" eaLnBrk="0" fontAlgn="base" latinLnBrk="0" hangingPunct="0">
              <a:lnSpc>
                <a:spcPct val="100000"/>
              </a:lnSpc>
              <a:spcBef>
                <a:spcPts val="0"/>
              </a:spcBef>
              <a:spcAft>
                <a:spcPct val="0"/>
              </a:spcAft>
              <a:buClrTx/>
              <a:buSzTx/>
              <a:tabLst/>
              <a:defRPr/>
            </a:pPr>
            <a:r>
              <a:rPr kumimoji="0" lang="en-GB" sz="1600" b="0" i="0" u="none" strike="noStrike" kern="0" cap="none" spc="0" normalizeH="0" baseline="0" noProof="0" dirty="0" smtClean="0">
                <a:ln>
                  <a:noFill/>
                </a:ln>
                <a:solidFill>
                  <a:schemeClr val="tx1"/>
                </a:solidFill>
                <a:effectLst/>
                <a:uLnTx/>
                <a:uFillTx/>
                <a:latin typeface="+mn-lt"/>
              </a:rPr>
              <a:t>All rights reserved. </a:t>
            </a:r>
            <a:endParaRPr lang="en-GB" sz="1600" kern="0" dirty="0">
              <a:latin typeface="+mn-lt"/>
            </a:endParaRPr>
          </a:p>
          <a:p>
            <a:pPr marL="342900" lvl="0" indent="-342900" algn="l">
              <a:lnSpc>
                <a:spcPct val="115000"/>
              </a:lnSpc>
              <a:spcAft>
                <a:spcPts val="0"/>
              </a:spcAft>
              <a:buFont typeface="Arial"/>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dirty="0" smtClean="0">
                <a:latin typeface="Arial"/>
                <a:ea typeface="Times New Roman"/>
                <a:cs typeface="Times New Roman"/>
              </a:rPr>
              <a:t>This software and documentation ("Materials") are owned by Jasper Design Automation, Inc.</a:t>
            </a:r>
            <a:endParaRPr lang="en-GB" sz="1600" dirty="0" smtClean="0">
              <a:latin typeface="Calibri"/>
              <a:ea typeface="Times New Roman"/>
              <a:cs typeface="Times New Roman"/>
            </a:endParaRPr>
          </a:p>
          <a:p>
            <a:pPr marL="342900" lvl="0" indent="-342900" algn="l">
              <a:lnSpc>
                <a:spcPct val="115000"/>
              </a:lnSpc>
              <a:spcAft>
                <a:spcPts val="0"/>
              </a:spcAft>
              <a:buFont typeface="Arial"/>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dirty="0" smtClean="0">
                <a:latin typeface="Arial"/>
                <a:ea typeface="Times New Roman"/>
                <a:cs typeface="Times New Roman"/>
              </a:rPr>
              <a:t>No part of these Materials may be reproduced, transmitted, or translated, in any form or by any means, electronic, mechanical, manual, optical, or otherwise, without prior written permission of Jasper Design Automation.</a:t>
            </a:r>
            <a:endParaRPr lang="en-GB" sz="1600" dirty="0" smtClean="0">
              <a:latin typeface="Calibri"/>
              <a:ea typeface="Times New Roman"/>
              <a:cs typeface="Times New Roman"/>
            </a:endParaRPr>
          </a:p>
          <a:p>
            <a:pPr marL="342900" lvl="0" indent="-342900" algn="l">
              <a:lnSpc>
                <a:spcPct val="115000"/>
              </a:lnSpc>
              <a:spcAft>
                <a:spcPts val="0"/>
              </a:spcAft>
              <a:buFont typeface="Arial"/>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dirty="0" smtClean="0">
                <a:latin typeface="Arial"/>
                <a:ea typeface="Times New Roman"/>
                <a:cs typeface="Times New Roman"/>
              </a:rPr>
              <a:t>Any disclosure about the Jasper Design Automation software or its use model to any third party violates the written Non-Disclosure Agreement between Jasper Design Automation and the University.</a:t>
            </a:r>
            <a:endParaRPr lang="en-GB" sz="1600" dirty="0" smtClean="0">
              <a:latin typeface="Calibri"/>
              <a:ea typeface="Times New Roman"/>
              <a:cs typeface="Times New Roman"/>
            </a:endParaRPr>
          </a:p>
          <a:p>
            <a:pPr marL="342900" lvl="0" indent="-342900" algn="l">
              <a:lnSpc>
                <a:spcPct val="115000"/>
              </a:lnSpc>
              <a:spcAft>
                <a:spcPts val="0"/>
              </a:spcAft>
              <a:buFont typeface="Arial"/>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dirty="0" smtClean="0">
                <a:latin typeface="Arial"/>
                <a:ea typeface="Times New Roman"/>
                <a:cs typeface="Times New Roman"/>
              </a:rPr>
              <a:t>This software contains confidential information and trade secrets of Jasper Design Automation, Inc. use, disclosure, or reproduction is prohibited without the prior express written permission of Jasper Design Automation, Inc.</a:t>
            </a:r>
            <a:endParaRPr lang="en-GB" sz="1600" dirty="0" smtClean="0">
              <a:latin typeface="Calibri"/>
              <a:ea typeface="Times New Roman"/>
              <a:cs typeface="Times New Roman"/>
            </a:endParaRPr>
          </a:p>
          <a:p>
            <a:pPr marL="0" marR="0" lvl="1" algn="l" defTabSz="914400" rtl="0" eaLnBrk="0" fontAlgn="base" latinLnBrk="0" hangingPunct="0">
              <a:lnSpc>
                <a:spcPct val="100000"/>
              </a:lnSpc>
              <a:spcBef>
                <a:spcPts val="0"/>
              </a:spcBef>
              <a:spcAft>
                <a:spcPct val="0"/>
              </a:spcAft>
              <a:buClrTx/>
              <a:buSzTx/>
              <a:tabLst/>
              <a:defRPr/>
            </a:pPr>
            <a:endParaRPr lang="en-GB" kern="0" dirty="0">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smtClean="0"/>
              <a:t>How big is Exhaustive?</a:t>
            </a:r>
          </a:p>
        </p:txBody>
      </p:sp>
      <p:sp>
        <p:nvSpPr>
          <p:cNvPr id="258051" name="Rectangle 3"/>
          <p:cNvSpPr>
            <a:spLocks noGrp="1" noChangeArrowheads="1"/>
          </p:cNvSpPr>
          <p:nvPr>
            <p:ph type="body" idx="1"/>
          </p:nvPr>
        </p:nvSpPr>
        <p:spPr>
          <a:xfrm>
            <a:off x="457200" y="1293813"/>
            <a:ext cx="8504848" cy="5292725"/>
          </a:xfrm>
        </p:spPr>
        <p:txBody>
          <a:bodyPr/>
          <a:lstStyle/>
          <a:p>
            <a:pPr>
              <a:lnSpc>
                <a:spcPct val="90000"/>
              </a:lnSpc>
            </a:pPr>
            <a:r>
              <a:rPr lang="en-GB" sz="2000" dirty="0" smtClean="0"/>
              <a:t>Consider simulating a typical CPU design</a:t>
            </a:r>
          </a:p>
          <a:p>
            <a:pPr lvl="1">
              <a:lnSpc>
                <a:spcPct val="90000"/>
              </a:lnSpc>
            </a:pPr>
            <a:r>
              <a:rPr lang="en-GB" sz="1800" dirty="0" smtClean="0"/>
              <a:t>500k gates, 20k DFFs, 500 inputs</a:t>
            </a:r>
          </a:p>
          <a:p>
            <a:pPr lvl="1">
              <a:lnSpc>
                <a:spcPct val="90000"/>
              </a:lnSpc>
            </a:pPr>
            <a:r>
              <a:rPr lang="en-GB" sz="1800" dirty="0" smtClean="0"/>
              <a:t>70 billion </a:t>
            </a:r>
            <a:r>
              <a:rPr lang="en-GB" sz="1800" dirty="0" err="1" smtClean="0"/>
              <a:t>sim</a:t>
            </a:r>
            <a:r>
              <a:rPr lang="en-GB" sz="1800" dirty="0" smtClean="0"/>
              <a:t> cycles, </a:t>
            </a:r>
          </a:p>
          <a:p>
            <a:pPr lvl="1">
              <a:lnSpc>
                <a:spcPct val="90000"/>
              </a:lnSpc>
              <a:buFontTx/>
              <a:buNone/>
            </a:pPr>
            <a:r>
              <a:rPr lang="en-GB" sz="1800" dirty="0" smtClean="0"/>
              <a:t>	running on 200 </a:t>
            </a:r>
            <a:r>
              <a:rPr lang="en-GB" sz="1800" dirty="0" err="1" smtClean="0"/>
              <a:t>linux</a:t>
            </a:r>
            <a:r>
              <a:rPr lang="en-GB" sz="1800" dirty="0" smtClean="0"/>
              <a:t> boxes for a week</a:t>
            </a:r>
          </a:p>
          <a:p>
            <a:pPr lvl="1">
              <a:lnSpc>
                <a:spcPct val="90000"/>
              </a:lnSpc>
            </a:pPr>
            <a:r>
              <a:rPr lang="en-GB" sz="1800" b="1" dirty="0" smtClean="0"/>
              <a:t>How big: 2</a:t>
            </a:r>
            <a:r>
              <a:rPr lang="en-GB" sz="1800" b="1" baseline="30000" dirty="0" smtClean="0"/>
              <a:t>36</a:t>
            </a:r>
            <a:r>
              <a:rPr lang="en-GB" sz="1800" b="1" dirty="0" smtClean="0"/>
              <a:t> cycles</a:t>
            </a:r>
          </a:p>
          <a:p>
            <a:pPr>
              <a:lnSpc>
                <a:spcPct val="90000"/>
              </a:lnSpc>
            </a:pPr>
            <a:r>
              <a:rPr lang="en-GB" sz="2000" dirty="0" smtClean="0"/>
              <a:t>Consider formally verifying this design</a:t>
            </a:r>
          </a:p>
          <a:p>
            <a:pPr lvl="1">
              <a:lnSpc>
                <a:spcPct val="90000"/>
              </a:lnSpc>
            </a:pPr>
            <a:r>
              <a:rPr lang="en-GB" sz="1800" dirty="0" smtClean="0"/>
              <a:t>Input sequences: cycles 2</a:t>
            </a:r>
            <a:r>
              <a:rPr lang="en-GB" sz="1800" baseline="30000" dirty="0" smtClean="0"/>
              <a:t>(</a:t>
            </a:r>
            <a:r>
              <a:rPr lang="en-GB" sz="1800" baseline="30000" dirty="0" err="1" smtClean="0"/>
              <a:t>inputs+state</a:t>
            </a:r>
            <a:r>
              <a:rPr lang="en-GB" sz="1800" baseline="30000" dirty="0" smtClean="0"/>
              <a:t>)</a:t>
            </a:r>
            <a:r>
              <a:rPr lang="en-GB" sz="1800" dirty="0" smtClean="0"/>
              <a:t> = 2</a:t>
            </a:r>
            <a:r>
              <a:rPr lang="en-GB" sz="1800" baseline="30000" dirty="0" smtClean="0"/>
              <a:t>20500</a:t>
            </a:r>
            <a:r>
              <a:rPr lang="en-GB" sz="1800" dirty="0" smtClean="0"/>
              <a:t> </a:t>
            </a:r>
          </a:p>
          <a:p>
            <a:pPr lvl="1">
              <a:lnSpc>
                <a:spcPct val="90000"/>
              </a:lnSpc>
            </a:pPr>
            <a:r>
              <a:rPr lang="en-GB" sz="1800" dirty="0" smtClean="0"/>
              <a:t>What about X’s: 2</a:t>
            </a:r>
            <a:r>
              <a:rPr lang="en-GB" sz="1800" baseline="30000" dirty="0" smtClean="0"/>
              <a:t>15000</a:t>
            </a:r>
            <a:r>
              <a:rPr lang="en-GB" sz="1800" dirty="0" smtClean="0"/>
              <a:t> (5,000 X-assignments + 10,000 non-reset DFFs)</a:t>
            </a:r>
          </a:p>
          <a:p>
            <a:pPr lvl="1">
              <a:lnSpc>
                <a:spcPct val="90000"/>
              </a:lnSpc>
            </a:pPr>
            <a:r>
              <a:rPr lang="en-GB" sz="1800" b="1" dirty="0" smtClean="0"/>
              <a:t>How big: 2</a:t>
            </a:r>
            <a:r>
              <a:rPr lang="en-GB" sz="1800" b="1" baseline="30000" dirty="0" smtClean="0"/>
              <a:t>20500</a:t>
            </a:r>
            <a:r>
              <a:rPr lang="en-GB" sz="1800" b="1" dirty="0" smtClean="0"/>
              <a:t> cycles</a:t>
            </a:r>
            <a:r>
              <a:rPr lang="en-GB" sz="1800" dirty="0" smtClean="0"/>
              <a:t> (2</a:t>
            </a:r>
            <a:r>
              <a:rPr lang="en-GB" sz="1800" baseline="30000" dirty="0" smtClean="0"/>
              <a:t>15000</a:t>
            </a:r>
            <a:r>
              <a:rPr lang="en-GB" sz="1800" dirty="0" smtClean="0"/>
              <a:t> combinations of X is not significant here!)</a:t>
            </a:r>
          </a:p>
          <a:p>
            <a:pPr>
              <a:lnSpc>
                <a:spcPct val="90000"/>
              </a:lnSpc>
            </a:pPr>
            <a:r>
              <a:rPr lang="en-GB" sz="2000" dirty="0" smtClean="0"/>
              <a:t>That’s a big number!</a:t>
            </a:r>
          </a:p>
          <a:p>
            <a:pPr lvl="1">
              <a:lnSpc>
                <a:spcPct val="90000"/>
              </a:lnSpc>
            </a:pPr>
            <a:r>
              <a:rPr lang="en-GB" sz="1800" dirty="0" smtClean="0"/>
              <a:t>Cycles to simulate the 500k design:		</a:t>
            </a:r>
            <a:r>
              <a:rPr lang="en-GB" sz="1800" b="1" dirty="0" smtClean="0"/>
              <a:t>2</a:t>
            </a:r>
            <a:r>
              <a:rPr lang="en-GB" sz="1800" b="1" baseline="30000" dirty="0" smtClean="0"/>
              <a:t>36</a:t>
            </a:r>
            <a:r>
              <a:rPr lang="en-GB" sz="1800" dirty="0" smtClean="0"/>
              <a:t>	(70 billion)</a:t>
            </a:r>
          </a:p>
          <a:p>
            <a:pPr lvl="1">
              <a:lnSpc>
                <a:spcPct val="90000"/>
              </a:lnSpc>
            </a:pPr>
            <a:r>
              <a:rPr lang="en-GB" sz="1800" dirty="0" smtClean="0"/>
              <a:t>Cycles to formally verify a 32-bit adder:	2</a:t>
            </a:r>
            <a:r>
              <a:rPr lang="en-GB" sz="1800" baseline="30000" dirty="0" smtClean="0"/>
              <a:t>64</a:t>
            </a:r>
            <a:r>
              <a:rPr lang="en-GB" sz="1800" dirty="0" smtClean="0"/>
              <a:t>	(18 billion billion)</a:t>
            </a:r>
          </a:p>
          <a:p>
            <a:pPr lvl="1">
              <a:lnSpc>
                <a:spcPct val="90000"/>
              </a:lnSpc>
            </a:pPr>
            <a:r>
              <a:rPr lang="en-GB" sz="1800" dirty="0" smtClean="0"/>
              <a:t>Number of stars in universe: 		2</a:t>
            </a:r>
            <a:r>
              <a:rPr lang="en-GB" sz="1800" baseline="30000" dirty="0" smtClean="0"/>
              <a:t>70</a:t>
            </a:r>
            <a:r>
              <a:rPr lang="en-GB" sz="1800" dirty="0" smtClean="0"/>
              <a:t>	(10</a:t>
            </a:r>
            <a:r>
              <a:rPr lang="en-GB" sz="1800" baseline="30000" dirty="0" smtClean="0"/>
              <a:t>21</a:t>
            </a:r>
            <a:r>
              <a:rPr lang="en-GB" sz="1800" dirty="0" smtClean="0"/>
              <a:t>)</a:t>
            </a:r>
          </a:p>
          <a:p>
            <a:pPr lvl="1">
              <a:lnSpc>
                <a:spcPct val="90000"/>
              </a:lnSpc>
            </a:pPr>
            <a:r>
              <a:rPr lang="en-GB" sz="1800" dirty="0" smtClean="0"/>
              <a:t>Number of atoms in the universe:		2</a:t>
            </a:r>
            <a:r>
              <a:rPr lang="en-GB" sz="1800" baseline="30000" dirty="0" smtClean="0"/>
              <a:t>260</a:t>
            </a:r>
            <a:r>
              <a:rPr lang="en-GB" sz="1800" dirty="0" smtClean="0"/>
              <a:t>	(10</a:t>
            </a:r>
            <a:r>
              <a:rPr lang="en-GB" sz="1800" baseline="30000" dirty="0" smtClean="0"/>
              <a:t>78</a:t>
            </a:r>
            <a:r>
              <a:rPr lang="en-GB" sz="1800" dirty="0" smtClean="0"/>
              <a:t>)</a:t>
            </a:r>
          </a:p>
          <a:p>
            <a:pPr lvl="1">
              <a:lnSpc>
                <a:spcPct val="90000"/>
              </a:lnSpc>
            </a:pPr>
            <a:r>
              <a:rPr lang="en-GB" sz="1800" dirty="0" smtClean="0"/>
              <a:t>Possible X combinations in 500k design:	2</a:t>
            </a:r>
            <a:r>
              <a:rPr lang="en-GB" sz="1800" baseline="30000" dirty="0" smtClean="0"/>
              <a:t>15000</a:t>
            </a:r>
            <a:r>
              <a:rPr lang="en-GB" sz="1800" dirty="0" smtClean="0"/>
              <a:t>	(10</a:t>
            </a:r>
            <a:r>
              <a:rPr lang="en-GB" sz="1800" baseline="30000" dirty="0" smtClean="0"/>
              <a:t>4515</a:t>
            </a:r>
            <a:r>
              <a:rPr lang="en-GB" sz="1800" dirty="0" smtClean="0"/>
              <a:t> x 3)</a:t>
            </a:r>
          </a:p>
          <a:p>
            <a:pPr lvl="1">
              <a:lnSpc>
                <a:spcPct val="90000"/>
              </a:lnSpc>
            </a:pPr>
            <a:r>
              <a:rPr lang="en-GB" sz="1800" dirty="0" smtClean="0"/>
              <a:t>Cycles to formally verify the 500k design:	</a:t>
            </a:r>
            <a:r>
              <a:rPr lang="en-GB" sz="1800" b="1" dirty="0" smtClean="0"/>
              <a:t>2</a:t>
            </a:r>
            <a:r>
              <a:rPr lang="en-GB" sz="1800" b="1" baseline="30000" dirty="0" smtClean="0"/>
              <a:t>20500</a:t>
            </a:r>
            <a:r>
              <a:rPr lang="en-GB" sz="1800" baseline="30000" dirty="0" smtClean="0"/>
              <a:t>	</a:t>
            </a:r>
            <a:r>
              <a:rPr lang="en-GB" sz="1800" dirty="0" smtClean="0"/>
              <a:t>(10</a:t>
            </a:r>
            <a:r>
              <a:rPr lang="en-GB" sz="1800" baseline="30000" dirty="0" smtClean="0"/>
              <a:t>6171</a:t>
            </a:r>
            <a:r>
              <a:rPr lang="en-GB" sz="1800" dirty="0" smtClean="0"/>
              <a:t>)</a:t>
            </a:r>
            <a:endParaRPr lang="en-GB" dirty="0" smtClean="0"/>
          </a:p>
        </p:txBody>
      </p:sp>
      <p:pic>
        <p:nvPicPr>
          <p:cNvPr id="4" name="Picture 7"/>
          <p:cNvPicPr>
            <a:picLocks noChangeArrowheads="1"/>
          </p:cNvPicPr>
          <p:nvPr/>
        </p:nvPicPr>
        <p:blipFill>
          <a:blip r:embed="rId4" cstate="print"/>
          <a:srcRect/>
          <a:stretch>
            <a:fillRect/>
          </a:stretch>
        </p:blipFill>
        <p:spPr bwMode="auto">
          <a:xfrm>
            <a:off x="6084888" y="1341438"/>
            <a:ext cx="2803525" cy="1800225"/>
          </a:xfrm>
          <a:prstGeom prst="rect">
            <a:avLst/>
          </a:prstGeom>
          <a:noFill/>
          <a:ln w="9525">
            <a:noFill/>
            <a:miter lim="800000"/>
            <a:headEnd/>
            <a:tailEnd/>
          </a:ln>
        </p:spPr>
      </p:pic>
      <p:sp>
        <p:nvSpPr>
          <p:cNvPr id="5" name="Text Box 10"/>
          <p:cNvSpPr txBox="1">
            <a:spLocks noChangeArrowheads="1"/>
          </p:cNvSpPr>
          <p:nvPr/>
        </p:nvSpPr>
        <p:spPr bwMode="auto">
          <a:xfrm>
            <a:off x="6084888" y="1341438"/>
            <a:ext cx="1825625" cy="361950"/>
          </a:xfrm>
          <a:prstGeom prst="rect">
            <a:avLst/>
          </a:prstGeom>
          <a:noFill/>
          <a:ln w="9525">
            <a:noFill/>
            <a:miter lim="800000"/>
            <a:headEnd/>
            <a:tailEnd/>
          </a:ln>
        </p:spPr>
        <p:txBody>
          <a:bodyPr lIns="0" tIns="0" rIns="0" bIns="0"/>
          <a:lstStyle/>
          <a:p>
            <a:pPr algn="l" defTabSz="423863">
              <a:buClr>
                <a:srgbClr val="000000"/>
              </a:buClr>
              <a:buSzPct val="90000"/>
              <a:buFont typeface="Monotype Sorts"/>
              <a:buNone/>
            </a:pPr>
            <a:r>
              <a:rPr lang="en-US" sz="1600" b="1">
                <a:solidFill>
                  <a:srgbClr val="FFBF18"/>
                </a:solidFill>
                <a:cs typeface="Times New Roman" pitchFamily="18" charset="0"/>
              </a:rPr>
              <a:t>Simulasaurus</a:t>
            </a:r>
            <a:endParaRPr lang="en-US">
              <a:latin typeface="Times New Roman" pitchFamily="18" charset="0"/>
              <a:cs typeface="Times New Roman" pitchFamily="18" charset="0"/>
            </a:endParaRPr>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fade">
                                      <p:cBhvr>
                                        <p:cTn id="7" dur="500"/>
                                        <p:tgtEl>
                                          <p:spTgt spid="258051">
                                            <p:txEl>
                                              <p:pRg st="0" end="0"/>
                                            </p:txEl>
                                          </p:spTgt>
                                        </p:tgtEl>
                                      </p:cBhvr>
                                    </p:animEffect>
                                    <p:anim calcmode="lin" valueType="num">
                                      <p:cBhvr>
                                        <p:cTn id="8" dur="500" fill="hold"/>
                                        <p:tgtEl>
                                          <p:spTgt spid="25805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58051">
                                            <p:txEl>
                                              <p:pRg st="0" end="0"/>
                                            </p:txEl>
                                          </p:spTgt>
                                        </p:tgtEl>
                                        <p:attrNameLst>
                                          <p:attrName>ppt_y</p:attrName>
                                        </p:attrNameLst>
                                      </p:cBhvr>
                                      <p:tavLst>
                                        <p:tav tm="0">
                                          <p:val>
                                            <p:strVal val="#ppt_y+.05"/>
                                          </p:val>
                                        </p:tav>
                                        <p:tav tm="100000">
                                          <p:val>
                                            <p:strVal val="#ppt_y"/>
                                          </p:val>
                                        </p:tav>
                                      </p:tavLst>
                                    </p:anim>
                                  </p:childTnLst>
                                </p:cTn>
                              </p:par>
                              <p:par>
                                <p:cTn id="10" presetID="44" presetClass="entr" presetSubtype="0" fill="hold" grpId="0" nodeType="withEffect">
                                  <p:stCondLst>
                                    <p:cond delay="0"/>
                                  </p:stCondLst>
                                  <p:childTnLst>
                                    <p:set>
                                      <p:cBhvr>
                                        <p:cTn id="11" dur="1" fill="hold">
                                          <p:stCondLst>
                                            <p:cond delay="0"/>
                                          </p:stCondLst>
                                        </p:cTn>
                                        <p:tgtEl>
                                          <p:spTgt spid="258051">
                                            <p:txEl>
                                              <p:pRg st="1" end="1"/>
                                            </p:txEl>
                                          </p:spTgt>
                                        </p:tgtEl>
                                        <p:attrNameLst>
                                          <p:attrName>style.visibility</p:attrName>
                                        </p:attrNameLst>
                                      </p:cBhvr>
                                      <p:to>
                                        <p:strVal val="visible"/>
                                      </p:to>
                                    </p:set>
                                    <p:animEffect transition="in" filter="fade">
                                      <p:cBhvr>
                                        <p:cTn id="12" dur="500"/>
                                        <p:tgtEl>
                                          <p:spTgt spid="258051">
                                            <p:txEl>
                                              <p:pRg st="1" end="1"/>
                                            </p:txEl>
                                          </p:spTgt>
                                        </p:tgtEl>
                                      </p:cBhvr>
                                    </p:animEffect>
                                    <p:anim calcmode="lin" valueType="num">
                                      <p:cBhvr>
                                        <p:cTn id="13" dur="500" fill="hold"/>
                                        <p:tgtEl>
                                          <p:spTgt spid="258051">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258051">
                                            <p:txEl>
                                              <p:pRg st="1" end="1"/>
                                            </p:txEl>
                                          </p:spTgt>
                                        </p:tgtEl>
                                        <p:attrNameLst>
                                          <p:attrName>ppt_y</p:attrName>
                                        </p:attrNameLst>
                                      </p:cBhvr>
                                      <p:tavLst>
                                        <p:tav tm="0">
                                          <p:val>
                                            <p:strVal val="#ppt_y+.05"/>
                                          </p:val>
                                        </p:tav>
                                        <p:tav tm="100000">
                                          <p:val>
                                            <p:strVal val="#ppt_y"/>
                                          </p:val>
                                        </p:tav>
                                      </p:tavLst>
                                    </p:anim>
                                  </p:childTnLst>
                                </p:cTn>
                              </p:par>
                              <p:par>
                                <p:cTn id="15" presetID="44" presetClass="entr" presetSubtype="0" fill="hold" grpId="0" nodeType="withEffect">
                                  <p:stCondLst>
                                    <p:cond delay="0"/>
                                  </p:stCondLst>
                                  <p:childTnLst>
                                    <p:set>
                                      <p:cBhvr>
                                        <p:cTn id="16" dur="1" fill="hold">
                                          <p:stCondLst>
                                            <p:cond delay="0"/>
                                          </p:stCondLst>
                                        </p:cTn>
                                        <p:tgtEl>
                                          <p:spTgt spid="258051">
                                            <p:txEl>
                                              <p:pRg st="2" end="2"/>
                                            </p:txEl>
                                          </p:spTgt>
                                        </p:tgtEl>
                                        <p:attrNameLst>
                                          <p:attrName>style.visibility</p:attrName>
                                        </p:attrNameLst>
                                      </p:cBhvr>
                                      <p:to>
                                        <p:strVal val="visible"/>
                                      </p:to>
                                    </p:set>
                                    <p:animEffect transition="in" filter="fade">
                                      <p:cBhvr>
                                        <p:cTn id="17" dur="500"/>
                                        <p:tgtEl>
                                          <p:spTgt spid="258051">
                                            <p:txEl>
                                              <p:pRg st="2" end="2"/>
                                            </p:txEl>
                                          </p:spTgt>
                                        </p:tgtEl>
                                      </p:cBhvr>
                                    </p:animEffect>
                                    <p:anim calcmode="lin" valueType="num">
                                      <p:cBhvr>
                                        <p:cTn id="18" dur="500" fill="hold"/>
                                        <p:tgtEl>
                                          <p:spTgt spid="258051">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258051">
                                            <p:txEl>
                                              <p:pRg st="2" end="2"/>
                                            </p:txEl>
                                          </p:spTgt>
                                        </p:tgtEl>
                                        <p:attrNameLst>
                                          <p:attrName>ppt_y</p:attrName>
                                        </p:attrNameLst>
                                      </p:cBhvr>
                                      <p:tavLst>
                                        <p:tav tm="0">
                                          <p:val>
                                            <p:strVal val="#ppt_y+.05"/>
                                          </p:val>
                                        </p:tav>
                                        <p:tav tm="100000">
                                          <p:val>
                                            <p:strVal val="#ppt_y"/>
                                          </p:val>
                                        </p:tav>
                                      </p:tavLst>
                                    </p:anim>
                                  </p:childTnLst>
                                </p:cTn>
                              </p:par>
                              <p:par>
                                <p:cTn id="20" presetID="44" presetClass="entr" presetSubtype="0" fill="hold" grpId="0" nodeType="withEffect">
                                  <p:stCondLst>
                                    <p:cond delay="0"/>
                                  </p:stCondLst>
                                  <p:childTnLst>
                                    <p:set>
                                      <p:cBhvr>
                                        <p:cTn id="21" dur="1" fill="hold">
                                          <p:stCondLst>
                                            <p:cond delay="0"/>
                                          </p:stCondLst>
                                        </p:cTn>
                                        <p:tgtEl>
                                          <p:spTgt spid="258051">
                                            <p:txEl>
                                              <p:pRg st="3" end="3"/>
                                            </p:txEl>
                                          </p:spTgt>
                                        </p:tgtEl>
                                        <p:attrNameLst>
                                          <p:attrName>style.visibility</p:attrName>
                                        </p:attrNameLst>
                                      </p:cBhvr>
                                      <p:to>
                                        <p:strVal val="visible"/>
                                      </p:to>
                                    </p:set>
                                    <p:animEffect transition="in" filter="fade">
                                      <p:cBhvr>
                                        <p:cTn id="22" dur="500"/>
                                        <p:tgtEl>
                                          <p:spTgt spid="258051">
                                            <p:txEl>
                                              <p:pRg st="3" end="3"/>
                                            </p:txEl>
                                          </p:spTgt>
                                        </p:tgtEl>
                                      </p:cBhvr>
                                    </p:animEffect>
                                    <p:anim calcmode="lin" valueType="num">
                                      <p:cBhvr>
                                        <p:cTn id="23" dur="500" fill="hold"/>
                                        <p:tgtEl>
                                          <p:spTgt spid="258051">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258051">
                                            <p:txEl>
                                              <p:pRg st="3" end="3"/>
                                            </p:txEl>
                                          </p:spTgt>
                                        </p:tgtEl>
                                        <p:attrNameLst>
                                          <p:attrName>ppt_y</p:attrName>
                                        </p:attrNameLst>
                                      </p:cBhvr>
                                      <p:tavLst>
                                        <p:tav tm="0">
                                          <p:val>
                                            <p:strVal val="#ppt_y+.05"/>
                                          </p:val>
                                        </p:tav>
                                        <p:tav tm="100000">
                                          <p:val>
                                            <p:strVal val="#ppt_y"/>
                                          </p:val>
                                        </p:tav>
                                      </p:tavLst>
                                    </p:anim>
                                  </p:childTnLst>
                                </p:cTn>
                              </p:par>
                              <p:par>
                                <p:cTn id="25" presetID="44" presetClass="entr" presetSubtype="0" fill="hold" grpId="0" nodeType="withEffect">
                                  <p:stCondLst>
                                    <p:cond delay="0"/>
                                  </p:stCondLst>
                                  <p:childTnLst>
                                    <p:set>
                                      <p:cBhvr>
                                        <p:cTn id="26" dur="1" fill="hold">
                                          <p:stCondLst>
                                            <p:cond delay="0"/>
                                          </p:stCondLst>
                                        </p:cTn>
                                        <p:tgtEl>
                                          <p:spTgt spid="258051">
                                            <p:txEl>
                                              <p:pRg st="4" end="4"/>
                                            </p:txEl>
                                          </p:spTgt>
                                        </p:tgtEl>
                                        <p:attrNameLst>
                                          <p:attrName>style.visibility</p:attrName>
                                        </p:attrNameLst>
                                      </p:cBhvr>
                                      <p:to>
                                        <p:strVal val="visible"/>
                                      </p:to>
                                    </p:set>
                                    <p:animEffect transition="in" filter="fade">
                                      <p:cBhvr>
                                        <p:cTn id="27" dur="500"/>
                                        <p:tgtEl>
                                          <p:spTgt spid="258051">
                                            <p:txEl>
                                              <p:pRg st="4" end="4"/>
                                            </p:txEl>
                                          </p:spTgt>
                                        </p:tgtEl>
                                      </p:cBhvr>
                                    </p:animEffect>
                                    <p:anim calcmode="lin" valueType="num">
                                      <p:cBhvr>
                                        <p:cTn id="28" dur="500" fill="hold"/>
                                        <p:tgtEl>
                                          <p:spTgt spid="258051">
                                            <p:txEl>
                                              <p:pRg st="4" end="4"/>
                                            </p:txEl>
                                          </p:spTgt>
                                        </p:tgtEl>
                                        <p:attrNameLst>
                                          <p:attrName>ppt_x</p:attrName>
                                        </p:attrNameLst>
                                      </p:cBhvr>
                                      <p:tavLst>
                                        <p:tav tm="0">
                                          <p:val>
                                            <p:strVal val="#ppt_x"/>
                                          </p:val>
                                        </p:tav>
                                        <p:tav tm="100000">
                                          <p:val>
                                            <p:strVal val="#ppt_x"/>
                                          </p:val>
                                        </p:tav>
                                      </p:tavLst>
                                    </p:anim>
                                    <p:anim calcmode="lin" valueType="num">
                                      <p:cBhvr>
                                        <p:cTn id="29" dur="500" fill="hold"/>
                                        <p:tgtEl>
                                          <p:spTgt spid="258051">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4" presetClass="entr" presetSubtype="0" fill="hold" grpId="0" nodeType="clickEffect">
                                  <p:stCondLst>
                                    <p:cond delay="0"/>
                                  </p:stCondLst>
                                  <p:childTnLst>
                                    <p:set>
                                      <p:cBhvr>
                                        <p:cTn id="33" dur="1" fill="hold">
                                          <p:stCondLst>
                                            <p:cond delay="0"/>
                                          </p:stCondLst>
                                        </p:cTn>
                                        <p:tgtEl>
                                          <p:spTgt spid="258051">
                                            <p:txEl>
                                              <p:pRg st="5" end="5"/>
                                            </p:txEl>
                                          </p:spTgt>
                                        </p:tgtEl>
                                        <p:attrNameLst>
                                          <p:attrName>style.visibility</p:attrName>
                                        </p:attrNameLst>
                                      </p:cBhvr>
                                      <p:to>
                                        <p:strVal val="visible"/>
                                      </p:to>
                                    </p:set>
                                    <p:animEffect transition="in" filter="fade">
                                      <p:cBhvr>
                                        <p:cTn id="34" dur="500"/>
                                        <p:tgtEl>
                                          <p:spTgt spid="258051">
                                            <p:txEl>
                                              <p:pRg st="5" end="5"/>
                                            </p:txEl>
                                          </p:spTgt>
                                        </p:tgtEl>
                                      </p:cBhvr>
                                    </p:animEffect>
                                    <p:anim calcmode="lin" valueType="num">
                                      <p:cBhvr>
                                        <p:cTn id="35" dur="500" fill="hold"/>
                                        <p:tgtEl>
                                          <p:spTgt spid="258051">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258051">
                                            <p:txEl>
                                              <p:pRg st="5" end="5"/>
                                            </p:txEl>
                                          </p:spTgt>
                                        </p:tgtEl>
                                        <p:attrNameLst>
                                          <p:attrName>ppt_y</p:attrName>
                                        </p:attrNameLst>
                                      </p:cBhvr>
                                      <p:tavLst>
                                        <p:tav tm="0">
                                          <p:val>
                                            <p:strVal val="#ppt_y+.05"/>
                                          </p:val>
                                        </p:tav>
                                        <p:tav tm="100000">
                                          <p:val>
                                            <p:strVal val="#ppt_y"/>
                                          </p:val>
                                        </p:tav>
                                      </p:tavLst>
                                    </p:anim>
                                  </p:childTnLst>
                                </p:cTn>
                              </p:par>
                              <p:par>
                                <p:cTn id="37" presetID="44" presetClass="entr" presetSubtype="0" fill="hold" grpId="0" nodeType="withEffect">
                                  <p:stCondLst>
                                    <p:cond delay="0"/>
                                  </p:stCondLst>
                                  <p:childTnLst>
                                    <p:set>
                                      <p:cBhvr>
                                        <p:cTn id="38" dur="1" fill="hold">
                                          <p:stCondLst>
                                            <p:cond delay="0"/>
                                          </p:stCondLst>
                                        </p:cTn>
                                        <p:tgtEl>
                                          <p:spTgt spid="258051">
                                            <p:txEl>
                                              <p:pRg st="6" end="6"/>
                                            </p:txEl>
                                          </p:spTgt>
                                        </p:tgtEl>
                                        <p:attrNameLst>
                                          <p:attrName>style.visibility</p:attrName>
                                        </p:attrNameLst>
                                      </p:cBhvr>
                                      <p:to>
                                        <p:strVal val="visible"/>
                                      </p:to>
                                    </p:set>
                                    <p:animEffect transition="in" filter="fade">
                                      <p:cBhvr>
                                        <p:cTn id="39" dur="500"/>
                                        <p:tgtEl>
                                          <p:spTgt spid="258051">
                                            <p:txEl>
                                              <p:pRg st="6" end="6"/>
                                            </p:txEl>
                                          </p:spTgt>
                                        </p:tgtEl>
                                      </p:cBhvr>
                                    </p:animEffect>
                                    <p:anim calcmode="lin" valueType="num">
                                      <p:cBhvr>
                                        <p:cTn id="40" dur="500" fill="hold"/>
                                        <p:tgtEl>
                                          <p:spTgt spid="258051">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258051">
                                            <p:txEl>
                                              <p:pRg st="6" end="6"/>
                                            </p:txEl>
                                          </p:spTgt>
                                        </p:tgtEl>
                                        <p:attrNameLst>
                                          <p:attrName>ppt_y</p:attrName>
                                        </p:attrNameLst>
                                      </p:cBhvr>
                                      <p:tavLst>
                                        <p:tav tm="0">
                                          <p:val>
                                            <p:strVal val="#ppt_y+.05"/>
                                          </p:val>
                                        </p:tav>
                                        <p:tav tm="100000">
                                          <p:val>
                                            <p:strVal val="#ppt_y"/>
                                          </p:val>
                                        </p:tav>
                                      </p:tavLst>
                                    </p:anim>
                                  </p:childTnLst>
                                </p:cTn>
                              </p:par>
                              <p:par>
                                <p:cTn id="42" presetID="44" presetClass="entr" presetSubtype="0" fill="hold" grpId="0" nodeType="withEffect">
                                  <p:stCondLst>
                                    <p:cond delay="0"/>
                                  </p:stCondLst>
                                  <p:childTnLst>
                                    <p:set>
                                      <p:cBhvr>
                                        <p:cTn id="43" dur="1" fill="hold">
                                          <p:stCondLst>
                                            <p:cond delay="0"/>
                                          </p:stCondLst>
                                        </p:cTn>
                                        <p:tgtEl>
                                          <p:spTgt spid="258051">
                                            <p:txEl>
                                              <p:pRg st="7" end="7"/>
                                            </p:txEl>
                                          </p:spTgt>
                                        </p:tgtEl>
                                        <p:attrNameLst>
                                          <p:attrName>style.visibility</p:attrName>
                                        </p:attrNameLst>
                                      </p:cBhvr>
                                      <p:to>
                                        <p:strVal val="visible"/>
                                      </p:to>
                                    </p:set>
                                    <p:animEffect transition="in" filter="fade">
                                      <p:cBhvr>
                                        <p:cTn id="44" dur="500"/>
                                        <p:tgtEl>
                                          <p:spTgt spid="258051">
                                            <p:txEl>
                                              <p:pRg st="7" end="7"/>
                                            </p:txEl>
                                          </p:spTgt>
                                        </p:tgtEl>
                                      </p:cBhvr>
                                    </p:animEffect>
                                    <p:anim calcmode="lin" valueType="num">
                                      <p:cBhvr>
                                        <p:cTn id="45" dur="500" fill="hold"/>
                                        <p:tgtEl>
                                          <p:spTgt spid="258051">
                                            <p:txEl>
                                              <p:pRg st="7" end="7"/>
                                            </p:txEl>
                                          </p:spTgt>
                                        </p:tgtEl>
                                        <p:attrNameLst>
                                          <p:attrName>ppt_x</p:attrName>
                                        </p:attrNameLst>
                                      </p:cBhvr>
                                      <p:tavLst>
                                        <p:tav tm="0">
                                          <p:val>
                                            <p:strVal val="#ppt_x"/>
                                          </p:val>
                                        </p:tav>
                                        <p:tav tm="100000">
                                          <p:val>
                                            <p:strVal val="#ppt_x"/>
                                          </p:val>
                                        </p:tav>
                                      </p:tavLst>
                                    </p:anim>
                                    <p:anim calcmode="lin" valueType="num">
                                      <p:cBhvr>
                                        <p:cTn id="46" dur="500" fill="hold"/>
                                        <p:tgtEl>
                                          <p:spTgt spid="258051">
                                            <p:txEl>
                                              <p:pRg st="7" end="7"/>
                                            </p:txEl>
                                          </p:spTgt>
                                        </p:tgtEl>
                                        <p:attrNameLst>
                                          <p:attrName>ppt_y</p:attrName>
                                        </p:attrNameLst>
                                      </p:cBhvr>
                                      <p:tavLst>
                                        <p:tav tm="0">
                                          <p:val>
                                            <p:strVal val="#ppt_y+.05"/>
                                          </p:val>
                                        </p:tav>
                                        <p:tav tm="100000">
                                          <p:val>
                                            <p:strVal val="#ppt_y"/>
                                          </p:val>
                                        </p:tav>
                                      </p:tavLst>
                                    </p:anim>
                                  </p:childTnLst>
                                </p:cTn>
                              </p:par>
                              <p:par>
                                <p:cTn id="47" presetID="44" presetClass="entr" presetSubtype="0" fill="hold" grpId="0" nodeType="withEffect">
                                  <p:stCondLst>
                                    <p:cond delay="0"/>
                                  </p:stCondLst>
                                  <p:childTnLst>
                                    <p:set>
                                      <p:cBhvr>
                                        <p:cTn id="48" dur="1" fill="hold">
                                          <p:stCondLst>
                                            <p:cond delay="0"/>
                                          </p:stCondLst>
                                        </p:cTn>
                                        <p:tgtEl>
                                          <p:spTgt spid="258051">
                                            <p:txEl>
                                              <p:pRg st="8" end="8"/>
                                            </p:txEl>
                                          </p:spTgt>
                                        </p:tgtEl>
                                        <p:attrNameLst>
                                          <p:attrName>style.visibility</p:attrName>
                                        </p:attrNameLst>
                                      </p:cBhvr>
                                      <p:to>
                                        <p:strVal val="visible"/>
                                      </p:to>
                                    </p:set>
                                    <p:animEffect transition="in" filter="fade">
                                      <p:cBhvr>
                                        <p:cTn id="49" dur="500"/>
                                        <p:tgtEl>
                                          <p:spTgt spid="258051">
                                            <p:txEl>
                                              <p:pRg st="8" end="8"/>
                                            </p:txEl>
                                          </p:spTgt>
                                        </p:tgtEl>
                                      </p:cBhvr>
                                    </p:animEffect>
                                    <p:anim calcmode="lin" valueType="num">
                                      <p:cBhvr>
                                        <p:cTn id="50" dur="500" fill="hold"/>
                                        <p:tgtEl>
                                          <p:spTgt spid="258051">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258051">
                                            <p:txEl>
                                              <p:pRg st="8" end="8"/>
                                            </p:txEl>
                                          </p:spTgt>
                                        </p:tgtEl>
                                        <p:attrNameLst>
                                          <p:attrName>ppt_y</p:attrName>
                                        </p:attrNameLst>
                                      </p:cBhvr>
                                      <p:tavLst>
                                        <p:tav tm="0">
                                          <p:val>
                                            <p:strVal val="#ppt_y+.05"/>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4" presetClass="entr" presetSubtype="0" fill="hold" grpId="0" nodeType="clickEffect">
                                  <p:stCondLst>
                                    <p:cond delay="0"/>
                                  </p:stCondLst>
                                  <p:childTnLst>
                                    <p:set>
                                      <p:cBhvr>
                                        <p:cTn id="55" dur="1" fill="hold">
                                          <p:stCondLst>
                                            <p:cond delay="0"/>
                                          </p:stCondLst>
                                        </p:cTn>
                                        <p:tgtEl>
                                          <p:spTgt spid="258051">
                                            <p:txEl>
                                              <p:pRg st="9" end="9"/>
                                            </p:txEl>
                                          </p:spTgt>
                                        </p:tgtEl>
                                        <p:attrNameLst>
                                          <p:attrName>style.visibility</p:attrName>
                                        </p:attrNameLst>
                                      </p:cBhvr>
                                      <p:to>
                                        <p:strVal val="visible"/>
                                      </p:to>
                                    </p:set>
                                    <p:animEffect transition="in" filter="fade">
                                      <p:cBhvr>
                                        <p:cTn id="56" dur="500"/>
                                        <p:tgtEl>
                                          <p:spTgt spid="258051">
                                            <p:txEl>
                                              <p:pRg st="9" end="9"/>
                                            </p:txEl>
                                          </p:spTgt>
                                        </p:tgtEl>
                                      </p:cBhvr>
                                    </p:animEffect>
                                    <p:anim calcmode="lin" valueType="num">
                                      <p:cBhvr>
                                        <p:cTn id="57" dur="500" fill="hold"/>
                                        <p:tgtEl>
                                          <p:spTgt spid="258051">
                                            <p:txEl>
                                              <p:pRg st="9" end="9"/>
                                            </p:txEl>
                                          </p:spTgt>
                                        </p:tgtEl>
                                        <p:attrNameLst>
                                          <p:attrName>ppt_x</p:attrName>
                                        </p:attrNameLst>
                                      </p:cBhvr>
                                      <p:tavLst>
                                        <p:tav tm="0">
                                          <p:val>
                                            <p:strVal val="#ppt_x"/>
                                          </p:val>
                                        </p:tav>
                                        <p:tav tm="100000">
                                          <p:val>
                                            <p:strVal val="#ppt_x"/>
                                          </p:val>
                                        </p:tav>
                                      </p:tavLst>
                                    </p:anim>
                                    <p:anim calcmode="lin" valueType="num">
                                      <p:cBhvr>
                                        <p:cTn id="58" dur="500" fill="hold"/>
                                        <p:tgtEl>
                                          <p:spTgt spid="258051">
                                            <p:txEl>
                                              <p:pRg st="9" end="9"/>
                                            </p:txEl>
                                          </p:spTgt>
                                        </p:tgtEl>
                                        <p:attrNameLst>
                                          <p:attrName>ppt_y</p:attrName>
                                        </p:attrNameLst>
                                      </p:cBhvr>
                                      <p:tavLst>
                                        <p:tav tm="0">
                                          <p:val>
                                            <p:strVal val="#ppt_y+.05"/>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58051">
                                            <p:txEl>
                                              <p:pRg st="10" end="10"/>
                                            </p:txEl>
                                          </p:spTgt>
                                        </p:tgtEl>
                                        <p:attrNameLst>
                                          <p:attrName>style.visibility</p:attrName>
                                        </p:attrNameLst>
                                      </p:cBhvr>
                                      <p:to>
                                        <p:strVal val="visible"/>
                                      </p:to>
                                    </p:set>
                                    <p:anim calcmode="lin" valueType="num">
                                      <p:cBhvr additive="base">
                                        <p:cTn id="63" dur="500" fill="hold"/>
                                        <p:tgtEl>
                                          <p:spTgt spid="258051">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580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58051">
                                            <p:txEl>
                                              <p:pRg st="11" end="11"/>
                                            </p:txEl>
                                          </p:spTgt>
                                        </p:tgtEl>
                                        <p:attrNameLst>
                                          <p:attrName>style.visibility</p:attrName>
                                        </p:attrNameLst>
                                      </p:cBhvr>
                                      <p:to>
                                        <p:strVal val="visible"/>
                                      </p:to>
                                    </p:set>
                                    <p:anim calcmode="lin" valueType="num">
                                      <p:cBhvr additive="base">
                                        <p:cTn id="69" dur="500" fill="hold"/>
                                        <p:tgtEl>
                                          <p:spTgt spid="258051">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5805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58051">
                                            <p:txEl>
                                              <p:pRg st="12" end="12"/>
                                            </p:txEl>
                                          </p:spTgt>
                                        </p:tgtEl>
                                        <p:attrNameLst>
                                          <p:attrName>style.visibility</p:attrName>
                                        </p:attrNameLst>
                                      </p:cBhvr>
                                      <p:to>
                                        <p:strVal val="visible"/>
                                      </p:to>
                                    </p:set>
                                    <p:anim calcmode="lin" valueType="num">
                                      <p:cBhvr additive="base">
                                        <p:cTn id="75" dur="500" fill="hold"/>
                                        <p:tgtEl>
                                          <p:spTgt spid="258051">
                                            <p:txEl>
                                              <p:pRg st="12" end="1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580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258051">
                                            <p:txEl>
                                              <p:pRg st="13" end="13"/>
                                            </p:txEl>
                                          </p:spTgt>
                                        </p:tgtEl>
                                        <p:attrNameLst>
                                          <p:attrName>style.visibility</p:attrName>
                                        </p:attrNameLst>
                                      </p:cBhvr>
                                      <p:to>
                                        <p:strVal val="visible"/>
                                      </p:to>
                                    </p:set>
                                    <p:anim calcmode="lin" valueType="num">
                                      <p:cBhvr additive="base">
                                        <p:cTn id="81" dur="500" fill="hold"/>
                                        <p:tgtEl>
                                          <p:spTgt spid="258051">
                                            <p:txEl>
                                              <p:pRg st="13" end="13"/>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25805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58051">
                                            <p:txEl>
                                              <p:pRg st="14" end="14"/>
                                            </p:txEl>
                                          </p:spTgt>
                                        </p:tgtEl>
                                        <p:attrNameLst>
                                          <p:attrName>style.visibility</p:attrName>
                                        </p:attrNameLst>
                                      </p:cBhvr>
                                      <p:to>
                                        <p:strVal val="visible"/>
                                      </p:to>
                                    </p:set>
                                    <p:anim calcmode="lin" valueType="num">
                                      <p:cBhvr additive="base">
                                        <p:cTn id="87" dur="500" fill="hold"/>
                                        <p:tgtEl>
                                          <p:spTgt spid="258051">
                                            <p:txEl>
                                              <p:pRg st="14" end="14"/>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25805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58051">
                                            <p:txEl>
                                              <p:pRg st="15" end="15"/>
                                            </p:txEl>
                                          </p:spTgt>
                                        </p:tgtEl>
                                        <p:attrNameLst>
                                          <p:attrName>style.visibility</p:attrName>
                                        </p:attrNameLst>
                                      </p:cBhvr>
                                      <p:to>
                                        <p:strVal val="visible"/>
                                      </p:to>
                                    </p:set>
                                    <p:anim calcmode="lin" valueType="num">
                                      <p:cBhvr additive="base">
                                        <p:cTn id="93" dur="500" fill="hold"/>
                                        <p:tgtEl>
                                          <p:spTgt spid="258051">
                                            <p:txEl>
                                              <p:pRg st="15" end="15"/>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258051">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2000"/>
                                        <p:tgtEl>
                                          <p:spTgt spid="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fade">
                                      <p:cBhvr>
                                        <p:cTn id="10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Example DUV Specification - Inputs</a:t>
            </a:r>
            <a:endParaRPr lang="en-US" smtClean="0"/>
          </a:p>
        </p:txBody>
      </p:sp>
      <p:sp>
        <p:nvSpPr>
          <p:cNvPr id="8195" name="Rectangle 3"/>
          <p:cNvSpPr>
            <a:spLocks noGrp="1" noChangeArrowheads="1"/>
          </p:cNvSpPr>
          <p:nvPr>
            <p:ph type="body" idx="1"/>
          </p:nvPr>
        </p:nvSpPr>
        <p:spPr>
          <a:xfrm>
            <a:off x="179388" y="4005263"/>
            <a:ext cx="8785225" cy="2303462"/>
          </a:xfrm>
        </p:spPr>
        <p:txBody>
          <a:bodyPr/>
          <a:lstStyle/>
          <a:p>
            <a:r>
              <a:rPr lang="en-GB" smtClean="0"/>
              <a:t>Inputs: </a:t>
            </a:r>
          </a:p>
          <a:p>
            <a:pPr lvl="1"/>
            <a:r>
              <a:rPr lang="en-GB" sz="2400" smtClean="0"/>
              <a:t>wr indicates valid data is driven on the data_in bus</a:t>
            </a:r>
          </a:p>
          <a:p>
            <a:pPr lvl="1"/>
            <a:r>
              <a:rPr lang="en-GB" sz="2400" smtClean="0"/>
              <a:t>data_in is the data to be pushed into the DUV</a:t>
            </a:r>
          </a:p>
          <a:p>
            <a:pPr lvl="1"/>
            <a:r>
              <a:rPr lang="en-GB" sz="2400" smtClean="0"/>
              <a:t>rd pops the next data item from the DUV in the next cycle</a:t>
            </a:r>
          </a:p>
          <a:p>
            <a:pPr lvl="1"/>
            <a:r>
              <a:rPr lang="en-GB" sz="2400" smtClean="0"/>
              <a:t>clear resets the DUV </a:t>
            </a:r>
          </a:p>
        </p:txBody>
      </p:sp>
      <p:grpSp>
        <p:nvGrpSpPr>
          <p:cNvPr id="8196" name="Group 52"/>
          <p:cNvGrpSpPr>
            <a:grpSpLocks/>
          </p:cNvGrpSpPr>
          <p:nvPr/>
        </p:nvGrpSpPr>
        <p:grpSpPr bwMode="auto">
          <a:xfrm>
            <a:off x="1800225" y="1266825"/>
            <a:ext cx="5545138" cy="2376488"/>
            <a:chOff x="1800000" y="1339208"/>
            <a:chExt cx="5544616" cy="2376264"/>
          </a:xfrm>
        </p:grpSpPr>
        <p:sp>
          <p:nvSpPr>
            <p:cNvPr id="8198" name="Rectangle 3"/>
            <p:cNvSpPr>
              <a:spLocks noChangeArrowheads="1"/>
            </p:cNvSpPr>
            <p:nvPr/>
          </p:nvSpPr>
          <p:spPr bwMode="auto">
            <a:xfrm>
              <a:off x="3492188" y="1411216"/>
              <a:ext cx="1728192" cy="2304256"/>
            </a:xfrm>
            <a:prstGeom prst="rect">
              <a:avLst/>
            </a:prstGeom>
            <a:solidFill>
              <a:schemeClr val="tx1"/>
            </a:solidFill>
            <a:ln w="9525" algn="ctr">
              <a:solidFill>
                <a:schemeClr val="tx1"/>
              </a:solidFill>
              <a:round/>
              <a:headEnd type="triangle" w="med" len="med"/>
              <a:tailEnd type="triangle" w="med" len="med"/>
            </a:ln>
          </p:spPr>
          <p:txBody>
            <a:bodyPr anchor="ctr"/>
            <a:lstStyle/>
            <a:p>
              <a:endParaRPr lang="en-GB" sz="2400" b="1"/>
            </a:p>
          </p:txBody>
        </p:sp>
        <p:cxnSp>
          <p:nvCxnSpPr>
            <p:cNvPr id="8199" name="Straight Arrow Connector 5"/>
            <p:cNvCxnSpPr>
              <a:cxnSpLocks noChangeShapeType="1"/>
            </p:cNvCxnSpPr>
            <p:nvPr/>
          </p:nvCxnSpPr>
          <p:spPr bwMode="auto">
            <a:xfrm>
              <a:off x="1800000" y="1771256"/>
              <a:ext cx="1728192" cy="0"/>
            </a:xfrm>
            <a:prstGeom prst="straightConnector1">
              <a:avLst/>
            </a:prstGeom>
            <a:noFill/>
            <a:ln w="25400" algn="ctr">
              <a:solidFill>
                <a:schemeClr val="tx1"/>
              </a:solidFill>
              <a:round/>
              <a:headEnd/>
              <a:tailEnd type="triangle" w="lg" len="lg"/>
            </a:ln>
          </p:spPr>
        </p:cxnSp>
        <p:cxnSp>
          <p:nvCxnSpPr>
            <p:cNvPr id="8200" name="Straight Arrow Connector 6"/>
            <p:cNvCxnSpPr>
              <a:cxnSpLocks noChangeShapeType="1"/>
            </p:cNvCxnSpPr>
            <p:nvPr/>
          </p:nvCxnSpPr>
          <p:spPr bwMode="auto">
            <a:xfrm>
              <a:off x="5220380" y="1771256"/>
              <a:ext cx="2124236" cy="0"/>
            </a:xfrm>
            <a:prstGeom prst="straightConnector1">
              <a:avLst/>
            </a:prstGeom>
            <a:noFill/>
            <a:ln w="25400" algn="ctr">
              <a:solidFill>
                <a:schemeClr val="tx1"/>
              </a:solidFill>
              <a:round/>
              <a:headEnd/>
              <a:tailEnd type="triangle" w="lg" len="lg"/>
            </a:ln>
          </p:spPr>
        </p:cxnSp>
        <p:cxnSp>
          <p:nvCxnSpPr>
            <p:cNvPr id="8201" name="Straight Arrow Connector 7"/>
            <p:cNvCxnSpPr>
              <a:cxnSpLocks noChangeShapeType="1"/>
            </p:cNvCxnSpPr>
            <p:nvPr/>
          </p:nvCxnSpPr>
          <p:spPr bwMode="auto">
            <a:xfrm>
              <a:off x="5220380" y="2275312"/>
              <a:ext cx="2124236" cy="0"/>
            </a:xfrm>
            <a:prstGeom prst="straightConnector1">
              <a:avLst/>
            </a:prstGeom>
            <a:noFill/>
            <a:ln w="25400" algn="ctr">
              <a:solidFill>
                <a:schemeClr val="tx1"/>
              </a:solidFill>
              <a:round/>
              <a:headEnd/>
              <a:tailEnd type="triangle" w="lg" len="lg"/>
            </a:ln>
          </p:spPr>
        </p:cxnSp>
        <p:cxnSp>
          <p:nvCxnSpPr>
            <p:cNvPr id="8202" name="Straight Arrow Connector 8"/>
            <p:cNvCxnSpPr>
              <a:cxnSpLocks noChangeShapeType="1"/>
            </p:cNvCxnSpPr>
            <p:nvPr/>
          </p:nvCxnSpPr>
          <p:spPr bwMode="auto">
            <a:xfrm>
              <a:off x="5220380" y="2995392"/>
              <a:ext cx="1224136" cy="0"/>
            </a:xfrm>
            <a:prstGeom prst="straightConnector1">
              <a:avLst/>
            </a:prstGeom>
            <a:noFill/>
            <a:ln w="25400" algn="ctr">
              <a:solidFill>
                <a:schemeClr val="tx1"/>
              </a:solidFill>
              <a:round/>
              <a:headEnd/>
              <a:tailEnd type="triangle" w="lg" len="lg"/>
            </a:ln>
          </p:spPr>
        </p:cxnSp>
        <p:cxnSp>
          <p:nvCxnSpPr>
            <p:cNvPr id="8203" name="Straight Arrow Connector 9"/>
            <p:cNvCxnSpPr>
              <a:cxnSpLocks noChangeShapeType="1"/>
            </p:cNvCxnSpPr>
            <p:nvPr/>
          </p:nvCxnSpPr>
          <p:spPr bwMode="auto">
            <a:xfrm>
              <a:off x="5220380" y="3355432"/>
              <a:ext cx="1224136" cy="0"/>
            </a:xfrm>
            <a:prstGeom prst="straightConnector1">
              <a:avLst/>
            </a:prstGeom>
            <a:noFill/>
            <a:ln w="25400" algn="ctr">
              <a:solidFill>
                <a:schemeClr val="tx1"/>
              </a:solidFill>
              <a:round/>
              <a:headEnd/>
              <a:tailEnd type="triangle" w="lg" len="lg"/>
            </a:ln>
          </p:spPr>
        </p:cxnSp>
        <p:cxnSp>
          <p:nvCxnSpPr>
            <p:cNvPr id="8204" name="Straight Arrow Connector 11"/>
            <p:cNvCxnSpPr>
              <a:cxnSpLocks noChangeShapeType="1"/>
            </p:cNvCxnSpPr>
            <p:nvPr/>
          </p:nvCxnSpPr>
          <p:spPr bwMode="auto">
            <a:xfrm>
              <a:off x="1800000" y="2131296"/>
              <a:ext cx="1692188" cy="0"/>
            </a:xfrm>
            <a:prstGeom prst="straightConnector1">
              <a:avLst/>
            </a:prstGeom>
            <a:noFill/>
            <a:ln w="25400" algn="ctr">
              <a:solidFill>
                <a:schemeClr val="tx1"/>
              </a:solidFill>
              <a:round/>
              <a:headEnd/>
              <a:tailEnd type="triangle" w="lg" len="lg"/>
            </a:ln>
          </p:spPr>
        </p:cxnSp>
        <p:sp>
          <p:nvSpPr>
            <p:cNvPr id="8205" name="TextBox 15"/>
            <p:cNvSpPr txBox="1">
              <a:spLocks noChangeArrowheads="1"/>
            </p:cNvSpPr>
            <p:nvPr/>
          </p:nvSpPr>
          <p:spPr bwMode="auto">
            <a:xfrm>
              <a:off x="3780220" y="2275312"/>
              <a:ext cx="1152128" cy="461665"/>
            </a:xfrm>
            <a:prstGeom prst="rect">
              <a:avLst/>
            </a:prstGeom>
            <a:noFill/>
            <a:ln w="9525">
              <a:noFill/>
              <a:miter lim="800000"/>
              <a:headEnd/>
              <a:tailEnd/>
            </a:ln>
          </p:spPr>
          <p:txBody>
            <a:bodyPr>
              <a:spAutoFit/>
            </a:bodyPr>
            <a:lstStyle/>
            <a:p>
              <a:r>
                <a:rPr lang="en-GB">
                  <a:solidFill>
                    <a:schemeClr val="bg1"/>
                  </a:solidFill>
                </a:rPr>
                <a:t>DUV</a:t>
              </a:r>
            </a:p>
          </p:txBody>
        </p:sp>
        <p:sp>
          <p:nvSpPr>
            <p:cNvPr id="8206" name="TextBox 16"/>
            <p:cNvSpPr txBox="1">
              <a:spLocks noChangeArrowheads="1"/>
            </p:cNvSpPr>
            <p:nvPr/>
          </p:nvSpPr>
          <p:spPr bwMode="auto">
            <a:xfrm>
              <a:off x="1800000" y="2995392"/>
              <a:ext cx="720080" cy="400110"/>
            </a:xfrm>
            <a:prstGeom prst="rect">
              <a:avLst/>
            </a:prstGeom>
            <a:noFill/>
            <a:ln w="9525">
              <a:noFill/>
              <a:miter lim="800000"/>
              <a:headEnd/>
              <a:tailEnd/>
            </a:ln>
          </p:spPr>
          <p:txBody>
            <a:bodyPr>
              <a:spAutoFit/>
            </a:bodyPr>
            <a:lstStyle/>
            <a:p>
              <a:pPr algn="l"/>
              <a:r>
                <a:rPr lang="en-GB" sz="2000"/>
                <a:t>clk</a:t>
              </a:r>
            </a:p>
          </p:txBody>
        </p:sp>
        <p:sp>
          <p:nvSpPr>
            <p:cNvPr id="8207" name="TextBox 18"/>
            <p:cNvSpPr txBox="1">
              <a:spLocks noChangeArrowheads="1"/>
            </p:cNvSpPr>
            <p:nvPr/>
          </p:nvSpPr>
          <p:spPr bwMode="auto">
            <a:xfrm>
              <a:off x="1800000" y="2579313"/>
              <a:ext cx="1008112" cy="400110"/>
            </a:xfrm>
            <a:prstGeom prst="rect">
              <a:avLst/>
            </a:prstGeom>
            <a:noFill/>
            <a:ln w="9525">
              <a:noFill/>
              <a:miter lim="800000"/>
              <a:headEnd/>
              <a:tailEnd/>
            </a:ln>
          </p:spPr>
          <p:txBody>
            <a:bodyPr>
              <a:spAutoFit/>
            </a:bodyPr>
            <a:lstStyle/>
            <a:p>
              <a:pPr algn="l"/>
              <a:r>
                <a:rPr lang="en-GB" sz="2000"/>
                <a:t>clear</a:t>
              </a:r>
            </a:p>
          </p:txBody>
        </p:sp>
        <p:sp>
          <p:nvSpPr>
            <p:cNvPr id="8208" name="TextBox 19"/>
            <p:cNvSpPr txBox="1">
              <a:spLocks noChangeArrowheads="1"/>
            </p:cNvSpPr>
            <p:nvPr/>
          </p:nvSpPr>
          <p:spPr bwMode="auto">
            <a:xfrm>
              <a:off x="1800000" y="1771256"/>
              <a:ext cx="720080" cy="400110"/>
            </a:xfrm>
            <a:prstGeom prst="rect">
              <a:avLst/>
            </a:prstGeom>
            <a:noFill/>
            <a:ln w="9525">
              <a:noFill/>
              <a:miter lim="800000"/>
              <a:headEnd/>
              <a:tailEnd/>
            </a:ln>
          </p:spPr>
          <p:txBody>
            <a:bodyPr>
              <a:spAutoFit/>
            </a:bodyPr>
            <a:lstStyle/>
            <a:p>
              <a:pPr algn="l"/>
              <a:r>
                <a:rPr lang="en-GB" sz="2000"/>
                <a:t>wr</a:t>
              </a:r>
            </a:p>
          </p:txBody>
        </p:sp>
        <p:sp>
          <p:nvSpPr>
            <p:cNvPr id="8209" name="TextBox 23"/>
            <p:cNvSpPr txBox="1">
              <a:spLocks noChangeArrowheads="1"/>
            </p:cNvSpPr>
            <p:nvPr/>
          </p:nvSpPr>
          <p:spPr bwMode="auto">
            <a:xfrm>
              <a:off x="1800000" y="1339208"/>
              <a:ext cx="1584176" cy="400110"/>
            </a:xfrm>
            <a:prstGeom prst="rect">
              <a:avLst/>
            </a:prstGeom>
            <a:noFill/>
            <a:ln w="9525">
              <a:noFill/>
              <a:miter lim="800000"/>
              <a:headEnd/>
              <a:tailEnd/>
            </a:ln>
          </p:spPr>
          <p:txBody>
            <a:bodyPr>
              <a:spAutoFit/>
            </a:bodyPr>
            <a:lstStyle/>
            <a:p>
              <a:pPr algn="l"/>
              <a:r>
                <a:rPr lang="en-GB" sz="2000"/>
                <a:t>data_in [7:0]</a:t>
              </a:r>
            </a:p>
          </p:txBody>
        </p:sp>
        <p:sp>
          <p:nvSpPr>
            <p:cNvPr id="8210" name="TextBox 24"/>
            <p:cNvSpPr txBox="1">
              <a:spLocks noChangeArrowheads="1"/>
            </p:cNvSpPr>
            <p:nvPr/>
          </p:nvSpPr>
          <p:spPr bwMode="auto">
            <a:xfrm>
              <a:off x="1800000" y="2131296"/>
              <a:ext cx="720080" cy="400110"/>
            </a:xfrm>
            <a:prstGeom prst="rect">
              <a:avLst/>
            </a:prstGeom>
            <a:noFill/>
            <a:ln w="9525">
              <a:noFill/>
              <a:miter lim="800000"/>
              <a:headEnd/>
              <a:tailEnd/>
            </a:ln>
          </p:spPr>
          <p:txBody>
            <a:bodyPr>
              <a:spAutoFit/>
            </a:bodyPr>
            <a:lstStyle/>
            <a:p>
              <a:pPr algn="l"/>
              <a:r>
                <a:rPr lang="en-GB" sz="2000"/>
                <a:t>rd</a:t>
              </a:r>
            </a:p>
          </p:txBody>
        </p:sp>
        <p:sp>
          <p:nvSpPr>
            <p:cNvPr id="8211" name="TextBox 25"/>
            <p:cNvSpPr txBox="1">
              <a:spLocks noChangeArrowheads="1"/>
            </p:cNvSpPr>
            <p:nvPr/>
          </p:nvSpPr>
          <p:spPr bwMode="auto">
            <a:xfrm>
              <a:off x="5400400" y="1339208"/>
              <a:ext cx="1764196" cy="400110"/>
            </a:xfrm>
            <a:prstGeom prst="rect">
              <a:avLst/>
            </a:prstGeom>
            <a:noFill/>
            <a:ln w="9525">
              <a:noFill/>
              <a:miter lim="800000"/>
              <a:headEnd/>
              <a:tailEnd/>
            </a:ln>
          </p:spPr>
          <p:txBody>
            <a:bodyPr>
              <a:spAutoFit/>
            </a:bodyPr>
            <a:lstStyle/>
            <a:p>
              <a:pPr algn="r"/>
              <a:r>
                <a:rPr lang="en-GB" sz="2000"/>
                <a:t>data_out [7:0]</a:t>
              </a:r>
            </a:p>
          </p:txBody>
        </p:sp>
        <p:sp>
          <p:nvSpPr>
            <p:cNvPr id="8212" name="TextBox 26"/>
            <p:cNvSpPr txBox="1">
              <a:spLocks noChangeArrowheads="1"/>
            </p:cNvSpPr>
            <p:nvPr/>
          </p:nvSpPr>
          <p:spPr bwMode="auto">
            <a:xfrm>
              <a:off x="5220380" y="2563344"/>
              <a:ext cx="1080120" cy="400110"/>
            </a:xfrm>
            <a:prstGeom prst="rect">
              <a:avLst/>
            </a:prstGeom>
            <a:noFill/>
            <a:ln w="9525">
              <a:noFill/>
              <a:miter lim="800000"/>
              <a:headEnd/>
              <a:tailEnd/>
            </a:ln>
          </p:spPr>
          <p:txBody>
            <a:bodyPr>
              <a:spAutoFit/>
            </a:bodyPr>
            <a:lstStyle/>
            <a:p>
              <a:pPr algn="r"/>
              <a:r>
                <a:rPr lang="en-GB" sz="2000"/>
                <a:t>empty</a:t>
              </a:r>
            </a:p>
          </p:txBody>
        </p:sp>
        <p:sp>
          <p:nvSpPr>
            <p:cNvPr id="8213" name="TextBox 27"/>
            <p:cNvSpPr txBox="1">
              <a:spLocks noChangeArrowheads="1"/>
            </p:cNvSpPr>
            <p:nvPr/>
          </p:nvSpPr>
          <p:spPr bwMode="auto">
            <a:xfrm>
              <a:off x="5220380" y="2995392"/>
              <a:ext cx="1044116" cy="400110"/>
            </a:xfrm>
            <a:prstGeom prst="rect">
              <a:avLst/>
            </a:prstGeom>
            <a:noFill/>
            <a:ln w="9525">
              <a:noFill/>
              <a:miter lim="800000"/>
              <a:headEnd/>
              <a:tailEnd/>
            </a:ln>
          </p:spPr>
          <p:txBody>
            <a:bodyPr>
              <a:spAutoFit/>
            </a:bodyPr>
            <a:lstStyle/>
            <a:p>
              <a:pPr algn="r"/>
              <a:r>
                <a:rPr lang="en-GB" sz="2000"/>
                <a:t>full</a:t>
              </a:r>
            </a:p>
          </p:txBody>
        </p:sp>
        <p:sp>
          <p:nvSpPr>
            <p:cNvPr id="8214" name="TextBox 28"/>
            <p:cNvSpPr txBox="1">
              <a:spLocks noChangeArrowheads="1"/>
            </p:cNvSpPr>
            <p:nvPr/>
          </p:nvSpPr>
          <p:spPr bwMode="auto">
            <a:xfrm>
              <a:off x="5328392" y="1843264"/>
              <a:ext cx="1872208" cy="400110"/>
            </a:xfrm>
            <a:prstGeom prst="rect">
              <a:avLst/>
            </a:prstGeom>
            <a:noFill/>
            <a:ln w="9525">
              <a:noFill/>
              <a:miter lim="800000"/>
              <a:headEnd/>
              <a:tailEnd/>
            </a:ln>
          </p:spPr>
          <p:txBody>
            <a:bodyPr>
              <a:spAutoFit/>
            </a:bodyPr>
            <a:lstStyle/>
            <a:p>
              <a:pPr algn="r"/>
              <a:r>
                <a:rPr lang="en-GB" sz="2000"/>
                <a:t>data_out_valid</a:t>
              </a:r>
            </a:p>
          </p:txBody>
        </p:sp>
        <p:cxnSp>
          <p:nvCxnSpPr>
            <p:cNvPr id="8215" name="Straight Arrow Connector 43"/>
            <p:cNvCxnSpPr>
              <a:cxnSpLocks noChangeShapeType="1"/>
            </p:cNvCxnSpPr>
            <p:nvPr/>
          </p:nvCxnSpPr>
          <p:spPr bwMode="auto">
            <a:xfrm>
              <a:off x="1800000" y="2563344"/>
              <a:ext cx="1692188" cy="0"/>
            </a:xfrm>
            <a:prstGeom prst="straightConnector1">
              <a:avLst/>
            </a:prstGeom>
            <a:noFill/>
            <a:ln w="25400" algn="ctr">
              <a:solidFill>
                <a:schemeClr val="tx1"/>
              </a:solidFill>
              <a:round/>
              <a:headEnd/>
              <a:tailEnd type="triangle" w="lg" len="lg"/>
            </a:ln>
          </p:spPr>
        </p:cxnSp>
        <p:cxnSp>
          <p:nvCxnSpPr>
            <p:cNvPr id="8216" name="Straight Arrow Connector 44"/>
            <p:cNvCxnSpPr>
              <a:cxnSpLocks noChangeShapeType="1"/>
            </p:cNvCxnSpPr>
            <p:nvPr/>
          </p:nvCxnSpPr>
          <p:spPr bwMode="auto">
            <a:xfrm>
              <a:off x="1800000" y="2995392"/>
              <a:ext cx="1692188" cy="0"/>
            </a:xfrm>
            <a:prstGeom prst="straightConnector1">
              <a:avLst/>
            </a:prstGeom>
            <a:noFill/>
            <a:ln w="25400" algn="ctr">
              <a:solidFill>
                <a:schemeClr val="tx1"/>
              </a:solidFill>
              <a:round/>
              <a:headEnd/>
              <a:tailEnd type="triangle" w="lg" len="lg"/>
            </a:ln>
          </p:spPr>
        </p:cxnSp>
        <p:cxnSp>
          <p:nvCxnSpPr>
            <p:cNvPr id="8217" name="Straight Arrow Connector 45"/>
            <p:cNvCxnSpPr>
              <a:cxnSpLocks noChangeShapeType="1"/>
            </p:cNvCxnSpPr>
            <p:nvPr/>
          </p:nvCxnSpPr>
          <p:spPr bwMode="auto">
            <a:xfrm>
              <a:off x="1800000" y="3355432"/>
              <a:ext cx="1692188" cy="0"/>
            </a:xfrm>
            <a:prstGeom prst="straightConnector1">
              <a:avLst/>
            </a:prstGeom>
            <a:noFill/>
            <a:ln w="25400" algn="ctr">
              <a:solidFill>
                <a:schemeClr val="tx1"/>
              </a:solidFill>
              <a:round/>
              <a:headEnd/>
              <a:tailEnd type="triangle" w="lg" len="lg"/>
            </a:ln>
          </p:spPr>
        </p:cxnSp>
      </p:grpSp>
      <p:sp>
        <p:nvSpPr>
          <p:cNvPr id="8197" name="Rectangle 50"/>
          <p:cNvSpPr>
            <a:spLocks noChangeArrowheads="1"/>
          </p:cNvSpPr>
          <p:nvPr/>
        </p:nvSpPr>
        <p:spPr bwMode="auto">
          <a:xfrm>
            <a:off x="5364163" y="1268413"/>
            <a:ext cx="2447925" cy="2520950"/>
          </a:xfrm>
          <a:prstGeom prst="rect">
            <a:avLst/>
          </a:prstGeom>
          <a:solidFill>
            <a:schemeClr val="bg1"/>
          </a:solidFill>
          <a:ln w="9525" algn="ctr">
            <a:noFill/>
            <a:round/>
            <a:headEnd type="triangle" w="med" len="med"/>
            <a:tailEnd type="triangle" w="med" len="med"/>
          </a:ln>
        </p:spPr>
        <p:txBody>
          <a:bodyPr anchor="ctr"/>
          <a:lstStyle/>
          <a:p>
            <a:endParaRPr lang="en-GB" sz="2400" b="1"/>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180930" y="1322207"/>
            <a:ext cx="8229600" cy="5039405"/>
          </a:xfrm>
        </p:spPr>
        <p:txBody>
          <a:bodyPr/>
          <a:lstStyle/>
          <a:p>
            <a:r>
              <a:rPr lang="en-GB" sz="2800" dirty="0" smtClean="0"/>
              <a:t>Block-level Case Study</a:t>
            </a:r>
          </a:p>
          <a:p>
            <a:pPr lvl="1">
              <a:spcBef>
                <a:spcPts val="0"/>
              </a:spcBef>
            </a:pPr>
            <a:r>
              <a:rPr lang="en-GB" sz="2000" dirty="0" smtClean="0"/>
              <a:t>Specification</a:t>
            </a:r>
          </a:p>
          <a:p>
            <a:pPr lvl="1">
              <a:spcBef>
                <a:spcPts val="0"/>
              </a:spcBef>
            </a:pPr>
            <a:r>
              <a:rPr lang="en-GB" sz="2000" dirty="0" smtClean="0"/>
              <a:t>Verification Plan</a:t>
            </a:r>
          </a:p>
          <a:p>
            <a:pPr lvl="1">
              <a:spcBef>
                <a:spcPts val="0"/>
              </a:spcBef>
            </a:pPr>
            <a:r>
              <a:rPr lang="en-GB" sz="2000" dirty="0" smtClean="0"/>
              <a:t>Directed Testing</a:t>
            </a:r>
          </a:p>
          <a:p>
            <a:pPr lvl="1">
              <a:spcBef>
                <a:spcPts val="0"/>
              </a:spcBef>
            </a:pPr>
            <a:r>
              <a:rPr lang="en-GB" sz="2000" dirty="0" smtClean="0"/>
              <a:t>(Code Coverage)</a:t>
            </a:r>
          </a:p>
          <a:p>
            <a:pPr lvl="1">
              <a:spcBef>
                <a:spcPts val="0"/>
              </a:spcBef>
            </a:pPr>
            <a:r>
              <a:rPr lang="en-GB" sz="2000" dirty="0" smtClean="0"/>
              <a:t>Functional Coverage</a:t>
            </a:r>
          </a:p>
          <a:p>
            <a:pPr lvl="1">
              <a:spcBef>
                <a:spcPts val="0"/>
              </a:spcBef>
            </a:pPr>
            <a:r>
              <a:rPr lang="en-GB" sz="2000" dirty="0" smtClean="0"/>
              <a:t>Assertion-based Verification</a:t>
            </a:r>
          </a:p>
          <a:p>
            <a:pPr lvl="1">
              <a:spcBef>
                <a:spcPts val="0"/>
              </a:spcBef>
            </a:pPr>
            <a:r>
              <a:rPr lang="en-GB" sz="2000" dirty="0" smtClean="0"/>
              <a:t>Formal Property Checking</a:t>
            </a:r>
            <a:endParaRPr lang="en-GB" sz="2400" dirty="0" smtClean="0"/>
          </a:p>
          <a:p>
            <a:pPr>
              <a:spcBef>
                <a:spcPts val="0"/>
              </a:spcBef>
            </a:pPr>
            <a:endParaRPr lang="en-GB" b="1" dirty="0" smtClean="0">
              <a:solidFill>
                <a:srgbClr val="A50021"/>
              </a:solidFill>
            </a:endParaRPr>
          </a:p>
          <a:p>
            <a:pPr>
              <a:spcBef>
                <a:spcPts val="0"/>
              </a:spcBef>
            </a:pPr>
            <a:r>
              <a:rPr lang="en-GB" b="1" dirty="0" smtClean="0">
                <a:solidFill>
                  <a:srgbClr val="A50021"/>
                </a:solidFill>
              </a:rPr>
              <a:t>No single method is adequate to cover a whole design in practice.</a:t>
            </a:r>
          </a:p>
          <a:p>
            <a:pPr lvl="1"/>
            <a:r>
              <a:rPr lang="en-GB" sz="2000" dirty="0" smtClean="0"/>
              <a:t>Carefully select the verification methods that maximize ROI.</a:t>
            </a:r>
          </a:p>
          <a:p>
            <a:pPr lvl="1"/>
            <a:r>
              <a:rPr lang="en-GB" sz="2000" dirty="0" smtClean="0"/>
              <a:t>Complement simulation with formal: Integrated approach</a:t>
            </a:r>
            <a:endParaRPr lang="en-GB" sz="2000" dirty="0"/>
          </a:p>
        </p:txBody>
      </p:sp>
      <p:pic>
        <p:nvPicPr>
          <p:cNvPr id="4" name="Picture 3" descr="A9-Pipeline-hres.jpg"/>
          <p:cNvPicPr>
            <a:picLocks noChangeAspect="1"/>
          </p:cNvPicPr>
          <p:nvPr/>
        </p:nvPicPr>
        <p:blipFill>
          <a:blip r:embed="rId2" cstate="print"/>
          <a:srcRect/>
          <a:stretch>
            <a:fillRect/>
          </a:stretch>
        </p:blipFill>
        <p:spPr bwMode="auto">
          <a:xfrm>
            <a:off x="4621550" y="1245619"/>
            <a:ext cx="3854975" cy="2960621"/>
          </a:xfrm>
          <a:prstGeom prst="rect">
            <a:avLst/>
          </a:prstGeom>
          <a:noFill/>
          <a:ln w="9525">
            <a:solidFill>
              <a:schemeClr val="tx1"/>
            </a:solidFill>
            <a:miter lim="800000"/>
            <a:headEnd/>
            <a:tailEnd/>
          </a:ln>
        </p:spPr>
      </p:pic>
      <p:sp>
        <p:nvSpPr>
          <p:cNvPr id="5" name="Oval 4"/>
          <p:cNvSpPr/>
          <p:nvPr/>
        </p:nvSpPr>
        <p:spPr bwMode="auto">
          <a:xfrm>
            <a:off x="4572000" y="2619103"/>
            <a:ext cx="1097279" cy="809897"/>
          </a:xfrm>
          <a:prstGeom prst="ellipse">
            <a:avLst/>
          </a:prstGeom>
          <a:noFill/>
          <a:ln w="38100" cap="flat" cmpd="sng" algn="ctr">
            <a:solidFill>
              <a:srgbClr val="A5002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0" y="5553075"/>
            <a:ext cx="9144000" cy="787400"/>
          </a:xfrm>
        </p:spPr>
        <p:txBody>
          <a:bodyPr/>
          <a:lstStyle/>
          <a:p>
            <a:r>
              <a:rPr lang="en-GB" sz="3600" smtClean="0"/>
              <a:t>Why red wine is so important for Christmas</a:t>
            </a:r>
          </a:p>
        </p:txBody>
      </p:sp>
      <p:pic>
        <p:nvPicPr>
          <p:cNvPr id="3" name="Picture 2" descr="why_red_wine_is_so_important_for_christmas.gif"/>
          <p:cNvPicPr>
            <a:picLocks noChangeAspect="1"/>
          </p:cNvPicPr>
          <p:nvPr/>
        </p:nvPicPr>
        <p:blipFill>
          <a:blip r:embed="rId2" cstate="print"/>
          <a:srcRect/>
          <a:stretch>
            <a:fillRect/>
          </a:stretch>
        </p:blipFill>
        <p:spPr bwMode="auto">
          <a:xfrm>
            <a:off x="1123950" y="1150938"/>
            <a:ext cx="6896100" cy="4556125"/>
          </a:xfrm>
          <a:prstGeom prst="rect">
            <a:avLst/>
          </a:prstGeom>
          <a:noFill/>
          <a:ln w="9525">
            <a:noFill/>
            <a:miter lim="800000"/>
            <a:headEnd/>
            <a:tailEnd/>
          </a:ln>
        </p:spPr>
      </p:pic>
      <p:sp>
        <p:nvSpPr>
          <p:cNvPr id="4" name="Rectangle 2"/>
          <p:cNvSpPr txBox="1">
            <a:spLocks noChangeArrowheads="1"/>
          </p:cNvSpPr>
          <p:nvPr/>
        </p:nvSpPr>
        <p:spPr bwMode="auto">
          <a:xfrm>
            <a:off x="0" y="188913"/>
            <a:ext cx="9144000" cy="787400"/>
          </a:xfrm>
          <a:prstGeom prst="rect">
            <a:avLst/>
          </a:prstGeom>
          <a:noFill/>
          <a:ln w="9525">
            <a:noFill/>
            <a:miter lim="800000"/>
            <a:headEnd/>
            <a:tailEnd/>
          </a:ln>
        </p:spPr>
        <p:txBody>
          <a:bodyPr anchor="ctr"/>
          <a:lstStyle/>
          <a:p>
            <a:pPr>
              <a:defRPr/>
            </a:pPr>
            <a:r>
              <a:rPr lang="en-GB" sz="3600" b="1" kern="0" dirty="0">
                <a:solidFill>
                  <a:srgbClr val="A50021"/>
                </a:solidFill>
                <a:latin typeface="+mj-lt"/>
                <a:ea typeface="+mj-ea"/>
                <a:cs typeface="+mj-cs"/>
              </a:rPr>
              <a:t>Merry Christmas and a Happy New Year</a:t>
            </a:r>
            <a:endParaRPr lang="en-US" sz="3600" b="1" kern="0" dirty="0">
              <a:solidFill>
                <a:srgbClr val="A50021"/>
              </a:solidFill>
              <a:latin typeface="+mj-lt"/>
              <a:ea typeface="+mj-ea"/>
              <a:cs typeface="+mj-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sz="4000" smtClean="0"/>
              <a:t>Example DUV Specification - Outputs</a:t>
            </a:r>
            <a:endParaRPr lang="en-US" sz="4000" smtClean="0"/>
          </a:p>
        </p:txBody>
      </p:sp>
      <p:sp>
        <p:nvSpPr>
          <p:cNvPr id="9219" name="Rectangle 3"/>
          <p:cNvSpPr>
            <a:spLocks noGrp="1" noChangeArrowheads="1"/>
          </p:cNvSpPr>
          <p:nvPr>
            <p:ph type="body" idx="1"/>
          </p:nvPr>
        </p:nvSpPr>
        <p:spPr>
          <a:xfrm>
            <a:off x="323850" y="3789363"/>
            <a:ext cx="8496300" cy="2663825"/>
          </a:xfrm>
        </p:spPr>
        <p:txBody>
          <a:bodyPr/>
          <a:lstStyle/>
          <a:p>
            <a:r>
              <a:rPr lang="en-GB" smtClean="0"/>
              <a:t>Outputs: </a:t>
            </a:r>
          </a:p>
          <a:p>
            <a:pPr lvl="1"/>
            <a:r>
              <a:rPr lang="en-GB" sz="2400" smtClean="0"/>
              <a:t>data_out_valid indicates that valid data is driven on the data_out bus</a:t>
            </a:r>
          </a:p>
          <a:p>
            <a:pPr lvl="1"/>
            <a:r>
              <a:rPr lang="en-GB" sz="2400" smtClean="0"/>
              <a:t>data_out is the data item requested from the DUV</a:t>
            </a:r>
          </a:p>
          <a:p>
            <a:pPr lvl="1"/>
            <a:r>
              <a:rPr lang="en-GB" sz="2400" smtClean="0"/>
              <a:t>empty indicates that the DUV is empty</a:t>
            </a:r>
          </a:p>
          <a:p>
            <a:pPr lvl="1"/>
            <a:r>
              <a:rPr lang="en-GB" sz="2400" smtClean="0"/>
              <a:t>full indicates that the DUV is full</a:t>
            </a:r>
          </a:p>
        </p:txBody>
      </p:sp>
      <p:grpSp>
        <p:nvGrpSpPr>
          <p:cNvPr id="9220" name="Group 29"/>
          <p:cNvGrpSpPr>
            <a:grpSpLocks/>
          </p:cNvGrpSpPr>
          <p:nvPr/>
        </p:nvGrpSpPr>
        <p:grpSpPr bwMode="auto">
          <a:xfrm>
            <a:off x="1800225" y="1268413"/>
            <a:ext cx="5543550" cy="2376487"/>
            <a:chOff x="1907704" y="1484784"/>
            <a:chExt cx="5544616" cy="2376264"/>
          </a:xfrm>
        </p:grpSpPr>
        <p:sp>
          <p:nvSpPr>
            <p:cNvPr id="9221" name="Rectangle 3"/>
            <p:cNvSpPr>
              <a:spLocks noChangeArrowheads="1"/>
            </p:cNvSpPr>
            <p:nvPr/>
          </p:nvSpPr>
          <p:spPr bwMode="auto">
            <a:xfrm>
              <a:off x="3599892" y="1556792"/>
              <a:ext cx="1728192" cy="2304256"/>
            </a:xfrm>
            <a:prstGeom prst="rect">
              <a:avLst/>
            </a:prstGeom>
            <a:solidFill>
              <a:schemeClr val="tx1"/>
            </a:solidFill>
            <a:ln w="9525" algn="ctr">
              <a:solidFill>
                <a:schemeClr val="tx1"/>
              </a:solidFill>
              <a:round/>
              <a:headEnd type="triangle" w="med" len="med"/>
              <a:tailEnd type="triangle" w="med" len="med"/>
            </a:ln>
          </p:spPr>
          <p:txBody>
            <a:bodyPr anchor="ctr"/>
            <a:lstStyle/>
            <a:p>
              <a:endParaRPr lang="en-GB" sz="2400" b="1"/>
            </a:p>
          </p:txBody>
        </p:sp>
        <p:cxnSp>
          <p:nvCxnSpPr>
            <p:cNvPr id="9222" name="Straight Arrow Connector 5"/>
            <p:cNvCxnSpPr>
              <a:cxnSpLocks noChangeShapeType="1"/>
            </p:cNvCxnSpPr>
            <p:nvPr/>
          </p:nvCxnSpPr>
          <p:spPr bwMode="auto">
            <a:xfrm>
              <a:off x="1907704" y="1916832"/>
              <a:ext cx="1728192" cy="0"/>
            </a:xfrm>
            <a:prstGeom prst="straightConnector1">
              <a:avLst/>
            </a:prstGeom>
            <a:noFill/>
            <a:ln w="25400" algn="ctr">
              <a:solidFill>
                <a:schemeClr val="tx1"/>
              </a:solidFill>
              <a:round/>
              <a:headEnd/>
              <a:tailEnd type="triangle" w="lg" len="lg"/>
            </a:ln>
          </p:spPr>
        </p:cxnSp>
        <p:cxnSp>
          <p:nvCxnSpPr>
            <p:cNvPr id="9223" name="Straight Arrow Connector 6"/>
            <p:cNvCxnSpPr>
              <a:cxnSpLocks noChangeShapeType="1"/>
            </p:cNvCxnSpPr>
            <p:nvPr/>
          </p:nvCxnSpPr>
          <p:spPr bwMode="auto">
            <a:xfrm>
              <a:off x="5328084" y="1916832"/>
              <a:ext cx="2124236" cy="0"/>
            </a:xfrm>
            <a:prstGeom prst="straightConnector1">
              <a:avLst/>
            </a:prstGeom>
            <a:noFill/>
            <a:ln w="25400" algn="ctr">
              <a:solidFill>
                <a:schemeClr val="tx1"/>
              </a:solidFill>
              <a:round/>
              <a:headEnd/>
              <a:tailEnd type="triangle" w="lg" len="lg"/>
            </a:ln>
          </p:spPr>
        </p:cxnSp>
        <p:cxnSp>
          <p:nvCxnSpPr>
            <p:cNvPr id="9224" name="Straight Arrow Connector 7"/>
            <p:cNvCxnSpPr>
              <a:cxnSpLocks noChangeShapeType="1"/>
            </p:cNvCxnSpPr>
            <p:nvPr/>
          </p:nvCxnSpPr>
          <p:spPr bwMode="auto">
            <a:xfrm>
              <a:off x="5328084" y="2420888"/>
              <a:ext cx="2124236" cy="0"/>
            </a:xfrm>
            <a:prstGeom prst="straightConnector1">
              <a:avLst/>
            </a:prstGeom>
            <a:noFill/>
            <a:ln w="25400" algn="ctr">
              <a:solidFill>
                <a:schemeClr val="tx1"/>
              </a:solidFill>
              <a:round/>
              <a:headEnd/>
              <a:tailEnd type="triangle" w="lg" len="lg"/>
            </a:ln>
          </p:spPr>
        </p:cxnSp>
        <p:cxnSp>
          <p:nvCxnSpPr>
            <p:cNvPr id="9225" name="Straight Arrow Connector 8"/>
            <p:cNvCxnSpPr>
              <a:cxnSpLocks noChangeShapeType="1"/>
            </p:cNvCxnSpPr>
            <p:nvPr/>
          </p:nvCxnSpPr>
          <p:spPr bwMode="auto">
            <a:xfrm>
              <a:off x="5328084" y="3140968"/>
              <a:ext cx="1224136" cy="0"/>
            </a:xfrm>
            <a:prstGeom prst="straightConnector1">
              <a:avLst/>
            </a:prstGeom>
            <a:noFill/>
            <a:ln w="25400" algn="ctr">
              <a:solidFill>
                <a:schemeClr val="tx1"/>
              </a:solidFill>
              <a:round/>
              <a:headEnd/>
              <a:tailEnd type="triangle" w="lg" len="lg"/>
            </a:ln>
          </p:spPr>
        </p:cxnSp>
        <p:cxnSp>
          <p:nvCxnSpPr>
            <p:cNvPr id="9226" name="Straight Arrow Connector 9"/>
            <p:cNvCxnSpPr>
              <a:cxnSpLocks noChangeShapeType="1"/>
            </p:cNvCxnSpPr>
            <p:nvPr/>
          </p:nvCxnSpPr>
          <p:spPr bwMode="auto">
            <a:xfrm>
              <a:off x="5328084" y="3501008"/>
              <a:ext cx="1224136" cy="0"/>
            </a:xfrm>
            <a:prstGeom prst="straightConnector1">
              <a:avLst/>
            </a:prstGeom>
            <a:noFill/>
            <a:ln w="25400" algn="ctr">
              <a:solidFill>
                <a:schemeClr val="tx1"/>
              </a:solidFill>
              <a:round/>
              <a:headEnd/>
              <a:tailEnd type="triangle" w="lg" len="lg"/>
            </a:ln>
          </p:spPr>
        </p:cxnSp>
        <p:cxnSp>
          <p:nvCxnSpPr>
            <p:cNvPr id="9227" name="Straight Arrow Connector 11"/>
            <p:cNvCxnSpPr>
              <a:cxnSpLocks noChangeShapeType="1"/>
            </p:cNvCxnSpPr>
            <p:nvPr/>
          </p:nvCxnSpPr>
          <p:spPr bwMode="auto">
            <a:xfrm>
              <a:off x="1907704" y="2276872"/>
              <a:ext cx="1692188" cy="0"/>
            </a:xfrm>
            <a:prstGeom prst="straightConnector1">
              <a:avLst/>
            </a:prstGeom>
            <a:noFill/>
            <a:ln w="25400" algn="ctr">
              <a:solidFill>
                <a:schemeClr val="tx1"/>
              </a:solidFill>
              <a:round/>
              <a:headEnd/>
              <a:tailEnd type="triangle" w="lg" len="lg"/>
            </a:ln>
          </p:spPr>
        </p:cxnSp>
        <p:sp>
          <p:nvSpPr>
            <p:cNvPr id="9228" name="TextBox 15"/>
            <p:cNvSpPr txBox="1">
              <a:spLocks noChangeArrowheads="1"/>
            </p:cNvSpPr>
            <p:nvPr/>
          </p:nvSpPr>
          <p:spPr bwMode="auto">
            <a:xfrm>
              <a:off x="3887924" y="2420888"/>
              <a:ext cx="1152128" cy="461665"/>
            </a:xfrm>
            <a:prstGeom prst="rect">
              <a:avLst/>
            </a:prstGeom>
            <a:noFill/>
            <a:ln w="9525">
              <a:noFill/>
              <a:miter lim="800000"/>
              <a:headEnd/>
              <a:tailEnd/>
            </a:ln>
          </p:spPr>
          <p:txBody>
            <a:bodyPr>
              <a:spAutoFit/>
            </a:bodyPr>
            <a:lstStyle/>
            <a:p>
              <a:r>
                <a:rPr lang="en-GB">
                  <a:solidFill>
                    <a:schemeClr val="bg1"/>
                  </a:solidFill>
                </a:rPr>
                <a:t>DUV</a:t>
              </a:r>
            </a:p>
          </p:txBody>
        </p:sp>
        <p:sp>
          <p:nvSpPr>
            <p:cNvPr id="9229" name="TextBox 16"/>
            <p:cNvSpPr txBox="1">
              <a:spLocks noChangeArrowheads="1"/>
            </p:cNvSpPr>
            <p:nvPr/>
          </p:nvSpPr>
          <p:spPr bwMode="auto">
            <a:xfrm>
              <a:off x="1907704" y="3140968"/>
              <a:ext cx="720080" cy="400110"/>
            </a:xfrm>
            <a:prstGeom prst="rect">
              <a:avLst/>
            </a:prstGeom>
            <a:noFill/>
            <a:ln w="9525">
              <a:noFill/>
              <a:miter lim="800000"/>
              <a:headEnd/>
              <a:tailEnd/>
            </a:ln>
          </p:spPr>
          <p:txBody>
            <a:bodyPr>
              <a:spAutoFit/>
            </a:bodyPr>
            <a:lstStyle/>
            <a:p>
              <a:pPr algn="l"/>
              <a:r>
                <a:rPr lang="en-GB" sz="2000"/>
                <a:t>clk</a:t>
              </a:r>
            </a:p>
          </p:txBody>
        </p:sp>
        <p:sp>
          <p:nvSpPr>
            <p:cNvPr id="9230" name="TextBox 18"/>
            <p:cNvSpPr txBox="1">
              <a:spLocks noChangeArrowheads="1"/>
            </p:cNvSpPr>
            <p:nvPr/>
          </p:nvSpPr>
          <p:spPr bwMode="auto">
            <a:xfrm>
              <a:off x="1907704" y="2724889"/>
              <a:ext cx="1008112" cy="400110"/>
            </a:xfrm>
            <a:prstGeom prst="rect">
              <a:avLst/>
            </a:prstGeom>
            <a:noFill/>
            <a:ln w="9525">
              <a:noFill/>
              <a:miter lim="800000"/>
              <a:headEnd/>
              <a:tailEnd/>
            </a:ln>
          </p:spPr>
          <p:txBody>
            <a:bodyPr>
              <a:spAutoFit/>
            </a:bodyPr>
            <a:lstStyle/>
            <a:p>
              <a:pPr algn="l"/>
              <a:r>
                <a:rPr lang="en-GB" sz="2000"/>
                <a:t>clear</a:t>
              </a:r>
            </a:p>
          </p:txBody>
        </p:sp>
        <p:sp>
          <p:nvSpPr>
            <p:cNvPr id="9231" name="TextBox 19"/>
            <p:cNvSpPr txBox="1">
              <a:spLocks noChangeArrowheads="1"/>
            </p:cNvSpPr>
            <p:nvPr/>
          </p:nvSpPr>
          <p:spPr bwMode="auto">
            <a:xfrm>
              <a:off x="1907704" y="1916832"/>
              <a:ext cx="720080" cy="400110"/>
            </a:xfrm>
            <a:prstGeom prst="rect">
              <a:avLst/>
            </a:prstGeom>
            <a:noFill/>
            <a:ln w="9525">
              <a:noFill/>
              <a:miter lim="800000"/>
              <a:headEnd/>
              <a:tailEnd/>
            </a:ln>
          </p:spPr>
          <p:txBody>
            <a:bodyPr>
              <a:spAutoFit/>
            </a:bodyPr>
            <a:lstStyle/>
            <a:p>
              <a:pPr algn="l"/>
              <a:r>
                <a:rPr lang="en-GB" sz="2000"/>
                <a:t>wr</a:t>
              </a:r>
            </a:p>
          </p:txBody>
        </p:sp>
        <p:sp>
          <p:nvSpPr>
            <p:cNvPr id="9232" name="TextBox 23"/>
            <p:cNvSpPr txBox="1">
              <a:spLocks noChangeArrowheads="1"/>
            </p:cNvSpPr>
            <p:nvPr/>
          </p:nvSpPr>
          <p:spPr bwMode="auto">
            <a:xfrm>
              <a:off x="1907704" y="1484784"/>
              <a:ext cx="1584176" cy="400110"/>
            </a:xfrm>
            <a:prstGeom prst="rect">
              <a:avLst/>
            </a:prstGeom>
            <a:noFill/>
            <a:ln w="9525">
              <a:noFill/>
              <a:miter lim="800000"/>
              <a:headEnd/>
              <a:tailEnd/>
            </a:ln>
          </p:spPr>
          <p:txBody>
            <a:bodyPr>
              <a:spAutoFit/>
            </a:bodyPr>
            <a:lstStyle/>
            <a:p>
              <a:pPr algn="l"/>
              <a:r>
                <a:rPr lang="en-GB" sz="2000"/>
                <a:t>data_in [7:0]</a:t>
              </a:r>
            </a:p>
          </p:txBody>
        </p:sp>
        <p:sp>
          <p:nvSpPr>
            <p:cNvPr id="9233" name="TextBox 24"/>
            <p:cNvSpPr txBox="1">
              <a:spLocks noChangeArrowheads="1"/>
            </p:cNvSpPr>
            <p:nvPr/>
          </p:nvSpPr>
          <p:spPr bwMode="auto">
            <a:xfrm>
              <a:off x="1907704" y="2276872"/>
              <a:ext cx="720080" cy="400110"/>
            </a:xfrm>
            <a:prstGeom prst="rect">
              <a:avLst/>
            </a:prstGeom>
            <a:noFill/>
            <a:ln w="9525">
              <a:noFill/>
              <a:miter lim="800000"/>
              <a:headEnd/>
              <a:tailEnd/>
            </a:ln>
          </p:spPr>
          <p:txBody>
            <a:bodyPr>
              <a:spAutoFit/>
            </a:bodyPr>
            <a:lstStyle/>
            <a:p>
              <a:pPr algn="l"/>
              <a:r>
                <a:rPr lang="en-GB" sz="2000"/>
                <a:t>rd</a:t>
              </a:r>
            </a:p>
          </p:txBody>
        </p:sp>
        <p:sp>
          <p:nvSpPr>
            <p:cNvPr id="9234" name="TextBox 25"/>
            <p:cNvSpPr txBox="1">
              <a:spLocks noChangeArrowheads="1"/>
            </p:cNvSpPr>
            <p:nvPr/>
          </p:nvSpPr>
          <p:spPr bwMode="auto">
            <a:xfrm>
              <a:off x="5580112" y="2060848"/>
              <a:ext cx="1764196" cy="400110"/>
            </a:xfrm>
            <a:prstGeom prst="rect">
              <a:avLst/>
            </a:prstGeom>
            <a:noFill/>
            <a:ln w="9525">
              <a:noFill/>
              <a:miter lim="800000"/>
              <a:headEnd/>
              <a:tailEnd/>
            </a:ln>
          </p:spPr>
          <p:txBody>
            <a:bodyPr>
              <a:spAutoFit/>
            </a:bodyPr>
            <a:lstStyle/>
            <a:p>
              <a:pPr algn="r"/>
              <a:r>
                <a:rPr lang="en-GB" sz="2000"/>
                <a:t>data_out [7:0]</a:t>
              </a:r>
            </a:p>
          </p:txBody>
        </p:sp>
        <p:sp>
          <p:nvSpPr>
            <p:cNvPr id="9235" name="TextBox 26"/>
            <p:cNvSpPr txBox="1">
              <a:spLocks noChangeArrowheads="1"/>
            </p:cNvSpPr>
            <p:nvPr/>
          </p:nvSpPr>
          <p:spPr bwMode="auto">
            <a:xfrm>
              <a:off x="5328084" y="2708920"/>
              <a:ext cx="1080120" cy="400110"/>
            </a:xfrm>
            <a:prstGeom prst="rect">
              <a:avLst/>
            </a:prstGeom>
            <a:noFill/>
            <a:ln w="9525">
              <a:noFill/>
              <a:miter lim="800000"/>
              <a:headEnd/>
              <a:tailEnd/>
            </a:ln>
          </p:spPr>
          <p:txBody>
            <a:bodyPr>
              <a:spAutoFit/>
            </a:bodyPr>
            <a:lstStyle/>
            <a:p>
              <a:pPr algn="r"/>
              <a:r>
                <a:rPr lang="en-GB" sz="2000"/>
                <a:t>empty</a:t>
              </a:r>
            </a:p>
          </p:txBody>
        </p:sp>
        <p:sp>
          <p:nvSpPr>
            <p:cNvPr id="9236" name="TextBox 27"/>
            <p:cNvSpPr txBox="1">
              <a:spLocks noChangeArrowheads="1"/>
            </p:cNvSpPr>
            <p:nvPr/>
          </p:nvSpPr>
          <p:spPr bwMode="auto">
            <a:xfrm>
              <a:off x="5328084" y="3140968"/>
              <a:ext cx="1044116" cy="400110"/>
            </a:xfrm>
            <a:prstGeom prst="rect">
              <a:avLst/>
            </a:prstGeom>
            <a:noFill/>
            <a:ln w="9525">
              <a:noFill/>
              <a:miter lim="800000"/>
              <a:headEnd/>
              <a:tailEnd/>
            </a:ln>
          </p:spPr>
          <p:txBody>
            <a:bodyPr>
              <a:spAutoFit/>
            </a:bodyPr>
            <a:lstStyle/>
            <a:p>
              <a:pPr algn="r"/>
              <a:r>
                <a:rPr lang="en-GB" sz="2000"/>
                <a:t>full</a:t>
              </a:r>
            </a:p>
          </p:txBody>
        </p:sp>
        <p:sp>
          <p:nvSpPr>
            <p:cNvPr id="9237" name="TextBox 28"/>
            <p:cNvSpPr txBox="1">
              <a:spLocks noChangeArrowheads="1"/>
            </p:cNvSpPr>
            <p:nvPr/>
          </p:nvSpPr>
          <p:spPr bwMode="auto">
            <a:xfrm>
              <a:off x="5436096" y="1556792"/>
              <a:ext cx="1872208" cy="400110"/>
            </a:xfrm>
            <a:prstGeom prst="rect">
              <a:avLst/>
            </a:prstGeom>
            <a:noFill/>
            <a:ln w="9525">
              <a:noFill/>
              <a:miter lim="800000"/>
              <a:headEnd/>
              <a:tailEnd/>
            </a:ln>
          </p:spPr>
          <p:txBody>
            <a:bodyPr>
              <a:spAutoFit/>
            </a:bodyPr>
            <a:lstStyle/>
            <a:p>
              <a:pPr algn="r"/>
              <a:r>
                <a:rPr lang="en-GB" sz="2000"/>
                <a:t>data_out_valid</a:t>
              </a:r>
            </a:p>
          </p:txBody>
        </p:sp>
        <p:cxnSp>
          <p:nvCxnSpPr>
            <p:cNvPr id="9238" name="Straight Arrow Connector 43"/>
            <p:cNvCxnSpPr>
              <a:cxnSpLocks noChangeShapeType="1"/>
            </p:cNvCxnSpPr>
            <p:nvPr/>
          </p:nvCxnSpPr>
          <p:spPr bwMode="auto">
            <a:xfrm>
              <a:off x="1907704" y="2708920"/>
              <a:ext cx="1692188" cy="0"/>
            </a:xfrm>
            <a:prstGeom prst="straightConnector1">
              <a:avLst/>
            </a:prstGeom>
            <a:noFill/>
            <a:ln w="25400" algn="ctr">
              <a:solidFill>
                <a:schemeClr val="tx1"/>
              </a:solidFill>
              <a:round/>
              <a:headEnd/>
              <a:tailEnd type="triangle" w="lg" len="lg"/>
            </a:ln>
          </p:spPr>
        </p:cxnSp>
        <p:cxnSp>
          <p:nvCxnSpPr>
            <p:cNvPr id="9239" name="Straight Arrow Connector 44"/>
            <p:cNvCxnSpPr>
              <a:cxnSpLocks noChangeShapeType="1"/>
            </p:cNvCxnSpPr>
            <p:nvPr/>
          </p:nvCxnSpPr>
          <p:spPr bwMode="auto">
            <a:xfrm>
              <a:off x="1907704" y="3140968"/>
              <a:ext cx="1692188" cy="0"/>
            </a:xfrm>
            <a:prstGeom prst="straightConnector1">
              <a:avLst/>
            </a:prstGeom>
            <a:noFill/>
            <a:ln w="25400" algn="ctr">
              <a:solidFill>
                <a:schemeClr val="tx1"/>
              </a:solidFill>
              <a:round/>
              <a:headEnd/>
              <a:tailEnd type="triangle" w="lg" len="lg"/>
            </a:ln>
          </p:spPr>
        </p:cxnSp>
        <p:cxnSp>
          <p:nvCxnSpPr>
            <p:cNvPr id="9240" name="Straight Arrow Connector 45"/>
            <p:cNvCxnSpPr>
              <a:cxnSpLocks noChangeShapeType="1"/>
            </p:cNvCxnSpPr>
            <p:nvPr/>
          </p:nvCxnSpPr>
          <p:spPr bwMode="auto">
            <a:xfrm>
              <a:off x="1907704" y="3501008"/>
              <a:ext cx="1692188" cy="0"/>
            </a:xfrm>
            <a:prstGeom prst="straightConnector1">
              <a:avLst/>
            </a:prstGeom>
            <a:noFill/>
            <a:ln w="25400" algn="ctr">
              <a:solidFill>
                <a:schemeClr val="tx1"/>
              </a:solidFill>
              <a:round/>
              <a:headEnd/>
              <a:tailEnd type="triangle" w="lg" len="lg"/>
            </a:ln>
          </p:spPr>
        </p:cxnSp>
      </p:gr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t>DUV Specification</a:t>
            </a:r>
            <a:endParaRPr lang="en-US" smtClean="0"/>
          </a:p>
        </p:txBody>
      </p:sp>
      <p:sp>
        <p:nvSpPr>
          <p:cNvPr id="10243" name="Rectangle 3"/>
          <p:cNvSpPr>
            <a:spLocks noGrp="1" noChangeArrowheads="1"/>
          </p:cNvSpPr>
          <p:nvPr>
            <p:ph type="body" idx="1"/>
          </p:nvPr>
        </p:nvSpPr>
        <p:spPr>
          <a:xfrm>
            <a:off x="323850" y="1435100"/>
            <a:ext cx="8496300" cy="4743450"/>
          </a:xfrm>
        </p:spPr>
        <p:txBody>
          <a:bodyPr/>
          <a:lstStyle/>
          <a:p>
            <a:r>
              <a:rPr lang="en-GB" smtClean="0"/>
              <a:t>High-Level functional specification of DUV</a:t>
            </a:r>
          </a:p>
          <a:p>
            <a:pPr lvl="1"/>
            <a:r>
              <a:rPr lang="en-GB" sz="2400" smtClean="0"/>
              <a:t>The design is a FIFO.</a:t>
            </a:r>
          </a:p>
          <a:p>
            <a:pPr lvl="1"/>
            <a:r>
              <a:rPr lang="en-GB" sz="2400" smtClean="0"/>
              <a:t>Reading and writing can be done in the same cycle.</a:t>
            </a:r>
          </a:p>
          <a:p>
            <a:pPr lvl="1"/>
            <a:r>
              <a:rPr lang="en-GB" sz="2400" smtClean="0"/>
              <a:t>Data becomes valid for reading one cycle after it is written.</a:t>
            </a:r>
          </a:p>
          <a:p>
            <a:pPr lvl="1"/>
            <a:r>
              <a:rPr lang="en-GB" sz="2400" smtClean="0"/>
              <a:t>No data is returned for a read when the DUV is empty.</a:t>
            </a:r>
          </a:p>
          <a:p>
            <a:pPr lvl="1"/>
            <a:r>
              <a:rPr lang="en-GB" sz="2400" smtClean="0"/>
              <a:t>Clearing takes one cycle.</a:t>
            </a:r>
          </a:p>
          <a:p>
            <a:pPr lvl="1"/>
            <a:r>
              <a:rPr lang="en-GB" sz="2400" smtClean="0"/>
              <a:t>During clearing read and write are disabled.</a:t>
            </a:r>
          </a:p>
          <a:p>
            <a:pPr lvl="1"/>
            <a:r>
              <a:rPr lang="en-GB" sz="2400" smtClean="0"/>
              <a:t>Inputs arriving during a clear are ignored.</a:t>
            </a:r>
          </a:p>
          <a:p>
            <a:pPr lvl="1"/>
            <a:r>
              <a:rPr lang="en-GB" sz="2400" smtClean="0"/>
              <a:t>The FIFO is 8 entries deep.</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eaLnBrk="1" hangingPunct="1"/>
            <a:r>
              <a:rPr lang="en-GB" smtClean="0"/>
              <a:t>Verification Plan</a:t>
            </a:r>
            <a:endParaRPr lang="en-US" smtClean="0"/>
          </a:p>
        </p:txBody>
      </p:sp>
      <p:sp>
        <p:nvSpPr>
          <p:cNvPr id="11267" name="Rectangle 3"/>
          <p:cNvSpPr>
            <a:spLocks noGrp="1" noChangeArrowheads="1"/>
          </p:cNvSpPr>
          <p:nvPr>
            <p:ph type="subTitle" idx="1"/>
          </p:nvPr>
        </p:nvSpPr>
        <p:spPr/>
        <p:txBody>
          <a:bodyPr/>
          <a:lstStyle/>
          <a:p>
            <a:pPr eaLnBrk="1" hangingPunct="1"/>
            <a:r>
              <a:rPr lang="en-US" dirty="0" smtClean="0"/>
              <a:t>Those who fail </a:t>
            </a:r>
            <a:r>
              <a:rPr lang="en-US" smtClean="0"/>
              <a:t>to plan, </a:t>
            </a:r>
            <a:r>
              <a:rPr lang="en-US" dirty="0" smtClean="0"/>
              <a:t>plan to fail. </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75" y="1071563"/>
            <a:ext cx="8424863" cy="5343525"/>
          </a:xfrm>
        </p:spPr>
        <p:txBody>
          <a:bodyPr/>
          <a:lstStyle/>
          <a:p>
            <a:r>
              <a:rPr lang="en-GB" sz="2400" smtClean="0"/>
              <a:t>Functions to be verified: </a:t>
            </a:r>
          </a:p>
          <a:p>
            <a:pPr lvl="1"/>
            <a:r>
              <a:rPr lang="en-GB" sz="1800" smtClean="0"/>
              <a:t>For each level in the design hierarchy, list all the functions that will be verified at that level.</a:t>
            </a:r>
          </a:p>
          <a:p>
            <a:pPr lvl="1"/>
            <a:r>
              <a:rPr lang="en-GB" sz="1800" smtClean="0"/>
              <a:t>In particular, identify corner cases for the design.</a:t>
            </a:r>
          </a:p>
          <a:p>
            <a:r>
              <a:rPr lang="en-GB" sz="2400" smtClean="0"/>
              <a:t>Methods of verification:</a:t>
            </a:r>
          </a:p>
          <a:p>
            <a:pPr lvl="1"/>
            <a:r>
              <a:rPr lang="en-GB" sz="1800" smtClean="0"/>
              <a:t>Define which verification methods to use, e.g. simulation (directed or random), formal, etc.</a:t>
            </a:r>
          </a:p>
          <a:p>
            <a:r>
              <a:rPr lang="en-GB" sz="2400" smtClean="0"/>
              <a:t>Completion criteria: </a:t>
            </a:r>
          </a:p>
          <a:p>
            <a:pPr lvl="1"/>
            <a:r>
              <a:rPr lang="en-GB" sz="1800" smtClean="0"/>
              <a:t>Define the measurements that indicate that verification is complete.</a:t>
            </a:r>
          </a:p>
          <a:p>
            <a:pPr lvl="1"/>
            <a:r>
              <a:rPr lang="en-GB" sz="1800" smtClean="0"/>
              <a:t>In particular, define coverage models and targets.</a:t>
            </a:r>
            <a:endParaRPr lang="en-US" sz="1800" smtClean="0"/>
          </a:p>
          <a:p>
            <a:r>
              <a:rPr lang="en-GB" sz="2400" smtClean="0"/>
              <a:t>Resources required (people) and schedule details: </a:t>
            </a:r>
          </a:p>
          <a:p>
            <a:pPr lvl="1"/>
            <a:r>
              <a:rPr lang="en-GB" sz="1800" smtClean="0"/>
              <a:t>Integrate the verification plan into the overall design plan and estimate the cost of verification.</a:t>
            </a:r>
          </a:p>
          <a:p>
            <a:r>
              <a:rPr lang="en-GB" sz="2400" smtClean="0"/>
              <a:t>Required tools: </a:t>
            </a:r>
          </a:p>
          <a:p>
            <a:pPr lvl="1"/>
            <a:r>
              <a:rPr lang="en-GB" sz="1800" smtClean="0"/>
              <a:t>List the software and hardware necessary to perform verification.</a:t>
            </a:r>
          </a:p>
        </p:txBody>
      </p:sp>
      <p:sp>
        <p:nvSpPr>
          <p:cNvPr id="5" name="TextBox 4"/>
          <p:cNvSpPr txBox="1">
            <a:spLocks noChangeArrowheads="1"/>
          </p:cNvSpPr>
          <p:nvPr/>
        </p:nvSpPr>
        <p:spPr bwMode="auto">
          <a:xfrm>
            <a:off x="1547813" y="2816225"/>
            <a:ext cx="5616575" cy="1692275"/>
          </a:xfrm>
          <a:prstGeom prst="rect">
            <a:avLst/>
          </a:prstGeom>
          <a:solidFill>
            <a:srgbClr val="FF9999"/>
          </a:solidFill>
          <a:ln w="9525">
            <a:noFill/>
            <a:miter lim="800000"/>
            <a:headEnd/>
            <a:tailEnd/>
          </a:ln>
        </p:spPr>
        <p:txBody>
          <a:bodyPr>
            <a:spAutoFit/>
          </a:bodyPr>
          <a:lstStyle/>
          <a:p>
            <a:r>
              <a:rPr lang="en-GB" sz="3200">
                <a:solidFill>
                  <a:srgbClr val="C00000"/>
                </a:solidFill>
              </a:rPr>
              <a:t>The Verification Plan is the </a:t>
            </a:r>
            <a:r>
              <a:rPr lang="en-GB" sz="4000">
                <a:solidFill>
                  <a:srgbClr val="C00000"/>
                </a:solidFill>
              </a:rPr>
              <a:t>Specification</a:t>
            </a:r>
            <a:r>
              <a:rPr lang="en-GB" sz="3200">
                <a:solidFill>
                  <a:srgbClr val="C00000"/>
                </a:solidFill>
              </a:rPr>
              <a:t> </a:t>
            </a:r>
          </a:p>
          <a:p>
            <a:r>
              <a:rPr lang="en-GB" sz="3200">
                <a:solidFill>
                  <a:srgbClr val="C00000"/>
                </a:solidFill>
              </a:rPr>
              <a:t>for the Verification Process</a:t>
            </a:r>
          </a:p>
        </p:txBody>
      </p:sp>
      <p:sp>
        <p:nvSpPr>
          <p:cNvPr id="12292" name="Title 1"/>
          <p:cNvSpPr>
            <a:spLocks noGrp="1"/>
          </p:cNvSpPr>
          <p:nvPr>
            <p:ph type="title"/>
          </p:nvPr>
        </p:nvSpPr>
        <p:spPr/>
        <p:txBody>
          <a:bodyPr/>
          <a:lstStyle/>
          <a:p>
            <a:r>
              <a:rPr lang="en-US" smtClean="0"/>
              <a:t>The Verification Plan </a:t>
            </a:r>
            <a:endParaRPr lang="en-GB" smtClean="0"/>
          </a:p>
        </p:txBody>
      </p:sp>
      <p:sp>
        <p:nvSpPr>
          <p:cNvPr id="4" name="Content Placeholder 2"/>
          <p:cNvSpPr txBox="1">
            <a:spLocks/>
          </p:cNvSpPr>
          <p:nvPr/>
        </p:nvSpPr>
        <p:spPr bwMode="auto">
          <a:xfrm>
            <a:off x="250825" y="1268413"/>
            <a:ext cx="8650288" cy="5121275"/>
          </a:xfrm>
          <a:prstGeom prst="rect">
            <a:avLst/>
          </a:prstGeom>
          <a:noFill/>
          <a:ln w="9525">
            <a:noFill/>
            <a:miter lim="800000"/>
            <a:headEnd/>
            <a:tailEnd/>
          </a:ln>
          <a:effectLst/>
        </p:spPr>
        <p:txBody>
          <a:bodyPr/>
          <a:lstStyle/>
          <a:p>
            <a:pPr marL="342900" indent="-342900" algn="l">
              <a:spcBef>
                <a:spcPct val="20000"/>
              </a:spcBef>
              <a:buClr>
                <a:srgbClr val="4185BD"/>
              </a:buClr>
              <a:buFont typeface="Wingdings" pitchFamily="2" charset="2"/>
              <a:buChar char="§"/>
              <a:defRPr/>
            </a:pPr>
            <a:endParaRPr lang="en-GB" sz="2800" b="1" kern="0" dirty="0">
              <a:latin typeface="+mn-lt"/>
            </a:endParaRPr>
          </a:p>
        </p:txBody>
      </p:sp>
      <p:sp>
        <p:nvSpPr>
          <p:cNvPr id="7" name="Rounded Rectangular Callout 6"/>
          <p:cNvSpPr/>
          <p:nvPr/>
        </p:nvSpPr>
        <p:spPr bwMode="auto">
          <a:xfrm>
            <a:off x="3995738" y="1058090"/>
            <a:ext cx="4679950" cy="1407297"/>
          </a:xfrm>
          <a:prstGeom prst="wedgeRoundRectCallout">
            <a:avLst>
              <a:gd name="adj1" fmla="val -33237"/>
              <a:gd name="adj2" fmla="val 71987"/>
              <a:gd name="adj3" fmla="val 16667"/>
            </a:avLst>
          </a:prstGeom>
          <a:solidFill>
            <a:schemeClr val="accent1">
              <a:lumMod val="90000"/>
            </a:schemeClr>
          </a:solidFill>
          <a:ln w="9525" cap="flat" cmpd="sng" algn="ctr">
            <a:noFill/>
            <a:prstDash val="solid"/>
            <a:round/>
            <a:headEnd type="triangle" w="med" len="med"/>
            <a:tailEnd type="triangle" w="med" len="med"/>
          </a:ln>
          <a:effectLst/>
        </p:spPr>
        <p:txBody>
          <a:bodyPr anchor="ctr"/>
          <a:lstStyle/>
          <a:p>
            <a:pPr>
              <a:defRPr/>
            </a:pPr>
            <a:r>
              <a:rPr lang="en-GB" dirty="0">
                <a:latin typeface="Arial" pitchFamily="34" charset="0"/>
              </a:rPr>
              <a:t>Verification Plans are “live” documents. </a:t>
            </a:r>
          </a:p>
          <a:p>
            <a:pPr>
              <a:defRPr/>
            </a:pPr>
            <a:r>
              <a:rPr lang="en-GB" dirty="0">
                <a:latin typeface="Arial" pitchFamily="34" charset="0"/>
              </a:rPr>
              <a:t>They change as our understanding of the DUV increases.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DDDDDD"/>
                                      </p:to>
                                    </p:animClr>
                                  </p:childTnLst>
                                </p:cTn>
                              </p:par>
                              <p:par>
                                <p:cTn id="7" presetID="3" presetClass="emph" presetSubtype="2" fill="hold" nodeType="withEffect">
                                  <p:stCondLst>
                                    <p:cond delay="0"/>
                                  </p:stCondLst>
                                  <p:childTnLst>
                                    <p:animClr clrSpc="rgb" dir="cw">
                                      <p:cBhvr override="childStyle">
                                        <p:cTn id="8" dur="2000" fill="hold"/>
                                        <p:tgtEl>
                                          <p:spTgt spid="3">
                                            <p:txEl>
                                              <p:pRg st="1" end="1"/>
                                            </p:txEl>
                                          </p:spTgt>
                                        </p:tgtEl>
                                        <p:attrNameLst>
                                          <p:attrName>style.color</p:attrName>
                                        </p:attrNameLst>
                                      </p:cBhvr>
                                      <p:to>
                                        <a:srgbClr val="DDDDDD"/>
                                      </p:to>
                                    </p:animClr>
                                  </p:childTnLst>
                                </p:cTn>
                              </p:par>
                              <p:par>
                                <p:cTn id="9" presetID="3" presetClass="emph" presetSubtype="2" fill="hold" nodeType="withEffect">
                                  <p:stCondLst>
                                    <p:cond delay="0"/>
                                  </p:stCondLst>
                                  <p:childTnLst>
                                    <p:animClr clrSpc="rgb" dir="cw">
                                      <p:cBhvr override="childStyle">
                                        <p:cTn id="10" dur="2000" fill="hold"/>
                                        <p:tgtEl>
                                          <p:spTgt spid="3">
                                            <p:txEl>
                                              <p:pRg st="2" end="2"/>
                                            </p:txEl>
                                          </p:spTgt>
                                        </p:tgtEl>
                                        <p:attrNameLst>
                                          <p:attrName>style.color</p:attrName>
                                        </p:attrNameLst>
                                      </p:cBhvr>
                                      <p:to>
                                        <a:srgbClr val="DDDDDD"/>
                                      </p:to>
                                    </p:animClr>
                                  </p:childTnLst>
                                </p:cTn>
                              </p:par>
                              <p:par>
                                <p:cTn id="11" presetID="3" presetClass="emph" presetSubtype="2" fill="hold" nodeType="withEffect">
                                  <p:stCondLst>
                                    <p:cond delay="0"/>
                                  </p:stCondLst>
                                  <p:childTnLst>
                                    <p:animClr clrSpc="rgb" dir="cw">
                                      <p:cBhvr override="childStyle">
                                        <p:cTn id="12" dur="2000" fill="hold"/>
                                        <p:tgtEl>
                                          <p:spTgt spid="3">
                                            <p:txEl>
                                              <p:pRg st="3" end="3"/>
                                            </p:txEl>
                                          </p:spTgt>
                                        </p:tgtEl>
                                        <p:attrNameLst>
                                          <p:attrName>style.color</p:attrName>
                                        </p:attrNameLst>
                                      </p:cBhvr>
                                      <p:to>
                                        <a:srgbClr val="DDDDDD"/>
                                      </p:to>
                                    </p:animClr>
                                  </p:childTnLst>
                                </p:cTn>
                              </p:par>
                              <p:par>
                                <p:cTn id="13" presetID="3" presetClass="emph" presetSubtype="2" fill="hold" nodeType="withEffect">
                                  <p:stCondLst>
                                    <p:cond delay="0"/>
                                  </p:stCondLst>
                                  <p:childTnLst>
                                    <p:animClr clrSpc="rgb" dir="cw">
                                      <p:cBhvr override="childStyle">
                                        <p:cTn id="14" dur="2000" fill="hold"/>
                                        <p:tgtEl>
                                          <p:spTgt spid="3">
                                            <p:txEl>
                                              <p:pRg st="4" end="4"/>
                                            </p:txEl>
                                          </p:spTgt>
                                        </p:tgtEl>
                                        <p:attrNameLst>
                                          <p:attrName>style.color</p:attrName>
                                        </p:attrNameLst>
                                      </p:cBhvr>
                                      <p:to>
                                        <a:srgbClr val="DDDDDD"/>
                                      </p:to>
                                    </p:animClr>
                                  </p:childTnLst>
                                </p:cTn>
                              </p:par>
                              <p:par>
                                <p:cTn id="15" presetID="3" presetClass="emph" presetSubtype="2" fill="hold" nodeType="withEffect">
                                  <p:stCondLst>
                                    <p:cond delay="0"/>
                                  </p:stCondLst>
                                  <p:childTnLst>
                                    <p:animClr clrSpc="rgb" dir="cw">
                                      <p:cBhvr override="childStyle">
                                        <p:cTn id="16" dur="2000" fill="hold"/>
                                        <p:tgtEl>
                                          <p:spTgt spid="3">
                                            <p:txEl>
                                              <p:pRg st="5" end="5"/>
                                            </p:txEl>
                                          </p:spTgt>
                                        </p:tgtEl>
                                        <p:attrNameLst>
                                          <p:attrName>style.color</p:attrName>
                                        </p:attrNameLst>
                                      </p:cBhvr>
                                      <p:to>
                                        <a:srgbClr val="DDDDDD"/>
                                      </p:to>
                                    </p:animClr>
                                  </p:childTnLst>
                                </p:cTn>
                              </p:par>
                              <p:par>
                                <p:cTn id="17" presetID="3" presetClass="emph" presetSubtype="2" fill="hold" nodeType="withEffect">
                                  <p:stCondLst>
                                    <p:cond delay="0"/>
                                  </p:stCondLst>
                                  <p:childTnLst>
                                    <p:animClr clrSpc="rgb" dir="cw">
                                      <p:cBhvr override="childStyle">
                                        <p:cTn id="18" dur="2000" fill="hold"/>
                                        <p:tgtEl>
                                          <p:spTgt spid="3">
                                            <p:txEl>
                                              <p:pRg st="6" end="6"/>
                                            </p:txEl>
                                          </p:spTgt>
                                        </p:tgtEl>
                                        <p:attrNameLst>
                                          <p:attrName>style.color</p:attrName>
                                        </p:attrNameLst>
                                      </p:cBhvr>
                                      <p:to>
                                        <a:srgbClr val="DDDDDD"/>
                                      </p:to>
                                    </p:animClr>
                                  </p:childTnLst>
                                </p:cTn>
                              </p:par>
                              <p:par>
                                <p:cTn id="19" presetID="3" presetClass="emph" presetSubtype="2" fill="hold" nodeType="withEffect">
                                  <p:stCondLst>
                                    <p:cond delay="0"/>
                                  </p:stCondLst>
                                  <p:childTnLst>
                                    <p:animClr clrSpc="rgb" dir="cw">
                                      <p:cBhvr override="childStyle">
                                        <p:cTn id="20" dur="2000" fill="hold"/>
                                        <p:tgtEl>
                                          <p:spTgt spid="3">
                                            <p:txEl>
                                              <p:pRg st="7" end="7"/>
                                            </p:txEl>
                                          </p:spTgt>
                                        </p:tgtEl>
                                        <p:attrNameLst>
                                          <p:attrName>style.color</p:attrName>
                                        </p:attrNameLst>
                                      </p:cBhvr>
                                      <p:to>
                                        <a:srgbClr val="DDDDDD"/>
                                      </p:to>
                                    </p:animClr>
                                  </p:childTnLst>
                                </p:cTn>
                              </p:par>
                              <p:par>
                                <p:cTn id="21" presetID="3" presetClass="emph" presetSubtype="2" fill="hold" nodeType="withEffect">
                                  <p:stCondLst>
                                    <p:cond delay="0"/>
                                  </p:stCondLst>
                                  <p:childTnLst>
                                    <p:animClr clrSpc="rgb" dir="cw">
                                      <p:cBhvr override="childStyle">
                                        <p:cTn id="22" dur="2000" fill="hold"/>
                                        <p:tgtEl>
                                          <p:spTgt spid="3">
                                            <p:txEl>
                                              <p:pRg st="8" end="8"/>
                                            </p:txEl>
                                          </p:spTgt>
                                        </p:tgtEl>
                                        <p:attrNameLst>
                                          <p:attrName>style.color</p:attrName>
                                        </p:attrNameLst>
                                      </p:cBhvr>
                                      <p:to>
                                        <a:srgbClr val="DDDDDD"/>
                                      </p:to>
                                    </p:animClr>
                                  </p:childTnLst>
                                </p:cTn>
                              </p:par>
                              <p:par>
                                <p:cTn id="23" presetID="3" presetClass="emph" presetSubtype="2" fill="hold" nodeType="withEffect">
                                  <p:stCondLst>
                                    <p:cond delay="0"/>
                                  </p:stCondLst>
                                  <p:childTnLst>
                                    <p:animClr clrSpc="rgb" dir="cw">
                                      <p:cBhvr override="childStyle">
                                        <p:cTn id="24" dur="2000" fill="hold"/>
                                        <p:tgtEl>
                                          <p:spTgt spid="3">
                                            <p:txEl>
                                              <p:pRg st="9" end="9"/>
                                            </p:txEl>
                                          </p:spTgt>
                                        </p:tgtEl>
                                        <p:attrNameLst>
                                          <p:attrName>style.color</p:attrName>
                                        </p:attrNameLst>
                                      </p:cBhvr>
                                      <p:to>
                                        <a:srgbClr val="DDDDDD"/>
                                      </p:to>
                                    </p:animClr>
                                  </p:childTnLst>
                                </p:cTn>
                              </p:par>
                              <p:par>
                                <p:cTn id="25" presetID="3" presetClass="emph" presetSubtype="2" fill="hold" nodeType="withEffect">
                                  <p:stCondLst>
                                    <p:cond delay="0"/>
                                  </p:stCondLst>
                                  <p:childTnLst>
                                    <p:animClr clrSpc="rgb" dir="cw">
                                      <p:cBhvr override="childStyle">
                                        <p:cTn id="26" dur="2000" fill="hold"/>
                                        <p:tgtEl>
                                          <p:spTgt spid="3">
                                            <p:txEl>
                                              <p:pRg st="10" end="10"/>
                                            </p:txEl>
                                          </p:spTgt>
                                        </p:tgtEl>
                                        <p:attrNameLst>
                                          <p:attrName>style.color</p:attrName>
                                        </p:attrNameLst>
                                      </p:cBhvr>
                                      <p:to>
                                        <a:srgbClr val="DDDDDD"/>
                                      </p:to>
                                    </p:animClr>
                                  </p:childTnLst>
                                </p:cTn>
                              </p:par>
                              <p:par>
                                <p:cTn id="27" presetID="3" presetClass="emph" presetSubtype="2" fill="hold" nodeType="withEffect">
                                  <p:stCondLst>
                                    <p:cond delay="0"/>
                                  </p:stCondLst>
                                  <p:childTnLst>
                                    <p:animClr clrSpc="rgb" dir="cw">
                                      <p:cBhvr override="childStyle">
                                        <p:cTn id="28" dur="2000" fill="hold"/>
                                        <p:tgtEl>
                                          <p:spTgt spid="3">
                                            <p:txEl>
                                              <p:pRg st="11" end="11"/>
                                            </p:txEl>
                                          </p:spTgt>
                                        </p:tgtEl>
                                        <p:attrNameLst>
                                          <p:attrName>style.color</p:attrName>
                                        </p:attrNameLst>
                                      </p:cBhvr>
                                      <p:to>
                                        <a:srgbClr val="DDDDDD"/>
                                      </p:to>
                                    </p:animClr>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20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4:15:0928" val="Design Complexity:How big is exhaustive?"/>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4476</TotalTime>
  <Words>3423</Words>
  <Application>Microsoft Macintosh PowerPoint</Application>
  <PresentationFormat>On-screen Show (4:3)</PresentationFormat>
  <Paragraphs>581</Paragraphs>
  <Slides>51</Slides>
  <Notes>7</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Default Design</vt:lpstr>
      <vt:lpstr>COMS31700 Design Verification:   Block-level Case Study (with demonstration of ABV and Formal Verification)</vt:lpstr>
      <vt:lpstr>Case Study</vt:lpstr>
      <vt:lpstr>Case Study: FIFO DUV</vt:lpstr>
      <vt:lpstr>Specification</vt:lpstr>
      <vt:lpstr>Example DUV Specification - Inputs</vt:lpstr>
      <vt:lpstr>Example DUV Specification - Outputs</vt:lpstr>
      <vt:lpstr>DUV Specification</vt:lpstr>
      <vt:lpstr>Verification Plan</vt:lpstr>
      <vt:lpstr>The Verification Plan </vt:lpstr>
      <vt:lpstr>Test Scenarios Matrix - Basic </vt:lpstr>
      <vt:lpstr>White Box View  DUV Implementation</vt:lpstr>
      <vt:lpstr>Example DUV Implementation </vt:lpstr>
      <vt:lpstr>Functional Coverage</vt:lpstr>
      <vt:lpstr>Cross-Product Functional Coverage </vt:lpstr>
      <vt:lpstr>FIFO Cross Product Coverage Model</vt:lpstr>
      <vt:lpstr>FIFO Cross Product Coverage Model </vt:lpstr>
      <vt:lpstr>FIFO Cross Product Coverage Model </vt:lpstr>
      <vt:lpstr>FIFO Cross Product Coverage Model </vt:lpstr>
      <vt:lpstr>Constraint Pseudo Random Test Generation</vt:lpstr>
      <vt:lpstr>Advanced TB Architecture</vt:lpstr>
      <vt:lpstr>Test Scenarios Matrix – Advanced  </vt:lpstr>
      <vt:lpstr>Test Scenarios Matrix – Advanced  </vt:lpstr>
      <vt:lpstr>Test Scenarios Matrix – Advanced  </vt:lpstr>
      <vt:lpstr>Test Scenarios Matrix – Advanced  </vt:lpstr>
      <vt:lpstr>Test Scenarios Matrix – Advanced  </vt:lpstr>
      <vt:lpstr>Bug Hunting</vt:lpstr>
      <vt:lpstr>Given the following bug... </vt:lpstr>
      <vt:lpstr>Given the following bug... </vt:lpstr>
      <vt:lpstr>Read/Write when FIFO is empty</vt:lpstr>
      <vt:lpstr>Read and Write when FIFO is full</vt:lpstr>
      <vt:lpstr>ABV</vt:lpstr>
      <vt:lpstr>Properties of the DUV </vt:lpstr>
      <vt:lpstr>Properties of the DUV </vt:lpstr>
      <vt:lpstr>Property Formalization</vt:lpstr>
      <vt:lpstr>Formalization of key DUV Assertions</vt:lpstr>
      <vt:lpstr>Corner case properties </vt:lpstr>
      <vt:lpstr>Formal Property Checking</vt:lpstr>
      <vt:lpstr>Functional Verification Approaches</vt:lpstr>
      <vt:lpstr>Formal Property Checking</vt:lpstr>
      <vt:lpstr>Formal Property Checking</vt:lpstr>
      <vt:lpstr>Formal Property Checking</vt:lpstr>
      <vt:lpstr>Simulation vs Functional Formal Verification</vt:lpstr>
      <vt:lpstr>The Role of Formal Property Checking </vt:lpstr>
      <vt:lpstr>Outcomes of Formal Property Checking</vt:lpstr>
      <vt:lpstr>Outcomes of Formal Property Checking</vt:lpstr>
      <vt:lpstr>How do you know you’ve encoded the property right?</vt:lpstr>
      <vt:lpstr>Formal Property Checking </vt:lpstr>
      <vt:lpstr>Formal Property Checking </vt:lpstr>
      <vt:lpstr>How big is Exhaustive?</vt:lpstr>
      <vt:lpstr>Summary</vt:lpstr>
      <vt:lpstr>Why red wine is so important for Christmas</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COMS31700</dc:title>
  <dc:subject/>
  <dc:creator>Kerstin Eder</dc:creator>
  <cp:keywords/>
  <dc:description/>
  <cp:lastModifiedBy>Kerstin Eder</cp:lastModifiedBy>
  <cp:revision>130</cp:revision>
  <cp:lastPrinted>2015-11-30T13:27:46Z</cp:lastPrinted>
  <dcterms:created xsi:type="dcterms:W3CDTF">2006-05-11T10:00:56Z</dcterms:created>
  <dcterms:modified xsi:type="dcterms:W3CDTF">2016-11-03T10:43:14Z</dcterms:modified>
  <cp:category/>
</cp:coreProperties>
</file>