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2751" autoAdjust="0"/>
  </p:normalViewPr>
  <p:slideViewPr>
    <p:cSldViewPr snapToGrid="0" showGuides="1">
      <p:cViewPr>
        <p:scale>
          <a:sx n="81" d="100"/>
          <a:sy n="81" d="100"/>
        </p:scale>
        <p:origin x="-2168" y="-8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p>
          <a:p>
            <a:pPr lvl="0"/>
            <a:r>
              <a:rPr lang="en-GB" sz="1200" kern="1200" dirty="0" smtClean="0">
                <a:solidFill>
                  <a:schemeClr val="tx1"/>
                </a:solidFill>
                <a:effectLst/>
                <a:latin typeface="Arial" charset="0"/>
                <a:ea typeface="+mn-ea"/>
                <a:cs typeface="+mn-cs"/>
              </a:rPr>
              <a:t>False positive: Healthy people incorrectly identified as sick</a:t>
            </a:r>
          </a:p>
          <a:p>
            <a:pPr lvl="0"/>
            <a:r>
              <a:rPr lang="en-GB" sz="1200" kern="1200" dirty="0" smtClean="0">
                <a:solidFill>
                  <a:schemeClr val="tx1"/>
                </a:solidFill>
                <a:effectLst/>
                <a:latin typeface="Arial" charset="0"/>
                <a:ea typeface="+mn-ea"/>
                <a:cs typeface="+mn-cs"/>
              </a:rPr>
              <a:t>True negative: Healthy people correctly identified as healthy</a:t>
            </a:r>
          </a:p>
          <a:p>
            <a:pPr lvl="0"/>
            <a:r>
              <a:rPr lang="en-GB" sz="1200" kern="1200" dirty="0" smtClean="0">
                <a:solidFill>
                  <a:schemeClr val="tx1"/>
                </a:solidFill>
                <a:effectLst/>
                <a:latin typeface="Arial" charset="0"/>
                <a:ea typeface="+mn-ea"/>
                <a:cs typeface="+mn-cs"/>
              </a:rPr>
              <a:t>False negative: Sick people incorrectly identified as healthy</a:t>
            </a: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endParaRPr lang="en-US" dirty="0" smtClean="0"/>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37</a:t>
            </a:fld>
            <a:endParaRPr lang="en-US"/>
          </a:p>
        </p:txBody>
      </p:sp>
    </p:spTree>
    <p:extLst>
      <p:ext uri="{BB962C8B-B14F-4D97-AF65-F5344CB8AC3E}">
        <p14:creationId xmlns:p14="http://schemas.microsoft.com/office/powerpoint/2010/main" val="2248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38</a:t>
            </a:fld>
            <a:endParaRPr lang="en-US"/>
          </a:p>
        </p:txBody>
      </p:sp>
    </p:spTree>
    <p:extLst>
      <p:ext uri="{BB962C8B-B14F-4D97-AF65-F5344CB8AC3E}">
        <p14:creationId xmlns:p14="http://schemas.microsoft.com/office/powerpoint/2010/main" val="9620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39</a:t>
            </a:fld>
            <a:endParaRPr lang="en-US"/>
          </a:p>
        </p:txBody>
      </p:sp>
    </p:spTree>
    <p:extLst>
      <p:ext uri="{BB962C8B-B14F-4D97-AF65-F5344CB8AC3E}">
        <p14:creationId xmlns:p14="http://schemas.microsoft.com/office/powerpoint/2010/main" val="18570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smtClean="0"/>
          </a:p>
          <a:p>
            <a:pPr>
              <a:spcAft>
                <a:spcPts val="0"/>
              </a:spcAft>
            </a:pPr>
            <a:r>
              <a:rPr lang="en-GB" sz="1200" b="1" dirty="0" smtClean="0">
                <a:solidFill>
                  <a:srgbClr val="FF0000"/>
                </a:solidFill>
                <a:effectLst/>
                <a:latin typeface="Cambria"/>
                <a:ea typeface="ＭＳ 明朝"/>
                <a:cs typeface="Times New Roman"/>
              </a:rPr>
              <a:t>Andy </a:t>
            </a:r>
            <a:r>
              <a:rPr lang="en-GB" sz="1200" b="1" dirty="0" err="1" smtClean="0">
                <a:solidFill>
                  <a:srgbClr val="FF0000"/>
                </a:solidFill>
                <a:effectLst/>
                <a:latin typeface="Cambria"/>
                <a:ea typeface="ＭＳ 明朝"/>
                <a:cs typeface="Times New Roman"/>
              </a:rPr>
              <a:t>Piziali</a:t>
            </a:r>
            <a:r>
              <a:rPr lang="en-GB" sz="1200" b="1" dirty="0" smtClean="0">
                <a:solidFill>
                  <a:srgbClr val="FF0000"/>
                </a:solidFill>
                <a:effectLst/>
                <a:latin typeface="Cambria"/>
                <a:ea typeface="ＭＳ 明朝"/>
                <a:cs typeface="Times New Roman"/>
              </a:rPr>
              <a:t>: Verification is the process used to demonstrate that the intent of a design is preserved in its implementation. As a consequence, a bug would be intent that was not preserved.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2014! </a:t>
            </a:r>
            <a:r>
              <a:rPr lang="en-US" baseline="0"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www.itrs.net/" TargetMode="External"/><Relationship Id="rId6" Type="http://schemas.openxmlformats.org/officeDocument/2006/relationships/hyperlink" Target="http://www.itrs2.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 Id="rId3" Type="http://schemas.openxmlformats.org/officeDocument/2006/relationships/hyperlink" Target="http://www.cs.bris.ac.uk/Teaching/Resources/COMSM011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00642" y="333855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Pentium FDIV bug!  </a:t>
            </a:r>
            <a:r>
              <a:rPr lang="en-GB" dirty="0" smtClean="0">
                <a:hlinkClick r:id="rId4"/>
              </a:rPr>
              <a:t>http://en.wikipedia.org/wiki/Pentium_FDIV_bug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7759972"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80000"/>
              </a:lnSpc>
              <a:spcBef>
                <a:spcPct val="20000"/>
              </a:spcBef>
              <a:buClr>
                <a:srgbClr val="4185BD"/>
              </a:buClr>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lang="en-GB" sz="900" kern="0" dirty="0">
                <a:latin typeface="+mn-lt"/>
              </a:rPr>
              <a:t> </a:t>
            </a:r>
            <a:r>
              <a:rPr lang="en-GB" sz="900" kern="0" dirty="0" smtClean="0">
                <a:latin typeface="+mn-lt"/>
              </a:rPr>
              <a:t>and </a:t>
            </a:r>
            <a:r>
              <a:rPr lang="en-GB" sz="900" kern="0" dirty="0">
                <a:latin typeface="+mn-lt"/>
              </a:rPr>
              <a:t> </a:t>
            </a:r>
            <a:r>
              <a:rPr lang="en-GB" sz="900" kern="0" dirty="0">
                <a:latin typeface="+mn-lt"/>
                <a:hlinkClick r:id="rId6"/>
              </a:rPr>
              <a:t>http://www.itrs2.net</a:t>
            </a:r>
            <a:r>
              <a:rPr lang="en-GB" sz="900" kern="0" dirty="0" smtClean="0">
                <a:latin typeface="+mn-lt"/>
                <a:hlinkClick r:id="rId6"/>
              </a:rPr>
              <a:t>/</a:t>
            </a:r>
            <a:r>
              <a:rPr lang="en-GB" sz="900" kern="0" dirty="0" smtClean="0">
                <a:latin typeface="+mn-lt"/>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a:xfrm>
            <a:off x="468313" y="1212378"/>
            <a:ext cx="8229600" cy="5279104"/>
          </a:xfrm>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smtClean="0"/>
              <a:t>Talk to me or arrange a meeting after any of our lectures. </a:t>
            </a:r>
          </a:p>
          <a:p>
            <a:pPr lvl="3" eaLnBrk="1" hangingPunct="1"/>
            <a:r>
              <a:rPr lang="en-GB" sz="1600" dirty="0" smtClean="0"/>
              <a:t>Alternatively, just come to my office. </a:t>
            </a:r>
          </a:p>
          <a:p>
            <a:pPr lvl="3" eaLnBrk="1" hangingPunct="1"/>
            <a:r>
              <a:rPr lang="en-GB" sz="1600" dirty="0" smtClean="0"/>
              <a:t>Email may not get you a timely response, sorry.</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(Blackboard?)</a:t>
            </a:r>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smtClean="0"/>
              <a:t>Need to minimise verification time e.g. by using:</a:t>
            </a:r>
          </a:p>
          <a:p>
            <a:pPr eaLnBrk="1" hangingPunct="1">
              <a:lnSpc>
                <a:spcPct val="90000"/>
              </a:lnSpc>
            </a:pPr>
            <a:r>
              <a:rPr lang="en-GB" sz="2400" b="1" smtClean="0">
                <a:solidFill>
                  <a:srgbClr val="A50021"/>
                </a:solidFill>
              </a:rPr>
              <a:t>Parallelism:</a:t>
            </a:r>
            <a:r>
              <a:rPr lang="en-GB" sz="2400" smtClean="0"/>
              <a:t> Add more resources</a:t>
            </a:r>
          </a:p>
          <a:p>
            <a:pPr eaLnBrk="1" hangingPunct="1">
              <a:lnSpc>
                <a:spcPct val="90000"/>
              </a:lnSpc>
            </a:pPr>
            <a:r>
              <a:rPr lang="en-GB" sz="2400" b="1" smtClean="0">
                <a:solidFill>
                  <a:srgbClr val="A50021"/>
                </a:solidFill>
              </a:rPr>
              <a:t>Abstraction:</a:t>
            </a:r>
            <a:r>
              <a:rPr lang="en-GB" sz="2400" smtClean="0"/>
              <a:t> </a:t>
            </a:r>
          </a:p>
          <a:p>
            <a:pPr lvl="1" eaLnBrk="1" hangingPunct="1">
              <a:lnSpc>
                <a:spcPct val="90000"/>
              </a:lnSpc>
            </a:pPr>
            <a:r>
              <a:rPr lang="en-GB" sz="2000" smtClean="0"/>
              <a:t>Higher level of abstraction (i.e. C vs Assembly)</a:t>
            </a:r>
          </a:p>
          <a:p>
            <a:pPr lvl="1" eaLnBrk="1" hangingPunct="1">
              <a:lnSpc>
                <a:spcPct val="90000"/>
              </a:lnSpc>
            </a:pPr>
            <a:r>
              <a:rPr lang="en-GB" sz="2000" smtClean="0"/>
              <a:t>This often means a reduction of control!</a:t>
            </a:r>
          </a:p>
          <a:p>
            <a:pPr eaLnBrk="1" hangingPunct="1">
              <a:lnSpc>
                <a:spcPct val="90000"/>
              </a:lnSpc>
            </a:pPr>
            <a:r>
              <a:rPr lang="en-GB" sz="2400" b="1" smtClean="0">
                <a:solidFill>
                  <a:srgbClr val="A50021"/>
                </a:solidFill>
              </a:rPr>
              <a:t>Automation:</a:t>
            </a:r>
            <a:r>
              <a:rPr lang="en-GB" sz="2400" smtClean="0"/>
              <a:t> </a:t>
            </a:r>
          </a:p>
          <a:p>
            <a:pPr lvl="1" eaLnBrk="1" hangingPunct="1">
              <a:lnSpc>
                <a:spcPct val="90000"/>
              </a:lnSpc>
            </a:pPr>
            <a:r>
              <a:rPr lang="en-GB" sz="2000" smtClean="0"/>
              <a:t>Tools to automate standard processes</a:t>
            </a:r>
          </a:p>
          <a:p>
            <a:pPr lvl="1" eaLnBrk="1" hangingPunct="1">
              <a:lnSpc>
                <a:spcPct val="90000"/>
              </a:lnSpc>
            </a:pPr>
            <a:r>
              <a:rPr lang="en-GB" sz="2000" smtClean="0"/>
              <a:t>Requires standard processes/methodology.</a:t>
            </a:r>
          </a:p>
          <a:p>
            <a:pPr lvl="1" eaLnBrk="1" hangingPunct="1">
              <a:lnSpc>
                <a:spcPct val="90000"/>
              </a:lnSpc>
            </a:pPr>
            <a:r>
              <a:rPr lang="en-GB" sz="2000" smtClean="0"/>
              <a:t>Usually a variety of functions, interfaces, protocols, and transformations must be verified.</a:t>
            </a:r>
          </a:p>
          <a:p>
            <a:pPr lvl="1" eaLnBrk="1" hangingPunct="1">
              <a:lnSpc>
                <a:spcPct val="90000"/>
              </a:lnSpc>
            </a:pPr>
            <a:r>
              <a:rPr lang="en-GB" sz="2000" smtClean="0"/>
              <a:t>Not all (verification) processes can be automated.</a:t>
            </a:r>
          </a:p>
          <a:p>
            <a:pPr eaLnBrk="1" hangingPunct="1">
              <a:lnSpc>
                <a:spcPct val="90000"/>
              </a:lnSpc>
              <a:buFont typeface="Wingdings" pitchFamily="2" charset="2"/>
              <a:buNone/>
            </a:pPr>
            <a:r>
              <a:rPr lang="en-GB" sz="2400" b="1"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partners and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117"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31325"/>
          </a:xfrm>
          <a:prstGeom prst="rect">
            <a:avLst/>
          </a:prstGeom>
          <a:noFill/>
          <a:ln w="19050" algn="ctr">
            <a:noFill/>
            <a:miter lim="800000"/>
            <a:headEnd/>
            <a:tailEnd type="none" w="lg" len="lg"/>
          </a:ln>
        </p:spPr>
        <p:txBody>
          <a:bodyPr>
            <a:spAutoFit/>
          </a:bodyPr>
          <a:lstStyle/>
          <a:p>
            <a:r>
              <a:rPr lang="en-GB" b="1" i="1" dirty="0">
                <a:solidFill>
                  <a:srgbClr val="A50021"/>
                </a:solidFill>
              </a:rPr>
              <a:t>Result:</a:t>
            </a:r>
            <a:r>
              <a:rPr lang="en-GB" b="1" i="1" dirty="0"/>
              <a:t> </a:t>
            </a:r>
            <a:r>
              <a:rPr lang="en-GB" i="1" dirty="0">
                <a:solidFill>
                  <a:srgbClr val="A50021"/>
                </a:solidFill>
              </a:rPr>
              <a:t>Description with all details for fabrication (tape-out).</a:t>
            </a:r>
          </a:p>
          <a:p>
            <a:r>
              <a:rPr lang="en-GB" i="1" dirty="0">
                <a:solidFill>
                  <a:srgbClr val="A50021"/>
                </a:solidFill>
              </a:rPr>
              <a:t>In practice, all ”steps” start (almost) at </a:t>
            </a:r>
            <a:r>
              <a:rPr lang="en-GB" i="1" dirty="0" smtClean="0">
                <a:solidFill>
                  <a:srgbClr val="A50021"/>
                </a:solidFill>
              </a:rPr>
              <a:t>the same </a:t>
            </a:r>
            <a:r>
              <a:rPr lang="en-GB" i="1" dirty="0">
                <a:solidFill>
                  <a:srgbClr val="A50021"/>
                </a:solidFill>
              </a:rPr>
              <a:t>time - they run in</a:t>
            </a:r>
          </a:p>
          <a:p>
            <a:r>
              <a:rPr lang="en-GB" i="1" dirty="0">
                <a:solidFill>
                  <a:srgbClr val="A50021"/>
                </a:solidFill>
              </a:rPr>
              <a:t>parallel!</a:t>
            </a:r>
            <a:endParaRPr lang="en-US" i="1" dirty="0">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in 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141"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363131" y="1416440"/>
            <a:ext cx="8604495" cy="5122082"/>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Please check your timetable, at the moment:</a:t>
            </a:r>
          </a:p>
          <a:p>
            <a:pPr lvl="1" eaLnBrk="1" hangingPunct="1">
              <a:lnSpc>
                <a:spcPct val="90000"/>
              </a:lnSpc>
            </a:pPr>
            <a:r>
              <a:rPr lang="en-GB" sz="2000" dirty="0" smtClean="0"/>
              <a:t>Monday (1h) 16:00 – 16:50 in QB 1.18</a:t>
            </a:r>
          </a:p>
          <a:p>
            <a:pPr lvl="1" eaLnBrk="1" hangingPunct="1">
              <a:lnSpc>
                <a:spcPct val="90000"/>
              </a:lnSpc>
            </a:pPr>
            <a:r>
              <a:rPr lang="en-GB" sz="2000" dirty="0" smtClean="0"/>
              <a:t>Tuesday (2h) 15:00 – 16:50 in MVB 1.11</a:t>
            </a:r>
          </a:p>
          <a:p>
            <a:pPr lvl="2" eaLnBrk="1" hangingPunct="1">
              <a:lnSpc>
                <a:spcPct val="90000"/>
              </a:lnSpc>
            </a:pPr>
            <a:r>
              <a:rPr lang="en-GB" sz="1600" b="1" dirty="0" smtClean="0">
                <a:solidFill>
                  <a:srgbClr val="FF0000"/>
                </a:solidFill>
              </a:rPr>
              <a:t>except for week </a:t>
            </a:r>
            <a:r>
              <a:rPr lang="en-GB" sz="1600" b="1" smtClean="0">
                <a:solidFill>
                  <a:srgbClr val="FF0000"/>
                </a:solidFill>
              </a:rPr>
              <a:t>8 in QB </a:t>
            </a:r>
            <a:r>
              <a:rPr lang="en-GB" sz="1600" b="1" dirty="0" smtClean="0">
                <a:solidFill>
                  <a:srgbClr val="FF0000"/>
                </a:solidFill>
              </a:rPr>
              <a:t>1.68</a:t>
            </a: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at least 2h per week into practical work.</a:t>
            </a:r>
          </a:p>
          <a:p>
            <a:pPr lvl="1" eaLnBrk="1" hangingPunct="1">
              <a:lnSpc>
                <a:spcPct val="90000"/>
              </a:lnSpc>
            </a:pPr>
            <a:r>
              <a:rPr lang="en-GB" sz="2000" dirty="0" smtClean="0"/>
              <a:t>DV Help Desk on demand</a:t>
            </a:r>
          </a:p>
          <a:p>
            <a:pPr lvl="1" eaLnBrk="1" hangingPunct="1">
              <a:lnSpc>
                <a:spcPct val="90000"/>
              </a:lnSpc>
            </a:pPr>
            <a:r>
              <a:rPr lang="en-GB" sz="2000" dirty="0" smtClean="0"/>
              <a:t>Teaching Assistant: Kris </a:t>
            </a:r>
            <a:r>
              <a:rPr lang="en-GB" sz="2000" dirty="0" err="1" smtClean="0"/>
              <a:t>Nikov</a:t>
            </a:r>
            <a:endParaRPr lang="en-GB" sz="2000" dirty="0" smtClean="0"/>
          </a:p>
          <a:p>
            <a:pPr eaLnBrk="1" hangingPunct="1">
              <a:lnSpc>
                <a:spcPct val="90000"/>
              </a:lnSpc>
            </a:pPr>
            <a:r>
              <a:rPr lang="en-GB" sz="2800" dirty="0" smtClean="0"/>
              <a:t>Assessment			</a:t>
            </a:r>
            <a:r>
              <a:rPr lang="en-GB" sz="1800" dirty="0" smtClean="0">
                <a:solidFill>
                  <a:srgbClr val="FF0000"/>
                </a:solidFill>
              </a:rPr>
              <a:t>Deadlines will soon be in SAFE!</a:t>
            </a:r>
          </a:p>
          <a:p>
            <a:pPr lvl="1" eaLnBrk="1" hangingPunct="1">
              <a:lnSpc>
                <a:spcPct val="90000"/>
              </a:lnSpc>
            </a:pPr>
            <a:r>
              <a:rPr lang="en-GB" sz="2000" dirty="0" smtClean="0"/>
              <a:t>2 assignments (25% due in week 5/6, 25% due in week 10/11/12)</a:t>
            </a:r>
          </a:p>
          <a:p>
            <a:pPr lvl="1" eaLnBrk="1" hangingPunct="1">
              <a:lnSpc>
                <a:spcPct val="90000"/>
              </a:lnSpc>
            </a:pPr>
            <a:r>
              <a:rPr lang="en-GB" sz="2000" dirty="0"/>
              <a:t>i</a:t>
            </a:r>
            <a:r>
              <a:rPr lang="en-GB" sz="2000" dirty="0" smtClean="0"/>
              <a:t>ndividual feedback session and assignment review seminar</a:t>
            </a:r>
          </a:p>
          <a:p>
            <a:pPr lvl="2" eaLnBrk="1" hangingPunct="1">
              <a:lnSpc>
                <a:spcPct val="90000"/>
              </a:lnSpc>
            </a:pPr>
            <a:r>
              <a:rPr lang="en-GB" sz="1600" dirty="0" smtClean="0"/>
              <a:t>Option to obtain “feed forward” </a:t>
            </a:r>
            <a:r>
              <a:rPr lang="en-GB" sz="1600" i="1" dirty="0" smtClean="0"/>
              <a:t>up to 5 days before the deadline</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 a “miss”):</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400" b="1" dirty="0"/>
              <a:t>Writing </a:t>
            </a:r>
            <a:r>
              <a:rPr lang="en-GB" sz="2400" b="1" dirty="0" err="1"/>
              <a:t>Testbenches</a:t>
            </a:r>
            <a:r>
              <a:rPr lang="en-GB" sz="2400" b="1" dirty="0"/>
              <a:t>: Functional Verification of HDL </a:t>
            </a:r>
            <a:r>
              <a:rPr lang="en-GB" sz="2400" b="1" dirty="0" smtClean="0"/>
              <a:t>Models </a:t>
            </a:r>
            <a:r>
              <a:rPr lang="en-GB" sz="1800" dirty="0" smtClean="0"/>
              <a:t>by </a:t>
            </a:r>
            <a:r>
              <a:rPr lang="en-GB" sz="1800" dirty="0" err="1" smtClean="0"/>
              <a:t>Janick</a:t>
            </a:r>
            <a:r>
              <a:rPr lang="en-GB" sz="1800" dirty="0" smtClean="0"/>
              <a:t> Bergeron. Second Edition, Kluwer, 2003.</a:t>
            </a:r>
          </a:p>
          <a:p>
            <a:pPr eaLnBrk="1" hangingPunct="1">
              <a:lnSpc>
                <a:spcPct val="90000"/>
              </a:lnSpc>
              <a:spcBef>
                <a:spcPts val="900"/>
              </a:spcBef>
            </a:pPr>
            <a:r>
              <a:rPr lang="en-GB" sz="2400" b="1" dirty="0" smtClean="0"/>
              <a:t>Comprehensive </a:t>
            </a:r>
            <a:r>
              <a:rPr lang="en-GB" sz="2400" b="1" dirty="0"/>
              <a:t>Functional </a:t>
            </a:r>
            <a:r>
              <a:rPr lang="en-GB" sz="2400" b="1" dirty="0" smtClean="0"/>
              <a:t>Verification </a:t>
            </a:r>
            <a:r>
              <a:rPr lang="en-GB" sz="1800" dirty="0" smtClean="0"/>
              <a:t>by </a:t>
            </a:r>
            <a:r>
              <a:rPr lang="en-GB" sz="1800" dirty="0"/>
              <a:t>Bruce Wile, John Goss and Wolfgang </a:t>
            </a:r>
            <a:r>
              <a:rPr lang="en-GB" sz="1800" dirty="0" err="1" smtClean="0"/>
              <a:t>Roesner</a:t>
            </a:r>
            <a:r>
              <a:rPr lang="en-GB" sz="1800" dirty="0"/>
              <a:t>.</a:t>
            </a:r>
            <a:r>
              <a:rPr lang="en-GB" sz="1800" dirty="0" smtClean="0"/>
              <a:t> Elsevier</a:t>
            </a:r>
            <a:r>
              <a:rPr lang="en-GB" sz="1800" dirty="0"/>
              <a:t>, </a:t>
            </a:r>
            <a:r>
              <a:rPr lang="en-GB" sz="1800" dirty="0" smtClean="0"/>
              <a:t>2005.</a:t>
            </a:r>
          </a:p>
          <a:p>
            <a:pPr eaLnBrk="1" hangingPunct="1">
              <a:lnSpc>
                <a:spcPct val="90000"/>
              </a:lnSpc>
              <a:spcBef>
                <a:spcPts val="900"/>
              </a:spcBef>
            </a:pPr>
            <a:r>
              <a:rPr lang="en-GB" sz="2400" dirty="0">
                <a:hlinkClick r:id="rId2"/>
              </a:rPr>
              <a:t>v</a:t>
            </a:r>
            <a:r>
              <a:rPr lang="en-GB" sz="2400" dirty="0" smtClean="0">
                <a:hlinkClick r:id="rId2"/>
              </a:rPr>
              <a:t>erificationacademy.com</a:t>
            </a:r>
            <a:r>
              <a:rPr lang="en-GB" sz="2400" dirty="0" smtClean="0"/>
              <a:t> </a:t>
            </a:r>
          </a:p>
          <a:p>
            <a:pPr eaLnBrk="1" hangingPunct="1">
              <a:lnSpc>
                <a:spcPct val="90000"/>
              </a:lnSpc>
              <a:spcBef>
                <a:spcPts val="900"/>
              </a:spcBef>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Verilog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a:xfrm>
            <a:off x="421279" y="1322140"/>
            <a:ext cx="8514991" cy="5326141"/>
          </a:xfrm>
        </p:spPr>
        <p:txBody>
          <a:bodyPr/>
          <a:lstStyle/>
          <a:p>
            <a:pPr eaLnBrk="1" hangingPunct="1">
              <a:lnSpc>
                <a:spcPct val="80000"/>
              </a:lnSpc>
              <a:buFont typeface="Wingdings" pitchFamily="2" charset="2"/>
              <a:buNone/>
            </a:pPr>
            <a:r>
              <a:rPr lang="en-GB" sz="2800" b="1" dirty="0" smtClean="0">
                <a:solidFill>
                  <a:srgbClr val="A50021"/>
                </a:solidFill>
              </a:rPr>
              <a:t>Aim:</a:t>
            </a:r>
            <a:r>
              <a:rPr lang="en-GB" sz="2800" b="1" dirty="0" smtClean="0"/>
              <a:t> </a:t>
            </a:r>
          </a:p>
          <a:p>
            <a:pPr eaLnBrk="1" hangingPunct="1">
              <a:lnSpc>
                <a:spcPct val="80000"/>
              </a:lnSpc>
              <a:buFont typeface="Wingdings" pitchFamily="2" charset="2"/>
              <a:buNone/>
            </a:pPr>
            <a:r>
              <a:rPr lang="en-GB" sz="2400" dirty="0" smtClean="0"/>
              <a:t>	</a:t>
            </a:r>
          </a:p>
          <a:p>
            <a:pPr eaLnBrk="1" hangingPunct="1">
              <a:lnSpc>
                <a:spcPct val="80000"/>
              </a:lnSpc>
              <a:buFont typeface="Wingdings" pitchFamily="2" charset="2"/>
              <a:buNone/>
            </a:pPr>
            <a:endParaRPr lang="en-GB" sz="2000" dirty="0" smtClean="0"/>
          </a:p>
          <a:p>
            <a:pPr eaLnBrk="1" hangingPunct="1">
              <a:lnSpc>
                <a:spcPct val="80000"/>
              </a:lnSpc>
              <a:buFont typeface="Wingdings" pitchFamily="2" charset="2"/>
              <a:buNone/>
            </a:pPr>
            <a:endParaRPr lang="en-GB" sz="2000" dirty="0" smtClean="0"/>
          </a:p>
          <a:p>
            <a:pPr eaLnBrk="1" hangingPunct="1">
              <a:lnSpc>
                <a:spcPct val="80000"/>
              </a:lnSpc>
              <a:spcBef>
                <a:spcPts val="1200"/>
              </a:spcBef>
            </a:pPr>
            <a:r>
              <a:rPr lang="en-GB" sz="24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400" b="1" dirty="0" smtClean="0"/>
              <a:t>On successful completion of this unit, you will be able to:</a:t>
            </a:r>
          </a:p>
          <a:p>
            <a:pPr eaLnBrk="1" hangingPunct="1">
              <a:lnSpc>
                <a:spcPct val="80000"/>
              </a:lnSpc>
            </a:pPr>
            <a:r>
              <a:rPr lang="en-GB" sz="2400" dirty="0" smtClean="0"/>
              <a:t>understand the complexities and limits of verification;</a:t>
            </a:r>
          </a:p>
          <a:p>
            <a:pPr eaLnBrk="1" hangingPunct="1">
              <a:lnSpc>
                <a:spcPct val="80000"/>
              </a:lnSpc>
            </a:pPr>
            <a:r>
              <a:rPr lang="en-GB" sz="2400" dirty="0" smtClean="0"/>
              <a:t>carry out functional verification and determine its effectiveness;</a:t>
            </a:r>
          </a:p>
          <a:p>
            <a:pPr eaLnBrk="1" hangingPunct="1">
              <a:lnSpc>
                <a:spcPct val="80000"/>
              </a:lnSpc>
            </a:pPr>
            <a:r>
              <a:rPr lang="en-GB" sz="2400" dirty="0" smtClean="0"/>
              <a:t>set appropriate verification goals, select suitable verification methods and assess the associated risks;</a:t>
            </a:r>
          </a:p>
          <a:p>
            <a:pPr eaLnBrk="1" hangingPunct="1">
              <a:lnSpc>
                <a:spcPct val="80000"/>
              </a:lnSpc>
            </a:pPr>
            <a:r>
              <a:rPr lang="en-GB" sz="2400" dirty="0" smtClean="0"/>
              <a:t>compile a verification plan that fits into the flow of a design project</a:t>
            </a:r>
            <a:r>
              <a:rPr lang="en-GB" sz="2400" dirty="0"/>
              <a:t>.</a:t>
            </a:r>
            <a:endParaRPr lang="en-GB" sz="2400" dirty="0" smtClean="0"/>
          </a:p>
        </p:txBody>
      </p:sp>
      <p:sp>
        <p:nvSpPr>
          <p:cNvPr id="4" name="Rectangle 3"/>
          <p:cNvSpPr txBox="1">
            <a:spLocks noChangeArrowheads="1"/>
          </p:cNvSpPr>
          <p:nvPr/>
        </p:nvSpPr>
        <p:spPr bwMode="auto">
          <a:xfrm>
            <a:off x="1028332" y="1359381"/>
            <a:ext cx="8514991" cy="1337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buFont typeface="Wingdings" pitchFamily="2" charset="2"/>
              <a:buNone/>
            </a:pPr>
            <a:r>
              <a:rPr lang="en-GB" sz="2400" dirty="0" smtClean="0"/>
              <a:t>	To familiarise you with the state of the art in Design Verification, and to give you the </a:t>
            </a:r>
            <a:r>
              <a:rPr lang="en-GB" sz="2400" b="1" dirty="0" smtClean="0"/>
              <a:t>technical background </a:t>
            </a:r>
            <a:r>
              <a:rPr lang="en-GB" sz="2400" dirty="0" smtClean="0"/>
              <a:t>plus some of the </a:t>
            </a:r>
            <a:r>
              <a:rPr lang="en-GB" sz="2400" b="1" dirty="0" smtClean="0"/>
              <a:t>practical skills </a:t>
            </a:r>
            <a:r>
              <a:rPr lang="en-GB" sz="2400" dirty="0" smtClean="0"/>
              <a:t>expected from a professional Design Verification Engineer.</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199654"/>
            <a:ext cx="8424863" cy="5260468"/>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7218</TotalTime>
  <Words>3775</Words>
  <Application>Microsoft Macintosh PowerPoint</Application>
  <PresentationFormat>On-screen Show (4:3)</PresentationFormat>
  <Paragraphs>625</Paragraphs>
  <Slides>40</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188</cp:revision>
  <cp:lastPrinted>2016-09-24T23:12:29Z</cp:lastPrinted>
  <dcterms:created xsi:type="dcterms:W3CDTF">2006-05-11T10:00:56Z</dcterms:created>
  <dcterms:modified xsi:type="dcterms:W3CDTF">2016-10-10T16:59:13Z</dcterms:modified>
</cp:coreProperties>
</file>