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14.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6" r:id="rId2"/>
    <p:sldId id="301" r:id="rId3"/>
    <p:sldId id="303" r:id="rId4"/>
    <p:sldId id="304" r:id="rId5"/>
    <p:sldId id="305" r:id="rId6"/>
    <p:sldId id="308" r:id="rId7"/>
    <p:sldId id="310" r:id="rId8"/>
    <p:sldId id="311" r:id="rId9"/>
    <p:sldId id="356" r:id="rId10"/>
    <p:sldId id="312" r:id="rId11"/>
    <p:sldId id="313" r:id="rId12"/>
    <p:sldId id="359" r:id="rId13"/>
    <p:sldId id="357" r:id="rId14"/>
    <p:sldId id="358" r:id="rId15"/>
    <p:sldId id="316" r:id="rId16"/>
    <p:sldId id="317" r:id="rId17"/>
    <p:sldId id="318" r:id="rId18"/>
    <p:sldId id="360" r:id="rId19"/>
    <p:sldId id="410" r:id="rId20"/>
    <p:sldId id="411" r:id="rId21"/>
    <p:sldId id="412" r:id="rId22"/>
    <p:sldId id="413" r:id="rId23"/>
    <p:sldId id="414" r:id="rId24"/>
    <p:sldId id="319" r:id="rId25"/>
    <p:sldId id="320" r:id="rId26"/>
    <p:sldId id="321" r:id="rId27"/>
    <p:sldId id="322" r:id="rId28"/>
    <p:sldId id="323" r:id="rId29"/>
    <p:sldId id="324" r:id="rId30"/>
    <p:sldId id="325" r:id="rId31"/>
    <p:sldId id="362" r:id="rId32"/>
    <p:sldId id="439" r:id="rId33"/>
    <p:sldId id="363" r:id="rId34"/>
    <p:sldId id="327" r:id="rId35"/>
    <p:sldId id="328" r:id="rId36"/>
    <p:sldId id="364" r:id="rId37"/>
    <p:sldId id="369" r:id="rId38"/>
    <p:sldId id="372" r:id="rId39"/>
    <p:sldId id="438" r:id="rId40"/>
    <p:sldId id="365" r:id="rId41"/>
    <p:sldId id="366" r:id="rId42"/>
    <p:sldId id="367" r:id="rId43"/>
    <p:sldId id="407" r:id="rId44"/>
    <p:sldId id="373" r:id="rId45"/>
    <p:sldId id="374" r:id="rId46"/>
    <p:sldId id="375" r:id="rId47"/>
    <p:sldId id="376" r:id="rId48"/>
    <p:sldId id="437"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435"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09" r:id="rId90"/>
    <p:sldId id="436" r:id="rId9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A50021"/>
    <a:srgbClr val="FF3300"/>
    <a:srgbClr val="993366"/>
    <a:srgbClr val="660033"/>
    <a:srgbClr val="00FF00"/>
    <a:srgbClr val="0000C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98" autoAdjust="0"/>
    <p:restoredTop sz="76119" autoAdjust="0"/>
  </p:normalViewPr>
  <p:slideViewPr>
    <p:cSldViewPr snapToGrid="0" showGuides="1">
      <p:cViewPr varScale="1">
        <p:scale>
          <a:sx n="61" d="100"/>
          <a:sy n="61" d="100"/>
        </p:scale>
        <p:origin x="-1632" y="-112"/>
      </p:cViewPr>
      <p:guideLst>
        <p:guide orient="horz" pos="2160"/>
        <p:guide pos="2880"/>
      </p:guideLst>
    </p:cSldViewPr>
  </p:slideViewPr>
  <p:notesTextViewPr>
    <p:cViewPr>
      <p:scale>
        <a:sx n="100" d="100"/>
        <a:sy n="100" d="100"/>
      </p:scale>
      <p:origin x="0" y="0"/>
    </p:cViewPr>
  </p:notesTextViewPr>
  <p:sorterViewPr>
    <p:cViewPr>
      <p:scale>
        <a:sx n="184" d="100"/>
        <a:sy n="184" d="100"/>
      </p:scale>
      <p:origin x="0" y="2872"/>
    </p:cViewPr>
  </p:sorterViewPr>
  <p:notesViewPr>
    <p:cSldViewPr snapToGrid="0" showGuides="1">
      <p:cViewPr varScale="1">
        <p:scale>
          <a:sx n="53" d="100"/>
          <a:sy n="53" d="100"/>
        </p:scale>
        <p:origin x="-2814" y="-84"/>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notesMaster" Target="notesMasters/notesMaster1.xml"/><Relationship Id="rId93" Type="http://schemas.openxmlformats.org/officeDocument/2006/relationships/handoutMaster" Target="handoutMasters/handoutMaster1.xml"/><Relationship Id="rId94" Type="http://schemas.openxmlformats.org/officeDocument/2006/relationships/printerSettings" Target="printerSettings/printerSettings1.bin"/><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wmf"/><Relationship Id="rId5" Type="http://schemas.openxmlformats.org/officeDocument/2006/relationships/image" Target="../media/image21.wmf"/><Relationship Id="rId6" Type="http://schemas.openxmlformats.org/officeDocument/2006/relationships/image" Target="../media/image22.wmf"/><Relationship Id="rId7" Type="http://schemas.openxmlformats.org/officeDocument/2006/relationships/image" Target="../media/image23.wmf"/><Relationship Id="rId8" Type="http://schemas.openxmlformats.org/officeDocument/2006/relationships/image" Target="../media/image24.wmf"/><Relationship Id="rId9" Type="http://schemas.openxmlformats.org/officeDocument/2006/relationships/image" Target="../media/image25.wmf"/><Relationship Id="rId10" Type="http://schemas.openxmlformats.org/officeDocument/2006/relationships/image" Target="../media/image26.wmf"/><Relationship Id="rId1" Type="http://schemas.openxmlformats.org/officeDocument/2006/relationships/image" Target="../media/image17.wmf"/><Relationship Id="rId2"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FFF0D23-D191-4645-BD6D-69BFC404F015}" type="slidenum">
              <a:rPr lang="en-US"/>
              <a:pPr>
                <a:defRPr/>
              </a:pPr>
              <a:t>‹#›</a:t>
            </a:fld>
            <a:endParaRPr lang="en-US"/>
          </a:p>
        </p:txBody>
      </p:sp>
    </p:spTree>
    <p:extLst>
      <p:ext uri="{BB962C8B-B14F-4D97-AF65-F5344CB8AC3E}">
        <p14:creationId xmlns:p14="http://schemas.microsoft.com/office/powerpoint/2010/main" val="2216398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2EA3F4-8117-4E8B-A952-D874881C4D21}" type="slidenum">
              <a:rPr lang="en-US"/>
              <a:pPr>
                <a:defRPr/>
              </a:pPr>
              <a:t>‹#›</a:t>
            </a:fld>
            <a:endParaRPr lang="en-US"/>
          </a:p>
        </p:txBody>
      </p:sp>
    </p:spTree>
    <p:extLst>
      <p:ext uri="{BB962C8B-B14F-4D97-AF65-F5344CB8AC3E}">
        <p14:creationId xmlns:p14="http://schemas.microsoft.com/office/powerpoint/2010/main" val="1558906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C139A1A-2C5B-4E3A-8DEF-20080243E0C1}" type="slidenum">
              <a:rPr lang="en-US" smtClean="0"/>
              <a:pPr/>
              <a:t>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7202F6-8B78-460F-A8A8-C8FF66BD6150}" type="slidenum">
              <a:rPr lang="en-US" smtClean="0"/>
              <a:pPr/>
              <a:t>55</a:t>
            </a:fld>
            <a:endParaRPr lang="en-US" smtClean="0"/>
          </a:p>
        </p:txBody>
      </p:sp>
      <p:sp>
        <p:nvSpPr>
          <p:cNvPr id="99331" name="Rectangle 2"/>
          <p:cNvSpPr>
            <a:spLocks noGrp="1" noRot="1" noChangeAspect="1" noChangeArrowheads="1" noTextEdit="1"/>
          </p:cNvSpPr>
          <p:nvPr>
            <p:ph type="sldImg"/>
          </p:nvPr>
        </p:nvSpPr>
        <p:spPr>
          <a:xfrm>
            <a:off x="1263650" y="738188"/>
            <a:ext cx="4818063" cy="3614737"/>
          </a:xfrm>
          <a:ln/>
        </p:spPr>
      </p:sp>
      <p:sp>
        <p:nvSpPr>
          <p:cNvPr id="99332"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first design I am going to talk about is the core (execution units) of a multithreaded PPC design with in-order execution. The processor contain four execution units, one for branch instructions one for load and store instructions and two for arithmetic operations. Each unit has a three stage pipe in it with stages for data fetch, execution and write back. The load store unit has in addition two stages that keep instructions that are waiting for the cache in the forward and backward threads.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0E11EDC-3EF7-4FF9-AAA4-60396C9B699E}" type="slidenum">
              <a:rPr lang="en-US" smtClean="0"/>
              <a:pPr/>
              <a:t>63</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lvl="2" eaLnBrk="1" hangingPunct="1"/>
            <a:r>
              <a:rPr lang="en-US" smtClean="0"/>
              <a:t>(In practice, we seldom control the internals of the DUV)</a:t>
            </a:r>
          </a:p>
          <a:p>
            <a:pPr lvl="3" eaLnBrk="1" hangingPunct="1"/>
            <a:r>
              <a:rPr lang="en-US" smtClean="0"/>
              <a:t>(May lead to inconsistent state)</a:t>
            </a:r>
          </a:p>
          <a:p>
            <a:pPr lvl="2" eaLnBrk="1" hangingPunct="1"/>
            <a:r>
              <a:rPr lang="en-US" smtClean="0"/>
              <a:t>(In practice, we seldom control the internals of the DUV)</a:t>
            </a:r>
          </a:p>
          <a:p>
            <a:pPr lvl="3" eaLnBrk="1" hangingPunct="1"/>
            <a:r>
              <a:rPr lang="en-US" smtClean="0"/>
              <a:t>(May lead to inconsistent state)</a:t>
            </a:r>
          </a:p>
          <a:p>
            <a:pPr eaLnBrk="1" hangingPunct="1"/>
            <a:r>
              <a:rPr lang="en-GB" smtClean="0"/>
              <a:t>In practice we seldom control the internals of the DUV. This may lead to inconsistent state, i.e. a state not reachable from the defined starting state of the DUV.</a:t>
            </a: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192DCDB-9F8A-4644-A7ED-7B46F038D633}" type="slidenum">
              <a:rPr lang="en-US" smtClean="0"/>
              <a:pPr/>
              <a:t>64</a:t>
            </a:fld>
            <a:endParaRPr lang="en-US" smtClean="0"/>
          </a:p>
        </p:txBody>
      </p:sp>
      <p:sp>
        <p:nvSpPr>
          <p:cNvPr id="101379" name="Rectangle 2"/>
          <p:cNvSpPr>
            <a:spLocks noGrp="1" noRot="1" noChangeAspect="1" noChangeArrowheads="1" noTextEdit="1"/>
          </p:cNvSpPr>
          <p:nvPr>
            <p:ph type="sldImg"/>
          </p:nvPr>
        </p:nvSpPr>
        <p:spPr>
          <a:xfrm>
            <a:off x="1263650" y="738188"/>
            <a:ext cx="4818063" cy="3614737"/>
          </a:xfrm>
          <a:ln/>
        </p:spPr>
      </p:sp>
      <p:sp>
        <p:nvSpPr>
          <p:cNvPr id="101380"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second design is the branch unit of a S/390 processor. This unit contains a complex pipe with 9 stages (where instructions can enter the pipe at more than one place and in some stages more than one instruction can reside. In addition in contains the branch history table, and other tables and logic that handle prediction and execution of branch instructions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0C67529-D9A7-47D2-B30A-EE5F796F7E3F}" type="slidenum">
              <a:rPr lang="en-US" smtClean="0"/>
              <a:pPr/>
              <a:t>74</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layer:</a:t>
            </a:r>
            <a:r>
              <a:rPr lang="en-US" baseline="0" dirty="0" smtClean="0"/>
              <a:t> All coverage tasks individually listed.</a:t>
            </a:r>
          </a:p>
          <a:p>
            <a:r>
              <a:rPr lang="en-US" baseline="0" dirty="0" smtClean="0"/>
              <a:t>Second layer: Projections applied to single elements (medium sized holes if not covered)</a:t>
            </a:r>
          </a:p>
          <a:p>
            <a:r>
              <a:rPr lang="en-US" baseline="0" dirty="0" smtClean="0"/>
              <a:t>Third layer: Projections applied to two elements (largest holes if not covered)</a:t>
            </a:r>
          </a:p>
          <a:p>
            <a:r>
              <a:rPr lang="en-US" baseline="0" dirty="0" smtClean="0"/>
              <a:t>---</a:t>
            </a:r>
          </a:p>
          <a:p>
            <a:endParaRPr lang="en-US" baseline="0" dirty="0" smtClean="0"/>
          </a:p>
          <a:p>
            <a:r>
              <a:rPr lang="en-US" baseline="0" dirty="0" smtClean="0"/>
              <a:t>Loop from the bottom:</a:t>
            </a:r>
          </a:p>
          <a:p>
            <a:pPr marL="171450" indent="-171450">
              <a:buFontTx/>
              <a:buChar char="-"/>
            </a:pPr>
            <a:r>
              <a:rPr lang="en-US" baseline="0" dirty="0" smtClean="0"/>
              <a:t>Bottom layer contains largest holes</a:t>
            </a:r>
          </a:p>
          <a:p>
            <a:pPr marL="171450" indent="-171450">
              <a:buFontTx/>
              <a:buChar char="-"/>
            </a:pPr>
            <a:r>
              <a:rPr lang="en-US" baseline="0" dirty="0" smtClean="0"/>
              <a:t>Mid layer contains medium sized holes</a:t>
            </a:r>
          </a:p>
          <a:p>
            <a:pPr marL="171450" indent="-171450">
              <a:buFontTx/>
              <a:buChar char="-"/>
            </a:pPr>
            <a:r>
              <a:rPr lang="en-US" baseline="0" dirty="0" smtClean="0"/>
              <a:t>Top layer contains individual holes</a:t>
            </a:r>
          </a:p>
          <a:p>
            <a:pPr marL="0" indent="0">
              <a:buFontTx/>
              <a:buNone/>
            </a:pPr>
            <a:r>
              <a:rPr lang="en-US" baseline="0" dirty="0" smtClean="0"/>
              <a:t>---</a:t>
            </a:r>
          </a:p>
          <a:p>
            <a:pPr marL="0" indent="0">
              <a:buFontTx/>
              <a:buNone/>
            </a:pPr>
            <a:endParaRPr lang="en-US" baseline="0" dirty="0" smtClean="0"/>
          </a:p>
          <a:p>
            <a:pPr marL="0" indent="0">
              <a:buFontTx/>
              <a:buNone/>
            </a:pPr>
            <a:r>
              <a:rPr lang="en-US" baseline="0" dirty="0" smtClean="0"/>
              <a:t>There are only two coverage holes: (1,*,*) and (0,1,0)</a:t>
            </a:r>
          </a:p>
          <a:p>
            <a:pPr marL="0" indent="0">
              <a:buFontTx/>
              <a:buNone/>
            </a:pPr>
            <a:r>
              <a:rPr lang="en-US" baseline="0" dirty="0" smtClean="0"/>
              <a:t>Now address the largest holes first, best chance to close these!</a:t>
            </a:r>
          </a:p>
          <a:p>
            <a:pPr marL="0" indent="0">
              <a:buFontTx/>
              <a:buNone/>
            </a:pPr>
            <a:r>
              <a:rPr lang="en-US" baseline="0" dirty="0" smtClean="0"/>
              <a:t>This is far more effective than addressing each of the five holes individually.</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85</a:t>
            </a:fld>
            <a:endParaRPr lang="en-US"/>
          </a:p>
        </p:txBody>
      </p:sp>
    </p:spTree>
    <p:extLst>
      <p:ext uri="{BB962C8B-B14F-4D97-AF65-F5344CB8AC3E}">
        <p14:creationId xmlns:p14="http://schemas.microsoft.com/office/powerpoint/2010/main" val="300375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90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85054D-FC46-4450-A63F-FFAC0C12CCE8}" type="slidenum">
              <a:rPr lang="en-US" smtClean="0"/>
              <a:pPr/>
              <a:t>5</a:t>
            </a:fld>
            <a:endParaRPr lang="en-US" smtClean="0"/>
          </a:p>
        </p:txBody>
      </p:sp>
      <p:sp>
        <p:nvSpPr>
          <p:cNvPr id="95235" name="Rectangle 2"/>
          <p:cNvSpPr>
            <a:spLocks noGrp="1" noRot="1" noChangeAspect="1" noChangeArrowheads="1" noTextEdit="1"/>
          </p:cNvSpPr>
          <p:nvPr>
            <p:ph type="sldImg"/>
          </p:nvPr>
        </p:nvSpPr>
        <p:spPr>
          <a:xfrm>
            <a:off x="769938" y="352425"/>
            <a:ext cx="5776912" cy="4333875"/>
          </a:xfrm>
          <a:ln/>
        </p:spPr>
      </p:sp>
      <p:sp>
        <p:nvSpPr>
          <p:cNvPr id="95236" name="Rectangle 3"/>
          <p:cNvSpPr>
            <a:spLocks noGrp="1" noChangeArrowheads="1"/>
          </p:cNvSpPr>
          <p:nvPr>
            <p:ph type="body" idx="1"/>
          </p:nvPr>
        </p:nvSpPr>
        <p:spPr>
          <a:xfrm>
            <a:off x="731838" y="4741863"/>
            <a:ext cx="5851525" cy="4319587"/>
          </a:xfrm>
          <a:noFill/>
          <a:ln/>
        </p:spPr>
        <p:txBody>
          <a:bodyPr/>
          <a:lstStyle/>
          <a:p>
            <a:pPr eaLnBrk="1" hangingPunct="1"/>
            <a:r>
              <a:rPr lang="en-US" dirty="0" smtClean="0"/>
              <a:t>The last element, which will be described in much more details, is coverage. As stated earlier, one of the problems of simulation is that we cannot simulate all possible scenarios (or apply all possible stimuli). On the other hand, we need to ensure that all areas of the design are verified and all items in the VP are fulfilled. The solution to this problem is coverage measurement and analysis. The main idea is identification of features in the specification and implementation and creation (in an organized fashion) coverage models that quantify their behavioral space. We will see many examples for this during the day. The two main coverage techniques are code and functional coverage that focus on the code and functionality of the design. We will talk more on commonly used coverage in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Forward link</a:t>
            </a:r>
            <a:r>
              <a:rPr lang="en-US" baseline="0" dirty="0" smtClean="0"/>
              <a:t> to lecture on system-level verification – coverage is used for different purposes at the system level!</a:t>
            </a: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6</a:t>
            </a:fld>
            <a:endParaRPr lang="en-US"/>
          </a:p>
        </p:txBody>
      </p:sp>
    </p:spTree>
    <p:extLst>
      <p:ext uri="{BB962C8B-B14F-4D97-AF65-F5344CB8AC3E}">
        <p14:creationId xmlns:p14="http://schemas.microsoft.com/office/powerpoint/2010/main" val="99633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Coverage alone is not good enough. Even</a:t>
            </a:r>
            <a:r>
              <a:rPr lang="en-US" baseline="0" dirty="0" smtClean="0"/>
              <a:t> if we have full coverage, without appropriate checkers we won’t be able to find bugs! </a:t>
            </a:r>
            <a:r>
              <a:rPr lang="en-US" baseline="0" dirty="0" smtClean="0">
                <a:sym typeface="Wingding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ym typeface="Wingdings"/>
              </a:rPr>
              <a:t>In other words, full coverage on a bug-free DUV may look the same as full coverage on a buggy DUV. It is the checkers that allow us to see the difference!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9</a:t>
            </a:fld>
            <a:endParaRPr lang="en-US"/>
          </a:p>
        </p:txBody>
      </p:sp>
    </p:spTree>
    <p:extLst>
      <p:ext uri="{BB962C8B-B14F-4D97-AF65-F5344CB8AC3E}">
        <p14:creationId xmlns:p14="http://schemas.microsoft.com/office/powerpoint/2010/main" val="90832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get</a:t>
            </a:r>
            <a:r>
              <a:rPr lang="en-GB" baseline="0" dirty="0" smtClean="0"/>
              <a:t> into the else branch if parity has not been set to either ODD or EVEN, perhaps this is an initialization/configuration error?</a:t>
            </a:r>
            <a:endParaRPr lang="en-GB"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14</a:t>
            </a:fld>
            <a:endParaRPr lang="en-US"/>
          </a:p>
        </p:txBody>
      </p:sp>
    </p:spTree>
    <p:extLst>
      <p:ext uri="{BB962C8B-B14F-4D97-AF65-F5344CB8AC3E}">
        <p14:creationId xmlns:p14="http://schemas.microsoft.com/office/powerpoint/2010/main" val="89138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EFE4692-C945-4082-8237-9F5889DF340C}" type="slidenum">
              <a:rPr lang="en-GB" smtClean="0"/>
              <a:pPr/>
              <a:t>19</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spcBef>
                <a:spcPct val="0"/>
              </a:spcBef>
            </a:pPr>
            <a:r>
              <a:rPr lang="en-US" smtClean="0"/>
              <a:t>Lot of cores Lots of Domains</a:t>
            </a:r>
          </a:p>
          <a:p>
            <a:pPr>
              <a:spcBef>
                <a:spcPct val="0"/>
              </a:spcBef>
            </a:pPr>
            <a:r>
              <a:rPr lang="en-US" smtClean="0"/>
              <a:t>Software – more state space needed</a:t>
            </a:r>
          </a:p>
          <a:p>
            <a:pPr>
              <a:spcBef>
                <a:spcPct val="0"/>
              </a:spcBef>
            </a:pPr>
            <a:r>
              <a:rPr lang="en-US" smtClean="0"/>
              <a:t>What breaks these – </a:t>
            </a:r>
          </a:p>
          <a:p>
            <a:pPr>
              <a:spcBef>
                <a:spcPct val="0"/>
              </a:spcBef>
            </a:pPr>
            <a:r>
              <a:rPr lang="en-US" smtClean="0"/>
              <a:t>Architectural screw ups (often integration errors) – segue to IP reuse discussion</a:t>
            </a:r>
          </a:p>
          <a:p>
            <a:pPr>
              <a:spcBef>
                <a:spcPct val="0"/>
              </a:spcBef>
            </a:pPr>
            <a:r>
              <a:rPr lang="en-US" smtClean="0"/>
              <a:t>Logical errors – deadlock state space</a:t>
            </a:r>
          </a:p>
          <a:p>
            <a:pPr>
              <a:spcBef>
                <a:spcPct val="0"/>
              </a:spcBef>
            </a:pPr>
            <a:r>
              <a:rPr lang="en-US" smtClean="0"/>
              <a:t>Electrical issue lockup in power network leaving domain unisolated undriven etc etc</a:t>
            </a:r>
          </a:p>
          <a:p>
            <a:pPr>
              <a:spcBef>
                <a:spcPct val="0"/>
              </a:spcBef>
            </a:pPr>
            <a:r>
              <a:rPr lang="en-US" smtClean="0"/>
              <a:t>Dynamic rail crap</a:t>
            </a:r>
          </a:p>
          <a:p>
            <a:pPr>
              <a:spcBef>
                <a:spcPct val="0"/>
              </a:spcBef>
            </a:pPr>
            <a:r>
              <a:rPr lang="en-US" smtClean="0"/>
              <a:t>Need to do simulations generate SAIF to drive power analyiss</a:t>
            </a:r>
          </a:p>
          <a:p>
            <a:pPr>
              <a:spcBef>
                <a:spcPct val="0"/>
              </a:spcBef>
            </a:pPr>
            <a:r>
              <a:rPr lang="en-US" smtClean="0"/>
              <a:t>IP integration issues with abstractions of power networks and behavioural models (where are these in beta in Arm)</a:t>
            </a:r>
          </a:p>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1DF8613-7D3E-4C25-B0C3-D398A5E2DEBE}" type="slidenum">
              <a:rPr lang="en-GB" smtClean="0"/>
              <a:pPr/>
              <a:t>20</a:t>
            </a:fld>
            <a:endParaRPr lang="en-GB"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a:t>
            </a:r>
            <a:r>
              <a:rPr lang="en-US" dirty="0" err="1" smtClean="0"/>
              <a:t>etc</a:t>
            </a:r>
            <a:r>
              <a:rPr lang="en-US" dirty="0" smtClean="0"/>
              <a:t>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Requirements-</a:t>
            </a:r>
            <a:r>
              <a:rPr lang="en-US" smtClean="0"/>
              <a:t>based testing </a:t>
            </a:r>
            <a:r>
              <a:rPr lang="en-US"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23</a:t>
            </a:fld>
            <a:endParaRPr lang="en-US"/>
          </a:p>
        </p:txBody>
      </p:sp>
    </p:spTree>
    <p:extLst>
      <p:ext uri="{BB962C8B-B14F-4D97-AF65-F5344CB8AC3E}">
        <p14:creationId xmlns:p14="http://schemas.microsoft.com/office/powerpoint/2010/main" val="32257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AE4FFB1-AECC-4931-A9AE-0834DF9D13AE}" type="slidenum">
              <a:rPr lang="en-US" smtClean="0"/>
              <a:pPr/>
              <a:t>37</a:t>
            </a:fld>
            <a:endParaRPr lang="en-US" smtClean="0"/>
          </a:p>
        </p:txBody>
      </p:sp>
      <p:sp>
        <p:nvSpPr>
          <p:cNvPr id="98307" name="Rectangle 2"/>
          <p:cNvSpPr>
            <a:spLocks noGrp="1" noRot="1" noChangeAspect="1" noChangeArrowheads="1" noTextEdit="1"/>
          </p:cNvSpPr>
          <p:nvPr>
            <p:ph type="sldImg"/>
          </p:nvPr>
        </p:nvSpPr>
        <p:spPr>
          <a:xfrm>
            <a:off x="1257300" y="719138"/>
            <a:ext cx="4800600" cy="3600450"/>
          </a:xfrm>
          <a:ln/>
        </p:spPr>
      </p:sp>
      <p:sp>
        <p:nvSpPr>
          <p:cNvPr id="98308" name="Rectangle 3"/>
          <p:cNvSpPr>
            <a:spLocks noGrp="1" noChangeArrowheads="1"/>
          </p:cNvSpPr>
          <p:nvPr>
            <p:ph type="body" idx="1"/>
          </p:nvPr>
        </p:nvSpPr>
        <p:spPr>
          <a:xfrm>
            <a:off x="976313" y="4560888"/>
            <a:ext cx="5362575" cy="4321175"/>
          </a:xfrm>
          <a:noFill/>
          <a:ln/>
        </p:spPr>
        <p:txBody>
          <a:bodyPr/>
          <a:lstStyle/>
          <a:p>
            <a:pPr eaLnBrk="1" hangingPunct="1"/>
            <a:r>
              <a:rPr lang="en-US" dirty="0" smtClean="0"/>
              <a:t>Often when we define a coverage space it contains many points that are either unreachable or are not interesting. Therefore, a coverage model, which is the collection of the points we are interested in covering, is the set of legal and interesting points in the coverage space. In other words, a coverage point is an interesting and legal point in a multi-dimensional coverage space, or an alternative definition for a coverage point is an event of interest that can be observed during simulation.</a:t>
            </a:r>
          </a:p>
          <a:p>
            <a:pPr eaLnBrk="1" hangingPunct="1"/>
            <a:r>
              <a:rPr lang="en-US" dirty="0" smtClean="0"/>
              <a:t>To illustrate this, let’s look at the following example for the I/O bridge. We are interested in covering transactions sent by the CPU to the bridge. Possible metrics for the coverage model are the type of the transaction (read, write, etc.), the destination of it (memory, i/o device 0, etc.) and its length. Based on these metrics, a three dimensional coverage space is defined and the space includes a coverage point of a read transaction to memory with length 8.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7361BC5-0F63-488A-A8DE-D4BF9301A4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9A929425-A4B7-46D9-80E8-EC493B2BFAAB}"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64"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ringsoft.com/products/functional-qualification/certitu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hyperlink" Target="http://www.arm.com/" TargetMode="External"/><Relationship Id="rId10" Type="http://schemas.openxmlformats.org/officeDocument/2006/relationships/image" Target="../media/image8.png"/><Relationship Id="rId11" Type="http://schemas.openxmlformats.org/officeDocument/2006/relationships/image" Target="../media/image9.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trs.nasa.gov/archive/nasa/casi.ntrs.nasa.gov/20010057789_200109048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slide" Target="slide64.xml"/><Relationship Id="rId4" Type="http://schemas.openxmlformats.org/officeDocument/2006/relationships/slide" Target="slide68.xml"/><Relationship Id="rId1" Type="http://schemas.openxmlformats.org/officeDocument/2006/relationships/slideLayout" Target="../slideLayouts/slideLayout2.xml"/><Relationship Id="rId2" Type="http://schemas.openxmlformats.org/officeDocument/2006/relationships/slide" Target="slide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5.emf"/><Relationship Id="rId5" Type="http://schemas.openxmlformats.org/officeDocument/2006/relationships/slide" Target="slide59.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0.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3" Type="http://schemas.openxmlformats.org/officeDocument/2006/relationships/slide" Target="slide67.xml"/><Relationship Id="rId4" Type="http://schemas.openxmlformats.org/officeDocument/2006/relationships/slide" Target="slide44.xml"/><Relationship Id="rId1" Type="http://schemas.openxmlformats.org/officeDocument/2006/relationships/slideLayout" Target="../slideLayouts/slideLayout2.xml"/><Relationship Id="rId2" Type="http://schemas.openxmlformats.org/officeDocument/2006/relationships/slide" Target="slide6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6.bin"/><Relationship Id="rId20" Type="http://schemas.openxmlformats.org/officeDocument/2006/relationships/oleObject" Target="../embeddings/oleObject12.bin"/><Relationship Id="rId21" Type="http://schemas.openxmlformats.org/officeDocument/2006/relationships/image" Target="../media/image25.wmf"/><Relationship Id="rId22" Type="http://schemas.openxmlformats.org/officeDocument/2006/relationships/oleObject" Target="../embeddings/oleObject13.bin"/><Relationship Id="rId23" Type="http://schemas.openxmlformats.org/officeDocument/2006/relationships/image" Target="../media/image26.wmf"/><Relationship Id="rId10" Type="http://schemas.openxmlformats.org/officeDocument/2006/relationships/image" Target="../media/image20.wmf"/><Relationship Id="rId11" Type="http://schemas.openxmlformats.org/officeDocument/2006/relationships/oleObject" Target="../embeddings/oleObject7.bin"/><Relationship Id="rId12" Type="http://schemas.openxmlformats.org/officeDocument/2006/relationships/image" Target="../media/image21.wmf"/><Relationship Id="rId13" Type="http://schemas.openxmlformats.org/officeDocument/2006/relationships/oleObject" Target="../embeddings/oleObject8.bin"/><Relationship Id="rId14" Type="http://schemas.openxmlformats.org/officeDocument/2006/relationships/oleObject" Target="../embeddings/oleObject9.bin"/><Relationship Id="rId15" Type="http://schemas.openxmlformats.org/officeDocument/2006/relationships/image" Target="../media/image22.wmf"/><Relationship Id="rId16" Type="http://schemas.openxmlformats.org/officeDocument/2006/relationships/oleObject" Target="../embeddings/oleObject10.bin"/><Relationship Id="rId17" Type="http://schemas.openxmlformats.org/officeDocument/2006/relationships/image" Target="../media/image23.wmf"/><Relationship Id="rId18" Type="http://schemas.openxmlformats.org/officeDocument/2006/relationships/oleObject" Target="../embeddings/oleObject11.bin"/><Relationship Id="rId19" Type="http://schemas.openxmlformats.org/officeDocument/2006/relationships/image" Target="../media/image24.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 Id="rId4" Type="http://schemas.openxmlformats.org/officeDocument/2006/relationships/image" Target="../media/image17.wmf"/><Relationship Id="rId5" Type="http://schemas.openxmlformats.org/officeDocument/2006/relationships/oleObject" Target="../embeddings/oleObject4.bin"/><Relationship Id="rId6" Type="http://schemas.openxmlformats.org/officeDocument/2006/relationships/image" Target="../media/image18.wmf"/><Relationship Id="rId7" Type="http://schemas.openxmlformats.org/officeDocument/2006/relationships/oleObject" Target="../embeddings/oleObject5.bin"/><Relationship Id="rId8" Type="http://schemas.openxmlformats.org/officeDocument/2006/relationships/image" Target="../media/image19.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7.e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8.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2000" b="1" smtClean="0"/>
              <a:t> </a:t>
            </a:r>
            <a:r>
              <a:rPr lang="en-US" sz="3600" b="1" smtClean="0"/>
              <a:t/>
            </a:r>
            <a:br>
              <a:rPr lang="en-US" sz="3600" b="1" smtClean="0"/>
            </a:br>
            <a:r>
              <a:rPr lang="en-US" sz="5400" b="1" smtClean="0"/>
              <a:t>Coverage</a:t>
            </a:r>
            <a:endParaRPr lang="en-US" b="1" smtClean="0"/>
          </a:p>
        </p:txBody>
      </p:sp>
      <p:sp>
        <p:nvSpPr>
          <p:cNvPr id="8195"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819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819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819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819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Types of Code Coverage Models</a:t>
            </a:r>
          </a:p>
        </p:txBody>
      </p:sp>
      <p:sp>
        <p:nvSpPr>
          <p:cNvPr id="17411" name="Rectangle 3"/>
          <p:cNvSpPr>
            <a:spLocks noGrp="1" noChangeArrowheads="1"/>
          </p:cNvSpPr>
          <p:nvPr>
            <p:ph type="body" idx="1"/>
          </p:nvPr>
        </p:nvSpPr>
        <p:spPr/>
        <p:txBody>
          <a:bodyPr/>
          <a:lstStyle/>
          <a:p>
            <a:pPr eaLnBrk="1" hangingPunct="1"/>
            <a:r>
              <a:rPr lang="en-US" smtClean="0"/>
              <a:t>Control flow</a:t>
            </a:r>
          </a:p>
          <a:p>
            <a:pPr lvl="1" eaLnBrk="1" hangingPunct="1"/>
            <a:r>
              <a:rPr lang="en-US" smtClean="0"/>
              <a:t>Check that the control flow of the program has been fully exercised</a:t>
            </a:r>
          </a:p>
          <a:p>
            <a:pPr eaLnBrk="1" hangingPunct="1"/>
            <a:r>
              <a:rPr lang="en-US" smtClean="0"/>
              <a:t>Data flow</a:t>
            </a:r>
          </a:p>
          <a:p>
            <a:pPr lvl="1" eaLnBrk="1" hangingPunct="1"/>
            <a:r>
              <a:rPr lang="en-US" smtClean="0"/>
              <a:t>Models that look at the flow of data in, and between, programs/modules</a:t>
            </a:r>
          </a:p>
          <a:p>
            <a:pPr eaLnBrk="1" hangingPunct="1"/>
            <a:r>
              <a:rPr lang="en-US" smtClean="0"/>
              <a:t>Mutation</a:t>
            </a:r>
          </a:p>
          <a:p>
            <a:pPr lvl="1" eaLnBrk="1" hangingPunct="1"/>
            <a:r>
              <a:rPr lang="en-US" smtClean="0"/>
              <a:t>Models that check directly for common bugs by mutating the code and comparing results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Control Flow Models</a:t>
            </a:r>
          </a:p>
        </p:txBody>
      </p:sp>
      <p:sp>
        <p:nvSpPr>
          <p:cNvPr id="18435" name="Rectangle 3"/>
          <p:cNvSpPr>
            <a:spLocks noGrp="1" noChangeArrowheads="1"/>
          </p:cNvSpPr>
          <p:nvPr>
            <p:ph type="body" idx="1"/>
          </p:nvPr>
        </p:nvSpPr>
        <p:spPr>
          <a:xfrm>
            <a:off x="452824" y="1324995"/>
            <a:ext cx="8229600" cy="5010233"/>
          </a:xfrm>
        </p:spPr>
        <p:txBody>
          <a:bodyPr/>
          <a:lstStyle/>
          <a:p>
            <a:pPr eaLnBrk="1" hangingPunct="1">
              <a:lnSpc>
                <a:spcPct val="80000"/>
              </a:lnSpc>
            </a:pPr>
            <a:r>
              <a:rPr lang="en-US" sz="2000" dirty="0" smtClean="0"/>
              <a:t>Routine (function entry)</a:t>
            </a:r>
          </a:p>
          <a:p>
            <a:pPr lvl="1" eaLnBrk="1" hangingPunct="1">
              <a:lnSpc>
                <a:spcPct val="80000"/>
              </a:lnSpc>
            </a:pPr>
            <a:r>
              <a:rPr lang="en-US" sz="1800" dirty="0" smtClean="0"/>
              <a:t>Each function / procedure is called</a:t>
            </a:r>
          </a:p>
          <a:p>
            <a:pPr eaLnBrk="1" hangingPunct="1">
              <a:lnSpc>
                <a:spcPct val="80000"/>
              </a:lnSpc>
            </a:pPr>
            <a:r>
              <a:rPr lang="en-US" sz="2000" dirty="0" smtClean="0"/>
              <a:t>Function call</a:t>
            </a:r>
          </a:p>
          <a:p>
            <a:pPr lvl="1" eaLnBrk="1" hangingPunct="1">
              <a:lnSpc>
                <a:spcPct val="80000"/>
              </a:lnSpc>
            </a:pPr>
            <a:r>
              <a:rPr lang="en-US" sz="1800" dirty="0" smtClean="0"/>
              <a:t>Each function is called from every possible location</a:t>
            </a:r>
          </a:p>
          <a:p>
            <a:pPr eaLnBrk="1" hangingPunct="1">
              <a:lnSpc>
                <a:spcPct val="80000"/>
              </a:lnSpc>
            </a:pPr>
            <a:r>
              <a:rPr lang="en-US" sz="2000" dirty="0" smtClean="0"/>
              <a:t>Function return</a:t>
            </a:r>
          </a:p>
          <a:p>
            <a:pPr lvl="1" eaLnBrk="1" hangingPunct="1">
              <a:lnSpc>
                <a:spcPct val="80000"/>
              </a:lnSpc>
            </a:pPr>
            <a:r>
              <a:rPr lang="en-US" sz="1800" dirty="0" smtClean="0"/>
              <a:t>Each return statement is executed </a:t>
            </a:r>
          </a:p>
          <a:p>
            <a:pPr eaLnBrk="1" hangingPunct="1">
              <a:lnSpc>
                <a:spcPct val="80000"/>
              </a:lnSpc>
            </a:pPr>
            <a:r>
              <a:rPr lang="en-US" sz="2000" dirty="0" smtClean="0">
                <a:solidFill>
                  <a:srgbClr val="0000CC"/>
                </a:solidFill>
              </a:rPr>
              <a:t>Statement (block)</a:t>
            </a:r>
          </a:p>
          <a:p>
            <a:pPr lvl="1" eaLnBrk="1" hangingPunct="1">
              <a:lnSpc>
                <a:spcPct val="80000"/>
              </a:lnSpc>
            </a:pPr>
            <a:r>
              <a:rPr lang="en-US" sz="1800" dirty="0" smtClean="0"/>
              <a:t>Each statement in the code is executed</a:t>
            </a:r>
          </a:p>
          <a:p>
            <a:pPr eaLnBrk="1" hangingPunct="1">
              <a:lnSpc>
                <a:spcPct val="80000"/>
              </a:lnSpc>
            </a:pPr>
            <a:r>
              <a:rPr lang="en-US" sz="2000" dirty="0" smtClean="0">
                <a:solidFill>
                  <a:srgbClr val="0000CC"/>
                </a:solidFill>
              </a:rPr>
              <a:t>Branch/Path</a:t>
            </a:r>
          </a:p>
          <a:p>
            <a:pPr lvl="1" eaLnBrk="1" hangingPunct="1">
              <a:lnSpc>
                <a:spcPct val="80000"/>
              </a:lnSpc>
            </a:pPr>
            <a:r>
              <a:rPr lang="en-US" sz="1800" dirty="0" smtClean="0"/>
              <a:t>Each branch in branching statement is taken</a:t>
            </a:r>
          </a:p>
          <a:p>
            <a:pPr lvl="2" eaLnBrk="1" hangingPunct="1">
              <a:lnSpc>
                <a:spcPct val="80000"/>
              </a:lnSpc>
            </a:pPr>
            <a:r>
              <a:rPr lang="en-US" sz="1600" dirty="0" smtClean="0">
                <a:latin typeface="Courier New" pitchFamily="49" charset="0"/>
                <a:cs typeface="Courier New" pitchFamily="49" charset="0"/>
              </a:rPr>
              <a:t>if, switch, case, when, …</a:t>
            </a:r>
          </a:p>
          <a:p>
            <a:pPr eaLnBrk="1" hangingPunct="1">
              <a:lnSpc>
                <a:spcPct val="80000"/>
              </a:lnSpc>
            </a:pPr>
            <a:r>
              <a:rPr lang="en-US" sz="2000" dirty="0" smtClean="0">
                <a:solidFill>
                  <a:srgbClr val="0000CC"/>
                </a:solidFill>
              </a:rPr>
              <a:t>Expression/Condition</a:t>
            </a:r>
          </a:p>
          <a:p>
            <a:pPr lvl="1" eaLnBrk="1" hangingPunct="1">
              <a:lnSpc>
                <a:spcPct val="80000"/>
              </a:lnSpc>
            </a:pPr>
            <a:r>
              <a:rPr lang="en-US" sz="1800" dirty="0" smtClean="0"/>
              <a:t>Each input in a Boolean expression (condition) takes true and false values</a:t>
            </a:r>
          </a:p>
          <a:p>
            <a:pPr lvl="2" eaLnBrk="1" hangingPunct="1">
              <a:lnSpc>
                <a:spcPct val="80000"/>
              </a:lnSpc>
            </a:pPr>
            <a:r>
              <a:rPr lang="en-US" sz="1400" dirty="0" smtClean="0"/>
              <a:t>(See further details later on MC/DC coverage)</a:t>
            </a:r>
          </a:p>
          <a:p>
            <a:pPr eaLnBrk="1" hangingPunct="1">
              <a:lnSpc>
                <a:spcPct val="80000"/>
              </a:lnSpc>
            </a:pPr>
            <a:r>
              <a:rPr lang="en-US" sz="2000" dirty="0" smtClean="0"/>
              <a:t>Loop</a:t>
            </a:r>
          </a:p>
          <a:p>
            <a:pPr lvl="1" eaLnBrk="1" hangingPunct="1">
              <a:lnSpc>
                <a:spcPct val="80000"/>
              </a:lnSpc>
            </a:pPr>
            <a:r>
              <a:rPr lang="en-US" sz="1800" dirty="0" smtClean="0"/>
              <a:t>All possible number of iterations in (Bounded) loops are executed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 y="185738"/>
            <a:ext cx="9144000" cy="787400"/>
          </a:xfrm>
        </p:spPr>
        <p:txBody>
          <a:bodyPr/>
          <a:lstStyle/>
          <a:p>
            <a:pPr eaLnBrk="1" hangingPunct="1"/>
            <a:r>
              <a:rPr lang="en-GB" smtClean="0"/>
              <a:t>Statement/Block Coverage</a:t>
            </a:r>
            <a:endParaRPr lang="en-US" smtClean="0"/>
          </a:p>
        </p:txBody>
      </p:sp>
      <p:sp>
        <p:nvSpPr>
          <p:cNvPr id="19459" name="Rectangle 3"/>
          <p:cNvSpPr>
            <a:spLocks noGrp="1" noChangeArrowheads="1"/>
          </p:cNvSpPr>
          <p:nvPr>
            <p:ph type="body" idx="1"/>
          </p:nvPr>
        </p:nvSpPr>
        <p:spPr>
          <a:xfrm>
            <a:off x="303213" y="1341438"/>
            <a:ext cx="8229600" cy="5191125"/>
          </a:xfrm>
        </p:spPr>
        <p:txBody>
          <a:bodyPr/>
          <a:lstStyle/>
          <a:p>
            <a:pPr eaLnBrk="1" hangingPunct="1">
              <a:lnSpc>
                <a:spcPct val="80000"/>
              </a:lnSpc>
              <a:buFont typeface="Wingdings" pitchFamily="2" charset="2"/>
              <a:buNone/>
            </a:pPr>
            <a:r>
              <a:rPr lang="en-US" sz="2400" dirty="0" smtClean="0">
                <a:solidFill>
                  <a:srgbClr val="0000CC"/>
                </a:solidFill>
              </a:rPr>
              <a:t>Measures which lines (statements) have been executed by the verification suite.</a:t>
            </a:r>
          </a:p>
          <a:p>
            <a:pPr eaLnBrk="1" hangingPunct="1">
              <a:lnSpc>
                <a:spcPct val="30000"/>
              </a:lnSpc>
              <a:buFont typeface="Wingdings" pitchFamily="2" charset="2"/>
              <a:buNone/>
            </a:pPr>
            <a:endParaRPr lang="en-US" sz="2400" dirty="0" smtClean="0">
              <a:solidFill>
                <a:srgbClr val="0000CC"/>
              </a:solidFill>
            </a:endParaRP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q"/>
            </a:pPr>
            <a:r>
              <a:rPr lang="en-US" sz="1600" dirty="0" err="1" smtClean="0">
                <a:latin typeface="Courier New" pitchFamily="49" charset="0"/>
                <a:cs typeface="Courier New" pitchFamily="49" charset="0"/>
              </a:rPr>
              <a:t>parity_bit</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compute_parity</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data,parity</a:t>
            </a:r>
            <a:r>
              <a:rPr lang="en-US" sz="16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6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dirty="0" err="1" smtClean="0">
                <a:latin typeface="Courier New" pitchFamily="49" charset="0"/>
                <a:cs typeface="Courier New" pitchFamily="49" charset="0"/>
              </a:rPr>
              <a:t>parity_bit</a:t>
            </a:r>
            <a:r>
              <a:rPr lang="en-US" sz="1600" dirty="0" smtClean="0">
                <a:latin typeface="Courier New" pitchFamily="49" charset="0"/>
                <a:cs typeface="Courier New" pitchFamily="49" charset="0"/>
              </a:rPr>
              <a:t> = 1’b0;</a:t>
            </a:r>
          </a:p>
          <a:p>
            <a:pPr lvl="2" eaLnBrk="1" hangingPunct="1">
              <a:lnSpc>
                <a:spcPct val="80000"/>
              </a:lnSpc>
              <a:buFont typeface="Wingdings" pitchFamily="2" charset="2"/>
              <a:buNone/>
            </a:pPr>
            <a:r>
              <a:rPr lang="en-US" sz="16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delay_time</a:t>
            </a:r>
            <a:r>
              <a:rPr lang="en-US" sz="1600" dirty="0" smtClean="0">
                <a:latin typeface="Courier New" pitchFamily="49" charset="0"/>
                <a:cs typeface="Courier New" pitchFamily="49" charset="0"/>
              </a:rPr>
              <a:t>);</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stop_bits</a:t>
            </a:r>
            <a:r>
              <a:rPr lang="en-US" sz="1600" dirty="0" smtClean="0">
                <a:latin typeface="Courier New" pitchFamily="49" charset="0"/>
                <a:cs typeface="Courier New" pitchFamily="49" charset="0"/>
              </a:rPr>
              <a:t>==2) begin</a:t>
            </a:r>
          </a:p>
          <a:p>
            <a:pPr lvl="2" eaLnBrk="1" hangingPunct="1">
              <a:lnSpc>
                <a:spcPct val="80000"/>
              </a:lnSpc>
              <a:buFont typeface="Wingdings" pitchFamily="2" charset="2"/>
              <a:buChar char="ü"/>
            </a:pPr>
            <a:r>
              <a:rPr lang="en-US" sz="1600" dirty="0" err="1" smtClean="0">
                <a:latin typeface="Courier New" pitchFamily="49" charset="0"/>
                <a:cs typeface="Courier New" pitchFamily="49" charset="0"/>
              </a:rPr>
              <a:t>end_bits</a:t>
            </a:r>
            <a:r>
              <a:rPr lang="en-US" sz="1600" dirty="0" smtClean="0">
                <a:latin typeface="Courier New" pitchFamily="49" charset="0"/>
                <a:cs typeface="Courier New" pitchFamily="49" charset="0"/>
              </a:rPr>
              <a:t> = 2’b11;</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delay_time</a:t>
            </a:r>
            <a:r>
              <a:rPr lang="en-US" sz="16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600" dirty="0" smtClean="0">
                <a:latin typeface="Courier New" pitchFamily="49" charset="0"/>
                <a:cs typeface="Courier New" pitchFamily="49" charset="0"/>
              </a:rPr>
              <a:t>	end</a:t>
            </a:r>
          </a:p>
          <a:p>
            <a:pPr lvl="2" eaLnBrk="1" hangingPunct="1">
              <a:lnSpc>
                <a:spcPct val="30000"/>
              </a:lnSpc>
              <a:buFont typeface="Wingdings" pitchFamily="2" charset="2"/>
              <a:buNone/>
            </a:pPr>
            <a:endParaRPr lang="en-US" sz="1600" dirty="0" smtClean="0">
              <a:latin typeface="Courier New" pitchFamily="49" charset="0"/>
              <a:cs typeface="Courier New" pitchFamily="49" charset="0"/>
            </a:endParaRPr>
          </a:p>
          <a:p>
            <a:pPr eaLnBrk="1" hangingPunct="1">
              <a:lnSpc>
                <a:spcPct val="80000"/>
              </a:lnSpc>
              <a:buFont typeface="Wingdings" pitchFamily="2" charset="2"/>
              <a:buNone/>
            </a:pPr>
            <a:r>
              <a:rPr lang="en-US" sz="2000" b="1" dirty="0" smtClean="0">
                <a:solidFill>
                  <a:srgbClr val="0000CC"/>
                </a:solidFill>
              </a:rPr>
              <a:t>What do we need to do to get statement coverage to 100%?</a:t>
            </a:r>
          </a:p>
          <a:p>
            <a:pPr eaLnBrk="1" hangingPunct="1">
              <a:lnSpc>
                <a:spcPct val="80000"/>
              </a:lnSpc>
            </a:pPr>
            <a:r>
              <a:rPr lang="en-US" sz="2000" dirty="0" smtClean="0"/>
              <a:t> Why has this never occurred?</a:t>
            </a:r>
          </a:p>
          <a:p>
            <a:pPr eaLnBrk="1" hangingPunct="1">
              <a:lnSpc>
                <a:spcPct val="80000"/>
              </a:lnSpc>
            </a:pPr>
            <a:r>
              <a:rPr lang="en-US" sz="2000" dirty="0" smtClean="0"/>
              <a:t> Is it a condition that can never occur? Was is simply forgotten?</a:t>
            </a:r>
          </a:p>
          <a:p>
            <a:pPr eaLnBrk="1" hangingPunct="1">
              <a:lnSpc>
                <a:spcPct val="80000"/>
              </a:lnSpc>
            </a:pPr>
            <a:r>
              <a:rPr lang="en-US" sz="2000" dirty="0" smtClean="0"/>
              <a:t> (Dead code can be “ok”!) WHY?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Path/Branch Coverage</a:t>
            </a:r>
            <a:endParaRPr lang="en-US" smtClean="0"/>
          </a:p>
        </p:txBody>
      </p:sp>
      <p:sp>
        <p:nvSpPr>
          <p:cNvPr id="276483" name="Rectangle 3"/>
          <p:cNvSpPr>
            <a:spLocks noGrp="1" noChangeArrowheads="1"/>
          </p:cNvSpPr>
          <p:nvPr>
            <p:ph type="body" idx="1"/>
          </p:nvPr>
        </p:nvSpPr>
        <p:spPr>
          <a:xfrm>
            <a:off x="533400" y="1247775"/>
            <a:ext cx="8229600" cy="5191125"/>
          </a:xfrm>
          <a:noFill/>
        </p:spPr>
        <p:txBody>
          <a:bodyPr/>
          <a:lstStyle/>
          <a:p>
            <a:pPr eaLnBrk="1" hangingPunct="1">
              <a:lnSpc>
                <a:spcPct val="80000"/>
              </a:lnSpc>
              <a:buFont typeface="Wingdings" pitchFamily="2" charset="2"/>
              <a:buNone/>
            </a:pPr>
            <a:r>
              <a:rPr lang="en-US" sz="2800" smtClean="0">
                <a:solidFill>
                  <a:srgbClr val="0000CC"/>
                </a:solidFill>
              </a:rPr>
              <a:t>Measures all possible ways to execute a sequence of statements.</a:t>
            </a:r>
            <a:r>
              <a:rPr lang="en-US" sz="2000" b="1" smtClean="0"/>
              <a:t> </a:t>
            </a:r>
          </a:p>
          <a:p>
            <a:pPr lvl="1" eaLnBrk="1" hangingPunct="1">
              <a:lnSpc>
                <a:spcPct val="80000"/>
              </a:lnSpc>
            </a:pPr>
            <a:r>
              <a:rPr lang="en-US" sz="1800" smtClean="0"/>
              <a:t>Are all </a:t>
            </a:r>
            <a:r>
              <a:rPr lang="en-US" sz="1800" b="1" smtClean="0">
                <a:latin typeface="Courier New" pitchFamily="49" charset="0"/>
                <a:cs typeface="Courier New" pitchFamily="49" charset="0"/>
              </a:rPr>
              <a:t>if/case</a:t>
            </a:r>
            <a:r>
              <a:rPr lang="en-US" sz="1800" b="1" smtClean="0"/>
              <a:t> </a:t>
            </a:r>
            <a:r>
              <a:rPr lang="en-US" sz="1800" smtClean="0"/>
              <a:t>branches taken?</a:t>
            </a:r>
          </a:p>
          <a:p>
            <a:pPr lvl="1" eaLnBrk="1" hangingPunct="1">
              <a:lnSpc>
                <a:spcPct val="80000"/>
              </a:lnSpc>
            </a:pPr>
            <a:r>
              <a:rPr lang="en-US" sz="1800" smtClean="0"/>
              <a:t>How many execution paths?</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None/>
            </a:pPr>
            <a:r>
              <a:rPr lang="en-GB" sz="1600" smtClean="0">
                <a:latin typeface="Courier New" pitchFamily="49" charset="0"/>
                <a:cs typeface="Courier New" pitchFamily="49" charset="0"/>
              </a:rPr>
              <a:t>	□	□	□	□</a:t>
            </a:r>
          </a:p>
          <a:p>
            <a:pPr lvl="2" eaLnBrk="1" hangingPunct="1">
              <a:lnSpc>
                <a:spcPct val="8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pPr>
            <a:r>
              <a:rPr lang="en-US" sz="2000" b="1" smtClean="0"/>
              <a:t>Dead code: </a:t>
            </a:r>
            <a:r>
              <a:rPr lang="en-US" sz="2000" smtClean="0"/>
              <a:t> </a:t>
            </a:r>
            <a:r>
              <a:rPr lang="en-US" sz="2000" b="1" smtClean="0"/>
              <a:t>default </a:t>
            </a:r>
            <a:r>
              <a:rPr lang="en-US" sz="2000" smtClean="0"/>
              <a:t>branch on exhaustive </a:t>
            </a:r>
            <a:r>
              <a:rPr lang="en-US" sz="2000" b="1" smtClean="0"/>
              <a:t>case</a:t>
            </a:r>
          </a:p>
          <a:p>
            <a:pPr eaLnBrk="1" hangingPunct="1">
              <a:lnSpc>
                <a:spcPct val="80000"/>
              </a:lnSpc>
            </a:pPr>
            <a:r>
              <a:rPr lang="en-US" sz="2000" smtClean="0"/>
              <a:t>Don’t measure coverage for code that was not meant to run! (tags)</a:t>
            </a:r>
          </a:p>
        </p:txBody>
      </p:sp>
      <p:grpSp>
        <p:nvGrpSpPr>
          <p:cNvPr id="2" name="Group 51"/>
          <p:cNvGrpSpPr>
            <a:grpSpLocks/>
          </p:cNvGrpSpPr>
          <p:nvPr/>
        </p:nvGrpSpPr>
        <p:grpSpPr bwMode="auto">
          <a:xfrm>
            <a:off x="1739900" y="2628900"/>
            <a:ext cx="3886200" cy="2824163"/>
            <a:chOff x="1096" y="1656"/>
            <a:chExt cx="2448" cy="1779"/>
          </a:xfrm>
        </p:grpSpPr>
        <p:sp>
          <p:nvSpPr>
            <p:cNvPr id="20486" name="Line 5"/>
            <p:cNvSpPr>
              <a:spLocks noChangeShapeType="1"/>
            </p:cNvSpPr>
            <p:nvPr/>
          </p:nvSpPr>
          <p:spPr bwMode="auto">
            <a:xfrm>
              <a:off x="1136" y="1656"/>
              <a:ext cx="0" cy="480"/>
            </a:xfrm>
            <a:prstGeom prst="line">
              <a:avLst/>
            </a:prstGeom>
            <a:noFill/>
            <a:ln w="25400">
              <a:solidFill>
                <a:srgbClr val="FF00FF"/>
              </a:solidFill>
              <a:round/>
              <a:headEnd/>
              <a:tailEnd type="none" w="lg" len="lg"/>
            </a:ln>
          </p:spPr>
          <p:txBody>
            <a:bodyPr/>
            <a:lstStyle/>
            <a:p>
              <a:endParaRPr lang="en-GB"/>
            </a:p>
          </p:txBody>
        </p:sp>
        <p:sp>
          <p:nvSpPr>
            <p:cNvPr id="20487" name="Line 6"/>
            <p:cNvSpPr>
              <a:spLocks noChangeShapeType="1"/>
            </p:cNvSpPr>
            <p:nvPr/>
          </p:nvSpPr>
          <p:spPr bwMode="auto">
            <a:xfrm flipV="1">
              <a:off x="1128" y="2144"/>
              <a:ext cx="192" cy="8"/>
            </a:xfrm>
            <a:prstGeom prst="line">
              <a:avLst/>
            </a:prstGeom>
            <a:noFill/>
            <a:ln w="25400">
              <a:solidFill>
                <a:srgbClr val="FF00FF"/>
              </a:solidFill>
              <a:round/>
              <a:headEnd/>
              <a:tailEnd type="none" w="lg" len="lg"/>
            </a:ln>
          </p:spPr>
          <p:txBody>
            <a:bodyPr/>
            <a:lstStyle/>
            <a:p>
              <a:endParaRPr lang="en-GB"/>
            </a:p>
          </p:txBody>
        </p:sp>
        <p:sp>
          <p:nvSpPr>
            <p:cNvPr id="20488" name="Line 7"/>
            <p:cNvSpPr>
              <a:spLocks noChangeShapeType="1"/>
            </p:cNvSpPr>
            <p:nvPr/>
          </p:nvSpPr>
          <p:spPr bwMode="auto">
            <a:xfrm>
              <a:off x="1312" y="2152"/>
              <a:ext cx="0" cy="320"/>
            </a:xfrm>
            <a:prstGeom prst="line">
              <a:avLst/>
            </a:prstGeom>
            <a:noFill/>
            <a:ln w="25400">
              <a:solidFill>
                <a:srgbClr val="FF00FF"/>
              </a:solidFill>
              <a:round/>
              <a:headEnd/>
              <a:tailEnd type="none" w="lg" len="lg"/>
            </a:ln>
          </p:spPr>
          <p:txBody>
            <a:bodyPr/>
            <a:lstStyle/>
            <a:p>
              <a:endParaRPr lang="en-GB"/>
            </a:p>
          </p:txBody>
        </p:sp>
        <p:sp>
          <p:nvSpPr>
            <p:cNvPr id="20489" name="Line 8"/>
            <p:cNvSpPr>
              <a:spLocks noChangeShapeType="1"/>
            </p:cNvSpPr>
            <p:nvPr/>
          </p:nvSpPr>
          <p:spPr bwMode="auto">
            <a:xfrm flipH="1" flipV="1">
              <a:off x="1112" y="2464"/>
              <a:ext cx="200" cy="16"/>
            </a:xfrm>
            <a:prstGeom prst="line">
              <a:avLst/>
            </a:prstGeom>
            <a:noFill/>
            <a:ln w="25400">
              <a:solidFill>
                <a:srgbClr val="FF00FF"/>
              </a:solidFill>
              <a:round/>
              <a:headEnd/>
              <a:tailEnd type="none" w="lg" len="lg"/>
            </a:ln>
          </p:spPr>
          <p:txBody>
            <a:bodyPr/>
            <a:lstStyle/>
            <a:p>
              <a:endParaRPr lang="en-GB"/>
            </a:p>
          </p:txBody>
        </p:sp>
        <p:sp>
          <p:nvSpPr>
            <p:cNvPr id="20490" name="Line 9"/>
            <p:cNvSpPr>
              <a:spLocks noChangeShapeType="1"/>
            </p:cNvSpPr>
            <p:nvPr/>
          </p:nvSpPr>
          <p:spPr bwMode="auto">
            <a:xfrm>
              <a:off x="1096" y="2456"/>
              <a:ext cx="0" cy="832"/>
            </a:xfrm>
            <a:prstGeom prst="line">
              <a:avLst/>
            </a:prstGeom>
            <a:noFill/>
            <a:ln w="25400">
              <a:solidFill>
                <a:srgbClr val="FF00FF"/>
              </a:solidFill>
              <a:round/>
              <a:headEnd/>
              <a:tailEnd type="none" w="lg" len="lg"/>
            </a:ln>
          </p:spPr>
          <p:txBody>
            <a:bodyPr/>
            <a:lstStyle/>
            <a:p>
              <a:endParaRPr lang="en-GB"/>
            </a:p>
          </p:txBody>
        </p:sp>
        <p:grpSp>
          <p:nvGrpSpPr>
            <p:cNvPr id="20491" name="Group 26"/>
            <p:cNvGrpSpPr>
              <a:grpSpLocks/>
            </p:cNvGrpSpPr>
            <p:nvPr/>
          </p:nvGrpSpPr>
          <p:grpSpPr bwMode="auto">
            <a:xfrm>
              <a:off x="1096" y="3288"/>
              <a:ext cx="80" cy="128"/>
              <a:chOff x="1096" y="3288"/>
              <a:chExt cx="80" cy="128"/>
            </a:xfrm>
          </p:grpSpPr>
          <p:sp>
            <p:nvSpPr>
              <p:cNvPr id="20519" name="Line 12"/>
              <p:cNvSpPr>
                <a:spLocks noChangeShapeType="1"/>
              </p:cNvSpPr>
              <p:nvPr/>
            </p:nvSpPr>
            <p:spPr bwMode="auto">
              <a:xfrm>
                <a:off x="1096" y="3312"/>
                <a:ext cx="32" cy="104"/>
              </a:xfrm>
              <a:prstGeom prst="line">
                <a:avLst/>
              </a:prstGeom>
              <a:noFill/>
              <a:ln w="25400">
                <a:solidFill>
                  <a:srgbClr val="FF00FF"/>
                </a:solidFill>
                <a:round/>
                <a:headEnd/>
                <a:tailEnd type="none" w="lg" len="lg"/>
              </a:ln>
            </p:spPr>
            <p:txBody>
              <a:bodyPr/>
              <a:lstStyle/>
              <a:p>
                <a:endParaRPr lang="en-GB"/>
              </a:p>
            </p:txBody>
          </p:sp>
          <p:sp>
            <p:nvSpPr>
              <p:cNvPr id="20520" name="Line 13"/>
              <p:cNvSpPr>
                <a:spLocks noChangeShapeType="1"/>
              </p:cNvSpPr>
              <p:nvPr/>
            </p:nvSpPr>
            <p:spPr bwMode="auto">
              <a:xfrm flipV="1">
                <a:off x="1120" y="3288"/>
                <a:ext cx="56" cy="128"/>
              </a:xfrm>
              <a:prstGeom prst="line">
                <a:avLst/>
              </a:prstGeom>
              <a:noFill/>
              <a:ln w="25400">
                <a:solidFill>
                  <a:srgbClr val="FF00FF"/>
                </a:solidFill>
                <a:round/>
                <a:headEnd/>
                <a:tailEnd type="none" w="lg" len="lg"/>
              </a:ln>
            </p:spPr>
            <p:txBody>
              <a:bodyPr/>
              <a:lstStyle/>
              <a:p>
                <a:endParaRPr lang="en-GB"/>
              </a:p>
            </p:txBody>
          </p:sp>
        </p:grpSp>
        <p:sp>
          <p:nvSpPr>
            <p:cNvPr id="20492" name="Line 14"/>
            <p:cNvSpPr>
              <a:spLocks noChangeShapeType="1"/>
            </p:cNvSpPr>
            <p:nvPr/>
          </p:nvSpPr>
          <p:spPr bwMode="auto">
            <a:xfrm>
              <a:off x="1224" y="1680"/>
              <a:ext cx="0" cy="424"/>
            </a:xfrm>
            <a:prstGeom prst="line">
              <a:avLst/>
            </a:prstGeom>
            <a:noFill/>
            <a:ln w="25400">
              <a:solidFill>
                <a:srgbClr val="339966"/>
              </a:solidFill>
              <a:round/>
              <a:headEnd/>
              <a:tailEnd type="none" w="lg" len="lg"/>
            </a:ln>
          </p:spPr>
          <p:txBody>
            <a:bodyPr/>
            <a:lstStyle/>
            <a:p>
              <a:endParaRPr lang="en-GB"/>
            </a:p>
          </p:txBody>
        </p:sp>
        <p:sp>
          <p:nvSpPr>
            <p:cNvPr id="20493" name="Line 15"/>
            <p:cNvSpPr>
              <a:spLocks noChangeShapeType="1"/>
            </p:cNvSpPr>
            <p:nvPr/>
          </p:nvSpPr>
          <p:spPr bwMode="auto">
            <a:xfrm>
              <a:off x="1224" y="2112"/>
              <a:ext cx="224" cy="0"/>
            </a:xfrm>
            <a:prstGeom prst="line">
              <a:avLst/>
            </a:prstGeom>
            <a:noFill/>
            <a:ln w="25400">
              <a:solidFill>
                <a:srgbClr val="339966"/>
              </a:solidFill>
              <a:round/>
              <a:headEnd/>
              <a:tailEnd type="none" w="lg" len="lg"/>
            </a:ln>
          </p:spPr>
          <p:txBody>
            <a:bodyPr/>
            <a:lstStyle/>
            <a:p>
              <a:endParaRPr lang="en-GB"/>
            </a:p>
          </p:txBody>
        </p:sp>
        <p:sp>
          <p:nvSpPr>
            <p:cNvPr id="20494" name="Line 17"/>
            <p:cNvSpPr>
              <a:spLocks noChangeShapeType="1"/>
            </p:cNvSpPr>
            <p:nvPr/>
          </p:nvSpPr>
          <p:spPr bwMode="auto">
            <a:xfrm>
              <a:off x="1448" y="2112"/>
              <a:ext cx="0" cy="432"/>
            </a:xfrm>
            <a:prstGeom prst="line">
              <a:avLst/>
            </a:prstGeom>
            <a:noFill/>
            <a:ln w="25400">
              <a:solidFill>
                <a:srgbClr val="339966"/>
              </a:solidFill>
              <a:round/>
              <a:headEnd/>
              <a:tailEnd type="none" w="lg" len="lg"/>
            </a:ln>
          </p:spPr>
          <p:txBody>
            <a:bodyPr/>
            <a:lstStyle/>
            <a:p>
              <a:endParaRPr lang="en-GB"/>
            </a:p>
          </p:txBody>
        </p:sp>
        <p:sp>
          <p:nvSpPr>
            <p:cNvPr id="20495" name="Line 18"/>
            <p:cNvSpPr>
              <a:spLocks noChangeShapeType="1"/>
            </p:cNvSpPr>
            <p:nvPr/>
          </p:nvSpPr>
          <p:spPr bwMode="auto">
            <a:xfrm flipH="1">
              <a:off x="1144" y="2528"/>
              <a:ext cx="304" cy="0"/>
            </a:xfrm>
            <a:prstGeom prst="line">
              <a:avLst/>
            </a:prstGeom>
            <a:noFill/>
            <a:ln w="25400">
              <a:solidFill>
                <a:srgbClr val="339966"/>
              </a:solidFill>
              <a:round/>
              <a:headEnd/>
              <a:tailEnd type="none" w="lg" len="lg"/>
            </a:ln>
          </p:spPr>
          <p:txBody>
            <a:bodyPr/>
            <a:lstStyle/>
            <a:p>
              <a:endParaRPr lang="en-GB"/>
            </a:p>
          </p:txBody>
        </p:sp>
        <p:sp>
          <p:nvSpPr>
            <p:cNvPr id="20496" name="Line 19"/>
            <p:cNvSpPr>
              <a:spLocks noChangeShapeType="1"/>
            </p:cNvSpPr>
            <p:nvPr/>
          </p:nvSpPr>
          <p:spPr bwMode="auto">
            <a:xfrm>
              <a:off x="1120" y="2528"/>
              <a:ext cx="8" cy="248"/>
            </a:xfrm>
            <a:prstGeom prst="line">
              <a:avLst/>
            </a:prstGeom>
            <a:noFill/>
            <a:ln w="25400">
              <a:solidFill>
                <a:srgbClr val="339966"/>
              </a:solidFill>
              <a:round/>
              <a:headEnd/>
              <a:tailEnd type="none" w="lg" len="lg"/>
            </a:ln>
          </p:spPr>
          <p:txBody>
            <a:bodyPr/>
            <a:lstStyle/>
            <a:p>
              <a:endParaRPr lang="en-GB"/>
            </a:p>
          </p:txBody>
        </p:sp>
        <p:sp>
          <p:nvSpPr>
            <p:cNvPr id="20497" name="Line 20"/>
            <p:cNvSpPr>
              <a:spLocks noChangeShapeType="1"/>
            </p:cNvSpPr>
            <p:nvPr/>
          </p:nvSpPr>
          <p:spPr bwMode="auto">
            <a:xfrm>
              <a:off x="1120" y="2784"/>
              <a:ext cx="520" cy="0"/>
            </a:xfrm>
            <a:prstGeom prst="line">
              <a:avLst/>
            </a:prstGeom>
            <a:noFill/>
            <a:ln w="25400">
              <a:solidFill>
                <a:srgbClr val="339966"/>
              </a:solidFill>
              <a:round/>
              <a:headEnd/>
              <a:tailEnd type="none" w="lg" len="lg"/>
            </a:ln>
          </p:spPr>
          <p:txBody>
            <a:bodyPr/>
            <a:lstStyle/>
            <a:p>
              <a:endParaRPr lang="en-GB"/>
            </a:p>
          </p:txBody>
        </p:sp>
        <p:sp>
          <p:nvSpPr>
            <p:cNvPr id="20498" name="Line 21"/>
            <p:cNvSpPr>
              <a:spLocks noChangeShapeType="1"/>
            </p:cNvSpPr>
            <p:nvPr/>
          </p:nvSpPr>
          <p:spPr bwMode="auto">
            <a:xfrm>
              <a:off x="1640" y="2784"/>
              <a:ext cx="0" cy="368"/>
            </a:xfrm>
            <a:prstGeom prst="line">
              <a:avLst/>
            </a:prstGeom>
            <a:noFill/>
            <a:ln w="25400">
              <a:solidFill>
                <a:srgbClr val="339966"/>
              </a:solidFill>
              <a:round/>
              <a:headEnd/>
              <a:tailEnd type="none" w="lg" len="lg"/>
            </a:ln>
          </p:spPr>
          <p:txBody>
            <a:bodyPr/>
            <a:lstStyle/>
            <a:p>
              <a:endParaRPr lang="en-GB"/>
            </a:p>
          </p:txBody>
        </p:sp>
        <p:sp>
          <p:nvSpPr>
            <p:cNvPr id="20499" name="Line 22"/>
            <p:cNvSpPr>
              <a:spLocks noChangeShapeType="1"/>
            </p:cNvSpPr>
            <p:nvPr/>
          </p:nvSpPr>
          <p:spPr bwMode="auto">
            <a:xfrm flipH="1">
              <a:off x="1504" y="3144"/>
              <a:ext cx="144" cy="24"/>
            </a:xfrm>
            <a:prstGeom prst="line">
              <a:avLst/>
            </a:prstGeom>
            <a:noFill/>
            <a:ln w="25400">
              <a:solidFill>
                <a:srgbClr val="339966"/>
              </a:solidFill>
              <a:round/>
              <a:headEnd/>
              <a:tailEnd type="none" w="lg" len="lg"/>
            </a:ln>
          </p:spPr>
          <p:txBody>
            <a:bodyPr/>
            <a:lstStyle/>
            <a:p>
              <a:endParaRPr lang="en-GB"/>
            </a:p>
          </p:txBody>
        </p:sp>
        <p:sp>
          <p:nvSpPr>
            <p:cNvPr id="20500" name="Line 24"/>
            <p:cNvSpPr>
              <a:spLocks noChangeShapeType="1"/>
            </p:cNvSpPr>
            <p:nvPr/>
          </p:nvSpPr>
          <p:spPr bwMode="auto">
            <a:xfrm>
              <a:off x="1504" y="3176"/>
              <a:ext cx="0" cy="136"/>
            </a:xfrm>
            <a:prstGeom prst="line">
              <a:avLst/>
            </a:prstGeom>
            <a:noFill/>
            <a:ln w="25400">
              <a:solidFill>
                <a:srgbClr val="008080"/>
              </a:solidFill>
              <a:round/>
              <a:headEnd/>
              <a:tailEnd type="none" w="lg" len="lg"/>
            </a:ln>
          </p:spPr>
          <p:txBody>
            <a:bodyPr/>
            <a:lstStyle/>
            <a:p>
              <a:endParaRPr lang="en-GB"/>
            </a:p>
          </p:txBody>
        </p:sp>
        <p:grpSp>
          <p:nvGrpSpPr>
            <p:cNvPr id="20501" name="Group 30"/>
            <p:cNvGrpSpPr>
              <a:grpSpLocks/>
            </p:cNvGrpSpPr>
            <p:nvPr/>
          </p:nvGrpSpPr>
          <p:grpSpPr bwMode="auto">
            <a:xfrm>
              <a:off x="2122" y="3290"/>
              <a:ext cx="80" cy="128"/>
              <a:chOff x="1096" y="3288"/>
              <a:chExt cx="80" cy="128"/>
            </a:xfrm>
          </p:grpSpPr>
          <p:sp>
            <p:nvSpPr>
              <p:cNvPr id="20517" name="Line 31"/>
              <p:cNvSpPr>
                <a:spLocks noChangeShapeType="1"/>
              </p:cNvSpPr>
              <p:nvPr/>
            </p:nvSpPr>
            <p:spPr bwMode="auto">
              <a:xfrm>
                <a:off x="1096" y="3312"/>
                <a:ext cx="32" cy="104"/>
              </a:xfrm>
              <a:prstGeom prst="line">
                <a:avLst/>
              </a:prstGeom>
              <a:noFill/>
              <a:ln w="25400">
                <a:solidFill>
                  <a:srgbClr val="0000FF"/>
                </a:solidFill>
                <a:round/>
                <a:headEnd/>
                <a:tailEnd type="none" w="lg" len="lg"/>
              </a:ln>
            </p:spPr>
            <p:txBody>
              <a:bodyPr/>
              <a:lstStyle/>
              <a:p>
                <a:endParaRPr lang="en-GB"/>
              </a:p>
            </p:txBody>
          </p:sp>
          <p:sp>
            <p:nvSpPr>
              <p:cNvPr id="20518" name="Line 32"/>
              <p:cNvSpPr>
                <a:spLocks noChangeShapeType="1"/>
              </p:cNvSpPr>
              <p:nvPr/>
            </p:nvSpPr>
            <p:spPr bwMode="auto">
              <a:xfrm flipV="1">
                <a:off x="1120" y="3288"/>
                <a:ext cx="56" cy="128"/>
              </a:xfrm>
              <a:prstGeom prst="line">
                <a:avLst/>
              </a:prstGeom>
              <a:noFill/>
              <a:ln w="25400">
                <a:solidFill>
                  <a:srgbClr val="0000FF"/>
                </a:solidFill>
                <a:round/>
                <a:headEnd/>
                <a:tailEnd type="none" w="lg" len="lg"/>
              </a:ln>
            </p:spPr>
            <p:txBody>
              <a:bodyPr/>
              <a:lstStyle/>
              <a:p>
                <a:endParaRPr lang="en-GB"/>
              </a:p>
            </p:txBody>
          </p:sp>
        </p:grpSp>
        <p:grpSp>
          <p:nvGrpSpPr>
            <p:cNvPr id="20502" name="Group 33"/>
            <p:cNvGrpSpPr>
              <a:grpSpLocks/>
            </p:cNvGrpSpPr>
            <p:nvPr/>
          </p:nvGrpSpPr>
          <p:grpSpPr bwMode="auto">
            <a:xfrm>
              <a:off x="2699" y="3307"/>
              <a:ext cx="80" cy="128"/>
              <a:chOff x="1096" y="3288"/>
              <a:chExt cx="80" cy="128"/>
            </a:xfrm>
          </p:grpSpPr>
          <p:sp>
            <p:nvSpPr>
              <p:cNvPr id="20515" name="Line 34"/>
              <p:cNvSpPr>
                <a:spLocks noChangeShapeType="1"/>
              </p:cNvSpPr>
              <p:nvPr/>
            </p:nvSpPr>
            <p:spPr bwMode="auto">
              <a:xfrm>
                <a:off x="1096" y="3312"/>
                <a:ext cx="32" cy="104"/>
              </a:xfrm>
              <a:prstGeom prst="line">
                <a:avLst/>
              </a:prstGeom>
              <a:noFill/>
              <a:ln w="25400">
                <a:solidFill>
                  <a:srgbClr val="FF0000"/>
                </a:solidFill>
                <a:round/>
                <a:headEnd/>
                <a:tailEnd type="none" w="lg" len="lg"/>
              </a:ln>
            </p:spPr>
            <p:txBody>
              <a:bodyPr/>
              <a:lstStyle/>
              <a:p>
                <a:endParaRPr lang="en-GB"/>
              </a:p>
            </p:txBody>
          </p:sp>
          <p:sp>
            <p:nvSpPr>
              <p:cNvPr id="20516" name="Line 35"/>
              <p:cNvSpPr>
                <a:spLocks noChangeShapeType="1"/>
              </p:cNvSpPr>
              <p:nvPr/>
            </p:nvSpPr>
            <p:spPr bwMode="auto">
              <a:xfrm flipV="1">
                <a:off x="1120" y="3288"/>
                <a:ext cx="56" cy="128"/>
              </a:xfrm>
              <a:prstGeom prst="line">
                <a:avLst/>
              </a:prstGeom>
              <a:noFill/>
              <a:ln w="25400">
                <a:solidFill>
                  <a:srgbClr val="FF0000"/>
                </a:solidFill>
                <a:round/>
                <a:headEnd/>
                <a:tailEnd type="none" w="lg" len="lg"/>
              </a:ln>
            </p:spPr>
            <p:txBody>
              <a:bodyPr/>
              <a:lstStyle/>
              <a:p>
                <a:endParaRPr lang="en-GB"/>
              </a:p>
            </p:txBody>
          </p:sp>
        </p:grpSp>
        <p:sp>
          <p:nvSpPr>
            <p:cNvPr id="20503" name="Line 37"/>
            <p:cNvSpPr>
              <a:spLocks noChangeShapeType="1"/>
            </p:cNvSpPr>
            <p:nvPr/>
          </p:nvSpPr>
          <p:spPr bwMode="auto">
            <a:xfrm>
              <a:off x="1456" y="1696"/>
              <a:ext cx="1096" cy="0"/>
            </a:xfrm>
            <a:prstGeom prst="line">
              <a:avLst/>
            </a:prstGeom>
            <a:noFill/>
            <a:ln w="25400">
              <a:solidFill>
                <a:srgbClr val="0000FF"/>
              </a:solidFill>
              <a:round/>
              <a:headEnd/>
              <a:tailEnd type="none" w="lg" len="lg"/>
            </a:ln>
          </p:spPr>
          <p:txBody>
            <a:bodyPr/>
            <a:lstStyle/>
            <a:p>
              <a:endParaRPr lang="en-GB"/>
            </a:p>
          </p:txBody>
        </p:sp>
        <p:sp>
          <p:nvSpPr>
            <p:cNvPr id="20504" name="Line 38"/>
            <p:cNvSpPr>
              <a:spLocks noChangeShapeType="1"/>
            </p:cNvSpPr>
            <p:nvPr/>
          </p:nvSpPr>
          <p:spPr bwMode="auto">
            <a:xfrm>
              <a:off x="2552" y="1680"/>
              <a:ext cx="0" cy="168"/>
            </a:xfrm>
            <a:prstGeom prst="line">
              <a:avLst/>
            </a:prstGeom>
            <a:noFill/>
            <a:ln w="25400">
              <a:solidFill>
                <a:srgbClr val="0000FF"/>
              </a:solidFill>
              <a:round/>
              <a:headEnd/>
              <a:tailEnd type="none" w="lg" len="lg"/>
            </a:ln>
          </p:spPr>
          <p:txBody>
            <a:bodyPr/>
            <a:lstStyle/>
            <a:p>
              <a:endParaRPr lang="en-GB"/>
            </a:p>
          </p:txBody>
        </p:sp>
        <p:sp>
          <p:nvSpPr>
            <p:cNvPr id="20505" name="Line 40"/>
            <p:cNvSpPr>
              <a:spLocks noChangeShapeType="1"/>
            </p:cNvSpPr>
            <p:nvPr/>
          </p:nvSpPr>
          <p:spPr bwMode="auto">
            <a:xfrm flipH="1">
              <a:off x="2168" y="1840"/>
              <a:ext cx="376" cy="8"/>
            </a:xfrm>
            <a:prstGeom prst="line">
              <a:avLst/>
            </a:prstGeom>
            <a:noFill/>
            <a:ln w="25400">
              <a:solidFill>
                <a:srgbClr val="0000FF"/>
              </a:solidFill>
              <a:round/>
              <a:headEnd/>
              <a:tailEnd type="none" w="lg" len="lg"/>
            </a:ln>
          </p:spPr>
          <p:txBody>
            <a:bodyPr/>
            <a:lstStyle/>
            <a:p>
              <a:endParaRPr lang="en-GB"/>
            </a:p>
          </p:txBody>
        </p:sp>
        <p:sp>
          <p:nvSpPr>
            <p:cNvPr id="20506" name="Line 41"/>
            <p:cNvSpPr>
              <a:spLocks noChangeShapeType="1"/>
            </p:cNvSpPr>
            <p:nvPr/>
          </p:nvSpPr>
          <p:spPr bwMode="auto">
            <a:xfrm>
              <a:off x="2160" y="1856"/>
              <a:ext cx="0" cy="1440"/>
            </a:xfrm>
            <a:prstGeom prst="line">
              <a:avLst/>
            </a:prstGeom>
            <a:noFill/>
            <a:ln w="25400">
              <a:solidFill>
                <a:srgbClr val="0000FF"/>
              </a:solidFill>
              <a:round/>
              <a:headEnd/>
              <a:tailEnd type="none" w="lg" len="lg"/>
            </a:ln>
          </p:spPr>
          <p:txBody>
            <a:bodyPr/>
            <a:lstStyle/>
            <a:p>
              <a:endParaRPr lang="en-GB"/>
            </a:p>
          </p:txBody>
        </p:sp>
        <p:sp>
          <p:nvSpPr>
            <p:cNvPr id="20507" name="Line 42"/>
            <p:cNvSpPr>
              <a:spLocks noChangeShapeType="1"/>
            </p:cNvSpPr>
            <p:nvPr/>
          </p:nvSpPr>
          <p:spPr bwMode="auto">
            <a:xfrm>
              <a:off x="2704" y="1688"/>
              <a:ext cx="840" cy="8"/>
            </a:xfrm>
            <a:prstGeom prst="line">
              <a:avLst/>
            </a:prstGeom>
            <a:noFill/>
            <a:ln w="25400">
              <a:solidFill>
                <a:srgbClr val="FF0000"/>
              </a:solidFill>
              <a:round/>
              <a:headEnd/>
              <a:tailEnd type="none" w="lg" len="lg"/>
            </a:ln>
          </p:spPr>
          <p:txBody>
            <a:bodyPr/>
            <a:lstStyle/>
            <a:p>
              <a:endParaRPr lang="en-GB"/>
            </a:p>
          </p:txBody>
        </p:sp>
        <p:sp>
          <p:nvSpPr>
            <p:cNvPr id="20508" name="Line 43"/>
            <p:cNvSpPr>
              <a:spLocks noChangeShapeType="1"/>
            </p:cNvSpPr>
            <p:nvPr/>
          </p:nvSpPr>
          <p:spPr bwMode="auto">
            <a:xfrm>
              <a:off x="3520" y="1696"/>
              <a:ext cx="8" cy="168"/>
            </a:xfrm>
            <a:prstGeom prst="line">
              <a:avLst/>
            </a:prstGeom>
            <a:noFill/>
            <a:ln w="25400">
              <a:solidFill>
                <a:srgbClr val="FF0000"/>
              </a:solidFill>
              <a:round/>
              <a:headEnd/>
              <a:tailEnd type="none" w="lg" len="lg"/>
            </a:ln>
          </p:spPr>
          <p:txBody>
            <a:bodyPr/>
            <a:lstStyle/>
            <a:p>
              <a:endParaRPr lang="en-GB"/>
            </a:p>
          </p:txBody>
        </p:sp>
        <p:sp>
          <p:nvSpPr>
            <p:cNvPr id="20509" name="Line 44"/>
            <p:cNvSpPr>
              <a:spLocks noChangeShapeType="1"/>
            </p:cNvSpPr>
            <p:nvPr/>
          </p:nvSpPr>
          <p:spPr bwMode="auto">
            <a:xfrm flipH="1" flipV="1">
              <a:off x="2648" y="1856"/>
              <a:ext cx="888" cy="16"/>
            </a:xfrm>
            <a:prstGeom prst="line">
              <a:avLst/>
            </a:prstGeom>
            <a:noFill/>
            <a:ln w="25400">
              <a:solidFill>
                <a:srgbClr val="FF0000"/>
              </a:solidFill>
              <a:round/>
              <a:headEnd/>
              <a:tailEnd type="none" w="lg" len="lg"/>
            </a:ln>
          </p:spPr>
          <p:txBody>
            <a:bodyPr/>
            <a:lstStyle/>
            <a:p>
              <a:endParaRPr lang="en-GB"/>
            </a:p>
          </p:txBody>
        </p:sp>
        <p:sp>
          <p:nvSpPr>
            <p:cNvPr id="20510" name="Line 45"/>
            <p:cNvSpPr>
              <a:spLocks noChangeShapeType="1"/>
            </p:cNvSpPr>
            <p:nvPr/>
          </p:nvSpPr>
          <p:spPr bwMode="auto">
            <a:xfrm>
              <a:off x="2648" y="1848"/>
              <a:ext cx="0" cy="936"/>
            </a:xfrm>
            <a:prstGeom prst="line">
              <a:avLst/>
            </a:prstGeom>
            <a:noFill/>
            <a:ln w="25400">
              <a:solidFill>
                <a:srgbClr val="FF0000"/>
              </a:solidFill>
              <a:round/>
              <a:headEnd/>
              <a:tailEnd type="none" w="lg" len="lg"/>
            </a:ln>
          </p:spPr>
          <p:txBody>
            <a:bodyPr/>
            <a:lstStyle/>
            <a:p>
              <a:endParaRPr lang="en-GB"/>
            </a:p>
          </p:txBody>
        </p:sp>
        <p:sp>
          <p:nvSpPr>
            <p:cNvPr id="20511" name="Line 46"/>
            <p:cNvSpPr>
              <a:spLocks noChangeShapeType="1"/>
            </p:cNvSpPr>
            <p:nvPr/>
          </p:nvSpPr>
          <p:spPr bwMode="auto">
            <a:xfrm flipV="1">
              <a:off x="2656" y="2776"/>
              <a:ext cx="408" cy="8"/>
            </a:xfrm>
            <a:prstGeom prst="line">
              <a:avLst/>
            </a:prstGeom>
            <a:noFill/>
            <a:ln w="25400">
              <a:solidFill>
                <a:srgbClr val="FF0000"/>
              </a:solidFill>
              <a:round/>
              <a:headEnd/>
              <a:tailEnd type="none" w="lg" len="lg"/>
            </a:ln>
          </p:spPr>
          <p:txBody>
            <a:bodyPr/>
            <a:lstStyle/>
            <a:p>
              <a:endParaRPr lang="en-GB"/>
            </a:p>
          </p:txBody>
        </p:sp>
        <p:sp>
          <p:nvSpPr>
            <p:cNvPr id="20512" name="Line 47"/>
            <p:cNvSpPr>
              <a:spLocks noChangeShapeType="1"/>
            </p:cNvSpPr>
            <p:nvPr/>
          </p:nvSpPr>
          <p:spPr bwMode="auto">
            <a:xfrm>
              <a:off x="3072" y="2776"/>
              <a:ext cx="0" cy="368"/>
            </a:xfrm>
            <a:prstGeom prst="line">
              <a:avLst/>
            </a:prstGeom>
            <a:noFill/>
            <a:ln w="25400">
              <a:solidFill>
                <a:srgbClr val="FF0000"/>
              </a:solidFill>
              <a:round/>
              <a:headEnd/>
              <a:tailEnd type="none" w="lg" len="lg"/>
            </a:ln>
          </p:spPr>
          <p:txBody>
            <a:bodyPr/>
            <a:lstStyle/>
            <a:p>
              <a:endParaRPr lang="en-GB"/>
            </a:p>
          </p:txBody>
        </p:sp>
        <p:sp>
          <p:nvSpPr>
            <p:cNvPr id="20513" name="Line 48"/>
            <p:cNvSpPr>
              <a:spLocks noChangeShapeType="1"/>
            </p:cNvSpPr>
            <p:nvPr/>
          </p:nvSpPr>
          <p:spPr bwMode="auto">
            <a:xfrm flipH="1">
              <a:off x="2648" y="3128"/>
              <a:ext cx="416" cy="0"/>
            </a:xfrm>
            <a:prstGeom prst="line">
              <a:avLst/>
            </a:prstGeom>
            <a:noFill/>
            <a:ln w="25400">
              <a:solidFill>
                <a:srgbClr val="FF0000"/>
              </a:solidFill>
              <a:round/>
              <a:headEnd/>
              <a:tailEnd type="none" w="lg" len="lg"/>
            </a:ln>
          </p:spPr>
          <p:txBody>
            <a:bodyPr/>
            <a:lstStyle/>
            <a:p>
              <a:endParaRPr lang="en-GB"/>
            </a:p>
          </p:txBody>
        </p:sp>
        <p:sp>
          <p:nvSpPr>
            <p:cNvPr id="20514" name="Line 49"/>
            <p:cNvSpPr>
              <a:spLocks noChangeShapeType="1"/>
            </p:cNvSpPr>
            <p:nvPr/>
          </p:nvSpPr>
          <p:spPr bwMode="auto">
            <a:xfrm>
              <a:off x="2632" y="3128"/>
              <a:ext cx="0" cy="168"/>
            </a:xfrm>
            <a:prstGeom prst="line">
              <a:avLst/>
            </a:prstGeom>
            <a:noFill/>
            <a:ln w="25400">
              <a:solidFill>
                <a:srgbClr val="FF0000"/>
              </a:solidFill>
              <a:round/>
              <a:headEnd/>
              <a:tailEnd type="none" w="lg" len="lg"/>
            </a:ln>
          </p:spPr>
          <p:txBody>
            <a:bodyPr/>
            <a:lstStyle/>
            <a:p>
              <a:endParaRPr lang="en-GB"/>
            </a:p>
          </p:txBody>
        </p:sp>
      </p:grpSp>
      <p:sp>
        <p:nvSpPr>
          <p:cNvPr id="276532" name="Rectangle 52"/>
          <p:cNvSpPr>
            <a:spLocks noChangeArrowheads="1"/>
          </p:cNvSpPr>
          <p:nvPr/>
        </p:nvSpPr>
        <p:spPr bwMode="auto">
          <a:xfrm>
            <a:off x="6199188" y="3489325"/>
            <a:ext cx="2259012" cy="1358900"/>
          </a:xfrm>
          <a:prstGeom prst="rect">
            <a:avLst/>
          </a:prstGeom>
          <a:noFill/>
          <a:ln w="9525">
            <a:solidFill>
              <a:srgbClr val="A50021"/>
            </a:solidFill>
            <a:miter lim="800000"/>
            <a:headEnd/>
            <a:tailEnd/>
          </a:ln>
        </p:spPr>
        <p:txBody>
          <a:bodyPr anchor="ctr"/>
          <a:lstStyle/>
          <a:p>
            <a:r>
              <a:rPr lang="en-GB">
                <a:solidFill>
                  <a:srgbClr val="A50021"/>
                </a:solidFill>
              </a:rPr>
              <a:t>Note: 100% statement coverage but only 75% path coverage!</a:t>
            </a:r>
            <a:endParaRPr lang="en-US">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483">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48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48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smtClean="0"/>
              <a:t>Expression/Condition Coverage</a:t>
            </a:r>
            <a:endParaRPr lang="en-US" dirty="0" smtClean="0"/>
          </a:p>
        </p:txBody>
      </p:sp>
      <p:sp>
        <p:nvSpPr>
          <p:cNvPr id="277507" name="Rectangle 3"/>
          <p:cNvSpPr>
            <a:spLocks noGrp="1" noChangeArrowheads="1"/>
          </p:cNvSpPr>
          <p:nvPr>
            <p:ph type="body" idx="1"/>
          </p:nvPr>
        </p:nvSpPr>
        <p:spPr>
          <a:xfrm>
            <a:off x="468313" y="1239838"/>
            <a:ext cx="8485187" cy="5191125"/>
          </a:xfrm>
        </p:spPr>
        <p:txBody>
          <a:bodyPr/>
          <a:lstStyle/>
          <a:p>
            <a:pPr eaLnBrk="1" hangingPunct="1">
              <a:lnSpc>
                <a:spcPct val="80000"/>
              </a:lnSpc>
              <a:buFont typeface="Wingdings" pitchFamily="2" charset="2"/>
              <a:buNone/>
            </a:pPr>
            <a:r>
              <a:rPr lang="en-US" sz="2400" dirty="0" smtClean="0">
                <a:solidFill>
                  <a:srgbClr val="0000CC"/>
                </a:solidFill>
              </a:rPr>
              <a:t>Measures the various ways Boolean expressions and </a:t>
            </a:r>
            <a:r>
              <a:rPr lang="en-US" sz="2400" dirty="0" err="1" smtClean="0">
                <a:solidFill>
                  <a:srgbClr val="0000CC"/>
                </a:solidFill>
              </a:rPr>
              <a:t>subexpressions</a:t>
            </a:r>
            <a:r>
              <a:rPr lang="en-US" sz="2400" dirty="0" smtClean="0">
                <a:solidFill>
                  <a:srgbClr val="0000CC"/>
                </a:solidFill>
              </a:rPr>
              <a:t> </a:t>
            </a:r>
            <a:r>
              <a:rPr lang="en-US" sz="2400" dirty="0" smtClean="0">
                <a:solidFill>
                  <a:srgbClr val="0000CC"/>
                </a:solidFill>
              </a:rPr>
              <a:t>are </a:t>
            </a:r>
            <a:r>
              <a:rPr lang="en-US" sz="2400" dirty="0" smtClean="0">
                <a:solidFill>
                  <a:srgbClr val="0000CC"/>
                </a:solidFill>
              </a:rPr>
              <a:t>executed.</a:t>
            </a:r>
          </a:p>
          <a:p>
            <a:pPr lvl="1" eaLnBrk="1" hangingPunct="1">
              <a:lnSpc>
                <a:spcPct val="80000"/>
              </a:lnSpc>
            </a:pPr>
            <a:r>
              <a:rPr lang="en-US" sz="1600" dirty="0" smtClean="0"/>
              <a:t>Where a branch condition is made up of a Boolean expression, we want to know which of the inputs have been covered.</a:t>
            </a:r>
          </a:p>
          <a:p>
            <a:pPr lvl="1" eaLnBrk="1" hangingPunct="1">
              <a:lnSpc>
                <a:spcPct val="80000"/>
              </a:lnSpc>
            </a:pPr>
            <a:endParaRPr lang="en-US" sz="1600" dirty="0" smtClean="0"/>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compute_parity</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data,parity</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1’b0;</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stop_bits</a:t>
            </a:r>
            <a:r>
              <a:rPr lang="en-US" sz="1400" dirty="0" smtClean="0">
                <a:latin typeface="Courier New" pitchFamily="49" charset="0"/>
                <a:cs typeface="Courier New" pitchFamily="49" charset="0"/>
              </a:rPr>
              <a:t>==2)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end_bits</a:t>
            </a:r>
            <a:r>
              <a:rPr lang="en-US" sz="1400" dirty="0" smtClean="0">
                <a:latin typeface="Courier New" pitchFamily="49" charset="0"/>
                <a:cs typeface="Courier New" pitchFamily="49" charset="0"/>
              </a:rPr>
              <a:t> = 2’b11;</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None/>
            </a:pPr>
            <a:r>
              <a:rPr lang="en-GB" sz="1400" dirty="0" smtClean="0">
                <a:latin typeface="Courier New" pitchFamily="49" charset="0"/>
                <a:cs typeface="Courier New" pitchFamily="49" charset="0"/>
              </a:rPr>
              <a:t>	   □		□</a:t>
            </a:r>
          </a:p>
          <a:p>
            <a:pPr lvl="2" eaLnBrk="1" hangingPunct="1">
              <a:lnSpc>
                <a:spcPct val="80000"/>
              </a:lnSpc>
              <a:buFont typeface="Wingdings" pitchFamily="2" charset="2"/>
              <a:buNone/>
            </a:pPr>
            <a:endParaRPr lang="en-US" sz="1400" dirty="0" smtClean="0">
              <a:latin typeface="Courier New" pitchFamily="49" charset="0"/>
              <a:cs typeface="Courier New" pitchFamily="49" charset="0"/>
            </a:endParaRPr>
          </a:p>
          <a:p>
            <a:pPr lvl="1" eaLnBrk="1" hangingPunct="1">
              <a:lnSpc>
                <a:spcPct val="80000"/>
              </a:lnSpc>
            </a:pPr>
            <a:r>
              <a:rPr lang="en-US" sz="1600" b="1" dirty="0" smtClean="0">
                <a:solidFill>
                  <a:srgbClr val="3366FF"/>
                </a:solidFill>
              </a:rPr>
              <a:t>Analysis: </a:t>
            </a:r>
            <a:r>
              <a:rPr lang="en-US" sz="1600" dirty="0" smtClean="0"/>
              <a:t>Understand WHY part of an expression was not executed</a:t>
            </a:r>
          </a:p>
          <a:p>
            <a:pPr eaLnBrk="1" hangingPunct="1">
              <a:lnSpc>
                <a:spcPct val="80000"/>
              </a:lnSpc>
            </a:pPr>
            <a:r>
              <a:rPr lang="en-US" sz="2400" dirty="0" smtClean="0">
                <a:solidFill>
                  <a:srgbClr val="A50021"/>
                </a:solidFill>
              </a:rPr>
              <a:t>Reaching 100% expression coverage is extremely difficult.</a:t>
            </a:r>
          </a:p>
          <a:p>
            <a:pPr eaLnBrk="1" hangingPunct="1">
              <a:lnSpc>
                <a:spcPct val="80000"/>
              </a:lnSpc>
              <a:buNone/>
            </a:pPr>
            <a:r>
              <a:rPr lang="en-US" sz="2400" dirty="0" smtClean="0"/>
              <a:t>	(See also MC/DC coverage and use in certification!) </a:t>
            </a:r>
            <a:r>
              <a:rPr lang="en-US" sz="2400" dirty="0" smtClean="0">
                <a:sym typeface="Wingdings" pitchFamily="2" charset="2"/>
              </a:rPr>
              <a:t></a:t>
            </a:r>
            <a:endParaRPr lang="en-US" sz="2400" dirty="0" smtClean="0"/>
          </a:p>
        </p:txBody>
      </p:sp>
      <p:sp>
        <p:nvSpPr>
          <p:cNvPr id="277508" name="Rectangle 4"/>
          <p:cNvSpPr>
            <a:spLocks noChangeArrowheads="1"/>
          </p:cNvSpPr>
          <p:nvPr/>
        </p:nvSpPr>
        <p:spPr bwMode="auto">
          <a:xfrm>
            <a:off x="6186488" y="3552825"/>
            <a:ext cx="2106612" cy="1066800"/>
          </a:xfrm>
          <a:prstGeom prst="rect">
            <a:avLst/>
          </a:prstGeom>
          <a:noFill/>
          <a:ln w="9525">
            <a:solidFill>
              <a:srgbClr val="A50021"/>
            </a:solidFill>
            <a:miter lim="800000"/>
            <a:headEnd/>
            <a:tailEnd/>
          </a:ln>
        </p:spPr>
        <p:txBody>
          <a:bodyPr anchor="ctr"/>
          <a:lstStyle/>
          <a:p>
            <a:r>
              <a:rPr lang="en-GB" dirty="0">
                <a:solidFill>
                  <a:srgbClr val="A50021"/>
                </a:solidFill>
              </a:rPr>
              <a:t>Note: Only 50% expression coverage!</a:t>
            </a:r>
            <a:endParaRPr lang="en-US" dirty="0">
              <a:solidFill>
                <a:srgbClr val="A50021"/>
              </a:solidFill>
            </a:endParaRPr>
          </a:p>
        </p:txBody>
      </p:sp>
      <p:grpSp>
        <p:nvGrpSpPr>
          <p:cNvPr id="2" name="Group 18"/>
          <p:cNvGrpSpPr>
            <a:grpSpLocks/>
          </p:cNvGrpSpPr>
          <p:nvPr/>
        </p:nvGrpSpPr>
        <p:grpSpPr bwMode="auto">
          <a:xfrm>
            <a:off x="2006600" y="2628900"/>
            <a:ext cx="2946400" cy="2527300"/>
            <a:chOff x="1264" y="1656"/>
            <a:chExt cx="1856" cy="1592"/>
          </a:xfrm>
        </p:grpSpPr>
        <p:sp>
          <p:nvSpPr>
            <p:cNvPr id="22534" name="Line 5"/>
            <p:cNvSpPr>
              <a:spLocks noChangeShapeType="1"/>
            </p:cNvSpPr>
            <p:nvPr/>
          </p:nvSpPr>
          <p:spPr bwMode="auto">
            <a:xfrm>
              <a:off x="1304" y="1752"/>
              <a:ext cx="616" cy="0"/>
            </a:xfrm>
            <a:prstGeom prst="line">
              <a:avLst/>
            </a:prstGeom>
            <a:noFill/>
            <a:ln w="25400">
              <a:solidFill>
                <a:srgbClr val="339966"/>
              </a:solidFill>
              <a:round/>
              <a:headEnd/>
              <a:tailEnd type="none" w="lg" len="lg"/>
            </a:ln>
          </p:spPr>
          <p:txBody>
            <a:bodyPr/>
            <a:lstStyle/>
            <a:p>
              <a:endParaRPr lang="en-GB"/>
            </a:p>
          </p:txBody>
        </p:sp>
        <p:sp>
          <p:nvSpPr>
            <p:cNvPr id="22535" name="Line 6"/>
            <p:cNvSpPr>
              <a:spLocks noChangeShapeType="1"/>
            </p:cNvSpPr>
            <p:nvPr/>
          </p:nvSpPr>
          <p:spPr bwMode="auto">
            <a:xfrm>
              <a:off x="1920" y="1760"/>
              <a:ext cx="0" cy="144"/>
            </a:xfrm>
            <a:prstGeom prst="line">
              <a:avLst/>
            </a:prstGeom>
            <a:noFill/>
            <a:ln w="25400">
              <a:solidFill>
                <a:srgbClr val="339966"/>
              </a:solidFill>
              <a:round/>
              <a:headEnd/>
              <a:tailEnd type="none" w="lg" len="lg"/>
            </a:ln>
          </p:spPr>
          <p:txBody>
            <a:bodyPr/>
            <a:lstStyle/>
            <a:p>
              <a:endParaRPr lang="en-GB"/>
            </a:p>
          </p:txBody>
        </p:sp>
        <p:sp>
          <p:nvSpPr>
            <p:cNvPr id="22536" name="Line 7"/>
            <p:cNvSpPr>
              <a:spLocks noChangeShapeType="1"/>
            </p:cNvSpPr>
            <p:nvPr/>
          </p:nvSpPr>
          <p:spPr bwMode="auto">
            <a:xfrm flipH="1" flipV="1">
              <a:off x="1320" y="1888"/>
              <a:ext cx="608" cy="16"/>
            </a:xfrm>
            <a:prstGeom prst="line">
              <a:avLst/>
            </a:prstGeom>
            <a:noFill/>
            <a:ln w="25400">
              <a:solidFill>
                <a:srgbClr val="339966"/>
              </a:solidFill>
              <a:round/>
              <a:headEnd/>
              <a:tailEnd type="none" w="lg" len="lg"/>
            </a:ln>
          </p:spPr>
          <p:txBody>
            <a:bodyPr/>
            <a:lstStyle/>
            <a:p>
              <a:endParaRPr lang="en-GB"/>
            </a:p>
          </p:txBody>
        </p:sp>
        <p:sp>
          <p:nvSpPr>
            <p:cNvPr id="22537" name="Line 8"/>
            <p:cNvSpPr>
              <a:spLocks noChangeShapeType="1"/>
            </p:cNvSpPr>
            <p:nvPr/>
          </p:nvSpPr>
          <p:spPr bwMode="auto">
            <a:xfrm>
              <a:off x="1304" y="1888"/>
              <a:ext cx="0" cy="1320"/>
            </a:xfrm>
            <a:prstGeom prst="line">
              <a:avLst/>
            </a:prstGeom>
            <a:noFill/>
            <a:ln w="25400">
              <a:solidFill>
                <a:srgbClr val="339966"/>
              </a:solidFill>
              <a:round/>
              <a:headEnd/>
              <a:tailEnd type="none" w="lg" len="lg"/>
            </a:ln>
          </p:spPr>
          <p:txBody>
            <a:bodyPr/>
            <a:lstStyle/>
            <a:p>
              <a:endParaRPr lang="en-GB"/>
            </a:p>
          </p:txBody>
        </p:sp>
        <p:sp>
          <p:nvSpPr>
            <p:cNvPr id="22538" name="Line 10"/>
            <p:cNvSpPr>
              <a:spLocks noChangeShapeType="1"/>
            </p:cNvSpPr>
            <p:nvPr/>
          </p:nvSpPr>
          <p:spPr bwMode="auto">
            <a:xfrm flipH="1" flipV="1">
              <a:off x="1304" y="1664"/>
              <a:ext cx="8" cy="88"/>
            </a:xfrm>
            <a:prstGeom prst="line">
              <a:avLst/>
            </a:prstGeom>
            <a:noFill/>
            <a:ln w="25400">
              <a:solidFill>
                <a:srgbClr val="339966"/>
              </a:solidFill>
              <a:round/>
              <a:headEnd/>
              <a:tailEnd type="none" w="lg" len="lg"/>
            </a:ln>
          </p:spPr>
          <p:txBody>
            <a:bodyPr/>
            <a:lstStyle/>
            <a:p>
              <a:endParaRPr lang="en-GB"/>
            </a:p>
          </p:txBody>
        </p:sp>
        <p:sp>
          <p:nvSpPr>
            <p:cNvPr id="22539" name="Line 11"/>
            <p:cNvSpPr>
              <a:spLocks noChangeShapeType="1"/>
            </p:cNvSpPr>
            <p:nvPr/>
          </p:nvSpPr>
          <p:spPr bwMode="auto">
            <a:xfrm>
              <a:off x="2368" y="1656"/>
              <a:ext cx="0" cy="136"/>
            </a:xfrm>
            <a:prstGeom prst="line">
              <a:avLst/>
            </a:prstGeom>
            <a:noFill/>
            <a:ln w="25400">
              <a:solidFill>
                <a:srgbClr val="FF0000"/>
              </a:solidFill>
              <a:round/>
              <a:headEnd/>
              <a:tailEnd type="none" w="lg" len="lg"/>
            </a:ln>
          </p:spPr>
          <p:txBody>
            <a:bodyPr/>
            <a:lstStyle/>
            <a:p>
              <a:endParaRPr lang="en-GB"/>
            </a:p>
          </p:txBody>
        </p:sp>
        <p:sp>
          <p:nvSpPr>
            <p:cNvPr id="22540" name="Line 12"/>
            <p:cNvSpPr>
              <a:spLocks noChangeShapeType="1"/>
            </p:cNvSpPr>
            <p:nvPr/>
          </p:nvSpPr>
          <p:spPr bwMode="auto">
            <a:xfrm flipV="1">
              <a:off x="2368" y="1760"/>
              <a:ext cx="744" cy="16"/>
            </a:xfrm>
            <a:prstGeom prst="line">
              <a:avLst/>
            </a:prstGeom>
            <a:noFill/>
            <a:ln w="25400">
              <a:solidFill>
                <a:srgbClr val="FF0000"/>
              </a:solidFill>
              <a:round/>
              <a:headEnd/>
              <a:tailEnd type="none" w="lg" len="lg"/>
            </a:ln>
          </p:spPr>
          <p:txBody>
            <a:bodyPr/>
            <a:lstStyle/>
            <a:p>
              <a:endParaRPr lang="en-GB"/>
            </a:p>
          </p:txBody>
        </p:sp>
        <p:sp>
          <p:nvSpPr>
            <p:cNvPr id="22541" name="Line 13"/>
            <p:cNvSpPr>
              <a:spLocks noChangeShapeType="1"/>
            </p:cNvSpPr>
            <p:nvPr/>
          </p:nvSpPr>
          <p:spPr bwMode="auto">
            <a:xfrm>
              <a:off x="3112" y="1768"/>
              <a:ext cx="0" cy="160"/>
            </a:xfrm>
            <a:prstGeom prst="line">
              <a:avLst/>
            </a:prstGeom>
            <a:noFill/>
            <a:ln w="25400">
              <a:solidFill>
                <a:srgbClr val="FF0000"/>
              </a:solidFill>
              <a:round/>
              <a:headEnd/>
              <a:tailEnd type="none" w="lg" len="lg"/>
            </a:ln>
          </p:spPr>
          <p:txBody>
            <a:bodyPr/>
            <a:lstStyle/>
            <a:p>
              <a:endParaRPr lang="en-GB"/>
            </a:p>
          </p:txBody>
        </p:sp>
        <p:sp>
          <p:nvSpPr>
            <p:cNvPr id="22542" name="Line 14"/>
            <p:cNvSpPr>
              <a:spLocks noChangeShapeType="1"/>
            </p:cNvSpPr>
            <p:nvPr/>
          </p:nvSpPr>
          <p:spPr bwMode="auto">
            <a:xfrm flipH="1" flipV="1">
              <a:off x="2104" y="1912"/>
              <a:ext cx="1016" cy="16"/>
            </a:xfrm>
            <a:prstGeom prst="line">
              <a:avLst/>
            </a:prstGeom>
            <a:noFill/>
            <a:ln w="25400">
              <a:solidFill>
                <a:srgbClr val="FF0000"/>
              </a:solidFill>
              <a:round/>
              <a:headEnd/>
              <a:tailEnd type="none" w="lg" len="lg"/>
            </a:ln>
          </p:spPr>
          <p:txBody>
            <a:bodyPr/>
            <a:lstStyle/>
            <a:p>
              <a:endParaRPr lang="en-GB"/>
            </a:p>
          </p:txBody>
        </p:sp>
        <p:sp>
          <p:nvSpPr>
            <p:cNvPr id="22543" name="Line 15"/>
            <p:cNvSpPr>
              <a:spLocks noChangeShapeType="1"/>
            </p:cNvSpPr>
            <p:nvPr/>
          </p:nvSpPr>
          <p:spPr bwMode="auto">
            <a:xfrm>
              <a:off x="2096" y="1912"/>
              <a:ext cx="0" cy="1248"/>
            </a:xfrm>
            <a:prstGeom prst="line">
              <a:avLst/>
            </a:prstGeom>
            <a:noFill/>
            <a:ln w="25400">
              <a:solidFill>
                <a:srgbClr val="FF0000"/>
              </a:solidFill>
              <a:round/>
              <a:headEnd/>
              <a:tailEnd type="none" w="lg" len="lg"/>
            </a:ln>
          </p:spPr>
          <p:txBody>
            <a:bodyPr/>
            <a:lstStyle/>
            <a:p>
              <a:endParaRPr lang="en-GB"/>
            </a:p>
          </p:txBody>
        </p:sp>
        <p:sp>
          <p:nvSpPr>
            <p:cNvPr id="22544" name="Line 16"/>
            <p:cNvSpPr>
              <a:spLocks noChangeShapeType="1"/>
            </p:cNvSpPr>
            <p:nvPr/>
          </p:nvSpPr>
          <p:spPr bwMode="auto">
            <a:xfrm>
              <a:off x="1264" y="3192"/>
              <a:ext cx="40" cy="56"/>
            </a:xfrm>
            <a:prstGeom prst="line">
              <a:avLst/>
            </a:prstGeom>
            <a:noFill/>
            <a:ln w="25400">
              <a:solidFill>
                <a:srgbClr val="339966"/>
              </a:solidFill>
              <a:round/>
              <a:headEnd/>
              <a:tailEnd type="none" w="lg" len="lg"/>
            </a:ln>
          </p:spPr>
          <p:txBody>
            <a:bodyPr/>
            <a:lstStyle/>
            <a:p>
              <a:endParaRPr lang="en-GB"/>
            </a:p>
          </p:txBody>
        </p:sp>
        <p:sp>
          <p:nvSpPr>
            <p:cNvPr id="22545" name="Line 17"/>
            <p:cNvSpPr>
              <a:spLocks noChangeShapeType="1"/>
            </p:cNvSpPr>
            <p:nvPr/>
          </p:nvSpPr>
          <p:spPr bwMode="auto">
            <a:xfrm flipV="1">
              <a:off x="1296" y="3152"/>
              <a:ext cx="72" cy="96"/>
            </a:xfrm>
            <a:prstGeom prst="line">
              <a:avLst/>
            </a:prstGeom>
            <a:noFill/>
            <a:ln w="25400">
              <a:solidFill>
                <a:srgbClr val="339966"/>
              </a:solidFill>
              <a:round/>
              <a:headEnd/>
              <a:tailEnd type="none" w="lg" len="lg"/>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507">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7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Data Flow Models</a:t>
            </a:r>
          </a:p>
        </p:txBody>
      </p:sp>
      <p:sp>
        <p:nvSpPr>
          <p:cNvPr id="23555" name="Rectangle 3"/>
          <p:cNvSpPr>
            <a:spLocks noGrp="1" noChangeArrowheads="1"/>
          </p:cNvSpPr>
          <p:nvPr>
            <p:ph type="body" sz="half" idx="1"/>
          </p:nvPr>
        </p:nvSpPr>
        <p:spPr>
          <a:xfrm>
            <a:off x="468313" y="1557338"/>
            <a:ext cx="5203825" cy="4695825"/>
          </a:xfrm>
        </p:spPr>
        <p:txBody>
          <a:bodyPr/>
          <a:lstStyle/>
          <a:p>
            <a:pPr eaLnBrk="1" hangingPunct="1"/>
            <a:r>
              <a:rPr lang="en-US" sz="2400" smtClean="0"/>
              <a:t>Coverage models that are based on flow of data during execution</a:t>
            </a:r>
          </a:p>
          <a:p>
            <a:pPr eaLnBrk="1" hangingPunct="1"/>
            <a:r>
              <a:rPr lang="en-US" sz="2400" smtClean="0"/>
              <a:t>Each coverage task has two attributes</a:t>
            </a:r>
          </a:p>
          <a:p>
            <a:pPr lvl="1" eaLnBrk="1" hangingPunct="1"/>
            <a:r>
              <a:rPr lang="en-US" sz="2000" b="1" smtClean="0">
                <a:solidFill>
                  <a:srgbClr val="A50021"/>
                </a:solidFill>
              </a:rPr>
              <a:t>Define</a:t>
            </a:r>
            <a:r>
              <a:rPr lang="en-US" sz="2000" smtClean="0"/>
              <a:t> – where a value is assigned to a variable (signal, register, …)</a:t>
            </a:r>
          </a:p>
          <a:p>
            <a:pPr lvl="1" eaLnBrk="1" hangingPunct="1"/>
            <a:r>
              <a:rPr lang="en-US" sz="2000" b="1" smtClean="0">
                <a:solidFill>
                  <a:srgbClr val="A50021"/>
                </a:solidFill>
              </a:rPr>
              <a:t>Use </a:t>
            </a:r>
            <a:r>
              <a:rPr lang="en-US" sz="2000" smtClean="0"/>
              <a:t>– where the value is being used</a:t>
            </a:r>
          </a:p>
          <a:p>
            <a:pPr eaLnBrk="1" hangingPunct="1"/>
            <a:r>
              <a:rPr lang="en-US" sz="2400" smtClean="0"/>
              <a:t>Types of dataflow models</a:t>
            </a:r>
          </a:p>
          <a:p>
            <a:pPr lvl="1" eaLnBrk="1" hangingPunct="1"/>
            <a:r>
              <a:rPr lang="en-US" sz="2000" smtClean="0"/>
              <a:t>C-Use – Computational use</a:t>
            </a:r>
          </a:p>
          <a:p>
            <a:pPr lvl="1" eaLnBrk="1" hangingPunct="1"/>
            <a:r>
              <a:rPr lang="en-US" sz="2000" smtClean="0"/>
              <a:t>P-Use – Predicate use</a:t>
            </a:r>
          </a:p>
          <a:p>
            <a:pPr lvl="1" eaLnBrk="1" hangingPunct="1"/>
            <a:r>
              <a:rPr lang="en-US" sz="2000" smtClean="0"/>
              <a:t>All Uses – Both P and C-Uses</a:t>
            </a:r>
          </a:p>
        </p:txBody>
      </p:sp>
      <p:sp>
        <p:nvSpPr>
          <p:cNvPr id="23556" name="AutoShape 4"/>
          <p:cNvSpPr>
            <a:spLocks noChangeArrowheads="1"/>
          </p:cNvSpPr>
          <p:nvPr/>
        </p:nvSpPr>
        <p:spPr bwMode="auto">
          <a:xfrm>
            <a:off x="6134100" y="1681163"/>
            <a:ext cx="2665413" cy="4167187"/>
          </a:xfrm>
          <a:prstGeom prst="foldedCorner">
            <a:avLst>
              <a:gd name="adj" fmla="val 12500"/>
            </a:avLst>
          </a:prstGeom>
          <a:solidFill>
            <a:schemeClr val="accent2"/>
          </a:solidFill>
          <a:ln w="25400">
            <a:solidFill>
              <a:schemeClr val="tx1"/>
            </a:solidFill>
            <a:round/>
            <a:headEnd/>
            <a:tailEnd type="none" w="lg" len="lg"/>
          </a:ln>
        </p:spPr>
        <p:txBody>
          <a:bodyPr wrap="none" lIns="80798" tIns="40399" rIns="80798" bIns="40399" anchor="ctr"/>
          <a:lstStyle/>
          <a:p>
            <a:pPr algn="l" defTabSz="808038" rtl="1"/>
            <a:r>
              <a:rPr lang="en-US" sz="1600">
                <a:solidFill>
                  <a:schemeClr val="bg1"/>
                </a:solidFill>
                <a:latin typeface="Comic Sans MS" pitchFamily="66" charset="0"/>
                <a:cs typeface="Arial" charset="0"/>
              </a:rPr>
              <a:t>process (a, b)</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s &lt;= a  + b;</a:t>
            </a:r>
          </a:p>
          <a:p>
            <a:pPr algn="l" defTabSz="808038" rtl="1"/>
            <a:r>
              <a:rPr lang="en-US" sz="1600">
                <a:solidFill>
                  <a:schemeClr val="bg1"/>
                </a:solidFill>
                <a:latin typeface="Comic Sans MS" pitchFamily="66" charset="0"/>
                <a:cs typeface="Arial" charset="0"/>
              </a:rPr>
              <a:t>end process</a:t>
            </a:r>
          </a:p>
          <a:p>
            <a:pPr algn="l" defTabSz="808038" rtl="1"/>
            <a:endParaRPr lang="en-US" sz="1600">
              <a:solidFill>
                <a:schemeClr val="bg1"/>
              </a:solidFill>
              <a:latin typeface="Comic Sans MS" pitchFamily="66" charset="0"/>
              <a:cs typeface="Arial" charset="0"/>
            </a:endParaRPr>
          </a:p>
          <a:p>
            <a:pPr algn="l" defTabSz="808038" rtl="1"/>
            <a:r>
              <a:rPr lang="en-US" sz="1600">
                <a:solidFill>
                  <a:schemeClr val="bg1"/>
                </a:solidFill>
                <a:latin typeface="Comic Sans MS" pitchFamily="66" charset="0"/>
                <a:cs typeface="Arial" charset="0"/>
              </a:rPr>
              <a:t>process (clk)</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if (reset)</a:t>
            </a:r>
          </a:p>
          <a:p>
            <a:pPr algn="l" defTabSz="808038" rtl="1"/>
            <a:r>
              <a:rPr lang="en-US" sz="1600">
                <a:solidFill>
                  <a:schemeClr val="bg1"/>
                </a:solidFill>
                <a:latin typeface="Comic Sans MS" pitchFamily="66" charset="0"/>
                <a:cs typeface="Arial" charset="0"/>
              </a:rPr>
              <a:t>	      a &lt;= 0; b &lt;= 0;</a:t>
            </a:r>
          </a:p>
          <a:p>
            <a:pPr algn="l" defTabSz="808038" rtl="1"/>
            <a:r>
              <a:rPr lang="en-US" sz="1600">
                <a:solidFill>
                  <a:schemeClr val="bg1"/>
                </a:solidFill>
                <a:latin typeface="Comic Sans MS" pitchFamily="66" charset="0"/>
                <a:cs typeface="Arial" charset="0"/>
              </a:rPr>
              <a:t>   else</a:t>
            </a:r>
          </a:p>
          <a:p>
            <a:pPr algn="l" defTabSz="808038" rtl="1"/>
            <a:r>
              <a:rPr lang="en-US" sz="1600">
                <a:solidFill>
                  <a:schemeClr val="bg1"/>
                </a:solidFill>
                <a:latin typeface="Comic Sans MS" pitchFamily="66" charset="0"/>
                <a:cs typeface="Arial" charset="0"/>
              </a:rPr>
              <a:t>      a &lt;= in1; b &lt;= in2;</a:t>
            </a:r>
          </a:p>
          <a:p>
            <a:pPr algn="l" defTabSz="808038" rtl="1"/>
            <a:r>
              <a:rPr lang="en-US" sz="1600">
                <a:solidFill>
                  <a:schemeClr val="bg1"/>
                </a:solidFill>
                <a:latin typeface="Comic Sans MS" pitchFamily="66" charset="0"/>
                <a:cs typeface="Arial" charset="0"/>
              </a:rPr>
              <a:t>   end if</a:t>
            </a:r>
          </a:p>
          <a:p>
            <a:pPr algn="l" defTabSz="808038" rtl="1"/>
            <a:r>
              <a:rPr lang="en-US" sz="1600">
                <a:solidFill>
                  <a:schemeClr val="bg1"/>
                </a:solidFill>
                <a:latin typeface="Comic Sans MS" pitchFamily="66" charset="0"/>
                <a:cs typeface="Arial" charset="0"/>
              </a:rPr>
              <a:t>end process</a:t>
            </a:r>
          </a:p>
        </p:txBody>
      </p:sp>
      <p:grpSp>
        <p:nvGrpSpPr>
          <p:cNvPr id="2" name="Group 5"/>
          <p:cNvGrpSpPr>
            <a:grpSpLocks/>
          </p:cNvGrpSpPr>
          <p:nvPr/>
        </p:nvGrpSpPr>
        <p:grpSpPr bwMode="auto">
          <a:xfrm>
            <a:off x="5487988" y="2465388"/>
            <a:ext cx="2911475" cy="2206625"/>
            <a:chOff x="3514" y="1761"/>
            <a:chExt cx="2072" cy="1576"/>
          </a:xfrm>
        </p:grpSpPr>
        <p:sp>
          <p:nvSpPr>
            <p:cNvPr id="23558" name="Oval 6"/>
            <p:cNvSpPr>
              <a:spLocks noChangeArrowheads="1"/>
            </p:cNvSpPr>
            <p:nvPr/>
          </p:nvSpPr>
          <p:spPr bwMode="auto">
            <a:xfrm>
              <a:off x="4254" y="314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59" name="Oval 7"/>
            <p:cNvSpPr>
              <a:spLocks noChangeArrowheads="1"/>
            </p:cNvSpPr>
            <p:nvPr/>
          </p:nvSpPr>
          <p:spPr bwMode="auto">
            <a:xfrm>
              <a:off x="4694" y="278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0" name="Oval 8"/>
            <p:cNvSpPr>
              <a:spLocks noChangeArrowheads="1"/>
            </p:cNvSpPr>
            <p:nvPr/>
          </p:nvSpPr>
          <p:spPr bwMode="auto">
            <a:xfrm>
              <a:off x="4406"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1" name="Oval 9"/>
            <p:cNvSpPr>
              <a:spLocks noChangeArrowheads="1"/>
            </p:cNvSpPr>
            <p:nvPr/>
          </p:nvSpPr>
          <p:spPr bwMode="auto">
            <a:xfrm>
              <a:off x="4678"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2" name="Freeform 10"/>
            <p:cNvSpPr>
              <a:spLocks/>
            </p:cNvSpPr>
            <p:nvPr/>
          </p:nvSpPr>
          <p:spPr bwMode="auto">
            <a:xfrm>
              <a:off x="3514" y="1897"/>
              <a:ext cx="887" cy="1298"/>
            </a:xfrm>
            <a:custGeom>
              <a:avLst/>
              <a:gdLst>
                <a:gd name="T0" fmla="*/ 733 w 887"/>
                <a:gd name="T1" fmla="*/ 1298 h 1298"/>
                <a:gd name="T2" fmla="*/ 26 w 887"/>
                <a:gd name="T3" fmla="*/ 899 h 1298"/>
                <a:gd name="T4" fmla="*/ 887 w 887"/>
                <a:gd name="T5" fmla="*/ 0 h 1298"/>
                <a:gd name="T6" fmla="*/ 0 60000 65536"/>
                <a:gd name="T7" fmla="*/ 0 60000 65536"/>
                <a:gd name="T8" fmla="*/ 0 60000 65536"/>
                <a:gd name="T9" fmla="*/ 0 w 887"/>
                <a:gd name="T10" fmla="*/ 0 h 1298"/>
                <a:gd name="T11" fmla="*/ 887 w 887"/>
                <a:gd name="T12" fmla="*/ 1298 h 1298"/>
              </a:gdLst>
              <a:ahLst/>
              <a:cxnLst>
                <a:cxn ang="T6">
                  <a:pos x="T0" y="T1"/>
                </a:cxn>
                <a:cxn ang="T7">
                  <a:pos x="T2" y="T3"/>
                </a:cxn>
                <a:cxn ang="T8">
                  <a:pos x="T4" y="T5"/>
                </a:cxn>
              </a:cxnLst>
              <a:rect l="T9" t="T10" r="T11" b="T12"/>
              <a:pathLst>
                <a:path w="887" h="1298">
                  <a:moveTo>
                    <a:pt x="733" y="1298"/>
                  </a:moveTo>
                  <a:cubicBezTo>
                    <a:pt x="366" y="1206"/>
                    <a:pt x="0" y="1115"/>
                    <a:pt x="26" y="899"/>
                  </a:cubicBezTo>
                  <a:cubicBezTo>
                    <a:pt x="52" y="683"/>
                    <a:pt x="744" y="150"/>
                    <a:pt x="887"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sp>
          <p:nvSpPr>
            <p:cNvPr id="23563" name="Freeform 11"/>
            <p:cNvSpPr>
              <a:spLocks/>
            </p:cNvSpPr>
            <p:nvPr/>
          </p:nvSpPr>
          <p:spPr bwMode="auto">
            <a:xfrm>
              <a:off x="4861" y="1905"/>
              <a:ext cx="725" cy="921"/>
            </a:xfrm>
            <a:custGeom>
              <a:avLst/>
              <a:gdLst>
                <a:gd name="T0" fmla="*/ 0 w 725"/>
                <a:gd name="T1" fmla="*/ 921 h 921"/>
                <a:gd name="T2" fmla="*/ 722 w 725"/>
                <a:gd name="T3" fmla="*/ 737 h 921"/>
                <a:gd name="T4" fmla="*/ 16 w 725"/>
                <a:gd name="T5" fmla="*/ 0 h 921"/>
                <a:gd name="T6" fmla="*/ 0 60000 65536"/>
                <a:gd name="T7" fmla="*/ 0 60000 65536"/>
                <a:gd name="T8" fmla="*/ 0 60000 65536"/>
                <a:gd name="T9" fmla="*/ 0 w 725"/>
                <a:gd name="T10" fmla="*/ 0 h 921"/>
                <a:gd name="T11" fmla="*/ 725 w 725"/>
                <a:gd name="T12" fmla="*/ 921 h 921"/>
              </a:gdLst>
              <a:ahLst/>
              <a:cxnLst>
                <a:cxn ang="T6">
                  <a:pos x="T0" y="T1"/>
                </a:cxn>
                <a:cxn ang="T7">
                  <a:pos x="T2" y="T3"/>
                </a:cxn>
                <a:cxn ang="T8">
                  <a:pos x="T4" y="T5"/>
                </a:cxn>
              </a:cxnLst>
              <a:rect l="T9" t="T10" r="T11" b="T12"/>
              <a:pathLst>
                <a:path w="725" h="921">
                  <a:moveTo>
                    <a:pt x="0" y="921"/>
                  </a:moveTo>
                  <a:cubicBezTo>
                    <a:pt x="359" y="905"/>
                    <a:pt x="719" y="890"/>
                    <a:pt x="722" y="737"/>
                  </a:cubicBezTo>
                  <a:cubicBezTo>
                    <a:pt x="725" y="584"/>
                    <a:pt x="370" y="292"/>
                    <a:pt x="16"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Mutation Coverage</a:t>
            </a:r>
          </a:p>
        </p:txBody>
      </p:sp>
      <p:sp>
        <p:nvSpPr>
          <p:cNvPr id="24579" name="Rectangle 3"/>
          <p:cNvSpPr>
            <a:spLocks noGrp="1" noChangeArrowheads="1"/>
          </p:cNvSpPr>
          <p:nvPr>
            <p:ph type="body" idx="1"/>
          </p:nvPr>
        </p:nvSpPr>
        <p:spPr>
          <a:xfrm>
            <a:off x="468313" y="1254125"/>
            <a:ext cx="8229600" cy="5221288"/>
          </a:xfrm>
        </p:spPr>
        <p:txBody>
          <a:bodyPr/>
          <a:lstStyle/>
          <a:p>
            <a:pPr eaLnBrk="1" hangingPunct="1">
              <a:lnSpc>
                <a:spcPct val="90000"/>
              </a:lnSpc>
            </a:pPr>
            <a:r>
              <a:rPr lang="en-US" sz="2400" smtClean="0"/>
              <a:t>Mutation coverage is designed to detect simple (typing) mistakes in the code</a:t>
            </a:r>
          </a:p>
          <a:p>
            <a:pPr lvl="1" eaLnBrk="1" hangingPunct="1">
              <a:lnSpc>
                <a:spcPct val="90000"/>
              </a:lnSpc>
            </a:pPr>
            <a:r>
              <a:rPr lang="en-US" sz="2000" smtClean="0"/>
              <a:t>Wrong operator </a:t>
            </a:r>
          </a:p>
          <a:p>
            <a:pPr lvl="2" eaLnBrk="1" hangingPunct="1">
              <a:lnSpc>
                <a:spcPct val="90000"/>
              </a:lnSpc>
            </a:pPr>
            <a:r>
              <a:rPr lang="en-US" sz="1800" smtClean="0"/>
              <a:t>+ instead of –</a:t>
            </a:r>
          </a:p>
          <a:p>
            <a:pPr lvl="2" eaLnBrk="1" hangingPunct="1">
              <a:lnSpc>
                <a:spcPct val="90000"/>
              </a:lnSpc>
            </a:pPr>
            <a:r>
              <a:rPr lang="en-US" sz="1800" smtClean="0"/>
              <a:t>&gt;= instead of &gt;</a:t>
            </a:r>
          </a:p>
          <a:p>
            <a:pPr lvl="1" eaLnBrk="1" hangingPunct="1">
              <a:lnSpc>
                <a:spcPct val="90000"/>
              </a:lnSpc>
            </a:pPr>
            <a:r>
              <a:rPr lang="en-US" sz="2000" smtClean="0"/>
              <a:t>Wrong variable</a:t>
            </a:r>
          </a:p>
          <a:p>
            <a:pPr lvl="1" eaLnBrk="1" hangingPunct="1">
              <a:lnSpc>
                <a:spcPct val="90000"/>
              </a:lnSpc>
            </a:pPr>
            <a:r>
              <a:rPr lang="en-US" sz="2000" smtClean="0"/>
              <a:t>Offset in loop boundaries</a:t>
            </a:r>
          </a:p>
          <a:p>
            <a:pPr eaLnBrk="1" hangingPunct="1">
              <a:lnSpc>
                <a:spcPct val="90000"/>
              </a:lnSpc>
            </a:pPr>
            <a:r>
              <a:rPr lang="en-US" sz="2400" smtClean="0"/>
              <a:t>A mutation is considered covered if we found a test that can distinguish between the mutation and the original </a:t>
            </a:r>
          </a:p>
          <a:p>
            <a:pPr lvl="1" eaLnBrk="1" hangingPunct="1">
              <a:lnSpc>
                <a:spcPct val="90000"/>
              </a:lnSpc>
            </a:pPr>
            <a:r>
              <a:rPr lang="en-US" sz="2000" smtClean="0"/>
              <a:t>Strong mutation – the difference is visible in the primary outputs</a:t>
            </a:r>
          </a:p>
          <a:p>
            <a:pPr lvl="1" eaLnBrk="1" hangingPunct="1">
              <a:lnSpc>
                <a:spcPct val="90000"/>
              </a:lnSpc>
            </a:pPr>
            <a:r>
              <a:rPr lang="en-US" sz="2000" smtClean="0"/>
              <a:t>Weak mutation – the difference is visible inside the DUV</a:t>
            </a:r>
          </a:p>
          <a:p>
            <a:pPr lvl="1" eaLnBrk="1" hangingPunct="1">
              <a:lnSpc>
                <a:spcPct val="90000"/>
              </a:lnSpc>
            </a:pPr>
            <a:endParaRPr lang="en-US" sz="1800" smtClean="0"/>
          </a:p>
          <a:p>
            <a:pPr eaLnBrk="1" hangingPunct="1">
              <a:lnSpc>
                <a:spcPct val="90000"/>
              </a:lnSpc>
            </a:pPr>
            <a:r>
              <a:rPr lang="en-US" sz="1800" smtClean="0"/>
              <a:t>For more on Mutation Coverage see: </a:t>
            </a:r>
            <a:r>
              <a:rPr lang="en-US" sz="1800" i="1" smtClean="0">
                <a:latin typeface="Times New Roman" pitchFamily="18" charset="0"/>
                <a:cs typeface="Times New Roman" pitchFamily="18" charset="0"/>
              </a:rPr>
              <a:t>J Offutt and R.H. Untch. “Mutation 2000: Uniting the Orthogonal”</a:t>
            </a:r>
            <a:r>
              <a:rPr lang="en-US" sz="1800" smtClean="0"/>
              <a:t> </a:t>
            </a:r>
          </a:p>
          <a:p>
            <a:pPr eaLnBrk="1" hangingPunct="1">
              <a:lnSpc>
                <a:spcPct val="90000"/>
              </a:lnSpc>
            </a:pPr>
            <a:r>
              <a:rPr lang="en-US" sz="1800" smtClean="0"/>
              <a:t>Commercial tools: Certitude by SpringSoft</a:t>
            </a:r>
          </a:p>
          <a:p>
            <a:pPr lvl="1" eaLnBrk="1" hangingPunct="1">
              <a:lnSpc>
                <a:spcPct val="90000"/>
              </a:lnSpc>
              <a:buFontTx/>
              <a:buNone/>
            </a:pPr>
            <a:r>
              <a:rPr lang="en-US" sz="1400" smtClean="0">
                <a:hlinkClick r:id="rId2"/>
              </a:rPr>
              <a:t>http://www.springsoft.com/products/functional-qualification/certitude</a:t>
            </a:r>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Code Coverage Models for Hardware</a:t>
            </a:r>
          </a:p>
        </p:txBody>
      </p:sp>
      <p:sp>
        <p:nvSpPr>
          <p:cNvPr id="25603" name="Rectangle 3"/>
          <p:cNvSpPr>
            <a:spLocks noGrp="1" noChangeArrowheads="1"/>
          </p:cNvSpPr>
          <p:nvPr>
            <p:ph type="body" idx="1"/>
          </p:nvPr>
        </p:nvSpPr>
        <p:spPr/>
        <p:txBody>
          <a:bodyPr/>
          <a:lstStyle/>
          <a:p>
            <a:pPr eaLnBrk="1" hangingPunct="1"/>
            <a:r>
              <a:rPr lang="en-US" smtClean="0"/>
              <a:t>Toggle coverage</a:t>
            </a:r>
          </a:p>
          <a:p>
            <a:pPr lvl="1" eaLnBrk="1" hangingPunct="1"/>
            <a:r>
              <a:rPr lang="en-US" smtClean="0"/>
              <a:t>Each (bit) signal changed its value from 0 to 1 and from 1 to 0</a:t>
            </a:r>
          </a:p>
          <a:p>
            <a:pPr eaLnBrk="1" hangingPunct="1"/>
            <a:r>
              <a:rPr lang="en-US" smtClean="0"/>
              <a:t>All-values coverage</a:t>
            </a:r>
          </a:p>
          <a:p>
            <a:pPr lvl="1" eaLnBrk="1" hangingPunct="1"/>
            <a:r>
              <a:rPr lang="en-US" smtClean="0"/>
              <a:t>Each (multi-bit) signal got all possible values</a:t>
            </a:r>
          </a:p>
          <a:p>
            <a:pPr lvl="1" eaLnBrk="1" hangingPunct="1"/>
            <a:r>
              <a:rPr lang="en-US" smtClean="0"/>
              <a:t>Used only for signals with small number of values</a:t>
            </a:r>
          </a:p>
          <a:p>
            <a:pPr lvl="2" eaLnBrk="1" hangingPunct="1"/>
            <a:r>
              <a:rPr lang="en-US" smtClean="0"/>
              <a:t>For example, state variables of FSMs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mtClean="0"/>
              <a:t>Code Coverage Strategy</a:t>
            </a:r>
            <a:endParaRPr lang="en-US" smtClean="0"/>
          </a:p>
        </p:txBody>
      </p:sp>
      <p:sp>
        <p:nvSpPr>
          <p:cNvPr id="26627" name="Rectangle 3"/>
          <p:cNvSpPr>
            <a:spLocks noGrp="1" noChangeArrowheads="1"/>
          </p:cNvSpPr>
          <p:nvPr>
            <p:ph type="body" idx="1"/>
          </p:nvPr>
        </p:nvSpPr>
        <p:spPr>
          <a:xfrm>
            <a:off x="468313" y="1341438"/>
            <a:ext cx="8229600" cy="4949825"/>
          </a:xfrm>
        </p:spPr>
        <p:txBody>
          <a:bodyPr/>
          <a:lstStyle/>
          <a:p>
            <a:pPr eaLnBrk="1" hangingPunct="1">
              <a:lnSpc>
                <a:spcPct val="80000"/>
              </a:lnSpc>
            </a:pPr>
            <a:r>
              <a:rPr lang="en-US" sz="2400" dirty="0" smtClean="0"/>
              <a:t>Set </a:t>
            </a:r>
            <a:r>
              <a:rPr lang="en-US" sz="2400" b="1" dirty="0" smtClean="0">
                <a:solidFill>
                  <a:srgbClr val="A50021"/>
                </a:solidFill>
              </a:rPr>
              <a:t>minimum % of code coverage</a:t>
            </a:r>
            <a:r>
              <a:rPr lang="en-US" sz="2400" dirty="0" smtClean="0"/>
              <a:t> depending on available verification resources and importance of preventing post tape-out bugs.</a:t>
            </a:r>
          </a:p>
          <a:p>
            <a:pPr lvl="1" eaLnBrk="1" hangingPunct="1">
              <a:lnSpc>
                <a:spcPct val="80000"/>
              </a:lnSpc>
            </a:pPr>
            <a:r>
              <a:rPr lang="en-US" sz="1800" dirty="0" smtClean="0"/>
              <a:t>A failure in low-level code may affect multiple high-level callers.</a:t>
            </a:r>
          </a:p>
          <a:p>
            <a:pPr lvl="1" eaLnBrk="1" hangingPunct="1">
              <a:lnSpc>
                <a:spcPct val="80000"/>
              </a:lnSpc>
            </a:pPr>
            <a:r>
              <a:rPr lang="en-US" sz="1800" dirty="0" smtClean="0"/>
              <a:t>Hence, set a higher level of code coverage for unit testing than for system testing.</a:t>
            </a:r>
          </a:p>
          <a:p>
            <a:pPr eaLnBrk="1" hangingPunct="1">
              <a:lnSpc>
                <a:spcPct val="80000"/>
              </a:lnSpc>
            </a:pPr>
            <a:r>
              <a:rPr lang="en-US" sz="2400" dirty="0" smtClean="0">
                <a:solidFill>
                  <a:srgbClr val="A50021"/>
                </a:solidFill>
              </a:rPr>
              <a:t>Generally, 90% or 95% goal for statement, branch or expression coverage.</a:t>
            </a:r>
          </a:p>
          <a:p>
            <a:pPr lvl="1" eaLnBrk="1" hangingPunct="1">
              <a:lnSpc>
                <a:spcPct val="80000"/>
              </a:lnSpc>
            </a:pPr>
            <a:r>
              <a:rPr lang="en-US" sz="1800" dirty="0" smtClean="0"/>
              <a:t>Some feel that less than 100% does not ensure quality.</a:t>
            </a:r>
          </a:p>
          <a:p>
            <a:pPr lvl="1" eaLnBrk="1" hangingPunct="1">
              <a:lnSpc>
                <a:spcPct val="80000"/>
              </a:lnSpc>
            </a:pPr>
            <a:r>
              <a:rPr lang="en-US" sz="1800" dirty="0" smtClean="0"/>
              <a:t>Beware: Reaching full code coverage closure can cost a lot of effort!</a:t>
            </a:r>
          </a:p>
          <a:p>
            <a:pPr lvl="1" eaLnBrk="1" hangingPunct="1">
              <a:lnSpc>
                <a:spcPct val="80000"/>
              </a:lnSpc>
            </a:pPr>
            <a:r>
              <a:rPr lang="en-US" sz="1800" dirty="0" smtClean="0"/>
              <a:t>This effort could be more wisely invested into other verification techniques.</a:t>
            </a:r>
          </a:p>
          <a:p>
            <a:pPr eaLnBrk="1" hangingPunct="1">
              <a:lnSpc>
                <a:spcPct val="80000"/>
              </a:lnSpc>
            </a:pPr>
            <a:r>
              <a:rPr lang="en-US" sz="2400" dirty="0" smtClean="0">
                <a:solidFill>
                  <a:srgbClr val="A50021"/>
                </a:solidFill>
              </a:rPr>
              <a:t>Avoid setting a goal lower than 80%.</a:t>
            </a:r>
          </a:p>
          <a:p>
            <a:pPr eaLnBrk="1" hangingPunct="1">
              <a:lnSpc>
                <a:spcPct val="80000"/>
              </a:lnSpc>
            </a:pPr>
            <a:endParaRPr lang="en-US" sz="2400" dirty="0" smtClean="0">
              <a:solidFill>
                <a:srgbClr val="A50021"/>
              </a:solidFill>
            </a:endParaRPr>
          </a:p>
          <a:p>
            <a:pPr eaLnBrk="1" hangingPunct="1">
              <a:lnSpc>
                <a:spcPct val="80000"/>
              </a:lnSpc>
              <a:buFont typeface="Wingdings" pitchFamily="2" charset="2"/>
              <a:buNone/>
            </a:pPr>
            <a:r>
              <a:rPr lang="en-US" sz="2000" dirty="0" smtClean="0">
                <a:solidFill>
                  <a:srgbClr val="0000CC"/>
                </a:solidFill>
              </a:rPr>
              <a:t>Literature: </a:t>
            </a:r>
            <a:r>
              <a:rPr lang="en-US" sz="1800" i="1" dirty="0" smtClean="0">
                <a:solidFill>
                  <a:srgbClr val="0000CC"/>
                </a:solidFill>
                <a:latin typeface="Times New Roman" pitchFamily="18" charset="0"/>
                <a:cs typeface="Times New Roman" pitchFamily="18" charset="0"/>
              </a:rPr>
              <a:t>[J Barkley. Why Statement Coverage Is Not Enough. A practical strategy for coverage closure., </a:t>
            </a:r>
            <a:r>
              <a:rPr lang="en-US" sz="1800" i="1" dirty="0" err="1" smtClean="0">
                <a:solidFill>
                  <a:srgbClr val="0000CC"/>
                </a:solidFill>
                <a:latin typeface="Times New Roman" pitchFamily="18" charset="0"/>
                <a:cs typeface="Times New Roman" pitchFamily="18" charset="0"/>
              </a:rPr>
              <a:t>TransEDA</a:t>
            </a:r>
            <a:r>
              <a:rPr lang="en-US" sz="1800" i="1" dirty="0" smtClean="0">
                <a:solidFill>
                  <a:srgbClr val="0000CC"/>
                </a:solidFill>
                <a:latin typeface="Times New Roman" pitchFamily="18" charset="0"/>
                <a:cs typeface="Times New Roman" pitchFamily="18" charset="0"/>
              </a:rPr>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644525" y="5948363"/>
            <a:ext cx="7300913" cy="64293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altLang="ko-KR" sz="2000" b="1">
                <a:solidFill>
                  <a:srgbClr val="000000"/>
                </a:solidFill>
                <a:ea typeface="Gulim" pitchFamily="34" charset="-127"/>
              </a:rPr>
              <a:t>Multiple Power Domains, Security, Virtualisation</a:t>
            </a:r>
          </a:p>
          <a:p>
            <a:pPr eaLnBrk="0" hangingPunct="0">
              <a:lnSpc>
                <a:spcPct val="90000"/>
              </a:lnSpc>
            </a:pPr>
            <a:r>
              <a:rPr lang="en-US" altLang="ko-KR" sz="2000" b="1">
                <a:solidFill>
                  <a:srgbClr val="000000"/>
                </a:solidFill>
                <a:ea typeface="Gulim" pitchFamily="34" charset="-127"/>
              </a:rPr>
              <a:t>Nearly five million lines of code to enable Media gateway</a:t>
            </a:r>
            <a:endParaRPr lang="en-US" sz="2000" b="1">
              <a:solidFill>
                <a:srgbClr val="000000"/>
              </a:solidFill>
              <a:ea typeface="Gulim" pitchFamily="34" charset="-127"/>
            </a:endParaRPr>
          </a:p>
        </p:txBody>
      </p:sp>
      <p:grpSp>
        <p:nvGrpSpPr>
          <p:cNvPr id="27652" name="Group 43"/>
          <p:cNvGrpSpPr>
            <a:grpSpLocks/>
          </p:cNvGrpSpPr>
          <p:nvPr/>
        </p:nvGrpSpPr>
        <p:grpSpPr bwMode="auto">
          <a:xfrm>
            <a:off x="768350" y="1216025"/>
            <a:ext cx="8013700" cy="5181600"/>
            <a:chOff x="790575" y="1143000"/>
            <a:chExt cx="8013600" cy="5155208"/>
          </a:xfrm>
        </p:grpSpPr>
        <p:grpSp>
          <p:nvGrpSpPr>
            <p:cNvPr id="27653" name="Group 3"/>
            <p:cNvGrpSpPr>
              <a:grpSpLocks/>
            </p:cNvGrpSpPr>
            <p:nvPr/>
          </p:nvGrpSpPr>
          <p:grpSpPr bwMode="auto">
            <a:xfrm>
              <a:off x="790575" y="1192214"/>
              <a:ext cx="7669213" cy="4508500"/>
              <a:chOff x="498" y="751"/>
              <a:chExt cx="4831" cy="2840"/>
            </a:xfrm>
          </p:grpSpPr>
          <p:sp>
            <p:nvSpPr>
              <p:cNvPr id="27683"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27684"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27685"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27686"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27688"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27689"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27690"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27691"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27654"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5"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27656"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7"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27658"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9"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27660"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27661" name="Group 20"/>
            <p:cNvGrpSpPr>
              <a:grpSpLocks/>
            </p:cNvGrpSpPr>
            <p:nvPr/>
          </p:nvGrpSpPr>
          <p:grpSpPr bwMode="auto">
            <a:xfrm>
              <a:off x="5910263" y="1866900"/>
              <a:ext cx="352425" cy="442913"/>
              <a:chOff x="1887" y="2253"/>
              <a:chExt cx="222" cy="279"/>
            </a:xfrm>
          </p:grpSpPr>
          <p:sp>
            <p:nvSpPr>
              <p:cNvPr id="27681"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2"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27662" name="Group 23"/>
            <p:cNvGrpSpPr>
              <a:grpSpLocks/>
            </p:cNvGrpSpPr>
            <p:nvPr/>
          </p:nvGrpSpPr>
          <p:grpSpPr bwMode="auto">
            <a:xfrm>
              <a:off x="3014663" y="3543300"/>
              <a:ext cx="352425" cy="442913"/>
              <a:chOff x="1887" y="2253"/>
              <a:chExt cx="222" cy="279"/>
            </a:xfrm>
          </p:grpSpPr>
          <p:sp>
            <p:nvSpPr>
              <p:cNvPr id="27679"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0"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3"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MPEG</a:t>
              </a:r>
            </a:p>
            <a:p>
              <a:pPr eaLnBrk="0" hangingPunct="0"/>
              <a:r>
                <a:rPr kumimoji="1" lang="en-US" sz="1400" b="1">
                  <a:solidFill>
                    <a:srgbClr val="000000"/>
                  </a:solidFill>
                  <a:latin typeface="Arial Narrow" pitchFamily="34" charset="0"/>
                  <a:ea typeface="MS PGothic" pitchFamily="34" charset="-128"/>
                </a:rPr>
                <a:t>Processing</a:t>
              </a:r>
            </a:p>
            <a:p>
              <a:pPr eaLnBrk="0" hangingPunct="0"/>
              <a:r>
                <a:rPr kumimoji="1" lang="en-US" sz="1400" b="1">
                  <a:solidFill>
                    <a:srgbClr val="000000"/>
                  </a:solidFill>
                  <a:latin typeface="Arial Narrow" pitchFamily="34" charset="0"/>
                  <a:ea typeface="MS PGothic" pitchFamily="34" charset="-128"/>
                </a:rPr>
                <a:t>Core</a:t>
              </a:r>
            </a:p>
          </p:txBody>
        </p:sp>
        <p:grpSp>
          <p:nvGrpSpPr>
            <p:cNvPr id="27664" name="Group 27"/>
            <p:cNvGrpSpPr>
              <a:grpSpLocks/>
            </p:cNvGrpSpPr>
            <p:nvPr/>
          </p:nvGrpSpPr>
          <p:grpSpPr bwMode="auto">
            <a:xfrm>
              <a:off x="4529138" y="1990725"/>
              <a:ext cx="352425" cy="347663"/>
              <a:chOff x="1887" y="2253"/>
              <a:chExt cx="222" cy="279"/>
            </a:xfrm>
          </p:grpSpPr>
          <p:sp>
            <p:nvSpPr>
              <p:cNvPr id="27677"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78"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5"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6"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7"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7668"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7669"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7670"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7671"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7672"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7673"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7674"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7675"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7676"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Last Time</a:t>
            </a:r>
          </a:p>
        </p:txBody>
      </p:sp>
      <p:sp>
        <p:nvSpPr>
          <p:cNvPr id="9219" name="Rectangle 3"/>
          <p:cNvSpPr>
            <a:spLocks noGrp="1" noChangeArrowheads="1"/>
          </p:cNvSpPr>
          <p:nvPr>
            <p:ph type="body" idx="1"/>
          </p:nvPr>
        </p:nvSpPr>
        <p:spPr/>
        <p:txBody>
          <a:bodyPr/>
          <a:lstStyle/>
          <a:p>
            <a:pPr eaLnBrk="1" hangingPunct="1"/>
            <a:r>
              <a:rPr lang="en-US" smtClean="0"/>
              <a:t>Verification Cycle</a:t>
            </a:r>
          </a:p>
          <a:p>
            <a:pPr eaLnBrk="1" hangingPunct="1"/>
            <a:r>
              <a:rPr lang="en-US" smtClean="0"/>
              <a:t>Verification Methodology &amp;</a:t>
            </a:r>
          </a:p>
          <a:p>
            <a:pPr eaLnBrk="1" hangingPunct="1"/>
            <a:r>
              <a:rPr lang="en-US" smtClean="0"/>
              <a:t>Verification Plan</a:t>
            </a:r>
          </a:p>
          <a:p>
            <a:pPr eaLnBrk="1" hangingPunct="1"/>
            <a:endParaRPr lang="en-GB" smtClean="0"/>
          </a:p>
          <a:p>
            <a:pPr eaLnBrk="1" hangingPunct="1">
              <a:buFont typeface="Wingdings" pitchFamily="2" charset="2"/>
              <a:buNone/>
            </a:pPr>
            <a:r>
              <a:rPr lang="en-GB" smtClean="0"/>
              <a:t>Previously: </a:t>
            </a:r>
            <a:r>
              <a:rPr lang="en-GB" smtClean="0">
                <a:solidFill>
                  <a:srgbClr val="A50021"/>
                </a:solidFill>
              </a:rPr>
              <a:t>Verification Tools</a:t>
            </a:r>
          </a:p>
          <a:p>
            <a:pPr eaLnBrk="1" hangingPunct="1">
              <a:buFont typeface="Wingdings" pitchFamily="2" charset="2"/>
              <a:buNone/>
            </a:pPr>
            <a:endParaRPr lang="en-GB" smtClean="0">
              <a:solidFill>
                <a:srgbClr val="A50021"/>
              </a:solidFill>
            </a:endParaRPr>
          </a:p>
          <a:p>
            <a:pPr eaLnBrk="1" hangingPunct="1">
              <a:buFont typeface="Wingdings" pitchFamily="2" charset="2"/>
              <a:buNone/>
            </a:pPr>
            <a:r>
              <a:rPr lang="en-GB" smtClean="0"/>
              <a:t>Coverage is part of the Verification Tools.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4572000" y="4986338"/>
            <a:ext cx="3957638" cy="163988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sz="2800" b="1" dirty="0">
                <a:solidFill>
                  <a:srgbClr val="A50021"/>
                </a:solidFill>
                <a:ea typeface="Gulim" pitchFamily="34" charset="-127"/>
              </a:rPr>
              <a:t>At 95% coverage, this leaves 250K LOC</a:t>
            </a:r>
          </a:p>
          <a:p>
            <a:pPr eaLnBrk="0" hangingPunct="0">
              <a:lnSpc>
                <a:spcPct val="90000"/>
              </a:lnSpc>
            </a:pPr>
            <a:r>
              <a:rPr lang="en-US" sz="2800" b="1" dirty="0">
                <a:solidFill>
                  <a:srgbClr val="A50021"/>
                </a:solidFill>
                <a:ea typeface="Gulim" pitchFamily="34" charset="-127"/>
              </a:rPr>
              <a:t>not exercised during </a:t>
            </a:r>
            <a:r>
              <a:rPr lang="en-US" sz="2800" b="1" dirty="0" smtClean="0">
                <a:solidFill>
                  <a:srgbClr val="A50021"/>
                </a:solidFill>
                <a:ea typeface="Gulim" pitchFamily="34" charset="-127"/>
              </a:rPr>
              <a:t>verification!  </a:t>
            </a:r>
            <a:endParaRPr lang="en-US" sz="2800" b="1" dirty="0">
              <a:solidFill>
                <a:srgbClr val="A50021"/>
              </a:solidFill>
              <a:ea typeface="Gulim" pitchFamily="34" charset="-127"/>
            </a:endParaRPr>
          </a:p>
        </p:txBody>
      </p:sp>
      <p:grpSp>
        <p:nvGrpSpPr>
          <p:cNvPr id="28676" name="Group 43"/>
          <p:cNvGrpSpPr>
            <a:grpSpLocks/>
          </p:cNvGrpSpPr>
          <p:nvPr/>
        </p:nvGrpSpPr>
        <p:grpSpPr bwMode="auto">
          <a:xfrm>
            <a:off x="528638" y="1881188"/>
            <a:ext cx="4043362" cy="3824287"/>
            <a:chOff x="904873" y="1053438"/>
            <a:chExt cx="7899302" cy="5244770"/>
          </a:xfrm>
        </p:grpSpPr>
        <p:sp>
          <p:nvSpPr>
            <p:cNvPr id="28682" name="AutoShape 32"/>
            <p:cNvSpPr>
              <a:spLocks noChangeArrowheads="1"/>
            </p:cNvSpPr>
            <p:nvPr/>
          </p:nvSpPr>
          <p:spPr bwMode="auto">
            <a:xfrm>
              <a:off x="1771767" y="4942550"/>
              <a:ext cx="1903375" cy="1238905"/>
            </a:xfrm>
            <a:prstGeom prst="wedgeRectCallout">
              <a:avLst>
                <a:gd name="adj1" fmla="val 84176"/>
                <a:gd name="adj2" fmla="val -17385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8683" name="AutoShape 33"/>
            <p:cNvSpPr>
              <a:spLocks noChangeArrowheads="1"/>
            </p:cNvSpPr>
            <p:nvPr/>
          </p:nvSpPr>
          <p:spPr bwMode="auto">
            <a:xfrm>
              <a:off x="1009648" y="2432615"/>
              <a:ext cx="1925484" cy="944000"/>
            </a:xfrm>
            <a:prstGeom prst="wedgeRectCallout">
              <a:avLst>
                <a:gd name="adj1" fmla="val 110116"/>
                <a:gd name="adj2" fmla="val 369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8684" name="AutoShape 34"/>
            <p:cNvSpPr>
              <a:spLocks noChangeArrowheads="1"/>
            </p:cNvSpPr>
            <p:nvPr/>
          </p:nvSpPr>
          <p:spPr bwMode="auto">
            <a:xfrm>
              <a:off x="933450" y="3595688"/>
              <a:ext cx="2027200" cy="997030"/>
            </a:xfrm>
            <a:prstGeom prst="wedgeRectCallout">
              <a:avLst>
                <a:gd name="adj1" fmla="val 107829"/>
                <a:gd name="adj2" fmla="val -7581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8685" name="AutoShape 35"/>
            <p:cNvSpPr>
              <a:spLocks noChangeArrowheads="1"/>
            </p:cNvSpPr>
            <p:nvPr/>
          </p:nvSpPr>
          <p:spPr bwMode="auto">
            <a:xfrm>
              <a:off x="904873" y="1214439"/>
              <a:ext cx="2030257" cy="944133"/>
            </a:xfrm>
            <a:prstGeom prst="wedgeRectCallout">
              <a:avLst>
                <a:gd name="adj1" fmla="val 118134"/>
                <a:gd name="adj2" fmla="val 150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8686" name="AutoShape 36"/>
            <p:cNvSpPr>
              <a:spLocks noChangeArrowheads="1"/>
            </p:cNvSpPr>
            <p:nvPr/>
          </p:nvSpPr>
          <p:spPr bwMode="auto">
            <a:xfrm>
              <a:off x="3675142" y="1142999"/>
              <a:ext cx="2201197" cy="698589"/>
            </a:xfrm>
            <a:prstGeom prst="wedgeRectCallout">
              <a:avLst>
                <a:gd name="adj1" fmla="val -19338"/>
                <a:gd name="adj2" fmla="val 18859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8687" name="AutoShape 37"/>
            <p:cNvSpPr>
              <a:spLocks noChangeArrowheads="1"/>
            </p:cNvSpPr>
            <p:nvPr/>
          </p:nvSpPr>
          <p:spPr bwMode="auto">
            <a:xfrm>
              <a:off x="6252416" y="2378967"/>
              <a:ext cx="2551759" cy="1038928"/>
            </a:xfrm>
            <a:prstGeom prst="wedgeRectCallout">
              <a:avLst>
                <a:gd name="adj1" fmla="val -116199"/>
                <a:gd name="adj2" fmla="val 832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8688" name="AutoShape 38"/>
            <p:cNvSpPr>
              <a:spLocks noChangeArrowheads="1"/>
            </p:cNvSpPr>
            <p:nvPr/>
          </p:nvSpPr>
          <p:spPr bwMode="auto">
            <a:xfrm>
              <a:off x="6099311" y="1053438"/>
              <a:ext cx="2373470" cy="972450"/>
            </a:xfrm>
            <a:prstGeom prst="wedgeRectCallout">
              <a:avLst>
                <a:gd name="adj1" fmla="val -127713"/>
                <a:gd name="adj2" fmla="val 14654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8689" name="AutoShape 39"/>
            <p:cNvSpPr>
              <a:spLocks noChangeArrowheads="1"/>
            </p:cNvSpPr>
            <p:nvPr/>
          </p:nvSpPr>
          <p:spPr bwMode="auto">
            <a:xfrm>
              <a:off x="5742065" y="3614737"/>
              <a:ext cx="2420860" cy="1021211"/>
            </a:xfrm>
            <a:prstGeom prst="wedgeRectCallout">
              <a:avLst>
                <a:gd name="adj1" fmla="val -99019"/>
                <a:gd name="adj2" fmla="val -89745"/>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8690" name="AutoShape 40"/>
            <p:cNvSpPr>
              <a:spLocks noChangeArrowheads="1"/>
            </p:cNvSpPr>
            <p:nvPr/>
          </p:nvSpPr>
          <p:spPr bwMode="auto">
            <a:xfrm>
              <a:off x="4721363" y="4897199"/>
              <a:ext cx="2145811" cy="1207580"/>
            </a:xfrm>
            <a:prstGeom prst="wedgeRectCallout">
              <a:avLst>
                <a:gd name="adj1" fmla="val -61380"/>
                <a:gd name="adj2" fmla="val -16120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8691" name="Picture 42"/>
            <p:cNvPicPr>
              <a:picLocks noChangeAspect="1" noChangeArrowheads="1"/>
            </p:cNvPicPr>
            <p:nvPr/>
          </p:nvPicPr>
          <p:blipFill>
            <a:blip r:embed="rId4" cstate="print"/>
            <a:srcRect/>
            <a:stretch>
              <a:fillRect/>
            </a:stretch>
          </p:blipFill>
          <p:spPr bwMode="auto">
            <a:xfrm>
              <a:off x="7991375" y="5942608"/>
              <a:ext cx="812800" cy="355600"/>
            </a:xfrm>
            <a:prstGeom prst="rect">
              <a:avLst/>
            </a:prstGeom>
            <a:noFill/>
            <a:ln w="9525">
              <a:noFill/>
              <a:miter lim="800000"/>
              <a:headEnd/>
              <a:tailEnd/>
            </a:ln>
          </p:spPr>
        </p:pic>
      </p:grpSp>
      <p:sp>
        <p:nvSpPr>
          <p:cNvPr id="45" name="Rectangle 3"/>
          <p:cNvSpPr txBox="1">
            <a:spLocks noChangeArrowheads="1"/>
          </p:cNvSpPr>
          <p:nvPr/>
        </p:nvSpPr>
        <p:spPr bwMode="auto">
          <a:xfrm>
            <a:off x="4976813" y="1341438"/>
            <a:ext cx="3721100" cy="3987800"/>
          </a:xfrm>
          <a:prstGeom prst="rect">
            <a:avLst/>
          </a:prstGeom>
          <a:noFill/>
          <a:ln w="9525">
            <a:noFill/>
            <a:miter lim="800000"/>
            <a:headEnd/>
            <a:tailEnd/>
          </a:ln>
        </p:spPr>
        <p:txBody>
          <a:bodyPr/>
          <a:lstStyle/>
          <a:p>
            <a:pPr marL="342900" indent="-342900" algn="l">
              <a:lnSpc>
                <a:spcPct val="80000"/>
              </a:lnSpc>
              <a:spcBef>
                <a:spcPct val="20000"/>
              </a:spcBef>
              <a:buClr>
                <a:srgbClr val="A50021"/>
              </a:buClr>
              <a:defRPr/>
            </a:pPr>
            <a:r>
              <a:rPr lang="en-US" sz="3200" kern="0" dirty="0">
                <a:latin typeface="+mj-lt"/>
                <a:cs typeface="Times New Roman" pitchFamily="18" charset="0"/>
              </a:rPr>
              <a:t>LOC count:         </a:t>
            </a: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50K</a:t>
            </a:r>
          </a:p>
          <a:p>
            <a:pPr marL="342900" indent="-342900" algn="r">
              <a:lnSpc>
                <a:spcPct val="80000"/>
              </a:lnSpc>
              <a:spcBef>
                <a:spcPct val="20000"/>
              </a:spcBef>
              <a:buClr>
                <a:srgbClr val="A50021"/>
              </a:buClr>
              <a:defRPr/>
            </a:pP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500K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2M</a:t>
            </a:r>
          </a:p>
          <a:p>
            <a:pPr marL="342900" indent="-342900" algn="r">
              <a:lnSpc>
                <a:spcPct val="80000"/>
              </a:lnSpc>
              <a:spcBef>
                <a:spcPct val="20000"/>
              </a:spcBef>
              <a:buClr>
                <a:srgbClr val="A50021"/>
              </a:buClr>
              <a:defRPr/>
            </a:pPr>
            <a:r>
              <a:rPr lang="en-US" sz="2000" kern="0" dirty="0">
                <a:latin typeface="+mj-lt"/>
                <a:cs typeface="Times New Roman" pitchFamily="18" charset="0"/>
              </a:rPr>
              <a:t>300K</a:t>
            </a:r>
          </a:p>
          <a:p>
            <a:pPr marL="342900" indent="-342900" algn="r">
              <a:lnSpc>
                <a:spcPct val="80000"/>
              </a:lnSpc>
              <a:spcBef>
                <a:spcPct val="20000"/>
              </a:spcBef>
              <a:buClr>
                <a:srgbClr val="A50021"/>
              </a:buClr>
              <a:defRPr/>
            </a:pPr>
            <a:r>
              <a:rPr lang="en-US" sz="2000" kern="0" dirty="0">
                <a:latin typeface="+mj-lt"/>
                <a:cs typeface="Times New Roman" pitchFamily="18" charset="0"/>
              </a:rPr>
              <a:t>2M </a:t>
            </a:r>
          </a:p>
          <a:p>
            <a:pPr marL="342900" indent="-342900" algn="r">
              <a:lnSpc>
                <a:spcPct val="80000"/>
              </a:lnSpc>
              <a:spcBef>
                <a:spcPts val="1200"/>
              </a:spcBef>
              <a:buClr>
                <a:srgbClr val="A50021"/>
              </a:buClr>
              <a:defRPr/>
            </a:pPr>
            <a:r>
              <a:rPr lang="en-US" sz="2400" kern="0" dirty="0">
                <a:latin typeface="+mj-lt"/>
                <a:cs typeface="Times New Roman" pitchFamily="18" charset="0"/>
              </a:rPr>
              <a:t>TOTAL: ~5M LOC</a:t>
            </a:r>
          </a:p>
        </p:txBody>
      </p:sp>
      <p:cxnSp>
        <p:nvCxnSpPr>
          <p:cNvPr id="47" name="Straight Connector 46"/>
          <p:cNvCxnSpPr>
            <a:cxnSpLocks noChangeShapeType="1"/>
          </p:cNvCxnSpPr>
          <p:nvPr/>
        </p:nvCxnSpPr>
        <p:spPr bwMode="auto">
          <a:xfrm flipH="1">
            <a:off x="7223125" y="4259263"/>
            <a:ext cx="1411288" cy="0"/>
          </a:xfrm>
          <a:prstGeom prst="line">
            <a:avLst/>
          </a:prstGeom>
          <a:noFill/>
          <a:ln w="28575" algn="ctr">
            <a:solidFill>
              <a:schemeClr val="tx1"/>
            </a:solidFill>
            <a:round/>
            <a:headEnd/>
            <a:tailEnd type="none" w="lg" len="lg"/>
          </a:ln>
        </p:spPr>
      </p:cxnSp>
      <p:grpSp>
        <p:nvGrpSpPr>
          <p:cNvPr id="3" name="Group 50"/>
          <p:cNvGrpSpPr>
            <a:grpSpLocks/>
          </p:cNvGrpSpPr>
          <p:nvPr/>
        </p:nvGrpSpPr>
        <p:grpSpPr bwMode="auto">
          <a:xfrm>
            <a:off x="7232650" y="4684713"/>
            <a:ext cx="1419225" cy="100012"/>
            <a:chOff x="7258594" y="5011783"/>
            <a:chExt cx="1419498" cy="100148"/>
          </a:xfrm>
        </p:grpSpPr>
        <p:cxnSp>
          <p:nvCxnSpPr>
            <p:cNvPr id="28680" name="Straight Connector 48"/>
            <p:cNvCxnSpPr>
              <a:cxnSpLocks noChangeShapeType="1"/>
            </p:cNvCxnSpPr>
            <p:nvPr/>
          </p:nvCxnSpPr>
          <p:spPr bwMode="auto">
            <a:xfrm flipH="1">
              <a:off x="7258594" y="5011783"/>
              <a:ext cx="1410789" cy="0"/>
            </a:xfrm>
            <a:prstGeom prst="line">
              <a:avLst/>
            </a:prstGeom>
            <a:noFill/>
            <a:ln w="28575" algn="ctr">
              <a:solidFill>
                <a:schemeClr val="tx1"/>
              </a:solidFill>
              <a:round/>
              <a:headEnd/>
              <a:tailEnd type="none" w="lg" len="lg"/>
            </a:ln>
          </p:spPr>
        </p:cxnSp>
        <p:cxnSp>
          <p:nvCxnSpPr>
            <p:cNvPr id="28681" name="Straight Connector 49"/>
            <p:cNvCxnSpPr>
              <a:cxnSpLocks noChangeShapeType="1"/>
            </p:cNvCxnSpPr>
            <p:nvPr/>
          </p:nvCxnSpPr>
          <p:spPr bwMode="auto">
            <a:xfrm flipH="1">
              <a:off x="7267303" y="5111931"/>
              <a:ext cx="1410789" cy="0"/>
            </a:xfrm>
            <a:prstGeom prst="line">
              <a:avLst/>
            </a:prstGeom>
            <a:noFill/>
            <a:ln w="28575" algn="ctr">
              <a:solidFill>
                <a:schemeClr val="tx1"/>
              </a:solidFill>
              <a:round/>
              <a:headEnd/>
              <a:tailEnd type="none" w="lg" len="lg"/>
            </a:ln>
          </p:spPr>
        </p:cxnSp>
      </p:grpSp>
      <p:sp>
        <p:nvSpPr>
          <p:cNvPr id="21" name="TextBox 20"/>
          <p:cNvSpPr txBox="1"/>
          <p:nvPr/>
        </p:nvSpPr>
        <p:spPr>
          <a:xfrm>
            <a:off x="1985554" y="3105834"/>
            <a:ext cx="718457" cy="646331"/>
          </a:xfrm>
          <a:prstGeom prst="rect">
            <a:avLst/>
          </a:prstGeom>
          <a:solidFill>
            <a:schemeClr val="accent1">
              <a:lumMod val="50000"/>
            </a:schemeClr>
          </a:solidFill>
        </p:spPr>
        <p:txBody>
          <a:bodyPr wrap="square" rtlCol="0">
            <a:spAutoFit/>
          </a:bodyPr>
          <a:lstStyle/>
          <a:p>
            <a:r>
              <a:rPr lang="en-GB" dirty="0" smtClean="0"/>
              <a:t>5M LOC</a:t>
            </a:r>
            <a:endParaRPr lang="en-GB"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9" end="9"/>
                                            </p:txEl>
                                          </p:spTgt>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000"/>
                                        <p:tgtEl>
                                          <p:spTgt spid="21"/>
                                        </p:tgtEl>
                                      </p:cBhvr>
                                    </p:animEffect>
                                  </p:childTnLst>
                                </p:cTn>
                              </p:par>
                              <p:par>
                                <p:cTn id="30" presetID="1"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GB" sz="3200" dirty="0" smtClean="0"/>
              <a:t>Modified Condition/Decision (MC/DC) Coverage</a:t>
            </a:r>
          </a:p>
        </p:txBody>
      </p:sp>
      <p:sp>
        <p:nvSpPr>
          <p:cNvPr id="3" name="Content Placeholder 2"/>
          <p:cNvSpPr>
            <a:spLocks noGrp="1"/>
          </p:cNvSpPr>
          <p:nvPr>
            <p:ph idx="1"/>
          </p:nvPr>
        </p:nvSpPr>
        <p:spPr>
          <a:xfrm>
            <a:off x="192238" y="1115883"/>
            <a:ext cx="8785225" cy="5359530"/>
          </a:xfrm>
        </p:spPr>
        <p:txBody>
          <a:bodyPr/>
          <a:lstStyle/>
          <a:p>
            <a:pPr marL="0" lvl="1" indent="0" eaLnBrk="1" hangingPunct="1">
              <a:buFontTx/>
              <a:buNone/>
              <a:defRPr/>
            </a:pPr>
            <a:r>
              <a:rPr lang="en-GB" sz="2000" dirty="0" smtClean="0"/>
              <a:t>Tutorial on MC/DC Coverage: </a:t>
            </a:r>
            <a:r>
              <a:rPr lang="en-GB" sz="1800" i="1" dirty="0" smtClean="0"/>
              <a:t>“A Practical Tutorial on Modified Condition/Decision Coverage” by Kelly </a:t>
            </a:r>
            <a:r>
              <a:rPr lang="en-GB" sz="1800" i="1" dirty="0" err="1" smtClean="0"/>
              <a:t>Heyhurst</a:t>
            </a:r>
            <a:r>
              <a:rPr lang="en-GB" sz="1800" i="1" dirty="0" smtClean="0"/>
              <a:t> et. al.</a:t>
            </a:r>
          </a:p>
          <a:p>
            <a:pPr marL="0" lvl="1" indent="0" algn="r" eaLnBrk="1" hangingPunct="1">
              <a:buFontTx/>
              <a:buNone/>
              <a:defRPr/>
            </a:pPr>
            <a:r>
              <a:rPr lang="en-GB" sz="1200" i="1" dirty="0" smtClean="0">
                <a:hlinkClick r:id="rId2"/>
              </a:rPr>
              <a:t>http://ntrs.nasa.gov/archive/nasa/casi.ntrs.nasa.gov/20010057789_2001090482.pdf</a:t>
            </a:r>
            <a:endParaRPr lang="en-GB" sz="2400" dirty="0" smtClean="0"/>
          </a:p>
          <a:p>
            <a:pPr marL="0" lvl="1" indent="0" eaLnBrk="1" hangingPunct="1">
              <a:spcBef>
                <a:spcPts val="0"/>
              </a:spcBef>
              <a:buClr>
                <a:srgbClr val="A50021"/>
              </a:buClr>
              <a:buNone/>
              <a:defRPr/>
            </a:pPr>
            <a:r>
              <a:rPr lang="en-GB" sz="2400" b="1" dirty="0" smtClean="0">
                <a:solidFill>
                  <a:srgbClr val="A50021"/>
                </a:solidFill>
              </a:rPr>
              <a:t>Terminology:</a:t>
            </a:r>
            <a:r>
              <a:rPr lang="en-GB" sz="2400" dirty="0" smtClean="0">
                <a:solidFill>
                  <a:srgbClr val="A50021"/>
                </a:solidFill>
              </a:rPr>
              <a:t> </a:t>
            </a:r>
          </a:p>
          <a:p>
            <a:pPr marL="400050" lvl="2" indent="0" eaLnBrk="1" hangingPunct="1">
              <a:spcBef>
                <a:spcPts val="0"/>
              </a:spcBef>
              <a:buClr>
                <a:srgbClr val="A50021"/>
              </a:buClr>
              <a:buNone/>
              <a:defRPr/>
            </a:pPr>
            <a:r>
              <a:rPr lang="en-GB" sz="2000" dirty="0" smtClean="0"/>
              <a:t>The output of a Boolean expression is termed </a:t>
            </a:r>
            <a:r>
              <a:rPr lang="en-GB" sz="2000" b="1" dirty="0" smtClean="0">
                <a:solidFill>
                  <a:srgbClr val="A50021"/>
                </a:solidFill>
              </a:rPr>
              <a:t>decision</a:t>
            </a:r>
            <a:r>
              <a:rPr lang="en-GB" sz="2000" dirty="0" smtClean="0">
                <a:solidFill>
                  <a:srgbClr val="A50021"/>
                </a:solidFill>
              </a:rPr>
              <a:t>.</a:t>
            </a:r>
          </a:p>
          <a:p>
            <a:pPr marL="400050" lvl="2" indent="0" eaLnBrk="1" hangingPunct="1">
              <a:spcBef>
                <a:spcPts val="0"/>
              </a:spcBef>
              <a:buClr>
                <a:srgbClr val="A50021"/>
              </a:buClr>
              <a:buNone/>
              <a:defRPr/>
            </a:pPr>
            <a:r>
              <a:rPr lang="en-GB" sz="2000" dirty="0" smtClean="0">
                <a:solidFill>
                  <a:srgbClr val="000000"/>
                </a:solidFill>
              </a:rPr>
              <a:t>The literals/inputs in a Boolean expression are termed </a:t>
            </a:r>
            <a:r>
              <a:rPr lang="en-GB" sz="2000" b="1" dirty="0" smtClean="0">
                <a:solidFill>
                  <a:srgbClr val="A50021"/>
                </a:solidFill>
              </a:rPr>
              <a:t>conditions.</a:t>
            </a:r>
          </a:p>
          <a:p>
            <a:pPr eaLnBrk="1" hangingPunct="1">
              <a:buClrTx/>
              <a:defRPr/>
            </a:pPr>
            <a:r>
              <a:rPr lang="en-GB" sz="2400" b="1" dirty="0" smtClean="0">
                <a:solidFill>
                  <a:srgbClr val="3366FF"/>
                </a:solidFill>
              </a:rPr>
              <a:t>Decision coverage = branch coverage</a:t>
            </a:r>
          </a:p>
          <a:p>
            <a:pPr lvl="1" eaLnBrk="1" hangingPunct="1">
              <a:spcBef>
                <a:spcPts val="0"/>
              </a:spcBef>
              <a:defRPr/>
            </a:pPr>
            <a:r>
              <a:rPr lang="en-GB" sz="2400" dirty="0" smtClean="0"/>
              <a:t>Requires that each decision toggles between true and false.</a:t>
            </a:r>
          </a:p>
          <a:p>
            <a:pPr lvl="2" eaLnBrk="1" hangingPunct="1">
              <a:defRPr/>
            </a:pPr>
            <a:r>
              <a:rPr lang="en-GB" sz="1800" dirty="0" smtClean="0"/>
              <a:t>e.g. i</a:t>
            </a:r>
            <a:r>
              <a:rPr lang="en-GB" sz="1800" dirty="0" smtClean="0">
                <a:cs typeface="Courier New" pitchFamily="49" charset="0"/>
              </a:rPr>
              <a:t>n</a:t>
            </a:r>
            <a:r>
              <a:rPr lang="en-GB" sz="1800" dirty="0" smtClean="0">
                <a:latin typeface="Courier New" pitchFamily="49" charset="0"/>
                <a:cs typeface="Courier New" pitchFamily="49" charset="0"/>
              </a:rPr>
              <a:t>  a || b  </a:t>
            </a:r>
            <a:r>
              <a:rPr lang="en-GB" sz="1800" dirty="0" smtClean="0">
                <a:cs typeface="Courier New" pitchFamily="49" charset="0"/>
              </a:rPr>
              <a:t>vectors TF and FF satisfy this requirement</a:t>
            </a:r>
            <a:endParaRPr lang="en-GB" dirty="0" smtClean="0"/>
          </a:p>
          <a:p>
            <a:pPr eaLnBrk="1" hangingPunct="1">
              <a:buClrTx/>
              <a:defRPr/>
            </a:pPr>
            <a:r>
              <a:rPr lang="en-GB" sz="2400" b="1" dirty="0" smtClean="0">
                <a:solidFill>
                  <a:srgbClr val="3366FF"/>
                </a:solidFill>
              </a:rPr>
              <a:t>Condition coverage </a:t>
            </a:r>
            <a:r>
              <a:rPr lang="en-GB" sz="2400" dirty="0" smtClean="0">
                <a:solidFill>
                  <a:srgbClr val="3366FF"/>
                </a:solidFill>
              </a:rPr>
              <a:t>(also called expression coverage)</a:t>
            </a:r>
          </a:p>
          <a:p>
            <a:pPr lvl="1" eaLnBrk="1" hangingPunct="1">
              <a:spcBef>
                <a:spcPts val="0"/>
              </a:spcBef>
              <a:defRPr/>
            </a:pPr>
            <a:r>
              <a:rPr lang="en-GB" sz="2400" dirty="0" smtClean="0"/>
              <a:t>Requires that each condition (literal in a Boolean expression) takes all possible values at least once, but does not require that the decision takes all possible outcomes at least once. </a:t>
            </a:r>
          </a:p>
          <a:p>
            <a:pPr lvl="2" eaLnBrk="1" hangingPunct="1">
              <a:defRPr/>
            </a:pPr>
            <a:r>
              <a:rPr lang="en-GB" sz="1800" dirty="0" smtClean="0">
                <a:solidFill>
                  <a:srgbClr val="000000"/>
                </a:solidFill>
              </a:rPr>
              <a:t>e.g. i</a:t>
            </a:r>
            <a:r>
              <a:rPr lang="en-GB" sz="1800" dirty="0" smtClean="0">
                <a:solidFill>
                  <a:srgbClr val="000000"/>
                </a:solidFill>
                <a:cs typeface="Courier New" pitchFamily="49" charset="0"/>
              </a:rPr>
              <a:t>n</a:t>
            </a:r>
            <a:r>
              <a:rPr lang="en-GB" sz="1800" dirty="0" smtClean="0">
                <a:solidFill>
                  <a:srgbClr val="000000"/>
                </a:solidFill>
                <a:latin typeface="Courier New" pitchFamily="49" charset="0"/>
                <a:cs typeface="Courier New" pitchFamily="49" charset="0"/>
              </a:rPr>
              <a:t>  a || b  </a:t>
            </a:r>
            <a:r>
              <a:rPr lang="en-GB" sz="1800" dirty="0" smtClean="0">
                <a:solidFill>
                  <a:srgbClr val="000000"/>
                </a:solidFill>
                <a:cs typeface="Courier New" pitchFamily="49" charset="0"/>
              </a:rPr>
              <a:t>vectors TF and FT satisfy this requirement</a:t>
            </a:r>
            <a:endParaRPr lang="en-GB"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79592" y="1290138"/>
            <a:ext cx="8424863" cy="5039523"/>
          </a:xfrm>
        </p:spPr>
        <p:txBody>
          <a:bodyPr/>
          <a:lstStyle/>
          <a:p>
            <a:pPr eaLnBrk="1" hangingPunct="1">
              <a:buClrTx/>
            </a:pPr>
            <a:r>
              <a:rPr lang="en-GB" sz="2400" b="1" dirty="0" smtClean="0">
                <a:solidFill>
                  <a:srgbClr val="3366FF"/>
                </a:solidFill>
              </a:rPr>
              <a:t>Condition/Decision coverage</a:t>
            </a:r>
          </a:p>
          <a:p>
            <a:pPr lvl="1" eaLnBrk="1" hangingPunct="1">
              <a:spcBef>
                <a:spcPts val="0"/>
              </a:spcBef>
            </a:pPr>
            <a:r>
              <a:rPr lang="en-GB" sz="2400" dirty="0" smtClean="0"/>
              <a:t>Requires that each condition toggles and each decision toggles,</a:t>
            </a:r>
          </a:p>
          <a:p>
            <a:pPr lvl="2" eaLnBrk="1" hangingPunct="1"/>
            <a:r>
              <a:rPr lang="en-GB" sz="2000" dirty="0" smtClean="0">
                <a:cs typeface="Courier New" pitchFamily="49" charset="0"/>
              </a:rPr>
              <a:t>e.g. in</a:t>
            </a:r>
            <a:r>
              <a:rPr lang="en-GB" sz="2000" dirty="0" smtClean="0">
                <a:latin typeface="Courier New" pitchFamily="49" charset="0"/>
                <a:cs typeface="Courier New" pitchFamily="49" charset="0"/>
              </a:rPr>
              <a:t>  a || b  </a:t>
            </a:r>
            <a:r>
              <a:rPr lang="en-GB" sz="2000" dirty="0" smtClean="0">
                <a:cs typeface="Courier New" pitchFamily="49" charset="0"/>
              </a:rPr>
              <a:t>vectors TT and FF satisfy this requirement</a:t>
            </a:r>
          </a:p>
          <a:p>
            <a:pPr eaLnBrk="1" hangingPunct="1"/>
            <a:endParaRPr lang="en-GB" sz="2400" dirty="0" smtClean="0"/>
          </a:p>
          <a:p>
            <a:pPr eaLnBrk="1" hangingPunct="1">
              <a:buClrTx/>
              <a:buFont typeface="Wingdings" charset="2"/>
              <a:buChar char="§"/>
            </a:pPr>
            <a:r>
              <a:rPr lang="en-GB" sz="2400" b="1" dirty="0" smtClean="0">
                <a:solidFill>
                  <a:srgbClr val="3366FF"/>
                </a:solidFill>
              </a:rPr>
              <a:t>Multiple Condition / Decision coverage</a:t>
            </a:r>
          </a:p>
          <a:p>
            <a:pPr lvl="1" eaLnBrk="1" hangingPunct="1">
              <a:spcBef>
                <a:spcPts val="0"/>
              </a:spcBef>
            </a:pPr>
            <a:r>
              <a:rPr lang="en-GB" sz="2400" dirty="0" smtClean="0"/>
              <a:t>Requires that all conditions and all decisions take all possible values.</a:t>
            </a:r>
          </a:p>
          <a:p>
            <a:pPr lvl="1" eaLnBrk="1" hangingPunct="1">
              <a:spcBef>
                <a:spcPts val="0"/>
              </a:spcBef>
            </a:pPr>
            <a:r>
              <a:rPr lang="en-GB" sz="2400" dirty="0" smtClean="0"/>
              <a:t>This is exhaustive expression coverage.</a:t>
            </a:r>
          </a:p>
          <a:p>
            <a:pPr lvl="2" eaLnBrk="1" hangingPunct="1"/>
            <a:r>
              <a:rPr lang="en-GB" sz="2000" dirty="0" smtClean="0"/>
              <a:t>e.g. </a:t>
            </a:r>
            <a:r>
              <a:rPr lang="en-GB" sz="2000" dirty="0" smtClean="0">
                <a:cs typeface="Courier New" pitchFamily="49" charset="0"/>
              </a:rPr>
              <a:t>in</a:t>
            </a:r>
            <a:r>
              <a:rPr lang="en-GB" sz="2000" dirty="0" smtClean="0">
                <a:latin typeface="Courier New" pitchFamily="49" charset="0"/>
                <a:cs typeface="Courier New" pitchFamily="49" charset="0"/>
              </a:rPr>
              <a:t>  a || b  </a:t>
            </a:r>
            <a:r>
              <a:rPr lang="en-GB" sz="2000" dirty="0" smtClean="0">
                <a:cs typeface="Courier New" pitchFamily="49" charset="0"/>
              </a:rPr>
              <a:t>vectors TT, TF, FT and FF satisfy this requirement</a:t>
            </a:r>
            <a:endParaRPr lang="en-GB" sz="2000" dirty="0" smtClean="0"/>
          </a:p>
          <a:p>
            <a:pPr lvl="1" eaLnBrk="1" hangingPunct="1">
              <a:spcBef>
                <a:spcPts val="0"/>
              </a:spcBef>
            </a:pPr>
            <a:r>
              <a:rPr lang="en-GB" sz="2400" b="1" dirty="0" smtClean="0">
                <a:solidFill>
                  <a:srgbClr val="C00000"/>
                </a:solidFill>
              </a:rPr>
              <a:t>Exponential growth in number of conditions.</a:t>
            </a:r>
          </a:p>
          <a:p>
            <a:pPr lvl="1" eaLnBrk="1" hangingPunct="1"/>
            <a:endParaRPr lang="en-GB" dirty="0" smtClean="0"/>
          </a:p>
          <a:p>
            <a:pPr lvl="1" eaLnBrk="1" hangingPunct="1"/>
            <a:endParaRPr lang="en-GB"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100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sz="3200" smtClean="0"/>
              <a:t>Modified Condition/Decision (MC/DC) Coverage</a:t>
            </a:r>
          </a:p>
        </p:txBody>
      </p:sp>
      <p:sp>
        <p:nvSpPr>
          <p:cNvPr id="18435" name="Content Placeholder 2"/>
          <p:cNvSpPr>
            <a:spLocks noGrp="1"/>
          </p:cNvSpPr>
          <p:nvPr>
            <p:ph idx="1"/>
          </p:nvPr>
        </p:nvSpPr>
        <p:spPr>
          <a:xfrm>
            <a:off x="358775" y="1255713"/>
            <a:ext cx="8424863" cy="5111750"/>
          </a:xfrm>
        </p:spPr>
        <p:txBody>
          <a:bodyPr/>
          <a:lstStyle/>
          <a:p>
            <a:pPr lvl="1" eaLnBrk="1" hangingPunct="1">
              <a:defRPr/>
            </a:pPr>
            <a:r>
              <a:rPr lang="en-GB" sz="2400" b="1" dirty="0" smtClean="0">
                <a:solidFill>
                  <a:srgbClr val="4185BD"/>
                </a:solidFill>
              </a:rPr>
              <a:t>MC/DC Coverage </a:t>
            </a:r>
            <a:r>
              <a:rPr lang="en-GB" sz="2400" dirty="0" smtClean="0"/>
              <a:t>requires that each condition be shown to </a:t>
            </a:r>
            <a:r>
              <a:rPr lang="en-GB" sz="2400" b="1" dirty="0" smtClean="0">
                <a:solidFill>
                  <a:srgbClr val="4185BD"/>
                </a:solidFill>
              </a:rPr>
              <a:t>independently</a:t>
            </a:r>
            <a:r>
              <a:rPr lang="en-GB" sz="2400" dirty="0" smtClean="0"/>
              <a:t> affect the outcome of the decision while fulfilment of the condition/decision coverage requirements.</a:t>
            </a:r>
          </a:p>
          <a:p>
            <a:pPr lvl="2" eaLnBrk="1" hangingPunct="1">
              <a:defRPr/>
            </a:pPr>
            <a:endParaRPr lang="en-GB" sz="1050" dirty="0" smtClean="0">
              <a:solidFill>
                <a:srgbClr val="000000"/>
              </a:solidFill>
            </a:endParaRPr>
          </a:p>
          <a:p>
            <a:pPr lvl="2" eaLnBrk="1" hangingPunct="1">
              <a:defRPr/>
            </a:pPr>
            <a:r>
              <a:rPr lang="en-GB" sz="1600" dirty="0" smtClean="0">
                <a:solidFill>
                  <a:srgbClr val="000000"/>
                </a:solidFill>
              </a:rPr>
              <a:t>e.g. i</a:t>
            </a:r>
            <a:r>
              <a:rPr lang="en-GB" sz="1600" dirty="0" smtClean="0">
                <a:solidFill>
                  <a:srgbClr val="000000"/>
                </a:solidFill>
                <a:cs typeface="Courier New" pitchFamily="49" charset="0"/>
              </a:rPr>
              <a:t>n</a:t>
            </a:r>
            <a:r>
              <a:rPr lang="en-GB" sz="1600" dirty="0" smtClean="0">
                <a:solidFill>
                  <a:srgbClr val="000000"/>
                </a:solidFill>
                <a:latin typeface="Courier New" pitchFamily="49" charset="0"/>
                <a:cs typeface="Courier New" pitchFamily="49" charset="0"/>
              </a:rPr>
              <a:t>  a || b  </a:t>
            </a:r>
            <a:r>
              <a:rPr lang="en-GB" sz="1600" dirty="0" smtClean="0">
                <a:solidFill>
                  <a:srgbClr val="000000"/>
                </a:solidFill>
                <a:cs typeface="Courier New" pitchFamily="49" charset="0"/>
              </a:rPr>
              <a:t>vectors TF, FT and FF satisfy this requirement</a:t>
            </a:r>
            <a:endParaRPr lang="en-GB" sz="1800" dirty="0" smtClean="0">
              <a:cs typeface="Courier New" pitchFamily="49" charset="0"/>
            </a:endParaRPr>
          </a:p>
          <a:p>
            <a:pPr lvl="2" eaLnBrk="1" hangingPunct="1">
              <a:defRPr/>
            </a:pPr>
            <a:endParaRPr lang="en-GB" sz="1050" dirty="0" smtClean="0"/>
          </a:p>
          <a:p>
            <a:pPr lvl="1" eaLnBrk="1" hangingPunct="1">
              <a:defRPr/>
            </a:pPr>
            <a:r>
              <a:rPr lang="en-GB" sz="2400" dirty="0" smtClean="0"/>
              <a:t>The independence requirement ensures that the effect of each condition is tested relative to the other conditions.</a:t>
            </a:r>
          </a:p>
          <a:p>
            <a:pPr lvl="1" eaLnBrk="1" hangingPunct="1">
              <a:defRPr/>
            </a:pPr>
            <a:r>
              <a:rPr lang="en-GB" sz="2400" dirty="0" smtClean="0"/>
              <a:t>A minimum of (N + 1) test cases for a decision with N inputs is required for MC/DC in general.</a:t>
            </a:r>
          </a:p>
          <a:p>
            <a:pPr lvl="1" eaLnBrk="1" hangingPunct="1">
              <a:defRPr/>
            </a:pPr>
            <a:r>
              <a:rPr lang="en-GB" sz="2400" dirty="0" smtClean="0"/>
              <a:t>In some tools MC/DC coverage is referred to as </a:t>
            </a:r>
            <a:r>
              <a:rPr lang="en-GB" sz="2400" b="1" dirty="0" smtClean="0">
                <a:solidFill>
                  <a:srgbClr val="4185BD"/>
                </a:solidFill>
              </a:rPr>
              <a:t>Focused Expression Coverage (</a:t>
            </a:r>
            <a:r>
              <a:rPr lang="en-GB" sz="2400" b="1" dirty="0" err="1" smtClean="0">
                <a:solidFill>
                  <a:srgbClr val="4185BD"/>
                </a:solidFill>
              </a:rPr>
              <a:t>fec</a:t>
            </a:r>
            <a:r>
              <a:rPr lang="en-GB" sz="2400" b="1" dirty="0" smtClean="0">
                <a:solidFill>
                  <a:srgbClr val="4185BD"/>
                </a:solidFill>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Structural Coverage</a:t>
            </a:r>
          </a:p>
        </p:txBody>
      </p:sp>
      <p:sp>
        <p:nvSpPr>
          <p:cNvPr id="32771" name="Rectangle 3"/>
          <p:cNvSpPr>
            <a:spLocks noGrp="1" noChangeArrowheads="1"/>
          </p:cNvSpPr>
          <p:nvPr>
            <p:ph type="body" idx="1"/>
          </p:nvPr>
        </p:nvSpPr>
        <p:spPr/>
        <p:txBody>
          <a:bodyPr/>
          <a:lstStyle/>
          <a:p>
            <a:pPr eaLnBrk="1" hangingPunct="1"/>
            <a:r>
              <a:rPr lang="en-US" smtClean="0"/>
              <a:t>Implicit coverage models that are based on </a:t>
            </a:r>
            <a:r>
              <a:rPr lang="en-US" smtClean="0">
                <a:solidFill>
                  <a:srgbClr val="3366FF"/>
                </a:solidFill>
              </a:rPr>
              <a:t>common structures in the code</a:t>
            </a:r>
          </a:p>
          <a:p>
            <a:pPr lvl="1" eaLnBrk="1" hangingPunct="1"/>
            <a:r>
              <a:rPr lang="en-US" smtClean="0"/>
              <a:t>FSMs, Queues, Pipelines, …</a:t>
            </a:r>
          </a:p>
          <a:p>
            <a:pPr eaLnBrk="1" hangingPunct="1"/>
            <a:r>
              <a:rPr lang="en-US" smtClean="0"/>
              <a:t>The </a:t>
            </a:r>
            <a:r>
              <a:rPr lang="en-US" smtClean="0">
                <a:solidFill>
                  <a:srgbClr val="A50021"/>
                </a:solidFill>
              </a:rPr>
              <a:t>structures are extracted automatically</a:t>
            </a:r>
            <a:r>
              <a:rPr lang="en-US" smtClean="0"/>
              <a:t> from the design and pre-defined coverage models are applied to them</a:t>
            </a:r>
          </a:p>
          <a:p>
            <a:pPr eaLnBrk="1" hangingPunct="1"/>
            <a:r>
              <a:rPr lang="en-US" smtClean="0"/>
              <a:t>Users may refine the models</a:t>
            </a:r>
          </a:p>
          <a:p>
            <a:pPr lvl="1" eaLnBrk="1" hangingPunct="1"/>
            <a:r>
              <a:rPr lang="en-US" smtClean="0"/>
              <a:t>Define illegal events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State-Machine Coverage</a:t>
            </a:r>
          </a:p>
        </p:txBody>
      </p:sp>
      <p:sp>
        <p:nvSpPr>
          <p:cNvPr id="33795" name="Rectangle 3"/>
          <p:cNvSpPr>
            <a:spLocks noGrp="1" noChangeArrowheads="1"/>
          </p:cNvSpPr>
          <p:nvPr>
            <p:ph type="body" idx="1"/>
          </p:nvPr>
        </p:nvSpPr>
        <p:spPr/>
        <p:txBody>
          <a:bodyPr/>
          <a:lstStyle/>
          <a:p>
            <a:pPr eaLnBrk="1" hangingPunct="1"/>
            <a:r>
              <a:rPr lang="en-US" smtClean="0"/>
              <a:t>State-machines are the essence of RTL design</a:t>
            </a:r>
          </a:p>
          <a:p>
            <a:pPr eaLnBrk="1" hangingPunct="1"/>
            <a:r>
              <a:rPr lang="en-US" smtClean="0"/>
              <a:t>FSM coverage models are the most commonly used structural coverage models</a:t>
            </a:r>
          </a:p>
          <a:p>
            <a:pPr eaLnBrk="1" hangingPunct="1"/>
            <a:r>
              <a:rPr lang="en-US" smtClean="0"/>
              <a:t>Types of coverage models</a:t>
            </a:r>
          </a:p>
          <a:p>
            <a:pPr lvl="1" eaLnBrk="1" hangingPunct="1"/>
            <a:r>
              <a:rPr lang="en-US" smtClean="0"/>
              <a:t>State</a:t>
            </a:r>
          </a:p>
          <a:p>
            <a:pPr lvl="1" eaLnBrk="1" hangingPunct="1"/>
            <a:r>
              <a:rPr lang="en-US" smtClean="0"/>
              <a:t>Transition (or arc)</a:t>
            </a:r>
          </a:p>
          <a:p>
            <a:pPr lvl="1" eaLnBrk="1" hangingPunct="1"/>
            <a:r>
              <a:rPr lang="en-US" smtClean="0"/>
              <a:t>Path</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FSM Coverage Report</a:t>
            </a:r>
          </a:p>
        </p:txBody>
      </p:sp>
      <p:pic>
        <p:nvPicPr>
          <p:cNvPr id="34819" name="Picture 3" descr="bubble_b"/>
          <p:cNvPicPr>
            <a:picLocks noGrp="1" noChangeAspect="1" noChangeArrowheads="1"/>
          </p:cNvPicPr>
          <p:nvPr>
            <p:ph idx="1"/>
          </p:nvPr>
        </p:nvPicPr>
        <p:blipFill>
          <a:blip r:embed="rId2" cstate="print"/>
          <a:srcRect/>
          <a:stretch>
            <a:fillRect/>
          </a:stretch>
        </p:blipFill>
        <p:spPr>
          <a:xfrm>
            <a:off x="1063625" y="1168400"/>
            <a:ext cx="6962775" cy="5313363"/>
          </a:xfr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Code Coverage - Limitations</a:t>
            </a:r>
            <a:endParaRPr lang="en-US" smtClean="0"/>
          </a:p>
        </p:txBody>
      </p:sp>
      <p:sp>
        <p:nvSpPr>
          <p:cNvPr id="236547" name="Rectangle 3"/>
          <p:cNvSpPr>
            <a:spLocks noGrp="1" noChangeArrowheads="1"/>
          </p:cNvSpPr>
          <p:nvPr>
            <p:ph type="body" idx="1"/>
          </p:nvPr>
        </p:nvSpPr>
        <p:spPr>
          <a:xfrm>
            <a:off x="417513" y="1392238"/>
            <a:ext cx="8229600" cy="4759325"/>
          </a:xfrm>
        </p:spPr>
        <p:txBody>
          <a:bodyPr/>
          <a:lstStyle/>
          <a:p>
            <a:pPr eaLnBrk="1" hangingPunct="1"/>
            <a:r>
              <a:rPr lang="en-US" sz="2000" smtClean="0"/>
              <a:t>Coverage questions not answered by code coverage tools</a:t>
            </a:r>
          </a:p>
          <a:p>
            <a:pPr lvl="1" eaLnBrk="1" hangingPunct="1"/>
            <a:r>
              <a:rPr lang="en-US" sz="1600" smtClean="0"/>
              <a:t>Did every instruction take every exception? </a:t>
            </a:r>
          </a:p>
          <a:p>
            <a:pPr lvl="1" eaLnBrk="1" hangingPunct="1"/>
            <a:r>
              <a:rPr lang="en-US" sz="1600" smtClean="0"/>
              <a:t>Did two instructions access the register at the same time?</a:t>
            </a:r>
          </a:p>
          <a:p>
            <a:pPr lvl="1" eaLnBrk="1" hangingPunct="1"/>
            <a:r>
              <a:rPr lang="en-US" sz="1600" smtClean="0"/>
              <a:t>How many times did cache miss take more than 10 cycles?</a:t>
            </a:r>
          </a:p>
          <a:p>
            <a:pPr lvl="1" eaLnBrk="1" hangingPunct="1"/>
            <a:r>
              <a:rPr lang="en-GB" sz="1600" smtClean="0"/>
              <a:t>Does the implementation cover the functionality specified?                [Need RBT!]</a:t>
            </a:r>
          </a:p>
          <a:p>
            <a:pPr lvl="1" eaLnBrk="1" hangingPunct="1"/>
            <a:r>
              <a:rPr lang="en-GB" sz="1600" smtClean="0"/>
              <a:t>…(and many more)</a:t>
            </a:r>
          </a:p>
          <a:p>
            <a:pPr lvl="1" eaLnBrk="1" hangingPunct="1"/>
            <a:endParaRPr lang="en-GB" sz="1600" smtClean="0"/>
          </a:p>
          <a:p>
            <a:pPr eaLnBrk="1" hangingPunct="1"/>
            <a:r>
              <a:rPr lang="en-GB" sz="2000" smtClean="0">
                <a:solidFill>
                  <a:srgbClr val="0000CC"/>
                </a:solidFill>
              </a:rPr>
              <a:t>Code coverage indicates how thoroughly the test suite exercises the source code!</a:t>
            </a:r>
          </a:p>
          <a:p>
            <a:pPr lvl="1" eaLnBrk="1" hangingPunct="1"/>
            <a:r>
              <a:rPr lang="en-GB" sz="1600" smtClean="0"/>
              <a:t>Can be used to identify outstanding corner cases</a:t>
            </a:r>
          </a:p>
          <a:p>
            <a:pPr eaLnBrk="1" hangingPunct="1"/>
            <a:r>
              <a:rPr lang="en-GB" sz="2000" smtClean="0">
                <a:solidFill>
                  <a:srgbClr val="0000CC"/>
                </a:solidFill>
              </a:rPr>
              <a:t>Code coverage lets you know if you are not done!</a:t>
            </a:r>
          </a:p>
          <a:p>
            <a:pPr lvl="1" eaLnBrk="1" hangingPunct="1"/>
            <a:r>
              <a:rPr lang="en-GB" sz="1600" smtClean="0"/>
              <a:t>It does not indicate anything about the </a:t>
            </a:r>
            <a:r>
              <a:rPr lang="en-GB" sz="1600" smtClean="0">
                <a:solidFill>
                  <a:srgbClr val="A50021"/>
                </a:solidFill>
              </a:rPr>
              <a:t>functional correctness</a:t>
            </a:r>
            <a:r>
              <a:rPr lang="en-GB" sz="1600" smtClean="0"/>
              <a:t> of the code!</a:t>
            </a:r>
          </a:p>
          <a:p>
            <a:pPr eaLnBrk="1" hangingPunct="1"/>
            <a:r>
              <a:rPr lang="en-GB" sz="2000" smtClean="0">
                <a:solidFill>
                  <a:srgbClr val="A50021"/>
                </a:solidFill>
              </a:rPr>
              <a:t>100% code coverage does not mean very much. </a:t>
            </a:r>
            <a:r>
              <a:rPr lang="en-GB" sz="2000" smtClean="0">
                <a:solidFill>
                  <a:srgbClr val="A50021"/>
                </a:solidFill>
                <a:sym typeface="Wingdings" pitchFamily="2" charset="2"/>
              </a:rPr>
              <a:t></a:t>
            </a:r>
            <a:endParaRPr lang="en-GB" sz="2000" smtClean="0">
              <a:solidFill>
                <a:srgbClr val="A50021"/>
              </a:solidFill>
            </a:endParaRPr>
          </a:p>
          <a:p>
            <a:pPr eaLnBrk="1" hangingPunct="1"/>
            <a:r>
              <a:rPr lang="en-GB" sz="2000" smtClean="0"/>
              <a:t>Need another form of coverage!</a:t>
            </a:r>
            <a:endParaRPr lang="en-US" sz="20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5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5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654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654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654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654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65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Functional Coverage</a:t>
            </a:r>
          </a:p>
        </p:txBody>
      </p:sp>
      <p:sp>
        <p:nvSpPr>
          <p:cNvPr id="36867" name="Rectangle 3"/>
          <p:cNvSpPr>
            <a:spLocks noGrp="1" noChangeArrowheads="1"/>
          </p:cNvSpPr>
          <p:nvPr>
            <p:ph type="body" idx="1"/>
          </p:nvPr>
        </p:nvSpPr>
        <p:spPr>
          <a:xfrm>
            <a:off x="404813" y="1328738"/>
            <a:ext cx="8229600" cy="4987925"/>
          </a:xfrm>
        </p:spPr>
        <p:txBody>
          <a:bodyPr/>
          <a:lstStyle/>
          <a:p>
            <a:pPr eaLnBrk="1" hangingPunct="1">
              <a:lnSpc>
                <a:spcPct val="80000"/>
              </a:lnSpc>
            </a:pPr>
            <a:r>
              <a:rPr lang="en-GB" sz="2400" smtClean="0"/>
              <a:t>It is important to cover the </a:t>
            </a:r>
            <a:r>
              <a:rPr lang="en-GB" sz="2400" b="1" smtClean="0">
                <a:solidFill>
                  <a:srgbClr val="A50021"/>
                </a:solidFill>
              </a:rPr>
              <a:t>functionality </a:t>
            </a:r>
            <a:r>
              <a:rPr lang="en-GB" sz="2400" smtClean="0"/>
              <a:t>of the DUV.</a:t>
            </a:r>
          </a:p>
          <a:p>
            <a:pPr lvl="1" eaLnBrk="1" hangingPunct="1">
              <a:lnSpc>
                <a:spcPct val="80000"/>
              </a:lnSpc>
            </a:pPr>
            <a:r>
              <a:rPr lang="en-GB" sz="1800" smtClean="0"/>
              <a:t>Most functional requirements can’t easily be mapped into lines of code!</a:t>
            </a:r>
          </a:p>
          <a:p>
            <a:pPr lvl="1" eaLnBrk="1" hangingPunct="1">
              <a:lnSpc>
                <a:spcPct val="80000"/>
              </a:lnSpc>
            </a:pPr>
            <a:endParaRPr lang="en-US" sz="1800" smtClean="0"/>
          </a:p>
          <a:p>
            <a:pPr eaLnBrk="1" hangingPunct="1">
              <a:lnSpc>
                <a:spcPct val="80000"/>
              </a:lnSpc>
            </a:pPr>
            <a:r>
              <a:rPr lang="en-US" sz="2400" b="1" smtClean="0">
                <a:solidFill>
                  <a:srgbClr val="A50021"/>
                </a:solidFill>
              </a:rPr>
              <a:t>Functional coverage models</a:t>
            </a:r>
            <a:r>
              <a:rPr lang="en-US" sz="2400" smtClean="0"/>
              <a:t> are designed to assure that various aspects of the functionality of the design are verified properly, they link the requirements/specification with the implementation</a:t>
            </a:r>
          </a:p>
          <a:p>
            <a:pPr lvl="3" eaLnBrk="1" hangingPunct="1">
              <a:lnSpc>
                <a:spcPct val="80000"/>
              </a:lnSpc>
            </a:pPr>
            <a:endParaRPr lang="en-US" sz="1600" smtClean="0"/>
          </a:p>
          <a:p>
            <a:pPr eaLnBrk="1" hangingPunct="1">
              <a:lnSpc>
                <a:spcPct val="80000"/>
              </a:lnSpc>
            </a:pPr>
            <a:r>
              <a:rPr lang="en-US" sz="2400" smtClean="0"/>
              <a:t>Functional coverage models are specific to a given design or family of designs</a:t>
            </a:r>
          </a:p>
          <a:p>
            <a:pPr lvl="3" eaLnBrk="1" hangingPunct="1">
              <a:lnSpc>
                <a:spcPct val="80000"/>
              </a:lnSpc>
              <a:buFontTx/>
              <a:buNone/>
            </a:pPr>
            <a:endParaRPr lang="en-US" sz="1600" smtClean="0"/>
          </a:p>
          <a:p>
            <a:pPr eaLnBrk="1" hangingPunct="1">
              <a:lnSpc>
                <a:spcPct val="80000"/>
              </a:lnSpc>
            </a:pPr>
            <a:r>
              <a:rPr lang="en-US" sz="2400" smtClean="0"/>
              <a:t>Models cover</a:t>
            </a:r>
          </a:p>
          <a:p>
            <a:pPr lvl="1" eaLnBrk="1" hangingPunct="1">
              <a:lnSpc>
                <a:spcPct val="80000"/>
              </a:lnSpc>
            </a:pPr>
            <a:r>
              <a:rPr lang="en-US" sz="2000" smtClean="0"/>
              <a:t>The inputs and the outputs</a:t>
            </a:r>
          </a:p>
          <a:p>
            <a:pPr lvl="1" eaLnBrk="1" hangingPunct="1">
              <a:lnSpc>
                <a:spcPct val="80000"/>
              </a:lnSpc>
            </a:pPr>
            <a:r>
              <a:rPr lang="en-US" sz="2000" smtClean="0"/>
              <a:t>Internal states or microarchitectural features</a:t>
            </a:r>
          </a:p>
          <a:p>
            <a:pPr lvl="1" eaLnBrk="1" hangingPunct="1">
              <a:lnSpc>
                <a:spcPct val="80000"/>
              </a:lnSpc>
            </a:pPr>
            <a:r>
              <a:rPr lang="en-US" sz="2000" smtClean="0"/>
              <a:t>Scenarios </a:t>
            </a:r>
          </a:p>
          <a:p>
            <a:pPr lvl="1" eaLnBrk="1" hangingPunct="1">
              <a:lnSpc>
                <a:spcPct val="80000"/>
              </a:lnSpc>
            </a:pPr>
            <a:r>
              <a:rPr lang="en-US" sz="2000" smtClean="0"/>
              <a:t>Parallel properties</a:t>
            </a:r>
          </a:p>
          <a:p>
            <a:pPr lvl="1" eaLnBrk="1" hangingPunct="1">
              <a:lnSpc>
                <a:spcPct val="80000"/>
              </a:lnSpc>
            </a:pPr>
            <a:r>
              <a:rPr lang="en-US" sz="2000" smtClean="0"/>
              <a:t>Bug Models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smtClean="0"/>
              <a:t>Functional Coverage Model Types</a:t>
            </a:r>
          </a:p>
        </p:txBody>
      </p:sp>
      <p:sp>
        <p:nvSpPr>
          <p:cNvPr id="37891" name="Rectangle 3"/>
          <p:cNvSpPr>
            <a:spLocks noGrp="1" noChangeArrowheads="1"/>
          </p:cNvSpPr>
          <p:nvPr>
            <p:ph type="body" idx="1"/>
          </p:nvPr>
        </p:nvSpPr>
        <p:spPr>
          <a:xfrm>
            <a:off x="457200" y="1298575"/>
            <a:ext cx="8229600" cy="5207000"/>
          </a:xfrm>
        </p:spPr>
        <p:txBody>
          <a:bodyPr/>
          <a:lstStyle/>
          <a:p>
            <a:pPr eaLnBrk="1" hangingPunct="1">
              <a:lnSpc>
                <a:spcPct val="80000"/>
              </a:lnSpc>
            </a:pPr>
            <a:r>
              <a:rPr lang="en-US" sz="2800" dirty="0" smtClean="0">
                <a:solidFill>
                  <a:srgbClr val="A50021"/>
                </a:solidFill>
              </a:rPr>
              <a:t>Discrete set of coverage tasks</a:t>
            </a:r>
          </a:p>
          <a:p>
            <a:pPr lvl="1" eaLnBrk="1" hangingPunct="1">
              <a:lnSpc>
                <a:spcPct val="80000"/>
              </a:lnSpc>
            </a:pPr>
            <a:r>
              <a:rPr lang="en-US" sz="2400" dirty="0" smtClean="0"/>
              <a:t>Set of unrelated or loosely related coverage tasks often derived from the requirements/specification</a:t>
            </a:r>
          </a:p>
          <a:p>
            <a:pPr lvl="1" eaLnBrk="1" hangingPunct="1">
              <a:lnSpc>
                <a:spcPct val="80000"/>
              </a:lnSpc>
            </a:pPr>
            <a:r>
              <a:rPr lang="en-US" sz="2400" dirty="0" smtClean="0"/>
              <a:t>Often used for corner cases</a:t>
            </a:r>
          </a:p>
          <a:p>
            <a:pPr lvl="2" eaLnBrk="1" hangingPunct="1">
              <a:lnSpc>
                <a:spcPct val="80000"/>
              </a:lnSpc>
            </a:pPr>
            <a:r>
              <a:rPr lang="en-US" sz="1800" dirty="0" smtClean="0"/>
              <a:t>Driving data when a FIFO is full</a:t>
            </a:r>
          </a:p>
          <a:p>
            <a:pPr lvl="2" eaLnBrk="1" hangingPunct="1">
              <a:lnSpc>
                <a:spcPct val="80000"/>
              </a:lnSpc>
            </a:pPr>
            <a:r>
              <a:rPr lang="en-US" sz="1800" dirty="0" smtClean="0"/>
              <a:t>Reading from an empty FIFO</a:t>
            </a:r>
            <a:endParaRPr lang="en-US" sz="2000" dirty="0" smtClean="0"/>
          </a:p>
          <a:p>
            <a:pPr lvl="1" eaLnBrk="1" hangingPunct="1">
              <a:lnSpc>
                <a:spcPct val="80000"/>
              </a:lnSpc>
            </a:pPr>
            <a:r>
              <a:rPr lang="en-US" sz="2400" dirty="0" smtClean="0"/>
              <a:t>In many cases, there is a close link between functional coverage tasks and </a:t>
            </a:r>
            <a:r>
              <a:rPr lang="en-US" sz="2400" dirty="0" smtClean="0">
                <a:solidFill>
                  <a:srgbClr val="3366FF"/>
                </a:solidFill>
              </a:rPr>
              <a:t>assertions</a:t>
            </a:r>
            <a:r>
              <a:rPr lang="en-US" sz="2400" dirty="0" smtClean="0"/>
              <a:t> </a:t>
            </a:r>
          </a:p>
          <a:p>
            <a:pPr eaLnBrk="1" hangingPunct="1">
              <a:lnSpc>
                <a:spcPct val="80000"/>
              </a:lnSpc>
            </a:pPr>
            <a:r>
              <a:rPr lang="en-US" sz="2800" dirty="0" smtClean="0">
                <a:solidFill>
                  <a:srgbClr val="A50021"/>
                </a:solidFill>
              </a:rPr>
              <a:t>Structured coverage models</a:t>
            </a:r>
          </a:p>
          <a:p>
            <a:pPr lvl="1" eaLnBrk="1" hangingPunct="1">
              <a:lnSpc>
                <a:spcPct val="80000"/>
              </a:lnSpc>
            </a:pPr>
            <a:r>
              <a:rPr lang="en-US" sz="2400" dirty="0" smtClean="0"/>
              <a:t>The coverage tasks are defined in a structure that defines relations between the coverage tasks</a:t>
            </a:r>
          </a:p>
          <a:p>
            <a:pPr lvl="2" eaLnBrk="1" hangingPunct="1">
              <a:lnSpc>
                <a:spcPct val="80000"/>
              </a:lnSpc>
            </a:pPr>
            <a:r>
              <a:rPr lang="en-US" sz="2000" dirty="0" smtClean="0"/>
              <a:t>Allow definition of </a:t>
            </a:r>
            <a:r>
              <a:rPr lang="en-US" sz="2000" dirty="0" smtClean="0">
                <a:solidFill>
                  <a:srgbClr val="0000CC"/>
                </a:solidFill>
              </a:rPr>
              <a:t>similarity and distance</a:t>
            </a:r>
            <a:r>
              <a:rPr lang="en-US" sz="2000" dirty="0" smtClean="0"/>
              <a:t> between tasks</a:t>
            </a:r>
          </a:p>
          <a:p>
            <a:pPr lvl="2" eaLnBrk="1" hangingPunct="1">
              <a:lnSpc>
                <a:spcPct val="80000"/>
              </a:lnSpc>
            </a:pPr>
            <a:r>
              <a:rPr lang="en-US" sz="2000" dirty="0" smtClean="0"/>
              <a:t>Most commonly used model types</a:t>
            </a:r>
          </a:p>
          <a:p>
            <a:pPr lvl="3" eaLnBrk="1" hangingPunct="1">
              <a:lnSpc>
                <a:spcPct val="80000"/>
              </a:lnSpc>
            </a:pPr>
            <a:r>
              <a:rPr lang="en-US" sz="1800" dirty="0" smtClean="0">
                <a:solidFill>
                  <a:srgbClr val="0000CC"/>
                </a:solidFill>
              </a:rPr>
              <a:t>Cross-product </a:t>
            </a:r>
          </a:p>
          <a:p>
            <a:pPr lvl="3" eaLnBrk="1" hangingPunct="1">
              <a:lnSpc>
                <a:spcPct val="80000"/>
              </a:lnSpc>
            </a:pPr>
            <a:r>
              <a:rPr lang="en-US" sz="1800" dirty="0" smtClean="0"/>
              <a:t>Trees</a:t>
            </a:r>
          </a:p>
          <a:p>
            <a:pPr lvl="3" eaLnBrk="1" hangingPunct="1">
              <a:lnSpc>
                <a:spcPct val="80000"/>
              </a:lnSpc>
            </a:pPr>
            <a:r>
              <a:rPr lang="en-US" sz="1800" dirty="0" smtClean="0"/>
              <a:t>Hybrid structures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Outline</a:t>
            </a:r>
          </a:p>
        </p:txBody>
      </p:sp>
      <p:sp>
        <p:nvSpPr>
          <p:cNvPr id="10243" name="Rectangle 3"/>
          <p:cNvSpPr>
            <a:spLocks noGrp="1" noChangeArrowheads="1"/>
          </p:cNvSpPr>
          <p:nvPr>
            <p:ph type="body" idx="1"/>
          </p:nvPr>
        </p:nvSpPr>
        <p:spPr/>
        <p:txBody>
          <a:bodyPr/>
          <a:lstStyle/>
          <a:p>
            <a:pPr eaLnBrk="1" hangingPunct="1"/>
            <a:r>
              <a:rPr lang="en-US" smtClean="0"/>
              <a:t>Introduction to coverage</a:t>
            </a:r>
          </a:p>
          <a:p>
            <a:pPr eaLnBrk="1" hangingPunct="1"/>
            <a:r>
              <a:rPr lang="en-US" smtClean="0"/>
              <a:t>Code coverage models</a:t>
            </a:r>
          </a:p>
          <a:p>
            <a:pPr eaLnBrk="1" hangingPunct="1"/>
            <a:r>
              <a:rPr lang="en-US" smtClean="0"/>
              <a:t>Structural coverage models</a:t>
            </a:r>
          </a:p>
          <a:p>
            <a:pPr eaLnBrk="1" hangingPunct="1"/>
            <a:r>
              <a:rPr lang="en-US" smtClean="0"/>
              <a:t>Functional coverage</a:t>
            </a:r>
          </a:p>
          <a:p>
            <a:pPr eaLnBrk="1" hangingPunct="1"/>
            <a:r>
              <a:rPr lang="en-US" smtClean="0"/>
              <a:t>Case study and lessons to learn</a:t>
            </a:r>
          </a:p>
          <a:p>
            <a:pPr eaLnBrk="1" hangingPunct="1"/>
            <a:r>
              <a:rPr lang="en-GB" smtClean="0"/>
              <a:t>Coverage analysis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Cross-Product Coverage Model</a:t>
            </a:r>
          </a:p>
        </p:txBody>
      </p:sp>
      <p:sp>
        <p:nvSpPr>
          <p:cNvPr id="38915" name="Rectangle 3"/>
          <p:cNvSpPr>
            <a:spLocks noGrp="1" noChangeArrowheads="1"/>
          </p:cNvSpPr>
          <p:nvPr>
            <p:ph type="body" idx="1"/>
          </p:nvPr>
        </p:nvSpPr>
        <p:spPr>
          <a:xfrm>
            <a:off x="468313" y="1303338"/>
            <a:ext cx="8229600" cy="4949825"/>
          </a:xfrm>
        </p:spPr>
        <p:txBody>
          <a:bodyPr/>
          <a:lstStyle/>
          <a:p>
            <a:pPr marL="533400" indent="-533400" eaLnBrk="1" hangingPunct="1">
              <a:lnSpc>
                <a:spcPct val="90000"/>
              </a:lnSpc>
              <a:buFont typeface="Wingdings" pitchFamily="2" charset="2"/>
              <a:buNone/>
            </a:pPr>
            <a:r>
              <a:rPr lang="en-US" sz="1600" smtClean="0">
                <a:solidFill>
                  <a:srgbClr val="0000CC"/>
                </a:solidFill>
              </a:rPr>
              <a:t>[</a:t>
            </a:r>
            <a:r>
              <a:rPr lang="en-US" sz="1600" i="1" smtClean="0">
                <a:solidFill>
                  <a:srgbClr val="0000CC"/>
                </a:solidFill>
                <a:latin typeface="Times New Roman" pitchFamily="18" charset="0"/>
                <a:cs typeface="Times New Roman" pitchFamily="18" charset="0"/>
              </a:rPr>
              <a:t>O Lachish, E Marcus, S Ur and A Ziv. Hole Analysis for Functional Coverage Data. In proceedings of the 2002 Design Automation Conference (DAC), June 10-14, 2002, New Orleans, Louisiana, USA.]</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cross-product coverage model is composed of the following parts:</a:t>
            </a:r>
          </a:p>
          <a:p>
            <a:pPr marL="533400" indent="-533400" eaLnBrk="1" hangingPunct="1">
              <a:lnSpc>
                <a:spcPct val="90000"/>
              </a:lnSpc>
              <a:buFont typeface="Wingdings" pitchFamily="2" charset="2"/>
              <a:buAutoNum type="arabicPeriod"/>
            </a:pPr>
            <a:r>
              <a:rPr lang="en-US" sz="2800" smtClean="0"/>
              <a:t>A semantic </a:t>
            </a:r>
            <a:r>
              <a:rPr lang="en-US" sz="2800" b="1" smtClean="0">
                <a:solidFill>
                  <a:srgbClr val="A50021"/>
                </a:solidFill>
              </a:rPr>
              <a:t>description</a:t>
            </a:r>
            <a:r>
              <a:rPr lang="en-US" sz="2800" smtClean="0"/>
              <a:t> of the model (story)</a:t>
            </a:r>
          </a:p>
          <a:p>
            <a:pPr marL="533400" indent="-533400" eaLnBrk="1" hangingPunct="1">
              <a:lnSpc>
                <a:spcPct val="90000"/>
              </a:lnSpc>
              <a:buFont typeface="Wingdings" pitchFamily="2" charset="2"/>
              <a:buAutoNum type="arabicPeriod"/>
            </a:pPr>
            <a:r>
              <a:rPr lang="en-US" sz="2800" smtClean="0"/>
              <a:t>A list of the </a:t>
            </a:r>
            <a:r>
              <a:rPr lang="en-US" sz="2800" b="1" smtClean="0">
                <a:solidFill>
                  <a:srgbClr val="A50021"/>
                </a:solidFill>
              </a:rPr>
              <a:t>attributes</a:t>
            </a:r>
            <a:r>
              <a:rPr lang="en-US" sz="2800" smtClean="0"/>
              <a:t> mentioned in the story</a:t>
            </a:r>
          </a:p>
          <a:p>
            <a:pPr marL="533400" indent="-533400" eaLnBrk="1" hangingPunct="1">
              <a:lnSpc>
                <a:spcPct val="90000"/>
              </a:lnSpc>
              <a:buFont typeface="Wingdings" pitchFamily="2" charset="2"/>
              <a:buAutoNum type="arabicPeriod"/>
            </a:pPr>
            <a:r>
              <a:rPr lang="en-US" sz="2800" smtClean="0"/>
              <a:t>A set of all the </a:t>
            </a:r>
            <a:r>
              <a:rPr lang="en-US" sz="2800" b="1" smtClean="0">
                <a:solidFill>
                  <a:srgbClr val="A50021"/>
                </a:solidFill>
              </a:rPr>
              <a:t>possible values</a:t>
            </a:r>
            <a:r>
              <a:rPr lang="en-US" sz="2800" smtClean="0"/>
              <a:t> for each attribute (the attribute value </a:t>
            </a:r>
            <a:r>
              <a:rPr lang="en-US" sz="2800" b="1" smtClean="0">
                <a:solidFill>
                  <a:srgbClr val="A50021"/>
                </a:solidFill>
              </a:rPr>
              <a:t>domains</a:t>
            </a:r>
            <a:r>
              <a:rPr lang="en-US" sz="2800" smtClean="0"/>
              <a:t>)</a:t>
            </a:r>
          </a:p>
          <a:p>
            <a:pPr marL="533400" indent="-533400" eaLnBrk="1" hangingPunct="1">
              <a:lnSpc>
                <a:spcPct val="90000"/>
              </a:lnSpc>
              <a:buFont typeface="Wingdings" pitchFamily="2" charset="2"/>
              <a:buAutoNum type="arabicPeriod"/>
            </a:pPr>
            <a:r>
              <a:rPr lang="en-US" sz="2800" smtClean="0"/>
              <a:t>A list of </a:t>
            </a:r>
            <a:r>
              <a:rPr lang="en-US" sz="2800" b="1" smtClean="0">
                <a:solidFill>
                  <a:srgbClr val="A50021"/>
                </a:solidFill>
              </a:rPr>
              <a:t>restrictions</a:t>
            </a:r>
            <a:r>
              <a:rPr lang="en-US" sz="2800" smtClean="0"/>
              <a:t> on the legal combinations in the cross-product of attribute values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z="3600" smtClean="0"/>
              <a:t>Example: Cross-Product Coverage Model 1</a:t>
            </a:r>
            <a:endParaRPr lang="en-US" sz="3600" smtClean="0"/>
          </a:p>
        </p:txBody>
      </p:sp>
      <p:sp>
        <p:nvSpPr>
          <p:cNvPr id="39939" name="Rectangle 3"/>
          <p:cNvSpPr>
            <a:spLocks noGrp="1" noChangeArrowheads="1"/>
          </p:cNvSpPr>
          <p:nvPr>
            <p:ph type="body" idx="1"/>
          </p:nvPr>
        </p:nvSpPr>
        <p:spPr>
          <a:xfrm>
            <a:off x="468313" y="1557338"/>
            <a:ext cx="8229600" cy="5000625"/>
          </a:xfrm>
        </p:spPr>
        <p:txBody>
          <a:bodyPr/>
          <a:lstStyle/>
          <a:p>
            <a:pPr eaLnBrk="1" hangingPunct="1">
              <a:lnSpc>
                <a:spcPct val="80000"/>
              </a:lnSpc>
              <a:buFont typeface="Wingdings" pitchFamily="2" charset="2"/>
              <a:buNone/>
            </a:pPr>
            <a:r>
              <a:rPr lang="en-US" sz="2000" b="1" dirty="0" smtClean="0"/>
              <a:t>Design: </a:t>
            </a:r>
            <a:r>
              <a:rPr lang="en-US" sz="2000" dirty="0" smtClean="0"/>
              <a:t>switch/cache unit</a:t>
            </a:r>
          </a:p>
          <a:p>
            <a:pPr eaLnBrk="1" hangingPunct="1">
              <a:lnSpc>
                <a:spcPct val="80000"/>
              </a:lnSpc>
              <a:buFont typeface="Wingdings" pitchFamily="2" charset="2"/>
              <a:buNone/>
            </a:pPr>
            <a:r>
              <a:rPr lang="en-US" sz="1600" dirty="0" smtClean="0"/>
              <a:t>[</a:t>
            </a:r>
            <a:r>
              <a:rPr lang="en-US" sz="1600" i="1" dirty="0" smtClean="0">
                <a:latin typeface="Times New Roman" pitchFamily="18" charset="0"/>
                <a:cs typeface="Times New Roman" pitchFamily="18" charset="0"/>
              </a:rPr>
              <a:t>G </a:t>
            </a:r>
            <a:r>
              <a:rPr lang="en-US" sz="1600" i="1" dirty="0" err="1" smtClean="0">
                <a:latin typeface="Times New Roman" pitchFamily="18" charset="0"/>
                <a:cs typeface="Times New Roman" pitchFamily="18" charset="0"/>
              </a:rPr>
              <a:t>Nativ</a:t>
            </a:r>
            <a:r>
              <a:rPr lang="en-US" sz="1600" i="1" dirty="0" smtClean="0">
                <a:latin typeface="Times New Roman" pitchFamily="18" charset="0"/>
                <a:cs typeface="Times New Roman" pitchFamily="18" charset="0"/>
              </a:rPr>
              <a:t>, S </a:t>
            </a:r>
            <a:r>
              <a:rPr lang="en-US" sz="1600" i="1" dirty="0" err="1" smtClean="0">
                <a:latin typeface="Times New Roman" pitchFamily="18" charset="0"/>
                <a:cs typeface="Times New Roman" pitchFamily="18" charset="0"/>
              </a:rPr>
              <a:t>Mittermaier</a:t>
            </a:r>
            <a:r>
              <a:rPr lang="en-US" sz="1600" i="1" dirty="0" smtClean="0">
                <a:latin typeface="Times New Roman" pitchFamily="18" charset="0"/>
                <a:cs typeface="Times New Roman" pitchFamily="18" charset="0"/>
              </a:rPr>
              <a:t>, S Ur and A </a:t>
            </a:r>
            <a:r>
              <a:rPr lang="en-US" sz="1600" i="1" dirty="0" err="1" smtClean="0">
                <a:latin typeface="Times New Roman" pitchFamily="18" charset="0"/>
                <a:cs typeface="Times New Roman" pitchFamily="18" charset="0"/>
              </a:rPr>
              <a:t>Ziv</a:t>
            </a:r>
            <a:r>
              <a:rPr lang="en-US" sz="1600" i="1" dirty="0" smtClean="0">
                <a:latin typeface="Times New Roman" pitchFamily="18" charset="0"/>
                <a:cs typeface="Times New Roman" pitchFamily="18" charset="0"/>
              </a:rPr>
              <a:t>. Cost Evaluation of Coverage Directed Test Generation for the IBM Mainframe. In Proceedings of the 2001 International Test Conference, pages 793-802, October 2001.]</a:t>
            </a:r>
          </a:p>
          <a:p>
            <a:pPr eaLnBrk="1" hangingPunct="1">
              <a:lnSpc>
                <a:spcPct val="80000"/>
              </a:lnSpc>
              <a:buFont typeface="Wingdings" pitchFamily="2" charset="2"/>
              <a:buNone/>
            </a:pPr>
            <a:r>
              <a:rPr lang="en-US" sz="2000" b="1" dirty="0" smtClean="0"/>
              <a:t>Motivation: </a:t>
            </a:r>
            <a:r>
              <a:rPr lang="en-US" sz="2000" dirty="0" smtClean="0"/>
              <a:t>Interactions of core processor unit </a:t>
            </a:r>
            <a:r>
              <a:rPr lang="en-US" sz="2000" dirty="0" smtClean="0">
                <a:solidFill>
                  <a:srgbClr val="A50021"/>
                </a:solidFill>
              </a:rPr>
              <a:t>command-response</a:t>
            </a:r>
            <a:r>
              <a:rPr lang="en-US" sz="2000" dirty="0" smtClean="0"/>
              <a:t> sequences can create complex and potentially unexpected conditions causing contention within the </a:t>
            </a:r>
            <a:r>
              <a:rPr lang="en-US" sz="2000" dirty="0" smtClean="0">
                <a:solidFill>
                  <a:srgbClr val="A50021"/>
                </a:solidFill>
              </a:rPr>
              <a:t>pipes</a:t>
            </a:r>
            <a:r>
              <a:rPr lang="en-US" sz="2000" dirty="0" smtClean="0"/>
              <a:t> in the switch/cache unit when many </a:t>
            </a:r>
            <a:r>
              <a:rPr lang="en-US" sz="2000" dirty="0" smtClean="0">
                <a:solidFill>
                  <a:srgbClr val="A50021"/>
                </a:solidFill>
              </a:rPr>
              <a:t>core processors</a:t>
            </a:r>
            <a:r>
              <a:rPr lang="en-US" sz="2000" dirty="0" smtClean="0"/>
              <a:t> (CPs) are active.</a:t>
            </a:r>
          </a:p>
          <a:p>
            <a:pPr eaLnBrk="1" hangingPunct="1">
              <a:lnSpc>
                <a:spcPct val="80000"/>
              </a:lnSpc>
              <a:buFont typeface="Wingdings" pitchFamily="2" charset="2"/>
              <a:buNone/>
            </a:pPr>
            <a:r>
              <a:rPr lang="en-US" sz="2000" dirty="0" smtClean="0"/>
              <a:t>All conditions must be tested to gain confidence in design correctness.</a:t>
            </a:r>
          </a:p>
          <a:p>
            <a:pPr eaLnBrk="1" hangingPunct="1">
              <a:lnSpc>
                <a:spcPct val="80000"/>
              </a:lnSpc>
              <a:buFont typeface="Wingdings" pitchFamily="2" charset="2"/>
              <a:buNone/>
            </a:pPr>
            <a:endParaRPr lang="en-US" sz="2000" b="1" dirty="0" smtClean="0"/>
          </a:p>
          <a:p>
            <a:pPr eaLnBrk="1" hangingPunct="1">
              <a:lnSpc>
                <a:spcPct val="80000"/>
              </a:lnSpc>
              <a:buFont typeface="Wingdings" pitchFamily="2" charset="2"/>
              <a:buNone/>
            </a:pPr>
            <a:r>
              <a:rPr lang="en-US" sz="2000" b="1" dirty="0" smtClean="0"/>
              <a:t>Attributes relevant to command-response events:</a:t>
            </a:r>
          </a:p>
          <a:p>
            <a:pPr eaLnBrk="1" hangingPunct="1">
              <a:lnSpc>
                <a:spcPct val="80000"/>
              </a:lnSpc>
            </a:pPr>
            <a:r>
              <a:rPr lang="en-US" sz="2000" dirty="0" smtClean="0"/>
              <a:t>Commands - CPs to switch/cache [31]</a:t>
            </a:r>
          </a:p>
          <a:p>
            <a:pPr eaLnBrk="1" hangingPunct="1">
              <a:lnSpc>
                <a:spcPct val="80000"/>
              </a:lnSpc>
            </a:pPr>
            <a:r>
              <a:rPr lang="en-US" sz="2000" dirty="0" smtClean="0"/>
              <a:t>Responses - switch/cache to CPs [16] </a:t>
            </a:r>
          </a:p>
          <a:p>
            <a:pPr eaLnBrk="1" hangingPunct="1">
              <a:lnSpc>
                <a:spcPct val="80000"/>
              </a:lnSpc>
            </a:pPr>
            <a:r>
              <a:rPr lang="en-US" sz="2000" dirty="0" smtClean="0"/>
              <a:t>Pipes in each switch/cache [2]</a:t>
            </a:r>
          </a:p>
          <a:p>
            <a:pPr eaLnBrk="1" hangingPunct="1">
              <a:lnSpc>
                <a:spcPct val="80000"/>
              </a:lnSpc>
            </a:pPr>
            <a:r>
              <a:rPr lang="en-US" sz="2000" dirty="0" smtClean="0"/>
              <a:t>CPs in the system [8]</a:t>
            </a:r>
          </a:p>
          <a:p>
            <a:pPr eaLnBrk="1" hangingPunct="1">
              <a:lnSpc>
                <a:spcPct val="80000"/>
              </a:lnSpc>
            </a:pPr>
            <a:r>
              <a:rPr lang="en-US" sz="2000" dirty="0" smtClean="0"/>
              <a:t>(Command generators per CP chip [2])</a:t>
            </a:r>
          </a:p>
          <a:p>
            <a:pPr eaLnBrk="1" hangingPunct="1">
              <a:lnSpc>
                <a:spcPct val="80000"/>
              </a:lnSpc>
              <a:buFont typeface="Wingdings" pitchFamily="2" charset="2"/>
              <a:buNone/>
            </a:pPr>
            <a:r>
              <a:rPr lang="en-US" sz="2000" dirty="0" smtClean="0">
                <a:solidFill>
                  <a:srgbClr val="0000CC"/>
                </a:solidFill>
              </a:rPr>
              <a:t>How big is the coverage space, i.e. how many coverage tasks?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Switch/Cache Unit</a:t>
            </a:r>
            <a:endParaRPr lang="en-GB" dirty="0"/>
          </a:p>
        </p:txBody>
      </p:sp>
      <p:pic>
        <p:nvPicPr>
          <p:cNvPr id="4" name="Content Placeholder 3" descr="Screen Shot 2015-10-19 at 17.17.30.png"/>
          <p:cNvPicPr>
            <a:picLocks noGrp="1" noChangeAspect="1"/>
          </p:cNvPicPr>
          <p:nvPr>
            <p:ph idx="1"/>
          </p:nvPr>
        </p:nvPicPr>
        <p:blipFill>
          <a:blip r:embed="rId2">
            <a:extLst>
              <a:ext uri="{28A0092B-C50C-407E-A947-70E740481C1C}">
                <a14:useLocalDpi xmlns:a14="http://schemas.microsoft.com/office/drawing/2010/main" val="0"/>
              </a:ext>
            </a:extLst>
          </a:blip>
          <a:srcRect l="-7727" r="-7727"/>
          <a:stretch>
            <a:fillRect/>
          </a:stretch>
        </p:blipFill>
        <p:spPr>
          <a:xfrm>
            <a:off x="0" y="1265250"/>
            <a:ext cx="9144000" cy="5217583"/>
          </a:xfrm>
        </p:spPr>
      </p:pic>
    </p:spTree>
    <p:extLst>
      <p:ext uri="{BB962C8B-B14F-4D97-AF65-F5344CB8AC3E}">
        <p14:creationId xmlns:p14="http://schemas.microsoft.com/office/powerpoint/2010/main" val="3298289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z="3600" smtClean="0"/>
              <a:t>Example: Cross-Product Coverage Model 2</a:t>
            </a:r>
            <a:endParaRPr lang="en-US" sz="3600" smtClean="0"/>
          </a:p>
        </p:txBody>
      </p:sp>
      <p:sp>
        <p:nvSpPr>
          <p:cNvPr id="282627" name="Rectangle 3"/>
          <p:cNvSpPr>
            <a:spLocks noGrp="1" noChangeArrowheads="1"/>
          </p:cNvSpPr>
          <p:nvPr>
            <p:ph type="body" idx="1"/>
          </p:nvPr>
        </p:nvSpPr>
        <p:spPr>
          <a:xfrm>
            <a:off x="468313" y="1379538"/>
            <a:ext cx="8229600" cy="5064125"/>
          </a:xfrm>
        </p:spPr>
        <p:txBody>
          <a:bodyPr/>
          <a:lstStyle/>
          <a:p>
            <a:pPr eaLnBrk="1" hangingPunct="1">
              <a:lnSpc>
                <a:spcPct val="80000"/>
              </a:lnSpc>
              <a:buFont typeface="Wingdings" pitchFamily="2" charset="2"/>
              <a:buNone/>
            </a:pPr>
            <a:r>
              <a:rPr lang="en-US" sz="2000" b="1" dirty="0" smtClean="0"/>
              <a:t>Size of coverage space:</a:t>
            </a:r>
          </a:p>
          <a:p>
            <a:pPr eaLnBrk="1" hangingPunct="1">
              <a:lnSpc>
                <a:spcPct val="80000"/>
              </a:lnSpc>
            </a:pPr>
            <a:r>
              <a:rPr lang="en-US" sz="2000" dirty="0" smtClean="0"/>
              <a:t>Coverage space is formed by </a:t>
            </a:r>
            <a:r>
              <a:rPr lang="en-US" sz="2000" b="1" dirty="0" smtClean="0">
                <a:solidFill>
                  <a:srgbClr val="A50021"/>
                </a:solidFill>
              </a:rPr>
              <a:t>cross-product (or, more formally, the Cartesian product) over all attribute value domains.</a:t>
            </a:r>
          </a:p>
          <a:p>
            <a:pPr eaLnBrk="1" hangingPunct="1">
              <a:lnSpc>
                <a:spcPct val="80000"/>
              </a:lnSpc>
            </a:pPr>
            <a:r>
              <a:rPr lang="en-US" sz="2000" dirty="0" smtClean="0"/>
              <a:t>Size of cross-product is product of domain sizes: </a:t>
            </a:r>
          </a:p>
          <a:p>
            <a:pPr lvl="1" eaLnBrk="1" hangingPunct="1">
              <a:lnSpc>
                <a:spcPct val="80000"/>
              </a:lnSpc>
            </a:pPr>
            <a:r>
              <a:rPr lang="en-US" sz="1800" dirty="0" smtClean="0"/>
              <a:t>31x16x2x8x2 = 15872</a:t>
            </a:r>
          </a:p>
          <a:p>
            <a:pPr eaLnBrk="1" hangingPunct="1">
              <a:lnSpc>
                <a:spcPct val="80000"/>
              </a:lnSpc>
            </a:pPr>
            <a:r>
              <a:rPr lang="en-US" sz="2000" dirty="0" smtClean="0"/>
              <a:t>Hence, there are 15872 coverage tasks.</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b="1" dirty="0" smtClean="0"/>
              <a:t>Example coverage task:</a:t>
            </a:r>
          </a:p>
          <a:p>
            <a:pPr eaLnBrk="1" hangingPunct="1">
              <a:lnSpc>
                <a:spcPct val="80000"/>
              </a:lnSpc>
              <a:buFont typeface="Wingdings" pitchFamily="2" charset="2"/>
              <a:buNone/>
            </a:pPr>
            <a:r>
              <a:rPr lang="en-US" sz="2000" dirty="0" smtClean="0"/>
              <a:t>		</a:t>
            </a:r>
            <a:r>
              <a:rPr lang="en-US" sz="2000" dirty="0" smtClean="0">
                <a:solidFill>
                  <a:srgbClr val="0000CC"/>
                </a:solidFill>
              </a:rPr>
              <a:t>(Command=20, Response=01, Pipe=1, CP=5, CG=0)</a:t>
            </a:r>
          </a:p>
          <a:p>
            <a:pPr eaLnBrk="1" hangingPunct="1">
              <a:lnSpc>
                <a:spcPct val="80000"/>
              </a:lnSpc>
              <a:buFont typeface="Wingdings" pitchFamily="2" charset="2"/>
              <a:buNone/>
            </a:pPr>
            <a:endParaRPr lang="en-US" sz="2000" b="1" dirty="0" smtClean="0">
              <a:solidFill>
                <a:srgbClr val="0000CC"/>
              </a:solidFill>
            </a:endParaRPr>
          </a:p>
          <a:p>
            <a:pPr eaLnBrk="1" hangingPunct="1">
              <a:lnSpc>
                <a:spcPct val="80000"/>
              </a:lnSpc>
              <a:buFont typeface="Wingdings" pitchFamily="2" charset="2"/>
              <a:buNone/>
            </a:pPr>
            <a:r>
              <a:rPr lang="en-US" sz="2000" b="1" dirty="0" smtClean="0"/>
              <a:t>Are all of these tasks reachable/legal?</a:t>
            </a:r>
          </a:p>
          <a:p>
            <a:pPr eaLnBrk="1" hangingPunct="1">
              <a:lnSpc>
                <a:spcPct val="80000"/>
              </a:lnSpc>
            </a:pPr>
            <a:r>
              <a:rPr lang="en-US" sz="2000" dirty="0" smtClean="0"/>
              <a:t>Restrictions on the coverage model are:</a:t>
            </a:r>
          </a:p>
          <a:p>
            <a:pPr lvl="1" eaLnBrk="1" hangingPunct="1">
              <a:lnSpc>
                <a:spcPct val="80000"/>
              </a:lnSpc>
            </a:pPr>
            <a:r>
              <a:rPr lang="en-US" sz="1800" dirty="0" smtClean="0"/>
              <a:t>possible responses for each command</a:t>
            </a:r>
          </a:p>
          <a:p>
            <a:pPr lvl="1" eaLnBrk="1" hangingPunct="1">
              <a:lnSpc>
                <a:spcPct val="80000"/>
              </a:lnSpc>
            </a:pPr>
            <a:r>
              <a:rPr lang="en-US" sz="1800" dirty="0" smtClean="0"/>
              <a:t>unimplemented command/response combinations</a:t>
            </a:r>
          </a:p>
          <a:p>
            <a:pPr lvl="1" eaLnBrk="1" hangingPunct="1">
              <a:lnSpc>
                <a:spcPct val="80000"/>
              </a:lnSpc>
            </a:pPr>
            <a:r>
              <a:rPr lang="en-US" sz="1800" dirty="0" smtClean="0"/>
              <a:t>some commands are only executed in pipe 1</a:t>
            </a:r>
          </a:p>
          <a:p>
            <a:pPr eaLnBrk="1" hangingPunct="1">
              <a:lnSpc>
                <a:spcPct val="80000"/>
              </a:lnSpc>
            </a:pPr>
            <a:r>
              <a:rPr lang="en-US" sz="2000" dirty="0" smtClean="0"/>
              <a:t>After applying restrictions, there are 1968 legal coverage tasks left.</a:t>
            </a:r>
          </a:p>
          <a:p>
            <a:pPr eaLnBrk="1" hangingPunct="1">
              <a:lnSpc>
                <a:spcPct val="80000"/>
              </a:lnSpc>
            </a:pPr>
            <a:r>
              <a:rPr lang="en-US" sz="2000" dirty="0" smtClean="0">
                <a:solidFill>
                  <a:srgbClr val="A50021"/>
                </a:solidFill>
              </a:rPr>
              <a:t>Make sure you identify &amp; apply restrictions before you start!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26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26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26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262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262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262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62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262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6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Defining the Legal and Interesting Spaces</a:t>
            </a:r>
          </a:p>
        </p:txBody>
      </p:sp>
      <p:sp>
        <p:nvSpPr>
          <p:cNvPr id="41987" name="Rectangle 3"/>
          <p:cNvSpPr>
            <a:spLocks noGrp="1" noChangeArrowheads="1"/>
          </p:cNvSpPr>
          <p:nvPr>
            <p:ph type="body" idx="1"/>
          </p:nvPr>
        </p:nvSpPr>
        <p:spPr>
          <a:xfrm>
            <a:off x="442913" y="1398588"/>
            <a:ext cx="8229600" cy="4818062"/>
          </a:xfrm>
        </p:spPr>
        <p:txBody>
          <a:bodyPr/>
          <a:lstStyle/>
          <a:p>
            <a:pPr eaLnBrk="1" hangingPunct="1">
              <a:lnSpc>
                <a:spcPct val="80000"/>
              </a:lnSpc>
              <a:buFont typeface="Wingdings" pitchFamily="2" charset="2"/>
              <a:buNone/>
            </a:pPr>
            <a:r>
              <a:rPr lang="en-US" smtClean="0"/>
              <a:t>In Practice:</a:t>
            </a:r>
          </a:p>
          <a:p>
            <a:pPr eaLnBrk="1" hangingPunct="1">
              <a:lnSpc>
                <a:spcPct val="80000"/>
              </a:lnSpc>
            </a:pPr>
            <a:r>
              <a:rPr lang="en-GB" sz="2800" smtClean="0">
                <a:solidFill>
                  <a:srgbClr val="0000CC"/>
                </a:solidFill>
              </a:rPr>
              <a:t>Boundaries between legal and illegal coverage spaces are often not well understood</a:t>
            </a:r>
            <a:endParaRPr lang="en-US" sz="2800" smtClean="0">
              <a:solidFill>
                <a:srgbClr val="0000CC"/>
              </a:solidFill>
            </a:endParaRPr>
          </a:p>
          <a:p>
            <a:pPr eaLnBrk="1" hangingPunct="1">
              <a:lnSpc>
                <a:spcPct val="80000"/>
              </a:lnSpc>
            </a:pPr>
            <a:r>
              <a:rPr lang="en-US" sz="2800" smtClean="0"/>
              <a:t>The design and verification team create initial spaces based on their understanding of the design</a:t>
            </a:r>
          </a:p>
          <a:p>
            <a:pPr eaLnBrk="1" hangingPunct="1">
              <a:lnSpc>
                <a:spcPct val="80000"/>
              </a:lnSpc>
            </a:pPr>
            <a:r>
              <a:rPr lang="en-US" sz="2800" smtClean="0"/>
              <a:t>Coverage feedback modifies the space definition</a:t>
            </a:r>
          </a:p>
          <a:p>
            <a:pPr eaLnBrk="1" hangingPunct="1">
              <a:lnSpc>
                <a:spcPct val="80000"/>
              </a:lnSpc>
            </a:pPr>
            <a:r>
              <a:rPr lang="en-US" sz="2800" smtClean="0">
                <a:solidFill>
                  <a:srgbClr val="A50021"/>
                </a:solidFill>
              </a:rPr>
              <a:t>Sub-models</a:t>
            </a:r>
            <a:r>
              <a:rPr lang="en-US" sz="2800" smtClean="0"/>
              <a:t> are used to economically check and refine the spaces</a:t>
            </a:r>
          </a:p>
          <a:p>
            <a:pPr lvl="1" eaLnBrk="1" hangingPunct="1">
              <a:lnSpc>
                <a:spcPct val="80000"/>
              </a:lnSpc>
            </a:pPr>
            <a:r>
              <a:rPr lang="en-GB" sz="2400" smtClean="0"/>
              <a:t>Easy to define as these are sub-crosses!</a:t>
            </a:r>
            <a:endParaRPr lang="en-US" sz="2400" smtClean="0"/>
          </a:p>
          <a:p>
            <a:pPr eaLnBrk="1" hangingPunct="1">
              <a:lnSpc>
                <a:spcPct val="80000"/>
              </a:lnSpc>
            </a:pPr>
            <a:r>
              <a:rPr lang="en-US" sz="2800" smtClean="0"/>
              <a:t>Interesting spaces tend to </a:t>
            </a:r>
            <a:r>
              <a:rPr lang="en-US" sz="2800" smtClean="0">
                <a:solidFill>
                  <a:srgbClr val="A50021"/>
                </a:solidFill>
              </a:rPr>
              <a:t>change often</a:t>
            </a:r>
            <a:r>
              <a:rPr lang="en-US" sz="2800" smtClean="0"/>
              <a:t> due to shift in focus in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87438" y="1889125"/>
            <a:ext cx="5275262" cy="4248150"/>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11" name="Rectangle 3"/>
          <p:cNvSpPr>
            <a:spLocks noGrp="1" noChangeArrowheads="1"/>
          </p:cNvSpPr>
          <p:nvPr>
            <p:ph type="title"/>
          </p:nvPr>
        </p:nvSpPr>
        <p:spPr/>
        <p:txBody>
          <a:bodyPr/>
          <a:lstStyle/>
          <a:p>
            <a:pPr eaLnBrk="1" hangingPunct="1"/>
            <a:r>
              <a:rPr lang="en-US" smtClean="0"/>
              <a:t>Legal Spaces Are Self-correcting</a:t>
            </a:r>
          </a:p>
        </p:txBody>
      </p:sp>
      <p:sp>
        <p:nvSpPr>
          <p:cNvPr id="242692" name="Rectangle 4"/>
          <p:cNvSpPr>
            <a:spLocks noChangeArrowheads="1"/>
          </p:cNvSpPr>
          <p:nvPr/>
        </p:nvSpPr>
        <p:spPr bwMode="auto">
          <a:xfrm>
            <a:off x="1841500" y="2589213"/>
            <a:ext cx="3713163" cy="3009900"/>
          </a:xfrm>
          <a:prstGeom prst="rect">
            <a:avLst/>
          </a:prstGeom>
          <a:solidFill>
            <a:schemeClr val="bg1"/>
          </a:solidFill>
          <a:ln w="25400">
            <a:solidFill>
              <a:schemeClr val="tx1"/>
            </a:solidFill>
            <a:miter lim="800000"/>
            <a:headEnd/>
            <a:tailEnd type="none" w="lg" len="lg"/>
          </a:ln>
        </p:spPr>
        <p:txBody>
          <a:bodyPr wrap="none" anchor="ctr"/>
          <a:lstStyle/>
          <a:p>
            <a:endParaRPr lang="en-GB"/>
          </a:p>
        </p:txBody>
      </p:sp>
      <p:grpSp>
        <p:nvGrpSpPr>
          <p:cNvPr id="2" name="Group 5"/>
          <p:cNvGrpSpPr>
            <a:grpSpLocks/>
          </p:cNvGrpSpPr>
          <p:nvPr/>
        </p:nvGrpSpPr>
        <p:grpSpPr bwMode="auto">
          <a:xfrm>
            <a:off x="1711325" y="2592388"/>
            <a:ext cx="4235450" cy="3297237"/>
            <a:chOff x="1046" y="1901"/>
            <a:chExt cx="3155" cy="2181"/>
          </a:xfrm>
        </p:grpSpPr>
        <p:pic>
          <p:nvPicPr>
            <p:cNvPr id="43020" name="Picture 6" descr="elp1"/>
            <p:cNvPicPr>
              <a:picLocks noChangeAspect="1" noChangeArrowheads="1"/>
            </p:cNvPicPr>
            <p:nvPr/>
          </p:nvPicPr>
          <p:blipFill>
            <a:blip r:embed="rId2" cstate="print"/>
            <a:srcRect l="9608" t="23991" r="12994" b="7487"/>
            <a:stretch>
              <a:fillRect/>
            </a:stretch>
          </p:blipFill>
          <p:spPr bwMode="auto">
            <a:xfrm>
              <a:off x="1046" y="1901"/>
              <a:ext cx="3014" cy="2181"/>
            </a:xfrm>
            <a:prstGeom prst="rect">
              <a:avLst/>
            </a:prstGeom>
            <a:noFill/>
            <a:ln w="9525">
              <a:noFill/>
              <a:miter lim="800000"/>
              <a:headEnd/>
              <a:tailEnd/>
            </a:ln>
          </p:spPr>
        </p:pic>
        <p:sp>
          <p:nvSpPr>
            <p:cNvPr id="43021" name="Oval 7"/>
            <p:cNvSpPr>
              <a:spLocks noChangeArrowheads="1"/>
            </p:cNvSpPr>
            <p:nvPr/>
          </p:nvSpPr>
          <p:spPr bwMode="auto">
            <a:xfrm>
              <a:off x="1382" y="1989"/>
              <a:ext cx="2819" cy="1844"/>
            </a:xfrm>
            <a:prstGeom prst="ellipse">
              <a:avLst/>
            </a:prstGeom>
            <a:noFill/>
            <a:ln w="25400">
              <a:solidFill>
                <a:schemeClr val="tx1"/>
              </a:solidFill>
              <a:round/>
              <a:headEnd/>
              <a:tailEnd type="none" w="lg" len="lg"/>
            </a:ln>
          </p:spPr>
          <p:txBody>
            <a:bodyPr wrap="none" anchor="ctr"/>
            <a:lstStyle/>
            <a:p>
              <a:endParaRPr lang="en-GB"/>
            </a:p>
          </p:txBody>
        </p:sp>
      </p:grpSp>
      <p:sp>
        <p:nvSpPr>
          <p:cNvPr id="242696" name="Rectangle 8"/>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Coverage space</a:t>
            </a:r>
          </a:p>
        </p:txBody>
      </p:sp>
      <p:sp>
        <p:nvSpPr>
          <p:cNvPr id="242697" name="Rectangle 9"/>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Illegal space</a:t>
            </a:r>
          </a:p>
        </p:txBody>
      </p:sp>
      <p:sp>
        <p:nvSpPr>
          <p:cNvPr id="242698" name="Rectangle 10"/>
          <p:cNvSpPr>
            <a:spLocks noChangeArrowheads="1"/>
          </p:cNvSpPr>
          <p:nvPr/>
        </p:nvSpPr>
        <p:spPr bwMode="auto">
          <a:xfrm>
            <a:off x="6864350" y="2757488"/>
            <a:ext cx="1889125" cy="403225"/>
          </a:xfrm>
          <a:prstGeom prst="rect">
            <a:avLst/>
          </a:prstGeom>
          <a:solidFill>
            <a:schemeClr val="bg1"/>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Legal space</a:t>
            </a:r>
          </a:p>
        </p:txBody>
      </p:sp>
      <p:grpSp>
        <p:nvGrpSpPr>
          <p:cNvPr id="3" name="Group 11"/>
          <p:cNvGrpSpPr>
            <a:grpSpLocks/>
          </p:cNvGrpSpPr>
          <p:nvPr/>
        </p:nvGrpSpPr>
        <p:grpSpPr bwMode="auto">
          <a:xfrm>
            <a:off x="6440488" y="3563938"/>
            <a:ext cx="2312987" cy="460375"/>
            <a:chOff x="4585" y="2545"/>
            <a:chExt cx="1645" cy="328"/>
          </a:xfrm>
        </p:grpSpPr>
        <p:pic>
          <p:nvPicPr>
            <p:cNvPr id="43018" name="Picture 12" descr="red1"/>
            <p:cNvPicPr>
              <a:picLocks noChangeAspect="1" noChangeArrowheads="1"/>
            </p:cNvPicPr>
            <p:nvPr/>
          </p:nvPicPr>
          <p:blipFill>
            <a:blip r:embed="rId3" cstate="print"/>
            <a:srcRect l="3696" t="78487" r="79408" b="15178"/>
            <a:stretch>
              <a:fillRect/>
            </a:stretch>
          </p:blipFill>
          <p:spPr bwMode="auto">
            <a:xfrm>
              <a:off x="4585" y="2565"/>
              <a:ext cx="1411" cy="308"/>
            </a:xfrm>
            <a:prstGeom prst="rect">
              <a:avLst/>
            </a:prstGeom>
            <a:noFill/>
            <a:ln w="9525">
              <a:noFill/>
              <a:miter lim="800000"/>
              <a:headEnd/>
              <a:tailEnd/>
            </a:ln>
          </p:spPr>
        </p:pic>
        <p:sp>
          <p:nvSpPr>
            <p:cNvPr id="43019" name="Rectangle 13"/>
            <p:cNvSpPr>
              <a:spLocks noChangeArrowheads="1"/>
            </p:cNvSpPr>
            <p:nvPr/>
          </p:nvSpPr>
          <p:spPr bwMode="auto">
            <a:xfrm>
              <a:off x="4886" y="2545"/>
              <a:ext cx="1344" cy="288"/>
            </a:xfrm>
            <a:prstGeom prst="rect">
              <a:avLst/>
            </a:prstGeom>
            <a:no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Covered space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269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426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26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nimBg="1"/>
      <p:bldP spid="242696" grpId="0" animBg="1"/>
      <p:bldP spid="242697" grpId="0" animBg="1"/>
      <p:bldP spid="24269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sz="4000" smtClean="0"/>
              <a:t>Cross-Product Coverage more formally</a:t>
            </a:r>
            <a:endParaRPr lang="en-US" sz="4000" smtClean="0"/>
          </a:p>
        </p:txBody>
      </p:sp>
      <p:sp>
        <p:nvSpPr>
          <p:cNvPr id="283651" name="Rectangle 3"/>
          <p:cNvSpPr>
            <a:spLocks noGrp="1" noChangeArrowheads="1"/>
          </p:cNvSpPr>
          <p:nvPr>
            <p:ph type="body" idx="1"/>
          </p:nvPr>
        </p:nvSpPr>
        <p:spPr>
          <a:xfrm>
            <a:off x="468313" y="1239838"/>
            <a:ext cx="8229600" cy="5267325"/>
          </a:xfrm>
        </p:spPr>
        <p:txBody>
          <a:bodyPr/>
          <a:lstStyle/>
          <a:p>
            <a:pPr eaLnBrk="1" hangingPunct="1">
              <a:lnSpc>
                <a:spcPct val="80000"/>
              </a:lnSpc>
            </a:pPr>
            <a:r>
              <a:rPr lang="en-US" sz="2400" dirty="0" smtClean="0"/>
              <a:t>Functional cross-product coverage models can be defined using </a:t>
            </a:r>
            <a:r>
              <a:rPr lang="en-US" sz="2400" b="1" dirty="0" smtClean="0">
                <a:solidFill>
                  <a:srgbClr val="A50021"/>
                </a:solidFill>
              </a:rPr>
              <a:t>multi-dimensional coverage spaces</a:t>
            </a:r>
            <a:r>
              <a:rPr lang="en-US" sz="2400" b="1" dirty="0" smtClean="0"/>
              <a:t>.</a:t>
            </a:r>
          </a:p>
          <a:p>
            <a:pPr eaLnBrk="1" hangingPunct="1">
              <a:lnSpc>
                <a:spcPct val="80000"/>
              </a:lnSpc>
            </a:pPr>
            <a:r>
              <a:rPr lang="en-US" sz="2400" dirty="0" smtClean="0"/>
              <a:t>A </a:t>
            </a:r>
            <a:r>
              <a:rPr lang="en-US" sz="2400" b="1" dirty="0" smtClean="0">
                <a:solidFill>
                  <a:srgbClr val="A50021"/>
                </a:solidFill>
              </a:rPr>
              <a:t>functional coverage space</a:t>
            </a:r>
            <a:r>
              <a:rPr lang="en-US" sz="2400" b="1" dirty="0" smtClean="0"/>
              <a:t> </a:t>
            </a:r>
            <a:r>
              <a:rPr lang="en-US" sz="2400" i="1" dirty="0" smtClean="0"/>
              <a:t>C</a:t>
            </a:r>
            <a:r>
              <a:rPr lang="en-US" sz="2400" i="1" baseline="-25000" dirty="0" smtClean="0"/>
              <a:t>m</a:t>
            </a:r>
            <a:r>
              <a:rPr lang="en-US" sz="2400" i="1" dirty="0" smtClean="0"/>
              <a:t> </a:t>
            </a:r>
            <a:r>
              <a:rPr lang="en-US" sz="2400" dirty="0" smtClean="0"/>
              <a:t>is defined as the Cartesian product over </a:t>
            </a:r>
            <a:r>
              <a:rPr lang="en-US" sz="2400" i="1" dirty="0" smtClean="0"/>
              <a:t>m </a:t>
            </a:r>
            <a:r>
              <a:rPr lang="en-US" sz="2400" dirty="0" smtClean="0"/>
              <a:t>signal domains </a:t>
            </a:r>
            <a:r>
              <a:rPr lang="en-US" sz="2400" i="1" dirty="0" smtClean="0"/>
              <a:t>D</a:t>
            </a:r>
            <a:r>
              <a:rPr lang="en-US" sz="2400" i="1" baseline="-25000" dirty="0" smtClean="0"/>
              <a:t>0</a:t>
            </a:r>
            <a:r>
              <a:rPr lang="en-US" sz="2400" dirty="0" smtClean="0"/>
              <a:t>; …;</a:t>
            </a:r>
            <a:r>
              <a:rPr lang="en-US" sz="2400" i="1" dirty="0" smtClean="0"/>
              <a:t>D</a:t>
            </a:r>
            <a:r>
              <a:rPr lang="en-US" sz="2400" i="1" baseline="-25000" dirty="0" smtClean="0"/>
              <a:t>m-1</a:t>
            </a:r>
            <a:r>
              <a:rPr lang="en-US" sz="2400" dirty="0" smtClean="0"/>
              <a:t>.</a:t>
            </a:r>
          </a:p>
          <a:p>
            <a:pPr lvl="1" eaLnBrk="1" hangingPunct="1">
              <a:lnSpc>
                <a:spcPct val="80000"/>
              </a:lnSpc>
            </a:pPr>
            <a:r>
              <a:rPr lang="en-US" sz="2000" i="1" dirty="0" smtClean="0"/>
              <a:t>C</a:t>
            </a:r>
            <a:r>
              <a:rPr lang="en-US" sz="2000" i="1" baseline="-25000" dirty="0" smtClean="0"/>
              <a:t>m </a:t>
            </a:r>
            <a:r>
              <a:rPr lang="en-US" sz="2000" i="1" dirty="0" smtClean="0"/>
              <a:t>=</a:t>
            </a:r>
            <a:r>
              <a:rPr lang="en-US" sz="2000" i="1" baseline="-25000" dirty="0" smtClean="0"/>
              <a:t> </a:t>
            </a:r>
            <a:r>
              <a:rPr lang="en-US" sz="2000" i="1" dirty="0" smtClean="0"/>
              <a:t>D</a:t>
            </a:r>
            <a:r>
              <a:rPr lang="en-US" sz="2000" i="1" baseline="-25000" dirty="0" smtClean="0"/>
              <a:t>0 </a:t>
            </a:r>
            <a:r>
              <a:rPr lang="en-US" sz="2000" i="1" dirty="0" smtClean="0"/>
              <a:t>X … X D</a:t>
            </a:r>
            <a:r>
              <a:rPr lang="en-US" sz="2000" i="1" baseline="-25000" dirty="0" smtClean="0"/>
              <a:t>m-1</a:t>
            </a:r>
            <a:endParaRPr lang="en-US" sz="2000" dirty="0" smtClean="0"/>
          </a:p>
          <a:p>
            <a:pPr eaLnBrk="1" hangingPunct="1">
              <a:lnSpc>
                <a:spcPct val="80000"/>
              </a:lnSpc>
            </a:pPr>
            <a:r>
              <a:rPr lang="en-US" sz="2400" dirty="0" smtClean="0"/>
              <a:t>Let ||</a:t>
            </a:r>
            <a:r>
              <a:rPr lang="en-US" sz="2400" i="1" dirty="0" err="1" smtClean="0"/>
              <a:t>D</a:t>
            </a:r>
            <a:r>
              <a:rPr lang="en-US" sz="2400" i="1" baseline="-25000" dirty="0" err="1" smtClean="0"/>
              <a:t>k</a:t>
            </a:r>
            <a:r>
              <a:rPr lang="en-US" sz="2400" i="1" dirty="0" smtClean="0"/>
              <a:t>||</a:t>
            </a:r>
            <a:r>
              <a:rPr lang="en-US" sz="2400" dirty="0" smtClean="0"/>
              <a:t> = </a:t>
            </a:r>
            <a:r>
              <a:rPr lang="en-US" sz="2400" i="1" dirty="0" err="1" smtClean="0"/>
              <a:t>d</a:t>
            </a:r>
            <a:r>
              <a:rPr lang="en-US" sz="2400" i="1" baseline="-25000" dirty="0" err="1" smtClean="0"/>
              <a:t>k</a:t>
            </a:r>
            <a:r>
              <a:rPr lang="en-US" sz="2400" i="1" dirty="0" smtClean="0"/>
              <a:t> </a:t>
            </a:r>
            <a:r>
              <a:rPr lang="en-US" sz="2400" dirty="0" smtClean="0"/>
              <a:t>denote the </a:t>
            </a:r>
            <a:r>
              <a:rPr lang="en-US" sz="2400" b="1" dirty="0" smtClean="0">
                <a:solidFill>
                  <a:srgbClr val="A50021"/>
                </a:solidFill>
              </a:rPr>
              <a:t>size of domain</a:t>
            </a:r>
            <a:r>
              <a:rPr lang="en-US" sz="2400" b="1" dirty="0" smtClean="0"/>
              <a:t> </a:t>
            </a:r>
            <a:r>
              <a:rPr lang="en-US" sz="2400" i="1" dirty="0" smtClean="0"/>
              <a:t>D</a:t>
            </a:r>
            <a:r>
              <a:rPr lang="en-US" sz="2400" i="1" baseline="-25000" dirty="0" smtClean="0"/>
              <a:t>k</a:t>
            </a:r>
            <a:r>
              <a:rPr lang="en-US" sz="2400" b="1" dirty="0" smtClean="0"/>
              <a:t>.</a:t>
            </a:r>
          </a:p>
          <a:p>
            <a:pPr eaLnBrk="1" hangingPunct="1">
              <a:lnSpc>
                <a:spcPct val="80000"/>
              </a:lnSpc>
            </a:pPr>
            <a:r>
              <a:rPr lang="en-US" sz="2400" dirty="0" smtClean="0"/>
              <a:t>The functional coverage space </a:t>
            </a:r>
            <a:r>
              <a:rPr lang="en-US" sz="2400" i="1" dirty="0" smtClean="0"/>
              <a:t>C</a:t>
            </a:r>
            <a:r>
              <a:rPr lang="en-US" sz="2400" i="1" baseline="-25000" dirty="0" smtClean="0"/>
              <a:t>m</a:t>
            </a:r>
            <a:r>
              <a:rPr lang="en-US" sz="2400" i="1" dirty="0" smtClean="0"/>
              <a:t> </a:t>
            </a:r>
            <a:r>
              <a:rPr lang="en-US" sz="2400" dirty="0" smtClean="0"/>
              <a:t>contains</a:t>
            </a:r>
          </a:p>
          <a:p>
            <a:pPr eaLnBrk="1" hangingPunct="1">
              <a:lnSpc>
                <a:spcPct val="80000"/>
              </a:lnSpc>
              <a:buFont typeface="Wingdings" pitchFamily="2" charset="2"/>
              <a:buNone/>
            </a:pPr>
            <a:r>
              <a:rPr lang="en-US" sz="2400" i="1" dirty="0" smtClean="0"/>
              <a:t>	||C</a:t>
            </a:r>
            <a:r>
              <a:rPr lang="en-US" sz="2400" i="1" baseline="-25000" dirty="0" smtClean="0"/>
              <a:t>m</a:t>
            </a:r>
            <a:r>
              <a:rPr lang="en-US" sz="2400" i="1" dirty="0" smtClean="0"/>
              <a:t>||</a:t>
            </a:r>
            <a:r>
              <a:rPr lang="en-US" sz="2400" dirty="0" smtClean="0"/>
              <a:t> = ||</a:t>
            </a:r>
            <a:r>
              <a:rPr lang="en-US" sz="2400" i="1" dirty="0" smtClean="0"/>
              <a:t>D</a:t>
            </a:r>
            <a:r>
              <a:rPr lang="en-US" sz="2400" i="1" baseline="-25000" dirty="0" smtClean="0"/>
              <a:t>0</a:t>
            </a:r>
            <a:r>
              <a:rPr lang="en-US" sz="2400" dirty="0" smtClean="0"/>
              <a:t>|| * … * ||</a:t>
            </a:r>
            <a:r>
              <a:rPr lang="en-US" sz="2400" i="1" dirty="0" smtClean="0"/>
              <a:t>D</a:t>
            </a:r>
            <a:r>
              <a:rPr lang="en-US" sz="2400" i="1" baseline="-25000" dirty="0" smtClean="0"/>
              <a:t>m-1</a:t>
            </a:r>
            <a:r>
              <a:rPr lang="en-US" sz="2400" dirty="0" smtClean="0"/>
              <a:t>|| = </a:t>
            </a:r>
            <a:r>
              <a:rPr lang="en-US" sz="2400" i="1" dirty="0" smtClean="0"/>
              <a:t>d </a:t>
            </a:r>
            <a:r>
              <a:rPr lang="en-US" sz="2400" dirty="0" smtClean="0"/>
              <a:t>distinct</a:t>
            </a:r>
            <a:r>
              <a:rPr lang="en-US" sz="2400" b="1" dirty="0" smtClean="0"/>
              <a:t> </a:t>
            </a:r>
            <a:r>
              <a:rPr lang="en-US" sz="2400" b="1" dirty="0" smtClean="0">
                <a:solidFill>
                  <a:srgbClr val="A50021"/>
                </a:solidFill>
              </a:rPr>
              <a:t>coverage points</a:t>
            </a:r>
            <a:r>
              <a:rPr lang="en-US" sz="2400" b="1" dirty="0" smtClean="0"/>
              <a:t> </a:t>
            </a:r>
            <a:r>
              <a:rPr lang="en-US" sz="2400" i="1" dirty="0" smtClean="0"/>
              <a:t>p</a:t>
            </a:r>
            <a:r>
              <a:rPr lang="en-US" sz="2400" i="1" baseline="-25000" dirty="0" smtClean="0"/>
              <a:t>0</a:t>
            </a:r>
            <a:r>
              <a:rPr lang="en-US" sz="2400" dirty="0" smtClean="0"/>
              <a:t>; …; </a:t>
            </a:r>
            <a:r>
              <a:rPr lang="en-US" sz="2400" i="1" dirty="0" smtClean="0"/>
              <a:t>p</a:t>
            </a:r>
            <a:r>
              <a:rPr lang="en-US" sz="2400" i="1" baseline="-25000" dirty="0" smtClean="0"/>
              <a:t>d-1</a:t>
            </a:r>
            <a:r>
              <a:rPr lang="en-US" sz="2400" b="1" dirty="0" smtClean="0"/>
              <a:t>.</a:t>
            </a:r>
          </a:p>
          <a:p>
            <a:pPr eaLnBrk="1" hangingPunct="1">
              <a:lnSpc>
                <a:spcPct val="80000"/>
              </a:lnSpc>
            </a:pPr>
            <a:r>
              <a:rPr lang="en-US" sz="2400" dirty="0" smtClean="0"/>
              <a:t>A </a:t>
            </a:r>
            <a:r>
              <a:rPr lang="en-US" sz="2400" b="1" dirty="0" smtClean="0">
                <a:solidFill>
                  <a:srgbClr val="A50021"/>
                </a:solidFill>
              </a:rPr>
              <a:t>coverage point</a:t>
            </a:r>
            <a:r>
              <a:rPr lang="en-US" sz="2400" b="1" dirty="0" smtClean="0"/>
              <a:t> </a:t>
            </a:r>
            <a:r>
              <a:rPr lang="en-US" sz="2400" i="1" dirty="0" smtClean="0"/>
              <a:t>p</a:t>
            </a:r>
            <a:r>
              <a:rPr lang="en-US" sz="2400" i="1" baseline="-25000" dirty="0" smtClean="0"/>
              <a:t>i</a:t>
            </a:r>
            <a:r>
              <a:rPr lang="en-US" sz="2400" i="1" dirty="0" smtClean="0"/>
              <a:t> </a:t>
            </a:r>
            <a:r>
              <a:rPr lang="en-US" sz="2400" dirty="0" smtClean="0"/>
              <a:t>with </a:t>
            </a:r>
            <a:r>
              <a:rPr lang="en-US" sz="2400" i="1" dirty="0" err="1" smtClean="0"/>
              <a:t>i</a:t>
            </a:r>
            <a:r>
              <a:rPr lang="en-US" sz="2400" i="1" dirty="0" smtClean="0"/>
              <a:t> </a:t>
            </a:r>
            <a:r>
              <a:rPr lang="ru-RU" sz="2400" i="1" dirty="0" smtClean="0">
                <a:cs typeface="Arial" charset="0"/>
              </a:rPr>
              <a:t>є</a:t>
            </a:r>
            <a:r>
              <a:rPr lang="en-US" sz="2400" dirty="0" smtClean="0"/>
              <a:t> {0; …;</a:t>
            </a:r>
            <a:r>
              <a:rPr lang="en-US" sz="2400" i="1" dirty="0" smtClean="0"/>
              <a:t>d -</a:t>
            </a:r>
            <a:r>
              <a:rPr lang="en-US" sz="2400" dirty="0" smtClean="0"/>
              <a:t>1} is characterized by an </a:t>
            </a:r>
            <a:r>
              <a:rPr lang="en-US" sz="2400" i="1" dirty="0" smtClean="0">
                <a:solidFill>
                  <a:srgbClr val="A50021"/>
                </a:solidFill>
              </a:rPr>
              <a:t>m</a:t>
            </a:r>
            <a:r>
              <a:rPr lang="en-US" sz="2400" b="1" dirty="0" smtClean="0">
                <a:solidFill>
                  <a:srgbClr val="A50021"/>
                </a:solidFill>
              </a:rPr>
              <a:t>-</a:t>
            </a:r>
            <a:r>
              <a:rPr lang="en-US" sz="2400" b="1" dirty="0" err="1" smtClean="0">
                <a:solidFill>
                  <a:srgbClr val="A50021"/>
                </a:solidFill>
              </a:rPr>
              <a:t>tuple</a:t>
            </a:r>
            <a:r>
              <a:rPr lang="en-US" sz="2400" b="1" dirty="0" smtClean="0">
                <a:solidFill>
                  <a:srgbClr val="A50021"/>
                </a:solidFill>
              </a:rPr>
              <a:t> of values</a:t>
            </a:r>
            <a:r>
              <a:rPr lang="en-US" sz="2400" b="1" dirty="0" smtClean="0"/>
              <a:t> </a:t>
            </a:r>
          </a:p>
          <a:p>
            <a:pPr eaLnBrk="1" hangingPunct="1">
              <a:lnSpc>
                <a:spcPct val="80000"/>
              </a:lnSpc>
              <a:buFont typeface="Wingdings" pitchFamily="2" charset="2"/>
              <a:buNone/>
            </a:pPr>
            <a:r>
              <a:rPr lang="en-US" sz="2400" i="1" dirty="0" smtClean="0"/>
              <a:t>	p</a:t>
            </a:r>
            <a:r>
              <a:rPr lang="en-US" sz="2400" i="1" baseline="-25000" dirty="0" smtClean="0"/>
              <a:t>i</a:t>
            </a:r>
            <a:r>
              <a:rPr lang="en-US" sz="2400" i="1" dirty="0" smtClean="0"/>
              <a:t> </a:t>
            </a:r>
            <a:r>
              <a:rPr lang="en-US" sz="2400" dirty="0" smtClean="0"/>
              <a:t>= (</a:t>
            </a:r>
            <a:r>
              <a:rPr lang="en-US" sz="2400" i="1" dirty="0" smtClean="0"/>
              <a:t>v</a:t>
            </a:r>
            <a:r>
              <a:rPr lang="en-US" sz="2400" i="1" baseline="-25000" dirty="0" smtClean="0"/>
              <a:t>0</a:t>
            </a:r>
            <a:r>
              <a:rPr lang="en-US" sz="2400" dirty="0" smtClean="0"/>
              <a:t>; …;</a:t>
            </a:r>
            <a:r>
              <a:rPr lang="en-US" sz="2400" i="1" dirty="0" smtClean="0"/>
              <a:t>v</a:t>
            </a:r>
            <a:r>
              <a:rPr lang="en-US" sz="2400" i="1" baseline="-25000" dirty="0" smtClean="0"/>
              <a:t>m-1</a:t>
            </a:r>
            <a:r>
              <a:rPr lang="en-US" sz="2400" dirty="0" smtClean="0"/>
              <a:t>)</a:t>
            </a:r>
            <a:r>
              <a:rPr lang="en-US" sz="2400" b="1" dirty="0" smtClean="0"/>
              <a:t>, </a:t>
            </a:r>
            <a:r>
              <a:rPr lang="en-US" sz="2400" dirty="0" smtClean="0"/>
              <a:t>where </a:t>
            </a:r>
            <a:r>
              <a:rPr lang="en-US" sz="2400" i="1" dirty="0" smtClean="0"/>
              <a:t>p</a:t>
            </a:r>
            <a:r>
              <a:rPr lang="en-US" sz="2400" i="1" baseline="-25000" dirty="0" smtClean="0"/>
              <a:t>i </a:t>
            </a:r>
            <a:r>
              <a:rPr lang="en-US" sz="2400" dirty="0" smtClean="0"/>
              <a:t>[</a:t>
            </a:r>
            <a:r>
              <a:rPr lang="en-US" sz="2400" i="1" dirty="0" smtClean="0"/>
              <a:t>k</a:t>
            </a:r>
            <a:r>
              <a:rPr lang="en-US" sz="2400" dirty="0" smtClean="0"/>
              <a:t>] = </a:t>
            </a:r>
            <a:r>
              <a:rPr lang="en-US" sz="2400" i="1" dirty="0" err="1" smtClean="0"/>
              <a:t>v</a:t>
            </a:r>
            <a:r>
              <a:rPr lang="en-US" sz="2400" i="1" baseline="-25000" dirty="0" err="1" smtClean="0"/>
              <a:t>k</a:t>
            </a:r>
            <a:r>
              <a:rPr lang="en-US" sz="2400" i="1" dirty="0" smtClean="0"/>
              <a:t> </a:t>
            </a:r>
            <a:r>
              <a:rPr lang="en-US" sz="2400" dirty="0" smtClean="0"/>
              <a:t>and each </a:t>
            </a:r>
            <a:r>
              <a:rPr lang="en-US" sz="2400" i="1" dirty="0" err="1" smtClean="0"/>
              <a:t>v</a:t>
            </a:r>
            <a:r>
              <a:rPr lang="en-US" sz="2400" i="1" baseline="-25000" dirty="0" err="1" smtClean="0"/>
              <a:t>k</a:t>
            </a:r>
            <a:r>
              <a:rPr lang="en-US" sz="2400" i="1" dirty="0" smtClean="0"/>
              <a:t> </a:t>
            </a:r>
            <a:r>
              <a:rPr lang="el-GR" sz="2400" i="1" dirty="0" smtClean="0">
                <a:cs typeface="Arial" charset="0"/>
              </a:rPr>
              <a:t>ε</a:t>
            </a:r>
            <a:r>
              <a:rPr lang="en-US" sz="2400" dirty="0" smtClean="0"/>
              <a:t> </a:t>
            </a:r>
            <a:r>
              <a:rPr lang="en-US" sz="2400" i="1" dirty="0" err="1" smtClean="0"/>
              <a:t>D</a:t>
            </a:r>
            <a:r>
              <a:rPr lang="en-US" sz="2400" i="1" baseline="-25000" dirty="0" err="1" smtClean="0"/>
              <a:t>k</a:t>
            </a:r>
            <a:r>
              <a:rPr lang="en-US" sz="2400" dirty="0" smtClean="0"/>
              <a:t>, </a:t>
            </a:r>
          </a:p>
          <a:p>
            <a:pPr eaLnBrk="1" hangingPunct="1">
              <a:lnSpc>
                <a:spcPct val="80000"/>
              </a:lnSpc>
              <a:buFont typeface="Wingdings" pitchFamily="2" charset="2"/>
              <a:buNone/>
            </a:pPr>
            <a:r>
              <a:rPr lang="en-US" sz="2400" dirty="0" smtClean="0"/>
              <a:t>	for </a:t>
            </a:r>
            <a:r>
              <a:rPr lang="en-US" sz="2400" i="1" dirty="0" smtClean="0"/>
              <a:t>k </a:t>
            </a:r>
            <a:r>
              <a:rPr lang="el-GR" sz="2400" i="1" dirty="0" smtClean="0">
                <a:cs typeface="Arial" charset="0"/>
              </a:rPr>
              <a:t>ε</a:t>
            </a:r>
            <a:r>
              <a:rPr lang="en-US" sz="2400" dirty="0" smtClean="0"/>
              <a:t> {0; …;</a:t>
            </a:r>
            <a:r>
              <a:rPr lang="en-US" sz="2400" i="1" dirty="0" smtClean="0"/>
              <a:t>m-</a:t>
            </a:r>
            <a:r>
              <a:rPr lang="en-US" sz="2400" dirty="0" smtClean="0"/>
              <a:t>1}.</a:t>
            </a:r>
          </a:p>
          <a:p>
            <a:pPr eaLnBrk="1" hangingPunct="1">
              <a:lnSpc>
                <a:spcPct val="0"/>
              </a:lnSpc>
              <a:buFont typeface="Wingdings" pitchFamily="2" charset="2"/>
              <a:buNone/>
            </a:pPr>
            <a:endParaRPr lang="en-US" sz="2400" dirty="0" smtClean="0"/>
          </a:p>
          <a:p>
            <a:pPr eaLnBrk="1" hangingPunct="1">
              <a:lnSpc>
                <a:spcPct val="80000"/>
              </a:lnSpc>
              <a:spcBef>
                <a:spcPts val="1200"/>
              </a:spcBef>
              <a:buFont typeface="Wingdings" pitchFamily="2" charset="2"/>
              <a:buNone/>
            </a:pPr>
            <a:r>
              <a:rPr lang="en-US" sz="2400" b="1" dirty="0" smtClean="0">
                <a:solidFill>
                  <a:srgbClr val="0000CC"/>
                </a:solidFill>
              </a:rPr>
              <a:t>Formalization facilitates automation of coverage analysis e.g. identification of coverage gaps.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365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36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365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0"/>
          <p:cNvSpPr>
            <a:spLocks noGrp="1" noChangeArrowheads="1"/>
          </p:cNvSpPr>
          <p:nvPr>
            <p:ph type="title"/>
          </p:nvPr>
        </p:nvSpPr>
        <p:spPr/>
        <p:txBody>
          <a:bodyPr/>
          <a:lstStyle/>
          <a:p>
            <a:pPr eaLnBrk="1" hangingPunct="1"/>
            <a:r>
              <a:rPr lang="en-US" smtClean="0"/>
              <a:t>Coverage Terminology</a:t>
            </a:r>
          </a:p>
        </p:txBody>
      </p:sp>
      <p:sp>
        <p:nvSpPr>
          <p:cNvPr id="289823" name="Rectangle 31"/>
          <p:cNvSpPr>
            <a:spLocks noGrp="1" noChangeArrowheads="1"/>
          </p:cNvSpPr>
          <p:nvPr>
            <p:ph type="body" idx="1"/>
          </p:nvPr>
        </p:nvSpPr>
        <p:spPr>
          <a:xfrm>
            <a:off x="393700" y="1541463"/>
            <a:ext cx="8328025" cy="2357437"/>
          </a:xfrm>
        </p:spPr>
        <p:txBody>
          <a:bodyPr/>
          <a:lstStyle/>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a:t>
            </a:r>
            <a:r>
              <a:rPr lang="en-US" sz="2400" smtClean="0"/>
              <a:t> </a:t>
            </a:r>
            <a:r>
              <a:rPr lang="en-US" sz="2400" b="1" smtClean="0"/>
              <a:t>model </a:t>
            </a:r>
            <a:r>
              <a:rPr lang="en-US" sz="2400" i="1" smtClean="0"/>
              <a:t>n. 1. A set of legal and interesting coverage points in the coverage space.</a:t>
            </a:r>
          </a:p>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 point</a:t>
            </a:r>
            <a:r>
              <a:rPr lang="en-US" sz="2400" smtClean="0"/>
              <a:t> </a:t>
            </a:r>
            <a:r>
              <a:rPr lang="en-US" sz="2400" i="1" smtClean="0"/>
              <a:t>n. 1. A point within a multi-dimensional coverage space. 2. An event of interest that can be observed during simulation.</a:t>
            </a:r>
            <a:r>
              <a:rPr lang="en-US" sz="2400" smtClean="0"/>
              <a:t> </a:t>
            </a:r>
            <a:endParaRPr lang="en-US" sz="2400" i="1" smtClean="0"/>
          </a:p>
        </p:txBody>
      </p:sp>
      <p:grpSp>
        <p:nvGrpSpPr>
          <p:cNvPr id="2" name="Group 57"/>
          <p:cNvGrpSpPr>
            <a:grpSpLocks/>
          </p:cNvGrpSpPr>
          <p:nvPr/>
        </p:nvGrpSpPr>
        <p:grpSpPr bwMode="auto">
          <a:xfrm>
            <a:off x="228600" y="3571875"/>
            <a:ext cx="8772525" cy="2928938"/>
            <a:chOff x="144" y="2250"/>
            <a:chExt cx="5526" cy="1845"/>
          </a:xfrm>
        </p:grpSpPr>
        <p:sp>
          <p:nvSpPr>
            <p:cNvPr id="45062" name="Rectangle 3"/>
            <p:cNvSpPr>
              <a:spLocks noChangeAspect="1" noChangeArrowheads="1"/>
            </p:cNvSpPr>
            <p:nvPr/>
          </p:nvSpPr>
          <p:spPr bwMode="auto">
            <a:xfrm>
              <a:off x="2066" y="2351"/>
              <a:ext cx="1829" cy="1172"/>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3" name="Rectangle 4"/>
            <p:cNvSpPr>
              <a:spLocks noChangeArrowheads="1"/>
            </p:cNvSpPr>
            <p:nvPr/>
          </p:nvSpPr>
          <p:spPr bwMode="auto">
            <a:xfrm>
              <a:off x="1572" y="2601"/>
              <a:ext cx="1911" cy="1225"/>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4" name="Line 5"/>
            <p:cNvSpPr>
              <a:spLocks noChangeShapeType="1"/>
            </p:cNvSpPr>
            <p:nvPr/>
          </p:nvSpPr>
          <p:spPr bwMode="auto">
            <a:xfrm flipV="1">
              <a:off x="1572" y="2351"/>
              <a:ext cx="494" cy="250"/>
            </a:xfrm>
            <a:prstGeom prst="line">
              <a:avLst/>
            </a:prstGeom>
            <a:noFill/>
            <a:ln w="12700">
              <a:solidFill>
                <a:schemeClr val="tx1"/>
              </a:solidFill>
              <a:round/>
              <a:headEnd/>
              <a:tailEnd/>
            </a:ln>
          </p:spPr>
          <p:txBody>
            <a:bodyPr wrap="none" anchor="ctr"/>
            <a:lstStyle/>
            <a:p>
              <a:endParaRPr lang="en-GB"/>
            </a:p>
          </p:txBody>
        </p:sp>
        <p:sp>
          <p:nvSpPr>
            <p:cNvPr id="45065" name="Line 6"/>
            <p:cNvSpPr>
              <a:spLocks noChangeShapeType="1"/>
            </p:cNvSpPr>
            <p:nvPr/>
          </p:nvSpPr>
          <p:spPr bwMode="auto">
            <a:xfrm flipV="1">
              <a:off x="3483" y="2351"/>
              <a:ext cx="416" cy="250"/>
            </a:xfrm>
            <a:prstGeom prst="line">
              <a:avLst/>
            </a:prstGeom>
            <a:noFill/>
            <a:ln w="12700">
              <a:solidFill>
                <a:schemeClr val="tx1"/>
              </a:solidFill>
              <a:round/>
              <a:headEnd/>
              <a:tailEnd/>
            </a:ln>
          </p:spPr>
          <p:txBody>
            <a:bodyPr wrap="none" anchor="ctr"/>
            <a:lstStyle/>
            <a:p>
              <a:endParaRPr lang="en-GB"/>
            </a:p>
          </p:txBody>
        </p:sp>
        <p:sp>
          <p:nvSpPr>
            <p:cNvPr id="45066" name="Line 7"/>
            <p:cNvSpPr>
              <a:spLocks noChangeShapeType="1"/>
            </p:cNvSpPr>
            <p:nvPr/>
          </p:nvSpPr>
          <p:spPr bwMode="auto">
            <a:xfrm flipV="1">
              <a:off x="3483" y="3522"/>
              <a:ext cx="412" cy="303"/>
            </a:xfrm>
            <a:prstGeom prst="line">
              <a:avLst/>
            </a:prstGeom>
            <a:noFill/>
            <a:ln w="12700">
              <a:solidFill>
                <a:schemeClr val="tx1"/>
              </a:solidFill>
              <a:round/>
              <a:headEnd/>
              <a:tailEnd/>
            </a:ln>
          </p:spPr>
          <p:txBody>
            <a:bodyPr wrap="none" anchor="ctr"/>
            <a:lstStyle/>
            <a:p>
              <a:endParaRPr lang="en-GB"/>
            </a:p>
          </p:txBody>
        </p:sp>
        <p:sp>
          <p:nvSpPr>
            <p:cNvPr id="45067" name="AutoShape 8"/>
            <p:cNvSpPr>
              <a:spLocks noChangeArrowheads="1"/>
            </p:cNvSpPr>
            <p:nvPr/>
          </p:nvSpPr>
          <p:spPr bwMode="auto">
            <a:xfrm flipH="1">
              <a:off x="1590" y="2356"/>
              <a:ext cx="476" cy="239"/>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8" name="AutoShape 9"/>
            <p:cNvSpPr>
              <a:spLocks noChangeArrowheads="1"/>
            </p:cNvSpPr>
            <p:nvPr/>
          </p:nvSpPr>
          <p:spPr bwMode="auto">
            <a:xfrm flipV="1">
              <a:off x="3488" y="3519"/>
              <a:ext cx="403" cy="295"/>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9" name="Line 10"/>
            <p:cNvSpPr>
              <a:spLocks noChangeShapeType="1"/>
            </p:cNvSpPr>
            <p:nvPr/>
          </p:nvSpPr>
          <p:spPr bwMode="auto">
            <a:xfrm>
              <a:off x="1572" y="3220"/>
              <a:ext cx="1912" cy="0"/>
            </a:xfrm>
            <a:prstGeom prst="line">
              <a:avLst/>
            </a:prstGeom>
            <a:noFill/>
            <a:ln w="12700">
              <a:solidFill>
                <a:schemeClr val="tx1"/>
              </a:solidFill>
              <a:round/>
              <a:headEnd/>
              <a:tailEnd/>
            </a:ln>
          </p:spPr>
          <p:txBody>
            <a:bodyPr wrap="none" anchor="ctr"/>
            <a:lstStyle/>
            <a:p>
              <a:endParaRPr lang="en-GB"/>
            </a:p>
          </p:txBody>
        </p:sp>
        <p:sp>
          <p:nvSpPr>
            <p:cNvPr id="45070" name="Line 11"/>
            <p:cNvSpPr>
              <a:spLocks noChangeShapeType="1"/>
            </p:cNvSpPr>
            <p:nvPr/>
          </p:nvSpPr>
          <p:spPr bwMode="auto">
            <a:xfrm>
              <a:off x="2532" y="2598"/>
              <a:ext cx="0" cy="1223"/>
            </a:xfrm>
            <a:prstGeom prst="line">
              <a:avLst/>
            </a:prstGeom>
            <a:noFill/>
            <a:ln w="12700">
              <a:solidFill>
                <a:schemeClr val="tx1"/>
              </a:solidFill>
              <a:round/>
              <a:headEnd/>
              <a:tailEnd/>
            </a:ln>
          </p:spPr>
          <p:txBody>
            <a:bodyPr wrap="none" anchor="ctr"/>
            <a:lstStyle/>
            <a:p>
              <a:endParaRPr lang="en-GB"/>
            </a:p>
          </p:txBody>
        </p:sp>
        <p:sp>
          <p:nvSpPr>
            <p:cNvPr id="45071" name="Line 12"/>
            <p:cNvSpPr>
              <a:spLocks noChangeShapeType="1"/>
            </p:cNvSpPr>
            <p:nvPr/>
          </p:nvSpPr>
          <p:spPr bwMode="auto">
            <a:xfrm>
              <a:off x="2058" y="2606"/>
              <a:ext cx="0" cy="1223"/>
            </a:xfrm>
            <a:prstGeom prst="line">
              <a:avLst/>
            </a:prstGeom>
            <a:noFill/>
            <a:ln w="12700">
              <a:solidFill>
                <a:schemeClr val="tx1"/>
              </a:solidFill>
              <a:round/>
              <a:headEnd/>
              <a:tailEnd/>
            </a:ln>
          </p:spPr>
          <p:txBody>
            <a:bodyPr wrap="none" anchor="ctr"/>
            <a:lstStyle/>
            <a:p>
              <a:endParaRPr lang="en-GB"/>
            </a:p>
          </p:txBody>
        </p:sp>
        <p:sp>
          <p:nvSpPr>
            <p:cNvPr id="45072" name="Line 13"/>
            <p:cNvSpPr>
              <a:spLocks noChangeShapeType="1"/>
            </p:cNvSpPr>
            <p:nvPr/>
          </p:nvSpPr>
          <p:spPr bwMode="auto">
            <a:xfrm>
              <a:off x="3010" y="2602"/>
              <a:ext cx="0" cy="1223"/>
            </a:xfrm>
            <a:prstGeom prst="line">
              <a:avLst/>
            </a:prstGeom>
            <a:noFill/>
            <a:ln w="12700">
              <a:solidFill>
                <a:schemeClr val="tx1"/>
              </a:solidFill>
              <a:round/>
              <a:headEnd/>
              <a:tailEnd/>
            </a:ln>
          </p:spPr>
          <p:txBody>
            <a:bodyPr wrap="none" anchor="ctr"/>
            <a:lstStyle/>
            <a:p>
              <a:endParaRPr lang="en-GB"/>
            </a:p>
          </p:txBody>
        </p:sp>
        <p:sp>
          <p:nvSpPr>
            <p:cNvPr id="45073" name="Line 14"/>
            <p:cNvSpPr>
              <a:spLocks noChangeShapeType="1"/>
            </p:cNvSpPr>
            <p:nvPr/>
          </p:nvSpPr>
          <p:spPr bwMode="auto">
            <a:xfrm flipV="1">
              <a:off x="3481" y="2957"/>
              <a:ext cx="417" cy="263"/>
            </a:xfrm>
            <a:prstGeom prst="line">
              <a:avLst/>
            </a:prstGeom>
            <a:noFill/>
            <a:ln w="12700">
              <a:solidFill>
                <a:schemeClr val="tx1"/>
              </a:solidFill>
              <a:round/>
              <a:headEnd/>
              <a:tailEnd/>
            </a:ln>
          </p:spPr>
          <p:txBody>
            <a:bodyPr wrap="none" anchor="ctr"/>
            <a:lstStyle/>
            <a:p>
              <a:endParaRPr lang="en-GB"/>
            </a:p>
          </p:txBody>
        </p:sp>
        <p:sp>
          <p:nvSpPr>
            <p:cNvPr id="45074" name="Line 15"/>
            <p:cNvSpPr>
              <a:spLocks noChangeShapeType="1"/>
            </p:cNvSpPr>
            <p:nvPr/>
          </p:nvSpPr>
          <p:spPr bwMode="auto">
            <a:xfrm flipV="1">
              <a:off x="2529" y="2355"/>
              <a:ext cx="413" cy="246"/>
            </a:xfrm>
            <a:prstGeom prst="line">
              <a:avLst/>
            </a:prstGeom>
            <a:noFill/>
            <a:ln w="12700">
              <a:solidFill>
                <a:schemeClr val="tx1"/>
              </a:solidFill>
              <a:round/>
              <a:headEnd/>
              <a:tailEnd/>
            </a:ln>
          </p:spPr>
          <p:txBody>
            <a:bodyPr wrap="none" anchor="ctr"/>
            <a:lstStyle/>
            <a:p>
              <a:endParaRPr lang="en-GB"/>
            </a:p>
          </p:txBody>
        </p:sp>
        <p:sp>
          <p:nvSpPr>
            <p:cNvPr id="45075" name="Line 16"/>
            <p:cNvSpPr>
              <a:spLocks noChangeShapeType="1"/>
            </p:cNvSpPr>
            <p:nvPr/>
          </p:nvSpPr>
          <p:spPr bwMode="auto">
            <a:xfrm flipV="1">
              <a:off x="3006" y="2348"/>
              <a:ext cx="404" cy="254"/>
            </a:xfrm>
            <a:prstGeom prst="line">
              <a:avLst/>
            </a:prstGeom>
            <a:noFill/>
            <a:ln w="12700">
              <a:solidFill>
                <a:schemeClr val="tx1"/>
              </a:solidFill>
              <a:round/>
              <a:headEnd/>
              <a:tailEnd/>
            </a:ln>
          </p:spPr>
          <p:txBody>
            <a:bodyPr wrap="none" anchor="ctr"/>
            <a:lstStyle/>
            <a:p>
              <a:endParaRPr lang="en-GB"/>
            </a:p>
          </p:txBody>
        </p:sp>
        <p:sp>
          <p:nvSpPr>
            <p:cNvPr id="45076" name="Line 17"/>
            <p:cNvSpPr>
              <a:spLocks noChangeShapeType="1"/>
            </p:cNvSpPr>
            <p:nvPr/>
          </p:nvSpPr>
          <p:spPr bwMode="auto">
            <a:xfrm flipV="1">
              <a:off x="2057" y="2348"/>
              <a:ext cx="434" cy="254"/>
            </a:xfrm>
            <a:prstGeom prst="line">
              <a:avLst/>
            </a:prstGeom>
            <a:noFill/>
            <a:ln w="12700">
              <a:solidFill>
                <a:schemeClr val="tx1"/>
              </a:solidFill>
              <a:round/>
              <a:headEnd/>
              <a:tailEnd/>
            </a:ln>
          </p:spPr>
          <p:txBody>
            <a:bodyPr wrap="none" anchor="ctr"/>
            <a:lstStyle/>
            <a:p>
              <a:endParaRPr lang="en-GB"/>
            </a:p>
          </p:txBody>
        </p:sp>
        <p:sp>
          <p:nvSpPr>
            <p:cNvPr id="45077" name="Line 18"/>
            <p:cNvSpPr>
              <a:spLocks noChangeShapeType="1"/>
            </p:cNvSpPr>
            <p:nvPr/>
          </p:nvSpPr>
          <p:spPr bwMode="auto">
            <a:xfrm flipV="1">
              <a:off x="3537" y="2570"/>
              <a:ext cx="0" cy="1214"/>
            </a:xfrm>
            <a:prstGeom prst="line">
              <a:avLst/>
            </a:prstGeom>
            <a:noFill/>
            <a:ln w="12700">
              <a:solidFill>
                <a:schemeClr val="tx1"/>
              </a:solidFill>
              <a:round/>
              <a:headEnd/>
              <a:tailEnd/>
            </a:ln>
          </p:spPr>
          <p:txBody>
            <a:bodyPr wrap="none" anchor="ctr"/>
            <a:lstStyle/>
            <a:p>
              <a:endParaRPr lang="en-GB"/>
            </a:p>
          </p:txBody>
        </p:sp>
        <p:sp>
          <p:nvSpPr>
            <p:cNvPr id="45078" name="Line 19"/>
            <p:cNvSpPr>
              <a:spLocks noChangeShapeType="1"/>
            </p:cNvSpPr>
            <p:nvPr/>
          </p:nvSpPr>
          <p:spPr bwMode="auto">
            <a:xfrm flipV="1">
              <a:off x="3601" y="2532"/>
              <a:ext cx="0" cy="1205"/>
            </a:xfrm>
            <a:prstGeom prst="line">
              <a:avLst/>
            </a:prstGeom>
            <a:noFill/>
            <a:ln w="12700">
              <a:solidFill>
                <a:schemeClr val="tx1"/>
              </a:solidFill>
              <a:round/>
              <a:headEnd/>
              <a:tailEnd/>
            </a:ln>
          </p:spPr>
          <p:txBody>
            <a:bodyPr wrap="none" anchor="ctr"/>
            <a:lstStyle/>
            <a:p>
              <a:endParaRPr lang="en-GB"/>
            </a:p>
          </p:txBody>
        </p:sp>
        <p:sp>
          <p:nvSpPr>
            <p:cNvPr id="45079" name="Line 20"/>
            <p:cNvSpPr>
              <a:spLocks noChangeShapeType="1"/>
            </p:cNvSpPr>
            <p:nvPr/>
          </p:nvSpPr>
          <p:spPr bwMode="auto">
            <a:xfrm flipV="1">
              <a:off x="3661" y="2491"/>
              <a:ext cx="2" cy="1201"/>
            </a:xfrm>
            <a:prstGeom prst="line">
              <a:avLst/>
            </a:prstGeom>
            <a:noFill/>
            <a:ln w="12700">
              <a:solidFill>
                <a:schemeClr val="tx1"/>
              </a:solidFill>
              <a:round/>
              <a:headEnd/>
              <a:tailEnd/>
            </a:ln>
          </p:spPr>
          <p:txBody>
            <a:bodyPr wrap="none" anchor="ctr"/>
            <a:lstStyle/>
            <a:p>
              <a:endParaRPr lang="en-GB"/>
            </a:p>
          </p:txBody>
        </p:sp>
        <p:sp>
          <p:nvSpPr>
            <p:cNvPr id="45080" name="Line 21"/>
            <p:cNvSpPr>
              <a:spLocks noChangeShapeType="1"/>
            </p:cNvSpPr>
            <p:nvPr/>
          </p:nvSpPr>
          <p:spPr bwMode="auto">
            <a:xfrm flipV="1">
              <a:off x="3721" y="2458"/>
              <a:ext cx="0" cy="1188"/>
            </a:xfrm>
            <a:prstGeom prst="line">
              <a:avLst/>
            </a:prstGeom>
            <a:noFill/>
            <a:ln w="12700">
              <a:solidFill>
                <a:schemeClr val="tx1"/>
              </a:solidFill>
              <a:round/>
              <a:headEnd/>
              <a:tailEnd/>
            </a:ln>
          </p:spPr>
          <p:txBody>
            <a:bodyPr wrap="none" anchor="ctr"/>
            <a:lstStyle/>
            <a:p>
              <a:endParaRPr lang="en-GB"/>
            </a:p>
          </p:txBody>
        </p:sp>
        <p:sp>
          <p:nvSpPr>
            <p:cNvPr id="45081" name="Line 22"/>
            <p:cNvSpPr>
              <a:spLocks noChangeShapeType="1"/>
            </p:cNvSpPr>
            <p:nvPr/>
          </p:nvSpPr>
          <p:spPr bwMode="auto">
            <a:xfrm flipV="1">
              <a:off x="3777" y="2426"/>
              <a:ext cx="2" cy="1183"/>
            </a:xfrm>
            <a:prstGeom prst="line">
              <a:avLst/>
            </a:prstGeom>
            <a:noFill/>
            <a:ln w="12700">
              <a:solidFill>
                <a:schemeClr val="tx1"/>
              </a:solidFill>
              <a:round/>
              <a:headEnd/>
              <a:tailEnd/>
            </a:ln>
          </p:spPr>
          <p:txBody>
            <a:bodyPr wrap="none" anchor="ctr"/>
            <a:lstStyle/>
            <a:p>
              <a:endParaRPr lang="en-GB"/>
            </a:p>
          </p:txBody>
        </p:sp>
        <p:sp>
          <p:nvSpPr>
            <p:cNvPr id="45082" name="Line 23"/>
            <p:cNvSpPr>
              <a:spLocks noChangeShapeType="1"/>
            </p:cNvSpPr>
            <p:nvPr/>
          </p:nvSpPr>
          <p:spPr bwMode="auto">
            <a:xfrm flipH="1" flipV="1">
              <a:off x="3835" y="2393"/>
              <a:ext cx="3" cy="1170"/>
            </a:xfrm>
            <a:prstGeom prst="line">
              <a:avLst/>
            </a:prstGeom>
            <a:noFill/>
            <a:ln w="12700">
              <a:solidFill>
                <a:schemeClr val="tx1"/>
              </a:solidFill>
              <a:round/>
              <a:headEnd/>
              <a:tailEnd/>
            </a:ln>
          </p:spPr>
          <p:txBody>
            <a:bodyPr wrap="none" anchor="ctr"/>
            <a:lstStyle/>
            <a:p>
              <a:endParaRPr lang="en-GB"/>
            </a:p>
          </p:txBody>
        </p:sp>
        <p:sp>
          <p:nvSpPr>
            <p:cNvPr id="45083" name="Line 24"/>
            <p:cNvSpPr>
              <a:spLocks noChangeShapeType="1"/>
            </p:cNvSpPr>
            <p:nvPr/>
          </p:nvSpPr>
          <p:spPr bwMode="auto">
            <a:xfrm>
              <a:off x="1850" y="2462"/>
              <a:ext cx="1865" cy="0"/>
            </a:xfrm>
            <a:prstGeom prst="line">
              <a:avLst/>
            </a:prstGeom>
            <a:noFill/>
            <a:ln w="12700">
              <a:solidFill>
                <a:schemeClr val="tx1"/>
              </a:solidFill>
              <a:round/>
              <a:headEnd/>
              <a:tailEnd/>
            </a:ln>
          </p:spPr>
          <p:txBody>
            <a:bodyPr wrap="none" anchor="ctr"/>
            <a:lstStyle/>
            <a:p>
              <a:endParaRPr lang="en-GB"/>
            </a:p>
          </p:txBody>
        </p:sp>
        <p:sp>
          <p:nvSpPr>
            <p:cNvPr id="45084" name="Line 25"/>
            <p:cNvSpPr>
              <a:spLocks noChangeShapeType="1"/>
            </p:cNvSpPr>
            <p:nvPr/>
          </p:nvSpPr>
          <p:spPr bwMode="auto">
            <a:xfrm>
              <a:off x="1708" y="2529"/>
              <a:ext cx="1887" cy="3"/>
            </a:xfrm>
            <a:prstGeom prst="line">
              <a:avLst/>
            </a:prstGeom>
            <a:noFill/>
            <a:ln w="12700">
              <a:solidFill>
                <a:schemeClr val="tx1"/>
              </a:solidFill>
              <a:round/>
              <a:headEnd/>
              <a:tailEnd/>
            </a:ln>
          </p:spPr>
          <p:txBody>
            <a:bodyPr wrap="none" anchor="ctr"/>
            <a:lstStyle/>
            <a:p>
              <a:endParaRPr lang="en-GB"/>
            </a:p>
          </p:txBody>
        </p:sp>
        <p:sp>
          <p:nvSpPr>
            <p:cNvPr id="45085" name="Line 26"/>
            <p:cNvSpPr>
              <a:spLocks noChangeShapeType="1"/>
            </p:cNvSpPr>
            <p:nvPr/>
          </p:nvSpPr>
          <p:spPr bwMode="auto">
            <a:xfrm>
              <a:off x="1916" y="2425"/>
              <a:ext cx="1856" cy="0"/>
            </a:xfrm>
            <a:prstGeom prst="line">
              <a:avLst/>
            </a:prstGeom>
            <a:noFill/>
            <a:ln w="12700">
              <a:solidFill>
                <a:schemeClr val="tx1"/>
              </a:solidFill>
              <a:round/>
              <a:headEnd/>
              <a:tailEnd/>
            </a:ln>
          </p:spPr>
          <p:txBody>
            <a:bodyPr wrap="none" anchor="ctr"/>
            <a:lstStyle/>
            <a:p>
              <a:endParaRPr lang="en-GB"/>
            </a:p>
          </p:txBody>
        </p:sp>
        <p:sp>
          <p:nvSpPr>
            <p:cNvPr id="45086" name="Line 27"/>
            <p:cNvSpPr>
              <a:spLocks noChangeShapeType="1"/>
            </p:cNvSpPr>
            <p:nvPr/>
          </p:nvSpPr>
          <p:spPr bwMode="auto">
            <a:xfrm>
              <a:off x="1640" y="2569"/>
              <a:ext cx="1893" cy="0"/>
            </a:xfrm>
            <a:prstGeom prst="line">
              <a:avLst/>
            </a:prstGeom>
            <a:noFill/>
            <a:ln w="12700">
              <a:solidFill>
                <a:schemeClr val="tx1"/>
              </a:solidFill>
              <a:round/>
              <a:headEnd/>
              <a:tailEnd/>
            </a:ln>
          </p:spPr>
          <p:txBody>
            <a:bodyPr wrap="none" anchor="ctr"/>
            <a:lstStyle/>
            <a:p>
              <a:endParaRPr lang="en-GB"/>
            </a:p>
          </p:txBody>
        </p:sp>
        <p:sp>
          <p:nvSpPr>
            <p:cNvPr id="45087" name="Line 28"/>
            <p:cNvSpPr>
              <a:spLocks noChangeShapeType="1"/>
            </p:cNvSpPr>
            <p:nvPr/>
          </p:nvSpPr>
          <p:spPr bwMode="auto">
            <a:xfrm>
              <a:off x="1774" y="2499"/>
              <a:ext cx="1879" cy="0"/>
            </a:xfrm>
            <a:prstGeom prst="line">
              <a:avLst/>
            </a:prstGeom>
            <a:noFill/>
            <a:ln w="12700">
              <a:solidFill>
                <a:schemeClr val="tx1"/>
              </a:solidFill>
              <a:round/>
              <a:headEnd/>
              <a:tailEnd/>
            </a:ln>
          </p:spPr>
          <p:txBody>
            <a:bodyPr wrap="none" anchor="ctr"/>
            <a:lstStyle/>
            <a:p>
              <a:endParaRPr lang="en-GB"/>
            </a:p>
          </p:txBody>
        </p:sp>
        <p:sp>
          <p:nvSpPr>
            <p:cNvPr id="45088" name="Line 29"/>
            <p:cNvSpPr>
              <a:spLocks noChangeShapeType="1"/>
            </p:cNvSpPr>
            <p:nvPr/>
          </p:nvSpPr>
          <p:spPr bwMode="auto">
            <a:xfrm>
              <a:off x="1988" y="2392"/>
              <a:ext cx="1842" cy="0"/>
            </a:xfrm>
            <a:prstGeom prst="line">
              <a:avLst/>
            </a:prstGeom>
            <a:noFill/>
            <a:ln w="12700">
              <a:solidFill>
                <a:schemeClr val="tx1"/>
              </a:solidFill>
              <a:round/>
              <a:headEnd/>
              <a:tailEnd/>
            </a:ln>
          </p:spPr>
          <p:txBody>
            <a:bodyPr wrap="none" anchor="ctr"/>
            <a:lstStyle/>
            <a:p>
              <a:endParaRPr lang="en-GB"/>
            </a:p>
          </p:txBody>
        </p:sp>
        <p:sp>
          <p:nvSpPr>
            <p:cNvPr id="45089" name="Text Box 33"/>
            <p:cNvSpPr txBox="1">
              <a:spLocks noChangeArrowheads="1"/>
            </p:cNvSpPr>
            <p:nvPr/>
          </p:nvSpPr>
          <p:spPr bwMode="auto">
            <a:xfrm>
              <a:off x="794" y="3169"/>
              <a:ext cx="755" cy="212"/>
            </a:xfrm>
            <a:prstGeom prst="rect">
              <a:avLst/>
            </a:prstGeom>
            <a:noFill/>
            <a:ln w="12700">
              <a:noFill/>
              <a:miter lim="800000"/>
              <a:headEnd/>
              <a:tailEnd/>
            </a:ln>
          </p:spPr>
          <p:txBody>
            <a:bodyPr wrap="none" lIns="91431" tIns="45716" rIns="91431" bIns="45716">
              <a:spAutoFit/>
            </a:bodyPr>
            <a:lstStyle/>
            <a:p>
              <a:pPr eaLnBrk="0" hangingPunct="0"/>
              <a:r>
                <a:rPr lang="en-US" sz="1600"/>
                <a:t>Destination</a:t>
              </a:r>
            </a:p>
          </p:txBody>
        </p:sp>
        <p:sp>
          <p:nvSpPr>
            <p:cNvPr id="45090" name="Text Box 34"/>
            <p:cNvSpPr txBox="1">
              <a:spLocks noChangeArrowheads="1"/>
            </p:cNvSpPr>
            <p:nvPr/>
          </p:nvSpPr>
          <p:spPr bwMode="auto">
            <a:xfrm>
              <a:off x="2276" y="3870"/>
              <a:ext cx="507" cy="212"/>
            </a:xfrm>
            <a:prstGeom prst="rect">
              <a:avLst/>
            </a:prstGeom>
            <a:noFill/>
            <a:ln w="12700">
              <a:noFill/>
              <a:miter lim="800000"/>
              <a:headEnd/>
              <a:tailEnd/>
            </a:ln>
          </p:spPr>
          <p:txBody>
            <a:bodyPr wrap="none" lIns="91431" tIns="45716" rIns="91431" bIns="45716">
              <a:spAutoFit/>
            </a:bodyPr>
            <a:lstStyle/>
            <a:p>
              <a:pPr eaLnBrk="0" hangingPunct="0"/>
              <a:r>
                <a:rPr lang="en-US" sz="1600"/>
                <a:t>Length</a:t>
              </a:r>
            </a:p>
          </p:txBody>
        </p:sp>
        <p:sp>
          <p:nvSpPr>
            <p:cNvPr id="45091" name="Text Box 35"/>
            <p:cNvSpPr txBox="1">
              <a:spLocks noChangeArrowheads="1"/>
            </p:cNvSpPr>
            <p:nvPr/>
          </p:nvSpPr>
          <p:spPr bwMode="auto">
            <a:xfrm>
              <a:off x="4007" y="3297"/>
              <a:ext cx="116" cy="212"/>
            </a:xfrm>
            <a:prstGeom prst="rect">
              <a:avLst/>
            </a:prstGeom>
            <a:noFill/>
            <a:ln w="12700">
              <a:noFill/>
              <a:miter lim="800000"/>
              <a:headEnd/>
              <a:tailEnd/>
            </a:ln>
          </p:spPr>
          <p:txBody>
            <a:bodyPr wrap="none" lIns="91431" tIns="45716" rIns="91431" bIns="45716">
              <a:spAutoFit/>
            </a:bodyPr>
            <a:lstStyle/>
            <a:p>
              <a:pPr eaLnBrk="0" hangingPunct="0"/>
              <a:endParaRPr lang="en-US" sz="1600"/>
            </a:p>
          </p:txBody>
        </p:sp>
        <p:sp>
          <p:nvSpPr>
            <p:cNvPr id="45092" name="Text Box 36"/>
            <p:cNvSpPr txBox="1">
              <a:spLocks noChangeArrowheads="1"/>
            </p:cNvSpPr>
            <p:nvPr/>
          </p:nvSpPr>
          <p:spPr bwMode="auto">
            <a:xfrm>
              <a:off x="379" y="3660"/>
              <a:ext cx="529"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Metrics</a:t>
              </a:r>
            </a:p>
          </p:txBody>
        </p:sp>
        <p:sp>
          <p:nvSpPr>
            <p:cNvPr id="45093" name="Line 37"/>
            <p:cNvSpPr>
              <a:spLocks noChangeShapeType="1"/>
            </p:cNvSpPr>
            <p:nvPr/>
          </p:nvSpPr>
          <p:spPr bwMode="auto">
            <a:xfrm flipV="1">
              <a:off x="654" y="3381"/>
              <a:ext cx="387" cy="311"/>
            </a:xfrm>
            <a:prstGeom prst="line">
              <a:avLst/>
            </a:prstGeom>
            <a:noFill/>
            <a:ln w="12700">
              <a:solidFill>
                <a:schemeClr val="tx1"/>
              </a:solidFill>
              <a:round/>
              <a:headEnd/>
              <a:tailEnd type="triangle" w="med" len="med"/>
            </a:ln>
          </p:spPr>
          <p:txBody>
            <a:bodyPr/>
            <a:lstStyle/>
            <a:p>
              <a:endParaRPr lang="en-GB"/>
            </a:p>
          </p:txBody>
        </p:sp>
        <p:sp>
          <p:nvSpPr>
            <p:cNvPr id="45094" name="Line 38"/>
            <p:cNvSpPr>
              <a:spLocks noChangeShapeType="1"/>
            </p:cNvSpPr>
            <p:nvPr/>
          </p:nvSpPr>
          <p:spPr bwMode="auto">
            <a:xfrm>
              <a:off x="874" y="3784"/>
              <a:ext cx="1402" cy="194"/>
            </a:xfrm>
            <a:prstGeom prst="line">
              <a:avLst/>
            </a:prstGeom>
            <a:noFill/>
            <a:ln w="12700">
              <a:solidFill>
                <a:schemeClr val="tx1"/>
              </a:solidFill>
              <a:round/>
              <a:headEnd/>
              <a:tailEnd type="triangle" w="med" len="med"/>
            </a:ln>
          </p:spPr>
          <p:txBody>
            <a:bodyPr/>
            <a:lstStyle/>
            <a:p>
              <a:endParaRPr lang="en-GB"/>
            </a:p>
          </p:txBody>
        </p:sp>
        <p:sp>
          <p:nvSpPr>
            <p:cNvPr id="45095" name="Text Box 40"/>
            <p:cNvSpPr txBox="1">
              <a:spLocks noChangeArrowheads="1"/>
            </p:cNvSpPr>
            <p:nvPr/>
          </p:nvSpPr>
          <p:spPr bwMode="auto">
            <a:xfrm>
              <a:off x="4356" y="2250"/>
              <a:ext cx="1068" cy="212"/>
            </a:xfrm>
            <a:prstGeom prst="rect">
              <a:avLst/>
            </a:prstGeom>
            <a:solidFill>
              <a:srgbClr val="33CCCC"/>
            </a:solidFill>
            <a:ln w="9525" algn="ctr">
              <a:noFill/>
              <a:miter lim="800000"/>
              <a:headEnd/>
              <a:tailEnd/>
            </a:ln>
          </p:spPr>
          <p:txBody>
            <a:bodyPr wrap="none" lIns="91431" tIns="45716" rIns="91431" bIns="45716">
              <a:spAutoFit/>
            </a:bodyPr>
            <a:lstStyle/>
            <a:p>
              <a:pPr algn="l">
                <a:spcBef>
                  <a:spcPct val="20000"/>
                </a:spcBef>
              </a:pPr>
              <a:r>
                <a:rPr lang="en-US" sz="1600"/>
                <a:t>Coverage Space</a:t>
              </a:r>
            </a:p>
          </p:txBody>
        </p:sp>
        <p:sp>
          <p:nvSpPr>
            <p:cNvPr id="45096" name="Line 41"/>
            <p:cNvSpPr>
              <a:spLocks noChangeShapeType="1"/>
            </p:cNvSpPr>
            <p:nvPr/>
          </p:nvSpPr>
          <p:spPr bwMode="auto">
            <a:xfrm flipH="1">
              <a:off x="3715" y="2356"/>
              <a:ext cx="641" cy="481"/>
            </a:xfrm>
            <a:prstGeom prst="line">
              <a:avLst/>
            </a:prstGeom>
            <a:noFill/>
            <a:ln w="12700">
              <a:solidFill>
                <a:schemeClr val="tx1"/>
              </a:solidFill>
              <a:round/>
              <a:headEnd/>
              <a:tailEnd type="triangle" w="med" len="med"/>
            </a:ln>
          </p:spPr>
          <p:txBody>
            <a:bodyPr/>
            <a:lstStyle/>
            <a:p>
              <a:endParaRPr lang="en-GB"/>
            </a:p>
          </p:txBody>
        </p:sp>
        <p:sp>
          <p:nvSpPr>
            <p:cNvPr id="45097" name="Rectangle 43"/>
            <p:cNvSpPr>
              <a:spLocks noChangeArrowheads="1"/>
            </p:cNvSpPr>
            <p:nvPr/>
          </p:nvSpPr>
          <p:spPr bwMode="auto">
            <a:xfrm>
              <a:off x="1549" y="2728"/>
              <a:ext cx="520" cy="400"/>
            </a:xfrm>
            <a:prstGeom prst="rect">
              <a:avLst/>
            </a:prstGeom>
            <a:noFill/>
            <a:ln w="9525" algn="ctr">
              <a:noFill/>
              <a:miter lim="800000"/>
              <a:headEnd/>
              <a:tailEnd/>
            </a:ln>
          </p:spPr>
          <p:txBody>
            <a:bodyPr wrap="none" lIns="91431" tIns="45716" rIns="91431" bIns="45716" anchor="ctr"/>
            <a:lstStyle/>
            <a:p>
              <a:pPr algn="l"/>
              <a:r>
                <a:rPr lang="en-US" sz="1400" b="1"/>
                <a:t>Read</a:t>
              </a:r>
            </a:p>
            <a:p>
              <a:pPr algn="l"/>
              <a:r>
                <a:rPr lang="en-US" sz="1400" b="1"/>
                <a:t>Memory</a:t>
              </a:r>
            </a:p>
            <a:p>
              <a:pPr algn="l"/>
              <a:r>
                <a:rPr lang="en-US" sz="1400" b="1"/>
                <a:t>Len = 8</a:t>
              </a:r>
            </a:p>
          </p:txBody>
        </p:sp>
        <p:sp>
          <p:nvSpPr>
            <p:cNvPr id="45098" name="Oval 44"/>
            <p:cNvSpPr>
              <a:spLocks noChangeArrowheads="1"/>
            </p:cNvSpPr>
            <p:nvPr/>
          </p:nvSpPr>
          <p:spPr bwMode="auto">
            <a:xfrm>
              <a:off x="1531" y="2596"/>
              <a:ext cx="556" cy="616"/>
            </a:xfrm>
            <a:prstGeom prst="ellipse">
              <a:avLst/>
            </a:prstGeom>
            <a:noFill/>
            <a:ln w="12700" algn="ctr">
              <a:solidFill>
                <a:schemeClr val="tx1"/>
              </a:solidFill>
              <a:round/>
              <a:headEnd/>
              <a:tailEnd/>
            </a:ln>
          </p:spPr>
          <p:txBody>
            <a:bodyPr wrap="none" anchor="ctr"/>
            <a:lstStyle/>
            <a:p>
              <a:endParaRPr lang="en-GB"/>
            </a:p>
          </p:txBody>
        </p:sp>
        <p:sp>
          <p:nvSpPr>
            <p:cNvPr id="45099" name="Text Box 45"/>
            <p:cNvSpPr txBox="1">
              <a:spLocks noChangeArrowheads="1"/>
            </p:cNvSpPr>
            <p:nvPr/>
          </p:nvSpPr>
          <p:spPr bwMode="auto">
            <a:xfrm>
              <a:off x="144" y="2597"/>
              <a:ext cx="997"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Coverage Point</a:t>
              </a:r>
            </a:p>
          </p:txBody>
        </p:sp>
        <p:cxnSp>
          <p:nvCxnSpPr>
            <p:cNvPr id="45100" name="AutoShape 46"/>
            <p:cNvCxnSpPr>
              <a:cxnSpLocks noChangeShapeType="1"/>
              <a:stCxn id="45099" idx="3"/>
              <a:endCxn id="45098" idx="2"/>
            </p:cNvCxnSpPr>
            <p:nvPr/>
          </p:nvCxnSpPr>
          <p:spPr bwMode="auto">
            <a:xfrm>
              <a:off x="1141" y="2703"/>
              <a:ext cx="390" cy="201"/>
            </a:xfrm>
            <a:prstGeom prst="straightConnector1">
              <a:avLst/>
            </a:prstGeom>
            <a:noFill/>
            <a:ln w="12700">
              <a:solidFill>
                <a:schemeClr val="tx1"/>
              </a:solidFill>
              <a:round/>
              <a:headEnd/>
              <a:tailEnd type="triangle" w="med" len="med"/>
            </a:ln>
          </p:spPr>
        </p:cxnSp>
        <p:sp>
          <p:nvSpPr>
            <p:cNvPr id="45101" name="Oval 47"/>
            <p:cNvSpPr>
              <a:spLocks noChangeArrowheads="1"/>
            </p:cNvSpPr>
            <p:nvPr/>
          </p:nvSpPr>
          <p:spPr bwMode="auto">
            <a:xfrm>
              <a:off x="5590" y="4023"/>
              <a:ext cx="80" cy="72"/>
            </a:xfrm>
            <a:prstGeom prst="ellipse">
              <a:avLst/>
            </a:prstGeom>
            <a:solidFill>
              <a:schemeClr val="bg1"/>
            </a:solidFill>
            <a:ln w="9525" algn="ctr">
              <a:noFill/>
              <a:round/>
              <a:headEnd/>
              <a:tailEnd/>
            </a:ln>
          </p:spPr>
          <p:txBody>
            <a:bodyPr wrap="none" anchor="ctr"/>
            <a:lstStyle/>
            <a:p>
              <a:endParaRPr lang="en-GB"/>
            </a:p>
          </p:txBody>
        </p:sp>
        <p:sp>
          <p:nvSpPr>
            <p:cNvPr id="45102" name="Line 48"/>
            <p:cNvSpPr>
              <a:spLocks noChangeShapeType="1"/>
            </p:cNvSpPr>
            <p:nvPr/>
          </p:nvSpPr>
          <p:spPr bwMode="auto">
            <a:xfrm flipV="1">
              <a:off x="591" y="3172"/>
              <a:ext cx="0" cy="514"/>
            </a:xfrm>
            <a:prstGeom prst="line">
              <a:avLst/>
            </a:prstGeom>
            <a:noFill/>
            <a:ln w="12700">
              <a:solidFill>
                <a:schemeClr val="tx1"/>
              </a:solidFill>
              <a:round/>
              <a:headEnd/>
              <a:tailEnd type="triangle" w="med" len="med"/>
            </a:ln>
          </p:spPr>
          <p:txBody>
            <a:bodyPr/>
            <a:lstStyle/>
            <a:p>
              <a:endParaRPr lang="en-GB"/>
            </a:p>
          </p:txBody>
        </p:sp>
        <p:sp>
          <p:nvSpPr>
            <p:cNvPr id="45103" name="Text Box 56"/>
            <p:cNvSpPr txBox="1">
              <a:spLocks noChangeArrowheads="1"/>
            </p:cNvSpPr>
            <p:nvPr/>
          </p:nvSpPr>
          <p:spPr bwMode="auto">
            <a:xfrm>
              <a:off x="229" y="2947"/>
              <a:ext cx="991" cy="212"/>
            </a:xfrm>
            <a:prstGeom prst="rect">
              <a:avLst/>
            </a:prstGeom>
            <a:noFill/>
            <a:ln w="12700">
              <a:noFill/>
              <a:miter lim="800000"/>
              <a:headEnd/>
              <a:tailEnd/>
            </a:ln>
          </p:spPr>
          <p:txBody>
            <a:bodyPr wrap="none" lIns="91431" tIns="45716" rIns="91431" bIns="45716">
              <a:spAutoFit/>
            </a:bodyPr>
            <a:lstStyle/>
            <a:p>
              <a:pPr eaLnBrk="0" hangingPunct="0"/>
              <a:r>
                <a:rPr lang="en-GB" sz="1600"/>
                <a:t>Type (RD, WR)</a:t>
              </a:r>
              <a:endParaRPr lang="en-US" sz="1600"/>
            </a:p>
          </p:txBody>
        </p:sp>
      </p:grpSp>
      <p:sp>
        <p:nvSpPr>
          <p:cNvPr id="38917" name="TextBox 46"/>
          <p:cNvSpPr txBox="1">
            <a:spLocks noChangeArrowheads="1"/>
          </p:cNvSpPr>
          <p:nvPr/>
        </p:nvSpPr>
        <p:spPr bwMode="auto">
          <a:xfrm>
            <a:off x="6750050" y="5054600"/>
            <a:ext cx="1779588" cy="923925"/>
          </a:xfrm>
          <a:prstGeom prst="rect">
            <a:avLst/>
          </a:prstGeom>
          <a:noFill/>
          <a:ln w="9525">
            <a:noFill/>
            <a:miter lim="800000"/>
            <a:headEnd/>
            <a:tailEnd/>
          </a:ln>
        </p:spPr>
        <p:txBody>
          <a:bodyPr>
            <a:spAutoFit/>
          </a:bodyPr>
          <a:lstStyle/>
          <a:p>
            <a:r>
              <a:rPr lang="en-GB">
                <a:solidFill>
                  <a:srgbClr val="C00000"/>
                </a:solidFill>
              </a:rPr>
              <a:t>Transaction Coverage Model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3" grpId="0" build="p"/>
      <p:bldP spid="389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Cross-Product Models In </a:t>
            </a:r>
            <a:r>
              <a:rPr lang="en-US" i="1" smtClean="0"/>
              <a:t>e</a:t>
            </a:r>
          </a:p>
        </p:txBody>
      </p:sp>
      <p:sp>
        <p:nvSpPr>
          <p:cNvPr id="46083" name="Rectangle 3"/>
          <p:cNvSpPr>
            <a:spLocks noGrp="1" noChangeArrowheads="1"/>
          </p:cNvSpPr>
          <p:nvPr>
            <p:ph type="body" sz="half" idx="1"/>
          </p:nvPr>
        </p:nvSpPr>
        <p:spPr>
          <a:xfrm>
            <a:off x="265113" y="1290638"/>
            <a:ext cx="4529137" cy="4962525"/>
          </a:xfrm>
        </p:spPr>
        <p:txBody>
          <a:bodyPr/>
          <a:lstStyle/>
          <a:p>
            <a:pPr eaLnBrk="1" hangingPunct="1">
              <a:lnSpc>
                <a:spcPct val="90000"/>
              </a:lnSpc>
              <a:buFont typeface="Wingdings" pitchFamily="2" charset="2"/>
              <a:buNone/>
            </a:pPr>
            <a:r>
              <a:rPr lang="en-GB" sz="2400" b="1" smtClean="0"/>
              <a:t>Verification Languages such as </a:t>
            </a:r>
            <a:r>
              <a:rPr lang="en-GB" sz="2400" b="1" i="1" smtClean="0"/>
              <a:t>e</a:t>
            </a:r>
            <a:r>
              <a:rPr lang="en-GB" sz="2400" b="1" smtClean="0"/>
              <a:t> support cross-product coverage models:</a:t>
            </a:r>
            <a:endParaRPr lang="en-US" sz="2400" b="1" smtClean="0"/>
          </a:p>
          <a:p>
            <a:pPr eaLnBrk="1" hangingPunct="1">
              <a:lnSpc>
                <a:spcPct val="90000"/>
              </a:lnSpc>
            </a:pPr>
            <a:r>
              <a:rPr lang="en-US" sz="2400" smtClean="0"/>
              <a:t>The </a:t>
            </a:r>
            <a:r>
              <a:rPr lang="en-US" sz="2400" smtClean="0">
                <a:solidFill>
                  <a:srgbClr val="A50021"/>
                </a:solidFill>
              </a:rPr>
              <a:t>story</a:t>
            </a:r>
            <a:r>
              <a:rPr lang="en-US" sz="2400" smtClean="0"/>
              <a:t> is hidden in the </a:t>
            </a:r>
            <a:r>
              <a:rPr lang="en-US" sz="2400" smtClean="0">
                <a:solidFill>
                  <a:schemeClr val="folHlink"/>
                </a:solidFill>
              </a:rPr>
              <a:t>event</a:t>
            </a:r>
            <a:r>
              <a:rPr lang="en-US" sz="2400" smtClean="0"/>
              <a:t> </a:t>
            </a:r>
          </a:p>
          <a:p>
            <a:pPr eaLnBrk="1" hangingPunct="1">
              <a:lnSpc>
                <a:spcPct val="90000"/>
              </a:lnSpc>
            </a:pPr>
            <a:r>
              <a:rPr lang="en-US" sz="2400" smtClean="0"/>
              <a:t>The </a:t>
            </a:r>
            <a:r>
              <a:rPr lang="en-US" sz="2400" smtClean="0">
                <a:solidFill>
                  <a:srgbClr val="A50021"/>
                </a:solidFill>
              </a:rPr>
              <a:t>attributes</a:t>
            </a:r>
            <a:r>
              <a:rPr lang="en-US" sz="2400" smtClean="0"/>
              <a:t> and their </a:t>
            </a:r>
            <a:r>
              <a:rPr lang="en-US" sz="2400" smtClean="0">
                <a:solidFill>
                  <a:srgbClr val="A50021"/>
                </a:solidFill>
              </a:rPr>
              <a:t>values</a:t>
            </a:r>
            <a:r>
              <a:rPr lang="en-US" sz="2400" smtClean="0"/>
              <a:t> are defined in the </a:t>
            </a:r>
            <a:r>
              <a:rPr lang="en-US" sz="2400" smtClean="0">
                <a:solidFill>
                  <a:schemeClr val="hlink"/>
                </a:solidFill>
              </a:rPr>
              <a:t>coverage items</a:t>
            </a:r>
          </a:p>
          <a:p>
            <a:pPr eaLnBrk="1" hangingPunct="1">
              <a:lnSpc>
                <a:spcPct val="90000"/>
              </a:lnSpc>
            </a:pPr>
            <a:r>
              <a:rPr lang="en-US" sz="2400" smtClean="0">
                <a:solidFill>
                  <a:srgbClr val="A50021"/>
                </a:solidFill>
              </a:rPr>
              <a:t>Legal and interesting space</a:t>
            </a:r>
            <a:r>
              <a:rPr lang="en-US" sz="2400" smtClean="0"/>
              <a:t> are defined using the </a:t>
            </a:r>
            <a:r>
              <a:rPr lang="en-US" sz="2400" smtClean="0">
                <a:solidFill>
                  <a:srgbClr val="009900"/>
                </a:solidFill>
              </a:rPr>
              <a:t>illegal</a:t>
            </a:r>
            <a:r>
              <a:rPr lang="en-US" sz="2400" smtClean="0"/>
              <a:t> and </a:t>
            </a:r>
            <a:r>
              <a:rPr lang="en-US" sz="2400" smtClean="0">
                <a:solidFill>
                  <a:srgbClr val="009900"/>
                </a:solidFill>
              </a:rPr>
              <a:t>ignore</a:t>
            </a:r>
            <a:r>
              <a:rPr lang="en-US" sz="2400" smtClean="0"/>
              <a:t> constructs</a:t>
            </a:r>
          </a:p>
          <a:p>
            <a:pPr lvl="1" eaLnBrk="1" hangingPunct="1">
              <a:lnSpc>
                <a:spcPct val="90000"/>
              </a:lnSpc>
            </a:pPr>
            <a:r>
              <a:rPr lang="en-US" sz="2000" smtClean="0"/>
              <a:t>Restrictions can be defined on the coverage items and the cross itself</a:t>
            </a:r>
          </a:p>
        </p:txBody>
      </p:sp>
      <p:sp>
        <p:nvSpPr>
          <p:cNvPr id="46084" name="AutoShape 5"/>
          <p:cNvSpPr>
            <a:spLocks noChangeArrowheads="1"/>
          </p:cNvSpPr>
          <p:nvPr/>
        </p:nvSpPr>
        <p:spPr bwMode="auto">
          <a:xfrm>
            <a:off x="5049838" y="1558925"/>
            <a:ext cx="3721100" cy="4227513"/>
          </a:xfrm>
          <a:prstGeom prst="foldedCorner">
            <a:avLst>
              <a:gd name="adj" fmla="val 12500"/>
            </a:avLst>
          </a:prstGeom>
          <a:solidFill>
            <a:srgbClr val="FFFF99"/>
          </a:solidFill>
          <a:ln w="25400">
            <a:solidFill>
              <a:schemeClr val="tx1"/>
            </a:solidFill>
            <a:round/>
            <a:headEnd/>
            <a:tailEnd type="none" w="lg" len="lg"/>
          </a:ln>
        </p:spPr>
        <p:txBody>
          <a:bodyPr wrap="none" lIns="80798" tIns="40399" rIns="80798" bIns="40399" anchor="ctr"/>
          <a:lstStyle/>
          <a:p>
            <a:pPr algn="l" defTabSz="808038"/>
            <a:r>
              <a:rPr lang="en-US" sz="1400" b="1">
                <a:latin typeface="Comic Sans MS" pitchFamily="66" charset="0"/>
                <a:cs typeface="Arial" charset="0"/>
              </a:rPr>
              <a:t>struct instruction {</a:t>
            </a:r>
          </a:p>
          <a:p>
            <a:pPr algn="l" defTabSz="808038"/>
            <a:r>
              <a:rPr lang="en-US" sz="1400" b="1">
                <a:latin typeface="Comic Sans MS" pitchFamily="66" charset="0"/>
                <a:cs typeface="Arial" charset="0"/>
              </a:rPr>
              <a:t>   opcode: [NOP, ADD, SUB, </a:t>
            </a:r>
          </a:p>
          <a:p>
            <a:pPr algn="l" defTabSz="808038"/>
            <a:r>
              <a:rPr lang="en-US" sz="1400" b="1">
                <a:latin typeface="Comic Sans MS" pitchFamily="66" charset="0"/>
                <a:cs typeface="Arial" charset="0"/>
              </a:rPr>
              <a:t>              AND, XOR];</a:t>
            </a:r>
          </a:p>
          <a:p>
            <a:pPr algn="l" defTabSz="808038"/>
            <a:r>
              <a:rPr lang="en-US" sz="1400" b="1">
                <a:latin typeface="Comic Sans MS" pitchFamily="66" charset="0"/>
                <a:cs typeface="Arial" charset="0"/>
              </a:rPr>
              <a:t>   operand1 : byte;</a:t>
            </a:r>
          </a:p>
          <a:p>
            <a:pPr algn="l" defTabSz="808038"/>
            <a:endParaRPr lang="en-US" sz="1400" b="1">
              <a:latin typeface="Comic Sans MS" pitchFamily="66" charset="0"/>
              <a:cs typeface="Arial" charset="0"/>
            </a:endParaRPr>
          </a:p>
          <a:p>
            <a:pPr algn="l" defTabSz="808038"/>
            <a:r>
              <a:rPr lang="en-US" sz="1400" b="1">
                <a:latin typeface="Comic Sans MS" pitchFamily="66" charset="0"/>
                <a:cs typeface="Arial" charset="0"/>
              </a:rPr>
              <a:t>   </a:t>
            </a:r>
            <a:r>
              <a:rPr lang="en-US" sz="1400" b="1">
                <a:solidFill>
                  <a:schemeClr val="folHlink"/>
                </a:solidFill>
                <a:latin typeface="Comic Sans MS" pitchFamily="66" charset="0"/>
                <a:cs typeface="Arial" charset="0"/>
              </a:rPr>
              <a:t>event</a:t>
            </a:r>
            <a:r>
              <a:rPr lang="en-US" sz="1400" b="1">
                <a:solidFill>
                  <a:schemeClr val="hlink"/>
                </a:solidFill>
                <a:latin typeface="Comic Sans MS" pitchFamily="66" charset="0"/>
                <a:cs typeface="Arial" charset="0"/>
              </a:rPr>
              <a:t> </a:t>
            </a:r>
            <a:r>
              <a:rPr lang="en-US" sz="1400" b="1">
                <a:solidFill>
                  <a:schemeClr val="folHlink"/>
                </a:solidFill>
                <a:latin typeface="Comic Sans MS" pitchFamily="66" charset="0"/>
                <a:cs typeface="Arial" charset="0"/>
              </a:rPr>
              <a:t>stimulus</a:t>
            </a:r>
            <a:r>
              <a:rPr lang="en-US" sz="1400" b="1">
                <a:solidFill>
                  <a:schemeClr val="hlink"/>
                </a:solidFill>
                <a:latin typeface="Comic Sans MS" pitchFamily="66" charset="0"/>
                <a:cs typeface="Arial" charset="0"/>
              </a:rPr>
              <a:t>;</a:t>
            </a:r>
          </a:p>
          <a:p>
            <a:pPr algn="l" defTabSz="808038"/>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a:t>
            </a:r>
            <a:r>
              <a:rPr lang="en-US" sz="1400" b="1">
                <a:latin typeface="Comic Sans MS" pitchFamily="66" charset="0"/>
                <a:cs typeface="Arial" charset="0"/>
              </a:rPr>
              <a:t>cover </a:t>
            </a:r>
            <a:r>
              <a:rPr lang="en-US" sz="1400" b="1">
                <a:solidFill>
                  <a:schemeClr val="folHlink"/>
                </a:solidFill>
                <a:latin typeface="Comic Sans MS" pitchFamily="66" charset="0"/>
                <a:cs typeface="Arial" charset="0"/>
              </a:rPr>
              <a:t>stimulus</a:t>
            </a:r>
            <a:r>
              <a:rPr lang="en-US" sz="1400" b="1">
                <a:latin typeface="Comic Sans MS" pitchFamily="66" charset="0"/>
                <a:cs typeface="Arial" charset="0"/>
              </a:rPr>
              <a:t> is {</a:t>
            </a:r>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opcode</a:t>
            </a:r>
            <a:r>
              <a:rPr lang="en-US" sz="1400" b="1">
                <a:latin typeface="Comic Sans MS" pitchFamily="66" charset="0"/>
                <a:cs typeface="Arial" charset="0"/>
              </a:rPr>
              <a:t>;</a:t>
            </a:r>
          </a:p>
          <a:p>
            <a:pPr algn="l" defTabSz="808038"/>
            <a:r>
              <a:rPr lang="en-US" sz="1400" b="1">
                <a:latin typeface="Comic Sans MS" pitchFamily="66" charset="0"/>
                <a:cs typeface="Arial" charset="0"/>
              </a:rPr>
              <a:t>      </a:t>
            </a:r>
            <a:r>
              <a:rPr lang="en-US" sz="1400" b="1">
                <a:solidFill>
                  <a:schemeClr val="hlink"/>
                </a:solidFill>
                <a:latin typeface="Comic Sans MS" pitchFamily="66" charset="0"/>
                <a:cs typeface="Arial" charset="0"/>
              </a:rPr>
              <a:t>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operand1</a:t>
            </a:r>
            <a:r>
              <a:rPr lang="en-US" sz="1400" b="1">
                <a:latin typeface="Comic Sans MS" pitchFamily="66" charset="0"/>
                <a:cs typeface="Arial" charset="0"/>
              </a:rPr>
              <a:t>;</a:t>
            </a:r>
          </a:p>
          <a:p>
            <a:pPr algn="l" defTabSz="808038"/>
            <a:r>
              <a:rPr lang="en-US" sz="1400" b="1">
                <a:solidFill>
                  <a:schemeClr val="hlink"/>
                </a:solidFill>
                <a:latin typeface="Comic Sans MS" pitchFamily="66" charset="0"/>
                <a:cs typeface="Arial" charset="0"/>
              </a:rPr>
              <a:t>      cross</a:t>
            </a:r>
            <a:r>
              <a:rPr lang="en-US" sz="1400" b="1">
                <a:latin typeface="Comic Sans MS" pitchFamily="66" charset="0"/>
                <a:cs typeface="Arial" charset="0"/>
              </a:rPr>
              <a:t> opcode, operand1</a:t>
            </a:r>
          </a:p>
          <a:p>
            <a:pPr algn="l" defTabSz="808038"/>
            <a:r>
              <a:rPr lang="en-US" sz="1400" b="1">
                <a:latin typeface="Comic Sans MS" pitchFamily="66" charset="0"/>
                <a:cs typeface="Arial" charset="0"/>
              </a:rPr>
              <a:t>         using </a:t>
            </a:r>
            <a:r>
              <a:rPr lang="en-US" sz="1400" b="1">
                <a:solidFill>
                  <a:srgbClr val="009900"/>
                </a:solidFill>
                <a:latin typeface="Comic Sans MS" pitchFamily="66" charset="0"/>
                <a:cs typeface="Arial" charset="0"/>
              </a:rPr>
              <a:t>ignore = (opcode == NOP);</a:t>
            </a:r>
          </a:p>
          <a:p>
            <a:pPr algn="l" defTabSz="808038"/>
            <a:r>
              <a:rPr lang="en-US" sz="1400" b="1">
                <a:solidFill>
                  <a:srgbClr val="009900"/>
                </a:solidFill>
                <a:latin typeface="Comic Sans MS" pitchFamily="66" charset="0"/>
                <a:cs typeface="Arial" charset="0"/>
              </a:rPr>
              <a:t>   </a:t>
            </a:r>
            <a:r>
              <a:rPr lang="en-US" sz="1400" b="1">
                <a:latin typeface="Comic Sans MS" pitchFamily="66" charset="0"/>
                <a:cs typeface="Arial" charset="0"/>
              </a:rPr>
              <a:t>};</a:t>
            </a:r>
          </a:p>
          <a:p>
            <a:pPr algn="l" defTabSz="808038"/>
            <a:r>
              <a:rPr lang="en-US" sz="1400" b="1">
                <a:latin typeface="Comic Sans MS" pitchFamily="66" charset="0"/>
                <a:cs typeface="Arial" charset="0"/>
              </a:rPr>
              <a:t>};</a:t>
            </a:r>
          </a:p>
          <a:p>
            <a:pPr algn="l" defTabSz="808038"/>
            <a:endParaRPr lang="en-US" sz="1400">
              <a:latin typeface="Comic Sans MS" pitchFamily="66"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Situation Coverage</a:t>
            </a:r>
            <a:endParaRPr lang="en-GB" dirty="0"/>
          </a:p>
        </p:txBody>
      </p:sp>
      <p:pic>
        <p:nvPicPr>
          <p:cNvPr id="8" name="Picture 7" descr="Screen Shot 2015-09-11 at 05.58.5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07" y="1380337"/>
            <a:ext cx="9144000" cy="2564780"/>
          </a:xfrm>
          <a:prstGeom prst="rect">
            <a:avLst/>
          </a:prstGeom>
        </p:spPr>
      </p:pic>
      <p:sp>
        <p:nvSpPr>
          <p:cNvPr id="4" name="Rectangle 3"/>
          <p:cNvSpPr/>
          <p:nvPr/>
        </p:nvSpPr>
        <p:spPr>
          <a:xfrm>
            <a:off x="340638" y="4365337"/>
            <a:ext cx="8161677" cy="1200329"/>
          </a:xfrm>
          <a:prstGeom prst="rect">
            <a:avLst/>
          </a:prstGeom>
        </p:spPr>
        <p:txBody>
          <a:bodyPr wrap="square">
            <a:spAutoFit/>
          </a:bodyPr>
          <a:lstStyle/>
          <a:p>
            <a:pPr algn="l"/>
            <a:r>
              <a:rPr lang="en-GB" i="1" dirty="0" smtClean="0"/>
              <a:t>Alexander</a:t>
            </a:r>
            <a:r>
              <a:rPr lang="en-GB" i="1" dirty="0"/>
              <a:t>, Rob; Hawkins, Heather Rebecca; Rae, Andrew John </a:t>
            </a:r>
          </a:p>
          <a:p>
            <a:pPr algn="l"/>
            <a:r>
              <a:rPr lang="en-GB" b="1" i="1" dirty="0" smtClean="0"/>
              <a:t>Situation </a:t>
            </a:r>
            <a:r>
              <a:rPr lang="en-GB" b="1" i="1" dirty="0"/>
              <a:t>coverage – a coverage criterion for testing autonomous robots.</a:t>
            </a:r>
            <a:endParaRPr lang="en-GB" i="1" dirty="0"/>
          </a:p>
          <a:p>
            <a:pPr algn="l"/>
            <a:r>
              <a:rPr lang="en-GB" i="1" dirty="0"/>
              <a:t>Department of Computer Science, University of York, 2015. 21 p.</a:t>
            </a:r>
          </a:p>
          <a:p>
            <a:r>
              <a:rPr lang="en-GB" i="1" dirty="0"/>
              <a:t> </a:t>
            </a:r>
          </a:p>
        </p:txBody>
      </p:sp>
    </p:spTree>
    <p:extLst>
      <p:ext uri="{BB962C8B-B14F-4D97-AF65-F5344CB8AC3E}">
        <p14:creationId xmlns:p14="http://schemas.microsoft.com/office/powerpoint/2010/main" val="3141576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Simulation-based Verification Environment</a:t>
            </a:r>
          </a:p>
        </p:txBody>
      </p:sp>
      <p:grpSp>
        <p:nvGrpSpPr>
          <p:cNvPr id="2" name="Group 3"/>
          <p:cNvGrpSpPr>
            <a:grpSpLocks/>
          </p:cNvGrpSpPr>
          <p:nvPr/>
        </p:nvGrpSpPr>
        <p:grpSpPr bwMode="auto">
          <a:xfrm>
            <a:off x="295275" y="1828800"/>
            <a:ext cx="7918450" cy="4287838"/>
            <a:chOff x="210" y="961"/>
            <a:chExt cx="5636" cy="3063"/>
          </a:xfrm>
        </p:grpSpPr>
        <p:sp>
          <p:nvSpPr>
            <p:cNvPr id="11323" name="Rectangle 4"/>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11324" name="Rectangle 5"/>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11268" name="Group 6"/>
          <p:cNvGrpSpPr>
            <a:grpSpLocks/>
          </p:cNvGrpSpPr>
          <p:nvPr/>
        </p:nvGrpSpPr>
        <p:grpSpPr bwMode="auto">
          <a:xfrm>
            <a:off x="876300" y="1893888"/>
            <a:ext cx="1079500" cy="1612900"/>
            <a:chOff x="624" y="1353"/>
            <a:chExt cx="768" cy="1152"/>
          </a:xfrm>
        </p:grpSpPr>
        <p:grpSp>
          <p:nvGrpSpPr>
            <p:cNvPr id="11316" name="Group 7"/>
            <p:cNvGrpSpPr>
              <a:grpSpLocks/>
            </p:cNvGrpSpPr>
            <p:nvPr/>
          </p:nvGrpSpPr>
          <p:grpSpPr bwMode="auto">
            <a:xfrm>
              <a:off x="624" y="1353"/>
              <a:ext cx="768" cy="528"/>
              <a:chOff x="624" y="1353"/>
              <a:chExt cx="768" cy="528"/>
            </a:xfrm>
          </p:grpSpPr>
          <p:sp>
            <p:nvSpPr>
              <p:cNvPr id="11321" name="AutoShape 8"/>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11322" name="Text Box 9"/>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11317" name="Line 10"/>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11318" name="Group 11"/>
            <p:cNvGrpSpPr>
              <a:grpSpLocks/>
            </p:cNvGrpSpPr>
            <p:nvPr/>
          </p:nvGrpSpPr>
          <p:grpSpPr bwMode="auto">
            <a:xfrm>
              <a:off x="891" y="1977"/>
              <a:ext cx="144" cy="367"/>
              <a:chOff x="1482" y="2283"/>
              <a:chExt cx="319" cy="847"/>
            </a:xfrm>
          </p:grpSpPr>
          <p:sp>
            <p:nvSpPr>
              <p:cNvPr id="11319" name="Freeform 1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20" name="Freeform 1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6" name="Group 14"/>
          <p:cNvGrpSpPr>
            <a:grpSpLocks/>
          </p:cNvGrpSpPr>
          <p:nvPr/>
        </p:nvGrpSpPr>
        <p:grpSpPr bwMode="auto">
          <a:xfrm>
            <a:off x="3819525" y="4887913"/>
            <a:ext cx="2249488" cy="1160462"/>
            <a:chOff x="2719" y="3491"/>
            <a:chExt cx="1601" cy="829"/>
          </a:xfrm>
        </p:grpSpPr>
        <p:grpSp>
          <p:nvGrpSpPr>
            <p:cNvPr id="11310" name="Group 15"/>
            <p:cNvGrpSpPr>
              <a:grpSpLocks/>
            </p:cNvGrpSpPr>
            <p:nvPr/>
          </p:nvGrpSpPr>
          <p:grpSpPr bwMode="auto">
            <a:xfrm>
              <a:off x="2719" y="3491"/>
              <a:ext cx="942" cy="829"/>
              <a:chOff x="2335" y="3024"/>
              <a:chExt cx="942" cy="829"/>
            </a:xfrm>
          </p:grpSpPr>
          <p:sp>
            <p:nvSpPr>
              <p:cNvPr id="11312" name="AutoShape 16"/>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3" name="AutoShape 17"/>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4" name="AutoShape 18"/>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5" name="Text Box 19"/>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11311" name="Line 20"/>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8" name="Group 21"/>
          <p:cNvGrpSpPr>
            <a:grpSpLocks/>
          </p:cNvGrpSpPr>
          <p:nvPr/>
        </p:nvGrpSpPr>
        <p:grpSpPr bwMode="auto">
          <a:xfrm>
            <a:off x="2611438" y="5046663"/>
            <a:ext cx="265112" cy="647700"/>
            <a:chOff x="1482" y="2283"/>
            <a:chExt cx="319" cy="847"/>
          </a:xfrm>
        </p:grpSpPr>
        <p:sp>
          <p:nvSpPr>
            <p:cNvPr id="11308" name="Freeform 2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09" name="Freeform 2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215064" name="Line 24"/>
          <p:cNvSpPr>
            <a:spLocks noChangeShapeType="1"/>
          </p:cNvSpPr>
          <p:nvPr/>
        </p:nvSpPr>
        <p:spPr bwMode="auto">
          <a:xfrm flipH="1">
            <a:off x="2879725" y="5418138"/>
            <a:ext cx="922338" cy="0"/>
          </a:xfrm>
          <a:prstGeom prst="line">
            <a:avLst/>
          </a:prstGeom>
          <a:noFill/>
          <a:ln w="57150">
            <a:solidFill>
              <a:srgbClr val="0066FF"/>
            </a:solidFill>
            <a:round/>
            <a:headEnd/>
            <a:tailEnd type="triangle" w="med" len="med"/>
          </a:ln>
        </p:spPr>
        <p:txBody>
          <a:bodyPr wrap="none" anchor="ctr"/>
          <a:lstStyle/>
          <a:p>
            <a:endParaRPr lang="en-GB"/>
          </a:p>
        </p:txBody>
      </p:sp>
      <p:sp>
        <p:nvSpPr>
          <p:cNvPr id="215065" name="Line 25"/>
          <p:cNvSpPr>
            <a:spLocks noChangeShapeType="1"/>
          </p:cNvSpPr>
          <p:nvPr/>
        </p:nvSpPr>
        <p:spPr bwMode="auto">
          <a:xfrm flipV="1">
            <a:off x="1130300" y="4394200"/>
            <a:ext cx="9525" cy="842963"/>
          </a:xfrm>
          <a:prstGeom prst="line">
            <a:avLst/>
          </a:prstGeom>
          <a:noFill/>
          <a:ln w="57150">
            <a:solidFill>
              <a:srgbClr val="0066FF"/>
            </a:solidFill>
            <a:round/>
            <a:headEnd/>
            <a:tailEnd type="triangle" w="med" len="med"/>
          </a:ln>
        </p:spPr>
        <p:txBody>
          <a:bodyPr wrap="none" anchor="ctr"/>
          <a:lstStyle/>
          <a:p>
            <a:endParaRPr lang="en-GB"/>
          </a:p>
        </p:txBody>
      </p:sp>
      <p:sp>
        <p:nvSpPr>
          <p:cNvPr id="215066" name="Line 26"/>
          <p:cNvSpPr>
            <a:spLocks noChangeShapeType="1"/>
          </p:cNvSpPr>
          <p:nvPr/>
        </p:nvSpPr>
        <p:spPr bwMode="auto">
          <a:xfrm>
            <a:off x="385763" y="2217738"/>
            <a:ext cx="473075" cy="0"/>
          </a:xfrm>
          <a:prstGeom prst="line">
            <a:avLst/>
          </a:prstGeom>
          <a:noFill/>
          <a:ln w="57150">
            <a:solidFill>
              <a:srgbClr val="0066FF"/>
            </a:solidFill>
            <a:round/>
            <a:headEnd/>
            <a:tailEnd type="triangle" w="med" len="med"/>
          </a:ln>
        </p:spPr>
        <p:txBody>
          <a:bodyPr wrap="none" anchor="ctr"/>
          <a:lstStyle/>
          <a:p>
            <a:endParaRPr lang="en-GB"/>
          </a:p>
        </p:txBody>
      </p:sp>
      <p:sp>
        <p:nvSpPr>
          <p:cNvPr id="215067" name="Line 27"/>
          <p:cNvSpPr>
            <a:spLocks noChangeShapeType="1"/>
          </p:cNvSpPr>
          <p:nvPr/>
        </p:nvSpPr>
        <p:spPr bwMode="auto">
          <a:xfrm flipH="1">
            <a:off x="1103313" y="5259388"/>
            <a:ext cx="1471612" cy="0"/>
          </a:xfrm>
          <a:prstGeom prst="line">
            <a:avLst/>
          </a:prstGeom>
          <a:noFill/>
          <a:ln w="57150">
            <a:solidFill>
              <a:srgbClr val="0066FF"/>
            </a:solidFill>
            <a:round/>
            <a:headEnd/>
            <a:tailEnd/>
          </a:ln>
        </p:spPr>
        <p:txBody>
          <a:bodyPr wrap="none" anchor="ctr"/>
          <a:lstStyle/>
          <a:p>
            <a:endParaRPr lang="en-GB"/>
          </a:p>
        </p:txBody>
      </p:sp>
      <p:sp>
        <p:nvSpPr>
          <p:cNvPr id="215068" name="Line 28"/>
          <p:cNvSpPr>
            <a:spLocks noChangeShapeType="1"/>
          </p:cNvSpPr>
          <p:nvPr/>
        </p:nvSpPr>
        <p:spPr bwMode="auto">
          <a:xfrm flipH="1">
            <a:off x="390525" y="5540375"/>
            <a:ext cx="2257425" cy="0"/>
          </a:xfrm>
          <a:prstGeom prst="line">
            <a:avLst/>
          </a:prstGeom>
          <a:noFill/>
          <a:ln w="57150">
            <a:solidFill>
              <a:srgbClr val="0066FF"/>
            </a:solidFill>
            <a:round/>
            <a:headEnd/>
            <a:tailEnd/>
          </a:ln>
        </p:spPr>
        <p:txBody>
          <a:bodyPr wrap="none" anchor="ctr"/>
          <a:lstStyle/>
          <a:p>
            <a:endParaRPr lang="en-GB"/>
          </a:p>
        </p:txBody>
      </p:sp>
      <p:sp>
        <p:nvSpPr>
          <p:cNvPr id="215069" name="Line 29"/>
          <p:cNvSpPr>
            <a:spLocks noChangeShapeType="1"/>
          </p:cNvSpPr>
          <p:nvPr/>
        </p:nvSpPr>
        <p:spPr bwMode="auto">
          <a:xfrm>
            <a:off x="381000" y="2190750"/>
            <a:ext cx="34925" cy="3360738"/>
          </a:xfrm>
          <a:prstGeom prst="line">
            <a:avLst/>
          </a:prstGeom>
          <a:noFill/>
          <a:ln w="57150">
            <a:solidFill>
              <a:srgbClr val="0066FF"/>
            </a:solidFill>
            <a:round/>
            <a:headEnd/>
            <a:tailEnd/>
          </a:ln>
        </p:spPr>
        <p:txBody>
          <a:bodyPr wrap="none" anchor="ctr"/>
          <a:lstStyle/>
          <a:p>
            <a:endParaRPr lang="en-GB"/>
          </a:p>
        </p:txBody>
      </p:sp>
      <p:grpSp>
        <p:nvGrpSpPr>
          <p:cNvPr id="9" name="Group 30"/>
          <p:cNvGrpSpPr>
            <a:grpSpLocks/>
          </p:cNvGrpSpPr>
          <p:nvPr/>
        </p:nvGrpSpPr>
        <p:grpSpPr bwMode="auto">
          <a:xfrm>
            <a:off x="6057900" y="4325938"/>
            <a:ext cx="2170113" cy="1668462"/>
            <a:chOff x="4311" y="3090"/>
            <a:chExt cx="1545" cy="1191"/>
          </a:xfrm>
        </p:grpSpPr>
        <p:sp>
          <p:nvSpPr>
            <p:cNvPr id="11303" name="AutoShape 31"/>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11304" name="Group 32"/>
            <p:cNvGrpSpPr>
              <a:grpSpLocks/>
            </p:cNvGrpSpPr>
            <p:nvPr/>
          </p:nvGrpSpPr>
          <p:grpSpPr bwMode="auto">
            <a:xfrm>
              <a:off x="4311" y="3090"/>
              <a:ext cx="1545" cy="1083"/>
              <a:chOff x="4311" y="3090"/>
              <a:chExt cx="1545" cy="1083"/>
            </a:xfrm>
          </p:grpSpPr>
          <p:sp>
            <p:nvSpPr>
              <p:cNvPr id="11305" name="Line 33"/>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11306" name="Text Box 34"/>
              <p:cNvSpPr txBox="1">
                <a:spLocks noChangeArrowheads="1"/>
              </p:cNvSpPr>
              <p:nvPr/>
            </p:nvSpPr>
            <p:spPr bwMode="auto">
              <a:xfrm>
                <a:off x="4311" y="3769"/>
                <a:ext cx="972" cy="404"/>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a:t>
                </a:r>
                <a:br>
                  <a:rPr lang="en-US" sz="1600">
                    <a:cs typeface="Arial" charset="0"/>
                  </a:rPr>
                </a:br>
                <a:r>
                  <a:rPr lang="en-US" sz="1600">
                    <a:cs typeface="Arial" charset="0"/>
                  </a:rPr>
                  <a:t>Analysis Tool</a:t>
                </a:r>
              </a:p>
            </p:txBody>
          </p:sp>
          <p:sp>
            <p:nvSpPr>
              <p:cNvPr id="11307" name="Text Box 35"/>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11278" name="Group 36"/>
          <p:cNvGrpSpPr>
            <a:grpSpLocks/>
          </p:cNvGrpSpPr>
          <p:nvPr/>
        </p:nvGrpSpPr>
        <p:grpSpPr bwMode="auto">
          <a:xfrm>
            <a:off x="674688" y="1989138"/>
            <a:ext cx="7553325" cy="2593975"/>
            <a:chOff x="480" y="1421"/>
            <a:chExt cx="5376" cy="1852"/>
          </a:xfrm>
        </p:grpSpPr>
        <p:sp>
          <p:nvSpPr>
            <p:cNvPr id="11279" name="Line 37"/>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11280" name="Line 38"/>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81" name="Rectangle 39"/>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82" name="AutoShape 40"/>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11283" name="AutoShape 41"/>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11284" name="Text Box 42"/>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11285" name="Group 43"/>
            <p:cNvGrpSpPr>
              <a:grpSpLocks/>
            </p:cNvGrpSpPr>
            <p:nvPr/>
          </p:nvGrpSpPr>
          <p:grpSpPr bwMode="auto">
            <a:xfrm>
              <a:off x="3171" y="2361"/>
              <a:ext cx="912" cy="912"/>
              <a:chOff x="3120" y="1728"/>
              <a:chExt cx="912" cy="912"/>
            </a:xfrm>
          </p:grpSpPr>
          <p:sp>
            <p:nvSpPr>
              <p:cNvPr id="11298" name="Rectangle 44"/>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11299" name="Rectangle 45"/>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0" name="Rectangle 46"/>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1" name="Rectangle 47"/>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2" name="Text Box 48"/>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11286" name="Text Box 49"/>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11287" name="Text Box 50"/>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11288" name="Text Box 51"/>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11289" name="Text Box 52"/>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11290" name="Rectangle 53"/>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11291" name="Line 54"/>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2" name="Text Box 55"/>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11293" name="Line 56"/>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4" name="Line 57"/>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11295" name="Line 58"/>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11296" name="Rectangle 59"/>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97" name="Text Box 60"/>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4" grpId="0" animBg="1"/>
      <p:bldP spid="215065" grpId="0" animBg="1"/>
      <p:bldP spid="215066" grpId="0" animBg="1"/>
      <p:bldP spid="215067" grpId="0" animBg="1"/>
      <p:bldP spid="215068" grpId="0" animBg="1"/>
      <p:bldP spid="2150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Summary: Functional Coverage</a:t>
            </a:r>
            <a:endParaRPr lang="en-US" smtClean="0"/>
          </a:p>
        </p:txBody>
      </p:sp>
      <p:sp>
        <p:nvSpPr>
          <p:cNvPr id="47107" name="Rectangle 3"/>
          <p:cNvSpPr>
            <a:spLocks noGrp="1" noChangeArrowheads="1"/>
          </p:cNvSpPr>
          <p:nvPr>
            <p:ph type="body" idx="1"/>
          </p:nvPr>
        </p:nvSpPr>
        <p:spPr>
          <a:xfrm>
            <a:off x="379413" y="1392238"/>
            <a:ext cx="8229600" cy="5051425"/>
          </a:xfrm>
        </p:spPr>
        <p:txBody>
          <a:bodyPr/>
          <a:lstStyle/>
          <a:p>
            <a:pPr eaLnBrk="1" hangingPunct="1">
              <a:lnSpc>
                <a:spcPct val="80000"/>
              </a:lnSpc>
              <a:buFont typeface="Wingdings" pitchFamily="2" charset="2"/>
              <a:buNone/>
            </a:pPr>
            <a:r>
              <a:rPr lang="en-US" sz="2800" smtClean="0">
                <a:solidFill>
                  <a:srgbClr val="0000CC"/>
                </a:solidFill>
              </a:rPr>
              <a:t>Determines whether the </a:t>
            </a:r>
            <a:r>
              <a:rPr lang="en-US" sz="2800" b="1" smtClean="0">
                <a:solidFill>
                  <a:srgbClr val="0000CC"/>
                </a:solidFill>
              </a:rPr>
              <a:t>functionality </a:t>
            </a:r>
            <a:r>
              <a:rPr lang="en-US" sz="2800" smtClean="0">
                <a:solidFill>
                  <a:srgbClr val="0000CC"/>
                </a:solidFill>
              </a:rPr>
              <a:t>of the DUV was verified.</a:t>
            </a:r>
          </a:p>
          <a:p>
            <a:pPr eaLnBrk="1" hangingPunct="1">
              <a:lnSpc>
                <a:spcPct val="80000"/>
              </a:lnSpc>
            </a:pPr>
            <a:r>
              <a:rPr lang="en-US" sz="2000" smtClean="0"/>
              <a:t>Functional coverage models are </a:t>
            </a:r>
            <a:r>
              <a:rPr lang="en-US" sz="2000" b="1" smtClean="0">
                <a:solidFill>
                  <a:srgbClr val="A50021"/>
                </a:solidFill>
              </a:rPr>
              <a:t>user-defined.</a:t>
            </a:r>
          </a:p>
          <a:p>
            <a:pPr lvl="1" eaLnBrk="1" hangingPunct="1">
              <a:lnSpc>
                <a:spcPct val="80000"/>
              </a:lnSpc>
            </a:pPr>
            <a:r>
              <a:rPr lang="en-US" sz="2000" smtClean="0">
                <a:solidFill>
                  <a:srgbClr val="0000CC"/>
                </a:solidFill>
              </a:rPr>
              <a:t>(specification driven)</a:t>
            </a:r>
          </a:p>
          <a:p>
            <a:pPr lvl="1" eaLnBrk="1" hangingPunct="1">
              <a:lnSpc>
                <a:spcPct val="80000"/>
              </a:lnSpc>
            </a:pPr>
            <a:r>
              <a:rPr lang="en-US" sz="1800" smtClean="0"/>
              <a:t>This is a skill. It needs (lots of) experience!</a:t>
            </a:r>
          </a:p>
          <a:p>
            <a:pPr lvl="1" eaLnBrk="1" hangingPunct="1">
              <a:lnSpc>
                <a:spcPct val="80000"/>
              </a:lnSpc>
            </a:pPr>
            <a:r>
              <a:rPr lang="en-US" sz="1800" smtClean="0"/>
              <a:t>Focus on </a:t>
            </a:r>
            <a:r>
              <a:rPr lang="en-US" sz="1800" b="1" smtClean="0"/>
              <a:t>control signals. </a:t>
            </a:r>
            <a:r>
              <a:rPr lang="en-US" sz="1800" smtClean="0"/>
              <a:t>WHY?</a:t>
            </a:r>
          </a:p>
          <a:p>
            <a:pPr lvl="1" eaLnBrk="1" hangingPunct="1">
              <a:lnSpc>
                <a:spcPct val="80000"/>
              </a:lnSpc>
            </a:pPr>
            <a:endParaRPr lang="en-US" sz="1800"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High expressiveness: cross-correlation and multi-cycle scenarios.</a:t>
            </a:r>
          </a:p>
          <a:p>
            <a:pPr lvl="1" eaLnBrk="1" hangingPunct="1">
              <a:lnSpc>
                <a:spcPct val="80000"/>
              </a:lnSpc>
            </a:pPr>
            <a:r>
              <a:rPr lang="en-US" sz="1800" smtClean="0"/>
              <a:t>Objective measure of progress against verification plan.</a:t>
            </a:r>
          </a:p>
          <a:p>
            <a:pPr lvl="1" eaLnBrk="1" hangingPunct="1">
              <a:lnSpc>
                <a:spcPct val="80000"/>
              </a:lnSpc>
            </a:pPr>
            <a:r>
              <a:rPr lang="en-US" sz="1800" smtClean="0"/>
              <a:t>Can identify coverage holes by crossing existing items.</a:t>
            </a:r>
          </a:p>
          <a:p>
            <a:pPr lvl="1" eaLnBrk="1" hangingPunct="1">
              <a:lnSpc>
                <a:spcPct val="80000"/>
              </a:lnSpc>
            </a:pPr>
            <a:r>
              <a:rPr lang="en-US" sz="1800" smtClean="0"/>
              <a:t>Results are easy to interpret.</a:t>
            </a:r>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Only as good as the coverage metrics.</a:t>
            </a:r>
          </a:p>
          <a:p>
            <a:pPr lvl="1" eaLnBrk="1" hangingPunct="1">
              <a:lnSpc>
                <a:spcPct val="80000"/>
              </a:lnSpc>
            </a:pPr>
            <a:r>
              <a:rPr lang="en-US" sz="1800" smtClean="0"/>
              <a:t>To implement the metrics, engineering effort is required and a lot of expertise.</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Summary: Code Coverage</a:t>
            </a:r>
            <a:endParaRPr lang="en-US" smtClean="0"/>
          </a:p>
        </p:txBody>
      </p:sp>
      <p:sp>
        <p:nvSpPr>
          <p:cNvPr id="4813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solidFill>
                  <a:srgbClr val="0000CC"/>
                </a:solidFill>
              </a:rPr>
              <a:t>Determines if all the </a:t>
            </a:r>
            <a:r>
              <a:rPr lang="en-US" sz="2800" b="1" smtClean="0">
                <a:solidFill>
                  <a:srgbClr val="0000CC"/>
                </a:solidFill>
              </a:rPr>
              <a:t>implementation </a:t>
            </a:r>
            <a:r>
              <a:rPr lang="en-US" sz="2800" smtClean="0">
                <a:solidFill>
                  <a:srgbClr val="0000CC"/>
                </a:solidFill>
              </a:rPr>
              <a:t>was verified.</a:t>
            </a:r>
          </a:p>
          <a:p>
            <a:pPr eaLnBrk="1" hangingPunct="1">
              <a:lnSpc>
                <a:spcPct val="80000"/>
              </a:lnSpc>
            </a:pPr>
            <a:r>
              <a:rPr lang="en-US" sz="2000" smtClean="0"/>
              <a:t>Models are implicitly defined by the source code.</a:t>
            </a:r>
          </a:p>
          <a:p>
            <a:pPr lvl="1" eaLnBrk="1" hangingPunct="1">
              <a:lnSpc>
                <a:spcPct val="80000"/>
              </a:lnSpc>
            </a:pPr>
            <a:r>
              <a:rPr lang="en-US" sz="1800" smtClean="0">
                <a:solidFill>
                  <a:srgbClr val="0000CC"/>
                </a:solidFill>
              </a:rPr>
              <a:t>(implementation driven)</a:t>
            </a:r>
          </a:p>
          <a:p>
            <a:pPr lvl="1" eaLnBrk="1" hangingPunct="1">
              <a:lnSpc>
                <a:spcPct val="80000"/>
              </a:lnSpc>
            </a:pPr>
            <a:r>
              <a:rPr lang="en-US" sz="1800" smtClean="0"/>
              <a:t>statement, path, expression, toggle, etc.</a:t>
            </a:r>
          </a:p>
          <a:p>
            <a:pPr eaLnBrk="1" hangingPunct="1">
              <a:lnSpc>
                <a:spcPct val="80000"/>
              </a:lnSpc>
            </a:pPr>
            <a:endParaRPr lang="en-US" sz="2000" b="1"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Reveals unexercised parts of design.</a:t>
            </a:r>
          </a:p>
          <a:p>
            <a:pPr lvl="1" eaLnBrk="1" hangingPunct="1">
              <a:lnSpc>
                <a:spcPct val="80000"/>
              </a:lnSpc>
            </a:pPr>
            <a:r>
              <a:rPr lang="en-US" sz="1800" smtClean="0"/>
              <a:t>May reveal gaps in functional verification plan.</a:t>
            </a:r>
          </a:p>
          <a:p>
            <a:pPr lvl="1" eaLnBrk="1" hangingPunct="1">
              <a:lnSpc>
                <a:spcPct val="80000"/>
              </a:lnSpc>
            </a:pPr>
            <a:r>
              <a:rPr lang="en-US" sz="1800" smtClean="0"/>
              <a:t>No manual effort is required to implement the metrics. (Comes for free!)</a:t>
            </a:r>
          </a:p>
          <a:p>
            <a:pPr eaLnBrk="1" hangingPunct="1">
              <a:lnSpc>
                <a:spcPct val="80000"/>
              </a:lnSpc>
            </a:pPr>
            <a:endParaRPr lang="en-US" sz="2000" b="1" smtClean="0"/>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No cross correlations.</a:t>
            </a:r>
          </a:p>
          <a:p>
            <a:pPr lvl="1" eaLnBrk="1" hangingPunct="1">
              <a:lnSpc>
                <a:spcPct val="80000"/>
              </a:lnSpc>
            </a:pPr>
            <a:r>
              <a:rPr lang="en-US" sz="1800" smtClean="0"/>
              <a:t>Can’t see multi-cycle/concurrent scenarios.</a:t>
            </a:r>
          </a:p>
          <a:p>
            <a:pPr lvl="1" eaLnBrk="1" hangingPunct="1">
              <a:lnSpc>
                <a:spcPct val="80000"/>
              </a:lnSpc>
            </a:pPr>
            <a:r>
              <a:rPr lang="en-US" sz="1800" smtClean="0"/>
              <a:t>Manual effort required to interpret results.</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Summary: Coverage Models</a:t>
            </a:r>
            <a:endParaRPr lang="en-US" smtClean="0"/>
          </a:p>
        </p:txBody>
      </p:sp>
      <p:sp>
        <p:nvSpPr>
          <p:cNvPr id="49155" name="Rectangle 3"/>
          <p:cNvSpPr>
            <a:spLocks noGrp="1" noChangeArrowheads="1"/>
          </p:cNvSpPr>
          <p:nvPr>
            <p:ph type="body" sz="half" idx="1"/>
          </p:nvPr>
        </p:nvSpPr>
        <p:spPr>
          <a:xfrm>
            <a:off x="468313" y="1557338"/>
            <a:ext cx="8331200" cy="504825"/>
          </a:xfrm>
        </p:spPr>
        <p:txBody>
          <a:bodyPr/>
          <a:lstStyle/>
          <a:p>
            <a:pPr eaLnBrk="1" hangingPunct="1">
              <a:lnSpc>
                <a:spcPct val="90000"/>
              </a:lnSpc>
            </a:pPr>
            <a:r>
              <a:rPr lang="en-US" sz="2400" smtClean="0">
                <a:solidFill>
                  <a:srgbClr val="0000CC"/>
                </a:solidFill>
              </a:rPr>
              <a:t>Do we need both code and functional coverage? YES!</a:t>
            </a:r>
          </a:p>
        </p:txBody>
      </p:sp>
      <p:graphicFrame>
        <p:nvGraphicFramePr>
          <p:cNvPr id="286801" name="Group 81"/>
          <p:cNvGraphicFramePr>
            <a:graphicFrameLocks noGrp="1"/>
          </p:cNvGraphicFramePr>
          <p:nvPr>
            <p:ph sz="half" idx="2"/>
          </p:nvPr>
        </p:nvGraphicFramePr>
        <p:xfrm>
          <a:off x="635000" y="2260600"/>
          <a:ext cx="8126413" cy="2700528"/>
        </p:xfrm>
        <a:graphic>
          <a:graphicData uri="http://schemas.openxmlformats.org/drawingml/2006/table">
            <a:tbl>
              <a:tblPr/>
              <a:tblGrid>
                <a:gridCol w="1308100"/>
                <a:gridCol w="1282700"/>
                <a:gridCol w="5535613"/>
              </a:tblGrid>
              <a:tr h="5524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dirty="0" smtClean="0">
                          <a:ln>
                            <a:noFill/>
                          </a:ln>
                          <a:solidFill>
                            <a:schemeClr val="tx1"/>
                          </a:solidFill>
                          <a:effectLst/>
                          <a:latin typeface="Arial" charset="0"/>
                        </a:rPr>
                        <a:t>Functional Coverage</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Code Coverage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Interpretation</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rPr>
                        <a:t>There is verification work to do.</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Multi-cycle scenarios, corner cases, cross-correlations still to be covered.</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Verification plan and/or functional coverage metrics inadequate.</a:t>
                      </a:r>
                    </a:p>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Check for “dead” code.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dirty="0" smtClean="0">
                          <a:ln>
                            <a:noFill/>
                          </a:ln>
                          <a:solidFill>
                            <a:srgbClr val="00FF00"/>
                          </a:solidFill>
                          <a:effectLst/>
                          <a:latin typeface="Arial" charset="0"/>
                        </a:rPr>
                        <a:t>High confidence in quality.</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
        <p:nvSpPr>
          <p:cNvPr id="49182" name="Rectangle 42"/>
          <p:cNvSpPr>
            <a:spLocks noChangeArrowheads="1"/>
          </p:cNvSpPr>
          <p:nvPr/>
        </p:nvSpPr>
        <p:spPr bwMode="auto">
          <a:xfrm>
            <a:off x="457200" y="5521325"/>
            <a:ext cx="8178800" cy="8350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Char char="§"/>
            </a:pPr>
            <a:r>
              <a:rPr lang="en-US" sz="2400"/>
              <a:t>Coverage models complement each other!</a:t>
            </a:r>
          </a:p>
          <a:p>
            <a:pPr marL="342900" indent="-342900" algn="l">
              <a:lnSpc>
                <a:spcPct val="90000"/>
              </a:lnSpc>
              <a:spcBef>
                <a:spcPct val="20000"/>
              </a:spcBef>
              <a:buClr>
                <a:srgbClr val="A50021"/>
              </a:buClr>
              <a:buFont typeface="Wingdings" pitchFamily="2" charset="2"/>
              <a:buChar char="§"/>
            </a:pPr>
            <a:r>
              <a:rPr lang="en-US" sz="2400"/>
              <a:t>No single coverage model is complete on its own.</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Case Studies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600" smtClean="0"/>
              <a:t>The Coverage Process in Practice</a:t>
            </a:r>
          </a:p>
        </p:txBody>
      </p:sp>
      <p:sp>
        <p:nvSpPr>
          <p:cNvPr id="51203" name="Rectangle 3"/>
          <p:cNvSpPr>
            <a:spLocks noGrp="1" noChangeArrowheads="1"/>
          </p:cNvSpPr>
          <p:nvPr>
            <p:ph type="body" idx="1"/>
          </p:nvPr>
        </p:nvSpPr>
        <p:spPr>
          <a:xfrm>
            <a:off x="554038" y="1654175"/>
            <a:ext cx="7834312" cy="3387725"/>
          </a:xfrm>
        </p:spPr>
        <p:txBody>
          <a:bodyPr/>
          <a:lstStyle/>
          <a:p>
            <a:pPr eaLnBrk="1" hangingPunct="1">
              <a:lnSpc>
                <a:spcPct val="80000"/>
              </a:lnSpc>
              <a:buFont typeface="Wingdings" pitchFamily="2" charset="2"/>
              <a:buNone/>
            </a:pPr>
            <a:r>
              <a:rPr lang="en-US" b="1" smtClean="0">
                <a:solidFill>
                  <a:srgbClr val="A50021"/>
                </a:solidFill>
              </a:rPr>
              <a:t>Examples:</a:t>
            </a:r>
          </a:p>
          <a:p>
            <a:pPr eaLnBrk="1" hangingPunct="1">
              <a:lnSpc>
                <a:spcPct val="80000"/>
              </a:lnSpc>
              <a:buFont typeface="Wingdings" pitchFamily="2" charset="2"/>
              <a:buNone/>
            </a:pPr>
            <a:endParaRPr lang="en-US" sz="2800" b="1" smtClean="0">
              <a:solidFill>
                <a:srgbClr val="A50021"/>
              </a:solidFill>
            </a:endParaRPr>
          </a:p>
          <a:p>
            <a:pPr eaLnBrk="1" hangingPunct="1">
              <a:lnSpc>
                <a:spcPct val="80000"/>
              </a:lnSpc>
            </a:pPr>
            <a:r>
              <a:rPr lang="en-US" sz="2800" smtClean="0">
                <a:solidFill>
                  <a:srgbClr val="0000CC"/>
                </a:solidFill>
                <a:hlinkClick r:id="rId2" action="ppaction://hlinksldjump"/>
              </a:rPr>
              <a:t>Verifying interdependency in a PowerPC processor</a:t>
            </a:r>
            <a:endParaRPr lang="en-US" sz="2800" smtClean="0">
              <a:solidFill>
                <a:srgbClr val="0000CC"/>
              </a:solidFill>
            </a:endParaRPr>
          </a:p>
          <a:p>
            <a:pPr eaLnBrk="1" hangingPunct="1">
              <a:lnSpc>
                <a:spcPct val="80000"/>
              </a:lnSpc>
            </a:pPr>
            <a:r>
              <a:rPr lang="en-US" sz="2800" smtClean="0">
                <a:solidFill>
                  <a:srgbClr val="0000CC"/>
                </a:solidFill>
                <a:hlinkClick r:id="rId3" action="ppaction://hlinksldjump"/>
              </a:rPr>
              <a:t>Pipeline of Branch unit in S/390 system</a:t>
            </a:r>
            <a:endParaRPr lang="en-US" sz="2800" smtClean="0">
              <a:solidFill>
                <a:srgbClr val="0000CC"/>
              </a:solidFill>
            </a:endParaRPr>
          </a:p>
          <a:p>
            <a:pPr eaLnBrk="1" hangingPunct="1">
              <a:lnSpc>
                <a:spcPct val="80000"/>
              </a:lnSpc>
            </a:pPr>
            <a:endParaRPr lang="en-US" sz="2800" smtClean="0"/>
          </a:p>
          <a:p>
            <a:pPr eaLnBrk="1" hangingPunct="1">
              <a:lnSpc>
                <a:spcPct val="80000"/>
              </a:lnSpc>
              <a:buFont typeface="Wingdings" pitchFamily="2" charset="2"/>
              <a:buNone/>
            </a:pPr>
            <a:endParaRPr lang="en-GB" sz="1800" smtClean="0"/>
          </a:p>
          <a:p>
            <a:pPr eaLnBrk="1" hangingPunct="1">
              <a:lnSpc>
                <a:spcPct val="80000"/>
              </a:lnSpc>
              <a:buFont typeface="Wingdings" pitchFamily="2" charset="2"/>
              <a:buNone/>
            </a:pPr>
            <a:r>
              <a:rPr lang="en-GB" sz="1800" smtClean="0"/>
              <a:t>(Thanks to Avi Ziv from IBM Research Labs in Haifa for sharing these.)</a:t>
            </a:r>
            <a:endParaRPr lang="en-US" sz="1800" smtClean="0"/>
          </a:p>
        </p:txBody>
      </p:sp>
      <p:sp>
        <p:nvSpPr>
          <p:cNvPr id="51206" name="AutoShape 10">
            <a:hlinkClick r:id="rId4" action="ppaction://hlinksldjump" highlightClick="1"/>
          </p:cNvPr>
          <p:cNvSpPr>
            <a:spLocks noChangeArrowheads="1"/>
          </p:cNvSpPr>
          <p:nvPr/>
        </p:nvSpPr>
        <p:spPr bwMode="auto">
          <a:xfrm>
            <a:off x="8153400" y="5097463"/>
            <a:ext cx="766763" cy="519112"/>
          </a:xfrm>
          <a:prstGeom prst="actionButtonForwardNext">
            <a:avLst/>
          </a:prstGeom>
          <a:solidFill>
            <a:srgbClr val="DDDDDD"/>
          </a:solidFill>
          <a:ln w="19050">
            <a:solidFill>
              <a:schemeClr val="tx1"/>
            </a:solidFill>
            <a:miter lim="800000"/>
            <a:headEnd/>
            <a:tailEnd type="none" w="lg" len="lg"/>
          </a:ln>
        </p:spPr>
        <p:txBody>
          <a:bodyPr wrap="none" anchor="ctr"/>
          <a:lstStyle/>
          <a:p>
            <a:endParaRPr lang="en-GB"/>
          </a:p>
        </p:txBody>
      </p:sp>
      <p:sp>
        <p:nvSpPr>
          <p:cNvPr id="51207" name="TextBox 6"/>
          <p:cNvSpPr txBox="1">
            <a:spLocks noChangeArrowheads="1"/>
          </p:cNvSpPr>
          <p:nvPr/>
        </p:nvSpPr>
        <p:spPr bwMode="auto">
          <a:xfrm>
            <a:off x="5564188" y="5173663"/>
            <a:ext cx="2495550" cy="368300"/>
          </a:xfrm>
          <a:prstGeom prst="rect">
            <a:avLst/>
          </a:prstGeom>
          <a:noFill/>
          <a:ln w="9525">
            <a:noFill/>
            <a:miter lim="800000"/>
            <a:headEnd/>
            <a:tailEnd/>
          </a:ln>
        </p:spPr>
        <p:txBody>
          <a:bodyPr>
            <a:spAutoFit/>
          </a:bodyPr>
          <a:lstStyle/>
          <a:p>
            <a:r>
              <a:rPr lang="en-GB"/>
              <a:t>Coverage Analysis</a:t>
            </a:r>
          </a:p>
        </p:txBody>
      </p:sp>
      <p:sp>
        <p:nvSpPr>
          <p:cNvPr id="51208" name="TextBox 7"/>
          <p:cNvSpPr txBox="1">
            <a:spLocks noChangeArrowheads="1"/>
          </p:cNvSpPr>
          <p:nvPr/>
        </p:nvSpPr>
        <p:spPr bwMode="auto">
          <a:xfrm>
            <a:off x="5486400" y="5861050"/>
            <a:ext cx="2620963" cy="800219"/>
          </a:xfrm>
          <a:prstGeom prst="rect">
            <a:avLst/>
          </a:prstGeom>
          <a:noFill/>
          <a:ln w="9525">
            <a:noFill/>
            <a:miter lim="800000"/>
            <a:headEnd/>
            <a:tailEnd/>
          </a:ln>
        </p:spPr>
        <p:txBody>
          <a:bodyPr>
            <a:spAutoFit/>
          </a:bodyPr>
          <a:lstStyle/>
          <a:p>
            <a:r>
              <a:rPr lang="en-GB" dirty="0"/>
              <a:t>Coverage </a:t>
            </a:r>
            <a:r>
              <a:rPr lang="en-GB" dirty="0" smtClean="0"/>
              <a:t>Closure </a:t>
            </a:r>
          </a:p>
          <a:p>
            <a:r>
              <a:rPr lang="en-GB" sz="1400" dirty="0" smtClean="0"/>
              <a:t>(now part of the </a:t>
            </a:r>
          </a:p>
          <a:p>
            <a:r>
              <a:rPr lang="en-GB" sz="1400" dirty="0" smtClean="0"/>
              <a:t>“Closing the Cycle” lecture)</a:t>
            </a:r>
            <a:endParaRPr lang="en-GB" sz="1400"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2800" smtClean="0"/>
              <a:t>Example 1: Interdependency in a PowerPC Processor</a:t>
            </a:r>
          </a:p>
        </p:txBody>
      </p:sp>
      <p:sp>
        <p:nvSpPr>
          <p:cNvPr id="52227" name="Rectangle 3"/>
          <p:cNvSpPr>
            <a:spLocks noGrp="1" noChangeArrowheads="1"/>
          </p:cNvSpPr>
          <p:nvPr>
            <p:ph type="body" idx="1"/>
          </p:nvPr>
        </p:nvSpPr>
        <p:spPr/>
        <p:txBody>
          <a:bodyPr/>
          <a:lstStyle/>
          <a:p>
            <a:pPr eaLnBrk="1" hangingPunct="1"/>
            <a:r>
              <a:rPr lang="en-US" smtClean="0"/>
              <a:t>Interdependencies between instructions in the pipeline of a processor create interesting testing scenarios</a:t>
            </a:r>
          </a:p>
          <a:p>
            <a:pPr lvl="1" eaLnBrk="1" hangingPunct="1"/>
            <a:r>
              <a:rPr lang="en-US" smtClean="0"/>
              <a:t>They activate many </a:t>
            </a:r>
            <a:r>
              <a:rPr lang="en-US" smtClean="0">
                <a:solidFill>
                  <a:srgbClr val="A50021"/>
                </a:solidFill>
              </a:rPr>
              <a:t>microarchitectural mechanisms</a:t>
            </a:r>
            <a:r>
              <a:rPr lang="en-US" smtClean="0"/>
              <a:t>, such as forwarding and stalling</a:t>
            </a:r>
          </a:p>
          <a:p>
            <a:pPr lvl="1" eaLnBrk="1" hangingPunct="1"/>
            <a:r>
              <a:rPr lang="en-US" smtClean="0"/>
              <a:t>Studies have shown that they are the </a:t>
            </a:r>
            <a:r>
              <a:rPr lang="en-US" smtClean="0">
                <a:solidFill>
                  <a:srgbClr val="A50021"/>
                </a:solidFill>
              </a:rPr>
              <a:t>source of many bugs</a:t>
            </a:r>
            <a:r>
              <a:rPr lang="en-US" smtClean="0"/>
              <a:t> in processor designs</a:t>
            </a:r>
          </a:p>
          <a:p>
            <a:pPr lvl="1" eaLnBrk="1" hangingPunct="1"/>
            <a:r>
              <a:rPr lang="en-GB" smtClean="0"/>
              <a:t>Functionality at this level is often related to increasing </a:t>
            </a:r>
            <a:r>
              <a:rPr lang="en-GB" smtClean="0">
                <a:solidFill>
                  <a:srgbClr val="A50021"/>
                </a:solidFill>
              </a:rPr>
              <a:t>processor performance </a:t>
            </a:r>
            <a:endParaRPr lang="en-US" smtClean="0">
              <a:solidFill>
                <a:srgbClr val="A50021"/>
              </a:solidFill>
            </a:endParaRPr>
          </a:p>
        </p:txBody>
      </p:sp>
      <p:sp>
        <p:nvSpPr>
          <p:cNvPr id="296964" name="Litebulb">
            <a:hlinkClick r:id="rId2" action="ppaction://hlinksldjump" highlightClick="1"/>
          </p:cNvPr>
          <p:cNvSpPr>
            <a:spLocks noChangeAspect="1" noEditPoints="1" noChangeArrowheads="1"/>
          </p:cNvSpPr>
          <p:nvPr/>
        </p:nvSpPr>
        <p:spPr bwMode="auto">
          <a:xfrm>
            <a:off x="119063" y="3140075"/>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Lesson No. 1</a:t>
            </a:r>
          </a:p>
        </p:txBody>
      </p:sp>
      <p:sp>
        <p:nvSpPr>
          <p:cNvPr id="53251" name="Rectangle 3"/>
          <p:cNvSpPr>
            <a:spLocks noGrp="1" noChangeArrowheads="1"/>
          </p:cNvSpPr>
          <p:nvPr>
            <p:ph type="body" idx="1"/>
          </p:nvPr>
        </p:nvSpPr>
        <p:spPr>
          <a:xfrm>
            <a:off x="481013" y="1227138"/>
            <a:ext cx="8229600" cy="4949825"/>
          </a:xfrm>
        </p:spPr>
        <p:txBody>
          <a:bodyPr/>
          <a:lstStyle/>
          <a:p>
            <a:pPr eaLnBrk="1" hangingPunct="1"/>
            <a:r>
              <a:rPr lang="en-US" i="1" smtClean="0">
                <a:solidFill>
                  <a:srgbClr val="A50021"/>
                </a:solidFill>
              </a:rPr>
              <a:t>Define coverage models in interesting areas in the design</a:t>
            </a:r>
          </a:p>
          <a:p>
            <a:pPr lvl="1" eaLnBrk="1" hangingPunct="1"/>
            <a:r>
              <a:rPr lang="en-US" smtClean="0"/>
              <a:t>Bug prone, New logic, Complex algorithm</a:t>
            </a:r>
          </a:p>
          <a:p>
            <a:pPr eaLnBrk="1" hangingPunct="1"/>
            <a:r>
              <a:rPr lang="en-US" smtClean="0"/>
              <a:t>In our case:</a:t>
            </a:r>
          </a:p>
          <a:p>
            <a:pPr lvl="1" eaLnBrk="1" hangingPunct="1"/>
            <a:r>
              <a:rPr lang="en-US" smtClean="0">
                <a:solidFill>
                  <a:srgbClr val="3366FF"/>
                </a:solidFill>
              </a:rPr>
              <a:t>Register interdependency</a:t>
            </a:r>
            <a:r>
              <a:rPr lang="en-US" smtClean="0"/>
              <a:t> activates many pipeline mechanisms, such as </a:t>
            </a:r>
            <a:r>
              <a:rPr lang="en-US" smtClean="0">
                <a:solidFill>
                  <a:srgbClr val="3366FF"/>
                </a:solidFill>
              </a:rPr>
              <a:t>forwarding </a:t>
            </a:r>
            <a:r>
              <a:rPr lang="en-US" smtClean="0"/>
              <a:t>and </a:t>
            </a:r>
            <a:r>
              <a:rPr lang="en-US" smtClean="0">
                <a:solidFill>
                  <a:srgbClr val="3366FF"/>
                </a:solidFill>
              </a:rPr>
              <a:t>stalling</a:t>
            </a:r>
          </a:p>
          <a:p>
            <a:pPr lvl="1" eaLnBrk="1" hangingPunct="1"/>
            <a:r>
              <a:rPr lang="en-US" smtClean="0">
                <a:solidFill>
                  <a:srgbClr val="A50021"/>
                </a:solidFill>
              </a:rPr>
              <a:t>Coverage model</a:t>
            </a:r>
            <a:r>
              <a:rPr lang="en-US" smtClean="0"/>
              <a:t> aims to </a:t>
            </a:r>
            <a:r>
              <a:rPr lang="en-US" smtClean="0">
                <a:solidFill>
                  <a:srgbClr val="A50021"/>
                </a:solidFill>
              </a:rPr>
              <a:t>ensure that all forward and stall mechanisms are activated</a:t>
            </a:r>
          </a:p>
        </p:txBody>
      </p:sp>
      <p:sp>
        <p:nvSpPr>
          <p:cNvPr id="5325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None</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More Semantics</a:t>
            </a:r>
          </a:p>
        </p:txBody>
      </p:sp>
      <p:sp>
        <p:nvSpPr>
          <p:cNvPr id="55299" name="Rectangle 3"/>
          <p:cNvSpPr>
            <a:spLocks noGrp="1" noChangeArrowheads="1"/>
          </p:cNvSpPr>
          <p:nvPr>
            <p:ph type="body" idx="1"/>
          </p:nvPr>
        </p:nvSpPr>
        <p:spPr>
          <a:xfrm>
            <a:off x="468313" y="1557338"/>
            <a:ext cx="8485187" cy="4695825"/>
          </a:xfrm>
        </p:spPr>
        <p:txBody>
          <a:bodyPr/>
          <a:lstStyle/>
          <a:p>
            <a:pPr eaLnBrk="1" hangingPunct="1">
              <a:lnSpc>
                <a:spcPct val="90000"/>
              </a:lnSpc>
            </a:pPr>
            <a:r>
              <a:rPr lang="en-US" smtClean="0"/>
              <a:t>The semantics provided so far is too coarse</a:t>
            </a:r>
          </a:p>
          <a:p>
            <a:pPr lvl="1" eaLnBrk="1" hangingPunct="1">
              <a:lnSpc>
                <a:spcPct val="90000"/>
              </a:lnSpc>
            </a:pPr>
            <a:r>
              <a:rPr lang="en-US" sz="2400" smtClean="0"/>
              <a:t>What if I</a:t>
            </a:r>
            <a:r>
              <a:rPr lang="en-US" sz="2400" baseline="-25000" smtClean="0"/>
              <a:t>i</a:t>
            </a:r>
            <a:r>
              <a:rPr lang="en-US" sz="2400" smtClean="0"/>
              <a:t> is the first instruction in the test and I</a:t>
            </a:r>
            <a:r>
              <a:rPr lang="en-US" sz="2400" baseline="-25000" smtClean="0"/>
              <a:t>k</a:t>
            </a:r>
            <a:r>
              <a:rPr lang="en-US" sz="2400" smtClean="0"/>
              <a:t> is the 1000 instruction?</a:t>
            </a:r>
          </a:p>
          <a:p>
            <a:pPr eaLnBrk="1" hangingPunct="1">
              <a:lnSpc>
                <a:spcPct val="90000"/>
              </a:lnSpc>
            </a:pPr>
            <a:r>
              <a:rPr lang="en-US" smtClean="0"/>
              <a:t>Need to refine the semantics to improve probability of hitting interesting events</a:t>
            </a:r>
          </a:p>
          <a:p>
            <a:pPr eaLnBrk="1" hangingPunct="1">
              <a:lnSpc>
                <a:spcPct val="90000"/>
              </a:lnSpc>
            </a:pPr>
            <a:r>
              <a:rPr lang="en-US" smtClean="0"/>
              <a:t>Additional semantics</a:t>
            </a:r>
          </a:p>
          <a:p>
            <a:pPr lvl="1" eaLnBrk="1" hangingPunct="1">
              <a:lnSpc>
                <a:spcPct val="90000"/>
              </a:lnSpc>
            </a:pPr>
            <a:r>
              <a:rPr lang="en-US" smtClean="0"/>
              <a:t>The distance between the instructions is no more than 5</a:t>
            </a:r>
          </a:p>
          <a:p>
            <a:pPr lvl="1" eaLnBrk="1" hangingPunct="1">
              <a:lnSpc>
                <a:spcPct val="90000"/>
              </a:lnSpc>
            </a:pPr>
            <a:r>
              <a:rPr lang="en-US" smtClean="0"/>
              <a:t>The first instruction is at least the 6th</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Why Coverage?</a:t>
            </a:r>
          </a:p>
        </p:txBody>
      </p:sp>
      <p:sp>
        <p:nvSpPr>
          <p:cNvPr id="216067" name="Rectangle 3"/>
          <p:cNvSpPr>
            <a:spLocks noGrp="1" noChangeArrowheads="1"/>
          </p:cNvSpPr>
          <p:nvPr>
            <p:ph type="body" idx="1"/>
          </p:nvPr>
        </p:nvSpPr>
        <p:spPr/>
        <p:txBody>
          <a:bodyPr/>
          <a:lstStyle/>
          <a:p>
            <a:pPr marL="400050" indent="-400050" eaLnBrk="1" hangingPunct="1"/>
            <a:r>
              <a:rPr lang="en-US" sz="2800" smtClean="0"/>
              <a:t>Simulation is based on limited execution samples</a:t>
            </a:r>
          </a:p>
          <a:p>
            <a:pPr marL="914400" lvl="1" indent="-400050" eaLnBrk="1" hangingPunct="1"/>
            <a:r>
              <a:rPr lang="en-US" sz="2400" smtClean="0"/>
              <a:t>Cannot run all possible scenarios, but</a:t>
            </a:r>
          </a:p>
          <a:p>
            <a:pPr marL="914400" lvl="1" indent="-400050" eaLnBrk="1" hangingPunct="1"/>
            <a:r>
              <a:rPr lang="en-US" sz="2400" smtClean="0"/>
              <a:t>Need to know that all (important) areas of the DUV are verified</a:t>
            </a:r>
          </a:p>
          <a:p>
            <a:pPr marL="400050" indent="-400050" eaLnBrk="1" hangingPunct="1"/>
            <a:r>
              <a:rPr lang="en-US" sz="2800" smtClean="0"/>
              <a:t>Solution: </a:t>
            </a:r>
            <a:r>
              <a:rPr lang="en-US" sz="2800" smtClean="0">
                <a:solidFill>
                  <a:srgbClr val="A50021"/>
                </a:solidFill>
              </a:rPr>
              <a:t>Coverage measurement and analysis</a:t>
            </a:r>
          </a:p>
          <a:p>
            <a:pPr marL="400050" indent="-400050" eaLnBrk="1" hangingPunct="1"/>
            <a:r>
              <a:rPr lang="en-US" sz="2800" smtClean="0"/>
              <a:t>The main ideas behind coverage</a:t>
            </a:r>
          </a:p>
          <a:p>
            <a:pPr marL="914400" lvl="1" indent="-400050" eaLnBrk="1" hangingPunct="1"/>
            <a:r>
              <a:rPr lang="en-US" sz="2400" smtClean="0"/>
              <a:t>Features (of the specification and implementation) are identified </a:t>
            </a:r>
          </a:p>
          <a:p>
            <a:pPr marL="914400" lvl="1" indent="-400050" eaLnBrk="1" hangingPunct="1"/>
            <a:r>
              <a:rPr lang="en-US" sz="2400" smtClean="0"/>
              <a:t>Coverage models capture these features </a:t>
            </a:r>
          </a:p>
        </p:txBody>
      </p:sp>
      <p:sp>
        <p:nvSpPr>
          <p:cNvPr id="216068" name="Oval 4"/>
          <p:cNvSpPr>
            <a:spLocks noChangeArrowheads="1"/>
          </p:cNvSpPr>
          <p:nvPr/>
        </p:nvSpPr>
        <p:spPr bwMode="auto">
          <a:xfrm>
            <a:off x="8874125" y="6386513"/>
            <a:ext cx="127000" cy="114300"/>
          </a:xfrm>
          <a:prstGeom prst="ellipse">
            <a:avLst/>
          </a:prstGeom>
          <a:solidFill>
            <a:schemeClr val="bg1"/>
          </a:solidFill>
          <a:ln w="9525" algn="ctr">
            <a:noFill/>
            <a:round/>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left)">
                                      <p:cBhvr>
                                        <p:cTn id="7" dur="500"/>
                                        <p:tgtEl>
                                          <p:spTgt spid="2160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6067">
                                            <p:txEl>
                                              <p:pRg st="1" end="1"/>
                                            </p:txEl>
                                          </p:spTgt>
                                        </p:tgtEl>
                                        <p:attrNameLst>
                                          <p:attrName>style.visibility</p:attrName>
                                        </p:attrNameLst>
                                      </p:cBhvr>
                                      <p:to>
                                        <p:strVal val="visible"/>
                                      </p:to>
                                    </p:set>
                                    <p:animEffect transition="in" filter="wipe(left)">
                                      <p:cBhvr>
                                        <p:cTn id="10" dur="500"/>
                                        <p:tgtEl>
                                          <p:spTgt spid="2160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Effect transition="in" filter="wipe(left)">
                                      <p:cBhvr>
                                        <p:cTn id="13" dur="500"/>
                                        <p:tgtEl>
                                          <p:spTgt spid="2160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6067">
                                            <p:txEl>
                                              <p:pRg st="3" end="3"/>
                                            </p:txEl>
                                          </p:spTgt>
                                        </p:tgtEl>
                                        <p:attrNameLst>
                                          <p:attrName>style.visibility</p:attrName>
                                        </p:attrNameLst>
                                      </p:cBhvr>
                                      <p:to>
                                        <p:strVal val="visible"/>
                                      </p:to>
                                    </p:set>
                                    <p:animEffect transition="in" filter="wipe(left)">
                                      <p:cBhvr>
                                        <p:cTn id="18" dur="500"/>
                                        <p:tgtEl>
                                          <p:spTgt spid="2160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6067">
                                            <p:txEl>
                                              <p:pRg st="4" end="4"/>
                                            </p:txEl>
                                          </p:spTgt>
                                        </p:tgtEl>
                                        <p:attrNameLst>
                                          <p:attrName>style.visibility</p:attrName>
                                        </p:attrNameLst>
                                      </p:cBhvr>
                                      <p:to>
                                        <p:strVal val="visible"/>
                                      </p:to>
                                    </p:set>
                                    <p:animEffect transition="in" filter="wipe(left)">
                                      <p:cBhvr>
                                        <p:cTn id="23" dur="500"/>
                                        <p:tgtEl>
                                          <p:spTgt spid="2160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6067">
                                            <p:txEl>
                                              <p:pRg st="5" end="5"/>
                                            </p:txEl>
                                          </p:spTgt>
                                        </p:tgtEl>
                                        <p:attrNameLst>
                                          <p:attrName>style.visibility</p:attrName>
                                        </p:attrNameLst>
                                      </p:cBhvr>
                                      <p:to>
                                        <p:strVal val="visible"/>
                                      </p:to>
                                    </p:set>
                                    <p:animEffect transition="in" filter="wipe(left)">
                                      <p:cBhvr>
                                        <p:cTn id="26" dur="500"/>
                                        <p:tgtEl>
                                          <p:spTgt spid="2160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6067">
                                            <p:txEl>
                                              <p:pRg st="6" end="6"/>
                                            </p:txEl>
                                          </p:spTgt>
                                        </p:tgtEl>
                                        <p:attrNameLst>
                                          <p:attrName>style.visibility</p:attrName>
                                        </p:attrNameLst>
                                      </p:cBhvr>
                                      <p:to>
                                        <p:strVal val="visible"/>
                                      </p:to>
                                    </p:set>
                                    <p:animEffect transition="in" filter="wipe(left)">
                                      <p:cBhvr>
                                        <p:cTn id="29" dur="500"/>
                                        <p:tgtEl>
                                          <p:spTgt spid="216067">
                                            <p:txEl>
                                              <p:pRg st="6" end="6"/>
                                            </p:txEl>
                                          </p:spTgt>
                                        </p:tgtEl>
                                      </p:cBhvr>
                                    </p:animEffect>
                                  </p:childTnLst>
                                </p:cTn>
                              </p:par>
                              <p:par>
                                <p:cTn id="30" presetID="10" presetClass="exit" presetSubtype="0" fill="hold" grpId="0" nodeType="withEffect">
                                  <p:stCondLst>
                                    <p:cond delay="0"/>
                                  </p:stCondLst>
                                  <p:childTnLst>
                                    <p:animEffect transition="out" filter="fade">
                                      <p:cBhvr>
                                        <p:cTn id="31" dur="1000"/>
                                        <p:tgtEl>
                                          <p:spTgt spid="216068"/>
                                        </p:tgtEl>
                                      </p:cBhvr>
                                    </p:animEffect>
                                    <p:set>
                                      <p:cBhvr>
                                        <p:cTn id="32" dur="1" fill="hold">
                                          <p:stCondLst>
                                            <p:cond delay="999"/>
                                          </p:stCondLst>
                                        </p:cTn>
                                        <p:tgtEl>
                                          <p:spTgt spid="216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6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The Legal Space</a:t>
            </a:r>
          </a:p>
        </p:txBody>
      </p:sp>
      <p:sp>
        <p:nvSpPr>
          <p:cNvPr id="56323" name="Rectangle 3"/>
          <p:cNvSpPr>
            <a:spLocks noGrp="1" noChangeArrowheads="1"/>
          </p:cNvSpPr>
          <p:nvPr>
            <p:ph type="body" idx="1"/>
          </p:nvPr>
        </p:nvSpPr>
        <p:spPr/>
        <p:txBody>
          <a:bodyPr/>
          <a:lstStyle/>
          <a:p>
            <a:pPr eaLnBrk="1" hangingPunct="1"/>
            <a:r>
              <a:rPr lang="en-US" smtClean="0"/>
              <a:t>Not all combinations are valid</a:t>
            </a:r>
          </a:p>
          <a:p>
            <a:pPr lvl="1" eaLnBrk="1" hangingPunct="1"/>
            <a:r>
              <a:rPr lang="en-US" smtClean="0"/>
              <a:t>Not all instructions read from registers</a:t>
            </a:r>
          </a:p>
          <a:p>
            <a:pPr lvl="1" eaLnBrk="1" hangingPunct="1"/>
            <a:r>
              <a:rPr lang="en-US" smtClean="0"/>
              <a:t>Not all instructions write to registers</a:t>
            </a:r>
          </a:p>
          <a:p>
            <a:pPr lvl="1" eaLnBrk="1" hangingPunct="1"/>
            <a:r>
              <a:rPr lang="en-US" smtClean="0"/>
              <a:t>Fixed point instructions cannot share FP (floating point) registers</a:t>
            </a:r>
          </a:p>
          <a:p>
            <a:pPr lvl="1" eaLnBrk="1" hangingPunct="1"/>
            <a:r>
              <a:rPr lang="en-US" smtClean="0"/>
              <a:t>… and more</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Space and Model Size</a:t>
            </a:r>
          </a:p>
        </p:txBody>
      </p:sp>
      <p:sp>
        <p:nvSpPr>
          <p:cNvPr id="57347" name="Rectangle 3"/>
          <p:cNvSpPr>
            <a:spLocks noGrp="1" noChangeArrowheads="1"/>
          </p:cNvSpPr>
          <p:nvPr>
            <p:ph type="body" idx="1"/>
          </p:nvPr>
        </p:nvSpPr>
        <p:spPr/>
        <p:txBody>
          <a:bodyPr/>
          <a:lstStyle/>
          <a:p>
            <a:pPr eaLnBrk="1" hangingPunct="1">
              <a:lnSpc>
                <a:spcPct val="90000"/>
              </a:lnSpc>
            </a:pPr>
            <a:r>
              <a:rPr lang="en-US" smtClean="0"/>
              <a:t>PowerPC has</a:t>
            </a:r>
          </a:p>
          <a:p>
            <a:pPr lvl="1" eaLnBrk="1" hangingPunct="1">
              <a:lnSpc>
                <a:spcPct val="90000"/>
              </a:lnSpc>
            </a:pPr>
            <a:r>
              <a:rPr lang="en-US" smtClean="0"/>
              <a:t>~400 instructions </a:t>
            </a:r>
          </a:p>
          <a:p>
            <a:pPr lvl="2" eaLnBrk="1" hangingPunct="1">
              <a:lnSpc>
                <a:spcPct val="90000"/>
              </a:lnSpc>
            </a:pPr>
            <a:r>
              <a:rPr lang="en-US" smtClean="0"/>
              <a:t>(actually this is an old number, current PowerPC has close to 1000 instructions)</a:t>
            </a:r>
          </a:p>
          <a:p>
            <a:pPr lvl="1" eaLnBrk="1" hangingPunct="1">
              <a:lnSpc>
                <a:spcPct val="90000"/>
              </a:lnSpc>
            </a:pPr>
            <a:r>
              <a:rPr lang="en-US" smtClean="0"/>
              <a:t>~100 registers</a:t>
            </a:r>
          </a:p>
          <a:p>
            <a:pPr eaLnBrk="1" hangingPunct="1">
              <a:lnSpc>
                <a:spcPct val="90000"/>
              </a:lnSpc>
            </a:pPr>
            <a:r>
              <a:rPr lang="en-US" smtClean="0"/>
              <a:t>Coverage space size is 400 x 400 x 100 x 5 = 80,000,000 tasks</a:t>
            </a:r>
          </a:p>
          <a:p>
            <a:pPr eaLnBrk="1" hangingPunct="1">
              <a:lnSpc>
                <a:spcPct val="90000"/>
              </a:lnSpc>
            </a:pPr>
            <a:r>
              <a:rPr lang="en-US" smtClean="0"/>
              <a:t>Even after all restrictions are applied, the model size is still 200,000 tasks</a:t>
            </a:r>
          </a:p>
        </p:txBody>
      </p:sp>
      <p:sp>
        <p:nvSpPr>
          <p:cNvPr id="302085" name="Litebulb">
            <a:hlinkClick r:id="rId2" action="ppaction://hlinksldjump" highlightClick="1"/>
          </p:cNvPr>
          <p:cNvSpPr>
            <a:spLocks noChangeAspect="1" noEditPoints="1" noChangeArrowheads="1"/>
          </p:cNvSpPr>
          <p:nvPr/>
        </p:nvSpPr>
        <p:spPr bwMode="auto">
          <a:xfrm>
            <a:off x="242888" y="2463800"/>
            <a:ext cx="639762" cy="9318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2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Lesson No. 2</a:t>
            </a:r>
          </a:p>
        </p:txBody>
      </p:sp>
      <p:sp>
        <p:nvSpPr>
          <p:cNvPr id="58371"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a model of realistic size</a:t>
            </a:r>
          </a:p>
          <a:p>
            <a:pPr lvl="1" eaLnBrk="1" hangingPunct="1">
              <a:lnSpc>
                <a:spcPct val="90000"/>
              </a:lnSpc>
            </a:pPr>
            <a:r>
              <a:rPr lang="en-US" sz="2000" smtClean="0"/>
              <a:t>Ensure good coverage can be achieved with simulation resources</a:t>
            </a:r>
          </a:p>
          <a:p>
            <a:pPr lvl="1" eaLnBrk="1" hangingPunct="1">
              <a:lnSpc>
                <a:spcPct val="90000"/>
              </a:lnSpc>
            </a:pPr>
            <a:r>
              <a:rPr lang="en-US" sz="2000" smtClean="0"/>
              <a:t>Group similar cases together to reduce model size</a:t>
            </a:r>
          </a:p>
          <a:p>
            <a:pPr eaLnBrk="1" hangingPunct="1">
              <a:lnSpc>
                <a:spcPct val="90000"/>
              </a:lnSpc>
            </a:pPr>
            <a:r>
              <a:rPr lang="en-US" sz="2400" smtClean="0"/>
              <a:t>In our case:</a:t>
            </a:r>
          </a:p>
          <a:p>
            <a:pPr lvl="1" eaLnBrk="1" hangingPunct="1">
              <a:lnSpc>
                <a:spcPct val="90000"/>
              </a:lnSpc>
            </a:pPr>
            <a:r>
              <a:rPr lang="en-US" sz="2000" smtClean="0"/>
              <a:t>Original space size is </a:t>
            </a:r>
          </a:p>
          <a:p>
            <a:pPr lvl="2" eaLnBrk="1" hangingPunct="1">
              <a:lnSpc>
                <a:spcPct val="90000"/>
              </a:lnSpc>
              <a:buFont typeface="Wingdings" pitchFamily="2" charset="2"/>
              <a:buNone/>
            </a:pPr>
            <a:r>
              <a:rPr lang="en-US" sz="1800" smtClean="0"/>
              <a:t>(400 x 400 x 100 x 5) = 80,000,000 tasks</a:t>
            </a:r>
          </a:p>
          <a:p>
            <a:pPr lvl="1" eaLnBrk="1" hangingPunct="1">
              <a:lnSpc>
                <a:spcPct val="90000"/>
              </a:lnSpc>
            </a:pPr>
            <a:r>
              <a:rPr lang="en-US" sz="2000" smtClean="0"/>
              <a:t>Many instructions behave similarly in the pipe</a:t>
            </a:r>
          </a:p>
          <a:p>
            <a:pPr lvl="2" eaLnBrk="1" hangingPunct="1">
              <a:lnSpc>
                <a:spcPct val="90000"/>
              </a:lnSpc>
            </a:pPr>
            <a:r>
              <a:rPr lang="en-US" sz="1800" smtClean="0"/>
              <a:t>For example add and sub</a:t>
            </a:r>
          </a:p>
          <a:p>
            <a:pPr lvl="1" eaLnBrk="1" hangingPunct="1">
              <a:lnSpc>
                <a:spcPct val="90000"/>
              </a:lnSpc>
            </a:pPr>
            <a:r>
              <a:rPr lang="en-US" sz="2000" smtClean="0"/>
              <a:t>Many registers are activated in the same way</a:t>
            </a:r>
          </a:p>
          <a:p>
            <a:pPr lvl="2" eaLnBrk="1" hangingPunct="1">
              <a:lnSpc>
                <a:spcPct val="90000"/>
              </a:lnSpc>
            </a:pPr>
            <a:r>
              <a:rPr lang="en-US" sz="1800" smtClean="0"/>
              <a:t>All general purpose registers, all floating-point registers</a:t>
            </a:r>
          </a:p>
          <a:p>
            <a:pPr lvl="1" eaLnBrk="1" hangingPunct="1">
              <a:lnSpc>
                <a:spcPct val="90000"/>
              </a:lnSpc>
            </a:pPr>
            <a:r>
              <a:rPr lang="en-US" sz="2000" smtClean="0"/>
              <a:t>Grouping similar instructions together helps to reduce the model size to a manageable size</a:t>
            </a:r>
          </a:p>
        </p:txBody>
      </p:sp>
      <p:sp>
        <p:nvSpPr>
          <p:cNvPr id="5837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Coverage Results</a:t>
            </a:r>
          </a:p>
        </p:txBody>
      </p:sp>
      <p:sp>
        <p:nvSpPr>
          <p:cNvPr id="59395" name="Rectangle 3"/>
          <p:cNvSpPr>
            <a:spLocks noGrp="1" noChangeArrowheads="1"/>
          </p:cNvSpPr>
          <p:nvPr>
            <p:ph type="body" idx="1"/>
          </p:nvPr>
        </p:nvSpPr>
        <p:spPr/>
        <p:txBody>
          <a:bodyPr/>
          <a:lstStyle/>
          <a:p>
            <a:pPr eaLnBrk="1" hangingPunct="1"/>
            <a:r>
              <a:rPr lang="en-US" smtClean="0"/>
              <a:t>A random test generator was used to generate tests that achieved 100% coverage</a:t>
            </a:r>
          </a:p>
          <a:p>
            <a:pPr eaLnBrk="1" hangingPunct="1"/>
            <a:r>
              <a:rPr lang="en-US" smtClean="0"/>
              <a:t>Testing the generated tests against the forwarding and stalling mechanisms of a specific processor showed that many such mechanisms were not activated by the tests</a:t>
            </a:r>
          </a:p>
        </p:txBody>
      </p:sp>
      <p:sp>
        <p:nvSpPr>
          <p:cNvPr id="304133" name="Litebulb">
            <a:hlinkClick r:id="rId2" action="ppaction://hlinksldjump" highlightClick="1"/>
          </p:cNvPr>
          <p:cNvSpPr>
            <a:spLocks noChangeAspect="1" noEditPoints="1" noChangeArrowheads="1"/>
          </p:cNvSpPr>
          <p:nvPr/>
        </p:nvSpPr>
        <p:spPr bwMode="auto">
          <a:xfrm>
            <a:off x="7869238" y="5329238"/>
            <a:ext cx="641350" cy="9318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4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Lesson No. 3</a:t>
            </a:r>
          </a:p>
        </p:txBody>
      </p:sp>
      <p:sp>
        <p:nvSpPr>
          <p:cNvPr id="60419"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coverage models at the proper level of abstraction for the coverage tasks</a:t>
            </a:r>
          </a:p>
          <a:p>
            <a:pPr eaLnBrk="1" hangingPunct="1">
              <a:lnSpc>
                <a:spcPct val="90000"/>
              </a:lnSpc>
            </a:pPr>
            <a:r>
              <a:rPr lang="en-US" sz="2800" smtClean="0"/>
              <a:t>In our case:</a:t>
            </a:r>
          </a:p>
          <a:p>
            <a:pPr lvl="1" eaLnBrk="1" hangingPunct="1">
              <a:lnSpc>
                <a:spcPct val="90000"/>
              </a:lnSpc>
            </a:pPr>
            <a:r>
              <a:rPr lang="en-US" sz="2400" smtClean="0"/>
              <a:t>Forwarding and stalling are </a:t>
            </a:r>
            <a:r>
              <a:rPr lang="en-US" sz="2400" b="1" smtClean="0"/>
              <a:t>microarchitectural</a:t>
            </a:r>
            <a:r>
              <a:rPr lang="en-US" sz="2400" smtClean="0"/>
              <a:t> mechanisms, so the coverage model should be defined at the microarchitectural level</a:t>
            </a:r>
          </a:p>
          <a:p>
            <a:pPr eaLnBrk="1" hangingPunct="1">
              <a:lnSpc>
                <a:spcPct val="90000"/>
              </a:lnSpc>
            </a:pPr>
            <a:r>
              <a:rPr lang="en-US" sz="2800" smtClean="0"/>
              <a:t>In general:</a:t>
            </a:r>
          </a:p>
          <a:p>
            <a:pPr lvl="1" eaLnBrk="1" hangingPunct="1">
              <a:lnSpc>
                <a:spcPct val="90000"/>
              </a:lnSpc>
            </a:pPr>
            <a:r>
              <a:rPr lang="en-US" sz="2400" smtClean="0"/>
              <a:t>Microarchitecture is the place to look for coverage models</a:t>
            </a:r>
          </a:p>
          <a:p>
            <a:pPr lvl="2" eaLnBrk="1" hangingPunct="1">
              <a:lnSpc>
                <a:spcPct val="90000"/>
              </a:lnSpc>
            </a:pPr>
            <a:r>
              <a:rPr lang="en-US" sz="2000" smtClean="0"/>
              <a:t>This is where the complexity of the design hides </a:t>
            </a:r>
          </a:p>
          <a:p>
            <a:pPr lvl="3" eaLnBrk="1" hangingPunct="1">
              <a:lnSpc>
                <a:spcPct val="90000"/>
              </a:lnSpc>
            </a:pPr>
            <a:r>
              <a:rPr lang="en-US" sz="1800" smtClean="0"/>
              <a:t>Architecture is not detailed enough</a:t>
            </a:r>
          </a:p>
          <a:p>
            <a:pPr lvl="3" eaLnBrk="1" hangingPunct="1">
              <a:lnSpc>
                <a:spcPct val="90000"/>
              </a:lnSpc>
            </a:pPr>
            <a:r>
              <a:rPr lang="en-US" sz="1800" smtClean="0"/>
              <a:t>Implementation is too messy</a:t>
            </a:r>
          </a:p>
        </p:txBody>
      </p:sp>
      <p:sp>
        <p:nvSpPr>
          <p:cNvPr id="6042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3600" smtClean="0"/>
              <a:t>Grey Box Model </a:t>
            </a:r>
          </a:p>
        </p:txBody>
      </p:sp>
      <p:sp>
        <p:nvSpPr>
          <p:cNvPr id="61443" name="Rectangle 3"/>
          <p:cNvSpPr>
            <a:spLocks noGrp="1" noChangeArrowheads="1"/>
          </p:cNvSpPr>
          <p:nvPr>
            <p:ph type="body" idx="1"/>
          </p:nvPr>
        </p:nvSpPr>
        <p:spPr/>
        <p:txBody>
          <a:bodyPr/>
          <a:lstStyle/>
          <a:p>
            <a:pPr eaLnBrk="1" hangingPunct="1">
              <a:spcBef>
                <a:spcPct val="0"/>
              </a:spcBef>
            </a:pPr>
            <a:r>
              <a:rPr lang="en-US" sz="2800" smtClean="0"/>
              <a:t>Microarchitectural model for a specific Processor</a:t>
            </a:r>
          </a:p>
          <a:p>
            <a:pPr lvl="1" eaLnBrk="1" hangingPunct="1">
              <a:spcBef>
                <a:spcPct val="0"/>
              </a:spcBef>
            </a:pPr>
            <a:r>
              <a:rPr lang="en-US" sz="2400" smtClean="0"/>
              <a:t>Multithreaded</a:t>
            </a:r>
          </a:p>
          <a:p>
            <a:pPr lvl="1" eaLnBrk="1" hangingPunct="1">
              <a:spcBef>
                <a:spcPct val="0"/>
              </a:spcBef>
            </a:pPr>
            <a:r>
              <a:rPr lang="en-US" sz="2400" smtClean="0"/>
              <a:t>In-order execution</a:t>
            </a:r>
          </a:p>
          <a:p>
            <a:pPr lvl="1" eaLnBrk="1" hangingPunct="1">
              <a:spcBef>
                <a:spcPct val="0"/>
              </a:spcBef>
            </a:pPr>
            <a:r>
              <a:rPr lang="en-US" sz="2400" smtClean="0"/>
              <a:t>Up to four instructions dispatched per cycle</a:t>
            </a:r>
          </a:p>
        </p:txBody>
      </p:sp>
      <p:grpSp>
        <p:nvGrpSpPr>
          <p:cNvPr id="61444" name="Group 4"/>
          <p:cNvGrpSpPr>
            <a:grpSpLocks/>
          </p:cNvGrpSpPr>
          <p:nvPr/>
        </p:nvGrpSpPr>
        <p:grpSpPr bwMode="auto">
          <a:xfrm>
            <a:off x="830263" y="3429000"/>
            <a:ext cx="6791325" cy="2905125"/>
            <a:chOff x="520" y="2256"/>
            <a:chExt cx="4277" cy="1830"/>
          </a:xfrm>
        </p:grpSpPr>
        <p:sp>
          <p:nvSpPr>
            <p:cNvPr id="61445" name="AutoShape 5"/>
            <p:cNvSpPr>
              <a:spLocks noChangeArrowheads="1"/>
            </p:cNvSpPr>
            <p:nvPr/>
          </p:nvSpPr>
          <p:spPr bwMode="blackWhite">
            <a:xfrm>
              <a:off x="4188"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6" name="AutoShape 6"/>
            <p:cNvSpPr>
              <a:spLocks noChangeArrowheads="1"/>
            </p:cNvSpPr>
            <p:nvPr/>
          </p:nvSpPr>
          <p:spPr bwMode="blackWhite">
            <a:xfrm>
              <a:off x="322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7" name="AutoShape 7"/>
            <p:cNvSpPr>
              <a:spLocks noChangeArrowheads="1"/>
            </p:cNvSpPr>
            <p:nvPr/>
          </p:nvSpPr>
          <p:spPr bwMode="blackWhite">
            <a:xfrm>
              <a:off x="2343"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8" name="AutoShape 8"/>
            <p:cNvSpPr>
              <a:spLocks noChangeArrowheads="1"/>
            </p:cNvSpPr>
            <p:nvPr/>
          </p:nvSpPr>
          <p:spPr bwMode="blackWhite">
            <a:xfrm>
              <a:off x="155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grpSp>
          <p:nvGrpSpPr>
            <p:cNvPr id="61449" name="Group 9"/>
            <p:cNvGrpSpPr>
              <a:grpSpLocks/>
            </p:cNvGrpSpPr>
            <p:nvPr/>
          </p:nvGrpSpPr>
          <p:grpSpPr bwMode="auto">
            <a:xfrm>
              <a:off x="1560" y="2640"/>
              <a:ext cx="288" cy="942"/>
              <a:chOff x="2112" y="2784"/>
              <a:chExt cx="288" cy="942"/>
            </a:xfrm>
          </p:grpSpPr>
          <p:grpSp>
            <p:nvGrpSpPr>
              <p:cNvPr id="61484" name="Group 10"/>
              <p:cNvGrpSpPr>
                <a:grpSpLocks/>
              </p:cNvGrpSpPr>
              <p:nvPr/>
            </p:nvGrpSpPr>
            <p:grpSpPr bwMode="auto">
              <a:xfrm>
                <a:off x="2112" y="2784"/>
                <a:ext cx="288" cy="942"/>
                <a:chOff x="2736" y="2784"/>
                <a:chExt cx="288" cy="942"/>
              </a:xfrm>
            </p:grpSpPr>
            <p:sp>
              <p:nvSpPr>
                <p:cNvPr id="61487" name="AutoShape 11"/>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B1</a:t>
                  </a:r>
                </a:p>
              </p:txBody>
            </p:sp>
            <p:sp>
              <p:nvSpPr>
                <p:cNvPr id="61488" name="AutoShape 12"/>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B2</a:t>
                  </a:r>
                </a:p>
              </p:txBody>
            </p:sp>
            <p:sp>
              <p:nvSpPr>
                <p:cNvPr id="61489" name="AutoShape 13"/>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B3</a:t>
                  </a:r>
                </a:p>
              </p:txBody>
            </p:sp>
          </p:grpSp>
          <p:cxnSp>
            <p:nvCxnSpPr>
              <p:cNvPr id="61485" name="AutoShape 14"/>
              <p:cNvCxnSpPr>
                <a:cxnSpLocks noChangeShapeType="1"/>
                <a:stCxn id="61487" idx="2"/>
                <a:endCxn id="61488" idx="0"/>
              </p:cNvCxnSpPr>
              <p:nvPr/>
            </p:nvCxnSpPr>
            <p:spPr bwMode="blackWhite">
              <a:xfrm>
                <a:off x="2256" y="3014"/>
                <a:ext cx="0" cy="122"/>
              </a:xfrm>
              <a:prstGeom prst="straightConnector1">
                <a:avLst/>
              </a:prstGeom>
              <a:noFill/>
              <a:ln w="25400">
                <a:solidFill>
                  <a:schemeClr val="tx1"/>
                </a:solidFill>
                <a:round/>
                <a:headEnd type="none" w="sm" len="sm"/>
                <a:tailEnd type="triangle" w="sm" len="sm"/>
              </a:ln>
            </p:spPr>
          </p:cxnSp>
          <p:cxnSp>
            <p:nvCxnSpPr>
              <p:cNvPr id="61486" name="AutoShape 15"/>
              <p:cNvCxnSpPr>
                <a:cxnSpLocks noChangeShapeType="1"/>
                <a:stCxn id="61488" idx="2"/>
                <a:endCxn id="61489" idx="0"/>
              </p:cNvCxnSpPr>
              <p:nvPr/>
            </p:nvCxnSpPr>
            <p:spPr bwMode="blackWhite">
              <a:xfrm>
                <a:off x="2256" y="3374"/>
                <a:ext cx="0" cy="122"/>
              </a:xfrm>
              <a:prstGeom prst="straightConnector1">
                <a:avLst/>
              </a:prstGeom>
              <a:noFill/>
              <a:ln w="25400">
                <a:solidFill>
                  <a:schemeClr val="tx1"/>
                </a:solidFill>
                <a:round/>
                <a:headEnd type="none" w="sm" len="sm"/>
                <a:tailEnd type="triangle" w="sm" len="sm"/>
              </a:ln>
            </p:spPr>
          </p:cxnSp>
        </p:grpSp>
        <p:grpSp>
          <p:nvGrpSpPr>
            <p:cNvPr id="61450" name="Group 16"/>
            <p:cNvGrpSpPr>
              <a:grpSpLocks/>
            </p:cNvGrpSpPr>
            <p:nvPr/>
          </p:nvGrpSpPr>
          <p:grpSpPr bwMode="auto">
            <a:xfrm>
              <a:off x="2352" y="2640"/>
              <a:ext cx="288" cy="942"/>
              <a:chOff x="2736" y="2784"/>
              <a:chExt cx="288" cy="942"/>
            </a:xfrm>
          </p:grpSpPr>
          <p:grpSp>
            <p:nvGrpSpPr>
              <p:cNvPr id="61478" name="Group 17"/>
              <p:cNvGrpSpPr>
                <a:grpSpLocks/>
              </p:cNvGrpSpPr>
              <p:nvPr/>
            </p:nvGrpSpPr>
            <p:grpSpPr bwMode="auto">
              <a:xfrm>
                <a:off x="2736" y="2784"/>
                <a:ext cx="288" cy="942"/>
                <a:chOff x="2736" y="2784"/>
                <a:chExt cx="288" cy="942"/>
              </a:xfrm>
            </p:grpSpPr>
            <p:sp>
              <p:nvSpPr>
                <p:cNvPr id="61481" name="AutoShape 18"/>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R1</a:t>
                  </a:r>
                </a:p>
              </p:txBody>
            </p:sp>
            <p:sp>
              <p:nvSpPr>
                <p:cNvPr id="61482" name="AutoShape 19"/>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R2</a:t>
                  </a:r>
                </a:p>
              </p:txBody>
            </p:sp>
            <p:sp>
              <p:nvSpPr>
                <p:cNvPr id="61483" name="AutoShape 20"/>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R3</a:t>
                  </a:r>
                </a:p>
              </p:txBody>
            </p:sp>
          </p:grpSp>
          <p:cxnSp>
            <p:nvCxnSpPr>
              <p:cNvPr id="61479" name="AutoShape 21"/>
              <p:cNvCxnSpPr>
                <a:cxnSpLocks noChangeShapeType="1"/>
                <a:stCxn id="61481" idx="2"/>
                <a:endCxn id="61482" idx="0"/>
              </p:cNvCxnSpPr>
              <p:nvPr/>
            </p:nvCxnSpPr>
            <p:spPr bwMode="blackWhite">
              <a:xfrm>
                <a:off x="2880" y="3014"/>
                <a:ext cx="0" cy="122"/>
              </a:xfrm>
              <a:prstGeom prst="straightConnector1">
                <a:avLst/>
              </a:prstGeom>
              <a:noFill/>
              <a:ln w="25400">
                <a:solidFill>
                  <a:schemeClr val="tx1"/>
                </a:solidFill>
                <a:round/>
                <a:headEnd type="none" w="sm" len="sm"/>
                <a:tailEnd type="triangle" w="sm" len="sm"/>
              </a:ln>
            </p:spPr>
          </p:cxnSp>
          <p:cxnSp>
            <p:nvCxnSpPr>
              <p:cNvPr id="61480" name="AutoShape 22"/>
              <p:cNvCxnSpPr>
                <a:cxnSpLocks noChangeShapeType="1"/>
                <a:stCxn id="61482" idx="2"/>
                <a:endCxn id="61483" idx="0"/>
              </p:cNvCxnSpPr>
              <p:nvPr/>
            </p:nvCxnSpPr>
            <p:spPr bwMode="blackWhite">
              <a:xfrm>
                <a:off x="2880" y="3374"/>
                <a:ext cx="0" cy="122"/>
              </a:xfrm>
              <a:prstGeom prst="straightConnector1">
                <a:avLst/>
              </a:prstGeom>
              <a:noFill/>
              <a:ln w="25400">
                <a:solidFill>
                  <a:schemeClr val="tx1"/>
                </a:solidFill>
                <a:round/>
                <a:headEnd type="none" w="sm" len="sm"/>
                <a:tailEnd type="triangle" w="sm" len="sm"/>
              </a:ln>
            </p:spPr>
          </p:cxnSp>
        </p:grpSp>
        <p:grpSp>
          <p:nvGrpSpPr>
            <p:cNvPr id="61451" name="Group 23"/>
            <p:cNvGrpSpPr>
              <a:grpSpLocks/>
            </p:cNvGrpSpPr>
            <p:nvPr/>
          </p:nvGrpSpPr>
          <p:grpSpPr bwMode="auto">
            <a:xfrm>
              <a:off x="3230" y="2640"/>
              <a:ext cx="288" cy="942"/>
              <a:chOff x="3312" y="2784"/>
              <a:chExt cx="288" cy="942"/>
            </a:xfrm>
          </p:grpSpPr>
          <p:grpSp>
            <p:nvGrpSpPr>
              <p:cNvPr id="61472" name="Group 24"/>
              <p:cNvGrpSpPr>
                <a:grpSpLocks/>
              </p:cNvGrpSpPr>
              <p:nvPr/>
            </p:nvGrpSpPr>
            <p:grpSpPr bwMode="auto">
              <a:xfrm>
                <a:off x="3312" y="2784"/>
                <a:ext cx="288" cy="942"/>
                <a:chOff x="2736" y="2784"/>
                <a:chExt cx="288" cy="942"/>
              </a:xfrm>
            </p:grpSpPr>
            <p:sp>
              <p:nvSpPr>
                <p:cNvPr id="61475" name="AutoShape 25"/>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M1</a:t>
                  </a:r>
                </a:p>
              </p:txBody>
            </p:sp>
            <p:sp>
              <p:nvSpPr>
                <p:cNvPr id="61476" name="AutoShape 26"/>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M2</a:t>
                  </a:r>
                </a:p>
              </p:txBody>
            </p:sp>
            <p:sp>
              <p:nvSpPr>
                <p:cNvPr id="61477" name="AutoShape 27"/>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M3</a:t>
                  </a:r>
                </a:p>
              </p:txBody>
            </p:sp>
          </p:grpSp>
          <p:cxnSp>
            <p:nvCxnSpPr>
              <p:cNvPr id="61473" name="AutoShape 28"/>
              <p:cNvCxnSpPr>
                <a:cxnSpLocks noChangeShapeType="1"/>
                <a:stCxn id="61475" idx="2"/>
                <a:endCxn id="61476" idx="0"/>
              </p:cNvCxnSpPr>
              <p:nvPr/>
            </p:nvCxnSpPr>
            <p:spPr bwMode="blackWhite">
              <a:xfrm>
                <a:off x="3456" y="3014"/>
                <a:ext cx="0" cy="122"/>
              </a:xfrm>
              <a:prstGeom prst="straightConnector1">
                <a:avLst/>
              </a:prstGeom>
              <a:noFill/>
              <a:ln w="25400">
                <a:solidFill>
                  <a:schemeClr val="tx1"/>
                </a:solidFill>
                <a:round/>
                <a:headEnd type="none" w="sm" len="sm"/>
                <a:tailEnd type="triangle" w="sm" len="sm"/>
              </a:ln>
            </p:spPr>
          </p:cxnSp>
          <p:cxnSp>
            <p:nvCxnSpPr>
              <p:cNvPr id="61474" name="AutoShape 29"/>
              <p:cNvCxnSpPr>
                <a:cxnSpLocks noChangeShapeType="1"/>
                <a:stCxn id="61476" idx="2"/>
                <a:endCxn id="61477" idx="0"/>
              </p:cNvCxnSpPr>
              <p:nvPr/>
            </p:nvCxnSpPr>
            <p:spPr bwMode="blackWhite">
              <a:xfrm>
                <a:off x="3456" y="3374"/>
                <a:ext cx="0" cy="122"/>
              </a:xfrm>
              <a:prstGeom prst="straightConnector1">
                <a:avLst/>
              </a:prstGeom>
              <a:noFill/>
              <a:ln w="25400">
                <a:solidFill>
                  <a:schemeClr val="tx1"/>
                </a:solidFill>
                <a:round/>
                <a:headEnd type="none" w="sm" len="sm"/>
                <a:tailEnd type="triangle" w="sm" len="sm"/>
              </a:ln>
            </p:spPr>
          </p:cxnSp>
        </p:grpSp>
        <p:grpSp>
          <p:nvGrpSpPr>
            <p:cNvPr id="61452" name="Group 30"/>
            <p:cNvGrpSpPr>
              <a:grpSpLocks/>
            </p:cNvGrpSpPr>
            <p:nvPr/>
          </p:nvGrpSpPr>
          <p:grpSpPr bwMode="auto">
            <a:xfrm>
              <a:off x="3909" y="2640"/>
              <a:ext cx="864" cy="1038"/>
              <a:chOff x="3936" y="2784"/>
              <a:chExt cx="864" cy="1038"/>
            </a:xfrm>
          </p:grpSpPr>
          <p:sp>
            <p:nvSpPr>
              <p:cNvPr id="61465" name="AutoShape 31"/>
              <p:cNvSpPr>
                <a:spLocks noChangeArrowheads="1"/>
              </p:cNvSpPr>
              <p:nvPr/>
            </p:nvSpPr>
            <p:spPr bwMode="blackWhite">
              <a:xfrm>
                <a:off x="4224"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S1</a:t>
                </a:r>
              </a:p>
            </p:txBody>
          </p:sp>
          <p:sp>
            <p:nvSpPr>
              <p:cNvPr id="61466" name="AutoShape 32"/>
              <p:cNvSpPr>
                <a:spLocks noChangeArrowheads="1"/>
              </p:cNvSpPr>
              <p:nvPr/>
            </p:nvSpPr>
            <p:spPr bwMode="blackWhite">
              <a:xfrm>
                <a:off x="4224"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S2</a:t>
                </a:r>
              </a:p>
            </p:txBody>
          </p:sp>
          <p:sp>
            <p:nvSpPr>
              <p:cNvPr id="61467" name="AutoShape 33"/>
              <p:cNvSpPr>
                <a:spLocks noChangeArrowheads="1"/>
              </p:cNvSpPr>
              <p:nvPr/>
            </p:nvSpPr>
            <p:spPr bwMode="blackWhite">
              <a:xfrm>
                <a:off x="4224"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S3</a:t>
                </a:r>
              </a:p>
            </p:txBody>
          </p:sp>
          <p:sp>
            <p:nvSpPr>
              <p:cNvPr id="61468" name="AutoShape 34"/>
              <p:cNvSpPr>
                <a:spLocks noChangeArrowheads="1"/>
              </p:cNvSpPr>
              <p:nvPr/>
            </p:nvSpPr>
            <p:spPr bwMode="blackWhite">
              <a:xfrm>
                <a:off x="3936"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S4f</a:t>
                </a:r>
              </a:p>
            </p:txBody>
          </p:sp>
          <p:sp>
            <p:nvSpPr>
              <p:cNvPr id="61469" name="AutoShape 35"/>
              <p:cNvSpPr>
                <a:spLocks noChangeArrowheads="1"/>
              </p:cNvSpPr>
              <p:nvPr/>
            </p:nvSpPr>
            <p:spPr bwMode="blackWhite">
              <a:xfrm>
                <a:off x="4512"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S4b</a:t>
                </a:r>
              </a:p>
            </p:txBody>
          </p:sp>
          <p:cxnSp>
            <p:nvCxnSpPr>
              <p:cNvPr id="61470" name="AutoShape 36"/>
              <p:cNvCxnSpPr>
                <a:cxnSpLocks noChangeShapeType="1"/>
                <a:stCxn id="61465" idx="2"/>
                <a:endCxn id="61466" idx="0"/>
              </p:cNvCxnSpPr>
              <p:nvPr/>
            </p:nvCxnSpPr>
            <p:spPr bwMode="blackWhite">
              <a:xfrm>
                <a:off x="4368" y="3014"/>
                <a:ext cx="0" cy="122"/>
              </a:xfrm>
              <a:prstGeom prst="straightConnector1">
                <a:avLst/>
              </a:prstGeom>
              <a:noFill/>
              <a:ln w="25400">
                <a:solidFill>
                  <a:schemeClr val="tx1"/>
                </a:solidFill>
                <a:round/>
                <a:headEnd type="none" w="sm" len="sm"/>
                <a:tailEnd type="triangle" w="sm" len="sm"/>
              </a:ln>
            </p:spPr>
          </p:cxnSp>
          <p:cxnSp>
            <p:nvCxnSpPr>
              <p:cNvPr id="61471" name="AutoShape 37"/>
              <p:cNvCxnSpPr>
                <a:cxnSpLocks noChangeShapeType="1"/>
                <a:stCxn id="61466" idx="2"/>
                <a:endCxn id="61467" idx="0"/>
              </p:cNvCxnSpPr>
              <p:nvPr/>
            </p:nvCxnSpPr>
            <p:spPr bwMode="blackWhite">
              <a:xfrm>
                <a:off x="4368" y="3374"/>
                <a:ext cx="0" cy="122"/>
              </a:xfrm>
              <a:prstGeom prst="straightConnector1">
                <a:avLst/>
              </a:prstGeom>
              <a:noFill/>
              <a:ln w="25400">
                <a:solidFill>
                  <a:schemeClr val="tx1"/>
                </a:solidFill>
                <a:round/>
                <a:headEnd type="none" w="sm" len="sm"/>
                <a:tailEnd type="triangle" w="sm" len="sm"/>
              </a:ln>
            </p:spPr>
          </p:cxnSp>
        </p:grpSp>
        <p:sp>
          <p:nvSpPr>
            <p:cNvPr id="61453" name="Text Box 38"/>
            <p:cNvSpPr txBox="1">
              <a:spLocks noChangeArrowheads="1"/>
            </p:cNvSpPr>
            <p:nvPr/>
          </p:nvSpPr>
          <p:spPr bwMode="blackWhite">
            <a:xfrm>
              <a:off x="1389" y="3696"/>
              <a:ext cx="63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Branch</a:t>
              </a:r>
              <a:br>
                <a:rPr lang="en-US" sz="2000"/>
              </a:br>
              <a:r>
                <a:rPr lang="en-US" sz="2000"/>
                <a:t>(B)</a:t>
              </a:r>
            </a:p>
          </p:txBody>
        </p:sp>
        <p:sp>
          <p:nvSpPr>
            <p:cNvPr id="61454" name="Text Box 39"/>
            <p:cNvSpPr txBox="1">
              <a:spLocks noChangeArrowheads="1"/>
            </p:cNvSpPr>
            <p:nvPr/>
          </p:nvSpPr>
          <p:spPr bwMode="blackWhite">
            <a:xfrm>
              <a:off x="2973" y="3696"/>
              <a:ext cx="802"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Complex </a:t>
              </a:r>
              <a:br>
                <a:rPr lang="en-US" sz="2000"/>
              </a:br>
              <a:r>
                <a:rPr lang="en-US" sz="2000"/>
                <a:t>Arith (M)</a:t>
              </a:r>
            </a:p>
          </p:txBody>
        </p:sp>
        <p:sp>
          <p:nvSpPr>
            <p:cNvPr id="61455" name="Text Box 40"/>
            <p:cNvSpPr txBox="1">
              <a:spLocks noChangeArrowheads="1"/>
            </p:cNvSpPr>
            <p:nvPr/>
          </p:nvSpPr>
          <p:spPr bwMode="blackWhite">
            <a:xfrm>
              <a:off x="3887" y="3696"/>
              <a:ext cx="91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Load/Store</a:t>
              </a:r>
              <a:br>
                <a:rPr lang="en-US" sz="2000"/>
              </a:br>
              <a:r>
                <a:rPr lang="en-US" sz="2000"/>
                <a:t>(S)</a:t>
              </a:r>
            </a:p>
          </p:txBody>
        </p:sp>
        <p:sp>
          <p:nvSpPr>
            <p:cNvPr id="61456" name="Text Box 41"/>
            <p:cNvSpPr txBox="1">
              <a:spLocks noChangeArrowheads="1"/>
            </p:cNvSpPr>
            <p:nvPr/>
          </p:nvSpPr>
          <p:spPr bwMode="blackWhite">
            <a:xfrm>
              <a:off x="2137" y="3696"/>
              <a:ext cx="72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Simple </a:t>
              </a:r>
              <a:br>
                <a:rPr lang="en-US" sz="2000"/>
              </a:br>
              <a:r>
                <a:rPr lang="en-US" sz="2000"/>
                <a:t>Arith (R)</a:t>
              </a:r>
            </a:p>
          </p:txBody>
        </p:sp>
        <p:sp>
          <p:nvSpPr>
            <p:cNvPr id="61457" name="AutoShape 42"/>
            <p:cNvSpPr>
              <a:spLocks noChangeArrowheads="1"/>
            </p:cNvSpPr>
            <p:nvPr/>
          </p:nvSpPr>
          <p:spPr bwMode="blackWhite">
            <a:xfrm>
              <a:off x="1440" y="2256"/>
              <a:ext cx="3120"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Dispatch</a:t>
              </a:r>
            </a:p>
          </p:txBody>
        </p:sp>
        <p:cxnSp>
          <p:nvCxnSpPr>
            <p:cNvPr id="61458" name="AutoShape 43"/>
            <p:cNvCxnSpPr>
              <a:cxnSpLocks noChangeShapeType="1"/>
              <a:stCxn id="61448" idx="2"/>
              <a:endCxn id="61487" idx="0"/>
            </p:cNvCxnSpPr>
            <p:nvPr/>
          </p:nvCxnSpPr>
          <p:spPr bwMode="blackWhite">
            <a:xfrm>
              <a:off x="1704" y="2478"/>
              <a:ext cx="0" cy="154"/>
            </a:xfrm>
            <a:prstGeom prst="straightConnector1">
              <a:avLst/>
            </a:prstGeom>
            <a:noFill/>
            <a:ln w="25400">
              <a:solidFill>
                <a:schemeClr val="tx1"/>
              </a:solidFill>
              <a:round/>
              <a:headEnd type="none" w="sm" len="sm"/>
              <a:tailEnd type="triangle" w="sm" len="sm"/>
            </a:ln>
          </p:spPr>
        </p:cxnSp>
        <p:cxnSp>
          <p:nvCxnSpPr>
            <p:cNvPr id="61459" name="AutoShape 44"/>
            <p:cNvCxnSpPr>
              <a:cxnSpLocks noChangeShapeType="1"/>
              <a:stCxn id="61447" idx="2"/>
              <a:endCxn id="61481" idx="0"/>
            </p:cNvCxnSpPr>
            <p:nvPr/>
          </p:nvCxnSpPr>
          <p:spPr bwMode="blackWhite">
            <a:xfrm flipH="1">
              <a:off x="2496" y="2478"/>
              <a:ext cx="1" cy="154"/>
            </a:xfrm>
            <a:prstGeom prst="straightConnector1">
              <a:avLst/>
            </a:prstGeom>
            <a:noFill/>
            <a:ln w="25400">
              <a:solidFill>
                <a:schemeClr val="tx1"/>
              </a:solidFill>
              <a:round/>
              <a:headEnd type="none" w="sm" len="sm"/>
              <a:tailEnd type="triangle" w="sm" len="sm"/>
            </a:ln>
          </p:spPr>
        </p:cxnSp>
        <p:cxnSp>
          <p:nvCxnSpPr>
            <p:cNvPr id="61460" name="AutoShape 45"/>
            <p:cNvCxnSpPr>
              <a:cxnSpLocks noChangeShapeType="1"/>
              <a:stCxn id="61446" idx="2"/>
              <a:endCxn id="61475" idx="0"/>
            </p:cNvCxnSpPr>
            <p:nvPr/>
          </p:nvCxnSpPr>
          <p:spPr bwMode="blackWhite">
            <a:xfrm>
              <a:off x="3374" y="2478"/>
              <a:ext cx="0" cy="154"/>
            </a:xfrm>
            <a:prstGeom prst="straightConnector1">
              <a:avLst/>
            </a:prstGeom>
            <a:noFill/>
            <a:ln w="25400">
              <a:solidFill>
                <a:schemeClr val="tx1"/>
              </a:solidFill>
              <a:round/>
              <a:headEnd type="none" w="sm" len="sm"/>
              <a:tailEnd type="triangle" w="sm" len="sm"/>
            </a:ln>
          </p:spPr>
        </p:cxnSp>
        <p:cxnSp>
          <p:nvCxnSpPr>
            <p:cNvPr id="61461" name="AutoShape 46"/>
            <p:cNvCxnSpPr>
              <a:cxnSpLocks noChangeShapeType="1"/>
              <a:stCxn id="61445" idx="2"/>
              <a:endCxn id="61465" idx="0"/>
            </p:cNvCxnSpPr>
            <p:nvPr/>
          </p:nvCxnSpPr>
          <p:spPr bwMode="blackWhite">
            <a:xfrm flipH="1">
              <a:off x="4341" y="2478"/>
              <a:ext cx="1" cy="154"/>
            </a:xfrm>
            <a:prstGeom prst="straightConnector1">
              <a:avLst/>
            </a:prstGeom>
            <a:noFill/>
            <a:ln w="25400">
              <a:solidFill>
                <a:schemeClr val="tx1"/>
              </a:solidFill>
              <a:round/>
              <a:headEnd type="none" w="sm" len="sm"/>
              <a:tailEnd type="triangle" w="sm" len="sm"/>
            </a:ln>
          </p:spPr>
        </p:cxnSp>
        <p:sp>
          <p:nvSpPr>
            <p:cNvPr id="61462" name="Text Box 47"/>
            <p:cNvSpPr txBox="1">
              <a:spLocks noChangeArrowheads="1"/>
            </p:cNvSpPr>
            <p:nvPr/>
          </p:nvSpPr>
          <p:spPr bwMode="blackWhite">
            <a:xfrm>
              <a:off x="520" y="2640"/>
              <a:ext cx="909"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Data Fetch</a:t>
              </a:r>
            </a:p>
          </p:txBody>
        </p:sp>
        <p:sp>
          <p:nvSpPr>
            <p:cNvPr id="61463" name="Text Box 48"/>
            <p:cNvSpPr txBox="1">
              <a:spLocks noChangeArrowheads="1"/>
            </p:cNvSpPr>
            <p:nvPr/>
          </p:nvSpPr>
          <p:spPr bwMode="blackWhite">
            <a:xfrm>
              <a:off x="724" y="2995"/>
              <a:ext cx="703"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Execute</a:t>
              </a:r>
            </a:p>
          </p:txBody>
        </p:sp>
        <p:sp>
          <p:nvSpPr>
            <p:cNvPr id="61464" name="Text Box 49"/>
            <p:cNvSpPr txBox="1">
              <a:spLocks noChangeArrowheads="1"/>
            </p:cNvSpPr>
            <p:nvPr/>
          </p:nvSpPr>
          <p:spPr bwMode="blackWhite">
            <a:xfrm>
              <a:off x="528" y="3331"/>
              <a:ext cx="902"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Write Back</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Model Details</a:t>
            </a:r>
          </a:p>
        </p:txBody>
      </p:sp>
      <p:sp>
        <p:nvSpPr>
          <p:cNvPr id="308227" name="Rectangle 3"/>
          <p:cNvSpPr>
            <a:spLocks noGrp="1" noChangeArrowheads="1"/>
          </p:cNvSpPr>
          <p:nvPr>
            <p:ph type="body" idx="1"/>
          </p:nvPr>
        </p:nvSpPr>
        <p:spPr/>
        <p:txBody>
          <a:bodyPr/>
          <a:lstStyle/>
          <a:p>
            <a:pPr eaLnBrk="1" hangingPunct="1">
              <a:lnSpc>
                <a:spcPct val="80000"/>
              </a:lnSpc>
            </a:pPr>
            <a:r>
              <a:rPr lang="en-US" sz="2800" smtClean="0"/>
              <a:t>Model contains 7 attributes</a:t>
            </a:r>
          </a:p>
          <a:p>
            <a:pPr lvl="1" eaLnBrk="1" hangingPunct="1">
              <a:lnSpc>
                <a:spcPct val="80000"/>
              </a:lnSpc>
            </a:pPr>
            <a:r>
              <a:rPr lang="en-US" sz="2400" smtClean="0"/>
              <a:t>Type, pipe and stage of first instruction (I1 ,P1 ,S1)</a:t>
            </a:r>
          </a:p>
          <a:p>
            <a:pPr lvl="1" eaLnBrk="1" hangingPunct="1">
              <a:lnSpc>
                <a:spcPct val="80000"/>
              </a:lnSpc>
            </a:pPr>
            <a:r>
              <a:rPr lang="en-US" sz="2400" smtClean="0"/>
              <a:t>Same attributes for second instruction (I2, P2, S2)</a:t>
            </a:r>
          </a:p>
          <a:p>
            <a:pPr lvl="1" eaLnBrk="1" hangingPunct="1">
              <a:lnSpc>
                <a:spcPct val="80000"/>
              </a:lnSpc>
            </a:pPr>
            <a:r>
              <a:rPr lang="en-US" sz="2400" smtClean="0"/>
              <a:t>Type of dependency between the instructions</a:t>
            </a:r>
          </a:p>
          <a:p>
            <a:pPr lvl="2" eaLnBrk="1" hangingPunct="1">
              <a:lnSpc>
                <a:spcPct val="80000"/>
              </a:lnSpc>
            </a:pPr>
            <a:r>
              <a:rPr lang="en-US" sz="2000" smtClean="0"/>
              <a:t>RR, RW, WR, WW, None</a:t>
            </a:r>
          </a:p>
          <a:p>
            <a:pPr eaLnBrk="1" hangingPunct="1">
              <a:lnSpc>
                <a:spcPct val="80000"/>
              </a:lnSpc>
            </a:pPr>
            <a:r>
              <a:rPr lang="en-US" sz="2800" smtClean="0"/>
              <a:t>Grouping is done in a similar way to the architectural model</a:t>
            </a:r>
          </a:p>
          <a:p>
            <a:pPr eaLnBrk="1" hangingPunct="1">
              <a:lnSpc>
                <a:spcPct val="80000"/>
              </a:lnSpc>
            </a:pPr>
            <a:r>
              <a:rPr lang="en-US" sz="2800" smtClean="0"/>
              <a:t>Many restrictions exist</a:t>
            </a:r>
          </a:p>
          <a:p>
            <a:pPr lvl="1" eaLnBrk="1" hangingPunct="1">
              <a:lnSpc>
                <a:spcPct val="80000"/>
              </a:lnSpc>
            </a:pPr>
            <a:r>
              <a:rPr lang="en-US" sz="2400" smtClean="0"/>
              <a:t>I1 is simple fixed point </a:t>
            </a:r>
            <a:r>
              <a:rPr lang="en-US" sz="2400" smtClean="0">
                <a:sym typeface="Wingdings" pitchFamily="2" charset="2"/>
              </a:rPr>
              <a:t></a:t>
            </a:r>
            <a:r>
              <a:rPr lang="en-US" sz="2400" smtClean="0"/>
              <a:t> P1 is R or M</a:t>
            </a:r>
          </a:p>
          <a:p>
            <a:pPr lvl="1" eaLnBrk="1" hangingPunct="1">
              <a:lnSpc>
                <a:spcPct val="80000"/>
              </a:lnSpc>
            </a:pPr>
            <a:r>
              <a:rPr lang="en-US" sz="2400" smtClean="0"/>
              <a:t>P1 is not S </a:t>
            </a:r>
            <a:r>
              <a:rPr lang="en-US" sz="2400" smtClean="0">
                <a:sym typeface="Wingdings" pitchFamily="2" charset="2"/>
              </a:rPr>
              <a:t></a:t>
            </a:r>
            <a:r>
              <a:rPr lang="en-US" sz="2400" smtClean="0"/>
              <a:t> S1 is 1, 2, or 3</a:t>
            </a:r>
          </a:p>
          <a:p>
            <a:pPr eaLnBrk="1" hangingPunct="1">
              <a:lnSpc>
                <a:spcPct val="80000"/>
              </a:lnSpc>
            </a:pPr>
            <a:r>
              <a:rPr lang="en-US" sz="2800" smtClean="0"/>
              <a:t>After restrictions, 4418 tasks are legal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82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Coverage Measurement</a:t>
            </a:r>
          </a:p>
        </p:txBody>
      </p:sp>
      <p:sp>
        <p:nvSpPr>
          <p:cNvPr id="63491" name="Rectangle 3"/>
          <p:cNvSpPr>
            <a:spLocks noGrp="1" noChangeArrowheads="1"/>
          </p:cNvSpPr>
          <p:nvPr>
            <p:ph type="body" idx="1"/>
          </p:nvPr>
        </p:nvSpPr>
        <p:spPr/>
        <p:txBody>
          <a:bodyPr/>
          <a:lstStyle/>
          <a:p>
            <a:pPr eaLnBrk="1" hangingPunct="1"/>
            <a:r>
              <a:rPr lang="en-US" smtClean="0"/>
              <a:t>Make sure that you measure what you really want and what really happens</a:t>
            </a:r>
          </a:p>
          <a:p>
            <a:pPr eaLnBrk="1" hangingPunct="1"/>
            <a:r>
              <a:rPr lang="en-US" smtClean="0"/>
              <a:t>Use simpler environment and models to </a:t>
            </a:r>
            <a:r>
              <a:rPr lang="en-US" smtClean="0">
                <a:solidFill>
                  <a:srgbClr val="0000CC"/>
                </a:solidFill>
              </a:rPr>
              <a:t>test and debug the measurement system</a:t>
            </a:r>
          </a:p>
          <a:p>
            <a:pPr lvl="1" indent="-284163" eaLnBrk="1" hangingPunct="1"/>
            <a:r>
              <a:rPr lang="en-US" smtClean="0"/>
              <a:t>Hierarchy of models</a:t>
            </a:r>
          </a:p>
          <a:p>
            <a:pPr lvl="2" eaLnBrk="1" hangingPunct="1"/>
            <a:r>
              <a:rPr lang="en-US" smtClean="0"/>
              <a:t>All instructions</a:t>
            </a:r>
          </a:p>
          <a:p>
            <a:pPr lvl="2" eaLnBrk="1" hangingPunct="1"/>
            <a:r>
              <a:rPr lang="en-US" smtClean="0"/>
              <a:t>All pipe stages</a:t>
            </a:r>
          </a:p>
          <a:p>
            <a:pPr lvl="1" indent="-284163" eaLnBrk="1" hangingPunct="1"/>
            <a:r>
              <a:rPr lang="en-US" smtClean="0"/>
              <a:t>Controlled simulation</a:t>
            </a:r>
          </a:p>
          <a:p>
            <a:pPr lvl="2"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4000" smtClean="0"/>
              <a:t>Analysis of Interdependency Model</a:t>
            </a:r>
          </a:p>
        </p:txBody>
      </p:sp>
      <p:sp>
        <p:nvSpPr>
          <p:cNvPr id="1028" name="Rectangle 3"/>
          <p:cNvSpPr>
            <a:spLocks noGrp="1" noChangeArrowheads="1"/>
          </p:cNvSpPr>
          <p:nvPr>
            <p:ph type="body" idx="1"/>
          </p:nvPr>
        </p:nvSpPr>
        <p:spPr>
          <a:xfrm>
            <a:off x="468313" y="1557338"/>
            <a:ext cx="8229600" cy="955675"/>
          </a:xfrm>
        </p:spPr>
        <p:txBody>
          <a:bodyPr/>
          <a:lstStyle/>
          <a:p>
            <a:pPr marL="385763" indent="-385763" eaLnBrk="1" hangingPunct="1"/>
            <a:r>
              <a:rPr lang="en-US" smtClean="0"/>
              <a:t>After 25,000 tests 2810 / 4418 tasks were covered (64%)</a:t>
            </a:r>
          </a:p>
        </p:txBody>
      </p:sp>
      <p:graphicFrame>
        <p:nvGraphicFramePr>
          <p:cNvPr id="1026" name="Object 4"/>
          <p:cNvGraphicFramePr>
            <a:graphicFrameLocks noChangeAspect="1"/>
          </p:cNvGraphicFramePr>
          <p:nvPr/>
        </p:nvGraphicFramePr>
        <p:xfrm>
          <a:off x="457200" y="2668588"/>
          <a:ext cx="7748588" cy="3884612"/>
        </p:xfrm>
        <a:graphic>
          <a:graphicData uri="http://schemas.openxmlformats.org/presentationml/2006/ole">
            <mc:AlternateContent xmlns:mc="http://schemas.openxmlformats.org/markup-compatibility/2006">
              <mc:Choice xmlns:v="urn:schemas-microsoft-com:vml" Requires="v">
                <p:oleObj spid="_x0000_s1059" name="Chart" r:id="rId3" imgW="7753534" imgH="4495768" progId="MSGraph.Chart.8">
                  <p:embed followColorScheme="full"/>
                </p:oleObj>
              </mc:Choice>
              <mc:Fallback>
                <p:oleObj name="Chart" r:id="rId3" imgW="7753534" imgH="4495768"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68588"/>
                        <a:ext cx="7748588" cy="38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0277" name="Litebulb">
            <a:hlinkClick r:id="rId5" action="ppaction://hlinksldjump" highlightClick="1"/>
          </p:cNvPr>
          <p:cNvSpPr>
            <a:spLocks noChangeAspect="1" noEditPoints="1" noChangeArrowheads="1"/>
          </p:cNvSpPr>
          <p:nvPr/>
        </p:nvSpPr>
        <p:spPr bwMode="auto">
          <a:xfrm>
            <a:off x="8369300" y="3475038"/>
            <a:ext cx="566738"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0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Lesson No. 4</a:t>
            </a:r>
          </a:p>
        </p:txBody>
      </p:sp>
      <p:sp>
        <p:nvSpPr>
          <p:cNvPr id="64515" name="Rectangle 3"/>
          <p:cNvSpPr>
            <a:spLocks noGrp="1" noChangeArrowheads="1"/>
          </p:cNvSpPr>
          <p:nvPr>
            <p:ph type="body" idx="1"/>
          </p:nvPr>
        </p:nvSpPr>
        <p:spPr>
          <a:xfrm>
            <a:off x="468313" y="1289050"/>
            <a:ext cx="8229600" cy="4964113"/>
          </a:xfrm>
        </p:spPr>
        <p:txBody>
          <a:bodyPr/>
          <a:lstStyle/>
          <a:p>
            <a:pPr eaLnBrk="1" hangingPunct="1">
              <a:lnSpc>
                <a:spcPct val="90000"/>
              </a:lnSpc>
            </a:pPr>
            <a:r>
              <a:rPr lang="en-US" i="1" smtClean="0">
                <a:solidFill>
                  <a:srgbClr val="A50021"/>
                </a:solidFill>
              </a:rPr>
              <a:t>Coverage analysis is more than a single number</a:t>
            </a:r>
          </a:p>
          <a:p>
            <a:pPr eaLnBrk="1" hangingPunct="1">
              <a:lnSpc>
                <a:spcPct val="90000"/>
              </a:lnSpc>
            </a:pPr>
            <a:r>
              <a:rPr lang="en-US" smtClean="0"/>
              <a:t>In our case:</a:t>
            </a:r>
          </a:p>
          <a:p>
            <a:pPr lvl="1" eaLnBrk="1" hangingPunct="1">
              <a:lnSpc>
                <a:spcPct val="90000"/>
              </a:lnSpc>
            </a:pPr>
            <a:r>
              <a:rPr lang="en-US" smtClean="0"/>
              <a:t>64% is not bad but</a:t>
            </a:r>
          </a:p>
          <a:p>
            <a:pPr lvl="1" eaLnBrk="1" hangingPunct="1">
              <a:lnSpc>
                <a:spcPct val="90000"/>
              </a:lnSpc>
            </a:pPr>
            <a:r>
              <a:rPr lang="en-US" smtClean="0"/>
              <a:t>Progress report shows that coverage is progressing slowly</a:t>
            </a:r>
          </a:p>
          <a:p>
            <a:pPr lvl="1" eaLnBrk="1" hangingPunct="1">
              <a:lnSpc>
                <a:spcPct val="90000"/>
              </a:lnSpc>
            </a:pPr>
            <a:r>
              <a:rPr lang="en-US" smtClean="0"/>
              <a:t>Hole analysis finds big areas that are covered very lightly</a:t>
            </a:r>
          </a:p>
          <a:p>
            <a:pPr lvl="1" eaLnBrk="1" hangingPunct="1">
              <a:lnSpc>
                <a:spcPct val="90000"/>
              </a:lnSpc>
            </a:pPr>
            <a:r>
              <a:rPr lang="en-US" smtClean="0"/>
              <a:t>Analysis found some problems in test generators</a:t>
            </a:r>
          </a:p>
        </p:txBody>
      </p:sp>
      <p:sp>
        <p:nvSpPr>
          <p:cNvPr id="64516"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Coverage Goals</a:t>
            </a:r>
          </a:p>
        </p:txBody>
      </p:sp>
      <p:sp>
        <p:nvSpPr>
          <p:cNvPr id="13315" name="Rectangle 3"/>
          <p:cNvSpPr>
            <a:spLocks noGrp="1" noChangeArrowheads="1"/>
          </p:cNvSpPr>
          <p:nvPr>
            <p:ph type="body" idx="1"/>
          </p:nvPr>
        </p:nvSpPr>
        <p:spPr>
          <a:xfrm>
            <a:off x="468313" y="1430338"/>
            <a:ext cx="8229600" cy="4873625"/>
          </a:xfrm>
        </p:spPr>
        <p:txBody>
          <a:bodyPr/>
          <a:lstStyle/>
          <a:p>
            <a:pPr eaLnBrk="1" hangingPunct="1"/>
            <a:r>
              <a:rPr lang="en-US" sz="2800" dirty="0" smtClean="0"/>
              <a:t>Measure the </a:t>
            </a:r>
            <a:r>
              <a:rPr lang="en-US" sz="2800" dirty="0" smtClean="0">
                <a:solidFill>
                  <a:srgbClr val="3366FF"/>
                </a:solidFill>
              </a:rPr>
              <a:t>"quality"</a:t>
            </a:r>
            <a:r>
              <a:rPr lang="en-US" sz="2800" dirty="0" smtClean="0"/>
              <a:t> of a set of tests</a:t>
            </a:r>
          </a:p>
          <a:p>
            <a:pPr lvl="1" eaLnBrk="1" hangingPunct="1"/>
            <a:r>
              <a:rPr lang="en-GB" sz="2000" dirty="0" smtClean="0"/>
              <a:t>NOTE: </a:t>
            </a:r>
            <a:r>
              <a:rPr lang="en-GB" sz="2000" dirty="0" smtClean="0">
                <a:solidFill>
                  <a:srgbClr val="A50021"/>
                </a:solidFill>
              </a:rPr>
              <a:t>Coverage gives ability to see what </a:t>
            </a:r>
            <a:r>
              <a:rPr lang="en-GB" sz="2000" b="1" dirty="0" smtClean="0">
                <a:solidFill>
                  <a:srgbClr val="A50021"/>
                </a:solidFill>
              </a:rPr>
              <a:t>has not been</a:t>
            </a:r>
            <a:r>
              <a:rPr lang="en-GB" sz="2000" dirty="0" smtClean="0">
                <a:solidFill>
                  <a:srgbClr val="A50021"/>
                </a:solidFill>
              </a:rPr>
              <a:t> verified!</a:t>
            </a:r>
          </a:p>
          <a:p>
            <a:pPr lvl="1" eaLnBrk="1" hangingPunct="1"/>
            <a:r>
              <a:rPr lang="en-GB" sz="2000" dirty="0" smtClean="0"/>
              <a:t>Coverage completeness does not imply functional correctness of the design!						Why?</a:t>
            </a:r>
            <a:endParaRPr lang="en-US" sz="2000" dirty="0" smtClean="0"/>
          </a:p>
          <a:p>
            <a:pPr eaLnBrk="1" hangingPunct="1">
              <a:lnSpc>
                <a:spcPct val="50000"/>
              </a:lnSpc>
            </a:pPr>
            <a:endParaRPr lang="en-US" sz="2800" dirty="0" smtClean="0"/>
          </a:p>
          <a:p>
            <a:pPr eaLnBrk="1" hangingPunct="1"/>
            <a:r>
              <a:rPr lang="en-US" sz="2800" dirty="0" smtClean="0"/>
              <a:t>Help create regression suites</a:t>
            </a:r>
          </a:p>
          <a:p>
            <a:pPr lvl="1" eaLnBrk="1" hangingPunct="1"/>
            <a:r>
              <a:rPr lang="en-GB" sz="2400" dirty="0" smtClean="0"/>
              <a:t>Ensure that all parts of the DUV are covered by regression suite</a:t>
            </a:r>
            <a:endParaRPr lang="en-US" sz="2400" dirty="0" smtClean="0"/>
          </a:p>
          <a:p>
            <a:pPr eaLnBrk="1" hangingPunct="1"/>
            <a:r>
              <a:rPr lang="en-US" sz="2800" dirty="0" smtClean="0"/>
              <a:t>Provide stopping criteria for unit testing</a:t>
            </a:r>
          </a:p>
          <a:p>
            <a:pPr lvl="1" eaLnBrk="1" hangingPunct="1">
              <a:buNone/>
            </a:pPr>
            <a:r>
              <a:rPr lang="en-US" sz="2400" dirty="0" smtClean="0"/>
              <a:t>						     </a:t>
            </a:r>
            <a:r>
              <a:rPr lang="en-US" sz="2000" dirty="0" smtClean="0"/>
              <a:t>Why “only” for unit testing?</a:t>
            </a:r>
            <a:endParaRPr lang="en-US" sz="2400" dirty="0" smtClean="0"/>
          </a:p>
          <a:p>
            <a:pPr eaLnBrk="1" hangingPunct="1"/>
            <a:r>
              <a:rPr lang="en-US" sz="2800" dirty="0" smtClean="0"/>
              <a:t>Improve understanding of the design</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4000" smtClean="0"/>
              <a:t>Analysis of Interdependency Model</a:t>
            </a:r>
          </a:p>
        </p:txBody>
      </p:sp>
      <p:sp>
        <p:nvSpPr>
          <p:cNvPr id="65539" name="Rectangle 3"/>
          <p:cNvSpPr>
            <a:spLocks noGrp="1" noChangeArrowheads="1"/>
          </p:cNvSpPr>
          <p:nvPr>
            <p:ph type="body" idx="1"/>
          </p:nvPr>
        </p:nvSpPr>
        <p:spPr/>
        <p:txBody>
          <a:bodyPr/>
          <a:lstStyle/>
          <a:p>
            <a:pPr marL="385763" indent="-385763" eaLnBrk="1" hangingPunct="1"/>
            <a:r>
              <a:rPr lang="en-US" smtClean="0"/>
              <a:t>Hole analysis detected two major areas that are lightly covered</a:t>
            </a:r>
          </a:p>
          <a:p>
            <a:pPr lvl="1" indent="-242888" eaLnBrk="1" hangingPunct="1"/>
            <a:r>
              <a:rPr lang="en-US" smtClean="0"/>
              <a:t>Stages S4f and S4b that are specific to thread switching are almost always empty</a:t>
            </a:r>
          </a:p>
          <a:p>
            <a:pPr marL="1146175" lvl="2" indent="-239713" eaLnBrk="1" hangingPunct="1"/>
            <a:r>
              <a:rPr lang="en-US" smtClean="0"/>
              <a:t>Reason: not enough thread switches during tests</a:t>
            </a:r>
          </a:p>
          <a:p>
            <a:pPr lvl="1" indent="-242888" eaLnBrk="1" hangingPunct="1"/>
            <a:r>
              <a:rPr lang="en-US" smtClean="0"/>
              <a:t>The address-base register in the store-and-update instruction is not shared with other registers in the test</a:t>
            </a:r>
          </a:p>
          <a:p>
            <a:pPr marL="1146175" lvl="2" indent="-239713" eaLnBrk="1" hangingPunct="1"/>
            <a:r>
              <a:rPr lang="en-US" smtClean="0"/>
              <a:t>Reason: bug in the test generator that didn’t consider the register as a modified register</a:t>
            </a:r>
          </a:p>
        </p:txBody>
      </p:sp>
      <p:sp>
        <p:nvSpPr>
          <p:cNvPr id="312324" name="Litebulb">
            <a:hlinkClick r:id="rId2" action="ppaction://hlinksldjump" highlightClick="1"/>
          </p:cNvPr>
          <p:cNvSpPr>
            <a:spLocks noChangeAspect="1" noEditPoints="1" noChangeArrowheads="1"/>
          </p:cNvSpPr>
          <p:nvPr/>
        </p:nvSpPr>
        <p:spPr bwMode="auto">
          <a:xfrm>
            <a:off x="201613" y="2693988"/>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2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Lesson No. 5</a:t>
            </a:r>
          </a:p>
        </p:txBody>
      </p:sp>
      <p:sp>
        <p:nvSpPr>
          <p:cNvPr id="66563" name="Rectangle 3"/>
          <p:cNvSpPr>
            <a:spLocks noGrp="1" noChangeArrowheads="1"/>
          </p:cNvSpPr>
          <p:nvPr>
            <p:ph type="body" idx="1"/>
          </p:nvPr>
        </p:nvSpPr>
        <p:spPr/>
        <p:txBody>
          <a:bodyPr/>
          <a:lstStyle/>
          <a:p>
            <a:pPr eaLnBrk="1" hangingPunct="1"/>
            <a:r>
              <a:rPr lang="en-US" sz="3600" i="1" smtClean="0">
                <a:solidFill>
                  <a:srgbClr val="A50021"/>
                </a:solidFill>
              </a:rPr>
              <a:t>Look for large uncovered areas</a:t>
            </a:r>
            <a:r>
              <a:rPr lang="en-US" i="1" smtClean="0"/>
              <a:t> </a:t>
            </a:r>
          </a:p>
          <a:p>
            <a:pPr lvl="1" eaLnBrk="1" hangingPunct="1"/>
            <a:r>
              <a:rPr lang="en-US" smtClean="0"/>
              <a:t>Can indicate problems in the testing </a:t>
            </a:r>
          </a:p>
          <a:p>
            <a:pPr lvl="1" eaLnBrk="1" hangingPunct="1"/>
            <a:r>
              <a:rPr lang="en-US" smtClean="0"/>
              <a:t>Or missing restrictions</a:t>
            </a:r>
          </a:p>
          <a:p>
            <a:pPr eaLnBrk="1" hangingPunct="1"/>
            <a:r>
              <a:rPr lang="en-US" smtClean="0"/>
              <a:t>Constantly update the coverage models </a:t>
            </a:r>
          </a:p>
          <a:p>
            <a:pPr lvl="1" eaLnBrk="1" hangingPunct="1"/>
            <a:r>
              <a:rPr lang="en-US" smtClean="0"/>
              <a:t>Makes coverage picture clearer</a:t>
            </a:r>
          </a:p>
          <a:p>
            <a:pPr eaLnBrk="1" hangingPunct="1"/>
            <a:r>
              <a:rPr lang="en-US" smtClean="0"/>
              <a:t>In our case:</a:t>
            </a:r>
          </a:p>
          <a:p>
            <a:pPr lvl="1" eaLnBrk="1" hangingPunct="1"/>
            <a:r>
              <a:rPr lang="en-US" smtClean="0"/>
              <a:t>Two large holes caused by problems in the test generator and test specification</a:t>
            </a:r>
          </a:p>
        </p:txBody>
      </p:sp>
      <p:sp>
        <p:nvSpPr>
          <p:cNvPr id="6656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Coverage Progress</a:t>
            </a:r>
          </a:p>
        </p:txBody>
      </p:sp>
      <p:graphicFrame>
        <p:nvGraphicFramePr>
          <p:cNvPr id="2050" name="Object 3"/>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2083" name="Chart" r:id="rId3" imgW="8267814" imgH="5305445" progId="MSGraph.Chart.8">
                  <p:embed followColorScheme="full"/>
                </p:oleObj>
              </mc:Choice>
              <mc:Fallback>
                <p:oleObj name="Chart" r:id="rId3" imgW="8267814" imgH="530544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p:cNvSpPr txBox="1">
            <a:spLocks noChangeArrowheads="1"/>
          </p:cNvSpPr>
          <p:nvPr/>
        </p:nvSpPr>
        <p:spPr bwMode="auto">
          <a:xfrm>
            <a:off x="3254375" y="3840163"/>
            <a:ext cx="3094038" cy="355600"/>
          </a:xfrm>
          <a:prstGeom prst="rect">
            <a:avLst/>
          </a:prstGeom>
          <a:noFill/>
          <a:ln w="25400">
            <a:noFill/>
            <a:miter lim="800000"/>
            <a:headEnd type="none" w="sm" len="sm"/>
            <a:tailEnd type="none" w="med" len="lg"/>
          </a:ln>
        </p:spPr>
        <p:txBody>
          <a:bodyPr wrap="none" lIns="91422" tIns="45712" rIns="91422" bIns="45712">
            <a:spAutoFit/>
          </a:bodyPr>
          <a:lstStyle/>
          <a:p>
            <a:pPr>
              <a:lnSpc>
                <a:spcPct val="85000"/>
              </a:lnSpc>
              <a:spcBef>
                <a:spcPct val="50000"/>
              </a:spcBef>
            </a:pPr>
            <a:r>
              <a:rPr lang="en-US" sz="2000"/>
              <a:t>Causes of holes are fixed</a:t>
            </a:r>
          </a:p>
        </p:txBody>
      </p:sp>
      <p:sp>
        <p:nvSpPr>
          <p:cNvPr id="2053" name="Line 5"/>
          <p:cNvSpPr>
            <a:spLocks noChangeShapeType="1"/>
          </p:cNvSpPr>
          <p:nvPr/>
        </p:nvSpPr>
        <p:spPr bwMode="auto">
          <a:xfrm flipH="1" flipV="1">
            <a:off x="3200400" y="3276600"/>
            <a:ext cx="457200" cy="533400"/>
          </a:xfrm>
          <a:prstGeom prst="line">
            <a:avLst/>
          </a:prstGeom>
          <a:noFill/>
          <a:ln w="25400">
            <a:solidFill>
              <a:schemeClr val="tx1"/>
            </a:solidFill>
            <a:round/>
            <a:headEnd type="none" w="sm" len="sm"/>
            <a:tailEnd type="triangle" w="med" len="lg"/>
          </a:ln>
        </p:spPr>
        <p:txBody>
          <a:bodyPr wrap="none" anchor="ctr"/>
          <a:lstStyle/>
          <a:p>
            <a:endParaRPr lang="en-GB"/>
          </a:p>
        </p:txBody>
      </p:sp>
    </p:spTree>
  </p:cSld>
  <p:clrMapOvr>
    <a:masterClrMapping/>
  </p:clrMapOvr>
  <p:transition xmlns:p14="http://schemas.microsoft.com/office/powerpoint/2010/main" advTm="26016"/>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4000" smtClean="0"/>
              <a:t>Architecture vs. Microarchitecture</a:t>
            </a:r>
          </a:p>
        </p:txBody>
      </p:sp>
      <p:sp>
        <p:nvSpPr>
          <p:cNvPr id="67587" name="Rectangle 3"/>
          <p:cNvSpPr>
            <a:spLocks noGrp="1" noChangeArrowheads="1"/>
          </p:cNvSpPr>
          <p:nvPr>
            <p:ph type="body" idx="1"/>
          </p:nvPr>
        </p:nvSpPr>
        <p:spPr>
          <a:xfrm>
            <a:off x="468313" y="1277938"/>
            <a:ext cx="8229600" cy="4975225"/>
          </a:xfrm>
        </p:spPr>
        <p:txBody>
          <a:bodyPr/>
          <a:lstStyle/>
          <a:p>
            <a:pPr eaLnBrk="1" hangingPunct="1"/>
            <a:r>
              <a:rPr lang="en-US" sz="2800" smtClean="0"/>
              <a:t>Architecture</a:t>
            </a:r>
          </a:p>
          <a:p>
            <a:pPr lvl="1" eaLnBrk="1" hangingPunct="1"/>
            <a:r>
              <a:rPr lang="en-US" sz="2400" smtClean="0"/>
              <a:t>No implementation details</a:t>
            </a:r>
          </a:p>
          <a:p>
            <a:pPr lvl="1" eaLnBrk="1" hangingPunct="1"/>
            <a:r>
              <a:rPr lang="en-US" sz="2400" smtClean="0"/>
              <a:t>Easy to share between designs</a:t>
            </a:r>
          </a:p>
          <a:p>
            <a:pPr lvl="1" eaLnBrk="1" hangingPunct="1"/>
            <a:r>
              <a:rPr lang="en-US" sz="2400" smtClean="0"/>
              <a:t>Temporal model</a:t>
            </a:r>
          </a:p>
          <a:p>
            <a:pPr lvl="1" eaLnBrk="1" hangingPunct="1"/>
            <a:endParaRPr lang="en-US" sz="2400" smtClean="0"/>
          </a:p>
          <a:p>
            <a:pPr eaLnBrk="1" hangingPunct="1"/>
            <a:r>
              <a:rPr lang="en-US" sz="2800" smtClean="0"/>
              <a:t>Microarchitecture</a:t>
            </a:r>
          </a:p>
          <a:p>
            <a:pPr lvl="1" eaLnBrk="1" hangingPunct="1"/>
            <a:r>
              <a:rPr lang="en-US" sz="2400" smtClean="0"/>
              <a:t>Pipe implementation knowledge is needed</a:t>
            </a:r>
          </a:p>
          <a:p>
            <a:pPr lvl="1" eaLnBrk="1" hangingPunct="1"/>
            <a:r>
              <a:rPr lang="en-US" sz="2400" smtClean="0"/>
              <a:t>Access to microarchitectural mechanisms is needed</a:t>
            </a:r>
          </a:p>
          <a:p>
            <a:pPr lvl="2" eaLnBrk="1" hangingPunct="1"/>
            <a:r>
              <a:rPr lang="en-GB" sz="2000" smtClean="0"/>
              <a:t>White box or at least grey box</a:t>
            </a:r>
          </a:p>
          <a:p>
            <a:pPr lvl="2" eaLnBrk="1" hangingPunct="1"/>
            <a:r>
              <a:rPr lang="en-GB" sz="2000" smtClean="0"/>
              <a:t>More for observability than for controllability (Why?)</a:t>
            </a:r>
          </a:p>
          <a:p>
            <a:pPr lvl="1" eaLnBrk="1" hangingPunct="1"/>
            <a:r>
              <a:rPr lang="en-US" sz="2400" smtClean="0"/>
              <a:t>Snapshot model</a:t>
            </a:r>
          </a:p>
        </p:txBody>
      </p:sp>
      <p:sp>
        <p:nvSpPr>
          <p:cNvPr id="67588" name="AutoShape 4">
            <a:hlinkClick r:id="rId3" action="ppaction://hlinksldjump" highlightClick="1"/>
          </p:cNvPr>
          <p:cNvSpPr>
            <a:spLocks noChangeArrowheads="1"/>
          </p:cNvSpPr>
          <p:nvPr/>
        </p:nvSpPr>
        <p:spPr bwMode="auto">
          <a:xfrm>
            <a:off x="8321675" y="5929313"/>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Example 2: S/390 Branch Unit</a:t>
            </a:r>
          </a:p>
        </p:txBody>
      </p:sp>
      <p:sp>
        <p:nvSpPr>
          <p:cNvPr id="68611" name="Rectangle 3"/>
          <p:cNvSpPr>
            <a:spLocks noGrp="1" noChangeArrowheads="1"/>
          </p:cNvSpPr>
          <p:nvPr>
            <p:ph type="body" idx="1"/>
          </p:nvPr>
        </p:nvSpPr>
        <p:spPr/>
        <p:txBody>
          <a:bodyPr/>
          <a:lstStyle/>
          <a:p>
            <a:pPr eaLnBrk="1" hangingPunct="1">
              <a:lnSpc>
                <a:spcPct val="90000"/>
              </a:lnSpc>
              <a:spcBef>
                <a:spcPct val="0"/>
              </a:spcBef>
            </a:pPr>
            <a:r>
              <a:rPr lang="en-US" sz="2800" smtClean="0"/>
              <a:t>Unit handles branch prediction and execution of branch instructions</a:t>
            </a:r>
          </a:p>
          <a:p>
            <a:pPr eaLnBrk="1" hangingPunct="1">
              <a:lnSpc>
                <a:spcPct val="90000"/>
              </a:lnSpc>
              <a:spcBef>
                <a:spcPct val="0"/>
              </a:spcBef>
            </a:pPr>
            <a:r>
              <a:rPr lang="en-US" sz="2800" smtClean="0"/>
              <a:t>Contains</a:t>
            </a:r>
          </a:p>
          <a:p>
            <a:pPr lvl="1" eaLnBrk="1" hangingPunct="1">
              <a:lnSpc>
                <a:spcPct val="90000"/>
              </a:lnSpc>
              <a:spcBef>
                <a:spcPct val="0"/>
              </a:spcBef>
            </a:pPr>
            <a:r>
              <a:rPr lang="en-US" sz="2400" smtClean="0"/>
              <a:t>Nine stage complex pipe</a:t>
            </a:r>
          </a:p>
          <a:p>
            <a:pPr lvl="2" eaLnBrk="1" hangingPunct="1">
              <a:lnSpc>
                <a:spcPct val="90000"/>
              </a:lnSpc>
              <a:spcBef>
                <a:spcPct val="0"/>
              </a:spcBef>
            </a:pPr>
            <a:r>
              <a:rPr lang="en-US" sz="2000" smtClean="0"/>
              <a:t>More than one instruction at the same time in some stages</a:t>
            </a:r>
          </a:p>
          <a:p>
            <a:pPr lvl="2" eaLnBrk="1" hangingPunct="1">
              <a:lnSpc>
                <a:spcPct val="90000"/>
              </a:lnSpc>
              <a:spcBef>
                <a:spcPct val="0"/>
              </a:spcBef>
            </a:pPr>
            <a:r>
              <a:rPr lang="en-US" sz="2000" smtClean="0"/>
              <a:t>Instructions can enter the pipe at two places</a:t>
            </a:r>
          </a:p>
          <a:p>
            <a:pPr lvl="1" eaLnBrk="1" hangingPunct="1">
              <a:lnSpc>
                <a:spcPct val="90000"/>
              </a:lnSpc>
              <a:spcBef>
                <a:spcPct val="0"/>
              </a:spcBef>
            </a:pPr>
            <a:r>
              <a:rPr lang="en-US" sz="2400" smtClean="0"/>
              <a:t>Branch history tables</a:t>
            </a:r>
          </a:p>
          <a:p>
            <a:pPr lvl="1" eaLnBrk="1" hangingPunct="1">
              <a:lnSpc>
                <a:spcPct val="90000"/>
              </a:lnSpc>
              <a:spcBef>
                <a:spcPct val="0"/>
              </a:spcBef>
            </a:pPr>
            <a:r>
              <a:rPr lang="en-US" sz="2400" smtClean="0"/>
              <a:t>and more</a:t>
            </a:r>
          </a:p>
          <a:p>
            <a:pPr eaLnBrk="1" hangingPunct="1">
              <a:lnSpc>
                <a:spcPct val="90000"/>
              </a:lnSpc>
              <a:spcBef>
                <a:spcPct val="0"/>
              </a:spcBef>
            </a:pPr>
            <a:r>
              <a:rPr lang="en-US" sz="2800" smtClean="0"/>
              <a:t>2 PY spent on verification</a:t>
            </a:r>
          </a:p>
          <a:p>
            <a:pPr eaLnBrk="1" hangingPunct="1">
              <a:lnSpc>
                <a:spcPct val="90000"/>
              </a:lnSpc>
              <a:spcBef>
                <a:spcPct val="0"/>
              </a:spcBef>
            </a:pPr>
            <a:r>
              <a:rPr lang="en-US" sz="2800" smtClean="0"/>
              <a:t>Done by experts with experience with similar designs</a:t>
            </a:r>
          </a:p>
          <a:p>
            <a:pPr eaLnBrk="1" hangingPunct="1">
              <a:lnSpc>
                <a:spcPct val="90000"/>
              </a:lnSpc>
              <a:spcBef>
                <a:spcPct val="0"/>
              </a:spcBef>
            </a:pPr>
            <a:r>
              <a:rPr lang="en-US" sz="2800" smtClean="0"/>
              <a:t>About 100,000 tests per day </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Coverage Models for Branch Unit</a:t>
            </a:r>
          </a:p>
        </p:txBody>
      </p:sp>
      <p:sp>
        <p:nvSpPr>
          <p:cNvPr id="69635"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Several models defined</a:t>
            </a:r>
          </a:p>
          <a:p>
            <a:pPr lvl="1" eaLnBrk="1" hangingPunct="1">
              <a:lnSpc>
                <a:spcPct val="90000"/>
              </a:lnSpc>
            </a:pPr>
            <a:r>
              <a:rPr lang="en-US" sz="2400" smtClean="0"/>
              <a:t>Access to branch tables</a:t>
            </a:r>
          </a:p>
          <a:p>
            <a:pPr lvl="1" eaLnBrk="1" hangingPunct="1">
              <a:lnSpc>
                <a:spcPct val="90000"/>
              </a:lnSpc>
            </a:pPr>
            <a:r>
              <a:rPr lang="en-US" sz="2400" smtClean="0"/>
              <a:t>Flow of a branch in the pipe</a:t>
            </a:r>
          </a:p>
          <a:p>
            <a:pPr lvl="1" eaLnBrk="1" hangingPunct="1">
              <a:lnSpc>
                <a:spcPct val="90000"/>
              </a:lnSpc>
            </a:pPr>
            <a:r>
              <a:rPr lang="en-US" sz="2400" smtClean="0"/>
              <a:t>State of the pipe</a:t>
            </a:r>
          </a:p>
          <a:p>
            <a:pPr eaLnBrk="1" hangingPunct="1">
              <a:lnSpc>
                <a:spcPct val="90000"/>
              </a:lnSpc>
            </a:pPr>
            <a:r>
              <a:rPr lang="en-US" sz="2800" smtClean="0">
                <a:solidFill>
                  <a:srgbClr val="0000CC"/>
                </a:solidFill>
              </a:rPr>
              <a:t>State of the pipe model</a:t>
            </a:r>
          </a:p>
          <a:p>
            <a:pPr lvl="1" eaLnBrk="1" hangingPunct="1">
              <a:lnSpc>
                <a:spcPct val="90000"/>
              </a:lnSpc>
            </a:pPr>
            <a:r>
              <a:rPr lang="en-US" sz="2400" smtClean="0"/>
              <a:t>Attributes contain</a:t>
            </a:r>
          </a:p>
          <a:p>
            <a:pPr lvl="2" eaLnBrk="1" hangingPunct="1">
              <a:lnSpc>
                <a:spcPct val="90000"/>
              </a:lnSpc>
            </a:pPr>
            <a:r>
              <a:rPr lang="en-US" sz="2000" smtClean="0"/>
              <a:t>Location and type of each branch in the pipe in a given cycle</a:t>
            </a:r>
          </a:p>
          <a:p>
            <a:pPr lvl="2" eaLnBrk="1" hangingPunct="1">
              <a:lnSpc>
                <a:spcPct val="90000"/>
              </a:lnSpc>
            </a:pPr>
            <a:r>
              <a:rPr lang="en-US" sz="2000" smtClean="0"/>
              <a:t>Reset signal</a:t>
            </a:r>
          </a:p>
          <a:p>
            <a:pPr lvl="1" eaLnBrk="1" hangingPunct="1">
              <a:lnSpc>
                <a:spcPct val="90000"/>
              </a:lnSpc>
            </a:pPr>
            <a:r>
              <a:rPr lang="en-US" sz="2400" smtClean="0"/>
              <a:t>Model size: </a:t>
            </a:r>
          </a:p>
          <a:p>
            <a:pPr lvl="2" eaLnBrk="1" hangingPunct="1">
              <a:lnSpc>
                <a:spcPct val="90000"/>
              </a:lnSpc>
            </a:pPr>
            <a:r>
              <a:rPr lang="en-US" sz="2000" smtClean="0"/>
              <a:t>Without restrictions ~ 15,000,000 </a:t>
            </a:r>
          </a:p>
          <a:p>
            <a:pPr lvl="2" eaLnBrk="1" hangingPunct="1">
              <a:lnSpc>
                <a:spcPct val="90000"/>
              </a:lnSpc>
            </a:pPr>
            <a:r>
              <a:rPr lang="en-US" sz="2000" smtClean="0"/>
              <a:t>With restrictions ~ 1400</a:t>
            </a:r>
          </a:p>
        </p:txBody>
      </p:sp>
      <p:sp>
        <p:nvSpPr>
          <p:cNvPr id="318468" name="Litebulb">
            <a:hlinkClick r:id="rId2" action="ppaction://hlinksldjump" highlightClick="1"/>
          </p:cNvPr>
          <p:cNvSpPr>
            <a:spLocks noChangeAspect="1" noEditPoints="1" noChangeArrowheads="1"/>
          </p:cNvSpPr>
          <p:nvPr/>
        </p:nvSpPr>
        <p:spPr bwMode="auto">
          <a:xfrm>
            <a:off x="233363" y="1981200"/>
            <a:ext cx="501650" cy="7254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318469" name="Litebulb">
            <a:hlinkClick r:id="rId3" action="ppaction://hlinksldjump" highlightClick="1"/>
          </p:cNvPr>
          <p:cNvSpPr>
            <a:spLocks noChangeAspect="1" noEditPoints="1" noChangeArrowheads="1"/>
          </p:cNvSpPr>
          <p:nvPr/>
        </p:nvSpPr>
        <p:spPr bwMode="auto">
          <a:xfrm>
            <a:off x="220663" y="3656013"/>
            <a:ext cx="501650" cy="7254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69638" name="AutoShape 6">
            <a:hlinkClick r:id="rId4"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8468"/>
                                        </p:tgtEl>
                                        <p:attrNameLst>
                                          <p:attrName>style.visibility</p:attrName>
                                        </p:attrNameLst>
                                      </p:cBhvr>
                                      <p:to>
                                        <p:strVal val="visible"/>
                                      </p:to>
                                    </p:set>
                                  </p:childTnLst>
                                </p:cTn>
                              </p:par>
                            </p:childTnLst>
                          </p:cTn>
                        </p:par>
                        <p:par>
                          <p:cTn id="7" fill="hold">
                            <p:stCondLst>
                              <p:cond delay="2500"/>
                            </p:stCondLst>
                            <p:childTnLst>
                              <p:par>
                                <p:cTn id="8" presetID="1" presetClass="entr" presetSubtype="0" fill="hold" grpId="0" nodeType="afterEffect">
                                  <p:stCondLst>
                                    <p:cond delay="2000"/>
                                  </p:stCondLst>
                                  <p:childTnLst>
                                    <p:set>
                                      <p:cBhvr>
                                        <p:cTn id="9"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Lesson No. 6</a:t>
            </a:r>
          </a:p>
        </p:txBody>
      </p:sp>
      <p:sp>
        <p:nvSpPr>
          <p:cNvPr id="70659" name="Rectangle 3"/>
          <p:cNvSpPr>
            <a:spLocks noGrp="1" noChangeArrowheads="1"/>
          </p:cNvSpPr>
          <p:nvPr>
            <p:ph type="body" idx="1"/>
          </p:nvPr>
        </p:nvSpPr>
        <p:spPr/>
        <p:txBody>
          <a:bodyPr/>
          <a:lstStyle/>
          <a:p>
            <a:pPr eaLnBrk="1" hangingPunct="1"/>
            <a:r>
              <a:rPr lang="en-US" sz="2800" i="1" smtClean="0">
                <a:solidFill>
                  <a:srgbClr val="A50021"/>
                </a:solidFill>
              </a:rPr>
              <a:t>Define families of coverage models that represent different views of the design</a:t>
            </a:r>
          </a:p>
          <a:p>
            <a:pPr lvl="1" eaLnBrk="1" hangingPunct="1"/>
            <a:r>
              <a:rPr lang="en-US" sz="2400" smtClean="0"/>
              <a:t>Help capture all the functionality with a small number of coverage tasks</a:t>
            </a:r>
          </a:p>
          <a:p>
            <a:pPr lvl="1" eaLnBrk="1" hangingPunct="1"/>
            <a:r>
              <a:rPr lang="en-US" sz="2400" smtClean="0"/>
              <a:t>Analysis of one model can help understanding behavior of another</a:t>
            </a:r>
          </a:p>
          <a:p>
            <a:pPr eaLnBrk="1" hangingPunct="1"/>
            <a:r>
              <a:rPr lang="en-US" sz="2800" smtClean="0"/>
              <a:t>In our case:</a:t>
            </a:r>
          </a:p>
          <a:p>
            <a:pPr lvl="1" eaLnBrk="1" hangingPunct="1"/>
            <a:r>
              <a:rPr lang="en-US" sz="2400" smtClean="0"/>
              <a:t>Two views of pipe functionality</a:t>
            </a:r>
          </a:p>
          <a:p>
            <a:pPr lvl="1" eaLnBrk="1" hangingPunct="1"/>
            <a:r>
              <a:rPr lang="en-US" sz="2400" smtClean="0"/>
              <a:t>Model for the flow of a single instruction in the pipe</a:t>
            </a:r>
          </a:p>
          <a:p>
            <a:pPr lvl="1" eaLnBrk="1" hangingPunct="1"/>
            <a:r>
              <a:rPr lang="en-US" sz="2400" smtClean="0"/>
              <a:t>Model for all instructions in the pipe at a given time</a:t>
            </a:r>
          </a:p>
        </p:txBody>
      </p:sp>
      <p:sp>
        <p:nvSpPr>
          <p:cNvPr id="7066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Lesson No. 7</a:t>
            </a:r>
          </a:p>
        </p:txBody>
      </p:sp>
      <p:sp>
        <p:nvSpPr>
          <p:cNvPr id="71683" name="Rectangle 3"/>
          <p:cNvSpPr>
            <a:spLocks noGrp="1" noChangeArrowheads="1"/>
          </p:cNvSpPr>
          <p:nvPr>
            <p:ph type="body" idx="1"/>
          </p:nvPr>
        </p:nvSpPr>
        <p:spPr/>
        <p:txBody>
          <a:bodyPr/>
          <a:lstStyle/>
          <a:p>
            <a:pPr eaLnBrk="1" hangingPunct="1"/>
            <a:r>
              <a:rPr lang="en-US" sz="2800" i="1" smtClean="0">
                <a:solidFill>
                  <a:srgbClr val="A50021"/>
                </a:solidFill>
              </a:rPr>
              <a:t>Look for models that have a view different from the view of the designer</a:t>
            </a:r>
          </a:p>
          <a:p>
            <a:pPr lvl="1" eaLnBrk="1" hangingPunct="1"/>
            <a:r>
              <a:rPr lang="en-US" sz="2400" smtClean="0"/>
              <a:t>Model definition can lead to better understanding of the design</a:t>
            </a:r>
          </a:p>
          <a:p>
            <a:pPr lvl="1" eaLnBrk="1" hangingPunct="1"/>
            <a:r>
              <a:rPr lang="en-US" sz="2400" smtClean="0"/>
              <a:t>Coverage can lead to unexpected scenarios</a:t>
            </a:r>
          </a:p>
          <a:p>
            <a:pPr eaLnBrk="1" hangingPunct="1"/>
            <a:r>
              <a:rPr lang="en-US" sz="2800" smtClean="0"/>
              <a:t>In our case:</a:t>
            </a:r>
          </a:p>
          <a:p>
            <a:pPr lvl="1" eaLnBrk="1" hangingPunct="1"/>
            <a:r>
              <a:rPr lang="en-US" sz="2400" smtClean="0"/>
              <a:t>Designer’s view is the flow of instructions in the pipe</a:t>
            </a:r>
          </a:p>
          <a:p>
            <a:pPr lvl="1" eaLnBrk="1" hangingPunct="1"/>
            <a:r>
              <a:rPr lang="en-US" sz="2400" smtClean="0"/>
              <a:t>Model for global pipe state led to accurate analysis of number of instructions in the pipe</a:t>
            </a:r>
          </a:p>
        </p:txBody>
      </p:sp>
      <p:sp>
        <p:nvSpPr>
          <p:cNvPr id="7168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pPr eaLnBrk="1" hangingPunct="1"/>
            <a:r>
              <a:rPr lang="en-GB" smtClean="0"/>
              <a:t>Coverage Analysis</a:t>
            </a:r>
            <a:endParaRPr lang="en-US" smtClean="0"/>
          </a:p>
        </p:txBody>
      </p:sp>
      <p:sp>
        <p:nvSpPr>
          <p:cNvPr id="727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Coverage Analysis</a:t>
            </a:r>
          </a:p>
        </p:txBody>
      </p:sp>
      <p:grpSp>
        <p:nvGrpSpPr>
          <p:cNvPr id="73731" name="Group 3"/>
          <p:cNvGrpSpPr>
            <a:grpSpLocks/>
          </p:cNvGrpSpPr>
          <p:nvPr/>
        </p:nvGrpSpPr>
        <p:grpSpPr bwMode="auto">
          <a:xfrm>
            <a:off x="295275" y="1828800"/>
            <a:ext cx="7932738" cy="4287838"/>
            <a:chOff x="210" y="1306"/>
            <a:chExt cx="5646" cy="3063"/>
          </a:xfrm>
        </p:grpSpPr>
        <p:grpSp>
          <p:nvGrpSpPr>
            <p:cNvPr id="73732" name="Group 4"/>
            <p:cNvGrpSpPr>
              <a:grpSpLocks/>
            </p:cNvGrpSpPr>
            <p:nvPr/>
          </p:nvGrpSpPr>
          <p:grpSpPr bwMode="auto">
            <a:xfrm>
              <a:off x="210" y="1306"/>
              <a:ext cx="5636" cy="3063"/>
              <a:chOff x="210" y="961"/>
              <a:chExt cx="5636" cy="3063"/>
            </a:xfrm>
          </p:grpSpPr>
          <p:sp>
            <p:nvSpPr>
              <p:cNvPr id="73788" name="Rectangle 5"/>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73789" name="Rectangle 6"/>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73733" name="Group 7"/>
            <p:cNvGrpSpPr>
              <a:grpSpLocks/>
            </p:cNvGrpSpPr>
            <p:nvPr/>
          </p:nvGrpSpPr>
          <p:grpSpPr bwMode="auto">
            <a:xfrm>
              <a:off x="624" y="1353"/>
              <a:ext cx="768" cy="1152"/>
              <a:chOff x="624" y="1353"/>
              <a:chExt cx="768" cy="1152"/>
            </a:xfrm>
          </p:grpSpPr>
          <p:grpSp>
            <p:nvGrpSpPr>
              <p:cNvPr id="73781" name="Group 8"/>
              <p:cNvGrpSpPr>
                <a:grpSpLocks/>
              </p:cNvGrpSpPr>
              <p:nvPr/>
            </p:nvGrpSpPr>
            <p:grpSpPr bwMode="auto">
              <a:xfrm>
                <a:off x="624" y="1353"/>
                <a:ext cx="768" cy="528"/>
                <a:chOff x="624" y="1353"/>
                <a:chExt cx="768" cy="528"/>
              </a:xfrm>
            </p:grpSpPr>
            <p:sp>
              <p:nvSpPr>
                <p:cNvPr id="73786" name="AutoShape 9"/>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73787" name="Text Box 10"/>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73782" name="Line 11"/>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73783" name="Group 12"/>
              <p:cNvGrpSpPr>
                <a:grpSpLocks/>
              </p:cNvGrpSpPr>
              <p:nvPr/>
            </p:nvGrpSpPr>
            <p:grpSpPr bwMode="auto">
              <a:xfrm>
                <a:off x="891" y="1977"/>
                <a:ext cx="144" cy="367"/>
                <a:chOff x="1482" y="2283"/>
                <a:chExt cx="319" cy="847"/>
              </a:xfrm>
            </p:grpSpPr>
            <p:sp>
              <p:nvSpPr>
                <p:cNvPr id="73784" name="Freeform 1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85" name="Freeform 1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73734" name="Group 15"/>
            <p:cNvGrpSpPr>
              <a:grpSpLocks/>
            </p:cNvGrpSpPr>
            <p:nvPr/>
          </p:nvGrpSpPr>
          <p:grpSpPr bwMode="auto">
            <a:xfrm>
              <a:off x="2719" y="3491"/>
              <a:ext cx="1601" cy="829"/>
              <a:chOff x="2719" y="3491"/>
              <a:chExt cx="1601" cy="829"/>
            </a:xfrm>
          </p:grpSpPr>
          <p:grpSp>
            <p:nvGrpSpPr>
              <p:cNvPr id="73775" name="Group 16"/>
              <p:cNvGrpSpPr>
                <a:grpSpLocks/>
              </p:cNvGrpSpPr>
              <p:nvPr/>
            </p:nvGrpSpPr>
            <p:grpSpPr bwMode="auto">
              <a:xfrm>
                <a:off x="2719" y="3491"/>
                <a:ext cx="942" cy="829"/>
                <a:chOff x="2335" y="3024"/>
                <a:chExt cx="942" cy="829"/>
              </a:xfrm>
            </p:grpSpPr>
            <p:sp>
              <p:nvSpPr>
                <p:cNvPr id="73777" name="AutoShape 17"/>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8" name="AutoShape 18"/>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9" name="AutoShape 19"/>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80" name="Text Box 20"/>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73776" name="Line 21"/>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73735" name="Group 22"/>
            <p:cNvGrpSpPr>
              <a:grpSpLocks/>
            </p:cNvGrpSpPr>
            <p:nvPr/>
          </p:nvGrpSpPr>
          <p:grpSpPr bwMode="auto">
            <a:xfrm>
              <a:off x="1859" y="3604"/>
              <a:ext cx="188" cy="463"/>
              <a:chOff x="1482" y="2283"/>
              <a:chExt cx="319" cy="847"/>
            </a:xfrm>
          </p:grpSpPr>
          <p:sp>
            <p:nvSpPr>
              <p:cNvPr id="73773" name="Freeform 2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74" name="Freeform 2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73736" name="Line 25"/>
            <p:cNvSpPr>
              <a:spLocks noChangeShapeType="1"/>
            </p:cNvSpPr>
            <p:nvPr/>
          </p:nvSpPr>
          <p:spPr bwMode="auto">
            <a:xfrm flipH="1">
              <a:off x="2050" y="3870"/>
              <a:ext cx="656" cy="0"/>
            </a:xfrm>
            <a:prstGeom prst="line">
              <a:avLst/>
            </a:prstGeom>
            <a:noFill/>
            <a:ln w="57150">
              <a:solidFill>
                <a:srgbClr val="0066FF"/>
              </a:solidFill>
              <a:round/>
              <a:headEnd/>
              <a:tailEnd type="triangle" w="med" len="med"/>
            </a:ln>
          </p:spPr>
          <p:txBody>
            <a:bodyPr wrap="none" anchor="ctr"/>
            <a:lstStyle/>
            <a:p>
              <a:endParaRPr lang="en-GB"/>
            </a:p>
          </p:txBody>
        </p:sp>
        <p:sp>
          <p:nvSpPr>
            <p:cNvPr id="73737" name="Line 26"/>
            <p:cNvSpPr>
              <a:spLocks noChangeShapeType="1"/>
            </p:cNvSpPr>
            <p:nvPr/>
          </p:nvSpPr>
          <p:spPr bwMode="auto">
            <a:xfrm flipV="1">
              <a:off x="804" y="3138"/>
              <a:ext cx="7" cy="602"/>
            </a:xfrm>
            <a:prstGeom prst="line">
              <a:avLst/>
            </a:prstGeom>
            <a:noFill/>
            <a:ln w="57150">
              <a:solidFill>
                <a:srgbClr val="0066FF"/>
              </a:solidFill>
              <a:round/>
              <a:headEnd/>
              <a:tailEnd type="triangle" w="med" len="med"/>
            </a:ln>
          </p:spPr>
          <p:txBody>
            <a:bodyPr wrap="none" anchor="ctr"/>
            <a:lstStyle/>
            <a:p>
              <a:endParaRPr lang="en-GB"/>
            </a:p>
          </p:txBody>
        </p:sp>
        <p:sp>
          <p:nvSpPr>
            <p:cNvPr id="73738" name="Line 27"/>
            <p:cNvSpPr>
              <a:spLocks noChangeShapeType="1"/>
            </p:cNvSpPr>
            <p:nvPr/>
          </p:nvSpPr>
          <p:spPr bwMode="auto">
            <a:xfrm>
              <a:off x="275" y="1584"/>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39" name="Line 28"/>
            <p:cNvSpPr>
              <a:spLocks noChangeShapeType="1"/>
            </p:cNvSpPr>
            <p:nvPr/>
          </p:nvSpPr>
          <p:spPr bwMode="auto">
            <a:xfrm flipH="1">
              <a:off x="785" y="3756"/>
              <a:ext cx="1048" cy="0"/>
            </a:xfrm>
            <a:prstGeom prst="line">
              <a:avLst/>
            </a:prstGeom>
            <a:noFill/>
            <a:ln w="57150">
              <a:solidFill>
                <a:srgbClr val="0066FF"/>
              </a:solidFill>
              <a:round/>
              <a:headEnd/>
              <a:tailEnd/>
            </a:ln>
          </p:spPr>
          <p:txBody>
            <a:bodyPr wrap="none" anchor="ctr"/>
            <a:lstStyle/>
            <a:p>
              <a:endParaRPr lang="en-GB"/>
            </a:p>
          </p:txBody>
        </p:sp>
        <p:sp>
          <p:nvSpPr>
            <p:cNvPr id="73740" name="Line 29"/>
            <p:cNvSpPr>
              <a:spLocks noChangeShapeType="1"/>
            </p:cNvSpPr>
            <p:nvPr/>
          </p:nvSpPr>
          <p:spPr bwMode="auto">
            <a:xfrm flipH="1">
              <a:off x="278" y="3957"/>
              <a:ext cx="1607" cy="0"/>
            </a:xfrm>
            <a:prstGeom prst="line">
              <a:avLst/>
            </a:prstGeom>
            <a:noFill/>
            <a:ln w="57150">
              <a:solidFill>
                <a:srgbClr val="0066FF"/>
              </a:solidFill>
              <a:round/>
              <a:headEnd/>
              <a:tailEnd/>
            </a:ln>
          </p:spPr>
          <p:txBody>
            <a:bodyPr wrap="none" anchor="ctr"/>
            <a:lstStyle/>
            <a:p>
              <a:endParaRPr lang="en-GB"/>
            </a:p>
          </p:txBody>
        </p:sp>
        <p:sp>
          <p:nvSpPr>
            <p:cNvPr id="73741" name="Line 30"/>
            <p:cNvSpPr>
              <a:spLocks noChangeShapeType="1"/>
            </p:cNvSpPr>
            <p:nvPr/>
          </p:nvSpPr>
          <p:spPr bwMode="auto">
            <a:xfrm>
              <a:off x="271" y="1565"/>
              <a:ext cx="25" cy="2400"/>
            </a:xfrm>
            <a:prstGeom prst="line">
              <a:avLst/>
            </a:prstGeom>
            <a:noFill/>
            <a:ln w="57150">
              <a:solidFill>
                <a:srgbClr val="0066FF"/>
              </a:solidFill>
              <a:round/>
              <a:headEnd/>
              <a:tailEnd/>
            </a:ln>
          </p:spPr>
          <p:txBody>
            <a:bodyPr wrap="none" anchor="ctr"/>
            <a:lstStyle/>
            <a:p>
              <a:endParaRPr lang="en-GB"/>
            </a:p>
          </p:txBody>
        </p:sp>
        <p:grpSp>
          <p:nvGrpSpPr>
            <p:cNvPr id="73742" name="Group 31"/>
            <p:cNvGrpSpPr>
              <a:grpSpLocks/>
            </p:cNvGrpSpPr>
            <p:nvPr/>
          </p:nvGrpSpPr>
          <p:grpSpPr bwMode="auto">
            <a:xfrm>
              <a:off x="4270" y="3090"/>
              <a:ext cx="1586" cy="1191"/>
              <a:chOff x="4270" y="3090"/>
              <a:chExt cx="1586" cy="1191"/>
            </a:xfrm>
          </p:grpSpPr>
          <p:sp>
            <p:nvSpPr>
              <p:cNvPr id="73768" name="AutoShape 32"/>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73769" name="Group 33"/>
              <p:cNvGrpSpPr>
                <a:grpSpLocks/>
              </p:cNvGrpSpPr>
              <p:nvPr/>
            </p:nvGrpSpPr>
            <p:grpSpPr bwMode="auto">
              <a:xfrm>
                <a:off x="4270" y="3090"/>
                <a:ext cx="1586" cy="1085"/>
                <a:chOff x="4270" y="3090"/>
                <a:chExt cx="1586" cy="1085"/>
              </a:xfrm>
            </p:grpSpPr>
            <p:sp>
              <p:nvSpPr>
                <p:cNvPr id="73770" name="Line 34"/>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73771" name="Text Box 35"/>
                <p:cNvSpPr txBox="1">
                  <a:spLocks noChangeArrowheads="1"/>
                </p:cNvSpPr>
                <p:nvPr/>
              </p:nvSpPr>
              <p:spPr bwMode="auto">
                <a:xfrm>
                  <a:off x="4270" y="3769"/>
                  <a:ext cx="1056" cy="406"/>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b="1">
                      <a:solidFill>
                        <a:srgbClr val="A50021"/>
                      </a:solidFill>
                      <a:cs typeface="Arial" charset="0"/>
                    </a:rPr>
                    <a:t>Coverage </a:t>
                  </a:r>
                  <a:br>
                    <a:rPr lang="en-US" sz="1600" b="1">
                      <a:solidFill>
                        <a:srgbClr val="A50021"/>
                      </a:solidFill>
                      <a:cs typeface="Arial" charset="0"/>
                    </a:rPr>
                  </a:br>
                  <a:r>
                    <a:rPr lang="en-US" sz="1600" b="1">
                      <a:solidFill>
                        <a:srgbClr val="A50021"/>
                      </a:solidFill>
                      <a:cs typeface="Arial" charset="0"/>
                    </a:rPr>
                    <a:t>Analysis Tool</a:t>
                  </a:r>
                </a:p>
              </p:txBody>
            </p:sp>
            <p:sp>
              <p:nvSpPr>
                <p:cNvPr id="73772" name="Text Box 36"/>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73743" name="Group 37"/>
            <p:cNvGrpSpPr>
              <a:grpSpLocks/>
            </p:cNvGrpSpPr>
            <p:nvPr/>
          </p:nvGrpSpPr>
          <p:grpSpPr bwMode="auto">
            <a:xfrm>
              <a:off x="480" y="1421"/>
              <a:ext cx="5376" cy="1852"/>
              <a:chOff x="480" y="1421"/>
              <a:chExt cx="5376" cy="1852"/>
            </a:xfrm>
          </p:grpSpPr>
          <p:sp>
            <p:nvSpPr>
              <p:cNvPr id="73744" name="Line 38"/>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73745" name="Line 39"/>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46" name="Rectangle 40"/>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47" name="AutoShape 41"/>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73748" name="AutoShape 42"/>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73749" name="Text Box 43"/>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73750" name="Group 44"/>
              <p:cNvGrpSpPr>
                <a:grpSpLocks/>
              </p:cNvGrpSpPr>
              <p:nvPr/>
            </p:nvGrpSpPr>
            <p:grpSpPr bwMode="auto">
              <a:xfrm>
                <a:off x="3171" y="2361"/>
                <a:ext cx="912" cy="912"/>
                <a:chOff x="3120" y="1728"/>
                <a:chExt cx="912" cy="912"/>
              </a:xfrm>
            </p:grpSpPr>
            <p:sp>
              <p:nvSpPr>
                <p:cNvPr id="73763" name="Rectangle 45"/>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73764" name="Rectangle 46"/>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5" name="Rectangle 47"/>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6" name="Rectangle 48"/>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7" name="Text Box 49"/>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73751" name="Text Box 50"/>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73752" name="Text Box 51"/>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73753" name="Text Box 52"/>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73754" name="Text Box 53"/>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73755" name="Rectangle 54"/>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73756" name="Line 55"/>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7" name="Text Box 56"/>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73758" name="Line 57"/>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9" name="Line 58"/>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73760" name="Line 59"/>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73761" name="Rectangle 60"/>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2" name="Text Box 61"/>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Coverage Types</a:t>
            </a:r>
          </a:p>
        </p:txBody>
      </p:sp>
      <p:sp>
        <p:nvSpPr>
          <p:cNvPr id="14339" name="Rectangle 3"/>
          <p:cNvSpPr>
            <a:spLocks noGrp="1" noChangeArrowheads="1"/>
          </p:cNvSpPr>
          <p:nvPr>
            <p:ph type="body" idx="1"/>
          </p:nvPr>
        </p:nvSpPr>
        <p:spPr/>
        <p:txBody>
          <a:bodyPr/>
          <a:lstStyle/>
          <a:p>
            <a:pPr eaLnBrk="1" hangingPunct="1"/>
            <a:r>
              <a:rPr lang="en-US" smtClean="0">
                <a:solidFill>
                  <a:srgbClr val="3366FF"/>
                </a:solidFill>
              </a:rPr>
              <a:t>Code</a:t>
            </a:r>
            <a:r>
              <a:rPr lang="en-US" smtClean="0"/>
              <a:t> coverage</a:t>
            </a:r>
          </a:p>
          <a:p>
            <a:pPr eaLnBrk="1" hangingPunct="1"/>
            <a:r>
              <a:rPr lang="en-US" smtClean="0">
                <a:solidFill>
                  <a:srgbClr val="3366FF"/>
                </a:solidFill>
              </a:rPr>
              <a:t>Structural </a:t>
            </a:r>
            <a:r>
              <a:rPr lang="en-US" smtClean="0"/>
              <a:t>coverage</a:t>
            </a:r>
          </a:p>
          <a:p>
            <a:pPr eaLnBrk="1" hangingPunct="1"/>
            <a:r>
              <a:rPr lang="en-US" smtClean="0">
                <a:solidFill>
                  <a:srgbClr val="3366FF"/>
                </a:solidFill>
              </a:rPr>
              <a:t>Functional</a:t>
            </a:r>
            <a:r>
              <a:rPr lang="en-US" smtClean="0"/>
              <a:t> coverage</a:t>
            </a:r>
          </a:p>
          <a:p>
            <a:pPr eaLnBrk="1" hangingPunct="1"/>
            <a:endParaRPr lang="en-US" smtClean="0"/>
          </a:p>
          <a:p>
            <a:pPr eaLnBrk="1" hangingPunct="1"/>
            <a:r>
              <a:rPr lang="en-US" smtClean="0"/>
              <a:t>Other classifications</a:t>
            </a:r>
          </a:p>
          <a:p>
            <a:pPr lvl="1" eaLnBrk="1" hangingPunct="1"/>
            <a:r>
              <a:rPr lang="en-US" smtClean="0"/>
              <a:t>Implicit vs. explicit</a:t>
            </a:r>
          </a:p>
          <a:p>
            <a:pPr lvl="1" eaLnBrk="1" hangingPunct="1"/>
            <a:r>
              <a:rPr lang="en-US" smtClean="0"/>
              <a:t>Specification vs. implementation</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Why Coverage Analysis</a:t>
            </a:r>
          </a:p>
        </p:txBody>
      </p:sp>
      <p:sp>
        <p:nvSpPr>
          <p:cNvPr id="74755" name="Rectangle 3"/>
          <p:cNvSpPr>
            <a:spLocks noGrp="1" noChangeArrowheads="1"/>
          </p:cNvSpPr>
          <p:nvPr>
            <p:ph type="body" idx="1"/>
          </p:nvPr>
        </p:nvSpPr>
        <p:spPr/>
        <p:txBody>
          <a:bodyPr/>
          <a:lstStyle/>
          <a:p>
            <a:r>
              <a:rPr lang="en-US" smtClean="0"/>
              <a:t>The main goals of the coverage process are</a:t>
            </a:r>
          </a:p>
          <a:p>
            <a:pPr lvl="1"/>
            <a:r>
              <a:rPr lang="en-US" smtClean="0"/>
              <a:t>Monitor the quality of the verification process</a:t>
            </a:r>
          </a:p>
          <a:p>
            <a:pPr lvl="1"/>
            <a:r>
              <a:rPr lang="en-US" smtClean="0"/>
              <a:t>Identify unverified and lightly verified areas </a:t>
            </a:r>
          </a:p>
          <a:p>
            <a:pPr lvl="1"/>
            <a:r>
              <a:rPr lang="en-US" smtClean="0"/>
              <a:t>Help understanding of the verification process</a:t>
            </a:r>
          </a:p>
          <a:p>
            <a:pPr lvl="1">
              <a:lnSpc>
                <a:spcPct val="40000"/>
              </a:lnSpc>
              <a:buFontTx/>
              <a:buNone/>
            </a:pPr>
            <a:endParaRPr lang="en-US" smtClean="0"/>
          </a:p>
          <a:p>
            <a:r>
              <a:rPr lang="en-US" smtClean="0">
                <a:solidFill>
                  <a:srgbClr val="A50021"/>
                </a:solidFill>
              </a:rPr>
              <a:t>Coverage analysis</a:t>
            </a:r>
            <a:r>
              <a:rPr lang="en-US" smtClean="0"/>
              <a:t> helps closing the loop from coverage measurement to the verification plan and test generation</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Coverage Analysis Goals</a:t>
            </a:r>
          </a:p>
        </p:txBody>
      </p:sp>
      <p:sp>
        <p:nvSpPr>
          <p:cNvPr id="75779" name="Rectangle 3"/>
          <p:cNvSpPr>
            <a:spLocks noGrp="1" noChangeArrowheads="1"/>
          </p:cNvSpPr>
          <p:nvPr>
            <p:ph type="body" idx="1"/>
          </p:nvPr>
        </p:nvSpPr>
        <p:spPr/>
        <p:txBody>
          <a:bodyPr/>
          <a:lstStyle/>
          <a:p>
            <a:pPr>
              <a:lnSpc>
                <a:spcPct val="80000"/>
              </a:lnSpc>
            </a:pPr>
            <a:r>
              <a:rPr lang="en-US" sz="2800" dirty="0" smtClean="0">
                <a:solidFill>
                  <a:srgbClr val="0000CC"/>
                </a:solidFill>
              </a:rPr>
              <a:t>Conflicting goals for coverage analysis:</a:t>
            </a:r>
          </a:p>
          <a:p>
            <a:pPr lvl="1">
              <a:lnSpc>
                <a:spcPct val="80000"/>
              </a:lnSpc>
            </a:pPr>
            <a:r>
              <a:rPr lang="en-US" sz="2400" dirty="0" smtClean="0"/>
              <a:t>Want to collect as much data as possible</a:t>
            </a:r>
          </a:p>
          <a:p>
            <a:pPr lvl="2">
              <a:lnSpc>
                <a:spcPct val="80000"/>
              </a:lnSpc>
            </a:pPr>
            <a:r>
              <a:rPr lang="en-US" sz="2000" dirty="0" smtClean="0"/>
              <a:t>Not to miss important events</a:t>
            </a:r>
          </a:p>
          <a:p>
            <a:pPr lvl="1">
              <a:lnSpc>
                <a:spcPct val="80000"/>
              </a:lnSpc>
            </a:pPr>
            <a:r>
              <a:rPr lang="en-US" sz="2400" dirty="0" smtClean="0"/>
              <a:t>User needs concise and informative reports</a:t>
            </a:r>
          </a:p>
          <a:p>
            <a:pPr lvl="2">
              <a:lnSpc>
                <a:spcPct val="80000"/>
              </a:lnSpc>
            </a:pPr>
            <a:r>
              <a:rPr lang="en-US" sz="2000" dirty="0" smtClean="0"/>
              <a:t>Not to get drawn into too much detail</a:t>
            </a:r>
          </a:p>
          <a:p>
            <a:pPr>
              <a:lnSpc>
                <a:spcPct val="80000"/>
              </a:lnSpc>
            </a:pPr>
            <a:endParaRPr lang="en-US" sz="2800" dirty="0" smtClean="0"/>
          </a:p>
          <a:p>
            <a:pPr>
              <a:lnSpc>
                <a:spcPct val="80000"/>
              </a:lnSpc>
            </a:pPr>
            <a:r>
              <a:rPr lang="en-US" sz="2800" dirty="0" smtClean="0"/>
              <a:t>Different types of users require different types of information</a:t>
            </a:r>
          </a:p>
          <a:p>
            <a:pPr>
              <a:lnSpc>
                <a:spcPct val="80000"/>
              </a:lnSpc>
            </a:pPr>
            <a:endParaRPr lang="en-US" sz="2800" dirty="0" smtClean="0"/>
          </a:p>
          <a:p>
            <a:pPr>
              <a:lnSpc>
                <a:spcPct val="80000"/>
              </a:lnSpc>
            </a:pPr>
            <a:r>
              <a:rPr lang="en-US" sz="2800" b="1" dirty="0" smtClean="0">
                <a:solidFill>
                  <a:srgbClr val="A50021"/>
                </a:solidFill>
              </a:rPr>
              <a:t>Goal:</a:t>
            </a:r>
            <a:r>
              <a:rPr lang="en-US" sz="2800" dirty="0" smtClean="0"/>
              <a:t> provide concise and informative reports that address the specific needs of the report user</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Types of Coverage Reports</a:t>
            </a:r>
          </a:p>
        </p:txBody>
      </p:sp>
      <p:sp>
        <p:nvSpPr>
          <p:cNvPr id="76803" name="Rectangle 3"/>
          <p:cNvSpPr>
            <a:spLocks noGrp="1" noChangeArrowheads="1"/>
          </p:cNvSpPr>
          <p:nvPr>
            <p:ph type="body" idx="1"/>
          </p:nvPr>
        </p:nvSpPr>
        <p:spPr/>
        <p:txBody>
          <a:bodyPr/>
          <a:lstStyle/>
          <a:p>
            <a:pPr>
              <a:lnSpc>
                <a:spcPct val="90000"/>
              </a:lnSpc>
            </a:pPr>
            <a:r>
              <a:rPr lang="en-US" smtClean="0"/>
              <a:t>Status reports</a:t>
            </a:r>
          </a:p>
          <a:p>
            <a:pPr lvl="1">
              <a:lnSpc>
                <a:spcPct val="90000"/>
              </a:lnSpc>
            </a:pPr>
            <a:r>
              <a:rPr lang="en-US" smtClean="0"/>
              <a:t>Coverage status summary</a:t>
            </a:r>
          </a:p>
          <a:p>
            <a:pPr lvl="1">
              <a:lnSpc>
                <a:spcPct val="90000"/>
              </a:lnSpc>
            </a:pPr>
            <a:r>
              <a:rPr lang="en-US" smtClean="0"/>
              <a:t>Detailed status reports of covered and uncovered tasks</a:t>
            </a:r>
          </a:p>
          <a:p>
            <a:pPr lvl="2">
              <a:lnSpc>
                <a:spcPct val="90000"/>
              </a:lnSpc>
            </a:pPr>
            <a:r>
              <a:rPr lang="en-US" smtClean="0"/>
              <a:t>Reports can be adapted to specific user needs</a:t>
            </a:r>
          </a:p>
          <a:p>
            <a:pPr lvl="2">
              <a:lnSpc>
                <a:spcPct val="90000"/>
              </a:lnSpc>
            </a:pPr>
            <a:r>
              <a:rPr lang="en-US" smtClean="0"/>
              <a:t>Allow interactive navigation between reports to explore coverage state</a:t>
            </a:r>
          </a:p>
          <a:p>
            <a:pPr lvl="3">
              <a:lnSpc>
                <a:spcPct val="90000"/>
              </a:lnSpc>
            </a:pPr>
            <a:endParaRPr lang="en-US" smtClean="0"/>
          </a:p>
          <a:p>
            <a:pPr>
              <a:lnSpc>
                <a:spcPct val="90000"/>
              </a:lnSpc>
            </a:pPr>
            <a:r>
              <a:rPr lang="en-US" smtClean="0"/>
              <a:t>Progress reports</a:t>
            </a:r>
          </a:p>
          <a:p>
            <a:pPr lvl="1">
              <a:lnSpc>
                <a:spcPct val="90000"/>
              </a:lnSpc>
            </a:pPr>
            <a:r>
              <a:rPr lang="en-US" smtClean="0"/>
              <a:t>Progress of coverage over time</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Coverage Status Summary</a:t>
            </a:r>
          </a:p>
        </p:txBody>
      </p:sp>
      <p:sp>
        <p:nvSpPr>
          <p:cNvPr id="77827" name="Rectangle 3"/>
          <p:cNvSpPr>
            <a:spLocks noGrp="1" noChangeArrowheads="1"/>
          </p:cNvSpPr>
          <p:nvPr>
            <p:ph type="body" sz="half" idx="1"/>
          </p:nvPr>
        </p:nvSpPr>
        <p:spPr>
          <a:xfrm>
            <a:off x="455613" y="1328738"/>
            <a:ext cx="8229600" cy="2481262"/>
          </a:xfrm>
        </p:spPr>
        <p:txBody>
          <a:bodyPr/>
          <a:lstStyle/>
          <a:p>
            <a:r>
              <a:rPr lang="en-US" sz="2400" smtClean="0"/>
              <a:t>Provides a short summary of the coverage state</a:t>
            </a:r>
          </a:p>
          <a:p>
            <a:r>
              <a:rPr lang="en-US" sz="2400" smtClean="0"/>
              <a:t>Provides the overall state of the coverage model (or models)</a:t>
            </a:r>
          </a:p>
          <a:p>
            <a:r>
              <a:rPr lang="en-US" sz="2400" smtClean="0"/>
              <a:t>Useful for </a:t>
            </a:r>
          </a:p>
          <a:p>
            <a:pPr lvl="1"/>
            <a:r>
              <a:rPr lang="en-US" sz="2000" smtClean="0"/>
              <a:t>Status meetings and status reports</a:t>
            </a:r>
          </a:p>
          <a:p>
            <a:pPr lvl="1"/>
            <a:r>
              <a:rPr lang="en-US" sz="2000" smtClean="0"/>
              <a:t>A quick glance at the coverage state</a:t>
            </a:r>
          </a:p>
          <a:p>
            <a:pPr lvl="1"/>
            <a:endParaRPr lang="en-US" sz="2000" smtClean="0"/>
          </a:p>
        </p:txBody>
      </p:sp>
      <p:sp>
        <p:nvSpPr>
          <p:cNvPr id="77828" name="AutoShape 4"/>
          <p:cNvSpPr>
            <a:spLocks noChangeArrowheads="1"/>
          </p:cNvSpPr>
          <p:nvPr/>
        </p:nvSpPr>
        <p:spPr bwMode="auto">
          <a:xfrm>
            <a:off x="592138" y="3967163"/>
            <a:ext cx="4721225" cy="2284412"/>
          </a:xfrm>
          <a:prstGeom prst="foldedCorner">
            <a:avLst>
              <a:gd name="adj" fmla="val 12500"/>
            </a:avLst>
          </a:prstGeom>
          <a:solidFill>
            <a:srgbClr val="3366FF"/>
          </a:solidFill>
          <a:ln w="25400">
            <a:solidFill>
              <a:schemeClr val="tx1"/>
            </a:solidFill>
            <a:round/>
            <a:headEnd/>
            <a:tailEnd type="none" w="lg" len="lg"/>
          </a:ln>
        </p:spPr>
        <p:txBody>
          <a:bodyPr wrap="none" lIns="80798" tIns="40399" rIns="80798" bIns="40399" anchor="ctr"/>
          <a:lstStyle/>
          <a:p>
            <a:pPr algn="l" defTabSz="808038"/>
            <a:r>
              <a:rPr lang="en-US" sz="1600">
                <a:latin typeface="Comic Sans MS" pitchFamily="66" charset="0"/>
                <a:cs typeface="Arial" charset="0"/>
              </a:rPr>
              <a:t>Size of coverage space: 		1539648</a:t>
            </a:r>
          </a:p>
          <a:p>
            <a:pPr algn="l" defTabSz="808038"/>
            <a:r>
              <a:rPr lang="en-US" sz="1600">
                <a:latin typeface="Comic Sans MS" pitchFamily="66" charset="0"/>
                <a:cs typeface="Arial" charset="0"/>
              </a:rPr>
              <a:t>Number of tasks: 		4200</a:t>
            </a:r>
          </a:p>
          <a:p>
            <a:pPr algn="l" defTabSz="808038"/>
            <a:r>
              <a:rPr lang="en-US" sz="1600">
                <a:latin typeface="Comic Sans MS" pitchFamily="66" charset="0"/>
                <a:cs typeface="Arial" charset="0"/>
              </a:rPr>
              <a:t>Number of tasks covered: 	1273</a:t>
            </a:r>
          </a:p>
          <a:p>
            <a:pPr algn="l" defTabSz="808038"/>
            <a:r>
              <a:rPr lang="en-US" sz="1600">
                <a:latin typeface="Comic Sans MS" pitchFamily="66" charset="0"/>
                <a:cs typeface="Arial" charset="0"/>
              </a:rPr>
              <a:t>Percent tasks covered: 		30.39524</a:t>
            </a:r>
          </a:p>
          <a:p>
            <a:pPr algn="l" defTabSz="808038"/>
            <a:r>
              <a:rPr lang="en-US" sz="1600">
                <a:latin typeface="Comic Sans MS" pitchFamily="66" charset="0"/>
                <a:cs typeface="Arial" charset="0"/>
              </a:rPr>
              <a:t>Number of holes: 		2927</a:t>
            </a:r>
          </a:p>
          <a:p>
            <a:pPr algn="l" defTabSz="808038"/>
            <a:r>
              <a:rPr lang="en-US" sz="1600">
                <a:latin typeface="Comic Sans MS" pitchFamily="66" charset="0"/>
                <a:cs typeface="Arial" charset="0"/>
              </a:rPr>
              <a:t>Number of illegal tasks: 		9</a:t>
            </a:r>
          </a:p>
          <a:p>
            <a:pPr algn="l" defTabSz="808038"/>
            <a:r>
              <a:rPr lang="en-US" sz="1600">
                <a:latin typeface="Comic Sans MS" pitchFamily="66" charset="0"/>
                <a:cs typeface="Arial" charset="0"/>
              </a:rPr>
              <a:t>Number of traces measured: 	16254</a:t>
            </a:r>
          </a:p>
          <a:p>
            <a:pPr algn="l" defTabSz="808038"/>
            <a:r>
              <a:rPr lang="en-US" sz="1600">
                <a:latin typeface="Comic Sans MS" pitchFamily="66" charset="0"/>
                <a:cs typeface="Arial" charset="0"/>
              </a:rPr>
              <a:t>Number of cycles measured: 	94231273</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ChangeArrowheads="1"/>
          </p:cNvSpPr>
          <p:nvPr/>
        </p:nvSpPr>
        <p:spPr bwMode="auto">
          <a:xfrm>
            <a:off x="1187450" y="3608388"/>
            <a:ext cx="6946900" cy="2755900"/>
          </a:xfrm>
          <a:prstGeom prst="foldedCorner">
            <a:avLst>
              <a:gd name="adj" fmla="val 12500"/>
            </a:avLst>
          </a:prstGeom>
          <a:solidFill>
            <a:srgbClr val="3366FF"/>
          </a:solidFill>
          <a:ln w="25400">
            <a:solidFill>
              <a:schemeClr val="tx1"/>
            </a:solidFill>
            <a:round/>
            <a:headEnd/>
            <a:tailEnd type="none" w="lg" len="lg"/>
          </a:ln>
        </p:spPr>
        <p:txBody>
          <a:bodyPr wrap="none" anchor="ctr"/>
          <a:lstStyle/>
          <a:p>
            <a:endParaRPr lang="en-GB"/>
          </a:p>
        </p:txBody>
      </p:sp>
      <p:sp>
        <p:nvSpPr>
          <p:cNvPr id="78851" name="Rectangle 3"/>
          <p:cNvSpPr>
            <a:spLocks noGrp="1" noChangeArrowheads="1"/>
          </p:cNvSpPr>
          <p:nvPr>
            <p:ph type="title"/>
          </p:nvPr>
        </p:nvSpPr>
        <p:spPr/>
        <p:txBody>
          <a:bodyPr/>
          <a:lstStyle/>
          <a:p>
            <a:r>
              <a:rPr lang="en-US" smtClean="0"/>
              <a:t>Detailed Status Report</a:t>
            </a:r>
          </a:p>
        </p:txBody>
      </p:sp>
      <p:sp>
        <p:nvSpPr>
          <p:cNvPr id="78852" name="Rectangle 4"/>
          <p:cNvSpPr>
            <a:spLocks noGrp="1" noChangeArrowheads="1"/>
          </p:cNvSpPr>
          <p:nvPr>
            <p:ph type="body" sz="half" idx="1"/>
          </p:nvPr>
        </p:nvSpPr>
        <p:spPr>
          <a:xfrm>
            <a:off x="503238" y="1341438"/>
            <a:ext cx="8229600" cy="2103437"/>
          </a:xfrm>
        </p:spPr>
        <p:txBody>
          <a:bodyPr/>
          <a:lstStyle/>
          <a:p>
            <a:pPr>
              <a:lnSpc>
                <a:spcPct val="80000"/>
              </a:lnSpc>
            </a:pPr>
            <a:r>
              <a:rPr lang="en-US" sz="2000" smtClean="0"/>
              <a:t>Provides details on each task in the coverage model</a:t>
            </a:r>
          </a:p>
          <a:p>
            <a:pPr lvl="1">
              <a:lnSpc>
                <a:spcPct val="80000"/>
              </a:lnSpc>
            </a:pPr>
            <a:r>
              <a:rPr lang="en-US" sz="1800" smtClean="0"/>
              <a:t>Covered or not</a:t>
            </a:r>
          </a:p>
          <a:p>
            <a:pPr lvl="1">
              <a:lnSpc>
                <a:spcPct val="80000"/>
              </a:lnSpc>
            </a:pPr>
            <a:r>
              <a:rPr lang="en-US" sz="1800" smtClean="0"/>
              <a:t>How many times covered</a:t>
            </a:r>
          </a:p>
          <a:p>
            <a:pPr lvl="1">
              <a:lnSpc>
                <a:spcPct val="80000"/>
              </a:lnSpc>
            </a:pPr>
            <a:r>
              <a:rPr lang="en-US" sz="1800" smtClean="0"/>
              <a:t>In how many tests covered</a:t>
            </a:r>
          </a:p>
          <a:p>
            <a:pPr lvl="1">
              <a:lnSpc>
                <a:spcPct val="80000"/>
              </a:lnSpc>
            </a:pPr>
            <a:r>
              <a:rPr lang="en-US" sz="1800" smtClean="0"/>
              <a:t>First and last time covered</a:t>
            </a:r>
          </a:p>
          <a:p>
            <a:pPr lvl="1">
              <a:lnSpc>
                <a:spcPct val="80000"/>
              </a:lnSpc>
            </a:pPr>
            <a:r>
              <a:rPr lang="en-US" sz="1800" smtClean="0"/>
              <a:t>Coverage goals</a:t>
            </a:r>
          </a:p>
          <a:p>
            <a:pPr lvl="1">
              <a:lnSpc>
                <a:spcPct val="80000"/>
              </a:lnSpc>
            </a:pPr>
            <a:r>
              <a:rPr lang="en-US" sz="1800" smtClean="0"/>
              <a:t>…</a:t>
            </a:r>
          </a:p>
          <a:p>
            <a:pPr lvl="1">
              <a:lnSpc>
                <a:spcPct val="80000"/>
              </a:lnSpc>
            </a:pPr>
            <a:endParaRPr lang="en-US" sz="1800" smtClean="0"/>
          </a:p>
        </p:txBody>
      </p:sp>
      <p:graphicFrame>
        <p:nvGraphicFramePr>
          <p:cNvPr id="226685" name="Group 381"/>
          <p:cNvGraphicFramePr>
            <a:graphicFrameLocks noGrp="1"/>
          </p:cNvGraphicFramePr>
          <p:nvPr>
            <p:ph sz="half" idx="2"/>
          </p:nvPr>
        </p:nvGraphicFramePr>
        <p:xfrm>
          <a:off x="1176338" y="3630613"/>
          <a:ext cx="6203950" cy="2583616"/>
        </p:xfrm>
        <a:graphic>
          <a:graphicData uri="http://schemas.openxmlformats.org/drawingml/2006/table">
            <a:tbl>
              <a:tblPr rtl="1"/>
              <a:tblGrid>
                <a:gridCol w="1547813"/>
                <a:gridCol w="1296987"/>
                <a:gridCol w="539750"/>
                <a:gridCol w="704850"/>
                <a:gridCol w="627063"/>
                <a:gridCol w="792162"/>
                <a:gridCol w="695325"/>
              </a:tblGrid>
              <a:tr h="311150">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Stw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Div</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None</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And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Ldw</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FPdiv</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Br</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graphicFrame>
        <p:nvGraphicFramePr>
          <p:cNvPr id="226686" name="Group 382"/>
          <p:cNvGraphicFramePr>
            <a:graphicFrameLocks noGrp="1"/>
          </p:cNvGraphicFramePr>
          <p:nvPr/>
        </p:nvGraphicFramePr>
        <p:xfrm>
          <a:off x="1892300" y="3098800"/>
          <a:ext cx="6192838" cy="3414548"/>
        </p:xfrm>
        <a:graphic>
          <a:graphicData uri="http://schemas.openxmlformats.org/drawingml/2006/table">
            <a:tbl>
              <a:tblPr rtl="1"/>
              <a:tblGrid>
                <a:gridCol w="1651000"/>
                <a:gridCol w="1281113"/>
                <a:gridCol w="539750"/>
                <a:gridCol w="606425"/>
                <a:gridCol w="608012"/>
                <a:gridCol w="741363"/>
                <a:gridCol w="765175"/>
              </a:tblGrid>
              <a:tr h="11906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1333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6686"/>
                                        </p:tgtEl>
                                        <p:attrNameLst>
                                          <p:attrName>style.visibility</p:attrName>
                                        </p:attrNameLst>
                                      </p:cBhvr>
                                      <p:to>
                                        <p:strVal val="visible"/>
                                      </p:to>
                                    </p:set>
                                  </p:childTnLst>
                                </p:cTn>
                              </p:par>
                              <p:par>
                                <p:cTn id="7" presetID="3" presetClass="exit" presetSubtype="10" fill="hold" nodeType="withEffect">
                                  <p:stCondLst>
                                    <p:cond delay="0"/>
                                  </p:stCondLst>
                                  <p:childTnLst>
                                    <p:animEffect transition="out" filter="blinds(horizontal)">
                                      <p:cBhvr>
                                        <p:cTn id="8" dur="500"/>
                                        <p:tgtEl>
                                          <p:spTgt spid="226685"/>
                                        </p:tgtEl>
                                      </p:cBhvr>
                                    </p:animEffect>
                                    <p:set>
                                      <p:cBhvr>
                                        <p:cTn id="9" dur="1" fill="hold">
                                          <p:stCondLst>
                                            <p:cond delay="499"/>
                                          </p:stCondLst>
                                        </p:cTn>
                                        <p:tgtEl>
                                          <p:spTgt spid="2266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Detailed Status Reports</a:t>
            </a:r>
          </a:p>
        </p:txBody>
      </p:sp>
      <p:sp>
        <p:nvSpPr>
          <p:cNvPr id="79875" name="Rectangle 3"/>
          <p:cNvSpPr>
            <a:spLocks noGrp="1" noChangeArrowheads="1"/>
          </p:cNvSpPr>
          <p:nvPr>
            <p:ph type="body" idx="1"/>
          </p:nvPr>
        </p:nvSpPr>
        <p:spPr/>
        <p:txBody>
          <a:bodyPr/>
          <a:lstStyle/>
          <a:p>
            <a:pPr>
              <a:lnSpc>
                <a:spcPct val="80000"/>
              </a:lnSpc>
            </a:pPr>
            <a:r>
              <a:rPr lang="en-US" sz="2800" smtClean="0"/>
              <a:t>Detailed status reports can provide too much detail even for a moderate coverage model</a:t>
            </a:r>
          </a:p>
          <a:p>
            <a:pPr lvl="1">
              <a:lnSpc>
                <a:spcPct val="80000"/>
              </a:lnSpc>
            </a:pPr>
            <a:r>
              <a:rPr lang="en-US" sz="2400" smtClean="0"/>
              <a:t>Hard to focus on the areas in the coverage model we are currently interested in</a:t>
            </a:r>
          </a:p>
          <a:p>
            <a:pPr lvl="1">
              <a:lnSpc>
                <a:spcPct val="80000"/>
              </a:lnSpc>
            </a:pPr>
            <a:r>
              <a:rPr lang="en-US" sz="2400" smtClean="0"/>
              <a:t>Hard to understand the meaning of the coverage information</a:t>
            </a:r>
          </a:p>
          <a:p>
            <a:pPr lvl="2">
              <a:lnSpc>
                <a:spcPct val="80000"/>
              </a:lnSpc>
            </a:pPr>
            <a:r>
              <a:rPr lang="en-US" sz="2000" smtClean="0"/>
              <a:t>Are we missing something important?</a:t>
            </a:r>
          </a:p>
          <a:p>
            <a:pPr>
              <a:lnSpc>
                <a:spcPct val="80000"/>
              </a:lnSpc>
            </a:pPr>
            <a:r>
              <a:rPr lang="en-US" sz="2800" smtClean="0"/>
              <a:t>Solution: </a:t>
            </a:r>
            <a:r>
              <a:rPr lang="en-US" sz="2800" smtClean="0">
                <a:solidFill>
                  <a:srgbClr val="0000CC"/>
                </a:solidFill>
              </a:rPr>
              <a:t>Views into the coverage data</a:t>
            </a:r>
            <a:r>
              <a:rPr lang="en-US" sz="2800" smtClean="0"/>
              <a:t> </a:t>
            </a:r>
          </a:p>
          <a:p>
            <a:pPr lvl="1">
              <a:lnSpc>
                <a:spcPct val="80000"/>
              </a:lnSpc>
            </a:pPr>
            <a:r>
              <a:rPr lang="en-US" sz="2400" smtClean="0"/>
              <a:t>Allow the user to focus on the current area of interest and look at the coverage data with the appropriate level of detail</a:t>
            </a:r>
          </a:p>
          <a:p>
            <a:pPr lvl="1">
              <a:lnSpc>
                <a:spcPct val="80000"/>
              </a:lnSpc>
            </a:pPr>
            <a:r>
              <a:rPr lang="en-US" sz="2400" smtClean="0"/>
              <a:t>Dynamically define the coverage model</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Types of Coverage Views</a:t>
            </a:r>
          </a:p>
        </p:txBody>
      </p:sp>
      <p:sp>
        <p:nvSpPr>
          <p:cNvPr id="80899" name="Rectangle 3"/>
          <p:cNvSpPr>
            <a:spLocks noGrp="1" noChangeArrowheads="1"/>
          </p:cNvSpPr>
          <p:nvPr>
            <p:ph type="body" idx="1"/>
          </p:nvPr>
        </p:nvSpPr>
        <p:spPr/>
        <p:txBody>
          <a:bodyPr/>
          <a:lstStyle/>
          <a:p>
            <a:pPr>
              <a:lnSpc>
                <a:spcPct val="90000"/>
              </a:lnSpc>
            </a:pPr>
            <a:r>
              <a:rPr lang="en-US" sz="2400" smtClean="0"/>
              <a:t>Views based on</a:t>
            </a:r>
            <a:r>
              <a:rPr lang="en-US" sz="2400" smtClean="0">
                <a:solidFill>
                  <a:srgbClr val="0000CC"/>
                </a:solidFill>
              </a:rPr>
              <a:t> coverage data</a:t>
            </a:r>
          </a:p>
          <a:p>
            <a:pPr lvl="1">
              <a:lnSpc>
                <a:spcPct val="90000"/>
              </a:lnSpc>
            </a:pPr>
            <a:r>
              <a:rPr lang="en-US" sz="2100" smtClean="0"/>
              <a:t>Counts</a:t>
            </a:r>
          </a:p>
          <a:p>
            <a:pPr lvl="1">
              <a:lnSpc>
                <a:spcPct val="90000"/>
              </a:lnSpc>
            </a:pPr>
            <a:r>
              <a:rPr lang="en-US" sz="2100" smtClean="0"/>
              <a:t>Dates</a:t>
            </a:r>
          </a:p>
          <a:p>
            <a:pPr lvl="1">
              <a:lnSpc>
                <a:spcPct val="90000"/>
              </a:lnSpc>
            </a:pPr>
            <a:endParaRPr lang="en-US" sz="2100" smtClean="0"/>
          </a:p>
          <a:p>
            <a:pPr>
              <a:lnSpc>
                <a:spcPct val="90000"/>
              </a:lnSpc>
            </a:pPr>
            <a:r>
              <a:rPr lang="en-US" sz="2400" smtClean="0"/>
              <a:t>Views based on </a:t>
            </a:r>
            <a:r>
              <a:rPr lang="en-US" sz="2400" smtClean="0">
                <a:solidFill>
                  <a:srgbClr val="0000CC"/>
                </a:solidFill>
              </a:rPr>
              <a:t>coverage definition</a:t>
            </a:r>
          </a:p>
          <a:p>
            <a:pPr lvl="1">
              <a:lnSpc>
                <a:spcPct val="90000"/>
              </a:lnSpc>
            </a:pPr>
            <a:r>
              <a:rPr lang="en-US" sz="2100" smtClean="0"/>
              <a:t>Projection</a:t>
            </a:r>
          </a:p>
          <a:p>
            <a:pPr lvl="1">
              <a:lnSpc>
                <a:spcPct val="90000"/>
              </a:lnSpc>
            </a:pPr>
            <a:r>
              <a:rPr lang="en-US" sz="2100" smtClean="0"/>
              <a:t>Selection</a:t>
            </a:r>
          </a:p>
          <a:p>
            <a:pPr lvl="1">
              <a:lnSpc>
                <a:spcPct val="90000"/>
              </a:lnSpc>
            </a:pPr>
            <a:r>
              <a:rPr lang="en-US" sz="2100" smtClean="0"/>
              <a:t>Partitioning</a:t>
            </a:r>
          </a:p>
          <a:p>
            <a:pPr lvl="1">
              <a:lnSpc>
                <a:spcPct val="90000"/>
              </a:lnSpc>
            </a:pPr>
            <a:endParaRPr lang="en-US" sz="2100" smtClean="0"/>
          </a:p>
          <a:p>
            <a:pPr>
              <a:lnSpc>
                <a:spcPct val="90000"/>
              </a:lnSpc>
            </a:pPr>
            <a:r>
              <a:rPr lang="en-US" sz="2400" smtClean="0"/>
              <a:t>Other filtering mechanisms</a:t>
            </a:r>
          </a:p>
          <a:p>
            <a:pPr lvl="1">
              <a:lnSpc>
                <a:spcPct val="90000"/>
              </a:lnSpc>
            </a:pPr>
            <a:endParaRPr lang="en-US" sz="2100" smtClean="0">
              <a:solidFill>
                <a:srgbClr val="A50021"/>
              </a:solidFill>
            </a:endParaRPr>
          </a:p>
          <a:p>
            <a:pPr>
              <a:lnSpc>
                <a:spcPct val="90000"/>
              </a:lnSpc>
              <a:buFont typeface="Wingdings" pitchFamily="2" charset="2"/>
              <a:buNone/>
            </a:pPr>
            <a:r>
              <a:rPr lang="en-US" sz="2400" smtClean="0">
                <a:solidFill>
                  <a:srgbClr val="A50021"/>
                </a:solidFill>
              </a:rPr>
              <a:t>All the above options can be combined</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Projection</a:t>
            </a:r>
          </a:p>
        </p:txBody>
      </p:sp>
      <p:sp>
        <p:nvSpPr>
          <p:cNvPr id="81923" name="Rectangle 3"/>
          <p:cNvSpPr>
            <a:spLocks noGrp="1" noChangeArrowheads="1"/>
          </p:cNvSpPr>
          <p:nvPr>
            <p:ph type="body" sz="half" idx="1"/>
          </p:nvPr>
        </p:nvSpPr>
        <p:spPr>
          <a:xfrm>
            <a:off x="503238" y="1376363"/>
            <a:ext cx="8229600" cy="2278062"/>
          </a:xfrm>
        </p:spPr>
        <p:txBody>
          <a:bodyPr/>
          <a:lstStyle/>
          <a:p>
            <a:r>
              <a:rPr lang="en-US" sz="2400" smtClean="0"/>
              <a:t>Project the n dimensional coverage space onto an </a:t>
            </a:r>
          </a:p>
          <a:p>
            <a:pPr>
              <a:buFont typeface="Wingdings" pitchFamily="2" charset="2"/>
              <a:buNone/>
            </a:pPr>
            <a:r>
              <a:rPr lang="en-US" sz="2400" smtClean="0"/>
              <a:t>	m (&lt; n) subspace</a:t>
            </a:r>
          </a:p>
          <a:p>
            <a:r>
              <a:rPr lang="en-US" sz="2400" smtClean="0"/>
              <a:t>Allow users to concentrate on a specific set of attributes</a:t>
            </a:r>
          </a:p>
          <a:p>
            <a:r>
              <a:rPr lang="en-US" sz="2400" smtClean="0"/>
              <a:t>Help in understanding some of things leading up to the big picture </a:t>
            </a:r>
          </a:p>
        </p:txBody>
      </p:sp>
      <p:graphicFrame>
        <p:nvGraphicFramePr>
          <p:cNvPr id="229380" name="Group 4"/>
          <p:cNvGraphicFramePr>
            <a:graphicFrameLocks noGrp="1"/>
          </p:cNvGraphicFramePr>
          <p:nvPr>
            <p:ph sz="half" idx="2"/>
          </p:nvPr>
        </p:nvGraphicFramePr>
        <p:xfrm>
          <a:off x="468313" y="3975100"/>
          <a:ext cx="8229600" cy="2492376"/>
        </p:xfrm>
        <a:graphic>
          <a:graphicData uri="http://schemas.openxmlformats.org/drawingml/2006/table">
            <a:tbl>
              <a:tblPr/>
              <a:tblGrid>
                <a:gridCol w="2684462"/>
                <a:gridCol w="2587625"/>
                <a:gridCol w="2957513"/>
              </a:tblGrid>
              <a:tr h="4143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Instruction</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Count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Density</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159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fadd</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12321</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127/136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fsub</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10923</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122/136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fmul</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4232</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94/136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fsqrt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13288</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40/56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fabs</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9835</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38/40</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0402" name="Group 2"/>
          <p:cNvGraphicFramePr>
            <a:graphicFrameLocks noGrp="1"/>
          </p:cNvGraphicFramePr>
          <p:nvPr>
            <p:ph sz="half" idx="2"/>
          </p:nvPr>
        </p:nvGraphicFramePr>
        <p:xfrm>
          <a:off x="458788" y="3429000"/>
          <a:ext cx="8116887" cy="2756520"/>
        </p:xfrm>
        <a:graphic>
          <a:graphicData uri="http://schemas.openxmlformats.org/drawingml/2006/table">
            <a:tbl>
              <a:tblPr/>
              <a:tblGrid>
                <a:gridCol w="2705100"/>
                <a:gridCol w="2703512"/>
                <a:gridCol w="2708275"/>
              </a:tblGrid>
              <a:tr h="21431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Instruction</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Count</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Density</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12321</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fdiv</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11729</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9725</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fmsub</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9328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fmul</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4232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94/136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fres</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10373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105/136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frsqrte</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9792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23/36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fsqrt</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13288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40/56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fsub</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10923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122/136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r>
            </a:tbl>
          </a:graphicData>
        </a:graphic>
      </p:graphicFrame>
      <p:graphicFrame>
        <p:nvGraphicFramePr>
          <p:cNvPr id="230448" name="Group 48"/>
          <p:cNvGraphicFramePr>
            <a:graphicFrameLocks noGrp="1"/>
          </p:cNvGraphicFramePr>
          <p:nvPr/>
        </p:nvGraphicFramePr>
        <p:xfrm>
          <a:off x="492125" y="3429000"/>
          <a:ext cx="8159750" cy="2839621"/>
        </p:xfrm>
        <a:graphic>
          <a:graphicData uri="http://schemas.openxmlformats.org/drawingml/2006/table">
            <a:tbl>
              <a:tblPr/>
              <a:tblGrid>
                <a:gridCol w="2720975"/>
                <a:gridCol w="2716212"/>
                <a:gridCol w="2722563"/>
              </a:tblGrid>
              <a:tr h="6032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Instruction</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Count</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Density</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err="1" smtClean="0">
                          <a:ln>
                            <a:noFill/>
                          </a:ln>
                          <a:solidFill>
                            <a:schemeClr val="bg1"/>
                          </a:solidFill>
                          <a:effectLst/>
                          <a:latin typeface="Arial" charset="0"/>
                        </a:rPr>
                        <a:t>fmadd</a:t>
                      </a:r>
                      <a:endParaRPr kumimoji="0" lang="en-US" sz="2400" b="0" i="0" u="none" strike="noStrike" cap="none" normalizeH="0" baseline="0" dirty="0" smtClean="0">
                        <a:ln>
                          <a:noFill/>
                        </a:ln>
                        <a:solidFill>
                          <a:schemeClr val="bg1"/>
                        </a:solidFill>
                        <a:effectLst/>
                        <a:latin typeface="Arial" charset="0"/>
                      </a:endParaRP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9725</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107/136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fmsub</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9328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111/136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frsqrte</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9792</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23/36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905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fsqrt</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13288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40/56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r>
            </a:tbl>
          </a:graphicData>
        </a:graphic>
      </p:graphicFrame>
      <p:sp>
        <p:nvSpPr>
          <p:cNvPr id="83018" name="Rectangle 74"/>
          <p:cNvSpPr>
            <a:spLocks noGrp="1" noChangeArrowheads="1"/>
          </p:cNvSpPr>
          <p:nvPr>
            <p:ph type="title"/>
          </p:nvPr>
        </p:nvSpPr>
        <p:spPr/>
        <p:txBody>
          <a:bodyPr/>
          <a:lstStyle/>
          <a:p>
            <a:r>
              <a:rPr lang="en-US" smtClean="0"/>
              <a:t>Selection</a:t>
            </a:r>
          </a:p>
        </p:txBody>
      </p:sp>
      <p:sp>
        <p:nvSpPr>
          <p:cNvPr id="83019" name="Rectangle 75"/>
          <p:cNvSpPr>
            <a:spLocks noGrp="1" noChangeArrowheads="1"/>
          </p:cNvSpPr>
          <p:nvPr>
            <p:ph type="body" sz="half" idx="1"/>
          </p:nvPr>
        </p:nvSpPr>
        <p:spPr>
          <a:xfrm>
            <a:off x="431800" y="1449388"/>
            <a:ext cx="8229600" cy="1893887"/>
          </a:xfrm>
        </p:spPr>
        <p:txBody>
          <a:bodyPr/>
          <a:lstStyle/>
          <a:p>
            <a:pPr marL="385763" indent="-385763"/>
            <a:r>
              <a:rPr lang="en-US" sz="2000" smtClean="0"/>
              <a:t>Selects a subset of the values of an attribute</a:t>
            </a:r>
          </a:p>
          <a:p>
            <a:pPr marL="385763" indent="-385763"/>
            <a:r>
              <a:rPr lang="en-US" sz="2000" smtClean="0"/>
              <a:t>Allows the report to concentrate on a specific area in the coverage model</a:t>
            </a:r>
          </a:p>
          <a:p>
            <a:pPr marL="385763" indent="-385763"/>
            <a:r>
              <a:rPr lang="en-US" sz="2000" smtClean="0"/>
              <a:t>Clears the report from data that is not of interest at the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0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30448"/>
                                        </p:tgtEl>
                                        <p:attrNameLst>
                                          <p:attrName>style.visibility</p:attrName>
                                        </p:attrNameLst>
                                      </p:cBhvr>
                                      <p:to>
                                        <p:strVal val="visible"/>
                                      </p:to>
                                    </p:set>
                                    <p:animEffect transition="in" filter="checkerboard(across)">
                                      <p:cBhvr>
                                        <p:cTn id="11" dur="500"/>
                                        <p:tgtEl>
                                          <p:spTgt spid="230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3510094" y="3699533"/>
            <a:ext cx="2743200" cy="2741613"/>
          </a:xfrm>
          <a:prstGeom prst="rect">
            <a:avLst/>
          </a:prstGeom>
          <a:solidFill>
            <a:srgbClr val="C0C0C0"/>
          </a:solidFill>
          <a:ln w="25400">
            <a:noFill/>
            <a:miter lim="800000"/>
            <a:headEnd type="none" w="sm" len="sm"/>
            <a:tailEnd type="none" w="sm" len="sm"/>
          </a:ln>
        </p:spPr>
        <p:txBody>
          <a:bodyPr wrap="none" anchor="ctr">
            <a:spAutoFit/>
          </a:bodyPr>
          <a:lstStyle/>
          <a:p>
            <a:endParaRPr lang="en-GB"/>
          </a:p>
        </p:txBody>
      </p:sp>
      <p:sp>
        <p:nvSpPr>
          <p:cNvPr id="83971" name="Rectangle 3"/>
          <p:cNvSpPr>
            <a:spLocks noGrp="1" noChangeArrowheads="1"/>
          </p:cNvSpPr>
          <p:nvPr>
            <p:ph type="title"/>
          </p:nvPr>
        </p:nvSpPr>
        <p:spPr/>
        <p:txBody>
          <a:bodyPr/>
          <a:lstStyle/>
          <a:p>
            <a:r>
              <a:rPr lang="en-US" smtClean="0"/>
              <a:t>Partitioning</a:t>
            </a:r>
          </a:p>
        </p:txBody>
      </p:sp>
      <p:sp>
        <p:nvSpPr>
          <p:cNvPr id="83972" name="Rectangle 4"/>
          <p:cNvSpPr>
            <a:spLocks noGrp="1" noChangeArrowheads="1"/>
          </p:cNvSpPr>
          <p:nvPr>
            <p:ph type="body" sz="half" idx="1"/>
          </p:nvPr>
        </p:nvSpPr>
        <p:spPr>
          <a:xfrm>
            <a:off x="576263" y="1341438"/>
            <a:ext cx="8105919" cy="2278062"/>
          </a:xfrm>
        </p:spPr>
        <p:txBody>
          <a:bodyPr/>
          <a:lstStyle/>
          <a:p>
            <a:pPr marL="385763" indent="-385763"/>
            <a:r>
              <a:rPr lang="en-US" sz="2400" dirty="0" smtClean="0"/>
              <a:t>Provides a more </a:t>
            </a:r>
            <a:r>
              <a:rPr lang="en-US" sz="2400" b="1" dirty="0" smtClean="0">
                <a:solidFill>
                  <a:srgbClr val="A50021"/>
                </a:solidFill>
              </a:rPr>
              <a:t>coarse-grained view </a:t>
            </a:r>
            <a:r>
              <a:rPr lang="en-US" sz="2400" dirty="0" smtClean="0"/>
              <a:t>of the coverage data</a:t>
            </a:r>
          </a:p>
          <a:p>
            <a:pPr marL="385763" indent="-385763"/>
            <a:r>
              <a:rPr lang="en-US" sz="2400" dirty="0" smtClean="0"/>
              <a:t>Partitions values of given attributes into non-overlapping sets</a:t>
            </a:r>
          </a:p>
          <a:p>
            <a:pPr marL="830263" lvl="1" indent="-330200"/>
            <a:r>
              <a:rPr lang="en-US" sz="2000" dirty="0" smtClean="0"/>
              <a:t>Example: </a:t>
            </a:r>
            <a:r>
              <a:rPr lang="en-US" sz="2000" b="1" dirty="0" smtClean="0">
                <a:solidFill>
                  <a:srgbClr val="008000"/>
                </a:solidFill>
              </a:rPr>
              <a:t>Instruction types </a:t>
            </a:r>
            <a:r>
              <a:rPr lang="en-US" sz="2000" dirty="0" smtClean="0"/>
              <a:t>-&gt; </a:t>
            </a:r>
            <a:r>
              <a:rPr lang="en-US" sz="2000" dirty="0" err="1" smtClean="0"/>
              <a:t>Arith</a:t>
            </a:r>
            <a:r>
              <a:rPr lang="en-US" sz="2000" dirty="0" smtClean="0"/>
              <a:t>, Branch, Load, Store, </a:t>
            </a:r>
            <a:r>
              <a:rPr lang="en-US" sz="2000" dirty="0" err="1" smtClean="0"/>
              <a:t>etc</a:t>
            </a:r>
            <a:endParaRPr lang="en-US" sz="2000" dirty="0" smtClean="0"/>
          </a:p>
        </p:txBody>
      </p:sp>
      <p:grpSp>
        <p:nvGrpSpPr>
          <p:cNvPr id="2" name="Group 5"/>
          <p:cNvGrpSpPr>
            <a:grpSpLocks/>
          </p:cNvGrpSpPr>
          <p:nvPr/>
        </p:nvGrpSpPr>
        <p:grpSpPr bwMode="auto">
          <a:xfrm>
            <a:off x="3510094" y="3699533"/>
            <a:ext cx="2743200" cy="2741613"/>
            <a:chOff x="1152" y="2160"/>
            <a:chExt cx="1728" cy="1728"/>
          </a:xfrm>
        </p:grpSpPr>
        <p:sp>
          <p:nvSpPr>
            <p:cNvPr id="83994" name="Rectangle 6"/>
            <p:cNvSpPr>
              <a:spLocks noChangeArrowheads="1"/>
            </p:cNvSpPr>
            <p:nvPr/>
          </p:nvSpPr>
          <p:spPr bwMode="auto">
            <a:xfrm>
              <a:off x="115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5" name="Rectangle 7"/>
            <p:cNvSpPr>
              <a:spLocks noChangeArrowheads="1"/>
            </p:cNvSpPr>
            <p:nvPr/>
          </p:nvSpPr>
          <p:spPr bwMode="auto">
            <a:xfrm>
              <a:off x="1296"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6" name="Rectangle 8"/>
            <p:cNvSpPr>
              <a:spLocks noChangeArrowheads="1"/>
            </p:cNvSpPr>
            <p:nvPr/>
          </p:nvSpPr>
          <p:spPr bwMode="auto">
            <a:xfrm>
              <a:off x="144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7" name="Rectangle 9"/>
            <p:cNvSpPr>
              <a:spLocks noChangeArrowheads="1"/>
            </p:cNvSpPr>
            <p:nvPr/>
          </p:nvSpPr>
          <p:spPr bwMode="auto">
            <a:xfrm>
              <a:off x="1584"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8" name="Rectangle 10"/>
            <p:cNvSpPr>
              <a:spLocks noChangeArrowheads="1"/>
            </p:cNvSpPr>
            <p:nvPr/>
          </p:nvSpPr>
          <p:spPr bwMode="auto">
            <a:xfrm>
              <a:off x="172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9" name="Rectangle 11"/>
            <p:cNvSpPr>
              <a:spLocks noChangeArrowheads="1"/>
            </p:cNvSpPr>
            <p:nvPr/>
          </p:nvSpPr>
          <p:spPr bwMode="auto">
            <a:xfrm>
              <a:off x="187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0" name="Rectangle 12"/>
            <p:cNvSpPr>
              <a:spLocks noChangeArrowheads="1"/>
            </p:cNvSpPr>
            <p:nvPr/>
          </p:nvSpPr>
          <p:spPr bwMode="auto">
            <a:xfrm>
              <a:off x="201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1" name="Rectangle 13"/>
            <p:cNvSpPr>
              <a:spLocks noChangeArrowheads="1"/>
            </p:cNvSpPr>
            <p:nvPr/>
          </p:nvSpPr>
          <p:spPr bwMode="auto">
            <a:xfrm>
              <a:off x="216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2" name="Rectangle 14"/>
            <p:cNvSpPr>
              <a:spLocks noChangeArrowheads="1"/>
            </p:cNvSpPr>
            <p:nvPr/>
          </p:nvSpPr>
          <p:spPr bwMode="auto">
            <a:xfrm>
              <a:off x="2304"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3" name="Rectangle 15"/>
            <p:cNvSpPr>
              <a:spLocks noChangeArrowheads="1"/>
            </p:cNvSpPr>
            <p:nvPr/>
          </p:nvSpPr>
          <p:spPr bwMode="auto">
            <a:xfrm>
              <a:off x="244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4" name="Rectangle 16"/>
            <p:cNvSpPr>
              <a:spLocks noChangeArrowheads="1"/>
            </p:cNvSpPr>
            <p:nvPr/>
          </p:nvSpPr>
          <p:spPr bwMode="auto">
            <a:xfrm>
              <a:off x="259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5" name="Rectangle 17"/>
            <p:cNvSpPr>
              <a:spLocks noChangeArrowheads="1"/>
            </p:cNvSpPr>
            <p:nvPr/>
          </p:nvSpPr>
          <p:spPr bwMode="auto">
            <a:xfrm>
              <a:off x="273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6" name="Rectangle 18"/>
            <p:cNvSpPr>
              <a:spLocks noChangeArrowheads="1"/>
            </p:cNvSpPr>
            <p:nvPr/>
          </p:nvSpPr>
          <p:spPr bwMode="auto">
            <a:xfrm>
              <a:off x="115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7" name="Rectangle 19"/>
            <p:cNvSpPr>
              <a:spLocks noChangeArrowheads="1"/>
            </p:cNvSpPr>
            <p:nvPr/>
          </p:nvSpPr>
          <p:spPr bwMode="auto">
            <a:xfrm>
              <a:off x="129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8" name="Rectangle 20"/>
            <p:cNvSpPr>
              <a:spLocks noChangeArrowheads="1"/>
            </p:cNvSpPr>
            <p:nvPr/>
          </p:nvSpPr>
          <p:spPr bwMode="auto">
            <a:xfrm>
              <a:off x="1440"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9" name="Rectangle 21"/>
            <p:cNvSpPr>
              <a:spLocks noChangeArrowheads="1"/>
            </p:cNvSpPr>
            <p:nvPr/>
          </p:nvSpPr>
          <p:spPr bwMode="auto">
            <a:xfrm>
              <a:off x="1584"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0" name="Rectangle 22"/>
            <p:cNvSpPr>
              <a:spLocks noChangeArrowheads="1"/>
            </p:cNvSpPr>
            <p:nvPr/>
          </p:nvSpPr>
          <p:spPr bwMode="auto">
            <a:xfrm>
              <a:off x="172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1" name="Rectangle 23"/>
            <p:cNvSpPr>
              <a:spLocks noChangeArrowheads="1"/>
            </p:cNvSpPr>
            <p:nvPr/>
          </p:nvSpPr>
          <p:spPr bwMode="auto">
            <a:xfrm>
              <a:off x="187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2" name="Rectangle 24"/>
            <p:cNvSpPr>
              <a:spLocks noChangeArrowheads="1"/>
            </p:cNvSpPr>
            <p:nvPr/>
          </p:nvSpPr>
          <p:spPr bwMode="auto">
            <a:xfrm>
              <a:off x="201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3" name="Rectangle 25"/>
            <p:cNvSpPr>
              <a:spLocks noChangeArrowheads="1"/>
            </p:cNvSpPr>
            <p:nvPr/>
          </p:nvSpPr>
          <p:spPr bwMode="auto">
            <a:xfrm>
              <a:off x="2160"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4" name="Rectangle 26"/>
            <p:cNvSpPr>
              <a:spLocks noChangeArrowheads="1"/>
            </p:cNvSpPr>
            <p:nvPr/>
          </p:nvSpPr>
          <p:spPr bwMode="auto">
            <a:xfrm>
              <a:off x="2304"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5" name="Rectangle 27"/>
            <p:cNvSpPr>
              <a:spLocks noChangeArrowheads="1"/>
            </p:cNvSpPr>
            <p:nvPr/>
          </p:nvSpPr>
          <p:spPr bwMode="auto">
            <a:xfrm>
              <a:off x="244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6" name="Rectangle 28"/>
            <p:cNvSpPr>
              <a:spLocks noChangeArrowheads="1"/>
            </p:cNvSpPr>
            <p:nvPr/>
          </p:nvSpPr>
          <p:spPr bwMode="auto">
            <a:xfrm>
              <a:off x="259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7" name="Rectangle 29"/>
            <p:cNvSpPr>
              <a:spLocks noChangeArrowheads="1"/>
            </p:cNvSpPr>
            <p:nvPr/>
          </p:nvSpPr>
          <p:spPr bwMode="auto">
            <a:xfrm>
              <a:off x="273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8" name="Rectangle 30"/>
            <p:cNvSpPr>
              <a:spLocks noChangeArrowheads="1"/>
            </p:cNvSpPr>
            <p:nvPr/>
          </p:nvSpPr>
          <p:spPr bwMode="auto">
            <a:xfrm>
              <a:off x="1152"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9" name="Rectangle 31"/>
            <p:cNvSpPr>
              <a:spLocks noChangeArrowheads="1"/>
            </p:cNvSpPr>
            <p:nvPr/>
          </p:nvSpPr>
          <p:spPr bwMode="auto">
            <a:xfrm>
              <a:off x="129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0" name="Rectangle 32"/>
            <p:cNvSpPr>
              <a:spLocks noChangeArrowheads="1"/>
            </p:cNvSpPr>
            <p:nvPr/>
          </p:nvSpPr>
          <p:spPr bwMode="auto">
            <a:xfrm>
              <a:off x="144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1" name="Rectangle 33"/>
            <p:cNvSpPr>
              <a:spLocks noChangeArrowheads="1"/>
            </p:cNvSpPr>
            <p:nvPr/>
          </p:nvSpPr>
          <p:spPr bwMode="auto">
            <a:xfrm>
              <a:off x="1584"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2" name="Rectangle 34"/>
            <p:cNvSpPr>
              <a:spLocks noChangeArrowheads="1"/>
            </p:cNvSpPr>
            <p:nvPr/>
          </p:nvSpPr>
          <p:spPr bwMode="auto">
            <a:xfrm>
              <a:off x="1728"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3" name="Rectangle 35"/>
            <p:cNvSpPr>
              <a:spLocks noChangeArrowheads="1"/>
            </p:cNvSpPr>
            <p:nvPr/>
          </p:nvSpPr>
          <p:spPr bwMode="auto">
            <a:xfrm>
              <a:off x="187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4" name="Rectangle 36"/>
            <p:cNvSpPr>
              <a:spLocks noChangeArrowheads="1"/>
            </p:cNvSpPr>
            <p:nvPr/>
          </p:nvSpPr>
          <p:spPr bwMode="auto">
            <a:xfrm>
              <a:off x="201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5" name="Rectangle 37"/>
            <p:cNvSpPr>
              <a:spLocks noChangeArrowheads="1"/>
            </p:cNvSpPr>
            <p:nvPr/>
          </p:nvSpPr>
          <p:spPr bwMode="auto">
            <a:xfrm>
              <a:off x="216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6" name="Rectangle 38"/>
            <p:cNvSpPr>
              <a:spLocks noChangeArrowheads="1"/>
            </p:cNvSpPr>
            <p:nvPr/>
          </p:nvSpPr>
          <p:spPr bwMode="auto">
            <a:xfrm>
              <a:off x="2304"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7" name="Rectangle 39"/>
            <p:cNvSpPr>
              <a:spLocks noChangeArrowheads="1"/>
            </p:cNvSpPr>
            <p:nvPr/>
          </p:nvSpPr>
          <p:spPr bwMode="auto">
            <a:xfrm>
              <a:off x="2448"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8" name="Rectangle 40"/>
            <p:cNvSpPr>
              <a:spLocks noChangeArrowheads="1"/>
            </p:cNvSpPr>
            <p:nvPr/>
          </p:nvSpPr>
          <p:spPr bwMode="auto">
            <a:xfrm>
              <a:off x="259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9" name="Rectangle 41"/>
            <p:cNvSpPr>
              <a:spLocks noChangeArrowheads="1"/>
            </p:cNvSpPr>
            <p:nvPr/>
          </p:nvSpPr>
          <p:spPr bwMode="auto">
            <a:xfrm>
              <a:off x="2736"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0" name="Rectangle 42"/>
            <p:cNvSpPr>
              <a:spLocks noChangeArrowheads="1"/>
            </p:cNvSpPr>
            <p:nvPr/>
          </p:nvSpPr>
          <p:spPr bwMode="auto">
            <a:xfrm>
              <a:off x="115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1" name="Rectangle 43"/>
            <p:cNvSpPr>
              <a:spLocks noChangeArrowheads="1"/>
            </p:cNvSpPr>
            <p:nvPr/>
          </p:nvSpPr>
          <p:spPr bwMode="auto">
            <a:xfrm>
              <a:off x="1296"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2" name="Rectangle 44"/>
            <p:cNvSpPr>
              <a:spLocks noChangeArrowheads="1"/>
            </p:cNvSpPr>
            <p:nvPr/>
          </p:nvSpPr>
          <p:spPr bwMode="auto">
            <a:xfrm>
              <a:off x="144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3" name="Rectangle 45"/>
            <p:cNvSpPr>
              <a:spLocks noChangeArrowheads="1"/>
            </p:cNvSpPr>
            <p:nvPr/>
          </p:nvSpPr>
          <p:spPr bwMode="auto">
            <a:xfrm>
              <a:off x="1584"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4" name="Rectangle 46"/>
            <p:cNvSpPr>
              <a:spLocks noChangeArrowheads="1"/>
            </p:cNvSpPr>
            <p:nvPr/>
          </p:nvSpPr>
          <p:spPr bwMode="auto">
            <a:xfrm>
              <a:off x="1728"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5" name="Rectangle 47"/>
            <p:cNvSpPr>
              <a:spLocks noChangeArrowheads="1"/>
            </p:cNvSpPr>
            <p:nvPr/>
          </p:nvSpPr>
          <p:spPr bwMode="auto">
            <a:xfrm>
              <a:off x="187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6" name="Rectangle 48"/>
            <p:cNvSpPr>
              <a:spLocks noChangeArrowheads="1"/>
            </p:cNvSpPr>
            <p:nvPr/>
          </p:nvSpPr>
          <p:spPr bwMode="auto">
            <a:xfrm>
              <a:off x="201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7" name="Rectangle 49"/>
            <p:cNvSpPr>
              <a:spLocks noChangeArrowheads="1"/>
            </p:cNvSpPr>
            <p:nvPr/>
          </p:nvSpPr>
          <p:spPr bwMode="auto">
            <a:xfrm>
              <a:off x="216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8" name="Rectangle 50"/>
            <p:cNvSpPr>
              <a:spLocks noChangeArrowheads="1"/>
            </p:cNvSpPr>
            <p:nvPr/>
          </p:nvSpPr>
          <p:spPr bwMode="auto">
            <a:xfrm>
              <a:off x="2304"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9" name="Rectangle 51"/>
            <p:cNvSpPr>
              <a:spLocks noChangeArrowheads="1"/>
            </p:cNvSpPr>
            <p:nvPr/>
          </p:nvSpPr>
          <p:spPr bwMode="auto">
            <a:xfrm>
              <a:off x="2448"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0" name="Rectangle 52"/>
            <p:cNvSpPr>
              <a:spLocks noChangeArrowheads="1"/>
            </p:cNvSpPr>
            <p:nvPr/>
          </p:nvSpPr>
          <p:spPr bwMode="auto">
            <a:xfrm>
              <a:off x="259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1" name="Rectangle 53"/>
            <p:cNvSpPr>
              <a:spLocks noChangeArrowheads="1"/>
            </p:cNvSpPr>
            <p:nvPr/>
          </p:nvSpPr>
          <p:spPr bwMode="auto">
            <a:xfrm>
              <a:off x="273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2" name="Rectangle 54"/>
            <p:cNvSpPr>
              <a:spLocks noChangeArrowheads="1"/>
            </p:cNvSpPr>
            <p:nvPr/>
          </p:nvSpPr>
          <p:spPr bwMode="auto">
            <a:xfrm>
              <a:off x="115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3" name="Rectangle 55"/>
            <p:cNvSpPr>
              <a:spLocks noChangeArrowheads="1"/>
            </p:cNvSpPr>
            <p:nvPr/>
          </p:nvSpPr>
          <p:spPr bwMode="auto">
            <a:xfrm>
              <a:off x="1296"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4" name="Rectangle 56"/>
            <p:cNvSpPr>
              <a:spLocks noChangeArrowheads="1"/>
            </p:cNvSpPr>
            <p:nvPr/>
          </p:nvSpPr>
          <p:spPr bwMode="auto">
            <a:xfrm>
              <a:off x="1440"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5" name="Rectangle 57"/>
            <p:cNvSpPr>
              <a:spLocks noChangeArrowheads="1"/>
            </p:cNvSpPr>
            <p:nvPr/>
          </p:nvSpPr>
          <p:spPr bwMode="auto">
            <a:xfrm>
              <a:off x="158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6" name="Rectangle 58"/>
            <p:cNvSpPr>
              <a:spLocks noChangeArrowheads="1"/>
            </p:cNvSpPr>
            <p:nvPr/>
          </p:nvSpPr>
          <p:spPr bwMode="auto">
            <a:xfrm>
              <a:off x="172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7" name="Rectangle 59"/>
            <p:cNvSpPr>
              <a:spLocks noChangeArrowheads="1"/>
            </p:cNvSpPr>
            <p:nvPr/>
          </p:nvSpPr>
          <p:spPr bwMode="auto">
            <a:xfrm>
              <a:off x="187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8" name="Rectangle 60"/>
            <p:cNvSpPr>
              <a:spLocks noChangeArrowheads="1"/>
            </p:cNvSpPr>
            <p:nvPr/>
          </p:nvSpPr>
          <p:spPr bwMode="auto">
            <a:xfrm>
              <a:off x="201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9" name="Rectangle 61"/>
            <p:cNvSpPr>
              <a:spLocks noChangeArrowheads="1"/>
            </p:cNvSpPr>
            <p:nvPr/>
          </p:nvSpPr>
          <p:spPr bwMode="auto">
            <a:xfrm>
              <a:off x="2160"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0" name="Rectangle 62"/>
            <p:cNvSpPr>
              <a:spLocks noChangeArrowheads="1"/>
            </p:cNvSpPr>
            <p:nvPr/>
          </p:nvSpPr>
          <p:spPr bwMode="auto">
            <a:xfrm>
              <a:off x="230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1" name="Rectangle 63"/>
            <p:cNvSpPr>
              <a:spLocks noChangeArrowheads="1"/>
            </p:cNvSpPr>
            <p:nvPr/>
          </p:nvSpPr>
          <p:spPr bwMode="auto">
            <a:xfrm>
              <a:off x="244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2" name="Rectangle 64"/>
            <p:cNvSpPr>
              <a:spLocks noChangeArrowheads="1"/>
            </p:cNvSpPr>
            <p:nvPr/>
          </p:nvSpPr>
          <p:spPr bwMode="auto">
            <a:xfrm>
              <a:off x="259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3" name="Rectangle 65"/>
            <p:cNvSpPr>
              <a:spLocks noChangeArrowheads="1"/>
            </p:cNvSpPr>
            <p:nvPr/>
          </p:nvSpPr>
          <p:spPr bwMode="auto">
            <a:xfrm>
              <a:off x="273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4" name="Rectangle 66"/>
            <p:cNvSpPr>
              <a:spLocks noChangeArrowheads="1"/>
            </p:cNvSpPr>
            <p:nvPr/>
          </p:nvSpPr>
          <p:spPr bwMode="auto">
            <a:xfrm>
              <a:off x="115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5" name="Rectangle 67"/>
            <p:cNvSpPr>
              <a:spLocks noChangeArrowheads="1"/>
            </p:cNvSpPr>
            <p:nvPr/>
          </p:nvSpPr>
          <p:spPr bwMode="auto">
            <a:xfrm>
              <a:off x="129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6" name="Rectangle 68"/>
            <p:cNvSpPr>
              <a:spLocks noChangeArrowheads="1"/>
            </p:cNvSpPr>
            <p:nvPr/>
          </p:nvSpPr>
          <p:spPr bwMode="auto">
            <a:xfrm>
              <a:off x="1440"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7" name="Rectangle 69"/>
            <p:cNvSpPr>
              <a:spLocks noChangeArrowheads="1"/>
            </p:cNvSpPr>
            <p:nvPr/>
          </p:nvSpPr>
          <p:spPr bwMode="auto">
            <a:xfrm>
              <a:off x="1584"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8" name="Rectangle 70"/>
            <p:cNvSpPr>
              <a:spLocks noChangeArrowheads="1"/>
            </p:cNvSpPr>
            <p:nvPr/>
          </p:nvSpPr>
          <p:spPr bwMode="auto">
            <a:xfrm>
              <a:off x="1728"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9" name="Rectangle 71"/>
            <p:cNvSpPr>
              <a:spLocks noChangeArrowheads="1"/>
            </p:cNvSpPr>
            <p:nvPr/>
          </p:nvSpPr>
          <p:spPr bwMode="auto">
            <a:xfrm>
              <a:off x="187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0" name="Rectangle 72"/>
            <p:cNvSpPr>
              <a:spLocks noChangeArrowheads="1"/>
            </p:cNvSpPr>
            <p:nvPr/>
          </p:nvSpPr>
          <p:spPr bwMode="auto">
            <a:xfrm>
              <a:off x="201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1" name="Rectangle 73"/>
            <p:cNvSpPr>
              <a:spLocks noChangeArrowheads="1"/>
            </p:cNvSpPr>
            <p:nvPr/>
          </p:nvSpPr>
          <p:spPr bwMode="auto">
            <a:xfrm>
              <a:off x="2160"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2" name="Rectangle 74"/>
            <p:cNvSpPr>
              <a:spLocks noChangeArrowheads="1"/>
            </p:cNvSpPr>
            <p:nvPr/>
          </p:nvSpPr>
          <p:spPr bwMode="auto">
            <a:xfrm>
              <a:off x="2304"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3" name="Rectangle 75"/>
            <p:cNvSpPr>
              <a:spLocks noChangeArrowheads="1"/>
            </p:cNvSpPr>
            <p:nvPr/>
          </p:nvSpPr>
          <p:spPr bwMode="auto">
            <a:xfrm>
              <a:off x="2448"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4" name="Rectangle 76"/>
            <p:cNvSpPr>
              <a:spLocks noChangeArrowheads="1"/>
            </p:cNvSpPr>
            <p:nvPr/>
          </p:nvSpPr>
          <p:spPr bwMode="auto">
            <a:xfrm>
              <a:off x="259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5" name="Rectangle 77"/>
            <p:cNvSpPr>
              <a:spLocks noChangeArrowheads="1"/>
            </p:cNvSpPr>
            <p:nvPr/>
          </p:nvSpPr>
          <p:spPr bwMode="auto">
            <a:xfrm>
              <a:off x="273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6" name="Rectangle 78"/>
            <p:cNvSpPr>
              <a:spLocks noChangeArrowheads="1"/>
            </p:cNvSpPr>
            <p:nvPr/>
          </p:nvSpPr>
          <p:spPr bwMode="auto">
            <a:xfrm>
              <a:off x="115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7" name="Rectangle 79"/>
            <p:cNvSpPr>
              <a:spLocks noChangeArrowheads="1"/>
            </p:cNvSpPr>
            <p:nvPr/>
          </p:nvSpPr>
          <p:spPr bwMode="auto">
            <a:xfrm>
              <a:off x="1296"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8" name="Rectangle 80"/>
            <p:cNvSpPr>
              <a:spLocks noChangeArrowheads="1"/>
            </p:cNvSpPr>
            <p:nvPr/>
          </p:nvSpPr>
          <p:spPr bwMode="auto">
            <a:xfrm>
              <a:off x="1440"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9" name="Rectangle 81"/>
            <p:cNvSpPr>
              <a:spLocks noChangeArrowheads="1"/>
            </p:cNvSpPr>
            <p:nvPr/>
          </p:nvSpPr>
          <p:spPr bwMode="auto">
            <a:xfrm>
              <a:off x="1584"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0" name="Rectangle 82"/>
            <p:cNvSpPr>
              <a:spLocks noChangeArrowheads="1"/>
            </p:cNvSpPr>
            <p:nvPr/>
          </p:nvSpPr>
          <p:spPr bwMode="auto">
            <a:xfrm>
              <a:off x="1728"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1" name="Rectangle 83"/>
            <p:cNvSpPr>
              <a:spLocks noChangeArrowheads="1"/>
            </p:cNvSpPr>
            <p:nvPr/>
          </p:nvSpPr>
          <p:spPr bwMode="auto">
            <a:xfrm>
              <a:off x="187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2" name="Rectangle 84"/>
            <p:cNvSpPr>
              <a:spLocks noChangeArrowheads="1"/>
            </p:cNvSpPr>
            <p:nvPr/>
          </p:nvSpPr>
          <p:spPr bwMode="auto">
            <a:xfrm>
              <a:off x="201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3" name="Rectangle 85"/>
            <p:cNvSpPr>
              <a:spLocks noChangeArrowheads="1"/>
            </p:cNvSpPr>
            <p:nvPr/>
          </p:nvSpPr>
          <p:spPr bwMode="auto">
            <a:xfrm>
              <a:off x="2160"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4" name="Rectangle 86"/>
            <p:cNvSpPr>
              <a:spLocks noChangeArrowheads="1"/>
            </p:cNvSpPr>
            <p:nvPr/>
          </p:nvSpPr>
          <p:spPr bwMode="auto">
            <a:xfrm>
              <a:off x="2304"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5" name="Rectangle 87"/>
            <p:cNvSpPr>
              <a:spLocks noChangeArrowheads="1"/>
            </p:cNvSpPr>
            <p:nvPr/>
          </p:nvSpPr>
          <p:spPr bwMode="auto">
            <a:xfrm>
              <a:off x="2448"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6" name="Rectangle 88"/>
            <p:cNvSpPr>
              <a:spLocks noChangeArrowheads="1"/>
            </p:cNvSpPr>
            <p:nvPr/>
          </p:nvSpPr>
          <p:spPr bwMode="auto">
            <a:xfrm>
              <a:off x="2592"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7" name="Rectangle 89"/>
            <p:cNvSpPr>
              <a:spLocks noChangeArrowheads="1"/>
            </p:cNvSpPr>
            <p:nvPr/>
          </p:nvSpPr>
          <p:spPr bwMode="auto">
            <a:xfrm>
              <a:off x="273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8" name="Rectangle 90"/>
            <p:cNvSpPr>
              <a:spLocks noChangeArrowheads="1"/>
            </p:cNvSpPr>
            <p:nvPr/>
          </p:nvSpPr>
          <p:spPr bwMode="auto">
            <a:xfrm>
              <a:off x="115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9" name="Rectangle 91"/>
            <p:cNvSpPr>
              <a:spLocks noChangeArrowheads="1"/>
            </p:cNvSpPr>
            <p:nvPr/>
          </p:nvSpPr>
          <p:spPr bwMode="auto">
            <a:xfrm>
              <a:off x="129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0" name="Rectangle 92"/>
            <p:cNvSpPr>
              <a:spLocks noChangeArrowheads="1"/>
            </p:cNvSpPr>
            <p:nvPr/>
          </p:nvSpPr>
          <p:spPr bwMode="auto">
            <a:xfrm>
              <a:off x="144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1" name="Rectangle 93"/>
            <p:cNvSpPr>
              <a:spLocks noChangeArrowheads="1"/>
            </p:cNvSpPr>
            <p:nvPr/>
          </p:nvSpPr>
          <p:spPr bwMode="auto">
            <a:xfrm>
              <a:off x="158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2" name="Rectangle 94"/>
            <p:cNvSpPr>
              <a:spLocks noChangeArrowheads="1"/>
            </p:cNvSpPr>
            <p:nvPr/>
          </p:nvSpPr>
          <p:spPr bwMode="auto">
            <a:xfrm>
              <a:off x="1728"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3" name="Rectangle 95"/>
            <p:cNvSpPr>
              <a:spLocks noChangeArrowheads="1"/>
            </p:cNvSpPr>
            <p:nvPr/>
          </p:nvSpPr>
          <p:spPr bwMode="auto">
            <a:xfrm>
              <a:off x="187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4" name="Rectangle 96"/>
            <p:cNvSpPr>
              <a:spLocks noChangeArrowheads="1"/>
            </p:cNvSpPr>
            <p:nvPr/>
          </p:nvSpPr>
          <p:spPr bwMode="auto">
            <a:xfrm>
              <a:off x="201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5" name="Rectangle 97"/>
            <p:cNvSpPr>
              <a:spLocks noChangeArrowheads="1"/>
            </p:cNvSpPr>
            <p:nvPr/>
          </p:nvSpPr>
          <p:spPr bwMode="auto">
            <a:xfrm>
              <a:off x="216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6" name="Rectangle 98"/>
            <p:cNvSpPr>
              <a:spLocks noChangeArrowheads="1"/>
            </p:cNvSpPr>
            <p:nvPr/>
          </p:nvSpPr>
          <p:spPr bwMode="auto">
            <a:xfrm>
              <a:off x="230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7" name="Rectangle 99"/>
            <p:cNvSpPr>
              <a:spLocks noChangeArrowheads="1"/>
            </p:cNvSpPr>
            <p:nvPr/>
          </p:nvSpPr>
          <p:spPr bwMode="auto">
            <a:xfrm>
              <a:off x="2448"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8" name="Rectangle 100"/>
            <p:cNvSpPr>
              <a:spLocks noChangeArrowheads="1"/>
            </p:cNvSpPr>
            <p:nvPr/>
          </p:nvSpPr>
          <p:spPr bwMode="auto">
            <a:xfrm>
              <a:off x="2592"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9" name="Rectangle 101"/>
            <p:cNvSpPr>
              <a:spLocks noChangeArrowheads="1"/>
            </p:cNvSpPr>
            <p:nvPr/>
          </p:nvSpPr>
          <p:spPr bwMode="auto">
            <a:xfrm>
              <a:off x="2736"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0" name="Rectangle 102"/>
            <p:cNvSpPr>
              <a:spLocks noChangeArrowheads="1"/>
            </p:cNvSpPr>
            <p:nvPr/>
          </p:nvSpPr>
          <p:spPr bwMode="auto">
            <a:xfrm>
              <a:off x="115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1" name="Rectangle 103"/>
            <p:cNvSpPr>
              <a:spLocks noChangeArrowheads="1"/>
            </p:cNvSpPr>
            <p:nvPr/>
          </p:nvSpPr>
          <p:spPr bwMode="auto">
            <a:xfrm>
              <a:off x="1296"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2" name="Rectangle 104"/>
            <p:cNvSpPr>
              <a:spLocks noChangeArrowheads="1"/>
            </p:cNvSpPr>
            <p:nvPr/>
          </p:nvSpPr>
          <p:spPr bwMode="auto">
            <a:xfrm>
              <a:off x="1440"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3" name="Rectangle 105"/>
            <p:cNvSpPr>
              <a:spLocks noChangeArrowheads="1"/>
            </p:cNvSpPr>
            <p:nvPr/>
          </p:nvSpPr>
          <p:spPr bwMode="auto">
            <a:xfrm>
              <a:off x="158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4" name="Rectangle 106"/>
            <p:cNvSpPr>
              <a:spLocks noChangeArrowheads="1"/>
            </p:cNvSpPr>
            <p:nvPr/>
          </p:nvSpPr>
          <p:spPr bwMode="auto">
            <a:xfrm>
              <a:off x="1728"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5" name="Rectangle 107"/>
            <p:cNvSpPr>
              <a:spLocks noChangeArrowheads="1"/>
            </p:cNvSpPr>
            <p:nvPr/>
          </p:nvSpPr>
          <p:spPr bwMode="auto">
            <a:xfrm>
              <a:off x="187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6" name="Rectangle 108"/>
            <p:cNvSpPr>
              <a:spLocks noChangeArrowheads="1"/>
            </p:cNvSpPr>
            <p:nvPr/>
          </p:nvSpPr>
          <p:spPr bwMode="auto">
            <a:xfrm>
              <a:off x="201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7" name="Rectangle 109"/>
            <p:cNvSpPr>
              <a:spLocks noChangeArrowheads="1"/>
            </p:cNvSpPr>
            <p:nvPr/>
          </p:nvSpPr>
          <p:spPr bwMode="auto">
            <a:xfrm>
              <a:off x="2160"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8" name="Rectangle 110"/>
            <p:cNvSpPr>
              <a:spLocks noChangeArrowheads="1"/>
            </p:cNvSpPr>
            <p:nvPr/>
          </p:nvSpPr>
          <p:spPr bwMode="auto">
            <a:xfrm>
              <a:off x="230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9" name="Rectangle 111"/>
            <p:cNvSpPr>
              <a:spLocks noChangeArrowheads="1"/>
            </p:cNvSpPr>
            <p:nvPr/>
          </p:nvSpPr>
          <p:spPr bwMode="auto">
            <a:xfrm>
              <a:off x="2448"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0" name="Rectangle 112"/>
            <p:cNvSpPr>
              <a:spLocks noChangeArrowheads="1"/>
            </p:cNvSpPr>
            <p:nvPr/>
          </p:nvSpPr>
          <p:spPr bwMode="auto">
            <a:xfrm>
              <a:off x="259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1" name="Rectangle 113"/>
            <p:cNvSpPr>
              <a:spLocks noChangeArrowheads="1"/>
            </p:cNvSpPr>
            <p:nvPr/>
          </p:nvSpPr>
          <p:spPr bwMode="auto">
            <a:xfrm>
              <a:off x="273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2" name="Rectangle 114"/>
            <p:cNvSpPr>
              <a:spLocks noChangeArrowheads="1"/>
            </p:cNvSpPr>
            <p:nvPr/>
          </p:nvSpPr>
          <p:spPr bwMode="auto">
            <a:xfrm>
              <a:off x="115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3" name="Rectangle 115"/>
            <p:cNvSpPr>
              <a:spLocks noChangeArrowheads="1"/>
            </p:cNvSpPr>
            <p:nvPr/>
          </p:nvSpPr>
          <p:spPr bwMode="auto">
            <a:xfrm>
              <a:off x="129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4" name="Rectangle 116"/>
            <p:cNvSpPr>
              <a:spLocks noChangeArrowheads="1"/>
            </p:cNvSpPr>
            <p:nvPr/>
          </p:nvSpPr>
          <p:spPr bwMode="auto">
            <a:xfrm>
              <a:off x="144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5" name="Rectangle 117"/>
            <p:cNvSpPr>
              <a:spLocks noChangeArrowheads="1"/>
            </p:cNvSpPr>
            <p:nvPr/>
          </p:nvSpPr>
          <p:spPr bwMode="auto">
            <a:xfrm>
              <a:off x="158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6" name="Rectangle 118"/>
            <p:cNvSpPr>
              <a:spLocks noChangeArrowheads="1"/>
            </p:cNvSpPr>
            <p:nvPr/>
          </p:nvSpPr>
          <p:spPr bwMode="auto">
            <a:xfrm>
              <a:off x="1728"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7" name="Rectangle 119"/>
            <p:cNvSpPr>
              <a:spLocks noChangeArrowheads="1"/>
            </p:cNvSpPr>
            <p:nvPr/>
          </p:nvSpPr>
          <p:spPr bwMode="auto">
            <a:xfrm>
              <a:off x="187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8" name="Rectangle 120"/>
            <p:cNvSpPr>
              <a:spLocks noChangeArrowheads="1"/>
            </p:cNvSpPr>
            <p:nvPr/>
          </p:nvSpPr>
          <p:spPr bwMode="auto">
            <a:xfrm>
              <a:off x="201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9" name="Rectangle 121"/>
            <p:cNvSpPr>
              <a:spLocks noChangeArrowheads="1"/>
            </p:cNvSpPr>
            <p:nvPr/>
          </p:nvSpPr>
          <p:spPr bwMode="auto">
            <a:xfrm>
              <a:off x="216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0" name="Rectangle 122"/>
            <p:cNvSpPr>
              <a:spLocks noChangeArrowheads="1"/>
            </p:cNvSpPr>
            <p:nvPr/>
          </p:nvSpPr>
          <p:spPr bwMode="auto">
            <a:xfrm>
              <a:off x="230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11" name="Rectangle 123"/>
            <p:cNvSpPr>
              <a:spLocks noChangeArrowheads="1"/>
            </p:cNvSpPr>
            <p:nvPr/>
          </p:nvSpPr>
          <p:spPr bwMode="auto">
            <a:xfrm>
              <a:off x="2448"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2" name="Rectangle 124"/>
            <p:cNvSpPr>
              <a:spLocks noChangeArrowheads="1"/>
            </p:cNvSpPr>
            <p:nvPr/>
          </p:nvSpPr>
          <p:spPr bwMode="auto">
            <a:xfrm>
              <a:off x="2592"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3" name="Rectangle 125"/>
            <p:cNvSpPr>
              <a:spLocks noChangeArrowheads="1"/>
            </p:cNvSpPr>
            <p:nvPr/>
          </p:nvSpPr>
          <p:spPr bwMode="auto">
            <a:xfrm>
              <a:off x="273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4" name="Rectangle 126"/>
            <p:cNvSpPr>
              <a:spLocks noChangeArrowheads="1"/>
            </p:cNvSpPr>
            <p:nvPr/>
          </p:nvSpPr>
          <p:spPr bwMode="auto">
            <a:xfrm>
              <a:off x="115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5" name="Rectangle 127"/>
            <p:cNvSpPr>
              <a:spLocks noChangeArrowheads="1"/>
            </p:cNvSpPr>
            <p:nvPr/>
          </p:nvSpPr>
          <p:spPr bwMode="auto">
            <a:xfrm>
              <a:off x="129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6" name="Rectangle 128"/>
            <p:cNvSpPr>
              <a:spLocks noChangeArrowheads="1"/>
            </p:cNvSpPr>
            <p:nvPr/>
          </p:nvSpPr>
          <p:spPr bwMode="auto">
            <a:xfrm>
              <a:off x="1440"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7" name="Rectangle 129"/>
            <p:cNvSpPr>
              <a:spLocks noChangeArrowheads="1"/>
            </p:cNvSpPr>
            <p:nvPr/>
          </p:nvSpPr>
          <p:spPr bwMode="auto">
            <a:xfrm>
              <a:off x="158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8" name="Rectangle 130"/>
            <p:cNvSpPr>
              <a:spLocks noChangeArrowheads="1"/>
            </p:cNvSpPr>
            <p:nvPr/>
          </p:nvSpPr>
          <p:spPr bwMode="auto">
            <a:xfrm>
              <a:off x="172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9" name="Rectangle 131"/>
            <p:cNvSpPr>
              <a:spLocks noChangeArrowheads="1"/>
            </p:cNvSpPr>
            <p:nvPr/>
          </p:nvSpPr>
          <p:spPr bwMode="auto">
            <a:xfrm>
              <a:off x="187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0" name="Rectangle 132"/>
            <p:cNvSpPr>
              <a:spLocks noChangeArrowheads="1"/>
            </p:cNvSpPr>
            <p:nvPr/>
          </p:nvSpPr>
          <p:spPr bwMode="auto">
            <a:xfrm>
              <a:off x="2016"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1" name="Rectangle 133"/>
            <p:cNvSpPr>
              <a:spLocks noChangeArrowheads="1"/>
            </p:cNvSpPr>
            <p:nvPr/>
          </p:nvSpPr>
          <p:spPr bwMode="auto">
            <a:xfrm>
              <a:off x="2160"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2" name="Rectangle 134"/>
            <p:cNvSpPr>
              <a:spLocks noChangeArrowheads="1"/>
            </p:cNvSpPr>
            <p:nvPr/>
          </p:nvSpPr>
          <p:spPr bwMode="auto">
            <a:xfrm>
              <a:off x="230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3" name="Rectangle 135"/>
            <p:cNvSpPr>
              <a:spLocks noChangeArrowheads="1"/>
            </p:cNvSpPr>
            <p:nvPr/>
          </p:nvSpPr>
          <p:spPr bwMode="auto">
            <a:xfrm>
              <a:off x="244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4" name="Rectangle 136"/>
            <p:cNvSpPr>
              <a:spLocks noChangeArrowheads="1"/>
            </p:cNvSpPr>
            <p:nvPr/>
          </p:nvSpPr>
          <p:spPr bwMode="auto">
            <a:xfrm>
              <a:off x="2592"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5" name="Rectangle 137"/>
            <p:cNvSpPr>
              <a:spLocks noChangeArrowheads="1"/>
            </p:cNvSpPr>
            <p:nvPr/>
          </p:nvSpPr>
          <p:spPr bwMode="auto">
            <a:xfrm>
              <a:off x="273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6" name="Rectangle 138"/>
            <p:cNvSpPr>
              <a:spLocks noChangeArrowheads="1"/>
            </p:cNvSpPr>
            <p:nvPr/>
          </p:nvSpPr>
          <p:spPr bwMode="auto">
            <a:xfrm>
              <a:off x="115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7" name="Rectangle 139"/>
            <p:cNvSpPr>
              <a:spLocks noChangeArrowheads="1"/>
            </p:cNvSpPr>
            <p:nvPr/>
          </p:nvSpPr>
          <p:spPr bwMode="auto">
            <a:xfrm>
              <a:off x="129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8" name="Rectangle 140"/>
            <p:cNvSpPr>
              <a:spLocks noChangeArrowheads="1"/>
            </p:cNvSpPr>
            <p:nvPr/>
          </p:nvSpPr>
          <p:spPr bwMode="auto">
            <a:xfrm>
              <a:off x="144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9" name="Rectangle 141"/>
            <p:cNvSpPr>
              <a:spLocks noChangeArrowheads="1"/>
            </p:cNvSpPr>
            <p:nvPr/>
          </p:nvSpPr>
          <p:spPr bwMode="auto">
            <a:xfrm>
              <a:off x="1584"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0" name="Rectangle 142"/>
            <p:cNvSpPr>
              <a:spLocks noChangeArrowheads="1"/>
            </p:cNvSpPr>
            <p:nvPr/>
          </p:nvSpPr>
          <p:spPr bwMode="auto">
            <a:xfrm>
              <a:off x="172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1" name="Rectangle 143"/>
            <p:cNvSpPr>
              <a:spLocks noChangeArrowheads="1"/>
            </p:cNvSpPr>
            <p:nvPr/>
          </p:nvSpPr>
          <p:spPr bwMode="auto">
            <a:xfrm>
              <a:off x="187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2" name="Rectangle 144"/>
            <p:cNvSpPr>
              <a:spLocks noChangeArrowheads="1"/>
            </p:cNvSpPr>
            <p:nvPr/>
          </p:nvSpPr>
          <p:spPr bwMode="auto">
            <a:xfrm>
              <a:off x="201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3" name="Rectangle 145"/>
            <p:cNvSpPr>
              <a:spLocks noChangeArrowheads="1"/>
            </p:cNvSpPr>
            <p:nvPr/>
          </p:nvSpPr>
          <p:spPr bwMode="auto">
            <a:xfrm>
              <a:off x="216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4" name="Rectangle 146"/>
            <p:cNvSpPr>
              <a:spLocks noChangeArrowheads="1"/>
            </p:cNvSpPr>
            <p:nvPr/>
          </p:nvSpPr>
          <p:spPr bwMode="auto">
            <a:xfrm>
              <a:off x="2304"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5" name="Rectangle 147"/>
            <p:cNvSpPr>
              <a:spLocks noChangeArrowheads="1"/>
            </p:cNvSpPr>
            <p:nvPr/>
          </p:nvSpPr>
          <p:spPr bwMode="auto">
            <a:xfrm>
              <a:off x="244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6" name="Rectangle 148"/>
            <p:cNvSpPr>
              <a:spLocks noChangeArrowheads="1"/>
            </p:cNvSpPr>
            <p:nvPr/>
          </p:nvSpPr>
          <p:spPr bwMode="auto">
            <a:xfrm>
              <a:off x="2592"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7" name="Rectangle 149"/>
            <p:cNvSpPr>
              <a:spLocks noChangeArrowheads="1"/>
            </p:cNvSpPr>
            <p:nvPr/>
          </p:nvSpPr>
          <p:spPr bwMode="auto">
            <a:xfrm>
              <a:off x="273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grpSp>
      <p:grpSp>
        <p:nvGrpSpPr>
          <p:cNvPr id="3" name="Group 150"/>
          <p:cNvGrpSpPr>
            <a:grpSpLocks/>
          </p:cNvGrpSpPr>
          <p:nvPr/>
        </p:nvGrpSpPr>
        <p:grpSpPr bwMode="auto">
          <a:xfrm>
            <a:off x="3277325" y="3469347"/>
            <a:ext cx="3200400" cy="3200400"/>
            <a:chOff x="3312" y="2016"/>
            <a:chExt cx="2016" cy="2016"/>
          </a:xfrm>
        </p:grpSpPr>
        <p:grpSp>
          <p:nvGrpSpPr>
            <p:cNvPr id="83975" name="Group 151"/>
            <p:cNvGrpSpPr>
              <a:grpSpLocks/>
            </p:cNvGrpSpPr>
            <p:nvPr/>
          </p:nvGrpSpPr>
          <p:grpSpPr bwMode="auto">
            <a:xfrm>
              <a:off x="3456" y="2160"/>
              <a:ext cx="1728" cy="1728"/>
              <a:chOff x="3456" y="2160"/>
              <a:chExt cx="1728" cy="1728"/>
            </a:xfrm>
          </p:grpSpPr>
          <p:sp>
            <p:nvSpPr>
              <p:cNvPr id="83982" name="Rectangle 152"/>
              <p:cNvSpPr>
                <a:spLocks noChangeArrowheads="1"/>
              </p:cNvSpPr>
              <p:nvPr/>
            </p:nvSpPr>
            <p:spPr bwMode="auto">
              <a:xfrm>
                <a:off x="3456" y="2160"/>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4/12</a:t>
                </a:r>
              </a:p>
            </p:txBody>
          </p:sp>
          <p:sp>
            <p:nvSpPr>
              <p:cNvPr id="83983" name="Rectangle 153"/>
              <p:cNvSpPr>
                <a:spLocks noChangeArrowheads="1"/>
              </p:cNvSpPr>
              <p:nvPr/>
            </p:nvSpPr>
            <p:spPr bwMode="auto">
              <a:xfrm>
                <a:off x="3456" y="2592"/>
                <a:ext cx="576" cy="432"/>
              </a:xfrm>
              <a:prstGeom prst="rect">
                <a:avLst/>
              </a:prstGeom>
              <a:solidFill>
                <a:srgbClr val="DDDDDD"/>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5/12</a:t>
                </a:r>
              </a:p>
            </p:txBody>
          </p:sp>
          <p:sp>
            <p:nvSpPr>
              <p:cNvPr id="83984" name="Rectangle 154"/>
              <p:cNvSpPr>
                <a:spLocks noChangeArrowheads="1"/>
              </p:cNvSpPr>
              <p:nvPr/>
            </p:nvSpPr>
            <p:spPr bwMode="auto">
              <a:xfrm>
                <a:off x="3456" y="3024"/>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85" name="Rectangle 155"/>
              <p:cNvSpPr>
                <a:spLocks noChangeArrowheads="1"/>
              </p:cNvSpPr>
              <p:nvPr/>
            </p:nvSpPr>
            <p:spPr bwMode="auto">
              <a:xfrm>
                <a:off x="3456"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86" name="Rectangle 156"/>
              <p:cNvSpPr>
                <a:spLocks noChangeArrowheads="1"/>
              </p:cNvSpPr>
              <p:nvPr/>
            </p:nvSpPr>
            <p:spPr bwMode="auto">
              <a:xfrm>
                <a:off x="4032"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87" name="Rectangle 157"/>
              <p:cNvSpPr>
                <a:spLocks noChangeArrowheads="1"/>
              </p:cNvSpPr>
              <p:nvPr/>
            </p:nvSpPr>
            <p:spPr bwMode="auto">
              <a:xfrm>
                <a:off x="4032" y="2592"/>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sp>
            <p:nvSpPr>
              <p:cNvPr id="83988" name="Rectangle 158"/>
              <p:cNvSpPr>
                <a:spLocks noChangeArrowheads="1"/>
              </p:cNvSpPr>
              <p:nvPr/>
            </p:nvSpPr>
            <p:spPr bwMode="auto">
              <a:xfrm>
                <a:off x="4032" y="3024"/>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3/12</a:t>
                </a:r>
              </a:p>
            </p:txBody>
          </p:sp>
          <p:sp>
            <p:nvSpPr>
              <p:cNvPr id="83989" name="Rectangle 159"/>
              <p:cNvSpPr>
                <a:spLocks noChangeArrowheads="1"/>
              </p:cNvSpPr>
              <p:nvPr/>
            </p:nvSpPr>
            <p:spPr bwMode="auto">
              <a:xfrm>
                <a:off x="4032"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90" name="Rectangle 160"/>
              <p:cNvSpPr>
                <a:spLocks noChangeArrowheads="1"/>
              </p:cNvSpPr>
              <p:nvPr/>
            </p:nvSpPr>
            <p:spPr bwMode="auto">
              <a:xfrm>
                <a:off x="4608"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dirty="0"/>
                  <a:t>9/12</a:t>
                </a:r>
              </a:p>
            </p:txBody>
          </p:sp>
          <p:sp>
            <p:nvSpPr>
              <p:cNvPr id="83991" name="Rectangle 161"/>
              <p:cNvSpPr>
                <a:spLocks noChangeArrowheads="1"/>
              </p:cNvSpPr>
              <p:nvPr/>
            </p:nvSpPr>
            <p:spPr bwMode="auto">
              <a:xfrm>
                <a:off x="4608" y="2592"/>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92" name="Rectangle 162"/>
              <p:cNvSpPr>
                <a:spLocks noChangeArrowheads="1"/>
              </p:cNvSpPr>
              <p:nvPr/>
            </p:nvSpPr>
            <p:spPr bwMode="auto">
              <a:xfrm>
                <a:off x="4608" y="3024"/>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93" name="Rectangle 163"/>
              <p:cNvSpPr>
                <a:spLocks noChangeArrowheads="1"/>
              </p:cNvSpPr>
              <p:nvPr/>
            </p:nvSpPr>
            <p:spPr bwMode="auto">
              <a:xfrm>
                <a:off x="4608" y="3456"/>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grpSp>
        <p:grpSp>
          <p:nvGrpSpPr>
            <p:cNvPr id="83976" name="Group 164"/>
            <p:cNvGrpSpPr>
              <a:grpSpLocks/>
            </p:cNvGrpSpPr>
            <p:nvPr/>
          </p:nvGrpSpPr>
          <p:grpSpPr bwMode="auto">
            <a:xfrm>
              <a:off x="3312" y="2016"/>
              <a:ext cx="2016" cy="2016"/>
              <a:chOff x="1008" y="2016"/>
              <a:chExt cx="2016" cy="2016"/>
            </a:xfrm>
          </p:grpSpPr>
          <p:sp>
            <p:nvSpPr>
              <p:cNvPr id="83977" name="Line 165"/>
              <p:cNvSpPr>
                <a:spLocks noChangeShapeType="1"/>
              </p:cNvSpPr>
              <p:nvPr/>
            </p:nvSpPr>
            <p:spPr bwMode="auto">
              <a:xfrm>
                <a:off x="1008" y="2592"/>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8" name="Line 166"/>
              <p:cNvSpPr>
                <a:spLocks noChangeShapeType="1"/>
              </p:cNvSpPr>
              <p:nvPr/>
            </p:nvSpPr>
            <p:spPr bwMode="auto">
              <a:xfrm>
                <a:off x="1008" y="3024"/>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9" name="Line 167"/>
              <p:cNvSpPr>
                <a:spLocks noChangeShapeType="1"/>
              </p:cNvSpPr>
              <p:nvPr/>
            </p:nvSpPr>
            <p:spPr bwMode="auto">
              <a:xfrm>
                <a:off x="1008" y="3456"/>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0" name="Line 168"/>
              <p:cNvSpPr>
                <a:spLocks noChangeShapeType="1"/>
              </p:cNvSpPr>
              <p:nvPr/>
            </p:nvSpPr>
            <p:spPr bwMode="auto">
              <a:xfrm>
                <a:off x="1728"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1" name="Line 169"/>
              <p:cNvSpPr>
                <a:spLocks noChangeShapeType="1"/>
              </p:cNvSpPr>
              <p:nvPr/>
            </p:nvSpPr>
            <p:spPr bwMode="auto">
              <a:xfrm>
                <a:off x="2304"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Code Coverage - Basics</a:t>
            </a:r>
          </a:p>
        </p:txBody>
      </p:sp>
      <p:sp>
        <p:nvSpPr>
          <p:cNvPr id="15363" name="Rectangle 3"/>
          <p:cNvSpPr>
            <a:spLocks noGrp="1" noChangeArrowheads="1"/>
          </p:cNvSpPr>
          <p:nvPr>
            <p:ph type="body" idx="1"/>
          </p:nvPr>
        </p:nvSpPr>
        <p:spPr/>
        <p:txBody>
          <a:bodyPr/>
          <a:lstStyle/>
          <a:p>
            <a:pPr eaLnBrk="1" hangingPunct="1"/>
            <a:r>
              <a:rPr lang="en-US" smtClean="0"/>
              <a:t>Coverage models are based on the HDL code</a:t>
            </a:r>
          </a:p>
          <a:p>
            <a:pPr lvl="1" eaLnBrk="1" hangingPunct="1"/>
            <a:r>
              <a:rPr lang="en-US" sz="2000" smtClean="0"/>
              <a:t>Implicit, implementation coverage</a:t>
            </a:r>
          </a:p>
          <a:p>
            <a:pPr eaLnBrk="1" hangingPunct="1"/>
            <a:r>
              <a:rPr lang="en-US" smtClean="0"/>
              <a:t>Coverage models are </a:t>
            </a:r>
            <a:r>
              <a:rPr lang="en-US" smtClean="0">
                <a:solidFill>
                  <a:srgbClr val="3366FF"/>
                </a:solidFill>
              </a:rPr>
              <a:t>syntactic</a:t>
            </a:r>
          </a:p>
          <a:p>
            <a:pPr lvl="1" eaLnBrk="1" hangingPunct="1"/>
            <a:r>
              <a:rPr lang="en-US" sz="2000" smtClean="0"/>
              <a:t>Model definition is based on syntax and structure of the HDL</a:t>
            </a:r>
          </a:p>
          <a:p>
            <a:pPr eaLnBrk="1" hangingPunct="1"/>
            <a:r>
              <a:rPr lang="en-US" smtClean="0">
                <a:solidFill>
                  <a:srgbClr val="3366FF"/>
                </a:solidFill>
              </a:rPr>
              <a:t>Generic models</a:t>
            </a:r>
            <a:r>
              <a:rPr lang="en-US" smtClean="0"/>
              <a:t> – fit (almost) any programming language</a:t>
            </a:r>
          </a:p>
          <a:p>
            <a:pPr lvl="1" eaLnBrk="1" hangingPunct="1"/>
            <a:r>
              <a:rPr lang="en-US" sz="2000" smtClean="0"/>
              <a:t>Used in both software and hardware design</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Automatic Coverage Analysis</a:t>
            </a:r>
          </a:p>
        </p:txBody>
      </p:sp>
      <p:sp>
        <p:nvSpPr>
          <p:cNvPr id="84995" name="Rectangle 3"/>
          <p:cNvSpPr>
            <a:spLocks noGrp="1" noChangeArrowheads="1"/>
          </p:cNvSpPr>
          <p:nvPr>
            <p:ph type="body" idx="1"/>
          </p:nvPr>
        </p:nvSpPr>
        <p:spPr/>
        <p:txBody>
          <a:bodyPr/>
          <a:lstStyle/>
          <a:p>
            <a:r>
              <a:rPr lang="en-US" dirty="0" smtClean="0"/>
              <a:t>Detailed status reports do not always reveal interesting information hidden in the coverage data</a:t>
            </a:r>
          </a:p>
          <a:p>
            <a:pPr lvl="1"/>
            <a:r>
              <a:rPr lang="en-US" dirty="0" smtClean="0"/>
              <a:t>You need to know where to look</a:t>
            </a:r>
          </a:p>
          <a:p>
            <a:pPr lvl="1"/>
            <a:r>
              <a:rPr lang="en-US" dirty="0" smtClean="0"/>
              <a:t>You need to know which questions to ask the coverage tool</a:t>
            </a:r>
          </a:p>
          <a:p>
            <a:r>
              <a:rPr lang="en-US" dirty="0" smtClean="0"/>
              <a:t>Specifically, it is </a:t>
            </a:r>
            <a:r>
              <a:rPr lang="en-US" dirty="0" smtClean="0">
                <a:solidFill>
                  <a:srgbClr val="3366FF"/>
                </a:solidFill>
              </a:rPr>
              <a:t>hard to find large areas of uncovered tasks </a:t>
            </a:r>
            <a:r>
              <a:rPr lang="en-US" dirty="0" smtClean="0"/>
              <a:t>in the coverage model </a:t>
            </a: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Large Holes Example</a:t>
            </a:r>
          </a:p>
        </p:txBody>
      </p:sp>
      <p:sp>
        <p:nvSpPr>
          <p:cNvPr id="86019" name="Rectangle 3"/>
          <p:cNvSpPr>
            <a:spLocks noGrp="1" noChangeArrowheads="1"/>
          </p:cNvSpPr>
          <p:nvPr>
            <p:ph type="body" idx="1"/>
          </p:nvPr>
        </p:nvSpPr>
        <p:spPr/>
        <p:txBody>
          <a:bodyPr/>
          <a:lstStyle/>
          <a:p>
            <a:pPr marL="385763" indent="-385763"/>
            <a:r>
              <a:rPr lang="en-US" sz="2400" smtClean="0"/>
              <a:t>All combinations of two attributes, X and Y</a:t>
            </a:r>
          </a:p>
          <a:p>
            <a:pPr lvl="1" indent="-242888"/>
            <a:r>
              <a:rPr lang="en-US" sz="2000" smtClean="0"/>
              <a:t>Possible values 0 – 9 for both (100 coverage tasks)</a:t>
            </a:r>
          </a:p>
          <a:p>
            <a:pPr marL="385763" indent="-385763"/>
            <a:r>
              <a:rPr lang="en-US" sz="2400" smtClean="0"/>
              <a:t>After a period of testing, 70% coverage is achieved </a:t>
            </a:r>
          </a:p>
        </p:txBody>
      </p:sp>
      <p:graphicFrame>
        <p:nvGraphicFramePr>
          <p:cNvPr id="233476" name="Group 4"/>
          <p:cNvGraphicFramePr>
            <a:graphicFrameLocks noGrp="1"/>
          </p:cNvGraphicFramePr>
          <p:nvPr/>
        </p:nvGraphicFramePr>
        <p:xfrm>
          <a:off x="703263" y="3316288"/>
          <a:ext cx="4106862" cy="3103880"/>
        </p:xfrm>
        <a:graphic>
          <a:graphicData uri="http://schemas.openxmlformats.org/drawingml/2006/table">
            <a:tbl>
              <a:tblPr/>
              <a:tblGrid>
                <a:gridCol w="511175"/>
                <a:gridCol w="515937"/>
                <a:gridCol w="511175"/>
                <a:gridCol w="515938"/>
                <a:gridCol w="514350"/>
                <a:gridCol w="511175"/>
                <a:gridCol w="515937"/>
                <a:gridCol w="511175"/>
              </a:tblGrid>
              <a:tr h="101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33614" name="Text Box 142"/>
          <p:cNvSpPr txBox="1">
            <a:spLocks noChangeArrowheads="1"/>
          </p:cNvSpPr>
          <p:nvPr/>
        </p:nvSpPr>
        <p:spPr bwMode="auto">
          <a:xfrm>
            <a:off x="1660525" y="2849563"/>
            <a:ext cx="2190750"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Uncovered Tasks</a:t>
            </a:r>
          </a:p>
        </p:txBody>
      </p:sp>
      <p:graphicFrame>
        <p:nvGraphicFramePr>
          <p:cNvPr id="233615" name="Group 143"/>
          <p:cNvGraphicFramePr>
            <a:graphicFrameLocks noGrp="1"/>
          </p:cNvGraphicFramePr>
          <p:nvPr/>
        </p:nvGraphicFramePr>
        <p:xfrm>
          <a:off x="5272088" y="3605213"/>
          <a:ext cx="2874962" cy="2727952"/>
        </p:xfrm>
        <a:graphic>
          <a:graphicData uri="http://schemas.openxmlformats.org/drawingml/2006/table">
            <a:tbl>
              <a:tblPr/>
              <a:tblGrid>
                <a:gridCol w="261937"/>
                <a:gridCol w="260350"/>
                <a:gridCol w="261938"/>
                <a:gridCol w="260350"/>
                <a:gridCol w="261937"/>
                <a:gridCol w="260350"/>
                <a:gridCol w="263525"/>
                <a:gridCol w="234950"/>
                <a:gridCol w="287338"/>
                <a:gridCol w="260350"/>
                <a:gridCol w="261937"/>
              </a:tblGrid>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0" marB="0" anchor="ct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45712"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45712" marB="0" anchor="ctr" horzOverflow="overflow">
                    <a:lnL>
                      <a:noFill/>
                    </a:lnL>
                    <a:lnR cap="flat">
                      <a:noFill/>
                    </a:lnR>
                    <a:lnT w="1905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grpSp>
        <p:nvGrpSpPr>
          <p:cNvPr id="2" name="Group 311"/>
          <p:cNvGrpSpPr>
            <a:grpSpLocks/>
          </p:cNvGrpSpPr>
          <p:nvPr/>
        </p:nvGrpSpPr>
        <p:grpSpPr bwMode="auto">
          <a:xfrm>
            <a:off x="5213350" y="3317875"/>
            <a:ext cx="3460750" cy="3000375"/>
            <a:chOff x="3284" y="1937"/>
            <a:chExt cx="2180" cy="1890"/>
          </a:xfrm>
        </p:grpSpPr>
        <p:sp>
          <p:nvSpPr>
            <p:cNvPr id="86323" name="Line 312"/>
            <p:cNvSpPr>
              <a:spLocks noChangeShapeType="1"/>
            </p:cNvSpPr>
            <p:nvPr/>
          </p:nvSpPr>
          <p:spPr bwMode="auto">
            <a:xfrm>
              <a:off x="3484" y="3631"/>
              <a:ext cx="1800" cy="0"/>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4" name="Line 313"/>
            <p:cNvSpPr>
              <a:spLocks noChangeShapeType="1"/>
            </p:cNvSpPr>
            <p:nvPr/>
          </p:nvSpPr>
          <p:spPr bwMode="auto">
            <a:xfrm flipV="1">
              <a:off x="3484" y="2054"/>
              <a:ext cx="0" cy="1572"/>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5" name="Text Box 314"/>
            <p:cNvSpPr txBox="1">
              <a:spLocks noChangeArrowheads="1"/>
            </p:cNvSpPr>
            <p:nvPr/>
          </p:nvSpPr>
          <p:spPr bwMode="auto">
            <a:xfrm>
              <a:off x="3284" y="1937"/>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Y</a:t>
              </a:r>
            </a:p>
          </p:txBody>
        </p:sp>
        <p:sp>
          <p:nvSpPr>
            <p:cNvPr id="86326" name="Text Box 315"/>
            <p:cNvSpPr txBox="1">
              <a:spLocks noChangeArrowheads="1"/>
            </p:cNvSpPr>
            <p:nvPr/>
          </p:nvSpPr>
          <p:spPr bwMode="auto">
            <a:xfrm>
              <a:off x="5263" y="3638"/>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X</a:t>
              </a:r>
            </a:p>
          </p:txBody>
        </p:sp>
      </p:grpSp>
      <p:sp>
        <p:nvSpPr>
          <p:cNvPr id="233788" name="Oval 316"/>
          <p:cNvSpPr>
            <a:spLocks noChangeArrowheads="1"/>
          </p:cNvSpPr>
          <p:nvPr/>
        </p:nvSpPr>
        <p:spPr bwMode="auto">
          <a:xfrm>
            <a:off x="5189538" y="5238750"/>
            <a:ext cx="3282950" cy="407988"/>
          </a:xfrm>
          <a:prstGeom prst="ellipse">
            <a:avLst/>
          </a:prstGeom>
          <a:noFill/>
          <a:ln w="25400">
            <a:solidFill>
              <a:schemeClr val="hlink"/>
            </a:solidFill>
            <a:round/>
            <a:headEnd type="none" w="sm" len="sm"/>
            <a:tailEnd type="none" w="sm" len="sm"/>
          </a:ln>
        </p:spPr>
        <p:txBody>
          <a:bodyPr wrap="none" anchor="ctr"/>
          <a:lstStyle/>
          <a:p>
            <a:endParaRPr lang="en-GB"/>
          </a:p>
        </p:txBody>
      </p:sp>
      <p:sp>
        <p:nvSpPr>
          <p:cNvPr id="233789" name="Oval 317"/>
          <p:cNvSpPr>
            <a:spLocks noChangeArrowheads="1"/>
          </p:cNvSpPr>
          <p:nvPr/>
        </p:nvSpPr>
        <p:spPr bwMode="auto">
          <a:xfrm>
            <a:off x="6902450" y="3630613"/>
            <a:ext cx="1184275" cy="1117600"/>
          </a:xfrm>
          <a:prstGeom prst="ellipse">
            <a:avLst/>
          </a:prstGeom>
          <a:noFill/>
          <a:ln w="25400">
            <a:solidFill>
              <a:srgbClr val="FF9900"/>
            </a:solidFill>
            <a:round/>
            <a:headEnd type="none" w="sm" len="sm"/>
            <a:tailEnd type="none" w="sm" len="sm"/>
          </a:ln>
        </p:spPr>
        <p:txBody>
          <a:bodyPr wrap="none" anchor="ctr"/>
          <a:lstStyle/>
          <a:p>
            <a:endParaRPr lang="en-GB"/>
          </a:p>
        </p:txBody>
      </p:sp>
      <p:sp>
        <p:nvSpPr>
          <p:cNvPr id="233790" name="Text Box 318"/>
          <p:cNvSpPr txBox="1">
            <a:spLocks noChangeArrowheads="1"/>
          </p:cNvSpPr>
          <p:nvPr/>
        </p:nvSpPr>
        <p:spPr bwMode="auto">
          <a:xfrm>
            <a:off x="5857875" y="3092450"/>
            <a:ext cx="2033588"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2D Visualization</a:t>
            </a:r>
          </a:p>
        </p:txBody>
      </p:sp>
      <p:grpSp>
        <p:nvGrpSpPr>
          <p:cNvPr id="3" name="Group 319"/>
          <p:cNvGrpSpPr>
            <a:grpSpLocks/>
          </p:cNvGrpSpPr>
          <p:nvPr/>
        </p:nvGrpSpPr>
        <p:grpSpPr bwMode="auto">
          <a:xfrm>
            <a:off x="525463" y="3697288"/>
            <a:ext cx="3170237" cy="2487612"/>
            <a:chOff x="374" y="2641"/>
            <a:chExt cx="2256" cy="1776"/>
          </a:xfrm>
        </p:grpSpPr>
        <p:sp>
          <p:nvSpPr>
            <p:cNvPr id="86304" name="Oval 320"/>
            <p:cNvSpPr>
              <a:spLocks noChangeArrowheads="1"/>
            </p:cNvSpPr>
            <p:nvPr/>
          </p:nvSpPr>
          <p:spPr bwMode="auto">
            <a:xfrm>
              <a:off x="374" y="264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5" name="Oval 321"/>
            <p:cNvSpPr>
              <a:spLocks noChangeArrowheads="1"/>
            </p:cNvSpPr>
            <p:nvPr/>
          </p:nvSpPr>
          <p:spPr bwMode="auto">
            <a:xfrm>
              <a:off x="374" y="30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6" name="Oval 322"/>
            <p:cNvSpPr>
              <a:spLocks noChangeArrowheads="1"/>
            </p:cNvSpPr>
            <p:nvPr/>
          </p:nvSpPr>
          <p:spPr bwMode="auto">
            <a:xfrm>
              <a:off x="374" y="360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7" name="Oval 323"/>
            <p:cNvSpPr>
              <a:spLocks noChangeArrowheads="1"/>
            </p:cNvSpPr>
            <p:nvPr/>
          </p:nvSpPr>
          <p:spPr bwMode="auto">
            <a:xfrm>
              <a:off x="374"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8" name="Oval 324"/>
            <p:cNvSpPr>
              <a:spLocks noChangeArrowheads="1"/>
            </p:cNvSpPr>
            <p:nvPr/>
          </p:nvSpPr>
          <p:spPr bwMode="auto">
            <a:xfrm>
              <a:off x="374" y="4369"/>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9" name="Oval 325"/>
            <p:cNvSpPr>
              <a:spLocks noChangeArrowheads="1"/>
            </p:cNvSpPr>
            <p:nvPr/>
          </p:nvSpPr>
          <p:spPr bwMode="auto">
            <a:xfrm>
              <a:off x="1478" y="2833"/>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0" name="Oval 326"/>
            <p:cNvSpPr>
              <a:spLocks noChangeArrowheads="1"/>
            </p:cNvSpPr>
            <p:nvPr/>
          </p:nvSpPr>
          <p:spPr bwMode="auto">
            <a:xfrm>
              <a:off x="1478"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1" name="Oval 327"/>
            <p:cNvSpPr>
              <a:spLocks noChangeArrowheads="1"/>
            </p:cNvSpPr>
            <p:nvPr/>
          </p:nvSpPr>
          <p:spPr bwMode="auto">
            <a:xfrm>
              <a:off x="1478"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2" name="Oval 328"/>
            <p:cNvSpPr>
              <a:spLocks noChangeArrowheads="1"/>
            </p:cNvSpPr>
            <p:nvPr/>
          </p:nvSpPr>
          <p:spPr bwMode="auto">
            <a:xfrm>
              <a:off x="2582" y="42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3" name="Oval 329"/>
            <p:cNvSpPr>
              <a:spLocks noChangeArrowheads="1"/>
            </p:cNvSpPr>
            <p:nvPr/>
          </p:nvSpPr>
          <p:spPr bwMode="auto">
            <a:xfrm>
              <a:off x="2582"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4" name="Oval 330"/>
            <p:cNvSpPr>
              <a:spLocks noChangeArrowheads="1"/>
            </p:cNvSpPr>
            <p:nvPr/>
          </p:nvSpPr>
          <p:spPr bwMode="auto">
            <a:xfrm>
              <a:off x="2582" y="3025"/>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5" name="Oval 331"/>
            <p:cNvSpPr>
              <a:spLocks noChangeArrowheads="1"/>
            </p:cNvSpPr>
            <p:nvPr/>
          </p:nvSpPr>
          <p:spPr bwMode="auto">
            <a:xfrm>
              <a:off x="2582" y="283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6" name="Oval 332"/>
            <p:cNvSpPr>
              <a:spLocks noChangeArrowheads="1"/>
            </p:cNvSpPr>
            <p:nvPr/>
          </p:nvSpPr>
          <p:spPr bwMode="auto">
            <a:xfrm>
              <a:off x="2582" y="264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7" name="Oval 333"/>
            <p:cNvSpPr>
              <a:spLocks noChangeArrowheads="1"/>
            </p:cNvSpPr>
            <p:nvPr/>
          </p:nvSpPr>
          <p:spPr bwMode="auto">
            <a:xfrm>
              <a:off x="2582"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8" name="Oval 334"/>
            <p:cNvSpPr>
              <a:spLocks noChangeArrowheads="1"/>
            </p:cNvSpPr>
            <p:nvPr/>
          </p:nvSpPr>
          <p:spPr bwMode="auto">
            <a:xfrm>
              <a:off x="2582"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9" name="Oval 335"/>
            <p:cNvSpPr>
              <a:spLocks noChangeArrowheads="1"/>
            </p:cNvSpPr>
            <p:nvPr/>
          </p:nvSpPr>
          <p:spPr bwMode="auto">
            <a:xfrm>
              <a:off x="2582"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0" name="Oval 336"/>
            <p:cNvSpPr>
              <a:spLocks noChangeArrowheads="1"/>
            </p:cNvSpPr>
            <p:nvPr/>
          </p:nvSpPr>
          <p:spPr bwMode="auto">
            <a:xfrm>
              <a:off x="1478"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1" name="Oval 337"/>
            <p:cNvSpPr>
              <a:spLocks noChangeArrowheads="1"/>
            </p:cNvSpPr>
            <p:nvPr/>
          </p:nvSpPr>
          <p:spPr bwMode="auto">
            <a:xfrm>
              <a:off x="1478"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2" name="Oval 338"/>
            <p:cNvSpPr>
              <a:spLocks noChangeArrowheads="1"/>
            </p:cNvSpPr>
            <p:nvPr/>
          </p:nvSpPr>
          <p:spPr bwMode="auto">
            <a:xfrm>
              <a:off x="1478"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33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37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2336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3788"/>
                                        </p:tgtEl>
                                        <p:attrNameLst>
                                          <p:attrName>style.visibility</p:attrName>
                                        </p:attrNameLst>
                                      </p:cBhvr>
                                      <p:to>
                                        <p:strVal val="visible"/>
                                      </p:to>
                                    </p:set>
                                    <p:animEffect transition="in" filter="wipe(left)">
                                      <p:cBhvr>
                                        <p:cTn id="21" dur="500"/>
                                        <p:tgtEl>
                                          <p:spTgt spid="2337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789"/>
                                        </p:tgtEl>
                                        <p:attrNameLst>
                                          <p:attrName>style.visibility</p:attrName>
                                        </p:attrNameLst>
                                      </p:cBhvr>
                                      <p:to>
                                        <p:strVal val="visible"/>
                                      </p:to>
                                    </p:set>
                                    <p:animEffect transition="in" filter="wipe(left)">
                                      <p:cBhvr>
                                        <p:cTn id="26" dur="500"/>
                                        <p:tgtEl>
                                          <p:spTgt spid="2337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14" grpId="0" autoUpdateAnimBg="0"/>
      <p:bldP spid="233788" grpId="0" animBg="1"/>
      <p:bldP spid="233789" grpId="0" animBg="1"/>
      <p:bldP spid="23379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Hole Analysis Algorithms</a:t>
            </a:r>
          </a:p>
        </p:txBody>
      </p:sp>
      <p:sp>
        <p:nvSpPr>
          <p:cNvPr id="87043" name="Rectangle 3"/>
          <p:cNvSpPr>
            <a:spLocks noGrp="1" noChangeArrowheads="1"/>
          </p:cNvSpPr>
          <p:nvPr>
            <p:ph type="body" idx="1"/>
          </p:nvPr>
        </p:nvSpPr>
        <p:spPr/>
        <p:txBody>
          <a:bodyPr/>
          <a:lstStyle/>
          <a:p>
            <a:r>
              <a:rPr lang="en-US" dirty="0" smtClean="0"/>
              <a:t>Try to </a:t>
            </a:r>
            <a:r>
              <a:rPr lang="en-US" dirty="0" smtClean="0">
                <a:solidFill>
                  <a:srgbClr val="3366FF"/>
                </a:solidFill>
              </a:rPr>
              <a:t>find large areas in the coverage space that are not covered</a:t>
            </a:r>
          </a:p>
          <a:p>
            <a:r>
              <a:rPr lang="en-US" dirty="0" smtClean="0"/>
              <a:t>Use basic techniques to combine sets of uncovered events into large meaningful holes</a:t>
            </a:r>
          </a:p>
          <a:p>
            <a:r>
              <a:rPr lang="en-US" dirty="0" smtClean="0"/>
              <a:t>Two basic algorithms</a:t>
            </a:r>
          </a:p>
          <a:p>
            <a:pPr lvl="1"/>
            <a:r>
              <a:rPr lang="en-US" dirty="0" smtClean="0"/>
              <a:t>Aggregation</a:t>
            </a:r>
          </a:p>
          <a:p>
            <a:pPr lvl="1"/>
            <a:r>
              <a:rPr lang="en-US" dirty="0" smtClean="0"/>
              <a:t>Projected holes</a:t>
            </a: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5" name="Rectangle 2"/>
          <p:cNvSpPr>
            <a:spLocks noGrp="1" noChangeArrowheads="1"/>
          </p:cNvSpPr>
          <p:nvPr>
            <p:ph type="title"/>
          </p:nvPr>
        </p:nvSpPr>
        <p:spPr/>
        <p:txBody>
          <a:bodyPr/>
          <a:lstStyle/>
          <a:p>
            <a:r>
              <a:rPr lang="en-US" smtClean="0"/>
              <a:t>Aggregated Holes</a:t>
            </a:r>
          </a:p>
        </p:txBody>
      </p:sp>
      <p:sp>
        <p:nvSpPr>
          <p:cNvPr id="3086" name="Rectangle 3"/>
          <p:cNvSpPr>
            <a:spLocks noGrp="1" noChangeArrowheads="1"/>
          </p:cNvSpPr>
          <p:nvPr>
            <p:ph type="body" idx="1"/>
          </p:nvPr>
        </p:nvSpPr>
        <p:spPr/>
        <p:txBody>
          <a:bodyPr/>
          <a:lstStyle/>
          <a:p>
            <a:pPr marL="385763" indent="-385763"/>
            <a:r>
              <a:rPr lang="en-US" sz="2400" smtClean="0"/>
              <a:t>Combine uncovered tasks with common values in some attributes</a:t>
            </a:r>
          </a:p>
          <a:p>
            <a:pPr marL="385763" indent="-385763"/>
            <a:r>
              <a:rPr lang="en-US" sz="2400" smtClean="0"/>
              <a:t>Similar to Karnaugh maps</a:t>
            </a:r>
          </a:p>
        </p:txBody>
      </p:sp>
      <p:graphicFrame>
        <p:nvGraphicFramePr>
          <p:cNvPr id="235524" name="Object 2"/>
          <p:cNvGraphicFramePr>
            <a:graphicFrameLocks noChangeAspect="1"/>
          </p:cNvGraphicFramePr>
          <p:nvPr/>
        </p:nvGraphicFramePr>
        <p:xfrm>
          <a:off x="3416300" y="3398838"/>
          <a:ext cx="1438275" cy="404812"/>
        </p:xfrm>
        <a:graphic>
          <a:graphicData uri="http://schemas.openxmlformats.org/presentationml/2006/ole">
            <mc:AlternateContent xmlns:mc="http://schemas.openxmlformats.org/markup-compatibility/2006">
              <mc:Choice xmlns:v="urn:schemas-microsoft-com:vml" Requires="v">
                <p:oleObj spid="_x0000_s3357" name="Equation" r:id="rId3" imgW="1434960" imgH="406080" progId="Equation.3">
                  <p:embed/>
                </p:oleObj>
              </mc:Choice>
              <mc:Fallback>
                <p:oleObj name="Equation" r:id="rId3" imgW="1434960" imgH="406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416300" y="3398838"/>
                        <a:ext cx="14382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5" name="Object 3"/>
          <p:cNvGraphicFramePr>
            <a:graphicFrameLocks noChangeAspect="1"/>
          </p:cNvGraphicFramePr>
          <p:nvPr/>
        </p:nvGraphicFramePr>
        <p:xfrm>
          <a:off x="3414713" y="4776788"/>
          <a:ext cx="1450975" cy="406400"/>
        </p:xfrm>
        <a:graphic>
          <a:graphicData uri="http://schemas.openxmlformats.org/presentationml/2006/ole">
            <mc:AlternateContent xmlns:mc="http://schemas.openxmlformats.org/markup-compatibility/2006">
              <mc:Choice xmlns:v="urn:schemas-microsoft-com:vml" Requires="v">
                <p:oleObj spid="_x0000_s3358" name="Microsoft Equation 3.0" r:id="rId5" imgW="1447560" imgH="406080" progId="Equation.3">
                  <p:embed/>
                </p:oleObj>
              </mc:Choice>
              <mc:Fallback>
                <p:oleObj name="Microsoft Equation 3.0" r:id="rId5" imgW="144756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3414713" y="4776788"/>
                        <a:ext cx="14509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6" name="Object 4"/>
          <p:cNvGraphicFramePr>
            <a:graphicFrameLocks noChangeAspect="1"/>
          </p:cNvGraphicFramePr>
          <p:nvPr/>
        </p:nvGraphicFramePr>
        <p:xfrm>
          <a:off x="3416300" y="4087813"/>
          <a:ext cx="1866900" cy="404812"/>
        </p:xfrm>
        <a:graphic>
          <a:graphicData uri="http://schemas.openxmlformats.org/presentationml/2006/ole">
            <mc:AlternateContent xmlns:mc="http://schemas.openxmlformats.org/markup-compatibility/2006">
              <mc:Choice xmlns:v="urn:schemas-microsoft-com:vml" Requires="v">
                <p:oleObj spid="_x0000_s3359" name="Microsoft Equation 3.0" r:id="rId7" imgW="1866600" imgH="406080" progId="Equation.3">
                  <p:embed/>
                </p:oleObj>
              </mc:Choice>
              <mc:Fallback>
                <p:oleObj name="Microsoft Equation 3.0" r:id="rId7" imgW="1866600" imgH="406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3416300" y="4087813"/>
                        <a:ext cx="18669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7" name="Object 5"/>
          <p:cNvGraphicFramePr>
            <a:graphicFrameLocks noChangeAspect="1"/>
          </p:cNvGraphicFramePr>
          <p:nvPr/>
        </p:nvGraphicFramePr>
        <p:xfrm>
          <a:off x="3416300" y="5467350"/>
          <a:ext cx="1435100" cy="407988"/>
        </p:xfrm>
        <a:graphic>
          <a:graphicData uri="http://schemas.openxmlformats.org/presentationml/2006/ole">
            <mc:AlternateContent xmlns:mc="http://schemas.openxmlformats.org/markup-compatibility/2006">
              <mc:Choice xmlns:v="urn:schemas-microsoft-com:vml" Requires="v">
                <p:oleObj spid="_x0000_s3360" name="Microsoft Equation 3.0" r:id="rId9" imgW="1434960" imgH="406080" progId="Equation.3">
                  <p:embed/>
                </p:oleObj>
              </mc:Choice>
              <mc:Fallback>
                <p:oleObj name="Microsoft Equation 3.0" r:id="rId9" imgW="1434960" imgH="4060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3416300" y="5467350"/>
                        <a:ext cx="14351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8" name="Object 6"/>
          <p:cNvGraphicFramePr>
            <a:graphicFrameLocks noChangeAspect="1"/>
          </p:cNvGraphicFramePr>
          <p:nvPr/>
        </p:nvGraphicFramePr>
        <p:xfrm>
          <a:off x="6216650" y="4986338"/>
          <a:ext cx="2082800" cy="406400"/>
        </p:xfrm>
        <a:graphic>
          <a:graphicData uri="http://schemas.openxmlformats.org/presentationml/2006/ole">
            <mc:AlternateContent xmlns:mc="http://schemas.openxmlformats.org/markup-compatibility/2006">
              <mc:Choice xmlns:v="urn:schemas-microsoft-com:vml" Requires="v">
                <p:oleObj spid="_x0000_s3361" name="Microsoft Equation 3.0" r:id="rId11" imgW="2070000" imgH="406080" progId="Equation.3">
                  <p:embed/>
                </p:oleObj>
              </mc:Choice>
              <mc:Fallback>
                <p:oleObj name="Microsoft Equation 3.0" r:id="rId11" imgW="2070000" imgH="4060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6216650" y="4986338"/>
                        <a:ext cx="2082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9" name="Object 7"/>
          <p:cNvGraphicFramePr>
            <a:graphicFrameLocks noChangeAspect="1"/>
          </p:cNvGraphicFramePr>
          <p:nvPr/>
        </p:nvGraphicFramePr>
        <p:xfrm>
          <a:off x="6299200" y="3806825"/>
          <a:ext cx="1866900" cy="407988"/>
        </p:xfrm>
        <a:graphic>
          <a:graphicData uri="http://schemas.openxmlformats.org/presentationml/2006/ole">
            <mc:AlternateContent xmlns:mc="http://schemas.openxmlformats.org/markup-compatibility/2006">
              <mc:Choice xmlns:v="urn:schemas-microsoft-com:vml" Requires="v">
                <p:oleObj spid="_x0000_s3362" name="Equation" r:id="rId13" imgW="1866600" imgH="406080" progId="Equation.3">
                  <p:embed/>
                </p:oleObj>
              </mc:Choice>
              <mc:Fallback>
                <p:oleObj name="Equation" r:id="rId13" imgW="1866600" imgH="406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6299200" y="3806825"/>
                        <a:ext cx="18669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933450" y="2655888"/>
            <a:ext cx="812800" cy="3460750"/>
            <a:chOff x="588" y="1685"/>
            <a:chExt cx="512" cy="2180"/>
          </a:xfrm>
        </p:grpSpPr>
        <p:graphicFrame>
          <p:nvGraphicFramePr>
            <p:cNvPr id="3080" name="Object 8"/>
            <p:cNvGraphicFramePr>
              <a:graphicFrameLocks noChangeAspect="1"/>
            </p:cNvGraphicFramePr>
            <p:nvPr/>
          </p:nvGraphicFramePr>
          <p:xfrm>
            <a:off x="588" y="2024"/>
            <a:ext cx="512" cy="256"/>
          </p:xfrm>
          <a:graphic>
            <a:graphicData uri="http://schemas.openxmlformats.org/presentationml/2006/ole">
              <mc:AlternateContent xmlns:mc="http://schemas.openxmlformats.org/markup-compatibility/2006">
                <mc:Choice xmlns:v="urn:schemas-microsoft-com:vml" Requires="v">
                  <p:oleObj spid="_x0000_s3363" name="Equation" r:id="rId14" imgW="812520" imgH="406080" progId="Equation.3">
                    <p:embed/>
                  </p:oleObj>
                </mc:Choice>
                <mc:Fallback>
                  <p:oleObj name="Equation" r:id="rId14" imgW="812520" imgH="40608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588" y="2024"/>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1" name="Object 9"/>
            <p:cNvGraphicFramePr>
              <a:graphicFrameLocks noChangeAspect="1"/>
            </p:cNvGraphicFramePr>
            <p:nvPr/>
          </p:nvGraphicFramePr>
          <p:xfrm>
            <a:off x="592" y="2420"/>
            <a:ext cx="504" cy="256"/>
          </p:xfrm>
          <a:graphic>
            <a:graphicData uri="http://schemas.openxmlformats.org/presentationml/2006/ole">
              <mc:AlternateContent xmlns:mc="http://schemas.openxmlformats.org/markup-compatibility/2006">
                <mc:Choice xmlns:v="urn:schemas-microsoft-com:vml" Requires="v">
                  <p:oleObj spid="_x0000_s3364" name="Equation" r:id="rId16" imgW="799920" imgH="406080" progId="Equation.3">
                    <p:embed/>
                  </p:oleObj>
                </mc:Choice>
                <mc:Fallback>
                  <p:oleObj name="Equation" r:id="rId16" imgW="799920" imgH="40608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black">
                        <a:xfrm>
                          <a:off x="592" y="2420"/>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 name="Object 10"/>
            <p:cNvGraphicFramePr>
              <a:graphicFrameLocks noChangeAspect="1"/>
            </p:cNvGraphicFramePr>
            <p:nvPr/>
          </p:nvGraphicFramePr>
          <p:xfrm>
            <a:off x="588" y="2816"/>
            <a:ext cx="512" cy="256"/>
          </p:xfrm>
          <a:graphic>
            <a:graphicData uri="http://schemas.openxmlformats.org/presentationml/2006/ole">
              <mc:AlternateContent xmlns:mc="http://schemas.openxmlformats.org/markup-compatibility/2006">
                <mc:Choice xmlns:v="urn:schemas-microsoft-com:vml" Requires="v">
                  <p:oleObj spid="_x0000_s3365" name="Equation" r:id="rId18" imgW="812520" imgH="406080" progId="Equation.3">
                    <p:embed/>
                  </p:oleObj>
                </mc:Choice>
                <mc:Fallback>
                  <p:oleObj name="Equation" r:id="rId18" imgW="812520" imgH="40608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black">
                        <a:xfrm>
                          <a:off x="588" y="2816"/>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3" name="Object 11"/>
            <p:cNvGraphicFramePr>
              <a:graphicFrameLocks noChangeAspect="1"/>
            </p:cNvGraphicFramePr>
            <p:nvPr/>
          </p:nvGraphicFramePr>
          <p:xfrm>
            <a:off x="592" y="3212"/>
            <a:ext cx="504" cy="256"/>
          </p:xfrm>
          <a:graphic>
            <a:graphicData uri="http://schemas.openxmlformats.org/presentationml/2006/ole">
              <mc:AlternateContent xmlns:mc="http://schemas.openxmlformats.org/markup-compatibility/2006">
                <mc:Choice xmlns:v="urn:schemas-microsoft-com:vml" Requires="v">
                  <p:oleObj spid="_x0000_s3366" name="Equation" r:id="rId20" imgW="799920" imgH="406080" progId="Equation.3">
                    <p:embed/>
                  </p:oleObj>
                </mc:Choice>
                <mc:Fallback>
                  <p:oleObj name="Equation" r:id="rId20" imgW="799920" imgH="40608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black">
                        <a:xfrm>
                          <a:off x="592" y="3212"/>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4" name="Object 12"/>
            <p:cNvGraphicFramePr>
              <a:graphicFrameLocks noChangeAspect="1"/>
            </p:cNvGraphicFramePr>
            <p:nvPr/>
          </p:nvGraphicFramePr>
          <p:xfrm>
            <a:off x="588" y="3609"/>
            <a:ext cx="512" cy="256"/>
          </p:xfrm>
          <a:graphic>
            <a:graphicData uri="http://schemas.openxmlformats.org/presentationml/2006/ole">
              <mc:AlternateContent xmlns:mc="http://schemas.openxmlformats.org/markup-compatibility/2006">
                <mc:Choice xmlns:v="urn:schemas-microsoft-com:vml" Requires="v">
                  <p:oleObj spid="_x0000_s3367" name="Equation" r:id="rId22" imgW="812520" imgH="406080" progId="Equation.3">
                    <p:embed/>
                  </p:oleObj>
                </mc:Choice>
                <mc:Fallback>
                  <p:oleObj name="Equation" r:id="rId22" imgW="812520" imgH="406080"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black">
                        <a:xfrm>
                          <a:off x="588" y="3609"/>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1" name="Text Box 16"/>
            <p:cNvSpPr txBox="1">
              <a:spLocks noChangeArrowheads="1"/>
            </p:cNvSpPr>
            <p:nvPr/>
          </p:nvSpPr>
          <p:spPr bwMode="black">
            <a:xfrm>
              <a:off x="771" y="1685"/>
              <a:ext cx="115" cy="252"/>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endParaRPr lang="en-US" sz="2400">
                <a:solidFill>
                  <a:schemeClr val="tx2"/>
                </a:solidFill>
              </a:endParaRPr>
            </a:p>
          </p:txBody>
        </p:sp>
      </p:grpSp>
      <p:grpSp>
        <p:nvGrpSpPr>
          <p:cNvPr id="3" name="Group 17"/>
          <p:cNvGrpSpPr>
            <a:grpSpLocks/>
          </p:cNvGrpSpPr>
          <p:nvPr/>
        </p:nvGrpSpPr>
        <p:grpSpPr bwMode="auto">
          <a:xfrm>
            <a:off x="1739900" y="3398838"/>
            <a:ext cx="1676400" cy="628650"/>
            <a:chOff x="1238" y="2427"/>
            <a:chExt cx="1193" cy="449"/>
          </a:xfrm>
        </p:grpSpPr>
        <p:cxnSp>
          <p:nvCxnSpPr>
            <p:cNvPr id="3089" name="AutoShape 18"/>
            <p:cNvCxnSpPr>
              <a:cxnSpLocks noChangeShapeType="1"/>
            </p:cNvCxnSpPr>
            <p:nvPr/>
          </p:nvCxnSpPr>
          <p:spPr bwMode="auto">
            <a:xfrm>
              <a:off x="1243" y="2427"/>
              <a:ext cx="1188" cy="145"/>
            </a:xfrm>
            <a:prstGeom prst="straightConnector1">
              <a:avLst/>
            </a:prstGeom>
            <a:noFill/>
            <a:ln w="25400">
              <a:solidFill>
                <a:schemeClr val="tx1"/>
              </a:solidFill>
              <a:round/>
              <a:headEnd/>
              <a:tailEnd type="triangle" w="lg" len="lg"/>
            </a:ln>
          </p:spPr>
        </p:cxnSp>
        <p:cxnSp>
          <p:nvCxnSpPr>
            <p:cNvPr id="3090" name="AutoShape 19"/>
            <p:cNvCxnSpPr>
              <a:cxnSpLocks noChangeShapeType="1"/>
            </p:cNvCxnSpPr>
            <p:nvPr/>
          </p:nvCxnSpPr>
          <p:spPr bwMode="auto">
            <a:xfrm flipV="1">
              <a:off x="1238" y="2572"/>
              <a:ext cx="1193" cy="304"/>
            </a:xfrm>
            <a:prstGeom prst="straightConnector1">
              <a:avLst/>
            </a:prstGeom>
            <a:noFill/>
            <a:ln w="25400">
              <a:solidFill>
                <a:schemeClr val="tx1"/>
              </a:solidFill>
              <a:round/>
              <a:headEnd/>
              <a:tailEnd type="triangle" w="lg" len="lg"/>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355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55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55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355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552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35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Projected Holes</a:t>
            </a:r>
          </a:p>
        </p:txBody>
      </p:sp>
      <p:sp>
        <p:nvSpPr>
          <p:cNvPr id="88067" name="Rectangle 3"/>
          <p:cNvSpPr>
            <a:spLocks noGrp="1" noChangeArrowheads="1"/>
          </p:cNvSpPr>
          <p:nvPr>
            <p:ph type="body" idx="1"/>
          </p:nvPr>
        </p:nvSpPr>
        <p:spPr/>
        <p:txBody>
          <a:bodyPr/>
          <a:lstStyle/>
          <a:p>
            <a:pPr>
              <a:lnSpc>
                <a:spcPct val="90000"/>
              </a:lnSpc>
            </a:pPr>
            <a:r>
              <a:rPr lang="en-US" sz="2800" dirty="0" smtClean="0"/>
              <a:t>Find holes that are </a:t>
            </a:r>
            <a:r>
              <a:rPr lang="en-US" sz="2800" dirty="0" smtClean="0">
                <a:solidFill>
                  <a:srgbClr val="3366FF"/>
                </a:solidFill>
              </a:rPr>
              <a:t>complete subspaces </a:t>
            </a:r>
            <a:r>
              <a:rPr lang="en-US" sz="2800" dirty="0" smtClean="0"/>
              <a:t>of the coverage space</a:t>
            </a:r>
          </a:p>
          <a:p>
            <a:pPr>
              <a:lnSpc>
                <a:spcPct val="90000"/>
              </a:lnSpc>
            </a:pPr>
            <a:r>
              <a:rPr lang="en-US" sz="2800" dirty="0" smtClean="0"/>
              <a:t>Holes are in the form &lt;q</a:t>
            </a:r>
            <a:r>
              <a:rPr lang="en-US" sz="2800" baseline="-25000" dirty="0" smtClean="0"/>
              <a:t>1</a:t>
            </a:r>
            <a:r>
              <a:rPr lang="en-US" sz="2800" dirty="0" smtClean="0"/>
              <a:t>, q</a:t>
            </a:r>
            <a:r>
              <a:rPr lang="en-US" sz="2800" baseline="-25000" dirty="0" smtClean="0"/>
              <a:t>2</a:t>
            </a:r>
            <a:r>
              <a:rPr lang="en-US" sz="2800" dirty="0" smtClean="0"/>
              <a:t>, …, </a:t>
            </a:r>
            <a:r>
              <a:rPr lang="en-US" sz="2800" dirty="0" err="1" smtClean="0"/>
              <a:t>q</a:t>
            </a:r>
            <a:r>
              <a:rPr lang="en-US" sz="2800" baseline="-25000" dirty="0" err="1" smtClean="0"/>
              <a:t>n</a:t>
            </a:r>
            <a:r>
              <a:rPr lang="en-US" sz="2800" dirty="0" smtClean="0"/>
              <a:t> &gt;</a:t>
            </a:r>
          </a:p>
          <a:p>
            <a:pPr lvl="1">
              <a:lnSpc>
                <a:spcPct val="90000"/>
              </a:lnSpc>
            </a:pPr>
            <a:r>
              <a:rPr lang="en-US" sz="2400" dirty="0" smtClean="0"/>
              <a:t>q</a:t>
            </a:r>
            <a:r>
              <a:rPr lang="en-US" sz="2400" baseline="-25000" dirty="0" smtClean="0"/>
              <a:t>i</a:t>
            </a:r>
            <a:r>
              <a:rPr lang="en-US" sz="2400" dirty="0" smtClean="0"/>
              <a:t> is either a single value or a wildcard (*)</a:t>
            </a:r>
          </a:p>
          <a:p>
            <a:pPr lvl="1">
              <a:lnSpc>
                <a:spcPct val="90000"/>
              </a:lnSpc>
            </a:pPr>
            <a:r>
              <a:rPr lang="en-US" sz="2400" dirty="0" smtClean="0"/>
              <a:t>Hole dimension is the number of wildcards</a:t>
            </a:r>
          </a:p>
          <a:p>
            <a:pPr lvl="1">
              <a:lnSpc>
                <a:spcPct val="90000"/>
              </a:lnSpc>
            </a:pPr>
            <a:r>
              <a:rPr lang="en-US" sz="2400" dirty="0" smtClean="0"/>
              <a:t>Example: &lt;</a:t>
            </a:r>
            <a:r>
              <a:rPr lang="en-US" sz="2400" dirty="0" err="1" smtClean="0"/>
              <a:t>fadd</a:t>
            </a:r>
            <a:r>
              <a:rPr lang="en-US" sz="2400" dirty="0" smtClean="0"/>
              <a:t>, add, *,  WW&gt; has dimension 1</a:t>
            </a:r>
          </a:p>
          <a:p>
            <a:pPr>
              <a:lnSpc>
                <a:spcPct val="90000"/>
              </a:lnSpc>
            </a:pPr>
            <a:r>
              <a:rPr lang="en-US" sz="2800" dirty="0" smtClean="0"/>
              <a:t>Hole p is an ancestor of q if all the tasks in q are in p</a:t>
            </a:r>
          </a:p>
          <a:p>
            <a:pPr lvl="1">
              <a:lnSpc>
                <a:spcPct val="90000"/>
              </a:lnSpc>
            </a:pPr>
            <a:r>
              <a:rPr lang="en-US" sz="2400" dirty="0" smtClean="0"/>
              <a:t>&lt;</a:t>
            </a:r>
            <a:r>
              <a:rPr lang="en-US" sz="2400" dirty="0" err="1" smtClean="0"/>
              <a:t>fadd</a:t>
            </a:r>
            <a:r>
              <a:rPr lang="en-US" sz="2400" dirty="0" smtClean="0"/>
              <a:t>, *, *,  WW&gt; is ancestor of &lt;</a:t>
            </a:r>
            <a:r>
              <a:rPr lang="en-US" sz="2400" dirty="0" err="1" smtClean="0"/>
              <a:t>fadd</a:t>
            </a:r>
            <a:r>
              <a:rPr lang="en-US" sz="2400" dirty="0" smtClean="0"/>
              <a:t>, add, *,  WW&gt; </a:t>
            </a:r>
          </a:p>
          <a:p>
            <a:pPr>
              <a:lnSpc>
                <a:spcPct val="90000"/>
              </a:lnSpc>
            </a:pPr>
            <a:r>
              <a:rPr lang="en-US" sz="2800" dirty="0" smtClean="0">
                <a:solidFill>
                  <a:srgbClr val="3366FF"/>
                </a:solidFill>
              </a:rPr>
              <a:t>Holes with higher dimensions usually represent larger subspaces and are more important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Projected Holes Algorithm </a:t>
            </a:r>
          </a:p>
        </p:txBody>
      </p:sp>
      <p:sp>
        <p:nvSpPr>
          <p:cNvPr id="237571" name="Rectangle 3"/>
          <p:cNvSpPr>
            <a:spLocks noGrp="1" noChangeArrowheads="1"/>
          </p:cNvSpPr>
          <p:nvPr>
            <p:ph type="body" idx="1"/>
          </p:nvPr>
        </p:nvSpPr>
        <p:spPr/>
        <p:txBody>
          <a:bodyPr/>
          <a:lstStyle/>
          <a:p>
            <a:pPr>
              <a:spcBef>
                <a:spcPct val="0"/>
              </a:spcBef>
            </a:pPr>
            <a:r>
              <a:rPr lang="en-US" sz="2400" dirty="0" smtClean="0"/>
              <a:t>Build layered network of all subspaces</a:t>
            </a:r>
          </a:p>
          <a:p>
            <a:pPr>
              <a:spcBef>
                <a:spcPct val="0"/>
              </a:spcBef>
            </a:pPr>
            <a:r>
              <a:rPr lang="en-US" sz="2400" dirty="0" smtClean="0"/>
              <a:t>Recursively mark ancestors of </a:t>
            </a:r>
            <a:r>
              <a:rPr lang="en-US" sz="2400" b="1" dirty="0" smtClean="0">
                <a:solidFill>
                  <a:srgbClr val="0000CC"/>
                </a:solidFill>
              </a:rPr>
              <a:t>covered tasks</a:t>
            </a:r>
          </a:p>
          <a:p>
            <a:pPr>
              <a:spcBef>
                <a:spcPct val="0"/>
              </a:spcBef>
            </a:pPr>
            <a:r>
              <a:rPr lang="en-US" sz="2400" dirty="0" smtClean="0"/>
              <a:t>Loop from the bottom</a:t>
            </a:r>
          </a:p>
          <a:p>
            <a:pPr lvl="1">
              <a:spcBef>
                <a:spcPts val="0"/>
              </a:spcBef>
            </a:pPr>
            <a:r>
              <a:rPr lang="en-US" sz="2000" dirty="0" smtClean="0"/>
              <a:t>Report unmarked nodes as holes</a:t>
            </a:r>
          </a:p>
          <a:p>
            <a:pPr lvl="1">
              <a:spcBef>
                <a:spcPts val="0"/>
              </a:spcBef>
            </a:pPr>
            <a:r>
              <a:rPr lang="en-US" sz="2000" dirty="0" smtClean="0"/>
              <a:t>Recursively mark </a:t>
            </a:r>
            <a:r>
              <a:rPr lang="en-US" sz="2000" dirty="0" err="1" smtClean="0"/>
              <a:t>descendents</a:t>
            </a:r>
            <a:endParaRPr lang="en-US" sz="3200" dirty="0" smtClean="0"/>
          </a:p>
        </p:txBody>
      </p:sp>
      <p:grpSp>
        <p:nvGrpSpPr>
          <p:cNvPr id="2" name="Group 4"/>
          <p:cNvGrpSpPr>
            <a:grpSpLocks/>
          </p:cNvGrpSpPr>
          <p:nvPr/>
        </p:nvGrpSpPr>
        <p:grpSpPr bwMode="auto">
          <a:xfrm>
            <a:off x="744538" y="3759200"/>
            <a:ext cx="7642225" cy="2627313"/>
            <a:chOff x="469" y="2194"/>
            <a:chExt cx="4814" cy="1655"/>
          </a:xfrm>
        </p:grpSpPr>
        <p:sp>
          <p:nvSpPr>
            <p:cNvPr id="89167" name="AutoShape 5"/>
            <p:cNvSpPr>
              <a:spLocks noChangeArrowheads="1"/>
            </p:cNvSpPr>
            <p:nvPr/>
          </p:nvSpPr>
          <p:spPr bwMode="blackWhite">
            <a:xfrm>
              <a:off x="50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68" name="AutoShape 6"/>
            <p:cNvSpPr>
              <a:spLocks noChangeArrowheads="1"/>
            </p:cNvSpPr>
            <p:nvPr/>
          </p:nvSpPr>
          <p:spPr bwMode="blackWhite">
            <a:xfrm>
              <a:off x="114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69" name="AutoShape 7"/>
            <p:cNvSpPr>
              <a:spLocks noChangeArrowheads="1"/>
            </p:cNvSpPr>
            <p:nvPr/>
          </p:nvSpPr>
          <p:spPr bwMode="blackWhite">
            <a:xfrm>
              <a:off x="1785"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70" name="AutoShape 8"/>
            <p:cNvSpPr>
              <a:spLocks noChangeArrowheads="1"/>
            </p:cNvSpPr>
            <p:nvPr/>
          </p:nvSpPr>
          <p:spPr bwMode="blackWhite">
            <a:xfrm>
              <a:off x="2423"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71" name="AutoShape 9"/>
            <p:cNvSpPr>
              <a:spLocks noChangeArrowheads="1"/>
            </p:cNvSpPr>
            <p:nvPr/>
          </p:nvSpPr>
          <p:spPr bwMode="blackWhite">
            <a:xfrm>
              <a:off x="3061"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011</a:t>
              </a:r>
            </a:p>
          </p:txBody>
        </p:sp>
        <p:sp>
          <p:nvSpPr>
            <p:cNvPr id="89172" name="AutoShape 10"/>
            <p:cNvSpPr>
              <a:spLocks noChangeArrowheads="1"/>
            </p:cNvSpPr>
            <p:nvPr/>
          </p:nvSpPr>
          <p:spPr bwMode="blackWhite">
            <a:xfrm>
              <a:off x="369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73" name="AutoShape 11"/>
            <p:cNvSpPr>
              <a:spLocks noChangeArrowheads="1"/>
            </p:cNvSpPr>
            <p:nvPr/>
          </p:nvSpPr>
          <p:spPr bwMode="blackWhite">
            <a:xfrm>
              <a:off x="433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001</a:t>
              </a:r>
            </a:p>
          </p:txBody>
        </p:sp>
        <p:sp>
          <p:nvSpPr>
            <p:cNvPr id="89174" name="AutoShape 12"/>
            <p:cNvSpPr>
              <a:spLocks noChangeArrowheads="1"/>
            </p:cNvSpPr>
            <p:nvPr/>
          </p:nvSpPr>
          <p:spPr bwMode="blackWhite">
            <a:xfrm>
              <a:off x="4976"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000</a:t>
              </a:r>
            </a:p>
          </p:txBody>
        </p:sp>
        <p:sp>
          <p:nvSpPr>
            <p:cNvPr id="89175" name="AutoShape 13"/>
            <p:cNvSpPr>
              <a:spLocks noChangeArrowheads="1"/>
            </p:cNvSpPr>
            <p:nvPr/>
          </p:nvSpPr>
          <p:spPr bwMode="blackWhite">
            <a:xfrm>
              <a:off x="46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76" name="AutoShape 14"/>
            <p:cNvSpPr>
              <a:spLocks noChangeArrowheads="1"/>
            </p:cNvSpPr>
            <p:nvPr/>
          </p:nvSpPr>
          <p:spPr bwMode="blackWhite">
            <a:xfrm>
              <a:off x="128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77" name="AutoShape 15"/>
            <p:cNvSpPr>
              <a:spLocks noChangeArrowheads="1"/>
            </p:cNvSpPr>
            <p:nvPr/>
          </p:nvSpPr>
          <p:spPr bwMode="blackWhite">
            <a:xfrm>
              <a:off x="209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78" name="AutoShape 16"/>
            <p:cNvSpPr>
              <a:spLocks noChangeArrowheads="1"/>
            </p:cNvSpPr>
            <p:nvPr/>
          </p:nvSpPr>
          <p:spPr bwMode="blackWhite">
            <a:xfrm>
              <a:off x="290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01</a:t>
              </a:r>
            </a:p>
          </p:txBody>
        </p:sp>
        <p:sp>
          <p:nvSpPr>
            <p:cNvPr id="89179" name="AutoShape 17"/>
            <p:cNvSpPr>
              <a:spLocks noChangeArrowheads="1"/>
            </p:cNvSpPr>
            <p:nvPr/>
          </p:nvSpPr>
          <p:spPr bwMode="blackWhite">
            <a:xfrm>
              <a:off x="371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00</a:t>
              </a:r>
            </a:p>
          </p:txBody>
        </p:sp>
        <p:sp>
          <p:nvSpPr>
            <p:cNvPr id="89180" name="AutoShape 18"/>
            <p:cNvSpPr>
              <a:spLocks noChangeArrowheads="1"/>
            </p:cNvSpPr>
            <p:nvPr/>
          </p:nvSpPr>
          <p:spPr bwMode="blackWhite">
            <a:xfrm>
              <a:off x="412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1</a:t>
              </a:r>
            </a:p>
          </p:txBody>
        </p:sp>
        <p:sp>
          <p:nvSpPr>
            <p:cNvPr id="89181" name="AutoShape 19"/>
            <p:cNvSpPr>
              <a:spLocks noChangeArrowheads="1"/>
            </p:cNvSpPr>
            <p:nvPr/>
          </p:nvSpPr>
          <p:spPr bwMode="blackWhite">
            <a:xfrm>
              <a:off x="452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a:t>
              </a:r>
              <a:r>
                <a:rPr lang="en-US" sz="2000">
                  <a:latin typeface="Symbol" pitchFamily="18" charset="2"/>
                </a:rPr>
                <a:t>*</a:t>
              </a:r>
            </a:p>
          </p:txBody>
        </p:sp>
        <p:sp>
          <p:nvSpPr>
            <p:cNvPr id="89182" name="AutoShape 20"/>
            <p:cNvSpPr>
              <a:spLocks noChangeArrowheads="1"/>
            </p:cNvSpPr>
            <p:nvPr/>
          </p:nvSpPr>
          <p:spPr bwMode="blackWhite">
            <a:xfrm>
              <a:off x="4936"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0</a:t>
              </a:r>
            </a:p>
          </p:txBody>
        </p:sp>
        <p:sp>
          <p:nvSpPr>
            <p:cNvPr id="89183" name="AutoShape 21"/>
            <p:cNvSpPr>
              <a:spLocks noChangeArrowheads="1"/>
            </p:cNvSpPr>
            <p:nvPr/>
          </p:nvSpPr>
          <p:spPr bwMode="blackWhite">
            <a:xfrm>
              <a:off x="87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sp>
          <p:nvSpPr>
            <p:cNvPr id="89184" name="AutoShape 22"/>
            <p:cNvSpPr>
              <a:spLocks noChangeArrowheads="1"/>
            </p:cNvSpPr>
            <p:nvPr/>
          </p:nvSpPr>
          <p:spPr bwMode="blackWhite">
            <a:xfrm>
              <a:off x="168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11</a:t>
              </a:r>
            </a:p>
          </p:txBody>
        </p:sp>
        <p:sp>
          <p:nvSpPr>
            <p:cNvPr id="89185" name="AutoShape 23"/>
            <p:cNvSpPr>
              <a:spLocks noChangeArrowheads="1"/>
            </p:cNvSpPr>
            <p:nvPr/>
          </p:nvSpPr>
          <p:spPr bwMode="blackWhite">
            <a:xfrm>
              <a:off x="249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10</a:t>
              </a:r>
            </a:p>
          </p:txBody>
        </p:sp>
        <p:sp>
          <p:nvSpPr>
            <p:cNvPr id="89186" name="AutoShape 24"/>
            <p:cNvSpPr>
              <a:spLocks noChangeArrowheads="1"/>
            </p:cNvSpPr>
            <p:nvPr/>
          </p:nvSpPr>
          <p:spPr bwMode="blackWhite">
            <a:xfrm>
              <a:off x="331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a:t>
              </a:r>
              <a:r>
                <a:rPr lang="en-US" sz="2000">
                  <a:latin typeface="Symbol" pitchFamily="18" charset="2"/>
                </a:rPr>
                <a:t>*</a:t>
              </a:r>
            </a:p>
          </p:txBody>
        </p:sp>
        <p:sp>
          <p:nvSpPr>
            <p:cNvPr id="89187" name="AutoShape 25"/>
            <p:cNvSpPr>
              <a:spLocks noChangeArrowheads="1"/>
            </p:cNvSpPr>
            <p:nvPr/>
          </p:nvSpPr>
          <p:spPr bwMode="blackWhite">
            <a:xfrm>
              <a:off x="93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89188" name="AutoShape 26"/>
            <p:cNvSpPr>
              <a:spLocks noChangeArrowheads="1"/>
            </p:cNvSpPr>
            <p:nvPr/>
          </p:nvSpPr>
          <p:spPr bwMode="blackWhite">
            <a:xfrm>
              <a:off x="2398"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p>
          </p:txBody>
        </p:sp>
        <p:sp>
          <p:nvSpPr>
            <p:cNvPr id="89189" name="AutoShape 27"/>
            <p:cNvSpPr>
              <a:spLocks noChangeArrowheads="1"/>
            </p:cNvSpPr>
            <p:nvPr/>
          </p:nvSpPr>
          <p:spPr bwMode="blackWhite">
            <a:xfrm>
              <a:off x="3862"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r>
                <a:rPr lang="en-US" sz="2000">
                  <a:latin typeface="Symbol" pitchFamily="18" charset="2"/>
                </a:rPr>
                <a:t>*</a:t>
              </a:r>
            </a:p>
          </p:txBody>
        </p:sp>
        <p:sp>
          <p:nvSpPr>
            <p:cNvPr id="89190" name="AutoShape 28"/>
            <p:cNvSpPr>
              <a:spLocks noChangeArrowheads="1"/>
            </p:cNvSpPr>
            <p:nvPr/>
          </p:nvSpPr>
          <p:spPr bwMode="blackWhite">
            <a:xfrm>
              <a:off x="1666"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r>
                <a:rPr lang="en-US" sz="2000">
                  <a:latin typeface="Symbol" pitchFamily="18" charset="2"/>
                </a:rPr>
                <a:t>*</a:t>
              </a:r>
            </a:p>
          </p:txBody>
        </p:sp>
        <p:sp>
          <p:nvSpPr>
            <p:cNvPr id="89191" name="AutoShape 29"/>
            <p:cNvSpPr>
              <a:spLocks noChangeArrowheads="1"/>
            </p:cNvSpPr>
            <p:nvPr/>
          </p:nvSpPr>
          <p:spPr bwMode="blackWhite">
            <a:xfrm>
              <a:off x="3130"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p>
          </p:txBody>
        </p:sp>
        <p:sp>
          <p:nvSpPr>
            <p:cNvPr id="89192" name="AutoShape 30"/>
            <p:cNvSpPr>
              <a:spLocks noChangeArrowheads="1"/>
            </p:cNvSpPr>
            <p:nvPr/>
          </p:nvSpPr>
          <p:spPr bwMode="blackWhite">
            <a:xfrm>
              <a:off x="459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p>
          </p:txBody>
        </p:sp>
        <p:cxnSp>
          <p:nvCxnSpPr>
            <p:cNvPr id="89193" name="AutoShape 31"/>
            <p:cNvCxnSpPr>
              <a:cxnSpLocks noChangeShapeType="1"/>
              <a:stCxn id="89173" idx="2"/>
              <a:endCxn id="89181" idx="0"/>
            </p:cNvCxnSpPr>
            <p:nvPr/>
          </p:nvCxnSpPr>
          <p:spPr bwMode="blackWhite">
            <a:xfrm>
              <a:off x="4491" y="2424"/>
              <a:ext cx="192" cy="433"/>
            </a:xfrm>
            <a:prstGeom prst="straightConnector1">
              <a:avLst/>
            </a:prstGeom>
            <a:noFill/>
            <a:ln w="25400">
              <a:solidFill>
                <a:schemeClr val="tx1"/>
              </a:solidFill>
              <a:round/>
              <a:headEnd type="none" w="sm" len="sm"/>
              <a:tailEnd type="none" w="sm" len="sm"/>
            </a:ln>
          </p:spPr>
        </p:cxnSp>
        <p:cxnSp>
          <p:nvCxnSpPr>
            <p:cNvPr id="89194" name="AutoShape 32"/>
            <p:cNvCxnSpPr>
              <a:cxnSpLocks noChangeShapeType="1"/>
              <a:stCxn id="89174" idx="2"/>
              <a:endCxn id="89181" idx="0"/>
            </p:cNvCxnSpPr>
            <p:nvPr/>
          </p:nvCxnSpPr>
          <p:spPr bwMode="blackWhite">
            <a:xfrm flipH="1">
              <a:off x="4683" y="2424"/>
              <a:ext cx="447" cy="433"/>
            </a:xfrm>
            <a:prstGeom prst="straightConnector1">
              <a:avLst/>
            </a:prstGeom>
            <a:noFill/>
            <a:ln w="25400">
              <a:solidFill>
                <a:schemeClr val="tx1"/>
              </a:solidFill>
              <a:round/>
              <a:headEnd type="none" w="sm" len="sm"/>
              <a:tailEnd type="none" w="sm" len="sm"/>
            </a:ln>
          </p:spPr>
        </p:cxnSp>
        <p:cxnSp>
          <p:nvCxnSpPr>
            <p:cNvPr id="89195" name="AutoShape 33"/>
            <p:cNvCxnSpPr>
              <a:cxnSpLocks noChangeShapeType="1"/>
              <a:stCxn id="89167" idx="2"/>
              <a:endCxn id="89183" idx="0"/>
            </p:cNvCxnSpPr>
            <p:nvPr/>
          </p:nvCxnSpPr>
          <p:spPr bwMode="blackWhite">
            <a:xfrm>
              <a:off x="663" y="2424"/>
              <a:ext cx="366" cy="433"/>
            </a:xfrm>
            <a:prstGeom prst="straightConnector1">
              <a:avLst/>
            </a:prstGeom>
            <a:noFill/>
            <a:ln w="25400">
              <a:solidFill>
                <a:schemeClr val="tx1"/>
              </a:solidFill>
              <a:round/>
              <a:headEnd type="none" w="sm" len="sm"/>
              <a:tailEnd type="none" w="sm" len="sm"/>
            </a:ln>
          </p:spPr>
        </p:cxnSp>
        <p:cxnSp>
          <p:nvCxnSpPr>
            <p:cNvPr id="89196" name="AutoShape 34"/>
            <p:cNvCxnSpPr>
              <a:cxnSpLocks noChangeShapeType="1"/>
              <a:stCxn id="89168" idx="2"/>
              <a:endCxn id="89183" idx="0"/>
            </p:cNvCxnSpPr>
            <p:nvPr/>
          </p:nvCxnSpPr>
          <p:spPr bwMode="blackWhite">
            <a:xfrm flipH="1">
              <a:off x="1029" y="2424"/>
              <a:ext cx="272" cy="433"/>
            </a:xfrm>
            <a:prstGeom prst="straightConnector1">
              <a:avLst/>
            </a:prstGeom>
            <a:noFill/>
            <a:ln w="25400">
              <a:solidFill>
                <a:schemeClr val="tx1"/>
              </a:solidFill>
              <a:round/>
              <a:headEnd type="none" w="sm" len="sm"/>
              <a:tailEnd type="none" w="sm" len="sm"/>
            </a:ln>
          </p:spPr>
        </p:cxnSp>
        <p:cxnSp>
          <p:nvCxnSpPr>
            <p:cNvPr id="89197" name="AutoShape 35"/>
            <p:cNvCxnSpPr>
              <a:cxnSpLocks noChangeShapeType="1"/>
              <a:stCxn id="89169" idx="2"/>
              <a:endCxn id="89177" idx="0"/>
            </p:cNvCxnSpPr>
            <p:nvPr/>
          </p:nvCxnSpPr>
          <p:spPr bwMode="blackWhite">
            <a:xfrm>
              <a:off x="1939" y="2424"/>
              <a:ext cx="308" cy="433"/>
            </a:xfrm>
            <a:prstGeom prst="straightConnector1">
              <a:avLst/>
            </a:prstGeom>
            <a:noFill/>
            <a:ln w="25400">
              <a:solidFill>
                <a:schemeClr val="tx1"/>
              </a:solidFill>
              <a:round/>
              <a:headEnd type="none" w="sm" len="sm"/>
              <a:tailEnd type="none" w="sm" len="sm"/>
            </a:ln>
          </p:spPr>
        </p:cxnSp>
        <p:cxnSp>
          <p:nvCxnSpPr>
            <p:cNvPr id="89198" name="AutoShape 36"/>
            <p:cNvCxnSpPr>
              <a:cxnSpLocks noChangeShapeType="1"/>
              <a:stCxn id="89170" idx="2"/>
              <a:endCxn id="89177" idx="0"/>
            </p:cNvCxnSpPr>
            <p:nvPr/>
          </p:nvCxnSpPr>
          <p:spPr bwMode="blackWhite">
            <a:xfrm flipH="1">
              <a:off x="2247" y="2424"/>
              <a:ext cx="330" cy="433"/>
            </a:xfrm>
            <a:prstGeom prst="straightConnector1">
              <a:avLst/>
            </a:prstGeom>
            <a:noFill/>
            <a:ln w="25400">
              <a:solidFill>
                <a:schemeClr val="tx1"/>
              </a:solidFill>
              <a:round/>
              <a:headEnd type="none" w="sm" len="sm"/>
              <a:tailEnd type="none" w="sm" len="sm"/>
            </a:ln>
          </p:spPr>
        </p:cxnSp>
        <p:cxnSp>
          <p:nvCxnSpPr>
            <p:cNvPr id="89199" name="AutoShape 37"/>
            <p:cNvCxnSpPr>
              <a:cxnSpLocks noChangeShapeType="1"/>
              <a:stCxn id="89171" idx="2"/>
              <a:endCxn id="89186" idx="0"/>
            </p:cNvCxnSpPr>
            <p:nvPr/>
          </p:nvCxnSpPr>
          <p:spPr bwMode="blackWhite">
            <a:xfrm>
              <a:off x="3215" y="2424"/>
              <a:ext cx="250" cy="433"/>
            </a:xfrm>
            <a:prstGeom prst="straightConnector1">
              <a:avLst/>
            </a:prstGeom>
            <a:noFill/>
            <a:ln w="25400">
              <a:solidFill>
                <a:schemeClr val="tx1"/>
              </a:solidFill>
              <a:round/>
              <a:headEnd type="none" w="sm" len="sm"/>
              <a:tailEnd type="none" w="sm" len="sm"/>
            </a:ln>
          </p:spPr>
        </p:cxnSp>
        <p:cxnSp>
          <p:nvCxnSpPr>
            <p:cNvPr id="89200" name="AutoShape 38"/>
            <p:cNvCxnSpPr>
              <a:cxnSpLocks noChangeShapeType="1"/>
              <a:stCxn id="89172" idx="2"/>
              <a:endCxn id="89186" idx="0"/>
            </p:cNvCxnSpPr>
            <p:nvPr/>
          </p:nvCxnSpPr>
          <p:spPr bwMode="blackWhite">
            <a:xfrm flipH="1">
              <a:off x="3465" y="2424"/>
              <a:ext cx="388" cy="433"/>
            </a:xfrm>
            <a:prstGeom prst="straightConnector1">
              <a:avLst/>
            </a:prstGeom>
            <a:noFill/>
            <a:ln w="25400">
              <a:solidFill>
                <a:schemeClr val="tx1"/>
              </a:solidFill>
              <a:round/>
              <a:headEnd type="none" w="sm" len="sm"/>
              <a:tailEnd type="none" w="sm" len="sm"/>
            </a:ln>
          </p:spPr>
        </p:cxnSp>
        <p:cxnSp>
          <p:nvCxnSpPr>
            <p:cNvPr id="89201" name="AutoShape 39"/>
            <p:cNvCxnSpPr>
              <a:cxnSpLocks noChangeShapeType="1"/>
              <a:stCxn id="89167" idx="2"/>
              <a:endCxn id="89175" idx="0"/>
            </p:cNvCxnSpPr>
            <p:nvPr/>
          </p:nvCxnSpPr>
          <p:spPr bwMode="blackWhite">
            <a:xfrm flipH="1">
              <a:off x="623" y="2424"/>
              <a:ext cx="40" cy="433"/>
            </a:xfrm>
            <a:prstGeom prst="straightConnector1">
              <a:avLst/>
            </a:prstGeom>
            <a:noFill/>
            <a:ln w="25400">
              <a:solidFill>
                <a:schemeClr val="tx1"/>
              </a:solidFill>
              <a:round/>
              <a:headEnd type="none" w="sm" len="sm"/>
              <a:tailEnd type="none" w="sm" len="sm"/>
            </a:ln>
          </p:spPr>
        </p:cxnSp>
        <p:cxnSp>
          <p:nvCxnSpPr>
            <p:cNvPr id="89202" name="AutoShape 40"/>
            <p:cNvCxnSpPr>
              <a:cxnSpLocks noChangeShapeType="1"/>
              <a:stCxn id="89169" idx="2"/>
              <a:endCxn id="89175" idx="0"/>
            </p:cNvCxnSpPr>
            <p:nvPr/>
          </p:nvCxnSpPr>
          <p:spPr bwMode="blackWhite">
            <a:xfrm flipH="1">
              <a:off x="623" y="2424"/>
              <a:ext cx="1316" cy="433"/>
            </a:xfrm>
            <a:prstGeom prst="straightConnector1">
              <a:avLst/>
            </a:prstGeom>
            <a:noFill/>
            <a:ln w="25400">
              <a:solidFill>
                <a:schemeClr val="tx1"/>
              </a:solidFill>
              <a:round/>
              <a:headEnd type="none" w="sm" len="sm"/>
              <a:tailEnd type="none" w="sm" len="sm"/>
            </a:ln>
          </p:spPr>
        </p:cxnSp>
        <p:cxnSp>
          <p:nvCxnSpPr>
            <p:cNvPr id="89203" name="AutoShape 41"/>
            <p:cNvCxnSpPr>
              <a:cxnSpLocks noChangeShapeType="1"/>
              <a:stCxn id="89168" idx="2"/>
              <a:endCxn id="89176" idx="0"/>
            </p:cNvCxnSpPr>
            <p:nvPr/>
          </p:nvCxnSpPr>
          <p:spPr bwMode="blackWhite">
            <a:xfrm>
              <a:off x="1301" y="2424"/>
              <a:ext cx="134" cy="433"/>
            </a:xfrm>
            <a:prstGeom prst="straightConnector1">
              <a:avLst/>
            </a:prstGeom>
            <a:noFill/>
            <a:ln w="25400">
              <a:solidFill>
                <a:schemeClr val="tx1"/>
              </a:solidFill>
              <a:round/>
              <a:headEnd type="none" w="sm" len="sm"/>
              <a:tailEnd type="none" w="sm" len="sm"/>
            </a:ln>
          </p:spPr>
        </p:cxnSp>
        <p:cxnSp>
          <p:nvCxnSpPr>
            <p:cNvPr id="89204" name="AutoShape 42"/>
            <p:cNvCxnSpPr>
              <a:cxnSpLocks noChangeShapeType="1"/>
              <a:stCxn id="89170" idx="2"/>
              <a:endCxn id="89176" idx="0"/>
            </p:cNvCxnSpPr>
            <p:nvPr/>
          </p:nvCxnSpPr>
          <p:spPr bwMode="blackWhite">
            <a:xfrm flipH="1">
              <a:off x="1435" y="2424"/>
              <a:ext cx="1142" cy="433"/>
            </a:xfrm>
            <a:prstGeom prst="straightConnector1">
              <a:avLst/>
            </a:prstGeom>
            <a:noFill/>
            <a:ln w="25400">
              <a:solidFill>
                <a:schemeClr val="tx1"/>
              </a:solidFill>
              <a:round/>
              <a:headEnd type="none" w="sm" len="sm"/>
              <a:tailEnd type="none" w="sm" len="sm"/>
            </a:ln>
          </p:spPr>
        </p:cxnSp>
        <p:cxnSp>
          <p:nvCxnSpPr>
            <p:cNvPr id="89205" name="AutoShape 43"/>
            <p:cNvCxnSpPr>
              <a:cxnSpLocks noChangeShapeType="1"/>
              <a:stCxn id="89167" idx="2"/>
              <a:endCxn id="89184" idx="0"/>
            </p:cNvCxnSpPr>
            <p:nvPr/>
          </p:nvCxnSpPr>
          <p:spPr bwMode="blackWhite">
            <a:xfrm>
              <a:off x="663" y="2424"/>
              <a:ext cx="1178" cy="433"/>
            </a:xfrm>
            <a:prstGeom prst="straightConnector1">
              <a:avLst/>
            </a:prstGeom>
            <a:noFill/>
            <a:ln w="25400">
              <a:solidFill>
                <a:schemeClr val="tx1"/>
              </a:solidFill>
              <a:round/>
              <a:headEnd type="none" w="sm" len="sm"/>
              <a:tailEnd type="none" w="sm" len="sm"/>
            </a:ln>
          </p:spPr>
        </p:cxnSp>
        <p:cxnSp>
          <p:nvCxnSpPr>
            <p:cNvPr id="89206" name="AutoShape 44"/>
            <p:cNvCxnSpPr>
              <a:cxnSpLocks noChangeShapeType="1"/>
              <a:stCxn id="89171" idx="2"/>
              <a:endCxn id="89184" idx="0"/>
            </p:cNvCxnSpPr>
            <p:nvPr/>
          </p:nvCxnSpPr>
          <p:spPr bwMode="blackWhite">
            <a:xfrm flipH="1">
              <a:off x="1841" y="2424"/>
              <a:ext cx="1374" cy="433"/>
            </a:xfrm>
            <a:prstGeom prst="straightConnector1">
              <a:avLst/>
            </a:prstGeom>
            <a:noFill/>
            <a:ln w="25400">
              <a:solidFill>
                <a:schemeClr val="tx1"/>
              </a:solidFill>
              <a:round/>
              <a:headEnd type="none" w="sm" len="sm"/>
              <a:tailEnd type="none" w="sm" len="sm"/>
            </a:ln>
          </p:spPr>
        </p:cxnSp>
        <p:cxnSp>
          <p:nvCxnSpPr>
            <p:cNvPr id="89207" name="AutoShape 45"/>
            <p:cNvCxnSpPr>
              <a:cxnSpLocks noChangeShapeType="1"/>
              <a:stCxn id="89168" idx="2"/>
              <a:endCxn id="89185" idx="0"/>
            </p:cNvCxnSpPr>
            <p:nvPr/>
          </p:nvCxnSpPr>
          <p:spPr bwMode="blackWhite">
            <a:xfrm>
              <a:off x="1301" y="2424"/>
              <a:ext cx="1352" cy="433"/>
            </a:xfrm>
            <a:prstGeom prst="straightConnector1">
              <a:avLst/>
            </a:prstGeom>
            <a:noFill/>
            <a:ln w="25400">
              <a:solidFill>
                <a:schemeClr val="tx1"/>
              </a:solidFill>
              <a:round/>
              <a:headEnd type="none" w="sm" len="sm"/>
              <a:tailEnd type="none" w="sm" len="sm"/>
            </a:ln>
          </p:spPr>
        </p:cxnSp>
        <p:cxnSp>
          <p:nvCxnSpPr>
            <p:cNvPr id="89208" name="AutoShape 46"/>
            <p:cNvCxnSpPr>
              <a:cxnSpLocks noChangeShapeType="1"/>
              <a:stCxn id="89172" idx="2"/>
              <a:endCxn id="89185" idx="0"/>
            </p:cNvCxnSpPr>
            <p:nvPr/>
          </p:nvCxnSpPr>
          <p:spPr bwMode="blackWhite">
            <a:xfrm flipH="1">
              <a:off x="2653" y="2424"/>
              <a:ext cx="1200" cy="433"/>
            </a:xfrm>
            <a:prstGeom prst="straightConnector1">
              <a:avLst/>
            </a:prstGeom>
            <a:noFill/>
            <a:ln w="25400">
              <a:solidFill>
                <a:schemeClr val="tx1"/>
              </a:solidFill>
              <a:round/>
              <a:headEnd type="none" w="sm" len="sm"/>
              <a:tailEnd type="none" w="sm" len="sm"/>
            </a:ln>
          </p:spPr>
        </p:cxnSp>
        <p:cxnSp>
          <p:nvCxnSpPr>
            <p:cNvPr id="89209" name="AutoShape 47"/>
            <p:cNvCxnSpPr>
              <a:cxnSpLocks noChangeShapeType="1"/>
              <a:stCxn id="89169" idx="2"/>
              <a:endCxn id="89178" idx="0"/>
            </p:cNvCxnSpPr>
            <p:nvPr/>
          </p:nvCxnSpPr>
          <p:spPr bwMode="blackWhite">
            <a:xfrm>
              <a:off x="1939" y="2424"/>
              <a:ext cx="1120" cy="433"/>
            </a:xfrm>
            <a:prstGeom prst="straightConnector1">
              <a:avLst/>
            </a:prstGeom>
            <a:noFill/>
            <a:ln w="25400">
              <a:solidFill>
                <a:schemeClr val="tx1"/>
              </a:solidFill>
              <a:round/>
              <a:headEnd type="none" w="sm" len="sm"/>
              <a:tailEnd type="none" w="sm" len="sm"/>
            </a:ln>
          </p:spPr>
        </p:cxnSp>
        <p:cxnSp>
          <p:nvCxnSpPr>
            <p:cNvPr id="89210" name="AutoShape 48"/>
            <p:cNvCxnSpPr>
              <a:cxnSpLocks noChangeShapeType="1"/>
              <a:stCxn id="89173" idx="2"/>
              <a:endCxn id="89178" idx="0"/>
            </p:cNvCxnSpPr>
            <p:nvPr/>
          </p:nvCxnSpPr>
          <p:spPr bwMode="blackWhite">
            <a:xfrm flipH="1">
              <a:off x="3059" y="2424"/>
              <a:ext cx="1432" cy="433"/>
            </a:xfrm>
            <a:prstGeom prst="straightConnector1">
              <a:avLst/>
            </a:prstGeom>
            <a:noFill/>
            <a:ln w="25400">
              <a:solidFill>
                <a:schemeClr val="tx1"/>
              </a:solidFill>
              <a:round/>
              <a:headEnd type="none" w="sm" len="sm"/>
              <a:tailEnd type="none" w="sm" len="sm"/>
            </a:ln>
          </p:spPr>
        </p:cxnSp>
        <p:cxnSp>
          <p:nvCxnSpPr>
            <p:cNvPr id="89211" name="AutoShape 49"/>
            <p:cNvCxnSpPr>
              <a:cxnSpLocks noChangeShapeType="1"/>
              <a:stCxn id="89170" idx="2"/>
              <a:endCxn id="89179" idx="0"/>
            </p:cNvCxnSpPr>
            <p:nvPr/>
          </p:nvCxnSpPr>
          <p:spPr bwMode="blackWhite">
            <a:xfrm>
              <a:off x="2577" y="2424"/>
              <a:ext cx="1294" cy="433"/>
            </a:xfrm>
            <a:prstGeom prst="straightConnector1">
              <a:avLst/>
            </a:prstGeom>
            <a:noFill/>
            <a:ln w="25400">
              <a:solidFill>
                <a:schemeClr val="tx1"/>
              </a:solidFill>
              <a:round/>
              <a:headEnd type="none" w="sm" len="sm"/>
              <a:tailEnd type="none" w="sm" len="sm"/>
            </a:ln>
          </p:spPr>
        </p:cxnSp>
        <p:cxnSp>
          <p:nvCxnSpPr>
            <p:cNvPr id="89212" name="AutoShape 50"/>
            <p:cNvCxnSpPr>
              <a:cxnSpLocks noChangeShapeType="1"/>
              <a:stCxn id="89174" idx="2"/>
              <a:endCxn id="89179" idx="0"/>
            </p:cNvCxnSpPr>
            <p:nvPr/>
          </p:nvCxnSpPr>
          <p:spPr bwMode="blackWhite">
            <a:xfrm flipH="1">
              <a:off x="3871" y="2424"/>
              <a:ext cx="1259" cy="433"/>
            </a:xfrm>
            <a:prstGeom prst="straightConnector1">
              <a:avLst/>
            </a:prstGeom>
            <a:noFill/>
            <a:ln w="25400">
              <a:solidFill>
                <a:schemeClr val="tx1"/>
              </a:solidFill>
              <a:round/>
              <a:headEnd type="none" w="sm" len="sm"/>
              <a:tailEnd type="none" w="sm" len="sm"/>
            </a:ln>
          </p:spPr>
        </p:cxnSp>
        <p:cxnSp>
          <p:nvCxnSpPr>
            <p:cNvPr id="89213" name="AutoShape 51"/>
            <p:cNvCxnSpPr>
              <a:cxnSpLocks noChangeShapeType="1"/>
              <a:stCxn id="89174" idx="2"/>
              <a:endCxn id="89182" idx="0"/>
            </p:cNvCxnSpPr>
            <p:nvPr/>
          </p:nvCxnSpPr>
          <p:spPr bwMode="blackWhite">
            <a:xfrm flipH="1">
              <a:off x="5090" y="2424"/>
              <a:ext cx="40" cy="433"/>
            </a:xfrm>
            <a:prstGeom prst="straightConnector1">
              <a:avLst/>
            </a:prstGeom>
            <a:noFill/>
            <a:ln w="25400">
              <a:solidFill>
                <a:schemeClr val="tx1"/>
              </a:solidFill>
              <a:round/>
              <a:headEnd type="none" w="sm" len="sm"/>
              <a:tailEnd type="none" w="sm" len="sm"/>
            </a:ln>
          </p:spPr>
        </p:cxnSp>
        <p:cxnSp>
          <p:nvCxnSpPr>
            <p:cNvPr id="89214" name="AutoShape 52"/>
            <p:cNvCxnSpPr>
              <a:cxnSpLocks noChangeShapeType="1"/>
              <a:stCxn id="89172" idx="2"/>
              <a:endCxn id="89182" idx="0"/>
            </p:cNvCxnSpPr>
            <p:nvPr/>
          </p:nvCxnSpPr>
          <p:spPr bwMode="blackWhite">
            <a:xfrm>
              <a:off x="3853" y="2424"/>
              <a:ext cx="1237" cy="433"/>
            </a:xfrm>
            <a:prstGeom prst="straightConnector1">
              <a:avLst/>
            </a:prstGeom>
            <a:noFill/>
            <a:ln w="25400">
              <a:solidFill>
                <a:schemeClr val="tx1"/>
              </a:solidFill>
              <a:round/>
              <a:headEnd type="none" w="sm" len="sm"/>
              <a:tailEnd type="none" w="sm" len="sm"/>
            </a:ln>
          </p:spPr>
        </p:cxnSp>
        <p:cxnSp>
          <p:nvCxnSpPr>
            <p:cNvPr id="89215" name="AutoShape 53"/>
            <p:cNvCxnSpPr>
              <a:cxnSpLocks noChangeShapeType="1"/>
              <a:stCxn id="89171" idx="2"/>
              <a:endCxn id="89180" idx="0"/>
            </p:cNvCxnSpPr>
            <p:nvPr/>
          </p:nvCxnSpPr>
          <p:spPr bwMode="blackWhite">
            <a:xfrm>
              <a:off x="3215" y="2424"/>
              <a:ext cx="1062" cy="433"/>
            </a:xfrm>
            <a:prstGeom prst="straightConnector1">
              <a:avLst/>
            </a:prstGeom>
            <a:noFill/>
            <a:ln w="25400">
              <a:solidFill>
                <a:schemeClr val="tx1"/>
              </a:solidFill>
              <a:round/>
              <a:headEnd type="none" w="sm" len="sm"/>
              <a:tailEnd type="none" w="sm" len="sm"/>
            </a:ln>
          </p:spPr>
        </p:cxnSp>
        <p:cxnSp>
          <p:nvCxnSpPr>
            <p:cNvPr id="89216" name="AutoShape 54"/>
            <p:cNvCxnSpPr>
              <a:cxnSpLocks noChangeShapeType="1"/>
              <a:stCxn id="89173" idx="2"/>
              <a:endCxn id="89180" idx="0"/>
            </p:cNvCxnSpPr>
            <p:nvPr/>
          </p:nvCxnSpPr>
          <p:spPr bwMode="blackWhite">
            <a:xfrm flipH="1">
              <a:off x="4277" y="2424"/>
              <a:ext cx="214" cy="433"/>
            </a:xfrm>
            <a:prstGeom prst="straightConnector1">
              <a:avLst/>
            </a:prstGeom>
            <a:noFill/>
            <a:ln w="25400">
              <a:solidFill>
                <a:schemeClr val="tx1"/>
              </a:solidFill>
              <a:round/>
              <a:headEnd type="none" w="sm" len="sm"/>
              <a:tailEnd type="none" w="sm" len="sm"/>
            </a:ln>
          </p:spPr>
        </p:cxnSp>
        <p:cxnSp>
          <p:nvCxnSpPr>
            <p:cNvPr id="89217" name="AutoShape 55"/>
            <p:cNvCxnSpPr>
              <a:cxnSpLocks noChangeShapeType="1"/>
              <a:stCxn id="89175" idx="2"/>
              <a:endCxn id="89187" idx="0"/>
            </p:cNvCxnSpPr>
            <p:nvPr/>
          </p:nvCxnSpPr>
          <p:spPr bwMode="blackWhite">
            <a:xfrm>
              <a:off x="623" y="3095"/>
              <a:ext cx="465" cy="523"/>
            </a:xfrm>
            <a:prstGeom prst="straightConnector1">
              <a:avLst/>
            </a:prstGeom>
            <a:noFill/>
            <a:ln w="25400">
              <a:solidFill>
                <a:schemeClr val="tx1"/>
              </a:solidFill>
              <a:round/>
              <a:headEnd type="none" w="sm" len="sm"/>
              <a:tailEnd type="none" w="sm" len="sm"/>
            </a:ln>
          </p:spPr>
        </p:cxnSp>
        <p:cxnSp>
          <p:nvCxnSpPr>
            <p:cNvPr id="89218" name="AutoShape 56"/>
            <p:cNvCxnSpPr>
              <a:cxnSpLocks noChangeShapeType="1"/>
              <a:stCxn id="89183" idx="2"/>
              <a:endCxn id="89187" idx="0"/>
            </p:cNvCxnSpPr>
            <p:nvPr/>
          </p:nvCxnSpPr>
          <p:spPr bwMode="blackWhite">
            <a:xfrm>
              <a:off x="1029" y="3095"/>
              <a:ext cx="59" cy="523"/>
            </a:xfrm>
            <a:prstGeom prst="straightConnector1">
              <a:avLst/>
            </a:prstGeom>
            <a:noFill/>
            <a:ln w="25400">
              <a:solidFill>
                <a:schemeClr val="tx1"/>
              </a:solidFill>
              <a:round/>
              <a:headEnd type="none" w="sm" len="sm"/>
              <a:tailEnd type="none" w="sm" len="sm"/>
            </a:ln>
          </p:spPr>
        </p:cxnSp>
        <p:cxnSp>
          <p:nvCxnSpPr>
            <p:cNvPr id="89219" name="AutoShape 57"/>
            <p:cNvCxnSpPr>
              <a:cxnSpLocks noChangeShapeType="1"/>
              <a:stCxn id="89176" idx="2"/>
              <a:endCxn id="89187" idx="0"/>
            </p:cNvCxnSpPr>
            <p:nvPr/>
          </p:nvCxnSpPr>
          <p:spPr bwMode="blackWhite">
            <a:xfrm flipH="1">
              <a:off x="1088" y="3095"/>
              <a:ext cx="347" cy="523"/>
            </a:xfrm>
            <a:prstGeom prst="straightConnector1">
              <a:avLst/>
            </a:prstGeom>
            <a:noFill/>
            <a:ln w="25400">
              <a:solidFill>
                <a:schemeClr val="tx1"/>
              </a:solidFill>
              <a:round/>
              <a:headEnd type="none" w="sm" len="sm"/>
              <a:tailEnd type="none" w="sm" len="sm"/>
            </a:ln>
          </p:spPr>
        </p:cxnSp>
        <p:cxnSp>
          <p:nvCxnSpPr>
            <p:cNvPr id="89220" name="AutoShape 58"/>
            <p:cNvCxnSpPr>
              <a:cxnSpLocks noChangeShapeType="1"/>
              <a:stCxn id="89177" idx="2"/>
              <a:endCxn id="89187" idx="0"/>
            </p:cNvCxnSpPr>
            <p:nvPr/>
          </p:nvCxnSpPr>
          <p:spPr bwMode="blackWhite">
            <a:xfrm flipH="1">
              <a:off x="1088" y="3095"/>
              <a:ext cx="1159" cy="523"/>
            </a:xfrm>
            <a:prstGeom prst="straightConnector1">
              <a:avLst/>
            </a:prstGeom>
            <a:noFill/>
            <a:ln w="25400">
              <a:solidFill>
                <a:schemeClr val="tx1"/>
              </a:solidFill>
              <a:round/>
              <a:headEnd type="none" w="sm" len="sm"/>
              <a:tailEnd type="none" w="sm" len="sm"/>
            </a:ln>
          </p:spPr>
        </p:cxnSp>
        <p:cxnSp>
          <p:nvCxnSpPr>
            <p:cNvPr id="89221" name="AutoShape 59"/>
            <p:cNvCxnSpPr>
              <a:cxnSpLocks noChangeShapeType="1"/>
              <a:stCxn id="89183" idx="2"/>
              <a:endCxn id="89190" idx="0"/>
            </p:cNvCxnSpPr>
            <p:nvPr/>
          </p:nvCxnSpPr>
          <p:spPr bwMode="blackWhite">
            <a:xfrm>
              <a:off x="1029" y="3095"/>
              <a:ext cx="791" cy="524"/>
            </a:xfrm>
            <a:prstGeom prst="straightConnector1">
              <a:avLst/>
            </a:prstGeom>
            <a:noFill/>
            <a:ln w="25400">
              <a:solidFill>
                <a:schemeClr val="tx1"/>
              </a:solidFill>
              <a:round/>
              <a:headEnd type="none" w="sm" len="sm"/>
              <a:tailEnd type="none" w="sm" len="sm"/>
            </a:ln>
          </p:spPr>
        </p:cxnSp>
        <p:cxnSp>
          <p:nvCxnSpPr>
            <p:cNvPr id="89222" name="AutoShape 60"/>
            <p:cNvCxnSpPr>
              <a:cxnSpLocks noChangeShapeType="1"/>
              <a:stCxn id="89184" idx="2"/>
              <a:endCxn id="89190" idx="0"/>
            </p:cNvCxnSpPr>
            <p:nvPr/>
          </p:nvCxnSpPr>
          <p:spPr bwMode="blackWhite">
            <a:xfrm flipH="1">
              <a:off x="1820" y="3095"/>
              <a:ext cx="21" cy="524"/>
            </a:xfrm>
            <a:prstGeom prst="straightConnector1">
              <a:avLst/>
            </a:prstGeom>
            <a:noFill/>
            <a:ln w="25400">
              <a:solidFill>
                <a:schemeClr val="tx1"/>
              </a:solidFill>
              <a:round/>
              <a:headEnd type="none" w="sm" len="sm"/>
              <a:tailEnd type="none" w="sm" len="sm"/>
            </a:ln>
          </p:spPr>
        </p:cxnSp>
        <p:cxnSp>
          <p:nvCxnSpPr>
            <p:cNvPr id="89223" name="AutoShape 61"/>
            <p:cNvCxnSpPr>
              <a:cxnSpLocks noChangeShapeType="1"/>
              <a:stCxn id="89185" idx="2"/>
              <a:endCxn id="89190" idx="0"/>
            </p:cNvCxnSpPr>
            <p:nvPr/>
          </p:nvCxnSpPr>
          <p:spPr bwMode="blackWhite">
            <a:xfrm flipH="1">
              <a:off x="1820" y="3095"/>
              <a:ext cx="833" cy="524"/>
            </a:xfrm>
            <a:prstGeom prst="straightConnector1">
              <a:avLst/>
            </a:prstGeom>
            <a:noFill/>
            <a:ln w="25400">
              <a:solidFill>
                <a:schemeClr val="tx1"/>
              </a:solidFill>
              <a:round/>
              <a:headEnd type="none" w="sm" len="sm"/>
              <a:tailEnd type="none" w="sm" len="sm"/>
            </a:ln>
          </p:spPr>
        </p:cxnSp>
        <p:cxnSp>
          <p:nvCxnSpPr>
            <p:cNvPr id="89224" name="AutoShape 62"/>
            <p:cNvCxnSpPr>
              <a:cxnSpLocks noChangeShapeType="1"/>
              <a:stCxn id="89186" idx="2"/>
              <a:endCxn id="89190" idx="0"/>
            </p:cNvCxnSpPr>
            <p:nvPr/>
          </p:nvCxnSpPr>
          <p:spPr bwMode="blackWhite">
            <a:xfrm flipH="1">
              <a:off x="1820" y="3095"/>
              <a:ext cx="1645" cy="524"/>
            </a:xfrm>
            <a:prstGeom prst="straightConnector1">
              <a:avLst/>
            </a:prstGeom>
            <a:noFill/>
            <a:ln w="25400">
              <a:solidFill>
                <a:schemeClr val="tx1"/>
              </a:solidFill>
              <a:round/>
              <a:headEnd type="none" w="sm" len="sm"/>
              <a:tailEnd type="none" w="sm" len="sm"/>
            </a:ln>
          </p:spPr>
        </p:cxnSp>
        <p:cxnSp>
          <p:nvCxnSpPr>
            <p:cNvPr id="89225" name="AutoShape 63"/>
            <p:cNvCxnSpPr>
              <a:cxnSpLocks noChangeShapeType="1"/>
              <a:stCxn id="89175" idx="2"/>
              <a:endCxn id="89188" idx="0"/>
            </p:cNvCxnSpPr>
            <p:nvPr/>
          </p:nvCxnSpPr>
          <p:spPr bwMode="blackWhite">
            <a:xfrm>
              <a:off x="623" y="3095"/>
              <a:ext cx="1929" cy="524"/>
            </a:xfrm>
            <a:prstGeom prst="straightConnector1">
              <a:avLst/>
            </a:prstGeom>
            <a:noFill/>
            <a:ln w="25400">
              <a:solidFill>
                <a:schemeClr val="tx1"/>
              </a:solidFill>
              <a:round/>
              <a:headEnd type="none" w="sm" len="sm"/>
              <a:tailEnd type="none" w="sm" len="sm"/>
            </a:ln>
          </p:spPr>
        </p:cxnSp>
        <p:cxnSp>
          <p:nvCxnSpPr>
            <p:cNvPr id="89226" name="AutoShape 64"/>
            <p:cNvCxnSpPr>
              <a:cxnSpLocks noChangeShapeType="1"/>
              <a:stCxn id="89184" idx="2"/>
              <a:endCxn id="89188" idx="0"/>
            </p:cNvCxnSpPr>
            <p:nvPr/>
          </p:nvCxnSpPr>
          <p:spPr bwMode="blackWhite">
            <a:xfrm>
              <a:off x="1841" y="3095"/>
              <a:ext cx="711" cy="524"/>
            </a:xfrm>
            <a:prstGeom prst="straightConnector1">
              <a:avLst/>
            </a:prstGeom>
            <a:noFill/>
            <a:ln w="25400">
              <a:solidFill>
                <a:schemeClr val="tx1"/>
              </a:solidFill>
              <a:round/>
              <a:headEnd type="none" w="sm" len="sm"/>
              <a:tailEnd type="none" w="sm" len="sm"/>
            </a:ln>
          </p:spPr>
        </p:cxnSp>
        <p:cxnSp>
          <p:nvCxnSpPr>
            <p:cNvPr id="89227" name="AutoShape 65"/>
            <p:cNvCxnSpPr>
              <a:cxnSpLocks noChangeShapeType="1"/>
              <a:stCxn id="89178" idx="2"/>
              <a:endCxn id="89188" idx="0"/>
            </p:cNvCxnSpPr>
            <p:nvPr/>
          </p:nvCxnSpPr>
          <p:spPr bwMode="blackWhite">
            <a:xfrm flipH="1">
              <a:off x="2552" y="3095"/>
              <a:ext cx="507" cy="524"/>
            </a:xfrm>
            <a:prstGeom prst="straightConnector1">
              <a:avLst/>
            </a:prstGeom>
            <a:noFill/>
            <a:ln w="25400">
              <a:solidFill>
                <a:schemeClr val="tx1"/>
              </a:solidFill>
              <a:round/>
              <a:headEnd type="none" w="sm" len="sm"/>
              <a:tailEnd type="none" w="sm" len="sm"/>
            </a:ln>
          </p:spPr>
        </p:cxnSp>
        <p:cxnSp>
          <p:nvCxnSpPr>
            <p:cNvPr id="89228" name="AutoShape 66"/>
            <p:cNvCxnSpPr>
              <a:cxnSpLocks noChangeShapeType="1"/>
              <a:stCxn id="89180" idx="2"/>
              <a:endCxn id="89188" idx="0"/>
            </p:cNvCxnSpPr>
            <p:nvPr/>
          </p:nvCxnSpPr>
          <p:spPr bwMode="blackWhite">
            <a:xfrm flipH="1">
              <a:off x="2552" y="3095"/>
              <a:ext cx="1725" cy="524"/>
            </a:xfrm>
            <a:prstGeom prst="straightConnector1">
              <a:avLst/>
            </a:prstGeom>
            <a:noFill/>
            <a:ln w="25400">
              <a:solidFill>
                <a:schemeClr val="tx1"/>
              </a:solidFill>
              <a:round/>
              <a:headEnd type="none" w="sm" len="sm"/>
              <a:tailEnd type="none" w="sm" len="sm"/>
            </a:ln>
          </p:spPr>
        </p:cxnSp>
        <p:cxnSp>
          <p:nvCxnSpPr>
            <p:cNvPr id="89229" name="AutoShape 67"/>
            <p:cNvCxnSpPr>
              <a:cxnSpLocks noChangeShapeType="1"/>
              <a:stCxn id="89176" idx="2"/>
              <a:endCxn id="89191" idx="0"/>
            </p:cNvCxnSpPr>
            <p:nvPr/>
          </p:nvCxnSpPr>
          <p:spPr bwMode="blackWhite">
            <a:xfrm>
              <a:off x="1435" y="3095"/>
              <a:ext cx="1849" cy="524"/>
            </a:xfrm>
            <a:prstGeom prst="straightConnector1">
              <a:avLst/>
            </a:prstGeom>
            <a:noFill/>
            <a:ln w="25400">
              <a:solidFill>
                <a:schemeClr val="tx1"/>
              </a:solidFill>
              <a:round/>
              <a:headEnd type="none" w="sm" len="sm"/>
              <a:tailEnd type="none" w="sm" len="sm"/>
            </a:ln>
          </p:spPr>
        </p:cxnSp>
        <p:cxnSp>
          <p:nvCxnSpPr>
            <p:cNvPr id="89230" name="AutoShape 68"/>
            <p:cNvCxnSpPr>
              <a:cxnSpLocks noChangeShapeType="1"/>
              <a:stCxn id="89185" idx="2"/>
              <a:endCxn id="89191" idx="0"/>
            </p:cNvCxnSpPr>
            <p:nvPr/>
          </p:nvCxnSpPr>
          <p:spPr bwMode="blackWhite">
            <a:xfrm>
              <a:off x="2653" y="3095"/>
              <a:ext cx="631" cy="524"/>
            </a:xfrm>
            <a:prstGeom prst="straightConnector1">
              <a:avLst/>
            </a:prstGeom>
            <a:noFill/>
            <a:ln w="25400">
              <a:solidFill>
                <a:schemeClr val="tx1"/>
              </a:solidFill>
              <a:round/>
              <a:headEnd type="none" w="sm" len="sm"/>
              <a:tailEnd type="none" w="sm" len="sm"/>
            </a:ln>
          </p:spPr>
        </p:cxnSp>
        <p:cxnSp>
          <p:nvCxnSpPr>
            <p:cNvPr id="89231" name="AutoShape 69"/>
            <p:cNvCxnSpPr>
              <a:cxnSpLocks noChangeShapeType="1"/>
              <a:stCxn id="89179" idx="2"/>
              <a:endCxn id="89191" idx="0"/>
            </p:cNvCxnSpPr>
            <p:nvPr/>
          </p:nvCxnSpPr>
          <p:spPr bwMode="blackWhite">
            <a:xfrm flipH="1">
              <a:off x="3284" y="3095"/>
              <a:ext cx="587" cy="524"/>
            </a:xfrm>
            <a:prstGeom prst="straightConnector1">
              <a:avLst/>
            </a:prstGeom>
            <a:noFill/>
            <a:ln w="25400">
              <a:solidFill>
                <a:schemeClr val="tx1"/>
              </a:solidFill>
              <a:round/>
              <a:headEnd type="none" w="sm" len="sm"/>
              <a:tailEnd type="none" w="sm" len="sm"/>
            </a:ln>
          </p:spPr>
        </p:cxnSp>
        <p:cxnSp>
          <p:nvCxnSpPr>
            <p:cNvPr id="89232" name="AutoShape 70"/>
            <p:cNvCxnSpPr>
              <a:cxnSpLocks noChangeShapeType="1"/>
              <a:stCxn id="89182" idx="2"/>
              <a:endCxn id="89191" idx="0"/>
            </p:cNvCxnSpPr>
            <p:nvPr/>
          </p:nvCxnSpPr>
          <p:spPr bwMode="blackWhite">
            <a:xfrm flipH="1">
              <a:off x="3284" y="3095"/>
              <a:ext cx="1806" cy="524"/>
            </a:xfrm>
            <a:prstGeom prst="straightConnector1">
              <a:avLst/>
            </a:prstGeom>
            <a:noFill/>
            <a:ln w="25400">
              <a:solidFill>
                <a:schemeClr val="tx1"/>
              </a:solidFill>
              <a:round/>
              <a:headEnd type="none" w="sm" len="sm"/>
              <a:tailEnd type="none" w="sm" len="sm"/>
            </a:ln>
          </p:spPr>
        </p:cxnSp>
        <p:cxnSp>
          <p:nvCxnSpPr>
            <p:cNvPr id="89233" name="AutoShape 71"/>
            <p:cNvCxnSpPr>
              <a:cxnSpLocks noChangeShapeType="1"/>
              <a:stCxn id="89181" idx="2"/>
              <a:endCxn id="89189" idx="0"/>
            </p:cNvCxnSpPr>
            <p:nvPr/>
          </p:nvCxnSpPr>
          <p:spPr bwMode="blackWhite">
            <a:xfrm flipH="1">
              <a:off x="4016" y="3095"/>
              <a:ext cx="667" cy="524"/>
            </a:xfrm>
            <a:prstGeom prst="straightConnector1">
              <a:avLst/>
            </a:prstGeom>
            <a:noFill/>
            <a:ln w="25400">
              <a:solidFill>
                <a:schemeClr val="tx1"/>
              </a:solidFill>
              <a:round/>
              <a:headEnd type="none" w="sm" len="sm"/>
              <a:tailEnd type="none" w="sm" len="sm"/>
            </a:ln>
          </p:spPr>
        </p:cxnSp>
        <p:cxnSp>
          <p:nvCxnSpPr>
            <p:cNvPr id="89234" name="AutoShape 72"/>
            <p:cNvCxnSpPr>
              <a:cxnSpLocks noChangeShapeType="1"/>
              <a:stCxn id="89177" idx="2"/>
              <a:endCxn id="89189" idx="0"/>
            </p:cNvCxnSpPr>
            <p:nvPr/>
          </p:nvCxnSpPr>
          <p:spPr bwMode="blackWhite">
            <a:xfrm>
              <a:off x="2247" y="3095"/>
              <a:ext cx="1769" cy="524"/>
            </a:xfrm>
            <a:prstGeom prst="straightConnector1">
              <a:avLst/>
            </a:prstGeom>
            <a:noFill/>
            <a:ln w="25400">
              <a:solidFill>
                <a:schemeClr val="tx1"/>
              </a:solidFill>
              <a:round/>
              <a:headEnd type="none" w="sm" len="sm"/>
              <a:tailEnd type="none" w="sm" len="sm"/>
            </a:ln>
          </p:spPr>
        </p:cxnSp>
        <p:cxnSp>
          <p:nvCxnSpPr>
            <p:cNvPr id="89235" name="AutoShape 73"/>
            <p:cNvCxnSpPr>
              <a:cxnSpLocks noChangeShapeType="1"/>
              <a:stCxn id="89179" idx="2"/>
              <a:endCxn id="89189" idx="0"/>
            </p:cNvCxnSpPr>
            <p:nvPr/>
          </p:nvCxnSpPr>
          <p:spPr bwMode="blackWhite">
            <a:xfrm>
              <a:off x="3871" y="3095"/>
              <a:ext cx="145" cy="524"/>
            </a:xfrm>
            <a:prstGeom prst="straightConnector1">
              <a:avLst/>
            </a:prstGeom>
            <a:noFill/>
            <a:ln w="25400">
              <a:solidFill>
                <a:schemeClr val="tx1"/>
              </a:solidFill>
              <a:round/>
              <a:headEnd type="none" w="sm" len="sm"/>
              <a:tailEnd type="none" w="sm" len="sm"/>
            </a:ln>
          </p:spPr>
        </p:cxnSp>
        <p:cxnSp>
          <p:nvCxnSpPr>
            <p:cNvPr id="89236" name="AutoShape 74"/>
            <p:cNvCxnSpPr>
              <a:cxnSpLocks noChangeShapeType="1"/>
              <a:stCxn id="89178" idx="2"/>
              <a:endCxn id="89189" idx="0"/>
            </p:cNvCxnSpPr>
            <p:nvPr/>
          </p:nvCxnSpPr>
          <p:spPr bwMode="blackWhite">
            <a:xfrm>
              <a:off x="3059" y="3095"/>
              <a:ext cx="957" cy="524"/>
            </a:xfrm>
            <a:prstGeom prst="straightConnector1">
              <a:avLst/>
            </a:prstGeom>
            <a:noFill/>
            <a:ln w="25400">
              <a:solidFill>
                <a:schemeClr val="tx1"/>
              </a:solidFill>
              <a:round/>
              <a:headEnd type="none" w="sm" len="sm"/>
              <a:tailEnd type="none" w="sm" len="sm"/>
            </a:ln>
          </p:spPr>
        </p:cxnSp>
        <p:cxnSp>
          <p:nvCxnSpPr>
            <p:cNvPr id="89237" name="AutoShape 75"/>
            <p:cNvCxnSpPr>
              <a:cxnSpLocks noChangeShapeType="1"/>
              <a:stCxn id="89182" idx="2"/>
              <a:endCxn id="89192" idx="0"/>
            </p:cNvCxnSpPr>
            <p:nvPr/>
          </p:nvCxnSpPr>
          <p:spPr bwMode="blackWhite">
            <a:xfrm flipH="1">
              <a:off x="4748" y="3095"/>
              <a:ext cx="342" cy="523"/>
            </a:xfrm>
            <a:prstGeom prst="straightConnector1">
              <a:avLst/>
            </a:prstGeom>
            <a:noFill/>
            <a:ln w="25400">
              <a:solidFill>
                <a:schemeClr val="tx1"/>
              </a:solidFill>
              <a:round/>
              <a:headEnd type="none" w="sm" len="sm"/>
              <a:tailEnd type="none" w="sm" len="sm"/>
            </a:ln>
          </p:spPr>
        </p:cxnSp>
        <p:cxnSp>
          <p:nvCxnSpPr>
            <p:cNvPr id="89238" name="AutoShape 76"/>
            <p:cNvCxnSpPr>
              <a:cxnSpLocks noChangeShapeType="1"/>
              <a:stCxn id="89186" idx="2"/>
              <a:endCxn id="89192" idx="0"/>
            </p:cNvCxnSpPr>
            <p:nvPr/>
          </p:nvCxnSpPr>
          <p:spPr bwMode="blackWhite">
            <a:xfrm>
              <a:off x="3465" y="3095"/>
              <a:ext cx="1283" cy="523"/>
            </a:xfrm>
            <a:prstGeom prst="straightConnector1">
              <a:avLst/>
            </a:prstGeom>
            <a:noFill/>
            <a:ln w="25400">
              <a:solidFill>
                <a:schemeClr val="tx1"/>
              </a:solidFill>
              <a:round/>
              <a:headEnd type="none" w="sm" len="sm"/>
              <a:tailEnd type="none" w="sm" len="sm"/>
            </a:ln>
          </p:spPr>
        </p:cxnSp>
        <p:cxnSp>
          <p:nvCxnSpPr>
            <p:cNvPr id="89239" name="AutoShape 77"/>
            <p:cNvCxnSpPr>
              <a:cxnSpLocks noChangeShapeType="1"/>
              <a:stCxn id="89180" idx="2"/>
              <a:endCxn id="89192" idx="0"/>
            </p:cNvCxnSpPr>
            <p:nvPr/>
          </p:nvCxnSpPr>
          <p:spPr bwMode="blackWhite">
            <a:xfrm>
              <a:off x="4277" y="3095"/>
              <a:ext cx="471" cy="523"/>
            </a:xfrm>
            <a:prstGeom prst="straightConnector1">
              <a:avLst/>
            </a:prstGeom>
            <a:noFill/>
            <a:ln w="25400">
              <a:solidFill>
                <a:schemeClr val="tx1"/>
              </a:solidFill>
              <a:round/>
              <a:headEnd type="none" w="sm" len="sm"/>
              <a:tailEnd type="none" w="sm" len="sm"/>
            </a:ln>
          </p:spPr>
        </p:cxnSp>
        <p:cxnSp>
          <p:nvCxnSpPr>
            <p:cNvPr id="89240" name="AutoShape 78"/>
            <p:cNvCxnSpPr>
              <a:cxnSpLocks noChangeShapeType="1"/>
              <a:stCxn id="89181" idx="2"/>
              <a:endCxn id="89192" idx="0"/>
            </p:cNvCxnSpPr>
            <p:nvPr/>
          </p:nvCxnSpPr>
          <p:spPr bwMode="blackWhite">
            <a:xfrm>
              <a:off x="4683" y="3095"/>
              <a:ext cx="65" cy="523"/>
            </a:xfrm>
            <a:prstGeom prst="straightConnector1">
              <a:avLst/>
            </a:prstGeom>
            <a:noFill/>
            <a:ln w="25400">
              <a:solidFill>
                <a:schemeClr val="tx1"/>
              </a:solidFill>
              <a:round/>
              <a:headEnd type="none" w="sm" len="sm"/>
              <a:tailEnd type="none" w="sm" len="sm"/>
            </a:ln>
          </p:spPr>
        </p:cxnSp>
      </p:grpSp>
      <p:sp>
        <p:nvSpPr>
          <p:cNvPr id="237647" name="AutoShape 79"/>
          <p:cNvSpPr>
            <a:spLocks noChangeArrowheads="1"/>
          </p:cNvSpPr>
          <p:nvPr/>
        </p:nvSpPr>
        <p:spPr bwMode="blackWhite">
          <a:xfrm>
            <a:off x="7899400" y="3759200"/>
            <a:ext cx="487363" cy="352425"/>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000</a:t>
            </a:r>
          </a:p>
        </p:txBody>
      </p:sp>
      <p:grpSp>
        <p:nvGrpSpPr>
          <p:cNvPr id="3" name="Group 80"/>
          <p:cNvGrpSpPr>
            <a:grpSpLocks/>
          </p:cNvGrpSpPr>
          <p:nvPr/>
        </p:nvGrpSpPr>
        <p:grpSpPr bwMode="auto">
          <a:xfrm>
            <a:off x="7835900" y="4122738"/>
            <a:ext cx="487363" cy="1054100"/>
            <a:chOff x="5577" y="2945"/>
            <a:chExt cx="347" cy="752"/>
          </a:xfrm>
        </p:grpSpPr>
        <p:sp>
          <p:nvSpPr>
            <p:cNvPr id="89165" name="AutoShape 81"/>
            <p:cNvSpPr>
              <a:spLocks noChangeArrowheads="1"/>
            </p:cNvSpPr>
            <p:nvPr/>
          </p:nvSpPr>
          <p:spPr bwMode="blackWhite">
            <a:xfrm>
              <a:off x="557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0</a:t>
              </a:r>
            </a:p>
          </p:txBody>
        </p:sp>
        <p:cxnSp>
          <p:nvCxnSpPr>
            <p:cNvPr id="89166" name="AutoShape 82"/>
            <p:cNvCxnSpPr>
              <a:cxnSpLocks noChangeShapeType="1"/>
              <a:endCxn id="89165" idx="0"/>
            </p:cNvCxnSpPr>
            <p:nvPr/>
          </p:nvCxnSpPr>
          <p:spPr bwMode="auto">
            <a:xfrm flipH="1">
              <a:off x="5751" y="2945"/>
              <a:ext cx="45" cy="493"/>
            </a:xfrm>
            <a:prstGeom prst="straightConnector1">
              <a:avLst/>
            </a:prstGeom>
            <a:noFill/>
            <a:ln w="25400">
              <a:solidFill>
                <a:schemeClr val="folHlink"/>
              </a:solidFill>
              <a:round/>
              <a:headEnd/>
              <a:tailEnd type="none" w="lg" len="lg"/>
            </a:ln>
          </p:spPr>
        </p:cxnSp>
      </p:grpSp>
      <p:grpSp>
        <p:nvGrpSpPr>
          <p:cNvPr id="4" name="Group 83"/>
          <p:cNvGrpSpPr>
            <a:grpSpLocks/>
          </p:cNvGrpSpPr>
          <p:nvPr/>
        </p:nvGrpSpPr>
        <p:grpSpPr bwMode="auto">
          <a:xfrm>
            <a:off x="5900738" y="4124325"/>
            <a:ext cx="2243137" cy="1052513"/>
            <a:chOff x="4200" y="2946"/>
            <a:chExt cx="1596" cy="751"/>
          </a:xfrm>
        </p:grpSpPr>
        <p:sp>
          <p:nvSpPr>
            <p:cNvPr id="89161" name="AutoShape 84"/>
            <p:cNvSpPr>
              <a:spLocks noChangeArrowheads="1"/>
            </p:cNvSpPr>
            <p:nvPr/>
          </p:nvSpPr>
          <p:spPr bwMode="blackWhite">
            <a:xfrm>
              <a:off x="4200"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00</a:t>
              </a:r>
            </a:p>
          </p:txBody>
        </p:sp>
        <p:sp>
          <p:nvSpPr>
            <p:cNvPr id="89162" name="AutoShape 85"/>
            <p:cNvSpPr>
              <a:spLocks noChangeArrowheads="1"/>
            </p:cNvSpPr>
            <p:nvPr/>
          </p:nvSpPr>
          <p:spPr bwMode="blackWhite">
            <a:xfrm>
              <a:off x="511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a:t>
              </a:r>
              <a:r>
                <a:rPr lang="en-US" sz="2000" dirty="0">
                  <a:solidFill>
                    <a:srgbClr val="FFFFFF"/>
                  </a:solidFill>
                  <a:latin typeface="Symbol" pitchFamily="18" charset="2"/>
                </a:rPr>
                <a:t>*</a:t>
              </a:r>
            </a:p>
          </p:txBody>
        </p:sp>
        <p:cxnSp>
          <p:nvCxnSpPr>
            <p:cNvPr id="89163" name="AutoShape 86"/>
            <p:cNvCxnSpPr>
              <a:cxnSpLocks noChangeShapeType="1"/>
              <a:endCxn id="89162" idx="0"/>
            </p:cNvCxnSpPr>
            <p:nvPr/>
          </p:nvCxnSpPr>
          <p:spPr bwMode="blackWhite">
            <a:xfrm flipH="1">
              <a:off x="5291" y="2946"/>
              <a:ext cx="505" cy="491"/>
            </a:xfrm>
            <a:prstGeom prst="straightConnector1">
              <a:avLst/>
            </a:prstGeom>
            <a:noFill/>
            <a:ln w="25400">
              <a:solidFill>
                <a:schemeClr val="folHlink"/>
              </a:solidFill>
              <a:round/>
              <a:headEnd type="none" w="sm" len="sm"/>
              <a:tailEnd type="none" w="sm" len="sm"/>
            </a:ln>
          </p:spPr>
        </p:cxnSp>
        <p:cxnSp>
          <p:nvCxnSpPr>
            <p:cNvPr id="89164" name="AutoShape 87"/>
            <p:cNvCxnSpPr>
              <a:cxnSpLocks noChangeShapeType="1"/>
              <a:endCxn id="89161" idx="0"/>
            </p:cNvCxnSpPr>
            <p:nvPr/>
          </p:nvCxnSpPr>
          <p:spPr bwMode="blackWhite">
            <a:xfrm flipH="1">
              <a:off x="4374" y="2946"/>
              <a:ext cx="1422" cy="491"/>
            </a:xfrm>
            <a:prstGeom prst="straightConnector1">
              <a:avLst/>
            </a:prstGeom>
            <a:noFill/>
            <a:ln w="25400">
              <a:solidFill>
                <a:schemeClr val="folHlink"/>
              </a:solidFill>
              <a:round/>
              <a:headEnd type="none" w="sm" len="sm"/>
              <a:tailEnd type="none" w="sm" len="sm"/>
            </a:ln>
          </p:spPr>
        </p:cxnSp>
      </p:grpSp>
      <p:grpSp>
        <p:nvGrpSpPr>
          <p:cNvPr id="5" name="Group 88"/>
          <p:cNvGrpSpPr>
            <a:grpSpLocks/>
          </p:cNvGrpSpPr>
          <p:nvPr/>
        </p:nvGrpSpPr>
        <p:grpSpPr bwMode="auto">
          <a:xfrm>
            <a:off x="4968875" y="5187950"/>
            <a:ext cx="3111500" cy="1198563"/>
            <a:chOff x="3536" y="3705"/>
            <a:chExt cx="2215" cy="856"/>
          </a:xfrm>
        </p:grpSpPr>
        <p:sp>
          <p:nvSpPr>
            <p:cNvPr id="89154" name="AutoShape 89"/>
            <p:cNvSpPr>
              <a:spLocks noChangeArrowheads="1"/>
            </p:cNvSpPr>
            <p:nvPr/>
          </p:nvSpPr>
          <p:spPr bwMode="blackWhite">
            <a:xfrm>
              <a:off x="4364" y="4309"/>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r>
                <a:rPr lang="en-US" sz="2000" dirty="0">
                  <a:solidFill>
                    <a:srgbClr val="FFFFFF"/>
                  </a:solidFill>
                  <a:latin typeface="Symbol" pitchFamily="18" charset="2"/>
                </a:rPr>
                <a:t>*</a:t>
              </a:r>
            </a:p>
          </p:txBody>
        </p:sp>
        <p:sp>
          <p:nvSpPr>
            <p:cNvPr id="89155" name="AutoShape 90"/>
            <p:cNvSpPr>
              <a:spLocks noChangeArrowheads="1"/>
            </p:cNvSpPr>
            <p:nvPr/>
          </p:nvSpPr>
          <p:spPr bwMode="blackWhite">
            <a:xfrm>
              <a:off x="3536"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p>
          </p:txBody>
        </p:sp>
        <p:sp>
          <p:nvSpPr>
            <p:cNvPr id="89156" name="AutoShape 91"/>
            <p:cNvSpPr>
              <a:spLocks noChangeArrowheads="1"/>
            </p:cNvSpPr>
            <p:nvPr/>
          </p:nvSpPr>
          <p:spPr bwMode="blackWhite">
            <a:xfrm>
              <a:off x="5191" y="4308"/>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p>
          </p:txBody>
        </p:sp>
        <p:cxnSp>
          <p:nvCxnSpPr>
            <p:cNvPr id="89157" name="AutoShape 92"/>
            <p:cNvCxnSpPr>
              <a:cxnSpLocks noChangeShapeType="1"/>
              <a:endCxn id="89155" idx="0"/>
            </p:cNvCxnSpPr>
            <p:nvPr/>
          </p:nvCxnSpPr>
          <p:spPr bwMode="blackWhite">
            <a:xfrm flipH="1">
              <a:off x="3710" y="3705"/>
              <a:ext cx="664" cy="596"/>
            </a:xfrm>
            <a:prstGeom prst="straightConnector1">
              <a:avLst/>
            </a:prstGeom>
            <a:noFill/>
            <a:ln w="25400">
              <a:solidFill>
                <a:schemeClr val="folHlink"/>
              </a:solidFill>
              <a:round/>
              <a:headEnd type="none" w="sm" len="sm"/>
              <a:tailEnd type="none" w="sm" len="sm"/>
            </a:ln>
          </p:spPr>
        </p:cxnSp>
        <p:cxnSp>
          <p:nvCxnSpPr>
            <p:cNvPr id="89158" name="AutoShape 93"/>
            <p:cNvCxnSpPr>
              <a:cxnSpLocks noChangeShapeType="1"/>
              <a:endCxn id="89155" idx="0"/>
            </p:cNvCxnSpPr>
            <p:nvPr/>
          </p:nvCxnSpPr>
          <p:spPr bwMode="blackWhite">
            <a:xfrm flipH="1">
              <a:off x="3710" y="3705"/>
              <a:ext cx="2041" cy="596"/>
            </a:xfrm>
            <a:prstGeom prst="straightConnector1">
              <a:avLst/>
            </a:prstGeom>
            <a:noFill/>
            <a:ln w="25400">
              <a:solidFill>
                <a:schemeClr val="folHlink"/>
              </a:solidFill>
              <a:round/>
              <a:headEnd type="none" w="sm" len="sm"/>
              <a:tailEnd type="none" w="sm" len="sm"/>
            </a:ln>
          </p:spPr>
        </p:cxnSp>
        <p:cxnSp>
          <p:nvCxnSpPr>
            <p:cNvPr id="89159" name="AutoShape 94"/>
            <p:cNvCxnSpPr>
              <a:cxnSpLocks noChangeShapeType="1"/>
              <a:endCxn id="89154" idx="0"/>
            </p:cNvCxnSpPr>
            <p:nvPr/>
          </p:nvCxnSpPr>
          <p:spPr bwMode="blackWhite">
            <a:xfrm>
              <a:off x="4374" y="3705"/>
              <a:ext cx="163" cy="596"/>
            </a:xfrm>
            <a:prstGeom prst="straightConnector1">
              <a:avLst/>
            </a:prstGeom>
            <a:noFill/>
            <a:ln w="25400">
              <a:solidFill>
                <a:schemeClr val="folHlink"/>
              </a:solidFill>
              <a:round/>
              <a:headEnd type="none" w="sm" len="sm"/>
              <a:tailEnd type="none" w="sm" len="sm"/>
            </a:ln>
          </p:spPr>
        </p:cxnSp>
        <p:cxnSp>
          <p:nvCxnSpPr>
            <p:cNvPr id="89160" name="AutoShape 95"/>
            <p:cNvCxnSpPr>
              <a:cxnSpLocks noChangeShapeType="1"/>
              <a:endCxn id="89156" idx="0"/>
            </p:cNvCxnSpPr>
            <p:nvPr/>
          </p:nvCxnSpPr>
          <p:spPr bwMode="blackWhite">
            <a:xfrm flipH="1">
              <a:off x="5364" y="3705"/>
              <a:ext cx="387" cy="595"/>
            </a:xfrm>
            <a:prstGeom prst="straightConnector1">
              <a:avLst/>
            </a:prstGeom>
            <a:noFill/>
            <a:ln w="25400">
              <a:solidFill>
                <a:schemeClr val="folHlink"/>
              </a:solidFill>
              <a:round/>
              <a:headEnd type="none" w="sm" len="sm"/>
              <a:tailEnd type="none" w="sm" len="sm"/>
            </a:ln>
          </p:spPr>
        </p:cxnSp>
      </p:grpSp>
      <p:grpSp>
        <p:nvGrpSpPr>
          <p:cNvPr id="6" name="Group 96"/>
          <p:cNvGrpSpPr>
            <a:grpSpLocks/>
          </p:cNvGrpSpPr>
          <p:nvPr/>
        </p:nvGrpSpPr>
        <p:grpSpPr bwMode="auto">
          <a:xfrm>
            <a:off x="2644775" y="3759200"/>
            <a:ext cx="5435600" cy="2627313"/>
            <a:chOff x="1882" y="2685"/>
            <a:chExt cx="3869" cy="1876"/>
          </a:xfrm>
        </p:grpSpPr>
        <p:sp>
          <p:nvSpPr>
            <p:cNvPr id="89123" name="AutoShape 97"/>
            <p:cNvSpPr>
              <a:spLocks noChangeArrowheads="1"/>
            </p:cNvSpPr>
            <p:nvPr/>
          </p:nvSpPr>
          <p:spPr bwMode="blackWhite">
            <a:xfrm>
              <a:off x="2709"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p>
          </p:txBody>
        </p:sp>
        <p:sp>
          <p:nvSpPr>
            <p:cNvPr id="89124" name="AutoShape 98"/>
            <p:cNvSpPr>
              <a:spLocks noChangeArrowheads="1"/>
            </p:cNvSpPr>
            <p:nvPr/>
          </p:nvSpPr>
          <p:spPr bwMode="blackWhite">
            <a:xfrm>
              <a:off x="1882"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r>
                <a:rPr lang="en-US" sz="2000" dirty="0">
                  <a:solidFill>
                    <a:schemeClr val="bg1"/>
                  </a:solidFill>
                  <a:latin typeface="Symbol" pitchFamily="18" charset="2"/>
                </a:rPr>
                <a:t>*</a:t>
              </a:r>
            </a:p>
          </p:txBody>
        </p:sp>
        <p:grpSp>
          <p:nvGrpSpPr>
            <p:cNvPr id="89125" name="Group 99"/>
            <p:cNvGrpSpPr>
              <a:grpSpLocks/>
            </p:cNvGrpSpPr>
            <p:nvPr/>
          </p:nvGrpSpPr>
          <p:grpSpPr bwMode="auto">
            <a:xfrm>
              <a:off x="1906" y="2685"/>
              <a:ext cx="3845" cy="1012"/>
              <a:chOff x="1906" y="2685"/>
              <a:chExt cx="3845" cy="1012"/>
            </a:xfrm>
          </p:grpSpPr>
          <p:sp>
            <p:nvSpPr>
              <p:cNvPr id="89137" name="AutoShape 100"/>
              <p:cNvSpPr>
                <a:spLocks noChangeArrowheads="1"/>
              </p:cNvSpPr>
              <p:nvPr/>
            </p:nvSpPr>
            <p:spPr bwMode="blackWhite">
              <a:xfrm>
                <a:off x="3459" y="2685"/>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011</a:t>
                </a:r>
              </a:p>
            </p:txBody>
          </p:sp>
          <p:sp>
            <p:nvSpPr>
              <p:cNvPr id="89138" name="AutoShape 101"/>
              <p:cNvSpPr>
                <a:spLocks noChangeArrowheads="1"/>
              </p:cNvSpPr>
              <p:nvPr/>
            </p:nvSpPr>
            <p:spPr bwMode="blackWhite">
              <a:xfrm>
                <a:off x="4179" y="2685"/>
                <a:ext cx="347"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39" name="AutoShape 102"/>
              <p:cNvSpPr>
                <a:spLocks noChangeArrowheads="1"/>
              </p:cNvSpPr>
              <p:nvPr/>
            </p:nvSpPr>
            <p:spPr bwMode="blackWhite">
              <a:xfrm>
                <a:off x="4900" y="2685"/>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001</a:t>
                </a:r>
              </a:p>
            </p:txBody>
          </p:sp>
          <p:sp>
            <p:nvSpPr>
              <p:cNvPr id="89140" name="AutoShape 103"/>
              <p:cNvSpPr>
                <a:spLocks noChangeArrowheads="1"/>
              </p:cNvSpPr>
              <p:nvPr/>
            </p:nvSpPr>
            <p:spPr bwMode="blackWhite">
              <a:xfrm>
                <a:off x="3282"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01</a:t>
                </a:r>
              </a:p>
            </p:txBody>
          </p:sp>
          <p:sp>
            <p:nvSpPr>
              <p:cNvPr id="89141" name="AutoShape 104"/>
              <p:cNvSpPr>
                <a:spLocks noChangeArrowheads="1"/>
              </p:cNvSpPr>
              <p:nvPr/>
            </p:nvSpPr>
            <p:spPr bwMode="blackWhite">
              <a:xfrm>
                <a:off x="4658"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1</a:t>
                </a:r>
              </a:p>
            </p:txBody>
          </p:sp>
          <p:sp>
            <p:nvSpPr>
              <p:cNvPr id="89142" name="AutoShape 105"/>
              <p:cNvSpPr>
                <a:spLocks noChangeArrowheads="1"/>
              </p:cNvSpPr>
              <p:nvPr/>
            </p:nvSpPr>
            <p:spPr bwMode="blackWhite">
              <a:xfrm>
                <a:off x="1906"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11</a:t>
                </a:r>
              </a:p>
            </p:txBody>
          </p:sp>
          <p:sp>
            <p:nvSpPr>
              <p:cNvPr id="89143" name="AutoShape 106"/>
              <p:cNvSpPr>
                <a:spLocks noChangeArrowheads="1"/>
              </p:cNvSpPr>
              <p:nvPr/>
            </p:nvSpPr>
            <p:spPr bwMode="blackWhite">
              <a:xfrm>
                <a:off x="2824" y="3446"/>
                <a:ext cx="346"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10</a:t>
                </a:r>
              </a:p>
            </p:txBody>
          </p:sp>
          <p:sp>
            <p:nvSpPr>
              <p:cNvPr id="89144" name="AutoShape 107"/>
              <p:cNvSpPr>
                <a:spLocks noChangeArrowheads="1"/>
              </p:cNvSpPr>
              <p:nvPr/>
            </p:nvSpPr>
            <p:spPr bwMode="blackWhite">
              <a:xfrm>
                <a:off x="3741"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a:t>
                </a:r>
                <a:r>
                  <a:rPr lang="en-US" sz="2000" dirty="0">
                    <a:solidFill>
                      <a:srgbClr val="FFFFFF"/>
                    </a:solidFill>
                    <a:latin typeface="Symbol" pitchFamily="18" charset="2"/>
                  </a:rPr>
                  <a:t>*</a:t>
                </a:r>
              </a:p>
            </p:txBody>
          </p:sp>
          <p:cxnSp>
            <p:nvCxnSpPr>
              <p:cNvPr id="89145" name="AutoShape 108"/>
              <p:cNvCxnSpPr>
                <a:cxnSpLocks noChangeShapeType="1"/>
                <a:stCxn id="89139" idx="2"/>
              </p:cNvCxnSpPr>
              <p:nvPr/>
            </p:nvCxnSpPr>
            <p:spPr bwMode="blackWhite">
              <a:xfrm>
                <a:off x="5074" y="2945"/>
                <a:ext cx="217" cy="493"/>
              </a:xfrm>
              <a:prstGeom prst="straightConnector1">
                <a:avLst/>
              </a:prstGeom>
              <a:noFill/>
              <a:ln w="25400">
                <a:solidFill>
                  <a:schemeClr val="folHlink"/>
                </a:solidFill>
                <a:round/>
                <a:headEnd type="none" w="sm" len="sm"/>
                <a:tailEnd type="none" w="sm" len="sm"/>
              </a:ln>
            </p:spPr>
          </p:cxnSp>
          <p:cxnSp>
            <p:nvCxnSpPr>
              <p:cNvPr id="89146" name="AutoShape 109"/>
              <p:cNvCxnSpPr>
                <a:cxnSpLocks noChangeShapeType="1"/>
                <a:stCxn id="89137" idx="2"/>
                <a:endCxn id="89144" idx="0"/>
              </p:cNvCxnSpPr>
              <p:nvPr/>
            </p:nvCxnSpPr>
            <p:spPr bwMode="blackWhite">
              <a:xfrm>
                <a:off x="3633" y="2946"/>
                <a:ext cx="282" cy="491"/>
              </a:xfrm>
              <a:prstGeom prst="straightConnector1">
                <a:avLst/>
              </a:prstGeom>
              <a:noFill/>
              <a:ln w="25400">
                <a:solidFill>
                  <a:schemeClr val="folHlink"/>
                </a:solidFill>
                <a:round/>
                <a:headEnd type="none" w="sm" len="sm"/>
                <a:tailEnd type="none" w="sm" len="sm"/>
              </a:ln>
            </p:spPr>
          </p:cxnSp>
          <p:cxnSp>
            <p:nvCxnSpPr>
              <p:cNvPr id="89147" name="AutoShape 110"/>
              <p:cNvCxnSpPr>
                <a:cxnSpLocks noChangeShapeType="1"/>
                <a:stCxn id="89138" idx="2"/>
                <a:endCxn id="89144" idx="0"/>
              </p:cNvCxnSpPr>
              <p:nvPr/>
            </p:nvCxnSpPr>
            <p:spPr bwMode="blackWhite">
              <a:xfrm flipH="1">
                <a:off x="3915" y="2946"/>
                <a:ext cx="438" cy="491"/>
              </a:xfrm>
              <a:prstGeom prst="straightConnector1">
                <a:avLst/>
              </a:prstGeom>
              <a:noFill/>
              <a:ln w="25400">
                <a:solidFill>
                  <a:schemeClr val="tx1"/>
                </a:solidFill>
                <a:round/>
                <a:headEnd type="none" w="sm" len="sm"/>
                <a:tailEnd type="none" w="sm" len="sm"/>
              </a:ln>
            </p:spPr>
          </p:cxnSp>
          <p:cxnSp>
            <p:nvCxnSpPr>
              <p:cNvPr id="89148" name="AutoShape 111"/>
              <p:cNvCxnSpPr>
                <a:cxnSpLocks noChangeShapeType="1"/>
                <a:stCxn id="89137" idx="2"/>
                <a:endCxn id="89142" idx="0"/>
              </p:cNvCxnSpPr>
              <p:nvPr/>
            </p:nvCxnSpPr>
            <p:spPr bwMode="blackWhite">
              <a:xfrm flipH="1">
                <a:off x="2080" y="2946"/>
                <a:ext cx="1553" cy="491"/>
              </a:xfrm>
              <a:prstGeom prst="straightConnector1">
                <a:avLst/>
              </a:prstGeom>
              <a:noFill/>
              <a:ln w="25400">
                <a:solidFill>
                  <a:schemeClr val="folHlink"/>
                </a:solidFill>
                <a:round/>
                <a:headEnd type="none" w="sm" len="sm"/>
                <a:tailEnd type="none" w="sm" len="sm"/>
              </a:ln>
            </p:spPr>
          </p:cxnSp>
          <p:cxnSp>
            <p:nvCxnSpPr>
              <p:cNvPr id="89149" name="AutoShape 112"/>
              <p:cNvCxnSpPr>
                <a:cxnSpLocks noChangeShapeType="1"/>
                <a:stCxn id="89138" idx="2"/>
                <a:endCxn id="89143" idx="0"/>
              </p:cNvCxnSpPr>
              <p:nvPr/>
            </p:nvCxnSpPr>
            <p:spPr bwMode="blackWhite">
              <a:xfrm flipH="1">
                <a:off x="2998" y="2946"/>
                <a:ext cx="1355" cy="491"/>
              </a:xfrm>
              <a:prstGeom prst="straightConnector1">
                <a:avLst/>
              </a:prstGeom>
              <a:noFill/>
              <a:ln w="25400">
                <a:solidFill>
                  <a:schemeClr val="tx1"/>
                </a:solidFill>
                <a:round/>
                <a:headEnd type="none" w="sm" len="sm"/>
                <a:tailEnd type="none" w="sm" len="sm"/>
              </a:ln>
            </p:spPr>
          </p:cxnSp>
          <p:cxnSp>
            <p:nvCxnSpPr>
              <p:cNvPr id="89150" name="AutoShape 113"/>
              <p:cNvCxnSpPr>
                <a:cxnSpLocks noChangeShapeType="1"/>
                <a:stCxn id="89139" idx="2"/>
                <a:endCxn id="89140" idx="0"/>
              </p:cNvCxnSpPr>
              <p:nvPr/>
            </p:nvCxnSpPr>
            <p:spPr bwMode="blackWhite">
              <a:xfrm flipH="1">
                <a:off x="3456" y="2946"/>
                <a:ext cx="1618" cy="491"/>
              </a:xfrm>
              <a:prstGeom prst="straightConnector1">
                <a:avLst/>
              </a:prstGeom>
              <a:noFill/>
              <a:ln w="25400">
                <a:solidFill>
                  <a:schemeClr val="folHlink"/>
                </a:solidFill>
                <a:round/>
                <a:headEnd type="none" w="sm" len="sm"/>
                <a:tailEnd type="none" w="sm" len="sm"/>
              </a:ln>
            </p:spPr>
          </p:cxnSp>
          <p:cxnSp>
            <p:nvCxnSpPr>
              <p:cNvPr id="89151" name="AutoShape 114"/>
              <p:cNvCxnSpPr>
                <a:cxnSpLocks noChangeShapeType="1"/>
                <a:stCxn id="89138" idx="2"/>
              </p:cNvCxnSpPr>
              <p:nvPr/>
            </p:nvCxnSpPr>
            <p:spPr bwMode="blackWhite">
              <a:xfrm>
                <a:off x="4353" y="2945"/>
                <a:ext cx="1398" cy="493"/>
              </a:xfrm>
              <a:prstGeom prst="straightConnector1">
                <a:avLst/>
              </a:prstGeom>
              <a:noFill/>
              <a:ln w="25400">
                <a:solidFill>
                  <a:schemeClr val="tx1"/>
                </a:solidFill>
                <a:round/>
                <a:headEnd type="none" w="sm" len="sm"/>
                <a:tailEnd type="none" w="sm" len="sm"/>
              </a:ln>
            </p:spPr>
          </p:cxnSp>
          <p:cxnSp>
            <p:nvCxnSpPr>
              <p:cNvPr id="89152" name="AutoShape 115"/>
              <p:cNvCxnSpPr>
                <a:cxnSpLocks noChangeShapeType="1"/>
                <a:stCxn id="89137" idx="2"/>
                <a:endCxn id="89141" idx="0"/>
              </p:cNvCxnSpPr>
              <p:nvPr/>
            </p:nvCxnSpPr>
            <p:spPr bwMode="blackWhite">
              <a:xfrm>
                <a:off x="3633" y="2946"/>
                <a:ext cx="1199" cy="491"/>
              </a:xfrm>
              <a:prstGeom prst="straightConnector1">
                <a:avLst/>
              </a:prstGeom>
              <a:noFill/>
              <a:ln w="25400">
                <a:solidFill>
                  <a:schemeClr val="folHlink"/>
                </a:solidFill>
                <a:round/>
                <a:headEnd type="none" w="sm" len="sm"/>
                <a:tailEnd type="none" w="sm" len="sm"/>
              </a:ln>
            </p:spPr>
          </p:cxnSp>
          <p:cxnSp>
            <p:nvCxnSpPr>
              <p:cNvPr id="89153" name="AutoShape 116"/>
              <p:cNvCxnSpPr>
                <a:cxnSpLocks noChangeShapeType="1"/>
                <a:stCxn id="89139" idx="2"/>
                <a:endCxn id="89141" idx="0"/>
              </p:cNvCxnSpPr>
              <p:nvPr/>
            </p:nvCxnSpPr>
            <p:spPr bwMode="blackWhite">
              <a:xfrm flipH="1">
                <a:off x="4832" y="2946"/>
                <a:ext cx="242" cy="491"/>
              </a:xfrm>
              <a:prstGeom prst="straightConnector1">
                <a:avLst/>
              </a:prstGeom>
              <a:noFill/>
              <a:ln w="25400">
                <a:solidFill>
                  <a:schemeClr val="folHlink"/>
                </a:solidFill>
                <a:round/>
                <a:headEnd type="none" w="sm" len="sm"/>
                <a:tailEnd type="none" w="sm" len="sm"/>
              </a:ln>
            </p:spPr>
          </p:cxnSp>
        </p:grpSp>
        <p:grpSp>
          <p:nvGrpSpPr>
            <p:cNvPr id="89126" name="Group 117"/>
            <p:cNvGrpSpPr>
              <a:grpSpLocks/>
            </p:cNvGrpSpPr>
            <p:nvPr/>
          </p:nvGrpSpPr>
          <p:grpSpPr bwMode="auto">
            <a:xfrm>
              <a:off x="2056" y="3705"/>
              <a:ext cx="3308" cy="596"/>
              <a:chOff x="2056" y="3705"/>
              <a:chExt cx="3308" cy="596"/>
            </a:xfrm>
          </p:grpSpPr>
          <p:cxnSp>
            <p:nvCxnSpPr>
              <p:cNvPr id="89127" name="AutoShape 118"/>
              <p:cNvCxnSpPr>
                <a:cxnSpLocks noChangeShapeType="1"/>
                <a:stCxn id="89142" idx="2"/>
                <a:endCxn id="89124" idx="0"/>
              </p:cNvCxnSpPr>
              <p:nvPr/>
            </p:nvCxnSpPr>
            <p:spPr bwMode="blackWhite">
              <a:xfrm flipH="1">
                <a:off x="2056" y="3705"/>
                <a:ext cx="24" cy="596"/>
              </a:xfrm>
              <a:prstGeom prst="straightConnector1">
                <a:avLst/>
              </a:prstGeom>
              <a:noFill/>
              <a:ln w="25400">
                <a:solidFill>
                  <a:schemeClr val="folHlink"/>
                </a:solidFill>
                <a:round/>
                <a:headEnd type="none" w="sm" len="sm"/>
                <a:tailEnd type="none" w="sm" len="sm"/>
              </a:ln>
            </p:spPr>
          </p:cxnSp>
          <p:cxnSp>
            <p:nvCxnSpPr>
              <p:cNvPr id="89128" name="AutoShape 119"/>
              <p:cNvCxnSpPr>
                <a:cxnSpLocks noChangeShapeType="1"/>
                <a:stCxn id="89143" idx="2"/>
                <a:endCxn id="89124" idx="0"/>
              </p:cNvCxnSpPr>
              <p:nvPr/>
            </p:nvCxnSpPr>
            <p:spPr bwMode="blackWhite">
              <a:xfrm flipH="1">
                <a:off x="2056" y="3705"/>
                <a:ext cx="941" cy="596"/>
              </a:xfrm>
              <a:prstGeom prst="straightConnector1">
                <a:avLst/>
              </a:prstGeom>
              <a:noFill/>
              <a:ln w="25400">
                <a:solidFill>
                  <a:schemeClr val="folHlink"/>
                </a:solidFill>
                <a:round/>
                <a:headEnd type="none" w="sm" len="sm"/>
                <a:tailEnd type="none" w="sm" len="sm"/>
              </a:ln>
            </p:spPr>
          </p:cxnSp>
          <p:cxnSp>
            <p:nvCxnSpPr>
              <p:cNvPr id="89129" name="AutoShape 120"/>
              <p:cNvCxnSpPr>
                <a:cxnSpLocks noChangeShapeType="1"/>
                <a:stCxn id="89144" idx="2"/>
                <a:endCxn id="89124" idx="0"/>
              </p:cNvCxnSpPr>
              <p:nvPr/>
            </p:nvCxnSpPr>
            <p:spPr bwMode="blackWhite">
              <a:xfrm flipH="1">
                <a:off x="2056" y="3705"/>
                <a:ext cx="1859" cy="596"/>
              </a:xfrm>
              <a:prstGeom prst="straightConnector1">
                <a:avLst/>
              </a:prstGeom>
              <a:noFill/>
              <a:ln w="25400">
                <a:solidFill>
                  <a:schemeClr val="folHlink"/>
                </a:solidFill>
                <a:round/>
                <a:headEnd type="none" w="sm" len="sm"/>
                <a:tailEnd type="none" w="sm" len="sm"/>
              </a:ln>
            </p:spPr>
          </p:cxnSp>
          <p:cxnSp>
            <p:nvCxnSpPr>
              <p:cNvPr id="89130" name="AutoShape 121"/>
              <p:cNvCxnSpPr>
                <a:cxnSpLocks noChangeShapeType="1"/>
                <a:stCxn id="89142" idx="2"/>
                <a:endCxn id="89123" idx="0"/>
              </p:cNvCxnSpPr>
              <p:nvPr/>
            </p:nvCxnSpPr>
            <p:spPr bwMode="blackWhite">
              <a:xfrm>
                <a:off x="2080" y="3705"/>
                <a:ext cx="803" cy="596"/>
              </a:xfrm>
              <a:prstGeom prst="straightConnector1">
                <a:avLst/>
              </a:prstGeom>
              <a:noFill/>
              <a:ln w="25400">
                <a:solidFill>
                  <a:schemeClr val="folHlink"/>
                </a:solidFill>
                <a:round/>
                <a:headEnd type="none" w="sm" len="sm"/>
                <a:tailEnd type="none" w="sm" len="sm"/>
              </a:ln>
            </p:spPr>
          </p:cxnSp>
          <p:cxnSp>
            <p:nvCxnSpPr>
              <p:cNvPr id="89131" name="AutoShape 122"/>
              <p:cNvCxnSpPr>
                <a:cxnSpLocks noChangeShapeType="1"/>
                <a:stCxn id="89140" idx="2"/>
                <a:endCxn id="89123" idx="0"/>
              </p:cNvCxnSpPr>
              <p:nvPr/>
            </p:nvCxnSpPr>
            <p:spPr bwMode="blackWhite">
              <a:xfrm flipH="1">
                <a:off x="2883" y="3705"/>
                <a:ext cx="573" cy="596"/>
              </a:xfrm>
              <a:prstGeom prst="straightConnector1">
                <a:avLst/>
              </a:prstGeom>
              <a:noFill/>
              <a:ln w="25400">
                <a:solidFill>
                  <a:schemeClr val="folHlink"/>
                </a:solidFill>
                <a:round/>
                <a:headEnd type="none" w="sm" len="sm"/>
                <a:tailEnd type="none" w="sm" len="sm"/>
              </a:ln>
            </p:spPr>
          </p:cxnSp>
          <p:cxnSp>
            <p:nvCxnSpPr>
              <p:cNvPr id="89132" name="AutoShape 123"/>
              <p:cNvCxnSpPr>
                <a:cxnSpLocks noChangeShapeType="1"/>
                <a:stCxn id="89141" idx="2"/>
                <a:endCxn id="89123" idx="0"/>
              </p:cNvCxnSpPr>
              <p:nvPr/>
            </p:nvCxnSpPr>
            <p:spPr bwMode="blackWhite">
              <a:xfrm flipH="1">
                <a:off x="2883" y="3705"/>
                <a:ext cx="1949" cy="596"/>
              </a:xfrm>
              <a:prstGeom prst="straightConnector1">
                <a:avLst/>
              </a:prstGeom>
              <a:noFill/>
              <a:ln w="25400">
                <a:solidFill>
                  <a:schemeClr val="folHlink"/>
                </a:solidFill>
                <a:round/>
                <a:headEnd type="none" w="sm" len="sm"/>
                <a:tailEnd type="none" w="sm" len="sm"/>
              </a:ln>
            </p:spPr>
          </p:cxnSp>
          <p:cxnSp>
            <p:nvCxnSpPr>
              <p:cNvPr id="89133" name="AutoShape 124"/>
              <p:cNvCxnSpPr>
                <a:cxnSpLocks noChangeShapeType="1"/>
                <a:stCxn id="89143" idx="2"/>
              </p:cNvCxnSpPr>
              <p:nvPr/>
            </p:nvCxnSpPr>
            <p:spPr bwMode="blackWhite">
              <a:xfrm>
                <a:off x="2997" y="3705"/>
                <a:ext cx="713" cy="596"/>
              </a:xfrm>
              <a:prstGeom prst="straightConnector1">
                <a:avLst/>
              </a:prstGeom>
              <a:noFill/>
              <a:ln w="25400">
                <a:solidFill>
                  <a:schemeClr val="folHlink"/>
                </a:solidFill>
                <a:round/>
                <a:headEnd type="none" w="sm" len="sm"/>
                <a:tailEnd type="none" w="sm" len="sm"/>
              </a:ln>
            </p:spPr>
          </p:cxnSp>
          <p:cxnSp>
            <p:nvCxnSpPr>
              <p:cNvPr id="89134" name="AutoShape 125"/>
              <p:cNvCxnSpPr>
                <a:cxnSpLocks noChangeShapeType="1"/>
                <a:stCxn id="89140" idx="2"/>
              </p:cNvCxnSpPr>
              <p:nvPr/>
            </p:nvCxnSpPr>
            <p:spPr bwMode="blackWhite">
              <a:xfrm>
                <a:off x="3456" y="3705"/>
                <a:ext cx="1081" cy="596"/>
              </a:xfrm>
              <a:prstGeom prst="straightConnector1">
                <a:avLst/>
              </a:prstGeom>
              <a:noFill/>
              <a:ln w="25400">
                <a:solidFill>
                  <a:schemeClr val="folHlink"/>
                </a:solidFill>
                <a:round/>
                <a:headEnd type="none" w="sm" len="sm"/>
                <a:tailEnd type="none" w="sm" len="sm"/>
              </a:ln>
            </p:spPr>
          </p:cxnSp>
          <p:cxnSp>
            <p:nvCxnSpPr>
              <p:cNvPr id="89135" name="AutoShape 126"/>
              <p:cNvCxnSpPr>
                <a:cxnSpLocks noChangeShapeType="1"/>
                <a:stCxn id="89144" idx="2"/>
              </p:cNvCxnSpPr>
              <p:nvPr/>
            </p:nvCxnSpPr>
            <p:spPr bwMode="blackWhite">
              <a:xfrm>
                <a:off x="3915" y="3705"/>
                <a:ext cx="1449" cy="595"/>
              </a:xfrm>
              <a:prstGeom prst="straightConnector1">
                <a:avLst/>
              </a:prstGeom>
              <a:noFill/>
              <a:ln w="25400">
                <a:solidFill>
                  <a:schemeClr val="folHlink"/>
                </a:solidFill>
                <a:round/>
                <a:headEnd type="none" w="sm" len="sm"/>
                <a:tailEnd type="none" w="sm" len="sm"/>
              </a:ln>
            </p:spPr>
          </p:cxnSp>
          <p:cxnSp>
            <p:nvCxnSpPr>
              <p:cNvPr id="89136" name="AutoShape 127"/>
              <p:cNvCxnSpPr>
                <a:cxnSpLocks noChangeShapeType="1"/>
                <a:stCxn id="89141" idx="2"/>
              </p:cNvCxnSpPr>
              <p:nvPr/>
            </p:nvCxnSpPr>
            <p:spPr bwMode="blackWhite">
              <a:xfrm>
                <a:off x="4832" y="3705"/>
                <a:ext cx="532" cy="595"/>
              </a:xfrm>
              <a:prstGeom prst="straightConnector1">
                <a:avLst/>
              </a:prstGeom>
              <a:noFill/>
              <a:ln w="25400">
                <a:solidFill>
                  <a:schemeClr val="folHlink"/>
                </a:solidFill>
                <a:round/>
                <a:headEnd type="none" w="sm" len="sm"/>
                <a:tailEnd type="none" w="sm" len="sm"/>
              </a:ln>
            </p:spPr>
          </p:cxnSp>
        </p:grpSp>
      </p:grpSp>
      <p:sp>
        <p:nvSpPr>
          <p:cNvPr id="237696" name="AutoShape 128"/>
          <p:cNvSpPr>
            <a:spLocks noChangeArrowheads="1"/>
          </p:cNvSpPr>
          <p:nvPr/>
        </p:nvSpPr>
        <p:spPr bwMode="blackWhite">
          <a:xfrm>
            <a:off x="1482725" y="6032500"/>
            <a:ext cx="487363"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237697" name="Oval 129"/>
          <p:cNvSpPr>
            <a:spLocks noChangeArrowheads="1"/>
          </p:cNvSpPr>
          <p:nvPr/>
        </p:nvSpPr>
        <p:spPr bwMode="auto">
          <a:xfrm>
            <a:off x="1335088" y="5915025"/>
            <a:ext cx="809625" cy="604838"/>
          </a:xfrm>
          <a:prstGeom prst="ellipse">
            <a:avLst/>
          </a:prstGeom>
          <a:noFill/>
          <a:ln w="25400">
            <a:solidFill>
              <a:schemeClr val="hlink"/>
            </a:solidFill>
            <a:round/>
            <a:headEnd/>
            <a:tailEnd type="none" w="lg" len="lg"/>
          </a:ln>
        </p:spPr>
        <p:txBody>
          <a:bodyPr wrap="none" anchor="ctr"/>
          <a:lstStyle/>
          <a:p>
            <a:endParaRPr lang="en-GB"/>
          </a:p>
        </p:txBody>
      </p:sp>
      <p:grpSp>
        <p:nvGrpSpPr>
          <p:cNvPr id="9" name="Group 130"/>
          <p:cNvGrpSpPr>
            <a:grpSpLocks/>
          </p:cNvGrpSpPr>
          <p:nvPr/>
        </p:nvGrpSpPr>
        <p:grpSpPr bwMode="auto">
          <a:xfrm>
            <a:off x="744538" y="3759200"/>
            <a:ext cx="3589337" cy="2260600"/>
            <a:chOff x="530" y="2685"/>
            <a:chExt cx="2555" cy="1614"/>
          </a:xfrm>
        </p:grpSpPr>
        <p:sp>
          <p:nvSpPr>
            <p:cNvPr id="89103" name="AutoShape 131"/>
            <p:cNvSpPr>
              <a:spLocks noChangeArrowheads="1"/>
            </p:cNvSpPr>
            <p:nvPr/>
          </p:nvSpPr>
          <p:spPr bwMode="blackWhite">
            <a:xfrm>
              <a:off x="575"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04" name="AutoShape 132"/>
            <p:cNvSpPr>
              <a:spLocks noChangeArrowheads="1"/>
            </p:cNvSpPr>
            <p:nvPr/>
          </p:nvSpPr>
          <p:spPr bwMode="blackWhite">
            <a:xfrm>
              <a:off x="1296"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05" name="AutoShape 133"/>
            <p:cNvSpPr>
              <a:spLocks noChangeArrowheads="1"/>
            </p:cNvSpPr>
            <p:nvPr/>
          </p:nvSpPr>
          <p:spPr bwMode="blackWhite">
            <a:xfrm>
              <a:off x="2017"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06" name="AutoShape 134"/>
            <p:cNvSpPr>
              <a:spLocks noChangeArrowheads="1"/>
            </p:cNvSpPr>
            <p:nvPr/>
          </p:nvSpPr>
          <p:spPr bwMode="blackWhite">
            <a:xfrm>
              <a:off x="2738"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07" name="AutoShape 135"/>
            <p:cNvSpPr>
              <a:spLocks noChangeArrowheads="1"/>
            </p:cNvSpPr>
            <p:nvPr/>
          </p:nvSpPr>
          <p:spPr bwMode="blackWhite">
            <a:xfrm>
              <a:off x="530"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08" name="AutoShape 136"/>
            <p:cNvSpPr>
              <a:spLocks noChangeArrowheads="1"/>
            </p:cNvSpPr>
            <p:nvPr/>
          </p:nvSpPr>
          <p:spPr bwMode="blackWhite">
            <a:xfrm>
              <a:off x="1447"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09" name="AutoShape 137"/>
            <p:cNvSpPr>
              <a:spLocks noChangeArrowheads="1"/>
            </p:cNvSpPr>
            <p:nvPr/>
          </p:nvSpPr>
          <p:spPr bwMode="blackWhite">
            <a:xfrm>
              <a:off x="2365"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10" name="AutoShape 138"/>
            <p:cNvSpPr>
              <a:spLocks noChangeArrowheads="1"/>
            </p:cNvSpPr>
            <p:nvPr/>
          </p:nvSpPr>
          <p:spPr bwMode="blackWhite">
            <a:xfrm>
              <a:off x="989"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cxnSp>
          <p:nvCxnSpPr>
            <p:cNvPr id="89111" name="AutoShape 139"/>
            <p:cNvCxnSpPr>
              <a:cxnSpLocks noChangeShapeType="1"/>
              <a:stCxn id="89103" idx="2"/>
              <a:endCxn id="89110" idx="0"/>
            </p:cNvCxnSpPr>
            <p:nvPr/>
          </p:nvCxnSpPr>
          <p:spPr bwMode="blackWhite">
            <a:xfrm>
              <a:off x="749" y="2946"/>
              <a:ext cx="414" cy="491"/>
            </a:xfrm>
            <a:prstGeom prst="straightConnector1">
              <a:avLst/>
            </a:prstGeom>
            <a:noFill/>
            <a:ln w="25400">
              <a:solidFill>
                <a:schemeClr val="hlink"/>
              </a:solidFill>
              <a:round/>
              <a:headEnd type="none" w="sm" len="sm"/>
              <a:tailEnd type="none" w="sm" len="sm"/>
            </a:ln>
          </p:spPr>
        </p:cxnSp>
        <p:cxnSp>
          <p:nvCxnSpPr>
            <p:cNvPr id="89112" name="AutoShape 140"/>
            <p:cNvCxnSpPr>
              <a:cxnSpLocks noChangeShapeType="1"/>
              <a:stCxn id="89104" idx="2"/>
              <a:endCxn id="89110" idx="0"/>
            </p:cNvCxnSpPr>
            <p:nvPr/>
          </p:nvCxnSpPr>
          <p:spPr bwMode="blackWhite">
            <a:xfrm flipH="1">
              <a:off x="1163" y="2946"/>
              <a:ext cx="307" cy="491"/>
            </a:xfrm>
            <a:prstGeom prst="straightConnector1">
              <a:avLst/>
            </a:prstGeom>
            <a:noFill/>
            <a:ln w="25400">
              <a:solidFill>
                <a:schemeClr val="hlink"/>
              </a:solidFill>
              <a:round/>
              <a:headEnd type="none" w="sm" len="sm"/>
              <a:tailEnd type="none" w="sm" len="sm"/>
            </a:ln>
          </p:spPr>
        </p:cxnSp>
        <p:cxnSp>
          <p:nvCxnSpPr>
            <p:cNvPr id="89113" name="AutoShape 141"/>
            <p:cNvCxnSpPr>
              <a:cxnSpLocks noChangeShapeType="1"/>
              <a:stCxn id="89105" idx="2"/>
              <a:endCxn id="89109" idx="0"/>
            </p:cNvCxnSpPr>
            <p:nvPr/>
          </p:nvCxnSpPr>
          <p:spPr bwMode="blackWhite">
            <a:xfrm>
              <a:off x="2191" y="2946"/>
              <a:ext cx="348" cy="491"/>
            </a:xfrm>
            <a:prstGeom prst="straightConnector1">
              <a:avLst/>
            </a:prstGeom>
            <a:noFill/>
            <a:ln w="25400">
              <a:solidFill>
                <a:schemeClr val="hlink"/>
              </a:solidFill>
              <a:round/>
              <a:headEnd type="none" w="sm" len="sm"/>
              <a:tailEnd type="none" w="sm" len="sm"/>
            </a:ln>
          </p:spPr>
        </p:cxnSp>
        <p:cxnSp>
          <p:nvCxnSpPr>
            <p:cNvPr id="89114" name="AutoShape 142"/>
            <p:cNvCxnSpPr>
              <a:cxnSpLocks noChangeShapeType="1"/>
              <a:stCxn id="89106" idx="2"/>
              <a:endCxn id="89109" idx="0"/>
            </p:cNvCxnSpPr>
            <p:nvPr/>
          </p:nvCxnSpPr>
          <p:spPr bwMode="blackWhite">
            <a:xfrm flipH="1">
              <a:off x="2539" y="2946"/>
              <a:ext cx="373" cy="491"/>
            </a:xfrm>
            <a:prstGeom prst="straightConnector1">
              <a:avLst/>
            </a:prstGeom>
            <a:noFill/>
            <a:ln w="25400">
              <a:solidFill>
                <a:schemeClr val="hlink"/>
              </a:solidFill>
              <a:round/>
              <a:headEnd type="none" w="sm" len="sm"/>
              <a:tailEnd type="none" w="sm" len="sm"/>
            </a:ln>
          </p:spPr>
        </p:cxnSp>
        <p:cxnSp>
          <p:nvCxnSpPr>
            <p:cNvPr id="89115" name="AutoShape 143"/>
            <p:cNvCxnSpPr>
              <a:cxnSpLocks noChangeShapeType="1"/>
              <a:stCxn id="89103" idx="2"/>
              <a:endCxn id="89107" idx="0"/>
            </p:cNvCxnSpPr>
            <p:nvPr/>
          </p:nvCxnSpPr>
          <p:spPr bwMode="blackWhite">
            <a:xfrm flipH="1">
              <a:off x="704" y="2946"/>
              <a:ext cx="45" cy="491"/>
            </a:xfrm>
            <a:prstGeom prst="straightConnector1">
              <a:avLst/>
            </a:prstGeom>
            <a:noFill/>
            <a:ln w="25400">
              <a:solidFill>
                <a:schemeClr val="hlink"/>
              </a:solidFill>
              <a:round/>
              <a:headEnd type="none" w="sm" len="sm"/>
              <a:tailEnd type="none" w="sm" len="sm"/>
            </a:ln>
          </p:spPr>
        </p:cxnSp>
        <p:cxnSp>
          <p:nvCxnSpPr>
            <p:cNvPr id="89116" name="AutoShape 144"/>
            <p:cNvCxnSpPr>
              <a:cxnSpLocks noChangeShapeType="1"/>
              <a:stCxn id="89105" idx="2"/>
              <a:endCxn id="89107" idx="0"/>
            </p:cNvCxnSpPr>
            <p:nvPr/>
          </p:nvCxnSpPr>
          <p:spPr bwMode="blackWhite">
            <a:xfrm flipH="1">
              <a:off x="704" y="2946"/>
              <a:ext cx="1487" cy="491"/>
            </a:xfrm>
            <a:prstGeom prst="straightConnector1">
              <a:avLst/>
            </a:prstGeom>
            <a:noFill/>
            <a:ln w="25400">
              <a:solidFill>
                <a:schemeClr val="hlink"/>
              </a:solidFill>
              <a:round/>
              <a:headEnd type="none" w="sm" len="sm"/>
              <a:tailEnd type="none" w="sm" len="sm"/>
            </a:ln>
          </p:spPr>
        </p:cxnSp>
        <p:cxnSp>
          <p:nvCxnSpPr>
            <p:cNvPr id="89117" name="AutoShape 145"/>
            <p:cNvCxnSpPr>
              <a:cxnSpLocks noChangeShapeType="1"/>
              <a:stCxn id="89104" idx="2"/>
              <a:endCxn id="89108" idx="0"/>
            </p:cNvCxnSpPr>
            <p:nvPr/>
          </p:nvCxnSpPr>
          <p:spPr bwMode="blackWhite">
            <a:xfrm>
              <a:off x="1470" y="2946"/>
              <a:ext cx="151" cy="491"/>
            </a:xfrm>
            <a:prstGeom prst="straightConnector1">
              <a:avLst/>
            </a:prstGeom>
            <a:noFill/>
            <a:ln w="25400">
              <a:solidFill>
                <a:schemeClr val="hlink"/>
              </a:solidFill>
              <a:round/>
              <a:headEnd type="none" w="sm" len="sm"/>
              <a:tailEnd type="none" w="sm" len="sm"/>
            </a:ln>
          </p:spPr>
        </p:cxnSp>
        <p:cxnSp>
          <p:nvCxnSpPr>
            <p:cNvPr id="89118" name="AutoShape 146"/>
            <p:cNvCxnSpPr>
              <a:cxnSpLocks noChangeShapeType="1"/>
              <a:stCxn id="89106" idx="2"/>
              <a:endCxn id="89108" idx="0"/>
            </p:cNvCxnSpPr>
            <p:nvPr/>
          </p:nvCxnSpPr>
          <p:spPr bwMode="blackWhite">
            <a:xfrm flipH="1">
              <a:off x="1621" y="2946"/>
              <a:ext cx="1291" cy="491"/>
            </a:xfrm>
            <a:prstGeom prst="straightConnector1">
              <a:avLst/>
            </a:prstGeom>
            <a:noFill/>
            <a:ln w="25400">
              <a:solidFill>
                <a:schemeClr val="hlink"/>
              </a:solidFill>
              <a:round/>
              <a:headEnd type="none" w="sm" len="sm"/>
              <a:tailEnd type="none" w="sm" len="sm"/>
            </a:ln>
          </p:spPr>
        </p:cxnSp>
        <p:cxnSp>
          <p:nvCxnSpPr>
            <p:cNvPr id="89119" name="AutoShape 147"/>
            <p:cNvCxnSpPr>
              <a:cxnSpLocks noChangeShapeType="1"/>
              <a:stCxn id="89107" idx="2"/>
            </p:cNvCxnSpPr>
            <p:nvPr/>
          </p:nvCxnSpPr>
          <p:spPr bwMode="blackWhite">
            <a:xfrm>
              <a:off x="704" y="3706"/>
              <a:ext cx="525" cy="593"/>
            </a:xfrm>
            <a:prstGeom prst="straightConnector1">
              <a:avLst/>
            </a:prstGeom>
            <a:noFill/>
            <a:ln w="25400">
              <a:solidFill>
                <a:schemeClr val="hlink"/>
              </a:solidFill>
              <a:round/>
              <a:headEnd type="none" w="sm" len="sm"/>
              <a:tailEnd type="none" w="sm" len="sm"/>
            </a:ln>
          </p:spPr>
        </p:cxnSp>
        <p:cxnSp>
          <p:nvCxnSpPr>
            <p:cNvPr id="89120" name="AutoShape 148"/>
            <p:cNvCxnSpPr>
              <a:cxnSpLocks noChangeShapeType="1"/>
              <a:stCxn id="89110" idx="2"/>
            </p:cNvCxnSpPr>
            <p:nvPr/>
          </p:nvCxnSpPr>
          <p:spPr bwMode="blackWhite">
            <a:xfrm>
              <a:off x="1163" y="3706"/>
              <a:ext cx="66" cy="593"/>
            </a:xfrm>
            <a:prstGeom prst="straightConnector1">
              <a:avLst/>
            </a:prstGeom>
            <a:noFill/>
            <a:ln w="25400">
              <a:solidFill>
                <a:schemeClr val="hlink"/>
              </a:solidFill>
              <a:round/>
              <a:headEnd type="none" w="sm" len="sm"/>
              <a:tailEnd type="none" w="sm" len="sm"/>
            </a:ln>
          </p:spPr>
        </p:cxnSp>
        <p:cxnSp>
          <p:nvCxnSpPr>
            <p:cNvPr id="89121" name="AutoShape 149"/>
            <p:cNvCxnSpPr>
              <a:cxnSpLocks noChangeShapeType="1"/>
              <a:stCxn id="89108" idx="2"/>
            </p:cNvCxnSpPr>
            <p:nvPr/>
          </p:nvCxnSpPr>
          <p:spPr bwMode="blackWhite">
            <a:xfrm flipH="1">
              <a:off x="1229" y="3706"/>
              <a:ext cx="392" cy="593"/>
            </a:xfrm>
            <a:prstGeom prst="straightConnector1">
              <a:avLst/>
            </a:prstGeom>
            <a:noFill/>
            <a:ln w="25400">
              <a:solidFill>
                <a:schemeClr val="hlink"/>
              </a:solidFill>
              <a:round/>
              <a:headEnd type="none" w="sm" len="sm"/>
              <a:tailEnd type="none" w="sm" len="sm"/>
            </a:ln>
          </p:spPr>
        </p:cxnSp>
        <p:cxnSp>
          <p:nvCxnSpPr>
            <p:cNvPr id="89122" name="AutoShape 150"/>
            <p:cNvCxnSpPr>
              <a:cxnSpLocks noChangeShapeType="1"/>
              <a:stCxn id="89109" idx="2"/>
            </p:cNvCxnSpPr>
            <p:nvPr/>
          </p:nvCxnSpPr>
          <p:spPr bwMode="blackWhite">
            <a:xfrm flipH="1">
              <a:off x="1229" y="3706"/>
              <a:ext cx="1310" cy="593"/>
            </a:xfrm>
            <a:prstGeom prst="straightConnector1">
              <a:avLst/>
            </a:prstGeom>
            <a:noFill/>
            <a:ln w="25400">
              <a:solidFill>
                <a:schemeClr val="hlink"/>
              </a:solidFill>
              <a:round/>
              <a:headEnd type="none" w="sm" len="sm"/>
              <a:tailEnd type="none" w="sm" len="sm"/>
            </a:ln>
          </p:spPr>
        </p:cxnSp>
      </p:grpSp>
      <p:sp>
        <p:nvSpPr>
          <p:cNvPr id="237719" name="AutoShape 151"/>
          <p:cNvSpPr>
            <a:spLocks noChangeArrowheads="1"/>
          </p:cNvSpPr>
          <p:nvPr/>
        </p:nvSpPr>
        <p:spPr bwMode="blackWhite">
          <a:xfrm>
            <a:off x="5872163" y="3759200"/>
            <a:ext cx="487362"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237720" name="Oval 152"/>
          <p:cNvSpPr>
            <a:spLocks noChangeArrowheads="1"/>
          </p:cNvSpPr>
          <p:nvPr/>
        </p:nvSpPr>
        <p:spPr bwMode="auto">
          <a:xfrm>
            <a:off x="5718175" y="3630613"/>
            <a:ext cx="809625" cy="604837"/>
          </a:xfrm>
          <a:prstGeom prst="ellipse">
            <a:avLst/>
          </a:prstGeom>
          <a:noFill/>
          <a:ln w="25400">
            <a:solidFill>
              <a:schemeClr val="hlink"/>
            </a:solidFill>
            <a:round/>
            <a:headEnd/>
            <a:tailEnd type="none" w="lg" len="lg"/>
          </a:ln>
        </p:spPr>
        <p:txBody>
          <a:bodyPr wrap="none" anchor="ctr"/>
          <a:lstStyle/>
          <a:p>
            <a:endParaRPr lang="en-GB"/>
          </a:p>
        </p:txBody>
      </p:sp>
      <p:cxnSp>
        <p:nvCxnSpPr>
          <p:cNvPr id="153" name="AutoShape 123"/>
          <p:cNvCxnSpPr>
            <a:cxnSpLocks noChangeShapeType="1"/>
            <a:stCxn id="89154" idx="0"/>
            <a:endCxn id="89162" idx="2"/>
          </p:cNvCxnSpPr>
          <p:nvPr/>
        </p:nvCxnSpPr>
        <p:spPr bwMode="blackWhite">
          <a:xfrm flipV="1">
            <a:off x="6375020" y="5176838"/>
            <a:ext cx="1058388" cy="856827"/>
          </a:xfrm>
          <a:prstGeom prst="straightConnector1">
            <a:avLst/>
          </a:prstGeom>
          <a:noFill/>
          <a:ln w="25400">
            <a:solidFill>
              <a:schemeClr val="folHlink"/>
            </a:solidFill>
            <a:round/>
            <a:headEnd type="none" w="sm" len="sm"/>
            <a:tailEnd type="none" w="sm" len="sm"/>
          </a:ln>
        </p:spPr>
      </p:cxnSp>
      <p:cxnSp>
        <p:nvCxnSpPr>
          <p:cNvPr id="156" name="AutoShape 123"/>
          <p:cNvCxnSpPr>
            <a:cxnSpLocks noChangeShapeType="1"/>
            <a:stCxn id="89156" idx="0"/>
            <a:endCxn id="89181" idx="2"/>
          </p:cNvCxnSpPr>
          <p:nvPr/>
        </p:nvCxnSpPr>
        <p:spPr bwMode="blackWhite">
          <a:xfrm flipH="1" flipV="1">
            <a:off x="7433470" y="5176838"/>
            <a:ext cx="103270" cy="855427"/>
          </a:xfrm>
          <a:prstGeom prst="straightConnector1">
            <a:avLst/>
          </a:prstGeom>
          <a:noFill/>
          <a:ln w="25400">
            <a:solidFill>
              <a:schemeClr val="folHlink"/>
            </a:solidFill>
            <a:round/>
            <a:headEnd type="none" w="sm" len="sm"/>
            <a:tailEnd type="none" w="sm" len="sm"/>
          </a:ln>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7571">
                                            <p:txEl>
                                              <p:pRg st="1" end="1"/>
                                            </p:txEl>
                                          </p:spTgt>
                                        </p:tgtEl>
                                        <p:attrNameLst>
                                          <p:attrName>style.visibility</p:attrName>
                                        </p:attrNameLst>
                                      </p:cBhvr>
                                      <p:to>
                                        <p:strVal val="visible"/>
                                      </p:to>
                                    </p:set>
                                    <p:animEffect transition="in" filter="wipe(left)">
                                      <p:cBhvr>
                                        <p:cTn id="15" dur="500"/>
                                        <p:tgtEl>
                                          <p:spTgt spid="2375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76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par>
                                <p:cTn id="35" presetID="22" presetClass="entr" presetSubtype="1"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wipe(up)">
                                      <p:cBhvr>
                                        <p:cTn id="37" dur="500"/>
                                        <p:tgtEl>
                                          <p:spTgt spid="156"/>
                                        </p:tgtEl>
                                      </p:cBhvr>
                                    </p:animEffect>
                                  </p:childTnLst>
                                </p:cTn>
                              </p:par>
                              <p:par>
                                <p:cTn id="38" presetID="22" presetClass="entr" presetSubtype="1" fill="hold" nodeType="with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wipe(up)">
                                      <p:cBhvr>
                                        <p:cTn id="40" dur="500"/>
                                        <p:tgtEl>
                                          <p:spTgt spid="1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7571">
                                            <p:txEl>
                                              <p:pRg st="2" end="2"/>
                                            </p:txEl>
                                          </p:spTgt>
                                        </p:tgtEl>
                                        <p:attrNameLst>
                                          <p:attrName>style.visibility</p:attrName>
                                        </p:attrNameLst>
                                      </p:cBhvr>
                                      <p:to>
                                        <p:strVal val="visible"/>
                                      </p:to>
                                    </p:set>
                                    <p:animEffect transition="in" filter="wipe(left)">
                                      <p:cBhvr>
                                        <p:cTn id="50" dur="500"/>
                                        <p:tgtEl>
                                          <p:spTgt spid="23757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7571">
                                            <p:txEl>
                                              <p:pRg st="3" end="3"/>
                                            </p:txEl>
                                          </p:spTgt>
                                        </p:tgtEl>
                                        <p:attrNameLst>
                                          <p:attrName>style.visibility</p:attrName>
                                        </p:attrNameLst>
                                      </p:cBhvr>
                                      <p:to>
                                        <p:strVal val="visible"/>
                                      </p:to>
                                    </p:set>
                                    <p:animEffect transition="in" filter="wipe(left)">
                                      <p:cBhvr>
                                        <p:cTn id="55" dur="500"/>
                                        <p:tgtEl>
                                          <p:spTgt spid="237571">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769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3769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7571">
                                            <p:txEl>
                                              <p:pRg st="4" end="4"/>
                                            </p:txEl>
                                          </p:spTgt>
                                        </p:tgtEl>
                                        <p:attrNameLst>
                                          <p:attrName>style.visibility</p:attrName>
                                        </p:attrNameLst>
                                      </p:cBhvr>
                                      <p:to>
                                        <p:strVal val="visible"/>
                                      </p:to>
                                    </p:set>
                                    <p:animEffect transition="in" filter="wipe(left)">
                                      <p:cBhvr>
                                        <p:cTn id="66" dur="500"/>
                                        <p:tgtEl>
                                          <p:spTgt spid="237571">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77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37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autoUpdateAnimBg="0"/>
      <p:bldP spid="237647" grpId="0" animBg="1"/>
      <p:bldP spid="237696" grpId="0" animBg="1"/>
      <p:bldP spid="237697" grpId="0" animBg="1"/>
      <p:bldP spid="237719" grpId="0" animBg="1"/>
      <p:bldP spid="23772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Coverage Progress</a:t>
            </a:r>
          </a:p>
        </p:txBody>
      </p:sp>
      <p:sp>
        <p:nvSpPr>
          <p:cNvPr id="90115" name="Rectangle 3"/>
          <p:cNvSpPr>
            <a:spLocks noGrp="1" noChangeArrowheads="1"/>
          </p:cNvSpPr>
          <p:nvPr>
            <p:ph type="body" idx="1"/>
          </p:nvPr>
        </p:nvSpPr>
        <p:spPr/>
        <p:txBody>
          <a:bodyPr/>
          <a:lstStyle/>
          <a:p>
            <a:r>
              <a:rPr lang="en-US" smtClean="0"/>
              <a:t>Shows the progress of coverage over time</a:t>
            </a:r>
          </a:p>
          <a:p>
            <a:r>
              <a:rPr lang="en-US" smtClean="0"/>
              <a:t>Time can be measured by</a:t>
            </a:r>
          </a:p>
          <a:p>
            <a:pPr lvl="1"/>
            <a:r>
              <a:rPr lang="en-US" smtClean="0"/>
              <a:t>Wall clock (or calendar) time</a:t>
            </a:r>
          </a:p>
          <a:p>
            <a:pPr lvl="1"/>
            <a:r>
              <a:rPr lang="en-US" smtClean="0"/>
              <a:t>Number of tests</a:t>
            </a:r>
          </a:p>
          <a:p>
            <a:pPr lvl="1"/>
            <a:r>
              <a:rPr lang="en-US" smtClean="0"/>
              <a:t>Number of simulation cycles</a:t>
            </a:r>
          </a:p>
          <a:p>
            <a:r>
              <a:rPr lang="en-US" smtClean="0"/>
              <a:t>Can be used on the entire coverage model or specific views of it</a:t>
            </a:r>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Coverage Progress Example</a:t>
            </a:r>
          </a:p>
        </p:txBody>
      </p:sp>
      <p:graphicFrame>
        <p:nvGraphicFramePr>
          <p:cNvPr id="4098" name="Object 2"/>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4131"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Progress Report Usage</a:t>
            </a:r>
          </a:p>
        </p:txBody>
      </p:sp>
      <p:sp>
        <p:nvSpPr>
          <p:cNvPr id="5124" name="Rectangle 3"/>
          <p:cNvSpPr>
            <a:spLocks noGrp="1" noChangeArrowheads="1"/>
          </p:cNvSpPr>
          <p:nvPr>
            <p:ph type="body" sz="half" idx="1"/>
          </p:nvPr>
        </p:nvSpPr>
        <p:spPr>
          <a:xfrm>
            <a:off x="250825" y="1484313"/>
            <a:ext cx="3811588" cy="4532312"/>
          </a:xfrm>
        </p:spPr>
        <p:txBody>
          <a:bodyPr/>
          <a:lstStyle/>
          <a:p>
            <a:pPr>
              <a:lnSpc>
                <a:spcPct val="90000"/>
              </a:lnSpc>
            </a:pPr>
            <a:r>
              <a:rPr lang="en-US" sz="2400" smtClean="0"/>
              <a:t>Progress report can provide a lot of information </a:t>
            </a:r>
          </a:p>
          <a:p>
            <a:pPr lvl="1">
              <a:lnSpc>
                <a:spcPct val="90000"/>
              </a:lnSpc>
            </a:pPr>
            <a:r>
              <a:rPr lang="en-US" sz="2000" smtClean="0"/>
              <a:t>How well we are progressing overall</a:t>
            </a:r>
          </a:p>
          <a:p>
            <a:pPr lvl="1">
              <a:lnSpc>
                <a:spcPct val="90000"/>
              </a:lnSpc>
            </a:pPr>
            <a:r>
              <a:rPr lang="en-US" sz="2000" smtClean="0"/>
              <a:t>What is the current progress rate</a:t>
            </a:r>
          </a:p>
          <a:p>
            <a:pPr lvl="1">
              <a:lnSpc>
                <a:spcPct val="90000"/>
              </a:lnSpc>
            </a:pPr>
            <a:r>
              <a:rPr lang="en-US" sz="2000" smtClean="0"/>
              <a:t>Are we experiencing changes in the progress rate</a:t>
            </a:r>
          </a:p>
          <a:p>
            <a:pPr lvl="1">
              <a:lnSpc>
                <a:spcPct val="90000"/>
              </a:lnSpc>
            </a:pPr>
            <a:r>
              <a:rPr lang="en-US" sz="2000" smtClean="0"/>
              <a:t>What is the expected maximal coverage</a:t>
            </a:r>
          </a:p>
          <a:p>
            <a:pPr lvl="1">
              <a:lnSpc>
                <a:spcPct val="90000"/>
              </a:lnSpc>
            </a:pPr>
            <a:r>
              <a:rPr lang="en-US" sz="2000" smtClean="0"/>
              <a:t>When it would be reached</a:t>
            </a:r>
          </a:p>
          <a:p>
            <a:pPr lvl="1">
              <a:lnSpc>
                <a:spcPct val="90000"/>
              </a:lnSpc>
            </a:pPr>
            <a:endParaRPr lang="en-US" sz="2000" smtClean="0"/>
          </a:p>
        </p:txBody>
      </p:sp>
      <p:graphicFrame>
        <p:nvGraphicFramePr>
          <p:cNvPr id="5122" name="Object 2"/>
          <p:cNvGraphicFramePr>
            <a:graphicFrameLocks noGrp="1" noChangeAspect="1"/>
          </p:cNvGraphicFramePr>
          <p:nvPr>
            <p:ph sz="half" idx="2"/>
          </p:nvPr>
        </p:nvGraphicFramePr>
        <p:xfrm>
          <a:off x="4186238" y="1781175"/>
          <a:ext cx="4511675" cy="4108450"/>
        </p:xfrm>
        <a:graphic>
          <a:graphicData uri="http://schemas.openxmlformats.org/presentationml/2006/ole">
            <mc:AlternateContent xmlns:mc="http://schemas.openxmlformats.org/markup-compatibility/2006">
              <mc:Choice xmlns:v="urn:schemas-microsoft-com:vml" Requires="v">
                <p:oleObj spid="_x0000_s5155"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781175"/>
                        <a:ext cx="4511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3600" smtClean="0"/>
              <a:t>Using Coverage – What can go wrong?</a:t>
            </a:r>
          </a:p>
        </p:txBody>
      </p:sp>
      <p:sp>
        <p:nvSpPr>
          <p:cNvPr id="91139" name="Rectangle 3"/>
          <p:cNvSpPr>
            <a:spLocks noGrp="1" noChangeArrowheads="1"/>
          </p:cNvSpPr>
          <p:nvPr>
            <p:ph type="body" idx="1"/>
          </p:nvPr>
        </p:nvSpPr>
        <p:spPr>
          <a:xfrm>
            <a:off x="457200" y="1347788"/>
            <a:ext cx="8229600" cy="4948237"/>
          </a:xfrm>
        </p:spPr>
        <p:txBody>
          <a:bodyPr/>
          <a:lstStyle/>
          <a:p>
            <a:pPr eaLnBrk="1" hangingPunct="1"/>
            <a:r>
              <a:rPr lang="en-US" sz="2800" smtClean="0"/>
              <a:t>Low coverage goals</a:t>
            </a:r>
          </a:p>
          <a:p>
            <a:pPr eaLnBrk="1" hangingPunct="1"/>
            <a:r>
              <a:rPr lang="en-US" sz="2800" smtClean="0"/>
              <a:t>Some coverage models are ill-suited to deal with common problems</a:t>
            </a:r>
          </a:p>
          <a:p>
            <a:pPr lvl="1" eaLnBrk="1" hangingPunct="1"/>
            <a:r>
              <a:rPr lang="en-US" sz="2400" smtClean="0"/>
              <a:t>Missing code </a:t>
            </a:r>
          </a:p>
          <a:p>
            <a:pPr lvl="2" eaLnBrk="1" hangingPunct="1"/>
            <a:r>
              <a:rPr lang="en-US" sz="2000" smtClean="0"/>
              <a:t>Use Requirements-based Methodology to overcome this!</a:t>
            </a:r>
          </a:p>
          <a:p>
            <a:pPr eaLnBrk="1" hangingPunct="1"/>
            <a:r>
              <a:rPr lang="en-US" sz="2800" smtClean="0"/>
              <a:t>Generating simple tests just to cover specific uncovered tasks</a:t>
            </a:r>
          </a:p>
          <a:p>
            <a:pPr lvl="1" eaLnBrk="1" hangingPunct="1"/>
            <a:r>
              <a:rPr lang="en-GB" sz="2400" smtClean="0"/>
              <a:t>There is merit in generating tests outside the coverage! 					        WHY?</a:t>
            </a:r>
            <a:endParaRPr lang="en-US" sz="2400" smtClean="0"/>
          </a:p>
          <a:p>
            <a:pPr eaLnBrk="1" hangingPunct="1"/>
            <a:r>
              <a:rPr lang="en-US" sz="2800" smtClean="0"/>
              <a:t>Collecting coverage without analyzing and  interpreting the results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Code Coverage - Scope</a:t>
            </a:r>
            <a:endParaRPr lang="en-US" smtClean="0"/>
          </a:p>
        </p:txBody>
      </p:sp>
      <p:sp>
        <p:nvSpPr>
          <p:cNvPr id="275459" name="Rectangle 3"/>
          <p:cNvSpPr>
            <a:spLocks noGrp="1" noChangeArrowheads="1"/>
          </p:cNvSpPr>
          <p:nvPr>
            <p:ph type="body" idx="1"/>
          </p:nvPr>
        </p:nvSpPr>
        <p:spPr>
          <a:xfrm>
            <a:off x="234156" y="1265238"/>
            <a:ext cx="8675688" cy="4987925"/>
          </a:xfrm>
        </p:spPr>
        <p:txBody>
          <a:bodyPr/>
          <a:lstStyle/>
          <a:p>
            <a:pPr eaLnBrk="1" hangingPunct="1">
              <a:lnSpc>
                <a:spcPct val="90000"/>
              </a:lnSpc>
              <a:buFont typeface="Wingdings" pitchFamily="2" charset="2"/>
              <a:buNone/>
            </a:pPr>
            <a:r>
              <a:rPr lang="en-US" sz="2800" dirty="0" smtClean="0"/>
              <a:t>Code coverage can answer the question:</a:t>
            </a:r>
          </a:p>
          <a:p>
            <a:pPr eaLnBrk="1" hangingPunct="1">
              <a:lnSpc>
                <a:spcPct val="90000"/>
              </a:lnSpc>
              <a:buFont typeface="Wingdings" pitchFamily="2" charset="2"/>
              <a:buNone/>
            </a:pPr>
            <a:r>
              <a:rPr lang="en-US" sz="2400" b="1" dirty="0" smtClean="0"/>
              <a:t>	</a:t>
            </a:r>
            <a:r>
              <a:rPr lang="en-US" sz="2400" b="1" dirty="0" smtClean="0">
                <a:solidFill>
                  <a:srgbClr val="0000CC"/>
                </a:solidFill>
              </a:rPr>
              <a:t>“Is there a piece of code that has not been exercised?”</a:t>
            </a:r>
          </a:p>
          <a:p>
            <a:pPr lvl="1" eaLnBrk="1" hangingPunct="1">
              <a:lnSpc>
                <a:spcPct val="90000"/>
              </a:lnSpc>
            </a:pPr>
            <a:r>
              <a:rPr lang="en-US" sz="2000" dirty="0" smtClean="0"/>
              <a:t>Method used in software engineering for some time.</a:t>
            </a:r>
          </a:p>
          <a:p>
            <a:pPr lvl="1" eaLnBrk="1" hangingPunct="1">
              <a:lnSpc>
                <a:spcPct val="90000"/>
              </a:lnSpc>
            </a:pPr>
            <a:r>
              <a:rPr lang="en-US" sz="2000" dirty="0" smtClean="0"/>
              <a:t>Have you used </a:t>
            </a:r>
            <a:r>
              <a:rPr lang="en-US" sz="2000" dirty="0" err="1" smtClean="0"/>
              <a:t>gcov</a:t>
            </a:r>
            <a:r>
              <a:rPr lang="en-US" sz="2000" dirty="0" smtClean="0"/>
              <a:t>?</a:t>
            </a:r>
            <a:endParaRPr lang="en-US" sz="2400" b="1" dirty="0" smtClean="0"/>
          </a:p>
          <a:p>
            <a:pPr eaLnBrk="1" hangingPunct="1">
              <a:lnSpc>
                <a:spcPct val="90000"/>
              </a:lnSpc>
              <a:buFont typeface="Wingdings" pitchFamily="2" charset="2"/>
              <a:buNone/>
            </a:pPr>
            <a:r>
              <a:rPr lang="en-US" sz="2400" b="1" dirty="0" smtClean="0">
                <a:solidFill>
                  <a:srgbClr val="A50021"/>
                </a:solidFill>
              </a:rPr>
              <a:t>Main problem:</a:t>
            </a:r>
          </a:p>
          <a:p>
            <a:pPr eaLnBrk="1" hangingPunct="1">
              <a:lnSpc>
                <a:spcPct val="90000"/>
              </a:lnSpc>
            </a:pPr>
            <a:r>
              <a:rPr lang="en-US" sz="2400" b="1" dirty="0" smtClean="0"/>
              <a:t>False negative answers can look identical to true negative answers.</a:t>
            </a:r>
          </a:p>
          <a:p>
            <a:pPr eaLnBrk="1" hangingPunct="1">
              <a:lnSpc>
                <a:spcPct val="90000"/>
              </a:lnSpc>
              <a:buFont typeface="Wingdings" pitchFamily="2" charset="2"/>
              <a:buNone/>
            </a:pPr>
            <a:r>
              <a:rPr lang="en-US" sz="2400" dirty="0" smtClean="0"/>
              <a:t>	False negative: A bad design is thought to be good.</a:t>
            </a:r>
          </a:p>
          <a:p>
            <a:pPr eaLnBrk="1" hangingPunct="1">
              <a:lnSpc>
                <a:spcPct val="90000"/>
              </a:lnSpc>
            </a:pPr>
            <a:r>
              <a:rPr lang="en-US" sz="2400" b="1" dirty="0" smtClean="0"/>
              <a:t>Useful for profiling:</a:t>
            </a:r>
          </a:p>
          <a:p>
            <a:pPr lvl="1" eaLnBrk="1" hangingPunct="1">
              <a:lnSpc>
                <a:spcPct val="90000"/>
              </a:lnSpc>
            </a:pPr>
            <a:r>
              <a:rPr lang="en-US" sz="2000" dirty="0" smtClean="0"/>
              <a:t>Run coverage on </a:t>
            </a:r>
            <a:r>
              <a:rPr lang="en-US" sz="2000" dirty="0" err="1" smtClean="0"/>
              <a:t>testbench</a:t>
            </a:r>
            <a:r>
              <a:rPr lang="en-US" sz="2000" dirty="0" smtClean="0"/>
              <a:t> to indicate what areas are executed most often.</a:t>
            </a:r>
          </a:p>
          <a:p>
            <a:pPr lvl="1" eaLnBrk="1" hangingPunct="1">
              <a:lnSpc>
                <a:spcPct val="90000"/>
              </a:lnSpc>
            </a:pPr>
            <a:r>
              <a:rPr lang="en-US" sz="2000" b="1" dirty="0" smtClean="0"/>
              <a:t>Gives insight on what to optimize!</a:t>
            </a:r>
          </a:p>
          <a:p>
            <a:pPr eaLnBrk="1" hangingPunct="1">
              <a:lnSpc>
                <a:spcPct val="90000"/>
              </a:lnSpc>
            </a:pPr>
            <a:r>
              <a:rPr lang="en-US" sz="2400" dirty="0" smtClean="0"/>
              <a:t>Many types of code coverage report metrics/models.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GB" smtClean="0"/>
              <a:t>Summary: Coverage</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pPr>
            <a:r>
              <a:rPr lang="en-US" sz="2800" dirty="0" smtClean="0"/>
              <a:t>Coverage is an important verification tool.</a:t>
            </a:r>
          </a:p>
          <a:p>
            <a:pPr lvl="1" eaLnBrk="1" hangingPunct="1">
              <a:lnSpc>
                <a:spcPct val="90000"/>
              </a:lnSpc>
            </a:pPr>
            <a:r>
              <a:rPr lang="en-US" sz="2400" dirty="0" smtClean="0">
                <a:solidFill>
                  <a:srgbClr val="0000CC"/>
                </a:solidFill>
              </a:rPr>
              <a:t>Code</a:t>
            </a:r>
            <a:r>
              <a:rPr lang="en-US" sz="2400" dirty="0" smtClean="0"/>
              <a:t> coverage: statement, path, expression</a:t>
            </a:r>
          </a:p>
          <a:p>
            <a:pPr lvl="1" eaLnBrk="1" hangingPunct="1">
              <a:lnSpc>
                <a:spcPct val="90000"/>
              </a:lnSpc>
            </a:pPr>
            <a:r>
              <a:rPr lang="en-GB" sz="2400" dirty="0" smtClean="0">
                <a:solidFill>
                  <a:srgbClr val="0000CC"/>
                </a:solidFill>
              </a:rPr>
              <a:t>Structural</a:t>
            </a:r>
            <a:r>
              <a:rPr lang="en-GB" sz="2400" dirty="0" smtClean="0"/>
              <a:t> coverage: FSM</a:t>
            </a:r>
            <a:endParaRPr lang="en-US" sz="2400" dirty="0" smtClean="0"/>
          </a:p>
          <a:p>
            <a:pPr lvl="1" eaLnBrk="1" hangingPunct="1">
              <a:lnSpc>
                <a:spcPct val="90000"/>
              </a:lnSpc>
            </a:pPr>
            <a:r>
              <a:rPr lang="en-US" sz="2400" dirty="0" smtClean="0">
                <a:solidFill>
                  <a:srgbClr val="0000CC"/>
                </a:solidFill>
              </a:rPr>
              <a:t>Functional</a:t>
            </a:r>
            <a:r>
              <a:rPr lang="en-US" sz="2400" dirty="0" smtClean="0"/>
              <a:t> coverage models: story, attributes, values, restrictions</a:t>
            </a:r>
          </a:p>
          <a:p>
            <a:pPr lvl="1" eaLnBrk="1" hangingPunct="1">
              <a:lnSpc>
                <a:spcPct val="90000"/>
              </a:lnSpc>
            </a:pPr>
            <a:r>
              <a:rPr lang="en-US" sz="2400" dirty="0" smtClean="0"/>
              <a:t>(</a:t>
            </a:r>
            <a:r>
              <a:rPr lang="en-US" sz="2400" dirty="0" smtClean="0">
                <a:solidFill>
                  <a:srgbClr val="0000CC"/>
                </a:solidFill>
              </a:rPr>
              <a:t>Assertion</a:t>
            </a:r>
            <a:r>
              <a:rPr lang="en-US" sz="2400" dirty="0" smtClean="0"/>
              <a:t> coverage will be introduced during the lecture on Assertion-based Verification.)</a:t>
            </a:r>
          </a:p>
          <a:p>
            <a:pPr eaLnBrk="1" hangingPunct="1">
              <a:lnSpc>
                <a:spcPct val="90000"/>
              </a:lnSpc>
            </a:pPr>
            <a:endParaRPr lang="en-US" sz="2400" dirty="0" smtClean="0">
              <a:solidFill>
                <a:srgbClr val="A50021"/>
              </a:solidFill>
            </a:endParaRPr>
          </a:p>
          <a:p>
            <a:pPr eaLnBrk="1" hangingPunct="1">
              <a:lnSpc>
                <a:spcPct val="90000"/>
              </a:lnSpc>
            </a:pPr>
            <a:r>
              <a:rPr lang="en-US" sz="2400" dirty="0" smtClean="0">
                <a:solidFill>
                  <a:srgbClr val="A50021"/>
                </a:solidFill>
              </a:rPr>
              <a:t>Combination</a:t>
            </a:r>
            <a:r>
              <a:rPr lang="en-US" sz="2400" dirty="0" smtClean="0"/>
              <a:t> of coverage models required in practice.</a:t>
            </a:r>
          </a:p>
          <a:p>
            <a:pPr lvl="1" eaLnBrk="1" hangingPunct="1">
              <a:lnSpc>
                <a:spcPct val="90000"/>
              </a:lnSpc>
            </a:pPr>
            <a:r>
              <a:rPr lang="en-US" sz="2000" dirty="0" smtClean="0"/>
              <a:t>Code coverage alone does not mean anything!</a:t>
            </a:r>
          </a:p>
          <a:p>
            <a:pPr eaLnBrk="1" hangingPunct="1">
              <a:lnSpc>
                <a:spcPct val="90000"/>
              </a:lnSpc>
            </a:pPr>
            <a:endParaRPr lang="en-US" sz="2400" dirty="0" smtClean="0"/>
          </a:p>
          <a:p>
            <a:pPr eaLnBrk="1" hangingPunct="1">
              <a:lnSpc>
                <a:spcPct val="90000"/>
              </a:lnSpc>
            </a:pPr>
            <a:r>
              <a:rPr lang="en-US" sz="2400" dirty="0" smtClean="0"/>
              <a:t>Verification Methodology should be </a:t>
            </a:r>
            <a:r>
              <a:rPr lang="en-US" sz="2400" b="1" dirty="0" smtClean="0">
                <a:solidFill>
                  <a:srgbClr val="A50021"/>
                </a:solidFill>
              </a:rPr>
              <a:t>coverage driven</a:t>
            </a: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4693</TotalTime>
  <Words>6770</Words>
  <Application>Microsoft Macintosh PowerPoint</Application>
  <PresentationFormat>On-screen Show (4:3)</PresentationFormat>
  <Paragraphs>1462</Paragraphs>
  <Slides>90</Slides>
  <Notes>15</Notes>
  <HiddenSlides>7</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90</vt:i4>
      </vt:variant>
    </vt:vector>
  </HeadingPairs>
  <TitlesOfParts>
    <vt:vector size="94" baseType="lpstr">
      <vt:lpstr>Default Design</vt:lpstr>
      <vt:lpstr>Chart</vt:lpstr>
      <vt:lpstr>Equation</vt:lpstr>
      <vt:lpstr>Microsoft Equation 3.0</vt:lpstr>
      <vt:lpstr>COMS31700 Design Verification:   Coverage</vt:lpstr>
      <vt:lpstr>Last Time</vt:lpstr>
      <vt:lpstr>Outline</vt:lpstr>
      <vt:lpstr>Simulation-based Verification Environment</vt:lpstr>
      <vt:lpstr>Why Coverage?</vt:lpstr>
      <vt:lpstr>Coverage Goals</vt:lpstr>
      <vt:lpstr>Coverage Types</vt:lpstr>
      <vt:lpstr>Code Coverage - Basics</vt:lpstr>
      <vt:lpstr>Code Coverage - Scope</vt:lpstr>
      <vt:lpstr>Types of Code Coverage Models</vt:lpstr>
      <vt:lpstr>Control Flow Models</vt:lpstr>
      <vt:lpstr>Statement/Block Coverage</vt:lpstr>
      <vt:lpstr>Path/Branch Coverage</vt:lpstr>
      <vt:lpstr>Expression/Condition Coverage</vt:lpstr>
      <vt:lpstr>Data Flow Models</vt:lpstr>
      <vt:lpstr>Mutation Coverage</vt:lpstr>
      <vt:lpstr>Code Coverage Models for Hardware</vt:lpstr>
      <vt:lpstr>Code Coverage Strategy</vt:lpstr>
      <vt:lpstr>Increasing Design Complexity</vt:lpstr>
      <vt:lpstr>Increasing Design Complexity</vt:lpstr>
      <vt:lpstr>Modified Condition/Decision (MC/DC) Coverage</vt:lpstr>
      <vt:lpstr>Modified Condition/Decision (MC/DC) Coverage</vt:lpstr>
      <vt:lpstr>Modified Condition/Decision (MC/DC) Coverage</vt:lpstr>
      <vt:lpstr>Structural Coverage</vt:lpstr>
      <vt:lpstr>State-Machine Coverage</vt:lpstr>
      <vt:lpstr>FSM Coverage Report</vt:lpstr>
      <vt:lpstr>Code Coverage - Limitations</vt:lpstr>
      <vt:lpstr>Functional Coverage</vt:lpstr>
      <vt:lpstr>Functional Coverage Model Types</vt:lpstr>
      <vt:lpstr>Cross-Product Coverage Model</vt:lpstr>
      <vt:lpstr>Example: Cross-Product Coverage Model 1</vt:lpstr>
      <vt:lpstr>Switch/Cache Unit</vt:lpstr>
      <vt:lpstr>Example: Cross-Product Coverage Model 2</vt:lpstr>
      <vt:lpstr>Defining the Legal and Interesting Spaces</vt:lpstr>
      <vt:lpstr>Legal Spaces Are Self-correcting</vt:lpstr>
      <vt:lpstr>Cross-Product Coverage more formally</vt:lpstr>
      <vt:lpstr>Coverage Terminology</vt:lpstr>
      <vt:lpstr>Cross-Product Models In e</vt:lpstr>
      <vt:lpstr>New: Situation Coverage</vt:lpstr>
      <vt:lpstr>Summary: Functional Coverage</vt:lpstr>
      <vt:lpstr>Summary: Code Coverage</vt:lpstr>
      <vt:lpstr>Summary: Coverage Models</vt:lpstr>
      <vt:lpstr>Case Studies</vt:lpstr>
      <vt:lpstr>The Coverage Process in Practice</vt:lpstr>
      <vt:lpstr>Example 1: Interdependency in a PowerPC Processor</vt:lpstr>
      <vt:lpstr>Lesson No. 1</vt:lpstr>
      <vt:lpstr>First Approach – Black Box Model</vt:lpstr>
      <vt:lpstr>First Approach – Black Box Model</vt:lpstr>
      <vt:lpstr>More Semantics</vt:lpstr>
      <vt:lpstr>The Legal Space</vt:lpstr>
      <vt:lpstr>Space and Model Size</vt:lpstr>
      <vt:lpstr>Lesson No. 2</vt:lpstr>
      <vt:lpstr>Coverage Results</vt:lpstr>
      <vt:lpstr>Lesson No. 3</vt:lpstr>
      <vt:lpstr>Grey Box Model </vt:lpstr>
      <vt:lpstr>Model Details</vt:lpstr>
      <vt:lpstr>Coverage Measurement</vt:lpstr>
      <vt:lpstr>Analysis of Interdependency Model</vt:lpstr>
      <vt:lpstr>Lesson No. 4</vt:lpstr>
      <vt:lpstr>Analysis of Interdependency Model</vt:lpstr>
      <vt:lpstr>Lesson No. 5</vt:lpstr>
      <vt:lpstr>Coverage Progress</vt:lpstr>
      <vt:lpstr>Architecture vs. Microarchitecture</vt:lpstr>
      <vt:lpstr>Example 2: S/390 Branch Unit</vt:lpstr>
      <vt:lpstr>Coverage Models for Branch Unit</vt:lpstr>
      <vt:lpstr>Lesson No. 6</vt:lpstr>
      <vt:lpstr>Lesson No. 7</vt:lpstr>
      <vt:lpstr>Coverage Analysis</vt:lpstr>
      <vt:lpstr>Coverage Analysis</vt:lpstr>
      <vt:lpstr>Why Coverage Analysis</vt:lpstr>
      <vt:lpstr>Coverage Analysis Goals</vt:lpstr>
      <vt:lpstr>Types of Coverage Reports</vt:lpstr>
      <vt:lpstr>Coverage Status Summary</vt:lpstr>
      <vt:lpstr>Detailed Status Report</vt:lpstr>
      <vt:lpstr>Detailed Status Reports</vt:lpstr>
      <vt:lpstr>Types of Coverage Views</vt:lpstr>
      <vt:lpstr>Projection</vt:lpstr>
      <vt:lpstr>Selection</vt:lpstr>
      <vt:lpstr>Partitioning</vt:lpstr>
      <vt:lpstr>Automatic Coverage Analysis</vt:lpstr>
      <vt:lpstr>Large Holes Example</vt:lpstr>
      <vt:lpstr>Hole Analysis Algorithms</vt:lpstr>
      <vt:lpstr>Aggregated Holes</vt:lpstr>
      <vt:lpstr>Projected Holes</vt:lpstr>
      <vt:lpstr>Projected Holes Algorithm </vt:lpstr>
      <vt:lpstr>Coverage Progress</vt:lpstr>
      <vt:lpstr>Coverage Progress Example</vt:lpstr>
      <vt:lpstr>Progress Report Usage</vt:lpstr>
      <vt:lpstr>Using Coverage – What can go wrong?</vt:lpstr>
      <vt:lpstr>Summary: Coverage</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156</cp:revision>
  <cp:lastPrinted>2016-11-02T00:09:56Z</cp:lastPrinted>
  <dcterms:created xsi:type="dcterms:W3CDTF">2006-05-11T10:00:56Z</dcterms:created>
  <dcterms:modified xsi:type="dcterms:W3CDTF">2016-11-02T01:10:15Z</dcterms:modified>
</cp:coreProperties>
</file>