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58" r:id="rId4"/>
    <p:sldId id="259" r:id="rId5"/>
    <p:sldId id="295" r:id="rId6"/>
    <p:sldId id="261" r:id="rId7"/>
    <p:sldId id="262" r:id="rId8"/>
    <p:sldId id="263" r:id="rId9"/>
    <p:sldId id="264" r:id="rId10"/>
    <p:sldId id="265" r:id="rId11"/>
    <p:sldId id="266" r:id="rId12"/>
    <p:sldId id="267" r:id="rId13"/>
    <p:sldId id="29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7" r:id="rId27"/>
    <p:sldId id="282" r:id="rId28"/>
    <p:sldId id="283" r:id="rId29"/>
    <p:sldId id="284" r:id="rId30"/>
    <p:sldId id="285" r:id="rId31"/>
    <p:sldId id="286" r:id="rId32"/>
    <p:sldId id="287" r:id="rId33"/>
    <p:sldId id="288" r:id="rId34"/>
    <p:sldId id="290" r:id="rId35"/>
    <p:sldId id="291" r:id="rId36"/>
    <p:sldId id="292" r:id="rId37"/>
    <p:sldId id="294" r:id="rId38"/>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9999"/>
    <a:srgbClr val="0000CC"/>
    <a:srgbClr val="DDDDD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78853" autoAdjust="0"/>
  </p:normalViewPr>
  <p:slideViewPr>
    <p:cSldViewPr snapToGrid="0" showGuides="1">
      <p:cViewPr varScale="1">
        <p:scale>
          <a:sx n="72" d="100"/>
          <a:sy n="72" d="100"/>
        </p:scale>
        <p:origin x="-29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6" d="100"/>
          <a:sy n="56" d="100"/>
        </p:scale>
        <p:origin x="-1728"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9F3CFF-F936-4EFC-83DA-3FE9C0BAA156}" type="doc">
      <dgm:prSet loTypeId="urn:microsoft.com/office/officeart/2005/8/layout/radial5" loCatId="cycle" qsTypeId="urn:microsoft.com/office/officeart/2005/8/quickstyle/simple1" qsCatId="simple" csTypeId="urn:microsoft.com/office/officeart/2005/8/colors/accent1_4" csCatId="accent1" phldr="1"/>
      <dgm:spPr/>
      <dgm:t>
        <a:bodyPr/>
        <a:lstStyle/>
        <a:p>
          <a:endParaRPr lang="en-GB"/>
        </a:p>
      </dgm:t>
    </dgm:pt>
    <dgm:pt modelId="{7E84103F-87BD-431E-BAC3-61759487F575}">
      <dgm:prSet phldrT="[Text]"/>
      <dgm:spPr>
        <a:solidFill>
          <a:srgbClr val="FF9999"/>
        </a:solidFill>
        <a:ln>
          <a:noFill/>
        </a:ln>
      </dgm:spPr>
      <dgm:t>
        <a:bodyPr/>
        <a:lstStyle/>
        <a:p>
          <a:r>
            <a:rPr lang="en-GB" b="1" dirty="0" smtClean="0">
              <a:solidFill>
                <a:schemeClr val="tx1"/>
              </a:solidFill>
            </a:rPr>
            <a:t>DUV</a:t>
          </a:r>
          <a:endParaRPr lang="en-GB" b="1" dirty="0">
            <a:solidFill>
              <a:schemeClr val="tx1"/>
            </a:solidFill>
          </a:endParaRPr>
        </a:p>
      </dgm:t>
    </dgm:pt>
    <dgm:pt modelId="{DF1F8ABC-1994-472D-A88E-BC309ECB40AF}" type="parTrans" cxnId="{51D0B157-3830-4BF6-BDD0-723413F62BE4}">
      <dgm:prSet/>
      <dgm:spPr/>
      <dgm:t>
        <a:bodyPr/>
        <a:lstStyle/>
        <a:p>
          <a:endParaRPr lang="en-GB"/>
        </a:p>
      </dgm:t>
    </dgm:pt>
    <dgm:pt modelId="{9C1B0A53-6D7F-4A6E-B9D8-667AD28BC26F}" type="sibTrans" cxnId="{51D0B157-3830-4BF6-BDD0-723413F62BE4}">
      <dgm:prSet/>
      <dgm:spPr/>
      <dgm:t>
        <a:bodyPr/>
        <a:lstStyle/>
        <a:p>
          <a:endParaRPr lang="en-GB"/>
        </a:p>
      </dgm:t>
    </dgm:pt>
    <dgm:pt modelId="{C424B9DA-E2D5-41C9-9F07-DC03E834016F}">
      <dgm:prSet phldrT="[Text]"/>
      <dgm:spPr>
        <a:solidFill>
          <a:srgbClr val="FF9999"/>
        </a:solidFill>
        <a:ln>
          <a:noFill/>
        </a:ln>
      </dgm:spPr>
      <dgm:t>
        <a:bodyPr/>
        <a:lstStyle/>
        <a:p>
          <a:r>
            <a:rPr lang="en-GB" b="1" dirty="0" smtClean="0">
              <a:solidFill>
                <a:schemeClr val="tx1"/>
              </a:solidFill>
            </a:rPr>
            <a:t>System</a:t>
          </a:r>
        </a:p>
        <a:p>
          <a:r>
            <a:rPr lang="en-GB" b="1" dirty="0" smtClean="0">
              <a:solidFill>
                <a:schemeClr val="tx1"/>
              </a:solidFill>
            </a:rPr>
            <a:t>Architects</a:t>
          </a:r>
          <a:endParaRPr lang="en-GB" b="1" dirty="0">
            <a:solidFill>
              <a:schemeClr val="tx1"/>
            </a:solidFill>
          </a:endParaRPr>
        </a:p>
      </dgm:t>
    </dgm:pt>
    <dgm:pt modelId="{B7963BFC-89CD-4442-9CEB-1066630E65D8}" type="parTrans" cxnId="{9EB00C0E-470A-4BF0-A4E7-4943D43FFE67}">
      <dgm:prSet/>
      <dgm:spPr>
        <a:solidFill>
          <a:srgbClr val="FF9999"/>
        </a:solidFill>
      </dgm:spPr>
      <dgm:t>
        <a:bodyPr/>
        <a:lstStyle/>
        <a:p>
          <a:endParaRPr lang="en-GB"/>
        </a:p>
      </dgm:t>
    </dgm:pt>
    <dgm:pt modelId="{B7A23710-2614-463D-A38D-5D760B786F73}" type="sibTrans" cxnId="{9EB00C0E-470A-4BF0-A4E7-4943D43FFE67}">
      <dgm:prSet/>
      <dgm:spPr/>
      <dgm:t>
        <a:bodyPr/>
        <a:lstStyle/>
        <a:p>
          <a:endParaRPr lang="en-GB"/>
        </a:p>
      </dgm:t>
    </dgm:pt>
    <dgm:pt modelId="{A0DA10FC-04DB-4121-A07C-F1D64D27A885}">
      <dgm:prSet phldrT="[Text]"/>
      <dgm:spPr>
        <a:solidFill>
          <a:srgbClr val="FF9999"/>
        </a:solidFill>
        <a:ln>
          <a:noFill/>
        </a:ln>
      </dgm:spPr>
      <dgm:t>
        <a:bodyPr/>
        <a:lstStyle/>
        <a:p>
          <a:r>
            <a:rPr lang="en-GB" b="1" dirty="0" smtClean="0">
              <a:solidFill>
                <a:schemeClr val="tx1"/>
              </a:solidFill>
            </a:rPr>
            <a:t>Verification Engineers</a:t>
          </a:r>
          <a:endParaRPr lang="en-GB" b="1" dirty="0">
            <a:solidFill>
              <a:schemeClr val="tx1"/>
            </a:solidFill>
          </a:endParaRPr>
        </a:p>
      </dgm:t>
    </dgm:pt>
    <dgm:pt modelId="{2AA14FE9-A056-4F09-B5FF-4213CD15EC95}" type="parTrans" cxnId="{315168E0-9DDC-4459-941E-7B11368C4EFA}">
      <dgm:prSet/>
      <dgm:spPr>
        <a:solidFill>
          <a:srgbClr val="FF9999"/>
        </a:solidFill>
      </dgm:spPr>
      <dgm:t>
        <a:bodyPr/>
        <a:lstStyle/>
        <a:p>
          <a:endParaRPr lang="en-GB"/>
        </a:p>
      </dgm:t>
    </dgm:pt>
    <dgm:pt modelId="{B53A5622-A060-4480-B980-61E03FA7EE09}" type="sibTrans" cxnId="{315168E0-9DDC-4459-941E-7B11368C4EFA}">
      <dgm:prSet/>
      <dgm:spPr/>
      <dgm:t>
        <a:bodyPr/>
        <a:lstStyle/>
        <a:p>
          <a:endParaRPr lang="en-GB"/>
        </a:p>
      </dgm:t>
    </dgm:pt>
    <dgm:pt modelId="{9D7D3E5E-745C-44AF-9325-18F518110B0A}">
      <dgm:prSet phldrT="[Text]"/>
      <dgm:spPr>
        <a:solidFill>
          <a:srgbClr val="FF9999"/>
        </a:solidFill>
        <a:ln>
          <a:noFill/>
        </a:ln>
      </dgm:spPr>
      <dgm:t>
        <a:bodyPr/>
        <a:lstStyle/>
        <a:p>
          <a:r>
            <a:rPr lang="en-GB" b="1" dirty="0" smtClean="0">
              <a:solidFill>
                <a:schemeClr val="tx1"/>
              </a:solidFill>
            </a:rPr>
            <a:t>IP Providers</a:t>
          </a:r>
          <a:endParaRPr lang="en-GB" b="1" dirty="0">
            <a:solidFill>
              <a:schemeClr val="tx1"/>
            </a:solidFill>
          </a:endParaRPr>
        </a:p>
      </dgm:t>
    </dgm:pt>
    <dgm:pt modelId="{62369138-BCCB-4647-914E-9E35CE859692}" type="parTrans" cxnId="{C8A2982E-B12D-46CA-A274-02FC6C69B254}">
      <dgm:prSet/>
      <dgm:spPr>
        <a:solidFill>
          <a:srgbClr val="FF9999"/>
        </a:solidFill>
      </dgm:spPr>
      <dgm:t>
        <a:bodyPr/>
        <a:lstStyle/>
        <a:p>
          <a:endParaRPr lang="en-GB"/>
        </a:p>
      </dgm:t>
    </dgm:pt>
    <dgm:pt modelId="{2E1D6EF9-981C-4447-B4E6-D0A5EB521A18}" type="sibTrans" cxnId="{C8A2982E-B12D-46CA-A274-02FC6C69B254}">
      <dgm:prSet/>
      <dgm:spPr/>
      <dgm:t>
        <a:bodyPr/>
        <a:lstStyle/>
        <a:p>
          <a:endParaRPr lang="en-GB"/>
        </a:p>
      </dgm:t>
    </dgm:pt>
    <dgm:pt modelId="{9F2E9049-DBBA-485E-91E7-8EA51F159689}">
      <dgm:prSet phldrT="[Text]"/>
      <dgm:spPr>
        <a:solidFill>
          <a:srgbClr val="FF9999"/>
        </a:solidFill>
        <a:ln>
          <a:noFill/>
        </a:ln>
      </dgm:spPr>
      <dgm:t>
        <a:bodyPr/>
        <a:lstStyle/>
        <a:p>
          <a:r>
            <a:rPr lang="en-GB" b="1" dirty="0" smtClean="0">
              <a:solidFill>
                <a:schemeClr val="tx1"/>
              </a:solidFill>
            </a:rPr>
            <a:t>Standards</a:t>
          </a:r>
          <a:endParaRPr lang="en-GB" b="1" dirty="0">
            <a:solidFill>
              <a:schemeClr val="tx1"/>
            </a:solidFill>
          </a:endParaRPr>
        </a:p>
      </dgm:t>
    </dgm:pt>
    <dgm:pt modelId="{066C5BF3-35F7-4FB1-9831-63ABC369F402}" type="parTrans" cxnId="{A3734816-4568-48CE-82AF-D4A9EC624D6F}">
      <dgm:prSet/>
      <dgm:spPr>
        <a:solidFill>
          <a:srgbClr val="FF9999"/>
        </a:solidFill>
      </dgm:spPr>
      <dgm:t>
        <a:bodyPr/>
        <a:lstStyle/>
        <a:p>
          <a:endParaRPr lang="en-GB"/>
        </a:p>
      </dgm:t>
    </dgm:pt>
    <dgm:pt modelId="{51B730D5-9A31-4CE7-8ACB-41019934A044}" type="sibTrans" cxnId="{A3734816-4568-48CE-82AF-D4A9EC624D6F}">
      <dgm:prSet/>
      <dgm:spPr/>
      <dgm:t>
        <a:bodyPr/>
        <a:lstStyle/>
        <a:p>
          <a:endParaRPr lang="en-GB"/>
        </a:p>
      </dgm:t>
    </dgm:pt>
    <dgm:pt modelId="{08758872-3A23-4597-A1F3-983FB0484907}">
      <dgm:prSet phldrT="[Text]"/>
      <dgm:spPr>
        <a:solidFill>
          <a:srgbClr val="FF9999"/>
        </a:solidFill>
        <a:ln>
          <a:noFill/>
        </a:ln>
      </dgm:spPr>
      <dgm:t>
        <a:bodyPr/>
        <a:lstStyle/>
        <a:p>
          <a:r>
            <a:rPr lang="en-GB" b="1" dirty="0" smtClean="0">
              <a:solidFill>
                <a:schemeClr val="tx1"/>
              </a:solidFill>
            </a:rPr>
            <a:t>Designers</a:t>
          </a:r>
          <a:endParaRPr lang="en-GB" b="1" dirty="0">
            <a:solidFill>
              <a:schemeClr val="tx1"/>
            </a:solidFill>
          </a:endParaRPr>
        </a:p>
      </dgm:t>
    </dgm:pt>
    <dgm:pt modelId="{44CCAB43-0E76-4FB6-8222-FCA60731F82B}" type="sibTrans" cxnId="{111D504F-3459-4F9A-9092-F3B469828871}">
      <dgm:prSet/>
      <dgm:spPr/>
      <dgm:t>
        <a:bodyPr/>
        <a:lstStyle/>
        <a:p>
          <a:endParaRPr lang="en-GB"/>
        </a:p>
      </dgm:t>
    </dgm:pt>
    <dgm:pt modelId="{B36B10D1-DCB6-4B9F-99A7-4FF5489CC2DE}" type="parTrans" cxnId="{111D504F-3459-4F9A-9092-F3B469828871}">
      <dgm:prSet/>
      <dgm:spPr>
        <a:solidFill>
          <a:srgbClr val="FF9999"/>
        </a:solidFill>
      </dgm:spPr>
      <dgm:t>
        <a:bodyPr/>
        <a:lstStyle/>
        <a:p>
          <a:endParaRPr lang="en-GB"/>
        </a:p>
      </dgm:t>
    </dgm:pt>
    <dgm:pt modelId="{DAF77404-9EB1-4A76-83B8-67CA763DA386}" type="pres">
      <dgm:prSet presAssocID="{D39F3CFF-F936-4EFC-83DA-3FE9C0BAA156}" presName="Name0" presStyleCnt="0">
        <dgm:presLayoutVars>
          <dgm:chMax val="1"/>
          <dgm:dir/>
          <dgm:animLvl val="ctr"/>
          <dgm:resizeHandles val="exact"/>
        </dgm:presLayoutVars>
      </dgm:prSet>
      <dgm:spPr/>
      <dgm:t>
        <a:bodyPr/>
        <a:lstStyle/>
        <a:p>
          <a:endParaRPr lang="en-GB"/>
        </a:p>
      </dgm:t>
    </dgm:pt>
    <dgm:pt modelId="{5B260C16-7575-468E-8CDF-948897E45B34}" type="pres">
      <dgm:prSet presAssocID="{7E84103F-87BD-431E-BAC3-61759487F575}" presName="centerShape" presStyleLbl="node0" presStyleIdx="0" presStyleCnt="1"/>
      <dgm:spPr/>
      <dgm:t>
        <a:bodyPr/>
        <a:lstStyle/>
        <a:p>
          <a:endParaRPr lang="en-GB"/>
        </a:p>
      </dgm:t>
    </dgm:pt>
    <dgm:pt modelId="{B5ACAD4A-08F2-4E31-949F-5B39C76FDCB6}" type="pres">
      <dgm:prSet presAssocID="{B7963BFC-89CD-4442-9CEB-1066630E65D8}" presName="parTrans" presStyleLbl="sibTrans2D1" presStyleIdx="0" presStyleCnt="5" custAng="10800000"/>
      <dgm:spPr/>
      <dgm:t>
        <a:bodyPr/>
        <a:lstStyle/>
        <a:p>
          <a:endParaRPr lang="en-GB"/>
        </a:p>
      </dgm:t>
    </dgm:pt>
    <dgm:pt modelId="{0E764898-064B-4F40-87F1-99FDE281935D}" type="pres">
      <dgm:prSet presAssocID="{B7963BFC-89CD-4442-9CEB-1066630E65D8}" presName="connectorText" presStyleLbl="sibTrans2D1" presStyleIdx="0" presStyleCnt="5"/>
      <dgm:spPr/>
      <dgm:t>
        <a:bodyPr/>
        <a:lstStyle/>
        <a:p>
          <a:endParaRPr lang="en-GB"/>
        </a:p>
      </dgm:t>
    </dgm:pt>
    <dgm:pt modelId="{053DC1C5-24CB-4AFA-BA9D-473BE21F17C5}" type="pres">
      <dgm:prSet presAssocID="{C424B9DA-E2D5-41C9-9F07-DC03E834016F}" presName="node" presStyleLbl="node1" presStyleIdx="0" presStyleCnt="5" custRadScaleRad="101318" custRadScaleInc="-2057">
        <dgm:presLayoutVars>
          <dgm:bulletEnabled val="1"/>
        </dgm:presLayoutVars>
      </dgm:prSet>
      <dgm:spPr/>
      <dgm:t>
        <a:bodyPr/>
        <a:lstStyle/>
        <a:p>
          <a:endParaRPr lang="en-GB"/>
        </a:p>
      </dgm:t>
    </dgm:pt>
    <dgm:pt modelId="{B7B8B1AA-397F-4E37-9426-96F54DE03BD1}" type="pres">
      <dgm:prSet presAssocID="{B36B10D1-DCB6-4B9F-99A7-4FF5489CC2DE}" presName="parTrans" presStyleLbl="sibTrans2D1" presStyleIdx="1" presStyleCnt="5" custAng="13137874" custFlipVert="1" custScaleX="117390" custScaleY="90379" custLinFactNeighborX="-15092" custLinFactNeighborY="23759"/>
      <dgm:spPr/>
      <dgm:t>
        <a:bodyPr/>
        <a:lstStyle/>
        <a:p>
          <a:endParaRPr lang="en-GB"/>
        </a:p>
      </dgm:t>
    </dgm:pt>
    <dgm:pt modelId="{BC02E2C0-8A06-432E-AB72-6A0ABF8F8E03}" type="pres">
      <dgm:prSet presAssocID="{B36B10D1-DCB6-4B9F-99A7-4FF5489CC2DE}" presName="connectorText" presStyleLbl="sibTrans2D1" presStyleIdx="1" presStyleCnt="5"/>
      <dgm:spPr/>
      <dgm:t>
        <a:bodyPr/>
        <a:lstStyle/>
        <a:p>
          <a:endParaRPr lang="en-GB"/>
        </a:p>
      </dgm:t>
    </dgm:pt>
    <dgm:pt modelId="{77954001-20A7-4A66-824C-4F98B31C4458}" type="pres">
      <dgm:prSet presAssocID="{08758872-3A23-4597-A1F3-983FB0484907}" presName="node" presStyleLbl="node1" presStyleIdx="1" presStyleCnt="5">
        <dgm:presLayoutVars>
          <dgm:bulletEnabled val="1"/>
        </dgm:presLayoutVars>
      </dgm:prSet>
      <dgm:spPr/>
      <dgm:t>
        <a:bodyPr/>
        <a:lstStyle/>
        <a:p>
          <a:endParaRPr lang="en-GB"/>
        </a:p>
      </dgm:t>
    </dgm:pt>
    <dgm:pt modelId="{4C6DCDC7-C6F4-48C7-ADC4-6BE45D3CFB18}" type="pres">
      <dgm:prSet presAssocID="{2AA14FE9-A056-4F09-B5FF-4213CD15EC95}" presName="parTrans" presStyleLbl="sibTrans2D1" presStyleIdx="2" presStyleCnt="5" custAng="10787573"/>
      <dgm:spPr/>
      <dgm:t>
        <a:bodyPr/>
        <a:lstStyle/>
        <a:p>
          <a:endParaRPr lang="en-GB"/>
        </a:p>
      </dgm:t>
    </dgm:pt>
    <dgm:pt modelId="{F350F2B8-B09E-408A-A3EA-CE5C9317D78F}" type="pres">
      <dgm:prSet presAssocID="{2AA14FE9-A056-4F09-B5FF-4213CD15EC95}" presName="connectorText" presStyleLbl="sibTrans2D1" presStyleIdx="2" presStyleCnt="5"/>
      <dgm:spPr/>
      <dgm:t>
        <a:bodyPr/>
        <a:lstStyle/>
        <a:p>
          <a:endParaRPr lang="en-GB"/>
        </a:p>
      </dgm:t>
    </dgm:pt>
    <dgm:pt modelId="{A4D46C73-6637-44B9-A16C-B33BC2B31B3A}" type="pres">
      <dgm:prSet presAssocID="{A0DA10FC-04DB-4121-A07C-F1D64D27A885}" presName="node" presStyleLbl="node1" presStyleIdx="2" presStyleCnt="5">
        <dgm:presLayoutVars>
          <dgm:bulletEnabled val="1"/>
        </dgm:presLayoutVars>
      </dgm:prSet>
      <dgm:spPr/>
      <dgm:t>
        <a:bodyPr/>
        <a:lstStyle/>
        <a:p>
          <a:endParaRPr lang="en-GB"/>
        </a:p>
      </dgm:t>
    </dgm:pt>
    <dgm:pt modelId="{61C95462-5A13-413E-B3A6-F0DF994DAEC6}" type="pres">
      <dgm:prSet presAssocID="{62369138-BCCB-4647-914E-9E35CE859692}" presName="parTrans" presStyleLbl="sibTrans2D1" presStyleIdx="3" presStyleCnt="5" custAng="10721944"/>
      <dgm:spPr/>
      <dgm:t>
        <a:bodyPr/>
        <a:lstStyle/>
        <a:p>
          <a:endParaRPr lang="en-GB"/>
        </a:p>
      </dgm:t>
    </dgm:pt>
    <dgm:pt modelId="{FA60B3CD-3808-4F6D-8032-8F8D5FDF80B0}" type="pres">
      <dgm:prSet presAssocID="{62369138-BCCB-4647-914E-9E35CE859692}" presName="connectorText" presStyleLbl="sibTrans2D1" presStyleIdx="3" presStyleCnt="5"/>
      <dgm:spPr/>
      <dgm:t>
        <a:bodyPr/>
        <a:lstStyle/>
        <a:p>
          <a:endParaRPr lang="en-GB"/>
        </a:p>
      </dgm:t>
    </dgm:pt>
    <dgm:pt modelId="{E8E4FA43-28E2-4B89-93F7-932F0EC618C9}" type="pres">
      <dgm:prSet presAssocID="{9D7D3E5E-745C-44AF-9325-18F518110B0A}" presName="node" presStyleLbl="node1" presStyleIdx="3" presStyleCnt="5">
        <dgm:presLayoutVars>
          <dgm:bulletEnabled val="1"/>
        </dgm:presLayoutVars>
      </dgm:prSet>
      <dgm:spPr/>
      <dgm:t>
        <a:bodyPr/>
        <a:lstStyle/>
        <a:p>
          <a:endParaRPr lang="en-GB"/>
        </a:p>
      </dgm:t>
    </dgm:pt>
    <dgm:pt modelId="{D5FF89AA-E042-4181-8053-B6A33A68FE64}" type="pres">
      <dgm:prSet presAssocID="{066C5BF3-35F7-4FB1-9831-63ABC369F402}" presName="parTrans" presStyleLbl="sibTrans2D1" presStyleIdx="4" presStyleCnt="5" custAng="10817747"/>
      <dgm:spPr/>
      <dgm:t>
        <a:bodyPr/>
        <a:lstStyle/>
        <a:p>
          <a:endParaRPr lang="en-GB"/>
        </a:p>
      </dgm:t>
    </dgm:pt>
    <dgm:pt modelId="{69EECDEC-1BCA-47AF-AA50-BA4EFD6E7F82}" type="pres">
      <dgm:prSet presAssocID="{066C5BF3-35F7-4FB1-9831-63ABC369F402}" presName="connectorText" presStyleLbl="sibTrans2D1" presStyleIdx="4" presStyleCnt="5"/>
      <dgm:spPr/>
      <dgm:t>
        <a:bodyPr/>
        <a:lstStyle/>
        <a:p>
          <a:endParaRPr lang="en-GB"/>
        </a:p>
      </dgm:t>
    </dgm:pt>
    <dgm:pt modelId="{A598A17D-CF0F-4D2D-B68D-CEA3C607773E}" type="pres">
      <dgm:prSet presAssocID="{9F2E9049-DBBA-485E-91E7-8EA51F159689}" presName="node" presStyleLbl="node1" presStyleIdx="4" presStyleCnt="5">
        <dgm:presLayoutVars>
          <dgm:bulletEnabled val="1"/>
        </dgm:presLayoutVars>
      </dgm:prSet>
      <dgm:spPr/>
      <dgm:t>
        <a:bodyPr/>
        <a:lstStyle/>
        <a:p>
          <a:endParaRPr lang="en-GB"/>
        </a:p>
      </dgm:t>
    </dgm:pt>
  </dgm:ptLst>
  <dgm:cxnLst>
    <dgm:cxn modelId="{0D7767B6-A9A1-4CB0-839A-3044CC2BA530}" type="presOf" srcId="{B7963BFC-89CD-4442-9CEB-1066630E65D8}" destId="{B5ACAD4A-08F2-4E31-949F-5B39C76FDCB6}" srcOrd="0" destOrd="0" presId="urn:microsoft.com/office/officeart/2005/8/layout/radial5"/>
    <dgm:cxn modelId="{1A985E47-C728-42BF-9978-BC62951D2CC0}" type="presOf" srcId="{C424B9DA-E2D5-41C9-9F07-DC03E834016F}" destId="{053DC1C5-24CB-4AFA-BA9D-473BE21F17C5}" srcOrd="0" destOrd="0" presId="urn:microsoft.com/office/officeart/2005/8/layout/radial5"/>
    <dgm:cxn modelId="{C4DEFB49-C854-4DA1-8B19-447E623BF437}" type="presOf" srcId="{B36B10D1-DCB6-4B9F-99A7-4FF5489CC2DE}" destId="{B7B8B1AA-397F-4E37-9426-96F54DE03BD1}" srcOrd="0" destOrd="0" presId="urn:microsoft.com/office/officeart/2005/8/layout/radial5"/>
    <dgm:cxn modelId="{CE0B0BC4-A357-4DC2-B8D6-26A492408021}" type="presOf" srcId="{9F2E9049-DBBA-485E-91E7-8EA51F159689}" destId="{A598A17D-CF0F-4D2D-B68D-CEA3C607773E}" srcOrd="0" destOrd="0" presId="urn:microsoft.com/office/officeart/2005/8/layout/radial5"/>
    <dgm:cxn modelId="{353668E5-B070-4CD7-B548-8B3E394F3CF7}" type="presOf" srcId="{B36B10D1-DCB6-4B9F-99A7-4FF5489CC2DE}" destId="{BC02E2C0-8A06-432E-AB72-6A0ABF8F8E03}" srcOrd="1" destOrd="0" presId="urn:microsoft.com/office/officeart/2005/8/layout/radial5"/>
    <dgm:cxn modelId="{19EA022E-81AF-4C51-825C-E6D6FBFA9F95}" type="presOf" srcId="{2AA14FE9-A056-4F09-B5FF-4213CD15EC95}" destId="{4C6DCDC7-C6F4-48C7-ADC4-6BE45D3CFB18}" srcOrd="0" destOrd="0" presId="urn:microsoft.com/office/officeart/2005/8/layout/radial5"/>
    <dgm:cxn modelId="{6062E386-ED24-4B4F-902A-4246F75B705D}" type="presOf" srcId="{62369138-BCCB-4647-914E-9E35CE859692}" destId="{61C95462-5A13-413E-B3A6-F0DF994DAEC6}" srcOrd="0" destOrd="0" presId="urn:microsoft.com/office/officeart/2005/8/layout/radial5"/>
    <dgm:cxn modelId="{10A45C7D-8C43-4600-AA38-080E623ACA1F}" type="presOf" srcId="{066C5BF3-35F7-4FB1-9831-63ABC369F402}" destId="{D5FF89AA-E042-4181-8053-B6A33A68FE64}" srcOrd="0" destOrd="0" presId="urn:microsoft.com/office/officeart/2005/8/layout/radial5"/>
    <dgm:cxn modelId="{51D0B157-3830-4BF6-BDD0-723413F62BE4}" srcId="{D39F3CFF-F936-4EFC-83DA-3FE9C0BAA156}" destId="{7E84103F-87BD-431E-BAC3-61759487F575}" srcOrd="0" destOrd="0" parTransId="{DF1F8ABC-1994-472D-A88E-BC309ECB40AF}" sibTransId="{9C1B0A53-6D7F-4A6E-B9D8-667AD28BC26F}"/>
    <dgm:cxn modelId="{315168E0-9DDC-4459-941E-7B11368C4EFA}" srcId="{7E84103F-87BD-431E-BAC3-61759487F575}" destId="{A0DA10FC-04DB-4121-A07C-F1D64D27A885}" srcOrd="2" destOrd="0" parTransId="{2AA14FE9-A056-4F09-B5FF-4213CD15EC95}" sibTransId="{B53A5622-A060-4480-B980-61E03FA7EE09}"/>
    <dgm:cxn modelId="{111D504F-3459-4F9A-9092-F3B469828871}" srcId="{7E84103F-87BD-431E-BAC3-61759487F575}" destId="{08758872-3A23-4597-A1F3-983FB0484907}" srcOrd="1" destOrd="0" parTransId="{B36B10D1-DCB6-4B9F-99A7-4FF5489CC2DE}" sibTransId="{44CCAB43-0E76-4FB6-8222-FCA60731F82B}"/>
    <dgm:cxn modelId="{2B4D13B4-1CBE-40EA-AC62-C000CB368A15}" type="presOf" srcId="{D39F3CFF-F936-4EFC-83DA-3FE9C0BAA156}" destId="{DAF77404-9EB1-4A76-83B8-67CA763DA386}" srcOrd="0" destOrd="0" presId="urn:microsoft.com/office/officeart/2005/8/layout/radial5"/>
    <dgm:cxn modelId="{5C8A7D40-39CF-4C53-B422-231D92D1F309}" type="presOf" srcId="{066C5BF3-35F7-4FB1-9831-63ABC369F402}" destId="{69EECDEC-1BCA-47AF-AA50-BA4EFD6E7F82}" srcOrd="1" destOrd="0" presId="urn:microsoft.com/office/officeart/2005/8/layout/radial5"/>
    <dgm:cxn modelId="{ED753DCD-650F-4725-A98E-F92F21BF77F8}" type="presOf" srcId="{08758872-3A23-4597-A1F3-983FB0484907}" destId="{77954001-20A7-4A66-824C-4F98B31C4458}" srcOrd="0" destOrd="0" presId="urn:microsoft.com/office/officeart/2005/8/layout/radial5"/>
    <dgm:cxn modelId="{7EE9778F-91D0-4D44-8743-D7796F346053}" type="presOf" srcId="{62369138-BCCB-4647-914E-9E35CE859692}" destId="{FA60B3CD-3808-4F6D-8032-8F8D5FDF80B0}" srcOrd="1" destOrd="0" presId="urn:microsoft.com/office/officeart/2005/8/layout/radial5"/>
    <dgm:cxn modelId="{4C7970D3-40CE-4F34-8DBD-F5F2B1D8C663}" type="presOf" srcId="{A0DA10FC-04DB-4121-A07C-F1D64D27A885}" destId="{A4D46C73-6637-44B9-A16C-B33BC2B31B3A}" srcOrd="0" destOrd="0" presId="urn:microsoft.com/office/officeart/2005/8/layout/radial5"/>
    <dgm:cxn modelId="{DFAAB5FE-E81A-4851-9F00-BBF8FEE7E2B2}" type="presOf" srcId="{B7963BFC-89CD-4442-9CEB-1066630E65D8}" destId="{0E764898-064B-4F40-87F1-99FDE281935D}" srcOrd="1" destOrd="0" presId="urn:microsoft.com/office/officeart/2005/8/layout/radial5"/>
    <dgm:cxn modelId="{1DDB93C7-61B4-4875-91C2-1976B9B0CF32}" type="presOf" srcId="{2AA14FE9-A056-4F09-B5FF-4213CD15EC95}" destId="{F350F2B8-B09E-408A-A3EA-CE5C9317D78F}" srcOrd="1" destOrd="0" presId="urn:microsoft.com/office/officeart/2005/8/layout/radial5"/>
    <dgm:cxn modelId="{C8A2982E-B12D-46CA-A274-02FC6C69B254}" srcId="{7E84103F-87BD-431E-BAC3-61759487F575}" destId="{9D7D3E5E-745C-44AF-9325-18F518110B0A}" srcOrd="3" destOrd="0" parTransId="{62369138-BCCB-4647-914E-9E35CE859692}" sibTransId="{2E1D6EF9-981C-4447-B4E6-D0A5EB521A18}"/>
    <dgm:cxn modelId="{97D860CE-63CE-49D5-991D-89269AB48DAD}" type="presOf" srcId="{9D7D3E5E-745C-44AF-9325-18F518110B0A}" destId="{E8E4FA43-28E2-4B89-93F7-932F0EC618C9}" srcOrd="0" destOrd="0" presId="urn:microsoft.com/office/officeart/2005/8/layout/radial5"/>
    <dgm:cxn modelId="{0F0D077F-451E-4B6E-851C-3928552D5BF1}" type="presOf" srcId="{7E84103F-87BD-431E-BAC3-61759487F575}" destId="{5B260C16-7575-468E-8CDF-948897E45B34}" srcOrd="0" destOrd="0" presId="urn:microsoft.com/office/officeart/2005/8/layout/radial5"/>
    <dgm:cxn modelId="{A3734816-4568-48CE-82AF-D4A9EC624D6F}" srcId="{7E84103F-87BD-431E-BAC3-61759487F575}" destId="{9F2E9049-DBBA-485E-91E7-8EA51F159689}" srcOrd="4" destOrd="0" parTransId="{066C5BF3-35F7-4FB1-9831-63ABC369F402}" sibTransId="{51B730D5-9A31-4CE7-8ACB-41019934A044}"/>
    <dgm:cxn modelId="{9EB00C0E-470A-4BF0-A4E7-4943D43FFE67}" srcId="{7E84103F-87BD-431E-BAC3-61759487F575}" destId="{C424B9DA-E2D5-41C9-9F07-DC03E834016F}" srcOrd="0" destOrd="0" parTransId="{B7963BFC-89CD-4442-9CEB-1066630E65D8}" sibTransId="{B7A23710-2614-463D-A38D-5D760B786F73}"/>
    <dgm:cxn modelId="{7B9539CB-5455-46BC-B381-ABC7125FF5F5}" type="presParOf" srcId="{DAF77404-9EB1-4A76-83B8-67CA763DA386}" destId="{5B260C16-7575-468E-8CDF-948897E45B34}" srcOrd="0" destOrd="0" presId="urn:microsoft.com/office/officeart/2005/8/layout/radial5"/>
    <dgm:cxn modelId="{B58F0E21-A4AE-47F9-9D23-27DDB159C3AC}" type="presParOf" srcId="{DAF77404-9EB1-4A76-83B8-67CA763DA386}" destId="{B5ACAD4A-08F2-4E31-949F-5B39C76FDCB6}" srcOrd="1" destOrd="0" presId="urn:microsoft.com/office/officeart/2005/8/layout/radial5"/>
    <dgm:cxn modelId="{28B8316A-577F-4061-BB0C-C86BE004F786}" type="presParOf" srcId="{B5ACAD4A-08F2-4E31-949F-5B39C76FDCB6}" destId="{0E764898-064B-4F40-87F1-99FDE281935D}" srcOrd="0" destOrd="0" presId="urn:microsoft.com/office/officeart/2005/8/layout/radial5"/>
    <dgm:cxn modelId="{801968D6-C6CC-41E3-B9D1-E06B33ACBA64}" type="presParOf" srcId="{DAF77404-9EB1-4A76-83B8-67CA763DA386}" destId="{053DC1C5-24CB-4AFA-BA9D-473BE21F17C5}" srcOrd="2" destOrd="0" presId="urn:microsoft.com/office/officeart/2005/8/layout/radial5"/>
    <dgm:cxn modelId="{083C369E-5FA1-40B8-B3A1-7B4BDBC92F13}" type="presParOf" srcId="{DAF77404-9EB1-4A76-83B8-67CA763DA386}" destId="{B7B8B1AA-397F-4E37-9426-96F54DE03BD1}" srcOrd="3" destOrd="0" presId="urn:microsoft.com/office/officeart/2005/8/layout/radial5"/>
    <dgm:cxn modelId="{C330AE54-1BE0-4AA1-8847-41004B69C5B3}" type="presParOf" srcId="{B7B8B1AA-397F-4E37-9426-96F54DE03BD1}" destId="{BC02E2C0-8A06-432E-AB72-6A0ABF8F8E03}" srcOrd="0" destOrd="0" presId="urn:microsoft.com/office/officeart/2005/8/layout/radial5"/>
    <dgm:cxn modelId="{7056C09C-7F99-4A83-9A2D-8DC4277EA7AB}" type="presParOf" srcId="{DAF77404-9EB1-4A76-83B8-67CA763DA386}" destId="{77954001-20A7-4A66-824C-4F98B31C4458}" srcOrd="4" destOrd="0" presId="urn:microsoft.com/office/officeart/2005/8/layout/radial5"/>
    <dgm:cxn modelId="{FFFE034D-F6D2-46E6-9C9B-D1DB48EA2E96}" type="presParOf" srcId="{DAF77404-9EB1-4A76-83B8-67CA763DA386}" destId="{4C6DCDC7-C6F4-48C7-ADC4-6BE45D3CFB18}" srcOrd="5" destOrd="0" presId="urn:microsoft.com/office/officeart/2005/8/layout/radial5"/>
    <dgm:cxn modelId="{E0782AB3-F89C-40A6-BDE5-FF96D7072961}" type="presParOf" srcId="{4C6DCDC7-C6F4-48C7-ADC4-6BE45D3CFB18}" destId="{F350F2B8-B09E-408A-A3EA-CE5C9317D78F}" srcOrd="0" destOrd="0" presId="urn:microsoft.com/office/officeart/2005/8/layout/radial5"/>
    <dgm:cxn modelId="{FE04AB63-C8B1-4EA1-93AD-13D220250E3E}" type="presParOf" srcId="{DAF77404-9EB1-4A76-83B8-67CA763DA386}" destId="{A4D46C73-6637-44B9-A16C-B33BC2B31B3A}" srcOrd="6" destOrd="0" presId="urn:microsoft.com/office/officeart/2005/8/layout/radial5"/>
    <dgm:cxn modelId="{8DC9F7FC-789A-4B0F-9ADE-C8AD7D249B10}" type="presParOf" srcId="{DAF77404-9EB1-4A76-83B8-67CA763DA386}" destId="{61C95462-5A13-413E-B3A6-F0DF994DAEC6}" srcOrd="7" destOrd="0" presId="urn:microsoft.com/office/officeart/2005/8/layout/radial5"/>
    <dgm:cxn modelId="{D33989DF-C7AA-4AC6-821E-036F568FB39A}" type="presParOf" srcId="{61C95462-5A13-413E-B3A6-F0DF994DAEC6}" destId="{FA60B3CD-3808-4F6D-8032-8F8D5FDF80B0}" srcOrd="0" destOrd="0" presId="urn:microsoft.com/office/officeart/2005/8/layout/radial5"/>
    <dgm:cxn modelId="{6DDF6A59-2291-489E-BBE8-95DB3FDFC3E7}" type="presParOf" srcId="{DAF77404-9EB1-4A76-83B8-67CA763DA386}" destId="{E8E4FA43-28E2-4B89-93F7-932F0EC618C9}" srcOrd="8" destOrd="0" presId="urn:microsoft.com/office/officeart/2005/8/layout/radial5"/>
    <dgm:cxn modelId="{E0C7841D-C18D-4217-B8E7-2F5233548628}" type="presParOf" srcId="{DAF77404-9EB1-4A76-83B8-67CA763DA386}" destId="{D5FF89AA-E042-4181-8053-B6A33A68FE64}" srcOrd="9" destOrd="0" presId="urn:microsoft.com/office/officeart/2005/8/layout/radial5"/>
    <dgm:cxn modelId="{F99E58A7-9366-4507-B904-BB4AC2FD7650}" type="presParOf" srcId="{D5FF89AA-E042-4181-8053-B6A33A68FE64}" destId="{69EECDEC-1BCA-47AF-AA50-BA4EFD6E7F82}" srcOrd="0" destOrd="0" presId="urn:microsoft.com/office/officeart/2005/8/layout/radial5"/>
    <dgm:cxn modelId="{626E63B7-7282-46A8-9006-B5B9E34B3E79}" type="presParOf" srcId="{DAF77404-9EB1-4A76-83B8-67CA763DA386}" destId="{A598A17D-CF0F-4D2D-B68D-CEA3C607773E}" srcOrd="10"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60C16-7575-468E-8CDF-948897E45B34}">
      <dsp:nvSpPr>
        <dsp:cNvPr id="0" name=""/>
        <dsp:cNvSpPr/>
      </dsp:nvSpPr>
      <dsp:spPr>
        <a:xfrm>
          <a:off x="2887527" y="1997918"/>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GB" sz="3400" b="1" kern="1200" dirty="0" smtClean="0">
              <a:solidFill>
                <a:schemeClr val="tx1"/>
              </a:solidFill>
            </a:rPr>
            <a:t>DUV</a:t>
          </a:r>
          <a:endParaRPr lang="en-GB" sz="3400" b="1" kern="1200" dirty="0">
            <a:solidFill>
              <a:schemeClr val="tx1"/>
            </a:solidFill>
          </a:endParaRPr>
        </a:p>
      </dsp:txBody>
      <dsp:txXfrm>
        <a:off x="3096322" y="2206713"/>
        <a:ext cx="1008154" cy="1008154"/>
      </dsp:txXfrm>
    </dsp:sp>
    <dsp:sp modelId="{B5ACAD4A-08F2-4E31-949F-5B39C76FDCB6}">
      <dsp:nvSpPr>
        <dsp:cNvPr id="0" name=""/>
        <dsp:cNvSpPr/>
      </dsp:nvSpPr>
      <dsp:spPr>
        <a:xfrm rot="5355052">
          <a:off x="3435778" y="1478039"/>
          <a:ext cx="303342" cy="484753"/>
        </a:xfrm>
        <a:prstGeom prst="rightArrow">
          <a:avLst>
            <a:gd name="adj1" fmla="val 60000"/>
            <a:gd name="adj2" fmla="val 50000"/>
          </a:avLst>
        </a:prstGeom>
        <a:solidFill>
          <a:srgbClr val="FF999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0800000">
        <a:off x="3480685" y="1529492"/>
        <a:ext cx="212339" cy="290851"/>
      </dsp:txXfrm>
    </dsp:sp>
    <dsp:sp modelId="{053DC1C5-24CB-4AFA-BA9D-473BE21F17C5}">
      <dsp:nvSpPr>
        <dsp:cNvPr id="0" name=""/>
        <dsp:cNvSpPr/>
      </dsp:nvSpPr>
      <dsp:spPr>
        <a:xfrm>
          <a:off x="2861403" y="0"/>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rPr>
            <a:t>System</a:t>
          </a:r>
        </a:p>
        <a:p>
          <a:pPr lvl="0" algn="ctr" defTabSz="622300">
            <a:lnSpc>
              <a:spcPct val="90000"/>
            </a:lnSpc>
            <a:spcBef>
              <a:spcPct val="0"/>
            </a:spcBef>
            <a:spcAft>
              <a:spcPct val="35000"/>
            </a:spcAft>
          </a:pPr>
          <a:r>
            <a:rPr lang="en-GB" sz="1400" b="1" kern="1200" dirty="0" smtClean="0">
              <a:solidFill>
                <a:schemeClr val="tx1"/>
              </a:solidFill>
            </a:rPr>
            <a:t>Architects</a:t>
          </a:r>
          <a:endParaRPr lang="en-GB" sz="1400" b="1" kern="1200" dirty="0">
            <a:solidFill>
              <a:schemeClr val="tx1"/>
            </a:solidFill>
          </a:endParaRPr>
        </a:p>
      </dsp:txBody>
      <dsp:txXfrm>
        <a:off x="3070198" y="208795"/>
        <a:ext cx="1008154" cy="1008154"/>
      </dsp:txXfrm>
    </dsp:sp>
    <dsp:sp modelId="{B7B8B1AA-397F-4E37-9426-96F54DE03BD1}">
      <dsp:nvSpPr>
        <dsp:cNvPr id="0" name=""/>
        <dsp:cNvSpPr/>
      </dsp:nvSpPr>
      <dsp:spPr>
        <a:xfrm rot="9542126" flipV="1">
          <a:off x="4318342" y="2301292"/>
          <a:ext cx="354203" cy="438114"/>
        </a:xfrm>
        <a:prstGeom prst="rightArrow">
          <a:avLst>
            <a:gd name="adj1" fmla="val 60000"/>
            <a:gd name="adj2" fmla="val 50000"/>
          </a:avLst>
        </a:prstGeom>
        <a:solidFill>
          <a:srgbClr val="FF999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0800000">
        <a:off x="4421086" y="2369905"/>
        <a:ext cx="247942" cy="262868"/>
      </dsp:txXfrm>
    </dsp:sp>
    <dsp:sp modelId="{77954001-20A7-4A66-824C-4F98B31C4458}">
      <dsp:nvSpPr>
        <dsp:cNvPr id="0" name=""/>
        <dsp:cNvSpPr/>
      </dsp:nvSpPr>
      <dsp:spPr>
        <a:xfrm>
          <a:off x="4784933" y="1381413"/>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rPr>
            <a:t>Designers</a:t>
          </a:r>
          <a:endParaRPr lang="en-GB" sz="1400" b="1" kern="1200" dirty="0">
            <a:solidFill>
              <a:schemeClr val="tx1"/>
            </a:solidFill>
          </a:endParaRPr>
        </a:p>
      </dsp:txBody>
      <dsp:txXfrm>
        <a:off x="4993728" y="1590208"/>
        <a:ext cx="1008154" cy="1008154"/>
      </dsp:txXfrm>
    </dsp:sp>
    <dsp:sp modelId="{4C6DCDC7-C6F4-48C7-ADC4-6BE45D3CFB18}">
      <dsp:nvSpPr>
        <dsp:cNvPr id="0" name=""/>
        <dsp:cNvSpPr/>
      </dsp:nvSpPr>
      <dsp:spPr>
        <a:xfrm rot="14027573">
          <a:off x="4030845" y="3268519"/>
          <a:ext cx="301732" cy="484753"/>
        </a:xfrm>
        <a:prstGeom prst="rightArrow">
          <a:avLst>
            <a:gd name="adj1" fmla="val 60000"/>
            <a:gd name="adj2" fmla="val 50000"/>
          </a:avLst>
        </a:prstGeom>
        <a:solidFill>
          <a:srgbClr val="FF999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a:off x="4102840" y="3401990"/>
        <a:ext cx="211212" cy="290851"/>
      </dsp:txXfrm>
    </dsp:sp>
    <dsp:sp modelId="{A4D46C73-6637-44B9-A16C-B33BC2B31B3A}">
      <dsp:nvSpPr>
        <dsp:cNvPr id="0" name=""/>
        <dsp:cNvSpPr/>
      </dsp:nvSpPr>
      <dsp:spPr>
        <a:xfrm>
          <a:off x="4060188" y="3611947"/>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rPr>
            <a:t>Verification Engineers</a:t>
          </a:r>
          <a:endParaRPr lang="en-GB" sz="1400" b="1" kern="1200" dirty="0">
            <a:solidFill>
              <a:schemeClr val="tx1"/>
            </a:solidFill>
          </a:endParaRPr>
        </a:p>
      </dsp:txBody>
      <dsp:txXfrm>
        <a:off x="4268983" y="3820742"/>
        <a:ext cx="1008154" cy="1008154"/>
      </dsp:txXfrm>
    </dsp:sp>
    <dsp:sp modelId="{61C95462-5A13-413E-B3A6-F0DF994DAEC6}">
      <dsp:nvSpPr>
        <dsp:cNvPr id="0" name=""/>
        <dsp:cNvSpPr/>
      </dsp:nvSpPr>
      <dsp:spPr>
        <a:xfrm rot="18281944">
          <a:off x="2868222" y="3268519"/>
          <a:ext cx="301732" cy="484753"/>
        </a:xfrm>
        <a:prstGeom prst="rightArrow">
          <a:avLst>
            <a:gd name="adj1" fmla="val 60000"/>
            <a:gd name="adj2" fmla="val 50000"/>
          </a:avLst>
        </a:prstGeom>
        <a:solidFill>
          <a:srgbClr val="FF999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0800000">
        <a:off x="2887717" y="3402681"/>
        <a:ext cx="211212" cy="290851"/>
      </dsp:txXfrm>
    </dsp:sp>
    <dsp:sp modelId="{E8E4FA43-28E2-4B89-93F7-932F0EC618C9}">
      <dsp:nvSpPr>
        <dsp:cNvPr id="0" name=""/>
        <dsp:cNvSpPr/>
      </dsp:nvSpPr>
      <dsp:spPr>
        <a:xfrm>
          <a:off x="1714866" y="3611947"/>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rPr>
            <a:t>IP Providers</a:t>
          </a:r>
          <a:endParaRPr lang="en-GB" sz="1400" b="1" kern="1200" dirty="0">
            <a:solidFill>
              <a:schemeClr val="tx1"/>
            </a:solidFill>
          </a:endParaRPr>
        </a:p>
      </dsp:txBody>
      <dsp:txXfrm>
        <a:off x="1923661" y="3820742"/>
        <a:ext cx="1008154" cy="1008154"/>
      </dsp:txXfrm>
    </dsp:sp>
    <dsp:sp modelId="{D5FF89AA-E042-4181-8053-B6A33A68FE64}">
      <dsp:nvSpPr>
        <dsp:cNvPr id="0" name=""/>
        <dsp:cNvSpPr/>
      </dsp:nvSpPr>
      <dsp:spPr>
        <a:xfrm rot="1097747">
          <a:off x="2508952" y="2162800"/>
          <a:ext cx="301732" cy="484753"/>
        </a:xfrm>
        <a:prstGeom prst="rightArrow">
          <a:avLst>
            <a:gd name="adj1" fmla="val 60000"/>
            <a:gd name="adj2" fmla="val 50000"/>
          </a:avLst>
        </a:prstGeom>
        <a:solidFill>
          <a:srgbClr val="FF999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10800000">
        <a:off x="2511240" y="2245543"/>
        <a:ext cx="211212" cy="290851"/>
      </dsp:txXfrm>
    </dsp:sp>
    <dsp:sp modelId="{A598A17D-CF0F-4D2D-B68D-CEA3C607773E}">
      <dsp:nvSpPr>
        <dsp:cNvPr id="0" name=""/>
        <dsp:cNvSpPr/>
      </dsp:nvSpPr>
      <dsp:spPr>
        <a:xfrm>
          <a:off x="990122" y="1381413"/>
          <a:ext cx="1425744" cy="1425744"/>
        </a:xfrm>
        <a:prstGeom prst="ellipse">
          <a:avLst/>
        </a:prstGeom>
        <a:solidFill>
          <a:srgbClr val="FF9999"/>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rPr>
            <a:t>Standards</a:t>
          </a:r>
          <a:endParaRPr lang="en-GB" sz="1400" b="1" kern="1200" dirty="0">
            <a:solidFill>
              <a:schemeClr val="tx1"/>
            </a:solidFill>
          </a:endParaRPr>
        </a:p>
      </dsp:txBody>
      <dsp:txXfrm>
        <a:off x="1198917" y="1590208"/>
        <a:ext cx="1008154" cy="100815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864A08-2E05-4DA6-8073-3179E74B3D4A}" type="slidenum">
              <a:rPr lang="en-US"/>
              <a:pPr>
                <a:defRPr/>
              </a:pPr>
              <a:t>‹#›</a:t>
            </a:fld>
            <a:endParaRPr lang="en-US"/>
          </a:p>
        </p:txBody>
      </p:sp>
    </p:spTree>
    <p:extLst>
      <p:ext uri="{BB962C8B-B14F-4D97-AF65-F5344CB8AC3E}">
        <p14:creationId xmlns:p14="http://schemas.microsoft.com/office/powerpoint/2010/main" val="4122899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CF7E738-9DBD-4944-98A9-35232316195F}" type="slidenum">
              <a:rPr lang="en-US"/>
              <a:pPr>
                <a:defRPr/>
              </a:pPr>
              <a:t>‹#›</a:t>
            </a:fld>
            <a:endParaRPr lang="en-US"/>
          </a:p>
        </p:txBody>
      </p:sp>
    </p:spTree>
    <p:extLst>
      <p:ext uri="{BB962C8B-B14F-4D97-AF65-F5344CB8AC3E}">
        <p14:creationId xmlns:p14="http://schemas.microsoft.com/office/powerpoint/2010/main" val="2334306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A74C1DC-5468-4779-BAA3-462960CBD70E}" type="slidenum">
              <a:rPr lang="en-US" smtClean="0"/>
              <a:pPr/>
              <a:t>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SPEC is incomplete.</a:t>
            </a:r>
            <a:r>
              <a:rPr lang="en-GB" baseline="0" dirty="0" smtClean="0"/>
              <a:t> It lacks the statement: Data written to a full DUV will be dropped.</a:t>
            </a:r>
          </a:p>
          <a:p>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16</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r>
              <a:rPr lang="en-GB" dirty="0" smtClean="0"/>
              <a:t>Behavioural black box properties</a:t>
            </a:r>
            <a:endParaRPr lang="en-GB" sz="2100" dirty="0" smtClean="0"/>
          </a:p>
          <a:p>
            <a:pPr marL="0" lvl="1"/>
            <a:r>
              <a:rPr lang="en-GB" dirty="0" smtClean="0"/>
              <a:t>Implementation-specific white box properties</a:t>
            </a:r>
            <a:endParaRPr lang="en-GB" sz="2100" dirty="0" smtClean="0"/>
          </a:p>
          <a:p>
            <a:pPr marL="0" lvl="1"/>
            <a:r>
              <a:rPr lang="en-GB" dirty="0" smtClean="0"/>
              <a:t>Discuss options for encoding properties in terms of abstraction levels and </a:t>
            </a:r>
            <a:r>
              <a:rPr lang="en-GB" dirty="0" err="1" smtClean="0"/>
              <a:t>observability</a:t>
            </a:r>
            <a:r>
              <a:rPr lang="en-GB" dirty="0" smtClean="0"/>
              <a:t> and implications for ease of bug finding</a:t>
            </a:r>
            <a:endParaRPr lang="en-GB" sz="2100" dirty="0" smtClean="0"/>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17</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r>
              <a:rPr lang="en-GB" dirty="0" smtClean="0"/>
              <a:t>Behavioural black box properties</a:t>
            </a:r>
            <a:endParaRPr lang="en-GB" sz="2100" dirty="0" smtClean="0"/>
          </a:p>
          <a:p>
            <a:pPr marL="0" lvl="1"/>
            <a:r>
              <a:rPr lang="en-GB" dirty="0" smtClean="0"/>
              <a:t>Implementation-specific white box properties</a:t>
            </a:r>
            <a:endParaRPr lang="en-GB" sz="2100" dirty="0" smtClean="0"/>
          </a:p>
          <a:p>
            <a:pPr marL="0" lvl="1"/>
            <a:r>
              <a:rPr lang="en-GB" dirty="0" smtClean="0"/>
              <a:t>Discuss options for encoding properties in terms of abstraction levels and </a:t>
            </a:r>
            <a:r>
              <a:rPr lang="en-GB" dirty="0" err="1" smtClean="0"/>
              <a:t>observability</a:t>
            </a:r>
            <a:r>
              <a:rPr lang="en-GB" dirty="0" smtClean="0"/>
              <a:t> and implications for ease of bug finding</a:t>
            </a:r>
            <a:endParaRPr lang="en-GB" sz="2100" dirty="0" smtClean="0"/>
          </a:p>
          <a:p>
            <a:endParaRPr lang="en-GB" dirty="0" smtClean="0"/>
          </a:p>
        </p:txBody>
      </p:sp>
      <p:sp>
        <p:nvSpPr>
          <p:cNvPr id="4" name="Slide Number Placeholder 3"/>
          <p:cNvSpPr>
            <a:spLocks noGrp="1"/>
          </p:cNvSpPr>
          <p:nvPr>
            <p:ph type="sldNum" sz="quarter" idx="10"/>
          </p:nvPr>
        </p:nvSpPr>
        <p:spPr/>
        <p:txBody>
          <a:bodyPr/>
          <a:lstStyle/>
          <a:p>
            <a:fld id="{8D1F5265-9667-4860-B0BF-5B0B3A5115D4}" type="slidenum">
              <a:rPr lang="en-GB" smtClean="0"/>
              <a:pPr/>
              <a:t>18</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t>
            </a:r>
            <a:r>
              <a:rPr lang="en-GB" dirty="0" err="1" smtClean="0"/>
              <a:t>Doulos</a:t>
            </a:r>
            <a:r>
              <a:rPr lang="en-GB" dirty="0" smtClean="0"/>
              <a:t> SV course gives good examples of basic intro to SVA)</a:t>
            </a:r>
          </a:p>
          <a:p>
            <a:r>
              <a:rPr lang="en-GB" dirty="0" smtClean="0"/>
              <a:t>Potentially, only mention PSL but focus on SVA because we will use SVA for the labs</a:t>
            </a: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19</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Should $ be introduced here?</a:t>
            </a:r>
          </a:p>
          <a:p>
            <a:r>
              <a:rPr lang="en-GB" dirty="0" smtClean="0"/>
              <a:t>$</a:t>
            </a:r>
            <a:r>
              <a:rPr lang="en-GB" baseline="0" dirty="0" smtClean="0"/>
              <a:t> can be used as a maximum value within a repetition</a:t>
            </a:r>
          </a:p>
          <a:p>
            <a:r>
              <a:rPr lang="en-GB" baseline="0" dirty="0" smtClean="0"/>
              <a:t>in simulation $ is interpreted as the end of simulation</a:t>
            </a:r>
          </a:p>
          <a:p>
            <a:r>
              <a:rPr lang="en-GB" baseline="0" dirty="0" smtClean="0"/>
              <a:t>formal verification tools interpret $ as infinity</a:t>
            </a:r>
          </a:p>
          <a:p>
            <a:endParaRPr lang="en-GB" baseline="0" dirty="0" smtClean="0"/>
          </a:p>
          <a:p>
            <a:r>
              <a:rPr lang="en-GB" baseline="0" dirty="0" smtClean="0"/>
              <a:t>SVA does not have the eventually operator. PSL does: “!”.</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21</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the property is defined from the point where </a:t>
            </a:r>
            <a:r>
              <a:rPr lang="en-GB" dirty="0" err="1" smtClean="0"/>
              <a:t>req</a:t>
            </a:r>
            <a:r>
              <a:rPr lang="en-GB" dirty="0" smtClean="0"/>
              <a:t> is</a:t>
            </a:r>
            <a:r>
              <a:rPr lang="en-GB" baseline="0" dirty="0" smtClean="0"/>
              <a:t> true, so in the 1</a:t>
            </a:r>
            <a:r>
              <a:rPr lang="en-GB" baseline="30000" dirty="0" smtClean="0"/>
              <a:t>st</a:t>
            </a:r>
            <a:r>
              <a:rPr lang="en-GB" baseline="0" dirty="0" smtClean="0"/>
              <a:t> rising clock, the entire property is true because at the first clock rise it is true that </a:t>
            </a:r>
            <a:r>
              <a:rPr lang="en-GB" baseline="0" dirty="0" err="1" smtClean="0"/>
              <a:t>req</a:t>
            </a:r>
            <a:r>
              <a:rPr lang="en-GB" baseline="0" dirty="0" smtClean="0"/>
              <a:t> is followed by </a:t>
            </a:r>
            <a:r>
              <a:rPr lang="en-GB" baseline="0" dirty="0" err="1" smtClean="0"/>
              <a:t>gnt</a:t>
            </a:r>
            <a:r>
              <a:rPr lang="en-GB" baseline="0" dirty="0" smtClean="0"/>
              <a:t> in the next clock cycle </a:t>
            </a:r>
            <a:r>
              <a:rPr lang="mr-IN" baseline="0" dirty="0" smtClean="0"/>
              <a:t>–</a:t>
            </a:r>
            <a:r>
              <a:rPr lang="en-GB" baseline="0" dirty="0" smtClean="0"/>
              <a:t> hence, the tick. The following two ticks are because </a:t>
            </a:r>
            <a:r>
              <a:rPr lang="en-GB" baseline="0" dirty="0" err="1" smtClean="0"/>
              <a:t>req</a:t>
            </a:r>
            <a:r>
              <a:rPr lang="en-GB" baseline="0" dirty="0" smtClean="0"/>
              <a:t> is false, so the implication is trivially true. However, in the clock cycle after (the 4</a:t>
            </a:r>
            <a:r>
              <a:rPr lang="en-GB" baseline="30000" dirty="0" smtClean="0"/>
              <a:t>th</a:t>
            </a:r>
            <a:r>
              <a:rPr lang="en-GB" baseline="0" dirty="0" smtClean="0"/>
              <a:t> rise of the clock, the property is not true; this is because the </a:t>
            </a:r>
            <a:r>
              <a:rPr lang="en-GB" baseline="0" dirty="0" err="1" smtClean="0"/>
              <a:t>req</a:t>
            </a:r>
            <a:r>
              <a:rPr lang="en-GB" baseline="0" dirty="0" smtClean="0"/>
              <a:t> is true and the grant is not true one cycle after </a:t>
            </a:r>
            <a:r>
              <a:rPr lang="mr-IN" baseline="0" dirty="0" smtClean="0"/>
              <a:t>–</a:t>
            </a:r>
            <a:r>
              <a:rPr lang="en-GB" baseline="0" dirty="0" smtClean="0"/>
              <a:t> so no tick under that </a:t>
            </a:r>
            <a:r>
              <a:rPr lang="en-GB" baseline="0" dirty="0" err="1" smtClean="0"/>
              <a:t>req</a:t>
            </a:r>
            <a:r>
              <a:rPr lang="en-GB" baseline="0" dirty="0" smtClean="0"/>
              <a:t> as the property fails.</a:t>
            </a:r>
          </a:p>
          <a:p>
            <a:endParaRPr lang="en-GB" baseline="0" dirty="0" smtClean="0"/>
          </a:p>
          <a:p>
            <a:r>
              <a:rPr lang="en-GB" baseline="0" dirty="0" smtClean="0"/>
              <a:t>Note the difference between the state a property is in during simulation, i.e. inactive, active, pass, fail, and what the property evaluates to (true or false).</a:t>
            </a:r>
            <a:endParaRPr lang="en-GB" dirty="0"/>
          </a:p>
        </p:txBody>
      </p:sp>
      <p:sp>
        <p:nvSpPr>
          <p:cNvPr id="4" name="Slide Number Placeholder 3"/>
          <p:cNvSpPr>
            <a:spLocks noGrp="1"/>
          </p:cNvSpPr>
          <p:nvPr>
            <p:ph type="sldNum" sz="quarter" idx="10"/>
          </p:nvPr>
        </p:nvSpPr>
        <p:spPr/>
        <p:txBody>
          <a:bodyPr/>
          <a:lstStyle/>
          <a:p>
            <a:pPr>
              <a:defRPr/>
            </a:pPr>
            <a:fld id="{0CF7E738-9DBD-4944-98A9-35232316195F}" type="slidenum">
              <a:rPr lang="en-US" smtClean="0"/>
              <a:pPr>
                <a:defRPr/>
              </a:pPr>
              <a:t>22</a:t>
            </a:fld>
            <a:endParaRPr lang="en-US"/>
          </a:p>
        </p:txBody>
      </p:sp>
    </p:spTree>
    <p:extLst>
      <p:ext uri="{BB962C8B-B14F-4D97-AF65-F5344CB8AC3E}">
        <p14:creationId xmlns:p14="http://schemas.microsoft.com/office/powerpoint/2010/main" val="2003196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Discuss the</a:t>
            </a:r>
            <a:r>
              <a:rPr lang="en-GB" baseline="0" dirty="0" smtClean="0"/>
              <a:t> different ways in which the property can be expressed:</a:t>
            </a:r>
          </a:p>
          <a:p>
            <a:pPr>
              <a:buFontTx/>
              <a:buChar char="-"/>
            </a:pPr>
            <a:r>
              <a:rPr lang="en-GB" baseline="0" dirty="0" smtClean="0"/>
              <a:t>How can we detect that rd/</a:t>
            </a:r>
            <a:r>
              <a:rPr lang="en-GB" baseline="0" dirty="0" err="1" smtClean="0"/>
              <a:t>wr</a:t>
            </a:r>
            <a:r>
              <a:rPr lang="en-GB" baseline="0" dirty="0" smtClean="0"/>
              <a:t> has been ignored?</a:t>
            </a:r>
          </a:p>
          <a:p>
            <a:pPr>
              <a:buFontTx/>
              <a:buChar char="-"/>
            </a:pPr>
            <a:r>
              <a:rPr lang="en-GB" baseline="0" dirty="0" smtClean="0"/>
              <a:t>Should we use black or white box properties?</a:t>
            </a:r>
          </a:p>
          <a:p>
            <a:pPr defTabSz="970636" eaLnBrk="1" fontAlgn="auto" hangingPunct="1">
              <a:spcBef>
                <a:spcPts val="0"/>
              </a:spcBef>
              <a:spcAft>
                <a:spcPts val="0"/>
              </a:spcAft>
              <a:buFontTx/>
              <a:buChar char="-"/>
              <a:defRPr/>
            </a:pPr>
            <a:r>
              <a:rPr lang="en-GB" sz="1300" dirty="0" smtClean="0">
                <a:latin typeface="+mn-lt"/>
              </a:rPr>
              <a:t>Different levels of </a:t>
            </a:r>
            <a:r>
              <a:rPr lang="en-GB" sz="1300" dirty="0" err="1" smtClean="0">
                <a:latin typeface="+mn-lt"/>
              </a:rPr>
              <a:t>observability</a:t>
            </a:r>
            <a:endParaRPr lang="en-GB" sz="1300" dirty="0" smtClean="0">
              <a:latin typeface="+mn-lt"/>
            </a:endParaRPr>
          </a:p>
          <a:p>
            <a:pPr>
              <a:buFontTx/>
              <a:buChar char="-"/>
            </a:pP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31</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Importance of Assertion Coverage</a:t>
            </a:r>
          </a:p>
          <a:p>
            <a:r>
              <a:rPr lang="en-GB" dirty="0" smtClean="0"/>
              <a:t>What does it mean that an assertion was never violated?</a:t>
            </a:r>
          </a:p>
          <a:p>
            <a:r>
              <a:rPr lang="en-GB" dirty="0" smtClean="0"/>
              <a:t>How do you know assertions are correct?</a:t>
            </a:r>
          </a:p>
          <a:p>
            <a:r>
              <a:rPr lang="en-GB" dirty="0" smtClean="0"/>
              <a:t>How do you know assertions are triggered?</a:t>
            </a:r>
          </a:p>
          <a:p>
            <a:endParaRPr lang="en-GB" dirty="0" smtClean="0"/>
          </a:p>
          <a:p>
            <a:r>
              <a:rPr lang="en-GB" dirty="0" smtClean="0"/>
              <a:t>Discuss</a:t>
            </a:r>
            <a:r>
              <a:rPr lang="en-GB" baseline="0" dirty="0" smtClean="0"/>
              <a:t> methods to ensure assertions express what you intended: review, mutation, introduce a but and check they fired, etc.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32</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Importance of Assertion Coverage</a:t>
            </a:r>
          </a:p>
          <a:p>
            <a:r>
              <a:rPr lang="en-GB" dirty="0" smtClean="0"/>
              <a:t>What does it mean that an assertion was never violated?</a:t>
            </a:r>
          </a:p>
          <a:p>
            <a:r>
              <a:rPr lang="en-GB" dirty="0" smtClean="0"/>
              <a:t>How do you know assertions are correct?</a:t>
            </a:r>
          </a:p>
          <a:p>
            <a:r>
              <a:rPr lang="en-GB" dirty="0" smtClean="0"/>
              <a:t>How do you know assertions are triggered?</a:t>
            </a: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33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Have a look at OVL, e.g.</a:t>
            </a:r>
            <a:r>
              <a:rPr lang="en-GB" baseline="0" dirty="0" smtClean="0"/>
              <a:t> always and never. How are they defined in Verilog </a:t>
            </a:r>
            <a:r>
              <a:rPr lang="mr-IN" baseline="0" dirty="0" smtClean="0"/>
              <a:t>–</a:t>
            </a:r>
            <a:r>
              <a:rPr lang="en-GB" baseline="0" dirty="0" smtClean="0"/>
              <a:t> see how simple they are? The uptake of assertions in HW verification is very much due to the provision of OVL, which reduced the encoding of properties to using a set of well documented easy to understand macros (OVL modules). So, designers no longer needed to think about how to write the properties they wanted to express, but just about which macro to use and what the “test expression” to enter into the macro call should be. </a:t>
            </a:r>
            <a:r>
              <a:rPr lang="en-GB" baseline="0" dirty="0" smtClean="0">
                <a:sym typeface="Wingdings"/>
              </a:rPr>
              <a:t></a:t>
            </a:r>
            <a:endParaRPr lang="en-GB" dirty="0"/>
          </a:p>
        </p:txBody>
      </p:sp>
      <p:sp>
        <p:nvSpPr>
          <p:cNvPr id="4" name="Slide Number Placeholder 3"/>
          <p:cNvSpPr>
            <a:spLocks noGrp="1"/>
          </p:cNvSpPr>
          <p:nvPr>
            <p:ph type="sldNum" sz="quarter" idx="10"/>
          </p:nvPr>
        </p:nvSpPr>
        <p:spPr/>
        <p:txBody>
          <a:bodyPr/>
          <a:lstStyle/>
          <a:p>
            <a:pPr>
              <a:defRPr/>
            </a:pPr>
            <a:fld id="{0CF7E738-9DBD-4944-98A9-35232316195F}" type="slidenum">
              <a:rPr lang="en-US" smtClean="0"/>
              <a:pPr>
                <a:defRPr/>
              </a:pPr>
              <a:t>2</a:t>
            </a:fld>
            <a:endParaRPr lang="en-US"/>
          </a:p>
        </p:txBody>
      </p:sp>
    </p:spTree>
    <p:extLst>
      <p:ext uri="{BB962C8B-B14F-4D97-AF65-F5344CB8AC3E}">
        <p14:creationId xmlns:p14="http://schemas.microsoft.com/office/powerpoint/2010/main" val="369344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GB" b="0" dirty="0" smtClean="0"/>
              <a:t>Discussion on “Who writes the assertions?”</a:t>
            </a:r>
          </a:p>
          <a:p>
            <a:pPr lvl="0"/>
            <a:r>
              <a:rPr lang="en-GB" sz="2100" dirty="0" smtClean="0"/>
              <a:t>Architects</a:t>
            </a:r>
          </a:p>
          <a:p>
            <a:pPr lvl="0"/>
            <a:r>
              <a:rPr lang="en-GB" sz="2100" dirty="0" smtClean="0"/>
              <a:t>Designers</a:t>
            </a:r>
          </a:p>
          <a:p>
            <a:pPr lvl="0"/>
            <a:r>
              <a:rPr lang="en-GB" sz="2100" dirty="0" smtClean="0"/>
              <a:t>Verification Engineers</a:t>
            </a:r>
          </a:p>
          <a:p>
            <a:pPr lvl="0"/>
            <a:r>
              <a:rPr lang="en-GB" sz="2100" dirty="0" smtClean="0"/>
              <a:t>IP Providers</a:t>
            </a:r>
          </a:p>
          <a:p>
            <a:pPr lvl="0"/>
            <a:r>
              <a:rPr lang="en-GB" sz="2100" dirty="0" smtClean="0"/>
              <a:t>Standards</a:t>
            </a:r>
          </a:p>
          <a:p>
            <a:pPr lvl="0"/>
            <a:endParaRPr lang="en-GB" sz="2100" dirty="0" smtClean="0"/>
          </a:p>
          <a:p>
            <a:pPr lvl="0"/>
            <a:r>
              <a:rPr lang="en-GB" sz="2100" dirty="0" smtClean="0"/>
              <a:t>Lead discussion towards different types of assertions: </a:t>
            </a:r>
            <a:r>
              <a:rPr lang="en-GB" sz="1300" dirty="0" smtClean="0">
                <a:latin typeface="+mn-lt"/>
              </a:rPr>
              <a:t>implementation (design) and specification (intent) assertions</a:t>
            </a:r>
            <a:endParaRPr lang="en-GB" sz="2100" dirty="0" smtClean="0"/>
          </a:p>
        </p:txBody>
      </p:sp>
      <p:sp>
        <p:nvSpPr>
          <p:cNvPr id="4" name="Slide Number Placeholder 3"/>
          <p:cNvSpPr>
            <a:spLocks noGrp="1"/>
          </p:cNvSpPr>
          <p:nvPr>
            <p:ph type="sldNum" sz="quarter" idx="10"/>
          </p:nvPr>
        </p:nvSpPr>
        <p:spPr/>
        <p:txBody>
          <a:bodyPr/>
          <a:lstStyle/>
          <a:p>
            <a:fld id="{3CC5A60C-03DD-473E-91DD-64D649A9BB28}"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good news, i.e. if a safety property is violated, we can find out based on a finite simulation run.</a:t>
            </a:r>
            <a:endParaRPr lang="en-GB" dirty="0"/>
          </a:p>
        </p:txBody>
      </p:sp>
      <p:sp>
        <p:nvSpPr>
          <p:cNvPr id="4" name="Slide Number Placeholder 3"/>
          <p:cNvSpPr>
            <a:spLocks noGrp="1"/>
          </p:cNvSpPr>
          <p:nvPr>
            <p:ph type="sldNum" sz="quarter" idx="10"/>
          </p:nvPr>
        </p:nvSpPr>
        <p:spPr/>
        <p:txBody>
          <a:bodyPr/>
          <a:lstStyle/>
          <a:p>
            <a:pPr>
              <a:defRPr/>
            </a:pPr>
            <a:fld id="{0CF7E738-9DBD-4944-98A9-35232316195F}" type="slidenum">
              <a:rPr lang="en-US" smtClean="0"/>
              <a:pPr>
                <a:defRPr/>
              </a:pPr>
              <a:t>8</a:t>
            </a:fld>
            <a:endParaRPr lang="en-US"/>
          </a:p>
        </p:txBody>
      </p:sp>
    </p:spTree>
    <p:extLst>
      <p:ext uri="{BB962C8B-B14F-4D97-AF65-F5344CB8AC3E}">
        <p14:creationId xmlns:p14="http://schemas.microsoft.com/office/powerpoint/2010/main" val="234562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Note: SVA </a:t>
            </a:r>
            <a:r>
              <a:rPr lang="en-GB" baseline="0" dirty="0" smtClean="0"/>
              <a:t>does not have the eventually operator. PSL does: “!”</a:t>
            </a:r>
            <a:r>
              <a:rPr lang="en-GB" baseline="0" dirty="0" smtClean="0"/>
              <a:t>.</a:t>
            </a:r>
          </a:p>
          <a:p>
            <a:endParaRPr lang="en-GB" baseline="0" dirty="0" smtClean="0"/>
          </a:p>
          <a:p>
            <a:r>
              <a:rPr lang="en-GB" baseline="0" dirty="0" smtClean="0"/>
              <a:t>This is bad news! It means that we can’t tell whether a </a:t>
            </a:r>
            <a:r>
              <a:rPr lang="en-GB" baseline="0" dirty="0" err="1" smtClean="0"/>
              <a:t>liveness</a:t>
            </a:r>
            <a:r>
              <a:rPr lang="en-GB" baseline="0" dirty="0" smtClean="0"/>
              <a:t> property is violated just by looking at a finite trace </a:t>
            </a:r>
            <a:r>
              <a:rPr lang="mr-IN" baseline="0" dirty="0" smtClean="0"/>
              <a:t>–</a:t>
            </a:r>
            <a:r>
              <a:rPr lang="en-GB" baseline="0" dirty="0" smtClean="0"/>
              <a:t> any such trace could be turned into a passing trace (i.e. a trace where the property is satisfied) in the future. </a:t>
            </a:r>
            <a:r>
              <a:rPr lang="en-GB" baseline="0" dirty="0" smtClean="0">
                <a:sym typeface="Wingdings"/>
              </a:rPr>
              <a:t></a:t>
            </a:r>
          </a:p>
          <a:p>
            <a:endParaRPr lang="en-GB" baseline="0" dirty="0" smtClean="0">
              <a:sym typeface="Wingdings"/>
            </a:endParaRPr>
          </a:p>
          <a:p>
            <a:r>
              <a:rPr lang="en-GB" baseline="0" dirty="0" smtClean="0">
                <a:sym typeface="Wingdings"/>
              </a:rPr>
              <a:t>Example: The traffic light eventually turns green. If you stand at the light for x seconds and it has not turned green and may decide to give up, concluding it never will. But, just as you walk away, it may turn green. You just did not wait long enough. However, we can’t tell whether it will turn green eventually or not, if it has not yet done so and we don</a:t>
            </a:r>
            <a:r>
              <a:rPr lang="mr-IN" baseline="0" dirty="0" smtClean="0">
                <a:sym typeface="Wingdings"/>
              </a:rPr>
              <a:t>’</a:t>
            </a:r>
            <a:r>
              <a:rPr lang="en-GB" baseline="0" dirty="0" smtClean="0">
                <a:sym typeface="Wingdings"/>
              </a:rPr>
              <a:t>t know how long to wait. So, we based on a finite trace we can’t tell a good design (one where the lights eventually turn green) from a bad design (one where the lights never turn green), if we have not yet seen the good behaviour </a:t>
            </a:r>
            <a:r>
              <a:rPr lang="mr-IN" baseline="0" dirty="0" smtClean="0">
                <a:sym typeface="Wingdings"/>
              </a:rPr>
              <a:t>–</a:t>
            </a:r>
            <a:r>
              <a:rPr lang="en-GB" baseline="0" dirty="0" smtClean="0">
                <a:sym typeface="Wingdings"/>
              </a:rPr>
              <a:t> it could occur at any time.</a:t>
            </a:r>
          </a:p>
          <a:p>
            <a:endParaRPr lang="en-GB" baseline="0" dirty="0" smtClean="0">
              <a:sym typeface="Wingdings"/>
            </a:endParaRPr>
          </a:p>
          <a:p>
            <a:r>
              <a:rPr lang="en-GB" baseline="0" dirty="0" smtClean="0"/>
              <a:t>Discuss </a:t>
            </a:r>
            <a:r>
              <a:rPr lang="en-GB" baseline="0" dirty="0" smtClean="0"/>
              <a:t>how to turn </a:t>
            </a:r>
            <a:r>
              <a:rPr lang="en-GB" baseline="0" dirty="0" err="1" smtClean="0"/>
              <a:t>liveness</a:t>
            </a:r>
            <a:r>
              <a:rPr lang="en-GB" baseline="0" dirty="0" smtClean="0"/>
              <a:t> into safety properties by introducing large but finite </a:t>
            </a:r>
            <a:r>
              <a:rPr lang="en-GB" baseline="0" dirty="0" smtClean="0"/>
              <a:t>bounds, e.g. the end of simulation.</a:t>
            </a:r>
            <a:endParaRPr lang="en-GB" dirty="0" smtClean="0"/>
          </a:p>
        </p:txBody>
      </p:sp>
      <p:sp>
        <p:nvSpPr>
          <p:cNvPr id="4" name="Slide Number Placeholder 3"/>
          <p:cNvSpPr>
            <a:spLocks noGrp="1"/>
          </p:cNvSpPr>
          <p:nvPr>
            <p:ph type="sldNum" sz="quarter" idx="10"/>
          </p:nvPr>
        </p:nvSpPr>
        <p:spPr/>
        <p:txBody>
          <a:bodyPr/>
          <a:lstStyle/>
          <a:p>
            <a:fld id="{3CC5A60C-03DD-473E-91DD-64D649A9BB28}" type="slidenum">
              <a:rPr lang="en-GB" smtClean="0"/>
              <a:pPr/>
              <a:t>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There are two forms of </a:t>
            </a:r>
            <a:r>
              <a:rPr lang="en-US" sz="1200" b="0" i="1" kern="1200" dirty="0" smtClean="0">
                <a:solidFill>
                  <a:schemeClr val="tx1"/>
                </a:solidFill>
                <a:effectLst/>
                <a:latin typeface="Arial" charset="0"/>
                <a:ea typeface="+mn-ea"/>
                <a:cs typeface="+mn-cs"/>
              </a:rPr>
              <a:t>implication</a:t>
            </a:r>
            <a:r>
              <a:rPr lang="en-US" sz="1200" b="0" i="0" kern="1200" dirty="0" smtClean="0">
                <a:solidFill>
                  <a:schemeClr val="tx1"/>
                </a:solidFill>
                <a:effectLst/>
                <a:latin typeface="Arial" charset="0"/>
                <a:ea typeface="+mn-ea"/>
                <a:cs typeface="+mn-cs"/>
              </a:rPr>
              <a:t>: overlapped using operator |-&gt;, and non-overlapped using operator |=&gt;.</a:t>
            </a:r>
          </a:p>
          <a:p>
            <a:r>
              <a:rPr lang="en-US" sz="1200" b="0" i="0" kern="1200" dirty="0" smtClean="0">
                <a:solidFill>
                  <a:schemeClr val="tx1"/>
                </a:solidFill>
                <a:effectLst/>
                <a:latin typeface="Arial" charset="0"/>
                <a:ea typeface="+mn-ea"/>
                <a:cs typeface="+mn-cs"/>
              </a:rPr>
              <a:t>For overlapped implication, if there is a match for the </a:t>
            </a:r>
            <a:r>
              <a:rPr lang="en-US" sz="1200" b="0" i="1" kern="1200" dirty="0" smtClean="0">
                <a:solidFill>
                  <a:schemeClr val="tx1"/>
                </a:solidFill>
                <a:effectLst/>
                <a:latin typeface="Arial" charset="0"/>
                <a:ea typeface="+mn-ea"/>
                <a:cs typeface="+mn-cs"/>
              </a:rPr>
              <a:t>antecedent sequence expression</a:t>
            </a:r>
            <a:r>
              <a:rPr lang="en-US" sz="1200" b="0" i="0" kern="1200" dirty="0" smtClean="0">
                <a:solidFill>
                  <a:schemeClr val="tx1"/>
                </a:solidFill>
                <a:effectLst/>
                <a:latin typeface="Arial" charset="0"/>
                <a:ea typeface="+mn-ea"/>
                <a:cs typeface="+mn-cs"/>
              </a:rPr>
              <a:t>, then the first element of the </a:t>
            </a:r>
            <a:r>
              <a:rPr lang="en-US" sz="1200" b="0" i="1" kern="1200" dirty="0" smtClean="0">
                <a:solidFill>
                  <a:schemeClr val="tx1"/>
                </a:solidFill>
                <a:effectLst/>
                <a:latin typeface="Arial" charset="0"/>
                <a:ea typeface="+mn-ea"/>
                <a:cs typeface="+mn-cs"/>
              </a:rPr>
              <a:t>consequent sequence expression</a:t>
            </a:r>
            <a:r>
              <a:rPr lang="en-US" sz="1200" b="0" i="0" kern="1200" dirty="0" smtClean="0">
                <a:solidFill>
                  <a:schemeClr val="tx1"/>
                </a:solidFill>
                <a:effectLst/>
                <a:latin typeface="Arial" charset="0"/>
                <a:ea typeface="+mn-ea"/>
                <a:cs typeface="+mn-cs"/>
              </a:rPr>
              <a:t> is evaluated on the same clock tick.</a:t>
            </a:r>
            <a:br>
              <a:rPr lang="en-US" sz="1200" b="0" i="0" kern="1200" dirty="0" smtClean="0">
                <a:solidFill>
                  <a:schemeClr val="tx1"/>
                </a:solidFill>
                <a:effectLst/>
                <a:latin typeface="Arial" charset="0"/>
                <a:ea typeface="+mn-ea"/>
                <a:cs typeface="+mn-cs"/>
              </a:rPr>
            </a:br>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In the example above, if the sequence s1 matches, then sequence s2 must also match. If sequence s1 does not match, then the result is true.</a:t>
            </a:r>
          </a:p>
          <a:p>
            <a:endParaRPr lang="en-GB" dirty="0"/>
          </a:p>
        </p:txBody>
      </p:sp>
      <p:sp>
        <p:nvSpPr>
          <p:cNvPr id="4" name="Slide Number Placeholder 3"/>
          <p:cNvSpPr>
            <a:spLocks noGrp="1"/>
          </p:cNvSpPr>
          <p:nvPr>
            <p:ph type="sldNum" sz="quarter" idx="10"/>
          </p:nvPr>
        </p:nvSpPr>
        <p:spPr/>
        <p:txBody>
          <a:bodyPr/>
          <a:lstStyle/>
          <a:p>
            <a:pPr>
              <a:defRPr/>
            </a:pPr>
            <a:fld id="{0CF7E738-9DBD-4944-98A9-35232316195F}" type="slidenum">
              <a:rPr lang="en-US" smtClean="0"/>
              <a:pPr>
                <a:defRPr/>
              </a:pPr>
              <a:t>11</a:t>
            </a:fld>
            <a:endParaRPr lang="en-US"/>
          </a:p>
        </p:txBody>
      </p:sp>
    </p:spTree>
    <p:extLst>
      <p:ext uri="{BB962C8B-B14F-4D97-AF65-F5344CB8AC3E}">
        <p14:creationId xmlns:p14="http://schemas.microsoft.com/office/powerpoint/2010/main" val="1332446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CF7E738-9DBD-4944-98A9-35232316195F}" type="slidenum">
              <a:rPr lang="en-US" smtClean="0"/>
              <a:pPr>
                <a:defRPr/>
              </a:pPr>
              <a:t>12</a:t>
            </a:fld>
            <a:endParaRPr lang="en-US"/>
          </a:p>
        </p:txBody>
      </p:sp>
    </p:spTree>
    <p:extLst>
      <p:ext uri="{BB962C8B-B14F-4D97-AF65-F5344CB8AC3E}">
        <p14:creationId xmlns:p14="http://schemas.microsoft.com/office/powerpoint/2010/main" val="182392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14</a:t>
            </a:fld>
            <a:endParaRPr lang="en-GB"/>
          </a:p>
        </p:txBody>
      </p:sp>
    </p:spTree>
    <p:extLst>
      <p:ext uri="{BB962C8B-B14F-4D97-AF65-F5344CB8AC3E}">
        <p14:creationId xmlns:p14="http://schemas.microsoft.com/office/powerpoint/2010/main" val="70494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15</a:t>
            </a:fld>
            <a:endParaRPr lang="en-GB"/>
          </a:p>
        </p:txBody>
      </p:sp>
    </p:spTree>
    <p:extLst>
      <p:ext uri="{BB962C8B-B14F-4D97-AF65-F5344CB8AC3E}">
        <p14:creationId xmlns:p14="http://schemas.microsoft.com/office/powerpoint/2010/main" val="177844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4DC149F8-D033-43CD-9D08-2C353F70AD5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userDrawn="1"/>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69A30033-E8FE-4BD8-9CEF-444EF00D52FE}" type="slidenum">
              <a:rPr lang="en-GB" sz="1600">
                <a:cs typeface="Times New Roman" pitchFamily="18" charset="0"/>
              </a:rPr>
              <a:pPr algn="r" defTabSz="1035050">
                <a:defRPr/>
              </a:pPr>
              <a:t>‹#›</a:t>
            </a:fld>
            <a:endParaRPr lang="en-US" sz="1600" dirty="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09613" y="995363"/>
            <a:ext cx="7772400" cy="3578225"/>
          </a:xfrm>
        </p:spPr>
        <p:txBody>
          <a:bodyPr/>
          <a:lstStyle/>
          <a:p>
            <a:pPr eaLnBrk="1" hangingPunct="1"/>
            <a:r>
              <a:rPr lang="en-US" sz="3200" dirty="0" smtClean="0"/>
              <a:t>COMS31700 Design Verification:</a:t>
            </a:r>
            <a:r>
              <a:rPr lang="en-US" dirty="0" smtClean="0"/>
              <a:t/>
            </a:r>
            <a:br>
              <a:rPr lang="en-US" dirty="0" smtClean="0"/>
            </a:br>
            <a:r>
              <a:rPr lang="en-US" sz="5400" b="1" dirty="0" smtClean="0"/>
              <a:t> Assertion-based Verification</a:t>
            </a:r>
            <a:endParaRPr lang="en-US" b="1" dirty="0" smtClean="0"/>
          </a:p>
        </p:txBody>
      </p:sp>
      <p:sp>
        <p:nvSpPr>
          <p:cNvPr id="5123"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5124"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
        <p:nvSpPr>
          <p:cNvPr id="2" name="TextBox 1"/>
          <p:cNvSpPr txBox="1"/>
          <p:nvPr/>
        </p:nvSpPr>
        <p:spPr>
          <a:xfrm>
            <a:off x="4596570" y="514161"/>
            <a:ext cx="184666"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of Assertions</a:t>
            </a:r>
            <a:endParaRPr lang="en-GB" dirty="0"/>
          </a:p>
        </p:txBody>
      </p:sp>
      <p:sp>
        <p:nvSpPr>
          <p:cNvPr id="3" name="Content Placeholder 2"/>
          <p:cNvSpPr>
            <a:spLocks noGrp="1"/>
          </p:cNvSpPr>
          <p:nvPr>
            <p:ph idx="1"/>
          </p:nvPr>
        </p:nvSpPr>
        <p:spPr>
          <a:xfrm>
            <a:off x="323851" y="1341438"/>
            <a:ext cx="8136582" cy="4895850"/>
          </a:xfrm>
        </p:spPr>
        <p:txBody>
          <a:bodyPr/>
          <a:lstStyle/>
          <a:p>
            <a:pPr lvl="0"/>
            <a:r>
              <a:rPr lang="en-GB" sz="2400" dirty="0" smtClean="0"/>
              <a:t>Properties describe facts about a design. </a:t>
            </a:r>
          </a:p>
          <a:p>
            <a:pPr lvl="0"/>
            <a:r>
              <a:rPr lang="en-GB" sz="2400" dirty="0" smtClean="0"/>
              <a:t>Properties can be used to write</a:t>
            </a:r>
          </a:p>
          <a:p>
            <a:pPr lvl="1"/>
            <a:r>
              <a:rPr lang="en-GB" sz="2000" dirty="0" smtClean="0"/>
              <a:t>Statements about the expected  behaviour of the design and its interfaces</a:t>
            </a:r>
          </a:p>
          <a:p>
            <a:pPr lvl="2"/>
            <a:r>
              <a:rPr lang="en-GB" sz="1800" dirty="0" smtClean="0"/>
              <a:t>Combinatorial </a:t>
            </a:r>
            <a:r>
              <a:rPr lang="en-GB" sz="1800" dirty="0"/>
              <a:t>and </a:t>
            </a:r>
            <a:r>
              <a:rPr lang="en-GB" sz="1800" dirty="0" smtClean="0"/>
              <a:t>sequential</a:t>
            </a:r>
          </a:p>
          <a:p>
            <a:pPr lvl="2"/>
            <a:r>
              <a:rPr lang="en-GB" sz="1800" dirty="0" smtClean="0"/>
              <a:t>(Can be used for simulation-based or for formal verification.)</a:t>
            </a:r>
            <a:endParaRPr lang="en-GB" sz="2000" dirty="0"/>
          </a:p>
          <a:p>
            <a:pPr lvl="1"/>
            <a:r>
              <a:rPr lang="en-GB" sz="2000" dirty="0" smtClean="0"/>
              <a:t>Checkers that are active during simulation</a:t>
            </a:r>
          </a:p>
          <a:p>
            <a:pPr lvl="2"/>
            <a:r>
              <a:rPr lang="en-GB" sz="1800" dirty="0" smtClean="0"/>
              <a:t>e.g. protocol checkers</a:t>
            </a:r>
            <a:endParaRPr lang="en-GB" sz="1800" dirty="0"/>
          </a:p>
          <a:p>
            <a:pPr lvl="1"/>
            <a:r>
              <a:rPr lang="en-GB" sz="2000" dirty="0" smtClean="0"/>
              <a:t>Constraints that define legal stimulus for simulation</a:t>
            </a:r>
          </a:p>
          <a:p>
            <a:pPr lvl="1"/>
            <a:r>
              <a:rPr lang="en-GB" sz="2000" dirty="0" smtClean="0"/>
              <a:t>Assumptions made for formal verification</a:t>
            </a:r>
          </a:p>
          <a:p>
            <a:pPr lvl="1"/>
            <a:r>
              <a:rPr lang="en-GB" sz="2000" dirty="0" smtClean="0"/>
              <a:t>Functional coverage points</a:t>
            </a:r>
          </a:p>
          <a:p>
            <a:pPr lvl="1"/>
            <a:endParaRPr lang="en-GB" sz="1050" dirty="0" smtClean="0"/>
          </a:p>
          <a:p>
            <a:r>
              <a:rPr lang="en-GB" sz="2000" dirty="0" smtClean="0"/>
              <a:t>Remember to re-use existing assertions, property libraries </a:t>
            </a:r>
            <a:r>
              <a:rPr lang="en-GB" sz="2000" dirty="0"/>
              <a:t>or checks embedded in </a:t>
            </a:r>
            <a:r>
              <a:rPr lang="en-GB" sz="2000" dirty="0" smtClean="0"/>
              <a:t>VIP.</a:t>
            </a:r>
            <a:endParaRPr lang="en-GB" sz="2000" dirty="0"/>
          </a:p>
        </p:txBody>
      </p:sp>
    </p:spTree>
    <p:custDataLst>
      <p:tags r:id="rId1"/>
    </p:custDataLst>
    <p:extLst>
      <p:ext uri="{BB962C8B-B14F-4D97-AF65-F5344CB8AC3E}">
        <p14:creationId xmlns:p14="http://schemas.microsoft.com/office/powerpoint/2010/main" val="22410971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31316" y="2969853"/>
            <a:ext cx="6984776" cy="144016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3" name="Content Placeholder 2"/>
          <p:cNvSpPr>
            <a:spLocks noGrp="1"/>
          </p:cNvSpPr>
          <p:nvPr>
            <p:ph idx="1"/>
          </p:nvPr>
        </p:nvSpPr>
        <p:spPr>
          <a:xfrm>
            <a:off x="251681" y="1307624"/>
            <a:ext cx="8640638" cy="5112568"/>
          </a:xfrm>
        </p:spPr>
        <p:txBody>
          <a:bodyPr/>
          <a:lstStyle/>
          <a:p>
            <a:r>
              <a:rPr lang="en-GB" dirty="0" smtClean="0"/>
              <a:t>Temporal properties can be in one of 4 states during simulation:</a:t>
            </a:r>
          </a:p>
          <a:p>
            <a:pPr lvl="1"/>
            <a:r>
              <a:rPr lang="en-GB" dirty="0" smtClean="0"/>
              <a:t>inactive (no match), </a:t>
            </a:r>
            <a:r>
              <a:rPr lang="en-GB" dirty="0" smtClean="0">
                <a:solidFill>
                  <a:srgbClr val="4185BD"/>
                </a:solidFill>
              </a:rPr>
              <a:t>active</a:t>
            </a:r>
            <a:r>
              <a:rPr lang="en-GB" dirty="0" smtClean="0"/>
              <a:t>, </a:t>
            </a:r>
            <a:r>
              <a:rPr lang="en-GB" dirty="0" smtClean="0">
                <a:solidFill>
                  <a:srgbClr val="00B050"/>
                </a:solidFill>
              </a:rPr>
              <a:t>pass</a:t>
            </a:r>
            <a:r>
              <a:rPr lang="en-GB" dirty="0" smtClean="0"/>
              <a:t> or </a:t>
            </a:r>
            <a:r>
              <a:rPr lang="en-GB" dirty="0" smtClean="0">
                <a:solidFill>
                  <a:srgbClr val="C00000"/>
                </a:solidFill>
              </a:rPr>
              <a:t>fail</a:t>
            </a:r>
          </a:p>
          <a:p>
            <a:pPr lvl="1">
              <a:buNone/>
            </a:pPr>
            <a:endParaRPr lang="en-GB" sz="900" dirty="0" smtClean="0"/>
          </a:p>
          <a:p>
            <a:pPr lvl="1">
              <a:buNone/>
            </a:pPr>
            <a:r>
              <a:rPr lang="en-GB" sz="1800" dirty="0" smtClean="0">
                <a:latin typeface="Courier New" pitchFamily="49" charset="0"/>
                <a:cs typeface="Courier New" pitchFamily="49" charset="0"/>
              </a:rPr>
              <a:t>property </a:t>
            </a:r>
            <a:r>
              <a:rPr lang="en-GB" sz="1800" dirty="0" err="1" smtClean="0">
                <a:latin typeface="Courier New" pitchFamily="49" charset="0"/>
                <a:cs typeface="Courier New" pitchFamily="49" charset="0"/>
              </a:rPr>
              <a:t>req_followed_by_ack</a:t>
            </a:r>
            <a:r>
              <a:rPr lang="en-GB" sz="1800" dirty="0" smtClean="0">
                <a:latin typeface="Courier New" pitchFamily="49" charset="0"/>
                <a:cs typeface="Courier New" pitchFamily="49" charset="0"/>
              </a:rPr>
              <a:t>;</a:t>
            </a:r>
            <a:br>
              <a:rPr lang="en-GB" sz="1800" dirty="0" smtClean="0">
                <a:latin typeface="Courier New" pitchFamily="49" charset="0"/>
                <a:cs typeface="Courier New" pitchFamily="49" charset="0"/>
              </a:rPr>
            </a:br>
            <a:r>
              <a:rPr lang="en-GB" sz="1800" b="1" dirty="0" smtClean="0">
                <a:solidFill>
                  <a:srgbClr val="002060"/>
                </a:solidFill>
                <a:latin typeface="Courier New" pitchFamily="49" charset="0"/>
                <a:cs typeface="Courier New" pitchFamily="49" charset="0"/>
              </a:rPr>
              <a:t> @(</a:t>
            </a:r>
            <a:r>
              <a:rPr lang="en-GB" sz="1800" b="1" dirty="0" err="1" smtClean="0">
                <a:solidFill>
                  <a:srgbClr val="002060"/>
                </a:solidFill>
                <a:latin typeface="Courier New" pitchFamily="49" charset="0"/>
                <a:cs typeface="Courier New" pitchFamily="49" charset="0"/>
              </a:rPr>
              <a:t>posedge</a:t>
            </a:r>
            <a:r>
              <a:rPr lang="en-GB" sz="1800" b="1" dirty="0" smtClean="0">
                <a:solidFill>
                  <a:srgbClr val="002060"/>
                </a:solidFill>
                <a:latin typeface="Courier New" pitchFamily="49" charset="0"/>
                <a:cs typeface="Courier New" pitchFamily="49" charset="0"/>
              </a:rPr>
              <a:t> </a:t>
            </a:r>
            <a:r>
              <a:rPr lang="en-GB" sz="1800" b="1" dirty="0" err="1" smtClean="0">
                <a:solidFill>
                  <a:srgbClr val="002060"/>
                </a:solidFill>
                <a:latin typeface="Courier New" pitchFamily="49" charset="0"/>
                <a:cs typeface="Courier New" pitchFamily="49" charset="0"/>
              </a:rPr>
              <a:t>clk</a:t>
            </a:r>
            <a:r>
              <a:rPr lang="en-GB" sz="1800" b="1" dirty="0" smtClean="0">
                <a:solidFill>
                  <a:srgbClr val="002060"/>
                </a:solidFill>
                <a:latin typeface="Courier New" pitchFamily="49" charset="0"/>
                <a:cs typeface="Courier New" pitchFamily="49" charset="0"/>
              </a:rPr>
              <a:t>){ </a:t>
            </a:r>
            <a:r>
              <a:rPr lang="en-GB" sz="1800" dirty="0" smtClean="0">
                <a:latin typeface="Courier New" pitchFamily="49" charset="0"/>
                <a:cs typeface="Courier New" pitchFamily="49" charset="0"/>
              </a:rPr>
              <a:t>$rose (</a:t>
            </a:r>
            <a:r>
              <a:rPr lang="en-GB" sz="1800" dirty="0" err="1" smtClean="0">
                <a:latin typeface="Courier New" pitchFamily="49" charset="0"/>
                <a:cs typeface="Courier New" pitchFamily="49" charset="0"/>
              </a:rPr>
              <a:t>req</a:t>
            </a:r>
            <a:r>
              <a:rPr lang="en-GB" sz="1800" dirty="0" smtClean="0">
                <a:latin typeface="Courier New" pitchFamily="49" charset="0"/>
                <a:cs typeface="Courier New" pitchFamily="49" charset="0"/>
              </a:rPr>
              <a:t>) |=&gt; ##[0:1] </a:t>
            </a:r>
            <a:r>
              <a:rPr lang="en-GB" sz="1800" dirty="0" err="1" smtClean="0">
                <a:latin typeface="Courier New" pitchFamily="49" charset="0"/>
                <a:cs typeface="Courier New" pitchFamily="49" charset="0"/>
              </a:rPr>
              <a:t>ack</a:t>
            </a:r>
            <a:r>
              <a:rPr lang="en-GB" sz="1800" dirty="0" smtClean="0">
                <a:latin typeface="Courier New" pitchFamily="49" charset="0"/>
                <a:cs typeface="Courier New" pitchFamily="49" charset="0"/>
              </a:rPr>
              <a:t> }</a:t>
            </a:r>
          </a:p>
          <a:p>
            <a:pPr lvl="1">
              <a:buNone/>
            </a:pPr>
            <a:r>
              <a:rPr lang="en-GB" sz="1800" dirty="0" smtClean="0">
                <a:latin typeface="Courier New" pitchFamily="49" charset="0"/>
                <a:cs typeface="Courier New" pitchFamily="49" charset="0"/>
              </a:rPr>
              <a:t>end property</a:t>
            </a:r>
          </a:p>
          <a:p>
            <a:pPr lvl="1">
              <a:buNone/>
            </a:pPr>
            <a:r>
              <a:rPr lang="en-GB" sz="1800" dirty="0" err="1" smtClean="0">
                <a:latin typeface="Courier New" pitchFamily="49" charset="0"/>
                <a:cs typeface="Courier New" pitchFamily="49" charset="0"/>
              </a:rPr>
              <a:t>p_req_ack</a:t>
            </a:r>
            <a:r>
              <a:rPr lang="en-GB" sz="1800" dirty="0" smtClean="0">
                <a:latin typeface="Courier New" pitchFamily="49" charset="0"/>
                <a:cs typeface="Courier New" pitchFamily="49" charset="0"/>
              </a:rPr>
              <a:t>: assert property </a:t>
            </a:r>
            <a:r>
              <a:rPr lang="en-GB" sz="1800" dirty="0" err="1" smtClean="0">
                <a:latin typeface="Courier New" pitchFamily="49" charset="0"/>
                <a:cs typeface="Courier New" pitchFamily="49" charset="0"/>
              </a:rPr>
              <a:t>req_followed_by_ack</a:t>
            </a:r>
            <a:r>
              <a:rPr lang="en-GB" sz="1800" dirty="0" smtClean="0">
                <a:latin typeface="Courier New" pitchFamily="49" charset="0"/>
                <a:cs typeface="Courier New" pitchFamily="49" charset="0"/>
              </a:rPr>
              <a:t>;</a:t>
            </a:r>
          </a:p>
        </p:txBody>
      </p:sp>
      <p:sp>
        <p:nvSpPr>
          <p:cNvPr id="2" name="Title 1"/>
          <p:cNvSpPr>
            <a:spLocks noGrp="1"/>
          </p:cNvSpPr>
          <p:nvPr>
            <p:ph type="title"/>
          </p:nvPr>
        </p:nvSpPr>
        <p:spPr/>
        <p:txBody>
          <a:bodyPr/>
          <a:lstStyle/>
          <a:p>
            <a:r>
              <a:rPr lang="en-GB" sz="4000" dirty="0" smtClean="0"/>
              <a:t>How Assertions work during Simulation</a:t>
            </a:r>
            <a:endParaRPr lang="en-GB" sz="4000" dirty="0"/>
          </a:p>
        </p:txBody>
      </p:sp>
      <p:grpSp>
        <p:nvGrpSpPr>
          <p:cNvPr id="5" name="Group 13"/>
          <p:cNvGrpSpPr/>
          <p:nvPr/>
        </p:nvGrpSpPr>
        <p:grpSpPr>
          <a:xfrm>
            <a:off x="1043608" y="4670066"/>
            <a:ext cx="936104" cy="288032"/>
            <a:chOff x="971600" y="4581128"/>
            <a:chExt cx="936104" cy="288032"/>
          </a:xfrm>
        </p:grpSpPr>
        <p:cxnSp>
          <p:nvCxnSpPr>
            <p:cNvPr id="8" name="Elbow Connector 7"/>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2" name="Elbow Connector 11"/>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6" name="Group 14"/>
          <p:cNvGrpSpPr/>
          <p:nvPr/>
        </p:nvGrpSpPr>
        <p:grpSpPr>
          <a:xfrm>
            <a:off x="1763688" y="4670066"/>
            <a:ext cx="936104" cy="288032"/>
            <a:chOff x="971600" y="4581128"/>
            <a:chExt cx="936104" cy="288032"/>
          </a:xfrm>
        </p:grpSpPr>
        <p:cxnSp>
          <p:nvCxnSpPr>
            <p:cNvPr id="16" name="Elbow Connector 15"/>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 name="Elbow Connector 16"/>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7" name="Group 17"/>
          <p:cNvGrpSpPr/>
          <p:nvPr/>
        </p:nvGrpSpPr>
        <p:grpSpPr>
          <a:xfrm>
            <a:off x="4644008" y="4670066"/>
            <a:ext cx="936104" cy="288032"/>
            <a:chOff x="971600" y="4581128"/>
            <a:chExt cx="936104" cy="288032"/>
          </a:xfrm>
        </p:grpSpPr>
        <p:cxnSp>
          <p:nvCxnSpPr>
            <p:cNvPr id="19" name="Elbow Connector 18"/>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Elbow Connector 19"/>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9" name="Group 20"/>
          <p:cNvGrpSpPr/>
          <p:nvPr/>
        </p:nvGrpSpPr>
        <p:grpSpPr>
          <a:xfrm>
            <a:off x="5364088" y="4670066"/>
            <a:ext cx="936104" cy="288032"/>
            <a:chOff x="971600" y="4581128"/>
            <a:chExt cx="936104" cy="288032"/>
          </a:xfrm>
        </p:grpSpPr>
        <p:cxnSp>
          <p:nvCxnSpPr>
            <p:cNvPr id="22" name="Elbow Connector 21"/>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3" name="Elbow Connector 22"/>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0" name="Group 23"/>
          <p:cNvGrpSpPr/>
          <p:nvPr/>
        </p:nvGrpSpPr>
        <p:grpSpPr>
          <a:xfrm>
            <a:off x="3923928" y="4670066"/>
            <a:ext cx="936104" cy="288032"/>
            <a:chOff x="971600" y="4581128"/>
            <a:chExt cx="936104" cy="288032"/>
          </a:xfrm>
        </p:grpSpPr>
        <p:cxnSp>
          <p:nvCxnSpPr>
            <p:cNvPr id="25" name="Elbow Connector 24"/>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6" name="Elbow Connector 25"/>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28" name="Elbow Connector 27"/>
          <p:cNvCxnSpPr/>
          <p:nvPr/>
        </p:nvCxnSpPr>
        <p:spPr bwMode="auto">
          <a:xfrm flipV="1">
            <a:off x="3203848" y="467006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Elbow Connector 28"/>
          <p:cNvCxnSpPr/>
          <p:nvPr/>
        </p:nvCxnSpPr>
        <p:spPr bwMode="auto">
          <a:xfrm>
            <a:off x="3563888" y="467006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nvGrpSpPr>
          <p:cNvPr id="11" name="Group 29"/>
          <p:cNvGrpSpPr/>
          <p:nvPr/>
        </p:nvGrpSpPr>
        <p:grpSpPr>
          <a:xfrm>
            <a:off x="2483768" y="4670066"/>
            <a:ext cx="936104" cy="288032"/>
            <a:chOff x="971600" y="4581128"/>
            <a:chExt cx="936104" cy="288032"/>
          </a:xfrm>
        </p:grpSpPr>
        <p:cxnSp>
          <p:nvCxnSpPr>
            <p:cNvPr id="31" name="Elbow Connector 30"/>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2" name="Elbow Connector 31"/>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sp>
        <p:nvSpPr>
          <p:cNvPr id="33" name="TextBox 32"/>
          <p:cNvSpPr txBox="1"/>
          <p:nvPr/>
        </p:nvSpPr>
        <p:spPr>
          <a:xfrm>
            <a:off x="467544" y="4670066"/>
            <a:ext cx="504056" cy="369332"/>
          </a:xfrm>
          <a:prstGeom prst="rect">
            <a:avLst/>
          </a:prstGeom>
          <a:noFill/>
        </p:spPr>
        <p:txBody>
          <a:bodyPr wrap="square" rtlCol="0">
            <a:spAutoFit/>
          </a:bodyPr>
          <a:lstStyle/>
          <a:p>
            <a:pPr algn="l"/>
            <a:r>
              <a:rPr lang="en-GB" sz="1800" b="0" dirty="0" err="1" smtClean="0"/>
              <a:t>clk</a:t>
            </a:r>
            <a:endParaRPr lang="en-GB" sz="1800" b="0" dirty="0"/>
          </a:p>
        </p:txBody>
      </p:sp>
      <p:sp>
        <p:nvSpPr>
          <p:cNvPr id="34" name="TextBox 33"/>
          <p:cNvSpPr txBox="1"/>
          <p:nvPr/>
        </p:nvSpPr>
        <p:spPr>
          <a:xfrm>
            <a:off x="467544" y="5030106"/>
            <a:ext cx="576064" cy="369332"/>
          </a:xfrm>
          <a:prstGeom prst="rect">
            <a:avLst/>
          </a:prstGeom>
          <a:noFill/>
        </p:spPr>
        <p:txBody>
          <a:bodyPr wrap="square" rtlCol="0">
            <a:spAutoFit/>
          </a:bodyPr>
          <a:lstStyle/>
          <a:p>
            <a:pPr algn="l"/>
            <a:r>
              <a:rPr lang="en-GB" sz="1800" b="0" dirty="0" err="1" smtClean="0"/>
              <a:t>req</a:t>
            </a:r>
            <a:endParaRPr lang="en-GB" sz="1800" b="0" dirty="0"/>
          </a:p>
        </p:txBody>
      </p:sp>
      <p:sp>
        <p:nvSpPr>
          <p:cNvPr id="35" name="TextBox 34"/>
          <p:cNvSpPr txBox="1"/>
          <p:nvPr/>
        </p:nvSpPr>
        <p:spPr>
          <a:xfrm>
            <a:off x="467544" y="5390146"/>
            <a:ext cx="576064" cy="369332"/>
          </a:xfrm>
          <a:prstGeom prst="rect">
            <a:avLst/>
          </a:prstGeom>
          <a:noFill/>
        </p:spPr>
        <p:txBody>
          <a:bodyPr wrap="square" rtlCol="0">
            <a:spAutoFit/>
          </a:bodyPr>
          <a:lstStyle/>
          <a:p>
            <a:r>
              <a:rPr lang="en-GB" sz="1800" b="0" dirty="0" err="1" smtClean="0"/>
              <a:t>ack</a:t>
            </a:r>
            <a:endParaRPr lang="en-GB" sz="1800" b="0" dirty="0"/>
          </a:p>
        </p:txBody>
      </p:sp>
      <p:cxnSp>
        <p:nvCxnSpPr>
          <p:cNvPr id="37" name="Elbow Connector 36"/>
          <p:cNvCxnSpPr/>
          <p:nvPr/>
        </p:nvCxnSpPr>
        <p:spPr bwMode="auto">
          <a:xfrm flipV="1">
            <a:off x="2843808" y="5030106"/>
            <a:ext cx="648072"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8" name="Elbow Connector 37"/>
          <p:cNvCxnSpPr/>
          <p:nvPr/>
        </p:nvCxnSpPr>
        <p:spPr bwMode="auto">
          <a:xfrm>
            <a:off x="1331640" y="5030106"/>
            <a:ext cx="720080"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2411760" y="5318138"/>
            <a:ext cx="7200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1043608" y="5030106"/>
            <a:ext cx="64807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3" name="Elbow Connector 52"/>
          <p:cNvCxnSpPr/>
          <p:nvPr/>
        </p:nvCxnSpPr>
        <p:spPr bwMode="auto">
          <a:xfrm flipV="1">
            <a:off x="4355976" y="539014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4" name="Elbow Connector 53"/>
          <p:cNvCxnSpPr/>
          <p:nvPr/>
        </p:nvCxnSpPr>
        <p:spPr bwMode="auto">
          <a:xfrm>
            <a:off x="5004048" y="539014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7" name="Elbow Connector 56"/>
          <p:cNvCxnSpPr/>
          <p:nvPr/>
        </p:nvCxnSpPr>
        <p:spPr bwMode="auto">
          <a:xfrm flipV="1">
            <a:off x="1403648" y="539014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4644008" y="5318138"/>
            <a:ext cx="129614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1907704" y="5318138"/>
            <a:ext cx="64807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V="1">
            <a:off x="1043608" y="5030106"/>
            <a:ext cx="0" cy="28803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0" name="Elbow Connector 69"/>
          <p:cNvCxnSpPr/>
          <p:nvPr/>
        </p:nvCxnSpPr>
        <p:spPr bwMode="auto">
          <a:xfrm>
            <a:off x="3563888" y="503010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1043608" y="5678178"/>
            <a:ext cx="64807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1691680" y="5390146"/>
            <a:ext cx="57606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2483768" y="5678178"/>
            <a:ext cx="216024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4644008" y="5390146"/>
            <a:ext cx="57606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8" name="Elbow Connector 77"/>
          <p:cNvCxnSpPr/>
          <p:nvPr/>
        </p:nvCxnSpPr>
        <p:spPr bwMode="auto">
          <a:xfrm>
            <a:off x="2051720" y="539014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5364088" y="5678178"/>
            <a:ext cx="93610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6" name="Straight Arrow Connector 85"/>
          <p:cNvCxnSpPr/>
          <p:nvPr/>
        </p:nvCxnSpPr>
        <p:spPr bwMode="auto">
          <a:xfrm>
            <a:off x="1331640" y="4958098"/>
            <a:ext cx="0" cy="1008112"/>
          </a:xfrm>
          <a:prstGeom prst="straightConnector1">
            <a:avLst/>
          </a:prstGeom>
          <a:solidFill>
            <a:schemeClr val="accent1"/>
          </a:solidFill>
          <a:ln w="25400" cap="flat" cmpd="sng" algn="ctr">
            <a:solidFill>
              <a:srgbClr val="4185BD"/>
            </a:solidFill>
            <a:prstDash val="solid"/>
            <a:round/>
            <a:headEnd type="none" w="med" len="med"/>
            <a:tailEnd type="triangle" w="lg" len="lg"/>
          </a:ln>
          <a:effectLst/>
        </p:spPr>
      </p:cxnSp>
      <p:cxnSp>
        <p:nvCxnSpPr>
          <p:cNvPr id="88" name="Straight Arrow Connector 87"/>
          <p:cNvCxnSpPr/>
          <p:nvPr/>
        </p:nvCxnSpPr>
        <p:spPr bwMode="auto">
          <a:xfrm>
            <a:off x="2051720" y="4958098"/>
            <a:ext cx="0" cy="1008112"/>
          </a:xfrm>
          <a:prstGeom prst="straightConnector1">
            <a:avLst/>
          </a:prstGeom>
          <a:solidFill>
            <a:schemeClr val="accent1"/>
          </a:solidFill>
          <a:ln w="25400" cap="flat" cmpd="sng" algn="ctr">
            <a:solidFill>
              <a:srgbClr val="00B050"/>
            </a:solidFill>
            <a:prstDash val="solid"/>
            <a:round/>
            <a:headEnd type="none" w="med" len="med"/>
            <a:tailEnd type="triangle" w="lg" len="lg"/>
          </a:ln>
          <a:effectLst/>
        </p:spPr>
      </p:cxnSp>
      <p:cxnSp>
        <p:nvCxnSpPr>
          <p:cNvPr id="89" name="Straight Arrow Connector 88"/>
          <p:cNvCxnSpPr/>
          <p:nvPr/>
        </p:nvCxnSpPr>
        <p:spPr bwMode="auto">
          <a:xfrm>
            <a:off x="7092280" y="4958098"/>
            <a:ext cx="0" cy="1008112"/>
          </a:xfrm>
          <a:prstGeom prst="straightConnector1">
            <a:avLst/>
          </a:prstGeom>
          <a:solidFill>
            <a:schemeClr val="accent1"/>
          </a:solidFill>
          <a:ln w="25400" cap="flat" cmpd="sng" algn="ctr">
            <a:solidFill>
              <a:srgbClr val="4185BD"/>
            </a:solidFill>
            <a:prstDash val="solid"/>
            <a:round/>
            <a:headEnd type="none" w="med" len="med"/>
            <a:tailEnd type="triangle" w="lg" len="lg"/>
          </a:ln>
          <a:effectLst/>
        </p:spPr>
      </p:cxnSp>
      <p:cxnSp>
        <p:nvCxnSpPr>
          <p:cNvPr id="90" name="Straight Arrow Connector 89"/>
          <p:cNvCxnSpPr/>
          <p:nvPr/>
        </p:nvCxnSpPr>
        <p:spPr bwMode="auto">
          <a:xfrm>
            <a:off x="6372200" y="4958098"/>
            <a:ext cx="0" cy="1008112"/>
          </a:xfrm>
          <a:prstGeom prst="straightConnector1">
            <a:avLst/>
          </a:prstGeom>
          <a:solidFill>
            <a:schemeClr val="accent1"/>
          </a:solidFill>
          <a:ln w="25400" cap="flat" cmpd="sng" algn="ctr">
            <a:solidFill>
              <a:srgbClr val="4185BD"/>
            </a:solidFill>
            <a:prstDash val="solid"/>
            <a:round/>
            <a:headEnd type="none" w="med" len="med"/>
            <a:tailEnd type="triangle" w="lg" len="lg"/>
          </a:ln>
          <a:effectLst/>
        </p:spPr>
      </p:cxnSp>
      <p:sp>
        <p:nvSpPr>
          <p:cNvPr id="93" name="TextBox 92"/>
          <p:cNvSpPr txBox="1"/>
          <p:nvPr/>
        </p:nvSpPr>
        <p:spPr>
          <a:xfrm>
            <a:off x="899592" y="5966210"/>
            <a:ext cx="792088" cy="338554"/>
          </a:xfrm>
          <a:prstGeom prst="rect">
            <a:avLst/>
          </a:prstGeom>
          <a:noFill/>
        </p:spPr>
        <p:txBody>
          <a:bodyPr wrap="square" rtlCol="0">
            <a:spAutoFit/>
          </a:bodyPr>
          <a:lstStyle/>
          <a:p>
            <a:pPr algn="l"/>
            <a:r>
              <a:rPr lang="en-GB" sz="1600" b="0" dirty="0" smtClean="0">
                <a:solidFill>
                  <a:srgbClr val="4185BD"/>
                </a:solidFill>
              </a:rPr>
              <a:t>active</a:t>
            </a:r>
            <a:endParaRPr lang="en-GB" sz="1600" b="0" dirty="0">
              <a:solidFill>
                <a:srgbClr val="4185BD"/>
              </a:solidFill>
            </a:endParaRPr>
          </a:p>
        </p:txBody>
      </p:sp>
      <p:sp>
        <p:nvSpPr>
          <p:cNvPr id="94" name="TextBox 93"/>
          <p:cNvSpPr txBox="1"/>
          <p:nvPr/>
        </p:nvSpPr>
        <p:spPr>
          <a:xfrm>
            <a:off x="3059832" y="5966210"/>
            <a:ext cx="792088" cy="338554"/>
          </a:xfrm>
          <a:prstGeom prst="rect">
            <a:avLst/>
          </a:prstGeom>
          <a:noFill/>
        </p:spPr>
        <p:txBody>
          <a:bodyPr wrap="square" rtlCol="0">
            <a:spAutoFit/>
          </a:bodyPr>
          <a:lstStyle/>
          <a:p>
            <a:pPr algn="l"/>
            <a:r>
              <a:rPr lang="en-GB" sz="1600" b="0" dirty="0" smtClean="0">
                <a:solidFill>
                  <a:srgbClr val="4185BD"/>
                </a:solidFill>
              </a:rPr>
              <a:t>active</a:t>
            </a:r>
            <a:endParaRPr lang="en-GB" sz="1600" b="0" dirty="0">
              <a:solidFill>
                <a:srgbClr val="4185BD"/>
              </a:solidFill>
            </a:endParaRPr>
          </a:p>
        </p:txBody>
      </p:sp>
      <p:sp>
        <p:nvSpPr>
          <p:cNvPr id="95" name="TextBox 94"/>
          <p:cNvSpPr txBox="1"/>
          <p:nvPr/>
        </p:nvSpPr>
        <p:spPr>
          <a:xfrm>
            <a:off x="5940152" y="5966210"/>
            <a:ext cx="792088" cy="338554"/>
          </a:xfrm>
          <a:prstGeom prst="rect">
            <a:avLst/>
          </a:prstGeom>
          <a:noFill/>
        </p:spPr>
        <p:txBody>
          <a:bodyPr wrap="square" rtlCol="0">
            <a:spAutoFit/>
          </a:bodyPr>
          <a:lstStyle/>
          <a:p>
            <a:pPr algn="l"/>
            <a:r>
              <a:rPr lang="en-GB" sz="1600" b="0" dirty="0" smtClean="0">
                <a:solidFill>
                  <a:srgbClr val="4185BD"/>
                </a:solidFill>
              </a:rPr>
              <a:t>active</a:t>
            </a:r>
            <a:endParaRPr lang="en-GB" sz="1600" b="0" dirty="0">
              <a:solidFill>
                <a:srgbClr val="4185BD"/>
              </a:solidFill>
            </a:endParaRPr>
          </a:p>
        </p:txBody>
      </p:sp>
      <p:sp>
        <p:nvSpPr>
          <p:cNvPr id="96" name="TextBox 95"/>
          <p:cNvSpPr txBox="1"/>
          <p:nvPr/>
        </p:nvSpPr>
        <p:spPr>
          <a:xfrm>
            <a:off x="1691680" y="5966210"/>
            <a:ext cx="648072" cy="338554"/>
          </a:xfrm>
          <a:prstGeom prst="rect">
            <a:avLst/>
          </a:prstGeom>
          <a:noFill/>
        </p:spPr>
        <p:txBody>
          <a:bodyPr wrap="square" rtlCol="0">
            <a:spAutoFit/>
          </a:bodyPr>
          <a:lstStyle/>
          <a:p>
            <a:pPr algn="l"/>
            <a:r>
              <a:rPr lang="en-GB" sz="1600" b="0" dirty="0" smtClean="0">
                <a:solidFill>
                  <a:srgbClr val="00B050"/>
                </a:solidFill>
              </a:rPr>
              <a:t>pass</a:t>
            </a:r>
            <a:endParaRPr lang="en-GB" sz="1600" b="0" dirty="0">
              <a:solidFill>
                <a:srgbClr val="00B050"/>
              </a:solidFill>
            </a:endParaRPr>
          </a:p>
        </p:txBody>
      </p:sp>
      <p:cxnSp>
        <p:nvCxnSpPr>
          <p:cNvPr id="97" name="Straight Arrow Connector 96"/>
          <p:cNvCxnSpPr/>
          <p:nvPr/>
        </p:nvCxnSpPr>
        <p:spPr bwMode="auto">
          <a:xfrm>
            <a:off x="4932040" y="4958098"/>
            <a:ext cx="0" cy="1008112"/>
          </a:xfrm>
          <a:prstGeom prst="straightConnector1">
            <a:avLst/>
          </a:prstGeom>
          <a:solidFill>
            <a:schemeClr val="accent1"/>
          </a:solidFill>
          <a:ln w="25400" cap="flat" cmpd="sng" algn="ctr">
            <a:solidFill>
              <a:srgbClr val="00B050"/>
            </a:solidFill>
            <a:prstDash val="solid"/>
            <a:round/>
            <a:headEnd type="none" w="med" len="med"/>
            <a:tailEnd type="triangle" w="lg" len="lg"/>
          </a:ln>
          <a:effectLst/>
        </p:spPr>
      </p:cxnSp>
      <p:sp>
        <p:nvSpPr>
          <p:cNvPr id="98" name="TextBox 97"/>
          <p:cNvSpPr txBox="1"/>
          <p:nvPr/>
        </p:nvSpPr>
        <p:spPr>
          <a:xfrm>
            <a:off x="4644008" y="5966210"/>
            <a:ext cx="648072" cy="338554"/>
          </a:xfrm>
          <a:prstGeom prst="rect">
            <a:avLst/>
          </a:prstGeom>
          <a:noFill/>
        </p:spPr>
        <p:txBody>
          <a:bodyPr wrap="square" rtlCol="0">
            <a:spAutoFit/>
          </a:bodyPr>
          <a:lstStyle/>
          <a:p>
            <a:pPr algn="l"/>
            <a:r>
              <a:rPr lang="en-GB" sz="1600" b="0" dirty="0" smtClean="0">
                <a:solidFill>
                  <a:srgbClr val="00B050"/>
                </a:solidFill>
              </a:rPr>
              <a:t>pass</a:t>
            </a:r>
            <a:endParaRPr lang="en-GB" sz="1600" b="0" dirty="0">
              <a:solidFill>
                <a:srgbClr val="00B050"/>
              </a:solidFill>
            </a:endParaRPr>
          </a:p>
        </p:txBody>
      </p:sp>
      <p:grpSp>
        <p:nvGrpSpPr>
          <p:cNvPr id="13" name="Group 98"/>
          <p:cNvGrpSpPr/>
          <p:nvPr/>
        </p:nvGrpSpPr>
        <p:grpSpPr>
          <a:xfrm>
            <a:off x="7524328" y="4670066"/>
            <a:ext cx="936104" cy="288032"/>
            <a:chOff x="971600" y="4581128"/>
            <a:chExt cx="936104" cy="288032"/>
          </a:xfrm>
        </p:grpSpPr>
        <p:cxnSp>
          <p:nvCxnSpPr>
            <p:cNvPr id="100" name="Elbow Connector 99"/>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01" name="Elbow Connector 100"/>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4" name="Group 101"/>
          <p:cNvGrpSpPr/>
          <p:nvPr/>
        </p:nvGrpSpPr>
        <p:grpSpPr>
          <a:xfrm>
            <a:off x="6804248" y="4670066"/>
            <a:ext cx="936104" cy="288032"/>
            <a:chOff x="971600" y="4581128"/>
            <a:chExt cx="936104" cy="288032"/>
          </a:xfrm>
        </p:grpSpPr>
        <p:cxnSp>
          <p:nvCxnSpPr>
            <p:cNvPr id="103" name="Elbow Connector 102"/>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04" name="Elbow Connector 103"/>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5" name="Group 104"/>
          <p:cNvGrpSpPr/>
          <p:nvPr/>
        </p:nvGrpSpPr>
        <p:grpSpPr>
          <a:xfrm>
            <a:off x="6084168" y="4670066"/>
            <a:ext cx="936104" cy="288032"/>
            <a:chOff x="971600" y="4581128"/>
            <a:chExt cx="936104" cy="288032"/>
          </a:xfrm>
        </p:grpSpPr>
        <p:cxnSp>
          <p:nvCxnSpPr>
            <p:cNvPr id="106" name="Elbow Connector 105"/>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07" name="Elbow Connector 106"/>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108" name="Straight Connector 107"/>
          <p:cNvCxnSpPr/>
          <p:nvPr/>
        </p:nvCxnSpPr>
        <p:spPr bwMode="auto">
          <a:xfrm>
            <a:off x="6228184" y="5678178"/>
            <a:ext cx="223224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09" name="Straight Connector 108"/>
          <p:cNvCxnSpPr/>
          <p:nvPr/>
        </p:nvCxnSpPr>
        <p:spPr bwMode="auto">
          <a:xfrm>
            <a:off x="3275856" y="5030106"/>
            <a:ext cx="50405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1" name="Straight Arrow Connector 90"/>
          <p:cNvCxnSpPr/>
          <p:nvPr/>
        </p:nvCxnSpPr>
        <p:spPr bwMode="auto">
          <a:xfrm>
            <a:off x="3491880" y="4958098"/>
            <a:ext cx="0" cy="1008112"/>
          </a:xfrm>
          <a:prstGeom prst="straightConnector1">
            <a:avLst/>
          </a:prstGeom>
          <a:solidFill>
            <a:schemeClr val="accent1"/>
          </a:solidFill>
          <a:ln w="25400" cap="flat" cmpd="sng" algn="ctr">
            <a:solidFill>
              <a:srgbClr val="4185BD"/>
            </a:solidFill>
            <a:prstDash val="solid"/>
            <a:round/>
            <a:headEnd type="none" w="med" len="med"/>
            <a:tailEnd type="triangle" w="lg" len="lg"/>
          </a:ln>
          <a:effectLst/>
        </p:spPr>
      </p:cxnSp>
      <p:cxnSp>
        <p:nvCxnSpPr>
          <p:cNvPr id="116" name="Straight Connector 115"/>
          <p:cNvCxnSpPr/>
          <p:nvPr/>
        </p:nvCxnSpPr>
        <p:spPr bwMode="auto">
          <a:xfrm>
            <a:off x="4139952" y="5318138"/>
            <a:ext cx="50405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17" name="Elbow Connector 116"/>
          <p:cNvCxnSpPr/>
          <p:nvPr/>
        </p:nvCxnSpPr>
        <p:spPr bwMode="auto">
          <a:xfrm flipV="1">
            <a:off x="5724128" y="5030106"/>
            <a:ext cx="648072"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6372200" y="5030106"/>
            <a:ext cx="86409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22" name="Elbow Connector 121"/>
          <p:cNvCxnSpPr/>
          <p:nvPr/>
        </p:nvCxnSpPr>
        <p:spPr bwMode="auto">
          <a:xfrm>
            <a:off x="7164288" y="5030106"/>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a:off x="7524328" y="5318138"/>
            <a:ext cx="93610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26" name="TextBox 125"/>
          <p:cNvSpPr txBox="1"/>
          <p:nvPr/>
        </p:nvSpPr>
        <p:spPr>
          <a:xfrm>
            <a:off x="6660232" y="5966210"/>
            <a:ext cx="792088" cy="338554"/>
          </a:xfrm>
          <a:prstGeom prst="rect">
            <a:avLst/>
          </a:prstGeom>
          <a:noFill/>
        </p:spPr>
        <p:txBody>
          <a:bodyPr wrap="square" rtlCol="0">
            <a:spAutoFit/>
          </a:bodyPr>
          <a:lstStyle/>
          <a:p>
            <a:pPr algn="l"/>
            <a:r>
              <a:rPr lang="en-GB" sz="1600" b="0" dirty="0" smtClean="0">
                <a:solidFill>
                  <a:srgbClr val="4185BD"/>
                </a:solidFill>
              </a:rPr>
              <a:t>active</a:t>
            </a:r>
            <a:endParaRPr lang="en-GB" sz="1600" b="0" dirty="0">
              <a:solidFill>
                <a:srgbClr val="4185BD"/>
              </a:solidFill>
            </a:endParaRPr>
          </a:p>
        </p:txBody>
      </p:sp>
      <p:cxnSp>
        <p:nvCxnSpPr>
          <p:cNvPr id="127" name="Straight Arrow Connector 126"/>
          <p:cNvCxnSpPr/>
          <p:nvPr/>
        </p:nvCxnSpPr>
        <p:spPr bwMode="auto">
          <a:xfrm>
            <a:off x="7164288" y="4958098"/>
            <a:ext cx="0" cy="1008112"/>
          </a:xfrm>
          <a:prstGeom prst="straightConnector1">
            <a:avLst/>
          </a:prstGeom>
          <a:solidFill>
            <a:schemeClr val="accent1"/>
          </a:solidFill>
          <a:ln w="25400" cap="flat" cmpd="sng" algn="ctr">
            <a:solidFill>
              <a:srgbClr val="C00000"/>
            </a:solidFill>
            <a:prstDash val="solid"/>
            <a:round/>
            <a:headEnd type="none" w="med" len="med"/>
            <a:tailEnd type="triangle" w="lg" len="lg"/>
          </a:ln>
          <a:effectLst/>
        </p:spPr>
      </p:cxnSp>
      <p:cxnSp>
        <p:nvCxnSpPr>
          <p:cNvPr id="128" name="Straight Arrow Connector 127"/>
          <p:cNvCxnSpPr/>
          <p:nvPr/>
        </p:nvCxnSpPr>
        <p:spPr bwMode="auto">
          <a:xfrm>
            <a:off x="7812360" y="4958098"/>
            <a:ext cx="0" cy="1008112"/>
          </a:xfrm>
          <a:prstGeom prst="straightConnector1">
            <a:avLst/>
          </a:prstGeom>
          <a:solidFill>
            <a:schemeClr val="accent1"/>
          </a:solidFill>
          <a:ln w="25400" cap="flat" cmpd="sng" algn="ctr">
            <a:solidFill>
              <a:srgbClr val="C00000"/>
            </a:solidFill>
            <a:prstDash val="solid"/>
            <a:round/>
            <a:headEnd type="none" w="med" len="med"/>
            <a:tailEnd type="triangle" w="lg" len="lg"/>
          </a:ln>
          <a:effectLst/>
        </p:spPr>
      </p:cxnSp>
      <p:sp>
        <p:nvSpPr>
          <p:cNvPr id="130" name="TextBox 129"/>
          <p:cNvSpPr txBox="1"/>
          <p:nvPr/>
        </p:nvSpPr>
        <p:spPr>
          <a:xfrm>
            <a:off x="7596336" y="5966210"/>
            <a:ext cx="504056" cy="338554"/>
          </a:xfrm>
          <a:prstGeom prst="rect">
            <a:avLst/>
          </a:prstGeom>
          <a:noFill/>
        </p:spPr>
        <p:txBody>
          <a:bodyPr wrap="square" rtlCol="0">
            <a:spAutoFit/>
          </a:bodyPr>
          <a:lstStyle/>
          <a:p>
            <a:pPr algn="l"/>
            <a:r>
              <a:rPr lang="en-GB" sz="1600" b="0" dirty="0" smtClean="0">
                <a:solidFill>
                  <a:srgbClr val="C00000"/>
                </a:solidFill>
              </a:rPr>
              <a:t>fail</a:t>
            </a:r>
            <a:endParaRPr lang="en-GB" sz="1600" b="0" dirty="0">
              <a:solidFill>
                <a:srgbClr val="C00000"/>
              </a:solidFill>
            </a:endParaRPr>
          </a:p>
        </p:txBody>
      </p:sp>
      <p:sp>
        <p:nvSpPr>
          <p:cNvPr id="131" name="TextBox 130"/>
          <p:cNvSpPr txBox="1"/>
          <p:nvPr/>
        </p:nvSpPr>
        <p:spPr>
          <a:xfrm>
            <a:off x="6948264" y="6177880"/>
            <a:ext cx="504056" cy="338554"/>
          </a:xfrm>
          <a:prstGeom prst="rect">
            <a:avLst/>
          </a:prstGeom>
          <a:noFill/>
        </p:spPr>
        <p:txBody>
          <a:bodyPr wrap="square" rtlCol="0">
            <a:spAutoFit/>
          </a:bodyPr>
          <a:lstStyle/>
          <a:p>
            <a:pPr algn="l"/>
            <a:r>
              <a:rPr lang="en-GB" sz="1600" b="0" dirty="0" smtClean="0">
                <a:solidFill>
                  <a:srgbClr val="C00000"/>
                </a:solidFill>
              </a:rPr>
              <a:t>fail</a:t>
            </a:r>
            <a:endParaRPr lang="en-GB" sz="1600" b="0" dirty="0">
              <a:solidFill>
                <a:srgbClr val="C00000"/>
              </a:solidFill>
            </a:endParaRP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GB" sz="4000" dirty="0" smtClean="0"/>
              <a:t>Overcoming the </a:t>
            </a:r>
            <a:r>
              <a:rPr lang="en-GB" sz="4000" dirty="0" err="1" smtClean="0"/>
              <a:t>Observability</a:t>
            </a:r>
            <a:r>
              <a:rPr lang="en-GB" sz="4000" dirty="0" smtClean="0"/>
              <a:t> Problem</a:t>
            </a:r>
            <a:endParaRPr lang="en-US" sz="4000" dirty="0"/>
          </a:p>
        </p:txBody>
      </p:sp>
      <p:sp>
        <p:nvSpPr>
          <p:cNvPr id="237571" name="Rectangle 3"/>
          <p:cNvSpPr>
            <a:spLocks noGrp="1" noChangeArrowheads="1"/>
          </p:cNvSpPr>
          <p:nvPr>
            <p:ph type="body" idx="1"/>
          </p:nvPr>
        </p:nvSpPr>
        <p:spPr>
          <a:xfrm>
            <a:off x="2411760" y="1196752"/>
            <a:ext cx="6419056" cy="3024336"/>
          </a:xfrm>
        </p:spPr>
        <p:txBody>
          <a:bodyPr/>
          <a:lstStyle/>
          <a:p>
            <a:r>
              <a:rPr lang="en-US" sz="2400" dirty="0" smtClean="0"/>
              <a:t>If a design property </a:t>
            </a:r>
            <a:r>
              <a:rPr lang="en-US" sz="2400" dirty="0"/>
              <a:t>is violated during simulation, then </a:t>
            </a:r>
            <a:r>
              <a:rPr lang="en-US" sz="2400" dirty="0" smtClean="0"/>
              <a:t>the DUV </a:t>
            </a:r>
            <a:r>
              <a:rPr lang="en-US" sz="2400" dirty="0"/>
              <a:t>fails to operate according to </a:t>
            </a:r>
            <a:r>
              <a:rPr lang="en-US" sz="2400" dirty="0" smtClean="0"/>
              <a:t>the original design intent.</a:t>
            </a:r>
          </a:p>
          <a:p>
            <a:endParaRPr lang="en-US" sz="2000" dirty="0"/>
          </a:p>
          <a:p>
            <a:pPr>
              <a:lnSpc>
                <a:spcPct val="80000"/>
              </a:lnSpc>
              <a:buFont typeface="Wingdings" pitchFamily="2" charset="2"/>
              <a:buNone/>
            </a:pPr>
            <a:r>
              <a:rPr lang="en-US" sz="2000" dirty="0"/>
              <a:t>BUT:</a:t>
            </a:r>
          </a:p>
          <a:p>
            <a:pPr>
              <a:lnSpc>
                <a:spcPct val="80000"/>
              </a:lnSpc>
            </a:pPr>
            <a:r>
              <a:rPr lang="en-US" sz="2000" b="0" dirty="0">
                <a:solidFill>
                  <a:schemeClr val="tx1"/>
                </a:solidFill>
              </a:rPr>
              <a:t>Symptoms of low-level bugs are often not easy to observe/detect.</a:t>
            </a:r>
          </a:p>
          <a:p>
            <a:pPr>
              <a:lnSpc>
                <a:spcPct val="80000"/>
              </a:lnSpc>
            </a:pPr>
            <a:r>
              <a:rPr lang="en-US" sz="2000" b="0" dirty="0" smtClean="0">
                <a:solidFill>
                  <a:schemeClr val="tx1"/>
                </a:solidFill>
              </a:rPr>
              <a:t>Activation of </a:t>
            </a:r>
            <a:r>
              <a:rPr lang="en-US" sz="2000" b="0" dirty="0">
                <a:solidFill>
                  <a:schemeClr val="tx1"/>
                </a:solidFill>
              </a:rPr>
              <a:t>a faulty </a:t>
            </a:r>
            <a:r>
              <a:rPr lang="en-US" sz="2000" b="0" dirty="0" smtClean="0">
                <a:solidFill>
                  <a:schemeClr val="tx1"/>
                </a:solidFill>
              </a:rPr>
              <a:t>statement may not be enough for the </a:t>
            </a:r>
            <a:r>
              <a:rPr lang="en-US" sz="2000" b="0" dirty="0">
                <a:solidFill>
                  <a:schemeClr val="tx1"/>
                </a:solidFill>
              </a:rPr>
              <a:t>bug </a:t>
            </a:r>
            <a:r>
              <a:rPr lang="en-US" sz="2000" b="0" dirty="0" smtClean="0">
                <a:solidFill>
                  <a:schemeClr val="tx1"/>
                </a:solidFill>
              </a:rPr>
              <a:t>to propagate  </a:t>
            </a:r>
            <a:r>
              <a:rPr lang="en-US" sz="2000" b="0" dirty="0">
                <a:solidFill>
                  <a:schemeClr val="tx1"/>
                </a:solidFill>
              </a:rPr>
              <a:t>to an observable output</a:t>
            </a:r>
            <a:r>
              <a:rPr lang="en-US" sz="2000" b="0" dirty="0" smtClean="0">
                <a:solidFill>
                  <a:schemeClr val="tx1"/>
                </a:solidFill>
              </a:rPr>
              <a:t>.</a:t>
            </a:r>
          </a:p>
        </p:txBody>
      </p:sp>
      <p:pic>
        <p:nvPicPr>
          <p:cNvPr id="4" name="Picture 3" descr="detective.gif"/>
          <p:cNvPicPr>
            <a:picLocks noChangeAspect="1"/>
          </p:cNvPicPr>
          <p:nvPr/>
        </p:nvPicPr>
        <p:blipFill>
          <a:blip r:embed="rId3" cstate="print"/>
          <a:stretch>
            <a:fillRect/>
          </a:stretch>
        </p:blipFill>
        <p:spPr>
          <a:xfrm>
            <a:off x="323528" y="1700808"/>
            <a:ext cx="1927837" cy="2003438"/>
          </a:xfrm>
          <a:prstGeom prst="rect">
            <a:avLst/>
          </a:prstGeom>
        </p:spPr>
      </p:pic>
      <p:sp>
        <p:nvSpPr>
          <p:cNvPr id="5" name="Rectangle 3"/>
          <p:cNvSpPr txBox="1">
            <a:spLocks noChangeArrowheads="1"/>
          </p:cNvSpPr>
          <p:nvPr/>
        </p:nvSpPr>
        <p:spPr bwMode="auto">
          <a:xfrm>
            <a:off x="457200" y="4365104"/>
            <a:ext cx="8229600" cy="2016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r>
              <a:rPr kumimoji="0" lang="en-US" sz="2800" b="1" i="0" u="none" strike="noStrike" kern="0" cap="none" spc="0" normalizeH="0" baseline="0" noProof="0" dirty="0" smtClean="0">
                <a:ln>
                  <a:noFill/>
                </a:ln>
                <a:solidFill>
                  <a:srgbClr val="A50021"/>
                </a:solidFill>
                <a:effectLst/>
                <a:uLnTx/>
                <a:uFillTx/>
                <a:latin typeface="+mn-lt"/>
                <a:ea typeface="+mn-ea"/>
                <a:cs typeface="+mn-cs"/>
              </a:rPr>
              <a:t>Assertion-Based Verification: </a:t>
            </a:r>
          </a:p>
          <a:p>
            <a:pPr marL="342900" marR="0" lvl="0" indent="-342900" algn="l" defTabSz="914400" rtl="0" eaLnBrk="1" fontAlgn="base" latinLnBrk="0" hangingPunct="1">
              <a:lnSpc>
                <a:spcPct val="80000"/>
              </a:lnSpc>
              <a:spcBef>
                <a:spcPct val="20000"/>
              </a:spcBef>
              <a:spcAft>
                <a:spcPct val="0"/>
              </a:spcAft>
              <a:buClr>
                <a:srgbClr val="A50021"/>
              </a:buClr>
              <a:buSzTx/>
              <a:buFont typeface="Wingdings" pitchFamily="2" charset="2"/>
              <a:buChar char="§"/>
              <a:tabLst/>
              <a:defRPr/>
            </a:pPr>
            <a:r>
              <a:rPr kumimoji="0" lang="en-US" sz="2000" i="0" u="none" strike="noStrike" kern="0" cap="none" spc="0" normalizeH="0" baseline="0" noProof="0" dirty="0" smtClean="0">
                <a:ln>
                  <a:noFill/>
                </a:ln>
                <a:effectLst/>
                <a:uLnTx/>
                <a:uFillTx/>
                <a:latin typeface="+mn-lt"/>
                <a:ea typeface="+mn-ea"/>
                <a:cs typeface="+mn-cs"/>
              </a:rPr>
              <a:t>During simulation assertions are continuously monitored.</a:t>
            </a:r>
          </a:p>
          <a:p>
            <a:pPr marL="342900" marR="0" lvl="0" indent="-342900" algn="l" defTabSz="914400" rtl="0" eaLnBrk="1" fontAlgn="base" latinLnBrk="0" hangingPunct="1">
              <a:lnSpc>
                <a:spcPct val="80000"/>
              </a:lnSpc>
              <a:spcBef>
                <a:spcPct val="20000"/>
              </a:spcBef>
              <a:spcAft>
                <a:spcPct val="0"/>
              </a:spcAft>
              <a:buClr>
                <a:srgbClr val="A50021"/>
              </a:buClr>
              <a:buSzTx/>
              <a:buFont typeface="Wingdings" pitchFamily="2" charset="2"/>
              <a:buChar char="§"/>
              <a:tabLst/>
              <a:defRPr/>
            </a:pPr>
            <a:r>
              <a:rPr kumimoji="0" lang="en-US" sz="2000" i="0" u="none" strike="noStrike" kern="0" cap="none" spc="0" normalizeH="0" baseline="0" noProof="0" dirty="0" smtClean="0">
                <a:ln>
                  <a:noFill/>
                </a:ln>
                <a:effectLst/>
                <a:uLnTx/>
                <a:uFillTx/>
                <a:latin typeface="+mn-lt"/>
                <a:ea typeface="+mn-ea"/>
                <a:cs typeface="+mn-cs"/>
              </a:rPr>
              <a:t>The assertion immediately fires when it is violated and in the area of the design where it occurs.</a:t>
            </a:r>
          </a:p>
          <a:p>
            <a:pPr marL="342900" marR="0" lvl="0" indent="-342900" algn="l" defTabSz="914400" rtl="0" eaLnBrk="1" fontAlgn="base" latinLnBrk="0" hangingPunct="1">
              <a:lnSpc>
                <a:spcPct val="80000"/>
              </a:lnSpc>
              <a:spcBef>
                <a:spcPct val="20000"/>
              </a:spcBef>
              <a:spcAft>
                <a:spcPct val="0"/>
              </a:spcAft>
              <a:buClr>
                <a:srgbClr val="A50021"/>
              </a:buClr>
              <a:buSzTx/>
              <a:buFont typeface="Wingdings" pitchFamily="2" charset="2"/>
              <a:buChar char="§"/>
              <a:tabLst/>
              <a:defRPr/>
            </a:pPr>
            <a:r>
              <a:rPr kumimoji="0" lang="en-US" sz="2000" i="0" u="none" strike="noStrike" kern="0" cap="none" spc="0" normalizeH="0" baseline="0" noProof="0" dirty="0" smtClean="0">
                <a:ln>
                  <a:noFill/>
                </a:ln>
                <a:effectLst/>
                <a:uLnTx/>
                <a:uFillTx/>
                <a:latin typeface="+mn-lt"/>
                <a:ea typeface="+mn-ea"/>
                <a:cs typeface="+mn-cs"/>
              </a:rPr>
              <a:t>Debugging and fixing an assertion failure is much more efficient than tracing back the cause of a </a:t>
            </a:r>
            <a:r>
              <a:rPr lang="en-US" sz="2000" kern="0" dirty="0" smtClean="0">
                <a:latin typeface="+mn-lt"/>
              </a:rPr>
              <a:t>failure</a:t>
            </a:r>
            <a:r>
              <a:rPr kumimoji="0" lang="en-US" sz="2000" i="0" u="none" strike="noStrike" kern="0" cap="none" spc="0" normalizeH="0" baseline="0" noProof="0" dirty="0" smtClean="0">
                <a:ln>
                  <a:noFill/>
                </a:ln>
                <a:effectLst/>
                <a:uLnTx/>
                <a:uFillTx/>
                <a:latin typeface="+mn-lt"/>
                <a:ea typeface="+mn-ea"/>
                <a:cs typeface="+mn-cs"/>
              </a:rPr>
              <a:t>.</a:t>
            </a:r>
            <a:endParaRPr kumimoji="0" lang="en-US" sz="2000" i="0" u="none" strike="noStrike" kern="0" cap="none" spc="0" normalizeH="0" baseline="0" noProof="0" dirty="0" smtClean="0">
              <a:ln>
                <a:noFill/>
              </a:ln>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US" sz="2000" b="1" i="0" u="none" strike="noStrike" kern="0" cap="none" spc="0" normalizeH="0" baseline="0" noProof="0" dirty="0">
              <a:ln>
                <a:noFill/>
              </a:ln>
              <a:solidFill>
                <a:srgbClr val="A5002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5400" dirty="0" smtClean="0"/>
              <a:t>Example FIFO DUV</a:t>
            </a:r>
            <a:endParaRPr lang="en-GB" sz="5400" dirty="0"/>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smtClean="0"/>
              <a:t>Example DUV Specification - Inputs</a:t>
            </a:r>
            <a:endParaRPr lang="en-US" dirty="0"/>
          </a:p>
        </p:txBody>
      </p:sp>
      <p:sp>
        <p:nvSpPr>
          <p:cNvPr id="37891" name="Rectangle 3"/>
          <p:cNvSpPr>
            <a:spLocks noGrp="1" noChangeArrowheads="1"/>
          </p:cNvSpPr>
          <p:nvPr>
            <p:ph type="body" idx="1"/>
          </p:nvPr>
        </p:nvSpPr>
        <p:spPr>
          <a:xfrm>
            <a:off x="179512" y="4005064"/>
            <a:ext cx="8784976" cy="2304256"/>
          </a:xfrm>
        </p:spPr>
        <p:txBody>
          <a:bodyPr/>
          <a:lstStyle/>
          <a:p>
            <a:r>
              <a:rPr lang="en-GB" dirty="0" smtClean="0"/>
              <a:t>Inputs: </a:t>
            </a:r>
          </a:p>
          <a:p>
            <a:pPr lvl="1"/>
            <a:r>
              <a:rPr lang="en-GB" sz="2400" dirty="0" err="1" smtClean="0"/>
              <a:t>wr</a:t>
            </a:r>
            <a:r>
              <a:rPr lang="en-GB" sz="2400" dirty="0" smtClean="0"/>
              <a:t> indicates valid data is driven on the </a:t>
            </a:r>
            <a:r>
              <a:rPr lang="en-GB" sz="2400" dirty="0" err="1" smtClean="0"/>
              <a:t>data_in</a:t>
            </a:r>
            <a:r>
              <a:rPr lang="en-GB" sz="2400" dirty="0" smtClean="0"/>
              <a:t> bus</a:t>
            </a:r>
          </a:p>
          <a:p>
            <a:pPr lvl="1"/>
            <a:r>
              <a:rPr lang="en-GB" sz="2400" dirty="0" err="1" smtClean="0"/>
              <a:t>data_in</a:t>
            </a:r>
            <a:r>
              <a:rPr lang="en-GB" sz="2400" dirty="0" smtClean="0"/>
              <a:t> is the data to be pushed into the DUV</a:t>
            </a:r>
          </a:p>
          <a:p>
            <a:pPr lvl="1"/>
            <a:r>
              <a:rPr lang="en-GB" sz="2400" dirty="0" smtClean="0"/>
              <a:t>rd pops the next data item from the DUV in the next cycle</a:t>
            </a:r>
          </a:p>
          <a:p>
            <a:pPr lvl="1"/>
            <a:r>
              <a:rPr lang="en-GB" sz="2400" dirty="0" smtClean="0"/>
              <a:t>clear resets the DUV </a:t>
            </a:r>
            <a:endParaRPr lang="en-GB" sz="2400" dirty="0"/>
          </a:p>
        </p:txBody>
      </p:sp>
      <p:grpSp>
        <p:nvGrpSpPr>
          <p:cNvPr id="2" name="Group 52"/>
          <p:cNvGrpSpPr/>
          <p:nvPr/>
        </p:nvGrpSpPr>
        <p:grpSpPr>
          <a:xfrm>
            <a:off x="1800000" y="1267200"/>
            <a:ext cx="5544616" cy="2376264"/>
            <a:chOff x="1800000" y="1339208"/>
            <a:chExt cx="5544616" cy="2376264"/>
          </a:xfrm>
        </p:grpSpPr>
        <p:sp>
          <p:nvSpPr>
            <p:cNvPr id="4" name="Rectangle 3"/>
            <p:cNvSpPr/>
            <p:nvPr/>
          </p:nvSpPr>
          <p:spPr bwMode="auto">
            <a:xfrm>
              <a:off x="3492188" y="1411216"/>
              <a:ext cx="1728192" cy="2304256"/>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 name="Straight Arrow Connector 5"/>
            <p:cNvCxnSpPr/>
            <p:nvPr/>
          </p:nvCxnSpPr>
          <p:spPr bwMode="auto">
            <a:xfrm>
              <a:off x="1800000" y="1771256"/>
              <a:ext cx="1728192"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7" name="Straight Arrow Connector 6"/>
            <p:cNvCxnSpPr/>
            <p:nvPr/>
          </p:nvCxnSpPr>
          <p:spPr bwMode="auto">
            <a:xfrm>
              <a:off x="5220380" y="1771256"/>
              <a:ext cx="21242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8" name="Straight Arrow Connector 7"/>
            <p:cNvCxnSpPr/>
            <p:nvPr/>
          </p:nvCxnSpPr>
          <p:spPr bwMode="auto">
            <a:xfrm>
              <a:off x="5220380" y="2275312"/>
              <a:ext cx="21242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9" name="Straight Arrow Connector 8"/>
            <p:cNvCxnSpPr/>
            <p:nvPr/>
          </p:nvCxnSpPr>
          <p:spPr bwMode="auto">
            <a:xfrm>
              <a:off x="5220380" y="2995392"/>
              <a:ext cx="12241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a:off x="5220380" y="3355432"/>
              <a:ext cx="12241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12" name="Straight Arrow Connector 11"/>
            <p:cNvCxnSpPr/>
            <p:nvPr/>
          </p:nvCxnSpPr>
          <p:spPr bwMode="auto">
            <a:xfrm>
              <a:off x="1800000" y="2131296"/>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16" name="TextBox 15"/>
            <p:cNvSpPr txBox="1"/>
            <p:nvPr/>
          </p:nvSpPr>
          <p:spPr>
            <a:xfrm>
              <a:off x="3780220" y="2275312"/>
              <a:ext cx="1152128" cy="461665"/>
            </a:xfrm>
            <a:prstGeom prst="rect">
              <a:avLst/>
            </a:prstGeom>
            <a:noFill/>
          </p:spPr>
          <p:txBody>
            <a:bodyPr wrap="square" rtlCol="0">
              <a:spAutoFit/>
            </a:bodyPr>
            <a:lstStyle/>
            <a:p>
              <a:r>
                <a:rPr lang="en-GB" dirty="0" smtClean="0">
                  <a:solidFill>
                    <a:schemeClr val="bg1"/>
                  </a:solidFill>
                </a:rPr>
                <a:t>DUV</a:t>
              </a:r>
              <a:endParaRPr lang="en-GB" dirty="0">
                <a:solidFill>
                  <a:schemeClr val="bg1"/>
                </a:solidFill>
              </a:endParaRPr>
            </a:p>
          </p:txBody>
        </p:sp>
        <p:sp>
          <p:nvSpPr>
            <p:cNvPr id="17" name="TextBox 16"/>
            <p:cNvSpPr txBox="1"/>
            <p:nvPr/>
          </p:nvSpPr>
          <p:spPr>
            <a:xfrm>
              <a:off x="1800000" y="2995392"/>
              <a:ext cx="720080" cy="400110"/>
            </a:xfrm>
            <a:prstGeom prst="rect">
              <a:avLst/>
            </a:prstGeom>
            <a:noFill/>
          </p:spPr>
          <p:txBody>
            <a:bodyPr wrap="square" rtlCol="0">
              <a:spAutoFit/>
            </a:bodyPr>
            <a:lstStyle/>
            <a:p>
              <a:pPr algn="l"/>
              <a:r>
                <a:rPr lang="en-GB" sz="2000" b="0" dirty="0" err="1" smtClean="0"/>
                <a:t>clk</a:t>
              </a:r>
              <a:endParaRPr lang="en-GB" sz="2000" b="0" dirty="0"/>
            </a:p>
          </p:txBody>
        </p:sp>
        <p:sp>
          <p:nvSpPr>
            <p:cNvPr id="19" name="TextBox 18"/>
            <p:cNvSpPr txBox="1"/>
            <p:nvPr/>
          </p:nvSpPr>
          <p:spPr>
            <a:xfrm>
              <a:off x="1800000" y="2579313"/>
              <a:ext cx="1008112" cy="400110"/>
            </a:xfrm>
            <a:prstGeom prst="rect">
              <a:avLst/>
            </a:prstGeom>
            <a:noFill/>
          </p:spPr>
          <p:txBody>
            <a:bodyPr wrap="square" rtlCol="0">
              <a:spAutoFit/>
            </a:bodyPr>
            <a:lstStyle/>
            <a:p>
              <a:pPr algn="l"/>
              <a:r>
                <a:rPr lang="en-GB" sz="2000" b="0" dirty="0" smtClean="0"/>
                <a:t>clear</a:t>
              </a:r>
              <a:endParaRPr lang="en-GB" sz="2000" b="0" dirty="0"/>
            </a:p>
          </p:txBody>
        </p:sp>
        <p:sp>
          <p:nvSpPr>
            <p:cNvPr id="20" name="TextBox 19"/>
            <p:cNvSpPr txBox="1"/>
            <p:nvPr/>
          </p:nvSpPr>
          <p:spPr>
            <a:xfrm>
              <a:off x="1800000" y="1771256"/>
              <a:ext cx="720080" cy="400110"/>
            </a:xfrm>
            <a:prstGeom prst="rect">
              <a:avLst/>
            </a:prstGeom>
            <a:noFill/>
          </p:spPr>
          <p:txBody>
            <a:bodyPr wrap="square" rtlCol="0">
              <a:spAutoFit/>
            </a:bodyPr>
            <a:lstStyle/>
            <a:p>
              <a:pPr algn="l"/>
              <a:r>
                <a:rPr lang="en-GB" sz="2000" b="0" dirty="0" err="1" smtClean="0"/>
                <a:t>wr</a:t>
              </a:r>
              <a:endParaRPr lang="en-GB" sz="2000" b="0" dirty="0"/>
            </a:p>
          </p:txBody>
        </p:sp>
        <p:sp>
          <p:nvSpPr>
            <p:cNvPr id="24" name="TextBox 23"/>
            <p:cNvSpPr txBox="1"/>
            <p:nvPr/>
          </p:nvSpPr>
          <p:spPr>
            <a:xfrm>
              <a:off x="1800000" y="1339208"/>
              <a:ext cx="1584176" cy="400110"/>
            </a:xfrm>
            <a:prstGeom prst="rect">
              <a:avLst/>
            </a:prstGeom>
            <a:noFill/>
          </p:spPr>
          <p:txBody>
            <a:bodyPr wrap="square" rtlCol="0">
              <a:spAutoFit/>
            </a:bodyPr>
            <a:lstStyle/>
            <a:p>
              <a:pPr algn="l"/>
              <a:r>
                <a:rPr lang="en-GB" sz="2000" b="0" dirty="0" err="1" smtClean="0"/>
                <a:t>data_in</a:t>
              </a:r>
              <a:r>
                <a:rPr lang="en-GB" sz="2000" b="0" dirty="0" smtClean="0"/>
                <a:t> [7:0]</a:t>
              </a:r>
              <a:endParaRPr lang="en-GB" sz="2000" b="0" dirty="0"/>
            </a:p>
          </p:txBody>
        </p:sp>
        <p:sp>
          <p:nvSpPr>
            <p:cNvPr id="25" name="TextBox 24"/>
            <p:cNvSpPr txBox="1"/>
            <p:nvPr/>
          </p:nvSpPr>
          <p:spPr>
            <a:xfrm>
              <a:off x="1800000" y="2131296"/>
              <a:ext cx="720080" cy="400110"/>
            </a:xfrm>
            <a:prstGeom prst="rect">
              <a:avLst/>
            </a:prstGeom>
            <a:noFill/>
          </p:spPr>
          <p:txBody>
            <a:bodyPr wrap="square" rtlCol="0">
              <a:spAutoFit/>
            </a:bodyPr>
            <a:lstStyle/>
            <a:p>
              <a:pPr algn="l"/>
              <a:r>
                <a:rPr lang="en-GB" sz="2000" b="0" dirty="0" smtClean="0"/>
                <a:t>rd</a:t>
              </a:r>
              <a:endParaRPr lang="en-GB" sz="2000" b="0" dirty="0"/>
            </a:p>
          </p:txBody>
        </p:sp>
        <p:sp>
          <p:nvSpPr>
            <p:cNvPr id="26" name="TextBox 25"/>
            <p:cNvSpPr txBox="1"/>
            <p:nvPr/>
          </p:nvSpPr>
          <p:spPr>
            <a:xfrm>
              <a:off x="5400400" y="1339208"/>
              <a:ext cx="1764196" cy="400110"/>
            </a:xfrm>
            <a:prstGeom prst="rect">
              <a:avLst/>
            </a:prstGeom>
            <a:noFill/>
          </p:spPr>
          <p:txBody>
            <a:bodyPr wrap="square" rtlCol="0">
              <a:spAutoFit/>
            </a:bodyPr>
            <a:lstStyle/>
            <a:p>
              <a:pPr algn="r"/>
              <a:r>
                <a:rPr lang="en-GB" sz="2000" b="0" dirty="0" err="1" smtClean="0"/>
                <a:t>data_out</a:t>
              </a:r>
              <a:r>
                <a:rPr lang="en-GB" sz="2000" b="0" dirty="0" smtClean="0"/>
                <a:t> [7:0]</a:t>
              </a:r>
              <a:endParaRPr lang="en-GB" sz="2000" b="0" dirty="0"/>
            </a:p>
          </p:txBody>
        </p:sp>
        <p:sp>
          <p:nvSpPr>
            <p:cNvPr id="27" name="TextBox 26"/>
            <p:cNvSpPr txBox="1"/>
            <p:nvPr/>
          </p:nvSpPr>
          <p:spPr>
            <a:xfrm>
              <a:off x="5220380" y="2563344"/>
              <a:ext cx="1080120" cy="400110"/>
            </a:xfrm>
            <a:prstGeom prst="rect">
              <a:avLst/>
            </a:prstGeom>
            <a:noFill/>
          </p:spPr>
          <p:txBody>
            <a:bodyPr wrap="square" rtlCol="0">
              <a:spAutoFit/>
            </a:bodyPr>
            <a:lstStyle/>
            <a:p>
              <a:pPr algn="r"/>
              <a:r>
                <a:rPr lang="en-GB" sz="2000" b="0" dirty="0" smtClean="0"/>
                <a:t>empty</a:t>
              </a:r>
              <a:endParaRPr lang="en-GB" sz="2000" b="0" dirty="0"/>
            </a:p>
          </p:txBody>
        </p:sp>
        <p:sp>
          <p:nvSpPr>
            <p:cNvPr id="28" name="TextBox 27"/>
            <p:cNvSpPr txBox="1"/>
            <p:nvPr/>
          </p:nvSpPr>
          <p:spPr>
            <a:xfrm>
              <a:off x="5220380" y="2995392"/>
              <a:ext cx="1044116" cy="400110"/>
            </a:xfrm>
            <a:prstGeom prst="rect">
              <a:avLst/>
            </a:prstGeom>
            <a:noFill/>
          </p:spPr>
          <p:txBody>
            <a:bodyPr wrap="square" rtlCol="0">
              <a:spAutoFit/>
            </a:bodyPr>
            <a:lstStyle/>
            <a:p>
              <a:pPr algn="r"/>
              <a:r>
                <a:rPr lang="en-GB" sz="2000" b="0" dirty="0" smtClean="0"/>
                <a:t>full</a:t>
              </a:r>
              <a:endParaRPr lang="en-GB" sz="2000" b="0" dirty="0"/>
            </a:p>
          </p:txBody>
        </p:sp>
        <p:sp>
          <p:nvSpPr>
            <p:cNvPr id="29" name="TextBox 28"/>
            <p:cNvSpPr txBox="1"/>
            <p:nvPr/>
          </p:nvSpPr>
          <p:spPr>
            <a:xfrm>
              <a:off x="5328392" y="1843264"/>
              <a:ext cx="1872208" cy="400110"/>
            </a:xfrm>
            <a:prstGeom prst="rect">
              <a:avLst/>
            </a:prstGeom>
            <a:noFill/>
          </p:spPr>
          <p:txBody>
            <a:bodyPr wrap="square" rtlCol="0">
              <a:spAutoFit/>
            </a:bodyPr>
            <a:lstStyle/>
            <a:p>
              <a:pPr algn="r"/>
              <a:r>
                <a:rPr lang="en-GB" sz="2000" b="0" dirty="0" err="1" smtClean="0"/>
                <a:t>data_out_valid</a:t>
              </a:r>
              <a:endParaRPr lang="en-GB" sz="2000" b="0" dirty="0"/>
            </a:p>
          </p:txBody>
        </p:sp>
        <p:cxnSp>
          <p:nvCxnSpPr>
            <p:cNvPr id="44" name="Straight Arrow Connector 43"/>
            <p:cNvCxnSpPr/>
            <p:nvPr/>
          </p:nvCxnSpPr>
          <p:spPr bwMode="auto">
            <a:xfrm>
              <a:off x="1800000" y="2563344"/>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5" name="Straight Arrow Connector 44"/>
            <p:cNvCxnSpPr/>
            <p:nvPr/>
          </p:nvCxnSpPr>
          <p:spPr bwMode="auto">
            <a:xfrm>
              <a:off x="1800000" y="2995392"/>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Straight Arrow Connector 45"/>
            <p:cNvCxnSpPr/>
            <p:nvPr/>
          </p:nvCxnSpPr>
          <p:spPr bwMode="auto">
            <a:xfrm>
              <a:off x="1800000" y="3355432"/>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
        <p:nvSpPr>
          <p:cNvPr id="51" name="Rectangle 50"/>
          <p:cNvSpPr/>
          <p:nvPr/>
        </p:nvSpPr>
        <p:spPr bwMode="auto">
          <a:xfrm>
            <a:off x="5364088" y="1268760"/>
            <a:ext cx="2448272" cy="2520280"/>
          </a:xfrm>
          <a:prstGeom prst="rect">
            <a:avLst/>
          </a:prstGeom>
          <a:solidFill>
            <a:schemeClr val="bg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25811794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sz="4000" dirty="0" smtClean="0"/>
              <a:t>Example DUV Specification - Outputs</a:t>
            </a:r>
            <a:endParaRPr lang="en-US" sz="4000" dirty="0"/>
          </a:p>
        </p:txBody>
      </p:sp>
      <p:sp>
        <p:nvSpPr>
          <p:cNvPr id="37891" name="Rectangle 3"/>
          <p:cNvSpPr>
            <a:spLocks noGrp="1" noChangeArrowheads="1"/>
          </p:cNvSpPr>
          <p:nvPr>
            <p:ph type="body" idx="1"/>
          </p:nvPr>
        </p:nvSpPr>
        <p:spPr>
          <a:xfrm>
            <a:off x="323528" y="3789040"/>
            <a:ext cx="8496944" cy="2664296"/>
          </a:xfrm>
        </p:spPr>
        <p:txBody>
          <a:bodyPr/>
          <a:lstStyle/>
          <a:p>
            <a:r>
              <a:rPr lang="en-GB" dirty="0" smtClean="0"/>
              <a:t>Outputs: </a:t>
            </a:r>
          </a:p>
          <a:p>
            <a:pPr lvl="1"/>
            <a:r>
              <a:rPr lang="en-GB" sz="2400" dirty="0" err="1" smtClean="0"/>
              <a:t>data_out_valid</a:t>
            </a:r>
            <a:r>
              <a:rPr lang="en-GB" sz="2400" dirty="0" smtClean="0"/>
              <a:t> indicates that valid data is driven on the </a:t>
            </a:r>
            <a:r>
              <a:rPr lang="en-GB" sz="2400" dirty="0" err="1" smtClean="0"/>
              <a:t>data_out</a:t>
            </a:r>
            <a:r>
              <a:rPr lang="en-GB" sz="2400" dirty="0" smtClean="0"/>
              <a:t> bus</a:t>
            </a:r>
          </a:p>
          <a:p>
            <a:pPr lvl="1"/>
            <a:r>
              <a:rPr lang="en-GB" sz="2400" dirty="0" err="1" smtClean="0"/>
              <a:t>data_out</a:t>
            </a:r>
            <a:r>
              <a:rPr lang="en-GB" sz="2400" dirty="0" smtClean="0"/>
              <a:t> is the data item requested from the DUV</a:t>
            </a:r>
          </a:p>
          <a:p>
            <a:pPr lvl="1"/>
            <a:r>
              <a:rPr lang="en-GB" sz="2400" dirty="0" smtClean="0"/>
              <a:t>empty indicates that the DUV is empty</a:t>
            </a:r>
          </a:p>
          <a:p>
            <a:pPr lvl="1"/>
            <a:r>
              <a:rPr lang="en-GB" sz="2400" dirty="0" smtClean="0"/>
              <a:t>full indicates that the DUV is full</a:t>
            </a:r>
            <a:endParaRPr lang="en-GB" sz="2400" dirty="0"/>
          </a:p>
        </p:txBody>
      </p:sp>
      <p:grpSp>
        <p:nvGrpSpPr>
          <p:cNvPr id="2" name="Group 29"/>
          <p:cNvGrpSpPr/>
          <p:nvPr/>
        </p:nvGrpSpPr>
        <p:grpSpPr>
          <a:xfrm>
            <a:off x="1799692" y="1268760"/>
            <a:ext cx="5544616" cy="2376264"/>
            <a:chOff x="1907704" y="1484784"/>
            <a:chExt cx="5544616" cy="2376264"/>
          </a:xfrm>
        </p:grpSpPr>
        <p:sp>
          <p:nvSpPr>
            <p:cNvPr id="4" name="Rectangle 3"/>
            <p:cNvSpPr/>
            <p:nvPr/>
          </p:nvSpPr>
          <p:spPr bwMode="auto">
            <a:xfrm>
              <a:off x="3599892" y="1556792"/>
              <a:ext cx="1728192" cy="2304256"/>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 name="Straight Arrow Connector 5"/>
            <p:cNvCxnSpPr/>
            <p:nvPr/>
          </p:nvCxnSpPr>
          <p:spPr bwMode="auto">
            <a:xfrm>
              <a:off x="1907704" y="1916832"/>
              <a:ext cx="1728192"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7" name="Straight Arrow Connector 6"/>
            <p:cNvCxnSpPr/>
            <p:nvPr/>
          </p:nvCxnSpPr>
          <p:spPr bwMode="auto">
            <a:xfrm>
              <a:off x="5328084" y="1916832"/>
              <a:ext cx="21242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8" name="Straight Arrow Connector 7"/>
            <p:cNvCxnSpPr/>
            <p:nvPr/>
          </p:nvCxnSpPr>
          <p:spPr bwMode="auto">
            <a:xfrm>
              <a:off x="5328084" y="2420888"/>
              <a:ext cx="21242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9" name="Straight Arrow Connector 8"/>
            <p:cNvCxnSpPr/>
            <p:nvPr/>
          </p:nvCxnSpPr>
          <p:spPr bwMode="auto">
            <a:xfrm>
              <a:off x="5328084" y="3140968"/>
              <a:ext cx="12241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a:off x="5328084" y="3501008"/>
              <a:ext cx="1224136"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12" name="Straight Arrow Connector 11"/>
            <p:cNvCxnSpPr/>
            <p:nvPr/>
          </p:nvCxnSpPr>
          <p:spPr bwMode="auto">
            <a:xfrm>
              <a:off x="1907704" y="2276872"/>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16" name="TextBox 15"/>
            <p:cNvSpPr txBox="1"/>
            <p:nvPr/>
          </p:nvSpPr>
          <p:spPr>
            <a:xfrm>
              <a:off x="3887924" y="2420888"/>
              <a:ext cx="1152128" cy="461665"/>
            </a:xfrm>
            <a:prstGeom prst="rect">
              <a:avLst/>
            </a:prstGeom>
            <a:noFill/>
          </p:spPr>
          <p:txBody>
            <a:bodyPr wrap="square" rtlCol="0">
              <a:spAutoFit/>
            </a:bodyPr>
            <a:lstStyle/>
            <a:p>
              <a:r>
                <a:rPr lang="en-GB" dirty="0" smtClean="0">
                  <a:solidFill>
                    <a:schemeClr val="bg1"/>
                  </a:solidFill>
                </a:rPr>
                <a:t>DUV</a:t>
              </a:r>
              <a:endParaRPr lang="en-GB" dirty="0">
                <a:solidFill>
                  <a:schemeClr val="bg1"/>
                </a:solidFill>
              </a:endParaRPr>
            </a:p>
          </p:txBody>
        </p:sp>
        <p:sp>
          <p:nvSpPr>
            <p:cNvPr id="17" name="TextBox 16"/>
            <p:cNvSpPr txBox="1"/>
            <p:nvPr/>
          </p:nvSpPr>
          <p:spPr>
            <a:xfrm>
              <a:off x="1907704" y="3140968"/>
              <a:ext cx="720080" cy="400110"/>
            </a:xfrm>
            <a:prstGeom prst="rect">
              <a:avLst/>
            </a:prstGeom>
            <a:noFill/>
          </p:spPr>
          <p:txBody>
            <a:bodyPr wrap="square" rtlCol="0">
              <a:spAutoFit/>
            </a:bodyPr>
            <a:lstStyle/>
            <a:p>
              <a:pPr algn="l"/>
              <a:r>
                <a:rPr lang="en-GB" sz="2000" b="0" dirty="0" err="1" smtClean="0"/>
                <a:t>clk</a:t>
              </a:r>
              <a:endParaRPr lang="en-GB" sz="2000" b="0" dirty="0"/>
            </a:p>
          </p:txBody>
        </p:sp>
        <p:sp>
          <p:nvSpPr>
            <p:cNvPr id="19" name="TextBox 18"/>
            <p:cNvSpPr txBox="1"/>
            <p:nvPr/>
          </p:nvSpPr>
          <p:spPr>
            <a:xfrm>
              <a:off x="1907704" y="2724889"/>
              <a:ext cx="1008112" cy="400110"/>
            </a:xfrm>
            <a:prstGeom prst="rect">
              <a:avLst/>
            </a:prstGeom>
            <a:noFill/>
          </p:spPr>
          <p:txBody>
            <a:bodyPr wrap="square" rtlCol="0">
              <a:spAutoFit/>
            </a:bodyPr>
            <a:lstStyle/>
            <a:p>
              <a:pPr algn="l"/>
              <a:r>
                <a:rPr lang="en-GB" sz="2000" b="0" dirty="0" smtClean="0"/>
                <a:t>clear</a:t>
              </a:r>
              <a:endParaRPr lang="en-GB" sz="2000" b="0" dirty="0"/>
            </a:p>
          </p:txBody>
        </p:sp>
        <p:sp>
          <p:nvSpPr>
            <p:cNvPr id="20" name="TextBox 19"/>
            <p:cNvSpPr txBox="1"/>
            <p:nvPr/>
          </p:nvSpPr>
          <p:spPr>
            <a:xfrm>
              <a:off x="1907704" y="1916832"/>
              <a:ext cx="720080" cy="400110"/>
            </a:xfrm>
            <a:prstGeom prst="rect">
              <a:avLst/>
            </a:prstGeom>
            <a:noFill/>
          </p:spPr>
          <p:txBody>
            <a:bodyPr wrap="square" rtlCol="0">
              <a:spAutoFit/>
            </a:bodyPr>
            <a:lstStyle/>
            <a:p>
              <a:pPr algn="l"/>
              <a:r>
                <a:rPr lang="en-GB" sz="2000" b="0" dirty="0" err="1" smtClean="0"/>
                <a:t>wr</a:t>
              </a:r>
              <a:endParaRPr lang="en-GB" sz="2000" b="0" dirty="0"/>
            </a:p>
          </p:txBody>
        </p:sp>
        <p:sp>
          <p:nvSpPr>
            <p:cNvPr id="24" name="TextBox 23"/>
            <p:cNvSpPr txBox="1"/>
            <p:nvPr/>
          </p:nvSpPr>
          <p:spPr>
            <a:xfrm>
              <a:off x="1907704" y="1484784"/>
              <a:ext cx="1584176" cy="400110"/>
            </a:xfrm>
            <a:prstGeom prst="rect">
              <a:avLst/>
            </a:prstGeom>
            <a:noFill/>
          </p:spPr>
          <p:txBody>
            <a:bodyPr wrap="square" rtlCol="0">
              <a:spAutoFit/>
            </a:bodyPr>
            <a:lstStyle/>
            <a:p>
              <a:pPr algn="l"/>
              <a:r>
                <a:rPr lang="en-GB" sz="2000" b="0" dirty="0" err="1" smtClean="0"/>
                <a:t>data_in</a:t>
              </a:r>
              <a:r>
                <a:rPr lang="en-GB" sz="2000" b="0" dirty="0" smtClean="0"/>
                <a:t> [7:0]</a:t>
              </a:r>
              <a:endParaRPr lang="en-GB" sz="2000" b="0" dirty="0"/>
            </a:p>
          </p:txBody>
        </p:sp>
        <p:sp>
          <p:nvSpPr>
            <p:cNvPr id="25" name="TextBox 24"/>
            <p:cNvSpPr txBox="1"/>
            <p:nvPr/>
          </p:nvSpPr>
          <p:spPr>
            <a:xfrm>
              <a:off x="1907704" y="2276872"/>
              <a:ext cx="720080" cy="400110"/>
            </a:xfrm>
            <a:prstGeom prst="rect">
              <a:avLst/>
            </a:prstGeom>
            <a:noFill/>
          </p:spPr>
          <p:txBody>
            <a:bodyPr wrap="square" rtlCol="0">
              <a:spAutoFit/>
            </a:bodyPr>
            <a:lstStyle/>
            <a:p>
              <a:pPr algn="l"/>
              <a:r>
                <a:rPr lang="en-GB" sz="2000" b="0" dirty="0" smtClean="0"/>
                <a:t>rd</a:t>
              </a:r>
              <a:endParaRPr lang="en-GB" sz="2000" b="0" dirty="0"/>
            </a:p>
          </p:txBody>
        </p:sp>
        <p:sp>
          <p:nvSpPr>
            <p:cNvPr id="26" name="TextBox 25"/>
            <p:cNvSpPr txBox="1"/>
            <p:nvPr/>
          </p:nvSpPr>
          <p:spPr>
            <a:xfrm>
              <a:off x="5580112" y="2060848"/>
              <a:ext cx="1764196" cy="400110"/>
            </a:xfrm>
            <a:prstGeom prst="rect">
              <a:avLst/>
            </a:prstGeom>
            <a:noFill/>
          </p:spPr>
          <p:txBody>
            <a:bodyPr wrap="square" rtlCol="0">
              <a:spAutoFit/>
            </a:bodyPr>
            <a:lstStyle/>
            <a:p>
              <a:pPr algn="r"/>
              <a:r>
                <a:rPr lang="en-GB" sz="2000" b="0" dirty="0" err="1" smtClean="0"/>
                <a:t>data_out</a:t>
              </a:r>
              <a:r>
                <a:rPr lang="en-GB" sz="2000" b="0" dirty="0" smtClean="0"/>
                <a:t> [7:0]</a:t>
              </a:r>
              <a:endParaRPr lang="en-GB" sz="2000" b="0" dirty="0"/>
            </a:p>
          </p:txBody>
        </p:sp>
        <p:sp>
          <p:nvSpPr>
            <p:cNvPr id="27" name="TextBox 26"/>
            <p:cNvSpPr txBox="1"/>
            <p:nvPr/>
          </p:nvSpPr>
          <p:spPr>
            <a:xfrm>
              <a:off x="5328084" y="2708920"/>
              <a:ext cx="1080120" cy="400110"/>
            </a:xfrm>
            <a:prstGeom prst="rect">
              <a:avLst/>
            </a:prstGeom>
            <a:noFill/>
          </p:spPr>
          <p:txBody>
            <a:bodyPr wrap="square" rtlCol="0">
              <a:spAutoFit/>
            </a:bodyPr>
            <a:lstStyle/>
            <a:p>
              <a:pPr algn="r"/>
              <a:r>
                <a:rPr lang="en-GB" sz="2000" b="0" dirty="0" smtClean="0"/>
                <a:t>empty</a:t>
              </a:r>
              <a:endParaRPr lang="en-GB" sz="2000" b="0" dirty="0"/>
            </a:p>
          </p:txBody>
        </p:sp>
        <p:sp>
          <p:nvSpPr>
            <p:cNvPr id="28" name="TextBox 27"/>
            <p:cNvSpPr txBox="1"/>
            <p:nvPr/>
          </p:nvSpPr>
          <p:spPr>
            <a:xfrm>
              <a:off x="5328084" y="3140968"/>
              <a:ext cx="1044116" cy="400110"/>
            </a:xfrm>
            <a:prstGeom prst="rect">
              <a:avLst/>
            </a:prstGeom>
            <a:noFill/>
          </p:spPr>
          <p:txBody>
            <a:bodyPr wrap="square" rtlCol="0">
              <a:spAutoFit/>
            </a:bodyPr>
            <a:lstStyle/>
            <a:p>
              <a:pPr algn="r"/>
              <a:r>
                <a:rPr lang="en-GB" sz="2000" b="0" dirty="0" smtClean="0"/>
                <a:t>full</a:t>
              </a:r>
              <a:endParaRPr lang="en-GB" sz="2000" b="0" dirty="0"/>
            </a:p>
          </p:txBody>
        </p:sp>
        <p:sp>
          <p:nvSpPr>
            <p:cNvPr id="29" name="TextBox 28"/>
            <p:cNvSpPr txBox="1"/>
            <p:nvPr/>
          </p:nvSpPr>
          <p:spPr>
            <a:xfrm>
              <a:off x="5436096" y="1556792"/>
              <a:ext cx="1872208" cy="400110"/>
            </a:xfrm>
            <a:prstGeom prst="rect">
              <a:avLst/>
            </a:prstGeom>
            <a:noFill/>
          </p:spPr>
          <p:txBody>
            <a:bodyPr wrap="square" rtlCol="0">
              <a:spAutoFit/>
            </a:bodyPr>
            <a:lstStyle/>
            <a:p>
              <a:pPr algn="r"/>
              <a:r>
                <a:rPr lang="en-GB" sz="2000" b="0" dirty="0" err="1" smtClean="0"/>
                <a:t>data_out_valid</a:t>
              </a:r>
              <a:endParaRPr lang="en-GB" sz="2000" b="0" dirty="0"/>
            </a:p>
          </p:txBody>
        </p:sp>
        <p:cxnSp>
          <p:nvCxnSpPr>
            <p:cNvPr id="44" name="Straight Arrow Connector 43"/>
            <p:cNvCxnSpPr/>
            <p:nvPr/>
          </p:nvCxnSpPr>
          <p:spPr bwMode="auto">
            <a:xfrm>
              <a:off x="1907704" y="2708920"/>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5" name="Straight Arrow Connector 44"/>
            <p:cNvCxnSpPr/>
            <p:nvPr/>
          </p:nvCxnSpPr>
          <p:spPr bwMode="auto">
            <a:xfrm>
              <a:off x="1907704" y="3140968"/>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Straight Arrow Connector 45"/>
            <p:cNvCxnSpPr/>
            <p:nvPr/>
          </p:nvCxnSpPr>
          <p:spPr bwMode="auto">
            <a:xfrm>
              <a:off x="1907704" y="3501008"/>
              <a:ext cx="1692188"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grpSp>
    </p:spTree>
    <p:custDataLst>
      <p:tags r:id="rId1"/>
    </p:custDataLst>
    <p:extLst>
      <p:ext uri="{BB962C8B-B14F-4D97-AF65-F5344CB8AC3E}">
        <p14:creationId xmlns:p14="http://schemas.microsoft.com/office/powerpoint/2010/main" val="14018319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dirty="0" smtClean="0"/>
              <a:t>DUV Specification</a:t>
            </a:r>
            <a:endParaRPr lang="en-US" dirty="0"/>
          </a:p>
        </p:txBody>
      </p:sp>
      <p:sp>
        <p:nvSpPr>
          <p:cNvPr id="37891" name="Rectangle 3"/>
          <p:cNvSpPr>
            <a:spLocks noGrp="1" noChangeArrowheads="1"/>
          </p:cNvSpPr>
          <p:nvPr>
            <p:ph type="body" idx="1"/>
          </p:nvPr>
        </p:nvSpPr>
        <p:spPr>
          <a:xfrm>
            <a:off x="323528" y="1435014"/>
            <a:ext cx="8496944" cy="4744113"/>
          </a:xfrm>
        </p:spPr>
        <p:txBody>
          <a:bodyPr/>
          <a:lstStyle/>
          <a:p>
            <a:r>
              <a:rPr lang="en-GB" sz="2800" dirty="0" smtClean="0"/>
              <a:t>High-Level functional specification of DUV</a:t>
            </a:r>
          </a:p>
          <a:p>
            <a:pPr lvl="1"/>
            <a:r>
              <a:rPr lang="en-GB" sz="2400" dirty="0" smtClean="0"/>
              <a:t>The design is a FIFO.</a:t>
            </a:r>
          </a:p>
          <a:p>
            <a:pPr lvl="1"/>
            <a:r>
              <a:rPr lang="en-GB" sz="2400" dirty="0" smtClean="0"/>
              <a:t>Reading and writing can be done in the same cycle.</a:t>
            </a:r>
          </a:p>
          <a:p>
            <a:pPr lvl="1"/>
            <a:r>
              <a:rPr lang="en-GB" sz="2400" dirty="0" smtClean="0"/>
              <a:t>Data becomes valid for reading one cycle after it is written.</a:t>
            </a:r>
          </a:p>
          <a:p>
            <a:pPr lvl="1"/>
            <a:r>
              <a:rPr lang="en-GB" sz="2400" dirty="0" smtClean="0"/>
              <a:t>No data is returned for a read when the DUV is empty.</a:t>
            </a:r>
          </a:p>
          <a:p>
            <a:pPr lvl="1"/>
            <a:r>
              <a:rPr lang="en-GB" sz="2400" dirty="0" smtClean="0"/>
              <a:t>Clearing takes one cycle.</a:t>
            </a:r>
          </a:p>
          <a:p>
            <a:pPr lvl="1"/>
            <a:r>
              <a:rPr lang="en-GB" sz="2400" dirty="0" smtClean="0"/>
              <a:t>During clearing read and write are disabled.</a:t>
            </a:r>
          </a:p>
          <a:p>
            <a:pPr lvl="1"/>
            <a:r>
              <a:rPr lang="en-GB" sz="2400" dirty="0" smtClean="0"/>
              <a:t>Inputs arriving during a clear are ignored.</a:t>
            </a:r>
          </a:p>
          <a:p>
            <a:pPr lvl="1"/>
            <a:r>
              <a:rPr lang="en-GB" sz="2400" dirty="0" smtClean="0"/>
              <a:t>The FIFO is 8 entries deep.</a:t>
            </a:r>
          </a:p>
        </p:txBody>
      </p:sp>
    </p:spTree>
    <p:custDataLst>
      <p:tags r:id="rId1"/>
    </p:custDataLst>
    <p:extLst>
      <p:ext uri="{BB962C8B-B14F-4D97-AF65-F5344CB8AC3E}">
        <p14:creationId xmlns:p14="http://schemas.microsoft.com/office/powerpoint/2010/main" val="26793488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Identifying Properties for the FIFO block</a:t>
            </a:r>
            <a:endParaRPr lang="en-GB" sz="3600" dirty="0"/>
          </a:p>
        </p:txBody>
      </p:sp>
      <p:sp>
        <p:nvSpPr>
          <p:cNvPr id="3" name="Content Placeholder 2"/>
          <p:cNvSpPr>
            <a:spLocks noGrp="1"/>
          </p:cNvSpPr>
          <p:nvPr>
            <p:ph idx="1"/>
          </p:nvPr>
        </p:nvSpPr>
        <p:spPr>
          <a:xfrm>
            <a:off x="250450" y="1960314"/>
            <a:ext cx="8643099" cy="4242366"/>
          </a:xfrm>
        </p:spPr>
        <p:txBody>
          <a:bodyPr/>
          <a:lstStyle/>
          <a:p>
            <a:pPr>
              <a:buNone/>
            </a:pPr>
            <a:r>
              <a:rPr lang="en-GB" dirty="0" smtClean="0"/>
              <a:t>Black box view:</a:t>
            </a:r>
          </a:p>
          <a:p>
            <a:pPr marL="900000" lvl="1">
              <a:spcBef>
                <a:spcPts val="600"/>
              </a:spcBef>
            </a:pPr>
            <a:r>
              <a:rPr lang="en-GB" sz="2400" dirty="0" smtClean="0"/>
              <a:t>E</a:t>
            </a:r>
            <a:r>
              <a:rPr lang="en-GB" sz="2400" b="0" dirty="0" smtClean="0"/>
              <a:t>mpty and full are never asserted together. </a:t>
            </a:r>
          </a:p>
          <a:p>
            <a:pPr marL="900000" lvl="1">
              <a:spcBef>
                <a:spcPts val="600"/>
              </a:spcBef>
            </a:pPr>
            <a:r>
              <a:rPr lang="en-GB" sz="2400" b="0" dirty="0" smtClean="0"/>
              <a:t>After clear the FIFO is empty. </a:t>
            </a:r>
          </a:p>
          <a:p>
            <a:pPr marL="900000" lvl="1">
              <a:spcBef>
                <a:spcPts val="600"/>
              </a:spcBef>
            </a:pPr>
            <a:r>
              <a:rPr lang="en-GB" sz="2400" b="0" dirty="0" smtClean="0"/>
              <a:t>After writing 8 data items the FIFO is full. </a:t>
            </a:r>
          </a:p>
          <a:p>
            <a:pPr marL="900000" lvl="1">
              <a:spcBef>
                <a:spcPts val="600"/>
              </a:spcBef>
            </a:pPr>
            <a:r>
              <a:rPr lang="en-GB" sz="2400" b="0" dirty="0" smtClean="0"/>
              <a:t>Data items are moving through the FIFO unchanged in terms of data content and in terms of data order. </a:t>
            </a:r>
          </a:p>
          <a:p>
            <a:pPr marL="900000" lvl="1">
              <a:spcBef>
                <a:spcPts val="600"/>
              </a:spcBef>
            </a:pPr>
            <a:r>
              <a:rPr lang="en-GB" sz="2400" b="0" dirty="0" smtClean="0"/>
              <a:t>No data is duplicated. </a:t>
            </a:r>
          </a:p>
          <a:p>
            <a:pPr marL="900000" lvl="1">
              <a:spcBef>
                <a:spcPts val="600"/>
              </a:spcBef>
            </a:pPr>
            <a:r>
              <a:rPr lang="en-GB" sz="2400" b="0" dirty="0" smtClean="0"/>
              <a:t>No data is lost. </a:t>
            </a:r>
          </a:p>
          <a:p>
            <a:pPr marL="900000" lvl="1">
              <a:spcBef>
                <a:spcPts val="600"/>
              </a:spcBef>
            </a:pPr>
            <a:r>
              <a:rPr lang="en-GB" sz="2400" b="0" dirty="0" err="1" smtClean="0"/>
              <a:t>data_out_valid</a:t>
            </a:r>
            <a:r>
              <a:rPr lang="en-GB" sz="2400" b="0" dirty="0" smtClean="0"/>
              <a:t> only for valid data, i.e. no </a:t>
            </a:r>
            <a:r>
              <a:rPr lang="en-GB" sz="2400" b="0" dirty="0" err="1" smtClean="0"/>
              <a:t>x’s</a:t>
            </a:r>
            <a:r>
              <a:rPr lang="en-GB" sz="2400" b="0" dirty="0" smtClean="0"/>
              <a:t> in data. </a:t>
            </a:r>
          </a:p>
        </p:txBody>
      </p:sp>
      <p:sp>
        <p:nvSpPr>
          <p:cNvPr id="7" name="Rounded Rectangular Callout 6"/>
          <p:cNvSpPr/>
          <p:nvPr/>
        </p:nvSpPr>
        <p:spPr bwMode="auto">
          <a:xfrm>
            <a:off x="6834448" y="1321724"/>
            <a:ext cx="2105890" cy="1122219"/>
          </a:xfrm>
          <a:prstGeom prst="wedgeRoundRectCallout">
            <a:avLst>
              <a:gd name="adj1" fmla="val -36866"/>
              <a:gd name="adj2" fmla="val 79927"/>
              <a:gd name="adj3" fmla="val 16667"/>
            </a:avLst>
          </a:prstGeom>
          <a:solidFill>
            <a:srgbClr val="7CD2A5"/>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21613F"/>
                </a:solidFill>
                <a:effectLst/>
                <a:latin typeface="Arial" charset="0"/>
              </a:rPr>
              <a:t>An invariant property.</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Identifying Properties for the FIFO block</a:t>
            </a:r>
            <a:endParaRPr lang="en-GB" sz="3600" dirty="0"/>
          </a:p>
        </p:txBody>
      </p:sp>
      <p:sp>
        <p:nvSpPr>
          <p:cNvPr id="3" name="Content Placeholder 2"/>
          <p:cNvSpPr>
            <a:spLocks noGrp="1"/>
          </p:cNvSpPr>
          <p:nvPr>
            <p:ph idx="1"/>
          </p:nvPr>
        </p:nvSpPr>
        <p:spPr>
          <a:xfrm>
            <a:off x="359568" y="1292384"/>
            <a:ext cx="8424863" cy="5256584"/>
          </a:xfrm>
        </p:spPr>
        <p:txBody>
          <a:bodyPr/>
          <a:lstStyle/>
          <a:p>
            <a:pPr>
              <a:buNone/>
            </a:pPr>
            <a:r>
              <a:rPr lang="en-GB" dirty="0" smtClean="0"/>
              <a:t>White box view:</a:t>
            </a:r>
            <a:endParaRPr lang="en-GB" sz="2800" dirty="0" smtClean="0"/>
          </a:p>
          <a:p>
            <a:pPr lvl="1"/>
            <a:r>
              <a:rPr lang="en-GB" sz="2400" dirty="0" smtClean="0"/>
              <a:t>The value range of the read and write pointers is between 0 and 7.</a:t>
            </a:r>
          </a:p>
          <a:p>
            <a:pPr lvl="1"/>
            <a:r>
              <a:rPr lang="en-GB" sz="2400" dirty="0" smtClean="0"/>
              <a:t>The </a:t>
            </a:r>
            <a:r>
              <a:rPr lang="en-GB" sz="2400" dirty="0" err="1" smtClean="0"/>
              <a:t>data_counter</a:t>
            </a:r>
            <a:r>
              <a:rPr lang="en-GB" sz="2400" dirty="0" smtClean="0"/>
              <a:t> ranges from 0 to 8.</a:t>
            </a:r>
          </a:p>
          <a:p>
            <a:pPr lvl="1"/>
            <a:r>
              <a:rPr lang="en-GB" sz="2400" dirty="0" smtClean="0"/>
              <a:t>The data in the FIFO is not changed during a clear.</a:t>
            </a:r>
          </a:p>
          <a:p>
            <a:pPr lvl="1"/>
            <a:r>
              <a:rPr lang="en-GB" sz="2400" dirty="0" smtClean="0"/>
              <a:t>For each valid read the read pointer is incremented.</a:t>
            </a:r>
          </a:p>
          <a:p>
            <a:pPr lvl="1"/>
            <a:r>
              <a:rPr lang="en-GB" sz="2400" dirty="0" smtClean="0"/>
              <a:t>For each valid write the write pointer is incremented.</a:t>
            </a:r>
          </a:p>
          <a:p>
            <a:pPr lvl="1"/>
            <a:r>
              <a:rPr lang="en-GB" sz="2400" dirty="0" smtClean="0"/>
              <a:t>Data is written only to the slot indicated by </a:t>
            </a:r>
            <a:r>
              <a:rPr lang="en-GB" sz="2400" dirty="0" err="1" smtClean="0"/>
              <a:t>nxt_wr</a:t>
            </a:r>
            <a:r>
              <a:rPr lang="en-GB" sz="2400" dirty="0" smtClean="0"/>
              <a:t>.</a:t>
            </a:r>
          </a:p>
          <a:p>
            <a:pPr lvl="1"/>
            <a:r>
              <a:rPr lang="en-GB" sz="2400" dirty="0" smtClean="0"/>
              <a:t>Data is read only from the slot indicated by </a:t>
            </a:r>
            <a:r>
              <a:rPr lang="en-GB" sz="2400" dirty="0" err="1" smtClean="0"/>
              <a:t>nxt_rd</a:t>
            </a:r>
            <a:r>
              <a:rPr lang="en-GB" sz="2400" dirty="0" smtClean="0"/>
              <a:t>.</a:t>
            </a:r>
          </a:p>
          <a:p>
            <a:pPr lvl="1"/>
            <a:r>
              <a:rPr lang="en-GB" sz="2400" dirty="0" smtClean="0"/>
              <a:t>When reading and writing in the same cycle the </a:t>
            </a:r>
            <a:r>
              <a:rPr lang="en-GB" sz="2400" dirty="0" err="1" smtClean="0"/>
              <a:t>data_counter</a:t>
            </a:r>
            <a:r>
              <a:rPr lang="en-GB" sz="2400" dirty="0" smtClean="0"/>
              <a:t> remains unchanged. </a:t>
            </a:r>
          </a:p>
          <a:p>
            <a:pPr lvl="2"/>
            <a:r>
              <a:rPr lang="en-GB" sz="2000" dirty="0" smtClean="0">
                <a:solidFill>
                  <a:srgbClr val="FF0000"/>
                </a:solidFill>
              </a:rPr>
              <a:t>What about a RW from an empty/full FIFO?</a:t>
            </a:r>
          </a:p>
          <a:p>
            <a:pPr lvl="1"/>
            <a:endParaRPr lang="en-GB" dirty="0"/>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Property </a:t>
            </a:r>
            <a:r>
              <a:rPr lang="en-GB" dirty="0"/>
              <a:t>F</a:t>
            </a:r>
            <a:r>
              <a:rPr lang="en-GB" dirty="0" smtClean="0"/>
              <a:t>ormalization </a:t>
            </a:r>
            <a:endParaRPr lang="en-GB" dirty="0"/>
          </a:p>
        </p:txBody>
      </p:sp>
      <p:sp>
        <p:nvSpPr>
          <p:cNvPr id="3" name="Content Placeholder 2"/>
          <p:cNvSpPr>
            <a:spLocks noGrp="1"/>
          </p:cNvSpPr>
          <p:nvPr>
            <p:ph idx="1"/>
          </p:nvPr>
        </p:nvSpPr>
        <p:spPr>
          <a:xfrm>
            <a:off x="359568" y="1196752"/>
            <a:ext cx="8424863" cy="4895850"/>
          </a:xfrm>
        </p:spPr>
        <p:txBody>
          <a:bodyPr/>
          <a:lstStyle/>
          <a:p>
            <a:r>
              <a:rPr lang="en-GB" dirty="0" smtClean="0"/>
              <a:t>Property Formalization Languages</a:t>
            </a:r>
          </a:p>
          <a:p>
            <a:pPr lvl="1"/>
            <a:r>
              <a:rPr lang="en-GB" dirty="0" smtClean="0"/>
              <a:t>Most commonly used languages: </a:t>
            </a:r>
          </a:p>
          <a:p>
            <a:pPr lvl="2"/>
            <a:r>
              <a:rPr lang="en-GB" b="1" dirty="0" smtClean="0"/>
              <a:t>SVA</a:t>
            </a:r>
            <a:r>
              <a:rPr lang="en-GB" dirty="0" smtClean="0"/>
              <a:t> and </a:t>
            </a:r>
          </a:p>
          <a:p>
            <a:pPr lvl="2"/>
            <a:r>
              <a:rPr lang="en-GB" sz="1800" dirty="0" smtClean="0"/>
              <a:t>PSL [IEEE – 1850]</a:t>
            </a:r>
          </a:p>
          <a:p>
            <a:pPr lvl="1"/>
            <a:r>
              <a:rPr lang="en-GB" dirty="0" smtClean="0"/>
              <a:t>Assertions can be combinatorial</a:t>
            </a:r>
          </a:p>
          <a:p>
            <a:pPr lvl="1">
              <a:buNone/>
            </a:pPr>
            <a:r>
              <a:rPr lang="en-GB" sz="1800" dirty="0" smtClean="0">
                <a:latin typeface="Courier New" pitchFamily="49" charset="0"/>
                <a:cs typeface="Courier New" pitchFamily="49" charset="0"/>
              </a:rPr>
              <a:t>property </a:t>
            </a:r>
            <a:r>
              <a:rPr lang="en-GB" sz="1800" dirty="0" err="1" smtClean="0">
                <a:latin typeface="Courier New" pitchFamily="49" charset="0"/>
                <a:cs typeface="Courier New" pitchFamily="49" charset="0"/>
              </a:rPr>
              <a:t>mutex</a:t>
            </a:r>
            <a:r>
              <a:rPr lang="en-GB" sz="1800" dirty="0" smtClean="0">
                <a:latin typeface="Courier New" pitchFamily="49" charset="0"/>
                <a:cs typeface="Courier New" pitchFamily="49" charset="0"/>
              </a:rPr>
              <a:t>;</a:t>
            </a:r>
          </a:p>
          <a:p>
            <a:pPr lvl="1">
              <a:buNone/>
            </a:pPr>
            <a:r>
              <a:rPr lang="en-GB" sz="1800" b="1" dirty="0" smtClean="0">
                <a:solidFill>
                  <a:srgbClr val="002060"/>
                </a:solidFill>
                <a:latin typeface="Courier New" pitchFamily="49" charset="0"/>
                <a:cs typeface="Courier New" pitchFamily="49" charset="0"/>
              </a:rPr>
              <a:t> </a:t>
            </a:r>
            <a:r>
              <a:rPr lang="en-GB" sz="1800" dirty="0" smtClean="0">
                <a:latin typeface="Courier New" pitchFamily="49" charset="0"/>
                <a:cs typeface="Courier New" pitchFamily="49" charset="0"/>
              </a:rPr>
              <a:t>{ !(empty &amp; full) }</a:t>
            </a:r>
          </a:p>
          <a:p>
            <a:pPr lvl="1">
              <a:buNone/>
            </a:pPr>
            <a:r>
              <a:rPr lang="en-GB" sz="1800" dirty="0" smtClean="0">
                <a:latin typeface="Courier New" pitchFamily="49" charset="0"/>
                <a:cs typeface="Courier New" pitchFamily="49" charset="0"/>
              </a:rPr>
              <a:t>end property</a:t>
            </a:r>
            <a:endParaRPr lang="en-GB" sz="1800" dirty="0" smtClean="0"/>
          </a:p>
          <a:p>
            <a:pPr lvl="1"/>
            <a:r>
              <a:rPr lang="en-GB" dirty="0" smtClean="0">
                <a:ea typeface="+mn-ea"/>
                <a:cs typeface="+mn-cs"/>
              </a:rPr>
              <a:t>or temporal</a:t>
            </a:r>
            <a:endParaRPr lang="en-GB" sz="1600" dirty="0" smtClean="0">
              <a:latin typeface="Courier New" pitchFamily="49" charset="0"/>
              <a:cs typeface="Courier New" pitchFamily="49" charset="0"/>
            </a:endParaRPr>
          </a:p>
          <a:p>
            <a:pPr lvl="1">
              <a:buNone/>
            </a:pPr>
            <a:r>
              <a:rPr lang="en-GB" sz="1800" dirty="0" smtClean="0">
                <a:latin typeface="Courier New" pitchFamily="49" charset="0"/>
                <a:cs typeface="Courier New" pitchFamily="49" charset="0"/>
              </a:rPr>
              <a:t>property </a:t>
            </a:r>
            <a:r>
              <a:rPr lang="en-GB" sz="1800" dirty="0" err="1" smtClean="0">
                <a:latin typeface="Courier New" pitchFamily="49" charset="0"/>
                <a:cs typeface="Courier New" pitchFamily="49" charset="0"/>
              </a:rPr>
              <a:t>req_followed_by_ack</a:t>
            </a:r>
            <a:r>
              <a:rPr lang="en-GB" sz="1800" dirty="0" smtClean="0">
                <a:latin typeface="Courier New" pitchFamily="49" charset="0"/>
                <a:cs typeface="Courier New" pitchFamily="49" charset="0"/>
              </a:rPr>
              <a:t>;</a:t>
            </a:r>
            <a:br>
              <a:rPr lang="en-GB" sz="1800" dirty="0" smtClean="0">
                <a:latin typeface="Courier New" pitchFamily="49" charset="0"/>
                <a:cs typeface="Courier New" pitchFamily="49" charset="0"/>
              </a:rPr>
            </a:br>
            <a:r>
              <a:rPr lang="en-GB" sz="1800" b="1" dirty="0" smtClean="0">
                <a:solidFill>
                  <a:srgbClr val="002060"/>
                </a:solidFill>
                <a:latin typeface="Courier New" pitchFamily="49" charset="0"/>
                <a:cs typeface="Courier New" pitchFamily="49" charset="0"/>
              </a:rPr>
              <a:t> @(</a:t>
            </a:r>
            <a:r>
              <a:rPr lang="en-GB" sz="1800" b="1" dirty="0" err="1" smtClean="0">
                <a:solidFill>
                  <a:srgbClr val="002060"/>
                </a:solidFill>
                <a:latin typeface="Courier New" pitchFamily="49" charset="0"/>
                <a:cs typeface="Courier New" pitchFamily="49" charset="0"/>
              </a:rPr>
              <a:t>posedge</a:t>
            </a:r>
            <a:r>
              <a:rPr lang="en-GB" sz="1800" b="1" dirty="0" smtClean="0">
                <a:solidFill>
                  <a:srgbClr val="002060"/>
                </a:solidFill>
                <a:latin typeface="Courier New" pitchFamily="49" charset="0"/>
                <a:cs typeface="Courier New" pitchFamily="49" charset="0"/>
              </a:rPr>
              <a:t> </a:t>
            </a:r>
            <a:r>
              <a:rPr lang="en-GB" sz="1800" b="1" dirty="0" err="1" smtClean="0">
                <a:solidFill>
                  <a:srgbClr val="002060"/>
                </a:solidFill>
                <a:latin typeface="Courier New" pitchFamily="49" charset="0"/>
                <a:cs typeface="Courier New" pitchFamily="49" charset="0"/>
              </a:rPr>
              <a:t>clk</a:t>
            </a:r>
            <a:r>
              <a:rPr lang="en-GB" sz="1800" b="1" dirty="0" smtClean="0">
                <a:solidFill>
                  <a:srgbClr val="002060"/>
                </a:solidFill>
                <a:latin typeface="Courier New" pitchFamily="49" charset="0"/>
                <a:cs typeface="Courier New" pitchFamily="49" charset="0"/>
              </a:rPr>
              <a:t>){ </a:t>
            </a:r>
            <a:r>
              <a:rPr lang="en-GB" sz="1800" dirty="0" smtClean="0">
                <a:latin typeface="Courier New" pitchFamily="49" charset="0"/>
                <a:cs typeface="Courier New" pitchFamily="49" charset="0"/>
              </a:rPr>
              <a:t>$rose (</a:t>
            </a:r>
            <a:r>
              <a:rPr lang="en-GB" sz="1800" dirty="0" err="1" smtClean="0">
                <a:latin typeface="Courier New" pitchFamily="49" charset="0"/>
                <a:cs typeface="Courier New" pitchFamily="49" charset="0"/>
              </a:rPr>
              <a:t>req</a:t>
            </a:r>
            <a:r>
              <a:rPr lang="en-GB" sz="1800" dirty="0" smtClean="0">
                <a:latin typeface="Courier New" pitchFamily="49" charset="0"/>
                <a:cs typeface="Courier New" pitchFamily="49" charset="0"/>
              </a:rPr>
              <a:t>) |=&gt; ##[0:1] </a:t>
            </a:r>
            <a:r>
              <a:rPr lang="en-GB" sz="1800" dirty="0" err="1" smtClean="0">
                <a:latin typeface="Courier New" pitchFamily="49" charset="0"/>
                <a:cs typeface="Courier New" pitchFamily="49" charset="0"/>
              </a:rPr>
              <a:t>ack</a:t>
            </a:r>
            <a:r>
              <a:rPr lang="en-GB" sz="1800" dirty="0" smtClean="0">
                <a:latin typeface="Courier New" pitchFamily="49" charset="0"/>
                <a:cs typeface="Courier New" pitchFamily="49" charset="0"/>
              </a:rPr>
              <a:t> }</a:t>
            </a:r>
          </a:p>
          <a:p>
            <a:pPr lvl="1">
              <a:buNone/>
            </a:pPr>
            <a:r>
              <a:rPr lang="en-GB" sz="1800" dirty="0" smtClean="0">
                <a:latin typeface="Courier New" pitchFamily="49" charset="0"/>
                <a:cs typeface="Courier New" pitchFamily="49" charset="0"/>
              </a:rPr>
              <a:t>end property</a:t>
            </a:r>
          </a:p>
          <a:p>
            <a:pPr lvl="2">
              <a:buNone/>
            </a:pPr>
            <a:endParaRPr lang="en-GB" dirty="0" smtClean="0"/>
          </a:p>
          <a:p>
            <a:pPr lvl="1"/>
            <a:endParaRPr lang="en-GB" dirty="0" smtClean="0"/>
          </a:p>
          <a:p>
            <a:pPr lvl="1"/>
            <a:endParaRPr lang="en-GB" dirty="0" smtClean="0"/>
          </a:p>
        </p:txBody>
      </p:sp>
      <p:sp>
        <p:nvSpPr>
          <p:cNvPr id="4" name="Rounded Rectangular Callout 3"/>
          <p:cNvSpPr/>
          <p:nvPr/>
        </p:nvSpPr>
        <p:spPr bwMode="auto">
          <a:xfrm>
            <a:off x="4283968" y="3642360"/>
            <a:ext cx="2016224" cy="900100"/>
          </a:xfrm>
          <a:prstGeom prst="wedgeRoundRectCallout">
            <a:avLst>
              <a:gd name="adj1" fmla="val -80322"/>
              <a:gd name="adj2" fmla="val -7258"/>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rPr>
              <a:t>Boolean</a:t>
            </a:r>
            <a:r>
              <a:rPr kumimoji="0" lang="en-GB" sz="2400" b="0" i="0" u="none" strike="noStrike" cap="none" normalizeH="0" dirty="0" smtClean="0">
                <a:ln>
                  <a:noFill/>
                </a:ln>
                <a:solidFill>
                  <a:schemeClr val="tx1"/>
                </a:solidFill>
                <a:effectLst/>
                <a:latin typeface="Arial" charset="0"/>
              </a:rPr>
              <a:t> expression</a:t>
            </a:r>
            <a:endParaRPr kumimoji="0" lang="en-GB" sz="2400" b="0" i="0" u="none" strike="noStrike" cap="none" normalizeH="0" baseline="0" dirty="0" smtClean="0">
              <a:ln>
                <a:noFill/>
              </a:ln>
              <a:solidFill>
                <a:schemeClr val="tx1"/>
              </a:solidFill>
              <a:effectLst/>
              <a:latin typeface="Arial" charset="0"/>
            </a:endParaRPr>
          </a:p>
        </p:txBody>
      </p:sp>
      <p:sp>
        <p:nvSpPr>
          <p:cNvPr id="5" name="Rounded Rectangular Callout 4"/>
          <p:cNvSpPr/>
          <p:nvPr/>
        </p:nvSpPr>
        <p:spPr bwMode="auto">
          <a:xfrm>
            <a:off x="6732240" y="2852936"/>
            <a:ext cx="2160240" cy="1908212"/>
          </a:xfrm>
          <a:prstGeom prst="wedgeRoundRectCallout">
            <a:avLst>
              <a:gd name="adj1" fmla="val -95260"/>
              <a:gd name="adj2" fmla="val 71224"/>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rPr>
              <a:t>Temporal</a:t>
            </a:r>
            <a:r>
              <a:rPr kumimoji="0" lang="en-GB" sz="2400" b="0" i="0" u="none" strike="noStrike" cap="none" normalizeH="0" dirty="0" smtClean="0">
                <a:ln>
                  <a:noFill/>
                </a:ln>
                <a:solidFill>
                  <a:schemeClr val="tx1"/>
                </a:solidFill>
                <a:effectLst/>
                <a:latin typeface="Arial" charset="0"/>
              </a:rPr>
              <a:t> expression in form of an implication</a:t>
            </a:r>
            <a:endParaRPr kumimoji="0" lang="en-GB" sz="2400" b="0" i="0" u="none" strike="noStrike" cap="none" normalizeH="0" baseline="0" dirty="0" smtClean="0">
              <a:ln>
                <a:noFill/>
              </a:ln>
              <a:solidFill>
                <a:schemeClr val="tx1"/>
              </a:solidFill>
              <a:effectLst/>
              <a:latin typeface="Arial" charset="0"/>
            </a:endParaRPr>
          </a:p>
        </p:txBody>
      </p:sp>
      <p:sp>
        <p:nvSpPr>
          <p:cNvPr id="6" name="Rounded Rectangular Callout 5"/>
          <p:cNvSpPr/>
          <p:nvPr/>
        </p:nvSpPr>
        <p:spPr bwMode="auto">
          <a:xfrm>
            <a:off x="5992728" y="5974080"/>
            <a:ext cx="2736304" cy="686012"/>
          </a:xfrm>
          <a:prstGeom prst="wedgeRoundRectCallout">
            <a:avLst>
              <a:gd name="adj1" fmla="val -37750"/>
              <a:gd name="adj2" fmla="val -105309"/>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rPr>
              <a:t>main condition</a:t>
            </a:r>
          </a:p>
          <a:p>
            <a:pPr marL="0" marR="0" indent="0" algn="ctr" defTabSz="914400" rtl="0" eaLnBrk="1" fontAlgn="base" latinLnBrk="0" hangingPunct="1">
              <a:lnSpc>
                <a:spcPct val="100000"/>
              </a:lnSpc>
              <a:spcBef>
                <a:spcPct val="0"/>
              </a:spcBef>
              <a:spcAft>
                <a:spcPct val="0"/>
              </a:spcAft>
              <a:buClrTx/>
              <a:buSzTx/>
              <a:buFontTx/>
              <a:buNone/>
              <a:tabLst/>
            </a:pPr>
            <a:r>
              <a:rPr lang="en-GB" b="0" dirty="0" smtClean="0"/>
              <a:t>(consequent)</a:t>
            </a:r>
            <a:endParaRPr kumimoji="0" lang="en-GB" sz="2400" b="0" i="0" u="none" strike="noStrike" cap="none" normalizeH="0" baseline="0" dirty="0" smtClean="0">
              <a:ln>
                <a:noFill/>
              </a:ln>
              <a:solidFill>
                <a:schemeClr val="tx1"/>
              </a:solidFill>
              <a:effectLst/>
              <a:latin typeface="Arial" charset="0"/>
            </a:endParaRPr>
          </a:p>
        </p:txBody>
      </p:sp>
      <p:sp>
        <p:nvSpPr>
          <p:cNvPr id="7" name="Rounded Rectangular Callout 6"/>
          <p:cNvSpPr/>
          <p:nvPr/>
        </p:nvSpPr>
        <p:spPr bwMode="auto">
          <a:xfrm>
            <a:off x="2926864" y="6019800"/>
            <a:ext cx="2376264" cy="676292"/>
          </a:xfrm>
          <a:prstGeom prst="wedgeRoundRectCallout">
            <a:avLst>
              <a:gd name="adj1" fmla="val 24423"/>
              <a:gd name="adj2" fmla="val -103431"/>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rPr>
              <a:t>pre-condition</a:t>
            </a:r>
          </a:p>
          <a:p>
            <a:pPr marL="0" marR="0" indent="0" algn="ctr" defTabSz="914400" rtl="0" eaLnBrk="1" fontAlgn="base" latinLnBrk="0" hangingPunct="1">
              <a:lnSpc>
                <a:spcPct val="100000"/>
              </a:lnSpc>
              <a:spcBef>
                <a:spcPct val="0"/>
              </a:spcBef>
              <a:spcAft>
                <a:spcPct val="0"/>
              </a:spcAft>
              <a:buClrTx/>
              <a:buSzTx/>
              <a:buFontTx/>
              <a:buNone/>
              <a:tabLst/>
            </a:pPr>
            <a:r>
              <a:rPr lang="en-GB" b="0" dirty="0" smtClean="0"/>
              <a:t>(antecedent)</a:t>
            </a:r>
            <a:endParaRPr kumimoji="0" lang="en-GB" sz="24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720000" y="3564000"/>
            <a:ext cx="3096000" cy="100800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720000" y="5040000"/>
            <a:ext cx="6912000" cy="93600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2241097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0" y="158910"/>
            <a:ext cx="9144000" cy="787400"/>
          </a:xfrm>
        </p:spPr>
        <p:txBody>
          <a:bodyPr/>
          <a:lstStyle/>
          <a:p>
            <a:r>
              <a:rPr lang="en-GB" dirty="0" smtClean="0"/>
              <a:t>What is an assertion?</a:t>
            </a:r>
            <a:endParaRPr lang="en-US" dirty="0"/>
          </a:p>
        </p:txBody>
      </p:sp>
      <p:sp>
        <p:nvSpPr>
          <p:cNvPr id="228355" name="Rectangle 3"/>
          <p:cNvSpPr>
            <a:spLocks noGrp="1" noChangeArrowheads="1"/>
          </p:cNvSpPr>
          <p:nvPr>
            <p:ph type="body" idx="1"/>
          </p:nvPr>
        </p:nvSpPr>
        <p:spPr>
          <a:xfrm>
            <a:off x="179784" y="1305020"/>
            <a:ext cx="8784432" cy="5184054"/>
          </a:xfrm>
        </p:spPr>
        <p:txBody>
          <a:bodyPr/>
          <a:lstStyle/>
          <a:p>
            <a:pPr>
              <a:lnSpc>
                <a:spcPct val="90000"/>
              </a:lnSpc>
            </a:pPr>
            <a:r>
              <a:rPr lang="en-US" sz="2400" dirty="0" smtClean="0"/>
              <a:t>An </a:t>
            </a:r>
            <a:r>
              <a:rPr lang="en-US" sz="2400" dirty="0" smtClean="0">
                <a:solidFill>
                  <a:srgbClr val="A50021"/>
                </a:solidFill>
              </a:rPr>
              <a:t>assertion</a:t>
            </a:r>
            <a:r>
              <a:rPr lang="en-US" sz="2400" dirty="0" smtClean="0"/>
              <a:t> is a statement that a particular property is required to </a:t>
            </a:r>
            <a:r>
              <a:rPr lang="en-US" sz="2400" smtClean="0"/>
              <a:t>be true. </a:t>
            </a:r>
            <a:endParaRPr lang="en-US" sz="2400" dirty="0" smtClean="0"/>
          </a:p>
          <a:p>
            <a:pPr lvl="1">
              <a:lnSpc>
                <a:spcPct val="90000"/>
              </a:lnSpc>
            </a:pPr>
            <a:r>
              <a:rPr lang="en-US" sz="2000" dirty="0" smtClean="0"/>
              <a:t>A property is a Boolean-valued expression, e.g. in </a:t>
            </a:r>
            <a:r>
              <a:rPr lang="en-US" sz="2000" dirty="0" err="1" smtClean="0"/>
              <a:t>SystemVerilog</a:t>
            </a:r>
            <a:r>
              <a:rPr lang="en-US" sz="2000" dirty="0" smtClean="0"/>
              <a:t>. </a:t>
            </a:r>
            <a:endParaRPr lang="en-US" dirty="0" smtClean="0"/>
          </a:p>
          <a:p>
            <a:pPr>
              <a:lnSpc>
                <a:spcPct val="90000"/>
              </a:lnSpc>
            </a:pPr>
            <a:r>
              <a:rPr lang="en-US" sz="2400" dirty="0" smtClean="0"/>
              <a:t>Assertions can be checked either during simulation or using a formal property checker.</a:t>
            </a:r>
          </a:p>
          <a:p>
            <a:pPr lvl="1">
              <a:lnSpc>
                <a:spcPct val="90000"/>
              </a:lnSpc>
            </a:pPr>
            <a:endParaRPr lang="en-US" sz="1200" dirty="0"/>
          </a:p>
          <a:p>
            <a:pPr>
              <a:lnSpc>
                <a:spcPct val="90000"/>
              </a:lnSpc>
            </a:pPr>
            <a:r>
              <a:rPr lang="en-US" sz="2400" dirty="0"/>
              <a:t>Assertions have been used in SW design for a long time.</a:t>
            </a:r>
          </a:p>
          <a:p>
            <a:pPr lvl="1">
              <a:lnSpc>
                <a:spcPct val="90000"/>
              </a:lnSpc>
            </a:pPr>
            <a:r>
              <a:rPr lang="en-US" sz="2000" b="1" dirty="0">
                <a:latin typeface="Courier New" pitchFamily="49" charset="0"/>
                <a:cs typeface="Courier New" pitchFamily="49" charset="0"/>
              </a:rPr>
              <a:t>assert()</a:t>
            </a:r>
            <a:r>
              <a:rPr lang="en-US" sz="2000" b="1" dirty="0"/>
              <a:t> </a:t>
            </a:r>
            <a:r>
              <a:rPr lang="en-US" sz="2000" dirty="0"/>
              <a:t>function </a:t>
            </a:r>
            <a:r>
              <a:rPr lang="en-US" sz="2000" dirty="0" smtClean="0"/>
              <a:t>is part </a:t>
            </a:r>
            <a:r>
              <a:rPr lang="en-US" sz="2000" dirty="0"/>
              <a:t>of C </a:t>
            </a:r>
            <a:r>
              <a:rPr lang="en-US" sz="2000" b="1" dirty="0">
                <a:latin typeface="Courier New" pitchFamily="49" charset="0"/>
                <a:cs typeface="Courier New" pitchFamily="49" charset="0"/>
              </a:rPr>
              <a:t>#include &lt;</a:t>
            </a:r>
            <a:r>
              <a:rPr lang="en-US" sz="2000" b="1" dirty="0" err="1">
                <a:latin typeface="Courier New" pitchFamily="49" charset="0"/>
                <a:cs typeface="Courier New" pitchFamily="49" charset="0"/>
              </a:rPr>
              <a:t>assert.h</a:t>
            </a:r>
            <a:r>
              <a:rPr lang="en-US" sz="2000" b="1" dirty="0">
                <a:latin typeface="Courier New" pitchFamily="49" charset="0"/>
                <a:cs typeface="Courier New" pitchFamily="49" charset="0"/>
              </a:rPr>
              <a:t>&gt;</a:t>
            </a:r>
          </a:p>
          <a:p>
            <a:pPr lvl="1">
              <a:lnSpc>
                <a:spcPct val="90000"/>
              </a:lnSpc>
            </a:pPr>
            <a:r>
              <a:rPr lang="en-US" sz="2000" dirty="0"/>
              <a:t>Used to detect </a:t>
            </a:r>
            <a:r>
              <a:rPr lang="en-US" sz="2000" b="1" dirty="0">
                <a:latin typeface="Courier New" pitchFamily="49" charset="0"/>
                <a:cs typeface="Courier New" pitchFamily="49" charset="0"/>
              </a:rPr>
              <a:t>NULL</a:t>
            </a:r>
            <a:r>
              <a:rPr lang="en-US" sz="2000" b="1" dirty="0"/>
              <a:t> </a:t>
            </a:r>
            <a:r>
              <a:rPr lang="en-US" sz="2000" dirty="0"/>
              <a:t>pointers, out-of-range data, ensure loop invariants, etc</a:t>
            </a:r>
            <a:r>
              <a:rPr lang="en-US" sz="2000" dirty="0" smtClean="0"/>
              <a:t>.</a:t>
            </a:r>
            <a:endParaRPr lang="en-US" sz="2000" dirty="0"/>
          </a:p>
          <a:p>
            <a:pPr>
              <a:lnSpc>
                <a:spcPct val="90000"/>
              </a:lnSpc>
              <a:spcBef>
                <a:spcPts val="1800"/>
              </a:spcBef>
            </a:pPr>
            <a:r>
              <a:rPr lang="en-US" sz="2400" dirty="0"/>
              <a:t>Revolution through Foster &amp; </a:t>
            </a:r>
            <a:r>
              <a:rPr lang="en-US" sz="2400" dirty="0" err="1"/>
              <a:t>Bening’s</a:t>
            </a:r>
            <a:r>
              <a:rPr lang="en-US" sz="2400" dirty="0"/>
              <a:t> OVL for </a:t>
            </a:r>
            <a:r>
              <a:rPr lang="en-US" sz="2400" dirty="0" err="1"/>
              <a:t>Verilog</a:t>
            </a:r>
            <a:r>
              <a:rPr lang="en-US" sz="2400" dirty="0"/>
              <a:t>.</a:t>
            </a:r>
          </a:p>
          <a:p>
            <a:pPr lvl="1">
              <a:lnSpc>
                <a:spcPct val="90000"/>
              </a:lnSpc>
            </a:pPr>
            <a:r>
              <a:rPr lang="en-GB" sz="2000" dirty="0"/>
              <a:t>Clever way of encoding re-usable assertion library in </a:t>
            </a:r>
            <a:r>
              <a:rPr lang="en-GB" sz="2000" dirty="0" err="1"/>
              <a:t>Verilog</a:t>
            </a:r>
            <a:r>
              <a:rPr lang="en-GB" sz="2000" dirty="0"/>
              <a:t>. </a:t>
            </a:r>
            <a:r>
              <a:rPr lang="en-GB" sz="2000" dirty="0">
                <a:sym typeface="Wingdings" pitchFamily="2" charset="2"/>
              </a:rPr>
              <a:t></a:t>
            </a:r>
          </a:p>
          <a:p>
            <a:pPr lvl="1">
              <a:lnSpc>
                <a:spcPct val="90000"/>
              </a:lnSpc>
            </a:pPr>
            <a:r>
              <a:rPr lang="en-GB" sz="2000" dirty="0" smtClean="0"/>
              <a:t>Assertions </a:t>
            </a:r>
            <a:r>
              <a:rPr lang="en-GB" sz="2000" dirty="0"/>
              <a:t>have become very popular for Design Verification in recent </a:t>
            </a:r>
            <a:r>
              <a:rPr lang="en-GB" sz="2000" dirty="0" smtClean="0"/>
              <a:t>years: </a:t>
            </a:r>
            <a:r>
              <a:rPr lang="en-GB" sz="2000" b="1" dirty="0" smtClean="0">
                <a:solidFill>
                  <a:srgbClr val="0070C0"/>
                </a:solidFill>
              </a:rPr>
              <a:t>Assertion-Based Verification </a:t>
            </a:r>
            <a:r>
              <a:rPr lang="en-GB" sz="2000" dirty="0" smtClean="0"/>
              <a:t>(also Assertion-Based Design).</a:t>
            </a:r>
            <a:endParaRPr lang="en-US" sz="200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Introduction to Writing Properties using SVA </a:t>
            </a:r>
            <a:endParaRPr lang="en-GB" sz="3200" dirty="0"/>
          </a:p>
        </p:txBody>
      </p:sp>
      <p:sp>
        <p:nvSpPr>
          <p:cNvPr id="3" name="Content Placeholder 2"/>
          <p:cNvSpPr>
            <a:spLocks noGrp="1"/>
          </p:cNvSpPr>
          <p:nvPr>
            <p:ph idx="1"/>
          </p:nvPr>
        </p:nvSpPr>
        <p:spPr>
          <a:xfrm>
            <a:off x="755576" y="2420888"/>
            <a:ext cx="7992888" cy="3168352"/>
          </a:xfrm>
        </p:spPr>
        <p:txBody>
          <a:bodyPr/>
          <a:lstStyle/>
          <a:p>
            <a:r>
              <a:rPr lang="en-GB" dirty="0" smtClean="0">
                <a:solidFill>
                  <a:schemeClr val="tx1"/>
                </a:solidFill>
              </a:rPr>
              <a:t>Sequences</a:t>
            </a:r>
          </a:p>
          <a:p>
            <a:pPr lvl="1"/>
            <a:r>
              <a:rPr lang="en-GB" dirty="0" smtClean="0">
                <a:solidFill>
                  <a:schemeClr val="tx1"/>
                </a:solidFill>
              </a:rPr>
              <a:t>Cycle delay and repetition</a:t>
            </a:r>
          </a:p>
          <a:p>
            <a:r>
              <a:rPr lang="en-GB" dirty="0" smtClean="0">
                <a:solidFill>
                  <a:schemeClr val="tx1"/>
                </a:solidFill>
              </a:rPr>
              <a:t>Implications</a:t>
            </a:r>
          </a:p>
          <a:p>
            <a:r>
              <a:rPr lang="en-GB" dirty="0" smtClean="0">
                <a:solidFill>
                  <a:schemeClr val="tx1"/>
                </a:solidFill>
                <a:latin typeface="Courier New" pitchFamily="49" charset="0"/>
                <a:cs typeface="Courier New" pitchFamily="49" charset="0"/>
              </a:rPr>
              <a:t>$rose</a:t>
            </a:r>
            <a:r>
              <a:rPr lang="en-GB" dirty="0" smtClean="0">
                <a:solidFill>
                  <a:schemeClr val="tx1"/>
                </a:solidFill>
              </a:rPr>
              <a:t>, </a:t>
            </a:r>
            <a:r>
              <a:rPr lang="en-GB" dirty="0" smtClean="0">
                <a:solidFill>
                  <a:schemeClr val="tx1"/>
                </a:solidFill>
                <a:latin typeface="Courier New" pitchFamily="49" charset="0"/>
                <a:cs typeface="Courier New" pitchFamily="49" charset="0"/>
              </a:rPr>
              <a:t>$fell</a:t>
            </a:r>
            <a:r>
              <a:rPr lang="en-GB" dirty="0" smtClean="0">
                <a:solidFill>
                  <a:schemeClr val="tx1"/>
                </a:solidFill>
              </a:rPr>
              <a:t>, </a:t>
            </a:r>
            <a:r>
              <a:rPr lang="en-GB" dirty="0" smtClean="0">
                <a:solidFill>
                  <a:schemeClr val="tx1"/>
                </a:solidFill>
                <a:latin typeface="Courier New" pitchFamily="49" charset="0"/>
                <a:cs typeface="Courier New" pitchFamily="49" charset="0"/>
              </a:rPr>
              <a:t>$past</a:t>
            </a:r>
            <a:r>
              <a:rPr lang="en-GB" dirty="0" smtClean="0">
                <a:solidFill>
                  <a:schemeClr val="tx1"/>
                </a:solidFill>
              </a:rPr>
              <a:t>, </a:t>
            </a:r>
            <a:r>
              <a:rPr lang="en-GB" dirty="0" smtClean="0">
                <a:solidFill>
                  <a:schemeClr val="tx1"/>
                </a:solidFill>
                <a:latin typeface="Courier New" pitchFamily="49" charset="0"/>
                <a:cs typeface="Courier New" pitchFamily="49" charset="0"/>
              </a:rPr>
              <a:t>$stable</a:t>
            </a:r>
          </a:p>
          <a:p>
            <a:pPr>
              <a:buNone/>
            </a:pPr>
            <a:endParaRPr lang="en-GB" dirty="0" smtClean="0">
              <a:solidFill>
                <a:schemeClr val="tx1"/>
              </a:solidFill>
            </a:endParaRPr>
          </a:p>
          <a:p>
            <a:pPr>
              <a:buNone/>
            </a:pPr>
            <a:endParaRPr lang="en-GB" b="0" dirty="0" smtClean="0"/>
          </a:p>
        </p:txBody>
      </p:sp>
      <p:sp>
        <p:nvSpPr>
          <p:cNvPr id="4" name="Content Placeholder 2"/>
          <p:cNvSpPr txBox="1">
            <a:spLocks/>
          </p:cNvSpPr>
          <p:nvPr/>
        </p:nvSpPr>
        <p:spPr bwMode="auto">
          <a:xfrm>
            <a:off x="359568" y="1268760"/>
            <a:ext cx="8424863"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None/>
              <a:tabLst/>
              <a:defRPr/>
            </a:pPr>
            <a:r>
              <a:rPr lang="en-GB" sz="2800" kern="0" dirty="0" smtClean="0">
                <a:solidFill>
                  <a:srgbClr val="4185BD"/>
                </a:solidFill>
                <a:latin typeface="+mn-lt"/>
              </a:rPr>
              <a:t>To formalize basic properties using SVA we need to learn about:</a:t>
            </a:r>
            <a:endParaRPr kumimoji="0" lang="en-GB" i="0" u="none" strike="noStrike" kern="0" cap="none" spc="0" normalizeH="0" baseline="0" noProof="0" dirty="0" smtClean="0">
              <a:ln>
                <a:noFill/>
              </a:ln>
              <a:solidFill>
                <a:srgbClr val="4185BD"/>
              </a:solidFill>
              <a:effectLst/>
              <a:uLnTx/>
              <a:uFillTx/>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Sequences</a:t>
            </a:r>
            <a:endParaRPr lang="en-GB" dirty="0"/>
          </a:p>
        </p:txBody>
      </p:sp>
      <p:sp>
        <p:nvSpPr>
          <p:cNvPr id="3" name="Content Placeholder 2"/>
          <p:cNvSpPr>
            <a:spLocks noGrp="1"/>
          </p:cNvSpPr>
          <p:nvPr>
            <p:ph idx="1"/>
          </p:nvPr>
        </p:nvSpPr>
        <p:spPr>
          <a:xfrm>
            <a:off x="359568" y="1338104"/>
            <a:ext cx="8424863" cy="5256584"/>
          </a:xfrm>
        </p:spPr>
        <p:txBody>
          <a:bodyPr/>
          <a:lstStyle/>
          <a:p>
            <a:r>
              <a:rPr lang="en-GB" sz="2400" b="0" dirty="0" smtClean="0">
                <a:solidFill>
                  <a:schemeClr val="tx1"/>
                </a:solidFill>
              </a:rPr>
              <a:t>Useful to specify complex temporal relationships.</a:t>
            </a:r>
          </a:p>
          <a:p>
            <a:r>
              <a:rPr lang="en-GB" sz="2400" b="0" dirty="0" smtClean="0">
                <a:solidFill>
                  <a:schemeClr val="tx1"/>
                </a:solidFill>
              </a:rPr>
              <a:t>Constructing sequences:</a:t>
            </a:r>
          </a:p>
          <a:p>
            <a:pPr lvl="1">
              <a:spcBef>
                <a:spcPts val="0"/>
              </a:spcBef>
              <a:spcAft>
                <a:spcPts val="600"/>
              </a:spcAft>
            </a:pPr>
            <a:r>
              <a:rPr lang="en-GB" sz="2000" dirty="0" smtClean="0"/>
              <a:t>A Boolean expression is the simplest sequence.</a:t>
            </a:r>
          </a:p>
          <a:p>
            <a:pPr lvl="1">
              <a:spcBef>
                <a:spcPts val="0"/>
              </a:spcBef>
              <a:spcAft>
                <a:spcPts val="600"/>
              </a:spcAft>
            </a:pPr>
            <a:r>
              <a:rPr lang="en-GB" sz="2000" b="0" dirty="0" smtClean="0">
                <a:solidFill>
                  <a:schemeClr val="tx1"/>
                </a:solidFill>
                <a:latin typeface="Courier New" pitchFamily="49" charset="0"/>
                <a:cs typeface="Courier New" pitchFamily="49" charset="0"/>
              </a:rPr>
              <a:t>##</a:t>
            </a:r>
            <a:r>
              <a:rPr lang="en-GB" sz="2000" b="0" dirty="0" smtClean="0">
                <a:solidFill>
                  <a:schemeClr val="tx1"/>
                </a:solidFill>
              </a:rPr>
              <a:t> concatenates two sequences.</a:t>
            </a:r>
          </a:p>
          <a:p>
            <a:pPr lvl="1">
              <a:spcBef>
                <a:spcPts val="0"/>
              </a:spcBef>
              <a:spcAft>
                <a:spcPts val="0"/>
              </a:spcAft>
            </a:pPr>
            <a:r>
              <a:rPr lang="en-GB" sz="2000" b="0" dirty="0" smtClean="0">
                <a:solidFill>
                  <a:schemeClr val="tx1"/>
                </a:solidFill>
                <a:latin typeface="Courier New" pitchFamily="49" charset="0"/>
                <a:cs typeface="Courier New" pitchFamily="49" charset="0"/>
              </a:rPr>
              <a:t>##N </a:t>
            </a:r>
            <a:r>
              <a:rPr lang="en-GB" sz="2000" b="0" dirty="0" smtClean="0">
                <a:solidFill>
                  <a:schemeClr val="tx1"/>
                </a:solidFill>
                <a:cs typeface="Courier New" pitchFamily="49" charset="0"/>
              </a:rPr>
              <a:t>cycle delay operator - advances time by </a:t>
            </a:r>
            <a:r>
              <a:rPr lang="en-GB" sz="2000" b="0" dirty="0" smtClean="0">
                <a:solidFill>
                  <a:schemeClr val="tx1"/>
                </a:solidFill>
                <a:latin typeface="Courier New" pitchFamily="49" charset="0"/>
                <a:cs typeface="Courier New" pitchFamily="49" charset="0"/>
              </a:rPr>
              <a:t>N </a:t>
            </a:r>
            <a:r>
              <a:rPr lang="en-GB" sz="2000" b="0" dirty="0" smtClean="0">
                <a:solidFill>
                  <a:schemeClr val="tx1"/>
                </a:solidFill>
                <a:cs typeface="Courier New" pitchFamily="49" charset="0"/>
              </a:rPr>
              <a:t>clock cycles.</a:t>
            </a:r>
          </a:p>
          <a:p>
            <a:pPr lvl="2">
              <a:spcBef>
                <a:spcPts val="0"/>
              </a:spcBef>
              <a:spcAft>
                <a:spcPts val="600"/>
              </a:spcAft>
            </a:pPr>
            <a:r>
              <a:rPr lang="en-GB" sz="1800" dirty="0" smtClean="0">
                <a:latin typeface="Courier New" pitchFamily="49" charset="0"/>
                <a:cs typeface="Courier New" pitchFamily="49" charset="0"/>
              </a:rPr>
              <a:t>a ##3 b </a:t>
            </a:r>
            <a:r>
              <a:rPr lang="en-GB" sz="1800" dirty="0" err="1" smtClean="0">
                <a:cs typeface="Courier New" pitchFamily="49" charset="0"/>
              </a:rPr>
              <a:t>b</a:t>
            </a:r>
            <a:r>
              <a:rPr lang="en-GB" sz="1800" dirty="0" smtClean="0">
                <a:cs typeface="Courier New" pitchFamily="49" charset="0"/>
              </a:rPr>
              <a:t> is true 3 clock cycles after a</a:t>
            </a:r>
            <a:endParaRPr lang="en-GB" sz="1800" b="0" dirty="0" smtClean="0">
              <a:solidFill>
                <a:schemeClr val="tx1"/>
              </a:solidFill>
              <a:cs typeface="Courier New" pitchFamily="49" charset="0"/>
            </a:endParaRPr>
          </a:p>
          <a:p>
            <a:pPr lvl="1">
              <a:spcBef>
                <a:spcPts val="600"/>
              </a:spcBef>
              <a:spcAft>
                <a:spcPts val="0"/>
              </a:spcAft>
            </a:pPr>
            <a:r>
              <a:rPr lang="en-GB" sz="2000" b="0" dirty="0" smtClean="0">
                <a:solidFill>
                  <a:schemeClr val="tx1"/>
                </a:solidFill>
                <a:latin typeface="Courier New" pitchFamily="49" charset="0"/>
                <a:cs typeface="Courier New" pitchFamily="49" charset="0"/>
              </a:rPr>
              <a:t>##[N:M] </a:t>
            </a:r>
            <a:r>
              <a:rPr lang="en-GB" sz="2000" b="0" dirty="0" smtClean="0">
                <a:solidFill>
                  <a:schemeClr val="tx1"/>
                </a:solidFill>
                <a:cs typeface="Courier New" pitchFamily="49" charset="0"/>
              </a:rPr>
              <a:t>specifies a range.</a:t>
            </a:r>
          </a:p>
          <a:p>
            <a:pPr lvl="2">
              <a:spcBef>
                <a:spcPts val="0"/>
              </a:spcBef>
              <a:spcAft>
                <a:spcPts val="600"/>
              </a:spcAft>
            </a:pPr>
            <a:r>
              <a:rPr lang="en-GB" sz="1800" dirty="0" smtClean="0">
                <a:latin typeface="Courier New" pitchFamily="49" charset="0"/>
                <a:cs typeface="Courier New" pitchFamily="49" charset="0"/>
              </a:rPr>
              <a:t>a ##[0:3] b </a:t>
            </a:r>
            <a:r>
              <a:rPr lang="en-GB" sz="1800" dirty="0" err="1" smtClean="0">
                <a:cs typeface="Courier New" pitchFamily="49" charset="0"/>
              </a:rPr>
              <a:t>b</a:t>
            </a:r>
            <a:r>
              <a:rPr lang="en-GB" sz="1800" dirty="0" smtClean="0">
                <a:cs typeface="Courier New" pitchFamily="49" charset="0"/>
              </a:rPr>
              <a:t> is true 0,1,2 or 3 clock cycles after a</a:t>
            </a:r>
            <a:endParaRPr lang="en-GB" sz="1800" b="0" dirty="0" smtClean="0">
              <a:solidFill>
                <a:schemeClr val="tx1"/>
              </a:solidFill>
              <a:cs typeface="Courier New" pitchFamily="49" charset="0"/>
            </a:endParaRPr>
          </a:p>
          <a:p>
            <a:pPr lvl="1">
              <a:spcBef>
                <a:spcPts val="600"/>
              </a:spcBef>
              <a:spcAft>
                <a:spcPts val="0"/>
              </a:spcAft>
            </a:pPr>
            <a:r>
              <a:rPr lang="en-GB" sz="2000" b="0" dirty="0" smtClean="0">
                <a:solidFill>
                  <a:schemeClr val="tx1"/>
                </a:solidFill>
                <a:latin typeface="Courier New" pitchFamily="49" charset="0"/>
                <a:cs typeface="Courier New" pitchFamily="49" charset="0"/>
              </a:rPr>
              <a:t>[*N] </a:t>
            </a:r>
            <a:r>
              <a:rPr lang="en-GB" sz="2000" b="0" dirty="0" smtClean="0">
                <a:solidFill>
                  <a:schemeClr val="tx1"/>
                </a:solidFill>
                <a:cs typeface="Courier New" pitchFamily="49" charset="0"/>
              </a:rPr>
              <a:t>consecutive repetition operator</a:t>
            </a:r>
          </a:p>
          <a:p>
            <a:pPr lvl="2">
              <a:spcBef>
                <a:spcPts val="0"/>
              </a:spcBef>
              <a:buFont typeface="Arial" pitchFamily="34" charset="0"/>
              <a:buChar char="–"/>
            </a:pPr>
            <a:r>
              <a:rPr lang="en-GB" sz="1800" dirty="0" smtClean="0">
                <a:cs typeface="Courier New" pitchFamily="49" charset="0"/>
              </a:rPr>
              <a:t>A sequence or expression that is consecutively repeated with one cycle delay between each repetition.</a:t>
            </a:r>
          </a:p>
          <a:p>
            <a:pPr lvl="2">
              <a:spcBef>
                <a:spcPts val="0"/>
              </a:spcBef>
              <a:spcAft>
                <a:spcPts val="600"/>
              </a:spcAft>
            </a:pPr>
            <a:r>
              <a:rPr lang="en-GB" sz="1800" dirty="0" smtClean="0">
                <a:latin typeface="Courier New" pitchFamily="49" charset="0"/>
                <a:cs typeface="Courier New" pitchFamily="49" charset="0"/>
              </a:rPr>
              <a:t>a [*2] </a:t>
            </a:r>
            <a:r>
              <a:rPr lang="en-GB" sz="1800" dirty="0" smtClean="0">
                <a:cs typeface="Courier New" pitchFamily="49" charset="0"/>
              </a:rPr>
              <a:t>exactly two repetitions of a in consecutive clock cycles</a:t>
            </a:r>
          </a:p>
          <a:p>
            <a:pPr lvl="1">
              <a:spcBef>
                <a:spcPts val="600"/>
              </a:spcBef>
              <a:spcAft>
                <a:spcPts val="0"/>
              </a:spcAft>
            </a:pPr>
            <a:r>
              <a:rPr lang="en-GB" sz="2000" dirty="0" smtClean="0">
                <a:latin typeface="Courier New" pitchFamily="49" charset="0"/>
                <a:cs typeface="Courier New" pitchFamily="49" charset="0"/>
              </a:rPr>
              <a:t>[*N:M] </a:t>
            </a:r>
            <a:r>
              <a:rPr lang="en-GB" sz="2000" dirty="0" smtClean="0">
                <a:cs typeface="Courier New" pitchFamily="49" charset="0"/>
              </a:rPr>
              <a:t>consecutive repetition with a specified range</a:t>
            </a:r>
          </a:p>
          <a:p>
            <a:pPr lvl="2">
              <a:spcBef>
                <a:spcPts val="0"/>
              </a:spcBef>
            </a:pPr>
            <a:r>
              <a:rPr lang="en-GB" sz="1800" dirty="0" smtClean="0">
                <a:latin typeface="Courier New" pitchFamily="49" charset="0"/>
                <a:cs typeface="Courier New" pitchFamily="49" charset="0"/>
              </a:rPr>
              <a:t>a[*1:3] </a:t>
            </a:r>
            <a:r>
              <a:rPr lang="en-GB" sz="1800" dirty="0" smtClean="0">
                <a:cs typeface="Courier New" pitchFamily="49" charset="0"/>
              </a:rPr>
              <a:t>covers </a:t>
            </a:r>
            <a:r>
              <a:rPr lang="en-GB" sz="1800" dirty="0" smtClean="0">
                <a:latin typeface="Courier New" pitchFamily="49" charset="0"/>
                <a:cs typeface="Courier New" pitchFamily="49" charset="0"/>
              </a:rPr>
              <a:t>a</a:t>
            </a:r>
            <a:r>
              <a:rPr lang="en-GB" sz="1800" dirty="0" smtClean="0">
                <a:cs typeface="Courier New" pitchFamily="49" charset="0"/>
              </a:rPr>
              <a:t>, </a:t>
            </a:r>
            <a:r>
              <a:rPr lang="en-GB" sz="1800" dirty="0" smtClean="0">
                <a:latin typeface="Courier New" pitchFamily="49" charset="0"/>
                <a:cs typeface="Courier New" pitchFamily="49" charset="0"/>
              </a:rPr>
              <a:t>a ##1 a</a:t>
            </a:r>
            <a:r>
              <a:rPr lang="en-GB" sz="1800" dirty="0" smtClean="0">
                <a:cs typeface="Courier New" pitchFamily="49" charset="0"/>
              </a:rPr>
              <a:t> or </a:t>
            </a:r>
            <a:r>
              <a:rPr lang="en-GB" sz="1800" dirty="0" smtClean="0">
                <a:latin typeface="Courier New" pitchFamily="49" charset="0"/>
                <a:cs typeface="Courier New" pitchFamily="49" charset="0"/>
              </a:rPr>
              <a:t>a ##1 a  ##1 a</a:t>
            </a:r>
          </a:p>
          <a:p>
            <a:pPr lvl="1"/>
            <a:endParaRPr lang="en-GB" sz="2000" b="0" dirty="0" smtClean="0">
              <a:solidFill>
                <a:schemeClr val="tx1"/>
              </a:solidFill>
              <a:latin typeface="Courier New" pitchFamily="49" charset="0"/>
              <a:cs typeface="Courier New" pitchFamily="49"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54"/>
          <p:cNvCxnSpPr/>
          <p:nvPr/>
        </p:nvCxnSpPr>
        <p:spPr bwMode="auto">
          <a:xfrm>
            <a:off x="8118472" y="4437112"/>
            <a:ext cx="0" cy="1008112"/>
          </a:xfrm>
          <a:prstGeom prst="straightConnector1">
            <a:avLst/>
          </a:prstGeom>
          <a:solidFill>
            <a:schemeClr val="accent1"/>
          </a:solidFill>
          <a:ln w="25400" cap="flat" cmpd="sng" algn="ctr">
            <a:solidFill>
              <a:srgbClr val="C00000"/>
            </a:solidFill>
            <a:prstDash val="solid"/>
            <a:round/>
            <a:headEnd type="none" w="med" len="med"/>
            <a:tailEnd type="triangle" w="lg" len="lg"/>
          </a:ln>
          <a:effectLst/>
        </p:spPr>
      </p:cxnSp>
      <p:cxnSp>
        <p:nvCxnSpPr>
          <p:cNvPr id="43" name="Straight Arrow Connector 42"/>
          <p:cNvCxnSpPr/>
          <p:nvPr/>
        </p:nvCxnSpPr>
        <p:spPr bwMode="auto">
          <a:xfrm>
            <a:off x="7398392" y="4437112"/>
            <a:ext cx="0" cy="1008112"/>
          </a:xfrm>
          <a:prstGeom prst="straightConnector1">
            <a:avLst/>
          </a:prstGeom>
          <a:solidFill>
            <a:schemeClr val="accent1"/>
          </a:solidFill>
          <a:ln w="25400" cap="flat" cmpd="sng" algn="ctr">
            <a:solidFill>
              <a:srgbClr val="00B050"/>
            </a:solidFill>
            <a:prstDash val="solid"/>
            <a:round/>
            <a:headEnd type="none" w="med" len="med"/>
            <a:tailEnd type="triangle" w="lg" len="lg"/>
          </a:ln>
          <a:effectLst/>
        </p:spPr>
      </p:cxnSp>
      <p:cxnSp>
        <p:nvCxnSpPr>
          <p:cNvPr id="54" name="Straight Arrow Connector 53"/>
          <p:cNvCxnSpPr/>
          <p:nvPr/>
        </p:nvCxnSpPr>
        <p:spPr bwMode="auto">
          <a:xfrm>
            <a:off x="4518072" y="4437112"/>
            <a:ext cx="0" cy="1008112"/>
          </a:xfrm>
          <a:prstGeom prst="straightConnector1">
            <a:avLst/>
          </a:prstGeom>
          <a:solidFill>
            <a:schemeClr val="accent1"/>
          </a:solidFill>
          <a:ln w="25400" cap="flat" cmpd="sng" algn="ctr">
            <a:solidFill>
              <a:srgbClr val="C00000"/>
            </a:solidFill>
            <a:prstDash val="solid"/>
            <a:round/>
            <a:headEnd type="none" w="med" len="med"/>
            <a:tailEnd type="triangle" w="lg" len="lg"/>
          </a:ln>
          <a:effectLst/>
        </p:spPr>
      </p:cxnSp>
      <p:sp>
        <p:nvSpPr>
          <p:cNvPr id="2" name="Title 1"/>
          <p:cNvSpPr>
            <a:spLocks noGrp="1"/>
          </p:cNvSpPr>
          <p:nvPr>
            <p:ph type="title"/>
          </p:nvPr>
        </p:nvSpPr>
        <p:spPr/>
        <p:txBody>
          <a:bodyPr/>
          <a:lstStyle/>
          <a:p>
            <a:r>
              <a:rPr lang="en-GB" dirty="0" smtClean="0"/>
              <a:t>Implications</a:t>
            </a:r>
            <a:endParaRPr lang="en-GB" dirty="0"/>
          </a:p>
        </p:txBody>
      </p:sp>
      <p:sp>
        <p:nvSpPr>
          <p:cNvPr id="3" name="Content Placeholder 2"/>
          <p:cNvSpPr>
            <a:spLocks noGrp="1"/>
          </p:cNvSpPr>
          <p:nvPr>
            <p:ph idx="1"/>
          </p:nvPr>
        </p:nvSpPr>
        <p:spPr>
          <a:xfrm>
            <a:off x="359568" y="1196752"/>
            <a:ext cx="8424863" cy="2664296"/>
          </a:xfrm>
        </p:spPr>
        <p:txBody>
          <a:bodyPr/>
          <a:lstStyle/>
          <a:p>
            <a:r>
              <a:rPr lang="en-GB" sz="2400" b="0" dirty="0" smtClean="0">
                <a:solidFill>
                  <a:schemeClr val="tx1"/>
                </a:solidFill>
              </a:rPr>
              <a:t>Properties typically take the form of an implication.</a:t>
            </a:r>
          </a:p>
          <a:p>
            <a:r>
              <a:rPr lang="en-GB" sz="2400" b="0" dirty="0" smtClean="0">
                <a:solidFill>
                  <a:schemeClr val="tx1"/>
                </a:solidFill>
              </a:rPr>
              <a:t>SVA has two implication operators:</a:t>
            </a:r>
          </a:p>
          <a:p>
            <a:r>
              <a:rPr lang="en-GB" sz="2400" b="0" dirty="0" smtClean="0">
                <a:latin typeface="Courier New" pitchFamily="49" charset="0"/>
                <a:cs typeface="Courier New" pitchFamily="49" charset="0"/>
              </a:rPr>
              <a:t>|=&gt;</a:t>
            </a:r>
            <a:r>
              <a:rPr lang="en-GB" sz="2400" b="0" dirty="0" smtClean="0">
                <a:solidFill>
                  <a:schemeClr val="tx1"/>
                </a:solidFill>
              </a:rPr>
              <a:t> </a:t>
            </a:r>
            <a:r>
              <a:rPr lang="en-GB" sz="2400" b="0" dirty="0" smtClean="0"/>
              <a:t>represents logical implication</a:t>
            </a:r>
          </a:p>
          <a:p>
            <a:pPr lvl="1"/>
            <a:r>
              <a:rPr lang="en-GB" sz="2000" dirty="0" smtClean="0">
                <a:latin typeface="Courier New" pitchFamily="49" charset="0"/>
                <a:cs typeface="Courier New" pitchFamily="49" charset="0"/>
              </a:rPr>
              <a:t>A|=&gt;B </a:t>
            </a:r>
            <a:r>
              <a:rPr lang="en-GB" sz="2000" dirty="0" smtClean="0"/>
              <a:t>is equivalent to </a:t>
            </a:r>
            <a:r>
              <a:rPr lang="en-GB" sz="2000" dirty="0" smtClean="0">
                <a:latin typeface="Courier New" pitchFamily="49" charset="0"/>
                <a:cs typeface="Courier New" pitchFamily="49" charset="0"/>
              </a:rPr>
              <a:t>(not A) or B</a:t>
            </a:r>
            <a:r>
              <a:rPr lang="en-GB" sz="2000" dirty="0" smtClean="0"/>
              <a:t>, </a:t>
            </a:r>
          </a:p>
          <a:p>
            <a:pPr lvl="1">
              <a:spcAft>
                <a:spcPts val="1200"/>
              </a:spcAft>
              <a:buNone/>
            </a:pPr>
            <a:r>
              <a:rPr lang="en-GB" sz="2000" dirty="0" smtClean="0"/>
              <a:t>					where </a:t>
            </a:r>
            <a:r>
              <a:rPr lang="en-GB" sz="2000" dirty="0" smtClean="0">
                <a:latin typeface="Courier New" pitchFamily="49" charset="0"/>
                <a:cs typeface="Courier New" pitchFamily="49" charset="0"/>
              </a:rPr>
              <a:t>B</a:t>
            </a:r>
            <a:r>
              <a:rPr lang="en-GB" sz="2000" dirty="0" smtClean="0"/>
              <a:t> is sampled one cycle after </a:t>
            </a:r>
            <a:r>
              <a:rPr lang="en-GB" sz="2000" dirty="0" smtClean="0">
                <a:latin typeface="Courier New" pitchFamily="49" charset="0"/>
                <a:cs typeface="Courier New" pitchFamily="49" charset="0"/>
              </a:rPr>
              <a:t>A</a:t>
            </a:r>
            <a:r>
              <a:rPr lang="en-GB" sz="2000" dirty="0" smtClean="0"/>
              <a:t>.</a:t>
            </a:r>
          </a:p>
          <a:p>
            <a:pPr lvl="1">
              <a:buNone/>
            </a:pPr>
            <a:r>
              <a:rPr lang="en-GB" sz="2000" dirty="0" err="1" smtClean="0">
                <a:latin typeface="Courier New" pitchFamily="49" charset="0"/>
                <a:cs typeface="Courier New" pitchFamily="49" charset="0"/>
              </a:rPr>
              <a:t>req_gnt</a:t>
            </a:r>
            <a:r>
              <a:rPr lang="en-GB" sz="2000" dirty="0" smtClean="0">
                <a:latin typeface="Courier New" pitchFamily="49" charset="0"/>
                <a:cs typeface="Courier New" pitchFamily="49" charset="0"/>
              </a:rPr>
              <a:t>: assert property ( </a:t>
            </a:r>
            <a:r>
              <a:rPr lang="en-GB" sz="2000" dirty="0" err="1" smtClean="0">
                <a:latin typeface="Courier New" pitchFamily="49" charset="0"/>
                <a:cs typeface="Courier New" pitchFamily="49" charset="0"/>
              </a:rPr>
              <a:t>req</a:t>
            </a:r>
            <a:r>
              <a:rPr lang="en-GB" sz="2000" dirty="0" smtClean="0">
                <a:latin typeface="Courier New" pitchFamily="49" charset="0"/>
                <a:cs typeface="Courier New" pitchFamily="49" charset="0"/>
              </a:rPr>
              <a:t> |=&gt; </a:t>
            </a:r>
            <a:r>
              <a:rPr lang="en-GB" sz="2000" dirty="0" err="1" smtClean="0">
                <a:latin typeface="Courier New" pitchFamily="49" charset="0"/>
                <a:cs typeface="Courier New" pitchFamily="49" charset="0"/>
              </a:rPr>
              <a:t>gnt</a:t>
            </a:r>
            <a:r>
              <a:rPr lang="en-GB" sz="2000" dirty="0" smtClean="0">
                <a:latin typeface="Courier New" pitchFamily="49" charset="0"/>
                <a:cs typeface="Courier New" pitchFamily="49" charset="0"/>
              </a:rPr>
              <a:t> );</a:t>
            </a:r>
          </a:p>
          <a:p>
            <a:pPr lvl="1">
              <a:buNone/>
            </a:pPr>
            <a:endParaRPr lang="en-GB" sz="1800" dirty="0" smtClean="0"/>
          </a:p>
          <a:p>
            <a:pPr lvl="1">
              <a:buNone/>
            </a:pPr>
            <a:endParaRPr lang="en-GB" sz="2000" dirty="0" smtClean="0"/>
          </a:p>
          <a:p>
            <a:pPr lvl="1"/>
            <a:endParaRPr lang="en-GB" sz="2000" b="0" dirty="0">
              <a:solidFill>
                <a:schemeClr val="tx1"/>
              </a:solidFill>
            </a:endParaRPr>
          </a:p>
        </p:txBody>
      </p:sp>
      <p:cxnSp>
        <p:nvCxnSpPr>
          <p:cNvPr id="6" name="Straight Arrow Connector 5"/>
          <p:cNvCxnSpPr/>
          <p:nvPr/>
        </p:nvCxnSpPr>
        <p:spPr bwMode="auto">
          <a:xfrm>
            <a:off x="163775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7" name="Straight Arrow Connector 6"/>
          <p:cNvCxnSpPr/>
          <p:nvPr/>
        </p:nvCxnSpPr>
        <p:spPr bwMode="auto">
          <a:xfrm>
            <a:off x="235783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8" name="Straight Arrow Connector 7"/>
          <p:cNvCxnSpPr/>
          <p:nvPr/>
        </p:nvCxnSpPr>
        <p:spPr bwMode="auto">
          <a:xfrm>
            <a:off x="307791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9" name="Straight Arrow Connector 8"/>
          <p:cNvCxnSpPr/>
          <p:nvPr/>
        </p:nvCxnSpPr>
        <p:spPr bwMode="auto">
          <a:xfrm>
            <a:off x="379799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0" name="Straight Arrow Connector 9"/>
          <p:cNvCxnSpPr/>
          <p:nvPr/>
        </p:nvCxnSpPr>
        <p:spPr bwMode="auto">
          <a:xfrm>
            <a:off x="523815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1" name="Straight Arrow Connector 10"/>
          <p:cNvCxnSpPr/>
          <p:nvPr/>
        </p:nvCxnSpPr>
        <p:spPr bwMode="auto">
          <a:xfrm>
            <a:off x="595823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2" name="Straight Arrow Connector 11"/>
          <p:cNvCxnSpPr/>
          <p:nvPr/>
        </p:nvCxnSpPr>
        <p:spPr bwMode="auto">
          <a:xfrm>
            <a:off x="739839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3" name="Straight Arrow Connector 12"/>
          <p:cNvCxnSpPr/>
          <p:nvPr/>
        </p:nvCxnSpPr>
        <p:spPr bwMode="auto">
          <a:xfrm>
            <a:off x="667831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4" name="Straight Arrow Connector 13"/>
          <p:cNvCxnSpPr/>
          <p:nvPr/>
        </p:nvCxnSpPr>
        <p:spPr bwMode="auto">
          <a:xfrm>
            <a:off x="810039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cxnSp>
        <p:nvCxnSpPr>
          <p:cNvPr id="15" name="Straight Arrow Connector 14"/>
          <p:cNvCxnSpPr/>
          <p:nvPr/>
        </p:nvCxnSpPr>
        <p:spPr bwMode="auto">
          <a:xfrm>
            <a:off x="4518072" y="4437112"/>
            <a:ext cx="0" cy="1008112"/>
          </a:xfrm>
          <a:prstGeom prst="straightConnector1">
            <a:avLst/>
          </a:prstGeom>
          <a:solidFill>
            <a:schemeClr val="accent1"/>
          </a:solidFill>
          <a:ln w="12700" cap="flat" cmpd="sng" algn="ctr">
            <a:solidFill>
              <a:schemeClr val="tx1"/>
            </a:solidFill>
            <a:prstDash val="dash"/>
            <a:round/>
            <a:headEnd type="none" w="med" len="med"/>
            <a:tailEnd type="none" w="lg" len="lg"/>
          </a:ln>
          <a:effectLst/>
        </p:spPr>
      </p:cxnSp>
      <p:grpSp>
        <p:nvGrpSpPr>
          <p:cNvPr id="4" name="Group 3"/>
          <p:cNvGrpSpPr/>
          <p:nvPr/>
        </p:nvGrpSpPr>
        <p:grpSpPr>
          <a:xfrm>
            <a:off x="1349720" y="4149080"/>
            <a:ext cx="936104" cy="288032"/>
            <a:chOff x="971600" y="4581128"/>
            <a:chExt cx="936104" cy="288032"/>
          </a:xfrm>
        </p:grpSpPr>
        <p:cxnSp>
          <p:nvCxnSpPr>
            <p:cNvPr id="86" name="Elbow Connector 85"/>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87" name="Elbow Connector 86"/>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5" name="Group 6"/>
          <p:cNvGrpSpPr/>
          <p:nvPr/>
        </p:nvGrpSpPr>
        <p:grpSpPr>
          <a:xfrm>
            <a:off x="2069800" y="4149080"/>
            <a:ext cx="936104" cy="288032"/>
            <a:chOff x="971600" y="4581128"/>
            <a:chExt cx="936104" cy="288032"/>
          </a:xfrm>
        </p:grpSpPr>
        <p:cxnSp>
          <p:nvCxnSpPr>
            <p:cNvPr id="84" name="Elbow Connector 83"/>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85" name="Elbow Connector 84"/>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6" name="Group 9"/>
          <p:cNvGrpSpPr/>
          <p:nvPr/>
        </p:nvGrpSpPr>
        <p:grpSpPr>
          <a:xfrm>
            <a:off x="4950120" y="4149080"/>
            <a:ext cx="936104" cy="288032"/>
            <a:chOff x="971600" y="4581128"/>
            <a:chExt cx="936104" cy="288032"/>
          </a:xfrm>
        </p:grpSpPr>
        <p:cxnSp>
          <p:nvCxnSpPr>
            <p:cNvPr id="82" name="Elbow Connector 81"/>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83" name="Elbow Connector 82"/>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7" name="Group 12"/>
          <p:cNvGrpSpPr/>
          <p:nvPr/>
        </p:nvGrpSpPr>
        <p:grpSpPr>
          <a:xfrm>
            <a:off x="5670200" y="4149080"/>
            <a:ext cx="936104" cy="288032"/>
            <a:chOff x="971600" y="4581128"/>
            <a:chExt cx="936104" cy="288032"/>
          </a:xfrm>
        </p:grpSpPr>
        <p:cxnSp>
          <p:nvCxnSpPr>
            <p:cNvPr id="80" name="Elbow Connector 13"/>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81" name="Elbow Connector 14"/>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18" name="Group 15"/>
          <p:cNvGrpSpPr/>
          <p:nvPr/>
        </p:nvGrpSpPr>
        <p:grpSpPr>
          <a:xfrm>
            <a:off x="4230040" y="4149080"/>
            <a:ext cx="936104" cy="288032"/>
            <a:chOff x="971600" y="4581128"/>
            <a:chExt cx="936104" cy="288032"/>
          </a:xfrm>
        </p:grpSpPr>
        <p:cxnSp>
          <p:nvCxnSpPr>
            <p:cNvPr id="78" name="Elbow Connector 16"/>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9" name="Elbow Connector 78"/>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21" name="Elbow Connector 20"/>
          <p:cNvCxnSpPr/>
          <p:nvPr/>
        </p:nvCxnSpPr>
        <p:spPr bwMode="auto">
          <a:xfrm flipV="1">
            <a:off x="3509960" y="414908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2" name="Elbow Connector 21"/>
          <p:cNvCxnSpPr/>
          <p:nvPr/>
        </p:nvCxnSpPr>
        <p:spPr bwMode="auto">
          <a:xfrm>
            <a:off x="3870000" y="414908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nvGrpSpPr>
          <p:cNvPr id="19" name="Group 22"/>
          <p:cNvGrpSpPr/>
          <p:nvPr/>
        </p:nvGrpSpPr>
        <p:grpSpPr>
          <a:xfrm>
            <a:off x="2789880" y="4149080"/>
            <a:ext cx="936104" cy="288032"/>
            <a:chOff x="971600" y="4581128"/>
            <a:chExt cx="936104" cy="288032"/>
          </a:xfrm>
        </p:grpSpPr>
        <p:cxnSp>
          <p:nvCxnSpPr>
            <p:cNvPr id="76" name="Elbow Connector 75"/>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7" name="Elbow Connector 76"/>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sp>
        <p:nvSpPr>
          <p:cNvPr id="24" name="TextBox 23"/>
          <p:cNvSpPr txBox="1"/>
          <p:nvPr/>
        </p:nvSpPr>
        <p:spPr>
          <a:xfrm>
            <a:off x="773656" y="4149080"/>
            <a:ext cx="504056" cy="369332"/>
          </a:xfrm>
          <a:prstGeom prst="rect">
            <a:avLst/>
          </a:prstGeom>
          <a:noFill/>
        </p:spPr>
        <p:txBody>
          <a:bodyPr wrap="square" rtlCol="0">
            <a:spAutoFit/>
          </a:bodyPr>
          <a:lstStyle/>
          <a:p>
            <a:pPr algn="l"/>
            <a:r>
              <a:rPr lang="en-GB" sz="1800" b="0" dirty="0" err="1" smtClean="0"/>
              <a:t>clk</a:t>
            </a:r>
            <a:endParaRPr lang="en-GB" sz="1800" b="0" dirty="0"/>
          </a:p>
        </p:txBody>
      </p:sp>
      <p:sp>
        <p:nvSpPr>
          <p:cNvPr id="25" name="TextBox 24"/>
          <p:cNvSpPr txBox="1"/>
          <p:nvPr/>
        </p:nvSpPr>
        <p:spPr>
          <a:xfrm>
            <a:off x="773656" y="4509120"/>
            <a:ext cx="576064" cy="369332"/>
          </a:xfrm>
          <a:prstGeom prst="rect">
            <a:avLst/>
          </a:prstGeom>
          <a:noFill/>
        </p:spPr>
        <p:txBody>
          <a:bodyPr wrap="square" rtlCol="0">
            <a:spAutoFit/>
          </a:bodyPr>
          <a:lstStyle/>
          <a:p>
            <a:pPr algn="l"/>
            <a:r>
              <a:rPr lang="en-GB" sz="1800" b="0" dirty="0" err="1" smtClean="0"/>
              <a:t>req</a:t>
            </a:r>
            <a:endParaRPr lang="en-GB" sz="1800" b="0" dirty="0"/>
          </a:p>
        </p:txBody>
      </p:sp>
      <p:sp>
        <p:nvSpPr>
          <p:cNvPr id="26" name="TextBox 25"/>
          <p:cNvSpPr txBox="1"/>
          <p:nvPr/>
        </p:nvSpPr>
        <p:spPr>
          <a:xfrm>
            <a:off x="773656" y="4869160"/>
            <a:ext cx="504056" cy="369332"/>
          </a:xfrm>
          <a:prstGeom prst="rect">
            <a:avLst/>
          </a:prstGeom>
          <a:noFill/>
        </p:spPr>
        <p:txBody>
          <a:bodyPr wrap="square" rtlCol="0">
            <a:spAutoFit/>
          </a:bodyPr>
          <a:lstStyle/>
          <a:p>
            <a:r>
              <a:rPr lang="en-GB" sz="1800" b="0" dirty="0" err="1" smtClean="0"/>
              <a:t>gnt</a:t>
            </a:r>
            <a:endParaRPr lang="en-GB" sz="1800" b="0" dirty="0"/>
          </a:p>
        </p:txBody>
      </p:sp>
      <p:cxnSp>
        <p:nvCxnSpPr>
          <p:cNvPr id="27" name="Elbow Connector 26"/>
          <p:cNvCxnSpPr/>
          <p:nvPr/>
        </p:nvCxnSpPr>
        <p:spPr bwMode="auto">
          <a:xfrm flipV="1">
            <a:off x="3149920" y="4509120"/>
            <a:ext cx="648072"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2717872" y="4797152"/>
            <a:ext cx="7200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349720" y="4797152"/>
            <a:ext cx="93610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Elbow Connector 29"/>
          <p:cNvCxnSpPr/>
          <p:nvPr/>
        </p:nvCxnSpPr>
        <p:spPr bwMode="auto">
          <a:xfrm flipV="1">
            <a:off x="4590080"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 name="Elbow Connector 30"/>
          <p:cNvCxnSpPr/>
          <p:nvPr/>
        </p:nvCxnSpPr>
        <p:spPr bwMode="auto">
          <a:xfrm>
            <a:off x="5310160"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2" name="Elbow Connector 31"/>
          <p:cNvCxnSpPr/>
          <p:nvPr/>
        </p:nvCxnSpPr>
        <p:spPr bwMode="auto">
          <a:xfrm flipV="1">
            <a:off x="1709760"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4950120" y="4797152"/>
            <a:ext cx="129614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2213816" y="4797152"/>
            <a:ext cx="64807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5" name="Elbow Connector 34"/>
          <p:cNvCxnSpPr/>
          <p:nvPr/>
        </p:nvCxnSpPr>
        <p:spPr bwMode="auto">
          <a:xfrm>
            <a:off x="3870000" y="450912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1349720" y="5157192"/>
            <a:ext cx="64807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1997792" y="4869160"/>
            <a:ext cx="57606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2717872" y="5157192"/>
            <a:ext cx="216024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4950120" y="4869160"/>
            <a:ext cx="57606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0" name="Elbow Connector 39"/>
          <p:cNvCxnSpPr/>
          <p:nvPr/>
        </p:nvCxnSpPr>
        <p:spPr bwMode="auto">
          <a:xfrm>
            <a:off x="2357832"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5670200" y="5157192"/>
            <a:ext cx="115212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2" name="TextBox 41"/>
          <p:cNvSpPr txBox="1"/>
          <p:nvPr/>
        </p:nvSpPr>
        <p:spPr>
          <a:xfrm>
            <a:off x="7110360" y="5373216"/>
            <a:ext cx="648072" cy="338554"/>
          </a:xfrm>
          <a:prstGeom prst="rect">
            <a:avLst/>
          </a:prstGeom>
          <a:noFill/>
        </p:spPr>
        <p:txBody>
          <a:bodyPr wrap="square" rtlCol="0">
            <a:spAutoFit/>
          </a:bodyPr>
          <a:lstStyle/>
          <a:p>
            <a:pPr algn="l"/>
            <a:r>
              <a:rPr lang="en-GB" sz="1600" b="0" dirty="0" smtClean="0">
                <a:solidFill>
                  <a:srgbClr val="00B050"/>
                </a:solidFill>
              </a:rPr>
              <a:t>pass</a:t>
            </a:r>
            <a:endParaRPr lang="en-GB" sz="1600" b="0" dirty="0">
              <a:solidFill>
                <a:srgbClr val="00B050"/>
              </a:solidFill>
            </a:endParaRPr>
          </a:p>
        </p:txBody>
      </p:sp>
      <p:grpSp>
        <p:nvGrpSpPr>
          <p:cNvPr id="20" name="Group 53"/>
          <p:cNvGrpSpPr/>
          <p:nvPr/>
        </p:nvGrpSpPr>
        <p:grpSpPr>
          <a:xfrm>
            <a:off x="7830440" y="4149080"/>
            <a:ext cx="936104" cy="288032"/>
            <a:chOff x="971600" y="4581128"/>
            <a:chExt cx="936104" cy="288032"/>
          </a:xfrm>
        </p:grpSpPr>
        <p:cxnSp>
          <p:nvCxnSpPr>
            <p:cNvPr id="74" name="Elbow Connector 73"/>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5" name="Elbow Connector 74"/>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23" name="Group 56"/>
          <p:cNvGrpSpPr/>
          <p:nvPr/>
        </p:nvGrpSpPr>
        <p:grpSpPr>
          <a:xfrm>
            <a:off x="7110360" y="4149080"/>
            <a:ext cx="936104" cy="288032"/>
            <a:chOff x="971600" y="4581128"/>
            <a:chExt cx="936104" cy="288032"/>
          </a:xfrm>
        </p:grpSpPr>
        <p:cxnSp>
          <p:nvCxnSpPr>
            <p:cNvPr id="72" name="Elbow Connector 71"/>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3" name="Elbow Connector 72"/>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44" name="Group 59"/>
          <p:cNvGrpSpPr/>
          <p:nvPr/>
        </p:nvGrpSpPr>
        <p:grpSpPr>
          <a:xfrm>
            <a:off x="6390280" y="4149080"/>
            <a:ext cx="936104" cy="288032"/>
            <a:chOff x="971600" y="4581128"/>
            <a:chExt cx="936104" cy="288032"/>
          </a:xfrm>
        </p:grpSpPr>
        <p:cxnSp>
          <p:nvCxnSpPr>
            <p:cNvPr id="70" name="Elbow Connector 69"/>
            <p:cNvCxnSpPr/>
            <p:nvPr/>
          </p:nvCxnSpPr>
          <p:spPr bwMode="auto">
            <a:xfrm flipV="1">
              <a:off x="97160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71" name="Elbow Connector 70"/>
            <p:cNvCxnSpPr/>
            <p:nvPr/>
          </p:nvCxnSpPr>
          <p:spPr bwMode="auto">
            <a:xfrm>
              <a:off x="1331640" y="4581128"/>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47" name="Straight Connector 46"/>
          <p:cNvCxnSpPr/>
          <p:nvPr/>
        </p:nvCxnSpPr>
        <p:spPr bwMode="auto">
          <a:xfrm>
            <a:off x="7686424" y="5157192"/>
            <a:ext cx="111596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3581968" y="4509120"/>
            <a:ext cx="50405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4446064" y="4797152"/>
            <a:ext cx="50405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0" name="Elbow Connector 49"/>
          <p:cNvCxnSpPr/>
          <p:nvPr/>
        </p:nvCxnSpPr>
        <p:spPr bwMode="auto">
          <a:xfrm flipV="1">
            <a:off x="6030240" y="4509120"/>
            <a:ext cx="648072"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6678312" y="4509120"/>
            <a:ext cx="864096"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2" name="Elbow Connector 51"/>
          <p:cNvCxnSpPr/>
          <p:nvPr/>
        </p:nvCxnSpPr>
        <p:spPr bwMode="auto">
          <a:xfrm>
            <a:off x="7470400" y="450912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7830440" y="4797152"/>
            <a:ext cx="93610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6" name="TextBox 55"/>
          <p:cNvSpPr txBox="1"/>
          <p:nvPr/>
        </p:nvSpPr>
        <p:spPr>
          <a:xfrm>
            <a:off x="7902448" y="5373216"/>
            <a:ext cx="504056" cy="338554"/>
          </a:xfrm>
          <a:prstGeom prst="rect">
            <a:avLst/>
          </a:prstGeom>
          <a:noFill/>
        </p:spPr>
        <p:txBody>
          <a:bodyPr wrap="square" rtlCol="0">
            <a:spAutoFit/>
          </a:bodyPr>
          <a:lstStyle/>
          <a:p>
            <a:pPr algn="l"/>
            <a:r>
              <a:rPr lang="en-GB" sz="1600" b="0" dirty="0" smtClean="0">
                <a:solidFill>
                  <a:srgbClr val="C00000"/>
                </a:solidFill>
              </a:rPr>
              <a:t>fail</a:t>
            </a:r>
            <a:endParaRPr lang="en-GB" sz="1600" b="0" dirty="0">
              <a:solidFill>
                <a:srgbClr val="C00000"/>
              </a:solidFill>
            </a:endParaRPr>
          </a:p>
        </p:txBody>
      </p:sp>
      <p:sp>
        <p:nvSpPr>
          <p:cNvPr id="57" name="TextBox 56"/>
          <p:cNvSpPr txBox="1"/>
          <p:nvPr/>
        </p:nvSpPr>
        <p:spPr>
          <a:xfrm>
            <a:off x="4230040" y="5445224"/>
            <a:ext cx="504056" cy="338554"/>
          </a:xfrm>
          <a:prstGeom prst="rect">
            <a:avLst/>
          </a:prstGeom>
          <a:noFill/>
        </p:spPr>
        <p:txBody>
          <a:bodyPr wrap="square" rtlCol="0">
            <a:spAutoFit/>
          </a:bodyPr>
          <a:lstStyle/>
          <a:p>
            <a:pPr algn="l"/>
            <a:r>
              <a:rPr lang="en-GB" sz="1600" b="0" dirty="0" smtClean="0">
                <a:solidFill>
                  <a:srgbClr val="C00000"/>
                </a:solidFill>
              </a:rPr>
              <a:t>fail</a:t>
            </a:r>
            <a:endParaRPr lang="en-GB" sz="1600" b="0" dirty="0">
              <a:solidFill>
                <a:srgbClr val="C00000"/>
              </a:solidFill>
            </a:endParaRPr>
          </a:p>
        </p:txBody>
      </p:sp>
      <p:cxnSp>
        <p:nvCxnSpPr>
          <p:cNvPr id="58" name="Elbow Connector 57"/>
          <p:cNvCxnSpPr/>
          <p:nvPr/>
        </p:nvCxnSpPr>
        <p:spPr bwMode="auto">
          <a:xfrm flipV="1">
            <a:off x="6678312"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59" name="Elbow Connector 58"/>
          <p:cNvCxnSpPr/>
          <p:nvPr/>
        </p:nvCxnSpPr>
        <p:spPr bwMode="auto">
          <a:xfrm>
            <a:off x="7398392" y="4869160"/>
            <a:ext cx="576064" cy="288032"/>
          </a:xfrm>
          <a:prstGeom prst="bentConnector3">
            <a:avLst>
              <a:gd name="adj1" fmla="val 5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a:off x="7110360" y="4869160"/>
            <a:ext cx="57606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1" name="TextBox 60"/>
          <p:cNvSpPr txBox="1"/>
          <p:nvPr/>
        </p:nvSpPr>
        <p:spPr>
          <a:xfrm>
            <a:off x="341608" y="5733256"/>
            <a:ext cx="1043608" cy="646331"/>
          </a:xfrm>
          <a:prstGeom prst="rect">
            <a:avLst/>
          </a:prstGeom>
          <a:noFill/>
        </p:spPr>
        <p:txBody>
          <a:bodyPr wrap="square" rtlCol="0">
            <a:spAutoFit/>
          </a:bodyPr>
          <a:lstStyle/>
          <a:p>
            <a:pPr algn="l"/>
            <a:r>
              <a:rPr lang="en-GB" sz="1800" b="0" dirty="0" err="1" smtClean="0"/>
              <a:t>req_gnt</a:t>
            </a:r>
            <a:r>
              <a:rPr lang="en-GB" sz="1800" b="0" dirty="0" smtClean="0"/>
              <a:t> true</a:t>
            </a:r>
            <a:endParaRPr lang="en-GB" sz="1800" b="0" dirty="0"/>
          </a:p>
        </p:txBody>
      </p:sp>
      <p:sp>
        <p:nvSpPr>
          <p:cNvPr id="62" name="Freeform 61"/>
          <p:cNvSpPr/>
          <p:nvPr/>
        </p:nvSpPr>
        <p:spPr bwMode="auto">
          <a:xfrm>
            <a:off x="1493736"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3" name="Freeform 62"/>
          <p:cNvSpPr/>
          <p:nvPr/>
        </p:nvSpPr>
        <p:spPr bwMode="auto">
          <a:xfrm>
            <a:off x="8046464"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4" name="Freeform 63"/>
          <p:cNvSpPr/>
          <p:nvPr/>
        </p:nvSpPr>
        <p:spPr bwMode="auto">
          <a:xfrm>
            <a:off x="6606304"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5" name="Freeform 64"/>
          <p:cNvSpPr/>
          <p:nvPr/>
        </p:nvSpPr>
        <p:spPr bwMode="auto">
          <a:xfrm>
            <a:off x="5886224"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6" name="Freeform 65"/>
          <p:cNvSpPr/>
          <p:nvPr/>
        </p:nvSpPr>
        <p:spPr bwMode="auto">
          <a:xfrm>
            <a:off x="5094136"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7" name="Freeform 66"/>
          <p:cNvSpPr/>
          <p:nvPr/>
        </p:nvSpPr>
        <p:spPr bwMode="auto">
          <a:xfrm>
            <a:off x="4302048"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8" name="Freeform 67"/>
          <p:cNvSpPr/>
          <p:nvPr/>
        </p:nvSpPr>
        <p:spPr bwMode="auto">
          <a:xfrm>
            <a:off x="2933896"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9" name="Freeform 68"/>
          <p:cNvSpPr/>
          <p:nvPr/>
        </p:nvSpPr>
        <p:spPr bwMode="auto">
          <a:xfrm>
            <a:off x="2213816" y="5877272"/>
            <a:ext cx="216024" cy="255410"/>
          </a:xfrm>
          <a:custGeom>
            <a:avLst/>
            <a:gdLst>
              <a:gd name="connsiteX0" fmla="*/ 0 w 365760"/>
              <a:gd name="connsiteY0" fmla="*/ 60960 h 339922"/>
              <a:gd name="connsiteX1" fmla="*/ 30480 w 365760"/>
              <a:gd name="connsiteY1" fmla="*/ 106680 h 339922"/>
              <a:gd name="connsiteX2" fmla="*/ 45720 w 365760"/>
              <a:gd name="connsiteY2" fmla="*/ 152400 h 339922"/>
              <a:gd name="connsiteX3" fmla="*/ 106680 w 365760"/>
              <a:gd name="connsiteY3" fmla="*/ 243840 h 339922"/>
              <a:gd name="connsiteX4" fmla="*/ 152400 w 365760"/>
              <a:gd name="connsiteY4" fmla="*/ 335280 h 339922"/>
              <a:gd name="connsiteX5" fmla="*/ 228600 w 365760"/>
              <a:gd name="connsiteY5" fmla="*/ 198120 h 339922"/>
              <a:gd name="connsiteX6" fmla="*/ 304800 w 365760"/>
              <a:gd name="connsiteY6" fmla="*/ 60960 h 339922"/>
              <a:gd name="connsiteX7" fmla="*/ 365760 w 365760"/>
              <a:gd name="connsiteY7" fmla="*/ 0 h 33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 h="339922">
                <a:moveTo>
                  <a:pt x="0" y="60960"/>
                </a:moveTo>
                <a:cubicBezTo>
                  <a:pt x="10160" y="76200"/>
                  <a:pt x="22289" y="90297"/>
                  <a:pt x="30480" y="106680"/>
                </a:cubicBezTo>
                <a:cubicBezTo>
                  <a:pt x="37664" y="121048"/>
                  <a:pt x="37918" y="138357"/>
                  <a:pt x="45720" y="152400"/>
                </a:cubicBezTo>
                <a:cubicBezTo>
                  <a:pt x="63510" y="184422"/>
                  <a:pt x="95096" y="209087"/>
                  <a:pt x="106680" y="243840"/>
                </a:cubicBezTo>
                <a:cubicBezTo>
                  <a:pt x="127712" y="306936"/>
                  <a:pt x="113009" y="276194"/>
                  <a:pt x="152400" y="335280"/>
                </a:cubicBezTo>
                <a:cubicBezTo>
                  <a:pt x="242805" y="305145"/>
                  <a:pt x="181333" y="339922"/>
                  <a:pt x="228600" y="198120"/>
                </a:cubicBezTo>
                <a:cubicBezTo>
                  <a:pt x="255424" y="117647"/>
                  <a:pt x="234929" y="165766"/>
                  <a:pt x="304800" y="60960"/>
                </a:cubicBezTo>
                <a:cubicBezTo>
                  <a:pt x="341581" y="5789"/>
                  <a:pt x="318897" y="23431"/>
                  <a:pt x="365760" y="0"/>
                </a:cubicBezTo>
              </a:path>
            </a:pathLst>
          </a:custGeom>
          <a:noFill/>
          <a:ln w="53975" cap="flat" cmpd="sng" algn="ctr">
            <a:solidFill>
              <a:srgbClr val="4185B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88" name="Rectangle 87"/>
          <p:cNvSpPr/>
          <p:nvPr/>
        </p:nvSpPr>
        <p:spPr bwMode="auto">
          <a:xfrm>
            <a:off x="755576" y="3384000"/>
            <a:ext cx="6660312" cy="39600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89" name="Rounded Rectangular Callout 88"/>
          <p:cNvSpPr/>
          <p:nvPr/>
        </p:nvSpPr>
        <p:spPr bwMode="auto">
          <a:xfrm>
            <a:off x="6444208" y="1794912"/>
            <a:ext cx="2448272" cy="792088"/>
          </a:xfrm>
          <a:prstGeom prst="wedgeRoundRectCallout">
            <a:avLst>
              <a:gd name="adj1" fmla="val -93084"/>
              <a:gd name="adj2" fmla="val 1620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002060"/>
                </a:solidFill>
              </a:rPr>
              <a:t>n</a:t>
            </a:r>
            <a:r>
              <a:rPr kumimoji="0" lang="en-GB" sz="2000" i="0" u="none" strike="noStrike" cap="none" normalizeH="0" baseline="0" dirty="0" smtClean="0">
                <a:ln>
                  <a:noFill/>
                </a:ln>
                <a:solidFill>
                  <a:srgbClr val="002060"/>
                </a:solidFill>
                <a:effectLst/>
                <a:latin typeface="Arial" charset="0"/>
              </a:rPr>
              <a:t>on-overlapping implication</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6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6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4"/>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42" grpId="0"/>
      <p:bldP spid="56" grpId="0"/>
      <p:bldP spid="57" grpId="0"/>
      <p:bldP spid="61" grpId="0"/>
      <p:bldP spid="62" grpId="0" animBg="1"/>
      <p:bldP spid="63" grpId="0" animBg="1"/>
      <p:bldP spid="64" grpId="0" animBg="1"/>
      <p:bldP spid="65" grpId="0" animBg="1"/>
      <p:bldP spid="66" grpId="0" animBg="1"/>
      <p:bldP spid="67" grpId="0" animBg="1"/>
      <p:bldP spid="68" grpId="0" animBg="1"/>
      <p:bldP spid="69" grpId="0" animBg="1"/>
      <p:bldP spid="88" grpId="0" animBg="1"/>
      <p:bldP spid="8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Implications</a:t>
            </a:r>
            <a:endParaRPr lang="en-GB" dirty="0"/>
          </a:p>
        </p:txBody>
      </p:sp>
      <p:sp>
        <p:nvSpPr>
          <p:cNvPr id="3" name="Content Placeholder 2"/>
          <p:cNvSpPr>
            <a:spLocks noGrp="1"/>
          </p:cNvSpPr>
          <p:nvPr>
            <p:ph idx="1"/>
          </p:nvPr>
        </p:nvSpPr>
        <p:spPr>
          <a:xfrm>
            <a:off x="269540" y="1364392"/>
            <a:ext cx="8604920" cy="5112568"/>
          </a:xfrm>
        </p:spPr>
        <p:txBody>
          <a:bodyPr/>
          <a:lstStyle/>
          <a:p>
            <a:r>
              <a:rPr lang="en-GB" sz="2400" b="0" dirty="0" smtClean="0">
                <a:solidFill>
                  <a:schemeClr val="tx1"/>
                </a:solidFill>
              </a:rPr>
              <a:t>SVA has another implication operator:</a:t>
            </a:r>
          </a:p>
          <a:p>
            <a:r>
              <a:rPr lang="en-GB" sz="2400" b="0" dirty="0" smtClean="0">
                <a:latin typeface="Courier New" pitchFamily="49" charset="0"/>
                <a:cs typeface="Courier New" pitchFamily="49" charset="0"/>
              </a:rPr>
              <a:t>|-&gt;</a:t>
            </a:r>
            <a:r>
              <a:rPr lang="en-GB" sz="2400" b="0" dirty="0" smtClean="0">
                <a:solidFill>
                  <a:schemeClr val="tx1"/>
                </a:solidFill>
              </a:rPr>
              <a:t> </a:t>
            </a:r>
            <a:r>
              <a:rPr lang="en-GB" sz="2400" b="0" dirty="0" smtClean="0"/>
              <a:t>represents logical implication</a:t>
            </a:r>
          </a:p>
          <a:p>
            <a:pPr lvl="1"/>
            <a:r>
              <a:rPr lang="en-GB" sz="2000" dirty="0" smtClean="0">
                <a:latin typeface="Courier New" pitchFamily="49" charset="0"/>
                <a:cs typeface="Courier New" pitchFamily="49" charset="0"/>
              </a:rPr>
              <a:t>A|-&gt;B </a:t>
            </a:r>
            <a:r>
              <a:rPr lang="en-GB" sz="2000" dirty="0" smtClean="0"/>
              <a:t>is equivalent to </a:t>
            </a:r>
            <a:r>
              <a:rPr lang="en-GB" sz="2000" dirty="0" smtClean="0">
                <a:latin typeface="Courier New" pitchFamily="49" charset="0"/>
                <a:cs typeface="Courier New" pitchFamily="49" charset="0"/>
              </a:rPr>
              <a:t>(not A) or B</a:t>
            </a:r>
            <a:r>
              <a:rPr lang="en-GB" sz="2000" dirty="0" smtClean="0"/>
              <a:t>, </a:t>
            </a:r>
          </a:p>
          <a:p>
            <a:pPr lvl="1">
              <a:buNone/>
            </a:pPr>
            <a:r>
              <a:rPr lang="en-GB" sz="2000" dirty="0" smtClean="0"/>
              <a:t>				where </a:t>
            </a:r>
            <a:r>
              <a:rPr lang="en-GB" sz="2000" dirty="0" smtClean="0">
                <a:latin typeface="Courier New" pitchFamily="49" charset="0"/>
                <a:cs typeface="Courier New" pitchFamily="49" charset="0"/>
              </a:rPr>
              <a:t>B</a:t>
            </a:r>
            <a:r>
              <a:rPr lang="en-GB" sz="2000" dirty="0" smtClean="0"/>
              <a:t> is sampled </a:t>
            </a:r>
            <a:r>
              <a:rPr lang="en-GB" sz="2000" b="1" dirty="0" smtClean="0">
                <a:solidFill>
                  <a:srgbClr val="C00000"/>
                </a:solidFill>
              </a:rPr>
              <a:t>in the same cycle as </a:t>
            </a:r>
            <a:r>
              <a:rPr lang="en-GB" sz="2000" dirty="0" smtClean="0">
                <a:latin typeface="Courier New" pitchFamily="49" charset="0"/>
                <a:cs typeface="Courier New" pitchFamily="49" charset="0"/>
              </a:rPr>
              <a:t>A</a:t>
            </a:r>
            <a:r>
              <a:rPr lang="en-GB" sz="2000" dirty="0" smtClean="0"/>
              <a:t>.</a:t>
            </a:r>
          </a:p>
          <a:p>
            <a:pPr lvl="1">
              <a:spcBef>
                <a:spcPts val="0"/>
              </a:spcBef>
              <a:buNone/>
            </a:pPr>
            <a:endParaRPr lang="en-GB" sz="1050" dirty="0" smtClean="0"/>
          </a:p>
          <a:p>
            <a:pPr lvl="1">
              <a:buNone/>
            </a:pPr>
            <a:r>
              <a:rPr lang="en-GB" sz="2000" dirty="0" smtClean="0">
                <a:latin typeface="Courier New" pitchFamily="49" charset="0"/>
                <a:cs typeface="Courier New" pitchFamily="49" charset="0"/>
              </a:rPr>
              <a:t>req_gnt_v1: assert property ( </a:t>
            </a:r>
            <a:r>
              <a:rPr lang="en-GB" sz="2000" dirty="0" err="1" smtClean="0">
                <a:latin typeface="Courier New" pitchFamily="49" charset="0"/>
                <a:cs typeface="Courier New" pitchFamily="49" charset="0"/>
              </a:rPr>
              <a:t>req</a:t>
            </a:r>
            <a:r>
              <a:rPr lang="en-GB" sz="2000" dirty="0" smtClean="0">
                <a:latin typeface="Courier New" pitchFamily="49" charset="0"/>
                <a:cs typeface="Courier New" pitchFamily="49" charset="0"/>
              </a:rPr>
              <a:t> |=&gt; </a:t>
            </a:r>
            <a:r>
              <a:rPr lang="en-GB" sz="2000" dirty="0" err="1" smtClean="0">
                <a:latin typeface="Courier New" pitchFamily="49" charset="0"/>
                <a:cs typeface="Courier New" pitchFamily="49" charset="0"/>
              </a:rPr>
              <a:t>gnt</a:t>
            </a:r>
            <a:r>
              <a:rPr lang="en-GB" sz="2000" dirty="0" smtClean="0">
                <a:latin typeface="Courier New" pitchFamily="49" charset="0"/>
                <a:cs typeface="Courier New" pitchFamily="49" charset="0"/>
              </a:rPr>
              <a:t> );</a:t>
            </a:r>
          </a:p>
          <a:p>
            <a:pPr lvl="1">
              <a:buNone/>
            </a:pPr>
            <a:endParaRPr lang="en-GB" sz="2000" dirty="0" smtClean="0">
              <a:latin typeface="Courier New" pitchFamily="49" charset="0"/>
              <a:cs typeface="Courier New" pitchFamily="49" charset="0"/>
            </a:endParaRPr>
          </a:p>
          <a:p>
            <a:pPr lvl="1">
              <a:buNone/>
            </a:pPr>
            <a:r>
              <a:rPr lang="en-GB" sz="2000" dirty="0" smtClean="0">
                <a:latin typeface="Courier New" pitchFamily="49" charset="0"/>
                <a:cs typeface="Courier New" pitchFamily="49" charset="0"/>
              </a:rPr>
              <a:t>req_gnt_v2: assert property ( </a:t>
            </a:r>
            <a:r>
              <a:rPr lang="en-GB" sz="2000" dirty="0" err="1" smtClean="0">
                <a:latin typeface="Courier New" pitchFamily="49" charset="0"/>
                <a:cs typeface="Courier New" pitchFamily="49" charset="0"/>
              </a:rPr>
              <a:t>req</a:t>
            </a:r>
            <a:r>
              <a:rPr lang="en-GB" sz="2000" dirty="0" smtClean="0">
                <a:latin typeface="Courier New" pitchFamily="49" charset="0"/>
                <a:cs typeface="Courier New" pitchFamily="49" charset="0"/>
              </a:rPr>
              <a:t> |-&gt; ##1 </a:t>
            </a:r>
            <a:r>
              <a:rPr lang="en-GB" sz="2000" dirty="0" err="1" smtClean="0">
                <a:latin typeface="Courier New" pitchFamily="49" charset="0"/>
                <a:cs typeface="Courier New" pitchFamily="49" charset="0"/>
              </a:rPr>
              <a:t>gnt</a:t>
            </a:r>
            <a:r>
              <a:rPr lang="en-GB" sz="2000" dirty="0" smtClean="0">
                <a:latin typeface="Courier New" pitchFamily="49" charset="0"/>
                <a:cs typeface="Courier New" pitchFamily="49" charset="0"/>
              </a:rPr>
              <a:t> );</a:t>
            </a:r>
          </a:p>
          <a:p>
            <a:pPr lvl="1">
              <a:buNone/>
            </a:pPr>
            <a:endParaRPr lang="en-GB" sz="2000" dirty="0" smtClean="0"/>
          </a:p>
          <a:p>
            <a:pPr lvl="1">
              <a:buNone/>
            </a:pPr>
            <a:endParaRPr lang="en-GB" sz="2000" dirty="0" smtClean="0"/>
          </a:p>
          <a:p>
            <a:pPr lvl="1">
              <a:buNone/>
            </a:pPr>
            <a:endParaRPr lang="en-GB" sz="2000" b="0" dirty="0" smtClean="0">
              <a:solidFill>
                <a:schemeClr val="tx1"/>
              </a:solidFill>
            </a:endParaRPr>
          </a:p>
          <a:p>
            <a:pPr lvl="1">
              <a:buNone/>
            </a:pPr>
            <a:endParaRPr lang="en-GB" sz="2000" dirty="0" smtClean="0"/>
          </a:p>
          <a:p>
            <a:pPr>
              <a:spcBef>
                <a:spcPts val="3000"/>
              </a:spcBef>
              <a:buNone/>
            </a:pPr>
            <a:r>
              <a:rPr lang="en-GB" sz="2000" b="1" dirty="0" smtClean="0">
                <a:solidFill>
                  <a:srgbClr val="A50021"/>
                </a:solidFill>
              </a:rPr>
              <a:t>Both properties above are specifying the same functional behaviour.</a:t>
            </a:r>
            <a:endParaRPr lang="en-GB" sz="2000" b="1" dirty="0">
              <a:solidFill>
                <a:srgbClr val="A50021"/>
              </a:solidFill>
            </a:endParaRPr>
          </a:p>
        </p:txBody>
      </p:sp>
      <p:sp>
        <p:nvSpPr>
          <p:cNvPr id="4" name="Rectangle 3"/>
          <p:cNvSpPr/>
          <p:nvPr/>
        </p:nvSpPr>
        <p:spPr bwMode="auto">
          <a:xfrm>
            <a:off x="755576" y="3096000"/>
            <a:ext cx="6912768" cy="486032"/>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755576" y="3816000"/>
            <a:ext cx="7632848" cy="486032"/>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Rounded Rectangular Callout 5"/>
          <p:cNvSpPr/>
          <p:nvPr/>
        </p:nvSpPr>
        <p:spPr bwMode="auto">
          <a:xfrm>
            <a:off x="956360" y="4521696"/>
            <a:ext cx="4248472" cy="1440160"/>
          </a:xfrm>
          <a:prstGeom prst="wedgeRoundRectCallout">
            <a:avLst>
              <a:gd name="adj1" fmla="val 74415"/>
              <a:gd name="adj2" fmla="val -65665"/>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solidFill>
                  <a:srgbClr val="002060"/>
                </a:solidFill>
              </a:rPr>
              <a:t>The o</a:t>
            </a:r>
            <a:r>
              <a:rPr kumimoji="0" lang="en-GB" sz="2000" b="0" i="0" u="none" strike="noStrike" cap="none" normalizeH="0" baseline="0" dirty="0" smtClean="0">
                <a:ln>
                  <a:noFill/>
                </a:ln>
                <a:solidFill>
                  <a:srgbClr val="002060"/>
                </a:solidFill>
                <a:effectLst/>
                <a:latin typeface="Arial" charset="0"/>
              </a:rPr>
              <a:t>verlapping implication operator |-&gt;</a:t>
            </a:r>
            <a:r>
              <a:rPr kumimoji="0" lang="en-GB" sz="2000" b="0" i="0" u="none" strike="noStrike" cap="none" normalizeH="0" dirty="0" smtClean="0">
                <a:ln>
                  <a:noFill/>
                </a:ln>
                <a:solidFill>
                  <a:srgbClr val="002060"/>
                </a:solidFill>
                <a:effectLst/>
                <a:latin typeface="Arial" charset="0"/>
              </a:rPr>
              <a:t> </a:t>
            </a:r>
            <a:r>
              <a:rPr kumimoji="0" lang="en-GB" sz="2000" b="0" i="0" u="none" strike="noStrike" cap="none" normalizeH="0" baseline="0" dirty="0" smtClean="0">
                <a:ln>
                  <a:noFill/>
                </a:ln>
                <a:solidFill>
                  <a:srgbClr val="002060"/>
                </a:solidFill>
                <a:effectLst/>
                <a:latin typeface="Arial" charset="0"/>
              </a:rPr>
              <a:t>specifies behaviour in the same clock cycle</a:t>
            </a:r>
            <a:r>
              <a:rPr kumimoji="0" lang="en-GB" sz="2000" b="0" i="0" u="none" strike="noStrike" cap="none" normalizeH="0" dirty="0" smtClean="0">
                <a:ln>
                  <a:noFill/>
                </a:ln>
                <a:solidFill>
                  <a:srgbClr val="002060"/>
                </a:solidFill>
                <a:effectLst/>
                <a:latin typeface="Arial" charset="0"/>
              </a:rPr>
              <a:t> as the one in which the LHS is evaluated.</a:t>
            </a:r>
            <a:endParaRPr kumimoji="0" lang="en-GB" sz="2000" b="0" i="0" u="none" strike="noStrike" cap="none" normalizeH="0" baseline="0" dirty="0" smtClean="0">
              <a:ln>
                <a:noFill/>
              </a:ln>
              <a:solidFill>
                <a:srgbClr val="002060"/>
              </a:solidFill>
              <a:effectLst/>
              <a:latin typeface="Arial" charset="0"/>
            </a:endParaRPr>
          </a:p>
        </p:txBody>
      </p:sp>
      <p:sp>
        <p:nvSpPr>
          <p:cNvPr id="7" name="Rounded Rectangular Callout 6"/>
          <p:cNvSpPr/>
          <p:nvPr/>
        </p:nvSpPr>
        <p:spPr bwMode="auto">
          <a:xfrm>
            <a:off x="6076608" y="4608944"/>
            <a:ext cx="2808312" cy="1368152"/>
          </a:xfrm>
          <a:prstGeom prst="wedgeRoundRectCallout">
            <a:avLst>
              <a:gd name="adj1" fmla="val -23225"/>
              <a:gd name="adj2" fmla="val -77785"/>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solidFill>
                  <a:srgbClr val="002060"/>
                </a:solidFill>
              </a:rPr>
              <a:t>Delay operator ##N delays by N cycles, where N is a positive integer including 0.</a:t>
            </a:r>
            <a:endParaRPr kumimoji="0" lang="en-GB" sz="2000" b="0" i="0" u="none" strike="noStrike" cap="none" normalizeH="0" baseline="0" dirty="0" smtClean="0">
              <a:ln>
                <a:noFill/>
              </a:ln>
              <a:solidFill>
                <a:srgbClr val="002060"/>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2038"/>
          </a:xfrm>
        </p:spPr>
        <p:txBody>
          <a:bodyPr/>
          <a:lstStyle/>
          <a:p>
            <a:r>
              <a:rPr lang="en-GB" sz="3600" dirty="0" smtClean="0"/>
              <a:t>Useful </a:t>
            </a:r>
            <a:r>
              <a:rPr lang="en-GB" sz="3600" dirty="0" err="1" smtClean="0"/>
              <a:t>SystemVerilog</a:t>
            </a:r>
            <a:r>
              <a:rPr lang="en-GB" sz="3600" dirty="0" smtClean="0"/>
              <a:t> Functions for Property Specification</a:t>
            </a:r>
            <a:endParaRPr lang="en-GB" dirty="0"/>
          </a:p>
        </p:txBody>
      </p:sp>
      <p:sp>
        <p:nvSpPr>
          <p:cNvPr id="3" name="Content Placeholder 2"/>
          <p:cNvSpPr>
            <a:spLocks noGrp="1"/>
          </p:cNvSpPr>
          <p:nvPr>
            <p:ph idx="1"/>
          </p:nvPr>
        </p:nvSpPr>
        <p:spPr>
          <a:xfrm>
            <a:off x="432000" y="1359218"/>
            <a:ext cx="8229600" cy="5209222"/>
          </a:xfrm>
        </p:spPr>
        <p:txBody>
          <a:bodyPr/>
          <a:lstStyle/>
          <a:p>
            <a:r>
              <a:rPr lang="en-GB" dirty="0" smtClean="0">
                <a:latin typeface="Courier New" pitchFamily="49" charset="0"/>
                <a:cs typeface="Courier New" pitchFamily="49" charset="0"/>
              </a:rPr>
              <a:t>$rose </a:t>
            </a:r>
            <a:r>
              <a:rPr lang="en-GB" dirty="0" smtClean="0"/>
              <a:t>and </a:t>
            </a:r>
            <a:r>
              <a:rPr lang="en-GB" dirty="0" smtClean="0">
                <a:latin typeface="Courier New" pitchFamily="49" charset="0"/>
                <a:cs typeface="Courier New" pitchFamily="49" charset="0"/>
              </a:rPr>
              <a:t>$fell</a:t>
            </a:r>
          </a:p>
          <a:p>
            <a:pPr lvl="1"/>
            <a:r>
              <a:rPr lang="en-GB" dirty="0" smtClean="0"/>
              <a:t>Compares value of its operand in the current cycle with the value this operand had in the previous cycle.</a:t>
            </a:r>
          </a:p>
          <a:p>
            <a:r>
              <a:rPr lang="en-GB" dirty="0" smtClean="0">
                <a:latin typeface="Courier New" pitchFamily="49" charset="0"/>
                <a:cs typeface="Courier New" pitchFamily="49" charset="0"/>
              </a:rPr>
              <a:t>$rose</a:t>
            </a:r>
          </a:p>
          <a:p>
            <a:pPr lvl="1"/>
            <a:r>
              <a:rPr lang="en-GB" dirty="0" smtClean="0"/>
              <a:t>Detects a transition to </a:t>
            </a:r>
            <a:r>
              <a:rPr lang="en-GB" dirty="0" smtClean="0">
                <a:latin typeface="Courier New" pitchFamily="49" charset="0"/>
                <a:cs typeface="Courier New" pitchFamily="49" charset="0"/>
              </a:rPr>
              <a:t>1 (true)</a:t>
            </a:r>
          </a:p>
          <a:p>
            <a:r>
              <a:rPr lang="en-GB" dirty="0" smtClean="0">
                <a:latin typeface="Courier New" pitchFamily="49" charset="0"/>
                <a:cs typeface="Courier New" pitchFamily="49" charset="0"/>
              </a:rPr>
              <a:t>$fell</a:t>
            </a:r>
          </a:p>
          <a:p>
            <a:pPr lvl="1"/>
            <a:r>
              <a:rPr lang="en-GB" dirty="0" smtClean="0"/>
              <a:t>Detects a transition to </a:t>
            </a:r>
            <a:r>
              <a:rPr lang="en-GB" dirty="0" smtClean="0">
                <a:latin typeface="Courier New" pitchFamily="49" charset="0"/>
                <a:cs typeface="Courier New" pitchFamily="49" charset="0"/>
              </a:rPr>
              <a:t>0 (false)</a:t>
            </a:r>
          </a:p>
          <a:p>
            <a:r>
              <a:rPr lang="en-GB" sz="2400" dirty="0" smtClean="0">
                <a:cs typeface="Courier New" pitchFamily="49" charset="0"/>
              </a:rPr>
              <a:t>Example:</a:t>
            </a:r>
            <a:endParaRPr lang="en-GB" sz="2000" dirty="0" smtClean="0">
              <a:cs typeface="Courier New" pitchFamily="49" charset="0"/>
            </a:endParaRPr>
          </a:p>
          <a:p>
            <a:pPr lvl="1">
              <a:buNone/>
            </a:pPr>
            <a:r>
              <a:rPr lang="en-GB" dirty="0" smtClean="0">
                <a:latin typeface="Courier New" pitchFamily="49" charset="0"/>
                <a:cs typeface="Courier New" pitchFamily="49" charset="0"/>
              </a:rPr>
              <a:t>	</a:t>
            </a:r>
            <a:r>
              <a:rPr lang="en-GB" sz="2000" dirty="0" smtClean="0">
                <a:latin typeface="Courier New" pitchFamily="49" charset="0"/>
                <a:cs typeface="Courier New" pitchFamily="49" charset="0"/>
              </a:rPr>
              <a:t>assert property ( $rose(</a:t>
            </a:r>
            <a:r>
              <a:rPr lang="en-GB" sz="2000" dirty="0" err="1" smtClean="0">
                <a:latin typeface="Courier New" pitchFamily="49" charset="0"/>
                <a:cs typeface="Courier New" pitchFamily="49" charset="0"/>
              </a:rPr>
              <a:t>req</a:t>
            </a:r>
            <a:r>
              <a:rPr lang="en-GB" sz="2000" dirty="0" smtClean="0">
                <a:latin typeface="Courier New" pitchFamily="49" charset="0"/>
                <a:cs typeface="Courier New" pitchFamily="49" charset="0"/>
              </a:rPr>
              <a:t>) |=&gt; $rose(</a:t>
            </a:r>
            <a:r>
              <a:rPr lang="en-GB" sz="2000" dirty="0" err="1" smtClean="0">
                <a:latin typeface="Courier New" pitchFamily="49" charset="0"/>
                <a:cs typeface="Courier New" pitchFamily="49" charset="0"/>
              </a:rPr>
              <a:t>gnt</a:t>
            </a:r>
            <a:r>
              <a:rPr lang="en-GB" sz="2000" dirty="0" smtClean="0">
                <a:latin typeface="Courier New" pitchFamily="49" charset="0"/>
                <a:cs typeface="Courier New" pitchFamily="49" charset="0"/>
              </a:rPr>
              <a:t>) );</a:t>
            </a:r>
            <a:endParaRPr lang="en-GB" dirty="0" smtClean="0">
              <a:latin typeface="Courier New" pitchFamily="49" charset="0"/>
              <a:cs typeface="Courier New" pitchFamily="49" charset="0"/>
            </a:endParaRPr>
          </a:p>
        </p:txBody>
      </p:sp>
      <p:sp>
        <p:nvSpPr>
          <p:cNvPr id="4" name="Rectangle 3"/>
          <p:cNvSpPr/>
          <p:nvPr/>
        </p:nvSpPr>
        <p:spPr bwMode="auto">
          <a:xfrm>
            <a:off x="1152000" y="6017488"/>
            <a:ext cx="7200800" cy="486032"/>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2038"/>
          </a:xfrm>
        </p:spPr>
        <p:txBody>
          <a:bodyPr/>
          <a:lstStyle/>
          <a:p>
            <a:r>
              <a:rPr lang="en-GB" sz="3600" dirty="0" smtClean="0"/>
              <a:t>Useful </a:t>
            </a:r>
            <a:r>
              <a:rPr lang="en-GB" sz="3600" dirty="0" err="1" smtClean="0"/>
              <a:t>SystemVerilog</a:t>
            </a:r>
            <a:r>
              <a:rPr lang="en-GB" sz="3600" dirty="0" smtClean="0"/>
              <a:t> Functions for Property Specification</a:t>
            </a:r>
            <a:endParaRPr lang="en-GB" sz="3600" dirty="0"/>
          </a:p>
        </p:txBody>
      </p:sp>
      <p:sp>
        <p:nvSpPr>
          <p:cNvPr id="3" name="Content Placeholder 2"/>
          <p:cNvSpPr>
            <a:spLocks noGrp="1"/>
          </p:cNvSpPr>
          <p:nvPr>
            <p:ph idx="1"/>
          </p:nvPr>
        </p:nvSpPr>
        <p:spPr>
          <a:xfrm>
            <a:off x="457200" y="1450658"/>
            <a:ext cx="8229600" cy="4695825"/>
          </a:xfrm>
        </p:spPr>
        <p:txBody>
          <a:bodyPr/>
          <a:lstStyle/>
          <a:p>
            <a:r>
              <a:rPr lang="en-GB" dirty="0" smtClean="0">
                <a:latin typeface="Courier New" pitchFamily="49" charset="0"/>
                <a:cs typeface="Courier New" pitchFamily="49" charset="0"/>
              </a:rPr>
              <a:t>$past(</a:t>
            </a:r>
            <a:r>
              <a:rPr lang="en-GB" dirty="0" err="1" smtClean="0">
                <a:latin typeface="Courier New" pitchFamily="49" charset="0"/>
                <a:cs typeface="Courier New" pitchFamily="49" charset="0"/>
              </a:rPr>
              <a:t>expr</a:t>
            </a:r>
            <a:r>
              <a:rPr lang="en-GB" dirty="0" smtClean="0">
                <a:latin typeface="Courier New" pitchFamily="49" charset="0"/>
                <a:cs typeface="Courier New" pitchFamily="49" charset="0"/>
              </a:rPr>
              <a:t>)</a:t>
            </a:r>
          </a:p>
          <a:p>
            <a:pPr lvl="1"/>
            <a:r>
              <a:rPr lang="en-GB" sz="2400" dirty="0" smtClean="0">
                <a:cs typeface="Courier New" pitchFamily="49" charset="0"/>
              </a:rPr>
              <a:t>Returns the value of </a:t>
            </a:r>
            <a:r>
              <a:rPr lang="en-GB" sz="2400" dirty="0" err="1" smtClean="0">
                <a:latin typeface="Courier New" pitchFamily="49" charset="0"/>
                <a:cs typeface="Courier New" pitchFamily="49" charset="0"/>
              </a:rPr>
              <a:t>expr</a:t>
            </a:r>
            <a:r>
              <a:rPr lang="en-GB" sz="2400" dirty="0" smtClean="0">
                <a:cs typeface="Courier New" pitchFamily="49" charset="0"/>
              </a:rPr>
              <a:t> in the previous cycle.</a:t>
            </a:r>
            <a:endParaRPr lang="en-GB" sz="2400" dirty="0" smtClean="0"/>
          </a:p>
          <a:p>
            <a:pPr lvl="1">
              <a:spcBef>
                <a:spcPts val="0"/>
              </a:spcBef>
              <a:spcAft>
                <a:spcPts val="1200"/>
              </a:spcAft>
              <a:buFont typeface="Wingdings" pitchFamily="2" charset="2"/>
              <a:buChar char="§"/>
            </a:pPr>
            <a:r>
              <a:rPr lang="en-GB" sz="2400" dirty="0" smtClean="0">
                <a:cs typeface="Courier New" pitchFamily="49" charset="0"/>
              </a:rPr>
              <a:t>Example:</a:t>
            </a:r>
          </a:p>
          <a:p>
            <a:pPr lvl="1">
              <a:buNone/>
            </a:pPr>
            <a:r>
              <a:rPr lang="en-GB" sz="2000" dirty="0" smtClean="0">
                <a:latin typeface="Courier New" pitchFamily="49" charset="0"/>
                <a:cs typeface="Courier New" pitchFamily="49" charset="0"/>
              </a:rPr>
              <a:t>		assert property ( </a:t>
            </a:r>
            <a:r>
              <a:rPr lang="en-GB" sz="2000" dirty="0" err="1" smtClean="0">
                <a:latin typeface="Courier New" pitchFamily="49" charset="0"/>
                <a:cs typeface="Courier New" pitchFamily="49" charset="0"/>
              </a:rPr>
              <a:t>gnt</a:t>
            </a:r>
            <a:r>
              <a:rPr lang="en-GB" sz="2000" dirty="0" smtClean="0">
                <a:latin typeface="Courier New" pitchFamily="49" charset="0"/>
                <a:cs typeface="Courier New" pitchFamily="49" charset="0"/>
              </a:rPr>
              <a:t> |-&gt; $past(</a:t>
            </a:r>
            <a:r>
              <a:rPr lang="en-GB" sz="2000" dirty="0" err="1" smtClean="0">
                <a:latin typeface="Courier New" pitchFamily="49" charset="0"/>
                <a:cs typeface="Courier New" pitchFamily="49" charset="0"/>
              </a:rPr>
              <a:t>req</a:t>
            </a:r>
            <a:r>
              <a:rPr lang="en-GB" sz="2000" dirty="0" smtClean="0">
                <a:latin typeface="Courier New" pitchFamily="49" charset="0"/>
                <a:cs typeface="Courier New" pitchFamily="49" charset="0"/>
              </a:rPr>
              <a:t>) );</a:t>
            </a:r>
          </a:p>
          <a:p>
            <a:r>
              <a:rPr lang="en-GB" dirty="0" smtClean="0">
                <a:latin typeface="Courier New" pitchFamily="49" charset="0"/>
                <a:cs typeface="Courier New" pitchFamily="49" charset="0"/>
              </a:rPr>
              <a:t>$past(</a:t>
            </a:r>
            <a:r>
              <a:rPr lang="en-GB" dirty="0" err="1" smtClean="0">
                <a:latin typeface="Courier New" pitchFamily="49" charset="0"/>
                <a:cs typeface="Courier New" pitchFamily="49" charset="0"/>
              </a:rPr>
              <a:t>expr</a:t>
            </a:r>
            <a:r>
              <a:rPr lang="en-GB" dirty="0" smtClean="0">
                <a:latin typeface="Courier New" pitchFamily="49" charset="0"/>
                <a:cs typeface="Courier New" pitchFamily="49" charset="0"/>
              </a:rPr>
              <a:t>, N)</a:t>
            </a:r>
          </a:p>
          <a:p>
            <a:pPr lvl="1"/>
            <a:r>
              <a:rPr lang="en-GB" sz="2400" dirty="0" smtClean="0">
                <a:cs typeface="Courier New" pitchFamily="49" charset="0"/>
              </a:rPr>
              <a:t>Returns the value of </a:t>
            </a:r>
            <a:r>
              <a:rPr lang="en-GB" sz="2400" dirty="0" err="1" smtClean="0">
                <a:latin typeface="Courier New" pitchFamily="49" charset="0"/>
                <a:cs typeface="Courier New" pitchFamily="49" charset="0"/>
              </a:rPr>
              <a:t>expr</a:t>
            </a:r>
            <a:r>
              <a:rPr lang="en-GB" sz="2400" dirty="0" smtClean="0">
                <a:latin typeface="Courier New" pitchFamily="49" charset="0"/>
                <a:cs typeface="Courier New" pitchFamily="49" charset="0"/>
              </a:rPr>
              <a:t> N </a:t>
            </a:r>
            <a:r>
              <a:rPr lang="en-GB" sz="2400" dirty="0" smtClean="0">
                <a:cs typeface="Courier New" pitchFamily="49" charset="0"/>
              </a:rPr>
              <a:t>cycles ago.</a:t>
            </a:r>
          </a:p>
          <a:p>
            <a:endParaRPr lang="en-GB" sz="1400" dirty="0" smtClean="0">
              <a:latin typeface="Courier New" pitchFamily="49" charset="0"/>
              <a:cs typeface="Courier New" pitchFamily="49" charset="0"/>
            </a:endParaRPr>
          </a:p>
          <a:p>
            <a:r>
              <a:rPr lang="en-GB" dirty="0" smtClean="0">
                <a:latin typeface="Courier New" pitchFamily="49" charset="0"/>
                <a:cs typeface="Courier New" pitchFamily="49" charset="0"/>
              </a:rPr>
              <a:t>$stable(</a:t>
            </a:r>
            <a:r>
              <a:rPr lang="en-GB" dirty="0" err="1" smtClean="0">
                <a:latin typeface="Courier New" pitchFamily="49" charset="0"/>
                <a:cs typeface="Courier New" pitchFamily="49" charset="0"/>
              </a:rPr>
              <a:t>expr</a:t>
            </a:r>
            <a:r>
              <a:rPr lang="en-GB" dirty="0" smtClean="0">
                <a:latin typeface="Courier New" pitchFamily="49" charset="0"/>
                <a:cs typeface="Courier New" pitchFamily="49" charset="0"/>
              </a:rPr>
              <a:t>)</a:t>
            </a:r>
            <a:endParaRPr lang="en-GB" sz="1600" dirty="0" smtClean="0">
              <a:cs typeface="Courier New" pitchFamily="49" charset="0"/>
            </a:endParaRPr>
          </a:p>
          <a:p>
            <a:pPr lvl="1"/>
            <a:r>
              <a:rPr lang="en-GB" sz="2400" dirty="0" smtClean="0">
                <a:cs typeface="Courier New" pitchFamily="49" charset="0"/>
              </a:rPr>
              <a:t>Returns true when the previous value of </a:t>
            </a:r>
            <a:r>
              <a:rPr lang="en-GB" sz="2400" dirty="0" err="1" smtClean="0">
                <a:latin typeface="Courier New" pitchFamily="49" charset="0"/>
                <a:cs typeface="Courier New" pitchFamily="49" charset="0"/>
              </a:rPr>
              <a:t>expr</a:t>
            </a:r>
            <a:r>
              <a:rPr lang="en-GB" sz="2400" dirty="0" smtClean="0">
                <a:cs typeface="Courier New" pitchFamily="49" charset="0"/>
              </a:rPr>
              <a:t> is the same as the current value of </a:t>
            </a:r>
            <a:r>
              <a:rPr lang="en-GB" sz="2400" dirty="0" err="1" smtClean="0">
                <a:latin typeface="Courier New" pitchFamily="49" charset="0"/>
                <a:cs typeface="Courier New" pitchFamily="49" charset="0"/>
              </a:rPr>
              <a:t>expr</a:t>
            </a:r>
            <a:r>
              <a:rPr lang="en-GB" sz="2400" dirty="0" smtClean="0">
                <a:cs typeface="Courier New" pitchFamily="49" charset="0"/>
              </a:rPr>
              <a:t>.</a:t>
            </a:r>
          </a:p>
          <a:p>
            <a:pPr lvl="1"/>
            <a:r>
              <a:rPr lang="en-GB" sz="2400" dirty="0" smtClean="0">
                <a:cs typeface="Courier New" pitchFamily="49" charset="0"/>
              </a:rPr>
              <a:t>Represents:</a:t>
            </a:r>
            <a:r>
              <a:rPr lang="en-GB" dirty="0" smtClean="0">
                <a:latin typeface="Courier New" pitchFamily="49" charset="0"/>
                <a:cs typeface="Courier New" pitchFamily="49" charset="0"/>
              </a:rPr>
              <a:t> $past(</a:t>
            </a:r>
            <a:r>
              <a:rPr lang="en-GB" dirty="0" err="1" smtClean="0">
                <a:latin typeface="Courier New" pitchFamily="49" charset="0"/>
                <a:cs typeface="Courier New" pitchFamily="49" charset="0"/>
              </a:rPr>
              <a:t>expr</a:t>
            </a:r>
            <a:r>
              <a:rPr lang="en-GB" dirty="0" smtClean="0">
                <a:latin typeface="Courier New" pitchFamily="49" charset="0"/>
                <a:cs typeface="Courier New" pitchFamily="49" charset="0"/>
              </a:rPr>
              <a:t>) == </a:t>
            </a:r>
            <a:r>
              <a:rPr lang="en-GB" dirty="0" err="1" smtClean="0">
                <a:latin typeface="Courier New" pitchFamily="49" charset="0"/>
                <a:cs typeface="Courier New" pitchFamily="49" charset="0"/>
              </a:rPr>
              <a:t>expr</a:t>
            </a:r>
            <a:endParaRPr lang="en-GB" dirty="0" smtClean="0">
              <a:latin typeface="Courier New" pitchFamily="49" charset="0"/>
              <a:cs typeface="Courier New" pitchFamily="49" charset="0"/>
            </a:endParaRPr>
          </a:p>
        </p:txBody>
      </p:sp>
      <p:sp>
        <p:nvSpPr>
          <p:cNvPr id="4" name="Rectangle 3"/>
          <p:cNvSpPr/>
          <p:nvPr/>
        </p:nvSpPr>
        <p:spPr bwMode="auto">
          <a:xfrm>
            <a:off x="1191816" y="2942968"/>
            <a:ext cx="6336704" cy="486032"/>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0" indent="0">
              <a:spcBef>
                <a:spcPts val="0"/>
              </a:spcBef>
            </a:pPr>
            <a:r>
              <a:rPr lang="en-GB" sz="5400" dirty="0" smtClean="0"/>
              <a:t>Property Formalization</a:t>
            </a:r>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Formalization of key DUV Assertions</a:t>
            </a:r>
            <a:endParaRPr lang="en-GB" sz="4000" dirty="0"/>
          </a:p>
        </p:txBody>
      </p:sp>
      <p:sp>
        <p:nvSpPr>
          <p:cNvPr id="3" name="Content Placeholder 2"/>
          <p:cNvSpPr>
            <a:spLocks noGrp="1"/>
          </p:cNvSpPr>
          <p:nvPr>
            <p:ph idx="1"/>
          </p:nvPr>
        </p:nvSpPr>
        <p:spPr>
          <a:xfrm>
            <a:off x="359568" y="1315114"/>
            <a:ext cx="8424863" cy="5225617"/>
          </a:xfrm>
        </p:spPr>
        <p:txBody>
          <a:bodyPr/>
          <a:lstStyle/>
          <a:p>
            <a:pPr marL="342900" lvl="1" indent="-342900">
              <a:buClr>
                <a:srgbClr val="A50021"/>
              </a:buClr>
              <a:buFont typeface="Wingdings" pitchFamily="2" charset="2"/>
              <a:buChar char="§"/>
            </a:pPr>
            <a:r>
              <a:rPr lang="en-GB" sz="2800" dirty="0" smtClean="0"/>
              <a:t>System </a:t>
            </a:r>
            <a:r>
              <a:rPr lang="en-GB" sz="2800" dirty="0" err="1" smtClean="0"/>
              <a:t>Verilog</a:t>
            </a:r>
            <a:r>
              <a:rPr lang="en-GB" sz="2800" dirty="0" smtClean="0"/>
              <a:t> Assertion for:</a:t>
            </a:r>
            <a:endParaRPr lang="en-GB" sz="2000" dirty="0" smtClean="0"/>
          </a:p>
          <a:p>
            <a:pPr marL="742950" lvl="2" indent="-342900">
              <a:buClr>
                <a:srgbClr val="A50021"/>
              </a:buClr>
            </a:pPr>
            <a:r>
              <a:rPr lang="en-GB" dirty="0" smtClean="0"/>
              <a:t>Empty and full are never asserted together.</a:t>
            </a: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r>
              <a:rPr lang="en-GB" sz="2000" b="1" dirty="0" smtClean="0">
                <a:solidFill>
                  <a:srgbClr val="004F8A"/>
                </a:solidFill>
                <a:latin typeface="Courier New" pitchFamily="49" charset="0"/>
                <a:cs typeface="Courier New" pitchFamily="49" charset="0"/>
              </a:rPr>
              <a:t>property </a:t>
            </a:r>
            <a:r>
              <a:rPr lang="en-GB" sz="2000" b="1" dirty="0" err="1" smtClean="0">
                <a:solidFill>
                  <a:srgbClr val="004F8A"/>
                </a:solidFill>
                <a:latin typeface="Courier New" pitchFamily="49" charset="0"/>
                <a:cs typeface="Courier New" pitchFamily="49" charset="0"/>
              </a:rPr>
              <a:t>not_empty_and_full</a:t>
            </a:r>
            <a:r>
              <a:rPr lang="en-GB" sz="2000" b="1" dirty="0" smtClean="0">
                <a:solidFill>
                  <a:srgbClr val="004F8A"/>
                </a:solidFill>
                <a:latin typeface="Courier New" pitchFamily="49" charset="0"/>
                <a:cs typeface="Courier New" pitchFamily="49" charset="0"/>
              </a:rPr>
              <a:t>;</a:t>
            </a:r>
          </a:p>
          <a:p>
            <a:pPr marL="1200150" lvl="3" indent="-342900">
              <a:buClr>
                <a:srgbClr val="4185BD"/>
              </a:buClr>
              <a:buNone/>
            </a:pPr>
            <a:r>
              <a:rPr lang="en-GB" sz="2000" b="1" dirty="0" smtClean="0">
                <a:solidFill>
                  <a:srgbClr val="004F8A"/>
                </a:solidFill>
                <a:latin typeface="Courier New" pitchFamily="49" charset="0"/>
                <a:cs typeface="Courier New" pitchFamily="49" charset="0"/>
              </a:rPr>
              <a:t>@(</a:t>
            </a:r>
            <a:r>
              <a:rPr lang="en-GB" sz="2000" b="1" dirty="0" err="1" smtClean="0">
                <a:solidFill>
                  <a:srgbClr val="004F8A"/>
                </a:solidFill>
                <a:latin typeface="Courier New" pitchFamily="49" charset="0"/>
                <a:cs typeface="Courier New" pitchFamily="49" charset="0"/>
              </a:rPr>
              <a:t>posedge</a:t>
            </a:r>
            <a:r>
              <a:rPr lang="en-GB" sz="2000" b="1" dirty="0" smtClean="0">
                <a:solidFill>
                  <a:srgbClr val="004F8A"/>
                </a:solidFill>
                <a:latin typeface="Courier New" pitchFamily="49" charset="0"/>
                <a:cs typeface="Courier New" pitchFamily="49" charset="0"/>
              </a:rPr>
              <a:t> </a:t>
            </a:r>
            <a:r>
              <a:rPr lang="en-GB" sz="2000" b="1" dirty="0" err="1" smtClean="0">
                <a:solidFill>
                  <a:srgbClr val="004F8A"/>
                </a:solidFill>
                <a:latin typeface="Courier New" pitchFamily="49" charset="0"/>
                <a:cs typeface="Courier New" pitchFamily="49" charset="0"/>
              </a:rPr>
              <a:t>clk</a:t>
            </a:r>
            <a:r>
              <a:rPr lang="en-GB" sz="2000" b="1" dirty="0" smtClean="0">
                <a:solidFill>
                  <a:srgbClr val="004F8A"/>
                </a:solidFill>
                <a:latin typeface="Courier New" pitchFamily="49" charset="0"/>
                <a:cs typeface="Courier New" pitchFamily="49" charset="0"/>
              </a:rPr>
              <a:t>) !(empty &amp;&amp; full);</a:t>
            </a:r>
          </a:p>
          <a:p>
            <a:pPr marL="1200150" lvl="3" indent="-342900">
              <a:buClr>
                <a:srgbClr val="4185BD"/>
              </a:buClr>
              <a:buNone/>
            </a:pPr>
            <a:r>
              <a:rPr lang="en-GB" sz="2000" b="1" dirty="0" err="1" smtClean="0">
                <a:solidFill>
                  <a:srgbClr val="004F8A"/>
                </a:solidFill>
                <a:latin typeface="Courier New" pitchFamily="49" charset="0"/>
                <a:cs typeface="Courier New" pitchFamily="49" charset="0"/>
              </a:rPr>
              <a:t>endproperty</a:t>
            </a:r>
            <a:endParaRPr lang="en-GB" sz="2000" b="1" dirty="0" smtClean="0">
              <a:solidFill>
                <a:srgbClr val="004F8A"/>
              </a:solidFill>
              <a:latin typeface="Courier New" pitchFamily="49" charset="0"/>
              <a:cs typeface="Courier New" pitchFamily="49" charset="0"/>
            </a:endParaRPr>
          </a:p>
          <a:p>
            <a:pPr marL="1200150" lvl="3" indent="-342900">
              <a:buClr>
                <a:srgbClr val="4185BD"/>
              </a:buClr>
              <a:buNone/>
            </a:pPr>
            <a:r>
              <a:rPr lang="en-GB" sz="2000" b="1" dirty="0" err="1" smtClean="0">
                <a:solidFill>
                  <a:srgbClr val="004F8A"/>
                </a:solidFill>
                <a:latin typeface="Courier New" pitchFamily="49" charset="0"/>
                <a:cs typeface="Courier New" pitchFamily="49" charset="0"/>
              </a:rPr>
              <a:t>mutex</a:t>
            </a:r>
            <a:r>
              <a:rPr lang="en-GB" sz="2000" b="1" dirty="0" smtClean="0">
                <a:solidFill>
                  <a:srgbClr val="004F8A"/>
                </a:solidFill>
                <a:latin typeface="Courier New" pitchFamily="49" charset="0"/>
                <a:cs typeface="Courier New" pitchFamily="49" charset="0"/>
              </a:rPr>
              <a:t> : assert property (</a:t>
            </a:r>
            <a:r>
              <a:rPr lang="en-GB" sz="2000" b="1" dirty="0" err="1" smtClean="0">
                <a:solidFill>
                  <a:srgbClr val="004F8A"/>
                </a:solidFill>
                <a:latin typeface="Courier New" pitchFamily="49" charset="0"/>
                <a:cs typeface="Courier New" pitchFamily="49" charset="0"/>
              </a:rPr>
              <a:t>not_empty_and_full</a:t>
            </a:r>
            <a:r>
              <a:rPr lang="en-GB" sz="2000" b="1" dirty="0" smtClean="0">
                <a:solidFill>
                  <a:srgbClr val="004F8A"/>
                </a:solidFill>
                <a:latin typeface="Courier New" pitchFamily="49" charset="0"/>
                <a:cs typeface="Courier New" pitchFamily="49" charset="0"/>
              </a:rPr>
              <a:t>);</a:t>
            </a:r>
            <a:endParaRPr lang="en-GB" sz="2400" b="1" dirty="0" smtClean="0">
              <a:solidFill>
                <a:srgbClr val="004F8A"/>
              </a:solidFill>
              <a:latin typeface="Courier New" pitchFamily="49" charset="0"/>
              <a:cs typeface="Courier New" pitchFamily="49" charset="0"/>
            </a:endParaRPr>
          </a:p>
          <a:p>
            <a:pPr marL="742950" lvl="2" indent="-342900">
              <a:buClr>
                <a:srgbClr val="4185BD"/>
              </a:buClr>
              <a:buNone/>
            </a:pPr>
            <a:endParaRPr lang="en-GB" sz="2800" dirty="0" smtClean="0"/>
          </a:p>
          <a:p>
            <a:pPr marL="742950" lvl="2" indent="-342900">
              <a:buClr>
                <a:srgbClr val="4185BD"/>
              </a:buClr>
              <a:buNone/>
            </a:pPr>
            <a:r>
              <a:rPr lang="en-GB" sz="2800" dirty="0" smtClean="0"/>
              <a:t> </a:t>
            </a:r>
            <a:endParaRPr lang="en-GB" dirty="0" smtClean="0"/>
          </a:p>
          <a:p>
            <a:pPr marL="742950" lvl="2" indent="-342900">
              <a:buClr>
                <a:srgbClr val="4185BD"/>
              </a:buClr>
            </a:pPr>
            <a:endParaRPr lang="en-GB" dirty="0" smtClean="0"/>
          </a:p>
          <a:p>
            <a:pPr marL="342900" lvl="1" indent="-342900">
              <a:buClr>
                <a:srgbClr val="4185BD"/>
              </a:buClr>
              <a:buFont typeface="Wingdings" pitchFamily="2" charset="2"/>
              <a:buChar char="§"/>
            </a:pPr>
            <a:endParaRPr lang="en-GB" sz="2000" dirty="0" smtClean="0"/>
          </a:p>
          <a:p>
            <a:endParaRPr lang="en-GB" dirty="0"/>
          </a:p>
        </p:txBody>
      </p:sp>
      <p:sp>
        <p:nvSpPr>
          <p:cNvPr id="11" name="Rounded Rectangular Callout 10"/>
          <p:cNvSpPr/>
          <p:nvPr/>
        </p:nvSpPr>
        <p:spPr bwMode="auto">
          <a:xfrm>
            <a:off x="5508104" y="2361456"/>
            <a:ext cx="3240360" cy="1067544"/>
          </a:xfrm>
          <a:prstGeom prst="wedgeRoundRectCallout">
            <a:avLst>
              <a:gd name="adj1" fmla="val -89499"/>
              <a:gd name="adj2" fmla="val -5517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sz="2000" b="0" dirty="0" smtClean="0">
                <a:solidFill>
                  <a:srgbClr val="002060"/>
                </a:solidFill>
              </a:rPr>
              <a:t>Is this a safety or a </a:t>
            </a:r>
            <a:r>
              <a:rPr lang="en-GB" sz="2000" b="0" dirty="0" err="1" smtClean="0">
                <a:solidFill>
                  <a:srgbClr val="002060"/>
                </a:solidFill>
              </a:rPr>
              <a:t>liveness</a:t>
            </a:r>
            <a:r>
              <a:rPr lang="en-GB" sz="2000" b="0" dirty="0" smtClean="0">
                <a:solidFill>
                  <a:srgbClr val="002060"/>
                </a:solidFill>
              </a:rPr>
              <a:t> property? Why?</a:t>
            </a:r>
            <a:endParaRPr kumimoji="0" lang="en-GB" sz="2800" b="0" i="0" u="none" strike="noStrike" cap="none" normalizeH="0" baseline="0" dirty="0" smtClean="0">
              <a:ln>
                <a:noFill/>
              </a:ln>
              <a:solidFill>
                <a:srgbClr val="002060"/>
              </a:solidFill>
              <a:effectLst/>
              <a:latin typeface="Arial" charset="0"/>
            </a:endParaRPr>
          </a:p>
        </p:txBody>
      </p:sp>
      <p:sp>
        <p:nvSpPr>
          <p:cNvPr id="12" name="Rounded Rectangular Callout 11"/>
          <p:cNvSpPr/>
          <p:nvPr/>
        </p:nvSpPr>
        <p:spPr bwMode="auto">
          <a:xfrm>
            <a:off x="1222648" y="5948144"/>
            <a:ext cx="4464496" cy="648072"/>
          </a:xfrm>
          <a:prstGeom prst="wedgeRoundRectCallout">
            <a:avLst>
              <a:gd name="adj1" fmla="val -35178"/>
              <a:gd name="adj2" fmla="val -157558"/>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sz="2000" b="0" dirty="0" smtClean="0">
                <a:solidFill>
                  <a:srgbClr val="002060"/>
                </a:solidFill>
              </a:rPr>
              <a:t>This label is useful for debug.</a:t>
            </a:r>
            <a:endParaRPr kumimoji="0" lang="en-GB" sz="2800" b="0" i="0" u="none" strike="noStrike" cap="none" normalizeH="0" baseline="0" dirty="0" smtClean="0">
              <a:ln>
                <a:noFill/>
              </a:ln>
              <a:solidFill>
                <a:srgbClr val="002060"/>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bwMode="auto">
          <a:xfrm>
            <a:off x="971600" y="5445224"/>
            <a:ext cx="7344816" cy="864096"/>
          </a:xfrm>
          <a:prstGeom prst="wedgeRoundRectCallout">
            <a:avLst>
              <a:gd name="adj1" fmla="val -5774"/>
              <a:gd name="adj2" fmla="val -211387"/>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sz="2400" b="0" dirty="0" smtClean="0">
                <a:solidFill>
                  <a:srgbClr val="002060"/>
                </a:solidFill>
                <a:latin typeface="+mn-lt"/>
              </a:rPr>
              <a:t>Alternative encoding: </a:t>
            </a:r>
            <a:r>
              <a:rPr lang="en-GB" sz="2400" b="1" dirty="0" smtClean="0">
                <a:solidFill>
                  <a:srgbClr val="A50021"/>
                </a:solidFill>
                <a:latin typeface="Courier New" pitchFamily="49" charset="0"/>
                <a:cs typeface="Courier New" pitchFamily="49" charset="0"/>
              </a:rPr>
              <a:t>$onehot0 </a:t>
            </a:r>
            <a:r>
              <a:rPr lang="en-GB" sz="2400" b="0" dirty="0" smtClean="0">
                <a:solidFill>
                  <a:srgbClr val="002060"/>
                </a:solidFill>
                <a:latin typeface="+mn-lt"/>
              </a:rPr>
              <a:t>returns true when zero or one bit of a multi-bit expression is high.</a:t>
            </a:r>
            <a:endParaRPr kumimoji="0" lang="en-GB" sz="3200" b="0" i="0" u="none" strike="noStrike" cap="none" normalizeH="0" baseline="0" dirty="0" smtClean="0">
              <a:ln>
                <a:noFill/>
              </a:ln>
              <a:solidFill>
                <a:srgbClr val="002060"/>
              </a:solidFill>
              <a:effectLst/>
              <a:latin typeface="+mn-lt"/>
            </a:endParaRPr>
          </a:p>
        </p:txBody>
      </p:sp>
      <p:sp>
        <p:nvSpPr>
          <p:cNvPr id="3" name="Content Placeholder 2"/>
          <p:cNvSpPr>
            <a:spLocks noGrp="1"/>
          </p:cNvSpPr>
          <p:nvPr>
            <p:ph idx="1"/>
          </p:nvPr>
        </p:nvSpPr>
        <p:spPr>
          <a:xfrm>
            <a:off x="359568" y="1274777"/>
            <a:ext cx="8424863" cy="4308446"/>
          </a:xfrm>
        </p:spPr>
        <p:txBody>
          <a:bodyPr/>
          <a:lstStyle/>
          <a:p>
            <a:pPr marL="342900" lvl="1" indent="-342900">
              <a:buClr>
                <a:srgbClr val="A50021"/>
              </a:buClr>
              <a:buFont typeface="Wingdings" pitchFamily="2" charset="2"/>
              <a:buChar char="§"/>
            </a:pPr>
            <a:r>
              <a:rPr lang="en-GB" sz="2800" dirty="0" smtClean="0"/>
              <a:t>System </a:t>
            </a:r>
            <a:r>
              <a:rPr lang="en-GB" sz="2800" dirty="0" err="1" smtClean="0"/>
              <a:t>Verilog</a:t>
            </a:r>
            <a:r>
              <a:rPr lang="en-GB" sz="2800" dirty="0" smtClean="0"/>
              <a:t> Assertion for:</a:t>
            </a:r>
            <a:endParaRPr lang="en-GB" sz="2000" dirty="0" smtClean="0"/>
          </a:p>
          <a:p>
            <a:pPr marL="742950" lvl="2" indent="-342900">
              <a:buClr>
                <a:srgbClr val="A50021"/>
              </a:buClr>
            </a:pPr>
            <a:r>
              <a:rPr lang="en-GB" dirty="0" smtClean="0"/>
              <a:t>Empty and full are never asserted together.</a:t>
            </a: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r>
              <a:rPr lang="en-GB" sz="2000" b="1" dirty="0" smtClean="0">
                <a:solidFill>
                  <a:srgbClr val="004F8A"/>
                </a:solidFill>
                <a:latin typeface="Courier New" pitchFamily="49" charset="0"/>
                <a:cs typeface="Courier New" pitchFamily="49" charset="0"/>
              </a:rPr>
              <a:t>property </a:t>
            </a:r>
            <a:r>
              <a:rPr lang="en-GB" sz="2000" b="1" dirty="0" err="1" smtClean="0">
                <a:solidFill>
                  <a:srgbClr val="004F8A"/>
                </a:solidFill>
                <a:latin typeface="Courier New" pitchFamily="49" charset="0"/>
                <a:cs typeface="Courier New" pitchFamily="49" charset="0"/>
              </a:rPr>
              <a:t>not_empty_and_full</a:t>
            </a:r>
            <a:r>
              <a:rPr lang="en-GB" sz="2000" b="1" dirty="0" smtClean="0">
                <a:solidFill>
                  <a:srgbClr val="004F8A"/>
                </a:solidFill>
                <a:latin typeface="Courier New" pitchFamily="49" charset="0"/>
                <a:cs typeface="Courier New" pitchFamily="49" charset="0"/>
              </a:rPr>
              <a:t>;</a:t>
            </a:r>
          </a:p>
          <a:p>
            <a:pPr marL="1200150" lvl="3" indent="-342900">
              <a:buClr>
                <a:srgbClr val="4185BD"/>
              </a:buClr>
              <a:buNone/>
            </a:pPr>
            <a:r>
              <a:rPr lang="en-GB" sz="2000" b="1" dirty="0" smtClean="0">
                <a:solidFill>
                  <a:srgbClr val="004F8A"/>
                </a:solidFill>
                <a:latin typeface="Courier New" pitchFamily="49" charset="0"/>
                <a:cs typeface="Courier New" pitchFamily="49" charset="0"/>
              </a:rPr>
              <a:t>@(</a:t>
            </a:r>
            <a:r>
              <a:rPr lang="en-GB" sz="2000" b="1" dirty="0" err="1" smtClean="0">
                <a:solidFill>
                  <a:srgbClr val="004F8A"/>
                </a:solidFill>
                <a:latin typeface="Courier New" pitchFamily="49" charset="0"/>
                <a:cs typeface="Courier New" pitchFamily="49" charset="0"/>
              </a:rPr>
              <a:t>posedge</a:t>
            </a:r>
            <a:r>
              <a:rPr lang="en-GB" sz="2000" b="1" dirty="0" smtClean="0">
                <a:solidFill>
                  <a:srgbClr val="004F8A"/>
                </a:solidFill>
                <a:latin typeface="Courier New" pitchFamily="49" charset="0"/>
                <a:cs typeface="Courier New" pitchFamily="49" charset="0"/>
              </a:rPr>
              <a:t> </a:t>
            </a:r>
            <a:r>
              <a:rPr lang="en-GB" sz="2000" b="1" dirty="0" err="1" smtClean="0">
                <a:solidFill>
                  <a:srgbClr val="004F8A"/>
                </a:solidFill>
                <a:latin typeface="Courier New" pitchFamily="49" charset="0"/>
                <a:cs typeface="Courier New" pitchFamily="49" charset="0"/>
              </a:rPr>
              <a:t>clk</a:t>
            </a:r>
            <a:r>
              <a:rPr lang="en-GB" sz="2000" b="1" dirty="0" smtClean="0">
                <a:solidFill>
                  <a:srgbClr val="004F8A"/>
                </a:solidFill>
                <a:latin typeface="Courier New" pitchFamily="49" charset="0"/>
                <a:cs typeface="Courier New" pitchFamily="49" charset="0"/>
              </a:rPr>
              <a:t>) </a:t>
            </a:r>
            <a:r>
              <a:rPr lang="en-GB" sz="2000" b="1" dirty="0" smtClean="0">
                <a:solidFill>
                  <a:srgbClr val="C00000"/>
                </a:solidFill>
                <a:latin typeface="Courier New" pitchFamily="49" charset="0"/>
                <a:cs typeface="Courier New" pitchFamily="49" charset="0"/>
              </a:rPr>
              <a:t>$onehot0({</a:t>
            </a:r>
            <a:r>
              <a:rPr lang="en-GB" sz="2000" b="1" dirty="0" err="1" smtClean="0">
                <a:solidFill>
                  <a:srgbClr val="C00000"/>
                </a:solidFill>
                <a:latin typeface="Courier New" pitchFamily="49" charset="0"/>
                <a:cs typeface="Courier New" pitchFamily="49" charset="0"/>
              </a:rPr>
              <a:t>empty,full</a:t>
            </a:r>
            <a:r>
              <a:rPr lang="en-GB" sz="2000" b="1" dirty="0" smtClean="0">
                <a:solidFill>
                  <a:srgbClr val="C00000"/>
                </a:solidFill>
                <a:latin typeface="Courier New" pitchFamily="49" charset="0"/>
                <a:cs typeface="Courier New" pitchFamily="49" charset="0"/>
              </a:rPr>
              <a:t>});</a:t>
            </a:r>
          </a:p>
          <a:p>
            <a:pPr marL="1200150" lvl="3" indent="-342900">
              <a:buClr>
                <a:srgbClr val="4185BD"/>
              </a:buClr>
              <a:buNone/>
            </a:pPr>
            <a:r>
              <a:rPr lang="en-GB" sz="2000" b="1" dirty="0" err="1" smtClean="0">
                <a:solidFill>
                  <a:srgbClr val="004F8A"/>
                </a:solidFill>
                <a:latin typeface="Courier New" pitchFamily="49" charset="0"/>
                <a:cs typeface="Courier New" pitchFamily="49" charset="0"/>
              </a:rPr>
              <a:t>endproperty</a:t>
            </a:r>
            <a:endParaRPr lang="en-GB" sz="2000" b="1" dirty="0" smtClean="0">
              <a:solidFill>
                <a:srgbClr val="004F8A"/>
              </a:solidFill>
              <a:latin typeface="Courier New" pitchFamily="49" charset="0"/>
              <a:cs typeface="Courier New" pitchFamily="49" charset="0"/>
            </a:endParaRPr>
          </a:p>
          <a:p>
            <a:pPr marL="1200150" lvl="3" indent="-342900">
              <a:buClr>
                <a:srgbClr val="4185BD"/>
              </a:buClr>
              <a:buNone/>
            </a:pPr>
            <a:r>
              <a:rPr lang="en-GB" sz="2000" b="1" dirty="0" err="1" smtClean="0">
                <a:solidFill>
                  <a:srgbClr val="004F8A"/>
                </a:solidFill>
                <a:latin typeface="Courier New" pitchFamily="49" charset="0"/>
                <a:cs typeface="Courier New" pitchFamily="49" charset="0"/>
              </a:rPr>
              <a:t>mutex</a:t>
            </a:r>
            <a:r>
              <a:rPr lang="en-GB" sz="2000" b="1" dirty="0" smtClean="0">
                <a:solidFill>
                  <a:srgbClr val="004F8A"/>
                </a:solidFill>
                <a:latin typeface="Courier New" pitchFamily="49" charset="0"/>
                <a:cs typeface="Courier New" pitchFamily="49" charset="0"/>
              </a:rPr>
              <a:t> : assert property (</a:t>
            </a:r>
            <a:r>
              <a:rPr lang="en-GB" sz="2000" b="1" dirty="0" err="1" smtClean="0">
                <a:solidFill>
                  <a:srgbClr val="004F8A"/>
                </a:solidFill>
                <a:latin typeface="Courier New" pitchFamily="49" charset="0"/>
                <a:cs typeface="Courier New" pitchFamily="49" charset="0"/>
              </a:rPr>
              <a:t>not_empty_and_full</a:t>
            </a:r>
            <a:r>
              <a:rPr lang="en-GB" sz="2000" b="1" dirty="0" smtClean="0">
                <a:solidFill>
                  <a:srgbClr val="004F8A"/>
                </a:solidFill>
                <a:latin typeface="Courier New" pitchFamily="49" charset="0"/>
                <a:cs typeface="Courier New" pitchFamily="49" charset="0"/>
              </a:rPr>
              <a:t>);</a:t>
            </a:r>
            <a:endParaRPr lang="en-GB" sz="2800" dirty="0" smtClean="0"/>
          </a:p>
        </p:txBody>
      </p:sp>
      <p:sp>
        <p:nvSpPr>
          <p:cNvPr id="2" name="Title 1"/>
          <p:cNvSpPr>
            <a:spLocks noGrp="1"/>
          </p:cNvSpPr>
          <p:nvPr>
            <p:ph type="title"/>
          </p:nvPr>
        </p:nvSpPr>
        <p:spPr/>
        <p:txBody>
          <a:bodyPr/>
          <a:lstStyle/>
          <a:p>
            <a:r>
              <a:rPr lang="en-GB" sz="4000" dirty="0" smtClean="0"/>
              <a:t>Formalization of key DUV Assertions</a:t>
            </a:r>
            <a:endParaRPr lang="en-GB" sz="4000" dirty="0"/>
          </a:p>
        </p:txBody>
      </p:sp>
      <p:sp>
        <p:nvSpPr>
          <p:cNvPr id="11" name="Rounded Rectangular Callout 10"/>
          <p:cNvSpPr/>
          <p:nvPr/>
        </p:nvSpPr>
        <p:spPr bwMode="auto">
          <a:xfrm>
            <a:off x="5508104" y="2420888"/>
            <a:ext cx="3240360" cy="825232"/>
          </a:xfrm>
          <a:prstGeom prst="wedgeRoundRectCallout">
            <a:avLst>
              <a:gd name="adj1" fmla="val -89029"/>
              <a:gd name="adj2" fmla="val -7180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sz="2400" b="0" dirty="0" smtClean="0">
                <a:solidFill>
                  <a:srgbClr val="002060"/>
                </a:solidFill>
              </a:rPr>
              <a:t>This is a safety property!</a:t>
            </a:r>
            <a:endParaRPr kumimoji="0" lang="en-GB" sz="3200" b="0" i="0" u="none" strike="noStrike" cap="none" normalizeH="0" baseline="0" dirty="0" smtClean="0">
              <a:ln>
                <a:noFill/>
              </a:ln>
              <a:solidFill>
                <a:srgbClr val="002060"/>
              </a:solidFill>
              <a:effectLst/>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ular Callout 8"/>
          <p:cNvSpPr/>
          <p:nvPr/>
        </p:nvSpPr>
        <p:spPr bwMode="auto">
          <a:xfrm>
            <a:off x="350520" y="4511040"/>
            <a:ext cx="8381999" cy="1906136"/>
          </a:xfrm>
          <a:prstGeom prst="wedgeRoundRectCallout">
            <a:avLst>
              <a:gd name="adj1" fmla="val -10017"/>
              <a:gd name="adj2" fmla="val -111647"/>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C00000"/>
                </a:solidFill>
                <a:effectLst/>
                <a:latin typeface="Arial" charset="0"/>
              </a:rPr>
              <a:t>Beware of property bugs! </a:t>
            </a:r>
            <a:r>
              <a:rPr lang="en-GB" dirty="0" smtClean="0">
                <a:solidFill>
                  <a:srgbClr val="C00000"/>
                </a:solidFill>
              </a:rPr>
              <a:t>Know your operators:</a:t>
            </a:r>
          </a:p>
          <a:p>
            <a:pPr marL="0" marR="0" indent="0" algn="ctr" defTabSz="914400" rtl="0" eaLnBrk="1" fontAlgn="base" latinLnBrk="0" hangingPunct="1">
              <a:lnSpc>
                <a:spcPct val="100000"/>
              </a:lnSpc>
              <a:spcBef>
                <a:spcPct val="0"/>
              </a:spcBef>
              <a:spcAft>
                <a:spcPct val="0"/>
              </a:spcAft>
              <a:buClrTx/>
              <a:buSzTx/>
              <a:buFontTx/>
              <a:buNone/>
              <a:tabLst/>
            </a:pPr>
            <a:endParaRPr lang="en-GB" sz="1000" b="0" dirty="0" smtClean="0"/>
          </a:p>
          <a:p>
            <a:pPr marL="0" marR="0" indent="0" algn="l" defTabSz="914400" rtl="0" eaLnBrk="1" fontAlgn="base" latinLnBrk="0" hangingPunct="1">
              <a:lnSpc>
                <a:spcPct val="100000"/>
              </a:lnSpc>
              <a:spcBef>
                <a:spcPct val="0"/>
              </a:spcBef>
              <a:spcAft>
                <a:spcPct val="0"/>
              </a:spcAft>
              <a:buClrTx/>
              <a:buSzTx/>
              <a:buFont typeface="Wingdings" pitchFamily="2" charset="2"/>
              <a:buChar char="§"/>
              <a:tabLst/>
            </a:pPr>
            <a:r>
              <a:rPr lang="en-GB" sz="2000" b="0" dirty="0" smtClean="0"/>
              <a:t>  </a:t>
            </a:r>
            <a:r>
              <a:rPr lang="en-GB" sz="2000" b="0" dirty="0" smtClean="0">
                <a:latin typeface="Courier New" pitchFamily="49" charset="0"/>
                <a:cs typeface="Courier New" pitchFamily="49" charset="0"/>
              </a:rPr>
              <a:t>s</a:t>
            </a:r>
            <a:r>
              <a:rPr kumimoji="0" lang="en-GB" sz="2000" b="0" i="0" u="none" strike="noStrike" cap="none" normalizeH="0" baseline="0" dirty="0" smtClean="0">
                <a:ln>
                  <a:noFill/>
                </a:ln>
                <a:solidFill>
                  <a:schemeClr val="tx1"/>
                </a:solidFill>
                <a:effectLst/>
                <a:latin typeface="Courier New" pitchFamily="49" charset="0"/>
                <a:cs typeface="Courier New" pitchFamily="49" charset="0"/>
              </a:rPr>
              <a:t>eq1</a:t>
            </a:r>
            <a:r>
              <a:rPr kumimoji="0" lang="en-GB" sz="2000" b="0" i="0" u="none" strike="noStrike" cap="none" normalizeH="0" dirty="0" smtClean="0">
                <a:ln>
                  <a:noFill/>
                </a:ln>
                <a:solidFill>
                  <a:schemeClr val="tx1"/>
                </a:solidFill>
                <a:effectLst/>
                <a:latin typeface="Courier New" pitchFamily="49" charset="0"/>
                <a:cs typeface="Courier New" pitchFamily="49" charset="0"/>
              </a:rPr>
              <a:t> |-&gt; seq2</a:t>
            </a:r>
            <a:r>
              <a:rPr kumimoji="0" lang="en-GB" sz="2000" b="0" i="0" u="none" strike="noStrike" cap="none" normalizeH="0" dirty="0" smtClean="0">
                <a:ln>
                  <a:noFill/>
                </a:ln>
                <a:solidFill>
                  <a:schemeClr val="tx1"/>
                </a:solidFill>
                <a:effectLst/>
                <a:latin typeface="Arial" charset="0"/>
              </a:rPr>
              <a:t>, </a:t>
            </a:r>
            <a:r>
              <a:rPr kumimoji="0" lang="en-GB" sz="2000" b="0" i="0" u="none" strike="noStrike" cap="none" normalizeH="0" dirty="0" smtClean="0">
                <a:ln>
                  <a:noFill/>
                </a:ln>
                <a:solidFill>
                  <a:schemeClr val="tx1"/>
                </a:solidFill>
                <a:effectLst/>
                <a:latin typeface="Courier New" pitchFamily="49" charset="0"/>
                <a:cs typeface="Courier New" pitchFamily="49" charset="0"/>
              </a:rPr>
              <a:t>seq2</a:t>
            </a:r>
            <a:r>
              <a:rPr kumimoji="0" lang="en-GB" sz="2000" b="0" i="0" u="none" strike="noStrike" cap="none" normalizeH="0" dirty="0" smtClean="0">
                <a:ln>
                  <a:noFill/>
                </a:ln>
                <a:solidFill>
                  <a:schemeClr val="tx1"/>
                </a:solidFill>
                <a:effectLst/>
                <a:latin typeface="Arial" charset="0"/>
              </a:rPr>
              <a:t> starts in last cycle of </a:t>
            </a:r>
            <a:r>
              <a:rPr kumimoji="0" lang="en-GB" sz="2000" b="0" i="0" u="none" strike="noStrike" cap="none" normalizeH="0" dirty="0" smtClean="0">
                <a:ln>
                  <a:noFill/>
                </a:ln>
                <a:solidFill>
                  <a:schemeClr val="tx1"/>
                </a:solidFill>
                <a:effectLst/>
                <a:latin typeface="Courier New" pitchFamily="49" charset="0"/>
                <a:cs typeface="Courier New" pitchFamily="49" charset="0"/>
              </a:rPr>
              <a:t>seq</a:t>
            </a:r>
            <a:r>
              <a:rPr lang="en-GB" sz="2000" b="0" dirty="0" smtClean="0">
                <a:latin typeface="Courier New" pitchFamily="49" charset="0"/>
                <a:cs typeface="Courier New" pitchFamily="49" charset="0"/>
              </a:rPr>
              <a:t>1</a:t>
            </a:r>
            <a:r>
              <a:rPr lang="en-GB" sz="2000" b="0" dirty="0" smtClean="0"/>
              <a:t> </a:t>
            </a:r>
            <a:r>
              <a:rPr lang="en-GB" sz="2000" dirty="0" smtClean="0">
                <a:solidFill>
                  <a:srgbClr val="C00000"/>
                </a:solidFill>
              </a:rPr>
              <a:t>(overlap)</a:t>
            </a:r>
            <a:r>
              <a:rPr kumimoji="0" lang="en-GB" sz="2000" i="0" u="none" strike="noStrike" cap="none" normalizeH="0" dirty="0" smtClean="0">
                <a:ln>
                  <a:noFill/>
                </a:ln>
                <a:solidFill>
                  <a:srgbClr val="C00000"/>
                </a:solidFill>
                <a:effectLst/>
                <a:latin typeface="Arial" charset="0"/>
              </a:rPr>
              <a:t> </a:t>
            </a:r>
          </a:p>
          <a:p>
            <a:pPr marL="0" marR="0" indent="0" algn="l" defTabSz="914400" rtl="0" eaLnBrk="1" fontAlgn="base" latinLnBrk="0" hangingPunct="1">
              <a:lnSpc>
                <a:spcPct val="100000"/>
              </a:lnSpc>
              <a:spcBef>
                <a:spcPct val="0"/>
              </a:spcBef>
              <a:spcAft>
                <a:spcPct val="0"/>
              </a:spcAft>
              <a:buClrTx/>
              <a:buSzTx/>
              <a:buFont typeface="Wingdings" pitchFamily="2" charset="2"/>
              <a:buChar char="§"/>
              <a:tabLst/>
            </a:pPr>
            <a:r>
              <a:rPr lang="en-GB" sz="2000" b="0" dirty="0" smtClean="0"/>
              <a:t>  </a:t>
            </a:r>
            <a:r>
              <a:rPr lang="en-GB" sz="2000" b="0" dirty="0" smtClean="0">
                <a:latin typeface="Courier New" pitchFamily="49" charset="0"/>
                <a:cs typeface="Courier New" pitchFamily="49" charset="0"/>
              </a:rPr>
              <a:t>s</a:t>
            </a:r>
            <a:r>
              <a:rPr lang="en-GB" sz="2000" b="0" baseline="0" dirty="0" smtClean="0">
                <a:latin typeface="Courier New" pitchFamily="49" charset="0"/>
                <a:cs typeface="Courier New" pitchFamily="49" charset="0"/>
              </a:rPr>
              <a:t>eq1 |=&gt; seq2</a:t>
            </a:r>
            <a:r>
              <a:rPr lang="en-GB" sz="2000" b="0" baseline="0" dirty="0" smtClean="0"/>
              <a:t>, </a:t>
            </a:r>
            <a:r>
              <a:rPr lang="en-GB" sz="2000" b="0" baseline="0" dirty="0" smtClean="0">
                <a:latin typeface="Courier New" pitchFamily="49" charset="0"/>
                <a:cs typeface="Courier New" pitchFamily="49" charset="0"/>
              </a:rPr>
              <a:t>seq2</a:t>
            </a:r>
            <a:r>
              <a:rPr lang="en-GB" sz="2000" b="0" baseline="0" dirty="0" smtClean="0"/>
              <a:t> starts in first</a:t>
            </a:r>
            <a:r>
              <a:rPr lang="en-GB" sz="2000" b="0" dirty="0" smtClean="0"/>
              <a:t> cycle after </a:t>
            </a:r>
            <a:r>
              <a:rPr lang="en-GB" sz="2000" b="0" dirty="0" smtClean="0">
                <a:latin typeface="Courier New" pitchFamily="49" charset="0"/>
                <a:cs typeface="Courier New" pitchFamily="49" charset="0"/>
              </a:rPr>
              <a:t>seq1</a:t>
            </a:r>
          </a:p>
          <a:p>
            <a:pPr marL="0" marR="0" indent="0" algn="l" defTabSz="914400" rtl="0" eaLnBrk="1" fontAlgn="base" latinLnBrk="0" hangingPunct="1">
              <a:lnSpc>
                <a:spcPct val="100000"/>
              </a:lnSpc>
              <a:spcBef>
                <a:spcPct val="0"/>
              </a:spcBef>
              <a:spcAft>
                <a:spcPct val="0"/>
              </a:spcAft>
              <a:buClrTx/>
              <a:buSzTx/>
              <a:tabLst/>
            </a:pPr>
            <a:endParaRPr lang="en-GB" sz="2000" b="0" dirty="0" smtClean="0"/>
          </a:p>
          <a:p>
            <a:pPr algn="l"/>
            <a:r>
              <a:rPr lang="en-GB" sz="2000" dirty="0" smtClean="0">
                <a:solidFill>
                  <a:srgbClr val="004F8A"/>
                </a:solidFill>
                <a:latin typeface="+mn-lt"/>
                <a:cs typeface="Courier New" pitchFamily="49" charset="0"/>
              </a:rPr>
              <a:t>	We need: </a:t>
            </a:r>
            <a:r>
              <a:rPr lang="en-GB" sz="2000" dirty="0" smtClean="0">
                <a:solidFill>
                  <a:srgbClr val="004F8A"/>
                </a:solidFill>
                <a:latin typeface="Courier New" pitchFamily="49" charset="0"/>
                <a:cs typeface="Courier New" pitchFamily="49" charset="0"/>
              </a:rPr>
              <a:t>@(</a:t>
            </a:r>
            <a:r>
              <a:rPr lang="en-GB" sz="2000" dirty="0" err="1" smtClean="0">
                <a:solidFill>
                  <a:srgbClr val="004F8A"/>
                </a:solidFill>
                <a:latin typeface="Courier New" pitchFamily="49" charset="0"/>
                <a:cs typeface="Courier New" pitchFamily="49" charset="0"/>
              </a:rPr>
              <a:t>posedge</a:t>
            </a:r>
            <a:r>
              <a:rPr lang="en-GB" sz="2000" dirty="0" smtClean="0">
                <a:solidFill>
                  <a:srgbClr val="004F8A"/>
                </a:solidFill>
                <a:latin typeface="Courier New" pitchFamily="49" charset="0"/>
                <a:cs typeface="Courier New" pitchFamily="49" charset="0"/>
              </a:rPr>
              <a:t> </a:t>
            </a:r>
            <a:r>
              <a:rPr lang="en-GB" sz="2000" dirty="0" err="1" smtClean="0">
                <a:solidFill>
                  <a:srgbClr val="004F8A"/>
                </a:solidFill>
                <a:latin typeface="Courier New" pitchFamily="49" charset="0"/>
                <a:cs typeface="Courier New" pitchFamily="49" charset="0"/>
              </a:rPr>
              <a:t>clk</a:t>
            </a:r>
            <a:r>
              <a:rPr lang="en-GB" sz="2000" dirty="0" smtClean="0">
                <a:solidFill>
                  <a:srgbClr val="004F8A"/>
                </a:solidFill>
                <a:latin typeface="Courier New" pitchFamily="49" charset="0"/>
                <a:cs typeface="Courier New" pitchFamily="49" charset="0"/>
              </a:rPr>
              <a:t>) (clear |=&gt; empty);</a:t>
            </a:r>
            <a:endParaRPr kumimoji="0" lang="en-GB" sz="2800" b="0" i="0" u="none" strike="noStrike" cap="none" normalizeH="0" baseline="0" dirty="0" smtClean="0">
              <a:ln>
                <a:noFill/>
              </a:ln>
              <a:solidFill>
                <a:schemeClr val="tx1"/>
              </a:solidFill>
              <a:effectLst/>
              <a:latin typeface="Arial" charset="0"/>
            </a:endParaRPr>
          </a:p>
        </p:txBody>
      </p:sp>
      <p:sp>
        <p:nvSpPr>
          <p:cNvPr id="3" name="Content Placeholder 2"/>
          <p:cNvSpPr>
            <a:spLocks noGrp="1"/>
          </p:cNvSpPr>
          <p:nvPr>
            <p:ph idx="1"/>
          </p:nvPr>
        </p:nvSpPr>
        <p:spPr>
          <a:xfrm>
            <a:off x="269540" y="1299875"/>
            <a:ext cx="8604920" cy="2830165"/>
          </a:xfrm>
        </p:spPr>
        <p:txBody>
          <a:bodyPr/>
          <a:lstStyle/>
          <a:p>
            <a:pPr marL="342900" lvl="1" indent="-342900">
              <a:buClr>
                <a:srgbClr val="A50021"/>
              </a:buClr>
              <a:buFont typeface="Wingdings" pitchFamily="2" charset="2"/>
              <a:buChar char="§"/>
            </a:pPr>
            <a:r>
              <a:rPr lang="en-GB" sz="2800" dirty="0" smtClean="0"/>
              <a:t>System </a:t>
            </a:r>
            <a:r>
              <a:rPr lang="en-GB" sz="2800" dirty="0" err="1" smtClean="0"/>
              <a:t>Verilog</a:t>
            </a:r>
            <a:r>
              <a:rPr lang="en-GB" sz="2800" dirty="0" smtClean="0"/>
              <a:t> Assertion for:</a:t>
            </a:r>
            <a:endParaRPr lang="en-GB" sz="2000" dirty="0" smtClean="0"/>
          </a:p>
          <a:p>
            <a:pPr marL="742950" lvl="2" indent="-342900">
              <a:buClr>
                <a:srgbClr val="A50021"/>
              </a:buClr>
            </a:pPr>
            <a:r>
              <a:rPr lang="en-GB" dirty="0" smtClean="0"/>
              <a:t>After clear the FIFO is empty.</a:t>
            </a:r>
          </a:p>
          <a:p>
            <a:pPr marL="1200150" lvl="3" indent="-342900">
              <a:buClr>
                <a:srgbClr val="4185BD"/>
              </a:buClr>
              <a:buNone/>
            </a:pPr>
            <a:endParaRPr lang="en-GB" dirty="0" smtClean="0">
              <a:cs typeface="Courier New" pitchFamily="49" charset="0"/>
            </a:endParaRPr>
          </a:p>
          <a:p>
            <a:pPr marL="540000" lvl="3" indent="-342900">
              <a:buClr>
                <a:srgbClr val="4185BD"/>
              </a:buClr>
              <a:buNone/>
            </a:pPr>
            <a:r>
              <a:rPr lang="en-GB" sz="1800" b="1" dirty="0" smtClean="0">
                <a:solidFill>
                  <a:srgbClr val="004F8A"/>
                </a:solidFill>
                <a:latin typeface="Courier New" pitchFamily="49" charset="0"/>
                <a:cs typeface="Courier New" pitchFamily="49" charset="0"/>
              </a:rPr>
              <a:t>property </a:t>
            </a:r>
            <a:r>
              <a:rPr lang="en-GB" sz="1800" b="1" dirty="0" err="1" smtClean="0">
                <a:solidFill>
                  <a:srgbClr val="004F8A"/>
                </a:solidFill>
                <a:latin typeface="Courier New" pitchFamily="49" charset="0"/>
                <a:cs typeface="Courier New" pitchFamily="49" charset="0"/>
              </a:rPr>
              <a:t>empty_after_clear</a:t>
            </a:r>
            <a:r>
              <a:rPr lang="en-GB" sz="1800" b="1" dirty="0" smtClean="0">
                <a:solidFill>
                  <a:srgbClr val="004F8A"/>
                </a:solidFill>
                <a:latin typeface="Courier New" pitchFamily="49" charset="0"/>
                <a:cs typeface="Courier New" pitchFamily="49" charset="0"/>
              </a:rPr>
              <a:t>;</a:t>
            </a:r>
          </a:p>
          <a:p>
            <a:pPr marL="540000" lvl="3" indent="-342900">
              <a:buClr>
                <a:srgbClr val="4185BD"/>
              </a:buClr>
              <a:buNone/>
            </a:pPr>
            <a:r>
              <a:rPr lang="en-GB" sz="1800" b="1" dirty="0" smtClean="0">
                <a:solidFill>
                  <a:srgbClr val="004F8A"/>
                </a:solidFill>
                <a:latin typeface="Courier New" pitchFamily="49" charset="0"/>
                <a:cs typeface="Courier New" pitchFamily="49" charset="0"/>
              </a:rPr>
              <a:t>@(</a:t>
            </a:r>
            <a:r>
              <a:rPr lang="en-GB" sz="1800" b="1" dirty="0" err="1" smtClean="0">
                <a:solidFill>
                  <a:srgbClr val="004F8A"/>
                </a:solidFill>
                <a:latin typeface="Courier New" pitchFamily="49" charset="0"/>
                <a:cs typeface="Courier New" pitchFamily="49" charset="0"/>
              </a:rPr>
              <a:t>posedge</a:t>
            </a:r>
            <a:r>
              <a:rPr lang="en-GB" sz="1800" b="1" dirty="0" smtClean="0">
                <a:solidFill>
                  <a:srgbClr val="004F8A"/>
                </a:solidFill>
                <a:latin typeface="Courier New" pitchFamily="49" charset="0"/>
                <a:cs typeface="Courier New" pitchFamily="49" charset="0"/>
              </a:rPr>
              <a:t> </a:t>
            </a:r>
            <a:r>
              <a:rPr lang="en-GB" sz="1800" b="1" dirty="0" err="1" smtClean="0">
                <a:solidFill>
                  <a:srgbClr val="004F8A"/>
                </a:solidFill>
                <a:latin typeface="Courier New" pitchFamily="49" charset="0"/>
                <a:cs typeface="Courier New" pitchFamily="49" charset="0"/>
              </a:rPr>
              <a:t>clk</a:t>
            </a:r>
            <a:r>
              <a:rPr lang="en-GB" sz="1800" b="1" dirty="0" smtClean="0">
                <a:solidFill>
                  <a:srgbClr val="004F8A"/>
                </a:solidFill>
                <a:latin typeface="Courier New" pitchFamily="49" charset="0"/>
                <a:cs typeface="Courier New" pitchFamily="49" charset="0"/>
              </a:rPr>
              <a:t>) (clear |-&gt; empty);</a:t>
            </a:r>
          </a:p>
          <a:p>
            <a:pPr marL="540000" lvl="3" indent="-342900">
              <a:buClr>
                <a:srgbClr val="4185BD"/>
              </a:buClr>
              <a:buNone/>
            </a:pPr>
            <a:r>
              <a:rPr lang="en-GB" sz="1800" b="1" dirty="0" err="1" smtClean="0">
                <a:solidFill>
                  <a:srgbClr val="004F8A"/>
                </a:solidFill>
                <a:latin typeface="Courier New" pitchFamily="49" charset="0"/>
                <a:cs typeface="Courier New" pitchFamily="49" charset="0"/>
              </a:rPr>
              <a:t>endproperty</a:t>
            </a:r>
            <a:r>
              <a:rPr lang="en-GB" sz="1800" b="1" dirty="0" smtClean="0">
                <a:solidFill>
                  <a:srgbClr val="004F8A"/>
                </a:solidFill>
                <a:latin typeface="Courier New" pitchFamily="49" charset="0"/>
                <a:cs typeface="Courier New" pitchFamily="49" charset="0"/>
              </a:rPr>
              <a:t> </a:t>
            </a:r>
          </a:p>
          <a:p>
            <a:pPr marL="540000" lvl="3" indent="-342900">
              <a:buClr>
                <a:srgbClr val="4185BD"/>
              </a:buClr>
              <a:buNone/>
            </a:pPr>
            <a:r>
              <a:rPr lang="en-GB" sz="1800" b="1" dirty="0" err="1" smtClean="0">
                <a:solidFill>
                  <a:srgbClr val="004F8A"/>
                </a:solidFill>
                <a:latin typeface="Courier New" pitchFamily="49" charset="0"/>
                <a:cs typeface="Courier New" pitchFamily="49" charset="0"/>
              </a:rPr>
              <a:t>a_empty_after_clear</a:t>
            </a:r>
            <a:r>
              <a:rPr lang="en-GB" sz="1800" b="1" dirty="0" smtClean="0">
                <a:solidFill>
                  <a:srgbClr val="004F8A"/>
                </a:solidFill>
                <a:latin typeface="Courier New" pitchFamily="49" charset="0"/>
                <a:cs typeface="Courier New" pitchFamily="49" charset="0"/>
              </a:rPr>
              <a:t> : assert property (</a:t>
            </a:r>
            <a:r>
              <a:rPr lang="en-GB" sz="1800" b="1" dirty="0" err="1" smtClean="0">
                <a:solidFill>
                  <a:srgbClr val="004F8A"/>
                </a:solidFill>
                <a:latin typeface="Courier New" pitchFamily="49" charset="0"/>
                <a:cs typeface="Courier New" pitchFamily="49" charset="0"/>
              </a:rPr>
              <a:t>empty_after_clear</a:t>
            </a:r>
            <a:r>
              <a:rPr lang="en-GB" sz="1800" b="1" dirty="0" smtClean="0">
                <a:solidFill>
                  <a:srgbClr val="004F8A"/>
                </a:solidFill>
                <a:latin typeface="Courier New" pitchFamily="49" charset="0"/>
                <a:cs typeface="Courier New" pitchFamily="49" charset="0"/>
              </a:rPr>
              <a:t>);</a:t>
            </a:r>
          </a:p>
        </p:txBody>
      </p:sp>
      <p:sp>
        <p:nvSpPr>
          <p:cNvPr id="2" name="Title 1"/>
          <p:cNvSpPr>
            <a:spLocks noGrp="1"/>
          </p:cNvSpPr>
          <p:nvPr>
            <p:ph type="title"/>
          </p:nvPr>
        </p:nvSpPr>
        <p:spPr/>
        <p:txBody>
          <a:bodyPr/>
          <a:lstStyle/>
          <a:p>
            <a:r>
              <a:rPr lang="en-GB" sz="4000" dirty="0" smtClean="0"/>
              <a:t>Formalization of key DUV Assertions</a:t>
            </a:r>
            <a:endParaRPr lang="en-GB" sz="4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GB" dirty="0" smtClean="0"/>
              <a:t>HW </a:t>
            </a:r>
            <a:r>
              <a:rPr lang="en-GB" dirty="0"/>
              <a:t>Assertions</a:t>
            </a:r>
            <a:endParaRPr lang="en-US" dirty="0"/>
          </a:p>
        </p:txBody>
      </p:sp>
      <p:sp>
        <p:nvSpPr>
          <p:cNvPr id="224259" name="Rectangle 3"/>
          <p:cNvSpPr>
            <a:spLocks noGrp="1" noChangeArrowheads="1"/>
          </p:cNvSpPr>
          <p:nvPr>
            <p:ph type="body" idx="1"/>
          </p:nvPr>
        </p:nvSpPr>
        <p:spPr>
          <a:xfrm>
            <a:off x="330200" y="1176337"/>
            <a:ext cx="8483600" cy="5446531"/>
          </a:xfrm>
        </p:spPr>
        <p:txBody>
          <a:bodyPr/>
          <a:lstStyle/>
          <a:p>
            <a:pPr>
              <a:lnSpc>
                <a:spcPct val="80000"/>
              </a:lnSpc>
              <a:buFont typeface="Wingdings" pitchFamily="2" charset="2"/>
              <a:buNone/>
            </a:pPr>
            <a:r>
              <a:rPr lang="en-US" sz="2800" b="1" dirty="0">
                <a:solidFill>
                  <a:srgbClr val="0070C0"/>
                </a:solidFill>
              </a:rPr>
              <a:t>HW assertions:</a:t>
            </a:r>
          </a:p>
          <a:p>
            <a:pPr>
              <a:lnSpc>
                <a:spcPct val="80000"/>
              </a:lnSpc>
            </a:pPr>
            <a:r>
              <a:rPr lang="en-US" sz="2400" dirty="0" smtClean="0"/>
              <a:t>combinatorial</a:t>
            </a:r>
            <a:r>
              <a:rPr lang="en-US" sz="2400" b="1" dirty="0" smtClean="0"/>
              <a:t> </a:t>
            </a:r>
            <a:r>
              <a:rPr lang="en-US" sz="2400" dirty="0"/>
              <a:t>(i.e. “zero-time”) </a:t>
            </a:r>
            <a:r>
              <a:rPr lang="en-US" sz="2400" b="1" dirty="0"/>
              <a:t>conditions </a:t>
            </a:r>
            <a:r>
              <a:rPr lang="en-US" sz="2400" dirty="0"/>
              <a:t>that ensure functional correctness</a:t>
            </a:r>
          </a:p>
          <a:p>
            <a:pPr lvl="1">
              <a:lnSpc>
                <a:spcPct val="80000"/>
              </a:lnSpc>
            </a:pPr>
            <a:r>
              <a:rPr lang="en-US" sz="2000" dirty="0"/>
              <a:t>must be valid at all times</a:t>
            </a:r>
          </a:p>
          <a:p>
            <a:pPr lvl="2">
              <a:lnSpc>
                <a:spcPct val="80000"/>
              </a:lnSpc>
            </a:pPr>
            <a:r>
              <a:rPr lang="en-US" sz="1800" dirty="0"/>
              <a:t>“This buffer never overflows.”</a:t>
            </a:r>
          </a:p>
          <a:p>
            <a:pPr lvl="2">
              <a:lnSpc>
                <a:spcPct val="80000"/>
              </a:lnSpc>
            </a:pPr>
            <a:r>
              <a:rPr lang="en-US" sz="1800" dirty="0"/>
              <a:t>“This register always holds a single-digit value</a:t>
            </a:r>
            <a:r>
              <a:rPr lang="en-US" sz="1800" dirty="0" smtClean="0"/>
              <a:t>.”</a:t>
            </a:r>
          </a:p>
          <a:p>
            <a:pPr lvl="2">
              <a:lnSpc>
                <a:spcPct val="80000"/>
              </a:lnSpc>
            </a:pPr>
            <a:r>
              <a:rPr lang="en-US" sz="1800" dirty="0" smtClean="0"/>
              <a:t>“The state machine is one hot.”</a:t>
            </a:r>
          </a:p>
          <a:p>
            <a:pPr lvl="2">
              <a:lnSpc>
                <a:spcPct val="80000"/>
              </a:lnSpc>
            </a:pPr>
            <a:r>
              <a:rPr lang="en-US" sz="1800" dirty="0" smtClean="0"/>
              <a:t>“There are no </a:t>
            </a:r>
            <a:r>
              <a:rPr lang="en-US" sz="1800" dirty="0" err="1" smtClean="0"/>
              <a:t>x’s</a:t>
            </a:r>
            <a:r>
              <a:rPr lang="en-US" sz="1800" dirty="0" smtClean="0"/>
              <a:t> on the bus when the data is valid.”</a:t>
            </a:r>
            <a:endParaRPr lang="en-US" sz="1800" dirty="0"/>
          </a:p>
          <a:p>
            <a:pPr>
              <a:lnSpc>
                <a:spcPct val="80000"/>
              </a:lnSpc>
              <a:buFont typeface="Wingdings" pitchFamily="2" charset="2"/>
              <a:buNone/>
            </a:pPr>
            <a:r>
              <a:rPr lang="en-US" sz="2400" b="1" dirty="0"/>
              <a:t>and</a:t>
            </a:r>
          </a:p>
          <a:p>
            <a:pPr>
              <a:lnSpc>
                <a:spcPct val="80000"/>
              </a:lnSpc>
            </a:pPr>
            <a:r>
              <a:rPr lang="en-US" sz="2400" b="1" dirty="0" smtClean="0">
                <a:solidFill>
                  <a:srgbClr val="A50021"/>
                </a:solidFill>
              </a:rPr>
              <a:t>temporal </a:t>
            </a:r>
            <a:r>
              <a:rPr lang="en-US" sz="2400" b="1" dirty="0">
                <a:solidFill>
                  <a:srgbClr val="A50021"/>
                </a:solidFill>
              </a:rPr>
              <a:t>conditions</a:t>
            </a:r>
            <a:r>
              <a:rPr lang="en-US" sz="2400" b="1" dirty="0"/>
              <a:t> </a:t>
            </a:r>
          </a:p>
          <a:p>
            <a:pPr lvl="1">
              <a:lnSpc>
                <a:spcPct val="80000"/>
              </a:lnSpc>
            </a:pPr>
            <a:r>
              <a:rPr lang="en-US" sz="2000" dirty="0"/>
              <a:t>to verify </a:t>
            </a:r>
            <a:r>
              <a:rPr lang="en-US" sz="2000" dirty="0" smtClean="0"/>
              <a:t>sequential functional </a:t>
            </a:r>
            <a:r>
              <a:rPr lang="en-US" sz="2000" dirty="0" err="1"/>
              <a:t>behaviour</a:t>
            </a:r>
            <a:r>
              <a:rPr lang="en-US" sz="2000" dirty="0"/>
              <a:t> over a period of time</a:t>
            </a:r>
          </a:p>
          <a:p>
            <a:pPr lvl="2">
              <a:lnSpc>
                <a:spcPct val="80000"/>
              </a:lnSpc>
            </a:pPr>
            <a:r>
              <a:rPr lang="en-US" sz="1800" dirty="0"/>
              <a:t>“The grant signal must be asserted for a single clock cycle.”</a:t>
            </a:r>
          </a:p>
          <a:p>
            <a:pPr lvl="2">
              <a:lnSpc>
                <a:spcPct val="80000"/>
              </a:lnSpc>
            </a:pPr>
            <a:r>
              <a:rPr lang="en-US" sz="1800" dirty="0"/>
              <a:t>“A request must always be followed by a grant or an abort within 5 clock cycles.”</a:t>
            </a:r>
          </a:p>
          <a:p>
            <a:pPr lvl="1">
              <a:lnSpc>
                <a:spcPct val="80000"/>
              </a:lnSpc>
            </a:pPr>
            <a:r>
              <a:rPr lang="en-US" sz="2000" dirty="0" smtClean="0">
                <a:solidFill>
                  <a:srgbClr val="0070C0"/>
                </a:solidFill>
              </a:rPr>
              <a:t>Temporal assertion languages facilitate specification of temporal properties. </a:t>
            </a:r>
          </a:p>
          <a:p>
            <a:pPr lvl="2">
              <a:lnSpc>
                <a:spcPct val="80000"/>
              </a:lnSpc>
            </a:pPr>
            <a:r>
              <a:rPr lang="en-US" sz="1800" dirty="0" smtClean="0"/>
              <a:t>System </a:t>
            </a:r>
            <a:r>
              <a:rPr lang="en-US" sz="1800" dirty="0" err="1" smtClean="0"/>
              <a:t>Verilog</a:t>
            </a:r>
            <a:r>
              <a:rPr lang="en-US" sz="1800" dirty="0" smtClean="0"/>
              <a:t> Assertions</a:t>
            </a:r>
          </a:p>
          <a:p>
            <a:pPr lvl="2">
              <a:lnSpc>
                <a:spcPct val="80000"/>
              </a:lnSpc>
            </a:pPr>
            <a:r>
              <a:rPr lang="en-US" sz="1800" dirty="0" smtClean="0"/>
              <a:t>PSL/Sugar</a:t>
            </a:r>
            <a:endParaRPr lang="en-US" sz="1800" dirty="0"/>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25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425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425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259">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4259">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4259">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4259">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425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Formalization of key DUV Assertions</a:t>
            </a:r>
            <a:endParaRPr lang="en-GB" sz="4000" dirty="0"/>
          </a:p>
        </p:txBody>
      </p:sp>
      <p:sp>
        <p:nvSpPr>
          <p:cNvPr id="3" name="Content Placeholder 2"/>
          <p:cNvSpPr>
            <a:spLocks noGrp="1"/>
          </p:cNvSpPr>
          <p:nvPr>
            <p:ph idx="1"/>
          </p:nvPr>
        </p:nvSpPr>
        <p:spPr>
          <a:xfrm>
            <a:off x="359568" y="1376074"/>
            <a:ext cx="8424863" cy="5225617"/>
          </a:xfrm>
        </p:spPr>
        <p:txBody>
          <a:bodyPr/>
          <a:lstStyle/>
          <a:p>
            <a:pPr marL="342900" lvl="1" indent="-342900">
              <a:buClr>
                <a:srgbClr val="A50021"/>
              </a:buClr>
              <a:buFont typeface="Wingdings" pitchFamily="2" charset="2"/>
              <a:buChar char="§"/>
            </a:pPr>
            <a:r>
              <a:rPr lang="en-GB" sz="2800" dirty="0" smtClean="0"/>
              <a:t>System </a:t>
            </a:r>
            <a:r>
              <a:rPr lang="en-GB" sz="2800" dirty="0" err="1" smtClean="0"/>
              <a:t>Verilog</a:t>
            </a:r>
            <a:r>
              <a:rPr lang="en-GB" sz="2800" dirty="0" smtClean="0"/>
              <a:t> Assertion for:</a:t>
            </a:r>
            <a:endParaRPr lang="en-GB" sz="2000" dirty="0" smtClean="0"/>
          </a:p>
          <a:p>
            <a:pPr marL="742950" lvl="2" indent="-342900">
              <a:buClr>
                <a:srgbClr val="A50021"/>
              </a:buClr>
            </a:pPr>
            <a:r>
              <a:rPr lang="en-GB" dirty="0" smtClean="0"/>
              <a:t>On empty after one write the FIFO is no longer empty.</a:t>
            </a:r>
          </a:p>
          <a:p>
            <a:pPr marL="1200150" lvl="3" indent="-342900">
              <a:buClr>
                <a:srgbClr val="4185BD"/>
              </a:buClr>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1200150" lvl="3" indent="-342900">
              <a:buClr>
                <a:srgbClr val="4185BD"/>
              </a:buClr>
              <a:buNone/>
            </a:pP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a:t>
            </a:r>
            <a:r>
              <a:rPr lang="en-GB" sz="1600" b="1" dirty="0" err="1" smtClean="0">
                <a:solidFill>
                  <a:srgbClr val="004F8A"/>
                </a:solidFill>
                <a:latin typeface="Courier New" pitchFamily="49" charset="0"/>
                <a:cs typeface="Courier New" pitchFamily="49" charset="0"/>
              </a:rPr>
              <a:t>wr</a:t>
            </a:r>
            <a:r>
              <a:rPr lang="en-GB" sz="1600" b="1" dirty="0" smtClean="0">
                <a:solidFill>
                  <a:srgbClr val="004F8A"/>
                </a:solidFill>
                <a:latin typeface="Courier New" pitchFamily="49" charset="0"/>
                <a:cs typeface="Courier New" pitchFamily="49" charset="0"/>
              </a:rPr>
              <a:t> |=&gt; !empty);</a:t>
            </a:r>
          </a:p>
          <a:p>
            <a:pPr marL="1200150" lvl="3" indent="-342900">
              <a:buClr>
                <a:srgbClr val="4185BD"/>
              </a:buClr>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None/>
            </a:pPr>
            <a:r>
              <a:rPr lang="en-GB" sz="1600" b="1" dirty="0" err="1" smtClean="0">
                <a:solidFill>
                  <a:srgbClr val="004F8A"/>
                </a:solidFill>
                <a:latin typeface="Courier New" pitchFamily="49" charset="0"/>
                <a:cs typeface="Courier New" pitchFamily="49" charset="0"/>
              </a:rPr>
              <a:t>a_not_empty_after_write_on_empty</a:t>
            </a:r>
            <a:r>
              <a:rPr lang="en-GB" sz="1600" b="1" dirty="0" smtClean="0">
                <a:solidFill>
                  <a:srgbClr val="004F8A"/>
                </a:solidFill>
                <a:latin typeface="Courier New" pitchFamily="49" charset="0"/>
                <a:cs typeface="Courier New" pitchFamily="49" charset="0"/>
              </a:rPr>
              <a:t> : assert 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742950" lvl="2" indent="-342900">
              <a:buClr>
                <a:srgbClr val="4185BD"/>
              </a:buClr>
              <a:buNone/>
            </a:pPr>
            <a:endParaRPr lang="en-GB" dirty="0" smtClean="0"/>
          </a:p>
          <a:p>
            <a:pPr marL="742950" lvl="2" indent="-342900">
              <a:buClr>
                <a:srgbClr val="4185BD"/>
              </a:buClr>
              <a:buNone/>
            </a:pPr>
            <a:r>
              <a:rPr lang="en-GB" dirty="0" smtClean="0"/>
              <a:t> </a:t>
            </a:r>
          </a:p>
          <a:p>
            <a:pPr marL="742950" lvl="2" indent="-342900">
              <a:buClr>
                <a:srgbClr val="4185BD"/>
              </a:buClr>
            </a:pPr>
            <a:endParaRPr lang="en-GB" dirty="0" smtClean="0"/>
          </a:p>
          <a:p>
            <a:pPr marL="342900" lvl="1" indent="-342900">
              <a:buClr>
                <a:srgbClr val="4185BD"/>
              </a:buClr>
              <a:buFont typeface="Wingdings" pitchFamily="2" charset="2"/>
              <a:buChar char="§"/>
            </a:pPr>
            <a:endParaRPr lang="en-GB" sz="2000" dirty="0" smtClean="0"/>
          </a:p>
          <a:p>
            <a:endParaRPr lang="en-GB" dirty="0"/>
          </a:p>
        </p:txBody>
      </p:sp>
      <p:sp>
        <p:nvSpPr>
          <p:cNvPr id="7" name="Rounded Rectangular Callout 6"/>
          <p:cNvSpPr/>
          <p:nvPr/>
        </p:nvSpPr>
        <p:spPr bwMode="auto">
          <a:xfrm>
            <a:off x="1172384" y="4054976"/>
            <a:ext cx="3061855" cy="1136072"/>
          </a:xfrm>
          <a:prstGeom prst="wedgeRoundRectCallout">
            <a:avLst>
              <a:gd name="adj1" fmla="val 24357"/>
              <a:gd name="adj2" fmla="val -79018"/>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lvl="2">
              <a:spcBef>
                <a:spcPct val="20000"/>
              </a:spcBef>
              <a:buClr>
                <a:srgbClr val="4185BD"/>
              </a:buClr>
              <a:defRPr/>
            </a:pPr>
            <a:r>
              <a:rPr lang="en-GB" sz="2200" b="0" kern="0" dirty="0" smtClean="0"/>
              <a:t>Assertions can be </a:t>
            </a:r>
            <a:r>
              <a:rPr lang="en-GB" sz="2200" kern="0" dirty="0" smtClean="0">
                <a:solidFill>
                  <a:srgbClr val="C00000"/>
                </a:solidFill>
              </a:rPr>
              <a:t>monitored during simulation</a:t>
            </a:r>
            <a:r>
              <a:rPr lang="en-GB" sz="2200" b="0" kern="0" dirty="0" smtClean="0">
                <a:solidFill>
                  <a:srgbClr val="C00000"/>
                </a:solidFill>
              </a:rPr>
              <a:t>.</a:t>
            </a:r>
          </a:p>
        </p:txBody>
      </p:sp>
      <p:sp>
        <p:nvSpPr>
          <p:cNvPr id="8" name="Rounded Rectangular Callout 7"/>
          <p:cNvSpPr/>
          <p:nvPr/>
        </p:nvSpPr>
        <p:spPr bwMode="auto">
          <a:xfrm>
            <a:off x="5019288" y="4085456"/>
            <a:ext cx="3061855" cy="1136072"/>
          </a:xfrm>
          <a:prstGeom prst="wedgeRoundRectCallout">
            <a:avLst>
              <a:gd name="adj1" fmla="val -37995"/>
              <a:gd name="adj2" fmla="val -7365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lvl="2">
              <a:spcBef>
                <a:spcPct val="20000"/>
              </a:spcBef>
              <a:buClr>
                <a:srgbClr val="4185BD"/>
              </a:buClr>
              <a:defRPr/>
            </a:pPr>
            <a:r>
              <a:rPr lang="en-GB" sz="2200" b="0" kern="0" dirty="0" smtClean="0"/>
              <a:t>Assertions can also be used for </a:t>
            </a:r>
            <a:r>
              <a:rPr lang="en-GB" sz="2200" kern="0" dirty="0" smtClean="0">
                <a:solidFill>
                  <a:srgbClr val="C00000"/>
                </a:solidFill>
              </a:rPr>
              <a:t>formal property checking</a:t>
            </a:r>
            <a:r>
              <a:rPr lang="en-GB" sz="2200" b="0" kern="0" dirty="0" smtClean="0">
                <a:solidFill>
                  <a:srgbClr val="C00000"/>
                </a:solidFill>
              </a:rPr>
              <a:t>.</a:t>
            </a:r>
          </a:p>
        </p:txBody>
      </p:sp>
      <p:sp>
        <p:nvSpPr>
          <p:cNvPr id="10" name="TextBox 9"/>
          <p:cNvSpPr txBox="1"/>
          <p:nvPr/>
        </p:nvSpPr>
        <p:spPr>
          <a:xfrm>
            <a:off x="431540" y="5445224"/>
            <a:ext cx="8280920" cy="954107"/>
          </a:xfrm>
          <a:prstGeom prst="rect">
            <a:avLst/>
          </a:prstGeom>
          <a:solidFill>
            <a:srgbClr val="FFCCCC"/>
          </a:solidFill>
        </p:spPr>
        <p:txBody>
          <a:bodyPr wrap="square" rtlCol="0">
            <a:spAutoFit/>
          </a:bodyPr>
          <a:lstStyle/>
          <a:p>
            <a:pPr marL="0" lvl="2"/>
            <a:r>
              <a:rPr lang="en-GB" sz="2800" b="1" kern="0" dirty="0" smtClean="0">
                <a:solidFill>
                  <a:srgbClr val="C00000"/>
                </a:solidFill>
              </a:rPr>
              <a:t>Challenge: </a:t>
            </a:r>
          </a:p>
          <a:p>
            <a:pPr marL="0" lvl="2"/>
            <a:r>
              <a:rPr lang="en-GB" sz="2800" b="1" kern="0" dirty="0" smtClean="0">
                <a:solidFill>
                  <a:srgbClr val="C00000"/>
                </a:solidFill>
              </a:rPr>
              <a:t>There are many more interesting assertions.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Corner Case Properties	</a:t>
            </a:r>
            <a:endParaRPr lang="en-GB" dirty="0"/>
          </a:p>
        </p:txBody>
      </p:sp>
      <p:sp>
        <p:nvSpPr>
          <p:cNvPr id="3" name="Content Placeholder 2"/>
          <p:cNvSpPr>
            <a:spLocks noGrp="1"/>
          </p:cNvSpPr>
          <p:nvPr>
            <p:ph idx="1"/>
          </p:nvPr>
        </p:nvSpPr>
        <p:spPr>
          <a:xfrm>
            <a:off x="359568" y="1442259"/>
            <a:ext cx="8424863" cy="5101215"/>
          </a:xfrm>
        </p:spPr>
        <p:txBody>
          <a:bodyPr/>
          <a:lstStyle/>
          <a:p>
            <a:r>
              <a:rPr lang="en-GB" sz="2000" b="1" dirty="0" smtClean="0">
                <a:solidFill>
                  <a:srgbClr val="A50021"/>
                </a:solidFill>
              </a:rPr>
              <a:t>FIFO empty:</a:t>
            </a:r>
            <a:r>
              <a:rPr lang="en-GB" sz="2000" dirty="0" smtClean="0">
                <a:solidFill>
                  <a:srgbClr val="A50021"/>
                </a:solidFill>
              </a:rPr>
              <a:t> </a:t>
            </a:r>
            <a:r>
              <a:rPr lang="en-GB" sz="2000" dirty="0" smtClean="0"/>
              <a:t>When the FIFO is empty and there is a write at the same time as a read (from empty), then the </a:t>
            </a:r>
            <a:r>
              <a:rPr lang="en-GB" sz="2000" dirty="0" smtClean="0">
                <a:cs typeface="Courier New" pitchFamily="49" charset="0"/>
              </a:rPr>
              <a:t>read should be ignored.</a:t>
            </a:r>
            <a:endParaRPr lang="en-GB" sz="2000" b="1" dirty="0" smtClean="0">
              <a:solidFill>
                <a:schemeClr val="accent6"/>
              </a:solidFill>
              <a:latin typeface="Courier New" pitchFamily="49" charset="0"/>
              <a:cs typeface="Courier New" pitchFamily="49" charset="0"/>
            </a:endParaRPr>
          </a:p>
          <a:p>
            <a:pPr lvl="2">
              <a:buNone/>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None/>
            </a:pPr>
            <a:r>
              <a:rPr lang="en-GB" sz="1600" b="1" dirty="0" smtClean="0">
                <a:solidFill>
                  <a:srgbClr val="002060"/>
                </a:solidFill>
                <a:latin typeface="Courier New" pitchFamily="49" charset="0"/>
                <a:cs typeface="Courier New" pitchFamily="49" charset="0"/>
              </a:rPr>
              <a:t>@(</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)(empty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&amp;&amp; rd |=&gt; </a:t>
            </a:r>
          </a:p>
          <a:p>
            <a:pPr lvl="2">
              <a:buNone/>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lvl="2">
              <a:buNone/>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lvl="2">
              <a:buNone/>
            </a:pPr>
            <a:r>
              <a:rPr lang="en-GB" sz="1600" b="1" dirty="0" smtClean="0">
                <a:solidFill>
                  <a:srgbClr val="002060"/>
                </a:solidFill>
                <a:latin typeface="Courier New" pitchFamily="49" charset="0"/>
                <a:cs typeface="Courier New" pitchFamily="49" charset="0"/>
              </a:rPr>
              <a:t>a_cc1 : assert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endParaRPr lang="en-GB" sz="2000" b="1" dirty="0" smtClean="0">
              <a:solidFill>
                <a:srgbClr val="0070C0"/>
              </a:solidFill>
            </a:endParaRPr>
          </a:p>
          <a:p>
            <a:r>
              <a:rPr lang="en-GB" sz="2000" b="1" dirty="0" smtClean="0">
                <a:solidFill>
                  <a:srgbClr val="A50021"/>
                </a:solidFill>
              </a:rPr>
              <a:t>FIFO full:</a:t>
            </a:r>
            <a:r>
              <a:rPr lang="en-GB" sz="2000" dirty="0" smtClean="0">
                <a:solidFill>
                  <a:srgbClr val="A50021"/>
                </a:solidFill>
              </a:rPr>
              <a:t> </a:t>
            </a:r>
            <a:r>
              <a:rPr lang="en-GB" sz="2000" dirty="0" smtClean="0"/>
              <a:t>When the FIFO is full and there is a read at the same time as a write, then the write (to full) should be ignored.</a:t>
            </a:r>
          </a:p>
          <a:p>
            <a:pPr marL="1200150" lvl="3" indent="-342900">
              <a:buClr>
                <a:srgbClr val="4185BD"/>
              </a:buClr>
              <a:buNone/>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full_read_ignore_write</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None/>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 {full &amp;&amp; rd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|=&gt; </a:t>
            </a:r>
          </a:p>
          <a:p>
            <a:pPr marL="1200150" lvl="3" indent="-342900">
              <a:buClr>
                <a:srgbClr val="4185BD"/>
              </a:buClr>
              <a:buNone/>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marL="1200150" lvl="3" indent="-342900">
              <a:buClr>
                <a:srgbClr val="4185BD"/>
              </a:buClr>
              <a:buNone/>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None/>
            </a:pPr>
            <a:r>
              <a:rPr lang="en-GB" sz="1600" b="1" dirty="0" smtClean="0">
                <a:solidFill>
                  <a:srgbClr val="002060"/>
                </a:solidFill>
                <a:latin typeface="Courier New" pitchFamily="49" charset="0"/>
                <a:cs typeface="Courier New" pitchFamily="49" charset="0"/>
              </a:rPr>
              <a:t>a_cc2: assert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a:buNone/>
            </a:pPr>
            <a:endParaRPr lang="en-GB" sz="2400" dirty="0" smtClean="0"/>
          </a:p>
          <a:p>
            <a:endParaRPr lang="en-GB" dirty="0"/>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359568" y="1338104"/>
            <a:ext cx="8424863" cy="5184576"/>
          </a:xfrm>
        </p:spPr>
        <p:txBody>
          <a:bodyPr/>
          <a:lstStyle/>
          <a:p>
            <a:pPr>
              <a:lnSpc>
                <a:spcPct val="90000"/>
              </a:lnSpc>
            </a:pPr>
            <a:r>
              <a:rPr lang="en-US" sz="2400" dirty="0" smtClean="0"/>
              <a:t>Remember</a:t>
            </a:r>
            <a:r>
              <a:rPr lang="en-US" sz="2400" dirty="0"/>
              <a:t>, </a:t>
            </a:r>
            <a:r>
              <a:rPr lang="en-US" sz="2400" dirty="0" smtClean="0">
                <a:solidFill>
                  <a:srgbClr val="A50021"/>
                </a:solidFill>
              </a:rPr>
              <a:t>simulation </a:t>
            </a:r>
            <a:r>
              <a:rPr lang="en-US" sz="2400" dirty="0">
                <a:solidFill>
                  <a:srgbClr val="A50021"/>
                </a:solidFill>
              </a:rPr>
              <a:t>can only show </a:t>
            </a:r>
            <a:r>
              <a:rPr lang="en-US" sz="2400" dirty="0" smtClean="0">
                <a:solidFill>
                  <a:srgbClr val="A50021"/>
                </a:solidFill>
              </a:rPr>
              <a:t>the presence </a:t>
            </a:r>
            <a:r>
              <a:rPr lang="en-US" sz="2400" dirty="0">
                <a:solidFill>
                  <a:srgbClr val="A50021"/>
                </a:solidFill>
              </a:rPr>
              <a:t>of bugs, </a:t>
            </a:r>
            <a:r>
              <a:rPr lang="en-US" sz="2400" dirty="0" smtClean="0">
                <a:solidFill>
                  <a:srgbClr val="A50021"/>
                </a:solidFill>
              </a:rPr>
              <a:t>but never </a:t>
            </a:r>
            <a:r>
              <a:rPr lang="en-US" sz="2400" dirty="0">
                <a:solidFill>
                  <a:srgbClr val="A50021"/>
                </a:solidFill>
              </a:rPr>
              <a:t>prove their absence</a:t>
            </a:r>
            <a:r>
              <a:rPr lang="en-US" sz="2400" dirty="0" smtClean="0">
                <a:solidFill>
                  <a:srgbClr val="A50021"/>
                </a:solidFill>
              </a:rPr>
              <a:t>!</a:t>
            </a:r>
            <a:endParaRPr lang="en-US" sz="2400" dirty="0">
              <a:solidFill>
                <a:srgbClr val="A50021"/>
              </a:solidFill>
            </a:endParaRPr>
          </a:p>
          <a:p>
            <a:pPr>
              <a:lnSpc>
                <a:spcPct val="90000"/>
              </a:lnSpc>
              <a:spcBef>
                <a:spcPts val="1800"/>
              </a:spcBef>
            </a:pPr>
            <a:r>
              <a:rPr lang="en-US" sz="2400" dirty="0" smtClean="0"/>
              <a:t>An </a:t>
            </a:r>
            <a:r>
              <a:rPr lang="en-US" sz="2400" dirty="0"/>
              <a:t>assertion has never </a:t>
            </a:r>
            <a:r>
              <a:rPr lang="en-US" sz="2400" dirty="0" smtClean="0"/>
              <a:t>“fired” </a:t>
            </a:r>
            <a:r>
              <a:rPr lang="en-US" sz="2400" dirty="0"/>
              <a:t>- what does this mean?</a:t>
            </a:r>
          </a:p>
          <a:p>
            <a:pPr lvl="1">
              <a:spcBef>
                <a:spcPts val="1200"/>
              </a:spcBef>
            </a:pPr>
            <a:r>
              <a:rPr lang="en-US" sz="2000" dirty="0"/>
              <a:t>Does not necessarily mean that it </a:t>
            </a:r>
            <a:r>
              <a:rPr lang="en-US" sz="2000" dirty="0" smtClean="0"/>
              <a:t>can’t </a:t>
            </a:r>
            <a:r>
              <a:rPr lang="en-US" sz="2000" dirty="0"/>
              <a:t>be violated!</a:t>
            </a:r>
          </a:p>
          <a:p>
            <a:pPr lvl="2">
              <a:lnSpc>
                <a:spcPct val="90000"/>
              </a:lnSpc>
            </a:pPr>
            <a:r>
              <a:rPr lang="en-US" sz="2000" b="1" dirty="0">
                <a:solidFill>
                  <a:srgbClr val="002060"/>
                </a:solidFill>
              </a:rPr>
              <a:t>Unless </a:t>
            </a:r>
            <a:r>
              <a:rPr lang="en-US" sz="2000" b="1" dirty="0" smtClean="0">
                <a:solidFill>
                  <a:srgbClr val="002060"/>
                </a:solidFill>
              </a:rPr>
              <a:t>simulation </a:t>
            </a:r>
            <a:r>
              <a:rPr lang="en-US" sz="2000" b="1" dirty="0">
                <a:solidFill>
                  <a:srgbClr val="002060"/>
                </a:solidFill>
              </a:rPr>
              <a:t>is exhaustive..., </a:t>
            </a:r>
            <a:endParaRPr lang="en-US" sz="2000" b="1" dirty="0" smtClean="0">
              <a:solidFill>
                <a:srgbClr val="002060"/>
              </a:solidFill>
            </a:endParaRPr>
          </a:p>
          <a:p>
            <a:pPr lvl="2">
              <a:lnSpc>
                <a:spcPct val="90000"/>
              </a:lnSpc>
              <a:buNone/>
            </a:pPr>
            <a:r>
              <a:rPr lang="en-US" sz="2000" b="1" dirty="0" smtClean="0">
                <a:solidFill>
                  <a:srgbClr val="002060"/>
                </a:solidFill>
              </a:rPr>
              <a:t>	which </a:t>
            </a:r>
            <a:r>
              <a:rPr lang="en-US" sz="2000" b="1" dirty="0">
                <a:solidFill>
                  <a:srgbClr val="002060"/>
                </a:solidFill>
              </a:rPr>
              <a:t>in practice it never will be</a:t>
            </a:r>
            <a:r>
              <a:rPr lang="en-US" sz="2000" b="1" dirty="0" smtClean="0">
                <a:solidFill>
                  <a:srgbClr val="002060"/>
                </a:solidFill>
              </a:rPr>
              <a:t>.</a:t>
            </a:r>
          </a:p>
          <a:p>
            <a:pPr lvl="1">
              <a:lnSpc>
                <a:spcPct val="90000"/>
              </a:lnSpc>
            </a:pPr>
            <a:r>
              <a:rPr lang="en-US" sz="2000" dirty="0" smtClean="0"/>
              <a:t>It </a:t>
            </a:r>
            <a:r>
              <a:rPr lang="en-US" sz="2000" dirty="0"/>
              <a:t>might not have fired </a:t>
            </a:r>
            <a:r>
              <a:rPr lang="en-US" sz="2000" b="1" dirty="0"/>
              <a:t>because it was never </a:t>
            </a:r>
            <a:r>
              <a:rPr lang="en-US" sz="2000" b="1" dirty="0" smtClean="0"/>
              <a:t>active.</a:t>
            </a:r>
          </a:p>
          <a:p>
            <a:pPr lvl="1">
              <a:lnSpc>
                <a:spcPct val="90000"/>
              </a:lnSpc>
              <a:buNone/>
            </a:pPr>
            <a:r>
              <a:rPr lang="en-US" sz="1100" b="1" dirty="0" smtClean="0"/>
              <a:t> </a:t>
            </a:r>
            <a:endParaRPr lang="en-US" sz="1050" dirty="0" smtClean="0"/>
          </a:p>
          <a:p>
            <a:pPr lvl="1">
              <a:lnSpc>
                <a:spcPct val="90000"/>
              </a:lnSpc>
            </a:pPr>
            <a:r>
              <a:rPr lang="en-US" sz="2000" dirty="0" smtClean="0"/>
              <a:t>Most assertions have the form of </a:t>
            </a:r>
            <a:r>
              <a:rPr lang="en-US" sz="2000" b="1" dirty="0" smtClean="0">
                <a:solidFill>
                  <a:srgbClr val="4185BD"/>
                </a:solidFill>
              </a:rPr>
              <a:t>implications</a:t>
            </a:r>
            <a:r>
              <a:rPr lang="en-US" sz="2000" dirty="0" smtClean="0"/>
              <a:t>.</a:t>
            </a:r>
          </a:p>
          <a:p>
            <a:pPr lvl="1">
              <a:lnSpc>
                <a:spcPct val="90000"/>
              </a:lnSpc>
            </a:pPr>
            <a:r>
              <a:rPr lang="en-US" sz="2000" dirty="0" smtClean="0"/>
              <a:t>Implications are satisfied when the antecedent is false!</a:t>
            </a:r>
          </a:p>
          <a:p>
            <a:pPr lvl="2">
              <a:lnSpc>
                <a:spcPct val="90000"/>
              </a:lnSpc>
            </a:pPr>
            <a:r>
              <a:rPr lang="en-US" sz="2000" dirty="0" smtClean="0"/>
              <a:t>These are </a:t>
            </a:r>
            <a:r>
              <a:rPr lang="en-US" sz="2000" b="1" dirty="0" smtClean="0">
                <a:solidFill>
                  <a:srgbClr val="A50021"/>
                </a:solidFill>
              </a:rPr>
              <a:t>vacuous</a:t>
            </a:r>
            <a:r>
              <a:rPr lang="en-US" sz="2000" dirty="0" smtClean="0"/>
              <a:t> passes.</a:t>
            </a:r>
          </a:p>
          <a:p>
            <a:pPr lvl="2">
              <a:lnSpc>
                <a:spcPct val="90000"/>
              </a:lnSpc>
            </a:pPr>
            <a:r>
              <a:rPr lang="en-US" sz="2000" b="1" dirty="0" smtClean="0">
                <a:solidFill>
                  <a:srgbClr val="002060"/>
                </a:solidFill>
              </a:rPr>
              <a:t>We need to know how often the property passes non-vacuously!</a:t>
            </a:r>
          </a:p>
          <a:p>
            <a:pPr>
              <a:lnSpc>
                <a:spcPct val="90000"/>
              </a:lnSpc>
              <a:spcBef>
                <a:spcPts val="1200"/>
              </a:spcBef>
            </a:pPr>
            <a:r>
              <a:rPr lang="en-US" sz="2400" dirty="0" smtClean="0"/>
              <a:t>How do you know your assertions are correctly expressing what you intended?</a:t>
            </a:r>
            <a:endParaRPr lang="en-US" sz="2400" b="1" dirty="0" smtClean="0"/>
          </a:p>
        </p:txBody>
      </p:sp>
      <p:sp>
        <p:nvSpPr>
          <p:cNvPr id="4" name="Title 3"/>
          <p:cNvSpPr>
            <a:spLocks noGrp="1"/>
          </p:cNvSpPr>
          <p:nvPr>
            <p:ph type="title"/>
          </p:nvPr>
        </p:nvSpPr>
        <p:spPr/>
        <p:txBody>
          <a:bodyPr/>
          <a:lstStyle/>
          <a:p>
            <a:r>
              <a:rPr lang="en-GB" sz="3200" dirty="0" smtClean="0"/>
              <a:t>All my assertions pass – what does this mean?</a:t>
            </a:r>
            <a:endParaRPr lang="en-GB" sz="3200" dirty="0"/>
          </a:p>
        </p:txBody>
      </p:sp>
      <p:sp>
        <p:nvSpPr>
          <p:cNvPr id="5" name="Rectangle 4"/>
          <p:cNvSpPr/>
          <p:nvPr/>
        </p:nvSpPr>
        <p:spPr bwMode="auto">
          <a:xfrm>
            <a:off x="648000" y="2160000"/>
            <a:ext cx="7582533" cy="486032"/>
          </a:xfrm>
          <a:prstGeom prst="rect">
            <a:avLst/>
          </a:prstGeom>
          <a:solidFill>
            <a:srgbClr val="FF9999">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6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6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166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16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166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166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16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359568" y="1340768"/>
            <a:ext cx="8424863" cy="5319112"/>
          </a:xfrm>
        </p:spPr>
        <p:txBody>
          <a:bodyPr/>
          <a:lstStyle/>
          <a:p>
            <a:pPr>
              <a:lnSpc>
                <a:spcPct val="90000"/>
              </a:lnSpc>
              <a:spcBef>
                <a:spcPts val="600"/>
              </a:spcBef>
              <a:spcAft>
                <a:spcPts val="1200"/>
              </a:spcAft>
            </a:pPr>
            <a:r>
              <a:rPr lang="en-US" dirty="0" smtClean="0"/>
              <a:t>Measures </a:t>
            </a:r>
            <a:r>
              <a:rPr lang="en-US" dirty="0"/>
              <a:t>how often an assertion condition has been evaluated</a:t>
            </a:r>
            <a:r>
              <a:rPr lang="en-US" dirty="0" smtClean="0"/>
              <a:t>.</a:t>
            </a:r>
            <a:endParaRPr lang="en-US" sz="2400" dirty="0" smtClean="0"/>
          </a:p>
          <a:p>
            <a:pPr lvl="1">
              <a:lnSpc>
                <a:spcPct val="90000"/>
              </a:lnSpc>
              <a:spcBef>
                <a:spcPts val="0"/>
              </a:spcBef>
            </a:pPr>
            <a:r>
              <a:rPr lang="en-US" dirty="0" smtClean="0"/>
              <a:t>Many simulators count only </a:t>
            </a:r>
            <a:r>
              <a:rPr lang="en-US" b="1" dirty="0" smtClean="0"/>
              <a:t>non-vacuous</a:t>
            </a:r>
            <a:r>
              <a:rPr lang="en-US" dirty="0" smtClean="0"/>
              <a:t> passes.</a:t>
            </a:r>
          </a:p>
          <a:p>
            <a:pPr lvl="1">
              <a:lnSpc>
                <a:spcPct val="90000"/>
              </a:lnSpc>
              <a:spcBef>
                <a:spcPts val="1200"/>
              </a:spcBef>
              <a:spcAft>
                <a:spcPts val="1200"/>
              </a:spcAft>
            </a:pPr>
            <a:r>
              <a:rPr lang="en-US" dirty="0" smtClean="0"/>
              <a:t>Option to add assertion coverage points using:</a:t>
            </a:r>
          </a:p>
          <a:p>
            <a:pPr lvl="1">
              <a:lnSpc>
                <a:spcPct val="90000"/>
              </a:lnSpc>
              <a:spcBef>
                <a:spcPts val="0"/>
              </a:spcBef>
              <a:buNone/>
            </a:pPr>
            <a:r>
              <a:rPr lang="en-US" sz="2000" dirty="0" smtClean="0">
                <a:latin typeface="Courier New" pitchFamily="49" charset="0"/>
                <a:cs typeface="Courier New" pitchFamily="49" charset="0"/>
              </a:rPr>
              <a:t>	</a:t>
            </a:r>
            <a:r>
              <a:rPr lang="en-US" sz="1800" dirty="0" smtClean="0">
                <a:latin typeface="Courier New" pitchFamily="49" charset="0"/>
                <a:cs typeface="Courier New" pitchFamily="49" charset="0"/>
              </a:rPr>
              <a:t>assert property ( (sel1 || sel2) |=&gt; </a:t>
            </a:r>
            <a:r>
              <a:rPr lang="en-US" sz="1800" dirty="0" err="1" smtClean="0">
                <a:latin typeface="Courier New" pitchFamily="49" charset="0"/>
                <a:cs typeface="Courier New" pitchFamily="49" charset="0"/>
              </a:rPr>
              <a:t>ack</a:t>
            </a:r>
            <a:r>
              <a:rPr lang="en-US" sz="1800" dirty="0" smtClean="0">
                <a:latin typeface="Courier New" pitchFamily="49" charset="0"/>
                <a:cs typeface="Courier New" pitchFamily="49" charset="0"/>
              </a:rPr>
              <a:t> );</a:t>
            </a:r>
          </a:p>
          <a:p>
            <a:pPr lvl="1">
              <a:lnSpc>
                <a:spcPct val="90000"/>
              </a:lnSpc>
              <a:spcBef>
                <a:spcPts val="0"/>
              </a:spcBef>
              <a:buNone/>
            </a:pPr>
            <a:r>
              <a:rPr lang="en-US" sz="1800" dirty="0" smtClean="0">
                <a:latin typeface="Courier New" pitchFamily="49" charset="0"/>
                <a:cs typeface="Courier New" pitchFamily="49" charset="0"/>
              </a:rPr>
              <a:t>	cover property  ( sel1 </a:t>
            </a:r>
            <a:r>
              <a:rPr lang="en-US" sz="1800" smtClean="0">
                <a:latin typeface="Courier New" pitchFamily="49" charset="0"/>
                <a:cs typeface="Courier New" pitchFamily="49" charset="0"/>
              </a:rPr>
              <a:t>|| sel2 );</a:t>
            </a:r>
            <a:endParaRPr lang="en-US" sz="1800" dirty="0" smtClean="0">
              <a:latin typeface="Courier New" pitchFamily="49" charset="0"/>
              <a:cs typeface="Courier New" pitchFamily="49" charset="0"/>
            </a:endParaRPr>
          </a:p>
          <a:p>
            <a:pPr lvl="1">
              <a:lnSpc>
                <a:spcPct val="90000"/>
              </a:lnSpc>
              <a:spcBef>
                <a:spcPts val="0"/>
              </a:spcBef>
              <a:buNone/>
            </a:pPr>
            <a:endParaRPr lang="en-US" sz="1800" dirty="0" smtClean="0">
              <a:latin typeface="Courier New" pitchFamily="49" charset="0"/>
              <a:cs typeface="Courier New" pitchFamily="49" charset="0"/>
            </a:endParaRPr>
          </a:p>
          <a:p>
            <a:pPr lvl="1">
              <a:lnSpc>
                <a:spcPct val="90000"/>
              </a:lnSpc>
              <a:spcBef>
                <a:spcPts val="0"/>
              </a:spcBef>
              <a:buNone/>
            </a:pPr>
            <a:endParaRPr lang="en-US" sz="1800" dirty="0" smtClean="0">
              <a:latin typeface="Courier New" pitchFamily="49" charset="0"/>
              <a:cs typeface="Courier New" pitchFamily="49" charset="0"/>
            </a:endParaRPr>
          </a:p>
          <a:p>
            <a:pPr lvl="1">
              <a:lnSpc>
                <a:spcPct val="90000"/>
              </a:lnSpc>
              <a:spcBef>
                <a:spcPts val="0"/>
              </a:spcBef>
            </a:pPr>
            <a:r>
              <a:rPr lang="en-US" dirty="0" smtClean="0">
                <a:cs typeface="Courier New" pitchFamily="49" charset="0"/>
              </a:rPr>
              <a:t>Coverage can also be collected on sub-expressions:</a:t>
            </a:r>
            <a:endParaRPr lang="en-US" sz="1800" dirty="0" smtClean="0">
              <a:cs typeface="Courier New" pitchFamily="49" charset="0"/>
            </a:endParaRPr>
          </a:p>
          <a:p>
            <a:pPr lvl="1">
              <a:lnSpc>
                <a:spcPct val="90000"/>
              </a:lnSpc>
              <a:spcBef>
                <a:spcPts val="0"/>
              </a:spcBef>
              <a:buNone/>
            </a:pPr>
            <a:endParaRPr lang="en-US" sz="1800" dirty="0" smtClean="0">
              <a:latin typeface="Courier New" pitchFamily="49" charset="0"/>
              <a:cs typeface="Courier New" pitchFamily="49" charset="0"/>
            </a:endParaRPr>
          </a:p>
          <a:p>
            <a:pPr lvl="1">
              <a:lnSpc>
                <a:spcPct val="90000"/>
              </a:lnSpc>
              <a:spcBef>
                <a:spcPts val="0"/>
              </a:spcBef>
              <a:buNone/>
            </a:pPr>
            <a:r>
              <a:rPr lang="en-US" sz="1800" dirty="0" smtClean="0">
                <a:latin typeface="Courier New" pitchFamily="49" charset="0"/>
                <a:cs typeface="Courier New" pitchFamily="49" charset="0"/>
              </a:rPr>
              <a:t>	cover property ( sel1 );</a:t>
            </a:r>
          </a:p>
          <a:p>
            <a:pPr lvl="1">
              <a:lnSpc>
                <a:spcPct val="90000"/>
              </a:lnSpc>
              <a:spcBef>
                <a:spcPts val="0"/>
              </a:spcBef>
              <a:buNone/>
            </a:pPr>
            <a:r>
              <a:rPr lang="en-US" sz="1800" dirty="0" smtClean="0">
                <a:latin typeface="Courier New" pitchFamily="49" charset="0"/>
                <a:cs typeface="Courier New" pitchFamily="49" charset="0"/>
              </a:rPr>
              <a:t>	cover property ( sel2 );</a:t>
            </a:r>
            <a:endParaRPr lang="en-US" sz="1800" dirty="0">
              <a:latin typeface="Courier New" pitchFamily="49" charset="0"/>
              <a:cs typeface="Courier New" pitchFamily="49" charset="0"/>
            </a:endParaRPr>
          </a:p>
        </p:txBody>
      </p:sp>
      <p:sp>
        <p:nvSpPr>
          <p:cNvPr id="4" name="Title 3"/>
          <p:cNvSpPr>
            <a:spLocks noGrp="1"/>
          </p:cNvSpPr>
          <p:nvPr>
            <p:ph type="title"/>
          </p:nvPr>
        </p:nvSpPr>
        <p:spPr/>
        <p:txBody>
          <a:bodyPr/>
          <a:lstStyle/>
          <a:p>
            <a:r>
              <a:rPr lang="en-GB" dirty="0" smtClean="0"/>
              <a:t>Assertion Coverage</a:t>
            </a:r>
            <a:endParaRPr lang="en-GB" dirty="0"/>
          </a:p>
        </p:txBody>
      </p:sp>
      <p:sp>
        <p:nvSpPr>
          <p:cNvPr id="5" name="Rectangle 4"/>
          <p:cNvSpPr/>
          <p:nvPr/>
        </p:nvSpPr>
        <p:spPr bwMode="auto">
          <a:xfrm>
            <a:off x="1008000" y="3780000"/>
            <a:ext cx="6264000" cy="72000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1058848" y="5767560"/>
            <a:ext cx="6264000" cy="720000"/>
          </a:xfrm>
          <a:prstGeom prst="rect">
            <a:avLst/>
          </a:prstGeom>
          <a:solidFill>
            <a:srgbClr val="90B7D8">
              <a:alpha val="23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6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166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166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166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16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Costs and benefits of ABV</a:t>
            </a:r>
            <a:endParaRPr lang="en-GB" dirty="0"/>
          </a:p>
        </p:txBody>
      </p:sp>
      <p:sp>
        <p:nvSpPr>
          <p:cNvPr id="3" name="Content Placeholder 2"/>
          <p:cNvSpPr>
            <a:spLocks noGrp="1"/>
          </p:cNvSpPr>
          <p:nvPr>
            <p:ph idx="1"/>
          </p:nvPr>
        </p:nvSpPr>
        <p:spPr>
          <a:xfrm>
            <a:off x="215516" y="1277144"/>
            <a:ext cx="8712968" cy="5328592"/>
          </a:xfrm>
        </p:spPr>
        <p:txBody>
          <a:bodyPr/>
          <a:lstStyle/>
          <a:p>
            <a:r>
              <a:rPr lang="en-GB" sz="2400" dirty="0" smtClean="0"/>
              <a:t>Costs </a:t>
            </a:r>
            <a:r>
              <a:rPr lang="en-GB" sz="2400" dirty="0"/>
              <a:t>include:</a:t>
            </a:r>
            <a:endParaRPr lang="en-GB" sz="2000" dirty="0"/>
          </a:p>
          <a:p>
            <a:pPr lvl="1"/>
            <a:r>
              <a:rPr lang="en-GB" sz="2000" dirty="0"/>
              <a:t>Simulation speed</a:t>
            </a:r>
            <a:endParaRPr lang="en-GB" sz="1800" dirty="0"/>
          </a:p>
          <a:p>
            <a:pPr lvl="1"/>
            <a:r>
              <a:rPr lang="en-GB" sz="2000" dirty="0"/>
              <a:t>Writing the assertions</a:t>
            </a:r>
            <a:endParaRPr lang="en-GB" sz="1800" dirty="0"/>
          </a:p>
          <a:p>
            <a:pPr lvl="1"/>
            <a:r>
              <a:rPr lang="en-GB" sz="2000" dirty="0"/>
              <a:t>Maintaining the assertions</a:t>
            </a:r>
            <a:endParaRPr lang="en-GB" sz="1800" dirty="0"/>
          </a:p>
          <a:p>
            <a:r>
              <a:rPr lang="en-GB" sz="2400" dirty="0"/>
              <a:t>Benefits </a:t>
            </a:r>
            <a:r>
              <a:rPr lang="en-GB" sz="2400" dirty="0" smtClean="0"/>
              <a:t>include:</a:t>
            </a:r>
            <a:endParaRPr lang="en-GB" sz="2000" dirty="0"/>
          </a:p>
          <a:p>
            <a:pPr lvl="1"/>
            <a:r>
              <a:rPr lang="en-GB" sz="2000" dirty="0"/>
              <a:t>Explicit expression of designer intent and specification </a:t>
            </a:r>
            <a:r>
              <a:rPr lang="en-GB" sz="2000" dirty="0" smtClean="0"/>
              <a:t>requirements</a:t>
            </a:r>
          </a:p>
          <a:p>
            <a:pPr lvl="2"/>
            <a:r>
              <a:rPr lang="en-GB" sz="2000" dirty="0" smtClean="0"/>
              <a:t>Specification errors can be identified earlier</a:t>
            </a:r>
          </a:p>
          <a:p>
            <a:pPr lvl="2"/>
            <a:r>
              <a:rPr lang="en-GB" sz="2000" dirty="0" smtClean="0"/>
              <a:t>Design intent is captured more formally</a:t>
            </a:r>
            <a:endParaRPr lang="en-GB" sz="2000" dirty="0"/>
          </a:p>
          <a:p>
            <a:pPr lvl="1"/>
            <a:r>
              <a:rPr lang="en-GB" sz="2000" dirty="0" smtClean="0"/>
              <a:t>Enables finding more bugs faster</a:t>
            </a:r>
          </a:p>
          <a:p>
            <a:pPr lvl="1"/>
            <a:r>
              <a:rPr lang="en-GB" sz="2000" dirty="0" smtClean="0"/>
              <a:t>Improved </a:t>
            </a:r>
            <a:r>
              <a:rPr lang="en-GB" sz="2000" dirty="0"/>
              <a:t>localisation of errors for </a:t>
            </a:r>
            <a:r>
              <a:rPr lang="en-GB" sz="2000" dirty="0" smtClean="0"/>
              <a:t>debug</a:t>
            </a:r>
          </a:p>
          <a:p>
            <a:pPr lvl="1"/>
            <a:r>
              <a:rPr lang="en-GB" sz="2000" dirty="0" smtClean="0"/>
              <a:t>Promote measurement of functional coverage</a:t>
            </a:r>
          </a:p>
          <a:p>
            <a:pPr lvl="1"/>
            <a:r>
              <a:rPr lang="en-GB" sz="2000" dirty="0" smtClean="0"/>
              <a:t>Improved qualification of test suite based on assertion coverage</a:t>
            </a:r>
            <a:endParaRPr lang="en-GB" sz="2000" dirty="0"/>
          </a:p>
          <a:p>
            <a:pPr lvl="1"/>
            <a:r>
              <a:rPr lang="en-GB" sz="2000" dirty="0" smtClean="0"/>
              <a:t>Facilitate uptake of formal verification tools</a:t>
            </a:r>
          </a:p>
          <a:p>
            <a:pPr lvl="1"/>
            <a:r>
              <a:rPr lang="en-GB" sz="2000" dirty="0" smtClean="0"/>
              <a:t>Re-use </a:t>
            </a:r>
            <a:r>
              <a:rPr lang="en-GB" sz="2000" dirty="0"/>
              <a:t>of formal properties </a:t>
            </a:r>
            <a:r>
              <a:rPr lang="en-GB" sz="2000" dirty="0" smtClean="0"/>
              <a:t>throughout design life cycle</a:t>
            </a:r>
            <a:endParaRPr lang="en-GB" sz="1800" dirty="0"/>
          </a:p>
        </p:txBody>
      </p:sp>
      <p:sp>
        <p:nvSpPr>
          <p:cNvPr id="4" name="Rounded Rectangular Callout 3"/>
          <p:cNvSpPr/>
          <p:nvPr/>
        </p:nvSpPr>
        <p:spPr bwMode="auto">
          <a:xfrm>
            <a:off x="5318760" y="1307624"/>
            <a:ext cx="3455992" cy="1328896"/>
          </a:xfrm>
          <a:prstGeom prst="wedgeRoundRectCallout">
            <a:avLst>
              <a:gd name="adj1" fmla="val -31630"/>
              <a:gd name="adj2" fmla="val 101265"/>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rgbClr val="002060"/>
                </a:solidFill>
                <a:effectLst/>
                <a:latin typeface="Arial" charset="0"/>
              </a:rPr>
              <a:t>Intellectual</a:t>
            </a:r>
            <a:r>
              <a:rPr kumimoji="0" lang="en-GB" sz="2400" b="0" i="0" u="none" strike="noStrike" cap="none" normalizeH="0" dirty="0" smtClean="0">
                <a:ln>
                  <a:noFill/>
                </a:ln>
                <a:solidFill>
                  <a:srgbClr val="002060"/>
                </a:solidFill>
                <a:effectLst/>
                <a:latin typeface="Arial" charset="0"/>
              </a:rPr>
              <a:t> step </a:t>
            </a:r>
            <a:r>
              <a:rPr lang="en-GB" b="0" dirty="0" smtClean="0">
                <a:solidFill>
                  <a:srgbClr val="002060"/>
                </a:solidFill>
              </a:rPr>
              <a:t>of property capture </a:t>
            </a:r>
            <a:r>
              <a:rPr lang="en-GB" sz="2400" b="0" dirty="0" smtClean="0">
                <a:solidFill>
                  <a:srgbClr val="002060"/>
                </a:solidFill>
              </a:rPr>
              <a:t>f</a:t>
            </a:r>
            <a:r>
              <a:rPr kumimoji="0" lang="en-GB" sz="2400" b="0" i="0" u="none" strike="noStrike" cap="none" normalizeH="0" baseline="0" dirty="0" smtClean="0">
                <a:ln>
                  <a:noFill/>
                </a:ln>
                <a:solidFill>
                  <a:srgbClr val="002060"/>
                </a:solidFill>
                <a:effectLst/>
              </a:rPr>
              <a:t>orces you to think</a:t>
            </a:r>
            <a:r>
              <a:rPr kumimoji="0" lang="en-GB" sz="2400" b="0" i="0" u="none" strike="noStrike" cap="none" normalizeH="0" dirty="0" smtClean="0">
                <a:ln>
                  <a:noFill/>
                </a:ln>
                <a:solidFill>
                  <a:srgbClr val="002060"/>
                </a:solidFill>
                <a:effectLst/>
              </a:rPr>
              <a:t> earlier!</a:t>
            </a:r>
            <a:endParaRPr kumimoji="0" lang="en-GB" sz="2400" b="0" i="0" u="none" strike="noStrike" cap="none" normalizeH="0" baseline="0" dirty="0" smtClean="0">
              <a:ln>
                <a:noFill/>
              </a:ln>
              <a:solidFill>
                <a:srgbClr val="002060"/>
              </a:solidFill>
              <a:effectLst/>
            </a:endParaRPr>
          </a:p>
        </p:txBody>
      </p:sp>
    </p:spTree>
    <p:custDataLst>
      <p:tags r:id="rId1"/>
    </p:custDataLst>
    <p:extLst>
      <p:ext uri="{BB962C8B-B14F-4D97-AF65-F5344CB8AC3E}">
        <p14:creationId xmlns:p14="http://schemas.microsoft.com/office/powerpoint/2010/main" val="2241097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59568" y="1257360"/>
            <a:ext cx="8424863" cy="540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1"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400" b="1" i="0" u="none" strike="noStrike" kern="0" cap="none" spc="0" normalizeH="0" baseline="0" noProof="0" dirty="0" smtClean="0">
                <a:ln>
                  <a:noFill/>
                </a:ln>
                <a:solidFill>
                  <a:schemeClr val="tx1"/>
                </a:solidFill>
                <a:effectLst/>
                <a:uLnTx/>
                <a:uFillTx/>
                <a:latin typeface="+mn-lt"/>
              </a:rPr>
              <a:t>Assertions are able to detect a significant  percentage</a:t>
            </a:r>
            <a:r>
              <a:rPr kumimoji="0" lang="en-GB" sz="2400" b="1" i="0" u="none" strike="noStrike" kern="0" cap="none" spc="0" normalizeH="0" noProof="0" dirty="0" smtClean="0">
                <a:ln>
                  <a:noFill/>
                </a:ln>
                <a:solidFill>
                  <a:schemeClr val="tx1"/>
                </a:solidFill>
                <a:effectLst/>
                <a:uLnTx/>
                <a:uFillTx/>
                <a:latin typeface="+mn-lt"/>
              </a:rPr>
              <a:t> of design failures:</a:t>
            </a:r>
            <a:endParaRPr kumimoji="0" lang="en-GB" sz="20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b="1" i="0" u="none" strike="noStrike" kern="0" cap="none" spc="0" normalizeH="0" baseline="0" noProof="0" dirty="0" smtClean="0">
              <a:ln>
                <a:noFill/>
              </a:ln>
              <a:solidFill>
                <a:srgbClr val="4185BD"/>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b="1" i="0" u="none" strike="noStrike" kern="0" cap="none" spc="0" normalizeH="0" baseline="0" noProof="0" dirty="0" smtClean="0">
              <a:ln>
                <a:noFill/>
              </a:ln>
              <a:solidFill>
                <a:srgbClr val="4185BD"/>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b="1" i="0" u="none" strike="noStrike" kern="0" cap="none" spc="0" normalizeH="0" baseline="0" noProof="0" dirty="0" smtClean="0">
              <a:ln>
                <a:noFill/>
              </a:ln>
              <a:solidFill>
                <a:srgbClr val="4185BD"/>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b="1" i="0" u="none" strike="noStrike" kern="0" cap="none" spc="0" normalizeH="0" baseline="0" noProof="0" dirty="0" smtClean="0">
              <a:ln>
                <a:noFill/>
              </a:ln>
              <a:solidFill>
                <a:srgbClr val="4185BD"/>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lang="en-GB" kern="0" dirty="0" smtClean="0">
              <a:solidFill>
                <a:srgbClr val="4185BD"/>
              </a:solidFill>
              <a:latin typeface="+mn-lt"/>
            </a:endParaRPr>
          </a:p>
          <a:p>
            <a:pPr marL="342900" marR="0" lvl="0" indent="-342900" algn="l" defTabSz="914400" rtl="0" eaLnBrk="1" fontAlgn="base" latinLnBrk="0" hangingPunct="1">
              <a:lnSpc>
                <a:spcPct val="100000"/>
              </a:lnSpc>
              <a:spcBef>
                <a:spcPts val="2400"/>
              </a:spcBef>
              <a:spcAft>
                <a:spcPct val="0"/>
              </a:spcAft>
              <a:buClr>
                <a:srgbClr val="A50021"/>
              </a:buClr>
              <a:buSzTx/>
              <a:buFont typeface="Wingdings" pitchFamily="2" charset="2"/>
              <a:buChar char="§"/>
              <a:tabLst/>
              <a:defRPr/>
            </a:pPr>
            <a:r>
              <a:rPr kumimoji="0" lang="en-GB" b="1" i="0" u="none" strike="noStrike" kern="0" cap="none" spc="0" normalizeH="0" baseline="0" noProof="0" dirty="0" smtClean="0">
                <a:ln>
                  <a:noFill/>
                </a:ln>
                <a:solidFill>
                  <a:srgbClr val="A50021"/>
                </a:solidFill>
                <a:effectLst/>
                <a:uLnTx/>
                <a:uFillTx/>
                <a:latin typeface="+mn-lt"/>
                <a:ea typeface="+mn-ea"/>
                <a:cs typeface="+mn-cs"/>
              </a:rPr>
              <a:t>Assertions should be an integral part of a verification</a:t>
            </a:r>
            <a:r>
              <a:rPr kumimoji="0" lang="en-GB" b="1" i="0" u="none" strike="noStrike" kern="0" cap="none" spc="0" normalizeH="0" noProof="0" dirty="0" smtClean="0">
                <a:ln>
                  <a:noFill/>
                </a:ln>
                <a:solidFill>
                  <a:srgbClr val="A50021"/>
                </a:solidFill>
                <a:effectLst/>
                <a:uLnTx/>
                <a:uFillTx/>
                <a:latin typeface="+mn-lt"/>
                <a:ea typeface="+mn-ea"/>
                <a:cs typeface="+mn-cs"/>
              </a:rPr>
              <a:t> methodology.</a:t>
            </a:r>
            <a:r>
              <a:rPr kumimoji="0" lang="en-GB" b="1" i="0" u="none" strike="noStrike" kern="0" cap="none" spc="0" normalizeH="0" baseline="0" noProof="0" dirty="0" smtClean="0">
                <a:ln>
                  <a:noFill/>
                </a:ln>
                <a:solidFill>
                  <a:srgbClr val="A50021"/>
                </a:solidFill>
                <a:effectLst/>
                <a:uLnTx/>
                <a:uFillTx/>
                <a:latin typeface="+mn-lt"/>
                <a:ea typeface="+mn-ea"/>
                <a:cs typeface="+mn-cs"/>
              </a:rPr>
              <a:t> </a:t>
            </a:r>
            <a:endParaRPr kumimoji="0" lang="en-GB" b="1" i="0" u="none" strike="noStrike" kern="0" cap="none" spc="0" normalizeH="0" baseline="0" noProof="0" dirty="0">
              <a:ln>
                <a:noFill/>
              </a:ln>
              <a:solidFill>
                <a:srgbClr val="A50021"/>
              </a:solidFill>
              <a:effectLst/>
              <a:uLnTx/>
              <a:uFillTx/>
              <a:latin typeface="+mn-lt"/>
              <a:ea typeface="+mn-ea"/>
              <a:cs typeface="+mn-cs"/>
            </a:endParaRPr>
          </a:p>
        </p:txBody>
      </p:sp>
      <p:sp>
        <p:nvSpPr>
          <p:cNvPr id="2" name="Title 1"/>
          <p:cNvSpPr>
            <a:spLocks noGrp="1"/>
          </p:cNvSpPr>
          <p:nvPr>
            <p:ph type="title"/>
          </p:nvPr>
        </p:nvSpPr>
        <p:spPr>
          <a:xfrm>
            <a:off x="0" y="183198"/>
            <a:ext cx="9144000" cy="787400"/>
          </a:xfrm>
        </p:spPr>
        <p:txBody>
          <a:bodyPr/>
          <a:lstStyle/>
          <a:p>
            <a:r>
              <a:rPr lang="en-GB" dirty="0" smtClean="0"/>
              <a:t>Do assertions really work? </a:t>
            </a:r>
            <a:endParaRPr lang="en-GB" sz="4000"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925599" y="2317488"/>
            <a:ext cx="7292802" cy="3747024"/>
          </a:xfrm>
          <a:prstGeom prst="rect">
            <a:avLst/>
          </a:prstGeom>
          <a:noFill/>
          <a:ln w="9525">
            <a:noFill/>
            <a:miter lim="800000"/>
            <a:headEnd/>
            <a:tailEnd/>
          </a:ln>
        </p:spPr>
      </p:pic>
      <p:sp>
        <p:nvSpPr>
          <p:cNvPr id="6" name="Title 1"/>
          <p:cNvSpPr txBox="1">
            <a:spLocks/>
          </p:cNvSpPr>
          <p:nvPr/>
        </p:nvSpPr>
        <p:spPr bwMode="auto">
          <a:xfrm>
            <a:off x="3962400" y="1681480"/>
            <a:ext cx="5181600" cy="4521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050" b="0" i="0" u="none" strike="noStrike" kern="0" cap="none" spc="0" normalizeH="0" baseline="0" noProof="0" dirty="0" smtClean="0">
                <a:ln>
                  <a:noFill/>
                </a:ln>
                <a:solidFill>
                  <a:srgbClr val="A50021"/>
                </a:solidFill>
                <a:effectLst/>
                <a:uLnTx/>
                <a:uFillTx/>
                <a:latin typeface="+mj-lt"/>
                <a:ea typeface="+mj-ea"/>
                <a:cs typeface="+mj-cs"/>
              </a:rPr>
              <a:t>[Foster </a:t>
            </a:r>
            <a:r>
              <a:rPr kumimoji="0" lang="en-GB" sz="1050" b="0" i="0" u="none" strike="noStrike" kern="0" cap="none" spc="0" normalizeH="0" baseline="0" noProof="0" dirty="0" err="1" smtClean="0">
                <a:ln>
                  <a:noFill/>
                </a:ln>
                <a:solidFill>
                  <a:srgbClr val="A50021"/>
                </a:solidFill>
                <a:effectLst/>
                <a:uLnTx/>
                <a:uFillTx/>
                <a:latin typeface="+mj-lt"/>
                <a:ea typeface="+mj-ea"/>
                <a:cs typeface="+mj-cs"/>
              </a:rPr>
              <a:t>etal</a:t>
            </a:r>
            <a:r>
              <a:rPr kumimoji="0" lang="en-GB" sz="1050" b="0" i="0" u="none" strike="noStrike" kern="0" cap="none" spc="0" normalizeH="0" baseline="0" noProof="0" dirty="0" smtClean="0">
                <a:ln>
                  <a:noFill/>
                </a:ln>
                <a:solidFill>
                  <a:srgbClr val="A50021"/>
                </a:solidFill>
                <a:effectLst/>
                <a:uLnTx/>
                <a:uFillTx/>
                <a:latin typeface="+mj-lt"/>
                <a:ea typeface="+mj-ea"/>
                <a:cs typeface="+mj-cs"/>
              </a:rPr>
              <a:t>.: Assertion-Based Design. 2</a:t>
            </a:r>
            <a:r>
              <a:rPr kumimoji="0" lang="en-GB" sz="1050" b="0" i="0" u="none" strike="noStrike" kern="0" cap="none" spc="0" normalizeH="0" baseline="30000" noProof="0" dirty="0" smtClean="0">
                <a:ln>
                  <a:noFill/>
                </a:ln>
                <a:solidFill>
                  <a:srgbClr val="A50021"/>
                </a:solidFill>
                <a:effectLst/>
                <a:uLnTx/>
                <a:uFillTx/>
                <a:latin typeface="+mj-lt"/>
                <a:ea typeface="+mj-ea"/>
                <a:cs typeface="+mj-cs"/>
              </a:rPr>
              <a:t>nd</a:t>
            </a:r>
            <a:r>
              <a:rPr kumimoji="0" lang="en-GB" sz="1050" b="0" i="0" u="none" strike="noStrike" kern="0" cap="none" spc="0" normalizeH="0" baseline="0" noProof="0" dirty="0" smtClean="0">
                <a:ln>
                  <a:noFill/>
                </a:ln>
                <a:solidFill>
                  <a:srgbClr val="A50021"/>
                </a:solidFill>
                <a:effectLst/>
                <a:uLnTx/>
                <a:uFillTx/>
                <a:latin typeface="+mj-lt"/>
                <a:ea typeface="+mj-ea"/>
                <a:cs typeface="+mj-cs"/>
              </a:rPr>
              <a:t> Edition, </a:t>
            </a:r>
            <a:r>
              <a:rPr kumimoji="0" lang="en-GB" sz="1050" b="0" i="0" u="none" strike="noStrike" kern="0" cap="none" spc="0" normalizeH="0" baseline="0" noProof="0" dirty="0" err="1" smtClean="0">
                <a:ln>
                  <a:noFill/>
                </a:ln>
                <a:solidFill>
                  <a:srgbClr val="A50021"/>
                </a:solidFill>
                <a:effectLst/>
                <a:uLnTx/>
                <a:uFillTx/>
                <a:latin typeface="+mj-lt"/>
                <a:ea typeface="+mj-ea"/>
                <a:cs typeface="+mj-cs"/>
              </a:rPr>
              <a:t>Kluwer</a:t>
            </a:r>
            <a:r>
              <a:rPr kumimoji="0" lang="en-GB" sz="1050" b="0" i="0" u="none" strike="noStrike" kern="0" cap="none" spc="0" normalizeH="0" baseline="0" noProof="0" dirty="0" smtClean="0">
                <a:ln>
                  <a:noFill/>
                </a:ln>
                <a:solidFill>
                  <a:srgbClr val="A50021"/>
                </a:solidFill>
                <a:effectLst/>
                <a:uLnTx/>
                <a:uFillTx/>
                <a:latin typeface="+mj-lt"/>
                <a:ea typeface="+mj-ea"/>
                <a:cs typeface="+mj-cs"/>
              </a:rPr>
              <a:t>, 2010.]</a:t>
            </a:r>
            <a:endParaRPr kumimoji="0" lang="en-GB" sz="4000" b="0" i="0" u="none" strike="noStrike" kern="0" cap="none" spc="0" normalizeH="0" baseline="0" noProof="0" dirty="0">
              <a:ln>
                <a:noFill/>
              </a:ln>
              <a:solidFill>
                <a:srgbClr val="A50021"/>
              </a:solidFill>
              <a:effectLst/>
              <a:uLnTx/>
              <a:uFillTx/>
              <a:latin typeface="+mj-lt"/>
              <a:ea typeface="+mj-ea"/>
              <a:cs typeface="+mj-cs"/>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dirty="0" smtClean="0"/>
              <a:t>ABV </a:t>
            </a:r>
            <a:r>
              <a:rPr lang="en-US" dirty="0"/>
              <a:t>Methodology</a:t>
            </a:r>
          </a:p>
        </p:txBody>
      </p:sp>
      <p:sp>
        <p:nvSpPr>
          <p:cNvPr id="263171" name="Rectangle 3"/>
          <p:cNvSpPr>
            <a:spLocks noGrp="1" noChangeArrowheads="1"/>
          </p:cNvSpPr>
          <p:nvPr>
            <p:ph type="body" idx="1"/>
          </p:nvPr>
        </p:nvSpPr>
        <p:spPr>
          <a:xfrm>
            <a:off x="468313" y="1557338"/>
            <a:ext cx="8229600" cy="4950142"/>
          </a:xfrm>
        </p:spPr>
        <p:txBody>
          <a:bodyPr/>
          <a:lstStyle/>
          <a:p>
            <a:pPr>
              <a:lnSpc>
                <a:spcPct val="90000"/>
              </a:lnSpc>
            </a:pPr>
            <a:r>
              <a:rPr lang="en-US" sz="2400" dirty="0"/>
              <a:t>Use assertions as a method of </a:t>
            </a:r>
            <a:r>
              <a:rPr lang="en-US" sz="2400" dirty="0">
                <a:solidFill>
                  <a:srgbClr val="0070C0"/>
                </a:solidFill>
              </a:rPr>
              <a:t>documenting </a:t>
            </a:r>
            <a:r>
              <a:rPr lang="en-US" sz="2400" dirty="0"/>
              <a:t>the exact intent of the specification, high-level design, and implementation</a:t>
            </a:r>
          </a:p>
          <a:p>
            <a:pPr>
              <a:spcBef>
                <a:spcPts val="1200"/>
              </a:spcBef>
            </a:pPr>
            <a:r>
              <a:rPr lang="en-US" sz="2400" dirty="0"/>
              <a:t>Include assertions as part of the </a:t>
            </a:r>
            <a:r>
              <a:rPr lang="en-US" sz="2400" dirty="0">
                <a:solidFill>
                  <a:srgbClr val="0070C0"/>
                </a:solidFill>
              </a:rPr>
              <a:t>design review </a:t>
            </a:r>
            <a:r>
              <a:rPr lang="en-US" sz="2400" dirty="0"/>
              <a:t>to ensure that the intent is correctly understood and implemented</a:t>
            </a:r>
          </a:p>
          <a:p>
            <a:pPr>
              <a:spcBef>
                <a:spcPts val="1200"/>
              </a:spcBef>
            </a:pPr>
            <a:r>
              <a:rPr lang="en-US" sz="2400" dirty="0"/>
              <a:t>Write assertions when writing the RTL code</a:t>
            </a:r>
          </a:p>
          <a:p>
            <a:pPr lvl="1">
              <a:lnSpc>
                <a:spcPct val="90000"/>
              </a:lnSpc>
            </a:pPr>
            <a:r>
              <a:rPr lang="en-US" sz="2000" dirty="0"/>
              <a:t>The benefits of adding assertions at later stage are much lower</a:t>
            </a:r>
          </a:p>
          <a:p>
            <a:pPr>
              <a:spcBef>
                <a:spcPts val="1200"/>
              </a:spcBef>
            </a:pPr>
            <a:r>
              <a:rPr lang="en-US" sz="2400" dirty="0"/>
              <a:t>Assertions should be added whenever </a:t>
            </a:r>
            <a:r>
              <a:rPr lang="en-US" sz="2400" dirty="0">
                <a:solidFill>
                  <a:srgbClr val="0070C0"/>
                </a:solidFill>
              </a:rPr>
              <a:t>new functionality</a:t>
            </a:r>
            <a:r>
              <a:rPr lang="en-US" sz="2400" dirty="0"/>
              <a:t> is added to the design to assert correctness</a:t>
            </a:r>
          </a:p>
          <a:p>
            <a:pPr>
              <a:spcBef>
                <a:spcPts val="1200"/>
              </a:spcBef>
            </a:pPr>
            <a:r>
              <a:rPr lang="en-US" sz="2400" dirty="0"/>
              <a:t>Keep properties and sequences </a:t>
            </a:r>
            <a:r>
              <a:rPr lang="en-US" sz="2400" b="1" dirty="0">
                <a:solidFill>
                  <a:srgbClr val="0070C0"/>
                </a:solidFill>
              </a:rPr>
              <a:t>simple</a:t>
            </a:r>
          </a:p>
          <a:p>
            <a:pPr lvl="1">
              <a:lnSpc>
                <a:spcPct val="90000"/>
              </a:lnSpc>
            </a:pPr>
            <a:r>
              <a:rPr lang="en-US" sz="2000" dirty="0"/>
              <a:t>Build complex assertions out of simple, short assertions/sequences</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pPr lvl="0">
              <a:buNone/>
            </a:pPr>
            <a:r>
              <a:rPr lang="en-GB" dirty="0" smtClean="0"/>
              <a:t>In ABV we have covered:</a:t>
            </a:r>
          </a:p>
          <a:p>
            <a:pPr lvl="0"/>
            <a:r>
              <a:rPr lang="en-GB" sz="2800" b="0" dirty="0" smtClean="0"/>
              <a:t>What is an assertion?</a:t>
            </a:r>
          </a:p>
          <a:p>
            <a:pPr lvl="0"/>
            <a:r>
              <a:rPr lang="en-GB" sz="2800" b="0" dirty="0" smtClean="0"/>
              <a:t>Use and types of assertions</a:t>
            </a:r>
          </a:p>
          <a:p>
            <a:pPr lvl="0"/>
            <a:r>
              <a:rPr lang="en-GB" sz="2800" b="0" dirty="0" smtClean="0"/>
              <a:t>Safety and </a:t>
            </a:r>
            <a:r>
              <a:rPr lang="en-GB" sz="2800" b="0" dirty="0" err="1" smtClean="0"/>
              <a:t>Liveness</a:t>
            </a:r>
            <a:r>
              <a:rPr lang="en-GB" sz="2800" b="0" dirty="0" smtClean="0"/>
              <a:t> properties</a:t>
            </a:r>
          </a:p>
          <a:p>
            <a:pPr lvl="0"/>
            <a:r>
              <a:rPr lang="en-GB" sz="2800" b="0" dirty="0" smtClean="0"/>
              <a:t>Introduction to basics of SVA as a property formalization language</a:t>
            </a:r>
          </a:p>
          <a:p>
            <a:pPr lvl="0"/>
            <a:r>
              <a:rPr lang="en-GB" sz="2800" b="0" dirty="0" smtClean="0"/>
              <a:t>Importance of Assertion Coverage</a:t>
            </a:r>
          </a:p>
          <a:p>
            <a:pPr lvl="0"/>
            <a:r>
              <a:rPr lang="en-GB" sz="2800" b="0" dirty="0" smtClean="0"/>
              <a:t>Costs </a:t>
            </a:r>
            <a:r>
              <a:rPr lang="en-GB" sz="2800" b="0" dirty="0" err="1" smtClean="0"/>
              <a:t>vs</a:t>
            </a:r>
            <a:r>
              <a:rPr lang="en-GB" sz="2800" b="0" dirty="0" smtClean="0"/>
              <a:t> benefits of using assertions</a:t>
            </a:r>
          </a:p>
          <a:p>
            <a:pPr>
              <a:buNone/>
            </a:pPr>
            <a:endParaRPr lang="en-GB" dirty="0"/>
          </a:p>
        </p:txBody>
      </p:sp>
    </p:spTree>
    <p:extLst>
      <p:ext uri="{BB962C8B-B14F-4D97-AF65-F5344CB8AC3E}">
        <p14:creationId xmlns:p14="http://schemas.microsoft.com/office/powerpoint/2010/main" val="26991058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writes the assertions?</a:t>
            </a:r>
            <a:endParaRPr lang="en-GB" dirty="0"/>
          </a:p>
        </p:txBody>
      </p:sp>
      <p:graphicFrame>
        <p:nvGraphicFramePr>
          <p:cNvPr id="4" name="Diagram 3"/>
          <p:cNvGraphicFramePr/>
          <p:nvPr/>
        </p:nvGraphicFramePr>
        <p:xfrm>
          <a:off x="971600" y="1418820"/>
          <a:ext cx="7200800" cy="50405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241097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B260C16-7575-468E-8CDF-948897E45B34}"/>
                                            </p:graphicEl>
                                          </p:spTgt>
                                        </p:tgtEl>
                                        <p:attrNameLst>
                                          <p:attrName>style.visibility</p:attrName>
                                        </p:attrNameLst>
                                      </p:cBhvr>
                                      <p:to>
                                        <p:strVal val="visible"/>
                                      </p:to>
                                    </p:set>
                                    <p:animEffect transition="in" filter="fade">
                                      <p:cBhvr>
                                        <p:cTn id="7" dur="2000"/>
                                        <p:tgtEl>
                                          <p:spTgt spid="4">
                                            <p:graphicEl>
                                              <a:dgm id="{5B260C16-7575-468E-8CDF-948897E45B3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5ACAD4A-08F2-4E31-949F-5B39C76FDCB6}"/>
                                            </p:graphicEl>
                                          </p:spTgt>
                                        </p:tgtEl>
                                        <p:attrNameLst>
                                          <p:attrName>style.visibility</p:attrName>
                                        </p:attrNameLst>
                                      </p:cBhvr>
                                      <p:to>
                                        <p:strVal val="visible"/>
                                      </p:to>
                                    </p:set>
                                    <p:animEffect transition="in" filter="fade">
                                      <p:cBhvr>
                                        <p:cTn id="12" dur="2000"/>
                                        <p:tgtEl>
                                          <p:spTgt spid="4">
                                            <p:graphicEl>
                                              <a:dgm id="{B5ACAD4A-08F2-4E31-949F-5B39C76FDCB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053DC1C5-24CB-4AFA-BA9D-473BE21F17C5}"/>
                                            </p:graphicEl>
                                          </p:spTgt>
                                        </p:tgtEl>
                                        <p:attrNameLst>
                                          <p:attrName>style.visibility</p:attrName>
                                        </p:attrNameLst>
                                      </p:cBhvr>
                                      <p:to>
                                        <p:strVal val="visible"/>
                                      </p:to>
                                    </p:set>
                                    <p:animEffect transition="in" filter="fade">
                                      <p:cBhvr>
                                        <p:cTn id="17" dur="2000"/>
                                        <p:tgtEl>
                                          <p:spTgt spid="4">
                                            <p:graphicEl>
                                              <a:dgm id="{053DC1C5-24CB-4AFA-BA9D-473BE21F17C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B7B8B1AA-397F-4E37-9426-96F54DE03BD1}"/>
                                            </p:graphicEl>
                                          </p:spTgt>
                                        </p:tgtEl>
                                        <p:attrNameLst>
                                          <p:attrName>style.visibility</p:attrName>
                                        </p:attrNameLst>
                                      </p:cBhvr>
                                      <p:to>
                                        <p:strVal val="visible"/>
                                      </p:to>
                                    </p:set>
                                    <p:animEffect transition="in" filter="fade">
                                      <p:cBhvr>
                                        <p:cTn id="22" dur="2000"/>
                                        <p:tgtEl>
                                          <p:spTgt spid="4">
                                            <p:graphicEl>
                                              <a:dgm id="{B7B8B1AA-397F-4E37-9426-96F54DE03BD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77954001-20A7-4A66-824C-4F98B31C4458}"/>
                                            </p:graphicEl>
                                          </p:spTgt>
                                        </p:tgtEl>
                                        <p:attrNameLst>
                                          <p:attrName>style.visibility</p:attrName>
                                        </p:attrNameLst>
                                      </p:cBhvr>
                                      <p:to>
                                        <p:strVal val="visible"/>
                                      </p:to>
                                    </p:set>
                                    <p:animEffect transition="in" filter="fade">
                                      <p:cBhvr>
                                        <p:cTn id="27" dur="2000"/>
                                        <p:tgtEl>
                                          <p:spTgt spid="4">
                                            <p:graphicEl>
                                              <a:dgm id="{77954001-20A7-4A66-824C-4F98B31C445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4C6DCDC7-C6F4-48C7-ADC4-6BE45D3CFB18}"/>
                                            </p:graphicEl>
                                          </p:spTgt>
                                        </p:tgtEl>
                                        <p:attrNameLst>
                                          <p:attrName>style.visibility</p:attrName>
                                        </p:attrNameLst>
                                      </p:cBhvr>
                                      <p:to>
                                        <p:strVal val="visible"/>
                                      </p:to>
                                    </p:set>
                                    <p:animEffect transition="in" filter="fade">
                                      <p:cBhvr>
                                        <p:cTn id="32" dur="2000"/>
                                        <p:tgtEl>
                                          <p:spTgt spid="4">
                                            <p:graphicEl>
                                              <a:dgm id="{4C6DCDC7-C6F4-48C7-ADC4-6BE45D3CFB1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A4D46C73-6637-44B9-A16C-B33BC2B31B3A}"/>
                                            </p:graphicEl>
                                          </p:spTgt>
                                        </p:tgtEl>
                                        <p:attrNameLst>
                                          <p:attrName>style.visibility</p:attrName>
                                        </p:attrNameLst>
                                      </p:cBhvr>
                                      <p:to>
                                        <p:strVal val="visible"/>
                                      </p:to>
                                    </p:set>
                                    <p:animEffect transition="in" filter="fade">
                                      <p:cBhvr>
                                        <p:cTn id="37" dur="2000"/>
                                        <p:tgtEl>
                                          <p:spTgt spid="4">
                                            <p:graphicEl>
                                              <a:dgm id="{A4D46C73-6637-44B9-A16C-B33BC2B31B3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61C95462-5A13-413E-B3A6-F0DF994DAEC6}"/>
                                            </p:graphicEl>
                                          </p:spTgt>
                                        </p:tgtEl>
                                        <p:attrNameLst>
                                          <p:attrName>style.visibility</p:attrName>
                                        </p:attrNameLst>
                                      </p:cBhvr>
                                      <p:to>
                                        <p:strVal val="visible"/>
                                      </p:to>
                                    </p:set>
                                    <p:animEffect transition="in" filter="fade">
                                      <p:cBhvr>
                                        <p:cTn id="42" dur="2000"/>
                                        <p:tgtEl>
                                          <p:spTgt spid="4">
                                            <p:graphicEl>
                                              <a:dgm id="{61C95462-5A13-413E-B3A6-F0DF994DAEC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E8E4FA43-28E2-4B89-93F7-932F0EC618C9}"/>
                                            </p:graphicEl>
                                          </p:spTgt>
                                        </p:tgtEl>
                                        <p:attrNameLst>
                                          <p:attrName>style.visibility</p:attrName>
                                        </p:attrNameLst>
                                      </p:cBhvr>
                                      <p:to>
                                        <p:strVal val="visible"/>
                                      </p:to>
                                    </p:set>
                                    <p:animEffect transition="in" filter="fade">
                                      <p:cBhvr>
                                        <p:cTn id="47" dur="2000"/>
                                        <p:tgtEl>
                                          <p:spTgt spid="4">
                                            <p:graphicEl>
                                              <a:dgm id="{E8E4FA43-28E2-4B89-93F7-932F0EC618C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D5FF89AA-E042-4181-8053-B6A33A68FE64}"/>
                                            </p:graphicEl>
                                          </p:spTgt>
                                        </p:tgtEl>
                                        <p:attrNameLst>
                                          <p:attrName>style.visibility</p:attrName>
                                        </p:attrNameLst>
                                      </p:cBhvr>
                                      <p:to>
                                        <p:strVal val="visible"/>
                                      </p:to>
                                    </p:set>
                                    <p:animEffect transition="in" filter="fade">
                                      <p:cBhvr>
                                        <p:cTn id="52" dur="2000"/>
                                        <p:tgtEl>
                                          <p:spTgt spid="4">
                                            <p:graphicEl>
                                              <a:dgm id="{D5FF89AA-E042-4181-8053-B6A33A68FE64}"/>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A598A17D-CF0F-4D2D-B68D-CEA3C607773E}"/>
                                            </p:graphicEl>
                                          </p:spTgt>
                                        </p:tgtEl>
                                        <p:attrNameLst>
                                          <p:attrName>style.visibility</p:attrName>
                                        </p:attrNameLst>
                                      </p:cBhvr>
                                      <p:to>
                                        <p:strVal val="visible"/>
                                      </p:to>
                                    </p:set>
                                    <p:animEffect transition="in" filter="fade">
                                      <p:cBhvr>
                                        <p:cTn id="57" dur="2000"/>
                                        <p:tgtEl>
                                          <p:spTgt spid="4">
                                            <p:graphicEl>
                                              <a:dgm id="{A598A17D-CF0F-4D2D-B68D-CEA3C607773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5400" dirty="0" smtClean="0"/>
              <a:t>Types of Assertions</a:t>
            </a:r>
            <a:endParaRPr lang="en-GB" sz="5400" dirty="0"/>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GB" sz="3200" dirty="0" smtClean="0"/>
              <a:t>Types of Assertions: Implementation Assertions</a:t>
            </a:r>
            <a:endParaRPr lang="en-US" sz="3200" dirty="0"/>
          </a:p>
        </p:txBody>
      </p:sp>
      <p:sp>
        <p:nvSpPr>
          <p:cNvPr id="226307" name="Rectangle 3"/>
          <p:cNvSpPr>
            <a:spLocks noGrp="1" noChangeArrowheads="1"/>
          </p:cNvSpPr>
          <p:nvPr>
            <p:ph type="body" idx="1"/>
          </p:nvPr>
        </p:nvSpPr>
        <p:spPr>
          <a:xfrm>
            <a:off x="457200" y="1314318"/>
            <a:ext cx="8229600" cy="5056411"/>
          </a:xfrm>
        </p:spPr>
        <p:txBody>
          <a:bodyPr/>
          <a:lstStyle/>
          <a:p>
            <a:pPr lvl="1">
              <a:lnSpc>
                <a:spcPct val="80000"/>
              </a:lnSpc>
            </a:pPr>
            <a:r>
              <a:rPr lang="en-US" b="1" dirty="0" smtClean="0"/>
              <a:t>Also called </a:t>
            </a:r>
            <a:r>
              <a:rPr lang="en-US" b="1" dirty="0" smtClean="0">
                <a:solidFill>
                  <a:srgbClr val="4185BD"/>
                </a:solidFill>
              </a:rPr>
              <a:t>“design” </a:t>
            </a:r>
            <a:r>
              <a:rPr lang="en-US" b="1" dirty="0" smtClean="0"/>
              <a:t>assertions.</a:t>
            </a:r>
          </a:p>
          <a:p>
            <a:pPr lvl="1">
              <a:lnSpc>
                <a:spcPct val="80000"/>
              </a:lnSpc>
            </a:pPr>
            <a:r>
              <a:rPr lang="en-US" b="1" dirty="0" smtClean="0"/>
              <a:t>S</a:t>
            </a:r>
            <a:r>
              <a:rPr lang="en-US" sz="2400" b="1" dirty="0" smtClean="0"/>
              <a:t>pecified </a:t>
            </a:r>
            <a:r>
              <a:rPr lang="en-US" sz="2400" b="1" dirty="0"/>
              <a:t>by the </a:t>
            </a:r>
            <a:r>
              <a:rPr lang="en-US" sz="2400" b="1" dirty="0" smtClean="0"/>
              <a:t>designer.</a:t>
            </a:r>
            <a:endParaRPr lang="en-US" sz="2400" b="1" dirty="0"/>
          </a:p>
          <a:p>
            <a:pPr lvl="1">
              <a:lnSpc>
                <a:spcPct val="80000"/>
              </a:lnSpc>
            </a:pPr>
            <a:r>
              <a:rPr lang="en-US" dirty="0" smtClean="0"/>
              <a:t>E</a:t>
            </a:r>
            <a:r>
              <a:rPr lang="en-US" sz="2400" dirty="0" smtClean="0"/>
              <a:t>ncode </a:t>
            </a:r>
            <a:r>
              <a:rPr lang="en-US" sz="2400" dirty="0"/>
              <a:t>designer’s </a:t>
            </a:r>
            <a:r>
              <a:rPr lang="en-US" sz="2400" dirty="0" smtClean="0"/>
              <a:t>assumptions.</a:t>
            </a:r>
          </a:p>
          <a:p>
            <a:pPr lvl="2">
              <a:lnSpc>
                <a:spcPct val="80000"/>
              </a:lnSpc>
            </a:pPr>
            <a:r>
              <a:rPr lang="en-US" sz="2200" dirty="0" smtClean="0"/>
              <a:t>Interface assertions</a:t>
            </a:r>
          </a:p>
          <a:p>
            <a:pPr lvl="3">
              <a:lnSpc>
                <a:spcPct val="80000"/>
              </a:lnSpc>
            </a:pPr>
            <a:r>
              <a:rPr lang="en-US" sz="1800" dirty="0" smtClean="0"/>
              <a:t>Catch different interpretations between different designers.</a:t>
            </a:r>
            <a:endParaRPr lang="en-US" sz="1800" dirty="0"/>
          </a:p>
          <a:p>
            <a:pPr lvl="1">
              <a:lnSpc>
                <a:spcPct val="80000"/>
              </a:lnSpc>
            </a:pPr>
            <a:r>
              <a:rPr lang="en-US" dirty="0" smtClean="0"/>
              <a:t>Formulate</a:t>
            </a:r>
            <a:r>
              <a:rPr lang="en-US" sz="2400" dirty="0" smtClean="0"/>
              <a:t> </a:t>
            </a:r>
            <a:r>
              <a:rPr lang="en-US" sz="2400" dirty="0"/>
              <a:t>conditions of design misuse or design </a:t>
            </a:r>
            <a:r>
              <a:rPr lang="en-US" sz="2400" dirty="0" smtClean="0"/>
              <a:t>faults:</a:t>
            </a:r>
            <a:endParaRPr lang="en-US" sz="2400" dirty="0"/>
          </a:p>
          <a:p>
            <a:pPr lvl="2">
              <a:lnSpc>
                <a:spcPct val="80000"/>
              </a:lnSpc>
            </a:pPr>
            <a:r>
              <a:rPr lang="en-US" sz="2000" dirty="0"/>
              <a:t>detect buffer over/under flow</a:t>
            </a:r>
          </a:p>
          <a:p>
            <a:pPr lvl="2">
              <a:lnSpc>
                <a:spcPct val="80000"/>
              </a:lnSpc>
            </a:pPr>
            <a:r>
              <a:rPr lang="en-US" sz="2000" dirty="0"/>
              <a:t>signal read &amp; write at the same </a:t>
            </a:r>
            <a:r>
              <a:rPr lang="en-US" sz="2000" dirty="0" smtClean="0"/>
              <a:t>time when only one is allowed</a:t>
            </a:r>
            <a:endParaRPr lang="en-US" sz="2800" dirty="0"/>
          </a:p>
          <a:p>
            <a:pPr>
              <a:lnSpc>
                <a:spcPct val="80000"/>
              </a:lnSpc>
            </a:pPr>
            <a:r>
              <a:rPr lang="en-US" sz="2400" dirty="0"/>
              <a:t>Implementation assertions </a:t>
            </a:r>
            <a:r>
              <a:rPr lang="en-US" sz="2400" dirty="0">
                <a:solidFill>
                  <a:srgbClr val="C00000"/>
                </a:solidFill>
              </a:rPr>
              <a:t>can detect </a:t>
            </a:r>
            <a:r>
              <a:rPr lang="en-US" sz="2400" dirty="0"/>
              <a:t>discrepancies between design assumptions and implementation.</a:t>
            </a:r>
          </a:p>
          <a:p>
            <a:pPr>
              <a:lnSpc>
                <a:spcPct val="80000"/>
              </a:lnSpc>
            </a:pPr>
            <a:r>
              <a:rPr lang="en-US" sz="2400" dirty="0"/>
              <a:t>But implementation assertions </a:t>
            </a:r>
            <a:r>
              <a:rPr lang="en-US" sz="2400" dirty="0">
                <a:solidFill>
                  <a:srgbClr val="C00000"/>
                </a:solidFill>
              </a:rPr>
              <a:t>won’t detect </a:t>
            </a:r>
            <a:r>
              <a:rPr lang="en-US" sz="2400" dirty="0"/>
              <a:t>discrepancies between functional intent and design! 		</a:t>
            </a:r>
            <a:r>
              <a:rPr lang="en-US" sz="2800" dirty="0">
                <a:solidFill>
                  <a:srgbClr val="C00000"/>
                </a:solidFill>
              </a:rPr>
              <a:t>	</a:t>
            </a:r>
            <a:r>
              <a:rPr lang="en-US" sz="1600" dirty="0" smtClean="0">
                <a:solidFill>
                  <a:srgbClr val="C00000"/>
                </a:solidFill>
              </a:rPr>
              <a:t>(</a:t>
            </a:r>
            <a:r>
              <a:rPr lang="en-US" sz="1600" dirty="0">
                <a:solidFill>
                  <a:srgbClr val="C00000"/>
                </a:solidFill>
              </a:rPr>
              <a:t>Remember: Verification Independence!)</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GB" sz="3200" dirty="0" smtClean="0"/>
              <a:t>Types of Assertions: Specification Assertions</a:t>
            </a:r>
            <a:endParaRPr lang="en-US" sz="3200" dirty="0"/>
          </a:p>
        </p:txBody>
      </p:sp>
      <p:sp>
        <p:nvSpPr>
          <p:cNvPr id="230403" name="Rectangle 3"/>
          <p:cNvSpPr>
            <a:spLocks noGrp="1" noChangeArrowheads="1"/>
          </p:cNvSpPr>
          <p:nvPr>
            <p:ph type="body" idx="1"/>
          </p:nvPr>
        </p:nvSpPr>
        <p:spPr>
          <a:xfrm>
            <a:off x="368300" y="1433747"/>
            <a:ext cx="8407400" cy="4936981"/>
          </a:xfrm>
        </p:spPr>
        <p:txBody>
          <a:bodyPr/>
          <a:lstStyle/>
          <a:p>
            <a:pPr lvl="1">
              <a:lnSpc>
                <a:spcPct val="90000"/>
              </a:lnSpc>
            </a:pPr>
            <a:r>
              <a:rPr lang="en-US" b="1" dirty="0" smtClean="0"/>
              <a:t>Also called </a:t>
            </a:r>
            <a:r>
              <a:rPr lang="en-US" b="1" dirty="0" smtClean="0">
                <a:solidFill>
                  <a:srgbClr val="4185BD"/>
                </a:solidFill>
              </a:rPr>
              <a:t>“intent” </a:t>
            </a:r>
            <a:r>
              <a:rPr lang="en-US" b="1" dirty="0" smtClean="0"/>
              <a:t>assertions</a:t>
            </a:r>
          </a:p>
          <a:p>
            <a:pPr lvl="2">
              <a:lnSpc>
                <a:spcPct val="90000"/>
              </a:lnSpc>
            </a:pPr>
            <a:r>
              <a:rPr lang="en-US" dirty="0" smtClean="0"/>
              <a:t>Often high-level properties.</a:t>
            </a:r>
          </a:p>
          <a:p>
            <a:pPr lvl="1">
              <a:lnSpc>
                <a:spcPct val="90000"/>
              </a:lnSpc>
            </a:pPr>
            <a:r>
              <a:rPr lang="en-US" b="1" dirty="0" smtClean="0"/>
              <a:t>Specified </a:t>
            </a:r>
            <a:r>
              <a:rPr lang="en-US" b="1" dirty="0"/>
              <a:t>by </a:t>
            </a:r>
            <a:r>
              <a:rPr lang="en-US" b="1" dirty="0" smtClean="0"/>
              <a:t>architects, verification engineers, IP providers, standards</a:t>
            </a:r>
            <a:r>
              <a:rPr lang="en-US" b="1" dirty="0"/>
              <a:t>.</a:t>
            </a:r>
            <a:endParaRPr lang="en-US" dirty="0" smtClean="0"/>
          </a:p>
          <a:p>
            <a:pPr lvl="1">
              <a:lnSpc>
                <a:spcPct val="90000"/>
              </a:lnSpc>
            </a:pPr>
            <a:r>
              <a:rPr lang="en-US" dirty="0" smtClean="0"/>
              <a:t>E</a:t>
            </a:r>
            <a:r>
              <a:rPr lang="en-US" sz="2400" dirty="0" smtClean="0"/>
              <a:t>ncode </a:t>
            </a:r>
            <a:r>
              <a:rPr lang="en-US" sz="2400" dirty="0"/>
              <a:t>expectations of the design based on understanding of functional </a:t>
            </a:r>
            <a:r>
              <a:rPr lang="en-US" sz="2400" dirty="0" smtClean="0"/>
              <a:t>intent.</a:t>
            </a:r>
            <a:endParaRPr lang="en-US" dirty="0"/>
          </a:p>
          <a:p>
            <a:pPr lvl="1">
              <a:lnSpc>
                <a:spcPct val="90000"/>
              </a:lnSpc>
            </a:pPr>
            <a:r>
              <a:rPr lang="en-US" dirty="0" smtClean="0"/>
              <a:t>P</a:t>
            </a:r>
            <a:r>
              <a:rPr lang="en-US" sz="2400" dirty="0" smtClean="0"/>
              <a:t>rovide </a:t>
            </a:r>
            <a:r>
              <a:rPr lang="en-US" sz="2400" dirty="0"/>
              <a:t>a “functional error detection” </a:t>
            </a:r>
            <a:r>
              <a:rPr lang="en-US" sz="2400" dirty="0" smtClean="0"/>
              <a:t>mechanism.</a:t>
            </a:r>
            <a:endParaRPr lang="en-US" sz="2400" dirty="0"/>
          </a:p>
          <a:p>
            <a:pPr lvl="1">
              <a:lnSpc>
                <a:spcPct val="90000"/>
              </a:lnSpc>
            </a:pPr>
            <a:r>
              <a:rPr lang="en-US" dirty="0"/>
              <a:t>S</a:t>
            </a:r>
            <a:r>
              <a:rPr lang="en-US" sz="2400" dirty="0" smtClean="0"/>
              <a:t>upplement </a:t>
            </a:r>
            <a:r>
              <a:rPr lang="en-US" sz="2400" dirty="0"/>
              <a:t>error detection performed by self-checking </a:t>
            </a:r>
            <a:r>
              <a:rPr lang="en-US" sz="2400" dirty="0" err="1" smtClean="0"/>
              <a:t>testbenches</a:t>
            </a:r>
            <a:r>
              <a:rPr lang="en-US" sz="2400" dirty="0" smtClean="0"/>
              <a:t>.</a:t>
            </a:r>
            <a:endParaRPr lang="en-US" sz="2400" dirty="0"/>
          </a:p>
          <a:p>
            <a:pPr lvl="2">
              <a:lnSpc>
                <a:spcPct val="90000"/>
              </a:lnSpc>
            </a:pPr>
            <a:r>
              <a:rPr lang="en-US" dirty="0" smtClean="0"/>
              <a:t>Instead </a:t>
            </a:r>
            <a:r>
              <a:rPr lang="en-US" dirty="0"/>
              <a:t>of using (implementing) a monitor and checker, in some cases writing a block-level assertion can be much simpler.</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dirty="0" smtClean="0"/>
              <a:t>Safety Properties</a:t>
            </a:r>
            <a:endParaRPr lang="en-US" dirty="0"/>
          </a:p>
        </p:txBody>
      </p:sp>
      <p:sp>
        <p:nvSpPr>
          <p:cNvPr id="268291" name="Rectangle 3"/>
          <p:cNvSpPr>
            <a:spLocks noGrp="1" noChangeArrowheads="1"/>
          </p:cNvSpPr>
          <p:nvPr>
            <p:ph type="body" idx="1"/>
          </p:nvPr>
        </p:nvSpPr>
        <p:spPr>
          <a:xfrm>
            <a:off x="323850" y="1216222"/>
            <a:ext cx="8568630" cy="5516562"/>
          </a:xfrm>
        </p:spPr>
        <p:txBody>
          <a:bodyPr/>
          <a:lstStyle/>
          <a:p>
            <a:r>
              <a:rPr lang="en-US" dirty="0">
                <a:solidFill>
                  <a:srgbClr val="A50021"/>
                </a:solidFill>
              </a:rPr>
              <a:t>Safety: </a:t>
            </a:r>
            <a:r>
              <a:rPr lang="en-US" dirty="0" smtClean="0"/>
              <a:t>Something </a:t>
            </a:r>
            <a:r>
              <a:rPr lang="en-US" dirty="0"/>
              <a:t>bad </a:t>
            </a:r>
            <a:r>
              <a:rPr lang="en-US" dirty="0" smtClean="0"/>
              <a:t>does not happen</a:t>
            </a:r>
            <a:endParaRPr lang="en-US" dirty="0"/>
          </a:p>
          <a:p>
            <a:pPr lvl="1"/>
            <a:r>
              <a:rPr lang="en-US" dirty="0" smtClean="0"/>
              <a:t>The FIFO </a:t>
            </a:r>
            <a:r>
              <a:rPr lang="en-US" dirty="0" smtClean="0">
                <a:solidFill>
                  <a:srgbClr val="0070C0"/>
                </a:solidFill>
              </a:rPr>
              <a:t>does not</a:t>
            </a:r>
            <a:r>
              <a:rPr lang="en-US" dirty="0" smtClean="0"/>
              <a:t> overflow.</a:t>
            </a:r>
            <a:endParaRPr lang="en-US" dirty="0"/>
          </a:p>
          <a:p>
            <a:pPr lvl="1"/>
            <a:r>
              <a:rPr lang="en-US" dirty="0"/>
              <a:t>The system </a:t>
            </a:r>
            <a:r>
              <a:rPr lang="en-US" dirty="0" smtClean="0">
                <a:solidFill>
                  <a:srgbClr val="0070C0"/>
                </a:solidFill>
              </a:rPr>
              <a:t>does not </a:t>
            </a:r>
            <a:r>
              <a:rPr lang="en-US" dirty="0" smtClean="0"/>
              <a:t>allow </a:t>
            </a:r>
            <a:r>
              <a:rPr lang="en-US" dirty="0"/>
              <a:t>more than one process to use a shared device </a:t>
            </a:r>
            <a:r>
              <a:rPr lang="en-US" dirty="0" smtClean="0"/>
              <a:t>simultaneously.</a:t>
            </a:r>
            <a:endParaRPr lang="en-US" dirty="0"/>
          </a:p>
          <a:p>
            <a:pPr lvl="1"/>
            <a:r>
              <a:rPr lang="en-US" dirty="0"/>
              <a:t>Requests </a:t>
            </a:r>
            <a:r>
              <a:rPr lang="en-US" dirty="0" smtClean="0"/>
              <a:t>are </a:t>
            </a:r>
            <a:r>
              <a:rPr lang="en-US" dirty="0"/>
              <a:t>answered within 5 </a:t>
            </a:r>
            <a:r>
              <a:rPr lang="en-US" dirty="0" smtClean="0"/>
              <a:t>cycles.</a:t>
            </a:r>
          </a:p>
          <a:p>
            <a:r>
              <a:rPr lang="en-US" dirty="0" smtClean="0"/>
              <a:t>More formally: </a:t>
            </a:r>
            <a:r>
              <a:rPr lang="en-US" sz="2400" b="0" i="1" dirty="0" smtClean="0">
                <a:solidFill>
                  <a:schemeClr val="tx1"/>
                </a:solidFill>
              </a:rPr>
              <a:t>A safety property is a property for which any path violating the property has a finite prefix such that every extension of the prefix violates the property</a:t>
            </a:r>
            <a:r>
              <a:rPr lang="en-US" sz="2400" b="0" i="1" dirty="0" smtClean="0">
                <a:solidFill>
                  <a:schemeClr val="tx1"/>
                </a:solidFill>
              </a:rPr>
              <a:t>.</a:t>
            </a:r>
          </a:p>
          <a:p>
            <a:pPr marL="0" indent="0">
              <a:spcBef>
                <a:spcPts val="50"/>
              </a:spcBef>
              <a:buNone/>
            </a:pPr>
            <a:r>
              <a:rPr lang="en-US" sz="2400" i="1" dirty="0"/>
              <a:t>	</a:t>
            </a:r>
            <a:r>
              <a:rPr lang="en-US" sz="2400" i="1" dirty="0" smtClean="0"/>
              <a:t>						</a:t>
            </a:r>
            <a:r>
              <a:rPr lang="en-US" sz="2400" b="0" i="1" dirty="0" smtClean="0">
                <a:solidFill>
                  <a:schemeClr val="tx1"/>
                </a:solidFill>
              </a:rPr>
              <a:t> </a:t>
            </a:r>
            <a:r>
              <a:rPr lang="en-US" sz="1000" b="0" i="1" dirty="0" smtClean="0">
                <a:solidFill>
                  <a:schemeClr val="tx1"/>
                </a:solidFill>
              </a:rPr>
              <a:t>[</a:t>
            </a:r>
            <a:r>
              <a:rPr lang="en-US" sz="1000" b="0" i="1" dirty="0" err="1" smtClean="0">
                <a:solidFill>
                  <a:schemeClr val="tx1"/>
                </a:solidFill>
              </a:rPr>
              <a:t>Accellera</a:t>
            </a:r>
            <a:r>
              <a:rPr lang="en-US" sz="1000" b="0" i="1" dirty="0" smtClean="0">
                <a:solidFill>
                  <a:schemeClr val="tx1"/>
                </a:solidFill>
              </a:rPr>
              <a:t> PSL-1.1 2004]</a:t>
            </a:r>
            <a:endParaRPr lang="en-US" dirty="0" smtClean="0">
              <a:solidFill>
                <a:srgbClr val="A50021"/>
              </a:solidFill>
            </a:endParaRPr>
          </a:p>
          <a:p>
            <a:pPr>
              <a:spcBef>
                <a:spcPts val="600"/>
              </a:spcBef>
              <a:buNone/>
            </a:pPr>
            <a:r>
              <a:rPr lang="en-US" dirty="0" smtClean="0">
                <a:solidFill>
                  <a:srgbClr val="A50021"/>
                </a:solidFill>
              </a:rPr>
              <a:t>	</a:t>
            </a:r>
            <a:r>
              <a:rPr lang="en-US" sz="2800" dirty="0" smtClean="0">
                <a:solidFill>
                  <a:srgbClr val="A50021"/>
                </a:solidFill>
              </a:rPr>
              <a:t>Safety </a:t>
            </a:r>
            <a:r>
              <a:rPr lang="en-US" sz="2800" dirty="0">
                <a:solidFill>
                  <a:srgbClr val="A50021"/>
                </a:solidFill>
              </a:rPr>
              <a:t>properties can be falsified by a finite simulation </a:t>
            </a:r>
            <a:r>
              <a:rPr lang="en-US" sz="2800" dirty="0" smtClean="0">
                <a:solidFill>
                  <a:srgbClr val="A50021"/>
                </a:solidFill>
              </a:rPr>
              <a:t>run.</a:t>
            </a:r>
            <a:endParaRPr lang="en-US" sz="2800" dirty="0">
              <a:solidFill>
                <a:srgbClr val="A50021"/>
              </a:solidFill>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82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2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2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err="1" smtClean="0"/>
              <a:t>Liveness</a:t>
            </a:r>
            <a:r>
              <a:rPr lang="en-US" dirty="0" smtClean="0"/>
              <a:t> Properties</a:t>
            </a:r>
            <a:endParaRPr lang="en-US" dirty="0"/>
          </a:p>
        </p:txBody>
      </p:sp>
      <p:sp>
        <p:nvSpPr>
          <p:cNvPr id="269315" name="Rectangle 3"/>
          <p:cNvSpPr>
            <a:spLocks noGrp="1" noChangeArrowheads="1"/>
          </p:cNvSpPr>
          <p:nvPr>
            <p:ph type="body" idx="1"/>
          </p:nvPr>
        </p:nvSpPr>
        <p:spPr>
          <a:xfrm>
            <a:off x="287685" y="1196752"/>
            <a:ext cx="8568630" cy="5184576"/>
          </a:xfrm>
        </p:spPr>
        <p:txBody>
          <a:bodyPr/>
          <a:lstStyle/>
          <a:p>
            <a:r>
              <a:rPr lang="en-US" sz="2800" dirty="0" err="1">
                <a:solidFill>
                  <a:srgbClr val="A50021"/>
                </a:solidFill>
              </a:rPr>
              <a:t>Liveness</a:t>
            </a:r>
            <a:r>
              <a:rPr lang="en-US" sz="2800" dirty="0">
                <a:solidFill>
                  <a:srgbClr val="A50021"/>
                </a:solidFill>
              </a:rPr>
              <a:t>:</a:t>
            </a:r>
            <a:r>
              <a:rPr lang="en-US" sz="2800" dirty="0">
                <a:solidFill>
                  <a:srgbClr val="0070C0"/>
                </a:solidFill>
              </a:rPr>
              <a:t> </a:t>
            </a:r>
            <a:r>
              <a:rPr lang="en-US" sz="2800" dirty="0"/>
              <a:t>Something </a:t>
            </a:r>
            <a:r>
              <a:rPr lang="en-US" sz="2800" dirty="0" smtClean="0"/>
              <a:t>good eventually happens</a:t>
            </a:r>
            <a:endParaRPr lang="en-US" sz="2800" dirty="0"/>
          </a:p>
          <a:p>
            <a:pPr lvl="1"/>
            <a:r>
              <a:rPr lang="en-US" sz="2400" dirty="0"/>
              <a:t>The system </a:t>
            </a:r>
            <a:r>
              <a:rPr lang="en-US" sz="2400" dirty="0">
                <a:solidFill>
                  <a:srgbClr val="0070C0"/>
                </a:solidFill>
              </a:rPr>
              <a:t>eventually </a:t>
            </a:r>
            <a:r>
              <a:rPr lang="en-US" sz="2400" dirty="0" smtClean="0"/>
              <a:t>terminates.</a:t>
            </a:r>
            <a:endParaRPr lang="en-US" sz="2400" dirty="0"/>
          </a:p>
          <a:p>
            <a:pPr lvl="1"/>
            <a:r>
              <a:rPr lang="en-US" sz="2400" dirty="0"/>
              <a:t>Every request is </a:t>
            </a:r>
            <a:r>
              <a:rPr lang="en-US" sz="2400" dirty="0">
                <a:solidFill>
                  <a:srgbClr val="0070C0"/>
                </a:solidFill>
              </a:rPr>
              <a:t>eventually </a:t>
            </a:r>
            <a:r>
              <a:rPr lang="en-US" sz="2400" dirty="0" smtClean="0"/>
              <a:t>acknowledged.</a:t>
            </a:r>
          </a:p>
          <a:p>
            <a:r>
              <a:rPr lang="en-US" sz="2800" dirty="0" smtClean="0"/>
              <a:t>More formally: </a:t>
            </a:r>
            <a:r>
              <a:rPr lang="en-US" sz="2400" b="0" i="1" dirty="0" smtClean="0">
                <a:solidFill>
                  <a:schemeClr val="tx1"/>
                </a:solidFill>
              </a:rPr>
              <a:t>A </a:t>
            </a:r>
            <a:r>
              <a:rPr lang="en-US" sz="2400" b="0" i="1" dirty="0" err="1" smtClean="0">
                <a:solidFill>
                  <a:schemeClr val="tx1"/>
                </a:solidFill>
              </a:rPr>
              <a:t>liveness</a:t>
            </a:r>
            <a:r>
              <a:rPr lang="en-US" sz="2400" b="0" i="1" dirty="0" smtClean="0">
                <a:solidFill>
                  <a:schemeClr val="tx1"/>
                </a:solidFill>
              </a:rPr>
              <a:t> property is a property for which any finite path can be extended to a path satisfying the property. </a:t>
            </a:r>
            <a:r>
              <a:rPr lang="en-US" sz="1600" b="0" i="1" dirty="0" smtClean="0">
                <a:solidFill>
                  <a:schemeClr val="tx1"/>
                </a:solidFill>
              </a:rPr>
              <a:t>[Foster </a:t>
            </a:r>
            <a:r>
              <a:rPr lang="en-US" sz="1600" b="0" i="1" dirty="0" err="1" smtClean="0">
                <a:solidFill>
                  <a:schemeClr val="tx1"/>
                </a:solidFill>
              </a:rPr>
              <a:t>etal</a:t>
            </a:r>
            <a:r>
              <a:rPr lang="en-US" sz="1600" b="0" i="1" dirty="0" smtClean="0">
                <a:solidFill>
                  <a:schemeClr val="tx1"/>
                </a:solidFill>
              </a:rPr>
              <a:t>.: Assertion-Based Design. 2</a:t>
            </a:r>
            <a:r>
              <a:rPr lang="en-US" sz="1600" b="0" i="1" baseline="30000" dirty="0" smtClean="0">
                <a:solidFill>
                  <a:schemeClr val="tx1"/>
                </a:solidFill>
              </a:rPr>
              <a:t>nd</a:t>
            </a:r>
            <a:r>
              <a:rPr lang="en-US" sz="1600" b="0" i="1" dirty="0" smtClean="0">
                <a:solidFill>
                  <a:schemeClr val="tx1"/>
                </a:solidFill>
              </a:rPr>
              <a:t> Edition, </a:t>
            </a:r>
            <a:r>
              <a:rPr lang="en-US" sz="1600" b="0" i="1" dirty="0" err="1" smtClean="0">
                <a:solidFill>
                  <a:schemeClr val="tx1"/>
                </a:solidFill>
              </a:rPr>
              <a:t>Kluwer</a:t>
            </a:r>
            <a:r>
              <a:rPr lang="en-US" sz="1600" b="0" i="1" dirty="0" smtClean="0">
                <a:solidFill>
                  <a:schemeClr val="tx1"/>
                </a:solidFill>
              </a:rPr>
              <a:t>, 2010.]</a:t>
            </a:r>
            <a:endParaRPr lang="en-US" sz="800" b="0" i="1" dirty="0" smtClean="0">
              <a:solidFill>
                <a:schemeClr val="tx1"/>
              </a:solidFill>
            </a:endParaRPr>
          </a:p>
          <a:p>
            <a:pPr>
              <a:buNone/>
            </a:pPr>
            <a:r>
              <a:rPr lang="en-US" sz="2800" dirty="0" smtClean="0">
                <a:solidFill>
                  <a:srgbClr val="A50021"/>
                </a:solidFill>
              </a:rPr>
              <a:t>	In </a:t>
            </a:r>
            <a:r>
              <a:rPr lang="en-US" sz="2800" dirty="0">
                <a:solidFill>
                  <a:srgbClr val="A50021"/>
                </a:solidFill>
              </a:rPr>
              <a:t>theory, </a:t>
            </a:r>
            <a:r>
              <a:rPr lang="en-US" sz="2800" dirty="0" err="1">
                <a:solidFill>
                  <a:srgbClr val="A50021"/>
                </a:solidFill>
              </a:rPr>
              <a:t>liveness</a:t>
            </a:r>
            <a:r>
              <a:rPr lang="en-US" sz="2800" dirty="0">
                <a:solidFill>
                  <a:srgbClr val="A50021"/>
                </a:solidFill>
              </a:rPr>
              <a:t> properties can only be falsified by an infinite </a:t>
            </a:r>
            <a:r>
              <a:rPr lang="en-US" sz="2800" dirty="0" smtClean="0">
                <a:solidFill>
                  <a:srgbClr val="A50021"/>
                </a:solidFill>
              </a:rPr>
              <a:t>simulation run.</a:t>
            </a:r>
            <a:r>
              <a:rPr lang="en-US" sz="2800" dirty="0" smtClean="0"/>
              <a:t> </a:t>
            </a:r>
            <a:endParaRPr lang="en-US" sz="2800" dirty="0"/>
          </a:p>
          <a:p>
            <a:pPr lvl="1"/>
            <a:r>
              <a:rPr lang="en-US" sz="2400" dirty="0"/>
              <a:t>Practically, we </a:t>
            </a:r>
            <a:r>
              <a:rPr lang="en-US" dirty="0" smtClean="0"/>
              <a:t>often</a:t>
            </a:r>
            <a:r>
              <a:rPr lang="en-US" sz="2400" dirty="0" smtClean="0"/>
              <a:t> </a:t>
            </a:r>
            <a:r>
              <a:rPr lang="en-US" sz="2400" dirty="0"/>
              <a:t>assume that the “graceful end-of-test” represents infinite </a:t>
            </a:r>
            <a:r>
              <a:rPr lang="en-US" sz="2400" dirty="0" smtClean="0"/>
              <a:t>time.</a:t>
            </a:r>
            <a:endParaRPr lang="en-US" sz="2400" dirty="0"/>
          </a:p>
          <a:p>
            <a:pPr lvl="2"/>
            <a:r>
              <a:rPr lang="en-US" sz="2000" dirty="0"/>
              <a:t>If the good thing did not happen after this period, we assume that it will never happen, and thus the property is </a:t>
            </a:r>
            <a:r>
              <a:rPr lang="en-US" sz="2000" dirty="0" smtClean="0"/>
              <a:t>falsified.</a:t>
            </a:r>
            <a:endParaRPr lang="en-US" sz="2000" dirty="0"/>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9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9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931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9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6:40:151" val="Assertion"/>
</p:tagLst>
</file>

<file path=ppt/tags/tag10.xml><?xml version="1.0" encoding="utf-8"?>
<p:tagLst xmlns:a="http://schemas.openxmlformats.org/drawingml/2006/main" xmlns:r="http://schemas.openxmlformats.org/officeDocument/2006/relationships" xmlns:p="http://schemas.openxmlformats.org/presentationml/2006/main">
  <p:tag name="INDEXITEMTAG01/06/2012 11:14:3317" val="Specification:FIFO:Inputs"/>
</p:tagLst>
</file>

<file path=ppt/tags/tag11.xml><?xml version="1.0" encoding="utf-8"?>
<p:tagLst xmlns:a="http://schemas.openxmlformats.org/drawingml/2006/main" xmlns:r="http://schemas.openxmlformats.org/officeDocument/2006/relationships" xmlns:p="http://schemas.openxmlformats.org/presentationml/2006/main">
  <p:tag name="INDEXITEMTAG01/06/2012 11:14:5318" val="Specification:FIFO:Outputs"/>
</p:tagLst>
</file>

<file path=ppt/tags/tag12.xml><?xml version="1.0" encoding="utf-8"?>
<p:tagLst xmlns:a="http://schemas.openxmlformats.org/drawingml/2006/main" xmlns:r="http://schemas.openxmlformats.org/officeDocument/2006/relationships" xmlns:p="http://schemas.openxmlformats.org/presentationml/2006/main">
  <p:tag name="INDEXITEMTAG01/06/2012 11:15:0919" val="Specification:FIFO"/>
</p:tagLst>
</file>

<file path=ppt/tags/tag13.xml><?xml version="1.0" encoding="utf-8"?>
<p:tagLst xmlns:a="http://schemas.openxmlformats.org/drawingml/2006/main" xmlns:r="http://schemas.openxmlformats.org/officeDocument/2006/relationships" xmlns:p="http://schemas.openxmlformats.org/presentationml/2006/main">
  <p:tag name="INDEXITEMTAG01/06/2012 16:46:3214" val="Properties:of FIFO block"/>
  <p:tag name="INDEXITEMTAG01/06/2012 16:46:4515" val="FIFO block:Properties"/>
</p:tagLst>
</file>

<file path=ppt/tags/tag14.xml><?xml version="1.0" encoding="utf-8"?>
<p:tagLst xmlns:a="http://schemas.openxmlformats.org/drawingml/2006/main" xmlns:r="http://schemas.openxmlformats.org/officeDocument/2006/relationships" xmlns:p="http://schemas.openxmlformats.org/presentationml/2006/main">
  <p:tag name="INDEXITEMTAG01/06/2012 16:47:1716" val="FIFO block:Properties"/>
  <p:tag name="INDEXITEMTAG01/06/2012 16:47:4517" val="Properties:of FIFO block"/>
</p:tagLst>
</file>

<file path=ppt/tags/tag15.xml><?xml version="1.0" encoding="utf-8"?>
<p:tagLst xmlns:a="http://schemas.openxmlformats.org/drawingml/2006/main" xmlns:r="http://schemas.openxmlformats.org/officeDocument/2006/relationships" xmlns:p="http://schemas.openxmlformats.org/presentationml/2006/main">
  <p:tag name="INDEXITEMTAG01/06/2012 16:48:0118" val="Property:Formalizatino"/>
</p:tagLst>
</file>

<file path=ppt/tags/tag16.xml><?xml version="1.0" encoding="utf-8"?>
<p:tagLst xmlns:a="http://schemas.openxmlformats.org/drawingml/2006/main" xmlns:r="http://schemas.openxmlformats.org/officeDocument/2006/relationships" xmlns:p="http://schemas.openxmlformats.org/presentationml/2006/main">
  <p:tag name="INDEXITEMTAG01/06/2012 16:48:2619" val="Sequences"/>
</p:tagLst>
</file>

<file path=ppt/tags/tag17.xml><?xml version="1.0" encoding="utf-8"?>
<p:tagLst xmlns:a="http://schemas.openxmlformats.org/drawingml/2006/main" xmlns:r="http://schemas.openxmlformats.org/officeDocument/2006/relationships" xmlns:p="http://schemas.openxmlformats.org/presentationml/2006/main">
  <p:tag name="INDEXITEMTAG01/06/2012 16:48:4920" val="Implication:|=&gt;"/>
</p:tagLst>
</file>

<file path=ppt/tags/tag18.xml><?xml version="1.0" encoding="utf-8"?>
<p:tagLst xmlns:a="http://schemas.openxmlformats.org/drawingml/2006/main" xmlns:r="http://schemas.openxmlformats.org/officeDocument/2006/relationships" xmlns:p="http://schemas.openxmlformats.org/presentationml/2006/main">
  <p:tag name="INDEXITEMTAG01/06/2012 16:49:0621" val="Implication:|-&gt;"/>
</p:tagLst>
</file>

<file path=ppt/tags/tag19.xml><?xml version="1.0" encoding="utf-8"?>
<p:tagLst xmlns:a="http://schemas.openxmlformats.org/drawingml/2006/main" xmlns:r="http://schemas.openxmlformats.org/officeDocument/2006/relationships" xmlns:p="http://schemas.openxmlformats.org/presentationml/2006/main">
  <p:tag name="INDEXITEMTAG01/06/2012 16:49:1922" val="$rose"/>
  <p:tag name="INDEXITEMTAG01/06/2012 16:49:2423" val="$fell"/>
</p:tagLst>
</file>

<file path=ppt/tags/tag2.xml><?xml version="1.0" encoding="utf-8"?>
<p:tagLst xmlns:a="http://schemas.openxmlformats.org/drawingml/2006/main" xmlns:r="http://schemas.openxmlformats.org/officeDocument/2006/relationships" xmlns:p="http://schemas.openxmlformats.org/presentationml/2006/main">
  <p:tag name="INDEXITEMTAG01/06/2012 16:40:382" val="Hardware Assertion"/>
</p:tagLst>
</file>

<file path=ppt/tags/tag20.xml><?xml version="1.0" encoding="utf-8"?>
<p:tagLst xmlns:a="http://schemas.openxmlformats.org/drawingml/2006/main" xmlns:r="http://schemas.openxmlformats.org/officeDocument/2006/relationships" xmlns:p="http://schemas.openxmlformats.org/presentationml/2006/main">
  <p:tag name="INDEXITEMTAG01/06/2012 16:49:3624" val="$past"/>
  <p:tag name="INDEXITEMTAG01/06/2012 16:49:4325" val="$stable"/>
</p:tagLst>
</file>

<file path=ppt/tags/tag21.xml><?xml version="1.0" encoding="utf-8"?>
<p:tagLst xmlns:a="http://schemas.openxmlformats.org/drawingml/2006/main" xmlns:r="http://schemas.openxmlformats.org/officeDocument/2006/relationships" xmlns:p="http://schemas.openxmlformats.org/presentationml/2006/main">
  <p:tag name="INDEXITEMTAG01/06/2012 16:50:0326" val="System Verilog Assertions"/>
  <p:tag name="INDEXITEMTAG01/06/2012 16:50:0927" val="SVA "/>
</p:tagLst>
</file>

<file path=ppt/tags/tag22.xml><?xml version="1.0" encoding="utf-8"?>
<p:tagLst xmlns:a="http://schemas.openxmlformats.org/drawingml/2006/main" xmlns:r="http://schemas.openxmlformats.org/officeDocument/2006/relationships" xmlns:p="http://schemas.openxmlformats.org/presentationml/2006/main">
  <p:tag name="INDEXITEMTAG01/06/2012 16:50:5428" val="Corner Case:Properties:of FIFO block"/>
</p:tagLst>
</file>

<file path=ppt/tags/tag23.xml><?xml version="1.0" encoding="utf-8"?>
<p:tagLst xmlns:a="http://schemas.openxmlformats.org/drawingml/2006/main" xmlns:r="http://schemas.openxmlformats.org/officeDocument/2006/relationships" xmlns:p="http://schemas.openxmlformats.org/presentationml/2006/main">
  <p:tag name="INDEXITEMTAG01/06/2012 16:51:2229" val="Assertion:vacuous pass"/>
</p:tagLst>
</file>

<file path=ppt/tags/tag24.xml><?xml version="1.0" encoding="utf-8"?>
<p:tagLst xmlns:a="http://schemas.openxmlformats.org/drawingml/2006/main" xmlns:r="http://schemas.openxmlformats.org/officeDocument/2006/relationships" xmlns:p="http://schemas.openxmlformats.org/presentationml/2006/main">
  <p:tag name="INDEXITEMTAG01/06/2012 16:51:3630" val="Assertion Coverage"/>
  <p:tag name="INDEXITEMTAG01/06/2012 16:51:4431" val="Coverage:Assertion"/>
</p:tagLst>
</file>

<file path=ppt/tags/tag25.xml><?xml version="1.0" encoding="utf-8"?>
<p:tagLst xmlns:a="http://schemas.openxmlformats.org/drawingml/2006/main" xmlns:r="http://schemas.openxmlformats.org/officeDocument/2006/relationships" xmlns:p="http://schemas.openxmlformats.org/presentationml/2006/main">
  <p:tag name="INDEXITEMTAG01/06/2012 16:52:1232" val="Assertion-Based Verification:Costs vs Benefits"/>
</p:tagLst>
</file>

<file path=ppt/tags/tag26.xml><?xml version="1.0" encoding="utf-8"?>
<p:tagLst xmlns:a="http://schemas.openxmlformats.org/drawingml/2006/main" xmlns:r="http://schemas.openxmlformats.org/officeDocument/2006/relationships" xmlns:p="http://schemas.openxmlformats.org/presentationml/2006/main">
  <p:tag name="INDEXITEMTAG01/06/2012 16:53:0233" val="Assertions:Do they really work?"/>
</p:tagLst>
</file>

<file path=ppt/tags/tag27.xml><?xml version="1.0" encoding="utf-8"?>
<p:tagLst xmlns:a="http://schemas.openxmlformats.org/drawingml/2006/main" xmlns:r="http://schemas.openxmlformats.org/officeDocument/2006/relationships" xmlns:p="http://schemas.openxmlformats.org/presentationml/2006/main">
  <p:tag name="INDEXITEMTAG01/06/2012 16:53:1434" val="ABV:Methodology"/>
</p:tagLst>
</file>

<file path=ppt/tags/tag3.xml><?xml version="1.0" encoding="utf-8"?>
<p:tagLst xmlns:a="http://schemas.openxmlformats.org/drawingml/2006/main" xmlns:r="http://schemas.openxmlformats.org/officeDocument/2006/relationships" xmlns:p="http://schemas.openxmlformats.org/presentationml/2006/main">
  <p:tag name="INDEXITEMTAG01/06/2012 16:41:043" val="Assertion:Who writes assertions?"/>
</p:tagLst>
</file>

<file path=ppt/tags/tag4.xml><?xml version="1.0" encoding="utf-8"?>
<p:tagLst xmlns:a="http://schemas.openxmlformats.org/drawingml/2006/main" xmlns:r="http://schemas.openxmlformats.org/officeDocument/2006/relationships" xmlns:p="http://schemas.openxmlformats.org/presentationml/2006/main">
  <p:tag name="INDEXITEMTAG01/06/2012 16:41:184" val="Implementation Assertions"/>
  <p:tag name="INDEXITEMTAG01/06/2012 16:41:305" val="Design Assertions"/>
</p:tagLst>
</file>

<file path=ppt/tags/tag5.xml><?xml version="1.0" encoding="utf-8"?>
<p:tagLst xmlns:a="http://schemas.openxmlformats.org/drawingml/2006/main" xmlns:r="http://schemas.openxmlformats.org/officeDocument/2006/relationships" xmlns:p="http://schemas.openxmlformats.org/presentationml/2006/main">
  <p:tag name="INDEXITEMTAG01/06/2012 16:41:416" val="Specification Assertions"/>
  <p:tag name="INDEXITEMTAG01/06/2012 16:41:497" val="Intent Assertions"/>
</p:tagLst>
</file>

<file path=ppt/tags/tag6.xml><?xml version="1.0" encoding="utf-8"?>
<p:tagLst xmlns:a="http://schemas.openxmlformats.org/drawingml/2006/main" xmlns:r="http://schemas.openxmlformats.org/officeDocument/2006/relationships" xmlns:p="http://schemas.openxmlformats.org/presentationml/2006/main">
  <p:tag name="INDEXITEMTAG01/06/2012 16:42:008" val="Safety Property"/>
  <p:tag name="INDEXITEMTAG01/06/2012 16:42:3011" val="Property:Safety"/>
</p:tagLst>
</file>

<file path=ppt/tags/tag7.xml><?xml version="1.0" encoding="utf-8"?>
<p:tagLst xmlns:a="http://schemas.openxmlformats.org/drawingml/2006/main" xmlns:r="http://schemas.openxmlformats.org/officeDocument/2006/relationships" xmlns:p="http://schemas.openxmlformats.org/presentationml/2006/main">
  <p:tag name="INDEXITEMTAG01/06/2012 16:42:129" val="Liveness Property"/>
  <p:tag name="INDEXITEMTAG01/06/2012 16:42:1910" val="Property:Liveness"/>
</p:tagLst>
</file>

<file path=ppt/tags/tag8.xml><?xml version="1.0" encoding="utf-8"?>
<p:tagLst xmlns:a="http://schemas.openxmlformats.org/drawingml/2006/main" xmlns:r="http://schemas.openxmlformats.org/officeDocument/2006/relationships" xmlns:p="http://schemas.openxmlformats.org/presentationml/2006/main">
  <p:tag name="INDEXITEMTAG01/06/2012 16:42:4212" val="Assertions:Use of"/>
</p:tagLst>
</file>

<file path=ppt/tags/tag9.xml><?xml version="1.0" encoding="utf-8"?>
<p:tagLst xmlns:a="http://schemas.openxmlformats.org/drawingml/2006/main" xmlns:r="http://schemas.openxmlformats.org/officeDocument/2006/relationships" xmlns:p="http://schemas.openxmlformats.org/presentationml/2006/main">
  <p:tag name="INDEXITEMTAG01/06/2012 16:46:0413" val="Assertions:during simulation"/>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8071</TotalTime>
  <Words>3358</Words>
  <Application>Microsoft Macintosh PowerPoint</Application>
  <PresentationFormat>On-screen Show (4:3)</PresentationFormat>
  <Paragraphs>488</Paragraphs>
  <Slides>37</Slides>
  <Notes>18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Default Design</vt:lpstr>
      <vt:lpstr>COMS31700 Design Verification:  Assertion-based Verification</vt:lpstr>
      <vt:lpstr>What is an assertion?</vt:lpstr>
      <vt:lpstr>HW Assertions</vt:lpstr>
      <vt:lpstr>Who writes the assertions?</vt:lpstr>
      <vt:lpstr>Types of Assertions</vt:lpstr>
      <vt:lpstr>Types of Assertions: Implementation Assertions</vt:lpstr>
      <vt:lpstr>Types of Assertions: Specification Assertions</vt:lpstr>
      <vt:lpstr>Safety Properties</vt:lpstr>
      <vt:lpstr>Liveness Properties</vt:lpstr>
      <vt:lpstr>Use of Assertions</vt:lpstr>
      <vt:lpstr>How Assertions work during Simulation</vt:lpstr>
      <vt:lpstr>Overcoming the Observability Problem</vt:lpstr>
      <vt:lpstr>Example FIFO DUV</vt:lpstr>
      <vt:lpstr>Example DUV Specification - Inputs</vt:lpstr>
      <vt:lpstr>Example DUV Specification - Outputs</vt:lpstr>
      <vt:lpstr>DUV Specification</vt:lpstr>
      <vt:lpstr>Identifying Properties for the FIFO block</vt:lpstr>
      <vt:lpstr>Identifying Properties for the FIFO block</vt:lpstr>
      <vt:lpstr>Property Formalization </vt:lpstr>
      <vt:lpstr>Introduction to Writing Properties using SVA </vt:lpstr>
      <vt:lpstr>Sequences</vt:lpstr>
      <vt:lpstr>Implications</vt:lpstr>
      <vt:lpstr>Implications</vt:lpstr>
      <vt:lpstr>Useful SystemVerilog Functions for Property Specification</vt:lpstr>
      <vt:lpstr>Useful SystemVerilog Functions for Property Specification</vt:lpstr>
      <vt:lpstr>Property Formalization</vt:lpstr>
      <vt:lpstr>Formalization of key DUV Assertions</vt:lpstr>
      <vt:lpstr>Formalization of key DUV Assertions</vt:lpstr>
      <vt:lpstr>Formalization of key DUV Assertions</vt:lpstr>
      <vt:lpstr>Formalization of key DUV Assertions</vt:lpstr>
      <vt:lpstr>Corner Case Properties </vt:lpstr>
      <vt:lpstr>All my assertions pass – what does this mean?</vt:lpstr>
      <vt:lpstr>Assertion Coverage</vt:lpstr>
      <vt:lpstr>Costs and benefits of ABV</vt:lpstr>
      <vt:lpstr>Do assertions really work? </vt:lpstr>
      <vt:lpstr>ABV Methodology</vt:lpstr>
      <vt:lpstr>Summary</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dc:title>
  <dc:subject/>
  <dc:creator>Kerstin Eder</dc:creator>
  <cp:keywords/>
  <dc:description/>
  <cp:lastModifiedBy>Kerstin Eder</cp:lastModifiedBy>
  <cp:revision>133</cp:revision>
  <cp:lastPrinted>2015-11-13T14:06:12Z</cp:lastPrinted>
  <dcterms:created xsi:type="dcterms:W3CDTF">2006-05-11T10:00:56Z</dcterms:created>
  <dcterms:modified xsi:type="dcterms:W3CDTF">2016-10-26T17:21:49Z</dcterms:modified>
  <cp:category/>
</cp:coreProperties>
</file>