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embeddings/oleObject1.bin" ContentType="application/vnd.openxmlformats-officedocument.oleObject"/>
  <Override PartName="/ppt/tags/tag13.xml" ContentType="application/vnd.openxmlformats-officedocument.presentationml.tags+xml"/>
  <Override PartName="/ppt/embeddings/oleObject2.bin" ContentType="application/vnd.openxmlformats-officedocument.oleObject"/>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02" r:id="rId2"/>
    <p:sldId id="303" r:id="rId3"/>
    <p:sldId id="304" r:id="rId4"/>
    <p:sldId id="307" r:id="rId5"/>
    <p:sldId id="308" r:id="rId6"/>
    <p:sldId id="311" r:id="rId7"/>
    <p:sldId id="357" r:id="rId8"/>
    <p:sldId id="358" r:id="rId9"/>
    <p:sldId id="359" r:id="rId10"/>
    <p:sldId id="360" r:id="rId11"/>
    <p:sldId id="361" r:id="rId12"/>
    <p:sldId id="403" r:id="rId13"/>
    <p:sldId id="362" r:id="rId14"/>
    <p:sldId id="363" r:id="rId15"/>
    <p:sldId id="364" r:id="rId16"/>
    <p:sldId id="365" r:id="rId17"/>
    <p:sldId id="366" r:id="rId18"/>
    <p:sldId id="367" r:id="rId19"/>
    <p:sldId id="368" r:id="rId20"/>
    <p:sldId id="369" r:id="rId21"/>
    <p:sldId id="370" r:id="rId22"/>
    <p:sldId id="383" r:id="rId23"/>
    <p:sldId id="384" r:id="rId24"/>
    <p:sldId id="371" r:id="rId25"/>
    <p:sldId id="372" r:id="rId26"/>
    <p:sldId id="373" r:id="rId27"/>
    <p:sldId id="344" r:id="rId28"/>
    <p:sldId id="314" r:id="rId29"/>
    <p:sldId id="350" r:id="rId30"/>
    <p:sldId id="402" r:id="rId31"/>
    <p:sldId id="315" r:id="rId32"/>
    <p:sldId id="395" r:id="rId33"/>
    <p:sldId id="396" r:id="rId34"/>
    <p:sldId id="397" r:id="rId35"/>
    <p:sldId id="398" r:id="rId36"/>
    <p:sldId id="399" r:id="rId37"/>
    <p:sldId id="400" r:id="rId38"/>
    <p:sldId id="404" r:id="rId39"/>
    <p:sldId id="405" r:id="rId40"/>
    <p:sldId id="385" r:id="rId41"/>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993300"/>
    <a:srgbClr val="FF9900"/>
    <a:srgbClr val="FF66CC"/>
    <a:srgbClr val="0000CC"/>
    <a:srgbClr val="00CC99"/>
    <a:srgbClr val="CC33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9" autoAdjust="0"/>
    <p:restoredTop sz="92751" autoAdjust="0"/>
  </p:normalViewPr>
  <p:slideViewPr>
    <p:cSldViewPr snapToGrid="0" showGuides="1">
      <p:cViewPr>
        <p:scale>
          <a:sx n="81" d="100"/>
          <a:sy n="81" d="100"/>
        </p:scale>
        <p:origin x="-2656" y="-104"/>
      </p:cViewPr>
      <p:guideLst>
        <p:guide orient="horz" pos="2160"/>
        <p:guide pos="2880"/>
      </p:guideLst>
    </p:cSldViewPr>
  </p:slideViewPr>
  <p:notesTextViewPr>
    <p:cViewPr>
      <p:scale>
        <a:sx n="100" d="100"/>
        <a:sy n="100" d="100"/>
      </p:scale>
      <p:origin x="0" y="0"/>
    </p:cViewPr>
  </p:notesTextViewPr>
  <p:sorterViewPr>
    <p:cViewPr>
      <p:scale>
        <a:sx n="167" d="100"/>
        <a:sy n="167" d="100"/>
      </p:scale>
      <p:origin x="0" y="14896"/>
    </p:cViewPr>
  </p:sorterViewPr>
  <p:notesViewPr>
    <p:cSldViewPr snapToGrid="0" showGuides="1">
      <p:cViewPr varScale="1">
        <p:scale>
          <a:sx n="79" d="100"/>
          <a:sy n="79" d="100"/>
        </p:scale>
        <p:origin x="-1968" y="-78"/>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4E0972-AAA1-43BA-A832-E97738E73BB8}" type="slidenum">
              <a:rPr lang="en-US"/>
              <a:pPr>
                <a:defRPr/>
              </a:pPr>
              <a:t>‹#›</a:t>
            </a:fld>
            <a:endParaRPr lang="en-US"/>
          </a:p>
        </p:txBody>
      </p:sp>
    </p:spTree>
    <p:extLst>
      <p:ext uri="{BB962C8B-B14F-4D97-AF65-F5344CB8AC3E}">
        <p14:creationId xmlns:p14="http://schemas.microsoft.com/office/powerpoint/2010/main" val="1416381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6F3E6F6-03E7-4185-83D7-15FA44D30236}" type="slidenum">
              <a:rPr lang="en-US"/>
              <a:pPr>
                <a:defRPr/>
              </a:pPr>
              <a:t>‹#›</a:t>
            </a:fld>
            <a:endParaRPr lang="en-US"/>
          </a:p>
        </p:txBody>
      </p:sp>
    </p:spTree>
    <p:extLst>
      <p:ext uri="{BB962C8B-B14F-4D97-AF65-F5344CB8AC3E}">
        <p14:creationId xmlns:p14="http://schemas.microsoft.com/office/powerpoint/2010/main" val="1988922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8B5B716-0A9B-4C85-A040-E9DE44E0496B}"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30</a:t>
            </a:fld>
            <a:endParaRPr lang="en-US"/>
          </a:p>
        </p:txBody>
      </p:sp>
    </p:spTree>
    <p:extLst>
      <p:ext uri="{BB962C8B-B14F-4D97-AF65-F5344CB8AC3E}">
        <p14:creationId xmlns:p14="http://schemas.microsoft.com/office/powerpoint/2010/main" val="2379398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compare</a:t>
            </a:r>
            <a:r>
              <a:rPr lang="en-US" baseline="0" dirty="0" smtClean="0"/>
              <a:t> this to MANUFACTURING TEST, i.e. have the transistors been manufactured properly – irrespective of their design functionality?</a:t>
            </a:r>
          </a:p>
          <a:p>
            <a:r>
              <a:rPr lang="en-US" baseline="0" dirty="0" smtClean="0"/>
              <a:t>Testing VS Verification is </a:t>
            </a:r>
            <a:r>
              <a:rPr lang="en-US" baseline="0" smtClean="0"/>
              <a:t>being handled LATER!</a:t>
            </a:r>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31</a:t>
            </a:fld>
            <a:endParaRPr lang="en-US"/>
          </a:p>
        </p:txBody>
      </p:sp>
    </p:spTree>
    <p:extLst>
      <p:ext uri="{BB962C8B-B14F-4D97-AF65-F5344CB8AC3E}">
        <p14:creationId xmlns:p14="http://schemas.microsoft.com/office/powerpoint/2010/main" val="1384475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p>
          <a:p>
            <a:pPr lvl="0"/>
            <a:r>
              <a:rPr lang="en-GB" sz="1200" kern="1200" dirty="0" smtClean="0">
                <a:solidFill>
                  <a:schemeClr val="tx1"/>
                </a:solidFill>
                <a:effectLst/>
                <a:latin typeface="Arial" charset="0"/>
                <a:ea typeface="+mn-ea"/>
                <a:cs typeface="+mn-cs"/>
              </a:rPr>
              <a:t>False positive: Healthy people incorrectly identified as sick</a:t>
            </a:r>
          </a:p>
          <a:p>
            <a:pPr lvl="0"/>
            <a:r>
              <a:rPr lang="en-GB" sz="1200" kern="1200" dirty="0" smtClean="0">
                <a:solidFill>
                  <a:schemeClr val="tx1"/>
                </a:solidFill>
                <a:effectLst/>
                <a:latin typeface="Arial" charset="0"/>
                <a:ea typeface="+mn-ea"/>
                <a:cs typeface="+mn-cs"/>
              </a:rPr>
              <a:t>True negative: Healthy people correctly identified as healthy</a:t>
            </a:r>
          </a:p>
          <a:p>
            <a:pPr lvl="0"/>
            <a:r>
              <a:rPr lang="en-GB" sz="1200" kern="1200" dirty="0" smtClean="0">
                <a:solidFill>
                  <a:schemeClr val="tx1"/>
                </a:solidFill>
                <a:effectLst/>
                <a:latin typeface="Arial" charset="0"/>
                <a:ea typeface="+mn-ea"/>
                <a:cs typeface="+mn-cs"/>
              </a:rPr>
              <a:t>False negative: Sick people incorrectly identified as healthy</a:t>
            </a: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endParaRPr lang="en-US" dirty="0" smtClean="0"/>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37</a:t>
            </a:fld>
            <a:endParaRPr lang="en-US"/>
          </a:p>
        </p:txBody>
      </p:sp>
    </p:spTree>
    <p:extLst>
      <p:ext uri="{BB962C8B-B14F-4D97-AF65-F5344CB8AC3E}">
        <p14:creationId xmlns:p14="http://schemas.microsoft.com/office/powerpoint/2010/main" val="2248128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r>
              <a:rPr lang="en-GB" sz="1200" kern="1200" baseline="0" dirty="0" smtClean="0">
                <a:solidFill>
                  <a:schemeClr val="tx1"/>
                </a:solidFill>
                <a:effectLst/>
                <a:latin typeface="Arial" charset="0"/>
                <a:ea typeface="+mn-ea"/>
                <a:cs typeface="+mn-cs"/>
              </a:rPr>
              <a:t> or good design no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positive: Healthy people incorrectly identified as sick, or good</a:t>
            </a:r>
            <a:r>
              <a:rPr lang="en-GB" sz="1200" kern="1200" baseline="0" dirty="0" smtClean="0">
                <a:solidFill>
                  <a:schemeClr val="tx1"/>
                </a:solidFill>
                <a:effectLst/>
                <a:latin typeface="Arial" charset="0"/>
                <a:ea typeface="+mn-ea"/>
                <a:cs typeface="+mn-cs"/>
              </a:rPr>
              <a:t> design but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negative: Healthy people correctly identified as healthy, or bad design and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negative: Sick people incorrectly identified as healthy, or bad design but no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pPr lvl="0"/>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pPr lvl="0"/>
            <a:endParaRPr lang="en-GB"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38</a:t>
            </a:fld>
            <a:endParaRPr lang="en-US"/>
          </a:p>
        </p:txBody>
      </p:sp>
    </p:spTree>
    <p:extLst>
      <p:ext uri="{BB962C8B-B14F-4D97-AF65-F5344CB8AC3E}">
        <p14:creationId xmlns:p14="http://schemas.microsoft.com/office/powerpoint/2010/main" val="96206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r>
              <a:rPr lang="en-GB" sz="1200" kern="1200" baseline="0" dirty="0" smtClean="0">
                <a:solidFill>
                  <a:schemeClr val="tx1"/>
                </a:solidFill>
                <a:effectLst/>
                <a:latin typeface="Arial" charset="0"/>
                <a:ea typeface="+mn-ea"/>
                <a:cs typeface="+mn-cs"/>
              </a:rPr>
              <a:t> or good design no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positive: Healthy people incorrectly identified as sick, or good</a:t>
            </a:r>
            <a:r>
              <a:rPr lang="en-GB" sz="1200" kern="1200" baseline="0" dirty="0" smtClean="0">
                <a:solidFill>
                  <a:schemeClr val="tx1"/>
                </a:solidFill>
                <a:effectLst/>
                <a:latin typeface="Arial" charset="0"/>
                <a:ea typeface="+mn-ea"/>
                <a:cs typeface="+mn-cs"/>
              </a:rPr>
              <a:t> design but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negative: Healthy people correctly identified as healthy, or bad design and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negative: Sick people incorrectly identified as healthy, or bad design but no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pPr lvl="0"/>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pPr lvl="0"/>
            <a:endParaRPr lang="en-GB" sz="1200" kern="1200" dirty="0" smtClean="0">
              <a:solidFill>
                <a:schemeClr val="tx1"/>
              </a:solidFill>
              <a:effectLst/>
              <a:latin typeface="Arial" charset="0"/>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39</a:t>
            </a:fld>
            <a:endParaRPr lang="en-US"/>
          </a:p>
        </p:txBody>
      </p:sp>
    </p:spTree>
    <p:extLst>
      <p:ext uri="{BB962C8B-B14F-4D97-AF65-F5344CB8AC3E}">
        <p14:creationId xmlns:p14="http://schemas.microsoft.com/office/powerpoint/2010/main" val="18570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solidFill>
                  <a:srgbClr val="A50021"/>
                </a:solidFill>
              </a:rPr>
              <a:t>Need to sign </a:t>
            </a:r>
            <a:r>
              <a:rPr lang="en-GB" sz="1200" dirty="0" err="1" smtClean="0">
                <a:solidFill>
                  <a:srgbClr val="A50021"/>
                </a:solidFill>
              </a:rPr>
              <a:t>ModelSim</a:t>
            </a:r>
            <a:r>
              <a:rPr lang="en-GB" sz="1200" dirty="0" smtClean="0">
                <a:solidFill>
                  <a:srgbClr val="A50021"/>
                </a:solidFill>
              </a:rPr>
              <a:t> agreement!</a:t>
            </a:r>
            <a:endParaRPr lang="en-GB"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a:t>
            </a:r>
            <a:r>
              <a:rPr lang="en-GB" baseline="0" dirty="0" smtClean="0"/>
              <a:t> </a:t>
            </a:r>
            <a:r>
              <a:rPr lang="en-GB" baseline="0" dirty="0" err="1" smtClean="0"/>
              <a:t>microarchitecture</a:t>
            </a:r>
            <a:r>
              <a:rPr lang="en-GB" baseline="0" dirty="0" smtClean="0"/>
              <a:t> is a good example where functionality such as pipelining, forwarding etc are introduced to increase performance. Maintaining functional correctness is only one aspect of verification. Ensuring non-functional properties such as performance is equally important, e.g. only introducing as few bubbles into the pipelines as are necessary to ensure functional correctness. If more bubbles are introduced than necessary then the result is still functionally correct </a:t>
            </a:r>
            <a:r>
              <a:rPr lang="en-GB" baseline="0" dirty="0" err="1" smtClean="0"/>
              <a:t>wrt</a:t>
            </a:r>
            <a:r>
              <a:rPr lang="en-GB" baseline="0" dirty="0" smtClean="0"/>
              <a:t> the architectural state of the design, but the design has a performance bug because the </a:t>
            </a:r>
            <a:r>
              <a:rPr lang="en-GB" baseline="0" dirty="0" err="1" smtClean="0"/>
              <a:t>microarchitecture</a:t>
            </a:r>
            <a:r>
              <a:rPr lang="en-GB" baseline="0" dirty="0" smtClean="0"/>
              <a:t> does not function correctly.</a:t>
            </a:r>
          </a:p>
          <a:p>
            <a:endParaRPr lang="en-GB" dirty="0" smtClean="0"/>
          </a:p>
          <a:p>
            <a:pPr>
              <a:spcAft>
                <a:spcPts val="0"/>
              </a:spcAft>
            </a:pPr>
            <a:r>
              <a:rPr lang="en-GB" sz="1200" b="1" dirty="0" smtClean="0">
                <a:solidFill>
                  <a:srgbClr val="FF0000"/>
                </a:solidFill>
                <a:effectLst/>
                <a:latin typeface="Cambria"/>
                <a:ea typeface="ＭＳ 明朝"/>
                <a:cs typeface="Times New Roman"/>
              </a:rPr>
              <a:t>Andy </a:t>
            </a:r>
            <a:r>
              <a:rPr lang="en-GB" sz="1200" b="1" dirty="0" err="1" smtClean="0">
                <a:solidFill>
                  <a:srgbClr val="FF0000"/>
                </a:solidFill>
                <a:effectLst/>
                <a:latin typeface="Cambria"/>
                <a:ea typeface="ＭＳ 明朝"/>
                <a:cs typeface="Times New Roman"/>
              </a:rPr>
              <a:t>Piziali</a:t>
            </a:r>
            <a:r>
              <a:rPr lang="en-GB" sz="1200" b="1" dirty="0" smtClean="0">
                <a:solidFill>
                  <a:srgbClr val="FF0000"/>
                </a:solidFill>
                <a:effectLst/>
                <a:latin typeface="Cambria"/>
                <a:ea typeface="ＭＳ 明朝"/>
                <a:cs typeface="Times New Roman"/>
              </a:rPr>
              <a:t>: Verification is the process used to demonstrate that the intent of a design is preserved in its implementation. As a consequence, a bug would be intent that was not preserved.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smtClean="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a:solidFill>
                <a:srgbClr val="FF0000"/>
              </a:solidFill>
            </a:endParaRPr>
          </a:p>
        </p:txBody>
      </p:sp>
      <p:sp>
        <p:nvSpPr>
          <p:cNvPr id="4" name="Slide Number Placeholder 3"/>
          <p:cNvSpPr>
            <a:spLocks noGrp="1"/>
          </p:cNvSpPr>
          <p:nvPr>
            <p:ph type="sldNum" sz="quarter" idx="10"/>
          </p:nvPr>
        </p:nvSpPr>
        <p:spPr/>
        <p:txBody>
          <a:bodyPr/>
          <a:lstStyle/>
          <a:p>
            <a:fld id="{3D4960D1-4CA0-4A96-A279-9CC1EFF7BEA0}" type="slidenum">
              <a:rPr lang="en-GB" smtClean="0"/>
              <a:pPr/>
              <a:t>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smtClean="0"/>
              <a:t>Cost of Bugs: Mask cost</a:t>
            </a:r>
            <a:r>
              <a:rPr lang="en-GB" sz="700" dirty="0" smtClean="0"/>
              <a:t>, </a:t>
            </a:r>
            <a:r>
              <a:rPr lang="en-GB" sz="800" dirty="0" smtClean="0"/>
              <a:t>Late to market cost, Lost opportunity cost, Recall cost, Credibility</a:t>
            </a:r>
            <a:r>
              <a:rPr lang="en-GB" sz="700" dirty="0" smtClean="0"/>
              <a:t>, </a:t>
            </a:r>
            <a:r>
              <a:rPr lang="en-GB" sz="800" dirty="0" smtClean="0"/>
              <a:t>Reputation</a:t>
            </a:r>
            <a:r>
              <a:rPr lang="en-GB" sz="700" dirty="0" smtClean="0"/>
              <a:t> &lt;</a:t>
            </a:r>
            <a:r>
              <a:rPr lang="en-GB" sz="800" dirty="0" smtClean="0"/>
              <a:t>Discussion: “Which one is the most important?”&gt;</a:t>
            </a:r>
          </a:p>
          <a:p>
            <a:r>
              <a:rPr lang="en-GB" sz="800" dirty="0" smtClean="0"/>
              <a:t>Some discussion of where do bugs come from and understanding why we have them e.g. Good design versus poor design, Dealing with complexity, DFV, Use of chicken bits by designers?  Codebase integrity decay as fixes are applied to fixes – full root cause fix, versus workaround fix, Who is responsible for functional correctness – designer or verification engineer? Both? Role of the verification engineer? Make the designers code work? Find all bugs? Debug the design or pass over to designer when fails? </a:t>
            </a:r>
          </a:p>
          <a:p>
            <a:r>
              <a:rPr lang="en-GB" sz="800" dirty="0" smtClean="0"/>
              <a:t>Who’s to blame when bugs are missed? (dangerous but a real perception of verification in some cases?)</a:t>
            </a:r>
          </a:p>
          <a:p>
            <a:r>
              <a:rPr lang="en-GB" sz="800" dirty="0" smtClean="0"/>
              <a:t>Finding all bugs in impossible. Discuss completeness – and pragmatic approaches to deal with it</a:t>
            </a:r>
          </a:p>
          <a:p>
            <a:r>
              <a:rPr lang="en-GB" sz="800" dirty="0" smtClean="0"/>
              <a:t>I think there could be value in the intro section to discuss Bugs in more depth, since this is the principal purpose of verification. </a:t>
            </a:r>
            <a:r>
              <a:rPr lang="en-GB" sz="800" dirty="0" err="1" smtClean="0"/>
              <a:t>E.g</a:t>
            </a:r>
            <a:r>
              <a:rPr lang="en-GB" sz="800" dirty="0" smtClean="0"/>
              <a:t> discuss different types of bug – how and why are they introduced? Copy-paste errors? </a:t>
            </a:r>
            <a:r>
              <a:rPr lang="en-GB" sz="800" dirty="0" err="1" smtClean="0"/>
              <a:t>Mis</a:t>
            </a:r>
            <a:r>
              <a:rPr lang="en-GB" sz="800" dirty="0" smtClean="0"/>
              <a:t>-interpretation of specs or spec ambiguity, human dimension of multiple people making different interpretations? Complex interacting state machines, functionality being spread across code verses encapsulation/localisation? PPA optimisations versus functional integrity? </a:t>
            </a:r>
          </a:p>
          <a:p>
            <a:r>
              <a:rPr lang="en-GB" sz="800" dirty="0" smtClean="0"/>
              <a:t>How are bugs found? Accidentally spotted in RTL code? RTL code reviewing, Verification testing, In field discovery by customers or end users</a:t>
            </a:r>
          </a:p>
          <a:p>
            <a:endParaRPr lang="en-GB" sz="800"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16</a:t>
            </a:fld>
            <a:endParaRPr lang="en-GB"/>
          </a:p>
        </p:txBody>
      </p:sp>
    </p:spTree>
    <p:extLst>
      <p:ext uri="{BB962C8B-B14F-4D97-AF65-F5344CB8AC3E}">
        <p14:creationId xmlns:p14="http://schemas.microsoft.com/office/powerpoint/2010/main" val="374845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 to here,</a:t>
            </a:r>
            <a:r>
              <a:rPr lang="en-US" baseline="0" dirty="0" smtClean="0"/>
              <a:t> 1</a:t>
            </a:r>
            <a:r>
              <a:rPr lang="en-US" baseline="30000" dirty="0" smtClean="0"/>
              <a:t>st</a:t>
            </a:r>
            <a:r>
              <a:rPr lang="en-US" baseline="0" dirty="0" smtClean="0"/>
              <a:t> lecture 2014! </a:t>
            </a:r>
            <a:r>
              <a:rPr lang="en-US" baseline="0" smtClean="0">
                <a:sym typeface="Wingdings"/>
              </a:rPr>
              <a:t></a:t>
            </a:r>
            <a:endParaRPr lang="en-US"/>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18</a:t>
            </a:fld>
            <a:endParaRPr lang="en-US"/>
          </a:p>
        </p:txBody>
      </p:sp>
    </p:spTree>
    <p:extLst>
      <p:ext uri="{BB962C8B-B14F-4D97-AF65-F5344CB8AC3E}">
        <p14:creationId xmlns:p14="http://schemas.microsoft.com/office/powerpoint/2010/main" val="83767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8E5133-E2B5-4C4E-9EC2-447D80385D7D}" type="slidenum">
              <a:rPr lang="en-GB"/>
              <a:pPr fontAlgn="base">
                <a:spcBef>
                  <a:spcPct val="0"/>
                </a:spcBef>
                <a:spcAft>
                  <a:spcPct val="0"/>
                </a:spcAft>
              </a:pPr>
              <a:t>19</a:t>
            </a:fld>
            <a:endParaRPr lang="en-GB"/>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Lot of cores Lots of Domains</a:t>
            </a:r>
          </a:p>
          <a:p>
            <a:pPr>
              <a:spcBef>
                <a:spcPct val="0"/>
              </a:spcBef>
            </a:pPr>
            <a:r>
              <a:rPr lang="en-US" dirty="0" smtClean="0"/>
              <a:t>Software – more state space needed</a:t>
            </a:r>
          </a:p>
          <a:p>
            <a:pPr>
              <a:spcBef>
                <a:spcPct val="0"/>
              </a:spcBef>
            </a:pPr>
            <a:r>
              <a:rPr lang="en-US" dirty="0" smtClean="0"/>
              <a:t>What breaks these – </a:t>
            </a:r>
          </a:p>
          <a:p>
            <a:pPr>
              <a:spcBef>
                <a:spcPct val="0"/>
              </a:spcBef>
            </a:pPr>
            <a:r>
              <a:rPr lang="en-US" dirty="0" smtClean="0"/>
              <a:t>Architectural screw ups (often integration errors) – segue to IP reuse discussion</a:t>
            </a:r>
          </a:p>
          <a:p>
            <a:pPr>
              <a:spcBef>
                <a:spcPct val="0"/>
              </a:spcBef>
            </a:pPr>
            <a:r>
              <a:rPr lang="en-US" dirty="0" smtClean="0"/>
              <a:t>Logical errors – deadlock state space</a:t>
            </a:r>
          </a:p>
          <a:p>
            <a:pPr>
              <a:spcBef>
                <a:spcPct val="0"/>
              </a:spcBef>
            </a:pPr>
            <a:r>
              <a:rPr lang="en-US" dirty="0" smtClean="0"/>
              <a:t>Electrical issue lockup in power network leaving domain </a:t>
            </a:r>
            <a:r>
              <a:rPr lang="en-US" dirty="0" err="1" smtClean="0"/>
              <a:t>unisolated</a:t>
            </a:r>
            <a:r>
              <a:rPr lang="en-US" dirty="0" smtClean="0"/>
              <a:t> </a:t>
            </a:r>
            <a:r>
              <a:rPr lang="en-US" dirty="0" err="1" smtClean="0"/>
              <a:t>undriven</a:t>
            </a:r>
            <a:r>
              <a:rPr lang="en-US" dirty="0" smtClean="0"/>
              <a:t> etc </a:t>
            </a:r>
            <a:r>
              <a:rPr lang="en-US" dirty="0" err="1" smtClean="0"/>
              <a:t>etc</a:t>
            </a:r>
            <a:endParaRPr lang="en-US" dirty="0" smtClean="0"/>
          </a:p>
          <a:p>
            <a:pPr>
              <a:spcBef>
                <a:spcPct val="0"/>
              </a:spcBef>
            </a:pPr>
            <a:r>
              <a:rPr lang="en-US" dirty="0" smtClean="0"/>
              <a:t>Dynamic rail crap</a:t>
            </a:r>
          </a:p>
          <a:p>
            <a:pPr>
              <a:spcBef>
                <a:spcPct val="0"/>
              </a:spcBef>
            </a:pPr>
            <a:r>
              <a:rPr lang="en-US" dirty="0" smtClean="0"/>
              <a:t>Need to do simulations generate SAIF to drive power </a:t>
            </a:r>
            <a:r>
              <a:rPr lang="en-US" dirty="0" err="1" smtClean="0"/>
              <a:t>analyiss</a:t>
            </a:r>
            <a:endParaRPr lang="en-US" dirty="0" smtClean="0"/>
          </a:p>
          <a:p>
            <a:pPr>
              <a:spcBef>
                <a:spcPct val="0"/>
              </a:spcBef>
            </a:pPr>
            <a:r>
              <a:rPr lang="en-US" dirty="0" smtClean="0"/>
              <a:t>IP integration issues with abstractions of power networks and </a:t>
            </a:r>
            <a:r>
              <a:rPr lang="en-US" dirty="0" err="1" smtClean="0"/>
              <a:t>behavioural</a:t>
            </a:r>
            <a:r>
              <a:rPr lang="en-US" dirty="0" smtClean="0"/>
              <a:t> models (where are these in beta in Arm)</a:t>
            </a:r>
          </a:p>
          <a:p>
            <a:pPr>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CC5A60C-03DD-473E-91DD-64D649A9BB28}" type="slidenum">
              <a:rPr lang="en-GB" smtClean="0"/>
              <a:pPr/>
              <a:t>20</a:t>
            </a:fld>
            <a:endParaRPr lang="en-GB"/>
          </a:p>
        </p:txBody>
      </p:sp>
    </p:spTree>
    <p:extLst>
      <p:ext uri="{BB962C8B-B14F-4D97-AF65-F5344CB8AC3E}">
        <p14:creationId xmlns:p14="http://schemas.microsoft.com/office/powerpoint/2010/main" val="49058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In fact, TTM and cost go hand in hand – you need the investment and you need to make sure you can turn that investment into opportunity by getting to market first.  So productivity becomes a key component.  Given a set time to market window and a set level of investment, your only variable is designer productivity.  Clearly the companies that can improve productivity have an advantage over those who can’t.</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click</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The other key thing that impacts TTM is predictability.  What can you count on?  Are your schedules realistic?  Will your engineering teams meet all design, manufacturability, reliability, and quality objectives while meeting budgets?  Very few companies, even the larger ones, can say they have complete predictability in their design schedules.</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You often end up missing scheduled </a:t>
            </a:r>
            <a:r>
              <a:rPr lang="en-GB" dirty="0" err="1" smtClean="0">
                <a:ea typeface="MS Gothic" pitchFamily="49" charset="-128"/>
              </a:rPr>
              <a:t>tapeouts</a:t>
            </a:r>
            <a:r>
              <a:rPr lang="en-GB" dirty="0" smtClean="0">
                <a:ea typeface="MS Gothic" pitchFamily="49" charset="-128"/>
              </a:rPr>
              <a:t> due to quality, predictability, and productivity issues.  Companies need to reduce their quality risks, while increasing predictability and productivity in order to meet TTM windows.</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21</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6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65C79D-E5E2-4944-B7F6-BB5B774467BA}" type="slidenum">
              <a:rPr lang="en-GB">
                <a:solidFill>
                  <a:srgbClr val="000000"/>
                </a:solidFill>
              </a:rPr>
              <a:pPr fontAlgn="base">
                <a:spcBef>
                  <a:spcPct val="0"/>
                </a:spcBef>
                <a:spcAft>
                  <a:spcPct val="0"/>
                </a:spcAft>
              </a:pPr>
              <a:t>24</a:t>
            </a:fld>
            <a:endParaRPr lang="en-GB">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image" Target="../media/image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hyperlink" Target="http://en.wikipedia.org/wiki/Pentium_FDIV_bug" TargetMode="External"/><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5.png"/><Relationship Id="rId5" Type="http://schemas.openxmlformats.org/officeDocument/2006/relationships/hyperlink" Target="http://www.itrs.net/" TargetMode="External"/><Relationship Id="rId6" Type="http://schemas.openxmlformats.org/officeDocument/2006/relationships/hyperlink" Target="http://www.itrs2.net/" TargetMode="External"/><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hyperlink" Target="http://www.arm.com/" TargetMode="External"/><Relationship Id="rId10" Type="http://schemas.openxmlformats.org/officeDocument/2006/relationships/image" Target="../media/image11.png"/><Relationship Id="rId11" Type="http://schemas.openxmlformats.org/officeDocument/2006/relationships/image" Target="../media/image12.jpe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Kerstin.Eder@bristol.ac.uk" TargetMode="External"/><Relationship Id="rId3" Type="http://schemas.openxmlformats.org/officeDocument/2006/relationships/hyperlink" Target="http://www.cs.bris.ac.uk/Teaching/Resources/COMSM0115/"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hyperlink" Target="http://en.wikipedia.org/wiki/Pentium_FDIV_bug" TargetMode="External"/><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oleObject" Target="../embeddings/oleObject1.bin"/><Relationship Id="rId5" Type="http://schemas.openxmlformats.org/officeDocument/2006/relationships/image" Target="../media/image15.png"/><Relationship Id="rId1" Type="http://schemas.openxmlformats.org/officeDocument/2006/relationships/vmlDrawing" Target="../drawings/vmlDrawing1.vml"/><Relationship Id="rId2" Type="http://schemas.openxmlformats.org/officeDocument/2006/relationships/tags" Target="../tags/tag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oleObject" Target="../embeddings/oleObject2.bin"/><Relationship Id="rId5" Type="http://schemas.openxmlformats.org/officeDocument/2006/relationships/image" Target="../media/image15.png"/><Relationship Id="rId1" Type="http://schemas.openxmlformats.org/officeDocument/2006/relationships/vmlDrawing" Target="../drawings/vmlDrawing2.vml"/><Relationship Id="rId2" Type="http://schemas.openxmlformats.org/officeDocument/2006/relationships/tags" Target="../tags/tag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verificationacademy.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71513" y="739775"/>
            <a:ext cx="7772400" cy="2776538"/>
          </a:xfrm>
        </p:spPr>
        <p:txBody>
          <a:bodyPr/>
          <a:lstStyle/>
          <a:p>
            <a:pPr eaLnBrk="1" hangingPunct="1"/>
            <a:r>
              <a:rPr lang="en-US" sz="4000" smtClean="0"/>
              <a:t>Introduction to </a:t>
            </a:r>
            <a:br>
              <a:rPr lang="en-US" sz="4000" smtClean="0"/>
            </a:br>
            <a:r>
              <a:rPr lang="en-US" sz="4000" b="1" smtClean="0"/>
              <a:t>Design Verification</a:t>
            </a:r>
            <a:br>
              <a:rPr lang="en-US" sz="4000" b="1" smtClean="0"/>
            </a:br>
            <a:r>
              <a:rPr lang="en-US" sz="4000" b="1" smtClean="0"/>
              <a:t>COMS31700</a:t>
            </a:r>
          </a:p>
        </p:txBody>
      </p:sp>
      <p:sp>
        <p:nvSpPr>
          <p:cNvPr id="5123" name="Rectangle 3"/>
          <p:cNvSpPr>
            <a:spLocks noGrp="1" noChangeArrowheads="1"/>
          </p:cNvSpPr>
          <p:nvPr>
            <p:ph type="subTitle" idx="1"/>
          </p:nvPr>
        </p:nvSpPr>
        <p:spPr>
          <a:xfrm>
            <a:off x="0" y="3892550"/>
            <a:ext cx="9144000" cy="1577975"/>
          </a:xfrm>
        </p:spPr>
        <p:txBody>
          <a:bodyPr/>
          <a:lstStyle/>
          <a:p>
            <a:pPr eaLnBrk="1" hangingPunct="1">
              <a:lnSpc>
                <a:spcPct val="90000"/>
              </a:lnSpc>
            </a:pPr>
            <a:r>
              <a:rPr lang="en-US" sz="4000" b="1" dirty="0" smtClean="0">
                <a:solidFill>
                  <a:schemeClr val="tx2"/>
                </a:solidFill>
              </a:rPr>
              <a:t>Kerstin Eder</a:t>
            </a:r>
            <a:endParaRPr lang="en-GB" sz="3600" b="1" dirty="0" smtClean="0"/>
          </a:p>
          <a:p>
            <a:pPr eaLnBrk="1" hangingPunct="1">
              <a:lnSpc>
                <a:spcPct val="50000"/>
              </a:lnSpc>
            </a:pPr>
            <a:endParaRPr lang="en-US" sz="3600" dirty="0" smtClean="0"/>
          </a:p>
          <a:p>
            <a:pPr eaLnBrk="1" hangingPunct="1">
              <a:lnSpc>
                <a:spcPct val="90000"/>
              </a:lnSpc>
            </a:pPr>
            <a:r>
              <a:rPr lang="en-US" dirty="0" smtClean="0"/>
              <a:t>Design Automation and Verification</a:t>
            </a:r>
          </a:p>
        </p:txBody>
      </p:sp>
      <p:pic>
        <p:nvPicPr>
          <p:cNvPr id="5124" name="Picture 4"/>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5"/>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6"/>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7"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Verification important?</a:t>
            </a:r>
            <a:endParaRPr lang="en-GB" dirty="0"/>
          </a:p>
        </p:txBody>
      </p:sp>
      <p:sp>
        <p:nvSpPr>
          <p:cNvPr id="3" name="Content Placeholder 2"/>
          <p:cNvSpPr>
            <a:spLocks noGrp="1"/>
          </p:cNvSpPr>
          <p:nvPr>
            <p:ph idx="1"/>
          </p:nvPr>
        </p:nvSpPr>
        <p:spPr>
          <a:xfrm>
            <a:off x="359568" y="1268759"/>
            <a:ext cx="8424863" cy="5163037"/>
          </a:xfrm>
        </p:spPr>
        <p:txBody>
          <a:bodyPr/>
          <a:lstStyle/>
          <a:p>
            <a:pPr eaLnBrk="1" hangingPunct="1">
              <a:lnSpc>
                <a:spcPct val="80000"/>
              </a:lnSpc>
            </a:pPr>
            <a:r>
              <a:rPr lang="en-GB" b="0" dirty="0" smtClean="0"/>
              <a:t>Verification is the single biggest lever to effect the triple constraints:</a:t>
            </a:r>
          </a:p>
          <a:p>
            <a:pPr eaLnBrk="1" hangingPunct="1">
              <a:lnSpc>
                <a:spcPct val="80000"/>
              </a:lnSpc>
            </a:pPr>
            <a:endParaRPr lang="en-GB" sz="1100" b="0" dirty="0" smtClean="0"/>
          </a:p>
          <a:p>
            <a:pPr lvl="1">
              <a:lnSpc>
                <a:spcPct val="80000"/>
              </a:lnSpc>
            </a:pPr>
            <a:r>
              <a:rPr lang="en-GB" b="1" dirty="0" smtClean="0">
                <a:solidFill>
                  <a:srgbClr val="0070C0"/>
                </a:solidFill>
              </a:rPr>
              <a:t>Quality</a:t>
            </a:r>
          </a:p>
          <a:p>
            <a:pPr lvl="2">
              <a:lnSpc>
                <a:spcPct val="80000"/>
              </a:lnSpc>
            </a:pPr>
            <a:r>
              <a:rPr lang="en-GB" sz="2000" dirty="0" smtClean="0"/>
              <a:t>A high quality track record preserves revenue and reputation.</a:t>
            </a:r>
          </a:p>
          <a:p>
            <a:pPr lvl="2">
              <a:lnSpc>
                <a:spcPct val="80000"/>
              </a:lnSpc>
            </a:pPr>
            <a:r>
              <a:rPr lang="en-GB" sz="2000" dirty="0" smtClean="0"/>
              <a:t>Ideally a team can establish a “right-first-time” track record.</a:t>
            </a:r>
          </a:p>
          <a:p>
            <a:pPr lvl="1">
              <a:lnSpc>
                <a:spcPct val="80000"/>
              </a:lnSpc>
            </a:pPr>
            <a:r>
              <a:rPr lang="en-GB" b="1" dirty="0" smtClean="0">
                <a:solidFill>
                  <a:srgbClr val="0070C0"/>
                </a:solidFill>
              </a:rPr>
              <a:t>Cost </a:t>
            </a:r>
          </a:p>
          <a:p>
            <a:pPr lvl="2">
              <a:lnSpc>
                <a:spcPct val="80000"/>
              </a:lnSpc>
            </a:pPr>
            <a:r>
              <a:rPr lang="en-GB" sz="2000" dirty="0" smtClean="0"/>
              <a:t>Fewer revs through the development/fabrication process means lower costs.</a:t>
            </a:r>
          </a:p>
          <a:p>
            <a:pPr lvl="2">
              <a:lnSpc>
                <a:spcPct val="80000"/>
              </a:lnSpc>
            </a:pPr>
            <a:r>
              <a:rPr lang="en-GB" sz="2000" dirty="0" err="1" smtClean="0"/>
              <a:t>Respinning</a:t>
            </a:r>
            <a:r>
              <a:rPr lang="en-GB" sz="2000" dirty="0" smtClean="0"/>
              <a:t> a chip costs hundreds of thousands of £/$/€</a:t>
            </a:r>
          </a:p>
          <a:p>
            <a:pPr lvl="3">
              <a:lnSpc>
                <a:spcPct val="80000"/>
              </a:lnSpc>
              <a:buNone/>
            </a:pPr>
            <a:r>
              <a:rPr lang="en-GB" sz="1600" dirty="0" smtClean="0"/>
              <a:t>+ the associated lost opportunity costs.</a:t>
            </a:r>
          </a:p>
          <a:p>
            <a:pPr lvl="1">
              <a:lnSpc>
                <a:spcPct val="80000"/>
              </a:lnSpc>
            </a:pPr>
            <a:r>
              <a:rPr lang="en-GB" b="1" dirty="0" smtClean="0">
                <a:solidFill>
                  <a:srgbClr val="0070C0"/>
                </a:solidFill>
              </a:rPr>
              <a:t>Timing/Schedule</a:t>
            </a:r>
          </a:p>
          <a:p>
            <a:pPr lvl="2">
              <a:lnSpc>
                <a:spcPct val="80000"/>
              </a:lnSpc>
            </a:pPr>
            <a:r>
              <a:rPr lang="en-GB" sz="2000" dirty="0" smtClean="0"/>
              <a:t>Fewer revs through the development/fabrication process means faster time-to-market.</a:t>
            </a:r>
          </a:p>
          <a:p>
            <a:pPr lvl="2">
              <a:lnSpc>
                <a:spcPct val="80000"/>
              </a:lnSpc>
            </a:pPr>
            <a:r>
              <a:rPr lang="en-GB" sz="2000" dirty="0" err="1" smtClean="0"/>
              <a:t>Respinning</a:t>
            </a:r>
            <a:r>
              <a:rPr lang="en-GB" sz="2000" dirty="0" smtClean="0"/>
              <a:t> a chip costs 6-8 weeks at least</a:t>
            </a:r>
          </a:p>
          <a:p>
            <a:pPr lvl="3">
              <a:lnSpc>
                <a:spcPct val="80000"/>
              </a:lnSpc>
              <a:buNone/>
            </a:pPr>
            <a:r>
              <a:rPr lang="en-GB" sz="1600" dirty="0" smtClean="0"/>
              <a:t>+ the associated “lost opportunity” costs.</a:t>
            </a:r>
          </a:p>
          <a:p>
            <a:pPr>
              <a:lnSpc>
                <a:spcPct val="80000"/>
              </a:lnSpc>
              <a:buNone/>
            </a:pPr>
            <a:endParaRPr lang="en-GB" sz="2400" b="0" dirty="0" smtClean="0">
              <a:solidFill>
                <a:srgbClr val="A50021"/>
              </a:solidFill>
            </a:endParaRPr>
          </a:p>
        </p:txBody>
      </p:sp>
      <p:sp>
        <p:nvSpPr>
          <p:cNvPr id="4" name="Up Arrow 3"/>
          <p:cNvSpPr/>
          <p:nvPr/>
        </p:nvSpPr>
        <p:spPr bwMode="auto">
          <a:xfrm>
            <a:off x="828000" y="2028900"/>
            <a:ext cx="360040" cy="432048"/>
          </a:xfrm>
          <a:prstGeom prst="upArrow">
            <a:avLst>
              <a:gd name="adj1" fmla="val 50000"/>
              <a:gd name="adj2" fmla="val 50000"/>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 name="Up Arrow 5"/>
          <p:cNvSpPr/>
          <p:nvPr/>
        </p:nvSpPr>
        <p:spPr bwMode="auto">
          <a:xfrm rot="10800000">
            <a:off x="828000" y="5148000"/>
            <a:ext cx="360040" cy="432048"/>
          </a:xfrm>
          <a:prstGeom prst="upArrow">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 name="Up Arrow 6"/>
          <p:cNvSpPr/>
          <p:nvPr/>
        </p:nvSpPr>
        <p:spPr bwMode="auto">
          <a:xfrm rot="10800000">
            <a:off x="828000" y="3600000"/>
            <a:ext cx="360040" cy="432048"/>
          </a:xfrm>
          <a:prstGeom prst="upArrow">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9218000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2000"/>
                                        <p:tgtEl>
                                          <p:spTgt spid="3">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20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20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20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20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p:txBody>
          <a:bodyPr/>
          <a:lstStyle/>
          <a:p>
            <a:r>
              <a:rPr lang="en-GB" sz="6600" dirty="0" smtClean="0">
                <a:solidFill>
                  <a:srgbClr val="0070C0"/>
                </a:solidFill>
              </a:rPr>
              <a:t>All about Bugs</a:t>
            </a:r>
            <a:endParaRPr lang="en-GB" sz="6600" dirty="0"/>
          </a:p>
        </p:txBody>
      </p:sp>
      <p:sp>
        <p:nvSpPr>
          <p:cNvPr id="3" name="Content Placeholder 2"/>
          <p:cNvSpPr>
            <a:spLocks noGrp="1"/>
          </p:cNvSpPr>
          <p:nvPr>
            <p:ph type="subTitle" idx="1"/>
          </p:nvPr>
        </p:nvSpPr>
        <p:spPr>
          <a:xfrm>
            <a:off x="1371600" y="3781586"/>
            <a:ext cx="6400800" cy="1857213"/>
          </a:xfrm>
        </p:spPr>
        <p:txBody>
          <a:bodyPr/>
          <a:lstStyle/>
          <a:p>
            <a:pPr algn="ctr">
              <a:buNone/>
            </a:pPr>
            <a:r>
              <a:rPr lang="en-GB" dirty="0" smtClean="0"/>
              <a:t>Types of bugs</a:t>
            </a:r>
          </a:p>
          <a:p>
            <a:pPr algn="ctr">
              <a:buNone/>
            </a:pPr>
            <a:r>
              <a:rPr lang="en-GB" dirty="0" smtClean="0"/>
              <a:t>How are bugs introduced?</a:t>
            </a:r>
          </a:p>
          <a:p>
            <a:pPr algn="ctr">
              <a:buNone/>
            </a:pPr>
            <a:r>
              <a:rPr lang="en-GB" dirty="0" smtClean="0"/>
              <a:t>How can bugs be found?  </a:t>
            </a:r>
          </a:p>
          <a:p>
            <a:pPr algn="ctr">
              <a:buNone/>
            </a:pPr>
            <a:endParaRPr lang="en-GB" sz="6000" dirty="0">
              <a:solidFill>
                <a:srgbClr val="0070C0"/>
              </a:solidFill>
            </a:endParaRPr>
          </a:p>
        </p:txBody>
      </p:sp>
      <p:pic>
        <p:nvPicPr>
          <p:cNvPr id="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148520" flipH="1">
            <a:off x="1411679" y="1605476"/>
            <a:ext cx="377399" cy="525853"/>
          </a:xfrm>
          <a:prstGeom prst="rect">
            <a:avLst/>
          </a:prstGeom>
          <a:noFill/>
        </p:spPr>
      </p:pic>
      <p:pic>
        <p:nvPicPr>
          <p:cNvPr id="1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405024" flipH="1">
            <a:off x="802079" y="1871502"/>
            <a:ext cx="377399" cy="525853"/>
          </a:xfrm>
          <a:prstGeom prst="rect">
            <a:avLst/>
          </a:prstGeom>
          <a:noFill/>
        </p:spPr>
      </p:pic>
      <p:pic>
        <p:nvPicPr>
          <p:cNvPr id="11"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6900183" flipH="1">
            <a:off x="7468849" y="3166073"/>
            <a:ext cx="377399" cy="525853"/>
          </a:xfrm>
          <a:prstGeom prst="rect">
            <a:avLst/>
          </a:prstGeom>
          <a:noFill/>
        </p:spPr>
      </p:pic>
      <p:pic>
        <p:nvPicPr>
          <p:cNvPr id="1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011753" flipH="1">
            <a:off x="5884673" y="1814689"/>
            <a:ext cx="377399" cy="525853"/>
          </a:xfrm>
          <a:prstGeom prst="rect">
            <a:avLst/>
          </a:prstGeom>
          <a:noFill/>
        </p:spPr>
      </p:pic>
      <p:pic>
        <p:nvPicPr>
          <p:cNvPr id="13"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295780" flipH="1">
            <a:off x="566877" y="3375285"/>
            <a:ext cx="377399" cy="525853"/>
          </a:xfrm>
          <a:prstGeom prst="rect">
            <a:avLst/>
          </a:prstGeom>
          <a:noFill/>
        </p:spPr>
      </p:pic>
      <p:pic>
        <p:nvPicPr>
          <p:cNvPr id="1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6971450" flipH="1">
            <a:off x="7157209" y="5221795"/>
            <a:ext cx="377399" cy="525853"/>
          </a:xfrm>
          <a:prstGeom prst="rect">
            <a:avLst/>
          </a:prstGeom>
          <a:noFill/>
        </p:spPr>
      </p:pic>
      <p:pic>
        <p:nvPicPr>
          <p:cNvPr id="1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3245089" flipH="1">
            <a:off x="2700642" y="3338554"/>
            <a:ext cx="377399" cy="525853"/>
          </a:xfrm>
          <a:prstGeom prst="rect">
            <a:avLst/>
          </a:prstGeom>
          <a:noFill/>
        </p:spPr>
      </p:pic>
      <p:pic>
        <p:nvPicPr>
          <p:cNvPr id="1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62614" flipH="1">
            <a:off x="1564080" y="4095365"/>
            <a:ext cx="377399" cy="525853"/>
          </a:xfrm>
          <a:prstGeom prst="rect">
            <a:avLst/>
          </a:prstGeom>
          <a:noFill/>
        </p:spPr>
      </p:pic>
    </p:spTree>
    <p:extLst>
      <p:ext uri="{BB962C8B-B14F-4D97-AF65-F5344CB8AC3E}">
        <p14:creationId xmlns:p14="http://schemas.microsoft.com/office/powerpoint/2010/main" val="27268700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 Designs have Bugs?</a:t>
            </a:r>
            <a:endParaRPr lang="en-GB" dirty="0"/>
          </a:p>
        </p:txBody>
      </p:sp>
    </p:spTree>
  </p:cSld>
  <p:clrMapOvr>
    <a:masterClrMapping/>
  </p:clrMapOvr>
  <p:transition xmlns:p14="http://schemas.microsoft.com/office/powerpoint/2010/main" advClick="0" advTm="0"/>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0" name="Cube 9"/>
          <p:cNvSpPr/>
          <p:nvPr/>
        </p:nvSpPr>
        <p:spPr bwMode="auto">
          <a:xfrm>
            <a:off x="6083648" y="3168000"/>
            <a:ext cx="2376784" cy="1368152"/>
          </a:xfrm>
          <a:prstGeom prst="cube">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3" name="Right Arrow 12"/>
          <p:cNvSpPr/>
          <p:nvPr/>
        </p:nvSpPr>
        <p:spPr bwMode="auto">
          <a:xfrm>
            <a:off x="3131252" y="1689689"/>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Sld>
  <p:clrMapOvr>
    <a:masterClrMapping/>
  </p:clrMapOvr>
  <p:transition xmlns:p14="http://schemas.microsoft.com/office/powerpoint/2010/main" advClick="0" advTm="0"/>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2" grpId="0" animBg="1"/>
      <p:bldP spid="16" grpId="0" animBg="1"/>
      <p:bldP spid="18" grpId="0" animBg="1"/>
      <p:bldP spid="19"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be 78"/>
          <p:cNvSpPr/>
          <p:nvPr/>
        </p:nvSpPr>
        <p:spPr bwMode="auto">
          <a:xfrm>
            <a:off x="6084000" y="3168000"/>
            <a:ext cx="2376784" cy="1368152"/>
          </a:xfrm>
          <a:prstGeom prst="cube">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1" name="Right Arrow 10"/>
          <p:cNvSpPr/>
          <p:nvPr/>
        </p:nvSpPr>
        <p:spPr bwMode="auto">
          <a:xfrm>
            <a:off x="3131252" y="1689689"/>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TextBox 20"/>
          <p:cNvSpPr txBox="1"/>
          <p:nvPr/>
        </p:nvSpPr>
        <p:spPr>
          <a:xfrm rot="21136246">
            <a:off x="260635" y="1253119"/>
            <a:ext cx="2716601" cy="338554"/>
          </a:xfrm>
          <a:prstGeom prst="rect">
            <a:avLst/>
          </a:prstGeom>
          <a:solidFill>
            <a:srgbClr val="FF9999"/>
          </a:solidFill>
        </p:spPr>
        <p:txBody>
          <a:bodyPr wrap="square" rtlCol="0">
            <a:spAutoFit/>
          </a:bodyPr>
          <a:lstStyle/>
          <a:p>
            <a:r>
              <a:rPr lang="en-GB" sz="1600" b="0" dirty="0" smtClean="0"/>
              <a:t>Domain knowledge errors</a:t>
            </a:r>
            <a:endParaRPr lang="en-GB" sz="1600" b="0" dirty="0"/>
          </a:p>
        </p:txBody>
      </p:sp>
      <p:sp>
        <p:nvSpPr>
          <p:cNvPr id="24" name="TextBox 23"/>
          <p:cNvSpPr txBox="1"/>
          <p:nvPr/>
        </p:nvSpPr>
        <p:spPr>
          <a:xfrm rot="895831">
            <a:off x="3297293" y="5547981"/>
            <a:ext cx="2716601" cy="338554"/>
          </a:xfrm>
          <a:prstGeom prst="rect">
            <a:avLst/>
          </a:prstGeom>
          <a:solidFill>
            <a:srgbClr val="FF9999"/>
          </a:solidFill>
        </p:spPr>
        <p:txBody>
          <a:bodyPr wrap="square" rtlCol="0">
            <a:spAutoFit/>
          </a:bodyPr>
          <a:lstStyle/>
          <a:p>
            <a:r>
              <a:rPr lang="en-GB" sz="1600" b="0" dirty="0" smtClean="0"/>
              <a:t>Architectural errors</a:t>
            </a:r>
            <a:endParaRPr lang="en-GB" sz="1600" b="0" dirty="0"/>
          </a:p>
        </p:txBody>
      </p:sp>
      <p:sp>
        <p:nvSpPr>
          <p:cNvPr id="22" name="TextBox 21"/>
          <p:cNvSpPr txBox="1"/>
          <p:nvPr/>
        </p:nvSpPr>
        <p:spPr>
          <a:xfrm rot="21136246">
            <a:off x="392274" y="4642838"/>
            <a:ext cx="2716601" cy="584775"/>
          </a:xfrm>
          <a:prstGeom prst="rect">
            <a:avLst/>
          </a:prstGeom>
          <a:solidFill>
            <a:srgbClr val="FF9999"/>
          </a:solidFill>
        </p:spPr>
        <p:txBody>
          <a:bodyPr wrap="square" rtlCol="0">
            <a:spAutoFit/>
          </a:bodyPr>
          <a:lstStyle/>
          <a:p>
            <a:r>
              <a:rPr lang="en-GB" sz="1600" b="0" dirty="0" err="1" smtClean="0"/>
              <a:t>Mis-interpreation</a:t>
            </a:r>
            <a:r>
              <a:rPr lang="en-GB" sz="1600" b="0" dirty="0" smtClean="0"/>
              <a:t> of the specification</a:t>
            </a:r>
            <a:endParaRPr lang="en-GB" sz="1600" b="0" dirty="0"/>
          </a:p>
        </p:txBody>
      </p:sp>
      <p:sp>
        <p:nvSpPr>
          <p:cNvPr id="25" name="TextBox 24"/>
          <p:cNvSpPr txBox="1"/>
          <p:nvPr/>
        </p:nvSpPr>
        <p:spPr>
          <a:xfrm rot="20432997">
            <a:off x="3114711" y="4344532"/>
            <a:ext cx="2716601" cy="338554"/>
          </a:xfrm>
          <a:prstGeom prst="rect">
            <a:avLst/>
          </a:prstGeom>
          <a:solidFill>
            <a:srgbClr val="FF9999"/>
          </a:solidFill>
        </p:spPr>
        <p:txBody>
          <a:bodyPr wrap="square" rtlCol="0">
            <a:spAutoFit/>
          </a:bodyPr>
          <a:lstStyle/>
          <a:p>
            <a:r>
              <a:rPr lang="en-GB" sz="1600" b="0" dirty="0" smtClean="0"/>
              <a:t>Algorithmic errors</a:t>
            </a:r>
            <a:endParaRPr lang="en-GB" sz="1600" b="0" dirty="0"/>
          </a:p>
        </p:txBody>
      </p:sp>
      <p:sp>
        <p:nvSpPr>
          <p:cNvPr id="26" name="TextBox 25"/>
          <p:cNvSpPr txBox="1"/>
          <p:nvPr/>
        </p:nvSpPr>
        <p:spPr>
          <a:xfrm rot="21136246">
            <a:off x="636459" y="3732621"/>
            <a:ext cx="2716601" cy="338554"/>
          </a:xfrm>
          <a:prstGeom prst="rect">
            <a:avLst/>
          </a:prstGeom>
          <a:solidFill>
            <a:srgbClr val="FF9999"/>
          </a:solidFill>
        </p:spPr>
        <p:txBody>
          <a:bodyPr wrap="square" rtlCol="0">
            <a:spAutoFit/>
          </a:bodyPr>
          <a:lstStyle/>
          <a:p>
            <a:r>
              <a:rPr lang="en-GB" sz="1600" b="0" dirty="0" smtClean="0"/>
              <a:t>Specification errors</a:t>
            </a:r>
            <a:endParaRPr lang="en-GB" sz="1600" b="0" dirty="0"/>
          </a:p>
        </p:txBody>
      </p:sp>
      <p:sp>
        <p:nvSpPr>
          <p:cNvPr id="32" name="TextBox 31"/>
          <p:cNvSpPr txBox="1"/>
          <p:nvPr/>
        </p:nvSpPr>
        <p:spPr>
          <a:xfrm rot="1085632">
            <a:off x="6341499" y="3067812"/>
            <a:ext cx="2269954" cy="351566"/>
          </a:xfrm>
          <a:prstGeom prst="rect">
            <a:avLst/>
          </a:prstGeom>
          <a:solidFill>
            <a:srgbClr val="FF9999"/>
          </a:solidFill>
        </p:spPr>
        <p:txBody>
          <a:bodyPr wrap="square" rtlCol="0">
            <a:spAutoFit/>
          </a:bodyPr>
          <a:lstStyle/>
          <a:p>
            <a:r>
              <a:rPr lang="en-GB" sz="1600" b="0" dirty="0" smtClean="0"/>
              <a:t>Manufacturing errors</a:t>
            </a:r>
            <a:endParaRPr lang="en-GB" sz="1600" b="0" dirty="0"/>
          </a:p>
        </p:txBody>
      </p:sp>
      <p:sp>
        <p:nvSpPr>
          <p:cNvPr id="34" name="TextBox 33"/>
          <p:cNvSpPr txBox="1"/>
          <p:nvPr/>
        </p:nvSpPr>
        <p:spPr>
          <a:xfrm rot="20670167">
            <a:off x="6119815" y="1794062"/>
            <a:ext cx="1657605" cy="338554"/>
          </a:xfrm>
          <a:prstGeom prst="rect">
            <a:avLst/>
          </a:prstGeom>
          <a:solidFill>
            <a:srgbClr val="FF9999"/>
          </a:solidFill>
        </p:spPr>
        <p:txBody>
          <a:bodyPr wrap="square" rtlCol="0">
            <a:spAutoFit/>
          </a:bodyPr>
          <a:lstStyle/>
          <a:p>
            <a:r>
              <a:rPr lang="en-GB" sz="1600" b="0" dirty="0" smtClean="0"/>
              <a:t>System failure</a:t>
            </a:r>
            <a:endParaRPr lang="en-GB" sz="1600" b="0" dirty="0"/>
          </a:p>
        </p:txBody>
      </p:sp>
      <p:sp>
        <p:nvSpPr>
          <p:cNvPr id="35" name="TextBox 34"/>
          <p:cNvSpPr txBox="1"/>
          <p:nvPr/>
        </p:nvSpPr>
        <p:spPr>
          <a:xfrm rot="1762137">
            <a:off x="6969513" y="1452846"/>
            <a:ext cx="1379060" cy="338554"/>
          </a:xfrm>
          <a:prstGeom prst="rect">
            <a:avLst/>
          </a:prstGeom>
          <a:solidFill>
            <a:srgbClr val="FF9999"/>
          </a:solidFill>
        </p:spPr>
        <p:txBody>
          <a:bodyPr wrap="square" rtlCol="0">
            <a:spAutoFit/>
          </a:bodyPr>
          <a:lstStyle/>
          <a:p>
            <a:r>
              <a:rPr lang="en-GB" sz="1600" b="0" dirty="0" smtClean="0"/>
              <a:t>User errors</a:t>
            </a:r>
            <a:endParaRPr lang="en-GB" sz="1600" b="0" dirty="0"/>
          </a:p>
        </p:txBody>
      </p:sp>
      <p:sp>
        <p:nvSpPr>
          <p:cNvPr id="23" name="TextBox 22"/>
          <p:cNvSpPr txBox="1"/>
          <p:nvPr/>
        </p:nvSpPr>
        <p:spPr>
          <a:xfrm rot="20938942">
            <a:off x="3377866" y="4799660"/>
            <a:ext cx="2716601" cy="338554"/>
          </a:xfrm>
          <a:prstGeom prst="rect">
            <a:avLst/>
          </a:prstGeom>
          <a:solidFill>
            <a:srgbClr val="FF9999"/>
          </a:solidFill>
        </p:spPr>
        <p:txBody>
          <a:bodyPr wrap="square" rtlCol="0">
            <a:spAutoFit/>
          </a:bodyPr>
          <a:lstStyle/>
          <a:p>
            <a:r>
              <a:rPr lang="en-GB" sz="1600" b="0" dirty="0" err="1" smtClean="0"/>
              <a:t>Microarchitectural</a:t>
            </a:r>
            <a:r>
              <a:rPr lang="en-GB" sz="1600" b="0" dirty="0" smtClean="0"/>
              <a:t> errors</a:t>
            </a:r>
            <a:endParaRPr lang="en-GB" sz="1600" b="0" dirty="0"/>
          </a:p>
        </p:txBody>
      </p:sp>
      <p:sp>
        <p:nvSpPr>
          <p:cNvPr id="36" name="TextBox 35"/>
          <p:cNvSpPr txBox="1"/>
          <p:nvPr/>
        </p:nvSpPr>
        <p:spPr>
          <a:xfrm rot="992167">
            <a:off x="3549856" y="4573442"/>
            <a:ext cx="2716601" cy="338554"/>
          </a:xfrm>
          <a:prstGeom prst="rect">
            <a:avLst/>
          </a:prstGeom>
          <a:solidFill>
            <a:srgbClr val="FF9999"/>
          </a:solidFill>
        </p:spPr>
        <p:txBody>
          <a:bodyPr wrap="square" rtlCol="0">
            <a:spAutoFit/>
          </a:bodyPr>
          <a:lstStyle/>
          <a:p>
            <a:r>
              <a:rPr lang="en-GB" sz="1600" b="0" dirty="0" smtClean="0"/>
              <a:t>Coding errors</a:t>
            </a:r>
            <a:endParaRPr lang="en-GB" sz="1600" b="0" dirty="0"/>
          </a:p>
        </p:txBody>
      </p:sp>
      <p:sp>
        <p:nvSpPr>
          <p:cNvPr id="29" name="TextBox 28"/>
          <p:cNvSpPr txBox="1"/>
          <p:nvPr/>
        </p:nvSpPr>
        <p:spPr>
          <a:xfrm rot="20814339">
            <a:off x="3695516" y="4609490"/>
            <a:ext cx="2012933" cy="338554"/>
          </a:xfrm>
          <a:prstGeom prst="rect">
            <a:avLst/>
          </a:prstGeom>
          <a:solidFill>
            <a:srgbClr val="FF9999"/>
          </a:solidFill>
        </p:spPr>
        <p:txBody>
          <a:bodyPr wrap="square" rtlCol="0">
            <a:spAutoFit/>
          </a:bodyPr>
          <a:lstStyle/>
          <a:p>
            <a:r>
              <a:rPr lang="en-GB" sz="1600" b="0" dirty="0" smtClean="0"/>
              <a:t>Race conditions</a:t>
            </a:r>
            <a:endParaRPr lang="en-GB" sz="1600" b="0" dirty="0"/>
          </a:p>
        </p:txBody>
      </p:sp>
      <p:sp>
        <p:nvSpPr>
          <p:cNvPr id="33" name="TextBox 32"/>
          <p:cNvSpPr txBox="1"/>
          <p:nvPr/>
        </p:nvSpPr>
        <p:spPr>
          <a:xfrm rot="857633">
            <a:off x="6083392" y="1894202"/>
            <a:ext cx="2716601" cy="338554"/>
          </a:xfrm>
          <a:prstGeom prst="rect">
            <a:avLst/>
          </a:prstGeom>
          <a:solidFill>
            <a:srgbClr val="FF9999"/>
          </a:solidFill>
        </p:spPr>
        <p:txBody>
          <a:bodyPr wrap="square" rtlCol="0">
            <a:spAutoFit/>
          </a:bodyPr>
          <a:lstStyle/>
          <a:p>
            <a:r>
              <a:rPr lang="en-GB" sz="1600" b="0" dirty="0" smtClean="0"/>
              <a:t>Inadequate performance</a:t>
            </a:r>
            <a:endParaRPr lang="en-GB" sz="1600" b="0" dirty="0"/>
          </a:p>
        </p:txBody>
      </p:sp>
      <p:pic>
        <p:nvPicPr>
          <p:cNvPr id="102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5123519" flipH="1">
            <a:off x="649679" y="1719102"/>
            <a:ext cx="377399" cy="525853"/>
          </a:xfrm>
          <a:prstGeom prst="rect">
            <a:avLst/>
          </a:prstGeom>
          <a:noFill/>
        </p:spPr>
      </p:pic>
      <p:sp>
        <p:nvSpPr>
          <p:cNvPr id="53" name="TextBox 52"/>
          <p:cNvSpPr txBox="1"/>
          <p:nvPr/>
        </p:nvSpPr>
        <p:spPr>
          <a:xfrm rot="1138118">
            <a:off x="355266" y="5348727"/>
            <a:ext cx="2395701" cy="338554"/>
          </a:xfrm>
          <a:prstGeom prst="rect">
            <a:avLst/>
          </a:prstGeom>
          <a:solidFill>
            <a:srgbClr val="FF9999"/>
          </a:solidFill>
        </p:spPr>
        <p:txBody>
          <a:bodyPr wrap="square" rtlCol="0">
            <a:spAutoFit/>
          </a:bodyPr>
          <a:lstStyle/>
          <a:p>
            <a:r>
              <a:rPr lang="en-GB" sz="1600" b="0" dirty="0" smtClean="0"/>
              <a:t>Communication errors</a:t>
            </a:r>
            <a:endParaRPr lang="en-GB" sz="1600" b="0" dirty="0"/>
          </a:p>
        </p:txBody>
      </p:sp>
      <p:pic>
        <p:nvPicPr>
          <p:cNvPr id="5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9668954" flipH="1">
            <a:off x="2552244" y="4705631"/>
            <a:ext cx="377399" cy="525853"/>
          </a:xfrm>
          <a:prstGeom prst="rect">
            <a:avLst/>
          </a:prstGeom>
          <a:noFill/>
        </p:spPr>
      </p:pic>
      <p:pic>
        <p:nvPicPr>
          <p:cNvPr id="5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15974" flipH="1">
            <a:off x="5407085" y="4076876"/>
            <a:ext cx="377399" cy="525853"/>
          </a:xfrm>
          <a:prstGeom prst="rect">
            <a:avLst/>
          </a:prstGeom>
          <a:noFill/>
        </p:spPr>
      </p:pic>
      <p:pic>
        <p:nvPicPr>
          <p:cNvPr id="5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387169" flipH="1">
            <a:off x="4406200" y="5805012"/>
            <a:ext cx="377399" cy="525853"/>
          </a:xfrm>
          <a:prstGeom prst="rect">
            <a:avLst/>
          </a:prstGeom>
          <a:noFill/>
        </p:spPr>
      </p:pic>
      <p:pic>
        <p:nvPicPr>
          <p:cNvPr id="59"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211913" flipH="1">
            <a:off x="2243538" y="5029193"/>
            <a:ext cx="377399" cy="525853"/>
          </a:xfrm>
          <a:prstGeom prst="rect">
            <a:avLst/>
          </a:prstGeom>
          <a:noFill/>
        </p:spPr>
      </p:pic>
      <p:pic>
        <p:nvPicPr>
          <p:cNvPr id="60"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7182795" flipH="1">
            <a:off x="1032458" y="4082591"/>
            <a:ext cx="377399" cy="525853"/>
          </a:xfrm>
          <a:prstGeom prst="rect">
            <a:avLst/>
          </a:prstGeom>
          <a:noFill/>
        </p:spPr>
      </p:pic>
      <p:pic>
        <p:nvPicPr>
          <p:cNvPr id="61"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738338" flipH="1">
            <a:off x="6214863" y="1191147"/>
            <a:ext cx="377399" cy="525853"/>
          </a:xfrm>
          <a:prstGeom prst="rect">
            <a:avLst/>
          </a:prstGeom>
          <a:noFill/>
        </p:spPr>
      </p:pic>
      <p:pic>
        <p:nvPicPr>
          <p:cNvPr id="62"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3618376" flipH="1">
            <a:off x="7833309" y="3819714"/>
            <a:ext cx="377399" cy="525853"/>
          </a:xfrm>
          <a:prstGeom prst="rect">
            <a:avLst/>
          </a:prstGeom>
          <a:noFill/>
        </p:spPr>
      </p:pic>
      <p:pic>
        <p:nvPicPr>
          <p:cNvPr id="63"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4813594" flipH="1">
            <a:off x="6871589" y="2158910"/>
            <a:ext cx="377399" cy="525853"/>
          </a:xfrm>
          <a:prstGeom prst="rect">
            <a:avLst/>
          </a:prstGeom>
          <a:noFill/>
        </p:spPr>
      </p:pic>
      <p:pic>
        <p:nvPicPr>
          <p:cNvPr id="64"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3618376" flipH="1">
            <a:off x="7950768" y="1126401"/>
            <a:ext cx="377399" cy="525853"/>
          </a:xfrm>
          <a:prstGeom prst="rect">
            <a:avLst/>
          </a:prstGeom>
          <a:noFill/>
        </p:spPr>
      </p:pic>
      <p:pic>
        <p:nvPicPr>
          <p:cNvPr id="6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7182795" flipH="1">
            <a:off x="3408665" y="4221628"/>
            <a:ext cx="377399" cy="525853"/>
          </a:xfrm>
          <a:prstGeom prst="rect">
            <a:avLst/>
          </a:prstGeom>
          <a:noFill/>
        </p:spPr>
      </p:pic>
      <p:pic>
        <p:nvPicPr>
          <p:cNvPr id="6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8313792" flipH="1">
            <a:off x="5733491" y="5845873"/>
            <a:ext cx="377399" cy="525853"/>
          </a:xfrm>
          <a:prstGeom prst="rect">
            <a:avLst/>
          </a:prstGeom>
          <a:noFill/>
        </p:spPr>
      </p:pic>
      <p:pic>
        <p:nvPicPr>
          <p:cNvPr id="6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9579510" flipH="1">
            <a:off x="3656138" y="3866913"/>
            <a:ext cx="377399" cy="525853"/>
          </a:xfrm>
          <a:prstGeom prst="rect">
            <a:avLst/>
          </a:prstGeom>
          <a:noFill/>
        </p:spPr>
      </p:pic>
      <p:pic>
        <p:nvPicPr>
          <p:cNvPr id="69"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4552473" flipH="1">
            <a:off x="3387808" y="5880648"/>
            <a:ext cx="377399" cy="525853"/>
          </a:xfrm>
          <a:prstGeom prst="rect">
            <a:avLst/>
          </a:prstGeom>
          <a:noFill/>
        </p:spPr>
      </p:pic>
      <p:pic>
        <p:nvPicPr>
          <p:cNvPr id="70"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0018991" flipH="1">
            <a:off x="4829627" y="3638971"/>
            <a:ext cx="377399" cy="525853"/>
          </a:xfrm>
          <a:prstGeom prst="rect">
            <a:avLst/>
          </a:prstGeom>
          <a:noFill/>
        </p:spPr>
      </p:pic>
      <p:pic>
        <p:nvPicPr>
          <p:cNvPr id="72"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412530" flipH="1">
            <a:off x="5870034" y="4386264"/>
            <a:ext cx="377399" cy="525853"/>
          </a:xfrm>
          <a:prstGeom prst="rect">
            <a:avLst/>
          </a:prstGeom>
          <a:noFill/>
        </p:spPr>
      </p:pic>
      <p:sp>
        <p:nvSpPr>
          <p:cNvPr id="52" name="TextBox 51"/>
          <p:cNvSpPr txBox="1"/>
          <p:nvPr/>
        </p:nvSpPr>
        <p:spPr>
          <a:xfrm rot="777663">
            <a:off x="650589" y="3024348"/>
            <a:ext cx="2716601" cy="338554"/>
          </a:xfrm>
          <a:prstGeom prst="rect">
            <a:avLst/>
          </a:prstGeom>
          <a:solidFill>
            <a:srgbClr val="FF9999"/>
          </a:solidFill>
        </p:spPr>
        <p:txBody>
          <a:bodyPr wrap="square" rtlCol="0">
            <a:spAutoFit/>
          </a:bodyPr>
          <a:lstStyle/>
          <a:p>
            <a:r>
              <a:rPr lang="en-GB" sz="1600" b="0" dirty="0" smtClean="0"/>
              <a:t>Specification too vague</a:t>
            </a:r>
            <a:endParaRPr lang="en-GB" sz="1600" b="0" dirty="0"/>
          </a:p>
        </p:txBody>
      </p:sp>
      <p:sp>
        <p:nvSpPr>
          <p:cNvPr id="73" name="TextBox 72"/>
          <p:cNvSpPr txBox="1"/>
          <p:nvPr/>
        </p:nvSpPr>
        <p:spPr>
          <a:xfrm>
            <a:off x="184744" y="3382201"/>
            <a:ext cx="2716601" cy="338554"/>
          </a:xfrm>
          <a:prstGeom prst="rect">
            <a:avLst/>
          </a:prstGeom>
          <a:solidFill>
            <a:srgbClr val="FF9999"/>
          </a:solidFill>
        </p:spPr>
        <p:txBody>
          <a:bodyPr wrap="square" rtlCol="0">
            <a:spAutoFit/>
          </a:bodyPr>
          <a:lstStyle/>
          <a:p>
            <a:r>
              <a:rPr lang="en-GB" sz="1600" b="0" dirty="0" err="1" smtClean="0"/>
              <a:t>Ambigious</a:t>
            </a:r>
            <a:r>
              <a:rPr lang="en-GB" sz="1600" b="0" dirty="0" smtClean="0"/>
              <a:t> specification</a:t>
            </a:r>
            <a:endParaRPr lang="en-GB" sz="1600" b="0" dirty="0"/>
          </a:p>
        </p:txBody>
      </p:sp>
      <p:sp>
        <p:nvSpPr>
          <p:cNvPr id="77" name="TextBox 76"/>
          <p:cNvSpPr txBox="1"/>
          <p:nvPr/>
        </p:nvSpPr>
        <p:spPr>
          <a:xfrm rot="21315070">
            <a:off x="3692688" y="5122316"/>
            <a:ext cx="2716601" cy="338554"/>
          </a:xfrm>
          <a:prstGeom prst="rect">
            <a:avLst/>
          </a:prstGeom>
          <a:solidFill>
            <a:srgbClr val="FF9999"/>
          </a:solidFill>
        </p:spPr>
        <p:txBody>
          <a:bodyPr wrap="square" rtlCol="0">
            <a:spAutoFit/>
          </a:bodyPr>
          <a:lstStyle/>
          <a:p>
            <a:r>
              <a:rPr lang="en-GB" sz="1600" b="0" dirty="0" smtClean="0"/>
              <a:t>Copy &amp; paste errors</a:t>
            </a:r>
            <a:endParaRPr lang="en-GB" sz="1600" b="0" dirty="0"/>
          </a:p>
        </p:txBody>
      </p:sp>
      <p:pic>
        <p:nvPicPr>
          <p:cNvPr id="7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237153" flipH="1">
            <a:off x="493591" y="2967365"/>
            <a:ext cx="377399" cy="525853"/>
          </a:xfrm>
          <a:prstGeom prst="rect">
            <a:avLst/>
          </a:prstGeom>
          <a:noFill/>
        </p:spPr>
      </p:pic>
      <p:pic>
        <p:nvPicPr>
          <p:cNvPr id="7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022602" flipH="1">
            <a:off x="2477997" y="2761205"/>
            <a:ext cx="377399" cy="525853"/>
          </a:xfrm>
          <a:prstGeom prst="rect">
            <a:avLst/>
          </a:prstGeom>
          <a:noFill/>
        </p:spPr>
      </p:pic>
      <p:pic>
        <p:nvPicPr>
          <p:cNvPr id="7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466572" flipH="1">
            <a:off x="6146575" y="5374724"/>
            <a:ext cx="377399" cy="525853"/>
          </a:xfrm>
          <a:prstGeom prst="rect">
            <a:avLst/>
          </a:prstGeom>
          <a:noFill/>
        </p:spPr>
      </p:pic>
      <p:pic>
        <p:nvPicPr>
          <p:cNvPr id="54"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9668954" flipH="1">
            <a:off x="6251817" y="4838876"/>
            <a:ext cx="377399" cy="525853"/>
          </a:xfrm>
          <a:prstGeom prst="rect">
            <a:avLst/>
          </a:prstGeom>
          <a:noFill/>
        </p:spPr>
      </p:pic>
      <p:sp>
        <p:nvSpPr>
          <p:cNvPr id="30" name="TextBox 29"/>
          <p:cNvSpPr txBox="1"/>
          <p:nvPr/>
        </p:nvSpPr>
        <p:spPr>
          <a:xfrm rot="3398646">
            <a:off x="3544261" y="4960244"/>
            <a:ext cx="2716601" cy="338554"/>
          </a:xfrm>
          <a:prstGeom prst="rect">
            <a:avLst/>
          </a:prstGeom>
          <a:solidFill>
            <a:srgbClr val="FF9999"/>
          </a:solidFill>
        </p:spPr>
        <p:txBody>
          <a:bodyPr wrap="square" rtlCol="0">
            <a:spAutoFit/>
          </a:bodyPr>
          <a:lstStyle/>
          <a:p>
            <a:r>
              <a:rPr lang="en-GB" sz="1600" b="0" dirty="0" smtClean="0"/>
              <a:t>Interface errors</a:t>
            </a:r>
            <a:endParaRPr lang="en-GB" sz="1600" b="0" dirty="0"/>
          </a:p>
        </p:txBody>
      </p:sp>
      <p:sp>
        <p:nvSpPr>
          <p:cNvPr id="31" name="TextBox 30"/>
          <p:cNvSpPr txBox="1"/>
          <p:nvPr/>
        </p:nvSpPr>
        <p:spPr>
          <a:xfrm rot="20432997">
            <a:off x="3719318" y="4858111"/>
            <a:ext cx="2125994" cy="338554"/>
          </a:xfrm>
          <a:prstGeom prst="rect">
            <a:avLst/>
          </a:prstGeom>
          <a:solidFill>
            <a:srgbClr val="FF9999"/>
          </a:solidFill>
        </p:spPr>
        <p:txBody>
          <a:bodyPr wrap="square" rtlCol="0">
            <a:spAutoFit/>
          </a:bodyPr>
          <a:lstStyle/>
          <a:p>
            <a:r>
              <a:rPr lang="en-GB" sz="1600" b="0" dirty="0" smtClean="0"/>
              <a:t>Protocol errors</a:t>
            </a:r>
            <a:endParaRPr lang="en-GB" sz="1600" b="0" dirty="0"/>
          </a:p>
        </p:txBody>
      </p:sp>
      <p:sp>
        <p:nvSpPr>
          <p:cNvPr id="27" name="TextBox 26"/>
          <p:cNvSpPr txBox="1"/>
          <p:nvPr/>
        </p:nvSpPr>
        <p:spPr>
          <a:xfrm rot="1287064">
            <a:off x="4580568" y="5136726"/>
            <a:ext cx="1539963" cy="338554"/>
          </a:xfrm>
          <a:prstGeom prst="rect">
            <a:avLst/>
          </a:prstGeom>
          <a:solidFill>
            <a:srgbClr val="FF9999"/>
          </a:solidFill>
        </p:spPr>
        <p:txBody>
          <a:bodyPr wrap="square" rtlCol="0">
            <a:spAutoFit/>
          </a:bodyPr>
          <a:lstStyle/>
          <a:p>
            <a:r>
              <a:rPr lang="en-GB" sz="1600" b="0" dirty="0" smtClean="0"/>
              <a:t>Deadlocks</a:t>
            </a:r>
            <a:endParaRPr lang="en-GB" sz="1600" b="0" dirty="0"/>
          </a:p>
        </p:txBody>
      </p:sp>
      <p:sp>
        <p:nvSpPr>
          <p:cNvPr id="37" name="TextBox 36"/>
          <p:cNvSpPr txBox="1"/>
          <p:nvPr/>
        </p:nvSpPr>
        <p:spPr>
          <a:xfrm rot="1326934">
            <a:off x="4199633" y="4581527"/>
            <a:ext cx="1815059" cy="338554"/>
          </a:xfrm>
          <a:prstGeom prst="rect">
            <a:avLst/>
          </a:prstGeom>
          <a:solidFill>
            <a:srgbClr val="FF9999"/>
          </a:solidFill>
        </p:spPr>
        <p:txBody>
          <a:bodyPr wrap="square" rtlCol="0">
            <a:spAutoFit/>
          </a:bodyPr>
          <a:lstStyle/>
          <a:p>
            <a:r>
              <a:rPr lang="en-GB" sz="1600" b="0" dirty="0" smtClean="0"/>
              <a:t>Timing errors</a:t>
            </a:r>
            <a:endParaRPr lang="en-GB" sz="1600" b="0" dirty="0"/>
          </a:p>
        </p:txBody>
      </p:sp>
      <p:sp>
        <p:nvSpPr>
          <p:cNvPr id="28" name="TextBox 27"/>
          <p:cNvSpPr txBox="1"/>
          <p:nvPr/>
        </p:nvSpPr>
        <p:spPr>
          <a:xfrm rot="20432997">
            <a:off x="3563006" y="5221400"/>
            <a:ext cx="2716601" cy="338554"/>
          </a:xfrm>
          <a:prstGeom prst="rect">
            <a:avLst/>
          </a:prstGeom>
          <a:solidFill>
            <a:srgbClr val="FF9999"/>
          </a:solidFill>
        </p:spPr>
        <p:txBody>
          <a:bodyPr wrap="square" rtlCol="0">
            <a:spAutoFit/>
          </a:bodyPr>
          <a:lstStyle/>
          <a:p>
            <a:r>
              <a:rPr lang="en-GB" sz="1600" b="0" dirty="0" smtClean="0"/>
              <a:t>Performance errors</a:t>
            </a:r>
            <a:endParaRPr lang="en-GB" sz="1600" b="0" dirty="0"/>
          </a:p>
        </p:txBody>
      </p:sp>
      <p:sp>
        <p:nvSpPr>
          <p:cNvPr id="71" name="TextBox 70"/>
          <p:cNvSpPr txBox="1"/>
          <p:nvPr/>
        </p:nvSpPr>
        <p:spPr>
          <a:xfrm rot="255211">
            <a:off x="3585964" y="5003334"/>
            <a:ext cx="2249347" cy="338554"/>
          </a:xfrm>
          <a:prstGeom prst="rect">
            <a:avLst/>
          </a:prstGeom>
          <a:solidFill>
            <a:srgbClr val="FF9999"/>
          </a:solidFill>
        </p:spPr>
        <p:txBody>
          <a:bodyPr wrap="square" rtlCol="0">
            <a:spAutoFit/>
          </a:bodyPr>
          <a:lstStyle/>
          <a:p>
            <a:r>
              <a:rPr lang="en-GB" sz="1600" b="0" dirty="0" smtClean="0"/>
              <a:t>Integration errors</a:t>
            </a:r>
            <a:endParaRPr lang="en-GB" sz="1600" b="0" dirty="0"/>
          </a:p>
        </p:txBody>
      </p:sp>
      <p:pic>
        <p:nvPicPr>
          <p:cNvPr id="5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976251" flipH="1">
            <a:off x="3435258" y="5482262"/>
            <a:ext cx="377399" cy="525853"/>
          </a:xfrm>
          <a:prstGeom prst="rect">
            <a:avLst/>
          </a:prstGeom>
          <a:noFill/>
        </p:spPr>
      </p:pic>
      <p:pic>
        <p:nvPicPr>
          <p:cNvPr id="6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2738641" flipH="1">
            <a:off x="4367443" y="3819714"/>
            <a:ext cx="377399" cy="525853"/>
          </a:xfrm>
          <a:prstGeom prst="rect">
            <a:avLst/>
          </a:prstGeom>
          <a:noFill/>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2" grpId="0" animBg="1"/>
      <p:bldP spid="25" grpId="0" animBg="1"/>
      <p:bldP spid="26" grpId="0" animBg="1"/>
      <p:bldP spid="32" grpId="0" animBg="1"/>
      <p:bldP spid="34" grpId="0" animBg="1"/>
      <p:bldP spid="35" grpId="0" animBg="1"/>
      <p:bldP spid="23" grpId="0" animBg="1"/>
      <p:bldP spid="36" grpId="0" animBg="1"/>
      <p:bldP spid="29" grpId="0" animBg="1"/>
      <p:bldP spid="33" grpId="0" animBg="1"/>
      <p:bldP spid="53" grpId="0" animBg="1"/>
      <p:bldP spid="52" grpId="0" animBg="1"/>
      <p:bldP spid="73" grpId="0" animBg="1"/>
      <p:bldP spid="77" grpId="0" animBg="1"/>
      <p:bldP spid="30" grpId="0" animBg="1"/>
      <p:bldP spid="31" grpId="0" animBg="1"/>
      <p:bldP spid="27" grpId="0" animBg="1"/>
      <p:bldP spid="37" grpId="0" animBg="1"/>
      <p:bldP spid="28" grpId="0" animBg="1"/>
      <p:bldP spid="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0" name="Cube 9"/>
          <p:cNvSpPr/>
          <p:nvPr/>
        </p:nvSpPr>
        <p:spPr bwMode="auto">
          <a:xfrm>
            <a:off x="6083648" y="2996952"/>
            <a:ext cx="2376784" cy="1368152"/>
          </a:xfrm>
          <a:prstGeom prst="cube">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11" name="Right Arrow 10"/>
          <p:cNvSpPr/>
          <p:nvPr/>
        </p:nvSpPr>
        <p:spPr bwMode="auto">
          <a:xfrm>
            <a:off x="3040695" y="1772816"/>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TextBox 20"/>
          <p:cNvSpPr txBox="1"/>
          <p:nvPr/>
        </p:nvSpPr>
        <p:spPr>
          <a:xfrm rot="21136246">
            <a:off x="260635" y="1253119"/>
            <a:ext cx="2716601" cy="338554"/>
          </a:xfrm>
          <a:prstGeom prst="rect">
            <a:avLst/>
          </a:prstGeom>
          <a:solidFill>
            <a:srgbClr val="FF9999"/>
          </a:solidFill>
        </p:spPr>
        <p:txBody>
          <a:bodyPr wrap="square" rtlCol="0">
            <a:spAutoFit/>
          </a:bodyPr>
          <a:lstStyle/>
          <a:p>
            <a:r>
              <a:rPr lang="en-GB" sz="1600" b="0" dirty="0" smtClean="0"/>
              <a:t>Domain knowledge errors</a:t>
            </a:r>
            <a:endParaRPr lang="en-GB" sz="1600" b="0" dirty="0"/>
          </a:p>
        </p:txBody>
      </p:sp>
      <p:sp>
        <p:nvSpPr>
          <p:cNvPr id="24" name="TextBox 23"/>
          <p:cNvSpPr txBox="1"/>
          <p:nvPr/>
        </p:nvSpPr>
        <p:spPr>
          <a:xfrm rot="895831">
            <a:off x="3297293" y="5547981"/>
            <a:ext cx="2716601" cy="338554"/>
          </a:xfrm>
          <a:prstGeom prst="rect">
            <a:avLst/>
          </a:prstGeom>
          <a:solidFill>
            <a:srgbClr val="FF9999"/>
          </a:solidFill>
        </p:spPr>
        <p:txBody>
          <a:bodyPr wrap="square" rtlCol="0">
            <a:spAutoFit/>
          </a:bodyPr>
          <a:lstStyle/>
          <a:p>
            <a:r>
              <a:rPr lang="en-GB" sz="1600" b="0" dirty="0" smtClean="0"/>
              <a:t>Architectural errors</a:t>
            </a:r>
            <a:endParaRPr lang="en-GB" sz="1600" b="0" dirty="0"/>
          </a:p>
        </p:txBody>
      </p:sp>
      <p:sp>
        <p:nvSpPr>
          <p:cNvPr id="22" name="TextBox 21"/>
          <p:cNvSpPr txBox="1"/>
          <p:nvPr/>
        </p:nvSpPr>
        <p:spPr>
          <a:xfrm rot="21136246">
            <a:off x="392274" y="4642838"/>
            <a:ext cx="2716601" cy="584775"/>
          </a:xfrm>
          <a:prstGeom prst="rect">
            <a:avLst/>
          </a:prstGeom>
          <a:solidFill>
            <a:srgbClr val="FF9999"/>
          </a:solidFill>
        </p:spPr>
        <p:txBody>
          <a:bodyPr wrap="square" rtlCol="0">
            <a:spAutoFit/>
          </a:bodyPr>
          <a:lstStyle/>
          <a:p>
            <a:r>
              <a:rPr lang="en-GB" sz="1600" b="0" dirty="0" err="1" smtClean="0"/>
              <a:t>Mis-interpreation</a:t>
            </a:r>
            <a:r>
              <a:rPr lang="en-GB" sz="1600" b="0" dirty="0" smtClean="0"/>
              <a:t> of the specification</a:t>
            </a:r>
            <a:endParaRPr lang="en-GB" sz="1600" b="0" dirty="0"/>
          </a:p>
        </p:txBody>
      </p:sp>
      <p:sp>
        <p:nvSpPr>
          <p:cNvPr id="25" name="TextBox 24"/>
          <p:cNvSpPr txBox="1"/>
          <p:nvPr/>
        </p:nvSpPr>
        <p:spPr>
          <a:xfrm rot="20432997">
            <a:off x="3114711" y="4344532"/>
            <a:ext cx="2716601" cy="338554"/>
          </a:xfrm>
          <a:prstGeom prst="rect">
            <a:avLst/>
          </a:prstGeom>
          <a:solidFill>
            <a:srgbClr val="FF9999"/>
          </a:solidFill>
        </p:spPr>
        <p:txBody>
          <a:bodyPr wrap="square" rtlCol="0">
            <a:spAutoFit/>
          </a:bodyPr>
          <a:lstStyle/>
          <a:p>
            <a:r>
              <a:rPr lang="en-GB" sz="1600" b="0" dirty="0" smtClean="0"/>
              <a:t>Algorithmic errors</a:t>
            </a:r>
            <a:endParaRPr lang="en-GB" sz="1600" b="0" dirty="0"/>
          </a:p>
        </p:txBody>
      </p:sp>
      <p:sp>
        <p:nvSpPr>
          <p:cNvPr id="26" name="TextBox 25"/>
          <p:cNvSpPr txBox="1"/>
          <p:nvPr/>
        </p:nvSpPr>
        <p:spPr>
          <a:xfrm rot="21136246">
            <a:off x="636459" y="3732621"/>
            <a:ext cx="2716601" cy="338554"/>
          </a:xfrm>
          <a:prstGeom prst="rect">
            <a:avLst/>
          </a:prstGeom>
          <a:solidFill>
            <a:srgbClr val="FF9999"/>
          </a:solidFill>
        </p:spPr>
        <p:txBody>
          <a:bodyPr wrap="square" rtlCol="0">
            <a:spAutoFit/>
          </a:bodyPr>
          <a:lstStyle/>
          <a:p>
            <a:r>
              <a:rPr lang="en-GB" sz="1600" b="0" dirty="0" smtClean="0"/>
              <a:t>Specification errors</a:t>
            </a:r>
            <a:endParaRPr lang="en-GB" sz="1600" b="0" dirty="0"/>
          </a:p>
        </p:txBody>
      </p:sp>
      <p:sp>
        <p:nvSpPr>
          <p:cNvPr id="32" name="TextBox 31"/>
          <p:cNvSpPr txBox="1"/>
          <p:nvPr/>
        </p:nvSpPr>
        <p:spPr>
          <a:xfrm rot="1085632">
            <a:off x="6341499" y="3067812"/>
            <a:ext cx="2269954" cy="351566"/>
          </a:xfrm>
          <a:prstGeom prst="rect">
            <a:avLst/>
          </a:prstGeom>
          <a:solidFill>
            <a:srgbClr val="FF9999"/>
          </a:solidFill>
        </p:spPr>
        <p:txBody>
          <a:bodyPr wrap="square" rtlCol="0">
            <a:spAutoFit/>
          </a:bodyPr>
          <a:lstStyle/>
          <a:p>
            <a:r>
              <a:rPr lang="en-GB" sz="1600" b="0" dirty="0" smtClean="0"/>
              <a:t>Manufacturing errors</a:t>
            </a:r>
            <a:endParaRPr lang="en-GB" sz="1600" b="0" dirty="0"/>
          </a:p>
        </p:txBody>
      </p:sp>
      <p:sp>
        <p:nvSpPr>
          <p:cNvPr id="34" name="TextBox 33"/>
          <p:cNvSpPr txBox="1"/>
          <p:nvPr/>
        </p:nvSpPr>
        <p:spPr>
          <a:xfrm rot="20670167">
            <a:off x="6119815" y="1794062"/>
            <a:ext cx="1657605" cy="338554"/>
          </a:xfrm>
          <a:prstGeom prst="rect">
            <a:avLst/>
          </a:prstGeom>
          <a:solidFill>
            <a:srgbClr val="FF9999"/>
          </a:solidFill>
        </p:spPr>
        <p:txBody>
          <a:bodyPr wrap="square" rtlCol="0">
            <a:spAutoFit/>
          </a:bodyPr>
          <a:lstStyle/>
          <a:p>
            <a:r>
              <a:rPr lang="en-GB" sz="1600" b="0" dirty="0" smtClean="0"/>
              <a:t>System failure</a:t>
            </a:r>
            <a:endParaRPr lang="en-GB" sz="1600" b="0" dirty="0"/>
          </a:p>
        </p:txBody>
      </p:sp>
      <p:sp>
        <p:nvSpPr>
          <p:cNvPr id="35" name="TextBox 34"/>
          <p:cNvSpPr txBox="1"/>
          <p:nvPr/>
        </p:nvSpPr>
        <p:spPr>
          <a:xfrm rot="1762137">
            <a:off x="6969513" y="1452846"/>
            <a:ext cx="1379060" cy="338554"/>
          </a:xfrm>
          <a:prstGeom prst="rect">
            <a:avLst/>
          </a:prstGeom>
          <a:solidFill>
            <a:srgbClr val="FF9999"/>
          </a:solidFill>
        </p:spPr>
        <p:txBody>
          <a:bodyPr wrap="square" rtlCol="0">
            <a:spAutoFit/>
          </a:bodyPr>
          <a:lstStyle/>
          <a:p>
            <a:r>
              <a:rPr lang="en-GB" sz="1600" b="0" dirty="0" smtClean="0"/>
              <a:t>User errors</a:t>
            </a:r>
            <a:endParaRPr lang="en-GB" sz="1600" b="0" dirty="0"/>
          </a:p>
        </p:txBody>
      </p:sp>
      <p:sp>
        <p:nvSpPr>
          <p:cNvPr id="23" name="TextBox 22"/>
          <p:cNvSpPr txBox="1"/>
          <p:nvPr/>
        </p:nvSpPr>
        <p:spPr>
          <a:xfrm rot="20938942">
            <a:off x="3377866" y="4799660"/>
            <a:ext cx="2716601" cy="338554"/>
          </a:xfrm>
          <a:prstGeom prst="rect">
            <a:avLst/>
          </a:prstGeom>
          <a:solidFill>
            <a:srgbClr val="FF9999"/>
          </a:solidFill>
        </p:spPr>
        <p:txBody>
          <a:bodyPr wrap="square" rtlCol="0">
            <a:spAutoFit/>
          </a:bodyPr>
          <a:lstStyle/>
          <a:p>
            <a:r>
              <a:rPr lang="en-GB" sz="1600" b="0" dirty="0" err="1" smtClean="0"/>
              <a:t>Microarchitectural</a:t>
            </a:r>
            <a:r>
              <a:rPr lang="en-GB" sz="1600" b="0" dirty="0" smtClean="0"/>
              <a:t> errors</a:t>
            </a:r>
            <a:endParaRPr lang="en-GB" sz="1600" b="0" dirty="0"/>
          </a:p>
        </p:txBody>
      </p:sp>
      <p:sp>
        <p:nvSpPr>
          <p:cNvPr id="36" name="TextBox 35"/>
          <p:cNvSpPr txBox="1"/>
          <p:nvPr/>
        </p:nvSpPr>
        <p:spPr>
          <a:xfrm rot="992167">
            <a:off x="3549856" y="4573442"/>
            <a:ext cx="2716601" cy="338554"/>
          </a:xfrm>
          <a:prstGeom prst="rect">
            <a:avLst/>
          </a:prstGeom>
          <a:solidFill>
            <a:srgbClr val="FF9999"/>
          </a:solidFill>
        </p:spPr>
        <p:txBody>
          <a:bodyPr wrap="square" rtlCol="0">
            <a:spAutoFit/>
          </a:bodyPr>
          <a:lstStyle/>
          <a:p>
            <a:r>
              <a:rPr lang="en-GB" sz="1600" b="0" dirty="0" smtClean="0"/>
              <a:t>Coding errors</a:t>
            </a:r>
            <a:endParaRPr lang="en-GB" sz="1600" b="0" dirty="0"/>
          </a:p>
        </p:txBody>
      </p:sp>
      <p:sp>
        <p:nvSpPr>
          <p:cNvPr id="29" name="TextBox 28"/>
          <p:cNvSpPr txBox="1"/>
          <p:nvPr/>
        </p:nvSpPr>
        <p:spPr>
          <a:xfrm rot="20814339">
            <a:off x="3695516" y="4609490"/>
            <a:ext cx="2012933" cy="338554"/>
          </a:xfrm>
          <a:prstGeom prst="rect">
            <a:avLst/>
          </a:prstGeom>
          <a:solidFill>
            <a:srgbClr val="FF9999"/>
          </a:solidFill>
        </p:spPr>
        <p:txBody>
          <a:bodyPr wrap="square" rtlCol="0">
            <a:spAutoFit/>
          </a:bodyPr>
          <a:lstStyle/>
          <a:p>
            <a:r>
              <a:rPr lang="en-GB" sz="1600" b="0" dirty="0" smtClean="0"/>
              <a:t>Race conditions</a:t>
            </a:r>
            <a:endParaRPr lang="en-GB" sz="1600" b="0" dirty="0"/>
          </a:p>
        </p:txBody>
      </p:sp>
      <p:sp>
        <p:nvSpPr>
          <p:cNvPr id="33" name="TextBox 32"/>
          <p:cNvSpPr txBox="1"/>
          <p:nvPr/>
        </p:nvSpPr>
        <p:spPr>
          <a:xfrm rot="857633">
            <a:off x="6083392" y="1894202"/>
            <a:ext cx="2716601" cy="338554"/>
          </a:xfrm>
          <a:prstGeom prst="rect">
            <a:avLst/>
          </a:prstGeom>
          <a:solidFill>
            <a:srgbClr val="FF9999"/>
          </a:solidFill>
        </p:spPr>
        <p:txBody>
          <a:bodyPr wrap="square" rtlCol="0">
            <a:spAutoFit/>
          </a:bodyPr>
          <a:lstStyle/>
          <a:p>
            <a:r>
              <a:rPr lang="en-GB" sz="1600" b="0" dirty="0" smtClean="0"/>
              <a:t>Inadequate performance</a:t>
            </a:r>
            <a:endParaRPr lang="en-GB" sz="1600" b="0" dirty="0"/>
          </a:p>
        </p:txBody>
      </p:sp>
      <p:pic>
        <p:nvPicPr>
          <p:cNvPr id="102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5123519" flipH="1">
            <a:off x="649679" y="1719102"/>
            <a:ext cx="377399" cy="525853"/>
          </a:xfrm>
          <a:prstGeom prst="rect">
            <a:avLst/>
          </a:prstGeom>
          <a:noFill/>
        </p:spPr>
      </p:pic>
      <p:sp>
        <p:nvSpPr>
          <p:cNvPr id="53" name="TextBox 52"/>
          <p:cNvSpPr txBox="1"/>
          <p:nvPr/>
        </p:nvSpPr>
        <p:spPr>
          <a:xfrm rot="1138118">
            <a:off x="355266" y="5348727"/>
            <a:ext cx="2395701" cy="338554"/>
          </a:xfrm>
          <a:prstGeom prst="rect">
            <a:avLst/>
          </a:prstGeom>
          <a:solidFill>
            <a:srgbClr val="FF9999"/>
          </a:solidFill>
        </p:spPr>
        <p:txBody>
          <a:bodyPr wrap="square" rtlCol="0">
            <a:spAutoFit/>
          </a:bodyPr>
          <a:lstStyle/>
          <a:p>
            <a:r>
              <a:rPr lang="en-GB" sz="1600" b="0" dirty="0" smtClean="0"/>
              <a:t>Communication errors</a:t>
            </a:r>
            <a:endParaRPr lang="en-GB" sz="1600" b="0" dirty="0"/>
          </a:p>
        </p:txBody>
      </p:sp>
      <p:pic>
        <p:nvPicPr>
          <p:cNvPr id="5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9668954" flipH="1">
            <a:off x="2552244" y="4705631"/>
            <a:ext cx="377399" cy="525853"/>
          </a:xfrm>
          <a:prstGeom prst="rect">
            <a:avLst/>
          </a:prstGeom>
          <a:noFill/>
        </p:spPr>
      </p:pic>
      <p:pic>
        <p:nvPicPr>
          <p:cNvPr id="5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15974" flipH="1">
            <a:off x="5407085" y="4076876"/>
            <a:ext cx="377399" cy="525853"/>
          </a:xfrm>
          <a:prstGeom prst="rect">
            <a:avLst/>
          </a:prstGeom>
          <a:noFill/>
        </p:spPr>
      </p:pic>
      <p:pic>
        <p:nvPicPr>
          <p:cNvPr id="5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387169" flipH="1">
            <a:off x="4406200" y="5805012"/>
            <a:ext cx="377399" cy="525853"/>
          </a:xfrm>
          <a:prstGeom prst="rect">
            <a:avLst/>
          </a:prstGeom>
          <a:noFill/>
        </p:spPr>
      </p:pic>
      <p:pic>
        <p:nvPicPr>
          <p:cNvPr id="5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211913" flipH="1">
            <a:off x="2243538" y="5029193"/>
            <a:ext cx="377399" cy="525853"/>
          </a:xfrm>
          <a:prstGeom prst="rect">
            <a:avLst/>
          </a:prstGeom>
          <a:noFill/>
        </p:spPr>
      </p:pic>
      <p:pic>
        <p:nvPicPr>
          <p:cNvPr id="6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82795" flipH="1">
            <a:off x="1032458" y="4082591"/>
            <a:ext cx="377399" cy="525853"/>
          </a:xfrm>
          <a:prstGeom prst="rect">
            <a:avLst/>
          </a:prstGeom>
          <a:noFill/>
        </p:spPr>
      </p:pic>
      <p:pic>
        <p:nvPicPr>
          <p:cNvPr id="61"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738338" flipH="1">
            <a:off x="6214863" y="1191147"/>
            <a:ext cx="377399" cy="525853"/>
          </a:xfrm>
          <a:prstGeom prst="rect">
            <a:avLst/>
          </a:prstGeom>
          <a:noFill/>
        </p:spPr>
      </p:pic>
      <p:pic>
        <p:nvPicPr>
          <p:cNvPr id="6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3618376" flipH="1">
            <a:off x="7833309" y="3819714"/>
            <a:ext cx="377399" cy="525853"/>
          </a:xfrm>
          <a:prstGeom prst="rect">
            <a:avLst/>
          </a:prstGeom>
          <a:noFill/>
        </p:spPr>
      </p:pic>
      <p:pic>
        <p:nvPicPr>
          <p:cNvPr id="63"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4813594" flipH="1">
            <a:off x="6871589" y="2158910"/>
            <a:ext cx="377399" cy="525853"/>
          </a:xfrm>
          <a:prstGeom prst="rect">
            <a:avLst/>
          </a:prstGeom>
          <a:noFill/>
        </p:spPr>
      </p:pic>
      <p:pic>
        <p:nvPicPr>
          <p:cNvPr id="6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3618376" flipH="1">
            <a:off x="7950768" y="1126401"/>
            <a:ext cx="377399" cy="525853"/>
          </a:xfrm>
          <a:prstGeom prst="rect">
            <a:avLst/>
          </a:prstGeom>
          <a:noFill/>
        </p:spPr>
      </p:pic>
      <p:pic>
        <p:nvPicPr>
          <p:cNvPr id="6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82795" flipH="1">
            <a:off x="3408665" y="4221628"/>
            <a:ext cx="377399" cy="525853"/>
          </a:xfrm>
          <a:prstGeom prst="rect">
            <a:avLst/>
          </a:prstGeom>
          <a:noFill/>
        </p:spPr>
      </p:pic>
      <p:pic>
        <p:nvPicPr>
          <p:cNvPr id="6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8313792" flipH="1">
            <a:off x="5733491" y="5845873"/>
            <a:ext cx="377399" cy="525853"/>
          </a:xfrm>
          <a:prstGeom prst="rect">
            <a:avLst/>
          </a:prstGeom>
          <a:noFill/>
        </p:spPr>
      </p:pic>
      <p:pic>
        <p:nvPicPr>
          <p:cNvPr id="6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579510" flipH="1">
            <a:off x="3656138" y="3866913"/>
            <a:ext cx="377399" cy="525853"/>
          </a:xfrm>
          <a:prstGeom prst="rect">
            <a:avLst/>
          </a:prstGeom>
          <a:noFill/>
        </p:spPr>
      </p:pic>
      <p:pic>
        <p:nvPicPr>
          <p:cNvPr id="6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4552473" flipH="1">
            <a:off x="3387808" y="5880648"/>
            <a:ext cx="377399" cy="525853"/>
          </a:xfrm>
          <a:prstGeom prst="rect">
            <a:avLst/>
          </a:prstGeom>
          <a:noFill/>
        </p:spPr>
      </p:pic>
      <p:pic>
        <p:nvPicPr>
          <p:cNvPr id="7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0018991" flipH="1">
            <a:off x="4829627" y="3638971"/>
            <a:ext cx="377399" cy="525853"/>
          </a:xfrm>
          <a:prstGeom prst="rect">
            <a:avLst/>
          </a:prstGeom>
          <a:noFill/>
        </p:spPr>
      </p:pic>
      <p:pic>
        <p:nvPicPr>
          <p:cNvPr id="7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412530" flipH="1">
            <a:off x="5870034" y="4386264"/>
            <a:ext cx="377399" cy="525853"/>
          </a:xfrm>
          <a:prstGeom prst="rect">
            <a:avLst/>
          </a:prstGeom>
          <a:noFill/>
        </p:spPr>
      </p:pic>
      <p:sp>
        <p:nvSpPr>
          <p:cNvPr id="52" name="TextBox 51"/>
          <p:cNvSpPr txBox="1"/>
          <p:nvPr/>
        </p:nvSpPr>
        <p:spPr>
          <a:xfrm rot="777663">
            <a:off x="650589" y="3024348"/>
            <a:ext cx="2716601" cy="338554"/>
          </a:xfrm>
          <a:prstGeom prst="rect">
            <a:avLst/>
          </a:prstGeom>
          <a:solidFill>
            <a:srgbClr val="FF9999"/>
          </a:solidFill>
        </p:spPr>
        <p:txBody>
          <a:bodyPr wrap="square" rtlCol="0">
            <a:spAutoFit/>
          </a:bodyPr>
          <a:lstStyle/>
          <a:p>
            <a:r>
              <a:rPr lang="en-GB" sz="1600" b="0" dirty="0" smtClean="0"/>
              <a:t>Specification too vague</a:t>
            </a:r>
            <a:endParaRPr lang="en-GB" sz="1600" b="0" dirty="0"/>
          </a:p>
        </p:txBody>
      </p:sp>
      <p:sp>
        <p:nvSpPr>
          <p:cNvPr id="73" name="TextBox 72"/>
          <p:cNvSpPr txBox="1"/>
          <p:nvPr/>
        </p:nvSpPr>
        <p:spPr>
          <a:xfrm>
            <a:off x="184744" y="3382201"/>
            <a:ext cx="2716601" cy="338554"/>
          </a:xfrm>
          <a:prstGeom prst="rect">
            <a:avLst/>
          </a:prstGeom>
          <a:solidFill>
            <a:srgbClr val="FF9999"/>
          </a:solidFill>
        </p:spPr>
        <p:txBody>
          <a:bodyPr wrap="square" rtlCol="0">
            <a:spAutoFit/>
          </a:bodyPr>
          <a:lstStyle/>
          <a:p>
            <a:r>
              <a:rPr lang="en-GB" sz="1600" b="0" dirty="0" err="1" smtClean="0"/>
              <a:t>Ambigious</a:t>
            </a:r>
            <a:r>
              <a:rPr lang="en-GB" sz="1600" b="0" dirty="0" smtClean="0"/>
              <a:t> specification</a:t>
            </a:r>
            <a:endParaRPr lang="en-GB" sz="1600" b="0" dirty="0"/>
          </a:p>
        </p:txBody>
      </p:sp>
      <p:sp>
        <p:nvSpPr>
          <p:cNvPr id="77" name="TextBox 76"/>
          <p:cNvSpPr txBox="1"/>
          <p:nvPr/>
        </p:nvSpPr>
        <p:spPr>
          <a:xfrm rot="21315070">
            <a:off x="3692688" y="5122316"/>
            <a:ext cx="2716601" cy="338554"/>
          </a:xfrm>
          <a:prstGeom prst="rect">
            <a:avLst/>
          </a:prstGeom>
          <a:solidFill>
            <a:srgbClr val="FF9999"/>
          </a:solidFill>
        </p:spPr>
        <p:txBody>
          <a:bodyPr wrap="square" rtlCol="0">
            <a:spAutoFit/>
          </a:bodyPr>
          <a:lstStyle/>
          <a:p>
            <a:r>
              <a:rPr lang="en-GB" sz="1600" b="0" dirty="0" smtClean="0"/>
              <a:t>Copy &amp; paste errors</a:t>
            </a:r>
            <a:endParaRPr lang="en-GB" sz="1600" b="0" dirty="0"/>
          </a:p>
        </p:txBody>
      </p:sp>
      <p:pic>
        <p:nvPicPr>
          <p:cNvPr id="7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237153" flipH="1">
            <a:off x="493591" y="2967365"/>
            <a:ext cx="377399" cy="525853"/>
          </a:xfrm>
          <a:prstGeom prst="rect">
            <a:avLst/>
          </a:prstGeom>
          <a:noFill/>
        </p:spPr>
      </p:pic>
      <p:pic>
        <p:nvPicPr>
          <p:cNvPr id="7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022602" flipH="1">
            <a:off x="2477997" y="2761205"/>
            <a:ext cx="377399" cy="525853"/>
          </a:xfrm>
          <a:prstGeom prst="rect">
            <a:avLst/>
          </a:prstGeom>
          <a:noFill/>
        </p:spPr>
      </p:pic>
      <p:pic>
        <p:nvPicPr>
          <p:cNvPr id="7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466572" flipH="1">
            <a:off x="6146575" y="5374724"/>
            <a:ext cx="377399" cy="525853"/>
          </a:xfrm>
          <a:prstGeom prst="rect">
            <a:avLst/>
          </a:prstGeom>
          <a:noFill/>
        </p:spPr>
      </p:pic>
      <p:pic>
        <p:nvPicPr>
          <p:cNvPr id="5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9668954" flipH="1">
            <a:off x="6251817" y="4838876"/>
            <a:ext cx="377399" cy="525853"/>
          </a:xfrm>
          <a:prstGeom prst="rect">
            <a:avLst/>
          </a:prstGeom>
          <a:noFill/>
        </p:spPr>
      </p:pic>
      <p:sp>
        <p:nvSpPr>
          <p:cNvPr id="30" name="TextBox 29"/>
          <p:cNvSpPr txBox="1"/>
          <p:nvPr/>
        </p:nvSpPr>
        <p:spPr>
          <a:xfrm rot="3398646">
            <a:off x="3544261" y="4960244"/>
            <a:ext cx="2716601" cy="338554"/>
          </a:xfrm>
          <a:prstGeom prst="rect">
            <a:avLst/>
          </a:prstGeom>
          <a:solidFill>
            <a:srgbClr val="FF9999"/>
          </a:solidFill>
        </p:spPr>
        <p:txBody>
          <a:bodyPr wrap="square" rtlCol="0">
            <a:spAutoFit/>
          </a:bodyPr>
          <a:lstStyle/>
          <a:p>
            <a:r>
              <a:rPr lang="en-GB" sz="1600" b="0" dirty="0" smtClean="0"/>
              <a:t>Interface errors</a:t>
            </a:r>
            <a:endParaRPr lang="en-GB" sz="1600" b="0" dirty="0"/>
          </a:p>
        </p:txBody>
      </p:sp>
      <p:sp>
        <p:nvSpPr>
          <p:cNvPr id="31" name="TextBox 30"/>
          <p:cNvSpPr txBox="1"/>
          <p:nvPr/>
        </p:nvSpPr>
        <p:spPr>
          <a:xfrm rot="20432997">
            <a:off x="3719318" y="4858111"/>
            <a:ext cx="2125994" cy="338554"/>
          </a:xfrm>
          <a:prstGeom prst="rect">
            <a:avLst/>
          </a:prstGeom>
          <a:solidFill>
            <a:srgbClr val="FF9999"/>
          </a:solidFill>
        </p:spPr>
        <p:txBody>
          <a:bodyPr wrap="square" rtlCol="0">
            <a:spAutoFit/>
          </a:bodyPr>
          <a:lstStyle/>
          <a:p>
            <a:r>
              <a:rPr lang="en-GB" sz="1600" b="0" dirty="0" smtClean="0"/>
              <a:t>Protocol errors</a:t>
            </a:r>
            <a:endParaRPr lang="en-GB" sz="1600" b="0" dirty="0"/>
          </a:p>
        </p:txBody>
      </p:sp>
      <p:sp>
        <p:nvSpPr>
          <p:cNvPr id="27" name="TextBox 26"/>
          <p:cNvSpPr txBox="1"/>
          <p:nvPr/>
        </p:nvSpPr>
        <p:spPr>
          <a:xfrm rot="1287064">
            <a:off x="4580568" y="5136726"/>
            <a:ext cx="1539963" cy="338554"/>
          </a:xfrm>
          <a:prstGeom prst="rect">
            <a:avLst/>
          </a:prstGeom>
          <a:solidFill>
            <a:srgbClr val="FF9999"/>
          </a:solidFill>
        </p:spPr>
        <p:txBody>
          <a:bodyPr wrap="square" rtlCol="0">
            <a:spAutoFit/>
          </a:bodyPr>
          <a:lstStyle/>
          <a:p>
            <a:r>
              <a:rPr lang="en-GB" sz="1600" b="0" dirty="0" smtClean="0"/>
              <a:t>Deadlocks</a:t>
            </a:r>
            <a:endParaRPr lang="en-GB" sz="1600" b="0" dirty="0"/>
          </a:p>
        </p:txBody>
      </p:sp>
      <p:sp>
        <p:nvSpPr>
          <p:cNvPr id="37" name="TextBox 36"/>
          <p:cNvSpPr txBox="1"/>
          <p:nvPr/>
        </p:nvSpPr>
        <p:spPr>
          <a:xfrm rot="1326934">
            <a:off x="4199633" y="4581527"/>
            <a:ext cx="1815059" cy="338554"/>
          </a:xfrm>
          <a:prstGeom prst="rect">
            <a:avLst/>
          </a:prstGeom>
          <a:solidFill>
            <a:srgbClr val="FF9999"/>
          </a:solidFill>
        </p:spPr>
        <p:txBody>
          <a:bodyPr wrap="square" rtlCol="0">
            <a:spAutoFit/>
          </a:bodyPr>
          <a:lstStyle/>
          <a:p>
            <a:r>
              <a:rPr lang="en-GB" sz="1600" b="0" dirty="0" smtClean="0"/>
              <a:t>Timing errors</a:t>
            </a:r>
            <a:endParaRPr lang="en-GB" sz="1600" b="0" dirty="0"/>
          </a:p>
        </p:txBody>
      </p:sp>
      <p:sp>
        <p:nvSpPr>
          <p:cNvPr id="28" name="TextBox 27"/>
          <p:cNvSpPr txBox="1"/>
          <p:nvPr/>
        </p:nvSpPr>
        <p:spPr>
          <a:xfrm rot="20432997">
            <a:off x="3563006" y="5221400"/>
            <a:ext cx="2716601" cy="338554"/>
          </a:xfrm>
          <a:prstGeom prst="rect">
            <a:avLst/>
          </a:prstGeom>
          <a:solidFill>
            <a:srgbClr val="FF9999"/>
          </a:solidFill>
        </p:spPr>
        <p:txBody>
          <a:bodyPr wrap="square" rtlCol="0">
            <a:spAutoFit/>
          </a:bodyPr>
          <a:lstStyle/>
          <a:p>
            <a:r>
              <a:rPr lang="en-GB" sz="1600" b="0" dirty="0" smtClean="0"/>
              <a:t>Performance errors</a:t>
            </a:r>
            <a:endParaRPr lang="en-GB" sz="1600" b="0" dirty="0"/>
          </a:p>
        </p:txBody>
      </p:sp>
      <p:sp>
        <p:nvSpPr>
          <p:cNvPr id="71" name="TextBox 70"/>
          <p:cNvSpPr txBox="1"/>
          <p:nvPr/>
        </p:nvSpPr>
        <p:spPr>
          <a:xfrm rot="255211">
            <a:off x="3585964" y="5003334"/>
            <a:ext cx="2249347" cy="338554"/>
          </a:xfrm>
          <a:prstGeom prst="rect">
            <a:avLst/>
          </a:prstGeom>
          <a:solidFill>
            <a:srgbClr val="FF9999"/>
          </a:solidFill>
        </p:spPr>
        <p:txBody>
          <a:bodyPr wrap="square" rtlCol="0">
            <a:spAutoFit/>
          </a:bodyPr>
          <a:lstStyle/>
          <a:p>
            <a:r>
              <a:rPr lang="en-GB" sz="1600" b="0" dirty="0" smtClean="0"/>
              <a:t>Integration errors</a:t>
            </a:r>
            <a:endParaRPr lang="en-GB" sz="1600" b="0" dirty="0"/>
          </a:p>
        </p:txBody>
      </p:sp>
      <p:pic>
        <p:nvPicPr>
          <p:cNvPr id="5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976251" flipH="1">
            <a:off x="3435258" y="5482262"/>
            <a:ext cx="377399" cy="525853"/>
          </a:xfrm>
          <a:prstGeom prst="rect">
            <a:avLst/>
          </a:prstGeom>
          <a:noFill/>
        </p:spPr>
      </p:pic>
      <p:pic>
        <p:nvPicPr>
          <p:cNvPr id="6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2738641" flipH="1">
            <a:off x="4367443" y="3819714"/>
            <a:ext cx="377399" cy="525853"/>
          </a:xfrm>
          <a:prstGeom prst="rect">
            <a:avLst/>
          </a:prstGeom>
          <a:noFill/>
        </p:spPr>
      </p:pic>
      <p:sp>
        <p:nvSpPr>
          <p:cNvPr id="74" name="Explosion 2 73"/>
          <p:cNvSpPr/>
          <p:nvPr/>
        </p:nvSpPr>
        <p:spPr bwMode="auto">
          <a:xfrm>
            <a:off x="626033" y="1135330"/>
            <a:ext cx="7834400" cy="5221816"/>
          </a:xfrm>
          <a:prstGeom prst="irregularSeal2">
            <a:avLst/>
          </a:prstGeom>
          <a:solidFill>
            <a:srgbClr val="FF505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4800" b="1" i="0" u="none" strike="noStrike" cap="none" normalizeH="0" baseline="0" dirty="0" smtClean="0">
                <a:ln>
                  <a:noFill/>
                </a:ln>
                <a:solidFill>
                  <a:schemeClr val="tx1"/>
                </a:solidFill>
                <a:effectLst/>
                <a:latin typeface="Arial" charset="0"/>
              </a:rPr>
              <a:t>The human dimension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 11"/>
          <p:cNvSpPr>
            <a:spLocks/>
          </p:cNvSpPr>
          <p:nvPr/>
        </p:nvSpPr>
        <p:spPr bwMode="auto">
          <a:xfrm flipH="1" flipV="1">
            <a:off x="827584" y="1988839"/>
            <a:ext cx="5400600" cy="2448272"/>
          </a:xfrm>
          <a:custGeom>
            <a:avLst/>
            <a:gdLst>
              <a:gd name="T0" fmla="*/ 0 w 21600"/>
              <a:gd name="T1" fmla="*/ 0 h 21600"/>
              <a:gd name="T2" fmla="*/ 1323481539 w 21600"/>
              <a:gd name="T3" fmla="*/ 459258320 h 21600"/>
              <a:gd name="T4" fmla="*/ 0 w 21600"/>
              <a:gd name="T5" fmla="*/ 45925832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3366FF"/>
            </a:solidFill>
            <a:round/>
            <a:headEnd type="triangle" w="lg" len="lg"/>
            <a:tailEnd type="none" w="lg" len="lg"/>
          </a:ln>
        </p:spPr>
        <p:txBody>
          <a:bodyPr wrap="none" anchor="ctr"/>
          <a:lstStyle/>
          <a:p>
            <a:endParaRPr lang="en-GB"/>
          </a:p>
        </p:txBody>
      </p:sp>
      <p:sp>
        <p:nvSpPr>
          <p:cNvPr id="10" name="Freeform 8"/>
          <p:cNvSpPr>
            <a:spLocks/>
          </p:cNvSpPr>
          <p:nvPr/>
        </p:nvSpPr>
        <p:spPr bwMode="auto">
          <a:xfrm>
            <a:off x="971600" y="1988840"/>
            <a:ext cx="5184576" cy="2520281"/>
          </a:xfrm>
          <a:custGeom>
            <a:avLst/>
            <a:gdLst>
              <a:gd name="T0" fmla="*/ 0 w 3350"/>
              <a:gd name="T1" fmla="*/ 3719513 h 2343"/>
              <a:gd name="T2" fmla="*/ 1493837 w 3350"/>
              <a:gd name="T3" fmla="*/ 3567113 h 2343"/>
              <a:gd name="T4" fmla="*/ 2468563 w 3350"/>
              <a:gd name="T5" fmla="*/ 3338513 h 2343"/>
              <a:gd name="T6" fmla="*/ 3489326 w 3350"/>
              <a:gd name="T7" fmla="*/ 2927350 h 2343"/>
              <a:gd name="T8" fmla="*/ 4403725 w 3350"/>
              <a:gd name="T9" fmla="*/ 2089150 h 2343"/>
              <a:gd name="T10" fmla="*/ 4983163 w 3350"/>
              <a:gd name="T11" fmla="*/ 1022350 h 2343"/>
              <a:gd name="T12" fmla="*/ 5318125 w 3350"/>
              <a:gd name="T13" fmla="*/ 0 h 2343"/>
              <a:gd name="T14" fmla="*/ 0 60000 65536"/>
              <a:gd name="T15" fmla="*/ 0 60000 65536"/>
              <a:gd name="T16" fmla="*/ 0 60000 65536"/>
              <a:gd name="T17" fmla="*/ 0 60000 65536"/>
              <a:gd name="T18" fmla="*/ 0 60000 65536"/>
              <a:gd name="T19" fmla="*/ 0 60000 65536"/>
              <a:gd name="T20" fmla="*/ 0 60000 65536"/>
              <a:gd name="T21" fmla="*/ 0 w 3350"/>
              <a:gd name="T22" fmla="*/ 0 h 2343"/>
              <a:gd name="T23" fmla="*/ 3350 w 3350"/>
              <a:gd name="T24" fmla="*/ 2343 h 2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 h="2343">
                <a:moveTo>
                  <a:pt x="0" y="2343"/>
                </a:moveTo>
                <a:cubicBezTo>
                  <a:pt x="281" y="2331"/>
                  <a:pt x="682" y="2287"/>
                  <a:pt x="941" y="2247"/>
                </a:cubicBezTo>
                <a:cubicBezTo>
                  <a:pt x="1200" y="2207"/>
                  <a:pt x="1346" y="2170"/>
                  <a:pt x="1555" y="2103"/>
                </a:cubicBezTo>
                <a:cubicBezTo>
                  <a:pt x="1764" y="2036"/>
                  <a:pt x="1995" y="1975"/>
                  <a:pt x="2198" y="1844"/>
                </a:cubicBezTo>
                <a:cubicBezTo>
                  <a:pt x="2401" y="1713"/>
                  <a:pt x="2617" y="1516"/>
                  <a:pt x="2774" y="1316"/>
                </a:cubicBezTo>
                <a:cubicBezTo>
                  <a:pt x="2931" y="1116"/>
                  <a:pt x="3043" y="863"/>
                  <a:pt x="3139" y="644"/>
                </a:cubicBezTo>
                <a:cubicBezTo>
                  <a:pt x="3235" y="425"/>
                  <a:pt x="3306" y="134"/>
                  <a:pt x="3350" y="0"/>
                </a:cubicBezTo>
              </a:path>
            </a:pathLst>
          </a:custGeom>
          <a:noFill/>
          <a:ln w="25400">
            <a:solidFill>
              <a:srgbClr val="A50021"/>
            </a:solidFill>
            <a:round/>
            <a:headEnd type="none" w="med" len="med"/>
            <a:tailEnd type="triangle" w="lg" len="lg"/>
          </a:ln>
        </p:spPr>
        <p:txBody>
          <a:bodyPr/>
          <a:lstStyle/>
          <a:p>
            <a:endParaRPr lang="en-GB" dirty="0">
              <a:solidFill>
                <a:srgbClr val="A50021"/>
              </a:solidFill>
            </a:endParaRPr>
          </a:p>
        </p:txBody>
      </p:sp>
      <p:sp>
        <p:nvSpPr>
          <p:cNvPr id="14" name="Rectangle 13"/>
          <p:cNvSpPr/>
          <p:nvPr/>
        </p:nvSpPr>
        <p:spPr bwMode="auto">
          <a:xfrm>
            <a:off x="539552" y="3789040"/>
            <a:ext cx="1440000" cy="864096"/>
          </a:xfrm>
          <a:prstGeom prst="rect">
            <a:avLst/>
          </a:prstGeom>
          <a:solidFill>
            <a:srgbClr val="CCFF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Bug found early has </a:t>
            </a:r>
            <a:r>
              <a:rPr kumimoji="0" lang="en-GB" sz="1800" b="0" i="0" u="none" strike="noStrike" cap="none" normalizeH="0" dirty="0" smtClean="0">
                <a:ln>
                  <a:noFill/>
                </a:ln>
                <a:solidFill>
                  <a:schemeClr val="tx1"/>
                </a:solidFill>
                <a:effectLst/>
                <a:latin typeface="Arial" charset="0"/>
              </a:rPr>
              <a:t>little cost.</a:t>
            </a:r>
            <a:endParaRPr kumimoji="0" lang="en-GB" sz="1800" b="0" i="0" u="none" strike="noStrike" cap="none" normalizeH="0" baseline="0" dirty="0" smtClean="0">
              <a:ln>
                <a:noFill/>
              </a:ln>
              <a:solidFill>
                <a:schemeClr val="tx1"/>
              </a:solidFill>
              <a:effectLst/>
              <a:latin typeface="Arial" charset="0"/>
            </a:endParaRPr>
          </a:p>
        </p:txBody>
      </p:sp>
      <p:sp>
        <p:nvSpPr>
          <p:cNvPr id="15" name="TextBox 14"/>
          <p:cNvSpPr txBox="1"/>
          <p:nvPr/>
        </p:nvSpPr>
        <p:spPr>
          <a:xfrm>
            <a:off x="1979552" y="3175487"/>
            <a:ext cx="1440000" cy="1477328"/>
          </a:xfrm>
          <a:prstGeom prst="rect">
            <a:avLst/>
          </a:prstGeom>
          <a:solidFill>
            <a:srgbClr val="FFFFCC"/>
          </a:solidFill>
        </p:spPr>
        <p:txBody>
          <a:bodyPr wrap="square" rtlCol="0">
            <a:spAutoFit/>
          </a:bodyPr>
          <a:lstStyle/>
          <a:p>
            <a:r>
              <a:rPr lang="en-GB" sz="1800" b="0" dirty="0" smtClean="0"/>
              <a:t>Bug found at chip level has moderate cost.</a:t>
            </a:r>
            <a:endParaRPr lang="en-GB" sz="1800" b="0" dirty="0"/>
          </a:p>
        </p:txBody>
      </p:sp>
      <p:sp>
        <p:nvSpPr>
          <p:cNvPr id="16" name="TextBox 15"/>
          <p:cNvSpPr txBox="1"/>
          <p:nvPr/>
        </p:nvSpPr>
        <p:spPr>
          <a:xfrm>
            <a:off x="3419552" y="2898489"/>
            <a:ext cx="1440000" cy="1754326"/>
          </a:xfrm>
          <a:prstGeom prst="rect">
            <a:avLst/>
          </a:prstGeom>
          <a:solidFill>
            <a:srgbClr val="FFCC99"/>
          </a:solidFill>
        </p:spPr>
        <p:txBody>
          <a:bodyPr wrap="square" rtlCol="0">
            <a:spAutoFit/>
          </a:bodyPr>
          <a:lstStyle/>
          <a:p>
            <a:r>
              <a:rPr lang="en-GB" sz="1800" b="0" dirty="0" smtClean="0"/>
              <a:t>Bug found on system test floor requires </a:t>
            </a:r>
            <a:r>
              <a:rPr lang="en-GB" sz="1800" b="0" dirty="0" err="1" smtClean="0"/>
              <a:t>respin</a:t>
            </a:r>
            <a:r>
              <a:rPr lang="en-GB" sz="1800" b="0" dirty="0" smtClean="0"/>
              <a:t> of the chip.</a:t>
            </a:r>
            <a:endParaRPr lang="en-GB" sz="1800" b="0" dirty="0"/>
          </a:p>
        </p:txBody>
      </p:sp>
      <p:sp>
        <p:nvSpPr>
          <p:cNvPr id="17" name="TextBox 16"/>
          <p:cNvSpPr txBox="1"/>
          <p:nvPr/>
        </p:nvSpPr>
        <p:spPr>
          <a:xfrm>
            <a:off x="4859552" y="1790815"/>
            <a:ext cx="1440000" cy="2862322"/>
          </a:xfrm>
          <a:prstGeom prst="rect">
            <a:avLst/>
          </a:prstGeom>
          <a:solidFill>
            <a:srgbClr val="FF7C80"/>
          </a:solidFill>
        </p:spPr>
        <p:txBody>
          <a:bodyPr wrap="square" rtlCol="0">
            <a:spAutoFit/>
          </a:bodyPr>
          <a:lstStyle/>
          <a:p>
            <a:pPr>
              <a:spcBef>
                <a:spcPts val="600"/>
              </a:spcBef>
            </a:pPr>
            <a:r>
              <a:rPr lang="en-GB" sz="2000" b="0" dirty="0" smtClean="0"/>
              <a:t>Huge costs are associated with finding a bug in your customer’s environ-</a:t>
            </a:r>
            <a:r>
              <a:rPr lang="en-GB" sz="2000" b="0" dirty="0" err="1" smtClean="0"/>
              <a:t>ment</a:t>
            </a:r>
            <a:r>
              <a:rPr lang="en-GB" sz="2000" b="0" dirty="0" smtClean="0"/>
              <a:t>.</a:t>
            </a:r>
            <a:endParaRPr lang="en-GB" sz="2000" b="0" dirty="0"/>
          </a:p>
        </p:txBody>
      </p:sp>
      <p:sp>
        <p:nvSpPr>
          <p:cNvPr id="19" name="Explosion 2 18"/>
          <p:cNvSpPr/>
          <p:nvPr/>
        </p:nvSpPr>
        <p:spPr bwMode="auto">
          <a:xfrm>
            <a:off x="6948264" y="980728"/>
            <a:ext cx="2016224" cy="1368152"/>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Mask costs</a:t>
            </a:r>
          </a:p>
        </p:txBody>
      </p:sp>
      <p:sp>
        <p:nvSpPr>
          <p:cNvPr id="9" name="Text Box 7"/>
          <p:cNvSpPr txBox="1">
            <a:spLocks noChangeArrowheads="1"/>
          </p:cNvSpPr>
          <p:nvPr/>
        </p:nvSpPr>
        <p:spPr bwMode="auto">
          <a:xfrm>
            <a:off x="6516216" y="4437112"/>
            <a:ext cx="857717" cy="461657"/>
          </a:xfrm>
          <a:prstGeom prst="rect">
            <a:avLst/>
          </a:prstGeom>
          <a:noFill/>
          <a:ln w="25400">
            <a:noFill/>
            <a:miter lim="800000"/>
            <a:headEnd/>
            <a:tailEnd/>
          </a:ln>
        </p:spPr>
        <p:txBody>
          <a:bodyPr wrap="none" lIns="91431" tIns="45716" rIns="91431" bIns="45716">
            <a:spAutoFit/>
          </a:bodyPr>
          <a:lstStyle/>
          <a:p>
            <a:pPr algn="l"/>
            <a:r>
              <a:rPr lang="en-US" sz="2400" b="0" dirty="0">
                <a:cs typeface="Arial" charset="0"/>
              </a:rPr>
              <a:t>Time</a:t>
            </a:r>
          </a:p>
        </p:txBody>
      </p:sp>
      <p:sp>
        <p:nvSpPr>
          <p:cNvPr id="6" name="Line 3"/>
          <p:cNvSpPr>
            <a:spLocks noChangeShapeType="1"/>
          </p:cNvSpPr>
          <p:nvPr/>
        </p:nvSpPr>
        <p:spPr bwMode="auto">
          <a:xfrm flipH="1">
            <a:off x="539552" y="1772815"/>
            <a:ext cx="10149" cy="2880000"/>
          </a:xfrm>
          <a:prstGeom prst="line">
            <a:avLst/>
          </a:prstGeom>
          <a:noFill/>
          <a:ln w="25400">
            <a:solidFill>
              <a:schemeClr val="tx1"/>
            </a:solidFill>
            <a:round/>
            <a:headEnd type="triangle" w="lg" len="med"/>
            <a:tailEnd type="none" w="lg" len="lg"/>
          </a:ln>
        </p:spPr>
        <p:txBody>
          <a:bodyPr/>
          <a:lstStyle/>
          <a:p>
            <a:endParaRPr lang="en-GB"/>
          </a:p>
        </p:txBody>
      </p:sp>
      <p:sp>
        <p:nvSpPr>
          <p:cNvPr id="2" name="Title 1"/>
          <p:cNvSpPr>
            <a:spLocks noGrp="1"/>
          </p:cNvSpPr>
          <p:nvPr>
            <p:ph type="title"/>
          </p:nvPr>
        </p:nvSpPr>
        <p:spPr/>
        <p:txBody>
          <a:bodyPr/>
          <a:lstStyle/>
          <a:p>
            <a:r>
              <a:rPr lang="en-GB" dirty="0" smtClean="0"/>
              <a:t>Cost of Bugs over Time</a:t>
            </a:r>
            <a:endParaRPr lang="en-GB" dirty="0"/>
          </a:p>
        </p:txBody>
      </p:sp>
      <p:sp>
        <p:nvSpPr>
          <p:cNvPr id="5" name="Text Box 6"/>
          <p:cNvSpPr txBox="1">
            <a:spLocks noChangeArrowheads="1"/>
          </p:cNvSpPr>
          <p:nvPr/>
        </p:nvSpPr>
        <p:spPr bwMode="auto">
          <a:xfrm>
            <a:off x="5677435" y="1052736"/>
            <a:ext cx="1244233" cy="830989"/>
          </a:xfrm>
          <a:prstGeom prst="rect">
            <a:avLst/>
          </a:prstGeom>
          <a:noFill/>
          <a:ln w="25400">
            <a:noFill/>
            <a:miter lim="800000"/>
            <a:headEnd/>
            <a:tailEnd/>
          </a:ln>
        </p:spPr>
        <p:txBody>
          <a:bodyPr wrap="none" lIns="91431" tIns="45716" rIns="91431" bIns="45716">
            <a:spAutoFit/>
          </a:bodyPr>
          <a:lstStyle/>
          <a:p>
            <a:pPr algn="l"/>
            <a:r>
              <a:rPr lang="en-US" sz="2400" b="0" dirty="0" smtClean="0">
                <a:solidFill>
                  <a:srgbClr val="A50021"/>
                </a:solidFill>
                <a:cs typeface="Arial" charset="0"/>
              </a:rPr>
              <a:t>Cost of </a:t>
            </a:r>
          </a:p>
          <a:p>
            <a:pPr algn="l"/>
            <a:r>
              <a:rPr lang="en-US" sz="2400" b="0" dirty="0" smtClean="0">
                <a:solidFill>
                  <a:srgbClr val="A50021"/>
                </a:solidFill>
                <a:cs typeface="Arial" charset="0"/>
              </a:rPr>
              <a:t>bugs</a:t>
            </a:r>
            <a:endParaRPr lang="en-US" sz="2400" b="0" dirty="0">
              <a:solidFill>
                <a:srgbClr val="A50021"/>
              </a:solidFill>
              <a:cs typeface="Arial" charset="0"/>
            </a:endParaRPr>
          </a:p>
        </p:txBody>
      </p:sp>
      <p:sp>
        <p:nvSpPr>
          <p:cNvPr id="8" name="Text Box 5"/>
          <p:cNvSpPr txBox="1">
            <a:spLocks noChangeArrowheads="1"/>
          </p:cNvSpPr>
          <p:nvPr/>
        </p:nvSpPr>
        <p:spPr bwMode="auto">
          <a:xfrm>
            <a:off x="539552" y="4653136"/>
            <a:ext cx="6048672" cy="400101"/>
          </a:xfrm>
          <a:prstGeom prst="rect">
            <a:avLst/>
          </a:prstGeom>
          <a:noFill/>
          <a:ln w="25400">
            <a:noFill/>
            <a:miter lim="800000"/>
            <a:headEnd/>
            <a:tailEnd/>
          </a:ln>
        </p:spPr>
        <p:txBody>
          <a:bodyPr wrap="square" lIns="91431" tIns="45716" rIns="91431" bIns="45716">
            <a:spAutoFit/>
          </a:bodyPr>
          <a:lstStyle/>
          <a:p>
            <a:pPr algn="l"/>
            <a:r>
              <a:rPr lang="en-US" sz="2000" b="0" dirty="0" smtClean="0">
                <a:cs typeface="Arial" charset="0"/>
              </a:rPr>
              <a:t>  Initial    Design      Chip      </a:t>
            </a:r>
            <a:r>
              <a:rPr lang="en-US" sz="2000" b="0" dirty="0">
                <a:cs typeface="Arial" charset="0"/>
              </a:rPr>
              <a:t>System </a:t>
            </a:r>
            <a:r>
              <a:rPr lang="en-US" sz="2000" b="0" dirty="0" smtClean="0">
                <a:cs typeface="Arial" charset="0"/>
              </a:rPr>
              <a:t>     Customer</a:t>
            </a:r>
            <a:endParaRPr lang="en-US" sz="2000" b="0" dirty="0">
              <a:cs typeface="Arial" charset="0"/>
            </a:endParaRPr>
          </a:p>
        </p:txBody>
      </p:sp>
      <p:sp>
        <p:nvSpPr>
          <p:cNvPr id="12" name="Text Box 12"/>
          <p:cNvSpPr txBox="1">
            <a:spLocks noChangeArrowheads="1"/>
          </p:cNvSpPr>
          <p:nvPr/>
        </p:nvSpPr>
        <p:spPr bwMode="auto">
          <a:xfrm>
            <a:off x="251520" y="1073717"/>
            <a:ext cx="1709104" cy="830989"/>
          </a:xfrm>
          <a:prstGeom prst="rect">
            <a:avLst/>
          </a:prstGeom>
          <a:noFill/>
          <a:ln w="25400">
            <a:noFill/>
            <a:miter lim="800000"/>
            <a:headEnd/>
            <a:tailEnd/>
          </a:ln>
        </p:spPr>
        <p:txBody>
          <a:bodyPr wrap="none" lIns="91431" tIns="45716" rIns="91431" bIns="45716">
            <a:spAutoFit/>
          </a:bodyPr>
          <a:lstStyle/>
          <a:p>
            <a:pPr algn="l"/>
            <a:r>
              <a:rPr lang="en-US" b="0" dirty="0">
                <a:solidFill>
                  <a:srgbClr val="0070C0"/>
                </a:solidFill>
                <a:cs typeface="Arial" charset="0"/>
              </a:rPr>
              <a:t>Number of </a:t>
            </a:r>
          </a:p>
          <a:p>
            <a:pPr algn="l"/>
            <a:r>
              <a:rPr lang="en-US" b="0" dirty="0">
                <a:solidFill>
                  <a:srgbClr val="0070C0"/>
                </a:solidFill>
                <a:cs typeface="Arial" charset="0"/>
              </a:rPr>
              <a:t>bugs found</a:t>
            </a:r>
          </a:p>
        </p:txBody>
      </p:sp>
      <p:sp>
        <p:nvSpPr>
          <p:cNvPr id="13" name="TextBox 12"/>
          <p:cNvSpPr txBox="1"/>
          <p:nvPr/>
        </p:nvSpPr>
        <p:spPr>
          <a:xfrm>
            <a:off x="285594" y="5085184"/>
            <a:ext cx="8572812" cy="954107"/>
          </a:xfrm>
          <a:prstGeom prst="rect">
            <a:avLst/>
          </a:prstGeom>
          <a:solidFill>
            <a:srgbClr val="FFCCCC"/>
          </a:solidFill>
        </p:spPr>
        <p:txBody>
          <a:bodyPr wrap="square" rtlCol="0">
            <a:spAutoFit/>
          </a:bodyPr>
          <a:lstStyle/>
          <a:p>
            <a:r>
              <a:rPr lang="en-GB" sz="2800" dirty="0" smtClean="0">
                <a:solidFill>
                  <a:srgbClr val="A50021"/>
                </a:solidFill>
              </a:rPr>
              <a:t>The longer a bug goes undetected, </a:t>
            </a:r>
          </a:p>
          <a:p>
            <a:r>
              <a:rPr lang="en-GB" sz="2800" dirty="0" smtClean="0">
                <a:solidFill>
                  <a:srgbClr val="A50021"/>
                </a:solidFill>
              </a:rPr>
              <a:t>the more expensive it is!</a:t>
            </a:r>
            <a:endParaRPr lang="en-GB" sz="1400" dirty="0">
              <a:solidFill>
                <a:srgbClr val="A50021"/>
              </a:solidFill>
            </a:endParaRPr>
          </a:p>
        </p:txBody>
      </p:sp>
      <p:sp>
        <p:nvSpPr>
          <p:cNvPr id="7" name="Line 4"/>
          <p:cNvSpPr>
            <a:spLocks noChangeShapeType="1"/>
          </p:cNvSpPr>
          <p:nvPr/>
        </p:nvSpPr>
        <p:spPr bwMode="auto">
          <a:xfrm flipV="1">
            <a:off x="539552" y="4653136"/>
            <a:ext cx="6048672" cy="1"/>
          </a:xfrm>
          <a:prstGeom prst="line">
            <a:avLst/>
          </a:prstGeom>
          <a:noFill/>
          <a:ln w="25400">
            <a:solidFill>
              <a:schemeClr val="tx1"/>
            </a:solidFill>
            <a:round/>
            <a:headEnd/>
            <a:tailEnd type="triangle" w="lg" len="lg"/>
          </a:ln>
        </p:spPr>
        <p:txBody>
          <a:bodyPr/>
          <a:lstStyle/>
          <a:p>
            <a:endParaRPr lang="en-GB"/>
          </a:p>
        </p:txBody>
      </p:sp>
      <p:sp>
        <p:nvSpPr>
          <p:cNvPr id="20" name="Explosion 2 19"/>
          <p:cNvSpPr/>
          <p:nvPr/>
        </p:nvSpPr>
        <p:spPr bwMode="auto">
          <a:xfrm>
            <a:off x="5184068" y="0"/>
            <a:ext cx="3528392" cy="1152000"/>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Loss of Reputation</a:t>
            </a:r>
            <a:endParaRPr kumimoji="0" lang="en-GB" sz="2000" b="1" i="0" u="none" strike="noStrike" cap="none" normalizeH="0" baseline="0" dirty="0" smtClean="0">
              <a:ln>
                <a:noFill/>
              </a:ln>
              <a:solidFill>
                <a:schemeClr val="tx1"/>
              </a:solidFill>
              <a:effectLst/>
              <a:latin typeface="Arial" charset="0"/>
            </a:endParaRPr>
          </a:p>
        </p:txBody>
      </p:sp>
      <p:sp>
        <p:nvSpPr>
          <p:cNvPr id="21" name="Explosion 2 20"/>
          <p:cNvSpPr/>
          <p:nvPr/>
        </p:nvSpPr>
        <p:spPr bwMode="auto">
          <a:xfrm>
            <a:off x="6759352" y="3276601"/>
            <a:ext cx="2384648" cy="1232520"/>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Recall cost</a:t>
            </a:r>
          </a:p>
        </p:txBody>
      </p:sp>
      <p:sp>
        <p:nvSpPr>
          <p:cNvPr id="22" name="Explosion 2 21"/>
          <p:cNvSpPr/>
          <p:nvPr/>
        </p:nvSpPr>
        <p:spPr bwMode="auto">
          <a:xfrm>
            <a:off x="6355432" y="2222797"/>
            <a:ext cx="2609056" cy="1351384"/>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Debug cost</a:t>
            </a:r>
            <a:endParaRPr kumimoji="0" lang="en-GB" sz="2000" b="1" i="0" u="none" strike="noStrike" cap="none" normalizeH="0" baseline="0" dirty="0" smtClean="0">
              <a:ln>
                <a:noFill/>
              </a:ln>
              <a:solidFill>
                <a:schemeClr val="tx1"/>
              </a:solidFill>
              <a:effectLst/>
              <a:latin typeface="Arial" charset="0"/>
            </a:endParaRPr>
          </a:p>
        </p:txBody>
      </p:sp>
      <p:sp>
        <p:nvSpPr>
          <p:cNvPr id="23" name="Explosion 2 22"/>
          <p:cNvSpPr/>
          <p:nvPr/>
        </p:nvSpPr>
        <p:spPr bwMode="auto">
          <a:xfrm>
            <a:off x="549701" y="1627634"/>
            <a:ext cx="3168352" cy="1801366"/>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Late to market cost</a:t>
            </a:r>
            <a:endParaRPr kumimoji="0" lang="en-GB" sz="2000" b="1" i="0" u="none" strike="noStrike" cap="none" normalizeH="0" baseline="0" dirty="0" smtClean="0">
              <a:ln>
                <a:noFill/>
              </a:ln>
              <a:solidFill>
                <a:schemeClr val="tx1"/>
              </a:solidFill>
              <a:effectLst/>
              <a:latin typeface="Arial" charset="0"/>
            </a:endParaRPr>
          </a:p>
        </p:txBody>
      </p:sp>
      <p:sp>
        <p:nvSpPr>
          <p:cNvPr id="18" name="Explosion 2 17"/>
          <p:cNvSpPr/>
          <p:nvPr/>
        </p:nvSpPr>
        <p:spPr bwMode="auto">
          <a:xfrm>
            <a:off x="2057946" y="332656"/>
            <a:ext cx="3810197" cy="2016224"/>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Lost opportunity cost</a:t>
            </a:r>
            <a:endParaRPr kumimoji="0" lang="en-GB" sz="2000" b="1"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48000" y="6048000"/>
            <a:ext cx="7813964" cy="646331"/>
          </a:xfrm>
          <a:prstGeom prst="rect">
            <a:avLst/>
          </a:prstGeom>
          <a:noFill/>
        </p:spPr>
        <p:txBody>
          <a:bodyPr wrap="square" rtlCol="0">
            <a:spAutoFit/>
          </a:bodyPr>
          <a:lstStyle/>
          <a:p>
            <a:pPr lvl="1" eaLnBrk="1" hangingPunct="1">
              <a:defRPr/>
            </a:pPr>
            <a:r>
              <a:rPr lang="en-GB" dirty="0" smtClean="0"/>
              <a:t>Remember the Intel Pentium FDIV bug!  </a:t>
            </a:r>
            <a:r>
              <a:rPr lang="en-GB" dirty="0" smtClean="0">
                <a:hlinkClick r:id="rId4"/>
              </a:rPr>
              <a:t>http://en.wikipedia.org/wiki/Pentium_FDIV_bug</a:t>
            </a:r>
            <a:endParaRPr lang="en-GB" dirty="0"/>
          </a:p>
        </p:txBody>
      </p:sp>
    </p:spTree>
    <p:custDataLst>
      <p:tags r:id="rId1"/>
    </p:custDataLst>
    <p:extLst>
      <p:ext uri="{BB962C8B-B14F-4D97-AF65-F5344CB8AC3E}">
        <p14:creationId xmlns:p14="http://schemas.microsoft.com/office/powerpoint/2010/main" val="3436609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9" grpId="0" animBg="1"/>
      <p:bldP spid="13" grpId="0" animBg="1"/>
      <p:bldP spid="20" grpId="0" animBg="1"/>
      <p:bldP spid="21" grpId="0" animBg="1"/>
      <p:bldP spid="22" grpId="0" animBg="1"/>
      <p:bldP spid="23" grpId="0" animBg="1"/>
      <p:bldP spid="18"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Mask costs </a:t>
            </a:r>
            <a:r>
              <a:rPr lang="en-GB" sz="1400" dirty="0" smtClean="0"/>
              <a:t>(Electronics Weekly, 10 October 2007)</a:t>
            </a:r>
            <a:endParaRPr lang="en-GB" sz="1400" dirty="0"/>
          </a:p>
        </p:txBody>
      </p:sp>
      <p:pic>
        <p:nvPicPr>
          <p:cNvPr id="4" name="Picture 4" descr="mask_costs"/>
          <p:cNvPicPr>
            <a:picLocks noGrp="1" noChangeAspect="1" noChangeArrowheads="1"/>
          </p:cNvPicPr>
          <p:nvPr>
            <p:ph idx="1"/>
          </p:nvPr>
        </p:nvPicPr>
        <p:blipFill>
          <a:blip r:embed="rId3" cstate="print"/>
          <a:srcRect/>
          <a:stretch>
            <a:fillRect/>
          </a:stretch>
        </p:blipFill>
        <p:spPr>
          <a:xfrm>
            <a:off x="2028896" y="1167533"/>
            <a:ext cx="5086207" cy="5488989"/>
          </a:xfrm>
          <a:noFill/>
        </p:spPr>
      </p:pic>
    </p:spTree>
    <p:custDataLst>
      <p:tags r:id="rId1"/>
    </p:custDataLst>
    <p:extLst>
      <p:ext uri="{BB962C8B-B14F-4D97-AF65-F5344CB8AC3E}">
        <p14:creationId xmlns:p14="http://schemas.microsoft.com/office/powerpoint/2010/main" val="31304114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4" cstate="print"/>
          <a:srcRect/>
          <a:stretch>
            <a:fillRect/>
          </a:stretch>
        </p:blipFill>
        <p:spPr bwMode="auto">
          <a:xfrm>
            <a:off x="1727200" y="2060848"/>
            <a:ext cx="5508705" cy="3262315"/>
          </a:xfrm>
          <a:prstGeom prst="rect">
            <a:avLst/>
          </a:prstGeom>
          <a:noFill/>
          <a:ln w="9525">
            <a:noFill/>
            <a:miter lim="800000"/>
            <a:headEnd/>
            <a:tailEnd/>
          </a:ln>
        </p:spPr>
      </p:pic>
      <p:sp>
        <p:nvSpPr>
          <p:cNvPr id="2" name="Title 1"/>
          <p:cNvSpPr>
            <a:spLocks noGrp="1"/>
          </p:cNvSpPr>
          <p:nvPr>
            <p:ph type="title"/>
          </p:nvPr>
        </p:nvSpPr>
        <p:spPr/>
        <p:txBody>
          <a:bodyPr/>
          <a:lstStyle/>
          <a:p>
            <a:r>
              <a:rPr lang="en-US" sz="2800" dirty="0" smtClean="0"/>
              <a:t>Increasing Design Complexity </a:t>
            </a:r>
            <a:r>
              <a:rPr lang="en-US" sz="2800" dirty="0" err="1" smtClean="0"/>
              <a:t>vs</a:t>
            </a:r>
            <a:r>
              <a:rPr lang="en-US" sz="2800" dirty="0" smtClean="0"/>
              <a:t> tight TTM Constraints</a:t>
            </a:r>
            <a:endParaRPr lang="en-GB" sz="2800" dirty="0"/>
          </a:p>
        </p:txBody>
      </p:sp>
      <p:sp>
        <p:nvSpPr>
          <p:cNvPr id="6" name="Content Placeholder 2"/>
          <p:cNvSpPr txBox="1">
            <a:spLocks/>
          </p:cNvSpPr>
          <p:nvPr/>
        </p:nvSpPr>
        <p:spPr bwMode="auto">
          <a:xfrm>
            <a:off x="1191977" y="1268760"/>
            <a:ext cx="7759972"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80000"/>
              </a:lnSpc>
              <a:spcBef>
                <a:spcPct val="20000"/>
              </a:spcBef>
              <a:buClr>
                <a:srgbClr val="4185BD"/>
              </a:buClr>
              <a:defRPr/>
            </a:pPr>
            <a:r>
              <a:rPr kumimoji="0" lang="en-GB" sz="2000" b="0" i="0" u="none" strike="noStrike" kern="0" cap="none" spc="0" normalizeH="0" baseline="0" noProof="0" dirty="0" smtClean="0">
                <a:ln>
                  <a:noFill/>
                </a:ln>
                <a:solidFill>
                  <a:schemeClr val="tx1"/>
                </a:solidFill>
                <a:effectLst/>
                <a:uLnTx/>
                <a:uFillTx/>
                <a:latin typeface="+mn-lt"/>
                <a:ea typeface="+mn-ea"/>
                <a:cs typeface="+mn-cs"/>
              </a:rPr>
              <a:t>ITRS Edition 2009, Design Chapter </a:t>
            </a:r>
            <a:r>
              <a:rPr kumimoji="0" lang="en-GB" sz="1000" b="0" i="0" u="none" strike="noStrike" kern="0" cap="none" spc="0" normalizeH="0" baseline="0" noProof="0" dirty="0" smtClean="0">
                <a:ln>
                  <a:noFill/>
                </a:ln>
                <a:solidFill>
                  <a:schemeClr val="tx1"/>
                </a:solidFill>
                <a:effectLst/>
                <a:uLnTx/>
                <a:uFillTx/>
                <a:latin typeface="+mn-lt"/>
                <a:ea typeface="+mn-ea"/>
                <a:cs typeface="+mn-cs"/>
              </a:rPr>
              <a:t>(</a:t>
            </a:r>
            <a:r>
              <a:rPr kumimoji="0" lang="en-GB" sz="1000" b="0" i="0" u="none" strike="noStrike" kern="0" cap="none" spc="0" normalizeH="0" baseline="0" noProof="0" dirty="0" smtClean="0">
                <a:ln>
                  <a:noFill/>
                </a:ln>
                <a:solidFill>
                  <a:schemeClr val="tx1"/>
                </a:solidFill>
                <a:effectLst/>
                <a:uLnTx/>
                <a:uFillTx/>
                <a:latin typeface="+mn-lt"/>
                <a:ea typeface="+mn-ea"/>
                <a:cs typeface="+mn-cs"/>
                <a:hlinkClick r:id="rId5"/>
              </a:rPr>
              <a:t>http://www.itrs.net</a:t>
            </a:r>
            <a:r>
              <a:rPr kumimoji="0" lang="en-GB" sz="900" b="0" i="0" u="none" strike="noStrike" kern="0" cap="none" spc="0" normalizeH="0" baseline="0" noProof="0" dirty="0" smtClean="0">
                <a:ln>
                  <a:noFill/>
                </a:ln>
                <a:solidFill>
                  <a:schemeClr val="tx1"/>
                </a:solidFill>
                <a:effectLst/>
                <a:uLnTx/>
                <a:uFillTx/>
                <a:latin typeface="+mn-lt"/>
                <a:ea typeface="+mn-ea"/>
                <a:cs typeface="+mn-cs"/>
                <a:hlinkClick r:id="rId5"/>
              </a:rPr>
              <a:t>/</a:t>
            </a:r>
            <a:r>
              <a:rPr lang="en-GB" sz="900" kern="0" dirty="0">
                <a:latin typeface="+mn-lt"/>
              </a:rPr>
              <a:t> </a:t>
            </a:r>
            <a:r>
              <a:rPr lang="en-GB" sz="900" kern="0" dirty="0" smtClean="0">
                <a:latin typeface="+mn-lt"/>
              </a:rPr>
              <a:t>and </a:t>
            </a:r>
            <a:r>
              <a:rPr lang="en-GB" sz="900" kern="0" dirty="0">
                <a:latin typeface="+mn-lt"/>
              </a:rPr>
              <a:t> </a:t>
            </a:r>
            <a:r>
              <a:rPr lang="en-GB" sz="900" kern="0" dirty="0">
                <a:latin typeface="+mn-lt"/>
                <a:hlinkClick r:id="rId6"/>
              </a:rPr>
              <a:t>http://www.itrs2.net</a:t>
            </a:r>
            <a:r>
              <a:rPr lang="en-GB" sz="900" kern="0" dirty="0" smtClean="0">
                <a:latin typeface="+mn-lt"/>
                <a:hlinkClick r:id="rId6"/>
              </a:rPr>
              <a:t>/</a:t>
            </a:r>
            <a:r>
              <a:rPr lang="en-GB" sz="900" kern="0" dirty="0" smtClean="0">
                <a:latin typeface="+mn-lt"/>
              </a:rPr>
              <a:t>)</a:t>
            </a: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gn="l">
              <a:lnSpc>
                <a:spcPct val="80000"/>
              </a:lnSpc>
              <a:spcBef>
                <a:spcPct val="20000"/>
              </a:spcBef>
              <a:buFont typeface="Arial" pitchFamily="34" charset="0"/>
              <a:buChar char="–"/>
            </a:pPr>
            <a:r>
              <a:rPr kumimoji="0" lang="en-GB" sz="1800" b="0" i="0" u="none" strike="noStrike" kern="0" cap="none" spc="0" normalizeH="0" baseline="0" noProof="0" dirty="0" smtClean="0">
                <a:ln>
                  <a:noFill/>
                </a:ln>
                <a:solidFill>
                  <a:srgbClr val="0070C0"/>
                </a:solidFill>
                <a:effectLst/>
                <a:uLnTx/>
                <a:uFillTx/>
                <a:latin typeface="+mn-lt"/>
                <a:ea typeface="+mn-ea"/>
                <a:cs typeface="+mn-cs"/>
              </a:rPr>
              <a:t>Hardware and Software Design Gaps versus Time</a:t>
            </a: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3" name="Content Placeholder 2"/>
          <p:cNvSpPr>
            <a:spLocks noGrp="1"/>
          </p:cNvSpPr>
          <p:nvPr>
            <p:ph idx="1"/>
          </p:nvPr>
        </p:nvSpPr>
        <p:spPr>
          <a:xfrm>
            <a:off x="0" y="5432400"/>
            <a:ext cx="9144000" cy="1223516"/>
          </a:xfrm>
          <a:solidFill>
            <a:srgbClr val="FF9999"/>
          </a:solidFill>
        </p:spPr>
        <p:txBody>
          <a:bodyPr anchor="t"/>
          <a:lstStyle/>
          <a:p>
            <a:pPr eaLnBrk="1" hangingPunct="1">
              <a:spcBef>
                <a:spcPts val="0"/>
              </a:spcBef>
              <a:buNone/>
            </a:pPr>
            <a:r>
              <a:rPr lang="en-GB" sz="2800" dirty="0" smtClean="0">
                <a:solidFill>
                  <a:srgbClr val="C00000"/>
                </a:solidFill>
              </a:rPr>
              <a:t>Getting it right (first time) is more and more difficult:</a:t>
            </a:r>
          </a:p>
          <a:p>
            <a:pPr lvl="1">
              <a:spcBef>
                <a:spcPts val="0"/>
              </a:spcBef>
            </a:pPr>
            <a:r>
              <a:rPr lang="en-GB" sz="2000" b="0" dirty="0" smtClean="0">
                <a:solidFill>
                  <a:srgbClr val="C00000"/>
                </a:solidFill>
              </a:rPr>
              <a:t>rapidly increasing design complexity</a:t>
            </a:r>
          </a:p>
          <a:p>
            <a:pPr lvl="1">
              <a:spcBef>
                <a:spcPts val="0"/>
              </a:spcBef>
            </a:pPr>
            <a:r>
              <a:rPr lang="en-GB" sz="2000" b="0" dirty="0" smtClean="0">
                <a:solidFill>
                  <a:srgbClr val="C00000"/>
                </a:solidFill>
              </a:rPr>
              <a:t>tight “time-to-market” constraints</a:t>
            </a:r>
            <a:endParaRPr lang="en-GB" sz="2000" b="0" dirty="0" smtClean="0"/>
          </a:p>
        </p:txBody>
      </p:sp>
    </p:spTree>
    <p:custDataLst>
      <p:tags r:id="rId1"/>
    </p:custDataLst>
    <p:extLst>
      <p:ext uri="{BB962C8B-B14F-4D97-AF65-F5344CB8AC3E}">
        <p14:creationId xmlns:p14="http://schemas.microsoft.com/office/powerpoint/2010/main" val="35073426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ko-KR" dirty="0" smtClean="0">
                <a:ea typeface="Gulim" pitchFamily="34" charset="-127"/>
              </a:rPr>
              <a:t>Increasing Design Complexity</a:t>
            </a:r>
            <a:endParaRPr lang="en-US" dirty="0" smtClean="0">
              <a:ea typeface="Gulim" pitchFamily="34" charset="-127"/>
            </a:endParaRPr>
          </a:p>
        </p:txBody>
      </p:sp>
      <p:sp>
        <p:nvSpPr>
          <p:cNvPr id="208937" name="Text Box 41"/>
          <p:cNvSpPr txBox="1">
            <a:spLocks noChangeArrowheads="1"/>
          </p:cNvSpPr>
          <p:nvPr/>
        </p:nvSpPr>
        <p:spPr bwMode="auto">
          <a:xfrm>
            <a:off x="683568" y="5805264"/>
            <a:ext cx="7300912" cy="642937"/>
          </a:xfrm>
          <a:prstGeom prst="rect">
            <a:avLst/>
          </a:prstGeom>
          <a:solidFill>
            <a:schemeClr val="bg1"/>
          </a:solidFill>
          <a:ln w="6350" algn="ctr">
            <a:noFill/>
            <a:miter lim="800000"/>
            <a:headEnd/>
            <a:tailEnd/>
          </a:ln>
        </p:spPr>
        <p:txBody>
          <a:bodyPr lIns="90487" tIns="44450" rIns="90487" bIns="44450" anchor="ctr">
            <a:spAutoFit/>
          </a:bodyPr>
          <a:lstStyle/>
          <a:p>
            <a:pPr algn="ctr" eaLnBrk="0" hangingPunct="0">
              <a:lnSpc>
                <a:spcPct val="90000"/>
              </a:lnSpc>
            </a:pPr>
            <a:r>
              <a:rPr lang="en-US" altLang="ko-KR" sz="2000" b="1" dirty="0">
                <a:solidFill>
                  <a:srgbClr val="000000"/>
                </a:solidFill>
                <a:ea typeface="Gulim" pitchFamily="34" charset="-127"/>
              </a:rPr>
              <a:t>Multiple Power Domains, Security, </a:t>
            </a:r>
            <a:r>
              <a:rPr lang="en-US" altLang="ko-KR" sz="2000" b="1" dirty="0" err="1">
                <a:solidFill>
                  <a:srgbClr val="000000"/>
                </a:solidFill>
                <a:ea typeface="Gulim" pitchFamily="34" charset="-127"/>
              </a:rPr>
              <a:t>Virtualisation</a:t>
            </a:r>
            <a:endParaRPr lang="en-US" altLang="ko-KR" sz="2000" b="1" dirty="0">
              <a:solidFill>
                <a:srgbClr val="000000"/>
              </a:solidFill>
              <a:ea typeface="Gulim" pitchFamily="34" charset="-127"/>
            </a:endParaRPr>
          </a:p>
          <a:p>
            <a:pPr algn="ctr" eaLnBrk="0" hangingPunct="0">
              <a:lnSpc>
                <a:spcPct val="90000"/>
              </a:lnSpc>
            </a:pPr>
            <a:r>
              <a:rPr lang="en-US" altLang="ko-KR" sz="2000" b="1" dirty="0">
                <a:solidFill>
                  <a:srgbClr val="000000"/>
                </a:solidFill>
                <a:ea typeface="Gulim" pitchFamily="34" charset="-127"/>
              </a:rPr>
              <a:t>Nearly five million lines of code to enable Media gateway</a:t>
            </a:r>
            <a:endParaRPr lang="en-US" sz="2000" b="1" dirty="0">
              <a:solidFill>
                <a:srgbClr val="000000"/>
              </a:solidFill>
              <a:ea typeface="Gulim" pitchFamily="34" charset="-127"/>
            </a:endParaRPr>
          </a:p>
        </p:txBody>
      </p:sp>
      <p:grpSp>
        <p:nvGrpSpPr>
          <p:cNvPr id="2" name="Group 43"/>
          <p:cNvGrpSpPr>
            <a:grpSpLocks/>
          </p:cNvGrpSpPr>
          <p:nvPr/>
        </p:nvGrpSpPr>
        <p:grpSpPr bwMode="auto">
          <a:xfrm>
            <a:off x="755576" y="1124744"/>
            <a:ext cx="8013600" cy="5181983"/>
            <a:chOff x="790575" y="1143000"/>
            <a:chExt cx="8013600" cy="5155208"/>
          </a:xfrm>
        </p:grpSpPr>
        <p:grpSp>
          <p:nvGrpSpPr>
            <p:cNvPr id="3" name="Group 3"/>
            <p:cNvGrpSpPr>
              <a:grpSpLocks/>
            </p:cNvGrpSpPr>
            <p:nvPr/>
          </p:nvGrpSpPr>
          <p:grpSpPr bwMode="auto">
            <a:xfrm>
              <a:off x="790575" y="1192213"/>
              <a:ext cx="7669213" cy="4508500"/>
              <a:chOff x="498" y="751"/>
              <a:chExt cx="4831" cy="2840"/>
            </a:xfrm>
          </p:grpSpPr>
          <p:sp>
            <p:nvSpPr>
              <p:cNvPr id="4132" name="Text Box 4"/>
              <p:cNvSpPr txBox="1">
                <a:spLocks noChangeArrowheads="1"/>
              </p:cNvSpPr>
              <p:nvPr/>
            </p:nvSpPr>
            <p:spPr bwMode="auto">
              <a:xfrm>
                <a:off x="592" y="1177"/>
                <a:ext cx="720" cy="634"/>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Video</a:t>
                </a:r>
                <a:br>
                  <a:rPr lang="en-US" sz="2000" b="1">
                    <a:solidFill>
                      <a:srgbClr val="000000"/>
                    </a:solidFill>
                    <a:ea typeface="MS PGothic" pitchFamily="34" charset="-128"/>
                  </a:rPr>
                </a:br>
                <a:r>
                  <a:rPr lang="en-US" sz="2000" b="1">
                    <a:solidFill>
                      <a:srgbClr val="000000"/>
                    </a:solidFill>
                    <a:ea typeface="MS PGothic" pitchFamily="34" charset="-128"/>
                  </a:rPr>
                  <a:t>Display</a:t>
                </a:r>
                <a:br>
                  <a:rPr lang="en-US" sz="2000" b="1">
                    <a:solidFill>
                      <a:srgbClr val="000000"/>
                    </a:solidFill>
                    <a:ea typeface="MS PGothic" pitchFamily="34" charset="-128"/>
                  </a:rPr>
                </a:br>
                <a:endParaRPr lang="en-US" sz="2000" b="1">
                  <a:solidFill>
                    <a:srgbClr val="000000"/>
                  </a:solidFill>
                  <a:ea typeface="MS PGothic" pitchFamily="34" charset="-128"/>
                </a:endParaRPr>
              </a:p>
            </p:txBody>
          </p:sp>
          <p:sp>
            <p:nvSpPr>
              <p:cNvPr id="4133" name="Text Box 5"/>
              <p:cNvSpPr txBox="1">
                <a:spLocks noChangeArrowheads="1"/>
              </p:cNvSpPr>
              <p:nvPr/>
            </p:nvSpPr>
            <p:spPr bwMode="auto">
              <a:xfrm>
                <a:off x="4368" y="1267"/>
                <a:ext cx="720" cy="442"/>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TV Decode</a:t>
                </a:r>
              </a:p>
            </p:txBody>
          </p:sp>
          <p:sp>
            <p:nvSpPr>
              <p:cNvPr id="4134" name="Text Box 6"/>
              <p:cNvSpPr txBox="1">
                <a:spLocks noChangeArrowheads="1"/>
              </p:cNvSpPr>
              <p:nvPr/>
            </p:nvSpPr>
            <p:spPr bwMode="auto">
              <a:xfrm>
                <a:off x="498" y="2671"/>
                <a:ext cx="830" cy="250"/>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Wireless</a:t>
                </a:r>
              </a:p>
            </p:txBody>
          </p:sp>
          <p:sp>
            <p:nvSpPr>
              <p:cNvPr id="4135" name="Text Box 7"/>
              <p:cNvSpPr txBox="1">
                <a:spLocks noChangeArrowheads="1"/>
              </p:cNvSpPr>
              <p:nvPr/>
            </p:nvSpPr>
            <p:spPr bwMode="auto">
              <a:xfrm>
                <a:off x="4369" y="2698"/>
                <a:ext cx="960" cy="250"/>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xDSL</a:t>
                </a:r>
              </a:p>
            </p:txBody>
          </p:sp>
          <p:pic>
            <p:nvPicPr>
              <p:cNvPr id="208904" name="Picture 8"/>
              <p:cNvPicPr>
                <a:picLocks noChangeAspect="1" noChangeArrowheads="1"/>
              </p:cNvPicPr>
              <p:nvPr/>
            </p:nvPicPr>
            <p:blipFill>
              <a:blip r:embed="rId4" cstate="print">
                <a:grayscl/>
              </a:blip>
              <a:srcRect/>
              <a:stretch>
                <a:fillRect/>
              </a:stretch>
            </p:blipFill>
            <p:spPr bwMode="auto">
              <a:xfrm>
                <a:off x="1360" y="751"/>
                <a:ext cx="2976" cy="2840"/>
              </a:xfrm>
              <a:prstGeom prst="rect">
                <a:avLst/>
              </a:prstGeom>
              <a:noFill/>
              <a:effectLst>
                <a:outerShdw dist="35921" dir="2700000" algn="ctr" rotWithShape="0">
                  <a:srgbClr val="191919"/>
                </a:outerShdw>
              </a:effectLst>
            </p:spPr>
          </p:pic>
          <p:pic>
            <p:nvPicPr>
              <p:cNvPr id="4137" name="Picture 9"/>
              <p:cNvPicPr preferRelativeResize="0">
                <a:picLocks noChangeArrowheads="1"/>
              </p:cNvPicPr>
              <p:nvPr/>
            </p:nvPicPr>
            <p:blipFill>
              <a:blip r:embed="rId5" cstate="print">
                <a:grayscl/>
              </a:blip>
              <a:srcRect/>
              <a:stretch>
                <a:fillRect/>
              </a:stretch>
            </p:blipFill>
            <p:spPr bwMode="auto">
              <a:xfrm>
                <a:off x="1488" y="878"/>
                <a:ext cx="686" cy="697"/>
              </a:xfrm>
              <a:prstGeom prst="rect">
                <a:avLst/>
              </a:prstGeom>
              <a:noFill/>
              <a:ln w="9525">
                <a:noFill/>
                <a:miter lim="800000"/>
                <a:headEnd/>
                <a:tailEnd/>
              </a:ln>
            </p:spPr>
          </p:pic>
          <p:pic>
            <p:nvPicPr>
              <p:cNvPr id="4138" name="Picture 10"/>
              <p:cNvPicPr preferRelativeResize="0">
                <a:picLocks noChangeArrowheads="1"/>
              </p:cNvPicPr>
              <p:nvPr/>
            </p:nvPicPr>
            <p:blipFill>
              <a:blip r:embed="rId6" cstate="print">
                <a:grayscl/>
              </a:blip>
              <a:srcRect/>
              <a:stretch>
                <a:fillRect/>
              </a:stretch>
            </p:blipFill>
            <p:spPr bwMode="auto">
              <a:xfrm>
                <a:off x="2751" y="881"/>
                <a:ext cx="1459" cy="1382"/>
              </a:xfrm>
              <a:prstGeom prst="rect">
                <a:avLst/>
              </a:prstGeom>
              <a:noFill/>
              <a:ln w="9525">
                <a:noFill/>
                <a:miter lim="800000"/>
                <a:headEnd/>
                <a:tailEnd/>
              </a:ln>
            </p:spPr>
          </p:pic>
          <p:pic>
            <p:nvPicPr>
              <p:cNvPr id="4139" name="Picture 11"/>
              <p:cNvPicPr preferRelativeResize="0">
                <a:picLocks noChangeArrowheads="1"/>
              </p:cNvPicPr>
              <p:nvPr/>
            </p:nvPicPr>
            <p:blipFill>
              <a:blip r:embed="rId7" cstate="print">
                <a:grayscl/>
              </a:blip>
              <a:srcRect/>
              <a:stretch>
                <a:fillRect/>
              </a:stretch>
            </p:blipFill>
            <p:spPr bwMode="auto">
              <a:xfrm>
                <a:off x="1488" y="2218"/>
                <a:ext cx="1240" cy="1239"/>
              </a:xfrm>
              <a:prstGeom prst="rect">
                <a:avLst/>
              </a:prstGeom>
              <a:noFill/>
              <a:ln w="9525">
                <a:noFill/>
                <a:miter lim="800000"/>
                <a:headEnd/>
                <a:tailEnd/>
              </a:ln>
            </p:spPr>
          </p:pic>
          <p:pic>
            <p:nvPicPr>
              <p:cNvPr id="4140" name="Picture 12"/>
              <p:cNvPicPr preferRelativeResize="0">
                <a:picLocks noChangeArrowheads="1"/>
              </p:cNvPicPr>
              <p:nvPr/>
            </p:nvPicPr>
            <p:blipFill>
              <a:blip r:embed="rId8" cstate="print">
                <a:grayscl/>
              </a:blip>
              <a:srcRect/>
              <a:stretch>
                <a:fillRect/>
              </a:stretch>
            </p:blipFill>
            <p:spPr bwMode="auto">
              <a:xfrm>
                <a:off x="2936" y="2384"/>
                <a:ext cx="1274" cy="1077"/>
              </a:xfrm>
              <a:prstGeom prst="rect">
                <a:avLst/>
              </a:prstGeom>
              <a:noFill/>
              <a:ln w="9525">
                <a:noFill/>
                <a:miter lim="800000"/>
                <a:headEnd/>
                <a:tailEnd/>
              </a:ln>
            </p:spPr>
          </p:pic>
        </p:grpSp>
        <p:sp>
          <p:nvSpPr>
            <p:cNvPr id="4103" name="Rectangle 13"/>
            <p:cNvSpPr>
              <a:spLocks noChangeArrowheads="1"/>
            </p:cNvSpPr>
            <p:nvPr/>
          </p:nvSpPr>
          <p:spPr bwMode="auto">
            <a:xfrm>
              <a:off x="4897438" y="4575175"/>
              <a:ext cx="460375" cy="460375"/>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4" name="Picture 14" descr="ARM - the architecture for the digital world">
              <a:hlinkClick r:id="rId9"/>
            </p:cNvPr>
            <p:cNvPicPr>
              <a:picLocks noChangeAspect="1" noChangeArrowheads="1"/>
            </p:cNvPicPr>
            <p:nvPr/>
          </p:nvPicPr>
          <p:blipFill>
            <a:blip r:embed="rId10" cstate="print"/>
            <a:srcRect/>
            <a:stretch>
              <a:fillRect/>
            </a:stretch>
          </p:blipFill>
          <p:spPr bwMode="auto">
            <a:xfrm>
              <a:off x="4918075" y="4694238"/>
              <a:ext cx="406400" cy="185737"/>
            </a:xfrm>
            <a:prstGeom prst="rect">
              <a:avLst/>
            </a:prstGeom>
            <a:solidFill>
              <a:schemeClr val="bg1">
                <a:alpha val="74901"/>
              </a:schemeClr>
            </a:solidFill>
            <a:ln w="9525">
              <a:noFill/>
              <a:miter lim="800000"/>
              <a:headEnd/>
              <a:tailEnd/>
            </a:ln>
          </p:spPr>
        </p:pic>
        <p:sp>
          <p:nvSpPr>
            <p:cNvPr id="4105" name="Rectangle 15"/>
            <p:cNvSpPr>
              <a:spLocks noChangeArrowheads="1"/>
            </p:cNvSpPr>
            <p:nvPr/>
          </p:nvSpPr>
          <p:spPr bwMode="auto">
            <a:xfrm>
              <a:off x="5556250" y="2409825"/>
              <a:ext cx="1133475" cy="460375"/>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6" name="Picture 16" descr="ARM - the architecture for the digital world">
              <a:hlinkClick r:id="rId9"/>
            </p:cNvPr>
            <p:cNvPicPr>
              <a:picLocks noChangeAspect="1" noChangeArrowheads="1"/>
            </p:cNvPicPr>
            <p:nvPr/>
          </p:nvPicPr>
          <p:blipFill>
            <a:blip r:embed="rId10" cstate="print"/>
            <a:srcRect/>
            <a:stretch>
              <a:fillRect/>
            </a:stretch>
          </p:blipFill>
          <p:spPr bwMode="auto">
            <a:xfrm>
              <a:off x="5856288" y="2538413"/>
              <a:ext cx="628650" cy="185737"/>
            </a:xfrm>
            <a:prstGeom prst="rect">
              <a:avLst/>
            </a:prstGeom>
            <a:solidFill>
              <a:schemeClr val="bg1">
                <a:alpha val="74901"/>
              </a:schemeClr>
            </a:solidFill>
            <a:ln w="9525">
              <a:noFill/>
              <a:miter lim="800000"/>
              <a:headEnd/>
              <a:tailEnd/>
            </a:ln>
          </p:spPr>
        </p:pic>
        <p:sp>
          <p:nvSpPr>
            <p:cNvPr id="4107" name="Rectangle 17"/>
            <p:cNvSpPr>
              <a:spLocks noChangeArrowheads="1"/>
            </p:cNvSpPr>
            <p:nvPr/>
          </p:nvSpPr>
          <p:spPr bwMode="auto">
            <a:xfrm>
              <a:off x="3395663" y="3543300"/>
              <a:ext cx="352425" cy="442913"/>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8" name="Picture 18" descr="ARM - the architecture for the digital world">
              <a:hlinkClick r:id="rId9"/>
            </p:cNvPr>
            <p:cNvPicPr>
              <a:picLocks noChangeAspect="1" noChangeArrowheads="1"/>
            </p:cNvPicPr>
            <p:nvPr/>
          </p:nvPicPr>
          <p:blipFill>
            <a:blip r:embed="rId10" cstate="print"/>
            <a:srcRect/>
            <a:stretch>
              <a:fillRect/>
            </a:stretch>
          </p:blipFill>
          <p:spPr bwMode="auto">
            <a:xfrm>
              <a:off x="3411538" y="3657600"/>
              <a:ext cx="311150" cy="179388"/>
            </a:xfrm>
            <a:prstGeom prst="rect">
              <a:avLst/>
            </a:prstGeom>
            <a:solidFill>
              <a:schemeClr val="bg1">
                <a:alpha val="74901"/>
              </a:schemeClr>
            </a:solidFill>
            <a:ln w="9525">
              <a:noFill/>
              <a:miter lim="800000"/>
              <a:headEnd/>
              <a:tailEnd/>
            </a:ln>
          </p:spPr>
        </p:pic>
        <p:sp>
          <p:nvSpPr>
            <p:cNvPr id="4109" name="Rectangle 19"/>
            <p:cNvSpPr>
              <a:spLocks noChangeArrowheads="1"/>
            </p:cNvSpPr>
            <p:nvPr/>
          </p:nvSpPr>
          <p:spPr bwMode="auto">
            <a:xfrm>
              <a:off x="2641600" y="2219325"/>
              <a:ext cx="381000" cy="26035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Symbol" pitchFamily="18" charset="2"/>
                  <a:ea typeface="MS PGothic" pitchFamily="34" charset="-128"/>
                </a:rPr>
                <a:t>m</a:t>
              </a:r>
              <a:r>
                <a:rPr kumimoji="1" lang="en-US" sz="1400" b="1">
                  <a:solidFill>
                    <a:srgbClr val="000000"/>
                  </a:solidFill>
                  <a:latin typeface="Arial Narrow" pitchFamily="34" charset="0"/>
                  <a:ea typeface="MS PGothic" pitchFamily="34" charset="-128"/>
                </a:rPr>
                <a:t>C</a:t>
              </a:r>
            </a:p>
          </p:txBody>
        </p:sp>
        <p:grpSp>
          <p:nvGrpSpPr>
            <p:cNvPr id="4" name="Group 20"/>
            <p:cNvGrpSpPr>
              <a:grpSpLocks/>
            </p:cNvGrpSpPr>
            <p:nvPr/>
          </p:nvGrpSpPr>
          <p:grpSpPr bwMode="auto">
            <a:xfrm>
              <a:off x="5910263" y="1866900"/>
              <a:ext cx="352425" cy="442913"/>
              <a:chOff x="1887" y="2253"/>
              <a:chExt cx="222" cy="279"/>
            </a:xfrm>
          </p:grpSpPr>
          <p:sp>
            <p:nvSpPr>
              <p:cNvPr id="4130" name="Rectangle 21"/>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31" name="Picture 22"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grpSp>
          <p:nvGrpSpPr>
            <p:cNvPr id="5" name="Group 23"/>
            <p:cNvGrpSpPr>
              <a:grpSpLocks/>
            </p:cNvGrpSpPr>
            <p:nvPr/>
          </p:nvGrpSpPr>
          <p:grpSpPr bwMode="auto">
            <a:xfrm>
              <a:off x="3014663" y="3543300"/>
              <a:ext cx="352425" cy="442913"/>
              <a:chOff x="1887" y="2253"/>
              <a:chExt cx="222" cy="279"/>
            </a:xfrm>
          </p:grpSpPr>
          <p:sp>
            <p:nvSpPr>
              <p:cNvPr id="4128" name="Rectangle 24"/>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29" name="Picture 25"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4112" name="Rectangle 26"/>
            <p:cNvSpPr>
              <a:spLocks noChangeArrowheads="1"/>
            </p:cNvSpPr>
            <p:nvPr/>
          </p:nvSpPr>
          <p:spPr bwMode="auto">
            <a:xfrm>
              <a:off x="4527550" y="1990725"/>
              <a:ext cx="895350" cy="146050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MPEG</a:t>
              </a:r>
            </a:p>
            <a:p>
              <a:pPr algn="ctr" eaLnBrk="0" hangingPunct="0"/>
              <a:r>
                <a:rPr kumimoji="1" lang="en-US" sz="1400" b="1">
                  <a:solidFill>
                    <a:srgbClr val="000000"/>
                  </a:solidFill>
                  <a:latin typeface="Arial Narrow" pitchFamily="34" charset="0"/>
                  <a:ea typeface="MS PGothic" pitchFamily="34" charset="-128"/>
                </a:rPr>
                <a:t>Processing</a:t>
              </a:r>
            </a:p>
            <a:p>
              <a:pPr algn="ctr" eaLnBrk="0" hangingPunct="0"/>
              <a:r>
                <a:rPr kumimoji="1" lang="en-US" sz="1400" b="1">
                  <a:solidFill>
                    <a:srgbClr val="000000"/>
                  </a:solidFill>
                  <a:latin typeface="Arial Narrow" pitchFamily="34" charset="0"/>
                  <a:ea typeface="MS PGothic" pitchFamily="34" charset="-128"/>
                </a:rPr>
                <a:t>Core</a:t>
              </a:r>
            </a:p>
          </p:txBody>
        </p:sp>
        <p:grpSp>
          <p:nvGrpSpPr>
            <p:cNvPr id="6" name="Group 27"/>
            <p:cNvGrpSpPr>
              <a:grpSpLocks/>
            </p:cNvGrpSpPr>
            <p:nvPr/>
          </p:nvGrpSpPr>
          <p:grpSpPr bwMode="auto">
            <a:xfrm>
              <a:off x="4529138" y="1990725"/>
              <a:ext cx="352425" cy="347663"/>
              <a:chOff x="1887" y="2253"/>
              <a:chExt cx="222" cy="279"/>
            </a:xfrm>
          </p:grpSpPr>
          <p:sp>
            <p:nvSpPr>
              <p:cNvPr id="4126" name="Rectangle 28"/>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27" name="Picture 29"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4114" name="Rectangle 30"/>
            <p:cNvSpPr>
              <a:spLocks noChangeArrowheads="1"/>
            </p:cNvSpPr>
            <p:nvPr/>
          </p:nvSpPr>
          <p:spPr bwMode="auto">
            <a:xfrm>
              <a:off x="2393950" y="4505325"/>
              <a:ext cx="1924050" cy="92710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Baseband Signal</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4115" name="Rectangle 31"/>
            <p:cNvSpPr>
              <a:spLocks noChangeArrowheads="1"/>
            </p:cNvSpPr>
            <p:nvPr/>
          </p:nvSpPr>
          <p:spPr bwMode="auto">
            <a:xfrm>
              <a:off x="5622925" y="3848100"/>
              <a:ext cx="952500" cy="1565275"/>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OFDM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Modem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4116" name="AutoShape 32"/>
            <p:cNvSpPr>
              <a:spLocks noChangeArrowheads="1"/>
            </p:cNvSpPr>
            <p:nvPr/>
          </p:nvSpPr>
          <p:spPr bwMode="auto">
            <a:xfrm>
              <a:off x="1057275" y="4852988"/>
              <a:ext cx="1028700" cy="647700"/>
            </a:xfrm>
            <a:prstGeom prst="wedgeRectCallout">
              <a:avLst>
                <a:gd name="adj1" fmla="val 98921"/>
                <a:gd name="adj2" fmla="val -49509"/>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5-10K Lines of Microcode</a:t>
              </a:r>
            </a:p>
          </p:txBody>
        </p:sp>
        <p:sp>
          <p:nvSpPr>
            <p:cNvPr id="4117" name="AutoShape 33"/>
            <p:cNvSpPr>
              <a:spLocks noChangeArrowheads="1"/>
            </p:cNvSpPr>
            <p:nvPr/>
          </p:nvSpPr>
          <p:spPr bwMode="auto">
            <a:xfrm>
              <a:off x="1009650" y="2919413"/>
              <a:ext cx="1085850" cy="457200"/>
            </a:xfrm>
            <a:prstGeom prst="wedgeRectCallout">
              <a:avLst>
                <a:gd name="adj1" fmla="val 147222"/>
                <a:gd name="adj2" fmla="val 109028"/>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&gt;100K Lines of Appl S/W</a:t>
              </a:r>
            </a:p>
          </p:txBody>
        </p:sp>
        <p:sp>
          <p:nvSpPr>
            <p:cNvPr id="4118" name="AutoShape 34"/>
            <p:cNvSpPr>
              <a:spLocks noChangeArrowheads="1"/>
            </p:cNvSpPr>
            <p:nvPr/>
          </p:nvSpPr>
          <p:spPr bwMode="auto">
            <a:xfrm>
              <a:off x="933450" y="3595688"/>
              <a:ext cx="1152525" cy="630237"/>
            </a:xfrm>
            <a:prstGeom prst="wedgeRectCallout">
              <a:avLst>
                <a:gd name="adj1" fmla="val 182093"/>
                <a:gd name="adj2" fmla="val -14736"/>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20-50K Lines of Protocol F/W</a:t>
              </a:r>
            </a:p>
          </p:txBody>
        </p:sp>
        <p:sp>
          <p:nvSpPr>
            <p:cNvPr id="4119" name="AutoShape 35"/>
            <p:cNvSpPr>
              <a:spLocks noChangeArrowheads="1"/>
            </p:cNvSpPr>
            <p:nvPr/>
          </p:nvSpPr>
          <p:spPr bwMode="auto">
            <a:xfrm>
              <a:off x="904875" y="1214438"/>
              <a:ext cx="1085850" cy="601662"/>
            </a:xfrm>
            <a:prstGeom prst="wedgeRectCallout">
              <a:avLst>
                <a:gd name="adj1" fmla="val 124417"/>
                <a:gd name="adj2" fmla="val 129421"/>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5-10K Lines of Control Code</a:t>
              </a:r>
            </a:p>
          </p:txBody>
        </p:sp>
        <p:sp>
          <p:nvSpPr>
            <p:cNvPr id="4120" name="AutoShape 36"/>
            <p:cNvSpPr>
              <a:spLocks noChangeArrowheads="1"/>
            </p:cNvSpPr>
            <p:nvPr/>
          </p:nvSpPr>
          <p:spPr bwMode="auto">
            <a:xfrm>
              <a:off x="6248400" y="1143000"/>
              <a:ext cx="1133475" cy="457200"/>
            </a:xfrm>
            <a:prstGeom prst="wedgeRectCallout">
              <a:avLst>
                <a:gd name="adj1" fmla="val -186273"/>
                <a:gd name="adj2" fmla="val 162153"/>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250-500K Lines of F/W</a:t>
              </a:r>
            </a:p>
          </p:txBody>
        </p:sp>
        <p:sp>
          <p:nvSpPr>
            <p:cNvPr id="4121" name="AutoShape 37"/>
            <p:cNvSpPr>
              <a:spLocks noChangeArrowheads="1"/>
            </p:cNvSpPr>
            <p:nvPr/>
          </p:nvSpPr>
          <p:spPr bwMode="auto">
            <a:xfrm>
              <a:off x="7172325" y="2805113"/>
              <a:ext cx="1285875" cy="573087"/>
            </a:xfrm>
            <a:prstGeom prst="wedgeRectCallout">
              <a:avLst>
                <a:gd name="adj1" fmla="val -124199"/>
                <a:gd name="adj2" fmla="val -72713"/>
              </a:avLst>
            </a:prstGeom>
            <a:solidFill>
              <a:schemeClr val="accent1"/>
            </a:solidFill>
            <a:ln w="9525">
              <a:noFill/>
              <a:miter lim="800000"/>
              <a:headEnd/>
              <a:tailEnd/>
            </a:ln>
          </p:spPr>
          <p:txBody>
            <a:bodyPr/>
            <a:lstStyle/>
            <a:p>
              <a:pPr algn="ctr" eaLnBrk="0" hangingPunct="0"/>
              <a:r>
                <a:rPr kumimoji="1" lang="en-US" sz="1200" b="1" dirty="0">
                  <a:solidFill>
                    <a:srgbClr val="000000"/>
                  </a:solidFill>
                  <a:ea typeface="MS PGothic" pitchFamily="34" charset="-128"/>
                </a:rPr>
                <a:t>Over 2M Lines of Application S/W</a:t>
              </a:r>
            </a:p>
          </p:txBody>
        </p:sp>
        <p:sp>
          <p:nvSpPr>
            <p:cNvPr id="4122" name="AutoShape 38"/>
            <p:cNvSpPr>
              <a:spLocks noChangeArrowheads="1"/>
            </p:cNvSpPr>
            <p:nvPr/>
          </p:nvSpPr>
          <p:spPr bwMode="auto">
            <a:xfrm>
              <a:off x="7620000" y="1447800"/>
              <a:ext cx="1133475" cy="631825"/>
            </a:xfrm>
            <a:prstGeom prst="wedgeRectCallout">
              <a:avLst>
                <a:gd name="adj1" fmla="val -180394"/>
                <a:gd name="adj2" fmla="val 67338"/>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50-100K Lines of Protocol F/W</a:t>
              </a:r>
            </a:p>
          </p:txBody>
        </p:sp>
        <p:sp>
          <p:nvSpPr>
            <p:cNvPr id="4123" name="AutoShape 39"/>
            <p:cNvSpPr>
              <a:spLocks noChangeArrowheads="1"/>
            </p:cNvSpPr>
            <p:nvPr/>
          </p:nvSpPr>
          <p:spPr bwMode="auto">
            <a:xfrm>
              <a:off x="7029450" y="3614738"/>
              <a:ext cx="1133475" cy="574675"/>
            </a:xfrm>
            <a:prstGeom prst="wedgeRectCallout">
              <a:avLst>
                <a:gd name="adj1" fmla="val -119046"/>
                <a:gd name="adj2" fmla="val 40056"/>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250-300K Lines of DSP F/W</a:t>
              </a:r>
            </a:p>
          </p:txBody>
        </p:sp>
        <p:sp>
          <p:nvSpPr>
            <p:cNvPr id="4124" name="AutoShape 40"/>
            <p:cNvSpPr>
              <a:spLocks noChangeArrowheads="1"/>
            </p:cNvSpPr>
            <p:nvPr/>
          </p:nvSpPr>
          <p:spPr bwMode="auto">
            <a:xfrm>
              <a:off x="7086600" y="4843463"/>
              <a:ext cx="1235075" cy="646112"/>
            </a:xfrm>
            <a:prstGeom prst="wedgeRectCallout">
              <a:avLst>
                <a:gd name="adj1" fmla="val -200514"/>
                <a:gd name="adj2" fmla="val -33292"/>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Up to 2M Lines of Network S/W</a:t>
              </a:r>
            </a:p>
          </p:txBody>
        </p:sp>
        <p:pic>
          <p:nvPicPr>
            <p:cNvPr id="4125" name="Picture 42"/>
            <p:cNvPicPr>
              <a:picLocks noChangeAspect="1" noChangeArrowheads="1"/>
            </p:cNvPicPr>
            <p:nvPr/>
          </p:nvPicPr>
          <p:blipFill>
            <a:blip r:embed="rId11" cstate="print"/>
            <a:srcRect/>
            <a:stretch>
              <a:fillRect/>
            </a:stretch>
          </p:blipFill>
          <p:spPr bwMode="auto">
            <a:xfrm>
              <a:off x="7991375" y="5942608"/>
              <a:ext cx="812800" cy="35560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1273076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mtClean="0"/>
              <a:t>Welcome to COMS31700</a:t>
            </a:r>
          </a:p>
        </p:txBody>
      </p:sp>
      <p:sp>
        <p:nvSpPr>
          <p:cNvPr id="6147" name="Rectangle 3"/>
          <p:cNvSpPr>
            <a:spLocks noGrp="1" noChangeArrowheads="1"/>
          </p:cNvSpPr>
          <p:nvPr>
            <p:ph type="body" idx="1"/>
          </p:nvPr>
        </p:nvSpPr>
        <p:spPr>
          <a:xfrm>
            <a:off x="468313" y="1212378"/>
            <a:ext cx="8229600" cy="5279104"/>
          </a:xfrm>
        </p:spPr>
        <p:txBody>
          <a:bodyPr/>
          <a:lstStyle/>
          <a:p>
            <a:pPr eaLnBrk="1" hangingPunct="1"/>
            <a:r>
              <a:rPr lang="en-GB" sz="2400" dirty="0" smtClean="0"/>
              <a:t>Lecturer</a:t>
            </a:r>
          </a:p>
          <a:p>
            <a:pPr lvl="1" eaLnBrk="1" hangingPunct="1"/>
            <a:r>
              <a:rPr lang="en-GB" sz="2000" dirty="0" smtClean="0"/>
              <a:t>Kerstin EDER</a:t>
            </a:r>
          </a:p>
          <a:p>
            <a:pPr lvl="1" eaLnBrk="1" hangingPunct="1"/>
            <a:r>
              <a:rPr lang="en-GB" sz="2000" dirty="0" smtClean="0"/>
              <a:t>Department of Computer Science</a:t>
            </a:r>
          </a:p>
          <a:p>
            <a:pPr lvl="1" eaLnBrk="1" hangingPunct="1"/>
            <a:r>
              <a:rPr lang="en-GB" sz="2000" dirty="0" smtClean="0"/>
              <a:t>Room 3.25 MVB</a:t>
            </a:r>
          </a:p>
          <a:p>
            <a:pPr lvl="1" eaLnBrk="1" hangingPunct="1"/>
            <a:r>
              <a:rPr lang="en-GB" sz="2000" dirty="0" smtClean="0">
                <a:hlinkClick r:id="rId2"/>
              </a:rPr>
              <a:t>Kerstin.Eder@bristol.ac.uk</a:t>
            </a:r>
            <a:endParaRPr lang="en-GB" sz="2000" dirty="0" smtClean="0"/>
          </a:p>
          <a:p>
            <a:pPr lvl="1" eaLnBrk="1" hangingPunct="1"/>
            <a:r>
              <a:rPr lang="en-GB" sz="2000" dirty="0" smtClean="0"/>
              <a:t>Office hours: </a:t>
            </a:r>
          </a:p>
          <a:p>
            <a:pPr lvl="3" eaLnBrk="1" hangingPunct="1"/>
            <a:r>
              <a:rPr lang="en-GB" sz="1600" dirty="0" smtClean="0"/>
              <a:t>Talk to me or arrange a meeting after any of our lectures. </a:t>
            </a:r>
          </a:p>
          <a:p>
            <a:pPr lvl="3" eaLnBrk="1" hangingPunct="1"/>
            <a:r>
              <a:rPr lang="en-GB" sz="1600" dirty="0" smtClean="0"/>
              <a:t>Alternatively, just come to my office. </a:t>
            </a:r>
          </a:p>
          <a:p>
            <a:pPr lvl="3" eaLnBrk="1" hangingPunct="1"/>
            <a:r>
              <a:rPr lang="en-GB" sz="1600" dirty="0" smtClean="0"/>
              <a:t>Email may not get you a timely response, sorry.</a:t>
            </a:r>
          </a:p>
          <a:p>
            <a:pPr eaLnBrk="1" hangingPunct="1"/>
            <a:r>
              <a:rPr lang="en-GB" sz="2400" dirty="0" smtClean="0"/>
              <a:t>Lecture notes, exercises and assignments are/will be online at:</a:t>
            </a:r>
            <a:r>
              <a:rPr lang="en-GB" sz="2000" dirty="0" smtClean="0"/>
              <a:t> </a:t>
            </a:r>
            <a:r>
              <a:rPr lang="en-GB" sz="2000" dirty="0" smtClean="0">
                <a:hlinkClick r:id="rId3"/>
              </a:rPr>
              <a:t>http://www.cs.bris.ac.uk/Teaching/Resources/COMS31700/</a:t>
            </a:r>
            <a:endParaRPr lang="en-GB" sz="2000" dirty="0" smtClean="0"/>
          </a:p>
          <a:p>
            <a:pPr eaLnBrk="1" hangingPunct="1"/>
            <a:r>
              <a:rPr lang="en-GB" sz="2400" dirty="0" smtClean="0"/>
              <a:t>(Blackboard?)</a:t>
            </a:r>
          </a:p>
          <a:p>
            <a:pPr eaLnBrk="1" hangingPunct="1"/>
            <a:r>
              <a:rPr lang="en-GB" sz="2400" dirty="0" smtClean="0"/>
              <a:t>Comments and feedback are always welcome</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Increasing Design Complexity</a:t>
            </a:r>
            <a:endParaRPr lang="en-GB" dirty="0"/>
          </a:p>
        </p:txBody>
      </p:sp>
      <p:sp>
        <p:nvSpPr>
          <p:cNvPr id="3" name="Content Placeholder 2"/>
          <p:cNvSpPr>
            <a:spLocks noGrp="1"/>
          </p:cNvSpPr>
          <p:nvPr>
            <p:ph idx="1"/>
          </p:nvPr>
        </p:nvSpPr>
        <p:spPr>
          <a:xfrm>
            <a:off x="287685" y="1052736"/>
            <a:ext cx="8568629" cy="576064"/>
          </a:xfrm>
        </p:spPr>
        <p:txBody>
          <a:bodyPr/>
          <a:lstStyle/>
          <a:p>
            <a:r>
              <a:rPr lang="en-GB" dirty="0" smtClean="0">
                <a:solidFill>
                  <a:srgbClr val="4185BD"/>
                </a:solidFill>
              </a:rPr>
              <a:t>From mobile phone to smart phone</a:t>
            </a:r>
          </a:p>
          <a:p>
            <a:pPr lvl="1"/>
            <a:endParaRPr lang="en-GB" dirty="0">
              <a:solidFill>
                <a:srgbClr val="4185BD"/>
              </a:solidFill>
            </a:endParaRPr>
          </a:p>
        </p:txBody>
      </p:sp>
      <p:pic>
        <p:nvPicPr>
          <p:cNvPr id="2050" name="Picture 2"/>
          <p:cNvPicPr>
            <a:picLocks noChangeAspect="1" noChangeArrowheads="1"/>
          </p:cNvPicPr>
          <p:nvPr/>
        </p:nvPicPr>
        <p:blipFill>
          <a:blip r:embed="rId3" cstate="print"/>
          <a:srcRect/>
          <a:stretch>
            <a:fillRect/>
          </a:stretch>
        </p:blipFill>
        <p:spPr bwMode="auto">
          <a:xfrm>
            <a:off x="0" y="1628800"/>
            <a:ext cx="3425619" cy="4824536"/>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3419872" y="1628800"/>
            <a:ext cx="5724128" cy="4824536"/>
          </a:xfrm>
          <a:prstGeom prst="rect">
            <a:avLst/>
          </a:prstGeom>
          <a:noFill/>
          <a:ln w="9525">
            <a:noFill/>
            <a:miter lim="800000"/>
            <a:headEnd/>
            <a:tailEnd/>
          </a:ln>
        </p:spPr>
      </p:pic>
    </p:spTree>
    <p:extLst>
      <p:ext uri="{BB962C8B-B14F-4D97-AF65-F5344CB8AC3E}">
        <p14:creationId xmlns:p14="http://schemas.microsoft.com/office/powerpoint/2010/main" val="6295851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1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Shorter Time-To-Market Windows</a:t>
            </a:r>
            <a:endParaRPr lang="en-GB" dirty="0"/>
          </a:p>
        </p:txBody>
      </p:sp>
      <p:sp>
        <p:nvSpPr>
          <p:cNvPr id="4" name="Rectangle 2"/>
          <p:cNvSpPr>
            <a:spLocks noChangeArrowheads="1"/>
          </p:cNvSpPr>
          <p:nvPr/>
        </p:nvSpPr>
        <p:spPr bwMode="auto">
          <a:xfrm>
            <a:off x="533400" y="2667000"/>
            <a:ext cx="1038225" cy="304800"/>
          </a:xfrm>
          <a:prstGeom prst="rect">
            <a:avLst/>
          </a:prstGeom>
          <a:solidFill>
            <a:srgbClr val="A0CB33">
              <a:alpha val="50195"/>
            </a:srgbClr>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5" name="Rectangle 4"/>
          <p:cNvSpPr>
            <a:spLocks noChangeArrowheads="1"/>
          </p:cNvSpPr>
          <p:nvPr/>
        </p:nvSpPr>
        <p:spPr bwMode="auto">
          <a:xfrm flipV="1">
            <a:off x="4783138" y="3911600"/>
            <a:ext cx="2286000" cy="1792288"/>
          </a:xfrm>
          <a:prstGeom prst="rect">
            <a:avLst/>
          </a:prstGeom>
          <a:gradFill rotWithShape="0">
            <a:gsLst>
              <a:gs pos="0">
                <a:srgbClr val="ECE176"/>
              </a:gs>
              <a:gs pos="100000">
                <a:srgbClr val="EBE9B2"/>
              </a:gs>
            </a:gsLst>
            <a:lin ang="5400000" scaled="1"/>
          </a:gradFill>
          <a:ln w="9525">
            <a:noFill/>
            <a:round/>
            <a:headEnd/>
            <a:tailEnd/>
          </a:ln>
        </p:spPr>
        <p:txBody>
          <a:bodyPr rot="10800000" wrap="none" lIns="0" tIns="0" rIns="0" bIns="0" anchor="ct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ea typeface="MS Gothic" pitchFamily="49" charset="-128"/>
            </a:endParaRP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ea typeface="MS Gothic" pitchFamily="49" charset="-128"/>
            </a:endParaRP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Risks</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Quality</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Predictability</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Productivity</a:t>
            </a:r>
          </a:p>
        </p:txBody>
      </p:sp>
      <p:grpSp>
        <p:nvGrpSpPr>
          <p:cNvPr id="3" name="Group 5"/>
          <p:cNvGrpSpPr>
            <a:grpSpLocks/>
          </p:cNvGrpSpPr>
          <p:nvPr/>
        </p:nvGrpSpPr>
        <p:grpSpPr bwMode="auto">
          <a:xfrm>
            <a:off x="1230313" y="4044950"/>
            <a:ext cx="6567487" cy="1655763"/>
            <a:chOff x="775" y="2548"/>
            <a:chExt cx="4137" cy="1043"/>
          </a:xfrm>
        </p:grpSpPr>
        <p:sp>
          <p:nvSpPr>
            <p:cNvPr id="7" name="Freeform 6"/>
            <p:cNvSpPr>
              <a:spLocks/>
            </p:cNvSpPr>
            <p:nvPr/>
          </p:nvSpPr>
          <p:spPr bwMode="auto">
            <a:xfrm>
              <a:off x="775" y="2568"/>
              <a:ext cx="3724" cy="1024"/>
            </a:xfrm>
            <a:custGeom>
              <a:avLst/>
              <a:gdLst>
                <a:gd name="T0" fmla="*/ 0 w 3724"/>
                <a:gd name="T1" fmla="*/ 1024 h 1024"/>
                <a:gd name="T2" fmla="*/ 1212 w 3724"/>
                <a:gd name="T3" fmla="*/ 866 h 1024"/>
                <a:gd name="T4" fmla="*/ 2705 w 3724"/>
                <a:gd name="T5" fmla="*/ 229 h 1024"/>
                <a:gd name="T6" fmla="*/ 3564 w 3724"/>
                <a:gd name="T7" fmla="*/ 35 h 1024"/>
                <a:gd name="T8" fmla="*/ 3660 w 3724"/>
                <a:gd name="T9" fmla="*/ 25 h 1024"/>
                <a:gd name="T10" fmla="*/ 0 60000 65536"/>
                <a:gd name="T11" fmla="*/ 0 60000 65536"/>
                <a:gd name="T12" fmla="*/ 0 60000 65536"/>
                <a:gd name="T13" fmla="*/ 0 60000 65536"/>
                <a:gd name="T14" fmla="*/ 0 60000 65536"/>
                <a:gd name="T15" fmla="*/ 0 w 3724"/>
                <a:gd name="T16" fmla="*/ 0 h 1024"/>
                <a:gd name="T17" fmla="*/ 3724 w 3724"/>
                <a:gd name="T18" fmla="*/ 1024 h 1024"/>
              </a:gdLst>
              <a:ahLst/>
              <a:cxnLst>
                <a:cxn ang="T10">
                  <a:pos x="T0" y="T1"/>
                </a:cxn>
                <a:cxn ang="T11">
                  <a:pos x="T2" y="T3"/>
                </a:cxn>
                <a:cxn ang="T12">
                  <a:pos x="T4" y="T5"/>
                </a:cxn>
                <a:cxn ang="T13">
                  <a:pos x="T6" y="T7"/>
                </a:cxn>
                <a:cxn ang="T14">
                  <a:pos x="T8" y="T9"/>
                </a:cxn>
              </a:cxnLst>
              <a:rect l="T15" t="T16" r="T17" b="T18"/>
              <a:pathLst>
                <a:path w="3724" h="1024">
                  <a:moveTo>
                    <a:pt x="0" y="1024"/>
                  </a:moveTo>
                  <a:cubicBezTo>
                    <a:pt x="204" y="998"/>
                    <a:pt x="761" y="998"/>
                    <a:pt x="1212" y="866"/>
                  </a:cubicBezTo>
                  <a:cubicBezTo>
                    <a:pt x="1663" y="734"/>
                    <a:pt x="2314" y="367"/>
                    <a:pt x="2705" y="229"/>
                  </a:cubicBezTo>
                  <a:cubicBezTo>
                    <a:pt x="3096" y="90"/>
                    <a:pt x="3405" y="69"/>
                    <a:pt x="3564" y="35"/>
                  </a:cubicBezTo>
                  <a:cubicBezTo>
                    <a:pt x="3724" y="0"/>
                    <a:pt x="3690" y="12"/>
                    <a:pt x="3660" y="25"/>
                  </a:cubicBezTo>
                </a:path>
              </a:pathLst>
            </a:custGeom>
            <a:noFill/>
            <a:ln w="28440">
              <a:solidFill>
                <a:srgbClr val="F6580F"/>
              </a:solidFill>
              <a:miter lim="800000"/>
              <a:headEnd/>
              <a:tailEnd type="triangle" w="med" len="med"/>
            </a:ln>
          </p:spPr>
          <p:txBody>
            <a:bodyPr wrap="none" anchor="ctr"/>
            <a:lstStyle/>
            <a:p>
              <a:endParaRPr lang="en-GB"/>
            </a:p>
          </p:txBody>
        </p:sp>
        <p:sp>
          <p:nvSpPr>
            <p:cNvPr id="8" name="Text Box 7"/>
            <p:cNvSpPr txBox="1">
              <a:spLocks noChangeArrowheads="1"/>
            </p:cNvSpPr>
            <p:nvPr/>
          </p:nvSpPr>
          <p:spPr bwMode="auto">
            <a:xfrm>
              <a:off x="4443" y="2548"/>
              <a:ext cx="470"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Actual</a:t>
              </a:r>
            </a:p>
          </p:txBody>
        </p:sp>
      </p:grpSp>
      <p:sp>
        <p:nvSpPr>
          <p:cNvPr id="9" name="Freeform 8"/>
          <p:cNvSpPr>
            <a:spLocks noChangeArrowheads="1"/>
          </p:cNvSpPr>
          <p:nvPr/>
        </p:nvSpPr>
        <p:spPr bwMode="auto">
          <a:xfrm>
            <a:off x="1574800" y="1647825"/>
            <a:ext cx="2509838" cy="1333500"/>
          </a:xfrm>
          <a:custGeom>
            <a:avLst/>
            <a:gdLst>
              <a:gd name="T0" fmla="*/ 0 w 1170"/>
              <a:gd name="T1" fmla="*/ 1151 h 1177"/>
              <a:gd name="T2" fmla="*/ 113 w 1170"/>
              <a:gd name="T3" fmla="*/ 1060 h 1177"/>
              <a:gd name="T4" fmla="*/ 227 w 1170"/>
              <a:gd name="T5" fmla="*/ 811 h 1177"/>
              <a:gd name="T6" fmla="*/ 334 w 1170"/>
              <a:gd name="T7" fmla="*/ 493 h 1177"/>
              <a:gd name="T8" fmla="*/ 474 w 1170"/>
              <a:gd name="T9" fmla="*/ 205 h 1177"/>
              <a:gd name="T10" fmla="*/ 604 w 1170"/>
              <a:gd name="T11" fmla="*/ 56 h 1177"/>
              <a:gd name="T12" fmla="*/ 678 w 1170"/>
              <a:gd name="T13" fmla="*/ 0 h 1177"/>
              <a:gd name="T14" fmla="*/ 734 w 1170"/>
              <a:gd name="T15" fmla="*/ 37 h 1177"/>
              <a:gd name="T16" fmla="*/ 855 w 1170"/>
              <a:gd name="T17" fmla="*/ 260 h 1177"/>
              <a:gd name="T18" fmla="*/ 994 w 1170"/>
              <a:gd name="T19" fmla="*/ 641 h 1177"/>
              <a:gd name="T20" fmla="*/ 1096 w 1170"/>
              <a:gd name="T21" fmla="*/ 855 h 1177"/>
              <a:gd name="T22" fmla="*/ 1170 w 1170"/>
              <a:gd name="T23" fmla="*/ 1177 h 11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70"/>
              <a:gd name="T37" fmla="*/ 0 h 1177"/>
              <a:gd name="T38" fmla="*/ 1170 w 1170"/>
              <a:gd name="T39" fmla="*/ 1177 h 11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70" h="1177">
                <a:moveTo>
                  <a:pt x="0" y="1151"/>
                </a:moveTo>
                <a:lnTo>
                  <a:pt x="113" y="1060"/>
                </a:lnTo>
                <a:lnTo>
                  <a:pt x="227" y="811"/>
                </a:lnTo>
                <a:lnTo>
                  <a:pt x="334" y="493"/>
                </a:lnTo>
                <a:lnTo>
                  <a:pt x="474" y="205"/>
                </a:lnTo>
                <a:lnTo>
                  <a:pt x="604" y="56"/>
                </a:lnTo>
                <a:lnTo>
                  <a:pt x="678" y="0"/>
                </a:lnTo>
                <a:lnTo>
                  <a:pt x="734" y="37"/>
                </a:lnTo>
                <a:lnTo>
                  <a:pt x="855" y="260"/>
                </a:lnTo>
                <a:lnTo>
                  <a:pt x="994" y="641"/>
                </a:lnTo>
                <a:lnTo>
                  <a:pt x="1096" y="855"/>
                </a:lnTo>
                <a:lnTo>
                  <a:pt x="1170" y="1177"/>
                </a:lnTo>
              </a:path>
            </a:pathLst>
          </a:custGeom>
          <a:gradFill rotWithShape="0">
            <a:gsLst>
              <a:gs pos="0">
                <a:srgbClr val="F6580F"/>
              </a:gs>
              <a:gs pos="100000">
                <a:srgbClr val="F6580F">
                  <a:alpha val="50000"/>
                </a:srgbClr>
              </a:gs>
            </a:gsLst>
            <a:lin ang="5400000" scaled="1"/>
          </a:gradFill>
          <a:ln w="9525">
            <a:noFill/>
            <a:round/>
            <a:headEnd/>
            <a:tailEnd/>
          </a:ln>
        </p:spPr>
        <p:txBody>
          <a:bodyPr wrap="none" anchor="ctr"/>
          <a:lstStyle/>
          <a:p>
            <a:endParaRPr lang="en-GB"/>
          </a:p>
        </p:txBody>
      </p:sp>
      <p:sp>
        <p:nvSpPr>
          <p:cNvPr id="10" name="Freeform 9"/>
          <p:cNvSpPr>
            <a:spLocks noChangeArrowheads="1"/>
          </p:cNvSpPr>
          <p:nvPr/>
        </p:nvSpPr>
        <p:spPr bwMode="auto">
          <a:xfrm>
            <a:off x="1720850" y="2324100"/>
            <a:ext cx="5918200" cy="660400"/>
          </a:xfrm>
          <a:custGeom>
            <a:avLst/>
            <a:gdLst>
              <a:gd name="T0" fmla="*/ 0 w 3976"/>
              <a:gd name="T1" fmla="*/ 583 h 583"/>
              <a:gd name="T2" fmla="*/ 163 w 3976"/>
              <a:gd name="T3" fmla="*/ 538 h 583"/>
              <a:gd name="T4" fmla="*/ 425 w 3976"/>
              <a:gd name="T5" fmla="*/ 515 h 583"/>
              <a:gd name="T6" fmla="*/ 585 w 3976"/>
              <a:gd name="T7" fmla="*/ 502 h 583"/>
              <a:gd name="T8" fmla="*/ 892 w 3976"/>
              <a:gd name="T9" fmla="*/ 400 h 583"/>
              <a:gd name="T10" fmla="*/ 985 w 3976"/>
              <a:gd name="T11" fmla="*/ 344 h 583"/>
              <a:gd name="T12" fmla="*/ 1307 w 3976"/>
              <a:gd name="T13" fmla="*/ 288 h 583"/>
              <a:gd name="T14" fmla="*/ 1468 w 3976"/>
              <a:gd name="T15" fmla="*/ 233 h 583"/>
              <a:gd name="T16" fmla="*/ 1534 w 3976"/>
              <a:gd name="T17" fmla="*/ 168 h 583"/>
              <a:gd name="T18" fmla="*/ 1977 w 3976"/>
              <a:gd name="T19" fmla="*/ 93 h 583"/>
              <a:gd name="T20" fmla="*/ 2379 w 3976"/>
              <a:gd name="T21" fmla="*/ 0 h 583"/>
              <a:gd name="T22" fmla="*/ 2686 w 3976"/>
              <a:gd name="T23" fmla="*/ 10 h 583"/>
              <a:gd name="T24" fmla="*/ 3115 w 3976"/>
              <a:gd name="T25" fmla="*/ 93 h 583"/>
              <a:gd name="T26" fmla="*/ 3436 w 3976"/>
              <a:gd name="T27" fmla="*/ 121 h 583"/>
              <a:gd name="T28" fmla="*/ 3569 w 3976"/>
              <a:gd name="T29" fmla="*/ 205 h 583"/>
              <a:gd name="T30" fmla="*/ 3649 w 3976"/>
              <a:gd name="T31" fmla="*/ 279 h 583"/>
              <a:gd name="T32" fmla="*/ 3730 w 3976"/>
              <a:gd name="T33" fmla="*/ 279 h 583"/>
              <a:gd name="T34" fmla="*/ 3811 w 3976"/>
              <a:gd name="T35" fmla="*/ 400 h 583"/>
              <a:gd name="T36" fmla="*/ 3904 w 3976"/>
              <a:gd name="T37" fmla="*/ 530 h 583"/>
              <a:gd name="T38" fmla="*/ 3976 w 3976"/>
              <a:gd name="T39" fmla="*/ 579 h 5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76"/>
              <a:gd name="T61" fmla="*/ 0 h 583"/>
              <a:gd name="T62" fmla="*/ 3976 w 3976"/>
              <a:gd name="T63" fmla="*/ 583 h 5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76" h="583">
                <a:moveTo>
                  <a:pt x="0" y="583"/>
                </a:moveTo>
                <a:lnTo>
                  <a:pt x="163" y="538"/>
                </a:lnTo>
                <a:lnTo>
                  <a:pt x="425" y="515"/>
                </a:lnTo>
                <a:lnTo>
                  <a:pt x="585" y="502"/>
                </a:lnTo>
                <a:lnTo>
                  <a:pt x="892" y="400"/>
                </a:lnTo>
                <a:lnTo>
                  <a:pt x="985" y="344"/>
                </a:lnTo>
                <a:lnTo>
                  <a:pt x="1307" y="288"/>
                </a:lnTo>
                <a:lnTo>
                  <a:pt x="1468" y="233"/>
                </a:lnTo>
                <a:lnTo>
                  <a:pt x="1534" y="168"/>
                </a:lnTo>
                <a:lnTo>
                  <a:pt x="1977" y="93"/>
                </a:lnTo>
                <a:lnTo>
                  <a:pt x="2379" y="0"/>
                </a:lnTo>
                <a:lnTo>
                  <a:pt x="2686" y="10"/>
                </a:lnTo>
                <a:lnTo>
                  <a:pt x="3115" y="93"/>
                </a:lnTo>
                <a:lnTo>
                  <a:pt x="3436" y="121"/>
                </a:lnTo>
                <a:lnTo>
                  <a:pt x="3569" y="205"/>
                </a:lnTo>
                <a:lnTo>
                  <a:pt x="3649" y="279"/>
                </a:lnTo>
                <a:lnTo>
                  <a:pt x="3730" y="279"/>
                </a:lnTo>
                <a:lnTo>
                  <a:pt x="3811" y="400"/>
                </a:lnTo>
                <a:lnTo>
                  <a:pt x="3904" y="530"/>
                </a:lnTo>
                <a:lnTo>
                  <a:pt x="3976" y="579"/>
                </a:lnTo>
              </a:path>
            </a:pathLst>
          </a:custGeom>
          <a:gradFill rotWithShape="0">
            <a:gsLst>
              <a:gs pos="0">
                <a:srgbClr val="4A95B0"/>
              </a:gs>
              <a:gs pos="100000">
                <a:srgbClr val="CADBC8">
                  <a:alpha val="50000"/>
                </a:srgbClr>
              </a:gs>
            </a:gsLst>
            <a:lin ang="5400000" scaled="1"/>
          </a:gradFill>
          <a:ln w="9525">
            <a:noFill/>
            <a:round/>
            <a:headEnd/>
            <a:tailEnd/>
          </a:ln>
        </p:spPr>
        <p:txBody>
          <a:bodyPr wrap="none" anchor="ctr"/>
          <a:lstStyle/>
          <a:p>
            <a:endParaRPr lang="en-GB"/>
          </a:p>
        </p:txBody>
      </p:sp>
      <p:sp>
        <p:nvSpPr>
          <p:cNvPr id="11" name="Line 10"/>
          <p:cNvSpPr>
            <a:spLocks noChangeShapeType="1"/>
          </p:cNvSpPr>
          <p:nvPr/>
        </p:nvSpPr>
        <p:spPr bwMode="auto">
          <a:xfrm>
            <a:off x="2840038" y="2984500"/>
            <a:ext cx="1587" cy="50800"/>
          </a:xfrm>
          <a:prstGeom prst="line">
            <a:avLst/>
          </a:prstGeom>
          <a:noFill/>
          <a:ln w="28440">
            <a:solidFill>
              <a:srgbClr val="000000"/>
            </a:solidFill>
            <a:miter lim="800000"/>
            <a:headEnd/>
            <a:tailEnd/>
          </a:ln>
        </p:spPr>
        <p:txBody>
          <a:bodyPr/>
          <a:lstStyle/>
          <a:p>
            <a:endParaRPr lang="en-GB"/>
          </a:p>
        </p:txBody>
      </p:sp>
      <p:sp>
        <p:nvSpPr>
          <p:cNvPr id="12" name="Line 11"/>
          <p:cNvSpPr>
            <a:spLocks noChangeShapeType="1"/>
          </p:cNvSpPr>
          <p:nvPr/>
        </p:nvSpPr>
        <p:spPr bwMode="auto">
          <a:xfrm>
            <a:off x="4152900" y="2984500"/>
            <a:ext cx="1588" cy="50800"/>
          </a:xfrm>
          <a:prstGeom prst="line">
            <a:avLst/>
          </a:prstGeom>
          <a:noFill/>
          <a:ln w="28440">
            <a:solidFill>
              <a:srgbClr val="000000"/>
            </a:solidFill>
            <a:miter lim="800000"/>
            <a:headEnd/>
            <a:tailEnd/>
          </a:ln>
        </p:spPr>
        <p:txBody>
          <a:bodyPr/>
          <a:lstStyle/>
          <a:p>
            <a:endParaRPr lang="en-GB"/>
          </a:p>
        </p:txBody>
      </p:sp>
      <p:sp>
        <p:nvSpPr>
          <p:cNvPr id="13" name="Text Box 12"/>
          <p:cNvSpPr txBox="1">
            <a:spLocks noChangeArrowheads="1"/>
          </p:cNvSpPr>
          <p:nvPr/>
        </p:nvSpPr>
        <p:spPr bwMode="auto">
          <a:xfrm>
            <a:off x="2646363" y="3016250"/>
            <a:ext cx="293687"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6</a:t>
            </a:r>
          </a:p>
        </p:txBody>
      </p:sp>
      <p:sp>
        <p:nvSpPr>
          <p:cNvPr id="14" name="Text Box 13"/>
          <p:cNvSpPr txBox="1">
            <a:spLocks noChangeArrowheads="1"/>
          </p:cNvSpPr>
          <p:nvPr/>
        </p:nvSpPr>
        <p:spPr bwMode="auto">
          <a:xfrm>
            <a:off x="3862388"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12</a:t>
            </a:r>
          </a:p>
        </p:txBody>
      </p:sp>
      <p:sp>
        <p:nvSpPr>
          <p:cNvPr id="15" name="Text Box 14"/>
          <p:cNvSpPr txBox="1">
            <a:spLocks noChangeArrowheads="1"/>
          </p:cNvSpPr>
          <p:nvPr/>
        </p:nvSpPr>
        <p:spPr bwMode="auto">
          <a:xfrm>
            <a:off x="5195888"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18</a:t>
            </a:r>
          </a:p>
        </p:txBody>
      </p:sp>
      <p:sp>
        <p:nvSpPr>
          <p:cNvPr id="16" name="Text Box 15"/>
          <p:cNvSpPr txBox="1">
            <a:spLocks noChangeArrowheads="1"/>
          </p:cNvSpPr>
          <p:nvPr/>
        </p:nvSpPr>
        <p:spPr bwMode="auto">
          <a:xfrm>
            <a:off x="6508750"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24</a:t>
            </a:r>
          </a:p>
        </p:txBody>
      </p:sp>
      <p:sp>
        <p:nvSpPr>
          <p:cNvPr id="17" name="Line 16"/>
          <p:cNvSpPr>
            <a:spLocks noChangeShapeType="1"/>
          </p:cNvSpPr>
          <p:nvPr/>
        </p:nvSpPr>
        <p:spPr bwMode="auto">
          <a:xfrm>
            <a:off x="4152900" y="2984500"/>
            <a:ext cx="1588" cy="50800"/>
          </a:xfrm>
          <a:prstGeom prst="line">
            <a:avLst/>
          </a:prstGeom>
          <a:noFill/>
          <a:ln w="28440">
            <a:solidFill>
              <a:srgbClr val="000000"/>
            </a:solidFill>
            <a:miter lim="800000"/>
            <a:headEnd/>
            <a:tailEnd/>
          </a:ln>
        </p:spPr>
        <p:txBody>
          <a:bodyPr/>
          <a:lstStyle/>
          <a:p>
            <a:endParaRPr lang="en-GB"/>
          </a:p>
        </p:txBody>
      </p:sp>
      <p:sp>
        <p:nvSpPr>
          <p:cNvPr id="18" name="Line 17"/>
          <p:cNvSpPr>
            <a:spLocks noChangeShapeType="1"/>
          </p:cNvSpPr>
          <p:nvPr/>
        </p:nvSpPr>
        <p:spPr bwMode="auto">
          <a:xfrm>
            <a:off x="5465763" y="2984500"/>
            <a:ext cx="1587" cy="50800"/>
          </a:xfrm>
          <a:prstGeom prst="line">
            <a:avLst/>
          </a:prstGeom>
          <a:noFill/>
          <a:ln w="28440">
            <a:solidFill>
              <a:srgbClr val="000000"/>
            </a:solidFill>
            <a:miter lim="800000"/>
            <a:headEnd/>
            <a:tailEnd/>
          </a:ln>
        </p:spPr>
        <p:txBody>
          <a:bodyPr/>
          <a:lstStyle/>
          <a:p>
            <a:endParaRPr lang="en-GB"/>
          </a:p>
        </p:txBody>
      </p:sp>
      <p:sp>
        <p:nvSpPr>
          <p:cNvPr id="19" name="Line 18"/>
          <p:cNvSpPr>
            <a:spLocks noChangeShapeType="1"/>
          </p:cNvSpPr>
          <p:nvPr/>
        </p:nvSpPr>
        <p:spPr bwMode="auto">
          <a:xfrm>
            <a:off x="6777038" y="2984500"/>
            <a:ext cx="1587" cy="50800"/>
          </a:xfrm>
          <a:prstGeom prst="line">
            <a:avLst/>
          </a:prstGeom>
          <a:noFill/>
          <a:ln w="28440">
            <a:solidFill>
              <a:srgbClr val="000000"/>
            </a:solidFill>
            <a:miter lim="800000"/>
            <a:headEnd/>
            <a:tailEnd/>
          </a:ln>
        </p:spPr>
        <p:txBody>
          <a:bodyPr/>
          <a:lstStyle/>
          <a:p>
            <a:endParaRPr lang="en-GB"/>
          </a:p>
        </p:txBody>
      </p:sp>
      <p:sp>
        <p:nvSpPr>
          <p:cNvPr id="20" name="Text Box 19"/>
          <p:cNvSpPr txBox="1">
            <a:spLocks noChangeArrowheads="1"/>
          </p:cNvSpPr>
          <p:nvPr/>
        </p:nvSpPr>
        <p:spPr bwMode="auto">
          <a:xfrm>
            <a:off x="3926532" y="2584450"/>
            <a:ext cx="3086399" cy="492443"/>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90s</a:t>
            </a:r>
          </a:p>
        </p:txBody>
      </p:sp>
      <p:sp>
        <p:nvSpPr>
          <p:cNvPr id="21" name="Text Box 20"/>
          <p:cNvSpPr txBox="1">
            <a:spLocks noChangeArrowheads="1"/>
          </p:cNvSpPr>
          <p:nvPr/>
        </p:nvSpPr>
        <p:spPr bwMode="auto">
          <a:xfrm>
            <a:off x="4355976" y="1772816"/>
            <a:ext cx="4040186" cy="492443"/>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early 2000s</a:t>
            </a:r>
          </a:p>
        </p:txBody>
      </p:sp>
      <p:sp>
        <p:nvSpPr>
          <p:cNvPr id="22" name="Text Box 21"/>
          <p:cNvSpPr txBox="1">
            <a:spLocks noChangeArrowheads="1"/>
          </p:cNvSpPr>
          <p:nvPr/>
        </p:nvSpPr>
        <p:spPr bwMode="auto">
          <a:xfrm>
            <a:off x="3059832" y="1484784"/>
            <a:ext cx="4181475" cy="492443"/>
          </a:xfrm>
          <a:prstGeom prst="rect">
            <a:avLst/>
          </a:prstGeom>
          <a:noFill/>
          <a:ln w="9525">
            <a:noFill/>
            <a:round/>
            <a:headEnd/>
            <a:tailEnd/>
          </a:ln>
        </p:spPr>
        <p:txBody>
          <a:bodyPr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today</a:t>
            </a:r>
          </a:p>
        </p:txBody>
      </p:sp>
      <p:sp>
        <p:nvSpPr>
          <p:cNvPr id="23" name="Line 22"/>
          <p:cNvSpPr>
            <a:spLocks noChangeShapeType="1"/>
          </p:cNvSpPr>
          <p:nvPr/>
        </p:nvSpPr>
        <p:spPr bwMode="auto">
          <a:xfrm>
            <a:off x="3436938" y="2035175"/>
            <a:ext cx="827087" cy="1588"/>
          </a:xfrm>
          <a:prstGeom prst="line">
            <a:avLst/>
          </a:prstGeom>
          <a:noFill/>
          <a:ln w="28440">
            <a:solidFill>
              <a:srgbClr val="F6580F"/>
            </a:solidFill>
            <a:miter lim="800000"/>
            <a:headEnd/>
            <a:tailEnd/>
          </a:ln>
        </p:spPr>
        <p:txBody>
          <a:bodyPr/>
          <a:lstStyle/>
          <a:p>
            <a:endParaRPr lang="en-GB"/>
          </a:p>
        </p:txBody>
      </p:sp>
      <p:sp>
        <p:nvSpPr>
          <p:cNvPr id="24" name="Line 23"/>
          <p:cNvSpPr>
            <a:spLocks noChangeShapeType="1"/>
          </p:cNvSpPr>
          <p:nvPr/>
        </p:nvSpPr>
        <p:spPr bwMode="auto">
          <a:xfrm>
            <a:off x="2608263" y="1751013"/>
            <a:ext cx="828675" cy="1587"/>
          </a:xfrm>
          <a:prstGeom prst="line">
            <a:avLst/>
          </a:prstGeom>
          <a:noFill/>
          <a:ln w="28440">
            <a:solidFill>
              <a:srgbClr val="9CC020"/>
            </a:solidFill>
            <a:miter lim="800000"/>
            <a:headEnd/>
            <a:tailEnd/>
          </a:ln>
        </p:spPr>
        <p:txBody>
          <a:bodyPr/>
          <a:lstStyle/>
          <a:p>
            <a:endParaRPr lang="en-GB"/>
          </a:p>
        </p:txBody>
      </p:sp>
      <p:sp>
        <p:nvSpPr>
          <p:cNvPr id="25" name="Text Box 24"/>
          <p:cNvSpPr txBox="1">
            <a:spLocks noChangeArrowheads="1"/>
          </p:cNvSpPr>
          <p:nvPr/>
        </p:nvSpPr>
        <p:spPr bwMode="auto">
          <a:xfrm>
            <a:off x="7780338" y="2794000"/>
            <a:ext cx="846137" cy="336550"/>
          </a:xfrm>
          <a:prstGeom prst="rect">
            <a:avLst/>
          </a:prstGeom>
          <a:noFill/>
          <a:ln w="9525">
            <a:noFill/>
            <a:round/>
            <a:headEnd/>
            <a:tailEnd/>
          </a:ln>
        </p:spPr>
        <p:txBody>
          <a:bodyPr wrap="none" lIns="90000" tIns="46800" rIns="90000" bIns="46800">
            <a:spAutoFit/>
          </a:bodyP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Months</a:t>
            </a:r>
          </a:p>
        </p:txBody>
      </p:sp>
      <p:sp>
        <p:nvSpPr>
          <p:cNvPr id="26" name="Text Box 25"/>
          <p:cNvSpPr txBox="1">
            <a:spLocks noChangeArrowheads="1"/>
          </p:cNvSpPr>
          <p:nvPr/>
        </p:nvSpPr>
        <p:spPr bwMode="auto">
          <a:xfrm>
            <a:off x="1169988" y="1463675"/>
            <a:ext cx="869950" cy="336550"/>
          </a:xfrm>
          <a:prstGeom prst="rect">
            <a:avLst/>
          </a:prstGeom>
          <a:noFill/>
          <a:ln w="9525">
            <a:noFill/>
            <a:round/>
            <a:headEnd/>
            <a:tailEnd/>
          </a:ln>
        </p:spPr>
        <p:txBody>
          <a:bodyPr wrap="none" lIns="90000" tIns="46800" rIns="90000" bIns="46800">
            <a:spAutoFit/>
          </a:bodyP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0000"/>
                </a:solidFill>
                <a:ea typeface="MS Gothic" pitchFamily="49" charset="-128"/>
              </a:rPr>
              <a:t>Volume</a:t>
            </a:r>
          </a:p>
        </p:txBody>
      </p:sp>
      <p:sp>
        <p:nvSpPr>
          <p:cNvPr id="27" name="Freeform 26"/>
          <p:cNvSpPr>
            <a:spLocks noChangeArrowheads="1"/>
          </p:cNvSpPr>
          <p:nvPr/>
        </p:nvSpPr>
        <p:spPr bwMode="auto">
          <a:xfrm>
            <a:off x="1574800" y="1514475"/>
            <a:ext cx="1604963" cy="1470025"/>
          </a:xfrm>
          <a:custGeom>
            <a:avLst/>
            <a:gdLst>
              <a:gd name="T0" fmla="*/ 0 w 748"/>
              <a:gd name="T1" fmla="*/ 1286 h 1297"/>
              <a:gd name="T2" fmla="*/ 122 w 748"/>
              <a:gd name="T3" fmla="*/ 1052 h 1297"/>
              <a:gd name="T4" fmla="*/ 295 w 748"/>
              <a:gd name="T5" fmla="*/ 344 h 1297"/>
              <a:gd name="T6" fmla="*/ 447 w 748"/>
              <a:gd name="T7" fmla="*/ 95 h 1297"/>
              <a:gd name="T8" fmla="*/ 670 w 748"/>
              <a:gd name="T9" fmla="*/ 913 h 1297"/>
              <a:gd name="T10" fmla="*/ 703 w 748"/>
              <a:gd name="T11" fmla="*/ 1184 h 1297"/>
              <a:gd name="T12" fmla="*/ 748 w 748"/>
              <a:gd name="T13" fmla="*/ 1297 h 1297"/>
              <a:gd name="T14" fmla="*/ 0 60000 65536"/>
              <a:gd name="T15" fmla="*/ 0 60000 65536"/>
              <a:gd name="T16" fmla="*/ 0 60000 65536"/>
              <a:gd name="T17" fmla="*/ 0 60000 65536"/>
              <a:gd name="T18" fmla="*/ 0 60000 65536"/>
              <a:gd name="T19" fmla="*/ 0 60000 65536"/>
              <a:gd name="T20" fmla="*/ 0 60000 65536"/>
              <a:gd name="T21" fmla="*/ 0 w 748"/>
              <a:gd name="T22" fmla="*/ 0 h 1297"/>
              <a:gd name="T23" fmla="*/ 748 w 748"/>
              <a:gd name="T24" fmla="*/ 1297 h 1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8" h="1297">
                <a:moveTo>
                  <a:pt x="0" y="1286"/>
                </a:moveTo>
                <a:cubicBezTo>
                  <a:pt x="20" y="1247"/>
                  <a:pt x="73" y="1209"/>
                  <a:pt x="122" y="1052"/>
                </a:cubicBezTo>
                <a:cubicBezTo>
                  <a:pt x="171" y="895"/>
                  <a:pt x="241" y="503"/>
                  <a:pt x="295" y="344"/>
                </a:cubicBezTo>
                <a:cubicBezTo>
                  <a:pt x="349" y="185"/>
                  <a:pt x="384" y="0"/>
                  <a:pt x="447" y="95"/>
                </a:cubicBezTo>
                <a:cubicBezTo>
                  <a:pt x="510" y="190"/>
                  <a:pt x="627" y="732"/>
                  <a:pt x="670" y="913"/>
                </a:cubicBezTo>
                <a:cubicBezTo>
                  <a:pt x="713" y="1094"/>
                  <a:pt x="690" y="1120"/>
                  <a:pt x="703" y="1184"/>
                </a:cubicBezTo>
                <a:cubicBezTo>
                  <a:pt x="716" y="1248"/>
                  <a:pt x="733" y="1272"/>
                  <a:pt x="748" y="1297"/>
                </a:cubicBezTo>
              </a:path>
            </a:pathLst>
          </a:custGeom>
          <a:solidFill>
            <a:srgbClr val="A0C223">
              <a:alpha val="70195"/>
            </a:srgbClr>
          </a:solidFill>
          <a:ln w="9525">
            <a:noFill/>
            <a:round/>
            <a:headEnd/>
            <a:tailEnd/>
          </a:ln>
        </p:spPr>
        <p:txBody>
          <a:bodyPr wrap="none" anchor="ctr"/>
          <a:lstStyle/>
          <a:p>
            <a:endParaRPr lang="en-GB"/>
          </a:p>
        </p:txBody>
      </p:sp>
      <p:grpSp>
        <p:nvGrpSpPr>
          <p:cNvPr id="6" name="Group 27"/>
          <p:cNvGrpSpPr>
            <a:grpSpLocks/>
          </p:cNvGrpSpPr>
          <p:nvPr/>
        </p:nvGrpSpPr>
        <p:grpSpPr bwMode="auto">
          <a:xfrm>
            <a:off x="0" y="2657475"/>
            <a:ext cx="7046913" cy="1257300"/>
            <a:chOff x="0" y="1674"/>
            <a:chExt cx="4439" cy="792"/>
          </a:xfrm>
        </p:grpSpPr>
        <p:sp>
          <p:nvSpPr>
            <p:cNvPr id="29" name="Freeform 28"/>
            <p:cNvSpPr>
              <a:spLocks noChangeArrowheads="1"/>
            </p:cNvSpPr>
            <p:nvPr/>
          </p:nvSpPr>
          <p:spPr bwMode="auto">
            <a:xfrm>
              <a:off x="335" y="1870"/>
              <a:ext cx="4105" cy="597"/>
            </a:xfrm>
            <a:custGeom>
              <a:avLst/>
              <a:gdLst>
                <a:gd name="T0" fmla="*/ 0 w 4105"/>
                <a:gd name="T1" fmla="*/ 21 h 597"/>
                <a:gd name="T2" fmla="*/ 450 w 4105"/>
                <a:gd name="T3" fmla="*/ 597 h 597"/>
                <a:gd name="T4" fmla="*/ 4105 w 4105"/>
                <a:gd name="T5" fmla="*/ 597 h 597"/>
                <a:gd name="T6" fmla="*/ 649 w 4105"/>
                <a:gd name="T7" fmla="*/ 0 h 597"/>
                <a:gd name="T8" fmla="*/ 0 w 4105"/>
                <a:gd name="T9" fmla="*/ 21 h 597"/>
                <a:gd name="T10" fmla="*/ 0 60000 65536"/>
                <a:gd name="T11" fmla="*/ 0 60000 65536"/>
                <a:gd name="T12" fmla="*/ 0 60000 65536"/>
                <a:gd name="T13" fmla="*/ 0 60000 65536"/>
                <a:gd name="T14" fmla="*/ 0 60000 65536"/>
                <a:gd name="T15" fmla="*/ 0 w 4105"/>
                <a:gd name="T16" fmla="*/ 0 h 597"/>
                <a:gd name="T17" fmla="*/ 4105 w 4105"/>
                <a:gd name="T18" fmla="*/ 597 h 597"/>
              </a:gdLst>
              <a:ahLst/>
              <a:cxnLst>
                <a:cxn ang="T10">
                  <a:pos x="T0" y="T1"/>
                </a:cxn>
                <a:cxn ang="T11">
                  <a:pos x="T2" y="T3"/>
                </a:cxn>
                <a:cxn ang="T12">
                  <a:pos x="T4" y="T5"/>
                </a:cxn>
                <a:cxn ang="T13">
                  <a:pos x="T6" y="T7"/>
                </a:cxn>
                <a:cxn ang="T14">
                  <a:pos x="T8" y="T9"/>
                </a:cxn>
              </a:cxnLst>
              <a:rect l="T15" t="T16" r="T17" b="T18"/>
              <a:pathLst>
                <a:path w="4105" h="597">
                  <a:moveTo>
                    <a:pt x="0" y="21"/>
                  </a:moveTo>
                  <a:lnTo>
                    <a:pt x="450" y="597"/>
                  </a:lnTo>
                  <a:lnTo>
                    <a:pt x="4105" y="597"/>
                  </a:lnTo>
                  <a:lnTo>
                    <a:pt x="649" y="0"/>
                  </a:lnTo>
                  <a:lnTo>
                    <a:pt x="0" y="21"/>
                  </a:lnTo>
                  <a:close/>
                </a:path>
              </a:pathLst>
            </a:custGeom>
            <a:solidFill>
              <a:srgbClr val="A0C223">
                <a:alpha val="39999"/>
              </a:srgbClr>
            </a:solidFill>
            <a:ln w="9525">
              <a:noFill/>
              <a:round/>
              <a:headEnd/>
              <a:tailEnd/>
            </a:ln>
          </p:spPr>
          <p:txBody>
            <a:bodyPr wrap="none" anchor="ctr"/>
            <a:lstStyle/>
            <a:p>
              <a:endParaRPr lang="en-GB"/>
            </a:p>
          </p:txBody>
        </p:sp>
        <p:sp>
          <p:nvSpPr>
            <p:cNvPr id="30" name="Text Box 29"/>
            <p:cNvSpPr txBox="1">
              <a:spLocks noChangeArrowheads="1"/>
            </p:cNvSpPr>
            <p:nvPr/>
          </p:nvSpPr>
          <p:spPr bwMode="auto">
            <a:xfrm>
              <a:off x="413" y="1674"/>
              <a:ext cx="539" cy="212"/>
            </a:xfrm>
            <a:prstGeom prst="rect">
              <a:avLst/>
            </a:prstGeom>
            <a:noFill/>
            <a:ln w="9525">
              <a:noFill/>
              <a:round/>
              <a:headEnd/>
              <a:tailEnd/>
            </a:ln>
          </p:spPr>
          <p:txBody>
            <a:bodyPr wrap="none" lIns="90000" tIns="46800" rIns="90000" bIns="46800">
              <a:spAutoFit/>
            </a:bodyPr>
            <a:lstStyle/>
            <a:p>
              <a:pPr algn="ctr" defTabSz="457200">
                <a:buClr>
                  <a:srgbClr val="3D8B8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3D8B80"/>
                  </a:solidFill>
                  <a:ea typeface="MS Gothic" pitchFamily="49" charset="-128"/>
                </a:rPr>
                <a:t>Design</a:t>
              </a:r>
            </a:p>
          </p:txBody>
        </p:sp>
        <p:sp>
          <p:nvSpPr>
            <p:cNvPr id="31" name="Line 30"/>
            <p:cNvSpPr>
              <a:spLocks noChangeShapeType="1"/>
            </p:cNvSpPr>
            <p:nvPr/>
          </p:nvSpPr>
          <p:spPr bwMode="auto">
            <a:xfrm flipH="1">
              <a:off x="-1" y="1880"/>
              <a:ext cx="986" cy="1"/>
            </a:xfrm>
            <a:prstGeom prst="line">
              <a:avLst/>
            </a:prstGeom>
            <a:noFill/>
            <a:ln w="19080">
              <a:solidFill>
                <a:srgbClr val="000000"/>
              </a:solidFill>
              <a:miter lim="800000"/>
              <a:headEnd/>
              <a:tailEnd/>
            </a:ln>
          </p:spPr>
          <p:txBody>
            <a:bodyPr/>
            <a:lstStyle/>
            <a:p>
              <a:endParaRPr lang="en-GB"/>
            </a:p>
          </p:txBody>
        </p:sp>
      </p:grpSp>
      <p:grpSp>
        <p:nvGrpSpPr>
          <p:cNvPr id="28" name="Group 31"/>
          <p:cNvGrpSpPr>
            <a:grpSpLocks/>
          </p:cNvGrpSpPr>
          <p:nvPr/>
        </p:nvGrpSpPr>
        <p:grpSpPr bwMode="auto">
          <a:xfrm>
            <a:off x="795338" y="3667125"/>
            <a:ext cx="7818437" cy="2532063"/>
            <a:chOff x="501" y="2310"/>
            <a:chExt cx="4925" cy="1595"/>
          </a:xfrm>
        </p:grpSpPr>
        <p:sp>
          <p:nvSpPr>
            <p:cNvPr id="33" name="Line 32"/>
            <p:cNvSpPr>
              <a:spLocks noChangeShapeType="1"/>
            </p:cNvSpPr>
            <p:nvPr/>
          </p:nvSpPr>
          <p:spPr bwMode="auto">
            <a:xfrm>
              <a:off x="768" y="2310"/>
              <a:ext cx="1" cy="1290"/>
            </a:xfrm>
            <a:prstGeom prst="line">
              <a:avLst/>
            </a:prstGeom>
            <a:noFill/>
            <a:ln w="19080">
              <a:solidFill>
                <a:srgbClr val="9CC020"/>
              </a:solidFill>
              <a:miter lim="800000"/>
              <a:headEnd type="triangle" w="med" len="med"/>
              <a:tailEnd/>
            </a:ln>
          </p:spPr>
          <p:txBody>
            <a:bodyPr/>
            <a:lstStyle/>
            <a:p>
              <a:endParaRPr lang="en-GB"/>
            </a:p>
          </p:txBody>
        </p:sp>
        <p:sp>
          <p:nvSpPr>
            <p:cNvPr id="34" name="Line 33"/>
            <p:cNvSpPr>
              <a:spLocks noChangeShapeType="1"/>
            </p:cNvSpPr>
            <p:nvPr/>
          </p:nvSpPr>
          <p:spPr bwMode="auto">
            <a:xfrm>
              <a:off x="768" y="3600"/>
              <a:ext cx="3972" cy="1"/>
            </a:xfrm>
            <a:prstGeom prst="line">
              <a:avLst/>
            </a:prstGeom>
            <a:noFill/>
            <a:ln w="19080">
              <a:solidFill>
                <a:srgbClr val="9CC020"/>
              </a:solidFill>
              <a:miter lim="800000"/>
              <a:headEnd/>
              <a:tailEnd type="triangle" w="med" len="med"/>
            </a:ln>
          </p:spPr>
          <p:txBody>
            <a:bodyPr/>
            <a:lstStyle/>
            <a:p>
              <a:endParaRPr lang="en-GB"/>
            </a:p>
          </p:txBody>
        </p:sp>
        <p:sp>
          <p:nvSpPr>
            <p:cNvPr id="35" name="Text Box 34"/>
            <p:cNvSpPr txBox="1">
              <a:spLocks noChangeArrowheads="1"/>
            </p:cNvSpPr>
            <p:nvPr/>
          </p:nvSpPr>
          <p:spPr bwMode="auto">
            <a:xfrm rot="-5400000">
              <a:off x="226" y="2868"/>
              <a:ext cx="761"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Confidence</a:t>
              </a:r>
            </a:p>
          </p:txBody>
        </p:sp>
        <p:sp>
          <p:nvSpPr>
            <p:cNvPr id="36" name="Text Box 35"/>
            <p:cNvSpPr txBox="1">
              <a:spLocks noChangeArrowheads="1"/>
            </p:cNvSpPr>
            <p:nvPr/>
          </p:nvSpPr>
          <p:spPr bwMode="auto">
            <a:xfrm>
              <a:off x="1271" y="3650"/>
              <a:ext cx="1514" cy="251"/>
            </a:xfrm>
            <a:prstGeom prst="rect">
              <a:avLst/>
            </a:prstGeom>
            <a:noFill/>
            <a:ln w="9525">
              <a:noFill/>
              <a:round/>
              <a:headEnd/>
              <a:tailEnd/>
            </a:ln>
          </p:spPr>
          <p:txBody>
            <a:bodyPr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ea typeface="MS Gothic" pitchFamily="49" charset="-128"/>
                </a:rPr>
                <a:t>Time</a:t>
              </a:r>
            </a:p>
          </p:txBody>
        </p:sp>
        <p:sp>
          <p:nvSpPr>
            <p:cNvPr id="37" name="AutoShape 36"/>
            <p:cNvSpPr>
              <a:spLocks noChangeArrowheads="1"/>
            </p:cNvSpPr>
            <p:nvPr/>
          </p:nvSpPr>
          <p:spPr bwMode="auto">
            <a:xfrm>
              <a:off x="2917" y="3607"/>
              <a:ext cx="188" cy="100"/>
            </a:xfrm>
            <a:prstGeom prst="triangle">
              <a:avLst>
                <a:gd name="adj" fmla="val 50000"/>
              </a:avLst>
            </a:prstGeom>
            <a:solidFill>
              <a:srgbClr val="ED171F"/>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38" name="Text Box 37"/>
            <p:cNvSpPr txBox="1">
              <a:spLocks noChangeArrowheads="1"/>
            </p:cNvSpPr>
            <p:nvPr/>
          </p:nvSpPr>
          <p:spPr bwMode="auto">
            <a:xfrm>
              <a:off x="2480" y="3713"/>
              <a:ext cx="1052" cy="193"/>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Scheduled tapeout</a:t>
              </a:r>
            </a:p>
          </p:txBody>
        </p:sp>
        <p:sp>
          <p:nvSpPr>
            <p:cNvPr id="39" name="Text Box 38"/>
            <p:cNvSpPr txBox="1">
              <a:spLocks noChangeArrowheads="1"/>
            </p:cNvSpPr>
            <p:nvPr/>
          </p:nvSpPr>
          <p:spPr bwMode="auto">
            <a:xfrm>
              <a:off x="4789" y="3495"/>
              <a:ext cx="638" cy="212"/>
            </a:xfrm>
            <a:prstGeom prst="rect">
              <a:avLst/>
            </a:prstGeom>
            <a:noFill/>
            <a:ln w="9525">
              <a:noFill/>
              <a:round/>
              <a:headEnd/>
              <a:tailEnd/>
            </a:ln>
          </p:spPr>
          <p:txBody>
            <a:bodyPr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Time</a:t>
              </a:r>
            </a:p>
          </p:txBody>
        </p:sp>
      </p:grpSp>
      <p:sp>
        <p:nvSpPr>
          <p:cNvPr id="40" name="Line 39"/>
          <p:cNvSpPr>
            <a:spLocks noChangeShapeType="1"/>
          </p:cNvSpPr>
          <p:nvPr/>
        </p:nvSpPr>
        <p:spPr bwMode="auto">
          <a:xfrm flipV="1">
            <a:off x="4789488" y="3938588"/>
            <a:ext cx="1587" cy="1749425"/>
          </a:xfrm>
          <a:prstGeom prst="line">
            <a:avLst/>
          </a:prstGeom>
          <a:noFill/>
          <a:ln w="6480">
            <a:solidFill>
              <a:srgbClr val="000000"/>
            </a:solidFill>
            <a:miter lim="800000"/>
            <a:headEnd/>
            <a:tailEnd/>
          </a:ln>
        </p:spPr>
        <p:txBody>
          <a:bodyPr/>
          <a:lstStyle/>
          <a:p>
            <a:endParaRPr lang="en-GB"/>
          </a:p>
        </p:txBody>
      </p:sp>
      <p:grpSp>
        <p:nvGrpSpPr>
          <p:cNvPr id="32" name="Group 40"/>
          <p:cNvGrpSpPr>
            <a:grpSpLocks/>
          </p:cNvGrpSpPr>
          <p:nvPr/>
        </p:nvGrpSpPr>
        <p:grpSpPr bwMode="auto">
          <a:xfrm>
            <a:off x="6502400" y="3924300"/>
            <a:ext cx="1211263" cy="2295525"/>
            <a:chOff x="4096" y="2472"/>
            <a:chExt cx="763" cy="1446"/>
          </a:xfrm>
        </p:grpSpPr>
        <p:sp>
          <p:nvSpPr>
            <p:cNvPr id="42" name="AutoShape 41"/>
            <p:cNvSpPr>
              <a:spLocks noChangeArrowheads="1"/>
            </p:cNvSpPr>
            <p:nvPr/>
          </p:nvSpPr>
          <p:spPr bwMode="auto">
            <a:xfrm>
              <a:off x="4357" y="3612"/>
              <a:ext cx="188" cy="99"/>
            </a:xfrm>
            <a:prstGeom prst="triangle">
              <a:avLst>
                <a:gd name="adj" fmla="val 50000"/>
              </a:avLst>
            </a:prstGeom>
            <a:solidFill>
              <a:srgbClr val="ED171F"/>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43" name="Text Box 42"/>
            <p:cNvSpPr txBox="1">
              <a:spLocks noChangeArrowheads="1"/>
            </p:cNvSpPr>
            <p:nvPr/>
          </p:nvSpPr>
          <p:spPr bwMode="auto">
            <a:xfrm>
              <a:off x="4096" y="3725"/>
              <a:ext cx="764" cy="193"/>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Final tapeout</a:t>
              </a:r>
            </a:p>
          </p:txBody>
        </p:sp>
        <p:sp>
          <p:nvSpPr>
            <p:cNvPr id="44" name="Line 43"/>
            <p:cNvSpPr>
              <a:spLocks noChangeShapeType="1"/>
            </p:cNvSpPr>
            <p:nvPr/>
          </p:nvSpPr>
          <p:spPr bwMode="auto">
            <a:xfrm flipV="1">
              <a:off x="4451" y="2471"/>
              <a:ext cx="1" cy="1112"/>
            </a:xfrm>
            <a:prstGeom prst="line">
              <a:avLst/>
            </a:prstGeom>
            <a:noFill/>
            <a:ln w="6480">
              <a:solidFill>
                <a:srgbClr val="000000"/>
              </a:solidFill>
              <a:miter lim="800000"/>
              <a:headEnd/>
              <a:tailEnd/>
            </a:ln>
          </p:spPr>
          <p:txBody>
            <a:bodyPr/>
            <a:lstStyle/>
            <a:p>
              <a:endParaRPr lang="en-GB"/>
            </a:p>
          </p:txBody>
        </p:sp>
      </p:grpSp>
      <p:grpSp>
        <p:nvGrpSpPr>
          <p:cNvPr id="41" name="Group 44"/>
          <p:cNvGrpSpPr>
            <a:grpSpLocks/>
          </p:cNvGrpSpPr>
          <p:nvPr/>
        </p:nvGrpSpPr>
        <p:grpSpPr bwMode="auto">
          <a:xfrm>
            <a:off x="561975" y="3789363"/>
            <a:ext cx="4256088" cy="334962"/>
            <a:chOff x="354" y="2387"/>
            <a:chExt cx="2681" cy="211"/>
          </a:xfrm>
        </p:grpSpPr>
        <p:sp>
          <p:nvSpPr>
            <p:cNvPr id="46" name="Text Box 45"/>
            <p:cNvSpPr txBox="1">
              <a:spLocks noChangeArrowheads="1"/>
            </p:cNvSpPr>
            <p:nvPr/>
          </p:nvSpPr>
          <p:spPr bwMode="auto">
            <a:xfrm>
              <a:off x="354" y="2387"/>
              <a:ext cx="444" cy="212"/>
            </a:xfrm>
            <a:prstGeom prst="rect">
              <a:avLst/>
            </a:prstGeom>
            <a:noFill/>
            <a:ln w="9525">
              <a:noFill/>
              <a:round/>
              <a:headEnd/>
              <a:tailEnd/>
            </a:ln>
          </p:spPr>
          <p:txBody>
            <a:bodyPr wrap="none" lIns="90000" tIns="46800" rIns="90000" bIns="46800">
              <a:spAutoFit/>
            </a:bodyPr>
            <a:lstStyle/>
            <a:p>
              <a:pPr algn="r" defTabSz="457200" eaLnBrk="0" hangingPunct="0">
                <a:buClr>
                  <a:srgbClr val="ED171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ED171F"/>
                  </a:solidFill>
                  <a:ea typeface="MS Gothic" pitchFamily="49" charset="-128"/>
                </a:rPr>
                <a:t>95%+</a:t>
              </a:r>
            </a:p>
          </p:txBody>
        </p:sp>
        <p:sp>
          <p:nvSpPr>
            <p:cNvPr id="47" name="Line 46"/>
            <p:cNvSpPr>
              <a:spLocks noChangeShapeType="1"/>
            </p:cNvSpPr>
            <p:nvPr/>
          </p:nvSpPr>
          <p:spPr bwMode="auto">
            <a:xfrm>
              <a:off x="775" y="2461"/>
              <a:ext cx="2262" cy="1"/>
            </a:xfrm>
            <a:prstGeom prst="line">
              <a:avLst/>
            </a:prstGeom>
            <a:noFill/>
            <a:ln w="6480">
              <a:solidFill>
                <a:srgbClr val="000000"/>
              </a:solidFill>
              <a:miter lim="800000"/>
              <a:headEnd/>
              <a:tailEnd/>
            </a:ln>
          </p:spPr>
          <p:txBody>
            <a:bodyPr/>
            <a:lstStyle/>
            <a:p>
              <a:endParaRPr lang="en-GB"/>
            </a:p>
          </p:txBody>
        </p:sp>
      </p:grpSp>
      <p:grpSp>
        <p:nvGrpSpPr>
          <p:cNvPr id="45" name="Group 47"/>
          <p:cNvGrpSpPr>
            <a:grpSpLocks/>
          </p:cNvGrpSpPr>
          <p:nvPr/>
        </p:nvGrpSpPr>
        <p:grpSpPr bwMode="auto">
          <a:xfrm>
            <a:off x="1214438" y="3849688"/>
            <a:ext cx="3706812" cy="1862137"/>
            <a:chOff x="765" y="2425"/>
            <a:chExt cx="2335" cy="1173"/>
          </a:xfrm>
        </p:grpSpPr>
        <p:sp>
          <p:nvSpPr>
            <p:cNvPr id="49" name="Freeform 48"/>
            <p:cNvSpPr>
              <a:spLocks/>
            </p:cNvSpPr>
            <p:nvPr/>
          </p:nvSpPr>
          <p:spPr bwMode="auto">
            <a:xfrm>
              <a:off x="765" y="2425"/>
              <a:ext cx="2336" cy="1174"/>
            </a:xfrm>
            <a:custGeom>
              <a:avLst/>
              <a:gdLst>
                <a:gd name="T0" fmla="*/ 0 w 2336"/>
                <a:gd name="T1" fmla="*/ 1167 h 1174"/>
                <a:gd name="T2" fmla="*/ 776 w 2336"/>
                <a:gd name="T3" fmla="*/ 1019 h 1174"/>
                <a:gd name="T4" fmla="*/ 1693 w 2336"/>
                <a:gd name="T5" fmla="*/ 235 h 1174"/>
                <a:gd name="T6" fmla="*/ 2235 w 2336"/>
                <a:gd name="T7" fmla="*/ 34 h 1174"/>
                <a:gd name="T8" fmla="*/ 2295 w 2336"/>
                <a:gd name="T9" fmla="*/ 28 h 1174"/>
                <a:gd name="T10" fmla="*/ 0 60000 65536"/>
                <a:gd name="T11" fmla="*/ 0 60000 65536"/>
                <a:gd name="T12" fmla="*/ 0 60000 65536"/>
                <a:gd name="T13" fmla="*/ 0 60000 65536"/>
                <a:gd name="T14" fmla="*/ 0 60000 65536"/>
                <a:gd name="T15" fmla="*/ 0 w 2336"/>
                <a:gd name="T16" fmla="*/ 0 h 1174"/>
                <a:gd name="T17" fmla="*/ 2336 w 2336"/>
                <a:gd name="T18" fmla="*/ 1174 h 1174"/>
              </a:gdLst>
              <a:ahLst/>
              <a:cxnLst>
                <a:cxn ang="T10">
                  <a:pos x="T0" y="T1"/>
                </a:cxn>
                <a:cxn ang="T11">
                  <a:pos x="T2" y="T3"/>
                </a:cxn>
                <a:cxn ang="T12">
                  <a:pos x="T4" y="T5"/>
                </a:cxn>
                <a:cxn ang="T13">
                  <a:pos x="T6" y="T7"/>
                </a:cxn>
                <a:cxn ang="T14">
                  <a:pos x="T8" y="T9"/>
                </a:cxn>
              </a:cxnLst>
              <a:rect l="T15" t="T16" r="T17" b="T18"/>
              <a:pathLst>
                <a:path w="2336" h="1174">
                  <a:moveTo>
                    <a:pt x="0" y="1167"/>
                  </a:moveTo>
                  <a:cubicBezTo>
                    <a:pt x="129" y="1141"/>
                    <a:pt x="494" y="1174"/>
                    <a:pt x="776" y="1019"/>
                  </a:cubicBezTo>
                  <a:cubicBezTo>
                    <a:pt x="1058" y="864"/>
                    <a:pt x="1451" y="400"/>
                    <a:pt x="1693" y="235"/>
                  </a:cubicBezTo>
                  <a:cubicBezTo>
                    <a:pt x="1936" y="71"/>
                    <a:pt x="2134" y="69"/>
                    <a:pt x="2235" y="34"/>
                  </a:cubicBezTo>
                  <a:cubicBezTo>
                    <a:pt x="2336" y="0"/>
                    <a:pt x="2315" y="14"/>
                    <a:pt x="2295" y="28"/>
                  </a:cubicBezTo>
                </a:path>
              </a:pathLst>
            </a:custGeom>
            <a:noFill/>
            <a:ln w="28440">
              <a:solidFill>
                <a:srgbClr val="9CC020"/>
              </a:solidFill>
              <a:miter lim="800000"/>
              <a:headEnd/>
              <a:tailEnd type="triangle" w="med" len="med"/>
            </a:ln>
          </p:spPr>
          <p:txBody>
            <a:bodyPr wrap="none" anchor="ctr"/>
            <a:lstStyle/>
            <a:p>
              <a:endParaRPr lang="en-GB"/>
            </a:p>
          </p:txBody>
        </p:sp>
        <p:sp>
          <p:nvSpPr>
            <p:cNvPr id="50" name="Text Box 49"/>
            <p:cNvSpPr txBox="1">
              <a:spLocks noChangeArrowheads="1"/>
            </p:cNvSpPr>
            <p:nvPr/>
          </p:nvSpPr>
          <p:spPr bwMode="auto">
            <a:xfrm>
              <a:off x="1815" y="2602"/>
              <a:ext cx="554"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Desired</a:t>
              </a:r>
            </a:p>
          </p:txBody>
        </p:sp>
      </p:grpSp>
      <p:sp>
        <p:nvSpPr>
          <p:cNvPr id="51" name="Freeform 50"/>
          <p:cNvSpPr>
            <a:spLocks/>
          </p:cNvSpPr>
          <p:nvPr/>
        </p:nvSpPr>
        <p:spPr bwMode="auto">
          <a:xfrm>
            <a:off x="1574800" y="1751013"/>
            <a:ext cx="6224588" cy="1233487"/>
          </a:xfrm>
          <a:custGeom>
            <a:avLst/>
            <a:gdLst>
              <a:gd name="T0" fmla="*/ 0 w 2903"/>
              <a:gd name="T1" fmla="*/ 0 h 1089"/>
              <a:gd name="T2" fmla="*/ 0 w 2903"/>
              <a:gd name="T3" fmla="*/ 1089 h 1089"/>
              <a:gd name="T4" fmla="*/ 2903 w 2903"/>
              <a:gd name="T5" fmla="*/ 1089 h 1089"/>
              <a:gd name="T6" fmla="*/ 0 60000 65536"/>
              <a:gd name="T7" fmla="*/ 0 60000 65536"/>
              <a:gd name="T8" fmla="*/ 0 60000 65536"/>
              <a:gd name="T9" fmla="*/ 0 w 2903"/>
              <a:gd name="T10" fmla="*/ 0 h 1089"/>
              <a:gd name="T11" fmla="*/ 2903 w 2903"/>
              <a:gd name="T12" fmla="*/ 1089 h 1089"/>
            </a:gdLst>
            <a:ahLst/>
            <a:cxnLst>
              <a:cxn ang="T6">
                <a:pos x="T0" y="T1"/>
              </a:cxn>
              <a:cxn ang="T7">
                <a:pos x="T2" y="T3"/>
              </a:cxn>
              <a:cxn ang="T8">
                <a:pos x="T4" y="T5"/>
              </a:cxn>
            </a:cxnLst>
            <a:rect l="T9" t="T10" r="T11" b="T12"/>
            <a:pathLst>
              <a:path w="2903" h="1089">
                <a:moveTo>
                  <a:pt x="0" y="0"/>
                </a:moveTo>
                <a:lnTo>
                  <a:pt x="0" y="1089"/>
                </a:lnTo>
                <a:lnTo>
                  <a:pt x="2903" y="1089"/>
                </a:lnTo>
              </a:path>
            </a:pathLst>
          </a:custGeom>
          <a:noFill/>
          <a:ln w="19080">
            <a:solidFill>
              <a:srgbClr val="000000"/>
            </a:solidFill>
            <a:round/>
            <a:headEnd type="triangle" w="med" len="med"/>
            <a:tailEnd type="triangle" w="med" len="med"/>
          </a:ln>
        </p:spPr>
        <p:txBody>
          <a:bodyPr wrap="none" anchor="ctr"/>
          <a:lstStyle/>
          <a:p>
            <a:endParaRPr lang="en-GB"/>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animEffect transition="in" filter="wipe(up)">
                                      <p:cBhvr additive="repl">
                                        <p:cTn id="7" dur="500"/>
                                        <p:tgtEl>
                                          <p:spTgt spid="6"/>
                                        </p:tgtEl>
                                      </p:cBhvr>
                                    </p:animEffect>
                                  </p:childTnLst>
                                </p:cTn>
                              </p:par>
                              <p:par>
                                <p:cTn id="8" presetID="22" presetClass="entr" presetSubtype="4" fill="hold" grpId="0" nodeType="withEffect">
                                  <p:stCondLst>
                                    <p:cond delay="0"/>
                                  </p:stCondLst>
                                  <p:childTnLst>
                                    <p:set>
                                      <p:cBhvr additive="repl">
                                        <p:cTn id="9" dur="1" fill="hold">
                                          <p:stCondLst>
                                            <p:cond delay="0"/>
                                          </p:stCondLst>
                                        </p:cTn>
                                        <p:tgtEl>
                                          <p:spTgt spid="4"/>
                                        </p:tgtEl>
                                        <p:attrNameLst>
                                          <p:attrName>style.visibility</p:attrName>
                                        </p:attrNameLst>
                                      </p:cBhvr>
                                      <p:to>
                                        <p:strVal val="visible"/>
                                      </p:to>
                                    </p:set>
                                    <p:animEffect transition="in" filter="wipe(down)">
                                      <p:cBhvr additive="repl">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additive="repl">
                                        <p:cTn id="13" dur="1" fill="hold">
                                          <p:stCondLst>
                                            <p:cond delay="0"/>
                                          </p:stCondLst>
                                        </p:cTn>
                                        <p:tgtEl>
                                          <p:spTgt spid="28"/>
                                        </p:tgtEl>
                                        <p:attrNameLst>
                                          <p:attrName>style.visibility</p:attrName>
                                        </p:attrNameLst>
                                      </p:cBhvr>
                                      <p:to>
                                        <p:strVal val="visible"/>
                                      </p:to>
                                    </p:set>
                                    <p:animEffect transition="in" filter="wipe(up)">
                                      <p:cBhvr additive="repl">
                                        <p:cTn id="14" dur="500"/>
                                        <p:tgtEl>
                                          <p:spTgt spid="28"/>
                                        </p:tgtEl>
                                      </p:cBhvr>
                                    </p:animEffect>
                                  </p:childTnLst>
                                </p:cTn>
                              </p:par>
                              <p:par>
                                <p:cTn id="15" presetID="22" presetClass="entr" presetSubtype="1" fill="hold" grpId="0" nodeType="withEffect">
                                  <p:stCondLst>
                                    <p:cond delay="0"/>
                                  </p:stCondLst>
                                  <p:childTnLst>
                                    <p:set>
                                      <p:cBhvr additive="repl">
                                        <p:cTn id="16" dur="1" fill="hold">
                                          <p:stCondLst>
                                            <p:cond delay="0"/>
                                          </p:stCondLst>
                                        </p:cTn>
                                        <p:tgtEl>
                                          <p:spTgt spid="40"/>
                                        </p:tgtEl>
                                        <p:attrNameLst>
                                          <p:attrName>style.visibility</p:attrName>
                                        </p:attrNameLst>
                                      </p:cBhvr>
                                      <p:to>
                                        <p:strVal val="visible"/>
                                      </p:to>
                                    </p:set>
                                    <p:animEffect transition="in" filter="wipe(up)">
                                      <p:cBhvr additive="repl">
                                        <p:cTn id="17" dur="500"/>
                                        <p:tgtEl>
                                          <p:spTgt spid="40"/>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additive="repl">
                                        <p:cTn id="20" dur="1" fill="hold">
                                          <p:stCondLst>
                                            <p:cond delay="0"/>
                                          </p:stCondLst>
                                        </p:cTn>
                                        <p:tgtEl>
                                          <p:spTgt spid="45"/>
                                        </p:tgtEl>
                                        <p:attrNameLst>
                                          <p:attrName>style.visibility</p:attrName>
                                        </p:attrNameLst>
                                      </p:cBhvr>
                                      <p:to>
                                        <p:strVal val="visible"/>
                                      </p:to>
                                    </p:set>
                                    <p:animEffect transition="in" filter="wipe(left)">
                                      <p:cBhvr additive="repl">
                                        <p:cTn id="21" dur="500"/>
                                        <p:tgtEl>
                                          <p:spTgt spid="45"/>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additive="repl">
                                        <p:cTn id="24" dur="1" fill="hold">
                                          <p:stCondLst>
                                            <p:cond delay="0"/>
                                          </p:stCondLst>
                                        </p:cTn>
                                        <p:tgtEl>
                                          <p:spTgt spid="41"/>
                                        </p:tgtEl>
                                        <p:attrNameLst>
                                          <p:attrName>style.visibility</p:attrName>
                                        </p:attrNameLst>
                                      </p:cBhvr>
                                      <p:to>
                                        <p:strVal val="visible"/>
                                      </p:to>
                                    </p:set>
                                    <p:animEffect transition="in" filter="wipe(left)">
                                      <p:cBhvr additive="repl">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additive="repl">
                                        <p:cTn id="29" dur="1" fill="hold">
                                          <p:stCondLst>
                                            <p:cond delay="0"/>
                                          </p:stCondLst>
                                        </p:cTn>
                                        <p:tgtEl>
                                          <p:spTgt spid="3"/>
                                        </p:tgtEl>
                                        <p:attrNameLst>
                                          <p:attrName>style.visibility</p:attrName>
                                        </p:attrNameLst>
                                      </p:cBhvr>
                                      <p:to>
                                        <p:strVal val="visible"/>
                                      </p:to>
                                    </p:set>
                                    <p:animEffect transition="in" filter="wipe(left)">
                                      <p:cBhvr additive="repl">
                                        <p:cTn id="30" dur="500"/>
                                        <p:tgtEl>
                                          <p:spTgt spid="3"/>
                                        </p:tgtEl>
                                      </p:cBhvr>
                                    </p:animEffect>
                                  </p:childTnLst>
                                </p:cTn>
                              </p:par>
                            </p:childTnLst>
                          </p:cTn>
                        </p:par>
                        <p:par>
                          <p:cTn id="31" fill="hold">
                            <p:stCondLst>
                              <p:cond delay="500"/>
                            </p:stCondLst>
                            <p:childTnLst>
                              <p:par>
                                <p:cTn id="32" presetID="1" presetClass="entr" fill="hold" nodeType="afterEffect">
                                  <p:stCondLst>
                                    <p:cond delay="0"/>
                                  </p:stCondLst>
                                  <p:childTnLst>
                                    <p:set>
                                      <p:cBhvr additive="repl">
                                        <p:cTn id="33" dur="1" fill="hold">
                                          <p:stCondLst>
                                            <p:cond delay="0"/>
                                          </p:stCondLst>
                                        </p:cTn>
                                        <p:tgtEl>
                                          <p:spTgt spid="32"/>
                                        </p:tgtEl>
                                        <p:attrNameLst>
                                          <p:attrName>style.visibility</p:attrName>
                                        </p:attrNameLst>
                                      </p:cBhvr>
                                      <p:to>
                                        <p:strVal val="visible"/>
                                      </p:to>
                                    </p:set>
                                  </p:childTnLst>
                                </p:cTn>
                              </p:par>
                            </p:childTnLst>
                          </p:cTn>
                        </p:par>
                        <p:par>
                          <p:cTn id="34" fill="hold">
                            <p:stCondLst>
                              <p:cond delay="500"/>
                            </p:stCondLst>
                            <p:childTnLst>
                              <p:par>
                                <p:cTn id="35" presetID="53" presetClass="entr" fill="hold" nodeType="afterEffect">
                                  <p:stCondLst>
                                    <p:cond delay="0"/>
                                  </p:stCondLst>
                                  <p:childTnLst>
                                    <p:set>
                                      <p:cBhvr additive="repl">
                                        <p:cTn id="36" dur="1" fill="hold">
                                          <p:stCondLst>
                                            <p:cond delay="0"/>
                                          </p:stCondLst>
                                        </p:cTn>
                                        <p:tgtEl>
                                          <p:spTgt spid="5"/>
                                        </p:tgtEl>
                                        <p:attrNameLst>
                                          <p:attrName>style.visibility</p:attrName>
                                        </p:attrNameLst>
                                      </p:cBhvr>
                                      <p:to>
                                        <p:strVal val="visible"/>
                                      </p:to>
                                    </p:set>
                                    <p:anim calcmode="lin" valueType="num">
                                      <p:cBhvr additive="repl">
                                        <p:cTn id="37" dur="500" fill="hold"/>
                                        <p:tgtEl>
                                          <p:spTgt spid="5"/>
                                        </p:tgtEl>
                                        <p:attrNameLst>
                                          <p:attrName>ppt_w</p:attrName>
                                        </p:attrNameLst>
                                      </p:cBhvr>
                                      <p:tavLst>
                                        <p:tav tm="100000">
                                          <p:val>
                                            <p:fltVal val="0"/>
                                          </p:val>
                                        </p:tav>
                                        <p:tav>
                                          <p:val>
                                            <p:strVal val="#ppt_w"/>
                                          </p:val>
                                        </p:tav>
                                      </p:tavLst>
                                    </p:anim>
                                    <p:anim calcmode="lin" valueType="num">
                                      <p:cBhvr additive="repl">
                                        <p:cTn id="38" dur="500" fill="hold"/>
                                        <p:tgtEl>
                                          <p:spTgt spid="5"/>
                                        </p:tgtEl>
                                        <p:attrNameLst>
                                          <p:attrName>ppt_h</p:attrName>
                                        </p:attrNameLst>
                                      </p:cBhvr>
                                      <p:tavLst>
                                        <p:tav tm="100000">
                                          <p:val>
                                            <p:fltVal val="0"/>
                                          </p:val>
                                        </p:tav>
                                        <p:tav>
                                          <p:val>
                                            <p:strVal val="#ppt_h"/>
                                          </p:val>
                                        </p:tav>
                                      </p:tavLst>
                                    </p:anim>
                                    <p:animEffect transition="in" filter="fade">
                                      <p:cBhvr additive="repl">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smtClean="0"/>
              <a:t>Increasing Verification Productivity</a:t>
            </a:r>
          </a:p>
        </p:txBody>
      </p:sp>
      <p:sp>
        <p:nvSpPr>
          <p:cNvPr id="21507" name="Rectangle 3"/>
          <p:cNvSpPr>
            <a:spLocks noGrp="1" noChangeArrowheads="1"/>
          </p:cNvSpPr>
          <p:nvPr>
            <p:ph type="body" idx="1"/>
          </p:nvPr>
        </p:nvSpPr>
        <p:spPr>
          <a:xfrm>
            <a:off x="468313" y="1316038"/>
            <a:ext cx="8509000" cy="4937125"/>
          </a:xfrm>
        </p:spPr>
        <p:txBody>
          <a:bodyPr/>
          <a:lstStyle/>
          <a:p>
            <a:pPr eaLnBrk="1" hangingPunct="1">
              <a:lnSpc>
                <a:spcPct val="90000"/>
              </a:lnSpc>
              <a:buFont typeface="Wingdings" pitchFamily="2" charset="2"/>
              <a:buNone/>
            </a:pPr>
            <a:r>
              <a:rPr lang="en-GB" sz="2400" b="1" dirty="0" smtClean="0"/>
              <a:t>Need to minimise verification time e.g. by using:</a:t>
            </a:r>
          </a:p>
          <a:p>
            <a:pPr eaLnBrk="1" hangingPunct="1">
              <a:lnSpc>
                <a:spcPct val="90000"/>
              </a:lnSpc>
            </a:pPr>
            <a:r>
              <a:rPr lang="en-GB" sz="2400" b="1" dirty="0" smtClean="0">
                <a:solidFill>
                  <a:srgbClr val="A50021"/>
                </a:solidFill>
              </a:rPr>
              <a:t>Parallelism:</a:t>
            </a:r>
            <a:r>
              <a:rPr lang="en-GB" sz="2400" dirty="0" smtClean="0"/>
              <a:t> Add more resources</a:t>
            </a:r>
          </a:p>
          <a:p>
            <a:pPr eaLnBrk="1" hangingPunct="1">
              <a:lnSpc>
                <a:spcPct val="90000"/>
              </a:lnSpc>
            </a:pPr>
            <a:r>
              <a:rPr lang="en-GB" sz="2400" b="1" dirty="0" smtClean="0">
                <a:solidFill>
                  <a:srgbClr val="A50021"/>
                </a:solidFill>
              </a:rPr>
              <a:t>Abstraction:</a:t>
            </a:r>
            <a:r>
              <a:rPr lang="en-GB" sz="2400" dirty="0" smtClean="0"/>
              <a:t> </a:t>
            </a:r>
          </a:p>
          <a:p>
            <a:pPr lvl="1" eaLnBrk="1" hangingPunct="1">
              <a:lnSpc>
                <a:spcPct val="90000"/>
              </a:lnSpc>
            </a:pPr>
            <a:r>
              <a:rPr lang="en-GB" sz="2000" dirty="0" smtClean="0"/>
              <a:t>Higher level of abstraction (i.e. C </a:t>
            </a:r>
            <a:r>
              <a:rPr lang="en-GB" sz="2000" dirty="0" err="1" smtClean="0"/>
              <a:t>vs</a:t>
            </a:r>
            <a:r>
              <a:rPr lang="en-GB" sz="2000" dirty="0" smtClean="0"/>
              <a:t> Assembly)</a:t>
            </a:r>
          </a:p>
          <a:p>
            <a:pPr lvl="1" eaLnBrk="1" hangingPunct="1">
              <a:lnSpc>
                <a:spcPct val="90000"/>
              </a:lnSpc>
            </a:pPr>
            <a:r>
              <a:rPr lang="en-GB" sz="2000" dirty="0" smtClean="0"/>
              <a:t>This often means a reduction of control!</a:t>
            </a:r>
          </a:p>
          <a:p>
            <a:pPr eaLnBrk="1" hangingPunct="1">
              <a:lnSpc>
                <a:spcPct val="90000"/>
              </a:lnSpc>
            </a:pPr>
            <a:r>
              <a:rPr lang="en-GB" sz="2400" b="1" dirty="0" smtClean="0">
                <a:solidFill>
                  <a:srgbClr val="A50021"/>
                </a:solidFill>
              </a:rPr>
              <a:t>Automation:</a:t>
            </a:r>
            <a:r>
              <a:rPr lang="en-GB" sz="2400" dirty="0" smtClean="0"/>
              <a:t> </a:t>
            </a:r>
          </a:p>
          <a:p>
            <a:pPr lvl="1" eaLnBrk="1" hangingPunct="1">
              <a:lnSpc>
                <a:spcPct val="90000"/>
              </a:lnSpc>
            </a:pPr>
            <a:r>
              <a:rPr lang="en-GB" sz="2000" dirty="0" smtClean="0"/>
              <a:t>Tools to automate standard processes</a:t>
            </a:r>
          </a:p>
          <a:p>
            <a:pPr lvl="1" eaLnBrk="1" hangingPunct="1">
              <a:lnSpc>
                <a:spcPct val="90000"/>
              </a:lnSpc>
            </a:pPr>
            <a:r>
              <a:rPr lang="en-GB" sz="2000" dirty="0" smtClean="0"/>
              <a:t>Requires standard processes/methodology.</a:t>
            </a:r>
          </a:p>
          <a:p>
            <a:pPr lvl="1" eaLnBrk="1" hangingPunct="1">
              <a:lnSpc>
                <a:spcPct val="90000"/>
              </a:lnSpc>
            </a:pPr>
            <a:r>
              <a:rPr lang="en-GB" sz="2000" dirty="0" smtClean="0"/>
              <a:t>Usually a variety of functions, interfaces, protocols, and transformations must be verified.</a:t>
            </a:r>
          </a:p>
          <a:p>
            <a:pPr lvl="1" eaLnBrk="1" hangingPunct="1">
              <a:lnSpc>
                <a:spcPct val="90000"/>
              </a:lnSpc>
            </a:pPr>
            <a:r>
              <a:rPr lang="en-GB" sz="2000" dirty="0" smtClean="0"/>
              <a:t>Not all (verification) processes can be automated.</a:t>
            </a:r>
          </a:p>
          <a:p>
            <a:pPr eaLnBrk="1" hangingPunct="1">
              <a:lnSpc>
                <a:spcPct val="90000"/>
              </a:lnSpc>
              <a:buFont typeface="Wingdings" pitchFamily="2" charset="2"/>
              <a:buNone/>
            </a:pPr>
            <a:r>
              <a:rPr lang="en-GB" sz="2400" b="1" dirty="0" smtClean="0">
                <a:solidFill>
                  <a:srgbClr val="A50021"/>
                </a:solidFill>
              </a:rPr>
              <a:t>Productivity improvements drive early problem discovery!</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smtClean="0"/>
              <a:t>Increasing Verification Productivity</a:t>
            </a:r>
          </a:p>
        </p:txBody>
      </p:sp>
      <p:sp>
        <p:nvSpPr>
          <p:cNvPr id="22531" name="Line 3"/>
          <p:cNvSpPr>
            <a:spLocks noChangeShapeType="1"/>
          </p:cNvSpPr>
          <p:nvPr/>
        </p:nvSpPr>
        <p:spPr bwMode="auto">
          <a:xfrm>
            <a:off x="1450975" y="2133600"/>
            <a:ext cx="0" cy="3700463"/>
          </a:xfrm>
          <a:prstGeom prst="line">
            <a:avLst/>
          </a:prstGeom>
          <a:noFill/>
          <a:ln w="25400">
            <a:solidFill>
              <a:schemeClr val="tx1"/>
            </a:solidFill>
            <a:round/>
            <a:headEnd type="triangle" w="lg" len="lg"/>
            <a:tailEnd/>
          </a:ln>
        </p:spPr>
        <p:txBody>
          <a:bodyPr/>
          <a:lstStyle/>
          <a:p>
            <a:endParaRPr lang="en-GB"/>
          </a:p>
        </p:txBody>
      </p:sp>
      <p:sp>
        <p:nvSpPr>
          <p:cNvPr id="22532" name="Line 4"/>
          <p:cNvSpPr>
            <a:spLocks noChangeShapeType="1"/>
          </p:cNvSpPr>
          <p:nvPr/>
        </p:nvSpPr>
        <p:spPr bwMode="auto">
          <a:xfrm>
            <a:off x="1450975" y="5834063"/>
            <a:ext cx="7286625" cy="0"/>
          </a:xfrm>
          <a:prstGeom prst="line">
            <a:avLst/>
          </a:prstGeom>
          <a:noFill/>
          <a:ln w="25400">
            <a:solidFill>
              <a:schemeClr val="tx1"/>
            </a:solidFill>
            <a:round/>
            <a:headEnd/>
            <a:tailEnd type="triangle" w="lg" len="lg"/>
          </a:ln>
        </p:spPr>
        <p:txBody>
          <a:bodyPr/>
          <a:lstStyle/>
          <a:p>
            <a:endParaRPr lang="en-GB"/>
          </a:p>
        </p:txBody>
      </p:sp>
      <p:sp>
        <p:nvSpPr>
          <p:cNvPr id="22533" name="Text Box 5"/>
          <p:cNvSpPr txBox="1">
            <a:spLocks noChangeArrowheads="1"/>
          </p:cNvSpPr>
          <p:nvPr/>
        </p:nvSpPr>
        <p:spPr bwMode="auto">
          <a:xfrm>
            <a:off x="4441825" y="5973763"/>
            <a:ext cx="692150" cy="366712"/>
          </a:xfrm>
          <a:prstGeom prst="rect">
            <a:avLst/>
          </a:prstGeom>
          <a:noFill/>
          <a:ln w="25400">
            <a:noFill/>
            <a:miter lim="800000"/>
            <a:headEnd/>
            <a:tailEnd/>
          </a:ln>
        </p:spPr>
        <p:txBody>
          <a:bodyPr wrap="none" lIns="91431" tIns="45716" rIns="91431" bIns="45716">
            <a:spAutoFit/>
          </a:bodyPr>
          <a:lstStyle/>
          <a:p>
            <a:pPr algn="l"/>
            <a:r>
              <a:rPr lang="en-US">
                <a:cs typeface="Arial" charset="0"/>
              </a:rPr>
              <a:t>Time</a:t>
            </a:r>
          </a:p>
        </p:txBody>
      </p:sp>
      <p:sp>
        <p:nvSpPr>
          <p:cNvPr id="22534" name="Text Box 6"/>
          <p:cNvSpPr txBox="1">
            <a:spLocks noChangeArrowheads="1"/>
          </p:cNvSpPr>
          <p:nvPr/>
        </p:nvSpPr>
        <p:spPr bwMode="auto">
          <a:xfrm>
            <a:off x="339725" y="2360613"/>
            <a:ext cx="1289050" cy="1190625"/>
          </a:xfrm>
          <a:prstGeom prst="rect">
            <a:avLst/>
          </a:prstGeom>
          <a:noFill/>
          <a:ln w="25400">
            <a:noFill/>
            <a:miter lim="800000"/>
            <a:headEnd/>
            <a:tailEnd/>
          </a:ln>
        </p:spPr>
        <p:txBody>
          <a:bodyPr lIns="91431" tIns="45716" rIns="91431" bIns="45716">
            <a:spAutoFit/>
          </a:bodyPr>
          <a:lstStyle/>
          <a:p>
            <a:pPr algn="l"/>
            <a:r>
              <a:rPr lang="en-US">
                <a:cs typeface="Arial" charset="0"/>
              </a:rPr>
              <a:t>Total </a:t>
            </a:r>
          </a:p>
          <a:p>
            <a:pPr algn="l"/>
            <a:r>
              <a:rPr lang="en-US">
                <a:cs typeface="Arial" charset="0"/>
              </a:rPr>
              <a:t>Number</a:t>
            </a:r>
          </a:p>
          <a:p>
            <a:pPr algn="l"/>
            <a:r>
              <a:rPr lang="en-US">
                <a:cs typeface="Arial" charset="0"/>
              </a:rPr>
              <a:t>of Bugs</a:t>
            </a:r>
          </a:p>
          <a:p>
            <a:pPr algn="l"/>
            <a:r>
              <a:rPr lang="en-GB">
                <a:cs typeface="Arial" charset="0"/>
              </a:rPr>
              <a:t>found</a:t>
            </a:r>
            <a:endParaRPr lang="en-US">
              <a:cs typeface="Arial" charset="0"/>
            </a:endParaRPr>
          </a:p>
        </p:txBody>
      </p:sp>
      <p:sp>
        <p:nvSpPr>
          <p:cNvPr id="22535" name="Line 7"/>
          <p:cNvSpPr>
            <a:spLocks noChangeShapeType="1"/>
          </p:cNvSpPr>
          <p:nvPr/>
        </p:nvSpPr>
        <p:spPr bwMode="auto">
          <a:xfrm>
            <a:off x="1436688" y="2613025"/>
            <a:ext cx="7213600" cy="0"/>
          </a:xfrm>
          <a:prstGeom prst="line">
            <a:avLst/>
          </a:prstGeom>
          <a:noFill/>
          <a:ln w="25400">
            <a:solidFill>
              <a:schemeClr val="tx1"/>
            </a:solidFill>
            <a:prstDash val="dash"/>
            <a:round/>
            <a:headEnd/>
            <a:tailEnd/>
          </a:ln>
        </p:spPr>
        <p:txBody>
          <a:bodyPr/>
          <a:lstStyle/>
          <a:p>
            <a:endParaRPr lang="en-GB"/>
          </a:p>
        </p:txBody>
      </p:sp>
      <p:sp>
        <p:nvSpPr>
          <p:cNvPr id="22536" name="Line 8"/>
          <p:cNvSpPr>
            <a:spLocks noChangeShapeType="1"/>
          </p:cNvSpPr>
          <p:nvPr/>
        </p:nvSpPr>
        <p:spPr bwMode="auto">
          <a:xfrm>
            <a:off x="6067425" y="2466975"/>
            <a:ext cx="0" cy="3556000"/>
          </a:xfrm>
          <a:prstGeom prst="line">
            <a:avLst/>
          </a:prstGeom>
          <a:noFill/>
          <a:ln w="25400">
            <a:solidFill>
              <a:schemeClr val="tx1"/>
            </a:solidFill>
            <a:prstDash val="sysDot"/>
            <a:round/>
            <a:headEnd/>
            <a:tailEnd/>
          </a:ln>
        </p:spPr>
        <p:txBody>
          <a:bodyPr/>
          <a:lstStyle/>
          <a:p>
            <a:endParaRPr lang="en-GB"/>
          </a:p>
        </p:txBody>
      </p:sp>
      <p:sp>
        <p:nvSpPr>
          <p:cNvPr id="22537" name="Text Box 12"/>
          <p:cNvSpPr txBox="1">
            <a:spLocks noChangeArrowheads="1"/>
          </p:cNvSpPr>
          <p:nvPr/>
        </p:nvSpPr>
        <p:spPr bwMode="auto">
          <a:xfrm>
            <a:off x="6456363" y="3316288"/>
            <a:ext cx="654050" cy="366712"/>
          </a:xfrm>
          <a:prstGeom prst="rect">
            <a:avLst/>
          </a:prstGeom>
          <a:noFill/>
          <a:ln w="25400">
            <a:noFill/>
            <a:miter lim="800000"/>
            <a:headEnd/>
            <a:tailEnd/>
          </a:ln>
        </p:spPr>
        <p:txBody>
          <a:bodyPr wrap="none" lIns="91431" tIns="45716" rIns="91431" bIns="45716">
            <a:spAutoFit/>
          </a:bodyPr>
          <a:lstStyle/>
          <a:p>
            <a:pPr algn="l"/>
            <a:r>
              <a:rPr lang="en-US" b="1">
                <a:solidFill>
                  <a:srgbClr val="CC3300"/>
                </a:solidFill>
                <a:cs typeface="Arial" charset="0"/>
              </a:rPr>
              <a:t>Test</a:t>
            </a:r>
          </a:p>
        </p:txBody>
      </p:sp>
      <p:sp>
        <p:nvSpPr>
          <p:cNvPr id="22538" name="Text Box 13"/>
          <p:cNvSpPr txBox="1">
            <a:spLocks noChangeArrowheads="1"/>
          </p:cNvSpPr>
          <p:nvPr/>
        </p:nvSpPr>
        <p:spPr bwMode="auto">
          <a:xfrm>
            <a:off x="3446463" y="3956050"/>
            <a:ext cx="1492250" cy="366713"/>
          </a:xfrm>
          <a:prstGeom prst="rect">
            <a:avLst/>
          </a:prstGeom>
          <a:noFill/>
          <a:ln w="25400">
            <a:noFill/>
            <a:miter lim="800000"/>
            <a:headEnd/>
            <a:tailEnd/>
          </a:ln>
        </p:spPr>
        <p:txBody>
          <a:bodyPr wrap="none" lIns="91431" tIns="45716" rIns="91431" bIns="45716">
            <a:spAutoFit/>
          </a:bodyPr>
          <a:lstStyle/>
          <a:p>
            <a:pPr algn="l"/>
            <a:r>
              <a:rPr lang="en-US" b="1">
                <a:solidFill>
                  <a:srgbClr val="339966"/>
                </a:solidFill>
                <a:cs typeface="Arial" charset="0"/>
              </a:rPr>
              <a:t>Verification</a:t>
            </a:r>
            <a:r>
              <a:rPr lang="en-US" b="1">
                <a:solidFill>
                  <a:srgbClr val="00CC99"/>
                </a:solidFill>
                <a:cs typeface="Arial" charset="0"/>
              </a:rPr>
              <a:t> </a:t>
            </a:r>
          </a:p>
        </p:txBody>
      </p:sp>
      <p:sp>
        <p:nvSpPr>
          <p:cNvPr id="258062" name="AutoShape 14"/>
          <p:cNvSpPr>
            <a:spLocks noChangeArrowheads="1"/>
          </p:cNvSpPr>
          <p:nvPr/>
        </p:nvSpPr>
        <p:spPr bwMode="auto">
          <a:xfrm>
            <a:off x="4572000" y="2522538"/>
            <a:ext cx="2176463" cy="304800"/>
          </a:xfrm>
          <a:prstGeom prst="leftArrow">
            <a:avLst>
              <a:gd name="adj1" fmla="val 50000"/>
              <a:gd name="adj2" fmla="val 178516"/>
            </a:avLst>
          </a:prstGeom>
          <a:gradFill rotWithShape="1">
            <a:gsLst>
              <a:gs pos="0">
                <a:srgbClr val="CCCC00"/>
              </a:gs>
              <a:gs pos="100000">
                <a:srgbClr val="FF9900"/>
              </a:gs>
            </a:gsLst>
            <a:lin ang="0" scaled="1"/>
          </a:gradFill>
          <a:ln w="25400">
            <a:solidFill>
              <a:schemeClr val="tx1"/>
            </a:solidFill>
            <a:miter lim="800000"/>
            <a:headEnd/>
            <a:tailEnd/>
          </a:ln>
        </p:spPr>
        <p:txBody>
          <a:bodyPr wrap="none" lIns="91431" tIns="45716" rIns="91431" bIns="45716" anchor="ctr"/>
          <a:lstStyle/>
          <a:p>
            <a:endParaRPr lang="en-GB">
              <a:cs typeface="Arial" charset="0"/>
            </a:endParaRPr>
          </a:p>
        </p:txBody>
      </p:sp>
      <p:sp>
        <p:nvSpPr>
          <p:cNvPr id="22540" name="Text Box 15"/>
          <p:cNvSpPr txBox="1">
            <a:spLocks noChangeArrowheads="1"/>
          </p:cNvSpPr>
          <p:nvPr/>
        </p:nvSpPr>
        <p:spPr bwMode="auto">
          <a:xfrm>
            <a:off x="2054225" y="1447800"/>
            <a:ext cx="4926013" cy="822325"/>
          </a:xfrm>
          <a:prstGeom prst="rect">
            <a:avLst/>
          </a:prstGeom>
          <a:noFill/>
          <a:ln w="25400">
            <a:noFill/>
            <a:miter lim="800000"/>
            <a:headEnd/>
            <a:tailEnd/>
          </a:ln>
        </p:spPr>
        <p:txBody>
          <a:bodyPr wrap="none" lIns="91431" tIns="45716" rIns="91431" bIns="45716">
            <a:spAutoFit/>
          </a:bodyPr>
          <a:lstStyle/>
          <a:p>
            <a:r>
              <a:rPr lang="en-US" sz="2400" b="1">
                <a:cs typeface="Arial" charset="0"/>
              </a:rPr>
              <a:t>Productivity improvements drive</a:t>
            </a:r>
          </a:p>
          <a:p>
            <a:r>
              <a:rPr lang="en-US" sz="2400" b="1">
                <a:cs typeface="Arial" charset="0"/>
              </a:rPr>
              <a:t>early problem discovery</a:t>
            </a:r>
          </a:p>
        </p:txBody>
      </p:sp>
      <p:sp>
        <p:nvSpPr>
          <p:cNvPr id="258064" name="AutoShape 16"/>
          <p:cNvSpPr>
            <a:spLocks noChangeArrowheads="1"/>
          </p:cNvSpPr>
          <p:nvPr/>
        </p:nvSpPr>
        <p:spPr bwMode="auto">
          <a:xfrm>
            <a:off x="3295650" y="2552700"/>
            <a:ext cx="652463" cy="261938"/>
          </a:xfrm>
          <a:prstGeom prst="leftArrow">
            <a:avLst>
              <a:gd name="adj1" fmla="val 50000"/>
              <a:gd name="adj2" fmla="val 62273"/>
            </a:avLst>
          </a:prstGeom>
          <a:gradFill rotWithShape="1">
            <a:gsLst>
              <a:gs pos="0">
                <a:srgbClr val="339966"/>
              </a:gs>
              <a:gs pos="100000">
                <a:srgbClr val="CCCC00"/>
              </a:gs>
            </a:gsLst>
            <a:lin ang="0" scaled="1"/>
          </a:gradFill>
          <a:ln w="25400">
            <a:solidFill>
              <a:schemeClr val="tx1"/>
            </a:solidFill>
            <a:miter lim="800000"/>
            <a:headEnd/>
            <a:tailEnd/>
          </a:ln>
        </p:spPr>
        <p:txBody>
          <a:bodyPr wrap="none" anchor="ctr"/>
          <a:lstStyle/>
          <a:p>
            <a:endParaRPr lang="en-GB"/>
          </a:p>
        </p:txBody>
      </p:sp>
      <p:sp>
        <p:nvSpPr>
          <p:cNvPr id="258073" name="Freeform 25"/>
          <p:cNvSpPr>
            <a:spLocks/>
          </p:cNvSpPr>
          <p:nvPr/>
        </p:nvSpPr>
        <p:spPr bwMode="auto">
          <a:xfrm>
            <a:off x="1508125" y="2684463"/>
            <a:ext cx="1717675" cy="3087687"/>
          </a:xfrm>
          <a:custGeom>
            <a:avLst/>
            <a:gdLst>
              <a:gd name="T0" fmla="*/ 0 w 1142"/>
              <a:gd name="T1" fmla="*/ 3087687 h 1984"/>
              <a:gd name="T2" fmla="*/ 136873 w 1142"/>
              <a:gd name="T3" fmla="*/ 2619243 h 1984"/>
              <a:gd name="T4" fmla="*/ 385048 w 1142"/>
              <a:gd name="T5" fmla="*/ 2021626 h 1984"/>
              <a:gd name="T6" fmla="*/ 700908 w 1142"/>
              <a:gd name="T7" fmla="*/ 1338413 h 1984"/>
              <a:gd name="T8" fmla="*/ 1085956 w 1142"/>
              <a:gd name="T9" fmla="*/ 583610 h 1984"/>
              <a:gd name="T10" fmla="*/ 1332627 w 1142"/>
              <a:gd name="T11" fmla="*/ 256789 h 1984"/>
              <a:gd name="T12" fmla="*/ 1553729 w 1142"/>
              <a:gd name="T13" fmla="*/ 71590 h 1984"/>
              <a:gd name="T14" fmla="*/ 1717675 w 1142"/>
              <a:gd name="T15" fmla="*/ 0 h 1984"/>
              <a:gd name="T16" fmla="*/ 0 60000 65536"/>
              <a:gd name="T17" fmla="*/ 0 60000 65536"/>
              <a:gd name="T18" fmla="*/ 0 60000 65536"/>
              <a:gd name="T19" fmla="*/ 0 60000 65536"/>
              <a:gd name="T20" fmla="*/ 0 60000 65536"/>
              <a:gd name="T21" fmla="*/ 0 60000 65536"/>
              <a:gd name="T22" fmla="*/ 0 60000 65536"/>
              <a:gd name="T23" fmla="*/ 0 60000 65536"/>
              <a:gd name="T24" fmla="*/ 0 w 1142"/>
              <a:gd name="T25" fmla="*/ 0 h 1984"/>
              <a:gd name="T26" fmla="*/ 1142 w 1142"/>
              <a:gd name="T27" fmla="*/ 1984 h 19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2" h="1984">
                <a:moveTo>
                  <a:pt x="0" y="1984"/>
                </a:moveTo>
                <a:cubicBezTo>
                  <a:pt x="24" y="1890"/>
                  <a:pt x="48" y="1797"/>
                  <a:pt x="91" y="1683"/>
                </a:cubicBezTo>
                <a:cubicBezTo>
                  <a:pt x="134" y="1569"/>
                  <a:pt x="194" y="1436"/>
                  <a:pt x="256" y="1299"/>
                </a:cubicBezTo>
                <a:cubicBezTo>
                  <a:pt x="318" y="1162"/>
                  <a:pt x="388" y="1014"/>
                  <a:pt x="466" y="860"/>
                </a:cubicBezTo>
                <a:cubicBezTo>
                  <a:pt x="544" y="706"/>
                  <a:pt x="652" y="491"/>
                  <a:pt x="722" y="375"/>
                </a:cubicBezTo>
                <a:cubicBezTo>
                  <a:pt x="792" y="259"/>
                  <a:pt x="834" y="220"/>
                  <a:pt x="886" y="165"/>
                </a:cubicBezTo>
                <a:cubicBezTo>
                  <a:pt x="938" y="110"/>
                  <a:pt x="990" y="73"/>
                  <a:pt x="1033" y="46"/>
                </a:cubicBezTo>
                <a:cubicBezTo>
                  <a:pt x="1076" y="19"/>
                  <a:pt x="1122" y="9"/>
                  <a:pt x="1142" y="0"/>
                </a:cubicBezTo>
              </a:path>
            </a:pathLst>
          </a:custGeom>
          <a:noFill/>
          <a:ln w="25400">
            <a:solidFill>
              <a:srgbClr val="006600"/>
            </a:solidFill>
            <a:round/>
            <a:headEnd/>
            <a:tailEnd/>
          </a:ln>
        </p:spPr>
        <p:txBody>
          <a:bodyPr/>
          <a:lstStyle/>
          <a:p>
            <a:endParaRPr lang="en-GB"/>
          </a:p>
        </p:txBody>
      </p:sp>
      <p:sp>
        <p:nvSpPr>
          <p:cNvPr id="258074" name="Freeform 26"/>
          <p:cNvSpPr>
            <a:spLocks/>
          </p:cNvSpPr>
          <p:nvPr/>
        </p:nvSpPr>
        <p:spPr bwMode="auto">
          <a:xfrm>
            <a:off x="1508125" y="2678113"/>
            <a:ext cx="2968625" cy="3081337"/>
          </a:xfrm>
          <a:custGeom>
            <a:avLst/>
            <a:gdLst>
              <a:gd name="T0" fmla="*/ 0 w 1874"/>
              <a:gd name="T1" fmla="*/ 3081337 h 1995"/>
              <a:gd name="T2" fmla="*/ 202766 w 1874"/>
              <a:gd name="T3" fmla="*/ 2685937 h 1995"/>
              <a:gd name="T4" fmla="*/ 521173 w 1874"/>
              <a:gd name="T5" fmla="*/ 2163887 h 1995"/>
              <a:gd name="T6" fmla="*/ 882350 w 1874"/>
              <a:gd name="T7" fmla="*/ 1570787 h 1995"/>
              <a:gd name="T8" fmla="*/ 1245112 w 1874"/>
              <a:gd name="T9" fmla="*/ 1090438 h 1995"/>
              <a:gd name="T10" fmla="*/ 1650645 w 1874"/>
              <a:gd name="T11" fmla="*/ 596189 h 1995"/>
              <a:gd name="T12" fmla="*/ 1983308 w 1874"/>
              <a:gd name="T13" fmla="*/ 299639 h 1995"/>
              <a:gd name="T14" fmla="*/ 2315971 w 1874"/>
              <a:gd name="T15" fmla="*/ 101939 h 1995"/>
              <a:gd name="T16" fmla="*/ 2707247 w 1874"/>
              <a:gd name="T17" fmla="*/ 16990 h 1995"/>
              <a:gd name="T18" fmla="*/ 2968625 w 1874"/>
              <a:gd name="T19" fmla="*/ 3089 h 19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74"/>
              <a:gd name="T31" fmla="*/ 0 h 1995"/>
              <a:gd name="T32" fmla="*/ 1874 w 1874"/>
              <a:gd name="T33" fmla="*/ 1995 h 19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74" h="1995">
                <a:moveTo>
                  <a:pt x="0" y="1995"/>
                </a:moveTo>
                <a:cubicBezTo>
                  <a:pt x="36" y="1916"/>
                  <a:pt x="73" y="1838"/>
                  <a:pt x="128" y="1739"/>
                </a:cubicBezTo>
                <a:cubicBezTo>
                  <a:pt x="183" y="1640"/>
                  <a:pt x="257" y="1521"/>
                  <a:pt x="329" y="1401"/>
                </a:cubicBezTo>
                <a:cubicBezTo>
                  <a:pt x="401" y="1281"/>
                  <a:pt x="481" y="1133"/>
                  <a:pt x="557" y="1017"/>
                </a:cubicBezTo>
                <a:cubicBezTo>
                  <a:pt x="633" y="901"/>
                  <a:pt x="705" y="811"/>
                  <a:pt x="786" y="706"/>
                </a:cubicBezTo>
                <a:cubicBezTo>
                  <a:pt x="867" y="601"/>
                  <a:pt x="964" y="471"/>
                  <a:pt x="1042" y="386"/>
                </a:cubicBezTo>
                <a:cubicBezTo>
                  <a:pt x="1120" y="301"/>
                  <a:pt x="1182" y="247"/>
                  <a:pt x="1252" y="194"/>
                </a:cubicBezTo>
                <a:cubicBezTo>
                  <a:pt x="1322" y="141"/>
                  <a:pt x="1386" y="97"/>
                  <a:pt x="1462" y="66"/>
                </a:cubicBezTo>
                <a:cubicBezTo>
                  <a:pt x="1538" y="35"/>
                  <a:pt x="1640" y="22"/>
                  <a:pt x="1709" y="11"/>
                </a:cubicBezTo>
                <a:cubicBezTo>
                  <a:pt x="1778" y="0"/>
                  <a:pt x="1826" y="1"/>
                  <a:pt x="1874" y="2"/>
                </a:cubicBezTo>
              </a:path>
            </a:pathLst>
          </a:custGeom>
          <a:noFill/>
          <a:ln w="25400">
            <a:solidFill>
              <a:srgbClr val="CCCC00"/>
            </a:solidFill>
            <a:round/>
            <a:headEnd/>
            <a:tailEnd/>
          </a:ln>
        </p:spPr>
        <p:txBody>
          <a:bodyPr/>
          <a:lstStyle/>
          <a:p>
            <a:endParaRPr lang="en-GB"/>
          </a:p>
        </p:txBody>
      </p:sp>
      <p:sp>
        <p:nvSpPr>
          <p:cNvPr id="22544" name="Freeform 27"/>
          <p:cNvSpPr>
            <a:spLocks/>
          </p:cNvSpPr>
          <p:nvPr/>
        </p:nvSpPr>
        <p:spPr bwMode="auto">
          <a:xfrm>
            <a:off x="1533525" y="2703513"/>
            <a:ext cx="5900738" cy="3065462"/>
          </a:xfrm>
          <a:custGeom>
            <a:avLst/>
            <a:gdLst>
              <a:gd name="T0" fmla="*/ 0 w 3474"/>
              <a:gd name="T1" fmla="*/ 3065462 h 1929"/>
              <a:gd name="T2" fmla="*/ 402555 w 3474"/>
              <a:gd name="T3" fmla="*/ 2412323 h 1929"/>
              <a:gd name="T4" fmla="*/ 884941 w 3474"/>
              <a:gd name="T5" fmla="*/ 1816394 h 1929"/>
              <a:gd name="T6" fmla="*/ 1630601 w 3474"/>
              <a:gd name="T7" fmla="*/ 1177557 h 1929"/>
              <a:gd name="T8" fmla="*/ 2282842 w 3474"/>
              <a:gd name="T9" fmla="*/ 754844 h 1929"/>
              <a:gd name="T10" fmla="*/ 3120223 w 3474"/>
              <a:gd name="T11" fmla="*/ 378217 h 1929"/>
              <a:gd name="T12" fmla="*/ 3835310 w 3474"/>
              <a:gd name="T13" fmla="*/ 203411 h 1929"/>
              <a:gd name="T14" fmla="*/ 4456977 w 3474"/>
              <a:gd name="T15" fmla="*/ 87403 h 1929"/>
              <a:gd name="T16" fmla="*/ 5200939 w 3474"/>
              <a:gd name="T17" fmla="*/ 28605 h 1929"/>
              <a:gd name="T18" fmla="*/ 5900738 w 3474"/>
              <a:gd name="T19" fmla="*/ 0 h 19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74"/>
              <a:gd name="T31" fmla="*/ 0 h 1929"/>
              <a:gd name="T32" fmla="*/ 3474 w 3474"/>
              <a:gd name="T33" fmla="*/ 1929 h 19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74" h="1929">
                <a:moveTo>
                  <a:pt x="0" y="1929"/>
                </a:moveTo>
                <a:cubicBezTo>
                  <a:pt x="75" y="1789"/>
                  <a:pt x="150" y="1649"/>
                  <a:pt x="237" y="1518"/>
                </a:cubicBezTo>
                <a:cubicBezTo>
                  <a:pt x="324" y="1387"/>
                  <a:pt x="401" y="1272"/>
                  <a:pt x="521" y="1143"/>
                </a:cubicBezTo>
                <a:cubicBezTo>
                  <a:pt x="641" y="1014"/>
                  <a:pt x="823" y="852"/>
                  <a:pt x="960" y="741"/>
                </a:cubicBezTo>
                <a:cubicBezTo>
                  <a:pt x="1097" y="630"/>
                  <a:pt x="1198" y="559"/>
                  <a:pt x="1344" y="475"/>
                </a:cubicBezTo>
                <a:cubicBezTo>
                  <a:pt x="1490" y="391"/>
                  <a:pt x="1685" y="296"/>
                  <a:pt x="1837" y="238"/>
                </a:cubicBezTo>
                <a:cubicBezTo>
                  <a:pt x="1989" y="180"/>
                  <a:pt x="2127" y="158"/>
                  <a:pt x="2258" y="128"/>
                </a:cubicBezTo>
                <a:cubicBezTo>
                  <a:pt x="2389" y="98"/>
                  <a:pt x="2490" y="73"/>
                  <a:pt x="2624" y="55"/>
                </a:cubicBezTo>
                <a:cubicBezTo>
                  <a:pt x="2758" y="37"/>
                  <a:pt x="2920" y="27"/>
                  <a:pt x="3062" y="18"/>
                </a:cubicBezTo>
                <a:cubicBezTo>
                  <a:pt x="3204" y="9"/>
                  <a:pt x="3405" y="2"/>
                  <a:pt x="3474" y="0"/>
                </a:cubicBezTo>
              </a:path>
            </a:pathLst>
          </a:custGeom>
          <a:noFill/>
          <a:ln w="25400">
            <a:solidFill>
              <a:srgbClr val="FF6600"/>
            </a:solidFill>
            <a:round/>
            <a:headEnd/>
            <a:tailEnd/>
          </a:ln>
        </p:spPr>
        <p:txBody>
          <a:bodyPr/>
          <a:lstStyle/>
          <a:p>
            <a:endParaRPr lang="en-GB"/>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58062"/>
                                        </p:tgtEl>
                                        <p:attrNameLst>
                                          <p:attrName>style.visibility</p:attrName>
                                        </p:attrNameLst>
                                      </p:cBhvr>
                                      <p:to>
                                        <p:strVal val="visible"/>
                                      </p:to>
                                    </p:set>
                                    <p:animEffect transition="in" filter="wipe(right)">
                                      <p:cBhvr>
                                        <p:cTn id="7" dur="500"/>
                                        <p:tgtEl>
                                          <p:spTgt spid="25806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8074"/>
                                        </p:tgtEl>
                                        <p:attrNameLst>
                                          <p:attrName>style.visibility</p:attrName>
                                        </p:attrNameLst>
                                      </p:cBhvr>
                                      <p:to>
                                        <p:strVal val="visible"/>
                                      </p:to>
                                    </p:set>
                                    <p:animEffect transition="in" filter="wipe(left)">
                                      <p:cBhvr>
                                        <p:cTn id="11" dur="500"/>
                                        <p:tgtEl>
                                          <p:spTgt spid="2580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258064"/>
                                        </p:tgtEl>
                                        <p:attrNameLst>
                                          <p:attrName>style.visibility</p:attrName>
                                        </p:attrNameLst>
                                      </p:cBhvr>
                                      <p:to>
                                        <p:strVal val="visible"/>
                                      </p:to>
                                    </p:set>
                                    <p:animEffect transition="in" filter="wipe(right)">
                                      <p:cBhvr>
                                        <p:cTn id="16" dur="500"/>
                                        <p:tgtEl>
                                          <p:spTgt spid="25806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58073"/>
                                        </p:tgtEl>
                                        <p:attrNameLst>
                                          <p:attrName>style.visibility</p:attrName>
                                        </p:attrNameLst>
                                      </p:cBhvr>
                                      <p:to>
                                        <p:strVal val="visible"/>
                                      </p:to>
                                    </p:set>
                                    <p:animEffect transition="in" filter="wipe(left)">
                                      <p:cBhvr>
                                        <p:cTn id="20" dur="500"/>
                                        <p:tgtEl>
                                          <p:spTgt spid="258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62" grpId="0" animBg="1"/>
      <p:bldP spid="258064" grpId="0" animBg="1"/>
      <p:bldP spid="258073" grpId="0" animBg="1"/>
      <p:bldP spid="25807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GB" dirty="0" smtClean="0"/>
              <a:t>Cost of Bugs to IP companies</a:t>
            </a:r>
          </a:p>
        </p:txBody>
      </p:sp>
      <p:sp>
        <p:nvSpPr>
          <p:cNvPr id="3" name="Content Placeholder 2"/>
          <p:cNvSpPr>
            <a:spLocks noGrp="1"/>
          </p:cNvSpPr>
          <p:nvPr>
            <p:ph idx="1"/>
          </p:nvPr>
        </p:nvSpPr>
        <p:spPr>
          <a:xfrm>
            <a:off x="359568" y="1277144"/>
            <a:ext cx="8424863" cy="5256584"/>
          </a:xfrm>
        </p:spPr>
        <p:txBody>
          <a:bodyPr>
            <a:normAutofit fontScale="77500" lnSpcReduction="20000"/>
          </a:bodyPr>
          <a:lstStyle/>
          <a:p>
            <a:pPr eaLnBrk="1" hangingPunct="1">
              <a:defRPr/>
            </a:pPr>
            <a:r>
              <a:rPr lang="en-GB" dirty="0" smtClean="0">
                <a:solidFill>
                  <a:srgbClr val="4185BD"/>
                </a:solidFill>
              </a:rPr>
              <a:t>IP business model means ARM is not impacted by immediate re-spin costs</a:t>
            </a:r>
          </a:p>
          <a:p>
            <a:pPr eaLnBrk="1" hangingPunct="1">
              <a:defRPr/>
            </a:pPr>
            <a:r>
              <a:rPr lang="en-GB" dirty="0" smtClean="0">
                <a:solidFill>
                  <a:srgbClr val="C00000"/>
                </a:solidFill>
              </a:rPr>
              <a:t>BUT.....</a:t>
            </a:r>
          </a:p>
          <a:p>
            <a:pPr lvl="1" eaLnBrk="1" hangingPunct="1">
              <a:defRPr/>
            </a:pPr>
            <a:r>
              <a:rPr lang="en-GB" dirty="0" smtClean="0"/>
              <a:t>The ARM partners are shipping &gt;6B units per year (2011)</a:t>
            </a:r>
          </a:p>
          <a:p>
            <a:pPr lvl="1" eaLnBrk="1" hangingPunct="1">
              <a:defRPr/>
            </a:pPr>
            <a:r>
              <a:rPr lang="en-GB" dirty="0" smtClean="0"/>
              <a:t>The potential impact to business </a:t>
            </a:r>
            <a:r>
              <a:rPr lang="en-GB" dirty="0" smtClean="0"/>
              <a:t>partners </a:t>
            </a:r>
            <a:r>
              <a:rPr lang="en-GB" dirty="0" smtClean="0"/>
              <a:t>is MASSIVE!</a:t>
            </a:r>
          </a:p>
          <a:p>
            <a:pPr lvl="2">
              <a:defRPr/>
            </a:pPr>
            <a:r>
              <a:rPr lang="en-GB" dirty="0" smtClean="0"/>
              <a:t>Support burden, debug and maintenance overhead</a:t>
            </a:r>
          </a:p>
          <a:p>
            <a:pPr lvl="2">
              <a:defRPr/>
            </a:pPr>
            <a:r>
              <a:rPr lang="en-GB" dirty="0" smtClean="0"/>
              <a:t>Cost of lost opportunity for client and for ARM</a:t>
            </a:r>
          </a:p>
          <a:p>
            <a:pPr lvl="2">
              <a:defRPr/>
            </a:pPr>
            <a:r>
              <a:rPr lang="en-GB" dirty="0" smtClean="0"/>
              <a:t>Potential for loss of credibility and reputation</a:t>
            </a:r>
          </a:p>
          <a:p>
            <a:pPr lvl="3">
              <a:defRPr/>
            </a:pPr>
            <a:r>
              <a:rPr lang="en-GB" dirty="0" smtClean="0"/>
              <a:t>Credibility impact translates to opportunity impact</a:t>
            </a:r>
          </a:p>
          <a:p>
            <a:pPr lvl="2">
              <a:defRPr/>
            </a:pPr>
            <a:r>
              <a:rPr lang="en-GB" dirty="0" smtClean="0"/>
              <a:t>Erosion of product integrity due to limitations of metal fixes</a:t>
            </a:r>
          </a:p>
          <a:p>
            <a:pPr lvl="1" eaLnBrk="1" hangingPunct="1">
              <a:defRPr/>
            </a:pPr>
            <a:r>
              <a:rPr lang="en-GB" dirty="0" smtClean="0"/>
              <a:t>Critical bugs may quickly escalate to Exec level between ARM and ARM’s partners</a:t>
            </a:r>
          </a:p>
          <a:p>
            <a:pPr lvl="1" eaLnBrk="1" hangingPunct="1">
              <a:defRPr/>
            </a:pPr>
            <a:r>
              <a:rPr lang="en-GB" dirty="0" smtClean="0"/>
              <a:t>Remember the Intel FDIV bug! </a:t>
            </a:r>
            <a:r>
              <a:rPr lang="en-GB" dirty="0" smtClean="0">
                <a:hlinkClick r:id="rId4"/>
              </a:rPr>
              <a:t>http://en.wikipedia.org/wiki/Pentium_FDIV_bug</a:t>
            </a:r>
            <a:endParaRPr lang="en-GB" dirty="0" smtClean="0"/>
          </a:p>
          <a:p>
            <a:pPr lvl="2" eaLnBrk="1" hangingPunct="1">
              <a:defRPr/>
            </a:pPr>
            <a:r>
              <a:rPr lang="en-GB" dirty="0" smtClean="0"/>
              <a:t>Bugs are a reality – perfect verification is a myth.</a:t>
            </a:r>
          </a:p>
          <a:p>
            <a:pPr lvl="2" eaLnBrk="1" hangingPunct="1">
              <a:defRPr/>
            </a:pPr>
            <a:r>
              <a:rPr lang="en-GB" dirty="0" smtClean="0"/>
              <a:t>What matters is the ARM response.</a:t>
            </a:r>
          </a:p>
        </p:txBody>
      </p:sp>
    </p:spTree>
    <p:custDataLst>
      <p:tags r:id="rId1"/>
    </p:custDataLst>
    <p:extLst>
      <p:ext uri="{BB962C8B-B14F-4D97-AF65-F5344CB8AC3E}">
        <p14:creationId xmlns:p14="http://schemas.microsoft.com/office/powerpoint/2010/main" val="2312282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6000" dirty="0" smtClean="0">
                <a:solidFill>
                  <a:srgbClr val="0070C0"/>
                </a:solidFill>
              </a:rPr>
              <a:t>Verification in the IC Design Process</a:t>
            </a:r>
            <a:endParaRPr lang="en-GB" sz="6000"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IC Design Process </a:t>
            </a:r>
            <a:endParaRPr lang="en-GB" dirty="0"/>
          </a:p>
        </p:txBody>
      </p:sp>
      <p:sp>
        <p:nvSpPr>
          <p:cNvPr id="42" name="Text Box 4"/>
          <p:cNvSpPr txBox="1">
            <a:spLocks noChangeArrowheads="1"/>
          </p:cNvSpPr>
          <p:nvPr/>
        </p:nvSpPr>
        <p:spPr bwMode="auto">
          <a:xfrm>
            <a:off x="8104620" y="2924211"/>
            <a:ext cx="755650"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Mask Data</a:t>
            </a:r>
          </a:p>
        </p:txBody>
      </p:sp>
      <p:sp>
        <p:nvSpPr>
          <p:cNvPr id="43" name="Text Box 5"/>
          <p:cNvSpPr txBox="1">
            <a:spLocks noChangeArrowheads="1"/>
          </p:cNvSpPr>
          <p:nvPr/>
        </p:nvSpPr>
        <p:spPr bwMode="auto">
          <a:xfrm>
            <a:off x="6940983" y="3102011"/>
            <a:ext cx="827087" cy="31432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Layout</a:t>
            </a:r>
          </a:p>
        </p:txBody>
      </p:sp>
      <p:sp>
        <p:nvSpPr>
          <p:cNvPr id="44" name="Line 7"/>
          <p:cNvSpPr>
            <a:spLocks noChangeShapeType="1"/>
          </p:cNvSpPr>
          <p:nvPr/>
        </p:nvSpPr>
        <p:spPr bwMode="auto">
          <a:xfrm>
            <a:off x="7768070" y="3198848"/>
            <a:ext cx="3302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45" name="Text Box 8"/>
          <p:cNvSpPr txBox="1">
            <a:spLocks noChangeArrowheads="1"/>
          </p:cNvSpPr>
          <p:nvPr/>
        </p:nvSpPr>
        <p:spPr bwMode="auto">
          <a:xfrm>
            <a:off x="5288395" y="2906748"/>
            <a:ext cx="1239838" cy="73977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Transistor-Level</a:t>
            </a:r>
          </a:p>
          <a:p>
            <a:pPr algn="ctr" eaLnBrk="0" hangingPunct="0">
              <a:spcBef>
                <a:spcPct val="0"/>
              </a:spcBef>
            </a:pPr>
            <a:r>
              <a:rPr kumimoji="1" lang="en-US" sz="1400" b="1"/>
              <a:t>Model</a:t>
            </a:r>
          </a:p>
        </p:txBody>
      </p:sp>
      <p:sp>
        <p:nvSpPr>
          <p:cNvPr id="46" name="Text Box 10"/>
          <p:cNvSpPr txBox="1">
            <a:spLocks noChangeArrowheads="1"/>
          </p:cNvSpPr>
          <p:nvPr/>
        </p:nvSpPr>
        <p:spPr bwMode="auto">
          <a:xfrm>
            <a:off x="6980670" y="1663736"/>
            <a:ext cx="908050" cy="517525"/>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Design</a:t>
            </a:r>
          </a:p>
          <a:p>
            <a:pPr algn="ctr" eaLnBrk="0" hangingPunct="0">
              <a:spcBef>
                <a:spcPct val="0"/>
              </a:spcBef>
            </a:pPr>
            <a:r>
              <a:rPr kumimoji="1" lang="en-US" sz="1400" b="1"/>
              <a:t>Library</a:t>
            </a:r>
          </a:p>
        </p:txBody>
      </p:sp>
      <p:sp>
        <p:nvSpPr>
          <p:cNvPr id="47" name="Oval 11"/>
          <p:cNvSpPr>
            <a:spLocks noChangeArrowheads="1"/>
          </p:cNvSpPr>
          <p:nvPr/>
        </p:nvSpPr>
        <p:spPr bwMode="auto">
          <a:xfrm>
            <a:off x="6918758" y="1627223"/>
            <a:ext cx="1000125" cy="568325"/>
          </a:xfrm>
          <a:prstGeom prst="ellipse">
            <a:avLst/>
          </a:prstGeom>
          <a:noFill/>
          <a:ln w="9525" cap="rnd">
            <a:solidFill>
              <a:schemeClr val="tx1"/>
            </a:solidFill>
            <a:prstDash val="sysDot"/>
            <a:round/>
            <a:headEnd/>
            <a:tailEnd/>
          </a:ln>
          <a:effectLst/>
        </p:spPr>
        <p:txBody>
          <a:bodyPr wrap="none" anchor="ctr"/>
          <a:lstStyle/>
          <a:p>
            <a:endParaRPr lang="en-GB"/>
          </a:p>
        </p:txBody>
      </p:sp>
      <p:sp>
        <p:nvSpPr>
          <p:cNvPr id="48" name="Text Box 12"/>
          <p:cNvSpPr txBox="1">
            <a:spLocks noChangeArrowheads="1"/>
          </p:cNvSpPr>
          <p:nvPr/>
        </p:nvSpPr>
        <p:spPr bwMode="auto">
          <a:xfrm>
            <a:off x="5299508" y="1601823"/>
            <a:ext cx="1244600"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Gate-Level</a:t>
            </a:r>
          </a:p>
          <a:p>
            <a:pPr algn="ctr" eaLnBrk="0" hangingPunct="0">
              <a:spcBef>
                <a:spcPct val="0"/>
              </a:spcBef>
            </a:pPr>
            <a:r>
              <a:rPr kumimoji="1" lang="en-US" sz="1400" b="1"/>
              <a:t>Model</a:t>
            </a:r>
          </a:p>
        </p:txBody>
      </p:sp>
      <p:sp>
        <p:nvSpPr>
          <p:cNvPr id="49" name="Text Box 14"/>
          <p:cNvSpPr txBox="1">
            <a:spLocks noChangeArrowheads="1"/>
          </p:cNvSpPr>
          <p:nvPr/>
        </p:nvSpPr>
        <p:spPr bwMode="auto">
          <a:xfrm>
            <a:off x="3716770" y="2711486"/>
            <a:ext cx="744538" cy="515937"/>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RTL</a:t>
            </a:r>
          </a:p>
          <a:p>
            <a:pPr algn="ctr" eaLnBrk="0" hangingPunct="0">
              <a:spcBef>
                <a:spcPct val="0"/>
              </a:spcBef>
            </a:pPr>
            <a:r>
              <a:rPr kumimoji="1" lang="en-US" sz="1400" b="1"/>
              <a:t>Model</a:t>
            </a:r>
          </a:p>
        </p:txBody>
      </p:sp>
      <p:sp>
        <p:nvSpPr>
          <p:cNvPr id="50" name="Rectangle 15"/>
          <p:cNvSpPr>
            <a:spLocks noChangeArrowheads="1"/>
          </p:cNvSpPr>
          <p:nvPr/>
        </p:nvSpPr>
        <p:spPr bwMode="auto">
          <a:xfrm>
            <a:off x="3716770" y="2711486"/>
            <a:ext cx="744538" cy="487362"/>
          </a:xfrm>
          <a:prstGeom prst="rect">
            <a:avLst/>
          </a:prstGeom>
          <a:noFill/>
          <a:ln w="9525">
            <a:solidFill>
              <a:schemeClr val="tx1"/>
            </a:solidFill>
            <a:miter lim="800000"/>
            <a:headEnd/>
            <a:tailEnd/>
          </a:ln>
          <a:effectLst/>
        </p:spPr>
        <p:txBody>
          <a:bodyPr wrap="none" anchor="ctr"/>
          <a:lstStyle/>
          <a:p>
            <a:endParaRPr lang="en-GB"/>
          </a:p>
        </p:txBody>
      </p:sp>
      <p:sp>
        <p:nvSpPr>
          <p:cNvPr id="51" name="Text Box 16"/>
          <p:cNvSpPr txBox="1">
            <a:spLocks noChangeArrowheads="1"/>
          </p:cNvSpPr>
          <p:nvPr/>
        </p:nvSpPr>
        <p:spPr bwMode="auto">
          <a:xfrm>
            <a:off x="2715058" y="1943136"/>
            <a:ext cx="1195387" cy="527050"/>
          </a:xfrm>
          <a:prstGeom prst="rect">
            <a:avLst/>
          </a:prstGeom>
          <a:noFill/>
          <a:ln w="9525">
            <a:solidFill>
              <a:schemeClr val="bg2"/>
            </a:solidFill>
            <a:miter lim="800000"/>
            <a:headEnd/>
            <a:tailEnd/>
          </a:ln>
          <a:effectLst/>
        </p:spPr>
        <p:txBody>
          <a:bodyPr>
            <a:spAutoFit/>
          </a:bodyPr>
          <a:lstStyle/>
          <a:p>
            <a:pPr algn="ctr" eaLnBrk="0" hangingPunct="0">
              <a:spcBef>
                <a:spcPct val="0"/>
              </a:spcBef>
            </a:pPr>
            <a:r>
              <a:rPr kumimoji="1" lang="en-US" sz="1400" b="1" dirty="0">
                <a:solidFill>
                  <a:schemeClr val="bg1">
                    <a:lumMod val="50000"/>
                  </a:schemeClr>
                </a:solidFill>
              </a:rPr>
              <a:t>Behavioral</a:t>
            </a:r>
          </a:p>
          <a:p>
            <a:pPr algn="ctr" eaLnBrk="0" hangingPunct="0">
              <a:spcBef>
                <a:spcPct val="0"/>
              </a:spcBef>
            </a:pPr>
            <a:r>
              <a:rPr kumimoji="1" lang="en-US" sz="1400" b="1" dirty="0">
                <a:solidFill>
                  <a:schemeClr val="bg1">
                    <a:lumMod val="50000"/>
                  </a:schemeClr>
                </a:solidFill>
              </a:rPr>
              <a:t>Model</a:t>
            </a:r>
          </a:p>
        </p:txBody>
      </p:sp>
      <p:sp>
        <p:nvSpPr>
          <p:cNvPr id="52" name="Text Box 18"/>
          <p:cNvSpPr txBox="1">
            <a:spLocks noChangeArrowheads="1"/>
          </p:cNvSpPr>
          <p:nvPr/>
        </p:nvSpPr>
        <p:spPr bwMode="auto">
          <a:xfrm>
            <a:off x="1089458" y="2628936"/>
            <a:ext cx="1636712" cy="73977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dirty="0"/>
              <a:t>Micro Architectural Design</a:t>
            </a:r>
          </a:p>
        </p:txBody>
      </p:sp>
      <p:sp>
        <p:nvSpPr>
          <p:cNvPr id="53" name="Text Box 20"/>
          <p:cNvSpPr txBox="1">
            <a:spLocks noChangeArrowheads="1"/>
          </p:cNvSpPr>
          <p:nvPr/>
        </p:nvSpPr>
        <p:spPr bwMode="auto">
          <a:xfrm>
            <a:off x="1149783" y="1333536"/>
            <a:ext cx="1392237"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Architectural</a:t>
            </a:r>
          </a:p>
          <a:p>
            <a:pPr algn="ctr" eaLnBrk="0" hangingPunct="0">
              <a:spcBef>
                <a:spcPct val="0"/>
              </a:spcBef>
            </a:pPr>
            <a:r>
              <a:rPr kumimoji="1" lang="en-US" sz="1400" b="1"/>
              <a:t>Specification</a:t>
            </a:r>
          </a:p>
        </p:txBody>
      </p:sp>
      <p:sp>
        <p:nvSpPr>
          <p:cNvPr id="54" name="Text Box 21"/>
          <p:cNvSpPr txBox="1">
            <a:spLocks noChangeArrowheads="1"/>
          </p:cNvSpPr>
          <p:nvPr/>
        </p:nvSpPr>
        <p:spPr bwMode="auto">
          <a:xfrm>
            <a:off x="265545" y="2059023"/>
            <a:ext cx="1109663" cy="304800"/>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Concept</a:t>
            </a:r>
          </a:p>
        </p:txBody>
      </p:sp>
      <p:sp>
        <p:nvSpPr>
          <p:cNvPr id="55" name="Line 23"/>
          <p:cNvSpPr>
            <a:spLocks noChangeShapeType="1"/>
          </p:cNvSpPr>
          <p:nvPr/>
        </p:nvSpPr>
        <p:spPr bwMode="auto">
          <a:xfrm flipV="1">
            <a:off x="740208" y="1539911"/>
            <a:ext cx="0" cy="585787"/>
          </a:xfrm>
          <a:prstGeom prst="line">
            <a:avLst/>
          </a:prstGeom>
          <a:noFill/>
          <a:ln w="9525" cap="rnd">
            <a:solidFill>
              <a:schemeClr val="tx1"/>
            </a:solidFill>
            <a:prstDash val="sysDot"/>
            <a:round/>
            <a:headEnd/>
            <a:tailEnd/>
          </a:ln>
          <a:effectLst/>
        </p:spPr>
        <p:txBody>
          <a:bodyPr wrap="none" anchor="ctr"/>
          <a:lstStyle/>
          <a:p>
            <a:endParaRPr lang="en-GB"/>
          </a:p>
        </p:txBody>
      </p:sp>
      <p:sp>
        <p:nvSpPr>
          <p:cNvPr id="56" name="Line 24"/>
          <p:cNvSpPr>
            <a:spLocks noChangeShapeType="1"/>
          </p:cNvSpPr>
          <p:nvPr/>
        </p:nvSpPr>
        <p:spPr bwMode="auto">
          <a:xfrm>
            <a:off x="740208" y="1539911"/>
            <a:ext cx="400050" cy="0"/>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57" name="Line 25"/>
          <p:cNvSpPr>
            <a:spLocks noChangeShapeType="1"/>
          </p:cNvSpPr>
          <p:nvPr/>
        </p:nvSpPr>
        <p:spPr bwMode="auto">
          <a:xfrm>
            <a:off x="753197" y="2339145"/>
            <a:ext cx="0" cy="585787"/>
          </a:xfrm>
          <a:prstGeom prst="line">
            <a:avLst/>
          </a:prstGeom>
          <a:noFill/>
          <a:ln w="9525">
            <a:solidFill>
              <a:schemeClr val="tx1"/>
            </a:solidFill>
            <a:round/>
            <a:headEnd/>
            <a:tailEnd/>
          </a:ln>
          <a:effectLst/>
        </p:spPr>
        <p:txBody>
          <a:bodyPr wrap="none" anchor="ctr"/>
          <a:lstStyle/>
          <a:p>
            <a:endParaRPr lang="en-GB"/>
          </a:p>
        </p:txBody>
      </p:sp>
      <p:sp>
        <p:nvSpPr>
          <p:cNvPr id="58" name="Line 26"/>
          <p:cNvSpPr>
            <a:spLocks noChangeShapeType="1"/>
          </p:cNvSpPr>
          <p:nvPr/>
        </p:nvSpPr>
        <p:spPr bwMode="auto">
          <a:xfrm>
            <a:off x="751321" y="2917861"/>
            <a:ext cx="3429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59" name="Line 27"/>
          <p:cNvSpPr>
            <a:spLocks noChangeShapeType="1"/>
          </p:cNvSpPr>
          <p:nvPr/>
        </p:nvSpPr>
        <p:spPr bwMode="auto">
          <a:xfrm>
            <a:off x="2719275" y="2996088"/>
            <a:ext cx="10080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60" name="Line 28"/>
          <p:cNvSpPr>
            <a:spLocks noChangeShapeType="1"/>
          </p:cNvSpPr>
          <p:nvPr/>
        </p:nvSpPr>
        <p:spPr bwMode="auto">
          <a:xfrm flipH="1">
            <a:off x="1814945" y="1855824"/>
            <a:ext cx="4763" cy="757238"/>
          </a:xfrm>
          <a:prstGeom prst="line">
            <a:avLst/>
          </a:prstGeom>
          <a:noFill/>
          <a:ln w="9525">
            <a:solidFill>
              <a:schemeClr val="tx1"/>
            </a:solidFill>
            <a:round/>
            <a:headEnd/>
            <a:tailEnd type="triangle" w="med" len="med"/>
          </a:ln>
          <a:effectLst/>
        </p:spPr>
        <p:txBody>
          <a:bodyPr wrap="none" anchor="ctr"/>
          <a:lstStyle/>
          <a:p>
            <a:endParaRPr lang="en-GB"/>
          </a:p>
        </p:txBody>
      </p:sp>
      <p:sp>
        <p:nvSpPr>
          <p:cNvPr id="61" name="Line 29"/>
          <p:cNvSpPr>
            <a:spLocks noChangeShapeType="1"/>
          </p:cNvSpPr>
          <p:nvPr/>
        </p:nvSpPr>
        <p:spPr bwMode="auto">
          <a:xfrm flipV="1">
            <a:off x="4469245" y="1819311"/>
            <a:ext cx="836613" cy="1046162"/>
          </a:xfrm>
          <a:prstGeom prst="line">
            <a:avLst/>
          </a:prstGeom>
          <a:noFill/>
          <a:ln w="9525">
            <a:solidFill>
              <a:schemeClr val="tx1"/>
            </a:solidFill>
            <a:round/>
            <a:headEnd/>
            <a:tailEnd type="triangle" w="med" len="med"/>
          </a:ln>
          <a:effectLst/>
        </p:spPr>
        <p:txBody>
          <a:bodyPr wrap="none" anchor="ctr"/>
          <a:lstStyle/>
          <a:p>
            <a:endParaRPr lang="en-GB"/>
          </a:p>
        </p:txBody>
      </p:sp>
      <p:sp>
        <p:nvSpPr>
          <p:cNvPr id="62" name="Line 30"/>
          <p:cNvSpPr>
            <a:spLocks noChangeShapeType="1"/>
          </p:cNvSpPr>
          <p:nvPr/>
        </p:nvSpPr>
        <p:spPr bwMode="auto">
          <a:xfrm>
            <a:off x="4461308" y="2992473"/>
            <a:ext cx="827087" cy="206375"/>
          </a:xfrm>
          <a:prstGeom prst="line">
            <a:avLst/>
          </a:prstGeom>
          <a:noFill/>
          <a:ln w="9525">
            <a:solidFill>
              <a:schemeClr val="tx1"/>
            </a:solidFill>
            <a:round/>
            <a:headEnd/>
            <a:tailEnd type="triangle" w="med" len="med"/>
          </a:ln>
          <a:effectLst/>
        </p:spPr>
        <p:txBody>
          <a:bodyPr wrap="none" anchor="ctr"/>
          <a:lstStyle/>
          <a:p>
            <a:endParaRPr lang="en-GB"/>
          </a:p>
        </p:txBody>
      </p:sp>
      <p:sp>
        <p:nvSpPr>
          <p:cNvPr id="63" name="Line 31"/>
          <p:cNvSpPr>
            <a:spLocks noChangeShapeType="1"/>
          </p:cNvSpPr>
          <p:nvPr/>
        </p:nvSpPr>
        <p:spPr bwMode="auto">
          <a:xfrm flipH="1">
            <a:off x="5879090" y="2132914"/>
            <a:ext cx="13854" cy="789709"/>
          </a:xfrm>
          <a:prstGeom prst="line">
            <a:avLst/>
          </a:prstGeom>
          <a:noFill/>
          <a:ln w="9525">
            <a:solidFill>
              <a:schemeClr val="tx1"/>
            </a:solidFill>
            <a:round/>
            <a:headEnd/>
            <a:tailEnd type="triangle" w="med" len="med"/>
          </a:ln>
          <a:effectLst/>
        </p:spPr>
        <p:txBody>
          <a:bodyPr wrap="none" anchor="ctr"/>
          <a:lstStyle/>
          <a:p>
            <a:endParaRPr lang="en-GB"/>
          </a:p>
        </p:txBody>
      </p:sp>
      <p:sp>
        <p:nvSpPr>
          <p:cNvPr id="64" name="Line 32"/>
          <p:cNvSpPr>
            <a:spLocks noChangeShapeType="1"/>
          </p:cNvSpPr>
          <p:nvPr/>
        </p:nvSpPr>
        <p:spPr bwMode="auto">
          <a:xfrm flipH="1">
            <a:off x="5899583" y="2044736"/>
            <a:ext cx="1085850" cy="530225"/>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65" name="Line 33"/>
          <p:cNvSpPr>
            <a:spLocks noChangeShapeType="1"/>
          </p:cNvSpPr>
          <p:nvPr/>
        </p:nvSpPr>
        <p:spPr bwMode="auto">
          <a:xfrm>
            <a:off x="6528233" y="3198848"/>
            <a:ext cx="41275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66" name="Line 34"/>
          <p:cNvSpPr>
            <a:spLocks noChangeShapeType="1"/>
          </p:cNvSpPr>
          <p:nvPr/>
        </p:nvSpPr>
        <p:spPr bwMode="auto">
          <a:xfrm flipH="1">
            <a:off x="6693333" y="2124111"/>
            <a:ext cx="388937" cy="1074737"/>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67" name="Line 35"/>
          <p:cNvSpPr>
            <a:spLocks noChangeShapeType="1"/>
          </p:cNvSpPr>
          <p:nvPr/>
        </p:nvSpPr>
        <p:spPr bwMode="auto">
          <a:xfrm>
            <a:off x="3283383" y="2508286"/>
            <a:ext cx="433387" cy="398462"/>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sp>
        <p:nvSpPr>
          <p:cNvPr id="68" name="Line 36"/>
          <p:cNvSpPr>
            <a:spLocks noChangeShapeType="1"/>
          </p:cNvSpPr>
          <p:nvPr/>
        </p:nvSpPr>
        <p:spPr bwMode="auto">
          <a:xfrm flipV="1">
            <a:off x="2722995" y="2476536"/>
            <a:ext cx="560388" cy="455612"/>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sp>
        <p:nvSpPr>
          <p:cNvPr id="69" name="Line 37"/>
          <p:cNvSpPr>
            <a:spLocks noChangeShapeType="1"/>
          </p:cNvSpPr>
          <p:nvPr/>
        </p:nvSpPr>
        <p:spPr bwMode="auto">
          <a:xfrm>
            <a:off x="2553133" y="1593886"/>
            <a:ext cx="730250" cy="336550"/>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grpSp>
        <p:nvGrpSpPr>
          <p:cNvPr id="3" name="Group 79"/>
          <p:cNvGrpSpPr/>
          <p:nvPr/>
        </p:nvGrpSpPr>
        <p:grpSpPr>
          <a:xfrm>
            <a:off x="575108" y="3994186"/>
            <a:ext cx="7588250" cy="336550"/>
            <a:chOff x="584200" y="4355090"/>
            <a:chExt cx="7588250" cy="336550"/>
          </a:xfrm>
        </p:grpSpPr>
        <p:sp>
          <p:nvSpPr>
            <p:cNvPr id="70" name="Line 38"/>
            <p:cNvSpPr>
              <a:spLocks noChangeShapeType="1"/>
            </p:cNvSpPr>
            <p:nvPr/>
          </p:nvSpPr>
          <p:spPr bwMode="auto">
            <a:xfrm flipH="1">
              <a:off x="584200" y="4634490"/>
              <a:ext cx="3968750" cy="0"/>
            </a:xfrm>
            <a:prstGeom prst="line">
              <a:avLst/>
            </a:prstGeom>
            <a:noFill/>
            <a:ln w="22225">
              <a:solidFill>
                <a:srgbClr val="A50021"/>
              </a:solidFill>
              <a:round/>
              <a:headEnd type="triangle" w="med" len="med"/>
              <a:tailEnd type="triangle" w="med" len="med"/>
            </a:ln>
            <a:effectLst/>
          </p:spPr>
          <p:txBody>
            <a:bodyPr wrap="none" anchor="ctr"/>
            <a:lstStyle/>
            <a:p>
              <a:endParaRPr lang="en-GB"/>
            </a:p>
          </p:txBody>
        </p:sp>
        <p:sp>
          <p:nvSpPr>
            <p:cNvPr id="71" name="Line 39"/>
            <p:cNvSpPr>
              <a:spLocks noChangeShapeType="1"/>
            </p:cNvSpPr>
            <p:nvPr/>
          </p:nvSpPr>
          <p:spPr bwMode="auto">
            <a:xfrm>
              <a:off x="4552950" y="4634490"/>
              <a:ext cx="2149475" cy="0"/>
            </a:xfrm>
            <a:prstGeom prst="line">
              <a:avLst/>
            </a:prstGeom>
            <a:noFill/>
            <a:ln w="22225">
              <a:solidFill>
                <a:schemeClr val="tx1"/>
              </a:solidFill>
              <a:round/>
              <a:headEnd type="triangle" w="med" len="med"/>
              <a:tailEnd type="triangle" w="med" len="med"/>
            </a:ln>
            <a:effectLst/>
          </p:spPr>
          <p:txBody>
            <a:bodyPr wrap="none" anchor="ctr"/>
            <a:lstStyle/>
            <a:p>
              <a:endParaRPr lang="en-GB"/>
            </a:p>
          </p:txBody>
        </p:sp>
        <p:sp>
          <p:nvSpPr>
            <p:cNvPr id="72" name="Line 40"/>
            <p:cNvSpPr>
              <a:spLocks noChangeShapeType="1"/>
            </p:cNvSpPr>
            <p:nvPr/>
          </p:nvSpPr>
          <p:spPr bwMode="auto">
            <a:xfrm>
              <a:off x="6702425" y="4634490"/>
              <a:ext cx="1470025" cy="0"/>
            </a:xfrm>
            <a:prstGeom prst="line">
              <a:avLst/>
            </a:prstGeom>
            <a:noFill/>
            <a:ln w="22225">
              <a:solidFill>
                <a:schemeClr val="tx1"/>
              </a:solidFill>
              <a:round/>
              <a:headEnd type="triangle" w="med" len="med"/>
              <a:tailEnd type="triangle" w="med" len="med"/>
            </a:ln>
            <a:effectLst/>
          </p:spPr>
          <p:txBody>
            <a:bodyPr wrap="none" anchor="ctr"/>
            <a:lstStyle/>
            <a:p>
              <a:endParaRPr lang="en-GB"/>
            </a:p>
          </p:txBody>
        </p:sp>
        <p:sp>
          <p:nvSpPr>
            <p:cNvPr id="73" name="Text Box 41"/>
            <p:cNvSpPr txBox="1">
              <a:spLocks noChangeArrowheads="1"/>
            </p:cNvSpPr>
            <p:nvPr/>
          </p:nvSpPr>
          <p:spPr bwMode="auto">
            <a:xfrm>
              <a:off x="1066800" y="4355090"/>
              <a:ext cx="2867025" cy="336550"/>
            </a:xfrm>
            <a:prstGeom prst="rect">
              <a:avLst/>
            </a:prstGeom>
            <a:noFill/>
            <a:ln w="9525">
              <a:noFill/>
              <a:miter lim="800000"/>
              <a:headEnd/>
              <a:tailEnd/>
            </a:ln>
            <a:effectLst/>
          </p:spPr>
          <p:txBody>
            <a:bodyPr>
              <a:spAutoFit/>
            </a:bodyPr>
            <a:lstStyle/>
            <a:p>
              <a:pPr algn="ctr" eaLnBrk="0" hangingPunct="0">
                <a:spcBef>
                  <a:spcPct val="0"/>
                </a:spcBef>
              </a:pPr>
              <a:r>
                <a:rPr kumimoji="1" lang="en-US" sz="1600" b="1" dirty="0">
                  <a:solidFill>
                    <a:srgbClr val="A50021"/>
                  </a:solidFill>
                </a:rPr>
                <a:t>Functional Verification</a:t>
              </a:r>
            </a:p>
          </p:txBody>
        </p:sp>
      </p:grpSp>
      <p:sp>
        <p:nvSpPr>
          <p:cNvPr id="74" name="Text Box 42"/>
          <p:cNvSpPr txBox="1">
            <a:spLocks noChangeArrowheads="1"/>
          </p:cNvSpPr>
          <p:nvPr/>
        </p:nvSpPr>
        <p:spPr bwMode="auto">
          <a:xfrm>
            <a:off x="4542270" y="4014823"/>
            <a:ext cx="2149475" cy="523220"/>
          </a:xfrm>
          <a:prstGeom prst="rect">
            <a:avLst/>
          </a:prstGeom>
          <a:noFill/>
          <a:ln w="9525">
            <a:noFill/>
            <a:miter lim="800000"/>
            <a:headEnd/>
            <a:tailEnd/>
          </a:ln>
          <a:effectLst/>
        </p:spPr>
        <p:txBody>
          <a:bodyPr>
            <a:spAutoFit/>
          </a:bodyPr>
          <a:lstStyle/>
          <a:p>
            <a:pPr algn="ctr" eaLnBrk="0" hangingPunct="0">
              <a:spcBef>
                <a:spcPct val="0"/>
              </a:spcBef>
            </a:pPr>
            <a:r>
              <a:rPr kumimoji="1" lang="en-US" sz="1400" dirty="0" smtClean="0"/>
              <a:t>Equivalence </a:t>
            </a:r>
          </a:p>
          <a:p>
            <a:pPr algn="ctr" eaLnBrk="0" hangingPunct="0">
              <a:spcBef>
                <a:spcPct val="0"/>
              </a:spcBef>
            </a:pPr>
            <a:r>
              <a:rPr kumimoji="1" lang="en-US" sz="1400" dirty="0" smtClean="0"/>
              <a:t>Checking</a:t>
            </a:r>
            <a:endParaRPr kumimoji="1" lang="en-US" sz="1400" dirty="0"/>
          </a:p>
        </p:txBody>
      </p:sp>
      <p:sp>
        <p:nvSpPr>
          <p:cNvPr id="75" name="Text Box 43"/>
          <p:cNvSpPr txBox="1">
            <a:spLocks noChangeArrowheads="1"/>
          </p:cNvSpPr>
          <p:nvPr/>
        </p:nvSpPr>
        <p:spPr bwMode="auto">
          <a:xfrm>
            <a:off x="6682653" y="4016411"/>
            <a:ext cx="1551710" cy="523220"/>
          </a:xfrm>
          <a:prstGeom prst="rect">
            <a:avLst/>
          </a:prstGeom>
          <a:noFill/>
          <a:ln w="9525">
            <a:noFill/>
            <a:miter lim="800000"/>
            <a:headEnd/>
            <a:tailEnd/>
          </a:ln>
          <a:effectLst/>
        </p:spPr>
        <p:txBody>
          <a:bodyPr wrap="square">
            <a:spAutoFit/>
          </a:bodyPr>
          <a:lstStyle/>
          <a:p>
            <a:pPr algn="ctr" eaLnBrk="0" hangingPunct="0">
              <a:spcBef>
                <a:spcPct val="0"/>
              </a:spcBef>
            </a:pPr>
            <a:r>
              <a:rPr kumimoji="1" lang="en-US" sz="1400" dirty="0" smtClean="0"/>
              <a:t>Analysis of Timing/Power</a:t>
            </a:r>
            <a:endParaRPr kumimoji="1" lang="en-US" sz="1400" dirty="0"/>
          </a:p>
        </p:txBody>
      </p:sp>
      <p:sp>
        <p:nvSpPr>
          <p:cNvPr id="76" name="Text Box 44"/>
          <p:cNvSpPr txBox="1">
            <a:spLocks noChangeArrowheads="1"/>
          </p:cNvSpPr>
          <p:nvPr/>
        </p:nvSpPr>
        <p:spPr bwMode="auto">
          <a:xfrm>
            <a:off x="4097770" y="1998698"/>
            <a:ext cx="941388" cy="274638"/>
          </a:xfrm>
          <a:prstGeom prst="rect">
            <a:avLst/>
          </a:prstGeom>
          <a:noFill/>
          <a:ln w="9525">
            <a:noFill/>
            <a:miter lim="800000"/>
            <a:headEnd/>
            <a:tailEnd/>
          </a:ln>
          <a:effectLst/>
        </p:spPr>
        <p:txBody>
          <a:bodyPr>
            <a:spAutoFit/>
          </a:bodyPr>
          <a:lstStyle/>
          <a:p>
            <a:pPr algn="ctr" eaLnBrk="0" hangingPunct="0">
              <a:spcBef>
                <a:spcPct val="0"/>
              </a:spcBef>
            </a:pPr>
            <a:r>
              <a:rPr kumimoji="1" lang="en-US" sz="1200" i="1"/>
              <a:t>synthesis</a:t>
            </a:r>
          </a:p>
        </p:txBody>
      </p:sp>
      <p:sp>
        <p:nvSpPr>
          <p:cNvPr id="77" name="Text Box 45"/>
          <p:cNvSpPr txBox="1">
            <a:spLocks noChangeArrowheads="1"/>
          </p:cNvSpPr>
          <p:nvPr/>
        </p:nvSpPr>
        <p:spPr bwMode="auto">
          <a:xfrm>
            <a:off x="4404158" y="3133761"/>
            <a:ext cx="825500" cy="457200"/>
          </a:xfrm>
          <a:prstGeom prst="rect">
            <a:avLst/>
          </a:prstGeom>
          <a:noFill/>
          <a:ln w="9525">
            <a:noFill/>
            <a:miter lim="800000"/>
            <a:headEnd/>
            <a:tailEnd/>
          </a:ln>
          <a:effectLst/>
        </p:spPr>
        <p:txBody>
          <a:bodyPr>
            <a:spAutoFit/>
          </a:bodyPr>
          <a:lstStyle/>
          <a:p>
            <a:pPr algn="ctr" eaLnBrk="0" hangingPunct="0">
              <a:spcBef>
                <a:spcPct val="0"/>
              </a:spcBef>
            </a:pPr>
            <a:r>
              <a:rPr kumimoji="1" lang="en-US" sz="1200" i="1"/>
              <a:t>custom</a:t>
            </a:r>
          </a:p>
          <a:p>
            <a:pPr algn="ctr" eaLnBrk="0" hangingPunct="0">
              <a:spcBef>
                <a:spcPct val="0"/>
              </a:spcBef>
            </a:pPr>
            <a:r>
              <a:rPr kumimoji="1" lang="en-US" sz="1200" i="1"/>
              <a:t>design</a:t>
            </a:r>
          </a:p>
        </p:txBody>
      </p:sp>
      <p:grpSp>
        <p:nvGrpSpPr>
          <p:cNvPr id="4" name="Group 80"/>
          <p:cNvGrpSpPr/>
          <p:nvPr/>
        </p:nvGrpSpPr>
        <p:grpSpPr>
          <a:xfrm>
            <a:off x="574108" y="4436248"/>
            <a:ext cx="3968750" cy="336550"/>
            <a:chOff x="583200" y="4797152"/>
            <a:chExt cx="3968750" cy="336550"/>
          </a:xfrm>
        </p:grpSpPr>
        <p:sp>
          <p:nvSpPr>
            <p:cNvPr id="41" name="Line 38"/>
            <p:cNvSpPr>
              <a:spLocks noChangeShapeType="1"/>
            </p:cNvSpPr>
            <p:nvPr/>
          </p:nvSpPr>
          <p:spPr bwMode="auto">
            <a:xfrm flipH="1">
              <a:off x="583200" y="4797152"/>
              <a:ext cx="3968750" cy="0"/>
            </a:xfrm>
            <a:prstGeom prst="line">
              <a:avLst/>
            </a:prstGeom>
            <a:noFill/>
            <a:ln w="22225">
              <a:solidFill>
                <a:schemeClr val="bg2"/>
              </a:solidFill>
              <a:round/>
              <a:headEnd type="triangle" w="med" len="med"/>
              <a:tailEnd type="triangle" w="med" len="med"/>
            </a:ln>
            <a:effectLst/>
          </p:spPr>
          <p:txBody>
            <a:bodyPr wrap="none" anchor="ctr"/>
            <a:lstStyle/>
            <a:p>
              <a:endParaRPr lang="en-GB"/>
            </a:p>
          </p:txBody>
        </p:sp>
        <p:sp>
          <p:nvSpPr>
            <p:cNvPr id="79" name="Text Box 41"/>
            <p:cNvSpPr txBox="1">
              <a:spLocks noChangeArrowheads="1"/>
            </p:cNvSpPr>
            <p:nvPr/>
          </p:nvSpPr>
          <p:spPr bwMode="auto">
            <a:xfrm>
              <a:off x="1115616" y="4797152"/>
              <a:ext cx="2867025" cy="336550"/>
            </a:xfrm>
            <a:prstGeom prst="rect">
              <a:avLst/>
            </a:prstGeom>
            <a:noFill/>
            <a:ln w="9525">
              <a:noFill/>
              <a:miter lim="800000"/>
              <a:headEnd/>
              <a:tailEnd/>
            </a:ln>
            <a:effectLst/>
          </p:spPr>
          <p:txBody>
            <a:bodyPr>
              <a:spAutoFit/>
            </a:bodyPr>
            <a:lstStyle/>
            <a:p>
              <a:pPr algn="ctr" eaLnBrk="0" hangingPunct="0">
                <a:spcBef>
                  <a:spcPct val="0"/>
                </a:spcBef>
              </a:pPr>
              <a:r>
                <a:rPr kumimoji="1" lang="en-US" sz="1600" dirty="0" smtClean="0">
                  <a:solidFill>
                    <a:schemeClr val="bg1">
                      <a:lumMod val="50000"/>
                    </a:schemeClr>
                  </a:solidFill>
                </a:rPr>
                <a:t>Performance Verification</a:t>
              </a:r>
              <a:endParaRPr kumimoji="1" lang="en-US" sz="1600" b="1" dirty="0">
                <a:solidFill>
                  <a:schemeClr val="bg1">
                    <a:lumMod val="50000"/>
                  </a:schemeClr>
                </a:solidFill>
              </a:endParaRPr>
            </a:p>
          </p:txBody>
        </p:sp>
      </p:grpSp>
      <p:sp>
        <p:nvSpPr>
          <p:cNvPr id="80" name="Content Placeholder 77"/>
          <p:cNvSpPr txBox="1">
            <a:spLocks/>
          </p:cNvSpPr>
          <p:nvPr/>
        </p:nvSpPr>
        <p:spPr bwMode="auto">
          <a:xfrm>
            <a:off x="647993" y="5013176"/>
            <a:ext cx="7660687" cy="14089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
                <a:srgbClr val="4185BD"/>
              </a:buClr>
              <a:buSzTx/>
              <a:buFont typeface="Wingdings" pitchFamily="2" charset="2"/>
              <a:buNone/>
              <a:tabLst/>
              <a:defRPr/>
            </a:pPr>
            <a:r>
              <a:rPr kumimoji="0" lang="en-US" sz="2800" b="1" i="1" u="none" strike="noStrike" kern="0" cap="none" spc="0" normalizeH="0" baseline="0" noProof="0" dirty="0" smtClean="0">
                <a:ln>
                  <a:noFill/>
                </a:ln>
                <a:solidFill>
                  <a:srgbClr val="A50021"/>
                </a:solidFill>
                <a:effectLst/>
                <a:uLnTx/>
                <a:uFillTx/>
                <a:latin typeface="+mn-lt"/>
                <a:ea typeface="+mn-ea"/>
                <a:cs typeface="+mn-cs"/>
              </a:rPr>
              <a:t>Functional</a:t>
            </a:r>
            <a:r>
              <a:rPr kumimoji="0" lang="en-US" sz="2800" b="1" i="0" u="none" strike="noStrike" kern="0" cap="none" spc="0" normalizeH="0" baseline="0" noProof="0" dirty="0" smtClean="0">
                <a:ln>
                  <a:noFill/>
                </a:ln>
                <a:solidFill>
                  <a:srgbClr val="A50021"/>
                </a:solidFill>
                <a:effectLst/>
                <a:uLnTx/>
                <a:uFillTx/>
                <a:latin typeface="+mn-lt"/>
                <a:ea typeface="+mn-ea"/>
                <a:cs typeface="+mn-cs"/>
              </a:rPr>
              <a:t> </a:t>
            </a:r>
            <a:r>
              <a:rPr kumimoji="0" lang="en-US" sz="2800" b="0" i="0" u="none" strike="noStrike" kern="0" cap="none" spc="0" normalizeH="0" baseline="0" noProof="0" dirty="0" smtClean="0">
                <a:ln>
                  <a:noFill/>
                </a:ln>
                <a:solidFill>
                  <a:srgbClr val="A50021"/>
                </a:solidFill>
                <a:effectLst/>
                <a:uLnTx/>
                <a:uFillTx/>
                <a:latin typeface="+mn-lt"/>
                <a:ea typeface="+mn-ea"/>
                <a:cs typeface="+mn-cs"/>
              </a:rPr>
              <a:t>verification aims to demonstrate that the functional intent of a design is preserved in its implementation.</a:t>
            </a:r>
            <a:endParaRPr kumimoji="0" lang="en-GB" sz="2800" b="0" i="0" u="none" strike="noStrike" kern="0" cap="none" spc="0" normalizeH="0" baseline="0" noProof="0" dirty="0">
              <a:ln>
                <a:noFill/>
              </a:ln>
              <a:solidFill>
                <a:srgbClr val="4185BD"/>
              </a:solidFill>
              <a:effectLst/>
              <a:uLnTx/>
              <a:uFillTx/>
              <a:latin typeface="+mn-lt"/>
              <a:ea typeface="+mn-ea"/>
              <a:cs typeface="+mn-cs"/>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7" grpId="0" animBg="1"/>
      <p:bldP spid="68" grpId="0" animBg="1"/>
      <p:bldP spid="69" grpId="0" animBg="1"/>
      <p:bldP spid="74" grpId="0"/>
      <p:bldP spid="75" grpId="0"/>
      <p:bldP spid="8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Chip Design Process</a:t>
            </a:r>
          </a:p>
        </p:txBody>
      </p:sp>
      <p:sp>
        <p:nvSpPr>
          <p:cNvPr id="1028" name="AutoShape 4"/>
          <p:cNvSpPr>
            <a:spLocks noChangeArrowheads="1"/>
          </p:cNvSpPr>
          <p:nvPr/>
        </p:nvSpPr>
        <p:spPr bwMode="auto">
          <a:xfrm>
            <a:off x="3352800" y="1231900"/>
            <a:ext cx="2209800" cy="833438"/>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General</a:t>
            </a:r>
          </a:p>
          <a:p>
            <a:r>
              <a:rPr lang="en-US">
                <a:cs typeface="Arial" charset="0"/>
              </a:rPr>
              <a:t> Specification and </a:t>
            </a:r>
          </a:p>
          <a:p>
            <a:r>
              <a:rPr lang="en-US">
                <a:cs typeface="Arial" charset="0"/>
              </a:rPr>
              <a:t>Architecture</a:t>
            </a:r>
          </a:p>
        </p:txBody>
      </p:sp>
      <p:sp>
        <p:nvSpPr>
          <p:cNvPr id="1029" name="AutoShape 5"/>
          <p:cNvSpPr>
            <a:spLocks noChangeArrowheads="1"/>
          </p:cNvSpPr>
          <p:nvPr/>
        </p:nvSpPr>
        <p:spPr bwMode="auto">
          <a:xfrm>
            <a:off x="3352800" y="25130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Chip Design</a:t>
            </a:r>
          </a:p>
        </p:txBody>
      </p:sp>
      <p:sp>
        <p:nvSpPr>
          <p:cNvPr id="1030" name="AutoShape 6"/>
          <p:cNvSpPr>
            <a:spLocks noChangeArrowheads="1"/>
          </p:cNvSpPr>
          <p:nvPr/>
        </p:nvSpPr>
        <p:spPr bwMode="auto">
          <a:xfrm>
            <a:off x="3352800" y="37957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HDL Implementation</a:t>
            </a:r>
          </a:p>
          <a:p>
            <a:r>
              <a:rPr lang="en-US">
                <a:cs typeface="Arial" charset="0"/>
              </a:rPr>
              <a:t>(Logic Design)</a:t>
            </a:r>
          </a:p>
          <a:p>
            <a:r>
              <a:rPr lang="en-US">
                <a:cs typeface="Arial" charset="0"/>
              </a:rPr>
              <a:t>at RTL Level</a:t>
            </a:r>
          </a:p>
        </p:txBody>
      </p:sp>
      <p:sp>
        <p:nvSpPr>
          <p:cNvPr id="1031" name="AutoShape 7"/>
          <p:cNvSpPr>
            <a:spLocks noChangeArrowheads="1"/>
          </p:cNvSpPr>
          <p:nvPr/>
        </p:nvSpPr>
        <p:spPr bwMode="auto">
          <a:xfrm>
            <a:off x="606425" y="450056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Physical Circuit </a:t>
            </a:r>
          </a:p>
          <a:p>
            <a:r>
              <a:rPr lang="en-US">
                <a:cs typeface="Arial" charset="0"/>
              </a:rPr>
              <a:t>Design via Synthesis</a:t>
            </a:r>
          </a:p>
          <a:p>
            <a:r>
              <a:rPr lang="en-US">
                <a:cs typeface="Arial" charset="0"/>
              </a:rPr>
              <a:t>Or Custom Layout</a:t>
            </a:r>
          </a:p>
        </p:txBody>
      </p:sp>
      <p:sp>
        <p:nvSpPr>
          <p:cNvPr id="1032" name="AutoShape 8"/>
          <p:cNvSpPr>
            <a:spLocks noChangeArrowheads="1"/>
          </p:cNvSpPr>
          <p:nvPr/>
        </p:nvSpPr>
        <p:spPr bwMode="auto">
          <a:xfrm rot="16244989" flipV="1">
            <a:off x="2557463" y="4321175"/>
            <a:ext cx="820737" cy="976313"/>
          </a:xfrm>
          <a:custGeom>
            <a:avLst/>
            <a:gdLst>
              <a:gd name="T0" fmla="*/ 15591380 w 21600"/>
              <a:gd name="T1" fmla="*/ 0 h 21600"/>
              <a:gd name="T2" fmla="*/ 3898197 w 21600"/>
              <a:gd name="T3" fmla="*/ 22064536 h 21600"/>
              <a:gd name="T4" fmla="*/ 15591380 w 21600"/>
              <a:gd name="T5" fmla="*/ 11032245 h 21600"/>
              <a:gd name="T6" fmla="*/ 35083806 w 21600"/>
              <a:gd name="T7" fmla="*/ 22064536 h 21600"/>
              <a:gd name="T8" fmla="*/ 27287415 w 21600"/>
              <a:gd name="T9" fmla="*/ 33096784 h 21600"/>
              <a:gd name="T10" fmla="*/ 19491020 w 21600"/>
              <a:gd name="T11" fmla="*/ 220645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p:spPr>
        <p:txBody>
          <a:bodyPr rot="10800000" vert="eaVert" wrap="none" lIns="91431" tIns="45716" rIns="91431" bIns="45716" anchor="ctr"/>
          <a:lstStyle/>
          <a:p>
            <a:endParaRPr lang="en-GB"/>
          </a:p>
        </p:txBody>
      </p:sp>
      <p:sp>
        <p:nvSpPr>
          <p:cNvPr id="1033" name="AutoShape 9"/>
          <p:cNvSpPr>
            <a:spLocks noChangeArrowheads="1"/>
          </p:cNvSpPr>
          <p:nvPr/>
        </p:nvSpPr>
        <p:spPr bwMode="auto">
          <a:xfrm rot="10800000">
            <a:off x="1143000" y="3922713"/>
            <a:ext cx="2209800" cy="579437"/>
          </a:xfrm>
          <a:custGeom>
            <a:avLst/>
            <a:gdLst>
              <a:gd name="T0" fmla="*/ 161486448 w 21600"/>
              <a:gd name="T1" fmla="*/ 0 h 21600"/>
              <a:gd name="T2" fmla="*/ 96887751 w 21600"/>
              <a:gd name="T3" fmla="*/ 5181293 h 21600"/>
              <a:gd name="T4" fmla="*/ 0 w 21600"/>
              <a:gd name="T5" fmla="*/ 12953930 h 21600"/>
              <a:gd name="T6" fmla="*/ 96887751 w 21600"/>
              <a:gd name="T7" fmla="*/ 15543855 h 21600"/>
              <a:gd name="T8" fmla="*/ 193775399 w 21600"/>
              <a:gd name="T9" fmla="*/ 10794347 h 21600"/>
              <a:gd name="T10" fmla="*/ 226074837 w 21600"/>
              <a:gd name="T11" fmla="*/ 518129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1034" name="AutoShape 10"/>
          <p:cNvSpPr>
            <a:spLocks noChangeArrowheads="1"/>
          </p:cNvSpPr>
          <p:nvPr/>
        </p:nvSpPr>
        <p:spPr bwMode="auto">
          <a:xfrm rot="1933989">
            <a:off x="2628900" y="5322888"/>
            <a:ext cx="1411288" cy="641350"/>
          </a:xfrm>
          <a:prstGeom prst="rightArrow">
            <a:avLst>
              <a:gd name="adj1" fmla="val 50000"/>
              <a:gd name="adj2" fmla="val 55012"/>
            </a:avLst>
          </a:prstGeom>
          <a:noFill/>
          <a:ln w="9525">
            <a:solidFill>
              <a:schemeClr val="tx1"/>
            </a:solidFill>
            <a:miter lim="800000"/>
            <a:headEnd/>
            <a:tailEnd/>
          </a:ln>
        </p:spPr>
        <p:txBody>
          <a:bodyPr wrap="none" anchor="ctr"/>
          <a:lstStyle/>
          <a:p>
            <a:endParaRPr lang="en-GB"/>
          </a:p>
        </p:txBody>
      </p:sp>
      <p:sp>
        <p:nvSpPr>
          <p:cNvPr id="1035" name="Text Box 11"/>
          <p:cNvSpPr txBox="1">
            <a:spLocks noChangeArrowheads="1"/>
          </p:cNvSpPr>
          <p:nvPr/>
        </p:nvSpPr>
        <p:spPr bwMode="auto">
          <a:xfrm rot="1991063">
            <a:off x="2679700" y="5419725"/>
            <a:ext cx="1255713" cy="581025"/>
          </a:xfrm>
          <a:prstGeom prst="rect">
            <a:avLst/>
          </a:prstGeom>
          <a:noFill/>
          <a:ln w="9525">
            <a:noFill/>
            <a:miter lim="800000"/>
            <a:headEnd/>
            <a:tailEnd/>
          </a:ln>
        </p:spPr>
        <p:txBody>
          <a:bodyPr wrap="none" lIns="91431" tIns="45716" rIns="91431" bIns="45716">
            <a:spAutoFit/>
          </a:bodyPr>
          <a:lstStyle/>
          <a:p>
            <a:r>
              <a:rPr lang="en-US" sz="1600">
                <a:cs typeface="Arial" charset="0"/>
              </a:rPr>
              <a:t>Design sent</a:t>
            </a:r>
          </a:p>
          <a:p>
            <a:r>
              <a:rPr lang="en-US" sz="1600">
                <a:cs typeface="Arial" charset="0"/>
              </a:rPr>
              <a:t>To Fab</a:t>
            </a:r>
          </a:p>
        </p:txBody>
      </p:sp>
      <p:sp>
        <p:nvSpPr>
          <p:cNvPr id="1036" name="AutoShape 12"/>
          <p:cNvSpPr>
            <a:spLocks noChangeArrowheads="1"/>
          </p:cNvSpPr>
          <p:nvPr/>
        </p:nvSpPr>
        <p:spPr bwMode="auto">
          <a:xfrm rot="5400000">
            <a:off x="4265612" y="1990726"/>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37" name="AutoShape 13"/>
          <p:cNvSpPr>
            <a:spLocks noChangeArrowheads="1"/>
          </p:cNvSpPr>
          <p:nvPr/>
        </p:nvSpPr>
        <p:spPr bwMode="auto">
          <a:xfrm rot="5400000">
            <a:off x="4265612" y="3271838"/>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38" name="AutoShape 14"/>
          <p:cNvSpPr>
            <a:spLocks noChangeArrowheads="1"/>
          </p:cNvSpPr>
          <p:nvPr/>
        </p:nvSpPr>
        <p:spPr bwMode="auto">
          <a:xfrm>
            <a:off x="2514600" y="1384300"/>
            <a:ext cx="762000" cy="576263"/>
          </a:xfrm>
          <a:prstGeom prst="rightArrow">
            <a:avLst>
              <a:gd name="adj1" fmla="val 50000"/>
              <a:gd name="adj2" fmla="val 33058"/>
            </a:avLst>
          </a:prstGeom>
          <a:noFill/>
          <a:ln w="9525">
            <a:solidFill>
              <a:schemeClr val="tx1"/>
            </a:solidFill>
            <a:miter lim="800000"/>
            <a:headEnd/>
            <a:tailEnd/>
          </a:ln>
        </p:spPr>
        <p:txBody>
          <a:bodyPr wrap="none" anchor="ctr"/>
          <a:lstStyle/>
          <a:p>
            <a:endParaRPr lang="en-GB"/>
          </a:p>
        </p:txBody>
      </p:sp>
      <p:sp>
        <p:nvSpPr>
          <p:cNvPr id="1039" name="AutoShape 15"/>
          <p:cNvSpPr>
            <a:spLocks noChangeArrowheads="1"/>
          </p:cNvSpPr>
          <p:nvPr/>
        </p:nvSpPr>
        <p:spPr bwMode="auto">
          <a:xfrm>
            <a:off x="263525" y="1231900"/>
            <a:ext cx="2225675" cy="793750"/>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Customer </a:t>
            </a:r>
          </a:p>
          <a:p>
            <a:r>
              <a:rPr lang="en-US">
                <a:cs typeface="Arial" charset="0"/>
              </a:rPr>
              <a:t>Requirements</a:t>
            </a:r>
          </a:p>
        </p:txBody>
      </p:sp>
      <p:sp>
        <p:nvSpPr>
          <p:cNvPr id="1040" name="WordArt 16"/>
          <p:cNvSpPr>
            <a:spLocks noChangeArrowheads="1" noChangeShapeType="1" noTextEdit="1"/>
          </p:cNvSpPr>
          <p:nvPr/>
        </p:nvSpPr>
        <p:spPr bwMode="auto">
          <a:xfrm rot="5400000">
            <a:off x="2744788" y="4524375"/>
            <a:ext cx="569912" cy="579438"/>
          </a:xfrm>
          <a:prstGeom prst="rect">
            <a:avLst/>
          </a:prstGeom>
        </p:spPr>
        <p:txBody>
          <a:bodyPr spcFirstLastPara="1" wrap="none" fromWordArt="1">
            <a:prstTxWarp prst="textArchUp">
              <a:avLst>
                <a:gd name="adj" fmla="val 10800004"/>
              </a:avLst>
            </a:prstTxWarp>
          </a:bodyPr>
          <a:lstStyle/>
          <a:p>
            <a:r>
              <a:rPr lang="en-GB" sz="1000" kern="10">
                <a:ln w="9525">
                  <a:solidFill>
                    <a:srgbClr val="000000"/>
                  </a:solidFill>
                  <a:round/>
                  <a:headEnd/>
                  <a:tailEnd/>
                </a:ln>
                <a:solidFill>
                  <a:srgbClr val="000000"/>
                </a:solidFill>
                <a:latin typeface="Arial"/>
                <a:cs typeface="Arial"/>
              </a:rPr>
              <a:t>Timing Analysis</a:t>
            </a:r>
          </a:p>
        </p:txBody>
      </p:sp>
      <p:sp>
        <p:nvSpPr>
          <p:cNvPr id="1041" name="Text Box 17"/>
          <p:cNvSpPr txBox="1">
            <a:spLocks noChangeArrowheads="1"/>
          </p:cNvSpPr>
          <p:nvPr/>
        </p:nvSpPr>
        <p:spPr bwMode="auto">
          <a:xfrm>
            <a:off x="5013325" y="5594350"/>
            <a:ext cx="12636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Fabricated</a:t>
            </a:r>
          </a:p>
          <a:p>
            <a:pPr algn="l"/>
            <a:r>
              <a:rPr lang="en-US">
                <a:cs typeface="Arial" charset="0"/>
              </a:rPr>
              <a:t>Chip</a:t>
            </a:r>
          </a:p>
        </p:txBody>
      </p:sp>
      <p:graphicFrame>
        <p:nvGraphicFramePr>
          <p:cNvPr id="1026" name="Object 18"/>
          <p:cNvGraphicFramePr>
            <a:graphicFrameLocks noChangeAspect="1"/>
          </p:cNvGraphicFramePr>
          <p:nvPr/>
        </p:nvGraphicFramePr>
        <p:xfrm>
          <a:off x="3952875" y="5513388"/>
          <a:ext cx="1087438" cy="900112"/>
        </p:xfrm>
        <a:graphic>
          <a:graphicData uri="http://schemas.openxmlformats.org/presentationml/2006/ole">
            <mc:AlternateContent xmlns:mc="http://schemas.openxmlformats.org/markup-compatibility/2006">
              <mc:Choice xmlns:v="urn:schemas-microsoft-com:vml" Requires="v">
                <p:oleObj spid="_x0000_s1123" name="Image" r:id="rId4" imgW="1087954" imgH="1069578" progId="">
                  <p:embed/>
                </p:oleObj>
              </mc:Choice>
              <mc:Fallback>
                <p:oleObj name="Image" r:id="rId4" imgW="1087954" imgH="1069578" progId="">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5" y="5513388"/>
                        <a:ext cx="10874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42" name="Group 19"/>
          <p:cNvGrpSpPr>
            <a:grpSpLocks/>
          </p:cNvGrpSpPr>
          <p:nvPr/>
        </p:nvGrpSpPr>
        <p:grpSpPr bwMode="auto">
          <a:xfrm>
            <a:off x="5551488" y="1536700"/>
            <a:ext cx="3287712" cy="3048000"/>
            <a:chOff x="3545" y="1056"/>
            <a:chExt cx="2071" cy="1920"/>
          </a:xfrm>
        </p:grpSpPr>
        <p:sp>
          <p:nvSpPr>
            <p:cNvPr id="1044" name="AutoShape 20"/>
            <p:cNvSpPr>
              <a:spLocks noChangeArrowheads="1"/>
            </p:cNvSpPr>
            <p:nvPr/>
          </p:nvSpPr>
          <p:spPr bwMode="auto">
            <a:xfrm>
              <a:off x="4320" y="2491"/>
              <a:ext cx="1296" cy="485"/>
            </a:xfrm>
            <a:prstGeom prst="roundRect">
              <a:avLst>
                <a:gd name="adj" fmla="val 16667"/>
              </a:avLst>
            </a:prstGeom>
            <a:noFill/>
            <a:ln w="9525">
              <a:solidFill>
                <a:schemeClr val="tx1"/>
              </a:solidFill>
              <a:round/>
              <a:headEnd/>
              <a:tailEnd/>
            </a:ln>
          </p:spPr>
          <p:txBody>
            <a:bodyPr wrap="none" lIns="91431" tIns="45716" rIns="91431" bIns="45716" anchor="ctr"/>
            <a:lstStyle/>
            <a:p>
              <a:r>
                <a:rPr lang="en-US">
                  <a:cs typeface="Arial" charset="0"/>
                </a:rPr>
                <a:t>Functional </a:t>
              </a:r>
            </a:p>
            <a:p>
              <a:r>
                <a:rPr lang="en-US">
                  <a:cs typeface="Arial" charset="0"/>
                </a:rPr>
                <a:t>Verification</a:t>
              </a:r>
            </a:p>
          </p:txBody>
        </p:sp>
        <p:sp>
          <p:nvSpPr>
            <p:cNvPr id="1045" name="AutoShape 21"/>
            <p:cNvSpPr>
              <a:spLocks noChangeArrowheads="1"/>
            </p:cNvSpPr>
            <p:nvPr/>
          </p:nvSpPr>
          <p:spPr bwMode="auto">
            <a:xfrm>
              <a:off x="3600" y="2448"/>
              <a:ext cx="709" cy="258"/>
            </a:xfrm>
            <a:prstGeom prst="rightArrow">
              <a:avLst>
                <a:gd name="adj1" fmla="val 50000"/>
                <a:gd name="adj2" fmla="val 68702"/>
              </a:avLst>
            </a:prstGeom>
            <a:noFill/>
            <a:ln w="9525">
              <a:solidFill>
                <a:schemeClr val="tx1"/>
              </a:solidFill>
              <a:miter lim="800000"/>
              <a:headEnd/>
              <a:tailEnd/>
            </a:ln>
          </p:spPr>
          <p:txBody>
            <a:bodyPr wrap="none" anchor="ctr"/>
            <a:lstStyle/>
            <a:p>
              <a:endParaRPr lang="en-GB"/>
            </a:p>
          </p:txBody>
        </p:sp>
        <p:sp>
          <p:nvSpPr>
            <p:cNvPr id="1046" name="AutoShape 22"/>
            <p:cNvSpPr>
              <a:spLocks noChangeArrowheads="1"/>
            </p:cNvSpPr>
            <p:nvPr/>
          </p:nvSpPr>
          <p:spPr bwMode="auto">
            <a:xfrm rot="10800000">
              <a:off x="3545" y="2686"/>
              <a:ext cx="727" cy="257"/>
            </a:xfrm>
            <a:prstGeom prst="rightArrow">
              <a:avLst>
                <a:gd name="adj1" fmla="val 50000"/>
                <a:gd name="adj2" fmla="val 70720"/>
              </a:avLst>
            </a:prstGeom>
            <a:noFill/>
            <a:ln w="9525">
              <a:solidFill>
                <a:schemeClr val="tx1"/>
              </a:solidFill>
              <a:miter lim="800000"/>
              <a:headEnd/>
              <a:tailEnd/>
            </a:ln>
          </p:spPr>
          <p:txBody>
            <a:bodyPr wrap="none" anchor="ctr"/>
            <a:lstStyle/>
            <a:p>
              <a:endParaRPr lang="en-GB"/>
            </a:p>
          </p:txBody>
        </p:sp>
        <p:sp>
          <p:nvSpPr>
            <p:cNvPr id="1047" name="Text Box 23"/>
            <p:cNvSpPr txBox="1">
              <a:spLocks noChangeArrowheads="1"/>
            </p:cNvSpPr>
            <p:nvPr/>
          </p:nvSpPr>
          <p:spPr bwMode="auto">
            <a:xfrm>
              <a:off x="3553" y="2713"/>
              <a:ext cx="876" cy="192"/>
            </a:xfrm>
            <a:prstGeom prst="rect">
              <a:avLst/>
            </a:prstGeom>
            <a:noFill/>
            <a:ln w="9525">
              <a:noFill/>
              <a:miter lim="800000"/>
              <a:headEnd/>
              <a:tailEnd/>
            </a:ln>
          </p:spPr>
          <p:txBody>
            <a:bodyPr lIns="91431" tIns="45716" rIns="91431" bIns="45716">
              <a:spAutoFit/>
            </a:bodyPr>
            <a:lstStyle/>
            <a:p>
              <a:pPr algn="l"/>
              <a:r>
                <a:rPr lang="en-US" sz="1400">
                  <a:cs typeface="Arial" charset="0"/>
                </a:rPr>
                <a:t>Fixes To HDL</a:t>
              </a:r>
              <a:endParaRPr lang="en-US">
                <a:cs typeface="Arial" charset="0"/>
              </a:endParaRPr>
            </a:p>
          </p:txBody>
        </p:sp>
        <p:sp>
          <p:nvSpPr>
            <p:cNvPr id="1048" name="AutoShape 24"/>
            <p:cNvSpPr>
              <a:spLocks noChangeArrowheads="1"/>
            </p:cNvSpPr>
            <p:nvPr/>
          </p:nvSpPr>
          <p:spPr bwMode="auto">
            <a:xfrm>
              <a:off x="4224" y="1680"/>
              <a:ext cx="1392" cy="525"/>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Verification</a:t>
              </a:r>
            </a:p>
          </p:txBody>
        </p:sp>
        <p:sp>
          <p:nvSpPr>
            <p:cNvPr id="1049" name="AutoShape 25"/>
            <p:cNvSpPr>
              <a:spLocks noChangeArrowheads="1"/>
            </p:cNvSpPr>
            <p:nvPr/>
          </p:nvSpPr>
          <p:spPr bwMode="auto">
            <a:xfrm rot="5400000">
              <a:off x="4799" y="2158"/>
              <a:ext cx="242" cy="336"/>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50" name="AutoShape 26"/>
            <p:cNvSpPr>
              <a:spLocks noChangeArrowheads="1"/>
            </p:cNvSpPr>
            <p:nvPr/>
          </p:nvSpPr>
          <p:spPr bwMode="auto">
            <a:xfrm flipV="1">
              <a:off x="3600" y="1056"/>
              <a:ext cx="1680" cy="576"/>
            </a:xfrm>
            <a:custGeom>
              <a:avLst/>
              <a:gdLst>
                <a:gd name="T0" fmla="*/ 102 w 21600"/>
                <a:gd name="T1" fmla="*/ 0 h 21600"/>
                <a:gd name="T2" fmla="*/ 72 w 21600"/>
                <a:gd name="T3" fmla="*/ 6 h 21600"/>
                <a:gd name="T4" fmla="*/ 0 w 21600"/>
                <a:gd name="T5" fmla="*/ 14 h 21600"/>
                <a:gd name="T6" fmla="*/ 56 w 21600"/>
                <a:gd name="T7" fmla="*/ 15 h 21600"/>
                <a:gd name="T8" fmla="*/ 112 w 21600"/>
                <a:gd name="T9" fmla="*/ 11 h 21600"/>
                <a:gd name="T10" fmla="*/ 131 w 21600"/>
                <a:gd name="T11" fmla="*/ 6 h 21600"/>
                <a:gd name="T12" fmla="*/ 17694720 60000 65536"/>
                <a:gd name="T13" fmla="*/ 11796480 60000 65536"/>
                <a:gd name="T14" fmla="*/ 11796480 60000 65536"/>
                <a:gd name="T15" fmla="*/ 5898240 60000 65536"/>
                <a:gd name="T16" fmla="*/ 0 60000 65536"/>
                <a:gd name="T17" fmla="*/ 0 60000 65536"/>
                <a:gd name="T18" fmla="*/ 0 w 21600"/>
                <a:gd name="T19" fmla="*/ 1755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77" y="0"/>
                  </a:moveTo>
                  <a:lnTo>
                    <a:pt x="11953" y="8400"/>
                  </a:lnTo>
                  <a:lnTo>
                    <a:pt x="15033" y="8400"/>
                  </a:lnTo>
                  <a:lnTo>
                    <a:pt x="15033" y="17533"/>
                  </a:lnTo>
                  <a:lnTo>
                    <a:pt x="0" y="17533"/>
                  </a:lnTo>
                  <a:lnTo>
                    <a:pt x="0" y="21600"/>
                  </a:lnTo>
                  <a:lnTo>
                    <a:pt x="18520" y="21600"/>
                  </a:lnTo>
                  <a:lnTo>
                    <a:pt x="18520" y="8400"/>
                  </a:lnTo>
                  <a:lnTo>
                    <a:pt x="21600" y="8400"/>
                  </a:lnTo>
                  <a:close/>
                </a:path>
              </a:pathLst>
            </a:custGeom>
            <a:noFill/>
            <a:ln w="9525">
              <a:solidFill>
                <a:schemeClr val="tx1"/>
              </a:solidFill>
              <a:miter lim="800000"/>
              <a:headEnd/>
              <a:tailEnd/>
            </a:ln>
          </p:spPr>
          <p:txBody>
            <a:bodyPr wrap="none" anchor="ctr"/>
            <a:lstStyle/>
            <a:p>
              <a:endParaRPr lang="en-GB"/>
            </a:p>
          </p:txBody>
        </p:sp>
      </p:grpSp>
      <p:sp>
        <p:nvSpPr>
          <p:cNvPr id="257065" name="Text Box 41"/>
          <p:cNvSpPr txBox="1">
            <a:spLocks noChangeArrowheads="1"/>
          </p:cNvSpPr>
          <p:nvPr/>
        </p:nvSpPr>
        <p:spPr bwMode="auto">
          <a:xfrm>
            <a:off x="6540500" y="4686300"/>
            <a:ext cx="2603500" cy="2031325"/>
          </a:xfrm>
          <a:prstGeom prst="rect">
            <a:avLst/>
          </a:prstGeom>
          <a:noFill/>
          <a:ln w="19050" algn="ctr">
            <a:noFill/>
            <a:miter lim="800000"/>
            <a:headEnd/>
            <a:tailEnd type="none" w="lg" len="lg"/>
          </a:ln>
        </p:spPr>
        <p:txBody>
          <a:bodyPr>
            <a:spAutoFit/>
          </a:bodyPr>
          <a:lstStyle/>
          <a:p>
            <a:r>
              <a:rPr lang="en-GB" b="1" i="1" dirty="0">
                <a:solidFill>
                  <a:srgbClr val="A50021"/>
                </a:solidFill>
              </a:rPr>
              <a:t>Result:</a:t>
            </a:r>
            <a:r>
              <a:rPr lang="en-GB" b="1" i="1" dirty="0"/>
              <a:t> </a:t>
            </a:r>
            <a:r>
              <a:rPr lang="en-GB" i="1" dirty="0">
                <a:solidFill>
                  <a:srgbClr val="A50021"/>
                </a:solidFill>
              </a:rPr>
              <a:t>Description with all details for fabrication (tape-out).</a:t>
            </a:r>
          </a:p>
          <a:p>
            <a:r>
              <a:rPr lang="en-GB" i="1" dirty="0">
                <a:solidFill>
                  <a:srgbClr val="A50021"/>
                </a:solidFill>
              </a:rPr>
              <a:t>In practice, all ”steps” start (almost) at </a:t>
            </a:r>
            <a:r>
              <a:rPr lang="en-GB" i="1" dirty="0" smtClean="0">
                <a:solidFill>
                  <a:srgbClr val="A50021"/>
                </a:solidFill>
              </a:rPr>
              <a:t>the same </a:t>
            </a:r>
            <a:r>
              <a:rPr lang="en-GB" i="1" dirty="0">
                <a:solidFill>
                  <a:srgbClr val="A50021"/>
                </a:solidFill>
              </a:rPr>
              <a:t>time - they run in</a:t>
            </a:r>
          </a:p>
          <a:p>
            <a:r>
              <a:rPr lang="en-GB" i="1" dirty="0">
                <a:solidFill>
                  <a:srgbClr val="A50021"/>
                </a:solidFill>
              </a:rPr>
              <a:t>parallel!</a:t>
            </a:r>
            <a:endParaRPr lang="en-US" i="1" dirty="0">
              <a:solidFill>
                <a:srgbClr val="A50021"/>
              </a:solidFill>
            </a:endParaRPr>
          </a:p>
        </p:txBody>
      </p:sp>
    </p:spTree>
    <p:custDataLst>
      <p:tags r:id="rId2"/>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mtClean="0"/>
              <a:t>Role of Verification in IC Design</a:t>
            </a:r>
          </a:p>
        </p:txBody>
      </p:sp>
      <p:sp>
        <p:nvSpPr>
          <p:cNvPr id="15363" name="Rectangle 3"/>
          <p:cNvSpPr>
            <a:spLocks noGrp="1" noChangeArrowheads="1"/>
          </p:cNvSpPr>
          <p:nvPr>
            <p:ph type="body" idx="1"/>
          </p:nvPr>
        </p:nvSpPr>
        <p:spPr>
          <a:xfrm>
            <a:off x="468313" y="1290638"/>
            <a:ext cx="8229600" cy="4962525"/>
          </a:xfrm>
        </p:spPr>
        <p:txBody>
          <a:bodyPr/>
          <a:lstStyle/>
          <a:p>
            <a:pPr eaLnBrk="1" hangingPunct="1">
              <a:lnSpc>
                <a:spcPct val="90000"/>
              </a:lnSpc>
              <a:buFont typeface="Wingdings" pitchFamily="2" charset="2"/>
              <a:buNone/>
            </a:pPr>
            <a:r>
              <a:rPr lang="en-GB" sz="2400" dirty="0" smtClean="0"/>
              <a:t>IC design process is complex:</a:t>
            </a:r>
          </a:p>
          <a:p>
            <a:pPr eaLnBrk="1" hangingPunct="1">
              <a:lnSpc>
                <a:spcPct val="90000"/>
              </a:lnSpc>
            </a:pPr>
            <a:r>
              <a:rPr lang="en-GB" sz="2400" b="1" dirty="0" smtClean="0"/>
              <a:t>Engineers need to balance conflict of interest:</a:t>
            </a:r>
          </a:p>
          <a:p>
            <a:pPr lvl="1" eaLnBrk="1" hangingPunct="1">
              <a:lnSpc>
                <a:spcPct val="90000"/>
              </a:lnSpc>
            </a:pPr>
            <a:r>
              <a:rPr lang="en-GB" sz="2000" dirty="0" smtClean="0"/>
              <a:t>Tight time-to-market constraints vs. increasing design complexity</a:t>
            </a:r>
          </a:p>
          <a:p>
            <a:pPr eaLnBrk="1" hangingPunct="1">
              <a:lnSpc>
                <a:spcPct val="90000"/>
              </a:lnSpc>
            </a:pPr>
            <a:r>
              <a:rPr lang="en-GB" sz="2400" b="1" dirty="0" smtClean="0">
                <a:solidFill>
                  <a:srgbClr val="A50021"/>
                </a:solidFill>
              </a:rPr>
              <a:t>Aim:</a:t>
            </a:r>
            <a:r>
              <a:rPr lang="en-GB" sz="2400" b="1" dirty="0" smtClean="0"/>
              <a:t> </a:t>
            </a:r>
            <a:r>
              <a:rPr lang="en-GB" sz="2400" dirty="0" smtClean="0"/>
              <a:t>“Right-first-time” design, “correct-by-construction”</a:t>
            </a:r>
          </a:p>
          <a:p>
            <a:pPr eaLnBrk="1" hangingPunct="1">
              <a:lnSpc>
                <a:spcPct val="90000"/>
              </a:lnSpc>
            </a:pPr>
            <a:r>
              <a:rPr lang="en-GB" sz="2400" dirty="0" smtClean="0"/>
              <a:t>More and more time-consuming to obtain acceptable level of confidence in correctness of design!</a:t>
            </a:r>
          </a:p>
          <a:p>
            <a:pPr eaLnBrk="1" hangingPunct="1">
              <a:lnSpc>
                <a:spcPct val="90000"/>
              </a:lnSpc>
            </a:pPr>
            <a:r>
              <a:rPr lang="en-GB" sz="2400" b="1" dirty="0" smtClean="0">
                <a:solidFill>
                  <a:srgbClr val="A50021"/>
                </a:solidFill>
              </a:rPr>
              <a:t>design time &lt;&lt; verification time</a:t>
            </a:r>
            <a:r>
              <a:rPr lang="en-GB" sz="2400" dirty="0" smtClean="0"/>
              <a:t> </a:t>
            </a:r>
          </a:p>
          <a:p>
            <a:pPr lvl="1" eaLnBrk="1" hangingPunct="1">
              <a:lnSpc>
                <a:spcPct val="90000"/>
              </a:lnSpc>
            </a:pPr>
            <a:r>
              <a:rPr lang="en-GB" sz="2000" dirty="0" smtClean="0"/>
              <a:t>Remember: Verification does not create value!</a:t>
            </a:r>
          </a:p>
          <a:p>
            <a:pPr lvl="2" eaLnBrk="1" hangingPunct="1">
              <a:lnSpc>
                <a:spcPct val="90000"/>
              </a:lnSpc>
            </a:pPr>
            <a:r>
              <a:rPr lang="en-GB" sz="1800" dirty="0" smtClean="0">
                <a:solidFill>
                  <a:srgbClr val="3366FF"/>
                </a:solidFill>
              </a:rPr>
              <a:t>But it preserves revenue and reputation!</a:t>
            </a:r>
          </a:p>
          <a:p>
            <a:pPr lvl="1" eaLnBrk="1" hangingPunct="1">
              <a:lnSpc>
                <a:spcPct val="90000"/>
              </a:lnSpc>
            </a:pPr>
            <a:r>
              <a:rPr lang="en-GB" sz="2000" dirty="0" smtClean="0"/>
              <a:t>Up to 70% of design effort can go into verification.</a:t>
            </a:r>
          </a:p>
          <a:p>
            <a:pPr lvl="1" eaLnBrk="1" hangingPunct="1">
              <a:lnSpc>
                <a:spcPct val="90000"/>
              </a:lnSpc>
            </a:pPr>
            <a:r>
              <a:rPr lang="en-GB" sz="2000" dirty="0" smtClean="0"/>
              <a:t>80% of all written code is in the verification environment.</a:t>
            </a:r>
          </a:p>
          <a:p>
            <a:pPr lvl="1" eaLnBrk="1" hangingPunct="1">
              <a:lnSpc>
                <a:spcPct val="90000"/>
              </a:lnSpc>
            </a:pPr>
            <a:r>
              <a:rPr lang="en-GB" sz="2000" dirty="0" smtClean="0"/>
              <a:t>Properly staffed design teams have dedicated verification engineers.</a:t>
            </a:r>
          </a:p>
          <a:p>
            <a:pPr lvl="1" eaLnBrk="1" hangingPunct="1">
              <a:lnSpc>
                <a:spcPct val="90000"/>
              </a:lnSpc>
            </a:pPr>
            <a:r>
              <a:rPr lang="en-GB" sz="2000" dirty="0" smtClean="0"/>
              <a:t>In some cases verification engineers outnumber designers 2:1.</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Chip Design Process</a:t>
            </a:r>
          </a:p>
        </p:txBody>
      </p:sp>
      <p:sp>
        <p:nvSpPr>
          <p:cNvPr id="2052" name="AutoShape 3"/>
          <p:cNvSpPr>
            <a:spLocks noChangeArrowheads="1"/>
          </p:cNvSpPr>
          <p:nvPr/>
        </p:nvSpPr>
        <p:spPr bwMode="auto">
          <a:xfrm>
            <a:off x="3352800" y="1231900"/>
            <a:ext cx="2209800" cy="833438"/>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General</a:t>
            </a:r>
          </a:p>
          <a:p>
            <a:r>
              <a:rPr lang="en-US">
                <a:cs typeface="Arial" charset="0"/>
              </a:rPr>
              <a:t> Specification and </a:t>
            </a:r>
          </a:p>
          <a:p>
            <a:r>
              <a:rPr lang="en-US">
                <a:cs typeface="Arial" charset="0"/>
              </a:rPr>
              <a:t>Architecture</a:t>
            </a:r>
          </a:p>
        </p:txBody>
      </p:sp>
      <p:sp>
        <p:nvSpPr>
          <p:cNvPr id="2053" name="AutoShape 4"/>
          <p:cNvSpPr>
            <a:spLocks noChangeArrowheads="1"/>
          </p:cNvSpPr>
          <p:nvPr/>
        </p:nvSpPr>
        <p:spPr bwMode="auto">
          <a:xfrm>
            <a:off x="3352800" y="25130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Chip Design</a:t>
            </a:r>
          </a:p>
        </p:txBody>
      </p:sp>
      <p:sp>
        <p:nvSpPr>
          <p:cNvPr id="2054" name="AutoShape 5"/>
          <p:cNvSpPr>
            <a:spLocks noChangeArrowheads="1"/>
          </p:cNvSpPr>
          <p:nvPr/>
        </p:nvSpPr>
        <p:spPr bwMode="auto">
          <a:xfrm>
            <a:off x="3352800" y="37957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HDL Implementation</a:t>
            </a:r>
          </a:p>
          <a:p>
            <a:r>
              <a:rPr lang="en-US">
                <a:cs typeface="Arial" charset="0"/>
              </a:rPr>
              <a:t>(Logic Design)</a:t>
            </a:r>
          </a:p>
          <a:p>
            <a:r>
              <a:rPr lang="en-US">
                <a:cs typeface="Arial" charset="0"/>
              </a:rPr>
              <a:t>at RTL Level</a:t>
            </a:r>
          </a:p>
        </p:txBody>
      </p:sp>
      <p:sp>
        <p:nvSpPr>
          <p:cNvPr id="2055" name="AutoShape 6"/>
          <p:cNvSpPr>
            <a:spLocks noChangeArrowheads="1"/>
          </p:cNvSpPr>
          <p:nvPr/>
        </p:nvSpPr>
        <p:spPr bwMode="auto">
          <a:xfrm>
            <a:off x="606425" y="450056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Physical Circuit </a:t>
            </a:r>
          </a:p>
          <a:p>
            <a:r>
              <a:rPr lang="en-US">
                <a:cs typeface="Arial" charset="0"/>
              </a:rPr>
              <a:t>Design via Synthesis</a:t>
            </a:r>
          </a:p>
          <a:p>
            <a:r>
              <a:rPr lang="en-US">
                <a:cs typeface="Arial" charset="0"/>
              </a:rPr>
              <a:t>Or Custom Layout</a:t>
            </a:r>
          </a:p>
        </p:txBody>
      </p:sp>
      <p:sp>
        <p:nvSpPr>
          <p:cNvPr id="2056" name="AutoShape 7"/>
          <p:cNvSpPr>
            <a:spLocks noChangeArrowheads="1"/>
          </p:cNvSpPr>
          <p:nvPr/>
        </p:nvSpPr>
        <p:spPr bwMode="auto">
          <a:xfrm rot="16244989" flipV="1">
            <a:off x="2557463" y="4321175"/>
            <a:ext cx="820737" cy="976313"/>
          </a:xfrm>
          <a:custGeom>
            <a:avLst/>
            <a:gdLst>
              <a:gd name="T0" fmla="*/ 15591380 w 21600"/>
              <a:gd name="T1" fmla="*/ 0 h 21600"/>
              <a:gd name="T2" fmla="*/ 3898197 w 21600"/>
              <a:gd name="T3" fmla="*/ 22064536 h 21600"/>
              <a:gd name="T4" fmla="*/ 15591380 w 21600"/>
              <a:gd name="T5" fmla="*/ 11032245 h 21600"/>
              <a:gd name="T6" fmla="*/ 35083806 w 21600"/>
              <a:gd name="T7" fmla="*/ 22064536 h 21600"/>
              <a:gd name="T8" fmla="*/ 27287415 w 21600"/>
              <a:gd name="T9" fmla="*/ 33096784 h 21600"/>
              <a:gd name="T10" fmla="*/ 19491020 w 21600"/>
              <a:gd name="T11" fmla="*/ 220645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p:spPr>
        <p:txBody>
          <a:bodyPr rot="10800000" vert="eaVert" wrap="none" lIns="91431" tIns="45716" rIns="91431" bIns="45716" anchor="ctr"/>
          <a:lstStyle/>
          <a:p>
            <a:endParaRPr lang="en-GB"/>
          </a:p>
        </p:txBody>
      </p:sp>
      <p:sp>
        <p:nvSpPr>
          <p:cNvPr id="2057" name="AutoShape 8"/>
          <p:cNvSpPr>
            <a:spLocks noChangeArrowheads="1"/>
          </p:cNvSpPr>
          <p:nvPr/>
        </p:nvSpPr>
        <p:spPr bwMode="auto">
          <a:xfrm rot="10800000">
            <a:off x="1143000" y="3922713"/>
            <a:ext cx="2209800" cy="579437"/>
          </a:xfrm>
          <a:custGeom>
            <a:avLst/>
            <a:gdLst>
              <a:gd name="T0" fmla="*/ 161486448 w 21600"/>
              <a:gd name="T1" fmla="*/ 0 h 21600"/>
              <a:gd name="T2" fmla="*/ 96887751 w 21600"/>
              <a:gd name="T3" fmla="*/ 5181293 h 21600"/>
              <a:gd name="T4" fmla="*/ 0 w 21600"/>
              <a:gd name="T5" fmla="*/ 12953930 h 21600"/>
              <a:gd name="T6" fmla="*/ 96887751 w 21600"/>
              <a:gd name="T7" fmla="*/ 15543855 h 21600"/>
              <a:gd name="T8" fmla="*/ 193775399 w 21600"/>
              <a:gd name="T9" fmla="*/ 10794347 h 21600"/>
              <a:gd name="T10" fmla="*/ 226074837 w 21600"/>
              <a:gd name="T11" fmla="*/ 518129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2058" name="AutoShape 9"/>
          <p:cNvSpPr>
            <a:spLocks noChangeArrowheads="1"/>
          </p:cNvSpPr>
          <p:nvPr/>
        </p:nvSpPr>
        <p:spPr bwMode="auto">
          <a:xfrm rot="1933989">
            <a:off x="2628900" y="5322888"/>
            <a:ext cx="1411288" cy="641350"/>
          </a:xfrm>
          <a:prstGeom prst="rightArrow">
            <a:avLst>
              <a:gd name="adj1" fmla="val 50000"/>
              <a:gd name="adj2" fmla="val 55012"/>
            </a:avLst>
          </a:prstGeom>
          <a:noFill/>
          <a:ln w="9525">
            <a:solidFill>
              <a:schemeClr val="tx1"/>
            </a:solidFill>
            <a:miter lim="800000"/>
            <a:headEnd/>
            <a:tailEnd/>
          </a:ln>
        </p:spPr>
        <p:txBody>
          <a:bodyPr wrap="none" anchor="ctr"/>
          <a:lstStyle/>
          <a:p>
            <a:endParaRPr lang="en-GB"/>
          </a:p>
        </p:txBody>
      </p:sp>
      <p:sp>
        <p:nvSpPr>
          <p:cNvPr id="2059" name="Text Box 10"/>
          <p:cNvSpPr txBox="1">
            <a:spLocks noChangeArrowheads="1"/>
          </p:cNvSpPr>
          <p:nvPr/>
        </p:nvSpPr>
        <p:spPr bwMode="auto">
          <a:xfrm rot="1991063">
            <a:off x="2679700" y="5419725"/>
            <a:ext cx="1255713" cy="581025"/>
          </a:xfrm>
          <a:prstGeom prst="rect">
            <a:avLst/>
          </a:prstGeom>
          <a:noFill/>
          <a:ln w="9525">
            <a:noFill/>
            <a:miter lim="800000"/>
            <a:headEnd/>
            <a:tailEnd/>
          </a:ln>
        </p:spPr>
        <p:txBody>
          <a:bodyPr wrap="none" lIns="91431" tIns="45716" rIns="91431" bIns="45716">
            <a:spAutoFit/>
          </a:bodyPr>
          <a:lstStyle/>
          <a:p>
            <a:r>
              <a:rPr lang="en-US" sz="1600">
                <a:cs typeface="Arial" charset="0"/>
              </a:rPr>
              <a:t>Design sent</a:t>
            </a:r>
          </a:p>
          <a:p>
            <a:r>
              <a:rPr lang="en-US" sz="1600">
                <a:cs typeface="Arial" charset="0"/>
              </a:rPr>
              <a:t>To Fab</a:t>
            </a:r>
          </a:p>
        </p:txBody>
      </p:sp>
      <p:sp>
        <p:nvSpPr>
          <p:cNvPr id="2060" name="AutoShape 11"/>
          <p:cNvSpPr>
            <a:spLocks noChangeArrowheads="1"/>
          </p:cNvSpPr>
          <p:nvPr/>
        </p:nvSpPr>
        <p:spPr bwMode="auto">
          <a:xfrm rot="5400000">
            <a:off x="4265612" y="1990726"/>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61" name="AutoShape 12"/>
          <p:cNvSpPr>
            <a:spLocks noChangeArrowheads="1"/>
          </p:cNvSpPr>
          <p:nvPr/>
        </p:nvSpPr>
        <p:spPr bwMode="auto">
          <a:xfrm rot="5400000">
            <a:off x="4265612" y="3271838"/>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62" name="AutoShape 13"/>
          <p:cNvSpPr>
            <a:spLocks noChangeArrowheads="1"/>
          </p:cNvSpPr>
          <p:nvPr/>
        </p:nvSpPr>
        <p:spPr bwMode="auto">
          <a:xfrm>
            <a:off x="2514600" y="1384300"/>
            <a:ext cx="762000" cy="576263"/>
          </a:xfrm>
          <a:prstGeom prst="rightArrow">
            <a:avLst>
              <a:gd name="adj1" fmla="val 50000"/>
              <a:gd name="adj2" fmla="val 33058"/>
            </a:avLst>
          </a:prstGeom>
          <a:noFill/>
          <a:ln w="9525">
            <a:solidFill>
              <a:schemeClr val="tx1"/>
            </a:solidFill>
            <a:miter lim="800000"/>
            <a:headEnd/>
            <a:tailEnd/>
          </a:ln>
        </p:spPr>
        <p:txBody>
          <a:bodyPr wrap="none" anchor="ctr"/>
          <a:lstStyle/>
          <a:p>
            <a:endParaRPr lang="en-GB"/>
          </a:p>
        </p:txBody>
      </p:sp>
      <p:sp>
        <p:nvSpPr>
          <p:cNvPr id="2063" name="AutoShape 14"/>
          <p:cNvSpPr>
            <a:spLocks noChangeArrowheads="1"/>
          </p:cNvSpPr>
          <p:nvPr/>
        </p:nvSpPr>
        <p:spPr bwMode="auto">
          <a:xfrm>
            <a:off x="263525" y="1231900"/>
            <a:ext cx="2225675" cy="793750"/>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Customer </a:t>
            </a:r>
          </a:p>
          <a:p>
            <a:r>
              <a:rPr lang="en-US">
                <a:cs typeface="Arial" charset="0"/>
              </a:rPr>
              <a:t>Requirements</a:t>
            </a:r>
          </a:p>
        </p:txBody>
      </p:sp>
      <p:sp>
        <p:nvSpPr>
          <p:cNvPr id="2064" name="WordArt 15"/>
          <p:cNvSpPr>
            <a:spLocks noChangeArrowheads="1" noChangeShapeType="1" noTextEdit="1"/>
          </p:cNvSpPr>
          <p:nvPr/>
        </p:nvSpPr>
        <p:spPr bwMode="auto">
          <a:xfrm rot="5400000">
            <a:off x="2744788" y="4524375"/>
            <a:ext cx="569912" cy="579438"/>
          </a:xfrm>
          <a:prstGeom prst="rect">
            <a:avLst/>
          </a:prstGeom>
        </p:spPr>
        <p:txBody>
          <a:bodyPr spcFirstLastPara="1" wrap="none" fromWordArt="1">
            <a:prstTxWarp prst="textArchUp">
              <a:avLst>
                <a:gd name="adj" fmla="val 10800004"/>
              </a:avLst>
            </a:prstTxWarp>
          </a:bodyPr>
          <a:lstStyle/>
          <a:p>
            <a:r>
              <a:rPr lang="en-GB" sz="1000" kern="10">
                <a:ln w="9525">
                  <a:solidFill>
                    <a:srgbClr val="000000"/>
                  </a:solidFill>
                  <a:round/>
                  <a:headEnd/>
                  <a:tailEnd/>
                </a:ln>
                <a:solidFill>
                  <a:srgbClr val="000000"/>
                </a:solidFill>
                <a:latin typeface="Arial"/>
                <a:cs typeface="Arial"/>
              </a:rPr>
              <a:t>Timing Analysis</a:t>
            </a:r>
          </a:p>
        </p:txBody>
      </p:sp>
      <p:sp>
        <p:nvSpPr>
          <p:cNvPr id="2065" name="Text Box 16"/>
          <p:cNvSpPr txBox="1">
            <a:spLocks noChangeArrowheads="1"/>
          </p:cNvSpPr>
          <p:nvPr/>
        </p:nvSpPr>
        <p:spPr bwMode="auto">
          <a:xfrm>
            <a:off x="5013325" y="5594350"/>
            <a:ext cx="12636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Fabricated</a:t>
            </a:r>
          </a:p>
          <a:p>
            <a:pPr algn="l"/>
            <a:r>
              <a:rPr lang="en-US">
                <a:cs typeface="Arial" charset="0"/>
              </a:rPr>
              <a:t>Chip</a:t>
            </a:r>
          </a:p>
        </p:txBody>
      </p:sp>
      <p:graphicFrame>
        <p:nvGraphicFramePr>
          <p:cNvPr id="2050" name="Object 17"/>
          <p:cNvGraphicFramePr>
            <a:graphicFrameLocks noChangeAspect="1"/>
          </p:cNvGraphicFramePr>
          <p:nvPr/>
        </p:nvGraphicFramePr>
        <p:xfrm>
          <a:off x="3952875" y="5513388"/>
          <a:ext cx="1087438" cy="900112"/>
        </p:xfrm>
        <a:graphic>
          <a:graphicData uri="http://schemas.openxmlformats.org/presentationml/2006/ole">
            <mc:AlternateContent xmlns:mc="http://schemas.openxmlformats.org/markup-compatibility/2006">
              <mc:Choice xmlns:v="urn:schemas-microsoft-com:vml" Requires="v">
                <p:oleObj spid="_x0000_s2147" name="Image" r:id="rId4" imgW="1087954" imgH="1069578" progId="">
                  <p:embed/>
                </p:oleObj>
              </mc:Choice>
              <mc:Fallback>
                <p:oleObj name="Image" r:id="rId4" imgW="1087954" imgH="1069578" progId="">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5" y="5513388"/>
                        <a:ext cx="10874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66" name="Group 18"/>
          <p:cNvGrpSpPr>
            <a:grpSpLocks/>
          </p:cNvGrpSpPr>
          <p:nvPr/>
        </p:nvGrpSpPr>
        <p:grpSpPr bwMode="auto">
          <a:xfrm>
            <a:off x="5551488" y="1536700"/>
            <a:ext cx="3287712" cy="3048000"/>
            <a:chOff x="3545" y="1056"/>
            <a:chExt cx="2071" cy="1920"/>
          </a:xfrm>
        </p:grpSpPr>
        <p:sp>
          <p:nvSpPr>
            <p:cNvPr id="2080" name="AutoShape 19"/>
            <p:cNvSpPr>
              <a:spLocks noChangeArrowheads="1"/>
            </p:cNvSpPr>
            <p:nvPr/>
          </p:nvSpPr>
          <p:spPr bwMode="auto">
            <a:xfrm>
              <a:off x="4320" y="2491"/>
              <a:ext cx="1296" cy="485"/>
            </a:xfrm>
            <a:prstGeom prst="roundRect">
              <a:avLst>
                <a:gd name="adj" fmla="val 16667"/>
              </a:avLst>
            </a:prstGeom>
            <a:noFill/>
            <a:ln w="9525">
              <a:solidFill>
                <a:schemeClr val="tx1"/>
              </a:solidFill>
              <a:round/>
              <a:headEnd/>
              <a:tailEnd/>
            </a:ln>
          </p:spPr>
          <p:txBody>
            <a:bodyPr wrap="none" lIns="91431" tIns="45716" rIns="91431" bIns="45716" anchor="ctr"/>
            <a:lstStyle/>
            <a:p>
              <a:r>
                <a:rPr lang="en-US">
                  <a:cs typeface="Arial" charset="0"/>
                </a:rPr>
                <a:t>Functional </a:t>
              </a:r>
            </a:p>
            <a:p>
              <a:r>
                <a:rPr lang="en-US">
                  <a:cs typeface="Arial" charset="0"/>
                </a:rPr>
                <a:t>Verification</a:t>
              </a:r>
            </a:p>
          </p:txBody>
        </p:sp>
        <p:sp>
          <p:nvSpPr>
            <p:cNvPr id="2081" name="AutoShape 20"/>
            <p:cNvSpPr>
              <a:spLocks noChangeArrowheads="1"/>
            </p:cNvSpPr>
            <p:nvPr/>
          </p:nvSpPr>
          <p:spPr bwMode="auto">
            <a:xfrm>
              <a:off x="3600" y="2448"/>
              <a:ext cx="709" cy="258"/>
            </a:xfrm>
            <a:prstGeom prst="rightArrow">
              <a:avLst>
                <a:gd name="adj1" fmla="val 50000"/>
                <a:gd name="adj2" fmla="val 68702"/>
              </a:avLst>
            </a:prstGeom>
            <a:noFill/>
            <a:ln w="9525">
              <a:solidFill>
                <a:schemeClr val="tx1"/>
              </a:solidFill>
              <a:miter lim="800000"/>
              <a:headEnd/>
              <a:tailEnd/>
            </a:ln>
          </p:spPr>
          <p:txBody>
            <a:bodyPr wrap="none" anchor="ctr"/>
            <a:lstStyle/>
            <a:p>
              <a:endParaRPr lang="en-GB"/>
            </a:p>
          </p:txBody>
        </p:sp>
        <p:sp>
          <p:nvSpPr>
            <p:cNvPr id="2082" name="AutoShape 21"/>
            <p:cNvSpPr>
              <a:spLocks noChangeArrowheads="1"/>
            </p:cNvSpPr>
            <p:nvPr/>
          </p:nvSpPr>
          <p:spPr bwMode="auto">
            <a:xfrm rot="10800000">
              <a:off x="3545" y="2686"/>
              <a:ext cx="727" cy="257"/>
            </a:xfrm>
            <a:prstGeom prst="rightArrow">
              <a:avLst>
                <a:gd name="adj1" fmla="val 50000"/>
                <a:gd name="adj2" fmla="val 70720"/>
              </a:avLst>
            </a:prstGeom>
            <a:noFill/>
            <a:ln w="9525">
              <a:solidFill>
                <a:schemeClr val="tx1"/>
              </a:solidFill>
              <a:miter lim="800000"/>
              <a:headEnd/>
              <a:tailEnd/>
            </a:ln>
          </p:spPr>
          <p:txBody>
            <a:bodyPr wrap="none" anchor="ctr"/>
            <a:lstStyle/>
            <a:p>
              <a:endParaRPr lang="en-GB"/>
            </a:p>
          </p:txBody>
        </p:sp>
        <p:sp>
          <p:nvSpPr>
            <p:cNvPr id="2083" name="Text Box 22"/>
            <p:cNvSpPr txBox="1">
              <a:spLocks noChangeArrowheads="1"/>
            </p:cNvSpPr>
            <p:nvPr/>
          </p:nvSpPr>
          <p:spPr bwMode="auto">
            <a:xfrm>
              <a:off x="3553" y="2713"/>
              <a:ext cx="876" cy="192"/>
            </a:xfrm>
            <a:prstGeom prst="rect">
              <a:avLst/>
            </a:prstGeom>
            <a:noFill/>
            <a:ln w="9525">
              <a:noFill/>
              <a:miter lim="800000"/>
              <a:headEnd/>
              <a:tailEnd/>
            </a:ln>
          </p:spPr>
          <p:txBody>
            <a:bodyPr lIns="91431" tIns="45716" rIns="91431" bIns="45716">
              <a:spAutoFit/>
            </a:bodyPr>
            <a:lstStyle/>
            <a:p>
              <a:pPr algn="l"/>
              <a:r>
                <a:rPr lang="en-US" sz="1400">
                  <a:cs typeface="Arial" charset="0"/>
                </a:rPr>
                <a:t>Fixes To HDL</a:t>
              </a:r>
              <a:endParaRPr lang="en-US">
                <a:cs typeface="Arial" charset="0"/>
              </a:endParaRPr>
            </a:p>
          </p:txBody>
        </p:sp>
        <p:sp>
          <p:nvSpPr>
            <p:cNvPr id="2084" name="AutoShape 23"/>
            <p:cNvSpPr>
              <a:spLocks noChangeArrowheads="1"/>
            </p:cNvSpPr>
            <p:nvPr/>
          </p:nvSpPr>
          <p:spPr bwMode="auto">
            <a:xfrm>
              <a:off x="4224" y="1680"/>
              <a:ext cx="1392" cy="525"/>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Verification</a:t>
              </a:r>
            </a:p>
          </p:txBody>
        </p:sp>
        <p:sp>
          <p:nvSpPr>
            <p:cNvPr id="2085" name="AutoShape 24"/>
            <p:cNvSpPr>
              <a:spLocks noChangeArrowheads="1"/>
            </p:cNvSpPr>
            <p:nvPr/>
          </p:nvSpPr>
          <p:spPr bwMode="auto">
            <a:xfrm rot="5400000">
              <a:off x="4799" y="2158"/>
              <a:ext cx="242" cy="336"/>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86" name="AutoShape 25"/>
            <p:cNvSpPr>
              <a:spLocks noChangeArrowheads="1"/>
            </p:cNvSpPr>
            <p:nvPr/>
          </p:nvSpPr>
          <p:spPr bwMode="auto">
            <a:xfrm flipV="1">
              <a:off x="3600" y="1056"/>
              <a:ext cx="1680" cy="576"/>
            </a:xfrm>
            <a:custGeom>
              <a:avLst/>
              <a:gdLst>
                <a:gd name="T0" fmla="*/ 102 w 21600"/>
                <a:gd name="T1" fmla="*/ 0 h 21600"/>
                <a:gd name="T2" fmla="*/ 72 w 21600"/>
                <a:gd name="T3" fmla="*/ 6 h 21600"/>
                <a:gd name="T4" fmla="*/ 0 w 21600"/>
                <a:gd name="T5" fmla="*/ 14 h 21600"/>
                <a:gd name="T6" fmla="*/ 56 w 21600"/>
                <a:gd name="T7" fmla="*/ 15 h 21600"/>
                <a:gd name="T8" fmla="*/ 112 w 21600"/>
                <a:gd name="T9" fmla="*/ 11 h 21600"/>
                <a:gd name="T10" fmla="*/ 131 w 21600"/>
                <a:gd name="T11" fmla="*/ 6 h 21600"/>
                <a:gd name="T12" fmla="*/ 17694720 60000 65536"/>
                <a:gd name="T13" fmla="*/ 11796480 60000 65536"/>
                <a:gd name="T14" fmla="*/ 11796480 60000 65536"/>
                <a:gd name="T15" fmla="*/ 5898240 60000 65536"/>
                <a:gd name="T16" fmla="*/ 0 60000 65536"/>
                <a:gd name="T17" fmla="*/ 0 60000 65536"/>
                <a:gd name="T18" fmla="*/ 0 w 21600"/>
                <a:gd name="T19" fmla="*/ 1755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77" y="0"/>
                  </a:moveTo>
                  <a:lnTo>
                    <a:pt x="11953" y="8400"/>
                  </a:lnTo>
                  <a:lnTo>
                    <a:pt x="15033" y="8400"/>
                  </a:lnTo>
                  <a:lnTo>
                    <a:pt x="15033" y="17533"/>
                  </a:lnTo>
                  <a:lnTo>
                    <a:pt x="0" y="17533"/>
                  </a:lnTo>
                  <a:lnTo>
                    <a:pt x="0" y="21600"/>
                  </a:lnTo>
                  <a:lnTo>
                    <a:pt x="18520" y="21600"/>
                  </a:lnTo>
                  <a:lnTo>
                    <a:pt x="18520" y="8400"/>
                  </a:lnTo>
                  <a:lnTo>
                    <a:pt x="21600" y="8400"/>
                  </a:lnTo>
                  <a:close/>
                </a:path>
              </a:pathLst>
            </a:custGeom>
            <a:noFill/>
            <a:ln w="9525">
              <a:solidFill>
                <a:schemeClr val="tx1"/>
              </a:solidFill>
              <a:miter lim="800000"/>
              <a:headEnd/>
              <a:tailEnd/>
            </a:ln>
          </p:spPr>
          <p:txBody>
            <a:bodyPr wrap="none" anchor="ctr"/>
            <a:lstStyle/>
            <a:p>
              <a:endParaRPr lang="en-GB"/>
            </a:p>
          </p:txBody>
        </p:sp>
      </p:grpSp>
      <p:sp>
        <p:nvSpPr>
          <p:cNvPr id="265242" name="Oval 26"/>
          <p:cNvSpPr>
            <a:spLocks noChangeArrowheads="1"/>
          </p:cNvSpPr>
          <p:nvPr/>
        </p:nvSpPr>
        <p:spPr bwMode="auto">
          <a:xfrm>
            <a:off x="533400" y="1231900"/>
            <a:ext cx="1600200" cy="914400"/>
          </a:xfrm>
          <a:prstGeom prst="ellipse">
            <a:avLst/>
          </a:prstGeom>
          <a:noFill/>
          <a:ln w="25400">
            <a:solidFill>
              <a:schemeClr val="hlink"/>
            </a:solidFill>
            <a:round/>
            <a:headEnd/>
            <a:tailEnd/>
          </a:ln>
        </p:spPr>
        <p:txBody>
          <a:bodyPr wrap="none" anchor="ctr"/>
          <a:lstStyle/>
          <a:p>
            <a:endParaRPr lang="en-GB"/>
          </a:p>
        </p:txBody>
      </p:sp>
      <p:cxnSp>
        <p:nvCxnSpPr>
          <p:cNvPr id="265243" name="AutoShape 27"/>
          <p:cNvCxnSpPr>
            <a:cxnSpLocks noChangeShapeType="1"/>
          </p:cNvCxnSpPr>
          <p:nvPr/>
        </p:nvCxnSpPr>
        <p:spPr bwMode="auto">
          <a:xfrm>
            <a:off x="1371600" y="2146300"/>
            <a:ext cx="2520950" cy="3430588"/>
          </a:xfrm>
          <a:prstGeom prst="straightConnector1">
            <a:avLst/>
          </a:prstGeom>
          <a:noFill/>
          <a:ln w="25400">
            <a:solidFill>
              <a:srgbClr val="A50021"/>
            </a:solidFill>
            <a:round/>
            <a:headEnd type="triangle" w="lg" len="lg"/>
            <a:tailEnd type="triangle" w="lg" len="lg"/>
          </a:ln>
        </p:spPr>
      </p:cxnSp>
      <p:sp>
        <p:nvSpPr>
          <p:cNvPr id="265244" name="Text Box 28"/>
          <p:cNvSpPr txBox="1">
            <a:spLocks noChangeArrowheads="1"/>
          </p:cNvSpPr>
          <p:nvPr/>
        </p:nvSpPr>
        <p:spPr bwMode="auto">
          <a:xfrm>
            <a:off x="2286000" y="2984500"/>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rgbClr val="A50021"/>
                </a:solidFill>
                <a:latin typeface="Comic Sans MS" pitchFamily="66" charset="0"/>
                <a:cs typeface="Arial" charset="0"/>
              </a:rPr>
              <a:t>=</a:t>
            </a:r>
          </a:p>
        </p:txBody>
      </p:sp>
      <p:sp>
        <p:nvSpPr>
          <p:cNvPr id="265245" name="Oval 29"/>
          <p:cNvSpPr>
            <a:spLocks noChangeArrowheads="1"/>
          </p:cNvSpPr>
          <p:nvPr/>
        </p:nvSpPr>
        <p:spPr bwMode="auto">
          <a:xfrm>
            <a:off x="3276600" y="1231900"/>
            <a:ext cx="2362200" cy="914400"/>
          </a:xfrm>
          <a:prstGeom prst="ellipse">
            <a:avLst/>
          </a:prstGeom>
          <a:noFill/>
          <a:ln w="25400">
            <a:solidFill>
              <a:schemeClr val="hlink"/>
            </a:solidFill>
            <a:round/>
            <a:headEnd/>
            <a:tailEnd/>
          </a:ln>
        </p:spPr>
        <p:txBody>
          <a:bodyPr wrap="none" anchor="ctr"/>
          <a:lstStyle/>
          <a:p>
            <a:endParaRPr lang="en-GB"/>
          </a:p>
        </p:txBody>
      </p:sp>
      <p:sp>
        <p:nvSpPr>
          <p:cNvPr id="265246" name="Oval 30"/>
          <p:cNvSpPr>
            <a:spLocks noChangeArrowheads="1"/>
          </p:cNvSpPr>
          <p:nvPr/>
        </p:nvSpPr>
        <p:spPr bwMode="auto">
          <a:xfrm>
            <a:off x="3276600" y="3594100"/>
            <a:ext cx="2362200" cy="1143000"/>
          </a:xfrm>
          <a:prstGeom prst="ellipse">
            <a:avLst/>
          </a:prstGeom>
          <a:noFill/>
          <a:ln w="25400">
            <a:solidFill>
              <a:schemeClr val="hlink"/>
            </a:solidFill>
            <a:round/>
            <a:headEnd/>
            <a:tailEnd/>
          </a:ln>
        </p:spPr>
        <p:txBody>
          <a:bodyPr wrap="none" anchor="ctr"/>
          <a:lstStyle/>
          <a:p>
            <a:endParaRPr lang="en-GB"/>
          </a:p>
        </p:txBody>
      </p:sp>
      <p:cxnSp>
        <p:nvCxnSpPr>
          <p:cNvPr id="265247" name="AutoShape 31"/>
          <p:cNvCxnSpPr>
            <a:cxnSpLocks noChangeShapeType="1"/>
            <a:stCxn id="265245" idx="4"/>
            <a:endCxn id="265246" idx="0"/>
          </p:cNvCxnSpPr>
          <p:nvPr/>
        </p:nvCxnSpPr>
        <p:spPr bwMode="auto">
          <a:xfrm>
            <a:off x="4457700" y="2159000"/>
            <a:ext cx="0" cy="1422400"/>
          </a:xfrm>
          <a:prstGeom prst="straightConnector1">
            <a:avLst/>
          </a:prstGeom>
          <a:noFill/>
          <a:ln w="25400">
            <a:solidFill>
              <a:schemeClr val="hlink"/>
            </a:solidFill>
            <a:round/>
            <a:headEnd type="triangle" w="lg" len="lg"/>
            <a:tailEnd type="triangle" w="lg" len="lg"/>
          </a:ln>
        </p:spPr>
      </p:cxnSp>
      <p:sp>
        <p:nvSpPr>
          <p:cNvPr id="265248" name="Text Box 32"/>
          <p:cNvSpPr txBox="1">
            <a:spLocks noChangeArrowheads="1"/>
          </p:cNvSpPr>
          <p:nvPr/>
        </p:nvSpPr>
        <p:spPr bwMode="auto">
          <a:xfrm>
            <a:off x="3886200" y="3121025"/>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
        <p:nvSpPr>
          <p:cNvPr id="265249" name="Oval 33"/>
          <p:cNvSpPr>
            <a:spLocks noChangeArrowheads="1"/>
          </p:cNvSpPr>
          <p:nvPr/>
        </p:nvSpPr>
        <p:spPr bwMode="auto">
          <a:xfrm>
            <a:off x="3670300" y="5384800"/>
            <a:ext cx="1600200" cy="1143000"/>
          </a:xfrm>
          <a:prstGeom prst="ellipse">
            <a:avLst/>
          </a:prstGeom>
          <a:noFill/>
          <a:ln w="25400">
            <a:solidFill>
              <a:schemeClr val="hlink"/>
            </a:solidFill>
            <a:round/>
            <a:headEnd/>
            <a:tailEnd/>
          </a:ln>
        </p:spPr>
        <p:txBody>
          <a:bodyPr wrap="none" anchor="ctr"/>
          <a:lstStyle/>
          <a:p>
            <a:endParaRPr lang="en-GB"/>
          </a:p>
        </p:txBody>
      </p:sp>
      <p:cxnSp>
        <p:nvCxnSpPr>
          <p:cNvPr id="265250" name="AutoShape 34"/>
          <p:cNvCxnSpPr>
            <a:cxnSpLocks noChangeShapeType="1"/>
            <a:stCxn id="265246" idx="4"/>
            <a:endCxn id="265249" idx="0"/>
          </p:cNvCxnSpPr>
          <p:nvPr/>
        </p:nvCxnSpPr>
        <p:spPr bwMode="auto">
          <a:xfrm>
            <a:off x="4457700" y="4749800"/>
            <a:ext cx="12700" cy="622300"/>
          </a:xfrm>
          <a:prstGeom prst="straightConnector1">
            <a:avLst/>
          </a:prstGeom>
          <a:noFill/>
          <a:ln w="25400">
            <a:solidFill>
              <a:schemeClr val="hlink"/>
            </a:solidFill>
            <a:round/>
            <a:headEnd type="triangle" w="lg" len="lg"/>
            <a:tailEnd type="triangle" w="lg" len="lg"/>
          </a:ln>
        </p:spPr>
      </p:cxnSp>
      <p:sp>
        <p:nvSpPr>
          <p:cNvPr id="265251" name="Text Box 35"/>
          <p:cNvSpPr txBox="1">
            <a:spLocks noChangeArrowheads="1"/>
          </p:cNvSpPr>
          <p:nvPr/>
        </p:nvSpPr>
        <p:spPr bwMode="auto">
          <a:xfrm>
            <a:off x="4445000" y="4699000"/>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
        <p:nvSpPr>
          <p:cNvPr id="2077" name="Text Box 36"/>
          <p:cNvSpPr txBox="1">
            <a:spLocks noChangeArrowheads="1"/>
          </p:cNvSpPr>
          <p:nvPr/>
        </p:nvSpPr>
        <p:spPr bwMode="auto">
          <a:xfrm>
            <a:off x="6540500" y="4686300"/>
            <a:ext cx="2603500" cy="2014538"/>
          </a:xfrm>
          <a:prstGeom prst="rect">
            <a:avLst/>
          </a:prstGeom>
          <a:noFill/>
          <a:ln w="19050" algn="ctr">
            <a:noFill/>
            <a:miter lim="800000"/>
            <a:headEnd/>
            <a:tailEnd type="none" w="lg" len="lg"/>
          </a:ln>
        </p:spPr>
        <p:txBody>
          <a:bodyPr>
            <a:spAutoFit/>
          </a:bodyPr>
          <a:lstStyle/>
          <a:p>
            <a:r>
              <a:rPr lang="en-GB" b="1" i="1">
                <a:solidFill>
                  <a:srgbClr val="A50021"/>
                </a:solidFill>
              </a:rPr>
              <a:t>Result:</a:t>
            </a:r>
            <a:r>
              <a:rPr lang="en-GB" b="1" i="1"/>
              <a:t> </a:t>
            </a:r>
            <a:r>
              <a:rPr lang="en-GB" i="1">
                <a:solidFill>
                  <a:srgbClr val="A50021"/>
                </a:solidFill>
              </a:rPr>
              <a:t>Description with all details for fabrication (tape-out).</a:t>
            </a:r>
          </a:p>
          <a:p>
            <a:r>
              <a:rPr lang="en-GB" i="1">
                <a:solidFill>
                  <a:srgbClr val="A50021"/>
                </a:solidFill>
              </a:rPr>
              <a:t>In practice, all ”steps” start (almost) at same time - they run in</a:t>
            </a:r>
          </a:p>
          <a:p>
            <a:r>
              <a:rPr lang="en-GB" i="1">
                <a:solidFill>
                  <a:srgbClr val="A50021"/>
                </a:solidFill>
              </a:rPr>
              <a:t>parallel!</a:t>
            </a:r>
            <a:endParaRPr lang="en-US" i="1">
              <a:solidFill>
                <a:srgbClr val="A50021"/>
              </a:solidFill>
            </a:endParaRPr>
          </a:p>
        </p:txBody>
      </p:sp>
      <p:sp>
        <p:nvSpPr>
          <p:cNvPr id="265253" name="Line 37"/>
          <p:cNvSpPr>
            <a:spLocks noChangeShapeType="1"/>
          </p:cNvSpPr>
          <p:nvPr/>
        </p:nvSpPr>
        <p:spPr bwMode="auto">
          <a:xfrm>
            <a:off x="2120900" y="1638300"/>
            <a:ext cx="1143000" cy="0"/>
          </a:xfrm>
          <a:prstGeom prst="line">
            <a:avLst/>
          </a:prstGeom>
          <a:noFill/>
          <a:ln w="25400">
            <a:solidFill>
              <a:schemeClr val="hlink"/>
            </a:solidFill>
            <a:round/>
            <a:headEnd type="triangle" w="lg" len="lg"/>
            <a:tailEnd type="triangle" w="lg" len="lg"/>
          </a:ln>
        </p:spPr>
        <p:txBody>
          <a:bodyPr/>
          <a:lstStyle/>
          <a:p>
            <a:endParaRPr lang="en-GB"/>
          </a:p>
        </p:txBody>
      </p:sp>
      <p:sp>
        <p:nvSpPr>
          <p:cNvPr id="265254" name="Text Box 38"/>
          <p:cNvSpPr txBox="1">
            <a:spLocks noChangeArrowheads="1"/>
          </p:cNvSpPr>
          <p:nvPr/>
        </p:nvSpPr>
        <p:spPr bwMode="auto">
          <a:xfrm>
            <a:off x="2427288" y="1560513"/>
            <a:ext cx="442912"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Tree>
    <p:custDataLst>
      <p:tags r:id="rId2"/>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52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525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65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52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52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52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52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52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52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52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52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5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42" grpId="0" animBg="1"/>
      <p:bldP spid="265244" grpId="0"/>
      <p:bldP spid="265245" grpId="0" animBg="1"/>
      <p:bldP spid="265246" grpId="0" animBg="1"/>
      <p:bldP spid="265248" grpId="0"/>
      <p:bldP spid="265249" grpId="0" animBg="1"/>
      <p:bldP spid="265251" grpId="0"/>
      <p:bldP spid="265253" grpId="0" animBg="1"/>
      <p:bldP spid="265254" grpId="0"/>
      <p:bldP spid="26525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smtClean="0"/>
              <a:t>COMS31700 Unit Details</a:t>
            </a:r>
          </a:p>
        </p:txBody>
      </p:sp>
      <p:sp>
        <p:nvSpPr>
          <p:cNvPr id="7171" name="Rectangle 3"/>
          <p:cNvSpPr>
            <a:spLocks noGrp="1" noChangeArrowheads="1"/>
          </p:cNvSpPr>
          <p:nvPr>
            <p:ph type="body" idx="1"/>
          </p:nvPr>
        </p:nvSpPr>
        <p:spPr>
          <a:xfrm>
            <a:off x="363131" y="1416440"/>
            <a:ext cx="8604495" cy="5122082"/>
          </a:xfrm>
        </p:spPr>
        <p:txBody>
          <a:bodyPr/>
          <a:lstStyle/>
          <a:p>
            <a:pPr eaLnBrk="1" hangingPunct="1">
              <a:lnSpc>
                <a:spcPct val="90000"/>
              </a:lnSpc>
            </a:pPr>
            <a:r>
              <a:rPr lang="en-GB" sz="2800" dirty="0" smtClean="0"/>
              <a:t>Lectures (weeks 1 – 12)</a:t>
            </a:r>
          </a:p>
          <a:p>
            <a:pPr lvl="1" eaLnBrk="1" hangingPunct="1">
              <a:lnSpc>
                <a:spcPct val="90000"/>
              </a:lnSpc>
            </a:pPr>
            <a:r>
              <a:rPr lang="en-GB" sz="2000" dirty="0" smtClean="0"/>
              <a:t>Please check your timetable, at the moment:</a:t>
            </a:r>
          </a:p>
          <a:p>
            <a:pPr lvl="1" eaLnBrk="1" hangingPunct="1">
              <a:lnSpc>
                <a:spcPct val="90000"/>
              </a:lnSpc>
            </a:pPr>
            <a:r>
              <a:rPr lang="en-GB" sz="2000" dirty="0" smtClean="0"/>
              <a:t>Tuesd</a:t>
            </a:r>
            <a:r>
              <a:rPr lang="en-GB" sz="2000" dirty="0" smtClean="0"/>
              <a:t>ay </a:t>
            </a:r>
            <a:r>
              <a:rPr lang="en-GB" sz="2000" dirty="0" smtClean="0"/>
              <a:t>(1h) </a:t>
            </a:r>
            <a:r>
              <a:rPr lang="en-GB" sz="2000" dirty="0" smtClean="0"/>
              <a:t>11:</a:t>
            </a:r>
            <a:r>
              <a:rPr lang="en-GB" sz="2000" dirty="0" smtClean="0"/>
              <a:t>00 – </a:t>
            </a:r>
            <a:r>
              <a:rPr lang="en-GB" sz="2000" dirty="0" smtClean="0"/>
              <a:t>11:</a:t>
            </a:r>
            <a:r>
              <a:rPr lang="en-GB" sz="2000" dirty="0" smtClean="0"/>
              <a:t>50 in QB 1.18</a:t>
            </a:r>
          </a:p>
          <a:p>
            <a:pPr lvl="1" eaLnBrk="1" hangingPunct="1">
              <a:lnSpc>
                <a:spcPct val="90000"/>
              </a:lnSpc>
            </a:pPr>
            <a:r>
              <a:rPr lang="en-GB" sz="2000" dirty="0" smtClean="0"/>
              <a:t>Tuesday (2h) </a:t>
            </a:r>
            <a:r>
              <a:rPr lang="en-GB" sz="2000" dirty="0" smtClean="0"/>
              <a:t>14:</a:t>
            </a:r>
            <a:r>
              <a:rPr lang="en-GB" sz="2000" dirty="0" smtClean="0"/>
              <a:t>00 – </a:t>
            </a:r>
            <a:r>
              <a:rPr lang="en-GB" sz="2000" dirty="0" smtClean="0"/>
              <a:t>15:</a:t>
            </a:r>
            <a:r>
              <a:rPr lang="en-GB" sz="2000" dirty="0" smtClean="0"/>
              <a:t>50 in MVB 1.11</a:t>
            </a:r>
          </a:p>
          <a:p>
            <a:pPr lvl="2" eaLnBrk="1" hangingPunct="1">
              <a:lnSpc>
                <a:spcPct val="90000"/>
              </a:lnSpc>
            </a:pPr>
            <a:r>
              <a:rPr lang="en-GB" sz="1600" b="1" dirty="0" smtClean="0">
                <a:solidFill>
                  <a:srgbClr val="3366FF"/>
                </a:solidFill>
              </a:rPr>
              <a:t>except for week 8 </a:t>
            </a:r>
            <a:r>
              <a:rPr lang="en-GB" sz="1600" b="1" dirty="0" smtClean="0">
                <a:solidFill>
                  <a:srgbClr val="3366FF"/>
                </a:solidFill>
              </a:rPr>
              <a:t>no lectures</a:t>
            </a:r>
            <a:endParaRPr lang="en-GB" sz="1600" b="1" dirty="0" smtClean="0">
              <a:solidFill>
                <a:srgbClr val="3366FF"/>
              </a:solidFill>
            </a:endParaRPr>
          </a:p>
          <a:p>
            <a:pPr eaLnBrk="1" hangingPunct="1">
              <a:lnSpc>
                <a:spcPct val="90000"/>
              </a:lnSpc>
            </a:pPr>
            <a:r>
              <a:rPr lang="en-GB" sz="2800" dirty="0" smtClean="0"/>
              <a:t>Practical Work (weeks 1 – 12) </a:t>
            </a:r>
          </a:p>
          <a:p>
            <a:pPr lvl="1" eaLnBrk="1" hangingPunct="1">
              <a:lnSpc>
                <a:spcPct val="90000"/>
              </a:lnSpc>
            </a:pPr>
            <a:r>
              <a:rPr lang="en-GB" sz="2000" dirty="0" smtClean="0"/>
              <a:t>You are expected to invest at least 2h per week into practical work.</a:t>
            </a:r>
          </a:p>
          <a:p>
            <a:pPr lvl="1" eaLnBrk="1" hangingPunct="1">
              <a:lnSpc>
                <a:spcPct val="90000"/>
              </a:lnSpc>
            </a:pPr>
            <a:r>
              <a:rPr lang="en-GB" sz="2000" dirty="0" smtClean="0"/>
              <a:t>DV Help Desk on </a:t>
            </a:r>
            <a:r>
              <a:rPr lang="en-GB" sz="2000" dirty="0" smtClean="0"/>
              <a:t>demand </a:t>
            </a:r>
            <a:r>
              <a:rPr lang="en-GB" sz="1800" b="1" dirty="0" smtClean="0">
                <a:solidFill>
                  <a:srgbClr val="3366FF"/>
                </a:solidFill>
              </a:rPr>
              <a:t>(Thursdays 17:00-17:50, MVB 4.01)</a:t>
            </a:r>
            <a:endParaRPr lang="en-GB" sz="1800" b="1" dirty="0" smtClean="0">
              <a:solidFill>
                <a:srgbClr val="3366FF"/>
              </a:solidFill>
            </a:endParaRPr>
          </a:p>
          <a:p>
            <a:pPr lvl="1" eaLnBrk="1" hangingPunct="1">
              <a:lnSpc>
                <a:spcPct val="90000"/>
              </a:lnSpc>
            </a:pPr>
            <a:r>
              <a:rPr lang="en-GB" sz="2000" dirty="0" smtClean="0"/>
              <a:t>Teaching Assistant: </a:t>
            </a:r>
            <a:r>
              <a:rPr lang="en-GB" sz="2000" dirty="0" smtClean="0"/>
              <a:t>Ed Nutting and Dave McEwan</a:t>
            </a:r>
            <a:endParaRPr lang="en-GB" sz="2000" dirty="0" smtClean="0"/>
          </a:p>
          <a:p>
            <a:pPr eaLnBrk="1" hangingPunct="1">
              <a:lnSpc>
                <a:spcPct val="90000"/>
              </a:lnSpc>
            </a:pPr>
            <a:r>
              <a:rPr lang="en-GB" sz="2800" dirty="0" smtClean="0"/>
              <a:t>Assessment			</a:t>
            </a:r>
            <a:r>
              <a:rPr lang="en-GB" sz="1800" dirty="0" smtClean="0">
                <a:solidFill>
                  <a:srgbClr val="FF0000"/>
                </a:solidFill>
              </a:rPr>
              <a:t>Deadlines will soon be in SAFE!</a:t>
            </a:r>
          </a:p>
          <a:p>
            <a:pPr lvl="1" eaLnBrk="1" hangingPunct="1">
              <a:lnSpc>
                <a:spcPct val="90000"/>
              </a:lnSpc>
            </a:pPr>
            <a:r>
              <a:rPr lang="en-GB" sz="2000" dirty="0" smtClean="0"/>
              <a:t>2 assignments (25% due in week 5/6, 25% due in week 10/11/12)</a:t>
            </a:r>
          </a:p>
          <a:p>
            <a:pPr lvl="1" eaLnBrk="1" hangingPunct="1">
              <a:lnSpc>
                <a:spcPct val="90000"/>
              </a:lnSpc>
            </a:pPr>
            <a:r>
              <a:rPr lang="en-GB" sz="2000" dirty="0"/>
              <a:t>i</a:t>
            </a:r>
            <a:r>
              <a:rPr lang="en-GB" sz="2000" dirty="0" smtClean="0"/>
              <a:t>ndividual feedback session and assignment review seminar</a:t>
            </a:r>
          </a:p>
          <a:p>
            <a:pPr lvl="2" eaLnBrk="1" hangingPunct="1">
              <a:lnSpc>
                <a:spcPct val="90000"/>
              </a:lnSpc>
            </a:pPr>
            <a:r>
              <a:rPr lang="en-GB" sz="1600" dirty="0" smtClean="0"/>
              <a:t>Option to obtain “feed forward” </a:t>
            </a:r>
            <a:r>
              <a:rPr lang="en-GB" sz="1600" i="1" dirty="0" smtClean="0"/>
              <a:t>up to 5 days before the deadline</a:t>
            </a:r>
          </a:p>
          <a:p>
            <a:pPr lvl="1" eaLnBrk="1" hangingPunct="1">
              <a:lnSpc>
                <a:spcPct val="90000"/>
              </a:lnSpc>
            </a:pPr>
            <a:r>
              <a:rPr lang="en-GB" sz="2000" dirty="0" smtClean="0"/>
              <a:t>1 exam (50% in January)</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15878" y="1885727"/>
            <a:ext cx="6509288" cy="2312786"/>
          </a:xfrm>
        </p:spPr>
        <p:txBody>
          <a:bodyPr/>
          <a:lstStyle/>
          <a:p>
            <a:r>
              <a:rPr lang="en-GB" sz="6000" dirty="0" smtClean="0">
                <a:solidFill>
                  <a:srgbClr val="0070C0"/>
                </a:solidFill>
              </a:rPr>
              <a:t>What are you going to verify?</a:t>
            </a:r>
            <a:endParaRPr lang="en-GB" sz="6000"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lnSpc>
                <a:spcPct val="80000"/>
              </a:lnSpc>
            </a:pPr>
            <a:r>
              <a:rPr lang="en-GB" sz="3200" smtClean="0"/>
              <a:t>How do Designers know whether </a:t>
            </a:r>
            <a:br>
              <a:rPr lang="en-GB" sz="3200" smtClean="0"/>
            </a:br>
            <a:r>
              <a:rPr lang="en-GB" sz="3200" smtClean="0"/>
              <a:t>a circuit is correct?</a:t>
            </a:r>
          </a:p>
        </p:txBody>
      </p:sp>
      <p:sp>
        <p:nvSpPr>
          <p:cNvPr id="227331" name="Rectangle 3"/>
          <p:cNvSpPr>
            <a:spLocks noGrp="1" noChangeArrowheads="1"/>
          </p:cNvSpPr>
          <p:nvPr>
            <p:ph type="body" idx="1"/>
          </p:nvPr>
        </p:nvSpPr>
        <p:spPr>
          <a:xfrm>
            <a:off x="2259013" y="4668838"/>
            <a:ext cx="6540500" cy="517525"/>
          </a:xfrm>
        </p:spPr>
        <p:txBody>
          <a:bodyPr/>
          <a:lstStyle/>
          <a:p>
            <a:pPr eaLnBrk="1" hangingPunct="1">
              <a:buFont typeface="Wingdings" pitchFamily="2" charset="2"/>
              <a:buNone/>
            </a:pPr>
            <a:r>
              <a:rPr lang="en-GB" sz="2000" i="1" smtClean="0">
                <a:solidFill>
                  <a:srgbClr val="0000CC"/>
                </a:solidFill>
              </a:rPr>
              <a:t>TEST: What was manufactured is what you taped out</a:t>
            </a:r>
          </a:p>
        </p:txBody>
      </p:sp>
      <p:sp>
        <p:nvSpPr>
          <p:cNvPr id="16388" name="Rectangle 4"/>
          <p:cNvSpPr>
            <a:spLocks noChangeArrowheads="1"/>
          </p:cNvSpPr>
          <p:nvPr/>
        </p:nvSpPr>
        <p:spPr bwMode="auto">
          <a:xfrm>
            <a:off x="584200" y="1609725"/>
            <a:ext cx="3086100" cy="46958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000"/>
              <a:t>Concept</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Specification</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HDL Design (RTL)</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Tape-out</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Silicon</a:t>
            </a:r>
          </a:p>
          <a:p>
            <a:pPr marL="342900" indent="-342900" algn="l">
              <a:lnSpc>
                <a:spcPct val="80000"/>
              </a:lnSpc>
              <a:spcBef>
                <a:spcPct val="20000"/>
              </a:spcBef>
              <a:buClr>
                <a:srgbClr val="A50021"/>
              </a:buClr>
              <a:buFont typeface="Wingdings" pitchFamily="2" charset="2"/>
              <a:buNone/>
            </a:pPr>
            <a:endParaRPr lang="en-GB" sz="2000" b="1"/>
          </a:p>
        </p:txBody>
      </p:sp>
      <p:sp>
        <p:nvSpPr>
          <p:cNvPr id="16389" name="Line 5"/>
          <p:cNvSpPr>
            <a:spLocks noChangeShapeType="1"/>
          </p:cNvSpPr>
          <p:nvPr/>
        </p:nvSpPr>
        <p:spPr bwMode="auto">
          <a:xfrm>
            <a:off x="965200" y="2120900"/>
            <a:ext cx="0" cy="444500"/>
          </a:xfrm>
          <a:prstGeom prst="line">
            <a:avLst/>
          </a:prstGeom>
          <a:noFill/>
          <a:ln w="19050">
            <a:solidFill>
              <a:schemeClr val="tx1"/>
            </a:solidFill>
            <a:round/>
            <a:headEnd/>
            <a:tailEnd type="triangle" w="lg" len="lg"/>
          </a:ln>
        </p:spPr>
        <p:txBody>
          <a:bodyPr/>
          <a:lstStyle/>
          <a:p>
            <a:endParaRPr lang="en-GB"/>
          </a:p>
        </p:txBody>
      </p:sp>
      <p:sp>
        <p:nvSpPr>
          <p:cNvPr id="16390" name="Line 6"/>
          <p:cNvSpPr>
            <a:spLocks noChangeShapeType="1"/>
          </p:cNvSpPr>
          <p:nvPr/>
        </p:nvSpPr>
        <p:spPr bwMode="auto">
          <a:xfrm>
            <a:off x="966788" y="2871788"/>
            <a:ext cx="0" cy="444500"/>
          </a:xfrm>
          <a:prstGeom prst="line">
            <a:avLst/>
          </a:prstGeom>
          <a:noFill/>
          <a:ln w="19050">
            <a:solidFill>
              <a:schemeClr val="tx1"/>
            </a:solidFill>
            <a:round/>
            <a:headEnd/>
            <a:tailEnd type="triangle" w="lg" len="lg"/>
          </a:ln>
        </p:spPr>
        <p:txBody>
          <a:bodyPr/>
          <a:lstStyle/>
          <a:p>
            <a:endParaRPr lang="en-GB"/>
          </a:p>
        </p:txBody>
      </p:sp>
      <p:sp>
        <p:nvSpPr>
          <p:cNvPr id="16391" name="Line 7"/>
          <p:cNvSpPr>
            <a:spLocks noChangeShapeType="1"/>
          </p:cNvSpPr>
          <p:nvPr/>
        </p:nvSpPr>
        <p:spPr bwMode="auto">
          <a:xfrm>
            <a:off x="981075" y="3838575"/>
            <a:ext cx="0" cy="444500"/>
          </a:xfrm>
          <a:prstGeom prst="line">
            <a:avLst/>
          </a:prstGeom>
          <a:noFill/>
          <a:ln w="19050">
            <a:solidFill>
              <a:schemeClr val="tx1"/>
            </a:solidFill>
            <a:round/>
            <a:headEnd/>
            <a:tailEnd type="triangle" w="lg" len="lg"/>
          </a:ln>
        </p:spPr>
        <p:txBody>
          <a:bodyPr/>
          <a:lstStyle/>
          <a:p>
            <a:endParaRPr lang="en-GB"/>
          </a:p>
        </p:txBody>
      </p:sp>
      <p:sp>
        <p:nvSpPr>
          <p:cNvPr id="16392" name="Line 8"/>
          <p:cNvSpPr>
            <a:spLocks noChangeShapeType="1"/>
          </p:cNvSpPr>
          <p:nvPr/>
        </p:nvSpPr>
        <p:spPr bwMode="auto">
          <a:xfrm>
            <a:off x="969963" y="4754563"/>
            <a:ext cx="0" cy="444500"/>
          </a:xfrm>
          <a:prstGeom prst="line">
            <a:avLst/>
          </a:prstGeom>
          <a:noFill/>
          <a:ln w="19050">
            <a:solidFill>
              <a:schemeClr val="tx1"/>
            </a:solidFill>
            <a:round/>
            <a:headEnd/>
            <a:tailEnd type="triangle" w="lg" len="lg"/>
          </a:ln>
        </p:spPr>
        <p:txBody>
          <a:bodyPr/>
          <a:lstStyle/>
          <a:p>
            <a:endParaRPr lang="en-GB"/>
          </a:p>
        </p:txBody>
      </p:sp>
      <p:sp>
        <p:nvSpPr>
          <p:cNvPr id="16393" name="AutoShape 10"/>
          <p:cNvSpPr>
            <a:spLocks noChangeArrowheads="1"/>
          </p:cNvSpPr>
          <p:nvPr/>
        </p:nvSpPr>
        <p:spPr bwMode="auto">
          <a:xfrm>
            <a:off x="254000" y="1447800"/>
            <a:ext cx="1917700" cy="609600"/>
          </a:xfrm>
          <a:prstGeom prst="cloudCallout">
            <a:avLst>
              <a:gd name="adj1" fmla="val -54551"/>
              <a:gd name="adj2" fmla="val 84898"/>
            </a:avLst>
          </a:prstGeom>
          <a:noFill/>
          <a:ln w="19050">
            <a:solidFill>
              <a:schemeClr val="tx1"/>
            </a:solidFill>
            <a:round/>
            <a:headEnd/>
            <a:tailEnd type="none" w="lg" len="lg"/>
          </a:ln>
        </p:spPr>
        <p:txBody>
          <a:bodyPr/>
          <a:lstStyle/>
          <a:p>
            <a:endParaRPr lang="en-US"/>
          </a:p>
        </p:txBody>
      </p:sp>
      <p:sp>
        <p:nvSpPr>
          <p:cNvPr id="227339" name="Rectangle 11"/>
          <p:cNvSpPr>
            <a:spLocks noChangeArrowheads="1"/>
          </p:cNvSpPr>
          <p:nvPr/>
        </p:nvSpPr>
        <p:spPr bwMode="auto">
          <a:xfrm>
            <a:off x="2273300" y="3921125"/>
            <a:ext cx="6616700" cy="4667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taped out is what the RTL describes</a:t>
            </a:r>
          </a:p>
        </p:txBody>
      </p:sp>
      <p:sp>
        <p:nvSpPr>
          <p:cNvPr id="227340" name="Rectangle 12"/>
          <p:cNvSpPr>
            <a:spLocks noChangeArrowheads="1"/>
          </p:cNvSpPr>
          <p:nvPr/>
        </p:nvSpPr>
        <p:spPr bwMode="auto">
          <a:xfrm>
            <a:off x="2262188" y="2855913"/>
            <a:ext cx="5867400" cy="4794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designed is what you specified</a:t>
            </a:r>
          </a:p>
        </p:txBody>
      </p:sp>
      <p:sp>
        <p:nvSpPr>
          <p:cNvPr id="227341" name="Rectangle 13"/>
          <p:cNvSpPr>
            <a:spLocks noChangeArrowheads="1"/>
          </p:cNvSpPr>
          <p:nvPr/>
        </p:nvSpPr>
        <p:spPr bwMode="auto">
          <a:xfrm>
            <a:off x="2263775" y="2120900"/>
            <a:ext cx="6156325" cy="4032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specified is what you envisioned</a:t>
            </a:r>
          </a:p>
        </p:txBody>
      </p:sp>
      <p:sp>
        <p:nvSpPr>
          <p:cNvPr id="227342" name="Line 14"/>
          <p:cNvSpPr>
            <a:spLocks noChangeShapeType="1"/>
          </p:cNvSpPr>
          <p:nvPr/>
        </p:nvSpPr>
        <p:spPr bwMode="auto">
          <a:xfrm>
            <a:off x="1231900" y="2311400"/>
            <a:ext cx="1016000" cy="0"/>
          </a:xfrm>
          <a:prstGeom prst="line">
            <a:avLst/>
          </a:prstGeom>
          <a:noFill/>
          <a:ln w="19050">
            <a:solidFill>
              <a:srgbClr val="A50021"/>
            </a:solidFill>
            <a:round/>
            <a:headEnd/>
            <a:tailEnd type="triangle" w="lg" len="lg"/>
          </a:ln>
        </p:spPr>
        <p:txBody>
          <a:bodyPr/>
          <a:lstStyle/>
          <a:p>
            <a:endParaRPr lang="en-GB"/>
          </a:p>
        </p:txBody>
      </p:sp>
      <p:sp>
        <p:nvSpPr>
          <p:cNvPr id="227343" name="Line 15"/>
          <p:cNvSpPr>
            <a:spLocks noChangeShapeType="1"/>
          </p:cNvSpPr>
          <p:nvPr/>
        </p:nvSpPr>
        <p:spPr bwMode="auto">
          <a:xfrm>
            <a:off x="1233488" y="3100388"/>
            <a:ext cx="1016000" cy="0"/>
          </a:xfrm>
          <a:prstGeom prst="line">
            <a:avLst/>
          </a:prstGeom>
          <a:noFill/>
          <a:ln w="19050">
            <a:solidFill>
              <a:srgbClr val="A50021"/>
            </a:solidFill>
            <a:round/>
            <a:headEnd/>
            <a:tailEnd type="triangle" w="lg" len="lg"/>
          </a:ln>
        </p:spPr>
        <p:txBody>
          <a:bodyPr/>
          <a:lstStyle/>
          <a:p>
            <a:endParaRPr lang="en-GB"/>
          </a:p>
        </p:txBody>
      </p:sp>
      <p:sp>
        <p:nvSpPr>
          <p:cNvPr id="227344" name="Line 16"/>
          <p:cNvSpPr>
            <a:spLocks noChangeShapeType="1"/>
          </p:cNvSpPr>
          <p:nvPr/>
        </p:nvSpPr>
        <p:spPr bwMode="auto">
          <a:xfrm>
            <a:off x="1209675" y="4092575"/>
            <a:ext cx="1016000" cy="0"/>
          </a:xfrm>
          <a:prstGeom prst="line">
            <a:avLst/>
          </a:prstGeom>
          <a:noFill/>
          <a:ln w="19050">
            <a:solidFill>
              <a:srgbClr val="A50021"/>
            </a:solidFill>
            <a:round/>
            <a:headEnd/>
            <a:tailEnd type="triangle" w="lg" len="lg"/>
          </a:ln>
        </p:spPr>
        <p:txBody>
          <a:bodyPr/>
          <a:lstStyle/>
          <a:p>
            <a:endParaRPr lang="en-GB"/>
          </a:p>
        </p:txBody>
      </p:sp>
      <p:sp>
        <p:nvSpPr>
          <p:cNvPr id="227345" name="Line 17"/>
          <p:cNvSpPr>
            <a:spLocks noChangeShapeType="1"/>
          </p:cNvSpPr>
          <p:nvPr/>
        </p:nvSpPr>
        <p:spPr bwMode="auto">
          <a:xfrm>
            <a:off x="1223963" y="4843463"/>
            <a:ext cx="1016000" cy="0"/>
          </a:xfrm>
          <a:prstGeom prst="line">
            <a:avLst/>
          </a:prstGeom>
          <a:noFill/>
          <a:ln w="19050">
            <a:solidFill>
              <a:srgbClr val="0000CC"/>
            </a:solidFill>
            <a:round/>
            <a:headEnd/>
            <a:tailEnd type="triangle" w="lg" len="lg"/>
          </a:ln>
        </p:spPr>
        <p:txBody>
          <a:bodyPr/>
          <a:lstStyle/>
          <a:p>
            <a:endParaRPr lang="en-GB"/>
          </a:p>
        </p:txBody>
      </p:sp>
      <p:sp>
        <p:nvSpPr>
          <p:cNvPr id="16401" name="Rectangle 19"/>
          <p:cNvSpPr>
            <a:spLocks noChangeArrowheads="1"/>
          </p:cNvSpPr>
          <p:nvPr/>
        </p:nvSpPr>
        <p:spPr bwMode="auto">
          <a:xfrm>
            <a:off x="430213" y="5773738"/>
            <a:ext cx="8229600" cy="593725"/>
          </a:xfrm>
          <a:prstGeom prst="rect">
            <a:avLst/>
          </a:prstGeom>
          <a:noFill/>
          <a:ln w="9525">
            <a:noFill/>
            <a:miter lim="800000"/>
            <a:headEnd/>
            <a:tailEnd/>
          </a:ln>
        </p:spPr>
        <p:txBody>
          <a:bodyPr/>
          <a:lstStyle/>
          <a:p>
            <a:pPr marL="342900" indent="-342900" algn="l">
              <a:lnSpc>
                <a:spcPct val="90000"/>
              </a:lnSpc>
              <a:spcBef>
                <a:spcPct val="20000"/>
              </a:spcBef>
              <a:buClr>
                <a:srgbClr val="A50021"/>
              </a:buClr>
              <a:buFont typeface="Wingdings" pitchFamily="2" charset="2"/>
              <a:buNone/>
            </a:pPr>
            <a:r>
              <a:rPr lang="en-GB" sz="2400">
                <a:solidFill>
                  <a:srgbClr val="A50021"/>
                </a:solidFill>
              </a:rPr>
              <a:t>There is skill, science and methodology behind verification.</a:t>
            </a: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3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73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73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73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73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P spid="227339" grpId="0"/>
      <p:bldP spid="227340" grpId="0"/>
      <p:bldP spid="227341" grpId="0"/>
      <p:bldP spid="227342" grpId="0" animBg="1"/>
      <p:bldP spid="227343" grpId="0" animBg="1"/>
      <p:bldP spid="227344" grpId="0" animBg="1"/>
      <p:bldP spid="2273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err="1" smtClean="0"/>
              <a:t>Reconvergence</a:t>
            </a:r>
            <a:r>
              <a:rPr lang="en-GB" dirty="0" smtClean="0"/>
              <a:t> Models </a:t>
            </a:r>
            <a:r>
              <a:rPr lang="en-GB" sz="1400" dirty="0" smtClean="0"/>
              <a:t>[Bergeron]</a:t>
            </a:r>
          </a:p>
        </p:txBody>
      </p:sp>
      <p:sp>
        <p:nvSpPr>
          <p:cNvPr id="234499" name="Rectangle 3"/>
          <p:cNvSpPr>
            <a:spLocks noGrp="1" noChangeArrowheads="1"/>
          </p:cNvSpPr>
          <p:nvPr>
            <p:ph type="body" idx="1"/>
          </p:nvPr>
        </p:nvSpPr>
        <p:spPr>
          <a:xfrm>
            <a:off x="417513" y="1392238"/>
            <a:ext cx="8229600" cy="4911725"/>
          </a:xfrm>
        </p:spPr>
        <p:txBody>
          <a:bodyPr/>
          <a:lstStyle/>
          <a:p>
            <a:pPr eaLnBrk="1" hangingPunct="1">
              <a:buFont typeface="Wingdings" pitchFamily="2" charset="2"/>
              <a:buNone/>
            </a:pPr>
            <a:r>
              <a:rPr lang="en-GB" sz="2400" dirty="0" smtClean="0"/>
              <a:t>Conceptual representation of the verification process</a:t>
            </a:r>
          </a:p>
          <a:p>
            <a:pPr eaLnBrk="1" hangingPunct="1"/>
            <a:r>
              <a:rPr lang="en-GB" sz="2400" dirty="0" smtClean="0"/>
              <a:t>Most important question: </a:t>
            </a:r>
          </a:p>
          <a:p>
            <a:pPr marL="457200" lvl="1" indent="0" eaLnBrk="1" hangingPunct="1">
              <a:buNone/>
            </a:pPr>
            <a:r>
              <a:rPr lang="en-GB" sz="3200" b="1" dirty="0" smtClean="0">
                <a:solidFill>
                  <a:srgbClr val="A50021"/>
                </a:solidFill>
              </a:rPr>
              <a:t>What are you verifying?</a:t>
            </a:r>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400" dirty="0" smtClean="0"/>
          </a:p>
          <a:p>
            <a:pPr eaLnBrk="1" hangingPunct="1"/>
            <a:r>
              <a:rPr lang="en-GB" sz="2400" dirty="0" smtClean="0"/>
              <a:t>Purpose of verification is to ensure that the result of some transformation is as intended or as expected.</a:t>
            </a:r>
          </a:p>
        </p:txBody>
      </p:sp>
      <p:sp>
        <p:nvSpPr>
          <p:cNvPr id="23556" name="Oval 4"/>
          <p:cNvSpPr>
            <a:spLocks noChangeArrowheads="1"/>
          </p:cNvSpPr>
          <p:nvPr/>
        </p:nvSpPr>
        <p:spPr bwMode="auto">
          <a:xfrm>
            <a:off x="1072114" y="3948829"/>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23557" name="Oval 5"/>
          <p:cNvSpPr>
            <a:spLocks noChangeArrowheads="1"/>
          </p:cNvSpPr>
          <p:nvPr/>
        </p:nvSpPr>
        <p:spPr bwMode="auto">
          <a:xfrm>
            <a:off x="5328202" y="3963117"/>
            <a:ext cx="330200" cy="393700"/>
          </a:xfrm>
          <a:prstGeom prst="ellipse">
            <a:avLst/>
          </a:prstGeom>
          <a:solidFill>
            <a:srgbClr val="FFCC00"/>
          </a:solidFill>
          <a:ln w="19050" algn="ctr">
            <a:solidFill>
              <a:srgbClr val="FFCC00"/>
            </a:solidFill>
            <a:round/>
            <a:headEnd/>
            <a:tailEnd type="none" w="lg" len="lg"/>
          </a:ln>
        </p:spPr>
        <p:txBody>
          <a:bodyPr wrap="none" anchor="ctr"/>
          <a:lstStyle/>
          <a:p>
            <a:endParaRPr lang="en-GB"/>
          </a:p>
        </p:txBody>
      </p:sp>
      <p:cxnSp>
        <p:nvCxnSpPr>
          <p:cNvPr id="234506" name="AutoShape 10"/>
          <p:cNvCxnSpPr>
            <a:cxnSpLocks noChangeShapeType="1"/>
            <a:stCxn id="23556" idx="5"/>
            <a:endCxn id="23557" idx="3"/>
          </p:cNvCxnSpPr>
          <p:nvPr/>
        </p:nvCxnSpPr>
        <p:spPr bwMode="auto">
          <a:xfrm rot="16200000" flipH="1">
            <a:off x="3358114" y="2291479"/>
            <a:ext cx="14288" cy="4021138"/>
          </a:xfrm>
          <a:prstGeom prst="curvedConnector3">
            <a:avLst>
              <a:gd name="adj1" fmla="val 5964761"/>
            </a:avLst>
          </a:prstGeom>
          <a:noFill/>
          <a:ln w="19050">
            <a:solidFill>
              <a:srgbClr val="A50021"/>
            </a:solidFill>
            <a:round/>
            <a:headEnd type="triangle" w="lg" len="lg"/>
            <a:tailEnd type="triangle" w="lg" len="lg"/>
          </a:ln>
        </p:spPr>
      </p:cxnSp>
      <p:cxnSp>
        <p:nvCxnSpPr>
          <p:cNvPr id="23559" name="AutoShape 11"/>
          <p:cNvCxnSpPr>
            <a:cxnSpLocks noChangeShapeType="1"/>
            <a:stCxn id="23556" idx="7"/>
            <a:endCxn id="23557" idx="1"/>
          </p:cNvCxnSpPr>
          <p:nvPr/>
        </p:nvCxnSpPr>
        <p:spPr bwMode="auto">
          <a:xfrm rot="5400000" flipV="1">
            <a:off x="3358114" y="1993029"/>
            <a:ext cx="14288" cy="4021138"/>
          </a:xfrm>
          <a:prstGeom prst="curvedConnector3">
            <a:avLst>
              <a:gd name="adj1" fmla="val -5536030"/>
            </a:avLst>
          </a:prstGeom>
          <a:noFill/>
          <a:ln w="19050">
            <a:solidFill>
              <a:schemeClr val="tx1"/>
            </a:solidFill>
            <a:round/>
            <a:headEnd/>
            <a:tailEnd type="triangle" w="lg" len="lg"/>
          </a:ln>
        </p:spPr>
      </p:cxnSp>
      <p:sp>
        <p:nvSpPr>
          <p:cNvPr id="23560" name="Text Box 12"/>
          <p:cNvSpPr txBox="1">
            <a:spLocks noChangeArrowheads="1"/>
          </p:cNvSpPr>
          <p:nvPr/>
        </p:nvSpPr>
        <p:spPr bwMode="auto">
          <a:xfrm>
            <a:off x="2189714" y="3281853"/>
            <a:ext cx="2565400" cy="396875"/>
          </a:xfrm>
          <a:prstGeom prst="rect">
            <a:avLst/>
          </a:prstGeom>
          <a:noFill/>
          <a:ln w="19050" algn="ctr">
            <a:noFill/>
            <a:miter lim="800000"/>
            <a:headEnd/>
            <a:tailEnd type="none" w="lg" len="lg"/>
          </a:ln>
        </p:spPr>
        <p:txBody>
          <a:bodyPr>
            <a:spAutoFit/>
          </a:bodyPr>
          <a:lstStyle/>
          <a:p>
            <a:pPr>
              <a:spcBef>
                <a:spcPct val="50000"/>
              </a:spcBef>
            </a:pPr>
            <a:r>
              <a:rPr lang="en-GB" sz="2000" b="1" dirty="0"/>
              <a:t>Transformation</a:t>
            </a:r>
            <a:endParaRPr lang="en-US" sz="2000" b="1" dirty="0"/>
          </a:p>
        </p:txBody>
      </p:sp>
      <p:sp>
        <p:nvSpPr>
          <p:cNvPr id="234510" name="Text Box 14"/>
          <p:cNvSpPr txBox="1">
            <a:spLocks noChangeArrowheads="1"/>
          </p:cNvSpPr>
          <p:nvPr/>
        </p:nvSpPr>
        <p:spPr bwMode="auto">
          <a:xfrm>
            <a:off x="1877472" y="4591717"/>
            <a:ext cx="2959100" cy="396875"/>
          </a:xfrm>
          <a:prstGeom prst="rect">
            <a:avLst/>
          </a:prstGeom>
          <a:noFill/>
          <a:ln w="19050" algn="ctr">
            <a:noFill/>
            <a:miter lim="800000"/>
            <a:headEnd/>
            <a:tailEnd type="none" w="lg" len="lg"/>
          </a:ln>
        </p:spPr>
        <p:txBody>
          <a:bodyPr>
            <a:spAutoFit/>
          </a:bodyPr>
          <a:lstStyle/>
          <a:p>
            <a:pPr>
              <a:spcBef>
                <a:spcPct val="50000"/>
              </a:spcBef>
            </a:pPr>
            <a:r>
              <a:rPr lang="en-GB" sz="2000" b="1" dirty="0">
                <a:solidFill>
                  <a:srgbClr val="A50021"/>
                </a:solidFill>
              </a:rPr>
              <a:t>Verification</a:t>
            </a:r>
            <a:endParaRPr lang="en-US" sz="2000" b="1" dirty="0">
              <a:solidFill>
                <a:srgbClr val="A5002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45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4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mtClean="0"/>
              <a:t>Verification vs. Test</a:t>
            </a:r>
          </a:p>
        </p:txBody>
      </p:sp>
      <p:sp>
        <p:nvSpPr>
          <p:cNvPr id="39939" name="Rectangle 3"/>
          <p:cNvSpPr>
            <a:spLocks noGrp="1" noChangeArrowheads="1"/>
          </p:cNvSpPr>
          <p:nvPr>
            <p:ph type="body" idx="1"/>
          </p:nvPr>
        </p:nvSpPr>
        <p:spPr>
          <a:xfrm>
            <a:off x="506413" y="1270000"/>
            <a:ext cx="8229600" cy="1431925"/>
          </a:xfrm>
        </p:spPr>
        <p:txBody>
          <a:bodyPr/>
          <a:lstStyle/>
          <a:p>
            <a:pPr eaLnBrk="1" hangingPunct="1">
              <a:lnSpc>
                <a:spcPct val="90000"/>
              </a:lnSpc>
            </a:pPr>
            <a:r>
              <a:rPr lang="en-GB" sz="2400" b="1" smtClean="0"/>
              <a:t>Often confused!</a:t>
            </a:r>
          </a:p>
          <a:p>
            <a:pPr lvl="1" eaLnBrk="1" hangingPunct="1">
              <a:lnSpc>
                <a:spcPct val="90000"/>
              </a:lnSpc>
            </a:pPr>
            <a:r>
              <a:rPr lang="en-GB" sz="2000" smtClean="0"/>
              <a:t>Purpose of test is to show design was </a:t>
            </a:r>
            <a:r>
              <a:rPr lang="en-GB" sz="2000" b="1" smtClean="0"/>
              <a:t>manufactured </a:t>
            </a:r>
            <a:r>
              <a:rPr lang="en-GB" sz="2000" smtClean="0"/>
              <a:t>properly.</a:t>
            </a:r>
          </a:p>
          <a:p>
            <a:pPr lvl="1" eaLnBrk="1" hangingPunct="1">
              <a:lnSpc>
                <a:spcPct val="90000"/>
              </a:lnSpc>
            </a:pPr>
            <a:r>
              <a:rPr lang="en-GB" sz="2000" smtClean="0"/>
              <a:t>Verification is done to ensure that </a:t>
            </a:r>
            <a:r>
              <a:rPr lang="en-GB" sz="2000" b="1" smtClean="0"/>
              <a:t>design meets its functional intent prior to manufacture!</a:t>
            </a:r>
            <a:endParaRPr lang="en-GB" sz="2000" smtClean="0"/>
          </a:p>
        </p:txBody>
      </p:sp>
      <p:sp>
        <p:nvSpPr>
          <p:cNvPr id="39940" name="Text Box 16"/>
          <p:cNvSpPr txBox="1">
            <a:spLocks noChangeArrowheads="1"/>
          </p:cNvSpPr>
          <p:nvPr/>
        </p:nvSpPr>
        <p:spPr bwMode="auto">
          <a:xfrm>
            <a:off x="4988896" y="2876778"/>
            <a:ext cx="1892300" cy="368300"/>
          </a:xfrm>
          <a:prstGeom prst="rect">
            <a:avLst/>
          </a:prstGeom>
          <a:noFill/>
          <a:ln w="19050" algn="ctr">
            <a:noFill/>
            <a:miter lim="800000"/>
            <a:headEnd/>
            <a:tailEnd type="none" w="lg" len="lg"/>
          </a:ln>
        </p:spPr>
        <p:txBody>
          <a:bodyPr>
            <a:spAutoFit/>
          </a:bodyPr>
          <a:lstStyle/>
          <a:p>
            <a:pPr>
              <a:spcBef>
                <a:spcPct val="50000"/>
              </a:spcBef>
            </a:pPr>
            <a:r>
              <a:rPr lang="en-GB" dirty="0"/>
              <a:t>Fabrication</a:t>
            </a:r>
            <a:endParaRPr lang="en-US" dirty="0"/>
          </a:p>
        </p:txBody>
      </p:sp>
      <p:sp>
        <p:nvSpPr>
          <p:cNvPr id="39941" name="Oval 5"/>
          <p:cNvSpPr>
            <a:spLocks noChangeArrowheads="1"/>
          </p:cNvSpPr>
          <p:nvPr/>
        </p:nvSpPr>
        <p:spPr bwMode="auto">
          <a:xfrm>
            <a:off x="2463800" y="32893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9942" name="Oval 6"/>
          <p:cNvSpPr>
            <a:spLocks noChangeArrowheads="1"/>
          </p:cNvSpPr>
          <p:nvPr/>
        </p:nvSpPr>
        <p:spPr bwMode="auto">
          <a:xfrm>
            <a:off x="4559300" y="3289300"/>
            <a:ext cx="330200" cy="393700"/>
          </a:xfrm>
          <a:prstGeom prst="ellipse">
            <a:avLst/>
          </a:prstGeom>
          <a:solidFill>
            <a:srgbClr val="FFCC00"/>
          </a:solidFill>
          <a:ln w="19050" algn="ctr">
            <a:solidFill>
              <a:srgbClr val="FFCC00"/>
            </a:solidFill>
            <a:round/>
            <a:headEnd/>
            <a:tailEnd type="none" w="lg" len="lg"/>
          </a:ln>
        </p:spPr>
        <p:txBody>
          <a:bodyPr wrap="none" anchor="ctr"/>
          <a:lstStyle/>
          <a:p>
            <a:endParaRPr lang="en-GB"/>
          </a:p>
        </p:txBody>
      </p:sp>
      <p:sp>
        <p:nvSpPr>
          <p:cNvPr id="39943" name="Oval 7"/>
          <p:cNvSpPr>
            <a:spLocks noChangeArrowheads="1"/>
          </p:cNvSpPr>
          <p:nvPr/>
        </p:nvSpPr>
        <p:spPr bwMode="auto">
          <a:xfrm>
            <a:off x="6865857" y="3276600"/>
            <a:ext cx="330200" cy="393700"/>
          </a:xfrm>
          <a:prstGeom prst="ellipse">
            <a:avLst/>
          </a:prstGeom>
          <a:solidFill>
            <a:srgbClr val="993300"/>
          </a:solidFill>
          <a:ln w="19050" algn="ctr">
            <a:solidFill>
              <a:srgbClr val="993300"/>
            </a:solidFill>
            <a:round/>
            <a:headEnd/>
            <a:tailEnd type="none" w="lg" len="lg"/>
          </a:ln>
        </p:spPr>
        <p:txBody>
          <a:bodyPr wrap="none" anchor="ctr"/>
          <a:lstStyle/>
          <a:p>
            <a:endParaRPr lang="en-GB"/>
          </a:p>
        </p:txBody>
      </p:sp>
      <p:sp>
        <p:nvSpPr>
          <p:cNvPr id="39944" name="Text Box 8"/>
          <p:cNvSpPr txBox="1">
            <a:spLocks noChangeArrowheads="1"/>
          </p:cNvSpPr>
          <p:nvPr/>
        </p:nvSpPr>
        <p:spPr bwMode="auto">
          <a:xfrm>
            <a:off x="889000" y="3263900"/>
            <a:ext cx="16129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3366FF"/>
                </a:solidFill>
              </a:rPr>
              <a:t>Specification</a:t>
            </a:r>
            <a:endParaRPr lang="en-US">
              <a:solidFill>
                <a:srgbClr val="3366FF"/>
              </a:solidFill>
            </a:endParaRPr>
          </a:p>
        </p:txBody>
      </p:sp>
      <p:sp>
        <p:nvSpPr>
          <p:cNvPr id="39945" name="Text Box 9"/>
          <p:cNvSpPr txBox="1">
            <a:spLocks noChangeArrowheads="1"/>
          </p:cNvSpPr>
          <p:nvPr/>
        </p:nvSpPr>
        <p:spPr bwMode="auto">
          <a:xfrm>
            <a:off x="3911600" y="3870439"/>
            <a:ext cx="1651000" cy="366713"/>
          </a:xfrm>
          <a:prstGeom prst="rect">
            <a:avLst/>
          </a:prstGeom>
          <a:noFill/>
          <a:ln w="19050" algn="ctr">
            <a:noFill/>
            <a:miter lim="800000"/>
            <a:headEnd/>
            <a:tailEnd type="none" w="lg" len="lg"/>
          </a:ln>
        </p:spPr>
        <p:txBody>
          <a:bodyPr>
            <a:spAutoFit/>
          </a:bodyPr>
          <a:lstStyle/>
          <a:p>
            <a:pPr>
              <a:spcBef>
                <a:spcPct val="50000"/>
              </a:spcBef>
            </a:pPr>
            <a:r>
              <a:rPr lang="en-GB" dirty="0" err="1">
                <a:solidFill>
                  <a:srgbClr val="FF9900"/>
                </a:solidFill>
              </a:rPr>
              <a:t>Netlist</a:t>
            </a:r>
            <a:endParaRPr lang="en-US" dirty="0">
              <a:solidFill>
                <a:srgbClr val="FF9900"/>
              </a:solidFill>
            </a:endParaRPr>
          </a:p>
        </p:txBody>
      </p:sp>
      <p:sp>
        <p:nvSpPr>
          <p:cNvPr id="39946" name="Text Box 10"/>
          <p:cNvSpPr txBox="1">
            <a:spLocks noChangeArrowheads="1"/>
          </p:cNvSpPr>
          <p:nvPr/>
        </p:nvSpPr>
        <p:spPr bwMode="auto">
          <a:xfrm>
            <a:off x="7040152" y="3154413"/>
            <a:ext cx="1257300" cy="641350"/>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993300"/>
                </a:solidFill>
              </a:rPr>
              <a:t>Silicon Chip</a:t>
            </a:r>
            <a:endParaRPr lang="en-US" dirty="0">
              <a:solidFill>
                <a:srgbClr val="993300"/>
              </a:solidFill>
            </a:endParaRPr>
          </a:p>
        </p:txBody>
      </p:sp>
      <p:cxnSp>
        <p:nvCxnSpPr>
          <p:cNvPr id="39947" name="AutoShape 11"/>
          <p:cNvCxnSpPr>
            <a:cxnSpLocks noChangeShapeType="1"/>
            <a:stCxn id="39941" idx="7"/>
            <a:endCxn id="39942" idx="1"/>
          </p:cNvCxnSpPr>
          <p:nvPr/>
        </p:nvCxnSpPr>
        <p:spPr bwMode="auto">
          <a:xfrm rot="5400000" flipV="1">
            <a:off x="3675856" y="2407444"/>
            <a:ext cx="1588" cy="1860550"/>
          </a:xfrm>
          <a:prstGeom prst="curvedConnector3">
            <a:avLst>
              <a:gd name="adj1" fmla="val -33257683"/>
            </a:avLst>
          </a:prstGeom>
          <a:noFill/>
          <a:ln w="19050">
            <a:solidFill>
              <a:schemeClr val="tx1"/>
            </a:solidFill>
            <a:round/>
            <a:headEnd type="none"/>
            <a:tailEnd type="triangle" w="lg" len="lg"/>
          </a:ln>
        </p:spPr>
      </p:cxnSp>
      <p:cxnSp>
        <p:nvCxnSpPr>
          <p:cNvPr id="39948" name="AutoShape 12"/>
          <p:cNvCxnSpPr>
            <a:cxnSpLocks noChangeShapeType="1"/>
            <a:stCxn id="39942" idx="7"/>
            <a:endCxn id="39943" idx="0"/>
          </p:cNvCxnSpPr>
          <p:nvPr/>
        </p:nvCxnSpPr>
        <p:spPr bwMode="auto">
          <a:xfrm rot="5400000" flipH="1" flipV="1">
            <a:off x="5900872" y="2216871"/>
            <a:ext cx="70356" cy="2189814"/>
          </a:xfrm>
          <a:prstGeom prst="curvedConnector3">
            <a:avLst>
              <a:gd name="adj1" fmla="val 938462"/>
            </a:avLst>
          </a:prstGeom>
          <a:noFill/>
          <a:ln w="19050">
            <a:solidFill>
              <a:schemeClr val="tx1"/>
            </a:solidFill>
            <a:round/>
            <a:headEnd/>
            <a:tailEnd type="triangle" w="lg" len="lg"/>
          </a:ln>
        </p:spPr>
      </p:cxnSp>
      <p:cxnSp>
        <p:nvCxnSpPr>
          <p:cNvPr id="248845" name="AutoShape 13"/>
          <p:cNvCxnSpPr>
            <a:cxnSpLocks noChangeShapeType="1"/>
            <a:stCxn id="39941" idx="5"/>
            <a:endCxn id="39942" idx="3"/>
          </p:cNvCxnSpPr>
          <p:nvPr/>
        </p:nvCxnSpPr>
        <p:spPr bwMode="auto">
          <a:xfrm rot="16200000" flipH="1">
            <a:off x="3675856" y="2705894"/>
            <a:ext cx="1588" cy="1860550"/>
          </a:xfrm>
          <a:prstGeom prst="curvedConnector3">
            <a:avLst>
              <a:gd name="adj1" fmla="val 33947166"/>
            </a:avLst>
          </a:prstGeom>
          <a:noFill/>
          <a:ln w="19050">
            <a:solidFill>
              <a:srgbClr val="A50021"/>
            </a:solidFill>
            <a:round/>
            <a:headEnd type="triangle" w="lg" len="lg"/>
            <a:tailEnd type="triangle" w="lg" len="lg"/>
          </a:ln>
        </p:spPr>
      </p:cxnSp>
      <p:cxnSp>
        <p:nvCxnSpPr>
          <p:cNvPr id="248846" name="AutoShape 14"/>
          <p:cNvCxnSpPr>
            <a:cxnSpLocks noChangeShapeType="1"/>
            <a:stCxn id="39942" idx="5"/>
            <a:endCxn id="39943" idx="4"/>
          </p:cNvCxnSpPr>
          <p:nvPr/>
        </p:nvCxnSpPr>
        <p:spPr bwMode="auto">
          <a:xfrm rot="16200000" flipH="1">
            <a:off x="5913572" y="2552915"/>
            <a:ext cx="44956" cy="2189814"/>
          </a:xfrm>
          <a:prstGeom prst="curvedConnector3">
            <a:avLst>
              <a:gd name="adj1" fmla="val 1245605"/>
            </a:avLst>
          </a:prstGeom>
          <a:noFill/>
          <a:ln w="19050">
            <a:solidFill>
              <a:srgbClr val="0000CC"/>
            </a:solidFill>
            <a:round/>
            <a:headEnd type="triangle" w="lg" len="lg"/>
            <a:tailEnd type="triangle" w="lg" len="lg"/>
          </a:ln>
        </p:spPr>
      </p:cxnSp>
      <p:sp>
        <p:nvSpPr>
          <p:cNvPr id="39951" name="Text Box 15"/>
          <p:cNvSpPr txBox="1">
            <a:spLocks noChangeArrowheads="1"/>
          </p:cNvSpPr>
          <p:nvPr/>
        </p:nvSpPr>
        <p:spPr bwMode="auto">
          <a:xfrm>
            <a:off x="2870200" y="2925826"/>
            <a:ext cx="1714500" cy="366713"/>
          </a:xfrm>
          <a:prstGeom prst="rect">
            <a:avLst/>
          </a:prstGeom>
          <a:noFill/>
          <a:ln w="19050" algn="ctr">
            <a:noFill/>
            <a:miter lim="800000"/>
            <a:headEnd/>
            <a:tailEnd type="none" w="lg" len="lg"/>
          </a:ln>
        </p:spPr>
        <p:txBody>
          <a:bodyPr>
            <a:spAutoFit/>
          </a:bodyPr>
          <a:lstStyle/>
          <a:p>
            <a:pPr>
              <a:spcBef>
                <a:spcPct val="50000"/>
              </a:spcBef>
            </a:pPr>
            <a:r>
              <a:rPr lang="en-GB" dirty="0"/>
              <a:t>HW Design</a:t>
            </a:r>
            <a:endParaRPr lang="en-US" dirty="0"/>
          </a:p>
        </p:txBody>
      </p:sp>
      <p:sp>
        <p:nvSpPr>
          <p:cNvPr id="248849" name="Text Box 17"/>
          <p:cNvSpPr txBox="1">
            <a:spLocks noChangeArrowheads="1"/>
          </p:cNvSpPr>
          <p:nvPr/>
        </p:nvSpPr>
        <p:spPr bwMode="auto">
          <a:xfrm>
            <a:off x="2863191" y="3679926"/>
            <a:ext cx="16510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A50021"/>
                </a:solidFill>
              </a:rPr>
              <a:t>Verification</a:t>
            </a:r>
            <a:endParaRPr lang="en-US" dirty="0">
              <a:solidFill>
                <a:srgbClr val="A50021"/>
              </a:solidFill>
            </a:endParaRPr>
          </a:p>
        </p:txBody>
      </p:sp>
      <p:sp>
        <p:nvSpPr>
          <p:cNvPr id="248850" name="Text Box 18"/>
          <p:cNvSpPr txBox="1">
            <a:spLocks noChangeArrowheads="1"/>
          </p:cNvSpPr>
          <p:nvPr/>
        </p:nvSpPr>
        <p:spPr bwMode="auto">
          <a:xfrm>
            <a:off x="5436900" y="3668536"/>
            <a:ext cx="9779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0000CC"/>
                </a:solidFill>
              </a:rPr>
              <a:t>Test</a:t>
            </a:r>
            <a:endParaRPr lang="en-US" dirty="0">
              <a:solidFill>
                <a:srgbClr val="0000CC"/>
              </a:solidFill>
            </a:endParaRPr>
          </a:p>
        </p:txBody>
      </p:sp>
      <p:sp>
        <p:nvSpPr>
          <p:cNvPr id="39954" name="Rectangle 19"/>
          <p:cNvSpPr>
            <a:spLocks noChangeArrowheads="1"/>
          </p:cNvSpPr>
          <p:nvPr/>
        </p:nvSpPr>
        <p:spPr bwMode="auto">
          <a:xfrm>
            <a:off x="431800" y="4448175"/>
            <a:ext cx="8587262" cy="2123106"/>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Char char="§"/>
            </a:pPr>
            <a:r>
              <a:rPr lang="en-GB" sz="2000" dirty="0"/>
              <a:t>One test method is scanning: </a:t>
            </a:r>
            <a:r>
              <a:rPr lang="en-GB" sz="2000" b="1" dirty="0">
                <a:solidFill>
                  <a:srgbClr val="A50021"/>
                </a:solidFill>
              </a:rPr>
              <a:t>”Design for Test”</a:t>
            </a:r>
            <a:r>
              <a:rPr lang="en-GB" sz="2000" dirty="0"/>
              <a:t> methodology</a:t>
            </a:r>
          </a:p>
          <a:p>
            <a:pPr marL="742950" lvl="1" indent="-285750" algn="l">
              <a:lnSpc>
                <a:spcPct val="80000"/>
              </a:lnSpc>
              <a:spcBef>
                <a:spcPct val="20000"/>
              </a:spcBef>
              <a:buFontTx/>
              <a:buChar char="–"/>
            </a:pPr>
            <a:r>
              <a:rPr lang="en-GB" dirty="0"/>
              <a:t>Link all internal registers together into a chain.</a:t>
            </a:r>
          </a:p>
          <a:p>
            <a:pPr marL="742950" lvl="1" indent="-285750" algn="l">
              <a:lnSpc>
                <a:spcPct val="80000"/>
              </a:lnSpc>
              <a:spcBef>
                <a:spcPct val="20000"/>
              </a:spcBef>
              <a:buFontTx/>
              <a:buChar char="–"/>
            </a:pPr>
            <a:r>
              <a:rPr lang="en-GB" dirty="0"/>
              <a:t>Chain accessible from chip pins. </a:t>
            </a:r>
            <a:endParaRPr lang="en-GB" dirty="0" smtClean="0"/>
          </a:p>
          <a:p>
            <a:pPr marL="742950" lvl="1" indent="-285750" algn="l">
              <a:lnSpc>
                <a:spcPct val="80000"/>
              </a:lnSpc>
              <a:spcBef>
                <a:spcPct val="20000"/>
              </a:spcBef>
              <a:buFontTx/>
              <a:buChar char="–"/>
            </a:pPr>
            <a:r>
              <a:rPr lang="en-GB" dirty="0" smtClean="0"/>
              <a:t>Allows control/observation of </a:t>
            </a:r>
            <a:r>
              <a:rPr lang="en-GB" dirty="0"/>
              <a:t>internal state.</a:t>
            </a:r>
          </a:p>
          <a:p>
            <a:pPr marL="742950" lvl="1" indent="-285750" algn="l">
              <a:lnSpc>
                <a:spcPct val="80000"/>
              </a:lnSpc>
              <a:spcBef>
                <a:spcPct val="20000"/>
              </a:spcBef>
              <a:buFontTx/>
              <a:buChar char="–"/>
            </a:pPr>
            <a:r>
              <a:rPr lang="en-GB" dirty="0" smtClean="0"/>
              <a:t>Impacts area of </a:t>
            </a:r>
            <a:r>
              <a:rPr lang="en-GB" dirty="0"/>
              <a:t>design, but keeps </a:t>
            </a:r>
            <a:r>
              <a:rPr lang="en-GB" dirty="0" smtClean="0"/>
              <a:t>testing cost down.</a:t>
            </a:r>
            <a:endParaRPr lang="en-GB" dirty="0"/>
          </a:p>
          <a:p>
            <a:pPr marL="342900" indent="-342900" algn="l">
              <a:lnSpc>
                <a:spcPct val="80000"/>
              </a:lnSpc>
              <a:spcBef>
                <a:spcPct val="20000"/>
              </a:spcBef>
              <a:buClr>
                <a:srgbClr val="A50021"/>
              </a:buClr>
              <a:buFont typeface="Wingdings" pitchFamily="2" charset="2"/>
              <a:buChar char="§"/>
            </a:pPr>
            <a:r>
              <a:rPr lang="en-GB" sz="2000" dirty="0">
                <a:solidFill>
                  <a:srgbClr val="A50021"/>
                </a:solidFill>
              </a:rPr>
              <a:t>Why not </a:t>
            </a:r>
            <a:r>
              <a:rPr lang="en-GB" sz="2000" b="1" dirty="0">
                <a:solidFill>
                  <a:srgbClr val="A50021"/>
                </a:solidFill>
              </a:rPr>
              <a:t>”Design for Verification”?</a:t>
            </a:r>
            <a:r>
              <a:rPr lang="en-GB" sz="2000" b="1" dirty="0"/>
              <a:t> </a:t>
            </a:r>
            <a:r>
              <a:rPr lang="en-GB" sz="2000" dirty="0"/>
              <a:t>[Hot topic of research!]</a:t>
            </a:r>
          </a:p>
          <a:p>
            <a:pPr marL="342900" indent="-342900" algn="l">
              <a:lnSpc>
                <a:spcPct val="80000"/>
              </a:lnSpc>
              <a:spcBef>
                <a:spcPts val="1224"/>
              </a:spcBef>
              <a:buClr>
                <a:srgbClr val="A50021"/>
              </a:buClr>
              <a:buFont typeface="Wingdings" pitchFamily="2" charset="2"/>
              <a:buChar char="§"/>
            </a:pPr>
            <a:r>
              <a:rPr lang="en-GB" sz="2000" dirty="0" smtClean="0"/>
              <a:t>@DT, consider</a:t>
            </a:r>
            <a:r>
              <a:rPr lang="en-GB" sz="2000" dirty="0"/>
              <a:t>: What is design supposed to do</a:t>
            </a:r>
            <a:r>
              <a:rPr lang="en-GB" sz="2000" dirty="0" smtClean="0"/>
              <a:t>? How </a:t>
            </a:r>
            <a:r>
              <a:rPr lang="en-GB" sz="2000" dirty="0"/>
              <a:t>will it be verified?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8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88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8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9" grpId="0"/>
      <p:bldP spid="24885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smtClean="0"/>
              <a:t>Formal: Equivalence Checking</a:t>
            </a:r>
          </a:p>
        </p:txBody>
      </p:sp>
      <p:sp>
        <p:nvSpPr>
          <p:cNvPr id="28675" name="Rectangle 3"/>
          <p:cNvSpPr>
            <a:spLocks noGrp="1" noChangeArrowheads="1"/>
          </p:cNvSpPr>
          <p:nvPr>
            <p:ph type="body" idx="1"/>
          </p:nvPr>
        </p:nvSpPr>
        <p:spPr>
          <a:xfrm>
            <a:off x="455613" y="1277938"/>
            <a:ext cx="8229600" cy="1520825"/>
          </a:xfrm>
        </p:spPr>
        <p:txBody>
          <a:bodyPr/>
          <a:lstStyle/>
          <a:p>
            <a:pPr eaLnBrk="1" hangingPunct="1">
              <a:lnSpc>
                <a:spcPct val="90000"/>
              </a:lnSpc>
              <a:buFont typeface="Wingdings" pitchFamily="2" charset="2"/>
              <a:buNone/>
            </a:pPr>
            <a:r>
              <a:rPr lang="en-GB" sz="2400" b="1" smtClean="0">
                <a:solidFill>
                  <a:srgbClr val="A50021"/>
                </a:solidFill>
              </a:rPr>
              <a:t>Compares two models to check for equivalence.</a:t>
            </a:r>
          </a:p>
          <a:p>
            <a:pPr eaLnBrk="1" hangingPunct="1">
              <a:lnSpc>
                <a:spcPct val="90000"/>
              </a:lnSpc>
            </a:pPr>
            <a:r>
              <a:rPr lang="en-GB" sz="2000" smtClean="0"/>
              <a:t>Proves mathematically that both are </a:t>
            </a:r>
            <a:r>
              <a:rPr lang="en-GB" sz="2000" i="1" smtClean="0"/>
              <a:t>logically equivalent</a:t>
            </a:r>
            <a:r>
              <a:rPr lang="en-GB" sz="2000" smtClean="0"/>
              <a:t>.</a:t>
            </a:r>
          </a:p>
          <a:p>
            <a:pPr lvl="1" eaLnBrk="1" hangingPunct="1">
              <a:lnSpc>
                <a:spcPct val="90000"/>
              </a:lnSpc>
            </a:pPr>
            <a:r>
              <a:rPr lang="en-GB" sz="1800" smtClean="0"/>
              <a:t>Commonly used on </a:t>
            </a:r>
            <a:r>
              <a:rPr lang="en-GB" sz="1800" b="1" smtClean="0"/>
              <a:t>lower levels </a:t>
            </a:r>
            <a:r>
              <a:rPr lang="en-GB" sz="1800" smtClean="0"/>
              <a:t>of design process.</a:t>
            </a:r>
          </a:p>
          <a:p>
            <a:pPr eaLnBrk="1" hangingPunct="1">
              <a:lnSpc>
                <a:spcPct val="90000"/>
              </a:lnSpc>
            </a:pPr>
            <a:r>
              <a:rPr lang="en-GB" sz="2000" smtClean="0"/>
              <a:t>Example: RTL to Gates (Post Synthesis)</a:t>
            </a:r>
          </a:p>
        </p:txBody>
      </p:sp>
      <p:sp>
        <p:nvSpPr>
          <p:cNvPr id="28676" name="Oval 4"/>
          <p:cNvSpPr>
            <a:spLocks noChangeArrowheads="1"/>
          </p:cNvSpPr>
          <p:nvPr/>
        </p:nvSpPr>
        <p:spPr bwMode="auto">
          <a:xfrm>
            <a:off x="1371600" y="35052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28677" name="Oval 5"/>
          <p:cNvSpPr>
            <a:spLocks noChangeArrowheads="1"/>
          </p:cNvSpPr>
          <p:nvPr/>
        </p:nvSpPr>
        <p:spPr bwMode="auto">
          <a:xfrm>
            <a:off x="5181600" y="3467100"/>
            <a:ext cx="330200" cy="393700"/>
          </a:xfrm>
          <a:prstGeom prst="ellipse">
            <a:avLst/>
          </a:prstGeom>
          <a:solidFill>
            <a:srgbClr val="993300"/>
          </a:solidFill>
          <a:ln w="19050" algn="ctr">
            <a:solidFill>
              <a:srgbClr val="993300"/>
            </a:solidFill>
            <a:round/>
            <a:headEnd/>
            <a:tailEnd type="none" w="lg" len="lg"/>
          </a:ln>
        </p:spPr>
        <p:txBody>
          <a:bodyPr wrap="none" anchor="ctr"/>
          <a:lstStyle/>
          <a:p>
            <a:endParaRPr lang="en-GB"/>
          </a:p>
        </p:txBody>
      </p:sp>
      <p:cxnSp>
        <p:nvCxnSpPr>
          <p:cNvPr id="28678" name="AutoShape 6"/>
          <p:cNvCxnSpPr>
            <a:cxnSpLocks noChangeShapeType="1"/>
            <a:stCxn id="28676" idx="7"/>
            <a:endCxn id="28677" idx="1"/>
          </p:cNvCxnSpPr>
          <p:nvPr/>
        </p:nvCxnSpPr>
        <p:spPr bwMode="auto">
          <a:xfrm rot="-5400000">
            <a:off x="3422650" y="1746250"/>
            <a:ext cx="38100" cy="3575050"/>
          </a:xfrm>
          <a:prstGeom prst="curvedConnector3">
            <a:avLst>
              <a:gd name="adj1" fmla="val 2016136"/>
            </a:avLst>
          </a:prstGeom>
          <a:noFill/>
          <a:ln w="19050">
            <a:solidFill>
              <a:schemeClr val="tx1"/>
            </a:solidFill>
            <a:round/>
            <a:headEnd/>
            <a:tailEnd type="triangle" w="lg" len="lg"/>
          </a:ln>
        </p:spPr>
      </p:cxnSp>
      <p:cxnSp>
        <p:nvCxnSpPr>
          <p:cNvPr id="240647" name="AutoShape 7"/>
          <p:cNvCxnSpPr>
            <a:cxnSpLocks noChangeShapeType="1"/>
            <a:stCxn id="28676" idx="5"/>
            <a:endCxn id="28677" idx="3"/>
          </p:cNvCxnSpPr>
          <p:nvPr/>
        </p:nvCxnSpPr>
        <p:spPr bwMode="auto">
          <a:xfrm rot="5400000" flipH="1" flipV="1">
            <a:off x="3422650" y="2044700"/>
            <a:ext cx="38100" cy="3575050"/>
          </a:xfrm>
          <a:prstGeom prst="curvedConnector3">
            <a:avLst>
              <a:gd name="adj1" fmla="val -2042262"/>
            </a:avLst>
          </a:prstGeom>
          <a:noFill/>
          <a:ln w="19050">
            <a:solidFill>
              <a:srgbClr val="A50021"/>
            </a:solidFill>
            <a:round/>
            <a:headEnd type="triangle" w="lg" len="lg"/>
            <a:tailEnd type="triangle" w="lg" len="lg"/>
          </a:ln>
        </p:spPr>
      </p:cxnSp>
      <p:sp>
        <p:nvSpPr>
          <p:cNvPr id="240648" name="Text Box 8"/>
          <p:cNvSpPr txBox="1">
            <a:spLocks noChangeArrowheads="1"/>
          </p:cNvSpPr>
          <p:nvPr/>
        </p:nvSpPr>
        <p:spPr bwMode="auto">
          <a:xfrm>
            <a:off x="2106448" y="4093784"/>
            <a:ext cx="27305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A50021"/>
                </a:solidFill>
              </a:rPr>
              <a:t>Equivalence Check</a:t>
            </a:r>
            <a:endParaRPr lang="en-US" dirty="0">
              <a:solidFill>
                <a:srgbClr val="A50021"/>
              </a:solidFill>
            </a:endParaRPr>
          </a:p>
        </p:txBody>
      </p:sp>
      <p:sp>
        <p:nvSpPr>
          <p:cNvPr id="240649" name="Rectangle 9"/>
          <p:cNvSpPr>
            <a:spLocks noChangeArrowheads="1"/>
          </p:cNvSpPr>
          <p:nvPr/>
        </p:nvSpPr>
        <p:spPr bwMode="auto">
          <a:xfrm>
            <a:off x="546100" y="4784725"/>
            <a:ext cx="8229600" cy="7207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400" i="1">
                <a:solidFill>
                  <a:srgbClr val="A50021"/>
                </a:solidFill>
              </a:rPr>
              <a:t>Why do equivalence checking when EDA tools exist for synthesis?</a:t>
            </a:r>
          </a:p>
        </p:txBody>
      </p:sp>
      <p:sp>
        <p:nvSpPr>
          <p:cNvPr id="28682" name="Text Box 10"/>
          <p:cNvSpPr txBox="1">
            <a:spLocks noChangeArrowheads="1"/>
          </p:cNvSpPr>
          <p:nvPr/>
        </p:nvSpPr>
        <p:spPr bwMode="auto">
          <a:xfrm>
            <a:off x="2413000" y="2882900"/>
            <a:ext cx="2235200" cy="366713"/>
          </a:xfrm>
          <a:prstGeom prst="rect">
            <a:avLst/>
          </a:prstGeom>
          <a:noFill/>
          <a:ln w="19050" algn="ctr">
            <a:noFill/>
            <a:miter lim="800000"/>
            <a:headEnd/>
            <a:tailEnd type="none" w="lg" len="lg"/>
          </a:ln>
        </p:spPr>
        <p:txBody>
          <a:bodyPr>
            <a:spAutoFit/>
          </a:bodyPr>
          <a:lstStyle/>
          <a:p>
            <a:pPr>
              <a:spcBef>
                <a:spcPct val="50000"/>
              </a:spcBef>
            </a:pPr>
            <a:r>
              <a:rPr lang="en-GB"/>
              <a:t>Synthesis</a:t>
            </a:r>
            <a:endParaRPr lang="en-US"/>
          </a:p>
        </p:txBody>
      </p:sp>
      <p:sp>
        <p:nvSpPr>
          <p:cNvPr id="28683" name="Text Box 11"/>
          <p:cNvSpPr txBox="1">
            <a:spLocks noChangeArrowheads="1"/>
          </p:cNvSpPr>
          <p:nvPr/>
        </p:nvSpPr>
        <p:spPr bwMode="auto">
          <a:xfrm>
            <a:off x="444500" y="3492500"/>
            <a:ext cx="9906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3366FF"/>
                </a:solidFill>
              </a:rPr>
              <a:t>RTL</a:t>
            </a:r>
            <a:endParaRPr lang="en-US">
              <a:solidFill>
                <a:srgbClr val="3366FF"/>
              </a:solidFill>
            </a:endParaRPr>
          </a:p>
        </p:txBody>
      </p:sp>
      <p:sp>
        <p:nvSpPr>
          <p:cNvPr id="28684" name="Text Box 12"/>
          <p:cNvSpPr txBox="1">
            <a:spLocks noChangeArrowheads="1"/>
          </p:cNvSpPr>
          <p:nvPr/>
        </p:nvSpPr>
        <p:spPr bwMode="auto">
          <a:xfrm>
            <a:off x="5626100" y="3479800"/>
            <a:ext cx="11684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993300"/>
                </a:solidFill>
              </a:rPr>
              <a:t>Gates</a:t>
            </a:r>
            <a:endParaRPr lang="en-US">
              <a:solidFill>
                <a:srgbClr val="993300"/>
              </a:solidFill>
            </a:endParaRPr>
          </a:p>
        </p:txBody>
      </p:sp>
      <p:sp>
        <p:nvSpPr>
          <p:cNvPr id="240653" name="Rectangle 13"/>
          <p:cNvSpPr>
            <a:spLocks noChangeArrowheads="1"/>
          </p:cNvSpPr>
          <p:nvPr/>
        </p:nvSpPr>
        <p:spPr bwMode="auto">
          <a:xfrm>
            <a:off x="522288" y="5526088"/>
            <a:ext cx="8229600" cy="7334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Char char="§"/>
            </a:pPr>
            <a:r>
              <a:rPr lang="en-GB" sz="1600"/>
              <a:t>See ”</a:t>
            </a:r>
            <a:r>
              <a:rPr lang="en-GB" sz="1600" i="1"/>
              <a:t>HDL Chip Design - A Practical Guide for Designing, Synthesising, and Simulating ASICs and FPGAs using VHDL or Verilog</a:t>
            </a:r>
            <a:r>
              <a:rPr lang="en-GB" sz="1600"/>
              <a:t>” book by Douglas Smith page 136 and compare MUX spec with what they claim will be synthesised!</a:t>
            </a:r>
            <a:endParaRPr lang="en-GB" sz="1600">
              <a:solidFill>
                <a:srgbClr val="0000CC"/>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6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0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8" grpId="0"/>
      <p:bldP spid="240649" grpId="0"/>
      <p:bldP spid="24065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smtClean="0"/>
              <a:t>Equivalence Checking</a:t>
            </a:r>
            <a:endParaRPr lang="en-US" smtClean="0"/>
          </a:p>
        </p:txBody>
      </p:sp>
      <p:sp>
        <p:nvSpPr>
          <p:cNvPr id="266243" name="Rectangle 3"/>
          <p:cNvSpPr>
            <a:spLocks noGrp="1" noChangeArrowheads="1"/>
          </p:cNvSpPr>
          <p:nvPr>
            <p:ph type="body" idx="1"/>
          </p:nvPr>
        </p:nvSpPr>
        <p:spPr>
          <a:xfrm>
            <a:off x="417512" y="4859338"/>
            <a:ext cx="8525009" cy="1431925"/>
          </a:xfrm>
        </p:spPr>
        <p:txBody>
          <a:bodyPr/>
          <a:lstStyle/>
          <a:p>
            <a:pPr eaLnBrk="1" hangingPunct="1"/>
            <a:r>
              <a:rPr lang="en-GB" dirty="0" smtClean="0"/>
              <a:t>Conceptually, is there an input vector such that the output of the XOR gate can be “1”?</a:t>
            </a:r>
            <a:endParaRPr lang="en-US" dirty="0" smtClean="0"/>
          </a:p>
        </p:txBody>
      </p:sp>
      <p:sp>
        <p:nvSpPr>
          <p:cNvPr id="29700" name="Rectangle 4"/>
          <p:cNvSpPr>
            <a:spLocks noChangeArrowheads="1"/>
          </p:cNvSpPr>
          <p:nvPr/>
        </p:nvSpPr>
        <p:spPr bwMode="auto">
          <a:xfrm>
            <a:off x="2794000" y="1720850"/>
            <a:ext cx="1397000" cy="8763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29701" name="Rectangle 5"/>
          <p:cNvSpPr>
            <a:spLocks noChangeArrowheads="1"/>
          </p:cNvSpPr>
          <p:nvPr/>
        </p:nvSpPr>
        <p:spPr bwMode="auto">
          <a:xfrm>
            <a:off x="2795588" y="2751138"/>
            <a:ext cx="1397000" cy="8763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29702" name="Line 9"/>
          <p:cNvSpPr>
            <a:spLocks noChangeShapeType="1"/>
          </p:cNvSpPr>
          <p:nvPr/>
        </p:nvSpPr>
        <p:spPr bwMode="auto">
          <a:xfrm>
            <a:off x="4191000" y="2171700"/>
            <a:ext cx="495300" cy="0"/>
          </a:xfrm>
          <a:prstGeom prst="line">
            <a:avLst/>
          </a:prstGeom>
          <a:noFill/>
          <a:ln w="19050">
            <a:solidFill>
              <a:schemeClr val="tx1"/>
            </a:solidFill>
            <a:round/>
            <a:headEnd/>
            <a:tailEnd type="none" w="lg" len="lg"/>
          </a:ln>
        </p:spPr>
        <p:txBody>
          <a:bodyPr/>
          <a:lstStyle/>
          <a:p>
            <a:endParaRPr lang="en-GB"/>
          </a:p>
        </p:txBody>
      </p:sp>
      <p:grpSp>
        <p:nvGrpSpPr>
          <p:cNvPr id="2" name="Group 35"/>
          <p:cNvGrpSpPr>
            <a:grpSpLocks/>
          </p:cNvGrpSpPr>
          <p:nvPr/>
        </p:nvGrpSpPr>
        <p:grpSpPr bwMode="auto">
          <a:xfrm>
            <a:off x="4673600" y="2178050"/>
            <a:ext cx="471488" cy="1011238"/>
            <a:chOff x="2944" y="1372"/>
            <a:chExt cx="297" cy="637"/>
          </a:xfrm>
        </p:grpSpPr>
        <p:sp>
          <p:nvSpPr>
            <p:cNvPr id="29727" name="Line 10"/>
            <p:cNvSpPr>
              <a:spLocks noChangeShapeType="1"/>
            </p:cNvSpPr>
            <p:nvPr/>
          </p:nvSpPr>
          <p:spPr bwMode="auto">
            <a:xfrm>
              <a:off x="2944" y="1372"/>
              <a:ext cx="0" cy="256"/>
            </a:xfrm>
            <a:prstGeom prst="line">
              <a:avLst/>
            </a:prstGeom>
            <a:noFill/>
            <a:ln w="19050">
              <a:solidFill>
                <a:schemeClr val="tx1"/>
              </a:solidFill>
              <a:round/>
              <a:headEnd/>
              <a:tailEnd type="none" w="lg" len="lg"/>
            </a:ln>
          </p:spPr>
          <p:txBody>
            <a:bodyPr/>
            <a:lstStyle/>
            <a:p>
              <a:endParaRPr lang="en-GB"/>
            </a:p>
          </p:txBody>
        </p:sp>
        <p:sp>
          <p:nvSpPr>
            <p:cNvPr id="29728" name="Line 11"/>
            <p:cNvSpPr>
              <a:spLocks noChangeShapeType="1"/>
            </p:cNvSpPr>
            <p:nvPr/>
          </p:nvSpPr>
          <p:spPr bwMode="auto">
            <a:xfrm>
              <a:off x="2944" y="1624"/>
              <a:ext cx="296" cy="0"/>
            </a:xfrm>
            <a:prstGeom prst="line">
              <a:avLst/>
            </a:prstGeom>
            <a:noFill/>
            <a:ln w="19050">
              <a:solidFill>
                <a:schemeClr val="tx1"/>
              </a:solidFill>
              <a:round/>
              <a:headEnd/>
              <a:tailEnd type="none" w="lg" len="lg"/>
            </a:ln>
          </p:spPr>
          <p:txBody>
            <a:bodyPr/>
            <a:lstStyle/>
            <a:p>
              <a:endParaRPr lang="en-GB"/>
            </a:p>
          </p:txBody>
        </p:sp>
        <p:sp>
          <p:nvSpPr>
            <p:cNvPr id="29729" name="Line 12"/>
            <p:cNvSpPr>
              <a:spLocks noChangeShapeType="1"/>
            </p:cNvSpPr>
            <p:nvPr/>
          </p:nvSpPr>
          <p:spPr bwMode="auto">
            <a:xfrm>
              <a:off x="2945" y="1753"/>
              <a:ext cx="296" cy="0"/>
            </a:xfrm>
            <a:prstGeom prst="line">
              <a:avLst/>
            </a:prstGeom>
            <a:noFill/>
            <a:ln w="19050">
              <a:solidFill>
                <a:schemeClr val="tx1"/>
              </a:solidFill>
              <a:round/>
              <a:headEnd/>
              <a:tailEnd type="none" w="lg" len="lg"/>
            </a:ln>
          </p:spPr>
          <p:txBody>
            <a:bodyPr/>
            <a:lstStyle/>
            <a:p>
              <a:endParaRPr lang="en-GB"/>
            </a:p>
          </p:txBody>
        </p:sp>
        <p:sp>
          <p:nvSpPr>
            <p:cNvPr id="29730" name="Line 13"/>
            <p:cNvSpPr>
              <a:spLocks noChangeShapeType="1"/>
            </p:cNvSpPr>
            <p:nvPr/>
          </p:nvSpPr>
          <p:spPr bwMode="auto">
            <a:xfrm>
              <a:off x="2949" y="1753"/>
              <a:ext cx="0" cy="256"/>
            </a:xfrm>
            <a:prstGeom prst="line">
              <a:avLst/>
            </a:prstGeom>
            <a:noFill/>
            <a:ln w="19050">
              <a:solidFill>
                <a:schemeClr val="tx1"/>
              </a:solidFill>
              <a:round/>
              <a:headEnd/>
              <a:tailEnd type="none" w="lg" len="lg"/>
            </a:ln>
          </p:spPr>
          <p:txBody>
            <a:bodyPr/>
            <a:lstStyle/>
            <a:p>
              <a:endParaRPr lang="en-GB"/>
            </a:p>
          </p:txBody>
        </p:sp>
      </p:grpSp>
      <p:sp>
        <p:nvSpPr>
          <p:cNvPr id="29704" name="Line 14"/>
          <p:cNvSpPr>
            <a:spLocks noChangeShapeType="1"/>
          </p:cNvSpPr>
          <p:nvPr/>
        </p:nvSpPr>
        <p:spPr bwMode="auto">
          <a:xfrm>
            <a:off x="4192588" y="3189288"/>
            <a:ext cx="495300" cy="0"/>
          </a:xfrm>
          <a:prstGeom prst="line">
            <a:avLst/>
          </a:prstGeom>
          <a:noFill/>
          <a:ln w="19050">
            <a:solidFill>
              <a:schemeClr val="tx1"/>
            </a:solidFill>
            <a:round/>
            <a:headEnd/>
            <a:tailEnd type="none" w="lg" len="lg"/>
          </a:ln>
        </p:spPr>
        <p:txBody>
          <a:bodyPr/>
          <a:lstStyle/>
          <a:p>
            <a:endParaRPr lang="en-GB"/>
          </a:p>
        </p:txBody>
      </p:sp>
      <p:sp>
        <p:nvSpPr>
          <p:cNvPr id="29705" name="Text Box 15"/>
          <p:cNvSpPr txBox="1">
            <a:spLocks noChangeArrowheads="1"/>
          </p:cNvSpPr>
          <p:nvPr/>
        </p:nvSpPr>
        <p:spPr bwMode="auto">
          <a:xfrm>
            <a:off x="3238500" y="1981200"/>
            <a:ext cx="628650" cy="366713"/>
          </a:xfrm>
          <a:prstGeom prst="rect">
            <a:avLst/>
          </a:prstGeom>
          <a:noFill/>
          <a:ln w="19050" algn="ctr">
            <a:noFill/>
            <a:miter lim="800000"/>
            <a:headEnd/>
            <a:tailEnd type="none" w="lg" len="lg"/>
          </a:ln>
        </p:spPr>
        <p:txBody>
          <a:bodyPr>
            <a:spAutoFit/>
          </a:bodyPr>
          <a:lstStyle/>
          <a:p>
            <a:pPr>
              <a:spcBef>
                <a:spcPct val="50000"/>
              </a:spcBef>
            </a:pPr>
            <a:r>
              <a:rPr lang="en-GB"/>
              <a:t>F</a:t>
            </a:r>
            <a:endParaRPr lang="en-US"/>
          </a:p>
        </p:txBody>
      </p:sp>
      <p:sp>
        <p:nvSpPr>
          <p:cNvPr id="29706" name="Text Box 16"/>
          <p:cNvSpPr txBox="1">
            <a:spLocks noChangeArrowheads="1"/>
          </p:cNvSpPr>
          <p:nvPr/>
        </p:nvSpPr>
        <p:spPr bwMode="auto">
          <a:xfrm>
            <a:off x="3194050" y="2997200"/>
            <a:ext cx="628650" cy="366713"/>
          </a:xfrm>
          <a:prstGeom prst="rect">
            <a:avLst/>
          </a:prstGeom>
          <a:noFill/>
          <a:ln w="19050" algn="ctr">
            <a:noFill/>
            <a:miter lim="800000"/>
            <a:headEnd/>
            <a:tailEnd type="none" w="lg" len="lg"/>
          </a:ln>
        </p:spPr>
        <p:txBody>
          <a:bodyPr>
            <a:spAutoFit/>
          </a:bodyPr>
          <a:lstStyle/>
          <a:p>
            <a:pPr>
              <a:spcBef>
                <a:spcPct val="50000"/>
              </a:spcBef>
            </a:pPr>
            <a:r>
              <a:rPr lang="en-GB"/>
              <a:t>G</a:t>
            </a:r>
            <a:endParaRPr lang="en-US"/>
          </a:p>
        </p:txBody>
      </p:sp>
      <p:sp>
        <p:nvSpPr>
          <p:cNvPr id="29707" name="Line 17"/>
          <p:cNvSpPr>
            <a:spLocks noChangeShapeType="1"/>
          </p:cNvSpPr>
          <p:nvPr/>
        </p:nvSpPr>
        <p:spPr bwMode="auto">
          <a:xfrm flipH="1" flipV="1">
            <a:off x="2051050" y="2146300"/>
            <a:ext cx="736600" cy="6350"/>
          </a:xfrm>
          <a:prstGeom prst="line">
            <a:avLst/>
          </a:prstGeom>
          <a:noFill/>
          <a:ln w="19050">
            <a:solidFill>
              <a:schemeClr val="tx1"/>
            </a:solidFill>
            <a:round/>
            <a:headEnd/>
            <a:tailEnd type="none" w="lg" len="lg"/>
          </a:ln>
        </p:spPr>
        <p:txBody>
          <a:bodyPr/>
          <a:lstStyle/>
          <a:p>
            <a:endParaRPr lang="en-GB"/>
          </a:p>
        </p:txBody>
      </p:sp>
      <p:sp>
        <p:nvSpPr>
          <p:cNvPr id="29708" name="Line 18"/>
          <p:cNvSpPr>
            <a:spLocks noChangeShapeType="1"/>
          </p:cNvSpPr>
          <p:nvPr/>
        </p:nvSpPr>
        <p:spPr bwMode="auto">
          <a:xfrm flipH="1" flipV="1">
            <a:off x="2039938" y="3221038"/>
            <a:ext cx="736600" cy="6350"/>
          </a:xfrm>
          <a:prstGeom prst="line">
            <a:avLst/>
          </a:prstGeom>
          <a:noFill/>
          <a:ln w="19050">
            <a:solidFill>
              <a:schemeClr val="tx1"/>
            </a:solidFill>
            <a:round/>
            <a:headEnd/>
            <a:tailEnd type="none" w="lg" len="lg"/>
          </a:ln>
        </p:spPr>
        <p:txBody>
          <a:bodyPr/>
          <a:lstStyle/>
          <a:p>
            <a:endParaRPr lang="en-GB"/>
          </a:p>
        </p:txBody>
      </p:sp>
      <p:sp>
        <p:nvSpPr>
          <p:cNvPr id="29709" name="Text Box 21"/>
          <p:cNvSpPr txBox="1">
            <a:spLocks noChangeArrowheads="1"/>
          </p:cNvSpPr>
          <p:nvPr/>
        </p:nvSpPr>
        <p:spPr bwMode="auto">
          <a:xfrm>
            <a:off x="825500" y="2432050"/>
            <a:ext cx="977900" cy="366713"/>
          </a:xfrm>
          <a:prstGeom prst="rect">
            <a:avLst/>
          </a:prstGeom>
          <a:noFill/>
          <a:ln w="19050" algn="ctr">
            <a:noFill/>
            <a:miter lim="800000"/>
            <a:headEnd/>
            <a:tailEnd type="none" w="lg" len="lg"/>
          </a:ln>
        </p:spPr>
        <p:txBody>
          <a:bodyPr>
            <a:spAutoFit/>
          </a:bodyPr>
          <a:lstStyle/>
          <a:p>
            <a:pPr>
              <a:spcBef>
                <a:spcPct val="50000"/>
              </a:spcBef>
            </a:pPr>
            <a:r>
              <a:rPr lang="en-GB"/>
              <a:t>Inputs</a:t>
            </a:r>
            <a:endParaRPr lang="en-US"/>
          </a:p>
        </p:txBody>
      </p:sp>
      <p:grpSp>
        <p:nvGrpSpPr>
          <p:cNvPr id="3" name="Group 36"/>
          <p:cNvGrpSpPr>
            <a:grpSpLocks/>
          </p:cNvGrpSpPr>
          <p:nvPr/>
        </p:nvGrpSpPr>
        <p:grpSpPr bwMode="auto">
          <a:xfrm>
            <a:off x="1727200" y="1963738"/>
            <a:ext cx="554038" cy="1435100"/>
            <a:chOff x="1088" y="1237"/>
            <a:chExt cx="349" cy="904"/>
          </a:xfrm>
        </p:grpSpPr>
        <p:sp>
          <p:nvSpPr>
            <p:cNvPr id="29721" name="Line 19"/>
            <p:cNvSpPr>
              <a:spLocks noChangeShapeType="1"/>
            </p:cNvSpPr>
            <p:nvPr/>
          </p:nvSpPr>
          <p:spPr bwMode="auto">
            <a:xfrm>
              <a:off x="1292" y="1352"/>
              <a:ext cx="0" cy="672"/>
            </a:xfrm>
            <a:prstGeom prst="line">
              <a:avLst/>
            </a:prstGeom>
            <a:noFill/>
            <a:ln w="19050">
              <a:solidFill>
                <a:schemeClr val="tx1"/>
              </a:solidFill>
              <a:round/>
              <a:headEnd/>
              <a:tailEnd type="none" w="lg" len="lg"/>
            </a:ln>
          </p:spPr>
          <p:txBody>
            <a:bodyPr/>
            <a:lstStyle/>
            <a:p>
              <a:endParaRPr lang="en-GB"/>
            </a:p>
          </p:txBody>
        </p:sp>
        <p:sp>
          <p:nvSpPr>
            <p:cNvPr id="29722" name="Line 20"/>
            <p:cNvSpPr>
              <a:spLocks noChangeShapeType="1"/>
            </p:cNvSpPr>
            <p:nvPr/>
          </p:nvSpPr>
          <p:spPr bwMode="auto">
            <a:xfrm flipH="1">
              <a:off x="1088" y="1712"/>
              <a:ext cx="200" cy="0"/>
            </a:xfrm>
            <a:prstGeom prst="line">
              <a:avLst/>
            </a:prstGeom>
            <a:noFill/>
            <a:ln w="19050">
              <a:solidFill>
                <a:schemeClr val="tx1"/>
              </a:solidFill>
              <a:round/>
              <a:headEnd/>
              <a:tailEnd type="none" w="lg" len="lg"/>
            </a:ln>
          </p:spPr>
          <p:txBody>
            <a:bodyPr/>
            <a:lstStyle/>
            <a:p>
              <a:endParaRPr lang="en-GB"/>
            </a:p>
          </p:txBody>
        </p:sp>
        <p:sp>
          <p:nvSpPr>
            <p:cNvPr id="29723" name="Line 22"/>
            <p:cNvSpPr>
              <a:spLocks noChangeShapeType="1"/>
            </p:cNvSpPr>
            <p:nvPr/>
          </p:nvSpPr>
          <p:spPr bwMode="auto">
            <a:xfrm flipH="1">
              <a:off x="1089" y="1625"/>
              <a:ext cx="296" cy="4"/>
            </a:xfrm>
            <a:prstGeom prst="line">
              <a:avLst/>
            </a:prstGeom>
            <a:noFill/>
            <a:ln w="19050">
              <a:solidFill>
                <a:schemeClr val="tx1"/>
              </a:solidFill>
              <a:round/>
              <a:headEnd/>
              <a:tailEnd type="none" w="lg" len="lg"/>
            </a:ln>
          </p:spPr>
          <p:txBody>
            <a:bodyPr/>
            <a:lstStyle/>
            <a:p>
              <a:endParaRPr lang="en-GB"/>
            </a:p>
          </p:txBody>
        </p:sp>
        <p:sp>
          <p:nvSpPr>
            <p:cNvPr id="29724" name="Line 23"/>
            <p:cNvSpPr>
              <a:spLocks noChangeShapeType="1"/>
            </p:cNvSpPr>
            <p:nvPr/>
          </p:nvSpPr>
          <p:spPr bwMode="auto">
            <a:xfrm flipH="1">
              <a:off x="1090" y="1782"/>
              <a:ext cx="340" cy="0"/>
            </a:xfrm>
            <a:prstGeom prst="line">
              <a:avLst/>
            </a:prstGeom>
            <a:noFill/>
            <a:ln w="19050">
              <a:solidFill>
                <a:schemeClr val="tx1"/>
              </a:solidFill>
              <a:round/>
              <a:headEnd/>
              <a:tailEnd type="none" w="lg" len="lg"/>
            </a:ln>
          </p:spPr>
          <p:txBody>
            <a:bodyPr/>
            <a:lstStyle/>
            <a:p>
              <a:endParaRPr lang="en-GB"/>
            </a:p>
          </p:txBody>
        </p:sp>
        <p:sp>
          <p:nvSpPr>
            <p:cNvPr id="29725" name="Line 24"/>
            <p:cNvSpPr>
              <a:spLocks noChangeShapeType="1"/>
            </p:cNvSpPr>
            <p:nvPr/>
          </p:nvSpPr>
          <p:spPr bwMode="auto">
            <a:xfrm>
              <a:off x="1437" y="1469"/>
              <a:ext cx="0" cy="672"/>
            </a:xfrm>
            <a:prstGeom prst="line">
              <a:avLst/>
            </a:prstGeom>
            <a:noFill/>
            <a:ln w="19050">
              <a:solidFill>
                <a:schemeClr val="tx1"/>
              </a:solidFill>
              <a:round/>
              <a:headEnd/>
              <a:tailEnd type="none" w="lg" len="lg"/>
            </a:ln>
          </p:spPr>
          <p:txBody>
            <a:bodyPr/>
            <a:lstStyle/>
            <a:p>
              <a:endParaRPr lang="en-GB"/>
            </a:p>
          </p:txBody>
        </p:sp>
        <p:sp>
          <p:nvSpPr>
            <p:cNvPr id="29726" name="Line 25"/>
            <p:cNvSpPr>
              <a:spLocks noChangeShapeType="1"/>
            </p:cNvSpPr>
            <p:nvPr/>
          </p:nvSpPr>
          <p:spPr bwMode="auto">
            <a:xfrm>
              <a:off x="1381" y="1237"/>
              <a:ext cx="0" cy="672"/>
            </a:xfrm>
            <a:prstGeom prst="line">
              <a:avLst/>
            </a:prstGeom>
            <a:noFill/>
            <a:ln w="19050">
              <a:solidFill>
                <a:schemeClr val="tx1"/>
              </a:solidFill>
              <a:round/>
              <a:headEnd/>
              <a:tailEnd type="none" w="lg" len="lg"/>
            </a:ln>
          </p:spPr>
          <p:txBody>
            <a:bodyPr/>
            <a:lstStyle/>
            <a:p>
              <a:endParaRPr lang="en-GB"/>
            </a:p>
          </p:txBody>
        </p:sp>
      </p:grpSp>
      <p:sp>
        <p:nvSpPr>
          <p:cNvPr id="29711" name="Line 26"/>
          <p:cNvSpPr>
            <a:spLocks noChangeShapeType="1"/>
          </p:cNvSpPr>
          <p:nvPr/>
        </p:nvSpPr>
        <p:spPr bwMode="auto">
          <a:xfrm>
            <a:off x="2279650" y="3397250"/>
            <a:ext cx="508000" cy="0"/>
          </a:xfrm>
          <a:prstGeom prst="line">
            <a:avLst/>
          </a:prstGeom>
          <a:noFill/>
          <a:ln w="19050">
            <a:solidFill>
              <a:schemeClr val="tx1"/>
            </a:solidFill>
            <a:round/>
            <a:headEnd/>
            <a:tailEnd type="none" w="lg" len="lg"/>
          </a:ln>
        </p:spPr>
        <p:txBody>
          <a:bodyPr/>
          <a:lstStyle/>
          <a:p>
            <a:endParaRPr lang="en-GB"/>
          </a:p>
        </p:txBody>
      </p:sp>
      <p:sp>
        <p:nvSpPr>
          <p:cNvPr id="29712" name="Line 27"/>
          <p:cNvSpPr>
            <a:spLocks noChangeShapeType="1"/>
          </p:cNvSpPr>
          <p:nvPr/>
        </p:nvSpPr>
        <p:spPr bwMode="auto">
          <a:xfrm>
            <a:off x="2293938" y="2344738"/>
            <a:ext cx="508000" cy="0"/>
          </a:xfrm>
          <a:prstGeom prst="line">
            <a:avLst/>
          </a:prstGeom>
          <a:noFill/>
          <a:ln w="19050">
            <a:solidFill>
              <a:schemeClr val="tx1"/>
            </a:solidFill>
            <a:round/>
            <a:headEnd/>
            <a:tailEnd type="none" w="lg" len="lg"/>
          </a:ln>
        </p:spPr>
        <p:txBody>
          <a:bodyPr/>
          <a:lstStyle/>
          <a:p>
            <a:endParaRPr lang="en-GB"/>
          </a:p>
        </p:txBody>
      </p:sp>
      <p:sp>
        <p:nvSpPr>
          <p:cNvPr id="29713" name="Line 28"/>
          <p:cNvSpPr>
            <a:spLocks noChangeShapeType="1"/>
          </p:cNvSpPr>
          <p:nvPr/>
        </p:nvSpPr>
        <p:spPr bwMode="auto">
          <a:xfrm>
            <a:off x="2190750" y="3016250"/>
            <a:ext cx="596900" cy="0"/>
          </a:xfrm>
          <a:prstGeom prst="line">
            <a:avLst/>
          </a:prstGeom>
          <a:noFill/>
          <a:ln w="19050">
            <a:solidFill>
              <a:schemeClr val="tx1"/>
            </a:solidFill>
            <a:round/>
            <a:headEnd/>
            <a:tailEnd type="none" w="lg" len="lg"/>
          </a:ln>
        </p:spPr>
        <p:txBody>
          <a:bodyPr/>
          <a:lstStyle/>
          <a:p>
            <a:endParaRPr lang="en-GB"/>
          </a:p>
        </p:txBody>
      </p:sp>
      <p:sp>
        <p:nvSpPr>
          <p:cNvPr id="29714" name="Line 29"/>
          <p:cNvSpPr>
            <a:spLocks noChangeShapeType="1"/>
          </p:cNvSpPr>
          <p:nvPr/>
        </p:nvSpPr>
        <p:spPr bwMode="auto">
          <a:xfrm>
            <a:off x="2205038" y="1976438"/>
            <a:ext cx="596900" cy="0"/>
          </a:xfrm>
          <a:prstGeom prst="line">
            <a:avLst/>
          </a:prstGeom>
          <a:noFill/>
          <a:ln w="19050">
            <a:solidFill>
              <a:schemeClr val="tx1"/>
            </a:solidFill>
            <a:round/>
            <a:headEnd/>
            <a:tailEnd type="none" w="lg" len="lg"/>
          </a:ln>
        </p:spPr>
        <p:txBody>
          <a:bodyPr/>
          <a:lstStyle/>
          <a:p>
            <a:endParaRPr lang="en-GB"/>
          </a:p>
        </p:txBody>
      </p:sp>
      <p:grpSp>
        <p:nvGrpSpPr>
          <p:cNvPr id="4" name="Group 33"/>
          <p:cNvGrpSpPr>
            <a:grpSpLocks/>
          </p:cNvGrpSpPr>
          <p:nvPr/>
        </p:nvGrpSpPr>
        <p:grpSpPr bwMode="auto">
          <a:xfrm>
            <a:off x="5143500" y="2400300"/>
            <a:ext cx="1181100" cy="596900"/>
            <a:chOff x="3240" y="1512"/>
            <a:chExt cx="744" cy="376"/>
          </a:xfrm>
        </p:grpSpPr>
        <p:sp>
          <p:nvSpPr>
            <p:cNvPr id="29718" name="Rectangle 7"/>
            <p:cNvSpPr>
              <a:spLocks noChangeArrowheads="1"/>
            </p:cNvSpPr>
            <p:nvPr/>
          </p:nvSpPr>
          <p:spPr bwMode="auto">
            <a:xfrm>
              <a:off x="3240" y="1512"/>
              <a:ext cx="592" cy="376"/>
            </a:xfrm>
            <a:prstGeom prst="rect">
              <a:avLst/>
            </a:prstGeom>
            <a:noFill/>
            <a:ln w="19050" algn="ctr">
              <a:solidFill>
                <a:srgbClr val="A50021"/>
              </a:solidFill>
              <a:miter lim="800000"/>
              <a:headEnd/>
              <a:tailEnd type="none" w="lg" len="lg"/>
            </a:ln>
          </p:spPr>
          <p:txBody>
            <a:bodyPr wrap="none" anchor="ctr"/>
            <a:lstStyle/>
            <a:p>
              <a:endParaRPr lang="en-GB"/>
            </a:p>
          </p:txBody>
        </p:sp>
        <p:sp>
          <p:nvSpPr>
            <p:cNvPr id="29719" name="Text Box 8"/>
            <p:cNvSpPr txBox="1">
              <a:spLocks noChangeArrowheads="1"/>
            </p:cNvSpPr>
            <p:nvPr/>
          </p:nvSpPr>
          <p:spPr bwMode="auto">
            <a:xfrm>
              <a:off x="3328" y="1592"/>
              <a:ext cx="416" cy="231"/>
            </a:xfrm>
            <a:prstGeom prst="rect">
              <a:avLst/>
            </a:prstGeom>
            <a:noFill/>
            <a:ln w="19050" algn="ctr">
              <a:noFill/>
              <a:miter lim="800000"/>
              <a:headEnd/>
              <a:tailEnd type="none" w="lg" len="lg"/>
            </a:ln>
          </p:spPr>
          <p:txBody>
            <a:bodyPr>
              <a:spAutoFit/>
            </a:bodyPr>
            <a:lstStyle/>
            <a:p>
              <a:pPr>
                <a:spcBef>
                  <a:spcPct val="50000"/>
                </a:spcBef>
              </a:pPr>
              <a:r>
                <a:rPr lang="en-GB">
                  <a:solidFill>
                    <a:srgbClr val="A50021"/>
                  </a:solidFill>
                </a:rPr>
                <a:t>xor</a:t>
              </a:r>
              <a:endParaRPr lang="en-US">
                <a:solidFill>
                  <a:srgbClr val="A50021"/>
                </a:solidFill>
              </a:endParaRPr>
            </a:p>
          </p:txBody>
        </p:sp>
        <p:sp>
          <p:nvSpPr>
            <p:cNvPr id="29720" name="Line 30"/>
            <p:cNvSpPr>
              <a:spLocks noChangeShapeType="1"/>
            </p:cNvSpPr>
            <p:nvPr/>
          </p:nvSpPr>
          <p:spPr bwMode="auto">
            <a:xfrm>
              <a:off x="3828" y="1688"/>
              <a:ext cx="156" cy="0"/>
            </a:xfrm>
            <a:prstGeom prst="line">
              <a:avLst/>
            </a:prstGeom>
            <a:noFill/>
            <a:ln w="19050">
              <a:solidFill>
                <a:schemeClr val="tx1"/>
              </a:solidFill>
              <a:round/>
              <a:headEnd/>
              <a:tailEnd type="none" w="lg" len="lg"/>
            </a:ln>
          </p:spPr>
          <p:txBody>
            <a:bodyPr/>
            <a:lstStyle/>
            <a:p>
              <a:endParaRPr lang="en-GB"/>
            </a:p>
          </p:txBody>
        </p:sp>
      </p:grpSp>
      <p:sp>
        <p:nvSpPr>
          <p:cNvPr id="266272" name="Rectangle 32"/>
          <p:cNvSpPr>
            <a:spLocks noChangeArrowheads="1"/>
          </p:cNvSpPr>
          <p:nvPr/>
        </p:nvSpPr>
        <p:spPr bwMode="auto">
          <a:xfrm>
            <a:off x="2578100" y="1371600"/>
            <a:ext cx="1879600" cy="2641600"/>
          </a:xfrm>
          <a:prstGeom prst="rect">
            <a:avLst/>
          </a:prstGeom>
          <a:noFill/>
          <a:ln w="19050" algn="ctr">
            <a:solidFill>
              <a:srgbClr val="A50021"/>
            </a:solidFill>
            <a:prstDash val="dash"/>
            <a:miter lim="800000"/>
            <a:headEnd/>
            <a:tailEnd type="none" w="lg" len="lg"/>
          </a:ln>
        </p:spPr>
        <p:txBody>
          <a:bodyPr wrap="none" anchor="ctr"/>
          <a:lstStyle/>
          <a:p>
            <a:endParaRPr lang="en-GB"/>
          </a:p>
        </p:txBody>
      </p:sp>
      <p:sp>
        <p:nvSpPr>
          <p:cNvPr id="266277" name="Text Box 37"/>
          <p:cNvSpPr txBox="1">
            <a:spLocks noChangeArrowheads="1"/>
          </p:cNvSpPr>
          <p:nvPr/>
        </p:nvSpPr>
        <p:spPr bwMode="auto">
          <a:xfrm>
            <a:off x="4751388" y="2509838"/>
            <a:ext cx="1206500" cy="366712"/>
          </a:xfrm>
          <a:prstGeom prst="rect">
            <a:avLst/>
          </a:prstGeom>
          <a:noFill/>
          <a:ln w="19050" algn="ctr">
            <a:noFill/>
            <a:miter lim="800000"/>
            <a:headEnd/>
            <a:tailEnd type="none" w="lg" len="lg"/>
          </a:ln>
        </p:spPr>
        <p:txBody>
          <a:bodyPr>
            <a:spAutoFit/>
          </a:bodyPr>
          <a:lstStyle/>
          <a:p>
            <a:pPr>
              <a:spcBef>
                <a:spcPct val="50000"/>
              </a:spcBef>
            </a:pPr>
            <a:r>
              <a:rPr lang="en-GB"/>
              <a:t>Outputs</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778E-7 -2.59259E-6 L -0.0125 -0.07407 " pathEditMode="relative" rAng="0" ptsTypes="AA">
                                      <p:cBhvr>
                                        <p:cTn id="10" dur="2000" fill="hold"/>
                                        <p:tgtEl>
                                          <p:spTgt spid="266277"/>
                                        </p:tgtEl>
                                        <p:attrNameLst>
                                          <p:attrName>ppt_x</p:attrName>
                                          <p:attrName>ppt_y</p:attrName>
                                        </p:attrNameLst>
                                      </p:cBhvr>
                                      <p:rCtr x="-600" y="-37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P spid="266272" grpId="0" animBg="1"/>
      <p:bldP spid="26627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smtClean="0"/>
              <a:t>Cost of Verification</a:t>
            </a:r>
          </a:p>
        </p:txBody>
      </p:sp>
      <p:sp>
        <p:nvSpPr>
          <p:cNvPr id="40963" name="Rectangle 3"/>
          <p:cNvSpPr>
            <a:spLocks noGrp="1" noChangeArrowheads="1"/>
          </p:cNvSpPr>
          <p:nvPr>
            <p:ph type="body" idx="1"/>
          </p:nvPr>
        </p:nvSpPr>
        <p:spPr/>
        <p:txBody>
          <a:bodyPr/>
          <a:lstStyle/>
          <a:p>
            <a:pPr eaLnBrk="1" hangingPunct="1">
              <a:lnSpc>
                <a:spcPct val="80000"/>
              </a:lnSpc>
              <a:buFont typeface="Wingdings" pitchFamily="2" charset="2"/>
              <a:buNone/>
            </a:pPr>
            <a:r>
              <a:rPr lang="en-GB" sz="2400" b="1" smtClean="0">
                <a:solidFill>
                  <a:srgbClr val="A50021"/>
                </a:solidFill>
              </a:rPr>
              <a:t>Necessary Evil</a:t>
            </a:r>
          </a:p>
          <a:p>
            <a:pPr eaLnBrk="1" hangingPunct="1">
              <a:lnSpc>
                <a:spcPct val="80000"/>
              </a:lnSpc>
            </a:pPr>
            <a:r>
              <a:rPr lang="en-GB" sz="2400" smtClean="0"/>
              <a:t>Always takes too long and costs too much.</a:t>
            </a:r>
          </a:p>
          <a:p>
            <a:pPr eaLnBrk="1" hangingPunct="1">
              <a:lnSpc>
                <a:spcPct val="80000"/>
              </a:lnSpc>
            </a:pPr>
            <a:r>
              <a:rPr lang="en-GB" sz="2400" smtClean="0"/>
              <a:t>As number of bugs found decreases, cost and time of finding remaining ones increases.</a:t>
            </a:r>
          </a:p>
          <a:p>
            <a:pPr eaLnBrk="1" hangingPunct="1">
              <a:lnSpc>
                <a:spcPct val="80000"/>
              </a:lnSpc>
              <a:buFont typeface="Wingdings" pitchFamily="2" charset="2"/>
              <a:buNone/>
            </a:pPr>
            <a:r>
              <a:rPr lang="en-GB" sz="2400" b="1" smtClean="0">
                <a:solidFill>
                  <a:srgbClr val="0000CC"/>
                </a:solidFill>
              </a:rPr>
              <a:t>So when is verification done? 		</a:t>
            </a:r>
            <a:r>
              <a:rPr lang="en-GB" sz="1400" b="1" smtClean="0">
                <a:solidFill>
                  <a:srgbClr val="0000CC"/>
                </a:solidFill>
              </a:rPr>
              <a:t>(Will investigate this later!)</a:t>
            </a:r>
          </a:p>
          <a:p>
            <a:pPr lvl="1" eaLnBrk="1" hangingPunct="1">
              <a:lnSpc>
                <a:spcPct val="80000"/>
              </a:lnSpc>
            </a:pPr>
            <a:r>
              <a:rPr lang="en-GB" sz="2000" smtClean="0"/>
              <a:t>Remember: Verification does not generate revenue!</a:t>
            </a:r>
          </a:p>
          <a:p>
            <a:pPr eaLnBrk="1" hangingPunct="1">
              <a:lnSpc>
                <a:spcPct val="150000"/>
              </a:lnSpc>
              <a:buFont typeface="Wingdings" pitchFamily="2" charset="2"/>
              <a:buNone/>
            </a:pPr>
            <a:r>
              <a:rPr lang="en-GB" sz="2400" b="1" smtClean="0">
                <a:solidFill>
                  <a:srgbClr val="A50021"/>
                </a:solidFill>
              </a:rPr>
              <a:t>Yet indispensable</a:t>
            </a:r>
          </a:p>
          <a:p>
            <a:pPr eaLnBrk="1" hangingPunct="1">
              <a:lnSpc>
                <a:spcPct val="80000"/>
              </a:lnSpc>
            </a:pPr>
            <a:r>
              <a:rPr lang="en-GB" sz="2400" smtClean="0"/>
              <a:t>To create revenue, design must be functionally correct and provide benefits to customer.</a:t>
            </a:r>
          </a:p>
          <a:p>
            <a:pPr eaLnBrk="1" hangingPunct="1">
              <a:lnSpc>
                <a:spcPct val="80000"/>
              </a:lnSpc>
            </a:pPr>
            <a:r>
              <a:rPr lang="en-GB" sz="2400" smtClean="0"/>
              <a:t>Proper functional verification demonstrates </a:t>
            </a:r>
            <a:r>
              <a:rPr lang="en-GB" sz="2400" b="1" smtClean="0"/>
              <a:t>trustworthiness </a:t>
            </a:r>
            <a:r>
              <a:rPr lang="en-GB" sz="2400" smtClean="0"/>
              <a:t>of the design.</a:t>
            </a:r>
          </a:p>
          <a:p>
            <a:pPr eaLnBrk="1" hangingPunct="1">
              <a:lnSpc>
                <a:spcPct val="80000"/>
              </a:lnSpc>
            </a:pPr>
            <a:r>
              <a:rPr lang="en-GB" sz="2400" smtClean="0"/>
              <a:t>Right-first-time designs demonstrate </a:t>
            </a:r>
            <a:r>
              <a:rPr lang="en-GB" sz="2400" b="1" smtClean="0"/>
              <a:t>professionalism </a:t>
            </a:r>
            <a:r>
              <a:rPr lang="en-GB" sz="2400" smtClean="0"/>
              <a:t>and ”increase” reputation of design team.</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2385654"/>
            <a:ext cx="5298231" cy="1843257"/>
            <a:chOff x="1495" y="1705"/>
            <a:chExt cx="3828" cy="1446"/>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grpSp>
      <p:sp>
        <p:nvSpPr>
          <p:cNvPr id="14" name="Text Box 11"/>
          <p:cNvSpPr txBox="1">
            <a:spLocks noChangeArrowheads="1"/>
          </p:cNvSpPr>
          <p:nvPr/>
        </p:nvSpPr>
        <p:spPr bwMode="auto">
          <a:xfrm>
            <a:off x="4184647" y="1750839"/>
            <a:ext cx="1712098" cy="585100"/>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15" name="Text Box 10"/>
          <p:cNvSpPr txBox="1">
            <a:spLocks noChangeArrowheads="1"/>
          </p:cNvSpPr>
          <p:nvPr/>
        </p:nvSpPr>
        <p:spPr bwMode="auto">
          <a:xfrm>
            <a:off x="6051762" y="1752114"/>
            <a:ext cx="1378536" cy="585100"/>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2385654"/>
            <a:ext cx="5298231" cy="1843257"/>
            <a:chOff x="1495" y="1705"/>
            <a:chExt cx="3828" cy="1446"/>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solidFill>
                <a:srgbClr val="339966"/>
              </a:solid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sp>
          <p:nvSpPr>
            <p:cNvPr id="41996" name="Text Box 14"/>
            <p:cNvSpPr txBox="1">
              <a:spLocks noChangeArrowheads="1"/>
            </p:cNvSpPr>
            <p:nvPr/>
          </p:nvSpPr>
          <p:spPr bwMode="auto">
            <a:xfrm>
              <a:off x="2871" y="1805"/>
              <a:ext cx="1172" cy="507"/>
            </a:xfrm>
            <a:prstGeom prst="rect">
              <a:avLst/>
            </a:prstGeom>
            <a:noFill/>
            <a:ln w="19050" algn="ctr">
              <a:noFill/>
              <a:miter lim="800000"/>
              <a:headEnd/>
              <a:tailEnd type="none" w="lg" len="lg"/>
            </a:ln>
          </p:spPr>
          <p:txBody>
            <a:bodyPr wrap="none">
              <a:spAutoFit/>
            </a:bodyPr>
            <a:lstStyle/>
            <a:p>
              <a:r>
                <a:rPr lang="en-GB" dirty="0"/>
                <a:t>Type </a:t>
              </a:r>
              <a:r>
                <a:rPr lang="en-GB" dirty="0" smtClean="0"/>
                <a:t>I:</a:t>
              </a:r>
              <a:endParaRPr lang="en-GB" dirty="0"/>
            </a:p>
            <a:p>
              <a:r>
                <a:rPr lang="en-GB" dirty="0"/>
                <a:t>False </a:t>
              </a:r>
              <a:r>
                <a:rPr lang="en-GB" dirty="0" smtClean="0"/>
                <a:t>Positive</a:t>
              </a:r>
              <a:endParaRPr lang="en-US" dirty="0"/>
            </a:p>
          </p:txBody>
        </p:sp>
      </p:grpSp>
      <p:sp>
        <p:nvSpPr>
          <p:cNvPr id="41989" name="Rectangle 16"/>
          <p:cNvSpPr>
            <a:spLocks noChangeArrowheads="1"/>
          </p:cNvSpPr>
          <p:nvPr/>
        </p:nvSpPr>
        <p:spPr bwMode="auto">
          <a:xfrm>
            <a:off x="185980" y="4528600"/>
            <a:ext cx="8756541" cy="1809098"/>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US" sz="2000" b="1" dirty="0">
                <a:solidFill>
                  <a:srgbClr val="339966"/>
                </a:solidFill>
              </a:rPr>
              <a:t>Type </a:t>
            </a:r>
            <a:r>
              <a:rPr lang="en-US" sz="2000" b="1" dirty="0" smtClean="0">
                <a:solidFill>
                  <a:srgbClr val="339966"/>
                </a:solidFill>
              </a:rPr>
              <a:t>I mistakes (“convicting the innocent”, a “false alarm”):</a:t>
            </a:r>
            <a:r>
              <a:rPr lang="en-US" sz="2000" b="1" dirty="0" smtClean="0"/>
              <a:t> </a:t>
            </a:r>
          </a:p>
          <a:p>
            <a:pPr marL="800100" lvl="1" indent="-342900" algn="l">
              <a:spcBef>
                <a:spcPct val="20000"/>
              </a:spcBef>
              <a:buFont typeface="Lucida Grande"/>
              <a:buChar char="-"/>
            </a:pPr>
            <a:r>
              <a:rPr lang="en-US" dirty="0" smtClean="0"/>
              <a:t>Easy </a:t>
            </a:r>
            <a:r>
              <a:rPr lang="en-US" dirty="0"/>
              <a:t>to identify - found error where none exists</a:t>
            </a:r>
            <a:r>
              <a:rPr lang="en-US" dirty="0" smtClean="0"/>
              <a:t>.</a:t>
            </a:r>
            <a:endParaRPr lang="en-US" dirty="0"/>
          </a:p>
        </p:txBody>
      </p:sp>
      <p:sp>
        <p:nvSpPr>
          <p:cNvPr id="16" name="Text Box 11"/>
          <p:cNvSpPr txBox="1">
            <a:spLocks noChangeArrowheads="1"/>
          </p:cNvSpPr>
          <p:nvPr/>
        </p:nvSpPr>
        <p:spPr bwMode="auto">
          <a:xfrm>
            <a:off x="4184647" y="1750839"/>
            <a:ext cx="1712098" cy="585100"/>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17" name="Text Box 10"/>
          <p:cNvSpPr txBox="1">
            <a:spLocks noChangeArrowheads="1"/>
          </p:cNvSpPr>
          <p:nvPr/>
        </p:nvSpPr>
        <p:spPr bwMode="auto">
          <a:xfrm>
            <a:off x="6051762" y="1752114"/>
            <a:ext cx="1378536" cy="585100"/>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Tree>
    <p:extLst>
      <p:ext uri="{BB962C8B-B14F-4D97-AF65-F5344CB8AC3E}">
        <p14:creationId xmlns:p14="http://schemas.microsoft.com/office/powerpoint/2010/main" val="4389978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1750839"/>
            <a:ext cx="5307919" cy="2478072"/>
            <a:chOff x="1495" y="1207"/>
            <a:chExt cx="3835" cy="1944"/>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solidFill>
                <a:srgbClr val="339966"/>
              </a:solid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solidFill>
                <a:srgbClr val="FF0000"/>
              </a:solid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2" name="Text Box 10"/>
            <p:cNvSpPr txBox="1">
              <a:spLocks noChangeArrowheads="1"/>
            </p:cNvSpPr>
            <p:nvPr/>
          </p:nvSpPr>
          <p:spPr bwMode="auto">
            <a:xfrm>
              <a:off x="4197" y="1208"/>
              <a:ext cx="996" cy="459"/>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
          <p:nvSpPr>
            <p:cNvPr id="41993" name="Text Box 11"/>
            <p:cNvSpPr txBox="1">
              <a:spLocks noChangeArrowheads="1"/>
            </p:cNvSpPr>
            <p:nvPr/>
          </p:nvSpPr>
          <p:spPr bwMode="auto">
            <a:xfrm>
              <a:off x="2848" y="1207"/>
              <a:ext cx="1237" cy="459"/>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41994" name="Text Box 12"/>
            <p:cNvSpPr txBox="1">
              <a:spLocks noChangeArrowheads="1"/>
            </p:cNvSpPr>
            <p:nvPr/>
          </p:nvSpPr>
          <p:spPr bwMode="auto">
            <a:xfrm>
              <a:off x="4084" y="2542"/>
              <a:ext cx="1246" cy="507"/>
            </a:xfrm>
            <a:prstGeom prst="rect">
              <a:avLst/>
            </a:prstGeom>
            <a:noFill/>
            <a:ln w="19050" algn="ctr">
              <a:noFill/>
              <a:miter lim="800000"/>
              <a:headEnd/>
              <a:tailEnd type="none" w="lg" len="lg"/>
            </a:ln>
          </p:spPr>
          <p:txBody>
            <a:bodyPr wrap="none">
              <a:spAutoFit/>
            </a:bodyPr>
            <a:lstStyle/>
            <a:p>
              <a:r>
                <a:rPr lang="en-GB" dirty="0"/>
                <a:t>Type </a:t>
              </a:r>
              <a:r>
                <a:rPr lang="en-GB" dirty="0" smtClean="0"/>
                <a:t>II:</a:t>
              </a:r>
              <a:endParaRPr lang="en-GB" dirty="0"/>
            </a:p>
            <a:p>
              <a:r>
                <a:rPr lang="en-GB" dirty="0"/>
                <a:t>False </a:t>
              </a:r>
              <a:r>
                <a:rPr lang="en-GB" dirty="0" smtClean="0"/>
                <a:t>Negative</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sp>
          <p:nvSpPr>
            <p:cNvPr id="41996" name="Text Box 14"/>
            <p:cNvSpPr txBox="1">
              <a:spLocks noChangeArrowheads="1"/>
            </p:cNvSpPr>
            <p:nvPr/>
          </p:nvSpPr>
          <p:spPr bwMode="auto">
            <a:xfrm>
              <a:off x="2871" y="1805"/>
              <a:ext cx="1172" cy="507"/>
            </a:xfrm>
            <a:prstGeom prst="rect">
              <a:avLst/>
            </a:prstGeom>
            <a:noFill/>
            <a:ln w="19050" algn="ctr">
              <a:noFill/>
              <a:miter lim="800000"/>
              <a:headEnd/>
              <a:tailEnd type="none" w="lg" len="lg"/>
            </a:ln>
          </p:spPr>
          <p:txBody>
            <a:bodyPr wrap="none">
              <a:spAutoFit/>
            </a:bodyPr>
            <a:lstStyle/>
            <a:p>
              <a:r>
                <a:rPr lang="en-GB" dirty="0"/>
                <a:t>Type </a:t>
              </a:r>
              <a:r>
                <a:rPr lang="en-GB" dirty="0" smtClean="0"/>
                <a:t>I:</a:t>
              </a:r>
              <a:endParaRPr lang="en-GB" dirty="0"/>
            </a:p>
            <a:p>
              <a:r>
                <a:rPr lang="en-GB" dirty="0"/>
                <a:t>False </a:t>
              </a:r>
              <a:r>
                <a:rPr lang="en-GB" dirty="0" smtClean="0"/>
                <a:t>Positive</a:t>
              </a:r>
              <a:endParaRPr lang="en-US" dirty="0"/>
            </a:p>
          </p:txBody>
        </p:sp>
      </p:grpSp>
      <p:sp>
        <p:nvSpPr>
          <p:cNvPr id="41989" name="Rectangle 16"/>
          <p:cNvSpPr>
            <a:spLocks noChangeArrowheads="1"/>
          </p:cNvSpPr>
          <p:nvPr/>
        </p:nvSpPr>
        <p:spPr bwMode="auto">
          <a:xfrm>
            <a:off x="185980" y="4528600"/>
            <a:ext cx="8756541" cy="1809098"/>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US" sz="2000" b="1" dirty="0">
                <a:solidFill>
                  <a:srgbClr val="339966"/>
                </a:solidFill>
              </a:rPr>
              <a:t>Type </a:t>
            </a:r>
            <a:r>
              <a:rPr lang="en-US" sz="2000" b="1" dirty="0" smtClean="0">
                <a:solidFill>
                  <a:srgbClr val="339966"/>
                </a:solidFill>
              </a:rPr>
              <a:t>I mistakes (“convicting the innocent”, a “false alarm”):</a:t>
            </a:r>
            <a:r>
              <a:rPr lang="en-US" sz="2000" b="1" dirty="0" smtClean="0"/>
              <a:t> </a:t>
            </a:r>
          </a:p>
          <a:p>
            <a:pPr marL="800100" lvl="1" indent="-342900" algn="l">
              <a:spcBef>
                <a:spcPct val="20000"/>
              </a:spcBef>
              <a:buFont typeface="Lucida Grande"/>
              <a:buChar char="-"/>
            </a:pPr>
            <a:r>
              <a:rPr lang="en-US" dirty="0" smtClean="0"/>
              <a:t>Easy </a:t>
            </a:r>
            <a:r>
              <a:rPr lang="en-US" dirty="0"/>
              <a:t>to identify - found error where none exists.</a:t>
            </a:r>
          </a:p>
          <a:p>
            <a:pPr marL="342900" indent="-342900" algn="l">
              <a:spcBef>
                <a:spcPct val="20000"/>
              </a:spcBef>
              <a:buClr>
                <a:srgbClr val="A50021"/>
              </a:buClr>
              <a:buFont typeface="Wingdings" pitchFamily="2" charset="2"/>
              <a:buNone/>
            </a:pPr>
            <a:r>
              <a:rPr lang="en-US" sz="2000" b="1" dirty="0">
                <a:solidFill>
                  <a:srgbClr val="FF0000"/>
                </a:solidFill>
              </a:rPr>
              <a:t>Type </a:t>
            </a:r>
            <a:r>
              <a:rPr lang="en-US" sz="2000" b="1" dirty="0" smtClean="0">
                <a:solidFill>
                  <a:srgbClr val="FF0000"/>
                </a:solidFill>
              </a:rPr>
              <a:t>II mistakes (“letting the criminal walk free”, a “miss”):</a:t>
            </a:r>
            <a:r>
              <a:rPr lang="en-US" sz="2000" b="1" dirty="0" smtClean="0"/>
              <a:t> </a:t>
            </a:r>
          </a:p>
          <a:p>
            <a:pPr marL="742950" lvl="1" indent="-457200" algn="l">
              <a:spcBef>
                <a:spcPct val="20000"/>
              </a:spcBef>
              <a:buFont typeface="Lucida Grande"/>
              <a:buChar char="-"/>
            </a:pPr>
            <a:r>
              <a:rPr lang="en-US" dirty="0" smtClean="0"/>
              <a:t>Most </a:t>
            </a:r>
            <a:r>
              <a:rPr lang="en-US" dirty="0"/>
              <a:t>serious - verification failed to identify an error</a:t>
            </a:r>
            <a:r>
              <a:rPr lang="en-US" dirty="0" smtClean="0"/>
              <a:t>!</a:t>
            </a:r>
          </a:p>
          <a:p>
            <a:pPr marL="742950" lvl="1" indent="-457200" algn="l">
              <a:spcBef>
                <a:spcPct val="20000"/>
              </a:spcBef>
              <a:buFont typeface="Lucida Grande"/>
              <a:buChar char="-"/>
            </a:pPr>
            <a:r>
              <a:rPr lang="en-US" dirty="0" smtClean="0"/>
              <a:t>Can </a:t>
            </a:r>
            <a:r>
              <a:rPr lang="en-US" dirty="0"/>
              <a:t>result in a bad design being shipped unknowingly</a:t>
            </a:r>
            <a:r>
              <a:rPr lang="en-US" dirty="0" smtClean="0"/>
              <a:t>!</a:t>
            </a:r>
            <a:endParaRPr lang="en-US" dirty="0"/>
          </a:p>
        </p:txBody>
      </p:sp>
    </p:spTree>
    <p:extLst>
      <p:ext uri="{BB962C8B-B14F-4D97-AF65-F5344CB8AC3E}">
        <p14:creationId xmlns:p14="http://schemas.microsoft.com/office/powerpoint/2010/main" val="3693296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Literature and Study Resources</a:t>
            </a:r>
          </a:p>
        </p:txBody>
      </p:sp>
      <p:sp>
        <p:nvSpPr>
          <p:cNvPr id="8195" name="Rectangle 3"/>
          <p:cNvSpPr>
            <a:spLocks noGrp="1" noChangeArrowheads="1"/>
          </p:cNvSpPr>
          <p:nvPr>
            <p:ph type="body" idx="1"/>
          </p:nvPr>
        </p:nvSpPr>
        <p:spPr>
          <a:xfrm>
            <a:off x="468313" y="1557338"/>
            <a:ext cx="8229600" cy="4864043"/>
          </a:xfrm>
        </p:spPr>
        <p:txBody>
          <a:bodyPr/>
          <a:lstStyle/>
          <a:p>
            <a:pPr eaLnBrk="1" hangingPunct="1">
              <a:lnSpc>
                <a:spcPct val="90000"/>
              </a:lnSpc>
            </a:pPr>
            <a:r>
              <a:rPr lang="en-GB" sz="2400" b="1" dirty="0"/>
              <a:t>Writing </a:t>
            </a:r>
            <a:r>
              <a:rPr lang="en-GB" sz="2400" b="1" dirty="0" err="1"/>
              <a:t>Testbenches</a:t>
            </a:r>
            <a:r>
              <a:rPr lang="en-GB" sz="2400" b="1" dirty="0"/>
              <a:t>: Functional Verification of HDL </a:t>
            </a:r>
            <a:r>
              <a:rPr lang="en-GB" sz="2400" b="1" dirty="0" smtClean="0"/>
              <a:t>Models </a:t>
            </a:r>
            <a:r>
              <a:rPr lang="en-GB" sz="1800" dirty="0" smtClean="0"/>
              <a:t>by </a:t>
            </a:r>
            <a:r>
              <a:rPr lang="en-GB" sz="1800" dirty="0" err="1" smtClean="0"/>
              <a:t>Janick</a:t>
            </a:r>
            <a:r>
              <a:rPr lang="en-GB" sz="1800" dirty="0" smtClean="0"/>
              <a:t> Bergeron. Second Edition, Kluwer, 2003.</a:t>
            </a:r>
          </a:p>
          <a:p>
            <a:pPr eaLnBrk="1" hangingPunct="1">
              <a:lnSpc>
                <a:spcPct val="90000"/>
              </a:lnSpc>
              <a:spcBef>
                <a:spcPts val="900"/>
              </a:spcBef>
            </a:pPr>
            <a:r>
              <a:rPr lang="en-GB" sz="2400" b="1" dirty="0" smtClean="0"/>
              <a:t>Comprehensive </a:t>
            </a:r>
            <a:r>
              <a:rPr lang="en-GB" sz="2400" b="1" dirty="0"/>
              <a:t>Functional </a:t>
            </a:r>
            <a:r>
              <a:rPr lang="en-GB" sz="2400" b="1" dirty="0" smtClean="0"/>
              <a:t>Verification </a:t>
            </a:r>
            <a:r>
              <a:rPr lang="en-GB" sz="1800" dirty="0" smtClean="0"/>
              <a:t>by </a:t>
            </a:r>
            <a:r>
              <a:rPr lang="en-GB" sz="1800" dirty="0"/>
              <a:t>Bruce Wile, John Goss and Wolfgang </a:t>
            </a:r>
            <a:r>
              <a:rPr lang="en-GB" sz="1800" dirty="0" err="1" smtClean="0"/>
              <a:t>Roesner</a:t>
            </a:r>
            <a:r>
              <a:rPr lang="en-GB" sz="1800" dirty="0"/>
              <a:t>.</a:t>
            </a:r>
            <a:r>
              <a:rPr lang="en-GB" sz="1800" dirty="0" smtClean="0"/>
              <a:t> Elsevier</a:t>
            </a:r>
            <a:r>
              <a:rPr lang="en-GB" sz="1800" dirty="0"/>
              <a:t>, </a:t>
            </a:r>
            <a:r>
              <a:rPr lang="en-GB" sz="1800" dirty="0" smtClean="0"/>
              <a:t>2005.</a:t>
            </a:r>
          </a:p>
          <a:p>
            <a:pPr eaLnBrk="1" hangingPunct="1">
              <a:lnSpc>
                <a:spcPct val="90000"/>
              </a:lnSpc>
              <a:spcBef>
                <a:spcPts val="900"/>
              </a:spcBef>
            </a:pPr>
            <a:r>
              <a:rPr lang="en-GB" sz="2400" dirty="0">
                <a:hlinkClick r:id="rId2"/>
              </a:rPr>
              <a:t>v</a:t>
            </a:r>
            <a:r>
              <a:rPr lang="en-GB" sz="2400" dirty="0" smtClean="0">
                <a:hlinkClick r:id="rId2"/>
              </a:rPr>
              <a:t>erificationacademy.com</a:t>
            </a:r>
            <a:r>
              <a:rPr lang="en-GB" sz="2400" dirty="0" smtClean="0"/>
              <a:t> </a:t>
            </a:r>
          </a:p>
          <a:p>
            <a:pPr eaLnBrk="1" hangingPunct="1">
              <a:lnSpc>
                <a:spcPct val="90000"/>
              </a:lnSpc>
              <a:spcBef>
                <a:spcPts val="900"/>
              </a:spcBef>
            </a:pPr>
            <a:r>
              <a:rPr lang="en-GB" sz="2400" dirty="0" smtClean="0"/>
              <a:t>In addition:</a:t>
            </a:r>
          </a:p>
          <a:p>
            <a:pPr lvl="1" eaLnBrk="1" hangingPunct="1">
              <a:lnSpc>
                <a:spcPct val="90000"/>
              </a:lnSpc>
            </a:pPr>
            <a:r>
              <a:rPr lang="en-GB" sz="2000" dirty="0" smtClean="0"/>
              <a:t>Lecture slides and on-line tutorials on COMS31700 web page</a:t>
            </a:r>
          </a:p>
          <a:p>
            <a:pPr lvl="1" eaLnBrk="1" hangingPunct="1">
              <a:lnSpc>
                <a:spcPct val="90000"/>
              </a:lnSpc>
            </a:pPr>
            <a:r>
              <a:rPr lang="en-GB" sz="2000" dirty="0" smtClean="0"/>
              <a:t>On-line documentation of </a:t>
            </a:r>
            <a:r>
              <a:rPr lang="en-GB" sz="2000" dirty="0" err="1" smtClean="0"/>
              <a:t>ModelSim</a:t>
            </a:r>
            <a:r>
              <a:rPr lang="en-GB" sz="2000" dirty="0" smtClean="0"/>
              <a:t>/Questa Simulator and </a:t>
            </a:r>
            <a:r>
              <a:rPr lang="en-GB" sz="2000" dirty="0" err="1" smtClean="0"/>
              <a:t>SpecMan</a:t>
            </a:r>
            <a:r>
              <a:rPr lang="en-GB" sz="2000" dirty="0" smtClean="0"/>
              <a:t> Elite</a:t>
            </a:r>
          </a:p>
          <a:p>
            <a:pPr lvl="1" eaLnBrk="1" hangingPunct="1">
              <a:lnSpc>
                <a:spcPct val="90000"/>
              </a:lnSpc>
            </a:pPr>
            <a:r>
              <a:rPr lang="en-GB" sz="2000" dirty="0" smtClean="0"/>
              <a:t>Watch the unit web page for further supplementary literature.</a:t>
            </a:r>
          </a:p>
          <a:p>
            <a:pPr lvl="1" eaLnBrk="1" hangingPunct="1">
              <a:lnSpc>
                <a:spcPct val="90000"/>
              </a:lnSpc>
              <a:buFontTx/>
              <a:buNone/>
            </a:pPr>
            <a:endParaRPr lang="en-GB" sz="2000" dirty="0" smtClean="0"/>
          </a:p>
          <a:p>
            <a:pPr eaLnBrk="1" hangingPunct="1">
              <a:lnSpc>
                <a:spcPct val="90000"/>
              </a:lnSpc>
              <a:buFont typeface="Wingdings" pitchFamily="2" charset="2"/>
              <a:buNone/>
            </a:pPr>
            <a:r>
              <a:rPr lang="en-GB" sz="1200" dirty="0" smtClean="0"/>
              <a:t>[</a:t>
            </a:r>
            <a:r>
              <a:rPr lang="en-GB" sz="1200" b="1" dirty="0" smtClean="0"/>
              <a:t>Credits: </a:t>
            </a:r>
            <a:r>
              <a:rPr lang="en-GB" sz="1200" dirty="0" smtClean="0"/>
              <a:t>Parts of the lecture notes contain material from the book “Comprehensive Functional Verification” by Bruce Wile </a:t>
            </a:r>
            <a:r>
              <a:rPr lang="en-GB" sz="1200" dirty="0" err="1" smtClean="0"/>
              <a:t>etal</a:t>
            </a:r>
            <a:r>
              <a:rPr lang="en-GB" sz="1200" dirty="0" smtClean="0"/>
              <a:t>, the book ”Writing </a:t>
            </a:r>
            <a:r>
              <a:rPr lang="en-GB" sz="1200" dirty="0" err="1" smtClean="0"/>
              <a:t>Testbenches</a:t>
            </a:r>
            <a:r>
              <a:rPr lang="en-GB" sz="1200" dirty="0" smtClean="0"/>
              <a:t>: Functional Verification of HDL Models” by </a:t>
            </a:r>
            <a:r>
              <a:rPr lang="en-GB" sz="1200" dirty="0" err="1" smtClean="0"/>
              <a:t>Janick</a:t>
            </a:r>
            <a:r>
              <a:rPr lang="en-GB" sz="1200" dirty="0" smtClean="0"/>
              <a:t> Bergeron, the book ”The Verilog Hardware Description Language” by Donald Thomas and from lecture slides developed at IBM (by </a:t>
            </a:r>
            <a:r>
              <a:rPr lang="en-GB" sz="1200" dirty="0" err="1" smtClean="0"/>
              <a:t>Avi</a:t>
            </a:r>
            <a:r>
              <a:rPr lang="en-GB" sz="1200" dirty="0" smtClean="0"/>
              <a:t> </a:t>
            </a:r>
            <a:r>
              <a:rPr lang="en-GB" sz="1200" dirty="0" err="1" smtClean="0"/>
              <a:t>Ziv</a:t>
            </a:r>
            <a:r>
              <a:rPr lang="en-GB" sz="1200" dirty="0" smtClean="0"/>
              <a:t> and </a:t>
            </a:r>
            <a:r>
              <a:rPr lang="en-GB" sz="1200" dirty="0" err="1" smtClean="0"/>
              <a:t>Jaron</a:t>
            </a:r>
            <a:r>
              <a:rPr lang="en-GB" sz="1200" dirty="0" smtClean="0"/>
              <a:t> </a:t>
            </a:r>
            <a:r>
              <a:rPr lang="en-GB" sz="1200" dirty="0" err="1" smtClean="0"/>
              <a:t>Wolfstal</a:t>
            </a:r>
            <a:r>
              <a:rPr lang="en-GB" sz="1200" dirty="0" smtClean="0"/>
              <a:t>), the University of Pittsburgh, Penn State University, North Carolina State University and Ohio State University. The HDL for the assignments has been developed at IBM.]</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880"/>
            <a:ext cx="9144000" cy="787400"/>
          </a:xfrm>
        </p:spPr>
        <p:txBody>
          <a:bodyPr/>
          <a:lstStyle/>
          <a:p>
            <a:r>
              <a:rPr lang="en-GB" dirty="0" smtClean="0"/>
              <a:t>Summary</a:t>
            </a:r>
            <a:endParaRPr lang="en-GB" dirty="0"/>
          </a:p>
        </p:txBody>
      </p:sp>
      <p:sp>
        <p:nvSpPr>
          <p:cNvPr id="3" name="Content Placeholder 2"/>
          <p:cNvSpPr>
            <a:spLocks noGrp="1"/>
          </p:cNvSpPr>
          <p:nvPr>
            <p:ph idx="1"/>
          </p:nvPr>
        </p:nvSpPr>
        <p:spPr>
          <a:xfrm>
            <a:off x="468313" y="1270861"/>
            <a:ext cx="8229600" cy="5253925"/>
          </a:xfrm>
        </p:spPr>
        <p:txBody>
          <a:bodyPr/>
          <a:lstStyle/>
          <a:p>
            <a:r>
              <a:rPr lang="en-GB" sz="2000" b="1" dirty="0" smtClean="0"/>
              <a:t>What is Design Verification?</a:t>
            </a:r>
          </a:p>
          <a:p>
            <a:pPr lvl="1"/>
            <a:r>
              <a:rPr lang="en-GB" sz="1800" dirty="0" smtClean="0"/>
              <a:t>Why do we care?</a:t>
            </a:r>
          </a:p>
          <a:p>
            <a:pPr lvl="1"/>
            <a:r>
              <a:rPr lang="en-GB" sz="1800" dirty="0" smtClean="0"/>
              <a:t>Verification </a:t>
            </a:r>
            <a:r>
              <a:rPr lang="en-GB" sz="1800" dirty="0" err="1" smtClean="0"/>
              <a:t>vs</a:t>
            </a:r>
            <a:r>
              <a:rPr lang="en-GB" sz="1800" dirty="0" smtClean="0"/>
              <a:t> validation</a:t>
            </a:r>
          </a:p>
          <a:p>
            <a:r>
              <a:rPr lang="en-GB" sz="2000" b="1" dirty="0" smtClean="0"/>
              <a:t>Bugs</a:t>
            </a:r>
          </a:p>
          <a:p>
            <a:pPr lvl="1"/>
            <a:r>
              <a:rPr lang="en-GB" sz="1800" dirty="0" smtClean="0"/>
              <a:t>Sources of bugs</a:t>
            </a:r>
          </a:p>
          <a:p>
            <a:pPr lvl="1"/>
            <a:r>
              <a:rPr lang="en-GB" sz="1800" dirty="0" smtClean="0"/>
              <a:t>Cost of bugs  </a:t>
            </a:r>
            <a:r>
              <a:rPr lang="en-US" sz="1800" dirty="0" smtClean="0"/>
              <a:t> </a:t>
            </a:r>
            <a:r>
              <a:rPr lang="en-GB" sz="1800" dirty="0" smtClean="0"/>
              <a:t> </a:t>
            </a:r>
          </a:p>
          <a:p>
            <a:pPr lvl="1"/>
            <a:r>
              <a:rPr lang="en-GB" sz="1800" dirty="0" smtClean="0"/>
              <a:t>Importance of Design Verification</a:t>
            </a:r>
          </a:p>
          <a:p>
            <a:r>
              <a:rPr lang="en-GB" sz="2000" b="1" dirty="0" smtClean="0"/>
              <a:t>Impact of increasing design complexity</a:t>
            </a:r>
          </a:p>
          <a:p>
            <a:pPr lvl="1"/>
            <a:r>
              <a:rPr lang="en-GB" sz="1800" dirty="0" smtClean="0"/>
              <a:t>ITRS</a:t>
            </a:r>
          </a:p>
          <a:p>
            <a:pPr lvl="1"/>
            <a:r>
              <a:rPr lang="en-GB" sz="1800" dirty="0" smtClean="0"/>
              <a:t>Shrinking time to market windows</a:t>
            </a:r>
          </a:p>
          <a:p>
            <a:pPr lvl="1"/>
            <a:r>
              <a:rPr lang="en-GB" sz="1800" dirty="0" smtClean="0"/>
              <a:t>Increasing Productivity</a:t>
            </a:r>
          </a:p>
          <a:p>
            <a:pPr lvl="0"/>
            <a:r>
              <a:rPr lang="en-GB" sz="2000" b="1" dirty="0" smtClean="0"/>
              <a:t>The chip design process </a:t>
            </a:r>
          </a:p>
          <a:p>
            <a:pPr lvl="1"/>
            <a:r>
              <a:rPr lang="en-GB" sz="1800" dirty="0" smtClean="0"/>
              <a:t>Where does Verification “fit”?</a:t>
            </a:r>
          </a:p>
          <a:p>
            <a:r>
              <a:rPr lang="en-GB" sz="2000" b="1" dirty="0" err="1" smtClean="0"/>
              <a:t>Reconvergence</a:t>
            </a:r>
            <a:r>
              <a:rPr lang="en-GB" sz="2000" b="1" dirty="0" smtClean="0"/>
              <a:t> Models</a:t>
            </a:r>
          </a:p>
          <a:p>
            <a:pPr lvl="1"/>
            <a:r>
              <a:rPr lang="en-GB" sz="1800" dirty="0" smtClean="0"/>
              <a:t>Help us identify what </a:t>
            </a:r>
            <a:r>
              <a:rPr lang="en-GB" sz="1800" smtClean="0"/>
              <a:t>is being verified</a:t>
            </a:r>
            <a:endParaRPr lang="en-GB" sz="1800"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What is this unit about?</a:t>
            </a:r>
          </a:p>
        </p:txBody>
      </p:sp>
      <p:sp>
        <p:nvSpPr>
          <p:cNvPr id="9219" name="Rectangle 3"/>
          <p:cNvSpPr>
            <a:spLocks noGrp="1" noChangeArrowheads="1"/>
          </p:cNvSpPr>
          <p:nvPr>
            <p:ph type="body" idx="1"/>
          </p:nvPr>
        </p:nvSpPr>
        <p:spPr>
          <a:xfrm>
            <a:off x="421279" y="1322140"/>
            <a:ext cx="8514991" cy="5326141"/>
          </a:xfrm>
        </p:spPr>
        <p:txBody>
          <a:bodyPr/>
          <a:lstStyle/>
          <a:p>
            <a:pPr eaLnBrk="1" hangingPunct="1">
              <a:lnSpc>
                <a:spcPct val="80000"/>
              </a:lnSpc>
              <a:buFont typeface="Wingdings" pitchFamily="2" charset="2"/>
              <a:buNone/>
            </a:pPr>
            <a:r>
              <a:rPr lang="en-GB" sz="2800" b="1" dirty="0" smtClean="0">
                <a:solidFill>
                  <a:srgbClr val="A50021"/>
                </a:solidFill>
              </a:rPr>
              <a:t>Aim:</a:t>
            </a:r>
            <a:r>
              <a:rPr lang="en-GB" sz="2800" b="1" dirty="0" smtClean="0"/>
              <a:t> </a:t>
            </a:r>
          </a:p>
          <a:p>
            <a:pPr eaLnBrk="1" hangingPunct="1">
              <a:lnSpc>
                <a:spcPct val="80000"/>
              </a:lnSpc>
              <a:buFont typeface="Wingdings" pitchFamily="2" charset="2"/>
              <a:buNone/>
            </a:pPr>
            <a:r>
              <a:rPr lang="en-GB" sz="2400" dirty="0" smtClean="0"/>
              <a:t>	</a:t>
            </a:r>
          </a:p>
          <a:p>
            <a:pPr eaLnBrk="1" hangingPunct="1">
              <a:lnSpc>
                <a:spcPct val="80000"/>
              </a:lnSpc>
              <a:buFont typeface="Wingdings" pitchFamily="2" charset="2"/>
              <a:buNone/>
            </a:pPr>
            <a:endParaRPr lang="en-GB" sz="2000" dirty="0" smtClean="0"/>
          </a:p>
          <a:p>
            <a:pPr eaLnBrk="1" hangingPunct="1">
              <a:lnSpc>
                <a:spcPct val="80000"/>
              </a:lnSpc>
              <a:buFont typeface="Wingdings" pitchFamily="2" charset="2"/>
              <a:buNone/>
            </a:pPr>
            <a:endParaRPr lang="en-GB" sz="2000" dirty="0" smtClean="0"/>
          </a:p>
          <a:p>
            <a:pPr eaLnBrk="1" hangingPunct="1">
              <a:lnSpc>
                <a:spcPct val="80000"/>
              </a:lnSpc>
              <a:spcBef>
                <a:spcPts val="1200"/>
              </a:spcBef>
            </a:pPr>
            <a:r>
              <a:rPr lang="en-GB" sz="2400" dirty="0" smtClean="0"/>
              <a:t>Pre-/Co-requisites: programming experience</a:t>
            </a:r>
          </a:p>
          <a:p>
            <a:pPr eaLnBrk="1" hangingPunct="1">
              <a:lnSpc>
                <a:spcPct val="80000"/>
              </a:lnSpc>
            </a:pPr>
            <a:endParaRPr lang="en-GB" sz="2000" dirty="0" smtClean="0"/>
          </a:p>
          <a:p>
            <a:pPr eaLnBrk="1" hangingPunct="1">
              <a:lnSpc>
                <a:spcPct val="80000"/>
              </a:lnSpc>
              <a:buFont typeface="Wingdings" pitchFamily="2" charset="2"/>
              <a:buNone/>
            </a:pPr>
            <a:r>
              <a:rPr lang="en-GB" sz="2400" b="1" dirty="0" smtClean="0"/>
              <a:t>On successful completion of this unit, you will be able to:</a:t>
            </a:r>
          </a:p>
          <a:p>
            <a:pPr eaLnBrk="1" hangingPunct="1">
              <a:lnSpc>
                <a:spcPct val="80000"/>
              </a:lnSpc>
            </a:pPr>
            <a:r>
              <a:rPr lang="en-GB" sz="2400" dirty="0" smtClean="0"/>
              <a:t>understand the complexities and limits of verification;</a:t>
            </a:r>
          </a:p>
          <a:p>
            <a:pPr eaLnBrk="1" hangingPunct="1">
              <a:lnSpc>
                <a:spcPct val="80000"/>
              </a:lnSpc>
            </a:pPr>
            <a:r>
              <a:rPr lang="en-GB" sz="2400" dirty="0" smtClean="0"/>
              <a:t>carry out functional verification and determine its effectiveness;</a:t>
            </a:r>
          </a:p>
          <a:p>
            <a:pPr eaLnBrk="1" hangingPunct="1">
              <a:lnSpc>
                <a:spcPct val="80000"/>
              </a:lnSpc>
            </a:pPr>
            <a:r>
              <a:rPr lang="en-GB" sz="2400" dirty="0" smtClean="0"/>
              <a:t>set appropriate verification goals, select suitable verification methods and assess the associated risks;</a:t>
            </a:r>
          </a:p>
          <a:p>
            <a:pPr eaLnBrk="1" hangingPunct="1">
              <a:lnSpc>
                <a:spcPct val="80000"/>
              </a:lnSpc>
            </a:pPr>
            <a:r>
              <a:rPr lang="en-GB" sz="2400" dirty="0" smtClean="0"/>
              <a:t>compile a verification plan that fits into the flow of a design project</a:t>
            </a:r>
            <a:r>
              <a:rPr lang="en-GB" sz="2400" dirty="0"/>
              <a:t>.</a:t>
            </a:r>
            <a:endParaRPr lang="en-GB" sz="2400" dirty="0" smtClean="0"/>
          </a:p>
        </p:txBody>
      </p:sp>
      <p:sp>
        <p:nvSpPr>
          <p:cNvPr id="4" name="Rectangle 3"/>
          <p:cNvSpPr txBox="1">
            <a:spLocks noChangeArrowheads="1"/>
          </p:cNvSpPr>
          <p:nvPr/>
        </p:nvSpPr>
        <p:spPr bwMode="auto">
          <a:xfrm>
            <a:off x="1028332" y="1359381"/>
            <a:ext cx="8514991" cy="13375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80000"/>
              </a:lnSpc>
              <a:buFont typeface="Wingdings" pitchFamily="2" charset="2"/>
              <a:buNone/>
            </a:pPr>
            <a:r>
              <a:rPr lang="en-GB" sz="2400" dirty="0" smtClean="0"/>
              <a:t>	To familiarise you with the state of the art in Design Verification, and to give you the </a:t>
            </a:r>
            <a:r>
              <a:rPr lang="en-GB" sz="2400" b="1" dirty="0" smtClean="0"/>
              <a:t>technical background </a:t>
            </a:r>
            <a:r>
              <a:rPr lang="en-GB" sz="2400" dirty="0" smtClean="0"/>
              <a:t>plus some of the </a:t>
            </a:r>
            <a:r>
              <a:rPr lang="en-GB" sz="2400" b="1" dirty="0" smtClean="0"/>
              <a:t>practical skills </a:t>
            </a:r>
            <a:r>
              <a:rPr lang="en-GB" sz="2400" dirty="0" smtClean="0"/>
              <a:t>expected from a professional Design Verification Engineer.</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Unit Outline</a:t>
            </a:r>
          </a:p>
        </p:txBody>
      </p:sp>
      <p:sp>
        <p:nvSpPr>
          <p:cNvPr id="14339" name="Rectangle 3"/>
          <p:cNvSpPr>
            <a:spLocks noGrp="1" noChangeArrowheads="1"/>
          </p:cNvSpPr>
          <p:nvPr>
            <p:ph type="body" idx="1"/>
          </p:nvPr>
        </p:nvSpPr>
        <p:spPr>
          <a:xfrm>
            <a:off x="468312" y="1290638"/>
            <a:ext cx="8458711" cy="4962525"/>
          </a:xfrm>
        </p:spPr>
        <p:txBody>
          <a:bodyPr/>
          <a:lstStyle/>
          <a:p>
            <a:pPr eaLnBrk="1" hangingPunct="1">
              <a:lnSpc>
                <a:spcPct val="80000"/>
              </a:lnSpc>
              <a:buFont typeface="Wingdings" pitchFamily="2" charset="2"/>
              <a:buNone/>
            </a:pPr>
            <a:r>
              <a:rPr lang="en-GB" sz="2000" b="1" dirty="0" smtClean="0"/>
              <a:t>Lecture Topics</a:t>
            </a:r>
          </a:p>
          <a:p>
            <a:pPr eaLnBrk="1" hangingPunct="1">
              <a:lnSpc>
                <a:spcPct val="80000"/>
              </a:lnSpc>
            </a:pPr>
            <a:r>
              <a:rPr lang="en-GB" sz="2000" dirty="0" smtClean="0"/>
              <a:t>Introduction: What is Verification? What is a </a:t>
            </a:r>
            <a:r>
              <a:rPr lang="en-GB" sz="2000" dirty="0" err="1" smtClean="0"/>
              <a:t>Testbench</a:t>
            </a:r>
            <a:r>
              <a:rPr lang="en-GB" sz="2000" dirty="0" smtClean="0"/>
              <a:t>?</a:t>
            </a:r>
          </a:p>
          <a:p>
            <a:pPr eaLnBrk="1" hangingPunct="1">
              <a:lnSpc>
                <a:spcPct val="80000"/>
              </a:lnSpc>
            </a:pPr>
            <a:r>
              <a:rPr lang="en-GB" sz="2000" dirty="0" smtClean="0"/>
              <a:t>Verification Flow and Tools including basic </a:t>
            </a:r>
            <a:r>
              <a:rPr lang="en-GB" sz="2000" dirty="0" err="1" smtClean="0"/>
              <a:t>Verilog</a:t>
            </a:r>
            <a:r>
              <a:rPr lang="en-GB" sz="2000" dirty="0" smtClean="0"/>
              <a:t> HDL coding</a:t>
            </a:r>
          </a:p>
          <a:p>
            <a:pPr eaLnBrk="1" hangingPunct="1">
              <a:lnSpc>
                <a:spcPct val="80000"/>
              </a:lnSpc>
            </a:pPr>
            <a:r>
              <a:rPr lang="en-GB" sz="2000" dirty="0" smtClean="0"/>
              <a:t>Verification cycle, methodology and plan including coverage</a:t>
            </a:r>
          </a:p>
          <a:p>
            <a:pPr eaLnBrk="1" hangingPunct="1">
              <a:lnSpc>
                <a:spcPct val="80000"/>
              </a:lnSpc>
            </a:pPr>
            <a:r>
              <a:rPr lang="en-GB" sz="2000" dirty="0" smtClean="0"/>
              <a:t>Simulation-based Verification: Stimulus Generation and Checking  </a:t>
            </a:r>
          </a:p>
          <a:p>
            <a:pPr eaLnBrk="1" hangingPunct="1">
              <a:lnSpc>
                <a:spcPct val="80000"/>
              </a:lnSpc>
            </a:pPr>
            <a:r>
              <a:rPr lang="en-GB" sz="2000" dirty="0" smtClean="0"/>
              <a:t>Assertion-based Verification (ABV)</a:t>
            </a:r>
          </a:p>
          <a:p>
            <a:pPr eaLnBrk="1" hangingPunct="1">
              <a:lnSpc>
                <a:spcPct val="80000"/>
              </a:lnSpc>
            </a:pPr>
            <a:r>
              <a:rPr lang="en-GB" sz="2000" dirty="0" smtClean="0"/>
              <a:t>Advanced </a:t>
            </a:r>
            <a:r>
              <a:rPr lang="en-GB" sz="2000" dirty="0" err="1" smtClean="0"/>
              <a:t>Testbench</a:t>
            </a:r>
            <a:r>
              <a:rPr lang="en-GB" sz="2000" dirty="0" smtClean="0"/>
              <a:t> Design Methodology with </a:t>
            </a:r>
            <a:r>
              <a:rPr lang="en-GB" sz="2000" dirty="0" err="1" smtClean="0"/>
              <a:t>SpecMan</a:t>
            </a:r>
            <a:r>
              <a:rPr lang="en-GB" sz="2000" dirty="0" smtClean="0"/>
              <a:t> Elite</a:t>
            </a:r>
          </a:p>
          <a:p>
            <a:pPr eaLnBrk="1" hangingPunct="1">
              <a:lnSpc>
                <a:spcPct val="80000"/>
              </a:lnSpc>
            </a:pPr>
            <a:r>
              <a:rPr lang="en-GB" sz="2000" dirty="0" smtClean="0"/>
              <a:t>(Functional Formal Verification and Property Checking)</a:t>
            </a:r>
          </a:p>
          <a:p>
            <a:pPr eaLnBrk="1" hangingPunct="1">
              <a:lnSpc>
                <a:spcPct val="80000"/>
              </a:lnSpc>
              <a:buFont typeface="Wingdings" pitchFamily="2" charset="2"/>
              <a:buNone/>
            </a:pPr>
            <a:endParaRPr lang="en-GB" sz="2000" b="1" dirty="0" smtClean="0"/>
          </a:p>
          <a:p>
            <a:pPr eaLnBrk="1" hangingPunct="1">
              <a:lnSpc>
                <a:spcPct val="80000"/>
              </a:lnSpc>
              <a:buFont typeface="Wingdings" pitchFamily="2" charset="2"/>
              <a:buNone/>
            </a:pPr>
            <a:r>
              <a:rPr lang="en-GB" sz="2000" b="1" dirty="0" smtClean="0"/>
              <a:t>Labs 				</a:t>
            </a:r>
            <a:endParaRPr lang="en-GB" sz="2000" dirty="0" smtClean="0">
              <a:solidFill>
                <a:srgbClr val="A50021"/>
              </a:solidFill>
            </a:endParaRPr>
          </a:p>
          <a:p>
            <a:pPr eaLnBrk="1" hangingPunct="1">
              <a:lnSpc>
                <a:spcPct val="80000"/>
              </a:lnSpc>
            </a:pPr>
            <a:r>
              <a:rPr lang="en-GB" sz="2000" dirty="0" smtClean="0"/>
              <a:t>Exercise 1: </a:t>
            </a:r>
            <a:r>
              <a:rPr lang="en-GB" sz="2000" dirty="0" err="1" smtClean="0"/>
              <a:t>Evita</a:t>
            </a:r>
            <a:r>
              <a:rPr lang="en-GB" sz="2000" dirty="0" smtClean="0"/>
              <a:t> </a:t>
            </a:r>
            <a:r>
              <a:rPr lang="en-GB" sz="2000" dirty="0" err="1" smtClean="0"/>
              <a:t>Verilog</a:t>
            </a:r>
            <a:r>
              <a:rPr lang="en-GB" sz="2000" dirty="0" smtClean="0"/>
              <a:t> interactive tutorial (do @ home </a:t>
            </a:r>
            <a:r>
              <a:rPr lang="en-GB" sz="2000" dirty="0" err="1" smtClean="0"/>
              <a:t>asap</a:t>
            </a:r>
            <a:r>
              <a:rPr lang="en-GB" sz="2000" dirty="0" smtClean="0"/>
              <a:t>)</a:t>
            </a:r>
          </a:p>
          <a:p>
            <a:pPr eaLnBrk="1" hangingPunct="1">
              <a:lnSpc>
                <a:spcPct val="80000"/>
              </a:lnSpc>
            </a:pPr>
            <a:r>
              <a:rPr lang="en-GB" sz="2000" dirty="0" smtClean="0"/>
              <a:t>Exercise 2: Introduction to the </a:t>
            </a:r>
            <a:r>
              <a:rPr lang="en-GB" sz="2000" dirty="0" err="1" smtClean="0"/>
              <a:t>ModelSim</a:t>
            </a:r>
            <a:r>
              <a:rPr lang="en-GB" sz="2000" dirty="0" smtClean="0"/>
              <a:t>/Questa Simulator</a:t>
            </a:r>
          </a:p>
          <a:p>
            <a:pPr eaLnBrk="1" hangingPunct="1">
              <a:lnSpc>
                <a:spcPct val="80000"/>
              </a:lnSpc>
            </a:pPr>
            <a:r>
              <a:rPr lang="en-GB" sz="2000" dirty="0" smtClean="0"/>
              <a:t>A1, weeks 2-6: Verification of calculator design with </a:t>
            </a:r>
            <a:r>
              <a:rPr lang="en-GB" sz="2000" dirty="0" err="1" smtClean="0"/>
              <a:t>ModelSim</a:t>
            </a:r>
            <a:r>
              <a:rPr lang="en-GB" sz="2000" dirty="0" smtClean="0"/>
              <a:t>/Questa </a:t>
            </a:r>
          </a:p>
          <a:p>
            <a:pPr eaLnBrk="1" hangingPunct="1">
              <a:lnSpc>
                <a:spcPct val="80000"/>
              </a:lnSpc>
            </a:pPr>
            <a:r>
              <a:rPr lang="en-GB" sz="2000" dirty="0" smtClean="0"/>
              <a:t>Exercise 3: How to collect Code Coverage with </a:t>
            </a:r>
            <a:r>
              <a:rPr lang="en-GB" sz="2000" dirty="0" err="1" smtClean="0"/>
              <a:t>ModelSim</a:t>
            </a:r>
            <a:r>
              <a:rPr lang="en-GB" sz="2000" dirty="0" smtClean="0"/>
              <a:t>/Questa</a:t>
            </a:r>
          </a:p>
          <a:p>
            <a:pPr eaLnBrk="1" hangingPunct="1">
              <a:lnSpc>
                <a:spcPct val="80000"/>
              </a:lnSpc>
            </a:pPr>
            <a:r>
              <a:rPr lang="en-GB" sz="2000" dirty="0" smtClean="0"/>
              <a:t>Exercise 4: Introduction to </a:t>
            </a:r>
            <a:r>
              <a:rPr lang="en-GB" sz="2000" dirty="0" err="1" smtClean="0"/>
              <a:t>SpecMan</a:t>
            </a:r>
            <a:r>
              <a:rPr lang="en-GB" sz="2000" dirty="0" smtClean="0"/>
              <a:t> Elite</a:t>
            </a:r>
          </a:p>
          <a:p>
            <a:pPr eaLnBrk="1" hangingPunct="1">
              <a:lnSpc>
                <a:spcPct val="80000"/>
              </a:lnSpc>
            </a:pPr>
            <a:r>
              <a:rPr lang="en-GB" sz="2000" dirty="0" smtClean="0"/>
              <a:t>A2, weeks 7-11: Advanced </a:t>
            </a:r>
            <a:r>
              <a:rPr lang="en-GB" sz="2000" dirty="0" err="1" smtClean="0"/>
              <a:t>testbench</a:t>
            </a:r>
            <a:r>
              <a:rPr lang="en-GB" sz="2000" dirty="0" smtClean="0"/>
              <a:t> design with </a:t>
            </a:r>
            <a:r>
              <a:rPr lang="en-GB" sz="2000" dirty="0" err="1" smtClean="0"/>
              <a:t>SpecMan</a:t>
            </a:r>
            <a:r>
              <a:rPr lang="en-GB" sz="2000" dirty="0" smtClean="0"/>
              <a:t> Elite</a:t>
            </a:r>
            <a:endParaRPr lang="en-GB" sz="2000" b="1"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076772"/>
            <a:ext cx="7772400" cy="1911135"/>
          </a:xfrm>
        </p:spPr>
        <p:txBody>
          <a:bodyPr/>
          <a:lstStyle/>
          <a:p>
            <a:r>
              <a:rPr lang="en-GB" sz="6000" dirty="0" smtClean="0">
                <a:solidFill>
                  <a:srgbClr val="0070C0"/>
                </a:solidFill>
              </a:rPr>
              <a:t>What is </a:t>
            </a:r>
            <a:br>
              <a:rPr lang="en-GB" sz="6000" dirty="0" smtClean="0">
                <a:solidFill>
                  <a:srgbClr val="0070C0"/>
                </a:solidFill>
              </a:rPr>
            </a:br>
            <a:r>
              <a:rPr lang="en-GB" sz="6000" dirty="0" smtClean="0">
                <a:solidFill>
                  <a:srgbClr val="0070C0"/>
                </a:solidFill>
              </a:rPr>
              <a:t>Design Verification?</a:t>
            </a:r>
            <a:endParaRPr lang="en-GB" dirty="0"/>
          </a:p>
        </p:txBody>
      </p:sp>
    </p:spTree>
    <p:extLst>
      <p:ext uri="{BB962C8B-B14F-4D97-AF65-F5344CB8AC3E}">
        <p14:creationId xmlns:p14="http://schemas.microsoft.com/office/powerpoint/2010/main" val="27268700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Design Verification?</a:t>
            </a:r>
            <a:endParaRPr lang="en-GB" dirty="0"/>
          </a:p>
        </p:txBody>
      </p:sp>
      <p:sp>
        <p:nvSpPr>
          <p:cNvPr id="3" name="Content Placeholder 2"/>
          <p:cNvSpPr>
            <a:spLocks noGrp="1"/>
          </p:cNvSpPr>
          <p:nvPr>
            <p:ph idx="1"/>
          </p:nvPr>
        </p:nvSpPr>
        <p:spPr>
          <a:xfrm>
            <a:off x="479685" y="1206527"/>
            <a:ext cx="8184630" cy="5111898"/>
          </a:xfrm>
        </p:spPr>
        <p:txBody>
          <a:bodyPr/>
          <a:lstStyle/>
          <a:p>
            <a:pPr algn="ctr">
              <a:buNone/>
            </a:pPr>
            <a:endParaRPr lang="en-GB" sz="3200" i="1" dirty="0" smtClean="0">
              <a:solidFill>
                <a:srgbClr val="0000CC"/>
              </a:solidFill>
            </a:endParaRPr>
          </a:p>
          <a:p>
            <a:pPr marL="0" indent="0" algn="ctr">
              <a:buNone/>
            </a:pPr>
            <a:r>
              <a:rPr lang="en-GB" sz="3200" i="1" dirty="0" smtClean="0">
                <a:solidFill>
                  <a:srgbClr val="0070C0"/>
                </a:solidFill>
              </a:rPr>
              <a:t>“Design Verification is the process used to gain confidence in the correctness of a design </a:t>
            </a:r>
            <a:r>
              <a:rPr lang="en-GB" sz="3200" i="1" dirty="0" err="1" smtClean="0">
                <a:solidFill>
                  <a:srgbClr val="0070C0"/>
                </a:solidFill>
              </a:rPr>
              <a:t>w.r.t</a:t>
            </a:r>
            <a:r>
              <a:rPr lang="en-GB" sz="3200" i="1" dirty="0" smtClean="0">
                <a:solidFill>
                  <a:srgbClr val="0070C0"/>
                </a:solidFill>
              </a:rPr>
              <a:t>. the requirements and specification.”</a:t>
            </a:r>
          </a:p>
          <a:p>
            <a:pPr>
              <a:buNone/>
            </a:pPr>
            <a:endParaRPr lang="en-GB" dirty="0" smtClean="0">
              <a:solidFill>
                <a:srgbClr val="0070C0"/>
              </a:solidFill>
            </a:endParaRPr>
          </a:p>
          <a:p>
            <a:pPr>
              <a:buNone/>
            </a:pPr>
            <a:r>
              <a:rPr lang="en-GB" sz="2400" dirty="0" smtClean="0">
                <a:solidFill>
                  <a:srgbClr val="0070C0"/>
                </a:solidFill>
              </a:rPr>
              <a:t>Types of verification:</a:t>
            </a:r>
          </a:p>
          <a:p>
            <a:pPr eaLnBrk="1" hangingPunct="1"/>
            <a:r>
              <a:rPr lang="en-GB" sz="2000" b="0" dirty="0" smtClean="0">
                <a:solidFill>
                  <a:srgbClr val="A50021"/>
                </a:solidFill>
              </a:rPr>
              <a:t>Functional verification </a:t>
            </a:r>
          </a:p>
          <a:p>
            <a:pPr eaLnBrk="1" hangingPunct="1"/>
            <a:r>
              <a:rPr lang="en-GB" sz="2000" b="0" dirty="0" smtClean="0"/>
              <a:t>Timing verification</a:t>
            </a:r>
          </a:p>
          <a:p>
            <a:pPr eaLnBrk="1" hangingPunct="1"/>
            <a:r>
              <a:rPr lang="en-GB" sz="2000" b="0" dirty="0" smtClean="0"/>
              <a:t>...</a:t>
            </a:r>
          </a:p>
          <a:p>
            <a:pPr eaLnBrk="1" hangingPunct="1"/>
            <a:r>
              <a:rPr lang="en-GB" sz="2000" b="0" dirty="0" smtClean="0"/>
              <a:t>What about performance?</a:t>
            </a:r>
            <a:endParaRPr lang="en-GB" sz="2000" b="0" dirty="0"/>
          </a:p>
        </p:txBody>
      </p:sp>
    </p:spTree>
    <p:custDataLst>
      <p:tags r:id="rId1"/>
    </p:custDataLst>
    <p:extLst>
      <p:ext uri="{BB962C8B-B14F-4D97-AF65-F5344CB8AC3E}">
        <p14:creationId xmlns:p14="http://schemas.microsoft.com/office/powerpoint/2010/main" val="10806036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Verification </a:t>
            </a:r>
            <a:r>
              <a:rPr lang="en-GB" dirty="0" err="1" smtClean="0"/>
              <a:t>vs</a:t>
            </a:r>
            <a:r>
              <a:rPr lang="en-GB" dirty="0" smtClean="0"/>
              <a:t> Validation	</a:t>
            </a:r>
            <a:endParaRPr lang="en-GB" dirty="0"/>
          </a:p>
        </p:txBody>
      </p:sp>
      <p:sp>
        <p:nvSpPr>
          <p:cNvPr id="3" name="Content Placeholder 2"/>
          <p:cNvSpPr>
            <a:spLocks noGrp="1"/>
          </p:cNvSpPr>
          <p:nvPr>
            <p:ph idx="1"/>
          </p:nvPr>
        </p:nvSpPr>
        <p:spPr>
          <a:xfrm>
            <a:off x="359568" y="1199654"/>
            <a:ext cx="8424863" cy="5260468"/>
          </a:xfrm>
        </p:spPr>
        <p:txBody>
          <a:bodyPr/>
          <a:lstStyle/>
          <a:p>
            <a:r>
              <a:rPr lang="en-GB" dirty="0" smtClean="0">
                <a:solidFill>
                  <a:srgbClr val="0070C0"/>
                </a:solidFill>
              </a:rPr>
              <a:t>Verification:</a:t>
            </a:r>
          </a:p>
          <a:p>
            <a:pPr lvl="1"/>
            <a:r>
              <a:rPr lang="en-GB" dirty="0" smtClean="0"/>
              <a:t>Confirms that a system has a given input / output behaviour, sometimes called the </a:t>
            </a:r>
            <a:r>
              <a:rPr lang="en-GB" b="1" dirty="0" smtClean="0">
                <a:solidFill>
                  <a:srgbClr val="0070C0"/>
                </a:solidFill>
              </a:rPr>
              <a:t>transfer function </a:t>
            </a:r>
            <a:r>
              <a:rPr lang="en-GB" dirty="0" smtClean="0"/>
              <a:t>of a system.</a:t>
            </a:r>
          </a:p>
          <a:p>
            <a:r>
              <a:rPr lang="en-GB" dirty="0" smtClean="0">
                <a:solidFill>
                  <a:srgbClr val="0070C0"/>
                </a:solidFill>
              </a:rPr>
              <a:t>Validation:</a:t>
            </a:r>
          </a:p>
          <a:p>
            <a:pPr lvl="1"/>
            <a:r>
              <a:rPr lang="en-GB" dirty="0" smtClean="0"/>
              <a:t>Confirms that the system’s transfer functions results in the intended system behaviour when the system is employed in its target environment, e.g. as a component of an embedded system.</a:t>
            </a:r>
            <a:endParaRPr lang="en-GB" sz="1200" dirty="0" smtClean="0"/>
          </a:p>
          <a:p>
            <a:r>
              <a:rPr lang="en-GB" sz="2400" dirty="0" smtClean="0">
                <a:solidFill>
                  <a:srgbClr val="0070C0"/>
                </a:solidFill>
              </a:rPr>
              <a:t>Validation is sometimes used when verification is meant.</a:t>
            </a:r>
          </a:p>
        </p:txBody>
      </p:sp>
    </p:spTree>
    <p:custDataLst>
      <p:tags r:id="rId1"/>
    </p:custDataLst>
    <p:extLst>
      <p:ext uri="{BB962C8B-B14F-4D97-AF65-F5344CB8AC3E}">
        <p14:creationId xmlns:p14="http://schemas.microsoft.com/office/powerpoint/2010/main" val="1084346191"/>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0:50:311" val="Design Verification"/>
</p:tagLst>
</file>

<file path=ppt/tags/tag10.xml><?xml version="1.0" encoding="utf-8"?>
<p:tagLst xmlns:a="http://schemas.openxmlformats.org/drawingml/2006/main" xmlns:r="http://schemas.openxmlformats.org/officeDocument/2006/relationships" xmlns:p="http://schemas.openxmlformats.org/presentationml/2006/main">
  <p:tag name="INDEXITEMTAG06/03/2012 13:22:543" val="Cost of bugs:IP companies"/>
</p:tagLst>
</file>

<file path=ppt/tags/tag11.xml><?xml version="1.0" encoding="utf-8"?>
<p:tagLst xmlns:a="http://schemas.openxmlformats.org/drawingml/2006/main" xmlns:r="http://schemas.openxmlformats.org/officeDocument/2006/relationships" xmlns:p="http://schemas.openxmlformats.org/presentationml/2006/main">
  <p:tag name="INDEXITEMTAG01/06/2012 11:01:326" val="IC Design Process"/>
  <p:tag name="INDEXITEMTAG01/06/2012 11:02:267" val="Functional Verification"/>
</p:tagLst>
</file>

<file path=ppt/tags/tag12.xml><?xml version="1.0" encoding="utf-8"?>
<p:tagLst xmlns:a="http://schemas.openxmlformats.org/drawingml/2006/main" xmlns:r="http://schemas.openxmlformats.org/officeDocument/2006/relationships" xmlns:p="http://schemas.openxmlformats.org/presentationml/2006/main">
  <p:tag name="TIMING" val="|0.2|0|0|0.2|0|0|0"/>
</p:tagLst>
</file>

<file path=ppt/tags/tag13.xml><?xml version="1.0" encoding="utf-8"?>
<p:tagLst xmlns:a="http://schemas.openxmlformats.org/drawingml/2006/main" xmlns:r="http://schemas.openxmlformats.org/officeDocument/2006/relationships" xmlns:p="http://schemas.openxmlformats.org/presentationml/2006/main">
  <p:tag name="TIMING" val="|0.2|0|0|0.2|0|0|0"/>
</p:tagLst>
</file>

<file path=ppt/tags/tag14.xml><?xml version="1.0" encoding="utf-8"?>
<p:tagLst xmlns:a="http://schemas.openxmlformats.org/drawingml/2006/main" xmlns:r="http://schemas.openxmlformats.org/officeDocument/2006/relationships" xmlns:p="http://schemas.openxmlformats.org/presentationml/2006/main">
  <p:tag name="TIMING" val="|0|0|0.2|0"/>
</p:tagLst>
</file>

<file path=ppt/tags/tag2.xml><?xml version="1.0" encoding="utf-8"?>
<p:tagLst xmlns:a="http://schemas.openxmlformats.org/drawingml/2006/main" xmlns:r="http://schemas.openxmlformats.org/officeDocument/2006/relationships" xmlns:p="http://schemas.openxmlformats.org/presentationml/2006/main">
  <p:tag name="INDEXITEMTAG05/03/2012 13:32:062" val="Verification"/>
  <p:tag name="INDEXITEMTAG05/03/2012 13:32:213" val="Validation"/>
</p:tagLst>
</file>

<file path=ppt/tags/tag3.xml><?xml version="1.0" encoding="utf-8"?>
<p:tagLst xmlns:a="http://schemas.openxmlformats.org/drawingml/2006/main" xmlns:r="http://schemas.openxmlformats.org/officeDocument/2006/relationships" xmlns:p="http://schemas.openxmlformats.org/presentationml/2006/main">
  <p:tag name="INDEXITEMTAG01/06/2012 10:51:372" val="Bugs"/>
</p:tagLst>
</file>

<file path=ppt/tags/tag4.xml><?xml version="1.0" encoding="utf-8"?>
<p:tagLst xmlns:a="http://schemas.openxmlformats.org/drawingml/2006/main" xmlns:r="http://schemas.openxmlformats.org/officeDocument/2006/relationships" xmlns:p="http://schemas.openxmlformats.org/presentationml/2006/main">
  <p:tag name="INDEXITEMTAG05/03/2012 13:32:444" val="Cost of bugs"/>
</p:tagLst>
</file>

<file path=ppt/tags/tag5.xml><?xml version="1.0" encoding="utf-8"?>
<p:tagLst xmlns:a="http://schemas.openxmlformats.org/drawingml/2006/main" xmlns:r="http://schemas.openxmlformats.org/officeDocument/2006/relationships" xmlns:p="http://schemas.openxmlformats.org/presentationml/2006/main">
  <p:tag name="INDEXITEMTAG05/03/2012 13:32:565" val="Mask costs"/>
</p:tagLst>
</file>

<file path=ppt/tags/tag6.xml><?xml version="1.0" encoding="utf-8"?>
<p:tagLst xmlns:a="http://schemas.openxmlformats.org/drawingml/2006/main" xmlns:r="http://schemas.openxmlformats.org/officeDocument/2006/relationships" xmlns:p="http://schemas.openxmlformats.org/presentationml/2006/main">
  <p:tag name="INDEXITEMTAG01/06/2012 10:54:253" val="Design Complexity"/>
  <p:tag name="INDEXITEMTAG01/06/2012 10:54:574" val="Time To Market Constraints"/>
</p:tagLst>
</file>

<file path=ppt/tags/tag7.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ags/tag8.xml><?xml version="1.0" encoding="utf-8"?>
<p:tagLst xmlns:a="http://schemas.openxmlformats.org/drawingml/2006/main" xmlns:r="http://schemas.openxmlformats.org/officeDocument/2006/relationships" xmlns:p="http://schemas.openxmlformats.org/presentationml/2006/main">
  <p:tag name="INDEXITEMTAG05/03/2012 13:33:387" val="TTM"/>
  <p:tag name="INDEXITEMTAG05/03/2012 13:33:356" val="Time to market (TTM)"/>
</p:tagLst>
</file>

<file path=ppt/tags/tag9.xml><?xml version="1.0" encoding="utf-8"?>
<p:tagLst xmlns:a="http://schemas.openxmlformats.org/drawingml/2006/main" xmlns:r="http://schemas.openxmlformats.org/officeDocument/2006/relationships" xmlns:p="http://schemas.openxmlformats.org/presentationml/2006/main">
  <p:tag name="TIMING" val="|0.3|0.4|0.5"/>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7558</TotalTime>
  <Words>3789</Words>
  <Application>Microsoft Macintosh PowerPoint</Application>
  <PresentationFormat>On-screen Show (4:3)</PresentationFormat>
  <Paragraphs>625</Paragraphs>
  <Slides>40</Slides>
  <Notes>14</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Default Design</vt:lpstr>
      <vt:lpstr>Image</vt:lpstr>
      <vt:lpstr>Introduction to  Design Verification COMS31700</vt:lpstr>
      <vt:lpstr>Welcome to COMS31700</vt:lpstr>
      <vt:lpstr>COMS31700 Unit Details</vt:lpstr>
      <vt:lpstr>Literature and Study Resources</vt:lpstr>
      <vt:lpstr>What is this unit about?</vt:lpstr>
      <vt:lpstr>Unit Outline</vt:lpstr>
      <vt:lpstr>What is  Design Verification?</vt:lpstr>
      <vt:lpstr>What is Design Verification?</vt:lpstr>
      <vt:lpstr>Verification vs Validation </vt:lpstr>
      <vt:lpstr>Why is Verification important?</vt:lpstr>
      <vt:lpstr>All about Bugs</vt:lpstr>
      <vt:lpstr>Why do Designs have Bugs?</vt:lpstr>
      <vt:lpstr>Why do Designs have Bugs?</vt:lpstr>
      <vt:lpstr>Why do Designs have Bugs?</vt:lpstr>
      <vt:lpstr>Why do Designs have Bugs?</vt:lpstr>
      <vt:lpstr>Cost of Bugs over Time</vt:lpstr>
      <vt:lpstr>Mask costs (Electronics Weekly, 10 October 2007)</vt:lpstr>
      <vt:lpstr>Increasing Design Complexity vs tight TTM Constraints</vt:lpstr>
      <vt:lpstr>Increasing Design Complexity</vt:lpstr>
      <vt:lpstr>Increasing Design Complexity</vt:lpstr>
      <vt:lpstr>Shorter Time-To-Market Windows</vt:lpstr>
      <vt:lpstr>Increasing Verification Productivity</vt:lpstr>
      <vt:lpstr>Increasing Verification Productivity</vt:lpstr>
      <vt:lpstr>Cost of Bugs to IP companies</vt:lpstr>
      <vt:lpstr>Verification in the IC Design Process</vt:lpstr>
      <vt:lpstr>The IC Design Process </vt:lpstr>
      <vt:lpstr>Chip Design Process</vt:lpstr>
      <vt:lpstr>Role of Verification in IC Design</vt:lpstr>
      <vt:lpstr>Chip Design Process</vt:lpstr>
      <vt:lpstr>What are you going to verify?</vt:lpstr>
      <vt:lpstr>How do Designers know whether  a circuit is correct?</vt:lpstr>
      <vt:lpstr>Reconvergence Models [Bergeron]</vt:lpstr>
      <vt:lpstr>Verification vs. Test</vt:lpstr>
      <vt:lpstr>Formal: Equivalence Checking</vt:lpstr>
      <vt:lpstr>Equivalence Checking</vt:lpstr>
      <vt:lpstr>Cost of Verification</vt:lpstr>
      <vt:lpstr>Verification is similar to statistical hypothesis testing</vt:lpstr>
      <vt:lpstr>Verification is similar to statistical hypothesis testing</vt:lpstr>
      <vt:lpstr>Verification is similar to statistical hypothesis testing</vt:lpstr>
      <vt:lpstr>Summary</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COMS31700 Design Verification</dc:title>
  <dc:subject/>
  <dc:creator>Kerstin Eder</dc:creator>
  <cp:keywords/>
  <dc:description/>
  <cp:lastModifiedBy>Kerstin Eder</cp:lastModifiedBy>
  <cp:revision>193</cp:revision>
  <cp:lastPrinted>2016-09-24T23:12:29Z</cp:lastPrinted>
  <dcterms:created xsi:type="dcterms:W3CDTF">2006-05-11T10:00:56Z</dcterms:created>
  <dcterms:modified xsi:type="dcterms:W3CDTF">2017-09-26T15:07:40Z</dcterms:modified>
  <cp:category/>
</cp:coreProperties>
</file>