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12" r:id="rId2"/>
    <p:sldId id="420" r:id="rId3"/>
    <p:sldId id="364" r:id="rId4"/>
    <p:sldId id="413" r:id="rId5"/>
    <p:sldId id="366" r:id="rId6"/>
    <p:sldId id="367" r:id="rId7"/>
    <p:sldId id="368" r:id="rId8"/>
    <p:sldId id="415" r:id="rId9"/>
    <p:sldId id="370" r:id="rId10"/>
    <p:sldId id="443" r:id="rId11"/>
    <p:sldId id="371" r:id="rId12"/>
    <p:sldId id="414" r:id="rId13"/>
    <p:sldId id="373" r:id="rId14"/>
    <p:sldId id="421" r:id="rId15"/>
    <p:sldId id="374" r:id="rId16"/>
    <p:sldId id="375" r:id="rId17"/>
    <p:sldId id="376" r:id="rId18"/>
    <p:sldId id="438" r:id="rId19"/>
    <p:sldId id="444" r:id="rId20"/>
    <p:sldId id="377" r:id="rId21"/>
    <p:sldId id="422" r:id="rId22"/>
    <p:sldId id="406" r:id="rId23"/>
    <p:sldId id="407" r:id="rId24"/>
    <p:sldId id="408" r:id="rId25"/>
    <p:sldId id="409" r:id="rId26"/>
    <p:sldId id="410" r:id="rId27"/>
    <p:sldId id="411" r:id="rId28"/>
    <p:sldId id="416" r:id="rId29"/>
    <p:sldId id="378" r:id="rId30"/>
    <p:sldId id="439" r:id="rId31"/>
    <p:sldId id="379" r:id="rId32"/>
    <p:sldId id="380" r:id="rId33"/>
    <p:sldId id="419" r:id="rId34"/>
    <p:sldId id="388" r:id="rId35"/>
    <p:sldId id="389" r:id="rId36"/>
    <p:sldId id="417" r:id="rId37"/>
    <p:sldId id="391" r:id="rId38"/>
    <p:sldId id="392" r:id="rId39"/>
    <p:sldId id="418" r:id="rId40"/>
    <p:sldId id="423" r:id="rId41"/>
    <p:sldId id="424" r:id="rId42"/>
    <p:sldId id="442" r:id="rId43"/>
    <p:sldId id="441" r:id="rId44"/>
    <p:sldId id="426" r:id="rId45"/>
    <p:sldId id="427" r:id="rId46"/>
    <p:sldId id="428" r:id="rId47"/>
    <p:sldId id="429" r:id="rId48"/>
    <p:sldId id="433" r:id="rId49"/>
    <p:sldId id="402" r:id="rId50"/>
    <p:sldId id="434" r:id="rId51"/>
    <p:sldId id="435" r:id="rId52"/>
    <p:sldId id="436" r:id="rId53"/>
    <p:sldId id="445" r:id="rId5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6FF"/>
    <a:srgbClr val="A50021"/>
    <a:srgbClr val="FFCCCC"/>
    <a:srgbClr val="FF00FF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512" autoAdjust="0"/>
  </p:normalViewPr>
  <p:slideViewPr>
    <p:cSldViewPr snapToGrid="0" showGuides="1">
      <p:cViewPr>
        <p:scale>
          <a:sx n="112" d="100"/>
          <a:sy n="112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0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7C1E01-60CA-4FF8-B4CC-B185C42B6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B993D0-F88A-415D-B6CC-B469A182B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8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ACF77-6B39-43D6-B488-4A1EB1144E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This SPEC is incomplete. It lacks the statement: Data written to a full DUV will be dropped.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159A9-1FC4-4F7C-9159-0C58085EA3C1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952F3-F96B-4F9F-905C-50071084C6A5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 out that Equivalence Checking is the most common form of Formal Verification now</a:t>
            </a:r>
            <a:r>
              <a:rPr lang="en-GB" baseline="0" dirty="0" smtClean="0"/>
              <a:t> routinely used in practice.</a:t>
            </a:r>
          </a:p>
          <a:p>
            <a:r>
              <a:rPr lang="en-GB" baseline="0" dirty="0" smtClean="0"/>
              <a:t>Point out that it should not be confused with Property Checking.</a:t>
            </a:r>
          </a:p>
          <a:p>
            <a:r>
              <a:rPr lang="en-GB" baseline="0" dirty="0" smtClean="0"/>
              <a:t>Point out that Property Checking is also called Model Checking.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reconvergence</a:t>
            </a:r>
            <a:r>
              <a:rPr lang="en-GB" dirty="0" smtClean="0"/>
              <a:t> model is a conceptual representation of the </a:t>
            </a:r>
            <a:r>
              <a:rPr lang="en-GB" dirty="0" err="1" smtClean="0"/>
              <a:t>verificaiton</a:t>
            </a:r>
            <a:r>
              <a:rPr lang="en-GB" dirty="0" smtClean="0"/>
              <a:t> process. It helps</a:t>
            </a:r>
            <a:r>
              <a:rPr lang="en-GB" baseline="0" dirty="0" smtClean="0"/>
              <a:t> us understand what is being verified.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993D0-F88A-415D-B6CC-B469A182BA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Distinction between reachable and possible states will be demonstrated</a:t>
            </a:r>
            <a:r>
              <a:rPr lang="en-GB" baseline="0" dirty="0" smtClean="0"/>
              <a:t> using Jasper on the FIFO design.</a:t>
            </a:r>
          </a:p>
          <a:p>
            <a:r>
              <a:rPr lang="en-GB" baseline="0" dirty="0" smtClean="0"/>
              <a:t>Discuss the meaning of ALL properties: How do we know we have ALL properties?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EEECE1"/>
              </a:buClr>
            </a:pPr>
            <a:fld id="{6E7B8AB8-D80A-4A60-B4A5-88863A6EE486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>
                <a:buClr>
                  <a:srgbClr val="EEECE1"/>
                </a:buClr>
              </a:pPr>
              <a:t>51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552916-93C6-4F97-8C9E-ECD83850A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E0F003C2-4F9F-4A41-87C1-53BF97E93584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Block-level </a:t>
            </a:r>
            <a:br>
              <a:rPr lang="en-US" sz="5400" b="1" dirty="0" smtClean="0"/>
            </a:br>
            <a:r>
              <a:rPr lang="en-US" sz="5400" b="1" dirty="0" smtClean="0"/>
              <a:t>Case Study</a:t>
            </a:r>
            <a:br>
              <a:rPr lang="en-US" sz="5400" b="1" dirty="0" smtClean="0"/>
            </a:br>
            <a:r>
              <a:rPr lang="en-US" sz="2400" dirty="0" smtClean="0"/>
              <a:t>with demonstration of (ABV and) Formal Verification</a:t>
            </a:r>
            <a:endParaRPr lang="en-US" sz="1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942" y="4719638"/>
            <a:ext cx="8075706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I gratefully acknowledge the support from Cadence who provide the licenses for the Formal Verification Tool demonstration. Special thanks also to Anton Klotz from the Cadence Academic Network.)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71563"/>
            <a:ext cx="8424863" cy="5343525"/>
          </a:xfrm>
        </p:spPr>
        <p:txBody>
          <a:bodyPr/>
          <a:lstStyle/>
          <a:p>
            <a:r>
              <a:rPr lang="en-GB" sz="2400" smtClean="0"/>
              <a:t>Functions to be verified: </a:t>
            </a:r>
          </a:p>
          <a:p>
            <a:pPr lvl="1"/>
            <a:r>
              <a:rPr lang="en-GB" sz="1800" smtClean="0"/>
              <a:t>For each level in the design hierarchy, list all the functions that will be verified at that level.</a:t>
            </a:r>
          </a:p>
          <a:p>
            <a:pPr lvl="1"/>
            <a:r>
              <a:rPr lang="en-GB" sz="1800" smtClean="0"/>
              <a:t>In particular, identify corner cases for the design.</a:t>
            </a:r>
          </a:p>
          <a:p>
            <a:r>
              <a:rPr lang="en-GB" sz="2400" smtClean="0"/>
              <a:t>Methods of verification:</a:t>
            </a:r>
          </a:p>
          <a:p>
            <a:pPr lvl="1"/>
            <a:r>
              <a:rPr lang="en-GB" sz="1800" smtClean="0"/>
              <a:t>Define which verification methods to use, e.g. simulation (directed or random), formal, etc.</a:t>
            </a:r>
          </a:p>
          <a:p>
            <a:r>
              <a:rPr lang="en-GB" sz="2400" smtClean="0"/>
              <a:t>Completion criteria: </a:t>
            </a:r>
          </a:p>
          <a:p>
            <a:pPr lvl="1"/>
            <a:r>
              <a:rPr lang="en-GB" sz="1800" smtClean="0"/>
              <a:t>Define the measurements that indicate that verification is complete.</a:t>
            </a:r>
          </a:p>
          <a:p>
            <a:pPr lvl="1"/>
            <a:r>
              <a:rPr lang="en-GB" sz="1800" smtClean="0"/>
              <a:t>In particular, define coverage models and targets.</a:t>
            </a:r>
            <a:endParaRPr lang="en-US" sz="1800" smtClean="0"/>
          </a:p>
          <a:p>
            <a:r>
              <a:rPr lang="en-GB" sz="2400" smtClean="0"/>
              <a:t>Resources required (people) and schedule details: </a:t>
            </a:r>
          </a:p>
          <a:p>
            <a:pPr lvl="1"/>
            <a:r>
              <a:rPr lang="en-GB" sz="1800" smtClean="0"/>
              <a:t>Integrate the verification plan into the overall design plan and estimate the cost of verification.</a:t>
            </a:r>
          </a:p>
          <a:p>
            <a:r>
              <a:rPr lang="en-GB" sz="2400" smtClean="0"/>
              <a:t>Required tools: </a:t>
            </a:r>
          </a:p>
          <a:p>
            <a:pPr lvl="1"/>
            <a:r>
              <a:rPr lang="en-GB" sz="1800" smtClean="0"/>
              <a:t>List the software and hardware necessary to perform verification.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47813" y="2816225"/>
            <a:ext cx="5616575" cy="1692275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>
                <a:solidFill>
                  <a:srgbClr val="C00000"/>
                </a:solidFill>
              </a:rPr>
              <a:t>The Verification Plan is the </a:t>
            </a:r>
            <a:r>
              <a:rPr lang="en-GB" sz="4000">
                <a:solidFill>
                  <a:srgbClr val="C00000"/>
                </a:solidFill>
              </a:rPr>
              <a:t>Specification</a:t>
            </a:r>
            <a:r>
              <a:rPr lang="en-GB" sz="3200">
                <a:solidFill>
                  <a:srgbClr val="C00000"/>
                </a:solidFill>
              </a:rPr>
              <a:t> </a:t>
            </a:r>
          </a:p>
          <a:p>
            <a:r>
              <a:rPr lang="en-GB" sz="3200">
                <a:solidFill>
                  <a:srgbClr val="C00000"/>
                </a:solidFill>
              </a:rPr>
              <a:t>for the Verification Process</a:t>
            </a:r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Verification Plan </a:t>
            </a:r>
            <a:endParaRPr lang="en-GB" smtClean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995738" y="1058090"/>
            <a:ext cx="4679950" cy="1407297"/>
          </a:xfrm>
          <a:prstGeom prst="wedgeRoundRectCallout">
            <a:avLst>
              <a:gd name="adj1" fmla="val -33237"/>
              <a:gd name="adj2" fmla="val 71987"/>
              <a:gd name="adj3" fmla="val 16667"/>
            </a:avLst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latin typeface="Arial" pitchFamily="34" charset="0"/>
              </a:rPr>
              <a:t>Verification Plans are “live” documents. </a:t>
            </a:r>
          </a:p>
          <a:p>
            <a:pPr>
              <a:defRPr/>
            </a:pPr>
            <a:r>
              <a:rPr lang="en-GB" dirty="0">
                <a:latin typeface="Arial" pitchFamily="34" charset="0"/>
              </a:rPr>
              <a:t>They change as our understanding of the DUV increases.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0825" y="1268413"/>
            <a:ext cx="8650288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endParaRPr lang="en-GB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32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216" name="Group 24"/>
          <p:cNvGraphicFramePr>
            <a:graphicFrameLocks noGrp="1"/>
          </p:cNvGraphicFramePr>
          <p:nvPr>
            <p:ph sz="half" idx="1"/>
          </p:nvPr>
        </p:nvGraphicFramePr>
        <p:xfrm>
          <a:off x="457200" y="1239838"/>
          <a:ext cx="8229600" cy="2303175"/>
        </p:xfrm>
        <a:graphic>
          <a:graphicData uri="http://schemas.openxmlformats.org/drawingml/2006/table">
            <a:tbl>
              <a:tblPr rtl="1"/>
              <a:tblGrid>
                <a:gridCol w="7224713"/>
                <a:gridCol w="10048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write functionality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read functionality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reset functionality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…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21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12763" y="4060825"/>
            <a:ext cx="8118475" cy="242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A50021"/>
                </a:solidFill>
              </a:rPr>
              <a:t>NOTE:</a:t>
            </a:r>
            <a:r>
              <a:rPr lang="en-US" sz="2000" i="1" smtClean="0">
                <a:solidFill>
                  <a:srgbClr val="A50021"/>
                </a:solidFill>
              </a:rPr>
              <a:t> “Check that X” </a:t>
            </a:r>
            <a:r>
              <a:rPr lang="en-US" sz="2000" smtClean="0">
                <a:solidFill>
                  <a:srgbClr val="A50021"/>
                </a:solidFill>
              </a:rPr>
              <a:t>should be read as “Create a scenario that allows checking X”.</a:t>
            </a:r>
          </a:p>
          <a:p>
            <a:pPr>
              <a:buClr>
                <a:srgbClr val="0070C0"/>
              </a:buClr>
            </a:pPr>
            <a:r>
              <a:rPr lang="en-US" sz="2000" smtClean="0"/>
              <a:t>These generic tests should be broken to more specific tests</a:t>
            </a:r>
          </a:p>
          <a:p>
            <a:pPr lvl="1"/>
            <a:r>
              <a:rPr lang="en-US" sz="1600" smtClean="0"/>
              <a:t>Test case 1.1.</a:t>
            </a:r>
            <a:r>
              <a:rPr lang="en-US" sz="1600" smtClean="0">
                <a:solidFill>
                  <a:srgbClr val="00B050"/>
                </a:solidFill>
              </a:rPr>
              <a:t>1</a:t>
            </a:r>
            <a:r>
              <a:rPr lang="en-US" sz="1600" smtClean="0"/>
              <a:t>: Check write when </a:t>
            </a:r>
            <a:r>
              <a:rPr lang="en-US" sz="1600" b="1" smtClean="0">
                <a:solidFill>
                  <a:srgbClr val="00B050"/>
                </a:solidFill>
              </a:rPr>
              <a:t>empty </a:t>
            </a:r>
          </a:p>
          <a:p>
            <a:pPr lvl="1"/>
            <a:r>
              <a:rPr lang="en-US" sz="1600" smtClean="0"/>
              <a:t>Test case 1.1.</a:t>
            </a:r>
            <a:r>
              <a:rPr lang="en-US" sz="1600" smtClean="0">
                <a:solidFill>
                  <a:srgbClr val="0099FF"/>
                </a:solidFill>
              </a:rPr>
              <a:t>2</a:t>
            </a:r>
            <a:r>
              <a:rPr lang="en-US" sz="1600" smtClean="0"/>
              <a:t>: Check write when </a:t>
            </a:r>
            <a:r>
              <a:rPr lang="en-US" sz="1600" b="1" smtClean="0">
                <a:solidFill>
                  <a:srgbClr val="0099FF"/>
                </a:solidFill>
              </a:rPr>
              <a:t>full</a:t>
            </a:r>
          </a:p>
          <a:p>
            <a:pPr lvl="1"/>
            <a:r>
              <a:rPr lang="en-US" sz="1600" smtClean="0"/>
              <a:t>Test case 1.1.</a:t>
            </a:r>
            <a:r>
              <a:rPr lang="en-US" sz="1600" smtClean="0">
                <a:solidFill>
                  <a:srgbClr val="FF00FF"/>
                </a:solidFill>
              </a:rPr>
              <a:t>3</a:t>
            </a:r>
            <a:r>
              <a:rPr lang="en-US" sz="1600" smtClean="0"/>
              <a:t>: Check write during </a:t>
            </a:r>
            <a:r>
              <a:rPr lang="en-US" sz="1600" b="1" smtClean="0">
                <a:solidFill>
                  <a:srgbClr val="FF00FF"/>
                </a:solidFill>
              </a:rPr>
              <a:t>reset</a:t>
            </a:r>
          </a:p>
          <a:p>
            <a:pPr lvl="1"/>
            <a:r>
              <a:rPr lang="en-US" sz="1600" smtClean="0"/>
              <a:t>…</a:t>
            </a:r>
            <a:endParaRPr lang="en-US" sz="1600" b="1" smtClean="0">
              <a:solidFill>
                <a:srgbClr val="FF6600"/>
              </a:solidFill>
            </a:endParaRPr>
          </a:p>
          <a:p>
            <a:pPr lvl="1"/>
            <a:endParaRPr lang="en-US" sz="1800" smtClean="0">
              <a:solidFill>
                <a:schemeClr val="folHlink"/>
              </a:solidFill>
            </a:endParaRPr>
          </a:p>
        </p:txBody>
      </p:sp>
      <p:sp>
        <p:nvSpPr>
          <p:cNvPr id="1333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981075"/>
          </a:xfrm>
        </p:spPr>
        <p:txBody>
          <a:bodyPr/>
          <a:lstStyle/>
          <a:p>
            <a:r>
              <a:rPr lang="en-US" smtClean="0"/>
              <a:t>Test Scenarios Matrix - Basic </a:t>
            </a:r>
            <a:endParaRPr lang="en-GB" smtClean="0"/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818188" y="1884363"/>
            <a:ext cx="3048000" cy="1855787"/>
          </a:xfrm>
          <a:prstGeom prst="wedgeRoundRectCallout">
            <a:avLst>
              <a:gd name="adj1" fmla="val -76741"/>
              <a:gd name="adj2" fmla="val -60634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 dirty="0">
                <a:solidFill>
                  <a:srgbClr val="C00000"/>
                </a:solidFill>
              </a:rPr>
              <a:t>D</a:t>
            </a:r>
            <a:r>
              <a:rPr lang="en-GB" sz="2400" b="1" dirty="0" smtClean="0">
                <a:solidFill>
                  <a:srgbClr val="C00000"/>
                </a:solidFill>
              </a:rPr>
              <a:t>evelop </a:t>
            </a:r>
            <a:r>
              <a:rPr lang="en-GB" sz="2400" b="1" dirty="0">
                <a:solidFill>
                  <a:srgbClr val="C00000"/>
                </a:solidFill>
              </a:rPr>
              <a:t>a Test Scenarios Matrix for our Case Study DUV.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White Box View </a:t>
            </a:r>
            <a:br>
              <a:rPr lang="en-GB" dirty="0" smtClean="0"/>
            </a:br>
            <a:r>
              <a:rPr lang="en-GB" dirty="0" smtClean="0"/>
              <a:t>DUV Implementation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DUV Implementation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8775" y="1125538"/>
            <a:ext cx="8424863" cy="2663825"/>
          </a:xfrm>
        </p:spPr>
        <p:txBody>
          <a:bodyPr/>
          <a:lstStyle/>
          <a:p>
            <a:r>
              <a:rPr lang="en-GB" smtClean="0"/>
              <a:t>Implementation based on a circular buffer</a:t>
            </a:r>
          </a:p>
          <a:p>
            <a:pPr lvl="1"/>
            <a:r>
              <a:rPr lang="en-GB" sz="2400" smtClean="0"/>
              <a:t>nxt_wr and nxt_rd pointers indicate where the next entry will be written to or read from.</a:t>
            </a:r>
          </a:p>
          <a:p>
            <a:pPr lvl="1"/>
            <a:r>
              <a:rPr lang="en-GB" sz="2400" smtClean="0"/>
              <a:t>data_counter indicates the number of valid data items in the FIFO.</a:t>
            </a:r>
          </a:p>
          <a:p>
            <a:pPr lvl="1"/>
            <a:r>
              <a:rPr lang="en-GB" sz="2400" smtClean="0"/>
              <a:t>Complex control logic for pointers and counter.</a:t>
            </a:r>
          </a:p>
        </p:txBody>
      </p:sp>
      <p:grpSp>
        <p:nvGrpSpPr>
          <p:cNvPr id="16388" name="Group 19"/>
          <p:cNvGrpSpPr>
            <a:grpSpLocks/>
          </p:cNvGrpSpPr>
          <p:nvPr/>
        </p:nvGrpSpPr>
        <p:grpSpPr bwMode="auto">
          <a:xfrm>
            <a:off x="684213" y="3933825"/>
            <a:ext cx="5759450" cy="2405063"/>
            <a:chOff x="1691680" y="3789040"/>
            <a:chExt cx="5760640" cy="2405881"/>
          </a:xfrm>
        </p:grpSpPr>
        <p:sp>
          <p:nvSpPr>
            <p:cNvPr id="16391" name="Rectangle 3"/>
            <p:cNvSpPr>
              <a:spLocks noChangeArrowheads="1"/>
            </p:cNvSpPr>
            <p:nvPr/>
          </p:nvSpPr>
          <p:spPr bwMode="auto">
            <a:xfrm>
              <a:off x="1691680" y="4293096"/>
              <a:ext cx="5760640" cy="129614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cxnSp>
          <p:nvCxnSpPr>
            <p:cNvPr id="16392" name="Straight Connector 5"/>
            <p:cNvCxnSpPr>
              <a:cxnSpLocks noChangeShapeType="1"/>
            </p:cNvCxnSpPr>
            <p:nvPr/>
          </p:nvCxnSpPr>
          <p:spPr bwMode="auto">
            <a:xfrm>
              <a:off x="241176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3" name="Straight Connector 6"/>
            <p:cNvCxnSpPr>
              <a:cxnSpLocks noChangeShapeType="1"/>
            </p:cNvCxnSpPr>
            <p:nvPr/>
          </p:nvCxnSpPr>
          <p:spPr bwMode="auto">
            <a:xfrm>
              <a:off x="313184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4" name="Straight Connector 7"/>
            <p:cNvCxnSpPr>
              <a:cxnSpLocks noChangeShapeType="1"/>
            </p:cNvCxnSpPr>
            <p:nvPr/>
          </p:nvCxnSpPr>
          <p:spPr bwMode="auto">
            <a:xfrm>
              <a:off x="385192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5" name="Straight Connector 8"/>
            <p:cNvCxnSpPr>
              <a:cxnSpLocks noChangeShapeType="1"/>
            </p:cNvCxnSpPr>
            <p:nvPr/>
          </p:nvCxnSpPr>
          <p:spPr bwMode="auto">
            <a:xfrm>
              <a:off x="673224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6" name="Straight Connector 9"/>
            <p:cNvCxnSpPr>
              <a:cxnSpLocks noChangeShapeType="1"/>
            </p:cNvCxnSpPr>
            <p:nvPr/>
          </p:nvCxnSpPr>
          <p:spPr bwMode="auto">
            <a:xfrm>
              <a:off x="529208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7" name="Straight Connector 10"/>
            <p:cNvCxnSpPr>
              <a:cxnSpLocks noChangeShapeType="1"/>
            </p:cNvCxnSpPr>
            <p:nvPr/>
          </p:nvCxnSpPr>
          <p:spPr bwMode="auto">
            <a:xfrm>
              <a:off x="601216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8" name="Straight Connector 11"/>
            <p:cNvCxnSpPr>
              <a:cxnSpLocks noChangeShapeType="1"/>
            </p:cNvCxnSpPr>
            <p:nvPr/>
          </p:nvCxnSpPr>
          <p:spPr bwMode="auto">
            <a:xfrm>
              <a:off x="4572000" y="4293096"/>
              <a:ext cx="0" cy="129614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9" name="Straight Arrow Connector 13"/>
            <p:cNvCxnSpPr>
              <a:cxnSpLocks noChangeShapeType="1"/>
            </p:cNvCxnSpPr>
            <p:nvPr/>
          </p:nvCxnSpPr>
          <p:spPr bwMode="auto">
            <a:xfrm>
              <a:off x="2051720" y="3789040"/>
              <a:ext cx="0" cy="50405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6400" name="Straight Arrow Connector 14"/>
            <p:cNvCxnSpPr>
              <a:cxnSpLocks noChangeShapeType="1"/>
            </p:cNvCxnSpPr>
            <p:nvPr/>
          </p:nvCxnSpPr>
          <p:spPr bwMode="auto">
            <a:xfrm>
              <a:off x="2051720" y="5589240"/>
              <a:ext cx="0" cy="50405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</p:cxnSp>
        <p:sp>
          <p:nvSpPr>
            <p:cNvPr id="16401" name="TextBox 16"/>
            <p:cNvSpPr txBox="1">
              <a:spLocks noChangeArrowheads="1"/>
            </p:cNvSpPr>
            <p:nvPr/>
          </p:nvSpPr>
          <p:spPr bwMode="auto">
            <a:xfrm>
              <a:off x="2051720" y="3789040"/>
              <a:ext cx="12241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nxt_wr</a:t>
              </a:r>
            </a:p>
          </p:txBody>
        </p:sp>
        <p:sp>
          <p:nvSpPr>
            <p:cNvPr id="16402" name="TextBox 17"/>
            <p:cNvSpPr txBox="1">
              <a:spLocks noChangeArrowheads="1"/>
            </p:cNvSpPr>
            <p:nvPr/>
          </p:nvSpPr>
          <p:spPr bwMode="auto">
            <a:xfrm>
              <a:off x="1979712" y="5733256"/>
              <a:ext cx="13681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nxt_rd</a:t>
              </a:r>
            </a:p>
          </p:txBody>
        </p:sp>
      </p:grp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7092950" y="4868863"/>
            <a:ext cx="1547813" cy="6477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GB" sz="2400" b="1"/>
          </a:p>
        </p:txBody>
      </p:sp>
      <p:sp>
        <p:nvSpPr>
          <p:cNvPr id="16390" name="TextBox 20"/>
          <p:cNvSpPr txBox="1">
            <a:spLocks noChangeArrowheads="1"/>
          </p:cNvSpPr>
          <p:nvPr/>
        </p:nvSpPr>
        <p:spPr bwMode="auto">
          <a:xfrm>
            <a:off x="6732588" y="4365625"/>
            <a:ext cx="2195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data_counter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Functional Coverage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Cross-Product Functional Coverage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3188"/>
            <a:ext cx="8229600" cy="46529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i="1" smtClean="0">
                <a:solidFill>
                  <a:srgbClr val="0070C0"/>
                </a:solidFill>
              </a:rPr>
              <a:t>[</a:t>
            </a:r>
            <a:r>
              <a:rPr lang="en-US" sz="1400" i="1" smtClean="0">
                <a:solidFill>
                  <a:srgbClr val="0070C0"/>
                </a:solidFill>
                <a:cs typeface="Times New Roman" pitchFamily="18" charset="0"/>
              </a:rPr>
              <a:t>O Lachish, E Marcus, S Ur and A Ziv. Hole Analysis for Functional Coverage Data. In proceedings of the 2002 Design Automation Conference (DAC), June 10-14, 2002, New Orleans, US.]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/>
              <a:t>A </a:t>
            </a:r>
            <a:r>
              <a:rPr lang="en-US" smtClean="0">
                <a:solidFill>
                  <a:srgbClr val="0070C0"/>
                </a:solidFill>
              </a:rPr>
              <a:t>cross-product coverage model </a:t>
            </a:r>
            <a:r>
              <a:rPr lang="en-US" smtClean="0"/>
              <a:t>is composed of the following parts:</a:t>
            </a:r>
          </a:p>
          <a:p>
            <a:pPr marL="914400" lvl="1" indent="-514350">
              <a:buFontTx/>
              <a:buAutoNum type="arabicPeriod"/>
            </a:pPr>
            <a:r>
              <a:rPr lang="en-GB" sz="2400" smtClean="0"/>
              <a:t>A </a:t>
            </a:r>
            <a:r>
              <a:rPr lang="en-GB" sz="2400" b="1" smtClean="0">
                <a:solidFill>
                  <a:srgbClr val="0070C0"/>
                </a:solidFill>
              </a:rPr>
              <a:t>semantic description </a:t>
            </a:r>
            <a:r>
              <a:rPr lang="en-GB" sz="2400" smtClean="0"/>
              <a:t>of the model (</a:t>
            </a:r>
            <a:r>
              <a:rPr lang="en-GB" sz="2400" b="1" smtClean="0">
                <a:solidFill>
                  <a:srgbClr val="0070C0"/>
                </a:solidFill>
              </a:rPr>
              <a:t>story</a:t>
            </a:r>
            <a:r>
              <a:rPr lang="en-GB" sz="2400" smtClean="0"/>
              <a:t>)</a:t>
            </a:r>
          </a:p>
          <a:p>
            <a:pPr marL="914400" lvl="1" indent="-514350">
              <a:buFontTx/>
              <a:buAutoNum type="arabicPeriod"/>
            </a:pPr>
            <a:r>
              <a:rPr lang="en-GB" sz="2400" smtClean="0"/>
              <a:t>A list of the </a:t>
            </a:r>
            <a:r>
              <a:rPr lang="en-GB" sz="2400" b="1" smtClean="0">
                <a:solidFill>
                  <a:srgbClr val="4185BD"/>
                </a:solidFill>
              </a:rPr>
              <a:t>attributes</a:t>
            </a:r>
            <a:r>
              <a:rPr lang="en-GB" sz="2400" b="1" smtClean="0"/>
              <a:t> </a:t>
            </a:r>
            <a:r>
              <a:rPr lang="en-GB" sz="2400" smtClean="0"/>
              <a:t>mentioned in the story</a:t>
            </a:r>
          </a:p>
          <a:p>
            <a:pPr marL="914400" lvl="1" indent="-514350">
              <a:buFontTx/>
              <a:buAutoNum type="arabicPeriod"/>
            </a:pPr>
            <a:r>
              <a:rPr lang="en-GB" sz="2400" smtClean="0"/>
              <a:t>A set of all the </a:t>
            </a:r>
            <a:r>
              <a:rPr lang="en-GB" sz="2400" b="1" smtClean="0">
                <a:solidFill>
                  <a:srgbClr val="0070C0"/>
                </a:solidFill>
              </a:rPr>
              <a:t>possible values </a:t>
            </a:r>
            <a:r>
              <a:rPr lang="en-GB" sz="2400" smtClean="0"/>
              <a:t>for each attribute (</a:t>
            </a:r>
            <a:r>
              <a:rPr lang="en-GB" sz="2400" b="1" smtClean="0">
                <a:solidFill>
                  <a:srgbClr val="0070C0"/>
                </a:solidFill>
              </a:rPr>
              <a:t>the attribute value domains</a:t>
            </a:r>
            <a:r>
              <a:rPr lang="en-GB" sz="2400" smtClean="0"/>
              <a:t>)</a:t>
            </a:r>
          </a:p>
          <a:p>
            <a:pPr marL="914400" lvl="1" indent="-514350">
              <a:buFontTx/>
              <a:buAutoNum type="arabicPeriod"/>
            </a:pPr>
            <a:r>
              <a:rPr lang="en-GB" sz="2400" smtClean="0"/>
              <a:t>A </a:t>
            </a:r>
            <a:r>
              <a:rPr lang="en-GB" sz="2400" b="1" smtClean="0">
                <a:solidFill>
                  <a:srgbClr val="0070C0"/>
                </a:solidFill>
              </a:rPr>
              <a:t>list of restrictions </a:t>
            </a:r>
            <a:r>
              <a:rPr lang="en-GB" sz="2400" smtClean="0"/>
              <a:t>on the </a:t>
            </a:r>
            <a:r>
              <a:rPr lang="en-GB" sz="2400" b="1" smtClean="0">
                <a:solidFill>
                  <a:srgbClr val="0070C0"/>
                </a:solidFill>
              </a:rPr>
              <a:t>legal combinations </a:t>
            </a:r>
            <a:r>
              <a:rPr lang="en-GB" sz="2400" smtClean="0"/>
              <a:t>in the cross-product of attribute values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FIFO Cross Product Coverage Model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36650"/>
            <a:ext cx="8424863" cy="5346700"/>
          </a:xfrm>
        </p:spPr>
        <p:txBody>
          <a:bodyPr/>
          <a:lstStyle/>
          <a:p>
            <a:r>
              <a:rPr lang="en-GB" dirty="0" smtClean="0"/>
              <a:t>From a “White Box” verification perspective:</a:t>
            </a:r>
          </a:p>
          <a:p>
            <a:pPr lvl="1"/>
            <a:r>
              <a:rPr lang="en-GB" sz="2400" dirty="0" smtClean="0"/>
              <a:t>The FIFO is implemented using a circular buffer.</a:t>
            </a:r>
          </a:p>
          <a:p>
            <a:pPr lvl="1"/>
            <a:r>
              <a:rPr lang="en-GB" sz="2400" dirty="0" smtClean="0"/>
              <a:t>The circular buffer implementation is based on the following control signals:</a:t>
            </a:r>
          </a:p>
          <a:p>
            <a:pPr lvl="2"/>
            <a:r>
              <a:rPr lang="en-GB" sz="2000" dirty="0" err="1" smtClean="0"/>
              <a:t>nxt_rd</a:t>
            </a:r>
            <a:r>
              <a:rPr lang="en-GB" sz="2000" dirty="0" smtClean="0"/>
              <a:t>, </a:t>
            </a:r>
            <a:r>
              <a:rPr lang="en-GB" sz="2000" dirty="0" err="1" smtClean="0"/>
              <a:t>nxt_wr</a:t>
            </a:r>
            <a:r>
              <a:rPr lang="en-GB" sz="2000" dirty="0" smtClean="0"/>
              <a:t>, </a:t>
            </a:r>
            <a:r>
              <a:rPr lang="en-GB" sz="2000" dirty="0" err="1" smtClean="0"/>
              <a:t>data_counter</a:t>
            </a:r>
            <a:endParaRPr lang="en-GB" sz="2000" dirty="0" smtClean="0"/>
          </a:p>
          <a:p>
            <a:pPr lvl="1"/>
            <a:r>
              <a:rPr lang="en-GB" sz="2400" dirty="0" smtClean="0"/>
              <a:t>These signals are used to control the data flow and also the empty and full signals.</a:t>
            </a:r>
          </a:p>
          <a:p>
            <a:pPr lvl="1"/>
            <a:r>
              <a:rPr lang="en-GB" sz="2400" b="1" dirty="0" smtClean="0">
                <a:solidFill>
                  <a:srgbClr val="0070C0"/>
                </a:solidFill>
              </a:rPr>
              <a:t>Verification Plan:</a:t>
            </a:r>
          </a:p>
          <a:p>
            <a:pPr lvl="2"/>
            <a:r>
              <a:rPr lang="en-GB" sz="2000" i="1" dirty="0" smtClean="0"/>
              <a:t>“Interactions of read and write transactions can create complex and unexpected conditions. All combinations need to be verified to gain confidence in the correctness of the FIFO.”</a:t>
            </a:r>
          </a:p>
          <a:p>
            <a:r>
              <a:rPr lang="en-GB" sz="2800" dirty="0" smtClean="0"/>
              <a:t>This is the </a:t>
            </a:r>
            <a:r>
              <a:rPr lang="en-GB" sz="2800" dirty="0" smtClean="0">
                <a:solidFill>
                  <a:srgbClr val="0070C0"/>
                </a:solidFill>
              </a:rPr>
              <a:t>story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FIFO Cross Product Coverage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1230313"/>
            <a:ext cx="8424863" cy="5114925"/>
          </a:xfrm>
        </p:spPr>
        <p:txBody>
          <a:bodyPr/>
          <a:lstStyle/>
          <a:p>
            <a:r>
              <a:rPr lang="en-GB" smtClean="0">
                <a:solidFill>
                  <a:srgbClr val="0070C0"/>
                </a:solidFill>
              </a:rPr>
              <a:t>Attributes </a:t>
            </a:r>
            <a:r>
              <a:rPr lang="en-GB" smtClean="0"/>
              <a:t>relevant to the coverage model:</a:t>
            </a:r>
          </a:p>
          <a:p>
            <a:pPr lvl="1"/>
            <a:r>
              <a:rPr lang="en-GB" sz="2400" smtClean="0"/>
              <a:t>nxt_rd, nxt_wr, data_counter, empty, full signals</a:t>
            </a:r>
          </a:p>
          <a:p>
            <a:r>
              <a:rPr lang="en-GB" smtClean="0">
                <a:solidFill>
                  <a:srgbClr val="0070C0"/>
                </a:solidFill>
              </a:rPr>
              <a:t>Attribute value domains:</a:t>
            </a:r>
          </a:p>
          <a:p>
            <a:pPr lvl="1"/>
            <a:r>
              <a:rPr lang="en-GB" sz="1800" smtClean="0"/>
              <a:t>nxt_rd </a:t>
            </a:r>
            <a:r>
              <a:rPr lang="el-GR" sz="1800" smtClean="0">
                <a:cs typeface="Arial" charset="0"/>
              </a:rPr>
              <a:t>ϵ</a:t>
            </a:r>
            <a:r>
              <a:rPr lang="en-GB" sz="1800" smtClean="0">
                <a:cs typeface="Arial" charset="0"/>
              </a:rPr>
              <a:t> {0,1,2,3,4,5,6,7}</a:t>
            </a:r>
            <a:endParaRPr lang="en-GB" sz="1800" smtClean="0"/>
          </a:p>
          <a:p>
            <a:pPr lvl="1"/>
            <a:r>
              <a:rPr lang="en-GB" sz="1800" smtClean="0"/>
              <a:t>nxt_wr </a:t>
            </a:r>
            <a:r>
              <a:rPr lang="el-GR" sz="1800" smtClean="0">
                <a:cs typeface="Arial" charset="0"/>
              </a:rPr>
              <a:t>ϵ</a:t>
            </a:r>
            <a:r>
              <a:rPr lang="en-GB" sz="1800" smtClean="0">
                <a:cs typeface="Arial" charset="0"/>
              </a:rPr>
              <a:t> {0,1,2,3,4,5,6,7}</a:t>
            </a:r>
            <a:endParaRPr lang="en-GB" sz="1800" smtClean="0"/>
          </a:p>
          <a:p>
            <a:pPr lvl="1"/>
            <a:r>
              <a:rPr lang="en-GB" sz="1800" smtClean="0"/>
              <a:t>data_counter </a:t>
            </a:r>
            <a:r>
              <a:rPr lang="el-GR" sz="1800" smtClean="0">
                <a:cs typeface="Arial" charset="0"/>
              </a:rPr>
              <a:t>ϵ</a:t>
            </a:r>
            <a:r>
              <a:rPr lang="en-GB" sz="1800" smtClean="0">
                <a:cs typeface="Arial" charset="0"/>
              </a:rPr>
              <a:t> {0,1,2,3,4,5,6,7,8}</a:t>
            </a:r>
            <a:endParaRPr lang="en-GB" sz="1800" smtClean="0"/>
          </a:p>
          <a:p>
            <a:pPr lvl="1"/>
            <a:r>
              <a:rPr lang="en-GB" sz="1800" smtClean="0"/>
              <a:t>empty </a:t>
            </a:r>
            <a:r>
              <a:rPr lang="el-GR" sz="1800" smtClean="0">
                <a:cs typeface="Arial" charset="0"/>
              </a:rPr>
              <a:t>ϵ</a:t>
            </a:r>
            <a:r>
              <a:rPr lang="en-GB" sz="1800" smtClean="0">
                <a:cs typeface="Arial" charset="0"/>
              </a:rPr>
              <a:t> {0,1}</a:t>
            </a:r>
            <a:endParaRPr lang="en-GB" sz="1800" smtClean="0"/>
          </a:p>
          <a:p>
            <a:pPr lvl="1"/>
            <a:r>
              <a:rPr lang="en-GB" sz="1800" smtClean="0"/>
              <a:t>full </a:t>
            </a:r>
            <a:r>
              <a:rPr lang="el-GR" sz="1800" smtClean="0">
                <a:cs typeface="Arial" charset="0"/>
              </a:rPr>
              <a:t>ϵ</a:t>
            </a:r>
            <a:r>
              <a:rPr lang="en-GB" sz="1800" smtClean="0">
                <a:cs typeface="Arial" charset="0"/>
              </a:rPr>
              <a:t> {0,1}</a:t>
            </a:r>
          </a:p>
          <a:p>
            <a:r>
              <a:rPr lang="en-GB" smtClean="0">
                <a:solidFill>
                  <a:srgbClr val="0070C0"/>
                </a:solidFill>
              </a:rPr>
              <a:t>Full coverage space: </a:t>
            </a:r>
          </a:p>
          <a:p>
            <a:pPr lvl="1"/>
            <a:r>
              <a:rPr lang="en-GB" sz="2400" smtClean="0"/>
              <a:t>8*8*9*2*2 = </a:t>
            </a:r>
            <a:r>
              <a:rPr lang="en-GB" sz="2400" b="1" smtClean="0">
                <a:solidFill>
                  <a:srgbClr val="0070C0"/>
                </a:solidFill>
              </a:rPr>
              <a:t>2304 coverage tasks</a:t>
            </a:r>
          </a:p>
          <a:p>
            <a:pPr lvl="1"/>
            <a:r>
              <a:rPr lang="en-GB" sz="2400" smtClean="0"/>
              <a:t>Format: (nxt_rd, nxt_wr, data_counter, empty, full)</a:t>
            </a:r>
          </a:p>
          <a:p>
            <a:pPr lvl="1"/>
            <a:r>
              <a:rPr lang="en-GB" sz="2400" smtClean="0"/>
              <a:t>Find some legal and some illegal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FIFO Cross Product Coverage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1230313"/>
            <a:ext cx="8424863" cy="5114925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Attributes </a:t>
            </a:r>
            <a:r>
              <a:rPr lang="en-GB" dirty="0" smtClean="0"/>
              <a:t>relevant to the coverage model:</a:t>
            </a:r>
          </a:p>
          <a:p>
            <a:pPr lvl="1"/>
            <a:r>
              <a:rPr lang="en-GB" sz="2400" dirty="0" err="1" smtClean="0"/>
              <a:t>nxt_rd</a:t>
            </a:r>
            <a:r>
              <a:rPr lang="en-GB" sz="2400" dirty="0" smtClean="0"/>
              <a:t>, </a:t>
            </a:r>
            <a:r>
              <a:rPr lang="en-GB" sz="2400" dirty="0" err="1" smtClean="0"/>
              <a:t>nxt_wr</a:t>
            </a:r>
            <a:r>
              <a:rPr lang="en-GB" sz="2400" dirty="0" smtClean="0"/>
              <a:t>,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, empty, full signals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Attribute value domains:</a:t>
            </a:r>
          </a:p>
          <a:p>
            <a:pPr lvl="1"/>
            <a:r>
              <a:rPr lang="en-GB" sz="1800" dirty="0" err="1" smtClean="0"/>
              <a:t>nxt_rd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{0,1,2,3,4,5,6,7}</a:t>
            </a:r>
            <a:endParaRPr lang="en-GB" sz="1800" dirty="0" smtClean="0"/>
          </a:p>
          <a:p>
            <a:pPr lvl="1"/>
            <a:r>
              <a:rPr lang="en-GB" sz="1800" dirty="0" err="1" smtClean="0"/>
              <a:t>nxt_wr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{0,1,2,3,4,5,6,7}</a:t>
            </a:r>
            <a:endParaRPr lang="en-GB" sz="1800" dirty="0" smtClean="0"/>
          </a:p>
          <a:p>
            <a:pPr lvl="1"/>
            <a:r>
              <a:rPr lang="en-GB" sz="1800" dirty="0" err="1" smtClean="0"/>
              <a:t>data_counter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{0,1,2,3,4,5,6,7,8}</a:t>
            </a:r>
            <a:endParaRPr lang="en-GB" sz="1800" dirty="0" smtClean="0"/>
          </a:p>
          <a:p>
            <a:pPr lvl="1"/>
            <a:r>
              <a:rPr lang="en-GB" sz="1800" dirty="0" smtClean="0"/>
              <a:t>empty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{0,1}</a:t>
            </a:r>
            <a:endParaRPr lang="en-GB" sz="1800" dirty="0" smtClean="0"/>
          </a:p>
          <a:p>
            <a:pPr lvl="1"/>
            <a:r>
              <a:rPr lang="en-GB" sz="1800" dirty="0" smtClean="0"/>
              <a:t>full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{0,1}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Full coverage space: </a:t>
            </a:r>
          </a:p>
          <a:p>
            <a:pPr lvl="1"/>
            <a:r>
              <a:rPr lang="en-GB" sz="2400" dirty="0" smtClean="0"/>
              <a:t>8*8*9*2*2 = </a:t>
            </a:r>
            <a:r>
              <a:rPr lang="en-GB" sz="2400" b="1" dirty="0" smtClean="0">
                <a:solidFill>
                  <a:srgbClr val="0070C0"/>
                </a:solidFill>
              </a:rPr>
              <a:t>2304 coverage tasks</a:t>
            </a:r>
          </a:p>
          <a:p>
            <a:pPr lvl="1"/>
            <a:r>
              <a:rPr lang="en-GB" sz="2400" dirty="0" smtClean="0"/>
              <a:t>Format: (</a:t>
            </a:r>
            <a:r>
              <a:rPr lang="en-GB" sz="2400" dirty="0" err="1" smtClean="0"/>
              <a:t>nxt_rd</a:t>
            </a:r>
            <a:r>
              <a:rPr lang="en-GB" sz="2400" dirty="0" smtClean="0"/>
              <a:t>, </a:t>
            </a:r>
            <a:r>
              <a:rPr lang="en-GB" sz="2400" dirty="0" err="1" smtClean="0"/>
              <a:t>nxt_wr</a:t>
            </a:r>
            <a:r>
              <a:rPr lang="en-GB" sz="2400" dirty="0" smtClean="0"/>
              <a:t>,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, empty, full)</a:t>
            </a:r>
          </a:p>
          <a:p>
            <a:pPr lvl="1"/>
            <a:r>
              <a:rPr lang="en-GB" sz="2400" dirty="0" smtClean="0"/>
              <a:t>Find some legal and some illegal examples</a:t>
            </a:r>
          </a:p>
        </p:txBody>
      </p:sp>
    </p:spTree>
    <p:extLst>
      <p:ext uri="{BB962C8B-B14F-4D97-AF65-F5344CB8AC3E}">
        <p14:creationId xmlns:p14="http://schemas.microsoft.com/office/powerpoint/2010/main" val="28735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FIFO Cross Product Coverage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1230313"/>
            <a:ext cx="8424863" cy="5114925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Attributes </a:t>
            </a:r>
            <a:r>
              <a:rPr lang="en-GB" dirty="0" smtClean="0"/>
              <a:t>relevant to the coverage model:</a:t>
            </a:r>
          </a:p>
          <a:p>
            <a:pPr lvl="1"/>
            <a:r>
              <a:rPr lang="en-GB" sz="2400" dirty="0" err="1" smtClean="0"/>
              <a:t>nxt_rd</a:t>
            </a:r>
            <a:r>
              <a:rPr lang="en-GB" sz="2400" dirty="0" smtClean="0"/>
              <a:t>, </a:t>
            </a:r>
            <a:r>
              <a:rPr lang="en-GB" sz="2400" dirty="0" err="1" smtClean="0"/>
              <a:t>nxt_wr</a:t>
            </a:r>
            <a:r>
              <a:rPr lang="en-GB" sz="2400" dirty="0" smtClean="0"/>
              <a:t>,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, empty, full signals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Attribute value domains:</a:t>
            </a:r>
          </a:p>
          <a:p>
            <a:pPr lvl="1"/>
            <a:r>
              <a:rPr lang="en-GB" sz="1800" dirty="0" err="1" smtClean="0"/>
              <a:t>nxt_rd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{0,1,2,3,4,5,6,7}</a:t>
            </a:r>
            <a:endParaRPr lang="en-GB" sz="1800" dirty="0" smtClean="0"/>
          </a:p>
          <a:p>
            <a:pPr lvl="1"/>
            <a:r>
              <a:rPr lang="en-GB" sz="1800" dirty="0" err="1" smtClean="0"/>
              <a:t>nxt_wr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{0,1,2,3,4,5,6,7}</a:t>
            </a:r>
            <a:endParaRPr lang="en-GB" sz="1800" dirty="0" smtClean="0"/>
          </a:p>
          <a:p>
            <a:pPr lvl="1"/>
            <a:r>
              <a:rPr lang="en-GB" sz="1800" dirty="0" err="1" smtClean="0"/>
              <a:t>data_counter</a:t>
            </a:r>
            <a:r>
              <a:rPr lang="en-GB" sz="1800" dirty="0" smtClean="0"/>
              <a:t>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{0,1,2,3,4,5,6,7,8}</a:t>
            </a:r>
            <a:endParaRPr lang="en-GB" sz="1800" dirty="0" smtClean="0"/>
          </a:p>
          <a:p>
            <a:pPr lvl="1"/>
            <a:r>
              <a:rPr lang="en-GB" sz="1800" dirty="0" smtClean="0"/>
              <a:t>empty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{0,1}</a:t>
            </a:r>
            <a:endParaRPr lang="en-GB" sz="1800" dirty="0" smtClean="0"/>
          </a:p>
          <a:p>
            <a:pPr lvl="1"/>
            <a:r>
              <a:rPr lang="en-GB" sz="1800" dirty="0" smtClean="0"/>
              <a:t>full </a:t>
            </a:r>
            <a:r>
              <a:rPr lang="el-GR" sz="1800" dirty="0" smtClean="0">
                <a:cs typeface="Arial" charset="0"/>
              </a:rPr>
              <a:t>ϵ</a:t>
            </a:r>
            <a:r>
              <a:rPr lang="en-GB" sz="1800" dirty="0" smtClean="0">
                <a:cs typeface="Arial" charset="0"/>
              </a:rPr>
              <a:t> {0,1}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Full coverage space: </a:t>
            </a:r>
          </a:p>
          <a:p>
            <a:pPr lvl="1"/>
            <a:r>
              <a:rPr lang="en-GB" sz="2400" dirty="0" smtClean="0"/>
              <a:t>8*8*9*2*2 = </a:t>
            </a:r>
            <a:r>
              <a:rPr lang="en-GB" sz="2400" b="1" dirty="0" smtClean="0">
                <a:solidFill>
                  <a:srgbClr val="0070C0"/>
                </a:solidFill>
              </a:rPr>
              <a:t>2304 coverage tasks</a:t>
            </a:r>
          </a:p>
          <a:p>
            <a:pPr lvl="1"/>
            <a:r>
              <a:rPr lang="en-GB" sz="2400" dirty="0" smtClean="0"/>
              <a:t>Format: (</a:t>
            </a:r>
            <a:r>
              <a:rPr lang="en-GB" sz="2400" dirty="0" err="1" smtClean="0"/>
              <a:t>nxt_rd</a:t>
            </a:r>
            <a:r>
              <a:rPr lang="en-GB" sz="2400" dirty="0" smtClean="0"/>
              <a:t>, </a:t>
            </a:r>
            <a:r>
              <a:rPr lang="en-GB" sz="2400" dirty="0" err="1" smtClean="0"/>
              <a:t>nxt_wr</a:t>
            </a:r>
            <a:r>
              <a:rPr lang="en-GB" sz="2400" dirty="0" smtClean="0"/>
              <a:t>,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, empty, full)</a:t>
            </a:r>
          </a:p>
          <a:p>
            <a:pPr lvl="1"/>
            <a:r>
              <a:rPr lang="en-GB" sz="2400" dirty="0" smtClean="0"/>
              <a:t>Find some legal and some illegal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357313" y="2244725"/>
            <a:ext cx="3962400" cy="1917700"/>
          </a:xfrm>
          <a:prstGeom prst="wedgeRoundRectCallout">
            <a:avLst>
              <a:gd name="adj1" fmla="val 39102"/>
              <a:gd name="adj2" fmla="val 101292"/>
              <a:gd name="adj3" fmla="val 16667"/>
            </a:avLst>
          </a:prstGeom>
          <a:solidFill>
            <a:srgbClr val="7CD2A5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/>
              <a:t>Legal Coverage Tasks: </a:t>
            </a:r>
          </a:p>
          <a:p>
            <a:r>
              <a:rPr lang="en-GB"/>
              <a:t>(0,0,0,1,0)</a:t>
            </a:r>
          </a:p>
          <a:p>
            <a:r>
              <a:rPr lang="en-GB" sz="2400" b="1"/>
              <a:t>(2,2,8,0,1)</a:t>
            </a:r>
          </a:p>
          <a:p>
            <a:r>
              <a:rPr lang="en-GB"/>
              <a:t>(3,7,4,0,0)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903788" y="3159125"/>
            <a:ext cx="4046537" cy="1806575"/>
          </a:xfrm>
          <a:prstGeom prst="wedgeRoundRectCallout">
            <a:avLst>
              <a:gd name="adj1" fmla="val -29394"/>
              <a:gd name="adj2" fmla="val 67866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>
                <a:solidFill>
                  <a:srgbClr val="C00000"/>
                </a:solidFill>
              </a:rPr>
              <a:t>Illegal Coverage Tasks:</a:t>
            </a:r>
          </a:p>
          <a:p>
            <a:r>
              <a:rPr lang="en-GB">
                <a:solidFill>
                  <a:srgbClr val="C00000"/>
                </a:solidFill>
              </a:rPr>
              <a:t>(0,0,0,1,1)</a:t>
            </a:r>
          </a:p>
          <a:p>
            <a:r>
              <a:rPr lang="en-GB" sz="2400" b="1">
                <a:solidFill>
                  <a:srgbClr val="C00000"/>
                </a:solidFill>
              </a:rPr>
              <a:t>(1,1,4,0,0)</a:t>
            </a:r>
          </a:p>
          <a:p>
            <a:r>
              <a:rPr lang="en-GB">
                <a:solidFill>
                  <a:srgbClr val="C00000"/>
                </a:solidFill>
              </a:rPr>
              <a:t>(1,5,0,1,1)</a:t>
            </a:r>
            <a:endParaRPr lang="en-GB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2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60525"/>
            <a:ext cx="7772400" cy="1470025"/>
          </a:xfrm>
        </p:spPr>
        <p:txBody>
          <a:bodyPr/>
          <a:lstStyle/>
          <a:p>
            <a:pPr eaLnBrk="1" hangingPunct="1"/>
            <a:r>
              <a:rPr lang="en-GB" sz="4800" smtClean="0"/>
              <a:t>Case Study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1838"/>
            <a:ext cx="6400800" cy="281622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Specification</a:t>
            </a:r>
            <a:br>
              <a:rPr lang="en-GB" sz="2400" dirty="0" smtClean="0"/>
            </a:br>
            <a:r>
              <a:rPr lang="en-GB" sz="2400" dirty="0" smtClean="0"/>
              <a:t>Verification Plan</a:t>
            </a:r>
            <a:br>
              <a:rPr lang="en-GB" sz="2400" dirty="0" smtClean="0"/>
            </a:br>
            <a:r>
              <a:rPr lang="en-GB" sz="2400" dirty="0" smtClean="0"/>
              <a:t>Directed Testing</a:t>
            </a:r>
            <a:br>
              <a:rPr lang="en-GB" sz="2400" dirty="0" smtClean="0"/>
            </a:br>
            <a:r>
              <a:rPr lang="en-GB" sz="2400" dirty="0" smtClean="0"/>
              <a:t>(Code Coverage)</a:t>
            </a:r>
            <a:br>
              <a:rPr lang="en-GB" sz="2400" dirty="0" smtClean="0"/>
            </a:br>
            <a:r>
              <a:rPr lang="en-GB" sz="2400" dirty="0" smtClean="0"/>
              <a:t>Functional Coverage</a:t>
            </a:r>
            <a:br>
              <a:rPr lang="en-GB" sz="2400" dirty="0" smtClean="0"/>
            </a:br>
            <a:r>
              <a:rPr lang="en-GB" sz="2400" dirty="0" smtClean="0"/>
              <a:t>Assertion-based Verification</a:t>
            </a:r>
            <a:br>
              <a:rPr lang="en-GB" sz="2400" dirty="0" smtClean="0"/>
            </a:br>
            <a:r>
              <a:rPr lang="en-GB" sz="2400" dirty="0" smtClean="0"/>
              <a:t>Formal Property Checking</a:t>
            </a:r>
            <a:br>
              <a:rPr lang="en-GB" sz="2400" dirty="0" smtClean="0"/>
            </a:b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FIFO Cross Product Coverage Model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3850" y="1052513"/>
            <a:ext cx="8424863" cy="5329237"/>
          </a:xfrm>
        </p:spPr>
        <p:txBody>
          <a:bodyPr/>
          <a:lstStyle/>
          <a:p>
            <a:r>
              <a:rPr lang="en-GB" sz="2000" smtClean="0">
                <a:solidFill>
                  <a:srgbClr val="0070C0"/>
                </a:solidFill>
              </a:rPr>
              <a:t>Restrictions</a:t>
            </a:r>
          </a:p>
          <a:p>
            <a:pPr lvl="1"/>
            <a:r>
              <a:rPr lang="en-GB" sz="1800" smtClean="0"/>
              <a:t>data_counter is only important when nxt_rd==nxt_wr so that one can tell the difference between empty and full</a:t>
            </a:r>
          </a:p>
          <a:p>
            <a:pPr lvl="1"/>
            <a:r>
              <a:rPr lang="en-GB" sz="1800" smtClean="0"/>
              <a:t>64 combinations of nxt_rd and nxt_wr</a:t>
            </a:r>
          </a:p>
          <a:p>
            <a:pPr lvl="1"/>
            <a:r>
              <a:rPr lang="en-GB" sz="1800" smtClean="0"/>
              <a:t>56 cases are for nxt_rd!=nxt_wr, so empty==0 and full==0</a:t>
            </a:r>
          </a:p>
          <a:p>
            <a:pPr lvl="1"/>
            <a:r>
              <a:rPr lang="en-GB" sz="1800" smtClean="0"/>
              <a:t>8 cases are for nxt_rd==nxt_wr</a:t>
            </a:r>
          </a:p>
          <a:p>
            <a:pPr lvl="1"/>
            <a:r>
              <a:rPr lang="en-GB" sz="1800" smtClean="0"/>
              <a:t>one set of 8 is for data_counter==0, so empty==1 (and full==0)</a:t>
            </a:r>
          </a:p>
          <a:p>
            <a:pPr lvl="1"/>
            <a:r>
              <a:rPr lang="en-GB" sz="1800" smtClean="0"/>
              <a:t>one set of 8 is for data_counter==8, so full==1 (and empty==0)</a:t>
            </a:r>
          </a:p>
          <a:p>
            <a:pPr lvl="1"/>
            <a:r>
              <a:rPr lang="en-GB" sz="1800" smtClean="0"/>
              <a:t>empty and full are not both asserted at the same time</a:t>
            </a:r>
          </a:p>
          <a:p>
            <a:r>
              <a:rPr lang="en-GB" sz="2000" smtClean="0"/>
              <a:t>Revised format of coverage model:</a:t>
            </a:r>
          </a:p>
          <a:p>
            <a:pPr lvl="1"/>
            <a:r>
              <a:rPr lang="en-GB" sz="1800" smtClean="0"/>
              <a:t>(nxt_rd, nxt_wr, empty, full)</a:t>
            </a:r>
          </a:p>
          <a:p>
            <a:pPr lvl="1"/>
            <a:r>
              <a:rPr lang="en-GB" sz="1800" smtClean="0"/>
              <a:t>total size of coverage space: 8*8*2*2 = 256 coverage tasks</a:t>
            </a:r>
          </a:p>
          <a:p>
            <a:pPr lvl="1"/>
            <a:r>
              <a:rPr lang="en-GB" sz="1800" smtClean="0"/>
              <a:t>Encode assumptions into properties</a:t>
            </a:r>
          </a:p>
          <a:p>
            <a:pPr lvl="1"/>
            <a:r>
              <a:rPr lang="en-GB" sz="1800" smtClean="0"/>
              <a:t>Only 56+8+8 = 72 coverage tasks are legal and meaningful.</a:t>
            </a:r>
            <a:endParaRPr lang="en-GB" sz="1600" smtClean="0"/>
          </a:p>
          <a:p>
            <a:r>
              <a:rPr lang="en-GB" sz="2000" smtClean="0">
                <a:solidFill>
                  <a:srgbClr val="0070C0"/>
                </a:solidFill>
              </a:rPr>
              <a:t>It is worth noting the close link of the above coverage model to the properties for formal verification.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002213" y="1676400"/>
            <a:ext cx="3767137" cy="2327275"/>
          </a:xfrm>
          <a:prstGeom prst="wedgeRoundRectCallout">
            <a:avLst>
              <a:gd name="adj1" fmla="val -39213"/>
              <a:gd name="adj2" fmla="val 76662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>
                <a:solidFill>
                  <a:srgbClr val="C00000"/>
                </a:solidFill>
              </a:rPr>
              <a:t>Defining meaningful functional coverage requires design understanding and engineering skill. </a:t>
            </a:r>
            <a:endParaRPr lang="en-GB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Constraint Pseudo Random Test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Advanced TB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4508500"/>
            <a:ext cx="8424863" cy="1892300"/>
          </a:xfrm>
        </p:spPr>
        <p:txBody>
          <a:bodyPr/>
          <a:lstStyle/>
          <a:p>
            <a:r>
              <a:rPr lang="en-GB" sz="2000" smtClean="0">
                <a:solidFill>
                  <a:srgbClr val="0070C0"/>
                </a:solidFill>
              </a:rPr>
              <a:t>Constrained</a:t>
            </a:r>
            <a:r>
              <a:rPr lang="en-GB" sz="2000" smtClean="0"/>
              <a:t> pseudo-random stimulus generation</a:t>
            </a:r>
          </a:p>
          <a:p>
            <a:r>
              <a:rPr lang="en-GB" sz="2000" smtClean="0"/>
              <a:t>Self-checking TB</a:t>
            </a:r>
          </a:p>
          <a:p>
            <a:pPr lvl="1"/>
            <a:r>
              <a:rPr lang="en-GB" sz="1600" smtClean="0"/>
              <a:t>Monitors, Scoreboarding</a:t>
            </a:r>
          </a:p>
          <a:p>
            <a:r>
              <a:rPr lang="en-GB" sz="2000" smtClean="0"/>
              <a:t>Coverage Collection and Analysis</a:t>
            </a:r>
          </a:p>
          <a:p>
            <a:pPr>
              <a:buFont typeface="Wingdings" pitchFamily="2" charset="2"/>
              <a:buNone/>
            </a:pPr>
            <a:r>
              <a:rPr lang="en-GB" sz="2400" smtClean="0"/>
              <a:t>Promote a </a:t>
            </a:r>
            <a:r>
              <a:rPr lang="en-GB" sz="2400" smtClean="0">
                <a:solidFill>
                  <a:srgbClr val="C00000"/>
                </a:solidFill>
              </a:rPr>
              <a:t>Coverage-Driven Verification Methodology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10000" y="1219200"/>
            <a:ext cx="3865563" cy="484188"/>
            <a:chOff x="4765964" y="1288473"/>
            <a:chExt cx="2192482" cy="484909"/>
          </a:xfrm>
        </p:grpSpPr>
        <p:sp>
          <p:nvSpPr>
            <p:cNvPr id="23591" name="TextBox 8"/>
            <p:cNvSpPr txBox="1">
              <a:spLocks noChangeArrowheads="1"/>
            </p:cNvSpPr>
            <p:nvPr/>
          </p:nvSpPr>
          <p:spPr bwMode="auto">
            <a:xfrm>
              <a:off x="4765964" y="1302327"/>
              <a:ext cx="2192482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Scoreboard &amp; Checkers</a:t>
              </a:r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4918364" y="1288473"/>
              <a:ext cx="1842654" cy="484909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50850" y="3435350"/>
            <a:ext cx="1571625" cy="720725"/>
            <a:chOff x="297873" y="3075708"/>
            <a:chExt cx="1572491" cy="720437"/>
          </a:xfrm>
        </p:grpSpPr>
        <p:sp>
          <p:nvSpPr>
            <p:cNvPr id="23589" name="TextBox 9"/>
            <p:cNvSpPr txBox="1">
              <a:spLocks noChangeArrowheads="1"/>
            </p:cNvSpPr>
            <p:nvPr/>
          </p:nvSpPr>
          <p:spPr bwMode="auto">
            <a:xfrm>
              <a:off x="297873" y="3075708"/>
              <a:ext cx="1572491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Stimulus Generator</a:t>
              </a:r>
            </a:p>
          </p:txBody>
        </p:sp>
        <p:sp>
          <p:nvSpPr>
            <p:cNvPr id="23590" name="Rectangle 12"/>
            <p:cNvSpPr>
              <a:spLocks noChangeArrowheads="1"/>
            </p:cNvSpPr>
            <p:nvPr/>
          </p:nvSpPr>
          <p:spPr bwMode="auto">
            <a:xfrm>
              <a:off x="304800" y="3089564"/>
              <a:ext cx="1510145" cy="70658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649413" y="2147888"/>
            <a:ext cx="1744662" cy="733425"/>
            <a:chOff x="554182" y="2258291"/>
            <a:chExt cx="1842654" cy="734291"/>
          </a:xfrm>
        </p:grpSpPr>
        <p:sp>
          <p:nvSpPr>
            <p:cNvPr id="23587" name="TextBox 6"/>
            <p:cNvSpPr txBox="1">
              <a:spLocks noChangeArrowheads="1"/>
            </p:cNvSpPr>
            <p:nvPr/>
          </p:nvSpPr>
          <p:spPr bwMode="auto">
            <a:xfrm>
              <a:off x="727364" y="2258291"/>
              <a:ext cx="1572491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Coverage Collector</a:t>
              </a:r>
            </a:p>
          </p:txBody>
        </p:sp>
        <p:sp>
          <p:nvSpPr>
            <p:cNvPr id="23588" name="Rectangle 13"/>
            <p:cNvSpPr>
              <a:spLocks noChangeArrowheads="1"/>
            </p:cNvSpPr>
            <p:nvPr/>
          </p:nvSpPr>
          <p:spPr bwMode="auto">
            <a:xfrm>
              <a:off x="554182" y="2258291"/>
              <a:ext cx="1842654" cy="7342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23559" name="Group 24"/>
          <p:cNvGrpSpPr>
            <a:grpSpLocks/>
          </p:cNvGrpSpPr>
          <p:nvPr/>
        </p:nvGrpSpPr>
        <p:grpSpPr bwMode="auto">
          <a:xfrm>
            <a:off x="2881313" y="3575050"/>
            <a:ext cx="1150937" cy="484188"/>
            <a:chOff x="2161310" y="3200400"/>
            <a:chExt cx="1149927" cy="484909"/>
          </a:xfrm>
        </p:grpSpPr>
        <p:sp>
          <p:nvSpPr>
            <p:cNvPr id="23585" name="TextBox 10"/>
            <p:cNvSpPr txBox="1">
              <a:spLocks noChangeArrowheads="1"/>
            </p:cNvSpPr>
            <p:nvPr/>
          </p:nvSpPr>
          <p:spPr bwMode="auto">
            <a:xfrm>
              <a:off x="2251364" y="3255819"/>
              <a:ext cx="93518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Driver</a:t>
              </a:r>
            </a:p>
          </p:txBody>
        </p:sp>
        <p:sp>
          <p:nvSpPr>
            <p:cNvPr id="23586" name="Rectangle 15"/>
            <p:cNvSpPr>
              <a:spLocks noChangeArrowheads="1"/>
            </p:cNvSpPr>
            <p:nvPr/>
          </p:nvSpPr>
          <p:spPr bwMode="auto">
            <a:xfrm>
              <a:off x="2161310" y="3200400"/>
              <a:ext cx="1149927" cy="484909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102350" y="2216150"/>
            <a:ext cx="1573213" cy="638175"/>
            <a:chOff x="5160818" y="2466109"/>
            <a:chExt cx="1572491" cy="637310"/>
          </a:xfrm>
        </p:grpSpPr>
        <p:sp>
          <p:nvSpPr>
            <p:cNvPr id="23583" name="TextBox 7"/>
            <p:cNvSpPr txBox="1">
              <a:spLocks noChangeArrowheads="1"/>
            </p:cNvSpPr>
            <p:nvPr/>
          </p:nvSpPr>
          <p:spPr bwMode="auto">
            <a:xfrm>
              <a:off x="5160818" y="2590800"/>
              <a:ext cx="157249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Monitor</a:t>
              </a:r>
            </a:p>
          </p:txBody>
        </p:sp>
        <p:sp>
          <p:nvSpPr>
            <p:cNvPr id="23584" name="Rectangle 17"/>
            <p:cNvSpPr>
              <a:spLocks noChangeArrowheads="1"/>
            </p:cNvSpPr>
            <p:nvPr/>
          </p:nvSpPr>
          <p:spPr bwMode="auto">
            <a:xfrm>
              <a:off x="5361709" y="2466109"/>
              <a:ext cx="1149927" cy="63731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23561" name="Group 19"/>
          <p:cNvGrpSpPr>
            <a:grpSpLocks/>
          </p:cNvGrpSpPr>
          <p:nvPr/>
        </p:nvGrpSpPr>
        <p:grpSpPr bwMode="auto">
          <a:xfrm>
            <a:off x="5070475" y="3478213"/>
            <a:ext cx="1573213" cy="650875"/>
            <a:chOff x="4010891" y="3311237"/>
            <a:chExt cx="1572491" cy="651163"/>
          </a:xfrm>
        </p:grpSpPr>
        <p:sp>
          <p:nvSpPr>
            <p:cNvPr id="23581" name="Rectangle 18"/>
            <p:cNvSpPr>
              <a:spLocks noChangeArrowheads="1"/>
            </p:cNvSpPr>
            <p:nvPr/>
          </p:nvSpPr>
          <p:spPr bwMode="auto">
            <a:xfrm>
              <a:off x="4281055" y="3311237"/>
              <a:ext cx="983672" cy="651163"/>
            </a:xfrm>
            <a:prstGeom prst="rect">
              <a:avLst/>
            </a:prstGeom>
            <a:solidFill>
              <a:srgbClr val="0070C0"/>
            </a:solidFill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sp>
          <p:nvSpPr>
            <p:cNvPr id="23582" name="TextBox 3"/>
            <p:cNvSpPr txBox="1">
              <a:spLocks noChangeArrowheads="1"/>
            </p:cNvSpPr>
            <p:nvPr/>
          </p:nvSpPr>
          <p:spPr bwMode="auto">
            <a:xfrm>
              <a:off x="4010891" y="3394364"/>
              <a:ext cx="157249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DUV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86188" y="2203450"/>
            <a:ext cx="1571625" cy="636588"/>
            <a:chOff x="5160818" y="2466109"/>
            <a:chExt cx="1572491" cy="637310"/>
          </a:xfrm>
        </p:grpSpPr>
        <p:sp>
          <p:nvSpPr>
            <p:cNvPr id="23579" name="TextBox 22"/>
            <p:cNvSpPr txBox="1">
              <a:spLocks noChangeArrowheads="1"/>
            </p:cNvSpPr>
            <p:nvPr/>
          </p:nvSpPr>
          <p:spPr bwMode="auto">
            <a:xfrm>
              <a:off x="5160818" y="2590800"/>
              <a:ext cx="157249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Monitor</a:t>
              </a:r>
            </a:p>
          </p:txBody>
        </p:sp>
        <p:sp>
          <p:nvSpPr>
            <p:cNvPr id="23580" name="Rectangle 23"/>
            <p:cNvSpPr>
              <a:spLocks noChangeArrowheads="1"/>
            </p:cNvSpPr>
            <p:nvPr/>
          </p:nvSpPr>
          <p:spPr bwMode="auto">
            <a:xfrm>
              <a:off x="5361709" y="2466109"/>
              <a:ext cx="1149927" cy="63731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grpSp>
        <p:nvGrpSpPr>
          <p:cNvPr id="23563" name="Group 25"/>
          <p:cNvGrpSpPr>
            <a:grpSpLocks/>
          </p:cNvGrpSpPr>
          <p:nvPr/>
        </p:nvGrpSpPr>
        <p:grpSpPr bwMode="auto">
          <a:xfrm>
            <a:off x="7550150" y="3548063"/>
            <a:ext cx="1150938" cy="484187"/>
            <a:chOff x="2161310" y="3217310"/>
            <a:chExt cx="1149927" cy="484909"/>
          </a:xfrm>
        </p:grpSpPr>
        <p:sp>
          <p:nvSpPr>
            <p:cNvPr id="23577" name="TextBox 26"/>
            <p:cNvSpPr txBox="1">
              <a:spLocks noChangeArrowheads="1"/>
            </p:cNvSpPr>
            <p:nvPr/>
          </p:nvSpPr>
          <p:spPr bwMode="auto">
            <a:xfrm>
              <a:off x="2251364" y="3242510"/>
              <a:ext cx="93518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Slave</a:t>
              </a:r>
            </a:p>
          </p:txBody>
        </p:sp>
        <p:sp>
          <p:nvSpPr>
            <p:cNvPr id="23578" name="Rectangle 27"/>
            <p:cNvSpPr>
              <a:spLocks noChangeArrowheads="1"/>
            </p:cNvSpPr>
            <p:nvPr/>
          </p:nvSpPr>
          <p:spPr bwMode="auto">
            <a:xfrm>
              <a:off x="2161310" y="3217310"/>
              <a:ext cx="1149927" cy="484909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</p:grpSp>
      <p:cxnSp>
        <p:nvCxnSpPr>
          <p:cNvPr id="23564" name="Straight Arrow Connector 45"/>
          <p:cNvCxnSpPr>
            <a:cxnSpLocks noChangeShapeType="1"/>
            <a:stCxn id="23586" idx="3"/>
            <a:endCxn id="23581" idx="1"/>
          </p:cNvCxnSpPr>
          <p:nvPr/>
        </p:nvCxnSpPr>
        <p:spPr bwMode="auto">
          <a:xfrm flipV="1">
            <a:off x="4032250" y="3803650"/>
            <a:ext cx="1308100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65" name="Straight Arrow Connector 46"/>
          <p:cNvCxnSpPr>
            <a:cxnSpLocks noChangeShapeType="1"/>
            <a:stCxn id="23581" idx="3"/>
            <a:endCxn id="23578" idx="1"/>
          </p:cNvCxnSpPr>
          <p:nvPr/>
        </p:nvCxnSpPr>
        <p:spPr bwMode="auto">
          <a:xfrm flipV="1">
            <a:off x="6324600" y="3789363"/>
            <a:ext cx="1225550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8" name="Straight Arrow Connector 47"/>
          <p:cNvCxnSpPr>
            <a:cxnSpLocks noChangeShapeType="1"/>
            <a:stCxn id="23590" idx="3"/>
            <a:endCxn id="23586" idx="1"/>
          </p:cNvCxnSpPr>
          <p:nvPr/>
        </p:nvCxnSpPr>
        <p:spPr bwMode="auto">
          <a:xfrm>
            <a:off x="1966913" y="3803650"/>
            <a:ext cx="914400" cy="12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9" name="Straight Arrow Connector 48"/>
          <p:cNvCxnSpPr>
            <a:cxnSpLocks noChangeShapeType="1"/>
            <a:endCxn id="23580" idx="2"/>
          </p:cNvCxnSpPr>
          <p:nvPr/>
        </p:nvCxnSpPr>
        <p:spPr bwMode="auto">
          <a:xfrm flipH="1" flipV="1">
            <a:off x="4560888" y="2840038"/>
            <a:ext cx="11112" cy="955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1" name="Straight Arrow Connector 50"/>
          <p:cNvCxnSpPr>
            <a:cxnSpLocks noChangeShapeType="1"/>
            <a:stCxn id="23580" idx="0"/>
          </p:cNvCxnSpPr>
          <p:nvPr/>
        </p:nvCxnSpPr>
        <p:spPr bwMode="auto">
          <a:xfrm flipV="1">
            <a:off x="4560888" y="1703388"/>
            <a:ext cx="11112" cy="5000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2" name="Straight Arrow Connector 51"/>
          <p:cNvCxnSpPr>
            <a:cxnSpLocks noChangeShapeType="1"/>
            <a:stCxn id="23580" idx="1"/>
            <a:endCxn id="23588" idx="3"/>
          </p:cNvCxnSpPr>
          <p:nvPr/>
        </p:nvCxnSpPr>
        <p:spPr bwMode="auto">
          <a:xfrm flipH="1" flipV="1">
            <a:off x="3394075" y="2514600"/>
            <a:ext cx="592138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7" name="Straight Arrow Connector 66"/>
          <p:cNvCxnSpPr>
            <a:cxnSpLocks noChangeShapeType="1"/>
            <a:stCxn id="23584" idx="0"/>
          </p:cNvCxnSpPr>
          <p:nvPr/>
        </p:nvCxnSpPr>
        <p:spPr bwMode="auto">
          <a:xfrm flipH="1" flipV="1">
            <a:off x="6872288" y="1703388"/>
            <a:ext cx="6350" cy="512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78" name="Elbow Connector 77"/>
          <p:cNvCxnSpPr>
            <a:cxnSpLocks noChangeShapeType="1"/>
            <a:stCxn id="23592" idx="1"/>
            <a:endCxn id="23590" idx="0"/>
          </p:cNvCxnSpPr>
          <p:nvPr/>
        </p:nvCxnSpPr>
        <p:spPr bwMode="auto">
          <a:xfrm rot="10800000" flipV="1">
            <a:off x="1212850" y="1462088"/>
            <a:ext cx="2865438" cy="1987550"/>
          </a:xfrm>
          <a:prstGeom prst="bentConnector2">
            <a:avLst/>
          </a:prstGeom>
          <a:noFill/>
          <a:ln w="25400" algn="ctr">
            <a:solidFill>
              <a:srgbClr val="C00000"/>
            </a:solidFill>
            <a:round/>
            <a:headEnd type="triangle" w="lg" len="lg"/>
            <a:tailEnd type="triangle" w="lg" len="lg"/>
          </a:ln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6872288" y="2854325"/>
            <a:ext cx="6350" cy="955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5" name="Straight Arrow Connector 84"/>
          <p:cNvCxnSpPr>
            <a:cxnSpLocks noChangeShapeType="1"/>
            <a:stCxn id="23588" idx="1"/>
          </p:cNvCxnSpPr>
          <p:nvPr/>
        </p:nvCxnSpPr>
        <p:spPr bwMode="auto">
          <a:xfrm flipH="1" flipV="1">
            <a:off x="1233488" y="2508250"/>
            <a:ext cx="415925" cy="635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5791200" y="4337050"/>
            <a:ext cx="3006725" cy="1544638"/>
          </a:xfrm>
          <a:prstGeom prst="wedgeRoundRectCallout">
            <a:avLst>
              <a:gd name="adj1" fmla="val -18171"/>
              <a:gd name="adj2" fmla="val -160662"/>
              <a:gd name="adj3" fmla="val 16667"/>
            </a:avLst>
          </a:prstGeom>
          <a:solidFill>
            <a:schemeClr val="accent1">
              <a:alpha val="78038"/>
            </a:schemeClr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>
                <a:solidFill>
                  <a:srgbClr val="0070C0"/>
                </a:solidFill>
              </a:rPr>
              <a:t>Captures complete interface protocols by combining several checkers.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1093788" y="2482850"/>
            <a:ext cx="3478212" cy="1846263"/>
          </a:xfrm>
          <a:prstGeom prst="wedgeRoundRectCallout">
            <a:avLst>
              <a:gd name="adj1" fmla="val 38801"/>
              <a:gd name="adj2" fmla="val -98338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>
                <a:solidFill>
                  <a:srgbClr val="0070C0"/>
                </a:solidFill>
              </a:rPr>
              <a:t>A smart data structure that captures what happens in the DUV during simulation. Often combined with checkers.</a:t>
            </a:r>
          </a:p>
        </p:txBody>
      </p:sp>
      <p:sp>
        <p:nvSpPr>
          <p:cNvPr id="40" name="Rounded Rectangular Callout 39"/>
          <p:cNvSpPr>
            <a:spLocks noChangeArrowheads="1"/>
          </p:cNvSpPr>
          <p:nvPr/>
        </p:nvSpPr>
        <p:spPr bwMode="auto">
          <a:xfrm>
            <a:off x="1412875" y="823913"/>
            <a:ext cx="3352800" cy="2160587"/>
          </a:xfrm>
          <a:prstGeom prst="wedgeRoundRectCallout">
            <a:avLst>
              <a:gd name="adj1" fmla="val -52236"/>
              <a:gd name="adj2" fmla="val 72116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>
                <a:solidFill>
                  <a:srgbClr val="0070C0"/>
                </a:solidFill>
              </a:rPr>
              <a:t>Constrained such that tests meet scenarios in the verification plan.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1889125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modified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checking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Scenarios Matrix – Advanced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1889125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modified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checking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lost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duplicated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order is maintained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Scenarios Matrix – Advanced  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412875" y="511175"/>
            <a:ext cx="2438400" cy="1400175"/>
          </a:xfrm>
          <a:prstGeom prst="wedgeRoundRectCallout">
            <a:avLst>
              <a:gd name="adj1" fmla="val -68176"/>
              <a:gd name="adj2" fmla="val 61148"/>
              <a:gd name="adj3" fmla="val 16667"/>
            </a:avLst>
          </a:prstGeom>
          <a:solidFill>
            <a:srgbClr val="7CD2A5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>
                <a:solidFill>
                  <a:srgbClr val="21613F"/>
                </a:solidFill>
              </a:rPr>
              <a:t>Basic scoreboard functionality.</a:t>
            </a:r>
            <a:endParaRPr lang="en-GB" sz="2400" b="1">
              <a:solidFill>
                <a:srgbClr val="21613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154488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modified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checking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lost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duplicated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order is maintained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Reading and writing at the same time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Scenarios Matrix – Advanced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154488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modified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checking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lost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duplicated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order is maintained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Reading and writing at the same time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9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Scenarios Matrix – Advanced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154488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modified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checking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lost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is not duplicated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order is maintained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Reading and writing at the same time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Reading and writing at the same time </a:t>
                      </a:r>
                      <a:r>
                        <a:rPr lang="en-GB" sz="1800" dirty="0" smtClean="0"/>
                        <a:t>when empty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Reading and writing at the same time </a:t>
                      </a:r>
                      <a:r>
                        <a:rPr lang="en-GB" sz="1800" dirty="0" smtClean="0"/>
                        <a:t>when full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...</a:t>
                      </a:r>
                      <a:r>
                        <a:rPr lang="en-GB" sz="1800" baseline="0" dirty="0" smtClean="0"/>
                        <a:t> at the same time as clearing</a:t>
                      </a:r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7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Scenarios Matrix – Advanced  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836988" y="5394960"/>
            <a:ext cx="4518025" cy="1261428"/>
          </a:xfrm>
          <a:prstGeom prst="wedgeRoundRectCallout">
            <a:avLst>
              <a:gd name="adj1" fmla="val -115381"/>
              <a:gd name="adj2" fmla="val -83433"/>
              <a:gd name="adj3" fmla="val 16667"/>
            </a:avLst>
          </a:prstGeom>
          <a:solidFill>
            <a:srgbClr val="7CD2A5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dirty="0" smtClean="0">
                <a:solidFill>
                  <a:srgbClr val="21613F"/>
                </a:solidFill>
              </a:rPr>
              <a:t>Should we rely </a:t>
            </a:r>
            <a:r>
              <a:rPr lang="en-GB" dirty="0">
                <a:solidFill>
                  <a:srgbClr val="21613F"/>
                </a:solidFill>
              </a:rPr>
              <a:t>on random generation by constraining stimulus to make these rare events happen more </a:t>
            </a:r>
            <a:r>
              <a:rPr lang="en-GB" dirty="0" smtClean="0">
                <a:solidFill>
                  <a:srgbClr val="21613F"/>
                </a:solidFill>
              </a:rPr>
              <a:t>often?</a:t>
            </a:r>
            <a:endParaRPr lang="en-GB" sz="2400" b="1" dirty="0">
              <a:solidFill>
                <a:srgbClr val="21613F"/>
              </a:solidFill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218363" y="4197350"/>
            <a:ext cx="1219200" cy="622300"/>
          </a:xfrm>
          <a:prstGeom prst="wedgeRoundRectCallout">
            <a:avLst>
              <a:gd name="adj1" fmla="val -47478"/>
              <a:gd name="adj2" fmla="val 126228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>
                <a:solidFill>
                  <a:srgbClr val="C00000"/>
                </a:solidFill>
              </a:rPr>
              <a:t>How?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87813" y="1870075"/>
            <a:ext cx="3602037" cy="1385888"/>
          </a:xfrm>
          <a:prstGeom prst="wedgeRoundRectCallout">
            <a:avLst>
              <a:gd name="adj1" fmla="val 9222"/>
              <a:gd name="adj2" fmla="val 88500"/>
              <a:gd name="adj3" fmla="val 16667"/>
            </a:avLst>
          </a:prstGeom>
          <a:solidFill>
            <a:srgbClr val="7CD2A5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>
                <a:solidFill>
                  <a:srgbClr val="21613F"/>
                </a:solidFill>
              </a:rPr>
              <a:t>These make interesting functional coverage scenarios.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Bug Hunting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Given the following bug...	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84163" y="1203325"/>
            <a:ext cx="8575675" cy="5072063"/>
          </a:xfrm>
        </p:spPr>
        <p:txBody>
          <a:bodyPr/>
          <a:lstStyle/>
          <a:p>
            <a:r>
              <a:rPr lang="en-GB" dirty="0" smtClean="0">
                <a:solidFill>
                  <a:srgbClr val="A50021"/>
                </a:solidFill>
              </a:rPr>
              <a:t>Concurrent reading from and writing to FIFO</a:t>
            </a:r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hould the data counter change its value?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2"/>
          <p:cNvSpPr txBox="1">
            <a:spLocks/>
          </p:cNvSpPr>
          <p:nvPr/>
        </p:nvSpPr>
        <p:spPr>
          <a:xfrm>
            <a:off x="323850" y="1258888"/>
            <a:ext cx="3348038" cy="50038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en-GB" sz="2800" b="1" kern="0" dirty="0">
                <a:latin typeface="+mn-lt"/>
              </a:rPr>
              <a:t>Remember that the FIFO DUV is part of a larger unit which in turn is part of a larger system.</a:t>
            </a:r>
          </a:p>
          <a:p>
            <a:pPr marL="342900" indent="-342900" algn="l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lang="en-GB" sz="2800" kern="0" dirty="0">
                <a:latin typeface="+mn-lt"/>
              </a:rPr>
              <a:t>The demo is focused on the verification of the FIFO at block level only.</a:t>
            </a:r>
            <a:endParaRPr lang="en-GB" sz="2800" b="1" kern="0" dirty="0">
              <a:latin typeface="+mn-lt"/>
            </a:endParaRPr>
          </a:p>
        </p:txBody>
      </p:sp>
      <p:sp>
        <p:nvSpPr>
          <p:cNvPr id="6147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Study: FIFO DUV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35013" y="2232025"/>
            <a:ext cx="7673975" cy="2727325"/>
            <a:chOff x="971600" y="1996727"/>
            <a:chExt cx="7673637" cy="2727673"/>
          </a:xfrm>
        </p:grpSpPr>
        <p:grpSp>
          <p:nvGrpSpPr>
            <p:cNvPr id="6157" name="Group 5"/>
            <p:cNvGrpSpPr>
              <a:grpSpLocks/>
            </p:cNvGrpSpPr>
            <p:nvPr/>
          </p:nvGrpSpPr>
          <p:grpSpPr bwMode="auto">
            <a:xfrm rot="-5400000">
              <a:off x="3823085" y="2200674"/>
              <a:ext cx="1537856" cy="2179564"/>
              <a:chOff x="797" y="1718"/>
              <a:chExt cx="384" cy="599"/>
            </a:xfrm>
          </p:grpSpPr>
          <p:sp>
            <p:nvSpPr>
              <p:cNvPr id="6178" name="Rectangle 6"/>
              <p:cNvSpPr>
                <a:spLocks noChangeArrowheads="1"/>
              </p:cNvSpPr>
              <p:nvPr/>
            </p:nvSpPr>
            <p:spPr bwMode="auto">
              <a:xfrm>
                <a:off x="797" y="1718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9" name="Rectangle 7"/>
              <p:cNvSpPr>
                <a:spLocks noChangeArrowheads="1"/>
              </p:cNvSpPr>
              <p:nvPr/>
            </p:nvSpPr>
            <p:spPr bwMode="auto">
              <a:xfrm>
                <a:off x="797" y="1794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0" name="Rectangle 8"/>
              <p:cNvSpPr>
                <a:spLocks noChangeArrowheads="1"/>
              </p:cNvSpPr>
              <p:nvPr/>
            </p:nvSpPr>
            <p:spPr bwMode="auto">
              <a:xfrm>
                <a:off x="797" y="1870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1" name="Rectangle 9"/>
              <p:cNvSpPr>
                <a:spLocks noChangeArrowheads="1"/>
              </p:cNvSpPr>
              <p:nvPr/>
            </p:nvSpPr>
            <p:spPr bwMode="auto">
              <a:xfrm>
                <a:off x="797" y="1946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2" name="Rectangle 10"/>
              <p:cNvSpPr>
                <a:spLocks noChangeArrowheads="1"/>
              </p:cNvSpPr>
              <p:nvPr/>
            </p:nvSpPr>
            <p:spPr bwMode="auto">
              <a:xfrm>
                <a:off x="797" y="2022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3" name="Rectangle 11"/>
              <p:cNvSpPr>
                <a:spLocks noChangeArrowheads="1"/>
              </p:cNvSpPr>
              <p:nvPr/>
            </p:nvSpPr>
            <p:spPr bwMode="auto">
              <a:xfrm>
                <a:off x="797" y="2098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4" name="Rectangle 12"/>
              <p:cNvSpPr>
                <a:spLocks noChangeArrowheads="1"/>
              </p:cNvSpPr>
              <p:nvPr/>
            </p:nvSpPr>
            <p:spPr bwMode="auto">
              <a:xfrm>
                <a:off x="797" y="2174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5" name="Rectangle 13"/>
              <p:cNvSpPr>
                <a:spLocks noChangeArrowheads="1"/>
              </p:cNvSpPr>
              <p:nvPr/>
            </p:nvSpPr>
            <p:spPr bwMode="auto">
              <a:xfrm>
                <a:off x="797" y="2240"/>
                <a:ext cx="384" cy="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2770909" y="2175164"/>
              <a:ext cx="3602182" cy="2549236"/>
            </a:xfrm>
            <a:prstGeom prst="rect">
              <a:avLst/>
            </a:prstGeom>
            <a:solidFill>
              <a:srgbClr val="0070C0">
                <a:alpha val="43921"/>
              </a:srgbClr>
            </a:solidFill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cxnSp>
          <p:nvCxnSpPr>
            <p:cNvPr id="6159" name="Straight Connector 13"/>
            <p:cNvCxnSpPr>
              <a:cxnSpLocks noChangeShapeType="1"/>
            </p:cNvCxnSpPr>
            <p:nvPr/>
          </p:nvCxnSpPr>
          <p:spPr bwMode="auto">
            <a:xfrm>
              <a:off x="971600" y="2396836"/>
              <a:ext cx="1813164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0" name="Straight Connector 16"/>
            <p:cNvCxnSpPr>
              <a:cxnSpLocks noChangeShapeType="1"/>
            </p:cNvCxnSpPr>
            <p:nvPr/>
          </p:nvCxnSpPr>
          <p:spPr bwMode="auto">
            <a:xfrm>
              <a:off x="6373091" y="2521527"/>
              <a:ext cx="2272146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1" name="Straight Connector 17"/>
            <p:cNvCxnSpPr>
              <a:cxnSpLocks noChangeShapeType="1"/>
            </p:cNvCxnSpPr>
            <p:nvPr/>
          </p:nvCxnSpPr>
          <p:spPr bwMode="auto">
            <a:xfrm>
              <a:off x="971600" y="2992582"/>
              <a:ext cx="1799309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2" name="Straight Connector 18"/>
            <p:cNvCxnSpPr>
              <a:cxnSpLocks noChangeShapeType="1"/>
            </p:cNvCxnSpPr>
            <p:nvPr/>
          </p:nvCxnSpPr>
          <p:spPr bwMode="auto">
            <a:xfrm>
              <a:off x="971600" y="3477490"/>
              <a:ext cx="1813165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3" name="Straight Connector 19"/>
            <p:cNvCxnSpPr>
              <a:cxnSpLocks noChangeShapeType="1"/>
            </p:cNvCxnSpPr>
            <p:nvPr/>
          </p:nvCxnSpPr>
          <p:spPr bwMode="auto">
            <a:xfrm>
              <a:off x="971600" y="3879273"/>
              <a:ext cx="181316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4" name="Straight Connector 20"/>
            <p:cNvCxnSpPr>
              <a:cxnSpLocks noChangeShapeType="1"/>
            </p:cNvCxnSpPr>
            <p:nvPr/>
          </p:nvCxnSpPr>
          <p:spPr bwMode="auto">
            <a:xfrm>
              <a:off x="971600" y="4308764"/>
              <a:ext cx="1813165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5" name="Straight Connector 26"/>
            <p:cNvCxnSpPr>
              <a:cxnSpLocks noChangeShapeType="1"/>
            </p:cNvCxnSpPr>
            <p:nvPr/>
          </p:nvCxnSpPr>
          <p:spPr bwMode="auto">
            <a:xfrm>
              <a:off x="6373091" y="3089562"/>
              <a:ext cx="2272146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6" name="Straight Connector 27"/>
            <p:cNvCxnSpPr>
              <a:cxnSpLocks noChangeShapeType="1"/>
            </p:cNvCxnSpPr>
            <p:nvPr/>
          </p:nvCxnSpPr>
          <p:spPr bwMode="auto">
            <a:xfrm>
              <a:off x="6373091" y="3740727"/>
              <a:ext cx="2272146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167" name="Straight Connector 28"/>
            <p:cNvCxnSpPr>
              <a:cxnSpLocks noChangeShapeType="1"/>
            </p:cNvCxnSpPr>
            <p:nvPr/>
          </p:nvCxnSpPr>
          <p:spPr bwMode="auto">
            <a:xfrm>
              <a:off x="6373091" y="4225636"/>
              <a:ext cx="2272146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6168" name="TextBox 29"/>
            <p:cNvSpPr txBox="1">
              <a:spLocks noChangeArrowheads="1"/>
            </p:cNvSpPr>
            <p:nvPr/>
          </p:nvSpPr>
          <p:spPr bwMode="auto">
            <a:xfrm>
              <a:off x="1150773" y="1996727"/>
              <a:ext cx="1593706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/>
                <a:t>data_in [7:0]</a:t>
              </a:r>
            </a:p>
          </p:txBody>
        </p:sp>
        <p:sp>
          <p:nvSpPr>
            <p:cNvPr id="6169" name="TextBox 30"/>
            <p:cNvSpPr txBox="1">
              <a:spLocks noChangeArrowheads="1"/>
            </p:cNvSpPr>
            <p:nvPr/>
          </p:nvSpPr>
          <p:spPr bwMode="auto">
            <a:xfrm>
              <a:off x="2005173" y="2592472"/>
              <a:ext cx="4555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wr</a:t>
              </a:r>
            </a:p>
          </p:txBody>
        </p:sp>
        <p:sp>
          <p:nvSpPr>
            <p:cNvPr id="6170" name="TextBox 31"/>
            <p:cNvSpPr txBox="1">
              <a:spLocks noChangeArrowheads="1"/>
            </p:cNvSpPr>
            <p:nvPr/>
          </p:nvSpPr>
          <p:spPr bwMode="auto">
            <a:xfrm>
              <a:off x="2048455" y="3077380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rd</a:t>
              </a:r>
            </a:p>
          </p:txBody>
        </p:sp>
        <p:sp>
          <p:nvSpPr>
            <p:cNvPr id="6171" name="TextBox 32"/>
            <p:cNvSpPr txBox="1">
              <a:spLocks noChangeArrowheads="1"/>
            </p:cNvSpPr>
            <p:nvPr/>
          </p:nvSpPr>
          <p:spPr bwMode="auto">
            <a:xfrm>
              <a:off x="1719839" y="3477490"/>
              <a:ext cx="7409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clear</a:t>
              </a:r>
            </a:p>
          </p:txBody>
        </p:sp>
        <p:sp>
          <p:nvSpPr>
            <p:cNvPr id="6172" name="TextBox 33"/>
            <p:cNvSpPr txBox="1">
              <a:spLocks noChangeArrowheads="1"/>
            </p:cNvSpPr>
            <p:nvPr/>
          </p:nvSpPr>
          <p:spPr bwMode="auto">
            <a:xfrm>
              <a:off x="1961892" y="3908654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clk</a:t>
              </a:r>
            </a:p>
          </p:txBody>
        </p:sp>
        <p:sp>
          <p:nvSpPr>
            <p:cNvPr id="6173" name="TextBox 34"/>
            <p:cNvSpPr txBox="1">
              <a:spLocks noChangeArrowheads="1"/>
            </p:cNvSpPr>
            <p:nvPr/>
          </p:nvSpPr>
          <p:spPr bwMode="auto">
            <a:xfrm>
              <a:off x="7928335" y="3783964"/>
              <a:ext cx="5132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full</a:t>
              </a:r>
            </a:p>
          </p:txBody>
        </p:sp>
        <p:sp>
          <p:nvSpPr>
            <p:cNvPr id="6174" name="TextBox 35"/>
            <p:cNvSpPr txBox="1">
              <a:spLocks noChangeArrowheads="1"/>
            </p:cNvSpPr>
            <p:nvPr/>
          </p:nvSpPr>
          <p:spPr bwMode="auto">
            <a:xfrm>
              <a:off x="7559643" y="3277435"/>
              <a:ext cx="881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empty</a:t>
              </a:r>
            </a:p>
          </p:txBody>
        </p:sp>
        <p:sp>
          <p:nvSpPr>
            <p:cNvPr id="6175" name="TextBox 36"/>
            <p:cNvSpPr txBox="1">
              <a:spLocks noChangeArrowheads="1"/>
            </p:cNvSpPr>
            <p:nvPr/>
          </p:nvSpPr>
          <p:spPr bwMode="auto">
            <a:xfrm>
              <a:off x="6692418" y="2689453"/>
              <a:ext cx="1749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data_out [7:0]</a:t>
              </a:r>
            </a:p>
          </p:txBody>
        </p:sp>
        <p:sp>
          <p:nvSpPr>
            <p:cNvPr id="6176" name="TextBox 37"/>
            <p:cNvSpPr txBox="1">
              <a:spLocks noChangeArrowheads="1"/>
            </p:cNvSpPr>
            <p:nvPr/>
          </p:nvSpPr>
          <p:spPr bwMode="auto">
            <a:xfrm>
              <a:off x="6588224" y="2069232"/>
              <a:ext cx="1853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2000"/>
                <a:t>data_out_valid</a:t>
              </a:r>
            </a:p>
          </p:txBody>
        </p:sp>
        <p:sp>
          <p:nvSpPr>
            <p:cNvPr id="6177" name="TextBox 43"/>
            <p:cNvSpPr txBox="1">
              <a:spLocks noChangeArrowheads="1"/>
            </p:cNvSpPr>
            <p:nvPr/>
          </p:nvSpPr>
          <p:spPr bwMode="auto">
            <a:xfrm>
              <a:off x="3482217" y="4184074"/>
              <a:ext cx="21795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FIFO DUV</a:t>
              </a:r>
            </a:p>
          </p:txBody>
        </p:sp>
      </p:grpSp>
      <p:pic>
        <p:nvPicPr>
          <p:cNvPr id="160" name="Picture 159" descr="A9-Pipeline-hr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109663"/>
            <a:ext cx="515937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3060700" y="5260975"/>
            <a:ext cx="646113" cy="1171575"/>
            <a:chOff x="4585509" y="5219431"/>
            <a:chExt cx="646331" cy="1171664"/>
          </a:xfrm>
        </p:grpSpPr>
        <p:sp>
          <p:nvSpPr>
            <p:cNvPr id="6155" name="Rectangle 160"/>
            <p:cNvSpPr>
              <a:spLocks noChangeArrowheads="1"/>
            </p:cNvSpPr>
            <p:nvPr/>
          </p:nvSpPr>
          <p:spPr bwMode="auto">
            <a:xfrm rot="-5400000">
              <a:off x="4316851" y="5542746"/>
              <a:ext cx="1171663" cy="525034"/>
            </a:xfrm>
            <a:prstGeom prst="rect">
              <a:avLst/>
            </a:prstGeom>
            <a:solidFill>
              <a:srgbClr val="0070C0">
                <a:alpha val="43921"/>
              </a:srgbClr>
            </a:solidFill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sp>
          <p:nvSpPr>
            <p:cNvPr id="6156" name="TextBox 161"/>
            <p:cNvSpPr txBox="1">
              <a:spLocks noChangeArrowheads="1"/>
            </p:cNvSpPr>
            <p:nvPr/>
          </p:nvSpPr>
          <p:spPr bwMode="auto">
            <a:xfrm rot="-5400000">
              <a:off x="4322843" y="5482097"/>
              <a:ext cx="117166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FIFO DUV</a:t>
              </a:r>
            </a:p>
          </p:txBody>
        </p:sp>
      </p:grpSp>
      <p:grpSp>
        <p:nvGrpSpPr>
          <p:cNvPr id="5" name="Group 164"/>
          <p:cNvGrpSpPr>
            <a:grpSpLocks/>
          </p:cNvGrpSpPr>
          <p:nvPr/>
        </p:nvGrpSpPr>
        <p:grpSpPr bwMode="auto">
          <a:xfrm>
            <a:off x="3925888" y="5260975"/>
            <a:ext cx="646112" cy="1171575"/>
            <a:chOff x="4585509" y="5219431"/>
            <a:chExt cx="646331" cy="1171664"/>
          </a:xfrm>
        </p:grpSpPr>
        <p:sp>
          <p:nvSpPr>
            <p:cNvPr id="6153" name="Rectangle 165"/>
            <p:cNvSpPr>
              <a:spLocks noChangeArrowheads="1"/>
            </p:cNvSpPr>
            <p:nvPr/>
          </p:nvSpPr>
          <p:spPr bwMode="auto">
            <a:xfrm rot="-5400000">
              <a:off x="4316851" y="5542746"/>
              <a:ext cx="1171663" cy="525034"/>
            </a:xfrm>
            <a:prstGeom prst="rect">
              <a:avLst/>
            </a:prstGeom>
            <a:solidFill>
              <a:srgbClr val="0070C0">
                <a:alpha val="43921"/>
              </a:srgbClr>
            </a:solidFill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sp>
          <p:nvSpPr>
            <p:cNvPr id="6154" name="TextBox 166"/>
            <p:cNvSpPr txBox="1">
              <a:spLocks noChangeArrowheads="1"/>
            </p:cNvSpPr>
            <p:nvPr/>
          </p:nvSpPr>
          <p:spPr bwMode="auto">
            <a:xfrm rot="-5400000">
              <a:off x="4322843" y="5482097"/>
              <a:ext cx="117166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FIFO DUV</a:t>
              </a:r>
            </a:p>
          </p:txBody>
        </p:sp>
      </p:grpSp>
      <p:sp>
        <p:nvSpPr>
          <p:cNvPr id="168" name="Oval 167"/>
          <p:cNvSpPr>
            <a:spLocks noChangeArrowheads="1"/>
          </p:cNvSpPr>
          <p:nvPr/>
        </p:nvSpPr>
        <p:spPr bwMode="auto">
          <a:xfrm>
            <a:off x="3935413" y="3021013"/>
            <a:ext cx="1066800" cy="1057275"/>
          </a:xfrm>
          <a:prstGeom prst="ellipse">
            <a:avLst/>
          </a:prstGeom>
          <a:solidFill>
            <a:srgbClr val="3DB576">
              <a:alpha val="47058"/>
            </a:srgbClr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GB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6181 L -0.13004 0.328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33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908 -0.333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7037E-6 L 0.05382 -0.3354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allAtOnce"/>
      <p:bldP spid="1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Given the following bug...	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84163" y="1203325"/>
            <a:ext cx="8575675" cy="5072063"/>
          </a:xfrm>
        </p:spPr>
        <p:txBody>
          <a:bodyPr/>
          <a:lstStyle/>
          <a:p>
            <a:r>
              <a:rPr lang="en-GB" dirty="0" smtClean="0">
                <a:solidFill>
                  <a:srgbClr val="A50021"/>
                </a:solidFill>
              </a:rPr>
              <a:t>Concurrent reading from and writing to FIFO</a:t>
            </a:r>
          </a:p>
          <a:p>
            <a:pPr lvl="1"/>
            <a:r>
              <a:rPr lang="en-GB" sz="2400" dirty="0" smtClean="0"/>
              <a:t>ok, the data counter should not change its value</a:t>
            </a:r>
          </a:p>
          <a:p>
            <a:pPr lvl="1"/>
            <a:r>
              <a:rPr lang="en-GB" sz="2400" dirty="0" smtClean="0"/>
              <a:t>unless reading from and writing to the same data slot </a:t>
            </a:r>
          </a:p>
          <a:p>
            <a:pPr lvl="1"/>
            <a:r>
              <a:rPr lang="en-GB" sz="2400" dirty="0" smtClean="0"/>
              <a:t>this only happens when the FIFO is </a:t>
            </a:r>
          </a:p>
          <a:p>
            <a:pPr lvl="2"/>
            <a:r>
              <a:rPr lang="en-GB" sz="2000" b="1" dirty="0" smtClean="0">
                <a:solidFill>
                  <a:srgbClr val="0070C0"/>
                </a:solidFill>
              </a:rPr>
              <a:t>empty:</a:t>
            </a:r>
            <a:r>
              <a:rPr lang="en-GB" sz="2000" dirty="0" smtClean="0"/>
              <a:t> When the FIFO is empty and there is a write at the same time as a read (from empty), then the read should be ignored.</a:t>
            </a:r>
          </a:p>
          <a:p>
            <a:pPr lvl="2"/>
            <a:r>
              <a:rPr lang="en-GB" sz="2000" b="1" dirty="0" smtClean="0">
                <a:solidFill>
                  <a:srgbClr val="0070C0"/>
                </a:solidFill>
              </a:rPr>
              <a:t>full:</a:t>
            </a:r>
            <a:r>
              <a:rPr lang="en-GB" sz="2000" dirty="0" smtClean="0"/>
              <a:t> When the FIFO is full and there is a read at the same time as a write, then the write (to full) should be ignored.</a:t>
            </a:r>
          </a:p>
          <a:p>
            <a:pPr lvl="1"/>
            <a:r>
              <a:rPr lang="en-GB" sz="2400" dirty="0" smtClean="0"/>
              <a:t>But the logic that controls the value of the data counter does not distinguish these special cases.</a:t>
            </a:r>
          </a:p>
          <a:p>
            <a:pPr lvl="1"/>
            <a:r>
              <a:rPr lang="en-GB" sz="2400" b="1" dirty="0" smtClean="0">
                <a:solidFill>
                  <a:srgbClr val="C00000"/>
                </a:solidFill>
              </a:rPr>
              <a:t>What do we need to do to find these bugs?</a:t>
            </a:r>
          </a:p>
        </p:txBody>
      </p:sp>
    </p:spTree>
    <p:extLst>
      <p:ext uri="{BB962C8B-B14F-4D97-AF65-F5344CB8AC3E}">
        <p14:creationId xmlns:p14="http://schemas.microsoft.com/office/powerpoint/2010/main" val="64090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3" descr="Screenshot-ModelSim SE-64 6.5c-3.RWE_bugg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8012" y="1267642"/>
            <a:ext cx="7927975" cy="5340350"/>
          </a:xfrm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Read/Write when FIFO is empty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408363" y="1497013"/>
            <a:ext cx="0" cy="4086225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2650" y="2728913"/>
            <a:ext cx="469900" cy="846137"/>
          </a:xfrm>
          <a:prstGeom prst="ellipse">
            <a:avLst/>
          </a:prstGeom>
          <a:noFill/>
          <a:ln w="25400" algn="ctr">
            <a:solidFill>
              <a:srgbClr val="FFC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GB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 descr="Screenshot-ModelSim SE-64 6.5c-3.RWF_bugg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7063" y="1117600"/>
            <a:ext cx="7732712" cy="5332413"/>
          </a:xfrm>
        </p:spPr>
      </p:pic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7148513" y="1909763"/>
            <a:ext cx="0" cy="4087812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242175" y="3238500"/>
            <a:ext cx="469900" cy="844550"/>
          </a:xfrm>
          <a:prstGeom prst="ellipse">
            <a:avLst/>
          </a:prstGeom>
          <a:noFill/>
          <a:ln w="25400" algn="ctr">
            <a:solidFill>
              <a:srgbClr val="FFC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GB" sz="2400" b="1"/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 and Write when FIFO is full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764213" y="4508500"/>
            <a:ext cx="2881312" cy="1435100"/>
          </a:xfrm>
          <a:prstGeom prst="wedgeRoundRectCallout">
            <a:avLst>
              <a:gd name="adj1" fmla="val -54963"/>
              <a:gd name="adj2" fmla="val -159329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>
                <a:solidFill>
                  <a:srgbClr val="C00000"/>
                </a:solidFill>
              </a:rPr>
              <a:t>Long test sequence to expose the bug.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ABV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Properties of the DUV	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93738" y="2046288"/>
            <a:ext cx="8161337" cy="3548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mtClean="0"/>
              <a:t>Black box view:</a:t>
            </a:r>
          </a:p>
          <a:p>
            <a:pPr lvl="1"/>
            <a:r>
              <a:rPr lang="en-GB" sz="2000" smtClean="0"/>
              <a:t>Empty and full are never asserted together. </a:t>
            </a:r>
          </a:p>
          <a:p>
            <a:pPr lvl="1"/>
            <a:r>
              <a:rPr lang="en-GB" sz="2000" smtClean="0"/>
              <a:t>After clear the FIFO is empty. </a:t>
            </a:r>
          </a:p>
          <a:p>
            <a:pPr lvl="1"/>
            <a:r>
              <a:rPr lang="en-GB" sz="2000" smtClean="0"/>
              <a:t>After writing 8 data items the FIFO is full. </a:t>
            </a:r>
          </a:p>
          <a:p>
            <a:pPr lvl="1"/>
            <a:r>
              <a:rPr lang="en-GB" sz="2000" smtClean="0"/>
              <a:t>Data items are moving through the FIFO unchanged in terms of data content and in terms of data order. </a:t>
            </a:r>
          </a:p>
          <a:p>
            <a:pPr lvl="1"/>
            <a:r>
              <a:rPr lang="en-GB" sz="2000" smtClean="0"/>
              <a:t>No data is duplicated. </a:t>
            </a:r>
          </a:p>
          <a:p>
            <a:pPr lvl="1"/>
            <a:r>
              <a:rPr lang="en-GB" sz="2000" smtClean="0"/>
              <a:t>No data is lost. </a:t>
            </a:r>
          </a:p>
          <a:p>
            <a:pPr lvl="1"/>
            <a:r>
              <a:rPr lang="en-GB" sz="2000" smtClean="0"/>
              <a:t>data_out_valid only for valid data, i.e. no x’s in data. 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827838" y="1870075"/>
            <a:ext cx="2106612" cy="1122363"/>
          </a:xfrm>
          <a:prstGeom prst="wedgeRoundRectCallout">
            <a:avLst>
              <a:gd name="adj1" fmla="val -67264"/>
              <a:gd name="adj2" fmla="val 25606"/>
              <a:gd name="adj3" fmla="val 16667"/>
            </a:avLst>
          </a:prstGeom>
          <a:solidFill>
            <a:srgbClr val="7CD2A5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>
                <a:solidFill>
                  <a:srgbClr val="21613F"/>
                </a:solidFill>
              </a:rPr>
              <a:t>An invariant property.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Properties of the DUV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125538"/>
            <a:ext cx="8424863" cy="5256212"/>
          </a:xfrm>
        </p:spPr>
        <p:txBody>
          <a:bodyPr/>
          <a:lstStyle/>
          <a:p>
            <a:r>
              <a:rPr lang="en-GB" smtClean="0"/>
              <a:t>White box view:</a:t>
            </a:r>
          </a:p>
          <a:p>
            <a:pPr lvl="1"/>
            <a:r>
              <a:rPr lang="en-GB" sz="2400" smtClean="0"/>
              <a:t>The value range of the read and write pointers is between 0 and 7.</a:t>
            </a:r>
          </a:p>
          <a:p>
            <a:pPr lvl="1"/>
            <a:r>
              <a:rPr lang="en-GB" sz="2400" smtClean="0"/>
              <a:t>The data_counter ranges from 0 to 8.</a:t>
            </a:r>
          </a:p>
          <a:p>
            <a:pPr lvl="1"/>
            <a:r>
              <a:rPr lang="en-GB" sz="2400" smtClean="0"/>
              <a:t>The data in the FIFO is not changed during a clear.</a:t>
            </a:r>
          </a:p>
          <a:p>
            <a:pPr lvl="1"/>
            <a:r>
              <a:rPr lang="en-GB" sz="2400" smtClean="0"/>
              <a:t>For each valid read the read pointer is incremented.</a:t>
            </a:r>
          </a:p>
          <a:p>
            <a:pPr lvl="1"/>
            <a:r>
              <a:rPr lang="en-GB" sz="2400" smtClean="0"/>
              <a:t>For each valid write the write pointer is incremented.</a:t>
            </a:r>
          </a:p>
          <a:p>
            <a:pPr lvl="1"/>
            <a:r>
              <a:rPr lang="en-GB" sz="2400" smtClean="0"/>
              <a:t>Data is written only to the slot indicated by nxt_wr.</a:t>
            </a:r>
          </a:p>
          <a:p>
            <a:pPr lvl="1"/>
            <a:r>
              <a:rPr lang="en-GB" sz="2400" smtClean="0"/>
              <a:t>Data is read only from the slot indicated by nxt_rd.</a:t>
            </a:r>
          </a:p>
          <a:p>
            <a:pPr lvl="1"/>
            <a:r>
              <a:rPr lang="en-GB" sz="2400" smtClean="0"/>
              <a:t>When reading and writing the data_counter remains unchanged. </a:t>
            </a:r>
          </a:p>
          <a:p>
            <a:pPr lvl="2"/>
            <a:r>
              <a:rPr lang="en-GB" sz="2000" smtClean="0">
                <a:solidFill>
                  <a:srgbClr val="FF0000"/>
                </a:solidFill>
              </a:rPr>
              <a:t>What about a RW from an empty/full FIFO?</a:t>
            </a:r>
          </a:p>
          <a:p>
            <a:pPr lvl="1"/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Property Formalization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147763"/>
            <a:ext cx="8424863" cy="5226050"/>
          </a:xfrm>
        </p:spPr>
        <p:txBody>
          <a:bodyPr/>
          <a:lstStyle/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r>
              <a:rPr lang="en-GB" b="1" dirty="0" smtClean="0">
                <a:solidFill>
                  <a:srgbClr val="0070C0"/>
                </a:solidFill>
              </a:rPr>
              <a:t>System </a:t>
            </a:r>
            <a:r>
              <a:rPr lang="en-GB" b="1" dirty="0" err="1" smtClean="0">
                <a:solidFill>
                  <a:srgbClr val="0070C0"/>
                </a:solidFill>
              </a:rPr>
              <a:t>Verilog</a:t>
            </a:r>
            <a:r>
              <a:rPr lang="en-GB" b="1" dirty="0" smtClean="0">
                <a:solidFill>
                  <a:srgbClr val="0070C0"/>
                </a:solidFill>
              </a:rPr>
              <a:t> Assertions (SVA) for:</a:t>
            </a:r>
            <a:endParaRPr lang="en-GB" sz="2000" dirty="0" smtClean="0"/>
          </a:p>
          <a:p>
            <a:pPr marL="742950" lvl="2" indent="-342900">
              <a:buClr>
                <a:srgbClr val="4185BD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!(empty &amp;&amp; full);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</a:pPr>
            <a:r>
              <a:rPr lang="en-GB" dirty="0" smtClean="0"/>
              <a:t>After clear the FIFO is empty.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|=&gt; empty==1);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</a:pPr>
            <a:r>
              <a:rPr lang="en-GB" dirty="0" smtClean="0"/>
              <a:t>On empty after one write the FIFO is no longer empty.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(empty &amp;&amp;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|=&gt; !empty);</a:t>
            </a: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FontTx/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2950" lvl="2" indent="-342900">
              <a:buClr>
                <a:srgbClr val="4185BD"/>
              </a:buClr>
              <a:buFont typeface="Wingdings" pitchFamily="2" charset="2"/>
              <a:buNone/>
            </a:pPr>
            <a:endParaRPr lang="en-GB" dirty="0" smtClean="0"/>
          </a:p>
          <a:p>
            <a:pPr marL="742950" lvl="2" indent="-342900">
              <a:buClr>
                <a:srgbClr val="4185BD"/>
              </a:buClr>
              <a:buFont typeface="Wingdings" pitchFamily="2" charset="2"/>
              <a:buNone/>
            </a:pPr>
            <a:r>
              <a:rPr lang="en-GB" dirty="0" smtClean="0"/>
              <a:t> </a:t>
            </a:r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 smtClean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Formalization of key DUV Assertions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32475" y="2271713"/>
            <a:ext cx="3062288" cy="1136650"/>
          </a:xfrm>
          <a:prstGeom prst="wedgeRoundRectCallout">
            <a:avLst>
              <a:gd name="adj1" fmla="val -79172"/>
              <a:gd name="adj2" fmla="val 3634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kern="0" dirty="0">
                <a:latin typeface="Arial" pitchFamily="34" charset="0"/>
              </a:rPr>
              <a:t>Assertions can be </a:t>
            </a:r>
            <a:r>
              <a:rPr lang="en-GB" sz="2200" kern="0" dirty="0">
                <a:solidFill>
                  <a:srgbClr val="C00000"/>
                </a:solidFill>
                <a:latin typeface="Arial" pitchFamily="34" charset="0"/>
              </a:rPr>
              <a:t>monitored during simulation.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46763" y="3602038"/>
            <a:ext cx="3062287" cy="1136650"/>
          </a:xfrm>
          <a:prstGeom prst="wedgeRoundRectCallout">
            <a:avLst>
              <a:gd name="adj1" fmla="val -77815"/>
              <a:gd name="adj2" fmla="val -5755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kern="0" dirty="0">
                <a:latin typeface="Arial" pitchFamily="34" charset="0"/>
              </a:rPr>
              <a:t>Assertions can also be used for </a:t>
            </a:r>
            <a:r>
              <a:rPr lang="en-GB" sz="2200" kern="0" dirty="0">
                <a:solidFill>
                  <a:srgbClr val="C00000"/>
                </a:solidFill>
                <a:latin typeface="Arial" pitchFamily="34" charset="0"/>
              </a:rPr>
              <a:t>formal property checking.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2325" y="2438400"/>
            <a:ext cx="4613275" cy="2308225"/>
          </a:xfrm>
          <a:prstGeom prst="rect">
            <a:avLst/>
          </a:prstGeom>
          <a:solidFill>
            <a:srgbClr val="FFCCCC"/>
          </a:solidFill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GB" sz="3600" kern="0" dirty="0">
                <a:solidFill>
                  <a:srgbClr val="C00000"/>
                </a:solidFill>
                <a:latin typeface="Arial" pitchFamily="34" charset="0"/>
              </a:rPr>
              <a:t>Challenge: </a:t>
            </a:r>
          </a:p>
          <a:p>
            <a:pPr marL="0" lvl="2">
              <a:defRPr/>
            </a:pPr>
            <a:r>
              <a:rPr lang="en-GB" sz="3600" kern="0" dirty="0">
                <a:solidFill>
                  <a:srgbClr val="C00000"/>
                </a:solidFill>
                <a:latin typeface="Arial" pitchFamily="34" charset="0"/>
              </a:rPr>
              <a:t>There are many more interesting assertions.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Corner case properties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74763"/>
            <a:ext cx="8424863" cy="5100637"/>
          </a:xfrm>
        </p:spPr>
        <p:txBody>
          <a:bodyPr/>
          <a:lstStyle/>
          <a:p>
            <a:pPr>
              <a:defRPr/>
            </a:pPr>
            <a:r>
              <a:rPr lang="en-GB" sz="2000" b="1" dirty="0" smtClean="0">
                <a:solidFill>
                  <a:srgbClr val="0070C0"/>
                </a:solidFill>
              </a:rPr>
              <a:t>FIFO empty: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smtClean="0"/>
              <a:t>When the FIFO is empty and there is a write at the same time as a read (from empty), then the </a:t>
            </a:r>
            <a:r>
              <a:rPr lang="en-GB" sz="2000" dirty="0" smtClean="0">
                <a:cs typeface="Courier New" pitchFamily="49" charset="0"/>
              </a:rPr>
              <a:t>read should be ignored.</a:t>
            </a:r>
            <a:endParaRPr lang="en-GB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){empty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&amp;&amp; rd |=&gt;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)+1};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cover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GB" sz="2000" b="1" dirty="0" smtClean="0">
                <a:solidFill>
                  <a:srgbClr val="0070C0"/>
                </a:solidFill>
              </a:rPr>
              <a:t>FIFO full: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smtClean="0"/>
              <a:t>When the FIFO is full and there is a read at the same time as a write, then the write (to full) should be ignored.</a:t>
            </a: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{full &amp;&amp; rd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|=&gt; </a:t>
            </a: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)-1};</a:t>
            </a: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200150" lvl="3" indent="-342900">
              <a:buClr>
                <a:srgbClr val="4185BD"/>
              </a:buClr>
              <a:buFontTx/>
              <a:buNone/>
              <a:defRPr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cover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GB" sz="2400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Formal Property Checking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Verification Approaches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09992" y="1318367"/>
            <a:ext cx="184281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9398" y="3296668"/>
            <a:ext cx="1417376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Reviews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55675" y="2351659"/>
            <a:ext cx="146867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Dynamic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046283" y="2351659"/>
            <a:ext cx="1023037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94526" y="3325022"/>
            <a:ext cx="190949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282907" y="3337722"/>
            <a:ext cx="1755609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620809" y="3325022"/>
            <a:ext cx="1210589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Formal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56286" y="3296667"/>
            <a:ext cx="1451038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Code </a:t>
            </a:r>
          </a:p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4110631"/>
            <a:ext cx="2579553" cy="46166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Formal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5" idx="2"/>
          </p:cNvCxnSpPr>
          <p:nvPr/>
        </p:nvCxnSpPr>
        <p:spPr bwMode="auto">
          <a:xfrm>
            <a:off x="4831398" y="1780032"/>
            <a:ext cx="0" cy="33867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626" y="79835"/>
            <a:ext cx="3544" cy="4547192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5"/>
          <p:cNvGrpSpPr/>
          <p:nvPr/>
        </p:nvGrpSpPr>
        <p:grpSpPr>
          <a:xfrm>
            <a:off x="968086" y="2813324"/>
            <a:ext cx="3258018" cy="511698"/>
            <a:chOff x="968086" y="2980360"/>
            <a:chExt cx="3258018" cy="511698"/>
          </a:xfrm>
        </p:grpSpPr>
        <p:cxnSp>
          <p:nvCxnSpPr>
            <p:cNvPr id="16" name="Elbow Connector 15"/>
            <p:cNvCxnSpPr>
              <a:stCxn id="6" idx="0"/>
              <a:endCxn id="11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802" y="2980360"/>
              <a:ext cx="0" cy="483343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/>
          <p:nvPr/>
        </p:nvGrpSpPr>
        <p:grpSpPr>
          <a:xfrm>
            <a:off x="6160712" y="2813324"/>
            <a:ext cx="1888564" cy="524398"/>
            <a:chOff x="6160712" y="2980360"/>
            <a:chExt cx="1888564" cy="524398"/>
          </a:xfrm>
        </p:grpSpPr>
        <p:cxnSp>
          <p:nvCxnSpPr>
            <p:cNvPr id="18" name="Elbow Connector 17"/>
            <p:cNvCxnSpPr/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4994" y="2980360"/>
              <a:ext cx="0" cy="26572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2804" y="3799386"/>
            <a:ext cx="0" cy="306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6511" y="4450552"/>
            <a:ext cx="12105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Linters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802" y="4109575"/>
            <a:ext cx="1" cy="34097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0072" y="5350196"/>
            <a:ext cx="1484702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Theorem</a:t>
            </a:r>
          </a:p>
          <a:p>
            <a:r>
              <a:rPr lang="en-GB" dirty="0" smtClean="0"/>
              <a:t>Proving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419872" y="5350196"/>
            <a:ext cx="156966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Property</a:t>
            </a:r>
          </a:p>
          <a:p>
            <a:r>
              <a:rPr lang="en-GB" dirty="0" smtClean="0"/>
              <a:t>Checking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5350196"/>
            <a:ext cx="1980029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Equivalence</a:t>
            </a:r>
          </a:p>
          <a:p>
            <a:r>
              <a:rPr lang="en-GB" dirty="0" smtClean="0"/>
              <a:t>Checking</a:t>
            </a:r>
            <a:endParaRPr lang="en-GB" dirty="0"/>
          </a:p>
        </p:txBody>
      </p:sp>
      <p:grpSp>
        <p:nvGrpSpPr>
          <p:cNvPr id="28" name="Group 37"/>
          <p:cNvGrpSpPr/>
          <p:nvPr/>
        </p:nvGrpSpPr>
        <p:grpSpPr>
          <a:xfrm>
            <a:off x="2255997" y="3786687"/>
            <a:ext cx="3712776" cy="1569859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11" idx="2"/>
            </p:cNvCxnSpPr>
            <p:nvPr/>
          </p:nvCxnSpPr>
          <p:spPr bwMode="auto">
            <a:xfrm flipV="1">
              <a:off x="4211960" y="3953723"/>
              <a:ext cx="14144" cy="156350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6" idx="0"/>
              <a:endCxn id="24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5070"/>
            <a:ext cx="0" cy="32400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90970" y="4046835"/>
            <a:ext cx="1191353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Silicon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634986" y="4738999"/>
            <a:ext cx="1039067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FPGA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7273635" y="3780000"/>
            <a:ext cx="1" cy="16486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259782" y="4281055"/>
            <a:ext cx="2311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7273636" y="4955977"/>
            <a:ext cx="347496" cy="39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051964" y="5412662"/>
            <a:ext cx="177338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Emulation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248000" y="2348880"/>
            <a:ext cx="1159292" cy="46166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5040000" y="2808000"/>
            <a:ext cx="14144" cy="1296143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3"/>
            <a:endCxn id="36" idx="1"/>
          </p:cNvCxnSpPr>
          <p:nvPr/>
        </p:nvCxnSpPr>
        <p:spPr bwMode="auto">
          <a:xfrm flipV="1">
            <a:off x="3069320" y="2579713"/>
            <a:ext cx="1178680" cy="277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7" idx="1"/>
          </p:cNvCxnSpPr>
          <p:nvPr/>
        </p:nvCxnSpPr>
        <p:spPr bwMode="auto">
          <a:xfrm>
            <a:off x="5407292" y="2579713"/>
            <a:ext cx="948383" cy="277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31671" y="2921970"/>
            <a:ext cx="4241411" cy="2169902"/>
          </a:xfrm>
          <a:prstGeom prst="roundRect">
            <a:avLst/>
          </a:prstGeom>
          <a:solidFill>
            <a:srgbClr val="FFCCCC">
              <a:alpha val="41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Formal Property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4744"/>
            <a:ext cx="8426304" cy="131639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Properties of a design are formally proven or disproved.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Used to check for generic problems or violations of user-defined properties of the behaviour of the design.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Usually employed at </a:t>
            </a:r>
            <a:r>
              <a:rPr lang="en-GB" sz="2000" b="1" dirty="0" smtClean="0"/>
              <a:t>higher levels </a:t>
            </a:r>
            <a:r>
              <a:rPr lang="en-GB" sz="2000" dirty="0" smtClean="0"/>
              <a:t>of abstractions.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2354" y="3082247"/>
            <a:ext cx="448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A50021"/>
                </a:solidFill>
              </a:rPr>
              <a:t>Give a </a:t>
            </a:r>
          </a:p>
          <a:p>
            <a:r>
              <a:rPr lang="en-GB" sz="2800" dirty="0" err="1" smtClean="0">
                <a:solidFill>
                  <a:srgbClr val="A50021"/>
                </a:solidFill>
              </a:rPr>
              <a:t>reconvergence</a:t>
            </a:r>
            <a:r>
              <a:rPr lang="en-GB" sz="2800" dirty="0" smtClean="0">
                <a:solidFill>
                  <a:srgbClr val="A50021"/>
                </a:solidFill>
              </a:rPr>
              <a:t> model </a:t>
            </a:r>
          </a:p>
          <a:p>
            <a:r>
              <a:rPr lang="en-GB" sz="2800" dirty="0" smtClean="0">
                <a:solidFill>
                  <a:srgbClr val="A50021"/>
                </a:solidFill>
              </a:rPr>
              <a:t>for </a:t>
            </a:r>
          </a:p>
          <a:p>
            <a:r>
              <a:rPr lang="en-GB" sz="2800" dirty="0" smtClean="0">
                <a:solidFill>
                  <a:srgbClr val="A50021"/>
                </a:solidFill>
              </a:rPr>
              <a:t>formal property checking!</a:t>
            </a:r>
            <a:endParaRPr lang="en-GB" sz="2800" dirty="0">
              <a:solidFill>
                <a:srgbClr val="A5002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682687" y="2219218"/>
            <a:ext cx="2342639" cy="2811009"/>
          </a:xfrm>
          <a:prstGeom prst="wedgeRoundRectCallout">
            <a:avLst>
              <a:gd name="adj1" fmla="val -69881"/>
              <a:gd name="adj2" fmla="val -3788"/>
              <a:gd name="adj3" fmla="val 16667"/>
            </a:avLst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7642" y="2305521"/>
            <a:ext cx="199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sz="1600" b="1" dirty="0" err="1"/>
              <a:t>reconvergence</a:t>
            </a:r>
            <a:r>
              <a:rPr lang="en-GB" b="1" dirty="0"/>
              <a:t> model </a:t>
            </a:r>
            <a:r>
              <a:rPr lang="en-GB" dirty="0"/>
              <a:t>is a conceptual representation of the </a:t>
            </a:r>
            <a:r>
              <a:rPr lang="en-GB" dirty="0" smtClean="0"/>
              <a:t>verification </a:t>
            </a:r>
            <a:r>
              <a:rPr lang="en-GB" dirty="0"/>
              <a:t>process.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helps us understand </a:t>
            </a:r>
            <a:r>
              <a:rPr lang="en-GB" b="1" dirty="0"/>
              <a:t>what is being verified.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ular Callout 15"/>
          <p:cNvSpPr/>
          <p:nvPr/>
        </p:nvSpPr>
        <p:spPr bwMode="auto">
          <a:xfrm>
            <a:off x="1297522" y="3104964"/>
            <a:ext cx="5756421" cy="648072"/>
          </a:xfrm>
          <a:prstGeom prst="wedgeRoundRectCallout">
            <a:avLst>
              <a:gd name="adj1" fmla="val -5501"/>
              <a:gd name="adj2" fmla="val 243830"/>
              <a:gd name="adj3" fmla="val 16667"/>
            </a:avLst>
          </a:prstGeom>
          <a:solidFill>
            <a:srgbClr val="FF5050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   under </a:t>
            </a:r>
            <a:r>
              <a:rPr lang="en-GB" dirty="0" err="1" smtClean="0">
                <a:solidFill>
                  <a:schemeClr val="bg1"/>
                </a:solidFill>
              </a:rPr>
              <a:t>env_constraint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if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condition </a:t>
            </a:r>
            <a:r>
              <a:rPr lang="en-GB" dirty="0" smtClean="0"/>
              <a:t>then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expectation</a:t>
            </a:r>
            <a:r>
              <a:rPr kumimoji="0" lang="en-GB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Formal Property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4744"/>
            <a:ext cx="8426304" cy="187220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Properties of a design are formally proven or disproved.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Used to check for generic problems or violations of user-defined properties of the behaviour of the design.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Usually employed at </a:t>
            </a:r>
            <a:r>
              <a:rPr lang="en-GB" sz="2000" b="1" dirty="0" smtClean="0"/>
              <a:t>higher levels </a:t>
            </a:r>
            <a:r>
              <a:rPr lang="en-GB" sz="2000" dirty="0" smtClean="0"/>
              <a:t>of abstractions.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 smtClean="0">
                <a:solidFill>
                  <a:srgbClr val="A50021"/>
                </a:solidFill>
              </a:rPr>
              <a:t>Properties</a:t>
            </a:r>
            <a:r>
              <a:rPr lang="en-GB" sz="2000" b="1" dirty="0" smtClean="0"/>
              <a:t> </a:t>
            </a:r>
            <a:r>
              <a:rPr lang="en-GB" sz="2000" dirty="0" smtClean="0"/>
              <a:t>are derived from the specification. (interpretation step)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 smtClean="0">
                <a:solidFill>
                  <a:srgbClr val="A50021"/>
                </a:solidFill>
              </a:rPr>
              <a:t>Properties</a:t>
            </a:r>
            <a:r>
              <a:rPr lang="en-GB" sz="2000" b="1" dirty="0" smtClean="0"/>
              <a:t> </a:t>
            </a:r>
            <a:r>
              <a:rPr lang="en-GB" sz="2000" dirty="0" smtClean="0"/>
              <a:t>are expressed as formulae in some (temporal) logic.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335084" y="4905184"/>
            <a:ext cx="73429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3366FF"/>
                </a:solidFill>
              </a:rPr>
              <a:t>RTL</a:t>
            </a:r>
            <a:endParaRPr lang="en-US" sz="2000" dirty="0">
              <a:solidFill>
                <a:srgbClr val="3366FF"/>
              </a:solidFill>
            </a:endParaRP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2021920" y="4905184"/>
            <a:ext cx="360000" cy="3600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3156386" y="5716890"/>
            <a:ext cx="360000" cy="3600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5982360" y="4905184"/>
            <a:ext cx="360000" cy="360000"/>
          </a:xfrm>
          <a:prstGeom prst="ellipse">
            <a:avLst/>
          </a:prstGeom>
          <a:solidFill>
            <a:srgbClr val="3366FF"/>
          </a:solidFill>
          <a:ln w="19050" algn="ctr">
            <a:solidFill>
              <a:srgbClr val="3366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21720" y="4833176"/>
            <a:ext cx="186677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FF9900"/>
                </a:solidFill>
              </a:rPr>
              <a:t>Specification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661704" y="5625264"/>
            <a:ext cx="21971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C00000"/>
                </a:solidFill>
              </a:rPr>
              <a:t>Interpretation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4004808" y="6026626"/>
            <a:ext cx="1698104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A50021"/>
                </a:solidFill>
              </a:rPr>
              <a:t>Properties (Assertions)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5334288" y="3969080"/>
            <a:ext cx="17780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RTL Coding</a:t>
            </a:r>
            <a:endParaRPr lang="en-US" sz="2000" dirty="0"/>
          </a:p>
        </p:txBody>
      </p:sp>
      <p:cxnSp>
        <p:nvCxnSpPr>
          <p:cNvPr id="30733" name="AutoShape 14"/>
          <p:cNvCxnSpPr>
            <a:cxnSpLocks noChangeShapeType="1"/>
            <a:stCxn id="21" idx="6"/>
            <a:endCxn id="30727" idx="0"/>
          </p:cNvCxnSpPr>
          <p:nvPr/>
        </p:nvCxnSpPr>
        <p:spPr bwMode="auto">
          <a:xfrm>
            <a:off x="4355976" y="4149080"/>
            <a:ext cx="1806384" cy="756104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1679" name="AutoShape 15"/>
          <p:cNvCxnSpPr>
            <a:cxnSpLocks noChangeShapeType="1"/>
            <a:stCxn id="30725" idx="4"/>
            <a:endCxn id="241671" idx="2"/>
          </p:cNvCxnSpPr>
          <p:nvPr/>
        </p:nvCxnSpPr>
        <p:spPr bwMode="auto">
          <a:xfrm rot="16200000" flipH="1">
            <a:off x="2363300" y="5103804"/>
            <a:ext cx="631706" cy="954466"/>
          </a:xfrm>
          <a:prstGeom prst="curvedConnector2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995976" y="3969080"/>
            <a:ext cx="360000" cy="360000"/>
          </a:xfrm>
          <a:prstGeom prst="ellipse">
            <a:avLst/>
          </a:prstGeom>
          <a:solidFill>
            <a:srgbClr val="008000"/>
          </a:solidFill>
          <a:ln w="1905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2" name="AutoShape 14"/>
          <p:cNvCxnSpPr>
            <a:cxnSpLocks noChangeShapeType="1"/>
            <a:stCxn id="30725" idx="0"/>
            <a:endCxn id="21" idx="2"/>
          </p:cNvCxnSpPr>
          <p:nvPr/>
        </p:nvCxnSpPr>
        <p:spPr bwMode="auto">
          <a:xfrm rot="5400000" flipH="1" flipV="1">
            <a:off x="2720896" y="3630104"/>
            <a:ext cx="756104" cy="1794056"/>
          </a:xfrm>
          <a:prstGeom prst="curvedConnector2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85816" y="4041088"/>
            <a:ext cx="19442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008000"/>
                </a:solidFill>
              </a:rPr>
              <a:t>Interpretation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20" name="AutoShape 15"/>
          <p:cNvCxnSpPr>
            <a:cxnSpLocks noChangeShapeType="1"/>
            <a:stCxn id="241671" idx="6"/>
            <a:endCxn id="23" idx="2"/>
          </p:cNvCxnSpPr>
          <p:nvPr/>
        </p:nvCxnSpPr>
        <p:spPr bwMode="auto">
          <a:xfrm>
            <a:off x="3516386" y="5896890"/>
            <a:ext cx="1150625" cy="497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667011" y="5721866"/>
            <a:ext cx="360000" cy="3600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228801" y="5038822"/>
            <a:ext cx="1778000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/>
              <a:t>Property Formalization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58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1671" grpId="0" animBg="1"/>
      <p:bldP spid="241674" grpId="0"/>
      <p:bldP spid="241675" grpId="0"/>
      <p:bldP spid="23" grpId="0" animBg="1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Formal Property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124744"/>
            <a:ext cx="8426304" cy="2746558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Properties of a design are formally proven or disproved.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Used to check for generic problems or violations of user-defined properties of the behaviour of the design.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Usually employed at </a:t>
            </a:r>
            <a:r>
              <a:rPr lang="en-GB" sz="2000" b="1" dirty="0" smtClean="0"/>
              <a:t>higher levels </a:t>
            </a:r>
            <a:r>
              <a:rPr lang="en-GB" sz="2000" dirty="0" smtClean="0"/>
              <a:t>of abstractions.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 smtClean="0">
                <a:solidFill>
                  <a:srgbClr val="A50021"/>
                </a:solidFill>
              </a:rPr>
              <a:t>Properties</a:t>
            </a:r>
            <a:r>
              <a:rPr lang="en-GB" sz="2000" b="1" dirty="0" smtClean="0"/>
              <a:t> </a:t>
            </a:r>
            <a:r>
              <a:rPr lang="en-GB" sz="2000" dirty="0" smtClean="0"/>
              <a:t>are derived from the specification. (interpretation step)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 smtClean="0">
                <a:solidFill>
                  <a:srgbClr val="A50021"/>
                </a:solidFill>
              </a:rPr>
              <a:t>Properties</a:t>
            </a:r>
            <a:r>
              <a:rPr lang="en-GB" sz="2000" b="1" dirty="0" smtClean="0"/>
              <a:t> </a:t>
            </a:r>
            <a:r>
              <a:rPr lang="en-GB" sz="2000" dirty="0" smtClean="0"/>
              <a:t>are expressed as formulae in some (temporal) logic.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>
                <a:solidFill>
                  <a:srgbClr val="E846FF"/>
                </a:solidFill>
              </a:rPr>
              <a:t>Checking</a:t>
            </a:r>
            <a:r>
              <a:rPr lang="en-GB" sz="2000" dirty="0">
                <a:solidFill>
                  <a:srgbClr val="E846FF"/>
                </a:solidFill>
              </a:rPr>
              <a:t> </a:t>
            </a:r>
            <a:r>
              <a:rPr lang="en-GB" sz="2000" dirty="0"/>
              <a:t>is typically performed on a Finite State Machine model of the design.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This may be the </a:t>
            </a:r>
            <a:r>
              <a:rPr lang="en-GB" sz="1800" b="1" dirty="0">
                <a:solidFill>
                  <a:srgbClr val="3366FF"/>
                </a:solidFill>
              </a:rPr>
              <a:t>RTL.</a:t>
            </a:r>
            <a:endParaRPr lang="en-GB" sz="2000" b="1" dirty="0" smtClean="0">
              <a:solidFill>
                <a:srgbClr val="3366FF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335084" y="4905184"/>
            <a:ext cx="73429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3366FF"/>
                </a:solidFill>
              </a:rPr>
              <a:t>RTL</a:t>
            </a:r>
            <a:endParaRPr lang="en-US" sz="2000" dirty="0">
              <a:solidFill>
                <a:srgbClr val="3366FF"/>
              </a:solidFill>
            </a:endParaRP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2021920" y="4905184"/>
            <a:ext cx="360000" cy="3600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3156386" y="5716890"/>
            <a:ext cx="360000" cy="3600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5982360" y="4905184"/>
            <a:ext cx="360000" cy="360000"/>
          </a:xfrm>
          <a:prstGeom prst="ellipse">
            <a:avLst/>
          </a:prstGeom>
          <a:solidFill>
            <a:srgbClr val="3366FF"/>
          </a:solidFill>
          <a:ln w="19050" algn="ctr">
            <a:solidFill>
              <a:srgbClr val="3366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21720" y="4833176"/>
            <a:ext cx="186677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FF9900"/>
                </a:solidFill>
              </a:rPr>
              <a:t>Specification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661704" y="5625264"/>
            <a:ext cx="21971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C00000"/>
                </a:solidFill>
              </a:rPr>
              <a:t>Interpretation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4004808" y="6026626"/>
            <a:ext cx="1698104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A50021"/>
                </a:solidFill>
              </a:rPr>
              <a:t>Properties (Assertions)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5334288" y="3969080"/>
            <a:ext cx="17780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RTL Coding</a:t>
            </a:r>
            <a:endParaRPr lang="en-US" sz="2000" dirty="0"/>
          </a:p>
        </p:txBody>
      </p:sp>
      <p:cxnSp>
        <p:nvCxnSpPr>
          <p:cNvPr id="30733" name="AutoShape 14"/>
          <p:cNvCxnSpPr>
            <a:cxnSpLocks noChangeShapeType="1"/>
            <a:stCxn id="21" idx="6"/>
            <a:endCxn id="30727" idx="0"/>
          </p:cNvCxnSpPr>
          <p:nvPr/>
        </p:nvCxnSpPr>
        <p:spPr bwMode="auto">
          <a:xfrm>
            <a:off x="4355976" y="4149080"/>
            <a:ext cx="1806384" cy="756104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1679" name="AutoShape 15"/>
          <p:cNvCxnSpPr>
            <a:cxnSpLocks noChangeShapeType="1"/>
            <a:stCxn id="30725" idx="4"/>
            <a:endCxn id="241671" idx="2"/>
          </p:cNvCxnSpPr>
          <p:nvPr/>
        </p:nvCxnSpPr>
        <p:spPr bwMode="auto">
          <a:xfrm rot="16200000" flipH="1">
            <a:off x="2363300" y="5103804"/>
            <a:ext cx="631706" cy="954466"/>
          </a:xfrm>
          <a:prstGeom prst="curvedConnector2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995976" y="3969080"/>
            <a:ext cx="360000" cy="360000"/>
          </a:xfrm>
          <a:prstGeom prst="ellipse">
            <a:avLst/>
          </a:prstGeom>
          <a:solidFill>
            <a:srgbClr val="008000"/>
          </a:solidFill>
          <a:ln w="1905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2" name="AutoShape 14"/>
          <p:cNvCxnSpPr>
            <a:cxnSpLocks noChangeShapeType="1"/>
            <a:stCxn id="30725" idx="0"/>
            <a:endCxn id="21" idx="2"/>
          </p:cNvCxnSpPr>
          <p:nvPr/>
        </p:nvCxnSpPr>
        <p:spPr bwMode="auto">
          <a:xfrm rot="5400000" flipH="1" flipV="1">
            <a:off x="2720896" y="3630104"/>
            <a:ext cx="756104" cy="1794056"/>
          </a:xfrm>
          <a:prstGeom prst="curvedConnector2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85816" y="4041088"/>
            <a:ext cx="19442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008000"/>
                </a:solidFill>
              </a:rPr>
              <a:t>Interpretation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20" name="AutoShape 15"/>
          <p:cNvCxnSpPr>
            <a:cxnSpLocks noChangeShapeType="1"/>
            <a:stCxn id="241671" idx="6"/>
            <a:endCxn id="23" idx="2"/>
          </p:cNvCxnSpPr>
          <p:nvPr/>
        </p:nvCxnSpPr>
        <p:spPr bwMode="auto">
          <a:xfrm>
            <a:off x="3516386" y="5896890"/>
            <a:ext cx="1150625" cy="497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667011" y="5721866"/>
            <a:ext cx="360000" cy="3600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228801" y="5038822"/>
            <a:ext cx="1778000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/>
              <a:t>Property Formalization</a:t>
            </a:r>
            <a:endParaRPr lang="en-US" sz="2000" dirty="0"/>
          </a:p>
        </p:txBody>
      </p:sp>
      <p:cxnSp>
        <p:nvCxnSpPr>
          <p:cNvPr id="24" name="AutoShape 16"/>
          <p:cNvCxnSpPr>
            <a:cxnSpLocks noChangeShapeType="1"/>
            <a:stCxn id="23" idx="6"/>
            <a:endCxn id="30727" idx="4"/>
          </p:cNvCxnSpPr>
          <p:nvPr/>
        </p:nvCxnSpPr>
        <p:spPr bwMode="auto">
          <a:xfrm flipV="1">
            <a:off x="5027011" y="5265184"/>
            <a:ext cx="1135349" cy="636682"/>
          </a:xfrm>
          <a:prstGeom prst="curvedConnector2">
            <a:avLst/>
          </a:prstGeom>
          <a:noFill/>
          <a:ln w="38100" cmpd="sng">
            <a:solidFill>
              <a:srgbClr val="E846FF"/>
            </a:solidFill>
            <a:round/>
            <a:headEnd type="triangle" w="lg" len="med"/>
            <a:tailEnd type="triangle" w="lg" len="med"/>
          </a:ln>
        </p:spPr>
      </p:cxn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834586" y="5500971"/>
            <a:ext cx="1758280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>
                <a:solidFill>
                  <a:srgbClr val="E846FF"/>
                </a:solidFill>
              </a:rPr>
              <a:t>Property </a:t>
            </a:r>
            <a:r>
              <a:rPr lang="en-GB" sz="2000" b="1" dirty="0">
                <a:solidFill>
                  <a:srgbClr val="E846FF"/>
                </a:solidFill>
              </a:rPr>
              <a:t>Checking</a:t>
            </a:r>
            <a:endParaRPr lang="en-US" sz="2000" b="1" dirty="0">
              <a:solidFill>
                <a:srgbClr val="E846FF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7306332" y="3330368"/>
            <a:ext cx="1763688" cy="2376264"/>
          </a:xfrm>
          <a:prstGeom prst="wedgeRoundRectCallout">
            <a:avLst>
              <a:gd name="adj1" fmla="val -70386"/>
              <a:gd name="adj2" fmla="val 2361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Property checking can also be preformed on higher levels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25852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63887" y="1343571"/>
            <a:ext cx="1583884" cy="1583442"/>
            <a:chOff x="2653" y="2157"/>
            <a:chExt cx="1098" cy="1130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653" y="2157"/>
              <a:ext cx="1098" cy="1130"/>
            </a:xfrm>
            <a:prstGeom prst="ellipse">
              <a:avLst/>
            </a:prstGeom>
            <a:solidFill>
              <a:srgbClr val="FFFFFF"/>
            </a:solidFill>
            <a:ln w="19009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2851" y="2496"/>
              <a:ext cx="137" cy="137"/>
            </a:xfrm>
            <a:prstGeom prst="ellipse">
              <a:avLst/>
            </a:prstGeom>
            <a:solidFill>
              <a:srgbClr val="C20041"/>
            </a:solidFill>
            <a:ln w="19009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3563888" y="1340768"/>
            <a:ext cx="1584000" cy="15840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804249" y="1412775"/>
            <a:ext cx="1584328" cy="1584179"/>
            <a:chOff x="4655" y="2155"/>
            <a:chExt cx="1098" cy="1130"/>
          </a:xfrm>
          <a:solidFill>
            <a:schemeClr val="bg1">
              <a:alpha val="0"/>
            </a:schemeClr>
          </a:solidFill>
        </p:grpSpPr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4655" y="2155"/>
              <a:ext cx="1098" cy="1130"/>
            </a:xfrm>
            <a:prstGeom prst="ellipse">
              <a:avLst/>
            </a:prstGeom>
            <a:grpFill/>
            <a:ln w="19009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4855" y="2463"/>
              <a:ext cx="137" cy="137"/>
            </a:xfrm>
            <a:prstGeom prst="ellipse">
              <a:avLst/>
            </a:prstGeom>
            <a:solidFill>
              <a:srgbClr val="C00000"/>
            </a:solidFill>
            <a:ln w="19009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0" name="&quot;No&quot; Symbol 39"/>
          <p:cNvSpPr/>
          <p:nvPr/>
        </p:nvSpPr>
        <p:spPr bwMode="auto">
          <a:xfrm>
            <a:off x="2987824" y="3284984"/>
            <a:ext cx="2808312" cy="2735684"/>
          </a:xfrm>
          <a:prstGeom prst="noSmoking">
            <a:avLst>
              <a:gd name="adj" fmla="val 15008"/>
            </a:avLst>
          </a:prstGeom>
          <a:solidFill>
            <a:srgbClr val="C00000">
              <a:alpha val="55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Simulation </a:t>
            </a:r>
            <a:r>
              <a:rPr lang="en-GB" sz="3600" dirty="0" err="1" smtClean="0"/>
              <a:t>vs</a:t>
            </a:r>
            <a:r>
              <a:rPr lang="en-GB" sz="3600" dirty="0" smtClean="0"/>
              <a:t> Functional Formal Verification</a:t>
            </a:r>
            <a:endParaRPr lang="en-GB" sz="3600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6012873" y="3387937"/>
            <a:ext cx="2909453" cy="260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71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lang="en-US" kern="0" dirty="0" smtClean="0">
                <a:latin typeface="+mn-lt"/>
              </a:rPr>
              <a:t>In practice, </a:t>
            </a:r>
            <a:r>
              <a:rPr lang="en-US" kern="0" dirty="0" smtClean="0">
                <a:solidFill>
                  <a:srgbClr val="C00000"/>
                </a:solidFill>
                <a:latin typeface="+mn-lt"/>
              </a:rPr>
              <a:t>completeness issues </a:t>
            </a:r>
            <a:r>
              <a:rPr lang="en-US" kern="0" dirty="0" smtClean="0">
                <a:latin typeface="+mn-lt"/>
              </a:rPr>
              <a:t>and </a:t>
            </a:r>
            <a:r>
              <a:rPr lang="en-US" kern="0" dirty="0" smtClean="0">
                <a:solidFill>
                  <a:srgbClr val="C00000"/>
                </a:solidFill>
                <a:latin typeface="+mn-lt"/>
              </a:rPr>
              <a:t>capacity limits</a:t>
            </a:r>
            <a:r>
              <a:rPr lang="en-US" kern="0" dirty="0" smtClean="0">
                <a:latin typeface="+mn-lt"/>
              </a:rPr>
              <a:t> restrict formal verification to  selected parts of the design.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275856" y="3356992"/>
            <a:ext cx="223157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dirty="0" smtClean="0">
                <a:cs typeface="Times New Roman" pitchFamily="18" charset="0"/>
              </a:rPr>
              <a:t>Naïve interpretation of exhaustive formal verification:</a:t>
            </a:r>
            <a:endParaRPr 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9532" y="3429471"/>
            <a:ext cx="2142877" cy="21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dirty="0" smtClean="0">
                <a:cs typeface="Times New Roman" pitchFamily="18" charset="0"/>
              </a:rPr>
              <a:t>Only selected parts of the design can be covered during simulation.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59568" y="6226766"/>
            <a:ext cx="8424863" cy="4515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 smtClean="0"/>
              <a:t>[B. Wile , J.C. Goss and W. </a:t>
            </a:r>
            <a:r>
              <a:rPr lang="en-GB" sz="1200" b="0" dirty="0" err="1" smtClean="0"/>
              <a:t>Roesner</a:t>
            </a:r>
            <a:r>
              <a:rPr lang="en-GB" sz="1200" b="0" dirty="0" smtClean="0"/>
              <a:t>, “Comprehensive Functional Verification  – The Complete Industry Cycle”, Morgan Kaufman, 2005]</a:t>
            </a:r>
            <a:endParaRPr lang="en-GB" sz="1200" b="0" dirty="0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683568" y="1340767"/>
            <a:ext cx="1584000" cy="1584000"/>
          </a:xfrm>
          <a:prstGeom prst="ellipse">
            <a:avLst/>
          </a:prstGeom>
          <a:solidFill>
            <a:srgbClr val="FFFF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1094731" y="2029296"/>
            <a:ext cx="198437" cy="192088"/>
          </a:xfrm>
          <a:prstGeom prst="ellipse">
            <a:avLst/>
          </a:prstGeom>
          <a:solidFill>
            <a:srgbClr val="C20041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1263006" y="1910234"/>
            <a:ext cx="107950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989956" y="2499196"/>
            <a:ext cx="106362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1748781" y="2283296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1315393" y="2643659"/>
            <a:ext cx="106363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Oval 25"/>
          <p:cNvSpPr>
            <a:spLocks noChangeArrowheads="1"/>
          </p:cNvSpPr>
          <p:nvPr/>
        </p:nvSpPr>
        <p:spPr bwMode="auto">
          <a:xfrm>
            <a:off x="1101081" y="2183284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1553518" y="1975321"/>
            <a:ext cx="106363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818506" y="1946746"/>
            <a:ext cx="106362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1605906" y="1811809"/>
            <a:ext cx="106362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1835696" y="2060848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1835696" y="2204864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1907704" y="2132856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" name="Oval 23"/>
          <p:cNvSpPr>
            <a:spLocks noChangeArrowheads="1"/>
          </p:cNvSpPr>
          <p:nvPr/>
        </p:nvSpPr>
        <p:spPr bwMode="auto">
          <a:xfrm>
            <a:off x="1907704" y="2204864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043608" y="2132856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9" name="Oval 23"/>
          <p:cNvSpPr>
            <a:spLocks noChangeArrowheads="1"/>
          </p:cNvSpPr>
          <p:nvPr/>
        </p:nvSpPr>
        <p:spPr bwMode="auto">
          <a:xfrm>
            <a:off x="1259632" y="1484784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0" name="Oval 23"/>
          <p:cNvSpPr>
            <a:spLocks noChangeArrowheads="1"/>
          </p:cNvSpPr>
          <p:nvPr/>
        </p:nvSpPr>
        <p:spPr bwMode="auto">
          <a:xfrm>
            <a:off x="1331640" y="1556792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1403648" y="1484784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auto">
          <a:xfrm>
            <a:off x="1475656" y="1628800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3" name="Oval 23"/>
          <p:cNvSpPr>
            <a:spLocks noChangeArrowheads="1"/>
          </p:cNvSpPr>
          <p:nvPr/>
        </p:nvSpPr>
        <p:spPr bwMode="auto">
          <a:xfrm>
            <a:off x="1835696" y="2564904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4" name="Oval 23"/>
          <p:cNvSpPr>
            <a:spLocks noChangeArrowheads="1"/>
          </p:cNvSpPr>
          <p:nvPr/>
        </p:nvSpPr>
        <p:spPr bwMode="auto">
          <a:xfrm>
            <a:off x="1115616" y="2060848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275856" y="5157192"/>
            <a:ext cx="22315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Verify ALL properties.</a:t>
            </a:r>
            <a:endParaRPr 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4572001" y="692695"/>
            <a:ext cx="2142308" cy="1919875"/>
          </a:xfrm>
          <a:prstGeom prst="wedgeRoundRectCallout">
            <a:avLst>
              <a:gd name="adj1" fmla="val -80085"/>
              <a:gd name="adj2" fmla="val 12888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Challenge 1: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C00000"/>
                </a:solidFill>
              </a:rPr>
              <a:t>Specify properties to cover the entire design.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1115616" y="2341419"/>
            <a:ext cx="3456384" cy="799549"/>
          </a:xfrm>
          <a:prstGeom prst="wedgeRoundRectCallout">
            <a:avLst>
              <a:gd name="adj1" fmla="val 28001"/>
              <a:gd name="adj2" fmla="val -8346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Challenge 2: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C00000"/>
                </a:solidFill>
              </a:rPr>
              <a:t>Prove all these properties.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7172549" y="1558825"/>
            <a:ext cx="639812" cy="714375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AutoShape 27"/>
          <p:cNvSpPr>
            <a:spLocks noChangeArrowheads="1"/>
          </p:cNvSpPr>
          <p:nvPr/>
        </p:nvSpPr>
        <p:spPr bwMode="auto">
          <a:xfrm flipV="1">
            <a:off x="7590061" y="1916831"/>
            <a:ext cx="720725" cy="584969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 flipV="1">
            <a:off x="7063011" y="1830288"/>
            <a:ext cx="311150" cy="925513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1027496" y="17693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0" grpId="0" animBg="1"/>
      <p:bldP spid="4" grpId="0"/>
      <p:bldP spid="11" grpId="0"/>
      <p:bldP spid="15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54" grpId="0"/>
      <p:bldP spid="75" grpId="0" animBg="1"/>
      <p:bldP spid="77" grpId="0" animBg="1"/>
      <p:bldP spid="63" grpId="0" animBg="1"/>
      <p:bldP spid="61" grpId="0" animBg="1"/>
      <p:bldP spid="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Role of Formal Property Checking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00538"/>
            <a:ext cx="8424863" cy="5590193"/>
          </a:xfrm>
        </p:spPr>
        <p:txBody>
          <a:bodyPr/>
          <a:lstStyle/>
          <a:p>
            <a:r>
              <a:rPr lang="en-GB" sz="2400" dirty="0" smtClean="0"/>
              <a:t>Property Checking is the most common form of high-level formal verification used in practice.</a:t>
            </a:r>
            <a:endParaRPr lang="en-GB" sz="2000" dirty="0" smtClean="0"/>
          </a:p>
          <a:p>
            <a:pPr lvl="1"/>
            <a:r>
              <a:rPr lang="en-GB" sz="1800" dirty="0" smtClean="0"/>
              <a:t>Property checking is fully automatic. </a:t>
            </a:r>
          </a:p>
          <a:p>
            <a:pPr lvl="2"/>
            <a:r>
              <a:rPr lang="en-GB" sz="1600" dirty="0" smtClean="0"/>
              <a:t>Requires the properties to be written.</a:t>
            </a:r>
          </a:p>
          <a:p>
            <a:pPr lvl="1"/>
            <a:r>
              <a:rPr lang="en-GB" sz="1800" dirty="0" smtClean="0"/>
              <a:t>It performs exhaustive verification of the design </a:t>
            </a:r>
            <a:r>
              <a:rPr lang="en-GB" sz="1800" dirty="0" err="1" smtClean="0"/>
              <a:t>wrt</a:t>
            </a:r>
            <a:r>
              <a:rPr lang="en-GB" sz="1800" dirty="0" smtClean="0"/>
              <a:t> the specified properties. </a:t>
            </a:r>
          </a:p>
          <a:p>
            <a:pPr lvl="1"/>
            <a:r>
              <a:rPr lang="en-GB" sz="1800" dirty="0" smtClean="0"/>
              <a:t>It provides proofs and can demonstrate the absence of bugs.</a:t>
            </a:r>
          </a:p>
          <a:p>
            <a:pPr lvl="1"/>
            <a:r>
              <a:rPr lang="en-GB" sz="1800" dirty="0" smtClean="0"/>
              <a:t>A counter example is presented for failed properties.</a:t>
            </a:r>
          </a:p>
          <a:p>
            <a:pPr lvl="1"/>
            <a:r>
              <a:rPr lang="en-GB" sz="1800" dirty="0" smtClean="0"/>
              <a:t>Used for critical well specified parts of the design</a:t>
            </a:r>
          </a:p>
          <a:p>
            <a:pPr lvl="2"/>
            <a:r>
              <a:rPr lang="en-GB" sz="1600" dirty="0" smtClean="0"/>
              <a:t>Cache coherence protocols, Bus protocols, Interrupt controllers</a:t>
            </a:r>
          </a:p>
          <a:p>
            <a:r>
              <a:rPr lang="en-GB" sz="2400" dirty="0" smtClean="0"/>
              <a:t>Formal Methods can suffer from </a:t>
            </a:r>
            <a:r>
              <a:rPr lang="en-GB" sz="2400" b="1" dirty="0" smtClean="0"/>
              <a:t>capacity limits</a:t>
            </a:r>
          </a:p>
          <a:p>
            <a:pPr lvl="1"/>
            <a:r>
              <a:rPr lang="en-GB" sz="2000" dirty="0" smtClean="0"/>
              <a:t>There are tried and trusted techniques to overcome these:</a:t>
            </a:r>
          </a:p>
          <a:p>
            <a:pPr lvl="2"/>
            <a:r>
              <a:rPr lang="en-GB" sz="1600" dirty="0" smtClean="0"/>
              <a:t>Start with narrow focus on block level, work up towards higher levels in the design hierarchy turning asserts into assumes </a:t>
            </a:r>
          </a:p>
          <a:p>
            <a:pPr lvl="2"/>
            <a:r>
              <a:rPr lang="en-GB" sz="1600" dirty="0" smtClean="0"/>
              <a:t>Restrict property checking to work over finite small time windows.</a:t>
            </a:r>
          </a:p>
          <a:p>
            <a:pPr lvl="2"/>
            <a:r>
              <a:rPr lang="en-GB" sz="1600" dirty="0" smtClean="0"/>
              <a:t>Limit environment behaviour by strengthening constraints.</a:t>
            </a:r>
          </a:p>
          <a:p>
            <a:pPr lvl="2"/>
            <a:r>
              <a:rPr lang="en-GB" sz="1600" dirty="0" smtClean="0"/>
              <a:t>Case splits over a set of properties, partitioning and black boxing.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Outcomes of Formal Property Checking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88919" y="1212397"/>
            <a:ext cx="26642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Formulate Property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28507" y="1788461"/>
            <a:ext cx="3185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Invoke Property Checker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8659" y="2508541"/>
            <a:ext cx="22322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proven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80463" y="2508541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fails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4583" y="3984995"/>
            <a:ext cx="180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is trivially true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846" y="3153877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Vacuity check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591" y="5306981"/>
            <a:ext cx="144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Bug in </a:t>
            </a:r>
          </a:p>
          <a:p>
            <a:r>
              <a:rPr lang="en-GB" sz="2000" dirty="0" smtClean="0"/>
              <a:t>Property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6831" y="3984995"/>
            <a:ext cx="180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is non-trivially true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8839" y="5306981"/>
            <a:ext cx="151216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satisfies Property 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59251" y="3056896"/>
            <a:ext cx="29406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Counter example (CE)</a:t>
            </a:r>
            <a:endParaRPr lang="en-GB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9139" y="3573933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Unreach</a:t>
            </a:r>
            <a:r>
              <a:rPr lang="en-GB" sz="2000" dirty="0" smtClean="0"/>
              <a:t>-able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2875" y="3587788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Reach-able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72875" y="4466310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bug detected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52754" y="4424747"/>
            <a:ext cx="13681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Reach-able other CE exists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85063" y="4410891"/>
            <a:ext cx="13681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No reach-able other CE exists</a:t>
            </a:r>
            <a:endParaRPr lang="en-GB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5063" y="5860944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Bug in Property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55668" y="5860944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bug detected</a:t>
            </a:r>
            <a:endParaRPr lang="en-GB" sz="2000" dirty="0"/>
          </a:p>
        </p:txBody>
      </p:sp>
      <p:cxnSp>
        <p:nvCxnSpPr>
          <p:cNvPr id="27" name="Straight Connector 26"/>
          <p:cNvCxnSpPr>
            <a:stCxn id="4" idx="2"/>
            <a:endCxn id="5" idx="0"/>
          </p:cNvCxnSpPr>
          <p:nvPr/>
        </p:nvCxnSpPr>
        <p:spPr bwMode="auto">
          <a:xfrm>
            <a:off x="4621067" y="1612507"/>
            <a:ext cx="0" cy="175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 bwMode="auto">
          <a:xfrm flipH="1">
            <a:off x="2064783" y="2188571"/>
            <a:ext cx="2556284" cy="319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2"/>
            <a:endCxn id="8" idx="0"/>
          </p:cNvCxnSpPr>
          <p:nvPr/>
        </p:nvCxnSpPr>
        <p:spPr bwMode="auto">
          <a:xfrm>
            <a:off x="4621067" y="2188571"/>
            <a:ext cx="2611524" cy="319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7" idx="2"/>
            <a:endCxn id="10" idx="0"/>
          </p:cNvCxnSpPr>
          <p:nvPr/>
        </p:nvCxnSpPr>
        <p:spPr bwMode="auto">
          <a:xfrm flipH="1">
            <a:off x="2061958" y="2908651"/>
            <a:ext cx="2825" cy="245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8" idx="2"/>
            <a:endCxn id="14" idx="0"/>
          </p:cNvCxnSpPr>
          <p:nvPr/>
        </p:nvCxnSpPr>
        <p:spPr bwMode="auto">
          <a:xfrm flipH="1">
            <a:off x="7229557" y="2908651"/>
            <a:ext cx="3034" cy="1482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22" idx="2"/>
            <a:endCxn id="25" idx="0"/>
          </p:cNvCxnSpPr>
          <p:nvPr/>
        </p:nvCxnSpPr>
        <p:spPr bwMode="auto">
          <a:xfrm>
            <a:off x="6736830" y="5748186"/>
            <a:ext cx="2914" cy="112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3" idx="2"/>
          </p:cNvCxnSpPr>
          <p:nvPr/>
        </p:nvCxnSpPr>
        <p:spPr bwMode="auto">
          <a:xfrm>
            <a:off x="5269139" y="5734330"/>
            <a:ext cx="0" cy="109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0" idx="2"/>
            <a:endCxn id="21" idx="0"/>
          </p:cNvCxnSpPr>
          <p:nvPr/>
        </p:nvCxnSpPr>
        <p:spPr bwMode="auto">
          <a:xfrm>
            <a:off x="8256951" y="4295674"/>
            <a:ext cx="0" cy="170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3" idx="0"/>
            <a:endCxn id="18" idx="2"/>
          </p:cNvCxnSpPr>
          <p:nvPr/>
        </p:nvCxnSpPr>
        <p:spPr bwMode="auto">
          <a:xfrm flipV="1">
            <a:off x="5269139" y="4281819"/>
            <a:ext cx="684076" cy="129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8" idx="2"/>
            <a:endCxn id="22" idx="0"/>
          </p:cNvCxnSpPr>
          <p:nvPr/>
        </p:nvCxnSpPr>
        <p:spPr bwMode="auto">
          <a:xfrm>
            <a:off x="5953215" y="4281819"/>
            <a:ext cx="783615" cy="142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4" idx="2"/>
            <a:endCxn id="20" idx="0"/>
          </p:cNvCxnSpPr>
          <p:nvPr/>
        </p:nvCxnSpPr>
        <p:spPr bwMode="auto">
          <a:xfrm>
            <a:off x="7229557" y="3457006"/>
            <a:ext cx="1027394" cy="130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18" idx="0"/>
            <a:endCxn id="14" idx="2"/>
          </p:cNvCxnSpPr>
          <p:nvPr/>
        </p:nvCxnSpPr>
        <p:spPr bwMode="auto">
          <a:xfrm flipV="1">
            <a:off x="5953215" y="3457006"/>
            <a:ext cx="1276342" cy="116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endCxn id="11" idx="0"/>
          </p:cNvCxnSpPr>
          <p:nvPr/>
        </p:nvCxnSpPr>
        <p:spPr bwMode="auto">
          <a:xfrm>
            <a:off x="1056671" y="4692881"/>
            <a:ext cx="0" cy="61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12" idx="2"/>
          </p:cNvCxnSpPr>
          <p:nvPr/>
        </p:nvCxnSpPr>
        <p:spPr bwMode="auto">
          <a:xfrm>
            <a:off x="3396931" y="5000658"/>
            <a:ext cx="0" cy="306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2"/>
            <a:endCxn id="9" idx="0"/>
          </p:cNvCxnSpPr>
          <p:nvPr/>
        </p:nvCxnSpPr>
        <p:spPr bwMode="auto">
          <a:xfrm flipH="1">
            <a:off x="1164683" y="3553987"/>
            <a:ext cx="897275" cy="431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2" idx="0"/>
            <a:endCxn id="10" idx="2"/>
          </p:cNvCxnSpPr>
          <p:nvPr/>
        </p:nvCxnSpPr>
        <p:spPr bwMode="auto">
          <a:xfrm flipH="1" flipV="1">
            <a:off x="2061958" y="3553987"/>
            <a:ext cx="1334973" cy="431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Outcomes of Formal Property Checking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9852" y="1212397"/>
            <a:ext cx="26642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Formulate Property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79440" y="1788461"/>
            <a:ext cx="3185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Invoke Property Checker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508541"/>
            <a:ext cx="22322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proven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31396" y="2508541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fails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5516" y="3984995"/>
            <a:ext cx="180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is trivially true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04779" y="3153877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Vacuity check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7524" y="5306981"/>
            <a:ext cx="1440160" cy="707886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Bug in </a:t>
            </a:r>
          </a:p>
          <a:p>
            <a:r>
              <a:rPr lang="en-GB" sz="2000" dirty="0" smtClean="0"/>
              <a:t>Property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7764" y="3984995"/>
            <a:ext cx="180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Property is non-trivially true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9772" y="5306981"/>
            <a:ext cx="1512168" cy="1015663"/>
          </a:xfrm>
          <a:prstGeom prst="rect">
            <a:avLst/>
          </a:prstGeom>
          <a:solidFill>
            <a:srgbClr val="00CC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satisfies Property 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0184" y="3056896"/>
            <a:ext cx="29406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Counter example (CE)</a:t>
            </a:r>
            <a:endParaRPr lang="en-GB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3573933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Unreach</a:t>
            </a:r>
            <a:r>
              <a:rPr lang="en-GB" sz="2000" dirty="0" smtClean="0"/>
              <a:t>-able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23808" y="3587788"/>
            <a:ext cx="13681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Reach-able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23808" y="4466310"/>
            <a:ext cx="1368152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bug detected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03687" y="4424747"/>
            <a:ext cx="13681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Reach-able other CE exists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35996" y="4410891"/>
            <a:ext cx="13681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No reach-able other CE exists</a:t>
            </a:r>
            <a:endParaRPr lang="en-GB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35996" y="5860944"/>
            <a:ext cx="1368152" cy="707886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Bug in Property</a:t>
            </a:r>
            <a:endParaRPr lang="en-GB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06601" y="5860944"/>
            <a:ext cx="1368152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DUV bug detected</a:t>
            </a:r>
            <a:endParaRPr lang="en-GB" sz="2000" dirty="0"/>
          </a:p>
        </p:txBody>
      </p:sp>
      <p:cxnSp>
        <p:nvCxnSpPr>
          <p:cNvPr id="27" name="Straight Connector 26"/>
          <p:cNvCxnSpPr>
            <a:stCxn id="4" idx="2"/>
            <a:endCxn id="5" idx="0"/>
          </p:cNvCxnSpPr>
          <p:nvPr/>
        </p:nvCxnSpPr>
        <p:spPr bwMode="auto">
          <a:xfrm>
            <a:off x="4572000" y="1612507"/>
            <a:ext cx="0" cy="175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5" idx="2"/>
            <a:endCxn id="7" idx="0"/>
          </p:cNvCxnSpPr>
          <p:nvPr/>
        </p:nvCxnSpPr>
        <p:spPr bwMode="auto">
          <a:xfrm flipH="1">
            <a:off x="2015716" y="2188571"/>
            <a:ext cx="2556284" cy="319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2"/>
            <a:endCxn id="8" idx="0"/>
          </p:cNvCxnSpPr>
          <p:nvPr/>
        </p:nvCxnSpPr>
        <p:spPr bwMode="auto">
          <a:xfrm>
            <a:off x="4572000" y="2188571"/>
            <a:ext cx="2611524" cy="319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7" idx="2"/>
            <a:endCxn id="10" idx="0"/>
          </p:cNvCxnSpPr>
          <p:nvPr/>
        </p:nvCxnSpPr>
        <p:spPr bwMode="auto">
          <a:xfrm flipH="1">
            <a:off x="2012891" y="2908651"/>
            <a:ext cx="2825" cy="245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8" idx="2"/>
            <a:endCxn id="14" idx="0"/>
          </p:cNvCxnSpPr>
          <p:nvPr/>
        </p:nvCxnSpPr>
        <p:spPr bwMode="auto">
          <a:xfrm flipH="1">
            <a:off x="7180490" y="2908651"/>
            <a:ext cx="3034" cy="1482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22" idx="2"/>
            <a:endCxn id="25" idx="0"/>
          </p:cNvCxnSpPr>
          <p:nvPr/>
        </p:nvCxnSpPr>
        <p:spPr bwMode="auto">
          <a:xfrm>
            <a:off x="6687763" y="5748186"/>
            <a:ext cx="2914" cy="112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3" idx="2"/>
          </p:cNvCxnSpPr>
          <p:nvPr/>
        </p:nvCxnSpPr>
        <p:spPr bwMode="auto">
          <a:xfrm>
            <a:off x="5220072" y="5734330"/>
            <a:ext cx="0" cy="109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0" idx="2"/>
            <a:endCxn id="21" idx="0"/>
          </p:cNvCxnSpPr>
          <p:nvPr/>
        </p:nvCxnSpPr>
        <p:spPr bwMode="auto">
          <a:xfrm>
            <a:off x="8207884" y="4295674"/>
            <a:ext cx="0" cy="170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3" idx="0"/>
            <a:endCxn id="18" idx="2"/>
          </p:cNvCxnSpPr>
          <p:nvPr/>
        </p:nvCxnSpPr>
        <p:spPr bwMode="auto">
          <a:xfrm flipV="1">
            <a:off x="5220072" y="4281819"/>
            <a:ext cx="684076" cy="129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8" idx="2"/>
            <a:endCxn id="22" idx="0"/>
          </p:cNvCxnSpPr>
          <p:nvPr/>
        </p:nvCxnSpPr>
        <p:spPr bwMode="auto">
          <a:xfrm>
            <a:off x="5904148" y="4281819"/>
            <a:ext cx="783615" cy="142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4" idx="2"/>
            <a:endCxn id="20" idx="0"/>
          </p:cNvCxnSpPr>
          <p:nvPr/>
        </p:nvCxnSpPr>
        <p:spPr bwMode="auto">
          <a:xfrm>
            <a:off x="7180490" y="3457006"/>
            <a:ext cx="1027394" cy="130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18" idx="0"/>
            <a:endCxn id="14" idx="2"/>
          </p:cNvCxnSpPr>
          <p:nvPr/>
        </p:nvCxnSpPr>
        <p:spPr bwMode="auto">
          <a:xfrm flipV="1">
            <a:off x="5904148" y="3457006"/>
            <a:ext cx="1276342" cy="116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endCxn id="11" idx="0"/>
          </p:cNvCxnSpPr>
          <p:nvPr/>
        </p:nvCxnSpPr>
        <p:spPr bwMode="auto">
          <a:xfrm>
            <a:off x="1007604" y="4692881"/>
            <a:ext cx="0" cy="61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12" idx="2"/>
          </p:cNvCxnSpPr>
          <p:nvPr/>
        </p:nvCxnSpPr>
        <p:spPr bwMode="auto">
          <a:xfrm>
            <a:off x="3347864" y="5000658"/>
            <a:ext cx="0" cy="306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2"/>
            <a:endCxn id="9" idx="0"/>
          </p:cNvCxnSpPr>
          <p:nvPr/>
        </p:nvCxnSpPr>
        <p:spPr bwMode="auto">
          <a:xfrm flipH="1">
            <a:off x="1115616" y="3553987"/>
            <a:ext cx="897275" cy="431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2" idx="0"/>
            <a:endCxn id="10" idx="2"/>
          </p:cNvCxnSpPr>
          <p:nvPr/>
        </p:nvCxnSpPr>
        <p:spPr bwMode="auto">
          <a:xfrm flipH="1" flipV="1">
            <a:off x="2012891" y="3553987"/>
            <a:ext cx="1334973" cy="431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ounded Rectangular Callout 101"/>
          <p:cNvSpPr/>
          <p:nvPr/>
        </p:nvSpPr>
        <p:spPr bwMode="auto">
          <a:xfrm>
            <a:off x="324216" y="1778528"/>
            <a:ext cx="2937164" cy="2056245"/>
          </a:xfrm>
          <a:prstGeom prst="wedgeRoundRectCallout">
            <a:avLst>
              <a:gd name="adj1" fmla="val -24656"/>
              <a:gd name="adj2" fmla="val 123994"/>
              <a:gd name="adj3" fmla="val 16667"/>
            </a:avLst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Most common mistake, restrict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input space so much that property becomes trivially true.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6558760" y="864129"/>
            <a:ext cx="2285999" cy="1413162"/>
          </a:xfrm>
          <a:prstGeom prst="wedgeRoundRectCallout">
            <a:avLst>
              <a:gd name="adj1" fmla="val -85085"/>
              <a:gd name="adj2" fmla="val -6705"/>
              <a:gd name="adj3" fmla="val 16667"/>
            </a:avLst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Specify environment constraints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proof.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5" name="Rounded Rectangular Callout 104"/>
          <p:cNvSpPr/>
          <p:nvPr/>
        </p:nvSpPr>
        <p:spPr bwMode="auto">
          <a:xfrm>
            <a:off x="3476123" y="2124890"/>
            <a:ext cx="2819400" cy="1377373"/>
          </a:xfrm>
          <a:prstGeom prst="wedgeRoundRectCallout">
            <a:avLst>
              <a:gd name="adj1" fmla="val 28528"/>
              <a:gd name="adj2" fmla="val 67192"/>
              <a:gd name="adj3" fmla="val 16667"/>
            </a:avLst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Under-constrained properties may lead to unreachable counter examples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4217343" y="4050674"/>
            <a:ext cx="2549236" cy="1696027"/>
          </a:xfrm>
          <a:prstGeom prst="wedgeRoundRectCallout">
            <a:avLst>
              <a:gd name="adj1" fmla="val -67275"/>
              <a:gd name="adj2" fmla="val 39906"/>
              <a:gd name="adj3" fmla="val 16667"/>
            </a:avLst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Correctness of proof</a:t>
            </a:r>
            <a:r>
              <a:rPr kumimoji="0" lang="en-GB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relies on correctness of the environment constraints.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5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How do you know you’ve encoded the property right?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0" y="1196752"/>
            <a:ext cx="8856340" cy="9361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Keep properties and sequences simple.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complex properties from simple, short properties</a:t>
            </a:r>
          </a:p>
          <a:p>
            <a:pPr lvl="0">
              <a:buNone/>
            </a:pPr>
            <a:endParaRPr lang="en-GB" sz="1800" dirty="0" smtClean="0"/>
          </a:p>
          <a:p>
            <a:pPr lvl="0">
              <a:buNone/>
            </a:pPr>
            <a:endParaRPr lang="en-GB" sz="1800" dirty="0" smtClean="0"/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endParaRPr lang="en-GB" sz="600" dirty="0" smtClean="0"/>
          </a:p>
        </p:txBody>
      </p:sp>
      <p:pic>
        <p:nvPicPr>
          <p:cNvPr id="5" name="Picture 4" descr="review_magnifying_gla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2719471"/>
            <a:ext cx="1510992" cy="222973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3830" y="5229200"/>
            <a:ext cx="88563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if the property succeeds, how do you know whether you’ve encoded the property right?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71800" y="2348880"/>
            <a:ext cx="612035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 review properties you write.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600" b="1" i="0" u="none" strike="noStrike" kern="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property fails,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you can investigate the counter example: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 it reachable or not?</a:t>
            </a:r>
          </a:p>
        </p:txBody>
      </p:sp>
    </p:spTree>
    <p:extLst>
      <p:ext uri="{BB962C8B-B14F-4D97-AF65-F5344CB8AC3E}">
        <p14:creationId xmlns:p14="http://schemas.microsoft.com/office/powerpoint/2010/main" val="251957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Property Checking </a:t>
            </a:r>
            <a:endParaRPr lang="en-GB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875" y="1254125"/>
            <a:ext cx="860425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Property checking tools can formally verify assertions.</a:t>
            </a:r>
          </a:p>
          <a:p>
            <a:pPr marL="800100" lvl="1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sz="2000" b="1" kern="0" dirty="0">
                <a:latin typeface="+mn-lt"/>
              </a:rPr>
              <a:t>Basic properties (visualize):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Basic functionality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Range checks</a:t>
            </a:r>
          </a:p>
          <a:p>
            <a:pPr marL="800100" lvl="1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sz="2000" b="1" kern="0" dirty="0">
                <a:latin typeface="+mn-lt"/>
              </a:rPr>
              <a:t>Re-use SV Assertions as properties (check):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pitchFamily="34" charset="0"/>
              </a:rPr>
              <a:t>Empty and full are never asserted together.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pitchFamily="34" charset="0"/>
              </a:rPr>
              <a:t>After clear the FIFO is empty. 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pitchFamily="34" charset="0"/>
              </a:rPr>
              <a:t>On empty after one write the FIFO is no longer empty.</a:t>
            </a:r>
          </a:p>
          <a:p>
            <a:pPr marL="800100" lvl="1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</a:rPr>
              <a:t>Understanding counter examples: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Debug an assumption</a:t>
            </a:r>
          </a:p>
          <a:p>
            <a:pPr marL="1257300" lvl="2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Debug a design property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98563" y="5443538"/>
            <a:ext cx="77597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Closely related to functional coverage.</a:t>
            </a:r>
          </a:p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Link from </a:t>
            </a:r>
            <a:r>
              <a:rPr lang="en-GB" kern="0" dirty="0" err="1">
                <a:solidFill>
                  <a:srgbClr val="0070C0"/>
                </a:solidFill>
                <a:latin typeface="+mn-lt"/>
              </a:rPr>
              <a:t>env_constraints</a:t>
            </a:r>
            <a:r>
              <a:rPr lang="en-GB" kern="0" dirty="0">
                <a:latin typeface="+mn-lt"/>
              </a:rPr>
              <a:t> to simulation assertions.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5413375"/>
            <a:ext cx="1114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800" kern="0" dirty="0">
                <a:latin typeface="+mn-lt"/>
              </a:rPr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DUV Specification - Inputs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05263"/>
            <a:ext cx="8785225" cy="2303462"/>
          </a:xfrm>
        </p:spPr>
        <p:txBody>
          <a:bodyPr/>
          <a:lstStyle/>
          <a:p>
            <a:r>
              <a:rPr lang="en-GB" smtClean="0"/>
              <a:t>Inputs: </a:t>
            </a:r>
          </a:p>
          <a:p>
            <a:pPr lvl="1"/>
            <a:r>
              <a:rPr lang="en-GB" sz="2400" smtClean="0"/>
              <a:t>wr indicates valid data is driven on the data_in bus</a:t>
            </a:r>
          </a:p>
          <a:p>
            <a:pPr lvl="1"/>
            <a:r>
              <a:rPr lang="en-GB" sz="2400" smtClean="0"/>
              <a:t>data_in is the data to be pushed into the DUV</a:t>
            </a:r>
          </a:p>
          <a:p>
            <a:pPr lvl="1"/>
            <a:r>
              <a:rPr lang="en-GB" sz="2400" smtClean="0"/>
              <a:t>rd pops the next data item from the DUV in the next cycle</a:t>
            </a:r>
          </a:p>
          <a:p>
            <a:pPr lvl="1"/>
            <a:r>
              <a:rPr lang="en-GB" sz="2400" smtClean="0"/>
              <a:t>clear resets the DUV </a:t>
            </a:r>
          </a:p>
        </p:txBody>
      </p:sp>
      <p:grpSp>
        <p:nvGrpSpPr>
          <p:cNvPr id="8196" name="Group 52"/>
          <p:cNvGrpSpPr>
            <a:grpSpLocks/>
          </p:cNvGrpSpPr>
          <p:nvPr/>
        </p:nvGrpSpPr>
        <p:grpSpPr bwMode="auto">
          <a:xfrm>
            <a:off x="1800225" y="1266825"/>
            <a:ext cx="5545138" cy="2376488"/>
            <a:chOff x="1800000" y="1339208"/>
            <a:chExt cx="5544616" cy="2376264"/>
          </a:xfrm>
        </p:grpSpPr>
        <p:sp>
          <p:nvSpPr>
            <p:cNvPr id="8198" name="Rectangle 3"/>
            <p:cNvSpPr>
              <a:spLocks noChangeArrowheads="1"/>
            </p:cNvSpPr>
            <p:nvPr/>
          </p:nvSpPr>
          <p:spPr bwMode="auto">
            <a:xfrm>
              <a:off x="3492188" y="1411216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cxnSp>
          <p:nvCxnSpPr>
            <p:cNvPr id="8199" name="Straight Arrow Connector 5"/>
            <p:cNvCxnSpPr>
              <a:cxnSpLocks noChangeShapeType="1"/>
            </p:cNvCxnSpPr>
            <p:nvPr/>
          </p:nvCxnSpPr>
          <p:spPr bwMode="auto">
            <a:xfrm>
              <a:off x="1800000" y="1771256"/>
              <a:ext cx="1728192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00" name="Straight Arrow Connector 6"/>
            <p:cNvCxnSpPr>
              <a:cxnSpLocks noChangeShapeType="1"/>
            </p:cNvCxnSpPr>
            <p:nvPr/>
          </p:nvCxnSpPr>
          <p:spPr bwMode="auto">
            <a:xfrm>
              <a:off x="5220380" y="1771256"/>
              <a:ext cx="21242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01" name="Straight Arrow Connector 7"/>
            <p:cNvCxnSpPr>
              <a:cxnSpLocks noChangeShapeType="1"/>
            </p:cNvCxnSpPr>
            <p:nvPr/>
          </p:nvCxnSpPr>
          <p:spPr bwMode="auto">
            <a:xfrm>
              <a:off x="5220380" y="2275312"/>
              <a:ext cx="21242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02" name="Straight Arrow Connector 8"/>
            <p:cNvCxnSpPr>
              <a:cxnSpLocks noChangeShapeType="1"/>
            </p:cNvCxnSpPr>
            <p:nvPr/>
          </p:nvCxnSpPr>
          <p:spPr bwMode="auto">
            <a:xfrm>
              <a:off x="5220380" y="2995392"/>
              <a:ext cx="12241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03" name="Straight Arrow Connector 9"/>
            <p:cNvCxnSpPr>
              <a:cxnSpLocks noChangeShapeType="1"/>
            </p:cNvCxnSpPr>
            <p:nvPr/>
          </p:nvCxnSpPr>
          <p:spPr bwMode="auto">
            <a:xfrm>
              <a:off x="5220380" y="3355432"/>
              <a:ext cx="12241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04" name="Straight Arrow Connector 11"/>
            <p:cNvCxnSpPr>
              <a:cxnSpLocks noChangeShapeType="1"/>
            </p:cNvCxnSpPr>
            <p:nvPr/>
          </p:nvCxnSpPr>
          <p:spPr bwMode="auto">
            <a:xfrm>
              <a:off x="1800000" y="2131296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8205" name="TextBox 15"/>
            <p:cNvSpPr txBox="1">
              <a:spLocks noChangeArrowheads="1"/>
            </p:cNvSpPr>
            <p:nvPr/>
          </p:nvSpPr>
          <p:spPr bwMode="auto">
            <a:xfrm>
              <a:off x="3780220" y="2275312"/>
              <a:ext cx="11521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DUV</a:t>
              </a:r>
            </a:p>
          </p:txBody>
        </p:sp>
        <p:sp>
          <p:nvSpPr>
            <p:cNvPr id="8206" name="TextBox 16"/>
            <p:cNvSpPr txBox="1">
              <a:spLocks noChangeArrowheads="1"/>
            </p:cNvSpPr>
            <p:nvPr/>
          </p:nvSpPr>
          <p:spPr bwMode="auto">
            <a:xfrm>
              <a:off x="1800000" y="2995392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clk</a:t>
              </a:r>
            </a:p>
          </p:txBody>
        </p:sp>
        <p:sp>
          <p:nvSpPr>
            <p:cNvPr id="8207" name="TextBox 18"/>
            <p:cNvSpPr txBox="1">
              <a:spLocks noChangeArrowheads="1"/>
            </p:cNvSpPr>
            <p:nvPr/>
          </p:nvSpPr>
          <p:spPr bwMode="auto">
            <a:xfrm>
              <a:off x="1800000" y="2579313"/>
              <a:ext cx="10081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clear</a:t>
              </a:r>
            </a:p>
          </p:txBody>
        </p:sp>
        <p:sp>
          <p:nvSpPr>
            <p:cNvPr id="8208" name="TextBox 19"/>
            <p:cNvSpPr txBox="1">
              <a:spLocks noChangeArrowheads="1"/>
            </p:cNvSpPr>
            <p:nvPr/>
          </p:nvSpPr>
          <p:spPr bwMode="auto">
            <a:xfrm>
              <a:off x="1800000" y="1771256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wr</a:t>
              </a:r>
            </a:p>
          </p:txBody>
        </p:sp>
        <p:sp>
          <p:nvSpPr>
            <p:cNvPr id="8209" name="TextBox 23"/>
            <p:cNvSpPr txBox="1">
              <a:spLocks noChangeArrowheads="1"/>
            </p:cNvSpPr>
            <p:nvPr/>
          </p:nvSpPr>
          <p:spPr bwMode="auto">
            <a:xfrm>
              <a:off x="1800000" y="1339208"/>
              <a:ext cx="15841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data_in [7:0]</a:t>
              </a:r>
            </a:p>
          </p:txBody>
        </p:sp>
        <p:sp>
          <p:nvSpPr>
            <p:cNvPr id="8210" name="TextBox 24"/>
            <p:cNvSpPr txBox="1">
              <a:spLocks noChangeArrowheads="1"/>
            </p:cNvSpPr>
            <p:nvPr/>
          </p:nvSpPr>
          <p:spPr bwMode="auto">
            <a:xfrm>
              <a:off x="1800000" y="2131296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rd</a:t>
              </a:r>
            </a:p>
          </p:txBody>
        </p:sp>
        <p:sp>
          <p:nvSpPr>
            <p:cNvPr id="8211" name="TextBox 25"/>
            <p:cNvSpPr txBox="1">
              <a:spLocks noChangeArrowheads="1"/>
            </p:cNvSpPr>
            <p:nvPr/>
          </p:nvSpPr>
          <p:spPr bwMode="auto">
            <a:xfrm>
              <a:off x="5400400" y="1339208"/>
              <a:ext cx="1764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data_out [7:0]</a:t>
              </a:r>
            </a:p>
          </p:txBody>
        </p:sp>
        <p:sp>
          <p:nvSpPr>
            <p:cNvPr id="8212" name="TextBox 26"/>
            <p:cNvSpPr txBox="1">
              <a:spLocks noChangeArrowheads="1"/>
            </p:cNvSpPr>
            <p:nvPr/>
          </p:nvSpPr>
          <p:spPr bwMode="auto">
            <a:xfrm>
              <a:off x="5220380" y="2563344"/>
              <a:ext cx="10801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empty</a:t>
              </a:r>
            </a:p>
          </p:txBody>
        </p:sp>
        <p:sp>
          <p:nvSpPr>
            <p:cNvPr id="8213" name="TextBox 27"/>
            <p:cNvSpPr txBox="1">
              <a:spLocks noChangeArrowheads="1"/>
            </p:cNvSpPr>
            <p:nvPr/>
          </p:nvSpPr>
          <p:spPr bwMode="auto">
            <a:xfrm>
              <a:off x="5220380" y="2995392"/>
              <a:ext cx="10441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full</a:t>
              </a:r>
            </a:p>
          </p:txBody>
        </p:sp>
        <p:sp>
          <p:nvSpPr>
            <p:cNvPr id="8214" name="TextBox 28"/>
            <p:cNvSpPr txBox="1">
              <a:spLocks noChangeArrowheads="1"/>
            </p:cNvSpPr>
            <p:nvPr/>
          </p:nvSpPr>
          <p:spPr bwMode="auto">
            <a:xfrm>
              <a:off x="5328392" y="1843264"/>
              <a:ext cx="18722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data_out_valid</a:t>
              </a:r>
            </a:p>
          </p:txBody>
        </p:sp>
        <p:cxnSp>
          <p:nvCxnSpPr>
            <p:cNvPr id="8215" name="Straight Arrow Connector 43"/>
            <p:cNvCxnSpPr>
              <a:cxnSpLocks noChangeShapeType="1"/>
            </p:cNvCxnSpPr>
            <p:nvPr/>
          </p:nvCxnSpPr>
          <p:spPr bwMode="auto">
            <a:xfrm>
              <a:off x="1800000" y="2563344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16" name="Straight Arrow Connector 44"/>
            <p:cNvCxnSpPr>
              <a:cxnSpLocks noChangeShapeType="1"/>
            </p:cNvCxnSpPr>
            <p:nvPr/>
          </p:nvCxnSpPr>
          <p:spPr bwMode="auto">
            <a:xfrm>
              <a:off x="1800000" y="2995392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8217" name="Straight Arrow Connector 45"/>
            <p:cNvCxnSpPr>
              <a:cxnSpLocks noChangeShapeType="1"/>
            </p:cNvCxnSpPr>
            <p:nvPr/>
          </p:nvCxnSpPr>
          <p:spPr bwMode="auto">
            <a:xfrm>
              <a:off x="1800000" y="3355432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8197" name="Rectangle 50"/>
          <p:cNvSpPr>
            <a:spLocks noChangeArrowheads="1"/>
          </p:cNvSpPr>
          <p:nvPr/>
        </p:nvSpPr>
        <p:spPr bwMode="auto">
          <a:xfrm>
            <a:off x="5364163" y="1268413"/>
            <a:ext cx="2447925" cy="252095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GB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Property Checking 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1055233"/>
          </a:xfrm>
        </p:spPr>
        <p:txBody>
          <a:bodyPr/>
          <a:lstStyle/>
          <a:p>
            <a:r>
              <a:rPr lang="en-GB" sz="2800" dirty="0" smtClean="0"/>
              <a:t>Jasper DEMO</a:t>
            </a:r>
          </a:p>
          <a:p>
            <a:pPr lvl="1"/>
            <a:r>
              <a:rPr lang="en-GB" sz="2000" dirty="0" smtClean="0"/>
              <a:t>Formal verification of selected FIFO properties from ABV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" name="Picture 1" descr="Screen Shot 2016-12-07 at 23.32.4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9" y="2149214"/>
            <a:ext cx="7769685" cy="4444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big is Exhaustive?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3813"/>
            <a:ext cx="8504848" cy="5292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Consider simulating a typical CPU design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500k gates, 20k DFFs, 500 inputs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70 billion </a:t>
            </a:r>
            <a:r>
              <a:rPr lang="en-GB" sz="1800" dirty="0" err="1" smtClean="0"/>
              <a:t>sim</a:t>
            </a:r>
            <a:r>
              <a:rPr lang="en-GB" sz="1800" dirty="0" smtClean="0"/>
              <a:t> cycles,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1800" dirty="0" smtClean="0"/>
              <a:t>	running on 200 </a:t>
            </a:r>
            <a:r>
              <a:rPr lang="en-GB" sz="1800" dirty="0" err="1" smtClean="0"/>
              <a:t>linux</a:t>
            </a:r>
            <a:r>
              <a:rPr lang="en-GB" sz="1800" dirty="0" smtClean="0"/>
              <a:t> boxes for a week</a:t>
            </a:r>
          </a:p>
          <a:p>
            <a:pPr lvl="1">
              <a:lnSpc>
                <a:spcPct val="90000"/>
              </a:lnSpc>
            </a:pPr>
            <a:r>
              <a:rPr lang="en-GB" sz="1800" b="1" dirty="0" smtClean="0"/>
              <a:t>How big: 2</a:t>
            </a:r>
            <a:r>
              <a:rPr lang="en-GB" sz="1800" b="1" baseline="30000" dirty="0" smtClean="0"/>
              <a:t>36</a:t>
            </a:r>
            <a:r>
              <a:rPr lang="en-GB" sz="1800" b="1" dirty="0" smtClean="0"/>
              <a:t> cycles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Consider formally verifying this design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Input sequences: cycles 2</a:t>
            </a:r>
            <a:r>
              <a:rPr lang="en-GB" sz="1800" baseline="30000" dirty="0" smtClean="0"/>
              <a:t>(</a:t>
            </a:r>
            <a:r>
              <a:rPr lang="en-GB" sz="1800" baseline="30000" dirty="0" err="1" smtClean="0"/>
              <a:t>inputs+state</a:t>
            </a:r>
            <a:r>
              <a:rPr lang="en-GB" sz="1800" baseline="30000" dirty="0" smtClean="0"/>
              <a:t>)</a:t>
            </a:r>
            <a:r>
              <a:rPr lang="en-GB" sz="1800" dirty="0" smtClean="0"/>
              <a:t> = 2</a:t>
            </a:r>
            <a:r>
              <a:rPr lang="en-GB" sz="1800" baseline="30000" dirty="0" smtClean="0"/>
              <a:t>20500</a:t>
            </a:r>
            <a:r>
              <a:rPr lang="en-GB" sz="1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What about X’s: 2</a:t>
            </a:r>
            <a:r>
              <a:rPr lang="en-GB" sz="1800" baseline="30000" dirty="0" smtClean="0"/>
              <a:t>15000</a:t>
            </a:r>
            <a:r>
              <a:rPr lang="en-GB" sz="1800" dirty="0" smtClean="0"/>
              <a:t> (5,000 X-assignments + 10,000 non-reset DFFs)</a:t>
            </a:r>
          </a:p>
          <a:p>
            <a:pPr lvl="1">
              <a:lnSpc>
                <a:spcPct val="90000"/>
              </a:lnSpc>
            </a:pPr>
            <a:r>
              <a:rPr lang="en-GB" sz="1800" b="1" dirty="0" smtClean="0"/>
              <a:t>How big: 2</a:t>
            </a:r>
            <a:r>
              <a:rPr lang="en-GB" sz="1800" b="1" baseline="30000" dirty="0" smtClean="0"/>
              <a:t>20500</a:t>
            </a:r>
            <a:r>
              <a:rPr lang="en-GB" sz="1800" b="1" dirty="0" smtClean="0"/>
              <a:t> cycles</a:t>
            </a:r>
            <a:r>
              <a:rPr lang="en-GB" sz="1800" dirty="0" smtClean="0"/>
              <a:t> (2</a:t>
            </a:r>
            <a:r>
              <a:rPr lang="en-GB" sz="1800" baseline="30000" dirty="0" smtClean="0"/>
              <a:t>15000</a:t>
            </a:r>
            <a:r>
              <a:rPr lang="en-GB" sz="1800" dirty="0" smtClean="0"/>
              <a:t> combinations of X is not significant here!)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That’s a big number!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Cycles to simulate the 500k design:		</a:t>
            </a:r>
            <a:r>
              <a:rPr lang="en-GB" sz="1800" b="1" dirty="0" smtClean="0"/>
              <a:t>2</a:t>
            </a:r>
            <a:r>
              <a:rPr lang="en-GB" sz="1800" b="1" baseline="30000" dirty="0" smtClean="0"/>
              <a:t>36</a:t>
            </a:r>
            <a:r>
              <a:rPr lang="en-GB" sz="1800" dirty="0" smtClean="0"/>
              <a:t>	(70 billion)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Cycles to formally verify a 32-bit adder:	2</a:t>
            </a:r>
            <a:r>
              <a:rPr lang="en-GB" sz="1800" baseline="30000" dirty="0" smtClean="0"/>
              <a:t>64</a:t>
            </a:r>
            <a:r>
              <a:rPr lang="en-GB" sz="1800" dirty="0" smtClean="0"/>
              <a:t>	(18 billion billion)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Number of stars in universe: 		2</a:t>
            </a:r>
            <a:r>
              <a:rPr lang="en-GB" sz="1800" baseline="30000" dirty="0" smtClean="0"/>
              <a:t>70</a:t>
            </a:r>
            <a:r>
              <a:rPr lang="en-GB" sz="1800" dirty="0" smtClean="0"/>
              <a:t>	(10</a:t>
            </a:r>
            <a:r>
              <a:rPr lang="en-GB" sz="1800" baseline="30000" dirty="0" smtClean="0"/>
              <a:t>21</a:t>
            </a:r>
            <a:r>
              <a:rPr lang="en-GB" sz="1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Number of atoms in the universe:		2</a:t>
            </a:r>
            <a:r>
              <a:rPr lang="en-GB" sz="1800" baseline="30000" dirty="0" smtClean="0"/>
              <a:t>260</a:t>
            </a:r>
            <a:r>
              <a:rPr lang="en-GB" sz="1800" dirty="0" smtClean="0"/>
              <a:t>	(10</a:t>
            </a:r>
            <a:r>
              <a:rPr lang="en-GB" sz="1800" baseline="30000" dirty="0" smtClean="0"/>
              <a:t>78</a:t>
            </a:r>
            <a:r>
              <a:rPr lang="en-GB" sz="1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Possible X combinations in 500k design:	2</a:t>
            </a:r>
            <a:r>
              <a:rPr lang="en-GB" sz="1800" baseline="30000" dirty="0" smtClean="0"/>
              <a:t>15000</a:t>
            </a:r>
            <a:r>
              <a:rPr lang="en-GB" sz="1800" dirty="0" smtClean="0"/>
              <a:t>	(10</a:t>
            </a:r>
            <a:r>
              <a:rPr lang="en-GB" sz="1800" baseline="30000" dirty="0" smtClean="0"/>
              <a:t>4515</a:t>
            </a:r>
            <a:r>
              <a:rPr lang="en-GB" sz="1800" dirty="0" smtClean="0"/>
              <a:t> x 3)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Cycles to formally verify the 500k design:	</a:t>
            </a:r>
            <a:r>
              <a:rPr lang="en-GB" sz="1800" b="1" dirty="0" smtClean="0"/>
              <a:t>2</a:t>
            </a:r>
            <a:r>
              <a:rPr lang="en-GB" sz="1800" b="1" baseline="30000" dirty="0" smtClean="0"/>
              <a:t>20500</a:t>
            </a:r>
            <a:r>
              <a:rPr lang="en-GB" sz="1800" baseline="30000" dirty="0" smtClean="0"/>
              <a:t>	</a:t>
            </a:r>
            <a:r>
              <a:rPr lang="en-GB" sz="1800" dirty="0" smtClean="0"/>
              <a:t>(10</a:t>
            </a:r>
            <a:r>
              <a:rPr lang="en-GB" sz="1800" baseline="30000" dirty="0" smtClean="0"/>
              <a:t>6171</a:t>
            </a:r>
            <a:r>
              <a:rPr lang="en-GB" sz="1800" dirty="0" smtClean="0"/>
              <a:t>)</a:t>
            </a:r>
            <a:endParaRPr lang="en-GB" dirty="0" smtClean="0"/>
          </a:p>
        </p:txBody>
      </p:sp>
      <p:pic>
        <p:nvPicPr>
          <p:cNvPr id="4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1341438"/>
            <a:ext cx="2803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84888" y="1341438"/>
            <a:ext cx="1825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23863"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sz="1600" b="1">
                <a:solidFill>
                  <a:srgbClr val="FFBF18"/>
                </a:solidFill>
                <a:cs typeface="Times New Roman" pitchFamily="18" charset="0"/>
              </a:rPr>
              <a:t>Simulasaurus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8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8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30" y="1322207"/>
            <a:ext cx="8229600" cy="5039405"/>
          </a:xfrm>
        </p:spPr>
        <p:txBody>
          <a:bodyPr/>
          <a:lstStyle/>
          <a:p>
            <a:r>
              <a:rPr lang="en-GB" sz="2800" dirty="0" smtClean="0"/>
              <a:t>Block-level Case Study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Specification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Verification Plan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Directed Testing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(Code Coverage)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Functional Coverage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Assertion-based Verification</a:t>
            </a:r>
          </a:p>
          <a:p>
            <a:pPr lvl="1">
              <a:spcBef>
                <a:spcPts val="0"/>
              </a:spcBef>
            </a:pPr>
            <a:r>
              <a:rPr lang="en-GB" sz="2000" dirty="0" smtClean="0"/>
              <a:t>Formal Property Checking</a:t>
            </a:r>
            <a:endParaRPr lang="en-GB" sz="2400" dirty="0" smtClean="0"/>
          </a:p>
          <a:p>
            <a:pPr>
              <a:spcBef>
                <a:spcPts val="0"/>
              </a:spcBef>
            </a:pPr>
            <a:endParaRPr lang="en-GB" b="1" dirty="0" smtClean="0">
              <a:solidFill>
                <a:srgbClr val="A50021"/>
              </a:solidFill>
            </a:endParaRPr>
          </a:p>
          <a:p>
            <a:pPr>
              <a:spcBef>
                <a:spcPts val="0"/>
              </a:spcBef>
            </a:pPr>
            <a:r>
              <a:rPr lang="en-GB" b="1" dirty="0" smtClean="0">
                <a:solidFill>
                  <a:srgbClr val="A50021"/>
                </a:solidFill>
              </a:rPr>
              <a:t>No single method is adequate to cover a whole design in practice.</a:t>
            </a:r>
          </a:p>
          <a:p>
            <a:pPr lvl="1"/>
            <a:r>
              <a:rPr lang="en-GB" sz="2000" dirty="0" smtClean="0"/>
              <a:t>Carefully select the verification methods that maximize ROI.</a:t>
            </a:r>
          </a:p>
          <a:p>
            <a:pPr lvl="1"/>
            <a:r>
              <a:rPr lang="en-GB" sz="2000" dirty="0" smtClean="0"/>
              <a:t>Complement simulation with formal: Integrated approach</a:t>
            </a:r>
            <a:endParaRPr lang="en-GB" sz="2000" dirty="0"/>
          </a:p>
        </p:txBody>
      </p:sp>
      <p:pic>
        <p:nvPicPr>
          <p:cNvPr id="4" name="Picture 3" descr="A9-Pipeline-hr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1550" y="1245619"/>
            <a:ext cx="3854975" cy="2960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4572000" y="2619103"/>
            <a:ext cx="1097279" cy="809897"/>
          </a:xfrm>
          <a:prstGeom prst="ellipse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Example DUV Specification - Outputs</a:t>
            </a:r>
            <a:endParaRPr 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89363"/>
            <a:ext cx="8496300" cy="2663825"/>
          </a:xfrm>
        </p:spPr>
        <p:txBody>
          <a:bodyPr/>
          <a:lstStyle/>
          <a:p>
            <a:r>
              <a:rPr lang="en-GB" smtClean="0"/>
              <a:t>Outputs: </a:t>
            </a:r>
          </a:p>
          <a:p>
            <a:pPr lvl="1"/>
            <a:r>
              <a:rPr lang="en-GB" sz="2400" smtClean="0"/>
              <a:t>data_out_valid indicates that valid data is driven on the data_out bus</a:t>
            </a:r>
          </a:p>
          <a:p>
            <a:pPr lvl="1"/>
            <a:r>
              <a:rPr lang="en-GB" sz="2400" smtClean="0"/>
              <a:t>data_out is the data item requested from the DUV</a:t>
            </a:r>
          </a:p>
          <a:p>
            <a:pPr lvl="1"/>
            <a:r>
              <a:rPr lang="en-GB" sz="2400" smtClean="0"/>
              <a:t>empty indicates that the DUV is empty</a:t>
            </a:r>
          </a:p>
          <a:p>
            <a:pPr lvl="1"/>
            <a:r>
              <a:rPr lang="en-GB" sz="2400" smtClean="0"/>
              <a:t>full indicates that the DUV is full</a:t>
            </a:r>
          </a:p>
        </p:txBody>
      </p:sp>
      <p:grpSp>
        <p:nvGrpSpPr>
          <p:cNvPr id="9220" name="Group 29"/>
          <p:cNvGrpSpPr>
            <a:grpSpLocks/>
          </p:cNvGrpSpPr>
          <p:nvPr/>
        </p:nvGrpSpPr>
        <p:grpSpPr bwMode="auto">
          <a:xfrm>
            <a:off x="1800225" y="1268413"/>
            <a:ext cx="5543550" cy="2376487"/>
            <a:chOff x="1907704" y="1484784"/>
            <a:chExt cx="5544616" cy="2376264"/>
          </a:xfrm>
        </p:grpSpPr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3599892" y="1556792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GB" sz="2400" b="1"/>
            </a:p>
          </p:txBody>
        </p:sp>
        <p:cxnSp>
          <p:nvCxnSpPr>
            <p:cNvPr id="9222" name="Straight Arrow Connector 5"/>
            <p:cNvCxnSpPr>
              <a:cxnSpLocks noChangeShapeType="1"/>
            </p:cNvCxnSpPr>
            <p:nvPr/>
          </p:nvCxnSpPr>
          <p:spPr bwMode="auto">
            <a:xfrm>
              <a:off x="1907704" y="1916832"/>
              <a:ext cx="1728192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23" name="Straight Arrow Connector 6"/>
            <p:cNvCxnSpPr>
              <a:cxnSpLocks noChangeShapeType="1"/>
            </p:cNvCxnSpPr>
            <p:nvPr/>
          </p:nvCxnSpPr>
          <p:spPr bwMode="auto">
            <a:xfrm>
              <a:off x="5328084" y="1916832"/>
              <a:ext cx="21242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24" name="Straight Arrow Connector 7"/>
            <p:cNvCxnSpPr>
              <a:cxnSpLocks noChangeShapeType="1"/>
            </p:cNvCxnSpPr>
            <p:nvPr/>
          </p:nvCxnSpPr>
          <p:spPr bwMode="auto">
            <a:xfrm>
              <a:off x="5328084" y="2420888"/>
              <a:ext cx="21242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25" name="Straight Arrow Connector 8"/>
            <p:cNvCxnSpPr>
              <a:cxnSpLocks noChangeShapeType="1"/>
            </p:cNvCxnSpPr>
            <p:nvPr/>
          </p:nvCxnSpPr>
          <p:spPr bwMode="auto">
            <a:xfrm>
              <a:off x="5328084" y="3140968"/>
              <a:ext cx="12241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26" name="Straight Arrow Connector 9"/>
            <p:cNvCxnSpPr>
              <a:cxnSpLocks noChangeShapeType="1"/>
            </p:cNvCxnSpPr>
            <p:nvPr/>
          </p:nvCxnSpPr>
          <p:spPr bwMode="auto">
            <a:xfrm>
              <a:off x="5328084" y="3501008"/>
              <a:ext cx="1224136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27" name="Straight Arrow Connector 11"/>
            <p:cNvCxnSpPr>
              <a:cxnSpLocks noChangeShapeType="1"/>
            </p:cNvCxnSpPr>
            <p:nvPr/>
          </p:nvCxnSpPr>
          <p:spPr bwMode="auto">
            <a:xfrm>
              <a:off x="1907704" y="2276872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28" name="TextBox 15"/>
            <p:cNvSpPr txBox="1">
              <a:spLocks noChangeArrowheads="1"/>
            </p:cNvSpPr>
            <p:nvPr/>
          </p:nvSpPr>
          <p:spPr bwMode="auto">
            <a:xfrm>
              <a:off x="3887924" y="2420888"/>
              <a:ext cx="11521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DUV</a:t>
              </a:r>
            </a:p>
          </p:txBody>
        </p:sp>
        <p:sp>
          <p:nvSpPr>
            <p:cNvPr id="9229" name="TextBox 16"/>
            <p:cNvSpPr txBox="1">
              <a:spLocks noChangeArrowheads="1"/>
            </p:cNvSpPr>
            <p:nvPr/>
          </p:nvSpPr>
          <p:spPr bwMode="auto">
            <a:xfrm>
              <a:off x="1907704" y="314096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clk</a:t>
              </a:r>
            </a:p>
          </p:txBody>
        </p:sp>
        <p:sp>
          <p:nvSpPr>
            <p:cNvPr id="9230" name="TextBox 18"/>
            <p:cNvSpPr txBox="1">
              <a:spLocks noChangeArrowheads="1"/>
            </p:cNvSpPr>
            <p:nvPr/>
          </p:nvSpPr>
          <p:spPr bwMode="auto">
            <a:xfrm>
              <a:off x="1907704" y="2724889"/>
              <a:ext cx="10081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clear</a:t>
              </a:r>
            </a:p>
          </p:txBody>
        </p:sp>
        <p:sp>
          <p:nvSpPr>
            <p:cNvPr id="9231" name="TextBox 19"/>
            <p:cNvSpPr txBox="1">
              <a:spLocks noChangeArrowheads="1"/>
            </p:cNvSpPr>
            <p:nvPr/>
          </p:nvSpPr>
          <p:spPr bwMode="auto">
            <a:xfrm>
              <a:off x="1907704" y="1916832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wr</a:t>
              </a:r>
            </a:p>
          </p:txBody>
        </p:sp>
        <p:sp>
          <p:nvSpPr>
            <p:cNvPr id="9232" name="TextBox 23"/>
            <p:cNvSpPr txBox="1">
              <a:spLocks noChangeArrowheads="1"/>
            </p:cNvSpPr>
            <p:nvPr/>
          </p:nvSpPr>
          <p:spPr bwMode="auto">
            <a:xfrm>
              <a:off x="1907704" y="1484784"/>
              <a:ext cx="15841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data_in [7:0]</a:t>
              </a:r>
            </a:p>
          </p:txBody>
        </p:sp>
        <p:sp>
          <p:nvSpPr>
            <p:cNvPr id="9233" name="TextBox 24"/>
            <p:cNvSpPr txBox="1">
              <a:spLocks noChangeArrowheads="1"/>
            </p:cNvSpPr>
            <p:nvPr/>
          </p:nvSpPr>
          <p:spPr bwMode="auto">
            <a:xfrm>
              <a:off x="1907704" y="2276872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GB" sz="2000"/>
                <a:t>rd</a:t>
              </a:r>
            </a:p>
          </p:txBody>
        </p:sp>
        <p:sp>
          <p:nvSpPr>
            <p:cNvPr id="9234" name="TextBox 25"/>
            <p:cNvSpPr txBox="1">
              <a:spLocks noChangeArrowheads="1"/>
            </p:cNvSpPr>
            <p:nvPr/>
          </p:nvSpPr>
          <p:spPr bwMode="auto">
            <a:xfrm>
              <a:off x="5580112" y="2060848"/>
              <a:ext cx="1764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data_out [7:0]</a:t>
              </a:r>
            </a:p>
          </p:txBody>
        </p:sp>
        <p:sp>
          <p:nvSpPr>
            <p:cNvPr id="9235" name="TextBox 26"/>
            <p:cNvSpPr txBox="1">
              <a:spLocks noChangeArrowheads="1"/>
            </p:cNvSpPr>
            <p:nvPr/>
          </p:nvSpPr>
          <p:spPr bwMode="auto">
            <a:xfrm>
              <a:off x="5328084" y="2708920"/>
              <a:ext cx="10801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empty</a:t>
              </a:r>
            </a:p>
          </p:txBody>
        </p:sp>
        <p:sp>
          <p:nvSpPr>
            <p:cNvPr id="9236" name="TextBox 27"/>
            <p:cNvSpPr txBox="1">
              <a:spLocks noChangeArrowheads="1"/>
            </p:cNvSpPr>
            <p:nvPr/>
          </p:nvSpPr>
          <p:spPr bwMode="auto">
            <a:xfrm>
              <a:off x="5328084" y="3140968"/>
              <a:ext cx="10441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full</a:t>
              </a:r>
            </a:p>
          </p:txBody>
        </p:sp>
        <p:sp>
          <p:nvSpPr>
            <p:cNvPr id="9237" name="TextBox 28"/>
            <p:cNvSpPr txBox="1">
              <a:spLocks noChangeArrowheads="1"/>
            </p:cNvSpPr>
            <p:nvPr/>
          </p:nvSpPr>
          <p:spPr bwMode="auto">
            <a:xfrm>
              <a:off x="5436096" y="1556792"/>
              <a:ext cx="18722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2000"/>
                <a:t>data_out_valid</a:t>
              </a:r>
            </a:p>
          </p:txBody>
        </p:sp>
        <p:cxnSp>
          <p:nvCxnSpPr>
            <p:cNvPr id="9238" name="Straight Arrow Connector 43"/>
            <p:cNvCxnSpPr>
              <a:cxnSpLocks noChangeShapeType="1"/>
            </p:cNvCxnSpPr>
            <p:nvPr/>
          </p:nvCxnSpPr>
          <p:spPr bwMode="auto">
            <a:xfrm>
              <a:off x="1907704" y="2708920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39" name="Straight Arrow Connector 44"/>
            <p:cNvCxnSpPr>
              <a:cxnSpLocks noChangeShapeType="1"/>
            </p:cNvCxnSpPr>
            <p:nvPr/>
          </p:nvCxnSpPr>
          <p:spPr bwMode="auto">
            <a:xfrm>
              <a:off x="1907704" y="3140968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0" name="Straight Arrow Connector 45"/>
            <p:cNvCxnSpPr>
              <a:cxnSpLocks noChangeShapeType="1"/>
            </p:cNvCxnSpPr>
            <p:nvPr/>
          </p:nvCxnSpPr>
          <p:spPr bwMode="auto">
            <a:xfrm>
              <a:off x="1907704" y="3501008"/>
              <a:ext cx="1692188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DUV Specification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35100"/>
            <a:ext cx="8496300" cy="4743450"/>
          </a:xfrm>
        </p:spPr>
        <p:txBody>
          <a:bodyPr/>
          <a:lstStyle/>
          <a:p>
            <a:r>
              <a:rPr lang="en-GB" smtClean="0"/>
              <a:t>High-Level functional specification of DUV</a:t>
            </a:r>
          </a:p>
          <a:p>
            <a:pPr lvl="1"/>
            <a:r>
              <a:rPr lang="en-GB" sz="2400" smtClean="0"/>
              <a:t>The design is a FIFO.</a:t>
            </a:r>
          </a:p>
          <a:p>
            <a:pPr lvl="1"/>
            <a:r>
              <a:rPr lang="en-GB" sz="2400" smtClean="0"/>
              <a:t>Reading and writing can be done in the same cycle.</a:t>
            </a:r>
          </a:p>
          <a:p>
            <a:pPr lvl="1"/>
            <a:r>
              <a:rPr lang="en-GB" sz="2400" smtClean="0"/>
              <a:t>Data becomes valid for reading one cycle after it is written.</a:t>
            </a:r>
          </a:p>
          <a:p>
            <a:pPr lvl="1"/>
            <a:r>
              <a:rPr lang="en-GB" sz="2400" smtClean="0"/>
              <a:t>No data is returned for a read when the DUV is empty.</a:t>
            </a:r>
          </a:p>
          <a:p>
            <a:pPr lvl="1"/>
            <a:r>
              <a:rPr lang="en-GB" sz="2400" smtClean="0"/>
              <a:t>Clearing takes one cycle.</a:t>
            </a:r>
          </a:p>
          <a:p>
            <a:pPr lvl="1"/>
            <a:r>
              <a:rPr lang="en-GB" sz="2400" smtClean="0"/>
              <a:t>During clearing read and write are disabled.</a:t>
            </a:r>
          </a:p>
          <a:p>
            <a:pPr lvl="1"/>
            <a:r>
              <a:rPr lang="en-GB" sz="2400" smtClean="0"/>
              <a:t>Inputs arriving during a clear are ignored.</a:t>
            </a:r>
          </a:p>
          <a:p>
            <a:pPr lvl="1"/>
            <a:r>
              <a:rPr lang="en-GB" sz="2400" smtClean="0"/>
              <a:t>The FIFO is 8 entries deep.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Plan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Those who fail </a:t>
            </a:r>
            <a:r>
              <a:rPr lang="en-US" smtClean="0"/>
              <a:t>to plan, </a:t>
            </a:r>
            <a:r>
              <a:rPr lang="en-US" dirty="0" smtClean="0"/>
              <a:t>plan to fail.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0825" y="1268413"/>
            <a:ext cx="8650288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endParaRPr lang="en-GB" sz="2800" b="1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71563"/>
            <a:ext cx="8424863" cy="5343525"/>
          </a:xfrm>
        </p:spPr>
        <p:txBody>
          <a:bodyPr/>
          <a:lstStyle/>
          <a:p>
            <a:r>
              <a:rPr lang="en-GB" sz="2400" dirty="0" smtClean="0"/>
              <a:t>Functions to be verified: </a:t>
            </a:r>
          </a:p>
          <a:p>
            <a:pPr lvl="1"/>
            <a:r>
              <a:rPr lang="en-GB" sz="1800" dirty="0" smtClean="0"/>
              <a:t>For each level in the design hierarchy, list all the functions that will be verified at that level.</a:t>
            </a:r>
          </a:p>
          <a:p>
            <a:pPr lvl="1"/>
            <a:r>
              <a:rPr lang="en-GB" sz="1800" dirty="0" smtClean="0"/>
              <a:t>In particular, identify corner cases for the design.</a:t>
            </a:r>
          </a:p>
          <a:p>
            <a:r>
              <a:rPr lang="en-GB" sz="2400" dirty="0" smtClean="0"/>
              <a:t>Methods of verification:</a:t>
            </a:r>
          </a:p>
          <a:p>
            <a:pPr lvl="1"/>
            <a:r>
              <a:rPr lang="en-GB" sz="1800" dirty="0" smtClean="0"/>
              <a:t>Define which verification methods to use, e.g. simulation (directed or random), formal, etc.</a:t>
            </a:r>
          </a:p>
          <a:p>
            <a:r>
              <a:rPr lang="en-GB" sz="2400" dirty="0" smtClean="0"/>
              <a:t>Completion criteria: </a:t>
            </a:r>
          </a:p>
          <a:p>
            <a:pPr lvl="1"/>
            <a:r>
              <a:rPr lang="en-GB" sz="1800" dirty="0" smtClean="0"/>
              <a:t>Define the measurements/metrics that indicate that verification is complete.</a:t>
            </a:r>
          </a:p>
          <a:p>
            <a:pPr lvl="1"/>
            <a:r>
              <a:rPr lang="en-GB" sz="1800" dirty="0" smtClean="0"/>
              <a:t>In particular, define coverage models and targets.</a:t>
            </a:r>
            <a:endParaRPr lang="en-US" sz="1800" dirty="0" smtClean="0"/>
          </a:p>
          <a:p>
            <a:r>
              <a:rPr lang="en-GB" sz="2400" dirty="0" smtClean="0"/>
              <a:t>Resources required (people) and schedule details: </a:t>
            </a:r>
          </a:p>
          <a:p>
            <a:pPr lvl="1"/>
            <a:r>
              <a:rPr lang="en-GB" sz="1800" dirty="0" smtClean="0"/>
              <a:t>Integrate the verification plan into the overall design plan and estimate the cost of verification.</a:t>
            </a:r>
          </a:p>
          <a:p>
            <a:r>
              <a:rPr lang="en-GB" sz="2400" dirty="0" smtClean="0"/>
              <a:t>Required tools: </a:t>
            </a:r>
          </a:p>
          <a:p>
            <a:pPr lvl="1"/>
            <a:r>
              <a:rPr lang="en-GB" sz="1800" dirty="0" smtClean="0"/>
              <a:t>List the software and hardware necessary to perform verification.</a:t>
            </a:r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Verification Plan </a:t>
            </a:r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5:0928" val="Design Complexity:How big is exhaustive?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11557</TotalTime>
  <Words>3505</Words>
  <Application>Microsoft Macintosh PowerPoint</Application>
  <PresentationFormat>On-screen Show (4:3)</PresentationFormat>
  <Paragraphs>599</Paragraphs>
  <Slides>53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COMS31700 Design Verification:   Block-level  Case Study with demonstration of (ABV and) Formal Verification</vt:lpstr>
      <vt:lpstr>Case Study</vt:lpstr>
      <vt:lpstr>Case Study: FIFO DUV</vt:lpstr>
      <vt:lpstr>Specification</vt:lpstr>
      <vt:lpstr>Example DUV Specification - Inputs</vt:lpstr>
      <vt:lpstr>Example DUV Specification - Outputs</vt:lpstr>
      <vt:lpstr>DUV Specification</vt:lpstr>
      <vt:lpstr>Verification Plan</vt:lpstr>
      <vt:lpstr>The Verification Plan </vt:lpstr>
      <vt:lpstr>The Verification Plan </vt:lpstr>
      <vt:lpstr>Test Scenarios Matrix - Basic </vt:lpstr>
      <vt:lpstr>White Box View  DUV Implementation</vt:lpstr>
      <vt:lpstr>Example DUV Implementation </vt:lpstr>
      <vt:lpstr>Functional Coverage</vt:lpstr>
      <vt:lpstr>Cross-Product Functional Coverage </vt:lpstr>
      <vt:lpstr>FIFO Cross Product Coverage Model</vt:lpstr>
      <vt:lpstr>FIFO Cross Product Coverage Model </vt:lpstr>
      <vt:lpstr>FIFO Cross Product Coverage Model </vt:lpstr>
      <vt:lpstr>FIFO Cross Product Coverage Model </vt:lpstr>
      <vt:lpstr>FIFO Cross Product Coverage Model </vt:lpstr>
      <vt:lpstr>Constraint Pseudo Random Test Generation</vt:lpstr>
      <vt:lpstr>Advanced TB Architecture</vt:lpstr>
      <vt:lpstr>Test Scenarios Matrix – Advanced  </vt:lpstr>
      <vt:lpstr>Test Scenarios Matrix – Advanced  </vt:lpstr>
      <vt:lpstr>Test Scenarios Matrix – Advanced  </vt:lpstr>
      <vt:lpstr>Test Scenarios Matrix – Advanced  </vt:lpstr>
      <vt:lpstr>Test Scenarios Matrix – Advanced  </vt:lpstr>
      <vt:lpstr>Bug Hunting</vt:lpstr>
      <vt:lpstr>Given the following bug... </vt:lpstr>
      <vt:lpstr>Given the following bug... </vt:lpstr>
      <vt:lpstr>Read/Write when FIFO is empty</vt:lpstr>
      <vt:lpstr>Read and Write when FIFO is full</vt:lpstr>
      <vt:lpstr>ABV</vt:lpstr>
      <vt:lpstr>Properties of the DUV </vt:lpstr>
      <vt:lpstr>Properties of the DUV </vt:lpstr>
      <vt:lpstr>Property Formalization</vt:lpstr>
      <vt:lpstr>Formalization of key DUV Assertions</vt:lpstr>
      <vt:lpstr>Corner case properties </vt:lpstr>
      <vt:lpstr>Formal Property Checking</vt:lpstr>
      <vt:lpstr>Functional Verification Approaches</vt:lpstr>
      <vt:lpstr>Formal Property Checking</vt:lpstr>
      <vt:lpstr>Formal Property Checking</vt:lpstr>
      <vt:lpstr>Formal Property Checking</vt:lpstr>
      <vt:lpstr>Simulation vs Functional Formal Verification</vt:lpstr>
      <vt:lpstr>The Role of Formal Property Checking </vt:lpstr>
      <vt:lpstr>Outcomes of Formal Property Checking</vt:lpstr>
      <vt:lpstr>Outcomes of Formal Property Checking</vt:lpstr>
      <vt:lpstr>How do you know you’ve encoded the property right?</vt:lpstr>
      <vt:lpstr>Formal Property Checking </vt:lpstr>
      <vt:lpstr>Formal Property Checking </vt:lpstr>
      <vt:lpstr>How big is Exhaustive?</vt:lpstr>
      <vt:lpstr>Summary</vt:lpstr>
      <vt:lpstr>PowerPoint Presentation</vt:lpstr>
    </vt:vector>
  </TitlesOfParts>
  <Manager/>
  <Company>University of Bristol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COMS31700</dc:title>
  <dc:subject/>
  <dc:creator>Kerstin Eder</dc:creator>
  <cp:keywords/>
  <dc:description/>
  <cp:lastModifiedBy>Kerstin Eder</cp:lastModifiedBy>
  <cp:revision>140</cp:revision>
  <cp:lastPrinted>2017-11-21T18:22:43Z</cp:lastPrinted>
  <dcterms:created xsi:type="dcterms:W3CDTF">2006-05-11T10:00:56Z</dcterms:created>
  <dcterms:modified xsi:type="dcterms:W3CDTF">2017-11-21T18:22:50Z</dcterms:modified>
  <cp:category/>
</cp:coreProperties>
</file>