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embeddings/oleObject2.bin" ContentType="application/vnd.openxmlformats-officedocument.oleObject"/>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3.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256" r:id="rId2"/>
    <p:sldId id="302" r:id="rId3"/>
    <p:sldId id="355" r:id="rId4"/>
    <p:sldId id="356" r:id="rId5"/>
    <p:sldId id="357" r:id="rId6"/>
    <p:sldId id="358" r:id="rId7"/>
    <p:sldId id="359" r:id="rId8"/>
    <p:sldId id="360" r:id="rId9"/>
    <p:sldId id="361" r:id="rId10"/>
    <p:sldId id="362" r:id="rId11"/>
    <p:sldId id="363" r:id="rId12"/>
    <p:sldId id="303" r:id="rId13"/>
    <p:sldId id="304" r:id="rId14"/>
    <p:sldId id="364" r:id="rId15"/>
    <p:sldId id="307" r:id="rId16"/>
    <p:sldId id="308" r:id="rId17"/>
    <p:sldId id="309" r:id="rId18"/>
    <p:sldId id="310" r:id="rId19"/>
    <p:sldId id="311" r:id="rId20"/>
    <p:sldId id="312" r:id="rId21"/>
    <p:sldId id="313" r:id="rId22"/>
    <p:sldId id="314" r:id="rId23"/>
    <p:sldId id="315" r:id="rId24"/>
    <p:sldId id="365" r:id="rId25"/>
    <p:sldId id="319" r:id="rId26"/>
    <p:sldId id="320" r:id="rId27"/>
    <p:sldId id="321" r:id="rId28"/>
    <p:sldId id="322" r:id="rId29"/>
    <p:sldId id="323" r:id="rId30"/>
    <p:sldId id="324" r:id="rId31"/>
    <p:sldId id="325" r:id="rId32"/>
    <p:sldId id="326" r:id="rId33"/>
    <p:sldId id="328" r:id="rId34"/>
    <p:sldId id="329" r:id="rId35"/>
    <p:sldId id="330" r:id="rId36"/>
    <p:sldId id="331" r:id="rId37"/>
    <p:sldId id="332" r:id="rId38"/>
    <p:sldId id="343" r:id="rId39"/>
    <p:sldId id="333" r:id="rId40"/>
    <p:sldId id="334" r:id="rId41"/>
    <p:sldId id="335" r:id="rId42"/>
    <p:sldId id="336" r:id="rId43"/>
    <p:sldId id="337" r:id="rId44"/>
    <p:sldId id="339" r:id="rId45"/>
    <p:sldId id="345" r:id="rId46"/>
    <p:sldId id="340" r:id="rId47"/>
    <p:sldId id="341" r:id="rId48"/>
    <p:sldId id="342" r:id="rId49"/>
    <p:sldId id="346" r:id="rId50"/>
    <p:sldId id="347" r:id="rId51"/>
    <p:sldId id="348" r:id="rId52"/>
    <p:sldId id="349" r:id="rId53"/>
    <p:sldId id="351" r:id="rId54"/>
    <p:sldId id="350" r:id="rId55"/>
  </p:sldIdLst>
  <p:sldSz cx="9144000" cy="6858000" type="screen4x3"/>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FF6600"/>
    <a:srgbClr val="008000"/>
    <a:srgbClr val="009900"/>
    <a:srgbClr val="FF0000"/>
    <a:srgbClr val="0000CC"/>
    <a:srgbClr val="DDDDDD"/>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19" autoAdjust="0"/>
    <p:restoredTop sz="98372" autoAdjust="0"/>
  </p:normalViewPr>
  <p:slideViewPr>
    <p:cSldViewPr showGuides="1">
      <p:cViewPr>
        <p:scale>
          <a:sx n="81" d="100"/>
          <a:sy n="81" d="100"/>
        </p:scale>
        <p:origin x="-2200" y="72"/>
      </p:cViewPr>
      <p:guideLst>
        <p:guide orient="horz" pos="2755"/>
        <p:guide pos="2880"/>
      </p:guideLst>
    </p:cSldViewPr>
  </p:slideViewPr>
  <p:notesTextViewPr>
    <p:cViewPr>
      <p:scale>
        <a:sx n="100" d="100"/>
        <a:sy n="100" d="100"/>
      </p:scale>
      <p:origin x="0" y="0"/>
    </p:cViewPr>
  </p:notesTextViewPr>
  <p:sorterViewPr>
    <p:cViewPr>
      <p:scale>
        <a:sx n="66" d="100"/>
        <a:sy n="66" d="100"/>
      </p:scale>
      <p:origin x="0" y="3328"/>
    </p:cViewPr>
  </p:sorterViewPr>
  <p:notesViewPr>
    <p:cSldViewPr showGuides="1">
      <p:cViewPr varScale="1">
        <p:scale>
          <a:sx n="56" d="100"/>
          <a:sy n="56" d="100"/>
        </p:scale>
        <p:origin x="-1728" y="-90"/>
      </p:cViewPr>
      <p:guideLst>
        <p:guide orient="horz" pos="3024"/>
        <p:guide pos="2304"/>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handoutMaster" Target="handoutMasters/handoutMaster1.xml"/><Relationship Id="rId58" Type="http://schemas.openxmlformats.org/officeDocument/2006/relationships/printerSettings" Target="printerSettings/printerSettings1.bin"/><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430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30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430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1F15996-16F4-4087-BDD0-BC4FA2D79756}" type="slidenum">
              <a:rPr lang="en-US"/>
              <a:pPr>
                <a:defRPr/>
              </a:pPr>
              <a:t>‹#›</a:t>
            </a:fld>
            <a:endParaRPr lang="en-US"/>
          </a:p>
        </p:txBody>
      </p:sp>
    </p:spTree>
    <p:extLst>
      <p:ext uri="{BB962C8B-B14F-4D97-AF65-F5344CB8AC3E}">
        <p14:creationId xmlns:p14="http://schemas.microsoft.com/office/powerpoint/2010/main" val="22048498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11469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53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1469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469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11469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1285364-B3A6-481B-8AE7-288F1449D073}" type="slidenum">
              <a:rPr lang="en-US"/>
              <a:pPr>
                <a:defRPr/>
              </a:pPr>
              <a:t>‹#›</a:t>
            </a:fld>
            <a:endParaRPr lang="en-US"/>
          </a:p>
        </p:txBody>
      </p:sp>
    </p:spTree>
    <p:extLst>
      <p:ext uri="{BB962C8B-B14F-4D97-AF65-F5344CB8AC3E}">
        <p14:creationId xmlns:p14="http://schemas.microsoft.com/office/powerpoint/2010/main" val="2072071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9024561F-CCF5-4117-A3FF-0E71EF053CAB}" type="slidenum">
              <a:rPr lang="en-US" smtClean="0"/>
              <a:pPr/>
              <a:t>1</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Is it worth mentioning</a:t>
            </a:r>
            <a:r>
              <a:rPr lang="en-GB" baseline="0" dirty="0" smtClean="0"/>
              <a:t> FPGAs and HW past simulation such as emulators here?</a:t>
            </a:r>
            <a:endParaRPr lang="en-GB" dirty="0"/>
          </a:p>
        </p:txBody>
      </p:sp>
      <p:sp>
        <p:nvSpPr>
          <p:cNvPr id="4" name="Slide Number Placeholder 3"/>
          <p:cNvSpPr>
            <a:spLocks noGrp="1"/>
          </p:cNvSpPr>
          <p:nvPr>
            <p:ph type="sldNum" sz="quarter" idx="10"/>
          </p:nvPr>
        </p:nvSpPr>
        <p:spPr/>
        <p:txBody>
          <a:bodyPr/>
          <a:lstStyle/>
          <a:p>
            <a:fld id="{3D4960D1-4CA0-4A96-A279-9CC1EFF7BEA0}" type="slidenum">
              <a:rPr lang="en-GB" smtClean="0"/>
              <a:pPr/>
              <a:t>8</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Got</a:t>
            </a:r>
            <a:r>
              <a:rPr lang="en-US" baseline="0" dirty="0" smtClean="0"/>
              <a:t> to here in </a:t>
            </a:r>
            <a:r>
              <a:rPr lang="en-US" baseline="0" smtClean="0"/>
              <a:t>1</a:t>
            </a:r>
            <a:r>
              <a:rPr lang="en-US" baseline="30000" smtClean="0"/>
              <a:t>st</a:t>
            </a:r>
            <a:r>
              <a:rPr lang="en-US" baseline="0" smtClean="0"/>
              <a:t> lecture 2014.</a:t>
            </a:r>
            <a:endParaRPr lang="en-US"/>
          </a:p>
        </p:txBody>
      </p:sp>
      <p:sp>
        <p:nvSpPr>
          <p:cNvPr id="4" name="Slide Number Placeholder 3"/>
          <p:cNvSpPr>
            <a:spLocks noGrp="1"/>
          </p:cNvSpPr>
          <p:nvPr>
            <p:ph type="sldNum" sz="quarter" idx="10"/>
          </p:nvPr>
        </p:nvSpPr>
        <p:spPr/>
        <p:txBody>
          <a:bodyPr/>
          <a:lstStyle/>
          <a:p>
            <a:pPr>
              <a:defRPr/>
            </a:pPr>
            <a:fld id="{21285364-B3A6-481B-8AE7-288F1449D073}" type="slidenum">
              <a:rPr lang="en-US" smtClean="0"/>
              <a:pPr>
                <a:defRPr/>
              </a:pPr>
              <a:t>31</a:t>
            </a:fld>
            <a:endParaRPr lang="en-US"/>
          </a:p>
        </p:txBody>
      </p:sp>
    </p:spTree>
    <p:extLst>
      <p:ext uri="{BB962C8B-B14F-4D97-AF65-F5344CB8AC3E}">
        <p14:creationId xmlns:p14="http://schemas.microsoft.com/office/powerpoint/2010/main" val="3172753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_source_</a:t>
            </a:r>
            <a:r>
              <a:rPr lang="en-GB" baseline="0" dirty="0" smtClean="0"/>
              <a:t> give us inspiration  - what can be checked?</a:t>
            </a:r>
          </a:p>
          <a:p>
            <a:r>
              <a:rPr lang="en-GB" baseline="0" dirty="0" smtClean="0"/>
              <a:t>The _implementation_ needs to be attached to an existing entity, often found in the DUV implementation, or sourcing implementation signals to establish whether the check passed or failed. </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pPr>
              <a:defRPr/>
            </a:pPr>
            <a:fld id="{21285364-B3A6-481B-8AE7-288F1449D073}" type="slidenum">
              <a:rPr lang="en-US" smtClean="0"/>
              <a:pPr>
                <a:defRPr/>
              </a:pPr>
              <a:t>34</a:t>
            </a:fld>
            <a:endParaRPr lang="en-US"/>
          </a:p>
        </p:txBody>
      </p:sp>
    </p:spTree>
    <p:extLst>
      <p:ext uri="{BB962C8B-B14F-4D97-AF65-F5344CB8AC3E}">
        <p14:creationId xmlns:p14="http://schemas.microsoft.com/office/powerpoint/2010/main" val="2662102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a:t>
            </a:r>
            <a:r>
              <a:rPr lang="en-GB" dirty="0" err="1" smtClean="0"/>
              <a:t>gcsecomputing.org.uk</a:t>
            </a:r>
            <a:r>
              <a:rPr lang="en-GB" dirty="0" smtClean="0"/>
              <a:t>/</a:t>
            </a:r>
            <a:r>
              <a:rPr lang="en-GB" dirty="0" err="1" smtClean="0"/>
              <a:t>lmc</a:t>
            </a:r>
            <a:r>
              <a:rPr lang="en-GB" dirty="0" smtClean="0"/>
              <a:t>/</a:t>
            </a:r>
          </a:p>
          <a:p>
            <a:endParaRPr lang="en-GB" dirty="0" smtClean="0"/>
          </a:p>
          <a:p>
            <a:r>
              <a:rPr lang="en-GB" dirty="0" smtClean="0"/>
              <a:t>Little Man Computer</a:t>
            </a:r>
          </a:p>
          <a:p>
            <a:r>
              <a:rPr lang="en-GB" dirty="0" smtClean="0"/>
              <a:t>Accumulator machine</a:t>
            </a:r>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GB" dirty="0" smtClean="0"/>
              <a:t>SUB d</a:t>
            </a:r>
            <a:r>
              <a:rPr lang="en-GB" baseline="0" dirty="0" smtClean="0"/>
              <a:t> x y</a:t>
            </a:r>
            <a:r>
              <a:rPr lang="en-GB" dirty="0" smtClean="0"/>
              <a:t>  -  </a:t>
            </a:r>
            <a:r>
              <a:rPr lang="en-GB" sz="1200" b="1" kern="1200" dirty="0" smtClean="0">
                <a:solidFill>
                  <a:schemeClr val="tx1"/>
                </a:solidFill>
                <a:effectLst/>
                <a:latin typeface="Arial" charset="0"/>
                <a:ea typeface="+mn-ea"/>
                <a:cs typeface="+mn-cs"/>
              </a:rPr>
              <a:t>Subtract</a:t>
            </a:r>
            <a:r>
              <a:rPr lang="en-GB" sz="1200" b="0" kern="1200" dirty="0" smtClean="0">
                <a:solidFill>
                  <a:schemeClr val="tx1"/>
                </a:solidFill>
                <a:effectLst/>
                <a:latin typeface="Arial" charset="0"/>
                <a:ea typeface="+mn-ea"/>
                <a:cs typeface="+mn-cs"/>
              </a:rPr>
              <a:t> y from x and write result to d.</a:t>
            </a:r>
          </a:p>
          <a:p>
            <a:pPr marL="0" marR="0" indent="0" algn="l" defTabSz="914400" rtl="0" eaLnBrk="0" fontAlgn="base" latinLnBrk="0" hangingPunct="0">
              <a:lnSpc>
                <a:spcPct val="100000"/>
              </a:lnSpc>
              <a:spcBef>
                <a:spcPct val="30000"/>
              </a:spcBef>
              <a:spcAft>
                <a:spcPct val="0"/>
              </a:spcAft>
              <a:buClrTx/>
              <a:buSzTx/>
              <a:buFontTx/>
              <a:buNone/>
              <a:tabLst/>
              <a:defRPr/>
            </a:pPr>
            <a:r>
              <a:rPr lang="en-GB" dirty="0" smtClean="0"/>
              <a:t>BRZ x l  -  </a:t>
            </a:r>
            <a:r>
              <a:rPr lang="en-GB" sz="1200" kern="1200" dirty="0" smtClean="0">
                <a:solidFill>
                  <a:schemeClr val="tx1"/>
                </a:solidFill>
                <a:effectLst/>
                <a:latin typeface="Arial" charset="0"/>
                <a:ea typeface="+mn-ea"/>
                <a:cs typeface="+mn-cs"/>
              </a:rPr>
              <a:t>If the contents of x</a:t>
            </a:r>
            <a:r>
              <a:rPr lang="en-GB" sz="1200" kern="1200" baseline="0" dirty="0" smtClean="0">
                <a:solidFill>
                  <a:schemeClr val="tx1"/>
                </a:solidFill>
                <a:effectLst/>
                <a:latin typeface="Arial" charset="0"/>
                <a:ea typeface="+mn-ea"/>
                <a:cs typeface="+mn-cs"/>
              </a:rPr>
              <a:t> </a:t>
            </a:r>
            <a:r>
              <a:rPr lang="en-GB" sz="1200" kern="1200" dirty="0" smtClean="0">
                <a:solidFill>
                  <a:schemeClr val="tx1"/>
                </a:solidFill>
                <a:effectLst/>
                <a:latin typeface="Arial" charset="0"/>
                <a:ea typeface="+mn-ea"/>
                <a:cs typeface="+mn-cs"/>
              </a:rPr>
              <a:t>are </a:t>
            </a:r>
            <a:r>
              <a:rPr lang="en-GB" sz="1200" b="1" kern="1200" dirty="0" smtClean="0">
                <a:solidFill>
                  <a:schemeClr val="tx1"/>
                </a:solidFill>
                <a:effectLst/>
                <a:latin typeface="Arial" charset="0"/>
                <a:ea typeface="+mn-ea"/>
                <a:cs typeface="+mn-cs"/>
              </a:rPr>
              <a:t>ZERO</a:t>
            </a:r>
            <a:r>
              <a:rPr lang="en-GB" sz="1200" kern="1200" dirty="0" smtClean="0">
                <a:solidFill>
                  <a:schemeClr val="tx1"/>
                </a:solidFill>
                <a:effectLst/>
                <a:latin typeface="Arial" charset="0"/>
                <a:ea typeface="+mn-ea"/>
                <a:cs typeface="+mn-cs"/>
              </a:rPr>
              <a:t>, set the program counter to address l.</a:t>
            </a:r>
          </a:p>
          <a:p>
            <a:endParaRPr lang="en-GB" dirty="0"/>
          </a:p>
        </p:txBody>
      </p:sp>
      <p:sp>
        <p:nvSpPr>
          <p:cNvPr id="4" name="Slide Number Placeholder 3"/>
          <p:cNvSpPr>
            <a:spLocks noGrp="1"/>
          </p:cNvSpPr>
          <p:nvPr>
            <p:ph type="sldNum" sz="quarter" idx="10"/>
          </p:nvPr>
        </p:nvSpPr>
        <p:spPr/>
        <p:txBody>
          <a:bodyPr/>
          <a:lstStyle/>
          <a:p>
            <a:pPr>
              <a:defRPr/>
            </a:pPr>
            <a:fld id="{21285364-B3A6-481B-8AE7-288F1449D073}" type="slidenum">
              <a:rPr lang="en-US" smtClean="0"/>
              <a:pPr>
                <a:defRPr/>
              </a:pPr>
              <a:t>37</a:t>
            </a:fld>
            <a:endParaRPr lang="en-US"/>
          </a:p>
        </p:txBody>
      </p:sp>
    </p:spTree>
    <p:extLst>
      <p:ext uri="{BB962C8B-B14F-4D97-AF65-F5344CB8AC3E}">
        <p14:creationId xmlns:p14="http://schemas.microsoft.com/office/powerpoint/2010/main" val="2218794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1268760"/>
            <a:ext cx="7772400" cy="2700299"/>
          </a:xfrm>
        </p:spPr>
        <p:txBody>
          <a:bodyPr/>
          <a:lstStyle>
            <a:lvl1pPr>
              <a:defRPr/>
            </a:lvl1pPr>
          </a:lstStyle>
          <a:p>
            <a:r>
              <a:rPr lang="en-US" dirty="0"/>
              <a:t>Click to edit Master title style</a:t>
            </a:r>
          </a:p>
        </p:txBody>
      </p:sp>
      <p:sp>
        <p:nvSpPr>
          <p:cNvPr id="24579" name="Rectangle 3"/>
          <p:cNvSpPr>
            <a:spLocks noGrp="1" noChangeArrowheads="1"/>
          </p:cNvSpPr>
          <p:nvPr>
            <p:ph type="subTitle" idx="1"/>
          </p:nvPr>
        </p:nvSpPr>
        <p:spPr>
          <a:xfrm>
            <a:off x="1371600" y="4554124"/>
            <a:ext cx="6400800" cy="1084675"/>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1D1D3959-7427-4646-A3DC-05AB571D87C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143B887F-D8FA-4580-B356-30BA98F14971}" type="slidenum">
              <a:rPr lang="en-GB" sz="1600">
                <a:cs typeface="Times New Roman" pitchFamily="18" charset="0"/>
              </a:rPr>
              <a:pPr algn="r" defTabSz="1035050">
                <a:defRPr/>
              </a:pPr>
              <a:t>‹#›</a:t>
            </a:fld>
            <a:endParaRPr lang="en-US" sz="160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jpeg"/><Relationship Id="rId5" Type="http://schemas.openxmlformats.org/officeDocument/2006/relationships/image" Target="../media/image9.gif"/><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3.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gif"/><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3.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709613" y="995363"/>
            <a:ext cx="7772400" cy="3578225"/>
          </a:xfrm>
        </p:spPr>
        <p:txBody>
          <a:bodyPr/>
          <a:lstStyle/>
          <a:p>
            <a:pPr eaLnBrk="1" hangingPunct="1"/>
            <a:r>
              <a:rPr lang="en-US" sz="2800" smtClean="0"/>
              <a:t>COMS31700 Design Verification:</a:t>
            </a:r>
            <a:r>
              <a:rPr lang="en-US" sz="4000" smtClean="0"/>
              <a:t/>
            </a:r>
            <a:br>
              <a:rPr lang="en-US" sz="4000" smtClean="0"/>
            </a:br>
            <a:r>
              <a:rPr lang="en-US" sz="4800" b="1" smtClean="0"/>
              <a:t> </a:t>
            </a:r>
            <a:r>
              <a:rPr lang="en-US" sz="4000" b="1" smtClean="0"/>
              <a:t>Verification Hierarchy</a:t>
            </a:r>
            <a:br>
              <a:rPr lang="en-US" sz="4000" b="1" smtClean="0"/>
            </a:br>
            <a:r>
              <a:rPr lang="en-US" sz="4000" b="1" smtClean="0"/>
              <a:t>and </a:t>
            </a:r>
            <a:br>
              <a:rPr lang="en-US" sz="4000" b="1" smtClean="0"/>
            </a:br>
            <a:r>
              <a:rPr lang="en-US" sz="4000" b="1" smtClean="0"/>
              <a:t>Fundamentals of Simulation-Based Verification</a:t>
            </a:r>
          </a:p>
        </p:txBody>
      </p:sp>
      <p:sp>
        <p:nvSpPr>
          <p:cNvPr id="6147" name="Rectangle 3"/>
          <p:cNvSpPr>
            <a:spLocks noGrp="1" noChangeArrowheads="1"/>
          </p:cNvSpPr>
          <p:nvPr>
            <p:ph type="subTitle" idx="1"/>
          </p:nvPr>
        </p:nvSpPr>
        <p:spPr>
          <a:xfrm>
            <a:off x="0" y="4784725"/>
            <a:ext cx="9144000" cy="990600"/>
          </a:xfrm>
        </p:spPr>
        <p:txBody>
          <a:bodyPr/>
          <a:lstStyle/>
          <a:p>
            <a:pPr eaLnBrk="1" hangingPunct="1"/>
            <a:r>
              <a:rPr lang="en-GB" sz="3600" smtClean="0"/>
              <a:t>Kerstin Eder</a:t>
            </a:r>
          </a:p>
          <a:p>
            <a:pPr eaLnBrk="1" hangingPunct="1"/>
            <a:r>
              <a:rPr lang="en-GB" sz="1200" smtClean="0"/>
              <a:t>(Acknowledgement: Avi Ziv from the IBM Research Labs in Haifa has kindly permitted the re-use of some of his slides.)</a:t>
            </a:r>
            <a:endParaRPr lang="en-US" sz="1200" smtClean="0"/>
          </a:p>
        </p:txBody>
      </p:sp>
      <p:pic>
        <p:nvPicPr>
          <p:cNvPr id="6148" name="Picture 5"/>
          <p:cNvPicPr>
            <a:picLocks noChangeAspect="1" noChangeArrowheads="1"/>
          </p:cNvPicPr>
          <p:nvPr/>
        </p:nvPicPr>
        <p:blipFill>
          <a:blip r:embed="rId3" cstate="print"/>
          <a:srcRect/>
          <a:stretch>
            <a:fillRect/>
          </a:stretch>
        </p:blipFill>
        <p:spPr bwMode="auto">
          <a:xfrm>
            <a:off x="179388" y="6021388"/>
            <a:ext cx="2247900" cy="657225"/>
          </a:xfrm>
          <a:prstGeom prst="rect">
            <a:avLst/>
          </a:prstGeom>
          <a:noFill/>
          <a:ln w="9525">
            <a:noFill/>
            <a:miter lim="800000"/>
            <a:headEnd/>
            <a:tailEnd/>
          </a:ln>
        </p:spPr>
      </p:pic>
      <p:sp>
        <p:nvSpPr>
          <p:cNvPr id="6149" name="Rectangle 8"/>
          <p:cNvSpPr>
            <a:spLocks noChangeArrowheads="1"/>
          </p:cNvSpPr>
          <p:nvPr/>
        </p:nvSpPr>
        <p:spPr bwMode="auto">
          <a:xfrm>
            <a:off x="5159375" y="6115050"/>
            <a:ext cx="3241675" cy="619125"/>
          </a:xfrm>
          <a:prstGeom prst="rect">
            <a:avLst/>
          </a:prstGeom>
          <a:noFill/>
          <a:ln w="9525">
            <a:noFill/>
            <a:miter lim="800000"/>
            <a:headEnd/>
            <a:tailEnd/>
          </a:ln>
        </p:spPr>
        <p:txBody>
          <a:bodyPr/>
          <a:lstStyle/>
          <a:p>
            <a:pPr algn="r">
              <a:lnSpc>
                <a:spcPct val="70000"/>
              </a:lnSpc>
              <a:spcBef>
                <a:spcPct val="20000"/>
              </a:spcBef>
              <a:buClr>
                <a:srgbClr val="A50021"/>
              </a:buClr>
              <a:buFont typeface="Wingdings" pitchFamily="2" charset="2"/>
              <a:buNone/>
            </a:pPr>
            <a:r>
              <a:rPr lang="en-US" sz="2000">
                <a:solidFill>
                  <a:schemeClr val="tx2"/>
                </a:solidFill>
                <a:latin typeface="Times New Roman" pitchFamily="18" charset="0"/>
              </a:rPr>
              <a:t>Department of </a:t>
            </a:r>
          </a:p>
          <a:p>
            <a:pPr algn="r">
              <a:lnSpc>
                <a:spcPct val="70000"/>
              </a:lnSpc>
              <a:spcBef>
                <a:spcPct val="20000"/>
              </a:spcBef>
              <a:buClr>
                <a:srgbClr val="A50021"/>
              </a:buClr>
              <a:buFont typeface="Wingdings" pitchFamily="2" charset="2"/>
              <a:buNone/>
            </a:pPr>
            <a:r>
              <a:rPr lang="en-GB" sz="2400">
                <a:solidFill>
                  <a:schemeClr val="tx2"/>
                </a:solidFill>
                <a:latin typeface="Times New Roman" pitchFamily="18" charset="0"/>
              </a:rPr>
              <a:t>COMPUTER SCIENCE</a:t>
            </a:r>
            <a:endParaRPr lang="en-US" sz="2400">
              <a:latin typeface="Times New Roman" pitchFamily="18" charset="0"/>
            </a:endParaRPr>
          </a:p>
        </p:txBody>
      </p:sp>
      <p:sp>
        <p:nvSpPr>
          <p:cNvPr id="6150" name="Line 10"/>
          <p:cNvSpPr>
            <a:spLocks noChangeShapeType="1"/>
          </p:cNvSpPr>
          <p:nvPr/>
        </p:nvSpPr>
        <p:spPr bwMode="auto">
          <a:xfrm>
            <a:off x="0" y="5843588"/>
            <a:ext cx="9144000" cy="0"/>
          </a:xfrm>
          <a:prstGeom prst="line">
            <a:avLst/>
          </a:prstGeom>
          <a:noFill/>
          <a:ln w="38100">
            <a:solidFill>
              <a:srgbClr val="A50021"/>
            </a:solidFill>
            <a:round/>
            <a:headEnd/>
            <a:tailEnd/>
          </a:ln>
        </p:spPr>
        <p:txBody>
          <a:bodyPr/>
          <a:lstStyle/>
          <a:p>
            <a:endParaRPr lang="en-GB"/>
          </a:p>
        </p:txBody>
      </p:sp>
      <p:pic>
        <p:nvPicPr>
          <p:cNvPr id="6151" name="Picture 14" descr="CS600"/>
          <p:cNvPicPr>
            <a:picLocks noChangeAspect="1" noChangeArrowheads="1"/>
          </p:cNvPicPr>
          <p:nvPr/>
        </p:nvPicPr>
        <p:blipFill>
          <a:blip r:embed="rId4" cstate="print"/>
          <a:srcRect/>
          <a:stretch>
            <a:fillRect/>
          </a:stretch>
        </p:blipFill>
        <p:spPr bwMode="auto">
          <a:xfrm>
            <a:off x="8374063" y="6091238"/>
            <a:ext cx="635000" cy="6350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z="3600" dirty="0" smtClean="0"/>
              <a:t>Be careful with White Box Controllability</a:t>
            </a:r>
          </a:p>
        </p:txBody>
      </p:sp>
      <p:sp>
        <p:nvSpPr>
          <p:cNvPr id="38915" name="Rectangle 3"/>
          <p:cNvSpPr>
            <a:spLocks noGrp="1" noChangeArrowheads="1"/>
          </p:cNvSpPr>
          <p:nvPr>
            <p:ph type="body" idx="1"/>
          </p:nvPr>
        </p:nvSpPr>
        <p:spPr>
          <a:xfrm>
            <a:off x="476545" y="1268760"/>
            <a:ext cx="8229600" cy="5265585"/>
          </a:xfrm>
        </p:spPr>
        <p:txBody>
          <a:bodyPr/>
          <a:lstStyle/>
          <a:p>
            <a:pPr eaLnBrk="1" hangingPunct="1">
              <a:lnSpc>
                <a:spcPct val="90000"/>
              </a:lnSpc>
            </a:pPr>
            <a:r>
              <a:rPr lang="en-US" sz="2800" dirty="0" smtClean="0"/>
              <a:t>In theory, the same levels as for </a:t>
            </a:r>
            <a:r>
              <a:rPr lang="en-US" sz="2800" dirty="0" err="1" smtClean="0"/>
              <a:t>observability</a:t>
            </a:r>
            <a:r>
              <a:rPr lang="en-US" sz="2800" dirty="0" smtClean="0"/>
              <a:t> also exist for controllability:</a:t>
            </a:r>
          </a:p>
          <a:p>
            <a:pPr lvl="1">
              <a:lnSpc>
                <a:spcPct val="90000"/>
              </a:lnSpc>
            </a:pPr>
            <a:r>
              <a:rPr lang="en-US" sz="2400" dirty="0" smtClean="0"/>
              <a:t>black, grey and white box</a:t>
            </a:r>
          </a:p>
          <a:p>
            <a:pPr eaLnBrk="1" hangingPunct="1">
              <a:lnSpc>
                <a:spcPct val="90000"/>
              </a:lnSpc>
            </a:pPr>
            <a:r>
              <a:rPr lang="en-US" sz="2800" dirty="0" smtClean="0"/>
              <a:t>In practice:</a:t>
            </a:r>
          </a:p>
          <a:p>
            <a:pPr lvl="1">
              <a:lnSpc>
                <a:spcPct val="90000"/>
              </a:lnSpc>
            </a:pPr>
            <a:r>
              <a:rPr lang="en-US" sz="2400" b="1" dirty="0" smtClean="0">
                <a:solidFill>
                  <a:srgbClr val="A50021"/>
                </a:solidFill>
              </a:rPr>
              <a:t>We seldom control the internals of the DUV.</a:t>
            </a:r>
          </a:p>
          <a:p>
            <a:pPr lvl="1" eaLnBrk="1" hangingPunct="1">
              <a:lnSpc>
                <a:spcPct val="90000"/>
              </a:lnSpc>
            </a:pPr>
            <a:r>
              <a:rPr lang="en-US" sz="2400" dirty="0" smtClean="0"/>
              <a:t>This may drive the design into a state that is not reachable </a:t>
            </a:r>
            <a:r>
              <a:rPr lang="en-US" i="1" dirty="0" smtClean="0"/>
              <a:t>under normal circumstances</a:t>
            </a:r>
            <a:r>
              <a:rPr lang="en-US" dirty="0" smtClean="0"/>
              <a:t>.</a:t>
            </a:r>
          </a:p>
          <a:p>
            <a:pPr lvl="1" eaLnBrk="1" hangingPunct="1">
              <a:lnSpc>
                <a:spcPct val="90000"/>
              </a:lnSpc>
            </a:pPr>
            <a:r>
              <a:rPr lang="en-US" sz="2400" dirty="0" smtClean="0"/>
              <a:t>It may thus lead to an inconsistent DUV state.</a:t>
            </a:r>
          </a:p>
          <a:p>
            <a:pPr eaLnBrk="1" hangingPunct="1">
              <a:lnSpc>
                <a:spcPct val="90000"/>
              </a:lnSpc>
            </a:pPr>
            <a:r>
              <a:rPr lang="en-US" sz="2800" dirty="0" smtClean="0"/>
              <a:t>The main exception: </a:t>
            </a:r>
            <a:r>
              <a:rPr lang="en-US" sz="2800" b="1" dirty="0" smtClean="0">
                <a:solidFill>
                  <a:srgbClr val="4185BD"/>
                </a:solidFill>
              </a:rPr>
              <a:t>Warm </a:t>
            </a:r>
            <a:r>
              <a:rPr lang="en-US" dirty="0" smtClean="0">
                <a:solidFill>
                  <a:srgbClr val="4185BD"/>
                </a:solidFill>
              </a:rPr>
              <a:t>L</a:t>
            </a:r>
            <a:r>
              <a:rPr lang="en-US" sz="2800" b="1" dirty="0" smtClean="0">
                <a:solidFill>
                  <a:srgbClr val="4185BD"/>
                </a:solidFill>
              </a:rPr>
              <a:t>oading</a:t>
            </a:r>
          </a:p>
          <a:p>
            <a:pPr lvl="1" eaLnBrk="1" hangingPunct="1">
              <a:lnSpc>
                <a:spcPct val="90000"/>
              </a:lnSpc>
            </a:pPr>
            <a:r>
              <a:rPr lang="en-US" sz="2400" dirty="0" smtClean="0"/>
              <a:t>Brings the DUV to a predefined </a:t>
            </a:r>
            <a:r>
              <a:rPr lang="en-US" dirty="0" smtClean="0"/>
              <a:t>interesting</a:t>
            </a:r>
            <a:r>
              <a:rPr lang="en-US" sz="2400" dirty="0" smtClean="0"/>
              <a:t> state.</a:t>
            </a:r>
          </a:p>
          <a:p>
            <a:pPr lvl="2" eaLnBrk="1" hangingPunct="1">
              <a:lnSpc>
                <a:spcPct val="90000"/>
              </a:lnSpc>
            </a:pPr>
            <a:r>
              <a:rPr lang="en-US" sz="2000" dirty="0" smtClean="0"/>
              <a:t>E.g. cache initialization, almost full buffer</a:t>
            </a:r>
          </a:p>
          <a:p>
            <a:pPr lvl="1" eaLnBrk="1" hangingPunct="1">
              <a:lnSpc>
                <a:spcPct val="90000"/>
              </a:lnSpc>
            </a:pPr>
            <a:r>
              <a:rPr lang="en-US" sz="2400" dirty="0" smtClean="0"/>
              <a:t>Reduces the time needed for reaching this state.</a:t>
            </a:r>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358770"/>
            <a:ext cx="7772400" cy="2700299"/>
          </a:xfrm>
        </p:spPr>
        <p:txBody>
          <a:bodyPr/>
          <a:lstStyle/>
          <a:p>
            <a:pPr lvl="0">
              <a:spcBef>
                <a:spcPct val="20000"/>
              </a:spcBef>
            </a:pPr>
            <a:r>
              <a:rPr lang="en-GB" sz="6000" dirty="0" smtClean="0">
                <a:solidFill>
                  <a:srgbClr val="0070C0"/>
                </a:solidFill>
                <a:ea typeface="+mn-ea"/>
                <a:cs typeface="+mn-cs"/>
              </a:rPr>
              <a:t>Verification Hierarchy</a:t>
            </a:r>
            <a:endParaRPr lang="en-GB"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Verification Hierarchy</a:t>
            </a:r>
          </a:p>
        </p:txBody>
      </p:sp>
      <p:sp>
        <p:nvSpPr>
          <p:cNvPr id="8195" name="Rectangle 3"/>
          <p:cNvSpPr>
            <a:spLocks noGrp="1" noChangeArrowheads="1"/>
          </p:cNvSpPr>
          <p:nvPr>
            <p:ph type="body" idx="1"/>
          </p:nvPr>
        </p:nvSpPr>
        <p:spPr/>
        <p:txBody>
          <a:bodyPr/>
          <a:lstStyle/>
          <a:p>
            <a:pPr eaLnBrk="1" hangingPunct="1">
              <a:lnSpc>
                <a:spcPct val="90000"/>
              </a:lnSpc>
            </a:pPr>
            <a:r>
              <a:rPr lang="en-US" sz="2800" dirty="0" smtClean="0"/>
              <a:t>Today’s complex chips and systems are divided into logical units</a:t>
            </a:r>
          </a:p>
          <a:p>
            <a:pPr lvl="1" eaLnBrk="1" hangingPunct="1">
              <a:lnSpc>
                <a:spcPct val="90000"/>
              </a:lnSpc>
            </a:pPr>
            <a:r>
              <a:rPr lang="en-US" sz="2400" dirty="0" smtClean="0"/>
              <a:t>Usually determined during specification / high-level design</a:t>
            </a:r>
          </a:p>
          <a:p>
            <a:pPr lvl="1" eaLnBrk="1" hangingPunct="1">
              <a:lnSpc>
                <a:spcPct val="90000"/>
              </a:lnSpc>
            </a:pPr>
            <a:r>
              <a:rPr lang="en-US" sz="2400" dirty="0" smtClean="0"/>
              <a:t>Usually follow the architecture of the system</a:t>
            </a:r>
          </a:p>
          <a:p>
            <a:pPr lvl="1" eaLnBrk="1" hangingPunct="1">
              <a:lnSpc>
                <a:spcPct val="90000"/>
              </a:lnSpc>
            </a:pPr>
            <a:r>
              <a:rPr lang="en-US" sz="2400" dirty="0" smtClean="0"/>
              <a:t>This practice is called </a:t>
            </a:r>
            <a:r>
              <a:rPr lang="en-US" sz="2400" dirty="0" smtClean="0">
                <a:solidFill>
                  <a:schemeClr val="folHlink"/>
                </a:solidFill>
              </a:rPr>
              <a:t>hierarchical design</a:t>
            </a:r>
          </a:p>
          <a:p>
            <a:pPr eaLnBrk="1" hangingPunct="1">
              <a:lnSpc>
                <a:spcPct val="90000"/>
              </a:lnSpc>
            </a:pPr>
            <a:r>
              <a:rPr lang="en-US" sz="2800" dirty="0" smtClean="0"/>
              <a:t>Hierarchical design allows a designer to subdivide a complex problem into more manageable blocks</a:t>
            </a:r>
          </a:p>
          <a:p>
            <a:pPr lvl="1" eaLnBrk="1" hangingPunct="1">
              <a:lnSpc>
                <a:spcPct val="90000"/>
              </a:lnSpc>
            </a:pPr>
            <a:r>
              <a:rPr lang="en-US" sz="2400" dirty="0" smtClean="0"/>
              <a:t>The design team combines these blocks to form bigger units, and continues to </a:t>
            </a:r>
            <a:r>
              <a:rPr lang="en-US" sz="2400" dirty="0" smtClean="0"/>
              <a:t>merge/integrate </a:t>
            </a:r>
            <a:r>
              <a:rPr lang="en-US" sz="2400" dirty="0" smtClean="0"/>
              <a:t>these blocks until the chip or system is complete</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3600" smtClean="0"/>
              <a:t>Pros and Cons of Hierarchical Design</a:t>
            </a:r>
          </a:p>
        </p:txBody>
      </p:sp>
      <p:sp>
        <p:nvSpPr>
          <p:cNvPr id="9219" name="Rectangle 3"/>
          <p:cNvSpPr>
            <a:spLocks noGrp="1" noChangeArrowheads="1"/>
          </p:cNvSpPr>
          <p:nvPr>
            <p:ph type="body" idx="1"/>
          </p:nvPr>
        </p:nvSpPr>
        <p:spPr/>
        <p:txBody>
          <a:bodyPr/>
          <a:lstStyle/>
          <a:p>
            <a:pPr eaLnBrk="1" hangingPunct="1"/>
            <a:r>
              <a:rPr lang="en-US" smtClean="0"/>
              <a:t>Pros</a:t>
            </a:r>
          </a:p>
          <a:p>
            <a:pPr lvl="1" eaLnBrk="1" hangingPunct="1"/>
            <a:r>
              <a:rPr lang="en-US" smtClean="0"/>
              <a:t>Breaks the design into manageable pieces</a:t>
            </a:r>
          </a:p>
          <a:p>
            <a:pPr lvl="1" eaLnBrk="1" hangingPunct="1"/>
            <a:r>
              <a:rPr lang="en-US" smtClean="0"/>
              <a:t>Allow designers to focus on single function / aspect of the design</a:t>
            </a:r>
          </a:p>
          <a:p>
            <a:pPr lvl="1" eaLnBrk="1" hangingPunct="1"/>
            <a:endParaRPr lang="en-US" smtClean="0"/>
          </a:p>
          <a:p>
            <a:pPr eaLnBrk="1" hangingPunct="1"/>
            <a:r>
              <a:rPr lang="en-US" smtClean="0"/>
              <a:t>Cons</a:t>
            </a:r>
          </a:p>
          <a:p>
            <a:pPr lvl="1" eaLnBrk="1" hangingPunct="1"/>
            <a:r>
              <a:rPr lang="en-US" smtClean="0"/>
              <a:t>More interfaces to specify / design / verify</a:t>
            </a:r>
          </a:p>
          <a:p>
            <a:pPr lvl="1" eaLnBrk="1" hangingPunct="1"/>
            <a:r>
              <a:rPr lang="en-US" smtClean="0"/>
              <a:t>Integration issues</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3"/>
          <p:cNvSpPr/>
          <p:nvPr/>
        </p:nvSpPr>
        <p:spPr bwMode="auto">
          <a:xfrm>
            <a:off x="323528" y="3798041"/>
            <a:ext cx="4185432" cy="2311814"/>
          </a:xfrm>
          <a:custGeom>
            <a:avLst/>
            <a:gdLst>
              <a:gd name="connsiteX0" fmla="*/ 0 w 4399005"/>
              <a:gd name="connsiteY0" fmla="*/ 1869989 h 1882346"/>
              <a:gd name="connsiteX1" fmla="*/ 1779373 w 4399005"/>
              <a:gd name="connsiteY1" fmla="*/ 65903 h 1882346"/>
              <a:gd name="connsiteX2" fmla="*/ 3373394 w 4399005"/>
              <a:gd name="connsiteY2" fmla="*/ 1474573 h 1882346"/>
              <a:gd name="connsiteX3" fmla="*/ 4399005 w 4399005"/>
              <a:gd name="connsiteY3" fmla="*/ 1882346 h 1882346"/>
            </a:gdLst>
            <a:ahLst/>
            <a:cxnLst>
              <a:cxn ang="0">
                <a:pos x="connsiteX0" y="connsiteY0"/>
              </a:cxn>
              <a:cxn ang="0">
                <a:pos x="connsiteX1" y="connsiteY1"/>
              </a:cxn>
              <a:cxn ang="0">
                <a:pos x="connsiteX2" y="connsiteY2"/>
              </a:cxn>
              <a:cxn ang="0">
                <a:pos x="connsiteX3" y="connsiteY3"/>
              </a:cxn>
            </a:cxnLst>
            <a:rect l="l" t="t" r="r" b="b"/>
            <a:pathLst>
              <a:path w="4399005" h="1882346">
                <a:moveTo>
                  <a:pt x="0" y="1869989"/>
                </a:moveTo>
                <a:cubicBezTo>
                  <a:pt x="608570" y="1000897"/>
                  <a:pt x="1217141" y="131806"/>
                  <a:pt x="1779373" y="65903"/>
                </a:cubicBezTo>
                <a:cubicBezTo>
                  <a:pt x="2341605" y="0"/>
                  <a:pt x="2936789" y="1171833"/>
                  <a:pt x="3373394" y="1474573"/>
                </a:cubicBezTo>
                <a:cubicBezTo>
                  <a:pt x="3809999" y="1777313"/>
                  <a:pt x="4104502" y="1829829"/>
                  <a:pt x="4399005" y="1882346"/>
                </a:cubicBezTo>
              </a:path>
            </a:pathLst>
          </a:custGeom>
          <a:noFill/>
          <a:ln w="19050" cap="flat" cmpd="sng" algn="ctr">
            <a:solidFill>
              <a:schemeClr val="tx1"/>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fontAlgn="base">
              <a:spcBef>
                <a:spcPct val="0"/>
              </a:spcBef>
              <a:spcAft>
                <a:spcPct val="0"/>
              </a:spcAft>
            </a:pPr>
            <a:r>
              <a:rPr lang="en-GB" sz="1400" b="1" dirty="0">
                <a:solidFill>
                  <a:srgbClr val="000000"/>
                </a:solidFill>
                <a:ea typeface="MS PGothic" pitchFamily="34" charset="-128"/>
              </a:rPr>
              <a:t>total</a:t>
            </a:r>
          </a:p>
        </p:txBody>
      </p:sp>
      <p:sp>
        <p:nvSpPr>
          <p:cNvPr id="2" name="Title 1"/>
          <p:cNvSpPr>
            <a:spLocks noGrp="1"/>
          </p:cNvSpPr>
          <p:nvPr>
            <p:ph type="title"/>
          </p:nvPr>
        </p:nvSpPr>
        <p:spPr/>
        <p:txBody>
          <a:bodyPr/>
          <a:lstStyle/>
          <a:p>
            <a:r>
              <a:rPr lang="en-GB" sz="4000" dirty="0" smtClean="0"/>
              <a:t>Verification at different Design Levels</a:t>
            </a:r>
            <a:endParaRPr lang="en-GB" sz="4000" dirty="0"/>
          </a:p>
        </p:txBody>
      </p:sp>
      <p:sp>
        <p:nvSpPr>
          <p:cNvPr id="6" name="AutoShape 37"/>
          <p:cNvSpPr>
            <a:spLocks noChangeArrowheads="1"/>
          </p:cNvSpPr>
          <p:nvPr/>
        </p:nvSpPr>
        <p:spPr bwMode="auto">
          <a:xfrm>
            <a:off x="3275856" y="3798041"/>
            <a:ext cx="1080120" cy="846069"/>
          </a:xfrm>
          <a:prstGeom prst="wedgeRectCallout">
            <a:avLst>
              <a:gd name="adj1" fmla="val 124841"/>
              <a:gd name="adj2" fmla="val -270177"/>
            </a:avLst>
          </a:prstGeom>
          <a:solidFill>
            <a:schemeClr val="accent6">
              <a:lumMod val="40000"/>
              <a:lumOff val="60000"/>
            </a:schemeClr>
          </a:solidFill>
          <a:ln w="9525">
            <a:noFill/>
            <a:miter lim="800000"/>
            <a:headEnd/>
            <a:tailEnd/>
          </a:ln>
        </p:spPr>
        <p:txBody>
          <a:bodyPr/>
          <a:lstStyle/>
          <a:p>
            <a:pPr algn="ctr" eaLnBrk="0" hangingPunct="0"/>
            <a:r>
              <a:rPr kumimoji="1" lang="en-US" sz="1200" dirty="0" smtClean="0">
                <a:solidFill>
                  <a:srgbClr val="000000"/>
                </a:solidFill>
                <a:ea typeface="MS PGothic" pitchFamily="34" charset="-128"/>
              </a:rPr>
              <a:t>Operating System and</a:t>
            </a:r>
            <a:br>
              <a:rPr kumimoji="1" lang="en-US" sz="1200" dirty="0" smtClean="0">
                <a:solidFill>
                  <a:srgbClr val="000000"/>
                </a:solidFill>
                <a:ea typeface="MS PGothic" pitchFamily="34" charset="-128"/>
              </a:rPr>
            </a:br>
            <a:r>
              <a:rPr kumimoji="1" lang="en-US" sz="1200" dirty="0" smtClean="0">
                <a:solidFill>
                  <a:srgbClr val="000000"/>
                </a:solidFill>
                <a:ea typeface="MS PGothic" pitchFamily="34" charset="-128"/>
              </a:rPr>
              <a:t> </a:t>
            </a:r>
            <a:r>
              <a:rPr kumimoji="1" lang="en-US" sz="1200" b="1" dirty="0" smtClean="0">
                <a:solidFill>
                  <a:srgbClr val="000000"/>
                </a:solidFill>
                <a:ea typeface="MS PGothic" pitchFamily="34" charset="-128"/>
              </a:rPr>
              <a:t>Application </a:t>
            </a:r>
            <a:r>
              <a:rPr kumimoji="1" lang="en-US" sz="1200" b="1" dirty="0">
                <a:solidFill>
                  <a:srgbClr val="000000"/>
                </a:solidFill>
                <a:ea typeface="MS PGothic" pitchFamily="34" charset="-128"/>
              </a:rPr>
              <a:t>S/W</a:t>
            </a:r>
          </a:p>
        </p:txBody>
      </p:sp>
      <p:pic>
        <p:nvPicPr>
          <p:cNvPr id="17" name="Picture 16" descr="System_TB.png"/>
          <p:cNvPicPr>
            <a:picLocks noChangeAspect="1"/>
          </p:cNvPicPr>
          <p:nvPr/>
        </p:nvPicPr>
        <p:blipFill>
          <a:blip r:embed="rId3" cstate="print"/>
          <a:stretch>
            <a:fillRect/>
          </a:stretch>
        </p:blipFill>
        <p:spPr>
          <a:xfrm>
            <a:off x="4572000" y="1105804"/>
            <a:ext cx="4473892" cy="3820157"/>
          </a:xfrm>
          <a:prstGeom prst="rect">
            <a:avLst/>
          </a:prstGeom>
        </p:spPr>
      </p:pic>
      <p:sp>
        <p:nvSpPr>
          <p:cNvPr id="55" name="Explosion 1 54"/>
          <p:cNvSpPr/>
          <p:nvPr/>
        </p:nvSpPr>
        <p:spPr bwMode="auto">
          <a:xfrm>
            <a:off x="6017195" y="1009650"/>
            <a:ext cx="2246481" cy="1343025"/>
          </a:xfrm>
          <a:prstGeom prst="irregularSeal1">
            <a:avLst/>
          </a:prstGeom>
          <a:solidFill>
            <a:srgbClr val="E67936"/>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system</a:t>
            </a:r>
          </a:p>
        </p:txBody>
      </p:sp>
      <p:grpSp>
        <p:nvGrpSpPr>
          <p:cNvPr id="3" name="Group 42"/>
          <p:cNvGrpSpPr/>
          <p:nvPr/>
        </p:nvGrpSpPr>
        <p:grpSpPr>
          <a:xfrm>
            <a:off x="4887801" y="1329171"/>
            <a:ext cx="1607568" cy="1441277"/>
            <a:chOff x="4887801" y="1329171"/>
            <a:chExt cx="1607568" cy="1441277"/>
          </a:xfrm>
        </p:grpSpPr>
        <p:cxnSp>
          <p:nvCxnSpPr>
            <p:cNvPr id="57" name="Straight Connector 56"/>
            <p:cNvCxnSpPr>
              <a:stCxn id="63" idx="5"/>
              <a:endCxn id="19" idx="0"/>
            </p:cNvCxnSpPr>
            <p:nvPr/>
          </p:nvCxnSpPr>
          <p:spPr bwMode="auto">
            <a:xfrm>
              <a:off x="5502423" y="2109660"/>
              <a:ext cx="992946" cy="660788"/>
            </a:xfrm>
            <a:prstGeom prst="line">
              <a:avLst/>
            </a:prstGeom>
            <a:solidFill>
              <a:schemeClr val="accent1"/>
            </a:solidFill>
            <a:ln w="25400" cap="flat" cmpd="sng" algn="ctr">
              <a:solidFill>
                <a:schemeClr val="accent6">
                  <a:lumMod val="75000"/>
                </a:schemeClr>
              </a:solidFill>
              <a:prstDash val="sysDash"/>
              <a:round/>
              <a:headEnd type="triangle" w="med" len="med"/>
              <a:tailEnd type="none" w="med" len="med"/>
            </a:ln>
            <a:effectLst/>
          </p:spPr>
        </p:cxnSp>
        <p:sp>
          <p:nvSpPr>
            <p:cNvPr id="63" name="Oval 62"/>
            <p:cNvSpPr/>
            <p:nvPr/>
          </p:nvSpPr>
          <p:spPr bwMode="auto">
            <a:xfrm>
              <a:off x="4887801" y="1329171"/>
              <a:ext cx="720074" cy="914400"/>
            </a:xfrm>
            <a:prstGeom prst="ellipse">
              <a:avLst/>
            </a:prstGeom>
            <a:noFill/>
            <a:ln w="25400" cap="flat" cmpd="sng" algn="ctr">
              <a:solidFill>
                <a:schemeClr val="accent6">
                  <a:lumMod val="75000"/>
                </a:schemeClr>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grpSp>
      <p:pic>
        <p:nvPicPr>
          <p:cNvPr id="19" name="Picture 18" descr="A9-Pipeline-hres.jpg"/>
          <p:cNvPicPr>
            <a:picLocks noChangeAspect="1"/>
          </p:cNvPicPr>
          <p:nvPr/>
        </p:nvPicPr>
        <p:blipFill>
          <a:blip r:embed="rId4" cstate="print"/>
          <a:stretch>
            <a:fillRect/>
          </a:stretch>
        </p:blipFill>
        <p:spPr>
          <a:xfrm>
            <a:off x="4700808" y="2770448"/>
            <a:ext cx="3589121" cy="2756389"/>
          </a:xfrm>
          <a:prstGeom prst="rect">
            <a:avLst/>
          </a:prstGeom>
          <a:ln>
            <a:solidFill>
              <a:schemeClr val="tx1"/>
            </a:solidFill>
          </a:ln>
        </p:spPr>
      </p:pic>
      <p:cxnSp>
        <p:nvCxnSpPr>
          <p:cNvPr id="46" name="Straight Connector 45"/>
          <p:cNvCxnSpPr>
            <a:stCxn id="61" idx="4"/>
          </p:cNvCxnSpPr>
          <p:nvPr/>
        </p:nvCxnSpPr>
        <p:spPr bwMode="auto">
          <a:xfrm flipH="1">
            <a:off x="7041051" y="3543301"/>
            <a:ext cx="495050" cy="1428749"/>
          </a:xfrm>
          <a:prstGeom prst="line">
            <a:avLst/>
          </a:prstGeom>
          <a:solidFill>
            <a:schemeClr val="accent1"/>
          </a:solidFill>
          <a:ln w="25400" cap="flat" cmpd="sng" algn="ctr">
            <a:solidFill>
              <a:schemeClr val="accent6">
                <a:lumMod val="75000"/>
              </a:schemeClr>
            </a:solidFill>
            <a:prstDash val="sysDash"/>
            <a:round/>
            <a:headEnd type="triangle" w="med" len="med"/>
            <a:tailEnd type="none" w="med" len="med"/>
          </a:ln>
          <a:effectLst/>
        </p:spPr>
      </p:cxnSp>
      <p:sp>
        <p:nvSpPr>
          <p:cNvPr id="54" name="Explosion 1 53"/>
          <p:cNvSpPr/>
          <p:nvPr/>
        </p:nvSpPr>
        <p:spPr bwMode="auto">
          <a:xfrm>
            <a:off x="5743415" y="2695575"/>
            <a:ext cx="1518907" cy="1343025"/>
          </a:xfrm>
          <a:prstGeom prst="irregularSeal1">
            <a:avLst/>
          </a:prstGeom>
          <a:solidFill>
            <a:srgbClr val="FFCC0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top</a:t>
            </a:r>
          </a:p>
        </p:txBody>
      </p:sp>
      <p:sp>
        <p:nvSpPr>
          <p:cNvPr id="61" name="Oval 60"/>
          <p:cNvSpPr/>
          <p:nvPr/>
        </p:nvSpPr>
        <p:spPr bwMode="auto">
          <a:xfrm>
            <a:off x="7176064" y="3100388"/>
            <a:ext cx="720073" cy="442913"/>
          </a:xfrm>
          <a:prstGeom prst="ellipse">
            <a:avLst/>
          </a:prstGeom>
          <a:noFill/>
          <a:ln w="25400" cap="flat" cmpd="sng" algn="ctr">
            <a:solidFill>
              <a:schemeClr val="accent6">
                <a:lumMod val="75000"/>
              </a:schemeClr>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pic>
        <p:nvPicPr>
          <p:cNvPr id="24" name="Picture 23" descr="ALU.gif"/>
          <p:cNvPicPr>
            <a:picLocks noChangeAspect="1"/>
          </p:cNvPicPr>
          <p:nvPr/>
        </p:nvPicPr>
        <p:blipFill>
          <a:blip r:embed="rId5" cstate="print"/>
          <a:stretch>
            <a:fillRect/>
          </a:stretch>
        </p:blipFill>
        <p:spPr>
          <a:xfrm>
            <a:off x="5556346" y="4365104"/>
            <a:ext cx="2398947" cy="2041054"/>
          </a:xfrm>
          <a:prstGeom prst="rect">
            <a:avLst/>
          </a:prstGeom>
        </p:spPr>
      </p:pic>
      <p:sp>
        <p:nvSpPr>
          <p:cNvPr id="53" name="Explosion 1 52"/>
          <p:cNvSpPr/>
          <p:nvPr/>
        </p:nvSpPr>
        <p:spPr bwMode="auto">
          <a:xfrm>
            <a:off x="5499641" y="4509120"/>
            <a:ext cx="1518907" cy="1343025"/>
          </a:xfrm>
          <a:prstGeom prst="irregularSeal1">
            <a:avLst/>
          </a:prstGeom>
          <a:solidFill>
            <a:srgbClr val="3DB576"/>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unit</a:t>
            </a:r>
            <a:endParaRPr kumimoji="0" lang="en-GB" sz="2000" b="1" i="0" u="none" strike="noStrike" cap="none" normalizeH="0" baseline="0" dirty="0" smtClean="0">
              <a:ln>
                <a:noFill/>
              </a:ln>
              <a:solidFill>
                <a:schemeClr val="tx1"/>
              </a:solidFill>
              <a:effectLst/>
              <a:latin typeface="Arial" charset="0"/>
            </a:endParaRPr>
          </a:p>
        </p:txBody>
      </p:sp>
      <p:grpSp>
        <p:nvGrpSpPr>
          <p:cNvPr id="4" name="Group 27"/>
          <p:cNvGrpSpPr/>
          <p:nvPr/>
        </p:nvGrpSpPr>
        <p:grpSpPr>
          <a:xfrm>
            <a:off x="323528" y="3654025"/>
            <a:ext cx="4248472" cy="2941660"/>
            <a:chOff x="251520" y="3356992"/>
            <a:chExt cx="4349054" cy="3083730"/>
          </a:xfrm>
        </p:grpSpPr>
        <p:sp>
          <p:nvSpPr>
            <p:cNvPr id="11" name="Freeform 10"/>
            <p:cNvSpPr/>
            <p:nvPr/>
          </p:nvSpPr>
          <p:spPr bwMode="auto">
            <a:xfrm>
              <a:off x="260303" y="3930406"/>
              <a:ext cx="3637649" cy="2029952"/>
            </a:xfrm>
            <a:custGeom>
              <a:avLst/>
              <a:gdLst>
                <a:gd name="connsiteX0" fmla="*/ 0 w 4399005"/>
                <a:gd name="connsiteY0" fmla="*/ 1869989 h 1882346"/>
                <a:gd name="connsiteX1" fmla="*/ 1779373 w 4399005"/>
                <a:gd name="connsiteY1" fmla="*/ 65903 h 1882346"/>
                <a:gd name="connsiteX2" fmla="*/ 3373394 w 4399005"/>
                <a:gd name="connsiteY2" fmla="*/ 1474573 h 1882346"/>
                <a:gd name="connsiteX3" fmla="*/ 4399005 w 4399005"/>
                <a:gd name="connsiteY3" fmla="*/ 1882346 h 1882346"/>
              </a:gdLst>
              <a:ahLst/>
              <a:cxnLst>
                <a:cxn ang="0">
                  <a:pos x="connsiteX0" y="connsiteY0"/>
                </a:cxn>
                <a:cxn ang="0">
                  <a:pos x="connsiteX1" y="connsiteY1"/>
                </a:cxn>
                <a:cxn ang="0">
                  <a:pos x="connsiteX2" y="connsiteY2"/>
                </a:cxn>
                <a:cxn ang="0">
                  <a:pos x="connsiteX3" y="connsiteY3"/>
                </a:cxn>
              </a:cxnLst>
              <a:rect l="l" t="t" r="r" b="b"/>
              <a:pathLst>
                <a:path w="4399005" h="1882346">
                  <a:moveTo>
                    <a:pt x="0" y="1869989"/>
                  </a:moveTo>
                  <a:cubicBezTo>
                    <a:pt x="608570" y="1000897"/>
                    <a:pt x="1217141" y="131806"/>
                    <a:pt x="1779373" y="65903"/>
                  </a:cubicBezTo>
                  <a:cubicBezTo>
                    <a:pt x="2341605" y="0"/>
                    <a:pt x="2936789" y="1171833"/>
                    <a:pt x="3373394" y="1474573"/>
                  </a:cubicBezTo>
                  <a:cubicBezTo>
                    <a:pt x="3809999" y="1777313"/>
                    <a:pt x="4104502" y="1829829"/>
                    <a:pt x="4399005" y="1882346"/>
                  </a:cubicBezTo>
                </a:path>
              </a:pathLst>
            </a:custGeom>
            <a:solidFill>
              <a:srgbClr val="00B050">
                <a:alpha val="85000"/>
              </a:srgb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GB" b="1" dirty="0">
                  <a:solidFill>
                    <a:srgbClr val="000000"/>
                  </a:solidFill>
                  <a:ea typeface="MS PGothic" pitchFamily="34" charset="-128"/>
                </a:rPr>
                <a:t>unit</a:t>
              </a:r>
            </a:p>
          </p:txBody>
        </p:sp>
        <p:cxnSp>
          <p:nvCxnSpPr>
            <p:cNvPr id="15" name="Straight Arrow Connector 14"/>
            <p:cNvCxnSpPr/>
            <p:nvPr/>
          </p:nvCxnSpPr>
          <p:spPr bwMode="auto">
            <a:xfrm flipV="1">
              <a:off x="251520" y="3501008"/>
              <a:ext cx="1032" cy="2476504"/>
            </a:xfrm>
            <a:prstGeom prst="straightConnector1">
              <a:avLst/>
            </a:prstGeom>
            <a:noFill/>
            <a:ln w="44450"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a:off x="252275" y="5977108"/>
              <a:ext cx="4348299" cy="18202"/>
            </a:xfrm>
            <a:prstGeom prst="straightConnector1">
              <a:avLst/>
            </a:prstGeom>
            <a:noFill/>
            <a:ln w="44450" cap="flat" cmpd="sng" algn="ctr">
              <a:solidFill>
                <a:schemeClr val="tx1"/>
              </a:solidFill>
              <a:prstDash val="solid"/>
              <a:round/>
              <a:headEnd type="none" w="med" len="med"/>
              <a:tailEnd type="arrow"/>
            </a:ln>
            <a:effectLst/>
          </p:spPr>
        </p:cxnSp>
        <p:sp>
          <p:nvSpPr>
            <p:cNvPr id="26" name="TextBox 25"/>
            <p:cNvSpPr txBox="1"/>
            <p:nvPr/>
          </p:nvSpPr>
          <p:spPr>
            <a:xfrm>
              <a:off x="455437" y="3356992"/>
              <a:ext cx="919262" cy="742074"/>
            </a:xfrm>
            <a:prstGeom prst="rect">
              <a:avLst/>
            </a:prstGeom>
            <a:noFill/>
          </p:spPr>
          <p:txBody>
            <a:bodyPr wrap="none" rtlCol="0">
              <a:spAutoFit/>
            </a:bodyPr>
            <a:lstStyle/>
            <a:p>
              <a:r>
                <a:rPr lang="en-GB" sz="2000" dirty="0" smtClean="0"/>
                <a:t>Bugs </a:t>
              </a:r>
              <a:br>
                <a:rPr lang="en-GB" sz="2000" dirty="0" smtClean="0"/>
              </a:br>
              <a:r>
                <a:rPr lang="en-GB" sz="2000" dirty="0" smtClean="0"/>
                <a:t>found</a:t>
              </a:r>
              <a:endParaRPr lang="en-GB" sz="2000" dirty="0"/>
            </a:p>
          </p:txBody>
        </p:sp>
        <p:sp>
          <p:nvSpPr>
            <p:cNvPr id="27" name="TextBox 26"/>
            <p:cNvSpPr txBox="1"/>
            <p:nvPr/>
          </p:nvSpPr>
          <p:spPr>
            <a:xfrm>
              <a:off x="1958126" y="6021288"/>
              <a:ext cx="796387" cy="419434"/>
            </a:xfrm>
            <a:prstGeom prst="rect">
              <a:avLst/>
            </a:prstGeom>
            <a:noFill/>
          </p:spPr>
          <p:txBody>
            <a:bodyPr wrap="none" rtlCol="0">
              <a:spAutoFit/>
            </a:bodyPr>
            <a:lstStyle/>
            <a:p>
              <a:r>
                <a:rPr lang="en-GB" sz="2000" dirty="0" smtClean="0"/>
                <a:t>Time</a:t>
              </a:r>
              <a:endParaRPr lang="en-GB" sz="2000" dirty="0"/>
            </a:p>
          </p:txBody>
        </p:sp>
      </p:grpSp>
      <p:sp>
        <p:nvSpPr>
          <p:cNvPr id="12" name="Freeform 11"/>
          <p:cNvSpPr/>
          <p:nvPr/>
        </p:nvSpPr>
        <p:spPr bwMode="auto">
          <a:xfrm>
            <a:off x="1979712" y="5382217"/>
            <a:ext cx="2140938" cy="745484"/>
          </a:xfrm>
          <a:custGeom>
            <a:avLst/>
            <a:gdLst>
              <a:gd name="connsiteX0" fmla="*/ 0 w 4399005"/>
              <a:gd name="connsiteY0" fmla="*/ 1869989 h 1882346"/>
              <a:gd name="connsiteX1" fmla="*/ 1779373 w 4399005"/>
              <a:gd name="connsiteY1" fmla="*/ 65903 h 1882346"/>
              <a:gd name="connsiteX2" fmla="*/ 3373394 w 4399005"/>
              <a:gd name="connsiteY2" fmla="*/ 1474573 h 1882346"/>
              <a:gd name="connsiteX3" fmla="*/ 4399005 w 4399005"/>
              <a:gd name="connsiteY3" fmla="*/ 1882346 h 1882346"/>
            </a:gdLst>
            <a:ahLst/>
            <a:cxnLst>
              <a:cxn ang="0">
                <a:pos x="connsiteX0" y="connsiteY0"/>
              </a:cxn>
              <a:cxn ang="0">
                <a:pos x="connsiteX1" y="connsiteY1"/>
              </a:cxn>
              <a:cxn ang="0">
                <a:pos x="connsiteX2" y="connsiteY2"/>
              </a:cxn>
              <a:cxn ang="0">
                <a:pos x="connsiteX3" y="connsiteY3"/>
              </a:cxn>
            </a:cxnLst>
            <a:rect l="l" t="t" r="r" b="b"/>
            <a:pathLst>
              <a:path w="4399005" h="1882346">
                <a:moveTo>
                  <a:pt x="0" y="1869989"/>
                </a:moveTo>
                <a:cubicBezTo>
                  <a:pt x="608570" y="1000897"/>
                  <a:pt x="1217141" y="131806"/>
                  <a:pt x="1779373" y="65903"/>
                </a:cubicBezTo>
                <a:cubicBezTo>
                  <a:pt x="2341605" y="0"/>
                  <a:pt x="2936789" y="1171833"/>
                  <a:pt x="3373394" y="1474573"/>
                </a:cubicBezTo>
                <a:cubicBezTo>
                  <a:pt x="3809999" y="1777313"/>
                  <a:pt x="4104502" y="1829829"/>
                  <a:pt x="4399005" y="1882346"/>
                </a:cubicBezTo>
              </a:path>
            </a:pathLst>
          </a:custGeom>
          <a:solidFill>
            <a:srgbClr val="FFC000">
              <a:alpha val="71000"/>
            </a:srgb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GB" b="1" dirty="0">
                <a:solidFill>
                  <a:srgbClr val="000000"/>
                </a:solidFill>
                <a:ea typeface="MS PGothic" pitchFamily="34" charset="-128"/>
              </a:rPr>
              <a:t>top</a:t>
            </a:r>
          </a:p>
        </p:txBody>
      </p:sp>
      <p:sp>
        <p:nvSpPr>
          <p:cNvPr id="13" name="Freeform 12"/>
          <p:cNvSpPr/>
          <p:nvPr/>
        </p:nvSpPr>
        <p:spPr bwMode="auto">
          <a:xfrm>
            <a:off x="2843808" y="5886273"/>
            <a:ext cx="1667305" cy="257774"/>
          </a:xfrm>
          <a:custGeom>
            <a:avLst/>
            <a:gdLst>
              <a:gd name="connsiteX0" fmla="*/ 0 w 4399005"/>
              <a:gd name="connsiteY0" fmla="*/ 1869989 h 1882346"/>
              <a:gd name="connsiteX1" fmla="*/ 1779373 w 4399005"/>
              <a:gd name="connsiteY1" fmla="*/ 65903 h 1882346"/>
              <a:gd name="connsiteX2" fmla="*/ 3373394 w 4399005"/>
              <a:gd name="connsiteY2" fmla="*/ 1474573 h 1882346"/>
              <a:gd name="connsiteX3" fmla="*/ 4399005 w 4399005"/>
              <a:gd name="connsiteY3" fmla="*/ 1882346 h 1882346"/>
            </a:gdLst>
            <a:ahLst/>
            <a:cxnLst>
              <a:cxn ang="0">
                <a:pos x="connsiteX0" y="connsiteY0"/>
              </a:cxn>
              <a:cxn ang="0">
                <a:pos x="connsiteX1" y="connsiteY1"/>
              </a:cxn>
              <a:cxn ang="0">
                <a:pos x="connsiteX2" y="connsiteY2"/>
              </a:cxn>
              <a:cxn ang="0">
                <a:pos x="connsiteX3" y="connsiteY3"/>
              </a:cxn>
            </a:cxnLst>
            <a:rect l="l" t="t" r="r" b="b"/>
            <a:pathLst>
              <a:path w="4399005" h="1882346">
                <a:moveTo>
                  <a:pt x="0" y="1869989"/>
                </a:moveTo>
                <a:cubicBezTo>
                  <a:pt x="608570" y="1000897"/>
                  <a:pt x="1217141" y="131806"/>
                  <a:pt x="1779373" y="65903"/>
                </a:cubicBezTo>
                <a:cubicBezTo>
                  <a:pt x="2341605" y="0"/>
                  <a:pt x="2936789" y="1171833"/>
                  <a:pt x="3373394" y="1474573"/>
                </a:cubicBezTo>
                <a:cubicBezTo>
                  <a:pt x="3809999" y="1777313"/>
                  <a:pt x="4104502" y="1829829"/>
                  <a:pt x="4399005" y="1882346"/>
                </a:cubicBezTo>
              </a:path>
            </a:pathLst>
          </a:custGeom>
          <a:solidFill>
            <a:srgbClr val="FF0000">
              <a:alpha val="50000"/>
            </a:srgb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GB" b="1" dirty="0">
                <a:solidFill>
                  <a:srgbClr val="000000"/>
                </a:solidFill>
                <a:ea typeface="MS PGothic" pitchFamily="34" charset="-128"/>
              </a:rPr>
              <a:t>system</a:t>
            </a:r>
          </a:p>
        </p:txBody>
      </p:sp>
      <p:grpSp>
        <p:nvGrpSpPr>
          <p:cNvPr id="5" name="Group 57"/>
          <p:cNvGrpSpPr/>
          <p:nvPr/>
        </p:nvGrpSpPr>
        <p:grpSpPr>
          <a:xfrm>
            <a:off x="318751" y="1268760"/>
            <a:ext cx="4253249" cy="2677907"/>
            <a:chOff x="246743" y="1039091"/>
            <a:chExt cx="4253249" cy="2677907"/>
          </a:xfrm>
        </p:grpSpPr>
        <p:cxnSp>
          <p:nvCxnSpPr>
            <p:cNvPr id="36" name="Straight Arrow Connector 35"/>
            <p:cNvCxnSpPr/>
            <p:nvPr/>
          </p:nvCxnSpPr>
          <p:spPr bwMode="auto">
            <a:xfrm flipH="1" flipV="1">
              <a:off x="249382" y="1039091"/>
              <a:ext cx="2138" cy="2237047"/>
            </a:xfrm>
            <a:prstGeom prst="straightConnector1">
              <a:avLst/>
            </a:prstGeom>
            <a:noFill/>
            <a:ln w="44450" cap="flat" cmpd="sng" algn="ctr">
              <a:solidFill>
                <a:schemeClr val="tx1"/>
              </a:solidFill>
              <a:prstDash val="solid"/>
              <a:round/>
              <a:headEnd type="none" w="med" len="med"/>
              <a:tailEnd type="arrow"/>
            </a:ln>
            <a:effectLst/>
          </p:spPr>
        </p:cxnSp>
        <p:cxnSp>
          <p:nvCxnSpPr>
            <p:cNvPr id="37" name="Straight Arrow Connector 36"/>
            <p:cNvCxnSpPr/>
            <p:nvPr/>
          </p:nvCxnSpPr>
          <p:spPr bwMode="auto">
            <a:xfrm>
              <a:off x="252258" y="3275761"/>
              <a:ext cx="4247734" cy="16944"/>
            </a:xfrm>
            <a:prstGeom prst="straightConnector1">
              <a:avLst/>
            </a:prstGeom>
            <a:noFill/>
            <a:ln w="44450" cap="flat" cmpd="sng" algn="ctr">
              <a:solidFill>
                <a:schemeClr val="tx1"/>
              </a:solidFill>
              <a:prstDash val="solid"/>
              <a:round/>
              <a:headEnd type="none" w="med" len="med"/>
              <a:tailEnd type="arrow"/>
            </a:ln>
            <a:effectLst/>
          </p:spPr>
        </p:cxnSp>
        <p:sp>
          <p:nvSpPr>
            <p:cNvPr id="38" name="TextBox 37"/>
            <p:cNvSpPr txBox="1"/>
            <p:nvPr/>
          </p:nvSpPr>
          <p:spPr>
            <a:xfrm>
              <a:off x="323528" y="1052736"/>
              <a:ext cx="1337226" cy="707886"/>
            </a:xfrm>
            <a:prstGeom prst="rect">
              <a:avLst/>
            </a:prstGeom>
            <a:noFill/>
          </p:spPr>
          <p:txBody>
            <a:bodyPr wrap="none" rtlCol="0">
              <a:spAutoFit/>
            </a:bodyPr>
            <a:lstStyle/>
            <a:p>
              <a:r>
                <a:rPr lang="en-GB" sz="2000" dirty="0" smtClean="0"/>
                <a:t>Volume</a:t>
              </a:r>
            </a:p>
            <a:p>
              <a:r>
                <a:rPr lang="en-GB" sz="2000" dirty="0" smtClean="0"/>
                <a:t>of testing</a:t>
              </a:r>
            </a:p>
          </p:txBody>
        </p:sp>
        <p:sp>
          <p:nvSpPr>
            <p:cNvPr id="39" name="TextBox 38"/>
            <p:cNvSpPr txBox="1"/>
            <p:nvPr/>
          </p:nvSpPr>
          <p:spPr>
            <a:xfrm>
              <a:off x="1918657" y="3316888"/>
              <a:ext cx="777969" cy="400110"/>
            </a:xfrm>
            <a:prstGeom prst="rect">
              <a:avLst/>
            </a:prstGeom>
            <a:noFill/>
          </p:spPr>
          <p:txBody>
            <a:bodyPr wrap="none" rtlCol="0">
              <a:spAutoFit/>
            </a:bodyPr>
            <a:lstStyle/>
            <a:p>
              <a:r>
                <a:rPr lang="en-GB" sz="2000" dirty="0" smtClean="0"/>
                <a:t>Time</a:t>
              </a:r>
              <a:endParaRPr lang="en-GB" sz="2000" dirty="0"/>
            </a:p>
          </p:txBody>
        </p:sp>
        <p:sp>
          <p:nvSpPr>
            <p:cNvPr id="44" name="Freeform 43"/>
            <p:cNvSpPr/>
            <p:nvPr/>
          </p:nvSpPr>
          <p:spPr bwMode="auto">
            <a:xfrm>
              <a:off x="246743" y="2636912"/>
              <a:ext cx="2957105" cy="633641"/>
            </a:xfrm>
            <a:custGeom>
              <a:avLst/>
              <a:gdLst>
                <a:gd name="connsiteX0" fmla="*/ 0 w 3091543"/>
                <a:gd name="connsiteY0" fmla="*/ 464457 h 469295"/>
                <a:gd name="connsiteX1" fmla="*/ 2322286 w 3091543"/>
                <a:gd name="connsiteY1" fmla="*/ 391886 h 469295"/>
                <a:gd name="connsiteX2" fmla="*/ 3091543 w 3091543"/>
                <a:gd name="connsiteY2" fmla="*/ 0 h 469295"/>
                <a:gd name="connsiteX3" fmla="*/ 3091543 w 3091543"/>
                <a:gd name="connsiteY3" fmla="*/ 0 h 469295"/>
              </a:gdLst>
              <a:ahLst/>
              <a:cxnLst>
                <a:cxn ang="0">
                  <a:pos x="connsiteX0" y="connsiteY0"/>
                </a:cxn>
                <a:cxn ang="0">
                  <a:pos x="connsiteX1" y="connsiteY1"/>
                </a:cxn>
                <a:cxn ang="0">
                  <a:pos x="connsiteX2" y="connsiteY2"/>
                </a:cxn>
                <a:cxn ang="0">
                  <a:pos x="connsiteX3" y="connsiteY3"/>
                </a:cxn>
              </a:cxnLst>
              <a:rect l="l" t="t" r="r" b="b"/>
              <a:pathLst>
                <a:path w="3091543" h="469295">
                  <a:moveTo>
                    <a:pt x="0" y="464457"/>
                  </a:moveTo>
                  <a:cubicBezTo>
                    <a:pt x="903514" y="466876"/>
                    <a:pt x="1807029" y="469295"/>
                    <a:pt x="2322286" y="391886"/>
                  </a:cubicBezTo>
                  <a:cubicBezTo>
                    <a:pt x="2837543" y="314477"/>
                    <a:pt x="3091543" y="0"/>
                    <a:pt x="3091543" y="0"/>
                  </a:cubicBezTo>
                  <a:lnTo>
                    <a:pt x="3091543" y="0"/>
                  </a:lnTo>
                </a:path>
              </a:pathLst>
            </a:custGeom>
            <a:noFill/>
            <a:ln w="38100" cap="flat" cmpd="sng" algn="ctr">
              <a:solidFill>
                <a:srgbClr val="00B05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1" name="TextBox 50"/>
            <p:cNvSpPr txBox="1"/>
            <p:nvPr/>
          </p:nvSpPr>
          <p:spPr>
            <a:xfrm>
              <a:off x="2426186" y="2420888"/>
              <a:ext cx="654346" cy="400110"/>
            </a:xfrm>
            <a:prstGeom prst="rect">
              <a:avLst/>
            </a:prstGeom>
            <a:noFill/>
          </p:spPr>
          <p:txBody>
            <a:bodyPr wrap="none" rtlCol="0">
              <a:spAutoFit/>
            </a:bodyPr>
            <a:lstStyle/>
            <a:p>
              <a:r>
                <a:rPr lang="en-GB" sz="2000" dirty="0" smtClean="0"/>
                <a:t>unit</a:t>
              </a:r>
              <a:endParaRPr lang="en-GB" sz="2000" dirty="0"/>
            </a:p>
          </p:txBody>
        </p:sp>
      </p:grpSp>
      <p:grpSp>
        <p:nvGrpSpPr>
          <p:cNvPr id="7" name="Group 58"/>
          <p:cNvGrpSpPr/>
          <p:nvPr/>
        </p:nvGrpSpPr>
        <p:grpSpPr>
          <a:xfrm>
            <a:off x="1691680" y="2074493"/>
            <a:ext cx="2232248" cy="1440160"/>
            <a:chOff x="1619672" y="1844824"/>
            <a:chExt cx="2232248" cy="1440160"/>
          </a:xfrm>
        </p:grpSpPr>
        <p:sp>
          <p:nvSpPr>
            <p:cNvPr id="49" name="Freeform 48"/>
            <p:cNvSpPr/>
            <p:nvPr/>
          </p:nvSpPr>
          <p:spPr bwMode="auto">
            <a:xfrm>
              <a:off x="1619672" y="1916832"/>
              <a:ext cx="2232248" cy="1368152"/>
            </a:xfrm>
            <a:custGeom>
              <a:avLst/>
              <a:gdLst>
                <a:gd name="connsiteX0" fmla="*/ 0 w 3091543"/>
                <a:gd name="connsiteY0" fmla="*/ 464457 h 469295"/>
                <a:gd name="connsiteX1" fmla="*/ 2322286 w 3091543"/>
                <a:gd name="connsiteY1" fmla="*/ 391886 h 469295"/>
                <a:gd name="connsiteX2" fmla="*/ 3091543 w 3091543"/>
                <a:gd name="connsiteY2" fmla="*/ 0 h 469295"/>
                <a:gd name="connsiteX3" fmla="*/ 3091543 w 3091543"/>
                <a:gd name="connsiteY3" fmla="*/ 0 h 469295"/>
              </a:gdLst>
              <a:ahLst/>
              <a:cxnLst>
                <a:cxn ang="0">
                  <a:pos x="connsiteX0" y="connsiteY0"/>
                </a:cxn>
                <a:cxn ang="0">
                  <a:pos x="connsiteX1" y="connsiteY1"/>
                </a:cxn>
                <a:cxn ang="0">
                  <a:pos x="connsiteX2" y="connsiteY2"/>
                </a:cxn>
                <a:cxn ang="0">
                  <a:pos x="connsiteX3" y="connsiteY3"/>
                </a:cxn>
              </a:cxnLst>
              <a:rect l="l" t="t" r="r" b="b"/>
              <a:pathLst>
                <a:path w="3091543" h="469295">
                  <a:moveTo>
                    <a:pt x="0" y="464457"/>
                  </a:moveTo>
                  <a:cubicBezTo>
                    <a:pt x="903514" y="466876"/>
                    <a:pt x="1807029" y="469295"/>
                    <a:pt x="2322286" y="391886"/>
                  </a:cubicBezTo>
                  <a:cubicBezTo>
                    <a:pt x="2837543" y="314477"/>
                    <a:pt x="3091543" y="0"/>
                    <a:pt x="3091543" y="0"/>
                  </a:cubicBezTo>
                  <a:lnTo>
                    <a:pt x="3091543" y="0"/>
                  </a:lnTo>
                </a:path>
              </a:pathLst>
            </a:custGeom>
            <a:noFill/>
            <a:ln w="38100" cap="flat" cmpd="sng" algn="ctr">
              <a:solidFill>
                <a:srgbClr val="FFCC6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2" name="TextBox 51"/>
            <p:cNvSpPr txBox="1"/>
            <p:nvPr/>
          </p:nvSpPr>
          <p:spPr>
            <a:xfrm>
              <a:off x="3109525" y="1844824"/>
              <a:ext cx="583814" cy="400110"/>
            </a:xfrm>
            <a:prstGeom prst="rect">
              <a:avLst/>
            </a:prstGeom>
            <a:noFill/>
          </p:spPr>
          <p:txBody>
            <a:bodyPr wrap="none" rtlCol="0">
              <a:spAutoFit/>
            </a:bodyPr>
            <a:lstStyle/>
            <a:p>
              <a:r>
                <a:rPr lang="en-GB" sz="2000" dirty="0" smtClean="0"/>
                <a:t>top</a:t>
              </a:r>
              <a:endParaRPr lang="en-GB" sz="2000" dirty="0"/>
            </a:p>
          </p:txBody>
        </p:sp>
      </p:grpSp>
      <p:grpSp>
        <p:nvGrpSpPr>
          <p:cNvPr id="8" name="Group 59"/>
          <p:cNvGrpSpPr/>
          <p:nvPr/>
        </p:nvGrpSpPr>
        <p:grpSpPr>
          <a:xfrm>
            <a:off x="2483768" y="1426421"/>
            <a:ext cx="1946444" cy="2073801"/>
            <a:chOff x="2411760" y="1196752"/>
            <a:chExt cx="1946444" cy="2073801"/>
          </a:xfrm>
        </p:grpSpPr>
        <p:sp>
          <p:nvSpPr>
            <p:cNvPr id="50" name="Freeform 49"/>
            <p:cNvSpPr/>
            <p:nvPr/>
          </p:nvSpPr>
          <p:spPr bwMode="auto">
            <a:xfrm>
              <a:off x="2411760" y="1268760"/>
              <a:ext cx="1944216" cy="2001793"/>
            </a:xfrm>
            <a:custGeom>
              <a:avLst/>
              <a:gdLst>
                <a:gd name="connsiteX0" fmla="*/ 0 w 3091543"/>
                <a:gd name="connsiteY0" fmla="*/ 464457 h 469295"/>
                <a:gd name="connsiteX1" fmla="*/ 2322286 w 3091543"/>
                <a:gd name="connsiteY1" fmla="*/ 391886 h 469295"/>
                <a:gd name="connsiteX2" fmla="*/ 3091543 w 3091543"/>
                <a:gd name="connsiteY2" fmla="*/ 0 h 469295"/>
                <a:gd name="connsiteX3" fmla="*/ 3091543 w 3091543"/>
                <a:gd name="connsiteY3" fmla="*/ 0 h 469295"/>
              </a:gdLst>
              <a:ahLst/>
              <a:cxnLst>
                <a:cxn ang="0">
                  <a:pos x="connsiteX0" y="connsiteY0"/>
                </a:cxn>
                <a:cxn ang="0">
                  <a:pos x="connsiteX1" y="connsiteY1"/>
                </a:cxn>
                <a:cxn ang="0">
                  <a:pos x="connsiteX2" y="connsiteY2"/>
                </a:cxn>
                <a:cxn ang="0">
                  <a:pos x="connsiteX3" y="connsiteY3"/>
                </a:cxn>
              </a:cxnLst>
              <a:rect l="l" t="t" r="r" b="b"/>
              <a:pathLst>
                <a:path w="3091543" h="469295">
                  <a:moveTo>
                    <a:pt x="0" y="464457"/>
                  </a:moveTo>
                  <a:cubicBezTo>
                    <a:pt x="903514" y="466876"/>
                    <a:pt x="1807029" y="469295"/>
                    <a:pt x="2322286" y="391886"/>
                  </a:cubicBezTo>
                  <a:cubicBezTo>
                    <a:pt x="2837543" y="314477"/>
                    <a:pt x="3091543" y="0"/>
                    <a:pt x="3091543" y="0"/>
                  </a:cubicBezTo>
                  <a:lnTo>
                    <a:pt x="3091543" y="0"/>
                  </a:lnTo>
                </a:path>
              </a:pathLst>
            </a:custGeom>
            <a:noFill/>
            <a:ln w="38100" cap="flat" cmpd="sng" algn="ctr">
              <a:solidFill>
                <a:srgbClr val="FF66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6" name="TextBox 55"/>
            <p:cNvSpPr txBox="1"/>
            <p:nvPr/>
          </p:nvSpPr>
          <p:spPr>
            <a:xfrm>
              <a:off x="3290283" y="1196752"/>
              <a:ext cx="1067921" cy="400110"/>
            </a:xfrm>
            <a:prstGeom prst="rect">
              <a:avLst/>
            </a:prstGeom>
            <a:noFill/>
          </p:spPr>
          <p:txBody>
            <a:bodyPr wrap="none" rtlCol="0">
              <a:spAutoFit/>
            </a:bodyPr>
            <a:lstStyle/>
            <a:p>
              <a:r>
                <a:rPr lang="en-GB" sz="2000" dirty="0" smtClean="0"/>
                <a:t>system</a:t>
              </a:r>
              <a:endParaRPr lang="en-GB" sz="2000" dirty="0"/>
            </a:p>
          </p:txBody>
        </p:sp>
      </p:gr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1000"/>
                                  </p:stCondLst>
                                  <p:childTnLst>
                                    <p:set>
                                      <p:cBhvr>
                                        <p:cTn id="35" dur="1" fill="hold">
                                          <p:stCondLst>
                                            <p:cond delay="0"/>
                                          </p:stCondLst>
                                        </p:cTn>
                                        <p:tgtEl>
                                          <p:spTgt spid="5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8"/>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1000"/>
                                  </p:stCondLst>
                                  <p:childTnLst>
                                    <p:set>
                                      <p:cBhvr>
                                        <p:cTn id="5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6" grpId="0" animBg="1"/>
      <p:bldP spid="55" grpId="0" animBg="1"/>
      <p:bldP spid="54" grpId="0" animBg="1"/>
      <p:bldP spid="61" grpId="0" animBg="1"/>
      <p:bldP spid="53" grpId="0" animBg="1"/>
      <p:bldP spid="12"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Levels of Verification</a:t>
            </a:r>
          </a:p>
        </p:txBody>
      </p:sp>
      <p:sp>
        <p:nvSpPr>
          <p:cNvPr id="12291" name="Rectangle 3"/>
          <p:cNvSpPr>
            <a:spLocks noGrp="1" noChangeArrowheads="1"/>
          </p:cNvSpPr>
          <p:nvPr>
            <p:ph type="body" idx="1"/>
          </p:nvPr>
        </p:nvSpPr>
        <p:spPr/>
        <p:txBody>
          <a:bodyPr/>
          <a:lstStyle/>
          <a:p>
            <a:pPr eaLnBrk="1" hangingPunct="1">
              <a:lnSpc>
                <a:spcPct val="90000"/>
              </a:lnSpc>
            </a:pPr>
            <a:r>
              <a:rPr lang="en-US" sz="2800" dirty="0" smtClean="0"/>
              <a:t>Verification usually adapts to and takes advantage of the hierarchical design stages and boundaries</a:t>
            </a:r>
          </a:p>
          <a:p>
            <a:pPr eaLnBrk="1" hangingPunct="1">
              <a:lnSpc>
                <a:spcPct val="90000"/>
              </a:lnSpc>
            </a:pPr>
            <a:r>
              <a:rPr lang="en-US" sz="2800" dirty="0" smtClean="0"/>
              <a:t>Common levels of verification</a:t>
            </a:r>
          </a:p>
          <a:p>
            <a:pPr lvl="1" eaLnBrk="1" hangingPunct="1">
              <a:lnSpc>
                <a:spcPct val="90000"/>
              </a:lnSpc>
            </a:pPr>
            <a:r>
              <a:rPr lang="en-US" sz="2400" dirty="0" smtClean="0"/>
              <a:t>Designer level (block level)</a:t>
            </a:r>
          </a:p>
          <a:p>
            <a:pPr lvl="1" eaLnBrk="1" hangingPunct="1">
              <a:lnSpc>
                <a:spcPct val="90000"/>
              </a:lnSpc>
            </a:pPr>
            <a:r>
              <a:rPr lang="en-US" sz="2400" dirty="0" smtClean="0"/>
              <a:t>Unit level</a:t>
            </a:r>
          </a:p>
          <a:p>
            <a:pPr lvl="1" eaLnBrk="1" hangingPunct="1">
              <a:lnSpc>
                <a:spcPct val="90000"/>
              </a:lnSpc>
            </a:pPr>
            <a:r>
              <a:rPr lang="en-GB" sz="2400" dirty="0" smtClean="0"/>
              <a:t>(Core level)</a:t>
            </a:r>
            <a:endParaRPr lang="en-US" sz="2400" dirty="0" smtClean="0"/>
          </a:p>
          <a:p>
            <a:pPr lvl="1" eaLnBrk="1" hangingPunct="1">
              <a:lnSpc>
                <a:spcPct val="90000"/>
              </a:lnSpc>
            </a:pPr>
            <a:r>
              <a:rPr lang="en-US" sz="2400" dirty="0" smtClean="0"/>
              <a:t>Chip level</a:t>
            </a:r>
          </a:p>
          <a:p>
            <a:pPr lvl="1" eaLnBrk="1" hangingPunct="1">
              <a:lnSpc>
                <a:spcPct val="90000"/>
              </a:lnSpc>
            </a:pPr>
            <a:r>
              <a:rPr lang="en-US" sz="2400" dirty="0" smtClean="0"/>
              <a:t>System level</a:t>
            </a:r>
          </a:p>
          <a:p>
            <a:pPr lvl="1" eaLnBrk="1" hangingPunct="1">
              <a:lnSpc>
                <a:spcPct val="90000"/>
              </a:lnSpc>
            </a:pPr>
            <a:r>
              <a:rPr lang="en-US" sz="2400" dirty="0" smtClean="0">
                <a:solidFill>
                  <a:schemeClr val="bg2"/>
                </a:solidFill>
              </a:rPr>
              <a:t>Hardware / software co-verification</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Designer (Block) Level Verification</a:t>
            </a:r>
          </a:p>
        </p:txBody>
      </p:sp>
      <p:sp>
        <p:nvSpPr>
          <p:cNvPr id="13315" name="Rectangle 3"/>
          <p:cNvSpPr>
            <a:spLocks noGrp="1" noChangeArrowheads="1"/>
          </p:cNvSpPr>
          <p:nvPr>
            <p:ph type="body" idx="1"/>
          </p:nvPr>
        </p:nvSpPr>
        <p:spPr/>
        <p:txBody>
          <a:bodyPr/>
          <a:lstStyle/>
          <a:p>
            <a:pPr eaLnBrk="1" hangingPunct="1">
              <a:lnSpc>
                <a:spcPct val="90000"/>
              </a:lnSpc>
            </a:pPr>
            <a:r>
              <a:rPr lang="en-US" smtClean="0"/>
              <a:t>Used for verification of single blocks and macros</a:t>
            </a:r>
          </a:p>
          <a:p>
            <a:pPr eaLnBrk="1" hangingPunct="1">
              <a:lnSpc>
                <a:spcPct val="90000"/>
              </a:lnSpc>
            </a:pPr>
            <a:r>
              <a:rPr lang="en-US" smtClean="0"/>
              <a:t>Usually, done by the designer him/herself</a:t>
            </a:r>
          </a:p>
          <a:p>
            <a:pPr eaLnBrk="1" hangingPunct="1">
              <a:lnSpc>
                <a:spcPct val="90000"/>
              </a:lnSpc>
            </a:pPr>
            <a:r>
              <a:rPr lang="en-US" smtClean="0"/>
              <a:t>Main goal – Sanity checking and certification for a given block</a:t>
            </a:r>
          </a:p>
          <a:p>
            <a:pPr eaLnBrk="1" hangingPunct="1">
              <a:lnSpc>
                <a:spcPct val="90000"/>
              </a:lnSpc>
            </a:pPr>
            <a:r>
              <a:rPr lang="en-US" smtClean="0"/>
              <a:t>Ranges from a simple test of basic functionality to complete verification environments</a:t>
            </a:r>
          </a:p>
          <a:p>
            <a:pPr eaLnBrk="1" hangingPunct="1">
              <a:lnSpc>
                <a:spcPct val="90000"/>
              </a:lnSpc>
            </a:pPr>
            <a:r>
              <a:rPr lang="en-US" smtClean="0"/>
              <a:t>The common level for formal verification</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Unit Level Verification</a:t>
            </a:r>
          </a:p>
        </p:txBody>
      </p:sp>
      <p:sp>
        <p:nvSpPr>
          <p:cNvPr id="14339" name="Rectangle 3"/>
          <p:cNvSpPr>
            <a:spLocks noGrp="1" noChangeArrowheads="1"/>
          </p:cNvSpPr>
          <p:nvPr>
            <p:ph type="body" idx="1"/>
          </p:nvPr>
        </p:nvSpPr>
        <p:spPr/>
        <p:txBody>
          <a:bodyPr/>
          <a:lstStyle/>
          <a:p>
            <a:pPr eaLnBrk="1" hangingPunct="1"/>
            <a:r>
              <a:rPr lang="en-US" smtClean="0"/>
              <a:t>A set of blocks that are designed to handle a specific function or aspect of the system</a:t>
            </a:r>
          </a:p>
          <a:p>
            <a:pPr lvl="1" eaLnBrk="1" hangingPunct="1"/>
            <a:r>
              <a:rPr lang="en-US" smtClean="0"/>
              <a:t>E.g., memory controller, floating-point unit</a:t>
            </a:r>
          </a:p>
          <a:p>
            <a:pPr eaLnBrk="1" hangingPunct="1"/>
            <a:r>
              <a:rPr lang="en-US" smtClean="0"/>
              <a:t>Usually have formalized spec</a:t>
            </a:r>
          </a:p>
          <a:p>
            <a:pPr lvl="1" eaLnBrk="1" hangingPunct="1"/>
            <a:r>
              <a:rPr lang="en-US" smtClean="0"/>
              <a:t>More stable interface and function</a:t>
            </a:r>
          </a:p>
          <a:p>
            <a:pPr eaLnBrk="1" hangingPunct="1"/>
            <a:r>
              <a:rPr lang="en-US" smtClean="0"/>
              <a:t>The target of first serious verification effort</a:t>
            </a:r>
          </a:p>
          <a:p>
            <a:pPr eaLnBrk="1" hangingPunct="1"/>
            <a:r>
              <a:rPr lang="en-US" smtClean="0"/>
              <a:t>Verification is based on custom-made verification environment</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Core Level Verification</a:t>
            </a:r>
          </a:p>
        </p:txBody>
      </p:sp>
      <p:sp>
        <p:nvSpPr>
          <p:cNvPr id="15363" name="Rectangle 3"/>
          <p:cNvSpPr>
            <a:spLocks noGrp="1" noChangeArrowheads="1"/>
          </p:cNvSpPr>
          <p:nvPr>
            <p:ph type="body" idx="1"/>
          </p:nvPr>
        </p:nvSpPr>
        <p:spPr/>
        <p:txBody>
          <a:bodyPr/>
          <a:lstStyle/>
          <a:p>
            <a:pPr eaLnBrk="1" hangingPunct="1"/>
            <a:r>
              <a:rPr lang="en-US" dirty="0" smtClean="0"/>
              <a:t>A core is a unit or set of units designed to be used across many designs</a:t>
            </a:r>
          </a:p>
          <a:p>
            <a:pPr lvl="1" eaLnBrk="1" hangingPunct="1"/>
            <a:r>
              <a:rPr lang="en-US" dirty="0" smtClean="0"/>
              <a:t>Well defined function</a:t>
            </a:r>
          </a:p>
          <a:p>
            <a:pPr lvl="1" eaLnBrk="1" hangingPunct="1"/>
            <a:r>
              <a:rPr lang="en-US" dirty="0" smtClean="0"/>
              <a:t>Standardized interfaces</a:t>
            </a:r>
          </a:p>
          <a:p>
            <a:pPr eaLnBrk="1" hangingPunct="1"/>
            <a:r>
              <a:rPr lang="en-US" dirty="0" smtClean="0"/>
              <a:t>Verification need to be thorough and complete</a:t>
            </a:r>
          </a:p>
          <a:p>
            <a:pPr lvl="1" eaLnBrk="1" hangingPunct="1"/>
            <a:r>
              <a:rPr lang="en-US" dirty="0" smtClean="0">
                <a:solidFill>
                  <a:srgbClr val="3366FF"/>
                </a:solidFill>
              </a:rPr>
              <a:t>Address all possible uses of the core</a:t>
            </a:r>
          </a:p>
          <a:p>
            <a:pPr eaLnBrk="1" hangingPunct="1"/>
            <a:r>
              <a:rPr lang="en-US" dirty="0" smtClean="0"/>
              <a:t>The verification team can use “Verification IP” for the standardized interfaces</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Chip Level Verification</a:t>
            </a:r>
          </a:p>
        </p:txBody>
      </p:sp>
      <p:sp>
        <p:nvSpPr>
          <p:cNvPr id="16387" name="Rectangle 3"/>
          <p:cNvSpPr>
            <a:spLocks noGrp="1" noChangeArrowheads="1"/>
          </p:cNvSpPr>
          <p:nvPr>
            <p:ph type="body" idx="1"/>
          </p:nvPr>
        </p:nvSpPr>
        <p:spPr/>
        <p:txBody>
          <a:bodyPr/>
          <a:lstStyle/>
          <a:p>
            <a:pPr eaLnBrk="1" hangingPunct="1"/>
            <a:r>
              <a:rPr lang="en-US" dirty="0" smtClean="0"/>
              <a:t>Verification of a set of units that are </a:t>
            </a:r>
            <a:r>
              <a:rPr lang="en-US" i="1" dirty="0" smtClean="0">
                <a:solidFill>
                  <a:srgbClr val="3366FF"/>
                </a:solidFill>
              </a:rPr>
              <a:t>packaged</a:t>
            </a:r>
            <a:r>
              <a:rPr lang="en-US" dirty="0" smtClean="0"/>
              <a:t>  together in a physical entity</a:t>
            </a:r>
          </a:p>
          <a:p>
            <a:pPr eaLnBrk="1" hangingPunct="1"/>
            <a:r>
              <a:rPr lang="en-US" dirty="0" smtClean="0"/>
              <a:t>Main goals of verification</a:t>
            </a:r>
          </a:p>
          <a:p>
            <a:pPr lvl="1" eaLnBrk="1" hangingPunct="1"/>
            <a:r>
              <a:rPr lang="en-US" dirty="0" smtClean="0"/>
              <a:t>Connection and integration of the various units</a:t>
            </a:r>
          </a:p>
          <a:p>
            <a:pPr lvl="1" eaLnBrk="1" hangingPunct="1"/>
            <a:r>
              <a:rPr lang="en-US" dirty="0" smtClean="0"/>
              <a:t>Function that could not be verified at unit level</a:t>
            </a:r>
          </a:p>
          <a:p>
            <a:pPr eaLnBrk="1" hangingPunct="1"/>
            <a:r>
              <a:rPr lang="en-US" dirty="0" smtClean="0"/>
              <a:t>Need verification closure to avoid problems in tape-out </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smtClean="0"/>
              <a:t>Outline</a:t>
            </a:r>
          </a:p>
        </p:txBody>
      </p:sp>
      <p:sp>
        <p:nvSpPr>
          <p:cNvPr id="1028" name="Rectangle 3"/>
          <p:cNvSpPr>
            <a:spLocks noGrp="1" noChangeArrowheads="1"/>
          </p:cNvSpPr>
          <p:nvPr>
            <p:ph type="body" idx="1"/>
          </p:nvPr>
        </p:nvSpPr>
        <p:spPr/>
        <p:txBody>
          <a:bodyPr/>
          <a:lstStyle/>
          <a:p>
            <a:pPr eaLnBrk="1" hangingPunct="1"/>
            <a:r>
              <a:rPr lang="en-US" dirty="0" err="1" smtClean="0"/>
              <a:t>Observability</a:t>
            </a:r>
            <a:r>
              <a:rPr lang="en-US" dirty="0" smtClean="0"/>
              <a:t> and Controllability</a:t>
            </a:r>
          </a:p>
          <a:p>
            <a:pPr eaLnBrk="1" hangingPunct="1"/>
            <a:r>
              <a:rPr lang="en-US" dirty="0" smtClean="0"/>
              <a:t>Verification hierarchy</a:t>
            </a:r>
          </a:p>
          <a:p>
            <a:pPr lvl="1" eaLnBrk="1" hangingPunct="1"/>
            <a:r>
              <a:rPr lang="en-US" dirty="0" smtClean="0"/>
              <a:t>Levels of verification</a:t>
            </a:r>
          </a:p>
          <a:p>
            <a:pPr eaLnBrk="1" hangingPunct="1"/>
            <a:r>
              <a:rPr lang="en-US" dirty="0" smtClean="0"/>
              <a:t>Fundamentals of Simulation-based Verification:</a:t>
            </a:r>
          </a:p>
          <a:p>
            <a:pPr lvl="1" eaLnBrk="1" hangingPunct="1"/>
            <a:r>
              <a:rPr lang="en-US" dirty="0" smtClean="0"/>
              <a:t>Strategy</a:t>
            </a:r>
          </a:p>
          <a:p>
            <a:pPr lvl="2" eaLnBrk="1" hangingPunct="1"/>
            <a:r>
              <a:rPr lang="en-US" dirty="0" smtClean="0"/>
              <a:t>Driving principles</a:t>
            </a:r>
          </a:p>
          <a:p>
            <a:pPr lvl="2" eaLnBrk="1" hangingPunct="1"/>
            <a:r>
              <a:rPr lang="en-US" dirty="0" smtClean="0"/>
              <a:t>Checking strategies</a:t>
            </a:r>
          </a:p>
          <a:p>
            <a:pPr eaLnBrk="1" hangingPunct="1"/>
            <a:endParaRPr lang="en-US" dirty="0" smtClean="0"/>
          </a:p>
        </p:txBody>
      </p:sp>
      <p:grpSp>
        <p:nvGrpSpPr>
          <p:cNvPr id="1029" name="Group 4"/>
          <p:cNvGrpSpPr>
            <a:grpSpLocks/>
          </p:cNvGrpSpPr>
          <p:nvPr/>
        </p:nvGrpSpPr>
        <p:grpSpPr bwMode="auto">
          <a:xfrm>
            <a:off x="6057165" y="4059070"/>
            <a:ext cx="2062163" cy="2073275"/>
            <a:chOff x="2016" y="2640"/>
            <a:chExt cx="1518" cy="1344"/>
          </a:xfrm>
        </p:grpSpPr>
        <p:graphicFrame>
          <p:nvGraphicFramePr>
            <p:cNvPr id="1026" name="Object 5"/>
            <p:cNvGraphicFramePr>
              <a:graphicFrameLocks noChangeAspect="1"/>
            </p:cNvGraphicFramePr>
            <p:nvPr/>
          </p:nvGraphicFramePr>
          <p:xfrm>
            <a:off x="2016" y="2640"/>
            <a:ext cx="1440" cy="1344"/>
          </p:xfrm>
          <a:graphic>
            <a:graphicData uri="http://schemas.openxmlformats.org/presentationml/2006/ole">
              <mc:AlternateContent xmlns:mc="http://schemas.openxmlformats.org/markup-compatibility/2006">
                <mc:Choice xmlns:v="urn:schemas-microsoft-com:vml" Requires="v">
                  <p:oleObj spid="_x0000_s1058" name="Drawing" r:id="rId3" imgW="3045600" imgH="2926800" progId="">
                    <p:embed/>
                  </p:oleObj>
                </mc:Choice>
                <mc:Fallback>
                  <p:oleObj name="Drawing" r:id="rId3" imgW="3045600" imgH="29268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 y="2640"/>
                          <a:ext cx="1440" cy="1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30" name="Text Box 6"/>
            <p:cNvSpPr txBox="1">
              <a:spLocks noChangeArrowheads="1"/>
            </p:cNvSpPr>
            <p:nvPr/>
          </p:nvSpPr>
          <p:spPr bwMode="auto">
            <a:xfrm>
              <a:off x="2233" y="3392"/>
              <a:ext cx="676" cy="258"/>
            </a:xfrm>
            <a:prstGeom prst="rect">
              <a:avLst/>
            </a:prstGeom>
            <a:noFill/>
            <a:ln w="9525">
              <a:noFill/>
              <a:miter lim="800000"/>
              <a:headEnd/>
              <a:tailEnd/>
            </a:ln>
          </p:spPr>
          <p:txBody>
            <a:bodyPr wrap="none" lIns="91431" tIns="45716" rIns="91431" bIns="45716">
              <a:spAutoFit/>
            </a:bodyPr>
            <a:lstStyle/>
            <a:p>
              <a:pPr algn="l"/>
              <a:r>
                <a:rPr lang="en-US" sz="2000" b="1">
                  <a:solidFill>
                    <a:schemeClr val="bg1"/>
                  </a:solidFill>
                  <a:cs typeface="Arial" charset="0"/>
                </a:rPr>
                <a:t>Driver</a:t>
              </a:r>
            </a:p>
          </p:txBody>
        </p:sp>
        <p:sp>
          <p:nvSpPr>
            <p:cNvPr id="1031" name="Text Box 7"/>
            <p:cNvSpPr txBox="1">
              <a:spLocks noChangeArrowheads="1"/>
            </p:cNvSpPr>
            <p:nvPr/>
          </p:nvSpPr>
          <p:spPr bwMode="auto">
            <a:xfrm>
              <a:off x="2660" y="3075"/>
              <a:ext cx="874" cy="258"/>
            </a:xfrm>
            <a:prstGeom prst="rect">
              <a:avLst/>
            </a:prstGeom>
            <a:noFill/>
            <a:ln w="9525">
              <a:noFill/>
              <a:miter lim="800000"/>
              <a:headEnd/>
              <a:tailEnd/>
            </a:ln>
          </p:spPr>
          <p:txBody>
            <a:bodyPr wrap="none" lIns="91431" tIns="45716" rIns="91431" bIns="45716">
              <a:spAutoFit/>
            </a:bodyPr>
            <a:lstStyle/>
            <a:p>
              <a:pPr algn="l"/>
              <a:r>
                <a:rPr lang="en-US" sz="2000" b="1">
                  <a:cs typeface="Arial" charset="0"/>
                </a:rPr>
                <a:t>Checker</a:t>
              </a:r>
            </a:p>
          </p:txBody>
        </p:sp>
      </p:gr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t>System Level Verification</a:t>
            </a:r>
          </a:p>
        </p:txBody>
      </p:sp>
      <p:sp>
        <p:nvSpPr>
          <p:cNvPr id="17411" name="Rectangle 3"/>
          <p:cNvSpPr>
            <a:spLocks noGrp="1" noChangeArrowheads="1"/>
          </p:cNvSpPr>
          <p:nvPr>
            <p:ph type="body" idx="1"/>
          </p:nvPr>
        </p:nvSpPr>
        <p:spPr/>
        <p:txBody>
          <a:bodyPr/>
          <a:lstStyle/>
          <a:p>
            <a:pPr eaLnBrk="1" hangingPunct="1">
              <a:lnSpc>
                <a:spcPct val="90000"/>
              </a:lnSpc>
            </a:pPr>
            <a:r>
              <a:rPr lang="en-US" dirty="0" smtClean="0"/>
              <a:t>The purpose of this level of verification is to confirm </a:t>
            </a:r>
          </a:p>
          <a:p>
            <a:pPr lvl="1" eaLnBrk="1" hangingPunct="1">
              <a:lnSpc>
                <a:spcPct val="90000"/>
              </a:lnSpc>
            </a:pPr>
            <a:r>
              <a:rPr lang="en-US" dirty="0" smtClean="0"/>
              <a:t>Interconnection</a:t>
            </a:r>
          </a:p>
          <a:p>
            <a:pPr lvl="1" eaLnBrk="1" hangingPunct="1">
              <a:lnSpc>
                <a:spcPct val="90000"/>
              </a:lnSpc>
            </a:pPr>
            <a:r>
              <a:rPr lang="en-US" dirty="0" smtClean="0"/>
              <a:t>Integration</a:t>
            </a:r>
          </a:p>
          <a:p>
            <a:pPr lvl="1" eaLnBrk="1" hangingPunct="1">
              <a:lnSpc>
                <a:spcPct val="90000"/>
              </a:lnSpc>
            </a:pPr>
            <a:r>
              <a:rPr lang="en-US" dirty="0" smtClean="0"/>
              <a:t>System design</a:t>
            </a:r>
          </a:p>
          <a:p>
            <a:pPr eaLnBrk="1" hangingPunct="1">
              <a:lnSpc>
                <a:spcPct val="90000"/>
              </a:lnSpc>
            </a:pPr>
            <a:r>
              <a:rPr lang="en-US" dirty="0" smtClean="0"/>
              <a:t>Verification focuses on the interactions between the components of the system rather then the functionality of each individual component</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HW / SW Co-Verification</a:t>
            </a:r>
          </a:p>
        </p:txBody>
      </p:sp>
      <p:sp>
        <p:nvSpPr>
          <p:cNvPr id="18435" name="Rectangle 3"/>
          <p:cNvSpPr>
            <a:spLocks noGrp="1" noChangeArrowheads="1"/>
          </p:cNvSpPr>
          <p:nvPr>
            <p:ph type="body" idx="1"/>
          </p:nvPr>
        </p:nvSpPr>
        <p:spPr/>
        <p:txBody>
          <a:bodyPr/>
          <a:lstStyle/>
          <a:p>
            <a:pPr eaLnBrk="1" hangingPunct="1">
              <a:lnSpc>
                <a:spcPct val="90000"/>
              </a:lnSpc>
            </a:pPr>
            <a:r>
              <a:rPr lang="en-US" smtClean="0"/>
              <a:t>Marries the system level hardware with the code that runs on it</a:t>
            </a:r>
          </a:p>
          <a:p>
            <a:pPr eaLnBrk="1" hangingPunct="1">
              <a:lnSpc>
                <a:spcPct val="90000"/>
              </a:lnSpc>
            </a:pPr>
            <a:r>
              <a:rPr lang="en-US" smtClean="0"/>
              <a:t>Combines techniques from the hardware verification and software testing domains</a:t>
            </a:r>
          </a:p>
          <a:p>
            <a:pPr eaLnBrk="1" hangingPunct="1">
              <a:lnSpc>
                <a:spcPct val="90000"/>
              </a:lnSpc>
            </a:pPr>
            <a:r>
              <a:rPr lang="en-US" smtClean="0"/>
              <a:t>This combination creates many issues</a:t>
            </a:r>
          </a:p>
          <a:p>
            <a:pPr lvl="1" eaLnBrk="1" hangingPunct="1">
              <a:lnSpc>
                <a:spcPct val="90000"/>
              </a:lnSpc>
            </a:pPr>
            <a:r>
              <a:rPr lang="en-US" smtClean="0"/>
              <a:t>Different verification / testing techniques</a:t>
            </a:r>
          </a:p>
          <a:p>
            <a:pPr lvl="1" eaLnBrk="1" hangingPunct="1">
              <a:lnSpc>
                <a:spcPct val="90000"/>
              </a:lnSpc>
            </a:pPr>
            <a:r>
              <a:rPr lang="en-US" smtClean="0"/>
              <a:t>Different modes of operation</a:t>
            </a:r>
          </a:p>
          <a:p>
            <a:pPr lvl="1" eaLnBrk="1" hangingPunct="1">
              <a:lnSpc>
                <a:spcPct val="90000"/>
              </a:lnSpc>
            </a:pPr>
            <a:r>
              <a:rPr lang="en-US" smtClean="0"/>
              <a:t>Different speed</a:t>
            </a:r>
          </a:p>
          <a:p>
            <a:pPr eaLnBrk="1" hangingPunct="1">
              <a:lnSpc>
                <a:spcPct val="90000"/>
              </a:lnSpc>
            </a:pPr>
            <a:r>
              <a:rPr lang="en-US" smtClean="0"/>
              <a:t>Beyond the scope of this course</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Which Level To Choose?</a:t>
            </a:r>
          </a:p>
        </p:txBody>
      </p:sp>
      <p:sp>
        <p:nvSpPr>
          <p:cNvPr id="19459" name="Rectangle 3"/>
          <p:cNvSpPr>
            <a:spLocks noGrp="1" noChangeArrowheads="1"/>
          </p:cNvSpPr>
          <p:nvPr>
            <p:ph type="body" idx="1"/>
          </p:nvPr>
        </p:nvSpPr>
        <p:spPr>
          <a:xfrm>
            <a:off x="468313" y="1557339"/>
            <a:ext cx="8229600" cy="4301932"/>
          </a:xfrm>
        </p:spPr>
        <p:txBody>
          <a:bodyPr/>
          <a:lstStyle/>
          <a:p>
            <a:pPr eaLnBrk="1" hangingPunct="1"/>
            <a:r>
              <a:rPr lang="en-US" dirty="0" smtClean="0"/>
              <a:t>Always choose the lowest level that completely contains the targeted function</a:t>
            </a:r>
          </a:p>
          <a:p>
            <a:pPr eaLnBrk="1" hangingPunct="1"/>
            <a:r>
              <a:rPr lang="en-US" dirty="0" smtClean="0"/>
              <a:t>Each verifiable piece should have its own specification </a:t>
            </a:r>
          </a:p>
          <a:p>
            <a:pPr eaLnBrk="1" hangingPunct="1"/>
            <a:r>
              <a:rPr lang="en-US" dirty="0" smtClean="0"/>
              <a:t>Function may dictate verification levels</a:t>
            </a:r>
          </a:p>
          <a:p>
            <a:pPr lvl="1" eaLnBrk="1" hangingPunct="1"/>
            <a:r>
              <a:rPr lang="en-US" dirty="0" smtClean="0"/>
              <a:t>The appropriate level of control and </a:t>
            </a:r>
            <a:r>
              <a:rPr lang="en-US" dirty="0" err="1" smtClean="0"/>
              <a:t>observability</a:t>
            </a:r>
            <a:r>
              <a:rPr lang="en-US" dirty="0" smtClean="0"/>
              <a:t> drives decisions on which levels to select for verification</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Which Level To Choose?</a:t>
            </a:r>
          </a:p>
        </p:txBody>
      </p:sp>
      <p:sp>
        <p:nvSpPr>
          <p:cNvPr id="20483" name="Rectangle 3"/>
          <p:cNvSpPr>
            <a:spLocks noGrp="1" noChangeArrowheads="1"/>
          </p:cNvSpPr>
          <p:nvPr>
            <p:ph type="body" idx="1"/>
          </p:nvPr>
        </p:nvSpPr>
        <p:spPr/>
        <p:txBody>
          <a:bodyPr/>
          <a:lstStyle/>
          <a:p>
            <a:pPr eaLnBrk="1" hangingPunct="1"/>
            <a:r>
              <a:rPr lang="en-US" smtClean="0"/>
              <a:t>In general, each level that is exposed to the “outside world” is mandatory</a:t>
            </a:r>
          </a:p>
          <a:p>
            <a:pPr lvl="1" eaLnBrk="1" hangingPunct="1"/>
            <a:r>
              <a:rPr lang="en-US" smtClean="0"/>
              <a:t>For example, chip level, system level</a:t>
            </a:r>
          </a:p>
          <a:p>
            <a:pPr eaLnBrk="1" hangingPunct="1"/>
            <a:r>
              <a:rPr lang="en-US" smtClean="0"/>
              <a:t>The rest depends on many factors</a:t>
            </a:r>
          </a:p>
          <a:p>
            <a:pPr lvl="1" eaLnBrk="1" hangingPunct="1"/>
            <a:r>
              <a:rPr lang="en-US" smtClean="0"/>
              <a:t>Complexity</a:t>
            </a:r>
          </a:p>
          <a:p>
            <a:pPr lvl="1" eaLnBrk="1" hangingPunct="1"/>
            <a:r>
              <a:rPr lang="en-US" smtClean="0"/>
              <a:t>Risk</a:t>
            </a:r>
          </a:p>
          <a:p>
            <a:pPr lvl="1" eaLnBrk="1" hangingPunct="1"/>
            <a:r>
              <a:rPr lang="en-US" smtClean="0"/>
              <a:t>Schedule</a:t>
            </a:r>
          </a:p>
          <a:p>
            <a:pPr lvl="1" eaLnBrk="1" hangingPunct="1"/>
            <a:r>
              <a:rPr lang="en-US" smtClean="0"/>
              <a:t>Resources</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358770"/>
            <a:ext cx="7772400" cy="2700299"/>
          </a:xfrm>
        </p:spPr>
        <p:txBody>
          <a:bodyPr/>
          <a:lstStyle/>
          <a:p>
            <a:pPr>
              <a:spcBef>
                <a:spcPct val="20000"/>
              </a:spcBef>
            </a:pPr>
            <a:r>
              <a:rPr lang="en-GB" sz="6000" dirty="0" smtClean="0">
                <a:solidFill>
                  <a:srgbClr val="0070C0"/>
                </a:solidFill>
                <a:ea typeface="+mn-ea"/>
                <a:cs typeface="+mn-cs"/>
              </a:rPr>
              <a:t>Fundamentals of Simulation-based Verification</a:t>
            </a:r>
            <a:endParaRPr lang="en-GB" dirty="0"/>
          </a:p>
        </p:txBody>
      </p:sp>
      <p:sp>
        <p:nvSpPr>
          <p:cNvPr id="3" name="Content Placeholder 2"/>
          <p:cNvSpPr>
            <a:spLocks noGrp="1"/>
          </p:cNvSpPr>
          <p:nvPr>
            <p:ph type="subTitle" idx="1"/>
          </p:nvPr>
        </p:nvSpPr>
        <p:spPr/>
        <p:txBody>
          <a:bodyPr/>
          <a:lstStyle/>
          <a:p>
            <a:pPr lvl="0" eaLnBrk="1" hangingPunct="1"/>
            <a:r>
              <a:rPr lang="en-GB" dirty="0" smtClean="0">
                <a:solidFill>
                  <a:srgbClr val="000000"/>
                </a:solidFill>
              </a:rPr>
              <a:t>The Strategy of</a:t>
            </a:r>
          </a:p>
          <a:p>
            <a:pPr lvl="0" eaLnBrk="1" hangingPunct="1"/>
            <a:r>
              <a:rPr lang="en-GB" dirty="0" smtClean="0">
                <a:solidFill>
                  <a:srgbClr val="000000"/>
                </a:solidFill>
              </a:rPr>
              <a:t>Driving &amp; Checking</a:t>
            </a:r>
            <a:endParaRPr lang="en-US" dirty="0" smtClean="0">
              <a:solidFill>
                <a:srgbClr val="000000"/>
              </a:solidFill>
            </a:endParaRPr>
          </a:p>
          <a:p>
            <a:pPr algn="ctr">
              <a:buNone/>
            </a:pPr>
            <a:endParaRPr lang="en-GB" sz="6000" dirty="0">
              <a:solidFill>
                <a:srgbClr val="0070C0"/>
              </a:solidFill>
            </a:endParaRP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Strategy of Verification</a:t>
            </a:r>
          </a:p>
        </p:txBody>
      </p:sp>
      <p:sp>
        <p:nvSpPr>
          <p:cNvPr id="26627" name="Rectangle 3"/>
          <p:cNvSpPr>
            <a:spLocks noGrp="1" noChangeArrowheads="1"/>
          </p:cNvSpPr>
          <p:nvPr>
            <p:ph type="body" idx="1"/>
          </p:nvPr>
        </p:nvSpPr>
        <p:spPr/>
        <p:txBody>
          <a:bodyPr/>
          <a:lstStyle/>
          <a:p>
            <a:pPr marL="533400" indent="-533400" eaLnBrk="1" hangingPunct="1"/>
            <a:r>
              <a:rPr lang="en-US" smtClean="0"/>
              <a:t>Verification can be divided into two separate tasks</a:t>
            </a:r>
          </a:p>
          <a:p>
            <a:pPr marL="914400" lvl="1" indent="-457200" eaLnBrk="1" hangingPunct="1">
              <a:buClr>
                <a:schemeClr val="tx1"/>
              </a:buClr>
              <a:buFont typeface="Wingdings" pitchFamily="2" charset="2"/>
              <a:buAutoNum type="arabicPeriod"/>
            </a:pPr>
            <a:r>
              <a:rPr lang="en-US" smtClean="0">
                <a:solidFill>
                  <a:schemeClr val="folHlink"/>
                </a:solidFill>
              </a:rPr>
              <a:t>Driving the design - Controllability</a:t>
            </a:r>
          </a:p>
          <a:p>
            <a:pPr marL="914400" lvl="1" indent="-457200" eaLnBrk="1" hangingPunct="1">
              <a:buClr>
                <a:schemeClr val="tx1"/>
              </a:buClr>
              <a:buFont typeface="Wingdings" pitchFamily="2" charset="2"/>
              <a:buAutoNum type="arabicPeriod"/>
            </a:pPr>
            <a:r>
              <a:rPr lang="en-US" smtClean="0">
                <a:solidFill>
                  <a:schemeClr val="hlink"/>
                </a:solidFill>
              </a:rPr>
              <a:t>Checking its behavior - Observability</a:t>
            </a:r>
          </a:p>
          <a:p>
            <a:pPr marL="533400" indent="-533400" eaLnBrk="1" hangingPunct="1"/>
            <a:r>
              <a:rPr lang="en-US" smtClean="0"/>
              <a:t>The basic questions a verification engineer must ask</a:t>
            </a:r>
          </a:p>
          <a:p>
            <a:pPr marL="914400" lvl="1" indent="-457200" eaLnBrk="1" hangingPunct="1">
              <a:buClr>
                <a:schemeClr val="tx1"/>
              </a:buClr>
              <a:buFont typeface="Wingdings" pitchFamily="2" charset="2"/>
              <a:buAutoNum type="arabicPeriod"/>
            </a:pPr>
            <a:r>
              <a:rPr lang="en-US" smtClean="0">
                <a:solidFill>
                  <a:schemeClr val="folHlink"/>
                </a:solidFill>
              </a:rPr>
              <a:t>Am I driving all possible input scenarios?</a:t>
            </a:r>
          </a:p>
          <a:p>
            <a:pPr marL="914400" lvl="1" indent="-457200" eaLnBrk="1" hangingPunct="1">
              <a:buClr>
                <a:schemeClr val="tx1"/>
              </a:buClr>
              <a:buFont typeface="Wingdings" pitchFamily="2" charset="2"/>
              <a:buAutoNum type="arabicPeriod"/>
            </a:pPr>
            <a:r>
              <a:rPr lang="en-US" smtClean="0">
                <a:solidFill>
                  <a:schemeClr val="hlink"/>
                </a:solidFill>
              </a:rPr>
              <a:t>How will I know when a failure has occurred?</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smtClean="0"/>
              <a:t>The Yin-Yang of Verification</a:t>
            </a:r>
          </a:p>
        </p:txBody>
      </p:sp>
      <p:sp>
        <p:nvSpPr>
          <p:cNvPr id="2052" name="Rectangle 3"/>
          <p:cNvSpPr>
            <a:spLocks noGrp="1" noChangeArrowheads="1"/>
          </p:cNvSpPr>
          <p:nvPr>
            <p:ph type="body" idx="1"/>
          </p:nvPr>
        </p:nvSpPr>
        <p:spPr/>
        <p:txBody>
          <a:bodyPr/>
          <a:lstStyle/>
          <a:p>
            <a:pPr eaLnBrk="1" hangingPunct="1"/>
            <a:r>
              <a:rPr lang="en-US" smtClean="0"/>
              <a:t>Driving and checking are the yin and yang of verification</a:t>
            </a:r>
          </a:p>
          <a:p>
            <a:pPr eaLnBrk="1" hangingPunct="1">
              <a:buFont typeface="Wingdings" pitchFamily="2" charset="2"/>
              <a:buNone/>
            </a:pPr>
            <a:endParaRPr lang="en-US" sz="900" smtClean="0"/>
          </a:p>
          <a:p>
            <a:pPr lvl="1" eaLnBrk="1" hangingPunct="1"/>
            <a:r>
              <a:rPr lang="en-US" smtClean="0"/>
              <a:t>We cannot find bugs without </a:t>
            </a:r>
            <a:br>
              <a:rPr lang="en-US" smtClean="0"/>
            </a:br>
            <a:r>
              <a:rPr lang="en-US" smtClean="0"/>
              <a:t>creating the failing conditions</a:t>
            </a:r>
          </a:p>
          <a:p>
            <a:pPr lvl="2" eaLnBrk="1" hangingPunct="1"/>
            <a:r>
              <a:rPr lang="en-GB" smtClean="0">
                <a:solidFill>
                  <a:srgbClr val="A50021"/>
                </a:solidFill>
              </a:rPr>
              <a:t>Drivers</a:t>
            </a:r>
          </a:p>
          <a:p>
            <a:pPr lvl="2" eaLnBrk="1" hangingPunct="1">
              <a:buFont typeface="Wingdings" pitchFamily="2" charset="2"/>
              <a:buNone/>
            </a:pPr>
            <a:endParaRPr lang="en-US" smtClean="0"/>
          </a:p>
          <a:p>
            <a:pPr lvl="1" eaLnBrk="1" hangingPunct="1"/>
            <a:r>
              <a:rPr lang="en-US" smtClean="0"/>
              <a:t>We cannot find bugs without </a:t>
            </a:r>
            <a:br>
              <a:rPr lang="en-US" smtClean="0"/>
            </a:br>
            <a:r>
              <a:rPr lang="en-US" smtClean="0"/>
              <a:t>detecting the incorrect behavior</a:t>
            </a:r>
          </a:p>
          <a:p>
            <a:pPr lvl="2" eaLnBrk="1" hangingPunct="1"/>
            <a:r>
              <a:rPr lang="en-GB" smtClean="0">
                <a:solidFill>
                  <a:srgbClr val="A50021"/>
                </a:solidFill>
              </a:rPr>
              <a:t>Checkers</a:t>
            </a:r>
            <a:endParaRPr lang="en-US" smtClean="0">
              <a:solidFill>
                <a:srgbClr val="A50021"/>
              </a:solidFill>
            </a:endParaRPr>
          </a:p>
        </p:txBody>
      </p:sp>
      <p:grpSp>
        <p:nvGrpSpPr>
          <p:cNvPr id="2053" name="Group 4"/>
          <p:cNvGrpSpPr>
            <a:grpSpLocks/>
          </p:cNvGrpSpPr>
          <p:nvPr/>
        </p:nvGrpSpPr>
        <p:grpSpPr bwMode="auto">
          <a:xfrm>
            <a:off x="6148388" y="2439988"/>
            <a:ext cx="2743200" cy="2619375"/>
            <a:chOff x="2005" y="2538"/>
            <a:chExt cx="1440" cy="1344"/>
          </a:xfrm>
        </p:grpSpPr>
        <p:graphicFrame>
          <p:nvGraphicFramePr>
            <p:cNvPr id="2050" name="Object 5"/>
            <p:cNvGraphicFramePr>
              <a:graphicFrameLocks noChangeAspect="1"/>
            </p:cNvGraphicFramePr>
            <p:nvPr/>
          </p:nvGraphicFramePr>
          <p:xfrm>
            <a:off x="2005" y="2538"/>
            <a:ext cx="1440" cy="1344"/>
          </p:xfrm>
          <a:graphic>
            <a:graphicData uri="http://schemas.openxmlformats.org/presentationml/2006/ole">
              <mc:AlternateContent xmlns:mc="http://schemas.openxmlformats.org/markup-compatibility/2006">
                <mc:Choice xmlns:v="urn:schemas-microsoft-com:vml" Requires="v">
                  <p:oleObj spid="_x0000_s2082" name="Drawing" r:id="rId3" imgW="3045600" imgH="2926800" progId="">
                    <p:embed/>
                  </p:oleObj>
                </mc:Choice>
                <mc:Fallback>
                  <p:oleObj name="Drawing" r:id="rId3" imgW="3045600" imgH="29268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5" y="2538"/>
                          <a:ext cx="1440" cy="1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054" name="Text Box 6"/>
            <p:cNvSpPr txBox="1">
              <a:spLocks noChangeArrowheads="1"/>
            </p:cNvSpPr>
            <p:nvPr/>
          </p:nvSpPr>
          <p:spPr bwMode="auto">
            <a:xfrm>
              <a:off x="2217" y="3323"/>
              <a:ext cx="481" cy="203"/>
            </a:xfrm>
            <a:prstGeom prst="rect">
              <a:avLst/>
            </a:prstGeom>
            <a:noFill/>
            <a:ln w="9525">
              <a:noFill/>
              <a:miter lim="800000"/>
              <a:headEnd/>
              <a:tailEnd/>
            </a:ln>
          </p:spPr>
          <p:txBody>
            <a:bodyPr wrap="none" lIns="91431" tIns="45716" rIns="91431" bIns="45716">
              <a:spAutoFit/>
            </a:bodyPr>
            <a:lstStyle/>
            <a:p>
              <a:pPr algn="l"/>
              <a:r>
                <a:rPr lang="en-US" sz="2000" b="1">
                  <a:solidFill>
                    <a:schemeClr val="bg1"/>
                  </a:solidFill>
                  <a:cs typeface="Arial" charset="0"/>
                </a:rPr>
                <a:t>Driver</a:t>
              </a:r>
            </a:p>
          </p:txBody>
        </p:sp>
        <p:sp>
          <p:nvSpPr>
            <p:cNvPr id="2055" name="Text Box 7"/>
            <p:cNvSpPr txBox="1">
              <a:spLocks noChangeArrowheads="1"/>
            </p:cNvSpPr>
            <p:nvPr/>
          </p:nvSpPr>
          <p:spPr bwMode="auto">
            <a:xfrm>
              <a:off x="2737" y="2944"/>
              <a:ext cx="624" cy="204"/>
            </a:xfrm>
            <a:prstGeom prst="rect">
              <a:avLst/>
            </a:prstGeom>
            <a:noFill/>
            <a:ln w="9525">
              <a:noFill/>
              <a:miter lim="800000"/>
              <a:headEnd/>
              <a:tailEnd/>
            </a:ln>
          </p:spPr>
          <p:txBody>
            <a:bodyPr wrap="none" lIns="91431" tIns="45716" rIns="91431" bIns="45716">
              <a:spAutoFit/>
            </a:bodyPr>
            <a:lstStyle/>
            <a:p>
              <a:pPr algn="l"/>
              <a:r>
                <a:rPr lang="en-US" sz="2000" b="1">
                  <a:cs typeface="Arial" charset="0"/>
                </a:rPr>
                <a:t>Checker</a:t>
              </a:r>
            </a:p>
          </p:txBody>
        </p:sp>
      </p:gr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Comments on Yin and Yang </a:t>
            </a:r>
          </a:p>
        </p:txBody>
      </p:sp>
      <p:sp>
        <p:nvSpPr>
          <p:cNvPr id="27651" name="Rectangle 3"/>
          <p:cNvSpPr>
            <a:spLocks noGrp="1" noChangeArrowheads="1"/>
          </p:cNvSpPr>
          <p:nvPr>
            <p:ph type="body" idx="1"/>
          </p:nvPr>
        </p:nvSpPr>
        <p:spPr/>
        <p:txBody>
          <a:bodyPr/>
          <a:lstStyle/>
          <a:p>
            <a:pPr eaLnBrk="1" hangingPunct="1">
              <a:lnSpc>
                <a:spcPct val="90000"/>
              </a:lnSpc>
            </a:pPr>
            <a:r>
              <a:rPr lang="en-US" sz="2800" smtClean="0"/>
              <a:t>This perfect harmony does not always exist</a:t>
            </a:r>
          </a:p>
          <a:p>
            <a:pPr lvl="1" eaLnBrk="1" hangingPunct="1">
              <a:lnSpc>
                <a:spcPct val="90000"/>
              </a:lnSpc>
            </a:pPr>
            <a:r>
              <a:rPr lang="en-US" sz="2400" smtClean="0"/>
              <a:t>Not all failing conditions are equal</a:t>
            </a:r>
          </a:p>
          <a:p>
            <a:pPr lvl="2" eaLnBrk="1" hangingPunct="1">
              <a:lnSpc>
                <a:spcPct val="90000"/>
              </a:lnSpc>
            </a:pPr>
            <a:r>
              <a:rPr lang="en-US" sz="2000" smtClean="0"/>
              <a:t>Same bug can lead under different failing conditions to different failures (with big difference in consequences)</a:t>
            </a:r>
          </a:p>
          <a:p>
            <a:pPr lvl="1" eaLnBrk="1" hangingPunct="1">
              <a:lnSpc>
                <a:spcPct val="90000"/>
              </a:lnSpc>
            </a:pPr>
            <a:r>
              <a:rPr lang="en-US" sz="2400" smtClean="0"/>
              <a:t>We cannot (or don’t want to) detect all incorrect behaviors</a:t>
            </a:r>
          </a:p>
          <a:p>
            <a:pPr lvl="2" eaLnBrk="1" hangingPunct="1">
              <a:lnSpc>
                <a:spcPct val="90000"/>
              </a:lnSpc>
            </a:pPr>
            <a:r>
              <a:rPr lang="en-US" sz="2000" smtClean="0"/>
              <a:t>Some are not important enough</a:t>
            </a:r>
          </a:p>
          <a:p>
            <a:pPr lvl="2" eaLnBrk="1" hangingPunct="1">
              <a:lnSpc>
                <a:spcPct val="90000"/>
              </a:lnSpc>
            </a:pPr>
            <a:r>
              <a:rPr lang="en-US" sz="2000" smtClean="0"/>
              <a:t>For others we have safety nets</a:t>
            </a:r>
          </a:p>
          <a:p>
            <a:pPr eaLnBrk="1" hangingPunct="1">
              <a:lnSpc>
                <a:spcPct val="90000"/>
              </a:lnSpc>
            </a:pPr>
            <a:r>
              <a:rPr lang="en-US" sz="2800" smtClean="0"/>
              <a:t>The right balance is a function of the level of verification and specific needs</a:t>
            </a:r>
          </a:p>
          <a:p>
            <a:pPr lvl="1" eaLnBrk="1" hangingPunct="1">
              <a:lnSpc>
                <a:spcPct val="90000"/>
              </a:lnSpc>
            </a:pPr>
            <a:r>
              <a:rPr lang="en-US" sz="2400" smtClean="0"/>
              <a:t>Example: Block vs Chip level verification – difference in drivers and checkers and in focus of verification.</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The Black Box Example</a:t>
            </a:r>
          </a:p>
        </p:txBody>
      </p:sp>
      <p:sp>
        <p:nvSpPr>
          <p:cNvPr id="28675" name="Rectangle 3"/>
          <p:cNvSpPr>
            <a:spLocks noGrp="1" noChangeArrowheads="1"/>
          </p:cNvSpPr>
          <p:nvPr>
            <p:ph type="body" idx="1"/>
          </p:nvPr>
        </p:nvSpPr>
        <p:spPr>
          <a:xfrm>
            <a:off x="468313" y="4003675"/>
            <a:ext cx="8229600" cy="2132013"/>
          </a:xfrm>
        </p:spPr>
        <p:txBody>
          <a:bodyPr/>
          <a:lstStyle/>
          <a:p>
            <a:pPr eaLnBrk="1" hangingPunct="1"/>
            <a:r>
              <a:rPr lang="en-US" smtClean="0"/>
              <a:t>What does it mean to</a:t>
            </a:r>
          </a:p>
          <a:p>
            <a:pPr lvl="1" eaLnBrk="1" hangingPunct="1"/>
            <a:r>
              <a:rPr lang="en-US" smtClean="0">
                <a:solidFill>
                  <a:schemeClr val="folHlink"/>
                </a:solidFill>
              </a:rPr>
              <a:t>Drive all input scenarios</a:t>
            </a:r>
          </a:p>
          <a:p>
            <a:pPr lvl="1" eaLnBrk="1" hangingPunct="1"/>
            <a:r>
              <a:rPr lang="en-US" smtClean="0">
                <a:solidFill>
                  <a:schemeClr val="hlink"/>
                </a:solidFill>
              </a:rPr>
              <a:t>Know when the design fails</a:t>
            </a:r>
          </a:p>
        </p:txBody>
      </p:sp>
      <p:grpSp>
        <p:nvGrpSpPr>
          <p:cNvPr id="28676" name="Group 4"/>
          <p:cNvGrpSpPr>
            <a:grpSpLocks/>
          </p:cNvGrpSpPr>
          <p:nvPr/>
        </p:nvGrpSpPr>
        <p:grpSpPr bwMode="auto">
          <a:xfrm>
            <a:off x="938213" y="1600200"/>
            <a:ext cx="7748587" cy="1938338"/>
            <a:chOff x="591" y="1617"/>
            <a:chExt cx="4881" cy="1620"/>
          </a:xfrm>
        </p:grpSpPr>
        <p:sp>
          <p:nvSpPr>
            <p:cNvPr id="28677" name="Rectangle 5" descr="5%"/>
            <p:cNvSpPr>
              <a:spLocks noChangeArrowheads="1"/>
            </p:cNvSpPr>
            <p:nvPr/>
          </p:nvSpPr>
          <p:spPr bwMode="auto">
            <a:xfrm>
              <a:off x="2245" y="1617"/>
              <a:ext cx="1679" cy="1620"/>
            </a:xfrm>
            <a:prstGeom prst="rect">
              <a:avLst/>
            </a:prstGeom>
            <a:pattFill prst="pct5">
              <a:fgClr>
                <a:srgbClr val="000000"/>
              </a:fgClr>
              <a:bgClr>
                <a:srgbClr val="FFFFFF"/>
              </a:bgClr>
            </a:pattFill>
            <a:ln w="9525">
              <a:solidFill>
                <a:schemeClr val="tx1"/>
              </a:solidFill>
              <a:miter lim="800000"/>
              <a:headEnd/>
              <a:tailEnd/>
            </a:ln>
          </p:spPr>
          <p:txBody>
            <a:bodyPr wrap="none" lIns="91431" tIns="45716" rIns="91431" bIns="45716" anchor="ctr"/>
            <a:lstStyle/>
            <a:p>
              <a:r>
                <a:rPr lang="en-US">
                  <a:cs typeface="Arial" charset="0"/>
                </a:rPr>
                <a:t>Design Under </a:t>
              </a:r>
            </a:p>
            <a:p>
              <a:r>
                <a:rPr lang="en-US">
                  <a:cs typeface="Arial" charset="0"/>
                </a:rPr>
                <a:t>Verification</a:t>
              </a:r>
            </a:p>
            <a:p>
              <a:r>
                <a:rPr lang="en-US">
                  <a:cs typeface="Arial" charset="0"/>
                </a:rPr>
                <a:t>(DUV)</a:t>
              </a:r>
            </a:p>
          </p:txBody>
        </p:sp>
        <p:sp>
          <p:nvSpPr>
            <p:cNvPr id="28678" name="Line 6"/>
            <p:cNvSpPr>
              <a:spLocks noChangeShapeType="1"/>
            </p:cNvSpPr>
            <p:nvPr/>
          </p:nvSpPr>
          <p:spPr bwMode="auto">
            <a:xfrm>
              <a:off x="1497" y="2193"/>
              <a:ext cx="748" cy="2"/>
            </a:xfrm>
            <a:prstGeom prst="line">
              <a:avLst/>
            </a:prstGeom>
            <a:noFill/>
            <a:ln w="9525">
              <a:solidFill>
                <a:schemeClr val="tx1"/>
              </a:solidFill>
              <a:round/>
              <a:headEnd/>
              <a:tailEnd/>
            </a:ln>
          </p:spPr>
          <p:txBody>
            <a:bodyPr/>
            <a:lstStyle/>
            <a:p>
              <a:endParaRPr lang="en-GB"/>
            </a:p>
          </p:txBody>
        </p:sp>
        <p:sp>
          <p:nvSpPr>
            <p:cNvPr id="28679" name="Line 7"/>
            <p:cNvSpPr>
              <a:spLocks noChangeShapeType="1"/>
            </p:cNvSpPr>
            <p:nvPr/>
          </p:nvSpPr>
          <p:spPr bwMode="auto">
            <a:xfrm>
              <a:off x="1497" y="2400"/>
              <a:ext cx="748" cy="1"/>
            </a:xfrm>
            <a:prstGeom prst="line">
              <a:avLst/>
            </a:prstGeom>
            <a:noFill/>
            <a:ln w="9525">
              <a:solidFill>
                <a:schemeClr val="tx1"/>
              </a:solidFill>
              <a:round/>
              <a:headEnd/>
              <a:tailEnd/>
            </a:ln>
          </p:spPr>
          <p:txBody>
            <a:bodyPr/>
            <a:lstStyle/>
            <a:p>
              <a:endParaRPr lang="en-GB"/>
            </a:p>
          </p:txBody>
        </p:sp>
        <p:sp>
          <p:nvSpPr>
            <p:cNvPr id="28680" name="Line 8"/>
            <p:cNvSpPr>
              <a:spLocks noChangeShapeType="1"/>
            </p:cNvSpPr>
            <p:nvPr/>
          </p:nvSpPr>
          <p:spPr bwMode="auto">
            <a:xfrm>
              <a:off x="1497" y="2606"/>
              <a:ext cx="748" cy="2"/>
            </a:xfrm>
            <a:prstGeom prst="line">
              <a:avLst/>
            </a:prstGeom>
            <a:noFill/>
            <a:ln w="9525">
              <a:solidFill>
                <a:schemeClr val="tx1"/>
              </a:solidFill>
              <a:round/>
              <a:headEnd/>
              <a:tailEnd/>
            </a:ln>
          </p:spPr>
          <p:txBody>
            <a:bodyPr/>
            <a:lstStyle/>
            <a:p>
              <a:endParaRPr lang="en-GB"/>
            </a:p>
          </p:txBody>
        </p:sp>
        <p:sp>
          <p:nvSpPr>
            <p:cNvPr id="28681" name="Line 9"/>
            <p:cNvSpPr>
              <a:spLocks noChangeShapeType="1"/>
            </p:cNvSpPr>
            <p:nvPr/>
          </p:nvSpPr>
          <p:spPr bwMode="auto">
            <a:xfrm>
              <a:off x="1497" y="2813"/>
              <a:ext cx="748" cy="1"/>
            </a:xfrm>
            <a:prstGeom prst="line">
              <a:avLst/>
            </a:prstGeom>
            <a:noFill/>
            <a:ln w="9525">
              <a:solidFill>
                <a:schemeClr val="tx1"/>
              </a:solidFill>
              <a:round/>
              <a:headEnd/>
              <a:tailEnd/>
            </a:ln>
          </p:spPr>
          <p:txBody>
            <a:bodyPr/>
            <a:lstStyle/>
            <a:p>
              <a:endParaRPr lang="en-GB"/>
            </a:p>
          </p:txBody>
        </p:sp>
        <p:sp>
          <p:nvSpPr>
            <p:cNvPr id="28682" name="Line 10"/>
            <p:cNvSpPr>
              <a:spLocks noChangeShapeType="1"/>
            </p:cNvSpPr>
            <p:nvPr/>
          </p:nvSpPr>
          <p:spPr bwMode="auto">
            <a:xfrm>
              <a:off x="3924" y="2195"/>
              <a:ext cx="747" cy="1"/>
            </a:xfrm>
            <a:prstGeom prst="line">
              <a:avLst/>
            </a:prstGeom>
            <a:noFill/>
            <a:ln w="9525">
              <a:solidFill>
                <a:schemeClr val="tx1"/>
              </a:solidFill>
              <a:round/>
              <a:headEnd/>
              <a:tailEnd/>
            </a:ln>
          </p:spPr>
          <p:txBody>
            <a:bodyPr/>
            <a:lstStyle/>
            <a:p>
              <a:endParaRPr lang="en-GB"/>
            </a:p>
          </p:txBody>
        </p:sp>
        <p:sp>
          <p:nvSpPr>
            <p:cNvPr id="28683" name="Line 11"/>
            <p:cNvSpPr>
              <a:spLocks noChangeShapeType="1"/>
            </p:cNvSpPr>
            <p:nvPr/>
          </p:nvSpPr>
          <p:spPr bwMode="auto">
            <a:xfrm>
              <a:off x="3924" y="2401"/>
              <a:ext cx="747" cy="2"/>
            </a:xfrm>
            <a:prstGeom prst="line">
              <a:avLst/>
            </a:prstGeom>
            <a:noFill/>
            <a:ln w="9525">
              <a:solidFill>
                <a:schemeClr val="tx1"/>
              </a:solidFill>
              <a:round/>
              <a:headEnd/>
              <a:tailEnd/>
            </a:ln>
          </p:spPr>
          <p:txBody>
            <a:bodyPr/>
            <a:lstStyle/>
            <a:p>
              <a:endParaRPr lang="en-GB"/>
            </a:p>
          </p:txBody>
        </p:sp>
        <p:sp>
          <p:nvSpPr>
            <p:cNvPr id="28684" name="Line 12"/>
            <p:cNvSpPr>
              <a:spLocks noChangeShapeType="1"/>
            </p:cNvSpPr>
            <p:nvPr/>
          </p:nvSpPr>
          <p:spPr bwMode="auto">
            <a:xfrm>
              <a:off x="3924" y="2608"/>
              <a:ext cx="747" cy="1"/>
            </a:xfrm>
            <a:prstGeom prst="line">
              <a:avLst/>
            </a:prstGeom>
            <a:noFill/>
            <a:ln w="9525">
              <a:solidFill>
                <a:schemeClr val="tx1"/>
              </a:solidFill>
              <a:round/>
              <a:headEnd/>
              <a:tailEnd/>
            </a:ln>
          </p:spPr>
          <p:txBody>
            <a:bodyPr/>
            <a:lstStyle/>
            <a:p>
              <a:endParaRPr lang="en-GB"/>
            </a:p>
          </p:txBody>
        </p:sp>
        <p:sp>
          <p:nvSpPr>
            <p:cNvPr id="28685" name="Line 13"/>
            <p:cNvSpPr>
              <a:spLocks noChangeShapeType="1"/>
            </p:cNvSpPr>
            <p:nvPr/>
          </p:nvSpPr>
          <p:spPr bwMode="auto">
            <a:xfrm>
              <a:off x="3924" y="2828"/>
              <a:ext cx="747" cy="2"/>
            </a:xfrm>
            <a:prstGeom prst="line">
              <a:avLst/>
            </a:prstGeom>
            <a:noFill/>
            <a:ln w="9525">
              <a:solidFill>
                <a:schemeClr val="tx1"/>
              </a:solidFill>
              <a:round/>
              <a:headEnd/>
              <a:tailEnd/>
            </a:ln>
          </p:spPr>
          <p:txBody>
            <a:bodyPr/>
            <a:lstStyle/>
            <a:p>
              <a:endParaRPr lang="en-GB"/>
            </a:p>
          </p:txBody>
        </p:sp>
        <p:sp>
          <p:nvSpPr>
            <p:cNvPr id="28686" name="Text Box 14"/>
            <p:cNvSpPr txBox="1">
              <a:spLocks noChangeArrowheads="1"/>
            </p:cNvSpPr>
            <p:nvPr/>
          </p:nvSpPr>
          <p:spPr bwMode="auto">
            <a:xfrm>
              <a:off x="591" y="2253"/>
              <a:ext cx="508" cy="306"/>
            </a:xfrm>
            <a:prstGeom prst="rect">
              <a:avLst/>
            </a:prstGeom>
            <a:noFill/>
            <a:ln w="9525">
              <a:noFill/>
              <a:miter lim="800000"/>
              <a:headEnd/>
              <a:tailEnd/>
            </a:ln>
          </p:spPr>
          <p:txBody>
            <a:bodyPr wrap="none" lIns="91431" tIns="45716" rIns="91431" bIns="45716">
              <a:spAutoFit/>
            </a:bodyPr>
            <a:lstStyle/>
            <a:p>
              <a:pPr algn="l"/>
              <a:r>
                <a:rPr lang="en-US">
                  <a:cs typeface="Arial" charset="0"/>
                </a:rPr>
                <a:t>Inputs</a:t>
              </a:r>
            </a:p>
          </p:txBody>
        </p:sp>
        <p:sp>
          <p:nvSpPr>
            <p:cNvPr id="28687" name="Text Box 15"/>
            <p:cNvSpPr txBox="1">
              <a:spLocks noChangeArrowheads="1"/>
            </p:cNvSpPr>
            <p:nvPr/>
          </p:nvSpPr>
          <p:spPr bwMode="auto">
            <a:xfrm>
              <a:off x="4852" y="2253"/>
              <a:ext cx="620" cy="306"/>
            </a:xfrm>
            <a:prstGeom prst="rect">
              <a:avLst/>
            </a:prstGeom>
            <a:noFill/>
            <a:ln w="9525">
              <a:noFill/>
              <a:miter lim="800000"/>
              <a:headEnd/>
              <a:tailEnd/>
            </a:ln>
          </p:spPr>
          <p:txBody>
            <a:bodyPr wrap="none" lIns="91431" tIns="45716" rIns="91431" bIns="45716">
              <a:spAutoFit/>
            </a:bodyPr>
            <a:lstStyle/>
            <a:p>
              <a:pPr algn="l"/>
              <a:r>
                <a:rPr lang="en-US">
                  <a:cs typeface="Arial" charset="0"/>
                </a:rPr>
                <a:t>Outputs</a:t>
              </a:r>
            </a:p>
          </p:txBody>
        </p:sp>
      </p:gr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Verification of the Black Box</a:t>
            </a:r>
          </a:p>
        </p:txBody>
      </p:sp>
      <p:sp>
        <p:nvSpPr>
          <p:cNvPr id="29699" name="Rectangle 3"/>
          <p:cNvSpPr>
            <a:spLocks noGrp="1" noChangeArrowheads="1"/>
          </p:cNvSpPr>
          <p:nvPr>
            <p:ph type="body" idx="1"/>
          </p:nvPr>
        </p:nvSpPr>
        <p:spPr>
          <a:xfrm>
            <a:off x="158750" y="1239838"/>
            <a:ext cx="8985250" cy="5245100"/>
          </a:xfrm>
        </p:spPr>
        <p:txBody>
          <a:bodyPr/>
          <a:lstStyle/>
          <a:p>
            <a:pPr eaLnBrk="1" hangingPunct="1">
              <a:lnSpc>
                <a:spcPct val="80000"/>
              </a:lnSpc>
            </a:pPr>
            <a:r>
              <a:rPr lang="en-US" sz="2800" dirty="0" smtClean="0"/>
              <a:t>Black box since we don’t look inside it</a:t>
            </a:r>
          </a:p>
          <a:p>
            <a:pPr lvl="1" eaLnBrk="1" hangingPunct="1">
              <a:lnSpc>
                <a:spcPct val="80000"/>
              </a:lnSpc>
            </a:pPr>
            <a:r>
              <a:rPr lang="en-US" sz="2400" dirty="0" smtClean="0"/>
              <a:t>What does this mean?</a:t>
            </a:r>
          </a:p>
          <a:p>
            <a:pPr eaLnBrk="1" hangingPunct="1">
              <a:lnSpc>
                <a:spcPct val="80000"/>
              </a:lnSpc>
            </a:pPr>
            <a:r>
              <a:rPr lang="en-US" sz="2800" dirty="0" smtClean="0"/>
              <a:t>The black box may have a complete </a:t>
            </a:r>
            <a:r>
              <a:rPr lang="en-US" sz="2800" dirty="0" smtClean="0">
                <a:solidFill>
                  <a:srgbClr val="A50021"/>
                </a:solidFill>
              </a:rPr>
              <a:t>documentation</a:t>
            </a:r>
            <a:r>
              <a:rPr lang="en-US" sz="2800" dirty="0" smtClean="0"/>
              <a:t> … or not</a:t>
            </a:r>
          </a:p>
          <a:p>
            <a:pPr eaLnBrk="1" hangingPunct="1">
              <a:lnSpc>
                <a:spcPct val="80000"/>
              </a:lnSpc>
            </a:pPr>
            <a:r>
              <a:rPr lang="en-GB" sz="2800" dirty="0" smtClean="0"/>
              <a:t>To </a:t>
            </a:r>
            <a:r>
              <a:rPr lang="en-GB" sz="2800" dirty="0" smtClean="0">
                <a:solidFill>
                  <a:srgbClr val="A50021"/>
                </a:solidFill>
              </a:rPr>
              <a:t>verify a black box</a:t>
            </a:r>
            <a:r>
              <a:rPr lang="en-GB" sz="2800" dirty="0" smtClean="0"/>
              <a:t> the verification engineer must</a:t>
            </a:r>
          </a:p>
          <a:p>
            <a:pPr lvl="1" eaLnBrk="1" hangingPunct="1">
              <a:lnSpc>
                <a:spcPct val="80000"/>
              </a:lnSpc>
            </a:pPr>
            <a:r>
              <a:rPr lang="en-GB" sz="2400" dirty="0" smtClean="0">
                <a:solidFill>
                  <a:srgbClr val="A50021"/>
                </a:solidFill>
              </a:rPr>
              <a:t>understand the function </a:t>
            </a:r>
            <a:r>
              <a:rPr lang="en-GB" sz="2400" dirty="0" smtClean="0"/>
              <a:t>and be able to </a:t>
            </a:r>
          </a:p>
          <a:p>
            <a:pPr lvl="1" eaLnBrk="1" hangingPunct="1">
              <a:lnSpc>
                <a:spcPct val="80000"/>
              </a:lnSpc>
            </a:pPr>
            <a:r>
              <a:rPr lang="en-GB" sz="2400" dirty="0" smtClean="0">
                <a:solidFill>
                  <a:srgbClr val="A50021"/>
                </a:solidFill>
              </a:rPr>
              <a:t>predict the output based on the inputs.</a:t>
            </a:r>
            <a:endParaRPr lang="en-US" sz="2400" dirty="0" smtClean="0">
              <a:solidFill>
                <a:srgbClr val="A50021"/>
              </a:solidFill>
            </a:endParaRPr>
          </a:p>
          <a:p>
            <a:pPr eaLnBrk="1" hangingPunct="1">
              <a:lnSpc>
                <a:spcPct val="80000"/>
              </a:lnSpc>
            </a:pPr>
            <a:r>
              <a:rPr lang="en-US" sz="2800" dirty="0" smtClean="0"/>
              <a:t>It is important that the verification team obtain the </a:t>
            </a:r>
            <a:r>
              <a:rPr lang="en-US" sz="2800" dirty="0" smtClean="0">
                <a:solidFill>
                  <a:srgbClr val="A50021"/>
                </a:solidFill>
              </a:rPr>
              <a:t>input, output and functional description</a:t>
            </a:r>
            <a:r>
              <a:rPr lang="en-US" sz="2800" dirty="0" smtClean="0"/>
              <a:t> of the black box from a source other than the HDL designer</a:t>
            </a:r>
          </a:p>
          <a:p>
            <a:pPr lvl="1" eaLnBrk="1" hangingPunct="1">
              <a:lnSpc>
                <a:spcPct val="80000"/>
              </a:lnSpc>
            </a:pPr>
            <a:r>
              <a:rPr lang="en-US" sz="2400" dirty="0" smtClean="0"/>
              <a:t>Standard specification</a:t>
            </a:r>
          </a:p>
          <a:p>
            <a:pPr lvl="1" eaLnBrk="1" hangingPunct="1">
              <a:lnSpc>
                <a:spcPct val="80000"/>
              </a:lnSpc>
            </a:pPr>
            <a:r>
              <a:rPr lang="en-US" sz="2400" dirty="0" smtClean="0"/>
              <a:t>High-level design</a:t>
            </a:r>
          </a:p>
          <a:p>
            <a:pPr lvl="1" eaLnBrk="1" hangingPunct="1">
              <a:lnSpc>
                <a:spcPct val="80000"/>
              </a:lnSpc>
            </a:pPr>
            <a:r>
              <a:rPr lang="en-US" sz="2400" dirty="0" smtClean="0"/>
              <a:t>Other designer that interfaces with the black box</a:t>
            </a:r>
          </a:p>
          <a:p>
            <a:pPr lvl="1" eaLnBrk="1" hangingPunct="1">
              <a:lnSpc>
                <a:spcPct val="80000"/>
              </a:lnSpc>
            </a:pPr>
            <a:r>
              <a:rPr lang="en-US" sz="2400" dirty="0" smtClean="0"/>
              <a:t>…</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358770"/>
            <a:ext cx="7772400" cy="2700299"/>
          </a:xfrm>
        </p:spPr>
        <p:txBody>
          <a:bodyPr/>
          <a:lstStyle/>
          <a:p>
            <a:pPr lvl="0">
              <a:spcBef>
                <a:spcPct val="20000"/>
              </a:spcBef>
            </a:pPr>
            <a:r>
              <a:rPr lang="en-GB" sz="6000" dirty="0" err="1" smtClean="0">
                <a:solidFill>
                  <a:srgbClr val="0070C0"/>
                </a:solidFill>
                <a:ea typeface="+mn-ea"/>
                <a:cs typeface="+mn-cs"/>
              </a:rPr>
              <a:t>Observability</a:t>
            </a:r>
            <a:r>
              <a:rPr lang="en-GB" sz="6000" dirty="0" smtClean="0">
                <a:solidFill>
                  <a:srgbClr val="0070C0"/>
                </a:solidFill>
                <a:ea typeface="+mn-ea"/>
                <a:cs typeface="+mn-cs"/>
              </a:rPr>
              <a:t> </a:t>
            </a:r>
            <a:br>
              <a:rPr lang="en-GB" sz="6000" dirty="0" smtClean="0">
                <a:solidFill>
                  <a:srgbClr val="0070C0"/>
                </a:solidFill>
                <a:ea typeface="+mn-ea"/>
                <a:cs typeface="+mn-cs"/>
              </a:rPr>
            </a:br>
            <a:r>
              <a:rPr lang="en-GB" sz="6000" dirty="0" smtClean="0">
                <a:solidFill>
                  <a:srgbClr val="0070C0"/>
                </a:solidFill>
                <a:ea typeface="+mn-ea"/>
                <a:cs typeface="+mn-cs"/>
              </a:rPr>
              <a:t>and Controllability</a:t>
            </a:r>
            <a:endParaRPr lang="en-GB" dirty="0"/>
          </a:p>
        </p:txBody>
      </p:sp>
      <p:sp>
        <p:nvSpPr>
          <p:cNvPr id="5" name="Subtitle 4"/>
          <p:cNvSpPr>
            <a:spLocks noGrp="1"/>
          </p:cNvSpPr>
          <p:nvPr>
            <p:ph type="subTitle" idx="1"/>
          </p:nvPr>
        </p:nvSpPr>
        <p:spPr/>
        <p:txBody>
          <a:bodyPr/>
          <a:lstStyle/>
          <a:p>
            <a:endParaRPr lang="en-GB"/>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Driving the Black Box</a:t>
            </a:r>
          </a:p>
        </p:txBody>
      </p:sp>
      <p:sp>
        <p:nvSpPr>
          <p:cNvPr id="30723" name="Rectangle 3"/>
          <p:cNvSpPr>
            <a:spLocks noGrp="1" noChangeArrowheads="1"/>
          </p:cNvSpPr>
          <p:nvPr>
            <p:ph type="body" idx="1"/>
          </p:nvPr>
        </p:nvSpPr>
        <p:spPr/>
        <p:txBody>
          <a:bodyPr/>
          <a:lstStyle/>
          <a:p>
            <a:pPr eaLnBrk="1" hangingPunct="1"/>
            <a:r>
              <a:rPr lang="en-US" sz="2800" smtClean="0"/>
              <a:t>We can start </a:t>
            </a:r>
            <a:r>
              <a:rPr lang="en-US" sz="2800" smtClean="0">
                <a:solidFill>
                  <a:srgbClr val="A50021"/>
                </a:solidFill>
              </a:rPr>
              <a:t>planning the stimuli</a:t>
            </a:r>
            <a:r>
              <a:rPr lang="en-US" sz="2800" smtClean="0"/>
              <a:t> even before the complete specification of the DUV is given</a:t>
            </a:r>
          </a:p>
          <a:p>
            <a:pPr eaLnBrk="1" hangingPunct="1"/>
            <a:r>
              <a:rPr lang="en-US" sz="2800" smtClean="0"/>
              <a:t>The </a:t>
            </a:r>
            <a:r>
              <a:rPr lang="en-US" sz="2800" smtClean="0">
                <a:solidFill>
                  <a:srgbClr val="A50021"/>
                </a:solidFill>
              </a:rPr>
              <a:t>definition of the inputs</a:t>
            </a:r>
            <a:r>
              <a:rPr lang="en-US" sz="2800" smtClean="0"/>
              <a:t> can provide information and hints on</a:t>
            </a:r>
          </a:p>
          <a:p>
            <a:pPr lvl="1" eaLnBrk="1" hangingPunct="1"/>
            <a:r>
              <a:rPr lang="en-US" sz="2400" smtClean="0"/>
              <a:t>The interface</a:t>
            </a:r>
          </a:p>
          <a:p>
            <a:pPr lvl="1" eaLnBrk="1" hangingPunct="1"/>
            <a:r>
              <a:rPr lang="en-US" sz="2400" smtClean="0"/>
              <a:t>The functionality</a:t>
            </a:r>
          </a:p>
          <a:p>
            <a:pPr eaLnBrk="1" hangingPunct="1"/>
            <a:r>
              <a:rPr lang="en-US" sz="2800" smtClean="0"/>
              <a:t>This information can lead to </a:t>
            </a:r>
            <a:r>
              <a:rPr lang="en-US" sz="2800" smtClean="0">
                <a:solidFill>
                  <a:srgbClr val="A50021"/>
                </a:solidFill>
              </a:rPr>
              <a:t>first set of stimuli</a:t>
            </a:r>
          </a:p>
          <a:p>
            <a:pPr eaLnBrk="1" hangingPunct="1"/>
            <a:r>
              <a:rPr lang="en-US" sz="2800" smtClean="0"/>
              <a:t>More stimuli will be added as we learn more details on the DUV</a:t>
            </a: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Driving the Black Box</a:t>
            </a:r>
          </a:p>
        </p:txBody>
      </p:sp>
      <p:sp>
        <p:nvSpPr>
          <p:cNvPr id="31747" name="Rectangle 3" descr="5%"/>
          <p:cNvSpPr>
            <a:spLocks noChangeArrowheads="1"/>
          </p:cNvSpPr>
          <p:nvPr/>
        </p:nvSpPr>
        <p:spPr bwMode="auto">
          <a:xfrm>
            <a:off x="3563938" y="3019425"/>
            <a:ext cx="2665412" cy="1900238"/>
          </a:xfrm>
          <a:prstGeom prst="rect">
            <a:avLst/>
          </a:prstGeom>
          <a:pattFill prst="pct5">
            <a:fgClr>
              <a:srgbClr val="000000"/>
            </a:fgClr>
            <a:bgClr>
              <a:srgbClr val="FFFFFF"/>
            </a:bgClr>
          </a:pattFill>
          <a:ln w="9525">
            <a:solidFill>
              <a:schemeClr val="tx1"/>
            </a:solidFill>
            <a:miter lim="800000"/>
            <a:headEnd/>
            <a:tailEnd/>
          </a:ln>
        </p:spPr>
        <p:txBody>
          <a:bodyPr wrap="none" lIns="91431" tIns="45716" rIns="91431" bIns="45716" anchor="ctr"/>
          <a:lstStyle/>
          <a:p>
            <a:r>
              <a:rPr lang="en-US">
                <a:cs typeface="Arial" charset="0"/>
              </a:rPr>
              <a:t>DUV</a:t>
            </a:r>
          </a:p>
        </p:txBody>
      </p:sp>
      <p:sp>
        <p:nvSpPr>
          <p:cNvPr id="31748" name="Line 4"/>
          <p:cNvSpPr>
            <a:spLocks noChangeShapeType="1"/>
          </p:cNvSpPr>
          <p:nvPr/>
        </p:nvSpPr>
        <p:spPr bwMode="auto">
          <a:xfrm>
            <a:off x="2376488" y="3481388"/>
            <a:ext cx="1187450" cy="3175"/>
          </a:xfrm>
          <a:prstGeom prst="line">
            <a:avLst/>
          </a:prstGeom>
          <a:noFill/>
          <a:ln w="9525">
            <a:solidFill>
              <a:schemeClr val="tx1"/>
            </a:solidFill>
            <a:round/>
            <a:headEnd/>
            <a:tailEnd/>
          </a:ln>
        </p:spPr>
        <p:txBody>
          <a:bodyPr/>
          <a:lstStyle/>
          <a:p>
            <a:endParaRPr lang="en-GB"/>
          </a:p>
        </p:txBody>
      </p:sp>
      <p:sp>
        <p:nvSpPr>
          <p:cNvPr id="31749" name="Line 5"/>
          <p:cNvSpPr>
            <a:spLocks noChangeShapeType="1"/>
          </p:cNvSpPr>
          <p:nvPr/>
        </p:nvSpPr>
        <p:spPr bwMode="auto">
          <a:xfrm>
            <a:off x="2376488" y="3810000"/>
            <a:ext cx="1187450" cy="1588"/>
          </a:xfrm>
          <a:prstGeom prst="line">
            <a:avLst/>
          </a:prstGeom>
          <a:noFill/>
          <a:ln w="9525">
            <a:solidFill>
              <a:schemeClr val="tx1"/>
            </a:solidFill>
            <a:round/>
            <a:headEnd/>
            <a:tailEnd/>
          </a:ln>
        </p:spPr>
        <p:txBody>
          <a:bodyPr/>
          <a:lstStyle/>
          <a:p>
            <a:endParaRPr lang="en-GB"/>
          </a:p>
        </p:txBody>
      </p:sp>
      <p:sp>
        <p:nvSpPr>
          <p:cNvPr id="31750" name="Line 6"/>
          <p:cNvSpPr>
            <a:spLocks noChangeShapeType="1"/>
          </p:cNvSpPr>
          <p:nvPr/>
        </p:nvSpPr>
        <p:spPr bwMode="auto">
          <a:xfrm>
            <a:off x="2376488" y="4137025"/>
            <a:ext cx="1187450" cy="3175"/>
          </a:xfrm>
          <a:prstGeom prst="line">
            <a:avLst/>
          </a:prstGeom>
          <a:noFill/>
          <a:ln w="9525">
            <a:solidFill>
              <a:schemeClr val="tx1"/>
            </a:solidFill>
            <a:round/>
            <a:headEnd/>
            <a:tailEnd/>
          </a:ln>
        </p:spPr>
        <p:txBody>
          <a:bodyPr/>
          <a:lstStyle/>
          <a:p>
            <a:endParaRPr lang="en-GB"/>
          </a:p>
        </p:txBody>
      </p:sp>
      <p:sp>
        <p:nvSpPr>
          <p:cNvPr id="31751" name="Line 7"/>
          <p:cNvSpPr>
            <a:spLocks noChangeShapeType="1"/>
          </p:cNvSpPr>
          <p:nvPr/>
        </p:nvSpPr>
        <p:spPr bwMode="auto">
          <a:xfrm>
            <a:off x="2376488" y="4465638"/>
            <a:ext cx="1187450" cy="1587"/>
          </a:xfrm>
          <a:prstGeom prst="line">
            <a:avLst/>
          </a:prstGeom>
          <a:noFill/>
          <a:ln w="9525">
            <a:solidFill>
              <a:schemeClr val="tx1"/>
            </a:solidFill>
            <a:round/>
            <a:headEnd/>
            <a:tailEnd/>
          </a:ln>
        </p:spPr>
        <p:txBody>
          <a:bodyPr/>
          <a:lstStyle/>
          <a:p>
            <a:endParaRPr lang="en-GB"/>
          </a:p>
        </p:txBody>
      </p:sp>
      <p:sp>
        <p:nvSpPr>
          <p:cNvPr id="31752" name="Line 8"/>
          <p:cNvSpPr>
            <a:spLocks noChangeShapeType="1"/>
          </p:cNvSpPr>
          <p:nvPr/>
        </p:nvSpPr>
        <p:spPr bwMode="auto">
          <a:xfrm>
            <a:off x="6229350" y="3484563"/>
            <a:ext cx="1185863" cy="1587"/>
          </a:xfrm>
          <a:prstGeom prst="line">
            <a:avLst/>
          </a:prstGeom>
          <a:noFill/>
          <a:ln w="9525">
            <a:solidFill>
              <a:schemeClr val="tx1"/>
            </a:solidFill>
            <a:round/>
            <a:headEnd/>
            <a:tailEnd/>
          </a:ln>
        </p:spPr>
        <p:txBody>
          <a:bodyPr/>
          <a:lstStyle/>
          <a:p>
            <a:endParaRPr lang="en-GB"/>
          </a:p>
        </p:txBody>
      </p:sp>
      <p:sp>
        <p:nvSpPr>
          <p:cNvPr id="31753" name="Line 9"/>
          <p:cNvSpPr>
            <a:spLocks noChangeShapeType="1"/>
          </p:cNvSpPr>
          <p:nvPr/>
        </p:nvSpPr>
        <p:spPr bwMode="auto">
          <a:xfrm>
            <a:off x="6229350" y="3811588"/>
            <a:ext cx="1185863" cy="3175"/>
          </a:xfrm>
          <a:prstGeom prst="line">
            <a:avLst/>
          </a:prstGeom>
          <a:noFill/>
          <a:ln w="9525">
            <a:solidFill>
              <a:schemeClr val="tx1"/>
            </a:solidFill>
            <a:round/>
            <a:headEnd/>
            <a:tailEnd/>
          </a:ln>
        </p:spPr>
        <p:txBody>
          <a:bodyPr/>
          <a:lstStyle/>
          <a:p>
            <a:endParaRPr lang="en-GB"/>
          </a:p>
        </p:txBody>
      </p:sp>
      <p:sp>
        <p:nvSpPr>
          <p:cNvPr id="31754" name="Line 10"/>
          <p:cNvSpPr>
            <a:spLocks noChangeShapeType="1"/>
          </p:cNvSpPr>
          <p:nvPr/>
        </p:nvSpPr>
        <p:spPr bwMode="auto">
          <a:xfrm>
            <a:off x="6229350" y="4140200"/>
            <a:ext cx="1185863" cy="1588"/>
          </a:xfrm>
          <a:prstGeom prst="line">
            <a:avLst/>
          </a:prstGeom>
          <a:noFill/>
          <a:ln w="9525">
            <a:solidFill>
              <a:schemeClr val="tx1"/>
            </a:solidFill>
            <a:round/>
            <a:headEnd/>
            <a:tailEnd/>
          </a:ln>
        </p:spPr>
        <p:txBody>
          <a:bodyPr/>
          <a:lstStyle/>
          <a:p>
            <a:endParaRPr lang="en-GB"/>
          </a:p>
        </p:txBody>
      </p:sp>
      <p:sp>
        <p:nvSpPr>
          <p:cNvPr id="31755" name="Line 11"/>
          <p:cNvSpPr>
            <a:spLocks noChangeShapeType="1"/>
          </p:cNvSpPr>
          <p:nvPr/>
        </p:nvSpPr>
        <p:spPr bwMode="auto">
          <a:xfrm>
            <a:off x="6229350" y="4489450"/>
            <a:ext cx="1185863" cy="3175"/>
          </a:xfrm>
          <a:prstGeom prst="line">
            <a:avLst/>
          </a:prstGeom>
          <a:noFill/>
          <a:ln w="9525">
            <a:solidFill>
              <a:schemeClr val="tx1"/>
            </a:solidFill>
            <a:round/>
            <a:headEnd/>
            <a:tailEnd/>
          </a:ln>
        </p:spPr>
        <p:txBody>
          <a:bodyPr/>
          <a:lstStyle/>
          <a:p>
            <a:endParaRPr lang="en-GB"/>
          </a:p>
        </p:txBody>
      </p:sp>
      <p:sp>
        <p:nvSpPr>
          <p:cNvPr id="31756" name="Text Box 12"/>
          <p:cNvSpPr txBox="1">
            <a:spLocks noChangeArrowheads="1"/>
          </p:cNvSpPr>
          <p:nvPr/>
        </p:nvSpPr>
        <p:spPr bwMode="auto">
          <a:xfrm>
            <a:off x="938213" y="3575050"/>
            <a:ext cx="806450" cy="368300"/>
          </a:xfrm>
          <a:prstGeom prst="rect">
            <a:avLst/>
          </a:prstGeom>
          <a:noFill/>
          <a:ln w="9525">
            <a:noFill/>
            <a:miter lim="800000"/>
            <a:headEnd/>
            <a:tailEnd/>
          </a:ln>
        </p:spPr>
        <p:txBody>
          <a:bodyPr wrap="none" lIns="91431" tIns="45716" rIns="91431" bIns="45716">
            <a:spAutoFit/>
          </a:bodyPr>
          <a:lstStyle/>
          <a:p>
            <a:pPr algn="l"/>
            <a:r>
              <a:rPr lang="en-US">
                <a:cs typeface="Arial" charset="0"/>
              </a:rPr>
              <a:t>Inputs</a:t>
            </a:r>
          </a:p>
        </p:txBody>
      </p:sp>
      <p:sp>
        <p:nvSpPr>
          <p:cNvPr id="31757" name="Text Box 13"/>
          <p:cNvSpPr txBox="1">
            <a:spLocks noChangeArrowheads="1"/>
          </p:cNvSpPr>
          <p:nvPr/>
        </p:nvSpPr>
        <p:spPr bwMode="auto">
          <a:xfrm>
            <a:off x="7702550" y="3575050"/>
            <a:ext cx="984250" cy="368300"/>
          </a:xfrm>
          <a:prstGeom prst="rect">
            <a:avLst/>
          </a:prstGeom>
          <a:noFill/>
          <a:ln w="9525">
            <a:noFill/>
            <a:miter lim="800000"/>
            <a:headEnd/>
            <a:tailEnd/>
          </a:ln>
        </p:spPr>
        <p:txBody>
          <a:bodyPr wrap="none" lIns="91431" tIns="45716" rIns="91431" bIns="45716">
            <a:spAutoFit/>
          </a:bodyPr>
          <a:lstStyle/>
          <a:p>
            <a:pPr algn="l"/>
            <a:r>
              <a:rPr lang="en-US">
                <a:cs typeface="Arial" charset="0"/>
              </a:rPr>
              <a:t>Outputs</a:t>
            </a:r>
          </a:p>
        </p:txBody>
      </p:sp>
      <p:grpSp>
        <p:nvGrpSpPr>
          <p:cNvPr id="31758" name="Group 14"/>
          <p:cNvGrpSpPr>
            <a:grpSpLocks/>
          </p:cNvGrpSpPr>
          <p:nvPr/>
        </p:nvGrpSpPr>
        <p:grpSpPr bwMode="auto">
          <a:xfrm>
            <a:off x="3100388" y="2782888"/>
            <a:ext cx="450850" cy="808037"/>
            <a:chOff x="1953" y="1753"/>
            <a:chExt cx="284" cy="509"/>
          </a:xfrm>
        </p:grpSpPr>
        <p:sp>
          <p:nvSpPr>
            <p:cNvPr id="31772" name="Oval 15"/>
            <p:cNvSpPr>
              <a:spLocks noChangeArrowheads="1"/>
            </p:cNvSpPr>
            <p:nvPr/>
          </p:nvSpPr>
          <p:spPr bwMode="auto">
            <a:xfrm>
              <a:off x="1953" y="2129"/>
              <a:ext cx="117" cy="133"/>
            </a:xfrm>
            <a:prstGeom prst="ellipse">
              <a:avLst/>
            </a:prstGeom>
            <a:noFill/>
            <a:ln w="12700">
              <a:solidFill>
                <a:schemeClr val="tx1"/>
              </a:solidFill>
              <a:round/>
              <a:headEnd/>
              <a:tailEnd/>
            </a:ln>
          </p:spPr>
          <p:txBody>
            <a:bodyPr wrap="none" anchor="ctr"/>
            <a:lstStyle/>
            <a:p>
              <a:endParaRPr lang="en-GB"/>
            </a:p>
          </p:txBody>
        </p:sp>
        <p:sp>
          <p:nvSpPr>
            <p:cNvPr id="31773" name="Freeform 16"/>
            <p:cNvSpPr>
              <a:spLocks/>
            </p:cNvSpPr>
            <p:nvPr/>
          </p:nvSpPr>
          <p:spPr bwMode="auto">
            <a:xfrm>
              <a:off x="1992" y="1753"/>
              <a:ext cx="245" cy="367"/>
            </a:xfrm>
            <a:custGeom>
              <a:avLst/>
              <a:gdLst>
                <a:gd name="T0" fmla="*/ 11 w 245"/>
                <a:gd name="T1" fmla="*/ 367 h 367"/>
                <a:gd name="T2" fmla="*/ 11 w 245"/>
                <a:gd name="T3" fmla="*/ 225 h 367"/>
                <a:gd name="T4" fmla="*/ 78 w 245"/>
                <a:gd name="T5" fmla="*/ 84 h 367"/>
                <a:gd name="T6" fmla="*/ 245 w 245"/>
                <a:gd name="T7" fmla="*/ 0 h 367"/>
                <a:gd name="T8" fmla="*/ 0 60000 65536"/>
                <a:gd name="T9" fmla="*/ 0 60000 65536"/>
                <a:gd name="T10" fmla="*/ 0 60000 65536"/>
                <a:gd name="T11" fmla="*/ 0 60000 65536"/>
                <a:gd name="T12" fmla="*/ 0 w 245"/>
                <a:gd name="T13" fmla="*/ 0 h 367"/>
                <a:gd name="T14" fmla="*/ 245 w 245"/>
                <a:gd name="T15" fmla="*/ 367 h 367"/>
              </a:gdLst>
              <a:ahLst/>
              <a:cxnLst>
                <a:cxn ang="T8">
                  <a:pos x="T0" y="T1"/>
                </a:cxn>
                <a:cxn ang="T9">
                  <a:pos x="T2" y="T3"/>
                </a:cxn>
                <a:cxn ang="T10">
                  <a:pos x="T4" y="T5"/>
                </a:cxn>
                <a:cxn ang="T11">
                  <a:pos x="T6" y="T7"/>
                </a:cxn>
              </a:cxnLst>
              <a:rect l="T12" t="T13" r="T14" b="T15"/>
              <a:pathLst>
                <a:path w="245" h="367">
                  <a:moveTo>
                    <a:pt x="11" y="367"/>
                  </a:moveTo>
                  <a:cubicBezTo>
                    <a:pt x="5" y="319"/>
                    <a:pt x="0" y="272"/>
                    <a:pt x="11" y="225"/>
                  </a:cubicBezTo>
                  <a:cubicBezTo>
                    <a:pt x="22" y="178"/>
                    <a:pt x="39" y="121"/>
                    <a:pt x="78" y="84"/>
                  </a:cubicBezTo>
                  <a:cubicBezTo>
                    <a:pt x="117" y="47"/>
                    <a:pt x="216" y="14"/>
                    <a:pt x="245" y="0"/>
                  </a:cubicBezTo>
                </a:path>
              </a:pathLst>
            </a:custGeom>
            <a:noFill/>
            <a:ln w="12700">
              <a:solidFill>
                <a:schemeClr val="tx1"/>
              </a:solidFill>
              <a:round/>
              <a:headEnd/>
              <a:tailEnd/>
            </a:ln>
          </p:spPr>
          <p:txBody>
            <a:bodyPr/>
            <a:lstStyle/>
            <a:p>
              <a:endParaRPr lang="en-GB"/>
            </a:p>
          </p:txBody>
        </p:sp>
      </p:grpSp>
      <p:sp>
        <p:nvSpPr>
          <p:cNvPr id="31759" name="Text Box 17"/>
          <p:cNvSpPr txBox="1">
            <a:spLocks noChangeArrowheads="1"/>
          </p:cNvSpPr>
          <p:nvPr/>
        </p:nvSpPr>
        <p:spPr bwMode="auto">
          <a:xfrm>
            <a:off x="3592513" y="2514600"/>
            <a:ext cx="3397250" cy="366713"/>
          </a:xfrm>
          <a:prstGeom prst="rect">
            <a:avLst/>
          </a:prstGeom>
          <a:noFill/>
          <a:ln w="9525">
            <a:noFill/>
            <a:miter lim="800000"/>
            <a:headEnd/>
            <a:tailEnd/>
          </a:ln>
        </p:spPr>
        <p:txBody>
          <a:bodyPr wrap="none" lIns="91431" tIns="45716" rIns="91431" bIns="45716">
            <a:spAutoFit/>
          </a:bodyPr>
          <a:lstStyle/>
          <a:p>
            <a:pPr algn="l"/>
            <a:r>
              <a:rPr lang="en-US">
                <a:cs typeface="Arial" charset="0"/>
              </a:rPr>
              <a:t>in_buf_valid is on if data is valid</a:t>
            </a:r>
          </a:p>
        </p:txBody>
      </p:sp>
      <p:sp>
        <p:nvSpPr>
          <p:cNvPr id="31760" name="Text Box 18"/>
          <p:cNvSpPr txBox="1">
            <a:spLocks noChangeArrowheads="1"/>
          </p:cNvSpPr>
          <p:nvPr/>
        </p:nvSpPr>
        <p:spPr bwMode="auto">
          <a:xfrm>
            <a:off x="2819400" y="2133600"/>
            <a:ext cx="5607050" cy="366713"/>
          </a:xfrm>
          <a:prstGeom prst="rect">
            <a:avLst/>
          </a:prstGeom>
          <a:noFill/>
          <a:ln w="9525">
            <a:noFill/>
            <a:miter lim="800000"/>
            <a:headEnd/>
            <a:tailEnd/>
          </a:ln>
        </p:spPr>
        <p:txBody>
          <a:bodyPr wrap="none" lIns="91431" tIns="45716" rIns="91431" bIns="45716">
            <a:spAutoFit/>
          </a:bodyPr>
          <a:lstStyle/>
          <a:p>
            <a:pPr algn="l"/>
            <a:r>
              <a:rPr lang="en-US">
                <a:cs typeface="Arial" charset="0"/>
              </a:rPr>
              <a:t>in_buf_data&lt;0:7&gt; is the data to be placed in the stack</a:t>
            </a:r>
          </a:p>
        </p:txBody>
      </p:sp>
      <p:grpSp>
        <p:nvGrpSpPr>
          <p:cNvPr id="31761" name="Group 19"/>
          <p:cNvGrpSpPr>
            <a:grpSpLocks/>
          </p:cNvGrpSpPr>
          <p:nvPr/>
        </p:nvGrpSpPr>
        <p:grpSpPr bwMode="auto">
          <a:xfrm>
            <a:off x="2465388" y="2411413"/>
            <a:ext cx="436562" cy="1498600"/>
            <a:chOff x="1553" y="1519"/>
            <a:chExt cx="275" cy="944"/>
          </a:xfrm>
        </p:grpSpPr>
        <p:sp>
          <p:nvSpPr>
            <p:cNvPr id="31770" name="Oval 20"/>
            <p:cNvSpPr>
              <a:spLocks noChangeArrowheads="1"/>
            </p:cNvSpPr>
            <p:nvPr/>
          </p:nvSpPr>
          <p:spPr bwMode="auto">
            <a:xfrm>
              <a:off x="1553" y="2329"/>
              <a:ext cx="125" cy="134"/>
            </a:xfrm>
            <a:prstGeom prst="ellipse">
              <a:avLst/>
            </a:prstGeom>
            <a:noFill/>
            <a:ln w="12700">
              <a:solidFill>
                <a:schemeClr val="tx1"/>
              </a:solidFill>
              <a:round/>
              <a:headEnd/>
              <a:tailEnd/>
            </a:ln>
          </p:spPr>
          <p:txBody>
            <a:bodyPr wrap="none" anchor="ctr"/>
            <a:lstStyle/>
            <a:p>
              <a:endParaRPr lang="en-GB"/>
            </a:p>
          </p:txBody>
        </p:sp>
        <p:sp>
          <p:nvSpPr>
            <p:cNvPr id="31771" name="Freeform 21"/>
            <p:cNvSpPr>
              <a:spLocks/>
            </p:cNvSpPr>
            <p:nvPr/>
          </p:nvSpPr>
          <p:spPr bwMode="auto">
            <a:xfrm>
              <a:off x="1607" y="1519"/>
              <a:ext cx="221" cy="802"/>
            </a:xfrm>
            <a:custGeom>
              <a:avLst/>
              <a:gdLst>
                <a:gd name="T0" fmla="*/ 4 w 221"/>
                <a:gd name="T1" fmla="*/ 802 h 802"/>
                <a:gd name="T2" fmla="*/ 4 w 221"/>
                <a:gd name="T3" fmla="*/ 576 h 802"/>
                <a:gd name="T4" fmla="*/ 29 w 221"/>
                <a:gd name="T5" fmla="*/ 267 h 802"/>
                <a:gd name="T6" fmla="*/ 121 w 221"/>
                <a:gd name="T7" fmla="*/ 67 h 802"/>
                <a:gd name="T8" fmla="*/ 221 w 221"/>
                <a:gd name="T9" fmla="*/ 0 h 802"/>
                <a:gd name="T10" fmla="*/ 0 60000 65536"/>
                <a:gd name="T11" fmla="*/ 0 60000 65536"/>
                <a:gd name="T12" fmla="*/ 0 60000 65536"/>
                <a:gd name="T13" fmla="*/ 0 60000 65536"/>
                <a:gd name="T14" fmla="*/ 0 60000 65536"/>
                <a:gd name="T15" fmla="*/ 0 w 221"/>
                <a:gd name="T16" fmla="*/ 0 h 802"/>
                <a:gd name="T17" fmla="*/ 221 w 221"/>
                <a:gd name="T18" fmla="*/ 802 h 802"/>
              </a:gdLst>
              <a:ahLst/>
              <a:cxnLst>
                <a:cxn ang="T10">
                  <a:pos x="T0" y="T1"/>
                </a:cxn>
                <a:cxn ang="T11">
                  <a:pos x="T2" y="T3"/>
                </a:cxn>
                <a:cxn ang="T12">
                  <a:pos x="T4" y="T5"/>
                </a:cxn>
                <a:cxn ang="T13">
                  <a:pos x="T6" y="T7"/>
                </a:cxn>
                <a:cxn ang="T14">
                  <a:pos x="T8" y="T9"/>
                </a:cxn>
              </a:cxnLst>
              <a:rect l="T15" t="T16" r="T17" b="T18"/>
              <a:pathLst>
                <a:path w="221" h="802">
                  <a:moveTo>
                    <a:pt x="4" y="802"/>
                  </a:moveTo>
                  <a:cubicBezTo>
                    <a:pt x="2" y="733"/>
                    <a:pt x="0" y="665"/>
                    <a:pt x="4" y="576"/>
                  </a:cubicBezTo>
                  <a:cubicBezTo>
                    <a:pt x="8" y="487"/>
                    <a:pt x="10" y="352"/>
                    <a:pt x="29" y="267"/>
                  </a:cubicBezTo>
                  <a:cubicBezTo>
                    <a:pt x="48" y="182"/>
                    <a:pt x="89" y="111"/>
                    <a:pt x="121" y="67"/>
                  </a:cubicBezTo>
                  <a:cubicBezTo>
                    <a:pt x="153" y="23"/>
                    <a:pt x="206" y="12"/>
                    <a:pt x="221" y="0"/>
                  </a:cubicBezTo>
                </a:path>
              </a:pathLst>
            </a:custGeom>
            <a:noFill/>
            <a:ln w="12700">
              <a:solidFill>
                <a:schemeClr val="tx1"/>
              </a:solidFill>
              <a:round/>
              <a:headEnd/>
              <a:tailEnd/>
            </a:ln>
          </p:spPr>
          <p:txBody>
            <a:bodyPr/>
            <a:lstStyle/>
            <a:p>
              <a:endParaRPr lang="en-GB"/>
            </a:p>
          </p:txBody>
        </p:sp>
      </p:grpSp>
      <p:sp>
        <p:nvSpPr>
          <p:cNvPr id="31762" name="Text Box 22"/>
          <p:cNvSpPr txBox="1">
            <a:spLocks noChangeArrowheads="1"/>
          </p:cNvSpPr>
          <p:nvPr/>
        </p:nvSpPr>
        <p:spPr bwMode="auto">
          <a:xfrm>
            <a:off x="3432175" y="5006975"/>
            <a:ext cx="4413250" cy="366713"/>
          </a:xfrm>
          <a:prstGeom prst="rect">
            <a:avLst/>
          </a:prstGeom>
          <a:noFill/>
          <a:ln w="9525">
            <a:noFill/>
            <a:miter lim="800000"/>
            <a:headEnd/>
            <a:tailEnd/>
          </a:ln>
        </p:spPr>
        <p:txBody>
          <a:bodyPr wrap="none" lIns="91431" tIns="45716" rIns="91431" bIns="45716">
            <a:spAutoFit/>
          </a:bodyPr>
          <a:lstStyle/>
          <a:p>
            <a:pPr algn="l"/>
            <a:r>
              <a:rPr lang="en-US">
                <a:cs typeface="Arial" charset="0"/>
              </a:rPr>
              <a:t>clean_stack will invalidate the entire stack</a:t>
            </a:r>
          </a:p>
        </p:txBody>
      </p:sp>
      <p:grpSp>
        <p:nvGrpSpPr>
          <p:cNvPr id="31763" name="Group 23"/>
          <p:cNvGrpSpPr>
            <a:grpSpLocks/>
          </p:cNvGrpSpPr>
          <p:nvPr/>
        </p:nvGrpSpPr>
        <p:grpSpPr bwMode="auto">
          <a:xfrm flipV="1">
            <a:off x="3094038" y="4354513"/>
            <a:ext cx="450850" cy="808037"/>
            <a:chOff x="1953" y="1753"/>
            <a:chExt cx="284" cy="509"/>
          </a:xfrm>
        </p:grpSpPr>
        <p:sp>
          <p:nvSpPr>
            <p:cNvPr id="31768" name="Oval 24"/>
            <p:cNvSpPr>
              <a:spLocks noChangeArrowheads="1"/>
            </p:cNvSpPr>
            <p:nvPr/>
          </p:nvSpPr>
          <p:spPr bwMode="auto">
            <a:xfrm>
              <a:off x="1953" y="2129"/>
              <a:ext cx="117" cy="133"/>
            </a:xfrm>
            <a:prstGeom prst="ellipse">
              <a:avLst/>
            </a:prstGeom>
            <a:noFill/>
            <a:ln w="12700">
              <a:solidFill>
                <a:schemeClr val="tx1"/>
              </a:solidFill>
              <a:round/>
              <a:headEnd/>
              <a:tailEnd/>
            </a:ln>
          </p:spPr>
          <p:txBody>
            <a:bodyPr wrap="none" anchor="ctr"/>
            <a:lstStyle/>
            <a:p>
              <a:endParaRPr lang="en-GB"/>
            </a:p>
          </p:txBody>
        </p:sp>
        <p:sp>
          <p:nvSpPr>
            <p:cNvPr id="31769" name="Freeform 25"/>
            <p:cNvSpPr>
              <a:spLocks/>
            </p:cNvSpPr>
            <p:nvPr/>
          </p:nvSpPr>
          <p:spPr bwMode="auto">
            <a:xfrm>
              <a:off x="1992" y="1753"/>
              <a:ext cx="245" cy="367"/>
            </a:xfrm>
            <a:custGeom>
              <a:avLst/>
              <a:gdLst>
                <a:gd name="T0" fmla="*/ 11 w 245"/>
                <a:gd name="T1" fmla="*/ 367 h 367"/>
                <a:gd name="T2" fmla="*/ 11 w 245"/>
                <a:gd name="T3" fmla="*/ 225 h 367"/>
                <a:gd name="T4" fmla="*/ 78 w 245"/>
                <a:gd name="T5" fmla="*/ 84 h 367"/>
                <a:gd name="T6" fmla="*/ 245 w 245"/>
                <a:gd name="T7" fmla="*/ 0 h 367"/>
                <a:gd name="T8" fmla="*/ 0 60000 65536"/>
                <a:gd name="T9" fmla="*/ 0 60000 65536"/>
                <a:gd name="T10" fmla="*/ 0 60000 65536"/>
                <a:gd name="T11" fmla="*/ 0 60000 65536"/>
                <a:gd name="T12" fmla="*/ 0 w 245"/>
                <a:gd name="T13" fmla="*/ 0 h 367"/>
                <a:gd name="T14" fmla="*/ 245 w 245"/>
                <a:gd name="T15" fmla="*/ 367 h 367"/>
              </a:gdLst>
              <a:ahLst/>
              <a:cxnLst>
                <a:cxn ang="T8">
                  <a:pos x="T0" y="T1"/>
                </a:cxn>
                <a:cxn ang="T9">
                  <a:pos x="T2" y="T3"/>
                </a:cxn>
                <a:cxn ang="T10">
                  <a:pos x="T4" y="T5"/>
                </a:cxn>
                <a:cxn ang="T11">
                  <a:pos x="T6" y="T7"/>
                </a:cxn>
              </a:cxnLst>
              <a:rect l="T12" t="T13" r="T14" b="T15"/>
              <a:pathLst>
                <a:path w="245" h="367">
                  <a:moveTo>
                    <a:pt x="11" y="367"/>
                  </a:moveTo>
                  <a:cubicBezTo>
                    <a:pt x="5" y="319"/>
                    <a:pt x="0" y="272"/>
                    <a:pt x="11" y="225"/>
                  </a:cubicBezTo>
                  <a:cubicBezTo>
                    <a:pt x="22" y="178"/>
                    <a:pt x="39" y="121"/>
                    <a:pt x="78" y="84"/>
                  </a:cubicBezTo>
                  <a:cubicBezTo>
                    <a:pt x="117" y="47"/>
                    <a:pt x="216" y="14"/>
                    <a:pt x="245" y="0"/>
                  </a:cubicBezTo>
                </a:path>
              </a:pathLst>
            </a:custGeom>
            <a:noFill/>
            <a:ln w="12700">
              <a:solidFill>
                <a:schemeClr val="tx1"/>
              </a:solidFill>
              <a:round/>
              <a:headEnd/>
              <a:tailEnd/>
            </a:ln>
          </p:spPr>
          <p:txBody>
            <a:bodyPr/>
            <a:lstStyle/>
            <a:p>
              <a:endParaRPr lang="en-GB"/>
            </a:p>
          </p:txBody>
        </p:sp>
      </p:grpSp>
      <p:grpSp>
        <p:nvGrpSpPr>
          <p:cNvPr id="31764" name="Group 26"/>
          <p:cNvGrpSpPr>
            <a:grpSpLocks/>
          </p:cNvGrpSpPr>
          <p:nvPr/>
        </p:nvGrpSpPr>
        <p:grpSpPr bwMode="auto">
          <a:xfrm flipV="1">
            <a:off x="2471738" y="4008438"/>
            <a:ext cx="436562" cy="1498600"/>
            <a:chOff x="1553" y="1519"/>
            <a:chExt cx="275" cy="944"/>
          </a:xfrm>
        </p:grpSpPr>
        <p:sp>
          <p:nvSpPr>
            <p:cNvPr id="31766" name="Oval 27"/>
            <p:cNvSpPr>
              <a:spLocks noChangeArrowheads="1"/>
            </p:cNvSpPr>
            <p:nvPr/>
          </p:nvSpPr>
          <p:spPr bwMode="auto">
            <a:xfrm>
              <a:off x="1553" y="2329"/>
              <a:ext cx="125" cy="134"/>
            </a:xfrm>
            <a:prstGeom prst="ellipse">
              <a:avLst/>
            </a:prstGeom>
            <a:noFill/>
            <a:ln w="12700">
              <a:solidFill>
                <a:schemeClr val="tx1"/>
              </a:solidFill>
              <a:round/>
              <a:headEnd/>
              <a:tailEnd/>
            </a:ln>
          </p:spPr>
          <p:txBody>
            <a:bodyPr wrap="none" anchor="ctr"/>
            <a:lstStyle/>
            <a:p>
              <a:endParaRPr lang="en-GB"/>
            </a:p>
          </p:txBody>
        </p:sp>
        <p:sp>
          <p:nvSpPr>
            <p:cNvPr id="31767" name="Freeform 28"/>
            <p:cNvSpPr>
              <a:spLocks/>
            </p:cNvSpPr>
            <p:nvPr/>
          </p:nvSpPr>
          <p:spPr bwMode="auto">
            <a:xfrm>
              <a:off x="1607" y="1519"/>
              <a:ext cx="221" cy="802"/>
            </a:xfrm>
            <a:custGeom>
              <a:avLst/>
              <a:gdLst>
                <a:gd name="T0" fmla="*/ 4 w 221"/>
                <a:gd name="T1" fmla="*/ 802 h 802"/>
                <a:gd name="T2" fmla="*/ 4 w 221"/>
                <a:gd name="T3" fmla="*/ 576 h 802"/>
                <a:gd name="T4" fmla="*/ 29 w 221"/>
                <a:gd name="T5" fmla="*/ 267 h 802"/>
                <a:gd name="T6" fmla="*/ 121 w 221"/>
                <a:gd name="T7" fmla="*/ 67 h 802"/>
                <a:gd name="T8" fmla="*/ 221 w 221"/>
                <a:gd name="T9" fmla="*/ 0 h 802"/>
                <a:gd name="T10" fmla="*/ 0 60000 65536"/>
                <a:gd name="T11" fmla="*/ 0 60000 65536"/>
                <a:gd name="T12" fmla="*/ 0 60000 65536"/>
                <a:gd name="T13" fmla="*/ 0 60000 65536"/>
                <a:gd name="T14" fmla="*/ 0 60000 65536"/>
                <a:gd name="T15" fmla="*/ 0 w 221"/>
                <a:gd name="T16" fmla="*/ 0 h 802"/>
                <a:gd name="T17" fmla="*/ 221 w 221"/>
                <a:gd name="T18" fmla="*/ 802 h 802"/>
              </a:gdLst>
              <a:ahLst/>
              <a:cxnLst>
                <a:cxn ang="T10">
                  <a:pos x="T0" y="T1"/>
                </a:cxn>
                <a:cxn ang="T11">
                  <a:pos x="T2" y="T3"/>
                </a:cxn>
                <a:cxn ang="T12">
                  <a:pos x="T4" y="T5"/>
                </a:cxn>
                <a:cxn ang="T13">
                  <a:pos x="T6" y="T7"/>
                </a:cxn>
                <a:cxn ang="T14">
                  <a:pos x="T8" y="T9"/>
                </a:cxn>
              </a:cxnLst>
              <a:rect l="T15" t="T16" r="T17" b="T18"/>
              <a:pathLst>
                <a:path w="221" h="802">
                  <a:moveTo>
                    <a:pt x="4" y="802"/>
                  </a:moveTo>
                  <a:cubicBezTo>
                    <a:pt x="2" y="733"/>
                    <a:pt x="0" y="665"/>
                    <a:pt x="4" y="576"/>
                  </a:cubicBezTo>
                  <a:cubicBezTo>
                    <a:pt x="8" y="487"/>
                    <a:pt x="10" y="352"/>
                    <a:pt x="29" y="267"/>
                  </a:cubicBezTo>
                  <a:cubicBezTo>
                    <a:pt x="48" y="182"/>
                    <a:pt x="89" y="111"/>
                    <a:pt x="121" y="67"/>
                  </a:cubicBezTo>
                  <a:cubicBezTo>
                    <a:pt x="153" y="23"/>
                    <a:pt x="206" y="12"/>
                    <a:pt x="221" y="0"/>
                  </a:cubicBezTo>
                </a:path>
              </a:pathLst>
            </a:custGeom>
            <a:noFill/>
            <a:ln w="12700">
              <a:solidFill>
                <a:schemeClr val="tx1"/>
              </a:solidFill>
              <a:round/>
              <a:headEnd/>
              <a:tailEnd/>
            </a:ln>
          </p:spPr>
          <p:txBody>
            <a:bodyPr/>
            <a:lstStyle/>
            <a:p>
              <a:endParaRPr lang="en-GB"/>
            </a:p>
          </p:txBody>
        </p:sp>
      </p:grpSp>
      <p:sp>
        <p:nvSpPr>
          <p:cNvPr id="31765" name="Text Box 29"/>
          <p:cNvSpPr txBox="1">
            <a:spLocks noChangeArrowheads="1"/>
          </p:cNvSpPr>
          <p:nvPr/>
        </p:nvSpPr>
        <p:spPr bwMode="auto">
          <a:xfrm>
            <a:off x="2824163" y="5349875"/>
            <a:ext cx="4959350" cy="641350"/>
          </a:xfrm>
          <a:prstGeom prst="rect">
            <a:avLst/>
          </a:prstGeom>
          <a:noFill/>
          <a:ln w="9525">
            <a:noFill/>
            <a:miter lim="800000"/>
            <a:headEnd/>
            <a:tailEnd/>
          </a:ln>
        </p:spPr>
        <p:txBody>
          <a:bodyPr wrap="none" lIns="91431" tIns="45716" rIns="91431" bIns="45716">
            <a:spAutoFit/>
          </a:bodyPr>
          <a:lstStyle/>
          <a:p>
            <a:pPr algn="l"/>
            <a:r>
              <a:rPr lang="en-US">
                <a:cs typeface="Arial" charset="0"/>
              </a:rPr>
              <a:t>pop_buf&lt;0:1&gt; directs the logic to pop the top 0,</a:t>
            </a:r>
          </a:p>
          <a:p>
            <a:pPr algn="l"/>
            <a:r>
              <a:rPr lang="en-US">
                <a:cs typeface="Arial" charset="0"/>
              </a:rPr>
              <a:t>1, or 2 entries from the stack the next cycle</a:t>
            </a: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31775" y="274638"/>
            <a:ext cx="8686800" cy="787400"/>
          </a:xfrm>
        </p:spPr>
        <p:txBody>
          <a:bodyPr/>
          <a:lstStyle/>
          <a:p>
            <a:pPr eaLnBrk="1" hangingPunct="1"/>
            <a:r>
              <a:rPr lang="en-US" smtClean="0"/>
              <a:t>What Can We Learn From This?</a:t>
            </a:r>
          </a:p>
        </p:txBody>
      </p:sp>
      <p:sp>
        <p:nvSpPr>
          <p:cNvPr id="32771" name="Rectangle 3"/>
          <p:cNvSpPr>
            <a:spLocks noGrp="1" noChangeArrowheads="1"/>
          </p:cNvSpPr>
          <p:nvPr>
            <p:ph type="body" idx="1"/>
          </p:nvPr>
        </p:nvSpPr>
        <p:spPr/>
        <p:txBody>
          <a:bodyPr/>
          <a:lstStyle/>
          <a:p>
            <a:pPr eaLnBrk="1" hangingPunct="1"/>
            <a:r>
              <a:rPr lang="en-GB" smtClean="0"/>
              <a:t>We can start understanding the design just from the input descriptions:</a:t>
            </a:r>
          </a:p>
          <a:p>
            <a:pPr lvl="1" eaLnBrk="1" hangingPunct="1"/>
            <a:r>
              <a:rPr lang="en-GB" smtClean="0">
                <a:solidFill>
                  <a:srgbClr val="A50021"/>
                </a:solidFill>
              </a:rPr>
              <a:t>What do we know?</a:t>
            </a:r>
          </a:p>
          <a:p>
            <a:pPr lvl="1" eaLnBrk="1" hangingPunct="1"/>
            <a:endParaRPr lang="en-GB" smtClean="0">
              <a:solidFill>
                <a:srgbClr val="A50021"/>
              </a:solidFill>
            </a:endParaRPr>
          </a:p>
          <a:p>
            <a:pPr lvl="1" eaLnBrk="1" hangingPunct="1"/>
            <a:endParaRPr lang="en-GB" smtClean="0">
              <a:solidFill>
                <a:srgbClr val="A50021"/>
              </a:solidFill>
            </a:endParaRPr>
          </a:p>
          <a:p>
            <a:pPr lvl="1" eaLnBrk="1" hangingPunct="1"/>
            <a:r>
              <a:rPr lang="en-GB" smtClean="0">
                <a:solidFill>
                  <a:srgbClr val="A50021"/>
                </a:solidFill>
              </a:rPr>
              <a:t>What don’t we know?</a:t>
            </a:r>
            <a:endParaRPr lang="en-US" smtClean="0">
              <a:solidFill>
                <a:srgbClr val="A50021"/>
              </a:solidFill>
            </a:endParaRP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What can we set up?</a:t>
            </a:r>
          </a:p>
        </p:txBody>
      </p:sp>
      <p:sp>
        <p:nvSpPr>
          <p:cNvPr id="33795" name="Rectangle 3"/>
          <p:cNvSpPr>
            <a:spLocks noGrp="1" noChangeArrowheads="1"/>
          </p:cNvSpPr>
          <p:nvPr>
            <p:ph type="body" idx="1"/>
          </p:nvPr>
        </p:nvSpPr>
        <p:spPr/>
        <p:txBody>
          <a:bodyPr/>
          <a:lstStyle/>
          <a:p>
            <a:pPr eaLnBrk="1" hangingPunct="1">
              <a:lnSpc>
                <a:spcPct val="90000"/>
              </a:lnSpc>
            </a:pPr>
            <a:r>
              <a:rPr lang="en-US" sz="2400" smtClean="0"/>
              <a:t>Writing to the stack</a:t>
            </a:r>
          </a:p>
          <a:p>
            <a:pPr lvl="1" eaLnBrk="1" hangingPunct="1">
              <a:lnSpc>
                <a:spcPct val="90000"/>
              </a:lnSpc>
            </a:pPr>
            <a:r>
              <a:rPr lang="en-US" sz="2000" smtClean="0"/>
              <a:t>Back-to-back writes</a:t>
            </a:r>
          </a:p>
          <a:p>
            <a:pPr lvl="1" eaLnBrk="1" hangingPunct="1">
              <a:lnSpc>
                <a:spcPct val="90000"/>
              </a:lnSpc>
            </a:pPr>
            <a:r>
              <a:rPr lang="en-US" sz="2000" smtClean="0"/>
              <a:t>Long sequences of writes</a:t>
            </a:r>
          </a:p>
          <a:p>
            <a:pPr eaLnBrk="1" hangingPunct="1">
              <a:lnSpc>
                <a:spcPct val="90000"/>
              </a:lnSpc>
            </a:pPr>
            <a:r>
              <a:rPr lang="en-US" sz="2400" smtClean="0"/>
              <a:t>Reading from the stack</a:t>
            </a:r>
          </a:p>
          <a:p>
            <a:pPr lvl="1" eaLnBrk="1" hangingPunct="1">
              <a:lnSpc>
                <a:spcPct val="90000"/>
              </a:lnSpc>
            </a:pPr>
            <a:r>
              <a:rPr lang="en-US" sz="2000" smtClean="0"/>
              <a:t>All three possible reads (0, 1, 2 reads)</a:t>
            </a:r>
          </a:p>
          <a:p>
            <a:pPr lvl="1" eaLnBrk="1" hangingPunct="1">
              <a:lnSpc>
                <a:spcPct val="90000"/>
              </a:lnSpc>
            </a:pPr>
            <a:r>
              <a:rPr lang="en-US" sz="2000" smtClean="0"/>
              <a:t>Back-to-back and long sequences</a:t>
            </a:r>
          </a:p>
          <a:p>
            <a:pPr eaLnBrk="1" hangingPunct="1">
              <a:lnSpc>
                <a:spcPct val="90000"/>
              </a:lnSpc>
            </a:pPr>
            <a:r>
              <a:rPr lang="en-US" sz="2400" smtClean="0"/>
              <a:t>Corner cases</a:t>
            </a:r>
          </a:p>
          <a:p>
            <a:pPr lvl="1" eaLnBrk="1" hangingPunct="1">
              <a:lnSpc>
                <a:spcPct val="90000"/>
              </a:lnSpc>
            </a:pPr>
            <a:r>
              <a:rPr lang="en-US" sz="2000" smtClean="0"/>
              <a:t>Reading from an empty stack (and almost empty)</a:t>
            </a:r>
          </a:p>
          <a:p>
            <a:pPr lvl="1" eaLnBrk="1" hangingPunct="1">
              <a:lnSpc>
                <a:spcPct val="90000"/>
              </a:lnSpc>
            </a:pPr>
            <a:r>
              <a:rPr lang="en-US" sz="2000" smtClean="0">
                <a:solidFill>
                  <a:schemeClr val="bg2"/>
                </a:solidFill>
              </a:rPr>
              <a:t>(Writing to a full stack (and almost full))</a:t>
            </a:r>
          </a:p>
          <a:p>
            <a:pPr eaLnBrk="1" hangingPunct="1">
              <a:lnSpc>
                <a:spcPct val="90000"/>
              </a:lnSpc>
            </a:pPr>
            <a:r>
              <a:rPr lang="en-US" sz="2400" smtClean="0"/>
              <a:t>Combinations and scenarios</a:t>
            </a:r>
          </a:p>
          <a:p>
            <a:pPr lvl="1" eaLnBrk="1" hangingPunct="1">
              <a:lnSpc>
                <a:spcPct val="90000"/>
              </a:lnSpc>
            </a:pPr>
            <a:r>
              <a:rPr lang="en-US" sz="2000" smtClean="0"/>
              <a:t>Two or three of read, write, clean</a:t>
            </a: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Checking Strategies</a:t>
            </a:r>
          </a:p>
        </p:txBody>
      </p:sp>
      <p:sp>
        <p:nvSpPr>
          <p:cNvPr id="34819" name="Rectangle 3"/>
          <p:cNvSpPr>
            <a:spLocks noGrp="1" noChangeArrowheads="1"/>
          </p:cNvSpPr>
          <p:nvPr>
            <p:ph type="body" idx="1"/>
          </p:nvPr>
        </p:nvSpPr>
        <p:spPr/>
        <p:txBody>
          <a:bodyPr/>
          <a:lstStyle/>
          <a:p>
            <a:pPr eaLnBrk="1" hangingPunct="1">
              <a:lnSpc>
                <a:spcPct val="90000"/>
              </a:lnSpc>
            </a:pPr>
            <a:r>
              <a:rPr lang="en-US" dirty="0" smtClean="0"/>
              <a:t>In microelectronic system design there are five main </a:t>
            </a:r>
            <a:r>
              <a:rPr lang="en-US" b="1" i="1" dirty="0" smtClean="0">
                <a:solidFill>
                  <a:srgbClr val="A50021"/>
                </a:solidFill>
              </a:rPr>
              <a:t>sources of checkers</a:t>
            </a:r>
          </a:p>
          <a:p>
            <a:pPr lvl="1" eaLnBrk="1" hangingPunct="1">
              <a:lnSpc>
                <a:spcPct val="90000"/>
              </a:lnSpc>
            </a:pPr>
            <a:r>
              <a:rPr lang="en-US" dirty="0" smtClean="0"/>
              <a:t>The </a:t>
            </a:r>
            <a:r>
              <a:rPr lang="en-US" dirty="0" smtClean="0">
                <a:solidFill>
                  <a:srgbClr val="A50021"/>
                </a:solidFill>
              </a:rPr>
              <a:t>inputs and outputs</a:t>
            </a:r>
            <a:r>
              <a:rPr lang="en-US" dirty="0" smtClean="0"/>
              <a:t> of the design (specification)</a:t>
            </a:r>
          </a:p>
          <a:p>
            <a:pPr lvl="1" eaLnBrk="1" hangingPunct="1">
              <a:lnSpc>
                <a:spcPct val="90000"/>
              </a:lnSpc>
            </a:pPr>
            <a:r>
              <a:rPr lang="en-US" dirty="0" smtClean="0"/>
              <a:t>The </a:t>
            </a:r>
            <a:r>
              <a:rPr lang="en-US" dirty="0" smtClean="0">
                <a:solidFill>
                  <a:srgbClr val="A50021"/>
                </a:solidFill>
              </a:rPr>
              <a:t>architecture</a:t>
            </a:r>
            <a:r>
              <a:rPr lang="en-US" dirty="0" smtClean="0"/>
              <a:t> of the design</a:t>
            </a:r>
          </a:p>
          <a:p>
            <a:pPr lvl="1" eaLnBrk="1" hangingPunct="1">
              <a:lnSpc>
                <a:spcPct val="90000"/>
              </a:lnSpc>
            </a:pPr>
            <a:r>
              <a:rPr lang="en-US" dirty="0" smtClean="0"/>
              <a:t>The </a:t>
            </a:r>
            <a:r>
              <a:rPr lang="en-US" dirty="0" smtClean="0">
                <a:solidFill>
                  <a:srgbClr val="A50021"/>
                </a:solidFill>
              </a:rPr>
              <a:t>microarchitecture</a:t>
            </a:r>
            <a:r>
              <a:rPr lang="en-US" dirty="0" smtClean="0"/>
              <a:t> of the design</a:t>
            </a:r>
          </a:p>
          <a:p>
            <a:pPr lvl="1" eaLnBrk="1" hangingPunct="1">
              <a:lnSpc>
                <a:spcPct val="90000"/>
              </a:lnSpc>
            </a:pPr>
            <a:r>
              <a:rPr lang="en-US" dirty="0" smtClean="0"/>
              <a:t>The </a:t>
            </a:r>
            <a:r>
              <a:rPr lang="en-US" dirty="0" smtClean="0">
                <a:solidFill>
                  <a:srgbClr val="A50021"/>
                </a:solidFill>
              </a:rPr>
              <a:t>implementation</a:t>
            </a:r>
            <a:r>
              <a:rPr lang="en-US" dirty="0" smtClean="0"/>
              <a:t> of the design</a:t>
            </a:r>
          </a:p>
          <a:p>
            <a:pPr lvl="1" eaLnBrk="1" hangingPunct="1">
              <a:lnSpc>
                <a:spcPct val="90000"/>
              </a:lnSpc>
            </a:pPr>
            <a:r>
              <a:rPr lang="en-US" dirty="0" smtClean="0"/>
              <a:t>The </a:t>
            </a:r>
            <a:r>
              <a:rPr lang="en-US" dirty="0" smtClean="0">
                <a:solidFill>
                  <a:srgbClr val="A50021"/>
                </a:solidFill>
              </a:rPr>
              <a:t>context</a:t>
            </a:r>
            <a:r>
              <a:rPr lang="en-US" dirty="0" smtClean="0"/>
              <a:t> of the design (up the hierarchy)</a:t>
            </a:r>
          </a:p>
          <a:p>
            <a:pPr eaLnBrk="1" hangingPunct="1">
              <a:lnSpc>
                <a:spcPct val="90000"/>
              </a:lnSpc>
            </a:pPr>
            <a:r>
              <a:rPr lang="en-US" dirty="0" smtClean="0"/>
              <a:t>Note that the </a:t>
            </a:r>
            <a:r>
              <a:rPr lang="en-US" i="1" dirty="0" smtClean="0">
                <a:solidFill>
                  <a:srgbClr val="A50021"/>
                </a:solidFill>
              </a:rPr>
              <a:t>source</a:t>
            </a:r>
            <a:r>
              <a:rPr lang="en-US" i="1" dirty="0" smtClean="0"/>
              <a:t> </a:t>
            </a:r>
            <a:r>
              <a:rPr lang="en-US" dirty="0" smtClean="0"/>
              <a:t>of checkers and their </a:t>
            </a:r>
            <a:r>
              <a:rPr lang="en-US" i="1" dirty="0" smtClean="0">
                <a:solidFill>
                  <a:srgbClr val="A50021"/>
                </a:solidFill>
              </a:rPr>
              <a:t>implementation</a:t>
            </a:r>
            <a:r>
              <a:rPr lang="en-US" dirty="0" smtClean="0"/>
              <a:t> are two different issues</a:t>
            </a: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Checking Based On the DUV I/O</a:t>
            </a:r>
          </a:p>
        </p:txBody>
      </p:sp>
      <p:sp>
        <p:nvSpPr>
          <p:cNvPr id="35843" name="Rectangle 3"/>
          <p:cNvSpPr>
            <a:spLocks noGrp="1" noChangeArrowheads="1"/>
          </p:cNvSpPr>
          <p:nvPr>
            <p:ph type="body" idx="1"/>
          </p:nvPr>
        </p:nvSpPr>
        <p:spPr>
          <a:xfrm>
            <a:off x="230188" y="4475163"/>
            <a:ext cx="8513762" cy="1752600"/>
          </a:xfrm>
        </p:spPr>
        <p:txBody>
          <a:bodyPr/>
          <a:lstStyle/>
          <a:p>
            <a:pPr eaLnBrk="1" hangingPunct="1"/>
            <a:r>
              <a:rPr lang="en-US" sz="2800" smtClean="0"/>
              <a:t>Check the output signals of the DUV based on</a:t>
            </a:r>
          </a:p>
          <a:p>
            <a:pPr lvl="1" eaLnBrk="1" hangingPunct="1"/>
            <a:r>
              <a:rPr lang="en-US" sz="2400" smtClean="0"/>
              <a:t>The input signals</a:t>
            </a:r>
          </a:p>
          <a:p>
            <a:pPr lvl="1" eaLnBrk="1" hangingPunct="1"/>
            <a:r>
              <a:rPr lang="en-US" sz="2400" smtClean="0"/>
              <a:t>Understanding of the specification of the DUV</a:t>
            </a:r>
          </a:p>
        </p:txBody>
      </p:sp>
      <p:grpSp>
        <p:nvGrpSpPr>
          <p:cNvPr id="35844" name="Group 4"/>
          <p:cNvGrpSpPr>
            <a:grpSpLocks/>
          </p:cNvGrpSpPr>
          <p:nvPr/>
        </p:nvGrpSpPr>
        <p:grpSpPr bwMode="auto">
          <a:xfrm>
            <a:off x="1903413" y="1524000"/>
            <a:ext cx="5481637" cy="2727325"/>
            <a:chOff x="1098" y="672"/>
            <a:chExt cx="3554" cy="2154"/>
          </a:xfrm>
        </p:grpSpPr>
        <p:sp>
          <p:nvSpPr>
            <p:cNvPr id="35845" name="Freeform 5"/>
            <p:cNvSpPr>
              <a:spLocks/>
            </p:cNvSpPr>
            <p:nvPr/>
          </p:nvSpPr>
          <p:spPr bwMode="auto">
            <a:xfrm>
              <a:off x="1098" y="877"/>
              <a:ext cx="3554" cy="1126"/>
            </a:xfrm>
            <a:custGeom>
              <a:avLst/>
              <a:gdLst>
                <a:gd name="T0" fmla="*/ 187 w 3909"/>
                <a:gd name="T1" fmla="*/ 1125 h 1276"/>
                <a:gd name="T2" fmla="*/ 0 w 3909"/>
                <a:gd name="T3" fmla="*/ 1125 h 1276"/>
                <a:gd name="T4" fmla="*/ 0 w 3909"/>
                <a:gd name="T5" fmla="*/ 0 h 1276"/>
                <a:gd name="T6" fmla="*/ 3553 w 3909"/>
                <a:gd name="T7" fmla="*/ 0 h 1276"/>
                <a:gd name="T8" fmla="*/ 3553 w 3909"/>
                <a:gd name="T9" fmla="*/ 1125 h 1276"/>
                <a:gd name="T10" fmla="*/ 3459 w 3909"/>
                <a:gd name="T11" fmla="*/ 1125 h 1276"/>
                <a:gd name="T12" fmla="*/ 3366 w 3909"/>
                <a:gd name="T13" fmla="*/ 1125 h 1276"/>
                <a:gd name="T14" fmla="*/ 0 60000 65536"/>
                <a:gd name="T15" fmla="*/ 0 60000 65536"/>
                <a:gd name="T16" fmla="*/ 0 60000 65536"/>
                <a:gd name="T17" fmla="*/ 0 60000 65536"/>
                <a:gd name="T18" fmla="*/ 0 60000 65536"/>
                <a:gd name="T19" fmla="*/ 0 60000 65536"/>
                <a:gd name="T20" fmla="*/ 0 60000 65536"/>
                <a:gd name="T21" fmla="*/ 0 w 3909"/>
                <a:gd name="T22" fmla="*/ 0 h 1276"/>
                <a:gd name="T23" fmla="*/ 3909 w 3909"/>
                <a:gd name="T24" fmla="*/ 1276 h 1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09" h="1276">
                  <a:moveTo>
                    <a:pt x="206" y="1275"/>
                  </a:moveTo>
                  <a:lnTo>
                    <a:pt x="0" y="1275"/>
                  </a:lnTo>
                  <a:lnTo>
                    <a:pt x="0" y="0"/>
                  </a:lnTo>
                  <a:lnTo>
                    <a:pt x="3908" y="0"/>
                  </a:lnTo>
                  <a:lnTo>
                    <a:pt x="3908" y="1275"/>
                  </a:lnTo>
                  <a:lnTo>
                    <a:pt x="3805" y="1275"/>
                  </a:lnTo>
                  <a:lnTo>
                    <a:pt x="3702" y="1275"/>
                  </a:lnTo>
                </a:path>
              </a:pathLst>
            </a:custGeom>
            <a:noFill/>
            <a:ln w="31496" cap="flat" cmpd="sng">
              <a:solidFill>
                <a:schemeClr val="tx1"/>
              </a:solidFill>
              <a:prstDash val="solid"/>
              <a:round/>
              <a:headEnd type="none" w="med" len="med"/>
              <a:tailEnd type="triangle" w="med" len="med"/>
            </a:ln>
          </p:spPr>
          <p:txBody>
            <a:bodyPr/>
            <a:lstStyle/>
            <a:p>
              <a:endParaRPr lang="en-GB"/>
            </a:p>
          </p:txBody>
        </p:sp>
        <p:sp>
          <p:nvSpPr>
            <p:cNvPr id="35846" name="Rectangle 6" descr="5%"/>
            <p:cNvSpPr>
              <a:spLocks noChangeArrowheads="1"/>
            </p:cNvSpPr>
            <p:nvPr/>
          </p:nvSpPr>
          <p:spPr bwMode="auto">
            <a:xfrm>
              <a:off x="2048" y="1206"/>
              <a:ext cx="1679" cy="1620"/>
            </a:xfrm>
            <a:prstGeom prst="rect">
              <a:avLst/>
            </a:prstGeom>
            <a:pattFill prst="pct5">
              <a:fgClr>
                <a:srgbClr val="000000"/>
              </a:fgClr>
              <a:bgClr>
                <a:srgbClr val="FFFFFF"/>
              </a:bgClr>
            </a:pattFill>
            <a:ln w="9525">
              <a:solidFill>
                <a:schemeClr val="tx1"/>
              </a:solidFill>
              <a:miter lim="800000"/>
              <a:headEnd/>
              <a:tailEnd/>
            </a:ln>
          </p:spPr>
          <p:txBody>
            <a:bodyPr wrap="none" lIns="91431" tIns="45716" rIns="91431" bIns="45716" anchor="ctr"/>
            <a:lstStyle/>
            <a:p>
              <a:r>
                <a:rPr lang="en-US" sz="4400" dirty="0" smtClean="0">
                  <a:cs typeface="Arial" charset="0"/>
                </a:rPr>
                <a:t>DUV</a:t>
              </a:r>
            </a:p>
            <a:p>
              <a:r>
                <a:rPr lang="en-US" sz="2000" dirty="0" smtClean="0">
                  <a:cs typeface="Arial" charset="0"/>
                </a:rPr>
                <a:t>DUV(Input) = Output</a:t>
              </a:r>
              <a:endParaRPr lang="en-US" sz="2000" dirty="0">
                <a:cs typeface="Arial" charset="0"/>
              </a:endParaRPr>
            </a:p>
          </p:txBody>
        </p:sp>
        <p:sp>
          <p:nvSpPr>
            <p:cNvPr id="35847" name="Line 7"/>
            <p:cNvSpPr>
              <a:spLocks noChangeShapeType="1"/>
            </p:cNvSpPr>
            <p:nvPr/>
          </p:nvSpPr>
          <p:spPr bwMode="auto">
            <a:xfrm>
              <a:off x="1300" y="1782"/>
              <a:ext cx="748" cy="2"/>
            </a:xfrm>
            <a:prstGeom prst="line">
              <a:avLst/>
            </a:prstGeom>
            <a:noFill/>
            <a:ln w="9525">
              <a:solidFill>
                <a:schemeClr val="tx1"/>
              </a:solidFill>
              <a:round/>
              <a:headEnd/>
              <a:tailEnd type="triangle"/>
            </a:ln>
          </p:spPr>
          <p:txBody>
            <a:bodyPr/>
            <a:lstStyle/>
            <a:p>
              <a:endParaRPr lang="en-GB"/>
            </a:p>
          </p:txBody>
        </p:sp>
        <p:sp>
          <p:nvSpPr>
            <p:cNvPr id="35848" name="Line 8"/>
            <p:cNvSpPr>
              <a:spLocks noChangeShapeType="1"/>
            </p:cNvSpPr>
            <p:nvPr/>
          </p:nvSpPr>
          <p:spPr bwMode="auto">
            <a:xfrm>
              <a:off x="1300" y="1989"/>
              <a:ext cx="748" cy="1"/>
            </a:xfrm>
            <a:prstGeom prst="line">
              <a:avLst/>
            </a:prstGeom>
            <a:noFill/>
            <a:ln w="9525">
              <a:solidFill>
                <a:schemeClr val="tx1"/>
              </a:solidFill>
              <a:round/>
              <a:headEnd/>
              <a:tailEnd type="triangle"/>
            </a:ln>
          </p:spPr>
          <p:txBody>
            <a:bodyPr/>
            <a:lstStyle/>
            <a:p>
              <a:endParaRPr lang="en-GB"/>
            </a:p>
          </p:txBody>
        </p:sp>
        <p:sp>
          <p:nvSpPr>
            <p:cNvPr id="35849" name="Line 9"/>
            <p:cNvSpPr>
              <a:spLocks noChangeShapeType="1"/>
            </p:cNvSpPr>
            <p:nvPr/>
          </p:nvSpPr>
          <p:spPr bwMode="auto">
            <a:xfrm>
              <a:off x="1300" y="2195"/>
              <a:ext cx="748" cy="2"/>
            </a:xfrm>
            <a:prstGeom prst="line">
              <a:avLst/>
            </a:prstGeom>
            <a:noFill/>
            <a:ln w="9525">
              <a:solidFill>
                <a:schemeClr val="tx1"/>
              </a:solidFill>
              <a:round/>
              <a:headEnd/>
              <a:tailEnd type="triangle"/>
            </a:ln>
          </p:spPr>
          <p:txBody>
            <a:bodyPr/>
            <a:lstStyle/>
            <a:p>
              <a:endParaRPr lang="en-GB"/>
            </a:p>
          </p:txBody>
        </p:sp>
        <p:sp>
          <p:nvSpPr>
            <p:cNvPr id="35850" name="Line 10"/>
            <p:cNvSpPr>
              <a:spLocks noChangeShapeType="1"/>
            </p:cNvSpPr>
            <p:nvPr/>
          </p:nvSpPr>
          <p:spPr bwMode="auto">
            <a:xfrm>
              <a:off x="1300" y="2402"/>
              <a:ext cx="748" cy="1"/>
            </a:xfrm>
            <a:prstGeom prst="line">
              <a:avLst/>
            </a:prstGeom>
            <a:noFill/>
            <a:ln w="9525">
              <a:solidFill>
                <a:schemeClr val="tx1"/>
              </a:solidFill>
              <a:round/>
              <a:headEnd/>
              <a:tailEnd type="triangle"/>
            </a:ln>
          </p:spPr>
          <p:txBody>
            <a:bodyPr/>
            <a:lstStyle/>
            <a:p>
              <a:endParaRPr lang="en-GB"/>
            </a:p>
          </p:txBody>
        </p:sp>
        <p:sp>
          <p:nvSpPr>
            <p:cNvPr id="35851" name="Line 11"/>
            <p:cNvSpPr>
              <a:spLocks noChangeShapeType="1"/>
            </p:cNvSpPr>
            <p:nvPr/>
          </p:nvSpPr>
          <p:spPr bwMode="auto">
            <a:xfrm>
              <a:off x="3727" y="1784"/>
              <a:ext cx="747" cy="1"/>
            </a:xfrm>
            <a:prstGeom prst="line">
              <a:avLst/>
            </a:prstGeom>
            <a:noFill/>
            <a:ln w="9525">
              <a:solidFill>
                <a:schemeClr val="tx1"/>
              </a:solidFill>
              <a:round/>
              <a:headEnd/>
              <a:tailEnd type="triangle"/>
            </a:ln>
          </p:spPr>
          <p:txBody>
            <a:bodyPr/>
            <a:lstStyle/>
            <a:p>
              <a:endParaRPr lang="en-GB"/>
            </a:p>
          </p:txBody>
        </p:sp>
        <p:sp>
          <p:nvSpPr>
            <p:cNvPr id="35852" name="Line 12"/>
            <p:cNvSpPr>
              <a:spLocks noChangeShapeType="1"/>
            </p:cNvSpPr>
            <p:nvPr/>
          </p:nvSpPr>
          <p:spPr bwMode="auto">
            <a:xfrm>
              <a:off x="3727" y="1990"/>
              <a:ext cx="747" cy="2"/>
            </a:xfrm>
            <a:prstGeom prst="line">
              <a:avLst/>
            </a:prstGeom>
            <a:noFill/>
            <a:ln w="9525">
              <a:solidFill>
                <a:schemeClr val="tx1"/>
              </a:solidFill>
              <a:round/>
              <a:headEnd/>
              <a:tailEnd type="triangle"/>
            </a:ln>
          </p:spPr>
          <p:txBody>
            <a:bodyPr/>
            <a:lstStyle/>
            <a:p>
              <a:endParaRPr lang="en-GB"/>
            </a:p>
          </p:txBody>
        </p:sp>
        <p:sp>
          <p:nvSpPr>
            <p:cNvPr id="35853" name="Line 13"/>
            <p:cNvSpPr>
              <a:spLocks noChangeShapeType="1"/>
            </p:cNvSpPr>
            <p:nvPr/>
          </p:nvSpPr>
          <p:spPr bwMode="auto">
            <a:xfrm>
              <a:off x="3727" y="2197"/>
              <a:ext cx="747" cy="1"/>
            </a:xfrm>
            <a:prstGeom prst="line">
              <a:avLst/>
            </a:prstGeom>
            <a:noFill/>
            <a:ln w="9525">
              <a:solidFill>
                <a:schemeClr val="tx1"/>
              </a:solidFill>
              <a:round/>
              <a:headEnd/>
              <a:tailEnd type="triangle"/>
            </a:ln>
          </p:spPr>
          <p:txBody>
            <a:bodyPr/>
            <a:lstStyle/>
            <a:p>
              <a:endParaRPr lang="en-GB"/>
            </a:p>
          </p:txBody>
        </p:sp>
        <p:sp>
          <p:nvSpPr>
            <p:cNvPr id="35854" name="Line 14"/>
            <p:cNvSpPr>
              <a:spLocks noChangeShapeType="1"/>
            </p:cNvSpPr>
            <p:nvPr/>
          </p:nvSpPr>
          <p:spPr bwMode="auto">
            <a:xfrm>
              <a:off x="3727" y="2417"/>
              <a:ext cx="747" cy="2"/>
            </a:xfrm>
            <a:prstGeom prst="line">
              <a:avLst/>
            </a:prstGeom>
            <a:noFill/>
            <a:ln w="9525">
              <a:solidFill>
                <a:schemeClr val="tx1"/>
              </a:solidFill>
              <a:round/>
              <a:headEnd/>
              <a:tailEnd type="triangle"/>
            </a:ln>
          </p:spPr>
          <p:txBody>
            <a:bodyPr/>
            <a:lstStyle/>
            <a:p>
              <a:endParaRPr lang="en-GB"/>
            </a:p>
          </p:txBody>
        </p:sp>
        <p:grpSp>
          <p:nvGrpSpPr>
            <p:cNvPr id="35855" name="Group 15"/>
            <p:cNvGrpSpPr>
              <a:grpSpLocks/>
            </p:cNvGrpSpPr>
            <p:nvPr/>
          </p:nvGrpSpPr>
          <p:grpSpPr bwMode="auto">
            <a:xfrm>
              <a:off x="1887" y="672"/>
              <a:ext cx="2105" cy="459"/>
              <a:chOff x="739" y="1531"/>
              <a:chExt cx="3613" cy="520"/>
            </a:xfrm>
          </p:grpSpPr>
          <p:sp>
            <p:nvSpPr>
              <p:cNvPr id="35856" name="Freeform 16"/>
              <p:cNvSpPr>
                <a:spLocks/>
              </p:cNvSpPr>
              <p:nvPr/>
            </p:nvSpPr>
            <p:spPr bwMode="auto">
              <a:xfrm>
                <a:off x="739" y="1531"/>
                <a:ext cx="3613" cy="520"/>
              </a:xfrm>
              <a:custGeom>
                <a:avLst/>
                <a:gdLst>
                  <a:gd name="T0" fmla="*/ 217 w 3613"/>
                  <a:gd name="T1" fmla="*/ 147 h 520"/>
                  <a:gd name="T2" fmla="*/ 83 w 3613"/>
                  <a:gd name="T3" fmla="*/ 175 h 520"/>
                  <a:gd name="T4" fmla="*/ 12 w 3613"/>
                  <a:gd name="T5" fmla="*/ 211 h 520"/>
                  <a:gd name="T6" fmla="*/ 5 w 3613"/>
                  <a:gd name="T7" fmla="*/ 253 h 520"/>
                  <a:gd name="T8" fmla="*/ 68 w 3613"/>
                  <a:gd name="T9" fmla="*/ 294 h 520"/>
                  <a:gd name="T10" fmla="*/ 122 w 3613"/>
                  <a:gd name="T11" fmla="*/ 337 h 520"/>
                  <a:gd name="T12" fmla="*/ 125 w 3613"/>
                  <a:gd name="T13" fmla="*/ 389 h 520"/>
                  <a:gd name="T14" fmla="*/ 234 w 3613"/>
                  <a:gd name="T15" fmla="*/ 431 h 520"/>
                  <a:gd name="T16" fmla="*/ 413 w 3613"/>
                  <a:gd name="T17" fmla="*/ 457 h 520"/>
                  <a:gd name="T18" fmla="*/ 627 w 3613"/>
                  <a:gd name="T19" fmla="*/ 462 h 520"/>
                  <a:gd name="T20" fmla="*/ 839 w 3613"/>
                  <a:gd name="T21" fmla="*/ 434 h 520"/>
                  <a:gd name="T22" fmla="*/ 987 w 3613"/>
                  <a:gd name="T23" fmla="*/ 462 h 520"/>
                  <a:gd name="T24" fmla="*/ 1153 w 3613"/>
                  <a:gd name="T25" fmla="*/ 478 h 520"/>
                  <a:gd name="T26" fmla="*/ 1331 w 3613"/>
                  <a:gd name="T27" fmla="*/ 486 h 520"/>
                  <a:gd name="T28" fmla="*/ 1513 w 3613"/>
                  <a:gd name="T29" fmla="*/ 484 h 520"/>
                  <a:gd name="T30" fmla="*/ 1690 w 3613"/>
                  <a:gd name="T31" fmla="*/ 473 h 520"/>
                  <a:gd name="T32" fmla="*/ 1899 w 3613"/>
                  <a:gd name="T33" fmla="*/ 492 h 520"/>
                  <a:gd name="T34" fmla="*/ 2147 w 3613"/>
                  <a:gd name="T35" fmla="*/ 515 h 520"/>
                  <a:gd name="T36" fmla="*/ 2410 w 3613"/>
                  <a:gd name="T37" fmla="*/ 518 h 520"/>
                  <a:gd name="T38" fmla="*/ 2669 w 3613"/>
                  <a:gd name="T39" fmla="*/ 507 h 520"/>
                  <a:gd name="T40" fmla="*/ 2907 w 3613"/>
                  <a:gd name="T41" fmla="*/ 477 h 520"/>
                  <a:gd name="T42" fmla="*/ 3137 w 3613"/>
                  <a:gd name="T43" fmla="*/ 453 h 520"/>
                  <a:gd name="T44" fmla="*/ 3374 w 3613"/>
                  <a:gd name="T45" fmla="*/ 438 h 520"/>
                  <a:gd name="T46" fmla="*/ 3538 w 3613"/>
                  <a:gd name="T47" fmla="*/ 401 h 520"/>
                  <a:gd name="T48" fmla="*/ 3611 w 3613"/>
                  <a:gd name="T49" fmla="*/ 350 h 520"/>
                  <a:gd name="T50" fmla="*/ 3575 w 3613"/>
                  <a:gd name="T51" fmla="*/ 297 h 520"/>
                  <a:gd name="T52" fmla="*/ 3412 w 3613"/>
                  <a:gd name="T53" fmla="*/ 249 h 520"/>
                  <a:gd name="T54" fmla="*/ 3505 w 3613"/>
                  <a:gd name="T55" fmla="*/ 220 h 520"/>
                  <a:gd name="T56" fmla="*/ 3513 w 3613"/>
                  <a:gd name="T57" fmla="*/ 186 h 520"/>
                  <a:gd name="T58" fmla="*/ 3450 w 3613"/>
                  <a:gd name="T59" fmla="*/ 156 h 520"/>
                  <a:gd name="T60" fmla="*/ 3333 w 3613"/>
                  <a:gd name="T61" fmla="*/ 135 h 520"/>
                  <a:gd name="T62" fmla="*/ 3177 w 3613"/>
                  <a:gd name="T63" fmla="*/ 132 h 520"/>
                  <a:gd name="T64" fmla="*/ 3040 w 3613"/>
                  <a:gd name="T65" fmla="*/ 116 h 520"/>
                  <a:gd name="T66" fmla="*/ 2898 w 3613"/>
                  <a:gd name="T67" fmla="*/ 93 h 520"/>
                  <a:gd name="T68" fmla="*/ 2738 w 3613"/>
                  <a:gd name="T69" fmla="*/ 77 h 520"/>
                  <a:gd name="T70" fmla="*/ 2565 w 3613"/>
                  <a:gd name="T71" fmla="*/ 72 h 520"/>
                  <a:gd name="T72" fmla="*/ 2391 w 3613"/>
                  <a:gd name="T73" fmla="*/ 76 h 520"/>
                  <a:gd name="T74" fmla="*/ 2230 w 3613"/>
                  <a:gd name="T75" fmla="*/ 64 h 520"/>
                  <a:gd name="T76" fmla="*/ 2036 w 3613"/>
                  <a:gd name="T77" fmla="*/ 21 h 520"/>
                  <a:gd name="T78" fmla="*/ 1794 w 3613"/>
                  <a:gd name="T79" fmla="*/ 2 h 520"/>
                  <a:gd name="T80" fmla="*/ 1540 w 3613"/>
                  <a:gd name="T81" fmla="*/ 6 h 520"/>
                  <a:gd name="T82" fmla="*/ 1309 w 3613"/>
                  <a:gd name="T83" fmla="*/ 33 h 520"/>
                  <a:gd name="T84" fmla="*/ 1140 w 3613"/>
                  <a:gd name="T85" fmla="*/ 83 h 520"/>
                  <a:gd name="T86" fmla="*/ 1010 w 3613"/>
                  <a:gd name="T87" fmla="*/ 52 h 520"/>
                  <a:gd name="T88" fmla="*/ 832 w 3613"/>
                  <a:gd name="T89" fmla="*/ 41 h 520"/>
                  <a:gd name="T90" fmla="*/ 643 w 3613"/>
                  <a:gd name="T91" fmla="*/ 52 h 520"/>
                  <a:gd name="T92" fmla="*/ 481 w 3613"/>
                  <a:gd name="T93" fmla="*/ 78 h 520"/>
                  <a:gd name="T94" fmla="*/ 382 w 3613"/>
                  <a:gd name="T95" fmla="*/ 120 h 520"/>
                  <a:gd name="T96" fmla="*/ 368 w 3613"/>
                  <a:gd name="T97" fmla="*/ 135 h 520"/>
                  <a:gd name="T98" fmla="*/ 362 w 3613"/>
                  <a:gd name="T99" fmla="*/ 135 h 520"/>
                  <a:gd name="T100" fmla="*/ 354 w 3613"/>
                  <a:gd name="T101" fmla="*/ 135 h 520"/>
                  <a:gd name="T102" fmla="*/ 346 w 3613"/>
                  <a:gd name="T103" fmla="*/ 135 h 520"/>
                  <a:gd name="T104" fmla="*/ 340 w 3613"/>
                  <a:gd name="T105" fmla="*/ 135 h 520"/>
                  <a:gd name="T106" fmla="*/ 339 w 3613"/>
                  <a:gd name="T107" fmla="*/ 135 h 5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613"/>
                  <a:gd name="T163" fmla="*/ 0 h 520"/>
                  <a:gd name="T164" fmla="*/ 3613 w 3613"/>
                  <a:gd name="T165" fmla="*/ 520 h 52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613" h="520">
                    <a:moveTo>
                      <a:pt x="339" y="135"/>
                    </a:moveTo>
                    <a:lnTo>
                      <a:pt x="275" y="140"/>
                    </a:lnTo>
                    <a:lnTo>
                      <a:pt x="217" y="147"/>
                    </a:lnTo>
                    <a:lnTo>
                      <a:pt x="165" y="155"/>
                    </a:lnTo>
                    <a:lnTo>
                      <a:pt x="122" y="164"/>
                    </a:lnTo>
                    <a:lnTo>
                      <a:pt x="83" y="175"/>
                    </a:lnTo>
                    <a:lnTo>
                      <a:pt x="52" y="186"/>
                    </a:lnTo>
                    <a:lnTo>
                      <a:pt x="28" y="200"/>
                    </a:lnTo>
                    <a:lnTo>
                      <a:pt x="12" y="211"/>
                    </a:lnTo>
                    <a:lnTo>
                      <a:pt x="2" y="225"/>
                    </a:lnTo>
                    <a:lnTo>
                      <a:pt x="0" y="239"/>
                    </a:lnTo>
                    <a:lnTo>
                      <a:pt x="5" y="253"/>
                    </a:lnTo>
                    <a:lnTo>
                      <a:pt x="19" y="267"/>
                    </a:lnTo>
                    <a:lnTo>
                      <a:pt x="39" y="280"/>
                    </a:lnTo>
                    <a:lnTo>
                      <a:pt x="68" y="294"/>
                    </a:lnTo>
                    <a:lnTo>
                      <a:pt x="106" y="306"/>
                    </a:lnTo>
                    <a:lnTo>
                      <a:pt x="151" y="317"/>
                    </a:lnTo>
                    <a:lnTo>
                      <a:pt x="122" y="337"/>
                    </a:lnTo>
                    <a:lnTo>
                      <a:pt x="108" y="355"/>
                    </a:lnTo>
                    <a:lnTo>
                      <a:pt x="110" y="372"/>
                    </a:lnTo>
                    <a:lnTo>
                      <a:pt x="125" y="389"/>
                    </a:lnTo>
                    <a:lnTo>
                      <a:pt x="150" y="404"/>
                    </a:lnTo>
                    <a:lnTo>
                      <a:pt x="188" y="418"/>
                    </a:lnTo>
                    <a:lnTo>
                      <a:pt x="234" y="431"/>
                    </a:lnTo>
                    <a:lnTo>
                      <a:pt x="289" y="442"/>
                    </a:lnTo>
                    <a:lnTo>
                      <a:pt x="348" y="450"/>
                    </a:lnTo>
                    <a:lnTo>
                      <a:pt x="413" y="457"/>
                    </a:lnTo>
                    <a:lnTo>
                      <a:pt x="483" y="462"/>
                    </a:lnTo>
                    <a:lnTo>
                      <a:pt x="555" y="463"/>
                    </a:lnTo>
                    <a:lnTo>
                      <a:pt x="627" y="462"/>
                    </a:lnTo>
                    <a:lnTo>
                      <a:pt x="700" y="456"/>
                    </a:lnTo>
                    <a:lnTo>
                      <a:pt x="770" y="448"/>
                    </a:lnTo>
                    <a:lnTo>
                      <a:pt x="839" y="434"/>
                    </a:lnTo>
                    <a:lnTo>
                      <a:pt x="885" y="445"/>
                    </a:lnTo>
                    <a:lnTo>
                      <a:pt x="935" y="454"/>
                    </a:lnTo>
                    <a:lnTo>
                      <a:pt x="987" y="462"/>
                    </a:lnTo>
                    <a:lnTo>
                      <a:pt x="1042" y="468"/>
                    </a:lnTo>
                    <a:lnTo>
                      <a:pt x="1097" y="474"/>
                    </a:lnTo>
                    <a:lnTo>
                      <a:pt x="1153" y="478"/>
                    </a:lnTo>
                    <a:lnTo>
                      <a:pt x="1212" y="482"/>
                    </a:lnTo>
                    <a:lnTo>
                      <a:pt x="1272" y="484"/>
                    </a:lnTo>
                    <a:lnTo>
                      <a:pt x="1331" y="486"/>
                    </a:lnTo>
                    <a:lnTo>
                      <a:pt x="1392" y="486"/>
                    </a:lnTo>
                    <a:lnTo>
                      <a:pt x="1452" y="486"/>
                    </a:lnTo>
                    <a:lnTo>
                      <a:pt x="1513" y="484"/>
                    </a:lnTo>
                    <a:lnTo>
                      <a:pt x="1572" y="482"/>
                    </a:lnTo>
                    <a:lnTo>
                      <a:pt x="1632" y="478"/>
                    </a:lnTo>
                    <a:lnTo>
                      <a:pt x="1690" y="473"/>
                    </a:lnTo>
                    <a:lnTo>
                      <a:pt x="1749" y="466"/>
                    </a:lnTo>
                    <a:lnTo>
                      <a:pt x="1822" y="481"/>
                    </a:lnTo>
                    <a:lnTo>
                      <a:pt x="1899" y="492"/>
                    </a:lnTo>
                    <a:lnTo>
                      <a:pt x="1979" y="501"/>
                    </a:lnTo>
                    <a:lnTo>
                      <a:pt x="2063" y="508"/>
                    </a:lnTo>
                    <a:lnTo>
                      <a:pt x="2147" y="515"/>
                    </a:lnTo>
                    <a:lnTo>
                      <a:pt x="2234" y="518"/>
                    </a:lnTo>
                    <a:lnTo>
                      <a:pt x="2322" y="519"/>
                    </a:lnTo>
                    <a:lnTo>
                      <a:pt x="2410" y="518"/>
                    </a:lnTo>
                    <a:lnTo>
                      <a:pt x="2497" y="516"/>
                    </a:lnTo>
                    <a:lnTo>
                      <a:pt x="2584" y="512"/>
                    </a:lnTo>
                    <a:lnTo>
                      <a:pt x="2669" y="507"/>
                    </a:lnTo>
                    <a:lnTo>
                      <a:pt x="2751" y="498"/>
                    </a:lnTo>
                    <a:lnTo>
                      <a:pt x="2830" y="489"/>
                    </a:lnTo>
                    <a:lnTo>
                      <a:pt x="2907" y="477"/>
                    </a:lnTo>
                    <a:lnTo>
                      <a:pt x="2979" y="464"/>
                    </a:lnTo>
                    <a:lnTo>
                      <a:pt x="3047" y="449"/>
                    </a:lnTo>
                    <a:lnTo>
                      <a:pt x="3137" y="453"/>
                    </a:lnTo>
                    <a:lnTo>
                      <a:pt x="3223" y="450"/>
                    </a:lnTo>
                    <a:lnTo>
                      <a:pt x="3301" y="447"/>
                    </a:lnTo>
                    <a:lnTo>
                      <a:pt x="3374" y="438"/>
                    </a:lnTo>
                    <a:lnTo>
                      <a:pt x="3437" y="428"/>
                    </a:lnTo>
                    <a:lnTo>
                      <a:pt x="3492" y="415"/>
                    </a:lnTo>
                    <a:lnTo>
                      <a:pt x="3538" y="401"/>
                    </a:lnTo>
                    <a:lnTo>
                      <a:pt x="3573" y="384"/>
                    </a:lnTo>
                    <a:lnTo>
                      <a:pt x="3597" y="368"/>
                    </a:lnTo>
                    <a:lnTo>
                      <a:pt x="3611" y="350"/>
                    </a:lnTo>
                    <a:lnTo>
                      <a:pt x="3612" y="332"/>
                    </a:lnTo>
                    <a:lnTo>
                      <a:pt x="3600" y="314"/>
                    </a:lnTo>
                    <a:lnTo>
                      <a:pt x="3575" y="297"/>
                    </a:lnTo>
                    <a:lnTo>
                      <a:pt x="3535" y="280"/>
                    </a:lnTo>
                    <a:lnTo>
                      <a:pt x="3481" y="264"/>
                    </a:lnTo>
                    <a:lnTo>
                      <a:pt x="3412" y="249"/>
                    </a:lnTo>
                    <a:lnTo>
                      <a:pt x="3453" y="240"/>
                    </a:lnTo>
                    <a:lnTo>
                      <a:pt x="3485" y="230"/>
                    </a:lnTo>
                    <a:lnTo>
                      <a:pt x="3505" y="220"/>
                    </a:lnTo>
                    <a:lnTo>
                      <a:pt x="3517" y="208"/>
                    </a:lnTo>
                    <a:lnTo>
                      <a:pt x="3519" y="198"/>
                    </a:lnTo>
                    <a:lnTo>
                      <a:pt x="3513" y="186"/>
                    </a:lnTo>
                    <a:lnTo>
                      <a:pt x="3499" y="175"/>
                    </a:lnTo>
                    <a:lnTo>
                      <a:pt x="3478" y="165"/>
                    </a:lnTo>
                    <a:lnTo>
                      <a:pt x="3450" y="156"/>
                    </a:lnTo>
                    <a:lnTo>
                      <a:pt x="3416" y="147"/>
                    </a:lnTo>
                    <a:lnTo>
                      <a:pt x="3376" y="141"/>
                    </a:lnTo>
                    <a:lnTo>
                      <a:pt x="3333" y="135"/>
                    </a:lnTo>
                    <a:lnTo>
                      <a:pt x="3284" y="133"/>
                    </a:lnTo>
                    <a:lnTo>
                      <a:pt x="3232" y="132"/>
                    </a:lnTo>
                    <a:lnTo>
                      <a:pt x="3177" y="132"/>
                    </a:lnTo>
                    <a:lnTo>
                      <a:pt x="3121" y="135"/>
                    </a:lnTo>
                    <a:lnTo>
                      <a:pt x="3082" y="126"/>
                    </a:lnTo>
                    <a:lnTo>
                      <a:pt x="3040" y="116"/>
                    </a:lnTo>
                    <a:lnTo>
                      <a:pt x="2995" y="108"/>
                    </a:lnTo>
                    <a:lnTo>
                      <a:pt x="2948" y="99"/>
                    </a:lnTo>
                    <a:lnTo>
                      <a:pt x="2898" y="93"/>
                    </a:lnTo>
                    <a:lnTo>
                      <a:pt x="2846" y="87"/>
                    </a:lnTo>
                    <a:lnTo>
                      <a:pt x="2792" y="82"/>
                    </a:lnTo>
                    <a:lnTo>
                      <a:pt x="2738" y="77"/>
                    </a:lnTo>
                    <a:lnTo>
                      <a:pt x="2681" y="75"/>
                    </a:lnTo>
                    <a:lnTo>
                      <a:pt x="2624" y="73"/>
                    </a:lnTo>
                    <a:lnTo>
                      <a:pt x="2565" y="72"/>
                    </a:lnTo>
                    <a:lnTo>
                      <a:pt x="2508" y="72"/>
                    </a:lnTo>
                    <a:lnTo>
                      <a:pt x="2449" y="74"/>
                    </a:lnTo>
                    <a:lnTo>
                      <a:pt x="2391" y="76"/>
                    </a:lnTo>
                    <a:lnTo>
                      <a:pt x="2334" y="79"/>
                    </a:lnTo>
                    <a:lnTo>
                      <a:pt x="2278" y="83"/>
                    </a:lnTo>
                    <a:lnTo>
                      <a:pt x="2230" y="64"/>
                    </a:lnTo>
                    <a:lnTo>
                      <a:pt x="2173" y="47"/>
                    </a:lnTo>
                    <a:lnTo>
                      <a:pt x="2107" y="33"/>
                    </a:lnTo>
                    <a:lnTo>
                      <a:pt x="2036" y="21"/>
                    </a:lnTo>
                    <a:lnTo>
                      <a:pt x="1959" y="12"/>
                    </a:lnTo>
                    <a:lnTo>
                      <a:pt x="1878" y="6"/>
                    </a:lnTo>
                    <a:lnTo>
                      <a:pt x="1794" y="2"/>
                    </a:lnTo>
                    <a:lnTo>
                      <a:pt x="1709" y="0"/>
                    </a:lnTo>
                    <a:lnTo>
                      <a:pt x="1623" y="2"/>
                    </a:lnTo>
                    <a:lnTo>
                      <a:pt x="1540" y="6"/>
                    </a:lnTo>
                    <a:lnTo>
                      <a:pt x="1459" y="12"/>
                    </a:lnTo>
                    <a:lnTo>
                      <a:pt x="1382" y="21"/>
                    </a:lnTo>
                    <a:lnTo>
                      <a:pt x="1309" y="33"/>
                    </a:lnTo>
                    <a:lnTo>
                      <a:pt x="1245" y="47"/>
                    </a:lnTo>
                    <a:lnTo>
                      <a:pt x="1187" y="64"/>
                    </a:lnTo>
                    <a:lnTo>
                      <a:pt x="1140" y="83"/>
                    </a:lnTo>
                    <a:lnTo>
                      <a:pt x="1104" y="70"/>
                    </a:lnTo>
                    <a:lnTo>
                      <a:pt x="1060" y="59"/>
                    </a:lnTo>
                    <a:lnTo>
                      <a:pt x="1010" y="52"/>
                    </a:lnTo>
                    <a:lnTo>
                      <a:pt x="954" y="45"/>
                    </a:lnTo>
                    <a:lnTo>
                      <a:pt x="894" y="42"/>
                    </a:lnTo>
                    <a:lnTo>
                      <a:pt x="832" y="41"/>
                    </a:lnTo>
                    <a:lnTo>
                      <a:pt x="768" y="43"/>
                    </a:lnTo>
                    <a:lnTo>
                      <a:pt x="706" y="45"/>
                    </a:lnTo>
                    <a:lnTo>
                      <a:pt x="643" y="52"/>
                    </a:lnTo>
                    <a:lnTo>
                      <a:pt x="585" y="59"/>
                    </a:lnTo>
                    <a:lnTo>
                      <a:pt x="529" y="68"/>
                    </a:lnTo>
                    <a:lnTo>
                      <a:pt x="481" y="78"/>
                    </a:lnTo>
                    <a:lnTo>
                      <a:pt x="439" y="92"/>
                    </a:lnTo>
                    <a:lnTo>
                      <a:pt x="406" y="105"/>
                    </a:lnTo>
                    <a:lnTo>
                      <a:pt x="382" y="120"/>
                    </a:lnTo>
                    <a:lnTo>
                      <a:pt x="370" y="135"/>
                    </a:lnTo>
                    <a:lnTo>
                      <a:pt x="369" y="135"/>
                    </a:lnTo>
                    <a:lnTo>
                      <a:pt x="368" y="135"/>
                    </a:lnTo>
                    <a:lnTo>
                      <a:pt x="366" y="135"/>
                    </a:lnTo>
                    <a:lnTo>
                      <a:pt x="365" y="135"/>
                    </a:lnTo>
                    <a:lnTo>
                      <a:pt x="362" y="135"/>
                    </a:lnTo>
                    <a:lnTo>
                      <a:pt x="359" y="135"/>
                    </a:lnTo>
                    <a:lnTo>
                      <a:pt x="356" y="135"/>
                    </a:lnTo>
                    <a:lnTo>
                      <a:pt x="354" y="135"/>
                    </a:lnTo>
                    <a:lnTo>
                      <a:pt x="350" y="135"/>
                    </a:lnTo>
                    <a:lnTo>
                      <a:pt x="348" y="135"/>
                    </a:lnTo>
                    <a:lnTo>
                      <a:pt x="346" y="135"/>
                    </a:lnTo>
                    <a:lnTo>
                      <a:pt x="344" y="135"/>
                    </a:lnTo>
                    <a:lnTo>
                      <a:pt x="342" y="135"/>
                    </a:lnTo>
                    <a:lnTo>
                      <a:pt x="340" y="135"/>
                    </a:lnTo>
                    <a:lnTo>
                      <a:pt x="339" y="135"/>
                    </a:lnTo>
                  </a:path>
                </a:pathLst>
              </a:custGeom>
              <a:solidFill>
                <a:schemeClr val="bg1"/>
              </a:solidFill>
              <a:ln w="18796" cap="flat" cmpd="sng">
                <a:solidFill>
                  <a:srgbClr val="000000"/>
                </a:solidFill>
                <a:prstDash val="solid"/>
                <a:round/>
                <a:headEnd type="none" w="med" len="med"/>
                <a:tailEnd type="none" w="med" len="med"/>
              </a:ln>
            </p:spPr>
            <p:txBody>
              <a:bodyPr/>
              <a:lstStyle/>
              <a:p>
                <a:endParaRPr lang="en-GB"/>
              </a:p>
            </p:txBody>
          </p:sp>
          <p:sp>
            <p:nvSpPr>
              <p:cNvPr id="35857" name="Text Box 17"/>
              <p:cNvSpPr txBox="1">
                <a:spLocks noChangeArrowheads="1"/>
              </p:cNvSpPr>
              <p:nvPr/>
            </p:nvSpPr>
            <p:spPr bwMode="auto">
              <a:xfrm>
                <a:off x="1184" y="1691"/>
                <a:ext cx="2955" cy="255"/>
              </a:xfrm>
              <a:prstGeom prst="rect">
                <a:avLst/>
              </a:prstGeom>
              <a:noFill/>
              <a:ln w="9525">
                <a:noFill/>
                <a:miter lim="800000"/>
                <a:headEnd/>
                <a:tailEnd/>
              </a:ln>
            </p:spPr>
            <p:txBody>
              <a:bodyPr lIns="0" tIns="0" rIns="0" bIns="0" anchor="ctr"/>
              <a:lstStyle/>
              <a:p>
                <a:pPr defTabSz="433388">
                  <a:buClr>
                    <a:srgbClr val="808080"/>
                  </a:buClr>
                  <a:buSzPct val="90000"/>
                  <a:buFont typeface="Monotype Sorts" pitchFamily="2" charset="2"/>
                  <a:buNone/>
                </a:pPr>
                <a:r>
                  <a:rPr lang="en-US" sz="1400" u="sng">
                    <a:cs typeface="Arial" charset="0"/>
                  </a:rPr>
                  <a:t>DUV Function</a:t>
                </a:r>
                <a:endParaRPr lang="en-US" sz="1400">
                  <a:cs typeface="Arial" charset="0"/>
                </a:endParaRPr>
              </a:p>
            </p:txBody>
          </p:sp>
        </p:grpSp>
      </p:grpSp>
      <p:sp>
        <p:nvSpPr>
          <p:cNvPr id="2" name="TextBox 1"/>
          <p:cNvSpPr txBox="1"/>
          <p:nvPr/>
        </p:nvSpPr>
        <p:spPr>
          <a:xfrm>
            <a:off x="926595" y="3293985"/>
            <a:ext cx="1125125" cy="461665"/>
          </a:xfrm>
          <a:prstGeom prst="rect">
            <a:avLst/>
          </a:prstGeom>
          <a:noFill/>
        </p:spPr>
        <p:txBody>
          <a:bodyPr wrap="square" rtlCol="0">
            <a:spAutoFit/>
          </a:bodyPr>
          <a:lstStyle/>
          <a:p>
            <a:r>
              <a:rPr lang="en-GB" sz="2400" dirty="0" smtClean="0"/>
              <a:t>Inputs</a:t>
            </a:r>
            <a:endParaRPr lang="en-GB" sz="2400" dirty="0"/>
          </a:p>
        </p:txBody>
      </p:sp>
      <p:sp>
        <p:nvSpPr>
          <p:cNvPr id="19" name="TextBox 18"/>
          <p:cNvSpPr txBox="1"/>
          <p:nvPr/>
        </p:nvSpPr>
        <p:spPr>
          <a:xfrm>
            <a:off x="7362310" y="3293985"/>
            <a:ext cx="1305145" cy="461665"/>
          </a:xfrm>
          <a:prstGeom prst="rect">
            <a:avLst/>
          </a:prstGeom>
          <a:noFill/>
        </p:spPr>
        <p:txBody>
          <a:bodyPr wrap="square" rtlCol="0">
            <a:spAutoFit/>
          </a:bodyPr>
          <a:lstStyle/>
          <a:p>
            <a:r>
              <a:rPr lang="en-GB" sz="2400" dirty="0" smtClean="0"/>
              <a:t>Outputs</a:t>
            </a:r>
            <a:endParaRPr lang="en-GB" sz="2400" dirty="0"/>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Checking Based On the DUV I/O</a:t>
            </a:r>
          </a:p>
        </p:txBody>
      </p:sp>
      <p:sp>
        <p:nvSpPr>
          <p:cNvPr id="36867" name="Rectangle 3"/>
          <p:cNvSpPr>
            <a:spLocks noGrp="1" noChangeArrowheads="1"/>
          </p:cNvSpPr>
          <p:nvPr>
            <p:ph type="body" idx="1"/>
          </p:nvPr>
        </p:nvSpPr>
        <p:spPr>
          <a:xfrm>
            <a:off x="468313" y="1557338"/>
            <a:ext cx="8469172" cy="4695825"/>
          </a:xfrm>
        </p:spPr>
        <p:txBody>
          <a:bodyPr/>
          <a:lstStyle/>
          <a:p>
            <a:pPr eaLnBrk="1" hangingPunct="1">
              <a:lnSpc>
                <a:spcPct val="80000"/>
              </a:lnSpc>
            </a:pPr>
            <a:r>
              <a:rPr lang="en-US" sz="2800" dirty="0" smtClean="0"/>
              <a:t>The most basic type of checking</a:t>
            </a:r>
          </a:p>
          <a:p>
            <a:pPr lvl="1" eaLnBrk="1" hangingPunct="1">
              <a:lnSpc>
                <a:spcPct val="80000"/>
              </a:lnSpc>
            </a:pPr>
            <a:r>
              <a:rPr lang="en-US" sz="2400" dirty="0" smtClean="0"/>
              <a:t>relevant for HW and SW alike</a:t>
            </a:r>
          </a:p>
          <a:p>
            <a:pPr eaLnBrk="1" hangingPunct="1">
              <a:lnSpc>
                <a:spcPct val="80000"/>
              </a:lnSpc>
            </a:pPr>
            <a:r>
              <a:rPr lang="en-US" sz="2800" b="1" dirty="0" smtClean="0"/>
              <a:t>Must be present </a:t>
            </a:r>
            <a:r>
              <a:rPr lang="en-US" sz="2800" dirty="0" smtClean="0"/>
              <a:t>unless we are certain that this type of checking is covered by other types of checking</a:t>
            </a:r>
          </a:p>
          <a:p>
            <a:pPr eaLnBrk="1" hangingPunct="1">
              <a:lnSpc>
                <a:spcPct val="80000"/>
              </a:lnSpc>
            </a:pPr>
            <a:r>
              <a:rPr lang="en-US" sz="2800" dirty="0" smtClean="0"/>
              <a:t>The checker need not (and should not) imitate the design</a:t>
            </a:r>
          </a:p>
          <a:p>
            <a:pPr eaLnBrk="1" hangingPunct="1">
              <a:lnSpc>
                <a:spcPct val="80000"/>
              </a:lnSpc>
            </a:pPr>
            <a:r>
              <a:rPr lang="en-US" sz="2800" b="1" dirty="0" smtClean="0"/>
              <a:t>Checking is easier than implementing</a:t>
            </a:r>
            <a:r>
              <a:rPr lang="en-US" sz="2800" dirty="0" smtClean="0"/>
              <a:t> the DUV</a:t>
            </a:r>
          </a:p>
          <a:p>
            <a:pPr lvl="1" eaLnBrk="1" hangingPunct="1">
              <a:lnSpc>
                <a:spcPct val="80000"/>
              </a:lnSpc>
            </a:pPr>
            <a:r>
              <a:rPr lang="en-US" sz="2400" dirty="0" smtClean="0"/>
              <a:t>Can use higher level of abstraction</a:t>
            </a:r>
          </a:p>
          <a:p>
            <a:pPr lvl="1" eaLnBrk="1" hangingPunct="1">
              <a:lnSpc>
                <a:spcPct val="80000"/>
              </a:lnSpc>
            </a:pPr>
            <a:r>
              <a:rPr lang="en-US" sz="2400" dirty="0" smtClean="0"/>
              <a:t>Need to </a:t>
            </a:r>
            <a:r>
              <a:rPr lang="en-US" sz="2400" i="1" dirty="0" smtClean="0"/>
              <a:t>verify</a:t>
            </a:r>
            <a:r>
              <a:rPr lang="en-US" sz="2400" dirty="0" smtClean="0"/>
              <a:t> the outputs instead of generating them</a:t>
            </a:r>
          </a:p>
          <a:p>
            <a:pPr eaLnBrk="1" hangingPunct="1">
              <a:lnSpc>
                <a:spcPct val="80000"/>
              </a:lnSpc>
            </a:pPr>
            <a:r>
              <a:rPr lang="en-US" sz="2800" dirty="0" smtClean="0"/>
              <a:t>Verification should not enforce, expect nor rely on an output being produced at a specific clock cycle						</a:t>
            </a:r>
            <a:r>
              <a:rPr lang="en-US" sz="2000" dirty="0" smtClean="0"/>
              <a:t>(Why not?) </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195263"/>
            <a:ext cx="9144000" cy="885825"/>
          </a:xfrm>
        </p:spPr>
        <p:txBody>
          <a:bodyPr/>
          <a:lstStyle/>
          <a:p>
            <a:pPr eaLnBrk="1" hangingPunct="1"/>
            <a:r>
              <a:rPr lang="en-US" sz="4000" smtClean="0"/>
              <a:t>Checking Based On the Architecture</a:t>
            </a:r>
          </a:p>
        </p:txBody>
      </p:sp>
      <p:sp>
        <p:nvSpPr>
          <p:cNvPr id="37891" name="Text Box 22"/>
          <p:cNvSpPr txBox="1">
            <a:spLocks noChangeArrowheads="1"/>
          </p:cNvSpPr>
          <p:nvPr/>
        </p:nvSpPr>
        <p:spPr bwMode="auto">
          <a:xfrm>
            <a:off x="741363" y="1458913"/>
            <a:ext cx="3240087" cy="1089025"/>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1900" dirty="0">
                <a:solidFill>
                  <a:srgbClr val="0000CC"/>
                </a:solidFill>
                <a:cs typeface="Arial" charset="0"/>
              </a:rPr>
              <a:t>Example instruction stream:</a:t>
            </a:r>
          </a:p>
          <a:p>
            <a:pPr algn="l" defTabSz="433388">
              <a:buClr>
                <a:srgbClr val="808080"/>
              </a:buClr>
              <a:buSzPct val="90000"/>
              <a:buFont typeface="Monotype Sorts" pitchFamily="2" charset="2"/>
              <a:buNone/>
            </a:pPr>
            <a:r>
              <a:rPr lang="en-US" sz="1900" dirty="0">
                <a:solidFill>
                  <a:srgbClr val="0000CC"/>
                </a:solidFill>
                <a:cs typeface="Arial" charset="0"/>
              </a:rPr>
              <a:t>SUB </a:t>
            </a:r>
            <a:r>
              <a:rPr lang="en-US" sz="1900" dirty="0" smtClean="0">
                <a:solidFill>
                  <a:srgbClr val="0000CC"/>
                </a:solidFill>
                <a:cs typeface="Arial" charset="0"/>
              </a:rPr>
              <a:t>R7 R1 R2 </a:t>
            </a:r>
          </a:p>
          <a:p>
            <a:pPr algn="l" defTabSz="433388">
              <a:buClr>
                <a:srgbClr val="808080"/>
              </a:buClr>
              <a:buSzPct val="90000"/>
              <a:buFont typeface="Monotype Sorts" pitchFamily="2" charset="2"/>
              <a:buNone/>
            </a:pPr>
            <a:r>
              <a:rPr lang="en-US" sz="1900" dirty="0" smtClean="0">
                <a:solidFill>
                  <a:srgbClr val="0000CC"/>
                </a:solidFill>
                <a:cs typeface="Arial" charset="0"/>
              </a:rPr>
              <a:t>BRZ R7 L</a:t>
            </a:r>
            <a:endParaRPr lang="en-US" dirty="0">
              <a:solidFill>
                <a:srgbClr val="0000CC"/>
              </a:solidFill>
              <a:cs typeface="Arial" charset="0"/>
            </a:endParaRPr>
          </a:p>
        </p:txBody>
      </p:sp>
      <p:sp>
        <p:nvSpPr>
          <p:cNvPr id="37892" name="Rectangle 59"/>
          <p:cNvSpPr>
            <a:spLocks noChangeArrowheads="1"/>
          </p:cNvSpPr>
          <p:nvPr/>
        </p:nvSpPr>
        <p:spPr bwMode="auto">
          <a:xfrm>
            <a:off x="309563" y="2789238"/>
            <a:ext cx="8229600" cy="3317875"/>
          </a:xfrm>
          <a:prstGeom prst="rect">
            <a:avLst/>
          </a:prstGeom>
          <a:noFill/>
          <a:ln w="9525">
            <a:noFill/>
            <a:miter lim="800000"/>
            <a:headEnd/>
            <a:tailEnd/>
          </a:ln>
        </p:spPr>
        <p:txBody>
          <a:bodyPr/>
          <a:lstStyle/>
          <a:p>
            <a:pPr marL="342900" indent="-342900" algn="l">
              <a:lnSpc>
                <a:spcPct val="80000"/>
              </a:lnSpc>
              <a:spcBef>
                <a:spcPct val="20000"/>
              </a:spcBef>
              <a:buClr>
                <a:srgbClr val="A50021"/>
              </a:buClr>
              <a:buFont typeface="Wingdings" pitchFamily="2" charset="2"/>
              <a:buNone/>
            </a:pPr>
            <a:r>
              <a:rPr lang="en-GB" sz="2800" dirty="0" smtClean="0"/>
              <a:t>Architectural (ISA-level) </a:t>
            </a:r>
            <a:r>
              <a:rPr lang="en-GB" sz="2800" dirty="0"/>
              <a:t>checking is </a:t>
            </a:r>
            <a:r>
              <a:rPr lang="en-GB" sz="2800" dirty="0" smtClean="0"/>
              <a:t>abundant.</a:t>
            </a:r>
            <a:endParaRPr lang="en-GB" sz="2800" dirty="0"/>
          </a:p>
          <a:p>
            <a:pPr marL="342900" indent="-342900" algn="l">
              <a:lnSpc>
                <a:spcPct val="110000"/>
              </a:lnSpc>
              <a:spcBef>
                <a:spcPct val="20000"/>
              </a:spcBef>
              <a:buClr>
                <a:srgbClr val="A50021"/>
              </a:buClr>
              <a:buFont typeface="Wingdings" pitchFamily="2" charset="2"/>
              <a:buChar char="§"/>
            </a:pPr>
            <a:r>
              <a:rPr lang="en-GB" sz="2400" dirty="0"/>
              <a:t>The SUB and BRZ instructions are defined in the ISA.</a:t>
            </a:r>
          </a:p>
          <a:p>
            <a:pPr marL="342900" indent="-342900" algn="l">
              <a:lnSpc>
                <a:spcPct val="80000"/>
              </a:lnSpc>
              <a:spcBef>
                <a:spcPct val="20000"/>
              </a:spcBef>
              <a:buClr>
                <a:srgbClr val="A50021"/>
              </a:buClr>
              <a:buFont typeface="Wingdings" pitchFamily="2" charset="2"/>
              <a:buChar char="§"/>
            </a:pPr>
            <a:r>
              <a:rPr lang="en-GB" sz="2400" dirty="0"/>
              <a:t>Architecture defines that instructions must complete in order.</a:t>
            </a:r>
          </a:p>
          <a:p>
            <a:pPr marL="342900" indent="-342900" algn="l">
              <a:lnSpc>
                <a:spcPct val="80000"/>
              </a:lnSpc>
              <a:spcBef>
                <a:spcPct val="20000"/>
              </a:spcBef>
              <a:buClr>
                <a:srgbClr val="A50021"/>
              </a:buClr>
              <a:buFont typeface="Wingdings" pitchFamily="2" charset="2"/>
              <a:buChar char="§"/>
            </a:pPr>
            <a:r>
              <a:rPr lang="en-GB" sz="2400" dirty="0"/>
              <a:t>Architecture defines that results of SUB must be used by BRZ.</a:t>
            </a:r>
            <a:endParaRPr lang="en-GB" sz="2800" dirty="0">
              <a:solidFill>
                <a:srgbClr val="A50021"/>
              </a:solidFill>
            </a:endParaRPr>
          </a:p>
          <a:p>
            <a:pPr marL="342900" indent="-342900" algn="l">
              <a:lnSpc>
                <a:spcPct val="80000"/>
              </a:lnSpc>
              <a:spcBef>
                <a:spcPct val="20000"/>
              </a:spcBef>
              <a:buClr>
                <a:srgbClr val="A50021"/>
              </a:buClr>
              <a:buFont typeface="Wingdings" pitchFamily="2" charset="2"/>
              <a:buNone/>
            </a:pPr>
            <a:r>
              <a:rPr lang="en-GB" sz="2800" dirty="0">
                <a:solidFill>
                  <a:srgbClr val="A50021"/>
                </a:solidFill>
              </a:rPr>
              <a:t>Many checkers have their roots in the Architecture of the design!</a:t>
            </a:r>
            <a:endParaRPr lang="en-US" sz="2800" dirty="0">
              <a:solidFill>
                <a:srgbClr val="A50021"/>
              </a:solidFill>
            </a:endParaRP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0" y="231775"/>
            <a:ext cx="9144000" cy="849313"/>
          </a:xfrm>
        </p:spPr>
        <p:txBody>
          <a:bodyPr/>
          <a:lstStyle/>
          <a:p>
            <a:pPr eaLnBrk="1" hangingPunct="1"/>
            <a:r>
              <a:rPr lang="en-US" sz="3600" smtClean="0"/>
              <a:t>Checking Based On the Microarchitecture</a:t>
            </a:r>
          </a:p>
        </p:txBody>
      </p:sp>
      <p:sp>
        <p:nvSpPr>
          <p:cNvPr id="38915" name="Line 3"/>
          <p:cNvSpPr>
            <a:spLocks noChangeShapeType="1"/>
          </p:cNvSpPr>
          <p:nvPr/>
        </p:nvSpPr>
        <p:spPr bwMode="auto">
          <a:xfrm>
            <a:off x="2620963" y="2886075"/>
            <a:ext cx="3363912" cy="0"/>
          </a:xfrm>
          <a:prstGeom prst="line">
            <a:avLst/>
          </a:prstGeom>
          <a:noFill/>
          <a:ln w="31462">
            <a:solidFill>
              <a:srgbClr val="000000"/>
            </a:solidFill>
            <a:round/>
            <a:headEnd/>
            <a:tailEnd/>
          </a:ln>
        </p:spPr>
        <p:txBody>
          <a:bodyPr/>
          <a:lstStyle/>
          <a:p>
            <a:endParaRPr lang="en-GB"/>
          </a:p>
        </p:txBody>
      </p:sp>
      <p:sp>
        <p:nvSpPr>
          <p:cNvPr id="38916" name="Line 4"/>
          <p:cNvSpPr>
            <a:spLocks noChangeShapeType="1"/>
          </p:cNvSpPr>
          <p:nvPr/>
        </p:nvSpPr>
        <p:spPr bwMode="auto">
          <a:xfrm>
            <a:off x="2625725" y="2730500"/>
            <a:ext cx="1588" cy="1874838"/>
          </a:xfrm>
          <a:prstGeom prst="line">
            <a:avLst/>
          </a:prstGeom>
          <a:noFill/>
          <a:ln w="31462">
            <a:solidFill>
              <a:srgbClr val="000000"/>
            </a:solidFill>
            <a:round/>
            <a:headEnd/>
            <a:tailEnd/>
          </a:ln>
        </p:spPr>
        <p:txBody>
          <a:bodyPr/>
          <a:lstStyle/>
          <a:p>
            <a:endParaRPr lang="en-GB"/>
          </a:p>
        </p:txBody>
      </p:sp>
      <p:sp>
        <p:nvSpPr>
          <p:cNvPr id="38917" name="Line 5"/>
          <p:cNvSpPr>
            <a:spLocks noChangeShapeType="1"/>
          </p:cNvSpPr>
          <p:nvPr/>
        </p:nvSpPr>
        <p:spPr bwMode="auto">
          <a:xfrm>
            <a:off x="3662363" y="2730500"/>
            <a:ext cx="1587" cy="1874838"/>
          </a:xfrm>
          <a:prstGeom prst="line">
            <a:avLst/>
          </a:prstGeom>
          <a:noFill/>
          <a:ln w="31462">
            <a:solidFill>
              <a:srgbClr val="000000"/>
            </a:solidFill>
            <a:round/>
            <a:headEnd/>
            <a:tailEnd/>
          </a:ln>
        </p:spPr>
        <p:txBody>
          <a:bodyPr/>
          <a:lstStyle/>
          <a:p>
            <a:endParaRPr lang="en-GB"/>
          </a:p>
        </p:txBody>
      </p:sp>
      <p:sp>
        <p:nvSpPr>
          <p:cNvPr id="38918" name="Line 6"/>
          <p:cNvSpPr>
            <a:spLocks noChangeShapeType="1"/>
          </p:cNvSpPr>
          <p:nvPr/>
        </p:nvSpPr>
        <p:spPr bwMode="auto">
          <a:xfrm>
            <a:off x="4859338" y="2730500"/>
            <a:ext cx="1587" cy="1874838"/>
          </a:xfrm>
          <a:prstGeom prst="line">
            <a:avLst/>
          </a:prstGeom>
          <a:noFill/>
          <a:ln w="31462">
            <a:solidFill>
              <a:srgbClr val="000000"/>
            </a:solidFill>
            <a:round/>
            <a:headEnd/>
            <a:tailEnd/>
          </a:ln>
        </p:spPr>
        <p:txBody>
          <a:bodyPr/>
          <a:lstStyle/>
          <a:p>
            <a:endParaRPr lang="en-GB"/>
          </a:p>
        </p:txBody>
      </p:sp>
      <p:sp>
        <p:nvSpPr>
          <p:cNvPr id="38919" name="Line 7"/>
          <p:cNvSpPr>
            <a:spLocks noChangeShapeType="1"/>
          </p:cNvSpPr>
          <p:nvPr/>
        </p:nvSpPr>
        <p:spPr bwMode="auto">
          <a:xfrm>
            <a:off x="5980113" y="2730500"/>
            <a:ext cx="1587" cy="1874838"/>
          </a:xfrm>
          <a:prstGeom prst="line">
            <a:avLst/>
          </a:prstGeom>
          <a:noFill/>
          <a:ln w="31462">
            <a:solidFill>
              <a:srgbClr val="000000"/>
            </a:solidFill>
            <a:round/>
            <a:headEnd/>
            <a:tailEnd/>
          </a:ln>
        </p:spPr>
        <p:txBody>
          <a:bodyPr/>
          <a:lstStyle/>
          <a:p>
            <a:endParaRPr lang="en-GB"/>
          </a:p>
        </p:txBody>
      </p:sp>
      <p:sp>
        <p:nvSpPr>
          <p:cNvPr id="38920" name="Text Box 8"/>
          <p:cNvSpPr txBox="1">
            <a:spLocks noChangeArrowheads="1"/>
          </p:cNvSpPr>
          <p:nvPr/>
        </p:nvSpPr>
        <p:spPr bwMode="auto">
          <a:xfrm>
            <a:off x="3797300" y="1924050"/>
            <a:ext cx="1117600" cy="587375"/>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1700">
                <a:cs typeface="Arial" charset="0"/>
              </a:rPr>
              <a:t>Instruction</a:t>
            </a:r>
          </a:p>
          <a:p>
            <a:pPr algn="l" defTabSz="433388">
              <a:buClr>
                <a:srgbClr val="808080"/>
              </a:buClr>
              <a:buSzPct val="90000"/>
              <a:buFont typeface="Monotype Sorts" pitchFamily="2" charset="2"/>
              <a:buNone/>
            </a:pPr>
            <a:r>
              <a:rPr lang="en-US" sz="1700">
                <a:cs typeface="Arial" charset="0"/>
              </a:rPr>
              <a:t>Grouping</a:t>
            </a:r>
            <a:endParaRPr lang="en-US" sz="1600">
              <a:cs typeface="Arial" charset="0"/>
            </a:endParaRPr>
          </a:p>
        </p:txBody>
      </p:sp>
      <p:sp>
        <p:nvSpPr>
          <p:cNvPr id="38921" name="Text Box 9"/>
          <p:cNvSpPr txBox="1">
            <a:spLocks noChangeArrowheads="1"/>
          </p:cNvSpPr>
          <p:nvPr/>
        </p:nvSpPr>
        <p:spPr bwMode="auto">
          <a:xfrm>
            <a:off x="2322513" y="4678182"/>
            <a:ext cx="593725" cy="280988"/>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1700" dirty="0">
                <a:cs typeface="Arial" charset="0"/>
              </a:rPr>
              <a:t>Fixed</a:t>
            </a:r>
            <a:endParaRPr lang="en-US" sz="1600" dirty="0">
              <a:cs typeface="Arial" charset="0"/>
            </a:endParaRPr>
          </a:p>
        </p:txBody>
      </p:sp>
      <p:sp>
        <p:nvSpPr>
          <p:cNvPr id="38922" name="Text Box 10"/>
          <p:cNvSpPr txBox="1">
            <a:spLocks noChangeArrowheads="1"/>
          </p:cNvSpPr>
          <p:nvPr/>
        </p:nvSpPr>
        <p:spPr bwMode="auto">
          <a:xfrm>
            <a:off x="3348038" y="4678182"/>
            <a:ext cx="539750" cy="280988"/>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1700" dirty="0">
                <a:cs typeface="Arial" charset="0"/>
              </a:rPr>
              <a:t>Float</a:t>
            </a:r>
            <a:endParaRPr lang="en-US" sz="1600" dirty="0">
              <a:cs typeface="Arial" charset="0"/>
            </a:endParaRPr>
          </a:p>
        </p:txBody>
      </p:sp>
      <p:sp>
        <p:nvSpPr>
          <p:cNvPr id="38923" name="Text Box 11"/>
          <p:cNvSpPr txBox="1">
            <a:spLocks noChangeArrowheads="1"/>
          </p:cNvSpPr>
          <p:nvPr/>
        </p:nvSpPr>
        <p:spPr bwMode="auto">
          <a:xfrm>
            <a:off x="4460875" y="4676595"/>
            <a:ext cx="768350" cy="282575"/>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1700" dirty="0">
                <a:cs typeface="Arial" charset="0"/>
              </a:rPr>
              <a:t>Branch</a:t>
            </a:r>
            <a:endParaRPr lang="en-US" sz="1600" dirty="0">
              <a:cs typeface="Arial" charset="0"/>
            </a:endParaRPr>
          </a:p>
        </p:txBody>
      </p:sp>
      <p:sp>
        <p:nvSpPr>
          <p:cNvPr id="38924" name="Text Box 12"/>
          <p:cNvSpPr txBox="1">
            <a:spLocks noChangeArrowheads="1"/>
          </p:cNvSpPr>
          <p:nvPr/>
        </p:nvSpPr>
        <p:spPr bwMode="auto">
          <a:xfrm>
            <a:off x="5649913" y="4678182"/>
            <a:ext cx="581025" cy="280988"/>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1700" dirty="0">
                <a:cs typeface="Arial" charset="0"/>
              </a:rPr>
              <a:t>Store</a:t>
            </a:r>
            <a:endParaRPr lang="en-US" sz="1600" dirty="0">
              <a:cs typeface="Arial" charset="0"/>
            </a:endParaRPr>
          </a:p>
        </p:txBody>
      </p:sp>
      <p:sp>
        <p:nvSpPr>
          <p:cNvPr id="38925" name="Text Box 13"/>
          <p:cNvSpPr txBox="1">
            <a:spLocks noChangeArrowheads="1"/>
          </p:cNvSpPr>
          <p:nvPr/>
        </p:nvSpPr>
        <p:spPr bwMode="auto">
          <a:xfrm>
            <a:off x="3022600" y="1311275"/>
            <a:ext cx="2587625" cy="431800"/>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2000">
                <a:cs typeface="Arial" charset="0"/>
              </a:rPr>
              <a:t>Superscalar Pipeline</a:t>
            </a:r>
            <a:endParaRPr lang="en-US" sz="1600">
              <a:cs typeface="Arial" charset="0"/>
            </a:endParaRPr>
          </a:p>
        </p:txBody>
      </p:sp>
      <p:sp>
        <p:nvSpPr>
          <p:cNvPr id="38926" name="AutoShape 14" descr="10%"/>
          <p:cNvSpPr>
            <a:spLocks noChangeArrowheads="1"/>
          </p:cNvSpPr>
          <p:nvPr/>
        </p:nvSpPr>
        <p:spPr bwMode="auto">
          <a:xfrm flipV="1">
            <a:off x="2265363" y="3113965"/>
            <a:ext cx="501650" cy="284163"/>
          </a:xfrm>
          <a:prstGeom prst="roundRect">
            <a:avLst>
              <a:gd name="adj" fmla="val 0"/>
            </a:avLst>
          </a:prstGeom>
          <a:pattFill prst="pct10">
            <a:fgClr>
              <a:schemeClr val="tx1"/>
            </a:fgClr>
            <a:bgClr>
              <a:schemeClr val="bg1"/>
            </a:bgClr>
          </a:pattFill>
          <a:ln w="31496">
            <a:solidFill>
              <a:schemeClr val="tx1"/>
            </a:solidFill>
            <a:round/>
            <a:headEnd/>
            <a:tailEnd/>
          </a:ln>
        </p:spPr>
        <p:txBody>
          <a:bodyPr wrap="none" anchor="ctr"/>
          <a:lstStyle/>
          <a:p>
            <a:endParaRPr lang="en-GB"/>
          </a:p>
        </p:txBody>
      </p:sp>
      <p:sp>
        <p:nvSpPr>
          <p:cNvPr id="38927" name="AutoShape 15" descr="10%"/>
          <p:cNvSpPr>
            <a:spLocks noChangeArrowheads="1"/>
          </p:cNvSpPr>
          <p:nvPr/>
        </p:nvSpPr>
        <p:spPr bwMode="auto">
          <a:xfrm flipV="1">
            <a:off x="2265363" y="3707690"/>
            <a:ext cx="501650" cy="284163"/>
          </a:xfrm>
          <a:prstGeom prst="roundRect">
            <a:avLst>
              <a:gd name="adj" fmla="val 0"/>
            </a:avLst>
          </a:prstGeom>
          <a:pattFill prst="pct10">
            <a:fgClr>
              <a:schemeClr val="tx1"/>
            </a:fgClr>
            <a:bgClr>
              <a:schemeClr val="bg1"/>
            </a:bgClr>
          </a:pattFill>
          <a:ln w="31496">
            <a:solidFill>
              <a:schemeClr val="tx1"/>
            </a:solidFill>
            <a:round/>
            <a:headEnd/>
            <a:tailEnd/>
          </a:ln>
        </p:spPr>
        <p:txBody>
          <a:bodyPr wrap="none" anchor="ctr"/>
          <a:lstStyle/>
          <a:p>
            <a:endParaRPr lang="en-GB"/>
          </a:p>
        </p:txBody>
      </p:sp>
      <p:sp>
        <p:nvSpPr>
          <p:cNvPr id="38928" name="AutoShape 16" descr="10%"/>
          <p:cNvSpPr>
            <a:spLocks noChangeArrowheads="1"/>
          </p:cNvSpPr>
          <p:nvPr/>
        </p:nvSpPr>
        <p:spPr bwMode="auto">
          <a:xfrm flipV="1">
            <a:off x="4492625" y="3113965"/>
            <a:ext cx="501650" cy="284163"/>
          </a:xfrm>
          <a:prstGeom prst="roundRect">
            <a:avLst>
              <a:gd name="adj" fmla="val 0"/>
            </a:avLst>
          </a:prstGeom>
          <a:pattFill prst="pct10">
            <a:fgClr>
              <a:schemeClr val="tx1"/>
            </a:fgClr>
            <a:bgClr>
              <a:schemeClr val="bg1"/>
            </a:bgClr>
          </a:pattFill>
          <a:ln w="31496">
            <a:solidFill>
              <a:schemeClr val="tx1"/>
            </a:solidFill>
            <a:round/>
            <a:headEnd/>
            <a:tailEnd/>
          </a:ln>
        </p:spPr>
        <p:txBody>
          <a:bodyPr wrap="none" anchor="ctr"/>
          <a:lstStyle/>
          <a:p>
            <a:endParaRPr lang="en-GB"/>
          </a:p>
        </p:txBody>
      </p:sp>
      <p:sp>
        <p:nvSpPr>
          <p:cNvPr id="38929" name="AutoShape 17" descr="10%"/>
          <p:cNvSpPr>
            <a:spLocks noChangeArrowheads="1"/>
          </p:cNvSpPr>
          <p:nvPr/>
        </p:nvSpPr>
        <p:spPr bwMode="auto">
          <a:xfrm flipV="1">
            <a:off x="4492625" y="3718880"/>
            <a:ext cx="501650" cy="284163"/>
          </a:xfrm>
          <a:prstGeom prst="roundRect">
            <a:avLst>
              <a:gd name="adj" fmla="val 0"/>
            </a:avLst>
          </a:prstGeom>
          <a:pattFill prst="pct10">
            <a:fgClr>
              <a:schemeClr val="tx1"/>
            </a:fgClr>
            <a:bgClr>
              <a:schemeClr val="bg1"/>
            </a:bgClr>
          </a:pattFill>
          <a:ln w="31496">
            <a:solidFill>
              <a:schemeClr val="tx1"/>
            </a:solidFill>
            <a:round/>
            <a:headEnd/>
            <a:tailEnd/>
          </a:ln>
        </p:spPr>
        <p:txBody>
          <a:bodyPr wrap="none" anchor="ctr"/>
          <a:lstStyle/>
          <a:p>
            <a:endParaRPr lang="en-GB"/>
          </a:p>
        </p:txBody>
      </p:sp>
      <p:sp>
        <p:nvSpPr>
          <p:cNvPr id="38930" name="Line 18"/>
          <p:cNvSpPr>
            <a:spLocks noChangeShapeType="1"/>
          </p:cNvSpPr>
          <p:nvPr/>
        </p:nvSpPr>
        <p:spPr bwMode="auto">
          <a:xfrm flipV="1">
            <a:off x="2726795" y="3293985"/>
            <a:ext cx="1755195" cy="585063"/>
          </a:xfrm>
          <a:prstGeom prst="line">
            <a:avLst/>
          </a:prstGeom>
          <a:noFill/>
          <a:ln w="31496">
            <a:solidFill>
              <a:srgbClr val="0000CC"/>
            </a:solidFill>
            <a:round/>
            <a:headEnd/>
            <a:tailEnd type="triangle" w="med" len="med"/>
          </a:ln>
        </p:spPr>
        <p:txBody>
          <a:bodyPr/>
          <a:lstStyle/>
          <a:p>
            <a:endParaRPr lang="en-GB"/>
          </a:p>
        </p:txBody>
      </p:sp>
      <p:sp>
        <p:nvSpPr>
          <p:cNvPr id="38931" name="Line 19"/>
          <p:cNvSpPr>
            <a:spLocks noChangeShapeType="1"/>
          </p:cNvSpPr>
          <p:nvPr/>
        </p:nvSpPr>
        <p:spPr bwMode="auto">
          <a:xfrm flipV="1">
            <a:off x="2771800" y="2888939"/>
            <a:ext cx="1665185" cy="945103"/>
          </a:xfrm>
          <a:prstGeom prst="line">
            <a:avLst/>
          </a:prstGeom>
          <a:noFill/>
          <a:ln w="31496">
            <a:solidFill>
              <a:srgbClr val="0000CC"/>
            </a:solidFill>
            <a:round/>
            <a:headEnd/>
            <a:tailEnd type="triangle" w="med" len="med"/>
          </a:ln>
        </p:spPr>
        <p:txBody>
          <a:bodyPr/>
          <a:lstStyle/>
          <a:p>
            <a:endParaRPr lang="en-GB"/>
          </a:p>
        </p:txBody>
      </p:sp>
      <p:sp>
        <p:nvSpPr>
          <p:cNvPr id="38932" name="Text Box 20"/>
          <p:cNvSpPr txBox="1">
            <a:spLocks noChangeArrowheads="1"/>
          </p:cNvSpPr>
          <p:nvPr/>
        </p:nvSpPr>
        <p:spPr bwMode="auto">
          <a:xfrm rot="19813307">
            <a:off x="2849190" y="3296037"/>
            <a:ext cx="487363" cy="274638"/>
          </a:xfrm>
          <a:prstGeom prst="rect">
            <a:avLst/>
          </a:prstGeom>
          <a:noFill/>
          <a:ln w="9525">
            <a:solidFill>
              <a:schemeClr val="tx1"/>
            </a:solidFill>
            <a:miter lim="800000"/>
            <a:headEnd/>
            <a:tailEnd/>
          </a:ln>
        </p:spPr>
        <p:txBody>
          <a:bodyPr lIns="0" tIns="0" rIns="0" bIns="0"/>
          <a:lstStyle/>
          <a:p>
            <a:pPr defTabSz="433388">
              <a:buClr>
                <a:srgbClr val="808080"/>
              </a:buClr>
              <a:buSzPct val="90000"/>
              <a:buFont typeface="Monotype Sorts" pitchFamily="2" charset="2"/>
              <a:buNone/>
            </a:pPr>
            <a:r>
              <a:rPr lang="en-US" sz="1700" dirty="0">
                <a:cs typeface="Arial" charset="0"/>
              </a:rPr>
              <a:t>Stall</a:t>
            </a:r>
            <a:endParaRPr lang="en-US" sz="1600" dirty="0">
              <a:cs typeface="Arial" charset="0"/>
            </a:endParaRPr>
          </a:p>
        </p:txBody>
      </p:sp>
      <p:sp>
        <p:nvSpPr>
          <p:cNvPr id="38933" name="Text Box 21"/>
          <p:cNvSpPr txBox="1">
            <a:spLocks noChangeArrowheads="1"/>
          </p:cNvSpPr>
          <p:nvPr/>
        </p:nvSpPr>
        <p:spPr bwMode="auto">
          <a:xfrm>
            <a:off x="476545" y="2033846"/>
            <a:ext cx="2801937" cy="810090"/>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1700" dirty="0">
                <a:cs typeface="Arial" charset="0"/>
              </a:rPr>
              <a:t>Example instruction stream:</a:t>
            </a:r>
          </a:p>
          <a:p>
            <a:pPr algn="l" defTabSz="433388">
              <a:buClr>
                <a:srgbClr val="808080"/>
              </a:buClr>
              <a:buSzPct val="90000"/>
              <a:buFont typeface="Monotype Sorts" pitchFamily="2" charset="2"/>
              <a:buNone/>
            </a:pPr>
            <a:r>
              <a:rPr lang="en-US" sz="1700" dirty="0">
                <a:cs typeface="Arial" charset="0"/>
              </a:rPr>
              <a:t>SUB </a:t>
            </a:r>
            <a:r>
              <a:rPr lang="en-US" sz="1700" dirty="0" smtClean="0">
                <a:cs typeface="Arial" charset="0"/>
              </a:rPr>
              <a:t>R7 R1 R2</a:t>
            </a:r>
            <a:endParaRPr lang="en-US" sz="1700" dirty="0">
              <a:cs typeface="Arial" charset="0"/>
            </a:endParaRPr>
          </a:p>
          <a:p>
            <a:pPr algn="l" defTabSz="433388">
              <a:buClr>
                <a:srgbClr val="808080"/>
              </a:buClr>
              <a:buSzPct val="90000"/>
              <a:buFont typeface="Monotype Sorts" pitchFamily="2" charset="2"/>
              <a:buNone/>
            </a:pPr>
            <a:r>
              <a:rPr lang="en-US" sz="1700" dirty="0">
                <a:cs typeface="Arial" charset="0"/>
              </a:rPr>
              <a:t>BRZ </a:t>
            </a:r>
            <a:r>
              <a:rPr lang="en-US" sz="1700" dirty="0" smtClean="0">
                <a:cs typeface="Arial" charset="0"/>
              </a:rPr>
              <a:t>R7 L</a:t>
            </a:r>
            <a:endParaRPr lang="en-US" sz="1600" dirty="0">
              <a:cs typeface="Arial" charset="0"/>
            </a:endParaRPr>
          </a:p>
        </p:txBody>
      </p:sp>
      <p:sp>
        <p:nvSpPr>
          <p:cNvPr id="38934" name="AutoShape 22"/>
          <p:cNvSpPr>
            <a:spLocks noChangeArrowheads="1"/>
          </p:cNvSpPr>
          <p:nvPr/>
        </p:nvSpPr>
        <p:spPr bwMode="auto">
          <a:xfrm flipV="1">
            <a:off x="3513138" y="1858963"/>
            <a:ext cx="1576387" cy="661987"/>
          </a:xfrm>
          <a:prstGeom prst="roundRect">
            <a:avLst>
              <a:gd name="adj" fmla="val 0"/>
            </a:avLst>
          </a:prstGeom>
          <a:noFill/>
          <a:ln w="31462">
            <a:solidFill>
              <a:schemeClr val="tx1"/>
            </a:solidFill>
            <a:round/>
            <a:headEnd/>
            <a:tailEnd/>
          </a:ln>
        </p:spPr>
        <p:txBody>
          <a:bodyPr wrap="none" anchor="ctr"/>
          <a:lstStyle/>
          <a:p>
            <a:endParaRPr lang="en-GB"/>
          </a:p>
        </p:txBody>
      </p:sp>
      <p:sp>
        <p:nvSpPr>
          <p:cNvPr id="38935" name="Rectangle 23"/>
          <p:cNvSpPr>
            <a:spLocks noChangeArrowheads="1"/>
          </p:cNvSpPr>
          <p:nvPr/>
        </p:nvSpPr>
        <p:spPr bwMode="auto">
          <a:xfrm>
            <a:off x="2098675" y="2571750"/>
            <a:ext cx="5989638" cy="2463800"/>
          </a:xfrm>
          <a:prstGeom prst="rect">
            <a:avLst/>
          </a:prstGeom>
          <a:noFill/>
          <a:ln w="25400">
            <a:solidFill>
              <a:schemeClr val="tx1"/>
            </a:solidFill>
            <a:miter lim="800000"/>
            <a:headEnd/>
            <a:tailEnd/>
          </a:ln>
        </p:spPr>
        <p:txBody>
          <a:bodyPr wrap="none" anchor="ctr"/>
          <a:lstStyle/>
          <a:p>
            <a:endParaRPr lang="en-US"/>
          </a:p>
        </p:txBody>
      </p:sp>
      <p:sp>
        <p:nvSpPr>
          <p:cNvPr id="38936" name="Text Box 24"/>
          <p:cNvSpPr txBox="1">
            <a:spLocks noChangeArrowheads="1"/>
          </p:cNvSpPr>
          <p:nvPr/>
        </p:nvSpPr>
        <p:spPr bwMode="auto">
          <a:xfrm>
            <a:off x="6207125" y="2760663"/>
            <a:ext cx="1187450" cy="366712"/>
          </a:xfrm>
          <a:prstGeom prst="rect">
            <a:avLst/>
          </a:prstGeom>
          <a:noFill/>
          <a:ln w="9525">
            <a:noFill/>
            <a:miter lim="800000"/>
            <a:headEnd/>
            <a:tailEnd/>
          </a:ln>
        </p:spPr>
        <p:txBody>
          <a:bodyPr wrap="none" lIns="91431" tIns="45716" rIns="91431" bIns="45716">
            <a:spAutoFit/>
          </a:bodyPr>
          <a:lstStyle/>
          <a:p>
            <a:pPr algn="l"/>
            <a:r>
              <a:rPr lang="en-US">
                <a:cs typeface="Arial" charset="0"/>
              </a:rPr>
              <a:t>Execution</a:t>
            </a:r>
          </a:p>
        </p:txBody>
      </p:sp>
      <p:sp>
        <p:nvSpPr>
          <p:cNvPr id="38937" name="Line 25"/>
          <p:cNvSpPr>
            <a:spLocks noChangeShapeType="1"/>
          </p:cNvSpPr>
          <p:nvPr/>
        </p:nvSpPr>
        <p:spPr bwMode="auto">
          <a:xfrm>
            <a:off x="6551613" y="3187700"/>
            <a:ext cx="1587" cy="1339850"/>
          </a:xfrm>
          <a:prstGeom prst="line">
            <a:avLst/>
          </a:prstGeom>
          <a:noFill/>
          <a:ln w="9525">
            <a:solidFill>
              <a:schemeClr val="tx1"/>
            </a:solidFill>
            <a:round/>
            <a:headEnd/>
            <a:tailEnd type="triangle" w="med" len="med"/>
          </a:ln>
        </p:spPr>
        <p:txBody>
          <a:bodyPr/>
          <a:lstStyle/>
          <a:p>
            <a:endParaRPr lang="en-GB"/>
          </a:p>
        </p:txBody>
      </p:sp>
      <p:sp>
        <p:nvSpPr>
          <p:cNvPr id="38938" name="Text Box 26"/>
          <p:cNvSpPr txBox="1">
            <a:spLocks noChangeArrowheads="1"/>
          </p:cNvSpPr>
          <p:nvPr/>
        </p:nvSpPr>
        <p:spPr bwMode="auto">
          <a:xfrm>
            <a:off x="6778625" y="3171825"/>
            <a:ext cx="825500" cy="304800"/>
          </a:xfrm>
          <a:prstGeom prst="rect">
            <a:avLst/>
          </a:prstGeom>
          <a:noFill/>
          <a:ln w="9525">
            <a:noFill/>
            <a:miter lim="800000"/>
            <a:headEnd/>
            <a:tailEnd/>
          </a:ln>
        </p:spPr>
        <p:txBody>
          <a:bodyPr wrap="none" lIns="91431" tIns="45716" rIns="91431" bIns="45716">
            <a:spAutoFit/>
          </a:bodyPr>
          <a:lstStyle/>
          <a:p>
            <a:pPr algn="l"/>
            <a:r>
              <a:rPr lang="en-US" sz="1400">
                <a:cs typeface="Arial" charset="0"/>
              </a:rPr>
              <a:t>Execute</a:t>
            </a:r>
          </a:p>
        </p:txBody>
      </p:sp>
      <p:sp>
        <p:nvSpPr>
          <p:cNvPr id="38939" name="Text Box 27"/>
          <p:cNvSpPr txBox="1">
            <a:spLocks noChangeArrowheads="1"/>
          </p:cNvSpPr>
          <p:nvPr/>
        </p:nvSpPr>
        <p:spPr bwMode="auto">
          <a:xfrm>
            <a:off x="6594475" y="4122738"/>
            <a:ext cx="1585913" cy="304800"/>
          </a:xfrm>
          <a:prstGeom prst="rect">
            <a:avLst/>
          </a:prstGeom>
          <a:noFill/>
          <a:ln w="9525">
            <a:noFill/>
            <a:miter lim="800000"/>
            <a:headEnd/>
            <a:tailEnd/>
          </a:ln>
        </p:spPr>
        <p:txBody>
          <a:bodyPr lIns="91431" tIns="45716" rIns="91431" bIns="45716">
            <a:spAutoFit/>
          </a:bodyPr>
          <a:lstStyle/>
          <a:p>
            <a:pPr algn="l"/>
            <a:r>
              <a:rPr lang="en-US" sz="1400">
                <a:cs typeface="Arial" charset="0"/>
              </a:rPr>
              <a:t>Put-away results</a:t>
            </a:r>
          </a:p>
        </p:txBody>
      </p:sp>
      <p:sp>
        <p:nvSpPr>
          <p:cNvPr id="38940" name="Text Box 28"/>
          <p:cNvSpPr txBox="1">
            <a:spLocks noChangeArrowheads="1"/>
          </p:cNvSpPr>
          <p:nvPr/>
        </p:nvSpPr>
        <p:spPr bwMode="auto">
          <a:xfrm>
            <a:off x="6208713" y="3373438"/>
            <a:ext cx="458787" cy="727075"/>
          </a:xfrm>
          <a:prstGeom prst="rect">
            <a:avLst/>
          </a:prstGeom>
          <a:noFill/>
          <a:ln w="9525">
            <a:noFill/>
            <a:miter lim="800000"/>
            <a:headEnd/>
            <a:tailEnd/>
          </a:ln>
        </p:spPr>
        <p:txBody>
          <a:bodyPr vert="eaVert" wrap="none" lIns="91431" tIns="45716" rIns="91431" bIns="45716">
            <a:spAutoFit/>
          </a:bodyPr>
          <a:lstStyle/>
          <a:p>
            <a:pPr algn="l"/>
            <a:r>
              <a:rPr lang="en-US">
                <a:cs typeface="Arial" charset="0"/>
              </a:rPr>
              <a:t>cycles</a:t>
            </a:r>
          </a:p>
        </p:txBody>
      </p:sp>
      <p:sp>
        <p:nvSpPr>
          <p:cNvPr id="38941" name="Text Box 29"/>
          <p:cNvSpPr txBox="1">
            <a:spLocks noChangeArrowheads="1"/>
          </p:cNvSpPr>
          <p:nvPr/>
        </p:nvSpPr>
        <p:spPr bwMode="auto">
          <a:xfrm rot="20497837">
            <a:off x="2745265" y="3782013"/>
            <a:ext cx="945105" cy="270030"/>
          </a:xfrm>
          <a:prstGeom prst="rect">
            <a:avLst/>
          </a:prstGeom>
          <a:noFill/>
          <a:ln w="9525">
            <a:solidFill>
              <a:schemeClr val="tx1"/>
            </a:solidFill>
            <a:miter lim="800000"/>
            <a:headEnd/>
            <a:tailEnd/>
          </a:ln>
        </p:spPr>
        <p:txBody>
          <a:bodyPr lIns="0" tIns="0" rIns="0" bIns="0"/>
          <a:lstStyle/>
          <a:p>
            <a:pPr defTabSz="433388">
              <a:buClr>
                <a:srgbClr val="808080"/>
              </a:buClr>
              <a:buSzPct val="90000"/>
              <a:buFont typeface="Monotype Sorts" pitchFamily="2" charset="2"/>
              <a:buNone/>
            </a:pPr>
            <a:r>
              <a:rPr lang="en-US" sz="1700" dirty="0">
                <a:cs typeface="Arial" charset="0"/>
              </a:rPr>
              <a:t>No-Stall</a:t>
            </a:r>
            <a:endParaRPr lang="en-US" sz="1600" dirty="0">
              <a:cs typeface="Arial" charset="0"/>
            </a:endParaRPr>
          </a:p>
        </p:txBody>
      </p:sp>
      <p:sp>
        <p:nvSpPr>
          <p:cNvPr id="38942" name="Rectangle 32"/>
          <p:cNvSpPr>
            <a:spLocks noChangeArrowheads="1"/>
          </p:cNvSpPr>
          <p:nvPr/>
        </p:nvSpPr>
        <p:spPr bwMode="auto">
          <a:xfrm>
            <a:off x="4267200" y="5473700"/>
            <a:ext cx="334963" cy="249238"/>
          </a:xfrm>
          <a:prstGeom prst="rect">
            <a:avLst/>
          </a:prstGeom>
          <a:noFill/>
          <a:ln w="9525">
            <a:solidFill>
              <a:schemeClr val="tx1"/>
            </a:solidFill>
            <a:miter lim="800000"/>
            <a:headEnd/>
            <a:tailEnd/>
          </a:ln>
        </p:spPr>
        <p:txBody>
          <a:bodyPr wrap="none" anchor="ctr"/>
          <a:lstStyle/>
          <a:p>
            <a:endParaRPr lang="en-GB"/>
          </a:p>
        </p:txBody>
      </p:sp>
      <p:sp>
        <p:nvSpPr>
          <p:cNvPr id="38943" name="Rectangle 33"/>
          <p:cNvSpPr>
            <a:spLocks noChangeArrowheads="1"/>
          </p:cNvSpPr>
          <p:nvPr/>
        </p:nvSpPr>
        <p:spPr bwMode="auto">
          <a:xfrm>
            <a:off x="4602163" y="5473700"/>
            <a:ext cx="334962" cy="249238"/>
          </a:xfrm>
          <a:prstGeom prst="rect">
            <a:avLst/>
          </a:prstGeom>
          <a:noFill/>
          <a:ln w="9525">
            <a:solidFill>
              <a:schemeClr val="tx1"/>
            </a:solidFill>
            <a:miter lim="800000"/>
            <a:headEnd/>
            <a:tailEnd/>
          </a:ln>
        </p:spPr>
        <p:txBody>
          <a:bodyPr wrap="none" anchor="ctr"/>
          <a:lstStyle/>
          <a:p>
            <a:endParaRPr lang="en-GB"/>
          </a:p>
        </p:txBody>
      </p:sp>
      <p:sp>
        <p:nvSpPr>
          <p:cNvPr id="38944" name="Rectangle 34"/>
          <p:cNvSpPr>
            <a:spLocks noChangeArrowheads="1"/>
          </p:cNvSpPr>
          <p:nvPr/>
        </p:nvSpPr>
        <p:spPr bwMode="auto">
          <a:xfrm>
            <a:off x="4937125" y="5473700"/>
            <a:ext cx="334963" cy="249238"/>
          </a:xfrm>
          <a:prstGeom prst="rect">
            <a:avLst/>
          </a:prstGeom>
          <a:noFill/>
          <a:ln w="9525">
            <a:solidFill>
              <a:schemeClr val="tx1"/>
            </a:solidFill>
            <a:miter lim="800000"/>
            <a:headEnd/>
            <a:tailEnd/>
          </a:ln>
        </p:spPr>
        <p:txBody>
          <a:bodyPr wrap="none" anchor="ctr"/>
          <a:lstStyle/>
          <a:p>
            <a:endParaRPr lang="en-GB"/>
          </a:p>
        </p:txBody>
      </p:sp>
      <p:sp>
        <p:nvSpPr>
          <p:cNvPr id="38945" name="Rectangle 35"/>
          <p:cNvSpPr>
            <a:spLocks noChangeArrowheads="1"/>
          </p:cNvSpPr>
          <p:nvPr/>
        </p:nvSpPr>
        <p:spPr bwMode="auto">
          <a:xfrm>
            <a:off x="5272088" y="5473700"/>
            <a:ext cx="334962" cy="249238"/>
          </a:xfrm>
          <a:prstGeom prst="rect">
            <a:avLst/>
          </a:prstGeom>
          <a:noFill/>
          <a:ln w="9525">
            <a:solidFill>
              <a:schemeClr val="tx1"/>
            </a:solidFill>
            <a:miter lim="800000"/>
            <a:headEnd/>
            <a:tailEnd/>
          </a:ln>
        </p:spPr>
        <p:txBody>
          <a:bodyPr wrap="none" anchor="ctr"/>
          <a:lstStyle/>
          <a:p>
            <a:endParaRPr lang="en-GB"/>
          </a:p>
        </p:txBody>
      </p:sp>
      <p:sp>
        <p:nvSpPr>
          <p:cNvPr id="38946" name="Rectangle 36"/>
          <p:cNvSpPr>
            <a:spLocks noChangeArrowheads="1"/>
          </p:cNvSpPr>
          <p:nvPr/>
        </p:nvSpPr>
        <p:spPr bwMode="auto">
          <a:xfrm>
            <a:off x="5605463" y="5473700"/>
            <a:ext cx="334962" cy="249238"/>
          </a:xfrm>
          <a:prstGeom prst="rect">
            <a:avLst/>
          </a:prstGeom>
          <a:noFill/>
          <a:ln w="9525">
            <a:solidFill>
              <a:schemeClr val="tx1"/>
            </a:solidFill>
            <a:miter lim="800000"/>
            <a:headEnd/>
            <a:tailEnd/>
          </a:ln>
        </p:spPr>
        <p:txBody>
          <a:bodyPr wrap="none" anchor="ctr"/>
          <a:lstStyle/>
          <a:p>
            <a:endParaRPr lang="en-GB"/>
          </a:p>
        </p:txBody>
      </p:sp>
      <p:sp>
        <p:nvSpPr>
          <p:cNvPr id="38947" name="Rectangle 38"/>
          <p:cNvSpPr>
            <a:spLocks noChangeArrowheads="1"/>
          </p:cNvSpPr>
          <p:nvPr/>
        </p:nvSpPr>
        <p:spPr bwMode="auto">
          <a:xfrm>
            <a:off x="3597275" y="5734050"/>
            <a:ext cx="334963" cy="249238"/>
          </a:xfrm>
          <a:prstGeom prst="rect">
            <a:avLst/>
          </a:prstGeom>
          <a:noFill/>
          <a:ln w="9525">
            <a:solidFill>
              <a:schemeClr val="tx1"/>
            </a:solidFill>
            <a:miter lim="800000"/>
            <a:headEnd/>
            <a:tailEnd/>
          </a:ln>
        </p:spPr>
        <p:txBody>
          <a:bodyPr wrap="none" anchor="ctr"/>
          <a:lstStyle/>
          <a:p>
            <a:endParaRPr lang="en-GB"/>
          </a:p>
        </p:txBody>
      </p:sp>
      <p:sp>
        <p:nvSpPr>
          <p:cNvPr id="38948" name="Rectangle 39"/>
          <p:cNvSpPr>
            <a:spLocks noChangeArrowheads="1"/>
          </p:cNvSpPr>
          <p:nvPr/>
        </p:nvSpPr>
        <p:spPr bwMode="auto">
          <a:xfrm>
            <a:off x="3932238" y="5734050"/>
            <a:ext cx="334962" cy="249238"/>
          </a:xfrm>
          <a:prstGeom prst="rect">
            <a:avLst/>
          </a:prstGeom>
          <a:noFill/>
          <a:ln w="9525">
            <a:solidFill>
              <a:schemeClr val="tx1"/>
            </a:solidFill>
            <a:miter lim="800000"/>
            <a:headEnd/>
            <a:tailEnd/>
          </a:ln>
        </p:spPr>
        <p:txBody>
          <a:bodyPr wrap="none" anchor="ctr"/>
          <a:lstStyle/>
          <a:p>
            <a:endParaRPr lang="en-GB"/>
          </a:p>
        </p:txBody>
      </p:sp>
      <p:sp>
        <p:nvSpPr>
          <p:cNvPr id="38949" name="Rectangle 40"/>
          <p:cNvSpPr>
            <a:spLocks noChangeArrowheads="1"/>
          </p:cNvSpPr>
          <p:nvPr/>
        </p:nvSpPr>
        <p:spPr bwMode="auto">
          <a:xfrm>
            <a:off x="4267200" y="5734050"/>
            <a:ext cx="334963" cy="249238"/>
          </a:xfrm>
          <a:prstGeom prst="rect">
            <a:avLst/>
          </a:prstGeom>
          <a:noFill/>
          <a:ln w="9525">
            <a:solidFill>
              <a:schemeClr val="tx1"/>
            </a:solidFill>
            <a:miter lim="800000"/>
            <a:headEnd/>
            <a:tailEnd/>
          </a:ln>
        </p:spPr>
        <p:txBody>
          <a:bodyPr wrap="none" anchor="ctr"/>
          <a:lstStyle/>
          <a:p>
            <a:endParaRPr lang="en-GB"/>
          </a:p>
        </p:txBody>
      </p:sp>
      <p:sp>
        <p:nvSpPr>
          <p:cNvPr id="38950" name="Rectangle 41"/>
          <p:cNvSpPr>
            <a:spLocks noChangeArrowheads="1"/>
          </p:cNvSpPr>
          <p:nvPr/>
        </p:nvSpPr>
        <p:spPr bwMode="auto">
          <a:xfrm>
            <a:off x="4602163" y="5734050"/>
            <a:ext cx="334962" cy="249238"/>
          </a:xfrm>
          <a:prstGeom prst="rect">
            <a:avLst/>
          </a:prstGeom>
          <a:noFill/>
          <a:ln w="9525">
            <a:solidFill>
              <a:schemeClr val="tx1"/>
            </a:solidFill>
            <a:miter lim="800000"/>
            <a:headEnd/>
            <a:tailEnd/>
          </a:ln>
        </p:spPr>
        <p:txBody>
          <a:bodyPr wrap="none" anchor="ctr"/>
          <a:lstStyle/>
          <a:p>
            <a:endParaRPr lang="en-GB"/>
          </a:p>
        </p:txBody>
      </p:sp>
      <p:sp>
        <p:nvSpPr>
          <p:cNvPr id="38951" name="Rectangle 42"/>
          <p:cNvSpPr>
            <a:spLocks noChangeArrowheads="1"/>
          </p:cNvSpPr>
          <p:nvPr/>
        </p:nvSpPr>
        <p:spPr bwMode="auto">
          <a:xfrm>
            <a:off x="4937125" y="5734050"/>
            <a:ext cx="334963" cy="249238"/>
          </a:xfrm>
          <a:prstGeom prst="rect">
            <a:avLst/>
          </a:prstGeom>
          <a:noFill/>
          <a:ln w="9525">
            <a:solidFill>
              <a:schemeClr val="tx1"/>
            </a:solidFill>
            <a:miter lim="800000"/>
            <a:headEnd/>
            <a:tailEnd/>
          </a:ln>
        </p:spPr>
        <p:txBody>
          <a:bodyPr wrap="none" anchor="ctr"/>
          <a:lstStyle/>
          <a:p>
            <a:endParaRPr lang="en-GB"/>
          </a:p>
        </p:txBody>
      </p:sp>
      <p:sp>
        <p:nvSpPr>
          <p:cNvPr id="38952" name="Rectangle 43"/>
          <p:cNvSpPr>
            <a:spLocks noChangeArrowheads="1"/>
          </p:cNvSpPr>
          <p:nvPr/>
        </p:nvSpPr>
        <p:spPr bwMode="auto">
          <a:xfrm>
            <a:off x="5272088" y="5734050"/>
            <a:ext cx="334962" cy="249238"/>
          </a:xfrm>
          <a:prstGeom prst="rect">
            <a:avLst/>
          </a:prstGeom>
          <a:noFill/>
          <a:ln w="9525">
            <a:solidFill>
              <a:schemeClr val="tx1"/>
            </a:solidFill>
            <a:miter lim="800000"/>
            <a:headEnd/>
            <a:tailEnd/>
          </a:ln>
        </p:spPr>
        <p:txBody>
          <a:bodyPr wrap="none" anchor="ctr"/>
          <a:lstStyle/>
          <a:p>
            <a:endParaRPr lang="en-GB"/>
          </a:p>
        </p:txBody>
      </p:sp>
      <p:sp>
        <p:nvSpPr>
          <p:cNvPr id="38953" name="Rectangle 44"/>
          <p:cNvSpPr>
            <a:spLocks noChangeArrowheads="1"/>
          </p:cNvSpPr>
          <p:nvPr/>
        </p:nvSpPr>
        <p:spPr bwMode="auto">
          <a:xfrm>
            <a:off x="5607050" y="5734050"/>
            <a:ext cx="334963" cy="249238"/>
          </a:xfrm>
          <a:prstGeom prst="rect">
            <a:avLst/>
          </a:prstGeom>
          <a:noFill/>
          <a:ln w="9525">
            <a:solidFill>
              <a:schemeClr val="tx1"/>
            </a:solidFill>
            <a:miter lim="800000"/>
            <a:headEnd/>
            <a:tailEnd/>
          </a:ln>
        </p:spPr>
        <p:txBody>
          <a:bodyPr wrap="none" anchor="ctr"/>
          <a:lstStyle/>
          <a:p>
            <a:endParaRPr lang="en-GB"/>
          </a:p>
        </p:txBody>
      </p:sp>
      <p:sp>
        <p:nvSpPr>
          <p:cNvPr id="38954" name="Rectangle 45"/>
          <p:cNvSpPr>
            <a:spLocks noChangeArrowheads="1"/>
          </p:cNvSpPr>
          <p:nvPr/>
        </p:nvSpPr>
        <p:spPr bwMode="auto">
          <a:xfrm>
            <a:off x="5943600" y="5734050"/>
            <a:ext cx="350838" cy="249238"/>
          </a:xfrm>
          <a:prstGeom prst="rect">
            <a:avLst/>
          </a:prstGeom>
          <a:noFill/>
          <a:ln w="9525">
            <a:solidFill>
              <a:schemeClr val="tx1"/>
            </a:solidFill>
            <a:miter lim="800000"/>
            <a:headEnd/>
            <a:tailEnd/>
          </a:ln>
        </p:spPr>
        <p:txBody>
          <a:bodyPr wrap="none" anchor="ctr"/>
          <a:lstStyle/>
          <a:p>
            <a:endParaRPr lang="en-GB"/>
          </a:p>
        </p:txBody>
      </p:sp>
      <p:sp>
        <p:nvSpPr>
          <p:cNvPr id="38955" name="Text Box 46"/>
          <p:cNvSpPr txBox="1">
            <a:spLocks noChangeArrowheads="1"/>
          </p:cNvSpPr>
          <p:nvPr/>
        </p:nvSpPr>
        <p:spPr bwMode="auto">
          <a:xfrm>
            <a:off x="3417888" y="5994400"/>
            <a:ext cx="2982912" cy="304800"/>
          </a:xfrm>
          <a:prstGeom prst="rect">
            <a:avLst/>
          </a:prstGeom>
          <a:noFill/>
          <a:ln w="9525">
            <a:noFill/>
            <a:miter lim="800000"/>
            <a:headEnd/>
            <a:tailEnd/>
          </a:ln>
        </p:spPr>
        <p:txBody>
          <a:bodyPr wrap="none" lIns="91431" tIns="45716" rIns="91431" bIns="45716">
            <a:spAutoFit/>
          </a:bodyPr>
          <a:lstStyle/>
          <a:p>
            <a:pPr algn="l"/>
            <a:r>
              <a:rPr lang="en-US" sz="1400">
                <a:cs typeface="Arial" charset="0"/>
              </a:rPr>
              <a:t>General Purpose Registers R0-R15</a:t>
            </a:r>
          </a:p>
        </p:txBody>
      </p:sp>
      <p:sp>
        <p:nvSpPr>
          <p:cNvPr id="38956" name="AutoShape 47"/>
          <p:cNvSpPr>
            <a:spLocks noChangeArrowheads="1"/>
          </p:cNvSpPr>
          <p:nvPr/>
        </p:nvSpPr>
        <p:spPr bwMode="auto">
          <a:xfrm rot="5400000">
            <a:off x="2392363" y="5184775"/>
            <a:ext cx="1081088" cy="776287"/>
          </a:xfrm>
          <a:custGeom>
            <a:avLst/>
            <a:gdLst>
              <a:gd name="T0" fmla="*/ 38650246 w 21600"/>
              <a:gd name="T1" fmla="*/ 0 h 21600"/>
              <a:gd name="T2" fmla="*/ 23189135 w 21600"/>
              <a:gd name="T3" fmla="*/ 9299702 h 21600"/>
              <a:gd name="T4" fmla="*/ 0 w 21600"/>
              <a:gd name="T5" fmla="*/ 23250587 h 21600"/>
              <a:gd name="T6" fmla="*/ 23189135 w 21600"/>
              <a:gd name="T7" fmla="*/ 27899143 h 21600"/>
              <a:gd name="T8" fmla="*/ 46378321 w 21600"/>
              <a:gd name="T9" fmla="*/ 19374400 h 21600"/>
              <a:gd name="T10" fmla="*/ 54108860 w 21600"/>
              <a:gd name="T11" fmla="*/ 9299702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9525">
            <a:solidFill>
              <a:schemeClr val="tx1"/>
            </a:solidFill>
            <a:miter lim="800000"/>
            <a:headEnd/>
            <a:tailEnd/>
          </a:ln>
        </p:spPr>
        <p:txBody>
          <a:bodyPr wrap="none" anchor="ctr"/>
          <a:lstStyle/>
          <a:p>
            <a:endParaRPr lang="en-GB"/>
          </a:p>
        </p:txBody>
      </p:sp>
      <p:sp>
        <p:nvSpPr>
          <p:cNvPr id="38957" name="AutoShape 48"/>
          <p:cNvSpPr>
            <a:spLocks noChangeArrowheads="1"/>
          </p:cNvSpPr>
          <p:nvPr/>
        </p:nvSpPr>
        <p:spPr bwMode="auto">
          <a:xfrm>
            <a:off x="6635750" y="5045075"/>
            <a:ext cx="900113" cy="930275"/>
          </a:xfrm>
          <a:custGeom>
            <a:avLst/>
            <a:gdLst>
              <a:gd name="T0" fmla="*/ 27090152 w 21600"/>
              <a:gd name="T1" fmla="*/ 0 h 21600"/>
              <a:gd name="T2" fmla="*/ 16670842 w 21600"/>
              <a:gd name="T3" fmla="*/ 11409350 h 21600"/>
              <a:gd name="T4" fmla="*/ 0 w 21600"/>
              <a:gd name="T5" fmla="*/ 33758774 h 21600"/>
              <a:gd name="T6" fmla="*/ 16075226 w 21600"/>
              <a:gd name="T7" fmla="*/ 40065347 h 21600"/>
              <a:gd name="T8" fmla="*/ 32150452 w 21600"/>
              <a:gd name="T9" fmla="*/ 26689849 h 21600"/>
              <a:gd name="T10" fmla="*/ 37509414 w 21600"/>
              <a:gd name="T11" fmla="*/ 11409350 h 21600"/>
              <a:gd name="T12" fmla="*/ 17694720 60000 65536"/>
              <a:gd name="T13" fmla="*/ 11796480 60000 65536"/>
              <a:gd name="T14" fmla="*/ 11796480 60000 65536"/>
              <a:gd name="T15" fmla="*/ 5898240 60000 65536"/>
              <a:gd name="T16" fmla="*/ 0 60000 65536"/>
              <a:gd name="T17" fmla="*/ 0 60000 65536"/>
              <a:gd name="T18" fmla="*/ 0 w 21600"/>
              <a:gd name="T19" fmla="*/ 14801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600" y="0"/>
                </a:moveTo>
                <a:lnTo>
                  <a:pt x="9600" y="6151"/>
                </a:lnTo>
                <a:lnTo>
                  <a:pt x="12686" y="6151"/>
                </a:lnTo>
                <a:lnTo>
                  <a:pt x="12686" y="14801"/>
                </a:lnTo>
                <a:lnTo>
                  <a:pt x="0" y="14801"/>
                </a:lnTo>
                <a:lnTo>
                  <a:pt x="0" y="21600"/>
                </a:lnTo>
                <a:lnTo>
                  <a:pt x="18514" y="21600"/>
                </a:lnTo>
                <a:lnTo>
                  <a:pt x="18514" y="6151"/>
                </a:lnTo>
                <a:lnTo>
                  <a:pt x="21600" y="6151"/>
                </a:lnTo>
                <a:close/>
              </a:path>
            </a:pathLst>
          </a:custGeom>
          <a:noFill/>
          <a:ln w="9525">
            <a:solidFill>
              <a:schemeClr val="tx1"/>
            </a:solidFill>
            <a:miter lim="800000"/>
            <a:headEnd/>
            <a:tailEnd/>
          </a:ln>
        </p:spPr>
        <p:txBody>
          <a:bodyPr wrap="none" anchor="ctr"/>
          <a:lstStyle/>
          <a:p>
            <a:endParaRPr lang="en-GB"/>
          </a:p>
        </p:txBody>
      </p:sp>
      <p:sp>
        <p:nvSpPr>
          <p:cNvPr id="38958" name="Line 49"/>
          <p:cNvSpPr>
            <a:spLocks noChangeShapeType="1"/>
          </p:cNvSpPr>
          <p:nvPr/>
        </p:nvSpPr>
        <p:spPr bwMode="auto">
          <a:xfrm>
            <a:off x="4216400" y="2492375"/>
            <a:ext cx="1588" cy="385763"/>
          </a:xfrm>
          <a:prstGeom prst="line">
            <a:avLst/>
          </a:prstGeom>
          <a:noFill/>
          <a:ln w="28575">
            <a:solidFill>
              <a:schemeClr val="tx1"/>
            </a:solidFill>
            <a:round/>
            <a:headEnd/>
            <a:tailEnd/>
          </a:ln>
        </p:spPr>
        <p:txBody>
          <a:bodyPr/>
          <a:lstStyle/>
          <a:p>
            <a:endParaRPr lang="en-GB"/>
          </a:p>
        </p:txBody>
      </p:sp>
      <p:sp>
        <p:nvSpPr>
          <p:cNvPr id="38959" name="Text Box 50"/>
          <p:cNvSpPr txBox="1">
            <a:spLocks noChangeArrowheads="1"/>
          </p:cNvSpPr>
          <p:nvPr/>
        </p:nvSpPr>
        <p:spPr bwMode="auto">
          <a:xfrm>
            <a:off x="2181225" y="3728328"/>
            <a:ext cx="641350" cy="244475"/>
          </a:xfrm>
          <a:prstGeom prst="rect">
            <a:avLst/>
          </a:prstGeom>
          <a:noFill/>
          <a:ln w="9525">
            <a:noFill/>
            <a:miter lim="800000"/>
            <a:headEnd/>
            <a:tailEnd/>
          </a:ln>
        </p:spPr>
        <p:txBody>
          <a:bodyPr wrap="none" lIns="91431" tIns="45716" rIns="91431" bIns="45716">
            <a:spAutoFit/>
          </a:bodyPr>
          <a:lstStyle/>
          <a:p>
            <a:pPr algn="l"/>
            <a:r>
              <a:rPr lang="en-US" sz="1000">
                <a:cs typeface="Arial" charset="0"/>
              </a:rPr>
              <a:t>SUB R7</a:t>
            </a:r>
          </a:p>
        </p:txBody>
      </p:sp>
      <p:sp>
        <p:nvSpPr>
          <p:cNvPr id="38960" name="Text Box 51"/>
          <p:cNvSpPr txBox="1">
            <a:spLocks noChangeArrowheads="1"/>
          </p:cNvSpPr>
          <p:nvPr/>
        </p:nvSpPr>
        <p:spPr bwMode="auto">
          <a:xfrm>
            <a:off x="4443413" y="3129918"/>
            <a:ext cx="635000" cy="244475"/>
          </a:xfrm>
          <a:prstGeom prst="rect">
            <a:avLst/>
          </a:prstGeom>
          <a:noFill/>
          <a:ln w="9525">
            <a:noFill/>
            <a:miter lim="800000"/>
            <a:headEnd/>
            <a:tailEnd/>
          </a:ln>
        </p:spPr>
        <p:txBody>
          <a:bodyPr wrap="none" lIns="91431" tIns="45716" rIns="91431" bIns="45716">
            <a:spAutoFit/>
          </a:bodyPr>
          <a:lstStyle/>
          <a:p>
            <a:pPr algn="l"/>
            <a:r>
              <a:rPr lang="en-US" sz="1000">
                <a:cs typeface="Arial" charset="0"/>
              </a:rPr>
              <a:t>BRZ R7</a:t>
            </a:r>
          </a:p>
        </p:txBody>
      </p:sp>
      <p:sp>
        <p:nvSpPr>
          <p:cNvPr id="202804" name="AutoShape 52"/>
          <p:cNvSpPr>
            <a:spLocks noChangeArrowheads="1"/>
          </p:cNvSpPr>
          <p:nvPr/>
        </p:nvSpPr>
        <p:spPr bwMode="auto">
          <a:xfrm>
            <a:off x="5449888" y="1257300"/>
            <a:ext cx="3511550" cy="1168400"/>
          </a:xfrm>
          <a:prstGeom prst="wedgeRoundRectCallout">
            <a:avLst>
              <a:gd name="adj1" fmla="val -59222"/>
              <a:gd name="adj2" fmla="val 35463"/>
              <a:gd name="adj3" fmla="val 16667"/>
            </a:avLst>
          </a:prstGeom>
          <a:noFill/>
          <a:ln w="19050" algn="ctr">
            <a:solidFill>
              <a:srgbClr val="0000CC"/>
            </a:solidFill>
            <a:miter lim="800000"/>
            <a:headEnd/>
            <a:tailEnd type="none" w="lg" len="lg"/>
          </a:ln>
        </p:spPr>
        <p:txBody>
          <a:bodyPr/>
          <a:lstStyle/>
          <a:p>
            <a:r>
              <a:rPr lang="en-GB" sz="1600">
                <a:solidFill>
                  <a:srgbClr val="0000CC"/>
                </a:solidFill>
              </a:rPr>
              <a:t>The rules on how instructions are grouped depend upon how many pipelines are defined as well as the resources in the design.</a:t>
            </a:r>
            <a:endParaRPr lang="en-US" sz="1600">
              <a:solidFill>
                <a:srgbClr val="0000CC"/>
              </a:solidFill>
            </a:endParaRPr>
          </a:p>
        </p:txBody>
      </p:sp>
      <p:sp>
        <p:nvSpPr>
          <p:cNvPr id="202805" name="AutoShape 53"/>
          <p:cNvSpPr>
            <a:spLocks noChangeArrowheads="1"/>
          </p:cNvSpPr>
          <p:nvPr/>
        </p:nvSpPr>
        <p:spPr bwMode="auto">
          <a:xfrm>
            <a:off x="158750" y="4151313"/>
            <a:ext cx="1814513" cy="2382837"/>
          </a:xfrm>
          <a:prstGeom prst="wedgeRoundRectCallout">
            <a:avLst>
              <a:gd name="adj1" fmla="val 65486"/>
              <a:gd name="adj2" fmla="val -55185"/>
              <a:gd name="adj3" fmla="val 16667"/>
            </a:avLst>
          </a:prstGeom>
          <a:noFill/>
          <a:ln w="19050" algn="ctr">
            <a:solidFill>
              <a:srgbClr val="0000CC"/>
            </a:solidFill>
            <a:miter lim="800000"/>
            <a:headEnd/>
            <a:tailEnd type="none" w="lg" len="lg"/>
          </a:ln>
        </p:spPr>
        <p:txBody>
          <a:bodyPr/>
          <a:lstStyle/>
          <a:p>
            <a:r>
              <a:rPr lang="en-GB" sz="1600">
                <a:solidFill>
                  <a:srgbClr val="0000CC"/>
                </a:solidFill>
              </a:rPr>
              <a:t>The ability or inability of on-the-fly results to feed prior stages of a pipeline will affect instruction grouping.</a:t>
            </a:r>
            <a:endParaRPr lang="en-US" sz="1600">
              <a:solidFill>
                <a:srgbClr val="0000CC"/>
              </a:solidFill>
            </a:endParaRPr>
          </a:p>
        </p:txBody>
      </p:sp>
      <p:sp>
        <p:nvSpPr>
          <p:cNvPr id="38963" name="Rectangle 54"/>
          <p:cNvSpPr>
            <a:spLocks noChangeArrowheads="1"/>
          </p:cNvSpPr>
          <p:nvPr/>
        </p:nvSpPr>
        <p:spPr bwMode="auto">
          <a:xfrm>
            <a:off x="5940425" y="5473700"/>
            <a:ext cx="350838" cy="249238"/>
          </a:xfrm>
          <a:prstGeom prst="rect">
            <a:avLst/>
          </a:prstGeom>
          <a:noFill/>
          <a:ln w="9525">
            <a:solidFill>
              <a:schemeClr val="tx1"/>
            </a:solidFill>
            <a:miter lim="800000"/>
            <a:headEnd/>
            <a:tailEnd/>
          </a:ln>
        </p:spPr>
        <p:txBody>
          <a:bodyPr wrap="none" anchor="ctr"/>
          <a:lstStyle/>
          <a:p>
            <a:endParaRPr lang="en-GB"/>
          </a:p>
        </p:txBody>
      </p:sp>
      <p:sp>
        <p:nvSpPr>
          <p:cNvPr id="38964" name="Rectangle 56"/>
          <p:cNvSpPr>
            <a:spLocks noChangeArrowheads="1"/>
          </p:cNvSpPr>
          <p:nvPr/>
        </p:nvSpPr>
        <p:spPr bwMode="auto">
          <a:xfrm>
            <a:off x="3932238" y="5473700"/>
            <a:ext cx="334962" cy="249238"/>
          </a:xfrm>
          <a:prstGeom prst="rect">
            <a:avLst/>
          </a:prstGeom>
          <a:noFill/>
          <a:ln w="9525">
            <a:solidFill>
              <a:schemeClr val="tx1"/>
            </a:solidFill>
            <a:miter lim="800000"/>
            <a:headEnd/>
            <a:tailEnd/>
          </a:ln>
        </p:spPr>
        <p:txBody>
          <a:bodyPr wrap="none" anchor="ctr"/>
          <a:lstStyle/>
          <a:p>
            <a:endParaRPr lang="en-GB"/>
          </a:p>
        </p:txBody>
      </p:sp>
      <p:sp>
        <p:nvSpPr>
          <p:cNvPr id="202809" name="AutoShape 57"/>
          <p:cNvSpPr>
            <a:spLocks noChangeArrowheads="1"/>
          </p:cNvSpPr>
          <p:nvPr/>
        </p:nvSpPr>
        <p:spPr bwMode="auto">
          <a:xfrm>
            <a:off x="6858000" y="4597400"/>
            <a:ext cx="2044700" cy="1936750"/>
          </a:xfrm>
          <a:prstGeom prst="wedgeRoundRectCallout">
            <a:avLst>
              <a:gd name="adj1" fmla="val -148060"/>
              <a:gd name="adj2" fmla="val -171704"/>
              <a:gd name="adj3" fmla="val 16667"/>
            </a:avLst>
          </a:prstGeom>
          <a:solidFill>
            <a:schemeClr val="bg1"/>
          </a:solidFill>
          <a:ln w="19050" algn="ctr">
            <a:solidFill>
              <a:srgbClr val="A50021"/>
            </a:solidFill>
            <a:miter lim="800000"/>
            <a:headEnd/>
            <a:tailEnd type="none" w="lg" len="lg"/>
          </a:ln>
        </p:spPr>
        <p:txBody>
          <a:bodyPr/>
          <a:lstStyle/>
          <a:p>
            <a:r>
              <a:rPr lang="en-GB" sz="1600">
                <a:solidFill>
                  <a:srgbClr val="A50021"/>
                </a:solidFill>
              </a:rPr>
              <a:t>Note that if the DUV is the Instruction Grouping Unit then this is a design context example as well.</a:t>
            </a:r>
            <a:endParaRPr lang="en-US" sz="1600">
              <a:solidFill>
                <a:srgbClr val="A50021"/>
              </a:solidFill>
            </a:endParaRPr>
          </a:p>
        </p:txBody>
      </p:sp>
      <p:sp>
        <p:nvSpPr>
          <p:cNvPr id="38966" name="Rectangle 58"/>
          <p:cNvSpPr>
            <a:spLocks noChangeArrowheads="1"/>
          </p:cNvSpPr>
          <p:nvPr/>
        </p:nvSpPr>
        <p:spPr bwMode="auto">
          <a:xfrm>
            <a:off x="3598863" y="5473700"/>
            <a:ext cx="334962" cy="249238"/>
          </a:xfrm>
          <a:prstGeom prst="rect">
            <a:avLst/>
          </a:prstGeom>
          <a:noFill/>
          <a:ln w="9525">
            <a:solidFill>
              <a:schemeClr val="tx1"/>
            </a:solidFill>
            <a:miter lim="800000"/>
            <a:headEnd/>
            <a:tailEnd/>
          </a:ln>
        </p:spPr>
        <p:txBody>
          <a:bodyPr wrap="none" anchor="ctr"/>
          <a:lstStyle/>
          <a:p>
            <a:endParaRPr lang="en-GB"/>
          </a:p>
        </p:txBody>
      </p:sp>
      <p:sp>
        <p:nvSpPr>
          <p:cNvPr id="56" name="AutoShape 17" descr="10%"/>
          <p:cNvSpPr>
            <a:spLocks noChangeArrowheads="1"/>
          </p:cNvSpPr>
          <p:nvPr/>
        </p:nvSpPr>
        <p:spPr bwMode="auto">
          <a:xfrm flipV="1">
            <a:off x="4481990" y="4239090"/>
            <a:ext cx="501650" cy="284163"/>
          </a:xfrm>
          <a:prstGeom prst="roundRect">
            <a:avLst>
              <a:gd name="adj" fmla="val 0"/>
            </a:avLst>
          </a:prstGeom>
          <a:pattFill prst="pct10">
            <a:fgClr>
              <a:schemeClr val="tx1"/>
            </a:fgClr>
            <a:bgClr>
              <a:schemeClr val="bg1"/>
            </a:bgClr>
          </a:pattFill>
          <a:ln w="31496">
            <a:solidFill>
              <a:schemeClr val="tx1"/>
            </a:solidFill>
            <a:round/>
            <a:headEnd/>
            <a:tailEnd/>
          </a:ln>
        </p:spPr>
        <p:txBody>
          <a:bodyPr wrap="none" anchor="ctr"/>
          <a:lstStyle/>
          <a:p>
            <a:endParaRPr lang="en-GB"/>
          </a:p>
        </p:txBody>
      </p:sp>
      <p:sp>
        <p:nvSpPr>
          <p:cNvPr id="57" name="AutoShape 17" descr="10%"/>
          <p:cNvSpPr>
            <a:spLocks noChangeArrowheads="1"/>
          </p:cNvSpPr>
          <p:nvPr/>
        </p:nvSpPr>
        <p:spPr bwMode="auto">
          <a:xfrm flipV="1">
            <a:off x="2276745" y="4239090"/>
            <a:ext cx="501650" cy="270030"/>
          </a:xfrm>
          <a:prstGeom prst="roundRect">
            <a:avLst>
              <a:gd name="adj" fmla="val 0"/>
            </a:avLst>
          </a:prstGeom>
          <a:pattFill prst="pct10">
            <a:fgClr>
              <a:schemeClr val="tx1"/>
            </a:fgClr>
            <a:bgClr>
              <a:schemeClr val="bg1"/>
            </a:bgClr>
          </a:pattFill>
          <a:ln w="31496">
            <a:solidFill>
              <a:schemeClr val="tx1"/>
            </a:solidFill>
            <a:round/>
            <a:headEnd/>
            <a:tailEnd/>
          </a:ln>
        </p:spPr>
        <p:txBody>
          <a:bodyPr wrap="none" anchor="ctr"/>
          <a:lstStyle/>
          <a:p>
            <a:endParaRPr lang="en-GB"/>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8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28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28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804" grpId="0" animBg="1"/>
      <p:bldP spid="202805" grpId="0" animBg="1"/>
      <p:bldP spid="20280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a:xfrm>
            <a:off x="468313" y="1313765"/>
            <a:ext cx="8469172" cy="4695825"/>
          </a:xfrm>
        </p:spPr>
        <p:txBody>
          <a:bodyPr/>
          <a:lstStyle/>
          <a:p>
            <a:pPr eaLnBrk="1" hangingPunct="1"/>
            <a:r>
              <a:rPr lang="en-US" dirty="0" smtClean="0"/>
              <a:t>Check that architectural and </a:t>
            </a:r>
            <a:r>
              <a:rPr lang="en-US" dirty="0" err="1" smtClean="0"/>
              <a:t>microarchitectural</a:t>
            </a:r>
            <a:r>
              <a:rPr lang="en-US" dirty="0" smtClean="0"/>
              <a:t> mechanisms in the DUV are operating as expected</a:t>
            </a:r>
          </a:p>
          <a:p>
            <a:pPr lvl="1" eaLnBrk="1" hangingPunct="1"/>
            <a:r>
              <a:rPr lang="en-US" dirty="0" smtClean="0"/>
              <a:t>Buffers: overflow and underflow</a:t>
            </a:r>
          </a:p>
          <a:p>
            <a:pPr lvl="1" eaLnBrk="1" hangingPunct="1"/>
            <a:r>
              <a:rPr lang="en-US" dirty="0" smtClean="0"/>
              <a:t>Invalid states and transitions in state machines</a:t>
            </a:r>
          </a:p>
          <a:p>
            <a:pPr lvl="1" eaLnBrk="1" hangingPunct="1"/>
            <a:r>
              <a:rPr lang="en-GB" dirty="0" smtClean="0"/>
              <a:t>Pipelines</a:t>
            </a:r>
            <a:endParaRPr lang="en-US" dirty="0" smtClean="0"/>
          </a:p>
          <a:p>
            <a:pPr lvl="1" eaLnBrk="1" hangingPunct="1"/>
            <a:r>
              <a:rPr lang="en-GB" dirty="0" smtClean="0"/>
              <a:t>Reorder buffers</a:t>
            </a:r>
          </a:p>
          <a:p>
            <a:pPr lvl="1" eaLnBrk="1" hangingPunct="1"/>
            <a:r>
              <a:rPr lang="en-GB" dirty="0" err="1" smtClean="0"/>
              <a:t>Writeback</a:t>
            </a:r>
            <a:r>
              <a:rPr lang="en-GB" dirty="0" smtClean="0"/>
              <a:t> </a:t>
            </a:r>
            <a:r>
              <a:rPr lang="en-GB" dirty="0" smtClean="0"/>
              <a:t>and forwarding logic </a:t>
            </a:r>
          </a:p>
          <a:p>
            <a:pPr lvl="2" eaLnBrk="1" hangingPunct="1"/>
            <a:r>
              <a:rPr lang="en-GB" dirty="0" smtClean="0"/>
              <a:t>performance enhancing features </a:t>
            </a:r>
          </a:p>
          <a:p>
            <a:pPr lvl="1" eaLnBrk="1" hangingPunct="1"/>
            <a:r>
              <a:rPr lang="en-GB" dirty="0" smtClean="0"/>
              <a:t>…</a:t>
            </a:r>
            <a:endParaRPr lang="en-GB" dirty="0" smtClean="0"/>
          </a:p>
        </p:txBody>
      </p:sp>
      <p:sp>
        <p:nvSpPr>
          <p:cNvPr id="39939" name="Rectangle 4"/>
          <p:cNvSpPr>
            <a:spLocks noChangeArrowheads="1"/>
          </p:cNvSpPr>
          <p:nvPr/>
        </p:nvSpPr>
        <p:spPr bwMode="auto">
          <a:xfrm>
            <a:off x="0" y="0"/>
            <a:ext cx="9144000" cy="1081088"/>
          </a:xfrm>
          <a:prstGeom prst="rect">
            <a:avLst/>
          </a:prstGeom>
          <a:noFill/>
          <a:ln w="9525">
            <a:noFill/>
            <a:miter lim="800000"/>
            <a:headEnd/>
            <a:tailEnd/>
          </a:ln>
        </p:spPr>
        <p:txBody>
          <a:bodyPr anchor="ctr"/>
          <a:lstStyle/>
          <a:p>
            <a:r>
              <a:rPr lang="en-US" sz="3200">
                <a:solidFill>
                  <a:srgbClr val="A50021"/>
                </a:solidFill>
              </a:rPr>
              <a:t>Checking Based On the </a:t>
            </a:r>
            <a:br>
              <a:rPr lang="en-US" sz="3200">
                <a:solidFill>
                  <a:srgbClr val="A50021"/>
                </a:solidFill>
              </a:rPr>
            </a:br>
            <a:r>
              <a:rPr lang="en-US" sz="3200">
                <a:solidFill>
                  <a:srgbClr val="A50021"/>
                </a:solidFill>
              </a:rPr>
              <a:t>Architecture and Microarchitecture</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err="1" smtClean="0"/>
              <a:t>Observability</a:t>
            </a:r>
            <a:r>
              <a:rPr lang="en-US" dirty="0" smtClean="0"/>
              <a:t> and Controllability</a:t>
            </a:r>
          </a:p>
        </p:txBody>
      </p:sp>
      <p:sp>
        <p:nvSpPr>
          <p:cNvPr id="21507" name="Rectangle 3"/>
          <p:cNvSpPr>
            <a:spLocks noGrp="1" noChangeArrowheads="1"/>
          </p:cNvSpPr>
          <p:nvPr>
            <p:ph type="body" idx="1"/>
          </p:nvPr>
        </p:nvSpPr>
        <p:spPr>
          <a:xfrm>
            <a:off x="1939636" y="1341438"/>
            <a:ext cx="6809077" cy="4967882"/>
          </a:xfrm>
        </p:spPr>
        <p:txBody>
          <a:bodyPr/>
          <a:lstStyle/>
          <a:p>
            <a:pPr eaLnBrk="1" hangingPunct="1"/>
            <a:r>
              <a:rPr lang="en-US" dirty="0" err="1" smtClean="0">
                <a:solidFill>
                  <a:srgbClr val="4185BD"/>
                </a:solidFill>
              </a:rPr>
              <a:t>Observability</a:t>
            </a:r>
            <a:r>
              <a:rPr lang="en-US" dirty="0" smtClean="0">
                <a:solidFill>
                  <a:srgbClr val="4185BD"/>
                </a:solidFill>
              </a:rPr>
              <a:t>:</a:t>
            </a:r>
            <a:r>
              <a:rPr lang="en-US" dirty="0" smtClean="0"/>
              <a:t> Indicates the ease at which the verification engineer can identify when the design acts appropriately versus when it demonstrates incorrect behavior.</a:t>
            </a:r>
            <a:endParaRPr lang="en-US" dirty="0" smtClean="0">
              <a:solidFill>
                <a:schemeClr val="folHlink"/>
              </a:solidFill>
            </a:endParaRPr>
          </a:p>
          <a:p>
            <a:pPr marL="0" indent="0" eaLnBrk="1" hangingPunct="1">
              <a:buNone/>
            </a:pPr>
            <a:r>
              <a:rPr lang="en-US" sz="1200" dirty="0" smtClean="0">
                <a:solidFill>
                  <a:schemeClr val="folHlink"/>
                </a:solidFill>
              </a:rPr>
              <a:t>   </a:t>
            </a:r>
          </a:p>
          <a:p>
            <a:pPr eaLnBrk="1" hangingPunct="1"/>
            <a:r>
              <a:rPr lang="en-US" dirty="0" smtClean="0">
                <a:solidFill>
                  <a:srgbClr val="4185BD"/>
                </a:solidFill>
              </a:rPr>
              <a:t>Controllability: </a:t>
            </a:r>
            <a:r>
              <a:rPr lang="en-US" dirty="0" smtClean="0"/>
              <a:t>Indicates the ease at which the verification engineer creates the specific scenarios that are of interest.</a:t>
            </a:r>
          </a:p>
        </p:txBody>
      </p:sp>
      <p:pic>
        <p:nvPicPr>
          <p:cNvPr id="45059" name="Picture 3" descr="C:\Users\cskie\AppData\Local\Microsoft\Windows\Temporary Internet Files\Content.IE5\I4OWSTQE\MM900283901[1].gif"/>
          <p:cNvPicPr>
            <a:picLocks noChangeAspect="1" noChangeArrowheads="1" noCrop="1"/>
          </p:cNvPicPr>
          <p:nvPr/>
        </p:nvPicPr>
        <p:blipFill>
          <a:blip r:embed="rId3" cstate="print"/>
          <a:srcRect/>
          <a:stretch>
            <a:fillRect/>
          </a:stretch>
        </p:blipFill>
        <p:spPr bwMode="auto">
          <a:xfrm>
            <a:off x="0" y="3919461"/>
            <a:ext cx="1828800" cy="2045109"/>
          </a:xfrm>
          <a:prstGeom prst="rect">
            <a:avLst/>
          </a:prstGeom>
          <a:noFill/>
        </p:spPr>
      </p:pic>
      <p:pic>
        <p:nvPicPr>
          <p:cNvPr id="7" name="Picture 6" descr="detective.gif"/>
          <p:cNvPicPr>
            <a:picLocks noChangeAspect="1"/>
          </p:cNvPicPr>
          <p:nvPr/>
        </p:nvPicPr>
        <p:blipFill>
          <a:blip r:embed="rId4" cstate="print"/>
          <a:stretch>
            <a:fillRect/>
          </a:stretch>
        </p:blipFill>
        <p:spPr>
          <a:xfrm>
            <a:off x="159328" y="1399309"/>
            <a:ext cx="2066418" cy="2147454"/>
          </a:xfrm>
          <a:prstGeom prst="rect">
            <a:avLst/>
          </a:prstGeom>
        </p:spPr>
      </p:pic>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50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292100"/>
            <a:ext cx="9144000" cy="776288"/>
          </a:xfrm>
        </p:spPr>
        <p:txBody>
          <a:bodyPr/>
          <a:lstStyle/>
          <a:p>
            <a:pPr eaLnBrk="1" hangingPunct="1"/>
            <a:r>
              <a:rPr lang="en-US" sz="3600" smtClean="0"/>
              <a:t>Checking Based On the Implementation</a:t>
            </a:r>
          </a:p>
        </p:txBody>
      </p:sp>
      <p:sp>
        <p:nvSpPr>
          <p:cNvPr id="40963" name="Rectangle 3"/>
          <p:cNvSpPr>
            <a:spLocks noGrp="1" noChangeArrowheads="1"/>
          </p:cNvSpPr>
          <p:nvPr>
            <p:ph type="body" idx="1"/>
          </p:nvPr>
        </p:nvSpPr>
        <p:spPr/>
        <p:txBody>
          <a:bodyPr/>
          <a:lstStyle/>
          <a:p>
            <a:pPr eaLnBrk="1" hangingPunct="1"/>
            <a:r>
              <a:rPr lang="en-US" smtClean="0"/>
              <a:t>Check items that are related to specific implementation details</a:t>
            </a:r>
          </a:p>
          <a:p>
            <a:pPr lvl="1" eaLnBrk="1" hangingPunct="1"/>
            <a:r>
              <a:rPr lang="en-US" smtClean="0"/>
              <a:t>Cyclic buffers for queues</a:t>
            </a:r>
          </a:p>
          <a:p>
            <a:pPr lvl="1" eaLnBrk="1" hangingPunct="1"/>
            <a:r>
              <a:rPr lang="en-GB" smtClean="0"/>
              <a:t>Pipeline buffer stages</a:t>
            </a:r>
          </a:p>
          <a:p>
            <a:pPr lvl="1" eaLnBrk="1" hangingPunct="1"/>
            <a:r>
              <a:rPr lang="en-GB" smtClean="0"/>
              <a:t>…</a:t>
            </a:r>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0" y="225425"/>
            <a:ext cx="9144000" cy="776288"/>
          </a:xfrm>
        </p:spPr>
        <p:txBody>
          <a:bodyPr/>
          <a:lstStyle/>
          <a:p>
            <a:pPr eaLnBrk="1" hangingPunct="1"/>
            <a:r>
              <a:rPr lang="en-US" sz="3600" smtClean="0"/>
              <a:t>Checking Based On the Design Context</a:t>
            </a:r>
          </a:p>
        </p:txBody>
      </p:sp>
      <p:sp>
        <p:nvSpPr>
          <p:cNvPr id="41987" name="Rectangle 3"/>
          <p:cNvSpPr>
            <a:spLocks noGrp="1" noChangeArrowheads="1"/>
          </p:cNvSpPr>
          <p:nvPr>
            <p:ph type="body" idx="1"/>
          </p:nvPr>
        </p:nvSpPr>
        <p:spPr>
          <a:xfrm>
            <a:off x="255588" y="5045075"/>
            <a:ext cx="8574087" cy="1371600"/>
          </a:xfrm>
        </p:spPr>
        <p:txBody>
          <a:bodyPr/>
          <a:lstStyle/>
          <a:p>
            <a:pPr eaLnBrk="1" hangingPunct="1">
              <a:lnSpc>
                <a:spcPct val="90000"/>
              </a:lnSpc>
              <a:spcBef>
                <a:spcPct val="0"/>
              </a:spcBef>
            </a:pPr>
            <a:r>
              <a:rPr lang="en-US" sz="2400" smtClean="0"/>
              <a:t>When verifying lower levels of hierarchy such as individual blocks of HDL, the verification engineer derives checkers from an understanding of the function, properties, and context of the larger design.</a:t>
            </a:r>
          </a:p>
        </p:txBody>
      </p:sp>
      <p:sp>
        <p:nvSpPr>
          <p:cNvPr id="41988" name="AutoShape 5"/>
          <p:cNvSpPr>
            <a:spLocks noChangeArrowheads="1"/>
          </p:cNvSpPr>
          <p:nvPr/>
        </p:nvSpPr>
        <p:spPr bwMode="auto">
          <a:xfrm flipV="1">
            <a:off x="2001838" y="1841500"/>
            <a:ext cx="4959350" cy="3041650"/>
          </a:xfrm>
          <a:prstGeom prst="roundRect">
            <a:avLst>
              <a:gd name="adj" fmla="val 0"/>
            </a:avLst>
          </a:prstGeom>
          <a:noFill/>
          <a:ln w="9398">
            <a:solidFill>
              <a:srgbClr val="000000"/>
            </a:solidFill>
            <a:round/>
            <a:headEnd/>
            <a:tailEnd/>
          </a:ln>
        </p:spPr>
        <p:txBody>
          <a:bodyPr wrap="none" anchor="ctr"/>
          <a:lstStyle/>
          <a:p>
            <a:endParaRPr lang="en-GB"/>
          </a:p>
        </p:txBody>
      </p:sp>
      <p:sp>
        <p:nvSpPr>
          <p:cNvPr id="41989" name="AutoShape 6" descr="5%"/>
          <p:cNvSpPr>
            <a:spLocks noChangeArrowheads="1"/>
          </p:cNvSpPr>
          <p:nvPr/>
        </p:nvSpPr>
        <p:spPr bwMode="auto">
          <a:xfrm flipV="1">
            <a:off x="2332038" y="2105025"/>
            <a:ext cx="1984375" cy="1973263"/>
          </a:xfrm>
          <a:prstGeom prst="roundRect">
            <a:avLst>
              <a:gd name="adj" fmla="val 0"/>
            </a:avLst>
          </a:prstGeom>
          <a:pattFill prst="pct5">
            <a:fgClr>
              <a:schemeClr val="tx1"/>
            </a:fgClr>
            <a:bgClr>
              <a:srgbClr val="FFFFFF"/>
            </a:bgClr>
          </a:pattFill>
          <a:ln w="47498">
            <a:solidFill>
              <a:srgbClr val="000000"/>
            </a:solidFill>
            <a:round/>
            <a:headEnd/>
            <a:tailEnd/>
          </a:ln>
        </p:spPr>
        <p:txBody>
          <a:bodyPr wrap="none" anchor="ctr"/>
          <a:lstStyle/>
          <a:p>
            <a:endParaRPr lang="en-GB"/>
          </a:p>
        </p:txBody>
      </p:sp>
      <p:sp>
        <p:nvSpPr>
          <p:cNvPr id="41990" name="AutoShape 7" descr="5%"/>
          <p:cNvSpPr>
            <a:spLocks noChangeArrowheads="1"/>
          </p:cNvSpPr>
          <p:nvPr/>
        </p:nvSpPr>
        <p:spPr bwMode="auto">
          <a:xfrm flipV="1">
            <a:off x="4645025" y="2105025"/>
            <a:ext cx="1984375" cy="1973263"/>
          </a:xfrm>
          <a:prstGeom prst="roundRect">
            <a:avLst>
              <a:gd name="adj" fmla="val 0"/>
            </a:avLst>
          </a:prstGeom>
          <a:pattFill prst="pct5">
            <a:fgClr>
              <a:schemeClr val="tx1"/>
            </a:fgClr>
            <a:bgClr>
              <a:srgbClr val="FFFFFF"/>
            </a:bgClr>
          </a:pattFill>
          <a:ln w="47498">
            <a:solidFill>
              <a:srgbClr val="000000"/>
            </a:solidFill>
            <a:round/>
            <a:headEnd/>
            <a:tailEnd/>
          </a:ln>
        </p:spPr>
        <p:txBody>
          <a:bodyPr rot="10800000" wrap="none" lIns="91431" tIns="45716" rIns="91431" bIns="45716" anchor="ctr"/>
          <a:lstStyle/>
          <a:p>
            <a:endParaRPr lang="en-US">
              <a:cs typeface="Arial" charset="0"/>
            </a:endParaRPr>
          </a:p>
        </p:txBody>
      </p:sp>
      <p:grpSp>
        <p:nvGrpSpPr>
          <p:cNvPr id="41991" name="Group 8"/>
          <p:cNvGrpSpPr>
            <a:grpSpLocks/>
          </p:cNvGrpSpPr>
          <p:nvPr/>
        </p:nvGrpSpPr>
        <p:grpSpPr bwMode="auto">
          <a:xfrm>
            <a:off x="2011363" y="2773363"/>
            <a:ext cx="334962" cy="660400"/>
            <a:chOff x="1524" y="1900"/>
            <a:chExt cx="209" cy="516"/>
          </a:xfrm>
        </p:grpSpPr>
        <p:sp>
          <p:nvSpPr>
            <p:cNvPr id="42028" name="Line 9"/>
            <p:cNvSpPr>
              <a:spLocks noChangeShapeType="1"/>
            </p:cNvSpPr>
            <p:nvPr/>
          </p:nvSpPr>
          <p:spPr bwMode="auto">
            <a:xfrm flipH="1">
              <a:off x="1526" y="2315"/>
              <a:ext cx="205" cy="0"/>
            </a:xfrm>
            <a:prstGeom prst="line">
              <a:avLst/>
            </a:prstGeom>
            <a:noFill/>
            <a:ln w="31462">
              <a:solidFill>
                <a:srgbClr val="000000"/>
              </a:solidFill>
              <a:round/>
              <a:headEnd type="triangle" w="med" len="med"/>
              <a:tailEnd/>
            </a:ln>
          </p:spPr>
          <p:txBody>
            <a:bodyPr/>
            <a:lstStyle/>
            <a:p>
              <a:endParaRPr lang="en-GB"/>
            </a:p>
          </p:txBody>
        </p:sp>
        <p:sp>
          <p:nvSpPr>
            <p:cNvPr id="42029" name="Line 10"/>
            <p:cNvSpPr>
              <a:spLocks noChangeShapeType="1"/>
            </p:cNvSpPr>
            <p:nvPr/>
          </p:nvSpPr>
          <p:spPr bwMode="auto">
            <a:xfrm flipH="1">
              <a:off x="1527" y="2416"/>
              <a:ext cx="206" cy="0"/>
            </a:xfrm>
            <a:prstGeom prst="line">
              <a:avLst/>
            </a:prstGeom>
            <a:noFill/>
            <a:ln w="31462">
              <a:solidFill>
                <a:srgbClr val="000000"/>
              </a:solidFill>
              <a:round/>
              <a:headEnd type="triangle" w="med" len="med"/>
              <a:tailEnd/>
            </a:ln>
          </p:spPr>
          <p:txBody>
            <a:bodyPr/>
            <a:lstStyle/>
            <a:p>
              <a:endParaRPr lang="en-GB"/>
            </a:p>
          </p:txBody>
        </p:sp>
        <p:sp>
          <p:nvSpPr>
            <p:cNvPr id="42030" name="Line 11"/>
            <p:cNvSpPr>
              <a:spLocks noChangeShapeType="1"/>
            </p:cNvSpPr>
            <p:nvPr/>
          </p:nvSpPr>
          <p:spPr bwMode="auto">
            <a:xfrm flipH="1">
              <a:off x="1527" y="1900"/>
              <a:ext cx="206" cy="0"/>
            </a:xfrm>
            <a:prstGeom prst="line">
              <a:avLst/>
            </a:prstGeom>
            <a:noFill/>
            <a:ln w="31462">
              <a:solidFill>
                <a:srgbClr val="000000"/>
              </a:solidFill>
              <a:round/>
              <a:headEnd type="triangle" w="med" len="med"/>
              <a:tailEnd type="none" w="lg" len="lg"/>
            </a:ln>
          </p:spPr>
          <p:txBody>
            <a:bodyPr/>
            <a:lstStyle/>
            <a:p>
              <a:endParaRPr lang="en-GB"/>
            </a:p>
          </p:txBody>
        </p:sp>
        <p:sp>
          <p:nvSpPr>
            <p:cNvPr id="42031" name="Line 12"/>
            <p:cNvSpPr>
              <a:spLocks noChangeShapeType="1"/>
            </p:cNvSpPr>
            <p:nvPr/>
          </p:nvSpPr>
          <p:spPr bwMode="auto">
            <a:xfrm flipH="1">
              <a:off x="1524" y="2011"/>
              <a:ext cx="205" cy="0"/>
            </a:xfrm>
            <a:prstGeom prst="line">
              <a:avLst/>
            </a:prstGeom>
            <a:noFill/>
            <a:ln w="31462">
              <a:solidFill>
                <a:srgbClr val="000000"/>
              </a:solidFill>
              <a:round/>
              <a:headEnd type="triangle" w="med" len="med"/>
              <a:tailEnd/>
            </a:ln>
          </p:spPr>
          <p:txBody>
            <a:bodyPr/>
            <a:lstStyle/>
            <a:p>
              <a:endParaRPr lang="en-GB"/>
            </a:p>
          </p:txBody>
        </p:sp>
        <p:sp>
          <p:nvSpPr>
            <p:cNvPr id="42032" name="Line 13"/>
            <p:cNvSpPr>
              <a:spLocks noChangeShapeType="1"/>
            </p:cNvSpPr>
            <p:nvPr/>
          </p:nvSpPr>
          <p:spPr bwMode="auto">
            <a:xfrm flipH="1">
              <a:off x="1526" y="2109"/>
              <a:ext cx="205" cy="0"/>
            </a:xfrm>
            <a:prstGeom prst="line">
              <a:avLst/>
            </a:prstGeom>
            <a:noFill/>
            <a:ln w="31462">
              <a:solidFill>
                <a:srgbClr val="000000"/>
              </a:solidFill>
              <a:round/>
              <a:headEnd type="triangle" w="med" len="med"/>
              <a:tailEnd/>
            </a:ln>
          </p:spPr>
          <p:txBody>
            <a:bodyPr/>
            <a:lstStyle/>
            <a:p>
              <a:endParaRPr lang="en-GB"/>
            </a:p>
          </p:txBody>
        </p:sp>
        <p:sp>
          <p:nvSpPr>
            <p:cNvPr id="42033" name="Line 14"/>
            <p:cNvSpPr>
              <a:spLocks noChangeShapeType="1"/>
            </p:cNvSpPr>
            <p:nvPr/>
          </p:nvSpPr>
          <p:spPr bwMode="auto">
            <a:xfrm flipH="1">
              <a:off x="1527" y="2209"/>
              <a:ext cx="205" cy="0"/>
            </a:xfrm>
            <a:prstGeom prst="line">
              <a:avLst/>
            </a:prstGeom>
            <a:noFill/>
            <a:ln w="31462">
              <a:solidFill>
                <a:srgbClr val="000000"/>
              </a:solidFill>
              <a:round/>
              <a:headEnd type="triangle" w="med" len="med"/>
              <a:tailEnd/>
            </a:ln>
          </p:spPr>
          <p:txBody>
            <a:bodyPr/>
            <a:lstStyle/>
            <a:p>
              <a:endParaRPr lang="en-GB"/>
            </a:p>
          </p:txBody>
        </p:sp>
      </p:grpSp>
      <p:grpSp>
        <p:nvGrpSpPr>
          <p:cNvPr id="41992" name="Group 15"/>
          <p:cNvGrpSpPr>
            <a:grpSpLocks/>
          </p:cNvGrpSpPr>
          <p:nvPr/>
        </p:nvGrpSpPr>
        <p:grpSpPr bwMode="auto">
          <a:xfrm>
            <a:off x="4329113" y="2768600"/>
            <a:ext cx="336550" cy="660400"/>
            <a:chOff x="2966" y="1897"/>
            <a:chExt cx="209" cy="515"/>
          </a:xfrm>
        </p:grpSpPr>
        <p:sp>
          <p:nvSpPr>
            <p:cNvPr id="42022" name="Line 16"/>
            <p:cNvSpPr>
              <a:spLocks noChangeShapeType="1"/>
            </p:cNvSpPr>
            <p:nvPr/>
          </p:nvSpPr>
          <p:spPr bwMode="auto">
            <a:xfrm flipH="1">
              <a:off x="2966" y="2312"/>
              <a:ext cx="206" cy="0"/>
            </a:xfrm>
            <a:prstGeom prst="line">
              <a:avLst/>
            </a:prstGeom>
            <a:noFill/>
            <a:ln w="31462">
              <a:solidFill>
                <a:srgbClr val="000000"/>
              </a:solidFill>
              <a:round/>
              <a:headEnd/>
              <a:tailEnd type="triangle"/>
            </a:ln>
          </p:spPr>
          <p:txBody>
            <a:bodyPr/>
            <a:lstStyle/>
            <a:p>
              <a:endParaRPr lang="en-GB"/>
            </a:p>
          </p:txBody>
        </p:sp>
        <p:sp>
          <p:nvSpPr>
            <p:cNvPr id="42023" name="Line 17"/>
            <p:cNvSpPr>
              <a:spLocks noChangeShapeType="1"/>
            </p:cNvSpPr>
            <p:nvPr/>
          </p:nvSpPr>
          <p:spPr bwMode="auto">
            <a:xfrm flipH="1">
              <a:off x="2969" y="2412"/>
              <a:ext cx="206" cy="0"/>
            </a:xfrm>
            <a:prstGeom prst="line">
              <a:avLst/>
            </a:prstGeom>
            <a:noFill/>
            <a:ln w="31462">
              <a:solidFill>
                <a:srgbClr val="000000"/>
              </a:solidFill>
              <a:round/>
              <a:headEnd type="triangle"/>
              <a:tailEnd/>
            </a:ln>
          </p:spPr>
          <p:txBody>
            <a:bodyPr/>
            <a:lstStyle/>
            <a:p>
              <a:endParaRPr lang="en-GB"/>
            </a:p>
          </p:txBody>
        </p:sp>
        <p:sp>
          <p:nvSpPr>
            <p:cNvPr id="42024" name="Line 18"/>
            <p:cNvSpPr>
              <a:spLocks noChangeShapeType="1"/>
            </p:cNvSpPr>
            <p:nvPr/>
          </p:nvSpPr>
          <p:spPr bwMode="auto">
            <a:xfrm flipH="1">
              <a:off x="2968" y="1897"/>
              <a:ext cx="206" cy="0"/>
            </a:xfrm>
            <a:prstGeom prst="line">
              <a:avLst/>
            </a:prstGeom>
            <a:noFill/>
            <a:ln w="31462">
              <a:solidFill>
                <a:srgbClr val="000000"/>
              </a:solidFill>
              <a:round/>
              <a:headEnd type="triangle" w="med" len="med"/>
              <a:tailEnd/>
            </a:ln>
          </p:spPr>
          <p:txBody>
            <a:bodyPr/>
            <a:lstStyle/>
            <a:p>
              <a:endParaRPr lang="en-GB"/>
            </a:p>
          </p:txBody>
        </p:sp>
        <p:sp>
          <p:nvSpPr>
            <p:cNvPr id="42025" name="Line 19"/>
            <p:cNvSpPr>
              <a:spLocks noChangeShapeType="1"/>
            </p:cNvSpPr>
            <p:nvPr/>
          </p:nvSpPr>
          <p:spPr bwMode="auto">
            <a:xfrm flipH="1">
              <a:off x="2966" y="2008"/>
              <a:ext cx="205" cy="0"/>
            </a:xfrm>
            <a:prstGeom prst="line">
              <a:avLst/>
            </a:prstGeom>
            <a:noFill/>
            <a:ln w="31462">
              <a:solidFill>
                <a:srgbClr val="000000"/>
              </a:solidFill>
              <a:round/>
              <a:headEnd type="triangle" w="med" len="med"/>
              <a:tailEnd/>
            </a:ln>
          </p:spPr>
          <p:txBody>
            <a:bodyPr/>
            <a:lstStyle/>
            <a:p>
              <a:endParaRPr lang="en-GB"/>
            </a:p>
          </p:txBody>
        </p:sp>
        <p:sp>
          <p:nvSpPr>
            <p:cNvPr id="42026" name="Line 20"/>
            <p:cNvSpPr>
              <a:spLocks noChangeShapeType="1"/>
            </p:cNvSpPr>
            <p:nvPr/>
          </p:nvSpPr>
          <p:spPr bwMode="auto">
            <a:xfrm flipH="1">
              <a:off x="2966" y="2106"/>
              <a:ext cx="206" cy="0"/>
            </a:xfrm>
            <a:prstGeom prst="line">
              <a:avLst/>
            </a:prstGeom>
            <a:noFill/>
            <a:ln w="31462">
              <a:solidFill>
                <a:srgbClr val="000000"/>
              </a:solidFill>
              <a:round/>
              <a:headEnd type="triangle"/>
              <a:tailEnd/>
            </a:ln>
          </p:spPr>
          <p:txBody>
            <a:bodyPr/>
            <a:lstStyle/>
            <a:p>
              <a:endParaRPr lang="en-GB"/>
            </a:p>
          </p:txBody>
        </p:sp>
        <p:sp>
          <p:nvSpPr>
            <p:cNvPr id="42027" name="Line 21"/>
            <p:cNvSpPr>
              <a:spLocks noChangeShapeType="1"/>
            </p:cNvSpPr>
            <p:nvPr/>
          </p:nvSpPr>
          <p:spPr bwMode="auto">
            <a:xfrm flipH="1">
              <a:off x="2967" y="2205"/>
              <a:ext cx="206" cy="0"/>
            </a:xfrm>
            <a:prstGeom prst="line">
              <a:avLst/>
            </a:prstGeom>
            <a:noFill/>
            <a:ln w="31462">
              <a:solidFill>
                <a:srgbClr val="000000"/>
              </a:solidFill>
              <a:round/>
              <a:headEnd/>
              <a:tailEnd type="triangle"/>
            </a:ln>
          </p:spPr>
          <p:txBody>
            <a:bodyPr/>
            <a:lstStyle/>
            <a:p>
              <a:endParaRPr lang="en-GB"/>
            </a:p>
          </p:txBody>
        </p:sp>
      </p:grpSp>
      <p:grpSp>
        <p:nvGrpSpPr>
          <p:cNvPr id="41993" name="Group 22"/>
          <p:cNvGrpSpPr>
            <a:grpSpLocks/>
          </p:cNvGrpSpPr>
          <p:nvPr/>
        </p:nvGrpSpPr>
        <p:grpSpPr bwMode="auto">
          <a:xfrm>
            <a:off x="6642100" y="2773363"/>
            <a:ext cx="338138" cy="660400"/>
            <a:chOff x="4405" y="1900"/>
            <a:chExt cx="210" cy="516"/>
          </a:xfrm>
        </p:grpSpPr>
        <p:sp>
          <p:nvSpPr>
            <p:cNvPr id="42016" name="Line 23"/>
            <p:cNvSpPr>
              <a:spLocks noChangeShapeType="1"/>
            </p:cNvSpPr>
            <p:nvPr/>
          </p:nvSpPr>
          <p:spPr bwMode="auto">
            <a:xfrm flipH="1">
              <a:off x="4407" y="2315"/>
              <a:ext cx="206" cy="0"/>
            </a:xfrm>
            <a:prstGeom prst="line">
              <a:avLst/>
            </a:prstGeom>
            <a:noFill/>
            <a:ln w="31462">
              <a:solidFill>
                <a:srgbClr val="000000"/>
              </a:solidFill>
              <a:round/>
              <a:headEnd/>
              <a:tailEnd/>
            </a:ln>
          </p:spPr>
          <p:txBody>
            <a:bodyPr/>
            <a:lstStyle/>
            <a:p>
              <a:endParaRPr lang="en-GB"/>
            </a:p>
          </p:txBody>
        </p:sp>
        <p:sp>
          <p:nvSpPr>
            <p:cNvPr id="42017" name="Line 24"/>
            <p:cNvSpPr>
              <a:spLocks noChangeShapeType="1"/>
            </p:cNvSpPr>
            <p:nvPr/>
          </p:nvSpPr>
          <p:spPr bwMode="auto">
            <a:xfrm flipH="1">
              <a:off x="4409" y="2416"/>
              <a:ext cx="206" cy="0"/>
            </a:xfrm>
            <a:prstGeom prst="line">
              <a:avLst/>
            </a:prstGeom>
            <a:noFill/>
            <a:ln w="31462">
              <a:solidFill>
                <a:srgbClr val="000000"/>
              </a:solidFill>
              <a:round/>
              <a:headEnd/>
              <a:tailEnd/>
            </a:ln>
          </p:spPr>
          <p:txBody>
            <a:bodyPr/>
            <a:lstStyle/>
            <a:p>
              <a:endParaRPr lang="en-GB"/>
            </a:p>
          </p:txBody>
        </p:sp>
        <p:sp>
          <p:nvSpPr>
            <p:cNvPr id="42018" name="Line 25"/>
            <p:cNvSpPr>
              <a:spLocks noChangeShapeType="1"/>
            </p:cNvSpPr>
            <p:nvPr/>
          </p:nvSpPr>
          <p:spPr bwMode="auto">
            <a:xfrm flipH="1">
              <a:off x="4409" y="1900"/>
              <a:ext cx="205" cy="0"/>
            </a:xfrm>
            <a:prstGeom prst="line">
              <a:avLst/>
            </a:prstGeom>
            <a:noFill/>
            <a:ln w="31462">
              <a:solidFill>
                <a:srgbClr val="000000"/>
              </a:solidFill>
              <a:round/>
              <a:headEnd type="none"/>
              <a:tailEnd type="triangle"/>
            </a:ln>
          </p:spPr>
          <p:txBody>
            <a:bodyPr/>
            <a:lstStyle/>
            <a:p>
              <a:endParaRPr lang="en-GB"/>
            </a:p>
          </p:txBody>
        </p:sp>
        <p:sp>
          <p:nvSpPr>
            <p:cNvPr id="42019" name="Line 26"/>
            <p:cNvSpPr>
              <a:spLocks noChangeShapeType="1"/>
            </p:cNvSpPr>
            <p:nvPr/>
          </p:nvSpPr>
          <p:spPr bwMode="auto">
            <a:xfrm flipH="1">
              <a:off x="4405" y="2011"/>
              <a:ext cx="206" cy="0"/>
            </a:xfrm>
            <a:prstGeom prst="line">
              <a:avLst/>
            </a:prstGeom>
            <a:noFill/>
            <a:ln w="31462">
              <a:solidFill>
                <a:srgbClr val="000000"/>
              </a:solidFill>
              <a:round/>
              <a:headEnd/>
              <a:tailEnd/>
            </a:ln>
          </p:spPr>
          <p:txBody>
            <a:bodyPr/>
            <a:lstStyle/>
            <a:p>
              <a:endParaRPr lang="en-GB"/>
            </a:p>
          </p:txBody>
        </p:sp>
        <p:sp>
          <p:nvSpPr>
            <p:cNvPr id="42020" name="Line 27"/>
            <p:cNvSpPr>
              <a:spLocks noChangeShapeType="1"/>
            </p:cNvSpPr>
            <p:nvPr/>
          </p:nvSpPr>
          <p:spPr bwMode="auto">
            <a:xfrm flipH="1">
              <a:off x="4407" y="2109"/>
              <a:ext cx="206" cy="0"/>
            </a:xfrm>
            <a:prstGeom prst="line">
              <a:avLst/>
            </a:prstGeom>
            <a:noFill/>
            <a:ln w="31462">
              <a:solidFill>
                <a:srgbClr val="000000"/>
              </a:solidFill>
              <a:round/>
              <a:headEnd/>
              <a:tailEnd/>
            </a:ln>
          </p:spPr>
          <p:txBody>
            <a:bodyPr/>
            <a:lstStyle/>
            <a:p>
              <a:endParaRPr lang="en-GB"/>
            </a:p>
          </p:txBody>
        </p:sp>
        <p:sp>
          <p:nvSpPr>
            <p:cNvPr id="42021" name="Line 28"/>
            <p:cNvSpPr>
              <a:spLocks noChangeShapeType="1"/>
            </p:cNvSpPr>
            <p:nvPr/>
          </p:nvSpPr>
          <p:spPr bwMode="auto">
            <a:xfrm flipH="1">
              <a:off x="4408" y="2209"/>
              <a:ext cx="206" cy="0"/>
            </a:xfrm>
            <a:prstGeom prst="line">
              <a:avLst/>
            </a:prstGeom>
            <a:noFill/>
            <a:ln w="31462">
              <a:solidFill>
                <a:srgbClr val="000000"/>
              </a:solidFill>
              <a:round/>
              <a:headEnd/>
              <a:tailEnd/>
            </a:ln>
          </p:spPr>
          <p:txBody>
            <a:bodyPr/>
            <a:lstStyle/>
            <a:p>
              <a:endParaRPr lang="en-GB"/>
            </a:p>
          </p:txBody>
        </p:sp>
      </p:grpSp>
      <p:sp>
        <p:nvSpPr>
          <p:cNvPr id="41994" name="Freeform 29"/>
          <p:cNvSpPr>
            <a:spLocks/>
          </p:cNvSpPr>
          <p:nvPr/>
        </p:nvSpPr>
        <p:spPr bwMode="auto">
          <a:xfrm>
            <a:off x="1177925" y="1443038"/>
            <a:ext cx="6594475" cy="1711325"/>
          </a:xfrm>
          <a:custGeom>
            <a:avLst/>
            <a:gdLst>
              <a:gd name="T0" fmla="*/ 347247 w 4102"/>
              <a:gd name="T1" fmla="*/ 1710045 h 1337"/>
              <a:gd name="T2" fmla="*/ 0 w 4102"/>
              <a:gd name="T3" fmla="*/ 1710045 h 1337"/>
              <a:gd name="T4" fmla="*/ 0 w 4102"/>
              <a:gd name="T5" fmla="*/ 0 h 1337"/>
              <a:gd name="T6" fmla="*/ 6592867 w 4102"/>
              <a:gd name="T7" fmla="*/ 0 h 1337"/>
              <a:gd name="T8" fmla="*/ 6592867 w 4102"/>
              <a:gd name="T9" fmla="*/ 1710045 h 1337"/>
              <a:gd name="T10" fmla="*/ 6419242 w 4102"/>
              <a:gd name="T11" fmla="*/ 1710045 h 1337"/>
              <a:gd name="T12" fmla="*/ 6244011 w 4102"/>
              <a:gd name="T13" fmla="*/ 1710045 h 1337"/>
              <a:gd name="T14" fmla="*/ 0 60000 65536"/>
              <a:gd name="T15" fmla="*/ 0 60000 65536"/>
              <a:gd name="T16" fmla="*/ 0 60000 65536"/>
              <a:gd name="T17" fmla="*/ 0 60000 65536"/>
              <a:gd name="T18" fmla="*/ 0 60000 65536"/>
              <a:gd name="T19" fmla="*/ 0 60000 65536"/>
              <a:gd name="T20" fmla="*/ 0 60000 65536"/>
              <a:gd name="T21" fmla="*/ 0 w 4102"/>
              <a:gd name="T22" fmla="*/ 0 h 1337"/>
              <a:gd name="T23" fmla="*/ 4102 w 4102"/>
              <a:gd name="T24" fmla="*/ 1337 h 13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02" h="1337">
                <a:moveTo>
                  <a:pt x="216" y="1336"/>
                </a:moveTo>
                <a:lnTo>
                  <a:pt x="0" y="1336"/>
                </a:lnTo>
                <a:lnTo>
                  <a:pt x="0" y="0"/>
                </a:lnTo>
                <a:lnTo>
                  <a:pt x="4101" y="0"/>
                </a:lnTo>
                <a:lnTo>
                  <a:pt x="4101" y="1336"/>
                </a:lnTo>
                <a:lnTo>
                  <a:pt x="3993" y="1336"/>
                </a:lnTo>
                <a:lnTo>
                  <a:pt x="3884" y="1336"/>
                </a:lnTo>
              </a:path>
            </a:pathLst>
          </a:custGeom>
          <a:noFill/>
          <a:ln w="31462" cap="flat" cmpd="sng">
            <a:solidFill>
              <a:schemeClr val="tx1"/>
            </a:solidFill>
            <a:prstDash val="solid"/>
            <a:round/>
            <a:headEnd type="triangle" w="med" len="med"/>
            <a:tailEnd type="triangle" w="med" len="med"/>
          </a:ln>
        </p:spPr>
        <p:txBody>
          <a:bodyPr/>
          <a:lstStyle/>
          <a:p>
            <a:endParaRPr lang="en-GB"/>
          </a:p>
        </p:txBody>
      </p:sp>
      <p:grpSp>
        <p:nvGrpSpPr>
          <p:cNvPr id="41995" name="Group 30"/>
          <p:cNvGrpSpPr>
            <a:grpSpLocks/>
          </p:cNvGrpSpPr>
          <p:nvPr/>
        </p:nvGrpSpPr>
        <p:grpSpPr bwMode="auto">
          <a:xfrm>
            <a:off x="1681163" y="2771775"/>
            <a:ext cx="336550" cy="658813"/>
            <a:chOff x="1320" y="1899"/>
            <a:chExt cx="209" cy="515"/>
          </a:xfrm>
        </p:grpSpPr>
        <p:sp>
          <p:nvSpPr>
            <p:cNvPr id="42010" name="Line 31"/>
            <p:cNvSpPr>
              <a:spLocks noChangeShapeType="1"/>
            </p:cNvSpPr>
            <p:nvPr/>
          </p:nvSpPr>
          <p:spPr bwMode="auto">
            <a:xfrm flipH="1">
              <a:off x="1322" y="2314"/>
              <a:ext cx="205" cy="0"/>
            </a:xfrm>
            <a:prstGeom prst="line">
              <a:avLst/>
            </a:prstGeom>
            <a:noFill/>
            <a:ln w="31462">
              <a:solidFill>
                <a:srgbClr val="000000"/>
              </a:solidFill>
              <a:round/>
              <a:headEnd/>
              <a:tailEnd/>
            </a:ln>
          </p:spPr>
          <p:txBody>
            <a:bodyPr/>
            <a:lstStyle/>
            <a:p>
              <a:endParaRPr lang="en-GB"/>
            </a:p>
          </p:txBody>
        </p:sp>
        <p:sp>
          <p:nvSpPr>
            <p:cNvPr id="42011" name="Line 32"/>
            <p:cNvSpPr>
              <a:spLocks noChangeShapeType="1"/>
            </p:cNvSpPr>
            <p:nvPr/>
          </p:nvSpPr>
          <p:spPr bwMode="auto">
            <a:xfrm flipH="1">
              <a:off x="1324" y="2414"/>
              <a:ext cx="205" cy="0"/>
            </a:xfrm>
            <a:prstGeom prst="line">
              <a:avLst/>
            </a:prstGeom>
            <a:noFill/>
            <a:ln w="31462">
              <a:solidFill>
                <a:srgbClr val="000000"/>
              </a:solidFill>
              <a:round/>
              <a:headEnd type="none"/>
              <a:tailEnd/>
            </a:ln>
          </p:spPr>
          <p:txBody>
            <a:bodyPr/>
            <a:lstStyle/>
            <a:p>
              <a:endParaRPr lang="en-GB"/>
            </a:p>
          </p:txBody>
        </p:sp>
        <p:sp>
          <p:nvSpPr>
            <p:cNvPr id="42012" name="Line 33"/>
            <p:cNvSpPr>
              <a:spLocks noChangeShapeType="1"/>
            </p:cNvSpPr>
            <p:nvPr/>
          </p:nvSpPr>
          <p:spPr bwMode="auto">
            <a:xfrm flipH="1">
              <a:off x="1324" y="1899"/>
              <a:ext cx="205" cy="0"/>
            </a:xfrm>
            <a:prstGeom prst="line">
              <a:avLst/>
            </a:prstGeom>
            <a:noFill/>
            <a:ln w="31462">
              <a:solidFill>
                <a:srgbClr val="000000"/>
              </a:solidFill>
              <a:round/>
              <a:headEnd/>
              <a:tailEnd/>
            </a:ln>
          </p:spPr>
          <p:txBody>
            <a:bodyPr/>
            <a:lstStyle/>
            <a:p>
              <a:endParaRPr lang="en-GB"/>
            </a:p>
          </p:txBody>
        </p:sp>
        <p:sp>
          <p:nvSpPr>
            <p:cNvPr id="42013" name="Line 34"/>
            <p:cNvSpPr>
              <a:spLocks noChangeShapeType="1"/>
            </p:cNvSpPr>
            <p:nvPr/>
          </p:nvSpPr>
          <p:spPr bwMode="auto">
            <a:xfrm flipH="1">
              <a:off x="1320" y="2011"/>
              <a:ext cx="206" cy="0"/>
            </a:xfrm>
            <a:prstGeom prst="line">
              <a:avLst/>
            </a:prstGeom>
            <a:noFill/>
            <a:ln w="31462">
              <a:solidFill>
                <a:srgbClr val="000000"/>
              </a:solidFill>
              <a:round/>
              <a:headEnd/>
              <a:tailEnd/>
            </a:ln>
          </p:spPr>
          <p:txBody>
            <a:bodyPr/>
            <a:lstStyle/>
            <a:p>
              <a:endParaRPr lang="en-GB"/>
            </a:p>
          </p:txBody>
        </p:sp>
        <p:sp>
          <p:nvSpPr>
            <p:cNvPr id="42014" name="Line 35"/>
            <p:cNvSpPr>
              <a:spLocks noChangeShapeType="1"/>
            </p:cNvSpPr>
            <p:nvPr/>
          </p:nvSpPr>
          <p:spPr bwMode="auto">
            <a:xfrm flipH="1">
              <a:off x="1322" y="2109"/>
              <a:ext cx="205" cy="0"/>
            </a:xfrm>
            <a:prstGeom prst="line">
              <a:avLst/>
            </a:prstGeom>
            <a:noFill/>
            <a:ln w="31462">
              <a:solidFill>
                <a:srgbClr val="000000"/>
              </a:solidFill>
              <a:round/>
              <a:headEnd/>
              <a:tailEnd/>
            </a:ln>
          </p:spPr>
          <p:txBody>
            <a:bodyPr/>
            <a:lstStyle/>
            <a:p>
              <a:endParaRPr lang="en-GB"/>
            </a:p>
          </p:txBody>
        </p:sp>
        <p:sp>
          <p:nvSpPr>
            <p:cNvPr id="42015" name="Line 36"/>
            <p:cNvSpPr>
              <a:spLocks noChangeShapeType="1"/>
            </p:cNvSpPr>
            <p:nvPr/>
          </p:nvSpPr>
          <p:spPr bwMode="auto">
            <a:xfrm flipH="1">
              <a:off x="1323" y="2207"/>
              <a:ext cx="205" cy="0"/>
            </a:xfrm>
            <a:prstGeom prst="line">
              <a:avLst/>
            </a:prstGeom>
            <a:noFill/>
            <a:ln w="31462">
              <a:solidFill>
                <a:srgbClr val="000000"/>
              </a:solidFill>
              <a:round/>
              <a:headEnd/>
              <a:tailEnd/>
            </a:ln>
          </p:spPr>
          <p:txBody>
            <a:bodyPr/>
            <a:lstStyle/>
            <a:p>
              <a:endParaRPr lang="en-GB"/>
            </a:p>
          </p:txBody>
        </p:sp>
      </p:grpSp>
      <p:grpSp>
        <p:nvGrpSpPr>
          <p:cNvPr id="41996" name="Group 37"/>
          <p:cNvGrpSpPr>
            <a:grpSpLocks/>
          </p:cNvGrpSpPr>
          <p:nvPr/>
        </p:nvGrpSpPr>
        <p:grpSpPr bwMode="auto">
          <a:xfrm>
            <a:off x="6967538" y="2773363"/>
            <a:ext cx="338137" cy="660400"/>
            <a:chOff x="4608" y="1900"/>
            <a:chExt cx="210" cy="516"/>
          </a:xfrm>
        </p:grpSpPr>
        <p:sp>
          <p:nvSpPr>
            <p:cNvPr id="42004" name="Line 38"/>
            <p:cNvSpPr>
              <a:spLocks noChangeShapeType="1"/>
            </p:cNvSpPr>
            <p:nvPr/>
          </p:nvSpPr>
          <p:spPr bwMode="auto">
            <a:xfrm flipH="1">
              <a:off x="4610" y="2315"/>
              <a:ext cx="206" cy="0"/>
            </a:xfrm>
            <a:prstGeom prst="line">
              <a:avLst/>
            </a:prstGeom>
            <a:noFill/>
            <a:ln w="31462">
              <a:solidFill>
                <a:srgbClr val="000000"/>
              </a:solidFill>
              <a:round/>
              <a:headEnd type="triangle"/>
              <a:tailEnd/>
            </a:ln>
          </p:spPr>
          <p:txBody>
            <a:bodyPr/>
            <a:lstStyle/>
            <a:p>
              <a:endParaRPr lang="en-GB"/>
            </a:p>
          </p:txBody>
        </p:sp>
        <p:sp>
          <p:nvSpPr>
            <p:cNvPr id="42005" name="Line 39"/>
            <p:cNvSpPr>
              <a:spLocks noChangeShapeType="1"/>
            </p:cNvSpPr>
            <p:nvPr/>
          </p:nvSpPr>
          <p:spPr bwMode="auto">
            <a:xfrm flipH="1">
              <a:off x="4613" y="2416"/>
              <a:ext cx="205" cy="0"/>
            </a:xfrm>
            <a:prstGeom prst="line">
              <a:avLst/>
            </a:prstGeom>
            <a:noFill/>
            <a:ln w="31462">
              <a:solidFill>
                <a:srgbClr val="000000"/>
              </a:solidFill>
              <a:round/>
              <a:headEnd type="triangle"/>
              <a:tailEnd/>
            </a:ln>
          </p:spPr>
          <p:txBody>
            <a:bodyPr/>
            <a:lstStyle/>
            <a:p>
              <a:endParaRPr lang="en-GB"/>
            </a:p>
          </p:txBody>
        </p:sp>
        <p:sp>
          <p:nvSpPr>
            <p:cNvPr id="42006" name="Line 40"/>
            <p:cNvSpPr>
              <a:spLocks noChangeShapeType="1"/>
            </p:cNvSpPr>
            <p:nvPr/>
          </p:nvSpPr>
          <p:spPr bwMode="auto">
            <a:xfrm flipH="1">
              <a:off x="4612" y="1900"/>
              <a:ext cx="205" cy="0"/>
            </a:xfrm>
            <a:prstGeom prst="line">
              <a:avLst/>
            </a:prstGeom>
            <a:noFill/>
            <a:ln w="31462">
              <a:solidFill>
                <a:srgbClr val="000000"/>
              </a:solidFill>
              <a:round/>
              <a:headEnd type="none" w="med" len="med"/>
              <a:tailEnd type="none" w="med" len="med"/>
            </a:ln>
          </p:spPr>
          <p:txBody>
            <a:bodyPr/>
            <a:lstStyle/>
            <a:p>
              <a:endParaRPr lang="en-GB"/>
            </a:p>
          </p:txBody>
        </p:sp>
        <p:sp>
          <p:nvSpPr>
            <p:cNvPr id="42007" name="Line 41"/>
            <p:cNvSpPr>
              <a:spLocks noChangeShapeType="1"/>
            </p:cNvSpPr>
            <p:nvPr/>
          </p:nvSpPr>
          <p:spPr bwMode="auto">
            <a:xfrm flipH="1">
              <a:off x="4608" y="2011"/>
              <a:ext cx="207" cy="0"/>
            </a:xfrm>
            <a:prstGeom prst="line">
              <a:avLst/>
            </a:prstGeom>
            <a:noFill/>
            <a:ln w="31462">
              <a:solidFill>
                <a:srgbClr val="000000"/>
              </a:solidFill>
              <a:round/>
              <a:headEnd type="triangle"/>
              <a:tailEnd/>
            </a:ln>
          </p:spPr>
          <p:txBody>
            <a:bodyPr/>
            <a:lstStyle/>
            <a:p>
              <a:endParaRPr lang="en-GB"/>
            </a:p>
          </p:txBody>
        </p:sp>
        <p:sp>
          <p:nvSpPr>
            <p:cNvPr id="42008" name="Line 42"/>
            <p:cNvSpPr>
              <a:spLocks noChangeShapeType="1"/>
            </p:cNvSpPr>
            <p:nvPr/>
          </p:nvSpPr>
          <p:spPr bwMode="auto">
            <a:xfrm flipH="1">
              <a:off x="4610" y="2109"/>
              <a:ext cx="206" cy="0"/>
            </a:xfrm>
            <a:prstGeom prst="line">
              <a:avLst/>
            </a:prstGeom>
            <a:noFill/>
            <a:ln w="31462">
              <a:solidFill>
                <a:srgbClr val="000000"/>
              </a:solidFill>
              <a:round/>
              <a:headEnd type="triangle"/>
              <a:tailEnd/>
            </a:ln>
          </p:spPr>
          <p:txBody>
            <a:bodyPr/>
            <a:lstStyle/>
            <a:p>
              <a:endParaRPr lang="en-GB"/>
            </a:p>
          </p:txBody>
        </p:sp>
        <p:sp>
          <p:nvSpPr>
            <p:cNvPr id="42009" name="Line 43"/>
            <p:cNvSpPr>
              <a:spLocks noChangeShapeType="1"/>
            </p:cNvSpPr>
            <p:nvPr/>
          </p:nvSpPr>
          <p:spPr bwMode="auto">
            <a:xfrm flipH="1">
              <a:off x="4611" y="2209"/>
              <a:ext cx="206" cy="0"/>
            </a:xfrm>
            <a:prstGeom prst="line">
              <a:avLst/>
            </a:prstGeom>
            <a:noFill/>
            <a:ln w="31462">
              <a:solidFill>
                <a:srgbClr val="000000"/>
              </a:solidFill>
              <a:round/>
              <a:headEnd type="triangle"/>
              <a:tailEnd/>
            </a:ln>
          </p:spPr>
          <p:txBody>
            <a:bodyPr/>
            <a:lstStyle/>
            <a:p>
              <a:endParaRPr lang="en-GB"/>
            </a:p>
          </p:txBody>
        </p:sp>
      </p:grpSp>
      <p:sp>
        <p:nvSpPr>
          <p:cNvPr id="41997" name="Text Box 44"/>
          <p:cNvSpPr txBox="1">
            <a:spLocks noChangeArrowheads="1"/>
          </p:cNvSpPr>
          <p:nvPr/>
        </p:nvSpPr>
        <p:spPr bwMode="auto">
          <a:xfrm>
            <a:off x="2828925" y="2112963"/>
            <a:ext cx="857250" cy="366712"/>
          </a:xfrm>
          <a:prstGeom prst="rect">
            <a:avLst/>
          </a:prstGeom>
          <a:noFill/>
          <a:ln w="9525">
            <a:noFill/>
            <a:miter lim="800000"/>
            <a:headEnd/>
            <a:tailEnd/>
          </a:ln>
        </p:spPr>
        <p:txBody>
          <a:bodyPr wrap="none" lIns="91431" tIns="45716" rIns="91431" bIns="45716">
            <a:spAutoFit/>
          </a:bodyPr>
          <a:lstStyle/>
          <a:p>
            <a:pPr algn="l"/>
            <a:r>
              <a:rPr lang="en-US">
                <a:cs typeface="Arial" charset="0"/>
              </a:rPr>
              <a:t>HDL A</a:t>
            </a:r>
          </a:p>
        </p:txBody>
      </p:sp>
      <p:sp>
        <p:nvSpPr>
          <p:cNvPr id="41998" name="Text Box 45"/>
          <p:cNvSpPr txBox="1">
            <a:spLocks noChangeArrowheads="1"/>
          </p:cNvSpPr>
          <p:nvPr/>
        </p:nvSpPr>
        <p:spPr bwMode="auto">
          <a:xfrm>
            <a:off x="5233988" y="2109788"/>
            <a:ext cx="857250" cy="366712"/>
          </a:xfrm>
          <a:prstGeom prst="rect">
            <a:avLst/>
          </a:prstGeom>
          <a:noFill/>
          <a:ln w="9525">
            <a:noFill/>
            <a:miter lim="800000"/>
            <a:headEnd/>
            <a:tailEnd/>
          </a:ln>
        </p:spPr>
        <p:txBody>
          <a:bodyPr wrap="none" lIns="91431" tIns="45716" rIns="91431" bIns="45716">
            <a:spAutoFit/>
          </a:bodyPr>
          <a:lstStyle/>
          <a:p>
            <a:pPr algn="l"/>
            <a:r>
              <a:rPr lang="en-US">
                <a:cs typeface="Arial" charset="0"/>
              </a:rPr>
              <a:t>HDL B</a:t>
            </a:r>
          </a:p>
        </p:txBody>
      </p:sp>
      <p:sp>
        <p:nvSpPr>
          <p:cNvPr id="41999" name="Text Box 46"/>
          <p:cNvSpPr txBox="1">
            <a:spLocks noChangeArrowheads="1"/>
          </p:cNvSpPr>
          <p:nvPr/>
        </p:nvSpPr>
        <p:spPr bwMode="auto">
          <a:xfrm>
            <a:off x="2139950" y="4521200"/>
            <a:ext cx="3557588" cy="366713"/>
          </a:xfrm>
          <a:prstGeom prst="rect">
            <a:avLst/>
          </a:prstGeom>
          <a:noFill/>
          <a:ln w="9525">
            <a:noFill/>
            <a:miter lim="800000"/>
            <a:headEnd/>
            <a:tailEnd/>
          </a:ln>
        </p:spPr>
        <p:txBody>
          <a:bodyPr lIns="91431" tIns="45716" rIns="91431" bIns="45716">
            <a:spAutoFit/>
          </a:bodyPr>
          <a:lstStyle/>
          <a:p>
            <a:pPr algn="l"/>
            <a:r>
              <a:rPr lang="en-US">
                <a:cs typeface="Arial" charset="0"/>
              </a:rPr>
              <a:t>Higher level of DUV hierarchy</a:t>
            </a:r>
          </a:p>
        </p:txBody>
      </p:sp>
      <p:sp>
        <p:nvSpPr>
          <p:cNvPr id="42000" name="Text Box 47"/>
          <p:cNvSpPr txBox="1">
            <a:spLocks noChangeArrowheads="1"/>
          </p:cNvSpPr>
          <p:nvPr/>
        </p:nvSpPr>
        <p:spPr bwMode="auto">
          <a:xfrm>
            <a:off x="2354263" y="2889250"/>
            <a:ext cx="585787" cy="366713"/>
          </a:xfrm>
          <a:prstGeom prst="rect">
            <a:avLst/>
          </a:prstGeom>
          <a:noFill/>
          <a:ln w="19050" algn="ctr">
            <a:noFill/>
            <a:miter lim="800000"/>
            <a:headEnd/>
            <a:tailEnd type="none" w="lg" len="lg"/>
          </a:ln>
        </p:spPr>
        <p:txBody>
          <a:bodyPr>
            <a:spAutoFit/>
          </a:bodyPr>
          <a:lstStyle/>
          <a:p>
            <a:pPr>
              <a:spcBef>
                <a:spcPct val="50000"/>
              </a:spcBef>
            </a:pPr>
            <a:r>
              <a:rPr lang="en-GB"/>
              <a:t>X</a:t>
            </a:r>
            <a:endParaRPr lang="en-US"/>
          </a:p>
        </p:txBody>
      </p:sp>
      <p:sp>
        <p:nvSpPr>
          <p:cNvPr id="42001" name="Text Box 48"/>
          <p:cNvSpPr txBox="1">
            <a:spLocks noChangeArrowheads="1"/>
          </p:cNvSpPr>
          <p:nvPr/>
        </p:nvSpPr>
        <p:spPr bwMode="auto">
          <a:xfrm>
            <a:off x="3702050" y="2909888"/>
            <a:ext cx="585788" cy="366712"/>
          </a:xfrm>
          <a:prstGeom prst="rect">
            <a:avLst/>
          </a:prstGeom>
          <a:noFill/>
          <a:ln w="19050" algn="ctr">
            <a:noFill/>
            <a:miter lim="800000"/>
            <a:headEnd/>
            <a:tailEnd type="none" w="lg" len="lg"/>
          </a:ln>
        </p:spPr>
        <p:txBody>
          <a:bodyPr>
            <a:spAutoFit/>
          </a:bodyPr>
          <a:lstStyle/>
          <a:p>
            <a:pPr>
              <a:spcBef>
                <a:spcPct val="50000"/>
              </a:spcBef>
            </a:pPr>
            <a:r>
              <a:rPr lang="en-GB"/>
              <a:t>Y</a:t>
            </a:r>
            <a:endParaRPr lang="en-US"/>
          </a:p>
        </p:txBody>
      </p:sp>
      <p:sp>
        <p:nvSpPr>
          <p:cNvPr id="42002" name="Text Box 49"/>
          <p:cNvSpPr txBox="1">
            <a:spLocks noChangeArrowheads="1"/>
          </p:cNvSpPr>
          <p:nvPr/>
        </p:nvSpPr>
        <p:spPr bwMode="auto">
          <a:xfrm>
            <a:off x="4625975" y="2894013"/>
            <a:ext cx="585788" cy="366712"/>
          </a:xfrm>
          <a:prstGeom prst="rect">
            <a:avLst/>
          </a:prstGeom>
          <a:noFill/>
          <a:ln w="19050" algn="ctr">
            <a:noFill/>
            <a:miter lim="800000"/>
            <a:headEnd/>
            <a:tailEnd type="none" w="lg" len="lg"/>
          </a:ln>
        </p:spPr>
        <p:txBody>
          <a:bodyPr>
            <a:spAutoFit/>
          </a:bodyPr>
          <a:lstStyle/>
          <a:p>
            <a:pPr>
              <a:spcBef>
                <a:spcPct val="50000"/>
              </a:spcBef>
            </a:pPr>
            <a:r>
              <a:rPr lang="en-GB"/>
              <a:t>Y</a:t>
            </a:r>
            <a:endParaRPr lang="en-US"/>
          </a:p>
        </p:txBody>
      </p:sp>
      <p:sp>
        <p:nvSpPr>
          <p:cNvPr id="42003" name="Text Box 50"/>
          <p:cNvSpPr txBox="1">
            <a:spLocks noChangeArrowheads="1"/>
          </p:cNvSpPr>
          <p:nvPr/>
        </p:nvSpPr>
        <p:spPr bwMode="auto">
          <a:xfrm>
            <a:off x="6024563" y="2901950"/>
            <a:ext cx="585787" cy="366713"/>
          </a:xfrm>
          <a:prstGeom prst="rect">
            <a:avLst/>
          </a:prstGeom>
          <a:noFill/>
          <a:ln w="19050" algn="ctr">
            <a:noFill/>
            <a:miter lim="800000"/>
            <a:headEnd/>
            <a:tailEnd type="none" w="lg" len="lg"/>
          </a:ln>
        </p:spPr>
        <p:txBody>
          <a:bodyPr>
            <a:spAutoFit/>
          </a:bodyPr>
          <a:lstStyle/>
          <a:p>
            <a:pPr>
              <a:spcBef>
                <a:spcPct val="50000"/>
              </a:spcBef>
            </a:pPr>
            <a:r>
              <a:rPr lang="en-GB"/>
              <a:t>Z</a:t>
            </a:r>
            <a:endParaRPr lang="en-US"/>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z="4000" smtClean="0"/>
              <a:t>Output Definition of the Black Box</a:t>
            </a:r>
          </a:p>
        </p:txBody>
      </p:sp>
      <p:grpSp>
        <p:nvGrpSpPr>
          <p:cNvPr id="43011" name="Group 3"/>
          <p:cNvGrpSpPr>
            <a:grpSpLocks/>
          </p:cNvGrpSpPr>
          <p:nvPr/>
        </p:nvGrpSpPr>
        <p:grpSpPr bwMode="auto">
          <a:xfrm>
            <a:off x="4464050" y="2697163"/>
            <a:ext cx="2654300" cy="1998662"/>
            <a:chOff x="2988" y="1893"/>
            <a:chExt cx="1839" cy="1427"/>
          </a:xfrm>
        </p:grpSpPr>
        <p:sp>
          <p:nvSpPr>
            <p:cNvPr id="43036" name="Freeform 4" descr="5%"/>
            <p:cNvSpPr>
              <a:spLocks/>
            </p:cNvSpPr>
            <p:nvPr/>
          </p:nvSpPr>
          <p:spPr bwMode="auto">
            <a:xfrm>
              <a:off x="2988" y="1893"/>
              <a:ext cx="1839" cy="1427"/>
            </a:xfrm>
            <a:custGeom>
              <a:avLst/>
              <a:gdLst>
                <a:gd name="T0" fmla="*/ 0 w 1839"/>
                <a:gd name="T1" fmla="*/ 1426 h 1427"/>
                <a:gd name="T2" fmla="*/ 1838 w 1839"/>
                <a:gd name="T3" fmla="*/ 1426 h 1427"/>
                <a:gd name="T4" fmla="*/ 1838 w 1839"/>
                <a:gd name="T5" fmla="*/ 0 h 1427"/>
                <a:gd name="T6" fmla="*/ 0 w 1839"/>
                <a:gd name="T7" fmla="*/ 0 h 1427"/>
                <a:gd name="T8" fmla="*/ 0 w 1839"/>
                <a:gd name="T9" fmla="*/ 1426 h 1427"/>
                <a:gd name="T10" fmla="*/ 0 w 1839"/>
                <a:gd name="T11" fmla="*/ 1426 h 1427"/>
                <a:gd name="T12" fmla="*/ 0 60000 65536"/>
                <a:gd name="T13" fmla="*/ 0 60000 65536"/>
                <a:gd name="T14" fmla="*/ 0 60000 65536"/>
                <a:gd name="T15" fmla="*/ 0 60000 65536"/>
                <a:gd name="T16" fmla="*/ 0 60000 65536"/>
                <a:gd name="T17" fmla="*/ 0 60000 65536"/>
                <a:gd name="T18" fmla="*/ 0 w 1839"/>
                <a:gd name="T19" fmla="*/ 0 h 1427"/>
                <a:gd name="T20" fmla="*/ 1839 w 1839"/>
                <a:gd name="T21" fmla="*/ 1427 h 1427"/>
              </a:gdLst>
              <a:ahLst/>
              <a:cxnLst>
                <a:cxn ang="T12">
                  <a:pos x="T0" y="T1"/>
                </a:cxn>
                <a:cxn ang="T13">
                  <a:pos x="T2" y="T3"/>
                </a:cxn>
                <a:cxn ang="T14">
                  <a:pos x="T4" y="T5"/>
                </a:cxn>
                <a:cxn ang="T15">
                  <a:pos x="T6" y="T7"/>
                </a:cxn>
                <a:cxn ang="T16">
                  <a:pos x="T8" y="T9"/>
                </a:cxn>
                <a:cxn ang="T17">
                  <a:pos x="T10" y="T11"/>
                </a:cxn>
              </a:cxnLst>
              <a:rect l="T18" t="T19" r="T20" b="T21"/>
              <a:pathLst>
                <a:path w="1839" h="1427">
                  <a:moveTo>
                    <a:pt x="0" y="1426"/>
                  </a:moveTo>
                  <a:lnTo>
                    <a:pt x="1838" y="1426"/>
                  </a:lnTo>
                  <a:lnTo>
                    <a:pt x="1838" y="0"/>
                  </a:lnTo>
                  <a:lnTo>
                    <a:pt x="0" y="0"/>
                  </a:lnTo>
                  <a:lnTo>
                    <a:pt x="0" y="1426"/>
                  </a:lnTo>
                </a:path>
              </a:pathLst>
            </a:custGeom>
            <a:pattFill prst="pct5">
              <a:fgClr>
                <a:srgbClr val="000000"/>
              </a:fgClr>
              <a:bgClr>
                <a:srgbClr val="FFFFFF"/>
              </a:bgClr>
            </a:pattFill>
            <a:ln w="18796" cap="flat" cmpd="sng">
              <a:solidFill>
                <a:srgbClr val="000000"/>
              </a:solidFill>
              <a:prstDash val="solid"/>
              <a:round/>
              <a:headEnd type="none" w="med" len="med"/>
              <a:tailEnd type="none" w="med" len="med"/>
            </a:ln>
          </p:spPr>
          <p:txBody>
            <a:bodyPr/>
            <a:lstStyle/>
            <a:p>
              <a:endParaRPr lang="en-GB"/>
            </a:p>
          </p:txBody>
        </p:sp>
        <p:sp>
          <p:nvSpPr>
            <p:cNvPr id="43037" name="Text Box 5"/>
            <p:cNvSpPr txBox="1">
              <a:spLocks noChangeArrowheads="1"/>
            </p:cNvSpPr>
            <p:nvPr/>
          </p:nvSpPr>
          <p:spPr bwMode="auto">
            <a:xfrm>
              <a:off x="3159" y="2105"/>
              <a:ext cx="1571" cy="1052"/>
            </a:xfrm>
            <a:prstGeom prst="rect">
              <a:avLst/>
            </a:prstGeom>
            <a:noFill/>
            <a:ln w="9525">
              <a:noFill/>
              <a:miter lim="800000"/>
              <a:headEnd/>
              <a:tailEnd/>
            </a:ln>
          </p:spPr>
          <p:txBody>
            <a:bodyPr lIns="0" tIns="0" rIns="0" bIns="0" anchor="ctr"/>
            <a:lstStyle/>
            <a:p>
              <a:pPr defTabSz="433388">
                <a:buClr>
                  <a:srgbClr val="808080"/>
                </a:buClr>
                <a:buSzPct val="90000"/>
                <a:buFont typeface="Monotype Sorts" pitchFamily="2" charset="2"/>
                <a:buNone/>
              </a:pPr>
              <a:r>
                <a:rPr lang="en-US">
                  <a:cs typeface="Arial" charset="0"/>
                </a:rPr>
                <a:t>DUV</a:t>
              </a:r>
              <a:endParaRPr lang="en-US" sz="1600">
                <a:cs typeface="Arial" charset="0"/>
              </a:endParaRPr>
            </a:p>
          </p:txBody>
        </p:sp>
      </p:grpSp>
      <p:grpSp>
        <p:nvGrpSpPr>
          <p:cNvPr id="43012" name="Group 6"/>
          <p:cNvGrpSpPr>
            <a:grpSpLocks/>
          </p:cNvGrpSpPr>
          <p:nvPr/>
        </p:nvGrpSpPr>
        <p:grpSpPr bwMode="auto">
          <a:xfrm>
            <a:off x="3600450" y="2890838"/>
            <a:ext cx="892175" cy="1492250"/>
            <a:chOff x="2389" y="2031"/>
            <a:chExt cx="619" cy="1066"/>
          </a:xfrm>
        </p:grpSpPr>
        <p:sp>
          <p:nvSpPr>
            <p:cNvPr id="43032" name="Line 7"/>
            <p:cNvSpPr>
              <a:spLocks noChangeShapeType="1"/>
            </p:cNvSpPr>
            <p:nvPr/>
          </p:nvSpPr>
          <p:spPr bwMode="auto">
            <a:xfrm>
              <a:off x="2389" y="2031"/>
              <a:ext cx="611" cy="0"/>
            </a:xfrm>
            <a:prstGeom prst="line">
              <a:avLst/>
            </a:prstGeom>
            <a:noFill/>
            <a:ln w="31462">
              <a:solidFill>
                <a:srgbClr val="000000"/>
              </a:solidFill>
              <a:round/>
              <a:headEnd/>
              <a:tailEnd/>
            </a:ln>
          </p:spPr>
          <p:txBody>
            <a:bodyPr/>
            <a:lstStyle/>
            <a:p>
              <a:endParaRPr lang="en-GB"/>
            </a:p>
          </p:txBody>
        </p:sp>
        <p:sp>
          <p:nvSpPr>
            <p:cNvPr id="43033" name="Line 8"/>
            <p:cNvSpPr>
              <a:spLocks noChangeShapeType="1"/>
            </p:cNvSpPr>
            <p:nvPr/>
          </p:nvSpPr>
          <p:spPr bwMode="auto">
            <a:xfrm>
              <a:off x="2389" y="3097"/>
              <a:ext cx="611" cy="0"/>
            </a:xfrm>
            <a:prstGeom prst="line">
              <a:avLst/>
            </a:prstGeom>
            <a:noFill/>
            <a:ln w="31462">
              <a:solidFill>
                <a:srgbClr val="000000"/>
              </a:solidFill>
              <a:round/>
              <a:headEnd/>
              <a:tailEnd/>
            </a:ln>
          </p:spPr>
          <p:txBody>
            <a:bodyPr/>
            <a:lstStyle/>
            <a:p>
              <a:endParaRPr lang="en-GB"/>
            </a:p>
          </p:txBody>
        </p:sp>
        <p:sp>
          <p:nvSpPr>
            <p:cNvPr id="43034" name="Line 9"/>
            <p:cNvSpPr>
              <a:spLocks noChangeShapeType="1"/>
            </p:cNvSpPr>
            <p:nvPr/>
          </p:nvSpPr>
          <p:spPr bwMode="auto">
            <a:xfrm>
              <a:off x="2389" y="2742"/>
              <a:ext cx="611" cy="0"/>
            </a:xfrm>
            <a:prstGeom prst="line">
              <a:avLst/>
            </a:prstGeom>
            <a:noFill/>
            <a:ln w="31462">
              <a:solidFill>
                <a:srgbClr val="000000"/>
              </a:solidFill>
              <a:round/>
              <a:headEnd/>
              <a:tailEnd/>
            </a:ln>
          </p:spPr>
          <p:txBody>
            <a:bodyPr/>
            <a:lstStyle/>
            <a:p>
              <a:endParaRPr lang="en-GB"/>
            </a:p>
          </p:txBody>
        </p:sp>
        <p:sp>
          <p:nvSpPr>
            <p:cNvPr id="43035" name="Line 10"/>
            <p:cNvSpPr>
              <a:spLocks noChangeShapeType="1"/>
            </p:cNvSpPr>
            <p:nvPr/>
          </p:nvSpPr>
          <p:spPr bwMode="auto">
            <a:xfrm>
              <a:off x="2397" y="2378"/>
              <a:ext cx="611" cy="0"/>
            </a:xfrm>
            <a:prstGeom prst="line">
              <a:avLst/>
            </a:prstGeom>
            <a:noFill/>
            <a:ln w="31462">
              <a:solidFill>
                <a:srgbClr val="000000"/>
              </a:solidFill>
              <a:round/>
              <a:headEnd/>
              <a:tailEnd/>
            </a:ln>
          </p:spPr>
          <p:txBody>
            <a:bodyPr/>
            <a:lstStyle/>
            <a:p>
              <a:endParaRPr lang="en-GB"/>
            </a:p>
          </p:txBody>
        </p:sp>
      </p:grpSp>
      <p:sp>
        <p:nvSpPr>
          <p:cNvPr id="43013" name="Text Box 11"/>
          <p:cNvSpPr txBox="1">
            <a:spLocks noChangeArrowheads="1"/>
          </p:cNvSpPr>
          <p:nvPr/>
        </p:nvSpPr>
        <p:spPr bwMode="auto">
          <a:xfrm>
            <a:off x="2438400" y="3360738"/>
            <a:ext cx="793750" cy="306387"/>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2100">
                <a:solidFill>
                  <a:srgbClr val="000000"/>
                </a:solidFill>
                <a:cs typeface="Arial" charset="0"/>
              </a:rPr>
              <a:t>Inputs</a:t>
            </a:r>
            <a:endParaRPr lang="en-US" sz="1600">
              <a:cs typeface="Arial" charset="0"/>
            </a:endParaRPr>
          </a:p>
        </p:txBody>
      </p:sp>
      <p:grpSp>
        <p:nvGrpSpPr>
          <p:cNvPr id="43014" name="Group 12"/>
          <p:cNvGrpSpPr>
            <a:grpSpLocks/>
          </p:cNvGrpSpPr>
          <p:nvPr/>
        </p:nvGrpSpPr>
        <p:grpSpPr bwMode="auto">
          <a:xfrm>
            <a:off x="7097713" y="2890838"/>
            <a:ext cx="893762" cy="1492250"/>
            <a:chOff x="4813" y="2031"/>
            <a:chExt cx="619" cy="1066"/>
          </a:xfrm>
        </p:grpSpPr>
        <p:sp>
          <p:nvSpPr>
            <p:cNvPr id="43028" name="Line 13"/>
            <p:cNvSpPr>
              <a:spLocks noChangeShapeType="1"/>
            </p:cNvSpPr>
            <p:nvPr/>
          </p:nvSpPr>
          <p:spPr bwMode="auto">
            <a:xfrm>
              <a:off x="4813" y="2031"/>
              <a:ext cx="611" cy="0"/>
            </a:xfrm>
            <a:prstGeom prst="line">
              <a:avLst/>
            </a:prstGeom>
            <a:noFill/>
            <a:ln w="31462">
              <a:solidFill>
                <a:srgbClr val="000000"/>
              </a:solidFill>
              <a:round/>
              <a:headEnd/>
              <a:tailEnd/>
            </a:ln>
          </p:spPr>
          <p:txBody>
            <a:bodyPr/>
            <a:lstStyle/>
            <a:p>
              <a:endParaRPr lang="en-GB"/>
            </a:p>
          </p:txBody>
        </p:sp>
        <p:sp>
          <p:nvSpPr>
            <p:cNvPr id="43029" name="Line 14"/>
            <p:cNvSpPr>
              <a:spLocks noChangeShapeType="1"/>
            </p:cNvSpPr>
            <p:nvPr/>
          </p:nvSpPr>
          <p:spPr bwMode="auto">
            <a:xfrm>
              <a:off x="4813" y="3097"/>
              <a:ext cx="611" cy="0"/>
            </a:xfrm>
            <a:prstGeom prst="line">
              <a:avLst/>
            </a:prstGeom>
            <a:noFill/>
            <a:ln w="31462">
              <a:solidFill>
                <a:srgbClr val="000000"/>
              </a:solidFill>
              <a:round/>
              <a:headEnd/>
              <a:tailEnd/>
            </a:ln>
          </p:spPr>
          <p:txBody>
            <a:bodyPr/>
            <a:lstStyle/>
            <a:p>
              <a:endParaRPr lang="en-GB"/>
            </a:p>
          </p:txBody>
        </p:sp>
        <p:sp>
          <p:nvSpPr>
            <p:cNvPr id="43030" name="Line 15"/>
            <p:cNvSpPr>
              <a:spLocks noChangeShapeType="1"/>
            </p:cNvSpPr>
            <p:nvPr/>
          </p:nvSpPr>
          <p:spPr bwMode="auto">
            <a:xfrm>
              <a:off x="4813" y="2742"/>
              <a:ext cx="611" cy="0"/>
            </a:xfrm>
            <a:prstGeom prst="line">
              <a:avLst/>
            </a:prstGeom>
            <a:noFill/>
            <a:ln w="31462">
              <a:solidFill>
                <a:srgbClr val="000000"/>
              </a:solidFill>
              <a:round/>
              <a:headEnd/>
              <a:tailEnd/>
            </a:ln>
          </p:spPr>
          <p:txBody>
            <a:bodyPr/>
            <a:lstStyle/>
            <a:p>
              <a:endParaRPr lang="en-GB"/>
            </a:p>
          </p:txBody>
        </p:sp>
        <p:sp>
          <p:nvSpPr>
            <p:cNvPr id="43031" name="Line 16"/>
            <p:cNvSpPr>
              <a:spLocks noChangeShapeType="1"/>
            </p:cNvSpPr>
            <p:nvPr/>
          </p:nvSpPr>
          <p:spPr bwMode="auto">
            <a:xfrm>
              <a:off x="4821" y="2378"/>
              <a:ext cx="611" cy="0"/>
            </a:xfrm>
            <a:prstGeom prst="line">
              <a:avLst/>
            </a:prstGeom>
            <a:noFill/>
            <a:ln w="31462">
              <a:solidFill>
                <a:srgbClr val="000000"/>
              </a:solidFill>
              <a:round/>
              <a:headEnd/>
              <a:tailEnd/>
            </a:ln>
          </p:spPr>
          <p:txBody>
            <a:bodyPr/>
            <a:lstStyle/>
            <a:p>
              <a:endParaRPr lang="en-GB"/>
            </a:p>
          </p:txBody>
        </p:sp>
      </p:grpSp>
      <p:grpSp>
        <p:nvGrpSpPr>
          <p:cNvPr id="43015" name="Group 17"/>
          <p:cNvGrpSpPr>
            <a:grpSpLocks/>
          </p:cNvGrpSpPr>
          <p:nvPr/>
        </p:nvGrpSpPr>
        <p:grpSpPr bwMode="auto">
          <a:xfrm>
            <a:off x="7669213" y="1844675"/>
            <a:ext cx="390525" cy="1660525"/>
            <a:chOff x="5209" y="1284"/>
            <a:chExt cx="271" cy="1186"/>
          </a:xfrm>
        </p:grpSpPr>
        <p:sp>
          <p:nvSpPr>
            <p:cNvPr id="43025" name="Oval 18"/>
            <p:cNvSpPr>
              <a:spLocks noChangeArrowheads="1"/>
            </p:cNvSpPr>
            <p:nvPr/>
          </p:nvSpPr>
          <p:spPr bwMode="auto">
            <a:xfrm>
              <a:off x="5209" y="2312"/>
              <a:ext cx="131" cy="158"/>
            </a:xfrm>
            <a:prstGeom prst="ellipse">
              <a:avLst/>
            </a:prstGeom>
            <a:noFill/>
            <a:ln w="31462">
              <a:solidFill>
                <a:schemeClr val="tx1"/>
              </a:solidFill>
              <a:round/>
              <a:headEnd/>
              <a:tailEnd/>
            </a:ln>
          </p:spPr>
          <p:txBody>
            <a:bodyPr wrap="none" anchor="ctr"/>
            <a:lstStyle/>
            <a:p>
              <a:endParaRPr lang="en-GB"/>
            </a:p>
          </p:txBody>
        </p:sp>
        <p:sp>
          <p:nvSpPr>
            <p:cNvPr id="43026" name="Freeform 19"/>
            <p:cNvSpPr>
              <a:spLocks/>
            </p:cNvSpPr>
            <p:nvPr/>
          </p:nvSpPr>
          <p:spPr bwMode="auto">
            <a:xfrm>
              <a:off x="5270" y="1284"/>
              <a:ext cx="180" cy="1038"/>
            </a:xfrm>
            <a:custGeom>
              <a:avLst/>
              <a:gdLst>
                <a:gd name="T0" fmla="*/ 26 w 180"/>
                <a:gd name="T1" fmla="*/ 1037 h 1038"/>
                <a:gd name="T2" fmla="*/ 62 w 180"/>
                <a:gd name="T3" fmla="*/ 977 h 1038"/>
                <a:gd name="T4" fmla="*/ 94 w 180"/>
                <a:gd name="T5" fmla="*/ 915 h 1038"/>
                <a:gd name="T6" fmla="*/ 121 w 180"/>
                <a:gd name="T7" fmla="*/ 851 h 1038"/>
                <a:gd name="T8" fmla="*/ 143 w 180"/>
                <a:gd name="T9" fmla="*/ 785 h 1038"/>
                <a:gd name="T10" fmla="*/ 159 w 180"/>
                <a:gd name="T11" fmla="*/ 719 h 1038"/>
                <a:gd name="T12" fmla="*/ 171 w 180"/>
                <a:gd name="T13" fmla="*/ 651 h 1038"/>
                <a:gd name="T14" fmla="*/ 177 w 180"/>
                <a:gd name="T15" fmla="*/ 584 h 1038"/>
                <a:gd name="T16" fmla="*/ 179 w 180"/>
                <a:gd name="T17" fmla="*/ 515 h 1038"/>
                <a:gd name="T18" fmla="*/ 173 w 180"/>
                <a:gd name="T19" fmla="*/ 448 h 1038"/>
                <a:gd name="T20" fmla="*/ 164 w 180"/>
                <a:gd name="T21" fmla="*/ 379 h 1038"/>
                <a:gd name="T22" fmla="*/ 148 w 180"/>
                <a:gd name="T23" fmla="*/ 313 h 1038"/>
                <a:gd name="T24" fmla="*/ 130 w 180"/>
                <a:gd name="T25" fmla="*/ 246 h 1038"/>
                <a:gd name="T26" fmla="*/ 104 w 180"/>
                <a:gd name="T27" fmla="*/ 183 h 1038"/>
                <a:gd name="T28" fmla="*/ 75 w 180"/>
                <a:gd name="T29" fmla="*/ 119 h 1038"/>
                <a:gd name="T30" fmla="*/ 39 w 180"/>
                <a:gd name="T31" fmla="*/ 59 h 1038"/>
                <a:gd name="T32" fmla="*/ 0 w 180"/>
                <a:gd name="T33" fmla="*/ 0 h 10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0"/>
                <a:gd name="T52" fmla="*/ 0 h 1038"/>
                <a:gd name="T53" fmla="*/ 180 w 180"/>
                <a:gd name="T54" fmla="*/ 1038 h 10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0" h="1038">
                  <a:moveTo>
                    <a:pt x="26" y="1037"/>
                  </a:moveTo>
                  <a:lnTo>
                    <a:pt x="62" y="977"/>
                  </a:lnTo>
                  <a:lnTo>
                    <a:pt x="94" y="915"/>
                  </a:lnTo>
                  <a:lnTo>
                    <a:pt x="121" y="851"/>
                  </a:lnTo>
                  <a:lnTo>
                    <a:pt x="143" y="785"/>
                  </a:lnTo>
                  <a:lnTo>
                    <a:pt x="159" y="719"/>
                  </a:lnTo>
                  <a:lnTo>
                    <a:pt x="171" y="651"/>
                  </a:lnTo>
                  <a:lnTo>
                    <a:pt x="177" y="584"/>
                  </a:lnTo>
                  <a:lnTo>
                    <a:pt x="179" y="515"/>
                  </a:lnTo>
                  <a:lnTo>
                    <a:pt x="173" y="448"/>
                  </a:lnTo>
                  <a:lnTo>
                    <a:pt x="164" y="379"/>
                  </a:lnTo>
                  <a:lnTo>
                    <a:pt x="148" y="313"/>
                  </a:lnTo>
                  <a:lnTo>
                    <a:pt x="130" y="246"/>
                  </a:lnTo>
                  <a:lnTo>
                    <a:pt x="104" y="183"/>
                  </a:lnTo>
                  <a:lnTo>
                    <a:pt x="75" y="119"/>
                  </a:lnTo>
                  <a:lnTo>
                    <a:pt x="39" y="59"/>
                  </a:lnTo>
                  <a:lnTo>
                    <a:pt x="0" y="0"/>
                  </a:lnTo>
                </a:path>
              </a:pathLst>
            </a:custGeom>
            <a:noFill/>
            <a:ln w="31462" cap="flat" cmpd="sng">
              <a:solidFill>
                <a:schemeClr val="tx1"/>
              </a:solidFill>
              <a:prstDash val="solid"/>
              <a:round/>
              <a:headEnd type="none" w="med" len="med"/>
              <a:tailEnd type="none" w="med" len="med"/>
            </a:ln>
          </p:spPr>
          <p:txBody>
            <a:bodyPr/>
            <a:lstStyle/>
            <a:p>
              <a:endParaRPr lang="en-GB"/>
            </a:p>
          </p:txBody>
        </p:sp>
        <p:sp>
          <p:nvSpPr>
            <p:cNvPr id="43027" name="Oval 20"/>
            <p:cNvSpPr>
              <a:spLocks noChangeArrowheads="1"/>
            </p:cNvSpPr>
            <p:nvPr/>
          </p:nvSpPr>
          <p:spPr bwMode="auto">
            <a:xfrm>
              <a:off x="5357" y="1946"/>
              <a:ext cx="123" cy="149"/>
            </a:xfrm>
            <a:prstGeom prst="ellipse">
              <a:avLst/>
            </a:prstGeom>
            <a:noFill/>
            <a:ln w="31462">
              <a:solidFill>
                <a:schemeClr val="tx1"/>
              </a:solidFill>
              <a:round/>
              <a:headEnd/>
              <a:tailEnd/>
            </a:ln>
          </p:spPr>
          <p:txBody>
            <a:bodyPr wrap="none" anchor="ctr"/>
            <a:lstStyle/>
            <a:p>
              <a:endParaRPr lang="en-GB"/>
            </a:p>
          </p:txBody>
        </p:sp>
      </p:grpSp>
      <p:sp>
        <p:nvSpPr>
          <p:cNvPr id="43016" name="Text Box 21"/>
          <p:cNvSpPr txBox="1">
            <a:spLocks noChangeArrowheads="1"/>
          </p:cNvSpPr>
          <p:nvPr/>
        </p:nvSpPr>
        <p:spPr bwMode="auto">
          <a:xfrm>
            <a:off x="1082675" y="1447800"/>
            <a:ext cx="7286625" cy="1052513"/>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2400">
                <a:cs typeface="Arial" charset="0"/>
              </a:rPr>
              <a:t>out_buf_data1&lt;0:8&gt;, out_buf_data2&lt;0:8&gt; are the requested data lines.  </a:t>
            </a:r>
          </a:p>
          <a:p>
            <a:pPr algn="l" defTabSz="433388">
              <a:buClr>
                <a:srgbClr val="808080"/>
              </a:buClr>
              <a:buSzPct val="90000"/>
              <a:buFont typeface="Monotype Sorts" pitchFamily="2" charset="2"/>
              <a:buNone/>
            </a:pPr>
            <a:r>
              <a:rPr lang="en-US" sz="2400">
                <a:cs typeface="Arial" charset="0"/>
              </a:rPr>
              <a:t>Bit 8 of both signals are the valid bits.</a:t>
            </a:r>
            <a:endParaRPr lang="en-US" sz="1600">
              <a:cs typeface="Arial" charset="0"/>
            </a:endParaRPr>
          </a:p>
        </p:txBody>
      </p:sp>
      <p:grpSp>
        <p:nvGrpSpPr>
          <p:cNvPr id="43017" name="Group 22"/>
          <p:cNvGrpSpPr>
            <a:grpSpLocks/>
          </p:cNvGrpSpPr>
          <p:nvPr/>
        </p:nvGrpSpPr>
        <p:grpSpPr bwMode="auto">
          <a:xfrm>
            <a:off x="7681913" y="3786188"/>
            <a:ext cx="741362" cy="2139950"/>
            <a:chOff x="5218" y="2670"/>
            <a:chExt cx="513" cy="1528"/>
          </a:xfrm>
        </p:grpSpPr>
        <p:sp>
          <p:nvSpPr>
            <p:cNvPr id="43023" name="Oval 23"/>
            <p:cNvSpPr>
              <a:spLocks noChangeArrowheads="1"/>
            </p:cNvSpPr>
            <p:nvPr/>
          </p:nvSpPr>
          <p:spPr bwMode="auto">
            <a:xfrm>
              <a:off x="5218" y="2670"/>
              <a:ext cx="148" cy="149"/>
            </a:xfrm>
            <a:prstGeom prst="ellipse">
              <a:avLst/>
            </a:prstGeom>
            <a:noFill/>
            <a:ln w="31462">
              <a:solidFill>
                <a:schemeClr val="tx1"/>
              </a:solidFill>
              <a:round/>
              <a:headEnd/>
              <a:tailEnd/>
            </a:ln>
          </p:spPr>
          <p:txBody>
            <a:bodyPr wrap="none" anchor="ctr"/>
            <a:lstStyle/>
            <a:p>
              <a:endParaRPr lang="en-GB"/>
            </a:p>
          </p:txBody>
        </p:sp>
        <p:sp>
          <p:nvSpPr>
            <p:cNvPr id="43024" name="Freeform 24"/>
            <p:cNvSpPr>
              <a:spLocks/>
            </p:cNvSpPr>
            <p:nvPr/>
          </p:nvSpPr>
          <p:spPr bwMode="auto">
            <a:xfrm>
              <a:off x="5322" y="2802"/>
              <a:ext cx="409" cy="1396"/>
            </a:xfrm>
            <a:custGeom>
              <a:avLst/>
              <a:gdLst>
                <a:gd name="T0" fmla="*/ 140 w 409"/>
                <a:gd name="T1" fmla="*/ 1395 h 1396"/>
                <a:gd name="T2" fmla="*/ 211 w 409"/>
                <a:gd name="T3" fmla="*/ 1317 h 1396"/>
                <a:gd name="T4" fmla="*/ 271 w 409"/>
                <a:gd name="T5" fmla="*/ 1234 h 1396"/>
                <a:gd name="T6" fmla="*/ 320 w 409"/>
                <a:gd name="T7" fmla="*/ 1145 h 1396"/>
                <a:gd name="T8" fmla="*/ 358 w 409"/>
                <a:gd name="T9" fmla="*/ 1052 h 1396"/>
                <a:gd name="T10" fmla="*/ 385 w 409"/>
                <a:gd name="T11" fmla="*/ 958 h 1396"/>
                <a:gd name="T12" fmla="*/ 402 w 409"/>
                <a:gd name="T13" fmla="*/ 861 h 1396"/>
                <a:gd name="T14" fmla="*/ 408 w 409"/>
                <a:gd name="T15" fmla="*/ 764 h 1396"/>
                <a:gd name="T16" fmla="*/ 404 w 409"/>
                <a:gd name="T17" fmla="*/ 665 h 1396"/>
                <a:gd name="T18" fmla="*/ 388 w 409"/>
                <a:gd name="T19" fmla="*/ 570 h 1396"/>
                <a:gd name="T20" fmla="*/ 363 w 409"/>
                <a:gd name="T21" fmla="*/ 474 h 1396"/>
                <a:gd name="T22" fmla="*/ 327 w 409"/>
                <a:gd name="T23" fmla="*/ 383 h 1396"/>
                <a:gd name="T24" fmla="*/ 282 w 409"/>
                <a:gd name="T25" fmla="*/ 294 h 1396"/>
                <a:gd name="T26" fmla="*/ 225 w 409"/>
                <a:gd name="T27" fmla="*/ 211 h 1396"/>
                <a:gd name="T28" fmla="*/ 160 w 409"/>
                <a:gd name="T29" fmla="*/ 133 h 1396"/>
                <a:gd name="T30" fmla="*/ 84 w 409"/>
                <a:gd name="T31" fmla="*/ 63 h 1396"/>
                <a:gd name="T32" fmla="*/ 0 w 409"/>
                <a:gd name="T33" fmla="*/ 0 h 13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9"/>
                <a:gd name="T52" fmla="*/ 0 h 1396"/>
                <a:gd name="T53" fmla="*/ 409 w 409"/>
                <a:gd name="T54" fmla="*/ 1396 h 13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9" h="1396">
                  <a:moveTo>
                    <a:pt x="140" y="1395"/>
                  </a:moveTo>
                  <a:lnTo>
                    <a:pt x="211" y="1317"/>
                  </a:lnTo>
                  <a:lnTo>
                    <a:pt x="271" y="1234"/>
                  </a:lnTo>
                  <a:lnTo>
                    <a:pt x="320" y="1145"/>
                  </a:lnTo>
                  <a:lnTo>
                    <a:pt x="358" y="1052"/>
                  </a:lnTo>
                  <a:lnTo>
                    <a:pt x="385" y="958"/>
                  </a:lnTo>
                  <a:lnTo>
                    <a:pt x="402" y="861"/>
                  </a:lnTo>
                  <a:lnTo>
                    <a:pt x="408" y="764"/>
                  </a:lnTo>
                  <a:lnTo>
                    <a:pt x="404" y="665"/>
                  </a:lnTo>
                  <a:lnTo>
                    <a:pt x="388" y="570"/>
                  </a:lnTo>
                  <a:lnTo>
                    <a:pt x="363" y="474"/>
                  </a:lnTo>
                  <a:lnTo>
                    <a:pt x="327" y="383"/>
                  </a:lnTo>
                  <a:lnTo>
                    <a:pt x="282" y="294"/>
                  </a:lnTo>
                  <a:lnTo>
                    <a:pt x="225" y="211"/>
                  </a:lnTo>
                  <a:lnTo>
                    <a:pt x="160" y="133"/>
                  </a:lnTo>
                  <a:lnTo>
                    <a:pt x="84" y="63"/>
                  </a:lnTo>
                  <a:lnTo>
                    <a:pt x="0" y="0"/>
                  </a:lnTo>
                </a:path>
              </a:pathLst>
            </a:custGeom>
            <a:noFill/>
            <a:ln w="31462" cap="flat" cmpd="sng">
              <a:solidFill>
                <a:schemeClr val="tx1"/>
              </a:solidFill>
              <a:prstDash val="solid"/>
              <a:round/>
              <a:headEnd type="none" w="med" len="med"/>
              <a:tailEnd type="none" w="med" len="med"/>
            </a:ln>
          </p:spPr>
          <p:txBody>
            <a:bodyPr/>
            <a:lstStyle/>
            <a:p>
              <a:endParaRPr lang="en-GB"/>
            </a:p>
          </p:txBody>
        </p:sp>
      </p:grpSp>
      <p:sp>
        <p:nvSpPr>
          <p:cNvPr id="43018" name="Text Box 25"/>
          <p:cNvSpPr txBox="1">
            <a:spLocks noChangeArrowheads="1"/>
          </p:cNvSpPr>
          <p:nvPr/>
        </p:nvSpPr>
        <p:spPr bwMode="auto">
          <a:xfrm>
            <a:off x="1146175" y="5689600"/>
            <a:ext cx="7172325" cy="706438"/>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2400">
                <a:cs typeface="Arial" charset="0"/>
              </a:rPr>
              <a:t>buf_overrun indicates that the last input was not added to the stack due to an overrun</a:t>
            </a:r>
            <a:endParaRPr lang="en-US" sz="1600">
              <a:cs typeface="Arial" charset="0"/>
            </a:endParaRPr>
          </a:p>
        </p:txBody>
      </p:sp>
      <p:grpSp>
        <p:nvGrpSpPr>
          <p:cNvPr id="43019" name="Group 26"/>
          <p:cNvGrpSpPr>
            <a:grpSpLocks/>
          </p:cNvGrpSpPr>
          <p:nvPr/>
        </p:nvGrpSpPr>
        <p:grpSpPr bwMode="auto">
          <a:xfrm>
            <a:off x="7519988" y="4300538"/>
            <a:ext cx="371475" cy="904875"/>
            <a:chOff x="5105" y="3037"/>
            <a:chExt cx="257" cy="646"/>
          </a:xfrm>
        </p:grpSpPr>
        <p:sp>
          <p:nvSpPr>
            <p:cNvPr id="43021" name="Oval 27"/>
            <p:cNvSpPr>
              <a:spLocks noChangeArrowheads="1"/>
            </p:cNvSpPr>
            <p:nvPr/>
          </p:nvSpPr>
          <p:spPr bwMode="auto">
            <a:xfrm>
              <a:off x="5105" y="3037"/>
              <a:ext cx="139" cy="131"/>
            </a:xfrm>
            <a:prstGeom prst="ellipse">
              <a:avLst/>
            </a:prstGeom>
            <a:noFill/>
            <a:ln w="31462">
              <a:solidFill>
                <a:schemeClr val="tx1"/>
              </a:solidFill>
              <a:round/>
              <a:headEnd/>
              <a:tailEnd/>
            </a:ln>
          </p:spPr>
          <p:txBody>
            <a:bodyPr wrap="none" anchor="ctr"/>
            <a:lstStyle/>
            <a:p>
              <a:endParaRPr lang="en-GB"/>
            </a:p>
          </p:txBody>
        </p:sp>
        <p:sp>
          <p:nvSpPr>
            <p:cNvPr id="43022" name="Freeform 28"/>
            <p:cNvSpPr>
              <a:spLocks/>
            </p:cNvSpPr>
            <p:nvPr/>
          </p:nvSpPr>
          <p:spPr bwMode="auto">
            <a:xfrm>
              <a:off x="5208" y="3151"/>
              <a:ext cx="154" cy="532"/>
            </a:xfrm>
            <a:custGeom>
              <a:avLst/>
              <a:gdLst>
                <a:gd name="T0" fmla="*/ 79 w 154"/>
                <a:gd name="T1" fmla="*/ 531 h 532"/>
                <a:gd name="T2" fmla="*/ 100 w 154"/>
                <a:gd name="T3" fmla="*/ 500 h 532"/>
                <a:gd name="T4" fmla="*/ 118 w 154"/>
                <a:gd name="T5" fmla="*/ 466 h 532"/>
                <a:gd name="T6" fmla="*/ 132 w 154"/>
                <a:gd name="T7" fmla="*/ 432 h 532"/>
                <a:gd name="T8" fmla="*/ 143 w 154"/>
                <a:gd name="T9" fmla="*/ 396 h 532"/>
                <a:gd name="T10" fmla="*/ 149 w 154"/>
                <a:gd name="T11" fmla="*/ 360 h 532"/>
                <a:gd name="T12" fmla="*/ 153 w 154"/>
                <a:gd name="T13" fmla="*/ 323 h 532"/>
                <a:gd name="T14" fmla="*/ 153 w 154"/>
                <a:gd name="T15" fmla="*/ 288 h 532"/>
                <a:gd name="T16" fmla="*/ 150 w 154"/>
                <a:gd name="T17" fmla="*/ 250 h 532"/>
                <a:gd name="T18" fmla="*/ 142 w 154"/>
                <a:gd name="T19" fmla="*/ 215 h 532"/>
                <a:gd name="T20" fmla="*/ 132 w 154"/>
                <a:gd name="T21" fmla="*/ 180 h 532"/>
                <a:gd name="T22" fmla="*/ 118 w 154"/>
                <a:gd name="T23" fmla="*/ 146 h 532"/>
                <a:gd name="T24" fmla="*/ 101 w 154"/>
                <a:gd name="T25" fmla="*/ 113 h 532"/>
                <a:gd name="T26" fmla="*/ 80 w 154"/>
                <a:gd name="T27" fmla="*/ 82 h 532"/>
                <a:gd name="T28" fmla="*/ 57 w 154"/>
                <a:gd name="T29" fmla="*/ 53 h 532"/>
                <a:gd name="T30" fmla="*/ 30 w 154"/>
                <a:gd name="T31" fmla="*/ 26 h 532"/>
                <a:gd name="T32" fmla="*/ 0 w 154"/>
                <a:gd name="T33" fmla="*/ 0 h 5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4"/>
                <a:gd name="T52" fmla="*/ 0 h 532"/>
                <a:gd name="T53" fmla="*/ 154 w 154"/>
                <a:gd name="T54" fmla="*/ 532 h 5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4" h="532">
                  <a:moveTo>
                    <a:pt x="79" y="531"/>
                  </a:moveTo>
                  <a:lnTo>
                    <a:pt x="100" y="500"/>
                  </a:lnTo>
                  <a:lnTo>
                    <a:pt x="118" y="466"/>
                  </a:lnTo>
                  <a:lnTo>
                    <a:pt x="132" y="432"/>
                  </a:lnTo>
                  <a:lnTo>
                    <a:pt x="143" y="396"/>
                  </a:lnTo>
                  <a:lnTo>
                    <a:pt x="149" y="360"/>
                  </a:lnTo>
                  <a:lnTo>
                    <a:pt x="153" y="323"/>
                  </a:lnTo>
                  <a:lnTo>
                    <a:pt x="153" y="288"/>
                  </a:lnTo>
                  <a:lnTo>
                    <a:pt x="150" y="250"/>
                  </a:lnTo>
                  <a:lnTo>
                    <a:pt x="142" y="215"/>
                  </a:lnTo>
                  <a:lnTo>
                    <a:pt x="132" y="180"/>
                  </a:lnTo>
                  <a:lnTo>
                    <a:pt x="118" y="146"/>
                  </a:lnTo>
                  <a:lnTo>
                    <a:pt x="101" y="113"/>
                  </a:lnTo>
                  <a:lnTo>
                    <a:pt x="80" y="82"/>
                  </a:lnTo>
                  <a:lnTo>
                    <a:pt x="57" y="53"/>
                  </a:lnTo>
                  <a:lnTo>
                    <a:pt x="30" y="26"/>
                  </a:lnTo>
                  <a:lnTo>
                    <a:pt x="0" y="0"/>
                  </a:lnTo>
                </a:path>
              </a:pathLst>
            </a:custGeom>
            <a:noFill/>
            <a:ln w="31462" cap="flat" cmpd="sng">
              <a:solidFill>
                <a:schemeClr val="tx1"/>
              </a:solidFill>
              <a:prstDash val="solid"/>
              <a:round/>
              <a:headEnd type="none" w="med" len="med"/>
              <a:tailEnd type="none" w="med" len="med"/>
            </a:ln>
          </p:spPr>
          <p:txBody>
            <a:bodyPr/>
            <a:lstStyle/>
            <a:p>
              <a:endParaRPr lang="en-GB"/>
            </a:p>
          </p:txBody>
        </p:sp>
      </p:grpSp>
      <p:sp>
        <p:nvSpPr>
          <p:cNvPr id="43020" name="Text Box 29"/>
          <p:cNvSpPr txBox="1">
            <a:spLocks noChangeArrowheads="1"/>
          </p:cNvSpPr>
          <p:nvPr/>
        </p:nvSpPr>
        <p:spPr bwMode="auto">
          <a:xfrm>
            <a:off x="1103313" y="4921250"/>
            <a:ext cx="6394012" cy="704850"/>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2400" dirty="0" err="1">
                <a:cs typeface="Arial" charset="0"/>
              </a:rPr>
              <a:t>buf_full</a:t>
            </a:r>
            <a:r>
              <a:rPr lang="en-US" sz="2400" dirty="0">
                <a:cs typeface="Arial" charset="0"/>
              </a:rPr>
              <a:t> indicates that the buffer is currently full and that any new entries will be dropped</a:t>
            </a:r>
            <a:endParaRPr lang="en-US" sz="1600" dirty="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What Can We Learn From This?</a:t>
            </a:r>
          </a:p>
        </p:txBody>
      </p:sp>
      <p:sp>
        <p:nvSpPr>
          <p:cNvPr id="44035" name="Rectangle 3"/>
          <p:cNvSpPr>
            <a:spLocks noGrp="1" noChangeArrowheads="1"/>
          </p:cNvSpPr>
          <p:nvPr>
            <p:ph type="body" idx="1"/>
          </p:nvPr>
        </p:nvSpPr>
        <p:spPr/>
        <p:txBody>
          <a:bodyPr/>
          <a:lstStyle/>
          <a:p>
            <a:pPr eaLnBrk="1" hangingPunct="1"/>
            <a:r>
              <a:rPr lang="en-GB" smtClean="0"/>
              <a:t>The outputs give an insight into the scenarios we need to create.</a:t>
            </a:r>
          </a:p>
          <a:p>
            <a:pPr lvl="1" eaLnBrk="1" hangingPunct="1"/>
            <a:r>
              <a:rPr lang="en-GB" smtClean="0">
                <a:solidFill>
                  <a:srgbClr val="A50021"/>
                </a:solidFill>
              </a:rPr>
              <a:t>What more do we know?</a:t>
            </a:r>
          </a:p>
          <a:p>
            <a:pPr lvl="1" eaLnBrk="1" hangingPunct="1"/>
            <a:endParaRPr lang="en-GB" smtClean="0">
              <a:solidFill>
                <a:srgbClr val="A50021"/>
              </a:solidFill>
            </a:endParaRPr>
          </a:p>
          <a:p>
            <a:pPr lvl="1" eaLnBrk="1" hangingPunct="1"/>
            <a:endParaRPr lang="en-GB" smtClean="0">
              <a:solidFill>
                <a:srgbClr val="A50021"/>
              </a:solidFill>
            </a:endParaRPr>
          </a:p>
          <a:p>
            <a:pPr lvl="1" eaLnBrk="1" hangingPunct="1"/>
            <a:r>
              <a:rPr lang="en-GB" smtClean="0">
                <a:solidFill>
                  <a:srgbClr val="A50021"/>
                </a:solidFill>
              </a:rPr>
              <a:t>Which information is still needed?</a:t>
            </a:r>
            <a:endParaRPr lang="en-US" smtClean="0">
              <a:solidFill>
                <a:srgbClr val="A50021"/>
              </a:solidFill>
            </a:endParaRP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Documentation Reveals</a:t>
            </a:r>
          </a:p>
        </p:txBody>
      </p:sp>
      <p:sp>
        <p:nvSpPr>
          <p:cNvPr id="45059" name="Rectangle 3"/>
          <p:cNvSpPr>
            <a:spLocks noGrp="1" noChangeArrowheads="1"/>
          </p:cNvSpPr>
          <p:nvPr>
            <p:ph type="body" idx="1"/>
          </p:nvPr>
        </p:nvSpPr>
        <p:spPr>
          <a:xfrm>
            <a:off x="452438" y="1349375"/>
            <a:ext cx="8691562" cy="4695825"/>
          </a:xfrm>
        </p:spPr>
        <p:txBody>
          <a:bodyPr/>
          <a:lstStyle/>
          <a:p>
            <a:pPr eaLnBrk="1" hangingPunct="1">
              <a:lnSpc>
                <a:spcPct val="90000"/>
              </a:lnSpc>
            </a:pPr>
            <a:r>
              <a:rPr lang="en-US" sz="2400" dirty="0" smtClean="0"/>
              <a:t>The stack is 7 entries deep.</a:t>
            </a:r>
          </a:p>
          <a:p>
            <a:pPr eaLnBrk="1" hangingPunct="1">
              <a:lnSpc>
                <a:spcPct val="90000"/>
              </a:lnSpc>
            </a:pPr>
            <a:r>
              <a:rPr lang="en-US" sz="2400" dirty="0" smtClean="0"/>
              <a:t>The data items become valid (for reading) one cycle after they </a:t>
            </a:r>
            <a:r>
              <a:rPr lang="en-US" sz="2400" smtClean="0"/>
              <a:t>have been </a:t>
            </a:r>
            <a:r>
              <a:rPr lang="en-US" sz="2400" dirty="0" smtClean="0"/>
              <a:t>written.</a:t>
            </a:r>
          </a:p>
          <a:p>
            <a:pPr eaLnBrk="1" hangingPunct="1">
              <a:lnSpc>
                <a:spcPct val="90000"/>
              </a:lnSpc>
            </a:pPr>
            <a:r>
              <a:rPr lang="en-US" sz="2400" dirty="0" smtClean="0"/>
              <a:t>We can read and write at the same time.</a:t>
            </a:r>
          </a:p>
          <a:p>
            <a:pPr eaLnBrk="1" hangingPunct="1">
              <a:lnSpc>
                <a:spcPct val="90000"/>
              </a:lnSpc>
            </a:pPr>
            <a:r>
              <a:rPr lang="en-GB" sz="2400" dirty="0" smtClean="0"/>
              <a:t>No data is returned for a read if the stack is empty.</a:t>
            </a:r>
            <a:endParaRPr lang="en-US" sz="2400" dirty="0" smtClean="0"/>
          </a:p>
          <a:p>
            <a:pPr eaLnBrk="1" hangingPunct="1">
              <a:lnSpc>
                <a:spcPct val="90000"/>
              </a:lnSpc>
            </a:pPr>
            <a:r>
              <a:rPr lang="en-US" sz="2400" dirty="0" smtClean="0"/>
              <a:t>Cleaning takes one cycle.</a:t>
            </a:r>
          </a:p>
          <a:p>
            <a:pPr lvl="1" eaLnBrk="1" hangingPunct="1">
              <a:lnSpc>
                <a:spcPct val="90000"/>
              </a:lnSpc>
            </a:pPr>
            <a:r>
              <a:rPr lang="en-US" sz="2000" dirty="0" smtClean="0"/>
              <a:t>During that time we cannot read or write.</a:t>
            </a:r>
          </a:p>
          <a:p>
            <a:pPr lvl="1" eaLnBrk="1" hangingPunct="1">
              <a:lnSpc>
                <a:spcPct val="90000"/>
              </a:lnSpc>
            </a:pPr>
            <a:r>
              <a:rPr lang="en-GB" sz="2000" dirty="0" smtClean="0"/>
              <a:t>Inputs arriving with a clean command are ignored.</a:t>
            </a:r>
            <a:endParaRPr lang="en-US" sz="2000" dirty="0" smtClean="0"/>
          </a:p>
          <a:p>
            <a:pPr eaLnBrk="1" hangingPunct="1">
              <a:lnSpc>
                <a:spcPct val="90000"/>
              </a:lnSpc>
            </a:pPr>
            <a:r>
              <a:rPr lang="en-GB" sz="2400" dirty="0" smtClean="0"/>
              <a:t>The clean command turns the valid bit off on all 7 entries.</a:t>
            </a:r>
          </a:p>
          <a:p>
            <a:pPr eaLnBrk="1" hangingPunct="1">
              <a:lnSpc>
                <a:spcPct val="90000"/>
              </a:lnSpc>
            </a:pPr>
            <a:r>
              <a:rPr lang="en-US" sz="2400" dirty="0" smtClean="0"/>
              <a:t>Buffer full is valid one cycle after the buffer is filled.</a:t>
            </a:r>
          </a:p>
          <a:p>
            <a:pPr lvl="1" eaLnBrk="1" hangingPunct="1">
              <a:lnSpc>
                <a:spcPct val="90000"/>
              </a:lnSpc>
            </a:pPr>
            <a:r>
              <a:rPr lang="en-US" sz="2000" dirty="0" smtClean="0"/>
              <a:t>This is why we need the </a:t>
            </a:r>
            <a:r>
              <a:rPr lang="en-US" sz="2000" dirty="0" err="1" smtClean="0"/>
              <a:t>buf_overrun</a:t>
            </a:r>
            <a:r>
              <a:rPr lang="en-US" sz="2000" dirty="0" smtClean="0"/>
              <a:t> signal.</a:t>
            </a:r>
          </a:p>
          <a:p>
            <a:pPr eaLnBrk="1" hangingPunct="1">
              <a:lnSpc>
                <a:spcPct val="90000"/>
              </a:lnSpc>
            </a:pPr>
            <a:r>
              <a:rPr lang="en-US" sz="2400" dirty="0" smtClean="0"/>
              <a:t>The “stack” is a FIFO.</a:t>
            </a: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What Can We Learn From This?</a:t>
            </a:r>
          </a:p>
        </p:txBody>
      </p:sp>
      <p:sp>
        <p:nvSpPr>
          <p:cNvPr id="46083" name="Rectangle 3"/>
          <p:cNvSpPr>
            <a:spLocks noGrp="1" noChangeArrowheads="1"/>
          </p:cNvSpPr>
          <p:nvPr>
            <p:ph type="body" idx="1"/>
          </p:nvPr>
        </p:nvSpPr>
        <p:spPr/>
        <p:txBody>
          <a:bodyPr/>
          <a:lstStyle/>
          <a:p>
            <a:pPr eaLnBrk="1" hangingPunct="1"/>
            <a:r>
              <a:rPr lang="en-GB" smtClean="0"/>
              <a:t>The design insight and consultations with architects/designers have provided more understanding of the black box DUV.</a:t>
            </a:r>
          </a:p>
          <a:p>
            <a:pPr lvl="1" eaLnBrk="1" hangingPunct="1"/>
            <a:r>
              <a:rPr lang="en-GB" smtClean="0">
                <a:solidFill>
                  <a:srgbClr val="A50021"/>
                </a:solidFill>
              </a:rPr>
              <a:t>What more do we know?</a:t>
            </a:r>
          </a:p>
          <a:p>
            <a:pPr lvl="1" eaLnBrk="1" hangingPunct="1"/>
            <a:endParaRPr lang="en-GB" smtClean="0">
              <a:solidFill>
                <a:srgbClr val="A50021"/>
              </a:solidFill>
            </a:endParaRPr>
          </a:p>
          <a:p>
            <a:pPr lvl="1" eaLnBrk="1" hangingPunct="1"/>
            <a:endParaRPr lang="en-GB" smtClean="0">
              <a:solidFill>
                <a:srgbClr val="A50021"/>
              </a:solidFill>
            </a:endParaRPr>
          </a:p>
          <a:p>
            <a:pPr lvl="1" eaLnBrk="1" hangingPunct="1"/>
            <a:r>
              <a:rPr lang="en-GB" smtClean="0">
                <a:solidFill>
                  <a:srgbClr val="A50021"/>
                </a:solidFill>
              </a:rPr>
              <a:t>Which information is still needed?</a:t>
            </a:r>
            <a:endParaRPr lang="en-US" smtClean="0">
              <a:solidFill>
                <a:srgbClr val="A50021"/>
              </a:solidFill>
            </a:endParaRP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Checking the Black Box</a:t>
            </a:r>
          </a:p>
        </p:txBody>
      </p:sp>
      <p:graphicFrame>
        <p:nvGraphicFramePr>
          <p:cNvPr id="199718" name="Group 38"/>
          <p:cNvGraphicFramePr>
            <a:graphicFrameLocks noGrp="1"/>
          </p:cNvGraphicFramePr>
          <p:nvPr>
            <p:ph idx="1"/>
          </p:nvPr>
        </p:nvGraphicFramePr>
        <p:xfrm>
          <a:off x="454025" y="1384300"/>
          <a:ext cx="8342313" cy="4833938"/>
        </p:xfrm>
        <a:graphic>
          <a:graphicData uri="http://schemas.openxmlformats.org/drawingml/2006/table">
            <a:tbl>
              <a:tblPr rtl="1"/>
              <a:tblGrid>
                <a:gridCol w="4948238"/>
                <a:gridCol w="1747837"/>
                <a:gridCol w="1646238"/>
              </a:tblGrid>
              <a:tr h="476250">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Checker implementation</a:t>
                      </a:r>
                    </a:p>
                  </a:txBody>
                  <a:tcPr marL="89992" marR="89992" marT="46795" marB="4679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Checker Source</a:t>
                      </a:r>
                    </a:p>
                  </a:txBody>
                  <a:tcPr marL="89992" marR="89992" marT="46795" marB="4679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Checker</a:t>
                      </a:r>
                    </a:p>
                  </a:txBody>
                  <a:tcPr marL="89992" marR="89992" marT="46795" marB="4679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079500">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A fundamental check on the black box is that the returned data matches the sent data. The verification code must keep an independent copy of all DUV data in order to check the data outputs coming from the design.</a:t>
                      </a:r>
                    </a:p>
                  </a:txBody>
                  <a:tcPr marL="89992" marR="89992" marT="46795" marB="4679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Inputs and Outputs, Architecture</a:t>
                      </a:r>
                    </a:p>
                  </a:txBody>
                  <a:tcPr marL="89992" marR="89992" marT="46795" marB="4679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The design returns the correct data</a:t>
                      </a:r>
                    </a:p>
                  </a:txBody>
                  <a:tcPr marL="89992" marR="89992" marT="46795" marB="4679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r>
              <a:tr h="876300">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The verification code must keep a count of how much data is in the design. This allows prediction and checking of the buf_full and buf_overrun outputs.</a:t>
                      </a:r>
                    </a:p>
                  </a:txBody>
                  <a:tcPr marL="89992" marR="89992" marT="46795" marB="4679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Microarchitecture</a:t>
                      </a:r>
                    </a:p>
                  </a:txBody>
                  <a:tcPr marL="89992" marR="89992" marT="46795" marB="4679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Buffer overflow</a:t>
                      </a:r>
                    </a:p>
                  </a:txBody>
                  <a:tcPr marL="89992" marR="89992" marT="46795" marB="4679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1322388">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The design description stipulates that the driver may read data from the design the cycle after it sends it. Therefore, the verification team should write a checker to verify that the data is not valid too early/late and that it can be read the following cycle.</a:t>
                      </a:r>
                    </a:p>
                  </a:txBody>
                  <a:tcPr marL="89992" marR="89992" marT="46795" marB="4679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Microarchitecture</a:t>
                      </a:r>
                    </a:p>
                  </a:txBody>
                  <a:tcPr marL="89992" marR="89992" marT="46795" marB="4679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Data becomes valid at the right time</a:t>
                      </a:r>
                    </a:p>
                  </a:txBody>
                  <a:tcPr marL="89992" marR="89992" marT="46795" marB="4679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00"/>
                    </a:solidFill>
                  </a:tcPr>
                </a:tc>
              </a:tr>
              <a:tr h="1079500">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The out_buf_data wires should never contain valid data unless the driver performed a read and there was data in the design. Similarly, the buf_full and buf_overrun wires should only be active during a full or overrun condition.</a:t>
                      </a:r>
                    </a:p>
                  </a:txBody>
                  <a:tcPr marL="89992" marR="89992" marT="46795" marB="4679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Design context</a:t>
                      </a:r>
                    </a:p>
                  </a:txBody>
                  <a:tcPr marL="89992" marR="89992" marT="46795" marB="4679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Check all outputs all of the time</a:t>
                      </a:r>
                    </a:p>
                  </a:txBody>
                  <a:tcPr marL="89992" marR="89992" marT="46795" marB="4679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0" y="327025"/>
            <a:ext cx="9144000" cy="776288"/>
          </a:xfrm>
        </p:spPr>
        <p:txBody>
          <a:bodyPr/>
          <a:lstStyle/>
          <a:p>
            <a:pPr eaLnBrk="1" hangingPunct="1"/>
            <a:r>
              <a:rPr lang="en-US" sz="4000" smtClean="0"/>
              <a:t>HDL Implementation of the Black Box</a:t>
            </a:r>
          </a:p>
        </p:txBody>
      </p:sp>
      <p:grpSp>
        <p:nvGrpSpPr>
          <p:cNvPr id="48131" name="Group 3"/>
          <p:cNvGrpSpPr>
            <a:grpSpLocks/>
          </p:cNvGrpSpPr>
          <p:nvPr/>
        </p:nvGrpSpPr>
        <p:grpSpPr bwMode="auto">
          <a:xfrm>
            <a:off x="6651625" y="1939925"/>
            <a:ext cx="1149350" cy="2622550"/>
            <a:chOff x="2528" y="2425"/>
            <a:chExt cx="1281" cy="2089"/>
          </a:xfrm>
        </p:grpSpPr>
        <p:sp>
          <p:nvSpPr>
            <p:cNvPr id="48142" name="AutoShape 4"/>
            <p:cNvSpPr>
              <a:spLocks noChangeArrowheads="1"/>
            </p:cNvSpPr>
            <p:nvPr/>
          </p:nvSpPr>
          <p:spPr bwMode="auto">
            <a:xfrm flipV="1">
              <a:off x="2528" y="2425"/>
              <a:ext cx="1281" cy="2089"/>
            </a:xfrm>
            <a:prstGeom prst="roundRect">
              <a:avLst>
                <a:gd name="adj" fmla="val 0"/>
              </a:avLst>
            </a:prstGeom>
            <a:noFill/>
            <a:ln w="31462">
              <a:solidFill>
                <a:srgbClr val="000000"/>
              </a:solidFill>
              <a:round/>
              <a:headEnd/>
              <a:tailEnd/>
            </a:ln>
          </p:spPr>
          <p:txBody>
            <a:bodyPr wrap="none" anchor="ctr"/>
            <a:lstStyle/>
            <a:p>
              <a:endParaRPr lang="en-GB"/>
            </a:p>
          </p:txBody>
        </p:sp>
        <p:sp>
          <p:nvSpPr>
            <p:cNvPr id="48143" name="Line 5"/>
            <p:cNvSpPr>
              <a:spLocks noChangeShapeType="1"/>
            </p:cNvSpPr>
            <p:nvPr/>
          </p:nvSpPr>
          <p:spPr bwMode="auto">
            <a:xfrm>
              <a:off x="2530" y="2727"/>
              <a:ext cx="1277" cy="0"/>
            </a:xfrm>
            <a:prstGeom prst="line">
              <a:avLst/>
            </a:prstGeom>
            <a:noFill/>
            <a:ln w="31462">
              <a:solidFill>
                <a:srgbClr val="000000"/>
              </a:solidFill>
              <a:round/>
              <a:headEnd/>
              <a:tailEnd/>
            </a:ln>
          </p:spPr>
          <p:txBody>
            <a:bodyPr/>
            <a:lstStyle/>
            <a:p>
              <a:endParaRPr lang="en-GB"/>
            </a:p>
          </p:txBody>
        </p:sp>
        <p:sp>
          <p:nvSpPr>
            <p:cNvPr id="48144" name="Line 6"/>
            <p:cNvSpPr>
              <a:spLocks noChangeShapeType="1"/>
            </p:cNvSpPr>
            <p:nvPr/>
          </p:nvSpPr>
          <p:spPr bwMode="auto">
            <a:xfrm>
              <a:off x="2530" y="3022"/>
              <a:ext cx="1277" cy="0"/>
            </a:xfrm>
            <a:prstGeom prst="line">
              <a:avLst/>
            </a:prstGeom>
            <a:noFill/>
            <a:ln w="31462">
              <a:solidFill>
                <a:srgbClr val="000000"/>
              </a:solidFill>
              <a:round/>
              <a:headEnd/>
              <a:tailEnd/>
            </a:ln>
          </p:spPr>
          <p:txBody>
            <a:bodyPr/>
            <a:lstStyle/>
            <a:p>
              <a:endParaRPr lang="en-GB"/>
            </a:p>
          </p:txBody>
        </p:sp>
        <p:sp>
          <p:nvSpPr>
            <p:cNvPr id="48145" name="Line 7"/>
            <p:cNvSpPr>
              <a:spLocks noChangeShapeType="1"/>
            </p:cNvSpPr>
            <p:nvPr/>
          </p:nvSpPr>
          <p:spPr bwMode="auto">
            <a:xfrm>
              <a:off x="2530" y="3319"/>
              <a:ext cx="1277" cy="0"/>
            </a:xfrm>
            <a:prstGeom prst="line">
              <a:avLst/>
            </a:prstGeom>
            <a:noFill/>
            <a:ln w="31462">
              <a:solidFill>
                <a:srgbClr val="000000"/>
              </a:solidFill>
              <a:round/>
              <a:headEnd/>
              <a:tailEnd/>
            </a:ln>
          </p:spPr>
          <p:txBody>
            <a:bodyPr/>
            <a:lstStyle/>
            <a:p>
              <a:endParaRPr lang="en-GB"/>
            </a:p>
          </p:txBody>
        </p:sp>
        <p:sp>
          <p:nvSpPr>
            <p:cNvPr id="48146" name="Line 8"/>
            <p:cNvSpPr>
              <a:spLocks noChangeShapeType="1"/>
            </p:cNvSpPr>
            <p:nvPr/>
          </p:nvSpPr>
          <p:spPr bwMode="auto">
            <a:xfrm>
              <a:off x="2530" y="3619"/>
              <a:ext cx="1277" cy="0"/>
            </a:xfrm>
            <a:prstGeom prst="line">
              <a:avLst/>
            </a:prstGeom>
            <a:noFill/>
            <a:ln w="31462">
              <a:solidFill>
                <a:srgbClr val="000000"/>
              </a:solidFill>
              <a:round/>
              <a:headEnd/>
              <a:tailEnd/>
            </a:ln>
          </p:spPr>
          <p:txBody>
            <a:bodyPr/>
            <a:lstStyle/>
            <a:p>
              <a:endParaRPr lang="en-GB"/>
            </a:p>
          </p:txBody>
        </p:sp>
        <p:sp>
          <p:nvSpPr>
            <p:cNvPr id="48147" name="Line 9"/>
            <p:cNvSpPr>
              <a:spLocks noChangeShapeType="1"/>
            </p:cNvSpPr>
            <p:nvPr/>
          </p:nvSpPr>
          <p:spPr bwMode="auto">
            <a:xfrm>
              <a:off x="2530" y="3916"/>
              <a:ext cx="1277" cy="0"/>
            </a:xfrm>
            <a:prstGeom prst="line">
              <a:avLst/>
            </a:prstGeom>
            <a:noFill/>
            <a:ln w="31462">
              <a:solidFill>
                <a:srgbClr val="000000"/>
              </a:solidFill>
              <a:round/>
              <a:headEnd/>
              <a:tailEnd/>
            </a:ln>
          </p:spPr>
          <p:txBody>
            <a:bodyPr/>
            <a:lstStyle/>
            <a:p>
              <a:endParaRPr lang="en-GB"/>
            </a:p>
          </p:txBody>
        </p:sp>
        <p:sp>
          <p:nvSpPr>
            <p:cNvPr id="48148" name="Line 10"/>
            <p:cNvSpPr>
              <a:spLocks noChangeShapeType="1"/>
            </p:cNvSpPr>
            <p:nvPr/>
          </p:nvSpPr>
          <p:spPr bwMode="auto">
            <a:xfrm>
              <a:off x="2530" y="4214"/>
              <a:ext cx="1277" cy="0"/>
            </a:xfrm>
            <a:prstGeom prst="line">
              <a:avLst/>
            </a:prstGeom>
            <a:noFill/>
            <a:ln w="31462">
              <a:solidFill>
                <a:srgbClr val="000000"/>
              </a:solidFill>
              <a:round/>
              <a:headEnd/>
              <a:tailEnd/>
            </a:ln>
          </p:spPr>
          <p:txBody>
            <a:bodyPr/>
            <a:lstStyle/>
            <a:p>
              <a:endParaRPr lang="en-GB"/>
            </a:p>
          </p:txBody>
        </p:sp>
      </p:grpSp>
      <p:sp>
        <p:nvSpPr>
          <p:cNvPr id="48132" name="Text Box 11"/>
          <p:cNvSpPr txBox="1">
            <a:spLocks noChangeArrowheads="1"/>
          </p:cNvSpPr>
          <p:nvPr/>
        </p:nvSpPr>
        <p:spPr bwMode="auto">
          <a:xfrm>
            <a:off x="5751513" y="1997075"/>
            <a:ext cx="620712" cy="477838"/>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1200" b="1">
                <a:solidFill>
                  <a:srgbClr val="000000"/>
                </a:solidFill>
                <a:cs typeface="Arial" charset="0"/>
              </a:rPr>
              <a:t>next_</a:t>
            </a:r>
          </a:p>
          <a:p>
            <a:pPr algn="l" defTabSz="433388">
              <a:buClr>
                <a:srgbClr val="808080"/>
              </a:buClr>
              <a:buSzPct val="90000"/>
              <a:buFont typeface="Monotype Sorts" pitchFamily="2" charset="2"/>
              <a:buNone/>
            </a:pPr>
            <a:r>
              <a:rPr lang="en-US" sz="1200" b="1">
                <a:solidFill>
                  <a:srgbClr val="000000"/>
                </a:solidFill>
                <a:cs typeface="Arial" charset="0"/>
              </a:rPr>
              <a:t>write</a:t>
            </a:r>
            <a:endParaRPr lang="en-US" sz="1200">
              <a:cs typeface="Arial" charset="0"/>
            </a:endParaRPr>
          </a:p>
        </p:txBody>
      </p:sp>
      <p:sp>
        <p:nvSpPr>
          <p:cNvPr id="48133" name="Text Box 12"/>
          <p:cNvSpPr txBox="1">
            <a:spLocks noChangeArrowheads="1"/>
          </p:cNvSpPr>
          <p:nvPr/>
        </p:nvSpPr>
        <p:spPr bwMode="auto">
          <a:xfrm>
            <a:off x="8128000" y="1935163"/>
            <a:ext cx="639763" cy="428625"/>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sz="1200" b="1">
                <a:solidFill>
                  <a:srgbClr val="000000"/>
                </a:solidFill>
                <a:cs typeface="Arial" charset="0"/>
              </a:rPr>
              <a:t>next_</a:t>
            </a:r>
          </a:p>
          <a:p>
            <a:pPr algn="l" defTabSz="433388">
              <a:buClr>
                <a:srgbClr val="808080"/>
              </a:buClr>
              <a:buSzPct val="90000"/>
              <a:buFont typeface="Monotype Sorts" pitchFamily="2" charset="2"/>
              <a:buNone/>
            </a:pPr>
            <a:r>
              <a:rPr lang="en-US" sz="1200" b="1">
                <a:solidFill>
                  <a:srgbClr val="000000"/>
                </a:solidFill>
                <a:cs typeface="Arial" charset="0"/>
              </a:rPr>
              <a:t>read</a:t>
            </a:r>
            <a:endParaRPr lang="en-US" sz="1200">
              <a:cs typeface="Arial" charset="0"/>
            </a:endParaRPr>
          </a:p>
        </p:txBody>
      </p:sp>
      <p:sp>
        <p:nvSpPr>
          <p:cNvPr id="48134" name="Line 13"/>
          <p:cNvSpPr>
            <a:spLocks noChangeShapeType="1"/>
          </p:cNvSpPr>
          <p:nvPr/>
        </p:nvSpPr>
        <p:spPr bwMode="auto">
          <a:xfrm>
            <a:off x="6253163" y="2159000"/>
            <a:ext cx="350837" cy="0"/>
          </a:xfrm>
          <a:prstGeom prst="line">
            <a:avLst/>
          </a:prstGeom>
          <a:noFill/>
          <a:ln w="18743">
            <a:solidFill>
              <a:srgbClr val="000000"/>
            </a:solidFill>
            <a:round/>
            <a:headEnd/>
            <a:tailEnd type="triangle" w="med" len="med"/>
          </a:ln>
        </p:spPr>
        <p:txBody>
          <a:bodyPr/>
          <a:lstStyle/>
          <a:p>
            <a:endParaRPr lang="en-GB"/>
          </a:p>
        </p:txBody>
      </p:sp>
      <p:sp>
        <p:nvSpPr>
          <p:cNvPr id="48135" name="Line 14"/>
          <p:cNvSpPr>
            <a:spLocks noChangeShapeType="1"/>
          </p:cNvSpPr>
          <p:nvPr/>
        </p:nvSpPr>
        <p:spPr bwMode="auto">
          <a:xfrm flipH="1">
            <a:off x="7813675" y="2149475"/>
            <a:ext cx="266700" cy="0"/>
          </a:xfrm>
          <a:prstGeom prst="line">
            <a:avLst/>
          </a:prstGeom>
          <a:noFill/>
          <a:ln w="18743">
            <a:solidFill>
              <a:srgbClr val="000000"/>
            </a:solidFill>
            <a:round/>
            <a:headEnd/>
            <a:tailEnd type="triangle" w="med" len="med"/>
          </a:ln>
        </p:spPr>
        <p:txBody>
          <a:bodyPr/>
          <a:lstStyle/>
          <a:p>
            <a:endParaRPr lang="en-GB"/>
          </a:p>
        </p:txBody>
      </p:sp>
      <p:sp>
        <p:nvSpPr>
          <p:cNvPr id="48136" name="Line 15"/>
          <p:cNvSpPr>
            <a:spLocks noChangeShapeType="1"/>
          </p:cNvSpPr>
          <p:nvPr/>
        </p:nvSpPr>
        <p:spPr bwMode="auto">
          <a:xfrm>
            <a:off x="7589838" y="1939925"/>
            <a:ext cx="0" cy="2624138"/>
          </a:xfrm>
          <a:prstGeom prst="line">
            <a:avLst/>
          </a:prstGeom>
          <a:noFill/>
          <a:ln w="9525">
            <a:solidFill>
              <a:schemeClr val="tx1"/>
            </a:solidFill>
            <a:round/>
            <a:headEnd/>
            <a:tailEnd/>
          </a:ln>
        </p:spPr>
        <p:txBody>
          <a:bodyPr/>
          <a:lstStyle/>
          <a:p>
            <a:endParaRPr lang="en-GB"/>
          </a:p>
        </p:txBody>
      </p:sp>
      <p:sp>
        <p:nvSpPr>
          <p:cNvPr id="48137" name="Text Box 16"/>
          <p:cNvSpPr txBox="1">
            <a:spLocks noChangeArrowheads="1"/>
          </p:cNvSpPr>
          <p:nvPr/>
        </p:nvSpPr>
        <p:spPr bwMode="auto">
          <a:xfrm>
            <a:off x="7527925" y="1616075"/>
            <a:ext cx="920750" cy="336550"/>
          </a:xfrm>
          <a:prstGeom prst="rect">
            <a:avLst/>
          </a:prstGeom>
          <a:noFill/>
          <a:ln w="9525">
            <a:noFill/>
            <a:miter lim="800000"/>
            <a:headEnd/>
            <a:tailEnd/>
          </a:ln>
        </p:spPr>
        <p:txBody>
          <a:bodyPr lIns="91431" tIns="45716" rIns="91431" bIns="45716">
            <a:spAutoFit/>
          </a:bodyPr>
          <a:lstStyle/>
          <a:p>
            <a:pPr algn="l"/>
            <a:r>
              <a:rPr lang="en-GB" sz="1600">
                <a:cs typeface="Arial" charset="0"/>
              </a:rPr>
              <a:t>valid</a:t>
            </a:r>
            <a:endParaRPr lang="en-US" sz="1600">
              <a:cs typeface="Arial" charset="0"/>
            </a:endParaRPr>
          </a:p>
        </p:txBody>
      </p:sp>
      <p:sp>
        <p:nvSpPr>
          <p:cNvPr id="48138" name="Text Box 17"/>
          <p:cNvSpPr txBox="1">
            <a:spLocks noChangeArrowheads="1"/>
          </p:cNvSpPr>
          <p:nvPr/>
        </p:nvSpPr>
        <p:spPr bwMode="auto">
          <a:xfrm>
            <a:off x="6794500" y="1633538"/>
            <a:ext cx="579438" cy="336550"/>
          </a:xfrm>
          <a:prstGeom prst="rect">
            <a:avLst/>
          </a:prstGeom>
          <a:noFill/>
          <a:ln w="9525">
            <a:noFill/>
            <a:miter lim="800000"/>
            <a:headEnd/>
            <a:tailEnd/>
          </a:ln>
        </p:spPr>
        <p:txBody>
          <a:bodyPr wrap="none" lIns="91431" tIns="45716" rIns="91431" bIns="45716">
            <a:spAutoFit/>
          </a:bodyPr>
          <a:lstStyle/>
          <a:p>
            <a:pPr algn="l"/>
            <a:r>
              <a:rPr lang="en-US" sz="1600">
                <a:cs typeface="Arial" charset="0"/>
              </a:rPr>
              <a:t>data</a:t>
            </a:r>
          </a:p>
        </p:txBody>
      </p:sp>
      <p:sp>
        <p:nvSpPr>
          <p:cNvPr id="48139" name="Text Box 19"/>
          <p:cNvSpPr txBox="1">
            <a:spLocks noChangeArrowheads="1"/>
          </p:cNvSpPr>
          <p:nvPr/>
        </p:nvSpPr>
        <p:spPr bwMode="auto">
          <a:xfrm>
            <a:off x="5656263" y="4291013"/>
            <a:ext cx="644525" cy="209550"/>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endParaRPr lang="en-US" sz="1600">
              <a:cs typeface="Arial" charset="0"/>
            </a:endParaRPr>
          </a:p>
        </p:txBody>
      </p:sp>
      <p:sp>
        <p:nvSpPr>
          <p:cNvPr id="48140" name="Rectangle 22"/>
          <p:cNvSpPr>
            <a:spLocks noChangeArrowheads="1"/>
          </p:cNvSpPr>
          <p:nvPr/>
        </p:nvSpPr>
        <p:spPr bwMode="auto">
          <a:xfrm>
            <a:off x="468313" y="1557338"/>
            <a:ext cx="5121275" cy="469582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Char char="§"/>
            </a:pPr>
            <a:r>
              <a:rPr lang="en-GB" sz="2800"/>
              <a:t>The actual implementation of the design in the black box example might be:</a:t>
            </a:r>
          </a:p>
          <a:p>
            <a:pPr marL="742950" lvl="1" indent="-285750" algn="l">
              <a:spcBef>
                <a:spcPct val="20000"/>
              </a:spcBef>
              <a:buFontTx/>
              <a:buChar char="–"/>
            </a:pPr>
            <a:r>
              <a:rPr lang="en-GB" sz="2400"/>
              <a:t>Logic required to determine if design is full or empty: </a:t>
            </a:r>
            <a:r>
              <a:rPr lang="en-GB" sz="2000">
                <a:latin typeface="Courier New" pitchFamily="49" charset="0"/>
                <a:cs typeface="Courier New" pitchFamily="49" charset="0"/>
              </a:rPr>
              <a:t>next_read =/= next_write</a:t>
            </a:r>
            <a:r>
              <a:rPr lang="en-GB" sz="2400"/>
              <a:t>?</a:t>
            </a:r>
          </a:p>
          <a:p>
            <a:pPr marL="742950" lvl="1" indent="-285750" algn="l">
              <a:spcBef>
                <a:spcPct val="20000"/>
              </a:spcBef>
              <a:buFontTx/>
              <a:buChar char="–"/>
            </a:pPr>
            <a:r>
              <a:rPr lang="en-GB" sz="2400"/>
              <a:t>Valid bits need to be implemented</a:t>
            </a:r>
          </a:p>
          <a:p>
            <a:pPr marL="742950" lvl="1" indent="-285750" algn="l">
              <a:spcBef>
                <a:spcPct val="20000"/>
              </a:spcBef>
              <a:buFontTx/>
              <a:buChar char="–"/>
            </a:pPr>
            <a:r>
              <a:rPr lang="en-GB" sz="2400">
                <a:solidFill>
                  <a:srgbClr val="0000CC"/>
                </a:solidFill>
              </a:rPr>
              <a:t>Wrap conditions</a:t>
            </a:r>
            <a:r>
              <a:rPr lang="en-GB" sz="2400"/>
              <a:t> need to be implemented</a:t>
            </a:r>
            <a:endParaRPr lang="en-US" sz="2400"/>
          </a:p>
        </p:txBody>
      </p:sp>
      <p:sp>
        <p:nvSpPr>
          <p:cNvPr id="48141" name="Arc 24"/>
          <p:cNvSpPr>
            <a:spLocks/>
          </p:cNvSpPr>
          <p:nvPr/>
        </p:nvSpPr>
        <p:spPr bwMode="auto">
          <a:xfrm flipH="1">
            <a:off x="5853113" y="2247900"/>
            <a:ext cx="700087" cy="2109788"/>
          </a:xfrm>
          <a:custGeom>
            <a:avLst/>
            <a:gdLst>
              <a:gd name="T0" fmla="*/ 771613 w 28923"/>
              <a:gd name="T1" fmla="*/ 2032136 h 43200"/>
              <a:gd name="T2" fmla="*/ 0 w 28923"/>
              <a:gd name="T3" fmla="*/ 99986602 h 43200"/>
              <a:gd name="T4" fmla="*/ 4290493 w 28923"/>
              <a:gd name="T5" fmla="*/ 51518587 h 43200"/>
              <a:gd name="T6" fmla="*/ 0 60000 65536"/>
              <a:gd name="T7" fmla="*/ 0 60000 65536"/>
              <a:gd name="T8" fmla="*/ 0 60000 65536"/>
              <a:gd name="T9" fmla="*/ 0 w 28923"/>
              <a:gd name="T10" fmla="*/ 0 h 43200"/>
              <a:gd name="T11" fmla="*/ 28923 w 28923"/>
              <a:gd name="T12" fmla="*/ 43200 h 43200"/>
            </a:gdLst>
            <a:ahLst/>
            <a:cxnLst>
              <a:cxn ang="T6">
                <a:pos x="T0" y="T1"/>
              </a:cxn>
              <a:cxn ang="T7">
                <a:pos x="T2" y="T3"/>
              </a:cxn>
              <a:cxn ang="T8">
                <a:pos x="T4" y="T5"/>
              </a:cxn>
            </a:cxnLst>
            <a:rect l="T9" t="T10" r="T11" b="T12"/>
            <a:pathLst>
              <a:path w="28923" h="43200" fill="none" extrusionOk="0">
                <a:moveTo>
                  <a:pt x="1316" y="851"/>
                </a:moveTo>
                <a:cubicBezTo>
                  <a:pt x="3268" y="286"/>
                  <a:pt x="5290" y="-1"/>
                  <a:pt x="7323" y="0"/>
                </a:cubicBezTo>
                <a:cubicBezTo>
                  <a:pt x="19252" y="0"/>
                  <a:pt x="28923" y="9670"/>
                  <a:pt x="28923" y="21600"/>
                </a:cubicBezTo>
                <a:cubicBezTo>
                  <a:pt x="28923" y="33529"/>
                  <a:pt x="19252" y="43200"/>
                  <a:pt x="7323" y="43200"/>
                </a:cubicBezTo>
                <a:cubicBezTo>
                  <a:pt x="4826" y="43200"/>
                  <a:pt x="2348" y="42767"/>
                  <a:pt x="0" y="41920"/>
                </a:cubicBezTo>
              </a:path>
              <a:path w="28923" h="43200" stroke="0" extrusionOk="0">
                <a:moveTo>
                  <a:pt x="1316" y="851"/>
                </a:moveTo>
                <a:cubicBezTo>
                  <a:pt x="3268" y="286"/>
                  <a:pt x="5290" y="-1"/>
                  <a:pt x="7323" y="0"/>
                </a:cubicBezTo>
                <a:cubicBezTo>
                  <a:pt x="19252" y="0"/>
                  <a:pt x="28923" y="9670"/>
                  <a:pt x="28923" y="21600"/>
                </a:cubicBezTo>
                <a:cubicBezTo>
                  <a:pt x="28923" y="33529"/>
                  <a:pt x="19252" y="43200"/>
                  <a:pt x="7323" y="43200"/>
                </a:cubicBezTo>
                <a:cubicBezTo>
                  <a:pt x="4826" y="43200"/>
                  <a:pt x="2348" y="42767"/>
                  <a:pt x="0" y="41920"/>
                </a:cubicBezTo>
                <a:lnTo>
                  <a:pt x="7323" y="21600"/>
                </a:lnTo>
                <a:close/>
              </a:path>
            </a:pathLst>
          </a:custGeom>
          <a:noFill/>
          <a:ln w="19050">
            <a:solidFill>
              <a:srgbClr val="0000CC"/>
            </a:solidFill>
            <a:round/>
            <a:headEnd type="triangle" w="med" len="med"/>
            <a:tailEnd type="none" w="lg" len="lg"/>
          </a:ln>
        </p:spPr>
        <p:txBody>
          <a:bodyPr wrap="none" anchor="ctr"/>
          <a:lstStyle/>
          <a:p>
            <a:endParaRPr lang="en-GB"/>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And the Checking Counterpart</a:t>
            </a:r>
          </a:p>
        </p:txBody>
      </p:sp>
      <p:sp>
        <p:nvSpPr>
          <p:cNvPr id="49155" name="Rectangle 3"/>
          <p:cNvSpPr>
            <a:spLocks noGrp="1" noChangeArrowheads="1"/>
          </p:cNvSpPr>
          <p:nvPr>
            <p:ph type="body" idx="1"/>
          </p:nvPr>
        </p:nvSpPr>
        <p:spPr>
          <a:xfrm>
            <a:off x="496888" y="3228975"/>
            <a:ext cx="8116887" cy="3184525"/>
          </a:xfrm>
        </p:spPr>
        <p:txBody>
          <a:bodyPr/>
          <a:lstStyle/>
          <a:p>
            <a:pPr eaLnBrk="1" hangingPunct="1">
              <a:lnSpc>
                <a:spcPct val="80000"/>
              </a:lnSpc>
            </a:pPr>
            <a:r>
              <a:rPr lang="en-US" sz="2400" b="1" smtClean="0">
                <a:solidFill>
                  <a:srgbClr val="A50021"/>
                </a:solidFill>
              </a:rPr>
              <a:t>Do not imitate the HDL</a:t>
            </a:r>
          </a:p>
          <a:p>
            <a:pPr lvl="1" eaLnBrk="1" hangingPunct="1">
              <a:lnSpc>
                <a:spcPct val="80000"/>
              </a:lnSpc>
            </a:pPr>
            <a:r>
              <a:rPr lang="en-GB" sz="2000" smtClean="0"/>
              <a:t>Use a simple linked list with a head and a tail</a:t>
            </a:r>
          </a:p>
          <a:p>
            <a:pPr lvl="1" eaLnBrk="1" hangingPunct="1">
              <a:lnSpc>
                <a:spcPct val="80000"/>
              </a:lnSpc>
            </a:pPr>
            <a:r>
              <a:rPr lang="en-GB" sz="2000" smtClean="0"/>
              <a:t>Counter is inc/dec as the driver sends/requests data</a:t>
            </a:r>
            <a:endParaRPr lang="en-US" sz="2000" smtClean="0"/>
          </a:p>
          <a:p>
            <a:pPr eaLnBrk="1" hangingPunct="1">
              <a:lnSpc>
                <a:spcPct val="80000"/>
              </a:lnSpc>
            </a:pPr>
            <a:r>
              <a:rPr lang="en-US" sz="2400" smtClean="0"/>
              <a:t>Much simpler</a:t>
            </a:r>
          </a:p>
          <a:p>
            <a:pPr eaLnBrk="1" hangingPunct="1">
              <a:lnSpc>
                <a:spcPct val="80000"/>
              </a:lnSpc>
            </a:pPr>
            <a:r>
              <a:rPr lang="en-US" sz="2400" smtClean="0"/>
              <a:t>Can predict behavior exactly</a:t>
            </a:r>
          </a:p>
          <a:p>
            <a:pPr eaLnBrk="1" hangingPunct="1">
              <a:lnSpc>
                <a:spcPct val="80000"/>
              </a:lnSpc>
            </a:pPr>
            <a:r>
              <a:rPr lang="en-GB" sz="2400" smtClean="0"/>
              <a:t>Need </a:t>
            </a:r>
            <a:r>
              <a:rPr lang="en-GB" sz="2400" b="1" smtClean="0">
                <a:solidFill>
                  <a:srgbClr val="A50021"/>
                </a:solidFill>
              </a:rPr>
              <a:t>high-level verification languages</a:t>
            </a:r>
            <a:r>
              <a:rPr lang="en-GB" sz="2400" smtClean="0"/>
              <a:t> to specify design intent:</a:t>
            </a:r>
          </a:p>
          <a:p>
            <a:pPr lvl="1" eaLnBrk="1" hangingPunct="1">
              <a:lnSpc>
                <a:spcPct val="80000"/>
              </a:lnSpc>
            </a:pPr>
            <a:r>
              <a:rPr lang="en-GB" sz="2000" smtClean="0"/>
              <a:t>Expressive, flexible and declarative </a:t>
            </a:r>
          </a:p>
          <a:p>
            <a:pPr lvl="1" eaLnBrk="1" hangingPunct="1">
              <a:lnSpc>
                <a:spcPct val="80000"/>
              </a:lnSpc>
            </a:pPr>
            <a:r>
              <a:rPr lang="en-GB" sz="2000" smtClean="0"/>
              <a:t>Allow abstraction from implementation detail</a:t>
            </a:r>
            <a:endParaRPr lang="en-US" sz="2000" smtClean="0"/>
          </a:p>
        </p:txBody>
      </p:sp>
      <p:grpSp>
        <p:nvGrpSpPr>
          <p:cNvPr id="49156" name="Group 21"/>
          <p:cNvGrpSpPr>
            <a:grpSpLocks/>
          </p:cNvGrpSpPr>
          <p:nvPr/>
        </p:nvGrpSpPr>
        <p:grpSpPr bwMode="auto">
          <a:xfrm>
            <a:off x="636588" y="1308100"/>
            <a:ext cx="7894637" cy="2616200"/>
            <a:chOff x="240" y="1323"/>
            <a:chExt cx="5088" cy="2147"/>
          </a:xfrm>
        </p:grpSpPr>
        <p:sp>
          <p:nvSpPr>
            <p:cNvPr id="49157" name="AutoShape 4"/>
            <p:cNvSpPr>
              <a:spLocks noChangeArrowheads="1"/>
            </p:cNvSpPr>
            <p:nvPr/>
          </p:nvSpPr>
          <p:spPr bwMode="auto">
            <a:xfrm flipV="1">
              <a:off x="1001" y="1323"/>
              <a:ext cx="879" cy="208"/>
            </a:xfrm>
            <a:prstGeom prst="roundRect">
              <a:avLst>
                <a:gd name="adj" fmla="val 0"/>
              </a:avLst>
            </a:prstGeom>
            <a:noFill/>
            <a:ln w="31462">
              <a:solidFill>
                <a:srgbClr val="000000"/>
              </a:solidFill>
              <a:round/>
              <a:headEnd/>
              <a:tailEnd/>
            </a:ln>
          </p:spPr>
          <p:txBody>
            <a:bodyPr wrap="none" anchor="ctr"/>
            <a:lstStyle/>
            <a:p>
              <a:endParaRPr lang="en-GB"/>
            </a:p>
          </p:txBody>
        </p:sp>
        <p:sp>
          <p:nvSpPr>
            <p:cNvPr id="49158" name="AutoShape 5"/>
            <p:cNvSpPr>
              <a:spLocks noChangeArrowheads="1"/>
            </p:cNvSpPr>
            <p:nvPr/>
          </p:nvSpPr>
          <p:spPr bwMode="auto">
            <a:xfrm flipV="1">
              <a:off x="4366" y="2608"/>
              <a:ext cx="879" cy="208"/>
            </a:xfrm>
            <a:prstGeom prst="roundRect">
              <a:avLst>
                <a:gd name="adj" fmla="val 0"/>
              </a:avLst>
            </a:prstGeom>
            <a:noFill/>
            <a:ln w="31462">
              <a:solidFill>
                <a:srgbClr val="000000"/>
              </a:solidFill>
              <a:round/>
              <a:headEnd/>
              <a:tailEnd/>
            </a:ln>
          </p:spPr>
          <p:txBody>
            <a:bodyPr wrap="none" anchor="ctr"/>
            <a:lstStyle/>
            <a:p>
              <a:endParaRPr lang="en-GB"/>
            </a:p>
          </p:txBody>
        </p:sp>
        <p:sp>
          <p:nvSpPr>
            <p:cNvPr id="49159" name="AutoShape 6"/>
            <p:cNvSpPr>
              <a:spLocks noChangeArrowheads="1"/>
            </p:cNvSpPr>
            <p:nvPr/>
          </p:nvSpPr>
          <p:spPr bwMode="auto">
            <a:xfrm flipV="1">
              <a:off x="3250" y="2177"/>
              <a:ext cx="879" cy="208"/>
            </a:xfrm>
            <a:prstGeom prst="roundRect">
              <a:avLst>
                <a:gd name="adj" fmla="val 0"/>
              </a:avLst>
            </a:prstGeom>
            <a:noFill/>
            <a:ln w="31462">
              <a:solidFill>
                <a:srgbClr val="000000"/>
              </a:solidFill>
              <a:round/>
              <a:headEnd/>
              <a:tailEnd/>
            </a:ln>
          </p:spPr>
          <p:txBody>
            <a:bodyPr wrap="none" anchor="ctr"/>
            <a:lstStyle/>
            <a:p>
              <a:endParaRPr lang="en-GB"/>
            </a:p>
          </p:txBody>
        </p:sp>
        <p:sp>
          <p:nvSpPr>
            <p:cNvPr id="49160" name="AutoShape 7"/>
            <p:cNvSpPr>
              <a:spLocks noChangeArrowheads="1"/>
            </p:cNvSpPr>
            <p:nvPr/>
          </p:nvSpPr>
          <p:spPr bwMode="auto">
            <a:xfrm flipV="1">
              <a:off x="2117" y="1746"/>
              <a:ext cx="879" cy="208"/>
            </a:xfrm>
            <a:prstGeom prst="roundRect">
              <a:avLst>
                <a:gd name="adj" fmla="val 0"/>
              </a:avLst>
            </a:prstGeom>
            <a:noFill/>
            <a:ln w="31462">
              <a:solidFill>
                <a:srgbClr val="000000"/>
              </a:solidFill>
              <a:round/>
              <a:headEnd/>
              <a:tailEnd/>
            </a:ln>
          </p:spPr>
          <p:txBody>
            <a:bodyPr wrap="none" anchor="ctr"/>
            <a:lstStyle/>
            <a:p>
              <a:endParaRPr lang="en-GB"/>
            </a:p>
          </p:txBody>
        </p:sp>
        <p:sp>
          <p:nvSpPr>
            <p:cNvPr id="49161" name="Freeform 8"/>
            <p:cNvSpPr>
              <a:spLocks/>
            </p:cNvSpPr>
            <p:nvPr/>
          </p:nvSpPr>
          <p:spPr bwMode="auto">
            <a:xfrm>
              <a:off x="1864" y="1408"/>
              <a:ext cx="207" cy="439"/>
            </a:xfrm>
            <a:custGeom>
              <a:avLst/>
              <a:gdLst>
                <a:gd name="T0" fmla="*/ 0 w 228"/>
                <a:gd name="T1" fmla="*/ 0 h 498"/>
                <a:gd name="T2" fmla="*/ 55 w 228"/>
                <a:gd name="T3" fmla="*/ 0 h 498"/>
                <a:gd name="T4" fmla="*/ 55 w 228"/>
                <a:gd name="T5" fmla="*/ 438 h 498"/>
                <a:gd name="T6" fmla="*/ 206 w 228"/>
                <a:gd name="T7" fmla="*/ 438 h 498"/>
                <a:gd name="T8" fmla="*/ 0 60000 65536"/>
                <a:gd name="T9" fmla="*/ 0 60000 65536"/>
                <a:gd name="T10" fmla="*/ 0 60000 65536"/>
                <a:gd name="T11" fmla="*/ 0 60000 65536"/>
                <a:gd name="T12" fmla="*/ 0 w 228"/>
                <a:gd name="T13" fmla="*/ 0 h 498"/>
                <a:gd name="T14" fmla="*/ 228 w 228"/>
                <a:gd name="T15" fmla="*/ 498 h 498"/>
              </a:gdLst>
              <a:ahLst/>
              <a:cxnLst>
                <a:cxn ang="T8">
                  <a:pos x="T0" y="T1"/>
                </a:cxn>
                <a:cxn ang="T9">
                  <a:pos x="T2" y="T3"/>
                </a:cxn>
                <a:cxn ang="T10">
                  <a:pos x="T4" y="T5"/>
                </a:cxn>
                <a:cxn ang="T11">
                  <a:pos x="T6" y="T7"/>
                </a:cxn>
              </a:cxnLst>
              <a:rect l="T12" t="T13" r="T14" b="T15"/>
              <a:pathLst>
                <a:path w="228" h="498">
                  <a:moveTo>
                    <a:pt x="0" y="0"/>
                  </a:moveTo>
                  <a:lnTo>
                    <a:pt x="61" y="0"/>
                  </a:lnTo>
                  <a:lnTo>
                    <a:pt x="61" y="497"/>
                  </a:lnTo>
                  <a:lnTo>
                    <a:pt x="227" y="497"/>
                  </a:lnTo>
                </a:path>
              </a:pathLst>
            </a:custGeom>
            <a:noFill/>
            <a:ln w="31462" cap="flat" cmpd="sng">
              <a:solidFill>
                <a:schemeClr val="tx1"/>
              </a:solidFill>
              <a:prstDash val="solid"/>
              <a:round/>
              <a:headEnd type="none" w="med" len="med"/>
              <a:tailEnd type="triangle" w="med" len="med"/>
            </a:ln>
          </p:spPr>
          <p:txBody>
            <a:bodyPr/>
            <a:lstStyle/>
            <a:p>
              <a:endParaRPr lang="en-GB"/>
            </a:p>
          </p:txBody>
        </p:sp>
        <p:sp>
          <p:nvSpPr>
            <p:cNvPr id="49162" name="Freeform 10"/>
            <p:cNvSpPr>
              <a:spLocks/>
            </p:cNvSpPr>
            <p:nvPr/>
          </p:nvSpPr>
          <p:spPr bwMode="auto">
            <a:xfrm>
              <a:off x="3003" y="1846"/>
              <a:ext cx="208" cy="441"/>
            </a:xfrm>
            <a:custGeom>
              <a:avLst/>
              <a:gdLst>
                <a:gd name="T0" fmla="*/ 0 w 228"/>
                <a:gd name="T1" fmla="*/ 0 h 499"/>
                <a:gd name="T2" fmla="*/ 57 w 228"/>
                <a:gd name="T3" fmla="*/ 0 h 499"/>
                <a:gd name="T4" fmla="*/ 57 w 228"/>
                <a:gd name="T5" fmla="*/ 440 h 499"/>
                <a:gd name="T6" fmla="*/ 207 w 228"/>
                <a:gd name="T7" fmla="*/ 440 h 499"/>
                <a:gd name="T8" fmla="*/ 0 60000 65536"/>
                <a:gd name="T9" fmla="*/ 0 60000 65536"/>
                <a:gd name="T10" fmla="*/ 0 60000 65536"/>
                <a:gd name="T11" fmla="*/ 0 60000 65536"/>
                <a:gd name="T12" fmla="*/ 0 w 228"/>
                <a:gd name="T13" fmla="*/ 0 h 499"/>
                <a:gd name="T14" fmla="*/ 228 w 228"/>
                <a:gd name="T15" fmla="*/ 499 h 499"/>
              </a:gdLst>
              <a:ahLst/>
              <a:cxnLst>
                <a:cxn ang="T8">
                  <a:pos x="T0" y="T1"/>
                </a:cxn>
                <a:cxn ang="T9">
                  <a:pos x="T2" y="T3"/>
                </a:cxn>
                <a:cxn ang="T10">
                  <a:pos x="T4" y="T5"/>
                </a:cxn>
                <a:cxn ang="T11">
                  <a:pos x="T6" y="T7"/>
                </a:cxn>
              </a:cxnLst>
              <a:rect l="T12" t="T13" r="T14" b="T15"/>
              <a:pathLst>
                <a:path w="228" h="499">
                  <a:moveTo>
                    <a:pt x="0" y="0"/>
                  </a:moveTo>
                  <a:lnTo>
                    <a:pt x="62" y="0"/>
                  </a:lnTo>
                  <a:lnTo>
                    <a:pt x="62" y="498"/>
                  </a:lnTo>
                  <a:lnTo>
                    <a:pt x="227" y="498"/>
                  </a:lnTo>
                </a:path>
              </a:pathLst>
            </a:custGeom>
            <a:noFill/>
            <a:ln w="31462" cap="flat" cmpd="sng">
              <a:solidFill>
                <a:schemeClr val="tx1"/>
              </a:solidFill>
              <a:prstDash val="solid"/>
              <a:round/>
              <a:headEnd type="none" w="med" len="med"/>
              <a:tailEnd type="triangle" w="med" len="med"/>
            </a:ln>
          </p:spPr>
          <p:txBody>
            <a:bodyPr/>
            <a:lstStyle/>
            <a:p>
              <a:endParaRPr lang="en-GB"/>
            </a:p>
          </p:txBody>
        </p:sp>
        <p:sp>
          <p:nvSpPr>
            <p:cNvPr id="49163" name="Text Box 11"/>
            <p:cNvSpPr txBox="1">
              <a:spLocks noChangeArrowheads="1"/>
            </p:cNvSpPr>
            <p:nvPr/>
          </p:nvSpPr>
          <p:spPr bwMode="auto">
            <a:xfrm>
              <a:off x="240" y="1372"/>
              <a:ext cx="470" cy="433"/>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b="1">
                  <a:solidFill>
                    <a:srgbClr val="000000"/>
                  </a:solidFill>
                  <a:cs typeface="Arial" charset="0"/>
                </a:rPr>
                <a:t>next_</a:t>
              </a:r>
            </a:p>
            <a:p>
              <a:pPr algn="l" defTabSz="433388">
                <a:buClr>
                  <a:srgbClr val="808080"/>
                </a:buClr>
                <a:buSzPct val="90000"/>
                <a:buFont typeface="Monotype Sorts" pitchFamily="2" charset="2"/>
                <a:buNone/>
              </a:pPr>
              <a:r>
                <a:rPr lang="en-US" b="1">
                  <a:solidFill>
                    <a:srgbClr val="000000"/>
                  </a:solidFill>
                  <a:cs typeface="Arial" charset="0"/>
                </a:rPr>
                <a:t>read</a:t>
              </a:r>
              <a:endParaRPr lang="en-US">
                <a:cs typeface="Arial" charset="0"/>
              </a:endParaRPr>
            </a:p>
          </p:txBody>
        </p:sp>
        <p:sp>
          <p:nvSpPr>
            <p:cNvPr id="49164" name="Text Box 12"/>
            <p:cNvSpPr txBox="1">
              <a:spLocks noChangeArrowheads="1"/>
            </p:cNvSpPr>
            <p:nvPr/>
          </p:nvSpPr>
          <p:spPr bwMode="auto">
            <a:xfrm>
              <a:off x="4848" y="3072"/>
              <a:ext cx="480" cy="398"/>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US" b="1">
                  <a:solidFill>
                    <a:srgbClr val="000000"/>
                  </a:solidFill>
                  <a:cs typeface="Arial" charset="0"/>
                </a:rPr>
                <a:t>next_write</a:t>
              </a:r>
              <a:endParaRPr lang="en-US">
                <a:cs typeface="Arial" charset="0"/>
              </a:endParaRPr>
            </a:p>
          </p:txBody>
        </p:sp>
        <p:sp>
          <p:nvSpPr>
            <p:cNvPr id="49165" name="Line 13"/>
            <p:cNvSpPr>
              <a:spLocks noChangeShapeType="1"/>
            </p:cNvSpPr>
            <p:nvPr/>
          </p:nvSpPr>
          <p:spPr bwMode="auto">
            <a:xfrm>
              <a:off x="715" y="1453"/>
              <a:ext cx="245" cy="0"/>
            </a:xfrm>
            <a:prstGeom prst="line">
              <a:avLst/>
            </a:prstGeom>
            <a:noFill/>
            <a:ln w="18743">
              <a:solidFill>
                <a:srgbClr val="000000"/>
              </a:solidFill>
              <a:round/>
              <a:headEnd/>
              <a:tailEnd type="triangle" w="med" len="med"/>
            </a:ln>
          </p:spPr>
          <p:txBody>
            <a:bodyPr/>
            <a:lstStyle/>
            <a:p>
              <a:endParaRPr lang="en-GB"/>
            </a:p>
          </p:txBody>
        </p:sp>
        <p:sp>
          <p:nvSpPr>
            <p:cNvPr id="49166" name="Line 14"/>
            <p:cNvSpPr>
              <a:spLocks noChangeShapeType="1"/>
            </p:cNvSpPr>
            <p:nvPr/>
          </p:nvSpPr>
          <p:spPr bwMode="auto">
            <a:xfrm flipV="1">
              <a:off x="5110" y="2839"/>
              <a:ext cx="0" cy="231"/>
            </a:xfrm>
            <a:prstGeom prst="line">
              <a:avLst/>
            </a:prstGeom>
            <a:noFill/>
            <a:ln w="18743">
              <a:solidFill>
                <a:srgbClr val="000000"/>
              </a:solidFill>
              <a:round/>
              <a:headEnd/>
              <a:tailEnd type="triangle" w="med" len="med"/>
            </a:ln>
          </p:spPr>
          <p:txBody>
            <a:bodyPr/>
            <a:lstStyle/>
            <a:p>
              <a:endParaRPr lang="en-GB"/>
            </a:p>
          </p:txBody>
        </p:sp>
        <p:grpSp>
          <p:nvGrpSpPr>
            <p:cNvPr id="49167" name="Group 15"/>
            <p:cNvGrpSpPr>
              <a:grpSpLocks/>
            </p:cNvGrpSpPr>
            <p:nvPr/>
          </p:nvGrpSpPr>
          <p:grpSpPr bwMode="auto">
            <a:xfrm>
              <a:off x="3665" y="1340"/>
              <a:ext cx="1015" cy="216"/>
              <a:chOff x="4229" y="2403"/>
              <a:chExt cx="1117" cy="245"/>
            </a:xfrm>
          </p:grpSpPr>
          <p:sp>
            <p:nvSpPr>
              <p:cNvPr id="49171" name="Freeform 16"/>
              <p:cNvSpPr>
                <a:spLocks/>
              </p:cNvSpPr>
              <p:nvPr/>
            </p:nvSpPr>
            <p:spPr bwMode="auto">
              <a:xfrm>
                <a:off x="4229" y="2403"/>
                <a:ext cx="1117" cy="245"/>
              </a:xfrm>
              <a:custGeom>
                <a:avLst/>
                <a:gdLst>
                  <a:gd name="T0" fmla="*/ 0 w 1117"/>
                  <a:gd name="T1" fmla="*/ 244 h 245"/>
                  <a:gd name="T2" fmla="*/ 1116 w 1117"/>
                  <a:gd name="T3" fmla="*/ 244 h 245"/>
                  <a:gd name="T4" fmla="*/ 1116 w 1117"/>
                  <a:gd name="T5" fmla="*/ 0 h 245"/>
                  <a:gd name="T6" fmla="*/ 0 w 1117"/>
                  <a:gd name="T7" fmla="*/ 0 h 245"/>
                  <a:gd name="T8" fmla="*/ 0 w 1117"/>
                  <a:gd name="T9" fmla="*/ 244 h 245"/>
                  <a:gd name="T10" fmla="*/ 0 w 1117"/>
                  <a:gd name="T11" fmla="*/ 244 h 245"/>
                  <a:gd name="T12" fmla="*/ 0 60000 65536"/>
                  <a:gd name="T13" fmla="*/ 0 60000 65536"/>
                  <a:gd name="T14" fmla="*/ 0 60000 65536"/>
                  <a:gd name="T15" fmla="*/ 0 60000 65536"/>
                  <a:gd name="T16" fmla="*/ 0 60000 65536"/>
                  <a:gd name="T17" fmla="*/ 0 60000 65536"/>
                  <a:gd name="T18" fmla="*/ 0 w 1117"/>
                  <a:gd name="T19" fmla="*/ 0 h 245"/>
                  <a:gd name="T20" fmla="*/ 1117 w 1117"/>
                  <a:gd name="T21" fmla="*/ 245 h 245"/>
                </a:gdLst>
                <a:ahLst/>
                <a:cxnLst>
                  <a:cxn ang="T12">
                    <a:pos x="T0" y="T1"/>
                  </a:cxn>
                  <a:cxn ang="T13">
                    <a:pos x="T2" y="T3"/>
                  </a:cxn>
                  <a:cxn ang="T14">
                    <a:pos x="T4" y="T5"/>
                  </a:cxn>
                  <a:cxn ang="T15">
                    <a:pos x="T6" y="T7"/>
                  </a:cxn>
                  <a:cxn ang="T16">
                    <a:pos x="T8" y="T9"/>
                  </a:cxn>
                  <a:cxn ang="T17">
                    <a:pos x="T10" y="T11"/>
                  </a:cxn>
                </a:cxnLst>
                <a:rect l="T18" t="T19" r="T20" b="T21"/>
                <a:pathLst>
                  <a:path w="1117" h="245">
                    <a:moveTo>
                      <a:pt x="0" y="244"/>
                    </a:moveTo>
                    <a:lnTo>
                      <a:pt x="1116" y="244"/>
                    </a:lnTo>
                    <a:lnTo>
                      <a:pt x="1116" y="0"/>
                    </a:lnTo>
                    <a:lnTo>
                      <a:pt x="0" y="0"/>
                    </a:lnTo>
                    <a:lnTo>
                      <a:pt x="0" y="244"/>
                    </a:lnTo>
                  </a:path>
                </a:pathLst>
              </a:custGeom>
              <a:solidFill>
                <a:srgbClr val="FFFFFF"/>
              </a:solidFill>
              <a:ln w="31462" cap="flat" cmpd="sng">
                <a:solidFill>
                  <a:srgbClr val="000000"/>
                </a:solidFill>
                <a:prstDash val="solid"/>
                <a:round/>
                <a:headEnd type="none" w="med" len="med"/>
                <a:tailEnd type="none" w="med" len="med"/>
              </a:ln>
            </p:spPr>
            <p:txBody>
              <a:bodyPr/>
              <a:lstStyle/>
              <a:p>
                <a:endParaRPr lang="en-GB"/>
              </a:p>
            </p:txBody>
          </p:sp>
          <p:sp>
            <p:nvSpPr>
              <p:cNvPr id="49172" name="Text Box 17"/>
              <p:cNvSpPr txBox="1">
                <a:spLocks noChangeArrowheads="1"/>
              </p:cNvSpPr>
              <p:nvPr/>
            </p:nvSpPr>
            <p:spPr bwMode="auto">
              <a:xfrm>
                <a:off x="4333" y="2439"/>
                <a:ext cx="953" cy="180"/>
              </a:xfrm>
              <a:prstGeom prst="rect">
                <a:avLst/>
              </a:prstGeom>
              <a:noFill/>
              <a:ln w="9525">
                <a:noFill/>
                <a:miter lim="800000"/>
                <a:headEnd/>
                <a:tailEnd/>
              </a:ln>
            </p:spPr>
            <p:txBody>
              <a:bodyPr lIns="0" tIns="0" rIns="0" bIns="0" anchor="ctr"/>
              <a:lstStyle/>
              <a:p>
                <a:pPr defTabSz="433388">
                  <a:buClr>
                    <a:srgbClr val="808080"/>
                  </a:buClr>
                  <a:buSzPct val="90000"/>
                  <a:buFont typeface="Monotype Sorts" pitchFamily="2" charset="2"/>
                  <a:buNone/>
                </a:pPr>
                <a:r>
                  <a:rPr lang="en-US">
                    <a:solidFill>
                      <a:srgbClr val="000000"/>
                    </a:solidFill>
                    <a:cs typeface="Arial" charset="0"/>
                  </a:rPr>
                  <a:t>counter</a:t>
                </a:r>
                <a:endParaRPr lang="en-US" sz="1600">
                  <a:cs typeface="Arial" charset="0"/>
                </a:endParaRPr>
              </a:p>
            </p:txBody>
          </p:sp>
        </p:grpSp>
        <p:sp>
          <p:nvSpPr>
            <p:cNvPr id="49168" name="Text Box 18"/>
            <p:cNvSpPr txBox="1">
              <a:spLocks noChangeArrowheads="1"/>
            </p:cNvSpPr>
            <p:nvPr/>
          </p:nvSpPr>
          <p:spPr bwMode="auto">
            <a:xfrm>
              <a:off x="4177" y="2363"/>
              <a:ext cx="480" cy="398"/>
            </a:xfrm>
            <a:prstGeom prst="rect">
              <a:avLst/>
            </a:prstGeom>
            <a:noFill/>
            <a:ln w="9525">
              <a:noFill/>
              <a:miter lim="800000"/>
              <a:headEnd/>
              <a:tailEnd/>
            </a:ln>
          </p:spPr>
          <p:txBody>
            <a:bodyPr lIns="0" tIns="0" rIns="0" bIns="0"/>
            <a:lstStyle/>
            <a:p>
              <a:pPr algn="l" defTabSz="433388">
                <a:buClr>
                  <a:srgbClr val="808080"/>
                </a:buClr>
                <a:buSzPct val="90000"/>
                <a:buFont typeface="Monotype Sorts" pitchFamily="2" charset="2"/>
                <a:buNone/>
              </a:pPr>
              <a:r>
                <a:rPr lang="en-GB" b="1">
                  <a:solidFill>
                    <a:srgbClr val="000000"/>
                  </a:solidFill>
                  <a:cs typeface="Arial" charset="0"/>
                </a:rPr>
                <a:t>…</a:t>
              </a:r>
              <a:endParaRPr lang="en-US">
                <a:cs typeface="Arial" charset="0"/>
              </a:endParaRPr>
            </a:p>
          </p:txBody>
        </p:sp>
        <p:sp>
          <p:nvSpPr>
            <p:cNvPr id="49169" name="Line 19"/>
            <p:cNvSpPr>
              <a:spLocks noChangeShapeType="1"/>
            </p:cNvSpPr>
            <p:nvPr/>
          </p:nvSpPr>
          <p:spPr bwMode="auto">
            <a:xfrm>
              <a:off x="4132" y="2289"/>
              <a:ext cx="230" cy="0"/>
            </a:xfrm>
            <a:prstGeom prst="line">
              <a:avLst/>
            </a:prstGeom>
            <a:noFill/>
            <a:ln w="31496">
              <a:solidFill>
                <a:schemeClr val="tx1"/>
              </a:solidFill>
              <a:round/>
              <a:headEnd/>
              <a:tailEnd type="triangle" w="med" len="med"/>
            </a:ln>
          </p:spPr>
          <p:txBody>
            <a:bodyPr/>
            <a:lstStyle/>
            <a:p>
              <a:endParaRPr lang="en-GB"/>
            </a:p>
          </p:txBody>
        </p:sp>
        <p:sp>
          <p:nvSpPr>
            <p:cNvPr id="49170" name="Line 20"/>
            <p:cNvSpPr>
              <a:spLocks noChangeShapeType="1"/>
            </p:cNvSpPr>
            <p:nvPr/>
          </p:nvSpPr>
          <p:spPr bwMode="auto">
            <a:xfrm>
              <a:off x="4170" y="2703"/>
              <a:ext cx="200" cy="0"/>
            </a:xfrm>
            <a:prstGeom prst="line">
              <a:avLst/>
            </a:prstGeom>
            <a:noFill/>
            <a:ln w="31496">
              <a:solidFill>
                <a:schemeClr val="tx1"/>
              </a:solidFill>
              <a:round/>
              <a:headEnd/>
              <a:tailEnd type="triangle" w="med" len="med"/>
            </a:ln>
          </p:spPr>
          <p:txBody>
            <a:bodyPr/>
            <a:lstStyle/>
            <a:p>
              <a:endParaRPr lang="en-GB"/>
            </a:p>
          </p:txBody>
        </p:sp>
      </p:gr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GB" smtClean="0"/>
              <a:t>Driving and Checking</a:t>
            </a:r>
            <a:endParaRPr lang="en-US" smtClean="0"/>
          </a:p>
        </p:txBody>
      </p:sp>
      <p:sp>
        <p:nvSpPr>
          <p:cNvPr id="3076" name="Rectangle 3"/>
          <p:cNvSpPr>
            <a:spLocks noGrp="1" noChangeArrowheads="1"/>
          </p:cNvSpPr>
          <p:nvPr>
            <p:ph type="body" idx="1"/>
          </p:nvPr>
        </p:nvSpPr>
        <p:spPr>
          <a:xfrm>
            <a:off x="468313" y="1557338"/>
            <a:ext cx="5303837" cy="4695825"/>
          </a:xfrm>
        </p:spPr>
        <p:txBody>
          <a:bodyPr/>
          <a:lstStyle/>
          <a:p>
            <a:pPr eaLnBrk="1" hangingPunct="1"/>
            <a:r>
              <a:rPr lang="en-GB" smtClean="0"/>
              <a:t>You need both or you get nothing!</a:t>
            </a:r>
          </a:p>
          <a:p>
            <a:pPr eaLnBrk="1" hangingPunct="1"/>
            <a:endParaRPr lang="en-GB" smtClean="0"/>
          </a:p>
          <a:p>
            <a:pPr eaLnBrk="1" hangingPunct="1"/>
            <a:r>
              <a:rPr lang="en-GB" smtClean="0"/>
              <a:t>To find a bug:</a:t>
            </a:r>
          </a:p>
          <a:p>
            <a:pPr lvl="1" eaLnBrk="1" hangingPunct="1"/>
            <a:r>
              <a:rPr lang="en-GB" smtClean="0"/>
              <a:t>Your </a:t>
            </a:r>
            <a:r>
              <a:rPr lang="en-GB" smtClean="0">
                <a:solidFill>
                  <a:srgbClr val="A50021"/>
                </a:solidFill>
              </a:rPr>
              <a:t>driver</a:t>
            </a:r>
            <a:r>
              <a:rPr lang="en-GB" smtClean="0"/>
              <a:t> must create the failing scenario, and</a:t>
            </a:r>
          </a:p>
          <a:p>
            <a:pPr lvl="1" eaLnBrk="1" hangingPunct="1"/>
            <a:r>
              <a:rPr lang="en-GB" smtClean="0"/>
              <a:t>Your </a:t>
            </a:r>
            <a:r>
              <a:rPr lang="en-GB" smtClean="0">
                <a:solidFill>
                  <a:srgbClr val="A50021"/>
                </a:solidFill>
              </a:rPr>
              <a:t>checker</a:t>
            </a:r>
            <a:r>
              <a:rPr lang="en-GB" smtClean="0"/>
              <a:t> must flag the behaviour mismatch.</a:t>
            </a:r>
            <a:endParaRPr lang="en-US" smtClean="0"/>
          </a:p>
        </p:txBody>
      </p:sp>
      <p:grpSp>
        <p:nvGrpSpPr>
          <p:cNvPr id="3077" name="Group 4"/>
          <p:cNvGrpSpPr>
            <a:grpSpLocks/>
          </p:cNvGrpSpPr>
          <p:nvPr/>
        </p:nvGrpSpPr>
        <p:grpSpPr bwMode="auto">
          <a:xfrm>
            <a:off x="6169025" y="2638425"/>
            <a:ext cx="2743200" cy="2619375"/>
            <a:chOff x="2016" y="2640"/>
            <a:chExt cx="1440" cy="1344"/>
          </a:xfrm>
        </p:grpSpPr>
        <p:graphicFrame>
          <p:nvGraphicFramePr>
            <p:cNvPr id="3074" name="Object 5"/>
            <p:cNvGraphicFramePr>
              <a:graphicFrameLocks noChangeAspect="1"/>
            </p:cNvGraphicFramePr>
            <p:nvPr/>
          </p:nvGraphicFramePr>
          <p:xfrm>
            <a:off x="2016" y="2640"/>
            <a:ext cx="1440" cy="1344"/>
          </p:xfrm>
          <a:graphic>
            <a:graphicData uri="http://schemas.openxmlformats.org/presentationml/2006/ole">
              <mc:AlternateContent xmlns:mc="http://schemas.openxmlformats.org/markup-compatibility/2006">
                <mc:Choice xmlns:v="urn:schemas-microsoft-com:vml" Requires="v">
                  <p:oleObj spid="_x0000_s3106" name="Drawing" r:id="rId3" imgW="3045600" imgH="2926800" progId="">
                    <p:embed/>
                  </p:oleObj>
                </mc:Choice>
                <mc:Fallback>
                  <p:oleObj name="Drawing" r:id="rId3" imgW="3045600" imgH="29268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 y="2640"/>
                          <a:ext cx="1440" cy="1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078" name="Text Box 6"/>
            <p:cNvSpPr txBox="1">
              <a:spLocks noChangeArrowheads="1"/>
            </p:cNvSpPr>
            <p:nvPr/>
          </p:nvSpPr>
          <p:spPr bwMode="auto">
            <a:xfrm>
              <a:off x="2233" y="3392"/>
              <a:ext cx="481" cy="203"/>
            </a:xfrm>
            <a:prstGeom prst="rect">
              <a:avLst/>
            </a:prstGeom>
            <a:noFill/>
            <a:ln w="9525">
              <a:noFill/>
              <a:miter lim="800000"/>
              <a:headEnd/>
              <a:tailEnd/>
            </a:ln>
          </p:spPr>
          <p:txBody>
            <a:bodyPr wrap="none" lIns="91431" tIns="45716" rIns="91431" bIns="45716">
              <a:spAutoFit/>
            </a:bodyPr>
            <a:lstStyle/>
            <a:p>
              <a:pPr algn="l"/>
              <a:r>
                <a:rPr lang="en-US" sz="2000" b="1">
                  <a:solidFill>
                    <a:schemeClr val="bg1"/>
                  </a:solidFill>
                  <a:cs typeface="Arial" charset="0"/>
                </a:rPr>
                <a:t>Driver</a:t>
              </a:r>
            </a:p>
          </p:txBody>
        </p:sp>
        <p:sp>
          <p:nvSpPr>
            <p:cNvPr id="3079" name="Text Box 7"/>
            <p:cNvSpPr txBox="1">
              <a:spLocks noChangeArrowheads="1"/>
            </p:cNvSpPr>
            <p:nvPr/>
          </p:nvSpPr>
          <p:spPr bwMode="auto">
            <a:xfrm>
              <a:off x="2660" y="3075"/>
              <a:ext cx="624" cy="204"/>
            </a:xfrm>
            <a:prstGeom prst="rect">
              <a:avLst/>
            </a:prstGeom>
            <a:noFill/>
            <a:ln w="9525">
              <a:noFill/>
              <a:miter lim="800000"/>
              <a:headEnd/>
              <a:tailEnd/>
            </a:ln>
          </p:spPr>
          <p:txBody>
            <a:bodyPr wrap="none" lIns="91431" tIns="45716" rIns="91431" bIns="45716">
              <a:spAutoFit/>
            </a:bodyPr>
            <a:lstStyle/>
            <a:p>
              <a:pPr algn="l"/>
              <a:r>
                <a:rPr lang="en-US" sz="2000" b="1">
                  <a:cs typeface="Arial" charset="0"/>
                </a:rPr>
                <a:t>Checker</a:t>
              </a:r>
            </a:p>
          </p:txBody>
        </p:sp>
      </p:gr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a:t>
            </a:r>
            <a:r>
              <a:rPr lang="en-US" dirty="0" err="1" smtClean="0"/>
              <a:t>Observability</a:t>
            </a:r>
            <a:endParaRPr lang="en-GB" dirty="0"/>
          </a:p>
        </p:txBody>
      </p:sp>
      <p:sp>
        <p:nvSpPr>
          <p:cNvPr id="62" name="Content Placeholder 2"/>
          <p:cNvSpPr>
            <a:spLocks noGrp="1"/>
          </p:cNvSpPr>
          <p:nvPr>
            <p:ph idx="1"/>
          </p:nvPr>
        </p:nvSpPr>
        <p:spPr>
          <a:xfrm>
            <a:off x="359568" y="1484784"/>
            <a:ext cx="8424863" cy="4895850"/>
          </a:xfrm>
        </p:spPr>
        <p:txBody>
          <a:bodyPr/>
          <a:lstStyle/>
          <a:p>
            <a:r>
              <a:rPr lang="en-GB" dirty="0" smtClean="0"/>
              <a:t>Black Box</a:t>
            </a:r>
          </a:p>
          <a:p>
            <a:pPr>
              <a:buNone/>
            </a:pPr>
            <a:endParaRPr lang="en-GB" dirty="0" smtClean="0"/>
          </a:p>
          <a:p>
            <a:endParaRPr lang="en-GB" dirty="0" smtClean="0"/>
          </a:p>
          <a:p>
            <a:r>
              <a:rPr lang="en-GB" dirty="0" smtClean="0"/>
              <a:t>White Box</a:t>
            </a:r>
          </a:p>
          <a:p>
            <a:endParaRPr lang="en-GB" dirty="0" smtClean="0"/>
          </a:p>
          <a:p>
            <a:endParaRPr lang="en-GB" dirty="0" smtClean="0"/>
          </a:p>
          <a:p>
            <a:r>
              <a:rPr lang="en-GB" dirty="0" smtClean="0"/>
              <a:t>Grey Box</a:t>
            </a:r>
            <a:endParaRPr lang="en-GB" dirty="0"/>
          </a:p>
        </p:txBody>
      </p:sp>
      <p:grpSp>
        <p:nvGrpSpPr>
          <p:cNvPr id="3" name="Group 17"/>
          <p:cNvGrpSpPr>
            <a:grpSpLocks/>
          </p:cNvGrpSpPr>
          <p:nvPr/>
        </p:nvGrpSpPr>
        <p:grpSpPr bwMode="auto">
          <a:xfrm>
            <a:off x="2771800" y="1844824"/>
            <a:ext cx="5930900" cy="1028700"/>
            <a:chOff x="1016" y="952"/>
            <a:chExt cx="3736" cy="648"/>
          </a:xfrm>
        </p:grpSpPr>
        <p:sp>
          <p:nvSpPr>
            <p:cNvPr id="64" name="Rectangle 4"/>
            <p:cNvSpPr>
              <a:spLocks noChangeArrowheads="1"/>
            </p:cNvSpPr>
            <p:nvPr/>
          </p:nvSpPr>
          <p:spPr bwMode="auto">
            <a:xfrm>
              <a:off x="2264" y="952"/>
              <a:ext cx="1144" cy="648"/>
            </a:xfrm>
            <a:prstGeom prst="rect">
              <a:avLst/>
            </a:prstGeom>
            <a:solidFill>
              <a:schemeClr val="tx1"/>
            </a:solidFill>
            <a:ln w="19050" algn="ctr">
              <a:solidFill>
                <a:schemeClr val="tx1"/>
              </a:solidFill>
              <a:miter lim="800000"/>
              <a:headEnd/>
              <a:tailEnd type="none" w="lg" len="lg"/>
            </a:ln>
          </p:spPr>
          <p:txBody>
            <a:bodyPr wrap="none" anchor="ctr"/>
            <a:lstStyle/>
            <a:p>
              <a:endParaRPr lang="en-GB"/>
            </a:p>
          </p:txBody>
        </p:sp>
        <p:sp>
          <p:nvSpPr>
            <p:cNvPr id="65" name="Text Box 5"/>
            <p:cNvSpPr txBox="1">
              <a:spLocks noChangeArrowheads="1"/>
            </p:cNvSpPr>
            <p:nvPr/>
          </p:nvSpPr>
          <p:spPr bwMode="auto">
            <a:xfrm>
              <a:off x="2320" y="1104"/>
              <a:ext cx="1032" cy="327"/>
            </a:xfrm>
            <a:prstGeom prst="rect">
              <a:avLst/>
            </a:prstGeom>
            <a:noFill/>
            <a:ln w="19050" algn="ctr">
              <a:noFill/>
              <a:miter lim="800000"/>
              <a:headEnd/>
              <a:tailEnd type="none" w="lg" len="lg"/>
            </a:ln>
          </p:spPr>
          <p:txBody>
            <a:bodyPr>
              <a:spAutoFit/>
            </a:bodyPr>
            <a:lstStyle/>
            <a:p>
              <a:pPr>
                <a:spcBef>
                  <a:spcPct val="50000"/>
                </a:spcBef>
              </a:pPr>
              <a:r>
                <a:rPr lang="en-GB" sz="2800" b="1" dirty="0">
                  <a:solidFill>
                    <a:schemeClr val="bg1"/>
                  </a:solidFill>
                </a:rPr>
                <a:t>DUV</a:t>
              </a:r>
              <a:endParaRPr lang="en-US" sz="2800" b="1" dirty="0">
                <a:solidFill>
                  <a:schemeClr val="bg1"/>
                </a:solidFill>
              </a:endParaRPr>
            </a:p>
          </p:txBody>
        </p:sp>
        <p:sp>
          <p:nvSpPr>
            <p:cNvPr id="66" name="Line 6"/>
            <p:cNvSpPr>
              <a:spLocks noChangeShapeType="1"/>
            </p:cNvSpPr>
            <p:nvPr/>
          </p:nvSpPr>
          <p:spPr bwMode="auto">
            <a:xfrm>
              <a:off x="1816" y="1072"/>
              <a:ext cx="496" cy="0"/>
            </a:xfrm>
            <a:prstGeom prst="line">
              <a:avLst/>
            </a:prstGeom>
            <a:noFill/>
            <a:ln w="19050">
              <a:solidFill>
                <a:schemeClr val="tx1"/>
              </a:solidFill>
              <a:round/>
              <a:headEnd/>
              <a:tailEnd type="none" w="lg" len="lg"/>
            </a:ln>
          </p:spPr>
          <p:txBody>
            <a:bodyPr/>
            <a:lstStyle/>
            <a:p>
              <a:endParaRPr lang="en-GB"/>
            </a:p>
          </p:txBody>
        </p:sp>
        <p:sp>
          <p:nvSpPr>
            <p:cNvPr id="67" name="Line 7"/>
            <p:cNvSpPr>
              <a:spLocks noChangeShapeType="1"/>
            </p:cNvSpPr>
            <p:nvPr/>
          </p:nvSpPr>
          <p:spPr bwMode="auto">
            <a:xfrm>
              <a:off x="1821" y="1189"/>
              <a:ext cx="496" cy="0"/>
            </a:xfrm>
            <a:prstGeom prst="line">
              <a:avLst/>
            </a:prstGeom>
            <a:noFill/>
            <a:ln w="19050">
              <a:solidFill>
                <a:schemeClr val="tx1"/>
              </a:solidFill>
              <a:round/>
              <a:headEnd/>
              <a:tailEnd type="none" w="lg" len="lg"/>
            </a:ln>
          </p:spPr>
          <p:txBody>
            <a:bodyPr/>
            <a:lstStyle/>
            <a:p>
              <a:endParaRPr lang="en-GB"/>
            </a:p>
          </p:txBody>
        </p:sp>
        <p:sp>
          <p:nvSpPr>
            <p:cNvPr id="68" name="Line 8"/>
            <p:cNvSpPr>
              <a:spLocks noChangeShapeType="1"/>
            </p:cNvSpPr>
            <p:nvPr/>
          </p:nvSpPr>
          <p:spPr bwMode="auto">
            <a:xfrm>
              <a:off x="1826" y="1318"/>
              <a:ext cx="496" cy="0"/>
            </a:xfrm>
            <a:prstGeom prst="line">
              <a:avLst/>
            </a:prstGeom>
            <a:noFill/>
            <a:ln w="19050">
              <a:solidFill>
                <a:schemeClr val="tx1"/>
              </a:solidFill>
              <a:round/>
              <a:headEnd/>
              <a:tailEnd type="none" w="lg" len="lg"/>
            </a:ln>
          </p:spPr>
          <p:txBody>
            <a:bodyPr/>
            <a:lstStyle/>
            <a:p>
              <a:endParaRPr lang="en-GB"/>
            </a:p>
          </p:txBody>
        </p:sp>
        <p:sp>
          <p:nvSpPr>
            <p:cNvPr id="69" name="Line 9"/>
            <p:cNvSpPr>
              <a:spLocks noChangeShapeType="1"/>
            </p:cNvSpPr>
            <p:nvPr/>
          </p:nvSpPr>
          <p:spPr bwMode="auto">
            <a:xfrm>
              <a:off x="1823" y="1431"/>
              <a:ext cx="496" cy="0"/>
            </a:xfrm>
            <a:prstGeom prst="line">
              <a:avLst/>
            </a:prstGeom>
            <a:noFill/>
            <a:ln w="19050">
              <a:solidFill>
                <a:schemeClr val="tx1"/>
              </a:solidFill>
              <a:round/>
              <a:headEnd/>
              <a:tailEnd type="none" w="lg" len="lg"/>
            </a:ln>
          </p:spPr>
          <p:txBody>
            <a:bodyPr/>
            <a:lstStyle/>
            <a:p>
              <a:endParaRPr lang="en-GB"/>
            </a:p>
          </p:txBody>
        </p:sp>
        <p:sp>
          <p:nvSpPr>
            <p:cNvPr id="70" name="Line 12"/>
            <p:cNvSpPr>
              <a:spLocks noChangeShapeType="1"/>
            </p:cNvSpPr>
            <p:nvPr/>
          </p:nvSpPr>
          <p:spPr bwMode="auto">
            <a:xfrm>
              <a:off x="3297" y="1105"/>
              <a:ext cx="496" cy="0"/>
            </a:xfrm>
            <a:prstGeom prst="line">
              <a:avLst/>
            </a:prstGeom>
            <a:noFill/>
            <a:ln w="19050">
              <a:solidFill>
                <a:schemeClr val="tx1"/>
              </a:solidFill>
              <a:round/>
              <a:headEnd/>
              <a:tailEnd type="none" w="lg" len="lg"/>
            </a:ln>
          </p:spPr>
          <p:txBody>
            <a:bodyPr/>
            <a:lstStyle/>
            <a:p>
              <a:endParaRPr lang="en-GB"/>
            </a:p>
          </p:txBody>
        </p:sp>
        <p:sp>
          <p:nvSpPr>
            <p:cNvPr id="71" name="Line 13"/>
            <p:cNvSpPr>
              <a:spLocks noChangeShapeType="1"/>
            </p:cNvSpPr>
            <p:nvPr/>
          </p:nvSpPr>
          <p:spPr bwMode="auto">
            <a:xfrm>
              <a:off x="3294" y="1238"/>
              <a:ext cx="496" cy="0"/>
            </a:xfrm>
            <a:prstGeom prst="line">
              <a:avLst/>
            </a:prstGeom>
            <a:noFill/>
            <a:ln w="19050">
              <a:solidFill>
                <a:schemeClr val="tx1"/>
              </a:solidFill>
              <a:round/>
              <a:headEnd/>
              <a:tailEnd type="none" w="lg" len="lg"/>
            </a:ln>
          </p:spPr>
          <p:txBody>
            <a:bodyPr/>
            <a:lstStyle/>
            <a:p>
              <a:endParaRPr lang="en-GB"/>
            </a:p>
          </p:txBody>
        </p:sp>
        <p:sp>
          <p:nvSpPr>
            <p:cNvPr id="72" name="Line 14"/>
            <p:cNvSpPr>
              <a:spLocks noChangeShapeType="1"/>
            </p:cNvSpPr>
            <p:nvPr/>
          </p:nvSpPr>
          <p:spPr bwMode="auto">
            <a:xfrm>
              <a:off x="3295" y="1383"/>
              <a:ext cx="496" cy="0"/>
            </a:xfrm>
            <a:prstGeom prst="line">
              <a:avLst/>
            </a:prstGeom>
            <a:noFill/>
            <a:ln w="19050">
              <a:solidFill>
                <a:schemeClr val="tx1"/>
              </a:solidFill>
              <a:round/>
              <a:headEnd/>
              <a:tailEnd type="none" w="lg" len="lg"/>
            </a:ln>
          </p:spPr>
          <p:txBody>
            <a:bodyPr/>
            <a:lstStyle/>
            <a:p>
              <a:endParaRPr lang="en-GB"/>
            </a:p>
          </p:txBody>
        </p:sp>
        <p:sp>
          <p:nvSpPr>
            <p:cNvPr id="73" name="Text Box 15"/>
            <p:cNvSpPr txBox="1">
              <a:spLocks noChangeArrowheads="1"/>
            </p:cNvSpPr>
            <p:nvPr/>
          </p:nvSpPr>
          <p:spPr bwMode="auto">
            <a:xfrm>
              <a:off x="1016" y="1122"/>
              <a:ext cx="928" cy="231"/>
            </a:xfrm>
            <a:prstGeom prst="rect">
              <a:avLst/>
            </a:prstGeom>
            <a:noFill/>
            <a:ln w="19050" algn="ctr">
              <a:noFill/>
              <a:miter lim="800000"/>
              <a:headEnd/>
              <a:tailEnd type="none" w="lg" len="lg"/>
            </a:ln>
          </p:spPr>
          <p:txBody>
            <a:bodyPr>
              <a:spAutoFit/>
            </a:bodyPr>
            <a:lstStyle/>
            <a:p>
              <a:pPr>
                <a:spcBef>
                  <a:spcPct val="50000"/>
                </a:spcBef>
              </a:pPr>
              <a:r>
                <a:rPr lang="en-GB" dirty="0"/>
                <a:t>Inputs</a:t>
              </a:r>
              <a:endParaRPr lang="en-US" dirty="0"/>
            </a:p>
          </p:txBody>
        </p:sp>
        <p:sp>
          <p:nvSpPr>
            <p:cNvPr id="74" name="Text Box 16"/>
            <p:cNvSpPr txBox="1">
              <a:spLocks noChangeArrowheads="1"/>
            </p:cNvSpPr>
            <p:nvPr/>
          </p:nvSpPr>
          <p:spPr bwMode="auto">
            <a:xfrm>
              <a:off x="3648" y="1128"/>
              <a:ext cx="1104" cy="231"/>
            </a:xfrm>
            <a:prstGeom prst="rect">
              <a:avLst/>
            </a:prstGeom>
            <a:noFill/>
            <a:ln w="19050" algn="ctr">
              <a:noFill/>
              <a:miter lim="800000"/>
              <a:headEnd/>
              <a:tailEnd type="none" w="lg" len="lg"/>
            </a:ln>
          </p:spPr>
          <p:txBody>
            <a:bodyPr>
              <a:spAutoFit/>
            </a:bodyPr>
            <a:lstStyle/>
            <a:p>
              <a:pPr>
                <a:spcBef>
                  <a:spcPct val="50000"/>
                </a:spcBef>
              </a:pPr>
              <a:r>
                <a:rPr lang="en-GB" dirty="0"/>
                <a:t>Outputs</a:t>
              </a:r>
              <a:endParaRPr lang="en-US" dirty="0"/>
            </a:p>
          </p:txBody>
        </p:sp>
      </p:grpSp>
      <p:grpSp>
        <p:nvGrpSpPr>
          <p:cNvPr id="4" name="Group 239"/>
          <p:cNvGrpSpPr/>
          <p:nvPr/>
        </p:nvGrpSpPr>
        <p:grpSpPr>
          <a:xfrm>
            <a:off x="2771800" y="3479800"/>
            <a:ext cx="5930900" cy="1106055"/>
            <a:chOff x="2771800" y="3479800"/>
            <a:chExt cx="5930900" cy="1106055"/>
          </a:xfrm>
        </p:grpSpPr>
        <p:grpSp>
          <p:nvGrpSpPr>
            <p:cNvPr id="5" name="Group 238"/>
            <p:cNvGrpSpPr/>
            <p:nvPr/>
          </p:nvGrpSpPr>
          <p:grpSpPr>
            <a:xfrm>
              <a:off x="2771800" y="3479800"/>
              <a:ext cx="5930900" cy="1106055"/>
              <a:chOff x="2771800" y="3479800"/>
              <a:chExt cx="5930900" cy="1106055"/>
            </a:xfrm>
          </p:grpSpPr>
          <p:grpSp>
            <p:nvGrpSpPr>
              <p:cNvPr id="6" name="Group 128"/>
              <p:cNvGrpSpPr/>
              <p:nvPr/>
            </p:nvGrpSpPr>
            <p:grpSpPr>
              <a:xfrm>
                <a:off x="2771800" y="3479800"/>
                <a:ext cx="5930900" cy="1106055"/>
                <a:chOff x="2771800" y="3479800"/>
                <a:chExt cx="5930900" cy="1106055"/>
              </a:xfrm>
            </p:grpSpPr>
            <p:grpSp>
              <p:nvGrpSpPr>
                <p:cNvPr id="7" name="Group 5"/>
                <p:cNvGrpSpPr>
                  <a:grpSpLocks/>
                </p:cNvGrpSpPr>
                <p:nvPr/>
              </p:nvGrpSpPr>
              <p:grpSpPr bwMode="auto">
                <a:xfrm rot="16200000">
                  <a:off x="5587275" y="3491480"/>
                  <a:ext cx="288000" cy="508797"/>
                  <a:chOff x="797" y="1718"/>
                  <a:chExt cx="384" cy="599"/>
                </a:xfrm>
              </p:grpSpPr>
              <p:sp>
                <p:nvSpPr>
                  <p:cNvPr id="47" name="Rectangle 6"/>
                  <p:cNvSpPr>
                    <a:spLocks noChangeArrowheads="1"/>
                  </p:cNvSpPr>
                  <p:nvPr/>
                </p:nvSpPr>
                <p:spPr bwMode="auto">
                  <a:xfrm>
                    <a:off x="797" y="1718"/>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48" name="Rectangle 7"/>
                  <p:cNvSpPr>
                    <a:spLocks noChangeArrowheads="1"/>
                  </p:cNvSpPr>
                  <p:nvPr/>
                </p:nvSpPr>
                <p:spPr bwMode="auto">
                  <a:xfrm>
                    <a:off x="797" y="1794"/>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49" name="Rectangle 8"/>
                  <p:cNvSpPr>
                    <a:spLocks noChangeArrowheads="1"/>
                  </p:cNvSpPr>
                  <p:nvPr/>
                </p:nvSpPr>
                <p:spPr bwMode="auto">
                  <a:xfrm>
                    <a:off x="797" y="1870"/>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0" name="Rectangle 9"/>
                  <p:cNvSpPr>
                    <a:spLocks noChangeArrowheads="1"/>
                  </p:cNvSpPr>
                  <p:nvPr/>
                </p:nvSpPr>
                <p:spPr bwMode="auto">
                  <a:xfrm>
                    <a:off x="797" y="1946"/>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1" name="Rectangle 10"/>
                  <p:cNvSpPr>
                    <a:spLocks noChangeArrowheads="1"/>
                  </p:cNvSpPr>
                  <p:nvPr/>
                </p:nvSpPr>
                <p:spPr bwMode="auto">
                  <a:xfrm>
                    <a:off x="797" y="2022"/>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2" name="Rectangle 11"/>
                  <p:cNvSpPr>
                    <a:spLocks noChangeArrowheads="1"/>
                  </p:cNvSpPr>
                  <p:nvPr/>
                </p:nvSpPr>
                <p:spPr bwMode="auto">
                  <a:xfrm>
                    <a:off x="797" y="2098"/>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3" name="Rectangle 12"/>
                  <p:cNvSpPr>
                    <a:spLocks noChangeArrowheads="1"/>
                  </p:cNvSpPr>
                  <p:nvPr/>
                </p:nvSpPr>
                <p:spPr bwMode="auto">
                  <a:xfrm>
                    <a:off x="797" y="2174"/>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4" name="Rectangle 13"/>
                  <p:cNvSpPr>
                    <a:spLocks noChangeArrowheads="1"/>
                  </p:cNvSpPr>
                  <p:nvPr/>
                </p:nvSpPr>
                <p:spPr bwMode="auto">
                  <a:xfrm>
                    <a:off x="797" y="2240"/>
                    <a:ext cx="384" cy="77"/>
                  </a:xfrm>
                  <a:prstGeom prst="rect">
                    <a:avLst/>
                  </a:prstGeom>
                  <a:solidFill>
                    <a:schemeClr val="bg1"/>
                  </a:solidFill>
                  <a:ln w="9525">
                    <a:solidFill>
                      <a:schemeClr val="tx1"/>
                    </a:solidFill>
                    <a:miter lim="800000"/>
                    <a:headEnd/>
                    <a:tailEnd/>
                  </a:ln>
                </p:spPr>
                <p:txBody>
                  <a:bodyPr wrap="none" anchor="ctr"/>
                  <a:lstStyle/>
                  <a:p>
                    <a:endParaRPr lang="en-GB"/>
                  </a:p>
                </p:txBody>
              </p:sp>
            </p:grpSp>
            <p:sp>
              <p:nvSpPr>
                <p:cNvPr id="76" name="Line 6"/>
                <p:cNvSpPr>
                  <a:spLocks noChangeShapeType="1"/>
                </p:cNvSpPr>
                <p:nvPr/>
              </p:nvSpPr>
              <p:spPr bwMode="auto">
                <a:xfrm>
                  <a:off x="4041799" y="3670300"/>
                  <a:ext cx="820713" cy="1588"/>
                </a:xfrm>
                <a:prstGeom prst="line">
                  <a:avLst/>
                </a:prstGeom>
                <a:noFill/>
                <a:ln w="19050">
                  <a:solidFill>
                    <a:schemeClr val="tx1"/>
                  </a:solidFill>
                  <a:round/>
                  <a:headEnd/>
                  <a:tailEnd type="none" w="lg" len="lg"/>
                </a:ln>
              </p:spPr>
              <p:txBody>
                <a:bodyPr/>
                <a:lstStyle/>
                <a:p>
                  <a:endParaRPr lang="en-GB"/>
                </a:p>
              </p:txBody>
            </p:sp>
            <p:sp>
              <p:nvSpPr>
                <p:cNvPr id="77" name="Line 7"/>
                <p:cNvSpPr>
                  <a:spLocks noChangeShapeType="1"/>
                </p:cNvSpPr>
                <p:nvPr/>
              </p:nvSpPr>
              <p:spPr bwMode="auto">
                <a:xfrm>
                  <a:off x="4049737" y="3856037"/>
                  <a:ext cx="812775" cy="1587"/>
                </a:xfrm>
                <a:prstGeom prst="line">
                  <a:avLst/>
                </a:prstGeom>
                <a:noFill/>
                <a:ln w="19050">
                  <a:solidFill>
                    <a:schemeClr val="tx1"/>
                  </a:solidFill>
                  <a:round/>
                  <a:headEnd/>
                  <a:tailEnd type="none" w="lg" len="lg"/>
                </a:ln>
              </p:spPr>
              <p:txBody>
                <a:bodyPr/>
                <a:lstStyle/>
                <a:p>
                  <a:endParaRPr lang="en-GB"/>
                </a:p>
              </p:txBody>
            </p:sp>
            <p:sp>
              <p:nvSpPr>
                <p:cNvPr id="78" name="Line 8"/>
                <p:cNvSpPr>
                  <a:spLocks noChangeShapeType="1"/>
                </p:cNvSpPr>
                <p:nvPr/>
              </p:nvSpPr>
              <p:spPr bwMode="auto">
                <a:xfrm>
                  <a:off x="4057675" y="4060825"/>
                  <a:ext cx="804838" cy="6350"/>
                </a:xfrm>
                <a:prstGeom prst="line">
                  <a:avLst/>
                </a:prstGeom>
                <a:noFill/>
                <a:ln w="19050">
                  <a:solidFill>
                    <a:schemeClr val="tx1"/>
                  </a:solidFill>
                  <a:round/>
                  <a:headEnd/>
                  <a:tailEnd type="none" w="lg" len="lg"/>
                </a:ln>
              </p:spPr>
              <p:txBody>
                <a:bodyPr/>
                <a:lstStyle/>
                <a:p>
                  <a:endParaRPr lang="en-GB"/>
                </a:p>
              </p:txBody>
            </p:sp>
            <p:sp>
              <p:nvSpPr>
                <p:cNvPr id="79" name="Line 9"/>
                <p:cNvSpPr>
                  <a:spLocks noChangeShapeType="1"/>
                </p:cNvSpPr>
                <p:nvPr/>
              </p:nvSpPr>
              <p:spPr bwMode="auto">
                <a:xfrm flipV="1">
                  <a:off x="4052913" y="4238625"/>
                  <a:ext cx="809600" cy="1588"/>
                </a:xfrm>
                <a:prstGeom prst="line">
                  <a:avLst/>
                </a:prstGeom>
                <a:noFill/>
                <a:ln w="19050">
                  <a:solidFill>
                    <a:schemeClr val="tx1"/>
                  </a:solidFill>
                  <a:round/>
                  <a:headEnd/>
                  <a:tailEnd type="none" w="lg" len="lg"/>
                </a:ln>
              </p:spPr>
              <p:txBody>
                <a:bodyPr/>
                <a:lstStyle/>
                <a:p>
                  <a:endParaRPr lang="en-GB"/>
                </a:p>
              </p:txBody>
            </p:sp>
            <p:sp>
              <p:nvSpPr>
                <p:cNvPr id="80" name="Line 12"/>
                <p:cNvSpPr>
                  <a:spLocks noChangeShapeType="1"/>
                </p:cNvSpPr>
                <p:nvPr/>
              </p:nvSpPr>
              <p:spPr bwMode="auto">
                <a:xfrm flipV="1">
                  <a:off x="5986463" y="3722688"/>
                  <a:ext cx="1193825" cy="6350"/>
                </a:xfrm>
                <a:prstGeom prst="line">
                  <a:avLst/>
                </a:prstGeom>
                <a:noFill/>
                <a:ln w="19050">
                  <a:solidFill>
                    <a:schemeClr val="tx1"/>
                  </a:solidFill>
                  <a:round/>
                  <a:headEnd/>
                  <a:tailEnd type="none" w="lg" len="lg"/>
                </a:ln>
              </p:spPr>
              <p:txBody>
                <a:bodyPr/>
                <a:lstStyle/>
                <a:p>
                  <a:endParaRPr lang="en-GB"/>
                </a:p>
              </p:txBody>
            </p:sp>
            <p:sp>
              <p:nvSpPr>
                <p:cNvPr id="81" name="Line 13"/>
                <p:cNvSpPr>
                  <a:spLocks noChangeShapeType="1"/>
                </p:cNvSpPr>
                <p:nvPr/>
              </p:nvSpPr>
              <p:spPr bwMode="auto">
                <a:xfrm>
                  <a:off x="6338888" y="3933825"/>
                  <a:ext cx="836637" cy="0"/>
                </a:xfrm>
                <a:prstGeom prst="line">
                  <a:avLst/>
                </a:prstGeom>
                <a:noFill/>
                <a:ln w="19050">
                  <a:solidFill>
                    <a:schemeClr val="tx1"/>
                  </a:solidFill>
                  <a:round/>
                  <a:headEnd/>
                  <a:tailEnd type="none" w="lg" len="lg"/>
                </a:ln>
              </p:spPr>
              <p:txBody>
                <a:bodyPr/>
                <a:lstStyle/>
                <a:p>
                  <a:endParaRPr lang="en-GB"/>
                </a:p>
              </p:txBody>
            </p:sp>
            <p:sp>
              <p:nvSpPr>
                <p:cNvPr id="82" name="Line 14"/>
                <p:cNvSpPr>
                  <a:spLocks noChangeShapeType="1"/>
                </p:cNvSpPr>
                <p:nvPr/>
              </p:nvSpPr>
              <p:spPr bwMode="auto">
                <a:xfrm flipV="1">
                  <a:off x="6343650" y="4164012"/>
                  <a:ext cx="833463" cy="3175"/>
                </a:xfrm>
                <a:prstGeom prst="line">
                  <a:avLst/>
                </a:prstGeom>
                <a:noFill/>
                <a:ln w="19050">
                  <a:solidFill>
                    <a:schemeClr val="tx1"/>
                  </a:solidFill>
                  <a:round/>
                  <a:headEnd/>
                  <a:tailEnd type="none" w="lg" len="lg"/>
                </a:ln>
              </p:spPr>
              <p:txBody>
                <a:bodyPr/>
                <a:lstStyle/>
                <a:p>
                  <a:endParaRPr lang="en-GB"/>
                </a:p>
              </p:txBody>
            </p:sp>
            <p:sp>
              <p:nvSpPr>
                <p:cNvPr id="83" name="Rectangle 4"/>
                <p:cNvSpPr>
                  <a:spLocks noChangeArrowheads="1"/>
                </p:cNvSpPr>
                <p:nvPr/>
              </p:nvSpPr>
              <p:spPr bwMode="auto">
                <a:xfrm>
                  <a:off x="4753000" y="3479800"/>
                  <a:ext cx="1816100" cy="1028700"/>
                </a:xfrm>
                <a:prstGeom prst="rect">
                  <a:avLst/>
                </a:prstGeom>
                <a:noFill/>
                <a:ln w="19050" algn="ctr">
                  <a:solidFill>
                    <a:schemeClr val="tx1"/>
                  </a:solidFill>
                  <a:miter lim="800000"/>
                  <a:headEnd/>
                  <a:tailEnd type="none" w="lg" len="lg"/>
                </a:ln>
              </p:spPr>
              <p:txBody>
                <a:bodyPr wrap="none" anchor="ctr"/>
                <a:lstStyle/>
                <a:p>
                  <a:endParaRPr lang="en-GB"/>
                </a:p>
              </p:txBody>
            </p:sp>
            <p:sp>
              <p:nvSpPr>
                <p:cNvPr id="84" name="Text Box 15"/>
                <p:cNvSpPr txBox="1">
                  <a:spLocks noChangeArrowheads="1"/>
                </p:cNvSpPr>
                <p:nvPr/>
              </p:nvSpPr>
              <p:spPr bwMode="auto">
                <a:xfrm>
                  <a:off x="2771800" y="3749675"/>
                  <a:ext cx="1473200" cy="366713"/>
                </a:xfrm>
                <a:prstGeom prst="rect">
                  <a:avLst/>
                </a:prstGeom>
                <a:noFill/>
                <a:ln w="19050" algn="ctr">
                  <a:noFill/>
                  <a:miter lim="800000"/>
                  <a:headEnd/>
                  <a:tailEnd type="none" w="lg" len="lg"/>
                </a:ln>
              </p:spPr>
              <p:txBody>
                <a:bodyPr>
                  <a:spAutoFit/>
                </a:bodyPr>
                <a:lstStyle/>
                <a:p>
                  <a:pPr>
                    <a:spcBef>
                      <a:spcPct val="50000"/>
                    </a:spcBef>
                  </a:pPr>
                  <a:r>
                    <a:rPr lang="en-GB" dirty="0"/>
                    <a:t>Inputs</a:t>
                  </a:r>
                  <a:endParaRPr lang="en-US" dirty="0"/>
                </a:p>
              </p:txBody>
            </p:sp>
            <p:sp>
              <p:nvSpPr>
                <p:cNvPr id="85" name="Text Box 16"/>
                <p:cNvSpPr txBox="1">
                  <a:spLocks noChangeArrowheads="1"/>
                </p:cNvSpPr>
                <p:nvPr/>
              </p:nvSpPr>
              <p:spPr bwMode="auto">
                <a:xfrm>
                  <a:off x="6950100" y="3759200"/>
                  <a:ext cx="1752600" cy="366713"/>
                </a:xfrm>
                <a:prstGeom prst="rect">
                  <a:avLst/>
                </a:prstGeom>
                <a:noFill/>
                <a:ln w="19050" algn="ctr">
                  <a:noFill/>
                  <a:miter lim="800000"/>
                  <a:headEnd/>
                  <a:tailEnd type="none" w="lg" len="lg"/>
                </a:ln>
              </p:spPr>
              <p:txBody>
                <a:bodyPr>
                  <a:spAutoFit/>
                </a:bodyPr>
                <a:lstStyle/>
                <a:p>
                  <a:pPr>
                    <a:spcBef>
                      <a:spcPct val="50000"/>
                    </a:spcBef>
                  </a:pPr>
                  <a:r>
                    <a:rPr lang="en-GB" dirty="0"/>
                    <a:t>Outputs</a:t>
                  </a:r>
                  <a:endParaRPr lang="en-US" dirty="0"/>
                </a:p>
              </p:txBody>
            </p:sp>
            <p:sp>
              <p:nvSpPr>
                <p:cNvPr id="86" name="Text Box 5"/>
                <p:cNvSpPr txBox="1">
                  <a:spLocks noChangeArrowheads="1"/>
                </p:cNvSpPr>
                <p:nvPr/>
              </p:nvSpPr>
              <p:spPr bwMode="auto">
                <a:xfrm>
                  <a:off x="5084618" y="3734955"/>
                  <a:ext cx="1122219" cy="519113"/>
                </a:xfrm>
                <a:prstGeom prst="rect">
                  <a:avLst/>
                </a:prstGeom>
                <a:noFill/>
                <a:ln w="19050" algn="ctr">
                  <a:noFill/>
                  <a:miter lim="800000"/>
                  <a:headEnd/>
                  <a:tailEnd type="none" w="lg" len="lg"/>
                </a:ln>
              </p:spPr>
              <p:txBody>
                <a:bodyPr wrap="square">
                  <a:spAutoFit/>
                </a:bodyPr>
                <a:lstStyle/>
                <a:p>
                  <a:pPr>
                    <a:spcBef>
                      <a:spcPct val="50000"/>
                    </a:spcBef>
                  </a:pPr>
                  <a:r>
                    <a:rPr lang="en-GB" sz="2800" b="1" dirty="0"/>
                    <a:t>DUV</a:t>
                  </a:r>
                  <a:endParaRPr lang="en-US" sz="2800" b="1" dirty="0"/>
                </a:p>
              </p:txBody>
            </p:sp>
            <p:cxnSp>
              <p:nvCxnSpPr>
                <p:cNvPr id="41" name="Straight Connector 40"/>
                <p:cNvCxnSpPr/>
                <p:nvPr/>
              </p:nvCxnSpPr>
              <p:spPr bwMode="auto">
                <a:xfrm>
                  <a:off x="4752109" y="3671455"/>
                  <a:ext cx="914400" cy="914400"/>
                </a:xfrm>
                <a:prstGeom prst="line">
                  <a:avLst/>
                </a:prstGeom>
                <a:solidFill>
                  <a:schemeClr val="accent1"/>
                </a:solidFill>
                <a:ln w="9525" cap="flat" cmpd="sng" algn="ctr">
                  <a:noFill/>
                  <a:prstDash val="solid"/>
                  <a:round/>
                  <a:headEnd type="triangle" w="med" len="med"/>
                  <a:tailEnd type="triangle" w="med" len="med"/>
                </a:ln>
                <a:effectLst/>
              </p:spPr>
            </p:cxnSp>
            <p:sp>
              <p:nvSpPr>
                <p:cNvPr id="40" name="Rectangle 39"/>
                <p:cNvSpPr/>
                <p:nvPr/>
              </p:nvSpPr>
              <p:spPr bwMode="auto">
                <a:xfrm>
                  <a:off x="4862945" y="3616036"/>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2" name="Rectangle 41"/>
                <p:cNvSpPr/>
                <p:nvPr/>
              </p:nvSpPr>
              <p:spPr bwMode="auto">
                <a:xfrm>
                  <a:off x="4862946" y="4003964"/>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3" name="Rectangle 42"/>
                <p:cNvSpPr/>
                <p:nvPr/>
              </p:nvSpPr>
              <p:spPr bwMode="auto">
                <a:xfrm>
                  <a:off x="6109854" y="3851564"/>
                  <a:ext cx="235527" cy="3937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5" name="Flowchart: Delay 54"/>
                <p:cNvSpPr/>
                <p:nvPr/>
              </p:nvSpPr>
              <p:spPr bwMode="auto">
                <a:xfrm>
                  <a:off x="5414967" y="4048126"/>
                  <a:ext cx="200025" cy="138112"/>
                </a:xfrm>
                <a:prstGeom prst="flowChartDelay">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59" name="Straight Connector 58"/>
                <p:cNvCxnSpPr/>
                <p:nvPr/>
              </p:nvCxnSpPr>
              <p:spPr bwMode="auto">
                <a:xfrm flipV="1">
                  <a:off x="5274622" y="3716975"/>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0" name="Straight Connector 99"/>
                <p:cNvCxnSpPr/>
                <p:nvPr/>
              </p:nvCxnSpPr>
              <p:spPr bwMode="auto">
                <a:xfrm flipV="1">
                  <a:off x="5278581" y="3857624"/>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1" name="Straight Connector 100"/>
                <p:cNvCxnSpPr/>
                <p:nvPr/>
              </p:nvCxnSpPr>
              <p:spPr bwMode="auto">
                <a:xfrm flipV="1">
                  <a:off x="5278581" y="4092576"/>
                  <a:ext cx="14114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2" name="Straight Connector 101"/>
                <p:cNvCxnSpPr/>
                <p:nvPr/>
              </p:nvCxnSpPr>
              <p:spPr bwMode="auto">
                <a:xfrm flipV="1">
                  <a:off x="5278581" y="4138612"/>
                  <a:ext cx="14114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3" name="Straight Connector 102"/>
                <p:cNvCxnSpPr>
                  <a:stCxn id="55" idx="3"/>
                </p:cNvCxnSpPr>
                <p:nvPr/>
              </p:nvCxnSpPr>
              <p:spPr bwMode="auto">
                <a:xfrm>
                  <a:off x="5614992" y="4117182"/>
                  <a:ext cx="173054" cy="562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4" name="Straight Connector 103"/>
                <p:cNvCxnSpPr/>
                <p:nvPr/>
              </p:nvCxnSpPr>
              <p:spPr bwMode="auto">
                <a:xfrm>
                  <a:off x="5274000" y="4227226"/>
                  <a:ext cx="522000" cy="516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5" name="Straight Connector 104"/>
                <p:cNvCxnSpPr/>
                <p:nvPr/>
              </p:nvCxnSpPr>
              <p:spPr bwMode="auto">
                <a:xfrm>
                  <a:off x="5366479" y="4317167"/>
                  <a:ext cx="152163" cy="384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6" name="Straight Connector 105"/>
                <p:cNvCxnSpPr/>
                <p:nvPr/>
              </p:nvCxnSpPr>
              <p:spPr bwMode="auto">
                <a:xfrm>
                  <a:off x="5332751" y="4380875"/>
                  <a:ext cx="187499" cy="42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7" name="Straight Connector 106"/>
                <p:cNvCxnSpPr>
                  <a:stCxn id="118" idx="2"/>
                </p:cNvCxnSpPr>
                <p:nvPr/>
              </p:nvCxnSpPr>
              <p:spPr bwMode="auto">
                <a:xfrm flipV="1">
                  <a:off x="5930174" y="4178508"/>
                  <a:ext cx="170823" cy="174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8" name="Flowchart: Manual Operation 117"/>
                <p:cNvSpPr/>
                <p:nvPr/>
              </p:nvSpPr>
              <p:spPr bwMode="auto">
                <a:xfrm rot="16200000">
                  <a:off x="5734027" y="4106030"/>
                  <a:ext cx="243849" cy="148445"/>
                </a:xfrm>
                <a:prstGeom prst="flowChartManualOperation">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0" name="Flowchart: Delay 119"/>
                <p:cNvSpPr/>
                <p:nvPr/>
              </p:nvSpPr>
              <p:spPr bwMode="auto">
                <a:xfrm>
                  <a:off x="5516962" y="4280279"/>
                  <a:ext cx="200025" cy="138112"/>
                </a:xfrm>
                <a:prstGeom prst="flowChartDelay">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128" name="Straight Connector 127"/>
                <p:cNvCxnSpPr/>
                <p:nvPr/>
              </p:nvCxnSpPr>
              <p:spPr bwMode="auto">
                <a:xfrm>
                  <a:off x="5325256" y="3717561"/>
                  <a:ext cx="7495" cy="66331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1" name="Straight Connector 130"/>
                <p:cNvCxnSpPr/>
                <p:nvPr/>
              </p:nvCxnSpPr>
              <p:spPr bwMode="auto">
                <a:xfrm>
                  <a:off x="5366479" y="3856220"/>
                  <a:ext cx="3747" cy="46094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2" name="Straight Connector 131"/>
                <p:cNvCxnSpPr/>
                <p:nvPr/>
              </p:nvCxnSpPr>
              <p:spPr bwMode="auto">
                <a:xfrm flipV="1">
                  <a:off x="5719997" y="4339652"/>
                  <a:ext cx="137410" cy="12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2" name="Straight Connector 141"/>
                <p:cNvCxnSpPr>
                  <a:stCxn id="118" idx="1"/>
                </p:cNvCxnSpPr>
                <p:nvPr/>
              </p:nvCxnSpPr>
              <p:spPr bwMode="auto">
                <a:xfrm flipH="1">
                  <a:off x="5853659" y="4277792"/>
                  <a:ext cx="2293" cy="656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2" name="Straight Connector 111"/>
                <p:cNvCxnSpPr/>
                <p:nvPr/>
              </p:nvCxnSpPr>
              <p:spPr bwMode="auto">
                <a:xfrm>
                  <a:off x="5367338" y="4019550"/>
                  <a:ext cx="738224" cy="329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6" name="Rectangle 115"/>
                <p:cNvSpPr/>
                <p:nvPr/>
              </p:nvSpPr>
              <p:spPr bwMode="auto">
                <a:xfrm>
                  <a:off x="4914899" y="3662363"/>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17" name="Rectangle 116"/>
                <p:cNvSpPr/>
                <p:nvPr/>
              </p:nvSpPr>
              <p:spPr bwMode="auto">
                <a:xfrm>
                  <a:off x="5133974" y="3676650"/>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19" name="Rectangle 118"/>
                <p:cNvSpPr/>
                <p:nvPr/>
              </p:nvSpPr>
              <p:spPr bwMode="auto">
                <a:xfrm>
                  <a:off x="5024437" y="3786188"/>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1" name="Rectangle 120"/>
                <p:cNvSpPr/>
                <p:nvPr/>
              </p:nvSpPr>
              <p:spPr bwMode="auto">
                <a:xfrm>
                  <a:off x="4900612" y="4043363"/>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2" name="Rectangle 121"/>
                <p:cNvSpPr/>
                <p:nvPr/>
              </p:nvSpPr>
              <p:spPr bwMode="auto">
                <a:xfrm>
                  <a:off x="5153024" y="4162425"/>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3" name="Rectangle 122"/>
                <p:cNvSpPr/>
                <p:nvPr/>
              </p:nvSpPr>
              <p:spPr bwMode="auto">
                <a:xfrm>
                  <a:off x="5029199" y="4157663"/>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4" name="Rectangle 123"/>
                <p:cNvSpPr/>
                <p:nvPr/>
              </p:nvSpPr>
              <p:spPr bwMode="auto">
                <a:xfrm>
                  <a:off x="5024437" y="3648076"/>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5" name="Rectangle 124"/>
                <p:cNvSpPr/>
                <p:nvPr/>
              </p:nvSpPr>
              <p:spPr bwMode="auto">
                <a:xfrm>
                  <a:off x="6205537" y="3890964"/>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6" name="Rectangle 125"/>
                <p:cNvSpPr/>
                <p:nvPr/>
              </p:nvSpPr>
              <p:spPr bwMode="auto">
                <a:xfrm>
                  <a:off x="6134099" y="4033838"/>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7" name="Rectangle 126"/>
                <p:cNvSpPr/>
                <p:nvPr/>
              </p:nvSpPr>
              <p:spPr bwMode="auto">
                <a:xfrm>
                  <a:off x="6238874" y="4114800"/>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grpSp>
          <p:cxnSp>
            <p:nvCxnSpPr>
              <p:cNvPr id="188" name="Elbow Connector 187"/>
              <p:cNvCxnSpPr>
                <a:stCxn id="127" idx="2"/>
              </p:cNvCxnSpPr>
              <p:nvPr/>
            </p:nvCxnSpPr>
            <p:spPr bwMode="auto">
              <a:xfrm rot="5400000">
                <a:off x="5420916" y="3589734"/>
                <a:ext cx="233363" cy="1483518"/>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193" name="Elbow Connector 192"/>
            <p:cNvCxnSpPr>
              <a:endCxn id="42" idx="1"/>
            </p:cNvCxnSpPr>
            <p:nvPr/>
          </p:nvCxnSpPr>
          <p:spPr bwMode="auto">
            <a:xfrm rot="5400000" flipH="1" flipV="1">
              <a:off x="4693013" y="4268717"/>
              <a:ext cx="282286" cy="57580"/>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8" name="Group 237"/>
          <p:cNvGrpSpPr/>
          <p:nvPr/>
        </p:nvGrpSpPr>
        <p:grpSpPr>
          <a:xfrm>
            <a:off x="2785654" y="4924136"/>
            <a:ext cx="5930900" cy="1372662"/>
            <a:chOff x="2785654" y="4924136"/>
            <a:chExt cx="5930900" cy="1372662"/>
          </a:xfrm>
        </p:grpSpPr>
        <p:sp>
          <p:nvSpPr>
            <p:cNvPr id="141" name="Rectangle 4"/>
            <p:cNvSpPr>
              <a:spLocks noChangeArrowheads="1"/>
            </p:cNvSpPr>
            <p:nvPr/>
          </p:nvSpPr>
          <p:spPr bwMode="auto">
            <a:xfrm>
              <a:off x="4766854" y="4924136"/>
              <a:ext cx="1816100" cy="1028700"/>
            </a:xfrm>
            <a:prstGeom prst="rect">
              <a:avLst/>
            </a:prstGeom>
            <a:solidFill>
              <a:schemeClr val="bg2"/>
            </a:solidFill>
            <a:ln w="19050" algn="ctr">
              <a:solidFill>
                <a:schemeClr val="tx1"/>
              </a:solidFill>
              <a:miter lim="800000"/>
              <a:headEnd/>
              <a:tailEnd type="none" w="lg" len="lg"/>
            </a:ln>
          </p:spPr>
          <p:txBody>
            <a:bodyPr wrap="none" anchor="ctr"/>
            <a:lstStyle/>
            <a:p>
              <a:endParaRPr lang="en-GB"/>
            </a:p>
          </p:txBody>
        </p:sp>
        <p:grpSp>
          <p:nvGrpSpPr>
            <p:cNvPr id="9" name="Group 5"/>
            <p:cNvGrpSpPr>
              <a:grpSpLocks/>
            </p:cNvGrpSpPr>
            <p:nvPr/>
          </p:nvGrpSpPr>
          <p:grpSpPr bwMode="auto">
            <a:xfrm rot="16200000">
              <a:off x="5601129" y="4935816"/>
              <a:ext cx="288000" cy="508797"/>
              <a:chOff x="797" y="1718"/>
              <a:chExt cx="384" cy="599"/>
            </a:xfrm>
            <a:solidFill>
              <a:schemeClr val="bg2"/>
            </a:solidFill>
          </p:grpSpPr>
          <p:sp>
            <p:nvSpPr>
              <p:cNvPr id="177" name="Rectangle 6"/>
              <p:cNvSpPr>
                <a:spLocks noChangeArrowheads="1"/>
              </p:cNvSpPr>
              <p:nvPr/>
            </p:nvSpPr>
            <p:spPr bwMode="auto">
              <a:xfrm>
                <a:off x="797" y="1718"/>
                <a:ext cx="384" cy="77"/>
              </a:xfrm>
              <a:prstGeom prst="rect">
                <a:avLst/>
              </a:prstGeom>
              <a:grpFill/>
              <a:ln w="9525">
                <a:solidFill>
                  <a:schemeClr val="tx1"/>
                </a:solidFill>
                <a:miter lim="800000"/>
                <a:headEnd/>
                <a:tailEnd/>
              </a:ln>
            </p:spPr>
            <p:txBody>
              <a:bodyPr wrap="none" anchor="ctr"/>
              <a:lstStyle/>
              <a:p>
                <a:endParaRPr lang="en-GB"/>
              </a:p>
            </p:txBody>
          </p:sp>
          <p:sp>
            <p:nvSpPr>
              <p:cNvPr id="178" name="Rectangle 7"/>
              <p:cNvSpPr>
                <a:spLocks noChangeArrowheads="1"/>
              </p:cNvSpPr>
              <p:nvPr/>
            </p:nvSpPr>
            <p:spPr bwMode="auto">
              <a:xfrm>
                <a:off x="797" y="1794"/>
                <a:ext cx="384" cy="77"/>
              </a:xfrm>
              <a:prstGeom prst="rect">
                <a:avLst/>
              </a:prstGeom>
              <a:grpFill/>
              <a:ln w="9525">
                <a:solidFill>
                  <a:schemeClr val="tx1"/>
                </a:solidFill>
                <a:miter lim="800000"/>
                <a:headEnd/>
                <a:tailEnd/>
              </a:ln>
            </p:spPr>
            <p:txBody>
              <a:bodyPr wrap="none" anchor="ctr"/>
              <a:lstStyle/>
              <a:p>
                <a:endParaRPr lang="en-GB"/>
              </a:p>
            </p:txBody>
          </p:sp>
          <p:sp>
            <p:nvSpPr>
              <p:cNvPr id="179" name="Rectangle 8"/>
              <p:cNvSpPr>
                <a:spLocks noChangeArrowheads="1"/>
              </p:cNvSpPr>
              <p:nvPr/>
            </p:nvSpPr>
            <p:spPr bwMode="auto">
              <a:xfrm>
                <a:off x="797" y="1870"/>
                <a:ext cx="384" cy="77"/>
              </a:xfrm>
              <a:prstGeom prst="rect">
                <a:avLst/>
              </a:prstGeom>
              <a:grpFill/>
              <a:ln w="9525">
                <a:solidFill>
                  <a:schemeClr val="tx1"/>
                </a:solidFill>
                <a:miter lim="800000"/>
                <a:headEnd/>
                <a:tailEnd/>
              </a:ln>
            </p:spPr>
            <p:txBody>
              <a:bodyPr wrap="none" anchor="ctr"/>
              <a:lstStyle/>
              <a:p>
                <a:endParaRPr lang="en-GB"/>
              </a:p>
            </p:txBody>
          </p:sp>
          <p:sp>
            <p:nvSpPr>
              <p:cNvPr id="180" name="Rectangle 9"/>
              <p:cNvSpPr>
                <a:spLocks noChangeArrowheads="1"/>
              </p:cNvSpPr>
              <p:nvPr/>
            </p:nvSpPr>
            <p:spPr bwMode="auto">
              <a:xfrm>
                <a:off x="797" y="1946"/>
                <a:ext cx="384" cy="77"/>
              </a:xfrm>
              <a:prstGeom prst="rect">
                <a:avLst/>
              </a:prstGeom>
              <a:grpFill/>
              <a:ln w="9525">
                <a:solidFill>
                  <a:schemeClr val="tx1"/>
                </a:solidFill>
                <a:miter lim="800000"/>
                <a:headEnd/>
                <a:tailEnd/>
              </a:ln>
            </p:spPr>
            <p:txBody>
              <a:bodyPr wrap="none" anchor="ctr"/>
              <a:lstStyle/>
              <a:p>
                <a:endParaRPr lang="en-GB"/>
              </a:p>
            </p:txBody>
          </p:sp>
          <p:sp>
            <p:nvSpPr>
              <p:cNvPr id="181" name="Rectangle 10"/>
              <p:cNvSpPr>
                <a:spLocks noChangeArrowheads="1"/>
              </p:cNvSpPr>
              <p:nvPr/>
            </p:nvSpPr>
            <p:spPr bwMode="auto">
              <a:xfrm>
                <a:off x="797" y="2022"/>
                <a:ext cx="384" cy="77"/>
              </a:xfrm>
              <a:prstGeom prst="rect">
                <a:avLst/>
              </a:prstGeom>
              <a:grpFill/>
              <a:ln w="9525">
                <a:solidFill>
                  <a:schemeClr val="tx1"/>
                </a:solidFill>
                <a:miter lim="800000"/>
                <a:headEnd/>
                <a:tailEnd/>
              </a:ln>
            </p:spPr>
            <p:txBody>
              <a:bodyPr wrap="none" anchor="ctr"/>
              <a:lstStyle/>
              <a:p>
                <a:endParaRPr lang="en-GB"/>
              </a:p>
            </p:txBody>
          </p:sp>
          <p:sp>
            <p:nvSpPr>
              <p:cNvPr id="182" name="Rectangle 11"/>
              <p:cNvSpPr>
                <a:spLocks noChangeArrowheads="1"/>
              </p:cNvSpPr>
              <p:nvPr/>
            </p:nvSpPr>
            <p:spPr bwMode="auto">
              <a:xfrm>
                <a:off x="797" y="2098"/>
                <a:ext cx="384" cy="77"/>
              </a:xfrm>
              <a:prstGeom prst="rect">
                <a:avLst/>
              </a:prstGeom>
              <a:grpFill/>
              <a:ln w="9525">
                <a:solidFill>
                  <a:schemeClr val="tx1"/>
                </a:solidFill>
                <a:miter lim="800000"/>
                <a:headEnd/>
                <a:tailEnd/>
              </a:ln>
            </p:spPr>
            <p:txBody>
              <a:bodyPr wrap="none" anchor="ctr"/>
              <a:lstStyle/>
              <a:p>
                <a:endParaRPr lang="en-GB"/>
              </a:p>
            </p:txBody>
          </p:sp>
          <p:sp>
            <p:nvSpPr>
              <p:cNvPr id="183" name="Rectangle 12"/>
              <p:cNvSpPr>
                <a:spLocks noChangeArrowheads="1"/>
              </p:cNvSpPr>
              <p:nvPr/>
            </p:nvSpPr>
            <p:spPr bwMode="auto">
              <a:xfrm>
                <a:off x="797" y="2174"/>
                <a:ext cx="384" cy="77"/>
              </a:xfrm>
              <a:prstGeom prst="rect">
                <a:avLst/>
              </a:prstGeom>
              <a:grpFill/>
              <a:ln w="9525">
                <a:solidFill>
                  <a:schemeClr val="tx1"/>
                </a:solidFill>
                <a:miter lim="800000"/>
                <a:headEnd/>
                <a:tailEnd/>
              </a:ln>
            </p:spPr>
            <p:txBody>
              <a:bodyPr wrap="none" anchor="ctr"/>
              <a:lstStyle/>
              <a:p>
                <a:endParaRPr lang="en-GB"/>
              </a:p>
            </p:txBody>
          </p:sp>
          <p:sp>
            <p:nvSpPr>
              <p:cNvPr id="184" name="Rectangle 13"/>
              <p:cNvSpPr>
                <a:spLocks noChangeArrowheads="1"/>
              </p:cNvSpPr>
              <p:nvPr/>
            </p:nvSpPr>
            <p:spPr bwMode="auto">
              <a:xfrm>
                <a:off x="797" y="2240"/>
                <a:ext cx="384" cy="77"/>
              </a:xfrm>
              <a:prstGeom prst="rect">
                <a:avLst/>
              </a:prstGeom>
              <a:grpFill/>
              <a:ln w="9525">
                <a:solidFill>
                  <a:schemeClr val="tx1"/>
                </a:solidFill>
                <a:miter lim="800000"/>
                <a:headEnd/>
                <a:tailEnd/>
              </a:ln>
            </p:spPr>
            <p:txBody>
              <a:bodyPr wrap="none" anchor="ctr"/>
              <a:lstStyle/>
              <a:p>
                <a:endParaRPr lang="en-GB"/>
              </a:p>
            </p:txBody>
          </p:sp>
        </p:grpSp>
        <p:sp>
          <p:nvSpPr>
            <p:cNvPr id="134" name="Line 6"/>
            <p:cNvSpPr>
              <a:spLocks noChangeShapeType="1"/>
            </p:cNvSpPr>
            <p:nvPr/>
          </p:nvSpPr>
          <p:spPr bwMode="auto">
            <a:xfrm>
              <a:off x="4055653" y="5114636"/>
              <a:ext cx="820713" cy="1588"/>
            </a:xfrm>
            <a:prstGeom prst="line">
              <a:avLst/>
            </a:prstGeom>
            <a:noFill/>
            <a:ln w="19050">
              <a:solidFill>
                <a:schemeClr val="tx1"/>
              </a:solidFill>
              <a:round/>
              <a:headEnd/>
              <a:tailEnd type="none" w="lg" len="lg"/>
            </a:ln>
          </p:spPr>
          <p:txBody>
            <a:bodyPr/>
            <a:lstStyle/>
            <a:p>
              <a:endParaRPr lang="en-GB"/>
            </a:p>
          </p:txBody>
        </p:sp>
        <p:sp>
          <p:nvSpPr>
            <p:cNvPr id="135" name="Line 7"/>
            <p:cNvSpPr>
              <a:spLocks noChangeShapeType="1"/>
            </p:cNvSpPr>
            <p:nvPr/>
          </p:nvSpPr>
          <p:spPr bwMode="auto">
            <a:xfrm>
              <a:off x="4063591" y="5300373"/>
              <a:ext cx="812775" cy="1587"/>
            </a:xfrm>
            <a:prstGeom prst="line">
              <a:avLst/>
            </a:prstGeom>
            <a:noFill/>
            <a:ln w="19050">
              <a:solidFill>
                <a:schemeClr val="tx1"/>
              </a:solidFill>
              <a:round/>
              <a:headEnd/>
              <a:tailEnd type="none" w="lg" len="lg"/>
            </a:ln>
          </p:spPr>
          <p:txBody>
            <a:bodyPr/>
            <a:lstStyle/>
            <a:p>
              <a:endParaRPr lang="en-GB"/>
            </a:p>
          </p:txBody>
        </p:sp>
        <p:sp>
          <p:nvSpPr>
            <p:cNvPr id="136" name="Line 8"/>
            <p:cNvSpPr>
              <a:spLocks noChangeShapeType="1"/>
            </p:cNvSpPr>
            <p:nvPr/>
          </p:nvSpPr>
          <p:spPr bwMode="auto">
            <a:xfrm>
              <a:off x="4071529" y="5505161"/>
              <a:ext cx="804838" cy="6350"/>
            </a:xfrm>
            <a:prstGeom prst="line">
              <a:avLst/>
            </a:prstGeom>
            <a:noFill/>
            <a:ln w="19050">
              <a:solidFill>
                <a:schemeClr val="tx1"/>
              </a:solidFill>
              <a:round/>
              <a:headEnd/>
              <a:tailEnd type="none" w="lg" len="lg"/>
            </a:ln>
          </p:spPr>
          <p:txBody>
            <a:bodyPr/>
            <a:lstStyle/>
            <a:p>
              <a:endParaRPr lang="en-GB"/>
            </a:p>
          </p:txBody>
        </p:sp>
        <p:sp>
          <p:nvSpPr>
            <p:cNvPr id="137" name="Line 9"/>
            <p:cNvSpPr>
              <a:spLocks noChangeShapeType="1"/>
            </p:cNvSpPr>
            <p:nvPr/>
          </p:nvSpPr>
          <p:spPr bwMode="auto">
            <a:xfrm flipV="1">
              <a:off x="4066767" y="5682961"/>
              <a:ext cx="809600" cy="1588"/>
            </a:xfrm>
            <a:prstGeom prst="line">
              <a:avLst/>
            </a:prstGeom>
            <a:noFill/>
            <a:ln w="19050">
              <a:solidFill>
                <a:schemeClr val="tx1"/>
              </a:solidFill>
              <a:round/>
              <a:headEnd/>
              <a:tailEnd type="none" w="lg" len="lg"/>
            </a:ln>
          </p:spPr>
          <p:txBody>
            <a:bodyPr/>
            <a:lstStyle/>
            <a:p>
              <a:endParaRPr lang="en-GB"/>
            </a:p>
          </p:txBody>
        </p:sp>
        <p:sp>
          <p:nvSpPr>
            <p:cNvPr id="138" name="Line 12"/>
            <p:cNvSpPr>
              <a:spLocks noChangeShapeType="1"/>
            </p:cNvSpPr>
            <p:nvPr/>
          </p:nvSpPr>
          <p:spPr bwMode="auto">
            <a:xfrm flipV="1">
              <a:off x="6000317" y="5167024"/>
              <a:ext cx="1193825" cy="6350"/>
            </a:xfrm>
            <a:prstGeom prst="line">
              <a:avLst/>
            </a:prstGeom>
            <a:noFill/>
            <a:ln w="19050">
              <a:solidFill>
                <a:schemeClr val="tx1"/>
              </a:solidFill>
              <a:round/>
              <a:headEnd/>
              <a:tailEnd type="none" w="lg" len="lg"/>
            </a:ln>
          </p:spPr>
          <p:txBody>
            <a:bodyPr/>
            <a:lstStyle/>
            <a:p>
              <a:endParaRPr lang="en-GB"/>
            </a:p>
          </p:txBody>
        </p:sp>
        <p:sp>
          <p:nvSpPr>
            <p:cNvPr id="139" name="Line 13"/>
            <p:cNvSpPr>
              <a:spLocks noChangeShapeType="1"/>
            </p:cNvSpPr>
            <p:nvPr/>
          </p:nvSpPr>
          <p:spPr bwMode="auto">
            <a:xfrm>
              <a:off x="6352742" y="5378161"/>
              <a:ext cx="836637" cy="0"/>
            </a:xfrm>
            <a:prstGeom prst="line">
              <a:avLst/>
            </a:prstGeom>
            <a:noFill/>
            <a:ln w="19050">
              <a:solidFill>
                <a:schemeClr val="tx1"/>
              </a:solidFill>
              <a:round/>
              <a:headEnd/>
              <a:tailEnd type="none" w="lg" len="lg"/>
            </a:ln>
          </p:spPr>
          <p:txBody>
            <a:bodyPr/>
            <a:lstStyle/>
            <a:p>
              <a:endParaRPr lang="en-GB"/>
            </a:p>
          </p:txBody>
        </p:sp>
        <p:sp>
          <p:nvSpPr>
            <p:cNvPr id="140" name="Line 14"/>
            <p:cNvSpPr>
              <a:spLocks noChangeShapeType="1"/>
            </p:cNvSpPr>
            <p:nvPr/>
          </p:nvSpPr>
          <p:spPr bwMode="auto">
            <a:xfrm flipV="1">
              <a:off x="6357504" y="5608348"/>
              <a:ext cx="833463" cy="3175"/>
            </a:xfrm>
            <a:prstGeom prst="line">
              <a:avLst/>
            </a:prstGeom>
            <a:noFill/>
            <a:ln w="19050">
              <a:solidFill>
                <a:schemeClr val="tx1"/>
              </a:solidFill>
              <a:round/>
              <a:headEnd/>
              <a:tailEnd type="none" w="lg" len="lg"/>
            </a:ln>
          </p:spPr>
          <p:txBody>
            <a:bodyPr/>
            <a:lstStyle/>
            <a:p>
              <a:endParaRPr lang="en-GB"/>
            </a:p>
          </p:txBody>
        </p:sp>
        <p:sp>
          <p:nvSpPr>
            <p:cNvPr id="143" name="Text Box 15"/>
            <p:cNvSpPr txBox="1">
              <a:spLocks noChangeArrowheads="1"/>
            </p:cNvSpPr>
            <p:nvPr/>
          </p:nvSpPr>
          <p:spPr bwMode="auto">
            <a:xfrm>
              <a:off x="2785654" y="5194011"/>
              <a:ext cx="1473200" cy="366713"/>
            </a:xfrm>
            <a:prstGeom prst="rect">
              <a:avLst/>
            </a:prstGeom>
            <a:noFill/>
            <a:ln w="19050" algn="ctr">
              <a:noFill/>
              <a:miter lim="800000"/>
              <a:headEnd/>
              <a:tailEnd type="none" w="lg" len="lg"/>
            </a:ln>
          </p:spPr>
          <p:txBody>
            <a:bodyPr>
              <a:spAutoFit/>
            </a:bodyPr>
            <a:lstStyle/>
            <a:p>
              <a:pPr>
                <a:spcBef>
                  <a:spcPct val="50000"/>
                </a:spcBef>
              </a:pPr>
              <a:r>
                <a:rPr lang="en-GB" dirty="0"/>
                <a:t>Inputs</a:t>
              </a:r>
              <a:endParaRPr lang="en-US" dirty="0"/>
            </a:p>
          </p:txBody>
        </p:sp>
        <p:sp>
          <p:nvSpPr>
            <p:cNvPr id="144" name="Text Box 16"/>
            <p:cNvSpPr txBox="1">
              <a:spLocks noChangeArrowheads="1"/>
            </p:cNvSpPr>
            <p:nvPr/>
          </p:nvSpPr>
          <p:spPr bwMode="auto">
            <a:xfrm>
              <a:off x="6963954" y="5203536"/>
              <a:ext cx="1752600" cy="366713"/>
            </a:xfrm>
            <a:prstGeom prst="rect">
              <a:avLst/>
            </a:prstGeom>
            <a:noFill/>
            <a:ln w="19050" algn="ctr">
              <a:noFill/>
              <a:miter lim="800000"/>
              <a:headEnd/>
              <a:tailEnd type="none" w="lg" len="lg"/>
            </a:ln>
          </p:spPr>
          <p:txBody>
            <a:bodyPr>
              <a:spAutoFit/>
            </a:bodyPr>
            <a:lstStyle/>
            <a:p>
              <a:pPr>
                <a:spcBef>
                  <a:spcPct val="50000"/>
                </a:spcBef>
              </a:pPr>
              <a:r>
                <a:rPr lang="en-GB" dirty="0"/>
                <a:t>Outputs</a:t>
              </a:r>
              <a:endParaRPr lang="en-US" dirty="0"/>
            </a:p>
          </p:txBody>
        </p:sp>
        <p:cxnSp>
          <p:nvCxnSpPr>
            <p:cNvPr id="146" name="Straight Connector 145"/>
            <p:cNvCxnSpPr/>
            <p:nvPr/>
          </p:nvCxnSpPr>
          <p:spPr bwMode="auto">
            <a:xfrm>
              <a:off x="4765963" y="5115791"/>
              <a:ext cx="914400" cy="914400"/>
            </a:xfrm>
            <a:prstGeom prst="line">
              <a:avLst/>
            </a:prstGeom>
            <a:solidFill>
              <a:schemeClr val="accent1"/>
            </a:solidFill>
            <a:ln w="9525" cap="flat" cmpd="sng" algn="ctr">
              <a:noFill/>
              <a:prstDash val="solid"/>
              <a:round/>
              <a:headEnd type="triangle" w="med" len="med"/>
              <a:tailEnd type="triangle" w="med" len="med"/>
            </a:ln>
            <a:effectLst/>
          </p:spPr>
        </p:cxnSp>
        <p:sp>
          <p:nvSpPr>
            <p:cNvPr id="147" name="Rectangle 146"/>
            <p:cNvSpPr/>
            <p:nvPr/>
          </p:nvSpPr>
          <p:spPr bwMode="auto">
            <a:xfrm>
              <a:off x="4876799" y="5060372"/>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48" name="Rectangle 147"/>
            <p:cNvSpPr/>
            <p:nvPr/>
          </p:nvSpPr>
          <p:spPr bwMode="auto">
            <a:xfrm>
              <a:off x="4876800" y="5448300"/>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49" name="Rectangle 148"/>
            <p:cNvSpPr/>
            <p:nvPr/>
          </p:nvSpPr>
          <p:spPr bwMode="auto">
            <a:xfrm>
              <a:off x="6123708" y="5295900"/>
              <a:ext cx="235527" cy="3937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151" name="Straight Connector 150"/>
            <p:cNvCxnSpPr/>
            <p:nvPr/>
          </p:nvCxnSpPr>
          <p:spPr bwMode="auto">
            <a:xfrm flipV="1">
              <a:off x="5288476" y="5161311"/>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2" name="Straight Connector 151"/>
            <p:cNvCxnSpPr/>
            <p:nvPr/>
          </p:nvCxnSpPr>
          <p:spPr bwMode="auto">
            <a:xfrm flipV="1">
              <a:off x="5292435" y="5301960"/>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3" name="Straight Connector 152"/>
            <p:cNvCxnSpPr/>
            <p:nvPr/>
          </p:nvCxnSpPr>
          <p:spPr bwMode="auto">
            <a:xfrm flipV="1">
              <a:off x="5292434" y="5536912"/>
              <a:ext cx="216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4" name="Straight Connector 153"/>
            <p:cNvCxnSpPr/>
            <p:nvPr/>
          </p:nvCxnSpPr>
          <p:spPr bwMode="auto">
            <a:xfrm flipV="1">
              <a:off x="5292434" y="5582948"/>
              <a:ext cx="216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6" name="Straight Connector 155"/>
            <p:cNvCxnSpPr/>
            <p:nvPr/>
          </p:nvCxnSpPr>
          <p:spPr bwMode="auto">
            <a:xfrm>
              <a:off x="5287854" y="5671562"/>
              <a:ext cx="522000" cy="516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9" name="Straight Connector 158"/>
            <p:cNvCxnSpPr/>
            <p:nvPr/>
          </p:nvCxnSpPr>
          <p:spPr bwMode="auto">
            <a:xfrm flipV="1">
              <a:off x="5944028" y="5622844"/>
              <a:ext cx="170823" cy="174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6" name="Straight Connector 165"/>
            <p:cNvCxnSpPr/>
            <p:nvPr/>
          </p:nvCxnSpPr>
          <p:spPr bwMode="auto">
            <a:xfrm>
              <a:off x="5381192" y="5463886"/>
              <a:ext cx="738224" cy="329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97" name="Rectangle 196"/>
            <p:cNvSpPr/>
            <p:nvPr/>
          </p:nvSpPr>
          <p:spPr bwMode="auto">
            <a:xfrm rot="16200000">
              <a:off x="5559354" y="5346770"/>
              <a:ext cx="316058" cy="461965"/>
            </a:xfrm>
            <a:prstGeom prst="rect">
              <a:avLst/>
            </a:prstGeom>
            <a:solidFill>
              <a:schemeClr val="tx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198" name="Straight Connector 197"/>
            <p:cNvCxnSpPr/>
            <p:nvPr/>
          </p:nvCxnSpPr>
          <p:spPr bwMode="auto">
            <a:xfrm>
              <a:off x="5329238" y="5162550"/>
              <a:ext cx="4762" cy="37147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1" name="Straight Connector 200"/>
            <p:cNvCxnSpPr/>
            <p:nvPr/>
          </p:nvCxnSpPr>
          <p:spPr bwMode="auto">
            <a:xfrm>
              <a:off x="5376863" y="5295900"/>
              <a:ext cx="0" cy="2428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11" name="Oval 210"/>
            <p:cNvSpPr/>
            <p:nvPr/>
          </p:nvSpPr>
          <p:spPr bwMode="auto">
            <a:xfrm>
              <a:off x="6167438" y="5587713"/>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2" name="Oval 211"/>
            <p:cNvSpPr/>
            <p:nvPr/>
          </p:nvSpPr>
          <p:spPr bwMode="auto">
            <a:xfrm>
              <a:off x="6038850" y="5597238"/>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3" name="Oval 212"/>
            <p:cNvSpPr/>
            <p:nvPr/>
          </p:nvSpPr>
          <p:spPr bwMode="auto">
            <a:xfrm>
              <a:off x="5310187" y="5640101"/>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4" name="Oval 213"/>
            <p:cNvSpPr/>
            <p:nvPr/>
          </p:nvSpPr>
          <p:spPr bwMode="auto">
            <a:xfrm>
              <a:off x="5391150" y="5130513"/>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5" name="Oval 214"/>
            <p:cNvSpPr/>
            <p:nvPr/>
          </p:nvSpPr>
          <p:spPr bwMode="auto">
            <a:xfrm>
              <a:off x="5972175" y="5440076"/>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7" name="Rectangle 216"/>
            <p:cNvSpPr/>
            <p:nvPr/>
          </p:nvSpPr>
          <p:spPr bwMode="auto">
            <a:xfrm>
              <a:off x="6157912" y="5562601"/>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220" name="Straight Connector 219"/>
            <p:cNvCxnSpPr/>
            <p:nvPr/>
          </p:nvCxnSpPr>
          <p:spPr bwMode="auto">
            <a:xfrm>
              <a:off x="5424487" y="5162550"/>
              <a:ext cx="9526" cy="909638"/>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221" name="Straight Connector 220"/>
            <p:cNvCxnSpPr/>
            <p:nvPr/>
          </p:nvCxnSpPr>
          <p:spPr bwMode="auto">
            <a:xfrm>
              <a:off x="5995988" y="5486400"/>
              <a:ext cx="9525" cy="576263"/>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222" name="Straight Connector 221"/>
            <p:cNvCxnSpPr/>
            <p:nvPr/>
          </p:nvCxnSpPr>
          <p:spPr bwMode="auto">
            <a:xfrm>
              <a:off x="6072188" y="5624512"/>
              <a:ext cx="9525" cy="442913"/>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223" name="Straight Connector 222"/>
            <p:cNvCxnSpPr/>
            <p:nvPr/>
          </p:nvCxnSpPr>
          <p:spPr bwMode="auto">
            <a:xfrm>
              <a:off x="5338762" y="5672137"/>
              <a:ext cx="1" cy="395288"/>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224" name="Straight Connector 223"/>
            <p:cNvCxnSpPr/>
            <p:nvPr/>
          </p:nvCxnSpPr>
          <p:spPr bwMode="auto">
            <a:xfrm>
              <a:off x="6200775" y="5619750"/>
              <a:ext cx="4763" cy="442913"/>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sp>
          <p:nvSpPr>
            <p:cNvPr id="145" name="Text Box 5"/>
            <p:cNvSpPr txBox="1">
              <a:spLocks noChangeArrowheads="1"/>
            </p:cNvSpPr>
            <p:nvPr/>
          </p:nvSpPr>
          <p:spPr bwMode="auto">
            <a:xfrm>
              <a:off x="5160385" y="5169766"/>
              <a:ext cx="1122219" cy="519113"/>
            </a:xfrm>
            <a:prstGeom prst="rect">
              <a:avLst/>
            </a:prstGeom>
            <a:noFill/>
            <a:ln w="19050" algn="ctr">
              <a:noFill/>
              <a:miter lim="800000"/>
              <a:headEnd/>
              <a:tailEnd type="none" w="lg" len="lg"/>
            </a:ln>
          </p:spPr>
          <p:txBody>
            <a:bodyPr wrap="square">
              <a:spAutoFit/>
            </a:bodyPr>
            <a:lstStyle/>
            <a:p>
              <a:pPr>
                <a:spcBef>
                  <a:spcPct val="50000"/>
                </a:spcBef>
              </a:pPr>
              <a:r>
                <a:rPr lang="en-GB" sz="2800" b="1" dirty="0">
                  <a:solidFill>
                    <a:schemeClr val="bg1"/>
                  </a:solidFill>
                </a:rPr>
                <a:t>DUV</a:t>
              </a:r>
              <a:endParaRPr lang="en-US" sz="2800" b="1" dirty="0">
                <a:solidFill>
                  <a:schemeClr val="bg1"/>
                </a:solidFill>
              </a:endParaRPr>
            </a:p>
          </p:txBody>
        </p:sp>
        <p:sp>
          <p:nvSpPr>
            <p:cNvPr id="235" name="TextBox 234"/>
            <p:cNvSpPr txBox="1"/>
            <p:nvPr/>
          </p:nvSpPr>
          <p:spPr>
            <a:xfrm>
              <a:off x="5310188" y="6019799"/>
              <a:ext cx="862012" cy="276999"/>
            </a:xfrm>
            <a:prstGeom prst="rect">
              <a:avLst/>
            </a:prstGeom>
            <a:noFill/>
          </p:spPr>
          <p:txBody>
            <a:bodyPr wrap="square" rtlCol="0">
              <a:spAutoFit/>
            </a:bodyPr>
            <a:lstStyle/>
            <a:p>
              <a:r>
                <a:rPr lang="en-GB" sz="1200" dirty="0" smtClean="0"/>
                <a:t>Monitor</a:t>
              </a:r>
              <a:endParaRPr lang="en-GB" sz="1200" dirty="0"/>
            </a:p>
          </p:txBody>
        </p:sp>
        <p:sp>
          <p:nvSpPr>
            <p:cNvPr id="236" name="Rectangle 235"/>
            <p:cNvSpPr/>
            <p:nvPr/>
          </p:nvSpPr>
          <p:spPr bwMode="auto">
            <a:xfrm>
              <a:off x="5233987" y="6072188"/>
              <a:ext cx="1047750" cy="180975"/>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grpSp>
      <p:pic>
        <p:nvPicPr>
          <p:cNvPr id="150" name="Picture 21" descr="magnifying glass"/>
          <p:cNvPicPr>
            <a:picLocks noChangeAspect="1" noChangeArrowheads="1"/>
          </p:cNvPicPr>
          <p:nvPr/>
        </p:nvPicPr>
        <p:blipFill>
          <a:blip r:embed="rId3" cstate="print"/>
          <a:srcRect/>
          <a:stretch>
            <a:fillRect/>
          </a:stretch>
        </p:blipFill>
        <p:spPr bwMode="auto">
          <a:xfrm>
            <a:off x="4093149" y="1828800"/>
            <a:ext cx="957702" cy="1768725"/>
          </a:xfrm>
          <a:prstGeom prst="rect">
            <a:avLst/>
          </a:prstGeom>
          <a:noFill/>
          <a:ln>
            <a:noFill/>
          </a:ln>
        </p:spPr>
      </p:pic>
      <p:pic>
        <p:nvPicPr>
          <p:cNvPr id="157" name="Picture 21" descr="magnifying glass"/>
          <p:cNvPicPr>
            <a:picLocks noChangeAspect="1" noChangeArrowheads="1"/>
          </p:cNvPicPr>
          <p:nvPr/>
        </p:nvPicPr>
        <p:blipFill>
          <a:blip r:embed="rId3" cstate="print"/>
          <a:srcRect/>
          <a:stretch>
            <a:fillRect/>
          </a:stretch>
        </p:blipFill>
        <p:spPr bwMode="auto">
          <a:xfrm>
            <a:off x="4093149" y="3418114"/>
            <a:ext cx="957702" cy="1768725"/>
          </a:xfrm>
          <a:prstGeom prst="rect">
            <a:avLst/>
          </a:prstGeom>
          <a:noFill/>
          <a:ln>
            <a:noFill/>
          </a:ln>
        </p:spPr>
      </p:pic>
      <p:pic>
        <p:nvPicPr>
          <p:cNvPr id="158" name="Picture 21" descr="magnifying glass"/>
          <p:cNvPicPr>
            <a:picLocks noChangeAspect="1" noChangeArrowheads="1"/>
          </p:cNvPicPr>
          <p:nvPr/>
        </p:nvPicPr>
        <p:blipFill>
          <a:blip r:embed="rId3" cstate="print"/>
          <a:srcRect/>
          <a:stretch>
            <a:fillRect/>
          </a:stretch>
        </p:blipFill>
        <p:spPr bwMode="auto">
          <a:xfrm>
            <a:off x="4093149" y="4893129"/>
            <a:ext cx="957702" cy="1768725"/>
          </a:xfrm>
          <a:prstGeom prst="rect">
            <a:avLst/>
          </a:prstGeom>
          <a:noFill/>
          <a:ln>
            <a:noFill/>
          </a:ln>
        </p:spPr>
      </p:pic>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61" presetClass="path" presetSubtype="0" accel="50000" decel="50000" fill="hold" nodeType="clickEffect">
                                  <p:stCondLst>
                                    <p:cond delay="0"/>
                                  </p:stCondLst>
                                  <p:childTnLst>
                                    <p:animMotion origin="layout" path="M 0 -2.22222E-6 C -0.00451 0.00209 -0.00955 0.00718 -0.01163 0.01297 C -0.01389 0.01991 -0.01493 0.02685 -0.0158 0.03519 C -0.01615 0.04283 -0.0158 0.04861 -0.01493 0.05556 C -0.01389 0.06297 -0.01215 0.06945 -0.00816 0.07523 C -0.00521 0.08102 0.00052 0.08588 0.0066 0.08982 C 0.01181 0.09259 0.0184 0.09537 0.02448 0.09676 C 0.03125 0.09977 0.03785 0.09977 0.0441 0.09676 C 0.05069 0.09537 0.05642 0.09213 0.06111 0.08727 C 0.06615 0.0838 0.07066 0.07824 0.07257 0.07176 C 0.07535 0.06621 0.07639 0.05741 0.07639 0.05116 C 0.07726 0.04468 0.07639 0.03727 0.07361 0.03079 C 0.07101 0.02477 0.06615 0.02014 0.05972 0.01736 C 0.05295 0.01621 0.0467 0.01852 0.04236 0.02222 C 0.03854 0.02662 0.03576 0.03287 0.03524 0.04074 C 0.03524 0.04792 0.03576 0.05556 0.03854 0.06111 C 0.04115 0.06713 0.04063 0.06806 0.05139 0.07593 C 0.06111 0.0838 0.07101 0.08195 0.07726 0.08218 C 0.08299 0.08218 0.08767 0.07986 0.09392 0.07755 C 0.10052 0.075 0.10556 0.06945 0.10938 0.06505 C 0.11354 0.06042 0.11493 0.0544 0.11701 0.04468 C 0.11962 0.03565 0.11962 0.03079 0.11962 0.02361 C 0.11962 0.01713 0.11962 0.00972 0.11962 0.00209 " pathEditMode="relative" rAng="0" ptsTypes="fffffffffffffffffffffff">
                                      <p:cBhvr>
                                        <p:cTn id="16" dur="2000" fill="hold"/>
                                        <p:tgtEl>
                                          <p:spTgt spid="157"/>
                                        </p:tgtEl>
                                        <p:attrNameLst>
                                          <p:attrName>ppt_x</p:attrName>
                                          <p:attrName>ppt_y</p:attrName>
                                        </p:attrNameLst>
                                      </p:cBhvr>
                                      <p:rCtr x="5200" y="5000"/>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63" presetClass="path" presetSubtype="0" accel="50000" decel="50000" fill="hold" nodeType="clickEffect">
                                  <p:stCondLst>
                                    <p:cond delay="0"/>
                                  </p:stCondLst>
                                  <p:childTnLst>
                                    <p:animMotion origin="layout" path="M 0 0  L 0.25 0  E" pathEditMode="relative" ptsTypes="">
                                      <p:cBhvr>
                                        <p:cTn id="30" dur="2000" fill="hold"/>
                                        <p:tgtEl>
                                          <p:spTgt spid="150"/>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2">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46" presetClass="path" presetSubtype="0" accel="50000" decel="50000" fill="hold" nodeType="clickEffect">
                                  <p:stCondLst>
                                    <p:cond delay="0"/>
                                  </p:stCondLst>
                                  <p:childTnLst>
                                    <p:animMotion origin="layout" path="M 4.72222E-6 3.7037E-6 C 0.01736 -0.06644 0.07881 -0.09838 0.13941 -0.06852 C 0.19756 -0.04074 0.23645 0.03217 0.21979 0.09676 C 0.2059 0.15764 0.15104 0.19097 0.09722 0.16481 C 0.04826 0.14051 0.01319 0.07847 0.02725 0.02245 C 0.03958 -0.0294 0.08489 -0.05834 0.13142 -0.03611 C 0.17361 -0.01574 0.20312 0.0368 0.19131 0.0831 C 0.1809 0.12476 0.14305 0.15139 0.10555 0.1324 C 0.07135 0.11597 0.04687 0.07453 0.05555 0.03634 C 0.0651 0.00208 0.0934 -0.01899 0.12343 -0.0051 C 0.14965 0.00833 0.16944 0.04004 0.1625 0.06944 C 0.15642 0.09421 0.13559 0.11018 0.11371 0.1 C 0.09548 0.09166 0.08038 0.0699 0.08541 0.05069 C 0.08871 0.03426 0.10138 0.02176 0.11493 0.02754 C 0.12604 0.03287 0.13506 0.04328 0.13368 0.05463 C 0.13211 0.06226 0.12795 0.06782 0.12222 0.06782 C 0.11875 0.06736 0.11701 0.0662 0.11493 0.06389 " pathEditMode="relative" rAng="1385624" ptsTypes="fffffffffffffffff">
                                      <p:cBhvr>
                                        <p:cTn id="44" dur="2000" fill="hold"/>
                                        <p:tgtEl>
                                          <p:spTgt spid="158"/>
                                        </p:tgtEl>
                                        <p:attrNameLst>
                                          <p:attrName>ppt_x</p:attrName>
                                          <p:attrName>ppt_y</p:attrName>
                                        </p:attrNameLst>
                                      </p:cBhvr>
                                      <p:rCtr x="11200" y="4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GB" smtClean="0"/>
              <a:t>Bug hunting…(I)</a:t>
            </a:r>
            <a:endParaRPr lang="en-US" smtClean="0"/>
          </a:p>
        </p:txBody>
      </p:sp>
      <p:sp>
        <p:nvSpPr>
          <p:cNvPr id="50179"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2000" b="1" smtClean="0"/>
              <a:t>Given this bug in our simple stack:</a:t>
            </a:r>
          </a:p>
          <a:p>
            <a:pPr eaLnBrk="1" hangingPunct="1">
              <a:lnSpc>
                <a:spcPct val="80000"/>
              </a:lnSpc>
              <a:buFont typeface="Wingdings" pitchFamily="2" charset="2"/>
              <a:buNone/>
            </a:pPr>
            <a:r>
              <a:rPr lang="en-US" sz="2000" smtClean="0"/>
              <a:t>		(Which of course is never “given”... ;)</a:t>
            </a:r>
          </a:p>
          <a:p>
            <a:pPr eaLnBrk="1" hangingPunct="1">
              <a:lnSpc>
                <a:spcPct val="80000"/>
              </a:lnSpc>
              <a:buFont typeface="Wingdings" pitchFamily="2" charset="2"/>
              <a:buNone/>
            </a:pPr>
            <a:endParaRPr lang="en-US" sz="2000" smtClean="0"/>
          </a:p>
          <a:p>
            <a:pPr eaLnBrk="1" hangingPunct="1">
              <a:lnSpc>
                <a:spcPct val="80000"/>
              </a:lnSpc>
            </a:pPr>
            <a:r>
              <a:rPr lang="en-US" sz="2000" smtClean="0"/>
              <a:t>When clean_stack =&gt; 1, the data valid bits should all be cleared.</a:t>
            </a:r>
          </a:p>
          <a:p>
            <a:pPr eaLnBrk="1" hangingPunct="1">
              <a:lnSpc>
                <a:spcPct val="80000"/>
              </a:lnSpc>
            </a:pPr>
            <a:r>
              <a:rPr lang="en-US" sz="2000" smtClean="0"/>
              <a:t>The next_write pointer and next_read pointer are supposed to be set to the top of the stack.</a:t>
            </a:r>
          </a:p>
          <a:p>
            <a:pPr eaLnBrk="1" hangingPunct="1">
              <a:lnSpc>
                <a:spcPct val="80000"/>
              </a:lnSpc>
              <a:buFont typeface="Wingdings" pitchFamily="2" charset="2"/>
              <a:buNone/>
            </a:pPr>
            <a:endParaRPr lang="en-US" sz="1000" smtClean="0"/>
          </a:p>
          <a:p>
            <a:pPr eaLnBrk="1" hangingPunct="1">
              <a:lnSpc>
                <a:spcPct val="80000"/>
              </a:lnSpc>
              <a:buFont typeface="Wingdings" pitchFamily="2" charset="2"/>
              <a:buNone/>
            </a:pPr>
            <a:r>
              <a:rPr lang="en-US" sz="2000" smtClean="0"/>
              <a:t>BUT:</a:t>
            </a:r>
          </a:p>
          <a:p>
            <a:pPr eaLnBrk="1" hangingPunct="1">
              <a:lnSpc>
                <a:spcPct val="80000"/>
              </a:lnSpc>
              <a:buFont typeface="Wingdings" pitchFamily="2" charset="2"/>
              <a:buNone/>
            </a:pPr>
            <a:endParaRPr lang="en-US" sz="1000" smtClean="0"/>
          </a:p>
          <a:p>
            <a:pPr eaLnBrk="1" hangingPunct="1">
              <a:lnSpc>
                <a:spcPct val="80000"/>
              </a:lnSpc>
            </a:pPr>
            <a:r>
              <a:rPr lang="en-US" sz="2000" smtClean="0"/>
              <a:t>If the in_buf_valid =&gt; 1 (with data) is on in the same cycle as the clean_stack, the logic puts the data in the stack but resets the pointers as intended.</a:t>
            </a:r>
          </a:p>
          <a:p>
            <a:pPr eaLnBrk="1" hangingPunct="1">
              <a:lnSpc>
                <a:spcPct val="80000"/>
              </a:lnSpc>
            </a:pPr>
            <a:r>
              <a:rPr lang="en-US" sz="2000" smtClean="0"/>
              <a:t>This only occurs when the stack has 6 valid entries, because the bug is in the logic that is trying to set the buf_full output.</a:t>
            </a:r>
          </a:p>
          <a:p>
            <a:pPr eaLnBrk="1" hangingPunct="1">
              <a:lnSpc>
                <a:spcPct val="80000"/>
              </a:lnSpc>
              <a:buFont typeface="Wingdings" pitchFamily="2" charset="2"/>
              <a:buNone/>
            </a:pPr>
            <a:endParaRPr lang="en-US" sz="1000" smtClean="0">
              <a:solidFill>
                <a:srgbClr val="A50021"/>
              </a:solidFill>
            </a:endParaRPr>
          </a:p>
          <a:p>
            <a:pPr eaLnBrk="1" hangingPunct="1">
              <a:lnSpc>
                <a:spcPct val="80000"/>
              </a:lnSpc>
              <a:buFont typeface="Wingdings" pitchFamily="2" charset="2"/>
              <a:buNone/>
            </a:pPr>
            <a:r>
              <a:rPr lang="en-US" sz="2000" b="1" smtClean="0">
                <a:solidFill>
                  <a:srgbClr val="A50021"/>
                </a:solidFill>
              </a:rPr>
              <a:t>So, somewhere in the stack, there is a valid bit == 1 that should</a:t>
            </a:r>
          </a:p>
          <a:p>
            <a:pPr eaLnBrk="1" hangingPunct="1">
              <a:lnSpc>
                <a:spcPct val="80000"/>
              </a:lnSpc>
              <a:buFont typeface="Wingdings" pitchFamily="2" charset="2"/>
              <a:buNone/>
            </a:pPr>
            <a:r>
              <a:rPr lang="en-US" sz="2000" b="1" smtClean="0">
                <a:solidFill>
                  <a:srgbClr val="A50021"/>
                </a:solidFill>
              </a:rPr>
              <a:t>not be on.</a:t>
            </a:r>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GB" smtClean="0"/>
              <a:t>Bug hunting… (II)</a:t>
            </a:r>
            <a:endParaRPr lang="en-US" smtClean="0"/>
          </a:p>
        </p:txBody>
      </p:sp>
      <p:sp>
        <p:nvSpPr>
          <p:cNvPr id="208899" name="Rectangle 3"/>
          <p:cNvSpPr>
            <a:spLocks noGrp="1" noChangeArrowheads="1"/>
          </p:cNvSpPr>
          <p:nvPr>
            <p:ph type="body" idx="1"/>
          </p:nvPr>
        </p:nvSpPr>
        <p:spPr>
          <a:xfrm>
            <a:off x="468313" y="1557338"/>
            <a:ext cx="8229600" cy="4779962"/>
          </a:xfrm>
        </p:spPr>
        <p:txBody>
          <a:bodyPr/>
          <a:lstStyle/>
          <a:p>
            <a:pPr eaLnBrk="1" hangingPunct="1">
              <a:lnSpc>
                <a:spcPct val="80000"/>
              </a:lnSpc>
              <a:buFont typeface="Wingdings" pitchFamily="2" charset="2"/>
              <a:buNone/>
            </a:pPr>
            <a:r>
              <a:rPr lang="en-US" sz="2800" b="1" smtClean="0"/>
              <a:t>What will it take to create a scenario that uncovers this bug?</a:t>
            </a:r>
          </a:p>
          <a:p>
            <a:pPr eaLnBrk="1" hangingPunct="1">
              <a:lnSpc>
                <a:spcPct val="80000"/>
              </a:lnSpc>
            </a:pPr>
            <a:r>
              <a:rPr lang="en-US" sz="2800" smtClean="0"/>
              <a:t>1. There must be 6 valid entries.</a:t>
            </a:r>
          </a:p>
          <a:p>
            <a:pPr eaLnBrk="1" hangingPunct="1">
              <a:lnSpc>
                <a:spcPct val="80000"/>
              </a:lnSpc>
            </a:pPr>
            <a:r>
              <a:rPr lang="en-US" sz="2800" smtClean="0"/>
              <a:t>2. Send a clean and a data entry on the same cycle.</a:t>
            </a:r>
          </a:p>
          <a:p>
            <a:pPr eaLnBrk="1" hangingPunct="1">
              <a:lnSpc>
                <a:spcPct val="80000"/>
              </a:lnSpc>
            </a:pPr>
            <a:r>
              <a:rPr lang="en-US" sz="2800" smtClean="0"/>
              <a:t>3. Start sending new entries.</a:t>
            </a:r>
          </a:p>
          <a:p>
            <a:pPr eaLnBrk="1" hangingPunct="1">
              <a:lnSpc>
                <a:spcPct val="80000"/>
              </a:lnSpc>
            </a:pPr>
            <a:r>
              <a:rPr lang="en-US" sz="2800" smtClean="0"/>
              <a:t>Need to send </a:t>
            </a:r>
            <a:r>
              <a:rPr lang="en-US" sz="2800" smtClean="0">
                <a:solidFill>
                  <a:srgbClr val="A50021"/>
                </a:solidFill>
              </a:rPr>
              <a:t>at least 6 new entries</a:t>
            </a:r>
            <a:r>
              <a:rPr lang="en-US" sz="2800" smtClean="0"/>
              <a:t> in order to move the pointers to the valid entry that shouldn’t be valid.</a:t>
            </a:r>
          </a:p>
          <a:p>
            <a:pPr eaLnBrk="1" hangingPunct="1">
              <a:lnSpc>
                <a:spcPct val="80000"/>
              </a:lnSpc>
            </a:pPr>
            <a:endParaRPr lang="en-US" sz="800" smtClean="0"/>
          </a:p>
          <a:p>
            <a:pPr eaLnBrk="1" hangingPunct="1">
              <a:lnSpc>
                <a:spcPct val="80000"/>
              </a:lnSpc>
              <a:buFont typeface="Wingdings" pitchFamily="2" charset="2"/>
              <a:buNone/>
            </a:pPr>
            <a:r>
              <a:rPr lang="en-US" sz="2800" b="1" smtClean="0">
                <a:solidFill>
                  <a:srgbClr val="A50021"/>
                </a:solidFill>
              </a:rPr>
              <a:t>Driving designs into corner cases can be quite difficult!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889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889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889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889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88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GB" smtClean="0"/>
              <a:t>Bug hunting… (III)</a:t>
            </a:r>
            <a:endParaRPr lang="en-US" smtClean="0"/>
          </a:p>
        </p:txBody>
      </p:sp>
      <p:sp>
        <p:nvSpPr>
          <p:cNvPr id="209923" name="Rectangle 3"/>
          <p:cNvSpPr>
            <a:spLocks noGrp="1" noChangeArrowheads="1"/>
          </p:cNvSpPr>
          <p:nvPr>
            <p:ph type="body" idx="1"/>
          </p:nvPr>
        </p:nvSpPr>
        <p:spPr/>
        <p:txBody>
          <a:bodyPr/>
          <a:lstStyle/>
          <a:p>
            <a:pPr eaLnBrk="1" hangingPunct="1">
              <a:buFont typeface="Wingdings" pitchFamily="2" charset="2"/>
              <a:buNone/>
            </a:pPr>
            <a:r>
              <a:rPr lang="en-US" sz="2800" b="1" smtClean="0"/>
              <a:t>What do you have to check to find this bug?</a:t>
            </a:r>
          </a:p>
          <a:p>
            <a:pPr eaLnBrk="1" hangingPunct="1"/>
            <a:r>
              <a:rPr lang="en-US" sz="2800" smtClean="0"/>
              <a:t>This bug could manifest itself in a few ways:</a:t>
            </a:r>
          </a:p>
          <a:p>
            <a:pPr lvl="1" eaLnBrk="1" hangingPunct="1"/>
            <a:r>
              <a:rPr lang="en-US" sz="2400" smtClean="0"/>
              <a:t>The buf_full comes on because the next write points to a valid entry.</a:t>
            </a:r>
          </a:p>
          <a:p>
            <a:pPr lvl="1" eaLnBrk="1" hangingPunct="1"/>
            <a:r>
              <a:rPr lang="en-US" sz="2400" smtClean="0"/>
              <a:t>Read returns data when no data should be returned.</a:t>
            </a:r>
          </a:p>
          <a:p>
            <a:pPr lvl="1" eaLnBrk="1" hangingPunct="1"/>
            <a:r>
              <a:rPr lang="en-US" sz="2400" smtClean="0"/>
              <a:t>buf_overrun comes on too soon, as the write pointer detects that it is pointing to a valid entry when another write comes on.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9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992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99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GB" dirty="0" smtClean="0"/>
              <a:t>More on </a:t>
            </a:r>
            <a:r>
              <a:rPr lang="en-GB" dirty="0" err="1" smtClean="0"/>
              <a:t>Observability</a:t>
            </a:r>
            <a:endParaRPr lang="en-US" dirty="0" smtClean="0"/>
          </a:p>
        </p:txBody>
      </p:sp>
      <p:sp>
        <p:nvSpPr>
          <p:cNvPr id="53251" name="Rectangle 3"/>
          <p:cNvSpPr>
            <a:spLocks noGrp="1" noChangeArrowheads="1"/>
          </p:cNvSpPr>
          <p:nvPr>
            <p:ph type="body" idx="1"/>
          </p:nvPr>
        </p:nvSpPr>
        <p:spPr/>
        <p:txBody>
          <a:bodyPr/>
          <a:lstStyle/>
          <a:p>
            <a:pPr eaLnBrk="1" hangingPunct="1">
              <a:lnSpc>
                <a:spcPct val="90000"/>
              </a:lnSpc>
            </a:pPr>
            <a:r>
              <a:rPr lang="en-GB" sz="2800" smtClean="0"/>
              <a:t>The chances that the verification engineer would think of such a scenario (without knowing about the bug) are slim.</a:t>
            </a:r>
          </a:p>
          <a:p>
            <a:pPr eaLnBrk="1" hangingPunct="1">
              <a:lnSpc>
                <a:spcPct val="90000"/>
              </a:lnSpc>
            </a:pPr>
            <a:r>
              <a:rPr lang="en-GB" sz="2800" smtClean="0"/>
              <a:t>Part of the problem is the need to flush the erroneous state to the observed output.</a:t>
            </a:r>
          </a:p>
          <a:p>
            <a:pPr eaLnBrk="1" hangingPunct="1">
              <a:lnSpc>
                <a:spcPct val="90000"/>
              </a:lnSpc>
            </a:pPr>
            <a:r>
              <a:rPr lang="en-GB" sz="2800" smtClean="0"/>
              <a:t>The probability of detecting the bug should increase if we could </a:t>
            </a:r>
            <a:r>
              <a:rPr lang="en-GB" sz="2800" b="1" smtClean="0">
                <a:solidFill>
                  <a:srgbClr val="A50021"/>
                </a:solidFill>
              </a:rPr>
              <a:t>detect it earlier</a:t>
            </a:r>
            <a:r>
              <a:rPr lang="en-GB" sz="2800" smtClean="0"/>
              <a:t>:</a:t>
            </a:r>
          </a:p>
          <a:p>
            <a:pPr lvl="1" eaLnBrk="1" hangingPunct="1">
              <a:lnSpc>
                <a:spcPct val="90000"/>
              </a:lnSpc>
            </a:pPr>
            <a:r>
              <a:rPr lang="en-GB" sz="2400" smtClean="0"/>
              <a:t>Reduce the probability of erasing the erroneous state</a:t>
            </a:r>
          </a:p>
          <a:p>
            <a:pPr lvl="1" eaLnBrk="1" hangingPunct="1">
              <a:lnSpc>
                <a:spcPct val="90000"/>
              </a:lnSpc>
            </a:pPr>
            <a:r>
              <a:rPr lang="en-GB" sz="2400" smtClean="0"/>
              <a:t>Reduce the probability of keeping it hidden</a:t>
            </a:r>
          </a:p>
          <a:p>
            <a:pPr eaLnBrk="1" hangingPunct="1">
              <a:lnSpc>
                <a:spcPct val="90000"/>
              </a:lnSpc>
            </a:pPr>
            <a:r>
              <a:rPr lang="en-GB" sz="2800" smtClean="0">
                <a:solidFill>
                  <a:srgbClr val="A50021"/>
                </a:solidFill>
              </a:rPr>
              <a:t>For this we need better </a:t>
            </a:r>
            <a:r>
              <a:rPr lang="en-GB" sz="2800" b="1" smtClean="0">
                <a:solidFill>
                  <a:srgbClr val="A50021"/>
                </a:solidFill>
              </a:rPr>
              <a:t>observability</a:t>
            </a:r>
            <a:r>
              <a:rPr lang="en-GB" sz="2800" smtClean="0">
                <a:solidFill>
                  <a:srgbClr val="A50021"/>
                </a:solidFill>
              </a:rPr>
              <a:t>!</a:t>
            </a:r>
          </a:p>
          <a:p>
            <a:pPr lvl="1" eaLnBrk="1" hangingPunct="1">
              <a:lnSpc>
                <a:spcPct val="90000"/>
              </a:lnSpc>
            </a:pPr>
            <a:r>
              <a:rPr lang="en-GB" sz="2400" smtClean="0"/>
              <a:t>Levels of observability: black box, grey box, white box</a:t>
            </a:r>
            <a:endParaRPr lang="en-US" sz="2400" smtClean="0"/>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GB" smtClean="0"/>
              <a:t>Summary</a:t>
            </a:r>
            <a:endParaRPr lang="en-US" smtClean="0"/>
          </a:p>
        </p:txBody>
      </p:sp>
      <p:sp>
        <p:nvSpPr>
          <p:cNvPr id="54275" name="Rectangle 3"/>
          <p:cNvSpPr>
            <a:spLocks noGrp="1" noChangeArrowheads="1"/>
          </p:cNvSpPr>
          <p:nvPr>
            <p:ph type="body" idx="1"/>
          </p:nvPr>
        </p:nvSpPr>
        <p:spPr>
          <a:xfrm>
            <a:off x="468313" y="1241425"/>
            <a:ext cx="8229600" cy="5170488"/>
          </a:xfrm>
        </p:spPr>
        <p:txBody>
          <a:bodyPr/>
          <a:lstStyle/>
          <a:p>
            <a:pPr eaLnBrk="1" hangingPunct="1">
              <a:lnSpc>
                <a:spcPct val="80000"/>
              </a:lnSpc>
              <a:buFont typeface="Wingdings" pitchFamily="2" charset="2"/>
              <a:buNone/>
            </a:pPr>
            <a:r>
              <a:rPr lang="en-US" sz="2400" b="1" dirty="0" smtClean="0">
                <a:solidFill>
                  <a:srgbClr val="A50021"/>
                </a:solidFill>
              </a:rPr>
              <a:t>Verification Engineers need to be inquisitive.</a:t>
            </a:r>
          </a:p>
          <a:p>
            <a:pPr eaLnBrk="1" hangingPunct="1">
              <a:lnSpc>
                <a:spcPct val="80000"/>
              </a:lnSpc>
            </a:pPr>
            <a:r>
              <a:rPr lang="en-US" sz="2400" dirty="0" smtClean="0"/>
              <a:t>Identify interesting driving scenarios.</a:t>
            </a:r>
          </a:p>
          <a:p>
            <a:pPr eaLnBrk="1" hangingPunct="1">
              <a:lnSpc>
                <a:spcPct val="80000"/>
              </a:lnSpc>
            </a:pPr>
            <a:r>
              <a:rPr lang="en-US" sz="2400" dirty="0" smtClean="0"/>
              <a:t>Find sources for checkers: </a:t>
            </a:r>
          </a:p>
          <a:p>
            <a:pPr lvl="1" eaLnBrk="1" hangingPunct="1">
              <a:lnSpc>
                <a:spcPct val="80000"/>
              </a:lnSpc>
            </a:pPr>
            <a:r>
              <a:rPr lang="en-US" sz="2000" dirty="0" smtClean="0"/>
              <a:t>I/O, design context, </a:t>
            </a:r>
            <a:r>
              <a:rPr lang="en-US" sz="2000" dirty="0" err="1" smtClean="0"/>
              <a:t>uarch</a:t>
            </a:r>
            <a:r>
              <a:rPr lang="en-US" sz="2000" dirty="0" smtClean="0"/>
              <a:t>, architecture and implementation.</a:t>
            </a:r>
          </a:p>
          <a:p>
            <a:pPr eaLnBrk="1" hangingPunct="1">
              <a:lnSpc>
                <a:spcPct val="80000"/>
              </a:lnSpc>
            </a:pPr>
            <a:r>
              <a:rPr lang="en-US" sz="2400" dirty="0" smtClean="0"/>
              <a:t>Familiarize yourself with the specification of the design.</a:t>
            </a:r>
          </a:p>
          <a:p>
            <a:pPr eaLnBrk="1" hangingPunct="1">
              <a:lnSpc>
                <a:spcPct val="80000"/>
              </a:lnSpc>
            </a:pPr>
            <a:r>
              <a:rPr lang="en-US" sz="2400" dirty="0" smtClean="0"/>
              <a:t>Don’t take understanding for granted. If in doubt - ask!</a:t>
            </a:r>
          </a:p>
          <a:p>
            <a:pPr eaLnBrk="1" hangingPunct="1">
              <a:lnSpc>
                <a:spcPct val="80000"/>
              </a:lnSpc>
            </a:pPr>
            <a:r>
              <a:rPr lang="en-US" sz="2400" dirty="0" smtClean="0"/>
              <a:t>Work in close collaboration with architects/designers.</a:t>
            </a:r>
          </a:p>
          <a:p>
            <a:pPr eaLnBrk="1" hangingPunct="1">
              <a:lnSpc>
                <a:spcPct val="80000"/>
              </a:lnSpc>
            </a:pPr>
            <a:r>
              <a:rPr lang="en-US" sz="2400" dirty="0" smtClean="0">
                <a:solidFill>
                  <a:srgbClr val="A50021"/>
                </a:solidFill>
              </a:rPr>
              <a:t>Don’t re-implement the design - abstract, ... cheat, ...</a:t>
            </a:r>
          </a:p>
          <a:p>
            <a:pPr lvl="1" eaLnBrk="1" hangingPunct="1">
              <a:lnSpc>
                <a:spcPct val="80000"/>
              </a:lnSpc>
            </a:pPr>
            <a:r>
              <a:rPr lang="en-GB" sz="2000" dirty="0" smtClean="0"/>
              <a:t>Behavioural models are allowed to “cheat”.</a:t>
            </a:r>
          </a:p>
          <a:p>
            <a:pPr lvl="2" eaLnBrk="1" hangingPunct="1">
              <a:lnSpc>
                <a:spcPct val="80000"/>
              </a:lnSpc>
            </a:pPr>
            <a:r>
              <a:rPr lang="en-GB" sz="1800" dirty="0" smtClean="0"/>
              <a:t>Return random data (e.g. memory modelling)</a:t>
            </a:r>
          </a:p>
          <a:p>
            <a:pPr lvl="2" eaLnBrk="1" hangingPunct="1">
              <a:lnSpc>
                <a:spcPct val="80000"/>
              </a:lnSpc>
            </a:pPr>
            <a:r>
              <a:rPr lang="en-GB" sz="1800" dirty="0" smtClean="0"/>
              <a:t>Look ahead in time</a:t>
            </a:r>
          </a:p>
          <a:p>
            <a:pPr lvl="2" eaLnBrk="1" hangingPunct="1">
              <a:lnSpc>
                <a:spcPct val="80000"/>
              </a:lnSpc>
            </a:pPr>
            <a:r>
              <a:rPr lang="en-GB" sz="1800" dirty="0" smtClean="0"/>
              <a:t>Predetermine answers</a:t>
            </a:r>
          </a:p>
          <a:p>
            <a:pPr eaLnBrk="1" hangingPunct="1">
              <a:lnSpc>
                <a:spcPct val="80000"/>
              </a:lnSpc>
            </a:pPr>
            <a:r>
              <a:rPr lang="en-GB" sz="2400" dirty="0" smtClean="0"/>
              <a:t>Select the right level for verification.</a:t>
            </a:r>
            <a:endParaRPr lang="en-US" sz="2400" dirty="0" smtClean="0"/>
          </a:p>
          <a:p>
            <a:pPr eaLnBrk="1" hangingPunct="1">
              <a:lnSpc>
                <a:spcPct val="80000"/>
              </a:lnSpc>
              <a:buFont typeface="Wingdings" pitchFamily="2" charset="2"/>
              <a:buNone/>
            </a:pPr>
            <a:r>
              <a:rPr lang="en-US" sz="2400" b="1" dirty="0" smtClean="0">
                <a:solidFill>
                  <a:srgbClr val="A50021"/>
                </a:solidFill>
              </a:rPr>
              <a:t>Driving and Checking: You need both SKILLS to uncover bugs!</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GB" dirty="0" smtClean="0"/>
              <a:t>Black Box Verification</a:t>
            </a:r>
          </a:p>
        </p:txBody>
      </p:sp>
      <p:sp>
        <p:nvSpPr>
          <p:cNvPr id="34819" name="Rectangle 3"/>
          <p:cNvSpPr>
            <a:spLocks noGrp="1" noChangeArrowheads="1"/>
          </p:cNvSpPr>
          <p:nvPr>
            <p:ph type="body" idx="1"/>
          </p:nvPr>
        </p:nvSpPr>
        <p:spPr>
          <a:xfrm>
            <a:off x="468313" y="2630487"/>
            <a:ext cx="8229600" cy="3756025"/>
          </a:xfrm>
        </p:spPr>
        <p:txBody>
          <a:bodyPr/>
          <a:lstStyle/>
          <a:p>
            <a:pPr eaLnBrk="1" hangingPunct="1">
              <a:lnSpc>
                <a:spcPct val="80000"/>
              </a:lnSpc>
            </a:pPr>
            <a:r>
              <a:rPr lang="en-GB" sz="2000" dirty="0" smtClean="0"/>
              <a:t>The black box has </a:t>
            </a:r>
            <a:r>
              <a:rPr lang="en-GB" sz="2000" dirty="0" smtClean="0">
                <a:solidFill>
                  <a:srgbClr val="A50021"/>
                </a:solidFill>
              </a:rPr>
              <a:t>inputs, outputs, and performs some (well documented) function.</a:t>
            </a:r>
            <a:endParaRPr lang="en-GB" sz="2000" dirty="0" smtClean="0"/>
          </a:p>
          <a:p>
            <a:pPr eaLnBrk="1" hangingPunct="1">
              <a:lnSpc>
                <a:spcPct val="80000"/>
              </a:lnSpc>
            </a:pPr>
            <a:r>
              <a:rPr lang="en-GB" sz="2000" dirty="0" smtClean="0"/>
              <a:t>To verify a black box, you need to </a:t>
            </a:r>
            <a:r>
              <a:rPr lang="en-GB" sz="2000" b="1" dirty="0" smtClean="0">
                <a:solidFill>
                  <a:srgbClr val="A50021"/>
                </a:solidFill>
              </a:rPr>
              <a:t>understand the function.</a:t>
            </a:r>
            <a:endParaRPr lang="en-GB" sz="2000" dirty="0" smtClean="0"/>
          </a:p>
          <a:p>
            <a:pPr eaLnBrk="1" hangingPunct="1">
              <a:lnSpc>
                <a:spcPct val="80000"/>
              </a:lnSpc>
            </a:pPr>
            <a:r>
              <a:rPr lang="en-US" sz="2000" dirty="0" smtClean="0"/>
              <a:t>The verification code utilizes only the external interfaces. </a:t>
            </a:r>
          </a:p>
          <a:p>
            <a:pPr eaLnBrk="1" hangingPunct="1">
              <a:lnSpc>
                <a:spcPct val="80000"/>
              </a:lnSpc>
            </a:pPr>
            <a:r>
              <a:rPr lang="en-US" sz="2000" dirty="0" smtClean="0"/>
              <a:t>The internal signals and state remain in the dark.</a:t>
            </a:r>
          </a:p>
          <a:p>
            <a:pPr eaLnBrk="1" hangingPunct="1">
              <a:lnSpc>
                <a:spcPct val="80000"/>
              </a:lnSpc>
            </a:pPr>
            <a:r>
              <a:rPr lang="en-GB" sz="2000" b="1" dirty="0" smtClean="0"/>
              <a:t>Pros:</a:t>
            </a:r>
          </a:p>
          <a:p>
            <a:pPr lvl="1" eaLnBrk="1" hangingPunct="1">
              <a:lnSpc>
                <a:spcPct val="80000"/>
              </a:lnSpc>
            </a:pPr>
            <a:r>
              <a:rPr lang="en-GB" sz="1600" dirty="0" smtClean="0"/>
              <a:t>No knowledge of the actual implementation is required.</a:t>
            </a:r>
          </a:p>
          <a:p>
            <a:pPr lvl="1" eaLnBrk="1" hangingPunct="1">
              <a:lnSpc>
                <a:spcPct val="90000"/>
              </a:lnSpc>
            </a:pPr>
            <a:r>
              <a:rPr lang="en-GB" sz="1600" dirty="0" smtClean="0"/>
              <a:t>Ability to predict functional results based on inputs alone ensures that the reference model remains independent from the DUV implementation.</a:t>
            </a:r>
          </a:p>
          <a:p>
            <a:pPr lvl="1" eaLnBrk="1" hangingPunct="1">
              <a:lnSpc>
                <a:spcPct val="80000"/>
              </a:lnSpc>
            </a:pPr>
            <a:r>
              <a:rPr lang="en-GB" sz="1600" dirty="0" smtClean="0"/>
              <a:t>Verification code is less sensitive to changes inside the DUV.</a:t>
            </a:r>
          </a:p>
          <a:p>
            <a:pPr eaLnBrk="1" hangingPunct="1">
              <a:lnSpc>
                <a:spcPct val="80000"/>
              </a:lnSpc>
            </a:pPr>
            <a:r>
              <a:rPr lang="en-GB" sz="2000" b="1" dirty="0" smtClean="0"/>
              <a:t>Cons:</a:t>
            </a:r>
          </a:p>
          <a:p>
            <a:pPr lvl="1" eaLnBrk="1" hangingPunct="1">
              <a:lnSpc>
                <a:spcPct val="80000"/>
              </a:lnSpc>
            </a:pPr>
            <a:r>
              <a:rPr lang="en-GB" sz="1600" dirty="0" smtClean="0"/>
              <a:t>Difficult to locate source of problem, only exposes effects</a:t>
            </a:r>
            <a:r>
              <a:rPr lang="en-GB" sz="1600" dirty="0" smtClean="0"/>
              <a:t>. (If </a:t>
            </a:r>
            <a:r>
              <a:rPr lang="en-GB" sz="1600" dirty="0" smtClean="0"/>
              <a:t>at </a:t>
            </a:r>
            <a:r>
              <a:rPr lang="en-GB" sz="1600" dirty="0" smtClean="0"/>
              <a:t>all! Remember, </a:t>
            </a:r>
            <a:r>
              <a:rPr lang="en-GB" sz="1600" dirty="0" smtClean="0"/>
              <a:t>not all bugs propagate to the </a:t>
            </a:r>
            <a:r>
              <a:rPr lang="en-GB" sz="1600" dirty="0" smtClean="0"/>
              <a:t>outputs</a:t>
            </a:r>
            <a:r>
              <a:rPr lang="en-GB" sz="1600" dirty="0" smtClean="0"/>
              <a:t>.)</a:t>
            </a:r>
            <a:endParaRPr lang="en-GB" sz="1600" dirty="0" smtClean="0"/>
          </a:p>
          <a:p>
            <a:pPr lvl="1" eaLnBrk="1" hangingPunct="1">
              <a:lnSpc>
                <a:spcPct val="80000"/>
              </a:lnSpc>
            </a:pPr>
            <a:r>
              <a:rPr lang="en-GB" sz="1600" b="1" dirty="0" smtClean="0">
                <a:solidFill>
                  <a:srgbClr val="C00000"/>
                </a:solidFill>
              </a:rPr>
              <a:t>Lacks controllability and </a:t>
            </a:r>
            <a:r>
              <a:rPr lang="en-GB" sz="1600" b="1" dirty="0" err="1" smtClean="0">
                <a:solidFill>
                  <a:srgbClr val="C00000"/>
                </a:solidFill>
              </a:rPr>
              <a:t>observability</a:t>
            </a:r>
            <a:r>
              <a:rPr lang="en-GB" sz="1600" b="1" dirty="0" smtClean="0">
                <a:solidFill>
                  <a:srgbClr val="C00000"/>
                </a:solidFill>
              </a:rPr>
              <a:t>.</a:t>
            </a:r>
          </a:p>
        </p:txBody>
      </p:sp>
      <p:grpSp>
        <p:nvGrpSpPr>
          <p:cNvPr id="2" name="Group 17"/>
          <p:cNvGrpSpPr>
            <a:grpSpLocks/>
          </p:cNvGrpSpPr>
          <p:nvPr/>
        </p:nvGrpSpPr>
        <p:grpSpPr bwMode="auto">
          <a:xfrm>
            <a:off x="1612900" y="1308100"/>
            <a:ext cx="5930900" cy="1028700"/>
            <a:chOff x="1016" y="952"/>
            <a:chExt cx="3736" cy="648"/>
          </a:xfrm>
        </p:grpSpPr>
        <p:sp>
          <p:nvSpPr>
            <p:cNvPr id="34821" name="Rectangle 4"/>
            <p:cNvSpPr>
              <a:spLocks noChangeArrowheads="1"/>
            </p:cNvSpPr>
            <p:nvPr/>
          </p:nvSpPr>
          <p:spPr bwMode="auto">
            <a:xfrm>
              <a:off x="2264" y="952"/>
              <a:ext cx="1144" cy="648"/>
            </a:xfrm>
            <a:prstGeom prst="rect">
              <a:avLst/>
            </a:prstGeom>
            <a:solidFill>
              <a:schemeClr val="tx1"/>
            </a:solidFill>
            <a:ln w="19050" algn="ctr">
              <a:solidFill>
                <a:schemeClr val="tx1"/>
              </a:solidFill>
              <a:miter lim="800000"/>
              <a:headEnd/>
              <a:tailEnd type="none" w="lg" len="lg"/>
            </a:ln>
          </p:spPr>
          <p:txBody>
            <a:bodyPr wrap="none" anchor="ctr"/>
            <a:lstStyle/>
            <a:p>
              <a:endParaRPr lang="en-GB"/>
            </a:p>
          </p:txBody>
        </p:sp>
        <p:sp>
          <p:nvSpPr>
            <p:cNvPr id="34822" name="Text Box 5"/>
            <p:cNvSpPr txBox="1">
              <a:spLocks noChangeArrowheads="1"/>
            </p:cNvSpPr>
            <p:nvPr/>
          </p:nvSpPr>
          <p:spPr bwMode="auto">
            <a:xfrm>
              <a:off x="2320" y="1104"/>
              <a:ext cx="1032" cy="327"/>
            </a:xfrm>
            <a:prstGeom prst="rect">
              <a:avLst/>
            </a:prstGeom>
            <a:noFill/>
            <a:ln w="19050" algn="ctr">
              <a:noFill/>
              <a:miter lim="800000"/>
              <a:headEnd/>
              <a:tailEnd type="none" w="lg" len="lg"/>
            </a:ln>
          </p:spPr>
          <p:txBody>
            <a:bodyPr>
              <a:spAutoFit/>
            </a:bodyPr>
            <a:lstStyle/>
            <a:p>
              <a:pPr>
                <a:spcBef>
                  <a:spcPct val="50000"/>
                </a:spcBef>
              </a:pPr>
              <a:r>
                <a:rPr lang="en-GB" sz="2800" b="1">
                  <a:solidFill>
                    <a:schemeClr val="bg1"/>
                  </a:solidFill>
                </a:rPr>
                <a:t>DUV</a:t>
              </a:r>
              <a:endParaRPr lang="en-US" sz="2800" b="1">
                <a:solidFill>
                  <a:schemeClr val="bg1"/>
                </a:solidFill>
              </a:endParaRPr>
            </a:p>
          </p:txBody>
        </p:sp>
        <p:sp>
          <p:nvSpPr>
            <p:cNvPr id="34823" name="Line 6"/>
            <p:cNvSpPr>
              <a:spLocks noChangeShapeType="1"/>
            </p:cNvSpPr>
            <p:nvPr/>
          </p:nvSpPr>
          <p:spPr bwMode="auto">
            <a:xfrm>
              <a:off x="1816" y="1072"/>
              <a:ext cx="496" cy="0"/>
            </a:xfrm>
            <a:prstGeom prst="line">
              <a:avLst/>
            </a:prstGeom>
            <a:noFill/>
            <a:ln w="19050">
              <a:solidFill>
                <a:schemeClr val="tx1"/>
              </a:solidFill>
              <a:round/>
              <a:headEnd/>
              <a:tailEnd type="none" w="lg" len="lg"/>
            </a:ln>
          </p:spPr>
          <p:txBody>
            <a:bodyPr/>
            <a:lstStyle/>
            <a:p>
              <a:endParaRPr lang="en-GB"/>
            </a:p>
          </p:txBody>
        </p:sp>
        <p:sp>
          <p:nvSpPr>
            <p:cNvPr id="34824" name="Line 7"/>
            <p:cNvSpPr>
              <a:spLocks noChangeShapeType="1"/>
            </p:cNvSpPr>
            <p:nvPr/>
          </p:nvSpPr>
          <p:spPr bwMode="auto">
            <a:xfrm>
              <a:off x="1821" y="1189"/>
              <a:ext cx="496" cy="0"/>
            </a:xfrm>
            <a:prstGeom prst="line">
              <a:avLst/>
            </a:prstGeom>
            <a:noFill/>
            <a:ln w="19050">
              <a:solidFill>
                <a:schemeClr val="tx1"/>
              </a:solidFill>
              <a:round/>
              <a:headEnd/>
              <a:tailEnd type="none" w="lg" len="lg"/>
            </a:ln>
          </p:spPr>
          <p:txBody>
            <a:bodyPr/>
            <a:lstStyle/>
            <a:p>
              <a:endParaRPr lang="en-GB"/>
            </a:p>
          </p:txBody>
        </p:sp>
        <p:sp>
          <p:nvSpPr>
            <p:cNvPr id="34825" name="Line 8"/>
            <p:cNvSpPr>
              <a:spLocks noChangeShapeType="1"/>
            </p:cNvSpPr>
            <p:nvPr/>
          </p:nvSpPr>
          <p:spPr bwMode="auto">
            <a:xfrm>
              <a:off x="1826" y="1318"/>
              <a:ext cx="496" cy="0"/>
            </a:xfrm>
            <a:prstGeom prst="line">
              <a:avLst/>
            </a:prstGeom>
            <a:noFill/>
            <a:ln w="19050">
              <a:solidFill>
                <a:schemeClr val="tx1"/>
              </a:solidFill>
              <a:round/>
              <a:headEnd/>
              <a:tailEnd type="none" w="lg" len="lg"/>
            </a:ln>
          </p:spPr>
          <p:txBody>
            <a:bodyPr/>
            <a:lstStyle/>
            <a:p>
              <a:endParaRPr lang="en-GB"/>
            </a:p>
          </p:txBody>
        </p:sp>
        <p:sp>
          <p:nvSpPr>
            <p:cNvPr id="34826" name="Line 9"/>
            <p:cNvSpPr>
              <a:spLocks noChangeShapeType="1"/>
            </p:cNvSpPr>
            <p:nvPr/>
          </p:nvSpPr>
          <p:spPr bwMode="auto">
            <a:xfrm>
              <a:off x="1823" y="1431"/>
              <a:ext cx="496" cy="0"/>
            </a:xfrm>
            <a:prstGeom prst="line">
              <a:avLst/>
            </a:prstGeom>
            <a:noFill/>
            <a:ln w="19050">
              <a:solidFill>
                <a:schemeClr val="tx1"/>
              </a:solidFill>
              <a:round/>
              <a:headEnd/>
              <a:tailEnd type="none" w="lg" len="lg"/>
            </a:ln>
          </p:spPr>
          <p:txBody>
            <a:bodyPr/>
            <a:lstStyle/>
            <a:p>
              <a:endParaRPr lang="en-GB"/>
            </a:p>
          </p:txBody>
        </p:sp>
        <p:sp>
          <p:nvSpPr>
            <p:cNvPr id="34827" name="Line 12"/>
            <p:cNvSpPr>
              <a:spLocks noChangeShapeType="1"/>
            </p:cNvSpPr>
            <p:nvPr/>
          </p:nvSpPr>
          <p:spPr bwMode="auto">
            <a:xfrm>
              <a:off x="3297" y="1105"/>
              <a:ext cx="496" cy="0"/>
            </a:xfrm>
            <a:prstGeom prst="line">
              <a:avLst/>
            </a:prstGeom>
            <a:noFill/>
            <a:ln w="19050">
              <a:solidFill>
                <a:schemeClr val="tx1"/>
              </a:solidFill>
              <a:round/>
              <a:headEnd/>
              <a:tailEnd type="none" w="lg" len="lg"/>
            </a:ln>
          </p:spPr>
          <p:txBody>
            <a:bodyPr/>
            <a:lstStyle/>
            <a:p>
              <a:endParaRPr lang="en-GB"/>
            </a:p>
          </p:txBody>
        </p:sp>
        <p:sp>
          <p:nvSpPr>
            <p:cNvPr id="34828" name="Line 13"/>
            <p:cNvSpPr>
              <a:spLocks noChangeShapeType="1"/>
            </p:cNvSpPr>
            <p:nvPr/>
          </p:nvSpPr>
          <p:spPr bwMode="auto">
            <a:xfrm>
              <a:off x="3294" y="1238"/>
              <a:ext cx="496" cy="0"/>
            </a:xfrm>
            <a:prstGeom prst="line">
              <a:avLst/>
            </a:prstGeom>
            <a:noFill/>
            <a:ln w="19050">
              <a:solidFill>
                <a:schemeClr val="tx1"/>
              </a:solidFill>
              <a:round/>
              <a:headEnd/>
              <a:tailEnd type="none" w="lg" len="lg"/>
            </a:ln>
          </p:spPr>
          <p:txBody>
            <a:bodyPr/>
            <a:lstStyle/>
            <a:p>
              <a:endParaRPr lang="en-GB"/>
            </a:p>
          </p:txBody>
        </p:sp>
        <p:sp>
          <p:nvSpPr>
            <p:cNvPr id="34829" name="Line 14"/>
            <p:cNvSpPr>
              <a:spLocks noChangeShapeType="1"/>
            </p:cNvSpPr>
            <p:nvPr/>
          </p:nvSpPr>
          <p:spPr bwMode="auto">
            <a:xfrm>
              <a:off x="3295" y="1383"/>
              <a:ext cx="496" cy="0"/>
            </a:xfrm>
            <a:prstGeom prst="line">
              <a:avLst/>
            </a:prstGeom>
            <a:noFill/>
            <a:ln w="19050">
              <a:solidFill>
                <a:schemeClr val="tx1"/>
              </a:solidFill>
              <a:round/>
              <a:headEnd/>
              <a:tailEnd type="none" w="lg" len="lg"/>
            </a:ln>
          </p:spPr>
          <p:txBody>
            <a:bodyPr/>
            <a:lstStyle/>
            <a:p>
              <a:endParaRPr lang="en-GB"/>
            </a:p>
          </p:txBody>
        </p:sp>
        <p:sp>
          <p:nvSpPr>
            <p:cNvPr id="34830" name="Text Box 15"/>
            <p:cNvSpPr txBox="1">
              <a:spLocks noChangeArrowheads="1"/>
            </p:cNvSpPr>
            <p:nvPr/>
          </p:nvSpPr>
          <p:spPr bwMode="auto">
            <a:xfrm>
              <a:off x="1016" y="1122"/>
              <a:ext cx="928" cy="231"/>
            </a:xfrm>
            <a:prstGeom prst="rect">
              <a:avLst/>
            </a:prstGeom>
            <a:noFill/>
            <a:ln w="19050" algn="ctr">
              <a:noFill/>
              <a:miter lim="800000"/>
              <a:headEnd/>
              <a:tailEnd type="none" w="lg" len="lg"/>
            </a:ln>
          </p:spPr>
          <p:txBody>
            <a:bodyPr>
              <a:spAutoFit/>
            </a:bodyPr>
            <a:lstStyle/>
            <a:p>
              <a:pPr>
                <a:spcBef>
                  <a:spcPct val="50000"/>
                </a:spcBef>
              </a:pPr>
              <a:r>
                <a:rPr lang="en-GB" dirty="0"/>
                <a:t>Inputs</a:t>
              </a:r>
              <a:endParaRPr lang="en-US" dirty="0"/>
            </a:p>
          </p:txBody>
        </p:sp>
        <p:sp>
          <p:nvSpPr>
            <p:cNvPr id="34831" name="Text Box 16"/>
            <p:cNvSpPr txBox="1">
              <a:spLocks noChangeArrowheads="1"/>
            </p:cNvSpPr>
            <p:nvPr/>
          </p:nvSpPr>
          <p:spPr bwMode="auto">
            <a:xfrm>
              <a:off x="3648" y="1128"/>
              <a:ext cx="1104" cy="231"/>
            </a:xfrm>
            <a:prstGeom prst="rect">
              <a:avLst/>
            </a:prstGeom>
            <a:noFill/>
            <a:ln w="19050" algn="ctr">
              <a:noFill/>
              <a:miter lim="800000"/>
              <a:headEnd/>
              <a:tailEnd type="none" w="lg" len="lg"/>
            </a:ln>
          </p:spPr>
          <p:txBody>
            <a:bodyPr>
              <a:spAutoFit/>
            </a:bodyPr>
            <a:lstStyle/>
            <a:p>
              <a:pPr>
                <a:spcBef>
                  <a:spcPct val="50000"/>
                </a:spcBef>
              </a:pPr>
              <a:r>
                <a:rPr lang="en-GB" dirty="0"/>
                <a:t>Outputs</a:t>
              </a:r>
              <a:endParaRPr lang="en-US" dirty="0"/>
            </a:p>
          </p:txBody>
        </p:sp>
      </p:grpSp>
    </p:spTree>
    <p:custDataLst>
      <p:tags r:id="rId1"/>
    </p:custData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GB" dirty="0" smtClean="0"/>
              <a:t>White Box Verification</a:t>
            </a:r>
          </a:p>
        </p:txBody>
      </p:sp>
      <p:sp>
        <p:nvSpPr>
          <p:cNvPr id="36867" name="Rectangle 3"/>
          <p:cNvSpPr>
            <a:spLocks noGrp="1" noChangeArrowheads="1"/>
          </p:cNvSpPr>
          <p:nvPr>
            <p:ph type="body" idx="1"/>
          </p:nvPr>
        </p:nvSpPr>
        <p:spPr>
          <a:xfrm>
            <a:off x="457200" y="2738437"/>
            <a:ext cx="8229600" cy="3714899"/>
          </a:xfrm>
        </p:spPr>
        <p:txBody>
          <a:bodyPr/>
          <a:lstStyle/>
          <a:p>
            <a:pPr eaLnBrk="1" hangingPunct="1">
              <a:lnSpc>
                <a:spcPct val="80000"/>
              </a:lnSpc>
              <a:buFont typeface="Wingdings" pitchFamily="2" charset="2"/>
              <a:buNone/>
            </a:pPr>
            <a:r>
              <a:rPr lang="en-GB" sz="2000" dirty="0" smtClean="0"/>
              <a:t>(Opposite of black-box approach.)</a:t>
            </a:r>
          </a:p>
          <a:p>
            <a:pPr eaLnBrk="1" hangingPunct="1">
              <a:lnSpc>
                <a:spcPct val="80000"/>
              </a:lnSpc>
              <a:buFont typeface="Wingdings" pitchFamily="2" charset="2"/>
              <a:buNone/>
            </a:pPr>
            <a:endParaRPr lang="en-GB" sz="2000" dirty="0" smtClean="0"/>
          </a:p>
          <a:p>
            <a:pPr eaLnBrk="1" hangingPunct="1">
              <a:lnSpc>
                <a:spcPct val="80000"/>
              </a:lnSpc>
            </a:pPr>
            <a:r>
              <a:rPr lang="en-GB" sz="2000" dirty="0" smtClean="0"/>
              <a:t>For white box verification the internal facilities of the DUV are known, visible and utilised for verification.</a:t>
            </a:r>
          </a:p>
          <a:p>
            <a:pPr eaLnBrk="1" hangingPunct="1">
              <a:lnSpc>
                <a:spcPct val="80000"/>
              </a:lnSpc>
            </a:pPr>
            <a:r>
              <a:rPr lang="en-GB" sz="2000" b="1" dirty="0" smtClean="0"/>
              <a:t>Pros:</a:t>
            </a:r>
            <a:endParaRPr lang="en-GB" sz="2000" dirty="0" smtClean="0">
              <a:solidFill>
                <a:srgbClr val="C00000"/>
              </a:solidFill>
            </a:endParaRPr>
          </a:p>
          <a:p>
            <a:pPr lvl="1" eaLnBrk="1" hangingPunct="1">
              <a:lnSpc>
                <a:spcPct val="80000"/>
              </a:lnSpc>
            </a:pPr>
            <a:r>
              <a:rPr lang="en-GB" sz="1800" b="1" dirty="0" smtClean="0">
                <a:solidFill>
                  <a:srgbClr val="C00000"/>
                </a:solidFill>
              </a:rPr>
              <a:t>Full visibility and controllability of internal signals.</a:t>
            </a:r>
          </a:p>
          <a:p>
            <a:pPr lvl="2">
              <a:lnSpc>
                <a:spcPct val="80000"/>
              </a:lnSpc>
            </a:pPr>
            <a:r>
              <a:rPr lang="en-GB" sz="1600" b="1" dirty="0" smtClean="0">
                <a:solidFill>
                  <a:srgbClr val="C00000"/>
                </a:solidFill>
              </a:rPr>
              <a:t>Can identify and cover corner cases.</a:t>
            </a:r>
          </a:p>
          <a:p>
            <a:pPr lvl="2" eaLnBrk="1" hangingPunct="1">
              <a:lnSpc>
                <a:spcPct val="80000"/>
              </a:lnSpc>
            </a:pPr>
            <a:r>
              <a:rPr lang="en-GB" sz="1600" b="1" dirty="0" smtClean="0">
                <a:solidFill>
                  <a:srgbClr val="C00000"/>
                </a:solidFill>
              </a:rPr>
              <a:t>Can detect bugs as soon as they occur.</a:t>
            </a:r>
          </a:p>
          <a:p>
            <a:pPr lvl="1" eaLnBrk="1" hangingPunct="1">
              <a:lnSpc>
                <a:spcPct val="80000"/>
              </a:lnSpc>
            </a:pPr>
            <a:r>
              <a:rPr lang="en-GB" sz="1800" dirty="0" smtClean="0"/>
              <a:t>Quickly possible to set up interesting conditions, e.g. counter roll-over.</a:t>
            </a:r>
          </a:p>
          <a:p>
            <a:pPr eaLnBrk="1" hangingPunct="1">
              <a:lnSpc>
                <a:spcPct val="80000"/>
              </a:lnSpc>
            </a:pPr>
            <a:r>
              <a:rPr lang="en-GB" sz="2000" b="1" dirty="0" smtClean="0"/>
              <a:t>Cons:</a:t>
            </a:r>
          </a:p>
          <a:p>
            <a:pPr lvl="1" eaLnBrk="1" hangingPunct="1">
              <a:lnSpc>
                <a:spcPct val="80000"/>
              </a:lnSpc>
            </a:pPr>
            <a:r>
              <a:rPr lang="en-GB" sz="1800" dirty="0" smtClean="0"/>
              <a:t>Danger to follow the implementation/design instead of the specification.</a:t>
            </a:r>
          </a:p>
          <a:p>
            <a:pPr lvl="1" eaLnBrk="1" hangingPunct="1">
              <a:lnSpc>
                <a:spcPct val="80000"/>
              </a:lnSpc>
            </a:pPr>
            <a:r>
              <a:rPr lang="en-GB" sz="1800" dirty="0" smtClean="0"/>
              <a:t>Sensitive to changes in the DUV (implementation).</a:t>
            </a:r>
          </a:p>
          <a:p>
            <a:pPr lvl="1" eaLnBrk="1" hangingPunct="1">
              <a:lnSpc>
                <a:spcPct val="80000"/>
              </a:lnSpc>
            </a:pPr>
            <a:r>
              <a:rPr lang="en-GB" sz="1800" dirty="0" smtClean="0"/>
              <a:t>Too many details make it hard to create and maintain.</a:t>
            </a:r>
          </a:p>
        </p:txBody>
      </p:sp>
      <p:grpSp>
        <p:nvGrpSpPr>
          <p:cNvPr id="2" name="Group 27"/>
          <p:cNvGrpSpPr/>
          <p:nvPr/>
        </p:nvGrpSpPr>
        <p:grpSpPr>
          <a:xfrm>
            <a:off x="1606550" y="1318491"/>
            <a:ext cx="5930900" cy="1106055"/>
            <a:chOff x="2771800" y="3479800"/>
            <a:chExt cx="5930900" cy="1106055"/>
          </a:xfrm>
        </p:grpSpPr>
        <p:grpSp>
          <p:nvGrpSpPr>
            <p:cNvPr id="3" name="Group 238"/>
            <p:cNvGrpSpPr/>
            <p:nvPr/>
          </p:nvGrpSpPr>
          <p:grpSpPr>
            <a:xfrm>
              <a:off x="2771800" y="3479800"/>
              <a:ext cx="5930900" cy="1106055"/>
              <a:chOff x="2771800" y="3479800"/>
              <a:chExt cx="5930900" cy="1106055"/>
            </a:xfrm>
          </p:grpSpPr>
          <p:grpSp>
            <p:nvGrpSpPr>
              <p:cNvPr id="4" name="Group 128"/>
              <p:cNvGrpSpPr/>
              <p:nvPr/>
            </p:nvGrpSpPr>
            <p:grpSpPr>
              <a:xfrm>
                <a:off x="2771800" y="3479800"/>
                <a:ext cx="5930900" cy="1106055"/>
                <a:chOff x="2771800" y="3479800"/>
                <a:chExt cx="5930900" cy="1106055"/>
              </a:xfrm>
            </p:grpSpPr>
            <p:grpSp>
              <p:nvGrpSpPr>
                <p:cNvPr id="5" name="Group 5"/>
                <p:cNvGrpSpPr>
                  <a:grpSpLocks/>
                </p:cNvGrpSpPr>
                <p:nvPr/>
              </p:nvGrpSpPr>
              <p:grpSpPr bwMode="auto">
                <a:xfrm rot="16200000">
                  <a:off x="5587275" y="3491480"/>
                  <a:ext cx="288000" cy="508797"/>
                  <a:chOff x="797" y="1718"/>
                  <a:chExt cx="384" cy="599"/>
                </a:xfrm>
              </p:grpSpPr>
              <p:sp>
                <p:nvSpPr>
                  <p:cNvPr id="76" name="Rectangle 6"/>
                  <p:cNvSpPr>
                    <a:spLocks noChangeArrowheads="1"/>
                  </p:cNvSpPr>
                  <p:nvPr/>
                </p:nvSpPr>
                <p:spPr bwMode="auto">
                  <a:xfrm>
                    <a:off x="797" y="1718"/>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77" name="Rectangle 7"/>
                  <p:cNvSpPr>
                    <a:spLocks noChangeArrowheads="1"/>
                  </p:cNvSpPr>
                  <p:nvPr/>
                </p:nvSpPr>
                <p:spPr bwMode="auto">
                  <a:xfrm>
                    <a:off x="797" y="1794"/>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78" name="Rectangle 8"/>
                  <p:cNvSpPr>
                    <a:spLocks noChangeArrowheads="1"/>
                  </p:cNvSpPr>
                  <p:nvPr/>
                </p:nvSpPr>
                <p:spPr bwMode="auto">
                  <a:xfrm>
                    <a:off x="797" y="1870"/>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79" name="Rectangle 9"/>
                  <p:cNvSpPr>
                    <a:spLocks noChangeArrowheads="1"/>
                  </p:cNvSpPr>
                  <p:nvPr/>
                </p:nvSpPr>
                <p:spPr bwMode="auto">
                  <a:xfrm>
                    <a:off x="797" y="1946"/>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80" name="Rectangle 10"/>
                  <p:cNvSpPr>
                    <a:spLocks noChangeArrowheads="1"/>
                  </p:cNvSpPr>
                  <p:nvPr/>
                </p:nvSpPr>
                <p:spPr bwMode="auto">
                  <a:xfrm>
                    <a:off x="797" y="2022"/>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81" name="Rectangle 11"/>
                  <p:cNvSpPr>
                    <a:spLocks noChangeArrowheads="1"/>
                  </p:cNvSpPr>
                  <p:nvPr/>
                </p:nvSpPr>
                <p:spPr bwMode="auto">
                  <a:xfrm>
                    <a:off x="797" y="2098"/>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82" name="Rectangle 12"/>
                  <p:cNvSpPr>
                    <a:spLocks noChangeArrowheads="1"/>
                  </p:cNvSpPr>
                  <p:nvPr/>
                </p:nvSpPr>
                <p:spPr bwMode="auto">
                  <a:xfrm>
                    <a:off x="797" y="2174"/>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83" name="Rectangle 13"/>
                  <p:cNvSpPr>
                    <a:spLocks noChangeArrowheads="1"/>
                  </p:cNvSpPr>
                  <p:nvPr/>
                </p:nvSpPr>
                <p:spPr bwMode="auto">
                  <a:xfrm>
                    <a:off x="797" y="2240"/>
                    <a:ext cx="384" cy="77"/>
                  </a:xfrm>
                  <a:prstGeom prst="rect">
                    <a:avLst/>
                  </a:prstGeom>
                  <a:solidFill>
                    <a:schemeClr val="bg1"/>
                  </a:solidFill>
                  <a:ln w="9525">
                    <a:solidFill>
                      <a:schemeClr val="tx1"/>
                    </a:solidFill>
                    <a:miter lim="800000"/>
                    <a:headEnd/>
                    <a:tailEnd/>
                  </a:ln>
                </p:spPr>
                <p:txBody>
                  <a:bodyPr wrap="none" anchor="ctr"/>
                  <a:lstStyle/>
                  <a:p>
                    <a:endParaRPr lang="en-GB"/>
                  </a:p>
                </p:txBody>
              </p:sp>
            </p:grpSp>
            <p:sp>
              <p:nvSpPr>
                <p:cNvPr id="34" name="Line 6"/>
                <p:cNvSpPr>
                  <a:spLocks noChangeShapeType="1"/>
                </p:cNvSpPr>
                <p:nvPr/>
              </p:nvSpPr>
              <p:spPr bwMode="auto">
                <a:xfrm>
                  <a:off x="4041799" y="3670300"/>
                  <a:ext cx="820713" cy="1588"/>
                </a:xfrm>
                <a:prstGeom prst="line">
                  <a:avLst/>
                </a:prstGeom>
                <a:noFill/>
                <a:ln w="19050">
                  <a:solidFill>
                    <a:schemeClr val="tx1"/>
                  </a:solidFill>
                  <a:round/>
                  <a:headEnd/>
                  <a:tailEnd type="none" w="lg" len="lg"/>
                </a:ln>
              </p:spPr>
              <p:txBody>
                <a:bodyPr/>
                <a:lstStyle/>
                <a:p>
                  <a:endParaRPr lang="en-GB"/>
                </a:p>
              </p:txBody>
            </p:sp>
            <p:sp>
              <p:nvSpPr>
                <p:cNvPr id="35" name="Line 7"/>
                <p:cNvSpPr>
                  <a:spLocks noChangeShapeType="1"/>
                </p:cNvSpPr>
                <p:nvPr/>
              </p:nvSpPr>
              <p:spPr bwMode="auto">
                <a:xfrm>
                  <a:off x="4049737" y="3856037"/>
                  <a:ext cx="812775" cy="1587"/>
                </a:xfrm>
                <a:prstGeom prst="line">
                  <a:avLst/>
                </a:prstGeom>
                <a:noFill/>
                <a:ln w="19050">
                  <a:solidFill>
                    <a:schemeClr val="tx1"/>
                  </a:solidFill>
                  <a:round/>
                  <a:headEnd/>
                  <a:tailEnd type="none" w="lg" len="lg"/>
                </a:ln>
              </p:spPr>
              <p:txBody>
                <a:bodyPr/>
                <a:lstStyle/>
                <a:p>
                  <a:endParaRPr lang="en-GB"/>
                </a:p>
              </p:txBody>
            </p:sp>
            <p:sp>
              <p:nvSpPr>
                <p:cNvPr id="36" name="Line 8"/>
                <p:cNvSpPr>
                  <a:spLocks noChangeShapeType="1"/>
                </p:cNvSpPr>
                <p:nvPr/>
              </p:nvSpPr>
              <p:spPr bwMode="auto">
                <a:xfrm>
                  <a:off x="4057675" y="4060825"/>
                  <a:ext cx="804838" cy="6350"/>
                </a:xfrm>
                <a:prstGeom prst="line">
                  <a:avLst/>
                </a:prstGeom>
                <a:noFill/>
                <a:ln w="19050">
                  <a:solidFill>
                    <a:schemeClr val="tx1"/>
                  </a:solidFill>
                  <a:round/>
                  <a:headEnd/>
                  <a:tailEnd type="none" w="lg" len="lg"/>
                </a:ln>
              </p:spPr>
              <p:txBody>
                <a:bodyPr/>
                <a:lstStyle/>
                <a:p>
                  <a:endParaRPr lang="en-GB"/>
                </a:p>
              </p:txBody>
            </p:sp>
            <p:sp>
              <p:nvSpPr>
                <p:cNvPr id="37" name="Line 9"/>
                <p:cNvSpPr>
                  <a:spLocks noChangeShapeType="1"/>
                </p:cNvSpPr>
                <p:nvPr/>
              </p:nvSpPr>
              <p:spPr bwMode="auto">
                <a:xfrm flipV="1">
                  <a:off x="4052913" y="4238625"/>
                  <a:ext cx="809600" cy="1588"/>
                </a:xfrm>
                <a:prstGeom prst="line">
                  <a:avLst/>
                </a:prstGeom>
                <a:noFill/>
                <a:ln w="19050">
                  <a:solidFill>
                    <a:schemeClr val="tx1"/>
                  </a:solidFill>
                  <a:round/>
                  <a:headEnd/>
                  <a:tailEnd type="none" w="lg" len="lg"/>
                </a:ln>
              </p:spPr>
              <p:txBody>
                <a:bodyPr/>
                <a:lstStyle/>
                <a:p>
                  <a:endParaRPr lang="en-GB"/>
                </a:p>
              </p:txBody>
            </p:sp>
            <p:sp>
              <p:nvSpPr>
                <p:cNvPr id="38" name="Line 12"/>
                <p:cNvSpPr>
                  <a:spLocks noChangeShapeType="1"/>
                </p:cNvSpPr>
                <p:nvPr/>
              </p:nvSpPr>
              <p:spPr bwMode="auto">
                <a:xfrm flipV="1">
                  <a:off x="5986463" y="3722688"/>
                  <a:ext cx="1193825" cy="6350"/>
                </a:xfrm>
                <a:prstGeom prst="line">
                  <a:avLst/>
                </a:prstGeom>
                <a:noFill/>
                <a:ln w="19050">
                  <a:solidFill>
                    <a:schemeClr val="tx1"/>
                  </a:solidFill>
                  <a:round/>
                  <a:headEnd/>
                  <a:tailEnd type="none" w="lg" len="lg"/>
                </a:ln>
              </p:spPr>
              <p:txBody>
                <a:bodyPr/>
                <a:lstStyle/>
                <a:p>
                  <a:endParaRPr lang="en-GB"/>
                </a:p>
              </p:txBody>
            </p:sp>
            <p:sp>
              <p:nvSpPr>
                <p:cNvPr id="39" name="Line 13"/>
                <p:cNvSpPr>
                  <a:spLocks noChangeShapeType="1"/>
                </p:cNvSpPr>
                <p:nvPr/>
              </p:nvSpPr>
              <p:spPr bwMode="auto">
                <a:xfrm>
                  <a:off x="6338888" y="3933825"/>
                  <a:ext cx="836637" cy="0"/>
                </a:xfrm>
                <a:prstGeom prst="line">
                  <a:avLst/>
                </a:prstGeom>
                <a:noFill/>
                <a:ln w="19050">
                  <a:solidFill>
                    <a:schemeClr val="tx1"/>
                  </a:solidFill>
                  <a:round/>
                  <a:headEnd/>
                  <a:tailEnd type="none" w="lg" len="lg"/>
                </a:ln>
              </p:spPr>
              <p:txBody>
                <a:bodyPr/>
                <a:lstStyle/>
                <a:p>
                  <a:endParaRPr lang="en-GB"/>
                </a:p>
              </p:txBody>
            </p:sp>
            <p:sp>
              <p:nvSpPr>
                <p:cNvPr id="40" name="Line 14"/>
                <p:cNvSpPr>
                  <a:spLocks noChangeShapeType="1"/>
                </p:cNvSpPr>
                <p:nvPr/>
              </p:nvSpPr>
              <p:spPr bwMode="auto">
                <a:xfrm flipV="1">
                  <a:off x="6343650" y="4164012"/>
                  <a:ext cx="833463" cy="3175"/>
                </a:xfrm>
                <a:prstGeom prst="line">
                  <a:avLst/>
                </a:prstGeom>
                <a:noFill/>
                <a:ln w="19050">
                  <a:solidFill>
                    <a:schemeClr val="tx1"/>
                  </a:solidFill>
                  <a:round/>
                  <a:headEnd/>
                  <a:tailEnd type="none" w="lg" len="lg"/>
                </a:ln>
              </p:spPr>
              <p:txBody>
                <a:bodyPr/>
                <a:lstStyle/>
                <a:p>
                  <a:endParaRPr lang="en-GB"/>
                </a:p>
              </p:txBody>
            </p:sp>
            <p:sp>
              <p:nvSpPr>
                <p:cNvPr id="41" name="Rectangle 4"/>
                <p:cNvSpPr>
                  <a:spLocks noChangeArrowheads="1"/>
                </p:cNvSpPr>
                <p:nvPr/>
              </p:nvSpPr>
              <p:spPr bwMode="auto">
                <a:xfrm>
                  <a:off x="4753000" y="3479800"/>
                  <a:ext cx="1816100" cy="1028700"/>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2" name="Text Box 15"/>
                <p:cNvSpPr txBox="1">
                  <a:spLocks noChangeArrowheads="1"/>
                </p:cNvSpPr>
                <p:nvPr/>
              </p:nvSpPr>
              <p:spPr bwMode="auto">
                <a:xfrm>
                  <a:off x="2771800" y="3749675"/>
                  <a:ext cx="1473200" cy="366713"/>
                </a:xfrm>
                <a:prstGeom prst="rect">
                  <a:avLst/>
                </a:prstGeom>
                <a:noFill/>
                <a:ln w="19050" algn="ctr">
                  <a:noFill/>
                  <a:miter lim="800000"/>
                  <a:headEnd/>
                  <a:tailEnd type="none" w="lg" len="lg"/>
                </a:ln>
              </p:spPr>
              <p:txBody>
                <a:bodyPr>
                  <a:spAutoFit/>
                </a:bodyPr>
                <a:lstStyle/>
                <a:p>
                  <a:pPr>
                    <a:spcBef>
                      <a:spcPct val="50000"/>
                    </a:spcBef>
                  </a:pPr>
                  <a:r>
                    <a:rPr lang="en-GB" dirty="0"/>
                    <a:t>Inputs</a:t>
                  </a:r>
                  <a:endParaRPr lang="en-US" dirty="0"/>
                </a:p>
              </p:txBody>
            </p:sp>
            <p:sp>
              <p:nvSpPr>
                <p:cNvPr id="43" name="Text Box 16"/>
                <p:cNvSpPr txBox="1">
                  <a:spLocks noChangeArrowheads="1"/>
                </p:cNvSpPr>
                <p:nvPr/>
              </p:nvSpPr>
              <p:spPr bwMode="auto">
                <a:xfrm>
                  <a:off x="6950100" y="3759200"/>
                  <a:ext cx="1752600" cy="366713"/>
                </a:xfrm>
                <a:prstGeom prst="rect">
                  <a:avLst/>
                </a:prstGeom>
                <a:noFill/>
                <a:ln w="19050" algn="ctr">
                  <a:noFill/>
                  <a:miter lim="800000"/>
                  <a:headEnd/>
                  <a:tailEnd type="none" w="lg" len="lg"/>
                </a:ln>
              </p:spPr>
              <p:txBody>
                <a:bodyPr>
                  <a:spAutoFit/>
                </a:bodyPr>
                <a:lstStyle/>
                <a:p>
                  <a:pPr>
                    <a:spcBef>
                      <a:spcPct val="50000"/>
                    </a:spcBef>
                  </a:pPr>
                  <a:r>
                    <a:rPr lang="en-GB" dirty="0"/>
                    <a:t>Outputs</a:t>
                  </a:r>
                  <a:endParaRPr lang="en-US" dirty="0"/>
                </a:p>
              </p:txBody>
            </p:sp>
            <p:sp>
              <p:nvSpPr>
                <p:cNvPr id="44" name="Text Box 5"/>
                <p:cNvSpPr txBox="1">
                  <a:spLocks noChangeArrowheads="1"/>
                </p:cNvSpPr>
                <p:nvPr/>
              </p:nvSpPr>
              <p:spPr bwMode="auto">
                <a:xfrm>
                  <a:off x="5084618" y="3734955"/>
                  <a:ext cx="1122219" cy="519113"/>
                </a:xfrm>
                <a:prstGeom prst="rect">
                  <a:avLst/>
                </a:prstGeom>
                <a:noFill/>
                <a:ln w="19050" algn="ctr">
                  <a:noFill/>
                  <a:miter lim="800000"/>
                  <a:headEnd/>
                  <a:tailEnd type="none" w="lg" len="lg"/>
                </a:ln>
              </p:spPr>
              <p:txBody>
                <a:bodyPr wrap="square">
                  <a:spAutoFit/>
                </a:bodyPr>
                <a:lstStyle/>
                <a:p>
                  <a:pPr>
                    <a:spcBef>
                      <a:spcPct val="50000"/>
                    </a:spcBef>
                  </a:pPr>
                  <a:r>
                    <a:rPr lang="en-GB" sz="2800" b="1" dirty="0"/>
                    <a:t>DUV</a:t>
                  </a:r>
                  <a:endParaRPr lang="en-US" sz="2800" b="1" dirty="0"/>
                </a:p>
              </p:txBody>
            </p:sp>
            <p:cxnSp>
              <p:nvCxnSpPr>
                <p:cNvPr id="45" name="Straight Connector 44"/>
                <p:cNvCxnSpPr/>
                <p:nvPr/>
              </p:nvCxnSpPr>
              <p:spPr bwMode="auto">
                <a:xfrm>
                  <a:off x="4752109" y="3671455"/>
                  <a:ext cx="914400" cy="914400"/>
                </a:xfrm>
                <a:prstGeom prst="line">
                  <a:avLst/>
                </a:prstGeom>
                <a:solidFill>
                  <a:schemeClr val="accent1"/>
                </a:solidFill>
                <a:ln w="9525" cap="flat" cmpd="sng" algn="ctr">
                  <a:noFill/>
                  <a:prstDash val="solid"/>
                  <a:round/>
                  <a:headEnd type="triangle" w="med" len="med"/>
                  <a:tailEnd type="triangle" w="med" len="med"/>
                </a:ln>
                <a:effectLst/>
              </p:spPr>
            </p:cxnSp>
            <p:sp>
              <p:nvSpPr>
                <p:cNvPr id="46" name="Rectangle 45"/>
                <p:cNvSpPr/>
                <p:nvPr/>
              </p:nvSpPr>
              <p:spPr bwMode="auto">
                <a:xfrm>
                  <a:off x="4862945" y="3616036"/>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7" name="Rectangle 46"/>
                <p:cNvSpPr/>
                <p:nvPr/>
              </p:nvSpPr>
              <p:spPr bwMode="auto">
                <a:xfrm>
                  <a:off x="4862946" y="4003964"/>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8" name="Rectangle 47"/>
                <p:cNvSpPr/>
                <p:nvPr/>
              </p:nvSpPr>
              <p:spPr bwMode="auto">
                <a:xfrm>
                  <a:off x="6109854" y="3851564"/>
                  <a:ext cx="235527" cy="3937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9" name="Flowchart: Delay 48"/>
                <p:cNvSpPr/>
                <p:nvPr/>
              </p:nvSpPr>
              <p:spPr bwMode="auto">
                <a:xfrm>
                  <a:off x="5414967" y="4048126"/>
                  <a:ext cx="200025" cy="138112"/>
                </a:xfrm>
                <a:prstGeom prst="flowChartDelay">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50" name="Straight Connector 49"/>
                <p:cNvCxnSpPr/>
                <p:nvPr/>
              </p:nvCxnSpPr>
              <p:spPr bwMode="auto">
                <a:xfrm flipV="1">
                  <a:off x="5274622" y="3716975"/>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Connector 50"/>
                <p:cNvCxnSpPr/>
                <p:nvPr/>
              </p:nvCxnSpPr>
              <p:spPr bwMode="auto">
                <a:xfrm flipV="1">
                  <a:off x="5278581" y="3857624"/>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flipV="1">
                  <a:off x="5278581" y="4092576"/>
                  <a:ext cx="14114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flipV="1">
                  <a:off x="5278581" y="4138612"/>
                  <a:ext cx="14114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4" name="Straight Connector 53"/>
                <p:cNvCxnSpPr>
                  <a:stCxn id="49" idx="3"/>
                </p:cNvCxnSpPr>
                <p:nvPr/>
              </p:nvCxnSpPr>
              <p:spPr bwMode="auto">
                <a:xfrm>
                  <a:off x="5614992" y="4117182"/>
                  <a:ext cx="173054" cy="562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5" name="Straight Connector 54"/>
                <p:cNvCxnSpPr/>
                <p:nvPr/>
              </p:nvCxnSpPr>
              <p:spPr bwMode="auto">
                <a:xfrm>
                  <a:off x="5274000" y="4227226"/>
                  <a:ext cx="522000" cy="516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a:off x="5366479" y="4317167"/>
                  <a:ext cx="152163" cy="384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a:off x="5332751" y="4380875"/>
                  <a:ext cx="187499" cy="42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8" name="Straight Connector 57"/>
                <p:cNvCxnSpPr>
                  <a:stCxn id="59" idx="2"/>
                </p:cNvCxnSpPr>
                <p:nvPr/>
              </p:nvCxnSpPr>
              <p:spPr bwMode="auto">
                <a:xfrm flipV="1">
                  <a:off x="5930174" y="4178508"/>
                  <a:ext cx="170823" cy="174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9" name="Flowchart: Manual Operation 58"/>
                <p:cNvSpPr/>
                <p:nvPr/>
              </p:nvSpPr>
              <p:spPr bwMode="auto">
                <a:xfrm rot="16200000">
                  <a:off x="5734027" y="4106030"/>
                  <a:ext cx="243849" cy="148445"/>
                </a:xfrm>
                <a:prstGeom prst="flowChartManualOperation">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0" name="Flowchart: Delay 59"/>
                <p:cNvSpPr/>
                <p:nvPr/>
              </p:nvSpPr>
              <p:spPr bwMode="auto">
                <a:xfrm>
                  <a:off x="5516962" y="4280279"/>
                  <a:ext cx="200025" cy="138112"/>
                </a:xfrm>
                <a:prstGeom prst="flowChartDelay">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61" name="Straight Connector 60"/>
                <p:cNvCxnSpPr/>
                <p:nvPr/>
              </p:nvCxnSpPr>
              <p:spPr bwMode="auto">
                <a:xfrm>
                  <a:off x="5325256" y="3717561"/>
                  <a:ext cx="7495" cy="66331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Straight Connector 61"/>
                <p:cNvCxnSpPr/>
                <p:nvPr/>
              </p:nvCxnSpPr>
              <p:spPr bwMode="auto">
                <a:xfrm>
                  <a:off x="5366479" y="3856220"/>
                  <a:ext cx="3747" cy="46094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3" name="Straight Connector 62"/>
                <p:cNvCxnSpPr/>
                <p:nvPr/>
              </p:nvCxnSpPr>
              <p:spPr bwMode="auto">
                <a:xfrm flipV="1">
                  <a:off x="5719997" y="4339652"/>
                  <a:ext cx="137410" cy="12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4" name="Straight Connector 63"/>
                <p:cNvCxnSpPr>
                  <a:stCxn id="59" idx="1"/>
                </p:cNvCxnSpPr>
                <p:nvPr/>
              </p:nvCxnSpPr>
              <p:spPr bwMode="auto">
                <a:xfrm flipH="1">
                  <a:off x="5853659" y="4277792"/>
                  <a:ext cx="2293" cy="656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5" name="Straight Connector 64"/>
                <p:cNvCxnSpPr/>
                <p:nvPr/>
              </p:nvCxnSpPr>
              <p:spPr bwMode="auto">
                <a:xfrm>
                  <a:off x="5367338" y="4019550"/>
                  <a:ext cx="738224" cy="329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6" name="Rectangle 65"/>
                <p:cNvSpPr/>
                <p:nvPr/>
              </p:nvSpPr>
              <p:spPr bwMode="auto">
                <a:xfrm>
                  <a:off x="4914899" y="3662363"/>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7" name="Rectangle 66"/>
                <p:cNvSpPr/>
                <p:nvPr/>
              </p:nvSpPr>
              <p:spPr bwMode="auto">
                <a:xfrm>
                  <a:off x="5133974" y="3676650"/>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8" name="Rectangle 67"/>
                <p:cNvSpPr/>
                <p:nvPr/>
              </p:nvSpPr>
              <p:spPr bwMode="auto">
                <a:xfrm>
                  <a:off x="5024437" y="3786188"/>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9" name="Rectangle 68"/>
                <p:cNvSpPr/>
                <p:nvPr/>
              </p:nvSpPr>
              <p:spPr bwMode="auto">
                <a:xfrm>
                  <a:off x="4900612" y="4043363"/>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70" name="Rectangle 69"/>
                <p:cNvSpPr/>
                <p:nvPr/>
              </p:nvSpPr>
              <p:spPr bwMode="auto">
                <a:xfrm>
                  <a:off x="5153024" y="4162425"/>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71" name="Rectangle 70"/>
                <p:cNvSpPr/>
                <p:nvPr/>
              </p:nvSpPr>
              <p:spPr bwMode="auto">
                <a:xfrm>
                  <a:off x="5029199" y="4157663"/>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72" name="Rectangle 71"/>
                <p:cNvSpPr/>
                <p:nvPr/>
              </p:nvSpPr>
              <p:spPr bwMode="auto">
                <a:xfrm>
                  <a:off x="5024437" y="3648076"/>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73" name="Rectangle 72"/>
                <p:cNvSpPr/>
                <p:nvPr/>
              </p:nvSpPr>
              <p:spPr bwMode="auto">
                <a:xfrm>
                  <a:off x="6205537" y="3890964"/>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74" name="Rectangle 73"/>
                <p:cNvSpPr/>
                <p:nvPr/>
              </p:nvSpPr>
              <p:spPr bwMode="auto">
                <a:xfrm>
                  <a:off x="6134099" y="4033838"/>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75" name="Rectangle 74"/>
                <p:cNvSpPr/>
                <p:nvPr/>
              </p:nvSpPr>
              <p:spPr bwMode="auto">
                <a:xfrm>
                  <a:off x="6238874" y="4114800"/>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grpSp>
          <p:cxnSp>
            <p:nvCxnSpPr>
              <p:cNvPr id="32" name="Elbow Connector 187"/>
              <p:cNvCxnSpPr>
                <a:stCxn id="75" idx="2"/>
              </p:cNvCxnSpPr>
              <p:nvPr/>
            </p:nvCxnSpPr>
            <p:spPr bwMode="auto">
              <a:xfrm rot="5400000">
                <a:off x="5420916" y="3589734"/>
                <a:ext cx="233363" cy="1483518"/>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30" name="Elbow Connector 192"/>
            <p:cNvCxnSpPr>
              <a:endCxn id="47" idx="1"/>
            </p:cNvCxnSpPr>
            <p:nvPr/>
          </p:nvCxnSpPr>
          <p:spPr bwMode="auto">
            <a:xfrm rot="5400000" flipH="1" flipV="1">
              <a:off x="4693013" y="4268717"/>
              <a:ext cx="282286" cy="57580"/>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gr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GB" dirty="0" smtClean="0"/>
              <a:t>Grey Box Verification</a:t>
            </a:r>
          </a:p>
        </p:txBody>
      </p:sp>
      <p:sp>
        <p:nvSpPr>
          <p:cNvPr id="37891" name="Rectangle 3"/>
          <p:cNvSpPr>
            <a:spLocks noGrp="1" noChangeArrowheads="1"/>
          </p:cNvSpPr>
          <p:nvPr>
            <p:ph type="body" idx="1"/>
          </p:nvPr>
        </p:nvSpPr>
        <p:spPr>
          <a:xfrm>
            <a:off x="457200" y="2780928"/>
            <a:ext cx="8229600" cy="3600400"/>
          </a:xfrm>
        </p:spPr>
        <p:txBody>
          <a:bodyPr/>
          <a:lstStyle/>
          <a:p>
            <a:pPr eaLnBrk="1" hangingPunct="1">
              <a:lnSpc>
                <a:spcPct val="90000"/>
              </a:lnSpc>
            </a:pPr>
            <a:r>
              <a:rPr lang="en-GB" sz="2000" dirty="0" smtClean="0"/>
              <a:t>For </a:t>
            </a:r>
            <a:r>
              <a:rPr lang="en-GB" sz="2000" dirty="0" smtClean="0">
                <a:solidFill>
                  <a:schemeClr val="tx1">
                    <a:lumMod val="50000"/>
                    <a:lumOff val="50000"/>
                  </a:schemeClr>
                </a:solidFill>
              </a:rPr>
              <a:t>grey box </a:t>
            </a:r>
            <a:r>
              <a:rPr lang="en-GB" sz="2000" dirty="0" smtClean="0"/>
              <a:t>verification a limited number of DUV facilities are utilised in a mostly black-box environment.</a:t>
            </a:r>
          </a:p>
          <a:p>
            <a:pPr lvl="1" eaLnBrk="1" hangingPunct="1">
              <a:lnSpc>
                <a:spcPct val="90000"/>
              </a:lnSpc>
            </a:pPr>
            <a:r>
              <a:rPr lang="en-GB" sz="1800" dirty="0" smtClean="0"/>
              <a:t>Access important and stable features, the rest is kept in the dark.</a:t>
            </a:r>
          </a:p>
          <a:p>
            <a:pPr eaLnBrk="1" hangingPunct="1">
              <a:lnSpc>
                <a:spcPct val="90000"/>
              </a:lnSpc>
            </a:pPr>
            <a:r>
              <a:rPr lang="en-US" sz="2000" dirty="0" smtClean="0">
                <a:solidFill>
                  <a:srgbClr val="3366FF"/>
                </a:solidFill>
              </a:rPr>
              <a:t>Combines the pros (if done the right way) or the cons (if done the wrong way) of black and white box.</a:t>
            </a:r>
          </a:p>
          <a:p>
            <a:pPr lvl="1">
              <a:lnSpc>
                <a:spcPct val="90000"/>
              </a:lnSpc>
            </a:pPr>
            <a:r>
              <a:rPr lang="en-US" sz="1800" dirty="0" smtClean="0"/>
              <a:t>Progression from black box to grey box should be carefully planned and started only when the </a:t>
            </a:r>
            <a:r>
              <a:rPr lang="en-US" sz="1800" b="1" dirty="0" smtClean="0">
                <a:solidFill>
                  <a:srgbClr val="0070C0"/>
                </a:solidFill>
              </a:rPr>
              <a:t>DUV is sufficiently stable.</a:t>
            </a:r>
            <a:endParaRPr lang="en-GB" sz="1800" b="1" dirty="0" smtClean="0">
              <a:solidFill>
                <a:srgbClr val="0070C0"/>
              </a:solidFill>
            </a:endParaRPr>
          </a:p>
          <a:p>
            <a:pPr eaLnBrk="1" hangingPunct="1">
              <a:lnSpc>
                <a:spcPct val="90000"/>
              </a:lnSpc>
            </a:pPr>
            <a:r>
              <a:rPr lang="en-GB" sz="2000" dirty="0" smtClean="0"/>
              <a:t>In practice: </a:t>
            </a:r>
            <a:r>
              <a:rPr lang="en-GB" sz="1800" b="1" dirty="0" smtClean="0">
                <a:solidFill>
                  <a:schemeClr val="tx1">
                    <a:lumMod val="50000"/>
                    <a:lumOff val="50000"/>
                  </a:schemeClr>
                </a:solidFill>
              </a:rPr>
              <a:t>Most verification environments are grey box.</a:t>
            </a:r>
          </a:p>
          <a:p>
            <a:pPr lvl="1" eaLnBrk="1" hangingPunct="1">
              <a:lnSpc>
                <a:spcPct val="90000"/>
              </a:lnSpc>
            </a:pPr>
            <a:r>
              <a:rPr lang="en-GB" sz="2000" dirty="0" smtClean="0"/>
              <a:t>May need to start with black box with planned evolution into grey box.</a:t>
            </a:r>
          </a:p>
          <a:p>
            <a:pPr lvl="1" eaLnBrk="1" hangingPunct="1">
              <a:lnSpc>
                <a:spcPct val="90000"/>
              </a:lnSpc>
            </a:pPr>
            <a:r>
              <a:rPr lang="en-GB" sz="2000" dirty="0" smtClean="0"/>
              <a:t>Note: Prediction of correct results on an interface is occasionally impossible without viewing an internal signal.</a:t>
            </a:r>
          </a:p>
        </p:txBody>
      </p:sp>
      <p:grpSp>
        <p:nvGrpSpPr>
          <p:cNvPr id="2" name="Group 15"/>
          <p:cNvGrpSpPr/>
          <p:nvPr/>
        </p:nvGrpSpPr>
        <p:grpSpPr>
          <a:xfrm>
            <a:off x="1606550" y="1280391"/>
            <a:ext cx="5930900" cy="1372662"/>
            <a:chOff x="2785654" y="4924136"/>
            <a:chExt cx="5930900" cy="1372662"/>
          </a:xfrm>
        </p:grpSpPr>
        <p:sp>
          <p:nvSpPr>
            <p:cNvPr id="17" name="Rectangle 4"/>
            <p:cNvSpPr>
              <a:spLocks noChangeArrowheads="1"/>
            </p:cNvSpPr>
            <p:nvPr/>
          </p:nvSpPr>
          <p:spPr bwMode="auto">
            <a:xfrm>
              <a:off x="4766854" y="4924136"/>
              <a:ext cx="1816100" cy="1028700"/>
            </a:xfrm>
            <a:prstGeom prst="rect">
              <a:avLst/>
            </a:prstGeom>
            <a:solidFill>
              <a:schemeClr val="bg2"/>
            </a:solidFill>
            <a:ln w="19050" algn="ctr">
              <a:solidFill>
                <a:schemeClr val="tx1"/>
              </a:solidFill>
              <a:miter lim="800000"/>
              <a:headEnd/>
              <a:tailEnd type="none" w="lg" len="lg"/>
            </a:ln>
          </p:spPr>
          <p:txBody>
            <a:bodyPr wrap="none" anchor="ctr"/>
            <a:lstStyle/>
            <a:p>
              <a:endParaRPr lang="en-GB"/>
            </a:p>
          </p:txBody>
        </p:sp>
        <p:grpSp>
          <p:nvGrpSpPr>
            <p:cNvPr id="3" name="Group 5"/>
            <p:cNvGrpSpPr>
              <a:grpSpLocks/>
            </p:cNvGrpSpPr>
            <p:nvPr/>
          </p:nvGrpSpPr>
          <p:grpSpPr bwMode="auto">
            <a:xfrm rot="16200000">
              <a:off x="5601129" y="4935816"/>
              <a:ext cx="288000" cy="508797"/>
              <a:chOff x="797" y="1718"/>
              <a:chExt cx="384" cy="599"/>
            </a:xfrm>
            <a:solidFill>
              <a:schemeClr val="bg2"/>
            </a:solidFill>
          </p:grpSpPr>
          <p:sp>
            <p:nvSpPr>
              <p:cNvPr id="68" name="Rectangle 6"/>
              <p:cNvSpPr>
                <a:spLocks noChangeArrowheads="1"/>
              </p:cNvSpPr>
              <p:nvPr/>
            </p:nvSpPr>
            <p:spPr bwMode="auto">
              <a:xfrm>
                <a:off x="797" y="1718"/>
                <a:ext cx="384" cy="77"/>
              </a:xfrm>
              <a:prstGeom prst="rect">
                <a:avLst/>
              </a:prstGeom>
              <a:grpFill/>
              <a:ln w="9525">
                <a:solidFill>
                  <a:schemeClr val="tx1"/>
                </a:solidFill>
                <a:miter lim="800000"/>
                <a:headEnd/>
                <a:tailEnd/>
              </a:ln>
            </p:spPr>
            <p:txBody>
              <a:bodyPr wrap="none" anchor="ctr"/>
              <a:lstStyle/>
              <a:p>
                <a:endParaRPr lang="en-GB"/>
              </a:p>
            </p:txBody>
          </p:sp>
          <p:sp>
            <p:nvSpPr>
              <p:cNvPr id="69" name="Rectangle 7"/>
              <p:cNvSpPr>
                <a:spLocks noChangeArrowheads="1"/>
              </p:cNvSpPr>
              <p:nvPr/>
            </p:nvSpPr>
            <p:spPr bwMode="auto">
              <a:xfrm>
                <a:off x="797" y="1794"/>
                <a:ext cx="384" cy="77"/>
              </a:xfrm>
              <a:prstGeom prst="rect">
                <a:avLst/>
              </a:prstGeom>
              <a:grpFill/>
              <a:ln w="9525">
                <a:solidFill>
                  <a:schemeClr val="tx1"/>
                </a:solidFill>
                <a:miter lim="800000"/>
                <a:headEnd/>
                <a:tailEnd/>
              </a:ln>
            </p:spPr>
            <p:txBody>
              <a:bodyPr wrap="none" anchor="ctr"/>
              <a:lstStyle/>
              <a:p>
                <a:endParaRPr lang="en-GB"/>
              </a:p>
            </p:txBody>
          </p:sp>
          <p:sp>
            <p:nvSpPr>
              <p:cNvPr id="70" name="Rectangle 8"/>
              <p:cNvSpPr>
                <a:spLocks noChangeArrowheads="1"/>
              </p:cNvSpPr>
              <p:nvPr/>
            </p:nvSpPr>
            <p:spPr bwMode="auto">
              <a:xfrm>
                <a:off x="797" y="1870"/>
                <a:ext cx="384" cy="77"/>
              </a:xfrm>
              <a:prstGeom prst="rect">
                <a:avLst/>
              </a:prstGeom>
              <a:grpFill/>
              <a:ln w="9525">
                <a:solidFill>
                  <a:schemeClr val="tx1"/>
                </a:solidFill>
                <a:miter lim="800000"/>
                <a:headEnd/>
                <a:tailEnd/>
              </a:ln>
            </p:spPr>
            <p:txBody>
              <a:bodyPr wrap="none" anchor="ctr"/>
              <a:lstStyle/>
              <a:p>
                <a:endParaRPr lang="en-GB"/>
              </a:p>
            </p:txBody>
          </p:sp>
          <p:sp>
            <p:nvSpPr>
              <p:cNvPr id="71" name="Rectangle 9"/>
              <p:cNvSpPr>
                <a:spLocks noChangeArrowheads="1"/>
              </p:cNvSpPr>
              <p:nvPr/>
            </p:nvSpPr>
            <p:spPr bwMode="auto">
              <a:xfrm>
                <a:off x="797" y="1946"/>
                <a:ext cx="384" cy="77"/>
              </a:xfrm>
              <a:prstGeom prst="rect">
                <a:avLst/>
              </a:prstGeom>
              <a:grpFill/>
              <a:ln w="9525">
                <a:solidFill>
                  <a:schemeClr val="tx1"/>
                </a:solidFill>
                <a:miter lim="800000"/>
                <a:headEnd/>
                <a:tailEnd/>
              </a:ln>
            </p:spPr>
            <p:txBody>
              <a:bodyPr wrap="none" anchor="ctr"/>
              <a:lstStyle/>
              <a:p>
                <a:endParaRPr lang="en-GB"/>
              </a:p>
            </p:txBody>
          </p:sp>
          <p:sp>
            <p:nvSpPr>
              <p:cNvPr id="72" name="Rectangle 10"/>
              <p:cNvSpPr>
                <a:spLocks noChangeArrowheads="1"/>
              </p:cNvSpPr>
              <p:nvPr/>
            </p:nvSpPr>
            <p:spPr bwMode="auto">
              <a:xfrm>
                <a:off x="797" y="2022"/>
                <a:ext cx="384" cy="77"/>
              </a:xfrm>
              <a:prstGeom prst="rect">
                <a:avLst/>
              </a:prstGeom>
              <a:grpFill/>
              <a:ln w="9525">
                <a:solidFill>
                  <a:schemeClr val="tx1"/>
                </a:solidFill>
                <a:miter lim="800000"/>
                <a:headEnd/>
                <a:tailEnd/>
              </a:ln>
            </p:spPr>
            <p:txBody>
              <a:bodyPr wrap="none" anchor="ctr"/>
              <a:lstStyle/>
              <a:p>
                <a:endParaRPr lang="en-GB"/>
              </a:p>
            </p:txBody>
          </p:sp>
          <p:sp>
            <p:nvSpPr>
              <p:cNvPr id="73" name="Rectangle 11"/>
              <p:cNvSpPr>
                <a:spLocks noChangeArrowheads="1"/>
              </p:cNvSpPr>
              <p:nvPr/>
            </p:nvSpPr>
            <p:spPr bwMode="auto">
              <a:xfrm>
                <a:off x="797" y="2098"/>
                <a:ext cx="384" cy="77"/>
              </a:xfrm>
              <a:prstGeom prst="rect">
                <a:avLst/>
              </a:prstGeom>
              <a:grpFill/>
              <a:ln w="9525">
                <a:solidFill>
                  <a:schemeClr val="tx1"/>
                </a:solidFill>
                <a:miter lim="800000"/>
                <a:headEnd/>
                <a:tailEnd/>
              </a:ln>
            </p:spPr>
            <p:txBody>
              <a:bodyPr wrap="none" anchor="ctr"/>
              <a:lstStyle/>
              <a:p>
                <a:endParaRPr lang="en-GB"/>
              </a:p>
            </p:txBody>
          </p:sp>
          <p:sp>
            <p:nvSpPr>
              <p:cNvPr id="74" name="Rectangle 12"/>
              <p:cNvSpPr>
                <a:spLocks noChangeArrowheads="1"/>
              </p:cNvSpPr>
              <p:nvPr/>
            </p:nvSpPr>
            <p:spPr bwMode="auto">
              <a:xfrm>
                <a:off x="797" y="2174"/>
                <a:ext cx="384" cy="77"/>
              </a:xfrm>
              <a:prstGeom prst="rect">
                <a:avLst/>
              </a:prstGeom>
              <a:grpFill/>
              <a:ln w="9525">
                <a:solidFill>
                  <a:schemeClr val="tx1"/>
                </a:solidFill>
                <a:miter lim="800000"/>
                <a:headEnd/>
                <a:tailEnd/>
              </a:ln>
            </p:spPr>
            <p:txBody>
              <a:bodyPr wrap="none" anchor="ctr"/>
              <a:lstStyle/>
              <a:p>
                <a:endParaRPr lang="en-GB"/>
              </a:p>
            </p:txBody>
          </p:sp>
          <p:sp>
            <p:nvSpPr>
              <p:cNvPr id="75" name="Rectangle 13"/>
              <p:cNvSpPr>
                <a:spLocks noChangeArrowheads="1"/>
              </p:cNvSpPr>
              <p:nvPr/>
            </p:nvSpPr>
            <p:spPr bwMode="auto">
              <a:xfrm>
                <a:off x="797" y="2240"/>
                <a:ext cx="384" cy="77"/>
              </a:xfrm>
              <a:prstGeom prst="rect">
                <a:avLst/>
              </a:prstGeom>
              <a:grpFill/>
              <a:ln w="9525">
                <a:solidFill>
                  <a:schemeClr val="tx1"/>
                </a:solidFill>
                <a:miter lim="800000"/>
                <a:headEnd/>
                <a:tailEnd/>
              </a:ln>
            </p:spPr>
            <p:txBody>
              <a:bodyPr wrap="none" anchor="ctr"/>
              <a:lstStyle/>
              <a:p>
                <a:endParaRPr lang="en-GB"/>
              </a:p>
            </p:txBody>
          </p:sp>
        </p:grpSp>
        <p:sp>
          <p:nvSpPr>
            <p:cNvPr id="19" name="Line 6"/>
            <p:cNvSpPr>
              <a:spLocks noChangeShapeType="1"/>
            </p:cNvSpPr>
            <p:nvPr/>
          </p:nvSpPr>
          <p:spPr bwMode="auto">
            <a:xfrm>
              <a:off x="4055653" y="5114636"/>
              <a:ext cx="820713" cy="1588"/>
            </a:xfrm>
            <a:prstGeom prst="line">
              <a:avLst/>
            </a:prstGeom>
            <a:noFill/>
            <a:ln w="19050">
              <a:solidFill>
                <a:schemeClr val="tx1"/>
              </a:solidFill>
              <a:round/>
              <a:headEnd/>
              <a:tailEnd type="none" w="lg" len="lg"/>
            </a:ln>
          </p:spPr>
          <p:txBody>
            <a:bodyPr/>
            <a:lstStyle/>
            <a:p>
              <a:endParaRPr lang="en-GB"/>
            </a:p>
          </p:txBody>
        </p:sp>
        <p:sp>
          <p:nvSpPr>
            <p:cNvPr id="20" name="Line 7"/>
            <p:cNvSpPr>
              <a:spLocks noChangeShapeType="1"/>
            </p:cNvSpPr>
            <p:nvPr/>
          </p:nvSpPr>
          <p:spPr bwMode="auto">
            <a:xfrm>
              <a:off x="4063591" y="5300373"/>
              <a:ext cx="812775" cy="1587"/>
            </a:xfrm>
            <a:prstGeom prst="line">
              <a:avLst/>
            </a:prstGeom>
            <a:noFill/>
            <a:ln w="19050">
              <a:solidFill>
                <a:schemeClr val="tx1"/>
              </a:solidFill>
              <a:round/>
              <a:headEnd/>
              <a:tailEnd type="none" w="lg" len="lg"/>
            </a:ln>
          </p:spPr>
          <p:txBody>
            <a:bodyPr/>
            <a:lstStyle/>
            <a:p>
              <a:endParaRPr lang="en-GB"/>
            </a:p>
          </p:txBody>
        </p:sp>
        <p:sp>
          <p:nvSpPr>
            <p:cNvPr id="21" name="Line 8"/>
            <p:cNvSpPr>
              <a:spLocks noChangeShapeType="1"/>
            </p:cNvSpPr>
            <p:nvPr/>
          </p:nvSpPr>
          <p:spPr bwMode="auto">
            <a:xfrm>
              <a:off x="4071529" y="5505161"/>
              <a:ext cx="804838" cy="6350"/>
            </a:xfrm>
            <a:prstGeom prst="line">
              <a:avLst/>
            </a:prstGeom>
            <a:noFill/>
            <a:ln w="19050">
              <a:solidFill>
                <a:schemeClr val="tx1"/>
              </a:solidFill>
              <a:round/>
              <a:headEnd/>
              <a:tailEnd type="none" w="lg" len="lg"/>
            </a:ln>
          </p:spPr>
          <p:txBody>
            <a:bodyPr/>
            <a:lstStyle/>
            <a:p>
              <a:endParaRPr lang="en-GB"/>
            </a:p>
          </p:txBody>
        </p:sp>
        <p:sp>
          <p:nvSpPr>
            <p:cNvPr id="22" name="Line 9"/>
            <p:cNvSpPr>
              <a:spLocks noChangeShapeType="1"/>
            </p:cNvSpPr>
            <p:nvPr/>
          </p:nvSpPr>
          <p:spPr bwMode="auto">
            <a:xfrm flipV="1">
              <a:off x="4066767" y="5682961"/>
              <a:ext cx="809600" cy="1588"/>
            </a:xfrm>
            <a:prstGeom prst="line">
              <a:avLst/>
            </a:prstGeom>
            <a:noFill/>
            <a:ln w="19050">
              <a:solidFill>
                <a:schemeClr val="tx1"/>
              </a:solidFill>
              <a:round/>
              <a:headEnd/>
              <a:tailEnd type="none" w="lg" len="lg"/>
            </a:ln>
          </p:spPr>
          <p:txBody>
            <a:bodyPr/>
            <a:lstStyle/>
            <a:p>
              <a:endParaRPr lang="en-GB"/>
            </a:p>
          </p:txBody>
        </p:sp>
        <p:sp>
          <p:nvSpPr>
            <p:cNvPr id="23" name="Line 12"/>
            <p:cNvSpPr>
              <a:spLocks noChangeShapeType="1"/>
            </p:cNvSpPr>
            <p:nvPr/>
          </p:nvSpPr>
          <p:spPr bwMode="auto">
            <a:xfrm flipV="1">
              <a:off x="6000317" y="5167024"/>
              <a:ext cx="1193825" cy="6350"/>
            </a:xfrm>
            <a:prstGeom prst="line">
              <a:avLst/>
            </a:prstGeom>
            <a:noFill/>
            <a:ln w="19050">
              <a:solidFill>
                <a:schemeClr val="tx1"/>
              </a:solidFill>
              <a:round/>
              <a:headEnd/>
              <a:tailEnd type="none" w="lg" len="lg"/>
            </a:ln>
          </p:spPr>
          <p:txBody>
            <a:bodyPr/>
            <a:lstStyle/>
            <a:p>
              <a:endParaRPr lang="en-GB"/>
            </a:p>
          </p:txBody>
        </p:sp>
        <p:sp>
          <p:nvSpPr>
            <p:cNvPr id="24" name="Line 13"/>
            <p:cNvSpPr>
              <a:spLocks noChangeShapeType="1"/>
            </p:cNvSpPr>
            <p:nvPr/>
          </p:nvSpPr>
          <p:spPr bwMode="auto">
            <a:xfrm>
              <a:off x="6352742" y="5378161"/>
              <a:ext cx="836637" cy="0"/>
            </a:xfrm>
            <a:prstGeom prst="line">
              <a:avLst/>
            </a:prstGeom>
            <a:noFill/>
            <a:ln w="19050">
              <a:solidFill>
                <a:schemeClr val="tx1"/>
              </a:solidFill>
              <a:round/>
              <a:headEnd/>
              <a:tailEnd type="none" w="lg" len="lg"/>
            </a:ln>
          </p:spPr>
          <p:txBody>
            <a:bodyPr/>
            <a:lstStyle/>
            <a:p>
              <a:endParaRPr lang="en-GB"/>
            </a:p>
          </p:txBody>
        </p:sp>
        <p:sp>
          <p:nvSpPr>
            <p:cNvPr id="25" name="Line 14"/>
            <p:cNvSpPr>
              <a:spLocks noChangeShapeType="1"/>
            </p:cNvSpPr>
            <p:nvPr/>
          </p:nvSpPr>
          <p:spPr bwMode="auto">
            <a:xfrm flipV="1">
              <a:off x="6357504" y="5608348"/>
              <a:ext cx="833463" cy="3175"/>
            </a:xfrm>
            <a:prstGeom prst="line">
              <a:avLst/>
            </a:prstGeom>
            <a:noFill/>
            <a:ln w="19050">
              <a:solidFill>
                <a:schemeClr val="tx1"/>
              </a:solidFill>
              <a:round/>
              <a:headEnd/>
              <a:tailEnd type="none" w="lg" len="lg"/>
            </a:ln>
          </p:spPr>
          <p:txBody>
            <a:bodyPr/>
            <a:lstStyle/>
            <a:p>
              <a:endParaRPr lang="en-GB"/>
            </a:p>
          </p:txBody>
        </p:sp>
        <p:sp>
          <p:nvSpPr>
            <p:cNvPr id="26" name="Text Box 15"/>
            <p:cNvSpPr txBox="1">
              <a:spLocks noChangeArrowheads="1"/>
            </p:cNvSpPr>
            <p:nvPr/>
          </p:nvSpPr>
          <p:spPr bwMode="auto">
            <a:xfrm>
              <a:off x="2785654" y="5194011"/>
              <a:ext cx="1473200" cy="366713"/>
            </a:xfrm>
            <a:prstGeom prst="rect">
              <a:avLst/>
            </a:prstGeom>
            <a:noFill/>
            <a:ln w="19050" algn="ctr">
              <a:noFill/>
              <a:miter lim="800000"/>
              <a:headEnd/>
              <a:tailEnd type="none" w="lg" len="lg"/>
            </a:ln>
          </p:spPr>
          <p:txBody>
            <a:bodyPr>
              <a:spAutoFit/>
            </a:bodyPr>
            <a:lstStyle/>
            <a:p>
              <a:pPr>
                <a:spcBef>
                  <a:spcPct val="50000"/>
                </a:spcBef>
              </a:pPr>
              <a:r>
                <a:rPr lang="en-GB" dirty="0"/>
                <a:t>Inputs</a:t>
              </a:r>
              <a:endParaRPr lang="en-US" dirty="0"/>
            </a:p>
          </p:txBody>
        </p:sp>
        <p:sp>
          <p:nvSpPr>
            <p:cNvPr id="39" name="Text Box 16"/>
            <p:cNvSpPr txBox="1">
              <a:spLocks noChangeArrowheads="1"/>
            </p:cNvSpPr>
            <p:nvPr/>
          </p:nvSpPr>
          <p:spPr bwMode="auto">
            <a:xfrm>
              <a:off x="6963954" y="5203536"/>
              <a:ext cx="1752600" cy="366713"/>
            </a:xfrm>
            <a:prstGeom prst="rect">
              <a:avLst/>
            </a:prstGeom>
            <a:noFill/>
            <a:ln w="19050" algn="ctr">
              <a:noFill/>
              <a:miter lim="800000"/>
              <a:headEnd/>
              <a:tailEnd type="none" w="lg" len="lg"/>
            </a:ln>
          </p:spPr>
          <p:txBody>
            <a:bodyPr>
              <a:spAutoFit/>
            </a:bodyPr>
            <a:lstStyle/>
            <a:p>
              <a:pPr>
                <a:spcBef>
                  <a:spcPct val="50000"/>
                </a:spcBef>
              </a:pPr>
              <a:r>
                <a:rPr lang="en-GB" dirty="0"/>
                <a:t>Outputs</a:t>
              </a:r>
              <a:endParaRPr lang="en-US" dirty="0"/>
            </a:p>
          </p:txBody>
        </p:sp>
        <p:cxnSp>
          <p:nvCxnSpPr>
            <p:cNvPr id="40" name="Straight Connector 39"/>
            <p:cNvCxnSpPr/>
            <p:nvPr/>
          </p:nvCxnSpPr>
          <p:spPr bwMode="auto">
            <a:xfrm>
              <a:off x="4765963" y="5115791"/>
              <a:ext cx="914400" cy="914400"/>
            </a:xfrm>
            <a:prstGeom prst="line">
              <a:avLst/>
            </a:prstGeom>
            <a:solidFill>
              <a:schemeClr val="accent1"/>
            </a:solidFill>
            <a:ln w="9525" cap="flat" cmpd="sng" algn="ctr">
              <a:noFill/>
              <a:prstDash val="solid"/>
              <a:round/>
              <a:headEnd type="triangle" w="med" len="med"/>
              <a:tailEnd type="triangle" w="med" len="med"/>
            </a:ln>
            <a:effectLst/>
          </p:spPr>
        </p:cxnSp>
        <p:sp>
          <p:nvSpPr>
            <p:cNvPr id="41" name="Rectangle 40"/>
            <p:cNvSpPr/>
            <p:nvPr/>
          </p:nvSpPr>
          <p:spPr bwMode="auto">
            <a:xfrm>
              <a:off x="4876799" y="5060372"/>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2" name="Rectangle 41"/>
            <p:cNvSpPr/>
            <p:nvPr/>
          </p:nvSpPr>
          <p:spPr bwMode="auto">
            <a:xfrm>
              <a:off x="4876800" y="5448300"/>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3" name="Rectangle 42"/>
            <p:cNvSpPr/>
            <p:nvPr/>
          </p:nvSpPr>
          <p:spPr bwMode="auto">
            <a:xfrm>
              <a:off x="6123708" y="5295900"/>
              <a:ext cx="235527" cy="3937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44" name="Straight Connector 43"/>
            <p:cNvCxnSpPr/>
            <p:nvPr/>
          </p:nvCxnSpPr>
          <p:spPr bwMode="auto">
            <a:xfrm flipV="1">
              <a:off x="5288476" y="5161311"/>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flipV="1">
              <a:off x="5292435" y="5301960"/>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flipV="1">
              <a:off x="5292434" y="5536912"/>
              <a:ext cx="216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flipV="1">
              <a:off x="5292434" y="5582948"/>
              <a:ext cx="216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a:off x="5287854" y="5671562"/>
              <a:ext cx="522000" cy="516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flipV="1">
              <a:off x="5944028" y="5622844"/>
              <a:ext cx="170823" cy="174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p:nvPr/>
          </p:nvCxnSpPr>
          <p:spPr bwMode="auto">
            <a:xfrm>
              <a:off x="5381192" y="5463886"/>
              <a:ext cx="738224" cy="329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1" name="Rectangle 50"/>
            <p:cNvSpPr/>
            <p:nvPr/>
          </p:nvSpPr>
          <p:spPr bwMode="auto">
            <a:xfrm rot="16200000">
              <a:off x="5559354" y="5346770"/>
              <a:ext cx="316058" cy="461965"/>
            </a:xfrm>
            <a:prstGeom prst="rect">
              <a:avLst/>
            </a:prstGeom>
            <a:solidFill>
              <a:schemeClr val="tx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52" name="Straight Connector 51"/>
            <p:cNvCxnSpPr/>
            <p:nvPr/>
          </p:nvCxnSpPr>
          <p:spPr bwMode="auto">
            <a:xfrm>
              <a:off x="5329238" y="5162550"/>
              <a:ext cx="4762" cy="37147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a:off x="5376863" y="5295900"/>
              <a:ext cx="0" cy="2428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4" name="Oval 53"/>
            <p:cNvSpPr/>
            <p:nvPr/>
          </p:nvSpPr>
          <p:spPr bwMode="auto">
            <a:xfrm>
              <a:off x="6167438" y="5587713"/>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5" name="Oval 54"/>
            <p:cNvSpPr/>
            <p:nvPr/>
          </p:nvSpPr>
          <p:spPr bwMode="auto">
            <a:xfrm>
              <a:off x="6038850" y="5597238"/>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6" name="Oval 55"/>
            <p:cNvSpPr/>
            <p:nvPr/>
          </p:nvSpPr>
          <p:spPr bwMode="auto">
            <a:xfrm>
              <a:off x="5310187" y="5640101"/>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7" name="Oval 56"/>
            <p:cNvSpPr/>
            <p:nvPr/>
          </p:nvSpPr>
          <p:spPr bwMode="auto">
            <a:xfrm>
              <a:off x="5391150" y="5130513"/>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8" name="Oval 57"/>
            <p:cNvSpPr/>
            <p:nvPr/>
          </p:nvSpPr>
          <p:spPr bwMode="auto">
            <a:xfrm>
              <a:off x="5972175" y="5440076"/>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9" name="Rectangle 58"/>
            <p:cNvSpPr/>
            <p:nvPr/>
          </p:nvSpPr>
          <p:spPr bwMode="auto">
            <a:xfrm>
              <a:off x="6157912" y="5562601"/>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60" name="Straight Connector 59"/>
            <p:cNvCxnSpPr/>
            <p:nvPr/>
          </p:nvCxnSpPr>
          <p:spPr bwMode="auto">
            <a:xfrm>
              <a:off x="5424487" y="5162550"/>
              <a:ext cx="9526" cy="909638"/>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61" name="Straight Connector 60"/>
            <p:cNvCxnSpPr/>
            <p:nvPr/>
          </p:nvCxnSpPr>
          <p:spPr bwMode="auto">
            <a:xfrm>
              <a:off x="5995988" y="5486400"/>
              <a:ext cx="9525" cy="576263"/>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62" name="Straight Connector 61"/>
            <p:cNvCxnSpPr/>
            <p:nvPr/>
          </p:nvCxnSpPr>
          <p:spPr bwMode="auto">
            <a:xfrm>
              <a:off x="6072188" y="5624512"/>
              <a:ext cx="9525" cy="442913"/>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63" name="Straight Connector 62"/>
            <p:cNvCxnSpPr/>
            <p:nvPr/>
          </p:nvCxnSpPr>
          <p:spPr bwMode="auto">
            <a:xfrm>
              <a:off x="5338762" y="5672137"/>
              <a:ext cx="1" cy="395288"/>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64" name="Straight Connector 63"/>
            <p:cNvCxnSpPr/>
            <p:nvPr/>
          </p:nvCxnSpPr>
          <p:spPr bwMode="auto">
            <a:xfrm>
              <a:off x="6200775" y="5619750"/>
              <a:ext cx="4763" cy="442913"/>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sp>
          <p:nvSpPr>
            <p:cNvPr id="65" name="Text Box 5"/>
            <p:cNvSpPr txBox="1">
              <a:spLocks noChangeArrowheads="1"/>
            </p:cNvSpPr>
            <p:nvPr/>
          </p:nvSpPr>
          <p:spPr bwMode="auto">
            <a:xfrm>
              <a:off x="5160385" y="5169766"/>
              <a:ext cx="1122219" cy="519113"/>
            </a:xfrm>
            <a:prstGeom prst="rect">
              <a:avLst/>
            </a:prstGeom>
            <a:noFill/>
            <a:ln w="19050" algn="ctr">
              <a:noFill/>
              <a:miter lim="800000"/>
              <a:headEnd/>
              <a:tailEnd type="none" w="lg" len="lg"/>
            </a:ln>
          </p:spPr>
          <p:txBody>
            <a:bodyPr wrap="square">
              <a:spAutoFit/>
            </a:bodyPr>
            <a:lstStyle/>
            <a:p>
              <a:pPr>
                <a:spcBef>
                  <a:spcPct val="50000"/>
                </a:spcBef>
              </a:pPr>
              <a:r>
                <a:rPr lang="en-GB" sz="2800" b="1" dirty="0">
                  <a:solidFill>
                    <a:schemeClr val="bg1"/>
                  </a:solidFill>
                </a:rPr>
                <a:t>DUV</a:t>
              </a:r>
              <a:endParaRPr lang="en-US" sz="2800" b="1" dirty="0">
                <a:solidFill>
                  <a:schemeClr val="bg1"/>
                </a:solidFill>
              </a:endParaRPr>
            </a:p>
          </p:txBody>
        </p:sp>
        <p:sp>
          <p:nvSpPr>
            <p:cNvPr id="66" name="TextBox 65"/>
            <p:cNvSpPr txBox="1"/>
            <p:nvPr/>
          </p:nvSpPr>
          <p:spPr>
            <a:xfrm>
              <a:off x="5310188" y="6019799"/>
              <a:ext cx="862012" cy="276999"/>
            </a:xfrm>
            <a:prstGeom prst="rect">
              <a:avLst/>
            </a:prstGeom>
            <a:noFill/>
          </p:spPr>
          <p:txBody>
            <a:bodyPr wrap="square" rtlCol="0">
              <a:spAutoFit/>
            </a:bodyPr>
            <a:lstStyle/>
            <a:p>
              <a:r>
                <a:rPr lang="en-GB" sz="1200" dirty="0" smtClean="0"/>
                <a:t>Monitor</a:t>
              </a:r>
              <a:endParaRPr lang="en-GB" sz="1200" dirty="0"/>
            </a:p>
          </p:txBody>
        </p:sp>
        <p:sp>
          <p:nvSpPr>
            <p:cNvPr id="67" name="Rectangle 66"/>
            <p:cNvSpPr/>
            <p:nvPr/>
          </p:nvSpPr>
          <p:spPr bwMode="auto">
            <a:xfrm>
              <a:off x="5233987" y="6072188"/>
              <a:ext cx="1047750" cy="180975"/>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gr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for Controllability </a:t>
            </a:r>
            <a:endParaRPr lang="en-GB" dirty="0"/>
          </a:p>
        </p:txBody>
      </p:sp>
      <p:sp>
        <p:nvSpPr>
          <p:cNvPr id="62" name="Content Placeholder 2"/>
          <p:cNvSpPr>
            <a:spLocks noGrp="1"/>
          </p:cNvSpPr>
          <p:nvPr>
            <p:ph idx="1"/>
          </p:nvPr>
        </p:nvSpPr>
        <p:spPr>
          <a:xfrm>
            <a:off x="359568" y="1484784"/>
            <a:ext cx="8424863" cy="4895850"/>
          </a:xfrm>
        </p:spPr>
        <p:txBody>
          <a:bodyPr/>
          <a:lstStyle/>
          <a:p>
            <a:r>
              <a:rPr lang="en-GB" dirty="0" smtClean="0"/>
              <a:t>Black Box</a:t>
            </a:r>
          </a:p>
          <a:p>
            <a:pPr>
              <a:buNone/>
            </a:pPr>
            <a:endParaRPr lang="en-GB" dirty="0" smtClean="0"/>
          </a:p>
          <a:p>
            <a:endParaRPr lang="en-GB" sz="3200" dirty="0" smtClean="0"/>
          </a:p>
          <a:p>
            <a:r>
              <a:rPr lang="en-GB" dirty="0" smtClean="0"/>
              <a:t>Grey Box</a:t>
            </a:r>
          </a:p>
          <a:p>
            <a:endParaRPr lang="en-GB" dirty="0" smtClean="0"/>
          </a:p>
          <a:p>
            <a:endParaRPr lang="en-GB" dirty="0" smtClean="0"/>
          </a:p>
          <a:p>
            <a:r>
              <a:rPr lang="en-GB" dirty="0" smtClean="0"/>
              <a:t>White Box</a:t>
            </a:r>
          </a:p>
        </p:txBody>
      </p:sp>
      <p:grpSp>
        <p:nvGrpSpPr>
          <p:cNvPr id="3" name="Group 17"/>
          <p:cNvGrpSpPr>
            <a:grpSpLocks/>
          </p:cNvGrpSpPr>
          <p:nvPr/>
        </p:nvGrpSpPr>
        <p:grpSpPr bwMode="auto">
          <a:xfrm>
            <a:off x="2771800" y="1844824"/>
            <a:ext cx="5930900" cy="1028700"/>
            <a:chOff x="1016" y="952"/>
            <a:chExt cx="3736" cy="648"/>
          </a:xfrm>
        </p:grpSpPr>
        <p:sp>
          <p:nvSpPr>
            <p:cNvPr id="64" name="Rectangle 4"/>
            <p:cNvSpPr>
              <a:spLocks noChangeArrowheads="1"/>
            </p:cNvSpPr>
            <p:nvPr/>
          </p:nvSpPr>
          <p:spPr bwMode="auto">
            <a:xfrm>
              <a:off x="2264" y="952"/>
              <a:ext cx="1144" cy="648"/>
            </a:xfrm>
            <a:prstGeom prst="rect">
              <a:avLst/>
            </a:prstGeom>
            <a:solidFill>
              <a:schemeClr val="tx1"/>
            </a:solidFill>
            <a:ln w="19050" algn="ctr">
              <a:solidFill>
                <a:schemeClr val="tx1"/>
              </a:solidFill>
              <a:miter lim="800000"/>
              <a:headEnd/>
              <a:tailEnd type="none" w="lg" len="lg"/>
            </a:ln>
          </p:spPr>
          <p:txBody>
            <a:bodyPr wrap="none" anchor="ctr"/>
            <a:lstStyle/>
            <a:p>
              <a:endParaRPr lang="en-GB"/>
            </a:p>
          </p:txBody>
        </p:sp>
        <p:sp>
          <p:nvSpPr>
            <p:cNvPr id="65" name="Text Box 5"/>
            <p:cNvSpPr txBox="1">
              <a:spLocks noChangeArrowheads="1"/>
            </p:cNvSpPr>
            <p:nvPr/>
          </p:nvSpPr>
          <p:spPr bwMode="auto">
            <a:xfrm>
              <a:off x="2320" y="1104"/>
              <a:ext cx="1032" cy="327"/>
            </a:xfrm>
            <a:prstGeom prst="rect">
              <a:avLst/>
            </a:prstGeom>
            <a:noFill/>
            <a:ln w="19050" algn="ctr">
              <a:noFill/>
              <a:miter lim="800000"/>
              <a:headEnd/>
              <a:tailEnd type="none" w="lg" len="lg"/>
            </a:ln>
          </p:spPr>
          <p:txBody>
            <a:bodyPr>
              <a:spAutoFit/>
            </a:bodyPr>
            <a:lstStyle/>
            <a:p>
              <a:pPr>
                <a:spcBef>
                  <a:spcPct val="50000"/>
                </a:spcBef>
              </a:pPr>
              <a:r>
                <a:rPr lang="en-GB" sz="2800" b="1" dirty="0">
                  <a:solidFill>
                    <a:schemeClr val="bg1"/>
                  </a:solidFill>
                </a:rPr>
                <a:t>DUV</a:t>
              </a:r>
              <a:endParaRPr lang="en-US" sz="2800" b="1" dirty="0">
                <a:solidFill>
                  <a:schemeClr val="bg1"/>
                </a:solidFill>
              </a:endParaRPr>
            </a:p>
          </p:txBody>
        </p:sp>
        <p:sp>
          <p:nvSpPr>
            <p:cNvPr id="66" name="Line 6"/>
            <p:cNvSpPr>
              <a:spLocks noChangeShapeType="1"/>
            </p:cNvSpPr>
            <p:nvPr/>
          </p:nvSpPr>
          <p:spPr bwMode="auto">
            <a:xfrm>
              <a:off x="1816" y="1072"/>
              <a:ext cx="496" cy="0"/>
            </a:xfrm>
            <a:prstGeom prst="line">
              <a:avLst/>
            </a:prstGeom>
            <a:noFill/>
            <a:ln w="19050">
              <a:solidFill>
                <a:schemeClr val="tx1"/>
              </a:solidFill>
              <a:round/>
              <a:headEnd/>
              <a:tailEnd type="none" w="lg" len="lg"/>
            </a:ln>
          </p:spPr>
          <p:txBody>
            <a:bodyPr/>
            <a:lstStyle/>
            <a:p>
              <a:endParaRPr lang="en-GB"/>
            </a:p>
          </p:txBody>
        </p:sp>
        <p:sp>
          <p:nvSpPr>
            <p:cNvPr id="67" name="Line 7"/>
            <p:cNvSpPr>
              <a:spLocks noChangeShapeType="1"/>
            </p:cNvSpPr>
            <p:nvPr/>
          </p:nvSpPr>
          <p:spPr bwMode="auto">
            <a:xfrm>
              <a:off x="1821" y="1189"/>
              <a:ext cx="496" cy="0"/>
            </a:xfrm>
            <a:prstGeom prst="line">
              <a:avLst/>
            </a:prstGeom>
            <a:noFill/>
            <a:ln w="19050">
              <a:solidFill>
                <a:schemeClr val="tx1"/>
              </a:solidFill>
              <a:round/>
              <a:headEnd/>
              <a:tailEnd type="none" w="lg" len="lg"/>
            </a:ln>
          </p:spPr>
          <p:txBody>
            <a:bodyPr/>
            <a:lstStyle/>
            <a:p>
              <a:endParaRPr lang="en-GB"/>
            </a:p>
          </p:txBody>
        </p:sp>
        <p:sp>
          <p:nvSpPr>
            <p:cNvPr id="68" name="Line 8"/>
            <p:cNvSpPr>
              <a:spLocks noChangeShapeType="1"/>
            </p:cNvSpPr>
            <p:nvPr/>
          </p:nvSpPr>
          <p:spPr bwMode="auto">
            <a:xfrm>
              <a:off x="1826" y="1318"/>
              <a:ext cx="496" cy="0"/>
            </a:xfrm>
            <a:prstGeom prst="line">
              <a:avLst/>
            </a:prstGeom>
            <a:noFill/>
            <a:ln w="19050">
              <a:solidFill>
                <a:schemeClr val="tx1"/>
              </a:solidFill>
              <a:round/>
              <a:headEnd/>
              <a:tailEnd type="none" w="lg" len="lg"/>
            </a:ln>
          </p:spPr>
          <p:txBody>
            <a:bodyPr/>
            <a:lstStyle/>
            <a:p>
              <a:endParaRPr lang="en-GB"/>
            </a:p>
          </p:txBody>
        </p:sp>
        <p:sp>
          <p:nvSpPr>
            <p:cNvPr id="69" name="Line 9"/>
            <p:cNvSpPr>
              <a:spLocks noChangeShapeType="1"/>
            </p:cNvSpPr>
            <p:nvPr/>
          </p:nvSpPr>
          <p:spPr bwMode="auto">
            <a:xfrm>
              <a:off x="1823" y="1431"/>
              <a:ext cx="496" cy="0"/>
            </a:xfrm>
            <a:prstGeom prst="line">
              <a:avLst/>
            </a:prstGeom>
            <a:noFill/>
            <a:ln w="19050">
              <a:solidFill>
                <a:schemeClr val="tx1"/>
              </a:solidFill>
              <a:round/>
              <a:headEnd/>
              <a:tailEnd type="none" w="lg" len="lg"/>
            </a:ln>
          </p:spPr>
          <p:txBody>
            <a:bodyPr/>
            <a:lstStyle/>
            <a:p>
              <a:endParaRPr lang="en-GB"/>
            </a:p>
          </p:txBody>
        </p:sp>
        <p:sp>
          <p:nvSpPr>
            <p:cNvPr id="70" name="Line 12"/>
            <p:cNvSpPr>
              <a:spLocks noChangeShapeType="1"/>
            </p:cNvSpPr>
            <p:nvPr/>
          </p:nvSpPr>
          <p:spPr bwMode="auto">
            <a:xfrm>
              <a:off x="3297" y="1105"/>
              <a:ext cx="496" cy="0"/>
            </a:xfrm>
            <a:prstGeom prst="line">
              <a:avLst/>
            </a:prstGeom>
            <a:noFill/>
            <a:ln w="19050">
              <a:solidFill>
                <a:schemeClr val="tx1"/>
              </a:solidFill>
              <a:round/>
              <a:headEnd/>
              <a:tailEnd type="none" w="lg" len="lg"/>
            </a:ln>
          </p:spPr>
          <p:txBody>
            <a:bodyPr/>
            <a:lstStyle/>
            <a:p>
              <a:endParaRPr lang="en-GB"/>
            </a:p>
          </p:txBody>
        </p:sp>
        <p:sp>
          <p:nvSpPr>
            <p:cNvPr id="71" name="Line 13"/>
            <p:cNvSpPr>
              <a:spLocks noChangeShapeType="1"/>
            </p:cNvSpPr>
            <p:nvPr/>
          </p:nvSpPr>
          <p:spPr bwMode="auto">
            <a:xfrm>
              <a:off x="3294" y="1238"/>
              <a:ext cx="496" cy="0"/>
            </a:xfrm>
            <a:prstGeom prst="line">
              <a:avLst/>
            </a:prstGeom>
            <a:noFill/>
            <a:ln w="19050">
              <a:solidFill>
                <a:schemeClr val="tx1"/>
              </a:solidFill>
              <a:round/>
              <a:headEnd/>
              <a:tailEnd type="none" w="lg" len="lg"/>
            </a:ln>
          </p:spPr>
          <p:txBody>
            <a:bodyPr/>
            <a:lstStyle/>
            <a:p>
              <a:endParaRPr lang="en-GB"/>
            </a:p>
          </p:txBody>
        </p:sp>
        <p:sp>
          <p:nvSpPr>
            <p:cNvPr id="72" name="Line 14"/>
            <p:cNvSpPr>
              <a:spLocks noChangeShapeType="1"/>
            </p:cNvSpPr>
            <p:nvPr/>
          </p:nvSpPr>
          <p:spPr bwMode="auto">
            <a:xfrm>
              <a:off x="3295" y="1383"/>
              <a:ext cx="496" cy="0"/>
            </a:xfrm>
            <a:prstGeom prst="line">
              <a:avLst/>
            </a:prstGeom>
            <a:noFill/>
            <a:ln w="19050">
              <a:solidFill>
                <a:schemeClr val="tx1"/>
              </a:solidFill>
              <a:round/>
              <a:headEnd/>
              <a:tailEnd type="none" w="lg" len="lg"/>
            </a:ln>
          </p:spPr>
          <p:txBody>
            <a:bodyPr/>
            <a:lstStyle/>
            <a:p>
              <a:endParaRPr lang="en-GB"/>
            </a:p>
          </p:txBody>
        </p:sp>
        <p:sp>
          <p:nvSpPr>
            <p:cNvPr id="73" name="Text Box 15"/>
            <p:cNvSpPr txBox="1">
              <a:spLocks noChangeArrowheads="1"/>
            </p:cNvSpPr>
            <p:nvPr/>
          </p:nvSpPr>
          <p:spPr bwMode="auto">
            <a:xfrm>
              <a:off x="1016" y="1122"/>
              <a:ext cx="928" cy="231"/>
            </a:xfrm>
            <a:prstGeom prst="rect">
              <a:avLst/>
            </a:prstGeom>
            <a:noFill/>
            <a:ln w="19050" algn="ctr">
              <a:noFill/>
              <a:miter lim="800000"/>
              <a:headEnd/>
              <a:tailEnd type="none" w="lg" len="lg"/>
            </a:ln>
          </p:spPr>
          <p:txBody>
            <a:bodyPr>
              <a:spAutoFit/>
            </a:bodyPr>
            <a:lstStyle/>
            <a:p>
              <a:pPr>
                <a:spcBef>
                  <a:spcPct val="50000"/>
                </a:spcBef>
              </a:pPr>
              <a:r>
                <a:rPr lang="en-GB" dirty="0"/>
                <a:t>Inputs</a:t>
              </a:r>
              <a:endParaRPr lang="en-US" dirty="0"/>
            </a:p>
          </p:txBody>
        </p:sp>
        <p:sp>
          <p:nvSpPr>
            <p:cNvPr id="74" name="Text Box 16"/>
            <p:cNvSpPr txBox="1">
              <a:spLocks noChangeArrowheads="1"/>
            </p:cNvSpPr>
            <p:nvPr/>
          </p:nvSpPr>
          <p:spPr bwMode="auto">
            <a:xfrm>
              <a:off x="3648" y="1128"/>
              <a:ext cx="1104" cy="231"/>
            </a:xfrm>
            <a:prstGeom prst="rect">
              <a:avLst/>
            </a:prstGeom>
            <a:noFill/>
            <a:ln w="19050" algn="ctr">
              <a:noFill/>
              <a:miter lim="800000"/>
              <a:headEnd/>
              <a:tailEnd type="none" w="lg" len="lg"/>
            </a:ln>
          </p:spPr>
          <p:txBody>
            <a:bodyPr>
              <a:spAutoFit/>
            </a:bodyPr>
            <a:lstStyle/>
            <a:p>
              <a:pPr>
                <a:spcBef>
                  <a:spcPct val="50000"/>
                </a:spcBef>
              </a:pPr>
              <a:r>
                <a:rPr lang="en-GB" dirty="0"/>
                <a:t>Outputs</a:t>
              </a:r>
              <a:endParaRPr lang="en-US" dirty="0"/>
            </a:p>
          </p:txBody>
        </p:sp>
      </p:grpSp>
      <p:grpSp>
        <p:nvGrpSpPr>
          <p:cNvPr id="4" name="Group 239"/>
          <p:cNvGrpSpPr/>
          <p:nvPr/>
        </p:nvGrpSpPr>
        <p:grpSpPr>
          <a:xfrm>
            <a:off x="2785655" y="5003800"/>
            <a:ext cx="5930900" cy="1106055"/>
            <a:chOff x="2771800" y="3479800"/>
            <a:chExt cx="5930900" cy="1106055"/>
          </a:xfrm>
        </p:grpSpPr>
        <p:grpSp>
          <p:nvGrpSpPr>
            <p:cNvPr id="5" name="Group 238"/>
            <p:cNvGrpSpPr/>
            <p:nvPr/>
          </p:nvGrpSpPr>
          <p:grpSpPr>
            <a:xfrm>
              <a:off x="2771800" y="3479800"/>
              <a:ext cx="5930900" cy="1106055"/>
              <a:chOff x="2771800" y="3479800"/>
              <a:chExt cx="5930900" cy="1106055"/>
            </a:xfrm>
          </p:grpSpPr>
          <p:grpSp>
            <p:nvGrpSpPr>
              <p:cNvPr id="6" name="Group 128"/>
              <p:cNvGrpSpPr/>
              <p:nvPr/>
            </p:nvGrpSpPr>
            <p:grpSpPr>
              <a:xfrm>
                <a:off x="2771800" y="3479800"/>
                <a:ext cx="5930900" cy="1106055"/>
                <a:chOff x="2771800" y="3479800"/>
                <a:chExt cx="5930900" cy="1106055"/>
              </a:xfrm>
            </p:grpSpPr>
            <p:grpSp>
              <p:nvGrpSpPr>
                <p:cNvPr id="7" name="Group 5"/>
                <p:cNvGrpSpPr>
                  <a:grpSpLocks/>
                </p:cNvGrpSpPr>
                <p:nvPr/>
              </p:nvGrpSpPr>
              <p:grpSpPr bwMode="auto">
                <a:xfrm rot="16200000">
                  <a:off x="5587275" y="3491480"/>
                  <a:ext cx="288000" cy="508797"/>
                  <a:chOff x="797" y="1718"/>
                  <a:chExt cx="384" cy="599"/>
                </a:xfrm>
              </p:grpSpPr>
              <p:sp>
                <p:nvSpPr>
                  <p:cNvPr id="47" name="Rectangle 6"/>
                  <p:cNvSpPr>
                    <a:spLocks noChangeArrowheads="1"/>
                  </p:cNvSpPr>
                  <p:nvPr/>
                </p:nvSpPr>
                <p:spPr bwMode="auto">
                  <a:xfrm>
                    <a:off x="797" y="1718"/>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48" name="Rectangle 7"/>
                  <p:cNvSpPr>
                    <a:spLocks noChangeArrowheads="1"/>
                  </p:cNvSpPr>
                  <p:nvPr/>
                </p:nvSpPr>
                <p:spPr bwMode="auto">
                  <a:xfrm>
                    <a:off x="797" y="1794"/>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49" name="Rectangle 8"/>
                  <p:cNvSpPr>
                    <a:spLocks noChangeArrowheads="1"/>
                  </p:cNvSpPr>
                  <p:nvPr/>
                </p:nvSpPr>
                <p:spPr bwMode="auto">
                  <a:xfrm>
                    <a:off x="797" y="1870"/>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0" name="Rectangle 9"/>
                  <p:cNvSpPr>
                    <a:spLocks noChangeArrowheads="1"/>
                  </p:cNvSpPr>
                  <p:nvPr/>
                </p:nvSpPr>
                <p:spPr bwMode="auto">
                  <a:xfrm>
                    <a:off x="797" y="1946"/>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1" name="Rectangle 10"/>
                  <p:cNvSpPr>
                    <a:spLocks noChangeArrowheads="1"/>
                  </p:cNvSpPr>
                  <p:nvPr/>
                </p:nvSpPr>
                <p:spPr bwMode="auto">
                  <a:xfrm>
                    <a:off x="797" y="2022"/>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2" name="Rectangle 11"/>
                  <p:cNvSpPr>
                    <a:spLocks noChangeArrowheads="1"/>
                  </p:cNvSpPr>
                  <p:nvPr/>
                </p:nvSpPr>
                <p:spPr bwMode="auto">
                  <a:xfrm>
                    <a:off x="797" y="2098"/>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3" name="Rectangle 12"/>
                  <p:cNvSpPr>
                    <a:spLocks noChangeArrowheads="1"/>
                  </p:cNvSpPr>
                  <p:nvPr/>
                </p:nvSpPr>
                <p:spPr bwMode="auto">
                  <a:xfrm>
                    <a:off x="797" y="2174"/>
                    <a:ext cx="384" cy="77"/>
                  </a:xfrm>
                  <a:prstGeom prst="rect">
                    <a:avLst/>
                  </a:prstGeom>
                  <a:solidFill>
                    <a:schemeClr val="bg1"/>
                  </a:solidFill>
                  <a:ln w="9525">
                    <a:solidFill>
                      <a:schemeClr val="tx1"/>
                    </a:solidFill>
                    <a:miter lim="800000"/>
                    <a:headEnd/>
                    <a:tailEnd/>
                  </a:ln>
                </p:spPr>
                <p:txBody>
                  <a:bodyPr wrap="none" anchor="ctr"/>
                  <a:lstStyle/>
                  <a:p>
                    <a:endParaRPr lang="en-GB"/>
                  </a:p>
                </p:txBody>
              </p:sp>
              <p:sp>
                <p:nvSpPr>
                  <p:cNvPr id="54" name="Rectangle 13"/>
                  <p:cNvSpPr>
                    <a:spLocks noChangeArrowheads="1"/>
                  </p:cNvSpPr>
                  <p:nvPr/>
                </p:nvSpPr>
                <p:spPr bwMode="auto">
                  <a:xfrm>
                    <a:off x="797" y="2240"/>
                    <a:ext cx="384" cy="77"/>
                  </a:xfrm>
                  <a:prstGeom prst="rect">
                    <a:avLst/>
                  </a:prstGeom>
                  <a:solidFill>
                    <a:schemeClr val="bg1"/>
                  </a:solidFill>
                  <a:ln w="9525">
                    <a:solidFill>
                      <a:schemeClr val="tx1"/>
                    </a:solidFill>
                    <a:miter lim="800000"/>
                    <a:headEnd/>
                    <a:tailEnd/>
                  </a:ln>
                </p:spPr>
                <p:txBody>
                  <a:bodyPr wrap="none" anchor="ctr"/>
                  <a:lstStyle/>
                  <a:p>
                    <a:endParaRPr lang="en-GB"/>
                  </a:p>
                </p:txBody>
              </p:sp>
            </p:grpSp>
            <p:sp>
              <p:nvSpPr>
                <p:cNvPr id="76" name="Line 6"/>
                <p:cNvSpPr>
                  <a:spLocks noChangeShapeType="1"/>
                </p:cNvSpPr>
                <p:nvPr/>
              </p:nvSpPr>
              <p:spPr bwMode="auto">
                <a:xfrm>
                  <a:off x="4041799" y="3670300"/>
                  <a:ext cx="820713" cy="1588"/>
                </a:xfrm>
                <a:prstGeom prst="line">
                  <a:avLst/>
                </a:prstGeom>
                <a:noFill/>
                <a:ln w="19050">
                  <a:solidFill>
                    <a:schemeClr val="tx1"/>
                  </a:solidFill>
                  <a:round/>
                  <a:headEnd/>
                  <a:tailEnd type="none" w="lg" len="lg"/>
                </a:ln>
              </p:spPr>
              <p:txBody>
                <a:bodyPr/>
                <a:lstStyle/>
                <a:p>
                  <a:endParaRPr lang="en-GB"/>
                </a:p>
              </p:txBody>
            </p:sp>
            <p:sp>
              <p:nvSpPr>
                <p:cNvPr id="77" name="Line 7"/>
                <p:cNvSpPr>
                  <a:spLocks noChangeShapeType="1"/>
                </p:cNvSpPr>
                <p:nvPr/>
              </p:nvSpPr>
              <p:spPr bwMode="auto">
                <a:xfrm>
                  <a:off x="4049737" y="3856037"/>
                  <a:ext cx="812775" cy="1587"/>
                </a:xfrm>
                <a:prstGeom prst="line">
                  <a:avLst/>
                </a:prstGeom>
                <a:noFill/>
                <a:ln w="19050">
                  <a:solidFill>
                    <a:schemeClr val="tx1"/>
                  </a:solidFill>
                  <a:round/>
                  <a:headEnd/>
                  <a:tailEnd type="none" w="lg" len="lg"/>
                </a:ln>
              </p:spPr>
              <p:txBody>
                <a:bodyPr/>
                <a:lstStyle/>
                <a:p>
                  <a:endParaRPr lang="en-GB"/>
                </a:p>
              </p:txBody>
            </p:sp>
            <p:sp>
              <p:nvSpPr>
                <p:cNvPr id="78" name="Line 8"/>
                <p:cNvSpPr>
                  <a:spLocks noChangeShapeType="1"/>
                </p:cNvSpPr>
                <p:nvPr/>
              </p:nvSpPr>
              <p:spPr bwMode="auto">
                <a:xfrm>
                  <a:off x="4057675" y="4060825"/>
                  <a:ext cx="804838" cy="6350"/>
                </a:xfrm>
                <a:prstGeom prst="line">
                  <a:avLst/>
                </a:prstGeom>
                <a:noFill/>
                <a:ln w="19050">
                  <a:solidFill>
                    <a:schemeClr val="tx1"/>
                  </a:solidFill>
                  <a:round/>
                  <a:headEnd/>
                  <a:tailEnd type="none" w="lg" len="lg"/>
                </a:ln>
              </p:spPr>
              <p:txBody>
                <a:bodyPr/>
                <a:lstStyle/>
                <a:p>
                  <a:endParaRPr lang="en-GB"/>
                </a:p>
              </p:txBody>
            </p:sp>
            <p:sp>
              <p:nvSpPr>
                <p:cNvPr id="79" name="Line 9"/>
                <p:cNvSpPr>
                  <a:spLocks noChangeShapeType="1"/>
                </p:cNvSpPr>
                <p:nvPr/>
              </p:nvSpPr>
              <p:spPr bwMode="auto">
                <a:xfrm flipV="1">
                  <a:off x="4052913" y="4238625"/>
                  <a:ext cx="809600" cy="1588"/>
                </a:xfrm>
                <a:prstGeom prst="line">
                  <a:avLst/>
                </a:prstGeom>
                <a:noFill/>
                <a:ln w="19050">
                  <a:solidFill>
                    <a:schemeClr val="tx1"/>
                  </a:solidFill>
                  <a:round/>
                  <a:headEnd/>
                  <a:tailEnd type="none" w="lg" len="lg"/>
                </a:ln>
              </p:spPr>
              <p:txBody>
                <a:bodyPr/>
                <a:lstStyle/>
                <a:p>
                  <a:endParaRPr lang="en-GB"/>
                </a:p>
              </p:txBody>
            </p:sp>
            <p:sp>
              <p:nvSpPr>
                <p:cNvPr id="80" name="Line 12"/>
                <p:cNvSpPr>
                  <a:spLocks noChangeShapeType="1"/>
                </p:cNvSpPr>
                <p:nvPr/>
              </p:nvSpPr>
              <p:spPr bwMode="auto">
                <a:xfrm flipV="1">
                  <a:off x="5986463" y="3722688"/>
                  <a:ext cx="1193825" cy="6350"/>
                </a:xfrm>
                <a:prstGeom prst="line">
                  <a:avLst/>
                </a:prstGeom>
                <a:noFill/>
                <a:ln w="19050">
                  <a:solidFill>
                    <a:schemeClr val="tx1"/>
                  </a:solidFill>
                  <a:round/>
                  <a:headEnd/>
                  <a:tailEnd type="none" w="lg" len="lg"/>
                </a:ln>
              </p:spPr>
              <p:txBody>
                <a:bodyPr/>
                <a:lstStyle/>
                <a:p>
                  <a:endParaRPr lang="en-GB"/>
                </a:p>
              </p:txBody>
            </p:sp>
            <p:sp>
              <p:nvSpPr>
                <p:cNvPr id="81" name="Line 13"/>
                <p:cNvSpPr>
                  <a:spLocks noChangeShapeType="1"/>
                </p:cNvSpPr>
                <p:nvPr/>
              </p:nvSpPr>
              <p:spPr bwMode="auto">
                <a:xfrm>
                  <a:off x="6338888" y="3933825"/>
                  <a:ext cx="836637" cy="0"/>
                </a:xfrm>
                <a:prstGeom prst="line">
                  <a:avLst/>
                </a:prstGeom>
                <a:noFill/>
                <a:ln w="19050">
                  <a:solidFill>
                    <a:schemeClr val="tx1"/>
                  </a:solidFill>
                  <a:round/>
                  <a:headEnd/>
                  <a:tailEnd type="none" w="lg" len="lg"/>
                </a:ln>
              </p:spPr>
              <p:txBody>
                <a:bodyPr/>
                <a:lstStyle/>
                <a:p>
                  <a:endParaRPr lang="en-GB"/>
                </a:p>
              </p:txBody>
            </p:sp>
            <p:sp>
              <p:nvSpPr>
                <p:cNvPr id="82" name="Line 14"/>
                <p:cNvSpPr>
                  <a:spLocks noChangeShapeType="1"/>
                </p:cNvSpPr>
                <p:nvPr/>
              </p:nvSpPr>
              <p:spPr bwMode="auto">
                <a:xfrm flipV="1">
                  <a:off x="6343650" y="4164012"/>
                  <a:ext cx="833463" cy="3175"/>
                </a:xfrm>
                <a:prstGeom prst="line">
                  <a:avLst/>
                </a:prstGeom>
                <a:noFill/>
                <a:ln w="19050">
                  <a:solidFill>
                    <a:schemeClr val="tx1"/>
                  </a:solidFill>
                  <a:round/>
                  <a:headEnd/>
                  <a:tailEnd type="none" w="lg" len="lg"/>
                </a:ln>
              </p:spPr>
              <p:txBody>
                <a:bodyPr/>
                <a:lstStyle/>
                <a:p>
                  <a:endParaRPr lang="en-GB"/>
                </a:p>
              </p:txBody>
            </p:sp>
            <p:sp>
              <p:nvSpPr>
                <p:cNvPr id="83" name="Rectangle 4"/>
                <p:cNvSpPr>
                  <a:spLocks noChangeArrowheads="1"/>
                </p:cNvSpPr>
                <p:nvPr/>
              </p:nvSpPr>
              <p:spPr bwMode="auto">
                <a:xfrm>
                  <a:off x="4753000" y="3479800"/>
                  <a:ext cx="1816100" cy="1028700"/>
                </a:xfrm>
                <a:prstGeom prst="rect">
                  <a:avLst/>
                </a:prstGeom>
                <a:noFill/>
                <a:ln w="19050" algn="ctr">
                  <a:solidFill>
                    <a:schemeClr val="tx1"/>
                  </a:solidFill>
                  <a:miter lim="800000"/>
                  <a:headEnd/>
                  <a:tailEnd type="none" w="lg" len="lg"/>
                </a:ln>
              </p:spPr>
              <p:txBody>
                <a:bodyPr wrap="none" anchor="ctr"/>
                <a:lstStyle/>
                <a:p>
                  <a:endParaRPr lang="en-GB"/>
                </a:p>
              </p:txBody>
            </p:sp>
            <p:sp>
              <p:nvSpPr>
                <p:cNvPr id="84" name="Text Box 15"/>
                <p:cNvSpPr txBox="1">
                  <a:spLocks noChangeArrowheads="1"/>
                </p:cNvSpPr>
                <p:nvPr/>
              </p:nvSpPr>
              <p:spPr bwMode="auto">
                <a:xfrm>
                  <a:off x="2771800" y="3749675"/>
                  <a:ext cx="1473200" cy="366713"/>
                </a:xfrm>
                <a:prstGeom prst="rect">
                  <a:avLst/>
                </a:prstGeom>
                <a:noFill/>
                <a:ln w="19050" algn="ctr">
                  <a:noFill/>
                  <a:miter lim="800000"/>
                  <a:headEnd/>
                  <a:tailEnd type="none" w="lg" len="lg"/>
                </a:ln>
              </p:spPr>
              <p:txBody>
                <a:bodyPr>
                  <a:spAutoFit/>
                </a:bodyPr>
                <a:lstStyle/>
                <a:p>
                  <a:pPr>
                    <a:spcBef>
                      <a:spcPct val="50000"/>
                    </a:spcBef>
                  </a:pPr>
                  <a:r>
                    <a:rPr lang="en-GB" dirty="0"/>
                    <a:t>Inputs</a:t>
                  </a:r>
                  <a:endParaRPr lang="en-US" dirty="0"/>
                </a:p>
              </p:txBody>
            </p:sp>
            <p:sp>
              <p:nvSpPr>
                <p:cNvPr id="85" name="Text Box 16"/>
                <p:cNvSpPr txBox="1">
                  <a:spLocks noChangeArrowheads="1"/>
                </p:cNvSpPr>
                <p:nvPr/>
              </p:nvSpPr>
              <p:spPr bwMode="auto">
                <a:xfrm>
                  <a:off x="6950100" y="3759200"/>
                  <a:ext cx="1752600" cy="366713"/>
                </a:xfrm>
                <a:prstGeom prst="rect">
                  <a:avLst/>
                </a:prstGeom>
                <a:noFill/>
                <a:ln w="19050" algn="ctr">
                  <a:noFill/>
                  <a:miter lim="800000"/>
                  <a:headEnd/>
                  <a:tailEnd type="none" w="lg" len="lg"/>
                </a:ln>
              </p:spPr>
              <p:txBody>
                <a:bodyPr>
                  <a:spAutoFit/>
                </a:bodyPr>
                <a:lstStyle/>
                <a:p>
                  <a:pPr>
                    <a:spcBef>
                      <a:spcPct val="50000"/>
                    </a:spcBef>
                  </a:pPr>
                  <a:r>
                    <a:rPr lang="en-GB" dirty="0"/>
                    <a:t>Outputs</a:t>
                  </a:r>
                  <a:endParaRPr lang="en-US" dirty="0"/>
                </a:p>
              </p:txBody>
            </p:sp>
            <p:sp>
              <p:nvSpPr>
                <p:cNvPr id="86" name="Text Box 5"/>
                <p:cNvSpPr txBox="1">
                  <a:spLocks noChangeArrowheads="1"/>
                </p:cNvSpPr>
                <p:nvPr/>
              </p:nvSpPr>
              <p:spPr bwMode="auto">
                <a:xfrm>
                  <a:off x="5084618" y="3734955"/>
                  <a:ext cx="1122219" cy="519113"/>
                </a:xfrm>
                <a:prstGeom prst="rect">
                  <a:avLst/>
                </a:prstGeom>
                <a:noFill/>
                <a:ln w="19050" algn="ctr">
                  <a:noFill/>
                  <a:miter lim="800000"/>
                  <a:headEnd/>
                  <a:tailEnd type="none" w="lg" len="lg"/>
                </a:ln>
              </p:spPr>
              <p:txBody>
                <a:bodyPr wrap="square">
                  <a:spAutoFit/>
                </a:bodyPr>
                <a:lstStyle/>
                <a:p>
                  <a:pPr>
                    <a:spcBef>
                      <a:spcPct val="50000"/>
                    </a:spcBef>
                  </a:pPr>
                  <a:r>
                    <a:rPr lang="en-GB" sz="2800" b="1" dirty="0"/>
                    <a:t>DUV</a:t>
                  </a:r>
                  <a:endParaRPr lang="en-US" sz="2800" b="1" dirty="0"/>
                </a:p>
              </p:txBody>
            </p:sp>
            <p:cxnSp>
              <p:nvCxnSpPr>
                <p:cNvPr id="41" name="Straight Connector 40"/>
                <p:cNvCxnSpPr/>
                <p:nvPr/>
              </p:nvCxnSpPr>
              <p:spPr bwMode="auto">
                <a:xfrm>
                  <a:off x="4752109" y="3671455"/>
                  <a:ext cx="914400" cy="914400"/>
                </a:xfrm>
                <a:prstGeom prst="line">
                  <a:avLst/>
                </a:prstGeom>
                <a:solidFill>
                  <a:schemeClr val="accent1"/>
                </a:solidFill>
                <a:ln w="9525" cap="flat" cmpd="sng" algn="ctr">
                  <a:noFill/>
                  <a:prstDash val="solid"/>
                  <a:round/>
                  <a:headEnd type="triangle" w="med" len="med"/>
                  <a:tailEnd type="triangle" w="med" len="med"/>
                </a:ln>
                <a:effectLst/>
              </p:spPr>
            </p:cxnSp>
            <p:sp>
              <p:nvSpPr>
                <p:cNvPr id="40" name="Rectangle 39"/>
                <p:cNvSpPr/>
                <p:nvPr/>
              </p:nvSpPr>
              <p:spPr bwMode="auto">
                <a:xfrm>
                  <a:off x="4862945" y="3616036"/>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2" name="Rectangle 41"/>
                <p:cNvSpPr/>
                <p:nvPr/>
              </p:nvSpPr>
              <p:spPr bwMode="auto">
                <a:xfrm>
                  <a:off x="4862946" y="4003964"/>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3" name="Rectangle 42"/>
                <p:cNvSpPr/>
                <p:nvPr/>
              </p:nvSpPr>
              <p:spPr bwMode="auto">
                <a:xfrm>
                  <a:off x="6109854" y="3851564"/>
                  <a:ext cx="235527" cy="3937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5" name="Flowchart: Delay 54"/>
                <p:cNvSpPr/>
                <p:nvPr/>
              </p:nvSpPr>
              <p:spPr bwMode="auto">
                <a:xfrm>
                  <a:off x="5414967" y="4048126"/>
                  <a:ext cx="200025" cy="138112"/>
                </a:xfrm>
                <a:prstGeom prst="flowChartDelay">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59" name="Straight Connector 58"/>
                <p:cNvCxnSpPr/>
                <p:nvPr/>
              </p:nvCxnSpPr>
              <p:spPr bwMode="auto">
                <a:xfrm flipV="1">
                  <a:off x="5274622" y="3716975"/>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0" name="Straight Connector 99"/>
                <p:cNvCxnSpPr/>
                <p:nvPr/>
              </p:nvCxnSpPr>
              <p:spPr bwMode="auto">
                <a:xfrm flipV="1">
                  <a:off x="5278581" y="3857624"/>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1" name="Straight Connector 100"/>
                <p:cNvCxnSpPr/>
                <p:nvPr/>
              </p:nvCxnSpPr>
              <p:spPr bwMode="auto">
                <a:xfrm flipV="1">
                  <a:off x="5278581" y="4092576"/>
                  <a:ext cx="14114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2" name="Straight Connector 101"/>
                <p:cNvCxnSpPr/>
                <p:nvPr/>
              </p:nvCxnSpPr>
              <p:spPr bwMode="auto">
                <a:xfrm flipV="1">
                  <a:off x="5278581" y="4138612"/>
                  <a:ext cx="141147"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3" name="Straight Connector 102"/>
                <p:cNvCxnSpPr>
                  <a:stCxn id="55" idx="3"/>
                </p:cNvCxnSpPr>
                <p:nvPr/>
              </p:nvCxnSpPr>
              <p:spPr bwMode="auto">
                <a:xfrm>
                  <a:off x="5614992" y="4117182"/>
                  <a:ext cx="173054" cy="562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4" name="Straight Connector 103"/>
                <p:cNvCxnSpPr/>
                <p:nvPr/>
              </p:nvCxnSpPr>
              <p:spPr bwMode="auto">
                <a:xfrm>
                  <a:off x="5274000" y="4227226"/>
                  <a:ext cx="522000" cy="516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5" name="Straight Connector 104"/>
                <p:cNvCxnSpPr/>
                <p:nvPr/>
              </p:nvCxnSpPr>
              <p:spPr bwMode="auto">
                <a:xfrm>
                  <a:off x="5366479" y="4317167"/>
                  <a:ext cx="152163" cy="384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6" name="Straight Connector 105"/>
                <p:cNvCxnSpPr/>
                <p:nvPr/>
              </p:nvCxnSpPr>
              <p:spPr bwMode="auto">
                <a:xfrm>
                  <a:off x="5332751" y="4380875"/>
                  <a:ext cx="187499" cy="42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7" name="Straight Connector 106"/>
                <p:cNvCxnSpPr>
                  <a:stCxn id="118" idx="2"/>
                </p:cNvCxnSpPr>
                <p:nvPr/>
              </p:nvCxnSpPr>
              <p:spPr bwMode="auto">
                <a:xfrm flipV="1">
                  <a:off x="5930174" y="4178508"/>
                  <a:ext cx="170823" cy="174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8" name="Flowchart: Manual Operation 117"/>
                <p:cNvSpPr/>
                <p:nvPr/>
              </p:nvSpPr>
              <p:spPr bwMode="auto">
                <a:xfrm rot="16200000">
                  <a:off x="5734027" y="4106030"/>
                  <a:ext cx="243849" cy="148445"/>
                </a:xfrm>
                <a:prstGeom prst="flowChartManualOperation">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0" name="Flowchart: Delay 119"/>
                <p:cNvSpPr/>
                <p:nvPr/>
              </p:nvSpPr>
              <p:spPr bwMode="auto">
                <a:xfrm>
                  <a:off x="5516962" y="4280279"/>
                  <a:ext cx="200025" cy="138112"/>
                </a:xfrm>
                <a:prstGeom prst="flowChartDelay">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128" name="Straight Connector 127"/>
                <p:cNvCxnSpPr/>
                <p:nvPr/>
              </p:nvCxnSpPr>
              <p:spPr bwMode="auto">
                <a:xfrm>
                  <a:off x="5325256" y="3717561"/>
                  <a:ext cx="7495" cy="66331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1" name="Straight Connector 130"/>
                <p:cNvCxnSpPr/>
                <p:nvPr/>
              </p:nvCxnSpPr>
              <p:spPr bwMode="auto">
                <a:xfrm>
                  <a:off x="5366479" y="3856220"/>
                  <a:ext cx="3747" cy="46094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2" name="Straight Connector 131"/>
                <p:cNvCxnSpPr/>
                <p:nvPr/>
              </p:nvCxnSpPr>
              <p:spPr bwMode="auto">
                <a:xfrm flipV="1">
                  <a:off x="5719997" y="4339652"/>
                  <a:ext cx="137410" cy="125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2" name="Straight Connector 141"/>
                <p:cNvCxnSpPr>
                  <a:stCxn id="118" idx="1"/>
                </p:cNvCxnSpPr>
                <p:nvPr/>
              </p:nvCxnSpPr>
              <p:spPr bwMode="auto">
                <a:xfrm flipH="1">
                  <a:off x="5853659" y="4277792"/>
                  <a:ext cx="2293" cy="656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2" name="Straight Connector 111"/>
                <p:cNvCxnSpPr/>
                <p:nvPr/>
              </p:nvCxnSpPr>
              <p:spPr bwMode="auto">
                <a:xfrm>
                  <a:off x="5367338" y="4019550"/>
                  <a:ext cx="738224" cy="329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6" name="Rectangle 115"/>
                <p:cNvSpPr/>
                <p:nvPr/>
              </p:nvSpPr>
              <p:spPr bwMode="auto">
                <a:xfrm>
                  <a:off x="4914899" y="3662363"/>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17" name="Rectangle 116"/>
                <p:cNvSpPr/>
                <p:nvPr/>
              </p:nvSpPr>
              <p:spPr bwMode="auto">
                <a:xfrm>
                  <a:off x="5133974" y="3676650"/>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19" name="Rectangle 118"/>
                <p:cNvSpPr/>
                <p:nvPr/>
              </p:nvSpPr>
              <p:spPr bwMode="auto">
                <a:xfrm>
                  <a:off x="5024437" y="3786188"/>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1" name="Rectangle 120"/>
                <p:cNvSpPr/>
                <p:nvPr/>
              </p:nvSpPr>
              <p:spPr bwMode="auto">
                <a:xfrm>
                  <a:off x="4900612" y="4043363"/>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2" name="Rectangle 121"/>
                <p:cNvSpPr/>
                <p:nvPr/>
              </p:nvSpPr>
              <p:spPr bwMode="auto">
                <a:xfrm>
                  <a:off x="5153024" y="4162425"/>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3" name="Rectangle 122"/>
                <p:cNvSpPr/>
                <p:nvPr/>
              </p:nvSpPr>
              <p:spPr bwMode="auto">
                <a:xfrm>
                  <a:off x="5029199" y="4157663"/>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4" name="Rectangle 123"/>
                <p:cNvSpPr/>
                <p:nvPr/>
              </p:nvSpPr>
              <p:spPr bwMode="auto">
                <a:xfrm>
                  <a:off x="5024437" y="3648076"/>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5" name="Rectangle 124"/>
                <p:cNvSpPr/>
                <p:nvPr/>
              </p:nvSpPr>
              <p:spPr bwMode="auto">
                <a:xfrm>
                  <a:off x="6205537" y="3890964"/>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6" name="Rectangle 125"/>
                <p:cNvSpPr/>
                <p:nvPr/>
              </p:nvSpPr>
              <p:spPr bwMode="auto">
                <a:xfrm>
                  <a:off x="6134099" y="4033838"/>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7" name="Rectangle 126"/>
                <p:cNvSpPr/>
                <p:nvPr/>
              </p:nvSpPr>
              <p:spPr bwMode="auto">
                <a:xfrm>
                  <a:off x="6238874" y="4114800"/>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grpSp>
          <p:cxnSp>
            <p:nvCxnSpPr>
              <p:cNvPr id="188" name="Elbow Connector 187"/>
              <p:cNvCxnSpPr>
                <a:stCxn id="127" idx="2"/>
              </p:cNvCxnSpPr>
              <p:nvPr/>
            </p:nvCxnSpPr>
            <p:spPr bwMode="auto">
              <a:xfrm rot="5400000">
                <a:off x="5420916" y="3589734"/>
                <a:ext cx="233363" cy="1483518"/>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193" name="Elbow Connector 192"/>
            <p:cNvCxnSpPr>
              <a:endCxn id="42" idx="1"/>
            </p:cNvCxnSpPr>
            <p:nvPr/>
          </p:nvCxnSpPr>
          <p:spPr bwMode="auto">
            <a:xfrm rot="5400000" flipH="1" flipV="1">
              <a:off x="4693013" y="4268717"/>
              <a:ext cx="282286" cy="57580"/>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8" name="Group 160"/>
          <p:cNvGrpSpPr/>
          <p:nvPr/>
        </p:nvGrpSpPr>
        <p:grpSpPr>
          <a:xfrm>
            <a:off x="2799509" y="3367036"/>
            <a:ext cx="5930900" cy="1363137"/>
            <a:chOff x="2785654" y="4924136"/>
            <a:chExt cx="5930900" cy="1363137"/>
          </a:xfrm>
        </p:grpSpPr>
        <p:grpSp>
          <p:nvGrpSpPr>
            <p:cNvPr id="9" name="Group 157"/>
            <p:cNvGrpSpPr/>
            <p:nvPr/>
          </p:nvGrpSpPr>
          <p:grpSpPr>
            <a:xfrm>
              <a:off x="2785654" y="4924136"/>
              <a:ext cx="5930900" cy="1363137"/>
              <a:chOff x="2785654" y="4924136"/>
              <a:chExt cx="5930900" cy="1363137"/>
            </a:xfrm>
          </p:grpSpPr>
          <p:sp>
            <p:nvSpPr>
              <p:cNvPr id="145" name="Text Box 5"/>
              <p:cNvSpPr txBox="1">
                <a:spLocks noChangeArrowheads="1"/>
              </p:cNvSpPr>
              <p:nvPr/>
            </p:nvSpPr>
            <p:spPr bwMode="auto">
              <a:xfrm>
                <a:off x="5160385" y="5169766"/>
                <a:ext cx="1122219" cy="519113"/>
              </a:xfrm>
              <a:prstGeom prst="rect">
                <a:avLst/>
              </a:prstGeom>
              <a:noFill/>
              <a:ln w="19050" algn="ctr">
                <a:noFill/>
                <a:miter lim="800000"/>
                <a:headEnd/>
                <a:tailEnd type="none" w="lg" len="lg"/>
              </a:ln>
            </p:spPr>
            <p:txBody>
              <a:bodyPr wrap="square">
                <a:spAutoFit/>
              </a:bodyPr>
              <a:lstStyle/>
              <a:p>
                <a:pPr>
                  <a:spcBef>
                    <a:spcPct val="50000"/>
                  </a:spcBef>
                </a:pPr>
                <a:r>
                  <a:rPr lang="en-GB" sz="2800" b="1" dirty="0">
                    <a:solidFill>
                      <a:schemeClr val="bg1"/>
                    </a:solidFill>
                  </a:rPr>
                  <a:t>DUV</a:t>
                </a:r>
                <a:endParaRPr lang="en-US" sz="2800" b="1" dirty="0">
                  <a:solidFill>
                    <a:schemeClr val="bg1"/>
                  </a:solidFill>
                </a:endParaRPr>
              </a:p>
            </p:txBody>
          </p:sp>
          <p:sp>
            <p:nvSpPr>
              <p:cNvPr id="141" name="Rectangle 4"/>
              <p:cNvSpPr>
                <a:spLocks noChangeArrowheads="1"/>
              </p:cNvSpPr>
              <p:nvPr/>
            </p:nvSpPr>
            <p:spPr bwMode="auto">
              <a:xfrm>
                <a:off x="4766854" y="4924136"/>
                <a:ext cx="1816100" cy="1028700"/>
              </a:xfrm>
              <a:prstGeom prst="rect">
                <a:avLst/>
              </a:prstGeom>
              <a:solidFill>
                <a:schemeClr val="bg2"/>
              </a:solidFill>
              <a:ln w="19050" algn="ctr">
                <a:solidFill>
                  <a:schemeClr val="tx1"/>
                </a:solidFill>
                <a:miter lim="800000"/>
                <a:headEnd/>
                <a:tailEnd type="none" w="lg" len="lg"/>
              </a:ln>
            </p:spPr>
            <p:txBody>
              <a:bodyPr wrap="none" anchor="ctr"/>
              <a:lstStyle/>
              <a:p>
                <a:endParaRPr lang="en-GB"/>
              </a:p>
            </p:txBody>
          </p:sp>
          <p:grpSp>
            <p:nvGrpSpPr>
              <p:cNvPr id="10" name="Group 5"/>
              <p:cNvGrpSpPr>
                <a:grpSpLocks/>
              </p:cNvGrpSpPr>
              <p:nvPr/>
            </p:nvGrpSpPr>
            <p:grpSpPr bwMode="auto">
              <a:xfrm rot="16200000">
                <a:off x="5601129" y="4935816"/>
                <a:ext cx="288000" cy="508797"/>
                <a:chOff x="797" y="1718"/>
                <a:chExt cx="384" cy="599"/>
              </a:xfrm>
              <a:solidFill>
                <a:schemeClr val="bg2"/>
              </a:solidFill>
            </p:grpSpPr>
            <p:sp>
              <p:nvSpPr>
                <p:cNvPr id="177" name="Rectangle 6"/>
                <p:cNvSpPr>
                  <a:spLocks noChangeArrowheads="1"/>
                </p:cNvSpPr>
                <p:nvPr/>
              </p:nvSpPr>
              <p:spPr bwMode="auto">
                <a:xfrm>
                  <a:off x="797" y="1718"/>
                  <a:ext cx="384" cy="77"/>
                </a:xfrm>
                <a:prstGeom prst="rect">
                  <a:avLst/>
                </a:prstGeom>
                <a:grpFill/>
                <a:ln w="9525">
                  <a:solidFill>
                    <a:schemeClr val="tx1"/>
                  </a:solidFill>
                  <a:miter lim="800000"/>
                  <a:headEnd/>
                  <a:tailEnd/>
                </a:ln>
              </p:spPr>
              <p:txBody>
                <a:bodyPr wrap="none" anchor="ctr"/>
                <a:lstStyle/>
                <a:p>
                  <a:endParaRPr lang="en-GB"/>
                </a:p>
              </p:txBody>
            </p:sp>
            <p:sp>
              <p:nvSpPr>
                <p:cNvPr id="178" name="Rectangle 7"/>
                <p:cNvSpPr>
                  <a:spLocks noChangeArrowheads="1"/>
                </p:cNvSpPr>
                <p:nvPr/>
              </p:nvSpPr>
              <p:spPr bwMode="auto">
                <a:xfrm>
                  <a:off x="797" y="1794"/>
                  <a:ext cx="384" cy="77"/>
                </a:xfrm>
                <a:prstGeom prst="rect">
                  <a:avLst/>
                </a:prstGeom>
                <a:grpFill/>
                <a:ln w="9525">
                  <a:solidFill>
                    <a:schemeClr val="tx1"/>
                  </a:solidFill>
                  <a:miter lim="800000"/>
                  <a:headEnd/>
                  <a:tailEnd/>
                </a:ln>
              </p:spPr>
              <p:txBody>
                <a:bodyPr wrap="none" anchor="ctr"/>
                <a:lstStyle/>
                <a:p>
                  <a:endParaRPr lang="en-GB"/>
                </a:p>
              </p:txBody>
            </p:sp>
            <p:sp>
              <p:nvSpPr>
                <p:cNvPr id="179" name="Rectangle 8"/>
                <p:cNvSpPr>
                  <a:spLocks noChangeArrowheads="1"/>
                </p:cNvSpPr>
                <p:nvPr/>
              </p:nvSpPr>
              <p:spPr bwMode="auto">
                <a:xfrm>
                  <a:off x="797" y="1870"/>
                  <a:ext cx="384" cy="77"/>
                </a:xfrm>
                <a:prstGeom prst="rect">
                  <a:avLst/>
                </a:prstGeom>
                <a:grpFill/>
                <a:ln w="9525">
                  <a:solidFill>
                    <a:schemeClr val="tx1"/>
                  </a:solidFill>
                  <a:miter lim="800000"/>
                  <a:headEnd/>
                  <a:tailEnd/>
                </a:ln>
              </p:spPr>
              <p:txBody>
                <a:bodyPr wrap="none" anchor="ctr"/>
                <a:lstStyle/>
                <a:p>
                  <a:endParaRPr lang="en-GB"/>
                </a:p>
              </p:txBody>
            </p:sp>
            <p:sp>
              <p:nvSpPr>
                <p:cNvPr id="180" name="Rectangle 9"/>
                <p:cNvSpPr>
                  <a:spLocks noChangeArrowheads="1"/>
                </p:cNvSpPr>
                <p:nvPr/>
              </p:nvSpPr>
              <p:spPr bwMode="auto">
                <a:xfrm>
                  <a:off x="797" y="1946"/>
                  <a:ext cx="384" cy="77"/>
                </a:xfrm>
                <a:prstGeom prst="rect">
                  <a:avLst/>
                </a:prstGeom>
                <a:grpFill/>
                <a:ln w="9525">
                  <a:solidFill>
                    <a:schemeClr val="tx1"/>
                  </a:solidFill>
                  <a:miter lim="800000"/>
                  <a:headEnd/>
                  <a:tailEnd/>
                </a:ln>
              </p:spPr>
              <p:txBody>
                <a:bodyPr wrap="none" anchor="ctr"/>
                <a:lstStyle/>
                <a:p>
                  <a:endParaRPr lang="en-GB"/>
                </a:p>
              </p:txBody>
            </p:sp>
            <p:sp>
              <p:nvSpPr>
                <p:cNvPr id="181" name="Rectangle 10"/>
                <p:cNvSpPr>
                  <a:spLocks noChangeArrowheads="1"/>
                </p:cNvSpPr>
                <p:nvPr/>
              </p:nvSpPr>
              <p:spPr bwMode="auto">
                <a:xfrm>
                  <a:off x="797" y="2022"/>
                  <a:ext cx="384" cy="77"/>
                </a:xfrm>
                <a:prstGeom prst="rect">
                  <a:avLst/>
                </a:prstGeom>
                <a:grpFill/>
                <a:ln w="9525">
                  <a:solidFill>
                    <a:schemeClr val="tx1"/>
                  </a:solidFill>
                  <a:miter lim="800000"/>
                  <a:headEnd/>
                  <a:tailEnd/>
                </a:ln>
              </p:spPr>
              <p:txBody>
                <a:bodyPr wrap="none" anchor="ctr"/>
                <a:lstStyle/>
                <a:p>
                  <a:endParaRPr lang="en-GB"/>
                </a:p>
              </p:txBody>
            </p:sp>
            <p:sp>
              <p:nvSpPr>
                <p:cNvPr id="182" name="Rectangle 11"/>
                <p:cNvSpPr>
                  <a:spLocks noChangeArrowheads="1"/>
                </p:cNvSpPr>
                <p:nvPr/>
              </p:nvSpPr>
              <p:spPr bwMode="auto">
                <a:xfrm>
                  <a:off x="797" y="2098"/>
                  <a:ext cx="384" cy="77"/>
                </a:xfrm>
                <a:prstGeom prst="rect">
                  <a:avLst/>
                </a:prstGeom>
                <a:grpFill/>
                <a:ln w="9525">
                  <a:solidFill>
                    <a:schemeClr val="tx1"/>
                  </a:solidFill>
                  <a:miter lim="800000"/>
                  <a:headEnd/>
                  <a:tailEnd/>
                </a:ln>
              </p:spPr>
              <p:txBody>
                <a:bodyPr wrap="none" anchor="ctr"/>
                <a:lstStyle/>
                <a:p>
                  <a:endParaRPr lang="en-GB"/>
                </a:p>
              </p:txBody>
            </p:sp>
            <p:sp>
              <p:nvSpPr>
                <p:cNvPr id="183" name="Rectangle 12"/>
                <p:cNvSpPr>
                  <a:spLocks noChangeArrowheads="1"/>
                </p:cNvSpPr>
                <p:nvPr/>
              </p:nvSpPr>
              <p:spPr bwMode="auto">
                <a:xfrm>
                  <a:off x="797" y="2174"/>
                  <a:ext cx="384" cy="77"/>
                </a:xfrm>
                <a:prstGeom prst="rect">
                  <a:avLst/>
                </a:prstGeom>
                <a:grpFill/>
                <a:ln w="9525">
                  <a:solidFill>
                    <a:schemeClr val="tx1"/>
                  </a:solidFill>
                  <a:miter lim="800000"/>
                  <a:headEnd/>
                  <a:tailEnd/>
                </a:ln>
              </p:spPr>
              <p:txBody>
                <a:bodyPr wrap="none" anchor="ctr"/>
                <a:lstStyle/>
                <a:p>
                  <a:endParaRPr lang="en-GB"/>
                </a:p>
              </p:txBody>
            </p:sp>
            <p:sp>
              <p:nvSpPr>
                <p:cNvPr id="184" name="Rectangle 13"/>
                <p:cNvSpPr>
                  <a:spLocks noChangeArrowheads="1"/>
                </p:cNvSpPr>
                <p:nvPr/>
              </p:nvSpPr>
              <p:spPr bwMode="auto">
                <a:xfrm>
                  <a:off x="797" y="2240"/>
                  <a:ext cx="384" cy="77"/>
                </a:xfrm>
                <a:prstGeom prst="rect">
                  <a:avLst/>
                </a:prstGeom>
                <a:grpFill/>
                <a:ln w="9525">
                  <a:solidFill>
                    <a:schemeClr val="tx1"/>
                  </a:solidFill>
                  <a:miter lim="800000"/>
                  <a:headEnd/>
                  <a:tailEnd/>
                </a:ln>
              </p:spPr>
              <p:txBody>
                <a:bodyPr wrap="none" anchor="ctr"/>
                <a:lstStyle/>
                <a:p>
                  <a:endParaRPr lang="en-GB"/>
                </a:p>
              </p:txBody>
            </p:sp>
          </p:grpSp>
          <p:sp>
            <p:nvSpPr>
              <p:cNvPr id="134" name="Line 6"/>
              <p:cNvSpPr>
                <a:spLocks noChangeShapeType="1"/>
              </p:cNvSpPr>
              <p:nvPr/>
            </p:nvSpPr>
            <p:spPr bwMode="auto">
              <a:xfrm>
                <a:off x="4055653" y="5114636"/>
                <a:ext cx="820713" cy="1588"/>
              </a:xfrm>
              <a:prstGeom prst="line">
                <a:avLst/>
              </a:prstGeom>
              <a:noFill/>
              <a:ln w="19050">
                <a:solidFill>
                  <a:schemeClr val="tx1"/>
                </a:solidFill>
                <a:round/>
                <a:headEnd/>
                <a:tailEnd type="none" w="lg" len="lg"/>
              </a:ln>
            </p:spPr>
            <p:txBody>
              <a:bodyPr/>
              <a:lstStyle/>
              <a:p>
                <a:endParaRPr lang="en-GB"/>
              </a:p>
            </p:txBody>
          </p:sp>
          <p:sp>
            <p:nvSpPr>
              <p:cNvPr id="135" name="Line 7"/>
              <p:cNvSpPr>
                <a:spLocks noChangeShapeType="1"/>
              </p:cNvSpPr>
              <p:nvPr/>
            </p:nvSpPr>
            <p:spPr bwMode="auto">
              <a:xfrm>
                <a:off x="4063591" y="5300373"/>
                <a:ext cx="812775" cy="1587"/>
              </a:xfrm>
              <a:prstGeom prst="line">
                <a:avLst/>
              </a:prstGeom>
              <a:noFill/>
              <a:ln w="19050">
                <a:solidFill>
                  <a:schemeClr val="tx1"/>
                </a:solidFill>
                <a:round/>
                <a:headEnd/>
                <a:tailEnd type="none" w="lg" len="lg"/>
              </a:ln>
            </p:spPr>
            <p:txBody>
              <a:bodyPr/>
              <a:lstStyle/>
              <a:p>
                <a:endParaRPr lang="en-GB"/>
              </a:p>
            </p:txBody>
          </p:sp>
          <p:sp>
            <p:nvSpPr>
              <p:cNvPr id="136" name="Line 8"/>
              <p:cNvSpPr>
                <a:spLocks noChangeShapeType="1"/>
              </p:cNvSpPr>
              <p:nvPr/>
            </p:nvSpPr>
            <p:spPr bwMode="auto">
              <a:xfrm>
                <a:off x="4071529" y="5505161"/>
                <a:ext cx="804838" cy="6350"/>
              </a:xfrm>
              <a:prstGeom prst="line">
                <a:avLst/>
              </a:prstGeom>
              <a:noFill/>
              <a:ln w="19050">
                <a:solidFill>
                  <a:schemeClr val="tx1"/>
                </a:solidFill>
                <a:round/>
                <a:headEnd/>
                <a:tailEnd type="none" w="lg" len="lg"/>
              </a:ln>
            </p:spPr>
            <p:txBody>
              <a:bodyPr/>
              <a:lstStyle/>
              <a:p>
                <a:endParaRPr lang="en-GB"/>
              </a:p>
            </p:txBody>
          </p:sp>
          <p:sp>
            <p:nvSpPr>
              <p:cNvPr id="137" name="Line 9"/>
              <p:cNvSpPr>
                <a:spLocks noChangeShapeType="1"/>
              </p:cNvSpPr>
              <p:nvPr/>
            </p:nvSpPr>
            <p:spPr bwMode="auto">
              <a:xfrm flipV="1">
                <a:off x="4066767" y="5682961"/>
                <a:ext cx="809600" cy="1588"/>
              </a:xfrm>
              <a:prstGeom prst="line">
                <a:avLst/>
              </a:prstGeom>
              <a:noFill/>
              <a:ln w="19050">
                <a:solidFill>
                  <a:schemeClr val="tx1"/>
                </a:solidFill>
                <a:round/>
                <a:headEnd/>
                <a:tailEnd type="none" w="lg" len="lg"/>
              </a:ln>
            </p:spPr>
            <p:txBody>
              <a:bodyPr/>
              <a:lstStyle/>
              <a:p>
                <a:endParaRPr lang="en-GB"/>
              </a:p>
            </p:txBody>
          </p:sp>
          <p:sp>
            <p:nvSpPr>
              <p:cNvPr id="138" name="Line 12"/>
              <p:cNvSpPr>
                <a:spLocks noChangeShapeType="1"/>
              </p:cNvSpPr>
              <p:nvPr/>
            </p:nvSpPr>
            <p:spPr bwMode="auto">
              <a:xfrm flipV="1">
                <a:off x="6000317" y="5167024"/>
                <a:ext cx="1193825" cy="6350"/>
              </a:xfrm>
              <a:prstGeom prst="line">
                <a:avLst/>
              </a:prstGeom>
              <a:noFill/>
              <a:ln w="19050">
                <a:solidFill>
                  <a:schemeClr val="tx1"/>
                </a:solidFill>
                <a:round/>
                <a:headEnd/>
                <a:tailEnd type="none" w="lg" len="lg"/>
              </a:ln>
            </p:spPr>
            <p:txBody>
              <a:bodyPr/>
              <a:lstStyle/>
              <a:p>
                <a:endParaRPr lang="en-GB"/>
              </a:p>
            </p:txBody>
          </p:sp>
          <p:sp>
            <p:nvSpPr>
              <p:cNvPr id="139" name="Line 13"/>
              <p:cNvSpPr>
                <a:spLocks noChangeShapeType="1"/>
              </p:cNvSpPr>
              <p:nvPr/>
            </p:nvSpPr>
            <p:spPr bwMode="auto">
              <a:xfrm>
                <a:off x="6352742" y="5378161"/>
                <a:ext cx="836637" cy="0"/>
              </a:xfrm>
              <a:prstGeom prst="line">
                <a:avLst/>
              </a:prstGeom>
              <a:noFill/>
              <a:ln w="19050">
                <a:solidFill>
                  <a:schemeClr val="tx1"/>
                </a:solidFill>
                <a:round/>
                <a:headEnd/>
                <a:tailEnd type="none" w="lg" len="lg"/>
              </a:ln>
            </p:spPr>
            <p:txBody>
              <a:bodyPr/>
              <a:lstStyle/>
              <a:p>
                <a:endParaRPr lang="en-GB"/>
              </a:p>
            </p:txBody>
          </p:sp>
          <p:sp>
            <p:nvSpPr>
              <p:cNvPr id="140" name="Line 14"/>
              <p:cNvSpPr>
                <a:spLocks noChangeShapeType="1"/>
              </p:cNvSpPr>
              <p:nvPr/>
            </p:nvSpPr>
            <p:spPr bwMode="auto">
              <a:xfrm flipV="1">
                <a:off x="6357504" y="5608348"/>
                <a:ext cx="833463" cy="3175"/>
              </a:xfrm>
              <a:prstGeom prst="line">
                <a:avLst/>
              </a:prstGeom>
              <a:noFill/>
              <a:ln w="19050">
                <a:solidFill>
                  <a:schemeClr val="tx1"/>
                </a:solidFill>
                <a:round/>
                <a:headEnd/>
                <a:tailEnd type="none" w="lg" len="lg"/>
              </a:ln>
            </p:spPr>
            <p:txBody>
              <a:bodyPr/>
              <a:lstStyle/>
              <a:p>
                <a:endParaRPr lang="en-GB"/>
              </a:p>
            </p:txBody>
          </p:sp>
          <p:sp>
            <p:nvSpPr>
              <p:cNvPr id="143" name="Text Box 15"/>
              <p:cNvSpPr txBox="1">
                <a:spLocks noChangeArrowheads="1"/>
              </p:cNvSpPr>
              <p:nvPr/>
            </p:nvSpPr>
            <p:spPr bwMode="auto">
              <a:xfrm>
                <a:off x="2785654" y="5194011"/>
                <a:ext cx="1473200" cy="366713"/>
              </a:xfrm>
              <a:prstGeom prst="rect">
                <a:avLst/>
              </a:prstGeom>
              <a:noFill/>
              <a:ln w="19050" algn="ctr">
                <a:noFill/>
                <a:miter lim="800000"/>
                <a:headEnd/>
                <a:tailEnd type="none" w="lg" len="lg"/>
              </a:ln>
            </p:spPr>
            <p:txBody>
              <a:bodyPr>
                <a:spAutoFit/>
              </a:bodyPr>
              <a:lstStyle/>
              <a:p>
                <a:pPr>
                  <a:spcBef>
                    <a:spcPct val="50000"/>
                  </a:spcBef>
                </a:pPr>
                <a:r>
                  <a:rPr lang="en-GB" dirty="0"/>
                  <a:t>Inputs</a:t>
                </a:r>
                <a:endParaRPr lang="en-US" dirty="0"/>
              </a:p>
            </p:txBody>
          </p:sp>
          <p:sp>
            <p:nvSpPr>
              <p:cNvPr id="144" name="Text Box 16"/>
              <p:cNvSpPr txBox="1">
                <a:spLocks noChangeArrowheads="1"/>
              </p:cNvSpPr>
              <p:nvPr/>
            </p:nvSpPr>
            <p:spPr bwMode="auto">
              <a:xfrm>
                <a:off x="6963954" y="5203536"/>
                <a:ext cx="1752600" cy="366713"/>
              </a:xfrm>
              <a:prstGeom prst="rect">
                <a:avLst/>
              </a:prstGeom>
              <a:noFill/>
              <a:ln w="19050" algn="ctr">
                <a:noFill/>
                <a:miter lim="800000"/>
                <a:headEnd/>
                <a:tailEnd type="none" w="lg" len="lg"/>
              </a:ln>
            </p:spPr>
            <p:txBody>
              <a:bodyPr>
                <a:spAutoFit/>
              </a:bodyPr>
              <a:lstStyle/>
              <a:p>
                <a:pPr>
                  <a:spcBef>
                    <a:spcPct val="50000"/>
                  </a:spcBef>
                </a:pPr>
                <a:r>
                  <a:rPr lang="en-GB" dirty="0"/>
                  <a:t>Outputs</a:t>
                </a:r>
                <a:endParaRPr lang="en-US" dirty="0"/>
              </a:p>
            </p:txBody>
          </p:sp>
          <p:cxnSp>
            <p:nvCxnSpPr>
              <p:cNvPr id="146" name="Straight Connector 145"/>
              <p:cNvCxnSpPr/>
              <p:nvPr/>
            </p:nvCxnSpPr>
            <p:spPr bwMode="auto">
              <a:xfrm>
                <a:off x="4765963" y="5115791"/>
                <a:ext cx="914400" cy="914400"/>
              </a:xfrm>
              <a:prstGeom prst="line">
                <a:avLst/>
              </a:prstGeom>
              <a:solidFill>
                <a:schemeClr val="accent1"/>
              </a:solidFill>
              <a:ln w="9525" cap="flat" cmpd="sng" algn="ctr">
                <a:noFill/>
                <a:prstDash val="solid"/>
                <a:round/>
                <a:headEnd type="triangle" w="med" len="med"/>
                <a:tailEnd type="triangle" w="med" len="med"/>
              </a:ln>
              <a:effectLst/>
            </p:spPr>
          </p:cxnSp>
          <p:sp>
            <p:nvSpPr>
              <p:cNvPr id="147" name="Rectangle 146"/>
              <p:cNvSpPr/>
              <p:nvPr/>
            </p:nvSpPr>
            <p:spPr bwMode="auto">
              <a:xfrm>
                <a:off x="4876799" y="5060372"/>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48" name="Rectangle 147"/>
              <p:cNvSpPr/>
              <p:nvPr/>
            </p:nvSpPr>
            <p:spPr bwMode="auto">
              <a:xfrm>
                <a:off x="4876800" y="5448300"/>
                <a:ext cx="415636" cy="3048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49" name="Rectangle 148"/>
              <p:cNvSpPr/>
              <p:nvPr/>
            </p:nvSpPr>
            <p:spPr bwMode="auto">
              <a:xfrm>
                <a:off x="6123708" y="5295900"/>
                <a:ext cx="235527" cy="393700"/>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151" name="Straight Connector 150"/>
              <p:cNvCxnSpPr/>
              <p:nvPr/>
            </p:nvCxnSpPr>
            <p:spPr bwMode="auto">
              <a:xfrm flipV="1">
                <a:off x="5288476" y="5161311"/>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2" name="Straight Connector 151"/>
              <p:cNvCxnSpPr/>
              <p:nvPr/>
            </p:nvCxnSpPr>
            <p:spPr bwMode="auto">
              <a:xfrm flipV="1">
                <a:off x="5292435" y="5301960"/>
                <a:ext cx="198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3" name="Straight Connector 152"/>
              <p:cNvCxnSpPr/>
              <p:nvPr/>
            </p:nvCxnSpPr>
            <p:spPr bwMode="auto">
              <a:xfrm flipV="1">
                <a:off x="5292434" y="5536912"/>
                <a:ext cx="216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4" name="Straight Connector 153"/>
              <p:cNvCxnSpPr/>
              <p:nvPr/>
            </p:nvCxnSpPr>
            <p:spPr bwMode="auto">
              <a:xfrm flipV="1">
                <a:off x="5292434" y="5582948"/>
                <a:ext cx="2160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6" name="Straight Connector 155"/>
              <p:cNvCxnSpPr/>
              <p:nvPr/>
            </p:nvCxnSpPr>
            <p:spPr bwMode="auto">
              <a:xfrm>
                <a:off x="5287854" y="5671562"/>
                <a:ext cx="522000" cy="516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9" name="Straight Connector 158"/>
              <p:cNvCxnSpPr/>
              <p:nvPr/>
            </p:nvCxnSpPr>
            <p:spPr bwMode="auto">
              <a:xfrm flipV="1">
                <a:off x="5944028" y="5622844"/>
                <a:ext cx="170823" cy="174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6" name="Straight Connector 165"/>
              <p:cNvCxnSpPr/>
              <p:nvPr/>
            </p:nvCxnSpPr>
            <p:spPr bwMode="auto">
              <a:xfrm>
                <a:off x="5381192" y="5463886"/>
                <a:ext cx="738224" cy="329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97" name="Rectangle 196"/>
              <p:cNvSpPr/>
              <p:nvPr/>
            </p:nvSpPr>
            <p:spPr bwMode="auto">
              <a:xfrm rot="16200000">
                <a:off x="5559354" y="5346770"/>
                <a:ext cx="316058" cy="461965"/>
              </a:xfrm>
              <a:prstGeom prst="rect">
                <a:avLst/>
              </a:prstGeom>
              <a:solidFill>
                <a:schemeClr val="tx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198" name="Straight Connector 197"/>
              <p:cNvCxnSpPr/>
              <p:nvPr/>
            </p:nvCxnSpPr>
            <p:spPr bwMode="auto">
              <a:xfrm>
                <a:off x="5329238" y="5162550"/>
                <a:ext cx="4762" cy="37147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1" name="Straight Connector 200"/>
              <p:cNvCxnSpPr/>
              <p:nvPr/>
            </p:nvCxnSpPr>
            <p:spPr bwMode="auto">
              <a:xfrm>
                <a:off x="5376863" y="5295900"/>
                <a:ext cx="0" cy="2428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14" name="Oval 213"/>
              <p:cNvSpPr/>
              <p:nvPr/>
            </p:nvSpPr>
            <p:spPr bwMode="auto">
              <a:xfrm>
                <a:off x="5391150" y="5130513"/>
                <a:ext cx="61478" cy="55850"/>
              </a:xfrm>
              <a:prstGeom prst="ellipse">
                <a:avLst/>
              </a:prstGeom>
              <a:solidFill>
                <a:schemeClr val="tx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7" name="Rectangle 216"/>
              <p:cNvSpPr/>
              <p:nvPr/>
            </p:nvSpPr>
            <p:spPr bwMode="auto">
              <a:xfrm>
                <a:off x="6157912" y="5562601"/>
                <a:ext cx="80963" cy="100012"/>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224" name="Straight Connector 223"/>
              <p:cNvCxnSpPr/>
              <p:nvPr/>
            </p:nvCxnSpPr>
            <p:spPr bwMode="auto">
              <a:xfrm>
                <a:off x="6200775" y="5643562"/>
                <a:ext cx="9525" cy="428626"/>
              </a:xfrm>
              <a:prstGeom prst="line">
                <a:avLst/>
              </a:prstGeom>
              <a:solidFill>
                <a:schemeClr val="accent1"/>
              </a:solidFill>
              <a:ln w="9525" cap="flat" cmpd="sng" algn="ctr">
                <a:solidFill>
                  <a:schemeClr val="tx1"/>
                </a:solidFill>
                <a:prstDash val="solid"/>
                <a:round/>
                <a:headEnd type="triangle" w="med" len="med"/>
                <a:tailEnd type="none" w="med" len="med"/>
              </a:ln>
              <a:effectLst/>
            </p:spPr>
          </p:cxnSp>
          <p:cxnSp>
            <p:nvCxnSpPr>
              <p:cNvPr id="129" name="Straight Connector 128"/>
              <p:cNvCxnSpPr/>
              <p:nvPr/>
            </p:nvCxnSpPr>
            <p:spPr bwMode="auto">
              <a:xfrm>
                <a:off x="5424488" y="5167312"/>
                <a:ext cx="4762" cy="904876"/>
              </a:xfrm>
              <a:prstGeom prst="line">
                <a:avLst/>
              </a:prstGeom>
              <a:solidFill>
                <a:schemeClr val="accent1"/>
              </a:solidFill>
              <a:ln w="9525" cap="flat" cmpd="sng" algn="ctr">
                <a:solidFill>
                  <a:schemeClr val="tx1"/>
                </a:solidFill>
                <a:prstDash val="solid"/>
                <a:round/>
                <a:headEnd type="triangle" w="med" len="med"/>
                <a:tailEnd type="none" w="med" len="med"/>
              </a:ln>
              <a:effectLst/>
            </p:spPr>
          </p:cxnSp>
          <p:sp>
            <p:nvSpPr>
              <p:cNvPr id="150" name="Rectangle 149"/>
              <p:cNvSpPr/>
              <p:nvPr/>
            </p:nvSpPr>
            <p:spPr bwMode="auto">
              <a:xfrm>
                <a:off x="5292000" y="6072188"/>
                <a:ext cx="1047750" cy="180975"/>
              </a:xfrm>
              <a:prstGeom prst="rect">
                <a:avLst/>
              </a:prstGeom>
              <a:no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57" name="TextBox 156"/>
              <p:cNvSpPr txBox="1"/>
              <p:nvPr/>
            </p:nvSpPr>
            <p:spPr>
              <a:xfrm>
                <a:off x="5372100" y="6010274"/>
                <a:ext cx="862012" cy="276999"/>
              </a:xfrm>
              <a:prstGeom prst="rect">
                <a:avLst/>
              </a:prstGeom>
              <a:noFill/>
            </p:spPr>
            <p:txBody>
              <a:bodyPr wrap="square" rtlCol="0">
                <a:spAutoFit/>
              </a:bodyPr>
              <a:lstStyle/>
              <a:p>
                <a:r>
                  <a:rPr lang="en-GB" sz="1200" dirty="0" smtClean="0"/>
                  <a:t>Driver</a:t>
                </a:r>
                <a:endParaRPr lang="en-GB" sz="1200" dirty="0"/>
              </a:p>
            </p:txBody>
          </p:sp>
        </p:grpSp>
        <p:sp>
          <p:nvSpPr>
            <p:cNvPr id="160" name="Text Box 5"/>
            <p:cNvSpPr txBox="1">
              <a:spLocks noChangeArrowheads="1"/>
            </p:cNvSpPr>
            <p:nvPr/>
          </p:nvSpPr>
          <p:spPr bwMode="auto">
            <a:xfrm>
              <a:off x="4869610" y="5175688"/>
              <a:ext cx="1638300" cy="519113"/>
            </a:xfrm>
            <a:prstGeom prst="rect">
              <a:avLst/>
            </a:prstGeom>
            <a:noFill/>
            <a:ln w="19050" algn="ctr">
              <a:noFill/>
              <a:miter lim="800000"/>
              <a:headEnd/>
              <a:tailEnd type="none" w="lg" len="lg"/>
            </a:ln>
          </p:spPr>
          <p:txBody>
            <a:bodyPr>
              <a:spAutoFit/>
            </a:bodyPr>
            <a:lstStyle/>
            <a:p>
              <a:pPr>
                <a:spcBef>
                  <a:spcPct val="50000"/>
                </a:spcBef>
              </a:pPr>
              <a:r>
                <a:rPr lang="en-GB" sz="2800" b="1" dirty="0">
                  <a:solidFill>
                    <a:schemeClr val="bg1"/>
                  </a:solidFill>
                </a:rPr>
                <a:t>DUV</a:t>
              </a:r>
              <a:endParaRPr lang="en-US" sz="2800" b="1" dirty="0">
                <a:solidFill>
                  <a:schemeClr val="bg1"/>
                </a:solidFill>
              </a:endParaRPr>
            </a:p>
          </p:txBody>
        </p:sp>
      </p:grpSp>
      <p:sp>
        <p:nvSpPr>
          <p:cNvPr id="162" name="Rounded Rectangle 161"/>
          <p:cNvSpPr/>
          <p:nvPr/>
        </p:nvSpPr>
        <p:spPr bwMode="auto">
          <a:xfrm>
            <a:off x="4572000" y="4821382"/>
            <a:ext cx="2230582" cy="1357745"/>
          </a:xfrm>
          <a:prstGeom prst="roundRect">
            <a:avLst/>
          </a:prstGeom>
          <a:solidFill>
            <a:srgbClr val="FF7C80">
              <a:alpha val="56000"/>
            </a:srgbClr>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63" name="Rounded Rectangle 162"/>
          <p:cNvSpPr/>
          <p:nvPr/>
        </p:nvSpPr>
        <p:spPr bwMode="auto">
          <a:xfrm>
            <a:off x="4572000" y="3150755"/>
            <a:ext cx="2216727" cy="1642918"/>
          </a:xfrm>
          <a:prstGeom prst="roundRect">
            <a:avLst/>
          </a:prstGeom>
          <a:solidFill>
            <a:srgbClr val="FF7C80">
              <a:alpha val="56000"/>
            </a:srgbClr>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64" name="Rounded Rectangular Callout 163"/>
          <p:cNvSpPr/>
          <p:nvPr/>
        </p:nvSpPr>
        <p:spPr bwMode="auto">
          <a:xfrm>
            <a:off x="1537855" y="1967347"/>
            <a:ext cx="2493817" cy="1155699"/>
          </a:xfrm>
          <a:prstGeom prst="wedgeRoundRectCallout">
            <a:avLst>
              <a:gd name="adj1" fmla="val 73084"/>
              <a:gd name="adj2" fmla="val 63214"/>
              <a:gd name="adj3" fmla="val 16667"/>
            </a:avLst>
          </a:prstGeom>
          <a:solidFill>
            <a:srgbClr val="FF7C8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dirty="0" smtClean="0">
                <a:solidFill>
                  <a:srgbClr val="C00000"/>
                </a:solidFill>
              </a:rPr>
              <a:t>Watch out for unreachable states!</a:t>
            </a:r>
            <a:endParaRPr kumimoji="0" lang="en-GB" sz="2400" b="1" i="0" u="none" strike="noStrike" cap="none" normalizeH="0" baseline="0" dirty="0" smtClean="0">
              <a:ln>
                <a:noFill/>
              </a:ln>
              <a:solidFill>
                <a:srgbClr val="C00000"/>
              </a:solidFill>
              <a:effectLst/>
              <a:latin typeface="Arial" charset="0"/>
            </a:endParaRPr>
          </a:p>
        </p:txBody>
      </p:sp>
      <p:sp>
        <p:nvSpPr>
          <p:cNvPr id="165" name="Rounded Rectangular Callout 164"/>
          <p:cNvSpPr/>
          <p:nvPr/>
        </p:nvSpPr>
        <p:spPr bwMode="auto">
          <a:xfrm>
            <a:off x="415637" y="5181602"/>
            <a:ext cx="2493817" cy="1155699"/>
          </a:xfrm>
          <a:prstGeom prst="wedgeRoundRectCallout">
            <a:avLst>
              <a:gd name="adj1" fmla="val 114195"/>
              <a:gd name="adj2" fmla="val 10467"/>
              <a:gd name="adj3" fmla="val 16667"/>
            </a:avLst>
          </a:prstGeom>
          <a:solidFill>
            <a:srgbClr val="FF7C8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dirty="0" smtClean="0">
                <a:solidFill>
                  <a:srgbClr val="C00000"/>
                </a:solidFill>
              </a:rPr>
              <a:t>Watch out for unreachable states!</a:t>
            </a:r>
            <a:endParaRPr kumimoji="0" lang="en-GB" sz="2400" b="1" i="0" u="none" strike="noStrike" cap="none" normalizeH="0" baseline="0" dirty="0" smtClean="0">
              <a:ln>
                <a:noFill/>
              </a:ln>
              <a:solidFill>
                <a:srgbClr val="C00000"/>
              </a:solidFill>
              <a:effectLst/>
              <a:latin typeface="Arial" charset="0"/>
            </a:endParaRPr>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2"/>
                                        </p:tgtEl>
                                        <p:attrNameLst>
                                          <p:attrName>style.visibility</p:attrName>
                                        </p:attrNameLst>
                                      </p:cBhvr>
                                      <p:to>
                                        <p:strVal val="visible"/>
                                      </p:to>
                                    </p:set>
                                    <p:animEffect transition="in" filter="fade">
                                      <p:cBhvr>
                                        <p:cTn id="25" dur="1000"/>
                                        <p:tgtEl>
                                          <p:spTgt spid="16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3"/>
                                        </p:tgtEl>
                                        <p:attrNameLst>
                                          <p:attrName>style.visibility</p:attrName>
                                        </p:attrNameLst>
                                      </p:cBhvr>
                                      <p:to>
                                        <p:strVal val="visible"/>
                                      </p:to>
                                    </p:set>
                                    <p:animEffect transition="in" filter="fade">
                                      <p:cBhvr>
                                        <p:cTn id="28" dur="1000"/>
                                        <p:tgtEl>
                                          <p:spTgt spid="163"/>
                                        </p:tgtEl>
                                      </p:cBhvr>
                                    </p:animEffect>
                                  </p:childTnLst>
                                </p:cTn>
                              </p:par>
                            </p:childTnLst>
                          </p:cTn>
                        </p:par>
                        <p:par>
                          <p:cTn id="29" fill="hold">
                            <p:stCondLst>
                              <p:cond delay="1000"/>
                            </p:stCondLst>
                            <p:childTnLst>
                              <p:par>
                                <p:cTn id="30" presetID="1" presetClass="entr" presetSubtype="0" fill="hold" grpId="0" nodeType="afterEffect">
                                  <p:stCondLst>
                                    <p:cond delay="1000"/>
                                  </p:stCondLst>
                                  <p:childTnLst>
                                    <p:set>
                                      <p:cBhvr>
                                        <p:cTn id="31" dur="1" fill="hold">
                                          <p:stCondLst>
                                            <p:cond delay="0"/>
                                          </p:stCondLst>
                                        </p:cTn>
                                        <p:tgtEl>
                                          <p:spTgt spid="164"/>
                                        </p:tgtEl>
                                        <p:attrNameLst>
                                          <p:attrName>style.visibility</p:attrName>
                                        </p:attrNameLst>
                                      </p:cBhvr>
                                      <p:to>
                                        <p:strVal val="visible"/>
                                      </p:to>
                                    </p:set>
                                  </p:childTnLst>
                                </p:cTn>
                              </p:par>
                            </p:childTnLst>
                          </p:cTn>
                        </p:par>
                        <p:par>
                          <p:cTn id="32" fill="hold">
                            <p:stCondLst>
                              <p:cond delay="2000"/>
                            </p:stCondLst>
                            <p:childTnLst>
                              <p:par>
                                <p:cTn id="33" presetID="1" presetClass="entr" presetSubtype="0" fill="hold" grpId="0" nodeType="afterEffect">
                                  <p:stCondLst>
                                    <p:cond delay="1000"/>
                                  </p:stCondLst>
                                  <p:childTnLst>
                                    <p:set>
                                      <p:cBhvr>
                                        <p:cTn id="34"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animBg="1"/>
      <p:bldP spid="163" grpId="0" animBg="1"/>
      <p:bldP spid="164" grpId="0" animBg="1"/>
      <p:bldP spid="16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NDEXITEMTAG01/06/2012 11:02:569" val="Obserevability"/>
  <p:tag name="INDEXITEMTAG01/06/2012 11:03:0110" val="Controllability"/>
</p:tagLst>
</file>

<file path=ppt/tags/tag2.xml><?xml version="1.0" encoding="utf-8"?>
<p:tagLst xmlns:a="http://schemas.openxmlformats.org/drawingml/2006/main" xmlns:r="http://schemas.openxmlformats.org/officeDocument/2006/relationships" xmlns:p="http://schemas.openxmlformats.org/presentationml/2006/main">
  <p:tag name="INDEXITEMTAG01/06/2012 11:03:2011" val="Observability:Levels"/>
  <p:tag name="INDEXITEMTAG01/06/2012 11:03:4112" val="White Box"/>
  <p:tag name="INDEXITEMTAG01/06/2012 11:03:4813" val="Black Box"/>
  <p:tag name="INDEXITEMTAG01/06/2012 11:03:5314" val="Grey Box"/>
  <p:tag name="INDEXITEMTAG01/06/2012 11:04:0415" val="Observability:White Box"/>
  <p:tag name="INDEXITEMTAG01/06/2012 11:04:1216" val="Observability:Black Box"/>
  <p:tag name="INDEXITEMTAG01/06/2012 11:04:2217" val="Observability:Grey Box"/>
</p:tagLst>
</file>

<file path=ppt/tags/tag3.xml><?xml version="1.0" encoding="utf-8"?>
<p:tagLst xmlns:a="http://schemas.openxmlformats.org/drawingml/2006/main" xmlns:r="http://schemas.openxmlformats.org/officeDocument/2006/relationships" xmlns:p="http://schemas.openxmlformats.org/presentationml/2006/main">
  <p:tag name="INDEXITEMTAG01/06/2012 11:04:4318" val="Black Box Verification"/>
</p:tagLst>
</file>

<file path=ppt/tags/tag4.xml><?xml version="1.0" encoding="utf-8"?>
<p:tagLst xmlns:a="http://schemas.openxmlformats.org/drawingml/2006/main" xmlns:r="http://schemas.openxmlformats.org/officeDocument/2006/relationships" xmlns:p="http://schemas.openxmlformats.org/presentationml/2006/main">
  <p:tag name="INDEXITEMTAG01/06/2012 11:05:0319" val="White Box Verification"/>
</p:tagLst>
</file>

<file path=ppt/tags/tag5.xml><?xml version="1.0" encoding="utf-8"?>
<p:tagLst xmlns:a="http://schemas.openxmlformats.org/drawingml/2006/main" xmlns:r="http://schemas.openxmlformats.org/officeDocument/2006/relationships" xmlns:p="http://schemas.openxmlformats.org/presentationml/2006/main">
  <p:tag name="INDEXITEMTAG01/06/2012 11:05:1120" val="Grey Box Verification"/>
</p:tagLst>
</file>

<file path=ppt/tags/tag6.xml><?xml version="1.0" encoding="utf-8"?>
<p:tagLst xmlns:a="http://schemas.openxmlformats.org/drawingml/2006/main" xmlns:r="http://schemas.openxmlformats.org/officeDocument/2006/relationships" xmlns:p="http://schemas.openxmlformats.org/presentationml/2006/main">
  <p:tag name="INDEXITEMTAG01/06/2012 11:05:2621" val="Controllability:Levels"/>
</p:tagLst>
</file>

<file path=ppt/tags/tag7.xml><?xml version="1.0" encoding="utf-8"?>
<p:tagLst xmlns:a="http://schemas.openxmlformats.org/drawingml/2006/main" xmlns:r="http://schemas.openxmlformats.org/officeDocument/2006/relationships" xmlns:p="http://schemas.openxmlformats.org/presentationml/2006/main">
  <p:tag name="INDEXITEMTAG01/06/2012 11:05:5022" val="Controllability:White Box"/>
</p:tagLst>
</file>

<file path=ppt/tags/tag8.xml><?xml version="1.0" encoding="utf-8"?>
<p:tagLst xmlns:a="http://schemas.openxmlformats.org/drawingml/2006/main" xmlns:r="http://schemas.openxmlformats.org/officeDocument/2006/relationships" xmlns:p="http://schemas.openxmlformats.org/presentationml/2006/main">
  <p:tag name="INDEXITEMTAG01/06/2012 11:06:0823" val="Verification:Levels"/>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15911</TotalTime>
  <Words>3267</Words>
  <Application>Microsoft Macintosh PowerPoint</Application>
  <PresentationFormat>On-screen Show (4:3)</PresentationFormat>
  <Paragraphs>520</Paragraphs>
  <Slides>54</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56" baseType="lpstr">
      <vt:lpstr>Default Design</vt:lpstr>
      <vt:lpstr>Drawing</vt:lpstr>
      <vt:lpstr>COMS31700 Design Verification:  Verification Hierarchy and  Fundamentals of Simulation-Based Verification</vt:lpstr>
      <vt:lpstr>Outline</vt:lpstr>
      <vt:lpstr>Observability  and Controllability</vt:lpstr>
      <vt:lpstr>Observability and Controllability</vt:lpstr>
      <vt:lpstr>Levels of Observability</vt:lpstr>
      <vt:lpstr>Black Box Verification</vt:lpstr>
      <vt:lpstr>White Box Verification</vt:lpstr>
      <vt:lpstr>Grey Box Verification</vt:lpstr>
      <vt:lpstr>Levels for Controllability </vt:lpstr>
      <vt:lpstr>Be careful with White Box Controllability</vt:lpstr>
      <vt:lpstr>Verification Hierarchy</vt:lpstr>
      <vt:lpstr>Verification Hierarchy</vt:lpstr>
      <vt:lpstr>Pros and Cons of Hierarchical Design</vt:lpstr>
      <vt:lpstr>Verification at different Design Levels</vt:lpstr>
      <vt:lpstr>Levels of Verification</vt:lpstr>
      <vt:lpstr>Designer (Block) Level Verification</vt:lpstr>
      <vt:lpstr>Unit Level Verification</vt:lpstr>
      <vt:lpstr>Core Level Verification</vt:lpstr>
      <vt:lpstr>Chip Level Verification</vt:lpstr>
      <vt:lpstr>System Level Verification</vt:lpstr>
      <vt:lpstr>HW / SW Co-Verification</vt:lpstr>
      <vt:lpstr>Which Level To Choose?</vt:lpstr>
      <vt:lpstr>Which Level To Choose?</vt:lpstr>
      <vt:lpstr>Fundamentals of Simulation-based Verification</vt:lpstr>
      <vt:lpstr>Strategy of Verification</vt:lpstr>
      <vt:lpstr>The Yin-Yang of Verification</vt:lpstr>
      <vt:lpstr>Comments on Yin and Yang </vt:lpstr>
      <vt:lpstr>The Black Box Example</vt:lpstr>
      <vt:lpstr>Verification of the Black Box</vt:lpstr>
      <vt:lpstr>Driving the Black Box</vt:lpstr>
      <vt:lpstr>Driving the Black Box</vt:lpstr>
      <vt:lpstr>What Can We Learn From This?</vt:lpstr>
      <vt:lpstr>What can we set up?</vt:lpstr>
      <vt:lpstr>Checking Strategies</vt:lpstr>
      <vt:lpstr>Checking Based On the DUV I/O</vt:lpstr>
      <vt:lpstr>Checking Based On the DUV I/O</vt:lpstr>
      <vt:lpstr>Checking Based On the Architecture</vt:lpstr>
      <vt:lpstr>Checking Based On the Microarchitecture</vt:lpstr>
      <vt:lpstr>PowerPoint Presentation</vt:lpstr>
      <vt:lpstr>Checking Based On the Implementation</vt:lpstr>
      <vt:lpstr>Checking Based On the Design Context</vt:lpstr>
      <vt:lpstr>Output Definition of the Black Box</vt:lpstr>
      <vt:lpstr>What Can We Learn From This?</vt:lpstr>
      <vt:lpstr>Documentation Reveals</vt:lpstr>
      <vt:lpstr>What Can We Learn From This?</vt:lpstr>
      <vt:lpstr>Checking the Black Box</vt:lpstr>
      <vt:lpstr>HDL Implementation of the Black Box</vt:lpstr>
      <vt:lpstr>And the Checking Counterpart</vt:lpstr>
      <vt:lpstr>Driving and Checking</vt:lpstr>
      <vt:lpstr>Bug hunting…(I)</vt:lpstr>
      <vt:lpstr>Bug hunting… (II)</vt:lpstr>
      <vt:lpstr>Bug hunting… (III)</vt:lpstr>
      <vt:lpstr>More on Observability</vt:lpstr>
      <vt:lpstr>Summary</vt:lpstr>
    </vt:vector>
  </TitlesOfParts>
  <Manager/>
  <Company>University of Bristol</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COMS31700 Design Verification</dc:title>
  <dc:subject/>
  <dc:creator>Kerstin Eder</dc:creator>
  <cp:keywords/>
  <dc:description/>
  <cp:lastModifiedBy>Kerstin Eder</cp:lastModifiedBy>
  <cp:revision>116</cp:revision>
  <cp:lastPrinted>2017-10-02T23:18:30Z</cp:lastPrinted>
  <dcterms:created xsi:type="dcterms:W3CDTF">2006-05-11T10:00:56Z</dcterms:created>
  <dcterms:modified xsi:type="dcterms:W3CDTF">2018-10-08T23:00:55Z</dcterms:modified>
  <cp:category/>
</cp:coreProperties>
</file>