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69" r:id="rId2"/>
    <p:sldId id="395" r:id="rId3"/>
    <p:sldId id="396" r:id="rId4"/>
    <p:sldId id="397" r:id="rId5"/>
    <p:sldId id="398" r:id="rId6"/>
    <p:sldId id="429" r:id="rId7"/>
    <p:sldId id="428" r:id="rId8"/>
    <p:sldId id="400" r:id="rId9"/>
    <p:sldId id="401" r:id="rId10"/>
    <p:sldId id="403" r:id="rId11"/>
    <p:sldId id="407" r:id="rId12"/>
    <p:sldId id="404" r:id="rId13"/>
    <p:sldId id="427" r:id="rId14"/>
    <p:sldId id="402" r:id="rId15"/>
    <p:sldId id="405" r:id="rId16"/>
    <p:sldId id="406" r:id="rId17"/>
    <p:sldId id="410" r:id="rId18"/>
    <p:sldId id="409" r:id="rId19"/>
    <p:sldId id="408" r:id="rId20"/>
    <p:sldId id="411" r:id="rId21"/>
    <p:sldId id="412" r:id="rId22"/>
    <p:sldId id="420" r:id="rId23"/>
    <p:sldId id="419" r:id="rId24"/>
    <p:sldId id="418" r:id="rId25"/>
    <p:sldId id="426" r:id="rId26"/>
    <p:sldId id="425" r:id="rId27"/>
    <p:sldId id="417" r:id="rId28"/>
    <p:sldId id="421" r:id="rId29"/>
    <p:sldId id="423" r:id="rId30"/>
    <p:sldId id="416" r:id="rId31"/>
    <p:sldId id="422" r:id="rId32"/>
    <p:sldId id="424" r:id="rId3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CC"/>
    <a:srgbClr val="DDDDDD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81" autoAdjust="0"/>
  </p:normalViewPr>
  <p:slideViewPr>
    <p:cSldViewPr snapToGrid="0" showGuides="1">
      <p:cViewPr>
        <p:scale>
          <a:sx n="75" d="100"/>
          <a:sy n="75" d="100"/>
        </p:scale>
        <p:origin x="-15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110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763511-DD96-4084-89E5-A60F2010D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7326DF-DB89-44BA-8A7D-990468F42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3CC5D-0101-41BC-8D9B-916DD02F55C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D6C1E43-A08D-468D-B748-C1BF0BA9D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A9FBB69D-FB76-4BBF-82E3-4336E07DDE02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</a:t>
            </a:r>
            <a:br>
              <a:rPr lang="en-US" sz="3200" smtClean="0"/>
            </a:br>
            <a:r>
              <a:rPr lang="en-US" sz="5400" b="1" smtClean="0"/>
              <a:t>Hardware Design Languages</a:t>
            </a:r>
            <a:endParaRPr lang="en-US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Coding Style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Most advanced coding style: flexible and high-level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closest to programming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allows use of conditional statements, case statements, loops,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Best for verification, but by no means ideal...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A50021"/>
                </a:solidFill>
              </a:rPr>
              <a:t>Behaviour:</a:t>
            </a:r>
            <a:r>
              <a:rPr lang="en-US" sz="2000" b="1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Actions a circuit is supposed to perform when it is active.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3366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Algorithmic description:</a:t>
            </a:r>
            <a:r>
              <a:rPr lang="en-US" sz="2000" b="1" smtClean="0"/>
              <a:t> </a:t>
            </a:r>
            <a:r>
              <a:rPr lang="en-US" sz="2000" smtClean="0"/>
              <a:t>Need ”variables” similar to PLs!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Abstraction of data storage elements - register objects: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reg R;</a:t>
            </a:r>
            <a:r>
              <a:rPr lang="en-US" sz="1600" b="1" smtClean="0"/>
              <a:t> </a:t>
            </a:r>
            <a:r>
              <a:rPr lang="en-US" sz="1600" smtClean="0"/>
              <a:t>one bit register - default value x before first assignment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time T;</a:t>
            </a:r>
            <a:r>
              <a:rPr lang="en-US" sz="1600" b="1" smtClean="0"/>
              <a:t> </a:t>
            </a:r>
            <a:r>
              <a:rPr lang="en-US" sz="1600" smtClean="0"/>
              <a:t>can store/manipulate simulation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integer N;</a:t>
            </a:r>
            <a:r>
              <a:rPr lang="en-US" sz="1600" b="1" smtClean="0"/>
              <a:t> </a:t>
            </a:r>
            <a:r>
              <a:rPr lang="en-US" sz="1600" smtClean="0"/>
              <a:t>by default at least 32 bit - stores values signed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real R;</a:t>
            </a:r>
            <a:r>
              <a:rPr lang="en-US" sz="1600" b="1" smtClean="0"/>
              <a:t> </a:t>
            </a:r>
            <a:r>
              <a:rPr lang="en-US" sz="1600" smtClean="0"/>
              <a:t>default value is 0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[Other data types, e.g. arrays exist, but are out of the scope of this introduction.]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Behavioural Constructs for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Conditionals: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	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(expression true) true branch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; else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false branch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Case: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		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case ({_,...,_})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		pattern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: ...;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		default : ...;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	endcase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Loops:</a:t>
            </a:r>
            <a:r>
              <a:rPr lang="en-US" sz="2800" b="1" smtClean="0"/>
              <a:t>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forever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See Verilog reference card for syntax!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Mux421: Behavioural Coding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module mux421_behavioural (Out, In0, In1, In2, In3, Sel0, Sel1);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output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input In0, In1, In2, In3, Sel0, Sel1;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 @ (Sel1 or Sel0 or In0 or In1 or In2 or In3)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case ({Sel1,Sel0})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2’b00 : Out = In0;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2’b01 : Out = In1;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2’b10 : Out = In2;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2’b11 : Out = In3;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default : Out = 1’bx;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 mux421_behavioural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Mux421: Behavioural Coding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module mux421_behavioural (Out, In0, In1, In2, In3, Sel0, Sel1);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output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input In0, In1, In2, In3, Sel0, Sel1;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 @ (Sel1,Sel0,In0,In1,In2,In3)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Verilog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2001 style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case ({Sel1,Sel0})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2’b00 : Out = In0;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2’b01 : Out = In1;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2’b10 : Out = In2;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2’b11 : Out = In3;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default : Out = 1’bx;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 mux421_behavioural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Blocks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92238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Can’t be nested.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Block containing several statements must be grouped using: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begin ... end</a:t>
            </a:r>
            <a:r>
              <a:rPr lang="en-US" sz="1800" b="1" dirty="0" smtClean="0">
                <a:solidFill>
                  <a:srgbClr val="A50021"/>
                </a:solidFill>
              </a:rPr>
              <a:t> </a:t>
            </a:r>
            <a:r>
              <a:rPr lang="en-US" sz="1800" dirty="0" smtClean="0">
                <a:solidFill>
                  <a:srgbClr val="A50021"/>
                </a:solidFill>
              </a:rPr>
              <a:t>(sequential)</a:t>
            </a:r>
            <a:r>
              <a:rPr lang="en-US" sz="1800" dirty="0" smtClean="0"/>
              <a:t> 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fork ... join</a:t>
            </a:r>
            <a:r>
              <a:rPr lang="en-US" sz="1800" b="1" dirty="0" smtClean="0"/>
              <a:t> </a:t>
            </a:r>
            <a:r>
              <a:rPr lang="en-US" sz="1800" dirty="0" smtClean="0"/>
              <a:t>(concurrent)</a:t>
            </a:r>
          </a:p>
          <a:p>
            <a:pPr eaLnBrk="1" hangingPunct="1">
              <a:lnSpc>
                <a:spcPct val="20000"/>
              </a:lnSpc>
            </a:pPr>
            <a:endParaRPr lang="en-US" sz="2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b="1" dirty="0" smtClean="0"/>
              <a:t> </a:t>
            </a:r>
            <a:r>
              <a:rPr lang="en-US" sz="2400" dirty="0" smtClean="0"/>
              <a:t>block: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Used to </a:t>
            </a:r>
            <a:r>
              <a:rPr lang="en-US" sz="2000" dirty="0" err="1" smtClean="0"/>
              <a:t>initialise</a:t>
            </a:r>
            <a:r>
              <a:rPr lang="en-US" sz="2000" dirty="0" smtClean="0"/>
              <a:t> variables (registers).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Executed at (simulation) time 0. Only once!</a:t>
            </a:r>
          </a:p>
          <a:p>
            <a:pPr eaLnBrk="1" hangingPunct="1">
              <a:lnSpc>
                <a:spcPct val="30000"/>
              </a:lnSpc>
            </a:pPr>
            <a:endParaRPr lang="en-US" sz="2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b="1" dirty="0" smtClean="0"/>
              <a:t> </a:t>
            </a:r>
            <a:r>
              <a:rPr lang="en-US" sz="2400" dirty="0" smtClean="0"/>
              <a:t>block: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Starts executing at time 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Contents is executed in infinite loop.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Means: </a:t>
            </a:r>
            <a:r>
              <a:rPr lang="en-US" sz="1800" dirty="0" smtClean="0"/>
              <a:t>Execution </a:t>
            </a:r>
            <a:r>
              <a:rPr lang="en-US" sz="1800" dirty="0" smtClean="0"/>
              <a:t>repeats as long as simulation is running.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Multiple blocks are all executed </a:t>
            </a:r>
            <a:r>
              <a:rPr lang="en-US" sz="2000" b="1" dirty="0" smtClean="0">
                <a:solidFill>
                  <a:srgbClr val="3366FF"/>
                </a:solidFill>
              </a:rPr>
              <a:t>concurrently</a:t>
            </a:r>
            <a:r>
              <a:rPr lang="en-US" sz="2000" b="1" dirty="0" smtClean="0"/>
              <a:t> </a:t>
            </a:r>
            <a:r>
              <a:rPr lang="en-US" sz="2000" dirty="0" smtClean="0"/>
              <a:t>from time 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Assignment in Behavioural Coding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867" y="1244071"/>
            <a:ext cx="8737600" cy="535992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Assignment in </a:t>
            </a:r>
            <a:r>
              <a:rPr lang="en-US" sz="2800" dirty="0" err="1" smtClean="0"/>
              <a:t>behavioural</a:t>
            </a:r>
            <a:r>
              <a:rPr lang="en-US" sz="2800" dirty="0" smtClean="0"/>
              <a:t> coding style is </a:t>
            </a:r>
            <a:r>
              <a:rPr lang="en-US" sz="2800" b="1" dirty="0" smtClean="0">
                <a:solidFill>
                  <a:srgbClr val="3366FF"/>
                </a:solidFill>
              </a:rPr>
              <a:t>procedural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  <a:spcBef>
                <a:spcPts val="1872"/>
              </a:spcBef>
              <a:spcAft>
                <a:spcPts val="1200"/>
              </a:spcAft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#5 C = #10 A+B</a:t>
            </a:r>
            <a:r>
              <a:rPr lang="en-US" sz="2800" dirty="0" smtClean="0"/>
              <a:t>;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LHS </a:t>
            </a:r>
            <a:r>
              <a:rPr lang="en-US" sz="2400" dirty="0" smtClean="0"/>
              <a:t>(target) must be a register (</a:t>
            </a:r>
            <a:r>
              <a:rPr lang="en-US" sz="2400" dirty="0" err="1" smtClean="0"/>
              <a:t>reg</a:t>
            </a:r>
            <a:r>
              <a:rPr lang="en-US" sz="2400" dirty="0" smtClean="0"/>
              <a:t>, integer, real or time) - not a net, a bit or part of a vector of registers.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NO 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400" dirty="0" smtClean="0">
                <a:solidFill>
                  <a:srgbClr val="A50021"/>
                </a:solidFill>
              </a:rPr>
              <a:t> keyword!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Must be contained within a </a:t>
            </a:r>
            <a:r>
              <a:rPr lang="en-US" sz="2400" dirty="0" err="1" smtClean="0"/>
              <a:t>behavioural</a:t>
            </a:r>
            <a:r>
              <a:rPr lang="en-US" sz="2400" dirty="0" smtClean="0"/>
              <a:t> (i.e.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dirty="0" smtClean="0"/>
              <a:t>)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NOT always active!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Target register value is only changed when procedural assignment is executed according to </a:t>
            </a:r>
            <a:r>
              <a:rPr lang="en-US" sz="2000" dirty="0" smtClean="0">
                <a:solidFill>
                  <a:srgbClr val="A50021"/>
                </a:solidFill>
              </a:rPr>
              <a:t>sequence</a:t>
            </a:r>
            <a:r>
              <a:rPr lang="en-US" sz="2000" dirty="0" smtClean="0"/>
              <a:t> contained in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Delays:</a:t>
            </a:r>
            <a:r>
              <a:rPr lang="en-US" sz="2400" b="1" dirty="0" smtClean="0"/>
              <a:t> </a:t>
            </a:r>
            <a:r>
              <a:rPr lang="en-US" sz="2400" dirty="0" smtClean="0"/>
              <a:t>indicate time that simulator waits from ”finding” the assignment to executing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	Blocking Assignment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911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3366FF"/>
                </a:solidFill>
              </a:rPr>
              <a:t>	(</a:t>
            </a:r>
            <a:r>
              <a:rPr lang="en-US" sz="2400" dirty="0" smtClean="0">
                <a:solidFill>
                  <a:srgbClr val="3366FF"/>
                </a:solidFill>
              </a:rPr>
              <a:t>... as opposed to continuous assignment from dataflow coding style.)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2800" dirty="0" smtClean="0"/>
              <a:t>Sequential initialization assignment.</a:t>
            </a:r>
            <a:endParaRPr lang="en-US" sz="2800" dirty="0" smtClean="0">
              <a:solidFill>
                <a:srgbClr val="3366FF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[7:0] Vector;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integer Count;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A = 1’b0;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Vector = 8’b0;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Count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Timing Control Evaluation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2933700"/>
            <a:ext cx="7810500" cy="3438525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1. Find procedural assignment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2. Wait 5 time units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3. Perform A+B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4. Wait 10 time units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5. Assign result to C</a:t>
            </a:r>
          </a:p>
          <a:p>
            <a:pPr lvl="2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So, what is the difference between: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#10 C = A+B</a:t>
            </a:r>
            <a:r>
              <a:rPr lang="en-US" sz="1800" b="1" smtClean="0"/>
              <a:t> </a:t>
            </a:r>
            <a:r>
              <a:rPr lang="en-US" sz="1800" smtClean="0"/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 = #10 A+B</a:t>
            </a:r>
            <a:r>
              <a:rPr lang="en-US" sz="1800" smtClean="0"/>
              <a:t>?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09800" y="1279525"/>
            <a:ext cx="33147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3200" dirty="0">
                <a:solidFill>
                  <a:srgbClr val="3366FF"/>
                </a:solidFill>
              </a:rPr>
              <a:t>#5</a:t>
            </a:r>
            <a:r>
              <a:rPr lang="en-US" sz="3200" dirty="0"/>
              <a:t> C = </a:t>
            </a:r>
            <a:r>
              <a:rPr lang="en-US" sz="3200" dirty="0">
                <a:solidFill>
                  <a:schemeClr val="folHlink"/>
                </a:solidFill>
              </a:rPr>
              <a:t>#10</a:t>
            </a:r>
            <a:r>
              <a:rPr lang="en-US" sz="3200" dirty="0"/>
              <a:t> A+B;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36600" y="2336800"/>
            <a:ext cx="233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66FF"/>
                </a:solidFill>
              </a:rPr>
              <a:t>Assignment delay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292600" y="2159000"/>
            <a:ext cx="32893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folHlink"/>
                </a:solidFill>
              </a:rPr>
              <a:t>Intra-assignment delay</a:t>
            </a:r>
            <a:endParaRPr lang="en-US" sz="2000">
              <a:solidFill>
                <a:schemeClr val="folHlink"/>
              </a:solidFill>
            </a:endParaRPr>
          </a:p>
        </p:txBody>
      </p:sp>
      <p:cxnSp>
        <p:nvCxnSpPr>
          <p:cNvPr id="16391" name="AutoShape 7"/>
          <p:cNvCxnSpPr>
            <a:cxnSpLocks noChangeShapeType="1"/>
            <a:stCxn id="16389" idx="0"/>
            <a:endCxn id="16388" idx="1"/>
          </p:cNvCxnSpPr>
          <p:nvPr/>
        </p:nvCxnSpPr>
        <p:spPr bwMode="auto">
          <a:xfrm rot="-5400000">
            <a:off x="1680369" y="1807369"/>
            <a:ext cx="754062" cy="304800"/>
          </a:xfrm>
          <a:prstGeom prst="curvedConnector2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lg" len="lg"/>
          </a:ln>
        </p:spPr>
      </p:cxnSp>
      <p:cxnSp>
        <p:nvCxnSpPr>
          <p:cNvPr id="16392" name="AutoShape 8"/>
          <p:cNvCxnSpPr>
            <a:cxnSpLocks noChangeShapeType="1"/>
            <a:stCxn id="16390" idx="0"/>
            <a:endCxn id="16388" idx="2"/>
          </p:cNvCxnSpPr>
          <p:nvPr/>
        </p:nvCxnSpPr>
        <p:spPr bwMode="auto">
          <a:xfrm rot="5400000" flipH="1">
            <a:off x="4765675" y="987425"/>
            <a:ext cx="273050" cy="20701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Events and Wait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Events </a:t>
            </a:r>
            <a:r>
              <a:rPr lang="en-US" sz="2800" dirty="0" smtClean="0"/>
              <a:t>mark changes in nets and registers, e.g. raising/falling edge of clock.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US" sz="2400" b="1" dirty="0" smtClean="0"/>
              <a:t> </a:t>
            </a:r>
            <a:r>
              <a:rPr lang="en-US" sz="2400" dirty="0" smtClean="0"/>
              <a:t>means from any value to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 smtClean="0"/>
              <a:t> </a:t>
            </a:r>
            <a:r>
              <a:rPr lang="en-US" sz="2400" dirty="0" smtClean="0"/>
              <a:t>means from any value to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 smtClean="0"/>
              <a:t> </a:t>
            </a:r>
            <a:r>
              <a:rPr lang="en-US" sz="2400" dirty="0" smtClean="0"/>
              <a:t>always activates when clock changes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Wait statement: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(condition) stmt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wait (EN) #5 C = A + B;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waits for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800" dirty="0" smtClean="0"/>
              <a:t> to be 1 before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#5 C = A + B;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800" dirty="0" smtClean="0"/>
              <a:t>to block execution by not specifying a statement!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wait (EN);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Sensitivity List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429000"/>
            <a:ext cx="8229600" cy="317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Allows to </a:t>
            </a:r>
            <a:r>
              <a:rPr lang="en-US" sz="2400" b="1" dirty="0" smtClean="0"/>
              <a:t>suspend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b="1" dirty="0" smtClean="0"/>
              <a:t> blocks.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Block executes and suspends until signal (one or more) in </a:t>
            </a:r>
            <a:r>
              <a:rPr lang="en-US" sz="2400" b="1" dirty="0" smtClean="0">
                <a:solidFill>
                  <a:srgbClr val="3366FF"/>
                </a:solidFill>
              </a:rPr>
              <a:t>sensitivity list</a:t>
            </a:r>
            <a:r>
              <a:rPr lang="en-US" sz="2400" b="1" dirty="0" smtClean="0"/>
              <a:t> </a:t>
            </a:r>
            <a:r>
              <a:rPr lang="en-US" sz="2400" dirty="0" smtClean="0"/>
              <a:t>changes.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NOTE: </a:t>
            </a:r>
            <a:r>
              <a:rPr lang="en-US" sz="2400" b="1" dirty="0" smtClean="0"/>
              <a:t>or </a:t>
            </a:r>
            <a:r>
              <a:rPr lang="en-US" sz="2400" dirty="0" smtClean="0"/>
              <a:t>is used to make statement </a:t>
            </a:r>
            <a:r>
              <a:rPr lang="en-US" sz="2400" b="1" dirty="0" smtClean="0"/>
              <a:t>sensitive to multiple signals or events.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(Don’t use sensitivity list to express a logical condition!)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Common mistake: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Forgetting to add relevant signals to sensitivity list!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7500" y="1277939"/>
            <a:ext cx="8636000" cy="19351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defRPr/>
            </a:pP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always @(sensitivity list) &lt;begin&gt; &lt;procedural </a:t>
            </a:r>
            <a:r>
              <a:rPr lang="en-GB" b="1" kern="0" dirty="0" err="1" smtClean="0">
                <a:latin typeface="Courier New" pitchFamily="49" charset="0"/>
                <a:cs typeface="Courier New" pitchFamily="49" charset="0"/>
              </a:rPr>
              <a:t>stments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&gt; &lt;end&gt;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always @ (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posedge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Clk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or EN)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 ... 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always @ (Sel1,Sel2) //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Verilog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2001 style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 ... 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Design Languages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4138"/>
            <a:ext cx="81661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Hardware Design Languages were built with simulation in mind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Synthesis and other back-end purposes were added at a later stage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Most popular languages today (both are IEEE standards)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VHDL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Verilog</a:t>
            </a:r>
            <a:r>
              <a:rPr lang="en-US" sz="1600" dirty="0" smtClean="0"/>
              <a:t>/</a:t>
            </a:r>
            <a:r>
              <a:rPr lang="en-US" sz="1600" dirty="0" err="1" smtClean="0"/>
              <a:t>SystemVerilog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VHDL: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Committee-designed language contracted by U.S. (</a:t>
            </a:r>
            <a:r>
              <a:rPr lang="en-US" sz="1600" dirty="0" err="1" smtClean="0"/>
              <a:t>DoD</a:t>
            </a:r>
            <a:r>
              <a:rPr lang="en-US" sz="1600" dirty="0" smtClean="0"/>
              <a:t>) (</a:t>
            </a:r>
            <a:r>
              <a:rPr lang="en-US" sz="1600" dirty="0" smtClean="0"/>
              <a:t>Ada-</a:t>
            </a:r>
            <a:r>
              <a:rPr lang="en-US" sz="1600" dirty="0" smtClean="0"/>
              <a:t>derived)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Functional/logic modeling and simulation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Main differentiator from </a:t>
            </a:r>
            <a:r>
              <a:rPr lang="en-US" sz="1600" dirty="0" err="1" smtClean="0"/>
              <a:t>Verilog</a:t>
            </a:r>
            <a:r>
              <a:rPr lang="en-US" sz="1600" dirty="0" smtClean="0"/>
              <a:t> is types (e.g. records)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rgbClr val="0000CC"/>
                </a:solidFill>
              </a:rPr>
              <a:t>Verilog</a:t>
            </a:r>
            <a:r>
              <a:rPr lang="en-US" sz="1800" dirty="0" smtClean="0">
                <a:solidFill>
                  <a:srgbClr val="0000CC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Logic modeling and simulation language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Started in EDA industry in the 80's then owned by Cadence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Donated to IEEE as a general industry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>
                <a:solidFill>
                  <a:srgbClr val="0000CC"/>
                </a:solidFill>
              </a:rPr>
              <a:t>SystemVerilog</a:t>
            </a:r>
            <a:r>
              <a:rPr lang="en-US" sz="1600" dirty="0" smtClean="0">
                <a:solidFill>
                  <a:srgbClr val="0000CC"/>
                </a:solidFill>
              </a:rPr>
              <a:t> (the next generation of </a:t>
            </a:r>
            <a:r>
              <a:rPr lang="en-US" sz="1600" dirty="0" err="1" smtClean="0">
                <a:solidFill>
                  <a:srgbClr val="0000CC"/>
                </a:solidFill>
              </a:rPr>
              <a:t>Verilog</a:t>
            </a:r>
            <a:r>
              <a:rPr lang="en-US" sz="1600" dirty="0" smtClean="0">
                <a:solidFill>
                  <a:srgbClr val="0000CC"/>
                </a:solidFill>
              </a:rPr>
              <a:t>) is designed to improve abstraction of </a:t>
            </a:r>
            <a:r>
              <a:rPr lang="en-US" sz="1600" dirty="0" err="1" smtClean="0">
                <a:solidFill>
                  <a:srgbClr val="0000CC"/>
                </a:solidFill>
              </a:rPr>
              <a:t>Verilog</a:t>
            </a:r>
            <a:endParaRPr lang="en-US" sz="1600" dirty="0" smtClean="0">
              <a:solidFill>
                <a:srgbClr val="0000CC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Abstraction levels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Data types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Verification constructs 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 b="1" dirty="0" err="1" smtClean="0"/>
              <a:t>Verilog</a:t>
            </a:r>
            <a:r>
              <a:rPr lang="en-US" sz="1600" b="1" dirty="0" smtClean="0"/>
              <a:t> vs. VHDL: </a:t>
            </a:r>
            <a:r>
              <a:rPr lang="en-US" sz="1600" dirty="0" smtClean="0"/>
              <a:t>personal preferences, EDA tool availability, commercial, business and marketing issues.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Non-blocking Assignments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222905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Concurrency</a:t>
            </a:r>
            <a:r>
              <a:rPr lang="en-US" sz="2400" b="1" dirty="0" smtClean="0"/>
              <a:t> </a:t>
            </a:r>
            <a:r>
              <a:rPr lang="en-US" sz="2400" dirty="0" smtClean="0"/>
              <a:t>can be introduced into sequential statements.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Delay is counted down before assignment,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BUT </a:t>
            </a:r>
            <a:r>
              <a:rPr lang="en-US" sz="2000" b="1" dirty="0" smtClean="0"/>
              <a:t>control is passed to next statement immediately.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Non-blocking Assignments</a:t>
            </a:r>
            <a:r>
              <a:rPr lang="en-US" sz="2400" b="1" dirty="0" smtClean="0"/>
              <a:t> </a:t>
            </a:r>
            <a:r>
              <a:rPr lang="en-US" sz="2400" dirty="0" smtClean="0"/>
              <a:t>allow to model multiple concurrent data transfers after common event.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blocking assignment would force sequential execution.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sz="20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#1 1; B &lt;= #2 0;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3366FF"/>
                </a:solidFill>
              </a:rPr>
              <a:t>(non-blocking</a:t>
            </a:r>
            <a:r>
              <a:rPr lang="en-US" sz="2000" dirty="0" smtClean="0">
                <a:solidFill>
                  <a:srgbClr val="3366FF"/>
                </a:solidFill>
              </a:rPr>
              <a:t>)         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1 </a:t>
            </a:r>
            <a:r>
              <a:rPr lang="en-US" sz="20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 x x </a:t>
            </a:r>
            <a:r>
              <a:rPr lang="en-US" sz="20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0 1 </a:t>
            </a:r>
            <a:r>
              <a:rPr lang="en-US" sz="20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#1 1; B = #2 0;</a:t>
            </a:r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A50021"/>
                </a:solidFill>
              </a:rPr>
              <a:t>(blocking</a:t>
            </a:r>
            <a:r>
              <a:rPr lang="en-US" sz="2000" dirty="0" smtClean="0">
                <a:solidFill>
                  <a:srgbClr val="A50021"/>
                </a:solidFill>
              </a:rPr>
              <a:t>)                      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1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 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 x x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Time: 0 1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#50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8’hFF;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#100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#150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#200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join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Concurrent but using blocking assignment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(=)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Time:      0   50  100 150 200 250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[7:0] XX  FF  01  2F  00  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3366FF"/>
                </a:solidFill>
              </a:rPr>
              <a:t>Important when driving input into a DUV in a </a:t>
            </a:r>
            <a:r>
              <a:rPr lang="en-US" sz="2000" b="1" dirty="0" err="1" smtClean="0">
                <a:solidFill>
                  <a:srgbClr val="3366FF"/>
                </a:solidFill>
              </a:rPr>
              <a:t>testbench</a:t>
            </a:r>
            <a:r>
              <a:rPr lang="en-US" sz="2000" b="1" dirty="0" smtClean="0">
                <a:solidFill>
                  <a:srgbClr val="3366FF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II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8800"/>
            <a:ext cx="8229600" cy="4886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#50 8’hFF;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pass control, wait, assign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#50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#50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#50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Sequential with non-blocking assignment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dirty="0" smtClean="0"/>
              <a:t>) 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Time:      0   50  100 150 200 250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[7:0] XX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3366FF"/>
                </a:solidFill>
              </a:rPr>
              <a:t>Important when driving input into a DUV in a </a:t>
            </a:r>
            <a:r>
              <a:rPr lang="en-US" sz="2000" b="1" dirty="0" err="1" smtClean="0">
                <a:solidFill>
                  <a:srgbClr val="3366FF"/>
                </a:solidFill>
              </a:rPr>
              <a:t>testbench</a:t>
            </a:r>
            <a:r>
              <a:rPr lang="en-US" sz="2000" b="1" dirty="0" smtClean="0">
                <a:solidFill>
                  <a:srgbClr val="3366FF"/>
                </a:solidFill>
              </a:rPr>
              <a:t>!</a:t>
            </a:r>
          </a:p>
        </p:txBody>
      </p:sp>
      <p:sp>
        <p:nvSpPr>
          <p:cNvPr id="416772" name="AutoShape 4"/>
          <p:cNvSpPr>
            <a:spLocks noChangeArrowheads="1"/>
          </p:cNvSpPr>
          <p:nvPr/>
        </p:nvSpPr>
        <p:spPr bwMode="auto">
          <a:xfrm>
            <a:off x="3136900" y="1295400"/>
            <a:ext cx="2057400" cy="711200"/>
          </a:xfrm>
          <a:prstGeom prst="wedgeRoundRectCallout">
            <a:avLst>
              <a:gd name="adj1" fmla="val -58565"/>
              <a:gd name="adj2" fmla="val 94644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b="1">
                <a:solidFill>
                  <a:srgbClr val="A50021"/>
                </a:solidFill>
              </a:rPr>
              <a:t>Race Condition!</a:t>
            </a:r>
            <a:endParaRPr lang="en-US" b="1">
              <a:solidFill>
                <a:srgbClr val="A50021"/>
              </a:solidFill>
            </a:endParaRP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420532" y="5113864"/>
            <a:ext cx="316653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GB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?   ??  ??  ??  ??</a:t>
            </a:r>
            <a:endParaRPr lang="en-US" b="1" dirty="0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nimBg="1"/>
      <p:bldP spid="4167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III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#50  8’hFF;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pass control, wait, assign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#100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#150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20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#200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Sequential with non-blocking assignment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dirty="0" smtClean="0"/>
              <a:t>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Time:      0  50 100 150 200 250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[7:0] XX FF 01  2F  00  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3366FF"/>
                </a:solidFill>
              </a:rPr>
              <a:t>Important when driving input into a DUV in a </a:t>
            </a:r>
            <a:r>
              <a:rPr lang="en-US" sz="2000" b="1" dirty="0" err="1" smtClean="0">
                <a:solidFill>
                  <a:srgbClr val="3366FF"/>
                </a:solidFill>
              </a:rPr>
              <a:t>testbench</a:t>
            </a:r>
            <a:r>
              <a:rPr lang="en-US" sz="2000" b="1" dirty="0" smtClean="0">
                <a:solidFill>
                  <a:srgbClr val="3366FF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IV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#50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8’hFF; // wait, assign, pass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#50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#50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#50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Sequential with blocking assignment 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/>
              <a:t>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Time:      0  50 100 150 200 250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[7:0] XX FF 01  2F  00  00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3366FF"/>
                </a:solidFill>
              </a:rPr>
              <a:t>Important when driving input into a DUV in a </a:t>
            </a:r>
            <a:r>
              <a:rPr lang="en-US" sz="2000" b="1" dirty="0" err="1" smtClean="0">
                <a:solidFill>
                  <a:srgbClr val="3366FF"/>
                </a:solidFill>
              </a:rPr>
              <a:t>testbench</a:t>
            </a:r>
            <a:r>
              <a:rPr lang="en-US" sz="2000" b="1" dirty="0" smtClean="0">
                <a:solidFill>
                  <a:srgbClr val="3366FF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HDL vs. Programming Languages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65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3 major new concepts of HDLs compared to PLs: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Connectivity:</a:t>
            </a:r>
            <a:r>
              <a:rPr lang="en-US" sz="2400" b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Ability to describe a design using simpler blocks and then connecting them together.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Time: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specify a delay (in time units of simulator): (WHY?)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dirty="0" smtClean="0"/>
              <a:t>and #2 (Y3, In3, Sel1, Sel0);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Concurrency </a:t>
            </a:r>
            <a:r>
              <a:rPr lang="en-US" sz="2400" dirty="0" smtClean="0">
                <a:solidFill>
                  <a:srgbClr val="0000CC"/>
                </a:solidFill>
              </a:rPr>
              <a:t>is always assumed!</a:t>
            </a:r>
            <a:r>
              <a:rPr lang="en-US" sz="2000" dirty="0" smtClean="0"/>
              <a:t> (for structural style this is)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 matter in which order primitives/components are specified, a change in value of any input signal </a:t>
            </a:r>
            <a:r>
              <a:rPr lang="en-US" sz="1800" b="1" dirty="0" smtClean="0">
                <a:solidFill>
                  <a:srgbClr val="3366FF"/>
                </a:solidFill>
              </a:rPr>
              <a:t>activates</a:t>
            </a:r>
            <a:r>
              <a:rPr lang="en-US" sz="1800" b="1" dirty="0" smtClean="0"/>
              <a:t> </a:t>
            </a:r>
            <a:r>
              <a:rPr lang="en-US" sz="1800" dirty="0" smtClean="0"/>
              <a:t>the component.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If 2 or more components are activated </a:t>
            </a:r>
            <a:r>
              <a:rPr lang="en-US" sz="1800" b="1" dirty="0" smtClean="0">
                <a:solidFill>
                  <a:srgbClr val="3366FF"/>
                </a:solidFill>
              </a:rPr>
              <a:t>concurrently</a:t>
            </a:r>
            <a:r>
              <a:rPr lang="en-US" sz="1800" dirty="0" smtClean="0"/>
              <a:t>, they perform their actions </a:t>
            </a:r>
            <a:r>
              <a:rPr lang="en-US" sz="1800" b="1" dirty="0" smtClean="0">
                <a:solidFill>
                  <a:srgbClr val="3366FF"/>
                </a:solidFill>
              </a:rPr>
              <a:t>concurrently</a:t>
            </a:r>
            <a:r>
              <a:rPr lang="en-US" sz="18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3366FF"/>
                </a:solidFill>
              </a:rPr>
              <a:t>Order of specification does not influence order of activation!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(NOTE: Statements inside </a:t>
            </a:r>
            <a:r>
              <a:rPr lang="en-US" sz="1800" dirty="0" err="1" smtClean="0"/>
              <a:t>behavioural</a:t>
            </a:r>
            <a:r>
              <a:rPr lang="en-US" sz="1800" dirty="0" smtClean="0"/>
              <a:t> blocks may be sequential -more later.)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9725"/>
            <a:ext cx="8026400" cy="1762125"/>
          </a:xfrm>
        </p:spPr>
        <p:txBody>
          <a:bodyPr/>
          <a:lstStyle/>
          <a:p>
            <a:pPr eaLnBrk="1" hangingPunct="1"/>
            <a:r>
              <a:rPr lang="en-GB" b="1" smtClean="0"/>
              <a:t>Tasks and Functions</a:t>
            </a:r>
            <a:endParaRPr lang="en-US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Tasks and Functions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Both are </a:t>
            </a:r>
            <a:r>
              <a:rPr lang="en-US" sz="2400" b="1" smtClean="0">
                <a:solidFill>
                  <a:srgbClr val="3366FF"/>
                </a:solidFill>
              </a:rPr>
              <a:t>purely behavioural</a:t>
            </a:r>
            <a:r>
              <a:rPr lang="en-US" sz="2400" b="1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Can’t define nets inside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use logical variables, registers, integers and reals.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Must be declared within a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Are local to this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To share tasks/functions in several modules, specify declaration in separate module and use </a:t>
            </a:r>
            <a:r>
              <a:rPr lang="en-US" sz="2000" b="1" smtClean="0"/>
              <a:t>‘include </a:t>
            </a:r>
            <a:r>
              <a:rPr lang="en-US" sz="2000" smtClean="0"/>
              <a:t>directive.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Timing </a:t>
            </a:r>
            <a:r>
              <a:rPr lang="en-US" sz="2400" smtClean="0">
                <a:solidFill>
                  <a:srgbClr val="3366FF"/>
                </a:solidFill>
              </a:rPr>
              <a:t>(simulation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Tasks: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No restriction on use of timing; engineer specifies execution.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Functions: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3366FF"/>
                </a:solidFill>
              </a:rPr>
              <a:t>Execute in ZERO sim time units</a:t>
            </a:r>
            <a:r>
              <a:rPr lang="en-US" sz="1800" smtClean="0"/>
              <a:t>; no timing/event control allowed.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Task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4721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task factorial;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output [31:0] 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input [3:0]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integer count; // local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for (count=n; count&gt;0; count=count-1)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f = f * 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endtask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Invoke task:</a:t>
            </a:r>
            <a:r>
              <a:rPr lang="en-US" sz="2000" b="1" smtClean="0"/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task name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&gt; (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list of arguments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Declaration order determines order of arguments when task is called!</a:t>
            </a:r>
            <a:endParaRPr lang="en-US" sz="1800" b="1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Function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ParityCheck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input [3:0] Data;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ParityCheck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ˆData;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bit-wise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reduction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Result</a:t>
            </a:r>
            <a:r>
              <a:rPr lang="en-US" sz="2000" b="1" dirty="0" smtClean="0"/>
              <a:t> </a:t>
            </a:r>
            <a:r>
              <a:rPr lang="en-US" sz="2000" dirty="0" smtClean="0"/>
              <a:t>is by </a:t>
            </a:r>
            <a:r>
              <a:rPr lang="en-US" sz="2000" dirty="0" smtClean="0">
                <a:solidFill>
                  <a:srgbClr val="3366FF"/>
                </a:solidFill>
              </a:rPr>
              <a:t>default</a:t>
            </a:r>
            <a:r>
              <a:rPr lang="en-US" sz="2000" dirty="0" smtClean="0"/>
              <a:t> a 1 bit register assigned to </a:t>
            </a:r>
            <a:r>
              <a:rPr lang="en-US" sz="2000" dirty="0" smtClean="0">
                <a:solidFill>
                  <a:srgbClr val="3366FF"/>
                </a:solidFill>
              </a:rPr>
              <a:t>implicitly declared local variable</a:t>
            </a:r>
            <a:r>
              <a:rPr lang="en-US" sz="2000" dirty="0" smtClean="0"/>
              <a:t> that has </a:t>
            </a:r>
            <a:r>
              <a:rPr lang="en-US" sz="2000" dirty="0" smtClean="0">
                <a:solidFill>
                  <a:srgbClr val="3366FF"/>
                </a:solidFill>
              </a:rPr>
              <a:t>same name as function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Function calls: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Are either assigned to a variable,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occur in an expression that is assigned to a variable,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or occur as an argument of another function call.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Modeling Levels – Major Dimensions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013" y="1346200"/>
            <a:ext cx="7173912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b="1" smtClean="0"/>
              <a:t>Temporal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continuous (analog)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gate delay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clock cycle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instruction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events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/>
              <a:t>Data Abstraction: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continuous (analog)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bit : multiple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bit : binary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abstract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composite value ("struct")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Functional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continuous functions (e.g. differential equations)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Switch-level (transistors as switches)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Boolean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Algorithmic (e.g. sort procedure)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Abstract mathematical formula (e.g. matrix multiplication)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Structural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Single black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Functional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Detailed hierarchy with primitive library elements</a:t>
            </a:r>
            <a:endParaRPr lang="en-US" sz="1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25613" y="1816100"/>
            <a:ext cx="4140200" cy="873125"/>
            <a:chOff x="902" y="1297"/>
            <a:chExt cx="2947" cy="624"/>
          </a:xfrm>
        </p:grpSpPr>
        <p:sp>
          <p:nvSpPr>
            <p:cNvPr id="5128" name="AutoShape 5"/>
            <p:cNvSpPr>
              <a:spLocks noChangeArrowheads="1"/>
            </p:cNvSpPr>
            <p:nvPr/>
          </p:nvSpPr>
          <p:spPr bwMode="auto">
            <a:xfrm>
              <a:off x="2582" y="1393"/>
              <a:ext cx="1267" cy="480"/>
            </a:xfrm>
            <a:prstGeom prst="leftArrow">
              <a:avLst>
                <a:gd name="adj1" fmla="val 50000"/>
                <a:gd name="adj2" fmla="val 65990"/>
              </a:avLst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discrete time</a:t>
              </a:r>
            </a:p>
          </p:txBody>
        </p:sp>
        <p:sp>
          <p:nvSpPr>
            <p:cNvPr id="5129" name="Rectangle 6"/>
            <p:cNvSpPr>
              <a:spLocks noChangeArrowheads="1"/>
            </p:cNvSpPr>
            <p:nvPr/>
          </p:nvSpPr>
          <p:spPr bwMode="auto">
            <a:xfrm>
              <a:off x="902" y="1297"/>
              <a:ext cx="1632" cy="624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25613" y="3113088"/>
            <a:ext cx="4140200" cy="873125"/>
            <a:chOff x="902" y="1297"/>
            <a:chExt cx="2947" cy="624"/>
          </a:xfrm>
        </p:grpSpPr>
        <p:sp>
          <p:nvSpPr>
            <p:cNvPr id="5126" name="AutoShape 8"/>
            <p:cNvSpPr>
              <a:spLocks noChangeArrowheads="1"/>
            </p:cNvSpPr>
            <p:nvPr/>
          </p:nvSpPr>
          <p:spPr bwMode="auto">
            <a:xfrm>
              <a:off x="2582" y="1393"/>
              <a:ext cx="1267" cy="480"/>
            </a:xfrm>
            <a:prstGeom prst="leftArrow">
              <a:avLst>
                <a:gd name="adj1" fmla="val 50000"/>
                <a:gd name="adj2" fmla="val 65990"/>
              </a:avLst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discrete value</a:t>
              </a:r>
            </a:p>
          </p:txBody>
        </p:sp>
        <p:sp>
          <p:nvSpPr>
            <p:cNvPr id="5127" name="Rectangle 9"/>
            <p:cNvSpPr>
              <a:spLocks noChangeArrowheads="1"/>
            </p:cNvSpPr>
            <p:nvPr/>
          </p:nvSpPr>
          <p:spPr bwMode="auto">
            <a:xfrm>
              <a:off x="902" y="1297"/>
              <a:ext cx="1632" cy="624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Comparing Tasks with Functions</a:t>
            </a:r>
            <a:endParaRPr lang="en-US" smtClean="0"/>
          </a:p>
        </p:txBody>
      </p:sp>
      <p:graphicFrame>
        <p:nvGraphicFramePr>
          <p:cNvPr id="412753" name="Group 81"/>
          <p:cNvGraphicFramePr>
            <a:graphicFrameLocks noGrp="1"/>
          </p:cNvGraphicFramePr>
          <p:nvPr>
            <p:ph sz="half" idx="2"/>
          </p:nvPr>
        </p:nvGraphicFramePr>
        <p:xfrm>
          <a:off x="481013" y="1557338"/>
          <a:ext cx="8229600" cy="4600638"/>
        </p:xfrm>
        <a:graphic>
          <a:graphicData uri="http://schemas.openxmlformats.org/drawingml/2006/table">
            <a:tbl>
              <a:tblPr/>
              <a:tblGrid>
                <a:gridCol w="1487487"/>
                <a:gridCol w="2730500"/>
                <a:gridCol w="4011613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 be non-zero sim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 in 0 sim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Calling other tasks or 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limit;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enable 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not call tasks but may call another function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No recursion!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Arguments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number;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type;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can’t return result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least one input;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output/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inout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always results in single return value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modularize code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react to some input with single response;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 combinatorial code;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as operands in expressions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System Tasks and Functions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More than 100 Verilog system tasks/functions.</a:t>
            </a:r>
          </a:p>
          <a:p>
            <a:pPr lvl="1" eaLnBrk="1" hangingPunct="1"/>
            <a:r>
              <a:rPr lang="en-US" sz="2400" smtClean="0"/>
              <a:t>(See Evita Verilog Reference Guide for more information.)</a:t>
            </a:r>
          </a:p>
          <a:p>
            <a:pPr eaLnBrk="1" hangingPunct="1"/>
            <a:r>
              <a:rPr lang="en-US" sz="2800" smtClean="0"/>
              <a:t>Can be used in any module without explicit include directive.</a:t>
            </a:r>
          </a:p>
          <a:p>
            <a:pPr eaLnBrk="1" hangingPunct="1"/>
            <a:r>
              <a:rPr lang="en-US" sz="2800" b="1" smtClean="0"/>
              <a:t>Syntax: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800" i="1" smtClean="0">
                <a:latin typeface="Courier New" pitchFamily="49" charset="0"/>
                <a:cs typeface="Courier New" pitchFamily="49" charset="0"/>
              </a:rPr>
              <a:t>keyword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2800" b="1" smtClean="0">
                <a:solidFill>
                  <a:srgbClr val="3366FF"/>
                </a:solidFill>
              </a:rPr>
              <a:t>Most important tasks for verification: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$display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$monitor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$time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$stop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$finish</a:t>
            </a:r>
          </a:p>
          <a:p>
            <a:pPr lvl="1" eaLnBrk="1" hangingPunct="1"/>
            <a:r>
              <a:rPr lang="en-US" sz="2400" smtClean="0"/>
              <a:t>(Also with files: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$fopen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$fdisplay</a:t>
            </a:r>
            <a:r>
              <a:rPr lang="en-US" sz="240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Evita</a:t>
            </a:r>
            <a:r>
              <a:rPr lang="en-US" sz="2800" dirty="0" smtClean="0"/>
              <a:t> </a:t>
            </a:r>
            <a:r>
              <a:rPr lang="en-US" sz="2800" dirty="0" err="1" smtClean="0"/>
              <a:t>Verilog</a:t>
            </a:r>
            <a:r>
              <a:rPr lang="en-US" sz="2800" dirty="0" smtClean="0"/>
              <a:t> Tutorial [Ch1-7]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/>
              <a:t>Verilog</a:t>
            </a:r>
            <a:r>
              <a:rPr lang="en-US" sz="2800" b="1" dirty="0" smtClean="0"/>
              <a:t> HDL IEEE Standard 1364-2001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Signals: internal and external (ports)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Different 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 err="1" smtClean="0"/>
              <a:t>behavioural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SystemVerilog</a:t>
            </a:r>
            <a:r>
              <a:rPr lang="en-US" sz="2800" dirty="0" smtClean="0"/>
              <a:t> builds on IEEE 1364-2005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3366FF"/>
                </a:solidFill>
              </a:rPr>
              <a:t>HDLs: </a:t>
            </a:r>
            <a:r>
              <a:rPr lang="en-US" sz="2800" b="1" dirty="0" smtClean="0">
                <a:solidFill>
                  <a:srgbClr val="3366FF"/>
                </a:solidFill>
              </a:rPr>
              <a:t>Connectivity, Time and Concurrency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BOOK: Verilog HDL by Samir </a:t>
            </a:r>
            <a:r>
              <a:rPr lang="en-US" sz="2400" dirty="0" err="1" smtClean="0"/>
              <a:t>Palnitkar</a:t>
            </a:r>
            <a:r>
              <a:rPr lang="en-US" sz="2400" dirty="0" smtClean="0"/>
              <a:t> [in QB Library]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Next: </a:t>
            </a:r>
            <a:r>
              <a:rPr lang="en-US" sz="2400" dirty="0" smtClean="0"/>
              <a:t>Specification of Assignment 1!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55625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09800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Gate Delay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63975" y="1593850"/>
            <a:ext cx="1668463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Clock Cycle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18150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Instruction Cycle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170738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Events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58800" y="2749550"/>
            <a:ext cx="1670050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12975" y="2744788"/>
            <a:ext cx="1668463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Multivalue Bit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865563" y="2744788"/>
            <a:ext cx="1668462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Bit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519738" y="2744788"/>
            <a:ext cx="1668462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abstract value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172325" y="2744788"/>
            <a:ext cx="1670050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"struct"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60388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216150" y="3898900"/>
            <a:ext cx="1668463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Switch Level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868738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Boolean Logic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522913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Algorithmic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7177088" y="3897313"/>
            <a:ext cx="1668462" cy="554037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Abstract Mathematical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57213" y="5054600"/>
            <a:ext cx="1670050" cy="555625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Single Black Box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212975" y="5054600"/>
            <a:ext cx="1668463" cy="555625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Functional Blocks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878263" y="5054600"/>
            <a:ext cx="1668462" cy="554038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Detailed Component Hierarchy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736600" y="1309688"/>
            <a:ext cx="111760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Temporal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36600" y="2462213"/>
            <a:ext cx="573088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36600" y="3616325"/>
            <a:ext cx="1228725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Functional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36600" y="4770438"/>
            <a:ext cx="127635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Structural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Modeling Levels – Major Dimensions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6400" y="1279525"/>
            <a:ext cx="8432800" cy="4613275"/>
            <a:chOff x="433" y="914"/>
            <a:chExt cx="6002" cy="3295"/>
          </a:xfrm>
        </p:grpSpPr>
        <p:sp>
          <p:nvSpPr>
            <p:cNvPr id="6183" name="Line 26"/>
            <p:cNvSpPr>
              <a:spLocks noChangeShapeType="1"/>
            </p:cNvSpPr>
            <p:nvPr/>
          </p:nvSpPr>
          <p:spPr bwMode="auto">
            <a:xfrm flipV="1">
              <a:off x="5702" y="2593"/>
              <a:ext cx="0" cy="76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4" name="Freeform 27"/>
            <p:cNvSpPr>
              <a:spLocks noChangeArrowheads="1"/>
            </p:cNvSpPr>
            <p:nvPr/>
          </p:nvSpPr>
          <p:spPr bwMode="auto">
            <a:xfrm>
              <a:off x="433" y="914"/>
              <a:ext cx="6002" cy="3295"/>
            </a:xfrm>
            <a:custGeom>
              <a:avLst/>
              <a:gdLst>
                <a:gd name="T0" fmla="*/ 1294 w 6002"/>
                <a:gd name="T1" fmla="*/ 2471 h 3295"/>
                <a:gd name="T2" fmla="*/ 0 w 6002"/>
                <a:gd name="T3" fmla="*/ 2471 h 3295"/>
                <a:gd name="T4" fmla="*/ 0 w 6002"/>
                <a:gd name="T5" fmla="*/ 3295 h 3295"/>
                <a:gd name="T6" fmla="*/ 4119 w 6002"/>
                <a:gd name="T7" fmla="*/ 3295 h 3295"/>
                <a:gd name="T8" fmla="*/ 4119 w 6002"/>
                <a:gd name="T9" fmla="*/ 1648 h 3295"/>
                <a:gd name="T10" fmla="*/ 3648 w 6002"/>
                <a:gd name="T11" fmla="*/ 1648 h 3295"/>
                <a:gd name="T12" fmla="*/ 3648 w 6002"/>
                <a:gd name="T13" fmla="*/ 824 h 3295"/>
                <a:gd name="T14" fmla="*/ 6002 w 6002"/>
                <a:gd name="T15" fmla="*/ 824 h 3295"/>
                <a:gd name="T16" fmla="*/ 6002 w 6002"/>
                <a:gd name="T17" fmla="*/ 0 h 3295"/>
                <a:gd name="T18" fmla="*/ 1294 w 6002"/>
                <a:gd name="T19" fmla="*/ 0 h 32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02"/>
                <a:gd name="T31" fmla="*/ 0 h 3295"/>
                <a:gd name="T32" fmla="*/ 6002 w 6002"/>
                <a:gd name="T33" fmla="*/ 3295 h 32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02" h="3295">
                  <a:moveTo>
                    <a:pt x="1294" y="2471"/>
                  </a:moveTo>
                  <a:lnTo>
                    <a:pt x="0" y="2471"/>
                  </a:lnTo>
                  <a:lnTo>
                    <a:pt x="0" y="3295"/>
                  </a:lnTo>
                  <a:lnTo>
                    <a:pt x="4119" y="3295"/>
                  </a:lnTo>
                  <a:lnTo>
                    <a:pt x="4119" y="1648"/>
                  </a:lnTo>
                  <a:lnTo>
                    <a:pt x="3648" y="1648"/>
                  </a:lnTo>
                  <a:lnTo>
                    <a:pt x="3648" y="824"/>
                  </a:lnTo>
                  <a:lnTo>
                    <a:pt x="6002" y="824"/>
                  </a:lnTo>
                  <a:lnTo>
                    <a:pt x="6002" y="0"/>
                  </a:lnTo>
                  <a:lnTo>
                    <a:pt x="1294" y="0"/>
                  </a:lnTo>
                  <a:close/>
                </a:path>
              </a:pathLst>
            </a:custGeom>
            <a:noFill/>
            <a:ln w="6350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185" name="Line 28"/>
            <p:cNvSpPr>
              <a:spLocks noChangeShapeType="1"/>
            </p:cNvSpPr>
            <p:nvPr/>
          </p:nvSpPr>
          <p:spPr bwMode="auto">
            <a:xfrm>
              <a:off x="4550" y="3361"/>
              <a:ext cx="1152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6" name="Line 29"/>
            <p:cNvSpPr>
              <a:spLocks noChangeShapeType="1"/>
            </p:cNvSpPr>
            <p:nvPr/>
          </p:nvSpPr>
          <p:spPr bwMode="auto">
            <a:xfrm>
              <a:off x="6422" y="1729"/>
              <a:ext cx="0" cy="864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7" name="Line 30"/>
            <p:cNvSpPr>
              <a:spLocks noChangeShapeType="1"/>
            </p:cNvSpPr>
            <p:nvPr/>
          </p:nvSpPr>
          <p:spPr bwMode="auto">
            <a:xfrm flipH="1">
              <a:off x="5702" y="2593"/>
              <a:ext cx="720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23850" y="1211263"/>
            <a:ext cx="8432800" cy="4613275"/>
            <a:chOff x="433" y="914"/>
            <a:chExt cx="6002" cy="3295"/>
          </a:xfrm>
        </p:grpSpPr>
        <p:sp>
          <p:nvSpPr>
            <p:cNvPr id="6181" name="Freeform 32"/>
            <p:cNvSpPr>
              <a:spLocks noChangeArrowheads="1"/>
            </p:cNvSpPr>
            <p:nvPr/>
          </p:nvSpPr>
          <p:spPr bwMode="auto">
            <a:xfrm>
              <a:off x="433" y="914"/>
              <a:ext cx="6002" cy="3295"/>
            </a:xfrm>
            <a:custGeom>
              <a:avLst/>
              <a:gdLst>
                <a:gd name="T0" fmla="*/ 1294 w 6002"/>
                <a:gd name="T1" fmla="*/ 118 h 3295"/>
                <a:gd name="T2" fmla="*/ 1294 w 6002"/>
                <a:gd name="T3" fmla="*/ 2471 h 3295"/>
                <a:gd name="T4" fmla="*/ 0 w 6002"/>
                <a:gd name="T5" fmla="*/ 2471 h 3295"/>
                <a:gd name="T6" fmla="*/ 0 w 6002"/>
                <a:gd name="T7" fmla="*/ 3178 h 3295"/>
                <a:gd name="T8" fmla="*/ 0 w 6002"/>
                <a:gd name="T9" fmla="*/ 3295 h 3295"/>
                <a:gd name="T10" fmla="*/ 4825 w 6002"/>
                <a:gd name="T11" fmla="*/ 3295 h 3295"/>
                <a:gd name="T12" fmla="*/ 5061 w 6002"/>
                <a:gd name="T13" fmla="*/ 3295 h 3295"/>
                <a:gd name="T14" fmla="*/ 5061 w 6002"/>
                <a:gd name="T15" fmla="*/ 1648 h 3295"/>
                <a:gd name="T16" fmla="*/ 6002 w 6002"/>
                <a:gd name="T17" fmla="*/ 1648 h 3295"/>
                <a:gd name="T18" fmla="*/ 6002 w 6002"/>
                <a:gd name="T19" fmla="*/ 824 h 3295"/>
                <a:gd name="T20" fmla="*/ 4825 w 6002"/>
                <a:gd name="T21" fmla="*/ 824 h 3295"/>
                <a:gd name="T22" fmla="*/ 4825 w 6002"/>
                <a:gd name="T23" fmla="*/ 0 h 3295"/>
                <a:gd name="T24" fmla="*/ 1294 w 6002"/>
                <a:gd name="T25" fmla="*/ 0 h 32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02"/>
                <a:gd name="T40" fmla="*/ 0 h 3295"/>
                <a:gd name="T41" fmla="*/ 6002 w 6002"/>
                <a:gd name="T42" fmla="*/ 3295 h 32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02" h="3295">
                  <a:moveTo>
                    <a:pt x="1294" y="118"/>
                  </a:moveTo>
                  <a:lnTo>
                    <a:pt x="1294" y="2471"/>
                  </a:lnTo>
                  <a:lnTo>
                    <a:pt x="0" y="2471"/>
                  </a:lnTo>
                  <a:lnTo>
                    <a:pt x="0" y="3178"/>
                  </a:lnTo>
                  <a:lnTo>
                    <a:pt x="0" y="3295"/>
                  </a:lnTo>
                  <a:lnTo>
                    <a:pt x="4825" y="3295"/>
                  </a:lnTo>
                  <a:lnTo>
                    <a:pt x="5061" y="3295"/>
                  </a:lnTo>
                  <a:lnTo>
                    <a:pt x="5061" y="1648"/>
                  </a:lnTo>
                  <a:lnTo>
                    <a:pt x="6002" y="1648"/>
                  </a:lnTo>
                  <a:lnTo>
                    <a:pt x="6002" y="824"/>
                  </a:lnTo>
                  <a:lnTo>
                    <a:pt x="4825" y="824"/>
                  </a:lnTo>
                  <a:lnTo>
                    <a:pt x="4825" y="0"/>
                  </a:lnTo>
                  <a:lnTo>
                    <a:pt x="1294" y="0"/>
                  </a:lnTo>
                  <a:close/>
                </a:path>
              </a:pathLst>
            </a:custGeom>
            <a:noFill/>
            <a:ln w="635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182" name="Freeform 33"/>
            <p:cNvSpPr>
              <a:spLocks/>
            </p:cNvSpPr>
            <p:nvPr/>
          </p:nvSpPr>
          <p:spPr bwMode="auto">
            <a:xfrm>
              <a:off x="1728" y="2562"/>
              <a:ext cx="1176" cy="824"/>
            </a:xfrm>
            <a:custGeom>
              <a:avLst/>
              <a:gdLst>
                <a:gd name="T0" fmla="*/ 0 w 1177"/>
                <a:gd name="T1" fmla="*/ 0 h 823"/>
                <a:gd name="T2" fmla="*/ 1174 w 1177"/>
                <a:gd name="T3" fmla="*/ 0 h 823"/>
                <a:gd name="T4" fmla="*/ 1174 w 1177"/>
                <a:gd name="T5" fmla="*/ 826 h 823"/>
                <a:gd name="T6" fmla="*/ 0 w 1177"/>
                <a:gd name="T7" fmla="*/ 826 h 8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7"/>
                <a:gd name="T13" fmla="*/ 0 h 823"/>
                <a:gd name="T14" fmla="*/ 1177 w 1177"/>
                <a:gd name="T15" fmla="*/ 823 h 8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7" h="823">
                  <a:moveTo>
                    <a:pt x="0" y="0"/>
                  </a:moveTo>
                  <a:lnTo>
                    <a:pt x="1177" y="0"/>
                  </a:lnTo>
                  <a:lnTo>
                    <a:pt x="1177" y="823"/>
                  </a:lnTo>
                  <a:lnTo>
                    <a:pt x="0" y="823"/>
                  </a:lnTo>
                </a:path>
              </a:pathLst>
            </a:custGeom>
            <a:noFill/>
            <a:ln w="63500" cap="flat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55588" y="6040438"/>
            <a:ext cx="3709987" cy="296862"/>
            <a:chOff x="326" y="4314"/>
            <a:chExt cx="2640" cy="212"/>
          </a:xfrm>
        </p:grpSpPr>
        <p:sp>
          <p:nvSpPr>
            <p:cNvPr id="6177" name="Text Box 35"/>
            <p:cNvSpPr txBox="1">
              <a:spLocks noChangeArrowheads="1"/>
            </p:cNvSpPr>
            <p:nvPr/>
          </p:nvSpPr>
          <p:spPr bwMode="auto">
            <a:xfrm>
              <a:off x="830" y="4314"/>
              <a:ext cx="21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400">
                  <a:latin typeface="Comic Sans MS" pitchFamily="66" charset="0"/>
                  <a:cs typeface="Arial" charset="0"/>
                </a:rPr>
                <a:t>Verilog		SystemVerilog</a:t>
              </a:r>
            </a:p>
          </p:txBody>
        </p:sp>
        <p:grpSp>
          <p:nvGrpSpPr>
            <p:cNvPr id="6178" name="Group 36"/>
            <p:cNvGrpSpPr>
              <a:grpSpLocks/>
            </p:cNvGrpSpPr>
            <p:nvPr/>
          </p:nvGrpSpPr>
          <p:grpSpPr bwMode="auto">
            <a:xfrm>
              <a:off x="326" y="4417"/>
              <a:ext cx="1680" cy="0"/>
              <a:chOff x="326" y="4417"/>
              <a:chExt cx="1680" cy="0"/>
            </a:xfrm>
          </p:grpSpPr>
          <p:sp>
            <p:nvSpPr>
              <p:cNvPr id="6179" name="Line 37"/>
              <p:cNvSpPr>
                <a:spLocks noChangeShapeType="1"/>
              </p:cNvSpPr>
              <p:nvPr/>
            </p:nvSpPr>
            <p:spPr bwMode="auto">
              <a:xfrm>
                <a:off x="3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80" name="Line 38"/>
              <p:cNvSpPr>
                <a:spLocks noChangeShapeType="1"/>
              </p:cNvSpPr>
              <p:nvPr/>
            </p:nvSpPr>
            <p:spPr bwMode="auto">
              <a:xfrm>
                <a:off x="15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505325" y="6049963"/>
            <a:ext cx="4275138" cy="296862"/>
            <a:chOff x="3350" y="4321"/>
            <a:chExt cx="3043" cy="212"/>
          </a:xfrm>
        </p:grpSpPr>
        <p:sp>
          <p:nvSpPr>
            <p:cNvPr id="6173" name="Text Box 40"/>
            <p:cNvSpPr txBox="1">
              <a:spLocks noChangeArrowheads="1"/>
            </p:cNvSpPr>
            <p:nvPr/>
          </p:nvSpPr>
          <p:spPr bwMode="auto">
            <a:xfrm>
              <a:off x="3830" y="4321"/>
              <a:ext cx="25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400">
                  <a:latin typeface="Comic Sans MS" pitchFamily="66" charset="0"/>
                  <a:cs typeface="Arial" charset="0"/>
                </a:rPr>
                <a:t>VHDL		Extremely inefficient</a:t>
              </a:r>
            </a:p>
          </p:txBody>
        </p:sp>
        <p:grpSp>
          <p:nvGrpSpPr>
            <p:cNvPr id="6174" name="Group 41"/>
            <p:cNvGrpSpPr>
              <a:grpSpLocks/>
            </p:cNvGrpSpPr>
            <p:nvPr/>
          </p:nvGrpSpPr>
          <p:grpSpPr bwMode="auto">
            <a:xfrm>
              <a:off x="3350" y="4417"/>
              <a:ext cx="1680" cy="0"/>
              <a:chOff x="326" y="4417"/>
              <a:chExt cx="1680" cy="0"/>
            </a:xfrm>
          </p:grpSpPr>
          <p:sp>
            <p:nvSpPr>
              <p:cNvPr id="6175" name="Line 42"/>
              <p:cNvSpPr>
                <a:spLocks noChangeShapeType="1"/>
              </p:cNvSpPr>
              <p:nvPr/>
            </p:nvSpPr>
            <p:spPr bwMode="auto">
              <a:xfrm>
                <a:off x="3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76" name="Line 43"/>
              <p:cNvSpPr>
                <a:spLocks noChangeShapeType="1"/>
              </p:cNvSpPr>
              <p:nvPr/>
            </p:nvSpPr>
            <p:spPr bwMode="auto">
              <a:xfrm>
                <a:off x="15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Verilog for Design Verification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Assignment calc1 design in Verilog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Testbench for calc1 design in Verilog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Interactive Evita Verilog tutorial </a:t>
            </a:r>
            <a:r>
              <a:rPr lang="en-US" sz="2400" smtClean="0"/>
              <a:t>(Ch1-4,5-7):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Structure of Verilog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 values: 0, 1, x and z (</a:t>
            </a:r>
            <a:r>
              <a:rPr lang="en-US" sz="2000" smtClean="0"/>
              <a:t>4-valued logic</a:t>
            </a:r>
            <a:r>
              <a:rPr lang="en-GB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signals: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nets (used for “connections”, no storage capacity)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registers (storage capacity, similar to variables in pgr languages)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external signals: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ports (input, output or inout, port connecting rules)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b="1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b="1" smtClean="0">
                <a:solidFill>
                  <a:srgbClr val="3366FF"/>
                </a:solidFill>
              </a:rPr>
              <a:t>Behavioural </a:t>
            </a:r>
            <a:r>
              <a:rPr lang="en-GB" sz="2000" smtClean="0">
                <a:solidFill>
                  <a:srgbClr val="3366FF"/>
                </a:solidFill>
              </a:rPr>
              <a:t>(best for verification)</a:t>
            </a:r>
          </a:p>
          <a:p>
            <a:pPr lvl="1" eaLnBrk="1" hangingPunct="1">
              <a:lnSpc>
                <a:spcPct val="90000"/>
              </a:lnSpc>
            </a:pPr>
            <a:endParaRPr lang="en-US" sz="2000" b="1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0-10 at 10.5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7" y="1862667"/>
            <a:ext cx="8534074" cy="26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Verilog for Design Verification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Assignment calc1 design in Verilog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Testbench for calc1 design in Verilog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Interactive Evita Verilog tutorial </a:t>
            </a:r>
            <a:r>
              <a:rPr lang="en-US" sz="2400" smtClean="0"/>
              <a:t>(Ch1-4,5-7):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Structure of Verilog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 values: 0, 1, x and z (</a:t>
            </a:r>
            <a:r>
              <a:rPr lang="en-US" sz="2000" smtClean="0"/>
              <a:t>4-valued logic</a:t>
            </a:r>
            <a:r>
              <a:rPr lang="en-GB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signals: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nets (used for “connections”, no storage capacity)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registers (storage capacity, similar to variables in pgr languages)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external signals: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ports (input, output or inout, port connecting rules)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b="1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b="1" smtClean="0">
                <a:solidFill>
                  <a:srgbClr val="3366FF"/>
                </a:solidFill>
              </a:rPr>
              <a:t>Behavioural </a:t>
            </a:r>
            <a:r>
              <a:rPr lang="en-GB" sz="2000" smtClean="0">
                <a:solidFill>
                  <a:srgbClr val="3366FF"/>
                </a:solidFill>
              </a:rPr>
              <a:t>(best for verification)</a:t>
            </a:r>
          </a:p>
          <a:p>
            <a:pPr lvl="1" eaLnBrk="1" hangingPunct="1">
              <a:lnSpc>
                <a:spcPct val="90000"/>
              </a:lnSpc>
            </a:pPr>
            <a:endParaRPr lang="en-US" sz="2000" b="1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6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Continuous Assignment</a:t>
            </a:r>
            <a:endParaRPr lang="en-US" smtClean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79538"/>
            <a:ext cx="82296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b="1" dirty="0" smtClean="0">
                <a:solidFill>
                  <a:srgbClr val="A50021"/>
                </a:solidFill>
              </a:rPr>
              <a:t>Used in Dataflow coding style.</a:t>
            </a:r>
            <a:endParaRPr lang="en-US" sz="2400" b="1" dirty="0" smtClean="0">
              <a:solidFill>
                <a:srgbClr val="A5002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assign #4 Out = In1 &amp; In2;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Keyword </a:t>
            </a:r>
            <a:r>
              <a:rPr lang="en-US" sz="2400" b="1" dirty="0" smtClean="0">
                <a:solidFill>
                  <a:srgbClr val="3366FF"/>
                </a:solidFill>
              </a:rPr>
              <a:t>assign</a:t>
            </a:r>
            <a:r>
              <a:rPr lang="en-US" sz="2400" b="1" dirty="0" smtClean="0"/>
              <a:t> </a:t>
            </a:r>
            <a:r>
              <a:rPr lang="en-US" sz="2400" dirty="0" smtClean="0"/>
              <a:t>followed by optional delay declaration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LHS</a:t>
            </a:r>
            <a:r>
              <a:rPr lang="en-US" sz="2400" dirty="0" smtClean="0"/>
              <a:t> (target) can be net (scalar or vector) or concatenation of nets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 registers allowed as target for assignment!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Assignment symbol: </a:t>
            </a:r>
            <a:r>
              <a:rPr lang="en-US" sz="2400" b="1" dirty="0" smtClean="0">
                <a:solidFill>
                  <a:srgbClr val="3366FF"/>
                </a:solidFill>
              </a:rPr>
              <a:t>=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RHS </a:t>
            </a:r>
            <a:r>
              <a:rPr lang="en-US" sz="2400" dirty="0" smtClean="0"/>
              <a:t>is an expression.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Implicit </a:t>
            </a:r>
            <a:r>
              <a:rPr lang="en-US" sz="2400" b="1" dirty="0" smtClean="0">
                <a:solidFill>
                  <a:srgbClr val="3366FF"/>
                </a:solidFill>
              </a:rPr>
              <a:t>continuous assignment: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wire x = ...;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Conditional assignment: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assign Out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? In1 : In0;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dirty="0" smtClean="0"/>
              <a:t> is 1 then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In1</a:t>
            </a:r>
            <a:r>
              <a:rPr lang="en-US" sz="2000" dirty="0" smtClean="0"/>
              <a:t> is assigned to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dirty="0" smtClean="0"/>
              <a:t>;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dirty="0" smtClean="0"/>
              <a:t> is 0 then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dirty="0" smtClean="0"/>
              <a:t>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In0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dirty="0" smtClean="0"/>
              <a:t> is x/z, evaluate both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In1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In0</a:t>
            </a:r>
            <a:r>
              <a:rPr lang="en-US" sz="2000" dirty="0" smtClean="0"/>
              <a:t>, if they are the same then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dirty="0" smtClean="0"/>
              <a:t> is assigned this value, otherwise x/z.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Continuous Assignment: Execution</a:t>
            </a:r>
            <a:endParaRPr lang="en-US" smtClean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Continuous assignments are </a:t>
            </a:r>
            <a:r>
              <a:rPr lang="en-US" sz="2800" b="1" dirty="0" smtClean="0">
                <a:solidFill>
                  <a:srgbClr val="3366FF"/>
                </a:solidFill>
              </a:rPr>
              <a:t>always active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3366FF"/>
                </a:solidFill>
              </a:rPr>
              <a:t>Concurrency: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any of the operands on RHS changes, assignment is evaluated.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Several assignments can be executed concurrently.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A50021"/>
                </a:solidFill>
              </a:rPr>
              <a:t>Race conditions </a:t>
            </a:r>
            <a:r>
              <a:rPr lang="en-US" sz="2400" dirty="0" smtClean="0">
                <a:solidFill>
                  <a:srgbClr val="A50021"/>
                </a:solidFill>
              </a:rPr>
              <a:t>can occur!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Two or more assignments, which operate on the same data, read and write the data concurrently.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Result, which might be erroneous, depends on which assignment does what when.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Delays </a:t>
            </a:r>
            <a:r>
              <a:rPr lang="en-US" sz="2400" dirty="0" smtClean="0"/>
              <a:t>specify time between change of operand on RHS and assignment of resulting value to LHS target.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#4 Out = In1 &amp; In2;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2614</Words>
  <Application>Microsoft Macintosh PowerPoint</Application>
  <PresentationFormat>On-screen Show (4:3)</PresentationFormat>
  <Paragraphs>443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COMS31700 Design Verification Hardware Design Languages</vt:lpstr>
      <vt:lpstr>Hardware Design Languages</vt:lpstr>
      <vt:lpstr>Modeling Levels – Major Dimensions</vt:lpstr>
      <vt:lpstr>Modeling Levels – Major Dimensions</vt:lpstr>
      <vt:lpstr>Verilog for Design Verification</vt:lpstr>
      <vt:lpstr>PowerPoint Presentation</vt:lpstr>
      <vt:lpstr>Verilog for Design Verification</vt:lpstr>
      <vt:lpstr>Continuous Assignment</vt:lpstr>
      <vt:lpstr>Continuous Assignment: Execution</vt:lpstr>
      <vt:lpstr>Behavioural Coding Style</vt:lpstr>
      <vt:lpstr>Behavioural Constructs for Coding</vt:lpstr>
      <vt:lpstr>Mux421: Behavioural Coding Example</vt:lpstr>
      <vt:lpstr>Mux421: Behavioural Coding Example</vt:lpstr>
      <vt:lpstr>Behavioural Blocks</vt:lpstr>
      <vt:lpstr>Assignment in Behavioural Coding</vt:lpstr>
      <vt:lpstr> Blocking Assignment</vt:lpstr>
      <vt:lpstr>Timing Control Evaluation</vt:lpstr>
      <vt:lpstr>Events and Wait</vt:lpstr>
      <vt:lpstr>Sensitivity List</vt:lpstr>
      <vt:lpstr>Non-blocking Assignments</vt:lpstr>
      <vt:lpstr>Approaches to Assignment - I</vt:lpstr>
      <vt:lpstr>Approaches to Assignment - II</vt:lpstr>
      <vt:lpstr>Approaches to Assignment - III</vt:lpstr>
      <vt:lpstr>Approaches to Assignment - IV</vt:lpstr>
      <vt:lpstr>HDL vs. Programming Languages</vt:lpstr>
      <vt:lpstr>Tasks and Functions</vt:lpstr>
      <vt:lpstr>Tasks and Functions</vt:lpstr>
      <vt:lpstr>Example Task</vt:lpstr>
      <vt:lpstr>Example Function</vt:lpstr>
      <vt:lpstr>Comparing Tasks with Functions</vt:lpstr>
      <vt:lpstr>System Tasks and Functions</vt:lpstr>
      <vt:lpstr>Summary</vt:lpstr>
    </vt:vector>
  </TitlesOfParts>
  <Manager/>
  <Company>University of Bristol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COMS31700</dc:title>
  <dc:subject/>
  <dc:creator>Kerstin Eder</dc:creator>
  <cp:keywords/>
  <dc:description/>
  <cp:lastModifiedBy>Kerstin Eder</cp:lastModifiedBy>
  <cp:revision>120</cp:revision>
  <cp:lastPrinted>2015-10-14T22:38:31Z</cp:lastPrinted>
  <dcterms:created xsi:type="dcterms:W3CDTF">2006-05-11T10:00:56Z</dcterms:created>
  <dcterms:modified xsi:type="dcterms:W3CDTF">2017-10-10T12:09:42Z</dcterms:modified>
  <cp:category/>
</cp:coreProperties>
</file>