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56" r:id="rId2"/>
    <p:sldId id="301" r:id="rId3"/>
    <p:sldId id="303" r:id="rId4"/>
    <p:sldId id="304" r:id="rId5"/>
    <p:sldId id="305" r:id="rId6"/>
    <p:sldId id="306" r:id="rId7"/>
    <p:sldId id="307" r:id="rId8"/>
    <p:sldId id="308" r:id="rId9"/>
    <p:sldId id="309" r:id="rId10"/>
    <p:sldId id="358" r:id="rId11"/>
    <p:sldId id="311" r:id="rId12"/>
    <p:sldId id="312" r:id="rId13"/>
    <p:sldId id="313" r:id="rId14"/>
    <p:sldId id="314" r:id="rId15"/>
    <p:sldId id="315" r:id="rId16"/>
    <p:sldId id="316" r:id="rId17"/>
    <p:sldId id="317" r:id="rId18"/>
    <p:sldId id="318" r:id="rId19"/>
    <p:sldId id="319" r:id="rId20"/>
    <p:sldId id="320" r:id="rId21"/>
    <p:sldId id="321" r:id="rId22"/>
    <p:sldId id="359" r:id="rId23"/>
    <p:sldId id="322" r:id="rId24"/>
    <p:sldId id="323" r:id="rId25"/>
    <p:sldId id="324" r:id="rId26"/>
    <p:sldId id="325" r:id="rId27"/>
    <p:sldId id="326" r:id="rId28"/>
    <p:sldId id="327" r:id="rId29"/>
    <p:sldId id="328" r:id="rId30"/>
    <p:sldId id="329" r:id="rId31"/>
    <p:sldId id="330" r:id="rId32"/>
    <p:sldId id="331" r:id="rId33"/>
    <p:sldId id="333" r:id="rId34"/>
    <p:sldId id="332"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62" r:id="rId48"/>
    <p:sldId id="346" r:id="rId49"/>
    <p:sldId id="347" r:id="rId50"/>
    <p:sldId id="348" r:id="rId51"/>
    <p:sldId id="353" r:id="rId52"/>
    <p:sldId id="354" r:id="rId53"/>
    <p:sldId id="355" r:id="rId54"/>
    <p:sldId id="356" r:id="rId55"/>
    <p:sldId id="349" r:id="rId56"/>
    <p:sldId id="360" r:id="rId57"/>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E6"/>
    <a:srgbClr val="A50021"/>
    <a:srgbClr val="FF5050"/>
    <a:srgbClr val="0000CC"/>
    <a:srgbClr val="DDDDDD"/>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36" autoAdjust="0"/>
    <p:restoredTop sz="83992" autoAdjust="0"/>
  </p:normalViewPr>
  <p:slideViewPr>
    <p:cSldViewPr snapToGrid="0">
      <p:cViewPr>
        <p:scale>
          <a:sx n="72" d="100"/>
          <a:sy n="72" d="100"/>
        </p:scale>
        <p:origin x="-1008" y="-80"/>
      </p:cViewPr>
      <p:guideLst>
        <p:guide orient="horz" pos="2160"/>
        <p:guide pos="2880"/>
      </p:guideLst>
    </p:cSldViewPr>
  </p:slideViewPr>
  <p:notesTextViewPr>
    <p:cViewPr>
      <p:scale>
        <a:sx n="100" d="100"/>
        <a:sy n="100" d="100"/>
      </p:scale>
      <p:origin x="0" y="0"/>
    </p:cViewPr>
  </p:notesTextViewPr>
  <p:sorterViewPr>
    <p:cViewPr>
      <p:scale>
        <a:sx n="292" d="100"/>
        <a:sy n="292" d="100"/>
      </p:scale>
      <p:origin x="0" y="6472"/>
    </p:cViewPr>
  </p:sorterViewPr>
  <p:notesViewPr>
    <p:cSldViewPr snapToGrid="0">
      <p:cViewPr varScale="1">
        <p:scale>
          <a:sx n="56" d="100"/>
          <a:sy n="56" d="100"/>
        </p:scale>
        <p:origin x="-1110"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54DBB06-F7B9-4101-A4E1-6B0CA54DCC6D}" type="slidenum">
              <a:rPr lang="en-US"/>
              <a:pPr>
                <a:defRPr/>
              </a:pPr>
              <a:t>‹#›</a:t>
            </a:fld>
            <a:endParaRPr lang="en-US"/>
          </a:p>
        </p:txBody>
      </p:sp>
    </p:spTree>
    <p:extLst>
      <p:ext uri="{BB962C8B-B14F-4D97-AF65-F5344CB8AC3E}">
        <p14:creationId xmlns:p14="http://schemas.microsoft.com/office/powerpoint/2010/main" val="2470045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34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00E8B4E-6376-459C-94BD-C8CAF0AF7D72}" type="slidenum">
              <a:rPr lang="en-US"/>
              <a:pPr>
                <a:defRPr/>
              </a:pPr>
              <a:t>‹#›</a:t>
            </a:fld>
            <a:endParaRPr lang="en-US"/>
          </a:p>
        </p:txBody>
      </p:sp>
    </p:spTree>
    <p:extLst>
      <p:ext uri="{BB962C8B-B14F-4D97-AF65-F5344CB8AC3E}">
        <p14:creationId xmlns:p14="http://schemas.microsoft.com/office/powerpoint/2010/main" val="3190171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FDAC52F-5855-493A-B3A3-3A0AA2EDDEA1}" type="slidenum">
              <a:rPr lang="en-US" smtClean="0"/>
              <a:pPr/>
              <a:t>1</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79132E4-5121-4CEB-98D2-E840BA3895F1}" type="slidenum">
              <a:rPr lang="en-US" smtClean="0"/>
              <a:pPr/>
              <a:t>36</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smtClean="0">
                <a:solidFill>
                  <a:srgbClr val="A50021"/>
                </a:solidFill>
              </a:rPr>
              <a:t>Use example</a:t>
            </a:r>
            <a:r>
              <a:rPr lang="en-US" sz="1800" b="1" baseline="0" dirty="0" smtClean="0">
                <a:solidFill>
                  <a:srgbClr val="A50021"/>
                </a:solidFill>
              </a:rPr>
              <a:t> from Marten </a:t>
            </a:r>
            <a:r>
              <a:rPr lang="en-US" sz="1800" b="1" baseline="0" dirty="0" smtClean="0">
                <a:solidFill>
                  <a:srgbClr val="A50021"/>
                </a:solidFill>
                <a:sym typeface="Wingdings"/>
              </a:rPr>
              <a:t></a:t>
            </a:r>
            <a:endParaRPr lang="en-US" sz="1800" b="1" dirty="0">
              <a:solidFill>
                <a:srgbClr val="A50021"/>
              </a:solidFill>
            </a:endParaRPr>
          </a:p>
        </p:txBody>
      </p:sp>
      <p:sp>
        <p:nvSpPr>
          <p:cNvPr id="4" name="Slide Number Placeholder 3"/>
          <p:cNvSpPr>
            <a:spLocks noGrp="1"/>
          </p:cNvSpPr>
          <p:nvPr>
            <p:ph type="sldNum" sz="quarter" idx="10"/>
          </p:nvPr>
        </p:nvSpPr>
        <p:spPr/>
        <p:txBody>
          <a:bodyPr/>
          <a:lstStyle/>
          <a:p>
            <a:pPr>
              <a:defRPr/>
            </a:pPr>
            <a:fld id="{D00E8B4E-6376-459C-94BD-C8CAF0AF7D72}" type="slidenum">
              <a:rPr lang="en-US" smtClean="0"/>
              <a:pPr>
                <a:defRPr/>
              </a:pPr>
              <a:t>41</a:t>
            </a:fld>
            <a:endParaRPr lang="en-US"/>
          </a:p>
        </p:txBody>
      </p:sp>
    </p:spTree>
    <p:extLst>
      <p:ext uri="{BB962C8B-B14F-4D97-AF65-F5344CB8AC3E}">
        <p14:creationId xmlns:p14="http://schemas.microsoft.com/office/powerpoint/2010/main" val="4217500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also the case for other areas, e.g. robotics.</a:t>
            </a:r>
            <a:r>
              <a:rPr lang="en-GB" baseline="0" dirty="0" smtClean="0"/>
              <a:t> The coverage model may request that different aspects of the controller need to be covered, but exercising these may mean creating certain environment conditions to feed to the sensors which input into the controller. ;)</a:t>
            </a:r>
            <a:endParaRPr lang="en-GB" dirty="0"/>
          </a:p>
        </p:txBody>
      </p:sp>
      <p:sp>
        <p:nvSpPr>
          <p:cNvPr id="4" name="Slide Number Placeholder 3"/>
          <p:cNvSpPr>
            <a:spLocks noGrp="1"/>
          </p:cNvSpPr>
          <p:nvPr>
            <p:ph type="sldNum" sz="quarter" idx="10"/>
          </p:nvPr>
        </p:nvSpPr>
        <p:spPr/>
        <p:txBody>
          <a:bodyPr/>
          <a:lstStyle/>
          <a:p>
            <a:pPr>
              <a:defRPr/>
            </a:pPr>
            <a:fld id="{D00E8B4E-6376-459C-94BD-C8CAF0AF7D72}" type="slidenum">
              <a:rPr lang="en-US" smtClean="0"/>
              <a:pPr>
                <a:defRPr/>
              </a:pPr>
              <a:t>47</a:t>
            </a:fld>
            <a:endParaRPr lang="en-US"/>
          </a:p>
        </p:txBody>
      </p:sp>
    </p:spTree>
    <p:extLst>
      <p:ext uri="{BB962C8B-B14F-4D97-AF65-F5344CB8AC3E}">
        <p14:creationId xmlns:p14="http://schemas.microsoft.com/office/powerpoint/2010/main" val="2493279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Make link to coverage-driven/-directed test generation</a:t>
            </a:r>
            <a:r>
              <a:rPr lang="en-GB" baseline="0" dirty="0" smtClean="0"/>
              <a:t> </a:t>
            </a:r>
            <a:endParaRPr lang="en-GB" dirty="0"/>
          </a:p>
        </p:txBody>
      </p:sp>
      <p:sp>
        <p:nvSpPr>
          <p:cNvPr id="4" name="Slide Number Placeholder 3"/>
          <p:cNvSpPr>
            <a:spLocks noGrp="1"/>
          </p:cNvSpPr>
          <p:nvPr>
            <p:ph type="sldNum" sz="quarter" idx="10"/>
          </p:nvPr>
        </p:nvSpPr>
        <p:spPr/>
        <p:txBody>
          <a:bodyPr/>
          <a:lstStyle/>
          <a:p>
            <a:pPr>
              <a:defRPr/>
            </a:pPr>
            <a:fld id="{D00E8B4E-6376-459C-94BD-C8CAF0AF7D72}" type="slidenum">
              <a:rPr lang="en-US" smtClean="0"/>
              <a:pPr>
                <a:defRPr/>
              </a:pPr>
              <a:t>50</a:t>
            </a:fld>
            <a:endParaRPr lang="en-US"/>
          </a:p>
        </p:txBody>
      </p:sp>
    </p:spTree>
    <p:extLst>
      <p:ext uri="{BB962C8B-B14F-4D97-AF65-F5344CB8AC3E}">
        <p14:creationId xmlns:p14="http://schemas.microsoft.com/office/powerpoint/2010/main" val="2623803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Constrain to</a:t>
            </a:r>
            <a:r>
              <a:rPr lang="en-GB" baseline="0" dirty="0" smtClean="0"/>
              <a:t> achieve valid tests, then bias to achieve interesting tests.</a:t>
            </a:r>
            <a:endParaRPr lang="en-GB" dirty="0"/>
          </a:p>
        </p:txBody>
      </p:sp>
      <p:sp>
        <p:nvSpPr>
          <p:cNvPr id="4" name="Slide Number Placeholder 3"/>
          <p:cNvSpPr>
            <a:spLocks noGrp="1"/>
          </p:cNvSpPr>
          <p:nvPr>
            <p:ph type="sldNum" sz="quarter" idx="10"/>
          </p:nvPr>
        </p:nvSpPr>
        <p:spPr/>
        <p:txBody>
          <a:bodyPr/>
          <a:lstStyle/>
          <a:p>
            <a:pPr>
              <a:defRPr/>
            </a:pPr>
            <a:fld id="{D00E8B4E-6376-459C-94BD-C8CAF0AF7D72}" type="slidenum">
              <a:rPr lang="en-US" smtClean="0"/>
              <a:pPr>
                <a:defRPr/>
              </a:pPr>
              <a:t>52</a:t>
            </a:fld>
            <a:endParaRPr lang="en-US"/>
          </a:p>
        </p:txBody>
      </p:sp>
    </p:spTree>
    <p:extLst>
      <p:ext uri="{BB962C8B-B14F-4D97-AF65-F5344CB8AC3E}">
        <p14:creationId xmlns:p14="http://schemas.microsoft.com/office/powerpoint/2010/main" val="371694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allows you to test your knowledge. See whether you would have got these combinations right. </a:t>
            </a:r>
            <a:r>
              <a:rPr lang="en-US" baseline="0" smtClean="0"/>
              <a:t>;)</a:t>
            </a:r>
            <a:endParaRPr lang="en-US"/>
          </a:p>
        </p:txBody>
      </p:sp>
      <p:sp>
        <p:nvSpPr>
          <p:cNvPr id="4" name="Slide Number Placeholder 3"/>
          <p:cNvSpPr>
            <a:spLocks noGrp="1"/>
          </p:cNvSpPr>
          <p:nvPr>
            <p:ph type="sldNum" sz="quarter" idx="10"/>
          </p:nvPr>
        </p:nvSpPr>
        <p:spPr/>
        <p:txBody>
          <a:bodyPr/>
          <a:lstStyle/>
          <a:p>
            <a:pPr>
              <a:defRPr/>
            </a:pPr>
            <a:fld id="{D00E8B4E-6376-459C-94BD-C8CAF0AF7D72}" type="slidenum">
              <a:rPr lang="en-US" smtClean="0"/>
              <a:pPr>
                <a:defRPr/>
              </a:pPr>
              <a:t>56</a:t>
            </a:fld>
            <a:endParaRPr lang="en-US"/>
          </a:p>
        </p:txBody>
      </p:sp>
    </p:spTree>
    <p:extLst>
      <p:ext uri="{BB962C8B-B14F-4D97-AF65-F5344CB8AC3E}">
        <p14:creationId xmlns:p14="http://schemas.microsoft.com/office/powerpoint/2010/main" val="420585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BE3992E-65F7-43D3-8BD1-25C20639A3C7}" type="slidenum">
              <a:rPr lang="en-US" smtClean="0"/>
              <a:pPr/>
              <a:t>3</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EC51BE3-AE5D-4257-8CA2-56AB6BF2F4CB}" type="slidenum">
              <a:rPr lang="en-US" smtClean="0"/>
              <a:pPr/>
              <a:t>7</a:t>
            </a:fld>
            <a:endParaRPr lang="en-US" smtClean="0"/>
          </a:p>
        </p:txBody>
      </p:sp>
      <p:sp>
        <p:nvSpPr>
          <p:cNvPr id="66563" name="Rectangle 2"/>
          <p:cNvSpPr>
            <a:spLocks noGrp="1" noRot="1" noChangeAspect="1" noChangeArrowheads="1" noTextEdit="1"/>
          </p:cNvSpPr>
          <p:nvPr>
            <p:ph type="sldImg"/>
          </p:nvPr>
        </p:nvSpPr>
        <p:spPr>
          <a:xfrm>
            <a:off x="1263650" y="738188"/>
            <a:ext cx="4818063" cy="3614737"/>
          </a:xfrm>
          <a:ln/>
        </p:spPr>
      </p:sp>
      <p:sp>
        <p:nvSpPr>
          <p:cNvPr id="66564" name="Rectangle 3"/>
          <p:cNvSpPr>
            <a:spLocks noGrp="1" noChangeArrowheads="1"/>
          </p:cNvSpPr>
          <p:nvPr>
            <p:ph type="body" idx="1"/>
          </p:nvPr>
        </p:nvSpPr>
        <p:spPr>
          <a:xfrm>
            <a:off x="990600" y="4572000"/>
            <a:ext cx="5362575" cy="4279900"/>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the two different levels of abstraction in the design</a:t>
            </a:r>
            <a:r>
              <a:rPr lang="en-GB" baseline="0" dirty="0" smtClean="0"/>
              <a:t> hierarchy </a:t>
            </a:r>
            <a:r>
              <a:rPr lang="mr-IN" baseline="0" dirty="0" smtClean="0"/>
              <a:t>–</a:t>
            </a:r>
            <a:r>
              <a:rPr lang="en-GB" baseline="0" dirty="0" smtClean="0"/>
              <a:t> architectural </a:t>
            </a:r>
            <a:r>
              <a:rPr lang="en-GB" baseline="0" dirty="0" err="1" smtClean="0"/>
              <a:t>vs</a:t>
            </a:r>
            <a:r>
              <a:rPr lang="en-GB" baseline="0" dirty="0" smtClean="0"/>
              <a:t> micro-architectural </a:t>
            </a:r>
            <a:endParaRPr lang="en-GB" dirty="0"/>
          </a:p>
        </p:txBody>
      </p:sp>
      <p:sp>
        <p:nvSpPr>
          <p:cNvPr id="4" name="Slide Number Placeholder 3"/>
          <p:cNvSpPr>
            <a:spLocks noGrp="1"/>
          </p:cNvSpPr>
          <p:nvPr>
            <p:ph type="sldNum" sz="quarter" idx="10"/>
          </p:nvPr>
        </p:nvSpPr>
        <p:spPr/>
        <p:txBody>
          <a:bodyPr/>
          <a:lstStyle/>
          <a:p>
            <a:pPr>
              <a:defRPr/>
            </a:pPr>
            <a:fld id="{D00E8B4E-6376-459C-94BD-C8CAF0AF7D72}" type="slidenum">
              <a:rPr lang="en-US" smtClean="0"/>
              <a:pPr>
                <a:defRPr/>
              </a:pPr>
              <a:t>8</a:t>
            </a:fld>
            <a:endParaRPr lang="en-US"/>
          </a:p>
        </p:txBody>
      </p:sp>
    </p:spTree>
    <p:extLst>
      <p:ext uri="{BB962C8B-B14F-4D97-AF65-F5344CB8AC3E}">
        <p14:creationId xmlns:p14="http://schemas.microsoft.com/office/powerpoint/2010/main" val="699277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Look at different integers,</a:t>
            </a:r>
            <a:r>
              <a:rPr lang="en-GB" baseline="0" dirty="0" smtClean="0"/>
              <a:t> e.g. 0+14, 10+4, 7+7; all add up to 14. Then consider the corresponding </a:t>
            </a:r>
            <a:r>
              <a:rPr lang="en-GB" dirty="0" smtClean="0"/>
              <a:t>bit patterns, which of</a:t>
            </a:r>
            <a:r>
              <a:rPr lang="en-GB" baseline="0" dirty="0" smtClean="0"/>
              <a:t> these three test patterns are worth keeping, are they equal? While the bit streams allow us to see how the data exercises the carry chain, at a higher level of abstraction (looking at the </a:t>
            </a:r>
            <a:r>
              <a:rPr lang="en-GB" baseline="0" dirty="0" err="1" smtClean="0"/>
              <a:t>int</a:t>
            </a:r>
            <a:r>
              <a:rPr lang="en-GB" baseline="0" dirty="0" smtClean="0"/>
              <a:t> values) we may not spot this. </a:t>
            </a:r>
            <a:endParaRPr lang="en-GB" dirty="0"/>
          </a:p>
        </p:txBody>
      </p:sp>
      <p:sp>
        <p:nvSpPr>
          <p:cNvPr id="4" name="Slide Number Placeholder 3"/>
          <p:cNvSpPr>
            <a:spLocks noGrp="1"/>
          </p:cNvSpPr>
          <p:nvPr>
            <p:ph type="sldNum" sz="quarter" idx="10"/>
          </p:nvPr>
        </p:nvSpPr>
        <p:spPr/>
        <p:txBody>
          <a:bodyPr/>
          <a:lstStyle/>
          <a:p>
            <a:pPr>
              <a:defRPr/>
            </a:pPr>
            <a:fld id="{D00E8B4E-6376-459C-94BD-C8CAF0AF7D72}" type="slidenum">
              <a:rPr lang="en-US" smtClean="0"/>
              <a:pPr>
                <a:defRPr/>
              </a:pPr>
              <a:t>14</a:t>
            </a:fld>
            <a:endParaRPr lang="en-US"/>
          </a:p>
        </p:txBody>
      </p:sp>
    </p:spTree>
    <p:extLst>
      <p:ext uri="{BB962C8B-B14F-4D97-AF65-F5344CB8AC3E}">
        <p14:creationId xmlns:p14="http://schemas.microsoft.com/office/powerpoint/2010/main" val="606119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Slows down simulation!</a:t>
            </a:r>
            <a:endParaRPr lang="en-GB" dirty="0"/>
          </a:p>
        </p:txBody>
      </p:sp>
      <p:sp>
        <p:nvSpPr>
          <p:cNvPr id="4" name="Slide Number Placeholder 3"/>
          <p:cNvSpPr>
            <a:spLocks noGrp="1"/>
          </p:cNvSpPr>
          <p:nvPr>
            <p:ph type="sldNum" sz="quarter" idx="10"/>
          </p:nvPr>
        </p:nvSpPr>
        <p:spPr/>
        <p:txBody>
          <a:bodyPr/>
          <a:lstStyle/>
          <a:p>
            <a:pPr>
              <a:defRPr/>
            </a:pPr>
            <a:fld id="{D00E8B4E-6376-459C-94BD-C8CAF0AF7D72}" type="slidenum">
              <a:rPr lang="en-US" smtClean="0"/>
              <a:pPr>
                <a:defRPr/>
              </a:pPr>
              <a:t>19</a:t>
            </a:fld>
            <a:endParaRPr lang="en-US"/>
          </a:p>
        </p:txBody>
      </p:sp>
    </p:spTree>
    <p:extLst>
      <p:ext uri="{BB962C8B-B14F-4D97-AF65-F5344CB8AC3E}">
        <p14:creationId xmlns:p14="http://schemas.microsoft.com/office/powerpoint/2010/main" val="3170521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2B33332-21C6-4C67-8238-F13D23848616}" type="slidenum">
              <a:rPr lang="en-US" smtClean="0"/>
              <a:pPr/>
              <a:t>21</a:t>
            </a:fld>
            <a:endParaRPr lang="en-US" smtClean="0"/>
          </a:p>
        </p:txBody>
      </p:sp>
      <p:sp>
        <p:nvSpPr>
          <p:cNvPr id="67587" name="Rectangle 2"/>
          <p:cNvSpPr>
            <a:spLocks noGrp="1" noRot="1" noChangeAspect="1" noChangeArrowheads="1" noTextEdit="1"/>
          </p:cNvSpPr>
          <p:nvPr>
            <p:ph type="sldImg"/>
          </p:nvPr>
        </p:nvSpPr>
        <p:spPr>
          <a:xfrm>
            <a:off x="1263650" y="738188"/>
            <a:ext cx="4818063" cy="3614737"/>
          </a:xfrm>
          <a:ln/>
        </p:spPr>
      </p:sp>
      <p:sp>
        <p:nvSpPr>
          <p:cNvPr id="67588" name="Rectangle 3"/>
          <p:cNvSpPr>
            <a:spLocks noGrp="1" noChangeArrowheads="1"/>
          </p:cNvSpPr>
          <p:nvPr>
            <p:ph type="body" idx="1"/>
          </p:nvPr>
        </p:nvSpPr>
        <p:spPr>
          <a:xfrm>
            <a:off x="990600" y="4572000"/>
            <a:ext cx="5362575" cy="4279900"/>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Processor verification:</a:t>
            </a:r>
            <a:r>
              <a:rPr lang="en-GB" baseline="0" dirty="0" smtClean="0"/>
              <a:t> instruction streams are generated from high-level programs via compilers, i.e. offline, but the interrupts are generated online, when the processor is in an interesting state. </a:t>
            </a:r>
            <a:r>
              <a:rPr lang="en-GB" baseline="0" dirty="0" smtClean="0">
                <a:sym typeface="Wingdings"/>
              </a:rPr>
              <a:t></a:t>
            </a:r>
            <a:endParaRPr lang="en-GB" dirty="0"/>
          </a:p>
        </p:txBody>
      </p:sp>
      <p:sp>
        <p:nvSpPr>
          <p:cNvPr id="4" name="Slide Number Placeholder 3"/>
          <p:cNvSpPr>
            <a:spLocks noGrp="1"/>
          </p:cNvSpPr>
          <p:nvPr>
            <p:ph type="sldNum" sz="quarter" idx="10"/>
          </p:nvPr>
        </p:nvSpPr>
        <p:spPr/>
        <p:txBody>
          <a:bodyPr/>
          <a:lstStyle/>
          <a:p>
            <a:pPr>
              <a:defRPr/>
            </a:pPr>
            <a:fld id="{D00E8B4E-6376-459C-94BD-C8CAF0AF7D72}" type="slidenum">
              <a:rPr lang="en-US" smtClean="0"/>
              <a:pPr>
                <a:defRPr/>
              </a:pPr>
              <a:t>22</a:t>
            </a:fld>
            <a:endParaRPr lang="en-US"/>
          </a:p>
        </p:txBody>
      </p:sp>
    </p:spTree>
    <p:extLst>
      <p:ext uri="{BB962C8B-B14F-4D97-AF65-F5344CB8AC3E}">
        <p14:creationId xmlns:p14="http://schemas.microsoft.com/office/powerpoint/2010/main" val="238361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a:t>
            </a:r>
            <a:r>
              <a:rPr lang="en-GB" baseline="30000" dirty="0" smtClean="0"/>
              <a:t>nd</a:t>
            </a:r>
            <a:r>
              <a:rPr lang="en-GB" dirty="0" smtClean="0"/>
              <a:t> </a:t>
            </a:r>
            <a:r>
              <a:rPr lang="en-GB" smtClean="0"/>
              <a:t>lecture starts here (2015)</a:t>
            </a:r>
            <a:endParaRPr lang="en-GB" dirty="0"/>
          </a:p>
        </p:txBody>
      </p:sp>
      <p:sp>
        <p:nvSpPr>
          <p:cNvPr id="4" name="Slide Number Placeholder 3"/>
          <p:cNvSpPr>
            <a:spLocks noGrp="1"/>
          </p:cNvSpPr>
          <p:nvPr>
            <p:ph type="sldNum" sz="quarter" idx="10"/>
          </p:nvPr>
        </p:nvSpPr>
        <p:spPr/>
        <p:txBody>
          <a:bodyPr/>
          <a:lstStyle/>
          <a:p>
            <a:pPr>
              <a:defRPr/>
            </a:pPr>
            <a:fld id="{D00E8B4E-6376-459C-94BD-C8CAF0AF7D72}" type="slidenum">
              <a:rPr lang="en-US" smtClean="0"/>
              <a:pPr>
                <a:defRPr/>
              </a:pPr>
              <a:t>32</a:t>
            </a:fld>
            <a:endParaRPr lang="en-US"/>
          </a:p>
        </p:txBody>
      </p:sp>
    </p:spTree>
    <p:extLst>
      <p:ext uri="{BB962C8B-B14F-4D97-AF65-F5344CB8AC3E}">
        <p14:creationId xmlns:p14="http://schemas.microsoft.com/office/powerpoint/2010/main" val="280957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F651C952-3390-411B-90FE-A9A9BCDBE6B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8D12BE5D-B596-41A8-8ACD-CA4FA1E80B0B}"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25"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4.jpeg"/><Relationship Id="rId5"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r>
              <a:rPr lang="en-US" smtClean="0"/>
              <a:t/>
            </a:r>
            <a:br>
              <a:rPr lang="en-US" smtClean="0"/>
            </a:br>
            <a:r>
              <a:rPr lang="en-US" sz="5400" b="1" smtClean="0"/>
              <a:t> </a:t>
            </a:r>
            <a:r>
              <a:rPr lang="en-US" b="1" smtClean="0"/>
              <a:t>Stimuli Generation</a:t>
            </a:r>
          </a:p>
        </p:txBody>
      </p:sp>
      <p:sp>
        <p:nvSpPr>
          <p:cNvPr id="3075" name="Rectangle 3"/>
          <p:cNvSpPr>
            <a:spLocks noGrp="1" noChangeArrowheads="1"/>
          </p:cNvSpPr>
          <p:nvPr>
            <p:ph type="subTitle" idx="1"/>
          </p:nvPr>
        </p:nvSpPr>
        <p:spPr>
          <a:xfrm>
            <a:off x="0" y="4784725"/>
            <a:ext cx="9144000" cy="990600"/>
          </a:xfrm>
        </p:spPr>
        <p:txBody>
          <a:bodyPr/>
          <a:lstStyle/>
          <a:p>
            <a:pPr eaLnBrk="1" hangingPunct="1"/>
            <a:r>
              <a:rPr lang="en-GB" sz="3600" dirty="0" smtClean="0"/>
              <a:t>Kerstin Eder</a:t>
            </a:r>
          </a:p>
          <a:p>
            <a:pPr eaLnBrk="1" hangingPunct="1"/>
            <a:r>
              <a:rPr lang="en-GB" sz="1200" dirty="0" smtClean="0"/>
              <a:t>(Acknowledgement: </a:t>
            </a:r>
            <a:r>
              <a:rPr lang="en-GB" sz="1200" dirty="0" err="1" smtClean="0"/>
              <a:t>Avi</a:t>
            </a:r>
            <a:r>
              <a:rPr lang="en-GB" sz="1200" dirty="0" smtClean="0"/>
              <a:t> </a:t>
            </a:r>
            <a:r>
              <a:rPr lang="en-GB" sz="1200" dirty="0" err="1" smtClean="0"/>
              <a:t>Ziv</a:t>
            </a:r>
            <a:r>
              <a:rPr lang="en-GB" sz="1200" dirty="0" smtClean="0"/>
              <a:t> from the IBM Research Labs in Haifa has kindly permitted the re-use of some of his slides.)</a:t>
            </a:r>
            <a:endParaRPr lang="en-US" sz="1200" dirty="0" smtClean="0"/>
          </a:p>
        </p:txBody>
      </p:sp>
      <p:pic>
        <p:nvPicPr>
          <p:cNvPr id="3076"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3077"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3078"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3079"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mtClean="0"/>
              <a:t>Issues in Stimuli Generation</a:t>
            </a:r>
            <a:endParaRPr lang="en-US" smtClean="0"/>
          </a:p>
        </p:txBody>
      </p:sp>
      <p:sp>
        <p:nvSpPr>
          <p:cNvPr id="12291" name="Rectangle 3"/>
          <p:cNvSpPr>
            <a:spLocks noGrp="1" noChangeArrowheads="1"/>
          </p:cNvSpPr>
          <p:nvPr>
            <p:ph type="body" idx="1"/>
          </p:nvPr>
        </p:nvSpPr>
        <p:spPr/>
        <p:txBody>
          <a:bodyPr/>
          <a:lstStyle/>
          <a:p>
            <a:pPr eaLnBrk="1" hangingPunct="1"/>
            <a:r>
              <a:rPr lang="en-US" smtClean="0"/>
              <a:t>How many generators?</a:t>
            </a:r>
          </a:p>
          <a:p>
            <a:pPr eaLnBrk="1" hangingPunct="1"/>
            <a:r>
              <a:rPr lang="en-US" smtClean="0"/>
              <a:t>Level of abstraction</a:t>
            </a:r>
          </a:p>
          <a:p>
            <a:pPr eaLnBrk="1" hangingPunct="1"/>
            <a:r>
              <a:rPr lang="en-US" smtClean="0"/>
              <a:t>Online vs. offline generation</a:t>
            </a:r>
          </a:p>
          <a:p>
            <a:pPr eaLnBrk="1" hangingPunct="1"/>
            <a:r>
              <a:rPr lang="en-US" smtClean="0"/>
              <a:t>Dynamic vs. static generation</a:t>
            </a:r>
          </a:p>
          <a:p>
            <a:pPr eaLnBrk="1" hangingPunct="1"/>
            <a:r>
              <a:rPr lang="en-US" smtClean="0"/>
              <a:t>Test length</a:t>
            </a:r>
          </a:p>
          <a:p>
            <a:pPr eaLnBrk="1" hangingPunct="1"/>
            <a:r>
              <a:rPr lang="en-US" smtClean="0"/>
              <a:t>Randomness</a:t>
            </a:r>
          </a:p>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How Many Generators?</a:t>
            </a:r>
          </a:p>
        </p:txBody>
      </p:sp>
      <p:sp>
        <p:nvSpPr>
          <p:cNvPr id="13315" name="Rectangle 3"/>
          <p:cNvSpPr>
            <a:spLocks noGrp="1" noChangeArrowheads="1"/>
          </p:cNvSpPr>
          <p:nvPr>
            <p:ph type="body" idx="1"/>
          </p:nvPr>
        </p:nvSpPr>
        <p:spPr>
          <a:xfrm>
            <a:off x="468313" y="1557338"/>
            <a:ext cx="8229600" cy="2660650"/>
          </a:xfrm>
        </p:spPr>
        <p:txBody>
          <a:bodyPr/>
          <a:lstStyle/>
          <a:p>
            <a:pPr eaLnBrk="1" hangingPunct="1">
              <a:lnSpc>
                <a:spcPct val="80000"/>
              </a:lnSpc>
            </a:pPr>
            <a:r>
              <a:rPr lang="en-US" sz="2400" smtClean="0"/>
              <a:t>Distributed generators</a:t>
            </a:r>
          </a:p>
          <a:p>
            <a:pPr lvl="1" eaLnBrk="1" hangingPunct="1">
              <a:lnSpc>
                <a:spcPct val="80000"/>
              </a:lnSpc>
            </a:pPr>
            <a:r>
              <a:rPr lang="en-US" sz="2000" smtClean="0"/>
              <a:t>Each interface has its own generator</a:t>
            </a:r>
          </a:p>
          <a:p>
            <a:pPr lvl="1" eaLnBrk="1" hangingPunct="1">
              <a:lnSpc>
                <a:spcPct val="80000"/>
              </a:lnSpc>
            </a:pPr>
            <a:r>
              <a:rPr lang="en-US" sz="2000" smtClean="0"/>
              <a:t>Each generator works on its own</a:t>
            </a:r>
          </a:p>
          <a:p>
            <a:pPr lvl="1" eaLnBrk="1" hangingPunct="1">
              <a:lnSpc>
                <a:spcPct val="80000"/>
              </a:lnSpc>
            </a:pPr>
            <a:r>
              <a:rPr lang="en-US" sz="2000" smtClean="0"/>
              <a:t>Advantages</a:t>
            </a:r>
          </a:p>
          <a:p>
            <a:pPr lvl="2" eaLnBrk="1" hangingPunct="1">
              <a:lnSpc>
                <a:spcPct val="80000"/>
              </a:lnSpc>
            </a:pPr>
            <a:r>
              <a:rPr lang="en-US" sz="1800" smtClean="0"/>
              <a:t>Simple</a:t>
            </a:r>
          </a:p>
          <a:p>
            <a:pPr lvl="2" eaLnBrk="1" hangingPunct="1">
              <a:lnSpc>
                <a:spcPct val="80000"/>
              </a:lnSpc>
            </a:pPr>
            <a:r>
              <a:rPr lang="en-US" sz="1800" smtClean="0"/>
              <a:t>Easy to reuse</a:t>
            </a:r>
          </a:p>
          <a:p>
            <a:pPr lvl="1" eaLnBrk="1" hangingPunct="1">
              <a:lnSpc>
                <a:spcPct val="80000"/>
              </a:lnSpc>
            </a:pPr>
            <a:r>
              <a:rPr lang="en-US" sz="2000" smtClean="0"/>
              <a:t>Disadvantages</a:t>
            </a:r>
          </a:p>
          <a:p>
            <a:pPr lvl="2" eaLnBrk="1" hangingPunct="1">
              <a:lnSpc>
                <a:spcPct val="80000"/>
              </a:lnSpc>
            </a:pPr>
            <a:r>
              <a:rPr lang="en-US" sz="1800" smtClean="0">
                <a:solidFill>
                  <a:srgbClr val="0000CC"/>
                </a:solidFill>
              </a:rPr>
              <a:t>Hard to reach corner cases in coordinated</a:t>
            </a:r>
            <a:r>
              <a:rPr lang="en-US" sz="1800" smtClean="0"/>
              <a:t> fashion</a:t>
            </a:r>
          </a:p>
        </p:txBody>
      </p:sp>
      <p:grpSp>
        <p:nvGrpSpPr>
          <p:cNvPr id="13316" name="Group 4"/>
          <p:cNvGrpSpPr>
            <a:grpSpLocks/>
          </p:cNvGrpSpPr>
          <p:nvPr/>
        </p:nvGrpSpPr>
        <p:grpSpPr bwMode="auto">
          <a:xfrm>
            <a:off x="255588" y="4235450"/>
            <a:ext cx="8632825" cy="2151063"/>
            <a:chOff x="182" y="3025"/>
            <a:chExt cx="6144" cy="1536"/>
          </a:xfrm>
        </p:grpSpPr>
        <p:sp>
          <p:nvSpPr>
            <p:cNvPr id="13317" name="Rectangle 5"/>
            <p:cNvSpPr>
              <a:spLocks noChangeArrowheads="1"/>
            </p:cNvSpPr>
            <p:nvPr/>
          </p:nvSpPr>
          <p:spPr bwMode="auto">
            <a:xfrm>
              <a:off x="2294" y="3025"/>
              <a:ext cx="1920" cy="672"/>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PowerPC</a:t>
              </a:r>
            </a:p>
            <a:p>
              <a:pPr defTabSz="808038"/>
              <a:r>
                <a:rPr lang="en-US" sz="1600">
                  <a:latin typeface="Comic Sans MS" pitchFamily="66" charset="0"/>
                  <a:cs typeface="Arial" charset="0"/>
                </a:rPr>
                <a:t>Processor</a:t>
              </a:r>
            </a:p>
          </p:txBody>
        </p:sp>
        <p:sp>
          <p:nvSpPr>
            <p:cNvPr id="13318" name="Rectangle 6"/>
            <p:cNvSpPr>
              <a:spLocks noChangeArrowheads="1"/>
            </p:cNvSpPr>
            <p:nvPr/>
          </p:nvSpPr>
          <p:spPr bwMode="auto">
            <a:xfrm>
              <a:off x="1238" y="3025"/>
              <a:ext cx="528" cy="672"/>
            </a:xfrm>
            <a:prstGeom prst="rect">
              <a:avLst/>
            </a:prstGeom>
            <a:solidFill>
              <a:srgbClr val="FFFF00"/>
            </a:solidFill>
            <a:ln w="25400">
              <a:solidFill>
                <a:schemeClr val="tx1"/>
              </a:solidFill>
              <a:miter lim="800000"/>
              <a:headEnd/>
              <a:tailEnd type="none" w="lg" len="lg"/>
            </a:ln>
          </p:spPr>
          <p:txBody>
            <a:bodyPr vert="eaVert" wrap="none" lIns="80798" tIns="40399" rIns="80798" bIns="40399" anchor="ctr"/>
            <a:lstStyle/>
            <a:p>
              <a:pPr defTabSz="808038"/>
              <a:r>
                <a:rPr lang="en-US" sz="1400">
                  <a:latin typeface="Comic Sans MS" pitchFamily="66" charset="0"/>
                  <a:cs typeface="Arial" charset="0"/>
                </a:rPr>
                <a:t>Instr.</a:t>
              </a:r>
            </a:p>
            <a:p>
              <a:pPr defTabSz="808038"/>
              <a:r>
                <a:rPr lang="en-US" sz="1400">
                  <a:latin typeface="Comic Sans MS" pitchFamily="66" charset="0"/>
                  <a:cs typeface="Arial" charset="0"/>
                </a:rPr>
                <a:t>Driver</a:t>
              </a:r>
            </a:p>
          </p:txBody>
        </p:sp>
        <p:sp>
          <p:nvSpPr>
            <p:cNvPr id="13319" name="Rectangle 7"/>
            <p:cNvSpPr>
              <a:spLocks noChangeArrowheads="1"/>
            </p:cNvSpPr>
            <p:nvPr/>
          </p:nvSpPr>
          <p:spPr bwMode="auto">
            <a:xfrm>
              <a:off x="4790" y="3025"/>
              <a:ext cx="480" cy="672"/>
            </a:xfrm>
            <a:prstGeom prst="rect">
              <a:avLst/>
            </a:prstGeom>
            <a:solidFill>
              <a:srgbClr val="FFFF00"/>
            </a:solidFill>
            <a:ln w="25400">
              <a:solidFill>
                <a:schemeClr val="tx1"/>
              </a:solidFill>
              <a:miter lim="800000"/>
              <a:headEnd/>
              <a:tailEnd type="none" w="lg" len="lg"/>
            </a:ln>
          </p:spPr>
          <p:txBody>
            <a:bodyPr vert="eaVert" wrap="none" lIns="80798" tIns="40399" rIns="80798" bIns="40399" anchor="ctr"/>
            <a:lstStyle/>
            <a:p>
              <a:pPr defTabSz="808038"/>
              <a:r>
                <a:rPr lang="en-US" sz="1400">
                  <a:latin typeface="Comic Sans MS" pitchFamily="66" charset="0"/>
                  <a:cs typeface="Arial" charset="0"/>
                </a:rPr>
                <a:t>I/O</a:t>
              </a:r>
            </a:p>
            <a:p>
              <a:pPr defTabSz="808038"/>
              <a:r>
                <a:rPr lang="en-US" sz="1400">
                  <a:latin typeface="Comic Sans MS" pitchFamily="66" charset="0"/>
                  <a:cs typeface="Arial" charset="0"/>
                </a:rPr>
                <a:t>Driver</a:t>
              </a:r>
            </a:p>
          </p:txBody>
        </p:sp>
        <p:sp>
          <p:nvSpPr>
            <p:cNvPr id="13320" name="Rectangle 8"/>
            <p:cNvSpPr>
              <a:spLocks noChangeArrowheads="1"/>
            </p:cNvSpPr>
            <p:nvPr/>
          </p:nvSpPr>
          <p:spPr bwMode="auto">
            <a:xfrm>
              <a:off x="2294" y="3889"/>
              <a:ext cx="1920" cy="240"/>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a:r>
                <a:rPr lang="en-US" sz="1400">
                  <a:latin typeface="Comic Sans MS" pitchFamily="66" charset="0"/>
                  <a:cs typeface="Arial" charset="0"/>
                </a:rPr>
                <a:t>Memory Driver</a:t>
              </a:r>
            </a:p>
          </p:txBody>
        </p:sp>
        <p:sp>
          <p:nvSpPr>
            <p:cNvPr id="13321" name="AutoShape 9"/>
            <p:cNvSpPr>
              <a:spLocks noChangeArrowheads="1"/>
            </p:cNvSpPr>
            <p:nvPr/>
          </p:nvSpPr>
          <p:spPr bwMode="auto">
            <a:xfrm>
              <a:off x="1766" y="3121"/>
              <a:ext cx="528" cy="432"/>
            </a:xfrm>
            <a:prstGeom prst="rightArrow">
              <a:avLst>
                <a:gd name="adj1" fmla="val 50000"/>
                <a:gd name="adj2" fmla="val 30556"/>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endParaRPr lang="en-US" sz="1400">
                <a:latin typeface="Comic Sans MS" pitchFamily="66" charset="0"/>
                <a:cs typeface="Arial" charset="0"/>
              </a:endParaRPr>
            </a:p>
          </p:txBody>
        </p:sp>
        <p:sp>
          <p:nvSpPr>
            <p:cNvPr id="13322" name="AutoShape 10"/>
            <p:cNvSpPr>
              <a:spLocks noChangeArrowheads="1"/>
            </p:cNvSpPr>
            <p:nvPr/>
          </p:nvSpPr>
          <p:spPr bwMode="auto">
            <a:xfrm>
              <a:off x="4214" y="3169"/>
              <a:ext cx="576" cy="384"/>
            </a:xfrm>
            <a:prstGeom prst="leftRightArrow">
              <a:avLst>
                <a:gd name="adj1" fmla="val 50000"/>
                <a:gd name="adj2" fmla="val 30000"/>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endParaRPr lang="en-US" sz="1400">
                <a:latin typeface="Comic Sans MS" pitchFamily="66" charset="0"/>
                <a:cs typeface="Arial" charset="0"/>
              </a:endParaRPr>
            </a:p>
          </p:txBody>
        </p:sp>
        <p:sp>
          <p:nvSpPr>
            <p:cNvPr id="13323" name="AutoShape 11"/>
            <p:cNvSpPr>
              <a:spLocks noChangeArrowheads="1"/>
            </p:cNvSpPr>
            <p:nvPr/>
          </p:nvSpPr>
          <p:spPr bwMode="auto">
            <a:xfrm>
              <a:off x="3062" y="3697"/>
              <a:ext cx="384" cy="192"/>
            </a:xfrm>
            <a:prstGeom prst="upDownArrow">
              <a:avLst>
                <a:gd name="adj1" fmla="val 50000"/>
                <a:gd name="adj2" fmla="val 20000"/>
              </a:avLst>
            </a:prstGeom>
            <a:solidFill>
              <a:schemeClr val="accent1"/>
            </a:solidFill>
            <a:ln w="25400">
              <a:solidFill>
                <a:schemeClr val="tx1"/>
              </a:solidFill>
              <a:miter lim="800000"/>
              <a:headEnd/>
              <a:tailEnd type="none" w="lg" len="lg"/>
            </a:ln>
          </p:spPr>
          <p:txBody>
            <a:bodyPr vert="eaVert" wrap="none" lIns="80798" tIns="40399" rIns="80798" bIns="40399" anchor="ctr"/>
            <a:lstStyle/>
            <a:p>
              <a:pPr defTabSz="808038" rtl="1"/>
              <a:endParaRPr lang="en-US" sz="1400">
                <a:latin typeface="Comic Sans MS" pitchFamily="66" charset="0"/>
                <a:cs typeface="Arial" charset="0"/>
              </a:endParaRPr>
            </a:p>
          </p:txBody>
        </p:sp>
        <p:sp>
          <p:nvSpPr>
            <p:cNvPr id="13324" name="Rectangle 12"/>
            <p:cNvSpPr>
              <a:spLocks noChangeArrowheads="1"/>
            </p:cNvSpPr>
            <p:nvPr/>
          </p:nvSpPr>
          <p:spPr bwMode="auto">
            <a:xfrm>
              <a:off x="182" y="3025"/>
              <a:ext cx="528" cy="672"/>
            </a:xfrm>
            <a:prstGeom prst="rect">
              <a:avLst/>
            </a:prstGeom>
            <a:solidFill>
              <a:schemeClr val="accent2"/>
            </a:solidFill>
            <a:ln w="25400">
              <a:solidFill>
                <a:schemeClr val="tx1"/>
              </a:solidFill>
              <a:miter lim="800000"/>
              <a:headEnd/>
              <a:tailEnd type="none" w="lg" len="lg"/>
            </a:ln>
          </p:spPr>
          <p:txBody>
            <a:bodyPr vert="eaVert" wrap="none" lIns="80798" tIns="40399" rIns="80798" bIns="40399" anchor="ctr"/>
            <a:lstStyle/>
            <a:p>
              <a:pPr defTabSz="808038"/>
              <a:r>
                <a:rPr lang="en-US" sz="1400">
                  <a:solidFill>
                    <a:schemeClr val="bg1"/>
                  </a:solidFill>
                  <a:latin typeface="Comic Sans MS" pitchFamily="66" charset="0"/>
                  <a:cs typeface="Arial" charset="0"/>
                </a:rPr>
                <a:t>Instr.</a:t>
              </a:r>
            </a:p>
            <a:p>
              <a:pPr defTabSz="808038"/>
              <a:r>
                <a:rPr lang="en-US" sz="1400">
                  <a:solidFill>
                    <a:schemeClr val="bg1"/>
                  </a:solidFill>
                  <a:latin typeface="Comic Sans MS" pitchFamily="66" charset="0"/>
                  <a:cs typeface="Arial" charset="0"/>
                </a:rPr>
                <a:t>Generator</a:t>
              </a:r>
            </a:p>
          </p:txBody>
        </p:sp>
        <p:sp>
          <p:nvSpPr>
            <p:cNvPr id="13325" name="AutoShape 13"/>
            <p:cNvSpPr>
              <a:spLocks noChangeArrowheads="1"/>
            </p:cNvSpPr>
            <p:nvPr/>
          </p:nvSpPr>
          <p:spPr bwMode="auto">
            <a:xfrm>
              <a:off x="710" y="3121"/>
              <a:ext cx="528" cy="432"/>
            </a:xfrm>
            <a:prstGeom prst="rightArrow">
              <a:avLst>
                <a:gd name="adj1" fmla="val 50000"/>
                <a:gd name="adj2" fmla="val 30556"/>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endParaRPr lang="en-US" sz="1400">
                <a:latin typeface="Comic Sans MS" pitchFamily="66" charset="0"/>
                <a:cs typeface="Arial" charset="0"/>
              </a:endParaRPr>
            </a:p>
          </p:txBody>
        </p:sp>
        <p:sp>
          <p:nvSpPr>
            <p:cNvPr id="13326" name="Rectangle 14"/>
            <p:cNvSpPr>
              <a:spLocks noChangeArrowheads="1"/>
            </p:cNvSpPr>
            <p:nvPr/>
          </p:nvSpPr>
          <p:spPr bwMode="auto">
            <a:xfrm>
              <a:off x="5846" y="3025"/>
              <a:ext cx="480" cy="672"/>
            </a:xfrm>
            <a:prstGeom prst="rect">
              <a:avLst/>
            </a:prstGeom>
            <a:solidFill>
              <a:schemeClr val="accent2"/>
            </a:solidFill>
            <a:ln w="25400">
              <a:solidFill>
                <a:schemeClr val="tx1"/>
              </a:solidFill>
              <a:miter lim="800000"/>
              <a:headEnd/>
              <a:tailEnd type="none" w="lg" len="lg"/>
            </a:ln>
          </p:spPr>
          <p:txBody>
            <a:bodyPr vert="eaVert" wrap="none" lIns="80798" tIns="40399" rIns="80798" bIns="40399" anchor="ctr"/>
            <a:lstStyle/>
            <a:p>
              <a:pPr defTabSz="808038"/>
              <a:r>
                <a:rPr lang="en-US" sz="1400">
                  <a:solidFill>
                    <a:schemeClr val="bg1"/>
                  </a:solidFill>
                  <a:latin typeface="Comic Sans MS" pitchFamily="66" charset="0"/>
                  <a:cs typeface="Arial" charset="0"/>
                </a:rPr>
                <a:t>I/O</a:t>
              </a:r>
            </a:p>
            <a:p>
              <a:pPr defTabSz="808038"/>
              <a:r>
                <a:rPr lang="en-US" sz="1400">
                  <a:solidFill>
                    <a:schemeClr val="bg1"/>
                  </a:solidFill>
                  <a:latin typeface="Comic Sans MS" pitchFamily="66" charset="0"/>
                  <a:cs typeface="Arial" charset="0"/>
                </a:rPr>
                <a:t>Generator</a:t>
              </a:r>
            </a:p>
          </p:txBody>
        </p:sp>
        <p:sp>
          <p:nvSpPr>
            <p:cNvPr id="13327" name="AutoShape 15"/>
            <p:cNvSpPr>
              <a:spLocks noChangeArrowheads="1"/>
            </p:cNvSpPr>
            <p:nvPr/>
          </p:nvSpPr>
          <p:spPr bwMode="auto">
            <a:xfrm>
              <a:off x="5270" y="3169"/>
              <a:ext cx="576" cy="384"/>
            </a:xfrm>
            <a:prstGeom prst="leftRightArrow">
              <a:avLst>
                <a:gd name="adj1" fmla="val 50000"/>
                <a:gd name="adj2" fmla="val 30000"/>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endParaRPr lang="en-US" sz="1400">
                <a:latin typeface="Comic Sans MS" pitchFamily="66" charset="0"/>
                <a:cs typeface="Arial" charset="0"/>
              </a:endParaRPr>
            </a:p>
          </p:txBody>
        </p:sp>
        <p:sp>
          <p:nvSpPr>
            <p:cNvPr id="13328" name="Rectangle 16"/>
            <p:cNvSpPr>
              <a:spLocks noChangeArrowheads="1"/>
            </p:cNvSpPr>
            <p:nvPr/>
          </p:nvSpPr>
          <p:spPr bwMode="auto">
            <a:xfrm>
              <a:off x="2294" y="4321"/>
              <a:ext cx="1920" cy="240"/>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400">
                  <a:solidFill>
                    <a:schemeClr val="bg1"/>
                  </a:solidFill>
                  <a:latin typeface="Comic Sans MS" pitchFamily="66" charset="0"/>
                  <a:cs typeface="Arial" charset="0"/>
                </a:rPr>
                <a:t>Memory Generator</a:t>
              </a:r>
            </a:p>
          </p:txBody>
        </p:sp>
        <p:sp>
          <p:nvSpPr>
            <p:cNvPr id="13329" name="AutoShape 17"/>
            <p:cNvSpPr>
              <a:spLocks noChangeArrowheads="1"/>
            </p:cNvSpPr>
            <p:nvPr/>
          </p:nvSpPr>
          <p:spPr bwMode="auto">
            <a:xfrm>
              <a:off x="3062" y="4129"/>
              <a:ext cx="384" cy="192"/>
            </a:xfrm>
            <a:prstGeom prst="upDownArrow">
              <a:avLst>
                <a:gd name="adj1" fmla="val 50000"/>
                <a:gd name="adj2" fmla="val 20000"/>
              </a:avLst>
            </a:prstGeom>
            <a:solidFill>
              <a:schemeClr val="accent2"/>
            </a:solidFill>
            <a:ln w="25400">
              <a:solidFill>
                <a:schemeClr val="tx1"/>
              </a:solidFill>
              <a:miter lim="800000"/>
              <a:headEnd/>
              <a:tailEnd type="none" w="lg" len="lg"/>
            </a:ln>
          </p:spPr>
          <p:txBody>
            <a:bodyPr vert="eaVert" wrap="none" lIns="80798" tIns="40399" rIns="80798" bIns="40399" anchor="ctr"/>
            <a:lstStyle/>
            <a:p>
              <a:pPr defTabSz="808038" rtl="1"/>
              <a:endParaRPr lang="en-US" sz="1400">
                <a:latin typeface="Comic Sans MS" pitchFamily="66" charset="0"/>
                <a:cs typeface="Arial" charset="0"/>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How Many Generators?</a:t>
            </a:r>
          </a:p>
        </p:txBody>
      </p:sp>
      <p:sp>
        <p:nvSpPr>
          <p:cNvPr id="14339" name="Rectangle 3"/>
          <p:cNvSpPr>
            <a:spLocks noGrp="1" noChangeArrowheads="1"/>
          </p:cNvSpPr>
          <p:nvPr>
            <p:ph type="body" idx="1"/>
          </p:nvPr>
        </p:nvSpPr>
        <p:spPr>
          <a:xfrm>
            <a:off x="468313" y="1557338"/>
            <a:ext cx="8229600" cy="2660650"/>
          </a:xfrm>
        </p:spPr>
        <p:txBody>
          <a:bodyPr/>
          <a:lstStyle/>
          <a:p>
            <a:pPr eaLnBrk="1" hangingPunct="1">
              <a:lnSpc>
                <a:spcPct val="80000"/>
              </a:lnSpc>
            </a:pPr>
            <a:r>
              <a:rPr lang="en-US" sz="2800" smtClean="0"/>
              <a:t>Single generator</a:t>
            </a:r>
          </a:p>
          <a:p>
            <a:pPr lvl="1" eaLnBrk="1" hangingPunct="1">
              <a:lnSpc>
                <a:spcPct val="80000"/>
              </a:lnSpc>
            </a:pPr>
            <a:r>
              <a:rPr lang="en-US" sz="2400" smtClean="0"/>
              <a:t>One generator controls all the interfaces</a:t>
            </a:r>
          </a:p>
          <a:p>
            <a:pPr lvl="1" eaLnBrk="1" hangingPunct="1">
              <a:lnSpc>
                <a:spcPct val="80000"/>
              </a:lnSpc>
            </a:pPr>
            <a:r>
              <a:rPr lang="en-US" sz="2400" smtClean="0"/>
              <a:t>Advantages</a:t>
            </a:r>
          </a:p>
          <a:p>
            <a:pPr lvl="2" eaLnBrk="1" hangingPunct="1">
              <a:lnSpc>
                <a:spcPct val="80000"/>
              </a:lnSpc>
            </a:pPr>
            <a:r>
              <a:rPr lang="en-US" sz="2000" smtClean="0"/>
              <a:t>All the interfaces can work together toward a common goal</a:t>
            </a:r>
          </a:p>
          <a:p>
            <a:pPr lvl="1" eaLnBrk="1" hangingPunct="1">
              <a:lnSpc>
                <a:spcPct val="80000"/>
              </a:lnSpc>
            </a:pPr>
            <a:r>
              <a:rPr lang="en-US" sz="2400" smtClean="0"/>
              <a:t>Disadvantages</a:t>
            </a:r>
          </a:p>
          <a:p>
            <a:pPr lvl="2" eaLnBrk="1" hangingPunct="1">
              <a:lnSpc>
                <a:spcPct val="80000"/>
              </a:lnSpc>
            </a:pPr>
            <a:r>
              <a:rPr lang="en-US" sz="2000" smtClean="0"/>
              <a:t>Complex </a:t>
            </a:r>
          </a:p>
          <a:p>
            <a:pPr lvl="2" eaLnBrk="1" hangingPunct="1">
              <a:lnSpc>
                <a:spcPct val="80000"/>
              </a:lnSpc>
            </a:pPr>
            <a:r>
              <a:rPr lang="en-US" sz="2000" smtClean="0"/>
              <a:t>Hard to reuse</a:t>
            </a:r>
          </a:p>
        </p:txBody>
      </p:sp>
      <p:grpSp>
        <p:nvGrpSpPr>
          <p:cNvPr id="14340" name="Group 4"/>
          <p:cNvGrpSpPr>
            <a:grpSpLocks/>
          </p:cNvGrpSpPr>
          <p:nvPr/>
        </p:nvGrpSpPr>
        <p:grpSpPr bwMode="auto">
          <a:xfrm>
            <a:off x="255588" y="4235450"/>
            <a:ext cx="8632825" cy="2151063"/>
            <a:chOff x="182" y="3025"/>
            <a:chExt cx="6144" cy="1536"/>
          </a:xfrm>
        </p:grpSpPr>
        <p:sp>
          <p:nvSpPr>
            <p:cNvPr id="14341" name="Rectangle 5"/>
            <p:cNvSpPr>
              <a:spLocks noChangeArrowheads="1"/>
            </p:cNvSpPr>
            <p:nvPr/>
          </p:nvSpPr>
          <p:spPr bwMode="auto">
            <a:xfrm>
              <a:off x="2294" y="3025"/>
              <a:ext cx="1920" cy="672"/>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PowerPC</a:t>
              </a:r>
            </a:p>
            <a:p>
              <a:pPr defTabSz="808038"/>
              <a:r>
                <a:rPr lang="en-US" sz="1600">
                  <a:latin typeface="Comic Sans MS" pitchFamily="66" charset="0"/>
                  <a:cs typeface="Arial" charset="0"/>
                </a:rPr>
                <a:t>Processor</a:t>
              </a:r>
            </a:p>
          </p:txBody>
        </p:sp>
        <p:sp>
          <p:nvSpPr>
            <p:cNvPr id="14342" name="Rectangle 6"/>
            <p:cNvSpPr>
              <a:spLocks noChangeArrowheads="1"/>
            </p:cNvSpPr>
            <p:nvPr/>
          </p:nvSpPr>
          <p:spPr bwMode="auto">
            <a:xfrm>
              <a:off x="1238" y="3025"/>
              <a:ext cx="528" cy="672"/>
            </a:xfrm>
            <a:prstGeom prst="rect">
              <a:avLst/>
            </a:prstGeom>
            <a:solidFill>
              <a:srgbClr val="FFFF00"/>
            </a:solidFill>
            <a:ln w="25400">
              <a:solidFill>
                <a:schemeClr val="tx1"/>
              </a:solidFill>
              <a:miter lim="800000"/>
              <a:headEnd/>
              <a:tailEnd type="none" w="lg" len="lg"/>
            </a:ln>
          </p:spPr>
          <p:txBody>
            <a:bodyPr vert="eaVert" wrap="none" lIns="80798" tIns="40399" rIns="80798" bIns="40399" anchor="ctr"/>
            <a:lstStyle/>
            <a:p>
              <a:pPr defTabSz="808038"/>
              <a:r>
                <a:rPr lang="en-US" sz="1400">
                  <a:latin typeface="Comic Sans MS" pitchFamily="66" charset="0"/>
                  <a:cs typeface="Arial" charset="0"/>
                </a:rPr>
                <a:t>Instr.</a:t>
              </a:r>
            </a:p>
            <a:p>
              <a:pPr defTabSz="808038"/>
              <a:r>
                <a:rPr lang="en-US" sz="1400">
                  <a:latin typeface="Comic Sans MS" pitchFamily="66" charset="0"/>
                  <a:cs typeface="Arial" charset="0"/>
                </a:rPr>
                <a:t>Driver</a:t>
              </a:r>
            </a:p>
          </p:txBody>
        </p:sp>
        <p:sp>
          <p:nvSpPr>
            <p:cNvPr id="14343" name="Rectangle 7"/>
            <p:cNvSpPr>
              <a:spLocks noChangeArrowheads="1"/>
            </p:cNvSpPr>
            <p:nvPr/>
          </p:nvSpPr>
          <p:spPr bwMode="auto">
            <a:xfrm>
              <a:off x="4790" y="3025"/>
              <a:ext cx="480" cy="672"/>
            </a:xfrm>
            <a:prstGeom prst="rect">
              <a:avLst/>
            </a:prstGeom>
            <a:solidFill>
              <a:srgbClr val="FFFF00"/>
            </a:solidFill>
            <a:ln w="25400">
              <a:solidFill>
                <a:schemeClr val="tx1"/>
              </a:solidFill>
              <a:miter lim="800000"/>
              <a:headEnd/>
              <a:tailEnd type="none" w="lg" len="lg"/>
            </a:ln>
          </p:spPr>
          <p:txBody>
            <a:bodyPr vert="eaVert" wrap="none" lIns="80798" tIns="40399" rIns="80798" bIns="40399" anchor="ctr"/>
            <a:lstStyle/>
            <a:p>
              <a:pPr defTabSz="808038"/>
              <a:r>
                <a:rPr lang="en-US" sz="1400">
                  <a:latin typeface="Comic Sans MS" pitchFamily="66" charset="0"/>
                  <a:cs typeface="Arial" charset="0"/>
                </a:rPr>
                <a:t>I/O</a:t>
              </a:r>
            </a:p>
            <a:p>
              <a:pPr defTabSz="808038"/>
              <a:r>
                <a:rPr lang="en-US" sz="1400">
                  <a:latin typeface="Comic Sans MS" pitchFamily="66" charset="0"/>
                  <a:cs typeface="Arial" charset="0"/>
                </a:rPr>
                <a:t>Driver</a:t>
              </a:r>
            </a:p>
          </p:txBody>
        </p:sp>
        <p:sp>
          <p:nvSpPr>
            <p:cNvPr id="14344" name="Rectangle 8"/>
            <p:cNvSpPr>
              <a:spLocks noChangeArrowheads="1"/>
            </p:cNvSpPr>
            <p:nvPr/>
          </p:nvSpPr>
          <p:spPr bwMode="auto">
            <a:xfrm>
              <a:off x="2294" y="3889"/>
              <a:ext cx="1920" cy="240"/>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a:r>
                <a:rPr lang="en-US" sz="1400">
                  <a:latin typeface="Comic Sans MS" pitchFamily="66" charset="0"/>
                  <a:cs typeface="Arial" charset="0"/>
                </a:rPr>
                <a:t>Memory Driver</a:t>
              </a:r>
            </a:p>
          </p:txBody>
        </p:sp>
        <p:sp>
          <p:nvSpPr>
            <p:cNvPr id="14345" name="AutoShape 9"/>
            <p:cNvSpPr>
              <a:spLocks noChangeArrowheads="1"/>
            </p:cNvSpPr>
            <p:nvPr/>
          </p:nvSpPr>
          <p:spPr bwMode="auto">
            <a:xfrm>
              <a:off x="1766" y="3121"/>
              <a:ext cx="528" cy="432"/>
            </a:xfrm>
            <a:prstGeom prst="rightArrow">
              <a:avLst>
                <a:gd name="adj1" fmla="val 50000"/>
                <a:gd name="adj2" fmla="val 30556"/>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endParaRPr lang="en-US" sz="1400">
                <a:latin typeface="Comic Sans MS" pitchFamily="66" charset="0"/>
                <a:cs typeface="Arial" charset="0"/>
              </a:endParaRPr>
            </a:p>
          </p:txBody>
        </p:sp>
        <p:sp>
          <p:nvSpPr>
            <p:cNvPr id="14346" name="AutoShape 10"/>
            <p:cNvSpPr>
              <a:spLocks noChangeArrowheads="1"/>
            </p:cNvSpPr>
            <p:nvPr/>
          </p:nvSpPr>
          <p:spPr bwMode="auto">
            <a:xfrm>
              <a:off x="4214" y="3169"/>
              <a:ext cx="576" cy="384"/>
            </a:xfrm>
            <a:prstGeom prst="leftRightArrow">
              <a:avLst>
                <a:gd name="adj1" fmla="val 50000"/>
                <a:gd name="adj2" fmla="val 30000"/>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endParaRPr lang="en-US" sz="1400">
                <a:latin typeface="Comic Sans MS" pitchFamily="66" charset="0"/>
                <a:cs typeface="Arial" charset="0"/>
              </a:endParaRPr>
            </a:p>
          </p:txBody>
        </p:sp>
        <p:sp>
          <p:nvSpPr>
            <p:cNvPr id="14347" name="AutoShape 11"/>
            <p:cNvSpPr>
              <a:spLocks noChangeArrowheads="1"/>
            </p:cNvSpPr>
            <p:nvPr/>
          </p:nvSpPr>
          <p:spPr bwMode="auto">
            <a:xfrm>
              <a:off x="3062" y="3697"/>
              <a:ext cx="384" cy="192"/>
            </a:xfrm>
            <a:prstGeom prst="upDownArrow">
              <a:avLst>
                <a:gd name="adj1" fmla="val 50000"/>
                <a:gd name="adj2" fmla="val 20000"/>
              </a:avLst>
            </a:prstGeom>
            <a:solidFill>
              <a:schemeClr val="accent1"/>
            </a:solidFill>
            <a:ln w="25400">
              <a:solidFill>
                <a:schemeClr val="tx1"/>
              </a:solidFill>
              <a:miter lim="800000"/>
              <a:headEnd/>
              <a:tailEnd type="none" w="lg" len="lg"/>
            </a:ln>
          </p:spPr>
          <p:txBody>
            <a:bodyPr vert="eaVert" wrap="none" lIns="80798" tIns="40399" rIns="80798" bIns="40399" anchor="ctr"/>
            <a:lstStyle/>
            <a:p>
              <a:pPr defTabSz="808038" rtl="1"/>
              <a:endParaRPr lang="en-US" sz="1400">
                <a:latin typeface="Comic Sans MS" pitchFamily="66" charset="0"/>
                <a:cs typeface="Arial" charset="0"/>
              </a:endParaRPr>
            </a:p>
          </p:txBody>
        </p:sp>
        <p:sp>
          <p:nvSpPr>
            <p:cNvPr id="14348" name="Rectangle 12"/>
            <p:cNvSpPr>
              <a:spLocks noChangeArrowheads="1"/>
            </p:cNvSpPr>
            <p:nvPr/>
          </p:nvSpPr>
          <p:spPr bwMode="auto">
            <a:xfrm>
              <a:off x="182" y="3025"/>
              <a:ext cx="528" cy="1536"/>
            </a:xfrm>
            <a:prstGeom prst="rect">
              <a:avLst/>
            </a:prstGeom>
            <a:solidFill>
              <a:schemeClr val="accent2"/>
            </a:solidFill>
            <a:ln w="25400">
              <a:solidFill>
                <a:schemeClr val="tx1"/>
              </a:solidFill>
              <a:miter lim="800000"/>
              <a:headEnd/>
              <a:tailEnd type="none" w="lg" len="lg"/>
            </a:ln>
          </p:spPr>
          <p:txBody>
            <a:bodyPr vert="eaVert" wrap="none" lIns="80798" tIns="40399" rIns="80798" bIns="40399" anchor="ctr"/>
            <a:lstStyle/>
            <a:p>
              <a:pPr defTabSz="808038"/>
              <a:endParaRPr lang="en-US" sz="1400">
                <a:latin typeface="Comic Sans MS" pitchFamily="66" charset="0"/>
                <a:cs typeface="Arial" charset="0"/>
              </a:endParaRPr>
            </a:p>
          </p:txBody>
        </p:sp>
        <p:sp>
          <p:nvSpPr>
            <p:cNvPr id="14349" name="AutoShape 13"/>
            <p:cNvSpPr>
              <a:spLocks noChangeArrowheads="1"/>
            </p:cNvSpPr>
            <p:nvPr/>
          </p:nvSpPr>
          <p:spPr bwMode="auto">
            <a:xfrm>
              <a:off x="710" y="3121"/>
              <a:ext cx="528" cy="432"/>
            </a:xfrm>
            <a:prstGeom prst="rightArrow">
              <a:avLst>
                <a:gd name="adj1" fmla="val 50000"/>
                <a:gd name="adj2" fmla="val 30556"/>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endParaRPr lang="en-US" sz="1400">
                <a:latin typeface="Comic Sans MS" pitchFamily="66" charset="0"/>
                <a:cs typeface="Arial" charset="0"/>
              </a:endParaRPr>
            </a:p>
          </p:txBody>
        </p:sp>
        <p:sp>
          <p:nvSpPr>
            <p:cNvPr id="14350" name="Rectangle 14"/>
            <p:cNvSpPr>
              <a:spLocks noChangeArrowheads="1"/>
            </p:cNvSpPr>
            <p:nvPr/>
          </p:nvSpPr>
          <p:spPr bwMode="auto">
            <a:xfrm>
              <a:off x="5846" y="3025"/>
              <a:ext cx="480" cy="1536"/>
            </a:xfrm>
            <a:prstGeom prst="rect">
              <a:avLst/>
            </a:prstGeom>
            <a:solidFill>
              <a:schemeClr val="accent2"/>
            </a:solidFill>
            <a:ln w="25400">
              <a:solidFill>
                <a:schemeClr val="tx1"/>
              </a:solidFill>
              <a:miter lim="800000"/>
              <a:headEnd/>
              <a:tailEnd type="none" w="lg" len="lg"/>
            </a:ln>
          </p:spPr>
          <p:txBody>
            <a:bodyPr vert="eaVert" wrap="none" lIns="80798" tIns="40399" rIns="80798" bIns="40399" anchor="ctr"/>
            <a:lstStyle/>
            <a:p>
              <a:pPr defTabSz="808038"/>
              <a:endParaRPr lang="en-US" sz="1400">
                <a:latin typeface="Comic Sans MS" pitchFamily="66" charset="0"/>
                <a:cs typeface="Arial" charset="0"/>
              </a:endParaRPr>
            </a:p>
            <a:p>
              <a:pPr defTabSz="808038"/>
              <a:endParaRPr lang="en-US" sz="1400">
                <a:latin typeface="Comic Sans MS" pitchFamily="66" charset="0"/>
                <a:cs typeface="Arial" charset="0"/>
              </a:endParaRPr>
            </a:p>
          </p:txBody>
        </p:sp>
        <p:sp>
          <p:nvSpPr>
            <p:cNvPr id="14351" name="AutoShape 15"/>
            <p:cNvSpPr>
              <a:spLocks noChangeArrowheads="1"/>
            </p:cNvSpPr>
            <p:nvPr/>
          </p:nvSpPr>
          <p:spPr bwMode="auto">
            <a:xfrm>
              <a:off x="5270" y="3169"/>
              <a:ext cx="576" cy="384"/>
            </a:xfrm>
            <a:prstGeom prst="leftRightArrow">
              <a:avLst>
                <a:gd name="adj1" fmla="val 50000"/>
                <a:gd name="adj2" fmla="val 30000"/>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endParaRPr lang="en-US" sz="1400">
                <a:latin typeface="Comic Sans MS" pitchFamily="66" charset="0"/>
                <a:cs typeface="Arial" charset="0"/>
              </a:endParaRPr>
            </a:p>
          </p:txBody>
        </p:sp>
        <p:sp>
          <p:nvSpPr>
            <p:cNvPr id="14352" name="Rectangle 16"/>
            <p:cNvSpPr>
              <a:spLocks noChangeArrowheads="1"/>
            </p:cNvSpPr>
            <p:nvPr/>
          </p:nvSpPr>
          <p:spPr bwMode="auto">
            <a:xfrm>
              <a:off x="710" y="4321"/>
              <a:ext cx="5136" cy="240"/>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400">
                  <a:solidFill>
                    <a:schemeClr val="bg1"/>
                  </a:solidFill>
                  <a:latin typeface="Comic Sans MS" pitchFamily="66" charset="0"/>
                  <a:cs typeface="Arial" charset="0"/>
                </a:rPr>
                <a:t>Unified Generator</a:t>
              </a:r>
            </a:p>
          </p:txBody>
        </p:sp>
        <p:sp>
          <p:nvSpPr>
            <p:cNvPr id="14353" name="AutoShape 17"/>
            <p:cNvSpPr>
              <a:spLocks noChangeArrowheads="1"/>
            </p:cNvSpPr>
            <p:nvPr/>
          </p:nvSpPr>
          <p:spPr bwMode="auto">
            <a:xfrm>
              <a:off x="3062" y="4129"/>
              <a:ext cx="384" cy="192"/>
            </a:xfrm>
            <a:prstGeom prst="upDownArrow">
              <a:avLst>
                <a:gd name="adj1" fmla="val 50000"/>
                <a:gd name="adj2" fmla="val 20000"/>
              </a:avLst>
            </a:prstGeom>
            <a:solidFill>
              <a:schemeClr val="accent2"/>
            </a:solidFill>
            <a:ln w="25400">
              <a:solidFill>
                <a:schemeClr val="tx1"/>
              </a:solidFill>
              <a:miter lim="800000"/>
              <a:headEnd/>
              <a:tailEnd type="none" w="lg" len="lg"/>
            </a:ln>
          </p:spPr>
          <p:txBody>
            <a:bodyPr vert="eaVert" wrap="none" lIns="80798" tIns="40399" rIns="80798" bIns="40399" anchor="ctr"/>
            <a:lstStyle/>
            <a:p>
              <a:pPr defTabSz="808038" rtl="1"/>
              <a:endParaRPr lang="en-US" sz="1400">
                <a:latin typeface="Comic Sans MS" pitchFamily="66" charset="0"/>
                <a:cs typeface="Arial" charset="0"/>
              </a:endParaRPr>
            </a:p>
          </p:txBody>
        </p:sp>
        <p:sp>
          <p:nvSpPr>
            <p:cNvPr id="14354" name="Rectangle 18"/>
            <p:cNvSpPr>
              <a:spLocks noChangeArrowheads="1"/>
            </p:cNvSpPr>
            <p:nvPr/>
          </p:nvSpPr>
          <p:spPr bwMode="auto">
            <a:xfrm>
              <a:off x="614" y="4321"/>
              <a:ext cx="192" cy="240"/>
            </a:xfrm>
            <a:prstGeom prst="rect">
              <a:avLst/>
            </a:prstGeom>
            <a:solidFill>
              <a:schemeClr val="accent2"/>
            </a:solidFill>
            <a:ln w="25400">
              <a:noFill/>
              <a:miter lim="800000"/>
              <a:headEnd/>
              <a:tailEnd type="none" w="lg" len="lg"/>
            </a:ln>
          </p:spPr>
          <p:txBody>
            <a:bodyPr wrap="none" anchor="ctr"/>
            <a:lstStyle/>
            <a:p>
              <a:endParaRPr lang="en-GB"/>
            </a:p>
          </p:txBody>
        </p:sp>
        <p:sp>
          <p:nvSpPr>
            <p:cNvPr id="14355" name="Rectangle 19"/>
            <p:cNvSpPr>
              <a:spLocks noChangeArrowheads="1"/>
            </p:cNvSpPr>
            <p:nvPr/>
          </p:nvSpPr>
          <p:spPr bwMode="auto">
            <a:xfrm>
              <a:off x="5750" y="4321"/>
              <a:ext cx="192" cy="240"/>
            </a:xfrm>
            <a:prstGeom prst="rect">
              <a:avLst/>
            </a:prstGeom>
            <a:solidFill>
              <a:schemeClr val="accent2"/>
            </a:solidFill>
            <a:ln w="25400">
              <a:noFill/>
              <a:miter lim="800000"/>
              <a:headEnd/>
              <a:tailEnd type="none" w="lg" len="lg"/>
            </a:ln>
          </p:spPr>
          <p:txBody>
            <a:bodyPr wrap="none" anchor="ctr"/>
            <a:lstStyle/>
            <a:p>
              <a:endParaRPr lang="en-GB"/>
            </a:p>
          </p:txBody>
        </p:sp>
        <p:sp>
          <p:nvSpPr>
            <p:cNvPr id="14356" name="Line 20"/>
            <p:cNvSpPr>
              <a:spLocks noChangeShapeType="1"/>
            </p:cNvSpPr>
            <p:nvPr/>
          </p:nvSpPr>
          <p:spPr bwMode="auto">
            <a:xfrm>
              <a:off x="710" y="4321"/>
              <a:ext cx="144" cy="0"/>
            </a:xfrm>
            <a:prstGeom prst="line">
              <a:avLst/>
            </a:prstGeom>
            <a:noFill/>
            <a:ln w="25400">
              <a:solidFill>
                <a:schemeClr val="tx1"/>
              </a:solidFill>
              <a:round/>
              <a:headEnd/>
              <a:tailEnd type="none" w="lg" len="lg"/>
            </a:ln>
          </p:spPr>
          <p:txBody>
            <a:bodyPr/>
            <a:lstStyle/>
            <a:p>
              <a:endParaRPr lang="en-GB"/>
            </a:p>
          </p:txBody>
        </p:sp>
        <p:sp>
          <p:nvSpPr>
            <p:cNvPr id="14357" name="Line 21"/>
            <p:cNvSpPr>
              <a:spLocks noChangeShapeType="1"/>
            </p:cNvSpPr>
            <p:nvPr/>
          </p:nvSpPr>
          <p:spPr bwMode="auto">
            <a:xfrm>
              <a:off x="5702" y="4321"/>
              <a:ext cx="144" cy="0"/>
            </a:xfrm>
            <a:prstGeom prst="line">
              <a:avLst/>
            </a:prstGeom>
            <a:noFill/>
            <a:ln w="25400">
              <a:solidFill>
                <a:schemeClr val="tx1"/>
              </a:solidFill>
              <a:round/>
              <a:headEnd/>
              <a:tailEnd type="none" w="lg" len="lg"/>
            </a:ln>
          </p:spPr>
          <p:txBody>
            <a:bodyPr/>
            <a:lstStyle/>
            <a:p>
              <a:endParaRPr lang="en-GB"/>
            </a:p>
          </p:txBody>
        </p:sp>
        <p:sp>
          <p:nvSpPr>
            <p:cNvPr id="14358" name="Line 22"/>
            <p:cNvSpPr>
              <a:spLocks noChangeShapeType="1"/>
            </p:cNvSpPr>
            <p:nvPr/>
          </p:nvSpPr>
          <p:spPr bwMode="auto">
            <a:xfrm>
              <a:off x="614" y="4561"/>
              <a:ext cx="192" cy="0"/>
            </a:xfrm>
            <a:prstGeom prst="line">
              <a:avLst/>
            </a:prstGeom>
            <a:noFill/>
            <a:ln w="25400">
              <a:solidFill>
                <a:schemeClr val="tx1"/>
              </a:solidFill>
              <a:round/>
              <a:headEnd/>
              <a:tailEnd type="none" w="lg" len="lg"/>
            </a:ln>
          </p:spPr>
          <p:txBody>
            <a:bodyPr/>
            <a:lstStyle/>
            <a:p>
              <a:endParaRPr lang="en-GB"/>
            </a:p>
          </p:txBody>
        </p:sp>
        <p:sp>
          <p:nvSpPr>
            <p:cNvPr id="14359" name="Line 23"/>
            <p:cNvSpPr>
              <a:spLocks noChangeShapeType="1"/>
            </p:cNvSpPr>
            <p:nvPr/>
          </p:nvSpPr>
          <p:spPr bwMode="auto">
            <a:xfrm>
              <a:off x="5702" y="4561"/>
              <a:ext cx="288" cy="0"/>
            </a:xfrm>
            <a:prstGeom prst="line">
              <a:avLst/>
            </a:prstGeom>
            <a:noFill/>
            <a:ln w="25400">
              <a:solidFill>
                <a:schemeClr val="tx1"/>
              </a:solidFill>
              <a:round/>
              <a:headEnd/>
              <a:tailEnd type="none" w="lg" len="lg"/>
            </a:ln>
          </p:spPr>
          <p:txBody>
            <a:bodyPr/>
            <a:lstStyle/>
            <a:p>
              <a:endParaRPr lang="en-GB"/>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How Many Generators?</a:t>
            </a:r>
          </a:p>
        </p:txBody>
      </p:sp>
      <p:sp>
        <p:nvSpPr>
          <p:cNvPr id="15363" name="Rectangle 3"/>
          <p:cNvSpPr>
            <a:spLocks noGrp="1" noChangeArrowheads="1"/>
          </p:cNvSpPr>
          <p:nvPr>
            <p:ph type="body" idx="1"/>
          </p:nvPr>
        </p:nvSpPr>
        <p:spPr>
          <a:xfrm>
            <a:off x="468313" y="1557338"/>
            <a:ext cx="8229600" cy="2660650"/>
          </a:xfrm>
        </p:spPr>
        <p:txBody>
          <a:bodyPr/>
          <a:lstStyle/>
          <a:p>
            <a:pPr eaLnBrk="1" hangingPunct="1">
              <a:lnSpc>
                <a:spcPct val="90000"/>
              </a:lnSpc>
            </a:pPr>
            <a:r>
              <a:rPr lang="en-US" sz="2800" smtClean="0"/>
              <a:t>Synchronized generators</a:t>
            </a:r>
          </a:p>
          <a:p>
            <a:pPr lvl="1" eaLnBrk="1" hangingPunct="1">
              <a:lnSpc>
                <a:spcPct val="90000"/>
              </a:lnSpc>
            </a:pPr>
            <a:r>
              <a:rPr lang="en-US" sz="2400" smtClean="0"/>
              <a:t>Each interface has its own generator</a:t>
            </a:r>
          </a:p>
          <a:p>
            <a:pPr lvl="1" eaLnBrk="1" hangingPunct="1">
              <a:lnSpc>
                <a:spcPct val="90000"/>
              </a:lnSpc>
            </a:pPr>
            <a:r>
              <a:rPr lang="en-US" sz="2400" smtClean="0"/>
              <a:t>The generators share information and synchronize</a:t>
            </a:r>
          </a:p>
          <a:p>
            <a:pPr lvl="1" eaLnBrk="1" hangingPunct="1">
              <a:lnSpc>
                <a:spcPct val="90000"/>
              </a:lnSpc>
            </a:pPr>
            <a:r>
              <a:rPr lang="en-US" sz="2400" smtClean="0"/>
              <a:t>Advantages</a:t>
            </a:r>
          </a:p>
          <a:p>
            <a:pPr lvl="2" eaLnBrk="1" hangingPunct="1">
              <a:lnSpc>
                <a:spcPct val="90000"/>
              </a:lnSpc>
            </a:pPr>
            <a:r>
              <a:rPr lang="en-US" sz="2000" smtClean="0"/>
              <a:t>Can reuse each generator separately</a:t>
            </a:r>
          </a:p>
          <a:p>
            <a:pPr lvl="2" eaLnBrk="1" hangingPunct="1">
              <a:lnSpc>
                <a:spcPct val="90000"/>
              </a:lnSpc>
            </a:pPr>
            <a:r>
              <a:rPr lang="en-US" sz="2000" smtClean="0"/>
              <a:t>Can work together towards a common goal</a:t>
            </a:r>
          </a:p>
        </p:txBody>
      </p:sp>
      <p:grpSp>
        <p:nvGrpSpPr>
          <p:cNvPr id="15364" name="Group 4"/>
          <p:cNvGrpSpPr>
            <a:grpSpLocks/>
          </p:cNvGrpSpPr>
          <p:nvPr/>
        </p:nvGrpSpPr>
        <p:grpSpPr bwMode="auto">
          <a:xfrm>
            <a:off x="255588" y="4235450"/>
            <a:ext cx="8632825" cy="2151063"/>
            <a:chOff x="182" y="3025"/>
            <a:chExt cx="6144" cy="1536"/>
          </a:xfrm>
        </p:grpSpPr>
        <p:sp>
          <p:nvSpPr>
            <p:cNvPr id="15365" name="Rectangle 5"/>
            <p:cNvSpPr>
              <a:spLocks noChangeArrowheads="1"/>
            </p:cNvSpPr>
            <p:nvPr/>
          </p:nvSpPr>
          <p:spPr bwMode="auto">
            <a:xfrm>
              <a:off x="2294" y="3025"/>
              <a:ext cx="1920" cy="672"/>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PowerPC</a:t>
              </a:r>
            </a:p>
            <a:p>
              <a:pPr defTabSz="808038"/>
              <a:r>
                <a:rPr lang="en-US" sz="1600">
                  <a:latin typeface="Comic Sans MS" pitchFamily="66" charset="0"/>
                  <a:cs typeface="Arial" charset="0"/>
                </a:rPr>
                <a:t>Processor</a:t>
              </a:r>
            </a:p>
          </p:txBody>
        </p:sp>
        <p:sp>
          <p:nvSpPr>
            <p:cNvPr id="15366" name="Rectangle 6"/>
            <p:cNvSpPr>
              <a:spLocks noChangeArrowheads="1"/>
            </p:cNvSpPr>
            <p:nvPr/>
          </p:nvSpPr>
          <p:spPr bwMode="auto">
            <a:xfrm>
              <a:off x="1238" y="3025"/>
              <a:ext cx="528" cy="672"/>
            </a:xfrm>
            <a:prstGeom prst="rect">
              <a:avLst/>
            </a:prstGeom>
            <a:solidFill>
              <a:srgbClr val="FFFF00"/>
            </a:solidFill>
            <a:ln w="25400">
              <a:solidFill>
                <a:schemeClr val="tx1"/>
              </a:solidFill>
              <a:miter lim="800000"/>
              <a:headEnd/>
              <a:tailEnd type="none" w="lg" len="lg"/>
            </a:ln>
          </p:spPr>
          <p:txBody>
            <a:bodyPr vert="eaVert" wrap="none" lIns="80798" tIns="40399" rIns="80798" bIns="40399" anchor="ctr"/>
            <a:lstStyle/>
            <a:p>
              <a:pPr defTabSz="808038"/>
              <a:r>
                <a:rPr lang="en-US" sz="1400">
                  <a:latin typeface="Comic Sans MS" pitchFamily="66" charset="0"/>
                  <a:cs typeface="Arial" charset="0"/>
                </a:rPr>
                <a:t>Instr.</a:t>
              </a:r>
            </a:p>
            <a:p>
              <a:pPr defTabSz="808038"/>
              <a:r>
                <a:rPr lang="en-US" sz="1400">
                  <a:latin typeface="Comic Sans MS" pitchFamily="66" charset="0"/>
                  <a:cs typeface="Arial" charset="0"/>
                </a:rPr>
                <a:t>Driver</a:t>
              </a:r>
            </a:p>
          </p:txBody>
        </p:sp>
        <p:sp>
          <p:nvSpPr>
            <p:cNvPr id="15367" name="Rectangle 7"/>
            <p:cNvSpPr>
              <a:spLocks noChangeArrowheads="1"/>
            </p:cNvSpPr>
            <p:nvPr/>
          </p:nvSpPr>
          <p:spPr bwMode="auto">
            <a:xfrm>
              <a:off x="4790" y="3025"/>
              <a:ext cx="480" cy="672"/>
            </a:xfrm>
            <a:prstGeom prst="rect">
              <a:avLst/>
            </a:prstGeom>
            <a:solidFill>
              <a:srgbClr val="FFFF00"/>
            </a:solidFill>
            <a:ln w="25400">
              <a:solidFill>
                <a:schemeClr val="tx1"/>
              </a:solidFill>
              <a:miter lim="800000"/>
              <a:headEnd/>
              <a:tailEnd type="none" w="lg" len="lg"/>
            </a:ln>
          </p:spPr>
          <p:txBody>
            <a:bodyPr vert="eaVert" wrap="none" lIns="80798" tIns="40399" rIns="80798" bIns="40399" anchor="ctr"/>
            <a:lstStyle/>
            <a:p>
              <a:pPr defTabSz="808038"/>
              <a:r>
                <a:rPr lang="en-US" sz="1400">
                  <a:latin typeface="Comic Sans MS" pitchFamily="66" charset="0"/>
                  <a:cs typeface="Arial" charset="0"/>
                </a:rPr>
                <a:t>I/O</a:t>
              </a:r>
            </a:p>
            <a:p>
              <a:pPr defTabSz="808038"/>
              <a:r>
                <a:rPr lang="en-US" sz="1400">
                  <a:latin typeface="Comic Sans MS" pitchFamily="66" charset="0"/>
                  <a:cs typeface="Arial" charset="0"/>
                </a:rPr>
                <a:t>Driver</a:t>
              </a:r>
            </a:p>
          </p:txBody>
        </p:sp>
        <p:sp>
          <p:nvSpPr>
            <p:cNvPr id="15368" name="Rectangle 8"/>
            <p:cNvSpPr>
              <a:spLocks noChangeArrowheads="1"/>
            </p:cNvSpPr>
            <p:nvPr/>
          </p:nvSpPr>
          <p:spPr bwMode="auto">
            <a:xfrm>
              <a:off x="2294" y="3889"/>
              <a:ext cx="1920" cy="240"/>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a:r>
                <a:rPr lang="en-US" sz="1400">
                  <a:latin typeface="Comic Sans MS" pitchFamily="66" charset="0"/>
                  <a:cs typeface="Arial" charset="0"/>
                </a:rPr>
                <a:t>Memory Driver</a:t>
              </a:r>
            </a:p>
          </p:txBody>
        </p:sp>
        <p:sp>
          <p:nvSpPr>
            <p:cNvPr id="15369" name="AutoShape 9"/>
            <p:cNvSpPr>
              <a:spLocks noChangeArrowheads="1"/>
            </p:cNvSpPr>
            <p:nvPr/>
          </p:nvSpPr>
          <p:spPr bwMode="auto">
            <a:xfrm>
              <a:off x="1766" y="3121"/>
              <a:ext cx="528" cy="432"/>
            </a:xfrm>
            <a:prstGeom prst="rightArrow">
              <a:avLst>
                <a:gd name="adj1" fmla="val 50000"/>
                <a:gd name="adj2" fmla="val 30556"/>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endParaRPr lang="en-US" sz="1400">
                <a:latin typeface="Comic Sans MS" pitchFamily="66" charset="0"/>
                <a:cs typeface="Arial" charset="0"/>
              </a:endParaRPr>
            </a:p>
          </p:txBody>
        </p:sp>
        <p:sp>
          <p:nvSpPr>
            <p:cNvPr id="15370" name="AutoShape 10"/>
            <p:cNvSpPr>
              <a:spLocks noChangeArrowheads="1"/>
            </p:cNvSpPr>
            <p:nvPr/>
          </p:nvSpPr>
          <p:spPr bwMode="auto">
            <a:xfrm>
              <a:off x="4214" y="3169"/>
              <a:ext cx="576" cy="384"/>
            </a:xfrm>
            <a:prstGeom prst="leftRightArrow">
              <a:avLst>
                <a:gd name="adj1" fmla="val 50000"/>
                <a:gd name="adj2" fmla="val 30000"/>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endParaRPr lang="en-US" sz="1400">
                <a:latin typeface="Comic Sans MS" pitchFamily="66" charset="0"/>
                <a:cs typeface="Arial" charset="0"/>
              </a:endParaRPr>
            </a:p>
          </p:txBody>
        </p:sp>
        <p:sp>
          <p:nvSpPr>
            <p:cNvPr id="15371" name="AutoShape 11"/>
            <p:cNvSpPr>
              <a:spLocks noChangeArrowheads="1"/>
            </p:cNvSpPr>
            <p:nvPr/>
          </p:nvSpPr>
          <p:spPr bwMode="auto">
            <a:xfrm>
              <a:off x="3062" y="3697"/>
              <a:ext cx="384" cy="192"/>
            </a:xfrm>
            <a:prstGeom prst="upDownArrow">
              <a:avLst>
                <a:gd name="adj1" fmla="val 50000"/>
                <a:gd name="adj2" fmla="val 20000"/>
              </a:avLst>
            </a:prstGeom>
            <a:solidFill>
              <a:schemeClr val="accent1"/>
            </a:solidFill>
            <a:ln w="25400">
              <a:solidFill>
                <a:schemeClr val="tx1"/>
              </a:solidFill>
              <a:miter lim="800000"/>
              <a:headEnd/>
              <a:tailEnd type="none" w="lg" len="lg"/>
            </a:ln>
          </p:spPr>
          <p:txBody>
            <a:bodyPr vert="eaVert" wrap="none" lIns="80798" tIns="40399" rIns="80798" bIns="40399" anchor="ctr"/>
            <a:lstStyle/>
            <a:p>
              <a:pPr defTabSz="808038" rtl="1"/>
              <a:endParaRPr lang="en-US" sz="1400">
                <a:latin typeface="Comic Sans MS" pitchFamily="66" charset="0"/>
                <a:cs typeface="Arial" charset="0"/>
              </a:endParaRPr>
            </a:p>
          </p:txBody>
        </p:sp>
        <p:sp>
          <p:nvSpPr>
            <p:cNvPr id="15372" name="Rectangle 12"/>
            <p:cNvSpPr>
              <a:spLocks noChangeArrowheads="1"/>
            </p:cNvSpPr>
            <p:nvPr/>
          </p:nvSpPr>
          <p:spPr bwMode="auto">
            <a:xfrm>
              <a:off x="182" y="3025"/>
              <a:ext cx="528" cy="672"/>
            </a:xfrm>
            <a:prstGeom prst="rect">
              <a:avLst/>
            </a:prstGeom>
            <a:solidFill>
              <a:schemeClr val="accent2"/>
            </a:solidFill>
            <a:ln w="25400">
              <a:solidFill>
                <a:schemeClr val="tx1"/>
              </a:solidFill>
              <a:miter lim="800000"/>
              <a:headEnd/>
              <a:tailEnd type="none" w="lg" len="lg"/>
            </a:ln>
          </p:spPr>
          <p:txBody>
            <a:bodyPr vert="eaVert" wrap="none" lIns="80798" tIns="40399" rIns="80798" bIns="40399" anchor="ctr"/>
            <a:lstStyle/>
            <a:p>
              <a:pPr defTabSz="808038"/>
              <a:r>
                <a:rPr lang="en-US" sz="1400">
                  <a:solidFill>
                    <a:schemeClr val="bg1"/>
                  </a:solidFill>
                  <a:latin typeface="Comic Sans MS" pitchFamily="66" charset="0"/>
                  <a:cs typeface="Arial" charset="0"/>
                </a:rPr>
                <a:t>Instr.</a:t>
              </a:r>
            </a:p>
            <a:p>
              <a:pPr defTabSz="808038"/>
              <a:r>
                <a:rPr lang="en-US" sz="1400">
                  <a:solidFill>
                    <a:schemeClr val="bg1"/>
                  </a:solidFill>
                  <a:latin typeface="Comic Sans MS" pitchFamily="66" charset="0"/>
                  <a:cs typeface="Arial" charset="0"/>
                </a:rPr>
                <a:t>Generator</a:t>
              </a:r>
            </a:p>
          </p:txBody>
        </p:sp>
        <p:sp>
          <p:nvSpPr>
            <p:cNvPr id="15373" name="AutoShape 13"/>
            <p:cNvSpPr>
              <a:spLocks noChangeArrowheads="1"/>
            </p:cNvSpPr>
            <p:nvPr/>
          </p:nvSpPr>
          <p:spPr bwMode="auto">
            <a:xfrm>
              <a:off x="710" y="3121"/>
              <a:ext cx="528" cy="432"/>
            </a:xfrm>
            <a:prstGeom prst="rightArrow">
              <a:avLst>
                <a:gd name="adj1" fmla="val 50000"/>
                <a:gd name="adj2" fmla="val 30556"/>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endParaRPr lang="en-US" sz="1400">
                <a:latin typeface="Comic Sans MS" pitchFamily="66" charset="0"/>
                <a:cs typeface="Arial" charset="0"/>
              </a:endParaRPr>
            </a:p>
          </p:txBody>
        </p:sp>
        <p:sp>
          <p:nvSpPr>
            <p:cNvPr id="15374" name="Rectangle 14"/>
            <p:cNvSpPr>
              <a:spLocks noChangeArrowheads="1"/>
            </p:cNvSpPr>
            <p:nvPr/>
          </p:nvSpPr>
          <p:spPr bwMode="auto">
            <a:xfrm>
              <a:off x="5846" y="3025"/>
              <a:ext cx="480" cy="672"/>
            </a:xfrm>
            <a:prstGeom prst="rect">
              <a:avLst/>
            </a:prstGeom>
            <a:solidFill>
              <a:schemeClr val="accent2"/>
            </a:solidFill>
            <a:ln w="25400">
              <a:solidFill>
                <a:schemeClr val="tx1"/>
              </a:solidFill>
              <a:miter lim="800000"/>
              <a:headEnd/>
              <a:tailEnd type="none" w="lg" len="lg"/>
            </a:ln>
          </p:spPr>
          <p:txBody>
            <a:bodyPr vert="eaVert" wrap="none" lIns="80798" tIns="40399" rIns="80798" bIns="40399" anchor="ctr"/>
            <a:lstStyle/>
            <a:p>
              <a:pPr defTabSz="808038"/>
              <a:r>
                <a:rPr lang="en-US" sz="1400">
                  <a:solidFill>
                    <a:schemeClr val="bg1"/>
                  </a:solidFill>
                  <a:latin typeface="Comic Sans MS" pitchFamily="66" charset="0"/>
                  <a:cs typeface="Arial" charset="0"/>
                </a:rPr>
                <a:t>I/O</a:t>
              </a:r>
            </a:p>
            <a:p>
              <a:pPr defTabSz="808038"/>
              <a:r>
                <a:rPr lang="en-US" sz="1400">
                  <a:solidFill>
                    <a:schemeClr val="bg1"/>
                  </a:solidFill>
                  <a:latin typeface="Comic Sans MS" pitchFamily="66" charset="0"/>
                  <a:cs typeface="Arial" charset="0"/>
                </a:rPr>
                <a:t>Generator</a:t>
              </a:r>
            </a:p>
          </p:txBody>
        </p:sp>
        <p:sp>
          <p:nvSpPr>
            <p:cNvPr id="15375" name="AutoShape 15"/>
            <p:cNvSpPr>
              <a:spLocks noChangeArrowheads="1"/>
            </p:cNvSpPr>
            <p:nvPr/>
          </p:nvSpPr>
          <p:spPr bwMode="auto">
            <a:xfrm>
              <a:off x="5270" y="3169"/>
              <a:ext cx="576" cy="384"/>
            </a:xfrm>
            <a:prstGeom prst="leftRightArrow">
              <a:avLst>
                <a:gd name="adj1" fmla="val 50000"/>
                <a:gd name="adj2" fmla="val 30000"/>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endParaRPr lang="en-US" sz="1400">
                <a:latin typeface="Comic Sans MS" pitchFamily="66" charset="0"/>
                <a:cs typeface="Arial" charset="0"/>
              </a:endParaRPr>
            </a:p>
          </p:txBody>
        </p:sp>
        <p:sp>
          <p:nvSpPr>
            <p:cNvPr id="15376" name="Rectangle 16"/>
            <p:cNvSpPr>
              <a:spLocks noChangeArrowheads="1"/>
            </p:cNvSpPr>
            <p:nvPr/>
          </p:nvSpPr>
          <p:spPr bwMode="auto">
            <a:xfrm>
              <a:off x="2294" y="4321"/>
              <a:ext cx="1920" cy="240"/>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400">
                  <a:solidFill>
                    <a:schemeClr val="bg1"/>
                  </a:solidFill>
                  <a:latin typeface="Comic Sans MS" pitchFamily="66" charset="0"/>
                  <a:cs typeface="Arial" charset="0"/>
                </a:rPr>
                <a:t>Memory Generator</a:t>
              </a:r>
            </a:p>
          </p:txBody>
        </p:sp>
        <p:sp>
          <p:nvSpPr>
            <p:cNvPr id="15377" name="AutoShape 17"/>
            <p:cNvSpPr>
              <a:spLocks noChangeArrowheads="1"/>
            </p:cNvSpPr>
            <p:nvPr/>
          </p:nvSpPr>
          <p:spPr bwMode="auto">
            <a:xfrm>
              <a:off x="3062" y="4129"/>
              <a:ext cx="384" cy="192"/>
            </a:xfrm>
            <a:prstGeom prst="upDownArrow">
              <a:avLst>
                <a:gd name="adj1" fmla="val 50000"/>
                <a:gd name="adj2" fmla="val 20000"/>
              </a:avLst>
            </a:prstGeom>
            <a:solidFill>
              <a:schemeClr val="accent2"/>
            </a:solidFill>
            <a:ln w="25400">
              <a:solidFill>
                <a:schemeClr val="tx1"/>
              </a:solidFill>
              <a:miter lim="800000"/>
              <a:headEnd/>
              <a:tailEnd type="none" w="lg" len="lg"/>
            </a:ln>
          </p:spPr>
          <p:txBody>
            <a:bodyPr vert="eaVert" wrap="none" lIns="80798" tIns="40399" rIns="80798" bIns="40399" anchor="ctr"/>
            <a:lstStyle/>
            <a:p>
              <a:pPr defTabSz="808038" rtl="1"/>
              <a:endParaRPr lang="en-US" sz="1400">
                <a:latin typeface="Comic Sans MS" pitchFamily="66" charset="0"/>
                <a:cs typeface="Arial" charset="0"/>
              </a:endParaRPr>
            </a:p>
          </p:txBody>
        </p:sp>
        <p:cxnSp>
          <p:nvCxnSpPr>
            <p:cNvPr id="15378" name="AutoShape 18"/>
            <p:cNvCxnSpPr>
              <a:cxnSpLocks noChangeShapeType="1"/>
              <a:stCxn id="15376" idx="1"/>
              <a:endCxn id="15372" idx="2"/>
            </p:cNvCxnSpPr>
            <p:nvPr/>
          </p:nvCxnSpPr>
          <p:spPr bwMode="auto">
            <a:xfrm rot="10800000">
              <a:off x="446" y="3705"/>
              <a:ext cx="1840" cy="736"/>
            </a:xfrm>
            <a:prstGeom prst="bentConnector2">
              <a:avLst/>
            </a:prstGeom>
            <a:noFill/>
            <a:ln w="25400">
              <a:solidFill>
                <a:schemeClr val="tx1"/>
              </a:solidFill>
              <a:miter lim="800000"/>
              <a:headEnd type="triangle" w="lg" len="lg"/>
              <a:tailEnd type="triangle" w="lg" len="lg"/>
            </a:ln>
          </p:spPr>
        </p:cxnSp>
        <p:cxnSp>
          <p:nvCxnSpPr>
            <p:cNvPr id="15379" name="AutoShape 19"/>
            <p:cNvCxnSpPr>
              <a:cxnSpLocks noChangeShapeType="1"/>
              <a:stCxn id="15376" idx="3"/>
              <a:endCxn id="15374" idx="2"/>
            </p:cNvCxnSpPr>
            <p:nvPr/>
          </p:nvCxnSpPr>
          <p:spPr bwMode="auto">
            <a:xfrm flipV="1">
              <a:off x="4222" y="3705"/>
              <a:ext cx="1864" cy="736"/>
            </a:xfrm>
            <a:prstGeom prst="bentConnector2">
              <a:avLst/>
            </a:prstGeom>
            <a:noFill/>
            <a:ln w="25400">
              <a:solidFill>
                <a:schemeClr val="tx1"/>
              </a:solidFill>
              <a:miter lim="800000"/>
              <a:headEnd type="triangle" w="lg" len="lg"/>
              <a:tailEnd type="triangle" w="lg" len="lg"/>
            </a:ln>
          </p:spPr>
        </p:cxn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Abstraction Level of Generation</a:t>
            </a:r>
          </a:p>
        </p:txBody>
      </p:sp>
      <p:sp>
        <p:nvSpPr>
          <p:cNvPr id="16387" name="Rectangle 3"/>
          <p:cNvSpPr>
            <a:spLocks noChangeArrowheads="1"/>
          </p:cNvSpPr>
          <p:nvPr/>
        </p:nvSpPr>
        <p:spPr bwMode="auto">
          <a:xfrm>
            <a:off x="762000" y="2678113"/>
            <a:ext cx="1524000" cy="1906587"/>
          </a:xfrm>
          <a:prstGeom prst="rect">
            <a:avLst/>
          </a:prstGeom>
          <a:solidFill>
            <a:srgbClr val="FFCC99"/>
          </a:solidFill>
          <a:ln w="9525" algn="ctr">
            <a:solidFill>
              <a:schemeClr val="tx1"/>
            </a:solidFill>
            <a:miter lim="800000"/>
            <a:headEnd/>
            <a:tailEnd/>
          </a:ln>
        </p:spPr>
        <p:txBody>
          <a:bodyPr wrap="none" lIns="91431" tIns="45716" rIns="91431" bIns="45716" anchor="ctr"/>
          <a:lstStyle/>
          <a:p>
            <a:r>
              <a:rPr lang="en-US">
                <a:cs typeface="Arial" charset="0"/>
              </a:rPr>
              <a:t>DUV</a:t>
            </a:r>
          </a:p>
        </p:txBody>
      </p:sp>
      <p:sp>
        <p:nvSpPr>
          <p:cNvPr id="16388" name="Line 4"/>
          <p:cNvSpPr>
            <a:spLocks noChangeShapeType="1"/>
          </p:cNvSpPr>
          <p:nvPr/>
        </p:nvSpPr>
        <p:spPr bwMode="auto">
          <a:xfrm>
            <a:off x="304800" y="2789238"/>
            <a:ext cx="457200" cy="0"/>
          </a:xfrm>
          <a:prstGeom prst="line">
            <a:avLst/>
          </a:prstGeom>
          <a:noFill/>
          <a:ln w="9525">
            <a:solidFill>
              <a:schemeClr val="tx1"/>
            </a:solidFill>
            <a:round/>
            <a:headEnd/>
            <a:tailEnd/>
          </a:ln>
        </p:spPr>
        <p:txBody>
          <a:bodyPr wrap="none" anchor="ctr"/>
          <a:lstStyle/>
          <a:p>
            <a:endParaRPr lang="en-GB"/>
          </a:p>
        </p:txBody>
      </p:sp>
      <p:sp>
        <p:nvSpPr>
          <p:cNvPr id="16389" name="Line 5"/>
          <p:cNvSpPr>
            <a:spLocks noChangeShapeType="1"/>
          </p:cNvSpPr>
          <p:nvPr/>
        </p:nvSpPr>
        <p:spPr bwMode="auto">
          <a:xfrm>
            <a:off x="304800" y="2901950"/>
            <a:ext cx="457200" cy="0"/>
          </a:xfrm>
          <a:prstGeom prst="line">
            <a:avLst/>
          </a:prstGeom>
          <a:noFill/>
          <a:ln w="9525">
            <a:solidFill>
              <a:schemeClr val="tx1"/>
            </a:solidFill>
            <a:round/>
            <a:headEnd/>
            <a:tailEnd/>
          </a:ln>
        </p:spPr>
        <p:txBody>
          <a:bodyPr wrap="none" anchor="ctr"/>
          <a:lstStyle/>
          <a:p>
            <a:endParaRPr lang="en-GB"/>
          </a:p>
        </p:txBody>
      </p:sp>
      <p:sp>
        <p:nvSpPr>
          <p:cNvPr id="16390" name="Line 6"/>
          <p:cNvSpPr>
            <a:spLocks noChangeShapeType="1"/>
          </p:cNvSpPr>
          <p:nvPr/>
        </p:nvSpPr>
        <p:spPr bwMode="auto">
          <a:xfrm>
            <a:off x="304800" y="3014663"/>
            <a:ext cx="457200" cy="0"/>
          </a:xfrm>
          <a:prstGeom prst="line">
            <a:avLst/>
          </a:prstGeom>
          <a:noFill/>
          <a:ln w="9525">
            <a:solidFill>
              <a:schemeClr val="tx1"/>
            </a:solidFill>
            <a:round/>
            <a:headEnd/>
            <a:tailEnd/>
          </a:ln>
        </p:spPr>
        <p:txBody>
          <a:bodyPr wrap="none" anchor="ctr"/>
          <a:lstStyle/>
          <a:p>
            <a:endParaRPr lang="en-GB"/>
          </a:p>
        </p:txBody>
      </p:sp>
      <p:sp>
        <p:nvSpPr>
          <p:cNvPr id="16391" name="Line 7"/>
          <p:cNvSpPr>
            <a:spLocks noChangeShapeType="1"/>
          </p:cNvSpPr>
          <p:nvPr/>
        </p:nvSpPr>
        <p:spPr bwMode="auto">
          <a:xfrm>
            <a:off x="304800" y="3125788"/>
            <a:ext cx="457200" cy="0"/>
          </a:xfrm>
          <a:prstGeom prst="line">
            <a:avLst/>
          </a:prstGeom>
          <a:noFill/>
          <a:ln w="9525">
            <a:solidFill>
              <a:schemeClr val="tx1"/>
            </a:solidFill>
            <a:round/>
            <a:headEnd/>
            <a:tailEnd/>
          </a:ln>
        </p:spPr>
        <p:txBody>
          <a:bodyPr wrap="none" anchor="ctr"/>
          <a:lstStyle/>
          <a:p>
            <a:endParaRPr lang="en-GB"/>
          </a:p>
        </p:txBody>
      </p:sp>
      <p:sp>
        <p:nvSpPr>
          <p:cNvPr id="16392" name="Line 8"/>
          <p:cNvSpPr>
            <a:spLocks noChangeShapeType="1"/>
          </p:cNvSpPr>
          <p:nvPr/>
        </p:nvSpPr>
        <p:spPr bwMode="auto">
          <a:xfrm>
            <a:off x="304800" y="3238500"/>
            <a:ext cx="457200" cy="0"/>
          </a:xfrm>
          <a:prstGeom prst="line">
            <a:avLst/>
          </a:prstGeom>
          <a:noFill/>
          <a:ln w="9525">
            <a:solidFill>
              <a:schemeClr val="tx1"/>
            </a:solidFill>
            <a:round/>
            <a:headEnd/>
            <a:tailEnd/>
          </a:ln>
        </p:spPr>
        <p:txBody>
          <a:bodyPr wrap="none" anchor="ctr"/>
          <a:lstStyle/>
          <a:p>
            <a:endParaRPr lang="en-GB"/>
          </a:p>
        </p:txBody>
      </p:sp>
      <p:sp>
        <p:nvSpPr>
          <p:cNvPr id="16393" name="Line 9"/>
          <p:cNvSpPr>
            <a:spLocks noChangeShapeType="1"/>
          </p:cNvSpPr>
          <p:nvPr/>
        </p:nvSpPr>
        <p:spPr bwMode="auto">
          <a:xfrm>
            <a:off x="304800" y="3349625"/>
            <a:ext cx="457200" cy="0"/>
          </a:xfrm>
          <a:prstGeom prst="line">
            <a:avLst/>
          </a:prstGeom>
          <a:noFill/>
          <a:ln w="9525">
            <a:solidFill>
              <a:schemeClr val="tx1"/>
            </a:solidFill>
            <a:round/>
            <a:headEnd/>
            <a:tailEnd/>
          </a:ln>
        </p:spPr>
        <p:txBody>
          <a:bodyPr wrap="none" anchor="ctr"/>
          <a:lstStyle/>
          <a:p>
            <a:endParaRPr lang="en-GB"/>
          </a:p>
        </p:txBody>
      </p:sp>
      <p:sp>
        <p:nvSpPr>
          <p:cNvPr id="16394" name="Line 10"/>
          <p:cNvSpPr>
            <a:spLocks noChangeShapeType="1"/>
          </p:cNvSpPr>
          <p:nvPr/>
        </p:nvSpPr>
        <p:spPr bwMode="auto">
          <a:xfrm>
            <a:off x="304800" y="3462338"/>
            <a:ext cx="457200" cy="0"/>
          </a:xfrm>
          <a:prstGeom prst="line">
            <a:avLst/>
          </a:prstGeom>
          <a:noFill/>
          <a:ln w="9525">
            <a:solidFill>
              <a:schemeClr val="tx1"/>
            </a:solidFill>
            <a:round/>
            <a:headEnd/>
            <a:tailEnd/>
          </a:ln>
        </p:spPr>
        <p:txBody>
          <a:bodyPr wrap="none" anchor="ctr"/>
          <a:lstStyle/>
          <a:p>
            <a:endParaRPr lang="en-GB"/>
          </a:p>
        </p:txBody>
      </p:sp>
      <p:sp>
        <p:nvSpPr>
          <p:cNvPr id="16395" name="Line 11"/>
          <p:cNvSpPr>
            <a:spLocks noChangeShapeType="1"/>
          </p:cNvSpPr>
          <p:nvPr/>
        </p:nvSpPr>
        <p:spPr bwMode="auto">
          <a:xfrm>
            <a:off x="304800" y="3575050"/>
            <a:ext cx="457200" cy="0"/>
          </a:xfrm>
          <a:prstGeom prst="line">
            <a:avLst/>
          </a:prstGeom>
          <a:noFill/>
          <a:ln w="9525">
            <a:solidFill>
              <a:schemeClr val="tx1"/>
            </a:solidFill>
            <a:round/>
            <a:headEnd/>
            <a:tailEnd/>
          </a:ln>
        </p:spPr>
        <p:txBody>
          <a:bodyPr wrap="none" anchor="ctr"/>
          <a:lstStyle/>
          <a:p>
            <a:endParaRPr lang="en-GB"/>
          </a:p>
        </p:txBody>
      </p:sp>
      <p:sp>
        <p:nvSpPr>
          <p:cNvPr id="16396" name="Line 12"/>
          <p:cNvSpPr>
            <a:spLocks noChangeShapeType="1"/>
          </p:cNvSpPr>
          <p:nvPr/>
        </p:nvSpPr>
        <p:spPr bwMode="auto">
          <a:xfrm>
            <a:off x="304800" y="3686175"/>
            <a:ext cx="457200" cy="0"/>
          </a:xfrm>
          <a:prstGeom prst="line">
            <a:avLst/>
          </a:prstGeom>
          <a:noFill/>
          <a:ln w="9525">
            <a:solidFill>
              <a:schemeClr val="tx1"/>
            </a:solidFill>
            <a:round/>
            <a:headEnd/>
            <a:tailEnd/>
          </a:ln>
        </p:spPr>
        <p:txBody>
          <a:bodyPr wrap="none" anchor="ctr"/>
          <a:lstStyle/>
          <a:p>
            <a:endParaRPr lang="en-GB"/>
          </a:p>
        </p:txBody>
      </p:sp>
      <p:sp>
        <p:nvSpPr>
          <p:cNvPr id="16397" name="Line 13"/>
          <p:cNvSpPr>
            <a:spLocks noChangeShapeType="1"/>
          </p:cNvSpPr>
          <p:nvPr/>
        </p:nvSpPr>
        <p:spPr bwMode="auto">
          <a:xfrm>
            <a:off x="304800" y="3798888"/>
            <a:ext cx="457200" cy="0"/>
          </a:xfrm>
          <a:prstGeom prst="line">
            <a:avLst/>
          </a:prstGeom>
          <a:noFill/>
          <a:ln w="9525">
            <a:solidFill>
              <a:schemeClr val="tx1"/>
            </a:solidFill>
            <a:round/>
            <a:headEnd/>
            <a:tailEnd/>
          </a:ln>
        </p:spPr>
        <p:txBody>
          <a:bodyPr wrap="none" anchor="ctr"/>
          <a:lstStyle/>
          <a:p>
            <a:endParaRPr lang="en-GB"/>
          </a:p>
        </p:txBody>
      </p:sp>
      <p:sp>
        <p:nvSpPr>
          <p:cNvPr id="16398" name="Line 14"/>
          <p:cNvSpPr>
            <a:spLocks noChangeShapeType="1"/>
          </p:cNvSpPr>
          <p:nvPr/>
        </p:nvSpPr>
        <p:spPr bwMode="auto">
          <a:xfrm>
            <a:off x="304800" y="3911600"/>
            <a:ext cx="457200" cy="0"/>
          </a:xfrm>
          <a:prstGeom prst="line">
            <a:avLst/>
          </a:prstGeom>
          <a:noFill/>
          <a:ln w="9525">
            <a:solidFill>
              <a:schemeClr val="tx1"/>
            </a:solidFill>
            <a:round/>
            <a:headEnd/>
            <a:tailEnd/>
          </a:ln>
        </p:spPr>
        <p:txBody>
          <a:bodyPr wrap="none" anchor="ctr"/>
          <a:lstStyle/>
          <a:p>
            <a:endParaRPr lang="en-GB"/>
          </a:p>
        </p:txBody>
      </p:sp>
      <p:sp>
        <p:nvSpPr>
          <p:cNvPr id="16399" name="Line 15"/>
          <p:cNvSpPr>
            <a:spLocks noChangeShapeType="1"/>
          </p:cNvSpPr>
          <p:nvPr/>
        </p:nvSpPr>
        <p:spPr bwMode="auto">
          <a:xfrm>
            <a:off x="304800" y="4022725"/>
            <a:ext cx="457200" cy="0"/>
          </a:xfrm>
          <a:prstGeom prst="line">
            <a:avLst/>
          </a:prstGeom>
          <a:noFill/>
          <a:ln w="9525">
            <a:solidFill>
              <a:schemeClr val="tx1"/>
            </a:solidFill>
            <a:round/>
            <a:headEnd/>
            <a:tailEnd/>
          </a:ln>
        </p:spPr>
        <p:txBody>
          <a:bodyPr wrap="none" anchor="ctr"/>
          <a:lstStyle/>
          <a:p>
            <a:endParaRPr lang="en-GB"/>
          </a:p>
        </p:txBody>
      </p:sp>
      <p:sp>
        <p:nvSpPr>
          <p:cNvPr id="16400" name="Line 16"/>
          <p:cNvSpPr>
            <a:spLocks noChangeShapeType="1"/>
          </p:cNvSpPr>
          <p:nvPr/>
        </p:nvSpPr>
        <p:spPr bwMode="auto">
          <a:xfrm>
            <a:off x="304800" y="4135438"/>
            <a:ext cx="457200" cy="0"/>
          </a:xfrm>
          <a:prstGeom prst="line">
            <a:avLst/>
          </a:prstGeom>
          <a:noFill/>
          <a:ln w="9525">
            <a:solidFill>
              <a:schemeClr val="tx1"/>
            </a:solidFill>
            <a:round/>
            <a:headEnd/>
            <a:tailEnd/>
          </a:ln>
        </p:spPr>
        <p:txBody>
          <a:bodyPr wrap="none" anchor="ctr"/>
          <a:lstStyle/>
          <a:p>
            <a:endParaRPr lang="en-GB"/>
          </a:p>
        </p:txBody>
      </p:sp>
      <p:sp>
        <p:nvSpPr>
          <p:cNvPr id="16401" name="Line 17"/>
          <p:cNvSpPr>
            <a:spLocks noChangeShapeType="1"/>
          </p:cNvSpPr>
          <p:nvPr/>
        </p:nvSpPr>
        <p:spPr bwMode="auto">
          <a:xfrm>
            <a:off x="304800" y="4248150"/>
            <a:ext cx="457200" cy="0"/>
          </a:xfrm>
          <a:prstGeom prst="line">
            <a:avLst/>
          </a:prstGeom>
          <a:noFill/>
          <a:ln w="9525">
            <a:solidFill>
              <a:schemeClr val="tx1"/>
            </a:solidFill>
            <a:round/>
            <a:headEnd/>
            <a:tailEnd/>
          </a:ln>
        </p:spPr>
        <p:txBody>
          <a:bodyPr wrap="none" anchor="ctr"/>
          <a:lstStyle/>
          <a:p>
            <a:endParaRPr lang="en-GB"/>
          </a:p>
        </p:txBody>
      </p:sp>
      <p:sp>
        <p:nvSpPr>
          <p:cNvPr id="16402" name="Line 18"/>
          <p:cNvSpPr>
            <a:spLocks noChangeShapeType="1"/>
          </p:cNvSpPr>
          <p:nvPr/>
        </p:nvSpPr>
        <p:spPr bwMode="auto">
          <a:xfrm>
            <a:off x="304800" y="4359275"/>
            <a:ext cx="457200" cy="0"/>
          </a:xfrm>
          <a:prstGeom prst="line">
            <a:avLst/>
          </a:prstGeom>
          <a:noFill/>
          <a:ln w="9525">
            <a:solidFill>
              <a:schemeClr val="tx1"/>
            </a:solidFill>
            <a:round/>
            <a:headEnd/>
            <a:tailEnd/>
          </a:ln>
        </p:spPr>
        <p:txBody>
          <a:bodyPr wrap="none" anchor="ctr"/>
          <a:lstStyle/>
          <a:p>
            <a:endParaRPr lang="en-GB"/>
          </a:p>
        </p:txBody>
      </p:sp>
      <p:sp>
        <p:nvSpPr>
          <p:cNvPr id="16403" name="Line 19"/>
          <p:cNvSpPr>
            <a:spLocks noChangeShapeType="1"/>
          </p:cNvSpPr>
          <p:nvPr/>
        </p:nvSpPr>
        <p:spPr bwMode="auto">
          <a:xfrm>
            <a:off x="304800" y="4471988"/>
            <a:ext cx="457200" cy="0"/>
          </a:xfrm>
          <a:prstGeom prst="line">
            <a:avLst/>
          </a:prstGeom>
          <a:noFill/>
          <a:ln w="9525">
            <a:solidFill>
              <a:schemeClr val="tx1"/>
            </a:solidFill>
            <a:round/>
            <a:headEnd/>
            <a:tailEnd/>
          </a:ln>
        </p:spPr>
        <p:txBody>
          <a:bodyPr wrap="none" anchor="ctr"/>
          <a:lstStyle/>
          <a:p>
            <a:endParaRPr lang="en-GB"/>
          </a:p>
        </p:txBody>
      </p:sp>
      <p:sp>
        <p:nvSpPr>
          <p:cNvPr id="16404" name="Line 20"/>
          <p:cNvSpPr>
            <a:spLocks noChangeShapeType="1"/>
          </p:cNvSpPr>
          <p:nvPr/>
        </p:nvSpPr>
        <p:spPr bwMode="auto">
          <a:xfrm>
            <a:off x="2286000" y="2789238"/>
            <a:ext cx="457200" cy="0"/>
          </a:xfrm>
          <a:prstGeom prst="line">
            <a:avLst/>
          </a:prstGeom>
          <a:noFill/>
          <a:ln w="9525">
            <a:solidFill>
              <a:schemeClr val="tx1"/>
            </a:solidFill>
            <a:round/>
            <a:headEnd/>
            <a:tailEnd/>
          </a:ln>
        </p:spPr>
        <p:txBody>
          <a:bodyPr wrap="none" anchor="ctr"/>
          <a:lstStyle/>
          <a:p>
            <a:endParaRPr lang="en-GB"/>
          </a:p>
        </p:txBody>
      </p:sp>
      <p:sp>
        <p:nvSpPr>
          <p:cNvPr id="16405" name="Line 21"/>
          <p:cNvSpPr>
            <a:spLocks noChangeShapeType="1"/>
          </p:cNvSpPr>
          <p:nvPr/>
        </p:nvSpPr>
        <p:spPr bwMode="auto">
          <a:xfrm>
            <a:off x="2286000" y="2901950"/>
            <a:ext cx="457200" cy="0"/>
          </a:xfrm>
          <a:prstGeom prst="line">
            <a:avLst/>
          </a:prstGeom>
          <a:noFill/>
          <a:ln w="9525">
            <a:solidFill>
              <a:schemeClr val="tx1"/>
            </a:solidFill>
            <a:round/>
            <a:headEnd/>
            <a:tailEnd/>
          </a:ln>
        </p:spPr>
        <p:txBody>
          <a:bodyPr wrap="none" anchor="ctr"/>
          <a:lstStyle/>
          <a:p>
            <a:endParaRPr lang="en-GB"/>
          </a:p>
        </p:txBody>
      </p:sp>
      <p:sp>
        <p:nvSpPr>
          <p:cNvPr id="16406" name="Line 22"/>
          <p:cNvSpPr>
            <a:spLocks noChangeShapeType="1"/>
          </p:cNvSpPr>
          <p:nvPr/>
        </p:nvSpPr>
        <p:spPr bwMode="auto">
          <a:xfrm>
            <a:off x="2286000" y="3014663"/>
            <a:ext cx="457200" cy="0"/>
          </a:xfrm>
          <a:prstGeom prst="line">
            <a:avLst/>
          </a:prstGeom>
          <a:noFill/>
          <a:ln w="9525">
            <a:solidFill>
              <a:schemeClr val="tx1"/>
            </a:solidFill>
            <a:round/>
            <a:headEnd/>
            <a:tailEnd/>
          </a:ln>
        </p:spPr>
        <p:txBody>
          <a:bodyPr wrap="none" anchor="ctr"/>
          <a:lstStyle/>
          <a:p>
            <a:endParaRPr lang="en-GB"/>
          </a:p>
        </p:txBody>
      </p:sp>
      <p:sp>
        <p:nvSpPr>
          <p:cNvPr id="16407" name="Line 23"/>
          <p:cNvSpPr>
            <a:spLocks noChangeShapeType="1"/>
          </p:cNvSpPr>
          <p:nvPr/>
        </p:nvSpPr>
        <p:spPr bwMode="auto">
          <a:xfrm>
            <a:off x="2286000" y="3125788"/>
            <a:ext cx="457200" cy="0"/>
          </a:xfrm>
          <a:prstGeom prst="line">
            <a:avLst/>
          </a:prstGeom>
          <a:noFill/>
          <a:ln w="9525">
            <a:solidFill>
              <a:schemeClr val="tx1"/>
            </a:solidFill>
            <a:round/>
            <a:headEnd/>
            <a:tailEnd/>
          </a:ln>
        </p:spPr>
        <p:txBody>
          <a:bodyPr wrap="none" anchor="ctr"/>
          <a:lstStyle/>
          <a:p>
            <a:endParaRPr lang="en-GB"/>
          </a:p>
        </p:txBody>
      </p:sp>
      <p:sp>
        <p:nvSpPr>
          <p:cNvPr id="16408" name="Line 24"/>
          <p:cNvSpPr>
            <a:spLocks noChangeShapeType="1"/>
          </p:cNvSpPr>
          <p:nvPr/>
        </p:nvSpPr>
        <p:spPr bwMode="auto">
          <a:xfrm>
            <a:off x="2286000" y="3238500"/>
            <a:ext cx="457200" cy="0"/>
          </a:xfrm>
          <a:prstGeom prst="line">
            <a:avLst/>
          </a:prstGeom>
          <a:noFill/>
          <a:ln w="9525">
            <a:solidFill>
              <a:schemeClr val="tx1"/>
            </a:solidFill>
            <a:round/>
            <a:headEnd/>
            <a:tailEnd/>
          </a:ln>
        </p:spPr>
        <p:txBody>
          <a:bodyPr wrap="none" anchor="ctr"/>
          <a:lstStyle/>
          <a:p>
            <a:endParaRPr lang="en-GB"/>
          </a:p>
        </p:txBody>
      </p:sp>
      <p:sp>
        <p:nvSpPr>
          <p:cNvPr id="16409" name="Line 25"/>
          <p:cNvSpPr>
            <a:spLocks noChangeShapeType="1"/>
          </p:cNvSpPr>
          <p:nvPr/>
        </p:nvSpPr>
        <p:spPr bwMode="auto">
          <a:xfrm>
            <a:off x="2286000" y="3349625"/>
            <a:ext cx="457200" cy="0"/>
          </a:xfrm>
          <a:prstGeom prst="line">
            <a:avLst/>
          </a:prstGeom>
          <a:noFill/>
          <a:ln w="9525">
            <a:solidFill>
              <a:schemeClr val="tx1"/>
            </a:solidFill>
            <a:round/>
            <a:headEnd/>
            <a:tailEnd/>
          </a:ln>
        </p:spPr>
        <p:txBody>
          <a:bodyPr wrap="none" anchor="ctr"/>
          <a:lstStyle/>
          <a:p>
            <a:endParaRPr lang="en-GB"/>
          </a:p>
        </p:txBody>
      </p:sp>
      <p:sp>
        <p:nvSpPr>
          <p:cNvPr id="16410" name="Line 26"/>
          <p:cNvSpPr>
            <a:spLocks noChangeShapeType="1"/>
          </p:cNvSpPr>
          <p:nvPr/>
        </p:nvSpPr>
        <p:spPr bwMode="auto">
          <a:xfrm>
            <a:off x="2286000" y="3462338"/>
            <a:ext cx="457200" cy="0"/>
          </a:xfrm>
          <a:prstGeom prst="line">
            <a:avLst/>
          </a:prstGeom>
          <a:noFill/>
          <a:ln w="9525">
            <a:solidFill>
              <a:schemeClr val="tx1"/>
            </a:solidFill>
            <a:round/>
            <a:headEnd/>
            <a:tailEnd/>
          </a:ln>
        </p:spPr>
        <p:txBody>
          <a:bodyPr wrap="none" anchor="ctr"/>
          <a:lstStyle/>
          <a:p>
            <a:endParaRPr lang="en-GB"/>
          </a:p>
        </p:txBody>
      </p:sp>
      <p:sp>
        <p:nvSpPr>
          <p:cNvPr id="16411" name="Line 27"/>
          <p:cNvSpPr>
            <a:spLocks noChangeShapeType="1"/>
          </p:cNvSpPr>
          <p:nvPr/>
        </p:nvSpPr>
        <p:spPr bwMode="auto">
          <a:xfrm>
            <a:off x="2286000" y="3575050"/>
            <a:ext cx="457200" cy="0"/>
          </a:xfrm>
          <a:prstGeom prst="line">
            <a:avLst/>
          </a:prstGeom>
          <a:noFill/>
          <a:ln w="9525">
            <a:solidFill>
              <a:schemeClr val="tx1"/>
            </a:solidFill>
            <a:round/>
            <a:headEnd/>
            <a:tailEnd/>
          </a:ln>
        </p:spPr>
        <p:txBody>
          <a:bodyPr wrap="none" anchor="ctr"/>
          <a:lstStyle/>
          <a:p>
            <a:endParaRPr lang="en-GB"/>
          </a:p>
        </p:txBody>
      </p:sp>
      <p:sp>
        <p:nvSpPr>
          <p:cNvPr id="16412" name="Line 28"/>
          <p:cNvSpPr>
            <a:spLocks noChangeShapeType="1"/>
          </p:cNvSpPr>
          <p:nvPr/>
        </p:nvSpPr>
        <p:spPr bwMode="auto">
          <a:xfrm>
            <a:off x="2286000" y="3686175"/>
            <a:ext cx="457200" cy="0"/>
          </a:xfrm>
          <a:prstGeom prst="line">
            <a:avLst/>
          </a:prstGeom>
          <a:noFill/>
          <a:ln w="9525">
            <a:solidFill>
              <a:schemeClr val="tx1"/>
            </a:solidFill>
            <a:round/>
            <a:headEnd/>
            <a:tailEnd/>
          </a:ln>
        </p:spPr>
        <p:txBody>
          <a:bodyPr wrap="none" anchor="ctr"/>
          <a:lstStyle/>
          <a:p>
            <a:endParaRPr lang="en-GB"/>
          </a:p>
        </p:txBody>
      </p:sp>
      <p:sp>
        <p:nvSpPr>
          <p:cNvPr id="16413" name="Line 29"/>
          <p:cNvSpPr>
            <a:spLocks noChangeShapeType="1"/>
          </p:cNvSpPr>
          <p:nvPr/>
        </p:nvSpPr>
        <p:spPr bwMode="auto">
          <a:xfrm>
            <a:off x="2286000" y="3798888"/>
            <a:ext cx="457200" cy="0"/>
          </a:xfrm>
          <a:prstGeom prst="line">
            <a:avLst/>
          </a:prstGeom>
          <a:noFill/>
          <a:ln w="9525">
            <a:solidFill>
              <a:schemeClr val="tx1"/>
            </a:solidFill>
            <a:round/>
            <a:headEnd/>
            <a:tailEnd/>
          </a:ln>
        </p:spPr>
        <p:txBody>
          <a:bodyPr wrap="none" anchor="ctr"/>
          <a:lstStyle/>
          <a:p>
            <a:endParaRPr lang="en-GB"/>
          </a:p>
        </p:txBody>
      </p:sp>
      <p:sp>
        <p:nvSpPr>
          <p:cNvPr id="16414" name="Line 30"/>
          <p:cNvSpPr>
            <a:spLocks noChangeShapeType="1"/>
          </p:cNvSpPr>
          <p:nvPr/>
        </p:nvSpPr>
        <p:spPr bwMode="auto">
          <a:xfrm>
            <a:off x="2286000" y="3911600"/>
            <a:ext cx="457200" cy="0"/>
          </a:xfrm>
          <a:prstGeom prst="line">
            <a:avLst/>
          </a:prstGeom>
          <a:noFill/>
          <a:ln w="9525">
            <a:solidFill>
              <a:schemeClr val="tx1"/>
            </a:solidFill>
            <a:round/>
            <a:headEnd/>
            <a:tailEnd/>
          </a:ln>
        </p:spPr>
        <p:txBody>
          <a:bodyPr wrap="none" anchor="ctr"/>
          <a:lstStyle/>
          <a:p>
            <a:endParaRPr lang="en-GB"/>
          </a:p>
        </p:txBody>
      </p:sp>
      <p:sp>
        <p:nvSpPr>
          <p:cNvPr id="16415" name="Line 31"/>
          <p:cNvSpPr>
            <a:spLocks noChangeShapeType="1"/>
          </p:cNvSpPr>
          <p:nvPr/>
        </p:nvSpPr>
        <p:spPr bwMode="auto">
          <a:xfrm>
            <a:off x="2286000" y="4022725"/>
            <a:ext cx="457200" cy="0"/>
          </a:xfrm>
          <a:prstGeom prst="line">
            <a:avLst/>
          </a:prstGeom>
          <a:noFill/>
          <a:ln w="9525">
            <a:solidFill>
              <a:schemeClr val="tx1"/>
            </a:solidFill>
            <a:round/>
            <a:headEnd/>
            <a:tailEnd/>
          </a:ln>
        </p:spPr>
        <p:txBody>
          <a:bodyPr wrap="none" anchor="ctr"/>
          <a:lstStyle/>
          <a:p>
            <a:endParaRPr lang="en-GB"/>
          </a:p>
        </p:txBody>
      </p:sp>
      <p:sp>
        <p:nvSpPr>
          <p:cNvPr id="16416" name="Line 32"/>
          <p:cNvSpPr>
            <a:spLocks noChangeShapeType="1"/>
          </p:cNvSpPr>
          <p:nvPr/>
        </p:nvSpPr>
        <p:spPr bwMode="auto">
          <a:xfrm>
            <a:off x="2286000" y="4135438"/>
            <a:ext cx="457200" cy="0"/>
          </a:xfrm>
          <a:prstGeom prst="line">
            <a:avLst/>
          </a:prstGeom>
          <a:noFill/>
          <a:ln w="9525">
            <a:solidFill>
              <a:schemeClr val="tx1"/>
            </a:solidFill>
            <a:round/>
            <a:headEnd/>
            <a:tailEnd/>
          </a:ln>
        </p:spPr>
        <p:txBody>
          <a:bodyPr wrap="none" anchor="ctr"/>
          <a:lstStyle/>
          <a:p>
            <a:endParaRPr lang="en-GB"/>
          </a:p>
        </p:txBody>
      </p:sp>
      <p:sp>
        <p:nvSpPr>
          <p:cNvPr id="16417" name="Line 33"/>
          <p:cNvSpPr>
            <a:spLocks noChangeShapeType="1"/>
          </p:cNvSpPr>
          <p:nvPr/>
        </p:nvSpPr>
        <p:spPr bwMode="auto">
          <a:xfrm>
            <a:off x="2286000" y="4248150"/>
            <a:ext cx="457200" cy="0"/>
          </a:xfrm>
          <a:prstGeom prst="line">
            <a:avLst/>
          </a:prstGeom>
          <a:noFill/>
          <a:ln w="9525">
            <a:solidFill>
              <a:schemeClr val="tx1"/>
            </a:solidFill>
            <a:round/>
            <a:headEnd/>
            <a:tailEnd/>
          </a:ln>
        </p:spPr>
        <p:txBody>
          <a:bodyPr wrap="none" anchor="ctr"/>
          <a:lstStyle/>
          <a:p>
            <a:endParaRPr lang="en-GB"/>
          </a:p>
        </p:txBody>
      </p:sp>
      <p:sp>
        <p:nvSpPr>
          <p:cNvPr id="16418" name="Line 34"/>
          <p:cNvSpPr>
            <a:spLocks noChangeShapeType="1"/>
          </p:cNvSpPr>
          <p:nvPr/>
        </p:nvSpPr>
        <p:spPr bwMode="auto">
          <a:xfrm>
            <a:off x="2286000" y="4359275"/>
            <a:ext cx="457200" cy="0"/>
          </a:xfrm>
          <a:prstGeom prst="line">
            <a:avLst/>
          </a:prstGeom>
          <a:noFill/>
          <a:ln w="9525">
            <a:solidFill>
              <a:schemeClr val="tx1"/>
            </a:solidFill>
            <a:round/>
            <a:headEnd/>
            <a:tailEnd/>
          </a:ln>
        </p:spPr>
        <p:txBody>
          <a:bodyPr wrap="none" anchor="ctr"/>
          <a:lstStyle/>
          <a:p>
            <a:endParaRPr lang="en-GB"/>
          </a:p>
        </p:txBody>
      </p:sp>
      <p:sp>
        <p:nvSpPr>
          <p:cNvPr id="16419" name="Line 35"/>
          <p:cNvSpPr>
            <a:spLocks noChangeShapeType="1"/>
          </p:cNvSpPr>
          <p:nvPr/>
        </p:nvSpPr>
        <p:spPr bwMode="auto">
          <a:xfrm>
            <a:off x="2286000" y="4471988"/>
            <a:ext cx="457200" cy="0"/>
          </a:xfrm>
          <a:prstGeom prst="line">
            <a:avLst/>
          </a:prstGeom>
          <a:noFill/>
          <a:ln w="9525">
            <a:solidFill>
              <a:schemeClr val="tx1"/>
            </a:solidFill>
            <a:round/>
            <a:headEnd/>
            <a:tailEnd/>
          </a:ln>
        </p:spPr>
        <p:txBody>
          <a:bodyPr wrap="none" anchor="ctr"/>
          <a:lstStyle/>
          <a:p>
            <a:endParaRPr lang="en-GB"/>
          </a:p>
        </p:txBody>
      </p:sp>
      <p:sp>
        <p:nvSpPr>
          <p:cNvPr id="16420" name="Rectangle 36"/>
          <p:cNvSpPr>
            <a:spLocks noChangeArrowheads="1"/>
          </p:cNvSpPr>
          <p:nvPr/>
        </p:nvSpPr>
        <p:spPr bwMode="auto">
          <a:xfrm>
            <a:off x="3581400" y="4359275"/>
            <a:ext cx="2362200" cy="785813"/>
          </a:xfrm>
          <a:prstGeom prst="rect">
            <a:avLst/>
          </a:prstGeom>
          <a:solidFill>
            <a:schemeClr val="accent1"/>
          </a:solidFill>
          <a:ln w="9525" algn="ctr">
            <a:solidFill>
              <a:schemeClr val="tx1"/>
            </a:solidFill>
            <a:miter lim="800000"/>
            <a:headEnd/>
            <a:tailEnd/>
          </a:ln>
        </p:spPr>
        <p:txBody>
          <a:bodyPr wrap="none" lIns="91431" tIns="45716" rIns="91431" bIns="45716" anchor="ctr"/>
          <a:lstStyle/>
          <a:p>
            <a:r>
              <a:rPr lang="en-US">
                <a:cs typeface="Arial" charset="0"/>
              </a:rPr>
              <a:t>Bit Level </a:t>
            </a:r>
          </a:p>
          <a:p>
            <a:r>
              <a:rPr lang="en-US">
                <a:cs typeface="Arial" charset="0"/>
              </a:rPr>
              <a:t>(no abstraction)</a:t>
            </a:r>
          </a:p>
        </p:txBody>
      </p:sp>
      <p:sp>
        <p:nvSpPr>
          <p:cNvPr id="16421" name="Rectangle 37"/>
          <p:cNvSpPr>
            <a:spLocks noChangeArrowheads="1"/>
          </p:cNvSpPr>
          <p:nvPr/>
        </p:nvSpPr>
        <p:spPr bwMode="auto">
          <a:xfrm>
            <a:off x="3581400" y="3575050"/>
            <a:ext cx="2362200" cy="784225"/>
          </a:xfrm>
          <a:prstGeom prst="rect">
            <a:avLst/>
          </a:prstGeom>
          <a:solidFill>
            <a:srgbClr val="00FF00"/>
          </a:solidFill>
          <a:ln w="9525" algn="ctr">
            <a:solidFill>
              <a:schemeClr val="tx1"/>
            </a:solidFill>
            <a:miter lim="800000"/>
            <a:headEnd/>
            <a:tailEnd/>
          </a:ln>
        </p:spPr>
        <p:txBody>
          <a:bodyPr wrap="none" lIns="91431" tIns="45716" rIns="91431" bIns="45716" anchor="ctr"/>
          <a:lstStyle/>
          <a:p>
            <a:r>
              <a:rPr lang="en-US">
                <a:cs typeface="Arial" charset="0"/>
              </a:rPr>
              <a:t>Command &amp; Data</a:t>
            </a:r>
          </a:p>
          <a:p>
            <a:r>
              <a:rPr lang="en-US">
                <a:cs typeface="Arial" charset="0"/>
              </a:rPr>
              <a:t>instruction level</a:t>
            </a:r>
          </a:p>
        </p:txBody>
      </p:sp>
      <p:sp>
        <p:nvSpPr>
          <p:cNvPr id="16422" name="Rectangle 38"/>
          <p:cNvSpPr>
            <a:spLocks noChangeArrowheads="1"/>
          </p:cNvSpPr>
          <p:nvPr/>
        </p:nvSpPr>
        <p:spPr bwMode="auto">
          <a:xfrm>
            <a:off x="3581400" y="2789238"/>
            <a:ext cx="2362200" cy="785812"/>
          </a:xfrm>
          <a:prstGeom prst="rect">
            <a:avLst/>
          </a:prstGeom>
          <a:solidFill>
            <a:schemeClr val="accent2"/>
          </a:solidFill>
          <a:ln w="9525" algn="ctr">
            <a:solidFill>
              <a:schemeClr val="tx1"/>
            </a:solidFill>
            <a:miter lim="800000"/>
            <a:headEnd/>
            <a:tailEnd/>
          </a:ln>
        </p:spPr>
        <p:txBody>
          <a:bodyPr wrap="none" lIns="91431" tIns="45716" rIns="91431" bIns="45716" anchor="ctr"/>
          <a:lstStyle/>
          <a:p>
            <a:endParaRPr lang="en-US">
              <a:cs typeface="Arial" charset="0"/>
            </a:endParaRPr>
          </a:p>
        </p:txBody>
      </p:sp>
      <p:sp>
        <p:nvSpPr>
          <p:cNvPr id="16423" name="Rectangle 39"/>
          <p:cNvSpPr>
            <a:spLocks noChangeArrowheads="1"/>
          </p:cNvSpPr>
          <p:nvPr/>
        </p:nvSpPr>
        <p:spPr bwMode="auto">
          <a:xfrm>
            <a:off x="3581400" y="2005013"/>
            <a:ext cx="2362200" cy="784225"/>
          </a:xfrm>
          <a:prstGeom prst="rect">
            <a:avLst/>
          </a:prstGeom>
          <a:solidFill>
            <a:schemeClr val="accent1"/>
          </a:solidFill>
          <a:ln w="9525" algn="ctr">
            <a:solidFill>
              <a:schemeClr val="tx1"/>
            </a:solidFill>
            <a:miter lim="800000"/>
            <a:headEnd/>
            <a:tailEnd/>
          </a:ln>
        </p:spPr>
        <p:txBody>
          <a:bodyPr wrap="none" lIns="91431" tIns="45716" rIns="91431" bIns="45716" anchor="ctr"/>
          <a:lstStyle/>
          <a:p>
            <a:endParaRPr lang="en-US">
              <a:cs typeface="Arial" charset="0"/>
            </a:endParaRPr>
          </a:p>
        </p:txBody>
      </p:sp>
      <p:sp>
        <p:nvSpPr>
          <p:cNvPr id="16424" name="AutoShape 40"/>
          <p:cNvSpPr>
            <a:spLocks noChangeArrowheads="1"/>
          </p:cNvSpPr>
          <p:nvPr/>
        </p:nvSpPr>
        <p:spPr bwMode="auto">
          <a:xfrm flipV="1">
            <a:off x="5943600" y="4022725"/>
            <a:ext cx="685800" cy="898525"/>
          </a:xfrm>
          <a:prstGeom prst="curvedLeftArrow">
            <a:avLst>
              <a:gd name="adj1" fmla="val 26204"/>
              <a:gd name="adj2" fmla="val 52407"/>
              <a:gd name="adj3" fmla="val 33333"/>
            </a:avLst>
          </a:prstGeom>
          <a:noFill/>
          <a:ln w="9525">
            <a:solidFill>
              <a:schemeClr val="tx1"/>
            </a:solidFill>
            <a:miter lim="800000"/>
            <a:headEnd/>
            <a:tailEnd/>
          </a:ln>
        </p:spPr>
        <p:txBody>
          <a:bodyPr wrap="none" anchor="ctr"/>
          <a:lstStyle/>
          <a:p>
            <a:endParaRPr lang="en-GB"/>
          </a:p>
        </p:txBody>
      </p:sp>
      <p:sp>
        <p:nvSpPr>
          <p:cNvPr id="16425" name="AutoShape 41"/>
          <p:cNvSpPr>
            <a:spLocks noChangeArrowheads="1"/>
          </p:cNvSpPr>
          <p:nvPr/>
        </p:nvSpPr>
        <p:spPr bwMode="auto">
          <a:xfrm flipV="1">
            <a:off x="5943600" y="2228850"/>
            <a:ext cx="685800" cy="896938"/>
          </a:xfrm>
          <a:prstGeom prst="curvedLeftArrow">
            <a:avLst>
              <a:gd name="adj1" fmla="val 26157"/>
              <a:gd name="adj2" fmla="val 52315"/>
              <a:gd name="adj3" fmla="val 33333"/>
            </a:avLst>
          </a:prstGeom>
          <a:noFill/>
          <a:ln w="9525">
            <a:solidFill>
              <a:schemeClr val="tx1"/>
            </a:solidFill>
            <a:miter lim="800000"/>
            <a:headEnd/>
            <a:tailEnd/>
          </a:ln>
        </p:spPr>
        <p:txBody>
          <a:bodyPr wrap="none" anchor="ctr"/>
          <a:lstStyle/>
          <a:p>
            <a:endParaRPr lang="en-GB"/>
          </a:p>
        </p:txBody>
      </p:sp>
      <p:sp>
        <p:nvSpPr>
          <p:cNvPr id="16426" name="AutoShape 42"/>
          <p:cNvSpPr>
            <a:spLocks noChangeArrowheads="1"/>
          </p:cNvSpPr>
          <p:nvPr/>
        </p:nvSpPr>
        <p:spPr bwMode="auto">
          <a:xfrm flipV="1">
            <a:off x="5943600" y="3125788"/>
            <a:ext cx="685800" cy="896937"/>
          </a:xfrm>
          <a:prstGeom prst="curvedLeftArrow">
            <a:avLst>
              <a:gd name="adj1" fmla="val 26157"/>
              <a:gd name="adj2" fmla="val 52315"/>
              <a:gd name="adj3" fmla="val 33333"/>
            </a:avLst>
          </a:prstGeom>
          <a:noFill/>
          <a:ln w="9525">
            <a:solidFill>
              <a:schemeClr val="tx1"/>
            </a:solidFill>
            <a:miter lim="800000"/>
            <a:headEnd/>
            <a:tailEnd/>
          </a:ln>
        </p:spPr>
        <p:txBody>
          <a:bodyPr wrap="none" anchor="ctr"/>
          <a:lstStyle/>
          <a:p>
            <a:endParaRPr lang="en-GB"/>
          </a:p>
        </p:txBody>
      </p:sp>
      <p:sp>
        <p:nvSpPr>
          <p:cNvPr id="16427" name="Text Box 43"/>
          <p:cNvSpPr txBox="1">
            <a:spLocks noChangeArrowheads="1"/>
          </p:cNvSpPr>
          <p:nvPr/>
        </p:nvSpPr>
        <p:spPr bwMode="auto">
          <a:xfrm>
            <a:off x="6653213" y="4225925"/>
            <a:ext cx="1393825" cy="304800"/>
          </a:xfrm>
          <a:prstGeom prst="rect">
            <a:avLst/>
          </a:prstGeom>
          <a:noFill/>
          <a:ln w="9525" algn="ctr">
            <a:noFill/>
            <a:miter lim="800000"/>
            <a:headEnd/>
            <a:tailEnd/>
          </a:ln>
        </p:spPr>
        <p:txBody>
          <a:bodyPr wrap="none" lIns="91431" tIns="45716" rIns="91431" bIns="45716">
            <a:spAutoFit/>
          </a:bodyPr>
          <a:lstStyle/>
          <a:p>
            <a:pPr algn="l"/>
            <a:r>
              <a:rPr lang="en-US" sz="1400" b="1">
                <a:cs typeface="Arial" charset="0"/>
              </a:rPr>
              <a:t>Groups of bits</a:t>
            </a:r>
          </a:p>
        </p:txBody>
      </p:sp>
      <p:sp>
        <p:nvSpPr>
          <p:cNvPr id="16428" name="Text Box 44"/>
          <p:cNvSpPr txBox="1">
            <a:spLocks noChangeArrowheads="1"/>
          </p:cNvSpPr>
          <p:nvPr/>
        </p:nvSpPr>
        <p:spPr bwMode="auto">
          <a:xfrm>
            <a:off x="6745288" y="3327400"/>
            <a:ext cx="1212850" cy="522288"/>
          </a:xfrm>
          <a:prstGeom prst="rect">
            <a:avLst/>
          </a:prstGeom>
          <a:noFill/>
          <a:ln w="9525" algn="ctr">
            <a:noFill/>
            <a:miter lim="800000"/>
            <a:headEnd/>
            <a:tailEnd/>
          </a:ln>
        </p:spPr>
        <p:txBody>
          <a:bodyPr wrap="none" lIns="91431" tIns="45716" rIns="91431" bIns="45716">
            <a:spAutoFit/>
          </a:bodyPr>
          <a:lstStyle/>
          <a:p>
            <a:r>
              <a:rPr lang="en-US" sz="1400" b="1">
                <a:cs typeface="Arial" charset="0"/>
              </a:rPr>
              <a:t>Groups of </a:t>
            </a:r>
          </a:p>
          <a:p>
            <a:r>
              <a:rPr lang="en-US" sz="1400" b="1">
                <a:cs typeface="Arial" charset="0"/>
              </a:rPr>
              <a:t>instructions</a:t>
            </a:r>
          </a:p>
        </p:txBody>
      </p:sp>
      <p:sp>
        <p:nvSpPr>
          <p:cNvPr id="16429" name="Text Box 45"/>
          <p:cNvSpPr txBox="1">
            <a:spLocks noChangeArrowheads="1"/>
          </p:cNvSpPr>
          <p:nvPr/>
        </p:nvSpPr>
        <p:spPr bwMode="auto">
          <a:xfrm>
            <a:off x="6853238" y="2066925"/>
            <a:ext cx="1147762" cy="942975"/>
          </a:xfrm>
          <a:prstGeom prst="rect">
            <a:avLst/>
          </a:prstGeom>
          <a:noFill/>
          <a:ln w="9525" algn="ctr">
            <a:noFill/>
            <a:miter lim="800000"/>
            <a:headEnd/>
            <a:tailEnd/>
          </a:ln>
        </p:spPr>
        <p:txBody>
          <a:bodyPr wrap="none" lIns="91431" tIns="45716" rIns="91431" bIns="45716">
            <a:spAutoFit/>
          </a:bodyPr>
          <a:lstStyle/>
          <a:p>
            <a:r>
              <a:rPr lang="en-US" sz="1400" b="1">
                <a:cs typeface="Arial" charset="0"/>
              </a:rPr>
              <a:t>Groups of </a:t>
            </a:r>
          </a:p>
          <a:p>
            <a:r>
              <a:rPr lang="en-US" sz="1400" b="1">
                <a:cs typeface="Arial" charset="0"/>
              </a:rPr>
              <a:t>sequences </a:t>
            </a:r>
          </a:p>
          <a:p>
            <a:r>
              <a:rPr lang="en-US" sz="1400" b="1">
                <a:cs typeface="Arial" charset="0"/>
              </a:rPr>
              <a:t>across</a:t>
            </a:r>
          </a:p>
          <a:p>
            <a:r>
              <a:rPr lang="en-US" sz="1400" b="1">
                <a:cs typeface="Arial" charset="0"/>
              </a:rPr>
              <a:t>time</a:t>
            </a:r>
          </a:p>
        </p:txBody>
      </p:sp>
      <p:sp>
        <p:nvSpPr>
          <p:cNvPr id="16430" name="Oval 46" descr="Dashed horizontal"/>
          <p:cNvSpPr>
            <a:spLocks noChangeArrowheads="1"/>
          </p:cNvSpPr>
          <p:nvPr/>
        </p:nvSpPr>
        <p:spPr bwMode="auto">
          <a:xfrm>
            <a:off x="2438400" y="4359275"/>
            <a:ext cx="152400" cy="225425"/>
          </a:xfrm>
          <a:prstGeom prst="ellipse">
            <a:avLst/>
          </a:prstGeom>
          <a:pattFill prst="dashHorz">
            <a:fgClr>
              <a:srgbClr val="B2B2B2"/>
            </a:fgClr>
            <a:bgClr>
              <a:srgbClr val="FFFFFF"/>
            </a:bgClr>
          </a:pattFill>
          <a:ln w="9525" algn="ctr">
            <a:solidFill>
              <a:schemeClr val="tx1"/>
            </a:solidFill>
            <a:round/>
            <a:headEnd/>
            <a:tailEnd/>
          </a:ln>
        </p:spPr>
        <p:txBody>
          <a:bodyPr wrap="none" anchor="ctr"/>
          <a:lstStyle/>
          <a:p>
            <a:endParaRPr lang="en-GB"/>
          </a:p>
        </p:txBody>
      </p:sp>
      <p:sp>
        <p:nvSpPr>
          <p:cNvPr id="16431" name="Oval 47" descr="Dashed horizontal"/>
          <p:cNvSpPr>
            <a:spLocks noChangeArrowheads="1"/>
          </p:cNvSpPr>
          <p:nvPr/>
        </p:nvSpPr>
        <p:spPr bwMode="auto">
          <a:xfrm>
            <a:off x="457200" y="4359275"/>
            <a:ext cx="152400" cy="225425"/>
          </a:xfrm>
          <a:prstGeom prst="ellipse">
            <a:avLst/>
          </a:prstGeom>
          <a:pattFill prst="dashHorz">
            <a:fgClr>
              <a:srgbClr val="B2B2B2"/>
            </a:fgClr>
            <a:bgClr>
              <a:srgbClr val="FFFFFF"/>
            </a:bgClr>
          </a:pattFill>
          <a:ln w="9525" algn="ctr">
            <a:solidFill>
              <a:schemeClr val="tx1"/>
            </a:solidFill>
            <a:round/>
            <a:headEnd/>
            <a:tailEnd/>
          </a:ln>
        </p:spPr>
        <p:txBody>
          <a:bodyPr wrap="none" anchor="ctr"/>
          <a:lstStyle/>
          <a:p>
            <a:endParaRPr lang="en-GB"/>
          </a:p>
        </p:txBody>
      </p:sp>
      <p:sp>
        <p:nvSpPr>
          <p:cNvPr id="16432" name="Line 48"/>
          <p:cNvSpPr>
            <a:spLocks noChangeShapeType="1"/>
          </p:cNvSpPr>
          <p:nvPr/>
        </p:nvSpPr>
        <p:spPr bwMode="auto">
          <a:xfrm>
            <a:off x="533400" y="4584700"/>
            <a:ext cx="0" cy="447675"/>
          </a:xfrm>
          <a:prstGeom prst="line">
            <a:avLst/>
          </a:prstGeom>
          <a:noFill/>
          <a:ln w="9525">
            <a:solidFill>
              <a:schemeClr val="tx1"/>
            </a:solidFill>
            <a:round/>
            <a:headEnd/>
            <a:tailEnd/>
          </a:ln>
        </p:spPr>
        <p:txBody>
          <a:bodyPr wrap="none" anchor="ctr"/>
          <a:lstStyle/>
          <a:p>
            <a:endParaRPr lang="en-GB"/>
          </a:p>
        </p:txBody>
      </p:sp>
      <p:sp>
        <p:nvSpPr>
          <p:cNvPr id="16433" name="Line 49"/>
          <p:cNvSpPr>
            <a:spLocks noChangeShapeType="1"/>
          </p:cNvSpPr>
          <p:nvPr/>
        </p:nvSpPr>
        <p:spPr bwMode="auto">
          <a:xfrm>
            <a:off x="533400" y="5032375"/>
            <a:ext cx="3048000" cy="0"/>
          </a:xfrm>
          <a:prstGeom prst="line">
            <a:avLst/>
          </a:prstGeom>
          <a:noFill/>
          <a:ln w="9525">
            <a:solidFill>
              <a:schemeClr val="tx1"/>
            </a:solidFill>
            <a:round/>
            <a:headEnd/>
            <a:tailEnd type="triangle" w="med" len="med"/>
          </a:ln>
        </p:spPr>
        <p:txBody>
          <a:bodyPr wrap="none" anchor="ctr"/>
          <a:lstStyle/>
          <a:p>
            <a:endParaRPr lang="en-GB"/>
          </a:p>
        </p:txBody>
      </p:sp>
      <p:sp>
        <p:nvSpPr>
          <p:cNvPr id="16434" name="Line 50"/>
          <p:cNvSpPr>
            <a:spLocks noChangeShapeType="1"/>
          </p:cNvSpPr>
          <p:nvPr/>
        </p:nvSpPr>
        <p:spPr bwMode="auto">
          <a:xfrm>
            <a:off x="2514600" y="4584700"/>
            <a:ext cx="0" cy="447675"/>
          </a:xfrm>
          <a:prstGeom prst="line">
            <a:avLst/>
          </a:prstGeom>
          <a:noFill/>
          <a:ln w="9525">
            <a:solidFill>
              <a:schemeClr val="tx1"/>
            </a:solidFill>
            <a:round/>
            <a:headEnd/>
            <a:tailEnd type="triangle" w="med" len="med"/>
          </a:ln>
        </p:spPr>
        <p:txBody>
          <a:bodyPr wrap="none" anchor="ctr"/>
          <a:lstStyle/>
          <a:p>
            <a:endParaRPr lang="en-GB"/>
          </a:p>
        </p:txBody>
      </p:sp>
      <p:sp>
        <p:nvSpPr>
          <p:cNvPr id="16435" name="Oval 51" descr="20%"/>
          <p:cNvSpPr>
            <a:spLocks noChangeArrowheads="1"/>
          </p:cNvSpPr>
          <p:nvPr/>
        </p:nvSpPr>
        <p:spPr bwMode="auto">
          <a:xfrm>
            <a:off x="2590800" y="3911600"/>
            <a:ext cx="152400" cy="673100"/>
          </a:xfrm>
          <a:prstGeom prst="ellipse">
            <a:avLst/>
          </a:prstGeom>
          <a:pattFill prst="pct20">
            <a:fgClr>
              <a:srgbClr val="B2B2B2"/>
            </a:fgClr>
            <a:bgClr>
              <a:srgbClr val="FFFFFF"/>
            </a:bgClr>
          </a:pattFill>
          <a:ln w="9525" algn="ctr">
            <a:solidFill>
              <a:schemeClr val="tx1"/>
            </a:solidFill>
            <a:round/>
            <a:headEnd/>
            <a:tailEnd/>
          </a:ln>
        </p:spPr>
        <p:txBody>
          <a:bodyPr wrap="none" anchor="ctr"/>
          <a:lstStyle/>
          <a:p>
            <a:endParaRPr lang="en-GB"/>
          </a:p>
        </p:txBody>
      </p:sp>
      <p:sp>
        <p:nvSpPr>
          <p:cNvPr id="16436" name="Oval 52" descr="20%"/>
          <p:cNvSpPr>
            <a:spLocks noChangeArrowheads="1"/>
          </p:cNvSpPr>
          <p:nvPr/>
        </p:nvSpPr>
        <p:spPr bwMode="auto">
          <a:xfrm>
            <a:off x="304800" y="3911600"/>
            <a:ext cx="152400" cy="673100"/>
          </a:xfrm>
          <a:prstGeom prst="ellipse">
            <a:avLst/>
          </a:prstGeom>
          <a:pattFill prst="pct20">
            <a:fgClr>
              <a:srgbClr val="B2B2B2"/>
            </a:fgClr>
            <a:bgClr>
              <a:srgbClr val="FFFFFF"/>
            </a:bgClr>
          </a:pattFill>
          <a:ln w="9525" algn="ctr">
            <a:solidFill>
              <a:schemeClr val="tx1"/>
            </a:solidFill>
            <a:round/>
            <a:headEnd/>
            <a:tailEnd/>
          </a:ln>
        </p:spPr>
        <p:txBody>
          <a:bodyPr wrap="none" anchor="ctr"/>
          <a:lstStyle/>
          <a:p>
            <a:endParaRPr lang="en-GB"/>
          </a:p>
        </p:txBody>
      </p:sp>
      <p:sp>
        <p:nvSpPr>
          <p:cNvPr id="16437" name="Line 53"/>
          <p:cNvSpPr>
            <a:spLocks noChangeShapeType="1"/>
          </p:cNvSpPr>
          <p:nvPr/>
        </p:nvSpPr>
        <p:spPr bwMode="auto">
          <a:xfrm>
            <a:off x="2667000" y="4135438"/>
            <a:ext cx="914400" cy="0"/>
          </a:xfrm>
          <a:prstGeom prst="line">
            <a:avLst/>
          </a:prstGeom>
          <a:noFill/>
          <a:ln w="9525">
            <a:solidFill>
              <a:schemeClr val="tx1"/>
            </a:solidFill>
            <a:round/>
            <a:headEnd/>
            <a:tailEnd type="triangle" w="med" len="med"/>
          </a:ln>
        </p:spPr>
        <p:txBody>
          <a:bodyPr wrap="none" anchor="ctr"/>
          <a:lstStyle/>
          <a:p>
            <a:endParaRPr lang="en-GB"/>
          </a:p>
        </p:txBody>
      </p:sp>
      <p:sp>
        <p:nvSpPr>
          <p:cNvPr id="16438" name="Line 54"/>
          <p:cNvSpPr>
            <a:spLocks noChangeShapeType="1"/>
          </p:cNvSpPr>
          <p:nvPr/>
        </p:nvSpPr>
        <p:spPr bwMode="auto">
          <a:xfrm flipH="1">
            <a:off x="76200" y="4248150"/>
            <a:ext cx="304800" cy="0"/>
          </a:xfrm>
          <a:prstGeom prst="line">
            <a:avLst/>
          </a:prstGeom>
          <a:noFill/>
          <a:ln w="9525">
            <a:solidFill>
              <a:schemeClr val="tx1"/>
            </a:solidFill>
            <a:round/>
            <a:headEnd/>
            <a:tailEnd/>
          </a:ln>
        </p:spPr>
        <p:txBody>
          <a:bodyPr wrap="none" anchor="ctr"/>
          <a:lstStyle/>
          <a:p>
            <a:endParaRPr lang="en-GB"/>
          </a:p>
        </p:txBody>
      </p:sp>
      <p:sp>
        <p:nvSpPr>
          <p:cNvPr id="16439" name="Line 55"/>
          <p:cNvSpPr>
            <a:spLocks noChangeShapeType="1"/>
          </p:cNvSpPr>
          <p:nvPr/>
        </p:nvSpPr>
        <p:spPr bwMode="auto">
          <a:xfrm flipV="1">
            <a:off x="76200" y="2228850"/>
            <a:ext cx="0" cy="2019300"/>
          </a:xfrm>
          <a:prstGeom prst="line">
            <a:avLst/>
          </a:prstGeom>
          <a:noFill/>
          <a:ln w="9525">
            <a:solidFill>
              <a:schemeClr val="tx1"/>
            </a:solidFill>
            <a:round/>
            <a:headEnd/>
            <a:tailEnd/>
          </a:ln>
        </p:spPr>
        <p:txBody>
          <a:bodyPr wrap="none" anchor="ctr"/>
          <a:lstStyle/>
          <a:p>
            <a:endParaRPr lang="en-GB"/>
          </a:p>
        </p:txBody>
      </p:sp>
      <p:sp>
        <p:nvSpPr>
          <p:cNvPr id="16440" name="Line 56"/>
          <p:cNvSpPr>
            <a:spLocks noChangeShapeType="1"/>
          </p:cNvSpPr>
          <p:nvPr/>
        </p:nvSpPr>
        <p:spPr bwMode="auto">
          <a:xfrm>
            <a:off x="76200" y="2228850"/>
            <a:ext cx="3124200" cy="0"/>
          </a:xfrm>
          <a:prstGeom prst="line">
            <a:avLst/>
          </a:prstGeom>
          <a:noFill/>
          <a:ln w="9525">
            <a:solidFill>
              <a:schemeClr val="tx1"/>
            </a:solidFill>
            <a:round/>
            <a:headEnd/>
            <a:tailEnd/>
          </a:ln>
        </p:spPr>
        <p:txBody>
          <a:bodyPr wrap="none" anchor="ctr"/>
          <a:lstStyle/>
          <a:p>
            <a:endParaRPr lang="en-GB"/>
          </a:p>
        </p:txBody>
      </p:sp>
      <p:sp>
        <p:nvSpPr>
          <p:cNvPr id="16441" name="Line 57"/>
          <p:cNvSpPr>
            <a:spLocks noChangeShapeType="1"/>
          </p:cNvSpPr>
          <p:nvPr/>
        </p:nvSpPr>
        <p:spPr bwMode="auto">
          <a:xfrm>
            <a:off x="3200400" y="2228850"/>
            <a:ext cx="0" cy="1906588"/>
          </a:xfrm>
          <a:prstGeom prst="line">
            <a:avLst/>
          </a:prstGeom>
          <a:noFill/>
          <a:ln w="9525">
            <a:solidFill>
              <a:schemeClr val="tx1"/>
            </a:solidFill>
            <a:round/>
            <a:headEnd/>
            <a:tailEnd type="triangle" w="med" len="med"/>
          </a:ln>
        </p:spPr>
        <p:txBody>
          <a:bodyPr wrap="none" anchor="ctr"/>
          <a:lstStyle/>
          <a:p>
            <a:endParaRPr lang="en-GB"/>
          </a:p>
        </p:txBody>
      </p:sp>
      <p:sp>
        <p:nvSpPr>
          <p:cNvPr id="16442" name="Oval 58" descr="Dashed horizontal"/>
          <p:cNvSpPr>
            <a:spLocks noChangeArrowheads="1"/>
          </p:cNvSpPr>
          <p:nvPr/>
        </p:nvSpPr>
        <p:spPr bwMode="auto">
          <a:xfrm>
            <a:off x="2362200" y="4135438"/>
            <a:ext cx="152400" cy="223837"/>
          </a:xfrm>
          <a:prstGeom prst="ellipse">
            <a:avLst/>
          </a:prstGeom>
          <a:pattFill prst="dashHorz">
            <a:fgClr>
              <a:srgbClr val="B2B2B2"/>
            </a:fgClr>
            <a:bgClr>
              <a:srgbClr val="FFFFFF"/>
            </a:bgClr>
          </a:pattFill>
          <a:ln w="9525" algn="ctr">
            <a:solidFill>
              <a:schemeClr val="tx1"/>
            </a:solidFill>
            <a:round/>
            <a:headEnd/>
            <a:tailEnd/>
          </a:ln>
        </p:spPr>
        <p:txBody>
          <a:bodyPr wrap="none" anchor="ctr"/>
          <a:lstStyle/>
          <a:p>
            <a:endParaRPr lang="en-GB"/>
          </a:p>
        </p:txBody>
      </p:sp>
      <p:sp>
        <p:nvSpPr>
          <p:cNvPr id="16443" name="Oval 59" descr="Dashed horizontal"/>
          <p:cNvSpPr>
            <a:spLocks noChangeArrowheads="1"/>
          </p:cNvSpPr>
          <p:nvPr/>
        </p:nvSpPr>
        <p:spPr bwMode="auto">
          <a:xfrm>
            <a:off x="533400" y="3911600"/>
            <a:ext cx="152400" cy="223838"/>
          </a:xfrm>
          <a:prstGeom prst="ellipse">
            <a:avLst/>
          </a:prstGeom>
          <a:pattFill prst="dashHorz">
            <a:fgClr>
              <a:srgbClr val="B2B2B2"/>
            </a:fgClr>
            <a:bgClr>
              <a:srgbClr val="FFFFFF"/>
            </a:bgClr>
          </a:pattFill>
          <a:ln w="9525" algn="ctr">
            <a:solidFill>
              <a:schemeClr val="tx1"/>
            </a:solidFill>
            <a:round/>
            <a:headEnd/>
            <a:tailEnd/>
          </a:ln>
        </p:spPr>
        <p:txBody>
          <a:bodyPr wrap="none" anchor="ctr"/>
          <a:lstStyle/>
          <a:p>
            <a:endParaRPr lang="en-GB"/>
          </a:p>
        </p:txBody>
      </p:sp>
      <p:sp>
        <p:nvSpPr>
          <p:cNvPr id="16444" name="Oval 60" descr="20%"/>
          <p:cNvSpPr>
            <a:spLocks noChangeArrowheads="1"/>
          </p:cNvSpPr>
          <p:nvPr/>
        </p:nvSpPr>
        <p:spPr bwMode="auto">
          <a:xfrm>
            <a:off x="457200" y="3125788"/>
            <a:ext cx="152400" cy="673100"/>
          </a:xfrm>
          <a:prstGeom prst="ellipse">
            <a:avLst/>
          </a:prstGeom>
          <a:pattFill prst="pct20">
            <a:fgClr>
              <a:srgbClr val="B2B2B2"/>
            </a:fgClr>
            <a:bgClr>
              <a:srgbClr val="FFFFFF"/>
            </a:bgClr>
          </a:pattFill>
          <a:ln w="9525" algn="ctr">
            <a:solidFill>
              <a:schemeClr val="tx1"/>
            </a:solidFill>
            <a:round/>
            <a:headEnd/>
            <a:tailEnd/>
          </a:ln>
        </p:spPr>
        <p:txBody>
          <a:bodyPr wrap="none" anchor="ctr"/>
          <a:lstStyle/>
          <a:p>
            <a:endParaRPr lang="en-GB"/>
          </a:p>
        </p:txBody>
      </p:sp>
      <p:sp>
        <p:nvSpPr>
          <p:cNvPr id="16445" name="Oval 61" descr="20%"/>
          <p:cNvSpPr>
            <a:spLocks noChangeArrowheads="1"/>
          </p:cNvSpPr>
          <p:nvPr/>
        </p:nvSpPr>
        <p:spPr bwMode="auto">
          <a:xfrm>
            <a:off x="2362200" y="3014663"/>
            <a:ext cx="152400" cy="671512"/>
          </a:xfrm>
          <a:prstGeom prst="ellipse">
            <a:avLst/>
          </a:prstGeom>
          <a:pattFill prst="pct20">
            <a:fgClr>
              <a:srgbClr val="B2B2B2"/>
            </a:fgClr>
            <a:bgClr>
              <a:srgbClr val="FFFFFF"/>
            </a:bgClr>
          </a:pattFill>
          <a:ln w="9525" algn="ctr">
            <a:solidFill>
              <a:schemeClr val="tx1"/>
            </a:solidFill>
            <a:round/>
            <a:headEnd/>
            <a:tailEnd/>
          </a:ln>
        </p:spPr>
        <p:txBody>
          <a:bodyPr wrap="none" anchor="ctr"/>
          <a:lstStyle/>
          <a:p>
            <a:endParaRPr lang="en-GB"/>
          </a:p>
        </p:txBody>
      </p:sp>
      <p:sp>
        <p:nvSpPr>
          <p:cNvPr id="16446" name="Text Box 62"/>
          <p:cNvSpPr txBox="1">
            <a:spLocks noChangeArrowheads="1"/>
          </p:cNvSpPr>
          <p:nvPr/>
        </p:nvSpPr>
        <p:spPr bwMode="auto">
          <a:xfrm>
            <a:off x="7851775" y="5273675"/>
            <a:ext cx="1292225" cy="581025"/>
          </a:xfrm>
          <a:prstGeom prst="rect">
            <a:avLst/>
          </a:prstGeom>
          <a:noFill/>
          <a:ln w="9525" algn="ctr">
            <a:noFill/>
            <a:miter lim="800000"/>
            <a:headEnd/>
            <a:tailEnd/>
          </a:ln>
        </p:spPr>
        <p:txBody>
          <a:bodyPr wrap="none" lIns="91431" tIns="45716" rIns="91431" bIns="45716">
            <a:spAutoFit/>
          </a:bodyPr>
          <a:lstStyle/>
          <a:p>
            <a:r>
              <a:rPr lang="en-US" sz="1600" b="1" u="sng">
                <a:solidFill>
                  <a:srgbClr val="A50021"/>
                </a:solidFill>
                <a:cs typeface="Arial" charset="0"/>
              </a:rPr>
              <a:t>Verification</a:t>
            </a:r>
          </a:p>
          <a:p>
            <a:r>
              <a:rPr lang="en-US" sz="1600" b="1" u="sng">
                <a:solidFill>
                  <a:srgbClr val="A50021"/>
                </a:solidFill>
                <a:cs typeface="Arial" charset="0"/>
              </a:rPr>
              <a:t>Level</a:t>
            </a:r>
          </a:p>
        </p:txBody>
      </p:sp>
      <p:sp>
        <p:nvSpPr>
          <p:cNvPr id="16447" name="Text Box 63"/>
          <p:cNvSpPr txBox="1">
            <a:spLocks noChangeArrowheads="1"/>
          </p:cNvSpPr>
          <p:nvPr/>
        </p:nvSpPr>
        <p:spPr bwMode="auto">
          <a:xfrm>
            <a:off x="7921625" y="4540250"/>
            <a:ext cx="1052513" cy="336550"/>
          </a:xfrm>
          <a:prstGeom prst="rect">
            <a:avLst/>
          </a:prstGeom>
          <a:noFill/>
          <a:ln w="9525" algn="ctr">
            <a:noFill/>
            <a:miter lim="800000"/>
            <a:headEnd/>
            <a:tailEnd/>
          </a:ln>
        </p:spPr>
        <p:txBody>
          <a:bodyPr wrap="none" lIns="91431" tIns="45716" rIns="91431" bIns="45716">
            <a:spAutoFit/>
          </a:bodyPr>
          <a:lstStyle/>
          <a:p>
            <a:r>
              <a:rPr lang="en-US" sz="1600" b="1">
                <a:cs typeface="Arial" charset="0"/>
              </a:rPr>
              <a:t>Designer</a:t>
            </a:r>
          </a:p>
        </p:txBody>
      </p:sp>
      <p:sp>
        <p:nvSpPr>
          <p:cNvPr id="16448" name="Text Box 64"/>
          <p:cNvSpPr txBox="1">
            <a:spLocks noChangeArrowheads="1"/>
          </p:cNvSpPr>
          <p:nvPr/>
        </p:nvSpPr>
        <p:spPr bwMode="auto">
          <a:xfrm>
            <a:off x="8047038" y="2114550"/>
            <a:ext cx="906462" cy="336550"/>
          </a:xfrm>
          <a:prstGeom prst="rect">
            <a:avLst/>
          </a:prstGeom>
          <a:noFill/>
          <a:ln w="9525" algn="ctr">
            <a:noFill/>
            <a:miter lim="800000"/>
            <a:headEnd/>
            <a:tailEnd/>
          </a:ln>
        </p:spPr>
        <p:txBody>
          <a:bodyPr wrap="none" lIns="91431" tIns="45716" rIns="91431" bIns="45716">
            <a:spAutoFit/>
          </a:bodyPr>
          <a:lstStyle/>
          <a:p>
            <a:r>
              <a:rPr lang="en-US" sz="1600" b="1">
                <a:cs typeface="Arial" charset="0"/>
              </a:rPr>
              <a:t>System</a:t>
            </a:r>
          </a:p>
        </p:txBody>
      </p:sp>
      <p:sp>
        <p:nvSpPr>
          <p:cNvPr id="16449" name="AutoShape 65"/>
          <p:cNvSpPr>
            <a:spLocks noChangeArrowheads="1"/>
          </p:cNvSpPr>
          <p:nvPr/>
        </p:nvSpPr>
        <p:spPr bwMode="auto">
          <a:xfrm rot="-5400000">
            <a:off x="7680325" y="3262313"/>
            <a:ext cx="168275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w="9525" algn="ctr">
            <a:solidFill>
              <a:schemeClr val="tx1"/>
            </a:solidFill>
            <a:miter lim="800000"/>
            <a:headEnd/>
            <a:tailEnd/>
          </a:ln>
        </p:spPr>
        <p:txBody>
          <a:bodyPr wrap="none" anchor="ctr"/>
          <a:lstStyle/>
          <a:p>
            <a:endParaRPr lang="en-GB"/>
          </a:p>
        </p:txBody>
      </p:sp>
      <p:sp>
        <p:nvSpPr>
          <p:cNvPr id="16450" name="Text Box 66"/>
          <p:cNvSpPr txBox="1">
            <a:spLocks noChangeArrowheads="1"/>
          </p:cNvSpPr>
          <p:nvPr/>
        </p:nvSpPr>
        <p:spPr bwMode="auto">
          <a:xfrm>
            <a:off x="3827463" y="2063750"/>
            <a:ext cx="1895475" cy="630238"/>
          </a:xfrm>
          <a:prstGeom prst="rect">
            <a:avLst/>
          </a:prstGeom>
          <a:noFill/>
          <a:ln w="9525" algn="ctr">
            <a:noFill/>
            <a:miter lim="800000"/>
            <a:headEnd/>
            <a:tailEnd/>
          </a:ln>
        </p:spPr>
        <p:txBody>
          <a:bodyPr wrap="none" lIns="91431" tIns="45716" rIns="91431" bIns="45716">
            <a:spAutoFit/>
          </a:bodyPr>
          <a:lstStyle/>
          <a:p>
            <a:r>
              <a:rPr lang="en-US">
                <a:cs typeface="Arial" charset="0"/>
              </a:rPr>
              <a:t>Program or</a:t>
            </a:r>
          </a:p>
          <a:p>
            <a:r>
              <a:rPr lang="en-US">
                <a:cs typeface="Arial" charset="0"/>
              </a:rPr>
              <a:t>Algorithmic Level</a:t>
            </a:r>
          </a:p>
        </p:txBody>
      </p:sp>
      <p:sp>
        <p:nvSpPr>
          <p:cNvPr id="16451" name="Text Box 67"/>
          <p:cNvSpPr txBox="1">
            <a:spLocks noChangeArrowheads="1"/>
          </p:cNvSpPr>
          <p:nvPr/>
        </p:nvSpPr>
        <p:spPr bwMode="auto">
          <a:xfrm>
            <a:off x="3892550" y="2986088"/>
            <a:ext cx="1822450" cy="366712"/>
          </a:xfrm>
          <a:prstGeom prst="rect">
            <a:avLst/>
          </a:prstGeom>
          <a:noFill/>
          <a:ln w="9525" algn="ctr">
            <a:noFill/>
            <a:miter lim="800000"/>
            <a:headEnd/>
            <a:tailEnd/>
          </a:ln>
        </p:spPr>
        <p:txBody>
          <a:bodyPr wrap="none" lIns="91431" tIns="45716" rIns="91431" bIns="45716">
            <a:spAutoFit/>
          </a:bodyPr>
          <a:lstStyle/>
          <a:p>
            <a:r>
              <a:rPr lang="en-US">
                <a:solidFill>
                  <a:schemeClr val="bg1"/>
                </a:solidFill>
                <a:cs typeface="Arial" charset="0"/>
              </a:rPr>
              <a:t>Sequence Level</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600" smtClean="0"/>
              <a:t>What Does Abstraction Level Mean?</a:t>
            </a:r>
          </a:p>
        </p:txBody>
      </p:sp>
      <p:sp>
        <p:nvSpPr>
          <p:cNvPr id="17411" name="Rectangle 3"/>
          <p:cNvSpPr>
            <a:spLocks noGrp="1" noChangeArrowheads="1"/>
          </p:cNvSpPr>
          <p:nvPr>
            <p:ph type="body" idx="1"/>
          </p:nvPr>
        </p:nvSpPr>
        <p:spPr>
          <a:xfrm>
            <a:off x="468313" y="1277938"/>
            <a:ext cx="8229600" cy="5114925"/>
          </a:xfrm>
        </p:spPr>
        <p:txBody>
          <a:bodyPr/>
          <a:lstStyle/>
          <a:p>
            <a:pPr eaLnBrk="1" hangingPunct="1">
              <a:lnSpc>
                <a:spcPct val="90000"/>
              </a:lnSpc>
            </a:pPr>
            <a:r>
              <a:rPr lang="en-US" sz="2800" dirty="0" smtClean="0"/>
              <a:t>Communication between: </a:t>
            </a:r>
          </a:p>
          <a:p>
            <a:pPr eaLnBrk="1" hangingPunct="1">
              <a:lnSpc>
                <a:spcPct val="90000"/>
              </a:lnSpc>
              <a:buFont typeface="Wingdings" pitchFamily="2" charset="2"/>
              <a:buNone/>
            </a:pPr>
            <a:r>
              <a:rPr lang="en-US" sz="2800" dirty="0" smtClean="0"/>
              <a:t>	</a:t>
            </a:r>
            <a:r>
              <a:rPr lang="en-US" sz="2800" dirty="0" smtClean="0">
                <a:solidFill>
                  <a:srgbClr val="0000CC"/>
                </a:solidFill>
              </a:rPr>
              <a:t>the user and the generator</a:t>
            </a:r>
          </a:p>
          <a:p>
            <a:pPr lvl="2" eaLnBrk="1" hangingPunct="1">
              <a:lnSpc>
                <a:spcPct val="90000"/>
              </a:lnSpc>
            </a:pPr>
            <a:r>
              <a:rPr lang="en-US" sz="2000" dirty="0" smtClean="0"/>
              <a:t>How the user specifies directives to the generator</a:t>
            </a:r>
          </a:p>
          <a:p>
            <a:pPr lvl="2" eaLnBrk="1" hangingPunct="1">
              <a:lnSpc>
                <a:spcPct val="90000"/>
              </a:lnSpc>
            </a:pPr>
            <a:endParaRPr lang="en-US" sz="2000" dirty="0" smtClean="0"/>
          </a:p>
          <a:p>
            <a:pPr eaLnBrk="1" hangingPunct="1">
              <a:lnSpc>
                <a:spcPct val="90000"/>
              </a:lnSpc>
            </a:pPr>
            <a:r>
              <a:rPr lang="en-US" sz="2800" dirty="0" smtClean="0">
                <a:solidFill>
                  <a:srgbClr val="0000CC"/>
                </a:solidFill>
              </a:rPr>
              <a:t>Internal representation and operation level</a:t>
            </a:r>
            <a:r>
              <a:rPr lang="en-US" sz="2800" dirty="0" smtClean="0"/>
              <a:t> in the generator</a:t>
            </a:r>
          </a:p>
          <a:p>
            <a:pPr lvl="2" eaLnBrk="1" hangingPunct="1">
              <a:lnSpc>
                <a:spcPct val="90000"/>
              </a:lnSpc>
            </a:pPr>
            <a:r>
              <a:rPr lang="en-US" sz="2000" dirty="0" smtClean="0"/>
              <a:t>The level in which the generator generates the stimuli</a:t>
            </a:r>
          </a:p>
          <a:p>
            <a:pPr lvl="2" eaLnBrk="1" hangingPunct="1">
              <a:lnSpc>
                <a:spcPct val="90000"/>
              </a:lnSpc>
            </a:pPr>
            <a:endParaRPr lang="en-US" sz="2000" dirty="0" smtClean="0"/>
          </a:p>
          <a:p>
            <a:pPr eaLnBrk="1" hangingPunct="1">
              <a:lnSpc>
                <a:spcPct val="90000"/>
              </a:lnSpc>
            </a:pPr>
            <a:r>
              <a:rPr lang="en-US" sz="2800" dirty="0" smtClean="0"/>
              <a:t>Communication between:</a:t>
            </a:r>
          </a:p>
          <a:p>
            <a:pPr eaLnBrk="1" hangingPunct="1">
              <a:lnSpc>
                <a:spcPct val="90000"/>
              </a:lnSpc>
              <a:buFont typeface="Wingdings" pitchFamily="2" charset="2"/>
              <a:buNone/>
            </a:pPr>
            <a:r>
              <a:rPr lang="en-US" sz="2800" dirty="0" smtClean="0"/>
              <a:t>	</a:t>
            </a:r>
            <a:r>
              <a:rPr lang="en-US" sz="2800" dirty="0" smtClean="0">
                <a:solidFill>
                  <a:srgbClr val="0000CC"/>
                </a:solidFill>
              </a:rPr>
              <a:t>the generator and the driver</a:t>
            </a:r>
          </a:p>
          <a:p>
            <a:pPr lvl="2" eaLnBrk="1" hangingPunct="1">
              <a:lnSpc>
                <a:spcPct val="90000"/>
              </a:lnSpc>
            </a:pPr>
            <a:r>
              <a:rPr lang="en-US" sz="2000" dirty="0" smtClean="0"/>
              <a:t>The generator sends information at high level of abstraction</a:t>
            </a:r>
          </a:p>
          <a:p>
            <a:pPr lvl="2" eaLnBrk="1" hangingPunct="1">
              <a:lnSpc>
                <a:spcPct val="90000"/>
              </a:lnSpc>
            </a:pPr>
            <a:r>
              <a:rPr lang="en-US" sz="2000" dirty="0" smtClean="0"/>
              <a:t>The driver translates into bits using the appropriate protocol</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smtClean="0"/>
              <a:t>Which Abstraction Level To Choose?</a:t>
            </a:r>
          </a:p>
        </p:txBody>
      </p:sp>
      <p:sp>
        <p:nvSpPr>
          <p:cNvPr id="18435" name="Rectangle 3"/>
          <p:cNvSpPr>
            <a:spLocks noGrp="1" noChangeArrowheads="1"/>
          </p:cNvSpPr>
          <p:nvPr>
            <p:ph type="body" idx="1"/>
          </p:nvPr>
        </p:nvSpPr>
        <p:spPr>
          <a:xfrm>
            <a:off x="468313" y="1363287"/>
            <a:ext cx="8229600" cy="5093378"/>
          </a:xfrm>
        </p:spPr>
        <p:txBody>
          <a:bodyPr/>
          <a:lstStyle/>
          <a:p>
            <a:pPr eaLnBrk="1" hangingPunct="1">
              <a:lnSpc>
                <a:spcPct val="80000"/>
              </a:lnSpc>
            </a:pPr>
            <a:r>
              <a:rPr lang="en-US" sz="2400" dirty="0" smtClean="0"/>
              <a:t>Communication </a:t>
            </a:r>
            <a:r>
              <a:rPr lang="en-US" sz="2400" dirty="0" smtClean="0">
                <a:solidFill>
                  <a:srgbClr val="0000CC"/>
                </a:solidFill>
              </a:rPr>
              <a:t>between the user and the generator</a:t>
            </a:r>
          </a:p>
          <a:p>
            <a:pPr lvl="1" eaLnBrk="1" hangingPunct="1">
              <a:lnSpc>
                <a:spcPct val="80000"/>
              </a:lnSpc>
            </a:pPr>
            <a:r>
              <a:rPr lang="en-US" sz="2000" dirty="0" smtClean="0"/>
              <a:t>Use level similar to the level of the verification plan</a:t>
            </a:r>
          </a:p>
          <a:p>
            <a:pPr lvl="1" eaLnBrk="1" hangingPunct="1">
              <a:lnSpc>
                <a:spcPct val="80000"/>
              </a:lnSpc>
            </a:pPr>
            <a:r>
              <a:rPr lang="en-US" sz="2000" dirty="0" smtClean="0"/>
              <a:t>In our case – the sequence level</a:t>
            </a:r>
          </a:p>
          <a:p>
            <a:pPr eaLnBrk="1" hangingPunct="1">
              <a:lnSpc>
                <a:spcPct val="80000"/>
              </a:lnSpc>
              <a:spcBef>
                <a:spcPts val="1824"/>
              </a:spcBef>
            </a:pPr>
            <a:r>
              <a:rPr lang="en-US" sz="2400" dirty="0" smtClean="0">
                <a:solidFill>
                  <a:srgbClr val="0000CC"/>
                </a:solidFill>
              </a:rPr>
              <a:t>Internal representation and operation level</a:t>
            </a:r>
            <a:r>
              <a:rPr lang="en-US" sz="2400" dirty="0" smtClean="0"/>
              <a:t> in the generator</a:t>
            </a:r>
          </a:p>
          <a:p>
            <a:pPr lvl="1" eaLnBrk="1" hangingPunct="1">
              <a:lnSpc>
                <a:spcPct val="80000"/>
              </a:lnSpc>
            </a:pPr>
            <a:r>
              <a:rPr lang="en-US" sz="2000" dirty="0" smtClean="0"/>
              <a:t>Conflicting requirements</a:t>
            </a:r>
          </a:p>
          <a:p>
            <a:pPr lvl="2" eaLnBrk="1" hangingPunct="1">
              <a:lnSpc>
                <a:spcPct val="80000"/>
              </a:lnSpc>
            </a:pPr>
            <a:r>
              <a:rPr lang="en-US" sz="1800" dirty="0" smtClean="0"/>
              <a:t>Address user requests (at their level) </a:t>
            </a:r>
            <a:r>
              <a:rPr lang="en-US" sz="1800" dirty="0" smtClean="0">
                <a:sym typeface="Wingdings" pitchFamily="2" charset="2"/>
              </a:rPr>
              <a:t> high level of abstraction</a:t>
            </a:r>
          </a:p>
          <a:p>
            <a:pPr lvl="2" eaLnBrk="1" hangingPunct="1">
              <a:lnSpc>
                <a:spcPct val="80000"/>
              </a:lnSpc>
            </a:pPr>
            <a:r>
              <a:rPr lang="en-US" sz="1800" dirty="0" smtClean="0"/>
              <a:t>Need sufficient detail </a:t>
            </a:r>
            <a:r>
              <a:rPr lang="en-US" sz="1800" dirty="0" smtClean="0">
                <a:sym typeface="Wingdings" pitchFamily="2" charset="2"/>
              </a:rPr>
              <a:t> low level of abstraction</a:t>
            </a:r>
          </a:p>
          <a:p>
            <a:pPr lvl="1" eaLnBrk="1" hangingPunct="1">
              <a:lnSpc>
                <a:spcPct val="80000"/>
              </a:lnSpc>
            </a:pPr>
            <a:r>
              <a:rPr lang="en-US" sz="2000" dirty="0" smtClean="0"/>
              <a:t>In many cases we use two or more levels of generation</a:t>
            </a:r>
          </a:p>
          <a:p>
            <a:pPr lvl="2" eaLnBrk="1" hangingPunct="1">
              <a:lnSpc>
                <a:spcPct val="80000"/>
              </a:lnSpc>
            </a:pPr>
            <a:r>
              <a:rPr lang="en-US" sz="1800" dirty="0" smtClean="0"/>
              <a:t>First we build a high-level skeleton of the stimuli based on the user request</a:t>
            </a:r>
          </a:p>
          <a:p>
            <a:pPr lvl="2" eaLnBrk="1" hangingPunct="1">
              <a:lnSpc>
                <a:spcPct val="80000"/>
              </a:lnSpc>
            </a:pPr>
            <a:r>
              <a:rPr lang="en-US" sz="1800" dirty="0" smtClean="0"/>
              <a:t>Next we add lower-level details</a:t>
            </a:r>
          </a:p>
          <a:p>
            <a:pPr eaLnBrk="1" hangingPunct="1">
              <a:lnSpc>
                <a:spcPct val="80000"/>
              </a:lnSpc>
              <a:spcBef>
                <a:spcPts val="1824"/>
              </a:spcBef>
            </a:pPr>
            <a:r>
              <a:rPr lang="en-US" sz="2400" dirty="0" smtClean="0"/>
              <a:t>Communication </a:t>
            </a:r>
            <a:r>
              <a:rPr lang="en-US" sz="2400" dirty="0" smtClean="0">
                <a:solidFill>
                  <a:srgbClr val="0000CC"/>
                </a:solidFill>
              </a:rPr>
              <a:t>between the generator and the driver</a:t>
            </a:r>
          </a:p>
          <a:p>
            <a:pPr lvl="1" eaLnBrk="1" hangingPunct="1">
              <a:lnSpc>
                <a:spcPct val="80000"/>
              </a:lnSpc>
            </a:pPr>
            <a:r>
              <a:rPr lang="en-US" sz="2000" dirty="0" smtClean="0"/>
              <a:t>Use the lowest level in which the generator operates</a:t>
            </a:r>
          </a:p>
          <a:p>
            <a:pPr lvl="1" eaLnBrk="1" hangingPunct="1">
              <a:lnSpc>
                <a:spcPct val="80000"/>
              </a:lnSpc>
            </a:pPr>
            <a:r>
              <a:rPr lang="en-US" sz="2000" dirty="0" smtClean="0"/>
              <a:t>Special case – error injection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Error Injection</a:t>
            </a:r>
          </a:p>
        </p:txBody>
      </p:sp>
      <p:sp>
        <p:nvSpPr>
          <p:cNvPr id="19459" name="Rectangle 3"/>
          <p:cNvSpPr>
            <a:spLocks noGrp="1" noChangeArrowheads="1"/>
          </p:cNvSpPr>
          <p:nvPr>
            <p:ph type="body" idx="1"/>
          </p:nvPr>
        </p:nvSpPr>
        <p:spPr>
          <a:xfrm>
            <a:off x="327194" y="1275079"/>
            <a:ext cx="8598513" cy="5287432"/>
          </a:xfrm>
        </p:spPr>
        <p:txBody>
          <a:bodyPr/>
          <a:lstStyle/>
          <a:p>
            <a:pPr eaLnBrk="1" hangingPunct="1">
              <a:lnSpc>
                <a:spcPct val="80000"/>
              </a:lnSpc>
            </a:pPr>
            <a:r>
              <a:rPr lang="en-US" sz="2400" dirty="0" smtClean="0"/>
              <a:t>Error detection and recovery are very important mechanisms in hardware designs</a:t>
            </a:r>
          </a:p>
          <a:p>
            <a:pPr lvl="1" eaLnBrk="1" hangingPunct="1">
              <a:lnSpc>
                <a:spcPct val="80000"/>
              </a:lnSpc>
            </a:pPr>
            <a:r>
              <a:rPr lang="en-US" sz="2000" dirty="0" smtClean="0"/>
              <a:t>They are also very hard to </a:t>
            </a:r>
            <a:r>
              <a:rPr lang="en-US" sz="2000" dirty="0" smtClean="0"/>
              <a:t>verify</a:t>
            </a:r>
            <a:endParaRPr lang="en-US" sz="2000" dirty="0" smtClean="0"/>
          </a:p>
          <a:p>
            <a:pPr eaLnBrk="1" hangingPunct="1">
              <a:lnSpc>
                <a:spcPct val="80000"/>
              </a:lnSpc>
              <a:spcBef>
                <a:spcPts val="1824"/>
              </a:spcBef>
            </a:pPr>
            <a:r>
              <a:rPr lang="en-US" sz="2400" dirty="0" smtClean="0"/>
              <a:t>Error injection is usually </a:t>
            </a:r>
            <a:r>
              <a:rPr lang="en-US" sz="2400" dirty="0" smtClean="0">
                <a:solidFill>
                  <a:srgbClr val="0000CC"/>
                </a:solidFill>
              </a:rPr>
              <a:t>done at the lowest level of abstraction</a:t>
            </a:r>
          </a:p>
          <a:p>
            <a:pPr lvl="1" eaLnBrk="1" hangingPunct="1">
              <a:lnSpc>
                <a:spcPct val="80000"/>
              </a:lnSpc>
            </a:pPr>
            <a:r>
              <a:rPr lang="en-US" sz="2000" dirty="0" smtClean="0"/>
              <a:t>The value of a bit (or set of bits) is flipped when they are injected into the </a:t>
            </a:r>
            <a:r>
              <a:rPr lang="en-US" sz="2000" dirty="0" smtClean="0"/>
              <a:t>DUV</a:t>
            </a:r>
            <a:endParaRPr lang="en-US" sz="2000" dirty="0" smtClean="0"/>
          </a:p>
          <a:p>
            <a:pPr eaLnBrk="1" hangingPunct="1">
              <a:lnSpc>
                <a:spcPct val="80000"/>
              </a:lnSpc>
              <a:spcBef>
                <a:spcPts val="1824"/>
              </a:spcBef>
            </a:pPr>
            <a:r>
              <a:rPr lang="en-US" sz="2400" dirty="0" smtClean="0"/>
              <a:t>To allow error injection, the generator needs to operate and </a:t>
            </a:r>
            <a:r>
              <a:rPr lang="en-US" sz="2400" dirty="0" smtClean="0">
                <a:solidFill>
                  <a:srgbClr val="0000CC"/>
                </a:solidFill>
              </a:rPr>
              <a:t>communicate</a:t>
            </a:r>
            <a:r>
              <a:rPr lang="en-US" sz="2400" dirty="0" smtClean="0"/>
              <a:t> with the driver </a:t>
            </a:r>
            <a:r>
              <a:rPr lang="en-US" sz="2400" dirty="0" smtClean="0">
                <a:solidFill>
                  <a:srgbClr val="0000CC"/>
                </a:solidFill>
              </a:rPr>
              <a:t>at the bit level</a:t>
            </a:r>
          </a:p>
          <a:p>
            <a:pPr lvl="1" eaLnBrk="1" hangingPunct="1">
              <a:lnSpc>
                <a:spcPct val="80000"/>
              </a:lnSpc>
            </a:pPr>
            <a:r>
              <a:rPr lang="en-US" sz="2000" dirty="0" smtClean="0"/>
              <a:t>This creates extra burden and unnecessarily increases complexity for normal </a:t>
            </a:r>
            <a:r>
              <a:rPr lang="en-US" sz="2000" dirty="0" smtClean="0"/>
              <a:t>cases</a:t>
            </a:r>
            <a:endParaRPr lang="en-US" sz="2000" dirty="0" smtClean="0"/>
          </a:p>
          <a:p>
            <a:pPr eaLnBrk="1" hangingPunct="1">
              <a:lnSpc>
                <a:spcPct val="80000"/>
              </a:lnSpc>
              <a:spcBef>
                <a:spcPts val="1824"/>
              </a:spcBef>
            </a:pPr>
            <a:r>
              <a:rPr lang="en-US" sz="2400" dirty="0" smtClean="0"/>
              <a:t>Possible solution – create </a:t>
            </a:r>
            <a:r>
              <a:rPr lang="en-US" sz="2400" dirty="0" smtClean="0">
                <a:solidFill>
                  <a:srgbClr val="A50021"/>
                </a:solidFill>
              </a:rPr>
              <a:t>separate error injection interface</a:t>
            </a:r>
            <a:r>
              <a:rPr lang="en-US" sz="2400" dirty="0" smtClean="0"/>
              <a:t> between the generator and driver</a:t>
            </a:r>
          </a:p>
          <a:p>
            <a:pPr lvl="1" eaLnBrk="1" hangingPunct="1">
              <a:lnSpc>
                <a:spcPct val="80000"/>
              </a:lnSpc>
            </a:pPr>
            <a:r>
              <a:rPr lang="en-US" sz="2000" dirty="0" smtClean="0"/>
              <a:t>At the </a:t>
            </a:r>
            <a:r>
              <a:rPr lang="en-US" sz="2000" dirty="0" smtClean="0">
                <a:solidFill>
                  <a:srgbClr val="A50021"/>
                </a:solidFill>
              </a:rPr>
              <a:t>low level</a:t>
            </a:r>
            <a:r>
              <a:rPr lang="en-US" sz="2000" dirty="0" smtClean="0"/>
              <a:t> of the error injection</a:t>
            </a:r>
          </a:p>
          <a:p>
            <a:pPr lvl="1" eaLnBrk="1" hangingPunct="1">
              <a:lnSpc>
                <a:spcPct val="80000"/>
              </a:lnSpc>
            </a:pPr>
            <a:r>
              <a:rPr lang="en-US" sz="2000" dirty="0" smtClean="0"/>
              <a:t>At the </a:t>
            </a:r>
            <a:r>
              <a:rPr lang="en-US" sz="2000" dirty="0" smtClean="0">
                <a:solidFill>
                  <a:srgbClr val="A50021"/>
                </a:solidFill>
              </a:rPr>
              <a:t>normal level</a:t>
            </a:r>
            <a:r>
              <a:rPr lang="en-US" sz="2000" dirty="0" smtClean="0"/>
              <a:t> with instructions on how to inject the error</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Online Vs Offline Generation</a:t>
            </a:r>
          </a:p>
        </p:txBody>
      </p:sp>
      <p:sp>
        <p:nvSpPr>
          <p:cNvPr id="20483" name="Rectangle 3"/>
          <p:cNvSpPr>
            <a:spLocks noGrp="1" noChangeArrowheads="1"/>
          </p:cNvSpPr>
          <p:nvPr>
            <p:ph type="body" idx="1"/>
          </p:nvPr>
        </p:nvSpPr>
        <p:spPr>
          <a:xfrm>
            <a:off x="390714" y="1332263"/>
            <a:ext cx="8605556" cy="5051425"/>
          </a:xfrm>
        </p:spPr>
        <p:txBody>
          <a:bodyPr/>
          <a:lstStyle/>
          <a:p>
            <a:pPr eaLnBrk="1" hangingPunct="1">
              <a:lnSpc>
                <a:spcPct val="90000"/>
              </a:lnSpc>
              <a:buFont typeface="Wingdings" pitchFamily="2" charset="2"/>
              <a:buNone/>
            </a:pPr>
            <a:r>
              <a:rPr lang="en-GB" sz="2800" b="1" dirty="0" smtClean="0">
                <a:solidFill>
                  <a:srgbClr val="A50021"/>
                </a:solidFill>
              </a:rPr>
              <a:t>When</a:t>
            </a:r>
            <a:r>
              <a:rPr lang="en-GB" sz="2800" b="1" dirty="0" smtClean="0"/>
              <a:t> to generate stimuli?</a:t>
            </a:r>
            <a:endParaRPr lang="en-US" sz="2800" b="1" dirty="0" smtClean="0"/>
          </a:p>
          <a:p>
            <a:pPr eaLnBrk="1" hangingPunct="1">
              <a:lnSpc>
                <a:spcPct val="90000"/>
              </a:lnSpc>
            </a:pPr>
            <a:r>
              <a:rPr lang="en-US" sz="2800" b="1" dirty="0" smtClean="0"/>
              <a:t>Online</a:t>
            </a:r>
            <a:r>
              <a:rPr lang="en-US" sz="2800" dirty="0" smtClean="0"/>
              <a:t> generation (on-the-fly): </a:t>
            </a:r>
          </a:p>
          <a:p>
            <a:pPr lvl="1" eaLnBrk="1" hangingPunct="1">
              <a:lnSpc>
                <a:spcPct val="90000"/>
              </a:lnSpc>
            </a:pPr>
            <a:r>
              <a:rPr lang="en-US" sz="2400" dirty="0"/>
              <a:t>S</a:t>
            </a:r>
            <a:r>
              <a:rPr lang="en-US" sz="2400" dirty="0" smtClean="0"/>
              <a:t>timuli </a:t>
            </a:r>
            <a:r>
              <a:rPr lang="en-US" sz="2400" dirty="0" smtClean="0"/>
              <a:t>generation </a:t>
            </a:r>
            <a:r>
              <a:rPr lang="en-US" sz="2400" b="1" dirty="0" smtClean="0">
                <a:solidFill>
                  <a:srgbClr val="A50021"/>
                </a:solidFill>
              </a:rPr>
              <a:t>during </a:t>
            </a:r>
            <a:r>
              <a:rPr lang="en-US" sz="2400" b="1" dirty="0" smtClean="0">
                <a:solidFill>
                  <a:srgbClr val="A50021"/>
                </a:solidFill>
              </a:rPr>
              <a:t>simulation</a:t>
            </a:r>
          </a:p>
          <a:p>
            <a:pPr lvl="1" eaLnBrk="1" hangingPunct="1">
              <a:lnSpc>
                <a:spcPct val="90000"/>
              </a:lnSpc>
            </a:pPr>
            <a:r>
              <a:rPr lang="en-US" sz="2400" dirty="0" smtClean="0"/>
              <a:t>The next element is generated when needed by the driver</a:t>
            </a:r>
          </a:p>
          <a:p>
            <a:pPr lvl="1" eaLnBrk="1" hangingPunct="1">
              <a:lnSpc>
                <a:spcPct val="90000"/>
              </a:lnSpc>
            </a:pPr>
            <a:r>
              <a:rPr lang="en-US" sz="2400" dirty="0" smtClean="0"/>
              <a:t>The generator must be part of the verification environment</a:t>
            </a:r>
          </a:p>
          <a:p>
            <a:pPr eaLnBrk="1" hangingPunct="1">
              <a:lnSpc>
                <a:spcPct val="90000"/>
              </a:lnSpc>
              <a:spcBef>
                <a:spcPts val="1824"/>
              </a:spcBef>
            </a:pPr>
            <a:r>
              <a:rPr lang="en-US" sz="2800" b="1" dirty="0" smtClean="0"/>
              <a:t>Offline</a:t>
            </a:r>
            <a:r>
              <a:rPr lang="en-US" sz="2800" dirty="0" smtClean="0"/>
              <a:t> generation (pre-run</a:t>
            </a:r>
            <a:r>
              <a:rPr lang="en-US" sz="2800" dirty="0" smtClean="0"/>
              <a:t>):</a:t>
            </a:r>
          </a:p>
          <a:p>
            <a:pPr lvl="1" eaLnBrk="1" hangingPunct="1">
              <a:lnSpc>
                <a:spcPct val="90000"/>
              </a:lnSpc>
            </a:pPr>
            <a:r>
              <a:rPr lang="en-US" sz="2400" dirty="0"/>
              <a:t>T</a:t>
            </a:r>
            <a:r>
              <a:rPr lang="en-US" sz="2400" dirty="0" smtClean="0"/>
              <a:t>he </a:t>
            </a:r>
            <a:r>
              <a:rPr lang="en-US" sz="2400" dirty="0" smtClean="0"/>
              <a:t>entire stimuli </a:t>
            </a:r>
            <a:r>
              <a:rPr lang="en-US" sz="2400" dirty="0" smtClean="0"/>
              <a:t>are</a:t>
            </a:r>
            <a:r>
              <a:rPr lang="en-US" sz="2400" dirty="0" smtClean="0"/>
              <a:t> </a:t>
            </a:r>
            <a:r>
              <a:rPr lang="en-US" sz="2400" dirty="0" smtClean="0"/>
              <a:t>generated </a:t>
            </a:r>
            <a:r>
              <a:rPr lang="en-US" sz="2400" b="1" dirty="0" smtClean="0">
                <a:solidFill>
                  <a:srgbClr val="A50021"/>
                </a:solidFill>
              </a:rPr>
              <a:t>before the simulation</a:t>
            </a:r>
            <a:r>
              <a:rPr lang="en-US" sz="2400" dirty="0" smtClean="0"/>
              <a:t> begins</a:t>
            </a:r>
          </a:p>
          <a:p>
            <a:pPr lvl="1" eaLnBrk="1" hangingPunct="1">
              <a:lnSpc>
                <a:spcPct val="90000"/>
              </a:lnSpc>
            </a:pPr>
            <a:r>
              <a:rPr lang="en-US" sz="2400" dirty="0" smtClean="0"/>
              <a:t>The generation and simulation can be two separated processes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Online Generation</a:t>
            </a:r>
          </a:p>
        </p:txBody>
      </p:sp>
      <p:sp>
        <p:nvSpPr>
          <p:cNvPr id="21507" name="Rectangle 3"/>
          <p:cNvSpPr>
            <a:spLocks noGrp="1" noChangeArrowheads="1"/>
          </p:cNvSpPr>
          <p:nvPr>
            <p:ph type="body" idx="1"/>
          </p:nvPr>
        </p:nvSpPr>
        <p:spPr>
          <a:xfrm>
            <a:off x="468313" y="1290638"/>
            <a:ext cx="8229600" cy="5013325"/>
          </a:xfrm>
        </p:spPr>
        <p:txBody>
          <a:bodyPr/>
          <a:lstStyle/>
          <a:p>
            <a:pPr eaLnBrk="1" hangingPunct="1">
              <a:lnSpc>
                <a:spcPct val="90000"/>
              </a:lnSpc>
            </a:pPr>
            <a:r>
              <a:rPr lang="en-US" sz="2800" dirty="0" smtClean="0"/>
              <a:t>Why</a:t>
            </a:r>
          </a:p>
          <a:p>
            <a:pPr lvl="1" eaLnBrk="1" hangingPunct="1">
              <a:lnSpc>
                <a:spcPct val="90000"/>
              </a:lnSpc>
            </a:pPr>
            <a:r>
              <a:rPr lang="en-US" sz="2400" dirty="0" smtClean="0"/>
              <a:t>The generator </a:t>
            </a:r>
            <a:r>
              <a:rPr lang="en-US" sz="2400" dirty="0" smtClean="0"/>
              <a:t>can </a:t>
            </a:r>
            <a:r>
              <a:rPr lang="en-US" sz="2400" dirty="0" smtClean="0"/>
              <a:t>use information about the </a:t>
            </a:r>
            <a:r>
              <a:rPr lang="en-US" sz="2400" dirty="0" smtClean="0">
                <a:solidFill>
                  <a:srgbClr val="0000CC"/>
                </a:solidFill>
              </a:rPr>
              <a:t>state</a:t>
            </a:r>
            <a:r>
              <a:rPr lang="en-US" sz="2400" dirty="0" smtClean="0"/>
              <a:t> of the environment and DUV for improving the quality of generation</a:t>
            </a:r>
          </a:p>
          <a:p>
            <a:pPr lvl="2" eaLnBrk="1" hangingPunct="1">
              <a:lnSpc>
                <a:spcPct val="90000"/>
              </a:lnSpc>
            </a:pPr>
            <a:r>
              <a:rPr lang="en-GB" sz="2000" dirty="0" smtClean="0"/>
              <a:t>Makes reaching corner cases easier</a:t>
            </a:r>
            <a:endParaRPr lang="en-US" sz="2000" dirty="0" smtClean="0"/>
          </a:p>
          <a:p>
            <a:pPr lvl="1" eaLnBrk="1" hangingPunct="1">
              <a:lnSpc>
                <a:spcPct val="90000"/>
              </a:lnSpc>
            </a:pPr>
            <a:r>
              <a:rPr lang="en-US" sz="2400" dirty="0" smtClean="0"/>
              <a:t>The only solution for responders</a:t>
            </a:r>
          </a:p>
          <a:p>
            <a:pPr lvl="1" eaLnBrk="1" hangingPunct="1">
              <a:lnSpc>
                <a:spcPct val="90000"/>
              </a:lnSpc>
            </a:pPr>
            <a:r>
              <a:rPr lang="en-GB" sz="2400" dirty="0" smtClean="0"/>
              <a:t>Generally small memory footprint</a:t>
            </a:r>
            <a:endParaRPr lang="en-US" sz="2400" dirty="0" smtClean="0"/>
          </a:p>
          <a:p>
            <a:pPr lvl="1" eaLnBrk="1" hangingPunct="1">
              <a:lnSpc>
                <a:spcPct val="90000"/>
              </a:lnSpc>
            </a:pPr>
            <a:endParaRPr lang="en-US" sz="2400" dirty="0" smtClean="0"/>
          </a:p>
          <a:p>
            <a:pPr eaLnBrk="1" hangingPunct="1">
              <a:lnSpc>
                <a:spcPct val="90000"/>
              </a:lnSpc>
            </a:pPr>
            <a:r>
              <a:rPr lang="en-US" sz="2800" dirty="0" smtClean="0"/>
              <a:t>Why not</a:t>
            </a:r>
          </a:p>
          <a:p>
            <a:pPr lvl="1" eaLnBrk="1" hangingPunct="1">
              <a:lnSpc>
                <a:spcPct val="90000"/>
              </a:lnSpc>
            </a:pPr>
            <a:r>
              <a:rPr lang="en-US" sz="2400" dirty="0" smtClean="0"/>
              <a:t>Must generate items in order</a:t>
            </a:r>
          </a:p>
          <a:p>
            <a:pPr lvl="1" eaLnBrk="1" hangingPunct="1">
              <a:lnSpc>
                <a:spcPct val="90000"/>
              </a:lnSpc>
            </a:pPr>
            <a:r>
              <a:rPr lang="en-US" sz="2400" dirty="0" smtClean="0"/>
              <a:t>Limited </a:t>
            </a:r>
            <a:r>
              <a:rPr lang="en-US" sz="2400" dirty="0" smtClean="0"/>
              <a:t>complexity</a:t>
            </a:r>
          </a:p>
          <a:p>
            <a:pPr lvl="1" eaLnBrk="1" hangingPunct="1">
              <a:lnSpc>
                <a:spcPct val="90000"/>
              </a:lnSpc>
            </a:pPr>
            <a:r>
              <a:rPr lang="en-US" sz="2400" dirty="0" smtClean="0">
                <a:solidFill>
                  <a:schemeClr val="bg2"/>
                </a:solidFill>
              </a:rPr>
              <a:t>&lt;any other reasons why not&gt;</a:t>
            </a:r>
            <a:endParaRPr lang="en-US" sz="2400" dirty="0" smtClean="0">
              <a:solidFill>
                <a:schemeClr val="bg2"/>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Last Time</a:t>
            </a:r>
          </a:p>
        </p:txBody>
      </p:sp>
      <p:sp>
        <p:nvSpPr>
          <p:cNvPr id="4099" name="Rectangle 3"/>
          <p:cNvSpPr>
            <a:spLocks noGrp="1" noChangeArrowheads="1"/>
          </p:cNvSpPr>
          <p:nvPr>
            <p:ph type="body" idx="1"/>
          </p:nvPr>
        </p:nvSpPr>
        <p:spPr/>
        <p:txBody>
          <a:bodyPr/>
          <a:lstStyle/>
          <a:p>
            <a:pPr eaLnBrk="1" hangingPunct="1"/>
            <a:r>
              <a:rPr lang="en-GB" dirty="0" smtClean="0"/>
              <a:t>Coverage</a:t>
            </a:r>
          </a:p>
          <a:p>
            <a:pPr lvl="1" eaLnBrk="1" hangingPunct="1"/>
            <a:r>
              <a:rPr lang="en-GB" dirty="0" smtClean="0"/>
              <a:t>Code</a:t>
            </a:r>
          </a:p>
          <a:p>
            <a:pPr lvl="1" eaLnBrk="1" hangingPunct="1"/>
            <a:r>
              <a:rPr lang="en-GB" dirty="0" smtClean="0"/>
              <a:t>Structural</a:t>
            </a:r>
          </a:p>
          <a:p>
            <a:pPr lvl="1" eaLnBrk="1" hangingPunct="1"/>
            <a:r>
              <a:rPr lang="en-GB" dirty="0" smtClean="0"/>
              <a:t>Functional</a:t>
            </a:r>
          </a:p>
          <a:p>
            <a:pPr eaLnBrk="1" hangingPunct="1"/>
            <a:r>
              <a:rPr lang="en-GB" dirty="0" smtClean="0"/>
              <a:t>Coverage analysis</a:t>
            </a:r>
          </a:p>
          <a:p>
            <a:pPr lvl="1" eaLnBrk="1" hangingPunct="1"/>
            <a:r>
              <a:rPr lang="en-GB" dirty="0" smtClean="0"/>
              <a:t>Hole analysis</a:t>
            </a:r>
          </a:p>
          <a:p>
            <a:pPr eaLnBrk="1" hangingPunct="1"/>
            <a:endParaRPr lang="en-GB" dirty="0" smtClean="0"/>
          </a:p>
          <a:p>
            <a:pPr marL="400050" lvl="1" indent="0" eaLnBrk="1" hangingPunct="1">
              <a:buNone/>
            </a:pPr>
            <a:r>
              <a:rPr lang="en-GB" sz="1600" dirty="0" smtClean="0">
                <a:solidFill>
                  <a:schemeClr val="bg2"/>
                </a:solidFill>
              </a:rPr>
              <a:t>					(</a:t>
            </a:r>
            <a:r>
              <a:rPr lang="en-GB" sz="1600" dirty="0" smtClean="0">
                <a:solidFill>
                  <a:schemeClr val="bg2"/>
                </a:solidFill>
              </a:rPr>
              <a:t>Discuss plan for coming weeks!)</a:t>
            </a:r>
          </a:p>
          <a:p>
            <a:pPr eaLnBrk="1" hangingPunct="1">
              <a:buFont typeface="Wingdings" pitchFamily="2" charset="2"/>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Offline Generation</a:t>
            </a:r>
          </a:p>
        </p:txBody>
      </p:sp>
      <p:sp>
        <p:nvSpPr>
          <p:cNvPr id="22531" name="Rectangle 3"/>
          <p:cNvSpPr>
            <a:spLocks noGrp="1" noChangeArrowheads="1"/>
          </p:cNvSpPr>
          <p:nvPr>
            <p:ph type="body" idx="1"/>
          </p:nvPr>
        </p:nvSpPr>
        <p:spPr>
          <a:xfrm>
            <a:off x="468313" y="1269472"/>
            <a:ext cx="8229600" cy="5453061"/>
          </a:xfrm>
        </p:spPr>
        <p:txBody>
          <a:bodyPr/>
          <a:lstStyle/>
          <a:p>
            <a:pPr eaLnBrk="1" hangingPunct="1">
              <a:lnSpc>
                <a:spcPct val="90000"/>
              </a:lnSpc>
            </a:pPr>
            <a:r>
              <a:rPr lang="en-US" sz="2800" dirty="0" smtClean="0"/>
              <a:t>Why</a:t>
            </a:r>
          </a:p>
          <a:p>
            <a:pPr lvl="1" eaLnBrk="1" hangingPunct="1">
              <a:lnSpc>
                <a:spcPct val="90000"/>
              </a:lnSpc>
            </a:pPr>
            <a:r>
              <a:rPr lang="en-US" sz="2400" dirty="0" smtClean="0"/>
              <a:t>Can separate the generation from simulation</a:t>
            </a:r>
          </a:p>
          <a:p>
            <a:pPr lvl="2" eaLnBrk="1" hangingPunct="1">
              <a:lnSpc>
                <a:spcPct val="90000"/>
              </a:lnSpc>
            </a:pPr>
            <a:r>
              <a:rPr lang="en-US" sz="2000" dirty="0" smtClean="0"/>
              <a:t>Use external tools, emulation, …</a:t>
            </a:r>
          </a:p>
          <a:p>
            <a:pPr lvl="1" eaLnBrk="1" hangingPunct="1">
              <a:lnSpc>
                <a:spcPct val="90000"/>
              </a:lnSpc>
            </a:pPr>
            <a:r>
              <a:rPr lang="en-US" sz="2400" dirty="0" smtClean="0"/>
              <a:t>Can use more complex algorithms for generation </a:t>
            </a:r>
          </a:p>
          <a:p>
            <a:pPr lvl="2" eaLnBrk="1" hangingPunct="1">
              <a:lnSpc>
                <a:spcPct val="90000"/>
              </a:lnSpc>
            </a:pPr>
            <a:r>
              <a:rPr lang="en-US" sz="2000" dirty="0" smtClean="0"/>
              <a:t>For example, </a:t>
            </a:r>
            <a:r>
              <a:rPr lang="en-US" sz="2000" b="1" dirty="0" smtClean="0">
                <a:solidFill>
                  <a:srgbClr val="A50021"/>
                </a:solidFill>
              </a:rPr>
              <a:t>generate out of </a:t>
            </a:r>
            <a:r>
              <a:rPr lang="en-US" sz="2000" b="1" dirty="0" smtClean="0">
                <a:solidFill>
                  <a:srgbClr val="A50021"/>
                </a:solidFill>
              </a:rPr>
              <a:t>order</a:t>
            </a:r>
            <a:r>
              <a:rPr lang="en-US" sz="2000" dirty="0" smtClean="0"/>
              <a:t>, e.g. instruction sequences (processors) or action sequences (robotics)</a:t>
            </a:r>
            <a:endParaRPr lang="en-US" sz="2000" dirty="0" smtClean="0"/>
          </a:p>
          <a:p>
            <a:pPr lvl="1" eaLnBrk="1" hangingPunct="1">
              <a:lnSpc>
                <a:spcPct val="90000"/>
              </a:lnSpc>
            </a:pPr>
            <a:r>
              <a:rPr lang="en-GB" sz="2400" dirty="0" smtClean="0"/>
              <a:t>May be compulsory				(Where?)</a:t>
            </a:r>
            <a:endParaRPr lang="en-US" sz="2400" dirty="0" smtClean="0"/>
          </a:p>
          <a:p>
            <a:pPr eaLnBrk="1" hangingPunct="1">
              <a:lnSpc>
                <a:spcPct val="90000"/>
              </a:lnSpc>
              <a:spcBef>
                <a:spcPts val="1824"/>
              </a:spcBef>
            </a:pPr>
            <a:r>
              <a:rPr lang="en-US" sz="2800" dirty="0" smtClean="0"/>
              <a:t>Why not</a:t>
            </a:r>
          </a:p>
          <a:p>
            <a:pPr lvl="1" eaLnBrk="1" hangingPunct="1">
              <a:lnSpc>
                <a:spcPct val="90000"/>
              </a:lnSpc>
            </a:pPr>
            <a:r>
              <a:rPr lang="en-US" sz="2400" dirty="0" smtClean="0"/>
              <a:t>Need to </a:t>
            </a:r>
            <a:r>
              <a:rPr lang="en-US" sz="2400" dirty="0" smtClean="0"/>
              <a:t>connect the generation output to </a:t>
            </a:r>
            <a:r>
              <a:rPr lang="en-US" sz="2400" dirty="0" smtClean="0"/>
              <a:t>the verification environment</a:t>
            </a:r>
          </a:p>
          <a:p>
            <a:pPr lvl="1" eaLnBrk="1" hangingPunct="1">
              <a:lnSpc>
                <a:spcPct val="90000"/>
              </a:lnSpc>
            </a:pPr>
            <a:r>
              <a:rPr lang="en-US" sz="2400" dirty="0" smtClean="0"/>
              <a:t>Cannot use information </a:t>
            </a:r>
            <a:r>
              <a:rPr lang="en-US" sz="2400" dirty="0" smtClean="0"/>
              <a:t>directly from </a:t>
            </a:r>
            <a:r>
              <a:rPr lang="en-US" sz="2400" dirty="0" smtClean="0"/>
              <a:t>the DUV and environment </a:t>
            </a:r>
          </a:p>
          <a:p>
            <a:pPr lvl="1" eaLnBrk="1" hangingPunct="1">
              <a:lnSpc>
                <a:spcPct val="90000"/>
              </a:lnSpc>
            </a:pPr>
            <a:r>
              <a:rPr lang="en-US" sz="2400" dirty="0" smtClean="0"/>
              <a:t>Hard </a:t>
            </a:r>
            <a:r>
              <a:rPr lang="en-US" sz="2400" dirty="0" smtClean="0"/>
              <a:t>to react to responders</a:t>
            </a:r>
            <a:endParaRPr lang="en-US" sz="24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dirty="0" smtClean="0"/>
              <a:t>Generating </a:t>
            </a:r>
            <a:r>
              <a:rPr lang="en-US" sz="4000" dirty="0" smtClean="0"/>
              <a:t>Instructions Out </a:t>
            </a:r>
            <a:r>
              <a:rPr lang="en-US" sz="4000" dirty="0" smtClean="0"/>
              <a:t>Of Order</a:t>
            </a:r>
          </a:p>
        </p:txBody>
      </p:sp>
      <p:sp>
        <p:nvSpPr>
          <p:cNvPr id="23555" name="Rectangle 3"/>
          <p:cNvSpPr>
            <a:spLocks noGrp="1" noChangeArrowheads="1"/>
          </p:cNvSpPr>
          <p:nvPr>
            <p:ph type="body" idx="1"/>
          </p:nvPr>
        </p:nvSpPr>
        <p:spPr>
          <a:xfrm>
            <a:off x="385763" y="1193800"/>
            <a:ext cx="8116887" cy="4748213"/>
          </a:xfrm>
        </p:spPr>
        <p:txBody>
          <a:bodyPr/>
          <a:lstStyle/>
          <a:p>
            <a:pPr eaLnBrk="1" hangingPunct="1">
              <a:spcBef>
                <a:spcPct val="0"/>
              </a:spcBef>
            </a:pPr>
            <a:r>
              <a:rPr lang="en-US" smtClean="0"/>
              <a:t>Goal – forward data from M2 to B2</a:t>
            </a:r>
          </a:p>
          <a:p>
            <a:pPr lvl="1" eaLnBrk="1" hangingPunct="1">
              <a:spcBef>
                <a:spcPct val="0"/>
              </a:spcBef>
            </a:pPr>
            <a:r>
              <a:rPr lang="en-US" smtClean="0"/>
              <a:t>Branch is dispatched after arithmetic instruction</a:t>
            </a:r>
          </a:p>
          <a:p>
            <a:pPr lvl="1" eaLnBrk="1" hangingPunct="1">
              <a:spcBef>
                <a:spcPct val="0"/>
              </a:spcBef>
            </a:pPr>
            <a:r>
              <a:rPr lang="en-US" smtClean="0"/>
              <a:t>Both reach stage 2 together</a:t>
            </a:r>
          </a:p>
          <a:p>
            <a:pPr lvl="1" eaLnBrk="1" hangingPunct="1">
              <a:spcBef>
                <a:spcPct val="0"/>
              </a:spcBef>
            </a:pPr>
            <a:r>
              <a:rPr lang="en-US" smtClean="0"/>
              <a:t>Branch waits for the arithmetic </a:t>
            </a:r>
            <a:br>
              <a:rPr lang="en-US" smtClean="0"/>
            </a:br>
            <a:r>
              <a:rPr lang="en-US" smtClean="0"/>
              <a:t>instruction to complete</a:t>
            </a:r>
          </a:p>
        </p:txBody>
      </p:sp>
      <p:sp>
        <p:nvSpPr>
          <p:cNvPr id="23556" name="AutoShape 4"/>
          <p:cNvSpPr>
            <a:spLocks noChangeArrowheads="1"/>
          </p:cNvSpPr>
          <p:nvPr/>
        </p:nvSpPr>
        <p:spPr bwMode="blackWhite">
          <a:xfrm>
            <a:off x="8012113" y="3429000"/>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endParaRPr lang="en-US" sz="2000"/>
          </a:p>
        </p:txBody>
      </p:sp>
      <p:sp>
        <p:nvSpPr>
          <p:cNvPr id="23557" name="AutoShape 5"/>
          <p:cNvSpPr>
            <a:spLocks noChangeArrowheads="1"/>
          </p:cNvSpPr>
          <p:nvPr/>
        </p:nvSpPr>
        <p:spPr bwMode="blackWhite">
          <a:xfrm>
            <a:off x="6729413" y="3429000"/>
            <a:ext cx="1955800" cy="352425"/>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Dispatch</a:t>
            </a:r>
          </a:p>
        </p:txBody>
      </p:sp>
      <p:grpSp>
        <p:nvGrpSpPr>
          <p:cNvPr id="23558" name="Group 6"/>
          <p:cNvGrpSpPr>
            <a:grpSpLocks/>
          </p:cNvGrpSpPr>
          <p:nvPr/>
        </p:nvGrpSpPr>
        <p:grpSpPr bwMode="auto">
          <a:xfrm>
            <a:off x="6811963" y="4038600"/>
            <a:ext cx="457200" cy="1495425"/>
            <a:chOff x="2112" y="2784"/>
            <a:chExt cx="288" cy="942"/>
          </a:xfrm>
        </p:grpSpPr>
        <p:grpSp>
          <p:nvGrpSpPr>
            <p:cNvPr id="23588" name="Group 7"/>
            <p:cNvGrpSpPr>
              <a:grpSpLocks/>
            </p:cNvGrpSpPr>
            <p:nvPr/>
          </p:nvGrpSpPr>
          <p:grpSpPr bwMode="auto">
            <a:xfrm>
              <a:off x="2112" y="2784"/>
              <a:ext cx="288" cy="942"/>
              <a:chOff x="2736" y="2784"/>
              <a:chExt cx="288" cy="942"/>
            </a:xfrm>
          </p:grpSpPr>
          <p:sp>
            <p:nvSpPr>
              <p:cNvPr id="23591" name="AutoShape 8"/>
              <p:cNvSpPr>
                <a:spLocks noChangeArrowheads="1"/>
              </p:cNvSpPr>
              <p:nvPr/>
            </p:nvSpPr>
            <p:spPr bwMode="blackWhite">
              <a:xfrm>
                <a:off x="2736" y="278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B1</a:t>
                </a:r>
              </a:p>
            </p:txBody>
          </p:sp>
          <p:sp>
            <p:nvSpPr>
              <p:cNvPr id="23592" name="AutoShape 9"/>
              <p:cNvSpPr>
                <a:spLocks noChangeArrowheads="1"/>
              </p:cNvSpPr>
              <p:nvPr/>
            </p:nvSpPr>
            <p:spPr bwMode="blackWhite">
              <a:xfrm>
                <a:off x="2736" y="314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B2</a:t>
                </a:r>
              </a:p>
            </p:txBody>
          </p:sp>
          <p:sp>
            <p:nvSpPr>
              <p:cNvPr id="23593" name="AutoShape 10"/>
              <p:cNvSpPr>
                <a:spLocks noChangeArrowheads="1"/>
              </p:cNvSpPr>
              <p:nvPr/>
            </p:nvSpPr>
            <p:spPr bwMode="blackWhite">
              <a:xfrm>
                <a:off x="2736" y="350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B3</a:t>
                </a:r>
              </a:p>
            </p:txBody>
          </p:sp>
        </p:grpSp>
        <p:cxnSp>
          <p:nvCxnSpPr>
            <p:cNvPr id="23589" name="AutoShape 11"/>
            <p:cNvCxnSpPr>
              <a:cxnSpLocks noChangeShapeType="1"/>
              <a:stCxn id="23591" idx="2"/>
              <a:endCxn id="23592" idx="0"/>
            </p:cNvCxnSpPr>
            <p:nvPr/>
          </p:nvCxnSpPr>
          <p:spPr bwMode="blackWhite">
            <a:xfrm>
              <a:off x="2256" y="3014"/>
              <a:ext cx="0" cy="122"/>
            </a:xfrm>
            <a:prstGeom prst="straightConnector1">
              <a:avLst/>
            </a:prstGeom>
            <a:noFill/>
            <a:ln w="25400">
              <a:solidFill>
                <a:schemeClr val="tx1"/>
              </a:solidFill>
              <a:round/>
              <a:headEnd type="none" w="sm" len="sm"/>
              <a:tailEnd type="triangle" w="lg" len="lg"/>
            </a:ln>
          </p:spPr>
        </p:cxnSp>
        <p:cxnSp>
          <p:nvCxnSpPr>
            <p:cNvPr id="23590" name="AutoShape 12"/>
            <p:cNvCxnSpPr>
              <a:cxnSpLocks noChangeShapeType="1"/>
              <a:stCxn id="23592" idx="2"/>
              <a:endCxn id="23593" idx="0"/>
            </p:cNvCxnSpPr>
            <p:nvPr/>
          </p:nvCxnSpPr>
          <p:spPr bwMode="blackWhite">
            <a:xfrm>
              <a:off x="2256" y="3374"/>
              <a:ext cx="0" cy="122"/>
            </a:xfrm>
            <a:prstGeom prst="straightConnector1">
              <a:avLst/>
            </a:prstGeom>
            <a:noFill/>
            <a:ln w="25400">
              <a:solidFill>
                <a:schemeClr val="tx1"/>
              </a:solidFill>
              <a:round/>
              <a:headEnd type="none" w="sm" len="sm"/>
              <a:tailEnd type="triangle" w="lg" len="lg"/>
            </a:ln>
          </p:spPr>
        </p:cxnSp>
      </p:grpSp>
      <p:cxnSp>
        <p:nvCxnSpPr>
          <p:cNvPr id="23559" name="AutoShape 13"/>
          <p:cNvCxnSpPr>
            <a:cxnSpLocks noChangeShapeType="1"/>
          </p:cNvCxnSpPr>
          <p:nvPr/>
        </p:nvCxnSpPr>
        <p:spPr bwMode="blackWhite">
          <a:xfrm>
            <a:off x="7015163" y="3779838"/>
            <a:ext cx="0" cy="277812"/>
          </a:xfrm>
          <a:prstGeom prst="straightConnector1">
            <a:avLst/>
          </a:prstGeom>
          <a:noFill/>
          <a:ln w="25400">
            <a:solidFill>
              <a:schemeClr val="tx1"/>
            </a:solidFill>
            <a:round/>
            <a:headEnd type="none" w="sm" len="sm"/>
            <a:tailEnd type="triangle" w="lg" len="lg"/>
          </a:ln>
        </p:spPr>
      </p:cxnSp>
      <p:sp>
        <p:nvSpPr>
          <p:cNvPr id="23560" name="AutoShape 14"/>
          <p:cNvSpPr>
            <a:spLocks noChangeArrowheads="1"/>
          </p:cNvSpPr>
          <p:nvPr/>
        </p:nvSpPr>
        <p:spPr bwMode="blackWhite">
          <a:xfrm>
            <a:off x="8023225" y="4038600"/>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M1</a:t>
            </a:r>
          </a:p>
        </p:txBody>
      </p:sp>
      <p:sp>
        <p:nvSpPr>
          <p:cNvPr id="23561" name="AutoShape 15"/>
          <p:cNvSpPr>
            <a:spLocks noChangeArrowheads="1"/>
          </p:cNvSpPr>
          <p:nvPr/>
        </p:nvSpPr>
        <p:spPr bwMode="blackWhite">
          <a:xfrm>
            <a:off x="8023225" y="4610100"/>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M2</a:t>
            </a:r>
          </a:p>
        </p:txBody>
      </p:sp>
      <p:sp>
        <p:nvSpPr>
          <p:cNvPr id="23562" name="AutoShape 16"/>
          <p:cNvSpPr>
            <a:spLocks noChangeArrowheads="1"/>
          </p:cNvSpPr>
          <p:nvPr/>
        </p:nvSpPr>
        <p:spPr bwMode="blackWhite">
          <a:xfrm>
            <a:off x="8023225" y="5180013"/>
            <a:ext cx="457200" cy="35401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M3</a:t>
            </a:r>
          </a:p>
        </p:txBody>
      </p:sp>
      <p:cxnSp>
        <p:nvCxnSpPr>
          <p:cNvPr id="23563" name="AutoShape 17"/>
          <p:cNvCxnSpPr>
            <a:cxnSpLocks noChangeShapeType="1"/>
          </p:cNvCxnSpPr>
          <p:nvPr/>
        </p:nvCxnSpPr>
        <p:spPr bwMode="blackWhite">
          <a:xfrm>
            <a:off x="8243888" y="4978400"/>
            <a:ext cx="0" cy="222250"/>
          </a:xfrm>
          <a:prstGeom prst="straightConnector1">
            <a:avLst/>
          </a:prstGeom>
          <a:noFill/>
          <a:ln w="25400">
            <a:solidFill>
              <a:schemeClr val="tx1"/>
            </a:solidFill>
            <a:round/>
            <a:headEnd type="none" w="sm" len="sm"/>
            <a:tailEnd type="triangle" w="lg" len="lg"/>
          </a:ln>
        </p:spPr>
      </p:cxnSp>
      <p:cxnSp>
        <p:nvCxnSpPr>
          <p:cNvPr id="23564" name="AutoShape 18"/>
          <p:cNvCxnSpPr>
            <a:cxnSpLocks noChangeShapeType="1"/>
          </p:cNvCxnSpPr>
          <p:nvPr/>
        </p:nvCxnSpPr>
        <p:spPr bwMode="blackWhite">
          <a:xfrm>
            <a:off x="8243888" y="4394200"/>
            <a:ext cx="0" cy="222250"/>
          </a:xfrm>
          <a:prstGeom prst="straightConnector1">
            <a:avLst/>
          </a:prstGeom>
          <a:noFill/>
          <a:ln w="25400">
            <a:solidFill>
              <a:schemeClr val="tx1"/>
            </a:solidFill>
            <a:round/>
            <a:headEnd type="none" w="sm" len="sm"/>
            <a:tailEnd type="triangle" w="lg" len="lg"/>
          </a:ln>
        </p:spPr>
      </p:cxnSp>
      <p:cxnSp>
        <p:nvCxnSpPr>
          <p:cNvPr id="23565" name="AutoShape 19"/>
          <p:cNvCxnSpPr>
            <a:cxnSpLocks noChangeShapeType="1"/>
          </p:cNvCxnSpPr>
          <p:nvPr/>
        </p:nvCxnSpPr>
        <p:spPr bwMode="blackWhite">
          <a:xfrm>
            <a:off x="8218488" y="3767138"/>
            <a:ext cx="12700" cy="265112"/>
          </a:xfrm>
          <a:prstGeom prst="straightConnector1">
            <a:avLst/>
          </a:prstGeom>
          <a:noFill/>
          <a:ln w="25400">
            <a:solidFill>
              <a:schemeClr val="tx1"/>
            </a:solidFill>
            <a:round/>
            <a:headEnd type="none" w="sm" len="sm"/>
            <a:tailEnd type="triangle" w="lg" len="lg"/>
          </a:ln>
        </p:spPr>
      </p:cxnSp>
      <p:sp>
        <p:nvSpPr>
          <p:cNvPr id="23566" name="Text Box 20"/>
          <p:cNvSpPr txBox="1">
            <a:spLocks noChangeArrowheads="1"/>
          </p:cNvSpPr>
          <p:nvPr/>
        </p:nvSpPr>
        <p:spPr bwMode="blackWhite">
          <a:xfrm>
            <a:off x="5657850" y="4084638"/>
            <a:ext cx="1171575" cy="29845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a:t>Data Fetch</a:t>
            </a:r>
          </a:p>
        </p:txBody>
      </p:sp>
      <p:sp>
        <p:nvSpPr>
          <p:cNvPr id="23567" name="Text Box 21"/>
          <p:cNvSpPr txBox="1">
            <a:spLocks noChangeArrowheads="1"/>
          </p:cNvSpPr>
          <p:nvPr/>
        </p:nvSpPr>
        <p:spPr bwMode="blackWhite">
          <a:xfrm>
            <a:off x="5916613" y="4648200"/>
            <a:ext cx="912812" cy="29845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a:t>Execute</a:t>
            </a:r>
          </a:p>
        </p:txBody>
      </p:sp>
      <p:sp>
        <p:nvSpPr>
          <p:cNvPr id="23568" name="Text Box 22"/>
          <p:cNvSpPr txBox="1">
            <a:spLocks noChangeArrowheads="1"/>
          </p:cNvSpPr>
          <p:nvPr/>
        </p:nvSpPr>
        <p:spPr bwMode="blackWhite">
          <a:xfrm>
            <a:off x="5668963" y="5181600"/>
            <a:ext cx="1160462" cy="29845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a:t>Write Back</a:t>
            </a:r>
          </a:p>
        </p:txBody>
      </p:sp>
      <p:sp>
        <p:nvSpPr>
          <p:cNvPr id="23569" name="AutoShape 23"/>
          <p:cNvSpPr>
            <a:spLocks noChangeArrowheads="1"/>
          </p:cNvSpPr>
          <p:nvPr/>
        </p:nvSpPr>
        <p:spPr bwMode="blackWhite">
          <a:xfrm>
            <a:off x="6797675" y="2806700"/>
            <a:ext cx="1820863" cy="354013"/>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Decode</a:t>
            </a:r>
          </a:p>
        </p:txBody>
      </p:sp>
      <p:cxnSp>
        <p:nvCxnSpPr>
          <p:cNvPr id="23570" name="AutoShape 24"/>
          <p:cNvCxnSpPr>
            <a:cxnSpLocks noChangeShapeType="1"/>
          </p:cNvCxnSpPr>
          <p:nvPr/>
        </p:nvCxnSpPr>
        <p:spPr bwMode="auto">
          <a:xfrm>
            <a:off x="7718425" y="3163888"/>
            <a:ext cx="0" cy="279400"/>
          </a:xfrm>
          <a:prstGeom prst="straightConnector1">
            <a:avLst/>
          </a:prstGeom>
          <a:noFill/>
          <a:ln w="25400">
            <a:solidFill>
              <a:schemeClr val="tx1"/>
            </a:solidFill>
            <a:round/>
            <a:headEnd/>
            <a:tailEnd type="triangle" w="lg" len="lg"/>
          </a:ln>
        </p:spPr>
      </p:cxnSp>
      <p:cxnSp>
        <p:nvCxnSpPr>
          <p:cNvPr id="23571" name="AutoShape 25"/>
          <p:cNvCxnSpPr>
            <a:cxnSpLocks noChangeShapeType="1"/>
            <a:stCxn id="23561" idx="1"/>
            <a:endCxn id="23592" idx="3"/>
          </p:cNvCxnSpPr>
          <p:nvPr/>
        </p:nvCxnSpPr>
        <p:spPr bwMode="auto">
          <a:xfrm flipH="1">
            <a:off x="7281863" y="4786313"/>
            <a:ext cx="728662" cy="0"/>
          </a:xfrm>
          <a:prstGeom prst="straightConnector1">
            <a:avLst/>
          </a:prstGeom>
          <a:noFill/>
          <a:ln w="25400">
            <a:solidFill>
              <a:schemeClr val="folHlink"/>
            </a:solidFill>
            <a:round/>
            <a:headEnd/>
            <a:tailEnd type="triangle" w="lg" len="lg"/>
          </a:ln>
        </p:spPr>
      </p:cxnSp>
      <p:sp>
        <p:nvSpPr>
          <p:cNvPr id="23572" name="Text Box 26"/>
          <p:cNvSpPr txBox="1">
            <a:spLocks noChangeArrowheads="1"/>
          </p:cNvSpPr>
          <p:nvPr/>
        </p:nvSpPr>
        <p:spPr bwMode="auto">
          <a:xfrm>
            <a:off x="439738" y="5884863"/>
            <a:ext cx="1839912" cy="323850"/>
          </a:xfrm>
          <a:prstGeom prst="rect">
            <a:avLst/>
          </a:prstGeom>
          <a:noFill/>
          <a:ln w="25400">
            <a:noFill/>
            <a:miter lim="800000"/>
            <a:headEnd/>
            <a:tailEnd type="none" w="lg" len="lg"/>
          </a:ln>
        </p:spPr>
        <p:txBody>
          <a:bodyPr wrap="none" lIns="80806" tIns="40403" rIns="80806" bIns="40403">
            <a:spAutoFit/>
          </a:bodyPr>
          <a:lstStyle/>
          <a:p>
            <a:pPr algn="l" defTabSz="808038"/>
            <a:r>
              <a:rPr lang="en-US" sz="1600">
                <a:latin typeface="Comic Sans MS" pitchFamily="66" charset="0"/>
                <a:cs typeface="Arial" charset="0"/>
              </a:rPr>
              <a:t>Generation Order</a:t>
            </a:r>
          </a:p>
        </p:txBody>
      </p:sp>
      <p:sp>
        <p:nvSpPr>
          <p:cNvPr id="235547" name="Rectangle 27"/>
          <p:cNvSpPr>
            <a:spLocks noChangeArrowheads="1"/>
          </p:cNvSpPr>
          <p:nvPr/>
        </p:nvSpPr>
        <p:spPr bwMode="auto">
          <a:xfrm>
            <a:off x="2211388" y="4100513"/>
            <a:ext cx="2024062" cy="336550"/>
          </a:xfrm>
          <a:prstGeom prst="rect">
            <a:avLst/>
          </a:prstGeom>
          <a:noFill/>
          <a:ln w="25400">
            <a:solidFill>
              <a:schemeClr val="tx1"/>
            </a:solidFill>
            <a:miter lim="800000"/>
            <a:headEnd/>
            <a:tailEnd type="none" w="lg" len="lg"/>
          </a:ln>
        </p:spPr>
        <p:txBody>
          <a:bodyPr wrap="none" lIns="80806" tIns="40403" rIns="80806" bIns="40403" anchor="ctr"/>
          <a:lstStyle/>
          <a:p>
            <a:pPr algn="l" defTabSz="808038"/>
            <a:r>
              <a:rPr lang="en-US" sz="1600">
                <a:latin typeface="Comic Sans MS" pitchFamily="66" charset="0"/>
                <a:cs typeface="Arial" charset="0"/>
              </a:rPr>
              <a:t>Lw G10, 60(G21)</a:t>
            </a:r>
          </a:p>
        </p:txBody>
      </p:sp>
      <p:sp>
        <p:nvSpPr>
          <p:cNvPr id="235548" name="Rectangle 28"/>
          <p:cNvSpPr>
            <a:spLocks noChangeArrowheads="1"/>
          </p:cNvSpPr>
          <p:nvPr/>
        </p:nvSpPr>
        <p:spPr bwMode="auto">
          <a:xfrm>
            <a:off x="2211388" y="4437063"/>
            <a:ext cx="2024062" cy="336550"/>
          </a:xfrm>
          <a:prstGeom prst="rect">
            <a:avLst/>
          </a:prstGeom>
          <a:noFill/>
          <a:ln w="25400">
            <a:solidFill>
              <a:schemeClr val="tx1"/>
            </a:solidFill>
            <a:miter lim="800000"/>
            <a:headEnd/>
            <a:tailEnd type="none" w="lg" len="lg"/>
          </a:ln>
        </p:spPr>
        <p:txBody>
          <a:bodyPr wrap="none" lIns="80806" tIns="40403" rIns="80806" bIns="40403" anchor="ctr"/>
          <a:lstStyle/>
          <a:p>
            <a:pPr algn="l" defTabSz="808038"/>
            <a:r>
              <a:rPr lang="en-US" sz="1600">
                <a:latin typeface="Comic Sans MS" pitchFamily="66" charset="0"/>
                <a:cs typeface="Arial" charset="0"/>
              </a:rPr>
              <a:t>Add G7, G9, G13</a:t>
            </a:r>
          </a:p>
        </p:txBody>
      </p:sp>
      <p:sp>
        <p:nvSpPr>
          <p:cNvPr id="235549" name="Rectangle 29"/>
          <p:cNvSpPr>
            <a:spLocks noChangeArrowheads="1"/>
          </p:cNvSpPr>
          <p:nvPr/>
        </p:nvSpPr>
        <p:spPr bwMode="auto">
          <a:xfrm>
            <a:off x="2211388" y="4773613"/>
            <a:ext cx="2024062" cy="334962"/>
          </a:xfrm>
          <a:prstGeom prst="rect">
            <a:avLst/>
          </a:prstGeom>
          <a:noFill/>
          <a:ln w="25400">
            <a:solidFill>
              <a:schemeClr val="tx1"/>
            </a:solidFill>
            <a:miter lim="800000"/>
            <a:headEnd/>
            <a:tailEnd type="none" w="lg" len="lg"/>
          </a:ln>
        </p:spPr>
        <p:txBody>
          <a:bodyPr wrap="none" lIns="80806" tIns="40403" rIns="80806" bIns="40403" anchor="ctr"/>
          <a:lstStyle/>
          <a:p>
            <a:pPr algn="l" defTabSz="808038"/>
            <a:r>
              <a:rPr lang="en-US" sz="1600">
                <a:latin typeface="Comic Sans MS" pitchFamily="66" charset="0"/>
                <a:cs typeface="Arial" charset="0"/>
              </a:rPr>
              <a:t>Mul G1, G2, G3</a:t>
            </a:r>
          </a:p>
        </p:txBody>
      </p:sp>
      <p:sp>
        <p:nvSpPr>
          <p:cNvPr id="235550" name="Rectangle 30"/>
          <p:cNvSpPr>
            <a:spLocks noChangeArrowheads="1"/>
          </p:cNvSpPr>
          <p:nvPr/>
        </p:nvSpPr>
        <p:spPr bwMode="auto">
          <a:xfrm>
            <a:off x="2211388" y="5108575"/>
            <a:ext cx="2024062" cy="336550"/>
          </a:xfrm>
          <a:prstGeom prst="rect">
            <a:avLst/>
          </a:prstGeom>
          <a:noFill/>
          <a:ln w="25400">
            <a:solidFill>
              <a:schemeClr val="tx1"/>
            </a:solidFill>
            <a:miter lim="800000"/>
            <a:headEnd/>
            <a:tailEnd type="none" w="lg" len="lg"/>
          </a:ln>
        </p:spPr>
        <p:txBody>
          <a:bodyPr wrap="none" lIns="80806" tIns="40403" rIns="80806" bIns="40403" anchor="ctr"/>
          <a:lstStyle/>
          <a:p>
            <a:pPr algn="l" defTabSz="808038"/>
            <a:r>
              <a:rPr lang="en-US" sz="1600">
                <a:latin typeface="Comic Sans MS" pitchFamily="66" charset="0"/>
                <a:cs typeface="Arial" charset="0"/>
              </a:rPr>
              <a:t>Div G4, G5, G6</a:t>
            </a:r>
          </a:p>
        </p:txBody>
      </p:sp>
      <p:sp>
        <p:nvSpPr>
          <p:cNvPr id="235551" name="Rectangle 31"/>
          <p:cNvSpPr>
            <a:spLocks noChangeArrowheads="1"/>
          </p:cNvSpPr>
          <p:nvPr/>
        </p:nvSpPr>
        <p:spPr bwMode="auto">
          <a:xfrm>
            <a:off x="2211388" y="5445125"/>
            <a:ext cx="2024062" cy="336550"/>
          </a:xfrm>
          <a:prstGeom prst="rect">
            <a:avLst/>
          </a:prstGeom>
          <a:noFill/>
          <a:ln w="25400">
            <a:solidFill>
              <a:schemeClr val="tx1"/>
            </a:solidFill>
            <a:miter lim="800000"/>
            <a:headEnd/>
            <a:tailEnd type="none" w="lg" len="lg"/>
          </a:ln>
        </p:spPr>
        <p:txBody>
          <a:bodyPr wrap="none" lIns="80806" tIns="40403" rIns="80806" bIns="40403" anchor="ctr"/>
          <a:lstStyle/>
          <a:p>
            <a:pPr defTabSz="808038"/>
            <a:r>
              <a:rPr lang="en-US" sz="1600">
                <a:latin typeface="Comic Sans MS" pitchFamily="66" charset="0"/>
                <a:cs typeface="Arial" charset="0"/>
              </a:rPr>
              <a:t>Br 100(G1)</a:t>
            </a:r>
          </a:p>
        </p:txBody>
      </p:sp>
      <p:sp>
        <p:nvSpPr>
          <p:cNvPr id="235552" name="Text Box 32"/>
          <p:cNvSpPr txBox="1">
            <a:spLocks noChangeArrowheads="1"/>
          </p:cNvSpPr>
          <p:nvPr/>
        </p:nvSpPr>
        <p:spPr bwMode="auto">
          <a:xfrm>
            <a:off x="1957388" y="5457825"/>
            <a:ext cx="254000" cy="323850"/>
          </a:xfrm>
          <a:prstGeom prst="rect">
            <a:avLst/>
          </a:prstGeom>
          <a:noFill/>
          <a:ln w="25400">
            <a:noFill/>
            <a:miter lim="800000"/>
            <a:headEnd/>
            <a:tailEnd type="none" w="lg" len="lg"/>
          </a:ln>
        </p:spPr>
        <p:txBody>
          <a:bodyPr wrap="none" lIns="80806" tIns="40403" rIns="80806" bIns="40403">
            <a:spAutoFit/>
          </a:bodyPr>
          <a:lstStyle/>
          <a:p>
            <a:pPr algn="r" defTabSz="808038" rtl="1"/>
            <a:r>
              <a:rPr lang="en-US" sz="1600">
                <a:latin typeface="Comic Sans MS" pitchFamily="66" charset="0"/>
                <a:cs typeface="Arial" charset="0"/>
              </a:rPr>
              <a:t>1</a:t>
            </a:r>
          </a:p>
        </p:txBody>
      </p:sp>
      <p:sp>
        <p:nvSpPr>
          <p:cNvPr id="235553" name="Text Box 33"/>
          <p:cNvSpPr txBox="1">
            <a:spLocks noChangeArrowheads="1"/>
          </p:cNvSpPr>
          <p:nvPr/>
        </p:nvSpPr>
        <p:spPr bwMode="auto">
          <a:xfrm>
            <a:off x="1909763" y="5108575"/>
            <a:ext cx="285750" cy="323850"/>
          </a:xfrm>
          <a:prstGeom prst="rect">
            <a:avLst/>
          </a:prstGeom>
          <a:noFill/>
          <a:ln w="25400">
            <a:noFill/>
            <a:miter lim="800000"/>
            <a:headEnd/>
            <a:tailEnd type="none" w="lg" len="lg"/>
          </a:ln>
        </p:spPr>
        <p:txBody>
          <a:bodyPr wrap="none" lIns="80806" tIns="40403" rIns="80806" bIns="40403">
            <a:spAutoFit/>
          </a:bodyPr>
          <a:lstStyle/>
          <a:p>
            <a:pPr algn="r" defTabSz="808038" rtl="1"/>
            <a:r>
              <a:rPr lang="en-US" sz="1600">
                <a:latin typeface="Comic Sans MS" pitchFamily="66" charset="0"/>
                <a:cs typeface="Arial" charset="0"/>
              </a:rPr>
              <a:t>3</a:t>
            </a:r>
          </a:p>
        </p:txBody>
      </p:sp>
      <p:sp>
        <p:nvSpPr>
          <p:cNvPr id="235554" name="Text Box 34"/>
          <p:cNvSpPr txBox="1">
            <a:spLocks noChangeArrowheads="1"/>
          </p:cNvSpPr>
          <p:nvPr/>
        </p:nvSpPr>
        <p:spPr bwMode="auto">
          <a:xfrm>
            <a:off x="1909763" y="4773613"/>
            <a:ext cx="285750" cy="322262"/>
          </a:xfrm>
          <a:prstGeom prst="rect">
            <a:avLst/>
          </a:prstGeom>
          <a:noFill/>
          <a:ln w="25400">
            <a:noFill/>
            <a:miter lim="800000"/>
            <a:headEnd/>
            <a:tailEnd type="none" w="lg" len="lg"/>
          </a:ln>
        </p:spPr>
        <p:txBody>
          <a:bodyPr wrap="none" lIns="80806" tIns="40403" rIns="80806" bIns="40403">
            <a:spAutoFit/>
          </a:bodyPr>
          <a:lstStyle/>
          <a:p>
            <a:pPr algn="r" defTabSz="808038" rtl="1"/>
            <a:r>
              <a:rPr lang="en-US" sz="1600">
                <a:latin typeface="Comic Sans MS" pitchFamily="66" charset="0"/>
                <a:cs typeface="Arial" charset="0"/>
              </a:rPr>
              <a:t>2</a:t>
            </a:r>
          </a:p>
        </p:txBody>
      </p:sp>
      <p:sp>
        <p:nvSpPr>
          <p:cNvPr id="235555" name="Text Box 35"/>
          <p:cNvSpPr txBox="1">
            <a:spLocks noChangeArrowheads="1"/>
          </p:cNvSpPr>
          <p:nvPr/>
        </p:nvSpPr>
        <p:spPr bwMode="auto">
          <a:xfrm>
            <a:off x="1909763" y="4437063"/>
            <a:ext cx="285750" cy="323850"/>
          </a:xfrm>
          <a:prstGeom prst="rect">
            <a:avLst/>
          </a:prstGeom>
          <a:noFill/>
          <a:ln w="25400">
            <a:noFill/>
            <a:miter lim="800000"/>
            <a:headEnd/>
            <a:tailEnd type="none" w="lg" len="lg"/>
          </a:ln>
        </p:spPr>
        <p:txBody>
          <a:bodyPr wrap="none" lIns="80806" tIns="40403" rIns="80806" bIns="40403">
            <a:spAutoFit/>
          </a:bodyPr>
          <a:lstStyle/>
          <a:p>
            <a:pPr algn="r" defTabSz="808038" rtl="1"/>
            <a:r>
              <a:rPr lang="en-US" sz="1600">
                <a:latin typeface="Comic Sans MS" pitchFamily="66" charset="0"/>
                <a:cs typeface="Arial" charset="0"/>
              </a:rPr>
              <a:t>4</a:t>
            </a:r>
          </a:p>
        </p:txBody>
      </p:sp>
      <p:sp>
        <p:nvSpPr>
          <p:cNvPr id="235556" name="Text Box 36"/>
          <p:cNvSpPr txBox="1">
            <a:spLocks noChangeArrowheads="1"/>
          </p:cNvSpPr>
          <p:nvPr/>
        </p:nvSpPr>
        <p:spPr bwMode="auto">
          <a:xfrm>
            <a:off x="1909763" y="4100513"/>
            <a:ext cx="285750" cy="323850"/>
          </a:xfrm>
          <a:prstGeom prst="rect">
            <a:avLst/>
          </a:prstGeom>
          <a:noFill/>
          <a:ln w="25400">
            <a:noFill/>
            <a:miter lim="800000"/>
            <a:headEnd/>
            <a:tailEnd type="none" w="lg" len="lg"/>
          </a:ln>
        </p:spPr>
        <p:txBody>
          <a:bodyPr wrap="none" lIns="80806" tIns="40403" rIns="80806" bIns="40403">
            <a:spAutoFit/>
          </a:bodyPr>
          <a:lstStyle/>
          <a:p>
            <a:pPr algn="r" defTabSz="808038" rtl="1"/>
            <a:r>
              <a:rPr lang="en-US" sz="1600">
                <a:latin typeface="Comic Sans MS" pitchFamily="66" charset="0"/>
                <a:cs typeface="Arial" charset="0"/>
              </a:rPr>
              <a:t>4</a:t>
            </a:r>
          </a:p>
        </p:txBody>
      </p:sp>
      <p:sp>
        <p:nvSpPr>
          <p:cNvPr id="23583" name="Rectangle 37"/>
          <p:cNvSpPr>
            <a:spLocks noChangeArrowheads="1"/>
          </p:cNvSpPr>
          <p:nvPr/>
        </p:nvSpPr>
        <p:spPr bwMode="auto">
          <a:xfrm>
            <a:off x="2209800" y="4098925"/>
            <a:ext cx="2024063" cy="1679575"/>
          </a:xfrm>
          <a:prstGeom prst="rect">
            <a:avLst/>
          </a:prstGeom>
          <a:noFill/>
          <a:ln w="25400">
            <a:solidFill>
              <a:schemeClr val="tx1"/>
            </a:solidFill>
            <a:miter lim="800000"/>
            <a:headEnd/>
            <a:tailEnd type="none" w="lg" len="lg"/>
          </a:ln>
        </p:spPr>
        <p:txBody>
          <a:bodyPr wrap="none" anchor="ctr"/>
          <a:lstStyle/>
          <a:p>
            <a:endParaRPr lang="en-GB"/>
          </a:p>
        </p:txBody>
      </p:sp>
      <p:sp>
        <p:nvSpPr>
          <p:cNvPr id="23584" name="Line 38"/>
          <p:cNvSpPr>
            <a:spLocks noChangeShapeType="1"/>
          </p:cNvSpPr>
          <p:nvPr/>
        </p:nvSpPr>
        <p:spPr bwMode="auto">
          <a:xfrm>
            <a:off x="2211388" y="4437063"/>
            <a:ext cx="2024062" cy="0"/>
          </a:xfrm>
          <a:prstGeom prst="line">
            <a:avLst/>
          </a:prstGeom>
          <a:noFill/>
          <a:ln w="25400">
            <a:solidFill>
              <a:schemeClr val="tx1"/>
            </a:solidFill>
            <a:round/>
            <a:headEnd/>
            <a:tailEnd type="none" w="lg" len="lg"/>
          </a:ln>
        </p:spPr>
        <p:txBody>
          <a:bodyPr/>
          <a:lstStyle/>
          <a:p>
            <a:endParaRPr lang="en-GB"/>
          </a:p>
        </p:txBody>
      </p:sp>
      <p:sp>
        <p:nvSpPr>
          <p:cNvPr id="23585" name="Line 39"/>
          <p:cNvSpPr>
            <a:spLocks noChangeShapeType="1"/>
          </p:cNvSpPr>
          <p:nvPr/>
        </p:nvSpPr>
        <p:spPr bwMode="auto">
          <a:xfrm>
            <a:off x="2211388" y="4773613"/>
            <a:ext cx="2024062" cy="0"/>
          </a:xfrm>
          <a:prstGeom prst="line">
            <a:avLst/>
          </a:prstGeom>
          <a:noFill/>
          <a:ln w="25400">
            <a:solidFill>
              <a:schemeClr val="tx1"/>
            </a:solidFill>
            <a:round/>
            <a:headEnd/>
            <a:tailEnd type="none" w="lg" len="lg"/>
          </a:ln>
        </p:spPr>
        <p:txBody>
          <a:bodyPr/>
          <a:lstStyle/>
          <a:p>
            <a:endParaRPr lang="en-GB"/>
          </a:p>
        </p:txBody>
      </p:sp>
      <p:sp>
        <p:nvSpPr>
          <p:cNvPr id="23586" name="Line 40"/>
          <p:cNvSpPr>
            <a:spLocks noChangeShapeType="1"/>
          </p:cNvSpPr>
          <p:nvPr/>
        </p:nvSpPr>
        <p:spPr bwMode="auto">
          <a:xfrm>
            <a:off x="2211388" y="5108575"/>
            <a:ext cx="2024062" cy="0"/>
          </a:xfrm>
          <a:prstGeom prst="line">
            <a:avLst/>
          </a:prstGeom>
          <a:noFill/>
          <a:ln w="25400">
            <a:solidFill>
              <a:schemeClr val="tx1"/>
            </a:solidFill>
            <a:round/>
            <a:headEnd/>
            <a:tailEnd type="none" w="lg" len="lg"/>
          </a:ln>
        </p:spPr>
        <p:txBody>
          <a:bodyPr/>
          <a:lstStyle/>
          <a:p>
            <a:endParaRPr lang="en-GB"/>
          </a:p>
        </p:txBody>
      </p:sp>
      <p:sp>
        <p:nvSpPr>
          <p:cNvPr id="23587" name="Line 41"/>
          <p:cNvSpPr>
            <a:spLocks noChangeShapeType="1"/>
          </p:cNvSpPr>
          <p:nvPr/>
        </p:nvSpPr>
        <p:spPr bwMode="auto">
          <a:xfrm>
            <a:off x="2211388" y="5445125"/>
            <a:ext cx="2024062" cy="0"/>
          </a:xfrm>
          <a:prstGeom prst="line">
            <a:avLst/>
          </a:prstGeom>
          <a:noFill/>
          <a:ln w="25400">
            <a:solidFill>
              <a:schemeClr val="tx1"/>
            </a:solidFill>
            <a:round/>
            <a:headEnd/>
            <a:tailEnd type="none" w="lg" len="lg"/>
          </a:ln>
        </p:spPr>
        <p:txBody>
          <a:bodyPr/>
          <a:lstStyle/>
          <a:p>
            <a:endParaRPr lang="en-GB"/>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3555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3555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355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3555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5555"/>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35556"/>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3554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235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7" grpId="0" animBg="1"/>
      <p:bldP spid="235548" grpId="0" animBg="1"/>
      <p:bldP spid="235549" grpId="0" animBg="1"/>
      <p:bldP spid="235550" grpId="0" animBg="1"/>
      <p:bldP spid="235551" grpId="0" animBg="1"/>
      <p:bldP spid="235552" grpId="0"/>
      <p:bldP spid="235553" grpId="0"/>
      <p:bldP spid="235554" grpId="0"/>
      <p:bldP spid="235555" grpId="0"/>
      <p:bldP spid="2355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z="4000" smtClean="0"/>
              <a:t>Mixing online and offline Generation</a:t>
            </a:r>
            <a:endParaRPr lang="en-US" sz="4000" smtClean="0"/>
          </a:p>
        </p:txBody>
      </p:sp>
      <p:sp>
        <p:nvSpPr>
          <p:cNvPr id="24579" name="Rectangle 3"/>
          <p:cNvSpPr>
            <a:spLocks noGrp="1" noChangeArrowheads="1"/>
          </p:cNvSpPr>
          <p:nvPr>
            <p:ph type="body" idx="1"/>
          </p:nvPr>
        </p:nvSpPr>
        <p:spPr/>
        <p:txBody>
          <a:bodyPr/>
          <a:lstStyle/>
          <a:p>
            <a:pPr eaLnBrk="1" hangingPunct="1"/>
            <a:r>
              <a:rPr lang="en-GB" smtClean="0"/>
              <a:t>Online and offline generation can be mixed within a verification environment</a:t>
            </a:r>
          </a:p>
          <a:p>
            <a:pPr eaLnBrk="1" hangingPunct="1"/>
            <a:r>
              <a:rPr lang="en-GB" smtClean="0"/>
              <a:t>Which designs would benefit from this combination?</a:t>
            </a:r>
          </a:p>
          <a:p>
            <a:pPr lvl="1" eaLnBrk="1" hangingPunct="1"/>
            <a:r>
              <a:rPr lang="en-GB" smtClean="0"/>
              <a:t>(Example will be discussed in lecture.)</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Dynamic vs. Static Generation</a:t>
            </a:r>
          </a:p>
        </p:txBody>
      </p:sp>
      <p:sp>
        <p:nvSpPr>
          <p:cNvPr id="25603" name="Rectangle 3"/>
          <p:cNvSpPr>
            <a:spLocks noGrp="1" noChangeArrowheads="1"/>
          </p:cNvSpPr>
          <p:nvPr>
            <p:ph type="body" idx="1"/>
          </p:nvPr>
        </p:nvSpPr>
        <p:spPr>
          <a:xfrm>
            <a:off x="468313" y="1354138"/>
            <a:ext cx="8432800" cy="4962525"/>
          </a:xfrm>
        </p:spPr>
        <p:txBody>
          <a:bodyPr/>
          <a:lstStyle/>
          <a:p>
            <a:pPr eaLnBrk="1" hangingPunct="1">
              <a:lnSpc>
                <a:spcPct val="90000"/>
              </a:lnSpc>
            </a:pPr>
            <a:r>
              <a:rPr lang="en-US" sz="2800" dirty="0" smtClean="0"/>
              <a:t>In </a:t>
            </a:r>
            <a:r>
              <a:rPr lang="en-US" sz="2800" dirty="0" smtClean="0">
                <a:solidFill>
                  <a:srgbClr val="0000CC"/>
                </a:solidFill>
              </a:rPr>
              <a:t>static generation</a:t>
            </a:r>
            <a:r>
              <a:rPr lang="en-US" sz="2800" dirty="0" smtClean="0"/>
              <a:t> the generator is not aware of the state of the DUV and the environment</a:t>
            </a:r>
          </a:p>
          <a:p>
            <a:pPr lvl="1" eaLnBrk="1" hangingPunct="1">
              <a:lnSpc>
                <a:spcPct val="90000"/>
              </a:lnSpc>
            </a:pPr>
            <a:r>
              <a:rPr lang="en-US" sz="2400" dirty="0" smtClean="0"/>
              <a:t>Generation decisions are based entirely on the internal state of the generator</a:t>
            </a:r>
          </a:p>
          <a:p>
            <a:pPr lvl="1" eaLnBrk="1" hangingPunct="1">
              <a:lnSpc>
                <a:spcPct val="90000"/>
              </a:lnSpc>
            </a:pPr>
            <a:r>
              <a:rPr lang="en-US" sz="2400" dirty="0" smtClean="0"/>
              <a:t>Less restrictive </a:t>
            </a:r>
            <a:r>
              <a:rPr lang="en-US" sz="2400" dirty="0" smtClean="0"/>
              <a:t>view: the </a:t>
            </a:r>
            <a:r>
              <a:rPr lang="en-US" sz="2400" dirty="0" smtClean="0"/>
              <a:t>generator is aware of what and when it is allowed to generate</a:t>
            </a:r>
          </a:p>
          <a:p>
            <a:pPr lvl="2" eaLnBrk="1" hangingPunct="1">
              <a:lnSpc>
                <a:spcPct val="90000"/>
              </a:lnSpc>
            </a:pPr>
            <a:r>
              <a:rPr lang="en-US" sz="2000" dirty="0" smtClean="0"/>
              <a:t>In calc1 the generator knows not to generate a new command before a response is received</a:t>
            </a:r>
          </a:p>
          <a:p>
            <a:pPr eaLnBrk="1" hangingPunct="1">
              <a:lnSpc>
                <a:spcPct val="90000"/>
              </a:lnSpc>
            </a:pPr>
            <a:r>
              <a:rPr lang="en-US" sz="2800" dirty="0" smtClean="0"/>
              <a:t>In </a:t>
            </a:r>
            <a:r>
              <a:rPr lang="en-US" sz="2800" dirty="0" smtClean="0">
                <a:solidFill>
                  <a:srgbClr val="0000CC"/>
                </a:solidFill>
              </a:rPr>
              <a:t>dynamic generation</a:t>
            </a:r>
            <a:r>
              <a:rPr lang="en-US" sz="2800" dirty="0" smtClean="0"/>
              <a:t> the generator is fully aware of the state of the DUV and the environment and generates based on this information</a:t>
            </a:r>
          </a:p>
          <a:p>
            <a:pPr lvl="1" eaLnBrk="1" hangingPunct="1">
              <a:lnSpc>
                <a:spcPct val="90000"/>
              </a:lnSpc>
            </a:pPr>
            <a:r>
              <a:rPr lang="en-US" sz="2400" dirty="0" smtClean="0"/>
              <a:t>The generator can react to interesting states in the DUV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600" dirty="0" smtClean="0"/>
              <a:t>Dynamic </a:t>
            </a:r>
            <a:r>
              <a:rPr lang="en-US" sz="3600" dirty="0" smtClean="0"/>
              <a:t>Instruction Generation </a:t>
            </a:r>
            <a:r>
              <a:rPr lang="en-US" sz="3600" dirty="0" smtClean="0"/>
              <a:t>Example</a:t>
            </a:r>
          </a:p>
        </p:txBody>
      </p:sp>
      <p:sp>
        <p:nvSpPr>
          <p:cNvPr id="238595" name="Rectangle 3"/>
          <p:cNvSpPr>
            <a:spLocks noGrp="1" noChangeArrowheads="1"/>
          </p:cNvSpPr>
          <p:nvPr>
            <p:ph type="body" idx="1"/>
          </p:nvPr>
        </p:nvSpPr>
        <p:spPr>
          <a:xfrm>
            <a:off x="214313" y="1371072"/>
            <a:ext cx="8229600" cy="4695825"/>
          </a:xfrm>
        </p:spPr>
        <p:txBody>
          <a:bodyPr/>
          <a:lstStyle/>
          <a:p>
            <a:pPr eaLnBrk="1" hangingPunct="1">
              <a:lnSpc>
                <a:spcPct val="90000"/>
              </a:lnSpc>
            </a:pPr>
            <a:r>
              <a:rPr lang="en-US" dirty="0" smtClean="0"/>
              <a:t>Goal – forward data from M2 to B2</a:t>
            </a:r>
          </a:p>
          <a:p>
            <a:pPr lvl="1" eaLnBrk="1" hangingPunct="1">
              <a:lnSpc>
                <a:spcPct val="90000"/>
              </a:lnSpc>
            </a:pPr>
            <a:r>
              <a:rPr lang="en-US" dirty="0" smtClean="0"/>
              <a:t>The generator identifies potential</a:t>
            </a:r>
            <a:br>
              <a:rPr lang="en-US" dirty="0" smtClean="0"/>
            </a:br>
            <a:r>
              <a:rPr lang="en-US" dirty="0" smtClean="0"/>
              <a:t>forwarding </a:t>
            </a:r>
            <a:r>
              <a:rPr lang="en-US" dirty="0" smtClean="0"/>
              <a:t>condition “on the fly”</a:t>
            </a:r>
            <a:endParaRPr lang="en-US" dirty="0" smtClean="0"/>
          </a:p>
          <a:p>
            <a:pPr lvl="1" eaLnBrk="1" hangingPunct="1">
              <a:lnSpc>
                <a:spcPct val="90000"/>
              </a:lnSpc>
            </a:pPr>
            <a:r>
              <a:rPr lang="en-US" dirty="0" smtClean="0"/>
              <a:t>It g</a:t>
            </a:r>
            <a:r>
              <a:rPr lang="en-US" dirty="0" smtClean="0"/>
              <a:t>enerates instruction(s) that </a:t>
            </a:r>
            <a:r>
              <a:rPr lang="en-US" dirty="0" smtClean="0"/>
              <a:t/>
            </a:r>
            <a:br>
              <a:rPr lang="en-US" dirty="0" smtClean="0"/>
            </a:br>
            <a:r>
              <a:rPr lang="en-US" dirty="0" smtClean="0"/>
              <a:t>will block the branch </a:t>
            </a:r>
            <a:br>
              <a:rPr lang="en-US" dirty="0" smtClean="0"/>
            </a:br>
            <a:r>
              <a:rPr lang="en-US" dirty="0" smtClean="0"/>
              <a:t>from dispatching with </a:t>
            </a:r>
            <a:br>
              <a:rPr lang="en-US" dirty="0" smtClean="0"/>
            </a:br>
            <a:r>
              <a:rPr lang="en-US" dirty="0" err="1" smtClean="0"/>
              <a:t>mul</a:t>
            </a:r>
            <a:endParaRPr lang="en-US" dirty="0" smtClean="0"/>
          </a:p>
          <a:p>
            <a:pPr lvl="1" eaLnBrk="1" hangingPunct="1">
              <a:lnSpc>
                <a:spcPct val="90000"/>
              </a:lnSpc>
            </a:pPr>
            <a:r>
              <a:rPr lang="en-US" dirty="0" smtClean="0"/>
              <a:t>It g</a:t>
            </a:r>
            <a:r>
              <a:rPr lang="en-US" dirty="0" smtClean="0"/>
              <a:t>enerates </a:t>
            </a:r>
            <a:r>
              <a:rPr lang="en-US" dirty="0" err="1" smtClean="0"/>
              <a:t>br</a:t>
            </a:r>
            <a:r>
              <a:rPr lang="en-US" dirty="0" smtClean="0"/>
              <a:t> instruction </a:t>
            </a:r>
            <a:br>
              <a:rPr lang="en-US" dirty="0" smtClean="0"/>
            </a:br>
            <a:r>
              <a:rPr lang="en-US" dirty="0" smtClean="0"/>
              <a:t>with same register to create </a:t>
            </a:r>
            <a:br>
              <a:rPr lang="en-US" dirty="0" smtClean="0"/>
            </a:br>
            <a:r>
              <a:rPr lang="en-US" dirty="0" smtClean="0"/>
              <a:t>dependency</a:t>
            </a:r>
          </a:p>
        </p:txBody>
      </p:sp>
      <p:sp>
        <p:nvSpPr>
          <p:cNvPr id="26628" name="AutoShape 4"/>
          <p:cNvSpPr>
            <a:spLocks noChangeArrowheads="1"/>
          </p:cNvSpPr>
          <p:nvPr/>
        </p:nvSpPr>
        <p:spPr bwMode="blackWhite">
          <a:xfrm>
            <a:off x="8079845" y="4216396"/>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endParaRPr lang="en-US" sz="2000"/>
          </a:p>
        </p:txBody>
      </p:sp>
      <p:sp>
        <p:nvSpPr>
          <p:cNvPr id="26629" name="AutoShape 5"/>
          <p:cNvSpPr>
            <a:spLocks noChangeArrowheads="1"/>
          </p:cNvSpPr>
          <p:nvPr/>
        </p:nvSpPr>
        <p:spPr bwMode="blackWhite">
          <a:xfrm>
            <a:off x="6797145" y="4216396"/>
            <a:ext cx="1955800" cy="352425"/>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Dispatch</a:t>
            </a:r>
          </a:p>
        </p:txBody>
      </p:sp>
      <p:grpSp>
        <p:nvGrpSpPr>
          <p:cNvPr id="26630" name="Group 6"/>
          <p:cNvGrpSpPr>
            <a:grpSpLocks/>
          </p:cNvGrpSpPr>
          <p:nvPr/>
        </p:nvGrpSpPr>
        <p:grpSpPr bwMode="auto">
          <a:xfrm>
            <a:off x="6879695" y="4824409"/>
            <a:ext cx="457200" cy="1495425"/>
            <a:chOff x="2112" y="2784"/>
            <a:chExt cx="288" cy="942"/>
          </a:xfrm>
        </p:grpSpPr>
        <p:grpSp>
          <p:nvGrpSpPr>
            <p:cNvPr id="26658" name="Group 7"/>
            <p:cNvGrpSpPr>
              <a:grpSpLocks/>
            </p:cNvGrpSpPr>
            <p:nvPr/>
          </p:nvGrpSpPr>
          <p:grpSpPr bwMode="auto">
            <a:xfrm>
              <a:off x="2112" y="2784"/>
              <a:ext cx="288" cy="942"/>
              <a:chOff x="2736" y="2784"/>
              <a:chExt cx="288" cy="942"/>
            </a:xfrm>
          </p:grpSpPr>
          <p:sp>
            <p:nvSpPr>
              <p:cNvPr id="26661" name="AutoShape 8"/>
              <p:cNvSpPr>
                <a:spLocks noChangeArrowheads="1"/>
              </p:cNvSpPr>
              <p:nvPr/>
            </p:nvSpPr>
            <p:spPr bwMode="blackWhite">
              <a:xfrm>
                <a:off x="2736" y="278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B1</a:t>
                </a:r>
              </a:p>
            </p:txBody>
          </p:sp>
          <p:sp>
            <p:nvSpPr>
              <p:cNvPr id="26662" name="AutoShape 9"/>
              <p:cNvSpPr>
                <a:spLocks noChangeArrowheads="1"/>
              </p:cNvSpPr>
              <p:nvPr/>
            </p:nvSpPr>
            <p:spPr bwMode="blackWhite">
              <a:xfrm>
                <a:off x="2736" y="314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B2</a:t>
                </a:r>
              </a:p>
            </p:txBody>
          </p:sp>
          <p:sp>
            <p:nvSpPr>
              <p:cNvPr id="26663" name="AutoShape 10"/>
              <p:cNvSpPr>
                <a:spLocks noChangeArrowheads="1"/>
              </p:cNvSpPr>
              <p:nvPr/>
            </p:nvSpPr>
            <p:spPr bwMode="blackWhite">
              <a:xfrm>
                <a:off x="2736" y="350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B3</a:t>
                </a:r>
              </a:p>
            </p:txBody>
          </p:sp>
        </p:grpSp>
        <p:cxnSp>
          <p:nvCxnSpPr>
            <p:cNvPr id="26659" name="AutoShape 11"/>
            <p:cNvCxnSpPr>
              <a:cxnSpLocks noChangeShapeType="1"/>
              <a:stCxn id="26661" idx="2"/>
              <a:endCxn id="26662" idx="0"/>
            </p:cNvCxnSpPr>
            <p:nvPr/>
          </p:nvCxnSpPr>
          <p:spPr bwMode="blackWhite">
            <a:xfrm>
              <a:off x="2256" y="3014"/>
              <a:ext cx="0" cy="122"/>
            </a:xfrm>
            <a:prstGeom prst="straightConnector1">
              <a:avLst/>
            </a:prstGeom>
            <a:noFill/>
            <a:ln w="25400">
              <a:solidFill>
                <a:schemeClr val="tx1"/>
              </a:solidFill>
              <a:round/>
              <a:headEnd type="none" w="sm" len="sm"/>
              <a:tailEnd type="triangle" w="lg" len="lg"/>
            </a:ln>
          </p:spPr>
        </p:cxnSp>
        <p:cxnSp>
          <p:nvCxnSpPr>
            <p:cNvPr id="26660" name="AutoShape 12"/>
            <p:cNvCxnSpPr>
              <a:cxnSpLocks noChangeShapeType="1"/>
              <a:stCxn id="26662" idx="2"/>
              <a:endCxn id="26663" idx="0"/>
            </p:cNvCxnSpPr>
            <p:nvPr/>
          </p:nvCxnSpPr>
          <p:spPr bwMode="blackWhite">
            <a:xfrm>
              <a:off x="2256" y="3374"/>
              <a:ext cx="0" cy="122"/>
            </a:xfrm>
            <a:prstGeom prst="straightConnector1">
              <a:avLst/>
            </a:prstGeom>
            <a:noFill/>
            <a:ln w="25400">
              <a:solidFill>
                <a:schemeClr val="tx1"/>
              </a:solidFill>
              <a:round/>
              <a:headEnd type="none" w="sm" len="sm"/>
              <a:tailEnd type="triangle" w="lg" len="lg"/>
            </a:ln>
          </p:spPr>
        </p:cxnSp>
      </p:grpSp>
      <p:cxnSp>
        <p:nvCxnSpPr>
          <p:cNvPr id="26631" name="AutoShape 13"/>
          <p:cNvCxnSpPr>
            <a:cxnSpLocks noChangeShapeType="1"/>
          </p:cNvCxnSpPr>
          <p:nvPr/>
        </p:nvCxnSpPr>
        <p:spPr bwMode="blackWhite">
          <a:xfrm>
            <a:off x="7095595" y="4556121"/>
            <a:ext cx="0" cy="277813"/>
          </a:xfrm>
          <a:prstGeom prst="straightConnector1">
            <a:avLst/>
          </a:prstGeom>
          <a:noFill/>
          <a:ln w="25400">
            <a:solidFill>
              <a:schemeClr val="tx1"/>
            </a:solidFill>
            <a:round/>
            <a:headEnd type="none" w="sm" len="sm"/>
            <a:tailEnd type="triangle" w="lg" len="lg"/>
          </a:ln>
        </p:spPr>
      </p:cxnSp>
      <p:sp>
        <p:nvSpPr>
          <p:cNvPr id="26632" name="AutoShape 14"/>
          <p:cNvSpPr>
            <a:spLocks noChangeArrowheads="1"/>
          </p:cNvSpPr>
          <p:nvPr/>
        </p:nvSpPr>
        <p:spPr bwMode="blackWhite">
          <a:xfrm>
            <a:off x="8090957" y="4824409"/>
            <a:ext cx="457200" cy="35401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M1</a:t>
            </a:r>
          </a:p>
        </p:txBody>
      </p:sp>
      <p:sp>
        <p:nvSpPr>
          <p:cNvPr id="26633" name="AutoShape 15"/>
          <p:cNvSpPr>
            <a:spLocks noChangeArrowheads="1"/>
          </p:cNvSpPr>
          <p:nvPr/>
        </p:nvSpPr>
        <p:spPr bwMode="blackWhite">
          <a:xfrm>
            <a:off x="8090957" y="5395909"/>
            <a:ext cx="457200" cy="35401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M2</a:t>
            </a:r>
          </a:p>
        </p:txBody>
      </p:sp>
      <p:sp>
        <p:nvSpPr>
          <p:cNvPr id="26634" name="AutoShape 16"/>
          <p:cNvSpPr>
            <a:spLocks noChangeArrowheads="1"/>
          </p:cNvSpPr>
          <p:nvPr/>
        </p:nvSpPr>
        <p:spPr bwMode="blackWhite">
          <a:xfrm>
            <a:off x="8090957" y="5967409"/>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M3</a:t>
            </a:r>
          </a:p>
        </p:txBody>
      </p:sp>
      <p:cxnSp>
        <p:nvCxnSpPr>
          <p:cNvPr id="26635" name="AutoShape 17"/>
          <p:cNvCxnSpPr>
            <a:cxnSpLocks noChangeShapeType="1"/>
          </p:cNvCxnSpPr>
          <p:nvPr/>
        </p:nvCxnSpPr>
        <p:spPr bwMode="blackWhite">
          <a:xfrm>
            <a:off x="8337020" y="5754684"/>
            <a:ext cx="0" cy="222250"/>
          </a:xfrm>
          <a:prstGeom prst="straightConnector1">
            <a:avLst/>
          </a:prstGeom>
          <a:noFill/>
          <a:ln w="25400">
            <a:solidFill>
              <a:schemeClr val="tx1"/>
            </a:solidFill>
            <a:round/>
            <a:headEnd type="none" w="sm" len="sm"/>
            <a:tailEnd type="triangle" w="lg" len="lg"/>
          </a:ln>
        </p:spPr>
      </p:cxnSp>
      <p:cxnSp>
        <p:nvCxnSpPr>
          <p:cNvPr id="26636" name="AutoShape 18"/>
          <p:cNvCxnSpPr>
            <a:cxnSpLocks noChangeShapeType="1"/>
          </p:cNvCxnSpPr>
          <p:nvPr/>
        </p:nvCxnSpPr>
        <p:spPr bwMode="blackWhite">
          <a:xfrm>
            <a:off x="8337020" y="5195884"/>
            <a:ext cx="0" cy="222250"/>
          </a:xfrm>
          <a:prstGeom prst="straightConnector1">
            <a:avLst/>
          </a:prstGeom>
          <a:noFill/>
          <a:ln w="25400">
            <a:solidFill>
              <a:schemeClr val="tx1"/>
            </a:solidFill>
            <a:round/>
            <a:headEnd type="none" w="sm" len="sm"/>
            <a:tailEnd type="triangle" w="lg" len="lg"/>
          </a:ln>
        </p:spPr>
      </p:cxnSp>
      <p:cxnSp>
        <p:nvCxnSpPr>
          <p:cNvPr id="26637" name="AutoShape 19"/>
          <p:cNvCxnSpPr>
            <a:cxnSpLocks noChangeShapeType="1"/>
          </p:cNvCxnSpPr>
          <p:nvPr/>
        </p:nvCxnSpPr>
        <p:spPr bwMode="blackWhite">
          <a:xfrm>
            <a:off x="7740120" y="3933821"/>
            <a:ext cx="12700" cy="265113"/>
          </a:xfrm>
          <a:prstGeom prst="straightConnector1">
            <a:avLst/>
          </a:prstGeom>
          <a:noFill/>
          <a:ln w="25400">
            <a:solidFill>
              <a:schemeClr val="tx1"/>
            </a:solidFill>
            <a:round/>
            <a:headEnd type="none" w="sm" len="sm"/>
            <a:tailEnd type="triangle" w="lg" len="lg"/>
          </a:ln>
        </p:spPr>
      </p:cxnSp>
      <p:sp>
        <p:nvSpPr>
          <p:cNvPr id="26638" name="Text Box 20"/>
          <p:cNvSpPr txBox="1">
            <a:spLocks noChangeArrowheads="1"/>
          </p:cNvSpPr>
          <p:nvPr/>
        </p:nvSpPr>
        <p:spPr bwMode="blackWhite">
          <a:xfrm>
            <a:off x="5725582" y="4872034"/>
            <a:ext cx="1171575" cy="296862"/>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a:t>Data Fetch</a:t>
            </a:r>
          </a:p>
        </p:txBody>
      </p:sp>
      <p:sp>
        <p:nvSpPr>
          <p:cNvPr id="26639" name="Text Box 21"/>
          <p:cNvSpPr txBox="1">
            <a:spLocks noChangeArrowheads="1"/>
          </p:cNvSpPr>
          <p:nvPr/>
        </p:nvSpPr>
        <p:spPr bwMode="blackWhite">
          <a:xfrm>
            <a:off x="5984345" y="5435596"/>
            <a:ext cx="912812" cy="29845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a:t>Execute</a:t>
            </a:r>
          </a:p>
        </p:txBody>
      </p:sp>
      <p:sp>
        <p:nvSpPr>
          <p:cNvPr id="26640" name="Text Box 22"/>
          <p:cNvSpPr txBox="1">
            <a:spLocks noChangeArrowheads="1"/>
          </p:cNvSpPr>
          <p:nvPr/>
        </p:nvSpPr>
        <p:spPr bwMode="blackWhite">
          <a:xfrm>
            <a:off x="5736695" y="5968996"/>
            <a:ext cx="1160462" cy="29845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a:t>Write Back</a:t>
            </a:r>
          </a:p>
        </p:txBody>
      </p:sp>
      <p:sp>
        <p:nvSpPr>
          <p:cNvPr id="26641" name="AutoShape 23"/>
          <p:cNvSpPr>
            <a:spLocks noChangeArrowheads="1"/>
          </p:cNvSpPr>
          <p:nvPr/>
        </p:nvSpPr>
        <p:spPr bwMode="blackWhite">
          <a:xfrm>
            <a:off x="6865407" y="3594096"/>
            <a:ext cx="1820863" cy="352425"/>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Decode</a:t>
            </a:r>
          </a:p>
        </p:txBody>
      </p:sp>
      <p:cxnSp>
        <p:nvCxnSpPr>
          <p:cNvPr id="26642" name="AutoShape 24"/>
          <p:cNvCxnSpPr>
            <a:cxnSpLocks noChangeShapeType="1"/>
          </p:cNvCxnSpPr>
          <p:nvPr/>
        </p:nvCxnSpPr>
        <p:spPr bwMode="auto">
          <a:xfrm>
            <a:off x="8294157" y="4562471"/>
            <a:ext cx="0" cy="279400"/>
          </a:xfrm>
          <a:prstGeom prst="straightConnector1">
            <a:avLst/>
          </a:prstGeom>
          <a:noFill/>
          <a:ln w="25400">
            <a:solidFill>
              <a:schemeClr val="tx1"/>
            </a:solidFill>
            <a:round/>
            <a:headEnd/>
            <a:tailEnd type="triangle" w="lg" len="lg"/>
          </a:ln>
        </p:spPr>
      </p:cxnSp>
      <p:cxnSp>
        <p:nvCxnSpPr>
          <p:cNvPr id="26643" name="AutoShape 25"/>
          <p:cNvCxnSpPr>
            <a:cxnSpLocks noChangeShapeType="1"/>
            <a:stCxn id="26633" idx="1"/>
          </p:cNvCxnSpPr>
          <p:nvPr/>
        </p:nvCxnSpPr>
        <p:spPr bwMode="auto">
          <a:xfrm flipH="1" flipV="1">
            <a:off x="7341657" y="5568946"/>
            <a:ext cx="736600" cy="4763"/>
          </a:xfrm>
          <a:prstGeom prst="straightConnector1">
            <a:avLst/>
          </a:prstGeom>
          <a:noFill/>
          <a:ln w="25400">
            <a:solidFill>
              <a:schemeClr val="folHlink"/>
            </a:solidFill>
            <a:round/>
            <a:headEnd/>
            <a:tailEnd type="triangle" w="lg" len="lg"/>
          </a:ln>
        </p:spPr>
      </p:cxnSp>
      <p:sp>
        <p:nvSpPr>
          <p:cNvPr id="26644" name="Line 26"/>
          <p:cNvSpPr>
            <a:spLocks noChangeShapeType="1"/>
          </p:cNvSpPr>
          <p:nvPr/>
        </p:nvSpPr>
        <p:spPr bwMode="auto">
          <a:xfrm>
            <a:off x="7741707" y="3275009"/>
            <a:ext cx="0" cy="336550"/>
          </a:xfrm>
          <a:prstGeom prst="line">
            <a:avLst/>
          </a:prstGeom>
          <a:noFill/>
          <a:ln w="25400">
            <a:solidFill>
              <a:schemeClr val="tx1"/>
            </a:solidFill>
            <a:round/>
            <a:headEnd/>
            <a:tailEnd type="triangle" w="lg" len="lg"/>
          </a:ln>
        </p:spPr>
        <p:txBody>
          <a:bodyPr/>
          <a:lstStyle/>
          <a:p>
            <a:endParaRPr lang="en-GB"/>
          </a:p>
        </p:txBody>
      </p:sp>
      <p:sp>
        <p:nvSpPr>
          <p:cNvPr id="26645" name="Text Box 27"/>
          <p:cNvSpPr txBox="1">
            <a:spLocks noChangeArrowheads="1"/>
          </p:cNvSpPr>
          <p:nvPr/>
        </p:nvSpPr>
        <p:spPr bwMode="auto">
          <a:xfrm>
            <a:off x="6879695" y="2974971"/>
            <a:ext cx="1736725" cy="323850"/>
          </a:xfrm>
          <a:prstGeom prst="rect">
            <a:avLst/>
          </a:prstGeom>
          <a:noFill/>
          <a:ln w="25400">
            <a:noFill/>
            <a:miter lim="800000"/>
            <a:headEnd/>
            <a:tailEnd type="none" w="lg" len="lg"/>
          </a:ln>
        </p:spPr>
        <p:txBody>
          <a:bodyPr wrap="none" lIns="80806" tIns="40403" rIns="80806" bIns="40403">
            <a:spAutoFit/>
          </a:bodyPr>
          <a:lstStyle/>
          <a:p>
            <a:pPr defTabSz="808038"/>
            <a:r>
              <a:rPr lang="en-US" sz="1600">
                <a:latin typeface="Comic Sans MS" pitchFamily="66" charset="0"/>
                <a:cs typeface="Arial" charset="0"/>
              </a:rPr>
              <a:t>Next instruction</a:t>
            </a:r>
          </a:p>
        </p:txBody>
      </p:sp>
      <p:sp>
        <p:nvSpPr>
          <p:cNvPr id="238620" name="Text Box 28"/>
          <p:cNvSpPr txBox="1">
            <a:spLocks noChangeArrowheads="1"/>
          </p:cNvSpPr>
          <p:nvPr/>
        </p:nvSpPr>
        <p:spPr bwMode="auto">
          <a:xfrm>
            <a:off x="8570382" y="4821234"/>
            <a:ext cx="520700" cy="323850"/>
          </a:xfrm>
          <a:prstGeom prst="rect">
            <a:avLst/>
          </a:prstGeom>
          <a:noFill/>
          <a:ln w="25400">
            <a:noFill/>
            <a:miter lim="800000"/>
            <a:headEnd/>
            <a:tailEnd type="none" w="lg" len="lg"/>
          </a:ln>
        </p:spPr>
        <p:txBody>
          <a:bodyPr lIns="80806" tIns="40403" rIns="80806" bIns="40403">
            <a:spAutoFit/>
          </a:bodyPr>
          <a:lstStyle/>
          <a:p>
            <a:pPr algn="l" defTabSz="808038">
              <a:spcBef>
                <a:spcPct val="50000"/>
              </a:spcBef>
            </a:pPr>
            <a:r>
              <a:rPr lang="en-US" sz="1600">
                <a:latin typeface="Comic Sans MS" pitchFamily="66" charset="0"/>
                <a:cs typeface="Arial" charset="0"/>
              </a:rPr>
              <a:t>mul</a:t>
            </a:r>
          </a:p>
        </p:txBody>
      </p:sp>
      <p:sp>
        <p:nvSpPr>
          <p:cNvPr id="238621" name="Text Box 29"/>
          <p:cNvSpPr txBox="1">
            <a:spLocks noChangeArrowheads="1"/>
          </p:cNvSpPr>
          <p:nvPr/>
        </p:nvSpPr>
        <p:spPr bwMode="auto">
          <a:xfrm>
            <a:off x="8570382" y="5370509"/>
            <a:ext cx="520700" cy="323850"/>
          </a:xfrm>
          <a:prstGeom prst="rect">
            <a:avLst/>
          </a:prstGeom>
          <a:noFill/>
          <a:ln w="25400">
            <a:noFill/>
            <a:miter lim="800000"/>
            <a:headEnd/>
            <a:tailEnd type="none" w="lg" len="lg"/>
          </a:ln>
        </p:spPr>
        <p:txBody>
          <a:bodyPr lIns="80806" tIns="40403" rIns="80806" bIns="40403">
            <a:spAutoFit/>
          </a:bodyPr>
          <a:lstStyle/>
          <a:p>
            <a:pPr algn="l" defTabSz="808038">
              <a:spcBef>
                <a:spcPct val="50000"/>
              </a:spcBef>
            </a:pPr>
            <a:r>
              <a:rPr lang="en-US" sz="1600">
                <a:latin typeface="Comic Sans MS" pitchFamily="66" charset="0"/>
                <a:cs typeface="Arial" charset="0"/>
              </a:rPr>
              <a:t>add</a:t>
            </a:r>
          </a:p>
        </p:txBody>
      </p:sp>
      <p:sp>
        <p:nvSpPr>
          <p:cNvPr id="26648" name="Line 30"/>
          <p:cNvSpPr>
            <a:spLocks noChangeShapeType="1"/>
          </p:cNvSpPr>
          <p:nvPr/>
        </p:nvSpPr>
        <p:spPr bwMode="auto">
          <a:xfrm>
            <a:off x="5785907" y="3409946"/>
            <a:ext cx="0" cy="1276350"/>
          </a:xfrm>
          <a:prstGeom prst="line">
            <a:avLst/>
          </a:prstGeom>
          <a:noFill/>
          <a:ln w="25400">
            <a:solidFill>
              <a:schemeClr val="tx1"/>
            </a:solidFill>
            <a:round/>
            <a:headEnd/>
            <a:tailEnd type="none" w="lg" len="lg"/>
          </a:ln>
        </p:spPr>
        <p:txBody>
          <a:bodyPr/>
          <a:lstStyle/>
          <a:p>
            <a:endParaRPr lang="en-GB"/>
          </a:p>
        </p:txBody>
      </p:sp>
      <p:sp>
        <p:nvSpPr>
          <p:cNvPr id="26649" name="Line 31"/>
          <p:cNvSpPr>
            <a:spLocks noChangeShapeType="1"/>
          </p:cNvSpPr>
          <p:nvPr/>
        </p:nvSpPr>
        <p:spPr bwMode="auto">
          <a:xfrm>
            <a:off x="6595532" y="3409946"/>
            <a:ext cx="0" cy="1276350"/>
          </a:xfrm>
          <a:prstGeom prst="line">
            <a:avLst/>
          </a:prstGeom>
          <a:noFill/>
          <a:ln w="25400">
            <a:solidFill>
              <a:schemeClr val="tx1"/>
            </a:solidFill>
            <a:round/>
            <a:headEnd/>
            <a:tailEnd type="none" w="lg" len="lg"/>
          </a:ln>
        </p:spPr>
        <p:txBody>
          <a:bodyPr/>
          <a:lstStyle/>
          <a:p>
            <a:endParaRPr lang="en-GB"/>
          </a:p>
        </p:txBody>
      </p:sp>
      <p:sp>
        <p:nvSpPr>
          <p:cNvPr id="26650" name="Line 32"/>
          <p:cNvSpPr>
            <a:spLocks noChangeShapeType="1"/>
          </p:cNvSpPr>
          <p:nvPr/>
        </p:nvSpPr>
        <p:spPr bwMode="auto">
          <a:xfrm>
            <a:off x="5785907" y="4686296"/>
            <a:ext cx="809625" cy="0"/>
          </a:xfrm>
          <a:prstGeom prst="line">
            <a:avLst/>
          </a:prstGeom>
          <a:noFill/>
          <a:ln w="25400">
            <a:solidFill>
              <a:schemeClr val="tx1"/>
            </a:solidFill>
            <a:round/>
            <a:headEnd/>
            <a:tailEnd type="none" w="lg" len="lg"/>
          </a:ln>
        </p:spPr>
        <p:txBody>
          <a:bodyPr/>
          <a:lstStyle/>
          <a:p>
            <a:endParaRPr lang="en-GB"/>
          </a:p>
        </p:txBody>
      </p:sp>
      <p:sp>
        <p:nvSpPr>
          <p:cNvPr id="26651" name="Line 33"/>
          <p:cNvSpPr>
            <a:spLocks noChangeShapeType="1"/>
          </p:cNvSpPr>
          <p:nvPr/>
        </p:nvSpPr>
        <p:spPr bwMode="auto">
          <a:xfrm>
            <a:off x="5785907" y="4349746"/>
            <a:ext cx="809625" cy="0"/>
          </a:xfrm>
          <a:prstGeom prst="line">
            <a:avLst/>
          </a:prstGeom>
          <a:noFill/>
          <a:ln w="25400">
            <a:solidFill>
              <a:schemeClr val="tx1"/>
            </a:solidFill>
            <a:round/>
            <a:headEnd/>
            <a:tailEnd type="none" w="lg" len="lg"/>
          </a:ln>
        </p:spPr>
        <p:txBody>
          <a:bodyPr/>
          <a:lstStyle/>
          <a:p>
            <a:endParaRPr lang="en-GB"/>
          </a:p>
        </p:txBody>
      </p:sp>
      <p:sp>
        <p:nvSpPr>
          <p:cNvPr id="26652" name="Line 34"/>
          <p:cNvSpPr>
            <a:spLocks noChangeShapeType="1"/>
          </p:cNvSpPr>
          <p:nvPr/>
        </p:nvSpPr>
        <p:spPr bwMode="auto">
          <a:xfrm>
            <a:off x="5785907" y="4014784"/>
            <a:ext cx="809625" cy="0"/>
          </a:xfrm>
          <a:prstGeom prst="line">
            <a:avLst/>
          </a:prstGeom>
          <a:noFill/>
          <a:ln w="25400">
            <a:solidFill>
              <a:schemeClr val="tx1"/>
            </a:solidFill>
            <a:round/>
            <a:headEnd/>
            <a:tailEnd type="none" w="lg" len="lg"/>
          </a:ln>
        </p:spPr>
        <p:txBody>
          <a:bodyPr/>
          <a:lstStyle/>
          <a:p>
            <a:endParaRPr lang="en-GB"/>
          </a:p>
        </p:txBody>
      </p:sp>
      <p:sp>
        <p:nvSpPr>
          <p:cNvPr id="26653" name="Line 35"/>
          <p:cNvSpPr>
            <a:spLocks noChangeShapeType="1"/>
          </p:cNvSpPr>
          <p:nvPr/>
        </p:nvSpPr>
        <p:spPr bwMode="auto">
          <a:xfrm>
            <a:off x="5785907" y="3678234"/>
            <a:ext cx="809625" cy="0"/>
          </a:xfrm>
          <a:prstGeom prst="line">
            <a:avLst/>
          </a:prstGeom>
          <a:noFill/>
          <a:ln w="25400">
            <a:solidFill>
              <a:schemeClr val="tx1"/>
            </a:solidFill>
            <a:round/>
            <a:headEnd/>
            <a:tailEnd type="none" w="lg" len="lg"/>
          </a:ln>
        </p:spPr>
        <p:txBody>
          <a:bodyPr/>
          <a:lstStyle/>
          <a:p>
            <a:endParaRPr lang="en-GB"/>
          </a:p>
        </p:txBody>
      </p:sp>
      <p:sp>
        <p:nvSpPr>
          <p:cNvPr id="238628" name="Text Box 36"/>
          <p:cNvSpPr txBox="1">
            <a:spLocks noChangeArrowheads="1"/>
          </p:cNvSpPr>
          <p:nvPr/>
        </p:nvSpPr>
        <p:spPr bwMode="auto">
          <a:xfrm>
            <a:off x="5854170" y="4319584"/>
            <a:ext cx="674687" cy="323850"/>
          </a:xfrm>
          <a:prstGeom prst="rect">
            <a:avLst/>
          </a:prstGeom>
          <a:noFill/>
          <a:ln w="25400">
            <a:noFill/>
            <a:miter lim="800000"/>
            <a:headEnd/>
            <a:tailEnd type="none" w="lg" len="lg"/>
          </a:ln>
        </p:spPr>
        <p:txBody>
          <a:bodyPr lIns="80806" tIns="40403" rIns="80806" bIns="40403">
            <a:spAutoFit/>
          </a:bodyPr>
          <a:lstStyle/>
          <a:p>
            <a:pPr defTabSz="808038"/>
            <a:r>
              <a:rPr lang="en-US" sz="1600">
                <a:latin typeface="Comic Sans MS" pitchFamily="66" charset="0"/>
                <a:cs typeface="Arial" charset="0"/>
              </a:rPr>
              <a:t>?</a:t>
            </a:r>
          </a:p>
        </p:txBody>
      </p:sp>
      <p:sp>
        <p:nvSpPr>
          <p:cNvPr id="238629" name="Text Box 37"/>
          <p:cNvSpPr txBox="1">
            <a:spLocks noChangeArrowheads="1"/>
          </p:cNvSpPr>
          <p:nvPr/>
        </p:nvSpPr>
        <p:spPr bwMode="auto">
          <a:xfrm>
            <a:off x="5785907" y="4014784"/>
            <a:ext cx="809625" cy="323850"/>
          </a:xfrm>
          <a:prstGeom prst="rect">
            <a:avLst/>
          </a:prstGeom>
          <a:noFill/>
          <a:ln w="25400">
            <a:noFill/>
            <a:miter lim="800000"/>
            <a:headEnd/>
            <a:tailEnd type="none" w="lg" len="lg"/>
          </a:ln>
        </p:spPr>
        <p:txBody>
          <a:bodyPr lIns="80806" tIns="40403" rIns="80806" bIns="40403">
            <a:spAutoFit/>
          </a:bodyPr>
          <a:lstStyle/>
          <a:p>
            <a:pPr defTabSz="808038"/>
            <a:r>
              <a:rPr lang="en-US" sz="1600">
                <a:latin typeface="Comic Sans MS" pitchFamily="66" charset="0"/>
                <a:cs typeface="Arial" charset="0"/>
              </a:rPr>
              <a:t>?</a:t>
            </a:r>
          </a:p>
        </p:txBody>
      </p:sp>
      <p:sp>
        <p:nvSpPr>
          <p:cNvPr id="238630" name="Text Box 38"/>
          <p:cNvSpPr txBox="1">
            <a:spLocks noChangeArrowheads="1"/>
          </p:cNvSpPr>
          <p:nvPr/>
        </p:nvSpPr>
        <p:spPr bwMode="auto">
          <a:xfrm>
            <a:off x="5920845" y="4371971"/>
            <a:ext cx="539750" cy="241300"/>
          </a:xfrm>
          <a:prstGeom prst="rect">
            <a:avLst/>
          </a:prstGeom>
          <a:solidFill>
            <a:schemeClr val="bg1"/>
          </a:solidFill>
          <a:ln w="25400">
            <a:noFill/>
            <a:miter lim="800000"/>
            <a:headEnd/>
            <a:tailEnd type="none" w="lg" len="lg"/>
          </a:ln>
        </p:spPr>
        <p:txBody>
          <a:bodyPr lIns="80806" tIns="0" rIns="80806" bIns="0">
            <a:spAutoFit/>
          </a:bodyPr>
          <a:lstStyle/>
          <a:p>
            <a:pPr defTabSz="808038"/>
            <a:r>
              <a:rPr lang="en-US" sz="1600">
                <a:latin typeface="Comic Sans MS" pitchFamily="66" charset="0"/>
                <a:cs typeface="Arial" charset="0"/>
              </a:rPr>
              <a:t>div</a:t>
            </a:r>
          </a:p>
        </p:txBody>
      </p:sp>
      <p:sp>
        <p:nvSpPr>
          <p:cNvPr id="238631" name="Text Box 39"/>
          <p:cNvSpPr txBox="1">
            <a:spLocks noChangeArrowheads="1"/>
          </p:cNvSpPr>
          <p:nvPr/>
        </p:nvSpPr>
        <p:spPr bwMode="auto">
          <a:xfrm>
            <a:off x="5854170" y="4062409"/>
            <a:ext cx="606425" cy="241300"/>
          </a:xfrm>
          <a:prstGeom prst="rect">
            <a:avLst/>
          </a:prstGeom>
          <a:solidFill>
            <a:schemeClr val="bg1"/>
          </a:solidFill>
          <a:ln w="25400">
            <a:noFill/>
            <a:miter lim="800000"/>
            <a:headEnd/>
            <a:tailEnd type="none" w="lg" len="lg"/>
          </a:ln>
        </p:spPr>
        <p:txBody>
          <a:bodyPr lIns="80806" tIns="0" rIns="80806" bIns="0">
            <a:spAutoFit/>
          </a:bodyPr>
          <a:lstStyle/>
          <a:p>
            <a:pPr defTabSz="808038"/>
            <a:r>
              <a:rPr lang="en-US" sz="1600" dirty="0" err="1">
                <a:latin typeface="Comic Sans MS" pitchFamily="66" charset="0"/>
                <a:cs typeface="Arial" charset="0"/>
              </a:rPr>
              <a:t>br</a:t>
            </a:r>
            <a:endParaRPr lang="en-US" sz="1600" dirty="0">
              <a:latin typeface="Comic Sans MS" pitchFamily="66" charset="0"/>
              <a:cs typeface="Arial" charset="0"/>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5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86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86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8595">
                                            <p:txEl>
                                              <p:pRg st="2" end="2"/>
                                            </p:txEl>
                                          </p:spTgt>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23862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386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8595">
                                            <p:txEl>
                                              <p:pRg st="3" end="3"/>
                                            </p:txEl>
                                          </p:spTgt>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23862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38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P spid="238620" grpId="0"/>
      <p:bldP spid="238621" grpId="0"/>
      <p:bldP spid="238628" grpId="0"/>
      <p:bldP spid="238629" grpId="0"/>
      <p:bldP spid="238630" grpId="0" animBg="1"/>
      <p:bldP spid="238631"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Does This Example Work?</a:t>
            </a:r>
          </a:p>
        </p:txBody>
      </p:sp>
      <p:sp>
        <p:nvSpPr>
          <p:cNvPr id="239619" name="Rectangle 3"/>
          <p:cNvSpPr>
            <a:spLocks noGrp="1" noChangeArrowheads="1"/>
          </p:cNvSpPr>
          <p:nvPr>
            <p:ph type="body" idx="1"/>
          </p:nvPr>
        </p:nvSpPr>
        <p:spPr>
          <a:xfrm>
            <a:off x="342900" y="1481138"/>
            <a:ext cx="8458200" cy="4695825"/>
          </a:xfrm>
        </p:spPr>
        <p:txBody>
          <a:bodyPr/>
          <a:lstStyle/>
          <a:p>
            <a:pPr eaLnBrk="1" hangingPunct="1"/>
            <a:r>
              <a:rPr lang="en-US" smtClean="0"/>
              <a:t>This example may not work!</a:t>
            </a:r>
          </a:p>
          <a:p>
            <a:pPr eaLnBrk="1" hangingPunct="1"/>
            <a:r>
              <a:rPr lang="en-US" smtClean="0"/>
              <a:t>Main reason:</a:t>
            </a:r>
          </a:p>
          <a:p>
            <a:pPr lvl="1" eaLnBrk="1" hangingPunct="1"/>
            <a:r>
              <a:rPr lang="en-US" smtClean="0"/>
              <a:t>The distance from the entry point of instructions to the processor to the dispatch queue</a:t>
            </a:r>
          </a:p>
          <a:p>
            <a:pPr lvl="1" eaLnBrk="1" hangingPunct="1"/>
            <a:r>
              <a:rPr lang="en-US" smtClean="0"/>
              <a:t>Many bad things can happen while the br instruction travels this distance</a:t>
            </a:r>
          </a:p>
          <a:p>
            <a:pPr lvl="2" eaLnBrk="1" hangingPunct="1"/>
            <a:r>
              <a:rPr lang="en-US" smtClean="0"/>
              <a:t>For example, exceptions that flush the pipes</a:t>
            </a:r>
          </a:p>
          <a:p>
            <a:pPr lvl="1" eaLnBrk="1" hangingPunct="1"/>
            <a:r>
              <a:rPr lang="en-US" smtClean="0"/>
              <a:t>By the time it reaches the relevant stage in the pipe, the interesting condition is already gone</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96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96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96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9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Dynamic Vs. Static Generation</a:t>
            </a:r>
          </a:p>
        </p:txBody>
      </p:sp>
      <p:sp>
        <p:nvSpPr>
          <p:cNvPr id="28675" name="Rectangle 3"/>
          <p:cNvSpPr>
            <a:spLocks noGrp="1" noChangeArrowheads="1"/>
          </p:cNvSpPr>
          <p:nvPr>
            <p:ph type="body" idx="1"/>
          </p:nvPr>
        </p:nvSpPr>
        <p:spPr/>
        <p:txBody>
          <a:bodyPr/>
          <a:lstStyle/>
          <a:p>
            <a:pPr eaLnBrk="1" hangingPunct="1"/>
            <a:r>
              <a:rPr lang="en-US" sz="2800" smtClean="0">
                <a:solidFill>
                  <a:srgbClr val="0000CC"/>
                </a:solidFill>
              </a:rPr>
              <a:t>Dynamic generation</a:t>
            </a:r>
            <a:r>
              <a:rPr lang="en-US" sz="2800" smtClean="0"/>
              <a:t> is based on </a:t>
            </a:r>
            <a:r>
              <a:rPr lang="en-US" sz="2800" smtClean="0">
                <a:solidFill>
                  <a:srgbClr val="0000CC"/>
                </a:solidFill>
              </a:rPr>
              <a:t>reaction</a:t>
            </a:r>
            <a:r>
              <a:rPr lang="en-US" sz="2800" smtClean="0"/>
              <a:t> while </a:t>
            </a:r>
            <a:r>
              <a:rPr lang="en-US" sz="2800" smtClean="0">
                <a:solidFill>
                  <a:srgbClr val="A50021"/>
                </a:solidFill>
              </a:rPr>
              <a:t>static generation</a:t>
            </a:r>
            <a:r>
              <a:rPr lang="en-US" sz="2800" smtClean="0"/>
              <a:t> is based on </a:t>
            </a:r>
            <a:r>
              <a:rPr lang="en-US" sz="2800" smtClean="0">
                <a:solidFill>
                  <a:srgbClr val="A50021"/>
                </a:solidFill>
              </a:rPr>
              <a:t>planning</a:t>
            </a:r>
          </a:p>
          <a:p>
            <a:pPr eaLnBrk="1" hangingPunct="1"/>
            <a:r>
              <a:rPr lang="en-US" sz="2800" smtClean="0"/>
              <a:t>In general, reaction is harder than planning</a:t>
            </a:r>
          </a:p>
          <a:p>
            <a:pPr lvl="1" eaLnBrk="1" hangingPunct="1"/>
            <a:r>
              <a:rPr lang="en-US" sz="2400" smtClean="0"/>
              <a:t>Time is a factor</a:t>
            </a:r>
          </a:p>
          <a:p>
            <a:pPr lvl="1" eaLnBrk="1" hangingPunct="1"/>
            <a:r>
              <a:rPr lang="en-US" sz="2400" smtClean="0"/>
              <a:t>Unexpected events</a:t>
            </a:r>
          </a:p>
          <a:p>
            <a:pPr eaLnBrk="1" hangingPunct="1"/>
            <a:r>
              <a:rPr lang="en-US" sz="2800" smtClean="0">
                <a:solidFill>
                  <a:srgbClr val="0000CC"/>
                </a:solidFill>
              </a:rPr>
              <a:t>Most generators use dynamic features lightly</a:t>
            </a:r>
          </a:p>
          <a:p>
            <a:pPr lvl="1" eaLnBrk="1" hangingPunct="1"/>
            <a:r>
              <a:rPr lang="en-US" sz="2400" smtClean="0"/>
              <a:t>Observe and react to shallow or stable states and resources</a:t>
            </a:r>
          </a:p>
          <a:p>
            <a:pPr lvl="2" eaLnBrk="1" hangingPunct="1"/>
            <a:r>
              <a:rPr lang="en-US" sz="2000" smtClean="0"/>
              <a:t>For example, architectural registers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Offline Dynamic Generation</a:t>
            </a:r>
          </a:p>
        </p:txBody>
      </p:sp>
      <p:sp>
        <p:nvSpPr>
          <p:cNvPr id="29699" name="Rectangle 3"/>
          <p:cNvSpPr>
            <a:spLocks noGrp="1" noChangeArrowheads="1"/>
          </p:cNvSpPr>
          <p:nvPr>
            <p:ph type="body" idx="1"/>
          </p:nvPr>
        </p:nvSpPr>
        <p:spPr/>
        <p:txBody>
          <a:bodyPr/>
          <a:lstStyle/>
          <a:p>
            <a:pPr eaLnBrk="1" hangingPunct="1"/>
            <a:r>
              <a:rPr lang="en-US" i="1" dirty="0" smtClean="0"/>
              <a:t>Dynamic and static </a:t>
            </a:r>
            <a:r>
              <a:rPr lang="en-US" dirty="0" smtClean="0"/>
              <a:t>generation should not be confused with </a:t>
            </a:r>
            <a:r>
              <a:rPr lang="en-US" i="1" dirty="0" smtClean="0"/>
              <a:t>online and offline </a:t>
            </a:r>
            <a:r>
              <a:rPr lang="en-US" dirty="0" smtClean="0"/>
              <a:t>generation</a:t>
            </a:r>
          </a:p>
          <a:p>
            <a:pPr eaLnBrk="1" hangingPunct="1"/>
            <a:r>
              <a:rPr lang="en-US" dirty="0" smtClean="0"/>
              <a:t>An offline </a:t>
            </a:r>
            <a:r>
              <a:rPr lang="en-US" dirty="0" smtClean="0"/>
              <a:t>generator can use dynamic generation by using a </a:t>
            </a:r>
            <a:r>
              <a:rPr lang="en-US" dirty="0" smtClean="0">
                <a:solidFill>
                  <a:srgbClr val="0000CC"/>
                </a:solidFill>
              </a:rPr>
              <a:t>reference model</a:t>
            </a:r>
            <a:r>
              <a:rPr lang="en-US" dirty="0" smtClean="0"/>
              <a:t> that provides information about the state of the DUV</a:t>
            </a:r>
          </a:p>
          <a:p>
            <a:pPr lvl="1" eaLnBrk="1" hangingPunct="1"/>
            <a:r>
              <a:rPr lang="en-US" sz="2400" dirty="0" smtClean="0"/>
              <a:t>The level and accuracy of the information depends on the abstraction level and accuracy of the reference model</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Test Length</a:t>
            </a:r>
          </a:p>
        </p:txBody>
      </p:sp>
      <p:sp>
        <p:nvSpPr>
          <p:cNvPr id="30723" name="Rectangle 3"/>
          <p:cNvSpPr>
            <a:spLocks noGrp="1" noChangeArrowheads="1"/>
          </p:cNvSpPr>
          <p:nvPr>
            <p:ph type="body" idx="1"/>
          </p:nvPr>
        </p:nvSpPr>
        <p:spPr/>
        <p:txBody>
          <a:bodyPr/>
          <a:lstStyle/>
          <a:p>
            <a:pPr eaLnBrk="1" hangingPunct="1">
              <a:lnSpc>
                <a:spcPct val="90000"/>
              </a:lnSpc>
            </a:pPr>
            <a:r>
              <a:rPr lang="en-US" sz="2800" smtClean="0"/>
              <a:t>Two extreme approaches for selecting the test length</a:t>
            </a:r>
          </a:p>
          <a:p>
            <a:pPr eaLnBrk="1" hangingPunct="1">
              <a:lnSpc>
                <a:spcPct val="90000"/>
              </a:lnSpc>
            </a:pPr>
            <a:r>
              <a:rPr lang="en-US" sz="2800" smtClean="0"/>
              <a:t>Use </a:t>
            </a:r>
            <a:r>
              <a:rPr lang="en-US" sz="2800" smtClean="0">
                <a:solidFill>
                  <a:srgbClr val="0000CC"/>
                </a:solidFill>
              </a:rPr>
              <a:t>short tests</a:t>
            </a:r>
          </a:p>
          <a:p>
            <a:pPr lvl="1" eaLnBrk="1" hangingPunct="1">
              <a:lnSpc>
                <a:spcPct val="90000"/>
              </a:lnSpc>
            </a:pPr>
            <a:r>
              <a:rPr lang="en-US" sz="2400" smtClean="0"/>
              <a:t>The shortest tests that can fulfill the requirement in the verification plan</a:t>
            </a:r>
          </a:p>
          <a:p>
            <a:pPr lvl="1" eaLnBrk="1" hangingPunct="1">
              <a:lnSpc>
                <a:spcPct val="90000"/>
              </a:lnSpc>
            </a:pPr>
            <a:r>
              <a:rPr lang="en-US" sz="2400" smtClean="0"/>
              <a:t>For the instruction pairs requirement use tests with just two instructions </a:t>
            </a:r>
            <a:r>
              <a:rPr lang="en-US" sz="2400" smtClean="0">
                <a:sym typeface="Wingdings" pitchFamily="2" charset="2"/>
              </a:rPr>
              <a:t></a:t>
            </a:r>
            <a:endParaRPr lang="en-US" sz="2400" smtClean="0"/>
          </a:p>
          <a:p>
            <a:pPr eaLnBrk="1" hangingPunct="1">
              <a:lnSpc>
                <a:spcPct val="90000"/>
              </a:lnSpc>
            </a:pPr>
            <a:r>
              <a:rPr lang="en-US" sz="2800" smtClean="0"/>
              <a:t>Use </a:t>
            </a:r>
            <a:r>
              <a:rPr lang="en-US" sz="2800" smtClean="0">
                <a:solidFill>
                  <a:srgbClr val="0000CC"/>
                </a:solidFill>
              </a:rPr>
              <a:t>long tests</a:t>
            </a:r>
          </a:p>
          <a:p>
            <a:pPr lvl="1" eaLnBrk="1" hangingPunct="1">
              <a:lnSpc>
                <a:spcPct val="90000"/>
              </a:lnSpc>
            </a:pPr>
            <a:r>
              <a:rPr lang="en-US" sz="2400" smtClean="0"/>
              <a:t>Combine many requirements in a single test</a:t>
            </a:r>
          </a:p>
          <a:p>
            <a:pPr lvl="1" eaLnBrk="1" hangingPunct="1">
              <a:lnSpc>
                <a:spcPct val="90000"/>
              </a:lnSpc>
            </a:pPr>
            <a:r>
              <a:rPr lang="en-US" sz="2400" smtClean="0"/>
              <a:t>Wrap a test with initial and ending sequences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Why Short Tests?</a:t>
            </a:r>
          </a:p>
        </p:txBody>
      </p:sp>
      <p:sp>
        <p:nvSpPr>
          <p:cNvPr id="31747" name="Rectangle 3"/>
          <p:cNvSpPr>
            <a:spLocks noGrp="1" noChangeArrowheads="1"/>
          </p:cNvSpPr>
          <p:nvPr>
            <p:ph type="body" idx="1"/>
          </p:nvPr>
        </p:nvSpPr>
        <p:spPr/>
        <p:txBody>
          <a:bodyPr/>
          <a:lstStyle/>
          <a:p>
            <a:pPr eaLnBrk="1" hangingPunct="1"/>
            <a:r>
              <a:rPr lang="en-US" smtClean="0"/>
              <a:t>Easy to create</a:t>
            </a:r>
          </a:p>
          <a:p>
            <a:pPr eaLnBrk="1" hangingPunct="1"/>
            <a:r>
              <a:rPr lang="en-US" smtClean="0"/>
              <a:t>Easy to debug</a:t>
            </a:r>
          </a:p>
          <a:p>
            <a:pPr eaLnBrk="1" hangingPunct="1"/>
            <a:r>
              <a:rPr lang="en-US" smtClean="0"/>
              <a:t>Easy to maintain</a:t>
            </a:r>
          </a:p>
          <a:p>
            <a:pPr eaLnBrk="1" hangingPunct="1"/>
            <a:r>
              <a:rPr lang="en-US" smtClean="0"/>
              <a:t>Short time to simulate</a:t>
            </a:r>
          </a:p>
          <a:p>
            <a:pPr eaLnBrk="1" hangingPunct="1">
              <a:buFont typeface="Wingdings" pitchFamily="2" charset="2"/>
              <a:buNone/>
            </a:pPr>
            <a:endParaRPr lang="en-US"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Outline</a:t>
            </a:r>
          </a:p>
        </p:txBody>
      </p:sp>
      <p:sp>
        <p:nvSpPr>
          <p:cNvPr id="5123" name="Rectangle 3"/>
          <p:cNvSpPr>
            <a:spLocks noGrp="1" noChangeArrowheads="1"/>
          </p:cNvSpPr>
          <p:nvPr>
            <p:ph type="body" idx="1"/>
          </p:nvPr>
        </p:nvSpPr>
        <p:spPr/>
        <p:txBody>
          <a:bodyPr/>
          <a:lstStyle/>
          <a:p>
            <a:pPr eaLnBrk="1" hangingPunct="1"/>
            <a:r>
              <a:rPr lang="en-US" dirty="0" smtClean="0"/>
              <a:t>Motivation: Advanced Stimulus Generation</a:t>
            </a:r>
          </a:p>
          <a:p>
            <a:pPr eaLnBrk="1" hangingPunct="1"/>
            <a:r>
              <a:rPr lang="en-US" dirty="0" smtClean="0"/>
              <a:t>Running example – PowerPC processor</a:t>
            </a:r>
          </a:p>
          <a:p>
            <a:pPr eaLnBrk="1" hangingPunct="1"/>
            <a:r>
              <a:rPr lang="en-US" dirty="0" smtClean="0"/>
              <a:t>Issues in stimuli generation</a:t>
            </a:r>
          </a:p>
          <a:p>
            <a:pPr lvl="1" eaLnBrk="1" hangingPunct="1"/>
            <a:r>
              <a:rPr lang="en-US" dirty="0" smtClean="0"/>
              <a:t>Level of stimuli, test length, etc.</a:t>
            </a:r>
          </a:p>
          <a:p>
            <a:pPr eaLnBrk="1" hangingPunct="1"/>
            <a:r>
              <a:rPr lang="en-US" dirty="0" smtClean="0"/>
              <a:t>Randomness</a:t>
            </a:r>
          </a:p>
          <a:p>
            <a:pPr eaLnBrk="1" hangingPunct="1"/>
            <a:r>
              <a:rPr lang="en-US" dirty="0" smtClean="0"/>
              <a:t>Constrained pseudo-random stimulus generation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Why Long Tests?</a:t>
            </a:r>
          </a:p>
        </p:txBody>
      </p:sp>
      <p:sp>
        <p:nvSpPr>
          <p:cNvPr id="32771" name="Rectangle 3"/>
          <p:cNvSpPr>
            <a:spLocks noGrp="1" noChangeArrowheads="1"/>
          </p:cNvSpPr>
          <p:nvPr>
            <p:ph type="body" idx="1"/>
          </p:nvPr>
        </p:nvSpPr>
        <p:spPr/>
        <p:txBody>
          <a:bodyPr/>
          <a:lstStyle/>
          <a:p>
            <a:pPr eaLnBrk="1" hangingPunct="1"/>
            <a:r>
              <a:rPr lang="en-US" sz="2800" dirty="0" smtClean="0"/>
              <a:t>Need fewer tests</a:t>
            </a:r>
          </a:p>
          <a:p>
            <a:pPr eaLnBrk="1" hangingPunct="1"/>
            <a:r>
              <a:rPr lang="en-US" sz="2800" dirty="0" smtClean="0"/>
              <a:t>Less time to simulate</a:t>
            </a:r>
          </a:p>
          <a:p>
            <a:pPr lvl="1" eaLnBrk="1" hangingPunct="1"/>
            <a:r>
              <a:rPr lang="en-US" sz="2400" dirty="0" smtClean="0"/>
              <a:t>Do not need to repeat initialization sequence for every requirement</a:t>
            </a:r>
          </a:p>
          <a:p>
            <a:pPr eaLnBrk="1" hangingPunct="1"/>
            <a:r>
              <a:rPr lang="en-US" sz="2800" dirty="0" smtClean="0"/>
              <a:t>Test is not at or near the initial state most of the time</a:t>
            </a:r>
          </a:p>
          <a:p>
            <a:pPr eaLnBrk="1" hangingPunct="1"/>
            <a:r>
              <a:rPr lang="en-US" sz="2800" dirty="0" smtClean="0"/>
              <a:t>Use less traveled paths</a:t>
            </a:r>
          </a:p>
          <a:p>
            <a:pPr eaLnBrk="1" hangingPunct="1"/>
            <a:r>
              <a:rPr lang="en-US" sz="2800" dirty="0" smtClean="0"/>
              <a:t>Reach target in more ways</a:t>
            </a:r>
          </a:p>
          <a:p>
            <a:pPr lvl="1" eaLnBrk="1" hangingPunct="1"/>
            <a:r>
              <a:rPr lang="en-US" sz="2400" dirty="0" smtClean="0"/>
              <a:t>Often leads to reaching the target in unexpected ways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solidFill>
                  <a:schemeClr val="hlink"/>
                </a:solidFill>
              </a:rPr>
              <a:t>Short</a:t>
            </a:r>
            <a:r>
              <a:rPr lang="en-US" smtClean="0"/>
              <a:t> Vs. Long</a:t>
            </a:r>
          </a:p>
        </p:txBody>
      </p:sp>
      <p:sp>
        <p:nvSpPr>
          <p:cNvPr id="33795" name="Rectangle 3"/>
          <p:cNvSpPr>
            <a:spLocks noChangeArrowheads="1"/>
          </p:cNvSpPr>
          <p:nvPr/>
        </p:nvSpPr>
        <p:spPr bwMode="auto">
          <a:xfrm>
            <a:off x="862013" y="1681163"/>
            <a:ext cx="7419975" cy="4637087"/>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33796" name="Oval 4"/>
          <p:cNvSpPr>
            <a:spLocks noChangeArrowheads="1"/>
          </p:cNvSpPr>
          <p:nvPr/>
        </p:nvSpPr>
        <p:spPr bwMode="auto">
          <a:xfrm>
            <a:off x="1604963" y="2622550"/>
            <a:ext cx="269875" cy="268288"/>
          </a:xfrm>
          <a:prstGeom prst="ellipse">
            <a:avLst/>
          </a:prstGeom>
          <a:solidFill>
            <a:srgbClr val="FFFF00"/>
          </a:solidFill>
          <a:ln w="25400">
            <a:solidFill>
              <a:schemeClr val="tx1"/>
            </a:solidFill>
            <a:round/>
            <a:headEnd/>
            <a:tailEnd type="none" w="lg" len="lg"/>
          </a:ln>
        </p:spPr>
        <p:txBody>
          <a:bodyPr wrap="none" anchor="ctr"/>
          <a:lstStyle/>
          <a:p>
            <a:endParaRPr lang="en-GB"/>
          </a:p>
        </p:txBody>
      </p:sp>
      <p:sp>
        <p:nvSpPr>
          <p:cNvPr id="33797" name="Oval 5"/>
          <p:cNvSpPr>
            <a:spLocks noChangeArrowheads="1"/>
          </p:cNvSpPr>
          <p:nvPr/>
        </p:nvSpPr>
        <p:spPr bwMode="auto">
          <a:xfrm>
            <a:off x="1874838" y="3967163"/>
            <a:ext cx="269875" cy="268287"/>
          </a:xfrm>
          <a:prstGeom prst="ellipse">
            <a:avLst/>
          </a:prstGeom>
          <a:solidFill>
            <a:srgbClr val="FFFF00"/>
          </a:solidFill>
          <a:ln w="25400">
            <a:solidFill>
              <a:schemeClr val="tx1"/>
            </a:solidFill>
            <a:round/>
            <a:headEnd/>
            <a:tailEnd type="none" w="lg" len="lg"/>
          </a:ln>
        </p:spPr>
        <p:txBody>
          <a:bodyPr wrap="none" anchor="ctr"/>
          <a:lstStyle/>
          <a:p>
            <a:endParaRPr lang="en-GB"/>
          </a:p>
        </p:txBody>
      </p:sp>
      <p:sp>
        <p:nvSpPr>
          <p:cNvPr id="33798" name="Oval 6"/>
          <p:cNvSpPr>
            <a:spLocks noChangeArrowheads="1"/>
          </p:cNvSpPr>
          <p:nvPr/>
        </p:nvSpPr>
        <p:spPr bwMode="auto">
          <a:xfrm>
            <a:off x="2481263" y="5176838"/>
            <a:ext cx="269875" cy="268287"/>
          </a:xfrm>
          <a:prstGeom prst="ellipse">
            <a:avLst/>
          </a:prstGeom>
          <a:solidFill>
            <a:srgbClr val="FFFF00"/>
          </a:solidFill>
          <a:ln w="25400">
            <a:solidFill>
              <a:schemeClr val="tx1"/>
            </a:solidFill>
            <a:round/>
            <a:headEnd/>
            <a:tailEnd type="none" w="lg" len="lg"/>
          </a:ln>
        </p:spPr>
        <p:txBody>
          <a:bodyPr wrap="none" anchor="ctr"/>
          <a:lstStyle/>
          <a:p>
            <a:endParaRPr lang="en-GB"/>
          </a:p>
        </p:txBody>
      </p:sp>
      <p:sp>
        <p:nvSpPr>
          <p:cNvPr id="33799" name="Oval 7"/>
          <p:cNvSpPr>
            <a:spLocks noChangeArrowheads="1"/>
          </p:cNvSpPr>
          <p:nvPr/>
        </p:nvSpPr>
        <p:spPr bwMode="auto">
          <a:xfrm>
            <a:off x="3222625" y="2959100"/>
            <a:ext cx="269875" cy="268288"/>
          </a:xfrm>
          <a:prstGeom prst="ellipse">
            <a:avLst/>
          </a:prstGeom>
          <a:solidFill>
            <a:srgbClr val="FFFF00"/>
          </a:solidFill>
          <a:ln w="25400">
            <a:solidFill>
              <a:schemeClr val="tx1"/>
            </a:solidFill>
            <a:round/>
            <a:headEnd/>
            <a:tailEnd type="none" w="lg" len="lg"/>
          </a:ln>
        </p:spPr>
        <p:txBody>
          <a:bodyPr wrap="none" anchor="ctr"/>
          <a:lstStyle/>
          <a:p>
            <a:endParaRPr lang="en-GB"/>
          </a:p>
        </p:txBody>
      </p:sp>
      <p:sp>
        <p:nvSpPr>
          <p:cNvPr id="33800" name="Oval 8"/>
          <p:cNvSpPr>
            <a:spLocks noChangeArrowheads="1"/>
          </p:cNvSpPr>
          <p:nvPr/>
        </p:nvSpPr>
        <p:spPr bwMode="auto">
          <a:xfrm>
            <a:off x="6191250" y="2824163"/>
            <a:ext cx="269875" cy="268287"/>
          </a:xfrm>
          <a:prstGeom prst="ellipse">
            <a:avLst/>
          </a:prstGeom>
          <a:solidFill>
            <a:srgbClr val="FFFF00"/>
          </a:solidFill>
          <a:ln w="25400">
            <a:solidFill>
              <a:schemeClr val="tx1"/>
            </a:solidFill>
            <a:round/>
            <a:headEnd/>
            <a:tailEnd type="none" w="lg" len="lg"/>
          </a:ln>
        </p:spPr>
        <p:txBody>
          <a:bodyPr wrap="none" anchor="ctr"/>
          <a:lstStyle/>
          <a:p>
            <a:endParaRPr lang="en-GB"/>
          </a:p>
        </p:txBody>
      </p:sp>
      <p:sp>
        <p:nvSpPr>
          <p:cNvPr id="33801" name="Oval 9"/>
          <p:cNvSpPr>
            <a:spLocks noChangeArrowheads="1"/>
          </p:cNvSpPr>
          <p:nvPr/>
        </p:nvSpPr>
        <p:spPr bwMode="auto">
          <a:xfrm>
            <a:off x="7269163" y="4100513"/>
            <a:ext cx="269875" cy="269875"/>
          </a:xfrm>
          <a:prstGeom prst="ellipse">
            <a:avLst/>
          </a:prstGeom>
          <a:solidFill>
            <a:srgbClr val="FFFF00"/>
          </a:solidFill>
          <a:ln w="25400">
            <a:solidFill>
              <a:schemeClr val="tx1"/>
            </a:solidFill>
            <a:round/>
            <a:headEnd/>
            <a:tailEnd type="none" w="lg" len="lg"/>
          </a:ln>
        </p:spPr>
        <p:txBody>
          <a:bodyPr wrap="none" anchor="ctr"/>
          <a:lstStyle/>
          <a:p>
            <a:endParaRPr lang="en-GB"/>
          </a:p>
        </p:txBody>
      </p:sp>
      <p:sp>
        <p:nvSpPr>
          <p:cNvPr id="33802" name="Oval 10"/>
          <p:cNvSpPr>
            <a:spLocks noChangeArrowheads="1"/>
          </p:cNvSpPr>
          <p:nvPr/>
        </p:nvSpPr>
        <p:spPr bwMode="auto">
          <a:xfrm>
            <a:off x="6461125" y="5176838"/>
            <a:ext cx="268288" cy="268287"/>
          </a:xfrm>
          <a:prstGeom prst="ellipse">
            <a:avLst/>
          </a:prstGeom>
          <a:solidFill>
            <a:srgbClr val="FFFF00"/>
          </a:solidFill>
          <a:ln w="25400">
            <a:solidFill>
              <a:schemeClr val="tx1"/>
            </a:solidFill>
            <a:round/>
            <a:headEnd/>
            <a:tailEnd type="none" w="lg" len="lg"/>
          </a:ln>
        </p:spPr>
        <p:txBody>
          <a:bodyPr wrap="none" anchor="ctr"/>
          <a:lstStyle/>
          <a:p>
            <a:endParaRPr lang="en-GB"/>
          </a:p>
        </p:txBody>
      </p:sp>
      <p:sp>
        <p:nvSpPr>
          <p:cNvPr id="33803" name="Oval 11"/>
          <p:cNvSpPr>
            <a:spLocks noChangeArrowheads="1"/>
          </p:cNvSpPr>
          <p:nvPr/>
        </p:nvSpPr>
        <p:spPr bwMode="auto">
          <a:xfrm>
            <a:off x="5583238" y="3765550"/>
            <a:ext cx="269875" cy="268288"/>
          </a:xfrm>
          <a:prstGeom prst="ellipse">
            <a:avLst/>
          </a:prstGeom>
          <a:solidFill>
            <a:srgbClr val="FFFF00"/>
          </a:solidFill>
          <a:ln w="25400">
            <a:solidFill>
              <a:schemeClr val="tx1"/>
            </a:solidFill>
            <a:round/>
            <a:headEnd/>
            <a:tailEnd type="none" w="lg" len="lg"/>
          </a:ln>
        </p:spPr>
        <p:txBody>
          <a:bodyPr wrap="none" anchor="ctr"/>
          <a:lstStyle/>
          <a:p>
            <a:endParaRPr lang="en-GB"/>
          </a:p>
        </p:txBody>
      </p:sp>
      <p:sp>
        <p:nvSpPr>
          <p:cNvPr id="33804" name="Rectangle 12"/>
          <p:cNvSpPr>
            <a:spLocks noChangeArrowheads="1"/>
          </p:cNvSpPr>
          <p:nvPr/>
        </p:nvSpPr>
        <p:spPr bwMode="auto">
          <a:xfrm>
            <a:off x="4370388" y="1614488"/>
            <a:ext cx="336550" cy="4838700"/>
          </a:xfrm>
          <a:prstGeom prst="rect">
            <a:avLst/>
          </a:prstGeom>
          <a:solidFill>
            <a:srgbClr val="C0C0C0"/>
          </a:solidFill>
          <a:ln w="25400">
            <a:solidFill>
              <a:schemeClr val="tx1"/>
            </a:solidFill>
            <a:miter lim="800000"/>
            <a:headEnd/>
            <a:tailEnd type="none" w="lg" len="lg"/>
          </a:ln>
        </p:spPr>
        <p:txBody>
          <a:bodyPr wrap="none" anchor="ctr"/>
          <a:lstStyle/>
          <a:p>
            <a:endParaRPr lang="en-GB"/>
          </a:p>
        </p:txBody>
      </p:sp>
      <p:sp>
        <p:nvSpPr>
          <p:cNvPr id="33805" name="Line 13"/>
          <p:cNvSpPr>
            <a:spLocks noChangeShapeType="1"/>
          </p:cNvSpPr>
          <p:nvPr/>
        </p:nvSpPr>
        <p:spPr bwMode="auto">
          <a:xfrm>
            <a:off x="2751138" y="5378450"/>
            <a:ext cx="1619250" cy="671513"/>
          </a:xfrm>
          <a:prstGeom prst="line">
            <a:avLst/>
          </a:prstGeom>
          <a:noFill/>
          <a:ln w="25400">
            <a:solidFill>
              <a:schemeClr val="tx1"/>
            </a:solidFill>
            <a:round/>
            <a:headEnd/>
            <a:tailEnd type="none" w="lg" len="lg"/>
          </a:ln>
        </p:spPr>
        <p:txBody>
          <a:bodyPr/>
          <a:lstStyle/>
          <a:p>
            <a:endParaRPr lang="en-GB"/>
          </a:p>
        </p:txBody>
      </p:sp>
      <p:sp>
        <p:nvSpPr>
          <p:cNvPr id="33806" name="Line 14"/>
          <p:cNvSpPr>
            <a:spLocks noChangeShapeType="1"/>
          </p:cNvSpPr>
          <p:nvPr/>
        </p:nvSpPr>
        <p:spPr bwMode="auto">
          <a:xfrm flipV="1">
            <a:off x="2751138" y="5041900"/>
            <a:ext cx="1619250" cy="201613"/>
          </a:xfrm>
          <a:prstGeom prst="line">
            <a:avLst/>
          </a:prstGeom>
          <a:noFill/>
          <a:ln w="25400">
            <a:solidFill>
              <a:schemeClr val="tx1"/>
            </a:solidFill>
            <a:round/>
            <a:headEnd/>
            <a:tailEnd type="none" w="lg" len="lg"/>
          </a:ln>
        </p:spPr>
        <p:txBody>
          <a:bodyPr/>
          <a:lstStyle/>
          <a:p>
            <a:endParaRPr lang="en-GB"/>
          </a:p>
        </p:txBody>
      </p:sp>
      <p:sp>
        <p:nvSpPr>
          <p:cNvPr id="33807" name="Line 15"/>
          <p:cNvSpPr>
            <a:spLocks noChangeShapeType="1"/>
          </p:cNvSpPr>
          <p:nvPr/>
        </p:nvSpPr>
        <p:spPr bwMode="auto">
          <a:xfrm>
            <a:off x="2144713" y="4100513"/>
            <a:ext cx="2225675" cy="0"/>
          </a:xfrm>
          <a:prstGeom prst="line">
            <a:avLst/>
          </a:prstGeom>
          <a:noFill/>
          <a:ln w="25400">
            <a:solidFill>
              <a:schemeClr val="tx1"/>
            </a:solidFill>
            <a:round/>
            <a:headEnd/>
            <a:tailEnd type="none" w="lg" len="lg"/>
          </a:ln>
        </p:spPr>
        <p:txBody>
          <a:bodyPr/>
          <a:lstStyle/>
          <a:p>
            <a:endParaRPr lang="en-GB"/>
          </a:p>
        </p:txBody>
      </p:sp>
      <p:sp>
        <p:nvSpPr>
          <p:cNvPr id="33808" name="Line 16"/>
          <p:cNvSpPr>
            <a:spLocks noChangeShapeType="1"/>
          </p:cNvSpPr>
          <p:nvPr/>
        </p:nvSpPr>
        <p:spPr bwMode="auto">
          <a:xfrm flipV="1">
            <a:off x="1874838" y="2354263"/>
            <a:ext cx="2495550" cy="403225"/>
          </a:xfrm>
          <a:prstGeom prst="line">
            <a:avLst/>
          </a:prstGeom>
          <a:noFill/>
          <a:ln w="25400">
            <a:solidFill>
              <a:schemeClr val="tx1"/>
            </a:solidFill>
            <a:round/>
            <a:headEnd/>
            <a:tailEnd type="none" w="lg" len="lg"/>
          </a:ln>
        </p:spPr>
        <p:txBody>
          <a:bodyPr/>
          <a:lstStyle/>
          <a:p>
            <a:endParaRPr lang="en-GB"/>
          </a:p>
        </p:txBody>
      </p:sp>
      <p:sp>
        <p:nvSpPr>
          <p:cNvPr id="33809" name="Line 17"/>
          <p:cNvSpPr>
            <a:spLocks noChangeShapeType="1"/>
          </p:cNvSpPr>
          <p:nvPr/>
        </p:nvSpPr>
        <p:spPr bwMode="auto">
          <a:xfrm>
            <a:off x="3492500" y="3160713"/>
            <a:ext cx="877888" cy="403225"/>
          </a:xfrm>
          <a:prstGeom prst="line">
            <a:avLst/>
          </a:prstGeom>
          <a:noFill/>
          <a:ln w="25400">
            <a:solidFill>
              <a:schemeClr val="tx1"/>
            </a:solidFill>
            <a:round/>
            <a:headEnd/>
            <a:tailEnd type="none" w="lg" len="lg"/>
          </a:ln>
        </p:spPr>
        <p:txBody>
          <a:bodyPr/>
          <a:lstStyle/>
          <a:p>
            <a:endParaRPr lang="en-GB"/>
          </a:p>
        </p:txBody>
      </p:sp>
      <p:sp>
        <p:nvSpPr>
          <p:cNvPr id="33810" name="Line 18"/>
          <p:cNvSpPr>
            <a:spLocks noChangeShapeType="1"/>
          </p:cNvSpPr>
          <p:nvPr/>
        </p:nvSpPr>
        <p:spPr bwMode="auto">
          <a:xfrm flipV="1">
            <a:off x="3492500" y="2959100"/>
            <a:ext cx="944563" cy="66675"/>
          </a:xfrm>
          <a:prstGeom prst="line">
            <a:avLst/>
          </a:prstGeom>
          <a:noFill/>
          <a:ln w="25400">
            <a:solidFill>
              <a:schemeClr val="tx1"/>
            </a:solidFill>
            <a:round/>
            <a:headEnd/>
            <a:tailEnd type="none" w="lg" len="lg"/>
          </a:ln>
        </p:spPr>
        <p:txBody>
          <a:bodyPr/>
          <a:lstStyle/>
          <a:p>
            <a:endParaRPr lang="en-GB"/>
          </a:p>
        </p:txBody>
      </p:sp>
      <p:sp>
        <p:nvSpPr>
          <p:cNvPr id="33811" name="Line 19"/>
          <p:cNvSpPr>
            <a:spLocks noChangeShapeType="1"/>
          </p:cNvSpPr>
          <p:nvPr/>
        </p:nvSpPr>
        <p:spPr bwMode="auto">
          <a:xfrm flipV="1">
            <a:off x="4706938" y="5378450"/>
            <a:ext cx="1754187" cy="334963"/>
          </a:xfrm>
          <a:prstGeom prst="line">
            <a:avLst/>
          </a:prstGeom>
          <a:noFill/>
          <a:ln w="25400">
            <a:solidFill>
              <a:schemeClr val="tx1"/>
            </a:solidFill>
            <a:round/>
            <a:headEnd/>
            <a:tailEnd type="none" w="lg" len="lg"/>
          </a:ln>
        </p:spPr>
        <p:txBody>
          <a:bodyPr/>
          <a:lstStyle/>
          <a:p>
            <a:endParaRPr lang="en-GB"/>
          </a:p>
        </p:txBody>
      </p:sp>
      <p:sp>
        <p:nvSpPr>
          <p:cNvPr id="33812" name="Line 20"/>
          <p:cNvSpPr>
            <a:spLocks noChangeShapeType="1"/>
          </p:cNvSpPr>
          <p:nvPr/>
        </p:nvSpPr>
        <p:spPr bwMode="auto">
          <a:xfrm flipH="1" flipV="1">
            <a:off x="6392863" y="3092450"/>
            <a:ext cx="269875" cy="2084388"/>
          </a:xfrm>
          <a:prstGeom prst="line">
            <a:avLst/>
          </a:prstGeom>
          <a:noFill/>
          <a:ln w="25400">
            <a:solidFill>
              <a:schemeClr val="tx1"/>
            </a:solidFill>
            <a:round/>
            <a:headEnd/>
            <a:tailEnd type="none" w="lg" len="lg"/>
          </a:ln>
        </p:spPr>
        <p:txBody>
          <a:bodyPr/>
          <a:lstStyle/>
          <a:p>
            <a:endParaRPr lang="en-GB"/>
          </a:p>
        </p:txBody>
      </p:sp>
      <p:sp>
        <p:nvSpPr>
          <p:cNvPr id="33813" name="Line 21"/>
          <p:cNvSpPr>
            <a:spLocks noChangeShapeType="1"/>
          </p:cNvSpPr>
          <p:nvPr/>
        </p:nvSpPr>
        <p:spPr bwMode="auto">
          <a:xfrm flipV="1">
            <a:off x="6729413" y="4370388"/>
            <a:ext cx="608012" cy="939800"/>
          </a:xfrm>
          <a:prstGeom prst="line">
            <a:avLst/>
          </a:prstGeom>
          <a:noFill/>
          <a:ln w="25400">
            <a:solidFill>
              <a:schemeClr val="tx1"/>
            </a:solidFill>
            <a:round/>
            <a:headEnd/>
            <a:tailEnd type="none" w="lg" len="lg"/>
          </a:ln>
        </p:spPr>
        <p:txBody>
          <a:bodyPr/>
          <a:lstStyle/>
          <a:p>
            <a:endParaRPr lang="en-GB"/>
          </a:p>
        </p:txBody>
      </p:sp>
      <p:sp>
        <p:nvSpPr>
          <p:cNvPr id="33814" name="Line 22"/>
          <p:cNvSpPr>
            <a:spLocks noChangeShapeType="1"/>
          </p:cNvSpPr>
          <p:nvPr/>
        </p:nvSpPr>
        <p:spPr bwMode="auto">
          <a:xfrm flipV="1">
            <a:off x="4706938" y="3898900"/>
            <a:ext cx="876300" cy="68263"/>
          </a:xfrm>
          <a:prstGeom prst="line">
            <a:avLst/>
          </a:prstGeom>
          <a:noFill/>
          <a:ln w="25400">
            <a:solidFill>
              <a:schemeClr val="tx1"/>
            </a:solidFill>
            <a:round/>
            <a:headEnd/>
            <a:tailEnd type="none" w="lg" len="lg"/>
          </a:ln>
        </p:spPr>
        <p:txBody>
          <a:bodyPr/>
          <a:lstStyle/>
          <a:p>
            <a:endParaRPr lang="en-GB"/>
          </a:p>
        </p:txBody>
      </p:sp>
      <p:sp>
        <p:nvSpPr>
          <p:cNvPr id="33815" name="Line 23"/>
          <p:cNvSpPr>
            <a:spLocks noChangeShapeType="1"/>
          </p:cNvSpPr>
          <p:nvPr/>
        </p:nvSpPr>
        <p:spPr bwMode="auto">
          <a:xfrm flipV="1">
            <a:off x="4706938" y="4235450"/>
            <a:ext cx="2562225" cy="403225"/>
          </a:xfrm>
          <a:prstGeom prst="line">
            <a:avLst/>
          </a:prstGeom>
          <a:noFill/>
          <a:ln w="25400">
            <a:solidFill>
              <a:schemeClr val="tx1"/>
            </a:solidFill>
            <a:round/>
            <a:headEnd/>
            <a:tailEnd type="none" w="lg" len="lg"/>
          </a:ln>
        </p:spPr>
        <p:txBody>
          <a:bodyPr/>
          <a:lstStyle/>
          <a:p>
            <a:endParaRPr lang="en-GB"/>
          </a:p>
        </p:txBody>
      </p:sp>
      <p:sp>
        <p:nvSpPr>
          <p:cNvPr id="33816" name="Line 24"/>
          <p:cNvSpPr>
            <a:spLocks noChangeShapeType="1"/>
          </p:cNvSpPr>
          <p:nvPr/>
        </p:nvSpPr>
        <p:spPr bwMode="auto">
          <a:xfrm flipV="1">
            <a:off x="2076450" y="3160713"/>
            <a:ext cx="1214438" cy="873125"/>
          </a:xfrm>
          <a:prstGeom prst="line">
            <a:avLst/>
          </a:prstGeom>
          <a:noFill/>
          <a:ln w="25400">
            <a:solidFill>
              <a:schemeClr val="tx1"/>
            </a:solidFill>
            <a:round/>
            <a:headEnd/>
            <a:tailEnd type="none" w="lg" len="lg"/>
          </a:ln>
        </p:spPr>
        <p:txBody>
          <a:bodyPr/>
          <a:lstStyle/>
          <a:p>
            <a:endParaRPr lang="en-GB"/>
          </a:p>
        </p:txBody>
      </p:sp>
      <p:sp>
        <p:nvSpPr>
          <p:cNvPr id="33817" name="Line 25"/>
          <p:cNvSpPr>
            <a:spLocks noChangeShapeType="1"/>
          </p:cNvSpPr>
          <p:nvPr/>
        </p:nvSpPr>
        <p:spPr bwMode="auto">
          <a:xfrm>
            <a:off x="1739900" y="2890838"/>
            <a:ext cx="269875" cy="1076325"/>
          </a:xfrm>
          <a:prstGeom prst="line">
            <a:avLst/>
          </a:prstGeom>
          <a:noFill/>
          <a:ln w="25400">
            <a:solidFill>
              <a:schemeClr val="tx1"/>
            </a:solidFill>
            <a:round/>
            <a:headEnd/>
            <a:tailEnd type="none" w="lg" len="lg"/>
          </a:ln>
        </p:spPr>
        <p:txBody>
          <a:bodyPr/>
          <a:lstStyle/>
          <a:p>
            <a:endParaRPr lang="en-GB"/>
          </a:p>
        </p:txBody>
      </p:sp>
      <p:sp>
        <p:nvSpPr>
          <p:cNvPr id="33818" name="Line 26"/>
          <p:cNvSpPr>
            <a:spLocks noChangeShapeType="1"/>
          </p:cNvSpPr>
          <p:nvPr/>
        </p:nvSpPr>
        <p:spPr bwMode="auto">
          <a:xfrm>
            <a:off x="2076450" y="4235450"/>
            <a:ext cx="473075" cy="1008063"/>
          </a:xfrm>
          <a:prstGeom prst="line">
            <a:avLst/>
          </a:prstGeom>
          <a:noFill/>
          <a:ln w="25400">
            <a:solidFill>
              <a:schemeClr val="tx1"/>
            </a:solidFill>
            <a:round/>
            <a:headEnd/>
            <a:tailEnd type="none" w="lg" len="lg"/>
          </a:ln>
        </p:spPr>
        <p:txBody>
          <a:bodyPr/>
          <a:lstStyle/>
          <a:p>
            <a:endParaRPr lang="en-GB"/>
          </a:p>
        </p:txBody>
      </p:sp>
      <p:sp>
        <p:nvSpPr>
          <p:cNvPr id="33819" name="Line 27"/>
          <p:cNvSpPr>
            <a:spLocks noChangeShapeType="1"/>
          </p:cNvSpPr>
          <p:nvPr/>
        </p:nvSpPr>
        <p:spPr bwMode="auto">
          <a:xfrm flipV="1">
            <a:off x="5786438" y="3025775"/>
            <a:ext cx="471487" cy="739775"/>
          </a:xfrm>
          <a:prstGeom prst="line">
            <a:avLst/>
          </a:prstGeom>
          <a:noFill/>
          <a:ln w="25400">
            <a:solidFill>
              <a:schemeClr val="tx1"/>
            </a:solidFill>
            <a:round/>
            <a:headEnd/>
            <a:tailEnd type="none" w="lg" len="lg"/>
          </a:ln>
        </p:spPr>
        <p:txBody>
          <a:bodyPr/>
          <a:lstStyle/>
          <a:p>
            <a:endParaRPr lang="en-GB"/>
          </a:p>
        </p:txBody>
      </p:sp>
      <p:sp>
        <p:nvSpPr>
          <p:cNvPr id="33820" name="Line 28"/>
          <p:cNvSpPr>
            <a:spLocks noChangeShapeType="1"/>
          </p:cNvSpPr>
          <p:nvPr/>
        </p:nvSpPr>
        <p:spPr bwMode="auto">
          <a:xfrm>
            <a:off x="4706938" y="2487613"/>
            <a:ext cx="1484312" cy="403225"/>
          </a:xfrm>
          <a:prstGeom prst="line">
            <a:avLst/>
          </a:prstGeom>
          <a:noFill/>
          <a:ln w="25400">
            <a:solidFill>
              <a:schemeClr val="tx1"/>
            </a:solidFill>
            <a:round/>
            <a:headEnd/>
            <a:tailEnd type="none" w="lg" len="lg"/>
          </a:ln>
        </p:spPr>
        <p:txBody>
          <a:bodyPr/>
          <a:lstStyle/>
          <a:p>
            <a:endParaRPr lang="en-GB"/>
          </a:p>
        </p:txBody>
      </p:sp>
      <p:sp>
        <p:nvSpPr>
          <p:cNvPr id="245789" name="Freeform 29"/>
          <p:cNvSpPr>
            <a:spLocks/>
          </p:cNvSpPr>
          <p:nvPr/>
        </p:nvSpPr>
        <p:spPr bwMode="auto">
          <a:xfrm>
            <a:off x="2717800" y="1614488"/>
            <a:ext cx="1684338" cy="4906962"/>
          </a:xfrm>
          <a:custGeom>
            <a:avLst/>
            <a:gdLst>
              <a:gd name="T0" fmla="*/ 2147483647 w 1200"/>
              <a:gd name="T1" fmla="*/ 2147483647 h 3504"/>
              <a:gd name="T2" fmla="*/ 2147483647 w 1200"/>
              <a:gd name="T3" fmla="*/ 2147483647 h 3504"/>
              <a:gd name="T4" fmla="*/ 0 w 1200"/>
              <a:gd name="T5" fmla="*/ 2147483647 h 3504"/>
              <a:gd name="T6" fmla="*/ 2147483647 w 1200"/>
              <a:gd name="T7" fmla="*/ 2147483647 h 3504"/>
              <a:gd name="T8" fmla="*/ 2147483647 w 1200"/>
              <a:gd name="T9" fmla="*/ 0 h 3504"/>
              <a:gd name="T10" fmla="*/ 0 60000 65536"/>
              <a:gd name="T11" fmla="*/ 0 60000 65536"/>
              <a:gd name="T12" fmla="*/ 0 60000 65536"/>
              <a:gd name="T13" fmla="*/ 0 60000 65536"/>
              <a:gd name="T14" fmla="*/ 0 60000 65536"/>
              <a:gd name="T15" fmla="*/ 0 w 1200"/>
              <a:gd name="T16" fmla="*/ 0 h 3504"/>
              <a:gd name="T17" fmla="*/ 1200 w 1200"/>
              <a:gd name="T18" fmla="*/ 3504 h 3504"/>
            </a:gdLst>
            <a:ahLst/>
            <a:cxnLst>
              <a:cxn ang="T10">
                <a:pos x="T0" y="T1"/>
              </a:cxn>
              <a:cxn ang="T11">
                <a:pos x="T2" y="T3"/>
              </a:cxn>
              <a:cxn ang="T12">
                <a:pos x="T4" y="T5"/>
              </a:cxn>
              <a:cxn ang="T13">
                <a:pos x="T6" y="T7"/>
              </a:cxn>
              <a:cxn ang="T14">
                <a:pos x="T8" y="T9"/>
              </a:cxn>
            </a:cxnLst>
            <a:rect l="T15" t="T16" r="T17" b="T18"/>
            <a:pathLst>
              <a:path w="1200" h="3504">
                <a:moveTo>
                  <a:pt x="1200" y="3504"/>
                </a:moveTo>
                <a:lnTo>
                  <a:pt x="1200" y="3120"/>
                </a:lnTo>
                <a:lnTo>
                  <a:pt x="0" y="2640"/>
                </a:lnTo>
                <a:lnTo>
                  <a:pt x="1200" y="2496"/>
                </a:lnTo>
                <a:lnTo>
                  <a:pt x="1200" y="0"/>
                </a:lnTo>
              </a:path>
            </a:pathLst>
          </a:custGeom>
          <a:noFill/>
          <a:ln w="25400" cap="flat" cmpd="sng">
            <a:solidFill>
              <a:schemeClr val="hlink"/>
            </a:solidFill>
            <a:prstDash val="solid"/>
            <a:round/>
            <a:headEnd type="none" w="med" len="med"/>
            <a:tailEnd type="none" w="lg" len="lg"/>
          </a:ln>
        </p:spPr>
        <p:txBody>
          <a:bodyPr/>
          <a:lstStyle/>
          <a:p>
            <a:endParaRPr lang="en-GB"/>
          </a:p>
        </p:txBody>
      </p:sp>
      <p:sp>
        <p:nvSpPr>
          <p:cNvPr id="245790" name="Freeform 30"/>
          <p:cNvSpPr>
            <a:spLocks/>
          </p:cNvSpPr>
          <p:nvPr/>
        </p:nvSpPr>
        <p:spPr bwMode="auto">
          <a:xfrm>
            <a:off x="2076450" y="1614488"/>
            <a:ext cx="2360613" cy="4905375"/>
          </a:xfrm>
          <a:custGeom>
            <a:avLst/>
            <a:gdLst>
              <a:gd name="T0" fmla="*/ 2147483647 w 1680"/>
              <a:gd name="T1" fmla="*/ 2147483647 h 3504"/>
              <a:gd name="T2" fmla="*/ 2147483647 w 1680"/>
              <a:gd name="T3" fmla="*/ 2147483647 h 3504"/>
              <a:gd name="T4" fmla="*/ 0 w 1680"/>
              <a:gd name="T5" fmla="*/ 2147483647 h 3504"/>
              <a:gd name="T6" fmla="*/ 2147483647 w 1680"/>
              <a:gd name="T7" fmla="*/ 2147483647 h 3504"/>
              <a:gd name="T8" fmla="*/ 2147483647 w 1680"/>
              <a:gd name="T9" fmla="*/ 0 h 3504"/>
              <a:gd name="T10" fmla="*/ 0 60000 65536"/>
              <a:gd name="T11" fmla="*/ 0 60000 65536"/>
              <a:gd name="T12" fmla="*/ 0 60000 65536"/>
              <a:gd name="T13" fmla="*/ 0 60000 65536"/>
              <a:gd name="T14" fmla="*/ 0 60000 65536"/>
              <a:gd name="T15" fmla="*/ 0 w 1680"/>
              <a:gd name="T16" fmla="*/ 0 h 3504"/>
              <a:gd name="T17" fmla="*/ 1680 w 1680"/>
              <a:gd name="T18" fmla="*/ 3504 h 3504"/>
            </a:gdLst>
            <a:ahLst/>
            <a:cxnLst>
              <a:cxn ang="T10">
                <a:pos x="T0" y="T1"/>
              </a:cxn>
              <a:cxn ang="T11">
                <a:pos x="T2" y="T3"/>
              </a:cxn>
              <a:cxn ang="T12">
                <a:pos x="T4" y="T5"/>
              </a:cxn>
              <a:cxn ang="T13">
                <a:pos x="T6" y="T7"/>
              </a:cxn>
              <a:cxn ang="T14">
                <a:pos x="T8" y="T9"/>
              </a:cxn>
            </a:cxnLst>
            <a:rect l="T15" t="T16" r="T17" b="T18"/>
            <a:pathLst>
              <a:path w="1680" h="3504">
                <a:moveTo>
                  <a:pt x="1680" y="3504"/>
                </a:moveTo>
                <a:lnTo>
                  <a:pt x="1680" y="1824"/>
                </a:lnTo>
                <a:lnTo>
                  <a:pt x="0" y="1824"/>
                </a:lnTo>
                <a:lnTo>
                  <a:pt x="1680" y="1728"/>
                </a:lnTo>
                <a:lnTo>
                  <a:pt x="1680" y="0"/>
                </a:lnTo>
              </a:path>
            </a:pathLst>
          </a:custGeom>
          <a:noFill/>
          <a:ln w="25400" cap="flat" cmpd="sng">
            <a:solidFill>
              <a:schemeClr val="hlink"/>
            </a:solidFill>
            <a:prstDash val="solid"/>
            <a:round/>
            <a:headEnd type="none" w="med" len="med"/>
            <a:tailEnd type="none" w="lg" len="lg"/>
          </a:ln>
        </p:spPr>
        <p:txBody>
          <a:bodyPr/>
          <a:lstStyle/>
          <a:p>
            <a:endParaRPr lang="en-GB"/>
          </a:p>
        </p:txBody>
      </p:sp>
      <p:sp>
        <p:nvSpPr>
          <p:cNvPr id="245791" name="Freeform 31"/>
          <p:cNvSpPr>
            <a:spLocks/>
          </p:cNvSpPr>
          <p:nvPr/>
        </p:nvSpPr>
        <p:spPr bwMode="auto">
          <a:xfrm>
            <a:off x="3392488" y="1614488"/>
            <a:ext cx="1077912" cy="4838700"/>
          </a:xfrm>
          <a:custGeom>
            <a:avLst/>
            <a:gdLst>
              <a:gd name="T0" fmla="*/ 2147483647 w 768"/>
              <a:gd name="T1" fmla="*/ 2147483647 h 3456"/>
              <a:gd name="T2" fmla="*/ 2147483647 w 768"/>
              <a:gd name="T3" fmla="*/ 2147483647 h 3456"/>
              <a:gd name="T4" fmla="*/ 0 w 768"/>
              <a:gd name="T5" fmla="*/ 2147483647 h 3456"/>
              <a:gd name="T6" fmla="*/ 2147483647 w 768"/>
              <a:gd name="T7" fmla="*/ 2147483647 h 3456"/>
              <a:gd name="T8" fmla="*/ 2147483647 w 768"/>
              <a:gd name="T9" fmla="*/ 0 h 3456"/>
              <a:gd name="T10" fmla="*/ 0 60000 65536"/>
              <a:gd name="T11" fmla="*/ 0 60000 65536"/>
              <a:gd name="T12" fmla="*/ 0 60000 65536"/>
              <a:gd name="T13" fmla="*/ 0 60000 65536"/>
              <a:gd name="T14" fmla="*/ 0 60000 65536"/>
              <a:gd name="T15" fmla="*/ 0 w 768"/>
              <a:gd name="T16" fmla="*/ 0 h 3456"/>
              <a:gd name="T17" fmla="*/ 768 w 768"/>
              <a:gd name="T18" fmla="*/ 3456 h 3456"/>
            </a:gdLst>
            <a:ahLst/>
            <a:cxnLst>
              <a:cxn ang="T10">
                <a:pos x="T0" y="T1"/>
              </a:cxn>
              <a:cxn ang="T11">
                <a:pos x="T2" y="T3"/>
              </a:cxn>
              <a:cxn ang="T12">
                <a:pos x="T4" y="T5"/>
              </a:cxn>
              <a:cxn ang="T13">
                <a:pos x="T6" y="T7"/>
              </a:cxn>
              <a:cxn ang="T14">
                <a:pos x="T8" y="T9"/>
              </a:cxn>
            </a:cxnLst>
            <a:rect l="T15" t="T16" r="T17" b="T18"/>
            <a:pathLst>
              <a:path w="768" h="3456">
                <a:moveTo>
                  <a:pt x="768" y="3456"/>
                </a:moveTo>
                <a:lnTo>
                  <a:pt x="768" y="1392"/>
                </a:lnTo>
                <a:lnTo>
                  <a:pt x="0" y="1056"/>
                </a:lnTo>
                <a:lnTo>
                  <a:pt x="768" y="1008"/>
                </a:lnTo>
                <a:lnTo>
                  <a:pt x="768" y="0"/>
                </a:lnTo>
              </a:path>
            </a:pathLst>
          </a:custGeom>
          <a:noFill/>
          <a:ln w="25400" cap="flat" cmpd="sng">
            <a:solidFill>
              <a:schemeClr val="hlink"/>
            </a:solidFill>
            <a:prstDash val="solid"/>
            <a:round/>
            <a:headEnd type="none" w="med" len="med"/>
            <a:tailEnd type="none" w="lg" len="lg"/>
          </a:ln>
        </p:spPr>
        <p:txBody>
          <a:bodyPr/>
          <a:lstStyle/>
          <a:p>
            <a:endParaRPr lang="en-GB"/>
          </a:p>
        </p:txBody>
      </p:sp>
      <p:sp>
        <p:nvSpPr>
          <p:cNvPr id="245792" name="Freeform 32"/>
          <p:cNvSpPr>
            <a:spLocks/>
          </p:cNvSpPr>
          <p:nvPr/>
        </p:nvSpPr>
        <p:spPr bwMode="auto">
          <a:xfrm>
            <a:off x="1828800" y="1628775"/>
            <a:ext cx="2676525" cy="4902200"/>
          </a:xfrm>
          <a:custGeom>
            <a:avLst/>
            <a:gdLst>
              <a:gd name="T0" fmla="*/ 2147483647 w 1920"/>
              <a:gd name="T1" fmla="*/ 2147483647 h 3456"/>
              <a:gd name="T2" fmla="*/ 2147483647 w 1920"/>
              <a:gd name="T3" fmla="*/ 2147483647 h 3456"/>
              <a:gd name="T4" fmla="*/ 0 w 1920"/>
              <a:gd name="T5" fmla="*/ 2147483647 h 3456"/>
              <a:gd name="T6" fmla="*/ 2147483647 w 1920"/>
              <a:gd name="T7" fmla="*/ 2147483647 h 3456"/>
              <a:gd name="T8" fmla="*/ 2147483647 w 1920"/>
              <a:gd name="T9" fmla="*/ 0 h 3456"/>
              <a:gd name="T10" fmla="*/ 0 60000 65536"/>
              <a:gd name="T11" fmla="*/ 0 60000 65536"/>
              <a:gd name="T12" fmla="*/ 0 60000 65536"/>
              <a:gd name="T13" fmla="*/ 0 60000 65536"/>
              <a:gd name="T14" fmla="*/ 0 60000 65536"/>
              <a:gd name="T15" fmla="*/ 0 w 1920"/>
              <a:gd name="T16" fmla="*/ 0 h 3456"/>
              <a:gd name="T17" fmla="*/ 1920 w 1920"/>
              <a:gd name="T18" fmla="*/ 3456 h 3456"/>
            </a:gdLst>
            <a:ahLst/>
            <a:cxnLst>
              <a:cxn ang="T10">
                <a:pos x="T0" y="T1"/>
              </a:cxn>
              <a:cxn ang="T11">
                <a:pos x="T2" y="T3"/>
              </a:cxn>
              <a:cxn ang="T12">
                <a:pos x="T4" y="T5"/>
              </a:cxn>
              <a:cxn ang="T13">
                <a:pos x="T6" y="T7"/>
              </a:cxn>
              <a:cxn ang="T14">
                <a:pos x="T8" y="T9"/>
              </a:cxn>
            </a:cxnLst>
            <a:rect l="T15" t="T16" r="T17" b="T18"/>
            <a:pathLst>
              <a:path w="1920" h="3456">
                <a:moveTo>
                  <a:pt x="1920" y="3456"/>
                </a:moveTo>
                <a:lnTo>
                  <a:pt x="1920" y="480"/>
                </a:lnTo>
                <a:lnTo>
                  <a:pt x="0" y="768"/>
                </a:lnTo>
                <a:lnTo>
                  <a:pt x="1920" y="384"/>
                </a:lnTo>
                <a:lnTo>
                  <a:pt x="1920" y="0"/>
                </a:lnTo>
              </a:path>
            </a:pathLst>
          </a:custGeom>
          <a:noFill/>
          <a:ln w="25400" cap="flat" cmpd="sng">
            <a:solidFill>
              <a:schemeClr val="hlink"/>
            </a:solidFill>
            <a:prstDash val="solid"/>
            <a:round/>
            <a:headEnd type="none" w="med" len="med"/>
            <a:tailEnd type="none" w="lg" len="lg"/>
          </a:ln>
        </p:spPr>
        <p:txBody>
          <a:bodyPr/>
          <a:lstStyle/>
          <a:p>
            <a:endParaRPr lang="en-GB"/>
          </a:p>
        </p:txBody>
      </p:sp>
      <p:sp>
        <p:nvSpPr>
          <p:cNvPr id="245793" name="Freeform 33"/>
          <p:cNvSpPr>
            <a:spLocks/>
          </p:cNvSpPr>
          <p:nvPr/>
        </p:nvSpPr>
        <p:spPr bwMode="auto">
          <a:xfrm>
            <a:off x="4684713" y="1614488"/>
            <a:ext cx="1820862" cy="4838700"/>
          </a:xfrm>
          <a:custGeom>
            <a:avLst/>
            <a:gdLst>
              <a:gd name="T0" fmla="*/ 0 w 1296"/>
              <a:gd name="T1" fmla="*/ 2147483647 h 3456"/>
              <a:gd name="T2" fmla="*/ 0 w 1296"/>
              <a:gd name="T3" fmla="*/ 2147483647 h 3456"/>
              <a:gd name="T4" fmla="*/ 2147483647 w 1296"/>
              <a:gd name="T5" fmla="*/ 2147483647 h 3456"/>
              <a:gd name="T6" fmla="*/ 0 w 1296"/>
              <a:gd name="T7" fmla="*/ 2147483647 h 3456"/>
              <a:gd name="T8" fmla="*/ 0 w 1296"/>
              <a:gd name="T9" fmla="*/ 0 h 3456"/>
              <a:gd name="T10" fmla="*/ 0 60000 65536"/>
              <a:gd name="T11" fmla="*/ 0 60000 65536"/>
              <a:gd name="T12" fmla="*/ 0 60000 65536"/>
              <a:gd name="T13" fmla="*/ 0 60000 65536"/>
              <a:gd name="T14" fmla="*/ 0 60000 65536"/>
              <a:gd name="T15" fmla="*/ 0 w 1296"/>
              <a:gd name="T16" fmla="*/ 0 h 3456"/>
              <a:gd name="T17" fmla="*/ 1296 w 1296"/>
              <a:gd name="T18" fmla="*/ 3456 h 3456"/>
            </a:gdLst>
            <a:ahLst/>
            <a:cxnLst>
              <a:cxn ang="T10">
                <a:pos x="T0" y="T1"/>
              </a:cxn>
              <a:cxn ang="T11">
                <a:pos x="T2" y="T3"/>
              </a:cxn>
              <a:cxn ang="T12">
                <a:pos x="T4" y="T5"/>
              </a:cxn>
              <a:cxn ang="T13">
                <a:pos x="T6" y="T7"/>
              </a:cxn>
              <a:cxn ang="T14">
                <a:pos x="T8" y="T9"/>
              </a:cxn>
            </a:cxnLst>
            <a:rect l="T15" t="T16" r="T17" b="T18"/>
            <a:pathLst>
              <a:path w="1296" h="3456">
                <a:moveTo>
                  <a:pt x="0" y="3456"/>
                </a:moveTo>
                <a:lnTo>
                  <a:pt x="0" y="2976"/>
                </a:lnTo>
                <a:lnTo>
                  <a:pt x="1296" y="2688"/>
                </a:lnTo>
                <a:lnTo>
                  <a:pt x="0" y="2880"/>
                </a:lnTo>
                <a:lnTo>
                  <a:pt x="0" y="0"/>
                </a:lnTo>
              </a:path>
            </a:pathLst>
          </a:custGeom>
          <a:noFill/>
          <a:ln w="25400" cap="flat" cmpd="sng">
            <a:solidFill>
              <a:schemeClr val="hlink"/>
            </a:solidFill>
            <a:prstDash val="solid"/>
            <a:round/>
            <a:headEnd type="none" w="med" len="med"/>
            <a:tailEnd type="none" w="lg" len="lg"/>
          </a:ln>
        </p:spPr>
        <p:txBody>
          <a:bodyPr/>
          <a:lstStyle/>
          <a:p>
            <a:endParaRPr lang="en-GB"/>
          </a:p>
        </p:txBody>
      </p:sp>
      <p:sp>
        <p:nvSpPr>
          <p:cNvPr id="245794" name="Freeform 34"/>
          <p:cNvSpPr>
            <a:spLocks/>
          </p:cNvSpPr>
          <p:nvPr/>
        </p:nvSpPr>
        <p:spPr bwMode="auto">
          <a:xfrm>
            <a:off x="4651375" y="1614488"/>
            <a:ext cx="2628900" cy="4838700"/>
          </a:xfrm>
          <a:custGeom>
            <a:avLst/>
            <a:gdLst>
              <a:gd name="T0" fmla="*/ 0 w 1872"/>
              <a:gd name="T1" fmla="*/ 2147483647 h 3456"/>
              <a:gd name="T2" fmla="*/ 0 w 1872"/>
              <a:gd name="T3" fmla="*/ 2147483647 h 3456"/>
              <a:gd name="T4" fmla="*/ 2147483647 w 1872"/>
              <a:gd name="T5" fmla="*/ 2147483647 h 3456"/>
              <a:gd name="T6" fmla="*/ 0 w 1872"/>
              <a:gd name="T7" fmla="*/ 2147483647 h 3456"/>
              <a:gd name="T8" fmla="*/ 0 w 1872"/>
              <a:gd name="T9" fmla="*/ 0 h 3456"/>
              <a:gd name="T10" fmla="*/ 0 60000 65536"/>
              <a:gd name="T11" fmla="*/ 0 60000 65536"/>
              <a:gd name="T12" fmla="*/ 0 60000 65536"/>
              <a:gd name="T13" fmla="*/ 0 60000 65536"/>
              <a:gd name="T14" fmla="*/ 0 60000 65536"/>
              <a:gd name="T15" fmla="*/ 0 w 1872"/>
              <a:gd name="T16" fmla="*/ 0 h 3456"/>
              <a:gd name="T17" fmla="*/ 1872 w 1872"/>
              <a:gd name="T18" fmla="*/ 3456 h 3456"/>
            </a:gdLst>
            <a:ahLst/>
            <a:cxnLst>
              <a:cxn ang="T10">
                <a:pos x="T0" y="T1"/>
              </a:cxn>
              <a:cxn ang="T11">
                <a:pos x="T2" y="T3"/>
              </a:cxn>
              <a:cxn ang="T12">
                <a:pos x="T4" y="T5"/>
              </a:cxn>
              <a:cxn ang="T13">
                <a:pos x="T6" y="T7"/>
              </a:cxn>
              <a:cxn ang="T14">
                <a:pos x="T8" y="T9"/>
              </a:cxn>
            </a:cxnLst>
            <a:rect l="T15" t="T16" r="T17" b="T18"/>
            <a:pathLst>
              <a:path w="1872" h="3456">
                <a:moveTo>
                  <a:pt x="0" y="3456"/>
                </a:moveTo>
                <a:lnTo>
                  <a:pt x="0" y="2208"/>
                </a:lnTo>
                <a:lnTo>
                  <a:pt x="1872" y="1872"/>
                </a:lnTo>
                <a:lnTo>
                  <a:pt x="0" y="2112"/>
                </a:lnTo>
                <a:lnTo>
                  <a:pt x="0" y="0"/>
                </a:lnTo>
              </a:path>
            </a:pathLst>
          </a:custGeom>
          <a:noFill/>
          <a:ln w="25400" cap="flat" cmpd="sng">
            <a:solidFill>
              <a:schemeClr val="hlink"/>
            </a:solidFill>
            <a:prstDash val="solid"/>
            <a:round/>
            <a:headEnd type="none" w="med" len="med"/>
            <a:tailEnd type="none" w="lg" len="lg"/>
          </a:ln>
        </p:spPr>
        <p:txBody>
          <a:bodyPr/>
          <a:lstStyle/>
          <a:p>
            <a:endParaRPr lang="en-GB"/>
          </a:p>
        </p:txBody>
      </p:sp>
      <p:sp>
        <p:nvSpPr>
          <p:cNvPr id="245795" name="Freeform 35"/>
          <p:cNvSpPr>
            <a:spLocks/>
          </p:cNvSpPr>
          <p:nvPr/>
        </p:nvSpPr>
        <p:spPr bwMode="auto">
          <a:xfrm>
            <a:off x="4605338" y="1614488"/>
            <a:ext cx="1079500" cy="4838700"/>
          </a:xfrm>
          <a:custGeom>
            <a:avLst/>
            <a:gdLst>
              <a:gd name="T0" fmla="*/ 0 w 768"/>
              <a:gd name="T1" fmla="*/ 2147483647 h 3456"/>
              <a:gd name="T2" fmla="*/ 0 w 768"/>
              <a:gd name="T3" fmla="*/ 2147483647 h 3456"/>
              <a:gd name="T4" fmla="*/ 2147483647 w 768"/>
              <a:gd name="T5" fmla="*/ 2147483647 h 3456"/>
              <a:gd name="T6" fmla="*/ 0 w 768"/>
              <a:gd name="T7" fmla="*/ 2147483647 h 3456"/>
              <a:gd name="T8" fmla="*/ 0 w 768"/>
              <a:gd name="T9" fmla="*/ 0 h 3456"/>
              <a:gd name="T10" fmla="*/ 0 60000 65536"/>
              <a:gd name="T11" fmla="*/ 0 60000 65536"/>
              <a:gd name="T12" fmla="*/ 0 60000 65536"/>
              <a:gd name="T13" fmla="*/ 0 60000 65536"/>
              <a:gd name="T14" fmla="*/ 0 60000 65536"/>
              <a:gd name="T15" fmla="*/ 0 w 768"/>
              <a:gd name="T16" fmla="*/ 0 h 3456"/>
              <a:gd name="T17" fmla="*/ 768 w 768"/>
              <a:gd name="T18" fmla="*/ 3456 h 3456"/>
            </a:gdLst>
            <a:ahLst/>
            <a:cxnLst>
              <a:cxn ang="T10">
                <a:pos x="T0" y="T1"/>
              </a:cxn>
              <a:cxn ang="T11">
                <a:pos x="T2" y="T3"/>
              </a:cxn>
              <a:cxn ang="T12">
                <a:pos x="T4" y="T5"/>
              </a:cxn>
              <a:cxn ang="T13">
                <a:pos x="T6" y="T7"/>
              </a:cxn>
              <a:cxn ang="T14">
                <a:pos x="T8" y="T9"/>
              </a:cxn>
            </a:cxnLst>
            <a:rect l="T15" t="T16" r="T17" b="T18"/>
            <a:pathLst>
              <a:path w="768" h="3456">
                <a:moveTo>
                  <a:pt x="0" y="3456"/>
                </a:moveTo>
                <a:lnTo>
                  <a:pt x="0" y="1728"/>
                </a:lnTo>
                <a:lnTo>
                  <a:pt x="768" y="1632"/>
                </a:lnTo>
                <a:lnTo>
                  <a:pt x="0" y="1632"/>
                </a:lnTo>
                <a:lnTo>
                  <a:pt x="0" y="0"/>
                </a:lnTo>
              </a:path>
            </a:pathLst>
          </a:custGeom>
          <a:noFill/>
          <a:ln w="25400" cap="flat" cmpd="sng">
            <a:solidFill>
              <a:schemeClr val="hlink"/>
            </a:solidFill>
            <a:prstDash val="solid"/>
            <a:round/>
            <a:headEnd type="none" w="med" len="med"/>
            <a:tailEnd type="none" w="lg" len="lg"/>
          </a:ln>
        </p:spPr>
        <p:txBody>
          <a:bodyPr/>
          <a:lstStyle/>
          <a:p>
            <a:endParaRPr lang="en-GB"/>
          </a:p>
        </p:txBody>
      </p:sp>
      <p:sp>
        <p:nvSpPr>
          <p:cNvPr id="245796" name="Freeform 36"/>
          <p:cNvSpPr>
            <a:spLocks/>
          </p:cNvSpPr>
          <p:nvPr/>
        </p:nvSpPr>
        <p:spPr bwMode="auto">
          <a:xfrm>
            <a:off x="4572000" y="1614488"/>
            <a:ext cx="1685925" cy="4838700"/>
          </a:xfrm>
          <a:custGeom>
            <a:avLst/>
            <a:gdLst>
              <a:gd name="T0" fmla="*/ 0 w 1200"/>
              <a:gd name="T1" fmla="*/ 2147483647 h 3456"/>
              <a:gd name="T2" fmla="*/ 0 w 1200"/>
              <a:gd name="T3" fmla="*/ 2147483647 h 3456"/>
              <a:gd name="T4" fmla="*/ 2147483647 w 1200"/>
              <a:gd name="T5" fmla="*/ 2147483647 h 3456"/>
              <a:gd name="T6" fmla="*/ 0 w 1200"/>
              <a:gd name="T7" fmla="*/ 2147483647 h 3456"/>
              <a:gd name="T8" fmla="*/ 0 w 1200"/>
              <a:gd name="T9" fmla="*/ 0 h 3456"/>
              <a:gd name="T10" fmla="*/ 0 60000 65536"/>
              <a:gd name="T11" fmla="*/ 0 60000 65536"/>
              <a:gd name="T12" fmla="*/ 0 60000 65536"/>
              <a:gd name="T13" fmla="*/ 0 60000 65536"/>
              <a:gd name="T14" fmla="*/ 0 60000 65536"/>
              <a:gd name="T15" fmla="*/ 0 w 1200"/>
              <a:gd name="T16" fmla="*/ 0 h 3456"/>
              <a:gd name="T17" fmla="*/ 1200 w 1200"/>
              <a:gd name="T18" fmla="*/ 3456 h 3456"/>
            </a:gdLst>
            <a:ahLst/>
            <a:cxnLst>
              <a:cxn ang="T10">
                <a:pos x="T0" y="T1"/>
              </a:cxn>
              <a:cxn ang="T11">
                <a:pos x="T2" y="T3"/>
              </a:cxn>
              <a:cxn ang="T12">
                <a:pos x="T4" y="T5"/>
              </a:cxn>
              <a:cxn ang="T13">
                <a:pos x="T6" y="T7"/>
              </a:cxn>
              <a:cxn ang="T14">
                <a:pos x="T8" y="T9"/>
              </a:cxn>
            </a:cxnLst>
            <a:rect l="T15" t="T16" r="T17" b="T18"/>
            <a:pathLst>
              <a:path w="1200" h="3456">
                <a:moveTo>
                  <a:pt x="0" y="3456"/>
                </a:moveTo>
                <a:lnTo>
                  <a:pt x="0" y="624"/>
                </a:lnTo>
                <a:lnTo>
                  <a:pt x="1200" y="912"/>
                </a:lnTo>
                <a:lnTo>
                  <a:pt x="0" y="576"/>
                </a:lnTo>
                <a:lnTo>
                  <a:pt x="0" y="0"/>
                </a:lnTo>
              </a:path>
            </a:pathLst>
          </a:custGeom>
          <a:noFill/>
          <a:ln w="25400" cap="flat" cmpd="sng">
            <a:solidFill>
              <a:schemeClr val="hlink"/>
            </a:solidFill>
            <a:prstDash val="solid"/>
            <a:round/>
            <a:headEnd type="none" w="med" len="med"/>
            <a:tailEnd type="none" w="lg" len="lg"/>
          </a:ln>
        </p:spPr>
        <p:txBody>
          <a:bodyPr/>
          <a:lstStyle/>
          <a:p>
            <a:endParaRPr lang="en-GB"/>
          </a:p>
        </p:txBody>
      </p:sp>
      <p:sp>
        <p:nvSpPr>
          <p:cNvPr id="33829" name="Line 37"/>
          <p:cNvSpPr>
            <a:spLocks noChangeShapeType="1"/>
          </p:cNvSpPr>
          <p:nvPr/>
        </p:nvSpPr>
        <p:spPr bwMode="auto">
          <a:xfrm>
            <a:off x="5853113" y="3898900"/>
            <a:ext cx="1416050" cy="269875"/>
          </a:xfrm>
          <a:prstGeom prst="line">
            <a:avLst/>
          </a:prstGeom>
          <a:noFill/>
          <a:ln w="25400">
            <a:solidFill>
              <a:schemeClr val="tx1"/>
            </a:solidFill>
            <a:round/>
            <a:headEnd/>
            <a:tailEnd type="none" w="lg" len="lg"/>
          </a:ln>
        </p:spPr>
        <p:txBody>
          <a:bodyPr/>
          <a:lstStyle/>
          <a:p>
            <a:endParaRPr lang="en-GB"/>
          </a:p>
        </p:txBody>
      </p:sp>
      <p:sp>
        <p:nvSpPr>
          <p:cNvPr id="245798" name="Freeform 38"/>
          <p:cNvSpPr>
            <a:spLocks/>
          </p:cNvSpPr>
          <p:nvPr/>
        </p:nvSpPr>
        <p:spPr bwMode="auto">
          <a:xfrm>
            <a:off x="4573588" y="5310188"/>
            <a:ext cx="2022475" cy="1141412"/>
          </a:xfrm>
          <a:custGeom>
            <a:avLst/>
            <a:gdLst>
              <a:gd name="T0" fmla="*/ 0 w 1440"/>
              <a:gd name="T1" fmla="*/ 2147483647 h 816"/>
              <a:gd name="T2" fmla="*/ 0 w 1440"/>
              <a:gd name="T3" fmla="*/ 2147483647 h 816"/>
              <a:gd name="T4" fmla="*/ 2147483647 w 1440"/>
              <a:gd name="T5" fmla="*/ 0 h 816"/>
              <a:gd name="T6" fmla="*/ 0 60000 65536"/>
              <a:gd name="T7" fmla="*/ 0 60000 65536"/>
              <a:gd name="T8" fmla="*/ 0 60000 65536"/>
              <a:gd name="T9" fmla="*/ 0 w 1440"/>
              <a:gd name="T10" fmla="*/ 0 h 816"/>
              <a:gd name="T11" fmla="*/ 1440 w 1440"/>
              <a:gd name="T12" fmla="*/ 816 h 816"/>
            </a:gdLst>
            <a:ahLst/>
            <a:cxnLst>
              <a:cxn ang="T6">
                <a:pos x="T0" y="T1"/>
              </a:cxn>
              <a:cxn ang="T7">
                <a:pos x="T2" y="T3"/>
              </a:cxn>
              <a:cxn ang="T8">
                <a:pos x="T4" y="T5"/>
              </a:cxn>
            </a:cxnLst>
            <a:rect l="T9" t="T10" r="T11" b="T12"/>
            <a:pathLst>
              <a:path w="1440" h="816">
                <a:moveTo>
                  <a:pt x="0" y="816"/>
                </a:moveTo>
                <a:lnTo>
                  <a:pt x="0" y="336"/>
                </a:lnTo>
                <a:lnTo>
                  <a:pt x="1440" y="0"/>
                </a:lnTo>
              </a:path>
            </a:pathLst>
          </a:custGeom>
          <a:noFill/>
          <a:ln w="25400" cap="flat" cmpd="sng">
            <a:solidFill>
              <a:srgbClr val="A50021"/>
            </a:solidFill>
            <a:prstDash val="solid"/>
            <a:round/>
            <a:headEnd type="none" w="med" len="med"/>
            <a:tailEnd type="none" w="lg" len="lg"/>
          </a:ln>
        </p:spPr>
        <p:txBody>
          <a:bodyPr/>
          <a:lstStyle/>
          <a:p>
            <a:endParaRPr lang="en-GB"/>
          </a:p>
        </p:txBody>
      </p:sp>
      <p:sp>
        <p:nvSpPr>
          <p:cNvPr id="245799" name="Line 39"/>
          <p:cNvSpPr>
            <a:spLocks noChangeShapeType="1"/>
          </p:cNvSpPr>
          <p:nvPr/>
        </p:nvSpPr>
        <p:spPr bwMode="auto">
          <a:xfrm flipH="1" flipV="1">
            <a:off x="6326188" y="2959100"/>
            <a:ext cx="268287" cy="2351088"/>
          </a:xfrm>
          <a:prstGeom prst="line">
            <a:avLst/>
          </a:prstGeom>
          <a:noFill/>
          <a:ln w="25400">
            <a:solidFill>
              <a:srgbClr val="A50021"/>
            </a:solidFill>
            <a:round/>
            <a:headEnd/>
            <a:tailEnd type="none" w="lg" len="lg"/>
          </a:ln>
        </p:spPr>
        <p:txBody>
          <a:bodyPr/>
          <a:lstStyle/>
          <a:p>
            <a:endParaRPr lang="en-GB"/>
          </a:p>
        </p:txBody>
      </p:sp>
      <p:sp>
        <p:nvSpPr>
          <p:cNvPr id="245800" name="Freeform 40"/>
          <p:cNvSpPr>
            <a:spLocks/>
          </p:cNvSpPr>
          <p:nvPr/>
        </p:nvSpPr>
        <p:spPr bwMode="auto">
          <a:xfrm>
            <a:off x="3357563" y="2487613"/>
            <a:ext cx="2968625" cy="604837"/>
          </a:xfrm>
          <a:custGeom>
            <a:avLst/>
            <a:gdLst>
              <a:gd name="T0" fmla="*/ 2147483647 w 2112"/>
              <a:gd name="T1" fmla="*/ 2147483647 h 432"/>
              <a:gd name="T2" fmla="*/ 2147483647 w 2112"/>
              <a:gd name="T3" fmla="*/ 0 h 432"/>
              <a:gd name="T4" fmla="*/ 2147483647 w 2112"/>
              <a:gd name="T5" fmla="*/ 2147483647 h 432"/>
              <a:gd name="T6" fmla="*/ 0 w 2112"/>
              <a:gd name="T7" fmla="*/ 2147483647 h 432"/>
              <a:gd name="T8" fmla="*/ 0 60000 65536"/>
              <a:gd name="T9" fmla="*/ 0 60000 65536"/>
              <a:gd name="T10" fmla="*/ 0 60000 65536"/>
              <a:gd name="T11" fmla="*/ 0 60000 65536"/>
              <a:gd name="T12" fmla="*/ 0 w 2112"/>
              <a:gd name="T13" fmla="*/ 0 h 432"/>
              <a:gd name="T14" fmla="*/ 2112 w 2112"/>
              <a:gd name="T15" fmla="*/ 432 h 432"/>
            </a:gdLst>
            <a:ahLst/>
            <a:cxnLst>
              <a:cxn ang="T8">
                <a:pos x="T0" y="T1"/>
              </a:cxn>
              <a:cxn ang="T9">
                <a:pos x="T2" y="T3"/>
              </a:cxn>
              <a:cxn ang="T10">
                <a:pos x="T4" y="T5"/>
              </a:cxn>
              <a:cxn ang="T11">
                <a:pos x="T6" y="T7"/>
              </a:cxn>
            </a:cxnLst>
            <a:rect l="T12" t="T13" r="T14" b="T15"/>
            <a:pathLst>
              <a:path w="2112" h="432">
                <a:moveTo>
                  <a:pt x="2112" y="336"/>
                </a:moveTo>
                <a:lnTo>
                  <a:pt x="864" y="0"/>
                </a:lnTo>
                <a:lnTo>
                  <a:pt x="864" y="384"/>
                </a:lnTo>
                <a:lnTo>
                  <a:pt x="0" y="432"/>
                </a:lnTo>
              </a:path>
            </a:pathLst>
          </a:custGeom>
          <a:noFill/>
          <a:ln w="25400" cap="flat" cmpd="sng">
            <a:solidFill>
              <a:srgbClr val="A50021"/>
            </a:solidFill>
            <a:prstDash val="solid"/>
            <a:round/>
            <a:headEnd type="none" w="med" len="med"/>
            <a:tailEnd type="none" w="lg" len="lg"/>
          </a:ln>
        </p:spPr>
        <p:txBody>
          <a:bodyPr/>
          <a:lstStyle/>
          <a:p>
            <a:endParaRPr lang="en-GB"/>
          </a:p>
        </p:txBody>
      </p:sp>
      <p:sp>
        <p:nvSpPr>
          <p:cNvPr id="245801" name="Line 41"/>
          <p:cNvSpPr>
            <a:spLocks noChangeShapeType="1"/>
          </p:cNvSpPr>
          <p:nvPr/>
        </p:nvSpPr>
        <p:spPr bwMode="auto">
          <a:xfrm flipH="1">
            <a:off x="2009775" y="3092450"/>
            <a:ext cx="1347788" cy="1008063"/>
          </a:xfrm>
          <a:prstGeom prst="line">
            <a:avLst/>
          </a:prstGeom>
          <a:noFill/>
          <a:ln w="25400">
            <a:solidFill>
              <a:srgbClr val="A50021"/>
            </a:solidFill>
            <a:round/>
            <a:headEnd/>
            <a:tailEnd type="none" w="lg" len="lg"/>
          </a:ln>
        </p:spPr>
        <p:txBody>
          <a:bodyPr/>
          <a:lstStyle/>
          <a:p>
            <a:endParaRPr lang="en-GB"/>
          </a:p>
        </p:txBody>
      </p:sp>
      <p:sp>
        <p:nvSpPr>
          <p:cNvPr id="245802" name="Line 42"/>
          <p:cNvSpPr>
            <a:spLocks noChangeShapeType="1"/>
          </p:cNvSpPr>
          <p:nvPr/>
        </p:nvSpPr>
        <p:spPr bwMode="auto">
          <a:xfrm>
            <a:off x="2009775" y="4100513"/>
            <a:ext cx="606425" cy="1209675"/>
          </a:xfrm>
          <a:prstGeom prst="line">
            <a:avLst/>
          </a:prstGeom>
          <a:noFill/>
          <a:ln w="25400">
            <a:solidFill>
              <a:srgbClr val="A50021"/>
            </a:solidFill>
            <a:round/>
            <a:headEnd/>
            <a:tailEnd type="none" w="lg" len="lg"/>
          </a:ln>
        </p:spPr>
        <p:txBody>
          <a:bodyPr/>
          <a:lstStyle/>
          <a:p>
            <a:endParaRPr lang="en-GB"/>
          </a:p>
        </p:txBody>
      </p:sp>
      <p:sp>
        <p:nvSpPr>
          <p:cNvPr id="245803" name="Freeform 43"/>
          <p:cNvSpPr>
            <a:spLocks/>
          </p:cNvSpPr>
          <p:nvPr/>
        </p:nvSpPr>
        <p:spPr bwMode="auto">
          <a:xfrm>
            <a:off x="2616200" y="3898900"/>
            <a:ext cx="3170238" cy="1411288"/>
          </a:xfrm>
          <a:custGeom>
            <a:avLst/>
            <a:gdLst>
              <a:gd name="T0" fmla="*/ 0 w 2256"/>
              <a:gd name="T1" fmla="*/ 2147483647 h 1008"/>
              <a:gd name="T2" fmla="*/ 2147483647 w 2256"/>
              <a:gd name="T3" fmla="*/ 2147483647 h 1008"/>
              <a:gd name="T4" fmla="*/ 2147483647 w 2256"/>
              <a:gd name="T5" fmla="*/ 2147483647 h 1008"/>
              <a:gd name="T6" fmla="*/ 2147483647 w 2256"/>
              <a:gd name="T7" fmla="*/ 0 h 1008"/>
              <a:gd name="T8" fmla="*/ 0 60000 65536"/>
              <a:gd name="T9" fmla="*/ 0 60000 65536"/>
              <a:gd name="T10" fmla="*/ 0 60000 65536"/>
              <a:gd name="T11" fmla="*/ 0 60000 65536"/>
              <a:gd name="T12" fmla="*/ 0 w 2256"/>
              <a:gd name="T13" fmla="*/ 0 h 1008"/>
              <a:gd name="T14" fmla="*/ 2256 w 2256"/>
              <a:gd name="T15" fmla="*/ 1008 h 1008"/>
            </a:gdLst>
            <a:ahLst/>
            <a:cxnLst>
              <a:cxn ang="T8">
                <a:pos x="T0" y="T1"/>
              </a:cxn>
              <a:cxn ang="T9">
                <a:pos x="T2" y="T3"/>
              </a:cxn>
              <a:cxn ang="T10">
                <a:pos x="T4" y="T5"/>
              </a:cxn>
              <a:cxn ang="T11">
                <a:pos x="T6" y="T7"/>
              </a:cxn>
            </a:cxnLst>
            <a:rect l="T12" t="T13" r="T14" b="T15"/>
            <a:pathLst>
              <a:path w="2256" h="1008">
                <a:moveTo>
                  <a:pt x="0" y="1008"/>
                </a:moveTo>
                <a:lnTo>
                  <a:pt x="1344" y="816"/>
                </a:lnTo>
                <a:lnTo>
                  <a:pt x="1344" y="96"/>
                </a:lnTo>
                <a:lnTo>
                  <a:pt x="2256" y="0"/>
                </a:lnTo>
              </a:path>
            </a:pathLst>
          </a:custGeom>
          <a:noFill/>
          <a:ln w="25400" cap="flat" cmpd="sng">
            <a:solidFill>
              <a:srgbClr val="A50021"/>
            </a:solidFill>
            <a:prstDash val="solid"/>
            <a:round/>
            <a:headEnd type="none" w="med" len="med"/>
            <a:tailEnd type="none" w="lg" len="lg"/>
          </a:ln>
        </p:spPr>
        <p:txBody>
          <a:bodyPr/>
          <a:lstStyle/>
          <a:p>
            <a:endParaRPr lang="en-GB"/>
          </a:p>
        </p:txBody>
      </p:sp>
      <p:sp>
        <p:nvSpPr>
          <p:cNvPr id="245804" name="Line 44"/>
          <p:cNvSpPr>
            <a:spLocks noChangeShapeType="1"/>
          </p:cNvSpPr>
          <p:nvPr/>
        </p:nvSpPr>
        <p:spPr bwMode="auto">
          <a:xfrm>
            <a:off x="5786438" y="3898900"/>
            <a:ext cx="1617662" cy="336550"/>
          </a:xfrm>
          <a:prstGeom prst="line">
            <a:avLst/>
          </a:prstGeom>
          <a:noFill/>
          <a:ln w="25400">
            <a:solidFill>
              <a:srgbClr val="A50021"/>
            </a:solidFill>
            <a:round/>
            <a:headEnd/>
            <a:tailEnd type="none" w="lg" len="lg"/>
          </a:ln>
        </p:spPr>
        <p:txBody>
          <a:bodyPr/>
          <a:lstStyle/>
          <a:p>
            <a:endParaRPr lang="en-GB"/>
          </a:p>
        </p:txBody>
      </p:sp>
      <p:sp>
        <p:nvSpPr>
          <p:cNvPr id="245805" name="Freeform 45"/>
          <p:cNvSpPr>
            <a:spLocks/>
          </p:cNvSpPr>
          <p:nvPr/>
        </p:nvSpPr>
        <p:spPr bwMode="auto">
          <a:xfrm>
            <a:off x="1739900" y="2757488"/>
            <a:ext cx="5664200" cy="2016125"/>
          </a:xfrm>
          <a:custGeom>
            <a:avLst/>
            <a:gdLst>
              <a:gd name="T0" fmla="*/ 2147483647 w 4032"/>
              <a:gd name="T1" fmla="*/ 2147483647 h 1440"/>
              <a:gd name="T2" fmla="*/ 2147483647 w 4032"/>
              <a:gd name="T3" fmla="*/ 2147483647 h 1440"/>
              <a:gd name="T4" fmla="*/ 2147483647 w 4032"/>
              <a:gd name="T5" fmla="*/ 2147483647 h 1440"/>
              <a:gd name="T6" fmla="*/ 2147483647 w 4032"/>
              <a:gd name="T7" fmla="*/ 2147483647 h 1440"/>
              <a:gd name="T8" fmla="*/ 0 w 4032"/>
              <a:gd name="T9" fmla="*/ 0 h 1440"/>
              <a:gd name="T10" fmla="*/ 0 60000 65536"/>
              <a:gd name="T11" fmla="*/ 0 60000 65536"/>
              <a:gd name="T12" fmla="*/ 0 60000 65536"/>
              <a:gd name="T13" fmla="*/ 0 60000 65536"/>
              <a:gd name="T14" fmla="*/ 0 60000 65536"/>
              <a:gd name="T15" fmla="*/ 0 w 4032"/>
              <a:gd name="T16" fmla="*/ 0 h 1440"/>
              <a:gd name="T17" fmla="*/ 4032 w 4032"/>
              <a:gd name="T18" fmla="*/ 1440 h 1440"/>
            </a:gdLst>
            <a:ahLst/>
            <a:cxnLst>
              <a:cxn ang="T10">
                <a:pos x="T0" y="T1"/>
              </a:cxn>
              <a:cxn ang="T11">
                <a:pos x="T2" y="T3"/>
              </a:cxn>
              <a:cxn ang="T12">
                <a:pos x="T4" y="T5"/>
              </a:cxn>
              <a:cxn ang="T13">
                <a:pos x="T6" y="T7"/>
              </a:cxn>
              <a:cxn ang="T14">
                <a:pos x="T8" y="T9"/>
              </a:cxn>
            </a:cxnLst>
            <a:rect l="T15" t="T16" r="T17" b="T18"/>
            <a:pathLst>
              <a:path w="4032" h="1440">
                <a:moveTo>
                  <a:pt x="4032" y="1056"/>
                </a:moveTo>
                <a:lnTo>
                  <a:pt x="2064" y="1440"/>
                </a:lnTo>
                <a:lnTo>
                  <a:pt x="1968" y="864"/>
                </a:lnTo>
                <a:lnTo>
                  <a:pt x="144" y="912"/>
                </a:lnTo>
                <a:lnTo>
                  <a:pt x="0" y="0"/>
                </a:lnTo>
              </a:path>
            </a:pathLst>
          </a:custGeom>
          <a:noFill/>
          <a:ln w="25400" cap="flat" cmpd="sng">
            <a:solidFill>
              <a:srgbClr val="A50021"/>
            </a:solidFill>
            <a:prstDash val="solid"/>
            <a:round/>
            <a:headEnd type="none" w="med" len="med"/>
            <a:tailEnd type="none" w="lg" len="lg"/>
          </a:ln>
        </p:spPr>
        <p:txBody>
          <a:bodyPr/>
          <a:lstStyle/>
          <a:p>
            <a:endParaRPr lang="en-GB"/>
          </a:p>
        </p:txBody>
      </p:sp>
      <p:sp>
        <p:nvSpPr>
          <p:cNvPr id="245806" name="Freeform 46"/>
          <p:cNvSpPr>
            <a:spLocks/>
          </p:cNvSpPr>
          <p:nvPr/>
        </p:nvSpPr>
        <p:spPr bwMode="auto">
          <a:xfrm>
            <a:off x="1739900" y="1614488"/>
            <a:ext cx="2832100" cy="1143000"/>
          </a:xfrm>
          <a:custGeom>
            <a:avLst/>
            <a:gdLst>
              <a:gd name="T0" fmla="*/ 0 w 2016"/>
              <a:gd name="T1" fmla="*/ 2147483647 h 816"/>
              <a:gd name="T2" fmla="*/ 2147483647 w 2016"/>
              <a:gd name="T3" fmla="*/ 2147483647 h 816"/>
              <a:gd name="T4" fmla="*/ 2147483647 w 2016"/>
              <a:gd name="T5" fmla="*/ 0 h 816"/>
              <a:gd name="T6" fmla="*/ 0 60000 65536"/>
              <a:gd name="T7" fmla="*/ 0 60000 65536"/>
              <a:gd name="T8" fmla="*/ 0 60000 65536"/>
              <a:gd name="T9" fmla="*/ 0 w 2016"/>
              <a:gd name="T10" fmla="*/ 0 h 816"/>
              <a:gd name="T11" fmla="*/ 2016 w 2016"/>
              <a:gd name="T12" fmla="*/ 816 h 816"/>
            </a:gdLst>
            <a:ahLst/>
            <a:cxnLst>
              <a:cxn ang="T6">
                <a:pos x="T0" y="T1"/>
              </a:cxn>
              <a:cxn ang="T7">
                <a:pos x="T2" y="T3"/>
              </a:cxn>
              <a:cxn ang="T8">
                <a:pos x="T4" y="T5"/>
              </a:cxn>
            </a:cxnLst>
            <a:rect l="T9" t="T10" r="T11" b="T12"/>
            <a:pathLst>
              <a:path w="2016" h="816">
                <a:moveTo>
                  <a:pt x="0" y="816"/>
                </a:moveTo>
                <a:lnTo>
                  <a:pt x="1968" y="432"/>
                </a:lnTo>
                <a:lnTo>
                  <a:pt x="2016" y="0"/>
                </a:lnTo>
              </a:path>
            </a:pathLst>
          </a:custGeom>
          <a:noFill/>
          <a:ln w="25400" cap="flat" cmpd="sng">
            <a:solidFill>
              <a:srgbClr val="A50021"/>
            </a:solidFill>
            <a:prstDash val="solid"/>
            <a:round/>
            <a:headEnd type="none" w="med" len="med"/>
            <a:tailEnd type="none" w="lg" len="lg"/>
          </a:ln>
        </p:spPr>
        <p:txBody>
          <a:bodyP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4579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45791"/>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45793"/>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45794"/>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45792"/>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45795"/>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4579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5798"/>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1000"/>
                                  </p:stCondLst>
                                  <p:childTnLst>
                                    <p:set>
                                      <p:cBhvr>
                                        <p:cTn id="34" dur="1" fill="hold">
                                          <p:stCondLst>
                                            <p:cond delay="0"/>
                                          </p:stCondLst>
                                        </p:cTn>
                                        <p:tgtEl>
                                          <p:spTgt spid="245799"/>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0" nodeType="afterEffect">
                                  <p:stCondLst>
                                    <p:cond delay="1000"/>
                                  </p:stCondLst>
                                  <p:childTnLst>
                                    <p:set>
                                      <p:cBhvr>
                                        <p:cTn id="37" dur="1" fill="hold">
                                          <p:stCondLst>
                                            <p:cond delay="0"/>
                                          </p:stCondLst>
                                        </p:cTn>
                                        <p:tgtEl>
                                          <p:spTgt spid="245800"/>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grpId="0" nodeType="afterEffect">
                                  <p:stCondLst>
                                    <p:cond delay="1000"/>
                                  </p:stCondLst>
                                  <p:childTnLst>
                                    <p:set>
                                      <p:cBhvr>
                                        <p:cTn id="40" dur="1" fill="hold">
                                          <p:stCondLst>
                                            <p:cond delay="0"/>
                                          </p:stCondLst>
                                        </p:cTn>
                                        <p:tgtEl>
                                          <p:spTgt spid="245801"/>
                                        </p:tgtEl>
                                        <p:attrNameLst>
                                          <p:attrName>style.visibility</p:attrName>
                                        </p:attrNameLst>
                                      </p:cBhvr>
                                      <p:to>
                                        <p:strVal val="visible"/>
                                      </p:to>
                                    </p:set>
                                  </p:childTnLst>
                                </p:cTn>
                              </p:par>
                            </p:childTnLst>
                          </p:cTn>
                        </p:par>
                        <p:par>
                          <p:cTn id="41" fill="hold">
                            <p:stCondLst>
                              <p:cond delay="3000"/>
                            </p:stCondLst>
                            <p:childTnLst>
                              <p:par>
                                <p:cTn id="42" presetID="1" presetClass="entr" presetSubtype="0" fill="hold" grpId="0" nodeType="afterEffect">
                                  <p:stCondLst>
                                    <p:cond delay="1000"/>
                                  </p:stCondLst>
                                  <p:childTnLst>
                                    <p:set>
                                      <p:cBhvr>
                                        <p:cTn id="43" dur="1" fill="hold">
                                          <p:stCondLst>
                                            <p:cond delay="0"/>
                                          </p:stCondLst>
                                        </p:cTn>
                                        <p:tgtEl>
                                          <p:spTgt spid="245802"/>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grpId="0" nodeType="afterEffect">
                                  <p:stCondLst>
                                    <p:cond delay="1000"/>
                                  </p:stCondLst>
                                  <p:childTnLst>
                                    <p:set>
                                      <p:cBhvr>
                                        <p:cTn id="46" dur="1" fill="hold">
                                          <p:stCondLst>
                                            <p:cond delay="0"/>
                                          </p:stCondLst>
                                        </p:cTn>
                                        <p:tgtEl>
                                          <p:spTgt spid="245803"/>
                                        </p:tgtEl>
                                        <p:attrNameLst>
                                          <p:attrName>style.visibility</p:attrName>
                                        </p:attrNameLst>
                                      </p:cBhvr>
                                      <p:to>
                                        <p:strVal val="visible"/>
                                      </p:to>
                                    </p:set>
                                  </p:childTnLst>
                                </p:cTn>
                              </p:par>
                            </p:childTnLst>
                          </p:cTn>
                        </p:par>
                        <p:par>
                          <p:cTn id="47" fill="hold">
                            <p:stCondLst>
                              <p:cond delay="5000"/>
                            </p:stCondLst>
                            <p:childTnLst>
                              <p:par>
                                <p:cTn id="48" presetID="1" presetClass="entr" presetSubtype="0" fill="hold" grpId="0" nodeType="afterEffect">
                                  <p:stCondLst>
                                    <p:cond delay="1000"/>
                                  </p:stCondLst>
                                  <p:childTnLst>
                                    <p:set>
                                      <p:cBhvr>
                                        <p:cTn id="49" dur="1" fill="hold">
                                          <p:stCondLst>
                                            <p:cond delay="0"/>
                                          </p:stCondLst>
                                        </p:cTn>
                                        <p:tgtEl>
                                          <p:spTgt spid="245804"/>
                                        </p:tgtEl>
                                        <p:attrNameLst>
                                          <p:attrName>style.visibility</p:attrName>
                                        </p:attrNameLst>
                                      </p:cBhvr>
                                      <p:to>
                                        <p:strVal val="visible"/>
                                      </p:to>
                                    </p:set>
                                  </p:childTnLst>
                                </p:cTn>
                              </p:par>
                            </p:childTnLst>
                          </p:cTn>
                        </p:par>
                        <p:par>
                          <p:cTn id="50" fill="hold">
                            <p:stCondLst>
                              <p:cond delay="6000"/>
                            </p:stCondLst>
                            <p:childTnLst>
                              <p:par>
                                <p:cTn id="51" presetID="1" presetClass="entr" presetSubtype="0" fill="hold" grpId="0" nodeType="afterEffect">
                                  <p:stCondLst>
                                    <p:cond delay="1000"/>
                                  </p:stCondLst>
                                  <p:childTnLst>
                                    <p:set>
                                      <p:cBhvr>
                                        <p:cTn id="52" dur="1" fill="hold">
                                          <p:stCondLst>
                                            <p:cond delay="0"/>
                                          </p:stCondLst>
                                        </p:cTn>
                                        <p:tgtEl>
                                          <p:spTgt spid="245805"/>
                                        </p:tgtEl>
                                        <p:attrNameLst>
                                          <p:attrName>style.visibility</p:attrName>
                                        </p:attrNameLst>
                                      </p:cBhvr>
                                      <p:to>
                                        <p:strVal val="visible"/>
                                      </p:to>
                                    </p:set>
                                  </p:childTnLst>
                                </p:cTn>
                              </p:par>
                            </p:childTnLst>
                          </p:cTn>
                        </p:par>
                        <p:par>
                          <p:cTn id="53" fill="hold">
                            <p:stCondLst>
                              <p:cond delay="7000"/>
                            </p:stCondLst>
                            <p:childTnLst>
                              <p:par>
                                <p:cTn id="54" presetID="1" presetClass="entr" presetSubtype="0" fill="hold" grpId="0" nodeType="afterEffect">
                                  <p:stCondLst>
                                    <p:cond delay="1000"/>
                                  </p:stCondLst>
                                  <p:childTnLst>
                                    <p:set>
                                      <p:cBhvr>
                                        <p:cTn id="55" dur="1" fill="hold">
                                          <p:stCondLst>
                                            <p:cond delay="0"/>
                                          </p:stCondLst>
                                        </p:cTn>
                                        <p:tgtEl>
                                          <p:spTgt spid="245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9" grpId="0" animBg="1"/>
      <p:bldP spid="245790" grpId="0" animBg="1"/>
      <p:bldP spid="245791" grpId="0" animBg="1"/>
      <p:bldP spid="245792" grpId="0" animBg="1"/>
      <p:bldP spid="245793" grpId="0" animBg="1"/>
      <p:bldP spid="245794" grpId="0" animBg="1"/>
      <p:bldP spid="245795" grpId="0" animBg="1"/>
      <p:bldP spid="245796" grpId="0" animBg="1"/>
      <p:bldP spid="245798" grpId="0" animBg="1"/>
      <p:bldP spid="245799" grpId="0" animBg="1"/>
      <p:bldP spid="245800" grpId="0" animBg="1"/>
      <p:bldP spid="245801" grpId="0" animBg="1"/>
      <p:bldP spid="245802" grpId="0" animBg="1"/>
      <p:bldP spid="245803" grpId="0" animBg="1"/>
      <p:bldP spid="245804" grpId="0" animBg="1"/>
      <p:bldP spid="245805" grpId="0" animBg="1"/>
      <p:bldP spid="24580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Randomness - Motivation</a:t>
            </a:r>
          </a:p>
        </p:txBody>
      </p:sp>
      <p:sp>
        <p:nvSpPr>
          <p:cNvPr id="246787" name="Rectangle 3"/>
          <p:cNvSpPr>
            <a:spLocks noGrp="1" noChangeArrowheads="1"/>
          </p:cNvSpPr>
          <p:nvPr>
            <p:ph type="body" idx="1"/>
          </p:nvPr>
        </p:nvSpPr>
        <p:spPr>
          <a:xfrm>
            <a:off x="457200" y="1299106"/>
            <a:ext cx="8229600" cy="2684462"/>
          </a:xfrm>
        </p:spPr>
        <p:txBody>
          <a:bodyPr/>
          <a:lstStyle/>
          <a:p>
            <a:pPr eaLnBrk="1" hangingPunct="1"/>
            <a:r>
              <a:rPr lang="en-US" sz="2800" dirty="0" smtClean="0"/>
              <a:t>The first time we press the button a test is created</a:t>
            </a:r>
          </a:p>
          <a:p>
            <a:pPr eaLnBrk="1" hangingPunct="1"/>
            <a:r>
              <a:rPr lang="en-US" sz="2800" dirty="0" smtClean="0"/>
              <a:t>What happen when we press the button a second time?</a:t>
            </a:r>
          </a:p>
          <a:p>
            <a:pPr lvl="1" eaLnBrk="1" hangingPunct="1"/>
            <a:r>
              <a:rPr lang="en-US" sz="2400" b="1" dirty="0" smtClean="0">
                <a:solidFill>
                  <a:srgbClr val="A50021"/>
                </a:solidFill>
              </a:rPr>
              <a:t>The same test appears</a:t>
            </a:r>
            <a:r>
              <a:rPr lang="en-US" sz="2400" dirty="0" smtClean="0"/>
              <a:t/>
            </a:r>
            <a:br>
              <a:rPr lang="en-US" sz="2400" dirty="0" smtClean="0"/>
            </a:br>
            <a:r>
              <a:rPr lang="en-US" sz="2400" dirty="0" smtClean="0">
                <a:sym typeface="Wingdings" pitchFamily="2" charset="2"/>
              </a:rPr>
              <a:t> our stimuli generator is deterministic</a:t>
            </a:r>
            <a:endParaRPr lang="en-US" sz="2400" dirty="0" smtClean="0"/>
          </a:p>
        </p:txBody>
      </p:sp>
      <p:pic>
        <p:nvPicPr>
          <p:cNvPr id="34820" name="Picture 4" descr="PE07492_"/>
          <p:cNvPicPr>
            <a:picLocks noGrp="1" noChangeAspect="1" noChangeArrowheads="1"/>
          </p:cNvPicPr>
          <p:nvPr>
            <p:ph idx="4294967295"/>
          </p:nvPr>
        </p:nvPicPr>
        <p:blipFill>
          <a:blip r:embed="rId3" cstate="print"/>
          <a:srcRect/>
          <a:stretch>
            <a:fillRect/>
          </a:stretch>
        </p:blipFill>
        <p:spPr>
          <a:xfrm>
            <a:off x="440264" y="4851794"/>
            <a:ext cx="2074333" cy="1605621"/>
          </a:xfrm>
          <a:noFill/>
        </p:spPr>
      </p:pic>
      <p:sp>
        <p:nvSpPr>
          <p:cNvPr id="34821" name="AutoShape 5"/>
          <p:cNvSpPr>
            <a:spLocks noChangeArrowheads="1"/>
          </p:cNvSpPr>
          <p:nvPr/>
        </p:nvSpPr>
        <p:spPr bwMode="auto">
          <a:xfrm>
            <a:off x="3492500" y="4692115"/>
            <a:ext cx="2293938" cy="1544637"/>
          </a:xfrm>
          <a:prstGeom prst="flowChartPredefinedProcess">
            <a:avLst/>
          </a:prstGeom>
          <a:solidFill>
            <a:schemeClr val="accent1"/>
          </a:solidFill>
          <a:ln w="25400">
            <a:solidFill>
              <a:schemeClr val="tx1"/>
            </a:solidFill>
            <a:miter lim="800000"/>
            <a:headEnd/>
            <a:tailEnd type="none" w="lg" len="lg"/>
          </a:ln>
        </p:spPr>
        <p:txBody>
          <a:bodyPr wrap="none" lIns="80806" tIns="40403" rIns="80806" bIns="40403" anchor="ctr"/>
          <a:lstStyle/>
          <a:p>
            <a:pPr defTabSz="808038"/>
            <a:r>
              <a:rPr lang="en-US" sz="2100" b="1" dirty="0">
                <a:latin typeface="Comic Sans MS" pitchFamily="66" charset="0"/>
                <a:cs typeface="Arial" charset="0"/>
              </a:rPr>
              <a:t>Stimuli</a:t>
            </a:r>
          </a:p>
          <a:p>
            <a:pPr defTabSz="808038"/>
            <a:r>
              <a:rPr lang="en-US" sz="2100" b="1" dirty="0">
                <a:latin typeface="Comic Sans MS" pitchFamily="66" charset="0"/>
                <a:cs typeface="Arial" charset="0"/>
              </a:rPr>
              <a:t>Generator</a:t>
            </a:r>
          </a:p>
        </p:txBody>
      </p:sp>
      <p:sp>
        <p:nvSpPr>
          <p:cNvPr id="246790" name="AutoShape 6"/>
          <p:cNvSpPr>
            <a:spLocks noChangeArrowheads="1"/>
          </p:cNvSpPr>
          <p:nvPr/>
        </p:nvSpPr>
        <p:spPr bwMode="auto">
          <a:xfrm>
            <a:off x="6777038" y="4425415"/>
            <a:ext cx="1889125" cy="1274762"/>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1</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Add G1, G2, G3</a:t>
            </a:r>
          </a:p>
          <a:p>
            <a:pPr defTabSz="808038"/>
            <a:r>
              <a:rPr lang="en-US" sz="1600">
                <a:solidFill>
                  <a:schemeClr val="bg1"/>
                </a:solidFill>
                <a:latin typeface="Comic Sans MS" pitchFamily="66" charset="0"/>
                <a:cs typeface="Arial" charset="0"/>
              </a:rPr>
              <a:t>Mul G6, G9, G11</a:t>
            </a:r>
          </a:p>
          <a:p>
            <a:pPr defTabSz="808038"/>
            <a:r>
              <a:rPr lang="en-US" sz="1600">
                <a:solidFill>
                  <a:schemeClr val="bg1"/>
                </a:solidFill>
                <a:cs typeface="Arial" charset="0"/>
              </a:rPr>
              <a:t>…</a:t>
            </a:r>
            <a:endParaRPr lang="en-US" sz="1600">
              <a:solidFill>
                <a:schemeClr val="bg1"/>
              </a:solidFill>
              <a:latin typeface="Comic Sans MS" pitchFamily="66" charset="0"/>
              <a:cs typeface="Arial" charset="0"/>
            </a:endParaRPr>
          </a:p>
        </p:txBody>
      </p:sp>
      <p:sp>
        <p:nvSpPr>
          <p:cNvPr id="246791" name="AutoShape 7"/>
          <p:cNvSpPr>
            <a:spLocks noChangeArrowheads="1"/>
          </p:cNvSpPr>
          <p:nvPr/>
        </p:nvSpPr>
        <p:spPr bwMode="auto">
          <a:xfrm>
            <a:off x="2751138" y="5296952"/>
            <a:ext cx="674687" cy="334963"/>
          </a:xfrm>
          <a:prstGeom prst="rightArrow">
            <a:avLst>
              <a:gd name="adj1" fmla="val 50000"/>
              <a:gd name="adj2" fmla="val 50355"/>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46792" name="AutoShape 8"/>
          <p:cNvSpPr>
            <a:spLocks noChangeArrowheads="1"/>
          </p:cNvSpPr>
          <p:nvPr/>
        </p:nvSpPr>
        <p:spPr bwMode="auto">
          <a:xfrm>
            <a:off x="5921375" y="5296952"/>
            <a:ext cx="673100" cy="334963"/>
          </a:xfrm>
          <a:prstGeom prst="rightArrow">
            <a:avLst>
              <a:gd name="adj1" fmla="val 50000"/>
              <a:gd name="adj2" fmla="val 50237"/>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46793" name="AutoShape 9"/>
          <p:cNvSpPr>
            <a:spLocks noChangeArrowheads="1"/>
          </p:cNvSpPr>
          <p:nvPr/>
        </p:nvSpPr>
        <p:spPr bwMode="auto">
          <a:xfrm>
            <a:off x="6996113" y="5409665"/>
            <a:ext cx="1887537" cy="1274762"/>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1</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Add G1, G2, G3</a:t>
            </a:r>
          </a:p>
          <a:p>
            <a:pPr defTabSz="808038"/>
            <a:r>
              <a:rPr lang="en-US" sz="1600">
                <a:solidFill>
                  <a:schemeClr val="bg1"/>
                </a:solidFill>
                <a:latin typeface="Comic Sans MS" pitchFamily="66" charset="0"/>
                <a:cs typeface="Arial" charset="0"/>
              </a:rPr>
              <a:t>Mul G6, G9, G11</a:t>
            </a:r>
          </a:p>
          <a:p>
            <a:pPr defTabSz="808038"/>
            <a:r>
              <a:rPr lang="en-US" sz="1600">
                <a:solidFill>
                  <a:schemeClr val="bg1"/>
                </a:solidFill>
                <a:cs typeface="Arial" charset="0"/>
              </a:rPr>
              <a:t>…</a:t>
            </a:r>
            <a:endParaRPr lang="en-US" sz="1600">
              <a:solidFill>
                <a:schemeClr val="bg1"/>
              </a:solidFill>
              <a:latin typeface="Comic Sans MS" pitchFamily="66" charset="0"/>
              <a:cs typeface="Arial" charset="0"/>
            </a:endParaRPr>
          </a:p>
        </p:txBody>
      </p:sp>
      <p:sp>
        <p:nvSpPr>
          <p:cNvPr id="10" name="AutoShape 10"/>
          <p:cNvSpPr>
            <a:spLocks/>
          </p:cNvSpPr>
          <p:nvPr/>
        </p:nvSpPr>
        <p:spPr bwMode="auto">
          <a:xfrm>
            <a:off x="525463" y="4151797"/>
            <a:ext cx="1619250" cy="538163"/>
          </a:xfrm>
          <a:prstGeom prst="borderCallout2">
            <a:avLst>
              <a:gd name="adj1" fmla="val 18750"/>
              <a:gd name="adj2" fmla="val 104167"/>
              <a:gd name="adj3" fmla="val 18750"/>
              <a:gd name="adj4" fmla="val 140190"/>
              <a:gd name="adj5" fmla="val 191373"/>
              <a:gd name="adj6" fmla="val 159584"/>
            </a:avLst>
          </a:prstGeom>
          <a:solidFill>
            <a:schemeClr val="accent2"/>
          </a:solidFill>
          <a:ln w="25400">
            <a:solidFill>
              <a:schemeClr val="tx1"/>
            </a:solidFill>
            <a:miter lim="800000"/>
            <a:headEnd type="none" w="lg" len="lg"/>
            <a:tailEnd/>
          </a:ln>
        </p:spPr>
        <p:txBody>
          <a:bodyPr lIns="80806" tIns="40403" rIns="80806" bIns="40403"/>
          <a:lstStyle/>
          <a:p>
            <a:pPr defTabSz="808038"/>
            <a:r>
              <a:rPr lang="en-US" sz="1600" dirty="0">
                <a:solidFill>
                  <a:schemeClr val="bg1"/>
                </a:solidFill>
                <a:latin typeface="Comic Sans MS" pitchFamily="66" charset="0"/>
                <a:cs typeface="Arial" charset="0"/>
              </a:rPr>
              <a:t>Test</a:t>
            </a:r>
          </a:p>
          <a:p>
            <a:pPr defTabSz="808038"/>
            <a:r>
              <a:rPr lang="en-US" sz="1600" dirty="0">
                <a:solidFill>
                  <a:schemeClr val="bg1"/>
                </a:solidFill>
                <a:latin typeface="Comic Sans MS" pitchFamily="66" charset="0"/>
                <a:cs typeface="Arial" charset="0"/>
              </a:rPr>
              <a:t>Specification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childTnLst>
                                </p:cTn>
                              </p:par>
                            </p:childTnLst>
                          </p:cTn>
                        </p:par>
                        <p:par>
                          <p:cTn id="7" fill="hold">
                            <p:stCondLst>
                              <p:cond delay="0"/>
                            </p:stCondLst>
                            <p:childTnLst>
                              <p:par>
                                <p:cTn id="8" presetID="35" presetClass="emph" presetSubtype="0" fill="hold" grpId="0" nodeType="afterEffect">
                                  <p:stCondLst>
                                    <p:cond delay="0"/>
                                  </p:stCondLst>
                                  <p:childTnLst>
                                    <p:anim calcmode="discrete" valueType="str">
                                      <p:cBhvr>
                                        <p:cTn id="9" dur="1000" fill="hold"/>
                                        <p:tgtEl>
                                          <p:spTgt spid="246791"/>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46792"/>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4679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46787">
                                            <p:txEl>
                                              <p:pRg st="1" end="1"/>
                                            </p:txEl>
                                          </p:spTgt>
                                        </p:tgtEl>
                                        <p:attrNameLst>
                                          <p:attrName>style.visibility</p:attrName>
                                        </p:attrNameLst>
                                      </p:cBhvr>
                                      <p:to>
                                        <p:strVal val="visible"/>
                                      </p:to>
                                    </p:set>
                                  </p:childTnLst>
                                </p:cTn>
                              </p:par>
                            </p:childTnLst>
                          </p:cTn>
                        </p:par>
                        <p:par>
                          <p:cTn id="20" fill="hold">
                            <p:stCondLst>
                              <p:cond delay="0"/>
                            </p:stCondLst>
                            <p:childTnLst>
                              <p:par>
                                <p:cTn id="21" presetID="35" presetClass="emph" presetSubtype="0" fill="hold" grpId="1" nodeType="afterEffect">
                                  <p:stCondLst>
                                    <p:cond delay="0"/>
                                  </p:stCondLst>
                                  <p:childTnLst>
                                    <p:anim calcmode="discrete" valueType="str">
                                      <p:cBhvr>
                                        <p:cTn id="22" dur="1000" fill="hold"/>
                                        <p:tgtEl>
                                          <p:spTgt spid="246792"/>
                                        </p:tgtEl>
                                        <p:attrNameLst>
                                          <p:attrName>style.visibility</p:attrName>
                                        </p:attrNameLst>
                                      </p:cBhvr>
                                      <p:tavLst>
                                        <p:tav tm="0">
                                          <p:val>
                                            <p:strVal val="hidden"/>
                                          </p:val>
                                        </p:tav>
                                        <p:tav tm="50000">
                                          <p:val>
                                            <p:strVal val="visible"/>
                                          </p:val>
                                        </p:tav>
                                      </p:tavLst>
                                    </p:anim>
                                  </p:childTnLst>
                                </p:cTn>
                              </p:par>
                            </p:childTnLst>
                          </p:cTn>
                        </p:par>
                        <p:par>
                          <p:cTn id="23" fill="hold">
                            <p:stCondLst>
                              <p:cond delay="1000"/>
                            </p:stCondLst>
                            <p:childTnLst>
                              <p:par>
                                <p:cTn id="24" presetID="1" presetClass="entr" presetSubtype="0" fill="hold" grpId="0" nodeType="afterEffect">
                                  <p:stCondLst>
                                    <p:cond delay="1000"/>
                                  </p:stCondLst>
                                  <p:childTnLst>
                                    <p:set>
                                      <p:cBhvr>
                                        <p:cTn id="25" dur="1" fill="hold">
                                          <p:stCondLst>
                                            <p:cond delay="0"/>
                                          </p:stCondLst>
                                        </p:cTn>
                                        <p:tgtEl>
                                          <p:spTgt spid="24679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67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6790" grpId="0" animBg="1"/>
      <p:bldP spid="246791" grpId="0" animBg="1"/>
      <p:bldP spid="246792" grpId="0" animBg="1"/>
      <p:bldP spid="246792" grpId="1" animBg="1"/>
      <p:bldP spid="24679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Why Deterministic?</a:t>
            </a:r>
          </a:p>
        </p:txBody>
      </p:sp>
      <p:sp>
        <p:nvSpPr>
          <p:cNvPr id="35843" name="Rectangle 3"/>
          <p:cNvSpPr>
            <a:spLocks noGrp="1" noChangeArrowheads="1"/>
          </p:cNvSpPr>
          <p:nvPr>
            <p:ph type="body" idx="1"/>
          </p:nvPr>
        </p:nvSpPr>
        <p:spPr/>
        <p:txBody>
          <a:bodyPr/>
          <a:lstStyle/>
          <a:p>
            <a:pPr eaLnBrk="1" hangingPunct="1"/>
            <a:r>
              <a:rPr lang="en-US" sz="2800" dirty="0" smtClean="0"/>
              <a:t>Useful </a:t>
            </a:r>
            <a:r>
              <a:rPr lang="en-US" sz="2800" dirty="0" smtClean="0"/>
              <a:t>before random environment is ready</a:t>
            </a:r>
          </a:p>
          <a:p>
            <a:pPr lvl="1" eaLnBrk="1" hangingPunct="1"/>
            <a:r>
              <a:rPr lang="en-US" sz="2400" dirty="0" smtClean="0"/>
              <a:t>It is much easier to create a driver that reads deterministic tests and injects them into the DUV</a:t>
            </a:r>
          </a:p>
          <a:p>
            <a:pPr eaLnBrk="1" hangingPunct="1"/>
            <a:r>
              <a:rPr lang="en-US" sz="2800" dirty="0" smtClean="0"/>
              <a:t>Previously developed test suite</a:t>
            </a:r>
          </a:p>
          <a:p>
            <a:pPr lvl="1" eaLnBrk="1" hangingPunct="1"/>
            <a:r>
              <a:rPr lang="en-US" sz="2400" dirty="0" smtClean="0"/>
              <a:t>For example, architectural compliance suite</a:t>
            </a:r>
          </a:p>
          <a:p>
            <a:pPr eaLnBrk="1" hangingPunct="1"/>
            <a:r>
              <a:rPr lang="en-US" sz="2800" dirty="0" smtClean="0"/>
              <a:t>Known quality</a:t>
            </a:r>
          </a:p>
          <a:p>
            <a:pPr eaLnBrk="1" hangingPunct="1"/>
            <a:r>
              <a:rPr lang="en-US" sz="2800" dirty="0" smtClean="0"/>
              <a:t>Avoid extremely long generation </a:t>
            </a:r>
            <a:r>
              <a:rPr lang="en-US" sz="2800" dirty="0" smtClean="0"/>
              <a:t>time</a:t>
            </a:r>
          </a:p>
          <a:p>
            <a:pPr eaLnBrk="1" hangingPunct="1"/>
            <a:endParaRPr lang="en-US" sz="2800" dirty="0"/>
          </a:p>
          <a:p>
            <a:pPr marL="0" indent="0" eaLnBrk="1" hangingPunct="1">
              <a:buNone/>
            </a:pPr>
            <a:r>
              <a:rPr lang="en-US" sz="2800" dirty="0">
                <a:solidFill>
                  <a:srgbClr val="3366FF"/>
                </a:solidFill>
              </a:rPr>
              <a:t>(Do not confuse deterministic with manual!)</a:t>
            </a:r>
          </a:p>
          <a:p>
            <a:pPr eaLnBrk="1" hangingPunct="1"/>
            <a:endParaRPr lang="en-US" sz="28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Why Not Deterministic?</a:t>
            </a:r>
          </a:p>
        </p:txBody>
      </p:sp>
      <p:sp>
        <p:nvSpPr>
          <p:cNvPr id="247811" name="Rectangle 3"/>
          <p:cNvSpPr>
            <a:spLocks noGrp="1" noChangeArrowheads="1"/>
          </p:cNvSpPr>
          <p:nvPr>
            <p:ph type="body" idx="1"/>
          </p:nvPr>
        </p:nvSpPr>
        <p:spPr/>
        <p:txBody>
          <a:bodyPr/>
          <a:lstStyle/>
          <a:p>
            <a:pPr eaLnBrk="1" hangingPunct="1">
              <a:lnSpc>
                <a:spcPct val="90000"/>
              </a:lnSpc>
            </a:pPr>
            <a:r>
              <a:rPr lang="en-US" sz="2400" dirty="0" smtClean="0"/>
              <a:t>A given test can be used only once</a:t>
            </a:r>
          </a:p>
          <a:p>
            <a:pPr lvl="1" eaLnBrk="1" hangingPunct="1">
              <a:lnSpc>
                <a:spcPct val="90000"/>
              </a:lnSpc>
            </a:pPr>
            <a:r>
              <a:rPr lang="en-US" sz="2000" dirty="0" smtClean="0"/>
              <a:t>It is useless unless something has changed in the</a:t>
            </a:r>
          </a:p>
          <a:p>
            <a:pPr lvl="2" eaLnBrk="1" hangingPunct="1">
              <a:lnSpc>
                <a:spcPct val="90000"/>
              </a:lnSpc>
            </a:pPr>
            <a:r>
              <a:rPr lang="en-US" sz="1800" dirty="0" smtClean="0"/>
              <a:t>DUV</a:t>
            </a:r>
          </a:p>
          <a:p>
            <a:pPr lvl="2" eaLnBrk="1" hangingPunct="1">
              <a:lnSpc>
                <a:spcPct val="90000"/>
              </a:lnSpc>
            </a:pPr>
            <a:r>
              <a:rPr lang="en-US" sz="1800" dirty="0" smtClean="0"/>
              <a:t>Environment</a:t>
            </a:r>
          </a:p>
          <a:p>
            <a:pPr eaLnBrk="1" hangingPunct="1">
              <a:lnSpc>
                <a:spcPct val="90000"/>
              </a:lnSpc>
            </a:pPr>
            <a:r>
              <a:rPr lang="en-US" sz="2400" dirty="0" smtClean="0"/>
              <a:t>The test specification has limited reuse capabilities</a:t>
            </a:r>
          </a:p>
          <a:p>
            <a:pPr lvl="1" eaLnBrk="1" hangingPunct="1">
              <a:lnSpc>
                <a:spcPct val="90000"/>
              </a:lnSpc>
              <a:buFontTx/>
              <a:buNone/>
            </a:pPr>
            <a:endParaRPr lang="en-US" sz="2000" dirty="0" smtClean="0"/>
          </a:p>
          <a:p>
            <a:pPr eaLnBrk="1" hangingPunct="1">
              <a:lnSpc>
                <a:spcPct val="90000"/>
              </a:lnSpc>
            </a:pPr>
            <a:r>
              <a:rPr lang="en-US" sz="2400" dirty="0" smtClean="0"/>
              <a:t>Modern verification methodology employs many workstations that simulate many test cases</a:t>
            </a:r>
          </a:p>
          <a:p>
            <a:pPr lvl="1" eaLnBrk="1" hangingPunct="1">
              <a:lnSpc>
                <a:spcPct val="90000"/>
              </a:lnSpc>
            </a:pPr>
            <a:r>
              <a:rPr lang="en-US" sz="2000" dirty="0" smtClean="0"/>
              <a:t>We cannot afford to provide different test specifications for each test case simulated</a:t>
            </a:r>
          </a:p>
          <a:p>
            <a:pPr lvl="1" eaLnBrk="1" hangingPunct="1">
              <a:lnSpc>
                <a:spcPct val="90000"/>
              </a:lnSpc>
            </a:pPr>
            <a:endParaRPr lang="en-US" sz="2000" dirty="0" smtClean="0"/>
          </a:p>
          <a:p>
            <a:pPr eaLnBrk="1" hangingPunct="1"/>
            <a:r>
              <a:rPr lang="en-US" sz="2400" dirty="0" smtClean="0">
                <a:solidFill>
                  <a:srgbClr val="0000CC"/>
                </a:solidFill>
              </a:rPr>
              <a:t>What about hitting and exposing all the problems we did not think about in the verification plan?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Random Stimuli Generation</a:t>
            </a:r>
          </a:p>
        </p:txBody>
      </p:sp>
      <p:pic>
        <p:nvPicPr>
          <p:cNvPr id="37891" name="Picture 3" descr="PE07492_"/>
          <p:cNvPicPr>
            <a:picLocks noGrp="1" noChangeAspect="1" noChangeArrowheads="1"/>
          </p:cNvPicPr>
          <p:nvPr>
            <p:ph idx="4294967295"/>
          </p:nvPr>
        </p:nvPicPr>
        <p:blipFill>
          <a:blip r:embed="rId2" cstate="print"/>
          <a:srcRect/>
          <a:stretch>
            <a:fillRect/>
          </a:stretch>
        </p:blipFill>
        <p:spPr>
          <a:xfrm>
            <a:off x="120650" y="2609850"/>
            <a:ext cx="2360613" cy="1827213"/>
          </a:xfrm>
          <a:noFill/>
        </p:spPr>
      </p:pic>
      <p:sp>
        <p:nvSpPr>
          <p:cNvPr id="37892" name="AutoShape 4"/>
          <p:cNvSpPr>
            <a:spLocks noChangeArrowheads="1"/>
          </p:cNvSpPr>
          <p:nvPr/>
        </p:nvSpPr>
        <p:spPr bwMode="auto">
          <a:xfrm>
            <a:off x="3357563" y="2824163"/>
            <a:ext cx="2293937" cy="1546225"/>
          </a:xfrm>
          <a:prstGeom prst="flowChartPredefinedProcess">
            <a:avLst/>
          </a:prstGeom>
          <a:solidFill>
            <a:schemeClr val="accent1"/>
          </a:solidFill>
          <a:ln w="25400">
            <a:solidFill>
              <a:schemeClr val="tx1"/>
            </a:solidFill>
            <a:miter lim="800000"/>
            <a:headEnd/>
            <a:tailEnd type="none" w="lg" len="lg"/>
          </a:ln>
        </p:spPr>
        <p:txBody>
          <a:bodyPr wrap="none" lIns="80806" tIns="40403" rIns="80806" bIns="40403" anchor="ctr"/>
          <a:lstStyle/>
          <a:p>
            <a:pPr defTabSz="808038"/>
            <a:r>
              <a:rPr lang="en-US" sz="2100" b="1">
                <a:latin typeface="Comic Sans MS" pitchFamily="66" charset="0"/>
                <a:cs typeface="Arial" charset="0"/>
              </a:rPr>
              <a:t>Stimuli</a:t>
            </a:r>
          </a:p>
          <a:p>
            <a:pPr defTabSz="808038"/>
            <a:r>
              <a:rPr lang="en-US" sz="2100" b="1">
                <a:latin typeface="Comic Sans MS" pitchFamily="66" charset="0"/>
                <a:cs typeface="Arial" charset="0"/>
              </a:rPr>
              <a:t>Generator</a:t>
            </a:r>
          </a:p>
        </p:txBody>
      </p:sp>
      <p:sp>
        <p:nvSpPr>
          <p:cNvPr id="37893" name="AutoShape 5"/>
          <p:cNvSpPr>
            <a:spLocks noChangeArrowheads="1"/>
          </p:cNvSpPr>
          <p:nvPr/>
        </p:nvSpPr>
        <p:spPr bwMode="auto">
          <a:xfrm>
            <a:off x="6261100" y="1465263"/>
            <a:ext cx="1889125" cy="1274762"/>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1</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Add G1, G2, G3</a:t>
            </a:r>
          </a:p>
          <a:p>
            <a:pPr defTabSz="808038"/>
            <a:r>
              <a:rPr lang="en-US" sz="1600">
                <a:solidFill>
                  <a:schemeClr val="bg1"/>
                </a:solidFill>
                <a:latin typeface="Comic Sans MS" pitchFamily="66" charset="0"/>
                <a:cs typeface="Arial" charset="0"/>
              </a:rPr>
              <a:t>Mul G6, G9, G11</a:t>
            </a:r>
          </a:p>
          <a:p>
            <a:pPr defTabSz="808038"/>
            <a:r>
              <a:rPr lang="en-US" sz="1600">
                <a:cs typeface="Arial" charset="0"/>
              </a:rPr>
              <a:t>…</a:t>
            </a:r>
            <a:endParaRPr lang="en-US" sz="1600">
              <a:latin typeface="Comic Sans MS" pitchFamily="66" charset="0"/>
              <a:cs typeface="Arial" charset="0"/>
            </a:endParaRPr>
          </a:p>
        </p:txBody>
      </p:sp>
      <p:sp>
        <p:nvSpPr>
          <p:cNvPr id="37894" name="AutoShape 6"/>
          <p:cNvSpPr>
            <a:spLocks noChangeArrowheads="1"/>
          </p:cNvSpPr>
          <p:nvPr/>
        </p:nvSpPr>
        <p:spPr bwMode="auto">
          <a:xfrm>
            <a:off x="2616200" y="3429000"/>
            <a:ext cx="674688" cy="336550"/>
          </a:xfrm>
          <a:prstGeom prst="rightArrow">
            <a:avLst>
              <a:gd name="adj1" fmla="val 50000"/>
              <a:gd name="adj2" fmla="val 50118"/>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37895" name="AutoShape 7"/>
          <p:cNvSpPr>
            <a:spLocks noChangeArrowheads="1"/>
          </p:cNvSpPr>
          <p:nvPr/>
        </p:nvSpPr>
        <p:spPr bwMode="auto">
          <a:xfrm>
            <a:off x="5786438" y="3429000"/>
            <a:ext cx="674687" cy="336550"/>
          </a:xfrm>
          <a:prstGeom prst="rightArrow">
            <a:avLst>
              <a:gd name="adj1" fmla="val 50000"/>
              <a:gd name="adj2" fmla="val 50118"/>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37896" name="AutoShape 8"/>
          <p:cNvSpPr>
            <a:spLocks noChangeArrowheads="1"/>
          </p:cNvSpPr>
          <p:nvPr/>
        </p:nvSpPr>
        <p:spPr bwMode="auto">
          <a:xfrm>
            <a:off x="6683375" y="2547938"/>
            <a:ext cx="1887538" cy="1276350"/>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2</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Fdiv F1, F2, F3</a:t>
            </a:r>
          </a:p>
          <a:p>
            <a:pPr defTabSz="808038"/>
            <a:r>
              <a:rPr lang="en-US" sz="1600">
                <a:solidFill>
                  <a:schemeClr val="bg1"/>
                </a:solidFill>
                <a:latin typeface="Comic Sans MS" pitchFamily="66" charset="0"/>
                <a:cs typeface="Arial" charset="0"/>
              </a:rPr>
              <a:t>Lw G6, (10)G9</a:t>
            </a:r>
          </a:p>
          <a:p>
            <a:pPr defTabSz="808038"/>
            <a:r>
              <a:rPr lang="en-US" sz="1600">
                <a:solidFill>
                  <a:schemeClr val="bg1"/>
                </a:solidFill>
                <a:cs typeface="Arial" charset="0"/>
              </a:rPr>
              <a:t>…</a:t>
            </a:r>
            <a:endParaRPr lang="en-US" sz="1600">
              <a:solidFill>
                <a:schemeClr val="bg1"/>
              </a:solidFill>
              <a:latin typeface="Comic Sans MS" pitchFamily="66" charset="0"/>
              <a:cs typeface="Arial" charset="0"/>
            </a:endParaRPr>
          </a:p>
        </p:txBody>
      </p:sp>
      <p:sp>
        <p:nvSpPr>
          <p:cNvPr id="37897" name="AutoShape 9"/>
          <p:cNvSpPr>
            <a:spLocks/>
          </p:cNvSpPr>
          <p:nvPr/>
        </p:nvSpPr>
        <p:spPr bwMode="auto">
          <a:xfrm>
            <a:off x="534988" y="4764088"/>
            <a:ext cx="1214437" cy="536575"/>
          </a:xfrm>
          <a:prstGeom prst="borderCallout2">
            <a:avLst>
              <a:gd name="adj1" fmla="val 18750"/>
              <a:gd name="adj2" fmla="val 105556"/>
              <a:gd name="adj3" fmla="val 18750"/>
              <a:gd name="adj4" fmla="val 179398"/>
              <a:gd name="adj5" fmla="val -212759"/>
              <a:gd name="adj6" fmla="val 202083"/>
            </a:avLst>
          </a:prstGeom>
          <a:solidFill>
            <a:schemeClr val="accent2"/>
          </a:solidFill>
          <a:ln w="25400">
            <a:solidFill>
              <a:schemeClr val="tx1"/>
            </a:solidFill>
            <a:miter lim="800000"/>
            <a:headEnd type="none" w="lg" len="lg"/>
            <a:tailEnd/>
          </a:ln>
        </p:spPr>
        <p:txBody>
          <a:bodyPr lIns="80806" tIns="40403" rIns="80806" bIns="40403"/>
          <a:lstStyle/>
          <a:p>
            <a:pPr defTabSz="808038"/>
            <a:r>
              <a:rPr lang="en-US" sz="1600">
                <a:solidFill>
                  <a:schemeClr val="bg1"/>
                </a:solidFill>
                <a:latin typeface="Comic Sans MS" pitchFamily="66" charset="0"/>
                <a:cs typeface="Arial" charset="0"/>
              </a:rPr>
              <a:t>Repeat</a:t>
            </a:r>
          </a:p>
          <a:p>
            <a:pPr defTabSz="808038" rtl="1"/>
            <a:r>
              <a:rPr lang="en-US" sz="1600">
                <a:solidFill>
                  <a:schemeClr val="bg1"/>
                </a:solidFill>
                <a:latin typeface="Comic Sans MS" pitchFamily="66" charset="0"/>
                <a:cs typeface="Arial" charset="0"/>
              </a:rPr>
              <a:t>100 times</a:t>
            </a:r>
          </a:p>
        </p:txBody>
      </p:sp>
      <p:sp>
        <p:nvSpPr>
          <p:cNvPr id="37898" name="AutoShape 10"/>
          <p:cNvSpPr>
            <a:spLocks/>
          </p:cNvSpPr>
          <p:nvPr/>
        </p:nvSpPr>
        <p:spPr bwMode="auto">
          <a:xfrm>
            <a:off x="525463" y="1882775"/>
            <a:ext cx="1619250" cy="538163"/>
          </a:xfrm>
          <a:prstGeom prst="borderCallout2">
            <a:avLst>
              <a:gd name="adj1" fmla="val 18750"/>
              <a:gd name="adj2" fmla="val 104167"/>
              <a:gd name="adj3" fmla="val 18750"/>
              <a:gd name="adj4" fmla="val 140190"/>
              <a:gd name="adj5" fmla="val 310940"/>
              <a:gd name="adj6" fmla="val 151218"/>
            </a:avLst>
          </a:prstGeom>
          <a:solidFill>
            <a:schemeClr val="accent2"/>
          </a:solidFill>
          <a:ln w="25400">
            <a:solidFill>
              <a:schemeClr val="tx1"/>
            </a:solidFill>
            <a:miter lim="800000"/>
            <a:headEnd type="none" w="lg" len="lg"/>
            <a:tailEnd/>
          </a:ln>
        </p:spPr>
        <p:txBody>
          <a:bodyPr lIns="80806" tIns="40403" rIns="80806" bIns="40403"/>
          <a:lstStyle/>
          <a:p>
            <a:pPr defTabSz="808038"/>
            <a:r>
              <a:rPr lang="en-US" sz="1600" dirty="0">
                <a:solidFill>
                  <a:schemeClr val="bg1"/>
                </a:solidFill>
                <a:latin typeface="Comic Sans MS" pitchFamily="66" charset="0"/>
                <a:cs typeface="Arial" charset="0"/>
              </a:rPr>
              <a:t>Test</a:t>
            </a:r>
          </a:p>
          <a:p>
            <a:pPr defTabSz="808038"/>
            <a:r>
              <a:rPr lang="en-US" sz="1600" dirty="0">
                <a:solidFill>
                  <a:schemeClr val="bg1"/>
                </a:solidFill>
                <a:latin typeface="Comic Sans MS" pitchFamily="66" charset="0"/>
                <a:cs typeface="Arial" charset="0"/>
              </a:rPr>
              <a:t>Specification</a:t>
            </a:r>
          </a:p>
        </p:txBody>
      </p:sp>
      <p:sp>
        <p:nvSpPr>
          <p:cNvPr id="37899" name="AutoShape 11"/>
          <p:cNvSpPr>
            <a:spLocks noChangeArrowheads="1"/>
          </p:cNvSpPr>
          <p:nvPr/>
        </p:nvSpPr>
        <p:spPr bwMode="auto">
          <a:xfrm>
            <a:off x="7053263" y="3630613"/>
            <a:ext cx="1887537" cy="1274762"/>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3</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Fmul F1, F2, F3</a:t>
            </a:r>
          </a:p>
          <a:p>
            <a:pPr defTabSz="808038"/>
            <a:r>
              <a:rPr lang="en-US" sz="1600">
                <a:solidFill>
                  <a:schemeClr val="bg1"/>
                </a:solidFill>
                <a:latin typeface="Comic Sans MS" pitchFamily="66" charset="0"/>
                <a:cs typeface="Arial" charset="0"/>
              </a:rPr>
              <a:t>Xor G6, G1, G2</a:t>
            </a:r>
          </a:p>
          <a:p>
            <a:pPr defTabSz="808038"/>
            <a:r>
              <a:rPr lang="en-US" sz="1600">
                <a:solidFill>
                  <a:schemeClr val="bg1"/>
                </a:solidFill>
                <a:cs typeface="Arial" charset="0"/>
              </a:rPr>
              <a:t>…</a:t>
            </a:r>
            <a:endParaRPr lang="en-US" sz="1600">
              <a:solidFill>
                <a:schemeClr val="bg1"/>
              </a:solidFill>
              <a:latin typeface="Comic Sans MS" pitchFamily="66" charset="0"/>
              <a:cs typeface="Arial" charset="0"/>
            </a:endParaRPr>
          </a:p>
        </p:txBody>
      </p:sp>
      <p:sp>
        <p:nvSpPr>
          <p:cNvPr id="37900" name="AutoShape 12"/>
          <p:cNvSpPr>
            <a:spLocks noChangeArrowheads="1"/>
          </p:cNvSpPr>
          <p:nvPr/>
        </p:nvSpPr>
        <p:spPr bwMode="auto">
          <a:xfrm>
            <a:off x="2751138" y="4975225"/>
            <a:ext cx="4383087" cy="1141413"/>
          </a:xfrm>
          <a:prstGeom prst="cloudCallout">
            <a:avLst>
              <a:gd name="adj1" fmla="val 43171"/>
              <a:gd name="adj2" fmla="val -142991"/>
            </a:avLst>
          </a:prstGeom>
          <a:solidFill>
            <a:srgbClr val="FFFF00"/>
          </a:solidFill>
          <a:ln w="25400">
            <a:solidFill>
              <a:schemeClr val="tx1"/>
            </a:solidFill>
            <a:round/>
            <a:headEnd/>
            <a:tailEnd type="none" w="lg" len="lg"/>
          </a:ln>
        </p:spPr>
        <p:txBody>
          <a:bodyPr lIns="80806" tIns="40403" rIns="80806" bIns="40403"/>
          <a:lstStyle/>
          <a:p>
            <a:pPr defTabSz="808038"/>
            <a:r>
              <a:rPr lang="en-US" sz="1600">
                <a:latin typeface="Comic Sans MS" pitchFamily="66" charset="0"/>
                <a:cs typeface="Arial" charset="0"/>
              </a:rPr>
              <a:t>The generated tests are different !</a:t>
            </a:r>
          </a:p>
          <a:p>
            <a:pPr defTabSz="808038"/>
            <a:endParaRPr lang="en-US" sz="1600">
              <a:latin typeface="Comic Sans MS" pitchFamily="66" charset="0"/>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nimBg="1"/>
      <p:bldP spid="37896" grpId="0" animBg="1"/>
      <p:bldP spid="37899" grpId="0" animBg="1"/>
      <p:bldP spid="3790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Pure Random Generation</a:t>
            </a:r>
          </a:p>
        </p:txBody>
      </p:sp>
      <p:sp>
        <p:nvSpPr>
          <p:cNvPr id="250883" name="Rectangle 3"/>
          <p:cNvSpPr>
            <a:spLocks noGrp="1" noChangeArrowheads="1"/>
          </p:cNvSpPr>
          <p:nvPr>
            <p:ph type="body" idx="1"/>
          </p:nvPr>
        </p:nvSpPr>
        <p:spPr>
          <a:xfrm>
            <a:off x="457200" y="1290638"/>
            <a:ext cx="8382000" cy="5262562"/>
          </a:xfrm>
        </p:spPr>
        <p:txBody>
          <a:bodyPr/>
          <a:lstStyle/>
          <a:p>
            <a:pPr eaLnBrk="1" hangingPunct="1">
              <a:lnSpc>
                <a:spcPct val="90000"/>
              </a:lnSpc>
            </a:pPr>
            <a:r>
              <a:rPr lang="en-US" sz="2800" smtClean="0"/>
              <a:t>The opposite end of the spectrum to deterministic generation</a:t>
            </a:r>
          </a:p>
          <a:p>
            <a:pPr eaLnBrk="1" hangingPunct="1">
              <a:lnSpc>
                <a:spcPct val="90000"/>
              </a:lnSpc>
            </a:pPr>
            <a:r>
              <a:rPr lang="en-US" sz="2800" smtClean="0"/>
              <a:t>The generator generates random sequences of ‘0’ and ‘1’ that are packed into instructions</a:t>
            </a:r>
          </a:p>
          <a:p>
            <a:pPr eaLnBrk="1" hangingPunct="1">
              <a:lnSpc>
                <a:spcPct val="90000"/>
              </a:lnSpc>
            </a:pPr>
            <a:r>
              <a:rPr lang="en-US" sz="2800" smtClean="0"/>
              <a:t>Theoretically, this might seem like the ideal solution</a:t>
            </a:r>
          </a:p>
          <a:p>
            <a:pPr lvl="1" eaLnBrk="1" hangingPunct="1">
              <a:lnSpc>
                <a:spcPct val="90000"/>
              </a:lnSpc>
            </a:pPr>
            <a:r>
              <a:rPr lang="en-US" sz="2400" smtClean="0"/>
              <a:t>Avoid blind spots in the verification plan</a:t>
            </a:r>
          </a:p>
          <a:p>
            <a:pPr eaLnBrk="1" hangingPunct="1">
              <a:lnSpc>
                <a:spcPct val="90000"/>
              </a:lnSpc>
            </a:pPr>
            <a:r>
              <a:rPr lang="en-US" sz="2800" smtClean="0"/>
              <a:t>BUT practically, </a:t>
            </a:r>
          </a:p>
          <a:p>
            <a:pPr eaLnBrk="1" hangingPunct="1">
              <a:lnSpc>
                <a:spcPct val="90000"/>
              </a:lnSpc>
              <a:buFont typeface="Wingdings" pitchFamily="2" charset="2"/>
              <a:buNone/>
            </a:pPr>
            <a:r>
              <a:rPr lang="en-US" sz="2800" smtClean="0">
                <a:solidFill>
                  <a:srgbClr val="0000CC"/>
                </a:solidFill>
              </a:rPr>
              <a:t>	not very useful for verification</a:t>
            </a:r>
          </a:p>
          <a:p>
            <a:pPr lvl="1" eaLnBrk="1" hangingPunct="1">
              <a:lnSpc>
                <a:spcPct val="90000"/>
              </a:lnSpc>
            </a:pPr>
            <a:r>
              <a:rPr lang="en-US" sz="2000" smtClean="0"/>
              <a:t>Most generated test cases are invalid</a:t>
            </a:r>
          </a:p>
          <a:p>
            <a:pPr lvl="1" eaLnBrk="1" hangingPunct="1">
              <a:lnSpc>
                <a:spcPct val="90000"/>
              </a:lnSpc>
            </a:pPr>
            <a:r>
              <a:rPr lang="en-US" sz="2000" smtClean="0"/>
              <a:t>Most valid test cases are not </a:t>
            </a:r>
          </a:p>
          <a:p>
            <a:pPr lvl="1" eaLnBrk="1" hangingPunct="1">
              <a:lnSpc>
                <a:spcPct val="90000"/>
              </a:lnSpc>
              <a:buFontTx/>
              <a:buNone/>
            </a:pPr>
            <a:r>
              <a:rPr lang="en-US" sz="2000" smtClean="0"/>
              <a:t>	interesting</a:t>
            </a:r>
          </a:p>
        </p:txBody>
      </p:sp>
      <p:pic>
        <p:nvPicPr>
          <p:cNvPr id="38916" name="Picture 3" descr="dice_v2.jpg"/>
          <p:cNvPicPr>
            <a:picLocks noChangeAspect="1"/>
          </p:cNvPicPr>
          <p:nvPr/>
        </p:nvPicPr>
        <p:blipFill>
          <a:blip r:embed="rId3" cstate="print"/>
          <a:srcRect/>
          <a:stretch>
            <a:fillRect/>
          </a:stretch>
        </p:blipFill>
        <p:spPr bwMode="auto">
          <a:xfrm>
            <a:off x="5753100" y="4430713"/>
            <a:ext cx="3009900" cy="20002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8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088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088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08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08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Side Note – </a:t>
            </a:r>
            <a:r>
              <a:rPr lang="en-US" b="1" smtClean="0"/>
              <a:t>Pseudo</a:t>
            </a:r>
            <a:r>
              <a:rPr lang="en-US" smtClean="0"/>
              <a:t> Random</a:t>
            </a:r>
          </a:p>
        </p:txBody>
      </p:sp>
      <p:sp>
        <p:nvSpPr>
          <p:cNvPr id="39939" name="Rectangle 3"/>
          <p:cNvSpPr>
            <a:spLocks noGrp="1" noChangeArrowheads="1"/>
          </p:cNvSpPr>
          <p:nvPr>
            <p:ph type="body" idx="1"/>
          </p:nvPr>
        </p:nvSpPr>
        <p:spPr>
          <a:xfrm>
            <a:off x="227014" y="1316038"/>
            <a:ext cx="8747654" cy="5406495"/>
          </a:xfrm>
        </p:spPr>
        <p:txBody>
          <a:bodyPr/>
          <a:lstStyle/>
          <a:p>
            <a:pPr eaLnBrk="1" hangingPunct="1"/>
            <a:r>
              <a:rPr lang="en-US" sz="2800" dirty="0" smtClean="0"/>
              <a:t>When using random number generators, “random” decisions </a:t>
            </a:r>
            <a:r>
              <a:rPr lang="en-US" sz="2800" dirty="0" smtClean="0"/>
              <a:t>are controlled by a </a:t>
            </a:r>
            <a:r>
              <a:rPr lang="en-US" sz="2800" dirty="0" smtClean="0">
                <a:solidFill>
                  <a:srgbClr val="0000CC"/>
                </a:solidFill>
              </a:rPr>
              <a:t>seed</a:t>
            </a:r>
          </a:p>
          <a:p>
            <a:pPr lvl="1" eaLnBrk="1" hangingPunct="1"/>
            <a:r>
              <a:rPr lang="en-US" sz="2400" dirty="0" smtClean="0"/>
              <a:t>Given the value of the seed, random decisions are </a:t>
            </a:r>
            <a:r>
              <a:rPr lang="en-US" sz="2400" dirty="0" smtClean="0"/>
              <a:t>deterministic</a:t>
            </a:r>
            <a:endParaRPr lang="en-US" sz="2400" dirty="0" smtClean="0"/>
          </a:p>
          <a:p>
            <a:pPr eaLnBrk="1" hangingPunct="1"/>
            <a:r>
              <a:rPr lang="en-US" sz="2800" dirty="0" smtClean="0">
                <a:solidFill>
                  <a:srgbClr val="0000CC"/>
                </a:solidFill>
              </a:rPr>
              <a:t>Pseudo </a:t>
            </a:r>
            <a:r>
              <a:rPr lang="en-US" sz="2800" dirty="0" smtClean="0">
                <a:solidFill>
                  <a:srgbClr val="0000CC"/>
                </a:solidFill>
              </a:rPr>
              <a:t>random</a:t>
            </a:r>
            <a:r>
              <a:rPr lang="en-US" sz="2800" dirty="0" smtClean="0"/>
              <a:t> is essential in verification because of the need to reproduce specific tests</a:t>
            </a:r>
          </a:p>
          <a:p>
            <a:pPr lvl="1" eaLnBrk="1" hangingPunct="1"/>
            <a:r>
              <a:rPr lang="en-US" sz="2400" dirty="0" smtClean="0"/>
              <a:t>For example, to reproduce bugs</a:t>
            </a:r>
          </a:p>
          <a:p>
            <a:pPr eaLnBrk="1" hangingPunct="1"/>
            <a:r>
              <a:rPr lang="en-GB" sz="2800" dirty="0" smtClean="0"/>
              <a:t>Essential requirement </a:t>
            </a:r>
            <a:r>
              <a:rPr lang="en-GB" sz="2800" dirty="0" smtClean="0"/>
              <a:t>for </a:t>
            </a:r>
            <a:r>
              <a:rPr lang="en-GB" sz="2800" b="1" dirty="0" smtClean="0">
                <a:solidFill>
                  <a:srgbClr val="0000CC"/>
                </a:solidFill>
              </a:rPr>
              <a:t>Pseudo Random Test Generator:</a:t>
            </a:r>
          </a:p>
          <a:p>
            <a:pPr lvl="1" eaLnBrk="1" hangingPunct="1"/>
            <a:r>
              <a:rPr lang="en-GB" sz="2400" dirty="0" smtClean="0"/>
              <a:t>Need (at least) </a:t>
            </a:r>
            <a:r>
              <a:rPr lang="en-GB" sz="2400" b="1" dirty="0" smtClean="0">
                <a:solidFill>
                  <a:srgbClr val="A50021"/>
                </a:solidFill>
              </a:rPr>
              <a:t>repeatability!</a:t>
            </a:r>
            <a:endParaRPr lang="en-GB" sz="2400" dirty="0" smtClean="0"/>
          </a:p>
          <a:p>
            <a:pPr lvl="2" eaLnBrk="1" hangingPunct="1"/>
            <a:r>
              <a:rPr lang="en-GB" sz="2000" dirty="0" smtClean="0"/>
              <a:t>Achieved by using same seed to seed the generator.</a:t>
            </a:r>
            <a:endParaRPr lang="en-US" sz="20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Constrained Random Generation</a:t>
            </a:r>
          </a:p>
        </p:txBody>
      </p:sp>
      <p:sp>
        <p:nvSpPr>
          <p:cNvPr id="40963" name="Rectangle 3"/>
          <p:cNvSpPr>
            <a:spLocks noGrp="1" noChangeArrowheads="1"/>
          </p:cNvSpPr>
          <p:nvPr>
            <p:ph type="body" idx="1"/>
          </p:nvPr>
        </p:nvSpPr>
        <p:spPr>
          <a:xfrm>
            <a:off x="468314" y="1486774"/>
            <a:ext cx="6559020" cy="4695825"/>
          </a:xfrm>
        </p:spPr>
        <p:txBody>
          <a:bodyPr/>
          <a:lstStyle/>
          <a:p>
            <a:pPr eaLnBrk="1" hangingPunct="1"/>
            <a:r>
              <a:rPr lang="en-US" dirty="0" smtClean="0"/>
              <a:t>The stimuli generator is </a:t>
            </a:r>
            <a:r>
              <a:rPr lang="en-US" dirty="0" smtClean="0">
                <a:solidFill>
                  <a:srgbClr val="0000CC"/>
                </a:solidFill>
              </a:rPr>
              <a:t>constrained </a:t>
            </a:r>
            <a:r>
              <a:rPr lang="en-US" dirty="0" smtClean="0"/>
              <a:t>to generate</a:t>
            </a:r>
          </a:p>
          <a:p>
            <a:pPr lvl="1" eaLnBrk="1" hangingPunct="1"/>
            <a:r>
              <a:rPr lang="en-US" dirty="0" smtClean="0"/>
              <a:t>Valid tests</a:t>
            </a:r>
          </a:p>
          <a:p>
            <a:pPr lvl="1" eaLnBrk="1" hangingPunct="1"/>
            <a:r>
              <a:rPr lang="en-US" dirty="0" smtClean="0"/>
              <a:t>Tests that meet the user requests</a:t>
            </a:r>
          </a:p>
          <a:p>
            <a:pPr eaLnBrk="1" hangingPunct="1"/>
            <a:r>
              <a:rPr lang="en-US" dirty="0" smtClean="0"/>
              <a:t>There are many (infinite number of) tests that fulfill these constraints</a:t>
            </a:r>
          </a:p>
          <a:p>
            <a:pPr eaLnBrk="1" hangingPunct="1"/>
            <a:r>
              <a:rPr lang="en-US" dirty="0" smtClean="0"/>
              <a:t>The generator can choose any such test</a:t>
            </a:r>
          </a:p>
          <a:p>
            <a:pPr lvl="2" eaLnBrk="1" hangingPunct="1"/>
            <a:endParaRPr lang="en-US" dirty="0" smtClean="0"/>
          </a:p>
        </p:txBody>
      </p:sp>
      <p:pic>
        <p:nvPicPr>
          <p:cNvPr id="40964" name="Picture 3" descr="dice_biasing_v1.jpg"/>
          <p:cNvPicPr>
            <a:picLocks noChangeAspect="1"/>
          </p:cNvPicPr>
          <p:nvPr/>
        </p:nvPicPr>
        <p:blipFill>
          <a:blip r:embed="rId2" cstate="print"/>
          <a:srcRect/>
          <a:stretch>
            <a:fillRect/>
          </a:stretch>
        </p:blipFill>
        <p:spPr bwMode="auto">
          <a:xfrm>
            <a:off x="7035800" y="1382713"/>
            <a:ext cx="1778000" cy="2489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600" smtClean="0"/>
              <a:t>Example – Instruction Pair Generation</a:t>
            </a:r>
          </a:p>
        </p:txBody>
      </p:sp>
      <p:sp>
        <p:nvSpPr>
          <p:cNvPr id="41987" name="Rectangle 3"/>
          <p:cNvSpPr>
            <a:spLocks noGrp="1" noChangeArrowheads="1"/>
          </p:cNvSpPr>
          <p:nvPr>
            <p:ph type="body" idx="1"/>
          </p:nvPr>
        </p:nvSpPr>
        <p:spPr/>
        <p:txBody>
          <a:bodyPr/>
          <a:lstStyle/>
          <a:p>
            <a:pPr eaLnBrk="1" hangingPunct="1"/>
            <a:r>
              <a:rPr lang="en-US" smtClean="0"/>
              <a:t>The test specification is a test with an </a:t>
            </a:r>
            <a:r>
              <a:rPr lang="en-US" smtClean="0">
                <a:solidFill>
                  <a:schemeClr val="folHlink"/>
                </a:solidFill>
              </a:rPr>
              <a:t>add</a:t>
            </a:r>
            <a:r>
              <a:rPr lang="en-US" smtClean="0"/>
              <a:t> instruction followed by an </a:t>
            </a:r>
            <a:r>
              <a:rPr lang="en-US" smtClean="0">
                <a:solidFill>
                  <a:schemeClr val="folHlink"/>
                </a:solidFill>
              </a:rPr>
              <a:t>xor</a:t>
            </a:r>
            <a:r>
              <a:rPr lang="en-US" smtClean="0"/>
              <a:t> instruction</a:t>
            </a:r>
          </a:p>
          <a:p>
            <a:pPr lvl="1" eaLnBrk="1" hangingPunct="1"/>
            <a:r>
              <a:rPr lang="en-US" smtClean="0"/>
              <a:t>Comes from the first extract of the verification plan</a:t>
            </a:r>
          </a:p>
          <a:p>
            <a:pPr eaLnBrk="1" hangingPunct="1"/>
            <a:r>
              <a:rPr lang="en-US" smtClean="0"/>
              <a:t>The test should look like</a:t>
            </a:r>
          </a:p>
          <a:p>
            <a:pPr eaLnBrk="1" hangingPunct="1"/>
            <a:r>
              <a:rPr lang="en-US" smtClean="0"/>
              <a:t>Everything else can be </a:t>
            </a:r>
            <a:br>
              <a:rPr lang="en-US" smtClean="0"/>
            </a:br>
            <a:r>
              <a:rPr lang="en-US" smtClean="0"/>
              <a:t>randomized</a:t>
            </a:r>
          </a:p>
        </p:txBody>
      </p:sp>
      <p:sp>
        <p:nvSpPr>
          <p:cNvPr id="41988" name="AutoShape 4"/>
          <p:cNvSpPr>
            <a:spLocks noChangeArrowheads="1"/>
          </p:cNvSpPr>
          <p:nvPr/>
        </p:nvSpPr>
        <p:spPr bwMode="auto">
          <a:xfrm>
            <a:off x="6074860" y="3765550"/>
            <a:ext cx="1955800" cy="1947863"/>
          </a:xfrm>
          <a:prstGeom prst="foldedCorner">
            <a:avLst>
              <a:gd name="adj" fmla="val 12500"/>
            </a:avLst>
          </a:prstGeom>
          <a:solidFill>
            <a:schemeClr val="accent2"/>
          </a:solidFill>
          <a:ln w="25400">
            <a:solidFill>
              <a:schemeClr val="tx1"/>
            </a:solidFill>
            <a:round/>
            <a:headEnd/>
            <a:tailEnd type="none" w="lg" len="lg"/>
          </a:ln>
        </p:spPr>
        <p:txBody>
          <a:bodyPr wrap="none" lIns="80806" tIns="40403" rIns="80806" bIns="40403" anchorCtr="1"/>
          <a:lstStyle/>
          <a:p>
            <a:pPr algn="l" defTabSz="808038" rtl="1"/>
            <a:r>
              <a:rPr lang="en-US" sz="1600">
                <a:solidFill>
                  <a:schemeClr val="bg1"/>
                </a:solidFill>
                <a:latin typeface="Comic Sans MS" pitchFamily="66" charset="0"/>
                <a:cs typeface="Arial" charset="0"/>
              </a:rPr>
              <a:t>add_xor_test</a:t>
            </a:r>
          </a:p>
          <a:p>
            <a:pPr algn="l" defTabSz="808038" rtl="1"/>
            <a:endParaRPr lang="en-US" sz="1600">
              <a:solidFill>
                <a:schemeClr val="bg1"/>
              </a:solidFill>
              <a:latin typeface="Comic Sans MS" pitchFamily="66" charset="0"/>
              <a:cs typeface="Arial" charset="0"/>
            </a:endParaRPr>
          </a:p>
          <a:p>
            <a:pPr algn="l" defTabSz="808038" rtl="1"/>
            <a:r>
              <a:rPr lang="en-US" sz="1600">
                <a:solidFill>
                  <a:schemeClr val="bg1"/>
                </a:solidFill>
                <a:latin typeface="Comic Sans MS" pitchFamily="66" charset="0"/>
                <a:cs typeface="Arial" charset="0"/>
              </a:rPr>
              <a:t>Start:</a:t>
            </a:r>
          </a:p>
          <a:p>
            <a:pPr algn="l" defTabSz="808038" rtl="1"/>
            <a:r>
              <a:rPr lang="en-US" sz="1600">
                <a:solidFill>
                  <a:schemeClr val="bg1"/>
                </a:solidFill>
                <a:latin typeface="Comic Sans MS" pitchFamily="66" charset="0"/>
                <a:cs typeface="Arial" charset="0"/>
              </a:rPr>
              <a:t>   </a:t>
            </a:r>
            <a:r>
              <a:rPr lang="en-US" sz="1600">
                <a:solidFill>
                  <a:schemeClr val="bg1"/>
                </a:solidFill>
                <a:cs typeface="Arial" charset="0"/>
              </a:rPr>
              <a:t>…</a:t>
            </a:r>
            <a:endParaRPr lang="en-US" sz="1600">
              <a:solidFill>
                <a:schemeClr val="bg1"/>
              </a:solidFill>
              <a:latin typeface="Comic Sans MS" pitchFamily="66" charset="0"/>
              <a:cs typeface="Arial" charset="0"/>
            </a:endParaRPr>
          </a:p>
          <a:p>
            <a:pPr algn="l" defTabSz="808038" rtl="1"/>
            <a:r>
              <a:rPr lang="en-US" sz="1600">
                <a:solidFill>
                  <a:schemeClr val="bg1"/>
                </a:solidFill>
                <a:latin typeface="Comic Sans MS" pitchFamily="66" charset="0"/>
                <a:cs typeface="Arial" charset="0"/>
              </a:rPr>
              <a:t>   Add ??, ??, ?? </a:t>
            </a:r>
          </a:p>
          <a:p>
            <a:pPr algn="l" defTabSz="808038" rtl="1"/>
            <a:r>
              <a:rPr lang="en-US" sz="1600">
                <a:solidFill>
                  <a:schemeClr val="bg1"/>
                </a:solidFill>
                <a:latin typeface="Comic Sans MS" pitchFamily="66" charset="0"/>
                <a:cs typeface="Arial" charset="0"/>
              </a:rPr>
              <a:t>   Xor ??, ??, ??</a:t>
            </a:r>
          </a:p>
          <a:p>
            <a:pPr algn="l" defTabSz="808038"/>
            <a:r>
              <a:rPr lang="en-US" sz="1600">
                <a:latin typeface="Comic Sans MS" pitchFamily="66" charset="0"/>
                <a:cs typeface="Arial" charset="0"/>
              </a:rPr>
              <a:t>   </a:t>
            </a:r>
            <a:r>
              <a:rPr lang="en-US" sz="1600">
                <a:cs typeface="Arial" charset="0"/>
              </a:rPr>
              <a:t>…</a:t>
            </a:r>
            <a:endParaRPr lang="en-US" sz="1600">
              <a:latin typeface="Comic Sans MS" pitchFamily="66" charset="0"/>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Goals of Stimuli Generation</a:t>
            </a:r>
          </a:p>
        </p:txBody>
      </p:sp>
      <p:sp>
        <p:nvSpPr>
          <p:cNvPr id="6147" name="Rectangle 3"/>
          <p:cNvSpPr>
            <a:spLocks noGrp="1" noChangeArrowheads="1"/>
          </p:cNvSpPr>
          <p:nvPr>
            <p:ph type="body" idx="1"/>
          </p:nvPr>
        </p:nvSpPr>
        <p:spPr/>
        <p:txBody>
          <a:bodyPr/>
          <a:lstStyle/>
          <a:p>
            <a:pPr eaLnBrk="1" hangingPunct="1">
              <a:lnSpc>
                <a:spcPct val="80000"/>
              </a:lnSpc>
            </a:pPr>
            <a:r>
              <a:rPr lang="en-US" sz="2800" dirty="0" smtClean="0"/>
              <a:t>Achieve all the items in the test scenarios matrix of the verification plan</a:t>
            </a:r>
          </a:p>
          <a:p>
            <a:pPr lvl="1" eaLnBrk="1" hangingPunct="1">
              <a:lnSpc>
                <a:spcPct val="80000"/>
              </a:lnSpc>
            </a:pPr>
            <a:r>
              <a:rPr lang="en-US" sz="2400" dirty="0" smtClean="0"/>
              <a:t>Ensure that the </a:t>
            </a:r>
            <a:r>
              <a:rPr lang="en-US" sz="2400" dirty="0" smtClean="0"/>
              <a:t>scenarios </a:t>
            </a:r>
            <a:r>
              <a:rPr lang="en-US" sz="2400" dirty="0" smtClean="0"/>
              <a:t>in the matrix </a:t>
            </a:r>
            <a:r>
              <a:rPr lang="en-US" sz="2400" dirty="0" smtClean="0"/>
              <a:t>are</a:t>
            </a:r>
            <a:r>
              <a:rPr lang="en-US" sz="2400" dirty="0" smtClean="0"/>
              <a:t> </a:t>
            </a:r>
            <a:r>
              <a:rPr lang="en-US" sz="2400" dirty="0" smtClean="0"/>
              <a:t>happening</a:t>
            </a:r>
          </a:p>
          <a:p>
            <a:pPr lvl="1" eaLnBrk="1" hangingPunct="1">
              <a:lnSpc>
                <a:spcPct val="80000"/>
              </a:lnSpc>
            </a:pPr>
            <a:r>
              <a:rPr lang="en-US" sz="2400" dirty="0" smtClean="0"/>
              <a:t>Ensure that “bad effects” are propagating to an existing checker</a:t>
            </a:r>
          </a:p>
          <a:p>
            <a:pPr lvl="2" eaLnBrk="1" hangingPunct="1">
              <a:lnSpc>
                <a:spcPct val="80000"/>
              </a:lnSpc>
            </a:pPr>
            <a:r>
              <a:rPr lang="en-US" sz="2000" dirty="0" smtClean="0"/>
              <a:t>Hitting a bug without exposing it is worth nothing</a:t>
            </a:r>
          </a:p>
          <a:p>
            <a:pPr eaLnBrk="1" hangingPunct="1">
              <a:lnSpc>
                <a:spcPct val="80000"/>
              </a:lnSpc>
              <a:spcBef>
                <a:spcPts val="1872"/>
              </a:spcBef>
            </a:pPr>
            <a:r>
              <a:rPr lang="en-US" sz="2800" dirty="0" smtClean="0"/>
              <a:t>But also</a:t>
            </a:r>
          </a:p>
          <a:p>
            <a:pPr lvl="1" eaLnBrk="1" hangingPunct="1">
              <a:lnSpc>
                <a:spcPct val="80000"/>
              </a:lnSpc>
            </a:pPr>
            <a:r>
              <a:rPr lang="en-US" sz="2400" dirty="0" smtClean="0"/>
              <a:t>Hitting and exposing all the problems we did not think about in the verification plan</a:t>
            </a:r>
          </a:p>
          <a:p>
            <a:pPr lvl="1" eaLnBrk="1" hangingPunct="1">
              <a:lnSpc>
                <a:spcPct val="80000"/>
              </a:lnSpc>
            </a:pPr>
            <a:r>
              <a:rPr lang="en-US" sz="2400" dirty="0" smtClean="0"/>
              <a:t>Provide information about the design and help recreate and understand problems</a:t>
            </a:r>
          </a:p>
          <a:p>
            <a:pPr lvl="1" eaLnBrk="1" hangingPunct="1">
              <a:lnSpc>
                <a:spcPct val="80000"/>
              </a:lnSpc>
            </a:pPr>
            <a:r>
              <a:rPr lang="en-US" sz="2400" dirty="0" smtClean="0"/>
              <a:t>Ensure that nothing gets broken over time</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4000" smtClean="0"/>
              <a:t>Random Decisions for add_xor_test</a:t>
            </a:r>
          </a:p>
        </p:txBody>
      </p:sp>
      <p:sp>
        <p:nvSpPr>
          <p:cNvPr id="254979" name="Rectangle 3"/>
          <p:cNvSpPr>
            <a:spLocks noGrp="1" noChangeArrowheads="1"/>
          </p:cNvSpPr>
          <p:nvPr>
            <p:ph type="body" idx="1"/>
          </p:nvPr>
        </p:nvSpPr>
        <p:spPr/>
        <p:txBody>
          <a:bodyPr/>
          <a:lstStyle/>
          <a:p>
            <a:pPr eaLnBrk="1" hangingPunct="1">
              <a:lnSpc>
                <a:spcPct val="80000"/>
              </a:lnSpc>
            </a:pPr>
            <a:r>
              <a:rPr lang="en-US" sz="2800" dirty="0" smtClean="0"/>
              <a:t>Registers of add instruction</a:t>
            </a:r>
          </a:p>
          <a:p>
            <a:pPr eaLnBrk="1" hangingPunct="1">
              <a:lnSpc>
                <a:spcPct val="80000"/>
              </a:lnSpc>
            </a:pPr>
            <a:r>
              <a:rPr lang="en-US" sz="2800" dirty="0" smtClean="0"/>
              <a:t>Data of add instruction</a:t>
            </a:r>
          </a:p>
          <a:p>
            <a:pPr eaLnBrk="1" hangingPunct="1">
              <a:lnSpc>
                <a:spcPct val="80000"/>
              </a:lnSpc>
            </a:pPr>
            <a:r>
              <a:rPr lang="en-US" sz="2800" dirty="0" smtClean="0"/>
              <a:t>Registers of </a:t>
            </a:r>
            <a:r>
              <a:rPr lang="en-US" sz="2800" dirty="0" err="1" smtClean="0"/>
              <a:t>xor</a:t>
            </a:r>
            <a:r>
              <a:rPr lang="en-US" sz="2800" dirty="0" smtClean="0"/>
              <a:t> instruction</a:t>
            </a:r>
          </a:p>
          <a:p>
            <a:pPr eaLnBrk="1" hangingPunct="1">
              <a:lnSpc>
                <a:spcPct val="80000"/>
              </a:lnSpc>
            </a:pPr>
            <a:r>
              <a:rPr lang="en-US" sz="2800" dirty="0" smtClean="0"/>
              <a:t>Data of </a:t>
            </a:r>
            <a:r>
              <a:rPr lang="en-US" sz="2800" dirty="0" err="1" smtClean="0"/>
              <a:t>xor</a:t>
            </a:r>
            <a:r>
              <a:rPr lang="en-US" sz="2800" dirty="0" smtClean="0"/>
              <a:t> instruction</a:t>
            </a:r>
          </a:p>
          <a:p>
            <a:pPr marL="0" indent="0" eaLnBrk="1" hangingPunct="1">
              <a:lnSpc>
                <a:spcPct val="80000"/>
              </a:lnSpc>
              <a:buNone/>
            </a:pPr>
            <a:r>
              <a:rPr lang="en-US" sz="2800" i="1" dirty="0" smtClean="0">
                <a:solidFill>
                  <a:schemeClr val="bg2"/>
                </a:solidFill>
              </a:rPr>
              <a:t>... but also</a:t>
            </a:r>
          </a:p>
          <a:p>
            <a:pPr eaLnBrk="1" hangingPunct="1">
              <a:lnSpc>
                <a:spcPct val="80000"/>
              </a:lnSpc>
            </a:pPr>
            <a:r>
              <a:rPr lang="en-US" sz="2800" dirty="0" smtClean="0"/>
              <a:t>Prelude sequence</a:t>
            </a:r>
          </a:p>
          <a:p>
            <a:pPr eaLnBrk="1" hangingPunct="1">
              <a:lnSpc>
                <a:spcPct val="80000"/>
              </a:lnSpc>
            </a:pPr>
            <a:r>
              <a:rPr lang="en-US" sz="2800" dirty="0" smtClean="0"/>
              <a:t>Epilogue sequence</a:t>
            </a:r>
          </a:p>
          <a:p>
            <a:pPr eaLnBrk="1" hangingPunct="1">
              <a:lnSpc>
                <a:spcPct val="80000"/>
              </a:lnSpc>
            </a:pPr>
            <a:r>
              <a:rPr lang="en-US" sz="2800" dirty="0" smtClean="0"/>
              <a:t>Start address of the program</a:t>
            </a:r>
          </a:p>
          <a:p>
            <a:pPr eaLnBrk="1" hangingPunct="1">
              <a:lnSpc>
                <a:spcPct val="80000"/>
              </a:lnSpc>
            </a:pPr>
            <a:r>
              <a:rPr lang="en-US" sz="2800" dirty="0" smtClean="0"/>
              <a:t>Processor </a:t>
            </a:r>
            <a:r>
              <a:rPr lang="en-US" sz="2800" dirty="0" smtClean="0"/>
              <a:t>operation mode</a:t>
            </a:r>
          </a:p>
          <a:p>
            <a:pPr eaLnBrk="1" hangingPunct="1">
              <a:lnSpc>
                <a:spcPct val="80000"/>
              </a:lnSpc>
            </a:pPr>
            <a:r>
              <a:rPr lang="en-US" sz="2800" dirty="0" smtClean="0"/>
              <a:t>Behavior </a:t>
            </a:r>
            <a:r>
              <a:rPr lang="en-US" sz="2800" dirty="0" smtClean="0"/>
              <a:t>of caches, I/O, …</a:t>
            </a:r>
          </a:p>
          <a:p>
            <a:pPr eaLnBrk="1" hangingPunct="1">
              <a:lnSpc>
                <a:spcPct val="80000"/>
              </a:lnSpc>
            </a:pPr>
            <a:r>
              <a:rPr lang="en-US" sz="2800" dirty="0" smtClean="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372533" y="1270000"/>
            <a:ext cx="7196667" cy="3725333"/>
          </a:xfrm>
          <a:prstGeom prst="roundRect">
            <a:avLst/>
          </a:prstGeom>
          <a:solidFill>
            <a:schemeClr val="bg1">
              <a:lumMod val="75000"/>
              <a:alpha val="33000"/>
            </a:scheme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4034" name="Rectangle 2"/>
          <p:cNvSpPr>
            <a:spLocks noGrp="1" noChangeArrowheads="1"/>
          </p:cNvSpPr>
          <p:nvPr>
            <p:ph type="title"/>
          </p:nvPr>
        </p:nvSpPr>
        <p:spPr/>
        <p:txBody>
          <a:bodyPr/>
          <a:lstStyle/>
          <a:p>
            <a:pPr eaLnBrk="1" hangingPunct="1"/>
            <a:r>
              <a:rPr lang="en-US" sz="4000" smtClean="0"/>
              <a:t>How To Make Random Decisions</a:t>
            </a:r>
          </a:p>
        </p:txBody>
      </p:sp>
      <p:sp>
        <p:nvSpPr>
          <p:cNvPr id="256003" name="Rectangle 3"/>
          <p:cNvSpPr>
            <a:spLocks noGrp="1" noChangeArrowheads="1"/>
          </p:cNvSpPr>
          <p:nvPr>
            <p:ph type="body" idx="1"/>
          </p:nvPr>
        </p:nvSpPr>
        <p:spPr>
          <a:xfrm>
            <a:off x="468313" y="1388008"/>
            <a:ext cx="7388754" cy="4983162"/>
          </a:xfrm>
        </p:spPr>
        <p:txBody>
          <a:bodyPr/>
          <a:lstStyle/>
          <a:p>
            <a:pPr eaLnBrk="1" hangingPunct="1">
              <a:lnSpc>
                <a:spcPct val="80000"/>
              </a:lnSpc>
            </a:pPr>
            <a:r>
              <a:rPr lang="en-US" sz="2800" dirty="0" smtClean="0">
                <a:solidFill>
                  <a:srgbClr val="0000CC"/>
                </a:solidFill>
              </a:rPr>
              <a:t>Pure random</a:t>
            </a:r>
            <a:r>
              <a:rPr lang="en-US" sz="2800" dirty="0" smtClean="0"/>
              <a:t> decisions</a:t>
            </a:r>
          </a:p>
          <a:p>
            <a:pPr lvl="1" eaLnBrk="1" hangingPunct="1">
              <a:lnSpc>
                <a:spcPct val="80000"/>
              </a:lnSpc>
            </a:pPr>
            <a:r>
              <a:rPr lang="en-US" sz="2400" dirty="0" smtClean="0"/>
              <a:t>Most tests will be invalid</a:t>
            </a:r>
          </a:p>
          <a:p>
            <a:pPr eaLnBrk="1" hangingPunct="1">
              <a:lnSpc>
                <a:spcPct val="80000"/>
              </a:lnSpc>
              <a:spcBef>
                <a:spcPts val="1224"/>
              </a:spcBef>
            </a:pPr>
            <a:r>
              <a:rPr lang="en-US" sz="2800" dirty="0" smtClean="0">
                <a:solidFill>
                  <a:srgbClr val="0000CC"/>
                </a:solidFill>
              </a:rPr>
              <a:t>Constrained random</a:t>
            </a:r>
            <a:r>
              <a:rPr lang="en-US" sz="2800" dirty="0" smtClean="0"/>
              <a:t> decisions</a:t>
            </a:r>
          </a:p>
          <a:p>
            <a:pPr lvl="1" eaLnBrk="1" hangingPunct="1">
              <a:lnSpc>
                <a:spcPct val="80000"/>
              </a:lnSpc>
            </a:pPr>
            <a:r>
              <a:rPr lang="en-US" sz="2400" dirty="0" smtClean="0"/>
              <a:t>Limit random decisions to those that lead to </a:t>
            </a:r>
            <a:r>
              <a:rPr lang="en-US" sz="2400" dirty="0" smtClean="0">
                <a:solidFill>
                  <a:srgbClr val="A50021"/>
                </a:solidFill>
              </a:rPr>
              <a:t>valid tests</a:t>
            </a:r>
          </a:p>
          <a:p>
            <a:pPr lvl="1" eaLnBrk="1" hangingPunct="1">
              <a:lnSpc>
                <a:spcPct val="80000"/>
              </a:lnSpc>
            </a:pPr>
            <a:r>
              <a:rPr lang="en-US" sz="2400" dirty="0" smtClean="0"/>
              <a:t>Choose uniformly among valid possibilities</a:t>
            </a:r>
          </a:p>
          <a:p>
            <a:pPr lvl="1" eaLnBrk="1" hangingPunct="1">
              <a:lnSpc>
                <a:spcPct val="80000"/>
              </a:lnSpc>
            </a:pPr>
            <a:r>
              <a:rPr lang="en-US" sz="2400" dirty="0" smtClean="0"/>
              <a:t>Result</a:t>
            </a:r>
          </a:p>
          <a:p>
            <a:pPr lvl="2" eaLnBrk="1" hangingPunct="1">
              <a:lnSpc>
                <a:spcPct val="80000"/>
              </a:lnSpc>
            </a:pPr>
            <a:r>
              <a:rPr lang="en-US" sz="2000" dirty="0" smtClean="0"/>
              <a:t>Generated tests are valid</a:t>
            </a:r>
          </a:p>
          <a:p>
            <a:pPr lvl="2" eaLnBrk="1" hangingPunct="1">
              <a:lnSpc>
                <a:spcPct val="80000"/>
              </a:lnSpc>
            </a:pPr>
            <a:r>
              <a:rPr lang="en-US" sz="2000" dirty="0" smtClean="0"/>
              <a:t>Most random decisions are not interesting</a:t>
            </a:r>
            <a:br>
              <a:rPr lang="en-US" sz="2000" dirty="0" smtClean="0"/>
            </a:br>
            <a:r>
              <a:rPr lang="en-US" sz="2000" dirty="0" smtClean="0">
                <a:sym typeface="Wingdings" pitchFamily="2" charset="2"/>
              </a:rPr>
              <a:t> </a:t>
            </a:r>
            <a:r>
              <a:rPr lang="en-US" sz="2000" dirty="0" smtClean="0"/>
              <a:t>Small gain in test quality</a:t>
            </a:r>
          </a:p>
          <a:p>
            <a:pPr eaLnBrk="1" hangingPunct="1">
              <a:lnSpc>
                <a:spcPct val="80000"/>
              </a:lnSpc>
              <a:spcBef>
                <a:spcPts val="1224"/>
              </a:spcBef>
            </a:pPr>
            <a:r>
              <a:rPr lang="en-US" sz="2800" dirty="0" smtClean="0">
                <a:solidFill>
                  <a:srgbClr val="0000CC"/>
                </a:solidFill>
              </a:rPr>
              <a:t>“Smart” constrained random</a:t>
            </a:r>
            <a:r>
              <a:rPr lang="en-US" sz="2800" dirty="0" smtClean="0"/>
              <a:t> decisions</a:t>
            </a:r>
          </a:p>
          <a:p>
            <a:pPr lvl="1" eaLnBrk="1" hangingPunct="1">
              <a:lnSpc>
                <a:spcPct val="80000"/>
              </a:lnSpc>
            </a:pPr>
            <a:r>
              <a:rPr lang="en-US" sz="2400" dirty="0" smtClean="0">
                <a:solidFill>
                  <a:srgbClr val="A50021"/>
                </a:solidFill>
              </a:rPr>
              <a:t>Bias</a:t>
            </a:r>
            <a:r>
              <a:rPr lang="en-US" sz="2400" dirty="0" smtClean="0"/>
              <a:t> decision toward interesting cases</a:t>
            </a:r>
          </a:p>
          <a:p>
            <a:pPr lvl="1" eaLnBrk="1" hangingPunct="1">
              <a:lnSpc>
                <a:spcPct val="80000"/>
              </a:lnSpc>
            </a:pPr>
            <a:r>
              <a:rPr lang="en-US" sz="2400" dirty="0" smtClean="0"/>
              <a:t>Can lead to significant </a:t>
            </a:r>
            <a:r>
              <a:rPr lang="en-US" sz="2400" dirty="0" smtClean="0">
                <a:solidFill>
                  <a:srgbClr val="A50021"/>
                </a:solidFill>
              </a:rPr>
              <a:t>improvement in test </a:t>
            </a:r>
          </a:p>
          <a:p>
            <a:pPr lvl="1" eaLnBrk="1" hangingPunct="1">
              <a:lnSpc>
                <a:spcPct val="80000"/>
              </a:lnSpc>
              <a:buFontTx/>
              <a:buNone/>
            </a:pPr>
            <a:r>
              <a:rPr lang="en-US" sz="2400" dirty="0" smtClean="0">
                <a:solidFill>
                  <a:srgbClr val="A50021"/>
                </a:solidFill>
              </a:rPr>
              <a:t>	quality</a:t>
            </a:r>
          </a:p>
        </p:txBody>
      </p:sp>
      <p:pic>
        <p:nvPicPr>
          <p:cNvPr id="4" name="Picture 3" descr="dice_biasing_v1.jpg"/>
          <p:cNvPicPr>
            <a:picLocks noChangeAspect="1"/>
          </p:cNvPicPr>
          <p:nvPr/>
        </p:nvPicPr>
        <p:blipFill>
          <a:blip r:embed="rId3" cstate="print"/>
          <a:srcRect/>
          <a:stretch>
            <a:fillRect/>
          </a:stretch>
        </p:blipFill>
        <p:spPr bwMode="auto">
          <a:xfrm>
            <a:off x="7721600" y="3149600"/>
            <a:ext cx="1066800" cy="1493838"/>
          </a:xfrm>
          <a:prstGeom prst="rect">
            <a:avLst/>
          </a:prstGeom>
          <a:noFill/>
          <a:ln w="9525">
            <a:noFill/>
            <a:miter lim="800000"/>
            <a:headEnd/>
            <a:tailEnd/>
          </a:ln>
        </p:spPr>
      </p:pic>
      <p:pic>
        <p:nvPicPr>
          <p:cNvPr id="5" name="Picture 4" descr="dice_v2.jpg"/>
          <p:cNvPicPr>
            <a:picLocks noChangeAspect="1"/>
          </p:cNvPicPr>
          <p:nvPr/>
        </p:nvPicPr>
        <p:blipFill>
          <a:blip r:embed="rId4" cstate="print"/>
          <a:srcRect/>
          <a:stretch>
            <a:fillRect/>
          </a:stretch>
        </p:blipFill>
        <p:spPr bwMode="auto">
          <a:xfrm>
            <a:off x="6794500" y="1246189"/>
            <a:ext cx="1993900" cy="1323975"/>
          </a:xfrm>
          <a:prstGeom prst="rect">
            <a:avLst/>
          </a:prstGeom>
          <a:noFill/>
          <a:ln w="9525">
            <a:noFill/>
            <a:miter lim="800000"/>
            <a:headEnd/>
            <a:tailEnd/>
          </a:ln>
        </p:spPr>
      </p:pic>
      <p:pic>
        <p:nvPicPr>
          <p:cNvPr id="6" name="Picture 5" descr="dice_biasing_v2.jpg"/>
          <p:cNvPicPr>
            <a:picLocks noChangeAspect="1"/>
          </p:cNvPicPr>
          <p:nvPr/>
        </p:nvPicPr>
        <p:blipFill>
          <a:blip r:embed="rId5" cstate="print"/>
          <a:srcRect/>
          <a:stretch>
            <a:fillRect/>
          </a:stretch>
        </p:blipFill>
        <p:spPr bwMode="auto">
          <a:xfrm>
            <a:off x="7658100" y="4762500"/>
            <a:ext cx="1128713" cy="17033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03">
                                            <p:txEl>
                                              <p:pRg st="1" end="1"/>
                                            </p:txEl>
                                          </p:spTgt>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0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00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0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03">
                                            <p:txEl>
                                              <p:pRg st="7" end="7"/>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20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0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600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600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6003">
                                            <p:txEl>
                                              <p:pRg st="11" end="11"/>
                                            </p:txEl>
                                          </p:spTgt>
                                        </p:tgtEl>
                                        <p:attrNameLst>
                                          <p:attrName>style.visibility</p:attrName>
                                        </p:attrNameLst>
                                      </p:cBhvr>
                                      <p:to>
                                        <p:strVal val="visible"/>
                                      </p:to>
                                    </p:set>
                                  </p:childTnLst>
                                </p:cTn>
                              </p:par>
                            </p:childTnLst>
                          </p:cTn>
                        </p:par>
                        <p:par>
                          <p:cTn id="41" fill="hold">
                            <p:stCondLst>
                              <p:cond delay="0"/>
                            </p:stCondLst>
                            <p:childTnLst>
                              <p:par>
                                <p:cTn id="42" presetID="10" presetClass="entr" presetSubtype="0"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4000" smtClean="0"/>
              <a:t>“Smart” Decisions for add_xor_test</a:t>
            </a:r>
          </a:p>
        </p:txBody>
      </p:sp>
      <p:sp>
        <p:nvSpPr>
          <p:cNvPr id="45059" name="Rectangle 3"/>
          <p:cNvSpPr>
            <a:spLocks noGrp="1" noChangeArrowheads="1"/>
          </p:cNvSpPr>
          <p:nvPr>
            <p:ph type="body" idx="1"/>
          </p:nvPr>
        </p:nvSpPr>
        <p:spPr>
          <a:xfrm>
            <a:off x="332846" y="1320272"/>
            <a:ext cx="4560887" cy="5249861"/>
          </a:xfrm>
        </p:spPr>
        <p:txBody>
          <a:bodyPr/>
          <a:lstStyle/>
          <a:p>
            <a:pPr eaLnBrk="1" hangingPunct="1">
              <a:lnSpc>
                <a:spcPct val="90000"/>
              </a:lnSpc>
            </a:pPr>
            <a:r>
              <a:rPr lang="en-US" sz="2400" dirty="0" smtClean="0"/>
              <a:t>Data of add instruction</a:t>
            </a:r>
          </a:p>
          <a:p>
            <a:pPr lvl="1" eaLnBrk="1" hangingPunct="1">
              <a:lnSpc>
                <a:spcPct val="90000"/>
              </a:lnSpc>
            </a:pPr>
            <a:r>
              <a:rPr lang="en-US" sz="2000" dirty="0" smtClean="0"/>
              <a:t>Result = 0</a:t>
            </a:r>
          </a:p>
          <a:p>
            <a:pPr lvl="1" eaLnBrk="1" hangingPunct="1">
              <a:lnSpc>
                <a:spcPct val="90000"/>
              </a:lnSpc>
            </a:pPr>
            <a:r>
              <a:rPr lang="en-US" sz="2000" dirty="0" smtClean="0"/>
              <a:t>Overflow</a:t>
            </a:r>
          </a:p>
          <a:p>
            <a:pPr lvl="1" eaLnBrk="1" hangingPunct="1">
              <a:lnSpc>
                <a:spcPct val="90000"/>
              </a:lnSpc>
            </a:pPr>
            <a:r>
              <a:rPr lang="en-US" sz="2000" dirty="0" smtClean="0"/>
              <a:t>Long sequences of ‘1’ (long carry chains)</a:t>
            </a:r>
          </a:p>
          <a:p>
            <a:pPr eaLnBrk="1" hangingPunct="1">
              <a:lnSpc>
                <a:spcPct val="90000"/>
              </a:lnSpc>
            </a:pPr>
            <a:r>
              <a:rPr lang="en-US" sz="2400" dirty="0" smtClean="0"/>
              <a:t>Registers </a:t>
            </a:r>
            <a:r>
              <a:rPr lang="en-US" sz="2400" dirty="0" smtClean="0"/>
              <a:t>of add instruction</a:t>
            </a:r>
          </a:p>
          <a:p>
            <a:pPr lvl="1" eaLnBrk="1" hangingPunct="1">
              <a:lnSpc>
                <a:spcPct val="90000"/>
              </a:lnSpc>
            </a:pPr>
            <a:r>
              <a:rPr lang="en-US" sz="2000" dirty="0" smtClean="0"/>
              <a:t>special registers, e.g. G0 for PowerPC </a:t>
            </a:r>
            <a:endParaRPr lang="en-US" sz="2000" dirty="0" smtClean="0"/>
          </a:p>
          <a:p>
            <a:pPr eaLnBrk="1" hangingPunct="1">
              <a:lnSpc>
                <a:spcPct val="90000"/>
              </a:lnSpc>
            </a:pPr>
            <a:r>
              <a:rPr lang="en-US" sz="2400" dirty="0" smtClean="0"/>
              <a:t>Registers </a:t>
            </a:r>
            <a:r>
              <a:rPr lang="en-US" sz="2400" dirty="0" smtClean="0"/>
              <a:t>of </a:t>
            </a:r>
            <a:r>
              <a:rPr lang="en-US" sz="2400" dirty="0" err="1" smtClean="0"/>
              <a:t>xor</a:t>
            </a:r>
            <a:r>
              <a:rPr lang="en-US" sz="2400" dirty="0" smtClean="0"/>
              <a:t> instruction</a:t>
            </a:r>
          </a:p>
          <a:p>
            <a:pPr lvl="1" eaLnBrk="1" hangingPunct="1">
              <a:lnSpc>
                <a:spcPct val="90000"/>
              </a:lnSpc>
            </a:pPr>
            <a:r>
              <a:rPr lang="en-US" sz="2000" dirty="0" smtClean="0"/>
              <a:t>Same registers as used for add instruction</a:t>
            </a:r>
          </a:p>
          <a:p>
            <a:pPr eaLnBrk="1" hangingPunct="1">
              <a:lnSpc>
                <a:spcPct val="90000"/>
              </a:lnSpc>
            </a:pPr>
            <a:r>
              <a:rPr lang="en-US" sz="2400" dirty="0" smtClean="0"/>
              <a:t>Start address of the program</a:t>
            </a:r>
          </a:p>
          <a:p>
            <a:pPr lvl="1" eaLnBrk="1" hangingPunct="1">
              <a:lnSpc>
                <a:spcPct val="90000"/>
              </a:lnSpc>
            </a:pPr>
            <a:r>
              <a:rPr lang="en-US" sz="2000" dirty="0" smtClean="0"/>
              <a:t>Page 0</a:t>
            </a:r>
          </a:p>
          <a:p>
            <a:pPr lvl="1" eaLnBrk="1" hangingPunct="1">
              <a:lnSpc>
                <a:spcPct val="90000"/>
              </a:lnSpc>
            </a:pPr>
            <a:r>
              <a:rPr lang="en-US" sz="2000" dirty="0" smtClean="0"/>
              <a:t>Start of page</a:t>
            </a:r>
          </a:p>
          <a:p>
            <a:pPr lvl="1" eaLnBrk="1" hangingPunct="1">
              <a:lnSpc>
                <a:spcPct val="90000"/>
              </a:lnSpc>
            </a:pPr>
            <a:r>
              <a:rPr lang="en-US" sz="2000" dirty="0" smtClean="0"/>
              <a:t>Near end of page</a:t>
            </a:r>
            <a:endParaRPr lang="en-US" sz="2000" dirty="0" smtClean="0"/>
          </a:p>
        </p:txBody>
      </p:sp>
      <p:grpSp>
        <p:nvGrpSpPr>
          <p:cNvPr id="45061" name="Group 45060"/>
          <p:cNvGrpSpPr/>
          <p:nvPr/>
        </p:nvGrpSpPr>
        <p:grpSpPr>
          <a:xfrm>
            <a:off x="5486125" y="1521126"/>
            <a:ext cx="3980391" cy="3605211"/>
            <a:chOff x="4927330" y="1521126"/>
            <a:chExt cx="3980391" cy="3605211"/>
          </a:xfrm>
        </p:grpSpPr>
        <p:sp>
          <p:nvSpPr>
            <p:cNvPr id="5" name="Rectangle 4"/>
            <p:cNvSpPr>
              <a:spLocks noChangeArrowheads="1"/>
            </p:cNvSpPr>
            <p:nvPr/>
          </p:nvSpPr>
          <p:spPr bwMode="black">
            <a:xfrm>
              <a:off x="4927330" y="2607728"/>
              <a:ext cx="3099066" cy="1540934"/>
            </a:xfrm>
            <a:prstGeom prst="rect">
              <a:avLst/>
            </a:prstGeom>
            <a:solidFill>
              <a:srgbClr val="EAEBF4"/>
            </a:solidFill>
            <a:ln w="12700" algn="ctr">
              <a:solidFill>
                <a:schemeClr val="tx1"/>
              </a:solidFill>
              <a:miter lim="800000"/>
              <a:headEnd/>
              <a:tailEnd type="none" w="lg" len="lg"/>
            </a:ln>
          </p:spPr>
          <p:txBody>
            <a:bodyPr wrap="none" lIns="91431" tIns="45716" rIns="91431" bIns="45716" anchor="ctr"/>
            <a:lstStyle/>
            <a:p>
              <a:pPr marL="400050" indent="-400050" algn="l">
                <a:spcAft>
                  <a:spcPct val="20000"/>
                </a:spcAft>
                <a:buClr>
                  <a:schemeClr val="bg2"/>
                </a:buClr>
                <a:buFont typeface="Wingdings 2" pitchFamily="18" charset="2"/>
                <a:buNone/>
              </a:pPr>
              <a:r>
                <a:rPr lang="en-US" sz="2000" b="1" dirty="0">
                  <a:latin typeface="Courier New" pitchFamily="49" charset="0"/>
                  <a:cs typeface="Courier New" pitchFamily="49" charset="0"/>
                </a:rPr>
                <a:t>add R1 </a:t>
              </a:r>
              <a:r>
                <a:rPr lang="en-US" sz="2000" b="1" dirty="0">
                  <a:latin typeface="Courier New" pitchFamily="49" charset="0"/>
                  <a:cs typeface="Courier New" pitchFamily="49" charset="0"/>
                  <a:sym typeface="Wingdings" pitchFamily="2" charset="2"/>
                </a:rPr>
                <a:t> R2 + R3</a:t>
              </a:r>
            </a:p>
            <a:p>
              <a:pPr marL="400050" indent="-400050" algn="l">
                <a:spcAft>
                  <a:spcPct val="20000"/>
                </a:spcAft>
                <a:buClr>
                  <a:schemeClr val="bg2"/>
                </a:buClr>
                <a:buFont typeface="Wingdings 2" pitchFamily="18" charset="2"/>
                <a:buNone/>
              </a:pPr>
              <a:r>
                <a:rPr lang="en-US" sz="2000" b="1" dirty="0">
                  <a:latin typeface="Courier New" pitchFamily="49" charset="0"/>
                  <a:cs typeface="Courier New" pitchFamily="49" charset="0"/>
                  <a:sym typeface="Wingdings" pitchFamily="2" charset="2"/>
                </a:rPr>
                <a:t>load Rx  </a:t>
              </a:r>
              <a:r>
                <a:rPr lang="en-US" sz="2000" b="1" dirty="0" smtClean="0">
                  <a:latin typeface="Courier New" pitchFamily="49" charset="0"/>
                  <a:cs typeface="Courier New" pitchFamily="49" charset="0"/>
                  <a:sym typeface="Wingdings" pitchFamily="2" charset="2"/>
                </a:rPr>
                <a:t>1000 (</a:t>
              </a:r>
              <a:r>
                <a:rPr lang="en-US" sz="2000" b="1" dirty="0" err="1">
                  <a:latin typeface="Courier New" pitchFamily="49" charset="0"/>
                  <a:cs typeface="Courier New" pitchFamily="49" charset="0"/>
                  <a:sym typeface="Wingdings" pitchFamily="2" charset="2"/>
                </a:rPr>
                <a:t>Ry</a:t>
              </a:r>
              <a:r>
                <a:rPr lang="en-US" sz="2000" b="1" dirty="0">
                  <a:latin typeface="Courier New" pitchFamily="49" charset="0"/>
                  <a:cs typeface="Courier New" pitchFamily="49" charset="0"/>
                  <a:sym typeface="Wingdings" pitchFamily="2" charset="2"/>
                </a:rPr>
                <a:t>) </a:t>
              </a:r>
            </a:p>
            <a:p>
              <a:pPr marL="400050" indent="-400050" algn="l">
                <a:spcAft>
                  <a:spcPct val="20000"/>
                </a:spcAft>
                <a:buClr>
                  <a:schemeClr val="bg2"/>
                </a:buClr>
                <a:buFont typeface="Wingdings 2" pitchFamily="18" charset="2"/>
                <a:buNone/>
              </a:pPr>
              <a:r>
                <a:rPr lang="en-US" sz="2000" b="1" dirty="0">
                  <a:latin typeface="Courier New" pitchFamily="49" charset="0"/>
                  <a:cs typeface="Courier New" pitchFamily="49" charset="0"/>
                </a:rPr>
                <a:t>???? </a:t>
              </a:r>
              <a:r>
                <a:rPr lang="en-US" sz="2000" b="1" dirty="0">
                  <a:sym typeface="Wingdings" pitchFamily="2" charset="2"/>
                </a:rPr>
                <a:t></a:t>
              </a:r>
              <a:r>
                <a:rPr lang="en-US" sz="1400" b="1" dirty="0">
                  <a:sym typeface="Wingdings" pitchFamily="2" charset="2"/>
                </a:rPr>
                <a:t> </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Rz</a:t>
              </a:r>
              <a:endParaRPr lang="en-US" sz="2000" b="1" dirty="0">
                <a:latin typeface="Courier New" pitchFamily="49" charset="0"/>
                <a:cs typeface="Courier New" pitchFamily="49" charset="0"/>
              </a:endParaRPr>
            </a:p>
            <a:p>
              <a:pPr marL="400050" indent="-400050" algn="l">
                <a:spcAft>
                  <a:spcPct val="20000"/>
                </a:spcAft>
                <a:buClr>
                  <a:schemeClr val="bg2"/>
                </a:buClr>
                <a:buFont typeface="Wingdings 2" pitchFamily="18" charset="2"/>
                <a:buNone/>
              </a:pPr>
              <a:r>
                <a:rPr lang="en-US" sz="2000" b="1" dirty="0" err="1">
                  <a:latin typeface="Courier New" pitchFamily="49" charset="0"/>
                  <a:cs typeface="Courier New" pitchFamily="49" charset="0"/>
                </a:rPr>
                <a:t>mult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Rz</a:t>
              </a:r>
              <a:r>
                <a:rPr lang="en-US" sz="2000" b="1" dirty="0">
                  <a:latin typeface="Courier New" pitchFamily="49" charset="0"/>
                  <a:cs typeface="Courier New" pitchFamily="49" charset="0"/>
                </a:rPr>
                <a:t> </a:t>
              </a:r>
              <a:r>
                <a:rPr lang="en-US" sz="2000" b="1" dirty="0">
                  <a:latin typeface="Courier New" pitchFamily="49" charset="0"/>
                  <a:cs typeface="Courier New" pitchFamily="49" charset="0"/>
                  <a:sym typeface="Wingdings" pitchFamily="2" charset="2"/>
                </a:rPr>
                <a:t> R6 * R7</a:t>
              </a:r>
            </a:p>
          </p:txBody>
        </p:sp>
        <p:sp>
          <p:nvSpPr>
            <p:cNvPr id="6" name="Oval 5"/>
            <p:cNvSpPr>
              <a:spLocks noChangeArrowheads="1"/>
            </p:cNvSpPr>
            <p:nvPr/>
          </p:nvSpPr>
          <p:spPr bwMode="black">
            <a:xfrm>
              <a:off x="6384654" y="2658528"/>
              <a:ext cx="467783" cy="448733"/>
            </a:xfrm>
            <a:prstGeom prst="ellipse">
              <a:avLst/>
            </a:prstGeom>
            <a:noFill/>
            <a:ln w="38100" algn="ctr">
              <a:solidFill>
                <a:srgbClr val="FF0000"/>
              </a:solidFill>
              <a:round/>
              <a:headEnd/>
              <a:tailEnd type="none" w="lg" len="lg"/>
            </a:ln>
          </p:spPr>
          <p:txBody>
            <a:bodyPr wrap="none" anchor="ctr"/>
            <a:lstStyle/>
            <a:p>
              <a:endParaRPr lang="en-GB"/>
            </a:p>
          </p:txBody>
        </p:sp>
        <p:sp>
          <p:nvSpPr>
            <p:cNvPr id="7" name="Oval 6"/>
            <p:cNvSpPr>
              <a:spLocks noChangeArrowheads="1"/>
            </p:cNvSpPr>
            <p:nvPr/>
          </p:nvSpPr>
          <p:spPr bwMode="black">
            <a:xfrm>
              <a:off x="7146655" y="2658529"/>
              <a:ext cx="490538" cy="448733"/>
            </a:xfrm>
            <a:prstGeom prst="ellipse">
              <a:avLst/>
            </a:prstGeom>
            <a:noFill/>
            <a:ln w="38100" algn="ctr">
              <a:solidFill>
                <a:srgbClr val="FF0000"/>
              </a:solidFill>
              <a:round/>
              <a:headEnd/>
              <a:tailEnd type="none" w="lg" len="lg"/>
            </a:ln>
          </p:spPr>
          <p:txBody>
            <a:bodyPr wrap="none" anchor="ctr"/>
            <a:lstStyle/>
            <a:p>
              <a:endParaRPr lang="en-GB"/>
            </a:p>
          </p:txBody>
        </p:sp>
        <p:sp>
          <p:nvSpPr>
            <p:cNvPr id="8" name="Text Box 7"/>
            <p:cNvSpPr txBox="1">
              <a:spLocks noChangeArrowheads="1"/>
            </p:cNvSpPr>
            <p:nvPr/>
          </p:nvSpPr>
          <p:spPr bwMode="black">
            <a:xfrm>
              <a:off x="5951796" y="1521126"/>
              <a:ext cx="2543175" cy="677108"/>
            </a:xfrm>
            <a:prstGeom prst="rect">
              <a:avLst/>
            </a:prstGeom>
            <a:noFill/>
            <a:ln w="28575" algn="ctr">
              <a:noFill/>
              <a:miter lim="800000"/>
              <a:headEnd/>
              <a:tailEnd type="none" w="lg" len="lg"/>
            </a:ln>
          </p:spPr>
          <p:txBody>
            <a:bodyPr lIns="91431" tIns="0" rIns="91431" bIns="0">
              <a:spAutoFit/>
            </a:bodyPr>
            <a:lstStyle/>
            <a:p>
              <a:pPr marL="400050" indent="-400050">
                <a:spcAft>
                  <a:spcPct val="20000"/>
                </a:spcAft>
                <a:buClr>
                  <a:schemeClr val="bg2"/>
                </a:buClr>
                <a:buFont typeface="Wingdings 2" pitchFamily="18" charset="2"/>
                <a:buNone/>
              </a:pPr>
              <a:r>
                <a:rPr lang="en-US" sz="2000" dirty="0">
                  <a:solidFill>
                    <a:srgbClr val="FF0000"/>
                  </a:solidFill>
                  <a:cs typeface="Arial" charset="0"/>
                </a:rPr>
                <a:t>Quality: </a:t>
              </a:r>
              <a:endParaRPr lang="en-US" sz="2000" dirty="0" smtClean="0">
                <a:solidFill>
                  <a:srgbClr val="FF0000"/>
                </a:solidFill>
                <a:cs typeface="Arial" charset="0"/>
              </a:endParaRPr>
            </a:p>
            <a:p>
              <a:pPr marL="400050" indent="-400050">
                <a:spcAft>
                  <a:spcPct val="20000"/>
                </a:spcAft>
                <a:buClr>
                  <a:schemeClr val="bg2"/>
                </a:buClr>
                <a:buFont typeface="Wingdings 2" pitchFamily="18" charset="2"/>
                <a:buNone/>
              </a:pPr>
              <a:r>
                <a:rPr lang="en-US" sz="2000" dirty="0" smtClean="0">
                  <a:solidFill>
                    <a:srgbClr val="FF0000"/>
                  </a:solidFill>
                  <a:cs typeface="Arial" charset="0"/>
                </a:rPr>
                <a:t>sum </a:t>
              </a:r>
              <a:r>
                <a:rPr lang="en-US" sz="2000" dirty="0">
                  <a:solidFill>
                    <a:srgbClr val="FF0000"/>
                  </a:solidFill>
                  <a:cs typeface="Arial" charset="0"/>
                </a:rPr>
                <a:t>zero</a:t>
              </a:r>
            </a:p>
          </p:txBody>
        </p:sp>
        <p:cxnSp>
          <p:nvCxnSpPr>
            <p:cNvPr id="9" name="AutoShape 8"/>
            <p:cNvCxnSpPr>
              <a:cxnSpLocks noChangeShapeType="1"/>
              <a:endCxn id="6" idx="7"/>
            </p:cNvCxnSpPr>
            <p:nvPr/>
          </p:nvCxnSpPr>
          <p:spPr bwMode="black">
            <a:xfrm flipH="1">
              <a:off x="6783932" y="2218262"/>
              <a:ext cx="379655" cy="505981"/>
            </a:xfrm>
            <a:prstGeom prst="straightConnector1">
              <a:avLst/>
            </a:prstGeom>
            <a:noFill/>
            <a:ln w="28575">
              <a:solidFill>
                <a:srgbClr val="FF0000"/>
              </a:solidFill>
              <a:round/>
              <a:headEnd/>
              <a:tailEnd type="triangle" w="lg" len="lg"/>
            </a:ln>
          </p:spPr>
        </p:cxnSp>
        <p:cxnSp>
          <p:nvCxnSpPr>
            <p:cNvPr id="10" name="AutoShape 9"/>
            <p:cNvCxnSpPr>
              <a:cxnSpLocks noChangeShapeType="1"/>
              <a:endCxn id="7" idx="1"/>
            </p:cNvCxnSpPr>
            <p:nvPr/>
          </p:nvCxnSpPr>
          <p:spPr bwMode="black">
            <a:xfrm>
              <a:off x="7163588" y="2218263"/>
              <a:ext cx="54905" cy="505981"/>
            </a:xfrm>
            <a:prstGeom prst="straightConnector1">
              <a:avLst/>
            </a:prstGeom>
            <a:noFill/>
            <a:ln w="28575">
              <a:solidFill>
                <a:srgbClr val="FF0000"/>
              </a:solidFill>
              <a:round/>
              <a:headEnd/>
              <a:tailEnd type="triangle" w="lg" len="lg"/>
            </a:ln>
          </p:spPr>
        </p:cxnSp>
        <p:sp>
          <p:nvSpPr>
            <p:cNvPr id="11" name="Oval 10"/>
            <p:cNvSpPr>
              <a:spLocks noChangeArrowheads="1"/>
            </p:cNvSpPr>
            <p:nvPr/>
          </p:nvSpPr>
          <p:spPr bwMode="black">
            <a:xfrm>
              <a:off x="7485320" y="2980263"/>
              <a:ext cx="486833" cy="470959"/>
            </a:xfrm>
            <a:prstGeom prst="ellipse">
              <a:avLst/>
            </a:prstGeom>
            <a:noFill/>
            <a:ln w="38100" algn="ctr">
              <a:solidFill>
                <a:srgbClr val="008000"/>
              </a:solidFill>
              <a:round/>
              <a:headEnd/>
              <a:tailEnd type="none" w="lg" len="lg"/>
            </a:ln>
          </p:spPr>
          <p:txBody>
            <a:bodyPr wrap="none" anchor="ctr"/>
            <a:lstStyle/>
            <a:p>
              <a:endParaRPr lang="en-GB"/>
            </a:p>
          </p:txBody>
        </p:sp>
        <p:sp>
          <p:nvSpPr>
            <p:cNvPr id="12" name="Oval 11"/>
            <p:cNvSpPr>
              <a:spLocks noChangeArrowheads="1"/>
            </p:cNvSpPr>
            <p:nvPr/>
          </p:nvSpPr>
          <p:spPr bwMode="black">
            <a:xfrm>
              <a:off x="5707320" y="3014130"/>
              <a:ext cx="483130" cy="470958"/>
            </a:xfrm>
            <a:prstGeom prst="ellipse">
              <a:avLst/>
            </a:prstGeom>
            <a:noFill/>
            <a:ln w="38100" algn="ctr">
              <a:solidFill>
                <a:srgbClr val="008000"/>
              </a:solidFill>
              <a:round/>
              <a:headEnd/>
              <a:tailEnd type="none" w="lg" len="lg"/>
            </a:ln>
          </p:spPr>
          <p:txBody>
            <a:bodyPr wrap="none" anchor="ctr"/>
            <a:lstStyle/>
            <a:p>
              <a:endParaRPr lang="en-GB"/>
            </a:p>
          </p:txBody>
        </p:sp>
        <p:sp>
          <p:nvSpPr>
            <p:cNvPr id="13" name="Text Box 12"/>
            <p:cNvSpPr txBox="1">
              <a:spLocks noChangeArrowheads="1"/>
            </p:cNvSpPr>
            <p:nvPr/>
          </p:nvSpPr>
          <p:spPr bwMode="black">
            <a:xfrm>
              <a:off x="5004507" y="1596487"/>
              <a:ext cx="1076493" cy="595027"/>
            </a:xfrm>
            <a:prstGeom prst="rect">
              <a:avLst/>
            </a:prstGeom>
            <a:noFill/>
            <a:ln w="28575" algn="ctr">
              <a:noFill/>
              <a:miter lim="800000"/>
              <a:headEnd/>
              <a:tailEnd type="none" w="lg" len="lg"/>
            </a:ln>
          </p:spPr>
          <p:txBody>
            <a:bodyPr wrap="none" lIns="91431" tIns="45716" rIns="91431" bIns="45716">
              <a:spAutoFit/>
            </a:bodyPr>
            <a:lstStyle/>
            <a:p>
              <a:pPr marL="400050" indent="-400050">
                <a:lnSpc>
                  <a:spcPct val="80000"/>
                </a:lnSpc>
                <a:spcAft>
                  <a:spcPts val="0"/>
                </a:spcAft>
                <a:buClr>
                  <a:schemeClr val="bg2"/>
                </a:buClr>
                <a:buFont typeface="Wingdings 2" pitchFamily="18" charset="2"/>
                <a:buNone/>
              </a:pPr>
              <a:r>
                <a:rPr lang="en-US" sz="2000" dirty="0">
                  <a:solidFill>
                    <a:srgbClr val="009900"/>
                  </a:solidFill>
                  <a:cs typeface="Arial" charset="0"/>
                </a:rPr>
                <a:t>Validity: </a:t>
              </a:r>
              <a:endParaRPr lang="en-US" sz="2000" dirty="0" smtClean="0">
                <a:solidFill>
                  <a:srgbClr val="009900"/>
                </a:solidFill>
                <a:cs typeface="Arial" charset="0"/>
              </a:endParaRPr>
            </a:p>
            <a:p>
              <a:pPr marL="400050" indent="-400050">
                <a:lnSpc>
                  <a:spcPct val="80000"/>
                </a:lnSpc>
                <a:spcAft>
                  <a:spcPts val="0"/>
                </a:spcAft>
                <a:buClr>
                  <a:schemeClr val="bg2"/>
                </a:buClr>
                <a:buFont typeface="Wingdings 2" pitchFamily="18" charset="2"/>
                <a:buNone/>
              </a:pPr>
              <a:r>
                <a:rPr lang="en-US" sz="2000" dirty="0" smtClean="0">
                  <a:solidFill>
                    <a:srgbClr val="009900"/>
                  </a:solidFill>
                  <a:cs typeface="Arial" charset="0"/>
                </a:rPr>
                <a:t>x</a:t>
              </a:r>
              <a:r>
                <a:rPr lang="en-US" sz="2000" dirty="0">
                  <a:solidFill>
                    <a:srgbClr val="009900"/>
                  </a:solidFill>
                  <a:cs typeface="Arial" charset="0"/>
                </a:rPr>
                <a:t>, y</a:t>
              </a:r>
            </a:p>
          </p:txBody>
        </p:sp>
        <p:cxnSp>
          <p:nvCxnSpPr>
            <p:cNvPr id="14" name="AutoShape 13"/>
            <p:cNvCxnSpPr>
              <a:cxnSpLocks noChangeShapeType="1"/>
              <a:endCxn id="11" idx="1"/>
            </p:cNvCxnSpPr>
            <p:nvPr/>
          </p:nvCxnSpPr>
          <p:spPr bwMode="black">
            <a:xfrm>
              <a:off x="5759355" y="2162231"/>
              <a:ext cx="1797260" cy="887002"/>
            </a:xfrm>
            <a:prstGeom prst="straightConnector1">
              <a:avLst/>
            </a:prstGeom>
            <a:noFill/>
            <a:ln w="28575">
              <a:solidFill>
                <a:srgbClr val="008000"/>
              </a:solidFill>
              <a:round/>
              <a:headEnd/>
              <a:tailEnd type="triangle" w="lg" len="lg"/>
            </a:ln>
          </p:spPr>
        </p:cxnSp>
        <p:cxnSp>
          <p:nvCxnSpPr>
            <p:cNvPr id="15" name="AutoShape 14"/>
            <p:cNvCxnSpPr>
              <a:cxnSpLocks noChangeShapeType="1"/>
              <a:endCxn id="12" idx="0"/>
            </p:cNvCxnSpPr>
            <p:nvPr/>
          </p:nvCxnSpPr>
          <p:spPr bwMode="black">
            <a:xfrm>
              <a:off x="5759355" y="2162231"/>
              <a:ext cx="189530" cy="851899"/>
            </a:xfrm>
            <a:prstGeom prst="straightConnector1">
              <a:avLst/>
            </a:prstGeom>
            <a:noFill/>
            <a:ln w="28575">
              <a:solidFill>
                <a:srgbClr val="008000"/>
              </a:solidFill>
              <a:round/>
              <a:headEnd/>
              <a:tailEnd type="triangle" w="lg" len="lg"/>
            </a:ln>
          </p:spPr>
        </p:cxnSp>
        <p:sp>
          <p:nvSpPr>
            <p:cNvPr id="16" name="Text Box 15"/>
            <p:cNvSpPr txBox="1">
              <a:spLocks noChangeArrowheads="1"/>
            </p:cNvSpPr>
            <p:nvPr/>
          </p:nvSpPr>
          <p:spPr bwMode="black">
            <a:xfrm>
              <a:off x="5446971" y="4449229"/>
              <a:ext cx="3460750" cy="677108"/>
            </a:xfrm>
            <a:prstGeom prst="rect">
              <a:avLst/>
            </a:prstGeom>
            <a:noFill/>
            <a:ln w="28575" algn="ctr">
              <a:noFill/>
              <a:miter lim="800000"/>
              <a:headEnd/>
              <a:tailEnd type="none" w="lg" len="lg"/>
            </a:ln>
          </p:spPr>
          <p:txBody>
            <a:bodyPr wrap="square" lIns="91431" tIns="0" rIns="91431" bIns="0">
              <a:spAutoFit/>
            </a:bodyPr>
            <a:lstStyle/>
            <a:p>
              <a:pPr marL="400050" indent="-400050">
                <a:spcAft>
                  <a:spcPct val="20000"/>
                </a:spcAft>
                <a:buClr>
                  <a:schemeClr val="bg2"/>
                </a:buClr>
                <a:buFont typeface="Wingdings 2" pitchFamily="18" charset="2"/>
                <a:buNone/>
              </a:pPr>
              <a:r>
                <a:rPr lang="en-US" sz="2000" dirty="0">
                  <a:solidFill>
                    <a:srgbClr val="0000CC"/>
                  </a:solidFill>
                  <a:cs typeface="Arial" charset="0"/>
                </a:rPr>
                <a:t>User request: </a:t>
              </a:r>
              <a:endParaRPr lang="en-US" sz="2000" dirty="0" smtClean="0">
                <a:solidFill>
                  <a:srgbClr val="0000CC"/>
                </a:solidFill>
                <a:cs typeface="Arial" charset="0"/>
              </a:endParaRPr>
            </a:p>
            <a:p>
              <a:pPr marL="400050" indent="-400050">
                <a:spcAft>
                  <a:spcPct val="20000"/>
                </a:spcAft>
                <a:buClr>
                  <a:schemeClr val="bg2"/>
                </a:buClr>
                <a:buFont typeface="Wingdings 2" pitchFamily="18" charset="2"/>
                <a:buNone/>
              </a:pPr>
              <a:r>
                <a:rPr lang="en-US" sz="2000" dirty="0" smtClean="0">
                  <a:solidFill>
                    <a:srgbClr val="0000CC"/>
                  </a:solidFill>
                  <a:cs typeface="Arial" charset="0"/>
                </a:rPr>
                <a:t>same </a:t>
              </a:r>
              <a:r>
                <a:rPr lang="en-US" sz="2000" dirty="0">
                  <a:solidFill>
                    <a:srgbClr val="0000CC"/>
                  </a:solidFill>
                  <a:cs typeface="Arial" charset="0"/>
                </a:rPr>
                <a:t>register</a:t>
              </a:r>
            </a:p>
          </p:txBody>
        </p:sp>
        <p:sp>
          <p:nvSpPr>
            <p:cNvPr id="17" name="Oval 16"/>
            <p:cNvSpPr>
              <a:spLocks noChangeArrowheads="1"/>
            </p:cNvSpPr>
            <p:nvPr/>
          </p:nvSpPr>
          <p:spPr bwMode="black">
            <a:xfrm>
              <a:off x="6587855" y="3386662"/>
              <a:ext cx="497946" cy="448205"/>
            </a:xfrm>
            <a:prstGeom prst="ellipse">
              <a:avLst/>
            </a:prstGeom>
            <a:noFill/>
            <a:ln w="38100" algn="ctr">
              <a:solidFill>
                <a:srgbClr val="0000CC"/>
              </a:solidFill>
              <a:round/>
              <a:headEnd/>
              <a:tailEnd type="none" w="lg" len="lg"/>
            </a:ln>
          </p:spPr>
          <p:txBody>
            <a:bodyPr wrap="none" anchor="ctr"/>
            <a:lstStyle/>
            <a:p>
              <a:endParaRPr lang="en-GB"/>
            </a:p>
          </p:txBody>
        </p:sp>
        <p:cxnSp>
          <p:nvCxnSpPr>
            <p:cNvPr id="18" name="AutoShape 18"/>
            <p:cNvCxnSpPr>
              <a:cxnSpLocks noChangeShapeType="1"/>
              <a:endCxn id="17" idx="5"/>
            </p:cNvCxnSpPr>
            <p:nvPr/>
          </p:nvCxnSpPr>
          <p:spPr bwMode="black">
            <a:xfrm flipH="1" flipV="1">
              <a:off x="7012878" y="3769229"/>
              <a:ext cx="32176" cy="684233"/>
            </a:xfrm>
            <a:prstGeom prst="straightConnector1">
              <a:avLst/>
            </a:prstGeom>
            <a:noFill/>
            <a:ln w="28575">
              <a:solidFill>
                <a:srgbClr val="0000CC"/>
              </a:solidFill>
              <a:round/>
              <a:headEnd/>
              <a:tailEnd type="triangle" w="lg" len="lg"/>
            </a:ln>
          </p:spPr>
        </p:cxnSp>
        <p:cxnSp>
          <p:nvCxnSpPr>
            <p:cNvPr id="19" name="AutoShape 19"/>
            <p:cNvCxnSpPr>
              <a:cxnSpLocks noChangeShapeType="1"/>
              <a:endCxn id="20" idx="5"/>
            </p:cNvCxnSpPr>
            <p:nvPr/>
          </p:nvCxnSpPr>
          <p:spPr bwMode="black">
            <a:xfrm flipH="1" flipV="1">
              <a:off x="6115414" y="4141766"/>
              <a:ext cx="929640" cy="294764"/>
            </a:xfrm>
            <a:prstGeom prst="straightConnector1">
              <a:avLst/>
            </a:prstGeom>
            <a:noFill/>
            <a:ln w="28575">
              <a:solidFill>
                <a:srgbClr val="0000CC"/>
              </a:solidFill>
              <a:round/>
              <a:headEnd/>
              <a:tailEnd type="triangle" w="lg" len="lg"/>
            </a:ln>
          </p:spPr>
        </p:cxnSp>
        <p:sp>
          <p:nvSpPr>
            <p:cNvPr id="20" name="Oval 16"/>
            <p:cNvSpPr>
              <a:spLocks noChangeArrowheads="1"/>
            </p:cNvSpPr>
            <p:nvPr/>
          </p:nvSpPr>
          <p:spPr bwMode="black">
            <a:xfrm>
              <a:off x="5690391" y="3759199"/>
              <a:ext cx="497946" cy="448205"/>
            </a:xfrm>
            <a:prstGeom prst="ellipse">
              <a:avLst/>
            </a:prstGeom>
            <a:noFill/>
            <a:ln w="38100" algn="ctr">
              <a:solidFill>
                <a:srgbClr val="0000CC"/>
              </a:solidFill>
              <a:round/>
              <a:headEnd/>
              <a:tailEnd type="none" w="lg" len="lg"/>
            </a:ln>
          </p:spPr>
          <p:txBody>
            <a:bodyPr wrap="none" anchor="ctr"/>
            <a:lstStyle/>
            <a:p>
              <a:endParaRPr lang="en-GB"/>
            </a:p>
          </p:txBody>
        </p:sp>
      </p:grpSp>
      <p:sp>
        <p:nvSpPr>
          <p:cNvPr id="28" name="TextBox 27"/>
          <p:cNvSpPr txBox="1"/>
          <p:nvPr/>
        </p:nvSpPr>
        <p:spPr>
          <a:xfrm>
            <a:off x="5588000" y="5283200"/>
            <a:ext cx="2963333" cy="1200328"/>
          </a:xfrm>
          <a:prstGeom prst="rect">
            <a:avLst/>
          </a:prstGeom>
          <a:noFill/>
        </p:spPr>
        <p:txBody>
          <a:bodyPr wrap="square" rtlCol="0">
            <a:spAutoFit/>
          </a:bodyPr>
          <a:lstStyle/>
          <a:p>
            <a:pPr algn="l" eaLnBrk="1" hangingPunct="1">
              <a:buFont typeface="Wingdings" pitchFamily="2" charset="2"/>
              <a:buNone/>
            </a:pPr>
            <a:r>
              <a:rPr lang="en-US" sz="2400" dirty="0" smtClean="0">
                <a:solidFill>
                  <a:schemeClr val="bg2">
                    <a:lumMod val="50000"/>
                  </a:schemeClr>
                </a:solidFill>
              </a:rPr>
              <a:t>These requirements </a:t>
            </a:r>
            <a:r>
              <a:rPr lang="en-US" sz="2400" dirty="0">
                <a:solidFill>
                  <a:schemeClr val="bg2">
                    <a:lumMod val="50000"/>
                  </a:schemeClr>
                </a:solidFill>
              </a:rPr>
              <a:t>can be expressed as </a:t>
            </a:r>
            <a:r>
              <a:rPr lang="en-US" sz="2400" i="1" dirty="0" smtClean="0">
                <a:solidFill>
                  <a:schemeClr val="bg2">
                    <a:lumMod val="50000"/>
                  </a:schemeClr>
                </a:solidFill>
              </a:rPr>
              <a:t>constraints.</a:t>
            </a:r>
            <a:endParaRPr lang="en-US" sz="2400" i="1" dirty="0">
              <a:solidFill>
                <a:schemeClr val="bg2">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728135" y="2116667"/>
            <a:ext cx="7245027" cy="1341000"/>
          </a:xfrm>
          <a:prstGeom prst="roundRect">
            <a:avLst/>
          </a:prstGeom>
          <a:solidFill>
            <a:schemeClr val="bg1">
              <a:lumMod val="75000"/>
              <a:alpha val="33000"/>
            </a:scheme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6082" name="Rectangle 2"/>
          <p:cNvSpPr>
            <a:spLocks noGrp="1" noChangeArrowheads="1"/>
          </p:cNvSpPr>
          <p:nvPr>
            <p:ph type="title"/>
          </p:nvPr>
        </p:nvSpPr>
        <p:spPr/>
        <p:txBody>
          <a:bodyPr/>
          <a:lstStyle/>
          <a:p>
            <a:pPr eaLnBrk="1" hangingPunct="1"/>
            <a:r>
              <a:rPr lang="en-US" smtClean="0"/>
              <a:t>Smart Decisions</a:t>
            </a:r>
          </a:p>
        </p:txBody>
      </p:sp>
      <p:sp>
        <p:nvSpPr>
          <p:cNvPr id="46083" name="Rectangle 3"/>
          <p:cNvSpPr>
            <a:spLocks noGrp="1" noChangeArrowheads="1"/>
          </p:cNvSpPr>
          <p:nvPr>
            <p:ph type="body" idx="1"/>
          </p:nvPr>
        </p:nvSpPr>
        <p:spPr>
          <a:xfrm>
            <a:off x="417513" y="1172108"/>
            <a:ext cx="8229600" cy="5229225"/>
          </a:xfrm>
        </p:spPr>
        <p:txBody>
          <a:bodyPr/>
          <a:lstStyle/>
          <a:p>
            <a:pPr eaLnBrk="1" hangingPunct="1"/>
            <a:r>
              <a:rPr lang="en-US" sz="2800" dirty="0" smtClean="0"/>
              <a:t>These decisions usually represent </a:t>
            </a:r>
            <a:r>
              <a:rPr lang="en-US" sz="2800" dirty="0" smtClean="0">
                <a:solidFill>
                  <a:srgbClr val="A50021"/>
                </a:solidFill>
              </a:rPr>
              <a:t>generic knowledge of what is interesting in verification</a:t>
            </a:r>
          </a:p>
          <a:p>
            <a:pPr lvl="1" eaLnBrk="1" hangingPunct="1">
              <a:lnSpc>
                <a:spcPct val="80000"/>
              </a:lnSpc>
              <a:spcBef>
                <a:spcPts val="1176"/>
              </a:spcBef>
            </a:pPr>
            <a:r>
              <a:rPr lang="en-US" sz="2000" dirty="0" smtClean="0"/>
              <a:t>Examples:</a:t>
            </a:r>
          </a:p>
          <a:p>
            <a:pPr lvl="2" eaLnBrk="1" hangingPunct="1">
              <a:lnSpc>
                <a:spcPct val="80000"/>
              </a:lnSpc>
              <a:spcBef>
                <a:spcPts val="1176"/>
              </a:spcBef>
            </a:pPr>
            <a:r>
              <a:rPr lang="en-US" sz="1600" dirty="0" smtClean="0"/>
              <a:t>Add </a:t>
            </a:r>
            <a:r>
              <a:rPr lang="en-US" sz="1600" dirty="0" smtClean="0"/>
              <a:t>with result 0 is interesting in all addition operations</a:t>
            </a:r>
          </a:p>
          <a:p>
            <a:pPr lvl="2" eaLnBrk="1" hangingPunct="1">
              <a:lnSpc>
                <a:spcPct val="80000"/>
              </a:lnSpc>
            </a:pPr>
            <a:r>
              <a:rPr lang="en-US" sz="1600" dirty="0" smtClean="0"/>
              <a:t>Interdependency between registers is interesting in all processors</a:t>
            </a:r>
          </a:p>
          <a:p>
            <a:pPr lvl="2" eaLnBrk="1" hangingPunct="1">
              <a:lnSpc>
                <a:spcPct val="80000"/>
              </a:lnSpc>
            </a:pPr>
            <a:r>
              <a:rPr lang="en-US" sz="1600" dirty="0" smtClean="0"/>
              <a:t>G0 is an interesting operand in all PowerPC processors</a:t>
            </a:r>
          </a:p>
          <a:p>
            <a:pPr eaLnBrk="1" hangingPunct="1">
              <a:lnSpc>
                <a:spcPct val="80000"/>
              </a:lnSpc>
              <a:spcBef>
                <a:spcPts val="3072"/>
              </a:spcBef>
            </a:pPr>
            <a:r>
              <a:rPr lang="en-US" sz="2800" dirty="0" smtClean="0"/>
              <a:t>This collection of knowledge is often called </a:t>
            </a:r>
            <a:r>
              <a:rPr lang="en-US" sz="2800" b="1" dirty="0" smtClean="0">
                <a:solidFill>
                  <a:srgbClr val="A50021"/>
                </a:solidFill>
              </a:rPr>
              <a:t>“Testing Knowledge”</a:t>
            </a:r>
          </a:p>
          <a:p>
            <a:pPr eaLnBrk="1" hangingPunct="1">
              <a:lnSpc>
                <a:spcPct val="80000"/>
              </a:lnSpc>
              <a:spcBef>
                <a:spcPts val="1872"/>
              </a:spcBef>
            </a:pPr>
            <a:r>
              <a:rPr lang="en-US" sz="2800" dirty="0" smtClean="0"/>
              <a:t>The testing knowledge is usually </a:t>
            </a:r>
            <a:r>
              <a:rPr lang="en-US" sz="2800" dirty="0" smtClean="0">
                <a:solidFill>
                  <a:srgbClr val="A50021"/>
                </a:solidFill>
              </a:rPr>
              <a:t>incorporated in the generation environment</a:t>
            </a:r>
          </a:p>
          <a:p>
            <a:pPr lvl="1" eaLnBrk="1" hangingPunct="1">
              <a:lnSpc>
                <a:spcPct val="80000"/>
              </a:lnSpc>
            </a:pPr>
            <a:r>
              <a:rPr lang="en-US" sz="2400" dirty="0" smtClean="0"/>
              <a:t>The generation tool you buy</a:t>
            </a:r>
          </a:p>
          <a:p>
            <a:pPr lvl="1" eaLnBrk="1" hangingPunct="1">
              <a:lnSpc>
                <a:spcPct val="80000"/>
              </a:lnSpc>
            </a:pPr>
            <a:r>
              <a:rPr lang="en-US" sz="2400" dirty="0" smtClean="0"/>
              <a:t>The </a:t>
            </a:r>
            <a:r>
              <a:rPr lang="en-US" sz="2400" dirty="0" smtClean="0"/>
              <a:t>generator / </a:t>
            </a:r>
            <a:r>
              <a:rPr lang="en-US" sz="2400" dirty="0" smtClean="0"/>
              <a:t>driver you develop</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Using Testing Knowledge</a:t>
            </a:r>
          </a:p>
        </p:txBody>
      </p:sp>
      <p:sp>
        <p:nvSpPr>
          <p:cNvPr id="47107" name="Rectangle 3"/>
          <p:cNvSpPr>
            <a:spLocks noGrp="1" noChangeArrowheads="1"/>
          </p:cNvSpPr>
          <p:nvPr>
            <p:ph type="body" idx="1"/>
          </p:nvPr>
        </p:nvSpPr>
        <p:spPr>
          <a:xfrm>
            <a:off x="237067" y="1286406"/>
            <a:ext cx="8602132" cy="5351462"/>
          </a:xfrm>
        </p:spPr>
        <p:txBody>
          <a:bodyPr/>
          <a:lstStyle/>
          <a:p>
            <a:pPr eaLnBrk="1" hangingPunct="1">
              <a:lnSpc>
                <a:spcPct val="90000"/>
              </a:lnSpc>
            </a:pPr>
            <a:r>
              <a:rPr lang="en-US" sz="2800" dirty="0" smtClean="0"/>
              <a:t>Ideally, the testing </a:t>
            </a:r>
            <a:r>
              <a:rPr lang="en-US" sz="2800" dirty="0" smtClean="0"/>
              <a:t>knowledge </a:t>
            </a:r>
            <a:r>
              <a:rPr lang="en-US" sz="2800" dirty="0" smtClean="0"/>
              <a:t>can be</a:t>
            </a:r>
            <a:r>
              <a:rPr lang="en-US" sz="2800" dirty="0" smtClean="0"/>
              <a:t> </a:t>
            </a:r>
            <a:r>
              <a:rPr lang="en-US" sz="2800" dirty="0" smtClean="0"/>
              <a:t>applied automatically </a:t>
            </a:r>
            <a:r>
              <a:rPr lang="en-US" sz="2800" dirty="0" smtClean="0"/>
              <a:t>during stimuli generation</a:t>
            </a:r>
            <a:endParaRPr lang="en-US" sz="2800" dirty="0" smtClean="0"/>
          </a:p>
          <a:p>
            <a:pPr eaLnBrk="1" hangingPunct="1">
              <a:lnSpc>
                <a:spcPct val="90000"/>
              </a:lnSpc>
              <a:spcBef>
                <a:spcPts val="1224"/>
              </a:spcBef>
            </a:pPr>
            <a:r>
              <a:rPr lang="en-US" sz="2800" dirty="0" smtClean="0">
                <a:solidFill>
                  <a:srgbClr val="A50021"/>
                </a:solidFill>
              </a:rPr>
              <a:t>The generator </a:t>
            </a:r>
            <a:r>
              <a:rPr lang="en-US" sz="2800" b="1" dirty="0" smtClean="0">
                <a:solidFill>
                  <a:srgbClr val="A50021"/>
                </a:solidFill>
              </a:rPr>
              <a:t>biases</a:t>
            </a:r>
            <a:r>
              <a:rPr lang="en-US" sz="2800" dirty="0" smtClean="0">
                <a:solidFill>
                  <a:srgbClr val="A50021"/>
                </a:solidFill>
              </a:rPr>
              <a:t> random decisions towards interesting scenarios using the testing knowledge</a:t>
            </a:r>
          </a:p>
          <a:p>
            <a:pPr lvl="1" eaLnBrk="1" hangingPunct="1">
              <a:lnSpc>
                <a:spcPct val="90000"/>
              </a:lnSpc>
            </a:pPr>
            <a:r>
              <a:rPr lang="en-US" sz="2400" dirty="0" smtClean="0">
                <a:solidFill>
                  <a:schemeClr val="bg2">
                    <a:lumMod val="75000"/>
                  </a:schemeClr>
                </a:solidFill>
              </a:rPr>
              <a:t>Other cases are not shut-down completely to avoid missing cases we never thought about. </a:t>
            </a:r>
            <a:endParaRPr lang="en-US" sz="2800" dirty="0" smtClean="0">
              <a:solidFill>
                <a:schemeClr val="bg2">
                  <a:lumMod val="75000"/>
                </a:schemeClr>
              </a:solidFill>
            </a:endParaRPr>
          </a:p>
          <a:p>
            <a:pPr eaLnBrk="1" hangingPunct="1">
              <a:lnSpc>
                <a:spcPct val="90000"/>
              </a:lnSpc>
              <a:spcBef>
                <a:spcPts val="1224"/>
              </a:spcBef>
            </a:pPr>
            <a:r>
              <a:rPr lang="en-US" sz="2800" dirty="0" smtClean="0"/>
              <a:t>Stimuli generators that use testing knowledge are often called </a:t>
            </a:r>
            <a:r>
              <a:rPr lang="en-US" sz="2800" b="1" dirty="0" smtClean="0">
                <a:solidFill>
                  <a:srgbClr val="A50021"/>
                </a:solidFill>
              </a:rPr>
              <a:t>“biased random stimuli generators”</a:t>
            </a:r>
          </a:p>
          <a:p>
            <a:pPr eaLnBrk="1" hangingPunct="1">
              <a:lnSpc>
                <a:spcPct val="40000"/>
              </a:lnSpc>
            </a:pPr>
            <a:endParaRPr lang="en-US" sz="2800" dirty="0" smtClean="0"/>
          </a:p>
          <a:p>
            <a:pPr eaLnBrk="1" hangingPunct="1">
              <a:lnSpc>
                <a:spcPct val="90000"/>
              </a:lnSpc>
            </a:pPr>
            <a:r>
              <a:rPr lang="en-US" sz="2800" dirty="0" smtClean="0"/>
              <a:t>Users can </a:t>
            </a:r>
            <a:r>
              <a:rPr lang="en-US" sz="2800" b="1" dirty="0" smtClean="0">
                <a:solidFill>
                  <a:srgbClr val="A50021"/>
                </a:solidFill>
              </a:rPr>
              <a:t>change the bias</a:t>
            </a:r>
            <a:r>
              <a:rPr lang="en-US" sz="2800" dirty="0" smtClean="0"/>
              <a:t> </a:t>
            </a:r>
            <a:r>
              <a:rPr lang="en-US" sz="2800" dirty="0" smtClean="0"/>
              <a:t>to reach verification goals</a:t>
            </a:r>
            <a:endParaRPr lang="en-US" sz="2800" dirty="0" smtClean="0"/>
          </a:p>
          <a:p>
            <a:pPr lvl="1" eaLnBrk="1" hangingPunct="1">
              <a:lnSpc>
                <a:spcPct val="90000"/>
              </a:lnSpc>
            </a:pPr>
            <a:r>
              <a:rPr lang="en-US" sz="2400" dirty="0" smtClean="0"/>
              <a:t>We will see examples later and can explore how this works when developing the </a:t>
            </a:r>
            <a:r>
              <a:rPr lang="en-US" sz="2400" dirty="0" err="1" smtClean="0"/>
              <a:t>testbench</a:t>
            </a:r>
            <a:r>
              <a:rPr lang="en-US" sz="2400" dirty="0" smtClean="0"/>
              <a:t> for A2</a:t>
            </a:r>
            <a:r>
              <a:rPr lang="en-US" sz="2400" dirty="0" smtClean="0"/>
              <a:t>. </a:t>
            </a:r>
            <a:r>
              <a:rPr lang="en-US" sz="2400" dirty="0" smtClean="0">
                <a:sym typeface="Wingdings" pitchFamily="2" charset="2"/>
              </a:rPr>
              <a:t></a:t>
            </a: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All Instruction Pairs Generation</a:t>
            </a:r>
          </a:p>
        </p:txBody>
      </p:sp>
      <p:sp>
        <p:nvSpPr>
          <p:cNvPr id="48131" name="Rectangle 3"/>
          <p:cNvSpPr>
            <a:spLocks noGrp="1" noChangeArrowheads="1"/>
          </p:cNvSpPr>
          <p:nvPr>
            <p:ph type="body" idx="1"/>
          </p:nvPr>
        </p:nvSpPr>
        <p:spPr>
          <a:xfrm>
            <a:off x="468313" y="1363286"/>
            <a:ext cx="7912100" cy="1998662"/>
          </a:xfrm>
        </p:spPr>
        <p:txBody>
          <a:bodyPr/>
          <a:lstStyle/>
          <a:p>
            <a:pPr eaLnBrk="1" hangingPunct="1">
              <a:lnSpc>
                <a:spcPct val="90000"/>
              </a:lnSpc>
            </a:pPr>
            <a:r>
              <a:rPr lang="en-US" sz="2400" dirty="0" smtClean="0"/>
              <a:t>With </a:t>
            </a:r>
            <a:r>
              <a:rPr lang="en-US" sz="2400" b="1" dirty="0" smtClean="0">
                <a:solidFill>
                  <a:srgbClr val="A50021"/>
                </a:solidFill>
              </a:rPr>
              <a:t>biased random stimuli generator </a:t>
            </a:r>
            <a:r>
              <a:rPr lang="en-US" sz="2400" dirty="0" smtClean="0"/>
              <a:t>we can generate tests that cover all the specific items of the </a:t>
            </a:r>
            <a:r>
              <a:rPr lang="en-US" sz="2400" b="1" dirty="0" smtClean="0">
                <a:solidFill>
                  <a:srgbClr val="0000CC"/>
                </a:solidFill>
              </a:rPr>
              <a:t>all instruction pairs</a:t>
            </a:r>
            <a:r>
              <a:rPr lang="en-US" sz="2400" dirty="0" smtClean="0"/>
              <a:t> extract from the verification </a:t>
            </a:r>
            <a:r>
              <a:rPr lang="en-US" sz="2400" dirty="0" smtClean="0"/>
              <a:t>plan</a:t>
            </a:r>
          </a:p>
          <a:p>
            <a:pPr eaLnBrk="1" hangingPunct="1">
              <a:lnSpc>
                <a:spcPct val="90000"/>
              </a:lnSpc>
            </a:pPr>
            <a:r>
              <a:rPr lang="en-US" sz="2400" dirty="0" smtClean="0"/>
              <a:t>Every </a:t>
            </a:r>
            <a:r>
              <a:rPr lang="en-US" sz="2400" dirty="0" smtClean="0"/>
              <a:t>activation of the test specification will produce a new high-quality test suite</a:t>
            </a:r>
          </a:p>
        </p:txBody>
      </p:sp>
      <p:sp>
        <p:nvSpPr>
          <p:cNvPr id="48132" name="AutoShape 4"/>
          <p:cNvSpPr>
            <a:spLocks noChangeArrowheads="1"/>
          </p:cNvSpPr>
          <p:nvPr/>
        </p:nvSpPr>
        <p:spPr bwMode="auto">
          <a:xfrm>
            <a:off x="392996" y="3840854"/>
            <a:ext cx="2359025" cy="2217737"/>
          </a:xfrm>
          <a:prstGeom prst="foldedCorner">
            <a:avLst>
              <a:gd name="adj" fmla="val 12500"/>
            </a:avLst>
          </a:prstGeom>
          <a:solidFill>
            <a:schemeClr val="accent2"/>
          </a:solidFill>
          <a:ln w="25400">
            <a:solidFill>
              <a:schemeClr val="tx1"/>
            </a:solidFill>
            <a:round/>
            <a:headEnd/>
            <a:tailEnd type="none" w="lg" len="lg"/>
          </a:ln>
        </p:spPr>
        <p:txBody>
          <a:bodyPr wrap="none" lIns="80806" tIns="40403" rIns="80806" bIns="40403" anchor="ctr" anchorCtr="1"/>
          <a:lstStyle/>
          <a:p>
            <a:pPr algn="l" defTabSz="808038"/>
            <a:endParaRPr lang="en-US" sz="1600">
              <a:latin typeface="Comic Sans MS" pitchFamily="66" charset="0"/>
              <a:cs typeface="Arial" charset="0"/>
            </a:endParaRPr>
          </a:p>
          <a:p>
            <a:pPr algn="l" defTabSz="808038"/>
            <a:r>
              <a:rPr lang="en-US" sz="1600">
                <a:solidFill>
                  <a:schemeClr val="bg1"/>
                </a:solidFill>
                <a:latin typeface="Comic Sans MS" pitchFamily="66" charset="0"/>
                <a:cs typeface="Arial" charset="0"/>
              </a:rPr>
              <a:t>For all inst I {</a:t>
            </a:r>
          </a:p>
          <a:p>
            <a:pPr algn="l" defTabSz="808038"/>
            <a:r>
              <a:rPr lang="en-US" sz="1600">
                <a:solidFill>
                  <a:schemeClr val="bg1"/>
                </a:solidFill>
                <a:latin typeface="Comic Sans MS" pitchFamily="66" charset="0"/>
                <a:cs typeface="Arial" charset="0"/>
              </a:rPr>
              <a:t>   For all inst J {</a:t>
            </a:r>
          </a:p>
          <a:p>
            <a:pPr algn="l" defTabSz="808038"/>
            <a:r>
              <a:rPr lang="en-US" sz="1600">
                <a:solidFill>
                  <a:schemeClr val="bg1"/>
                </a:solidFill>
                <a:latin typeface="Comic Sans MS" pitchFamily="66" charset="0"/>
                <a:cs typeface="Arial" charset="0"/>
              </a:rPr>
              <a:t>      Generate prelude</a:t>
            </a:r>
          </a:p>
          <a:p>
            <a:pPr algn="l" defTabSz="808038"/>
            <a:r>
              <a:rPr lang="en-US" sz="1600">
                <a:solidFill>
                  <a:schemeClr val="bg1"/>
                </a:solidFill>
                <a:latin typeface="Comic Sans MS" pitchFamily="66" charset="0"/>
                <a:cs typeface="Arial" charset="0"/>
              </a:rPr>
              <a:t>      Generate I</a:t>
            </a:r>
          </a:p>
          <a:p>
            <a:pPr algn="l" defTabSz="808038"/>
            <a:r>
              <a:rPr lang="en-US" sz="1600">
                <a:solidFill>
                  <a:schemeClr val="bg1"/>
                </a:solidFill>
                <a:latin typeface="Comic Sans MS" pitchFamily="66" charset="0"/>
                <a:cs typeface="Arial" charset="0"/>
              </a:rPr>
              <a:t>      Generate J</a:t>
            </a:r>
          </a:p>
          <a:p>
            <a:pPr algn="l" defTabSz="808038"/>
            <a:r>
              <a:rPr lang="en-US" sz="1600">
                <a:solidFill>
                  <a:schemeClr val="bg1"/>
                </a:solidFill>
                <a:latin typeface="Comic Sans MS" pitchFamily="66" charset="0"/>
                <a:cs typeface="Arial" charset="0"/>
              </a:rPr>
              <a:t>      Generate epilogue</a:t>
            </a:r>
          </a:p>
          <a:p>
            <a:pPr algn="l" defTabSz="808038"/>
            <a:r>
              <a:rPr lang="en-US" sz="1600">
                <a:solidFill>
                  <a:schemeClr val="bg1"/>
                </a:solidFill>
                <a:latin typeface="Comic Sans MS" pitchFamily="66" charset="0"/>
                <a:cs typeface="Arial" charset="0"/>
              </a:rPr>
              <a:t>   }</a:t>
            </a:r>
          </a:p>
          <a:p>
            <a:pPr algn="l" defTabSz="808038"/>
            <a:r>
              <a:rPr lang="en-US" sz="1600">
                <a:solidFill>
                  <a:schemeClr val="bg1"/>
                </a:solidFill>
                <a:latin typeface="Comic Sans MS" pitchFamily="66" charset="0"/>
                <a:cs typeface="Arial" charset="0"/>
              </a:rPr>
              <a:t>}</a:t>
            </a:r>
          </a:p>
        </p:txBody>
      </p:sp>
      <p:sp>
        <p:nvSpPr>
          <p:cNvPr id="48133" name="AutoShape 5"/>
          <p:cNvSpPr>
            <a:spLocks noChangeArrowheads="1"/>
          </p:cNvSpPr>
          <p:nvPr/>
        </p:nvSpPr>
        <p:spPr bwMode="auto">
          <a:xfrm>
            <a:off x="3629909" y="4177404"/>
            <a:ext cx="2090737" cy="1546225"/>
          </a:xfrm>
          <a:prstGeom prst="flowChartPredefinedProcess">
            <a:avLst/>
          </a:prstGeom>
          <a:solidFill>
            <a:schemeClr val="accent1"/>
          </a:solidFill>
          <a:ln w="25400">
            <a:solidFill>
              <a:schemeClr val="tx1"/>
            </a:solidFill>
            <a:miter lim="800000"/>
            <a:headEnd/>
            <a:tailEnd type="none" w="lg" len="lg"/>
          </a:ln>
        </p:spPr>
        <p:txBody>
          <a:bodyPr wrap="none" lIns="80806" tIns="40403" rIns="80806" bIns="40403" anchor="ctr"/>
          <a:lstStyle/>
          <a:p>
            <a:pPr defTabSz="808038"/>
            <a:r>
              <a:rPr lang="en-US" sz="2100" b="1">
                <a:latin typeface="Comic Sans MS" pitchFamily="66" charset="0"/>
                <a:cs typeface="Arial" charset="0"/>
              </a:rPr>
              <a:t>Stimuli</a:t>
            </a:r>
          </a:p>
          <a:p>
            <a:pPr defTabSz="808038"/>
            <a:r>
              <a:rPr lang="en-US" sz="2100" b="1">
                <a:latin typeface="Comic Sans MS" pitchFamily="66" charset="0"/>
                <a:cs typeface="Arial" charset="0"/>
              </a:rPr>
              <a:t>Generator</a:t>
            </a:r>
          </a:p>
        </p:txBody>
      </p:sp>
      <p:sp>
        <p:nvSpPr>
          <p:cNvPr id="48134" name="AutoShape 6"/>
          <p:cNvSpPr>
            <a:spLocks noChangeArrowheads="1"/>
          </p:cNvSpPr>
          <p:nvPr/>
        </p:nvSpPr>
        <p:spPr bwMode="auto">
          <a:xfrm>
            <a:off x="2886959" y="4782241"/>
            <a:ext cx="674687" cy="336550"/>
          </a:xfrm>
          <a:prstGeom prst="rightArrow">
            <a:avLst>
              <a:gd name="adj1" fmla="val 50000"/>
              <a:gd name="adj2" fmla="val 50118"/>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8135" name="AutoShape 7"/>
          <p:cNvSpPr>
            <a:spLocks noChangeArrowheads="1"/>
          </p:cNvSpPr>
          <p:nvPr/>
        </p:nvSpPr>
        <p:spPr bwMode="auto">
          <a:xfrm>
            <a:off x="6038146" y="3169341"/>
            <a:ext cx="1889125" cy="1274763"/>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1</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Add G1, G2, G3</a:t>
            </a:r>
          </a:p>
          <a:p>
            <a:pPr defTabSz="808038"/>
            <a:r>
              <a:rPr lang="en-US" sz="1600">
                <a:solidFill>
                  <a:schemeClr val="bg1"/>
                </a:solidFill>
                <a:latin typeface="Comic Sans MS" pitchFamily="66" charset="0"/>
                <a:cs typeface="Arial" charset="0"/>
              </a:rPr>
              <a:t>Mul G6, G9, G11</a:t>
            </a:r>
          </a:p>
          <a:p>
            <a:pPr defTabSz="808038"/>
            <a:r>
              <a:rPr lang="en-US" sz="1600">
                <a:solidFill>
                  <a:schemeClr val="bg1"/>
                </a:solidFill>
                <a:cs typeface="Arial" charset="0"/>
              </a:rPr>
              <a:t>…</a:t>
            </a:r>
            <a:endParaRPr lang="en-US" sz="1600">
              <a:solidFill>
                <a:schemeClr val="bg1"/>
              </a:solidFill>
              <a:latin typeface="Comic Sans MS" pitchFamily="66" charset="0"/>
              <a:cs typeface="Arial" charset="0"/>
            </a:endParaRPr>
          </a:p>
        </p:txBody>
      </p:sp>
      <p:sp>
        <p:nvSpPr>
          <p:cNvPr id="48136" name="AutoShape 8"/>
          <p:cNvSpPr>
            <a:spLocks noChangeArrowheads="1"/>
          </p:cNvSpPr>
          <p:nvPr/>
        </p:nvSpPr>
        <p:spPr bwMode="auto">
          <a:xfrm>
            <a:off x="5855584" y="4782241"/>
            <a:ext cx="674687" cy="336550"/>
          </a:xfrm>
          <a:prstGeom prst="rightArrow">
            <a:avLst>
              <a:gd name="adj1" fmla="val 50000"/>
              <a:gd name="adj2" fmla="val 50118"/>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8137" name="AutoShape 9"/>
          <p:cNvSpPr>
            <a:spLocks noChangeArrowheads="1"/>
          </p:cNvSpPr>
          <p:nvPr/>
        </p:nvSpPr>
        <p:spPr bwMode="auto">
          <a:xfrm>
            <a:off x="6879521" y="4177404"/>
            <a:ext cx="1887538" cy="1274762"/>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2</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Fdiv F1, F2, F3</a:t>
            </a:r>
          </a:p>
          <a:p>
            <a:pPr defTabSz="808038"/>
            <a:r>
              <a:rPr lang="en-US" sz="1600">
                <a:solidFill>
                  <a:schemeClr val="bg1"/>
                </a:solidFill>
                <a:latin typeface="Comic Sans MS" pitchFamily="66" charset="0"/>
                <a:cs typeface="Arial" charset="0"/>
              </a:rPr>
              <a:t>Lw G6, (10)G9</a:t>
            </a:r>
          </a:p>
          <a:p>
            <a:pPr defTabSz="808038"/>
            <a:r>
              <a:rPr lang="en-US" sz="1600">
                <a:solidFill>
                  <a:schemeClr val="bg1"/>
                </a:solidFill>
                <a:cs typeface="Arial" charset="0"/>
              </a:rPr>
              <a:t>…</a:t>
            </a:r>
            <a:endParaRPr lang="en-US" sz="1600">
              <a:solidFill>
                <a:schemeClr val="bg1"/>
              </a:solidFill>
              <a:latin typeface="Comic Sans MS" pitchFamily="66" charset="0"/>
              <a:cs typeface="Arial" charset="0"/>
            </a:endParaRPr>
          </a:p>
        </p:txBody>
      </p:sp>
      <p:sp>
        <p:nvSpPr>
          <p:cNvPr id="48138" name="AutoShape 10"/>
          <p:cNvSpPr>
            <a:spLocks noChangeArrowheads="1"/>
          </p:cNvSpPr>
          <p:nvPr/>
        </p:nvSpPr>
        <p:spPr bwMode="auto">
          <a:xfrm>
            <a:off x="6412796" y="5248966"/>
            <a:ext cx="1887538" cy="1276350"/>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3</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Fmul F1, F2, F3</a:t>
            </a:r>
          </a:p>
          <a:p>
            <a:pPr defTabSz="808038"/>
            <a:r>
              <a:rPr lang="en-US" sz="1600">
                <a:solidFill>
                  <a:schemeClr val="bg1"/>
                </a:solidFill>
                <a:latin typeface="Comic Sans MS" pitchFamily="66" charset="0"/>
                <a:cs typeface="Arial" charset="0"/>
              </a:rPr>
              <a:t>Xor G6, G1, G2</a:t>
            </a:r>
          </a:p>
          <a:p>
            <a:pPr defTabSz="808038"/>
            <a:r>
              <a:rPr lang="en-US" sz="1600">
                <a:solidFill>
                  <a:schemeClr val="bg1"/>
                </a:solidFill>
                <a:cs typeface="Arial" charset="0"/>
              </a:rPr>
              <a:t>…</a:t>
            </a:r>
            <a:endParaRPr lang="en-US" sz="1600">
              <a:solidFill>
                <a:schemeClr val="bg1"/>
              </a:solidFill>
              <a:latin typeface="Comic Sans MS" pitchFamily="66"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t>Abstraction level mismatch</a:t>
            </a:r>
            <a:endParaRPr lang="en-US" dirty="0" smtClean="0"/>
          </a:p>
        </p:txBody>
      </p:sp>
      <p:sp>
        <p:nvSpPr>
          <p:cNvPr id="49155" name="Rectangle 3"/>
          <p:cNvSpPr>
            <a:spLocks noGrp="1" noChangeArrowheads="1"/>
          </p:cNvSpPr>
          <p:nvPr>
            <p:ph type="body" idx="1"/>
          </p:nvPr>
        </p:nvSpPr>
        <p:spPr>
          <a:xfrm>
            <a:off x="417513" y="1388005"/>
            <a:ext cx="8229600" cy="4695825"/>
          </a:xfrm>
        </p:spPr>
        <p:txBody>
          <a:bodyPr/>
          <a:lstStyle/>
          <a:p>
            <a:pPr eaLnBrk="1" hangingPunct="1"/>
            <a:r>
              <a:rPr lang="en-US" sz="2800" dirty="0" smtClean="0"/>
              <a:t>The same approach cannot work for the forwarding </a:t>
            </a:r>
            <a:r>
              <a:rPr lang="en-US" sz="2800" dirty="0" smtClean="0"/>
              <a:t>path verification requirement</a:t>
            </a:r>
          </a:p>
          <a:p>
            <a:pPr marL="0" indent="0" eaLnBrk="1" hangingPunct="1">
              <a:buNone/>
            </a:pPr>
            <a:endParaRPr lang="en-US" sz="2800" b="1" dirty="0" smtClean="0">
              <a:solidFill>
                <a:srgbClr val="A50021"/>
              </a:solidFill>
            </a:endParaRPr>
          </a:p>
          <a:p>
            <a:pPr marL="0" indent="0" algn="ctr" eaLnBrk="1" hangingPunct="1">
              <a:buNone/>
            </a:pPr>
            <a:r>
              <a:rPr lang="en-US" sz="2800" b="1" dirty="0" smtClean="0">
                <a:solidFill>
                  <a:srgbClr val="A50021"/>
                </a:solidFill>
              </a:rPr>
              <a:t>Why?</a:t>
            </a:r>
            <a:endParaRPr lang="en-US" sz="2800" b="1" dirty="0"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t>Abstraction level mismatch</a:t>
            </a:r>
            <a:endParaRPr lang="en-US" dirty="0" smtClean="0"/>
          </a:p>
        </p:txBody>
      </p:sp>
      <p:sp>
        <p:nvSpPr>
          <p:cNvPr id="49155" name="Rectangle 3"/>
          <p:cNvSpPr>
            <a:spLocks noGrp="1" noChangeArrowheads="1"/>
          </p:cNvSpPr>
          <p:nvPr>
            <p:ph type="body" idx="1"/>
          </p:nvPr>
        </p:nvSpPr>
        <p:spPr>
          <a:xfrm>
            <a:off x="417513" y="1388005"/>
            <a:ext cx="8229600" cy="5227429"/>
          </a:xfrm>
        </p:spPr>
        <p:txBody>
          <a:bodyPr/>
          <a:lstStyle/>
          <a:p>
            <a:pPr eaLnBrk="1" hangingPunct="1"/>
            <a:r>
              <a:rPr lang="en-US" sz="2800" dirty="0" smtClean="0"/>
              <a:t>The same approach cannot work for the forwarding </a:t>
            </a:r>
            <a:r>
              <a:rPr lang="en-US" sz="2800" dirty="0" smtClean="0"/>
              <a:t>path verification requirement </a:t>
            </a:r>
            <a:r>
              <a:rPr lang="mr-IN" sz="2800" dirty="0" smtClean="0"/>
              <a:t>–</a:t>
            </a:r>
            <a:r>
              <a:rPr lang="en-US" sz="2800" dirty="0" smtClean="0"/>
              <a:t> </a:t>
            </a:r>
            <a:r>
              <a:rPr lang="en-US" sz="2800" b="1" dirty="0" smtClean="0">
                <a:solidFill>
                  <a:srgbClr val="A50021"/>
                </a:solidFill>
              </a:rPr>
              <a:t>Why?</a:t>
            </a:r>
            <a:endParaRPr lang="en-US" sz="2800" b="1" dirty="0" smtClean="0">
              <a:solidFill>
                <a:srgbClr val="A50021"/>
              </a:solidFill>
            </a:endParaRPr>
          </a:p>
          <a:p>
            <a:pPr lvl="1" eaLnBrk="1" hangingPunct="1"/>
            <a:r>
              <a:rPr lang="en-US" sz="2400" dirty="0" smtClean="0">
                <a:solidFill>
                  <a:srgbClr val="A50021"/>
                </a:solidFill>
              </a:rPr>
              <a:t>There is a difference between the language of the test and the language of the requirement</a:t>
            </a:r>
          </a:p>
          <a:p>
            <a:pPr lvl="2" eaLnBrk="1" hangingPunct="1"/>
            <a:r>
              <a:rPr lang="en-US" sz="2000" dirty="0" smtClean="0"/>
              <a:t>The test language is instructions, registers, memory</a:t>
            </a:r>
          </a:p>
          <a:p>
            <a:pPr lvl="2" eaLnBrk="1" hangingPunct="1"/>
            <a:r>
              <a:rPr lang="en-US" sz="2000" dirty="0" smtClean="0"/>
              <a:t>The requirement language is </a:t>
            </a:r>
            <a:r>
              <a:rPr lang="en-US" sz="2000" dirty="0" err="1" smtClean="0">
                <a:solidFill>
                  <a:srgbClr val="0000CC"/>
                </a:solidFill>
              </a:rPr>
              <a:t>microarchitectural</a:t>
            </a:r>
            <a:r>
              <a:rPr lang="en-US" sz="2000" dirty="0" smtClean="0">
                <a:solidFill>
                  <a:srgbClr val="0000CC"/>
                </a:solidFill>
              </a:rPr>
              <a:t> </a:t>
            </a:r>
            <a:r>
              <a:rPr lang="en-US" sz="2000" dirty="0" smtClean="0"/>
              <a:t>events, e.g. control signals (flags) </a:t>
            </a:r>
            <a:endParaRPr lang="en-US" sz="2000" dirty="0" smtClean="0"/>
          </a:p>
          <a:p>
            <a:pPr eaLnBrk="1" hangingPunct="1"/>
            <a:endParaRPr lang="en-US" sz="1200" dirty="0" smtClean="0"/>
          </a:p>
          <a:p>
            <a:pPr eaLnBrk="1" hangingPunct="1"/>
            <a:r>
              <a:rPr lang="en-US" sz="2800" dirty="0" smtClean="0"/>
              <a:t>Three </a:t>
            </a:r>
            <a:r>
              <a:rPr lang="en-US" sz="2800" dirty="0" smtClean="0"/>
              <a:t>possible solutions</a:t>
            </a:r>
          </a:p>
          <a:p>
            <a:pPr lvl="1" eaLnBrk="1" hangingPunct="1"/>
            <a:r>
              <a:rPr lang="en-US" sz="2400" dirty="0" smtClean="0"/>
              <a:t>Manual translation</a:t>
            </a:r>
          </a:p>
          <a:p>
            <a:pPr lvl="1" eaLnBrk="1" hangingPunct="1"/>
            <a:r>
              <a:rPr lang="en-US" sz="2400" dirty="0" smtClean="0"/>
              <a:t>Automatic translation</a:t>
            </a:r>
          </a:p>
          <a:p>
            <a:pPr lvl="1" eaLnBrk="1" hangingPunct="1"/>
            <a:r>
              <a:rPr lang="en-US" sz="2400" dirty="0" smtClean="0"/>
              <a:t>“Loose” generation</a:t>
            </a:r>
          </a:p>
        </p:txBody>
      </p:sp>
    </p:spTree>
    <p:extLst>
      <p:ext uri="{BB962C8B-B14F-4D97-AF65-F5344CB8AC3E}">
        <p14:creationId xmlns:p14="http://schemas.microsoft.com/office/powerpoint/2010/main" val="295664561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Manual Translation</a:t>
            </a:r>
          </a:p>
        </p:txBody>
      </p:sp>
      <p:sp>
        <p:nvSpPr>
          <p:cNvPr id="50179" name="Rectangle 3"/>
          <p:cNvSpPr>
            <a:spLocks noGrp="1" noChangeArrowheads="1"/>
          </p:cNvSpPr>
          <p:nvPr>
            <p:ph type="body" idx="1"/>
          </p:nvPr>
        </p:nvSpPr>
        <p:spPr/>
        <p:txBody>
          <a:bodyPr/>
          <a:lstStyle/>
          <a:p>
            <a:pPr eaLnBrk="1" hangingPunct="1">
              <a:lnSpc>
                <a:spcPct val="80000"/>
              </a:lnSpc>
            </a:pPr>
            <a:r>
              <a:rPr lang="en-US" sz="2800" smtClean="0"/>
              <a:t>The user provides a description of an instruction sequence that creates the event</a:t>
            </a:r>
          </a:p>
          <a:p>
            <a:pPr lvl="1" eaLnBrk="1" hangingPunct="1">
              <a:lnSpc>
                <a:spcPct val="80000"/>
              </a:lnSpc>
            </a:pPr>
            <a:r>
              <a:rPr lang="en-US" sz="2400" smtClean="0"/>
              <a:t>For example, mul followed by div followed by br, where br uses same register as target of mul</a:t>
            </a:r>
          </a:p>
          <a:p>
            <a:pPr eaLnBrk="1" hangingPunct="1">
              <a:lnSpc>
                <a:spcPct val="80000"/>
              </a:lnSpc>
            </a:pPr>
            <a:r>
              <a:rPr lang="en-US" sz="2800" smtClean="0"/>
              <a:t>The generator randomly fills in missing details</a:t>
            </a:r>
          </a:p>
          <a:p>
            <a:pPr lvl="1" eaLnBrk="1" hangingPunct="1">
              <a:lnSpc>
                <a:spcPct val="80000"/>
              </a:lnSpc>
            </a:pPr>
            <a:r>
              <a:rPr lang="en-US" sz="2400" smtClean="0"/>
              <a:t>For example, registers and data of div</a:t>
            </a:r>
          </a:p>
          <a:p>
            <a:pPr eaLnBrk="1" hangingPunct="1">
              <a:lnSpc>
                <a:spcPct val="80000"/>
              </a:lnSpc>
            </a:pPr>
            <a:endParaRPr lang="en-US" sz="2800" smtClean="0"/>
          </a:p>
          <a:p>
            <a:pPr eaLnBrk="1" hangingPunct="1">
              <a:lnSpc>
                <a:spcPct val="80000"/>
              </a:lnSpc>
            </a:pPr>
            <a:r>
              <a:rPr lang="en-US" sz="2800" smtClean="0"/>
              <a:t>Suffers from all the </a:t>
            </a:r>
            <a:r>
              <a:rPr lang="en-US" sz="2800" smtClean="0">
                <a:solidFill>
                  <a:srgbClr val="0000CC"/>
                </a:solidFill>
              </a:rPr>
              <a:t>disadvantages of manual test creation</a:t>
            </a:r>
          </a:p>
          <a:p>
            <a:pPr lvl="1" eaLnBrk="1" hangingPunct="1">
              <a:lnSpc>
                <a:spcPct val="80000"/>
              </a:lnSpc>
            </a:pPr>
            <a:r>
              <a:rPr lang="en-US" sz="2400" smtClean="0"/>
              <a:t>Labor intensive</a:t>
            </a:r>
          </a:p>
          <a:p>
            <a:pPr lvl="1" eaLnBrk="1" hangingPunct="1">
              <a:lnSpc>
                <a:spcPct val="80000"/>
              </a:lnSpc>
            </a:pPr>
            <a:r>
              <a:rPr lang="en-US" sz="2400" smtClean="0"/>
              <a:t>Error prone</a:t>
            </a:r>
          </a:p>
          <a:p>
            <a:pPr lvl="1" eaLnBrk="1" hangingPunct="1">
              <a:lnSpc>
                <a:spcPct val="80000"/>
              </a:lnSpc>
            </a:pPr>
            <a:r>
              <a:rPr lang="en-US" sz="2400" smtClean="0"/>
              <a:t>Hard to maintain</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Automatic Generation</a:t>
            </a:r>
          </a:p>
        </p:txBody>
      </p:sp>
      <p:sp>
        <p:nvSpPr>
          <p:cNvPr id="51203" name="Rectangle 3"/>
          <p:cNvSpPr>
            <a:spLocks noGrp="1" noChangeArrowheads="1"/>
          </p:cNvSpPr>
          <p:nvPr>
            <p:ph type="body" idx="1"/>
          </p:nvPr>
        </p:nvSpPr>
        <p:spPr>
          <a:xfrm>
            <a:off x="451380" y="1269471"/>
            <a:ext cx="8229600" cy="5334529"/>
          </a:xfrm>
        </p:spPr>
        <p:txBody>
          <a:bodyPr/>
          <a:lstStyle/>
          <a:p>
            <a:pPr eaLnBrk="1" hangingPunct="1">
              <a:lnSpc>
                <a:spcPct val="80000"/>
              </a:lnSpc>
            </a:pPr>
            <a:r>
              <a:rPr lang="en-US" sz="2800" dirty="0" smtClean="0"/>
              <a:t>The generator is aware of the microarchitecture of the processor and knows how to translate a </a:t>
            </a:r>
            <a:r>
              <a:rPr lang="en-US" sz="2800" dirty="0" err="1" smtClean="0"/>
              <a:t>microarchitectural</a:t>
            </a:r>
            <a:r>
              <a:rPr lang="en-US" sz="2800" dirty="0" smtClean="0"/>
              <a:t> request to a sequence of instructions</a:t>
            </a:r>
          </a:p>
          <a:p>
            <a:pPr lvl="1" eaLnBrk="1" hangingPunct="1">
              <a:lnSpc>
                <a:spcPct val="80000"/>
              </a:lnSpc>
            </a:pPr>
            <a:r>
              <a:rPr lang="en-US" sz="2400" dirty="0" smtClean="0"/>
              <a:t>Such generators are often called </a:t>
            </a:r>
            <a:r>
              <a:rPr lang="en-US" sz="2400" b="1" dirty="0" smtClean="0">
                <a:solidFill>
                  <a:srgbClr val="A50021"/>
                </a:solidFill>
              </a:rPr>
              <a:t>“Deep Knowledge”</a:t>
            </a:r>
            <a:r>
              <a:rPr lang="en-US" sz="2400" dirty="0" smtClean="0"/>
              <a:t> test generators</a:t>
            </a:r>
          </a:p>
          <a:p>
            <a:pPr eaLnBrk="1" hangingPunct="1">
              <a:lnSpc>
                <a:spcPct val="80000"/>
              </a:lnSpc>
              <a:spcBef>
                <a:spcPts val="1224"/>
              </a:spcBef>
            </a:pPr>
            <a:r>
              <a:rPr lang="en-US" sz="2800" dirty="0" smtClean="0"/>
              <a:t>Advantages</a:t>
            </a:r>
          </a:p>
          <a:p>
            <a:pPr lvl="1" eaLnBrk="1" hangingPunct="1">
              <a:lnSpc>
                <a:spcPct val="80000"/>
              </a:lnSpc>
            </a:pPr>
            <a:r>
              <a:rPr lang="en-US" sz="2400" dirty="0" smtClean="0"/>
              <a:t>Generated tests cover the requested event with high probability</a:t>
            </a:r>
          </a:p>
          <a:p>
            <a:pPr eaLnBrk="1" hangingPunct="1">
              <a:lnSpc>
                <a:spcPct val="80000"/>
              </a:lnSpc>
              <a:spcBef>
                <a:spcPts val="1224"/>
              </a:spcBef>
            </a:pPr>
            <a:r>
              <a:rPr lang="en-US" sz="2800" dirty="0" smtClean="0"/>
              <a:t>Disadvantages</a:t>
            </a:r>
          </a:p>
          <a:p>
            <a:pPr lvl="1" eaLnBrk="1" hangingPunct="1">
              <a:lnSpc>
                <a:spcPct val="80000"/>
              </a:lnSpc>
            </a:pPr>
            <a:r>
              <a:rPr lang="en-US" sz="2400" dirty="0" smtClean="0"/>
              <a:t>High development cost</a:t>
            </a:r>
          </a:p>
          <a:p>
            <a:pPr lvl="1" eaLnBrk="1" hangingPunct="1">
              <a:lnSpc>
                <a:spcPct val="80000"/>
              </a:lnSpc>
            </a:pPr>
            <a:r>
              <a:rPr lang="en-US" sz="2400" dirty="0" smtClean="0"/>
              <a:t>Potentially long generation time</a:t>
            </a:r>
          </a:p>
          <a:p>
            <a:pPr lvl="1" eaLnBrk="1" hangingPunct="1">
              <a:lnSpc>
                <a:spcPct val="80000"/>
              </a:lnSpc>
            </a:pPr>
            <a:r>
              <a:rPr lang="en-US" sz="2400" dirty="0" smtClean="0"/>
              <a:t>Sensitive to changes in the design </a:t>
            </a:r>
            <a:endParaRPr lang="en-US" sz="2400" dirty="0" smtClean="0"/>
          </a:p>
          <a:p>
            <a:pPr marL="457200" lvl="1" indent="0" eaLnBrk="1" hangingPunct="1">
              <a:lnSpc>
                <a:spcPct val="80000"/>
              </a:lnSpc>
              <a:buNone/>
            </a:pPr>
            <a:r>
              <a:rPr lang="en-US" sz="2400" dirty="0">
                <a:sym typeface="Wingdings" pitchFamily="2" charset="2"/>
              </a:rPr>
              <a:t>	</a:t>
            </a:r>
            <a:r>
              <a:rPr lang="en-US" sz="2400" dirty="0" smtClean="0">
                <a:sym typeface="Wingdings" pitchFamily="2" charset="2"/>
              </a:rPr>
              <a:t> </a:t>
            </a:r>
            <a:r>
              <a:rPr lang="en-US" sz="2400" dirty="0" smtClean="0">
                <a:sym typeface="Wingdings" pitchFamily="2" charset="2"/>
              </a:rPr>
              <a:t>high maintenance cost</a:t>
            </a: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200" smtClean="0"/>
              <a:t>Running Example – PowerPC Processor</a:t>
            </a:r>
          </a:p>
        </p:txBody>
      </p:sp>
      <p:sp>
        <p:nvSpPr>
          <p:cNvPr id="7171" name="Rectangle 3"/>
          <p:cNvSpPr>
            <a:spLocks noGrp="1" noChangeArrowheads="1"/>
          </p:cNvSpPr>
          <p:nvPr>
            <p:ph type="body" idx="1"/>
          </p:nvPr>
        </p:nvSpPr>
        <p:spPr>
          <a:xfrm>
            <a:off x="302327" y="1459071"/>
            <a:ext cx="4548601" cy="5174004"/>
          </a:xfrm>
        </p:spPr>
        <p:txBody>
          <a:bodyPr/>
          <a:lstStyle/>
          <a:p>
            <a:pPr eaLnBrk="1" hangingPunct="1">
              <a:lnSpc>
                <a:spcPct val="90000"/>
              </a:lnSpc>
            </a:pPr>
            <a:r>
              <a:rPr lang="en-US" sz="2800" dirty="0" smtClean="0"/>
              <a:t>Black box view</a:t>
            </a:r>
          </a:p>
          <a:p>
            <a:pPr lvl="1" eaLnBrk="1" hangingPunct="1">
              <a:lnSpc>
                <a:spcPct val="90000"/>
              </a:lnSpc>
            </a:pPr>
            <a:r>
              <a:rPr lang="en-US" sz="2400" dirty="0" smtClean="0"/>
              <a:t>Interface to memory (via caches)</a:t>
            </a:r>
          </a:p>
          <a:p>
            <a:pPr lvl="2" eaLnBrk="1" hangingPunct="1">
              <a:lnSpc>
                <a:spcPct val="90000"/>
              </a:lnSpc>
            </a:pPr>
            <a:r>
              <a:rPr lang="en-US" sz="2000" dirty="0" smtClean="0"/>
              <a:t>For instruction fetching</a:t>
            </a:r>
          </a:p>
          <a:p>
            <a:pPr lvl="2" eaLnBrk="1" hangingPunct="1">
              <a:lnSpc>
                <a:spcPct val="90000"/>
              </a:lnSpc>
            </a:pPr>
            <a:r>
              <a:rPr lang="en-US" sz="2000" dirty="0" smtClean="0"/>
              <a:t>For data fetching and </a:t>
            </a:r>
            <a:r>
              <a:rPr lang="en-US" sz="2000" dirty="0" smtClean="0"/>
              <a:t>storing</a:t>
            </a:r>
            <a:endParaRPr lang="en-US" sz="2000" dirty="0" smtClean="0"/>
          </a:p>
          <a:p>
            <a:pPr lvl="1" eaLnBrk="1" hangingPunct="1">
              <a:lnSpc>
                <a:spcPct val="90000"/>
              </a:lnSpc>
              <a:spcBef>
                <a:spcPts val="1224"/>
              </a:spcBef>
            </a:pPr>
            <a:r>
              <a:rPr lang="en-US" sz="2400" dirty="0" smtClean="0"/>
              <a:t>Interface to I/O devices</a:t>
            </a:r>
          </a:p>
          <a:p>
            <a:pPr lvl="2" eaLnBrk="1" hangingPunct="1">
              <a:lnSpc>
                <a:spcPct val="90000"/>
              </a:lnSpc>
            </a:pPr>
            <a:r>
              <a:rPr lang="en-US" sz="2000" dirty="0" smtClean="0"/>
              <a:t>For data fetching and storing</a:t>
            </a:r>
          </a:p>
          <a:p>
            <a:pPr lvl="2" eaLnBrk="1" hangingPunct="1">
              <a:lnSpc>
                <a:spcPct val="90000"/>
              </a:lnSpc>
            </a:pPr>
            <a:r>
              <a:rPr lang="en-US" sz="2000" dirty="0" smtClean="0"/>
              <a:t>Interrupts</a:t>
            </a:r>
            <a:endParaRPr lang="en-US" sz="2000" dirty="0" smtClean="0"/>
          </a:p>
          <a:p>
            <a:pPr lvl="1" eaLnBrk="1" hangingPunct="1">
              <a:lnSpc>
                <a:spcPct val="90000"/>
              </a:lnSpc>
              <a:spcBef>
                <a:spcPts val="1224"/>
              </a:spcBef>
            </a:pPr>
            <a:r>
              <a:rPr lang="en-US" sz="2400" dirty="0" smtClean="0"/>
              <a:t>Miscellaneous interface</a:t>
            </a:r>
          </a:p>
          <a:p>
            <a:pPr lvl="2" eaLnBrk="1" hangingPunct="1">
              <a:lnSpc>
                <a:spcPct val="90000"/>
              </a:lnSpc>
            </a:pPr>
            <a:r>
              <a:rPr lang="en-US" sz="2000" dirty="0" smtClean="0"/>
              <a:t>Clocks </a:t>
            </a:r>
          </a:p>
          <a:p>
            <a:pPr lvl="2" eaLnBrk="1" hangingPunct="1">
              <a:lnSpc>
                <a:spcPct val="90000"/>
              </a:lnSpc>
            </a:pPr>
            <a:r>
              <a:rPr lang="en-US" sz="2000" dirty="0" smtClean="0"/>
              <a:t>Reset</a:t>
            </a:r>
          </a:p>
          <a:p>
            <a:pPr lvl="2" eaLnBrk="1" hangingPunct="1">
              <a:lnSpc>
                <a:spcPct val="90000"/>
              </a:lnSpc>
            </a:pPr>
            <a:r>
              <a:rPr lang="en-US" sz="2000" dirty="0" smtClean="0"/>
              <a:t>…</a:t>
            </a:r>
          </a:p>
        </p:txBody>
      </p:sp>
      <p:sp>
        <p:nvSpPr>
          <p:cNvPr id="7172" name="Rectangle 4"/>
          <p:cNvSpPr>
            <a:spLocks noChangeArrowheads="1"/>
          </p:cNvSpPr>
          <p:nvPr/>
        </p:nvSpPr>
        <p:spPr bwMode="auto">
          <a:xfrm>
            <a:off x="7067550" y="2757488"/>
            <a:ext cx="1820863" cy="2217737"/>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PowerPC</a:t>
            </a:r>
          </a:p>
          <a:p>
            <a:pPr defTabSz="808038"/>
            <a:r>
              <a:rPr lang="en-US" sz="1600">
                <a:latin typeface="Comic Sans MS" pitchFamily="66" charset="0"/>
                <a:cs typeface="Arial" charset="0"/>
              </a:rPr>
              <a:t>Processor</a:t>
            </a:r>
          </a:p>
        </p:txBody>
      </p:sp>
      <p:sp>
        <p:nvSpPr>
          <p:cNvPr id="7173" name="Rectangle 5"/>
          <p:cNvSpPr>
            <a:spLocks noChangeArrowheads="1"/>
          </p:cNvSpPr>
          <p:nvPr/>
        </p:nvSpPr>
        <p:spPr bwMode="auto">
          <a:xfrm>
            <a:off x="4706938" y="2824163"/>
            <a:ext cx="944562" cy="2082800"/>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dirty="0">
                <a:solidFill>
                  <a:schemeClr val="bg1"/>
                </a:solidFill>
                <a:latin typeface="Comic Sans MS" pitchFamily="66" charset="0"/>
                <a:cs typeface="Arial" charset="0"/>
              </a:rPr>
              <a:t>Memory</a:t>
            </a:r>
          </a:p>
        </p:txBody>
      </p:sp>
      <p:sp>
        <p:nvSpPr>
          <p:cNvPr id="7174" name="AutoShape 6"/>
          <p:cNvSpPr>
            <a:spLocks noChangeArrowheads="1"/>
          </p:cNvSpPr>
          <p:nvPr/>
        </p:nvSpPr>
        <p:spPr bwMode="auto">
          <a:xfrm>
            <a:off x="5651500" y="3160713"/>
            <a:ext cx="1416050" cy="536575"/>
          </a:xfrm>
          <a:prstGeom prst="rightArrow">
            <a:avLst>
              <a:gd name="adj1" fmla="val 50000"/>
              <a:gd name="adj2" fmla="val 65976"/>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Instructions</a:t>
            </a:r>
          </a:p>
        </p:txBody>
      </p:sp>
      <p:sp>
        <p:nvSpPr>
          <p:cNvPr id="7175" name="AutoShape 7"/>
          <p:cNvSpPr>
            <a:spLocks noChangeArrowheads="1"/>
          </p:cNvSpPr>
          <p:nvPr/>
        </p:nvSpPr>
        <p:spPr bwMode="auto">
          <a:xfrm>
            <a:off x="5651500" y="4235450"/>
            <a:ext cx="1416050" cy="538163"/>
          </a:xfrm>
          <a:prstGeom prst="leftRightArrow">
            <a:avLst>
              <a:gd name="adj1" fmla="val 50000"/>
              <a:gd name="adj2" fmla="val 52625"/>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Data</a:t>
            </a:r>
          </a:p>
        </p:txBody>
      </p:sp>
      <p:sp>
        <p:nvSpPr>
          <p:cNvPr id="7176" name="Line 8"/>
          <p:cNvSpPr>
            <a:spLocks noChangeShapeType="1"/>
          </p:cNvSpPr>
          <p:nvPr/>
        </p:nvSpPr>
        <p:spPr bwMode="auto">
          <a:xfrm>
            <a:off x="7607300" y="2219325"/>
            <a:ext cx="0" cy="538163"/>
          </a:xfrm>
          <a:prstGeom prst="line">
            <a:avLst/>
          </a:prstGeom>
          <a:noFill/>
          <a:ln w="25400">
            <a:solidFill>
              <a:schemeClr val="tx1"/>
            </a:solidFill>
            <a:round/>
            <a:headEnd/>
            <a:tailEnd type="triangle" w="lg" len="lg"/>
          </a:ln>
        </p:spPr>
        <p:txBody>
          <a:bodyPr/>
          <a:lstStyle/>
          <a:p>
            <a:endParaRPr lang="en-GB"/>
          </a:p>
        </p:txBody>
      </p:sp>
      <p:sp>
        <p:nvSpPr>
          <p:cNvPr id="7177" name="Line 9"/>
          <p:cNvSpPr>
            <a:spLocks noChangeShapeType="1"/>
          </p:cNvSpPr>
          <p:nvPr/>
        </p:nvSpPr>
        <p:spPr bwMode="auto">
          <a:xfrm>
            <a:off x="8348663" y="2219325"/>
            <a:ext cx="0" cy="538163"/>
          </a:xfrm>
          <a:prstGeom prst="line">
            <a:avLst/>
          </a:prstGeom>
          <a:noFill/>
          <a:ln w="25400">
            <a:solidFill>
              <a:schemeClr val="tx1"/>
            </a:solidFill>
            <a:round/>
            <a:headEnd/>
            <a:tailEnd type="triangle" w="lg" len="lg"/>
          </a:ln>
        </p:spPr>
        <p:txBody>
          <a:bodyPr/>
          <a:lstStyle/>
          <a:p>
            <a:endParaRPr lang="en-GB"/>
          </a:p>
        </p:txBody>
      </p:sp>
      <p:sp>
        <p:nvSpPr>
          <p:cNvPr id="7178" name="AutoShape 10"/>
          <p:cNvSpPr>
            <a:spLocks noChangeArrowheads="1"/>
          </p:cNvSpPr>
          <p:nvPr/>
        </p:nvSpPr>
        <p:spPr bwMode="auto">
          <a:xfrm>
            <a:off x="7742238" y="4975225"/>
            <a:ext cx="539750" cy="873125"/>
          </a:xfrm>
          <a:prstGeom prst="upDownArrow">
            <a:avLst>
              <a:gd name="adj1" fmla="val 50000"/>
              <a:gd name="adj2" fmla="val 32353"/>
            </a:avLst>
          </a:prstGeom>
          <a:solidFill>
            <a:srgbClr val="FFFF00"/>
          </a:solidFill>
          <a:ln w="25400">
            <a:solidFill>
              <a:schemeClr val="tx1"/>
            </a:solidFill>
            <a:miter lim="800000"/>
            <a:headEnd/>
            <a:tailEnd type="none" w="lg" len="lg"/>
          </a:ln>
        </p:spPr>
        <p:txBody>
          <a:bodyPr vert="eaVert" wrap="none" lIns="80798" tIns="40399" rIns="80798" bIns="40399" anchor="ctr"/>
          <a:lstStyle/>
          <a:p>
            <a:pPr defTabSz="808038" rtl="1"/>
            <a:r>
              <a:rPr lang="en-US" sz="1600">
                <a:latin typeface="Comic Sans MS" pitchFamily="66" charset="0"/>
                <a:cs typeface="Arial" charset="0"/>
              </a:rPr>
              <a:t>I/O</a:t>
            </a:r>
          </a:p>
        </p:txBody>
      </p:sp>
      <p:sp>
        <p:nvSpPr>
          <p:cNvPr id="7179" name="Text Box 11"/>
          <p:cNvSpPr txBox="1">
            <a:spLocks noChangeArrowheads="1"/>
          </p:cNvSpPr>
          <p:nvPr/>
        </p:nvSpPr>
        <p:spPr bwMode="auto">
          <a:xfrm>
            <a:off x="7278688" y="1882775"/>
            <a:ext cx="660400" cy="323850"/>
          </a:xfrm>
          <a:prstGeom prst="rect">
            <a:avLst/>
          </a:prstGeom>
          <a:noFill/>
          <a:ln w="25400">
            <a:noFill/>
            <a:miter lim="800000"/>
            <a:headEnd/>
            <a:tailEnd type="none" w="lg" len="lg"/>
          </a:ln>
        </p:spPr>
        <p:txBody>
          <a:bodyPr wrap="none" lIns="80798" tIns="40399" rIns="80798" bIns="40399">
            <a:spAutoFit/>
          </a:bodyPr>
          <a:lstStyle/>
          <a:p>
            <a:pPr defTabSz="808038"/>
            <a:r>
              <a:rPr lang="en-US" sz="1600">
                <a:latin typeface="Comic Sans MS" pitchFamily="66" charset="0"/>
                <a:cs typeface="Arial" charset="0"/>
              </a:rPr>
              <a:t>Clock</a:t>
            </a:r>
          </a:p>
        </p:txBody>
      </p:sp>
      <p:sp>
        <p:nvSpPr>
          <p:cNvPr id="7180" name="Text Box 12"/>
          <p:cNvSpPr txBox="1">
            <a:spLocks noChangeArrowheads="1"/>
          </p:cNvSpPr>
          <p:nvPr/>
        </p:nvSpPr>
        <p:spPr bwMode="auto">
          <a:xfrm>
            <a:off x="7980363" y="1882775"/>
            <a:ext cx="704850" cy="323850"/>
          </a:xfrm>
          <a:prstGeom prst="rect">
            <a:avLst/>
          </a:prstGeom>
          <a:noFill/>
          <a:ln w="25400">
            <a:noFill/>
            <a:miter lim="800000"/>
            <a:headEnd/>
            <a:tailEnd type="none" w="lg" len="lg"/>
          </a:ln>
        </p:spPr>
        <p:txBody>
          <a:bodyPr wrap="none" lIns="80798" tIns="40399" rIns="80798" bIns="40399">
            <a:spAutoFit/>
          </a:bodyPr>
          <a:lstStyle/>
          <a:p>
            <a:pPr defTabSz="808038"/>
            <a:r>
              <a:rPr lang="en-US" sz="1600">
                <a:latin typeface="Comic Sans MS" pitchFamily="66" charset="0"/>
                <a:cs typeface="Arial" charset="0"/>
              </a:rPr>
              <a:t>Reset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“Loose” Generation</a:t>
            </a:r>
          </a:p>
        </p:txBody>
      </p:sp>
      <p:sp>
        <p:nvSpPr>
          <p:cNvPr id="52227" name="Rectangle 3"/>
          <p:cNvSpPr>
            <a:spLocks noGrp="1" noChangeArrowheads="1"/>
          </p:cNvSpPr>
          <p:nvPr>
            <p:ph type="body" idx="1"/>
          </p:nvPr>
        </p:nvSpPr>
        <p:spPr>
          <a:xfrm>
            <a:off x="468312" y="1163446"/>
            <a:ext cx="8492675" cy="5540194"/>
          </a:xfrm>
        </p:spPr>
        <p:txBody>
          <a:bodyPr/>
          <a:lstStyle/>
          <a:p>
            <a:pPr eaLnBrk="1" hangingPunct="1">
              <a:lnSpc>
                <a:spcPct val="80000"/>
              </a:lnSpc>
              <a:buFont typeface="Wingdings" pitchFamily="2" charset="2"/>
              <a:buNone/>
            </a:pPr>
            <a:r>
              <a:rPr lang="en-US" b="1" dirty="0" smtClean="0">
                <a:solidFill>
                  <a:srgbClr val="A50021"/>
                </a:solidFill>
              </a:rPr>
              <a:t>We exploit the power of </a:t>
            </a:r>
            <a:r>
              <a:rPr lang="en-US" sz="4800" b="1" i="1" u="sng" dirty="0" smtClean="0">
                <a:solidFill>
                  <a:srgbClr val="A50021"/>
                </a:solidFill>
              </a:rPr>
              <a:t>massive </a:t>
            </a:r>
            <a:r>
              <a:rPr lang="en-US" b="1" dirty="0" smtClean="0">
                <a:solidFill>
                  <a:srgbClr val="A50021"/>
                </a:solidFill>
              </a:rPr>
              <a:t>generation:</a:t>
            </a:r>
          </a:p>
          <a:p>
            <a:pPr eaLnBrk="1" hangingPunct="1">
              <a:lnSpc>
                <a:spcPct val="10000"/>
              </a:lnSpc>
            </a:pPr>
            <a:endParaRPr lang="en-US" sz="2800" dirty="0" smtClean="0">
              <a:solidFill>
                <a:srgbClr val="0000CC"/>
              </a:solidFill>
            </a:endParaRPr>
          </a:p>
          <a:p>
            <a:pPr eaLnBrk="1" hangingPunct="1">
              <a:lnSpc>
                <a:spcPct val="80000"/>
              </a:lnSpc>
            </a:pPr>
            <a:r>
              <a:rPr lang="en-US" sz="2800" dirty="0" smtClean="0"/>
              <a:t>Use the “normal” test vocabulary to </a:t>
            </a:r>
            <a:r>
              <a:rPr lang="en-US" sz="2800" dirty="0" smtClean="0">
                <a:solidFill>
                  <a:srgbClr val="A50021"/>
                </a:solidFill>
              </a:rPr>
              <a:t>bias</a:t>
            </a:r>
            <a:r>
              <a:rPr lang="en-US" sz="2800" dirty="0" smtClean="0"/>
              <a:t> the generated tests </a:t>
            </a:r>
            <a:r>
              <a:rPr lang="en-US" sz="2800" dirty="0" smtClean="0">
                <a:solidFill>
                  <a:srgbClr val="A50021"/>
                </a:solidFill>
              </a:rPr>
              <a:t>toward tests that </a:t>
            </a:r>
            <a:r>
              <a:rPr lang="en-US" sz="2800" i="1" dirty="0" smtClean="0">
                <a:solidFill>
                  <a:srgbClr val="A50021"/>
                </a:solidFill>
              </a:rPr>
              <a:t>improve the probability</a:t>
            </a:r>
            <a:r>
              <a:rPr lang="en-US" sz="2800" dirty="0" smtClean="0">
                <a:solidFill>
                  <a:srgbClr val="A50021"/>
                </a:solidFill>
              </a:rPr>
              <a:t> of hitting the requested event</a:t>
            </a:r>
          </a:p>
          <a:p>
            <a:pPr lvl="1" eaLnBrk="1" hangingPunct="1">
              <a:lnSpc>
                <a:spcPct val="80000"/>
              </a:lnSpc>
            </a:pPr>
            <a:r>
              <a:rPr lang="en-US" sz="2400" dirty="0" smtClean="0"/>
              <a:t>Increase probability of complex arithmetic and branch instructions</a:t>
            </a:r>
          </a:p>
          <a:p>
            <a:pPr lvl="1" eaLnBrk="1" hangingPunct="1">
              <a:lnSpc>
                <a:spcPct val="80000"/>
              </a:lnSpc>
            </a:pPr>
            <a:r>
              <a:rPr lang="en-US" sz="2400" dirty="0" smtClean="0"/>
              <a:t>Increase probability of read after write </a:t>
            </a:r>
            <a:r>
              <a:rPr lang="en-US" sz="2400" dirty="0" smtClean="0"/>
              <a:t>dependency</a:t>
            </a:r>
          </a:p>
          <a:p>
            <a:pPr lvl="1" eaLnBrk="1" hangingPunct="1">
              <a:lnSpc>
                <a:spcPct val="80000"/>
              </a:lnSpc>
            </a:pPr>
            <a:r>
              <a:rPr lang="en-US" sz="2400" dirty="0" smtClean="0"/>
              <a:t>Reduce the number of registers available </a:t>
            </a:r>
            <a:endParaRPr lang="en-US" sz="2400" dirty="0" smtClean="0"/>
          </a:p>
          <a:p>
            <a:pPr eaLnBrk="1" hangingPunct="1">
              <a:lnSpc>
                <a:spcPct val="10000"/>
              </a:lnSpc>
            </a:pPr>
            <a:endParaRPr lang="en-US" sz="2800" dirty="0" smtClean="0"/>
          </a:p>
          <a:p>
            <a:pPr eaLnBrk="1" hangingPunct="1">
              <a:lnSpc>
                <a:spcPct val="80000"/>
              </a:lnSpc>
            </a:pPr>
            <a:r>
              <a:rPr lang="en-US" sz="2800" dirty="0" smtClean="0">
                <a:solidFill>
                  <a:srgbClr val="000000"/>
                </a:solidFill>
              </a:rPr>
              <a:t>How do we know whether this was successful, i.e. the desired events have been created? </a:t>
            </a:r>
          </a:p>
          <a:p>
            <a:pPr lvl="1" eaLnBrk="1" hangingPunct="1">
              <a:lnSpc>
                <a:spcPct val="80000"/>
              </a:lnSpc>
            </a:pPr>
            <a:r>
              <a:rPr lang="en-US" sz="2400" b="1" dirty="0" smtClean="0">
                <a:solidFill>
                  <a:srgbClr val="A50021"/>
                </a:solidFill>
              </a:rPr>
              <a:t>Coverage</a:t>
            </a:r>
            <a:r>
              <a:rPr lang="en-US" sz="2400" dirty="0" smtClean="0"/>
              <a:t> </a:t>
            </a:r>
            <a:r>
              <a:rPr lang="en-US" sz="2400" dirty="0" smtClean="0"/>
              <a:t>is used </a:t>
            </a:r>
            <a:r>
              <a:rPr lang="en-US" sz="2400" dirty="0" smtClean="0"/>
              <a:t>to determine success</a:t>
            </a:r>
          </a:p>
          <a:p>
            <a:pPr eaLnBrk="1" hangingPunct="1">
              <a:lnSpc>
                <a:spcPct val="80000"/>
              </a:lnSpc>
            </a:pPr>
            <a:r>
              <a:rPr lang="en-US" sz="2800" dirty="0" smtClean="0"/>
              <a:t>In practice, this is an iterative process</a:t>
            </a:r>
            <a:endParaRPr lang="en-US" sz="28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357563" y="1681163"/>
            <a:ext cx="3103562" cy="3830637"/>
          </a:xfrm>
          <a:prstGeom prst="rect">
            <a:avLst/>
          </a:prstGeom>
          <a:solidFill>
            <a:schemeClr val="accent1"/>
          </a:solidFill>
          <a:ln w="25400">
            <a:solidFill>
              <a:schemeClr val="tx1"/>
            </a:solidFill>
            <a:miter lim="800000"/>
            <a:headEnd/>
            <a:tailEnd type="none" w="lg" len="lg"/>
          </a:ln>
        </p:spPr>
        <p:txBody>
          <a:bodyPr wrap="none" lIns="80806" tIns="40403" rIns="80806" bIns="40403" anchorCtr="1"/>
          <a:lstStyle/>
          <a:p>
            <a:pPr defTabSz="808038"/>
            <a:r>
              <a:rPr lang="en-US">
                <a:latin typeface="Comic Sans MS" pitchFamily="66" charset="0"/>
                <a:cs typeface="Arial" charset="0"/>
              </a:rPr>
              <a:t>Random Test </a:t>
            </a:r>
            <a:br>
              <a:rPr lang="en-US">
                <a:latin typeface="Comic Sans MS" pitchFamily="66" charset="0"/>
                <a:cs typeface="Arial" charset="0"/>
              </a:rPr>
            </a:br>
            <a:r>
              <a:rPr lang="en-US">
                <a:latin typeface="Comic Sans MS" pitchFamily="66" charset="0"/>
                <a:cs typeface="Arial" charset="0"/>
              </a:rPr>
              <a:t>Program Generator</a:t>
            </a:r>
          </a:p>
        </p:txBody>
      </p:sp>
      <p:pic>
        <p:nvPicPr>
          <p:cNvPr id="57347" name="Picture 4" descr="PE07492_"/>
          <p:cNvPicPr>
            <a:picLocks noChangeAspect="1" noChangeArrowheads="1"/>
          </p:cNvPicPr>
          <p:nvPr/>
        </p:nvPicPr>
        <p:blipFill>
          <a:blip r:embed="rId2" cstate="print"/>
          <a:srcRect/>
          <a:stretch>
            <a:fillRect/>
          </a:stretch>
        </p:blipFill>
        <p:spPr bwMode="auto">
          <a:xfrm>
            <a:off x="120650" y="2878138"/>
            <a:ext cx="2360613" cy="1827212"/>
          </a:xfrm>
          <a:prstGeom prst="rect">
            <a:avLst/>
          </a:prstGeom>
          <a:noFill/>
          <a:ln w="9525">
            <a:noFill/>
            <a:miter lim="800000"/>
            <a:headEnd/>
            <a:tailEnd/>
          </a:ln>
        </p:spPr>
      </p:pic>
      <p:sp>
        <p:nvSpPr>
          <p:cNvPr id="57348" name="AutoShape 5"/>
          <p:cNvSpPr>
            <a:spLocks noChangeArrowheads="1"/>
          </p:cNvSpPr>
          <p:nvPr/>
        </p:nvSpPr>
        <p:spPr bwMode="auto">
          <a:xfrm>
            <a:off x="7269163" y="3092450"/>
            <a:ext cx="1484312" cy="1276350"/>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1</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Add G1, G2, G3</a:t>
            </a:r>
          </a:p>
          <a:p>
            <a:pPr defTabSz="808038"/>
            <a:r>
              <a:rPr lang="en-US" sz="1600">
                <a:solidFill>
                  <a:schemeClr val="bg1"/>
                </a:solidFill>
                <a:latin typeface="Comic Sans MS" pitchFamily="66" charset="0"/>
                <a:cs typeface="Arial" charset="0"/>
              </a:rPr>
              <a:t>Mul G6, G9, G11</a:t>
            </a:r>
          </a:p>
          <a:p>
            <a:pPr defTabSz="808038"/>
            <a:r>
              <a:rPr lang="en-US" sz="1600">
                <a:cs typeface="Arial" charset="0"/>
              </a:rPr>
              <a:t>…</a:t>
            </a:r>
            <a:endParaRPr lang="en-US" sz="1600">
              <a:latin typeface="Comic Sans MS" pitchFamily="66" charset="0"/>
              <a:cs typeface="Arial" charset="0"/>
            </a:endParaRPr>
          </a:p>
        </p:txBody>
      </p:sp>
      <p:sp>
        <p:nvSpPr>
          <p:cNvPr id="57349" name="AutoShape 6"/>
          <p:cNvSpPr>
            <a:spLocks noChangeArrowheads="1"/>
          </p:cNvSpPr>
          <p:nvPr/>
        </p:nvSpPr>
        <p:spPr bwMode="auto">
          <a:xfrm>
            <a:off x="2616200" y="3687763"/>
            <a:ext cx="674688" cy="336550"/>
          </a:xfrm>
          <a:prstGeom prst="rightArrow">
            <a:avLst>
              <a:gd name="adj1" fmla="val 50000"/>
              <a:gd name="adj2" fmla="val 50118"/>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57350" name="AutoShape 7"/>
          <p:cNvSpPr>
            <a:spLocks noChangeArrowheads="1"/>
          </p:cNvSpPr>
          <p:nvPr/>
        </p:nvSpPr>
        <p:spPr bwMode="auto">
          <a:xfrm>
            <a:off x="6527800" y="3697288"/>
            <a:ext cx="674688" cy="336550"/>
          </a:xfrm>
          <a:prstGeom prst="rightArrow">
            <a:avLst>
              <a:gd name="adj1" fmla="val 50000"/>
              <a:gd name="adj2" fmla="val 50118"/>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57351" name="AutoShape 8"/>
          <p:cNvSpPr>
            <a:spLocks noChangeArrowheads="1"/>
          </p:cNvSpPr>
          <p:nvPr/>
        </p:nvSpPr>
        <p:spPr bwMode="auto">
          <a:xfrm>
            <a:off x="7404100" y="3363913"/>
            <a:ext cx="1484313" cy="1274762"/>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2</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Fdiv F1, F2, F3</a:t>
            </a:r>
          </a:p>
          <a:p>
            <a:pPr defTabSz="808038"/>
            <a:r>
              <a:rPr lang="en-US" sz="1600">
                <a:solidFill>
                  <a:schemeClr val="bg1"/>
                </a:solidFill>
                <a:latin typeface="Comic Sans MS" pitchFamily="66" charset="0"/>
                <a:cs typeface="Arial" charset="0"/>
              </a:rPr>
              <a:t>Lw G6, (10)G9</a:t>
            </a:r>
          </a:p>
          <a:p>
            <a:pPr defTabSz="808038"/>
            <a:r>
              <a:rPr lang="en-US" sz="1600">
                <a:solidFill>
                  <a:schemeClr val="bg1"/>
                </a:solidFill>
                <a:cs typeface="Arial" charset="0"/>
              </a:rPr>
              <a:t>…</a:t>
            </a:r>
            <a:endParaRPr lang="en-US" sz="1600">
              <a:solidFill>
                <a:schemeClr val="bg1"/>
              </a:solidFill>
              <a:latin typeface="Comic Sans MS" pitchFamily="66" charset="0"/>
              <a:cs typeface="Arial" charset="0"/>
            </a:endParaRPr>
          </a:p>
        </p:txBody>
      </p:sp>
      <p:sp>
        <p:nvSpPr>
          <p:cNvPr id="57352" name="AutoShape 9"/>
          <p:cNvSpPr>
            <a:spLocks/>
          </p:cNvSpPr>
          <p:nvPr/>
        </p:nvSpPr>
        <p:spPr bwMode="auto">
          <a:xfrm>
            <a:off x="534988" y="5032375"/>
            <a:ext cx="1214437" cy="538163"/>
          </a:xfrm>
          <a:prstGeom prst="borderCallout2">
            <a:avLst>
              <a:gd name="adj1" fmla="val 18750"/>
              <a:gd name="adj2" fmla="val 105556"/>
              <a:gd name="adj3" fmla="val 18750"/>
              <a:gd name="adj4" fmla="val 179398"/>
              <a:gd name="adj5" fmla="val -212759"/>
              <a:gd name="adj6" fmla="val 202083"/>
            </a:avLst>
          </a:prstGeom>
          <a:solidFill>
            <a:schemeClr val="accent2"/>
          </a:solidFill>
          <a:ln w="25400">
            <a:solidFill>
              <a:schemeClr val="tx1"/>
            </a:solidFill>
            <a:miter lim="800000"/>
            <a:headEnd type="none" w="lg" len="lg"/>
            <a:tailEnd/>
          </a:ln>
        </p:spPr>
        <p:txBody>
          <a:bodyPr lIns="80806" tIns="40403" rIns="80806" bIns="40403"/>
          <a:lstStyle/>
          <a:p>
            <a:pPr defTabSz="808038"/>
            <a:r>
              <a:rPr lang="en-US" sz="1600">
                <a:solidFill>
                  <a:schemeClr val="bg1"/>
                </a:solidFill>
                <a:latin typeface="Comic Sans MS" pitchFamily="66" charset="0"/>
                <a:cs typeface="Arial" charset="0"/>
              </a:rPr>
              <a:t>Repeat</a:t>
            </a:r>
          </a:p>
          <a:p>
            <a:pPr defTabSz="808038" rtl="1"/>
            <a:r>
              <a:rPr lang="en-US" sz="1600">
                <a:solidFill>
                  <a:schemeClr val="bg1"/>
                </a:solidFill>
                <a:latin typeface="Comic Sans MS" pitchFamily="66" charset="0"/>
                <a:cs typeface="Arial" charset="0"/>
              </a:rPr>
              <a:t>100 times</a:t>
            </a:r>
          </a:p>
        </p:txBody>
      </p:sp>
      <p:sp>
        <p:nvSpPr>
          <p:cNvPr id="57353" name="AutoShape 10"/>
          <p:cNvSpPr>
            <a:spLocks/>
          </p:cNvSpPr>
          <p:nvPr/>
        </p:nvSpPr>
        <p:spPr bwMode="auto">
          <a:xfrm>
            <a:off x="525463" y="2152650"/>
            <a:ext cx="1619250" cy="536575"/>
          </a:xfrm>
          <a:prstGeom prst="borderCallout2">
            <a:avLst>
              <a:gd name="adj1" fmla="val 18750"/>
              <a:gd name="adj2" fmla="val 104167"/>
              <a:gd name="adj3" fmla="val 18750"/>
              <a:gd name="adj4" fmla="val 140190"/>
              <a:gd name="adj5" fmla="val 310940"/>
              <a:gd name="adj6" fmla="val 151218"/>
            </a:avLst>
          </a:prstGeom>
          <a:solidFill>
            <a:schemeClr val="accent2"/>
          </a:solidFill>
          <a:ln w="25400">
            <a:solidFill>
              <a:schemeClr val="tx1"/>
            </a:solidFill>
            <a:miter lim="800000"/>
            <a:headEnd type="none" w="lg" len="lg"/>
            <a:tailEnd/>
          </a:ln>
        </p:spPr>
        <p:txBody>
          <a:bodyPr lIns="80806" tIns="40403" rIns="80806" bIns="40403"/>
          <a:lstStyle/>
          <a:p>
            <a:pPr defTabSz="808038"/>
            <a:r>
              <a:rPr lang="en-US" sz="1600">
                <a:solidFill>
                  <a:schemeClr val="bg1"/>
                </a:solidFill>
                <a:latin typeface="Comic Sans MS" pitchFamily="66" charset="0"/>
                <a:cs typeface="Arial" charset="0"/>
              </a:rPr>
              <a:t>Test</a:t>
            </a:r>
          </a:p>
          <a:p>
            <a:pPr defTabSz="808038"/>
            <a:r>
              <a:rPr lang="en-US" sz="1600">
                <a:solidFill>
                  <a:schemeClr val="bg1"/>
                </a:solidFill>
                <a:latin typeface="Comic Sans MS" pitchFamily="66" charset="0"/>
                <a:cs typeface="Arial" charset="0"/>
              </a:rPr>
              <a:t>Specification</a:t>
            </a:r>
          </a:p>
        </p:txBody>
      </p:sp>
      <p:sp>
        <p:nvSpPr>
          <p:cNvPr id="57354" name="AutoShape 11"/>
          <p:cNvSpPr>
            <a:spLocks noChangeArrowheads="1"/>
          </p:cNvSpPr>
          <p:nvPr/>
        </p:nvSpPr>
        <p:spPr bwMode="auto">
          <a:xfrm>
            <a:off x="7539038" y="3632200"/>
            <a:ext cx="1484312" cy="1274763"/>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3</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Fmul F1, F2, F3</a:t>
            </a:r>
          </a:p>
          <a:p>
            <a:pPr defTabSz="808038"/>
            <a:r>
              <a:rPr lang="en-US" sz="1600">
                <a:solidFill>
                  <a:schemeClr val="bg1"/>
                </a:solidFill>
                <a:latin typeface="Comic Sans MS" pitchFamily="66" charset="0"/>
                <a:cs typeface="Arial" charset="0"/>
              </a:rPr>
              <a:t>Xor G6, G1, G2</a:t>
            </a:r>
          </a:p>
          <a:p>
            <a:pPr defTabSz="808038"/>
            <a:r>
              <a:rPr lang="en-US" sz="1600">
                <a:solidFill>
                  <a:schemeClr val="bg1"/>
                </a:solidFill>
                <a:cs typeface="Arial" charset="0"/>
              </a:rPr>
              <a:t>…</a:t>
            </a:r>
            <a:endParaRPr lang="en-US" sz="1600">
              <a:solidFill>
                <a:schemeClr val="bg1"/>
              </a:solidFill>
              <a:latin typeface="Comic Sans MS" pitchFamily="66" charset="0"/>
              <a:cs typeface="Arial" charset="0"/>
            </a:endParaRPr>
          </a:p>
        </p:txBody>
      </p:sp>
      <p:sp>
        <p:nvSpPr>
          <p:cNvPr id="269324" name="AutoShape 12"/>
          <p:cNvSpPr>
            <a:spLocks noChangeArrowheads="1"/>
          </p:cNvSpPr>
          <p:nvPr/>
        </p:nvSpPr>
        <p:spPr bwMode="auto">
          <a:xfrm>
            <a:off x="3762375" y="4705350"/>
            <a:ext cx="2293938" cy="604838"/>
          </a:xfrm>
          <a:prstGeom prst="roundRect">
            <a:avLst>
              <a:gd name="adj" fmla="val 16667"/>
            </a:avLst>
          </a:prstGeom>
          <a:solidFill>
            <a:srgbClr val="FFFF00"/>
          </a:solidFill>
          <a:ln w="25400">
            <a:solidFill>
              <a:schemeClr val="tx1"/>
            </a:solidFill>
            <a:round/>
            <a:headEnd/>
            <a:tailEnd type="none" w="lg" len="lg"/>
          </a:ln>
        </p:spPr>
        <p:txBody>
          <a:bodyPr wrap="none" lIns="80806" tIns="40403" rIns="80806" bIns="40403" anchor="ctr"/>
          <a:lstStyle/>
          <a:p>
            <a:pPr defTabSz="808038"/>
            <a:r>
              <a:rPr lang="en-US" sz="1600" dirty="0">
                <a:latin typeface="Comic Sans MS" pitchFamily="66" charset="0"/>
                <a:cs typeface="Arial" charset="0"/>
              </a:rPr>
              <a:t>CSP Engine</a:t>
            </a:r>
          </a:p>
        </p:txBody>
      </p:sp>
      <p:sp>
        <p:nvSpPr>
          <p:cNvPr id="269325" name="AutoShape 13"/>
          <p:cNvSpPr>
            <a:spLocks noChangeArrowheads="1"/>
          </p:cNvSpPr>
          <p:nvPr/>
        </p:nvSpPr>
        <p:spPr bwMode="auto">
          <a:xfrm>
            <a:off x="3627438" y="3630613"/>
            <a:ext cx="2630487" cy="538162"/>
          </a:xfrm>
          <a:prstGeom prst="flowChartPreparation">
            <a:avLst/>
          </a:prstGeom>
          <a:solidFill>
            <a:srgbClr val="FFFF00"/>
          </a:solidFill>
          <a:ln w="25400">
            <a:solidFill>
              <a:schemeClr val="tx1"/>
            </a:solidFill>
            <a:miter lim="800000"/>
            <a:headEnd/>
            <a:tailEnd type="none" w="lg" len="lg"/>
          </a:ln>
        </p:spPr>
        <p:txBody>
          <a:bodyPr wrap="none" lIns="80806" tIns="40403" rIns="80806" bIns="40403" anchor="ctr"/>
          <a:lstStyle/>
          <a:p>
            <a:pPr defTabSz="808038" rtl="1"/>
            <a:r>
              <a:rPr lang="en-US" sz="1600">
                <a:latin typeface="Comic Sans MS" pitchFamily="66" charset="0"/>
                <a:cs typeface="Arial" charset="0"/>
              </a:rPr>
              <a:t>TG Engine</a:t>
            </a:r>
          </a:p>
        </p:txBody>
      </p:sp>
      <p:sp>
        <p:nvSpPr>
          <p:cNvPr id="269326" name="Line 14"/>
          <p:cNvSpPr>
            <a:spLocks noChangeShapeType="1"/>
          </p:cNvSpPr>
          <p:nvPr/>
        </p:nvSpPr>
        <p:spPr bwMode="auto">
          <a:xfrm>
            <a:off x="3357563" y="3898900"/>
            <a:ext cx="269875" cy="0"/>
          </a:xfrm>
          <a:prstGeom prst="line">
            <a:avLst/>
          </a:prstGeom>
          <a:noFill/>
          <a:ln w="25400">
            <a:solidFill>
              <a:schemeClr val="tx1"/>
            </a:solidFill>
            <a:round/>
            <a:headEnd/>
            <a:tailEnd type="triangle" w="lg" len="lg"/>
          </a:ln>
        </p:spPr>
        <p:txBody>
          <a:bodyPr/>
          <a:lstStyle/>
          <a:p>
            <a:endParaRPr lang="en-GB"/>
          </a:p>
        </p:txBody>
      </p:sp>
      <p:sp>
        <p:nvSpPr>
          <p:cNvPr id="269327" name="Line 15"/>
          <p:cNvSpPr>
            <a:spLocks noChangeShapeType="1"/>
          </p:cNvSpPr>
          <p:nvPr/>
        </p:nvSpPr>
        <p:spPr bwMode="auto">
          <a:xfrm>
            <a:off x="6257925" y="3898900"/>
            <a:ext cx="269875" cy="0"/>
          </a:xfrm>
          <a:prstGeom prst="line">
            <a:avLst/>
          </a:prstGeom>
          <a:noFill/>
          <a:ln w="25400">
            <a:solidFill>
              <a:schemeClr val="tx1"/>
            </a:solidFill>
            <a:round/>
            <a:headEnd/>
            <a:tailEnd type="triangle" w="lg" len="lg"/>
          </a:ln>
        </p:spPr>
        <p:txBody>
          <a:bodyPr/>
          <a:lstStyle/>
          <a:p>
            <a:endParaRPr lang="en-GB"/>
          </a:p>
        </p:txBody>
      </p:sp>
      <p:sp>
        <p:nvSpPr>
          <p:cNvPr id="269328" name="Line 16"/>
          <p:cNvSpPr>
            <a:spLocks noChangeShapeType="1"/>
          </p:cNvSpPr>
          <p:nvPr/>
        </p:nvSpPr>
        <p:spPr bwMode="auto">
          <a:xfrm>
            <a:off x="4908550" y="4168775"/>
            <a:ext cx="0" cy="536575"/>
          </a:xfrm>
          <a:prstGeom prst="line">
            <a:avLst/>
          </a:prstGeom>
          <a:noFill/>
          <a:ln w="25400">
            <a:solidFill>
              <a:schemeClr val="tx1"/>
            </a:solidFill>
            <a:round/>
            <a:headEnd type="triangle" w="lg" len="lg"/>
            <a:tailEnd type="triangle" w="lg" len="lg"/>
          </a:ln>
        </p:spPr>
        <p:txBody>
          <a:bodyPr/>
          <a:lstStyle/>
          <a:p>
            <a:endParaRPr lang="en-GB"/>
          </a:p>
        </p:txBody>
      </p:sp>
      <p:sp>
        <p:nvSpPr>
          <p:cNvPr id="57360" name="Text Box 17"/>
          <p:cNvSpPr txBox="1">
            <a:spLocks noChangeArrowheads="1"/>
          </p:cNvSpPr>
          <p:nvPr/>
        </p:nvSpPr>
        <p:spPr bwMode="auto">
          <a:xfrm>
            <a:off x="3425825" y="6020871"/>
            <a:ext cx="2908300" cy="403225"/>
          </a:xfrm>
          <a:prstGeom prst="rect">
            <a:avLst/>
          </a:prstGeom>
          <a:noFill/>
          <a:ln w="25400">
            <a:noFill/>
            <a:miter lim="800000"/>
            <a:headEnd/>
            <a:tailEnd type="none" w="lg" len="lg"/>
          </a:ln>
        </p:spPr>
        <p:txBody>
          <a:bodyPr wrap="none" lIns="80806" tIns="40403" rIns="80806" bIns="40403">
            <a:spAutoFit/>
          </a:bodyPr>
          <a:lstStyle/>
          <a:p>
            <a:pPr algn="l" defTabSz="808038"/>
            <a:r>
              <a:rPr lang="en-US" sz="2100" dirty="0">
                <a:latin typeface="Comic Sans MS" pitchFamily="66" charset="0"/>
                <a:cs typeface="Arial" charset="0"/>
              </a:rPr>
              <a:t>1. Everything included</a:t>
            </a:r>
          </a:p>
        </p:txBody>
      </p:sp>
      <p:sp>
        <p:nvSpPr>
          <p:cNvPr id="57361" name="Rectangle 18"/>
          <p:cNvSpPr>
            <a:spLocks noChangeArrowheads="1"/>
          </p:cNvSpPr>
          <p:nvPr/>
        </p:nvSpPr>
        <p:spPr bwMode="auto">
          <a:xfrm>
            <a:off x="515938" y="163513"/>
            <a:ext cx="7793037" cy="776287"/>
          </a:xfrm>
          <a:prstGeom prst="rect">
            <a:avLst/>
          </a:prstGeom>
          <a:noFill/>
          <a:ln w="9525">
            <a:noFill/>
            <a:miter lim="800000"/>
            <a:headEnd/>
            <a:tailEnd/>
          </a:ln>
        </p:spPr>
        <p:txBody>
          <a:bodyPr anchor="ctr"/>
          <a:lstStyle/>
          <a:p>
            <a:r>
              <a:rPr lang="en-US" sz="2800" b="1" dirty="0">
                <a:solidFill>
                  <a:srgbClr val="A50021"/>
                </a:solidFill>
                <a:latin typeface="+mj-lt"/>
              </a:rPr>
              <a:t>Putting It All Togethe</a:t>
            </a:r>
            <a:r>
              <a:rPr lang="en-US" sz="2800" b="1" dirty="0">
                <a:solidFill>
                  <a:srgbClr val="A50021"/>
                </a:solidFill>
              </a:rPr>
              <a:t>r: </a:t>
            </a:r>
            <a:br>
              <a:rPr lang="en-US" sz="2800" b="1" dirty="0">
                <a:solidFill>
                  <a:srgbClr val="A50021"/>
                </a:solidFill>
              </a:rPr>
            </a:br>
            <a:r>
              <a:rPr lang="en-US" sz="2800" dirty="0">
                <a:solidFill>
                  <a:srgbClr val="A50021"/>
                </a:solidFill>
              </a:rPr>
              <a:t>Building a Random Test Program Generator - I</a:t>
            </a:r>
          </a:p>
        </p:txBody>
      </p:sp>
      <p:grpSp>
        <p:nvGrpSpPr>
          <p:cNvPr id="18" name="Group 17"/>
          <p:cNvGrpSpPr/>
          <p:nvPr/>
        </p:nvGrpSpPr>
        <p:grpSpPr>
          <a:xfrm>
            <a:off x="6350304" y="4992448"/>
            <a:ext cx="2645963" cy="1181957"/>
            <a:chOff x="6860737" y="1570063"/>
            <a:chExt cx="2039309" cy="1534781"/>
          </a:xfrm>
        </p:grpSpPr>
        <p:sp>
          <p:nvSpPr>
            <p:cNvPr id="19" name="Rounded Rectangular Callout 18"/>
            <p:cNvSpPr/>
            <p:nvPr/>
          </p:nvSpPr>
          <p:spPr bwMode="auto">
            <a:xfrm>
              <a:off x="6860737" y="1570063"/>
              <a:ext cx="2039309" cy="1534781"/>
            </a:xfrm>
            <a:prstGeom prst="wedgeRoundRectCallout">
              <a:avLst>
                <a:gd name="adj1" fmla="val -69114"/>
                <a:gd name="adj2" fmla="val -43238"/>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6887930" y="1675908"/>
              <a:ext cx="1956195" cy="1318847"/>
            </a:xfrm>
            <a:prstGeom prst="rect">
              <a:avLst/>
            </a:prstGeom>
            <a:solidFill>
              <a:schemeClr val="bg1"/>
            </a:solidFill>
          </p:spPr>
          <p:txBody>
            <a:bodyPr wrap="square" rtlCol="0">
              <a:spAutoFit/>
            </a:bodyPr>
            <a:lstStyle/>
            <a:p>
              <a:r>
                <a:rPr lang="en-GB" sz="2000" dirty="0" smtClean="0"/>
                <a:t>CSP = Constraint Satisfaction Problem </a:t>
              </a:r>
              <a:r>
                <a:rPr lang="mr-IN" sz="2000" dirty="0" smtClean="0"/>
                <a:t>–</a:t>
              </a:r>
              <a:r>
                <a:rPr lang="en-GB" sz="2000" dirty="0" smtClean="0"/>
                <a:t> a constraint solver </a:t>
              </a:r>
              <a:endParaRPr lang="en-GB" sz="2000" dirty="0"/>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3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93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93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93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93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4" grpId="0" animBg="1"/>
      <p:bldP spid="269325" grpId="0" animBg="1"/>
      <p:bldP spid="269326" grpId="0" animBg="1"/>
      <p:bldP spid="269327" grpId="0" animBg="1"/>
      <p:bldP spid="2693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57563" y="1681163"/>
            <a:ext cx="3103562" cy="2755900"/>
          </a:xfrm>
          <a:prstGeom prst="rect">
            <a:avLst/>
          </a:prstGeom>
          <a:solidFill>
            <a:schemeClr val="accent1"/>
          </a:solidFill>
          <a:ln w="25400">
            <a:solidFill>
              <a:schemeClr val="tx1"/>
            </a:solidFill>
            <a:miter lim="800000"/>
            <a:headEnd/>
            <a:tailEnd type="none" w="lg" len="lg"/>
          </a:ln>
        </p:spPr>
        <p:txBody>
          <a:bodyPr wrap="none" lIns="80806" tIns="40403" rIns="80806" bIns="40403" anchorCtr="1"/>
          <a:lstStyle/>
          <a:p>
            <a:pPr defTabSz="808038"/>
            <a:r>
              <a:rPr lang="en-US">
                <a:latin typeface="Comic Sans MS" pitchFamily="66" charset="0"/>
                <a:cs typeface="Arial" charset="0"/>
              </a:rPr>
              <a:t>Random Test </a:t>
            </a:r>
            <a:br>
              <a:rPr lang="en-US">
                <a:latin typeface="Comic Sans MS" pitchFamily="66" charset="0"/>
                <a:cs typeface="Arial" charset="0"/>
              </a:rPr>
            </a:br>
            <a:r>
              <a:rPr lang="en-US">
                <a:latin typeface="Comic Sans MS" pitchFamily="66" charset="0"/>
                <a:cs typeface="Arial" charset="0"/>
              </a:rPr>
              <a:t>Program Generator</a:t>
            </a:r>
          </a:p>
        </p:txBody>
      </p:sp>
      <p:pic>
        <p:nvPicPr>
          <p:cNvPr id="58371" name="Picture 4" descr="PE07492_"/>
          <p:cNvPicPr>
            <a:picLocks noChangeAspect="1" noChangeArrowheads="1"/>
          </p:cNvPicPr>
          <p:nvPr/>
        </p:nvPicPr>
        <p:blipFill>
          <a:blip r:embed="rId3" cstate="print"/>
          <a:srcRect/>
          <a:stretch>
            <a:fillRect/>
          </a:stretch>
        </p:blipFill>
        <p:spPr bwMode="auto">
          <a:xfrm>
            <a:off x="120650" y="2878138"/>
            <a:ext cx="2360613" cy="1827212"/>
          </a:xfrm>
          <a:prstGeom prst="rect">
            <a:avLst/>
          </a:prstGeom>
          <a:noFill/>
          <a:ln w="9525">
            <a:noFill/>
            <a:miter lim="800000"/>
            <a:headEnd/>
            <a:tailEnd/>
          </a:ln>
        </p:spPr>
      </p:pic>
      <p:sp>
        <p:nvSpPr>
          <p:cNvPr id="58372" name="AutoShape 5"/>
          <p:cNvSpPr>
            <a:spLocks noChangeArrowheads="1"/>
          </p:cNvSpPr>
          <p:nvPr/>
        </p:nvSpPr>
        <p:spPr bwMode="auto">
          <a:xfrm>
            <a:off x="7269163" y="3092450"/>
            <a:ext cx="1484312" cy="1276350"/>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1</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Add G1, G2, G3</a:t>
            </a:r>
          </a:p>
          <a:p>
            <a:pPr defTabSz="808038"/>
            <a:r>
              <a:rPr lang="en-US" sz="1600">
                <a:solidFill>
                  <a:schemeClr val="bg1"/>
                </a:solidFill>
                <a:latin typeface="Comic Sans MS" pitchFamily="66" charset="0"/>
                <a:cs typeface="Arial" charset="0"/>
              </a:rPr>
              <a:t>Mul G6, G9, G11</a:t>
            </a:r>
          </a:p>
          <a:p>
            <a:pPr defTabSz="808038"/>
            <a:r>
              <a:rPr lang="en-US" sz="1600">
                <a:solidFill>
                  <a:schemeClr val="bg1"/>
                </a:solidFill>
                <a:cs typeface="Arial" charset="0"/>
              </a:rPr>
              <a:t>…</a:t>
            </a:r>
            <a:endParaRPr lang="en-US" sz="1600">
              <a:solidFill>
                <a:schemeClr val="bg1"/>
              </a:solidFill>
              <a:latin typeface="Comic Sans MS" pitchFamily="66" charset="0"/>
              <a:cs typeface="Arial" charset="0"/>
            </a:endParaRPr>
          </a:p>
        </p:txBody>
      </p:sp>
      <p:sp>
        <p:nvSpPr>
          <p:cNvPr id="58373" name="AutoShape 6"/>
          <p:cNvSpPr>
            <a:spLocks noChangeArrowheads="1"/>
          </p:cNvSpPr>
          <p:nvPr/>
        </p:nvSpPr>
        <p:spPr bwMode="auto">
          <a:xfrm>
            <a:off x="2616200" y="3687763"/>
            <a:ext cx="674688" cy="336550"/>
          </a:xfrm>
          <a:prstGeom prst="rightArrow">
            <a:avLst>
              <a:gd name="adj1" fmla="val 50000"/>
              <a:gd name="adj2" fmla="val 50118"/>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58374" name="AutoShape 7"/>
          <p:cNvSpPr>
            <a:spLocks noChangeArrowheads="1"/>
          </p:cNvSpPr>
          <p:nvPr/>
        </p:nvSpPr>
        <p:spPr bwMode="auto">
          <a:xfrm>
            <a:off x="6527800" y="3697288"/>
            <a:ext cx="674688" cy="336550"/>
          </a:xfrm>
          <a:prstGeom prst="rightArrow">
            <a:avLst>
              <a:gd name="adj1" fmla="val 50000"/>
              <a:gd name="adj2" fmla="val 50118"/>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58375" name="AutoShape 8"/>
          <p:cNvSpPr>
            <a:spLocks noChangeArrowheads="1"/>
          </p:cNvSpPr>
          <p:nvPr/>
        </p:nvSpPr>
        <p:spPr bwMode="auto">
          <a:xfrm>
            <a:off x="7404100" y="3363913"/>
            <a:ext cx="1484313" cy="1274762"/>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2</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Fdiv F1, F2, F3</a:t>
            </a:r>
          </a:p>
          <a:p>
            <a:pPr defTabSz="808038"/>
            <a:r>
              <a:rPr lang="en-US" sz="1600">
                <a:solidFill>
                  <a:schemeClr val="bg1"/>
                </a:solidFill>
                <a:latin typeface="Comic Sans MS" pitchFamily="66" charset="0"/>
                <a:cs typeface="Arial" charset="0"/>
              </a:rPr>
              <a:t>Lw G6, (10)G9</a:t>
            </a:r>
          </a:p>
          <a:p>
            <a:pPr defTabSz="808038"/>
            <a:r>
              <a:rPr lang="en-US" sz="1600">
                <a:cs typeface="Arial" charset="0"/>
              </a:rPr>
              <a:t>…</a:t>
            </a:r>
            <a:endParaRPr lang="en-US" sz="1600">
              <a:latin typeface="Comic Sans MS" pitchFamily="66" charset="0"/>
              <a:cs typeface="Arial" charset="0"/>
            </a:endParaRPr>
          </a:p>
        </p:txBody>
      </p:sp>
      <p:sp>
        <p:nvSpPr>
          <p:cNvPr id="58376" name="AutoShape 9"/>
          <p:cNvSpPr>
            <a:spLocks/>
          </p:cNvSpPr>
          <p:nvPr/>
        </p:nvSpPr>
        <p:spPr bwMode="auto">
          <a:xfrm>
            <a:off x="534988" y="5032375"/>
            <a:ext cx="1214437" cy="538163"/>
          </a:xfrm>
          <a:prstGeom prst="borderCallout2">
            <a:avLst>
              <a:gd name="adj1" fmla="val 18750"/>
              <a:gd name="adj2" fmla="val 105556"/>
              <a:gd name="adj3" fmla="val 18750"/>
              <a:gd name="adj4" fmla="val 179398"/>
              <a:gd name="adj5" fmla="val -212759"/>
              <a:gd name="adj6" fmla="val 202083"/>
            </a:avLst>
          </a:prstGeom>
          <a:solidFill>
            <a:schemeClr val="accent2"/>
          </a:solidFill>
          <a:ln w="25400">
            <a:solidFill>
              <a:schemeClr val="tx1"/>
            </a:solidFill>
            <a:miter lim="800000"/>
            <a:headEnd type="none" w="lg" len="lg"/>
            <a:tailEnd/>
          </a:ln>
        </p:spPr>
        <p:txBody>
          <a:bodyPr lIns="80806" tIns="40403" rIns="80806" bIns="40403"/>
          <a:lstStyle/>
          <a:p>
            <a:pPr defTabSz="808038"/>
            <a:r>
              <a:rPr lang="en-US" sz="1600">
                <a:solidFill>
                  <a:schemeClr val="bg1"/>
                </a:solidFill>
                <a:latin typeface="Comic Sans MS" pitchFamily="66" charset="0"/>
                <a:cs typeface="Arial" charset="0"/>
              </a:rPr>
              <a:t>Repeat</a:t>
            </a:r>
          </a:p>
          <a:p>
            <a:pPr defTabSz="808038" rtl="1"/>
            <a:r>
              <a:rPr lang="en-US" sz="1600">
                <a:solidFill>
                  <a:schemeClr val="bg1"/>
                </a:solidFill>
                <a:latin typeface="Comic Sans MS" pitchFamily="66" charset="0"/>
                <a:cs typeface="Arial" charset="0"/>
              </a:rPr>
              <a:t>100 times</a:t>
            </a:r>
          </a:p>
        </p:txBody>
      </p:sp>
      <p:sp>
        <p:nvSpPr>
          <p:cNvPr id="58377" name="AutoShape 10"/>
          <p:cNvSpPr>
            <a:spLocks/>
          </p:cNvSpPr>
          <p:nvPr/>
        </p:nvSpPr>
        <p:spPr bwMode="auto">
          <a:xfrm>
            <a:off x="525463" y="2152650"/>
            <a:ext cx="1619250" cy="536575"/>
          </a:xfrm>
          <a:prstGeom prst="borderCallout2">
            <a:avLst>
              <a:gd name="adj1" fmla="val 18750"/>
              <a:gd name="adj2" fmla="val 104167"/>
              <a:gd name="adj3" fmla="val 18750"/>
              <a:gd name="adj4" fmla="val 140190"/>
              <a:gd name="adj5" fmla="val 310940"/>
              <a:gd name="adj6" fmla="val 151218"/>
            </a:avLst>
          </a:prstGeom>
          <a:solidFill>
            <a:schemeClr val="accent2"/>
          </a:solidFill>
          <a:ln w="25400">
            <a:solidFill>
              <a:schemeClr val="tx1"/>
            </a:solidFill>
            <a:miter lim="800000"/>
            <a:headEnd type="none" w="lg" len="lg"/>
            <a:tailEnd/>
          </a:ln>
        </p:spPr>
        <p:txBody>
          <a:bodyPr lIns="80806" tIns="40403" rIns="80806" bIns="40403"/>
          <a:lstStyle/>
          <a:p>
            <a:pPr defTabSz="808038"/>
            <a:r>
              <a:rPr lang="en-US" sz="1600">
                <a:solidFill>
                  <a:schemeClr val="bg1"/>
                </a:solidFill>
                <a:latin typeface="Comic Sans MS" pitchFamily="66" charset="0"/>
                <a:cs typeface="Arial" charset="0"/>
              </a:rPr>
              <a:t>Test</a:t>
            </a:r>
          </a:p>
          <a:p>
            <a:pPr defTabSz="808038"/>
            <a:r>
              <a:rPr lang="en-US" sz="1600">
                <a:solidFill>
                  <a:schemeClr val="bg1"/>
                </a:solidFill>
                <a:latin typeface="Comic Sans MS" pitchFamily="66" charset="0"/>
                <a:cs typeface="Arial" charset="0"/>
              </a:rPr>
              <a:t>Specification</a:t>
            </a:r>
          </a:p>
        </p:txBody>
      </p:sp>
      <p:sp>
        <p:nvSpPr>
          <p:cNvPr id="58378" name="AutoShape 11"/>
          <p:cNvSpPr>
            <a:spLocks noChangeArrowheads="1"/>
          </p:cNvSpPr>
          <p:nvPr/>
        </p:nvSpPr>
        <p:spPr bwMode="auto">
          <a:xfrm>
            <a:off x="7539038" y="3632200"/>
            <a:ext cx="1484312" cy="1274763"/>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dirty="0">
                <a:solidFill>
                  <a:schemeClr val="bg1"/>
                </a:solidFill>
                <a:latin typeface="Comic Sans MS" pitchFamily="66" charset="0"/>
                <a:cs typeface="Arial" charset="0"/>
              </a:rPr>
              <a:t>Test # 3</a:t>
            </a:r>
          </a:p>
          <a:p>
            <a:pPr defTabSz="808038"/>
            <a:endParaRPr lang="en-US" sz="900" dirty="0">
              <a:solidFill>
                <a:schemeClr val="bg1"/>
              </a:solidFill>
              <a:latin typeface="Comic Sans MS" pitchFamily="66" charset="0"/>
              <a:cs typeface="Arial" charset="0"/>
            </a:endParaRPr>
          </a:p>
          <a:p>
            <a:pPr defTabSz="808038"/>
            <a:r>
              <a:rPr lang="en-US" sz="1600" dirty="0" err="1">
                <a:solidFill>
                  <a:schemeClr val="bg1"/>
                </a:solidFill>
                <a:latin typeface="Comic Sans MS" pitchFamily="66" charset="0"/>
                <a:cs typeface="Arial" charset="0"/>
              </a:rPr>
              <a:t>Fmul</a:t>
            </a:r>
            <a:r>
              <a:rPr lang="en-US" sz="1600" dirty="0">
                <a:solidFill>
                  <a:schemeClr val="bg1"/>
                </a:solidFill>
                <a:latin typeface="Comic Sans MS" pitchFamily="66" charset="0"/>
                <a:cs typeface="Arial" charset="0"/>
              </a:rPr>
              <a:t> F1, F2, F3</a:t>
            </a:r>
          </a:p>
          <a:p>
            <a:pPr defTabSz="808038"/>
            <a:r>
              <a:rPr lang="en-US" sz="1600" dirty="0" err="1">
                <a:solidFill>
                  <a:schemeClr val="bg1"/>
                </a:solidFill>
                <a:latin typeface="Comic Sans MS" pitchFamily="66" charset="0"/>
                <a:cs typeface="Arial" charset="0"/>
              </a:rPr>
              <a:t>Xor</a:t>
            </a:r>
            <a:r>
              <a:rPr lang="en-US" sz="1600" dirty="0">
                <a:solidFill>
                  <a:schemeClr val="bg1"/>
                </a:solidFill>
                <a:latin typeface="Comic Sans MS" pitchFamily="66" charset="0"/>
                <a:cs typeface="Arial" charset="0"/>
              </a:rPr>
              <a:t> G6, G1, G2</a:t>
            </a:r>
          </a:p>
          <a:p>
            <a:pPr defTabSz="808038"/>
            <a:r>
              <a:rPr lang="en-US" sz="1600" dirty="0">
                <a:cs typeface="Arial" charset="0"/>
              </a:rPr>
              <a:t>…</a:t>
            </a:r>
            <a:endParaRPr lang="en-US" sz="1600" dirty="0">
              <a:latin typeface="Comic Sans MS" pitchFamily="66" charset="0"/>
              <a:cs typeface="Arial" charset="0"/>
            </a:endParaRPr>
          </a:p>
        </p:txBody>
      </p:sp>
      <p:sp>
        <p:nvSpPr>
          <p:cNvPr id="58379" name="AutoShape 12"/>
          <p:cNvSpPr>
            <a:spLocks noChangeArrowheads="1"/>
          </p:cNvSpPr>
          <p:nvPr/>
        </p:nvSpPr>
        <p:spPr bwMode="auto">
          <a:xfrm>
            <a:off x="3762375" y="4705350"/>
            <a:ext cx="2293938" cy="604838"/>
          </a:xfrm>
          <a:prstGeom prst="roundRect">
            <a:avLst>
              <a:gd name="adj" fmla="val 16667"/>
            </a:avLst>
          </a:prstGeom>
          <a:solidFill>
            <a:srgbClr val="FFFF00"/>
          </a:solidFill>
          <a:ln w="25400">
            <a:solidFill>
              <a:schemeClr val="tx1"/>
            </a:solidFill>
            <a:round/>
            <a:headEnd/>
            <a:tailEnd type="none" w="lg" len="lg"/>
          </a:ln>
        </p:spPr>
        <p:txBody>
          <a:bodyPr wrap="none" lIns="80806" tIns="40403" rIns="80806" bIns="40403" anchor="ctr"/>
          <a:lstStyle/>
          <a:p>
            <a:pPr defTabSz="808038"/>
            <a:r>
              <a:rPr lang="en-US" sz="1600">
                <a:latin typeface="Comic Sans MS" pitchFamily="66" charset="0"/>
                <a:cs typeface="Arial" charset="0"/>
              </a:rPr>
              <a:t>CSP Engine</a:t>
            </a:r>
          </a:p>
        </p:txBody>
      </p:sp>
      <p:sp>
        <p:nvSpPr>
          <p:cNvPr id="58380" name="AutoShape 13"/>
          <p:cNvSpPr>
            <a:spLocks noChangeArrowheads="1"/>
          </p:cNvSpPr>
          <p:nvPr/>
        </p:nvSpPr>
        <p:spPr bwMode="auto">
          <a:xfrm>
            <a:off x="3627438" y="3630613"/>
            <a:ext cx="2630487" cy="538162"/>
          </a:xfrm>
          <a:prstGeom prst="flowChartPreparation">
            <a:avLst/>
          </a:prstGeom>
          <a:solidFill>
            <a:srgbClr val="FFFF00"/>
          </a:solidFill>
          <a:ln w="25400">
            <a:solidFill>
              <a:schemeClr val="tx1"/>
            </a:solidFill>
            <a:miter lim="800000"/>
            <a:headEnd/>
            <a:tailEnd type="none" w="lg" len="lg"/>
          </a:ln>
        </p:spPr>
        <p:txBody>
          <a:bodyPr wrap="none" lIns="80806" tIns="40403" rIns="80806" bIns="40403" anchor="ctr"/>
          <a:lstStyle/>
          <a:p>
            <a:pPr defTabSz="808038" rtl="1"/>
            <a:r>
              <a:rPr lang="en-US" sz="1600">
                <a:latin typeface="Comic Sans MS" pitchFamily="66" charset="0"/>
                <a:cs typeface="Arial" charset="0"/>
              </a:rPr>
              <a:t>TG Engine</a:t>
            </a:r>
          </a:p>
        </p:txBody>
      </p:sp>
      <p:sp>
        <p:nvSpPr>
          <p:cNvPr id="58381" name="Line 14"/>
          <p:cNvSpPr>
            <a:spLocks noChangeShapeType="1"/>
          </p:cNvSpPr>
          <p:nvPr/>
        </p:nvSpPr>
        <p:spPr bwMode="auto">
          <a:xfrm>
            <a:off x="3357563" y="3898900"/>
            <a:ext cx="269875" cy="0"/>
          </a:xfrm>
          <a:prstGeom prst="line">
            <a:avLst/>
          </a:prstGeom>
          <a:noFill/>
          <a:ln w="25400">
            <a:solidFill>
              <a:schemeClr val="tx1"/>
            </a:solidFill>
            <a:round/>
            <a:headEnd/>
            <a:tailEnd type="triangle" w="lg" len="lg"/>
          </a:ln>
        </p:spPr>
        <p:txBody>
          <a:bodyPr/>
          <a:lstStyle/>
          <a:p>
            <a:endParaRPr lang="en-GB"/>
          </a:p>
        </p:txBody>
      </p:sp>
      <p:sp>
        <p:nvSpPr>
          <p:cNvPr id="58382" name="Line 15"/>
          <p:cNvSpPr>
            <a:spLocks noChangeShapeType="1"/>
          </p:cNvSpPr>
          <p:nvPr/>
        </p:nvSpPr>
        <p:spPr bwMode="auto">
          <a:xfrm>
            <a:off x="6257925" y="3898900"/>
            <a:ext cx="269875" cy="0"/>
          </a:xfrm>
          <a:prstGeom prst="line">
            <a:avLst/>
          </a:prstGeom>
          <a:noFill/>
          <a:ln w="25400">
            <a:solidFill>
              <a:schemeClr val="tx1"/>
            </a:solidFill>
            <a:round/>
            <a:headEnd/>
            <a:tailEnd type="triangle" w="lg" len="lg"/>
          </a:ln>
        </p:spPr>
        <p:txBody>
          <a:bodyPr/>
          <a:lstStyle/>
          <a:p>
            <a:endParaRPr lang="en-GB"/>
          </a:p>
        </p:txBody>
      </p:sp>
      <p:sp>
        <p:nvSpPr>
          <p:cNvPr id="58383" name="Line 16"/>
          <p:cNvSpPr>
            <a:spLocks noChangeShapeType="1"/>
          </p:cNvSpPr>
          <p:nvPr/>
        </p:nvSpPr>
        <p:spPr bwMode="auto">
          <a:xfrm>
            <a:off x="4908550" y="4168775"/>
            <a:ext cx="0" cy="536575"/>
          </a:xfrm>
          <a:prstGeom prst="line">
            <a:avLst/>
          </a:prstGeom>
          <a:noFill/>
          <a:ln w="25400">
            <a:solidFill>
              <a:schemeClr val="tx1"/>
            </a:solidFill>
            <a:round/>
            <a:headEnd type="triangle" w="lg" len="lg"/>
            <a:tailEnd type="triangle" w="lg" len="lg"/>
          </a:ln>
        </p:spPr>
        <p:txBody>
          <a:bodyPr/>
          <a:lstStyle/>
          <a:p>
            <a:endParaRPr lang="en-GB"/>
          </a:p>
        </p:txBody>
      </p:sp>
      <p:sp>
        <p:nvSpPr>
          <p:cNvPr id="58384" name="Text Box 17"/>
          <p:cNvSpPr txBox="1">
            <a:spLocks noChangeArrowheads="1"/>
          </p:cNvSpPr>
          <p:nvPr/>
        </p:nvSpPr>
        <p:spPr bwMode="auto">
          <a:xfrm>
            <a:off x="3425825" y="5915025"/>
            <a:ext cx="3028950" cy="403225"/>
          </a:xfrm>
          <a:prstGeom prst="rect">
            <a:avLst/>
          </a:prstGeom>
          <a:noFill/>
          <a:ln w="25400">
            <a:noFill/>
            <a:miter lim="800000"/>
            <a:headEnd/>
            <a:tailEnd type="none" w="lg" len="lg"/>
          </a:ln>
        </p:spPr>
        <p:txBody>
          <a:bodyPr wrap="none" lIns="80806" tIns="40403" rIns="80806" bIns="40403">
            <a:spAutoFit/>
          </a:bodyPr>
          <a:lstStyle/>
          <a:p>
            <a:pPr algn="l" defTabSz="808038"/>
            <a:r>
              <a:rPr lang="en-US" sz="2100">
                <a:latin typeface="Comic Sans MS" pitchFamily="66" charset="0"/>
                <a:cs typeface="Arial" charset="0"/>
              </a:rPr>
              <a:t>2. External CSP Engine</a:t>
            </a:r>
          </a:p>
        </p:txBody>
      </p:sp>
      <p:sp>
        <p:nvSpPr>
          <p:cNvPr id="270354" name="AutoShape 18"/>
          <p:cNvSpPr>
            <a:spLocks noChangeArrowheads="1"/>
          </p:cNvSpPr>
          <p:nvPr/>
        </p:nvSpPr>
        <p:spPr bwMode="auto">
          <a:xfrm>
            <a:off x="5381625" y="2487613"/>
            <a:ext cx="944563" cy="739775"/>
          </a:xfrm>
          <a:prstGeom prst="flowChartManualInput">
            <a:avLst/>
          </a:prstGeom>
          <a:solidFill>
            <a:srgbClr val="FFFF00"/>
          </a:solidFill>
          <a:ln w="25400">
            <a:solidFill>
              <a:schemeClr val="tx1"/>
            </a:solidFill>
            <a:miter lim="800000"/>
            <a:headEnd/>
            <a:tailEnd type="none" w="lg" len="lg"/>
          </a:ln>
        </p:spPr>
        <p:txBody>
          <a:bodyPr wrap="none" lIns="80806" tIns="40403" rIns="80806" bIns="40403" anchor="ctr"/>
          <a:lstStyle/>
          <a:p>
            <a:pPr defTabSz="808038"/>
            <a:r>
              <a:rPr lang="en-US" sz="1600">
                <a:latin typeface="Comic Sans MS" pitchFamily="66" charset="0"/>
                <a:cs typeface="Arial" charset="0"/>
              </a:rPr>
              <a:t>TK</a:t>
            </a:r>
          </a:p>
        </p:txBody>
      </p:sp>
      <p:sp>
        <p:nvSpPr>
          <p:cNvPr id="270355" name="AutoShape 19"/>
          <p:cNvSpPr>
            <a:spLocks noChangeArrowheads="1"/>
          </p:cNvSpPr>
          <p:nvPr/>
        </p:nvSpPr>
        <p:spPr bwMode="auto">
          <a:xfrm>
            <a:off x="4100513" y="2487613"/>
            <a:ext cx="1011237" cy="806450"/>
          </a:xfrm>
          <a:prstGeom prst="flowChartPreparation">
            <a:avLst/>
          </a:prstGeom>
          <a:solidFill>
            <a:srgbClr val="FFFF00"/>
          </a:solidFill>
          <a:ln w="25400">
            <a:solidFill>
              <a:schemeClr val="tx1"/>
            </a:solidFill>
            <a:miter lim="800000"/>
            <a:headEnd/>
            <a:tailEnd type="none" w="lg" len="lg"/>
          </a:ln>
        </p:spPr>
        <p:txBody>
          <a:bodyPr wrap="none" lIns="80806" tIns="40403" rIns="80806" bIns="40403" anchor="ctr"/>
          <a:lstStyle/>
          <a:p>
            <a:pPr defTabSz="808038"/>
            <a:r>
              <a:rPr lang="en-US" sz="1600">
                <a:latin typeface="Comic Sans MS" pitchFamily="66" charset="0"/>
                <a:cs typeface="Arial" charset="0"/>
              </a:rPr>
              <a:t>validity</a:t>
            </a:r>
          </a:p>
        </p:txBody>
      </p:sp>
      <p:sp>
        <p:nvSpPr>
          <p:cNvPr id="270356" name="Line 20"/>
          <p:cNvSpPr>
            <a:spLocks noChangeShapeType="1"/>
          </p:cNvSpPr>
          <p:nvPr/>
        </p:nvSpPr>
        <p:spPr bwMode="auto">
          <a:xfrm>
            <a:off x="4638675" y="3294063"/>
            <a:ext cx="0" cy="336550"/>
          </a:xfrm>
          <a:prstGeom prst="line">
            <a:avLst/>
          </a:prstGeom>
          <a:noFill/>
          <a:ln w="25400">
            <a:solidFill>
              <a:schemeClr val="tx1"/>
            </a:solidFill>
            <a:round/>
            <a:headEnd/>
            <a:tailEnd type="triangle" w="lg" len="lg"/>
          </a:ln>
        </p:spPr>
        <p:txBody>
          <a:bodyPr/>
          <a:lstStyle/>
          <a:p>
            <a:endParaRPr lang="en-GB"/>
          </a:p>
        </p:txBody>
      </p:sp>
      <p:sp>
        <p:nvSpPr>
          <p:cNvPr id="270357" name="Line 21"/>
          <p:cNvSpPr>
            <a:spLocks noChangeShapeType="1"/>
          </p:cNvSpPr>
          <p:nvPr/>
        </p:nvSpPr>
        <p:spPr bwMode="auto">
          <a:xfrm>
            <a:off x="5583238" y="3227388"/>
            <a:ext cx="0" cy="403225"/>
          </a:xfrm>
          <a:prstGeom prst="line">
            <a:avLst/>
          </a:prstGeom>
          <a:noFill/>
          <a:ln w="25400">
            <a:solidFill>
              <a:schemeClr val="tx1"/>
            </a:solidFill>
            <a:round/>
            <a:headEnd/>
            <a:tailEnd type="triangle" w="lg" len="lg"/>
          </a:ln>
        </p:spPr>
        <p:txBody>
          <a:bodyPr/>
          <a:lstStyle/>
          <a:p>
            <a:endParaRPr lang="en-GB"/>
          </a:p>
        </p:txBody>
      </p:sp>
      <p:sp>
        <p:nvSpPr>
          <p:cNvPr id="58389" name="Rectangle 22"/>
          <p:cNvSpPr>
            <a:spLocks noChangeArrowheads="1"/>
          </p:cNvSpPr>
          <p:nvPr/>
        </p:nvSpPr>
        <p:spPr bwMode="auto">
          <a:xfrm>
            <a:off x="515938" y="163513"/>
            <a:ext cx="7793037" cy="776287"/>
          </a:xfrm>
          <a:prstGeom prst="rect">
            <a:avLst/>
          </a:prstGeom>
          <a:noFill/>
          <a:ln w="9525">
            <a:noFill/>
            <a:miter lim="800000"/>
            <a:headEnd/>
            <a:tailEnd/>
          </a:ln>
        </p:spPr>
        <p:txBody>
          <a:bodyPr anchor="ctr"/>
          <a:lstStyle/>
          <a:p>
            <a:r>
              <a:rPr lang="en-US" sz="2800" b="1" dirty="0">
                <a:solidFill>
                  <a:srgbClr val="A50021"/>
                </a:solidFill>
                <a:latin typeface="+mj-lt"/>
              </a:rPr>
              <a:t>Putting It All Together:</a:t>
            </a:r>
            <a:br>
              <a:rPr lang="en-US" sz="2800" b="1" dirty="0">
                <a:solidFill>
                  <a:srgbClr val="A50021"/>
                </a:solidFill>
                <a:latin typeface="+mj-lt"/>
              </a:rPr>
            </a:br>
            <a:r>
              <a:rPr lang="en-US" sz="2800" dirty="0">
                <a:solidFill>
                  <a:srgbClr val="A50021"/>
                </a:solidFill>
                <a:latin typeface="+mj-lt"/>
              </a:rPr>
              <a:t>Building a Random Test Program Generator - II</a:t>
            </a:r>
          </a:p>
        </p:txBody>
      </p:sp>
      <p:grpSp>
        <p:nvGrpSpPr>
          <p:cNvPr id="4" name="Group 3"/>
          <p:cNvGrpSpPr/>
          <p:nvPr/>
        </p:nvGrpSpPr>
        <p:grpSpPr>
          <a:xfrm>
            <a:off x="6650182" y="1340728"/>
            <a:ext cx="2275526" cy="846775"/>
            <a:chOff x="6738381" y="1570063"/>
            <a:chExt cx="2275526" cy="846775"/>
          </a:xfrm>
        </p:grpSpPr>
        <p:sp>
          <p:nvSpPr>
            <p:cNvPr id="3" name="Rounded Rectangular Callout 2"/>
            <p:cNvSpPr/>
            <p:nvPr/>
          </p:nvSpPr>
          <p:spPr bwMode="auto">
            <a:xfrm>
              <a:off x="6738381" y="1570063"/>
              <a:ext cx="2275526" cy="846775"/>
            </a:xfrm>
            <a:prstGeom prst="wedgeRoundRectCallout">
              <a:avLst>
                <a:gd name="adj1" fmla="val -118270"/>
                <a:gd name="adj2" fmla="val 108631"/>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extBox 1"/>
            <p:cNvSpPr txBox="1"/>
            <p:nvPr/>
          </p:nvSpPr>
          <p:spPr>
            <a:xfrm>
              <a:off x="6879498" y="1675908"/>
              <a:ext cx="2046209" cy="707886"/>
            </a:xfrm>
            <a:prstGeom prst="rect">
              <a:avLst/>
            </a:prstGeom>
            <a:solidFill>
              <a:schemeClr val="bg1"/>
            </a:solidFill>
          </p:spPr>
          <p:txBody>
            <a:bodyPr wrap="square" rtlCol="0">
              <a:spAutoFit/>
            </a:bodyPr>
            <a:lstStyle/>
            <a:p>
              <a:r>
                <a:rPr lang="en-GB" sz="2000" dirty="0"/>
                <a:t>C</a:t>
              </a:r>
              <a:r>
                <a:rPr lang="en-GB" sz="2000" dirty="0" smtClean="0"/>
                <a:t>onstrain to get valid tests.</a:t>
              </a:r>
              <a:endParaRPr lang="en-GB" sz="2000" dirty="0"/>
            </a:p>
          </p:txBody>
        </p:sp>
      </p:grpSp>
      <p:grpSp>
        <p:nvGrpSpPr>
          <p:cNvPr id="25" name="Group 24"/>
          <p:cNvGrpSpPr/>
          <p:nvPr/>
        </p:nvGrpSpPr>
        <p:grpSpPr>
          <a:xfrm>
            <a:off x="6756020" y="2163495"/>
            <a:ext cx="2169688" cy="800222"/>
            <a:chOff x="6625927" y="1446577"/>
            <a:chExt cx="2169688" cy="800222"/>
          </a:xfrm>
        </p:grpSpPr>
        <p:sp>
          <p:nvSpPr>
            <p:cNvPr id="26" name="Rounded Rectangular Callout 25"/>
            <p:cNvSpPr/>
            <p:nvPr/>
          </p:nvSpPr>
          <p:spPr bwMode="auto">
            <a:xfrm>
              <a:off x="6625927" y="1446577"/>
              <a:ext cx="2169688" cy="800222"/>
            </a:xfrm>
            <a:prstGeom prst="wedgeRoundRectCallout">
              <a:avLst>
                <a:gd name="adj1" fmla="val -75180"/>
                <a:gd name="adj2" fmla="val 36828"/>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6661208" y="1499498"/>
              <a:ext cx="2081490" cy="707886"/>
            </a:xfrm>
            <a:prstGeom prst="rect">
              <a:avLst/>
            </a:prstGeom>
            <a:solidFill>
              <a:schemeClr val="bg1"/>
            </a:solidFill>
          </p:spPr>
          <p:txBody>
            <a:bodyPr wrap="square" rtlCol="0">
              <a:spAutoFit/>
            </a:bodyPr>
            <a:lstStyle/>
            <a:p>
              <a:r>
                <a:rPr lang="en-GB" sz="2000" dirty="0" smtClean="0"/>
                <a:t>Then bias to get interesting tests.</a:t>
              </a:r>
              <a:endParaRPr lang="en-GB" sz="2000" dirty="0"/>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03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03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03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54" grpId="0" animBg="1"/>
      <p:bldP spid="270355" grpId="0" animBg="1"/>
      <p:bldP spid="270356" grpId="0" animBg="1"/>
      <p:bldP spid="2703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357563" y="2017713"/>
            <a:ext cx="3103562" cy="1344612"/>
          </a:xfrm>
          <a:prstGeom prst="rect">
            <a:avLst/>
          </a:prstGeom>
          <a:solidFill>
            <a:srgbClr val="FFFF99"/>
          </a:solidFill>
          <a:ln w="25400">
            <a:solidFill>
              <a:schemeClr val="tx1"/>
            </a:solidFill>
            <a:miter lim="800000"/>
            <a:headEnd/>
            <a:tailEnd type="none" w="lg" len="lg"/>
          </a:ln>
        </p:spPr>
        <p:txBody>
          <a:bodyPr wrap="none" lIns="80806" tIns="40403" rIns="80806" bIns="40403" anchorCtr="1"/>
          <a:lstStyle/>
          <a:p>
            <a:pPr defTabSz="808038" rtl="1"/>
            <a:r>
              <a:rPr lang="en-US" sz="1600">
                <a:latin typeface="Comic Sans MS" pitchFamily="66" charset="0"/>
                <a:cs typeface="Arial" charset="0"/>
              </a:rPr>
              <a:t>Processor Model</a:t>
            </a:r>
          </a:p>
        </p:txBody>
      </p:sp>
      <p:sp>
        <p:nvSpPr>
          <p:cNvPr id="59395" name="Rectangle 3"/>
          <p:cNvSpPr>
            <a:spLocks noChangeArrowheads="1"/>
          </p:cNvSpPr>
          <p:nvPr/>
        </p:nvSpPr>
        <p:spPr bwMode="auto">
          <a:xfrm>
            <a:off x="3357563" y="3429000"/>
            <a:ext cx="3103562" cy="1008063"/>
          </a:xfrm>
          <a:prstGeom prst="rect">
            <a:avLst/>
          </a:prstGeom>
          <a:solidFill>
            <a:schemeClr val="accent1"/>
          </a:solidFill>
          <a:ln w="25400">
            <a:solidFill>
              <a:schemeClr val="tx1"/>
            </a:solidFill>
            <a:miter lim="800000"/>
            <a:headEnd/>
            <a:tailEnd type="none" w="lg" len="lg"/>
          </a:ln>
        </p:spPr>
        <p:txBody>
          <a:bodyPr wrap="none" lIns="80806" tIns="40403" rIns="80806" bIns="40403" anchorCtr="1"/>
          <a:lstStyle/>
          <a:p>
            <a:pPr defTabSz="808038"/>
            <a:endParaRPr lang="en-GB">
              <a:latin typeface="Comic Sans MS" pitchFamily="66" charset="0"/>
              <a:cs typeface="Arial" charset="0"/>
            </a:endParaRPr>
          </a:p>
        </p:txBody>
      </p:sp>
      <p:sp>
        <p:nvSpPr>
          <p:cNvPr id="59396" name="Rectangle 4"/>
          <p:cNvSpPr>
            <a:spLocks noGrp="1" noChangeArrowheads="1"/>
          </p:cNvSpPr>
          <p:nvPr>
            <p:ph type="title"/>
          </p:nvPr>
        </p:nvSpPr>
        <p:spPr>
          <a:xfrm>
            <a:off x="515938" y="163513"/>
            <a:ext cx="7793037" cy="776287"/>
          </a:xfrm>
        </p:spPr>
        <p:txBody>
          <a:bodyPr/>
          <a:lstStyle/>
          <a:p>
            <a:pPr eaLnBrk="1" hangingPunct="1"/>
            <a:r>
              <a:rPr lang="en-US" sz="2800" b="1" dirty="0"/>
              <a:t>Putting It All </a:t>
            </a:r>
            <a:r>
              <a:rPr lang="en-US" sz="2800" b="1" dirty="0" smtClean="0"/>
              <a:t>Together</a:t>
            </a:r>
            <a:r>
              <a:rPr lang="en-US" sz="2800" b="1" dirty="0" smtClean="0"/>
              <a:t>:</a:t>
            </a:r>
            <a:r>
              <a:rPr lang="en-US" sz="2800" b="1" dirty="0" smtClean="0"/>
              <a:t/>
            </a:r>
            <a:br>
              <a:rPr lang="en-US" sz="2800" b="1" dirty="0" smtClean="0"/>
            </a:br>
            <a:r>
              <a:rPr lang="en-US" sz="2800" dirty="0" smtClean="0"/>
              <a:t>Building a Random Test Program Generator - III</a:t>
            </a:r>
          </a:p>
        </p:txBody>
      </p:sp>
      <p:pic>
        <p:nvPicPr>
          <p:cNvPr id="59397" name="Picture 5" descr="PE07492_"/>
          <p:cNvPicPr>
            <a:picLocks noChangeAspect="1" noChangeArrowheads="1"/>
          </p:cNvPicPr>
          <p:nvPr/>
        </p:nvPicPr>
        <p:blipFill>
          <a:blip r:embed="rId2" cstate="print"/>
          <a:srcRect/>
          <a:stretch>
            <a:fillRect/>
          </a:stretch>
        </p:blipFill>
        <p:spPr bwMode="auto">
          <a:xfrm>
            <a:off x="120650" y="2878138"/>
            <a:ext cx="2360613" cy="1827212"/>
          </a:xfrm>
          <a:prstGeom prst="rect">
            <a:avLst/>
          </a:prstGeom>
          <a:noFill/>
          <a:ln w="9525">
            <a:noFill/>
            <a:miter lim="800000"/>
            <a:headEnd/>
            <a:tailEnd/>
          </a:ln>
        </p:spPr>
      </p:pic>
      <p:sp>
        <p:nvSpPr>
          <p:cNvPr id="59398" name="AutoShape 6"/>
          <p:cNvSpPr>
            <a:spLocks noChangeArrowheads="1"/>
          </p:cNvSpPr>
          <p:nvPr/>
        </p:nvSpPr>
        <p:spPr bwMode="auto">
          <a:xfrm>
            <a:off x="7269163" y="3092450"/>
            <a:ext cx="1484312" cy="1276350"/>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1</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Add G1, G2, G3</a:t>
            </a:r>
          </a:p>
          <a:p>
            <a:pPr defTabSz="808038"/>
            <a:r>
              <a:rPr lang="en-US" sz="1600">
                <a:solidFill>
                  <a:schemeClr val="bg1"/>
                </a:solidFill>
                <a:latin typeface="Comic Sans MS" pitchFamily="66" charset="0"/>
                <a:cs typeface="Arial" charset="0"/>
              </a:rPr>
              <a:t>Mul G6, G9, G11</a:t>
            </a:r>
          </a:p>
          <a:p>
            <a:pPr defTabSz="808038"/>
            <a:r>
              <a:rPr lang="en-US" sz="1600">
                <a:solidFill>
                  <a:schemeClr val="bg1"/>
                </a:solidFill>
                <a:cs typeface="Arial" charset="0"/>
              </a:rPr>
              <a:t>…</a:t>
            </a:r>
            <a:endParaRPr lang="en-US" sz="1600">
              <a:solidFill>
                <a:schemeClr val="bg1"/>
              </a:solidFill>
              <a:latin typeface="Comic Sans MS" pitchFamily="66" charset="0"/>
              <a:cs typeface="Arial" charset="0"/>
            </a:endParaRPr>
          </a:p>
        </p:txBody>
      </p:sp>
      <p:sp>
        <p:nvSpPr>
          <p:cNvPr id="59399" name="AutoShape 7"/>
          <p:cNvSpPr>
            <a:spLocks noChangeArrowheads="1"/>
          </p:cNvSpPr>
          <p:nvPr/>
        </p:nvSpPr>
        <p:spPr bwMode="auto">
          <a:xfrm>
            <a:off x="2616200" y="3687763"/>
            <a:ext cx="674688" cy="336550"/>
          </a:xfrm>
          <a:prstGeom prst="rightArrow">
            <a:avLst>
              <a:gd name="adj1" fmla="val 50000"/>
              <a:gd name="adj2" fmla="val 50118"/>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59400" name="AutoShape 8"/>
          <p:cNvSpPr>
            <a:spLocks noChangeArrowheads="1"/>
          </p:cNvSpPr>
          <p:nvPr/>
        </p:nvSpPr>
        <p:spPr bwMode="auto">
          <a:xfrm>
            <a:off x="6527800" y="3697288"/>
            <a:ext cx="674688" cy="336550"/>
          </a:xfrm>
          <a:prstGeom prst="rightArrow">
            <a:avLst>
              <a:gd name="adj1" fmla="val 50000"/>
              <a:gd name="adj2" fmla="val 50118"/>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59401" name="AutoShape 9"/>
          <p:cNvSpPr>
            <a:spLocks noChangeArrowheads="1"/>
          </p:cNvSpPr>
          <p:nvPr/>
        </p:nvSpPr>
        <p:spPr bwMode="auto">
          <a:xfrm>
            <a:off x="7404100" y="3363913"/>
            <a:ext cx="1484313" cy="1274762"/>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2</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Fdiv F1, F2, F3</a:t>
            </a:r>
          </a:p>
          <a:p>
            <a:pPr defTabSz="808038"/>
            <a:r>
              <a:rPr lang="en-US" sz="1600">
                <a:solidFill>
                  <a:schemeClr val="bg1"/>
                </a:solidFill>
                <a:latin typeface="Comic Sans MS" pitchFamily="66" charset="0"/>
                <a:cs typeface="Arial" charset="0"/>
              </a:rPr>
              <a:t>Lw G6, (10)G9</a:t>
            </a:r>
          </a:p>
          <a:p>
            <a:pPr defTabSz="808038"/>
            <a:r>
              <a:rPr lang="en-US" sz="1600">
                <a:solidFill>
                  <a:schemeClr val="bg1"/>
                </a:solidFill>
                <a:cs typeface="Arial" charset="0"/>
              </a:rPr>
              <a:t>…</a:t>
            </a:r>
            <a:endParaRPr lang="en-US" sz="1600">
              <a:solidFill>
                <a:schemeClr val="bg1"/>
              </a:solidFill>
              <a:latin typeface="Comic Sans MS" pitchFamily="66" charset="0"/>
              <a:cs typeface="Arial" charset="0"/>
            </a:endParaRPr>
          </a:p>
        </p:txBody>
      </p:sp>
      <p:sp>
        <p:nvSpPr>
          <p:cNvPr id="59402" name="AutoShape 10"/>
          <p:cNvSpPr>
            <a:spLocks/>
          </p:cNvSpPr>
          <p:nvPr/>
        </p:nvSpPr>
        <p:spPr bwMode="auto">
          <a:xfrm>
            <a:off x="534988" y="5032375"/>
            <a:ext cx="1214437" cy="538163"/>
          </a:xfrm>
          <a:prstGeom prst="borderCallout2">
            <a:avLst>
              <a:gd name="adj1" fmla="val 18750"/>
              <a:gd name="adj2" fmla="val 105556"/>
              <a:gd name="adj3" fmla="val 18750"/>
              <a:gd name="adj4" fmla="val 179398"/>
              <a:gd name="adj5" fmla="val -212759"/>
              <a:gd name="adj6" fmla="val 202083"/>
            </a:avLst>
          </a:prstGeom>
          <a:solidFill>
            <a:schemeClr val="accent2"/>
          </a:solidFill>
          <a:ln w="25400">
            <a:solidFill>
              <a:schemeClr val="tx1"/>
            </a:solidFill>
            <a:miter lim="800000"/>
            <a:headEnd type="none" w="lg" len="lg"/>
            <a:tailEnd/>
          </a:ln>
        </p:spPr>
        <p:txBody>
          <a:bodyPr lIns="80806" tIns="40403" rIns="80806" bIns="40403"/>
          <a:lstStyle/>
          <a:p>
            <a:pPr defTabSz="808038"/>
            <a:r>
              <a:rPr lang="en-US" sz="1600">
                <a:solidFill>
                  <a:schemeClr val="bg1"/>
                </a:solidFill>
                <a:latin typeface="Comic Sans MS" pitchFamily="66" charset="0"/>
                <a:cs typeface="Arial" charset="0"/>
              </a:rPr>
              <a:t>Repeat</a:t>
            </a:r>
          </a:p>
          <a:p>
            <a:pPr defTabSz="808038" rtl="1"/>
            <a:r>
              <a:rPr lang="en-US" sz="1600">
                <a:solidFill>
                  <a:schemeClr val="bg1"/>
                </a:solidFill>
                <a:latin typeface="Comic Sans MS" pitchFamily="66" charset="0"/>
                <a:cs typeface="Arial" charset="0"/>
              </a:rPr>
              <a:t>100 times</a:t>
            </a:r>
          </a:p>
        </p:txBody>
      </p:sp>
      <p:sp>
        <p:nvSpPr>
          <p:cNvPr id="59403" name="AutoShape 11"/>
          <p:cNvSpPr>
            <a:spLocks/>
          </p:cNvSpPr>
          <p:nvPr/>
        </p:nvSpPr>
        <p:spPr bwMode="auto">
          <a:xfrm>
            <a:off x="525463" y="2152650"/>
            <a:ext cx="1619250" cy="536575"/>
          </a:xfrm>
          <a:prstGeom prst="borderCallout2">
            <a:avLst>
              <a:gd name="adj1" fmla="val 18750"/>
              <a:gd name="adj2" fmla="val 104167"/>
              <a:gd name="adj3" fmla="val 18750"/>
              <a:gd name="adj4" fmla="val 140190"/>
              <a:gd name="adj5" fmla="val 310940"/>
              <a:gd name="adj6" fmla="val 151218"/>
            </a:avLst>
          </a:prstGeom>
          <a:solidFill>
            <a:schemeClr val="accent2"/>
          </a:solidFill>
          <a:ln w="25400">
            <a:solidFill>
              <a:schemeClr val="tx1"/>
            </a:solidFill>
            <a:miter lim="800000"/>
            <a:headEnd type="none" w="lg" len="lg"/>
            <a:tailEnd/>
          </a:ln>
        </p:spPr>
        <p:txBody>
          <a:bodyPr lIns="80806" tIns="40403" rIns="80806" bIns="40403"/>
          <a:lstStyle/>
          <a:p>
            <a:pPr defTabSz="808038"/>
            <a:r>
              <a:rPr lang="en-US" sz="1600">
                <a:solidFill>
                  <a:schemeClr val="bg1"/>
                </a:solidFill>
                <a:latin typeface="Comic Sans MS" pitchFamily="66" charset="0"/>
                <a:cs typeface="Arial" charset="0"/>
              </a:rPr>
              <a:t>Test</a:t>
            </a:r>
          </a:p>
          <a:p>
            <a:pPr defTabSz="808038"/>
            <a:r>
              <a:rPr lang="en-US" sz="1600">
                <a:solidFill>
                  <a:schemeClr val="bg1"/>
                </a:solidFill>
                <a:latin typeface="Comic Sans MS" pitchFamily="66" charset="0"/>
                <a:cs typeface="Arial" charset="0"/>
              </a:rPr>
              <a:t>Specification</a:t>
            </a:r>
          </a:p>
        </p:txBody>
      </p:sp>
      <p:sp>
        <p:nvSpPr>
          <p:cNvPr id="59404" name="AutoShape 12"/>
          <p:cNvSpPr>
            <a:spLocks noChangeArrowheads="1"/>
          </p:cNvSpPr>
          <p:nvPr/>
        </p:nvSpPr>
        <p:spPr bwMode="auto">
          <a:xfrm>
            <a:off x="7539038" y="3632200"/>
            <a:ext cx="1484312" cy="1274763"/>
          </a:xfrm>
          <a:prstGeom prst="flowChartDocument">
            <a:avLst/>
          </a:prstGeom>
          <a:solidFill>
            <a:schemeClr val="accent2"/>
          </a:solidFill>
          <a:ln w="25400">
            <a:solidFill>
              <a:schemeClr val="tx1"/>
            </a:solidFill>
            <a:miter lim="800000"/>
            <a:headEnd/>
            <a:tailEnd type="none" w="lg" len="lg"/>
          </a:ln>
        </p:spPr>
        <p:txBody>
          <a:bodyPr wrap="none" lIns="31813" tIns="40403" rIns="31813" bIns="40403"/>
          <a:lstStyle/>
          <a:p>
            <a:pPr defTabSz="808038"/>
            <a:r>
              <a:rPr lang="en-US" sz="1600">
                <a:solidFill>
                  <a:schemeClr val="bg1"/>
                </a:solidFill>
                <a:latin typeface="Comic Sans MS" pitchFamily="66" charset="0"/>
                <a:cs typeface="Arial" charset="0"/>
              </a:rPr>
              <a:t>Test # 3</a:t>
            </a:r>
          </a:p>
          <a:p>
            <a:pPr defTabSz="808038"/>
            <a:endParaRPr lang="en-US" sz="900">
              <a:solidFill>
                <a:schemeClr val="bg1"/>
              </a:solidFill>
              <a:latin typeface="Comic Sans MS" pitchFamily="66" charset="0"/>
              <a:cs typeface="Arial" charset="0"/>
            </a:endParaRPr>
          </a:p>
          <a:p>
            <a:pPr defTabSz="808038"/>
            <a:r>
              <a:rPr lang="en-US" sz="1600">
                <a:solidFill>
                  <a:schemeClr val="bg1"/>
                </a:solidFill>
                <a:latin typeface="Comic Sans MS" pitchFamily="66" charset="0"/>
                <a:cs typeface="Arial" charset="0"/>
              </a:rPr>
              <a:t>Fmul F1, F2, F3</a:t>
            </a:r>
          </a:p>
          <a:p>
            <a:pPr defTabSz="808038"/>
            <a:r>
              <a:rPr lang="en-US" sz="1600">
                <a:solidFill>
                  <a:schemeClr val="bg1"/>
                </a:solidFill>
                <a:latin typeface="Comic Sans MS" pitchFamily="66" charset="0"/>
                <a:cs typeface="Arial" charset="0"/>
              </a:rPr>
              <a:t>Xor G6, G1, G2</a:t>
            </a:r>
          </a:p>
          <a:p>
            <a:pPr defTabSz="808038"/>
            <a:r>
              <a:rPr lang="en-US" sz="1600">
                <a:solidFill>
                  <a:schemeClr val="bg1"/>
                </a:solidFill>
                <a:cs typeface="Arial" charset="0"/>
              </a:rPr>
              <a:t>…</a:t>
            </a:r>
            <a:endParaRPr lang="en-US" sz="1600">
              <a:solidFill>
                <a:schemeClr val="bg1"/>
              </a:solidFill>
              <a:latin typeface="Comic Sans MS" pitchFamily="66" charset="0"/>
              <a:cs typeface="Arial" charset="0"/>
            </a:endParaRPr>
          </a:p>
        </p:txBody>
      </p:sp>
      <p:sp>
        <p:nvSpPr>
          <p:cNvPr id="59405" name="AutoShape 13"/>
          <p:cNvSpPr>
            <a:spLocks noChangeArrowheads="1"/>
          </p:cNvSpPr>
          <p:nvPr/>
        </p:nvSpPr>
        <p:spPr bwMode="auto">
          <a:xfrm>
            <a:off x="3762375" y="4705350"/>
            <a:ext cx="2293938" cy="604838"/>
          </a:xfrm>
          <a:prstGeom prst="roundRect">
            <a:avLst>
              <a:gd name="adj" fmla="val 16667"/>
            </a:avLst>
          </a:prstGeom>
          <a:solidFill>
            <a:srgbClr val="FFFF00"/>
          </a:solidFill>
          <a:ln w="25400">
            <a:solidFill>
              <a:schemeClr val="tx1"/>
            </a:solidFill>
            <a:round/>
            <a:headEnd/>
            <a:tailEnd type="none" w="lg" len="lg"/>
          </a:ln>
        </p:spPr>
        <p:txBody>
          <a:bodyPr wrap="none" lIns="80806" tIns="40403" rIns="80806" bIns="40403" anchor="ctr"/>
          <a:lstStyle/>
          <a:p>
            <a:pPr defTabSz="808038"/>
            <a:r>
              <a:rPr lang="en-US" sz="1600">
                <a:latin typeface="Comic Sans MS" pitchFamily="66" charset="0"/>
                <a:cs typeface="Arial" charset="0"/>
              </a:rPr>
              <a:t>CSP Engine</a:t>
            </a:r>
          </a:p>
        </p:txBody>
      </p:sp>
      <p:sp>
        <p:nvSpPr>
          <p:cNvPr id="59406" name="AutoShape 14"/>
          <p:cNvSpPr>
            <a:spLocks noChangeArrowheads="1"/>
          </p:cNvSpPr>
          <p:nvPr/>
        </p:nvSpPr>
        <p:spPr bwMode="auto">
          <a:xfrm>
            <a:off x="3627438" y="3630613"/>
            <a:ext cx="2630487" cy="538162"/>
          </a:xfrm>
          <a:prstGeom prst="flowChartPreparation">
            <a:avLst/>
          </a:prstGeom>
          <a:solidFill>
            <a:srgbClr val="FFFF00"/>
          </a:solidFill>
          <a:ln w="25400">
            <a:solidFill>
              <a:schemeClr val="tx1"/>
            </a:solidFill>
            <a:miter lim="800000"/>
            <a:headEnd/>
            <a:tailEnd type="none" w="lg" len="lg"/>
          </a:ln>
        </p:spPr>
        <p:txBody>
          <a:bodyPr wrap="none" lIns="80806" tIns="40403" rIns="80806" bIns="40403" anchor="ctr"/>
          <a:lstStyle/>
          <a:p>
            <a:pPr defTabSz="808038">
              <a:lnSpc>
                <a:spcPct val="80000"/>
              </a:lnSpc>
            </a:pPr>
            <a:r>
              <a:rPr lang="en-US" sz="1600">
                <a:latin typeface="Comic Sans MS" pitchFamily="66" charset="0"/>
                <a:cs typeface="Arial" charset="0"/>
              </a:rPr>
              <a:t>Random Test </a:t>
            </a:r>
            <a:br>
              <a:rPr lang="en-US" sz="1600">
                <a:latin typeface="Comic Sans MS" pitchFamily="66" charset="0"/>
                <a:cs typeface="Arial" charset="0"/>
              </a:rPr>
            </a:br>
            <a:r>
              <a:rPr lang="en-US" sz="1600">
                <a:latin typeface="Comic Sans MS" pitchFamily="66" charset="0"/>
                <a:cs typeface="Arial" charset="0"/>
              </a:rPr>
              <a:t>Program Generator</a:t>
            </a:r>
          </a:p>
        </p:txBody>
      </p:sp>
      <p:sp>
        <p:nvSpPr>
          <p:cNvPr id="59407" name="Line 15"/>
          <p:cNvSpPr>
            <a:spLocks noChangeShapeType="1"/>
          </p:cNvSpPr>
          <p:nvPr/>
        </p:nvSpPr>
        <p:spPr bwMode="auto">
          <a:xfrm>
            <a:off x="3357563" y="3898900"/>
            <a:ext cx="269875" cy="0"/>
          </a:xfrm>
          <a:prstGeom prst="line">
            <a:avLst/>
          </a:prstGeom>
          <a:noFill/>
          <a:ln w="25400">
            <a:solidFill>
              <a:schemeClr val="tx1"/>
            </a:solidFill>
            <a:round/>
            <a:headEnd/>
            <a:tailEnd type="triangle" w="lg" len="lg"/>
          </a:ln>
        </p:spPr>
        <p:txBody>
          <a:bodyPr/>
          <a:lstStyle/>
          <a:p>
            <a:endParaRPr lang="en-GB"/>
          </a:p>
        </p:txBody>
      </p:sp>
      <p:sp>
        <p:nvSpPr>
          <p:cNvPr id="59408" name="Line 16"/>
          <p:cNvSpPr>
            <a:spLocks noChangeShapeType="1"/>
          </p:cNvSpPr>
          <p:nvPr/>
        </p:nvSpPr>
        <p:spPr bwMode="auto">
          <a:xfrm>
            <a:off x="6257925" y="3898900"/>
            <a:ext cx="269875" cy="0"/>
          </a:xfrm>
          <a:prstGeom prst="line">
            <a:avLst/>
          </a:prstGeom>
          <a:noFill/>
          <a:ln w="25400">
            <a:solidFill>
              <a:schemeClr val="tx1"/>
            </a:solidFill>
            <a:round/>
            <a:headEnd/>
            <a:tailEnd type="triangle" w="lg" len="lg"/>
          </a:ln>
        </p:spPr>
        <p:txBody>
          <a:bodyPr/>
          <a:lstStyle/>
          <a:p>
            <a:endParaRPr lang="en-GB"/>
          </a:p>
        </p:txBody>
      </p:sp>
      <p:sp>
        <p:nvSpPr>
          <p:cNvPr id="59409" name="Line 17"/>
          <p:cNvSpPr>
            <a:spLocks noChangeShapeType="1"/>
          </p:cNvSpPr>
          <p:nvPr/>
        </p:nvSpPr>
        <p:spPr bwMode="auto">
          <a:xfrm>
            <a:off x="4908550" y="4168775"/>
            <a:ext cx="0" cy="536575"/>
          </a:xfrm>
          <a:prstGeom prst="line">
            <a:avLst/>
          </a:prstGeom>
          <a:noFill/>
          <a:ln w="25400">
            <a:solidFill>
              <a:schemeClr val="tx1"/>
            </a:solidFill>
            <a:round/>
            <a:headEnd type="triangle" w="lg" len="lg"/>
            <a:tailEnd type="triangle" w="lg" len="lg"/>
          </a:ln>
        </p:spPr>
        <p:txBody>
          <a:bodyPr/>
          <a:lstStyle/>
          <a:p>
            <a:endParaRPr lang="en-GB"/>
          </a:p>
        </p:txBody>
      </p:sp>
      <p:sp>
        <p:nvSpPr>
          <p:cNvPr id="59410" name="Text Box 18"/>
          <p:cNvSpPr txBox="1">
            <a:spLocks noChangeArrowheads="1"/>
          </p:cNvSpPr>
          <p:nvPr/>
        </p:nvSpPr>
        <p:spPr bwMode="auto">
          <a:xfrm>
            <a:off x="2952750" y="5915025"/>
            <a:ext cx="4021138" cy="403225"/>
          </a:xfrm>
          <a:prstGeom prst="rect">
            <a:avLst/>
          </a:prstGeom>
          <a:noFill/>
          <a:ln w="25400">
            <a:noFill/>
            <a:miter lim="800000"/>
            <a:headEnd/>
            <a:tailEnd type="none" w="lg" len="lg"/>
          </a:ln>
        </p:spPr>
        <p:txBody>
          <a:bodyPr wrap="none" lIns="80806" tIns="40403" rIns="80806" bIns="40403">
            <a:spAutoFit/>
          </a:bodyPr>
          <a:lstStyle/>
          <a:p>
            <a:pPr algn="l" defTabSz="808038"/>
            <a:r>
              <a:rPr lang="en-US" sz="2100">
                <a:latin typeface="Comic Sans MS" pitchFamily="66" charset="0"/>
                <a:cs typeface="Arial" charset="0"/>
              </a:rPr>
              <a:t>3. Model-based test generator</a:t>
            </a:r>
          </a:p>
        </p:txBody>
      </p:sp>
      <p:sp>
        <p:nvSpPr>
          <p:cNvPr id="59411" name="AutoShape 19"/>
          <p:cNvSpPr>
            <a:spLocks noChangeArrowheads="1"/>
          </p:cNvSpPr>
          <p:nvPr/>
        </p:nvSpPr>
        <p:spPr bwMode="auto">
          <a:xfrm>
            <a:off x="5381625" y="2487613"/>
            <a:ext cx="944563" cy="739775"/>
          </a:xfrm>
          <a:prstGeom prst="flowChartManualInput">
            <a:avLst/>
          </a:prstGeom>
          <a:solidFill>
            <a:srgbClr val="FFFF00"/>
          </a:solidFill>
          <a:ln w="25400">
            <a:solidFill>
              <a:schemeClr val="tx1"/>
            </a:solidFill>
            <a:miter lim="800000"/>
            <a:headEnd/>
            <a:tailEnd type="none" w="lg" len="lg"/>
          </a:ln>
        </p:spPr>
        <p:txBody>
          <a:bodyPr wrap="none" lIns="80806" tIns="40403" rIns="80806" bIns="40403" anchor="ctr"/>
          <a:lstStyle/>
          <a:p>
            <a:pPr defTabSz="808038"/>
            <a:r>
              <a:rPr lang="en-US" sz="1600">
                <a:latin typeface="Comic Sans MS" pitchFamily="66" charset="0"/>
                <a:cs typeface="Arial" charset="0"/>
              </a:rPr>
              <a:t>TK</a:t>
            </a:r>
          </a:p>
        </p:txBody>
      </p:sp>
      <p:sp>
        <p:nvSpPr>
          <p:cNvPr id="59412" name="AutoShape 20"/>
          <p:cNvSpPr>
            <a:spLocks noChangeArrowheads="1"/>
          </p:cNvSpPr>
          <p:nvPr/>
        </p:nvSpPr>
        <p:spPr bwMode="auto">
          <a:xfrm>
            <a:off x="4100513" y="2487613"/>
            <a:ext cx="1011237" cy="806450"/>
          </a:xfrm>
          <a:prstGeom prst="flowChartPreparation">
            <a:avLst/>
          </a:prstGeom>
          <a:solidFill>
            <a:srgbClr val="FFFF00"/>
          </a:solidFill>
          <a:ln w="25400">
            <a:solidFill>
              <a:schemeClr val="tx1"/>
            </a:solidFill>
            <a:miter lim="800000"/>
            <a:headEnd/>
            <a:tailEnd type="none" w="lg" len="lg"/>
          </a:ln>
        </p:spPr>
        <p:txBody>
          <a:bodyPr wrap="none" lIns="80806" tIns="40403" rIns="80806" bIns="40403" anchor="ctr"/>
          <a:lstStyle/>
          <a:p>
            <a:pPr defTabSz="808038"/>
            <a:r>
              <a:rPr lang="en-US" sz="1600">
                <a:latin typeface="Comic Sans MS" pitchFamily="66" charset="0"/>
                <a:cs typeface="Arial" charset="0"/>
              </a:rPr>
              <a:t>validity</a:t>
            </a:r>
          </a:p>
        </p:txBody>
      </p:sp>
      <p:sp>
        <p:nvSpPr>
          <p:cNvPr id="59413" name="Line 21"/>
          <p:cNvSpPr>
            <a:spLocks noChangeShapeType="1"/>
          </p:cNvSpPr>
          <p:nvPr/>
        </p:nvSpPr>
        <p:spPr bwMode="auto">
          <a:xfrm>
            <a:off x="4638675" y="3294063"/>
            <a:ext cx="0" cy="336550"/>
          </a:xfrm>
          <a:prstGeom prst="line">
            <a:avLst/>
          </a:prstGeom>
          <a:noFill/>
          <a:ln w="25400">
            <a:solidFill>
              <a:schemeClr val="tx1"/>
            </a:solidFill>
            <a:round/>
            <a:headEnd/>
            <a:tailEnd type="triangle" w="lg" len="lg"/>
          </a:ln>
        </p:spPr>
        <p:txBody>
          <a:bodyPr/>
          <a:lstStyle/>
          <a:p>
            <a:endParaRPr lang="en-GB"/>
          </a:p>
        </p:txBody>
      </p:sp>
      <p:sp>
        <p:nvSpPr>
          <p:cNvPr id="59414" name="Line 22"/>
          <p:cNvSpPr>
            <a:spLocks noChangeShapeType="1"/>
          </p:cNvSpPr>
          <p:nvPr/>
        </p:nvSpPr>
        <p:spPr bwMode="auto">
          <a:xfrm>
            <a:off x="5583238" y="3227388"/>
            <a:ext cx="0" cy="403225"/>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Model-based Test Generator</a:t>
            </a:r>
          </a:p>
        </p:txBody>
      </p:sp>
      <p:sp>
        <p:nvSpPr>
          <p:cNvPr id="272387" name="Rectangle 3"/>
          <p:cNvSpPr>
            <a:spLocks noGrp="1" noChangeArrowheads="1"/>
          </p:cNvSpPr>
          <p:nvPr>
            <p:ph type="body" idx="1"/>
          </p:nvPr>
        </p:nvSpPr>
        <p:spPr>
          <a:xfrm>
            <a:off x="468313" y="1328738"/>
            <a:ext cx="8229600" cy="4924425"/>
          </a:xfrm>
        </p:spPr>
        <p:txBody>
          <a:bodyPr/>
          <a:lstStyle/>
          <a:p>
            <a:pPr eaLnBrk="1" hangingPunct="1">
              <a:lnSpc>
                <a:spcPct val="80000"/>
              </a:lnSpc>
              <a:buFont typeface="Wingdings" pitchFamily="2" charset="2"/>
              <a:buNone/>
            </a:pPr>
            <a:r>
              <a:rPr lang="en-US" sz="2400" b="1" dirty="0" smtClean="0"/>
              <a:t>Three main layers:</a:t>
            </a:r>
          </a:p>
          <a:p>
            <a:pPr eaLnBrk="1" hangingPunct="1">
              <a:lnSpc>
                <a:spcPct val="0"/>
              </a:lnSpc>
              <a:buFont typeface="Wingdings" pitchFamily="2" charset="2"/>
              <a:buNone/>
            </a:pPr>
            <a:endParaRPr lang="en-US" sz="2400" b="1" dirty="0" smtClean="0">
              <a:solidFill>
                <a:srgbClr val="0000CC"/>
              </a:solidFill>
            </a:endParaRPr>
          </a:p>
          <a:p>
            <a:pPr eaLnBrk="1" hangingPunct="1">
              <a:lnSpc>
                <a:spcPct val="90000"/>
              </a:lnSpc>
            </a:pPr>
            <a:r>
              <a:rPr lang="en-US" sz="2400" dirty="0" smtClean="0">
                <a:solidFill>
                  <a:srgbClr val="A50021"/>
                </a:solidFill>
              </a:rPr>
              <a:t>General purpose CSP engine (solver)</a:t>
            </a:r>
          </a:p>
          <a:p>
            <a:pPr lvl="1" eaLnBrk="1" hangingPunct="1">
              <a:lnSpc>
                <a:spcPct val="90000"/>
              </a:lnSpc>
            </a:pPr>
            <a:r>
              <a:rPr lang="en-US" sz="2000" dirty="0" smtClean="0"/>
              <a:t>May be specific for stimuli generation, but can be shared among various tools</a:t>
            </a:r>
          </a:p>
          <a:p>
            <a:pPr eaLnBrk="1" hangingPunct="1">
              <a:lnSpc>
                <a:spcPct val="90000"/>
              </a:lnSpc>
            </a:pPr>
            <a:r>
              <a:rPr lang="en-US" sz="2400" dirty="0" smtClean="0">
                <a:solidFill>
                  <a:srgbClr val="A50021"/>
                </a:solidFill>
              </a:rPr>
              <a:t>Processor model</a:t>
            </a:r>
          </a:p>
          <a:p>
            <a:pPr lvl="1" eaLnBrk="1" hangingPunct="1">
              <a:lnSpc>
                <a:spcPct val="90000"/>
              </a:lnSpc>
            </a:pPr>
            <a:r>
              <a:rPr lang="en-US" sz="2000" dirty="0" smtClean="0"/>
              <a:t>Description of a specific processor</a:t>
            </a:r>
          </a:p>
          <a:p>
            <a:pPr lvl="2" eaLnBrk="1" hangingPunct="1">
              <a:lnSpc>
                <a:spcPct val="90000"/>
              </a:lnSpc>
            </a:pPr>
            <a:r>
              <a:rPr lang="en-US" sz="1800" dirty="0" smtClean="0"/>
              <a:t>Instruction set, registers, memory model, etc.</a:t>
            </a:r>
          </a:p>
          <a:p>
            <a:pPr lvl="1" eaLnBrk="1" hangingPunct="1">
              <a:lnSpc>
                <a:spcPct val="90000"/>
              </a:lnSpc>
            </a:pPr>
            <a:r>
              <a:rPr lang="en-US" sz="2000" dirty="0" smtClean="0"/>
              <a:t>Testing knowledge specific to the processor</a:t>
            </a:r>
          </a:p>
          <a:p>
            <a:pPr eaLnBrk="1" hangingPunct="1">
              <a:lnSpc>
                <a:spcPct val="90000"/>
              </a:lnSpc>
            </a:pPr>
            <a:r>
              <a:rPr lang="en-US" sz="2400" dirty="0" smtClean="0">
                <a:solidFill>
                  <a:srgbClr val="A50021"/>
                </a:solidFill>
              </a:rPr>
              <a:t>Processor test generation engine</a:t>
            </a:r>
          </a:p>
          <a:p>
            <a:pPr lvl="1" eaLnBrk="1" hangingPunct="1">
              <a:lnSpc>
                <a:spcPct val="90000"/>
              </a:lnSpc>
            </a:pPr>
            <a:r>
              <a:rPr lang="en-US" sz="2000" dirty="0" smtClean="0"/>
              <a:t>Knows about the concept, vocabulary of processors</a:t>
            </a:r>
          </a:p>
          <a:p>
            <a:pPr lvl="1" eaLnBrk="1" hangingPunct="1">
              <a:lnSpc>
                <a:spcPct val="90000"/>
              </a:lnSpc>
            </a:pPr>
            <a:r>
              <a:rPr lang="en-US" sz="2000" dirty="0" smtClean="0"/>
              <a:t>Generic testing knowledge of processors</a:t>
            </a:r>
          </a:p>
          <a:p>
            <a:pPr lvl="1" eaLnBrk="1" hangingPunct="1">
              <a:lnSpc>
                <a:spcPct val="90000"/>
              </a:lnSpc>
            </a:pPr>
            <a:r>
              <a:rPr lang="en-US" sz="2000" dirty="0" smtClean="0"/>
              <a:t>Can translate the user request, processor model, and testing knowledge into CSP and CSP solution into a test program</a:t>
            </a:r>
          </a:p>
          <a:p>
            <a:pPr lvl="1" eaLnBrk="1" hangingPunct="1">
              <a:lnSpc>
                <a:spcPct val="90000"/>
              </a:lnSpc>
            </a:pP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4000" dirty="0" smtClean="0"/>
              <a:t>Summary: </a:t>
            </a:r>
            <a:r>
              <a:rPr lang="en-US" sz="4000" dirty="0" smtClean="0"/>
              <a:t>Stimuli Generation</a:t>
            </a:r>
            <a:endParaRPr lang="en-US" sz="4000" dirty="0" smtClean="0"/>
          </a:p>
        </p:txBody>
      </p:sp>
      <p:sp>
        <p:nvSpPr>
          <p:cNvPr id="53251" name="Rectangle 3"/>
          <p:cNvSpPr>
            <a:spLocks noGrp="1" noChangeArrowheads="1"/>
          </p:cNvSpPr>
          <p:nvPr>
            <p:ph type="body" idx="1"/>
          </p:nvPr>
        </p:nvSpPr>
        <p:spPr>
          <a:xfrm>
            <a:off x="556513" y="1151595"/>
            <a:ext cx="8229600" cy="5706405"/>
          </a:xfrm>
        </p:spPr>
        <p:txBody>
          <a:bodyPr/>
          <a:lstStyle/>
          <a:p>
            <a:pPr eaLnBrk="1" hangingPunct="1"/>
            <a:r>
              <a:rPr lang="en-US" dirty="0" smtClean="0"/>
              <a:t>Generated stimuli need to be</a:t>
            </a:r>
          </a:p>
          <a:p>
            <a:pPr lvl="1" eaLnBrk="1" hangingPunct="1"/>
            <a:r>
              <a:rPr lang="en-US" b="1" dirty="0" smtClean="0">
                <a:solidFill>
                  <a:srgbClr val="A50021"/>
                </a:solidFill>
              </a:rPr>
              <a:t>Valid</a:t>
            </a:r>
          </a:p>
          <a:p>
            <a:pPr lvl="2" eaLnBrk="1" hangingPunct="1"/>
            <a:r>
              <a:rPr lang="en-US" dirty="0" smtClean="0"/>
              <a:t>Behavior of DUV under the test is fully specified</a:t>
            </a:r>
          </a:p>
          <a:p>
            <a:pPr lvl="3" eaLnBrk="1" hangingPunct="1"/>
            <a:r>
              <a:rPr lang="en-US" dirty="0" smtClean="0"/>
              <a:t>NOTE: Valid is not necessarily legal</a:t>
            </a:r>
          </a:p>
          <a:p>
            <a:pPr lvl="2" eaLnBrk="1" hangingPunct="1"/>
            <a:r>
              <a:rPr lang="en-US" dirty="0" smtClean="0"/>
              <a:t>The verification environment can determine if the DUV behaved correctly</a:t>
            </a:r>
          </a:p>
          <a:p>
            <a:pPr lvl="1" eaLnBrk="1" hangingPunct="1"/>
            <a:r>
              <a:rPr lang="en-US" b="1" dirty="0" smtClean="0">
                <a:solidFill>
                  <a:srgbClr val="A50021"/>
                </a:solidFill>
              </a:rPr>
              <a:t>Interesting</a:t>
            </a:r>
          </a:p>
          <a:p>
            <a:pPr lvl="2" eaLnBrk="1" hangingPunct="1"/>
            <a:r>
              <a:rPr lang="en-US" dirty="0" smtClean="0"/>
              <a:t>Improve coverage</a:t>
            </a:r>
          </a:p>
          <a:p>
            <a:pPr lvl="2" eaLnBrk="1" hangingPunct="1"/>
            <a:r>
              <a:rPr lang="en-US" dirty="0" smtClean="0"/>
              <a:t>Reach corner cases</a:t>
            </a:r>
          </a:p>
          <a:p>
            <a:pPr lvl="2" eaLnBrk="1" hangingPunct="1"/>
            <a:r>
              <a:rPr lang="en-US" dirty="0" smtClean="0"/>
              <a:t>Find bugs</a:t>
            </a:r>
          </a:p>
          <a:p>
            <a:pPr lvl="1" eaLnBrk="1" hangingPunct="1"/>
            <a:r>
              <a:rPr lang="en-US" b="1" dirty="0" smtClean="0">
                <a:solidFill>
                  <a:srgbClr val="A50021"/>
                </a:solidFill>
              </a:rPr>
              <a:t>Meet specific user requirements</a:t>
            </a:r>
          </a:p>
          <a:p>
            <a:pPr lvl="2" eaLnBrk="1" hangingPunct="1"/>
            <a:r>
              <a:rPr lang="en-GB" dirty="0" smtClean="0"/>
              <a:t>Resource reuse, interdependencies</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GB" sz="3200" smtClean="0"/>
              <a:t>Summary: Main Principles of Test Generation</a:t>
            </a:r>
            <a:endParaRPr lang="en-US" sz="3200" smtClean="0"/>
          </a:p>
        </p:txBody>
      </p:sp>
      <p:sp>
        <p:nvSpPr>
          <p:cNvPr id="282627" name="Rectangle 3"/>
          <p:cNvSpPr>
            <a:spLocks noGrp="1" noChangeArrowheads="1"/>
          </p:cNvSpPr>
          <p:nvPr>
            <p:ph type="body" idx="1"/>
          </p:nvPr>
        </p:nvSpPr>
        <p:spPr>
          <a:xfrm>
            <a:off x="4938713" y="4198938"/>
            <a:ext cx="3873500" cy="2244725"/>
          </a:xfrm>
          <a:noFill/>
        </p:spPr>
        <p:txBody>
          <a:bodyPr anchor="ctr" anchorCtr="1"/>
          <a:lstStyle/>
          <a:p>
            <a:pPr eaLnBrk="1" hangingPunct="1">
              <a:lnSpc>
                <a:spcPct val="90000"/>
              </a:lnSpc>
              <a:buFont typeface="Wingdings" pitchFamily="2" charset="2"/>
              <a:buNone/>
            </a:pPr>
            <a:r>
              <a:rPr lang="en-GB" sz="2000" smtClean="0"/>
              <a:t>	</a:t>
            </a:r>
            <a:r>
              <a:rPr lang="en-GB" sz="2000" smtClean="0">
                <a:solidFill>
                  <a:srgbClr val="A50021"/>
                </a:solidFill>
              </a:rPr>
              <a:t>Stimulus generated </a:t>
            </a:r>
            <a:r>
              <a:rPr lang="en-GB" sz="2000" b="1" smtClean="0">
                <a:solidFill>
                  <a:srgbClr val="A50021"/>
                </a:solidFill>
              </a:rPr>
              <a:t>each cycle</a:t>
            </a:r>
            <a:r>
              <a:rPr lang="en-GB" sz="2000" smtClean="0">
                <a:solidFill>
                  <a:srgbClr val="A50021"/>
                </a:solidFill>
              </a:rPr>
              <a:t> using parameter biasing to determine that cycle’s input.</a:t>
            </a:r>
          </a:p>
          <a:p>
            <a:pPr eaLnBrk="1" hangingPunct="1">
              <a:lnSpc>
                <a:spcPct val="90000"/>
              </a:lnSpc>
              <a:buFont typeface="Wingdings" pitchFamily="2" charset="2"/>
              <a:buNone/>
            </a:pPr>
            <a:r>
              <a:rPr lang="en-GB" sz="2000" smtClean="0">
                <a:solidFill>
                  <a:srgbClr val="A50021"/>
                </a:solidFill>
              </a:rPr>
              <a:t>	The environment must have the knowledge of legal and illegal scenarios.</a:t>
            </a:r>
            <a:endParaRPr lang="en-US" sz="2000" smtClean="0">
              <a:solidFill>
                <a:srgbClr val="A50021"/>
              </a:solidFill>
            </a:endParaRPr>
          </a:p>
        </p:txBody>
      </p:sp>
      <p:sp>
        <p:nvSpPr>
          <p:cNvPr id="282628" name="Rectangle 4"/>
          <p:cNvSpPr>
            <a:spLocks noChangeArrowheads="1"/>
          </p:cNvSpPr>
          <p:nvPr/>
        </p:nvSpPr>
        <p:spPr bwMode="auto">
          <a:xfrm>
            <a:off x="1447800" y="4213225"/>
            <a:ext cx="3581400" cy="2232025"/>
          </a:xfrm>
          <a:prstGeom prst="rect">
            <a:avLst/>
          </a:prstGeom>
          <a:noFill/>
          <a:ln w="9525">
            <a:noFill/>
            <a:miter lim="800000"/>
            <a:headEnd/>
            <a:tailEnd/>
          </a:ln>
        </p:spPr>
        <p:txBody>
          <a:bodyPr anchor="ctr" anchorCtr="1"/>
          <a:lstStyle/>
          <a:p>
            <a:pPr marL="342900" indent="-342900" algn="l">
              <a:spcBef>
                <a:spcPct val="20000"/>
              </a:spcBef>
              <a:buClr>
                <a:srgbClr val="A50021"/>
              </a:buClr>
              <a:buFont typeface="Wingdings" pitchFamily="2" charset="2"/>
              <a:buNone/>
            </a:pPr>
            <a:r>
              <a:rPr lang="en-GB" sz="2000"/>
              <a:t>	</a:t>
            </a:r>
            <a:r>
              <a:rPr lang="en-GB" sz="2000">
                <a:solidFill>
                  <a:srgbClr val="0000CC"/>
                </a:solidFill>
              </a:rPr>
              <a:t>Single scenario test cases with </a:t>
            </a:r>
            <a:r>
              <a:rPr lang="en-GB" sz="2000" b="1">
                <a:solidFill>
                  <a:srgbClr val="0000CC"/>
                </a:solidFill>
              </a:rPr>
              <a:t>some random generation</a:t>
            </a:r>
            <a:r>
              <a:rPr lang="en-GB" sz="2000">
                <a:solidFill>
                  <a:srgbClr val="0000CC"/>
                </a:solidFill>
              </a:rPr>
              <a:t> of peripheral inputs. </a:t>
            </a:r>
          </a:p>
          <a:p>
            <a:pPr marL="342900" indent="-342900" algn="l">
              <a:spcBef>
                <a:spcPct val="20000"/>
              </a:spcBef>
              <a:buClr>
                <a:srgbClr val="A50021"/>
              </a:buClr>
              <a:buFont typeface="Wingdings" pitchFamily="2" charset="2"/>
              <a:buNone/>
            </a:pPr>
            <a:r>
              <a:rPr lang="en-GB" sz="2000">
                <a:solidFill>
                  <a:srgbClr val="0000CC"/>
                </a:solidFill>
              </a:rPr>
              <a:t>	Random generations used only for inputs not critical to the test case intent.</a:t>
            </a:r>
            <a:endParaRPr lang="en-US" sz="2000">
              <a:solidFill>
                <a:srgbClr val="0000CC"/>
              </a:solidFill>
            </a:endParaRPr>
          </a:p>
        </p:txBody>
      </p:sp>
      <p:sp>
        <p:nvSpPr>
          <p:cNvPr id="282629" name="Rectangle 5"/>
          <p:cNvSpPr>
            <a:spLocks noChangeArrowheads="1"/>
          </p:cNvSpPr>
          <p:nvPr/>
        </p:nvSpPr>
        <p:spPr bwMode="auto">
          <a:xfrm>
            <a:off x="1347788" y="2132013"/>
            <a:ext cx="3581400" cy="2155825"/>
          </a:xfrm>
          <a:prstGeom prst="rect">
            <a:avLst/>
          </a:prstGeom>
          <a:noFill/>
          <a:ln w="9525">
            <a:noFill/>
            <a:miter lim="800000"/>
            <a:headEnd/>
            <a:tailEnd/>
          </a:ln>
        </p:spPr>
        <p:txBody>
          <a:bodyPr anchor="ctr" anchorCtr="1"/>
          <a:lstStyle/>
          <a:p>
            <a:pPr marL="342900" indent="-342900" algn="l">
              <a:spcBef>
                <a:spcPct val="20000"/>
              </a:spcBef>
              <a:buClr>
                <a:srgbClr val="A50021"/>
              </a:buClr>
              <a:buFont typeface="Wingdings" pitchFamily="2" charset="2"/>
              <a:buNone/>
            </a:pPr>
            <a:r>
              <a:rPr lang="en-GB" sz="2000"/>
              <a:t>	</a:t>
            </a:r>
            <a:r>
              <a:rPr lang="en-GB" sz="2000">
                <a:solidFill>
                  <a:srgbClr val="3366FF"/>
                </a:solidFill>
              </a:rPr>
              <a:t>Single scenario test. Usually </a:t>
            </a:r>
            <a:r>
              <a:rPr lang="en-GB" sz="2000" b="1">
                <a:solidFill>
                  <a:srgbClr val="3366FF"/>
                </a:solidFill>
              </a:rPr>
              <a:t>written by hand</a:t>
            </a:r>
            <a:r>
              <a:rPr lang="en-GB" sz="2000">
                <a:solidFill>
                  <a:srgbClr val="3366FF"/>
                </a:solidFill>
              </a:rPr>
              <a:t> to verify a specific scenario. </a:t>
            </a:r>
          </a:p>
          <a:p>
            <a:pPr marL="342900" indent="-342900" algn="l">
              <a:spcBef>
                <a:spcPct val="20000"/>
              </a:spcBef>
              <a:buClr>
                <a:srgbClr val="A50021"/>
              </a:buClr>
              <a:buFont typeface="Wingdings" pitchFamily="2" charset="2"/>
              <a:buNone/>
            </a:pPr>
            <a:r>
              <a:rPr lang="en-GB" sz="2000">
                <a:solidFill>
                  <a:srgbClr val="3366FF"/>
                </a:solidFill>
              </a:rPr>
              <a:t>	Most often </a:t>
            </a:r>
            <a:r>
              <a:rPr lang="en-GB" sz="2000" b="1">
                <a:solidFill>
                  <a:srgbClr val="3366FF"/>
                </a:solidFill>
              </a:rPr>
              <a:t>early</a:t>
            </a:r>
            <a:r>
              <a:rPr lang="en-GB" sz="2000">
                <a:solidFill>
                  <a:srgbClr val="3366FF"/>
                </a:solidFill>
              </a:rPr>
              <a:t> in verification process.</a:t>
            </a:r>
            <a:endParaRPr lang="en-US" sz="2000">
              <a:solidFill>
                <a:srgbClr val="3366FF"/>
              </a:solidFill>
            </a:endParaRPr>
          </a:p>
        </p:txBody>
      </p:sp>
      <p:sp>
        <p:nvSpPr>
          <p:cNvPr id="282630" name="Rectangle 6"/>
          <p:cNvSpPr>
            <a:spLocks noChangeArrowheads="1"/>
          </p:cNvSpPr>
          <p:nvPr/>
        </p:nvSpPr>
        <p:spPr bwMode="auto">
          <a:xfrm>
            <a:off x="4932363" y="2185988"/>
            <a:ext cx="3886200" cy="2168525"/>
          </a:xfrm>
          <a:prstGeom prst="rect">
            <a:avLst/>
          </a:prstGeom>
          <a:noFill/>
          <a:ln w="9525">
            <a:noFill/>
            <a:miter lim="800000"/>
            <a:headEnd/>
            <a:tailEnd/>
          </a:ln>
        </p:spPr>
        <p:txBody>
          <a:bodyPr anchor="ctr" anchorCtr="1"/>
          <a:lstStyle/>
          <a:p>
            <a:pPr marL="342900" indent="-342900" algn="l">
              <a:spcBef>
                <a:spcPct val="20000"/>
              </a:spcBef>
              <a:buClr>
                <a:srgbClr val="A50021"/>
              </a:buClr>
              <a:buFont typeface="Wingdings" pitchFamily="2" charset="2"/>
              <a:buNone/>
            </a:pPr>
            <a:r>
              <a:rPr lang="en-GB" sz="2000"/>
              <a:t>	</a:t>
            </a:r>
            <a:r>
              <a:rPr lang="en-GB" sz="2000">
                <a:solidFill>
                  <a:srgbClr val="FF5050"/>
                </a:solidFill>
              </a:rPr>
              <a:t>Test case </a:t>
            </a:r>
            <a:r>
              <a:rPr lang="en-GB" sz="2000" b="1">
                <a:solidFill>
                  <a:srgbClr val="FF5050"/>
                </a:solidFill>
              </a:rPr>
              <a:t>generators</a:t>
            </a:r>
            <a:r>
              <a:rPr lang="en-GB" sz="2000">
                <a:solidFill>
                  <a:srgbClr val="FF5050"/>
                </a:solidFill>
              </a:rPr>
              <a:t> using random parameters to bias the stimulus. </a:t>
            </a:r>
          </a:p>
          <a:p>
            <a:pPr marL="342900" indent="-342900" algn="l">
              <a:spcBef>
                <a:spcPct val="20000"/>
              </a:spcBef>
              <a:buClr>
                <a:srgbClr val="A50021"/>
              </a:buClr>
              <a:buFont typeface="Wingdings" pitchFamily="2" charset="2"/>
              <a:buNone/>
            </a:pPr>
            <a:r>
              <a:rPr lang="en-GB" sz="2000">
                <a:solidFill>
                  <a:srgbClr val="FF5050"/>
                </a:solidFill>
              </a:rPr>
              <a:t>	</a:t>
            </a:r>
            <a:r>
              <a:rPr lang="en-GB" sz="2000" b="1">
                <a:solidFill>
                  <a:srgbClr val="FF5050"/>
                </a:solidFill>
              </a:rPr>
              <a:t>Architecturally correct tests</a:t>
            </a:r>
            <a:r>
              <a:rPr lang="en-GB" sz="2000">
                <a:solidFill>
                  <a:srgbClr val="FF5050"/>
                </a:solidFill>
              </a:rPr>
              <a:t> are created and then exercised via simulation.</a:t>
            </a:r>
            <a:endParaRPr lang="en-US" sz="2000">
              <a:solidFill>
                <a:srgbClr val="FF5050"/>
              </a:solidFill>
            </a:endParaRPr>
          </a:p>
        </p:txBody>
      </p:sp>
      <p:sp>
        <p:nvSpPr>
          <p:cNvPr id="62471" name="Rectangle 7"/>
          <p:cNvSpPr>
            <a:spLocks noChangeArrowheads="1"/>
          </p:cNvSpPr>
          <p:nvPr/>
        </p:nvSpPr>
        <p:spPr bwMode="auto">
          <a:xfrm>
            <a:off x="4933950" y="1235075"/>
            <a:ext cx="3873500" cy="974725"/>
          </a:xfrm>
          <a:prstGeom prst="rect">
            <a:avLst/>
          </a:prstGeom>
          <a:noFill/>
          <a:ln w="9525">
            <a:noFill/>
            <a:miter lim="800000"/>
            <a:headEnd/>
            <a:tailEnd/>
          </a:ln>
        </p:spPr>
        <p:txBody>
          <a:bodyPr anchor="ctr" anchorCtr="1"/>
          <a:lstStyle/>
          <a:p>
            <a:pPr marL="342900" indent="-342900" algn="l">
              <a:spcBef>
                <a:spcPct val="20000"/>
              </a:spcBef>
              <a:buClr>
                <a:srgbClr val="A50021"/>
              </a:buClr>
              <a:buFont typeface="Wingdings" pitchFamily="2" charset="2"/>
              <a:buNone/>
            </a:pPr>
            <a:r>
              <a:rPr lang="en-GB" sz="2000"/>
              <a:t>	Mainly Biased Pseudo Random (i.e. created using bias control)</a:t>
            </a:r>
            <a:endParaRPr lang="en-US" sz="2000"/>
          </a:p>
        </p:txBody>
      </p:sp>
      <p:sp>
        <p:nvSpPr>
          <p:cNvPr id="62472" name="Rectangle 8"/>
          <p:cNvSpPr>
            <a:spLocks noChangeArrowheads="1"/>
          </p:cNvSpPr>
          <p:nvPr/>
        </p:nvSpPr>
        <p:spPr bwMode="auto">
          <a:xfrm>
            <a:off x="1341438" y="1236663"/>
            <a:ext cx="3581400" cy="936625"/>
          </a:xfrm>
          <a:prstGeom prst="rect">
            <a:avLst/>
          </a:prstGeom>
          <a:noFill/>
          <a:ln w="9525">
            <a:noFill/>
            <a:miter lim="800000"/>
            <a:headEnd/>
            <a:tailEnd/>
          </a:ln>
        </p:spPr>
        <p:txBody>
          <a:bodyPr anchor="ctr" anchorCtr="1"/>
          <a:lstStyle/>
          <a:p>
            <a:pPr marL="342900" indent="-342900" algn="l">
              <a:spcBef>
                <a:spcPct val="20000"/>
              </a:spcBef>
              <a:buClr>
                <a:srgbClr val="A50021"/>
              </a:buClr>
              <a:buFont typeface="Wingdings" pitchFamily="2" charset="2"/>
              <a:buNone/>
            </a:pPr>
            <a:r>
              <a:rPr lang="en-GB" sz="2000" dirty="0"/>
              <a:t>	Mainly Deterministic </a:t>
            </a:r>
            <a:endParaRPr lang="en-GB" sz="2000" dirty="0" smtClean="0"/>
          </a:p>
          <a:p>
            <a:pPr marL="342900" indent="-342900" algn="l">
              <a:spcBef>
                <a:spcPct val="20000"/>
              </a:spcBef>
              <a:buClr>
                <a:srgbClr val="A50021"/>
              </a:buClr>
              <a:buFont typeface="Wingdings" pitchFamily="2" charset="2"/>
              <a:buNone/>
            </a:pPr>
            <a:r>
              <a:rPr lang="en-GB" sz="2000" dirty="0"/>
              <a:t>	</a:t>
            </a:r>
            <a:r>
              <a:rPr lang="en-GB" sz="2000" dirty="0" smtClean="0"/>
              <a:t>(</a:t>
            </a:r>
            <a:r>
              <a:rPr lang="en-GB" sz="2000" dirty="0"/>
              <a:t>i.e. written for a specific scenario) </a:t>
            </a:r>
            <a:endParaRPr lang="en-US" sz="2000" dirty="0"/>
          </a:p>
        </p:txBody>
      </p:sp>
      <p:sp>
        <p:nvSpPr>
          <p:cNvPr id="62473" name="Rectangle 9"/>
          <p:cNvSpPr>
            <a:spLocks noChangeArrowheads="1"/>
          </p:cNvSpPr>
          <p:nvPr/>
        </p:nvSpPr>
        <p:spPr bwMode="auto">
          <a:xfrm rot="10800000" flipH="1">
            <a:off x="568325" y="4159250"/>
            <a:ext cx="774700" cy="2232025"/>
          </a:xfrm>
          <a:prstGeom prst="rect">
            <a:avLst/>
          </a:prstGeom>
          <a:noFill/>
          <a:ln w="9525">
            <a:noFill/>
            <a:miter lim="800000"/>
            <a:headEnd/>
            <a:tailEnd/>
          </a:ln>
        </p:spPr>
        <p:txBody>
          <a:bodyPr vert="eaVert"/>
          <a:lstStyle/>
          <a:p>
            <a:pPr marL="342900" indent="-342900" algn="l">
              <a:spcBef>
                <a:spcPct val="20000"/>
              </a:spcBef>
              <a:buClr>
                <a:srgbClr val="A50021"/>
              </a:buClr>
              <a:buFont typeface="Wingdings" pitchFamily="2" charset="2"/>
              <a:buNone/>
            </a:pPr>
            <a:r>
              <a:rPr lang="en-GB" sz="2000"/>
              <a:t>Online Generation (during sim)</a:t>
            </a:r>
            <a:endParaRPr lang="en-US" sz="2000"/>
          </a:p>
        </p:txBody>
      </p:sp>
      <p:sp>
        <p:nvSpPr>
          <p:cNvPr id="62474" name="Rectangle 10"/>
          <p:cNvSpPr>
            <a:spLocks noChangeArrowheads="1"/>
          </p:cNvSpPr>
          <p:nvPr/>
        </p:nvSpPr>
        <p:spPr bwMode="auto">
          <a:xfrm rot="10800000" flipH="1">
            <a:off x="569913" y="1963738"/>
            <a:ext cx="774700" cy="2193925"/>
          </a:xfrm>
          <a:prstGeom prst="rect">
            <a:avLst/>
          </a:prstGeom>
          <a:noFill/>
          <a:ln w="9525">
            <a:noFill/>
            <a:miter lim="800000"/>
            <a:headEnd/>
            <a:tailEnd/>
          </a:ln>
        </p:spPr>
        <p:txBody>
          <a:bodyPr vert="eaVert"/>
          <a:lstStyle/>
          <a:p>
            <a:pPr marL="342900" indent="-342900" algn="l">
              <a:spcBef>
                <a:spcPct val="20000"/>
              </a:spcBef>
              <a:buClr>
                <a:srgbClr val="A50021"/>
              </a:buClr>
              <a:buFont typeface="Wingdings" pitchFamily="2" charset="2"/>
              <a:buNone/>
            </a:pPr>
            <a:r>
              <a:rPr lang="en-GB" sz="2000"/>
              <a:t>Offline Generation (prior to sim)</a:t>
            </a:r>
            <a:endParaRPr lang="en-US"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6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6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26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262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2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P spid="282628" grpId="0"/>
      <p:bldP spid="282629" grpId="0"/>
      <p:bldP spid="2826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Architectural View</a:t>
            </a:r>
          </a:p>
        </p:txBody>
      </p:sp>
      <p:sp>
        <p:nvSpPr>
          <p:cNvPr id="8195" name="Rectangle 3"/>
          <p:cNvSpPr>
            <a:spLocks noGrp="1" noChangeArrowheads="1"/>
          </p:cNvSpPr>
          <p:nvPr>
            <p:ph type="body" idx="1"/>
          </p:nvPr>
        </p:nvSpPr>
        <p:spPr>
          <a:xfrm>
            <a:off x="468313" y="1303868"/>
            <a:ext cx="8229600" cy="5350932"/>
          </a:xfrm>
        </p:spPr>
        <p:txBody>
          <a:bodyPr/>
          <a:lstStyle/>
          <a:p>
            <a:pPr eaLnBrk="1" hangingPunct="1">
              <a:lnSpc>
                <a:spcPct val="80000"/>
              </a:lnSpc>
            </a:pPr>
            <a:r>
              <a:rPr lang="en-US" sz="2400" dirty="0" smtClean="0"/>
              <a:t>RISC (Reduced Instruction Set Computer) processor</a:t>
            </a:r>
          </a:p>
          <a:p>
            <a:pPr lvl="1" eaLnBrk="1" hangingPunct="1">
              <a:lnSpc>
                <a:spcPct val="80000"/>
              </a:lnSpc>
            </a:pPr>
            <a:r>
              <a:rPr lang="en-US" sz="2000" dirty="0" smtClean="0"/>
              <a:t>“Small” number of instructions  (~400)</a:t>
            </a:r>
          </a:p>
          <a:p>
            <a:pPr lvl="1" eaLnBrk="1" hangingPunct="1">
              <a:lnSpc>
                <a:spcPct val="80000"/>
              </a:lnSpc>
            </a:pPr>
            <a:r>
              <a:rPr lang="en-US" sz="2000" dirty="0" smtClean="0"/>
              <a:t>One simple operation per instruction</a:t>
            </a:r>
          </a:p>
          <a:p>
            <a:pPr lvl="1" eaLnBrk="1" hangingPunct="1">
              <a:lnSpc>
                <a:spcPct val="80000"/>
              </a:lnSpc>
            </a:pPr>
            <a:r>
              <a:rPr lang="en-US" sz="2000" dirty="0" smtClean="0"/>
              <a:t>Fixed length instructions (32 bits = 1 word)</a:t>
            </a:r>
          </a:p>
          <a:p>
            <a:pPr lvl="1" eaLnBrk="1" hangingPunct="1">
              <a:lnSpc>
                <a:spcPct val="80000"/>
              </a:lnSpc>
            </a:pPr>
            <a:r>
              <a:rPr lang="en-US" sz="2000" dirty="0" smtClean="0"/>
              <a:t>Specific load and store instructions to access memory</a:t>
            </a:r>
          </a:p>
          <a:p>
            <a:pPr lvl="2" eaLnBrk="1" hangingPunct="1">
              <a:lnSpc>
                <a:spcPct val="80000"/>
              </a:lnSpc>
            </a:pPr>
            <a:r>
              <a:rPr lang="en-US" sz="1800" dirty="0" smtClean="0"/>
              <a:t>All other instructions use registers for operands</a:t>
            </a:r>
          </a:p>
          <a:p>
            <a:pPr eaLnBrk="1" hangingPunct="1">
              <a:lnSpc>
                <a:spcPct val="80000"/>
              </a:lnSpc>
            </a:pPr>
            <a:r>
              <a:rPr lang="en-US" sz="2400" dirty="0" smtClean="0"/>
              <a:t>Large register files</a:t>
            </a:r>
          </a:p>
          <a:p>
            <a:pPr lvl="1" eaLnBrk="1" hangingPunct="1">
              <a:lnSpc>
                <a:spcPct val="80000"/>
              </a:lnSpc>
            </a:pPr>
            <a:r>
              <a:rPr lang="en-US" sz="2000" dirty="0" smtClean="0"/>
              <a:t>32 general purpose registers (GPR)</a:t>
            </a:r>
          </a:p>
          <a:p>
            <a:pPr lvl="1" eaLnBrk="1" hangingPunct="1">
              <a:lnSpc>
                <a:spcPct val="80000"/>
              </a:lnSpc>
            </a:pPr>
            <a:r>
              <a:rPr lang="en-US" sz="2000" dirty="0" smtClean="0"/>
              <a:t>32 floating-point registers (FPR) </a:t>
            </a:r>
          </a:p>
          <a:p>
            <a:pPr lvl="2" eaLnBrk="1" hangingPunct="1">
              <a:lnSpc>
                <a:spcPct val="80000"/>
              </a:lnSpc>
            </a:pPr>
            <a:r>
              <a:rPr lang="en-US" sz="1800" dirty="0" smtClean="0"/>
              <a:t>Used only for floating-point operations</a:t>
            </a:r>
          </a:p>
          <a:p>
            <a:pPr lvl="1" eaLnBrk="1" hangingPunct="1">
              <a:lnSpc>
                <a:spcPct val="80000"/>
              </a:lnSpc>
            </a:pPr>
            <a:r>
              <a:rPr lang="en-US" sz="2000" dirty="0" smtClean="0"/>
              <a:t>Several special purpose registers</a:t>
            </a:r>
          </a:p>
          <a:p>
            <a:pPr lvl="2" eaLnBrk="1" hangingPunct="1">
              <a:lnSpc>
                <a:spcPct val="80000"/>
              </a:lnSpc>
            </a:pPr>
            <a:r>
              <a:rPr lang="en-US" sz="1800" dirty="0" smtClean="0"/>
              <a:t>Condition register, link register, status register, etc.</a:t>
            </a:r>
          </a:p>
          <a:p>
            <a:pPr eaLnBrk="1" hangingPunct="1">
              <a:lnSpc>
                <a:spcPct val="80000"/>
              </a:lnSpc>
            </a:pPr>
            <a:r>
              <a:rPr lang="en-US" sz="2400" dirty="0" smtClean="0"/>
              <a:t>Complex memory model</a:t>
            </a:r>
          </a:p>
          <a:p>
            <a:pPr lvl="1" eaLnBrk="1" hangingPunct="1">
              <a:lnSpc>
                <a:spcPct val="80000"/>
              </a:lnSpc>
            </a:pPr>
            <a:r>
              <a:rPr lang="en-US" sz="2000" dirty="0" smtClean="0"/>
              <a:t>Multiple level address translation</a:t>
            </a:r>
          </a:p>
          <a:p>
            <a:pPr lvl="1" eaLnBrk="1" hangingPunct="1">
              <a:lnSpc>
                <a:spcPct val="80000"/>
              </a:lnSpc>
            </a:pPr>
            <a:r>
              <a:rPr lang="en-US" sz="2000" dirty="0" smtClean="0"/>
              <a:t>Coherency rules</a:t>
            </a:r>
          </a:p>
          <a:p>
            <a:pPr lvl="1" eaLnBrk="1" hangingPunct="1">
              <a:lnSpc>
                <a:spcPct val="80000"/>
              </a:lnSpc>
            </a:pPr>
            <a:r>
              <a:rPr lang="en-US" sz="2000" dirty="0" smtClean="0"/>
              <a:t>(not in the scope of the lecture)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600" smtClean="0"/>
              <a:t>Microarchitectural View </a:t>
            </a:r>
          </a:p>
        </p:txBody>
      </p:sp>
      <p:sp>
        <p:nvSpPr>
          <p:cNvPr id="9219" name="Rectangle 3"/>
          <p:cNvSpPr>
            <a:spLocks noGrp="1" noChangeArrowheads="1"/>
          </p:cNvSpPr>
          <p:nvPr>
            <p:ph type="body" idx="1"/>
          </p:nvPr>
        </p:nvSpPr>
        <p:spPr>
          <a:xfrm>
            <a:off x="636588" y="1600200"/>
            <a:ext cx="8116887" cy="4532313"/>
          </a:xfrm>
        </p:spPr>
        <p:txBody>
          <a:bodyPr/>
          <a:lstStyle/>
          <a:p>
            <a:pPr eaLnBrk="1" hangingPunct="1">
              <a:spcBef>
                <a:spcPct val="0"/>
              </a:spcBef>
            </a:pPr>
            <a:r>
              <a:rPr lang="en-US" sz="2800" dirty="0" smtClean="0"/>
              <a:t>Multi-threaded</a:t>
            </a:r>
          </a:p>
          <a:p>
            <a:pPr eaLnBrk="1" hangingPunct="1">
              <a:spcBef>
                <a:spcPct val="0"/>
              </a:spcBef>
            </a:pPr>
            <a:r>
              <a:rPr lang="en-US" sz="2800" dirty="0" smtClean="0"/>
              <a:t>In-order execution</a:t>
            </a:r>
          </a:p>
          <a:p>
            <a:pPr eaLnBrk="1" hangingPunct="1">
              <a:spcBef>
                <a:spcPct val="0"/>
              </a:spcBef>
            </a:pPr>
            <a:r>
              <a:rPr lang="en-US" sz="2800" dirty="0" smtClean="0"/>
              <a:t>Four instructions wide</a:t>
            </a:r>
          </a:p>
          <a:p>
            <a:pPr lvl="1" eaLnBrk="1" hangingPunct="1">
              <a:spcBef>
                <a:spcPct val="0"/>
              </a:spcBef>
            </a:pPr>
            <a:r>
              <a:rPr lang="en-US" sz="2400" dirty="0" smtClean="0"/>
              <a:t>Fetch</a:t>
            </a:r>
          </a:p>
          <a:p>
            <a:pPr lvl="1" eaLnBrk="1" hangingPunct="1">
              <a:spcBef>
                <a:spcPct val="0"/>
              </a:spcBef>
            </a:pPr>
            <a:r>
              <a:rPr lang="en-US" sz="2400" dirty="0" smtClean="0"/>
              <a:t>Decode</a:t>
            </a:r>
          </a:p>
          <a:p>
            <a:pPr lvl="1" eaLnBrk="1" hangingPunct="1">
              <a:spcBef>
                <a:spcPct val="0"/>
              </a:spcBef>
            </a:pPr>
            <a:r>
              <a:rPr lang="en-US" sz="2400" dirty="0" smtClean="0"/>
              <a:t>Dispatch</a:t>
            </a:r>
          </a:p>
          <a:p>
            <a:pPr eaLnBrk="1" hangingPunct="1">
              <a:spcBef>
                <a:spcPct val="0"/>
              </a:spcBef>
            </a:pPr>
            <a:r>
              <a:rPr lang="en-US" sz="2800" dirty="0" smtClean="0"/>
              <a:t>Four execution units</a:t>
            </a:r>
          </a:p>
          <a:p>
            <a:pPr lvl="1" eaLnBrk="1" hangingPunct="1">
              <a:spcBef>
                <a:spcPct val="0"/>
              </a:spcBef>
            </a:pPr>
            <a:r>
              <a:rPr lang="en-US" sz="2400" dirty="0" smtClean="0"/>
              <a:t>B – Branch</a:t>
            </a:r>
          </a:p>
          <a:p>
            <a:pPr lvl="1" eaLnBrk="1" hangingPunct="1">
              <a:spcBef>
                <a:spcPct val="0"/>
              </a:spcBef>
            </a:pPr>
            <a:r>
              <a:rPr lang="en-US" sz="2400" dirty="0" smtClean="0"/>
              <a:t>S – Load Store</a:t>
            </a:r>
          </a:p>
          <a:p>
            <a:pPr lvl="1" eaLnBrk="1" hangingPunct="1">
              <a:spcBef>
                <a:spcPct val="0"/>
              </a:spcBef>
            </a:pPr>
            <a:r>
              <a:rPr lang="en-US" sz="2400" dirty="0" smtClean="0"/>
              <a:t>R – Simple Arithmetic</a:t>
            </a:r>
          </a:p>
          <a:p>
            <a:pPr lvl="1" eaLnBrk="1" hangingPunct="1">
              <a:spcBef>
                <a:spcPct val="0"/>
              </a:spcBef>
            </a:pPr>
            <a:r>
              <a:rPr lang="en-US" sz="2400" dirty="0" smtClean="0"/>
              <a:t>M – Complex Arithmetic</a:t>
            </a:r>
          </a:p>
        </p:txBody>
      </p:sp>
      <p:grpSp>
        <p:nvGrpSpPr>
          <p:cNvPr id="9220" name="Group 4"/>
          <p:cNvGrpSpPr>
            <a:grpSpLocks/>
          </p:cNvGrpSpPr>
          <p:nvPr/>
        </p:nvGrpSpPr>
        <p:grpSpPr bwMode="auto">
          <a:xfrm>
            <a:off x="4578350" y="1479550"/>
            <a:ext cx="4310063" cy="4789488"/>
            <a:chOff x="3019" y="1057"/>
            <a:chExt cx="3067" cy="3420"/>
          </a:xfrm>
        </p:grpSpPr>
        <p:sp>
          <p:nvSpPr>
            <p:cNvPr id="9221" name="AutoShape 5"/>
            <p:cNvSpPr>
              <a:spLocks noChangeArrowheads="1"/>
            </p:cNvSpPr>
            <p:nvPr/>
          </p:nvSpPr>
          <p:spPr bwMode="blackWhite">
            <a:xfrm>
              <a:off x="5499" y="2449"/>
              <a:ext cx="155" cy="252"/>
            </a:xfrm>
            <a:prstGeom prst="flowChartProcess">
              <a:avLst/>
            </a:prstGeom>
            <a:solidFill>
              <a:schemeClr val="accent1"/>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p>
          </p:txBody>
        </p:sp>
        <p:sp>
          <p:nvSpPr>
            <p:cNvPr id="9222" name="AutoShape 6"/>
            <p:cNvSpPr>
              <a:spLocks noChangeArrowheads="1"/>
            </p:cNvSpPr>
            <p:nvPr/>
          </p:nvSpPr>
          <p:spPr bwMode="blackWhite">
            <a:xfrm>
              <a:off x="4262" y="2449"/>
              <a:ext cx="326" cy="25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endParaRPr lang="en-US" sz="2000"/>
            </a:p>
          </p:txBody>
        </p:sp>
        <p:sp>
          <p:nvSpPr>
            <p:cNvPr id="9223" name="AutoShape 7"/>
            <p:cNvSpPr>
              <a:spLocks noChangeArrowheads="1"/>
            </p:cNvSpPr>
            <p:nvPr/>
          </p:nvSpPr>
          <p:spPr bwMode="blackWhite">
            <a:xfrm>
              <a:off x="3782" y="2449"/>
              <a:ext cx="1872" cy="25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Dispatch</a:t>
              </a:r>
            </a:p>
          </p:txBody>
        </p:sp>
        <p:grpSp>
          <p:nvGrpSpPr>
            <p:cNvPr id="9224" name="Group 8"/>
            <p:cNvGrpSpPr>
              <a:grpSpLocks/>
            </p:cNvGrpSpPr>
            <p:nvPr/>
          </p:nvGrpSpPr>
          <p:grpSpPr bwMode="auto">
            <a:xfrm>
              <a:off x="3840" y="2884"/>
              <a:ext cx="326" cy="1068"/>
              <a:chOff x="2112" y="2784"/>
              <a:chExt cx="288" cy="942"/>
            </a:xfrm>
          </p:grpSpPr>
          <p:grpSp>
            <p:nvGrpSpPr>
              <p:cNvPr id="9260" name="Group 9"/>
              <p:cNvGrpSpPr>
                <a:grpSpLocks/>
              </p:cNvGrpSpPr>
              <p:nvPr/>
            </p:nvGrpSpPr>
            <p:grpSpPr bwMode="auto">
              <a:xfrm>
                <a:off x="2112" y="2784"/>
                <a:ext cx="288" cy="942"/>
                <a:chOff x="2736" y="2784"/>
                <a:chExt cx="288" cy="942"/>
              </a:xfrm>
            </p:grpSpPr>
            <p:sp>
              <p:nvSpPr>
                <p:cNvPr id="9263" name="AutoShape 10"/>
                <p:cNvSpPr>
                  <a:spLocks noChangeArrowheads="1"/>
                </p:cNvSpPr>
                <p:nvPr/>
              </p:nvSpPr>
              <p:spPr bwMode="blackWhite">
                <a:xfrm>
                  <a:off x="2736" y="278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B1</a:t>
                  </a:r>
                </a:p>
              </p:txBody>
            </p:sp>
            <p:sp>
              <p:nvSpPr>
                <p:cNvPr id="9264" name="AutoShape 11"/>
                <p:cNvSpPr>
                  <a:spLocks noChangeArrowheads="1"/>
                </p:cNvSpPr>
                <p:nvPr/>
              </p:nvSpPr>
              <p:spPr bwMode="blackWhite">
                <a:xfrm>
                  <a:off x="2736" y="314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B2</a:t>
                  </a:r>
                </a:p>
              </p:txBody>
            </p:sp>
            <p:sp>
              <p:nvSpPr>
                <p:cNvPr id="9265" name="AutoShape 12"/>
                <p:cNvSpPr>
                  <a:spLocks noChangeArrowheads="1"/>
                </p:cNvSpPr>
                <p:nvPr/>
              </p:nvSpPr>
              <p:spPr bwMode="blackWhite">
                <a:xfrm>
                  <a:off x="2736" y="350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B3</a:t>
                  </a:r>
                </a:p>
              </p:txBody>
            </p:sp>
          </p:grpSp>
          <p:cxnSp>
            <p:nvCxnSpPr>
              <p:cNvPr id="9261" name="AutoShape 13"/>
              <p:cNvCxnSpPr>
                <a:cxnSpLocks noChangeShapeType="1"/>
                <a:stCxn id="9263" idx="2"/>
                <a:endCxn id="9264" idx="0"/>
              </p:cNvCxnSpPr>
              <p:nvPr/>
            </p:nvCxnSpPr>
            <p:spPr bwMode="blackWhite">
              <a:xfrm>
                <a:off x="2256" y="3014"/>
                <a:ext cx="0" cy="122"/>
              </a:xfrm>
              <a:prstGeom prst="straightConnector1">
                <a:avLst/>
              </a:prstGeom>
              <a:noFill/>
              <a:ln w="25400">
                <a:solidFill>
                  <a:schemeClr val="tx1"/>
                </a:solidFill>
                <a:round/>
                <a:headEnd type="none" w="sm" len="sm"/>
                <a:tailEnd type="triangle" w="lg" len="lg"/>
              </a:ln>
            </p:spPr>
          </p:cxnSp>
          <p:cxnSp>
            <p:nvCxnSpPr>
              <p:cNvPr id="9262" name="AutoShape 14"/>
              <p:cNvCxnSpPr>
                <a:cxnSpLocks noChangeShapeType="1"/>
                <a:stCxn id="9264" idx="2"/>
                <a:endCxn id="9265" idx="0"/>
              </p:cNvCxnSpPr>
              <p:nvPr/>
            </p:nvCxnSpPr>
            <p:spPr bwMode="blackWhite">
              <a:xfrm>
                <a:off x="2256" y="3374"/>
                <a:ext cx="0" cy="122"/>
              </a:xfrm>
              <a:prstGeom prst="straightConnector1">
                <a:avLst/>
              </a:prstGeom>
              <a:noFill/>
              <a:ln w="25400">
                <a:solidFill>
                  <a:schemeClr val="tx1"/>
                </a:solidFill>
                <a:round/>
                <a:headEnd type="none" w="sm" len="sm"/>
                <a:tailEnd type="triangle" w="lg" len="lg"/>
              </a:ln>
            </p:spPr>
          </p:cxnSp>
        </p:grpSp>
        <p:cxnSp>
          <p:nvCxnSpPr>
            <p:cNvPr id="9225" name="AutoShape 15"/>
            <p:cNvCxnSpPr>
              <a:cxnSpLocks noChangeShapeType="1"/>
              <a:endCxn id="9263" idx="0"/>
            </p:cNvCxnSpPr>
            <p:nvPr/>
          </p:nvCxnSpPr>
          <p:spPr bwMode="blackWhite">
            <a:xfrm>
              <a:off x="4003" y="2701"/>
              <a:ext cx="0" cy="175"/>
            </a:xfrm>
            <a:prstGeom prst="straightConnector1">
              <a:avLst/>
            </a:prstGeom>
            <a:noFill/>
            <a:ln w="25400">
              <a:solidFill>
                <a:schemeClr val="tx1"/>
              </a:solidFill>
              <a:round/>
              <a:headEnd type="none" w="sm" len="sm"/>
              <a:tailEnd type="triangle" w="lg" len="lg"/>
            </a:ln>
          </p:spPr>
        </p:cxnSp>
        <p:sp>
          <p:nvSpPr>
            <p:cNvPr id="9226" name="AutoShape 16"/>
            <p:cNvSpPr>
              <a:spLocks noChangeArrowheads="1"/>
            </p:cNvSpPr>
            <p:nvPr/>
          </p:nvSpPr>
          <p:spPr bwMode="blackWhite">
            <a:xfrm>
              <a:off x="4270" y="2884"/>
              <a:ext cx="326" cy="25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R1</a:t>
              </a:r>
            </a:p>
          </p:txBody>
        </p:sp>
        <p:sp>
          <p:nvSpPr>
            <p:cNvPr id="9227" name="AutoShape 17"/>
            <p:cNvSpPr>
              <a:spLocks noChangeArrowheads="1"/>
            </p:cNvSpPr>
            <p:nvPr/>
          </p:nvSpPr>
          <p:spPr bwMode="blackWhite">
            <a:xfrm>
              <a:off x="4270" y="3292"/>
              <a:ext cx="326" cy="25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R2</a:t>
              </a:r>
            </a:p>
          </p:txBody>
        </p:sp>
        <p:sp>
          <p:nvSpPr>
            <p:cNvPr id="9228" name="AutoShape 18"/>
            <p:cNvSpPr>
              <a:spLocks noChangeArrowheads="1"/>
            </p:cNvSpPr>
            <p:nvPr/>
          </p:nvSpPr>
          <p:spPr bwMode="blackWhite">
            <a:xfrm>
              <a:off x="4270" y="3700"/>
              <a:ext cx="326" cy="25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R3</a:t>
              </a:r>
            </a:p>
          </p:txBody>
        </p:sp>
        <p:cxnSp>
          <p:nvCxnSpPr>
            <p:cNvPr id="9229" name="AutoShape 19"/>
            <p:cNvCxnSpPr>
              <a:cxnSpLocks noChangeShapeType="1"/>
              <a:stCxn id="9226" idx="2"/>
              <a:endCxn id="9227" idx="0"/>
            </p:cNvCxnSpPr>
            <p:nvPr/>
          </p:nvCxnSpPr>
          <p:spPr bwMode="blackWhite">
            <a:xfrm>
              <a:off x="4433" y="3144"/>
              <a:ext cx="0" cy="140"/>
            </a:xfrm>
            <a:prstGeom prst="straightConnector1">
              <a:avLst/>
            </a:prstGeom>
            <a:noFill/>
            <a:ln w="25400">
              <a:solidFill>
                <a:schemeClr val="tx1"/>
              </a:solidFill>
              <a:round/>
              <a:headEnd type="none" w="sm" len="sm"/>
              <a:tailEnd type="triangle" w="lg" len="lg"/>
            </a:ln>
          </p:spPr>
        </p:cxnSp>
        <p:cxnSp>
          <p:nvCxnSpPr>
            <p:cNvPr id="9230" name="AutoShape 20"/>
            <p:cNvCxnSpPr>
              <a:cxnSpLocks noChangeShapeType="1"/>
              <a:stCxn id="9227" idx="2"/>
              <a:endCxn id="9228" idx="0"/>
            </p:cNvCxnSpPr>
            <p:nvPr/>
          </p:nvCxnSpPr>
          <p:spPr bwMode="blackWhite">
            <a:xfrm>
              <a:off x="4433" y="3552"/>
              <a:ext cx="0" cy="140"/>
            </a:xfrm>
            <a:prstGeom prst="straightConnector1">
              <a:avLst/>
            </a:prstGeom>
            <a:noFill/>
            <a:ln w="25400">
              <a:solidFill>
                <a:schemeClr val="tx1"/>
              </a:solidFill>
              <a:round/>
              <a:headEnd type="none" w="sm" len="sm"/>
              <a:tailEnd type="triangle" w="lg" len="lg"/>
            </a:ln>
          </p:spPr>
        </p:cxnSp>
        <p:cxnSp>
          <p:nvCxnSpPr>
            <p:cNvPr id="9231" name="AutoShape 21"/>
            <p:cNvCxnSpPr>
              <a:cxnSpLocks noChangeShapeType="1"/>
              <a:stCxn id="9222" idx="2"/>
              <a:endCxn id="9226" idx="0"/>
            </p:cNvCxnSpPr>
            <p:nvPr/>
          </p:nvCxnSpPr>
          <p:spPr bwMode="blackWhite">
            <a:xfrm>
              <a:off x="4425" y="2709"/>
              <a:ext cx="8" cy="167"/>
            </a:xfrm>
            <a:prstGeom prst="straightConnector1">
              <a:avLst/>
            </a:prstGeom>
            <a:noFill/>
            <a:ln w="25400">
              <a:solidFill>
                <a:schemeClr val="tx1"/>
              </a:solidFill>
              <a:round/>
              <a:headEnd type="none" w="sm" len="sm"/>
              <a:tailEnd type="triangle" w="lg" len="lg"/>
            </a:ln>
          </p:spPr>
        </p:cxnSp>
        <p:grpSp>
          <p:nvGrpSpPr>
            <p:cNvPr id="9232" name="Group 22"/>
            <p:cNvGrpSpPr>
              <a:grpSpLocks/>
            </p:cNvGrpSpPr>
            <p:nvPr/>
          </p:nvGrpSpPr>
          <p:grpSpPr bwMode="auto">
            <a:xfrm>
              <a:off x="4694" y="2884"/>
              <a:ext cx="326" cy="1068"/>
              <a:chOff x="3312" y="2784"/>
              <a:chExt cx="288" cy="942"/>
            </a:xfrm>
          </p:grpSpPr>
          <p:grpSp>
            <p:nvGrpSpPr>
              <p:cNvPr id="9254" name="Group 23"/>
              <p:cNvGrpSpPr>
                <a:grpSpLocks/>
              </p:cNvGrpSpPr>
              <p:nvPr/>
            </p:nvGrpSpPr>
            <p:grpSpPr bwMode="auto">
              <a:xfrm>
                <a:off x="3312" y="2784"/>
                <a:ext cx="288" cy="942"/>
                <a:chOff x="2736" y="2784"/>
                <a:chExt cx="288" cy="942"/>
              </a:xfrm>
            </p:grpSpPr>
            <p:sp>
              <p:nvSpPr>
                <p:cNvPr id="9257" name="AutoShape 24"/>
                <p:cNvSpPr>
                  <a:spLocks noChangeArrowheads="1"/>
                </p:cNvSpPr>
                <p:nvPr/>
              </p:nvSpPr>
              <p:spPr bwMode="blackWhite">
                <a:xfrm>
                  <a:off x="2736" y="278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M1</a:t>
                  </a:r>
                </a:p>
              </p:txBody>
            </p:sp>
            <p:sp>
              <p:nvSpPr>
                <p:cNvPr id="9258" name="AutoShape 25"/>
                <p:cNvSpPr>
                  <a:spLocks noChangeArrowheads="1"/>
                </p:cNvSpPr>
                <p:nvPr/>
              </p:nvSpPr>
              <p:spPr bwMode="blackWhite">
                <a:xfrm>
                  <a:off x="2736" y="314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M2</a:t>
                  </a:r>
                </a:p>
              </p:txBody>
            </p:sp>
            <p:sp>
              <p:nvSpPr>
                <p:cNvPr id="9259" name="AutoShape 26"/>
                <p:cNvSpPr>
                  <a:spLocks noChangeArrowheads="1"/>
                </p:cNvSpPr>
                <p:nvPr/>
              </p:nvSpPr>
              <p:spPr bwMode="blackWhite">
                <a:xfrm>
                  <a:off x="2736" y="350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M3</a:t>
                  </a:r>
                </a:p>
              </p:txBody>
            </p:sp>
          </p:grpSp>
          <p:cxnSp>
            <p:nvCxnSpPr>
              <p:cNvPr id="9255" name="AutoShape 27"/>
              <p:cNvCxnSpPr>
                <a:cxnSpLocks noChangeShapeType="1"/>
                <a:stCxn id="9257" idx="2"/>
                <a:endCxn id="9258" idx="0"/>
              </p:cNvCxnSpPr>
              <p:nvPr/>
            </p:nvCxnSpPr>
            <p:spPr bwMode="blackWhite">
              <a:xfrm>
                <a:off x="3456" y="3014"/>
                <a:ext cx="0" cy="122"/>
              </a:xfrm>
              <a:prstGeom prst="straightConnector1">
                <a:avLst/>
              </a:prstGeom>
              <a:noFill/>
              <a:ln w="25400">
                <a:solidFill>
                  <a:schemeClr val="tx1"/>
                </a:solidFill>
                <a:round/>
                <a:headEnd type="none" w="sm" len="sm"/>
                <a:tailEnd type="triangle" w="lg" len="lg"/>
              </a:ln>
            </p:spPr>
          </p:cxnSp>
          <p:cxnSp>
            <p:nvCxnSpPr>
              <p:cNvPr id="9256" name="AutoShape 28"/>
              <p:cNvCxnSpPr>
                <a:cxnSpLocks noChangeShapeType="1"/>
                <a:stCxn id="9258" idx="2"/>
                <a:endCxn id="9259" idx="0"/>
              </p:cNvCxnSpPr>
              <p:nvPr/>
            </p:nvCxnSpPr>
            <p:spPr bwMode="blackWhite">
              <a:xfrm>
                <a:off x="3456" y="3374"/>
                <a:ext cx="0" cy="122"/>
              </a:xfrm>
              <a:prstGeom prst="straightConnector1">
                <a:avLst/>
              </a:prstGeom>
              <a:noFill/>
              <a:ln w="25400">
                <a:solidFill>
                  <a:schemeClr val="tx1"/>
                </a:solidFill>
                <a:round/>
                <a:headEnd type="none" w="sm" len="sm"/>
                <a:tailEnd type="triangle" w="lg" len="lg"/>
              </a:ln>
            </p:spPr>
          </p:cxnSp>
        </p:grpSp>
        <p:cxnSp>
          <p:nvCxnSpPr>
            <p:cNvPr id="9233" name="AutoShape 29"/>
            <p:cNvCxnSpPr>
              <a:cxnSpLocks noChangeShapeType="1"/>
              <a:endCxn id="9257" idx="0"/>
            </p:cNvCxnSpPr>
            <p:nvPr/>
          </p:nvCxnSpPr>
          <p:spPr bwMode="blackWhite">
            <a:xfrm>
              <a:off x="4857" y="2709"/>
              <a:ext cx="0" cy="167"/>
            </a:xfrm>
            <a:prstGeom prst="straightConnector1">
              <a:avLst/>
            </a:prstGeom>
            <a:noFill/>
            <a:ln w="25400">
              <a:solidFill>
                <a:schemeClr val="tx1"/>
              </a:solidFill>
              <a:round/>
              <a:headEnd type="none" w="sm" len="sm"/>
              <a:tailEnd type="triangle" w="lg" len="lg"/>
            </a:ln>
          </p:spPr>
        </p:cxnSp>
        <p:grpSp>
          <p:nvGrpSpPr>
            <p:cNvPr id="9234" name="Group 30"/>
            <p:cNvGrpSpPr>
              <a:grpSpLocks/>
            </p:cNvGrpSpPr>
            <p:nvPr/>
          </p:nvGrpSpPr>
          <p:grpSpPr bwMode="auto">
            <a:xfrm>
              <a:off x="5093" y="2884"/>
              <a:ext cx="977" cy="1177"/>
              <a:chOff x="3936" y="2784"/>
              <a:chExt cx="864" cy="1038"/>
            </a:xfrm>
          </p:grpSpPr>
          <p:sp>
            <p:nvSpPr>
              <p:cNvPr id="9247" name="AutoShape 31"/>
              <p:cNvSpPr>
                <a:spLocks noChangeArrowheads="1"/>
              </p:cNvSpPr>
              <p:nvPr/>
            </p:nvSpPr>
            <p:spPr bwMode="blackWhite">
              <a:xfrm>
                <a:off x="4224" y="278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S1</a:t>
                </a:r>
              </a:p>
            </p:txBody>
          </p:sp>
          <p:sp>
            <p:nvSpPr>
              <p:cNvPr id="9248" name="AutoShape 32"/>
              <p:cNvSpPr>
                <a:spLocks noChangeArrowheads="1"/>
              </p:cNvSpPr>
              <p:nvPr/>
            </p:nvSpPr>
            <p:spPr bwMode="blackWhite">
              <a:xfrm>
                <a:off x="4224" y="314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S2</a:t>
                </a:r>
              </a:p>
            </p:txBody>
          </p:sp>
          <p:sp>
            <p:nvSpPr>
              <p:cNvPr id="9249" name="AutoShape 33"/>
              <p:cNvSpPr>
                <a:spLocks noChangeArrowheads="1"/>
              </p:cNvSpPr>
              <p:nvPr/>
            </p:nvSpPr>
            <p:spPr bwMode="blackWhite">
              <a:xfrm>
                <a:off x="4224" y="350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S3</a:t>
                </a:r>
              </a:p>
            </p:txBody>
          </p:sp>
          <p:sp>
            <p:nvSpPr>
              <p:cNvPr id="9250" name="AutoShape 34"/>
              <p:cNvSpPr>
                <a:spLocks noChangeArrowheads="1"/>
              </p:cNvSpPr>
              <p:nvPr/>
            </p:nvSpPr>
            <p:spPr bwMode="blackWhite">
              <a:xfrm>
                <a:off x="3936" y="3600"/>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S4f</a:t>
                </a:r>
              </a:p>
            </p:txBody>
          </p:sp>
          <p:sp>
            <p:nvSpPr>
              <p:cNvPr id="9251" name="AutoShape 35"/>
              <p:cNvSpPr>
                <a:spLocks noChangeArrowheads="1"/>
              </p:cNvSpPr>
              <p:nvPr/>
            </p:nvSpPr>
            <p:spPr bwMode="blackWhite">
              <a:xfrm>
                <a:off x="4512" y="3600"/>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S4b</a:t>
                </a:r>
              </a:p>
            </p:txBody>
          </p:sp>
          <p:cxnSp>
            <p:nvCxnSpPr>
              <p:cNvPr id="9252" name="AutoShape 36"/>
              <p:cNvCxnSpPr>
                <a:cxnSpLocks noChangeShapeType="1"/>
                <a:stCxn id="9247" idx="2"/>
                <a:endCxn id="9248" idx="0"/>
              </p:cNvCxnSpPr>
              <p:nvPr/>
            </p:nvCxnSpPr>
            <p:spPr bwMode="blackWhite">
              <a:xfrm>
                <a:off x="4368" y="3014"/>
                <a:ext cx="0" cy="122"/>
              </a:xfrm>
              <a:prstGeom prst="straightConnector1">
                <a:avLst/>
              </a:prstGeom>
              <a:noFill/>
              <a:ln w="25400">
                <a:solidFill>
                  <a:schemeClr val="tx1"/>
                </a:solidFill>
                <a:round/>
                <a:headEnd type="none" w="sm" len="sm"/>
                <a:tailEnd type="triangle" w="lg" len="lg"/>
              </a:ln>
            </p:spPr>
          </p:cxnSp>
          <p:cxnSp>
            <p:nvCxnSpPr>
              <p:cNvPr id="9253" name="AutoShape 37"/>
              <p:cNvCxnSpPr>
                <a:cxnSpLocks noChangeShapeType="1"/>
                <a:stCxn id="9248" idx="2"/>
                <a:endCxn id="9249" idx="0"/>
              </p:cNvCxnSpPr>
              <p:nvPr/>
            </p:nvCxnSpPr>
            <p:spPr bwMode="blackWhite">
              <a:xfrm>
                <a:off x="4368" y="3374"/>
                <a:ext cx="0" cy="122"/>
              </a:xfrm>
              <a:prstGeom prst="straightConnector1">
                <a:avLst/>
              </a:prstGeom>
              <a:noFill/>
              <a:ln w="25400">
                <a:solidFill>
                  <a:schemeClr val="tx1"/>
                </a:solidFill>
                <a:round/>
                <a:headEnd type="none" w="sm" len="sm"/>
                <a:tailEnd type="triangle" w="lg" len="lg"/>
              </a:ln>
            </p:spPr>
          </p:cxnSp>
        </p:grpSp>
        <p:cxnSp>
          <p:nvCxnSpPr>
            <p:cNvPr id="9235" name="AutoShape 38"/>
            <p:cNvCxnSpPr>
              <a:cxnSpLocks noChangeShapeType="1"/>
              <a:stCxn id="9221" idx="2"/>
              <a:endCxn id="9247" idx="0"/>
            </p:cNvCxnSpPr>
            <p:nvPr/>
          </p:nvCxnSpPr>
          <p:spPr bwMode="blackWhite">
            <a:xfrm>
              <a:off x="5577" y="2701"/>
              <a:ext cx="5" cy="175"/>
            </a:xfrm>
            <a:prstGeom prst="straightConnector1">
              <a:avLst/>
            </a:prstGeom>
            <a:noFill/>
            <a:ln w="25400">
              <a:solidFill>
                <a:schemeClr val="tx1"/>
              </a:solidFill>
              <a:round/>
              <a:headEnd type="none" w="sm" len="sm"/>
              <a:tailEnd type="triangle" w="lg" len="lg"/>
            </a:ln>
          </p:spPr>
        </p:cxnSp>
        <p:sp>
          <p:nvSpPr>
            <p:cNvPr id="9236" name="Text Box 39"/>
            <p:cNvSpPr txBox="1">
              <a:spLocks noChangeArrowheads="1"/>
            </p:cNvSpPr>
            <p:nvPr/>
          </p:nvSpPr>
          <p:spPr bwMode="blackWhite">
            <a:xfrm>
              <a:off x="3019" y="2917"/>
              <a:ext cx="834" cy="213"/>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a:t>Data Fetch</a:t>
              </a:r>
            </a:p>
          </p:txBody>
        </p:sp>
        <p:sp>
          <p:nvSpPr>
            <p:cNvPr id="9237" name="Text Box 40"/>
            <p:cNvSpPr txBox="1">
              <a:spLocks noChangeArrowheads="1"/>
            </p:cNvSpPr>
            <p:nvPr/>
          </p:nvSpPr>
          <p:spPr bwMode="blackWhite">
            <a:xfrm>
              <a:off x="3203" y="3320"/>
              <a:ext cx="650" cy="213"/>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a:t>Execute</a:t>
              </a:r>
            </a:p>
          </p:txBody>
        </p:sp>
        <p:sp>
          <p:nvSpPr>
            <p:cNvPr id="9238" name="Text Box 41"/>
            <p:cNvSpPr txBox="1">
              <a:spLocks noChangeArrowheads="1"/>
            </p:cNvSpPr>
            <p:nvPr/>
          </p:nvSpPr>
          <p:spPr bwMode="blackWhite">
            <a:xfrm>
              <a:off x="3027" y="3701"/>
              <a:ext cx="826" cy="213"/>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a:t>Write Back</a:t>
              </a:r>
            </a:p>
          </p:txBody>
        </p:sp>
        <p:sp>
          <p:nvSpPr>
            <p:cNvPr id="9239" name="AutoShape 42"/>
            <p:cNvSpPr>
              <a:spLocks noChangeArrowheads="1"/>
            </p:cNvSpPr>
            <p:nvPr/>
          </p:nvSpPr>
          <p:spPr bwMode="blackWhite">
            <a:xfrm>
              <a:off x="4070" y="2005"/>
              <a:ext cx="1296" cy="25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Decode</a:t>
              </a:r>
            </a:p>
          </p:txBody>
        </p:sp>
        <p:sp>
          <p:nvSpPr>
            <p:cNvPr id="9240" name="AutoShape 43"/>
            <p:cNvSpPr>
              <a:spLocks noChangeArrowheads="1"/>
            </p:cNvSpPr>
            <p:nvPr/>
          </p:nvSpPr>
          <p:spPr bwMode="blackWhite">
            <a:xfrm>
              <a:off x="4070" y="1525"/>
              <a:ext cx="1296" cy="25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Fetch</a:t>
              </a:r>
            </a:p>
          </p:txBody>
        </p:sp>
        <p:cxnSp>
          <p:nvCxnSpPr>
            <p:cNvPr id="9241" name="AutoShape 44"/>
            <p:cNvCxnSpPr>
              <a:cxnSpLocks noChangeShapeType="1"/>
              <a:stCxn id="9240" idx="2"/>
              <a:endCxn id="9239" idx="0"/>
            </p:cNvCxnSpPr>
            <p:nvPr/>
          </p:nvCxnSpPr>
          <p:spPr bwMode="auto">
            <a:xfrm>
              <a:off x="4718" y="1785"/>
              <a:ext cx="0" cy="212"/>
            </a:xfrm>
            <a:prstGeom prst="straightConnector1">
              <a:avLst/>
            </a:prstGeom>
            <a:noFill/>
            <a:ln w="25400">
              <a:solidFill>
                <a:schemeClr val="tx1"/>
              </a:solidFill>
              <a:round/>
              <a:headEnd/>
              <a:tailEnd type="triangle" w="lg" len="lg"/>
            </a:ln>
          </p:spPr>
        </p:cxnSp>
        <p:cxnSp>
          <p:nvCxnSpPr>
            <p:cNvPr id="9242" name="AutoShape 45"/>
            <p:cNvCxnSpPr>
              <a:cxnSpLocks noChangeShapeType="1"/>
              <a:stCxn id="9239" idx="2"/>
              <a:endCxn id="9223" idx="0"/>
            </p:cNvCxnSpPr>
            <p:nvPr/>
          </p:nvCxnSpPr>
          <p:spPr bwMode="auto">
            <a:xfrm>
              <a:off x="4718" y="2265"/>
              <a:ext cx="0" cy="176"/>
            </a:xfrm>
            <a:prstGeom prst="straightConnector1">
              <a:avLst/>
            </a:prstGeom>
            <a:noFill/>
            <a:ln w="25400">
              <a:solidFill>
                <a:schemeClr val="tx1"/>
              </a:solidFill>
              <a:round/>
              <a:headEnd/>
              <a:tailEnd type="triangle" w="lg" len="lg"/>
            </a:ln>
          </p:spPr>
        </p:cxnSp>
        <p:sp>
          <p:nvSpPr>
            <p:cNvPr id="9243" name="AutoShape 46"/>
            <p:cNvSpPr>
              <a:spLocks noChangeArrowheads="1"/>
            </p:cNvSpPr>
            <p:nvPr/>
          </p:nvSpPr>
          <p:spPr bwMode="blackWhite">
            <a:xfrm>
              <a:off x="4070" y="1057"/>
              <a:ext cx="129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chemeClr val="bg1"/>
                  </a:solidFill>
                </a:rPr>
                <a:t>I Cache</a:t>
              </a:r>
            </a:p>
          </p:txBody>
        </p:sp>
        <p:cxnSp>
          <p:nvCxnSpPr>
            <p:cNvPr id="9244" name="AutoShape 47"/>
            <p:cNvCxnSpPr>
              <a:cxnSpLocks noChangeShapeType="1"/>
              <a:stCxn id="9243" idx="2"/>
              <a:endCxn id="9240" idx="0"/>
            </p:cNvCxnSpPr>
            <p:nvPr/>
          </p:nvCxnSpPr>
          <p:spPr bwMode="auto">
            <a:xfrm>
              <a:off x="4718" y="1317"/>
              <a:ext cx="0" cy="200"/>
            </a:xfrm>
            <a:prstGeom prst="straightConnector1">
              <a:avLst/>
            </a:prstGeom>
            <a:noFill/>
            <a:ln w="25400">
              <a:solidFill>
                <a:schemeClr val="tx1"/>
              </a:solidFill>
              <a:round/>
              <a:headEnd/>
              <a:tailEnd type="triangle" w="lg" len="lg"/>
            </a:ln>
          </p:spPr>
        </p:cxnSp>
        <p:sp>
          <p:nvSpPr>
            <p:cNvPr id="9245" name="AutoShape 48"/>
            <p:cNvSpPr>
              <a:spLocks noChangeArrowheads="1"/>
            </p:cNvSpPr>
            <p:nvPr/>
          </p:nvSpPr>
          <p:spPr bwMode="blackWhite">
            <a:xfrm>
              <a:off x="5078" y="4225"/>
              <a:ext cx="1008"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chemeClr val="bg1"/>
                  </a:solidFill>
                </a:rPr>
                <a:t>D Cache</a:t>
              </a:r>
            </a:p>
          </p:txBody>
        </p:sp>
        <p:cxnSp>
          <p:nvCxnSpPr>
            <p:cNvPr id="9246" name="AutoShape 49"/>
            <p:cNvCxnSpPr>
              <a:cxnSpLocks noChangeShapeType="1"/>
              <a:stCxn id="9249" idx="2"/>
              <a:endCxn id="9245" idx="0"/>
            </p:cNvCxnSpPr>
            <p:nvPr/>
          </p:nvCxnSpPr>
          <p:spPr bwMode="auto">
            <a:xfrm>
              <a:off x="5582" y="3960"/>
              <a:ext cx="0" cy="257"/>
            </a:xfrm>
            <a:prstGeom prst="straightConnector1">
              <a:avLst/>
            </a:prstGeom>
            <a:noFill/>
            <a:ln w="25400">
              <a:solidFill>
                <a:schemeClr val="tx1"/>
              </a:solidFill>
              <a:round/>
              <a:headEnd/>
              <a:tailEnd type="triangle" w="lg" len="lg"/>
            </a:ln>
          </p:spPr>
        </p:cxn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4000" smtClean="0"/>
              <a:t>Extracts from the Verification Plan</a:t>
            </a:r>
          </a:p>
        </p:txBody>
      </p:sp>
      <p:sp>
        <p:nvSpPr>
          <p:cNvPr id="10243" name="Rectangle 3"/>
          <p:cNvSpPr>
            <a:spLocks noGrp="1" noChangeArrowheads="1"/>
          </p:cNvSpPr>
          <p:nvPr>
            <p:ph type="body" idx="1"/>
          </p:nvPr>
        </p:nvSpPr>
        <p:spPr/>
        <p:txBody>
          <a:bodyPr/>
          <a:lstStyle/>
          <a:p>
            <a:pPr eaLnBrk="1" hangingPunct="1">
              <a:lnSpc>
                <a:spcPct val="80000"/>
              </a:lnSpc>
            </a:pPr>
            <a:r>
              <a:rPr lang="en-US" sz="2800" dirty="0" smtClean="0"/>
              <a:t>Check that </a:t>
            </a:r>
            <a:r>
              <a:rPr lang="en-US" sz="2800" dirty="0" smtClean="0">
                <a:solidFill>
                  <a:srgbClr val="0000CC"/>
                </a:solidFill>
              </a:rPr>
              <a:t>all pairs of instructions</a:t>
            </a:r>
            <a:r>
              <a:rPr lang="en-US" sz="2800" dirty="0" smtClean="0"/>
              <a:t> are executed correctly together</a:t>
            </a:r>
          </a:p>
          <a:p>
            <a:pPr lvl="1" eaLnBrk="1" hangingPunct="1">
              <a:lnSpc>
                <a:spcPct val="80000"/>
              </a:lnSpc>
            </a:pPr>
            <a:r>
              <a:rPr lang="en-US" sz="2400" dirty="0" smtClean="0"/>
              <a:t>Basic architectural requirement</a:t>
            </a:r>
          </a:p>
          <a:p>
            <a:pPr lvl="1" eaLnBrk="1" hangingPunct="1">
              <a:lnSpc>
                <a:spcPct val="80000"/>
              </a:lnSpc>
            </a:pPr>
            <a:r>
              <a:rPr lang="en-US" sz="2400" dirty="0" smtClean="0"/>
              <a:t>Appears in most verification plans of processors</a:t>
            </a:r>
          </a:p>
          <a:p>
            <a:pPr lvl="1" eaLnBrk="1" hangingPunct="1">
              <a:lnSpc>
                <a:spcPct val="80000"/>
              </a:lnSpc>
            </a:pPr>
            <a:r>
              <a:rPr lang="en-US" sz="2400" dirty="0" smtClean="0">
                <a:solidFill>
                  <a:srgbClr val="A50021"/>
                </a:solidFill>
              </a:rPr>
              <a:t>Fulfilling it is not as easy at it seems</a:t>
            </a:r>
          </a:p>
          <a:p>
            <a:pPr eaLnBrk="1" hangingPunct="1">
              <a:lnSpc>
                <a:spcPct val="80000"/>
              </a:lnSpc>
              <a:spcBef>
                <a:spcPts val="2424"/>
              </a:spcBef>
            </a:pPr>
            <a:r>
              <a:rPr lang="en-US" sz="2800" dirty="0" smtClean="0"/>
              <a:t>Check that all </a:t>
            </a:r>
            <a:r>
              <a:rPr lang="en-US" sz="2800" dirty="0" smtClean="0">
                <a:solidFill>
                  <a:srgbClr val="0000CC"/>
                </a:solidFill>
              </a:rPr>
              <a:t>forwarding mechanisms</a:t>
            </a:r>
            <a:r>
              <a:rPr lang="en-US" sz="2800" dirty="0" smtClean="0"/>
              <a:t> between pipeline stages are working properly</a:t>
            </a:r>
          </a:p>
          <a:p>
            <a:pPr lvl="1" eaLnBrk="1" hangingPunct="1">
              <a:lnSpc>
                <a:spcPct val="80000"/>
              </a:lnSpc>
            </a:pPr>
            <a:r>
              <a:rPr lang="en-US" sz="2400" dirty="0" smtClean="0"/>
              <a:t>Basic </a:t>
            </a:r>
            <a:r>
              <a:rPr lang="en-US" sz="2400" dirty="0" err="1" smtClean="0"/>
              <a:t>microarchitectural</a:t>
            </a:r>
            <a:r>
              <a:rPr lang="en-US" sz="2400" dirty="0" smtClean="0"/>
              <a:t> requirement</a:t>
            </a:r>
          </a:p>
          <a:p>
            <a:pPr lvl="1" eaLnBrk="1" hangingPunct="1">
              <a:lnSpc>
                <a:spcPct val="80000"/>
              </a:lnSpc>
            </a:pPr>
            <a:r>
              <a:rPr lang="en-US" sz="2400" dirty="0" smtClean="0"/>
              <a:t>Source for many bugs in previous </a:t>
            </a:r>
            <a:r>
              <a:rPr lang="en-US" sz="2400" dirty="0" smtClean="0"/>
              <a:t>designs</a:t>
            </a: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000" smtClean="0"/>
              <a:t>Processor Verification Environment</a:t>
            </a:r>
          </a:p>
        </p:txBody>
      </p:sp>
      <p:sp>
        <p:nvSpPr>
          <p:cNvPr id="11267" name="Rectangle 3"/>
          <p:cNvSpPr>
            <a:spLocks noChangeArrowheads="1"/>
          </p:cNvSpPr>
          <p:nvPr/>
        </p:nvSpPr>
        <p:spPr bwMode="auto">
          <a:xfrm>
            <a:off x="3222625" y="1816100"/>
            <a:ext cx="2698750" cy="1814513"/>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PowerPC</a:t>
            </a:r>
          </a:p>
          <a:p>
            <a:pPr defTabSz="808038"/>
            <a:r>
              <a:rPr lang="en-US" sz="1600">
                <a:latin typeface="Comic Sans MS" pitchFamily="66" charset="0"/>
                <a:cs typeface="Arial" charset="0"/>
              </a:rPr>
              <a:t>Processor</a:t>
            </a:r>
          </a:p>
        </p:txBody>
      </p:sp>
      <p:sp>
        <p:nvSpPr>
          <p:cNvPr id="223236" name="Rectangle 4"/>
          <p:cNvSpPr>
            <a:spLocks noChangeArrowheads="1"/>
          </p:cNvSpPr>
          <p:nvPr/>
        </p:nvSpPr>
        <p:spPr bwMode="auto">
          <a:xfrm>
            <a:off x="1739900" y="1816100"/>
            <a:ext cx="741363" cy="1814513"/>
          </a:xfrm>
          <a:prstGeom prst="rect">
            <a:avLst/>
          </a:prstGeom>
          <a:solidFill>
            <a:srgbClr val="FFFF00"/>
          </a:solidFill>
          <a:ln w="25400">
            <a:solidFill>
              <a:schemeClr val="tx1"/>
            </a:solidFill>
            <a:miter lim="800000"/>
            <a:headEnd/>
            <a:tailEnd type="none" w="lg" len="lg"/>
          </a:ln>
        </p:spPr>
        <p:txBody>
          <a:bodyPr vert="eaVert" wrap="none" lIns="80798" tIns="40399" rIns="80798" bIns="40399" anchor="ctr"/>
          <a:lstStyle/>
          <a:p>
            <a:pPr defTabSz="808038"/>
            <a:r>
              <a:rPr lang="en-US" sz="1600">
                <a:latin typeface="Comic Sans MS" pitchFamily="66" charset="0"/>
                <a:cs typeface="Arial" charset="0"/>
              </a:rPr>
              <a:t>Instructions</a:t>
            </a:r>
          </a:p>
          <a:p>
            <a:pPr defTabSz="808038"/>
            <a:r>
              <a:rPr lang="en-US" sz="1600">
                <a:latin typeface="Comic Sans MS" pitchFamily="66" charset="0"/>
                <a:cs typeface="Arial" charset="0"/>
              </a:rPr>
              <a:t>Driver</a:t>
            </a:r>
          </a:p>
        </p:txBody>
      </p:sp>
      <p:sp>
        <p:nvSpPr>
          <p:cNvPr id="223237" name="Rectangle 5"/>
          <p:cNvSpPr>
            <a:spLocks noChangeArrowheads="1"/>
          </p:cNvSpPr>
          <p:nvPr/>
        </p:nvSpPr>
        <p:spPr bwMode="auto">
          <a:xfrm>
            <a:off x="6729413" y="1816100"/>
            <a:ext cx="674687" cy="1814513"/>
          </a:xfrm>
          <a:prstGeom prst="rect">
            <a:avLst/>
          </a:prstGeom>
          <a:solidFill>
            <a:srgbClr val="FFFF00"/>
          </a:solidFill>
          <a:ln w="25400">
            <a:solidFill>
              <a:schemeClr val="tx1"/>
            </a:solidFill>
            <a:miter lim="800000"/>
            <a:headEnd/>
            <a:tailEnd type="none" w="lg" len="lg"/>
          </a:ln>
        </p:spPr>
        <p:txBody>
          <a:bodyPr vert="eaVert" wrap="none" lIns="80798" tIns="40399" rIns="80798" bIns="40399" anchor="ctr"/>
          <a:lstStyle/>
          <a:p>
            <a:pPr defTabSz="808038"/>
            <a:r>
              <a:rPr lang="en-US" sz="1600">
                <a:latin typeface="Comic Sans MS" pitchFamily="66" charset="0"/>
                <a:cs typeface="Arial" charset="0"/>
              </a:rPr>
              <a:t>I/O</a:t>
            </a:r>
          </a:p>
          <a:p>
            <a:pPr defTabSz="808038"/>
            <a:r>
              <a:rPr lang="en-US" sz="1600">
                <a:latin typeface="Comic Sans MS" pitchFamily="66" charset="0"/>
                <a:cs typeface="Arial" charset="0"/>
              </a:rPr>
              <a:t>Driver</a:t>
            </a:r>
          </a:p>
        </p:txBody>
      </p:sp>
      <p:sp>
        <p:nvSpPr>
          <p:cNvPr id="223238" name="Rectangle 6"/>
          <p:cNvSpPr>
            <a:spLocks noChangeArrowheads="1"/>
          </p:cNvSpPr>
          <p:nvPr/>
        </p:nvSpPr>
        <p:spPr bwMode="auto">
          <a:xfrm>
            <a:off x="3222625" y="4235450"/>
            <a:ext cx="2698750" cy="604838"/>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Memory</a:t>
            </a:r>
          </a:p>
          <a:p>
            <a:pPr defTabSz="808038"/>
            <a:r>
              <a:rPr lang="en-US" sz="1600">
                <a:latin typeface="Comic Sans MS" pitchFamily="66" charset="0"/>
                <a:cs typeface="Arial" charset="0"/>
              </a:rPr>
              <a:t>Driver</a:t>
            </a:r>
          </a:p>
        </p:txBody>
      </p:sp>
      <p:sp>
        <p:nvSpPr>
          <p:cNvPr id="11271" name="AutoShape 7"/>
          <p:cNvSpPr>
            <a:spLocks noChangeArrowheads="1"/>
          </p:cNvSpPr>
          <p:nvPr/>
        </p:nvSpPr>
        <p:spPr bwMode="auto">
          <a:xfrm>
            <a:off x="2481263" y="2354263"/>
            <a:ext cx="741362" cy="604837"/>
          </a:xfrm>
          <a:prstGeom prst="rightArrow">
            <a:avLst>
              <a:gd name="adj1" fmla="val 50000"/>
              <a:gd name="adj2" fmla="val 30643"/>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Instr</a:t>
            </a:r>
          </a:p>
        </p:txBody>
      </p:sp>
      <p:sp>
        <p:nvSpPr>
          <p:cNvPr id="11272" name="AutoShape 8"/>
          <p:cNvSpPr>
            <a:spLocks noChangeArrowheads="1"/>
          </p:cNvSpPr>
          <p:nvPr/>
        </p:nvSpPr>
        <p:spPr bwMode="auto">
          <a:xfrm>
            <a:off x="5921375" y="2420938"/>
            <a:ext cx="808038" cy="538162"/>
          </a:xfrm>
          <a:prstGeom prst="leftRightArrow">
            <a:avLst>
              <a:gd name="adj1" fmla="val 50000"/>
              <a:gd name="adj2" fmla="val 30030"/>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I/O</a:t>
            </a:r>
          </a:p>
        </p:txBody>
      </p:sp>
      <p:sp>
        <p:nvSpPr>
          <p:cNvPr id="11273" name="AutoShape 9"/>
          <p:cNvSpPr>
            <a:spLocks noChangeArrowheads="1"/>
          </p:cNvSpPr>
          <p:nvPr/>
        </p:nvSpPr>
        <p:spPr bwMode="auto">
          <a:xfrm>
            <a:off x="4302125" y="3630613"/>
            <a:ext cx="539750" cy="604837"/>
          </a:xfrm>
          <a:prstGeom prst="upDownArrow">
            <a:avLst>
              <a:gd name="adj1" fmla="val 50000"/>
              <a:gd name="adj2" fmla="val 22412"/>
            </a:avLst>
          </a:prstGeom>
          <a:solidFill>
            <a:schemeClr val="accent1"/>
          </a:solidFill>
          <a:ln w="25400">
            <a:solidFill>
              <a:schemeClr val="tx1"/>
            </a:solidFill>
            <a:miter lim="800000"/>
            <a:headEnd/>
            <a:tailEnd type="none" w="lg" len="lg"/>
          </a:ln>
        </p:spPr>
        <p:txBody>
          <a:bodyPr vert="eaVert" wrap="none" lIns="80798" tIns="40399" rIns="80798" bIns="40399" anchor="ctr"/>
          <a:lstStyle/>
          <a:p>
            <a:pPr defTabSz="808038" rtl="1"/>
            <a:r>
              <a:rPr lang="en-US" sz="1600">
                <a:latin typeface="Comic Sans MS" pitchFamily="66" charset="0"/>
                <a:cs typeface="Arial" charset="0"/>
              </a:rPr>
              <a:t>Data</a:t>
            </a:r>
          </a:p>
        </p:txBody>
      </p:sp>
      <p:grpSp>
        <p:nvGrpSpPr>
          <p:cNvPr id="2" name="Group 10"/>
          <p:cNvGrpSpPr>
            <a:grpSpLocks/>
          </p:cNvGrpSpPr>
          <p:nvPr/>
        </p:nvGrpSpPr>
        <p:grpSpPr bwMode="auto">
          <a:xfrm>
            <a:off x="255588" y="1816100"/>
            <a:ext cx="1484312" cy="1814513"/>
            <a:chOff x="182" y="1297"/>
            <a:chExt cx="1056" cy="1296"/>
          </a:xfrm>
        </p:grpSpPr>
        <p:sp>
          <p:nvSpPr>
            <p:cNvPr id="11281" name="Rectangle 11"/>
            <p:cNvSpPr>
              <a:spLocks noChangeArrowheads="1"/>
            </p:cNvSpPr>
            <p:nvPr/>
          </p:nvSpPr>
          <p:spPr bwMode="auto">
            <a:xfrm>
              <a:off x="182" y="1297"/>
              <a:ext cx="528" cy="1296"/>
            </a:xfrm>
            <a:prstGeom prst="rect">
              <a:avLst/>
            </a:prstGeom>
            <a:solidFill>
              <a:schemeClr val="accent2"/>
            </a:solidFill>
            <a:ln w="25400">
              <a:solidFill>
                <a:schemeClr val="tx1"/>
              </a:solidFill>
              <a:miter lim="800000"/>
              <a:headEnd/>
              <a:tailEnd type="none" w="lg" len="lg"/>
            </a:ln>
          </p:spPr>
          <p:txBody>
            <a:bodyPr vert="eaVert" wrap="none" lIns="80798" tIns="40399" rIns="80798" bIns="40399" anchor="ctr"/>
            <a:lstStyle/>
            <a:p>
              <a:pPr defTabSz="808038"/>
              <a:r>
                <a:rPr lang="en-US" sz="1600">
                  <a:solidFill>
                    <a:schemeClr val="bg1"/>
                  </a:solidFill>
                  <a:latin typeface="Comic Sans MS" pitchFamily="66" charset="0"/>
                  <a:cs typeface="Arial" charset="0"/>
                </a:rPr>
                <a:t>Instructions</a:t>
              </a:r>
            </a:p>
            <a:p>
              <a:pPr defTabSz="808038"/>
              <a:r>
                <a:rPr lang="en-US" sz="1600">
                  <a:solidFill>
                    <a:schemeClr val="bg1"/>
                  </a:solidFill>
                  <a:latin typeface="Comic Sans MS" pitchFamily="66" charset="0"/>
                  <a:cs typeface="Arial" charset="0"/>
                </a:rPr>
                <a:t>Generator</a:t>
              </a:r>
            </a:p>
          </p:txBody>
        </p:sp>
        <p:sp>
          <p:nvSpPr>
            <p:cNvPr id="11282" name="AutoShape 12"/>
            <p:cNvSpPr>
              <a:spLocks noChangeArrowheads="1"/>
            </p:cNvSpPr>
            <p:nvPr/>
          </p:nvSpPr>
          <p:spPr bwMode="auto">
            <a:xfrm>
              <a:off x="710" y="1681"/>
              <a:ext cx="528" cy="432"/>
            </a:xfrm>
            <a:prstGeom prst="rightArrow">
              <a:avLst>
                <a:gd name="adj1" fmla="val 50000"/>
                <a:gd name="adj2" fmla="val 30556"/>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endParaRPr lang="en-US" sz="1600">
                <a:latin typeface="Comic Sans MS" pitchFamily="66" charset="0"/>
                <a:cs typeface="Arial" charset="0"/>
              </a:endParaRPr>
            </a:p>
          </p:txBody>
        </p:sp>
      </p:grpSp>
      <p:grpSp>
        <p:nvGrpSpPr>
          <p:cNvPr id="3" name="Group 13"/>
          <p:cNvGrpSpPr>
            <a:grpSpLocks/>
          </p:cNvGrpSpPr>
          <p:nvPr/>
        </p:nvGrpSpPr>
        <p:grpSpPr bwMode="auto">
          <a:xfrm>
            <a:off x="7404100" y="1816100"/>
            <a:ext cx="1484313" cy="1814513"/>
            <a:chOff x="5270" y="1297"/>
            <a:chExt cx="1056" cy="1296"/>
          </a:xfrm>
        </p:grpSpPr>
        <p:sp>
          <p:nvSpPr>
            <p:cNvPr id="11279" name="Rectangle 14"/>
            <p:cNvSpPr>
              <a:spLocks noChangeArrowheads="1"/>
            </p:cNvSpPr>
            <p:nvPr/>
          </p:nvSpPr>
          <p:spPr bwMode="auto">
            <a:xfrm>
              <a:off x="5846" y="1297"/>
              <a:ext cx="480" cy="1296"/>
            </a:xfrm>
            <a:prstGeom prst="rect">
              <a:avLst/>
            </a:prstGeom>
            <a:solidFill>
              <a:schemeClr val="accent2"/>
            </a:solidFill>
            <a:ln w="25400">
              <a:solidFill>
                <a:schemeClr val="tx1"/>
              </a:solidFill>
              <a:miter lim="800000"/>
              <a:headEnd/>
              <a:tailEnd type="none" w="lg" len="lg"/>
            </a:ln>
          </p:spPr>
          <p:txBody>
            <a:bodyPr vert="eaVert" wrap="none" lIns="80798" tIns="40399" rIns="80798" bIns="40399" anchor="ctr"/>
            <a:lstStyle/>
            <a:p>
              <a:pPr defTabSz="808038"/>
              <a:r>
                <a:rPr lang="en-US" sz="1600">
                  <a:solidFill>
                    <a:schemeClr val="bg1"/>
                  </a:solidFill>
                  <a:latin typeface="Comic Sans MS" pitchFamily="66" charset="0"/>
                  <a:cs typeface="Arial" charset="0"/>
                </a:rPr>
                <a:t>I/O</a:t>
              </a:r>
            </a:p>
            <a:p>
              <a:pPr defTabSz="808038"/>
              <a:r>
                <a:rPr lang="en-US" sz="1600">
                  <a:solidFill>
                    <a:schemeClr val="bg1"/>
                  </a:solidFill>
                  <a:latin typeface="Comic Sans MS" pitchFamily="66" charset="0"/>
                  <a:cs typeface="Arial" charset="0"/>
                </a:rPr>
                <a:t>Generator</a:t>
              </a:r>
            </a:p>
          </p:txBody>
        </p:sp>
        <p:sp>
          <p:nvSpPr>
            <p:cNvPr id="11280" name="AutoShape 15"/>
            <p:cNvSpPr>
              <a:spLocks noChangeArrowheads="1"/>
            </p:cNvSpPr>
            <p:nvPr/>
          </p:nvSpPr>
          <p:spPr bwMode="auto">
            <a:xfrm>
              <a:off x="5270" y="1729"/>
              <a:ext cx="576" cy="384"/>
            </a:xfrm>
            <a:prstGeom prst="leftRightArrow">
              <a:avLst>
                <a:gd name="adj1" fmla="val 50000"/>
                <a:gd name="adj2" fmla="val 30000"/>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endParaRPr lang="en-US" sz="1600">
                <a:latin typeface="Comic Sans MS" pitchFamily="66" charset="0"/>
                <a:cs typeface="Arial" charset="0"/>
              </a:endParaRPr>
            </a:p>
          </p:txBody>
        </p:sp>
      </p:grpSp>
      <p:grpSp>
        <p:nvGrpSpPr>
          <p:cNvPr id="4" name="Group 16"/>
          <p:cNvGrpSpPr>
            <a:grpSpLocks/>
          </p:cNvGrpSpPr>
          <p:nvPr/>
        </p:nvGrpSpPr>
        <p:grpSpPr bwMode="auto">
          <a:xfrm>
            <a:off x="3222625" y="4840288"/>
            <a:ext cx="2698750" cy="1209675"/>
            <a:chOff x="2294" y="3457"/>
            <a:chExt cx="1920" cy="864"/>
          </a:xfrm>
        </p:grpSpPr>
        <p:sp>
          <p:nvSpPr>
            <p:cNvPr id="11277" name="Rectangle 17"/>
            <p:cNvSpPr>
              <a:spLocks noChangeArrowheads="1"/>
            </p:cNvSpPr>
            <p:nvPr/>
          </p:nvSpPr>
          <p:spPr bwMode="auto">
            <a:xfrm>
              <a:off x="2294" y="3889"/>
              <a:ext cx="1920" cy="432"/>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a:solidFill>
                    <a:schemeClr val="bg1"/>
                  </a:solidFill>
                  <a:latin typeface="Comic Sans MS" pitchFamily="66" charset="0"/>
                  <a:cs typeface="Arial" charset="0"/>
                </a:rPr>
                <a:t>Memory</a:t>
              </a:r>
            </a:p>
            <a:p>
              <a:pPr defTabSz="808038"/>
              <a:r>
                <a:rPr lang="en-US" sz="1600">
                  <a:solidFill>
                    <a:schemeClr val="bg1"/>
                  </a:solidFill>
                  <a:latin typeface="Comic Sans MS" pitchFamily="66" charset="0"/>
                  <a:cs typeface="Arial" charset="0"/>
                </a:rPr>
                <a:t>Generator</a:t>
              </a:r>
            </a:p>
          </p:txBody>
        </p:sp>
        <p:sp>
          <p:nvSpPr>
            <p:cNvPr id="11278" name="AutoShape 18"/>
            <p:cNvSpPr>
              <a:spLocks noChangeArrowheads="1"/>
            </p:cNvSpPr>
            <p:nvPr/>
          </p:nvSpPr>
          <p:spPr bwMode="auto">
            <a:xfrm>
              <a:off x="3062" y="3457"/>
              <a:ext cx="384" cy="432"/>
            </a:xfrm>
            <a:prstGeom prst="upDownArrow">
              <a:avLst>
                <a:gd name="adj1" fmla="val 50000"/>
                <a:gd name="adj2" fmla="val 22500"/>
              </a:avLst>
            </a:prstGeom>
            <a:solidFill>
              <a:schemeClr val="accent2"/>
            </a:solidFill>
            <a:ln w="25400">
              <a:solidFill>
                <a:schemeClr val="tx1"/>
              </a:solidFill>
              <a:miter lim="800000"/>
              <a:headEnd/>
              <a:tailEnd type="none" w="lg" len="lg"/>
            </a:ln>
          </p:spPr>
          <p:txBody>
            <a:bodyPr vert="eaVert" wrap="none" lIns="80798" tIns="40399" rIns="80798" bIns="40399" anchor="ctr"/>
            <a:lstStyle/>
            <a:p>
              <a:pPr defTabSz="808038" rtl="1"/>
              <a:endParaRPr lang="en-US" sz="1600">
                <a:latin typeface="Comic Sans MS" pitchFamily="66" charset="0"/>
                <a:cs typeface="Arial" charset="0"/>
              </a:endParaRPr>
            </a:p>
          </p:txBody>
        </p:sp>
      </p:gr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23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2323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232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par>
                          <p:cTn id="18" fill="hold">
                            <p:stCondLst>
                              <p:cond delay="500"/>
                            </p:stCondLst>
                            <p:childTnLst>
                              <p:par>
                                <p:cTn id="19" presetID="22" presetClass="entr" presetSubtype="1" fill="hold" nodeType="afterEffect">
                                  <p:stCondLst>
                                    <p:cond delay="100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2000"/>
                            </p:stCondLst>
                            <p:childTnLst>
                              <p:par>
                                <p:cTn id="23" presetID="22" presetClass="entr" presetSubtype="8" fill="hold" nodeType="afterEffect">
                                  <p:stCondLst>
                                    <p:cond delay="100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6" grpId="0" animBg="1"/>
      <p:bldP spid="223237" grpId="0" animBg="1"/>
      <p:bldP spid="22323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0.2|0.4"/>
</p:tagLst>
</file>

<file path=ppt/tags/tag2.xml><?xml version="1.0" encoding="utf-8"?>
<p:tagLst xmlns:a="http://schemas.openxmlformats.org/drawingml/2006/main" xmlns:r="http://schemas.openxmlformats.org/officeDocument/2006/relationships" xmlns:p="http://schemas.openxmlformats.org/presentationml/2006/main">
  <p:tag name="TIMING" val="|0.5|0.5|0.3|0.2"/>
</p:tagLst>
</file>

<file path=ppt/tags/tag3.xml><?xml version="1.0" encoding="utf-8"?>
<p:tagLst xmlns:a="http://schemas.openxmlformats.org/drawingml/2006/main" xmlns:r="http://schemas.openxmlformats.org/officeDocument/2006/relationships" xmlns:p="http://schemas.openxmlformats.org/presentationml/2006/main">
  <p:tag name="TIMING" val="|0.2|0.2|0.2"/>
</p:tagLst>
</file>

<file path=ppt/tags/tag4.xml><?xml version="1.0" encoding="utf-8"?>
<p:tagLst xmlns:a="http://schemas.openxmlformats.org/drawingml/2006/main" xmlns:r="http://schemas.openxmlformats.org/officeDocument/2006/relationships" xmlns:p="http://schemas.openxmlformats.org/presentationml/2006/main">
  <p:tag name="TIMING" val="|0.2|0.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16468</TotalTime>
  <Words>3547</Words>
  <Application>Microsoft Macintosh PowerPoint</Application>
  <PresentationFormat>On-screen Show (4:3)</PresentationFormat>
  <Paragraphs>760</Paragraphs>
  <Slides>56</Slides>
  <Notes>15</Notes>
  <HiddenSlides>3</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Default Design</vt:lpstr>
      <vt:lpstr>COMS31700 Design Verification:  Stimuli Generation</vt:lpstr>
      <vt:lpstr>Last Time</vt:lpstr>
      <vt:lpstr>Outline</vt:lpstr>
      <vt:lpstr>Goals of Stimuli Generation</vt:lpstr>
      <vt:lpstr>Running Example – PowerPC Processor</vt:lpstr>
      <vt:lpstr>Architectural View</vt:lpstr>
      <vt:lpstr>Microarchitectural View </vt:lpstr>
      <vt:lpstr>Extracts from the Verification Plan</vt:lpstr>
      <vt:lpstr>Processor Verification Environment</vt:lpstr>
      <vt:lpstr>Issues in Stimuli Generation</vt:lpstr>
      <vt:lpstr>How Many Generators?</vt:lpstr>
      <vt:lpstr>How Many Generators?</vt:lpstr>
      <vt:lpstr>How Many Generators?</vt:lpstr>
      <vt:lpstr>Abstraction Level of Generation</vt:lpstr>
      <vt:lpstr>What Does Abstraction Level Mean?</vt:lpstr>
      <vt:lpstr>Which Abstraction Level To Choose?</vt:lpstr>
      <vt:lpstr>Error Injection</vt:lpstr>
      <vt:lpstr>Online Vs Offline Generation</vt:lpstr>
      <vt:lpstr>Online Generation</vt:lpstr>
      <vt:lpstr>Offline Generation</vt:lpstr>
      <vt:lpstr>Generating Instructions Out Of Order</vt:lpstr>
      <vt:lpstr>Mixing online and offline Generation</vt:lpstr>
      <vt:lpstr>Dynamic vs. Static Generation</vt:lpstr>
      <vt:lpstr>Dynamic Instruction Generation Example</vt:lpstr>
      <vt:lpstr>Does This Example Work?</vt:lpstr>
      <vt:lpstr>Dynamic Vs. Static Generation</vt:lpstr>
      <vt:lpstr>Offline Dynamic Generation</vt:lpstr>
      <vt:lpstr>Test Length</vt:lpstr>
      <vt:lpstr>Why Short Tests?</vt:lpstr>
      <vt:lpstr>Why Long Tests?</vt:lpstr>
      <vt:lpstr>Short Vs. Long</vt:lpstr>
      <vt:lpstr>Randomness - Motivation</vt:lpstr>
      <vt:lpstr>Why Deterministic?</vt:lpstr>
      <vt:lpstr>Why Not Deterministic?</vt:lpstr>
      <vt:lpstr>Random Stimuli Generation</vt:lpstr>
      <vt:lpstr>Pure Random Generation</vt:lpstr>
      <vt:lpstr>Side Note – Pseudo Random</vt:lpstr>
      <vt:lpstr>Constrained Random Generation</vt:lpstr>
      <vt:lpstr>Example – Instruction Pair Generation</vt:lpstr>
      <vt:lpstr>Random Decisions for add_xor_test</vt:lpstr>
      <vt:lpstr>How To Make Random Decisions</vt:lpstr>
      <vt:lpstr>“Smart” Decisions for add_xor_test</vt:lpstr>
      <vt:lpstr>Smart Decisions</vt:lpstr>
      <vt:lpstr>Using Testing Knowledge</vt:lpstr>
      <vt:lpstr>All Instruction Pairs Generation</vt:lpstr>
      <vt:lpstr>Abstraction level mismatch</vt:lpstr>
      <vt:lpstr>Abstraction level mismatch</vt:lpstr>
      <vt:lpstr>Manual Translation</vt:lpstr>
      <vt:lpstr>Automatic Generation</vt:lpstr>
      <vt:lpstr>“Loose” Generation</vt:lpstr>
      <vt:lpstr>PowerPoint Presentation</vt:lpstr>
      <vt:lpstr>PowerPoint Presentation</vt:lpstr>
      <vt:lpstr>Putting It All Together: Building a Random Test Program Generator - III</vt:lpstr>
      <vt:lpstr>Model-based Test Generator</vt:lpstr>
      <vt:lpstr>Summary: Stimuli Generation</vt:lpstr>
      <vt:lpstr>Summary: Main Principles of Test Generation</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COMS31700</dc:title>
  <dc:subject/>
  <dc:creator>Kerstin Eder</dc:creator>
  <cp:keywords/>
  <dc:description/>
  <cp:lastModifiedBy>Kerstin Eder</cp:lastModifiedBy>
  <cp:revision>148</cp:revision>
  <cp:lastPrinted>2016-10-26T17:20:40Z</cp:lastPrinted>
  <dcterms:created xsi:type="dcterms:W3CDTF">2006-05-11T10:00:56Z</dcterms:created>
  <dcterms:modified xsi:type="dcterms:W3CDTF">2017-10-24T21:34:39Z</dcterms:modified>
  <cp:category/>
</cp:coreProperties>
</file>