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2.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303" r:id="rId3"/>
    <p:sldId id="304" r:id="rId4"/>
    <p:sldId id="305" r:id="rId5"/>
    <p:sldId id="306" r:id="rId6"/>
    <p:sldId id="307" r:id="rId7"/>
    <p:sldId id="308" r:id="rId8"/>
    <p:sldId id="351" r:id="rId9"/>
    <p:sldId id="309" r:id="rId10"/>
    <p:sldId id="310" r:id="rId11"/>
    <p:sldId id="311" r:id="rId12"/>
    <p:sldId id="312" r:id="rId13"/>
    <p:sldId id="313" r:id="rId14"/>
    <p:sldId id="314" r:id="rId15"/>
    <p:sldId id="315" r:id="rId16"/>
    <p:sldId id="343" r:id="rId17"/>
    <p:sldId id="316" r:id="rId18"/>
    <p:sldId id="317" r:id="rId19"/>
    <p:sldId id="318" r:id="rId20"/>
    <p:sldId id="319" r:id="rId21"/>
    <p:sldId id="321" r:id="rId22"/>
    <p:sldId id="364" r:id="rId23"/>
    <p:sldId id="365" r:id="rId24"/>
    <p:sldId id="366" r:id="rId25"/>
    <p:sldId id="367" r:id="rId26"/>
    <p:sldId id="368" r:id="rId27"/>
    <p:sldId id="369" r:id="rId28"/>
    <p:sldId id="370" r:id="rId29"/>
    <p:sldId id="371" r:id="rId30"/>
    <p:sldId id="372" r:id="rId31"/>
    <p:sldId id="373" r:id="rId32"/>
    <p:sldId id="374" r:id="rId33"/>
    <p:sldId id="375" r:id="rId34"/>
    <p:sldId id="349" r:id="rId35"/>
    <p:sldId id="345" r:id="rId36"/>
    <p:sldId id="346" r:id="rId37"/>
    <p:sldId id="347" r:id="rId38"/>
    <p:sldId id="331" r:id="rId39"/>
    <p:sldId id="332" r:id="rId40"/>
    <p:sldId id="376" r:id="rId41"/>
    <p:sldId id="333" r:id="rId42"/>
    <p:sldId id="334" r:id="rId43"/>
    <p:sldId id="335" r:id="rId44"/>
    <p:sldId id="336" r:id="rId45"/>
    <p:sldId id="337" r:id="rId46"/>
    <p:sldId id="340" r:id="rId47"/>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B2F8"/>
    <a:srgbClr val="A50021"/>
    <a:srgbClr val="0000CC"/>
    <a:srgbClr val="DDDDDD"/>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2638" autoAdjust="0"/>
  </p:normalViewPr>
  <p:slideViewPr>
    <p:cSldViewPr snapToGrid="0">
      <p:cViewPr varScale="1">
        <p:scale>
          <a:sx n="81" d="100"/>
          <a:sy n="81" d="100"/>
        </p:scale>
        <p:origin x="-1384"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2"/>
    </p:cViewPr>
  </p:sorterViewPr>
  <p:notesViewPr>
    <p:cSldViewPr snapToGrid="0">
      <p:cViewPr varScale="1">
        <p:scale>
          <a:sx n="56" d="100"/>
          <a:sy n="56" d="100"/>
        </p:scale>
        <p:origin x="-1728" y="-90"/>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160E0FF5-3572-4DD1-9B68-5CB9D6C1343E}" type="slidenum">
              <a:rPr lang="en-US"/>
              <a:pPr>
                <a:defRPr/>
              </a:pPr>
              <a:t>‹#›</a:t>
            </a:fld>
            <a:endParaRPr lang="en-US"/>
          </a:p>
        </p:txBody>
      </p:sp>
    </p:spTree>
    <p:extLst>
      <p:ext uri="{BB962C8B-B14F-4D97-AF65-F5344CB8AC3E}">
        <p14:creationId xmlns:p14="http://schemas.microsoft.com/office/powerpoint/2010/main" val="815144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7855E453-2B10-4236-9419-1E03E91BE1AF}" type="slidenum">
              <a:rPr lang="en-US"/>
              <a:pPr>
                <a:defRPr/>
              </a:pPr>
              <a:t>‹#›</a:t>
            </a:fld>
            <a:endParaRPr lang="en-US"/>
          </a:p>
        </p:txBody>
      </p:sp>
    </p:spTree>
    <p:extLst>
      <p:ext uri="{BB962C8B-B14F-4D97-AF65-F5344CB8AC3E}">
        <p14:creationId xmlns:p14="http://schemas.microsoft.com/office/powerpoint/2010/main" val="42658355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3340A53A-00EB-447F-8520-BC1FE8B758E1}" type="slidenum">
              <a:rPr lang="en-US" smtClean="0"/>
              <a:pPr/>
              <a:t>1</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2B2762F-C986-497C-980E-60291BE0B9F4}" type="slidenum">
              <a:rPr lang="en-US" smtClean="0"/>
              <a:pPr/>
              <a:t>43</a:t>
            </a:fld>
            <a:endParaRPr lang="en-US" smtClean="0"/>
          </a:p>
        </p:txBody>
      </p:sp>
      <p:sp>
        <p:nvSpPr>
          <p:cNvPr id="55299" name="Rectangle 2"/>
          <p:cNvSpPr>
            <a:spLocks noGrp="1" noRot="1" noChangeAspect="1" noChangeArrowheads="1" noTextEdit="1"/>
          </p:cNvSpPr>
          <p:nvPr>
            <p:ph type="sldImg"/>
          </p:nvPr>
        </p:nvSpPr>
        <p:spPr>
          <a:xfrm>
            <a:off x="1257300" y="720725"/>
            <a:ext cx="4802188" cy="3602038"/>
          </a:xfrm>
          <a:ln/>
        </p:spPr>
      </p:sp>
      <p:sp>
        <p:nvSpPr>
          <p:cNvPr id="55300" name="Rectangle 3"/>
          <p:cNvSpPr>
            <a:spLocks noGrp="1" noChangeArrowheads="1"/>
          </p:cNvSpPr>
          <p:nvPr>
            <p:ph type="body" idx="1"/>
          </p:nvPr>
        </p:nvSpPr>
        <p:spPr>
          <a:xfrm>
            <a:off x="973138" y="4560888"/>
            <a:ext cx="5368925" cy="4319587"/>
          </a:xfrm>
          <a:noFill/>
          <a:ln/>
        </p:spPr>
        <p:txBody>
          <a:bodyPr/>
          <a:lstStyle/>
          <a:p>
            <a:pPr eaLnBrk="1" hangingPunct="1"/>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4689F55-794C-404A-86D0-E6E8474F76AE}" type="slidenum">
              <a:rPr lang="en-US" smtClean="0"/>
              <a:pPr/>
              <a:t>44</a:t>
            </a:fld>
            <a:endParaRPr lang="en-US" smtClean="0"/>
          </a:p>
        </p:txBody>
      </p:sp>
      <p:sp>
        <p:nvSpPr>
          <p:cNvPr id="56323" name="Rectangle 2"/>
          <p:cNvSpPr>
            <a:spLocks noGrp="1" noRot="1" noChangeAspect="1" noChangeArrowheads="1" noTextEdit="1"/>
          </p:cNvSpPr>
          <p:nvPr>
            <p:ph type="sldImg"/>
          </p:nvPr>
        </p:nvSpPr>
        <p:spPr>
          <a:xfrm>
            <a:off x="1257300" y="720725"/>
            <a:ext cx="4802188" cy="3602038"/>
          </a:xfrm>
          <a:ln/>
        </p:spPr>
      </p:sp>
      <p:sp>
        <p:nvSpPr>
          <p:cNvPr id="56324" name="Rectangle 3"/>
          <p:cNvSpPr>
            <a:spLocks noGrp="1" noChangeArrowheads="1"/>
          </p:cNvSpPr>
          <p:nvPr>
            <p:ph type="body" idx="1"/>
          </p:nvPr>
        </p:nvSpPr>
        <p:spPr>
          <a:xfrm>
            <a:off x="973138" y="4560888"/>
            <a:ext cx="5368925" cy="4319587"/>
          </a:xfrm>
          <a:noFill/>
          <a:ln/>
        </p:spPr>
        <p:txBody>
          <a:bodyPr/>
          <a:lstStyle/>
          <a:p>
            <a:pPr eaLnBrk="1" hangingPunct="1"/>
            <a:r>
              <a:rPr lang="en-GB" dirty="0" smtClean="0"/>
              <a:t>Remember,</a:t>
            </a:r>
            <a:r>
              <a:rPr lang="en-GB" baseline="0" dirty="0" smtClean="0"/>
              <a:t> DRIVING + CHECKING! The above is focused on the driving, so we need independent checking to complete the picture. Hence, the reference to self-checking above.</a:t>
            </a:r>
            <a:endParaRPr lang="en-GB"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1751B2BB-EE71-4998-947F-9B833EFF0688}" type="slidenum">
              <a:rPr lang="en-US" smtClean="0"/>
              <a:pPr/>
              <a:t>45</a:t>
            </a:fld>
            <a:endParaRPr lang="en-US" smtClean="0"/>
          </a:p>
        </p:txBody>
      </p:sp>
      <p:sp>
        <p:nvSpPr>
          <p:cNvPr id="57347" name="Rectangle 2"/>
          <p:cNvSpPr>
            <a:spLocks noGrp="1" noRot="1" noChangeAspect="1" noChangeArrowheads="1" noTextEdit="1"/>
          </p:cNvSpPr>
          <p:nvPr>
            <p:ph type="sldImg"/>
          </p:nvPr>
        </p:nvSpPr>
        <p:spPr>
          <a:xfrm>
            <a:off x="1257300" y="720725"/>
            <a:ext cx="4802188" cy="3602038"/>
          </a:xfrm>
          <a:ln/>
        </p:spPr>
      </p:sp>
      <p:sp>
        <p:nvSpPr>
          <p:cNvPr id="57348" name="Rectangle 3"/>
          <p:cNvSpPr>
            <a:spLocks noGrp="1" noChangeArrowheads="1"/>
          </p:cNvSpPr>
          <p:nvPr>
            <p:ph type="body" idx="1"/>
          </p:nvPr>
        </p:nvSpPr>
        <p:spPr>
          <a:xfrm>
            <a:off x="973138" y="4560888"/>
            <a:ext cx="5368925" cy="4319587"/>
          </a:xfrm>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encourages you to</a:t>
            </a:r>
            <a:r>
              <a:rPr lang="en-US" baseline="0" dirty="0" smtClean="0"/>
              <a:t> think about what could cause this problem, e.g. bugs in the detection of R-W dependencies between instructions etc.</a:t>
            </a:r>
            <a:endParaRPr lang="en-US" dirty="0"/>
          </a:p>
        </p:txBody>
      </p:sp>
      <p:sp>
        <p:nvSpPr>
          <p:cNvPr id="4" name="Slide Number Placeholder 3"/>
          <p:cNvSpPr>
            <a:spLocks noGrp="1"/>
          </p:cNvSpPr>
          <p:nvPr>
            <p:ph type="sldNum" sz="quarter" idx="10"/>
          </p:nvPr>
        </p:nvSpPr>
        <p:spPr/>
        <p:txBody>
          <a:bodyPr/>
          <a:lstStyle/>
          <a:p>
            <a:pPr>
              <a:defRPr/>
            </a:pPr>
            <a:fld id="{7855E453-2B10-4236-9419-1E03E91BE1AF}" type="slidenum">
              <a:rPr lang="en-US" smtClean="0"/>
              <a:pPr>
                <a:defRPr/>
              </a:pPr>
              <a:t>6</a:t>
            </a:fld>
            <a:endParaRPr lang="en-US"/>
          </a:p>
        </p:txBody>
      </p:sp>
    </p:spTree>
    <p:extLst>
      <p:ext uri="{BB962C8B-B14F-4D97-AF65-F5344CB8AC3E}">
        <p14:creationId xmlns:p14="http://schemas.microsoft.com/office/powerpoint/2010/main" val="2724095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Same for robotics: I/O sensors, robotic system architecture, robotic system detailed architecture, implementation, environment</a:t>
            </a:r>
            <a:endParaRPr lang="en-GB" dirty="0"/>
          </a:p>
        </p:txBody>
      </p:sp>
      <p:sp>
        <p:nvSpPr>
          <p:cNvPr id="4" name="Slide Number Placeholder 3"/>
          <p:cNvSpPr>
            <a:spLocks noGrp="1"/>
          </p:cNvSpPr>
          <p:nvPr>
            <p:ph type="sldNum" sz="quarter" idx="10"/>
          </p:nvPr>
        </p:nvSpPr>
        <p:spPr/>
        <p:txBody>
          <a:bodyPr/>
          <a:lstStyle/>
          <a:p>
            <a:pPr>
              <a:defRPr/>
            </a:pPr>
            <a:fld id="{7855E453-2B10-4236-9419-1E03E91BE1AF}" type="slidenum">
              <a:rPr lang="en-US" smtClean="0"/>
              <a:pPr>
                <a:defRPr/>
              </a:pPr>
              <a:t>17</a:t>
            </a:fld>
            <a:endParaRPr lang="en-US"/>
          </a:p>
        </p:txBody>
      </p:sp>
    </p:spTree>
    <p:extLst>
      <p:ext uri="{BB962C8B-B14F-4D97-AF65-F5344CB8AC3E}">
        <p14:creationId xmlns:p14="http://schemas.microsoft.com/office/powerpoint/2010/main" val="500709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smtClean="0"/>
              <a:t>Fewer false alarms, more missed detections (failed to find a bug)</a:t>
            </a:r>
          </a:p>
          <a:p>
            <a:endParaRPr lang="en-GB" dirty="0"/>
          </a:p>
        </p:txBody>
      </p:sp>
      <p:sp>
        <p:nvSpPr>
          <p:cNvPr id="4" name="Slide Number Placeholder 3"/>
          <p:cNvSpPr>
            <a:spLocks noGrp="1"/>
          </p:cNvSpPr>
          <p:nvPr>
            <p:ph type="sldNum" sz="quarter" idx="10"/>
          </p:nvPr>
        </p:nvSpPr>
        <p:spPr/>
        <p:txBody>
          <a:bodyPr/>
          <a:lstStyle/>
          <a:p>
            <a:pPr>
              <a:defRPr/>
            </a:pPr>
            <a:fld id="{7855E453-2B10-4236-9419-1E03E91BE1AF}" type="slidenum">
              <a:rPr lang="en-US" smtClean="0"/>
              <a:pPr>
                <a:defRPr/>
              </a:pPr>
              <a:t>19</a:t>
            </a:fld>
            <a:endParaRPr lang="en-US"/>
          </a:p>
        </p:txBody>
      </p:sp>
    </p:spTree>
    <p:extLst>
      <p:ext uri="{BB962C8B-B14F-4D97-AF65-F5344CB8AC3E}">
        <p14:creationId xmlns:p14="http://schemas.microsoft.com/office/powerpoint/2010/main" val="456398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smtClean="0">
                <a:solidFill>
                  <a:srgbClr val="0000CC"/>
                </a:solidFill>
              </a:rPr>
              <a:t>More false alarms</a:t>
            </a:r>
            <a:r>
              <a:rPr lang="en-US" dirty="0" smtClean="0"/>
              <a:t>, fewer missed detections</a:t>
            </a:r>
          </a:p>
          <a:p>
            <a:endParaRPr lang="en-GB" dirty="0"/>
          </a:p>
        </p:txBody>
      </p:sp>
      <p:sp>
        <p:nvSpPr>
          <p:cNvPr id="4" name="Slide Number Placeholder 3"/>
          <p:cNvSpPr>
            <a:spLocks noGrp="1"/>
          </p:cNvSpPr>
          <p:nvPr>
            <p:ph type="sldNum" sz="quarter" idx="10"/>
          </p:nvPr>
        </p:nvSpPr>
        <p:spPr/>
        <p:txBody>
          <a:bodyPr/>
          <a:lstStyle/>
          <a:p>
            <a:pPr>
              <a:defRPr/>
            </a:pPr>
            <a:fld id="{7855E453-2B10-4236-9419-1E03E91BE1AF}" type="slidenum">
              <a:rPr lang="en-US" smtClean="0"/>
              <a:pPr>
                <a:defRPr/>
              </a:pPr>
              <a:t>20</a:t>
            </a:fld>
            <a:endParaRPr lang="en-US"/>
          </a:p>
        </p:txBody>
      </p:sp>
    </p:spTree>
    <p:extLst>
      <p:ext uri="{BB962C8B-B14F-4D97-AF65-F5344CB8AC3E}">
        <p14:creationId xmlns:p14="http://schemas.microsoft.com/office/powerpoint/2010/main" val="3734909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sz="2400" dirty="0" smtClean="0"/>
              <a:t>Aids for stimuli generation:</a:t>
            </a:r>
            <a:r>
              <a:rPr lang="en-US" sz="2400" baseline="0" dirty="0" smtClean="0"/>
              <a:t> offline dynamic test generation</a:t>
            </a:r>
            <a:endParaRPr lang="en-GB" dirty="0"/>
          </a:p>
        </p:txBody>
      </p:sp>
      <p:sp>
        <p:nvSpPr>
          <p:cNvPr id="4" name="Slide Number Placeholder 3"/>
          <p:cNvSpPr>
            <a:spLocks noGrp="1"/>
          </p:cNvSpPr>
          <p:nvPr>
            <p:ph type="sldNum" sz="quarter" idx="10"/>
          </p:nvPr>
        </p:nvSpPr>
        <p:spPr/>
        <p:txBody>
          <a:bodyPr/>
          <a:lstStyle/>
          <a:p>
            <a:pPr>
              <a:defRPr/>
            </a:pPr>
            <a:fld id="{7855E453-2B10-4236-9419-1E03E91BE1AF}" type="slidenum">
              <a:rPr lang="en-US" smtClean="0"/>
              <a:pPr>
                <a:defRPr/>
              </a:pPr>
              <a:t>31</a:t>
            </a:fld>
            <a:endParaRPr lang="en-US"/>
          </a:p>
        </p:txBody>
      </p:sp>
    </p:spTree>
    <p:extLst>
      <p:ext uri="{BB962C8B-B14F-4D97-AF65-F5344CB8AC3E}">
        <p14:creationId xmlns:p14="http://schemas.microsoft.com/office/powerpoint/2010/main" val="1168946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GB" smtClean="0"/>
          </a:p>
        </p:txBody>
      </p:sp>
      <p:sp>
        <p:nvSpPr>
          <p:cNvPr id="52228" name="Slide Number Placeholder 3"/>
          <p:cNvSpPr>
            <a:spLocks noGrp="1"/>
          </p:cNvSpPr>
          <p:nvPr>
            <p:ph type="sldNum" sz="quarter" idx="5"/>
          </p:nvPr>
        </p:nvSpPr>
        <p:spPr>
          <a:noFill/>
        </p:spPr>
        <p:txBody>
          <a:bodyPr/>
          <a:lstStyle/>
          <a:p>
            <a:fld id="{668622D4-03C1-47CA-B0EE-3E4F3AA330F3}" type="slidenum">
              <a:rPr lang="en-GB" smtClean="0"/>
              <a:pPr/>
              <a:t>35</a:t>
            </a:fld>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r>
              <a:rPr lang="en-GB" smtClean="0"/>
              <a:t>White box????</a:t>
            </a:r>
          </a:p>
        </p:txBody>
      </p:sp>
      <p:sp>
        <p:nvSpPr>
          <p:cNvPr id="53252" name="Slide Number Placeholder 3"/>
          <p:cNvSpPr>
            <a:spLocks noGrp="1"/>
          </p:cNvSpPr>
          <p:nvPr>
            <p:ph type="sldNum" sz="quarter" idx="5"/>
          </p:nvPr>
        </p:nvSpPr>
        <p:spPr>
          <a:noFill/>
        </p:spPr>
        <p:txBody>
          <a:bodyPr/>
          <a:lstStyle/>
          <a:p>
            <a:fld id="{25276575-1C2D-424D-A096-4087033F532E}" type="slidenum">
              <a:rPr lang="en-GB" smtClean="0"/>
              <a:pPr/>
              <a:t>36</a:t>
            </a:fld>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25F3AD19-D767-4C1C-9993-9B66985B2B79}" type="slidenum">
              <a:rPr lang="en-US" smtClean="0"/>
              <a:pPr/>
              <a:t>42</a:t>
            </a:fld>
            <a:endParaRPr lang="en-US" smtClean="0"/>
          </a:p>
        </p:txBody>
      </p:sp>
      <p:sp>
        <p:nvSpPr>
          <p:cNvPr id="54275" name="Rectangle 2"/>
          <p:cNvSpPr>
            <a:spLocks noGrp="1" noRot="1" noChangeAspect="1" noChangeArrowheads="1" noTextEdit="1"/>
          </p:cNvSpPr>
          <p:nvPr>
            <p:ph type="sldImg"/>
          </p:nvPr>
        </p:nvSpPr>
        <p:spPr>
          <a:xfrm>
            <a:off x="1258888" y="722313"/>
            <a:ext cx="4799012" cy="3598862"/>
          </a:xfrm>
          <a:ln/>
        </p:spPr>
      </p:sp>
      <p:sp>
        <p:nvSpPr>
          <p:cNvPr id="54276" name="Rectangle 3"/>
          <p:cNvSpPr>
            <a:spLocks noGrp="1" noChangeArrowheads="1"/>
          </p:cNvSpPr>
          <p:nvPr>
            <p:ph type="body" idx="1"/>
          </p:nvPr>
        </p:nvSpPr>
        <p:spPr>
          <a:xfrm>
            <a:off x="974725" y="4560888"/>
            <a:ext cx="5365750" cy="4318000"/>
          </a:xfrm>
          <a:noFill/>
          <a:ln/>
        </p:spPr>
        <p:txBody>
          <a:bodyPr/>
          <a:lstStyle/>
          <a:p>
            <a:pPr eaLnBrk="1" hangingPunct="1"/>
            <a:r>
              <a:rPr lang="en-US" smtClean="0"/>
              <a:t>Point out that the traditional Verif Planning process usually indicates what test cases need to be written; but the underlying reason for said test cases, should be due to design analysis.  Usually the classical test plan will then just document what directed tests need to be written.  The test plan should be the set of Goals to achieve, but most plans document the means by which to achieve those goals.  </a:t>
            </a:r>
          </a:p>
          <a:p>
            <a:pPr eaLnBrk="1" hangingPunct="1"/>
            <a:endParaRPr lang="en-US" smtClean="0"/>
          </a:p>
          <a:p>
            <a:pPr eaLnBrk="1" hangingPunct="1"/>
            <a:r>
              <a:rPr lang="en-US" smtClean="0"/>
              <a:t>Since manual testing is tedious and labor-prone, the typical method of copy-pasting snippets in test cases results in relatively low variability from 1 test case to the next.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atin typeface="Arial" charset="0"/>
              </a:defRPr>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FF5B8F09-CC8E-404C-BC68-F02F73D8C187}"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B7941822-CD0D-4E28-97A8-19696C5B0D04}"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xmlns:p14="http://schemas.microsoft.com/office/powerpoint/2010/main" id="1" dur="indefinite" restart="never" nodeType="tmRoot"/>
      </p:par>
    </p:tnLst>
  </p:timing>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09613" y="995363"/>
            <a:ext cx="7772400" cy="3578225"/>
          </a:xfrm>
        </p:spPr>
        <p:txBody>
          <a:bodyPr/>
          <a:lstStyle/>
          <a:p>
            <a:pPr eaLnBrk="1" hangingPunct="1"/>
            <a:r>
              <a:rPr lang="en-US" sz="3200" smtClean="0"/>
              <a:t>COMS31700 Design Verification:</a:t>
            </a:r>
            <a:r>
              <a:rPr lang="en-US" smtClean="0"/>
              <a:t/>
            </a:r>
            <a:br>
              <a:rPr lang="en-US" smtClean="0"/>
            </a:br>
            <a:r>
              <a:rPr lang="en-US" sz="5400" b="1" smtClean="0"/>
              <a:t> </a:t>
            </a:r>
            <a:r>
              <a:rPr lang="en-US" b="1" smtClean="0"/>
              <a:t>Checking</a:t>
            </a:r>
          </a:p>
        </p:txBody>
      </p:sp>
      <p:sp>
        <p:nvSpPr>
          <p:cNvPr id="5123" name="Rectangle 3"/>
          <p:cNvSpPr>
            <a:spLocks noGrp="1" noChangeArrowheads="1"/>
          </p:cNvSpPr>
          <p:nvPr>
            <p:ph type="subTitle" idx="1"/>
          </p:nvPr>
        </p:nvSpPr>
        <p:spPr>
          <a:xfrm>
            <a:off x="0" y="4784725"/>
            <a:ext cx="9144000" cy="990600"/>
          </a:xfrm>
        </p:spPr>
        <p:txBody>
          <a:bodyPr/>
          <a:lstStyle/>
          <a:p>
            <a:pPr eaLnBrk="1" hangingPunct="1"/>
            <a:r>
              <a:rPr lang="en-GB" sz="3600" smtClean="0"/>
              <a:t>Kerstin Eder</a:t>
            </a:r>
          </a:p>
          <a:p>
            <a:pPr eaLnBrk="1" hangingPunct="1"/>
            <a:r>
              <a:rPr lang="en-GB" sz="1200" smtClean="0"/>
              <a:t>(Acknowledgement: Avi Ziv from the IBM Research Labs in Haifa has kindly permitted the re-use of some of his slides.)</a:t>
            </a:r>
            <a:endParaRPr lang="en-US" sz="1200" smtClean="0"/>
          </a:p>
        </p:txBody>
      </p:sp>
      <p:pic>
        <p:nvPicPr>
          <p:cNvPr id="5124"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5125"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5126"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5127"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On-the-fly Checking</a:t>
            </a:r>
          </a:p>
        </p:txBody>
      </p:sp>
      <p:sp>
        <p:nvSpPr>
          <p:cNvPr id="13315" name="Rectangle 3"/>
          <p:cNvSpPr>
            <a:spLocks noGrp="1" noChangeArrowheads="1"/>
          </p:cNvSpPr>
          <p:nvPr>
            <p:ph type="body" idx="1"/>
          </p:nvPr>
        </p:nvSpPr>
        <p:spPr>
          <a:xfrm>
            <a:off x="468313" y="1468438"/>
            <a:ext cx="8229600" cy="1357312"/>
          </a:xfrm>
        </p:spPr>
        <p:txBody>
          <a:bodyPr/>
          <a:lstStyle/>
          <a:p>
            <a:pPr eaLnBrk="1" hangingPunct="1">
              <a:lnSpc>
                <a:spcPct val="90000"/>
              </a:lnSpc>
            </a:pPr>
            <a:r>
              <a:rPr lang="en-US" sz="2400" smtClean="0"/>
              <a:t>Checking is done </a:t>
            </a:r>
            <a:r>
              <a:rPr lang="en-US" sz="2400" b="1" smtClean="0">
                <a:solidFill>
                  <a:srgbClr val="A50021"/>
                </a:solidFill>
              </a:rPr>
              <a:t>while the simulation is running</a:t>
            </a:r>
          </a:p>
          <a:p>
            <a:pPr eaLnBrk="1" hangingPunct="1">
              <a:lnSpc>
                <a:spcPct val="90000"/>
              </a:lnSpc>
            </a:pPr>
            <a:r>
              <a:rPr lang="en-US" sz="2400" smtClean="0"/>
              <a:t>The DUV is continuously monitored to detect erroneous behavior </a:t>
            </a:r>
          </a:p>
        </p:txBody>
      </p:sp>
      <p:sp>
        <p:nvSpPr>
          <p:cNvPr id="13316" name="Text Box 4"/>
          <p:cNvSpPr txBox="1">
            <a:spLocks noChangeArrowheads="1"/>
          </p:cNvSpPr>
          <p:nvPr/>
        </p:nvSpPr>
        <p:spPr bwMode="auto">
          <a:xfrm>
            <a:off x="1454150" y="4184650"/>
            <a:ext cx="7164388" cy="269875"/>
          </a:xfrm>
          <a:prstGeom prst="rect">
            <a:avLst/>
          </a:prstGeom>
          <a:noFill/>
          <a:ln w="25400">
            <a:noFill/>
            <a:miter lim="800000"/>
            <a:headEnd/>
            <a:tailEnd/>
          </a:ln>
        </p:spPr>
        <p:txBody>
          <a:bodyPr wrap="none" lIns="80791" tIns="40395" rIns="80791" bIns="40395">
            <a:spAutoFit/>
          </a:bodyPr>
          <a:lstStyle/>
          <a:p>
            <a:pPr algn="l" defTabSz="457200">
              <a:tabLst>
                <a:tab pos="512763" algn="l"/>
              </a:tabLst>
            </a:pPr>
            <a:r>
              <a:rPr lang="en-US" sz="1200" b="1">
                <a:cs typeface="Arial" charset="0"/>
              </a:rPr>
              <a:t>Cycle	t+0	t+1	 t+2	  t+3	  t+4	  t+5	  t+6	  t+7	  t+8	   t+9	   t+10	    t+11    t+12	   </a:t>
            </a:r>
          </a:p>
        </p:txBody>
      </p:sp>
      <p:sp>
        <p:nvSpPr>
          <p:cNvPr id="13317" name="Rectangle 5"/>
          <p:cNvSpPr>
            <a:spLocks noChangeArrowheads="1"/>
          </p:cNvSpPr>
          <p:nvPr/>
        </p:nvSpPr>
        <p:spPr bwMode="auto">
          <a:xfrm>
            <a:off x="577850" y="4205288"/>
            <a:ext cx="7688263" cy="2016125"/>
          </a:xfrm>
          <a:prstGeom prst="rect">
            <a:avLst/>
          </a:prstGeom>
          <a:noFill/>
          <a:ln w="25400">
            <a:solidFill>
              <a:schemeClr val="tx1"/>
            </a:solidFill>
            <a:miter lim="800000"/>
            <a:headEnd/>
            <a:tailEnd/>
          </a:ln>
        </p:spPr>
        <p:txBody>
          <a:bodyPr wrap="none" anchor="ctr"/>
          <a:lstStyle/>
          <a:p>
            <a:endParaRPr lang="en-GB"/>
          </a:p>
        </p:txBody>
      </p:sp>
      <p:sp>
        <p:nvSpPr>
          <p:cNvPr id="13318" name="Text Box 6"/>
          <p:cNvSpPr txBox="1">
            <a:spLocks noChangeArrowheads="1"/>
          </p:cNvSpPr>
          <p:nvPr/>
        </p:nvSpPr>
        <p:spPr bwMode="auto">
          <a:xfrm>
            <a:off x="595313" y="4616450"/>
            <a:ext cx="1417637" cy="1770063"/>
          </a:xfrm>
          <a:prstGeom prst="rect">
            <a:avLst/>
          </a:prstGeom>
          <a:noFill/>
          <a:ln w="25400">
            <a:noFill/>
            <a:miter lim="800000"/>
            <a:headEnd/>
            <a:tailEnd/>
          </a:ln>
        </p:spPr>
        <p:txBody>
          <a:bodyPr lIns="80791" tIns="40395" rIns="80791" bIns="40395">
            <a:spAutoFit/>
          </a:bodyPr>
          <a:lstStyle/>
          <a:p>
            <a:pPr algn="r" defTabSz="808038"/>
            <a:r>
              <a:rPr lang="en-US" sz="1200" b="1">
                <a:cs typeface="Arial" charset="0"/>
              </a:rPr>
              <a:t>clk</a:t>
            </a:r>
          </a:p>
          <a:p>
            <a:pPr algn="r" defTabSz="808038"/>
            <a:endParaRPr lang="en-US" sz="1200" b="1">
              <a:cs typeface="Arial" charset="0"/>
            </a:endParaRPr>
          </a:p>
          <a:p>
            <a:pPr algn="r" defTabSz="808038"/>
            <a:r>
              <a:rPr lang="en-US" sz="1200" b="1">
                <a:cs typeface="Arial" charset="0"/>
              </a:rPr>
              <a:t>duv_inputs</a:t>
            </a:r>
          </a:p>
          <a:p>
            <a:pPr algn="r" defTabSz="808038"/>
            <a:endParaRPr lang="en-US" sz="1200" b="1">
              <a:cs typeface="Arial" charset="0"/>
            </a:endParaRPr>
          </a:p>
          <a:p>
            <a:pPr algn="r" defTabSz="808038"/>
            <a:r>
              <a:rPr lang="en-US" sz="1200" b="1">
                <a:cs typeface="Arial" charset="0"/>
              </a:rPr>
              <a:t>duv_outputs</a:t>
            </a:r>
          </a:p>
          <a:p>
            <a:pPr algn="r" defTabSz="808038"/>
            <a:endParaRPr lang="en-US" sz="1200" b="1">
              <a:cs typeface="Arial" charset="0"/>
            </a:endParaRPr>
          </a:p>
          <a:p>
            <a:pPr algn="r" defTabSz="808038"/>
            <a:r>
              <a:rPr lang="en-US" sz="1200" b="1">
                <a:cs typeface="Arial" charset="0"/>
              </a:rPr>
              <a:t>Check Expected </a:t>
            </a:r>
          </a:p>
          <a:p>
            <a:pPr algn="r" defTabSz="808038"/>
            <a:r>
              <a:rPr lang="en-US" sz="1200" b="1">
                <a:cs typeface="Arial" charset="0"/>
              </a:rPr>
              <a:t>vs. Actual</a:t>
            </a:r>
          </a:p>
          <a:p>
            <a:pPr algn="r" defTabSz="808038"/>
            <a:endParaRPr lang="en-US" sz="1200" b="1">
              <a:cs typeface="Arial" charset="0"/>
            </a:endParaRPr>
          </a:p>
        </p:txBody>
      </p:sp>
      <p:grpSp>
        <p:nvGrpSpPr>
          <p:cNvPr id="13319" name="Group 7"/>
          <p:cNvGrpSpPr>
            <a:grpSpLocks/>
          </p:cNvGrpSpPr>
          <p:nvPr/>
        </p:nvGrpSpPr>
        <p:grpSpPr bwMode="auto">
          <a:xfrm>
            <a:off x="1993900" y="4473575"/>
            <a:ext cx="6203950" cy="1546225"/>
            <a:chOff x="1104" y="1824"/>
            <a:chExt cx="4416" cy="2160"/>
          </a:xfrm>
        </p:grpSpPr>
        <p:sp>
          <p:nvSpPr>
            <p:cNvPr id="13443" name="Line 8"/>
            <p:cNvSpPr>
              <a:spLocks noChangeShapeType="1"/>
            </p:cNvSpPr>
            <p:nvPr/>
          </p:nvSpPr>
          <p:spPr bwMode="auto">
            <a:xfrm>
              <a:off x="1104" y="1824"/>
              <a:ext cx="0" cy="2160"/>
            </a:xfrm>
            <a:prstGeom prst="line">
              <a:avLst/>
            </a:prstGeom>
            <a:noFill/>
            <a:ln w="25400">
              <a:solidFill>
                <a:schemeClr val="tx1"/>
              </a:solidFill>
              <a:round/>
              <a:headEnd/>
              <a:tailEnd/>
            </a:ln>
          </p:spPr>
          <p:txBody>
            <a:bodyPr/>
            <a:lstStyle/>
            <a:p>
              <a:endParaRPr lang="en-GB"/>
            </a:p>
          </p:txBody>
        </p:sp>
        <p:sp>
          <p:nvSpPr>
            <p:cNvPr id="13444" name="Line 9"/>
            <p:cNvSpPr>
              <a:spLocks noChangeShapeType="1"/>
            </p:cNvSpPr>
            <p:nvPr/>
          </p:nvSpPr>
          <p:spPr bwMode="auto">
            <a:xfrm>
              <a:off x="1104" y="1824"/>
              <a:ext cx="4416" cy="0"/>
            </a:xfrm>
            <a:prstGeom prst="line">
              <a:avLst/>
            </a:prstGeom>
            <a:noFill/>
            <a:ln w="25400">
              <a:solidFill>
                <a:schemeClr val="tx1"/>
              </a:solidFill>
              <a:round/>
              <a:headEnd/>
              <a:tailEnd/>
            </a:ln>
          </p:spPr>
          <p:txBody>
            <a:bodyPr/>
            <a:lstStyle/>
            <a:p>
              <a:endParaRPr lang="en-GB"/>
            </a:p>
          </p:txBody>
        </p:sp>
      </p:grpSp>
      <p:grpSp>
        <p:nvGrpSpPr>
          <p:cNvPr id="13320" name="Group 10"/>
          <p:cNvGrpSpPr>
            <a:grpSpLocks/>
          </p:cNvGrpSpPr>
          <p:nvPr/>
        </p:nvGrpSpPr>
        <p:grpSpPr bwMode="auto">
          <a:xfrm>
            <a:off x="1993900" y="4675188"/>
            <a:ext cx="471488" cy="134937"/>
            <a:chOff x="1056" y="816"/>
            <a:chExt cx="288" cy="96"/>
          </a:xfrm>
        </p:grpSpPr>
        <p:grpSp>
          <p:nvGrpSpPr>
            <p:cNvPr id="13437" name="Group 11"/>
            <p:cNvGrpSpPr>
              <a:grpSpLocks/>
            </p:cNvGrpSpPr>
            <p:nvPr/>
          </p:nvGrpSpPr>
          <p:grpSpPr bwMode="auto">
            <a:xfrm>
              <a:off x="1056" y="816"/>
              <a:ext cx="144" cy="96"/>
              <a:chOff x="1056" y="816"/>
              <a:chExt cx="144" cy="96"/>
            </a:xfrm>
          </p:grpSpPr>
          <p:sp>
            <p:nvSpPr>
              <p:cNvPr id="13441" name="Line 12"/>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42" name="Line 1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38" name="Group 14"/>
            <p:cNvGrpSpPr>
              <a:grpSpLocks/>
            </p:cNvGrpSpPr>
            <p:nvPr/>
          </p:nvGrpSpPr>
          <p:grpSpPr bwMode="auto">
            <a:xfrm flipV="1">
              <a:off x="1200" y="816"/>
              <a:ext cx="144" cy="96"/>
              <a:chOff x="1056" y="816"/>
              <a:chExt cx="144" cy="96"/>
            </a:xfrm>
          </p:grpSpPr>
          <p:sp>
            <p:nvSpPr>
              <p:cNvPr id="13439" name="Line 15"/>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40" name="Line 1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1" name="Group 17"/>
          <p:cNvGrpSpPr>
            <a:grpSpLocks/>
          </p:cNvGrpSpPr>
          <p:nvPr/>
        </p:nvGrpSpPr>
        <p:grpSpPr bwMode="auto">
          <a:xfrm>
            <a:off x="2465388" y="4675188"/>
            <a:ext cx="473075" cy="134937"/>
            <a:chOff x="1056" y="816"/>
            <a:chExt cx="288" cy="96"/>
          </a:xfrm>
        </p:grpSpPr>
        <p:grpSp>
          <p:nvGrpSpPr>
            <p:cNvPr id="13431" name="Group 18"/>
            <p:cNvGrpSpPr>
              <a:grpSpLocks/>
            </p:cNvGrpSpPr>
            <p:nvPr/>
          </p:nvGrpSpPr>
          <p:grpSpPr bwMode="auto">
            <a:xfrm>
              <a:off x="1056" y="816"/>
              <a:ext cx="144" cy="96"/>
              <a:chOff x="1056" y="816"/>
              <a:chExt cx="144" cy="96"/>
            </a:xfrm>
          </p:grpSpPr>
          <p:sp>
            <p:nvSpPr>
              <p:cNvPr id="13435" name="Line 1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36" name="Line 2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32" name="Group 21"/>
            <p:cNvGrpSpPr>
              <a:grpSpLocks/>
            </p:cNvGrpSpPr>
            <p:nvPr/>
          </p:nvGrpSpPr>
          <p:grpSpPr bwMode="auto">
            <a:xfrm flipV="1">
              <a:off x="1200" y="816"/>
              <a:ext cx="144" cy="96"/>
              <a:chOff x="1056" y="816"/>
              <a:chExt cx="144" cy="96"/>
            </a:xfrm>
          </p:grpSpPr>
          <p:sp>
            <p:nvSpPr>
              <p:cNvPr id="13433" name="Line 2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34" name="Line 2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2" name="Group 24"/>
          <p:cNvGrpSpPr>
            <a:grpSpLocks/>
          </p:cNvGrpSpPr>
          <p:nvPr/>
        </p:nvGrpSpPr>
        <p:grpSpPr bwMode="auto">
          <a:xfrm>
            <a:off x="2938463" y="4675188"/>
            <a:ext cx="471487" cy="134937"/>
            <a:chOff x="1056" y="816"/>
            <a:chExt cx="288" cy="96"/>
          </a:xfrm>
        </p:grpSpPr>
        <p:grpSp>
          <p:nvGrpSpPr>
            <p:cNvPr id="13425" name="Group 25"/>
            <p:cNvGrpSpPr>
              <a:grpSpLocks/>
            </p:cNvGrpSpPr>
            <p:nvPr/>
          </p:nvGrpSpPr>
          <p:grpSpPr bwMode="auto">
            <a:xfrm>
              <a:off x="1056" y="816"/>
              <a:ext cx="144" cy="96"/>
              <a:chOff x="1056" y="816"/>
              <a:chExt cx="144" cy="96"/>
            </a:xfrm>
          </p:grpSpPr>
          <p:sp>
            <p:nvSpPr>
              <p:cNvPr id="13429" name="Line 2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30" name="Line 2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26" name="Group 28"/>
            <p:cNvGrpSpPr>
              <a:grpSpLocks/>
            </p:cNvGrpSpPr>
            <p:nvPr/>
          </p:nvGrpSpPr>
          <p:grpSpPr bwMode="auto">
            <a:xfrm flipV="1">
              <a:off x="1200" y="816"/>
              <a:ext cx="144" cy="96"/>
              <a:chOff x="1056" y="816"/>
              <a:chExt cx="144" cy="96"/>
            </a:xfrm>
          </p:grpSpPr>
          <p:sp>
            <p:nvSpPr>
              <p:cNvPr id="13427" name="Line 2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28" name="Line 3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3" name="Group 31"/>
          <p:cNvGrpSpPr>
            <a:grpSpLocks/>
          </p:cNvGrpSpPr>
          <p:nvPr/>
        </p:nvGrpSpPr>
        <p:grpSpPr bwMode="auto">
          <a:xfrm>
            <a:off x="3409950" y="4675188"/>
            <a:ext cx="471488" cy="134937"/>
            <a:chOff x="1056" y="816"/>
            <a:chExt cx="288" cy="96"/>
          </a:xfrm>
        </p:grpSpPr>
        <p:grpSp>
          <p:nvGrpSpPr>
            <p:cNvPr id="13419" name="Group 32"/>
            <p:cNvGrpSpPr>
              <a:grpSpLocks/>
            </p:cNvGrpSpPr>
            <p:nvPr/>
          </p:nvGrpSpPr>
          <p:grpSpPr bwMode="auto">
            <a:xfrm>
              <a:off x="1056" y="816"/>
              <a:ext cx="144" cy="96"/>
              <a:chOff x="1056" y="816"/>
              <a:chExt cx="144" cy="96"/>
            </a:xfrm>
          </p:grpSpPr>
          <p:sp>
            <p:nvSpPr>
              <p:cNvPr id="13423" name="Line 33"/>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24" name="Line 3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20" name="Group 35"/>
            <p:cNvGrpSpPr>
              <a:grpSpLocks/>
            </p:cNvGrpSpPr>
            <p:nvPr/>
          </p:nvGrpSpPr>
          <p:grpSpPr bwMode="auto">
            <a:xfrm flipV="1">
              <a:off x="1200" y="816"/>
              <a:ext cx="144" cy="96"/>
              <a:chOff x="1056" y="816"/>
              <a:chExt cx="144" cy="96"/>
            </a:xfrm>
          </p:grpSpPr>
          <p:sp>
            <p:nvSpPr>
              <p:cNvPr id="13421" name="Line 36"/>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22" name="Line 3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4" name="Group 38"/>
          <p:cNvGrpSpPr>
            <a:grpSpLocks/>
          </p:cNvGrpSpPr>
          <p:nvPr/>
        </p:nvGrpSpPr>
        <p:grpSpPr bwMode="auto">
          <a:xfrm>
            <a:off x="3881438" y="4675188"/>
            <a:ext cx="473075" cy="134937"/>
            <a:chOff x="1056" y="816"/>
            <a:chExt cx="288" cy="96"/>
          </a:xfrm>
        </p:grpSpPr>
        <p:grpSp>
          <p:nvGrpSpPr>
            <p:cNvPr id="13413" name="Group 39"/>
            <p:cNvGrpSpPr>
              <a:grpSpLocks/>
            </p:cNvGrpSpPr>
            <p:nvPr/>
          </p:nvGrpSpPr>
          <p:grpSpPr bwMode="auto">
            <a:xfrm>
              <a:off x="1056" y="816"/>
              <a:ext cx="144" cy="96"/>
              <a:chOff x="1056" y="816"/>
              <a:chExt cx="144" cy="96"/>
            </a:xfrm>
          </p:grpSpPr>
          <p:sp>
            <p:nvSpPr>
              <p:cNvPr id="13417" name="Line 40"/>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18" name="Line 4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14" name="Group 42"/>
            <p:cNvGrpSpPr>
              <a:grpSpLocks/>
            </p:cNvGrpSpPr>
            <p:nvPr/>
          </p:nvGrpSpPr>
          <p:grpSpPr bwMode="auto">
            <a:xfrm flipV="1">
              <a:off x="1200" y="816"/>
              <a:ext cx="144" cy="96"/>
              <a:chOff x="1056" y="816"/>
              <a:chExt cx="144" cy="96"/>
            </a:xfrm>
          </p:grpSpPr>
          <p:sp>
            <p:nvSpPr>
              <p:cNvPr id="13415" name="Line 43"/>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16" name="Line 4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5" name="Group 45"/>
          <p:cNvGrpSpPr>
            <a:grpSpLocks/>
          </p:cNvGrpSpPr>
          <p:nvPr/>
        </p:nvGrpSpPr>
        <p:grpSpPr bwMode="auto">
          <a:xfrm>
            <a:off x="4354513" y="4675188"/>
            <a:ext cx="471487" cy="134937"/>
            <a:chOff x="1056" y="816"/>
            <a:chExt cx="288" cy="96"/>
          </a:xfrm>
        </p:grpSpPr>
        <p:grpSp>
          <p:nvGrpSpPr>
            <p:cNvPr id="13407" name="Group 46"/>
            <p:cNvGrpSpPr>
              <a:grpSpLocks/>
            </p:cNvGrpSpPr>
            <p:nvPr/>
          </p:nvGrpSpPr>
          <p:grpSpPr bwMode="auto">
            <a:xfrm>
              <a:off x="1056" y="816"/>
              <a:ext cx="144" cy="96"/>
              <a:chOff x="1056" y="816"/>
              <a:chExt cx="144" cy="96"/>
            </a:xfrm>
          </p:grpSpPr>
          <p:sp>
            <p:nvSpPr>
              <p:cNvPr id="13411" name="Line 47"/>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12" name="Line 48"/>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08" name="Group 49"/>
            <p:cNvGrpSpPr>
              <a:grpSpLocks/>
            </p:cNvGrpSpPr>
            <p:nvPr/>
          </p:nvGrpSpPr>
          <p:grpSpPr bwMode="auto">
            <a:xfrm flipV="1">
              <a:off x="1200" y="816"/>
              <a:ext cx="144" cy="96"/>
              <a:chOff x="1056" y="816"/>
              <a:chExt cx="144" cy="96"/>
            </a:xfrm>
          </p:grpSpPr>
          <p:sp>
            <p:nvSpPr>
              <p:cNvPr id="13409" name="Line 50"/>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10" name="Line 5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6" name="Group 52"/>
          <p:cNvGrpSpPr>
            <a:grpSpLocks/>
          </p:cNvGrpSpPr>
          <p:nvPr/>
        </p:nvGrpSpPr>
        <p:grpSpPr bwMode="auto">
          <a:xfrm>
            <a:off x="4826000" y="4675188"/>
            <a:ext cx="473075" cy="134937"/>
            <a:chOff x="1056" y="816"/>
            <a:chExt cx="288" cy="96"/>
          </a:xfrm>
        </p:grpSpPr>
        <p:grpSp>
          <p:nvGrpSpPr>
            <p:cNvPr id="13401" name="Group 53"/>
            <p:cNvGrpSpPr>
              <a:grpSpLocks/>
            </p:cNvGrpSpPr>
            <p:nvPr/>
          </p:nvGrpSpPr>
          <p:grpSpPr bwMode="auto">
            <a:xfrm>
              <a:off x="1056" y="816"/>
              <a:ext cx="144" cy="96"/>
              <a:chOff x="1056" y="816"/>
              <a:chExt cx="144" cy="96"/>
            </a:xfrm>
          </p:grpSpPr>
          <p:sp>
            <p:nvSpPr>
              <p:cNvPr id="13405" name="Line 54"/>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06" name="Line 5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402" name="Group 56"/>
            <p:cNvGrpSpPr>
              <a:grpSpLocks/>
            </p:cNvGrpSpPr>
            <p:nvPr/>
          </p:nvGrpSpPr>
          <p:grpSpPr bwMode="auto">
            <a:xfrm flipV="1">
              <a:off x="1200" y="816"/>
              <a:ext cx="144" cy="96"/>
              <a:chOff x="1056" y="816"/>
              <a:chExt cx="144" cy="96"/>
            </a:xfrm>
          </p:grpSpPr>
          <p:sp>
            <p:nvSpPr>
              <p:cNvPr id="13403" name="Line 57"/>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404" name="Line 58"/>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7" name="Group 59"/>
          <p:cNvGrpSpPr>
            <a:grpSpLocks/>
          </p:cNvGrpSpPr>
          <p:nvPr/>
        </p:nvGrpSpPr>
        <p:grpSpPr bwMode="auto">
          <a:xfrm>
            <a:off x="5299075" y="4675188"/>
            <a:ext cx="471488" cy="134937"/>
            <a:chOff x="1056" y="816"/>
            <a:chExt cx="288" cy="96"/>
          </a:xfrm>
        </p:grpSpPr>
        <p:grpSp>
          <p:nvGrpSpPr>
            <p:cNvPr id="13395" name="Group 60"/>
            <p:cNvGrpSpPr>
              <a:grpSpLocks/>
            </p:cNvGrpSpPr>
            <p:nvPr/>
          </p:nvGrpSpPr>
          <p:grpSpPr bwMode="auto">
            <a:xfrm>
              <a:off x="1056" y="816"/>
              <a:ext cx="144" cy="96"/>
              <a:chOff x="1056" y="816"/>
              <a:chExt cx="144" cy="96"/>
            </a:xfrm>
          </p:grpSpPr>
          <p:sp>
            <p:nvSpPr>
              <p:cNvPr id="13399" name="Line 61"/>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400" name="Line 6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96" name="Group 63"/>
            <p:cNvGrpSpPr>
              <a:grpSpLocks/>
            </p:cNvGrpSpPr>
            <p:nvPr/>
          </p:nvGrpSpPr>
          <p:grpSpPr bwMode="auto">
            <a:xfrm flipV="1">
              <a:off x="1200" y="816"/>
              <a:ext cx="144" cy="96"/>
              <a:chOff x="1056" y="816"/>
              <a:chExt cx="144" cy="96"/>
            </a:xfrm>
          </p:grpSpPr>
          <p:sp>
            <p:nvSpPr>
              <p:cNvPr id="13397" name="Line 64"/>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98" name="Line 6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8" name="Group 66"/>
          <p:cNvGrpSpPr>
            <a:grpSpLocks/>
          </p:cNvGrpSpPr>
          <p:nvPr/>
        </p:nvGrpSpPr>
        <p:grpSpPr bwMode="auto">
          <a:xfrm>
            <a:off x="5770563" y="4675188"/>
            <a:ext cx="471487" cy="134937"/>
            <a:chOff x="1056" y="816"/>
            <a:chExt cx="288" cy="96"/>
          </a:xfrm>
        </p:grpSpPr>
        <p:grpSp>
          <p:nvGrpSpPr>
            <p:cNvPr id="13389" name="Group 67"/>
            <p:cNvGrpSpPr>
              <a:grpSpLocks/>
            </p:cNvGrpSpPr>
            <p:nvPr/>
          </p:nvGrpSpPr>
          <p:grpSpPr bwMode="auto">
            <a:xfrm>
              <a:off x="1056" y="816"/>
              <a:ext cx="144" cy="96"/>
              <a:chOff x="1056" y="816"/>
              <a:chExt cx="144" cy="96"/>
            </a:xfrm>
          </p:grpSpPr>
          <p:sp>
            <p:nvSpPr>
              <p:cNvPr id="13393" name="Line 68"/>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94" name="Line 6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90" name="Group 70"/>
            <p:cNvGrpSpPr>
              <a:grpSpLocks/>
            </p:cNvGrpSpPr>
            <p:nvPr/>
          </p:nvGrpSpPr>
          <p:grpSpPr bwMode="auto">
            <a:xfrm flipV="1">
              <a:off x="1200" y="816"/>
              <a:ext cx="144" cy="96"/>
              <a:chOff x="1056" y="816"/>
              <a:chExt cx="144" cy="96"/>
            </a:xfrm>
          </p:grpSpPr>
          <p:sp>
            <p:nvSpPr>
              <p:cNvPr id="13391" name="Line 71"/>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92" name="Line 7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29" name="Group 73"/>
          <p:cNvGrpSpPr>
            <a:grpSpLocks/>
          </p:cNvGrpSpPr>
          <p:nvPr/>
        </p:nvGrpSpPr>
        <p:grpSpPr bwMode="auto">
          <a:xfrm>
            <a:off x="6242050" y="4675188"/>
            <a:ext cx="473075" cy="134937"/>
            <a:chOff x="1056" y="816"/>
            <a:chExt cx="288" cy="96"/>
          </a:xfrm>
        </p:grpSpPr>
        <p:grpSp>
          <p:nvGrpSpPr>
            <p:cNvPr id="13383" name="Group 74"/>
            <p:cNvGrpSpPr>
              <a:grpSpLocks/>
            </p:cNvGrpSpPr>
            <p:nvPr/>
          </p:nvGrpSpPr>
          <p:grpSpPr bwMode="auto">
            <a:xfrm>
              <a:off x="1056" y="816"/>
              <a:ext cx="144" cy="96"/>
              <a:chOff x="1056" y="816"/>
              <a:chExt cx="144" cy="96"/>
            </a:xfrm>
          </p:grpSpPr>
          <p:sp>
            <p:nvSpPr>
              <p:cNvPr id="13387" name="Line 75"/>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88" name="Line 7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84" name="Group 77"/>
            <p:cNvGrpSpPr>
              <a:grpSpLocks/>
            </p:cNvGrpSpPr>
            <p:nvPr/>
          </p:nvGrpSpPr>
          <p:grpSpPr bwMode="auto">
            <a:xfrm flipV="1">
              <a:off x="1200" y="816"/>
              <a:ext cx="144" cy="96"/>
              <a:chOff x="1056" y="816"/>
              <a:chExt cx="144" cy="96"/>
            </a:xfrm>
          </p:grpSpPr>
          <p:sp>
            <p:nvSpPr>
              <p:cNvPr id="13385" name="Line 78"/>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86" name="Line 7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30" name="Group 80"/>
          <p:cNvGrpSpPr>
            <a:grpSpLocks/>
          </p:cNvGrpSpPr>
          <p:nvPr/>
        </p:nvGrpSpPr>
        <p:grpSpPr bwMode="auto">
          <a:xfrm>
            <a:off x="7658100" y="4675188"/>
            <a:ext cx="473075" cy="134937"/>
            <a:chOff x="1056" y="816"/>
            <a:chExt cx="288" cy="96"/>
          </a:xfrm>
        </p:grpSpPr>
        <p:grpSp>
          <p:nvGrpSpPr>
            <p:cNvPr id="13377" name="Group 81"/>
            <p:cNvGrpSpPr>
              <a:grpSpLocks/>
            </p:cNvGrpSpPr>
            <p:nvPr/>
          </p:nvGrpSpPr>
          <p:grpSpPr bwMode="auto">
            <a:xfrm>
              <a:off x="1056" y="816"/>
              <a:ext cx="144" cy="96"/>
              <a:chOff x="1056" y="816"/>
              <a:chExt cx="144" cy="96"/>
            </a:xfrm>
          </p:grpSpPr>
          <p:sp>
            <p:nvSpPr>
              <p:cNvPr id="13381" name="Line 82"/>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82" name="Line 8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78" name="Group 84"/>
            <p:cNvGrpSpPr>
              <a:grpSpLocks/>
            </p:cNvGrpSpPr>
            <p:nvPr/>
          </p:nvGrpSpPr>
          <p:grpSpPr bwMode="auto">
            <a:xfrm flipV="1">
              <a:off x="1200" y="816"/>
              <a:ext cx="144" cy="96"/>
              <a:chOff x="1056" y="816"/>
              <a:chExt cx="144" cy="96"/>
            </a:xfrm>
          </p:grpSpPr>
          <p:sp>
            <p:nvSpPr>
              <p:cNvPr id="13379" name="Line 85"/>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80" name="Line 8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31" name="Group 87"/>
          <p:cNvGrpSpPr>
            <a:grpSpLocks/>
          </p:cNvGrpSpPr>
          <p:nvPr/>
        </p:nvGrpSpPr>
        <p:grpSpPr bwMode="auto">
          <a:xfrm>
            <a:off x="7186613" y="4675188"/>
            <a:ext cx="471487" cy="134937"/>
            <a:chOff x="1056" y="816"/>
            <a:chExt cx="288" cy="96"/>
          </a:xfrm>
        </p:grpSpPr>
        <p:grpSp>
          <p:nvGrpSpPr>
            <p:cNvPr id="13371" name="Group 88"/>
            <p:cNvGrpSpPr>
              <a:grpSpLocks/>
            </p:cNvGrpSpPr>
            <p:nvPr/>
          </p:nvGrpSpPr>
          <p:grpSpPr bwMode="auto">
            <a:xfrm>
              <a:off x="1056" y="816"/>
              <a:ext cx="144" cy="96"/>
              <a:chOff x="1056" y="816"/>
              <a:chExt cx="144" cy="96"/>
            </a:xfrm>
          </p:grpSpPr>
          <p:sp>
            <p:nvSpPr>
              <p:cNvPr id="13375" name="Line 8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76" name="Line 9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72" name="Group 91"/>
            <p:cNvGrpSpPr>
              <a:grpSpLocks/>
            </p:cNvGrpSpPr>
            <p:nvPr/>
          </p:nvGrpSpPr>
          <p:grpSpPr bwMode="auto">
            <a:xfrm flipV="1">
              <a:off x="1200" y="816"/>
              <a:ext cx="144" cy="96"/>
              <a:chOff x="1056" y="816"/>
              <a:chExt cx="144" cy="96"/>
            </a:xfrm>
          </p:grpSpPr>
          <p:sp>
            <p:nvSpPr>
              <p:cNvPr id="13373" name="Line 9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74" name="Line 9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3332" name="Group 94"/>
          <p:cNvGrpSpPr>
            <a:grpSpLocks/>
          </p:cNvGrpSpPr>
          <p:nvPr/>
        </p:nvGrpSpPr>
        <p:grpSpPr bwMode="auto">
          <a:xfrm>
            <a:off x="6715125" y="4675188"/>
            <a:ext cx="471488" cy="134937"/>
            <a:chOff x="1056" y="816"/>
            <a:chExt cx="288" cy="96"/>
          </a:xfrm>
        </p:grpSpPr>
        <p:grpSp>
          <p:nvGrpSpPr>
            <p:cNvPr id="13365" name="Group 95"/>
            <p:cNvGrpSpPr>
              <a:grpSpLocks/>
            </p:cNvGrpSpPr>
            <p:nvPr/>
          </p:nvGrpSpPr>
          <p:grpSpPr bwMode="auto">
            <a:xfrm>
              <a:off x="1056" y="816"/>
              <a:ext cx="144" cy="96"/>
              <a:chOff x="1056" y="816"/>
              <a:chExt cx="144" cy="96"/>
            </a:xfrm>
          </p:grpSpPr>
          <p:sp>
            <p:nvSpPr>
              <p:cNvPr id="13369" name="Line 9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3370" name="Line 9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3366" name="Group 98"/>
            <p:cNvGrpSpPr>
              <a:grpSpLocks/>
            </p:cNvGrpSpPr>
            <p:nvPr/>
          </p:nvGrpSpPr>
          <p:grpSpPr bwMode="auto">
            <a:xfrm flipV="1">
              <a:off x="1200" y="816"/>
              <a:ext cx="144" cy="96"/>
              <a:chOff x="1056" y="816"/>
              <a:chExt cx="144" cy="96"/>
            </a:xfrm>
          </p:grpSpPr>
          <p:sp>
            <p:nvSpPr>
              <p:cNvPr id="13367" name="Line 9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3368" name="Line 10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
        <p:nvSpPr>
          <p:cNvPr id="13333" name="Line 101"/>
          <p:cNvSpPr>
            <a:spLocks noChangeShapeType="1"/>
          </p:cNvSpPr>
          <p:nvPr/>
        </p:nvSpPr>
        <p:spPr bwMode="auto">
          <a:xfrm>
            <a:off x="1993900" y="5213350"/>
            <a:ext cx="6137275" cy="0"/>
          </a:xfrm>
          <a:prstGeom prst="line">
            <a:avLst/>
          </a:prstGeom>
          <a:noFill/>
          <a:ln w="25400">
            <a:solidFill>
              <a:schemeClr val="tx1"/>
            </a:solidFill>
            <a:round/>
            <a:headEnd/>
            <a:tailEnd/>
          </a:ln>
        </p:spPr>
        <p:txBody>
          <a:bodyPr/>
          <a:lstStyle/>
          <a:p>
            <a:endParaRPr lang="en-GB"/>
          </a:p>
        </p:txBody>
      </p:sp>
      <p:sp>
        <p:nvSpPr>
          <p:cNvPr id="13334" name="Line 102"/>
          <p:cNvSpPr>
            <a:spLocks noChangeShapeType="1"/>
          </p:cNvSpPr>
          <p:nvPr/>
        </p:nvSpPr>
        <p:spPr bwMode="auto">
          <a:xfrm>
            <a:off x="1993900" y="5011738"/>
            <a:ext cx="6137275" cy="0"/>
          </a:xfrm>
          <a:prstGeom prst="line">
            <a:avLst/>
          </a:prstGeom>
          <a:noFill/>
          <a:ln w="25400">
            <a:solidFill>
              <a:schemeClr val="tx1"/>
            </a:solidFill>
            <a:round/>
            <a:headEnd/>
            <a:tailEnd/>
          </a:ln>
        </p:spPr>
        <p:txBody>
          <a:bodyPr/>
          <a:lstStyle/>
          <a:p>
            <a:endParaRPr lang="en-GB"/>
          </a:p>
        </p:txBody>
      </p:sp>
      <p:sp>
        <p:nvSpPr>
          <p:cNvPr id="13335" name="Line 103"/>
          <p:cNvSpPr>
            <a:spLocks noChangeShapeType="1"/>
          </p:cNvSpPr>
          <p:nvPr/>
        </p:nvSpPr>
        <p:spPr bwMode="auto">
          <a:xfrm>
            <a:off x="2465388" y="5011738"/>
            <a:ext cx="68262" cy="201612"/>
          </a:xfrm>
          <a:prstGeom prst="line">
            <a:avLst/>
          </a:prstGeom>
          <a:noFill/>
          <a:ln w="25400">
            <a:solidFill>
              <a:schemeClr val="tx1"/>
            </a:solidFill>
            <a:round/>
            <a:headEnd/>
            <a:tailEnd/>
          </a:ln>
        </p:spPr>
        <p:txBody>
          <a:bodyPr/>
          <a:lstStyle/>
          <a:p>
            <a:endParaRPr lang="en-GB"/>
          </a:p>
        </p:txBody>
      </p:sp>
      <p:sp>
        <p:nvSpPr>
          <p:cNvPr id="13336" name="Line 104"/>
          <p:cNvSpPr>
            <a:spLocks noChangeShapeType="1"/>
          </p:cNvSpPr>
          <p:nvPr/>
        </p:nvSpPr>
        <p:spPr bwMode="auto">
          <a:xfrm flipH="1">
            <a:off x="2465388" y="5011738"/>
            <a:ext cx="68262" cy="201612"/>
          </a:xfrm>
          <a:prstGeom prst="line">
            <a:avLst/>
          </a:prstGeom>
          <a:noFill/>
          <a:ln w="25400">
            <a:solidFill>
              <a:schemeClr val="tx1"/>
            </a:solidFill>
            <a:round/>
            <a:headEnd/>
            <a:tailEnd/>
          </a:ln>
        </p:spPr>
        <p:txBody>
          <a:bodyPr/>
          <a:lstStyle/>
          <a:p>
            <a:endParaRPr lang="en-GB"/>
          </a:p>
        </p:txBody>
      </p:sp>
      <p:sp>
        <p:nvSpPr>
          <p:cNvPr id="13337" name="Line 105"/>
          <p:cNvSpPr>
            <a:spLocks noChangeShapeType="1"/>
          </p:cNvSpPr>
          <p:nvPr/>
        </p:nvSpPr>
        <p:spPr bwMode="auto">
          <a:xfrm>
            <a:off x="3881438" y="5011738"/>
            <a:ext cx="68262" cy="201612"/>
          </a:xfrm>
          <a:prstGeom prst="line">
            <a:avLst/>
          </a:prstGeom>
          <a:noFill/>
          <a:ln w="25400">
            <a:solidFill>
              <a:schemeClr val="tx1"/>
            </a:solidFill>
            <a:round/>
            <a:headEnd/>
            <a:tailEnd/>
          </a:ln>
        </p:spPr>
        <p:txBody>
          <a:bodyPr/>
          <a:lstStyle/>
          <a:p>
            <a:endParaRPr lang="en-GB"/>
          </a:p>
        </p:txBody>
      </p:sp>
      <p:sp>
        <p:nvSpPr>
          <p:cNvPr id="13338" name="Line 106"/>
          <p:cNvSpPr>
            <a:spLocks noChangeShapeType="1"/>
          </p:cNvSpPr>
          <p:nvPr/>
        </p:nvSpPr>
        <p:spPr bwMode="auto">
          <a:xfrm flipH="1">
            <a:off x="3881438" y="5011738"/>
            <a:ext cx="68262" cy="201612"/>
          </a:xfrm>
          <a:prstGeom prst="line">
            <a:avLst/>
          </a:prstGeom>
          <a:noFill/>
          <a:ln w="25400">
            <a:solidFill>
              <a:schemeClr val="tx1"/>
            </a:solidFill>
            <a:round/>
            <a:headEnd/>
            <a:tailEnd/>
          </a:ln>
        </p:spPr>
        <p:txBody>
          <a:bodyPr/>
          <a:lstStyle/>
          <a:p>
            <a:endParaRPr lang="en-GB"/>
          </a:p>
        </p:txBody>
      </p:sp>
      <p:sp>
        <p:nvSpPr>
          <p:cNvPr id="13339" name="Text Box 107"/>
          <p:cNvSpPr txBox="1">
            <a:spLocks noChangeArrowheads="1"/>
          </p:cNvSpPr>
          <p:nvPr/>
        </p:nvSpPr>
        <p:spPr bwMode="auto">
          <a:xfrm>
            <a:off x="2616200" y="4991100"/>
            <a:ext cx="1181100"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1</a:t>
            </a:r>
          </a:p>
        </p:txBody>
      </p:sp>
      <p:sp>
        <p:nvSpPr>
          <p:cNvPr id="13340" name="Line 108"/>
          <p:cNvSpPr>
            <a:spLocks noChangeShapeType="1"/>
          </p:cNvSpPr>
          <p:nvPr/>
        </p:nvSpPr>
        <p:spPr bwMode="auto">
          <a:xfrm>
            <a:off x="4759325" y="5011738"/>
            <a:ext cx="66675" cy="201612"/>
          </a:xfrm>
          <a:prstGeom prst="line">
            <a:avLst/>
          </a:prstGeom>
          <a:noFill/>
          <a:ln w="25400">
            <a:solidFill>
              <a:schemeClr val="tx1"/>
            </a:solidFill>
            <a:round/>
            <a:headEnd/>
            <a:tailEnd/>
          </a:ln>
        </p:spPr>
        <p:txBody>
          <a:bodyPr/>
          <a:lstStyle/>
          <a:p>
            <a:endParaRPr lang="en-GB"/>
          </a:p>
        </p:txBody>
      </p:sp>
      <p:sp>
        <p:nvSpPr>
          <p:cNvPr id="13341" name="Line 109"/>
          <p:cNvSpPr>
            <a:spLocks noChangeShapeType="1"/>
          </p:cNvSpPr>
          <p:nvPr/>
        </p:nvSpPr>
        <p:spPr bwMode="auto">
          <a:xfrm flipH="1">
            <a:off x="4759325" y="5011738"/>
            <a:ext cx="66675" cy="201612"/>
          </a:xfrm>
          <a:prstGeom prst="line">
            <a:avLst/>
          </a:prstGeom>
          <a:noFill/>
          <a:ln w="25400">
            <a:solidFill>
              <a:schemeClr val="tx1"/>
            </a:solidFill>
            <a:round/>
            <a:headEnd/>
            <a:tailEnd/>
          </a:ln>
        </p:spPr>
        <p:txBody>
          <a:bodyPr/>
          <a:lstStyle/>
          <a:p>
            <a:endParaRPr lang="en-GB"/>
          </a:p>
        </p:txBody>
      </p:sp>
      <p:sp>
        <p:nvSpPr>
          <p:cNvPr id="13342" name="Line 110"/>
          <p:cNvSpPr>
            <a:spLocks noChangeShapeType="1"/>
          </p:cNvSpPr>
          <p:nvPr/>
        </p:nvSpPr>
        <p:spPr bwMode="auto">
          <a:xfrm>
            <a:off x="6175375" y="5011738"/>
            <a:ext cx="66675" cy="201612"/>
          </a:xfrm>
          <a:prstGeom prst="line">
            <a:avLst/>
          </a:prstGeom>
          <a:noFill/>
          <a:ln w="25400">
            <a:solidFill>
              <a:schemeClr val="tx1"/>
            </a:solidFill>
            <a:round/>
            <a:headEnd/>
            <a:tailEnd/>
          </a:ln>
        </p:spPr>
        <p:txBody>
          <a:bodyPr/>
          <a:lstStyle/>
          <a:p>
            <a:endParaRPr lang="en-GB"/>
          </a:p>
        </p:txBody>
      </p:sp>
      <p:sp>
        <p:nvSpPr>
          <p:cNvPr id="13343" name="Line 111"/>
          <p:cNvSpPr>
            <a:spLocks noChangeShapeType="1"/>
          </p:cNvSpPr>
          <p:nvPr/>
        </p:nvSpPr>
        <p:spPr bwMode="auto">
          <a:xfrm flipH="1">
            <a:off x="6175375" y="5011738"/>
            <a:ext cx="66675" cy="201612"/>
          </a:xfrm>
          <a:prstGeom prst="line">
            <a:avLst/>
          </a:prstGeom>
          <a:noFill/>
          <a:ln w="25400">
            <a:solidFill>
              <a:schemeClr val="tx1"/>
            </a:solidFill>
            <a:round/>
            <a:headEnd/>
            <a:tailEnd/>
          </a:ln>
        </p:spPr>
        <p:txBody>
          <a:bodyPr/>
          <a:lstStyle/>
          <a:p>
            <a:endParaRPr lang="en-GB"/>
          </a:p>
        </p:txBody>
      </p:sp>
      <p:sp>
        <p:nvSpPr>
          <p:cNvPr id="13344" name="Text Box 112"/>
          <p:cNvSpPr txBox="1">
            <a:spLocks noChangeArrowheads="1"/>
          </p:cNvSpPr>
          <p:nvPr/>
        </p:nvSpPr>
        <p:spPr bwMode="auto">
          <a:xfrm>
            <a:off x="5029200" y="4991100"/>
            <a:ext cx="1181100"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2</a:t>
            </a:r>
          </a:p>
        </p:txBody>
      </p:sp>
      <p:pic>
        <p:nvPicPr>
          <p:cNvPr id="13345" name="Picture 113"/>
          <p:cNvPicPr preferRelativeResize="0">
            <a:picLocks noChangeAspect="1" noChangeArrowheads="1"/>
          </p:cNvPicPr>
          <p:nvPr/>
        </p:nvPicPr>
        <p:blipFill>
          <a:blip r:embed="rId2" cstate="print">
            <a:grayscl/>
          </a:blip>
          <a:srcRect/>
          <a:stretch>
            <a:fillRect/>
          </a:stretch>
        </p:blipFill>
        <p:spPr bwMode="auto">
          <a:xfrm>
            <a:off x="5608638" y="5683250"/>
            <a:ext cx="447675" cy="328613"/>
          </a:xfrm>
          <a:prstGeom prst="rect">
            <a:avLst/>
          </a:prstGeom>
          <a:noFill/>
          <a:ln w="25400">
            <a:noFill/>
            <a:miter lim="800000"/>
            <a:headEnd/>
            <a:tailEnd/>
          </a:ln>
        </p:spPr>
      </p:pic>
      <p:pic>
        <p:nvPicPr>
          <p:cNvPr id="13346" name="Picture 114"/>
          <p:cNvPicPr preferRelativeResize="0">
            <a:picLocks noChangeAspect="1" noChangeArrowheads="1"/>
          </p:cNvPicPr>
          <p:nvPr/>
        </p:nvPicPr>
        <p:blipFill>
          <a:blip r:embed="rId2" cstate="print">
            <a:grayscl/>
          </a:blip>
          <a:srcRect/>
          <a:stretch>
            <a:fillRect/>
          </a:stretch>
        </p:blipFill>
        <p:spPr bwMode="auto">
          <a:xfrm>
            <a:off x="7658100" y="5689600"/>
            <a:ext cx="446088" cy="330200"/>
          </a:xfrm>
          <a:prstGeom prst="rect">
            <a:avLst/>
          </a:prstGeom>
          <a:noFill/>
          <a:ln w="25400">
            <a:noFill/>
            <a:miter lim="800000"/>
            <a:headEnd/>
            <a:tailEnd/>
          </a:ln>
        </p:spPr>
      </p:pic>
      <p:sp>
        <p:nvSpPr>
          <p:cNvPr id="13347" name="Line 115"/>
          <p:cNvSpPr>
            <a:spLocks noChangeShapeType="1"/>
          </p:cNvSpPr>
          <p:nvPr/>
        </p:nvSpPr>
        <p:spPr bwMode="auto">
          <a:xfrm>
            <a:off x="1993900" y="5548313"/>
            <a:ext cx="6137275" cy="0"/>
          </a:xfrm>
          <a:prstGeom prst="line">
            <a:avLst/>
          </a:prstGeom>
          <a:noFill/>
          <a:ln w="25400">
            <a:solidFill>
              <a:schemeClr val="tx1"/>
            </a:solidFill>
            <a:round/>
            <a:headEnd/>
            <a:tailEnd/>
          </a:ln>
        </p:spPr>
        <p:txBody>
          <a:bodyPr/>
          <a:lstStyle/>
          <a:p>
            <a:endParaRPr lang="en-GB"/>
          </a:p>
        </p:txBody>
      </p:sp>
      <p:sp>
        <p:nvSpPr>
          <p:cNvPr id="13348" name="Line 116"/>
          <p:cNvSpPr>
            <a:spLocks noChangeShapeType="1"/>
          </p:cNvSpPr>
          <p:nvPr/>
        </p:nvSpPr>
        <p:spPr bwMode="auto">
          <a:xfrm>
            <a:off x="1993900" y="5346700"/>
            <a:ext cx="6137275" cy="0"/>
          </a:xfrm>
          <a:prstGeom prst="line">
            <a:avLst/>
          </a:prstGeom>
          <a:noFill/>
          <a:ln w="25400">
            <a:solidFill>
              <a:schemeClr val="tx1"/>
            </a:solidFill>
            <a:round/>
            <a:headEnd/>
            <a:tailEnd/>
          </a:ln>
        </p:spPr>
        <p:txBody>
          <a:bodyPr/>
          <a:lstStyle/>
          <a:p>
            <a:endParaRPr lang="en-GB"/>
          </a:p>
        </p:txBody>
      </p:sp>
      <p:sp>
        <p:nvSpPr>
          <p:cNvPr id="13349" name="Line 117"/>
          <p:cNvSpPr>
            <a:spLocks noChangeShapeType="1"/>
          </p:cNvSpPr>
          <p:nvPr/>
        </p:nvSpPr>
        <p:spPr bwMode="auto">
          <a:xfrm>
            <a:off x="4354513" y="5346700"/>
            <a:ext cx="66675" cy="201613"/>
          </a:xfrm>
          <a:prstGeom prst="line">
            <a:avLst/>
          </a:prstGeom>
          <a:noFill/>
          <a:ln w="25400">
            <a:solidFill>
              <a:schemeClr val="tx1"/>
            </a:solidFill>
            <a:round/>
            <a:headEnd/>
            <a:tailEnd/>
          </a:ln>
        </p:spPr>
        <p:txBody>
          <a:bodyPr/>
          <a:lstStyle/>
          <a:p>
            <a:endParaRPr lang="en-GB"/>
          </a:p>
        </p:txBody>
      </p:sp>
      <p:sp>
        <p:nvSpPr>
          <p:cNvPr id="13350" name="Line 118"/>
          <p:cNvSpPr>
            <a:spLocks noChangeShapeType="1"/>
          </p:cNvSpPr>
          <p:nvPr/>
        </p:nvSpPr>
        <p:spPr bwMode="auto">
          <a:xfrm flipH="1">
            <a:off x="4354513" y="5346700"/>
            <a:ext cx="66675" cy="201613"/>
          </a:xfrm>
          <a:prstGeom prst="line">
            <a:avLst/>
          </a:prstGeom>
          <a:noFill/>
          <a:ln w="25400">
            <a:solidFill>
              <a:schemeClr val="tx1"/>
            </a:solidFill>
            <a:round/>
            <a:headEnd/>
            <a:tailEnd/>
          </a:ln>
        </p:spPr>
        <p:txBody>
          <a:bodyPr/>
          <a:lstStyle/>
          <a:p>
            <a:endParaRPr lang="en-GB"/>
          </a:p>
        </p:txBody>
      </p:sp>
      <p:sp>
        <p:nvSpPr>
          <p:cNvPr id="13351" name="Line 119"/>
          <p:cNvSpPr>
            <a:spLocks noChangeShapeType="1"/>
          </p:cNvSpPr>
          <p:nvPr/>
        </p:nvSpPr>
        <p:spPr bwMode="auto">
          <a:xfrm>
            <a:off x="5516563" y="5346700"/>
            <a:ext cx="66675" cy="201613"/>
          </a:xfrm>
          <a:prstGeom prst="line">
            <a:avLst/>
          </a:prstGeom>
          <a:noFill/>
          <a:ln w="25400">
            <a:solidFill>
              <a:schemeClr val="tx1"/>
            </a:solidFill>
            <a:round/>
            <a:headEnd/>
            <a:tailEnd/>
          </a:ln>
        </p:spPr>
        <p:txBody>
          <a:bodyPr/>
          <a:lstStyle/>
          <a:p>
            <a:endParaRPr lang="en-GB"/>
          </a:p>
        </p:txBody>
      </p:sp>
      <p:sp>
        <p:nvSpPr>
          <p:cNvPr id="13352" name="Line 120"/>
          <p:cNvSpPr>
            <a:spLocks noChangeShapeType="1"/>
          </p:cNvSpPr>
          <p:nvPr/>
        </p:nvSpPr>
        <p:spPr bwMode="auto">
          <a:xfrm flipH="1">
            <a:off x="5516563" y="5346700"/>
            <a:ext cx="66675" cy="201613"/>
          </a:xfrm>
          <a:prstGeom prst="line">
            <a:avLst/>
          </a:prstGeom>
          <a:noFill/>
          <a:ln w="25400">
            <a:solidFill>
              <a:schemeClr val="tx1"/>
            </a:solidFill>
            <a:round/>
            <a:headEnd/>
            <a:tailEnd/>
          </a:ln>
        </p:spPr>
        <p:txBody>
          <a:bodyPr/>
          <a:lstStyle/>
          <a:p>
            <a:endParaRPr lang="en-GB"/>
          </a:p>
        </p:txBody>
      </p:sp>
      <p:sp>
        <p:nvSpPr>
          <p:cNvPr id="13353" name="Text Box 121"/>
          <p:cNvSpPr txBox="1">
            <a:spLocks noChangeArrowheads="1"/>
          </p:cNvSpPr>
          <p:nvPr/>
        </p:nvSpPr>
        <p:spPr bwMode="auto">
          <a:xfrm>
            <a:off x="4354513" y="5327650"/>
            <a:ext cx="1181100" cy="268288"/>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1</a:t>
            </a:r>
          </a:p>
        </p:txBody>
      </p:sp>
      <p:sp>
        <p:nvSpPr>
          <p:cNvPr id="13354" name="Line 122"/>
          <p:cNvSpPr>
            <a:spLocks noChangeShapeType="1"/>
          </p:cNvSpPr>
          <p:nvPr/>
        </p:nvSpPr>
        <p:spPr bwMode="auto">
          <a:xfrm>
            <a:off x="6715125" y="5346700"/>
            <a:ext cx="66675" cy="201613"/>
          </a:xfrm>
          <a:prstGeom prst="line">
            <a:avLst/>
          </a:prstGeom>
          <a:noFill/>
          <a:ln w="25400">
            <a:solidFill>
              <a:schemeClr val="tx1"/>
            </a:solidFill>
            <a:round/>
            <a:headEnd/>
            <a:tailEnd/>
          </a:ln>
        </p:spPr>
        <p:txBody>
          <a:bodyPr/>
          <a:lstStyle/>
          <a:p>
            <a:endParaRPr lang="en-GB"/>
          </a:p>
        </p:txBody>
      </p:sp>
      <p:sp>
        <p:nvSpPr>
          <p:cNvPr id="13355" name="Line 123"/>
          <p:cNvSpPr>
            <a:spLocks noChangeShapeType="1"/>
          </p:cNvSpPr>
          <p:nvPr/>
        </p:nvSpPr>
        <p:spPr bwMode="auto">
          <a:xfrm flipH="1">
            <a:off x="6715125" y="5346700"/>
            <a:ext cx="66675" cy="201613"/>
          </a:xfrm>
          <a:prstGeom prst="line">
            <a:avLst/>
          </a:prstGeom>
          <a:noFill/>
          <a:ln w="25400">
            <a:solidFill>
              <a:schemeClr val="tx1"/>
            </a:solidFill>
            <a:round/>
            <a:headEnd/>
            <a:tailEnd/>
          </a:ln>
        </p:spPr>
        <p:txBody>
          <a:bodyPr/>
          <a:lstStyle/>
          <a:p>
            <a:endParaRPr lang="en-GB"/>
          </a:p>
        </p:txBody>
      </p:sp>
      <p:sp>
        <p:nvSpPr>
          <p:cNvPr id="13356" name="Line 124"/>
          <p:cNvSpPr>
            <a:spLocks noChangeShapeType="1"/>
          </p:cNvSpPr>
          <p:nvPr/>
        </p:nvSpPr>
        <p:spPr bwMode="auto">
          <a:xfrm>
            <a:off x="7877175" y="5346700"/>
            <a:ext cx="66675" cy="201613"/>
          </a:xfrm>
          <a:prstGeom prst="line">
            <a:avLst/>
          </a:prstGeom>
          <a:noFill/>
          <a:ln w="25400">
            <a:solidFill>
              <a:schemeClr val="tx1"/>
            </a:solidFill>
            <a:round/>
            <a:headEnd/>
            <a:tailEnd/>
          </a:ln>
        </p:spPr>
        <p:txBody>
          <a:bodyPr/>
          <a:lstStyle/>
          <a:p>
            <a:endParaRPr lang="en-GB"/>
          </a:p>
        </p:txBody>
      </p:sp>
      <p:sp>
        <p:nvSpPr>
          <p:cNvPr id="13357" name="Line 125"/>
          <p:cNvSpPr>
            <a:spLocks noChangeShapeType="1"/>
          </p:cNvSpPr>
          <p:nvPr/>
        </p:nvSpPr>
        <p:spPr bwMode="auto">
          <a:xfrm flipH="1">
            <a:off x="7877175" y="5346700"/>
            <a:ext cx="66675" cy="201613"/>
          </a:xfrm>
          <a:prstGeom prst="line">
            <a:avLst/>
          </a:prstGeom>
          <a:noFill/>
          <a:ln w="25400">
            <a:solidFill>
              <a:schemeClr val="tx1"/>
            </a:solidFill>
            <a:round/>
            <a:headEnd/>
            <a:tailEnd/>
          </a:ln>
        </p:spPr>
        <p:txBody>
          <a:bodyPr/>
          <a:lstStyle/>
          <a:p>
            <a:endParaRPr lang="en-GB"/>
          </a:p>
        </p:txBody>
      </p:sp>
      <p:sp>
        <p:nvSpPr>
          <p:cNvPr id="13358" name="Text Box 126"/>
          <p:cNvSpPr txBox="1">
            <a:spLocks noChangeArrowheads="1"/>
          </p:cNvSpPr>
          <p:nvPr/>
        </p:nvSpPr>
        <p:spPr bwMode="auto">
          <a:xfrm>
            <a:off x="6715125" y="5327650"/>
            <a:ext cx="1181100" cy="268288"/>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2</a:t>
            </a:r>
          </a:p>
        </p:txBody>
      </p:sp>
      <p:grpSp>
        <p:nvGrpSpPr>
          <p:cNvPr id="13359" name="Group 133"/>
          <p:cNvGrpSpPr>
            <a:grpSpLocks/>
          </p:cNvGrpSpPr>
          <p:nvPr/>
        </p:nvGrpSpPr>
        <p:grpSpPr bwMode="auto">
          <a:xfrm>
            <a:off x="2211388" y="3092450"/>
            <a:ext cx="5194300" cy="806450"/>
            <a:chOff x="1393" y="1948"/>
            <a:chExt cx="3272" cy="508"/>
          </a:xfrm>
        </p:grpSpPr>
        <p:sp>
          <p:nvSpPr>
            <p:cNvPr id="13360" name="Rectangle 128"/>
            <p:cNvSpPr>
              <a:spLocks noChangeArrowheads="1"/>
            </p:cNvSpPr>
            <p:nvPr/>
          </p:nvSpPr>
          <p:spPr bwMode="auto">
            <a:xfrm>
              <a:off x="3999" y="1948"/>
              <a:ext cx="666" cy="508"/>
            </a:xfrm>
            <a:prstGeom prst="rect">
              <a:avLst/>
            </a:prstGeom>
            <a:solidFill>
              <a:schemeClr val="accent2"/>
            </a:solidFill>
            <a:ln w="25400">
              <a:solidFill>
                <a:schemeClr val="tx1"/>
              </a:solidFill>
              <a:miter lim="800000"/>
              <a:headEnd/>
              <a:tailEnd/>
            </a:ln>
          </p:spPr>
          <p:txBody>
            <a:bodyPr wrap="none" lIns="80791" tIns="40395" rIns="80791" bIns="40395" anchor="ctr"/>
            <a:lstStyle/>
            <a:p>
              <a:pPr defTabSz="808038"/>
              <a:r>
                <a:rPr lang="en-US" sz="1600" b="1">
                  <a:solidFill>
                    <a:schemeClr val="bg1"/>
                  </a:solidFill>
                  <a:cs typeface="Arial" charset="0"/>
                </a:rPr>
                <a:t>Checker</a:t>
              </a:r>
            </a:p>
          </p:txBody>
        </p:sp>
        <p:sp>
          <p:nvSpPr>
            <p:cNvPr id="13361" name="Rectangle 129"/>
            <p:cNvSpPr>
              <a:spLocks noChangeArrowheads="1"/>
            </p:cNvSpPr>
            <p:nvPr/>
          </p:nvSpPr>
          <p:spPr bwMode="auto">
            <a:xfrm>
              <a:off x="1393" y="1969"/>
              <a:ext cx="707" cy="466"/>
            </a:xfrm>
            <a:prstGeom prst="rect">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Stimulus</a:t>
              </a:r>
            </a:p>
          </p:txBody>
        </p:sp>
        <p:cxnSp>
          <p:nvCxnSpPr>
            <p:cNvPr id="13362" name="AutoShape 130"/>
            <p:cNvCxnSpPr>
              <a:cxnSpLocks noChangeShapeType="1"/>
              <a:stCxn id="13361" idx="3"/>
            </p:cNvCxnSpPr>
            <p:nvPr/>
          </p:nvCxnSpPr>
          <p:spPr bwMode="auto">
            <a:xfrm>
              <a:off x="2108" y="2202"/>
              <a:ext cx="574" cy="0"/>
            </a:xfrm>
            <a:prstGeom prst="straightConnector1">
              <a:avLst/>
            </a:prstGeom>
            <a:noFill/>
            <a:ln w="25400">
              <a:solidFill>
                <a:schemeClr val="tx1"/>
              </a:solidFill>
              <a:round/>
              <a:headEnd/>
              <a:tailEnd type="triangle" w="lg" len="lg"/>
            </a:ln>
          </p:spPr>
        </p:cxnSp>
        <p:cxnSp>
          <p:nvCxnSpPr>
            <p:cNvPr id="13363" name="AutoShape 131"/>
            <p:cNvCxnSpPr>
              <a:cxnSpLocks noChangeShapeType="1"/>
              <a:endCxn id="13360" idx="1"/>
            </p:cNvCxnSpPr>
            <p:nvPr/>
          </p:nvCxnSpPr>
          <p:spPr bwMode="auto">
            <a:xfrm>
              <a:off x="3416" y="2202"/>
              <a:ext cx="575" cy="0"/>
            </a:xfrm>
            <a:prstGeom prst="straightConnector1">
              <a:avLst/>
            </a:prstGeom>
            <a:noFill/>
            <a:ln w="25400">
              <a:solidFill>
                <a:schemeClr val="tx1"/>
              </a:solidFill>
              <a:round/>
              <a:headEnd/>
              <a:tailEnd type="triangle" w="lg" len="lg"/>
            </a:ln>
          </p:spPr>
        </p:cxnSp>
        <p:sp>
          <p:nvSpPr>
            <p:cNvPr id="13364" name="AutoShape 132"/>
            <p:cNvSpPr>
              <a:spLocks noChangeArrowheads="1"/>
            </p:cNvSpPr>
            <p:nvPr/>
          </p:nvSpPr>
          <p:spPr bwMode="auto">
            <a:xfrm>
              <a:off x="2674" y="1948"/>
              <a:ext cx="751" cy="508"/>
            </a:xfrm>
            <a:prstGeom prst="roundRect">
              <a:avLst>
                <a:gd name="adj" fmla="val 16667"/>
              </a:avLst>
            </a:prstGeom>
            <a:solidFill>
              <a:schemeClr val="accent1"/>
            </a:solidFill>
            <a:ln w="25400">
              <a:solidFill>
                <a:schemeClr val="tx1"/>
              </a:solidFill>
              <a:round/>
              <a:headEnd/>
              <a:tailEnd/>
            </a:ln>
          </p:spPr>
          <p:txBody>
            <a:bodyPr wrap="none" lIns="80791" tIns="40395" rIns="80791" bIns="40395" anchor="ctr"/>
            <a:lstStyle/>
            <a:p>
              <a:pPr defTabSz="808038"/>
              <a:r>
                <a:rPr lang="en-US" sz="1600" b="1">
                  <a:cs typeface="Arial" charset="0"/>
                </a:rPr>
                <a:t>DUV</a:t>
              </a:r>
            </a:p>
          </p:txBody>
        </p:sp>
      </p:gr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On-the-fly Checking</a:t>
            </a:r>
          </a:p>
        </p:txBody>
      </p:sp>
      <p:sp>
        <p:nvSpPr>
          <p:cNvPr id="14339" name="Rectangle 3"/>
          <p:cNvSpPr>
            <a:spLocks noGrp="1" noChangeArrowheads="1"/>
          </p:cNvSpPr>
          <p:nvPr>
            <p:ph type="body" idx="1"/>
          </p:nvPr>
        </p:nvSpPr>
        <p:spPr>
          <a:xfrm>
            <a:off x="468313" y="1265238"/>
            <a:ext cx="8229600" cy="5127625"/>
          </a:xfrm>
        </p:spPr>
        <p:txBody>
          <a:bodyPr/>
          <a:lstStyle/>
          <a:p>
            <a:pPr eaLnBrk="1" hangingPunct="1">
              <a:lnSpc>
                <a:spcPct val="90000"/>
              </a:lnSpc>
            </a:pPr>
            <a:r>
              <a:rPr lang="en-US" sz="2800" dirty="0" smtClean="0">
                <a:solidFill>
                  <a:srgbClr val="0000CC"/>
                </a:solidFill>
              </a:rPr>
              <a:t>Advantages</a:t>
            </a:r>
          </a:p>
          <a:p>
            <a:pPr lvl="1" eaLnBrk="1" hangingPunct="1">
              <a:lnSpc>
                <a:spcPct val="90000"/>
              </a:lnSpc>
            </a:pPr>
            <a:r>
              <a:rPr lang="en-US" sz="2400" dirty="0" smtClean="0"/>
              <a:t>Detection can be as close as possible (in time and space) to the bug source</a:t>
            </a:r>
          </a:p>
          <a:p>
            <a:pPr lvl="1" eaLnBrk="1" hangingPunct="1">
              <a:lnSpc>
                <a:spcPct val="90000"/>
              </a:lnSpc>
            </a:pPr>
            <a:r>
              <a:rPr lang="en-GB" sz="2400" dirty="0" smtClean="0"/>
              <a:t>Can stop test as soon as bug occurs; no wasted simulation cycles</a:t>
            </a:r>
            <a:endParaRPr lang="en-US" sz="2400" dirty="0" smtClean="0"/>
          </a:p>
          <a:p>
            <a:pPr lvl="1" eaLnBrk="1" hangingPunct="1">
              <a:lnSpc>
                <a:spcPct val="90000"/>
              </a:lnSpc>
            </a:pPr>
            <a:r>
              <a:rPr lang="en-US" sz="2400" dirty="0" smtClean="0"/>
              <a:t>Do not require large traces and external tools to do the checking</a:t>
            </a:r>
          </a:p>
          <a:p>
            <a:pPr eaLnBrk="1" hangingPunct="1">
              <a:lnSpc>
                <a:spcPct val="90000"/>
              </a:lnSpc>
            </a:pPr>
            <a:r>
              <a:rPr lang="en-US" sz="2800" dirty="0" smtClean="0">
                <a:solidFill>
                  <a:srgbClr val="0000CC"/>
                </a:solidFill>
              </a:rPr>
              <a:t>Disadvantages</a:t>
            </a:r>
          </a:p>
          <a:p>
            <a:pPr lvl="1" eaLnBrk="1" hangingPunct="1">
              <a:lnSpc>
                <a:spcPct val="90000"/>
              </a:lnSpc>
            </a:pPr>
            <a:r>
              <a:rPr lang="en-US" sz="2400" dirty="0" smtClean="0"/>
              <a:t>May </a:t>
            </a:r>
            <a:r>
              <a:rPr lang="en-US" sz="2400" b="1" dirty="0" smtClean="0"/>
              <a:t>slow down simulation</a:t>
            </a:r>
          </a:p>
          <a:p>
            <a:pPr lvl="1" eaLnBrk="1" hangingPunct="1">
              <a:lnSpc>
                <a:spcPct val="90000"/>
              </a:lnSpc>
            </a:pPr>
            <a:r>
              <a:rPr lang="en-US" sz="2400" dirty="0" smtClean="0"/>
              <a:t>Checking is limited to allowed time and space complexity</a:t>
            </a:r>
          </a:p>
          <a:p>
            <a:pPr lvl="1" eaLnBrk="1" hangingPunct="1">
              <a:lnSpc>
                <a:spcPct val="90000"/>
              </a:lnSpc>
            </a:pPr>
            <a:r>
              <a:rPr lang="en-US" sz="2400" dirty="0" smtClean="0"/>
              <a:t>Need to </a:t>
            </a:r>
            <a:r>
              <a:rPr lang="en-US" sz="2400" dirty="0" smtClean="0">
                <a:solidFill>
                  <a:srgbClr val="A50021"/>
                </a:solidFill>
              </a:rPr>
              <a:t>plan the checking in advance</a:t>
            </a:r>
          </a:p>
          <a:p>
            <a:pPr lvl="2" eaLnBrk="1" hangingPunct="1">
              <a:lnSpc>
                <a:spcPct val="90000"/>
              </a:lnSpc>
            </a:pPr>
            <a:r>
              <a:rPr lang="en-US" sz="2000" dirty="0" smtClean="0"/>
              <a:t> </a:t>
            </a:r>
            <a:r>
              <a:rPr lang="en-US" sz="2000" dirty="0" smtClean="0">
                <a:solidFill>
                  <a:srgbClr val="A50021"/>
                </a:solidFill>
              </a:rPr>
              <a:t>To add a new checker, we need to rerun simulation</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End-of-test Checking</a:t>
            </a:r>
          </a:p>
        </p:txBody>
      </p:sp>
      <p:sp>
        <p:nvSpPr>
          <p:cNvPr id="15363" name="Rectangle 3"/>
          <p:cNvSpPr>
            <a:spLocks noGrp="1" noChangeArrowheads="1"/>
          </p:cNvSpPr>
          <p:nvPr>
            <p:ph type="body" idx="1"/>
          </p:nvPr>
        </p:nvSpPr>
        <p:spPr>
          <a:xfrm>
            <a:off x="493713" y="1379538"/>
            <a:ext cx="8229600" cy="1450975"/>
          </a:xfrm>
        </p:spPr>
        <p:txBody>
          <a:bodyPr/>
          <a:lstStyle/>
          <a:p>
            <a:pPr eaLnBrk="1" hangingPunct="1">
              <a:lnSpc>
                <a:spcPct val="80000"/>
              </a:lnSpc>
            </a:pPr>
            <a:r>
              <a:rPr lang="en-US" sz="2400" smtClean="0"/>
              <a:t>Checking is done </a:t>
            </a:r>
            <a:r>
              <a:rPr lang="en-US" sz="2400" b="1" smtClean="0">
                <a:solidFill>
                  <a:srgbClr val="A50021"/>
                </a:solidFill>
              </a:rPr>
              <a:t>at the end of simulation</a:t>
            </a:r>
          </a:p>
          <a:p>
            <a:pPr eaLnBrk="1" hangingPunct="1">
              <a:lnSpc>
                <a:spcPct val="80000"/>
              </a:lnSpc>
            </a:pPr>
            <a:r>
              <a:rPr lang="en-US" sz="2400" smtClean="0"/>
              <a:t>The checker checks the state of internal and external resources and makes sure that they are correct</a:t>
            </a:r>
          </a:p>
        </p:txBody>
      </p:sp>
      <p:sp>
        <p:nvSpPr>
          <p:cNvPr id="15364" name="Text Box 4"/>
          <p:cNvSpPr txBox="1">
            <a:spLocks noChangeArrowheads="1"/>
          </p:cNvSpPr>
          <p:nvPr/>
        </p:nvSpPr>
        <p:spPr bwMode="auto">
          <a:xfrm>
            <a:off x="862013" y="4705350"/>
            <a:ext cx="1706562" cy="1606550"/>
          </a:xfrm>
          <a:prstGeom prst="rect">
            <a:avLst/>
          </a:prstGeom>
          <a:noFill/>
          <a:ln w="25400">
            <a:noFill/>
            <a:miter lim="800000"/>
            <a:headEnd/>
            <a:tailEnd/>
          </a:ln>
        </p:spPr>
        <p:txBody>
          <a:bodyPr lIns="80791" tIns="40395" rIns="80791" bIns="40395">
            <a:spAutoFit/>
          </a:bodyPr>
          <a:lstStyle/>
          <a:p>
            <a:pPr algn="r" defTabSz="808038">
              <a:lnSpc>
                <a:spcPct val="90000"/>
              </a:lnSpc>
            </a:pPr>
            <a:r>
              <a:rPr lang="en-US" sz="1200" b="1">
                <a:cs typeface="Arial" charset="0"/>
              </a:rPr>
              <a:t>clk</a:t>
            </a:r>
          </a:p>
          <a:p>
            <a:pPr algn="r" defTabSz="808038">
              <a:lnSpc>
                <a:spcPct val="90000"/>
              </a:lnSpc>
            </a:pPr>
            <a:endParaRPr lang="en-US" sz="1200" b="1">
              <a:cs typeface="Arial" charset="0"/>
            </a:endParaRPr>
          </a:p>
          <a:p>
            <a:pPr algn="r" defTabSz="808038">
              <a:lnSpc>
                <a:spcPct val="90000"/>
              </a:lnSpc>
            </a:pPr>
            <a:r>
              <a:rPr lang="en-US" sz="1200" b="1">
                <a:cs typeface="Arial" charset="0"/>
              </a:rPr>
              <a:t>DUV Instruction</a:t>
            </a:r>
          </a:p>
          <a:p>
            <a:pPr algn="r" defTabSz="808038">
              <a:lnSpc>
                <a:spcPct val="90000"/>
              </a:lnSpc>
            </a:pPr>
            <a:endParaRPr lang="en-US" sz="1200" b="1">
              <a:cs typeface="Arial" charset="0"/>
            </a:endParaRPr>
          </a:p>
          <a:p>
            <a:pPr algn="r" defTabSz="808038">
              <a:lnSpc>
                <a:spcPct val="90000"/>
              </a:lnSpc>
            </a:pPr>
            <a:r>
              <a:rPr lang="en-US" sz="1200" b="1">
                <a:cs typeface="Arial" charset="0"/>
              </a:rPr>
              <a:t>DUV Operands</a:t>
            </a:r>
          </a:p>
          <a:p>
            <a:pPr algn="r" defTabSz="808038">
              <a:lnSpc>
                <a:spcPct val="90000"/>
              </a:lnSpc>
            </a:pPr>
            <a:endParaRPr lang="en-US" sz="1200" b="1">
              <a:cs typeface="Arial" charset="0"/>
            </a:endParaRPr>
          </a:p>
          <a:p>
            <a:pPr algn="r" defTabSz="808038">
              <a:lnSpc>
                <a:spcPct val="90000"/>
              </a:lnSpc>
            </a:pPr>
            <a:r>
              <a:rPr lang="en-US" sz="1200" b="1">
                <a:cs typeface="Arial" charset="0"/>
              </a:rPr>
              <a:t>Internal Resource 1 </a:t>
            </a:r>
          </a:p>
          <a:p>
            <a:pPr algn="r" defTabSz="808038">
              <a:lnSpc>
                <a:spcPct val="90000"/>
              </a:lnSpc>
            </a:pPr>
            <a:endParaRPr lang="en-US" sz="1200" b="1">
              <a:cs typeface="Arial" charset="0"/>
            </a:endParaRPr>
          </a:p>
          <a:p>
            <a:pPr algn="r" defTabSz="808038">
              <a:lnSpc>
                <a:spcPct val="90000"/>
              </a:lnSpc>
            </a:pPr>
            <a:r>
              <a:rPr lang="en-US" sz="1200" b="1">
                <a:cs typeface="Arial" charset="0"/>
              </a:rPr>
              <a:t>External Resource 2</a:t>
            </a:r>
          </a:p>
        </p:txBody>
      </p:sp>
      <p:grpSp>
        <p:nvGrpSpPr>
          <p:cNvPr id="15365" name="Group 5"/>
          <p:cNvGrpSpPr>
            <a:grpSpLocks/>
          </p:cNvGrpSpPr>
          <p:nvPr/>
        </p:nvGrpSpPr>
        <p:grpSpPr bwMode="auto">
          <a:xfrm>
            <a:off x="862013" y="4100513"/>
            <a:ext cx="7958137" cy="2217737"/>
            <a:chOff x="278" y="2593"/>
            <a:chExt cx="5664" cy="1584"/>
          </a:xfrm>
        </p:grpSpPr>
        <p:sp>
          <p:nvSpPr>
            <p:cNvPr id="15374" name="Rectangle 6"/>
            <p:cNvSpPr>
              <a:spLocks noChangeArrowheads="1"/>
            </p:cNvSpPr>
            <p:nvPr/>
          </p:nvSpPr>
          <p:spPr bwMode="auto">
            <a:xfrm>
              <a:off x="278" y="2593"/>
              <a:ext cx="5664" cy="1584"/>
            </a:xfrm>
            <a:prstGeom prst="rect">
              <a:avLst/>
            </a:prstGeom>
            <a:noFill/>
            <a:ln w="25400">
              <a:solidFill>
                <a:schemeClr val="tx1"/>
              </a:solidFill>
              <a:miter lim="800000"/>
              <a:headEnd/>
              <a:tailEnd/>
            </a:ln>
          </p:spPr>
          <p:txBody>
            <a:bodyPr wrap="none" anchor="ctr"/>
            <a:lstStyle/>
            <a:p>
              <a:endParaRPr lang="en-GB"/>
            </a:p>
          </p:txBody>
        </p:sp>
        <p:sp>
          <p:nvSpPr>
            <p:cNvPr id="15375" name="Text Box 7"/>
            <p:cNvSpPr txBox="1">
              <a:spLocks noChangeArrowheads="1"/>
            </p:cNvSpPr>
            <p:nvPr/>
          </p:nvSpPr>
          <p:spPr bwMode="auto">
            <a:xfrm>
              <a:off x="1094" y="2723"/>
              <a:ext cx="4515" cy="192"/>
            </a:xfrm>
            <a:prstGeom prst="rect">
              <a:avLst/>
            </a:prstGeom>
            <a:noFill/>
            <a:ln w="25400">
              <a:noFill/>
              <a:miter lim="800000"/>
              <a:headEnd/>
              <a:tailEnd/>
            </a:ln>
          </p:spPr>
          <p:txBody>
            <a:bodyPr wrap="none" lIns="80791" tIns="40395" rIns="80791" bIns="40395">
              <a:spAutoFit/>
            </a:bodyPr>
            <a:lstStyle/>
            <a:p>
              <a:pPr algn="l" defTabSz="457200">
                <a:tabLst>
                  <a:tab pos="512763" algn="l"/>
                </a:tabLst>
              </a:pPr>
              <a:r>
                <a:rPr lang="en-US" sz="1200" b="1">
                  <a:cs typeface="Arial" charset="0"/>
                </a:rPr>
                <a:t>Cycle	0	1	 2	  3	 4 	  5 	…………………	   t-3	    t-2	    t-1	    t</a:t>
              </a:r>
            </a:p>
          </p:txBody>
        </p:sp>
        <p:grpSp>
          <p:nvGrpSpPr>
            <p:cNvPr id="15376" name="Group 8"/>
            <p:cNvGrpSpPr>
              <a:grpSpLocks/>
            </p:cNvGrpSpPr>
            <p:nvPr/>
          </p:nvGrpSpPr>
          <p:grpSpPr bwMode="auto">
            <a:xfrm>
              <a:off x="1478" y="2929"/>
              <a:ext cx="4416" cy="1200"/>
              <a:chOff x="1104" y="1824"/>
              <a:chExt cx="4416" cy="2160"/>
            </a:xfrm>
          </p:grpSpPr>
          <p:sp>
            <p:nvSpPr>
              <p:cNvPr id="15516" name="Line 9"/>
              <p:cNvSpPr>
                <a:spLocks noChangeShapeType="1"/>
              </p:cNvSpPr>
              <p:nvPr/>
            </p:nvSpPr>
            <p:spPr bwMode="auto">
              <a:xfrm>
                <a:off x="1104" y="1824"/>
                <a:ext cx="0" cy="2160"/>
              </a:xfrm>
              <a:prstGeom prst="line">
                <a:avLst/>
              </a:prstGeom>
              <a:noFill/>
              <a:ln w="25400">
                <a:solidFill>
                  <a:schemeClr val="tx1"/>
                </a:solidFill>
                <a:round/>
                <a:headEnd/>
                <a:tailEnd/>
              </a:ln>
            </p:spPr>
            <p:txBody>
              <a:bodyPr/>
              <a:lstStyle/>
              <a:p>
                <a:endParaRPr lang="en-GB"/>
              </a:p>
            </p:txBody>
          </p:sp>
          <p:sp>
            <p:nvSpPr>
              <p:cNvPr id="15517" name="Line 10"/>
              <p:cNvSpPr>
                <a:spLocks noChangeShapeType="1"/>
              </p:cNvSpPr>
              <p:nvPr/>
            </p:nvSpPr>
            <p:spPr bwMode="auto">
              <a:xfrm>
                <a:off x="1104" y="1824"/>
                <a:ext cx="4416" cy="0"/>
              </a:xfrm>
              <a:prstGeom prst="line">
                <a:avLst/>
              </a:prstGeom>
              <a:noFill/>
              <a:ln w="25400">
                <a:solidFill>
                  <a:schemeClr val="tx1"/>
                </a:solidFill>
                <a:round/>
                <a:headEnd/>
                <a:tailEnd/>
              </a:ln>
            </p:spPr>
            <p:txBody>
              <a:bodyPr/>
              <a:lstStyle/>
              <a:p>
                <a:endParaRPr lang="en-GB"/>
              </a:p>
            </p:txBody>
          </p:sp>
        </p:grpSp>
        <p:grpSp>
          <p:nvGrpSpPr>
            <p:cNvPr id="15377" name="Group 11"/>
            <p:cNvGrpSpPr>
              <a:grpSpLocks/>
            </p:cNvGrpSpPr>
            <p:nvPr/>
          </p:nvGrpSpPr>
          <p:grpSpPr bwMode="auto">
            <a:xfrm>
              <a:off x="1478" y="3073"/>
              <a:ext cx="336" cy="96"/>
              <a:chOff x="1056" y="816"/>
              <a:chExt cx="288" cy="96"/>
            </a:xfrm>
          </p:grpSpPr>
          <p:grpSp>
            <p:nvGrpSpPr>
              <p:cNvPr id="15510" name="Group 12"/>
              <p:cNvGrpSpPr>
                <a:grpSpLocks/>
              </p:cNvGrpSpPr>
              <p:nvPr/>
            </p:nvGrpSpPr>
            <p:grpSpPr bwMode="auto">
              <a:xfrm>
                <a:off x="1056" y="816"/>
                <a:ext cx="144" cy="96"/>
                <a:chOff x="1056" y="816"/>
                <a:chExt cx="144" cy="96"/>
              </a:xfrm>
            </p:grpSpPr>
            <p:sp>
              <p:nvSpPr>
                <p:cNvPr id="15514" name="Line 13"/>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515" name="Line 1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511" name="Group 15"/>
              <p:cNvGrpSpPr>
                <a:grpSpLocks/>
              </p:cNvGrpSpPr>
              <p:nvPr/>
            </p:nvGrpSpPr>
            <p:grpSpPr bwMode="auto">
              <a:xfrm flipV="1">
                <a:off x="1200" y="816"/>
                <a:ext cx="144" cy="96"/>
                <a:chOff x="1056" y="816"/>
                <a:chExt cx="144" cy="96"/>
              </a:xfrm>
            </p:grpSpPr>
            <p:sp>
              <p:nvSpPr>
                <p:cNvPr id="15512" name="Line 16"/>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513" name="Line 1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78" name="Group 18"/>
            <p:cNvGrpSpPr>
              <a:grpSpLocks/>
            </p:cNvGrpSpPr>
            <p:nvPr/>
          </p:nvGrpSpPr>
          <p:grpSpPr bwMode="auto">
            <a:xfrm>
              <a:off x="1814" y="3073"/>
              <a:ext cx="336" cy="96"/>
              <a:chOff x="1056" y="816"/>
              <a:chExt cx="288" cy="96"/>
            </a:xfrm>
          </p:grpSpPr>
          <p:grpSp>
            <p:nvGrpSpPr>
              <p:cNvPr id="15504" name="Group 19"/>
              <p:cNvGrpSpPr>
                <a:grpSpLocks/>
              </p:cNvGrpSpPr>
              <p:nvPr/>
            </p:nvGrpSpPr>
            <p:grpSpPr bwMode="auto">
              <a:xfrm>
                <a:off x="1056" y="816"/>
                <a:ext cx="144" cy="96"/>
                <a:chOff x="1056" y="816"/>
                <a:chExt cx="144" cy="96"/>
              </a:xfrm>
            </p:grpSpPr>
            <p:sp>
              <p:nvSpPr>
                <p:cNvPr id="15508" name="Line 20"/>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509" name="Line 2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505" name="Group 22"/>
              <p:cNvGrpSpPr>
                <a:grpSpLocks/>
              </p:cNvGrpSpPr>
              <p:nvPr/>
            </p:nvGrpSpPr>
            <p:grpSpPr bwMode="auto">
              <a:xfrm flipV="1">
                <a:off x="1200" y="816"/>
                <a:ext cx="144" cy="96"/>
                <a:chOff x="1056" y="816"/>
                <a:chExt cx="144" cy="96"/>
              </a:xfrm>
            </p:grpSpPr>
            <p:sp>
              <p:nvSpPr>
                <p:cNvPr id="15506" name="Line 23"/>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507" name="Line 2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79" name="Group 25"/>
            <p:cNvGrpSpPr>
              <a:grpSpLocks/>
            </p:cNvGrpSpPr>
            <p:nvPr/>
          </p:nvGrpSpPr>
          <p:grpSpPr bwMode="auto">
            <a:xfrm>
              <a:off x="2150" y="3073"/>
              <a:ext cx="336" cy="96"/>
              <a:chOff x="1056" y="816"/>
              <a:chExt cx="288" cy="96"/>
            </a:xfrm>
          </p:grpSpPr>
          <p:grpSp>
            <p:nvGrpSpPr>
              <p:cNvPr id="15498" name="Group 26"/>
              <p:cNvGrpSpPr>
                <a:grpSpLocks/>
              </p:cNvGrpSpPr>
              <p:nvPr/>
            </p:nvGrpSpPr>
            <p:grpSpPr bwMode="auto">
              <a:xfrm>
                <a:off x="1056" y="816"/>
                <a:ext cx="144" cy="96"/>
                <a:chOff x="1056" y="816"/>
                <a:chExt cx="144" cy="96"/>
              </a:xfrm>
            </p:grpSpPr>
            <p:sp>
              <p:nvSpPr>
                <p:cNvPr id="15502" name="Line 27"/>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503" name="Line 28"/>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99" name="Group 29"/>
              <p:cNvGrpSpPr>
                <a:grpSpLocks/>
              </p:cNvGrpSpPr>
              <p:nvPr/>
            </p:nvGrpSpPr>
            <p:grpSpPr bwMode="auto">
              <a:xfrm flipV="1">
                <a:off x="1200" y="816"/>
                <a:ext cx="144" cy="96"/>
                <a:chOff x="1056" y="816"/>
                <a:chExt cx="144" cy="96"/>
              </a:xfrm>
            </p:grpSpPr>
            <p:sp>
              <p:nvSpPr>
                <p:cNvPr id="15500" name="Line 30"/>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501" name="Line 3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0" name="Group 32"/>
            <p:cNvGrpSpPr>
              <a:grpSpLocks/>
            </p:cNvGrpSpPr>
            <p:nvPr/>
          </p:nvGrpSpPr>
          <p:grpSpPr bwMode="auto">
            <a:xfrm>
              <a:off x="2486" y="3073"/>
              <a:ext cx="336" cy="96"/>
              <a:chOff x="1056" y="816"/>
              <a:chExt cx="288" cy="96"/>
            </a:xfrm>
          </p:grpSpPr>
          <p:grpSp>
            <p:nvGrpSpPr>
              <p:cNvPr id="15492" name="Group 33"/>
              <p:cNvGrpSpPr>
                <a:grpSpLocks/>
              </p:cNvGrpSpPr>
              <p:nvPr/>
            </p:nvGrpSpPr>
            <p:grpSpPr bwMode="auto">
              <a:xfrm>
                <a:off x="1056" y="816"/>
                <a:ext cx="144" cy="96"/>
                <a:chOff x="1056" y="816"/>
                <a:chExt cx="144" cy="96"/>
              </a:xfrm>
            </p:grpSpPr>
            <p:sp>
              <p:nvSpPr>
                <p:cNvPr id="15496" name="Line 34"/>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97" name="Line 3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93" name="Group 36"/>
              <p:cNvGrpSpPr>
                <a:grpSpLocks/>
              </p:cNvGrpSpPr>
              <p:nvPr/>
            </p:nvGrpSpPr>
            <p:grpSpPr bwMode="auto">
              <a:xfrm flipV="1">
                <a:off x="1200" y="816"/>
                <a:ext cx="144" cy="96"/>
                <a:chOff x="1056" y="816"/>
                <a:chExt cx="144" cy="96"/>
              </a:xfrm>
            </p:grpSpPr>
            <p:sp>
              <p:nvSpPr>
                <p:cNvPr id="15494" name="Line 37"/>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95" name="Line 38"/>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1" name="Group 39"/>
            <p:cNvGrpSpPr>
              <a:grpSpLocks/>
            </p:cNvGrpSpPr>
            <p:nvPr/>
          </p:nvGrpSpPr>
          <p:grpSpPr bwMode="auto">
            <a:xfrm>
              <a:off x="2822" y="3073"/>
              <a:ext cx="336" cy="96"/>
              <a:chOff x="1056" y="816"/>
              <a:chExt cx="288" cy="96"/>
            </a:xfrm>
          </p:grpSpPr>
          <p:grpSp>
            <p:nvGrpSpPr>
              <p:cNvPr id="15486" name="Group 40"/>
              <p:cNvGrpSpPr>
                <a:grpSpLocks/>
              </p:cNvGrpSpPr>
              <p:nvPr/>
            </p:nvGrpSpPr>
            <p:grpSpPr bwMode="auto">
              <a:xfrm>
                <a:off x="1056" y="816"/>
                <a:ext cx="144" cy="96"/>
                <a:chOff x="1056" y="816"/>
                <a:chExt cx="144" cy="96"/>
              </a:xfrm>
            </p:grpSpPr>
            <p:sp>
              <p:nvSpPr>
                <p:cNvPr id="15490" name="Line 41"/>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91" name="Line 4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87" name="Group 43"/>
              <p:cNvGrpSpPr>
                <a:grpSpLocks/>
              </p:cNvGrpSpPr>
              <p:nvPr/>
            </p:nvGrpSpPr>
            <p:grpSpPr bwMode="auto">
              <a:xfrm flipV="1">
                <a:off x="1200" y="816"/>
                <a:ext cx="144" cy="96"/>
                <a:chOff x="1056" y="816"/>
                <a:chExt cx="144" cy="96"/>
              </a:xfrm>
            </p:grpSpPr>
            <p:sp>
              <p:nvSpPr>
                <p:cNvPr id="15488" name="Line 44"/>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89" name="Line 4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2" name="Group 46"/>
            <p:cNvGrpSpPr>
              <a:grpSpLocks/>
            </p:cNvGrpSpPr>
            <p:nvPr/>
          </p:nvGrpSpPr>
          <p:grpSpPr bwMode="auto">
            <a:xfrm>
              <a:off x="3158" y="3073"/>
              <a:ext cx="336" cy="96"/>
              <a:chOff x="1056" y="816"/>
              <a:chExt cx="288" cy="96"/>
            </a:xfrm>
          </p:grpSpPr>
          <p:grpSp>
            <p:nvGrpSpPr>
              <p:cNvPr id="15480" name="Group 47"/>
              <p:cNvGrpSpPr>
                <a:grpSpLocks/>
              </p:cNvGrpSpPr>
              <p:nvPr/>
            </p:nvGrpSpPr>
            <p:grpSpPr bwMode="auto">
              <a:xfrm>
                <a:off x="1056" y="816"/>
                <a:ext cx="144" cy="96"/>
                <a:chOff x="1056" y="816"/>
                <a:chExt cx="144" cy="96"/>
              </a:xfrm>
            </p:grpSpPr>
            <p:sp>
              <p:nvSpPr>
                <p:cNvPr id="15484" name="Line 48"/>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85" name="Line 4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81" name="Group 50"/>
              <p:cNvGrpSpPr>
                <a:grpSpLocks/>
              </p:cNvGrpSpPr>
              <p:nvPr/>
            </p:nvGrpSpPr>
            <p:grpSpPr bwMode="auto">
              <a:xfrm flipV="1">
                <a:off x="1200" y="816"/>
                <a:ext cx="144" cy="96"/>
                <a:chOff x="1056" y="816"/>
                <a:chExt cx="144" cy="96"/>
              </a:xfrm>
            </p:grpSpPr>
            <p:sp>
              <p:nvSpPr>
                <p:cNvPr id="15482" name="Line 51"/>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83" name="Line 5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3" name="Group 53"/>
            <p:cNvGrpSpPr>
              <a:grpSpLocks/>
            </p:cNvGrpSpPr>
            <p:nvPr/>
          </p:nvGrpSpPr>
          <p:grpSpPr bwMode="auto">
            <a:xfrm>
              <a:off x="4166" y="3073"/>
              <a:ext cx="336" cy="96"/>
              <a:chOff x="1056" y="816"/>
              <a:chExt cx="288" cy="96"/>
            </a:xfrm>
          </p:grpSpPr>
          <p:grpSp>
            <p:nvGrpSpPr>
              <p:cNvPr id="15474" name="Group 54"/>
              <p:cNvGrpSpPr>
                <a:grpSpLocks/>
              </p:cNvGrpSpPr>
              <p:nvPr/>
            </p:nvGrpSpPr>
            <p:grpSpPr bwMode="auto">
              <a:xfrm>
                <a:off x="1056" y="816"/>
                <a:ext cx="144" cy="96"/>
                <a:chOff x="1056" y="816"/>
                <a:chExt cx="144" cy="96"/>
              </a:xfrm>
            </p:grpSpPr>
            <p:sp>
              <p:nvSpPr>
                <p:cNvPr id="15478" name="Line 55"/>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79" name="Line 5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75" name="Group 57"/>
              <p:cNvGrpSpPr>
                <a:grpSpLocks/>
              </p:cNvGrpSpPr>
              <p:nvPr/>
            </p:nvGrpSpPr>
            <p:grpSpPr bwMode="auto">
              <a:xfrm flipV="1">
                <a:off x="1200" y="816"/>
                <a:ext cx="144" cy="96"/>
                <a:chOff x="1056" y="816"/>
                <a:chExt cx="144" cy="96"/>
              </a:xfrm>
            </p:grpSpPr>
            <p:sp>
              <p:nvSpPr>
                <p:cNvPr id="15476" name="Line 58"/>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77" name="Line 5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4" name="Group 60"/>
            <p:cNvGrpSpPr>
              <a:grpSpLocks/>
            </p:cNvGrpSpPr>
            <p:nvPr/>
          </p:nvGrpSpPr>
          <p:grpSpPr bwMode="auto">
            <a:xfrm>
              <a:off x="4502" y="3073"/>
              <a:ext cx="336" cy="96"/>
              <a:chOff x="1056" y="816"/>
              <a:chExt cx="288" cy="96"/>
            </a:xfrm>
          </p:grpSpPr>
          <p:grpSp>
            <p:nvGrpSpPr>
              <p:cNvPr id="15468" name="Group 61"/>
              <p:cNvGrpSpPr>
                <a:grpSpLocks/>
              </p:cNvGrpSpPr>
              <p:nvPr/>
            </p:nvGrpSpPr>
            <p:grpSpPr bwMode="auto">
              <a:xfrm>
                <a:off x="1056" y="816"/>
                <a:ext cx="144" cy="96"/>
                <a:chOff x="1056" y="816"/>
                <a:chExt cx="144" cy="96"/>
              </a:xfrm>
            </p:grpSpPr>
            <p:sp>
              <p:nvSpPr>
                <p:cNvPr id="15472" name="Line 62"/>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73" name="Line 6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69" name="Group 64"/>
              <p:cNvGrpSpPr>
                <a:grpSpLocks/>
              </p:cNvGrpSpPr>
              <p:nvPr/>
            </p:nvGrpSpPr>
            <p:grpSpPr bwMode="auto">
              <a:xfrm flipV="1">
                <a:off x="1200" y="816"/>
                <a:ext cx="144" cy="96"/>
                <a:chOff x="1056" y="816"/>
                <a:chExt cx="144" cy="96"/>
              </a:xfrm>
            </p:grpSpPr>
            <p:sp>
              <p:nvSpPr>
                <p:cNvPr id="15470" name="Line 65"/>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71" name="Line 6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5" name="Group 67"/>
            <p:cNvGrpSpPr>
              <a:grpSpLocks/>
            </p:cNvGrpSpPr>
            <p:nvPr/>
          </p:nvGrpSpPr>
          <p:grpSpPr bwMode="auto">
            <a:xfrm>
              <a:off x="5510" y="3073"/>
              <a:ext cx="336" cy="96"/>
              <a:chOff x="1056" y="816"/>
              <a:chExt cx="288" cy="96"/>
            </a:xfrm>
          </p:grpSpPr>
          <p:grpSp>
            <p:nvGrpSpPr>
              <p:cNvPr id="15462" name="Group 68"/>
              <p:cNvGrpSpPr>
                <a:grpSpLocks/>
              </p:cNvGrpSpPr>
              <p:nvPr/>
            </p:nvGrpSpPr>
            <p:grpSpPr bwMode="auto">
              <a:xfrm>
                <a:off x="1056" y="816"/>
                <a:ext cx="144" cy="96"/>
                <a:chOff x="1056" y="816"/>
                <a:chExt cx="144" cy="96"/>
              </a:xfrm>
            </p:grpSpPr>
            <p:sp>
              <p:nvSpPr>
                <p:cNvPr id="15466" name="Line 6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67" name="Line 7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63" name="Group 71"/>
              <p:cNvGrpSpPr>
                <a:grpSpLocks/>
              </p:cNvGrpSpPr>
              <p:nvPr/>
            </p:nvGrpSpPr>
            <p:grpSpPr bwMode="auto">
              <a:xfrm flipV="1">
                <a:off x="1200" y="816"/>
                <a:ext cx="144" cy="96"/>
                <a:chOff x="1056" y="816"/>
                <a:chExt cx="144" cy="96"/>
              </a:xfrm>
            </p:grpSpPr>
            <p:sp>
              <p:nvSpPr>
                <p:cNvPr id="15464" name="Line 7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65" name="Line 7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6" name="Group 74"/>
            <p:cNvGrpSpPr>
              <a:grpSpLocks/>
            </p:cNvGrpSpPr>
            <p:nvPr/>
          </p:nvGrpSpPr>
          <p:grpSpPr bwMode="auto">
            <a:xfrm>
              <a:off x="5174" y="3073"/>
              <a:ext cx="336" cy="96"/>
              <a:chOff x="1056" y="816"/>
              <a:chExt cx="288" cy="96"/>
            </a:xfrm>
          </p:grpSpPr>
          <p:grpSp>
            <p:nvGrpSpPr>
              <p:cNvPr id="15456" name="Group 75"/>
              <p:cNvGrpSpPr>
                <a:grpSpLocks/>
              </p:cNvGrpSpPr>
              <p:nvPr/>
            </p:nvGrpSpPr>
            <p:grpSpPr bwMode="auto">
              <a:xfrm>
                <a:off x="1056" y="816"/>
                <a:ext cx="144" cy="96"/>
                <a:chOff x="1056" y="816"/>
                <a:chExt cx="144" cy="96"/>
              </a:xfrm>
            </p:grpSpPr>
            <p:sp>
              <p:nvSpPr>
                <p:cNvPr id="15460" name="Line 7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61" name="Line 7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57" name="Group 78"/>
              <p:cNvGrpSpPr>
                <a:grpSpLocks/>
              </p:cNvGrpSpPr>
              <p:nvPr/>
            </p:nvGrpSpPr>
            <p:grpSpPr bwMode="auto">
              <a:xfrm flipV="1">
                <a:off x="1200" y="816"/>
                <a:ext cx="144" cy="96"/>
                <a:chOff x="1056" y="816"/>
                <a:chExt cx="144" cy="96"/>
              </a:xfrm>
            </p:grpSpPr>
            <p:sp>
              <p:nvSpPr>
                <p:cNvPr id="15458" name="Line 7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59" name="Line 8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5387" name="Group 81"/>
            <p:cNvGrpSpPr>
              <a:grpSpLocks/>
            </p:cNvGrpSpPr>
            <p:nvPr/>
          </p:nvGrpSpPr>
          <p:grpSpPr bwMode="auto">
            <a:xfrm>
              <a:off x="4838" y="3073"/>
              <a:ext cx="336" cy="96"/>
              <a:chOff x="1056" y="816"/>
              <a:chExt cx="288" cy="96"/>
            </a:xfrm>
          </p:grpSpPr>
          <p:grpSp>
            <p:nvGrpSpPr>
              <p:cNvPr id="15450" name="Group 82"/>
              <p:cNvGrpSpPr>
                <a:grpSpLocks/>
              </p:cNvGrpSpPr>
              <p:nvPr/>
            </p:nvGrpSpPr>
            <p:grpSpPr bwMode="auto">
              <a:xfrm>
                <a:off x="1056" y="816"/>
                <a:ext cx="144" cy="96"/>
                <a:chOff x="1056" y="816"/>
                <a:chExt cx="144" cy="96"/>
              </a:xfrm>
            </p:grpSpPr>
            <p:sp>
              <p:nvSpPr>
                <p:cNvPr id="15454" name="Line 83"/>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55" name="Line 8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51" name="Group 85"/>
              <p:cNvGrpSpPr>
                <a:grpSpLocks/>
              </p:cNvGrpSpPr>
              <p:nvPr/>
            </p:nvGrpSpPr>
            <p:grpSpPr bwMode="auto">
              <a:xfrm flipV="1">
                <a:off x="1200" y="816"/>
                <a:ext cx="144" cy="96"/>
                <a:chOff x="1056" y="816"/>
                <a:chExt cx="144" cy="96"/>
              </a:xfrm>
            </p:grpSpPr>
            <p:sp>
              <p:nvSpPr>
                <p:cNvPr id="15452" name="Line 86"/>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53" name="Line 8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
          <p:nvSpPr>
            <p:cNvPr id="15388" name="Line 88"/>
            <p:cNvSpPr>
              <a:spLocks noChangeShapeType="1"/>
            </p:cNvSpPr>
            <p:nvPr/>
          </p:nvSpPr>
          <p:spPr bwMode="auto">
            <a:xfrm>
              <a:off x="1478" y="3457"/>
              <a:ext cx="1536" cy="1"/>
            </a:xfrm>
            <a:prstGeom prst="line">
              <a:avLst/>
            </a:prstGeom>
            <a:noFill/>
            <a:ln w="25400">
              <a:solidFill>
                <a:schemeClr val="tx1"/>
              </a:solidFill>
              <a:round/>
              <a:headEnd/>
              <a:tailEnd/>
            </a:ln>
          </p:spPr>
          <p:txBody>
            <a:bodyPr/>
            <a:lstStyle/>
            <a:p>
              <a:endParaRPr lang="en-GB"/>
            </a:p>
          </p:txBody>
        </p:sp>
        <p:sp>
          <p:nvSpPr>
            <p:cNvPr id="15389" name="Line 89"/>
            <p:cNvSpPr>
              <a:spLocks noChangeShapeType="1"/>
            </p:cNvSpPr>
            <p:nvPr/>
          </p:nvSpPr>
          <p:spPr bwMode="auto">
            <a:xfrm>
              <a:off x="1478" y="3313"/>
              <a:ext cx="1536" cy="1"/>
            </a:xfrm>
            <a:prstGeom prst="line">
              <a:avLst/>
            </a:prstGeom>
            <a:noFill/>
            <a:ln w="25400">
              <a:solidFill>
                <a:schemeClr val="tx1"/>
              </a:solidFill>
              <a:round/>
              <a:headEnd/>
              <a:tailEnd/>
            </a:ln>
          </p:spPr>
          <p:txBody>
            <a:bodyPr/>
            <a:lstStyle/>
            <a:p>
              <a:endParaRPr lang="en-GB"/>
            </a:p>
          </p:txBody>
        </p:sp>
        <p:sp>
          <p:nvSpPr>
            <p:cNvPr id="15390" name="Line 90"/>
            <p:cNvSpPr>
              <a:spLocks noChangeShapeType="1"/>
            </p:cNvSpPr>
            <p:nvPr/>
          </p:nvSpPr>
          <p:spPr bwMode="auto">
            <a:xfrm>
              <a:off x="1814" y="3313"/>
              <a:ext cx="48" cy="144"/>
            </a:xfrm>
            <a:prstGeom prst="line">
              <a:avLst/>
            </a:prstGeom>
            <a:noFill/>
            <a:ln w="25400">
              <a:solidFill>
                <a:schemeClr val="tx1"/>
              </a:solidFill>
              <a:round/>
              <a:headEnd/>
              <a:tailEnd/>
            </a:ln>
          </p:spPr>
          <p:txBody>
            <a:bodyPr/>
            <a:lstStyle/>
            <a:p>
              <a:endParaRPr lang="en-GB"/>
            </a:p>
          </p:txBody>
        </p:sp>
        <p:sp>
          <p:nvSpPr>
            <p:cNvPr id="15391" name="Line 91"/>
            <p:cNvSpPr>
              <a:spLocks noChangeShapeType="1"/>
            </p:cNvSpPr>
            <p:nvPr/>
          </p:nvSpPr>
          <p:spPr bwMode="auto">
            <a:xfrm flipH="1">
              <a:off x="1814" y="3313"/>
              <a:ext cx="48" cy="144"/>
            </a:xfrm>
            <a:prstGeom prst="line">
              <a:avLst/>
            </a:prstGeom>
            <a:noFill/>
            <a:ln w="25400">
              <a:solidFill>
                <a:schemeClr val="tx1"/>
              </a:solidFill>
              <a:round/>
              <a:headEnd/>
              <a:tailEnd/>
            </a:ln>
          </p:spPr>
          <p:txBody>
            <a:bodyPr/>
            <a:lstStyle/>
            <a:p>
              <a:endParaRPr lang="en-GB"/>
            </a:p>
          </p:txBody>
        </p:sp>
        <p:grpSp>
          <p:nvGrpSpPr>
            <p:cNvPr id="15392" name="Group 92"/>
            <p:cNvGrpSpPr>
              <a:grpSpLocks/>
            </p:cNvGrpSpPr>
            <p:nvPr/>
          </p:nvGrpSpPr>
          <p:grpSpPr bwMode="auto">
            <a:xfrm>
              <a:off x="2822" y="3313"/>
              <a:ext cx="48" cy="144"/>
              <a:chOff x="2448" y="2976"/>
              <a:chExt cx="48" cy="144"/>
            </a:xfrm>
          </p:grpSpPr>
          <p:sp>
            <p:nvSpPr>
              <p:cNvPr id="15448" name="Line 93"/>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49" name="Line 94"/>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sp>
          <p:nvSpPr>
            <p:cNvPr id="15393" name="Text Box 95"/>
            <p:cNvSpPr txBox="1">
              <a:spLocks noChangeArrowheads="1"/>
            </p:cNvSpPr>
            <p:nvPr/>
          </p:nvSpPr>
          <p:spPr bwMode="auto">
            <a:xfrm>
              <a:off x="1814" y="3299"/>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Instr1</a:t>
              </a:r>
            </a:p>
          </p:txBody>
        </p:sp>
        <p:sp>
          <p:nvSpPr>
            <p:cNvPr id="15394" name="Line 96"/>
            <p:cNvSpPr>
              <a:spLocks noChangeShapeType="1"/>
            </p:cNvSpPr>
            <p:nvPr/>
          </p:nvSpPr>
          <p:spPr bwMode="auto">
            <a:xfrm>
              <a:off x="3446" y="3313"/>
              <a:ext cx="48" cy="144"/>
            </a:xfrm>
            <a:prstGeom prst="line">
              <a:avLst/>
            </a:prstGeom>
            <a:noFill/>
            <a:ln w="25400">
              <a:solidFill>
                <a:schemeClr val="tx1"/>
              </a:solidFill>
              <a:round/>
              <a:headEnd/>
              <a:tailEnd/>
            </a:ln>
          </p:spPr>
          <p:txBody>
            <a:bodyPr/>
            <a:lstStyle/>
            <a:p>
              <a:endParaRPr lang="en-GB"/>
            </a:p>
          </p:txBody>
        </p:sp>
        <p:sp>
          <p:nvSpPr>
            <p:cNvPr id="15395" name="Line 97"/>
            <p:cNvSpPr>
              <a:spLocks noChangeShapeType="1"/>
            </p:cNvSpPr>
            <p:nvPr/>
          </p:nvSpPr>
          <p:spPr bwMode="auto">
            <a:xfrm flipH="1">
              <a:off x="3446" y="3313"/>
              <a:ext cx="48" cy="144"/>
            </a:xfrm>
            <a:prstGeom prst="line">
              <a:avLst/>
            </a:prstGeom>
            <a:noFill/>
            <a:ln w="25400">
              <a:solidFill>
                <a:schemeClr val="tx1"/>
              </a:solidFill>
              <a:round/>
              <a:headEnd/>
              <a:tailEnd/>
            </a:ln>
          </p:spPr>
          <p:txBody>
            <a:bodyPr/>
            <a:lstStyle/>
            <a:p>
              <a:endParaRPr lang="en-GB"/>
            </a:p>
          </p:txBody>
        </p:sp>
        <p:grpSp>
          <p:nvGrpSpPr>
            <p:cNvPr id="15396" name="Group 98"/>
            <p:cNvGrpSpPr>
              <a:grpSpLocks/>
            </p:cNvGrpSpPr>
            <p:nvPr/>
          </p:nvGrpSpPr>
          <p:grpSpPr bwMode="auto">
            <a:xfrm>
              <a:off x="3830" y="3313"/>
              <a:ext cx="48" cy="144"/>
              <a:chOff x="3504" y="2976"/>
              <a:chExt cx="48" cy="144"/>
            </a:xfrm>
          </p:grpSpPr>
          <p:sp>
            <p:nvSpPr>
              <p:cNvPr id="15446" name="Line 99"/>
              <p:cNvSpPr>
                <a:spLocks noChangeShapeType="1"/>
              </p:cNvSpPr>
              <p:nvPr/>
            </p:nvSpPr>
            <p:spPr bwMode="auto">
              <a:xfrm>
                <a:off x="3504" y="2976"/>
                <a:ext cx="48" cy="144"/>
              </a:xfrm>
              <a:prstGeom prst="line">
                <a:avLst/>
              </a:prstGeom>
              <a:noFill/>
              <a:ln w="25400">
                <a:solidFill>
                  <a:schemeClr val="tx1"/>
                </a:solidFill>
                <a:round/>
                <a:headEnd/>
                <a:tailEnd/>
              </a:ln>
            </p:spPr>
            <p:txBody>
              <a:bodyPr/>
              <a:lstStyle/>
              <a:p>
                <a:endParaRPr lang="en-GB"/>
              </a:p>
            </p:txBody>
          </p:sp>
          <p:sp>
            <p:nvSpPr>
              <p:cNvPr id="15447" name="Line 100"/>
              <p:cNvSpPr>
                <a:spLocks noChangeShapeType="1"/>
              </p:cNvSpPr>
              <p:nvPr/>
            </p:nvSpPr>
            <p:spPr bwMode="auto">
              <a:xfrm flipH="1">
                <a:off x="3504" y="2976"/>
                <a:ext cx="48" cy="144"/>
              </a:xfrm>
              <a:prstGeom prst="line">
                <a:avLst/>
              </a:prstGeom>
              <a:noFill/>
              <a:ln w="25400">
                <a:solidFill>
                  <a:schemeClr val="tx1"/>
                </a:solidFill>
                <a:round/>
                <a:headEnd/>
                <a:tailEnd/>
              </a:ln>
            </p:spPr>
            <p:txBody>
              <a:bodyPr/>
              <a:lstStyle/>
              <a:p>
                <a:endParaRPr lang="en-GB"/>
              </a:p>
            </p:txBody>
          </p:sp>
        </p:grpSp>
        <p:sp>
          <p:nvSpPr>
            <p:cNvPr id="15397" name="Text Box 101"/>
            <p:cNvSpPr txBox="1">
              <a:spLocks noChangeArrowheads="1"/>
            </p:cNvSpPr>
            <p:nvPr/>
          </p:nvSpPr>
          <p:spPr bwMode="auto">
            <a:xfrm>
              <a:off x="2988" y="3299"/>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5398" name="Text Box 102"/>
            <p:cNvSpPr txBox="1">
              <a:spLocks noChangeArrowheads="1"/>
            </p:cNvSpPr>
            <p:nvPr/>
          </p:nvSpPr>
          <p:spPr bwMode="auto">
            <a:xfrm>
              <a:off x="3516" y="3011"/>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5399" name="Line 103"/>
            <p:cNvSpPr>
              <a:spLocks noChangeShapeType="1"/>
            </p:cNvSpPr>
            <p:nvPr/>
          </p:nvSpPr>
          <p:spPr bwMode="auto">
            <a:xfrm>
              <a:off x="3398" y="3313"/>
              <a:ext cx="2448" cy="1"/>
            </a:xfrm>
            <a:prstGeom prst="line">
              <a:avLst/>
            </a:prstGeom>
            <a:noFill/>
            <a:ln w="25400">
              <a:solidFill>
                <a:schemeClr val="tx1"/>
              </a:solidFill>
              <a:round/>
              <a:headEnd/>
              <a:tailEnd/>
            </a:ln>
          </p:spPr>
          <p:txBody>
            <a:bodyPr/>
            <a:lstStyle/>
            <a:p>
              <a:endParaRPr lang="en-GB"/>
            </a:p>
          </p:txBody>
        </p:sp>
        <p:sp>
          <p:nvSpPr>
            <p:cNvPr id="15400" name="Line 104"/>
            <p:cNvSpPr>
              <a:spLocks noChangeShapeType="1"/>
            </p:cNvSpPr>
            <p:nvPr/>
          </p:nvSpPr>
          <p:spPr bwMode="auto">
            <a:xfrm>
              <a:off x="3398" y="3457"/>
              <a:ext cx="2448" cy="1"/>
            </a:xfrm>
            <a:prstGeom prst="line">
              <a:avLst/>
            </a:prstGeom>
            <a:noFill/>
            <a:ln w="25400">
              <a:solidFill>
                <a:schemeClr val="tx1"/>
              </a:solidFill>
              <a:round/>
              <a:headEnd/>
              <a:tailEnd/>
            </a:ln>
          </p:spPr>
          <p:txBody>
            <a:bodyPr/>
            <a:lstStyle/>
            <a:p>
              <a:endParaRPr lang="en-GB"/>
            </a:p>
          </p:txBody>
        </p:sp>
        <p:pic>
          <p:nvPicPr>
            <p:cNvPr id="15401" name="Picture 105"/>
            <p:cNvPicPr preferRelativeResize="0">
              <a:picLocks noChangeAspect="1" noChangeArrowheads="1"/>
            </p:cNvPicPr>
            <p:nvPr/>
          </p:nvPicPr>
          <p:blipFill>
            <a:blip r:embed="rId2" cstate="print">
              <a:grayscl/>
            </a:blip>
            <a:srcRect/>
            <a:stretch>
              <a:fillRect/>
            </a:stretch>
          </p:blipFill>
          <p:spPr bwMode="auto">
            <a:xfrm>
              <a:off x="5606" y="3894"/>
              <a:ext cx="318" cy="235"/>
            </a:xfrm>
            <a:prstGeom prst="rect">
              <a:avLst/>
            </a:prstGeom>
            <a:noFill/>
            <a:ln w="25400">
              <a:noFill/>
              <a:miter lim="800000"/>
              <a:headEnd/>
              <a:tailEnd/>
            </a:ln>
          </p:spPr>
        </p:pic>
        <p:pic>
          <p:nvPicPr>
            <p:cNvPr id="15402" name="Picture 106"/>
            <p:cNvPicPr preferRelativeResize="0">
              <a:picLocks noChangeAspect="1" noChangeArrowheads="1"/>
            </p:cNvPicPr>
            <p:nvPr/>
          </p:nvPicPr>
          <p:blipFill>
            <a:blip r:embed="rId2" cstate="print">
              <a:grayscl/>
            </a:blip>
            <a:srcRect/>
            <a:stretch>
              <a:fillRect/>
            </a:stretch>
          </p:blipFill>
          <p:spPr bwMode="auto">
            <a:xfrm>
              <a:off x="5576" y="3654"/>
              <a:ext cx="318" cy="235"/>
            </a:xfrm>
            <a:prstGeom prst="rect">
              <a:avLst/>
            </a:prstGeom>
            <a:noFill/>
            <a:ln w="25400">
              <a:noFill/>
              <a:miter lim="800000"/>
              <a:headEnd/>
              <a:tailEnd/>
            </a:ln>
          </p:spPr>
        </p:pic>
        <p:grpSp>
          <p:nvGrpSpPr>
            <p:cNvPr id="15403" name="Group 107"/>
            <p:cNvGrpSpPr>
              <a:grpSpLocks/>
            </p:cNvGrpSpPr>
            <p:nvPr/>
          </p:nvGrpSpPr>
          <p:grpSpPr bwMode="auto">
            <a:xfrm>
              <a:off x="3830" y="3073"/>
              <a:ext cx="336" cy="96"/>
              <a:chOff x="1056" y="816"/>
              <a:chExt cx="288" cy="96"/>
            </a:xfrm>
          </p:grpSpPr>
          <p:grpSp>
            <p:nvGrpSpPr>
              <p:cNvPr id="15440" name="Group 108"/>
              <p:cNvGrpSpPr>
                <a:grpSpLocks/>
              </p:cNvGrpSpPr>
              <p:nvPr/>
            </p:nvGrpSpPr>
            <p:grpSpPr bwMode="auto">
              <a:xfrm>
                <a:off x="1056" y="816"/>
                <a:ext cx="144" cy="96"/>
                <a:chOff x="1056" y="816"/>
                <a:chExt cx="144" cy="96"/>
              </a:xfrm>
            </p:grpSpPr>
            <p:sp>
              <p:nvSpPr>
                <p:cNvPr id="15444" name="Line 10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5445" name="Line 11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5441" name="Group 111"/>
              <p:cNvGrpSpPr>
                <a:grpSpLocks/>
              </p:cNvGrpSpPr>
              <p:nvPr/>
            </p:nvGrpSpPr>
            <p:grpSpPr bwMode="auto">
              <a:xfrm flipV="1">
                <a:off x="1200" y="816"/>
                <a:ext cx="144" cy="96"/>
                <a:chOff x="1056" y="816"/>
                <a:chExt cx="144" cy="96"/>
              </a:xfrm>
            </p:grpSpPr>
            <p:sp>
              <p:nvSpPr>
                <p:cNvPr id="15442" name="Line 11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5443" name="Line 11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
          <p:nvSpPr>
            <p:cNvPr id="15404" name="Line 114"/>
            <p:cNvSpPr>
              <a:spLocks noChangeShapeType="1"/>
            </p:cNvSpPr>
            <p:nvPr/>
          </p:nvSpPr>
          <p:spPr bwMode="auto">
            <a:xfrm>
              <a:off x="1478" y="3668"/>
              <a:ext cx="1536" cy="1"/>
            </a:xfrm>
            <a:prstGeom prst="line">
              <a:avLst/>
            </a:prstGeom>
            <a:noFill/>
            <a:ln w="25400">
              <a:solidFill>
                <a:schemeClr val="tx1"/>
              </a:solidFill>
              <a:round/>
              <a:headEnd/>
              <a:tailEnd/>
            </a:ln>
          </p:spPr>
          <p:txBody>
            <a:bodyPr/>
            <a:lstStyle/>
            <a:p>
              <a:endParaRPr lang="en-GB"/>
            </a:p>
          </p:txBody>
        </p:sp>
        <p:sp>
          <p:nvSpPr>
            <p:cNvPr id="15405" name="Line 115"/>
            <p:cNvSpPr>
              <a:spLocks noChangeShapeType="1"/>
            </p:cNvSpPr>
            <p:nvPr/>
          </p:nvSpPr>
          <p:spPr bwMode="auto">
            <a:xfrm>
              <a:off x="1478" y="3524"/>
              <a:ext cx="1536" cy="1"/>
            </a:xfrm>
            <a:prstGeom prst="line">
              <a:avLst/>
            </a:prstGeom>
            <a:noFill/>
            <a:ln w="25400">
              <a:solidFill>
                <a:schemeClr val="tx1"/>
              </a:solidFill>
              <a:round/>
              <a:headEnd/>
              <a:tailEnd/>
            </a:ln>
          </p:spPr>
          <p:txBody>
            <a:bodyPr/>
            <a:lstStyle/>
            <a:p>
              <a:endParaRPr lang="en-GB"/>
            </a:p>
          </p:txBody>
        </p:sp>
        <p:sp>
          <p:nvSpPr>
            <p:cNvPr id="15406" name="Line 116"/>
            <p:cNvSpPr>
              <a:spLocks noChangeShapeType="1"/>
            </p:cNvSpPr>
            <p:nvPr/>
          </p:nvSpPr>
          <p:spPr bwMode="auto">
            <a:xfrm>
              <a:off x="1814" y="3524"/>
              <a:ext cx="48" cy="144"/>
            </a:xfrm>
            <a:prstGeom prst="line">
              <a:avLst/>
            </a:prstGeom>
            <a:noFill/>
            <a:ln w="25400">
              <a:solidFill>
                <a:schemeClr val="tx1"/>
              </a:solidFill>
              <a:round/>
              <a:headEnd/>
              <a:tailEnd/>
            </a:ln>
          </p:spPr>
          <p:txBody>
            <a:bodyPr/>
            <a:lstStyle/>
            <a:p>
              <a:endParaRPr lang="en-GB"/>
            </a:p>
          </p:txBody>
        </p:sp>
        <p:sp>
          <p:nvSpPr>
            <p:cNvPr id="15407" name="Line 117"/>
            <p:cNvSpPr>
              <a:spLocks noChangeShapeType="1"/>
            </p:cNvSpPr>
            <p:nvPr/>
          </p:nvSpPr>
          <p:spPr bwMode="auto">
            <a:xfrm flipH="1">
              <a:off x="1814" y="3524"/>
              <a:ext cx="48" cy="144"/>
            </a:xfrm>
            <a:prstGeom prst="line">
              <a:avLst/>
            </a:prstGeom>
            <a:noFill/>
            <a:ln w="25400">
              <a:solidFill>
                <a:schemeClr val="tx1"/>
              </a:solidFill>
              <a:round/>
              <a:headEnd/>
              <a:tailEnd/>
            </a:ln>
          </p:spPr>
          <p:txBody>
            <a:bodyPr/>
            <a:lstStyle/>
            <a:p>
              <a:endParaRPr lang="en-GB"/>
            </a:p>
          </p:txBody>
        </p:sp>
        <p:sp>
          <p:nvSpPr>
            <p:cNvPr id="15408" name="Line 118"/>
            <p:cNvSpPr>
              <a:spLocks noChangeShapeType="1"/>
            </p:cNvSpPr>
            <p:nvPr/>
          </p:nvSpPr>
          <p:spPr bwMode="auto">
            <a:xfrm>
              <a:off x="3446" y="3524"/>
              <a:ext cx="48" cy="144"/>
            </a:xfrm>
            <a:prstGeom prst="line">
              <a:avLst/>
            </a:prstGeom>
            <a:noFill/>
            <a:ln w="25400">
              <a:solidFill>
                <a:schemeClr val="tx1"/>
              </a:solidFill>
              <a:round/>
              <a:headEnd/>
              <a:tailEnd/>
            </a:ln>
          </p:spPr>
          <p:txBody>
            <a:bodyPr/>
            <a:lstStyle/>
            <a:p>
              <a:endParaRPr lang="en-GB"/>
            </a:p>
          </p:txBody>
        </p:sp>
        <p:sp>
          <p:nvSpPr>
            <p:cNvPr id="15409" name="Line 119"/>
            <p:cNvSpPr>
              <a:spLocks noChangeShapeType="1"/>
            </p:cNvSpPr>
            <p:nvPr/>
          </p:nvSpPr>
          <p:spPr bwMode="auto">
            <a:xfrm flipH="1">
              <a:off x="3446" y="3524"/>
              <a:ext cx="48" cy="144"/>
            </a:xfrm>
            <a:prstGeom prst="line">
              <a:avLst/>
            </a:prstGeom>
            <a:noFill/>
            <a:ln w="25400">
              <a:solidFill>
                <a:schemeClr val="tx1"/>
              </a:solidFill>
              <a:round/>
              <a:headEnd/>
              <a:tailEnd/>
            </a:ln>
          </p:spPr>
          <p:txBody>
            <a:bodyPr/>
            <a:lstStyle/>
            <a:p>
              <a:endParaRPr lang="en-GB"/>
            </a:p>
          </p:txBody>
        </p:sp>
        <p:grpSp>
          <p:nvGrpSpPr>
            <p:cNvPr id="15410" name="Group 120"/>
            <p:cNvGrpSpPr>
              <a:grpSpLocks/>
            </p:cNvGrpSpPr>
            <p:nvPr/>
          </p:nvGrpSpPr>
          <p:grpSpPr bwMode="auto">
            <a:xfrm>
              <a:off x="3830" y="3524"/>
              <a:ext cx="48" cy="144"/>
              <a:chOff x="4080" y="3187"/>
              <a:chExt cx="48" cy="144"/>
            </a:xfrm>
          </p:grpSpPr>
          <p:sp>
            <p:nvSpPr>
              <p:cNvPr id="15438" name="Line 121"/>
              <p:cNvSpPr>
                <a:spLocks noChangeShapeType="1"/>
              </p:cNvSpPr>
              <p:nvPr/>
            </p:nvSpPr>
            <p:spPr bwMode="auto">
              <a:xfrm>
                <a:off x="4080" y="3187"/>
                <a:ext cx="48" cy="144"/>
              </a:xfrm>
              <a:prstGeom prst="line">
                <a:avLst/>
              </a:prstGeom>
              <a:noFill/>
              <a:ln w="25400">
                <a:solidFill>
                  <a:schemeClr val="tx1"/>
                </a:solidFill>
                <a:round/>
                <a:headEnd/>
                <a:tailEnd/>
              </a:ln>
            </p:spPr>
            <p:txBody>
              <a:bodyPr/>
              <a:lstStyle/>
              <a:p>
                <a:endParaRPr lang="en-GB"/>
              </a:p>
            </p:txBody>
          </p:sp>
          <p:sp>
            <p:nvSpPr>
              <p:cNvPr id="15439" name="Line 122"/>
              <p:cNvSpPr>
                <a:spLocks noChangeShapeType="1"/>
              </p:cNvSpPr>
              <p:nvPr/>
            </p:nvSpPr>
            <p:spPr bwMode="auto">
              <a:xfrm flipH="1">
                <a:off x="4080" y="3187"/>
                <a:ext cx="48" cy="144"/>
              </a:xfrm>
              <a:prstGeom prst="line">
                <a:avLst/>
              </a:prstGeom>
              <a:noFill/>
              <a:ln w="25400">
                <a:solidFill>
                  <a:schemeClr val="tx1"/>
                </a:solidFill>
                <a:round/>
                <a:headEnd/>
                <a:tailEnd/>
              </a:ln>
            </p:spPr>
            <p:txBody>
              <a:bodyPr/>
              <a:lstStyle/>
              <a:p>
                <a:endParaRPr lang="en-GB"/>
              </a:p>
            </p:txBody>
          </p:sp>
        </p:grpSp>
        <p:sp>
          <p:nvSpPr>
            <p:cNvPr id="15411" name="Text Box 123"/>
            <p:cNvSpPr txBox="1">
              <a:spLocks noChangeArrowheads="1"/>
            </p:cNvSpPr>
            <p:nvPr/>
          </p:nvSpPr>
          <p:spPr bwMode="auto">
            <a:xfrm>
              <a:off x="2988" y="3510"/>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5412" name="Line 124"/>
            <p:cNvSpPr>
              <a:spLocks noChangeShapeType="1"/>
            </p:cNvSpPr>
            <p:nvPr/>
          </p:nvSpPr>
          <p:spPr bwMode="auto">
            <a:xfrm>
              <a:off x="3398" y="3524"/>
              <a:ext cx="2448" cy="1"/>
            </a:xfrm>
            <a:prstGeom prst="line">
              <a:avLst/>
            </a:prstGeom>
            <a:noFill/>
            <a:ln w="25400">
              <a:solidFill>
                <a:schemeClr val="tx1"/>
              </a:solidFill>
              <a:round/>
              <a:headEnd/>
              <a:tailEnd/>
            </a:ln>
          </p:spPr>
          <p:txBody>
            <a:bodyPr/>
            <a:lstStyle/>
            <a:p>
              <a:endParaRPr lang="en-GB"/>
            </a:p>
          </p:txBody>
        </p:sp>
        <p:sp>
          <p:nvSpPr>
            <p:cNvPr id="15413" name="Line 125"/>
            <p:cNvSpPr>
              <a:spLocks noChangeShapeType="1"/>
            </p:cNvSpPr>
            <p:nvPr/>
          </p:nvSpPr>
          <p:spPr bwMode="auto">
            <a:xfrm>
              <a:off x="3398" y="3668"/>
              <a:ext cx="2448" cy="1"/>
            </a:xfrm>
            <a:prstGeom prst="line">
              <a:avLst/>
            </a:prstGeom>
            <a:noFill/>
            <a:ln w="25400">
              <a:solidFill>
                <a:schemeClr val="tx1"/>
              </a:solidFill>
              <a:round/>
              <a:headEnd/>
              <a:tailEnd/>
            </a:ln>
          </p:spPr>
          <p:txBody>
            <a:bodyPr/>
            <a:lstStyle/>
            <a:p>
              <a:endParaRPr lang="en-GB"/>
            </a:p>
          </p:txBody>
        </p:sp>
        <p:grpSp>
          <p:nvGrpSpPr>
            <p:cNvPr id="15414" name="Group 126"/>
            <p:cNvGrpSpPr>
              <a:grpSpLocks/>
            </p:cNvGrpSpPr>
            <p:nvPr/>
          </p:nvGrpSpPr>
          <p:grpSpPr bwMode="auto">
            <a:xfrm>
              <a:off x="2102" y="3313"/>
              <a:ext cx="48" cy="144"/>
              <a:chOff x="2448" y="2976"/>
              <a:chExt cx="48" cy="144"/>
            </a:xfrm>
          </p:grpSpPr>
          <p:sp>
            <p:nvSpPr>
              <p:cNvPr id="15436" name="Line 127"/>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37" name="Line 128"/>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grpSp>
          <p:nvGrpSpPr>
            <p:cNvPr id="15415" name="Group 129"/>
            <p:cNvGrpSpPr>
              <a:grpSpLocks/>
            </p:cNvGrpSpPr>
            <p:nvPr/>
          </p:nvGrpSpPr>
          <p:grpSpPr bwMode="auto">
            <a:xfrm>
              <a:off x="2438" y="3313"/>
              <a:ext cx="48" cy="144"/>
              <a:chOff x="2448" y="2976"/>
              <a:chExt cx="48" cy="144"/>
            </a:xfrm>
          </p:grpSpPr>
          <p:sp>
            <p:nvSpPr>
              <p:cNvPr id="15434" name="Line 130"/>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35" name="Line 131"/>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sp>
          <p:nvSpPr>
            <p:cNvPr id="15416" name="Text Box 132"/>
            <p:cNvSpPr txBox="1">
              <a:spLocks noChangeArrowheads="1"/>
            </p:cNvSpPr>
            <p:nvPr/>
          </p:nvSpPr>
          <p:spPr bwMode="auto">
            <a:xfrm>
              <a:off x="2130" y="3299"/>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Instr2</a:t>
              </a:r>
            </a:p>
          </p:txBody>
        </p:sp>
        <p:sp>
          <p:nvSpPr>
            <p:cNvPr id="15417" name="Text Box 133"/>
            <p:cNvSpPr txBox="1">
              <a:spLocks noChangeArrowheads="1"/>
            </p:cNvSpPr>
            <p:nvPr/>
          </p:nvSpPr>
          <p:spPr bwMode="auto">
            <a:xfrm>
              <a:off x="2466" y="3299"/>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Instr3</a:t>
              </a:r>
            </a:p>
          </p:txBody>
        </p:sp>
        <p:sp>
          <p:nvSpPr>
            <p:cNvPr id="15418" name="Text Box 134"/>
            <p:cNvSpPr txBox="1">
              <a:spLocks noChangeArrowheads="1"/>
            </p:cNvSpPr>
            <p:nvPr/>
          </p:nvSpPr>
          <p:spPr bwMode="auto">
            <a:xfrm>
              <a:off x="3474" y="3299"/>
              <a:ext cx="439"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InstrN</a:t>
              </a:r>
            </a:p>
          </p:txBody>
        </p:sp>
        <p:grpSp>
          <p:nvGrpSpPr>
            <p:cNvPr id="15419" name="Group 135"/>
            <p:cNvGrpSpPr>
              <a:grpSpLocks/>
            </p:cNvGrpSpPr>
            <p:nvPr/>
          </p:nvGrpSpPr>
          <p:grpSpPr bwMode="auto">
            <a:xfrm>
              <a:off x="2822" y="3505"/>
              <a:ext cx="48" cy="144"/>
              <a:chOff x="2448" y="2976"/>
              <a:chExt cx="48" cy="144"/>
            </a:xfrm>
          </p:grpSpPr>
          <p:sp>
            <p:nvSpPr>
              <p:cNvPr id="15432" name="Line 136"/>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33" name="Line 137"/>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sp>
          <p:nvSpPr>
            <p:cNvPr id="15420" name="Text Box 138"/>
            <p:cNvSpPr txBox="1">
              <a:spLocks noChangeArrowheads="1"/>
            </p:cNvSpPr>
            <p:nvPr/>
          </p:nvSpPr>
          <p:spPr bwMode="auto">
            <a:xfrm>
              <a:off x="1814" y="3491"/>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Data1</a:t>
              </a:r>
            </a:p>
          </p:txBody>
        </p:sp>
        <p:grpSp>
          <p:nvGrpSpPr>
            <p:cNvPr id="15421" name="Group 139"/>
            <p:cNvGrpSpPr>
              <a:grpSpLocks/>
            </p:cNvGrpSpPr>
            <p:nvPr/>
          </p:nvGrpSpPr>
          <p:grpSpPr bwMode="auto">
            <a:xfrm>
              <a:off x="2102" y="3505"/>
              <a:ext cx="48" cy="144"/>
              <a:chOff x="2448" y="2976"/>
              <a:chExt cx="48" cy="144"/>
            </a:xfrm>
          </p:grpSpPr>
          <p:sp>
            <p:nvSpPr>
              <p:cNvPr id="15430" name="Line 140"/>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31" name="Line 141"/>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grpSp>
          <p:nvGrpSpPr>
            <p:cNvPr id="15422" name="Group 142"/>
            <p:cNvGrpSpPr>
              <a:grpSpLocks/>
            </p:cNvGrpSpPr>
            <p:nvPr/>
          </p:nvGrpSpPr>
          <p:grpSpPr bwMode="auto">
            <a:xfrm>
              <a:off x="2438" y="3505"/>
              <a:ext cx="48" cy="144"/>
              <a:chOff x="2448" y="2976"/>
              <a:chExt cx="48" cy="144"/>
            </a:xfrm>
          </p:grpSpPr>
          <p:sp>
            <p:nvSpPr>
              <p:cNvPr id="15428" name="Line 143"/>
              <p:cNvSpPr>
                <a:spLocks noChangeShapeType="1"/>
              </p:cNvSpPr>
              <p:nvPr/>
            </p:nvSpPr>
            <p:spPr bwMode="auto">
              <a:xfrm>
                <a:off x="2448" y="2976"/>
                <a:ext cx="48" cy="144"/>
              </a:xfrm>
              <a:prstGeom prst="line">
                <a:avLst/>
              </a:prstGeom>
              <a:noFill/>
              <a:ln w="25400">
                <a:solidFill>
                  <a:schemeClr val="tx1"/>
                </a:solidFill>
                <a:round/>
                <a:headEnd/>
                <a:tailEnd/>
              </a:ln>
            </p:spPr>
            <p:txBody>
              <a:bodyPr/>
              <a:lstStyle/>
              <a:p>
                <a:endParaRPr lang="en-GB"/>
              </a:p>
            </p:txBody>
          </p:sp>
          <p:sp>
            <p:nvSpPr>
              <p:cNvPr id="15429" name="Line 144"/>
              <p:cNvSpPr>
                <a:spLocks noChangeShapeType="1"/>
              </p:cNvSpPr>
              <p:nvPr/>
            </p:nvSpPr>
            <p:spPr bwMode="auto">
              <a:xfrm flipH="1">
                <a:off x="2448" y="2976"/>
                <a:ext cx="48" cy="144"/>
              </a:xfrm>
              <a:prstGeom prst="line">
                <a:avLst/>
              </a:prstGeom>
              <a:noFill/>
              <a:ln w="25400">
                <a:solidFill>
                  <a:schemeClr val="tx1"/>
                </a:solidFill>
                <a:round/>
                <a:headEnd/>
                <a:tailEnd/>
              </a:ln>
            </p:spPr>
            <p:txBody>
              <a:bodyPr/>
              <a:lstStyle/>
              <a:p>
                <a:endParaRPr lang="en-GB"/>
              </a:p>
            </p:txBody>
          </p:sp>
        </p:grpSp>
        <p:sp>
          <p:nvSpPr>
            <p:cNvPr id="15423" name="Text Box 145"/>
            <p:cNvSpPr txBox="1">
              <a:spLocks noChangeArrowheads="1"/>
            </p:cNvSpPr>
            <p:nvPr/>
          </p:nvSpPr>
          <p:spPr bwMode="auto">
            <a:xfrm>
              <a:off x="2130" y="3491"/>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Data2</a:t>
              </a:r>
            </a:p>
          </p:txBody>
        </p:sp>
        <p:sp>
          <p:nvSpPr>
            <p:cNvPr id="15424" name="Text Box 146"/>
            <p:cNvSpPr txBox="1">
              <a:spLocks noChangeArrowheads="1"/>
            </p:cNvSpPr>
            <p:nvPr/>
          </p:nvSpPr>
          <p:spPr bwMode="auto">
            <a:xfrm>
              <a:off x="2466" y="3491"/>
              <a:ext cx="42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Data3</a:t>
              </a:r>
            </a:p>
          </p:txBody>
        </p:sp>
        <p:sp>
          <p:nvSpPr>
            <p:cNvPr id="15425" name="Text Box 147"/>
            <p:cNvSpPr txBox="1">
              <a:spLocks noChangeArrowheads="1"/>
            </p:cNvSpPr>
            <p:nvPr/>
          </p:nvSpPr>
          <p:spPr bwMode="auto">
            <a:xfrm>
              <a:off x="3446" y="3491"/>
              <a:ext cx="439"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DataN</a:t>
              </a:r>
            </a:p>
          </p:txBody>
        </p:sp>
        <p:sp>
          <p:nvSpPr>
            <p:cNvPr id="15426" name="Text Box 148"/>
            <p:cNvSpPr txBox="1">
              <a:spLocks noChangeArrowheads="1"/>
            </p:cNvSpPr>
            <p:nvPr/>
          </p:nvSpPr>
          <p:spPr bwMode="auto">
            <a:xfrm>
              <a:off x="2966" y="3299"/>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5427" name="Text Box 149"/>
            <p:cNvSpPr txBox="1">
              <a:spLocks noChangeArrowheads="1"/>
            </p:cNvSpPr>
            <p:nvPr/>
          </p:nvSpPr>
          <p:spPr bwMode="auto">
            <a:xfrm>
              <a:off x="3494" y="3011"/>
              <a:ext cx="290" cy="192"/>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grpSp>
      <p:sp>
        <p:nvSpPr>
          <p:cNvPr id="15366" name="Rectangle 150"/>
          <p:cNvSpPr>
            <a:spLocks noChangeArrowheads="1"/>
          </p:cNvSpPr>
          <p:nvPr/>
        </p:nvSpPr>
        <p:spPr bwMode="auto">
          <a:xfrm>
            <a:off x="7135813" y="2921000"/>
            <a:ext cx="1276350" cy="1074738"/>
          </a:xfrm>
          <a:prstGeom prst="rect">
            <a:avLst/>
          </a:prstGeom>
          <a:solidFill>
            <a:schemeClr val="accent2"/>
          </a:solidFill>
          <a:ln w="25400">
            <a:solidFill>
              <a:schemeClr val="tx1"/>
            </a:solidFill>
            <a:miter lim="800000"/>
            <a:headEnd/>
            <a:tailEnd/>
          </a:ln>
        </p:spPr>
        <p:txBody>
          <a:bodyPr wrap="none" lIns="80791" tIns="40395" rIns="80791" bIns="40395" anchor="ctr"/>
          <a:lstStyle/>
          <a:p>
            <a:pPr defTabSz="808038"/>
            <a:r>
              <a:rPr lang="en-US" sz="1600">
                <a:solidFill>
                  <a:schemeClr val="bg1"/>
                </a:solidFill>
                <a:cs typeface="Arial" charset="0"/>
              </a:rPr>
              <a:t>Checker</a:t>
            </a:r>
          </a:p>
          <a:p>
            <a:pPr defTabSz="808038"/>
            <a:endParaRPr lang="en-US" sz="1600">
              <a:solidFill>
                <a:schemeClr val="bg1"/>
              </a:solidFill>
              <a:cs typeface="Arial" charset="0"/>
            </a:endParaRPr>
          </a:p>
        </p:txBody>
      </p:sp>
      <p:sp>
        <p:nvSpPr>
          <p:cNvPr id="15367" name="AutoShape 151"/>
          <p:cNvSpPr>
            <a:spLocks noChangeArrowheads="1"/>
          </p:cNvSpPr>
          <p:nvPr/>
        </p:nvSpPr>
        <p:spPr bwMode="auto">
          <a:xfrm>
            <a:off x="1162050" y="2890838"/>
            <a:ext cx="1011238" cy="1076325"/>
          </a:xfrm>
          <a:prstGeom prst="flowChartProcess">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Stimulus</a:t>
            </a:r>
          </a:p>
        </p:txBody>
      </p:sp>
      <p:sp>
        <p:nvSpPr>
          <p:cNvPr id="15368" name="AutoShape 152"/>
          <p:cNvSpPr>
            <a:spLocks noChangeArrowheads="1"/>
          </p:cNvSpPr>
          <p:nvPr/>
        </p:nvSpPr>
        <p:spPr bwMode="auto">
          <a:xfrm>
            <a:off x="4167188" y="2959100"/>
            <a:ext cx="1011237" cy="1074738"/>
          </a:xfrm>
          <a:prstGeom prst="flowChartProcess">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Monitor</a:t>
            </a:r>
          </a:p>
        </p:txBody>
      </p:sp>
      <p:cxnSp>
        <p:nvCxnSpPr>
          <p:cNvPr id="15369" name="AutoShape 153"/>
          <p:cNvCxnSpPr>
            <a:cxnSpLocks noChangeShapeType="1"/>
            <a:stCxn id="15367" idx="3"/>
          </p:cNvCxnSpPr>
          <p:nvPr/>
        </p:nvCxnSpPr>
        <p:spPr bwMode="auto">
          <a:xfrm>
            <a:off x="2185988" y="3429000"/>
            <a:ext cx="368300" cy="0"/>
          </a:xfrm>
          <a:prstGeom prst="straightConnector1">
            <a:avLst/>
          </a:prstGeom>
          <a:noFill/>
          <a:ln w="25400">
            <a:solidFill>
              <a:schemeClr val="tx1"/>
            </a:solidFill>
            <a:round/>
            <a:headEnd/>
            <a:tailEnd type="triangle" w="lg" len="lg"/>
          </a:ln>
        </p:spPr>
      </p:cxnSp>
      <p:cxnSp>
        <p:nvCxnSpPr>
          <p:cNvPr id="15370" name="AutoShape 154"/>
          <p:cNvCxnSpPr>
            <a:cxnSpLocks noChangeShapeType="1"/>
          </p:cNvCxnSpPr>
          <p:nvPr/>
        </p:nvCxnSpPr>
        <p:spPr bwMode="auto">
          <a:xfrm>
            <a:off x="5178425" y="3494088"/>
            <a:ext cx="1955800" cy="0"/>
          </a:xfrm>
          <a:prstGeom prst="straightConnector1">
            <a:avLst/>
          </a:prstGeom>
          <a:noFill/>
          <a:ln w="25400">
            <a:solidFill>
              <a:schemeClr val="tx1"/>
            </a:solidFill>
            <a:round/>
            <a:headEnd/>
            <a:tailEnd type="triangle" w="lg" len="lg"/>
          </a:ln>
        </p:spPr>
      </p:cxnSp>
      <p:sp>
        <p:nvSpPr>
          <p:cNvPr id="15371" name="AutoShape 155"/>
          <p:cNvSpPr>
            <a:spLocks noChangeArrowheads="1"/>
          </p:cNvSpPr>
          <p:nvPr/>
        </p:nvSpPr>
        <p:spPr bwMode="auto">
          <a:xfrm>
            <a:off x="2549525" y="2890838"/>
            <a:ext cx="1011238" cy="1076325"/>
          </a:xfrm>
          <a:prstGeom prst="roundRect">
            <a:avLst>
              <a:gd name="adj" fmla="val 16667"/>
            </a:avLst>
          </a:prstGeom>
          <a:solidFill>
            <a:schemeClr val="accent1"/>
          </a:solidFill>
          <a:ln w="25400">
            <a:solidFill>
              <a:schemeClr val="tx1"/>
            </a:solidFill>
            <a:round/>
            <a:headEnd/>
            <a:tailEnd/>
          </a:ln>
        </p:spPr>
        <p:txBody>
          <a:bodyPr wrap="none" lIns="80791" tIns="40395" rIns="80791" bIns="40395" anchor="ctr"/>
          <a:lstStyle/>
          <a:p>
            <a:pPr defTabSz="808038"/>
            <a:r>
              <a:rPr lang="en-US" sz="1600" b="1">
                <a:cs typeface="Arial" charset="0"/>
              </a:rPr>
              <a:t>DUV</a:t>
            </a:r>
          </a:p>
        </p:txBody>
      </p:sp>
      <p:sp>
        <p:nvSpPr>
          <p:cNvPr id="15372" name="Line 156"/>
          <p:cNvSpPr>
            <a:spLocks noChangeShapeType="1"/>
          </p:cNvSpPr>
          <p:nvPr/>
        </p:nvSpPr>
        <p:spPr bwMode="auto">
          <a:xfrm flipH="1" flipV="1">
            <a:off x="3087688" y="3630613"/>
            <a:ext cx="1079500" cy="0"/>
          </a:xfrm>
          <a:prstGeom prst="line">
            <a:avLst/>
          </a:prstGeom>
          <a:noFill/>
          <a:ln w="25400">
            <a:solidFill>
              <a:schemeClr val="tx1"/>
            </a:solidFill>
            <a:round/>
            <a:headEnd/>
            <a:tailEnd type="triangle" w="lg" len="lg"/>
          </a:ln>
        </p:spPr>
        <p:txBody>
          <a:bodyPr/>
          <a:lstStyle/>
          <a:p>
            <a:endParaRPr lang="en-GB"/>
          </a:p>
        </p:txBody>
      </p:sp>
      <p:sp>
        <p:nvSpPr>
          <p:cNvPr id="15373" name="Line 157"/>
          <p:cNvSpPr>
            <a:spLocks noChangeShapeType="1"/>
          </p:cNvSpPr>
          <p:nvPr/>
        </p:nvSpPr>
        <p:spPr bwMode="auto">
          <a:xfrm>
            <a:off x="3560763" y="3294063"/>
            <a:ext cx="606425" cy="0"/>
          </a:xfrm>
          <a:prstGeom prst="line">
            <a:avLst/>
          </a:prstGeom>
          <a:noFill/>
          <a:ln w="25400">
            <a:solidFill>
              <a:schemeClr val="tx1"/>
            </a:solidFill>
            <a:round/>
            <a:headEnd/>
            <a:tailEnd type="triangle" w="lg" len="lg"/>
          </a:ln>
        </p:spPr>
        <p:txBody>
          <a:bodyP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End-of-test Checking</a:t>
            </a:r>
          </a:p>
        </p:txBody>
      </p:sp>
      <p:sp>
        <p:nvSpPr>
          <p:cNvPr id="16387" name="Rectangle 3"/>
          <p:cNvSpPr>
            <a:spLocks noGrp="1" noChangeArrowheads="1"/>
          </p:cNvSpPr>
          <p:nvPr>
            <p:ph type="body" idx="1"/>
          </p:nvPr>
        </p:nvSpPr>
        <p:spPr>
          <a:xfrm>
            <a:off x="468313" y="1254308"/>
            <a:ext cx="8229600" cy="5300662"/>
          </a:xfrm>
        </p:spPr>
        <p:txBody>
          <a:bodyPr/>
          <a:lstStyle/>
          <a:p>
            <a:pPr eaLnBrk="1" hangingPunct="1">
              <a:lnSpc>
                <a:spcPct val="90000"/>
              </a:lnSpc>
            </a:pPr>
            <a:r>
              <a:rPr lang="en-US" sz="2800" dirty="0" smtClean="0">
                <a:solidFill>
                  <a:srgbClr val="0000CC"/>
                </a:solidFill>
              </a:rPr>
              <a:t>Disadvantages</a:t>
            </a:r>
          </a:p>
          <a:p>
            <a:pPr lvl="1" eaLnBrk="1" hangingPunct="1">
              <a:lnSpc>
                <a:spcPct val="90000"/>
              </a:lnSpc>
            </a:pPr>
            <a:r>
              <a:rPr lang="en-US" sz="2400" dirty="0" smtClean="0"/>
              <a:t>Provides limited checking capabilities</a:t>
            </a:r>
          </a:p>
          <a:p>
            <a:pPr lvl="2" eaLnBrk="1" hangingPunct="1">
              <a:lnSpc>
                <a:spcPct val="90000"/>
              </a:lnSpc>
            </a:pPr>
            <a:r>
              <a:rPr lang="en-US" sz="2000" dirty="0" smtClean="0"/>
              <a:t>Static look at the state of resources at the end of the test</a:t>
            </a:r>
          </a:p>
          <a:p>
            <a:pPr lvl="1" eaLnBrk="1" hangingPunct="1">
              <a:lnSpc>
                <a:spcPct val="90000"/>
              </a:lnSpc>
            </a:pPr>
            <a:r>
              <a:rPr lang="en-US" sz="2400" dirty="0" smtClean="0"/>
              <a:t>High probability of </a:t>
            </a:r>
            <a:r>
              <a:rPr lang="en-US" sz="2400" dirty="0" smtClean="0">
                <a:solidFill>
                  <a:srgbClr val="A50021"/>
                </a:solidFill>
              </a:rPr>
              <a:t>masking bugs</a:t>
            </a:r>
            <a:r>
              <a:rPr lang="en-US" sz="2400" dirty="0" smtClean="0"/>
              <a:t> by repeated writing to the resources</a:t>
            </a:r>
          </a:p>
          <a:p>
            <a:pPr lvl="1" eaLnBrk="1" hangingPunct="1">
              <a:lnSpc>
                <a:spcPct val="90000"/>
              </a:lnSpc>
            </a:pPr>
            <a:r>
              <a:rPr lang="en-US" sz="2400" dirty="0" smtClean="0">
                <a:solidFill>
                  <a:srgbClr val="A50021"/>
                </a:solidFill>
              </a:rPr>
              <a:t>Hard to detect performance bugs</a:t>
            </a:r>
          </a:p>
          <a:p>
            <a:pPr lvl="2" eaLnBrk="1" hangingPunct="1">
              <a:lnSpc>
                <a:spcPct val="90000"/>
              </a:lnSpc>
            </a:pPr>
            <a:r>
              <a:rPr lang="en-US" sz="2000" dirty="0" smtClean="0"/>
              <a:t>Correct things are happening, but not at the right time </a:t>
            </a:r>
          </a:p>
          <a:p>
            <a:pPr lvl="1" eaLnBrk="1" hangingPunct="1">
              <a:lnSpc>
                <a:spcPct val="90000"/>
              </a:lnSpc>
            </a:pPr>
            <a:r>
              <a:rPr lang="en-US" sz="2400" dirty="0" smtClean="0"/>
              <a:t>Hard to correlate symptoms to bugs</a:t>
            </a:r>
          </a:p>
          <a:p>
            <a:pPr lvl="2" eaLnBrk="1" hangingPunct="1">
              <a:lnSpc>
                <a:spcPct val="90000"/>
              </a:lnSpc>
            </a:pPr>
            <a:r>
              <a:rPr lang="en-US" sz="2000" dirty="0" smtClean="0">
                <a:solidFill>
                  <a:srgbClr val="A50021"/>
                </a:solidFill>
              </a:rPr>
              <a:t>Hard to debug</a:t>
            </a:r>
          </a:p>
          <a:p>
            <a:pPr eaLnBrk="1" hangingPunct="1">
              <a:lnSpc>
                <a:spcPct val="90000"/>
              </a:lnSpc>
            </a:pPr>
            <a:r>
              <a:rPr lang="en-US" sz="2800" dirty="0" smtClean="0">
                <a:solidFill>
                  <a:srgbClr val="0000CC"/>
                </a:solidFill>
              </a:rPr>
              <a:t>Advantages</a:t>
            </a:r>
          </a:p>
          <a:p>
            <a:pPr lvl="1" eaLnBrk="1" hangingPunct="1">
              <a:lnSpc>
                <a:spcPct val="90000"/>
              </a:lnSpc>
            </a:pPr>
            <a:r>
              <a:rPr lang="en-US" sz="2400" dirty="0" smtClean="0"/>
              <a:t>Simpler than other forms</a:t>
            </a:r>
          </a:p>
          <a:p>
            <a:pPr lvl="2" eaLnBrk="1" hangingPunct="1">
              <a:lnSpc>
                <a:spcPct val="90000"/>
              </a:lnSpc>
            </a:pPr>
            <a:r>
              <a:rPr lang="en-US" sz="2000" dirty="0" smtClean="0"/>
              <a:t>May not require a deep understanding of the DUV</a:t>
            </a:r>
          </a:p>
          <a:p>
            <a:pPr lvl="1" eaLnBrk="1" hangingPunct="1">
              <a:lnSpc>
                <a:spcPct val="90000"/>
              </a:lnSpc>
            </a:pPr>
            <a:r>
              <a:rPr lang="en-US" sz="2400" dirty="0" smtClean="0"/>
              <a:t>Reduces probability of false alarms</a:t>
            </a:r>
          </a:p>
          <a:p>
            <a:pPr lvl="2" eaLnBrk="1" hangingPunct="1">
              <a:lnSpc>
                <a:spcPct val="90000"/>
              </a:lnSpc>
            </a:pPr>
            <a:r>
              <a:rPr lang="en-US" sz="2000" dirty="0" smtClean="0"/>
              <a:t>(because bad effects may disappear)</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External Checking (Monitors)</a:t>
            </a:r>
          </a:p>
        </p:txBody>
      </p:sp>
      <p:sp>
        <p:nvSpPr>
          <p:cNvPr id="17411" name="Rectangle 3"/>
          <p:cNvSpPr>
            <a:spLocks noGrp="1" noChangeArrowheads="1"/>
          </p:cNvSpPr>
          <p:nvPr>
            <p:ph type="body" idx="1"/>
          </p:nvPr>
        </p:nvSpPr>
        <p:spPr>
          <a:xfrm>
            <a:off x="468313" y="1557338"/>
            <a:ext cx="8316580" cy="904875"/>
          </a:xfrm>
        </p:spPr>
        <p:txBody>
          <a:bodyPr/>
          <a:lstStyle/>
          <a:p>
            <a:pPr eaLnBrk="1" hangingPunct="1">
              <a:lnSpc>
                <a:spcPct val="80000"/>
              </a:lnSpc>
            </a:pPr>
            <a:r>
              <a:rPr lang="en-US" sz="2000" b="1" dirty="0" smtClean="0">
                <a:solidFill>
                  <a:srgbClr val="A50021"/>
                </a:solidFill>
              </a:rPr>
              <a:t>Monitors </a:t>
            </a:r>
            <a:r>
              <a:rPr lang="en-US" sz="2000" dirty="0" smtClean="0"/>
              <a:t>keep internal resources’ values and behaviors in trace files</a:t>
            </a:r>
          </a:p>
          <a:p>
            <a:pPr eaLnBrk="1" hangingPunct="1">
              <a:lnSpc>
                <a:spcPct val="80000"/>
              </a:lnSpc>
            </a:pPr>
            <a:r>
              <a:rPr lang="en-US" sz="2000" dirty="0" smtClean="0"/>
              <a:t>Checking is done by an external program that examines these files</a:t>
            </a:r>
          </a:p>
        </p:txBody>
      </p:sp>
      <p:sp>
        <p:nvSpPr>
          <p:cNvPr id="17412" name="Rectangle 4"/>
          <p:cNvSpPr>
            <a:spLocks noChangeArrowheads="1"/>
          </p:cNvSpPr>
          <p:nvPr/>
        </p:nvSpPr>
        <p:spPr bwMode="auto">
          <a:xfrm>
            <a:off x="6932613" y="2959100"/>
            <a:ext cx="1276350" cy="1074738"/>
          </a:xfrm>
          <a:prstGeom prst="rect">
            <a:avLst/>
          </a:prstGeom>
          <a:solidFill>
            <a:schemeClr val="accent2"/>
          </a:solidFill>
          <a:ln w="25400">
            <a:solidFill>
              <a:schemeClr val="tx1"/>
            </a:solidFill>
            <a:miter lim="800000"/>
            <a:headEnd/>
            <a:tailEnd/>
          </a:ln>
        </p:spPr>
        <p:txBody>
          <a:bodyPr wrap="none" lIns="80791" tIns="40395" rIns="80791" bIns="40395" anchor="ctr"/>
          <a:lstStyle/>
          <a:p>
            <a:pPr defTabSz="808038"/>
            <a:r>
              <a:rPr lang="en-US" sz="1600">
                <a:solidFill>
                  <a:schemeClr val="bg1"/>
                </a:solidFill>
                <a:cs typeface="Arial" charset="0"/>
              </a:rPr>
              <a:t>External</a:t>
            </a:r>
          </a:p>
          <a:p>
            <a:pPr defTabSz="808038"/>
            <a:r>
              <a:rPr lang="en-US" sz="1600">
                <a:solidFill>
                  <a:schemeClr val="bg1"/>
                </a:solidFill>
                <a:cs typeface="Arial" charset="0"/>
              </a:rPr>
              <a:t>Checker</a:t>
            </a:r>
          </a:p>
          <a:p>
            <a:pPr defTabSz="808038"/>
            <a:r>
              <a:rPr lang="en-US" sz="1600">
                <a:solidFill>
                  <a:schemeClr val="bg1"/>
                </a:solidFill>
                <a:cs typeface="Arial" charset="0"/>
              </a:rPr>
              <a:t>Program</a:t>
            </a:r>
          </a:p>
        </p:txBody>
      </p:sp>
      <p:sp>
        <p:nvSpPr>
          <p:cNvPr id="17413" name="AutoShape 5"/>
          <p:cNvSpPr>
            <a:spLocks noChangeArrowheads="1"/>
          </p:cNvSpPr>
          <p:nvPr/>
        </p:nvSpPr>
        <p:spPr bwMode="auto">
          <a:xfrm>
            <a:off x="823913" y="2890838"/>
            <a:ext cx="1012825" cy="1076325"/>
          </a:xfrm>
          <a:prstGeom prst="flowChartProcess">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Stimulus</a:t>
            </a:r>
          </a:p>
        </p:txBody>
      </p:sp>
      <p:sp>
        <p:nvSpPr>
          <p:cNvPr id="17414" name="AutoShape 6"/>
          <p:cNvSpPr>
            <a:spLocks noChangeArrowheads="1"/>
          </p:cNvSpPr>
          <p:nvPr/>
        </p:nvSpPr>
        <p:spPr bwMode="auto">
          <a:xfrm>
            <a:off x="3830638" y="2959100"/>
            <a:ext cx="1011237" cy="1074738"/>
          </a:xfrm>
          <a:prstGeom prst="flowChartProcess">
            <a:avLst/>
          </a:prstGeom>
          <a:solidFill>
            <a:srgbClr val="FFFF00"/>
          </a:solidFill>
          <a:ln w="25400">
            <a:solidFill>
              <a:schemeClr val="tx1"/>
            </a:solidFill>
            <a:miter lim="800000"/>
            <a:headEnd/>
            <a:tailEnd/>
          </a:ln>
        </p:spPr>
        <p:txBody>
          <a:bodyPr wrap="none" lIns="80791" tIns="40395" rIns="80791" bIns="40395" anchor="ctr"/>
          <a:lstStyle/>
          <a:p>
            <a:pPr defTabSz="808038"/>
            <a:r>
              <a:rPr lang="en-US" sz="1600">
                <a:cs typeface="Arial" charset="0"/>
              </a:rPr>
              <a:t>Monitor</a:t>
            </a:r>
          </a:p>
        </p:txBody>
      </p:sp>
      <p:cxnSp>
        <p:nvCxnSpPr>
          <p:cNvPr id="17415" name="AutoShape 7"/>
          <p:cNvCxnSpPr>
            <a:cxnSpLocks noChangeShapeType="1"/>
            <a:stCxn id="17413" idx="3"/>
          </p:cNvCxnSpPr>
          <p:nvPr/>
        </p:nvCxnSpPr>
        <p:spPr bwMode="auto">
          <a:xfrm>
            <a:off x="1849438" y="3429000"/>
            <a:ext cx="368300" cy="0"/>
          </a:xfrm>
          <a:prstGeom prst="straightConnector1">
            <a:avLst/>
          </a:prstGeom>
          <a:noFill/>
          <a:ln w="25400">
            <a:solidFill>
              <a:schemeClr val="tx1"/>
            </a:solidFill>
            <a:round/>
            <a:headEnd/>
            <a:tailEnd type="triangle" w="lg" len="lg"/>
          </a:ln>
        </p:spPr>
      </p:cxnSp>
      <p:cxnSp>
        <p:nvCxnSpPr>
          <p:cNvPr id="17416" name="AutoShape 8"/>
          <p:cNvCxnSpPr>
            <a:cxnSpLocks noChangeShapeType="1"/>
            <a:stCxn id="17414" idx="3"/>
            <a:endCxn id="17420" idx="2"/>
          </p:cNvCxnSpPr>
          <p:nvPr/>
        </p:nvCxnSpPr>
        <p:spPr bwMode="auto">
          <a:xfrm>
            <a:off x="4854575" y="3497263"/>
            <a:ext cx="619125" cy="12700"/>
          </a:xfrm>
          <a:prstGeom prst="straightConnector1">
            <a:avLst/>
          </a:prstGeom>
          <a:noFill/>
          <a:ln w="25400">
            <a:solidFill>
              <a:schemeClr val="tx1"/>
            </a:solidFill>
            <a:round/>
            <a:headEnd/>
            <a:tailEnd type="triangle" w="lg" len="lg"/>
          </a:ln>
        </p:spPr>
      </p:cxnSp>
      <p:sp>
        <p:nvSpPr>
          <p:cNvPr id="17417" name="AutoShape 9"/>
          <p:cNvSpPr>
            <a:spLocks noChangeArrowheads="1"/>
          </p:cNvSpPr>
          <p:nvPr/>
        </p:nvSpPr>
        <p:spPr bwMode="auto">
          <a:xfrm>
            <a:off x="2211388" y="2890838"/>
            <a:ext cx="1011237" cy="1076325"/>
          </a:xfrm>
          <a:prstGeom prst="roundRect">
            <a:avLst>
              <a:gd name="adj" fmla="val 16667"/>
            </a:avLst>
          </a:prstGeom>
          <a:solidFill>
            <a:schemeClr val="accent1"/>
          </a:solidFill>
          <a:ln w="25400">
            <a:solidFill>
              <a:schemeClr val="tx1"/>
            </a:solidFill>
            <a:round/>
            <a:headEnd/>
            <a:tailEnd/>
          </a:ln>
        </p:spPr>
        <p:txBody>
          <a:bodyPr wrap="none" lIns="80791" tIns="40395" rIns="80791" bIns="40395" anchor="ctr"/>
          <a:lstStyle/>
          <a:p>
            <a:pPr defTabSz="808038"/>
            <a:r>
              <a:rPr lang="en-US" sz="1600" b="1">
                <a:cs typeface="Arial" charset="0"/>
              </a:rPr>
              <a:t>DUV</a:t>
            </a:r>
          </a:p>
        </p:txBody>
      </p:sp>
      <p:sp>
        <p:nvSpPr>
          <p:cNvPr id="17418" name="Line 10"/>
          <p:cNvSpPr>
            <a:spLocks noChangeShapeType="1"/>
          </p:cNvSpPr>
          <p:nvPr/>
        </p:nvSpPr>
        <p:spPr bwMode="auto">
          <a:xfrm flipH="1" flipV="1">
            <a:off x="2751138" y="3630613"/>
            <a:ext cx="1079500" cy="0"/>
          </a:xfrm>
          <a:prstGeom prst="line">
            <a:avLst/>
          </a:prstGeom>
          <a:noFill/>
          <a:ln w="25400">
            <a:solidFill>
              <a:schemeClr val="tx1"/>
            </a:solidFill>
            <a:round/>
            <a:headEnd/>
            <a:tailEnd type="triangle" w="lg" len="lg"/>
          </a:ln>
        </p:spPr>
        <p:txBody>
          <a:bodyPr/>
          <a:lstStyle/>
          <a:p>
            <a:endParaRPr lang="en-GB"/>
          </a:p>
        </p:txBody>
      </p:sp>
      <p:sp>
        <p:nvSpPr>
          <p:cNvPr id="17419" name="Line 11"/>
          <p:cNvSpPr>
            <a:spLocks noChangeShapeType="1"/>
          </p:cNvSpPr>
          <p:nvPr/>
        </p:nvSpPr>
        <p:spPr bwMode="auto">
          <a:xfrm>
            <a:off x="3222625" y="3294063"/>
            <a:ext cx="608013" cy="0"/>
          </a:xfrm>
          <a:prstGeom prst="line">
            <a:avLst/>
          </a:prstGeom>
          <a:noFill/>
          <a:ln w="25400">
            <a:solidFill>
              <a:schemeClr val="tx1"/>
            </a:solidFill>
            <a:round/>
            <a:headEnd/>
            <a:tailEnd type="triangle" w="lg" len="lg"/>
          </a:ln>
        </p:spPr>
        <p:txBody>
          <a:bodyPr/>
          <a:lstStyle/>
          <a:p>
            <a:endParaRPr lang="en-GB"/>
          </a:p>
        </p:txBody>
      </p:sp>
      <p:sp>
        <p:nvSpPr>
          <p:cNvPr id="17420" name="AutoShape 12"/>
          <p:cNvSpPr>
            <a:spLocks noChangeArrowheads="1"/>
          </p:cNvSpPr>
          <p:nvPr/>
        </p:nvSpPr>
        <p:spPr bwMode="auto">
          <a:xfrm>
            <a:off x="5486400" y="2971800"/>
            <a:ext cx="877888" cy="1074738"/>
          </a:xfrm>
          <a:prstGeom prst="flowChartMagneticDisk">
            <a:avLst/>
          </a:prstGeom>
          <a:solidFill>
            <a:srgbClr val="CCFFCC"/>
          </a:solidFill>
          <a:ln w="25400">
            <a:solidFill>
              <a:schemeClr val="tx1"/>
            </a:solidFill>
            <a:round/>
            <a:headEnd/>
            <a:tailEnd type="none" w="lg" len="lg"/>
          </a:ln>
        </p:spPr>
        <p:txBody>
          <a:bodyPr wrap="none" lIns="80791" tIns="40395" rIns="80791" bIns="40395" anchor="ctr"/>
          <a:lstStyle/>
          <a:p>
            <a:pPr defTabSz="808038"/>
            <a:r>
              <a:rPr lang="en-US" sz="1600">
                <a:cs typeface="Arial" charset="0"/>
              </a:rPr>
              <a:t>Actual </a:t>
            </a:r>
          </a:p>
          <a:p>
            <a:pPr defTabSz="808038" rtl="1"/>
            <a:r>
              <a:rPr lang="en-US" sz="1600">
                <a:cs typeface="Arial" charset="0"/>
              </a:rPr>
              <a:t>Results</a:t>
            </a:r>
          </a:p>
        </p:txBody>
      </p:sp>
      <p:cxnSp>
        <p:nvCxnSpPr>
          <p:cNvPr id="17421" name="AutoShape 13"/>
          <p:cNvCxnSpPr>
            <a:cxnSpLocks noChangeShapeType="1"/>
            <a:stCxn id="17420" idx="4"/>
            <a:endCxn id="17412" idx="1"/>
          </p:cNvCxnSpPr>
          <p:nvPr/>
        </p:nvCxnSpPr>
        <p:spPr bwMode="auto">
          <a:xfrm flipV="1">
            <a:off x="6376988" y="3497263"/>
            <a:ext cx="542925" cy="12700"/>
          </a:xfrm>
          <a:prstGeom prst="straightConnector1">
            <a:avLst/>
          </a:prstGeom>
          <a:noFill/>
          <a:ln w="25400">
            <a:solidFill>
              <a:schemeClr val="tx1"/>
            </a:solidFill>
            <a:round/>
            <a:headEnd/>
            <a:tailEnd type="triangle" w="lg" len="lg"/>
          </a:ln>
        </p:spPr>
      </p:cxnSp>
      <p:sp>
        <p:nvSpPr>
          <p:cNvPr id="17422" name="Rectangle 14"/>
          <p:cNvSpPr>
            <a:spLocks noChangeArrowheads="1"/>
          </p:cNvSpPr>
          <p:nvPr/>
        </p:nvSpPr>
        <p:spPr bwMode="auto">
          <a:xfrm>
            <a:off x="996950" y="4370388"/>
            <a:ext cx="7150100" cy="1814512"/>
          </a:xfrm>
          <a:prstGeom prst="rect">
            <a:avLst/>
          </a:prstGeom>
          <a:noFill/>
          <a:ln w="25400">
            <a:solidFill>
              <a:schemeClr val="tx1"/>
            </a:solidFill>
            <a:miter lim="800000"/>
            <a:headEnd/>
            <a:tailEnd/>
          </a:ln>
        </p:spPr>
        <p:txBody>
          <a:bodyPr wrap="none" anchor="ctr"/>
          <a:lstStyle/>
          <a:p>
            <a:endParaRPr lang="en-GB"/>
          </a:p>
        </p:txBody>
      </p:sp>
      <p:sp>
        <p:nvSpPr>
          <p:cNvPr id="17423" name="Text Box 15"/>
          <p:cNvSpPr txBox="1">
            <a:spLocks noChangeArrowheads="1"/>
          </p:cNvSpPr>
          <p:nvPr/>
        </p:nvSpPr>
        <p:spPr bwMode="auto">
          <a:xfrm>
            <a:off x="862013" y="4800600"/>
            <a:ext cx="1571625" cy="1582738"/>
          </a:xfrm>
          <a:prstGeom prst="rect">
            <a:avLst/>
          </a:prstGeom>
          <a:noFill/>
          <a:ln w="25400">
            <a:noFill/>
            <a:miter lim="800000"/>
            <a:headEnd/>
            <a:tailEnd/>
          </a:ln>
        </p:spPr>
        <p:txBody>
          <a:bodyPr lIns="80791" tIns="40395" rIns="80791" bIns="40395">
            <a:spAutoFit/>
          </a:bodyPr>
          <a:lstStyle/>
          <a:p>
            <a:pPr algn="r" defTabSz="808038"/>
            <a:r>
              <a:rPr lang="en-US" sz="1200" b="1">
                <a:cs typeface="Arial" charset="0"/>
              </a:rPr>
              <a:t>clk</a:t>
            </a:r>
          </a:p>
          <a:p>
            <a:pPr algn="r" defTabSz="808038"/>
            <a:endParaRPr lang="en-US" sz="1200" b="1">
              <a:cs typeface="Arial" charset="0"/>
            </a:endParaRPr>
          </a:p>
          <a:p>
            <a:pPr algn="r" defTabSz="808038"/>
            <a:r>
              <a:rPr lang="en-US" sz="1200" b="1">
                <a:cs typeface="Arial" charset="0"/>
              </a:rPr>
              <a:t>duv_inputs</a:t>
            </a:r>
          </a:p>
          <a:p>
            <a:pPr algn="r" defTabSz="808038"/>
            <a:endParaRPr lang="en-US" sz="1200" b="1">
              <a:cs typeface="Arial" charset="0"/>
            </a:endParaRPr>
          </a:p>
          <a:p>
            <a:pPr algn="r" defTabSz="808038"/>
            <a:r>
              <a:rPr lang="en-US" sz="1200" b="1">
                <a:cs typeface="Arial" charset="0"/>
              </a:rPr>
              <a:t>monitor captures internal resource(s)</a:t>
            </a:r>
          </a:p>
          <a:p>
            <a:pPr algn="r" defTabSz="808038"/>
            <a:endParaRPr lang="en-US" sz="1200" b="1">
              <a:cs typeface="Arial" charset="0"/>
            </a:endParaRPr>
          </a:p>
        </p:txBody>
      </p:sp>
      <p:sp>
        <p:nvSpPr>
          <p:cNvPr id="17424" name="Text Box 16"/>
          <p:cNvSpPr txBox="1">
            <a:spLocks noChangeArrowheads="1"/>
          </p:cNvSpPr>
          <p:nvPr/>
        </p:nvSpPr>
        <p:spPr bwMode="auto">
          <a:xfrm>
            <a:off x="1874838" y="4349750"/>
            <a:ext cx="6343650" cy="269875"/>
          </a:xfrm>
          <a:prstGeom prst="rect">
            <a:avLst/>
          </a:prstGeom>
          <a:noFill/>
          <a:ln w="25400">
            <a:noFill/>
            <a:miter lim="800000"/>
            <a:headEnd/>
            <a:tailEnd/>
          </a:ln>
        </p:spPr>
        <p:txBody>
          <a:bodyPr wrap="none" lIns="80791" tIns="40395" rIns="80791" bIns="40395">
            <a:spAutoFit/>
          </a:bodyPr>
          <a:lstStyle/>
          <a:p>
            <a:pPr algn="l" defTabSz="457200">
              <a:tabLst>
                <a:tab pos="512763" algn="l"/>
              </a:tabLst>
            </a:pPr>
            <a:r>
              <a:rPr lang="en-US" sz="1200" b="1">
                <a:cs typeface="Arial" charset="0"/>
              </a:rPr>
              <a:t>Cycle	0	1	 2	  3	 4 	  5 	…………………	   t-3	    t-2	    t-1	    t</a:t>
            </a:r>
          </a:p>
        </p:txBody>
      </p:sp>
      <p:sp>
        <p:nvSpPr>
          <p:cNvPr id="17425" name="Line 17"/>
          <p:cNvSpPr>
            <a:spLocks noChangeShapeType="1"/>
          </p:cNvSpPr>
          <p:nvPr/>
        </p:nvSpPr>
        <p:spPr bwMode="auto">
          <a:xfrm>
            <a:off x="2414588" y="4638675"/>
            <a:ext cx="0" cy="1546225"/>
          </a:xfrm>
          <a:prstGeom prst="line">
            <a:avLst/>
          </a:prstGeom>
          <a:noFill/>
          <a:ln w="25400">
            <a:solidFill>
              <a:schemeClr val="tx1"/>
            </a:solidFill>
            <a:round/>
            <a:headEnd/>
            <a:tailEnd/>
          </a:ln>
        </p:spPr>
        <p:txBody>
          <a:bodyPr/>
          <a:lstStyle/>
          <a:p>
            <a:endParaRPr lang="en-GB"/>
          </a:p>
        </p:txBody>
      </p:sp>
      <p:sp>
        <p:nvSpPr>
          <p:cNvPr id="17426" name="Line 18"/>
          <p:cNvSpPr>
            <a:spLocks noChangeShapeType="1"/>
          </p:cNvSpPr>
          <p:nvPr/>
        </p:nvSpPr>
        <p:spPr bwMode="auto">
          <a:xfrm>
            <a:off x="2414588" y="4638675"/>
            <a:ext cx="5732462" cy="1588"/>
          </a:xfrm>
          <a:prstGeom prst="line">
            <a:avLst/>
          </a:prstGeom>
          <a:noFill/>
          <a:ln w="25400">
            <a:solidFill>
              <a:schemeClr val="tx1"/>
            </a:solidFill>
            <a:round/>
            <a:headEnd/>
            <a:tailEnd/>
          </a:ln>
        </p:spPr>
        <p:txBody>
          <a:bodyPr/>
          <a:lstStyle/>
          <a:p>
            <a:endParaRPr lang="en-GB"/>
          </a:p>
        </p:txBody>
      </p:sp>
      <p:grpSp>
        <p:nvGrpSpPr>
          <p:cNvPr id="17427" name="Group 19"/>
          <p:cNvGrpSpPr>
            <a:grpSpLocks/>
          </p:cNvGrpSpPr>
          <p:nvPr/>
        </p:nvGrpSpPr>
        <p:grpSpPr bwMode="auto">
          <a:xfrm>
            <a:off x="2414588" y="4840288"/>
            <a:ext cx="471487" cy="134937"/>
            <a:chOff x="1056" y="816"/>
            <a:chExt cx="288" cy="96"/>
          </a:xfrm>
        </p:grpSpPr>
        <p:grpSp>
          <p:nvGrpSpPr>
            <p:cNvPr id="17513" name="Group 20"/>
            <p:cNvGrpSpPr>
              <a:grpSpLocks/>
            </p:cNvGrpSpPr>
            <p:nvPr/>
          </p:nvGrpSpPr>
          <p:grpSpPr bwMode="auto">
            <a:xfrm>
              <a:off x="1056" y="816"/>
              <a:ext cx="144" cy="96"/>
              <a:chOff x="1056" y="816"/>
              <a:chExt cx="144" cy="96"/>
            </a:xfrm>
          </p:grpSpPr>
          <p:sp>
            <p:nvSpPr>
              <p:cNvPr id="17517" name="Line 21"/>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518" name="Line 2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514" name="Group 23"/>
            <p:cNvGrpSpPr>
              <a:grpSpLocks/>
            </p:cNvGrpSpPr>
            <p:nvPr/>
          </p:nvGrpSpPr>
          <p:grpSpPr bwMode="auto">
            <a:xfrm flipV="1">
              <a:off x="1200" y="816"/>
              <a:ext cx="144" cy="96"/>
              <a:chOff x="1056" y="816"/>
              <a:chExt cx="144" cy="96"/>
            </a:xfrm>
          </p:grpSpPr>
          <p:sp>
            <p:nvSpPr>
              <p:cNvPr id="17515" name="Line 24"/>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516" name="Line 2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28" name="Group 26"/>
          <p:cNvGrpSpPr>
            <a:grpSpLocks/>
          </p:cNvGrpSpPr>
          <p:nvPr/>
        </p:nvGrpSpPr>
        <p:grpSpPr bwMode="auto">
          <a:xfrm>
            <a:off x="2886075" y="4840288"/>
            <a:ext cx="471488" cy="134937"/>
            <a:chOff x="1056" y="816"/>
            <a:chExt cx="288" cy="96"/>
          </a:xfrm>
        </p:grpSpPr>
        <p:grpSp>
          <p:nvGrpSpPr>
            <p:cNvPr id="17507" name="Group 27"/>
            <p:cNvGrpSpPr>
              <a:grpSpLocks/>
            </p:cNvGrpSpPr>
            <p:nvPr/>
          </p:nvGrpSpPr>
          <p:grpSpPr bwMode="auto">
            <a:xfrm>
              <a:off x="1056" y="816"/>
              <a:ext cx="144" cy="96"/>
              <a:chOff x="1056" y="816"/>
              <a:chExt cx="144" cy="96"/>
            </a:xfrm>
          </p:grpSpPr>
          <p:sp>
            <p:nvSpPr>
              <p:cNvPr id="17511" name="Line 28"/>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512" name="Line 2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508" name="Group 30"/>
            <p:cNvGrpSpPr>
              <a:grpSpLocks/>
            </p:cNvGrpSpPr>
            <p:nvPr/>
          </p:nvGrpSpPr>
          <p:grpSpPr bwMode="auto">
            <a:xfrm flipV="1">
              <a:off x="1200" y="816"/>
              <a:ext cx="144" cy="96"/>
              <a:chOff x="1056" y="816"/>
              <a:chExt cx="144" cy="96"/>
            </a:xfrm>
          </p:grpSpPr>
          <p:sp>
            <p:nvSpPr>
              <p:cNvPr id="17509" name="Line 31"/>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510" name="Line 3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29" name="Group 33"/>
          <p:cNvGrpSpPr>
            <a:grpSpLocks/>
          </p:cNvGrpSpPr>
          <p:nvPr/>
        </p:nvGrpSpPr>
        <p:grpSpPr bwMode="auto">
          <a:xfrm>
            <a:off x="3357563" y="4840288"/>
            <a:ext cx="473075" cy="134937"/>
            <a:chOff x="1056" y="816"/>
            <a:chExt cx="288" cy="96"/>
          </a:xfrm>
        </p:grpSpPr>
        <p:grpSp>
          <p:nvGrpSpPr>
            <p:cNvPr id="17501" name="Group 34"/>
            <p:cNvGrpSpPr>
              <a:grpSpLocks/>
            </p:cNvGrpSpPr>
            <p:nvPr/>
          </p:nvGrpSpPr>
          <p:grpSpPr bwMode="auto">
            <a:xfrm>
              <a:off x="1056" y="816"/>
              <a:ext cx="144" cy="96"/>
              <a:chOff x="1056" y="816"/>
              <a:chExt cx="144" cy="96"/>
            </a:xfrm>
          </p:grpSpPr>
          <p:sp>
            <p:nvSpPr>
              <p:cNvPr id="17505" name="Line 35"/>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506" name="Line 3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502" name="Group 37"/>
            <p:cNvGrpSpPr>
              <a:grpSpLocks/>
            </p:cNvGrpSpPr>
            <p:nvPr/>
          </p:nvGrpSpPr>
          <p:grpSpPr bwMode="auto">
            <a:xfrm flipV="1">
              <a:off x="1200" y="816"/>
              <a:ext cx="144" cy="96"/>
              <a:chOff x="1056" y="816"/>
              <a:chExt cx="144" cy="96"/>
            </a:xfrm>
          </p:grpSpPr>
          <p:sp>
            <p:nvSpPr>
              <p:cNvPr id="17503" name="Line 38"/>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504" name="Line 39"/>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0" name="Group 40"/>
          <p:cNvGrpSpPr>
            <a:grpSpLocks/>
          </p:cNvGrpSpPr>
          <p:nvPr/>
        </p:nvGrpSpPr>
        <p:grpSpPr bwMode="auto">
          <a:xfrm>
            <a:off x="3830638" y="4840288"/>
            <a:ext cx="471487" cy="134937"/>
            <a:chOff x="1056" y="816"/>
            <a:chExt cx="288" cy="96"/>
          </a:xfrm>
        </p:grpSpPr>
        <p:grpSp>
          <p:nvGrpSpPr>
            <p:cNvPr id="17495" name="Group 41"/>
            <p:cNvGrpSpPr>
              <a:grpSpLocks/>
            </p:cNvGrpSpPr>
            <p:nvPr/>
          </p:nvGrpSpPr>
          <p:grpSpPr bwMode="auto">
            <a:xfrm>
              <a:off x="1056" y="816"/>
              <a:ext cx="144" cy="96"/>
              <a:chOff x="1056" y="816"/>
              <a:chExt cx="144" cy="96"/>
            </a:xfrm>
          </p:grpSpPr>
          <p:sp>
            <p:nvSpPr>
              <p:cNvPr id="17499" name="Line 42"/>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500" name="Line 4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96" name="Group 44"/>
            <p:cNvGrpSpPr>
              <a:grpSpLocks/>
            </p:cNvGrpSpPr>
            <p:nvPr/>
          </p:nvGrpSpPr>
          <p:grpSpPr bwMode="auto">
            <a:xfrm flipV="1">
              <a:off x="1200" y="816"/>
              <a:ext cx="144" cy="96"/>
              <a:chOff x="1056" y="816"/>
              <a:chExt cx="144" cy="96"/>
            </a:xfrm>
          </p:grpSpPr>
          <p:sp>
            <p:nvSpPr>
              <p:cNvPr id="17497" name="Line 45"/>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98" name="Line 46"/>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1" name="Group 47"/>
          <p:cNvGrpSpPr>
            <a:grpSpLocks/>
          </p:cNvGrpSpPr>
          <p:nvPr/>
        </p:nvGrpSpPr>
        <p:grpSpPr bwMode="auto">
          <a:xfrm>
            <a:off x="4302125" y="4840288"/>
            <a:ext cx="471488" cy="134937"/>
            <a:chOff x="1056" y="816"/>
            <a:chExt cx="288" cy="96"/>
          </a:xfrm>
        </p:grpSpPr>
        <p:grpSp>
          <p:nvGrpSpPr>
            <p:cNvPr id="17489" name="Group 48"/>
            <p:cNvGrpSpPr>
              <a:grpSpLocks/>
            </p:cNvGrpSpPr>
            <p:nvPr/>
          </p:nvGrpSpPr>
          <p:grpSpPr bwMode="auto">
            <a:xfrm>
              <a:off x="1056" y="816"/>
              <a:ext cx="144" cy="96"/>
              <a:chOff x="1056" y="816"/>
              <a:chExt cx="144" cy="96"/>
            </a:xfrm>
          </p:grpSpPr>
          <p:sp>
            <p:nvSpPr>
              <p:cNvPr id="17493" name="Line 49"/>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94" name="Line 5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90" name="Group 51"/>
            <p:cNvGrpSpPr>
              <a:grpSpLocks/>
            </p:cNvGrpSpPr>
            <p:nvPr/>
          </p:nvGrpSpPr>
          <p:grpSpPr bwMode="auto">
            <a:xfrm flipV="1">
              <a:off x="1200" y="816"/>
              <a:ext cx="144" cy="96"/>
              <a:chOff x="1056" y="816"/>
              <a:chExt cx="144" cy="96"/>
            </a:xfrm>
          </p:grpSpPr>
          <p:sp>
            <p:nvSpPr>
              <p:cNvPr id="17491" name="Line 52"/>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92" name="Line 53"/>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2" name="Group 54"/>
          <p:cNvGrpSpPr>
            <a:grpSpLocks/>
          </p:cNvGrpSpPr>
          <p:nvPr/>
        </p:nvGrpSpPr>
        <p:grpSpPr bwMode="auto">
          <a:xfrm>
            <a:off x="4773613" y="4840288"/>
            <a:ext cx="473075" cy="134937"/>
            <a:chOff x="1056" y="816"/>
            <a:chExt cx="288" cy="96"/>
          </a:xfrm>
        </p:grpSpPr>
        <p:grpSp>
          <p:nvGrpSpPr>
            <p:cNvPr id="17483" name="Group 55"/>
            <p:cNvGrpSpPr>
              <a:grpSpLocks/>
            </p:cNvGrpSpPr>
            <p:nvPr/>
          </p:nvGrpSpPr>
          <p:grpSpPr bwMode="auto">
            <a:xfrm>
              <a:off x="1056" y="816"/>
              <a:ext cx="144" cy="96"/>
              <a:chOff x="1056" y="816"/>
              <a:chExt cx="144" cy="96"/>
            </a:xfrm>
          </p:grpSpPr>
          <p:sp>
            <p:nvSpPr>
              <p:cNvPr id="17487" name="Line 5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88" name="Line 5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84" name="Group 58"/>
            <p:cNvGrpSpPr>
              <a:grpSpLocks/>
            </p:cNvGrpSpPr>
            <p:nvPr/>
          </p:nvGrpSpPr>
          <p:grpSpPr bwMode="auto">
            <a:xfrm flipV="1">
              <a:off x="1200" y="816"/>
              <a:ext cx="144" cy="96"/>
              <a:chOff x="1056" y="816"/>
              <a:chExt cx="144" cy="96"/>
            </a:xfrm>
          </p:grpSpPr>
          <p:sp>
            <p:nvSpPr>
              <p:cNvPr id="17485" name="Line 5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86" name="Line 6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3" name="Group 61"/>
          <p:cNvGrpSpPr>
            <a:grpSpLocks/>
          </p:cNvGrpSpPr>
          <p:nvPr/>
        </p:nvGrpSpPr>
        <p:grpSpPr bwMode="auto">
          <a:xfrm>
            <a:off x="6191250" y="4840288"/>
            <a:ext cx="471488" cy="134937"/>
            <a:chOff x="1056" y="816"/>
            <a:chExt cx="288" cy="96"/>
          </a:xfrm>
        </p:grpSpPr>
        <p:grpSp>
          <p:nvGrpSpPr>
            <p:cNvPr id="17477" name="Group 62"/>
            <p:cNvGrpSpPr>
              <a:grpSpLocks/>
            </p:cNvGrpSpPr>
            <p:nvPr/>
          </p:nvGrpSpPr>
          <p:grpSpPr bwMode="auto">
            <a:xfrm>
              <a:off x="1056" y="816"/>
              <a:ext cx="144" cy="96"/>
              <a:chOff x="1056" y="816"/>
              <a:chExt cx="144" cy="96"/>
            </a:xfrm>
          </p:grpSpPr>
          <p:sp>
            <p:nvSpPr>
              <p:cNvPr id="17481" name="Line 63"/>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82" name="Line 6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78" name="Group 65"/>
            <p:cNvGrpSpPr>
              <a:grpSpLocks/>
            </p:cNvGrpSpPr>
            <p:nvPr/>
          </p:nvGrpSpPr>
          <p:grpSpPr bwMode="auto">
            <a:xfrm flipV="1">
              <a:off x="1200" y="816"/>
              <a:ext cx="144" cy="96"/>
              <a:chOff x="1056" y="816"/>
              <a:chExt cx="144" cy="96"/>
            </a:xfrm>
          </p:grpSpPr>
          <p:sp>
            <p:nvSpPr>
              <p:cNvPr id="17479" name="Line 66"/>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80" name="Line 6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4" name="Group 68"/>
          <p:cNvGrpSpPr>
            <a:grpSpLocks/>
          </p:cNvGrpSpPr>
          <p:nvPr/>
        </p:nvGrpSpPr>
        <p:grpSpPr bwMode="auto">
          <a:xfrm>
            <a:off x="6662738" y="4840288"/>
            <a:ext cx="471487" cy="134937"/>
            <a:chOff x="1056" y="816"/>
            <a:chExt cx="288" cy="96"/>
          </a:xfrm>
        </p:grpSpPr>
        <p:grpSp>
          <p:nvGrpSpPr>
            <p:cNvPr id="17471" name="Group 69"/>
            <p:cNvGrpSpPr>
              <a:grpSpLocks/>
            </p:cNvGrpSpPr>
            <p:nvPr/>
          </p:nvGrpSpPr>
          <p:grpSpPr bwMode="auto">
            <a:xfrm>
              <a:off x="1056" y="816"/>
              <a:ext cx="144" cy="96"/>
              <a:chOff x="1056" y="816"/>
              <a:chExt cx="144" cy="96"/>
            </a:xfrm>
          </p:grpSpPr>
          <p:sp>
            <p:nvSpPr>
              <p:cNvPr id="17475" name="Line 70"/>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76" name="Line 71"/>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72" name="Group 72"/>
            <p:cNvGrpSpPr>
              <a:grpSpLocks/>
            </p:cNvGrpSpPr>
            <p:nvPr/>
          </p:nvGrpSpPr>
          <p:grpSpPr bwMode="auto">
            <a:xfrm flipV="1">
              <a:off x="1200" y="816"/>
              <a:ext cx="144" cy="96"/>
              <a:chOff x="1056" y="816"/>
              <a:chExt cx="144" cy="96"/>
            </a:xfrm>
          </p:grpSpPr>
          <p:sp>
            <p:nvSpPr>
              <p:cNvPr id="17473" name="Line 73"/>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74" name="Line 74"/>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grpSp>
        <p:nvGrpSpPr>
          <p:cNvPr id="17435" name="Group 75"/>
          <p:cNvGrpSpPr>
            <a:grpSpLocks/>
          </p:cNvGrpSpPr>
          <p:nvPr/>
        </p:nvGrpSpPr>
        <p:grpSpPr bwMode="auto">
          <a:xfrm>
            <a:off x="7607300" y="4840288"/>
            <a:ext cx="234950" cy="134937"/>
            <a:chOff x="1056" y="816"/>
            <a:chExt cx="144" cy="96"/>
          </a:xfrm>
        </p:grpSpPr>
        <p:sp>
          <p:nvSpPr>
            <p:cNvPr id="17469" name="Line 7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70" name="Line 7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sp>
        <p:nvSpPr>
          <p:cNvPr id="17436" name="Line 78"/>
          <p:cNvSpPr>
            <a:spLocks noChangeShapeType="1"/>
          </p:cNvSpPr>
          <p:nvPr/>
        </p:nvSpPr>
        <p:spPr bwMode="auto">
          <a:xfrm>
            <a:off x="7842250" y="4975225"/>
            <a:ext cx="236538" cy="1588"/>
          </a:xfrm>
          <a:prstGeom prst="line">
            <a:avLst/>
          </a:prstGeom>
          <a:noFill/>
          <a:ln w="25400">
            <a:solidFill>
              <a:schemeClr val="tx1"/>
            </a:solidFill>
            <a:round/>
            <a:headEnd/>
            <a:tailEnd/>
          </a:ln>
        </p:spPr>
        <p:txBody>
          <a:bodyPr/>
          <a:lstStyle/>
          <a:p>
            <a:endParaRPr lang="en-GB"/>
          </a:p>
        </p:txBody>
      </p:sp>
      <p:grpSp>
        <p:nvGrpSpPr>
          <p:cNvPr id="17437" name="Group 79"/>
          <p:cNvGrpSpPr>
            <a:grpSpLocks/>
          </p:cNvGrpSpPr>
          <p:nvPr/>
        </p:nvGrpSpPr>
        <p:grpSpPr bwMode="auto">
          <a:xfrm>
            <a:off x="7134225" y="4840288"/>
            <a:ext cx="473075" cy="134937"/>
            <a:chOff x="1056" y="816"/>
            <a:chExt cx="288" cy="96"/>
          </a:xfrm>
        </p:grpSpPr>
        <p:grpSp>
          <p:nvGrpSpPr>
            <p:cNvPr id="17463" name="Group 80"/>
            <p:cNvGrpSpPr>
              <a:grpSpLocks/>
            </p:cNvGrpSpPr>
            <p:nvPr/>
          </p:nvGrpSpPr>
          <p:grpSpPr bwMode="auto">
            <a:xfrm>
              <a:off x="1056" y="816"/>
              <a:ext cx="144" cy="96"/>
              <a:chOff x="1056" y="816"/>
              <a:chExt cx="144" cy="96"/>
            </a:xfrm>
          </p:grpSpPr>
          <p:sp>
            <p:nvSpPr>
              <p:cNvPr id="17467" name="Line 81"/>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68" name="Line 82"/>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64" name="Group 83"/>
            <p:cNvGrpSpPr>
              <a:grpSpLocks/>
            </p:cNvGrpSpPr>
            <p:nvPr/>
          </p:nvGrpSpPr>
          <p:grpSpPr bwMode="auto">
            <a:xfrm flipV="1">
              <a:off x="1200" y="816"/>
              <a:ext cx="144" cy="96"/>
              <a:chOff x="1056" y="816"/>
              <a:chExt cx="144" cy="96"/>
            </a:xfrm>
          </p:grpSpPr>
          <p:sp>
            <p:nvSpPr>
              <p:cNvPr id="17465" name="Line 84"/>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66" name="Line 85"/>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
        <p:nvSpPr>
          <p:cNvPr id="17438" name="Line 86"/>
          <p:cNvSpPr>
            <a:spLocks noChangeShapeType="1"/>
          </p:cNvSpPr>
          <p:nvPr/>
        </p:nvSpPr>
        <p:spPr bwMode="auto">
          <a:xfrm>
            <a:off x="2414588" y="5378450"/>
            <a:ext cx="2157412" cy="1588"/>
          </a:xfrm>
          <a:prstGeom prst="line">
            <a:avLst/>
          </a:prstGeom>
          <a:noFill/>
          <a:ln w="25400">
            <a:solidFill>
              <a:schemeClr val="tx1"/>
            </a:solidFill>
            <a:round/>
            <a:headEnd/>
            <a:tailEnd/>
          </a:ln>
        </p:spPr>
        <p:txBody>
          <a:bodyPr/>
          <a:lstStyle/>
          <a:p>
            <a:endParaRPr lang="en-GB"/>
          </a:p>
        </p:txBody>
      </p:sp>
      <p:sp>
        <p:nvSpPr>
          <p:cNvPr id="17439" name="Line 87"/>
          <p:cNvSpPr>
            <a:spLocks noChangeShapeType="1"/>
          </p:cNvSpPr>
          <p:nvPr/>
        </p:nvSpPr>
        <p:spPr bwMode="auto">
          <a:xfrm>
            <a:off x="2414588" y="5176838"/>
            <a:ext cx="2157412" cy="1587"/>
          </a:xfrm>
          <a:prstGeom prst="line">
            <a:avLst/>
          </a:prstGeom>
          <a:noFill/>
          <a:ln w="25400">
            <a:solidFill>
              <a:schemeClr val="tx1"/>
            </a:solidFill>
            <a:round/>
            <a:headEnd/>
            <a:tailEnd/>
          </a:ln>
        </p:spPr>
        <p:txBody>
          <a:bodyPr/>
          <a:lstStyle/>
          <a:p>
            <a:endParaRPr lang="en-GB"/>
          </a:p>
        </p:txBody>
      </p:sp>
      <p:sp>
        <p:nvSpPr>
          <p:cNvPr id="17440" name="Line 88"/>
          <p:cNvSpPr>
            <a:spLocks noChangeShapeType="1"/>
          </p:cNvSpPr>
          <p:nvPr/>
        </p:nvSpPr>
        <p:spPr bwMode="auto">
          <a:xfrm>
            <a:off x="2886075" y="5176838"/>
            <a:ext cx="66675" cy="201612"/>
          </a:xfrm>
          <a:prstGeom prst="line">
            <a:avLst/>
          </a:prstGeom>
          <a:noFill/>
          <a:ln w="25400">
            <a:solidFill>
              <a:schemeClr val="tx1"/>
            </a:solidFill>
            <a:round/>
            <a:headEnd/>
            <a:tailEnd/>
          </a:ln>
        </p:spPr>
        <p:txBody>
          <a:bodyPr/>
          <a:lstStyle/>
          <a:p>
            <a:endParaRPr lang="en-GB"/>
          </a:p>
        </p:txBody>
      </p:sp>
      <p:sp>
        <p:nvSpPr>
          <p:cNvPr id="17441" name="Line 89"/>
          <p:cNvSpPr>
            <a:spLocks noChangeShapeType="1"/>
          </p:cNvSpPr>
          <p:nvPr/>
        </p:nvSpPr>
        <p:spPr bwMode="auto">
          <a:xfrm flipH="1">
            <a:off x="2886075" y="5176838"/>
            <a:ext cx="66675" cy="201612"/>
          </a:xfrm>
          <a:prstGeom prst="line">
            <a:avLst/>
          </a:prstGeom>
          <a:noFill/>
          <a:ln w="25400">
            <a:solidFill>
              <a:schemeClr val="tx1"/>
            </a:solidFill>
            <a:round/>
            <a:headEnd/>
            <a:tailEnd/>
          </a:ln>
        </p:spPr>
        <p:txBody>
          <a:bodyPr/>
          <a:lstStyle/>
          <a:p>
            <a:endParaRPr lang="en-GB"/>
          </a:p>
        </p:txBody>
      </p:sp>
      <p:sp>
        <p:nvSpPr>
          <p:cNvPr id="17442" name="Line 90"/>
          <p:cNvSpPr>
            <a:spLocks noChangeShapeType="1"/>
          </p:cNvSpPr>
          <p:nvPr/>
        </p:nvSpPr>
        <p:spPr bwMode="auto">
          <a:xfrm>
            <a:off x="4302125" y="5176838"/>
            <a:ext cx="68263" cy="201612"/>
          </a:xfrm>
          <a:prstGeom prst="line">
            <a:avLst/>
          </a:prstGeom>
          <a:noFill/>
          <a:ln w="25400">
            <a:solidFill>
              <a:schemeClr val="tx1"/>
            </a:solidFill>
            <a:round/>
            <a:headEnd/>
            <a:tailEnd/>
          </a:ln>
        </p:spPr>
        <p:txBody>
          <a:bodyPr/>
          <a:lstStyle/>
          <a:p>
            <a:endParaRPr lang="en-GB"/>
          </a:p>
        </p:txBody>
      </p:sp>
      <p:sp>
        <p:nvSpPr>
          <p:cNvPr id="17443" name="Line 91"/>
          <p:cNvSpPr>
            <a:spLocks noChangeShapeType="1"/>
          </p:cNvSpPr>
          <p:nvPr/>
        </p:nvSpPr>
        <p:spPr bwMode="auto">
          <a:xfrm flipH="1">
            <a:off x="4302125" y="5176838"/>
            <a:ext cx="68263" cy="201612"/>
          </a:xfrm>
          <a:prstGeom prst="line">
            <a:avLst/>
          </a:prstGeom>
          <a:noFill/>
          <a:ln w="25400">
            <a:solidFill>
              <a:schemeClr val="tx1"/>
            </a:solidFill>
            <a:round/>
            <a:headEnd/>
            <a:tailEnd/>
          </a:ln>
        </p:spPr>
        <p:txBody>
          <a:bodyPr/>
          <a:lstStyle/>
          <a:p>
            <a:endParaRPr lang="en-GB"/>
          </a:p>
        </p:txBody>
      </p:sp>
      <p:sp>
        <p:nvSpPr>
          <p:cNvPr id="17444" name="Text Box 92"/>
          <p:cNvSpPr txBox="1">
            <a:spLocks noChangeArrowheads="1"/>
          </p:cNvSpPr>
          <p:nvPr/>
        </p:nvSpPr>
        <p:spPr bwMode="auto">
          <a:xfrm>
            <a:off x="3021013" y="5156200"/>
            <a:ext cx="1181100"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1</a:t>
            </a:r>
          </a:p>
        </p:txBody>
      </p:sp>
      <p:sp>
        <p:nvSpPr>
          <p:cNvPr id="17445" name="Line 93"/>
          <p:cNvSpPr>
            <a:spLocks noChangeShapeType="1"/>
          </p:cNvSpPr>
          <p:nvPr/>
        </p:nvSpPr>
        <p:spPr bwMode="auto">
          <a:xfrm>
            <a:off x="5178425" y="5176838"/>
            <a:ext cx="68263" cy="201612"/>
          </a:xfrm>
          <a:prstGeom prst="line">
            <a:avLst/>
          </a:prstGeom>
          <a:noFill/>
          <a:ln w="25400">
            <a:solidFill>
              <a:schemeClr val="tx1"/>
            </a:solidFill>
            <a:round/>
            <a:headEnd/>
            <a:tailEnd/>
          </a:ln>
        </p:spPr>
        <p:txBody>
          <a:bodyPr/>
          <a:lstStyle/>
          <a:p>
            <a:endParaRPr lang="en-GB"/>
          </a:p>
        </p:txBody>
      </p:sp>
      <p:sp>
        <p:nvSpPr>
          <p:cNvPr id="17446" name="Line 94"/>
          <p:cNvSpPr>
            <a:spLocks noChangeShapeType="1"/>
          </p:cNvSpPr>
          <p:nvPr/>
        </p:nvSpPr>
        <p:spPr bwMode="auto">
          <a:xfrm flipH="1">
            <a:off x="5178425" y="5176838"/>
            <a:ext cx="68263" cy="201612"/>
          </a:xfrm>
          <a:prstGeom prst="line">
            <a:avLst/>
          </a:prstGeom>
          <a:noFill/>
          <a:ln w="25400">
            <a:solidFill>
              <a:schemeClr val="tx1"/>
            </a:solidFill>
            <a:round/>
            <a:headEnd/>
            <a:tailEnd/>
          </a:ln>
        </p:spPr>
        <p:txBody>
          <a:bodyPr/>
          <a:lstStyle/>
          <a:p>
            <a:endParaRPr lang="en-GB"/>
          </a:p>
        </p:txBody>
      </p:sp>
      <p:sp>
        <p:nvSpPr>
          <p:cNvPr id="17447" name="Line 95"/>
          <p:cNvSpPr>
            <a:spLocks noChangeShapeType="1"/>
          </p:cNvSpPr>
          <p:nvPr/>
        </p:nvSpPr>
        <p:spPr bwMode="auto">
          <a:xfrm>
            <a:off x="6594475" y="5176838"/>
            <a:ext cx="68263" cy="201612"/>
          </a:xfrm>
          <a:prstGeom prst="line">
            <a:avLst/>
          </a:prstGeom>
          <a:noFill/>
          <a:ln w="25400">
            <a:solidFill>
              <a:schemeClr val="tx1"/>
            </a:solidFill>
            <a:round/>
            <a:headEnd/>
            <a:tailEnd/>
          </a:ln>
        </p:spPr>
        <p:txBody>
          <a:bodyPr/>
          <a:lstStyle/>
          <a:p>
            <a:endParaRPr lang="en-GB"/>
          </a:p>
        </p:txBody>
      </p:sp>
      <p:sp>
        <p:nvSpPr>
          <p:cNvPr id="17448" name="Line 96"/>
          <p:cNvSpPr>
            <a:spLocks noChangeShapeType="1"/>
          </p:cNvSpPr>
          <p:nvPr/>
        </p:nvSpPr>
        <p:spPr bwMode="auto">
          <a:xfrm flipH="1">
            <a:off x="6594475" y="5176838"/>
            <a:ext cx="68263" cy="201612"/>
          </a:xfrm>
          <a:prstGeom prst="line">
            <a:avLst/>
          </a:prstGeom>
          <a:noFill/>
          <a:ln w="25400">
            <a:solidFill>
              <a:schemeClr val="tx1"/>
            </a:solidFill>
            <a:round/>
            <a:headEnd/>
            <a:tailEnd/>
          </a:ln>
        </p:spPr>
        <p:txBody>
          <a:bodyPr/>
          <a:lstStyle/>
          <a:p>
            <a:endParaRPr lang="en-GB"/>
          </a:p>
        </p:txBody>
      </p:sp>
      <p:sp>
        <p:nvSpPr>
          <p:cNvPr id="17449" name="Text Box 97"/>
          <p:cNvSpPr txBox="1">
            <a:spLocks noChangeArrowheads="1"/>
          </p:cNvSpPr>
          <p:nvPr/>
        </p:nvSpPr>
        <p:spPr bwMode="auto">
          <a:xfrm>
            <a:off x="5313363" y="5156200"/>
            <a:ext cx="1208087"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Transaction N</a:t>
            </a:r>
          </a:p>
        </p:txBody>
      </p:sp>
      <p:sp>
        <p:nvSpPr>
          <p:cNvPr id="17450" name="Text Box 98"/>
          <p:cNvSpPr txBox="1">
            <a:spLocks noChangeArrowheads="1"/>
          </p:cNvSpPr>
          <p:nvPr/>
        </p:nvSpPr>
        <p:spPr bwMode="auto">
          <a:xfrm>
            <a:off x="4535488" y="5156200"/>
            <a:ext cx="407987"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7451" name="Text Box 99"/>
          <p:cNvSpPr txBox="1">
            <a:spLocks noChangeArrowheads="1"/>
          </p:cNvSpPr>
          <p:nvPr/>
        </p:nvSpPr>
        <p:spPr bwMode="auto">
          <a:xfrm>
            <a:off x="5276850" y="4752975"/>
            <a:ext cx="407988" cy="269875"/>
          </a:xfrm>
          <a:prstGeom prst="rect">
            <a:avLst/>
          </a:prstGeom>
          <a:noFill/>
          <a:ln w="25400">
            <a:noFill/>
            <a:miter lim="800000"/>
            <a:headEnd/>
            <a:tailEnd/>
          </a:ln>
        </p:spPr>
        <p:txBody>
          <a:bodyPr wrap="none" lIns="80791" tIns="40395" rIns="80791" bIns="40395">
            <a:spAutoFit/>
          </a:bodyPr>
          <a:lstStyle/>
          <a:p>
            <a:pPr algn="l" defTabSz="808038"/>
            <a:r>
              <a:rPr lang="en-US" sz="1200" b="1">
                <a:cs typeface="Arial" charset="0"/>
              </a:rPr>
              <a:t>…..</a:t>
            </a:r>
          </a:p>
        </p:txBody>
      </p:sp>
      <p:sp>
        <p:nvSpPr>
          <p:cNvPr id="17452" name="Line 100"/>
          <p:cNvSpPr>
            <a:spLocks noChangeShapeType="1"/>
          </p:cNvSpPr>
          <p:nvPr/>
        </p:nvSpPr>
        <p:spPr bwMode="auto">
          <a:xfrm>
            <a:off x="5111750" y="5176838"/>
            <a:ext cx="2967038" cy="1587"/>
          </a:xfrm>
          <a:prstGeom prst="line">
            <a:avLst/>
          </a:prstGeom>
          <a:noFill/>
          <a:ln w="25400">
            <a:solidFill>
              <a:schemeClr val="tx1"/>
            </a:solidFill>
            <a:round/>
            <a:headEnd/>
            <a:tailEnd/>
          </a:ln>
        </p:spPr>
        <p:txBody>
          <a:bodyPr/>
          <a:lstStyle/>
          <a:p>
            <a:endParaRPr lang="en-GB"/>
          </a:p>
        </p:txBody>
      </p:sp>
      <p:sp>
        <p:nvSpPr>
          <p:cNvPr id="17453" name="Line 101"/>
          <p:cNvSpPr>
            <a:spLocks noChangeShapeType="1"/>
          </p:cNvSpPr>
          <p:nvPr/>
        </p:nvSpPr>
        <p:spPr bwMode="auto">
          <a:xfrm>
            <a:off x="5111750" y="5378450"/>
            <a:ext cx="2967038" cy="1588"/>
          </a:xfrm>
          <a:prstGeom prst="line">
            <a:avLst/>
          </a:prstGeom>
          <a:noFill/>
          <a:ln w="25400">
            <a:solidFill>
              <a:schemeClr val="tx1"/>
            </a:solidFill>
            <a:round/>
            <a:headEnd/>
            <a:tailEnd/>
          </a:ln>
        </p:spPr>
        <p:txBody>
          <a:bodyPr/>
          <a:lstStyle/>
          <a:p>
            <a:endParaRPr lang="en-GB"/>
          </a:p>
        </p:txBody>
      </p:sp>
      <p:pic>
        <p:nvPicPr>
          <p:cNvPr id="17454" name="Picture 102"/>
          <p:cNvPicPr preferRelativeResize="0">
            <a:picLocks noChangeAspect="1" noChangeArrowheads="1"/>
          </p:cNvPicPr>
          <p:nvPr/>
        </p:nvPicPr>
        <p:blipFill>
          <a:blip r:embed="rId2" cstate="print">
            <a:grayscl/>
          </a:blip>
          <a:srcRect/>
          <a:stretch>
            <a:fillRect/>
          </a:stretch>
        </p:blipFill>
        <p:spPr bwMode="auto">
          <a:xfrm>
            <a:off x="8172450" y="5378450"/>
            <a:ext cx="446088" cy="328613"/>
          </a:xfrm>
          <a:prstGeom prst="rect">
            <a:avLst/>
          </a:prstGeom>
          <a:noFill/>
          <a:ln w="25400">
            <a:noFill/>
            <a:miter lim="800000"/>
            <a:headEnd/>
            <a:tailEnd/>
          </a:ln>
        </p:spPr>
      </p:pic>
      <p:pic>
        <p:nvPicPr>
          <p:cNvPr id="17455" name="Picture 103"/>
          <p:cNvPicPr preferRelativeResize="0">
            <a:picLocks noChangeAspect="1" noChangeArrowheads="1"/>
          </p:cNvPicPr>
          <p:nvPr/>
        </p:nvPicPr>
        <p:blipFill>
          <a:blip r:embed="rId2" cstate="print">
            <a:grayscl/>
          </a:blip>
          <a:srcRect/>
          <a:stretch>
            <a:fillRect/>
          </a:stretch>
        </p:blipFill>
        <p:spPr bwMode="auto">
          <a:xfrm>
            <a:off x="8172450" y="5781675"/>
            <a:ext cx="446088" cy="328613"/>
          </a:xfrm>
          <a:prstGeom prst="rect">
            <a:avLst/>
          </a:prstGeom>
          <a:noFill/>
          <a:ln w="25400">
            <a:noFill/>
            <a:miter lim="800000"/>
            <a:headEnd/>
            <a:tailEnd/>
          </a:ln>
        </p:spPr>
      </p:pic>
      <p:grpSp>
        <p:nvGrpSpPr>
          <p:cNvPr id="17456" name="Group 104"/>
          <p:cNvGrpSpPr>
            <a:grpSpLocks/>
          </p:cNvGrpSpPr>
          <p:nvPr/>
        </p:nvGrpSpPr>
        <p:grpSpPr bwMode="auto">
          <a:xfrm>
            <a:off x="5718175" y="4840288"/>
            <a:ext cx="473075" cy="134937"/>
            <a:chOff x="1056" y="816"/>
            <a:chExt cx="288" cy="96"/>
          </a:xfrm>
        </p:grpSpPr>
        <p:grpSp>
          <p:nvGrpSpPr>
            <p:cNvPr id="17457" name="Group 105"/>
            <p:cNvGrpSpPr>
              <a:grpSpLocks/>
            </p:cNvGrpSpPr>
            <p:nvPr/>
          </p:nvGrpSpPr>
          <p:grpSpPr bwMode="auto">
            <a:xfrm>
              <a:off x="1056" y="816"/>
              <a:ext cx="144" cy="96"/>
              <a:chOff x="1056" y="816"/>
              <a:chExt cx="144" cy="96"/>
            </a:xfrm>
          </p:grpSpPr>
          <p:sp>
            <p:nvSpPr>
              <p:cNvPr id="17461" name="Line 106"/>
              <p:cNvSpPr>
                <a:spLocks noChangeShapeType="1"/>
              </p:cNvSpPr>
              <p:nvPr/>
            </p:nvSpPr>
            <p:spPr bwMode="auto">
              <a:xfrm>
                <a:off x="1056" y="816"/>
                <a:ext cx="144" cy="0"/>
              </a:xfrm>
              <a:prstGeom prst="line">
                <a:avLst/>
              </a:prstGeom>
              <a:noFill/>
              <a:ln w="25400">
                <a:solidFill>
                  <a:schemeClr val="tx1"/>
                </a:solidFill>
                <a:round/>
                <a:headEnd/>
                <a:tailEnd/>
              </a:ln>
            </p:spPr>
            <p:txBody>
              <a:bodyPr/>
              <a:lstStyle/>
              <a:p>
                <a:endParaRPr lang="en-GB"/>
              </a:p>
            </p:txBody>
          </p:sp>
          <p:sp>
            <p:nvSpPr>
              <p:cNvPr id="17462" name="Line 107"/>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nvGrpSpPr>
            <p:cNvPr id="17458" name="Group 108"/>
            <p:cNvGrpSpPr>
              <a:grpSpLocks/>
            </p:cNvGrpSpPr>
            <p:nvPr/>
          </p:nvGrpSpPr>
          <p:grpSpPr bwMode="auto">
            <a:xfrm flipV="1">
              <a:off x="1200" y="816"/>
              <a:ext cx="144" cy="96"/>
              <a:chOff x="1056" y="816"/>
              <a:chExt cx="144" cy="96"/>
            </a:xfrm>
          </p:grpSpPr>
          <p:sp>
            <p:nvSpPr>
              <p:cNvPr id="17459" name="Line 109"/>
              <p:cNvSpPr>
                <a:spLocks noChangeShapeType="1"/>
              </p:cNvSpPr>
              <p:nvPr/>
            </p:nvSpPr>
            <p:spPr bwMode="auto">
              <a:xfrm flipV="1">
                <a:off x="1056" y="816"/>
                <a:ext cx="144" cy="0"/>
              </a:xfrm>
              <a:prstGeom prst="line">
                <a:avLst/>
              </a:prstGeom>
              <a:noFill/>
              <a:ln w="25400">
                <a:solidFill>
                  <a:schemeClr val="tx1"/>
                </a:solidFill>
                <a:round/>
                <a:headEnd/>
                <a:tailEnd/>
              </a:ln>
            </p:spPr>
            <p:txBody>
              <a:bodyPr/>
              <a:lstStyle/>
              <a:p>
                <a:endParaRPr lang="en-GB"/>
              </a:p>
            </p:txBody>
          </p:sp>
          <p:sp>
            <p:nvSpPr>
              <p:cNvPr id="17460" name="Line 110"/>
              <p:cNvSpPr>
                <a:spLocks noChangeShapeType="1"/>
              </p:cNvSpPr>
              <p:nvPr/>
            </p:nvSpPr>
            <p:spPr bwMode="auto">
              <a:xfrm>
                <a:off x="1200" y="816"/>
                <a:ext cx="0" cy="96"/>
              </a:xfrm>
              <a:prstGeom prst="line">
                <a:avLst/>
              </a:prstGeom>
              <a:noFill/>
              <a:ln w="25400">
                <a:solidFill>
                  <a:schemeClr val="tx1"/>
                </a:solidFill>
                <a:round/>
                <a:headEnd/>
                <a:tailEnd/>
              </a:ln>
            </p:spPr>
            <p:txBody>
              <a:bodyPr/>
              <a:lstStyle/>
              <a:p>
                <a:endParaRPr lang="en-GB"/>
              </a:p>
            </p:txBody>
          </p:sp>
        </p:grpSp>
      </p:gr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External Checking</a:t>
            </a:r>
          </a:p>
        </p:txBody>
      </p:sp>
      <p:sp>
        <p:nvSpPr>
          <p:cNvPr id="18435" name="Rectangle 3"/>
          <p:cNvSpPr>
            <a:spLocks noGrp="1" noChangeArrowheads="1"/>
          </p:cNvSpPr>
          <p:nvPr>
            <p:ph type="body" idx="1"/>
          </p:nvPr>
        </p:nvSpPr>
        <p:spPr>
          <a:xfrm>
            <a:off x="468313" y="1269866"/>
            <a:ext cx="8229600" cy="5382502"/>
          </a:xfrm>
        </p:spPr>
        <p:txBody>
          <a:bodyPr/>
          <a:lstStyle/>
          <a:p>
            <a:pPr eaLnBrk="1" hangingPunct="1">
              <a:lnSpc>
                <a:spcPct val="90000"/>
              </a:lnSpc>
            </a:pPr>
            <a:r>
              <a:rPr lang="en-US" sz="2800" dirty="0" smtClean="0"/>
              <a:t>External checking </a:t>
            </a:r>
            <a:r>
              <a:rPr lang="en-US" sz="2800" b="1" dirty="0" smtClean="0">
                <a:solidFill>
                  <a:srgbClr val="A50021"/>
                </a:solidFill>
              </a:rPr>
              <a:t>separates the checking from the simulation</a:t>
            </a:r>
          </a:p>
          <a:p>
            <a:pPr lvl="1" eaLnBrk="1" hangingPunct="1">
              <a:lnSpc>
                <a:spcPct val="90000"/>
              </a:lnSpc>
            </a:pPr>
            <a:r>
              <a:rPr lang="en-US" sz="2400" dirty="0" smtClean="0"/>
              <a:t>We can perform any check we want without rerunning the simulation</a:t>
            </a:r>
          </a:p>
          <a:p>
            <a:pPr lvl="2" eaLnBrk="1" hangingPunct="1">
              <a:lnSpc>
                <a:spcPct val="90000"/>
              </a:lnSpc>
            </a:pPr>
            <a:r>
              <a:rPr lang="en-US" sz="2000" dirty="0" smtClean="0"/>
              <a:t>As long as the data is in the trace files</a:t>
            </a:r>
          </a:p>
          <a:p>
            <a:pPr lvl="1" eaLnBrk="1" hangingPunct="1">
              <a:lnSpc>
                <a:spcPct val="90000"/>
              </a:lnSpc>
            </a:pPr>
            <a:r>
              <a:rPr lang="en-US" sz="2400" dirty="0" smtClean="0"/>
              <a:t>We can perform more complicated checks</a:t>
            </a:r>
          </a:p>
          <a:p>
            <a:pPr lvl="2" eaLnBrk="1" hangingPunct="1">
              <a:lnSpc>
                <a:spcPct val="90000"/>
              </a:lnSpc>
            </a:pPr>
            <a:r>
              <a:rPr lang="en-US" sz="2000" dirty="0" smtClean="0"/>
              <a:t>Use longer history, process events out-of-order</a:t>
            </a:r>
          </a:p>
          <a:p>
            <a:pPr lvl="1" eaLnBrk="1" hangingPunct="1">
              <a:lnSpc>
                <a:spcPct val="90000"/>
              </a:lnSpc>
            </a:pPr>
            <a:r>
              <a:rPr lang="en-US" sz="2400" dirty="0" smtClean="0"/>
              <a:t>We can combine information coming from different sources</a:t>
            </a:r>
          </a:p>
          <a:p>
            <a:pPr lvl="2" eaLnBrk="1" hangingPunct="1">
              <a:lnSpc>
                <a:spcPct val="90000"/>
              </a:lnSpc>
            </a:pPr>
            <a:r>
              <a:rPr lang="en-US" sz="2000" dirty="0" smtClean="0"/>
              <a:t>For example, different verification environments</a:t>
            </a:r>
          </a:p>
          <a:p>
            <a:pPr eaLnBrk="1" hangingPunct="1">
              <a:lnSpc>
                <a:spcPct val="90000"/>
              </a:lnSpc>
              <a:spcBef>
                <a:spcPts val="1800"/>
              </a:spcBef>
              <a:buFont typeface="Wingdings" pitchFamily="2" charset="2"/>
              <a:buNone/>
            </a:pPr>
            <a:r>
              <a:rPr lang="en-US" sz="2400" dirty="0" smtClean="0">
                <a:solidFill>
                  <a:srgbClr val="0000CC"/>
                </a:solidFill>
              </a:rPr>
              <a:t>In theory, external checking has all the powers of on-the-fly checking plus end-of-test checking - plus more</a:t>
            </a:r>
          </a:p>
          <a:p>
            <a:pPr lvl="1" eaLnBrk="1" hangingPunct="1">
              <a:lnSpc>
                <a:spcPct val="90000"/>
              </a:lnSpc>
              <a:buFontTx/>
              <a:buNone/>
            </a:pPr>
            <a:r>
              <a:rPr lang="en-US" sz="2400" dirty="0" smtClean="0">
                <a:solidFill>
                  <a:srgbClr val="A50021"/>
                </a:solidFill>
              </a:rPr>
              <a:t>(Trace size and amount of traced facilities is a practical limitation.)</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ctrTitle"/>
          </p:nvPr>
        </p:nvSpPr>
        <p:spPr/>
        <p:txBody>
          <a:bodyPr/>
          <a:lstStyle/>
          <a:p>
            <a:r>
              <a:rPr lang="en-GB" sz="5400" smtClean="0"/>
              <a:t>What to check</a:t>
            </a:r>
          </a:p>
        </p:txBody>
      </p:sp>
      <p:sp>
        <p:nvSpPr>
          <p:cNvPr id="19459" name="Subtitle 4"/>
          <p:cNvSpPr>
            <a:spLocks noGrp="1"/>
          </p:cNvSpPr>
          <p:nvPr>
            <p:ph type="subTitle" idx="1"/>
          </p:nvPr>
        </p:nvSpPr>
        <p:spPr/>
        <p:txBody>
          <a:bodyPr/>
          <a:lstStyle/>
          <a:p>
            <a:endParaRPr lang="en-GB" smtClean="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EB2F8">
            <a:alpha val="30000"/>
          </a:srgbClr>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What to Check</a:t>
            </a:r>
          </a:p>
        </p:txBody>
      </p:sp>
      <p:sp>
        <p:nvSpPr>
          <p:cNvPr id="20483" name="Rectangle 3"/>
          <p:cNvSpPr>
            <a:spLocks noGrp="1" noChangeArrowheads="1"/>
          </p:cNvSpPr>
          <p:nvPr>
            <p:ph type="body" idx="1"/>
          </p:nvPr>
        </p:nvSpPr>
        <p:spPr>
          <a:xfrm>
            <a:off x="468313" y="1268732"/>
            <a:ext cx="8229600" cy="5224903"/>
          </a:xfrm>
        </p:spPr>
        <p:txBody>
          <a:bodyPr/>
          <a:lstStyle/>
          <a:p>
            <a:pPr eaLnBrk="1" hangingPunct="1">
              <a:lnSpc>
                <a:spcPct val="90000"/>
              </a:lnSpc>
            </a:pPr>
            <a:r>
              <a:rPr lang="en-US" dirty="0" smtClean="0"/>
              <a:t>There are five main sources of checkers</a:t>
            </a:r>
          </a:p>
          <a:p>
            <a:pPr lvl="1" indent="-284163" eaLnBrk="1" hangingPunct="1">
              <a:lnSpc>
                <a:spcPct val="90000"/>
              </a:lnSpc>
            </a:pPr>
            <a:r>
              <a:rPr lang="en-US" dirty="0" smtClean="0"/>
              <a:t>The </a:t>
            </a:r>
            <a:r>
              <a:rPr lang="en-US" dirty="0" smtClean="0">
                <a:solidFill>
                  <a:srgbClr val="B01C2E"/>
                </a:solidFill>
              </a:rPr>
              <a:t>inputs and outputs </a:t>
            </a:r>
            <a:r>
              <a:rPr lang="en-US" dirty="0" smtClean="0"/>
              <a:t>of the design (specification)</a:t>
            </a:r>
          </a:p>
          <a:p>
            <a:pPr lvl="1" indent="-284163" eaLnBrk="1" hangingPunct="1">
              <a:lnSpc>
                <a:spcPct val="90000"/>
              </a:lnSpc>
            </a:pPr>
            <a:r>
              <a:rPr lang="en-US" dirty="0" smtClean="0"/>
              <a:t>The </a:t>
            </a:r>
            <a:r>
              <a:rPr lang="en-US" dirty="0" smtClean="0">
                <a:solidFill>
                  <a:srgbClr val="B01C2E"/>
                </a:solidFill>
              </a:rPr>
              <a:t>architecture</a:t>
            </a:r>
            <a:r>
              <a:rPr lang="en-US" dirty="0" smtClean="0"/>
              <a:t> of the design</a:t>
            </a:r>
          </a:p>
          <a:p>
            <a:pPr lvl="1" indent="-284163" eaLnBrk="1" hangingPunct="1">
              <a:lnSpc>
                <a:spcPct val="90000"/>
              </a:lnSpc>
            </a:pPr>
            <a:r>
              <a:rPr lang="en-US" dirty="0" smtClean="0"/>
              <a:t>The </a:t>
            </a:r>
            <a:r>
              <a:rPr lang="en-US" dirty="0" smtClean="0">
                <a:solidFill>
                  <a:srgbClr val="B01C2E"/>
                </a:solidFill>
              </a:rPr>
              <a:t>microarchitecture</a:t>
            </a:r>
            <a:r>
              <a:rPr lang="en-US" dirty="0" smtClean="0"/>
              <a:t> of the design</a:t>
            </a:r>
          </a:p>
          <a:p>
            <a:pPr lvl="1" indent="-284163" eaLnBrk="1" hangingPunct="1">
              <a:lnSpc>
                <a:spcPct val="90000"/>
              </a:lnSpc>
            </a:pPr>
            <a:r>
              <a:rPr lang="en-US" dirty="0" smtClean="0"/>
              <a:t>The </a:t>
            </a:r>
            <a:r>
              <a:rPr lang="en-US" dirty="0" smtClean="0">
                <a:solidFill>
                  <a:srgbClr val="B01C2E"/>
                </a:solidFill>
              </a:rPr>
              <a:t>implementation </a:t>
            </a:r>
            <a:r>
              <a:rPr lang="en-US" dirty="0" smtClean="0"/>
              <a:t>of the design</a:t>
            </a:r>
          </a:p>
          <a:p>
            <a:pPr lvl="1" indent="-284163" eaLnBrk="1" hangingPunct="1">
              <a:lnSpc>
                <a:spcPct val="90000"/>
              </a:lnSpc>
            </a:pPr>
            <a:r>
              <a:rPr lang="en-US" dirty="0" smtClean="0"/>
              <a:t>The </a:t>
            </a:r>
            <a:r>
              <a:rPr lang="en-US" dirty="0" smtClean="0">
                <a:solidFill>
                  <a:srgbClr val="B01C2E"/>
                </a:solidFill>
              </a:rPr>
              <a:t>context </a:t>
            </a:r>
            <a:r>
              <a:rPr lang="en-US" dirty="0" smtClean="0"/>
              <a:t>of the design </a:t>
            </a:r>
          </a:p>
          <a:p>
            <a:pPr lvl="2" indent="-284163" eaLnBrk="1" hangingPunct="1">
              <a:lnSpc>
                <a:spcPct val="90000"/>
              </a:lnSpc>
            </a:pPr>
            <a:r>
              <a:rPr lang="en-US" dirty="0" smtClean="0"/>
              <a:t>e.g. protocol compliance</a:t>
            </a:r>
          </a:p>
          <a:p>
            <a:pPr marL="458787" lvl="1" indent="0" eaLnBrk="1" hangingPunct="1">
              <a:lnSpc>
                <a:spcPct val="90000"/>
              </a:lnSpc>
              <a:buNone/>
            </a:pPr>
            <a:endParaRPr lang="en-US" dirty="0" smtClean="0"/>
          </a:p>
          <a:p>
            <a:pPr marL="458787" lvl="1" indent="0" eaLnBrk="1" hangingPunct="1">
              <a:lnSpc>
                <a:spcPct val="90000"/>
              </a:lnSpc>
              <a:buNone/>
            </a:pPr>
            <a:r>
              <a:rPr lang="en-US" sz="2400" i="1" dirty="0" smtClean="0">
                <a:solidFill>
                  <a:schemeClr val="bg1">
                    <a:lumMod val="50000"/>
                  </a:schemeClr>
                </a:solidFill>
              </a:rPr>
              <a:t>(Slide from a previous lecture to remind us of where we can get inspiration for checkers from.) </a:t>
            </a:r>
            <a:endParaRPr lang="en-US" sz="2400" i="1" dirty="0">
              <a:solidFill>
                <a:schemeClr val="bg1">
                  <a:lumMod val="50000"/>
                </a:schemeClr>
              </a:solidFill>
            </a:endParaRPr>
          </a:p>
          <a:p>
            <a:pPr marL="858837" lvl="2" indent="0" eaLnBrk="1" hangingPunct="1">
              <a:lnSpc>
                <a:spcPct val="90000"/>
              </a:lnSpc>
              <a:buNone/>
            </a:pP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60338" y="177800"/>
            <a:ext cx="8983662" cy="954088"/>
          </a:xfrm>
        </p:spPr>
        <p:txBody>
          <a:bodyPr/>
          <a:lstStyle/>
          <a:p>
            <a:pPr eaLnBrk="1" hangingPunct="1"/>
            <a:r>
              <a:rPr lang="en-US" sz="3200" dirty="0" smtClean="0"/>
              <a:t>Coarser Classification – The What </a:t>
            </a:r>
            <a:r>
              <a:rPr lang="en-US" sz="3200" dirty="0" smtClean="0"/>
              <a:t>and </a:t>
            </a:r>
            <a:r>
              <a:rPr lang="en-US" sz="3200" dirty="0" smtClean="0"/>
              <a:t>the How</a:t>
            </a:r>
          </a:p>
        </p:txBody>
      </p:sp>
      <p:sp>
        <p:nvSpPr>
          <p:cNvPr id="21507" name="Rectangle 3"/>
          <p:cNvSpPr>
            <a:spLocks noChangeArrowheads="1"/>
          </p:cNvSpPr>
          <p:nvPr/>
        </p:nvSpPr>
        <p:spPr bwMode="auto">
          <a:xfrm>
            <a:off x="2144713" y="2959100"/>
            <a:ext cx="4787900" cy="2149475"/>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21508" name="Line 4"/>
          <p:cNvSpPr>
            <a:spLocks noChangeShapeType="1"/>
          </p:cNvSpPr>
          <p:nvPr/>
        </p:nvSpPr>
        <p:spPr bwMode="auto">
          <a:xfrm>
            <a:off x="1536700" y="4033838"/>
            <a:ext cx="608013" cy="0"/>
          </a:xfrm>
          <a:prstGeom prst="line">
            <a:avLst/>
          </a:prstGeom>
          <a:noFill/>
          <a:ln w="25400">
            <a:solidFill>
              <a:schemeClr val="tx1"/>
            </a:solidFill>
            <a:round/>
            <a:headEnd/>
            <a:tailEnd type="triangle" w="lg" len="lg"/>
          </a:ln>
        </p:spPr>
        <p:txBody>
          <a:bodyPr/>
          <a:lstStyle/>
          <a:p>
            <a:endParaRPr lang="en-GB"/>
          </a:p>
        </p:txBody>
      </p:sp>
      <p:sp>
        <p:nvSpPr>
          <p:cNvPr id="21509" name="Line 5"/>
          <p:cNvSpPr>
            <a:spLocks noChangeShapeType="1"/>
          </p:cNvSpPr>
          <p:nvPr/>
        </p:nvSpPr>
        <p:spPr bwMode="auto">
          <a:xfrm>
            <a:off x="6932613" y="4033838"/>
            <a:ext cx="539750" cy="0"/>
          </a:xfrm>
          <a:prstGeom prst="line">
            <a:avLst/>
          </a:prstGeom>
          <a:noFill/>
          <a:ln w="25400">
            <a:solidFill>
              <a:schemeClr val="tx1"/>
            </a:solidFill>
            <a:round/>
            <a:headEnd/>
            <a:tailEnd type="triangle" w="lg" len="lg"/>
          </a:ln>
        </p:spPr>
        <p:txBody>
          <a:bodyPr/>
          <a:lstStyle/>
          <a:p>
            <a:endParaRPr lang="en-GB"/>
          </a:p>
        </p:txBody>
      </p:sp>
      <p:sp>
        <p:nvSpPr>
          <p:cNvPr id="21510" name="Text Box 6"/>
          <p:cNvSpPr txBox="1">
            <a:spLocks noChangeArrowheads="1"/>
          </p:cNvSpPr>
          <p:nvPr/>
        </p:nvSpPr>
        <p:spPr bwMode="auto">
          <a:xfrm>
            <a:off x="1131888" y="3697288"/>
            <a:ext cx="944562" cy="323850"/>
          </a:xfrm>
          <a:prstGeom prst="rect">
            <a:avLst/>
          </a:prstGeom>
          <a:noFill/>
          <a:ln w="25400">
            <a:noFill/>
            <a:miter lim="800000"/>
            <a:headEnd/>
            <a:tailEnd type="none" w="lg" len="lg"/>
          </a:ln>
        </p:spPr>
        <p:txBody>
          <a:bodyPr lIns="80798" tIns="40399" rIns="80798" bIns="40399">
            <a:spAutoFit/>
          </a:bodyPr>
          <a:lstStyle/>
          <a:p>
            <a:pPr algn="l" defTabSz="808038">
              <a:spcBef>
                <a:spcPct val="50000"/>
              </a:spcBef>
            </a:pPr>
            <a:r>
              <a:rPr lang="en-US" sz="1600">
                <a:latin typeface="Comic Sans MS" pitchFamily="66" charset="0"/>
                <a:cs typeface="Arial" charset="0"/>
              </a:rPr>
              <a:t>Add 1+2</a:t>
            </a:r>
          </a:p>
        </p:txBody>
      </p:sp>
      <p:sp>
        <p:nvSpPr>
          <p:cNvPr id="228359" name="Text Box 7"/>
          <p:cNvSpPr txBox="1">
            <a:spLocks noChangeArrowheads="1"/>
          </p:cNvSpPr>
          <p:nvPr/>
        </p:nvSpPr>
        <p:spPr bwMode="auto">
          <a:xfrm>
            <a:off x="7118350" y="3697288"/>
            <a:ext cx="285750" cy="323850"/>
          </a:xfrm>
          <a:prstGeom prst="rect">
            <a:avLst/>
          </a:prstGeom>
          <a:noFill/>
          <a:ln w="25400">
            <a:noFill/>
            <a:miter lim="800000"/>
            <a:headEnd/>
            <a:tailEnd type="none" w="lg" len="lg"/>
          </a:ln>
        </p:spPr>
        <p:txBody>
          <a:bodyPr wrap="none" lIns="80798" tIns="40399" rIns="80798" bIns="40399">
            <a:spAutoFit/>
          </a:bodyPr>
          <a:lstStyle/>
          <a:p>
            <a:pPr algn="l" defTabSz="808038"/>
            <a:r>
              <a:rPr lang="en-US" sz="1600">
                <a:latin typeface="Comic Sans MS" pitchFamily="66" charset="0"/>
                <a:cs typeface="Arial" charset="0"/>
              </a:rPr>
              <a:t>3</a:t>
            </a:r>
          </a:p>
        </p:txBody>
      </p:sp>
      <p:sp>
        <p:nvSpPr>
          <p:cNvPr id="21512" name="Rectangle 8"/>
          <p:cNvSpPr>
            <a:spLocks noChangeArrowheads="1"/>
          </p:cNvSpPr>
          <p:nvPr/>
        </p:nvSpPr>
        <p:spPr bwMode="auto">
          <a:xfrm>
            <a:off x="2455863" y="4181475"/>
            <a:ext cx="404812" cy="403225"/>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21513" name="Rectangle 9"/>
          <p:cNvSpPr>
            <a:spLocks noChangeArrowheads="1"/>
          </p:cNvSpPr>
          <p:nvPr/>
        </p:nvSpPr>
        <p:spPr bwMode="auto">
          <a:xfrm>
            <a:off x="3560763" y="3765550"/>
            <a:ext cx="336550" cy="334963"/>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228362" name="Rectangle 10"/>
          <p:cNvSpPr>
            <a:spLocks noChangeArrowheads="1"/>
          </p:cNvSpPr>
          <p:nvPr/>
        </p:nvSpPr>
        <p:spPr bwMode="auto">
          <a:xfrm>
            <a:off x="4719638" y="4462463"/>
            <a:ext cx="404812" cy="403225"/>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21515" name="Rectangle 11"/>
          <p:cNvSpPr>
            <a:spLocks noChangeArrowheads="1"/>
          </p:cNvSpPr>
          <p:nvPr/>
        </p:nvSpPr>
        <p:spPr bwMode="auto">
          <a:xfrm>
            <a:off x="5730875" y="3470275"/>
            <a:ext cx="404813" cy="403225"/>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cxnSp>
        <p:nvCxnSpPr>
          <p:cNvPr id="21516" name="AutoShape 12"/>
          <p:cNvCxnSpPr>
            <a:cxnSpLocks noChangeShapeType="1"/>
            <a:stCxn id="21507" idx="1"/>
            <a:endCxn id="21512" idx="1"/>
          </p:cNvCxnSpPr>
          <p:nvPr/>
        </p:nvCxnSpPr>
        <p:spPr bwMode="auto">
          <a:xfrm rot="10800000" flipH="1" flipV="1">
            <a:off x="2132013" y="4033838"/>
            <a:ext cx="311150" cy="349250"/>
          </a:xfrm>
          <a:prstGeom prst="bentConnector3">
            <a:avLst>
              <a:gd name="adj1" fmla="val -69389"/>
            </a:avLst>
          </a:prstGeom>
          <a:noFill/>
          <a:ln w="25400">
            <a:solidFill>
              <a:schemeClr val="tx1"/>
            </a:solidFill>
            <a:miter lim="800000"/>
            <a:headEnd/>
            <a:tailEnd type="triangle" w="lg" len="lg"/>
          </a:ln>
        </p:spPr>
      </p:cxnSp>
      <p:cxnSp>
        <p:nvCxnSpPr>
          <p:cNvPr id="21517" name="AutoShape 13"/>
          <p:cNvCxnSpPr>
            <a:cxnSpLocks noChangeShapeType="1"/>
          </p:cNvCxnSpPr>
          <p:nvPr/>
        </p:nvCxnSpPr>
        <p:spPr bwMode="auto">
          <a:xfrm flipV="1">
            <a:off x="2841625" y="3900488"/>
            <a:ext cx="736600" cy="495300"/>
          </a:xfrm>
          <a:prstGeom prst="bentConnector3">
            <a:avLst>
              <a:gd name="adj1" fmla="val 50000"/>
            </a:avLst>
          </a:prstGeom>
          <a:noFill/>
          <a:ln w="25400">
            <a:solidFill>
              <a:schemeClr val="tx1"/>
            </a:solidFill>
            <a:miter lim="800000"/>
            <a:headEnd/>
            <a:tailEnd type="triangle" w="lg" len="lg"/>
          </a:ln>
        </p:spPr>
      </p:cxnSp>
      <p:cxnSp>
        <p:nvCxnSpPr>
          <p:cNvPr id="21518" name="AutoShape 14"/>
          <p:cNvCxnSpPr>
            <a:cxnSpLocks noChangeShapeType="1"/>
          </p:cNvCxnSpPr>
          <p:nvPr/>
        </p:nvCxnSpPr>
        <p:spPr bwMode="auto">
          <a:xfrm>
            <a:off x="3870325" y="3900488"/>
            <a:ext cx="889000" cy="800100"/>
          </a:xfrm>
          <a:prstGeom prst="bentConnector3">
            <a:avLst>
              <a:gd name="adj1" fmla="val 50000"/>
            </a:avLst>
          </a:prstGeom>
          <a:noFill/>
          <a:ln w="25400">
            <a:solidFill>
              <a:schemeClr val="tx1"/>
            </a:solidFill>
            <a:miter lim="800000"/>
            <a:headEnd/>
            <a:tailEnd type="triangle" w="lg" len="lg"/>
          </a:ln>
        </p:spPr>
      </p:cxnSp>
      <p:cxnSp>
        <p:nvCxnSpPr>
          <p:cNvPr id="21519" name="AutoShape 15"/>
          <p:cNvCxnSpPr>
            <a:cxnSpLocks noChangeShapeType="1"/>
            <a:stCxn id="228362" idx="3"/>
            <a:endCxn id="21515" idx="1"/>
          </p:cNvCxnSpPr>
          <p:nvPr/>
        </p:nvCxnSpPr>
        <p:spPr bwMode="auto">
          <a:xfrm flipV="1">
            <a:off x="5137150" y="3671888"/>
            <a:ext cx="581025" cy="992187"/>
          </a:xfrm>
          <a:prstGeom prst="bentConnector3">
            <a:avLst>
              <a:gd name="adj1" fmla="val 49727"/>
            </a:avLst>
          </a:prstGeom>
          <a:noFill/>
          <a:ln w="25400">
            <a:solidFill>
              <a:schemeClr val="tx1"/>
            </a:solidFill>
            <a:miter lim="800000"/>
            <a:headEnd/>
            <a:tailEnd type="triangle" w="lg" len="lg"/>
          </a:ln>
        </p:spPr>
      </p:cxnSp>
      <p:cxnSp>
        <p:nvCxnSpPr>
          <p:cNvPr id="21520" name="AutoShape 16"/>
          <p:cNvCxnSpPr>
            <a:cxnSpLocks noChangeShapeType="1"/>
            <a:stCxn id="21515" idx="3"/>
            <a:endCxn id="21507" idx="3"/>
          </p:cNvCxnSpPr>
          <p:nvPr/>
        </p:nvCxnSpPr>
        <p:spPr bwMode="auto">
          <a:xfrm>
            <a:off x="6148388" y="3671888"/>
            <a:ext cx="796925" cy="361950"/>
          </a:xfrm>
          <a:prstGeom prst="bentConnector3">
            <a:avLst>
              <a:gd name="adj1" fmla="val 127093"/>
            </a:avLst>
          </a:prstGeom>
          <a:noFill/>
          <a:ln w="25400">
            <a:solidFill>
              <a:schemeClr val="tx1"/>
            </a:solidFill>
            <a:miter lim="800000"/>
            <a:headEnd/>
            <a:tailEnd type="triangle" w="lg" len="lg"/>
          </a:ln>
        </p:spPr>
      </p:cxnSp>
      <p:grpSp>
        <p:nvGrpSpPr>
          <p:cNvPr id="2" name="Group 17"/>
          <p:cNvGrpSpPr>
            <a:grpSpLocks/>
          </p:cNvGrpSpPr>
          <p:nvPr/>
        </p:nvGrpSpPr>
        <p:grpSpPr bwMode="auto">
          <a:xfrm>
            <a:off x="4357688" y="4179888"/>
            <a:ext cx="1601787" cy="1903412"/>
            <a:chOff x="3386" y="3055"/>
            <a:chExt cx="1020" cy="1178"/>
          </a:xfrm>
        </p:grpSpPr>
        <p:pic>
          <p:nvPicPr>
            <p:cNvPr id="21525" name="Picture 18" descr="magnifying glass"/>
            <p:cNvPicPr>
              <a:picLocks noChangeAspect="1" noChangeArrowheads="1"/>
            </p:cNvPicPr>
            <p:nvPr/>
          </p:nvPicPr>
          <p:blipFill>
            <a:blip r:embed="rId2" cstate="print"/>
            <a:srcRect/>
            <a:stretch>
              <a:fillRect/>
            </a:stretch>
          </p:blipFill>
          <p:spPr bwMode="auto">
            <a:xfrm>
              <a:off x="3386" y="3055"/>
              <a:ext cx="608" cy="1094"/>
            </a:xfrm>
            <a:prstGeom prst="rect">
              <a:avLst/>
            </a:prstGeom>
            <a:noFill/>
            <a:ln w="9525">
              <a:noFill/>
              <a:miter lim="800000"/>
              <a:headEnd/>
              <a:tailEnd/>
            </a:ln>
          </p:spPr>
        </p:pic>
        <p:sp>
          <p:nvSpPr>
            <p:cNvPr id="21526" name="Text Box 19"/>
            <p:cNvSpPr txBox="1">
              <a:spLocks noChangeArrowheads="1"/>
            </p:cNvSpPr>
            <p:nvPr/>
          </p:nvSpPr>
          <p:spPr bwMode="auto">
            <a:xfrm>
              <a:off x="3940" y="4033"/>
              <a:ext cx="466" cy="200"/>
            </a:xfrm>
            <a:prstGeom prst="rect">
              <a:avLst/>
            </a:prstGeom>
            <a:noFill/>
            <a:ln w="25400">
              <a:noFill/>
              <a:miter lim="800000"/>
              <a:headEnd/>
              <a:tailEnd type="none" w="lg" len="lg"/>
            </a:ln>
          </p:spPr>
          <p:txBody>
            <a:bodyPr lIns="80798" tIns="40399" rIns="80798" bIns="40399">
              <a:spAutoFit/>
            </a:bodyPr>
            <a:lstStyle/>
            <a:p>
              <a:pPr algn="l" defTabSz="808038">
                <a:spcBef>
                  <a:spcPct val="50000"/>
                </a:spcBef>
              </a:pPr>
              <a:r>
                <a:rPr lang="en-US" sz="1600">
                  <a:latin typeface="Comic Sans MS" pitchFamily="66" charset="0"/>
                  <a:cs typeface="Arial" charset="0"/>
                </a:rPr>
                <a:t>How</a:t>
              </a:r>
            </a:p>
          </p:txBody>
        </p:sp>
      </p:grpSp>
      <p:grpSp>
        <p:nvGrpSpPr>
          <p:cNvPr id="3" name="Group 20"/>
          <p:cNvGrpSpPr>
            <a:grpSpLocks/>
          </p:cNvGrpSpPr>
          <p:nvPr/>
        </p:nvGrpSpPr>
        <p:grpSpPr bwMode="auto">
          <a:xfrm>
            <a:off x="6715125" y="3451225"/>
            <a:ext cx="1566863" cy="1930400"/>
            <a:chOff x="3408" y="3039"/>
            <a:chExt cx="998" cy="1194"/>
          </a:xfrm>
        </p:grpSpPr>
        <p:pic>
          <p:nvPicPr>
            <p:cNvPr id="21523" name="Picture 21" descr="magnifying glass"/>
            <p:cNvPicPr>
              <a:picLocks noChangeAspect="1" noChangeArrowheads="1"/>
            </p:cNvPicPr>
            <p:nvPr/>
          </p:nvPicPr>
          <p:blipFill>
            <a:blip r:embed="rId2" cstate="print"/>
            <a:srcRect/>
            <a:stretch>
              <a:fillRect/>
            </a:stretch>
          </p:blipFill>
          <p:spPr bwMode="auto">
            <a:xfrm>
              <a:off x="3408" y="3039"/>
              <a:ext cx="610" cy="1094"/>
            </a:xfrm>
            <a:prstGeom prst="rect">
              <a:avLst/>
            </a:prstGeom>
            <a:noFill/>
            <a:ln w="9525">
              <a:noFill/>
              <a:miter lim="800000"/>
              <a:headEnd/>
              <a:tailEnd/>
            </a:ln>
          </p:spPr>
        </p:pic>
        <p:sp>
          <p:nvSpPr>
            <p:cNvPr id="21524" name="Text Box 22"/>
            <p:cNvSpPr txBox="1">
              <a:spLocks noChangeArrowheads="1"/>
            </p:cNvSpPr>
            <p:nvPr/>
          </p:nvSpPr>
          <p:spPr bwMode="auto">
            <a:xfrm>
              <a:off x="3940" y="4033"/>
              <a:ext cx="466" cy="200"/>
            </a:xfrm>
            <a:prstGeom prst="rect">
              <a:avLst/>
            </a:prstGeom>
            <a:noFill/>
            <a:ln w="25400">
              <a:noFill/>
              <a:miter lim="800000"/>
              <a:headEnd/>
              <a:tailEnd type="none" w="lg" len="lg"/>
            </a:ln>
          </p:spPr>
          <p:txBody>
            <a:bodyPr lIns="80798" tIns="40399" rIns="80798" bIns="40399">
              <a:spAutoFit/>
            </a:bodyPr>
            <a:lstStyle/>
            <a:p>
              <a:pPr algn="l" defTabSz="808038">
                <a:spcBef>
                  <a:spcPct val="50000"/>
                </a:spcBef>
              </a:pPr>
              <a:r>
                <a:rPr lang="en-US" sz="1600">
                  <a:latin typeface="Comic Sans MS" pitchFamily="66" charset="0"/>
                  <a:cs typeface="Arial" charset="0"/>
                </a:rPr>
                <a:t>What</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6" presetClass="emph" presetSubtype="0" fill="hold" grpId="0" nodeType="afterEffect">
                                  <p:stCondLst>
                                    <p:cond delay="0"/>
                                  </p:stCondLst>
                                  <p:childTnLst>
                                    <p:animScale>
                                      <p:cBhvr>
                                        <p:cTn id="9" dur="2000" fill="hold"/>
                                        <p:tgtEl>
                                          <p:spTgt spid="228359"/>
                                        </p:tgtEl>
                                      </p:cBhvr>
                                      <p:by x="150000" y="150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par>
                          <p:cTn id="14" fill="hold">
                            <p:stCondLst>
                              <p:cond delay="0"/>
                            </p:stCondLst>
                            <p:childTnLst>
                              <p:par>
                                <p:cTn id="15" presetID="6" presetClass="emph" presetSubtype="0" fill="hold" grpId="0" nodeType="afterEffect">
                                  <p:stCondLst>
                                    <p:cond delay="0"/>
                                  </p:stCondLst>
                                  <p:childTnLst>
                                    <p:animScale>
                                      <p:cBhvr>
                                        <p:cTn id="16" dur="2000" fill="hold"/>
                                        <p:tgtEl>
                                          <p:spTgt spid="22836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9" grpId="0"/>
      <p:bldP spid="22836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Checking the What</a:t>
            </a:r>
          </a:p>
        </p:txBody>
      </p:sp>
      <p:sp>
        <p:nvSpPr>
          <p:cNvPr id="22531" name="Rectangle 3"/>
          <p:cNvSpPr>
            <a:spLocks noGrp="1" noChangeArrowheads="1"/>
          </p:cNvSpPr>
          <p:nvPr>
            <p:ph type="body" idx="1"/>
          </p:nvPr>
        </p:nvSpPr>
        <p:spPr>
          <a:xfrm>
            <a:off x="468313" y="1225448"/>
            <a:ext cx="8229600" cy="5268187"/>
          </a:xfrm>
        </p:spPr>
        <p:txBody>
          <a:bodyPr/>
          <a:lstStyle/>
          <a:p>
            <a:pPr eaLnBrk="1" hangingPunct="1">
              <a:lnSpc>
                <a:spcPct val="90000"/>
              </a:lnSpc>
            </a:pPr>
            <a:r>
              <a:rPr lang="en-US" dirty="0" smtClean="0"/>
              <a:t>Check the </a:t>
            </a:r>
            <a:r>
              <a:rPr lang="en-US" dirty="0" smtClean="0">
                <a:solidFill>
                  <a:srgbClr val="A50021"/>
                </a:solidFill>
              </a:rPr>
              <a:t>final outcome</a:t>
            </a:r>
            <a:r>
              <a:rPr lang="en-US" dirty="0" smtClean="0"/>
              <a:t> of a behavior</a:t>
            </a:r>
          </a:p>
          <a:p>
            <a:pPr lvl="1" eaLnBrk="1" hangingPunct="1">
              <a:lnSpc>
                <a:spcPct val="90000"/>
              </a:lnSpc>
            </a:pPr>
            <a:r>
              <a:rPr lang="en-US" dirty="0" smtClean="0">
                <a:solidFill>
                  <a:srgbClr val="0000CC"/>
                </a:solidFill>
              </a:rPr>
              <a:t>Data oriented</a:t>
            </a:r>
          </a:p>
          <a:p>
            <a:pPr lvl="2" eaLnBrk="1" hangingPunct="1">
              <a:lnSpc>
                <a:spcPct val="90000"/>
              </a:lnSpc>
            </a:pPr>
            <a:r>
              <a:rPr lang="en-US" dirty="0" smtClean="0"/>
              <a:t>But not limited to data</a:t>
            </a:r>
          </a:p>
          <a:p>
            <a:pPr lvl="1" eaLnBrk="1" hangingPunct="1">
              <a:lnSpc>
                <a:spcPct val="90000"/>
              </a:lnSpc>
            </a:pPr>
            <a:r>
              <a:rPr lang="en-US" dirty="0" smtClean="0">
                <a:solidFill>
                  <a:srgbClr val="0000CC"/>
                </a:solidFill>
              </a:rPr>
              <a:t>Usually based on higher level of abstraction</a:t>
            </a:r>
          </a:p>
          <a:p>
            <a:pPr lvl="2" eaLnBrk="1" hangingPunct="1">
              <a:lnSpc>
                <a:spcPct val="90000"/>
              </a:lnSpc>
            </a:pPr>
            <a:r>
              <a:rPr lang="en-US" dirty="0" smtClean="0"/>
              <a:t>Checking is less tight</a:t>
            </a:r>
          </a:p>
          <a:p>
            <a:pPr lvl="2" eaLnBrk="1" hangingPunct="1">
              <a:lnSpc>
                <a:spcPct val="90000"/>
              </a:lnSpc>
            </a:pPr>
            <a:r>
              <a:rPr lang="en-US" dirty="0" smtClean="0"/>
              <a:t>Requires less familiarity with the DUV</a:t>
            </a:r>
          </a:p>
          <a:p>
            <a:pPr lvl="1" eaLnBrk="1" hangingPunct="1">
              <a:lnSpc>
                <a:spcPct val="90000"/>
              </a:lnSpc>
            </a:pPr>
            <a:r>
              <a:rPr lang="en-US" dirty="0" smtClean="0">
                <a:solidFill>
                  <a:srgbClr val="0000CC"/>
                </a:solidFill>
              </a:rPr>
              <a:t>Low </a:t>
            </a:r>
            <a:r>
              <a:rPr lang="en-US" dirty="0" smtClean="0">
                <a:solidFill>
                  <a:srgbClr val="0000CC"/>
                </a:solidFill>
              </a:rPr>
              <a:t>correlation between </a:t>
            </a:r>
            <a:r>
              <a:rPr lang="en-US" b="1" dirty="0" smtClean="0">
                <a:solidFill>
                  <a:srgbClr val="0000CC"/>
                </a:solidFill>
              </a:rPr>
              <a:t>failure</a:t>
            </a:r>
            <a:r>
              <a:rPr lang="en-US" dirty="0" smtClean="0">
                <a:solidFill>
                  <a:srgbClr val="0000CC"/>
                </a:solidFill>
              </a:rPr>
              <a:t>, the observed behavior that violates the spec, and </a:t>
            </a:r>
            <a:r>
              <a:rPr lang="en-US" b="1" dirty="0" smtClean="0">
                <a:solidFill>
                  <a:srgbClr val="0000CC"/>
                </a:solidFill>
              </a:rPr>
              <a:t>bugs/faults</a:t>
            </a:r>
            <a:r>
              <a:rPr lang="en-US" dirty="0" smtClean="0">
                <a:solidFill>
                  <a:srgbClr val="0000CC"/>
                </a:solidFill>
              </a:rPr>
              <a:t>, the root cause of the failure</a:t>
            </a:r>
          </a:p>
          <a:p>
            <a:pPr lvl="2" eaLnBrk="1" hangingPunct="1">
              <a:lnSpc>
                <a:spcPct val="90000"/>
              </a:lnSpc>
            </a:pPr>
            <a:r>
              <a:rPr lang="en-US" dirty="0" smtClean="0"/>
              <a:t>Harder for debugging</a:t>
            </a:r>
          </a:p>
          <a:p>
            <a:pPr lvl="2" eaLnBrk="1" hangingPunct="1">
              <a:lnSpc>
                <a:spcPct val="90000"/>
              </a:lnSpc>
            </a:pPr>
            <a:r>
              <a:rPr lang="en-US" dirty="0" smtClean="0"/>
              <a:t>Can find “unexpected” bugs</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Checking - Outline</a:t>
            </a:r>
          </a:p>
        </p:txBody>
      </p:sp>
      <p:sp>
        <p:nvSpPr>
          <p:cNvPr id="6147" name="Rectangle 3"/>
          <p:cNvSpPr>
            <a:spLocks noGrp="1" noChangeArrowheads="1"/>
          </p:cNvSpPr>
          <p:nvPr>
            <p:ph type="body" idx="1"/>
          </p:nvPr>
        </p:nvSpPr>
        <p:spPr/>
        <p:txBody>
          <a:bodyPr/>
          <a:lstStyle/>
          <a:p>
            <a:pPr eaLnBrk="1" hangingPunct="1">
              <a:lnSpc>
                <a:spcPct val="80000"/>
              </a:lnSpc>
            </a:pPr>
            <a:r>
              <a:rPr lang="en-US" dirty="0" smtClean="0"/>
              <a:t>Motivation</a:t>
            </a:r>
          </a:p>
          <a:p>
            <a:pPr eaLnBrk="1" hangingPunct="1">
              <a:lnSpc>
                <a:spcPct val="80000"/>
              </a:lnSpc>
            </a:pPr>
            <a:r>
              <a:rPr lang="en-US" dirty="0" smtClean="0"/>
              <a:t>Issues in checking</a:t>
            </a:r>
          </a:p>
          <a:p>
            <a:pPr lvl="1" eaLnBrk="1" hangingPunct="1">
              <a:lnSpc>
                <a:spcPct val="80000"/>
              </a:lnSpc>
            </a:pPr>
            <a:r>
              <a:rPr lang="en-US" dirty="0" smtClean="0"/>
              <a:t>When to check</a:t>
            </a:r>
          </a:p>
          <a:p>
            <a:pPr lvl="1" eaLnBrk="1" hangingPunct="1">
              <a:lnSpc>
                <a:spcPct val="80000"/>
              </a:lnSpc>
            </a:pPr>
            <a:r>
              <a:rPr lang="en-US" dirty="0" smtClean="0"/>
              <a:t>What to check</a:t>
            </a:r>
          </a:p>
          <a:p>
            <a:pPr eaLnBrk="1" hangingPunct="1">
              <a:lnSpc>
                <a:spcPct val="80000"/>
              </a:lnSpc>
            </a:pPr>
            <a:r>
              <a:rPr lang="en-US" dirty="0" smtClean="0"/>
              <a:t>Checking technologies</a:t>
            </a:r>
          </a:p>
          <a:p>
            <a:pPr lvl="1" eaLnBrk="1" hangingPunct="1">
              <a:lnSpc>
                <a:spcPct val="80000"/>
              </a:lnSpc>
            </a:pPr>
            <a:r>
              <a:rPr lang="en-US" dirty="0" smtClean="0"/>
              <a:t>Reference models</a:t>
            </a:r>
          </a:p>
          <a:p>
            <a:pPr lvl="1" eaLnBrk="1" hangingPunct="1">
              <a:lnSpc>
                <a:spcPct val="80000"/>
              </a:lnSpc>
            </a:pPr>
            <a:r>
              <a:rPr lang="en-US" dirty="0" smtClean="0"/>
              <a:t>Scoreboards</a:t>
            </a:r>
          </a:p>
          <a:p>
            <a:pPr lvl="1" eaLnBrk="1" hangingPunct="1">
              <a:lnSpc>
                <a:spcPct val="80000"/>
              </a:lnSpc>
            </a:pPr>
            <a:r>
              <a:rPr lang="en-US" dirty="0" smtClean="0"/>
              <a:t>(Rule-based checking)</a:t>
            </a:r>
          </a:p>
          <a:p>
            <a:pPr lvl="2" eaLnBrk="1" hangingPunct="1">
              <a:lnSpc>
                <a:spcPct val="80000"/>
              </a:lnSpc>
            </a:pPr>
            <a:r>
              <a:rPr lang="en-US" dirty="0" smtClean="0"/>
              <a:t>(Assertions</a:t>
            </a:r>
            <a:r>
              <a:rPr lang="en-US" dirty="0" smtClean="0"/>
              <a:t>)</a:t>
            </a:r>
          </a:p>
          <a:p>
            <a:pPr lvl="1" eaLnBrk="1" hangingPunct="1">
              <a:lnSpc>
                <a:spcPct val="80000"/>
              </a:lnSpc>
            </a:pPr>
            <a:r>
              <a:rPr lang="en-US" dirty="0" smtClean="0"/>
              <a:t>Assertion</a:t>
            </a:r>
            <a:r>
              <a:rPr lang="en-US" dirty="0" smtClean="0"/>
              <a:t>-based verification (ABV) </a:t>
            </a:r>
            <a:r>
              <a:rPr lang="en-US" dirty="0" smtClean="0"/>
              <a:t>- later</a:t>
            </a:r>
            <a:endParaRPr lang="en-US" dirty="0" smtClean="0"/>
          </a:p>
        </p:txBody>
      </p:sp>
      <p:pic>
        <p:nvPicPr>
          <p:cNvPr id="6148" name="Picture 5" descr="C:\Users\cskie\AppData\Local\Microsoft\Windows\Temporary Internet Files\Content.IE5\7DLXESDJ\MM900046618[1].gif"/>
          <p:cNvPicPr>
            <a:picLocks noChangeAspect="1" noChangeArrowheads="1" noCrop="1"/>
          </p:cNvPicPr>
          <p:nvPr/>
        </p:nvPicPr>
        <p:blipFill>
          <a:blip r:embed="rId2" cstate="print"/>
          <a:srcRect/>
          <a:stretch>
            <a:fillRect/>
          </a:stretch>
        </p:blipFill>
        <p:spPr bwMode="auto">
          <a:xfrm>
            <a:off x="5802313" y="2092325"/>
            <a:ext cx="1870075" cy="1944688"/>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Checking the How</a:t>
            </a:r>
          </a:p>
        </p:txBody>
      </p:sp>
      <p:sp>
        <p:nvSpPr>
          <p:cNvPr id="23555" name="Rectangle 3"/>
          <p:cNvSpPr>
            <a:spLocks noGrp="1" noChangeArrowheads="1"/>
          </p:cNvSpPr>
          <p:nvPr>
            <p:ph type="body" idx="1"/>
          </p:nvPr>
        </p:nvSpPr>
        <p:spPr/>
        <p:txBody>
          <a:bodyPr/>
          <a:lstStyle/>
          <a:p>
            <a:pPr eaLnBrk="1" hangingPunct="1"/>
            <a:r>
              <a:rPr lang="en-US" dirty="0" smtClean="0"/>
              <a:t>Check </a:t>
            </a:r>
            <a:r>
              <a:rPr lang="en-US" i="1" dirty="0" smtClean="0">
                <a:solidFill>
                  <a:srgbClr val="A50021"/>
                </a:solidFill>
              </a:rPr>
              <a:t>how</a:t>
            </a:r>
            <a:r>
              <a:rPr lang="en-US" dirty="0" smtClean="0">
                <a:solidFill>
                  <a:srgbClr val="A50021"/>
                </a:solidFill>
              </a:rPr>
              <a:t> things are done internally</a:t>
            </a:r>
          </a:p>
          <a:p>
            <a:pPr lvl="1" eaLnBrk="1" hangingPunct="1"/>
            <a:r>
              <a:rPr lang="en-US" dirty="0" smtClean="0">
                <a:solidFill>
                  <a:srgbClr val="0000CC"/>
                </a:solidFill>
              </a:rPr>
              <a:t>Control oriented</a:t>
            </a:r>
          </a:p>
          <a:p>
            <a:pPr lvl="1" eaLnBrk="1" hangingPunct="1"/>
            <a:r>
              <a:rPr lang="en-US" dirty="0" smtClean="0"/>
              <a:t>Usually </a:t>
            </a:r>
            <a:r>
              <a:rPr lang="en-US" dirty="0" smtClean="0">
                <a:solidFill>
                  <a:srgbClr val="0000CC"/>
                </a:solidFill>
              </a:rPr>
              <a:t>at lower levels of abstraction</a:t>
            </a:r>
          </a:p>
          <a:p>
            <a:pPr lvl="2" eaLnBrk="1" hangingPunct="1"/>
            <a:r>
              <a:rPr lang="en-GB" dirty="0" smtClean="0"/>
              <a:t>Closer to implementation</a:t>
            </a:r>
            <a:endParaRPr lang="en-US" dirty="0" smtClean="0"/>
          </a:p>
          <a:p>
            <a:pPr lvl="1" eaLnBrk="1" hangingPunct="1"/>
            <a:r>
              <a:rPr lang="en-US" dirty="0" smtClean="0">
                <a:solidFill>
                  <a:srgbClr val="0000CC"/>
                </a:solidFill>
              </a:rPr>
              <a:t>Tighter </a:t>
            </a:r>
            <a:r>
              <a:rPr lang="en-US" dirty="0" smtClean="0">
                <a:solidFill>
                  <a:srgbClr val="0000CC"/>
                </a:solidFill>
              </a:rPr>
              <a:t>cor</a:t>
            </a:r>
            <a:r>
              <a:rPr lang="en-US" dirty="0" smtClean="0">
                <a:solidFill>
                  <a:srgbClr val="0000CC"/>
                </a:solidFill>
              </a:rPr>
              <a:t>relation </a:t>
            </a:r>
            <a:r>
              <a:rPr lang="en-US" dirty="0" smtClean="0">
                <a:solidFill>
                  <a:srgbClr val="0000CC"/>
                </a:solidFill>
              </a:rPr>
              <a:t>between failure and bugs</a:t>
            </a:r>
          </a:p>
          <a:p>
            <a:pPr lvl="1" eaLnBrk="1" hangingPunct="1"/>
            <a:endParaRPr lang="en-US" dirty="0" smtClean="0">
              <a:solidFill>
                <a:srgbClr val="0000CC"/>
              </a:solidFill>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Stimuli Generation and Checking</a:t>
            </a:r>
          </a:p>
        </p:txBody>
      </p:sp>
      <p:sp>
        <p:nvSpPr>
          <p:cNvPr id="24579" name="Rectangle 3"/>
          <p:cNvSpPr>
            <a:spLocks noGrp="1" noChangeArrowheads="1"/>
          </p:cNvSpPr>
          <p:nvPr>
            <p:ph type="body" idx="1"/>
          </p:nvPr>
        </p:nvSpPr>
        <p:spPr>
          <a:xfrm>
            <a:off x="439450" y="1239872"/>
            <a:ext cx="8413750" cy="5181611"/>
          </a:xfrm>
        </p:spPr>
        <p:txBody>
          <a:bodyPr/>
          <a:lstStyle/>
          <a:p>
            <a:pPr eaLnBrk="1" hangingPunct="1">
              <a:lnSpc>
                <a:spcPct val="80000"/>
              </a:lnSpc>
            </a:pPr>
            <a:r>
              <a:rPr lang="en-US" sz="2800" dirty="0" smtClean="0"/>
              <a:t>In general, </a:t>
            </a:r>
            <a:r>
              <a:rPr lang="en-US" sz="2800" dirty="0" smtClean="0">
                <a:solidFill>
                  <a:srgbClr val="0000CC"/>
                </a:solidFill>
              </a:rPr>
              <a:t>checking should be isolated from the stimuli generation</a:t>
            </a:r>
          </a:p>
          <a:p>
            <a:pPr lvl="1" eaLnBrk="1" hangingPunct="1">
              <a:lnSpc>
                <a:spcPct val="80000"/>
              </a:lnSpc>
            </a:pPr>
            <a:r>
              <a:rPr lang="en-US" sz="2400" b="1" dirty="0" smtClean="0">
                <a:solidFill>
                  <a:srgbClr val="A50021"/>
                </a:solidFill>
              </a:rPr>
              <a:t>Modularity</a:t>
            </a:r>
            <a:r>
              <a:rPr lang="en-US" sz="2400" dirty="0" smtClean="0"/>
              <a:t> – ability to replace the stimuli generator</a:t>
            </a:r>
          </a:p>
          <a:p>
            <a:pPr lvl="1" eaLnBrk="1" hangingPunct="1">
              <a:lnSpc>
                <a:spcPct val="80000"/>
              </a:lnSpc>
            </a:pPr>
            <a:r>
              <a:rPr lang="en-US" sz="2400" b="1" dirty="0" smtClean="0">
                <a:solidFill>
                  <a:srgbClr val="A50021"/>
                </a:solidFill>
              </a:rPr>
              <a:t>Reusability </a:t>
            </a:r>
            <a:r>
              <a:rPr lang="en-US" sz="2400" dirty="0" smtClean="0"/>
              <a:t>– ability to use the checkers at higher level of the design hierarchy</a:t>
            </a:r>
          </a:p>
          <a:p>
            <a:pPr lvl="1" eaLnBrk="1" hangingPunct="1">
              <a:lnSpc>
                <a:spcPct val="80000"/>
              </a:lnSpc>
            </a:pPr>
            <a:r>
              <a:rPr lang="en-US" b="1" dirty="0" smtClean="0">
                <a:solidFill>
                  <a:srgbClr val="A50021"/>
                </a:solidFill>
              </a:rPr>
              <a:t>Independence of Checking from Generation</a:t>
            </a:r>
          </a:p>
          <a:p>
            <a:pPr eaLnBrk="1" hangingPunct="1">
              <a:lnSpc>
                <a:spcPct val="80000"/>
              </a:lnSpc>
            </a:pPr>
            <a:r>
              <a:rPr lang="en-US" sz="2800" dirty="0" smtClean="0"/>
              <a:t>Exceptions</a:t>
            </a:r>
          </a:p>
          <a:p>
            <a:pPr lvl="1" eaLnBrk="1" hangingPunct="1">
              <a:lnSpc>
                <a:spcPct val="80000"/>
              </a:lnSpc>
            </a:pPr>
            <a:r>
              <a:rPr lang="en-US" sz="2400" dirty="0" smtClean="0"/>
              <a:t>Self-checking tests</a:t>
            </a:r>
          </a:p>
          <a:p>
            <a:pPr lvl="1" eaLnBrk="1" hangingPunct="1">
              <a:lnSpc>
                <a:spcPct val="80000"/>
              </a:lnSpc>
            </a:pPr>
            <a:r>
              <a:rPr lang="en-US" sz="2400" dirty="0" smtClean="0"/>
              <a:t>Golden vectors</a:t>
            </a:r>
          </a:p>
          <a:p>
            <a:pPr marL="457200" lvl="1" indent="0" eaLnBrk="1" hangingPunct="1">
              <a:lnSpc>
                <a:spcPct val="30000"/>
              </a:lnSpc>
              <a:buNone/>
            </a:pPr>
            <a:endParaRPr lang="en-US" sz="2400" dirty="0" smtClean="0"/>
          </a:p>
          <a:p>
            <a:pPr eaLnBrk="1" hangingPunct="1">
              <a:lnSpc>
                <a:spcPct val="80000"/>
              </a:lnSpc>
            </a:pPr>
            <a:r>
              <a:rPr lang="en-US" sz="2800" i="1" dirty="0" smtClean="0">
                <a:solidFill>
                  <a:srgbClr val="A50021"/>
                </a:solidFill>
              </a:rPr>
              <a:t>Can stimuli generation assist checking?</a:t>
            </a:r>
          </a:p>
          <a:p>
            <a:pPr lvl="1" eaLnBrk="1" hangingPunct="1">
              <a:lnSpc>
                <a:spcPct val="80000"/>
              </a:lnSpc>
            </a:pPr>
            <a:r>
              <a:rPr lang="en-US" sz="2400" dirty="0" smtClean="0"/>
              <a:t>The </a:t>
            </a:r>
            <a:r>
              <a:rPr lang="en-US" sz="2400" dirty="0" smtClean="0">
                <a:solidFill>
                  <a:srgbClr val="0000CC"/>
                </a:solidFill>
              </a:rPr>
              <a:t>stimuli generation can assist checking</a:t>
            </a:r>
            <a:r>
              <a:rPr lang="en-US" sz="2400" dirty="0" smtClean="0"/>
              <a:t> by improving </a:t>
            </a:r>
            <a:r>
              <a:rPr lang="en-US" sz="2400" dirty="0" err="1" smtClean="0"/>
              <a:t>observability</a:t>
            </a:r>
            <a:endParaRPr lang="en-US" sz="2400" dirty="0" smtClean="0"/>
          </a:p>
          <a:p>
            <a:pPr lvl="1" eaLnBrk="1" hangingPunct="1">
              <a:lnSpc>
                <a:spcPct val="80000"/>
              </a:lnSpc>
            </a:pPr>
            <a:r>
              <a:rPr lang="en-US" sz="2400" dirty="0" smtClean="0"/>
              <a:t>Help transfer events from dark corners to the spotlight</a:t>
            </a:r>
          </a:p>
          <a:p>
            <a:pPr eaLnBrk="1" hangingPunct="1">
              <a:lnSpc>
                <a:spcPct val="80000"/>
              </a:lnSpc>
            </a:pPr>
            <a:endParaRPr lang="en-US" sz="2800" dirty="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ctrTitle"/>
          </p:nvPr>
        </p:nvSpPr>
        <p:spPr/>
        <p:txBody>
          <a:bodyPr/>
          <a:lstStyle/>
          <a:p>
            <a:pPr eaLnBrk="1" hangingPunct="1"/>
            <a:r>
              <a:rPr lang="en-US" smtClean="0"/>
              <a:t>Checking Technologies</a:t>
            </a:r>
          </a:p>
        </p:txBody>
      </p:sp>
      <p:sp>
        <p:nvSpPr>
          <p:cNvPr id="30723" name="Rectangle 3"/>
          <p:cNvSpPr>
            <a:spLocks noGrp="1" noChangeArrowheads="1"/>
          </p:cNvSpPr>
          <p:nvPr>
            <p:ph type="subTitle" idx="1"/>
          </p:nvPr>
        </p:nvSpPr>
        <p:spPr/>
        <p:txBody>
          <a:bodyPr/>
          <a:lstStyle/>
          <a:p>
            <a:pPr eaLnBrk="1" hangingPunct="1"/>
            <a:endParaRPr lang="en-US" smtClean="0"/>
          </a:p>
        </p:txBody>
      </p:sp>
    </p:spTree>
    <p:extLst>
      <p:ext uri="{BB962C8B-B14F-4D97-AF65-F5344CB8AC3E}">
        <p14:creationId xmlns:p14="http://schemas.microsoft.com/office/powerpoint/2010/main" val="326247179"/>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Scoreboards</a:t>
            </a:r>
          </a:p>
        </p:txBody>
      </p:sp>
      <p:sp>
        <p:nvSpPr>
          <p:cNvPr id="31747" name="Rectangle 3"/>
          <p:cNvSpPr>
            <a:spLocks noGrp="1" noChangeArrowheads="1"/>
          </p:cNvSpPr>
          <p:nvPr>
            <p:ph type="body" idx="1"/>
          </p:nvPr>
        </p:nvSpPr>
        <p:spPr/>
        <p:txBody>
          <a:bodyPr/>
          <a:lstStyle/>
          <a:p>
            <a:pPr eaLnBrk="1" hangingPunct="1">
              <a:lnSpc>
                <a:spcPct val="90000"/>
              </a:lnSpc>
            </a:pPr>
            <a:r>
              <a:rPr lang="en-US" sz="2800" dirty="0" smtClean="0"/>
              <a:t>Scoreboards are </a:t>
            </a:r>
            <a:r>
              <a:rPr lang="en-US" sz="2800" dirty="0" smtClean="0">
                <a:solidFill>
                  <a:srgbClr val="0000CC"/>
                </a:solidFill>
              </a:rPr>
              <a:t>smart data structures</a:t>
            </a:r>
            <a:r>
              <a:rPr lang="en-US" sz="2800" dirty="0" smtClean="0"/>
              <a:t> that keep track of events in the DUV during simulation</a:t>
            </a:r>
          </a:p>
          <a:p>
            <a:pPr eaLnBrk="1" hangingPunct="1">
              <a:lnSpc>
                <a:spcPct val="90000"/>
              </a:lnSpc>
            </a:pPr>
            <a:r>
              <a:rPr lang="en-US" sz="2800" dirty="0" smtClean="0"/>
              <a:t>Usually, scoreboards are global</a:t>
            </a:r>
          </a:p>
          <a:p>
            <a:pPr lvl="1" eaLnBrk="1" hangingPunct="1">
              <a:lnSpc>
                <a:spcPct val="90000"/>
              </a:lnSpc>
            </a:pPr>
            <a:r>
              <a:rPr lang="en-US" sz="2400" dirty="0" smtClean="0">
                <a:solidFill>
                  <a:srgbClr val="0000CC"/>
                </a:solidFill>
              </a:rPr>
              <a:t>One scoreboard per verification environment</a:t>
            </a:r>
          </a:p>
          <a:p>
            <a:pPr eaLnBrk="1" hangingPunct="1">
              <a:lnSpc>
                <a:spcPct val="90000"/>
              </a:lnSpc>
            </a:pPr>
            <a:r>
              <a:rPr lang="en-US" sz="2800" dirty="0" smtClean="0"/>
              <a:t>Scoreboards are not checking mechanisms, but</a:t>
            </a:r>
          </a:p>
          <a:p>
            <a:pPr lvl="1" eaLnBrk="1" hangingPunct="1">
              <a:lnSpc>
                <a:spcPct val="90000"/>
              </a:lnSpc>
            </a:pPr>
            <a:r>
              <a:rPr lang="en-US" sz="2400" dirty="0" smtClean="0"/>
              <a:t>The main purpose of using scoreboards is for checking</a:t>
            </a:r>
          </a:p>
          <a:p>
            <a:pPr lvl="1" eaLnBrk="1" hangingPunct="1">
              <a:lnSpc>
                <a:spcPct val="90000"/>
              </a:lnSpc>
            </a:pPr>
            <a:r>
              <a:rPr lang="en-US" sz="2400" dirty="0" smtClean="0"/>
              <a:t>In practice, many checkers are implemented inside scoreboards</a:t>
            </a:r>
          </a:p>
          <a:p>
            <a:pPr lvl="1" eaLnBrk="1" hangingPunct="1">
              <a:lnSpc>
                <a:spcPct val="90000"/>
              </a:lnSpc>
            </a:pPr>
            <a:r>
              <a:rPr lang="en-US" sz="2400" dirty="0" smtClean="0"/>
              <a:t>There are many typical checks that are done with scoreboards</a:t>
            </a:r>
          </a:p>
        </p:txBody>
      </p:sp>
    </p:spTree>
    <p:extLst>
      <p:ext uri="{BB962C8B-B14F-4D97-AF65-F5344CB8AC3E}">
        <p14:creationId xmlns:p14="http://schemas.microsoft.com/office/powerpoint/2010/main" val="78954505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Scoreboard Operation</a:t>
            </a:r>
          </a:p>
        </p:txBody>
      </p:sp>
      <p:sp>
        <p:nvSpPr>
          <p:cNvPr id="32771" name="Rectangle 3"/>
          <p:cNvSpPr>
            <a:spLocks noChangeArrowheads="1"/>
          </p:cNvSpPr>
          <p:nvPr/>
        </p:nvSpPr>
        <p:spPr bwMode="auto">
          <a:xfrm>
            <a:off x="3021013" y="4033838"/>
            <a:ext cx="2427287" cy="1209675"/>
          </a:xfrm>
          <a:prstGeom prst="rect">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r>
              <a:rPr lang="en-US" sz="1600">
                <a:latin typeface="Comic Sans MS" pitchFamily="66" charset="0"/>
                <a:cs typeface="Arial" charset="0"/>
              </a:rPr>
              <a:t>DUV</a:t>
            </a:r>
          </a:p>
        </p:txBody>
      </p:sp>
      <p:sp>
        <p:nvSpPr>
          <p:cNvPr id="32772" name="Line 4"/>
          <p:cNvSpPr>
            <a:spLocks noChangeShapeType="1"/>
          </p:cNvSpPr>
          <p:nvPr/>
        </p:nvSpPr>
        <p:spPr bwMode="auto">
          <a:xfrm>
            <a:off x="2414588" y="4638675"/>
            <a:ext cx="606425" cy="0"/>
          </a:xfrm>
          <a:prstGeom prst="line">
            <a:avLst/>
          </a:prstGeom>
          <a:noFill/>
          <a:ln w="25400">
            <a:solidFill>
              <a:schemeClr val="tx1"/>
            </a:solidFill>
            <a:round/>
            <a:headEnd/>
            <a:tailEnd type="triangle" w="lg" len="lg"/>
          </a:ln>
        </p:spPr>
        <p:txBody>
          <a:bodyPr/>
          <a:lstStyle/>
          <a:p>
            <a:endParaRPr lang="en-GB"/>
          </a:p>
        </p:txBody>
      </p:sp>
      <p:sp>
        <p:nvSpPr>
          <p:cNvPr id="32773" name="Line 5"/>
          <p:cNvSpPr>
            <a:spLocks noChangeShapeType="1"/>
          </p:cNvSpPr>
          <p:nvPr/>
        </p:nvSpPr>
        <p:spPr bwMode="auto">
          <a:xfrm>
            <a:off x="5448300" y="4638675"/>
            <a:ext cx="608013" cy="0"/>
          </a:xfrm>
          <a:prstGeom prst="line">
            <a:avLst/>
          </a:prstGeom>
          <a:noFill/>
          <a:ln w="25400">
            <a:solidFill>
              <a:schemeClr val="tx1"/>
            </a:solidFill>
            <a:round/>
            <a:headEnd/>
            <a:tailEnd type="triangle" w="lg" len="lg"/>
          </a:ln>
        </p:spPr>
        <p:txBody>
          <a:bodyPr/>
          <a:lstStyle/>
          <a:p>
            <a:endParaRPr lang="en-GB"/>
          </a:p>
        </p:txBody>
      </p:sp>
      <p:sp>
        <p:nvSpPr>
          <p:cNvPr id="234502" name="Rectangle 6"/>
          <p:cNvSpPr>
            <a:spLocks noChangeArrowheads="1"/>
          </p:cNvSpPr>
          <p:nvPr/>
        </p:nvSpPr>
        <p:spPr bwMode="auto">
          <a:xfrm>
            <a:off x="3021013" y="2219325"/>
            <a:ext cx="2427287" cy="1209675"/>
          </a:xfrm>
          <a:prstGeom prst="rect">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r>
              <a:rPr lang="en-US" sz="1600">
                <a:solidFill>
                  <a:schemeClr val="bg1"/>
                </a:solidFill>
                <a:latin typeface="Comic Sans MS" pitchFamily="66" charset="0"/>
                <a:cs typeface="Arial" charset="0"/>
              </a:rPr>
              <a:t>Scoreboard</a:t>
            </a:r>
          </a:p>
        </p:txBody>
      </p:sp>
      <p:grpSp>
        <p:nvGrpSpPr>
          <p:cNvPr id="2" name="Group 7"/>
          <p:cNvGrpSpPr>
            <a:grpSpLocks/>
          </p:cNvGrpSpPr>
          <p:nvPr/>
        </p:nvGrpSpPr>
        <p:grpSpPr bwMode="auto">
          <a:xfrm>
            <a:off x="2616200" y="2824163"/>
            <a:ext cx="404813" cy="1881187"/>
            <a:chOff x="806" y="2017"/>
            <a:chExt cx="288" cy="1344"/>
          </a:xfrm>
        </p:grpSpPr>
        <p:sp>
          <p:nvSpPr>
            <p:cNvPr id="32787" name="Oval 8"/>
            <p:cNvSpPr>
              <a:spLocks noChangeArrowheads="1"/>
            </p:cNvSpPr>
            <p:nvPr/>
          </p:nvSpPr>
          <p:spPr bwMode="auto">
            <a:xfrm>
              <a:off x="806" y="3265"/>
              <a:ext cx="96" cy="96"/>
            </a:xfrm>
            <a:prstGeom prst="ellipse">
              <a:avLst/>
            </a:prstGeom>
            <a:noFill/>
            <a:ln w="25400">
              <a:solidFill>
                <a:schemeClr val="tx1"/>
              </a:solidFill>
              <a:round/>
              <a:headEnd/>
              <a:tailEnd type="none" w="lg" len="lg"/>
            </a:ln>
          </p:spPr>
          <p:txBody>
            <a:bodyPr wrap="none" anchor="ctr"/>
            <a:lstStyle/>
            <a:p>
              <a:endParaRPr lang="en-GB"/>
            </a:p>
          </p:txBody>
        </p:sp>
        <p:sp>
          <p:nvSpPr>
            <p:cNvPr id="32788" name="Line 9"/>
            <p:cNvSpPr>
              <a:spLocks noChangeShapeType="1"/>
            </p:cNvSpPr>
            <p:nvPr/>
          </p:nvSpPr>
          <p:spPr bwMode="auto">
            <a:xfrm flipV="1">
              <a:off x="854" y="2017"/>
              <a:ext cx="0" cy="1248"/>
            </a:xfrm>
            <a:prstGeom prst="line">
              <a:avLst/>
            </a:prstGeom>
            <a:noFill/>
            <a:ln w="25400">
              <a:solidFill>
                <a:schemeClr val="tx1"/>
              </a:solidFill>
              <a:round/>
              <a:headEnd/>
              <a:tailEnd type="none" w="lg" len="lg"/>
            </a:ln>
          </p:spPr>
          <p:txBody>
            <a:bodyPr/>
            <a:lstStyle/>
            <a:p>
              <a:endParaRPr lang="en-GB"/>
            </a:p>
          </p:txBody>
        </p:sp>
        <p:sp>
          <p:nvSpPr>
            <p:cNvPr id="32789" name="Line 10"/>
            <p:cNvSpPr>
              <a:spLocks noChangeShapeType="1"/>
            </p:cNvSpPr>
            <p:nvPr/>
          </p:nvSpPr>
          <p:spPr bwMode="auto">
            <a:xfrm>
              <a:off x="854" y="2017"/>
              <a:ext cx="240" cy="0"/>
            </a:xfrm>
            <a:prstGeom prst="line">
              <a:avLst/>
            </a:prstGeom>
            <a:noFill/>
            <a:ln w="25400">
              <a:solidFill>
                <a:schemeClr val="tx1"/>
              </a:solidFill>
              <a:round/>
              <a:headEnd/>
              <a:tailEnd type="triangle" w="lg" len="lg"/>
            </a:ln>
          </p:spPr>
          <p:txBody>
            <a:bodyPr/>
            <a:lstStyle/>
            <a:p>
              <a:endParaRPr lang="en-GB"/>
            </a:p>
          </p:txBody>
        </p:sp>
      </p:grpSp>
      <p:grpSp>
        <p:nvGrpSpPr>
          <p:cNvPr id="3" name="Group 11"/>
          <p:cNvGrpSpPr>
            <a:grpSpLocks/>
          </p:cNvGrpSpPr>
          <p:nvPr/>
        </p:nvGrpSpPr>
        <p:grpSpPr bwMode="auto">
          <a:xfrm>
            <a:off x="5448300" y="2824163"/>
            <a:ext cx="404813" cy="1881187"/>
            <a:chOff x="2822" y="2017"/>
            <a:chExt cx="288" cy="1344"/>
          </a:xfrm>
        </p:grpSpPr>
        <p:sp>
          <p:nvSpPr>
            <p:cNvPr id="32784" name="Oval 12"/>
            <p:cNvSpPr>
              <a:spLocks noChangeArrowheads="1"/>
            </p:cNvSpPr>
            <p:nvPr/>
          </p:nvSpPr>
          <p:spPr bwMode="auto">
            <a:xfrm>
              <a:off x="3014" y="3265"/>
              <a:ext cx="96" cy="96"/>
            </a:xfrm>
            <a:prstGeom prst="ellipse">
              <a:avLst/>
            </a:prstGeom>
            <a:noFill/>
            <a:ln w="25400">
              <a:solidFill>
                <a:schemeClr val="tx1"/>
              </a:solidFill>
              <a:round/>
              <a:headEnd/>
              <a:tailEnd type="none" w="lg" len="lg"/>
            </a:ln>
          </p:spPr>
          <p:txBody>
            <a:bodyPr wrap="none" anchor="ctr"/>
            <a:lstStyle/>
            <a:p>
              <a:endParaRPr lang="en-GB"/>
            </a:p>
          </p:txBody>
        </p:sp>
        <p:sp>
          <p:nvSpPr>
            <p:cNvPr id="32785" name="Line 13"/>
            <p:cNvSpPr>
              <a:spLocks noChangeShapeType="1"/>
            </p:cNvSpPr>
            <p:nvPr/>
          </p:nvSpPr>
          <p:spPr bwMode="auto">
            <a:xfrm flipV="1">
              <a:off x="3062" y="2017"/>
              <a:ext cx="0" cy="1248"/>
            </a:xfrm>
            <a:prstGeom prst="line">
              <a:avLst/>
            </a:prstGeom>
            <a:noFill/>
            <a:ln w="25400">
              <a:solidFill>
                <a:schemeClr val="tx1"/>
              </a:solidFill>
              <a:round/>
              <a:headEnd/>
              <a:tailEnd type="none" w="lg" len="lg"/>
            </a:ln>
          </p:spPr>
          <p:txBody>
            <a:bodyPr/>
            <a:lstStyle/>
            <a:p>
              <a:endParaRPr lang="en-GB"/>
            </a:p>
          </p:txBody>
        </p:sp>
        <p:sp>
          <p:nvSpPr>
            <p:cNvPr id="32786" name="Line 14"/>
            <p:cNvSpPr>
              <a:spLocks noChangeShapeType="1"/>
            </p:cNvSpPr>
            <p:nvPr/>
          </p:nvSpPr>
          <p:spPr bwMode="auto">
            <a:xfrm flipH="1">
              <a:off x="2822" y="2017"/>
              <a:ext cx="240" cy="0"/>
            </a:xfrm>
            <a:prstGeom prst="line">
              <a:avLst/>
            </a:prstGeom>
            <a:noFill/>
            <a:ln w="25400">
              <a:solidFill>
                <a:schemeClr val="tx1"/>
              </a:solidFill>
              <a:round/>
              <a:headEnd/>
              <a:tailEnd type="triangle" w="lg" len="lg"/>
            </a:ln>
          </p:spPr>
          <p:txBody>
            <a:bodyPr/>
            <a:lstStyle/>
            <a:p>
              <a:endParaRPr lang="en-GB"/>
            </a:p>
          </p:txBody>
        </p:sp>
      </p:grpSp>
      <p:sp>
        <p:nvSpPr>
          <p:cNvPr id="234511" name="Oval 15"/>
          <p:cNvSpPr>
            <a:spLocks noChangeArrowheads="1"/>
          </p:cNvSpPr>
          <p:nvPr/>
        </p:nvSpPr>
        <p:spPr bwMode="auto">
          <a:xfrm>
            <a:off x="2616200" y="4773613"/>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234512" name="Oval 16"/>
          <p:cNvSpPr>
            <a:spLocks noChangeArrowheads="1"/>
          </p:cNvSpPr>
          <p:nvPr/>
        </p:nvSpPr>
        <p:spPr bwMode="auto">
          <a:xfrm>
            <a:off x="2616200" y="4773613"/>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234513" name="Rectangle 17"/>
          <p:cNvSpPr>
            <a:spLocks noChangeArrowheads="1"/>
          </p:cNvSpPr>
          <p:nvPr/>
        </p:nvSpPr>
        <p:spPr bwMode="auto">
          <a:xfrm>
            <a:off x="5043488" y="470535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234514" name="Rectangle 18"/>
          <p:cNvSpPr>
            <a:spLocks noChangeArrowheads="1"/>
          </p:cNvSpPr>
          <p:nvPr/>
        </p:nvSpPr>
        <p:spPr bwMode="auto">
          <a:xfrm>
            <a:off x="5786438" y="470535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nvGrpSpPr>
          <p:cNvPr id="4" name="Group 19"/>
          <p:cNvGrpSpPr>
            <a:grpSpLocks/>
          </p:cNvGrpSpPr>
          <p:nvPr/>
        </p:nvGrpSpPr>
        <p:grpSpPr bwMode="auto">
          <a:xfrm>
            <a:off x="3357563" y="1895475"/>
            <a:ext cx="1754187" cy="793750"/>
            <a:chOff x="1334" y="1354"/>
            <a:chExt cx="1248" cy="567"/>
          </a:xfrm>
        </p:grpSpPr>
        <p:sp>
          <p:nvSpPr>
            <p:cNvPr id="32782" name="Freeform 20"/>
            <p:cNvSpPr>
              <a:spLocks/>
            </p:cNvSpPr>
            <p:nvPr/>
          </p:nvSpPr>
          <p:spPr bwMode="auto">
            <a:xfrm>
              <a:off x="1334" y="1681"/>
              <a:ext cx="1248" cy="240"/>
            </a:xfrm>
            <a:custGeom>
              <a:avLst/>
              <a:gdLst>
                <a:gd name="T0" fmla="*/ 0 w 1248"/>
                <a:gd name="T1" fmla="*/ 240 h 240"/>
                <a:gd name="T2" fmla="*/ 624 w 1248"/>
                <a:gd name="T3" fmla="*/ 0 h 240"/>
                <a:gd name="T4" fmla="*/ 1248 w 1248"/>
                <a:gd name="T5" fmla="*/ 240 h 240"/>
                <a:gd name="T6" fmla="*/ 0 60000 65536"/>
                <a:gd name="T7" fmla="*/ 0 60000 65536"/>
                <a:gd name="T8" fmla="*/ 0 60000 65536"/>
                <a:gd name="T9" fmla="*/ 0 w 1248"/>
                <a:gd name="T10" fmla="*/ 0 h 240"/>
                <a:gd name="T11" fmla="*/ 1248 w 1248"/>
                <a:gd name="T12" fmla="*/ 240 h 240"/>
              </a:gdLst>
              <a:ahLst/>
              <a:cxnLst>
                <a:cxn ang="T6">
                  <a:pos x="T0" y="T1"/>
                </a:cxn>
                <a:cxn ang="T7">
                  <a:pos x="T2" y="T3"/>
                </a:cxn>
                <a:cxn ang="T8">
                  <a:pos x="T4" y="T5"/>
                </a:cxn>
              </a:cxnLst>
              <a:rect l="T9" t="T10" r="T11" b="T12"/>
              <a:pathLst>
                <a:path w="1248" h="240">
                  <a:moveTo>
                    <a:pt x="0" y="240"/>
                  </a:moveTo>
                  <a:cubicBezTo>
                    <a:pt x="208" y="120"/>
                    <a:pt x="416" y="0"/>
                    <a:pt x="624" y="0"/>
                  </a:cubicBezTo>
                  <a:cubicBezTo>
                    <a:pt x="832" y="0"/>
                    <a:pt x="1040" y="120"/>
                    <a:pt x="1248" y="240"/>
                  </a:cubicBezTo>
                </a:path>
              </a:pathLst>
            </a:custGeom>
            <a:noFill/>
            <a:ln w="25400" cap="flat" cmpd="sng">
              <a:solidFill>
                <a:schemeClr val="bg1"/>
              </a:solidFill>
              <a:prstDash val="solid"/>
              <a:round/>
              <a:headEnd type="triangle" w="lg" len="lg"/>
              <a:tailEnd type="triangle" w="lg" len="lg"/>
            </a:ln>
          </p:spPr>
          <p:txBody>
            <a:bodyPr/>
            <a:lstStyle/>
            <a:p>
              <a:endParaRPr lang="en-GB"/>
            </a:p>
          </p:txBody>
        </p:sp>
        <p:sp>
          <p:nvSpPr>
            <p:cNvPr id="32783" name="Text Box 21"/>
            <p:cNvSpPr txBox="1">
              <a:spLocks noChangeArrowheads="1"/>
            </p:cNvSpPr>
            <p:nvPr/>
          </p:nvSpPr>
          <p:spPr bwMode="auto">
            <a:xfrm>
              <a:off x="1766" y="1354"/>
              <a:ext cx="394" cy="231"/>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OK?</a:t>
              </a:r>
            </a:p>
          </p:txBody>
        </p:sp>
      </p:grpSp>
    </p:spTree>
    <p:extLst>
      <p:ext uri="{BB962C8B-B14F-4D97-AF65-F5344CB8AC3E}">
        <p14:creationId xmlns:p14="http://schemas.microsoft.com/office/powerpoint/2010/main" val="122456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5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par>
                                <p:cTn id="12" presetID="5" presetClass="entr" presetSubtype="1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heckerboard(across)">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4511"/>
                                        </p:tgtEl>
                                        <p:attrNameLst>
                                          <p:attrName>style.visibility</p:attrName>
                                        </p:attrNameLst>
                                      </p:cBhvr>
                                      <p:to>
                                        <p:strVal val="visible"/>
                                      </p:to>
                                    </p:set>
                                    <p:anim calcmode="lin" valueType="num">
                                      <p:cBhvr additive="base">
                                        <p:cTn id="19" dur="500" fill="hold"/>
                                        <p:tgtEl>
                                          <p:spTgt spid="234511"/>
                                        </p:tgtEl>
                                        <p:attrNameLst>
                                          <p:attrName>ppt_x</p:attrName>
                                        </p:attrNameLst>
                                      </p:cBhvr>
                                      <p:tavLst>
                                        <p:tav tm="0">
                                          <p:val>
                                            <p:strVal val="0-#ppt_w/2"/>
                                          </p:val>
                                        </p:tav>
                                        <p:tav tm="100000">
                                          <p:val>
                                            <p:strVal val="#ppt_x"/>
                                          </p:val>
                                        </p:tav>
                                      </p:tavLst>
                                    </p:anim>
                                    <p:anim calcmode="lin" valueType="num">
                                      <p:cBhvr additive="base">
                                        <p:cTn id="20" dur="500" fill="hold"/>
                                        <p:tgtEl>
                                          <p:spTgt spid="2345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4512"/>
                                        </p:tgtEl>
                                        <p:attrNameLst>
                                          <p:attrName>style.visibility</p:attrName>
                                        </p:attrNameLst>
                                      </p:cBhvr>
                                      <p:to>
                                        <p:strVal val="visible"/>
                                      </p:to>
                                    </p:set>
                                  </p:childTnLst>
                                </p:cTn>
                              </p:par>
                              <p:par>
                                <p:cTn id="25" presetID="0" presetClass="path" presetSubtype="0" accel="50000" decel="50000" fill="hold" grpId="1" nodeType="withEffect">
                                  <p:stCondLst>
                                    <p:cond delay="0"/>
                                  </p:stCondLst>
                                  <p:childTnLst>
                                    <p:animMotion origin="layout" path="M -3.09762E-6 1.83673E-6 L 0.05535 -0.0049 " pathEditMode="relative" rAng="0" ptsTypes="AA">
                                      <p:cBhvr>
                                        <p:cTn id="26" dur="1000" fill="hold"/>
                                        <p:tgtEl>
                                          <p:spTgt spid="234511"/>
                                        </p:tgtEl>
                                        <p:attrNameLst>
                                          <p:attrName>ppt_x</p:attrName>
                                          <p:attrName>ppt_y</p:attrName>
                                        </p:attrNameLst>
                                      </p:cBhvr>
                                      <p:rCtr x="28" y="-2"/>
                                    </p:animMotion>
                                  </p:childTnLst>
                                </p:cTn>
                              </p:par>
                              <p:par>
                                <p:cTn id="27" presetID="0" presetClass="path" presetSubtype="0" accel="50000" decel="50000" fill="hold" grpId="1" nodeType="withEffect">
                                  <p:stCondLst>
                                    <p:cond delay="0"/>
                                  </p:stCondLst>
                                  <p:childTnLst>
                                    <p:animMotion origin="layout" path="M -5.30361E-7 -2.04082E-6 L -5.30361E-7 -0.30367 " pathEditMode="relative" ptsTypes="AA">
                                      <p:cBhvr>
                                        <p:cTn id="28" dur="1000" fill="hold"/>
                                        <p:tgtEl>
                                          <p:spTgt spid="234512"/>
                                        </p:tgtEl>
                                        <p:attrNameLst>
                                          <p:attrName>ppt_x</p:attrName>
                                          <p:attrName>ppt_y</p:attrName>
                                        </p:attrNameLst>
                                      </p:cBhvr>
                                    </p:animMotion>
                                  </p:childTnLst>
                                </p:cTn>
                              </p:par>
                            </p:childTnLst>
                          </p:cTn>
                        </p:par>
                        <p:par>
                          <p:cTn id="29" fill="hold">
                            <p:stCondLst>
                              <p:cond delay="1000"/>
                            </p:stCondLst>
                            <p:childTnLst>
                              <p:par>
                                <p:cTn id="30" presetID="0" presetClass="path" presetSubtype="0" accel="50000" decel="50000" fill="hold" grpId="2" nodeType="afterEffect">
                                  <p:stCondLst>
                                    <p:cond delay="0"/>
                                  </p:stCondLst>
                                  <p:childTnLst>
                                    <p:animMotion origin="layout" path="M -0.00369 -0.29878 L 0.06272 -0.29878 " pathEditMode="relative" rAng="0" ptsTypes="AA">
                                      <p:cBhvr>
                                        <p:cTn id="31" dur="1000" fill="hold"/>
                                        <p:tgtEl>
                                          <p:spTgt spid="234512"/>
                                        </p:tgtEl>
                                        <p:attrNameLst>
                                          <p:attrName>ppt_x</p:attrName>
                                          <p:attrName>ppt_y</p:attrName>
                                        </p:attrNameLst>
                                      </p:cBhvr>
                                      <p:rCtr x="33" y="0"/>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2" nodeType="clickEffect">
                                  <p:stCondLst>
                                    <p:cond delay="0"/>
                                  </p:stCondLst>
                                  <p:childTnLst>
                                    <p:set>
                                      <p:cBhvr>
                                        <p:cTn id="35" dur="1" fill="hold">
                                          <p:stCondLst>
                                            <p:cond delay="0"/>
                                          </p:stCondLst>
                                        </p:cTn>
                                        <p:tgtEl>
                                          <p:spTgt spid="234511"/>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234513"/>
                                        </p:tgtEl>
                                        <p:attrNameLst>
                                          <p:attrName>style.visibility</p:attrName>
                                        </p:attrNameLst>
                                      </p:cBhvr>
                                      <p:to>
                                        <p:strVal val="visible"/>
                                      </p:to>
                                    </p:set>
                                  </p:childTnLst>
                                </p:cTn>
                              </p:par>
                            </p:childTnLst>
                          </p:cTn>
                        </p:par>
                        <p:par>
                          <p:cTn id="38" fill="hold">
                            <p:stCondLst>
                              <p:cond delay="0"/>
                            </p:stCondLst>
                            <p:childTnLst>
                              <p:par>
                                <p:cTn id="39" presetID="0" presetClass="path" presetSubtype="0" accel="50000" decel="50000" fill="hold" grpId="1" nodeType="afterEffect">
                                  <p:stCondLst>
                                    <p:cond delay="0"/>
                                  </p:stCondLst>
                                  <p:childTnLst>
                                    <p:animMotion origin="layout" path="M 9.46964E-6 -2.04082E-6 L 0.08855 -2.04082E-6 " pathEditMode="relative" ptsTypes="AA">
                                      <p:cBhvr>
                                        <p:cTn id="40" dur="1000" fill="hold"/>
                                        <p:tgtEl>
                                          <p:spTgt spid="234513"/>
                                        </p:tgtEl>
                                        <p:attrNameLst>
                                          <p:attrName>ppt_x</p:attrName>
                                          <p:attrName>ppt_y</p:attrName>
                                        </p:attrNameLst>
                                      </p:cBhvr>
                                    </p:animMotion>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234514"/>
                                        </p:tgtEl>
                                        <p:attrNameLst>
                                          <p:attrName>style.visibility</p:attrName>
                                        </p:attrNameLst>
                                      </p:cBhvr>
                                      <p:to>
                                        <p:strVal val="visible"/>
                                      </p:to>
                                    </p:set>
                                  </p:childTnLst>
                                </p:cTn>
                              </p:par>
                            </p:childTnLst>
                          </p:cTn>
                        </p:par>
                        <p:par>
                          <p:cTn id="44" fill="hold">
                            <p:stCondLst>
                              <p:cond delay="1000"/>
                            </p:stCondLst>
                            <p:childTnLst>
                              <p:par>
                                <p:cTn id="45" presetID="0" presetClass="path" presetSubtype="0" accel="50000" decel="50000" fill="hold" grpId="1" nodeType="afterEffect">
                                  <p:stCondLst>
                                    <p:cond delay="0"/>
                                  </p:stCondLst>
                                  <p:childTnLst>
                                    <p:animMotion origin="layout" path="M -1.76787E-7 1.22449E-6 L 0.00108 -0.28531 L -0.08024 -0.28857 " pathEditMode="relative" ptsTypes="AAA">
                                      <p:cBhvr>
                                        <p:cTn id="46" dur="1000" fill="hold"/>
                                        <p:tgtEl>
                                          <p:spTgt spid="234514"/>
                                        </p:tgtEl>
                                        <p:attrNameLst>
                                          <p:attrName>ppt_x</p:attrName>
                                          <p:attrName>ppt_y</p:attrName>
                                        </p:attrNameLst>
                                      </p:cBhvr>
                                    </p:animMotion>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down)">
                                      <p:cBhvr>
                                        <p:cTn id="5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2" grpId="0" animBg="1"/>
      <p:bldP spid="234511" grpId="0" animBg="1"/>
      <p:bldP spid="234511" grpId="1" animBg="1"/>
      <p:bldP spid="234511" grpId="2" animBg="1"/>
      <p:bldP spid="234512" grpId="0" animBg="1"/>
      <p:bldP spid="234512" grpId="1" animBg="1"/>
      <p:bldP spid="234512" grpId="2" animBg="1"/>
      <p:bldP spid="234513" grpId="0" animBg="1"/>
      <p:bldP spid="234513" grpId="1" animBg="1"/>
      <p:bldP spid="234514" grpId="0" animBg="1"/>
      <p:bldP spid="234514"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smtClean="0"/>
              <a:t>Scoreboards Overview</a:t>
            </a:r>
          </a:p>
        </p:txBody>
      </p:sp>
      <p:sp>
        <p:nvSpPr>
          <p:cNvPr id="33795" name="Rectangle 3"/>
          <p:cNvSpPr>
            <a:spLocks noGrp="1" noChangeArrowheads="1"/>
          </p:cNvSpPr>
          <p:nvPr>
            <p:ph type="body" idx="1"/>
          </p:nvPr>
        </p:nvSpPr>
        <p:spPr>
          <a:xfrm>
            <a:off x="457200" y="1196975"/>
            <a:ext cx="8229600" cy="5111750"/>
          </a:xfrm>
        </p:spPr>
        <p:txBody>
          <a:bodyPr/>
          <a:lstStyle/>
          <a:p>
            <a:pPr>
              <a:lnSpc>
                <a:spcPct val="80000"/>
              </a:lnSpc>
            </a:pPr>
            <a:r>
              <a:rPr lang="en-US" sz="2800" dirty="0" smtClean="0"/>
              <a:t>Scoreboards source information from</a:t>
            </a:r>
          </a:p>
          <a:p>
            <a:pPr lvl="1">
              <a:lnSpc>
                <a:spcPct val="80000"/>
              </a:lnSpc>
            </a:pPr>
            <a:r>
              <a:rPr lang="en-US" sz="2400" dirty="0" smtClean="0"/>
              <a:t>the inputs and outputs of the DUV, and</a:t>
            </a:r>
          </a:p>
          <a:p>
            <a:pPr lvl="1">
              <a:lnSpc>
                <a:spcPct val="80000"/>
              </a:lnSpc>
            </a:pPr>
            <a:r>
              <a:rPr lang="en-US" sz="2400" dirty="0" smtClean="0"/>
              <a:t>occasionally also from internal events in the DUV.</a:t>
            </a:r>
          </a:p>
          <a:p>
            <a:pPr lvl="1">
              <a:lnSpc>
                <a:spcPct val="0"/>
              </a:lnSpc>
            </a:pPr>
            <a:endParaRPr lang="en-US" sz="2400" dirty="0" smtClean="0"/>
          </a:p>
          <a:p>
            <a:pPr>
              <a:lnSpc>
                <a:spcPct val="80000"/>
              </a:lnSpc>
              <a:buClr>
                <a:srgbClr val="C00000"/>
              </a:buClr>
            </a:pPr>
            <a:r>
              <a:rPr lang="en-US" sz="2800" dirty="0" smtClean="0">
                <a:solidFill>
                  <a:srgbClr val="A50021"/>
                </a:solidFill>
              </a:rPr>
              <a:t>Scoreboards are very useful in dataflow designs</a:t>
            </a:r>
          </a:p>
          <a:p>
            <a:pPr lvl="2">
              <a:lnSpc>
                <a:spcPct val="80000"/>
              </a:lnSpc>
            </a:pPr>
            <a:r>
              <a:rPr lang="en-US" sz="2000" dirty="0" smtClean="0"/>
              <a:t>Routers, cache designs, queues</a:t>
            </a:r>
          </a:p>
          <a:p>
            <a:pPr>
              <a:spcBef>
                <a:spcPts val="600"/>
              </a:spcBef>
            </a:pPr>
            <a:r>
              <a:rPr lang="en-US" sz="2800" dirty="0" smtClean="0"/>
              <a:t>Types of checks enabled using a scoreboard:</a:t>
            </a:r>
          </a:p>
          <a:p>
            <a:pPr lvl="1">
              <a:spcBef>
                <a:spcPts val="0"/>
              </a:spcBef>
            </a:pPr>
            <a:r>
              <a:rPr lang="en-US" sz="2400" dirty="0" smtClean="0"/>
              <a:t>Matching outputs with inputs</a:t>
            </a:r>
          </a:p>
          <a:p>
            <a:pPr lvl="2">
              <a:lnSpc>
                <a:spcPct val="80000"/>
              </a:lnSpc>
            </a:pPr>
            <a:r>
              <a:rPr lang="en-US" sz="2000" dirty="0" smtClean="0"/>
              <a:t>No loss of data</a:t>
            </a:r>
          </a:p>
          <a:p>
            <a:pPr lvl="3">
              <a:lnSpc>
                <a:spcPct val="80000"/>
              </a:lnSpc>
            </a:pPr>
            <a:r>
              <a:rPr lang="en-US" sz="1800" dirty="0" smtClean="0"/>
              <a:t>Detect inputs with no matching output.</a:t>
            </a:r>
          </a:p>
          <a:p>
            <a:pPr lvl="2">
              <a:lnSpc>
                <a:spcPct val="80000"/>
              </a:lnSpc>
            </a:pPr>
            <a:r>
              <a:rPr lang="en-US" sz="2000" dirty="0" smtClean="0"/>
              <a:t>No creation of data</a:t>
            </a:r>
          </a:p>
          <a:p>
            <a:pPr lvl="3">
              <a:lnSpc>
                <a:spcPct val="80000"/>
              </a:lnSpc>
            </a:pPr>
            <a:r>
              <a:rPr lang="en-US" sz="1800" dirty="0" smtClean="0"/>
              <a:t>Detect output with no matching input.</a:t>
            </a:r>
          </a:p>
          <a:p>
            <a:pPr lvl="2">
              <a:lnSpc>
                <a:spcPct val="80000"/>
              </a:lnSpc>
            </a:pPr>
            <a:r>
              <a:rPr lang="en-US" sz="2000" dirty="0" smtClean="0"/>
              <a:t>No unintended modification of data</a:t>
            </a:r>
          </a:p>
          <a:p>
            <a:pPr lvl="1">
              <a:spcBef>
                <a:spcPts val="600"/>
              </a:spcBef>
            </a:pPr>
            <a:r>
              <a:rPr lang="en-US" sz="2400" dirty="0" smtClean="0"/>
              <a:t>Timing specification</a:t>
            </a:r>
          </a:p>
          <a:p>
            <a:pPr lvl="2">
              <a:lnSpc>
                <a:spcPct val="80000"/>
              </a:lnSpc>
            </a:pPr>
            <a:r>
              <a:rPr lang="en-US" sz="2000" dirty="0" smtClean="0"/>
              <a:t>Delay from input to output remains within specified limits. </a:t>
            </a:r>
          </a:p>
          <a:p>
            <a:pPr lvl="1">
              <a:spcBef>
                <a:spcPts val="600"/>
              </a:spcBef>
            </a:pPr>
            <a:r>
              <a:rPr lang="en-US" sz="2400" dirty="0" smtClean="0"/>
              <a:t>Data order </a:t>
            </a:r>
          </a:p>
        </p:txBody>
      </p:sp>
    </p:spTree>
    <p:extLst>
      <p:ext uri="{BB962C8B-B14F-4D97-AF65-F5344CB8AC3E}">
        <p14:creationId xmlns:p14="http://schemas.microsoft.com/office/powerpoint/2010/main" val="148079630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smtClean="0"/>
              <a:t>Scoreboarding in e - 1</a:t>
            </a:r>
            <a:endParaRPr lang="en-US" smtClean="0"/>
          </a:p>
        </p:txBody>
      </p:sp>
      <p:sp>
        <p:nvSpPr>
          <p:cNvPr id="34819" name="Rectangle 3"/>
          <p:cNvSpPr>
            <a:spLocks noGrp="1" noChangeArrowheads="1"/>
          </p:cNvSpPr>
          <p:nvPr>
            <p:ph type="body" idx="1"/>
          </p:nvPr>
        </p:nvSpPr>
        <p:spPr>
          <a:xfrm>
            <a:off x="481013" y="1354138"/>
            <a:ext cx="8229600" cy="5237162"/>
          </a:xfrm>
        </p:spPr>
        <p:txBody>
          <a:bodyPr/>
          <a:lstStyle/>
          <a:p>
            <a:pPr eaLnBrk="1" hangingPunct="1">
              <a:lnSpc>
                <a:spcPct val="80000"/>
              </a:lnSpc>
            </a:pPr>
            <a:r>
              <a:rPr lang="en-US" sz="2000" smtClean="0"/>
              <a:t>Assume: DUV does not change order of packets.</a:t>
            </a:r>
          </a:p>
          <a:p>
            <a:pPr lvl="1" eaLnBrk="1" hangingPunct="1">
              <a:lnSpc>
                <a:spcPct val="80000"/>
              </a:lnSpc>
            </a:pPr>
            <a:r>
              <a:rPr lang="en-US" sz="1800" smtClean="0"/>
              <a:t>Hence, first packet on scoreboard has to match received packet.</a:t>
            </a:r>
          </a:p>
          <a:p>
            <a:pPr eaLnBrk="1" hangingPunct="1">
              <a:lnSpc>
                <a:spcPct val="30000"/>
              </a:lnSpc>
              <a:buFont typeface="Wingdings" pitchFamily="2" charset="2"/>
              <a:buNone/>
            </a:pPr>
            <a:endParaRPr lang="en-US" sz="1800" smtClean="0">
              <a:latin typeface="Courier New" pitchFamily="49" charset="0"/>
              <a:cs typeface="Courier New" pitchFamily="49" charset="0"/>
            </a:endParaRPr>
          </a:p>
          <a:p>
            <a:pPr lvl="1" eaLnBrk="1" hangingPunct="1">
              <a:lnSpc>
                <a:spcPct val="80000"/>
              </a:lnSpc>
              <a:buFontTx/>
              <a:buNone/>
            </a:pPr>
            <a:r>
              <a:rPr lang="en-US" sz="1500" smtClean="0">
                <a:latin typeface="Courier New" pitchFamily="49" charset="0"/>
                <a:cs typeface="Courier New" pitchFamily="49" charset="0"/>
              </a:rPr>
              <a:t>import packet_s;</a:t>
            </a:r>
          </a:p>
          <a:p>
            <a:pPr lvl="1" eaLnBrk="1" hangingPunct="1">
              <a:lnSpc>
                <a:spcPct val="80000"/>
              </a:lnSpc>
              <a:buFontTx/>
              <a:buNone/>
            </a:pPr>
            <a:r>
              <a:rPr lang="en-US" sz="1500" smtClean="0">
                <a:latin typeface="Courier New" pitchFamily="49" charset="0"/>
                <a:cs typeface="Courier New" pitchFamily="49" charset="0"/>
              </a:rPr>
              <a:t>unit scoreboard {</a:t>
            </a:r>
          </a:p>
          <a:p>
            <a:pPr lvl="1" eaLnBrk="1" hangingPunct="1">
              <a:lnSpc>
                <a:spcPct val="80000"/>
              </a:lnSpc>
              <a:buFontTx/>
              <a:buNone/>
            </a:pPr>
            <a:r>
              <a:rPr lang="en-US" sz="1500" smtClean="0">
                <a:latin typeface="Courier New" pitchFamily="49" charset="0"/>
                <a:cs typeface="Courier New" pitchFamily="49" charset="0"/>
              </a:rPr>
              <a:t>  !expected_packets : list of packet_s;</a:t>
            </a:r>
          </a:p>
          <a:p>
            <a:pPr lvl="1" eaLnBrk="1" hangingPunct="1">
              <a:lnSpc>
                <a:spcPct val="80000"/>
              </a:lnSpc>
              <a:buFontTx/>
              <a:buNone/>
            </a:pPr>
            <a:r>
              <a:rPr lang="en-US" sz="1500" smtClean="0">
                <a:latin typeface="Courier New" pitchFamily="49" charset="0"/>
                <a:cs typeface="Courier New" pitchFamily="49" charset="0"/>
              </a:rPr>
              <a:t>  </a:t>
            </a:r>
            <a:r>
              <a:rPr lang="en-US" sz="1500" smtClean="0">
                <a:solidFill>
                  <a:srgbClr val="A50021"/>
                </a:solidFill>
                <a:latin typeface="Courier New" pitchFamily="49" charset="0"/>
                <a:cs typeface="Courier New" pitchFamily="49" charset="0"/>
              </a:rPr>
              <a:t>add_packet</a:t>
            </a:r>
            <a:r>
              <a:rPr lang="en-US" sz="1500" smtClean="0">
                <a:latin typeface="Courier New" pitchFamily="49" charset="0"/>
                <a:cs typeface="Courier New" pitchFamily="49" charset="0"/>
              </a:rPr>
              <a:t>(p_in : packet_s) is {</a:t>
            </a:r>
          </a:p>
          <a:p>
            <a:pPr lvl="1" eaLnBrk="1" hangingPunct="1">
              <a:lnSpc>
                <a:spcPct val="80000"/>
              </a:lnSpc>
              <a:buFontTx/>
              <a:buNone/>
            </a:pPr>
            <a:r>
              <a:rPr lang="en-US" sz="1500" smtClean="0">
                <a:latin typeface="Courier New" pitchFamily="49" charset="0"/>
                <a:cs typeface="Courier New" pitchFamily="49" charset="0"/>
              </a:rPr>
              <a:t>    </a:t>
            </a:r>
            <a:r>
              <a:rPr lang="en-US" sz="1500" smtClean="0">
                <a:solidFill>
                  <a:srgbClr val="0000CC"/>
                </a:solidFill>
                <a:latin typeface="Courier New" pitchFamily="49" charset="0"/>
                <a:cs typeface="Courier New" pitchFamily="49" charset="0"/>
              </a:rPr>
              <a:t>expected_packets.add(p_in);</a:t>
            </a:r>
          </a:p>
          <a:p>
            <a:pPr lvl="1" eaLnBrk="1" hangingPunct="1">
              <a:lnSpc>
                <a:spcPct val="80000"/>
              </a:lnSpc>
              <a:buFontTx/>
              <a:buNone/>
            </a:pPr>
            <a:r>
              <a:rPr lang="en-US" sz="1500" smtClean="0">
                <a:latin typeface="Courier New" pitchFamily="49" charset="0"/>
                <a:cs typeface="Courier New" pitchFamily="49" charset="0"/>
              </a:rPr>
              <a:t>  };</a:t>
            </a:r>
          </a:p>
          <a:p>
            <a:pPr lvl="1" eaLnBrk="1" hangingPunct="1">
              <a:lnSpc>
                <a:spcPct val="0"/>
              </a:lnSpc>
              <a:buFontTx/>
              <a:buNone/>
            </a:pPr>
            <a:endParaRPr lang="en-US" sz="1500" smtClean="0">
              <a:latin typeface="Courier New" pitchFamily="49" charset="0"/>
              <a:cs typeface="Courier New" pitchFamily="49" charset="0"/>
            </a:endParaRPr>
          </a:p>
          <a:p>
            <a:pPr lvl="1" eaLnBrk="1" hangingPunct="1">
              <a:lnSpc>
                <a:spcPct val="80000"/>
              </a:lnSpc>
              <a:buFontTx/>
              <a:buNone/>
            </a:pPr>
            <a:r>
              <a:rPr lang="en-US" sz="1500" smtClean="0">
                <a:latin typeface="Courier New" pitchFamily="49" charset="0"/>
                <a:cs typeface="Courier New" pitchFamily="49" charset="0"/>
              </a:rPr>
              <a:t>  </a:t>
            </a:r>
            <a:r>
              <a:rPr lang="en-US" sz="1500" smtClean="0">
                <a:solidFill>
                  <a:srgbClr val="A50021"/>
                </a:solidFill>
                <a:latin typeface="Courier New" pitchFamily="49" charset="0"/>
                <a:cs typeface="Courier New" pitchFamily="49" charset="0"/>
              </a:rPr>
              <a:t>check_packet</a:t>
            </a:r>
            <a:r>
              <a:rPr lang="en-US" sz="1500" smtClean="0">
                <a:latin typeface="Courier New" pitchFamily="49" charset="0"/>
                <a:cs typeface="Courier New" pitchFamily="49" charset="0"/>
              </a:rPr>
              <a:t>(p_out : packet_s) is {</a:t>
            </a:r>
          </a:p>
          <a:p>
            <a:pPr lvl="1" eaLnBrk="1" hangingPunct="1">
              <a:lnSpc>
                <a:spcPct val="80000"/>
              </a:lnSpc>
              <a:buFontTx/>
              <a:buNone/>
            </a:pPr>
            <a:r>
              <a:rPr lang="en-US" sz="1500" smtClean="0">
                <a:latin typeface="Courier New" pitchFamily="49" charset="0"/>
                <a:cs typeface="Courier New" pitchFamily="49" charset="0"/>
              </a:rPr>
              <a:t>    var diff : list of string;</a:t>
            </a:r>
          </a:p>
          <a:p>
            <a:pPr lvl="1" eaLnBrk="1" hangingPunct="1">
              <a:lnSpc>
                <a:spcPct val="80000"/>
              </a:lnSpc>
              <a:buFontTx/>
              <a:buNone/>
            </a:pPr>
            <a:r>
              <a:rPr lang="en-US" sz="1400" smtClean="0">
                <a:latin typeface="Courier New" pitchFamily="49" charset="0"/>
                <a:cs typeface="Courier New" pitchFamily="49" charset="0"/>
              </a:rPr>
              <a:t>     -- Compare physical fields of first packet on scb with p_out.</a:t>
            </a:r>
          </a:p>
          <a:p>
            <a:pPr lvl="1" eaLnBrk="1" hangingPunct="1">
              <a:lnSpc>
                <a:spcPct val="80000"/>
              </a:lnSpc>
              <a:buFontTx/>
              <a:buNone/>
            </a:pPr>
            <a:r>
              <a:rPr lang="en-US" sz="1400" smtClean="0">
                <a:latin typeface="Courier New" pitchFamily="49" charset="0"/>
                <a:cs typeface="Courier New" pitchFamily="49" charset="0"/>
              </a:rPr>
              <a:t>     -- Report up to 10 differences.</a:t>
            </a:r>
          </a:p>
          <a:p>
            <a:pPr lvl="1" eaLnBrk="1" hangingPunct="1">
              <a:lnSpc>
                <a:spcPct val="80000"/>
              </a:lnSpc>
              <a:buFontTx/>
              <a:buNone/>
            </a:pPr>
            <a:r>
              <a:rPr lang="en-US" sz="1500" smtClean="0">
                <a:latin typeface="Courier New" pitchFamily="49" charset="0"/>
                <a:cs typeface="Courier New" pitchFamily="49" charset="0"/>
              </a:rPr>
              <a:t>    diff = </a:t>
            </a:r>
            <a:r>
              <a:rPr lang="en-US" sz="1500" smtClean="0">
                <a:solidFill>
                  <a:srgbClr val="0000CC"/>
                </a:solidFill>
                <a:latin typeface="Courier New" pitchFamily="49" charset="0"/>
                <a:cs typeface="Courier New" pitchFamily="49" charset="0"/>
              </a:rPr>
              <a:t>deep_compare_physical</a:t>
            </a:r>
            <a:r>
              <a:rPr lang="en-US" sz="1500" smtClean="0">
                <a:latin typeface="Courier New" pitchFamily="49" charset="0"/>
                <a:cs typeface="Courier New" pitchFamily="49" charset="0"/>
              </a:rPr>
              <a:t>(expected_packets[0], p_out, 10);</a:t>
            </a:r>
          </a:p>
          <a:p>
            <a:pPr lvl="1" eaLnBrk="1" hangingPunct="1">
              <a:lnSpc>
                <a:spcPct val="80000"/>
              </a:lnSpc>
              <a:buFontTx/>
              <a:buNone/>
            </a:pPr>
            <a:r>
              <a:rPr lang="en-US" sz="1500" smtClean="0">
                <a:latin typeface="Courier New" pitchFamily="49" charset="0"/>
                <a:cs typeface="Courier New" pitchFamily="49" charset="0"/>
              </a:rPr>
              <a:t>                                 check that (diff.is_empty())</a:t>
            </a:r>
          </a:p>
          <a:p>
            <a:pPr lvl="1" eaLnBrk="1" hangingPunct="1">
              <a:lnSpc>
                <a:spcPct val="80000"/>
              </a:lnSpc>
              <a:buFontTx/>
              <a:buNone/>
            </a:pPr>
            <a:r>
              <a:rPr lang="en-US" sz="1500" smtClean="0">
                <a:latin typeface="Courier New" pitchFamily="49" charset="0"/>
                <a:cs typeface="Courier New" pitchFamily="49" charset="0"/>
              </a:rPr>
              <a:t>           else dut_error(‘‘Packet not found on scoreboard’’, diff);</a:t>
            </a:r>
          </a:p>
          <a:p>
            <a:pPr lvl="1" eaLnBrk="1" hangingPunct="1">
              <a:lnSpc>
                <a:spcPct val="80000"/>
              </a:lnSpc>
              <a:buFontTx/>
              <a:buNone/>
            </a:pPr>
            <a:r>
              <a:rPr lang="en-US" sz="1500" smtClean="0">
                <a:latin typeface="Courier New" pitchFamily="49" charset="0"/>
                <a:cs typeface="Courier New" pitchFamily="49" charset="0"/>
              </a:rPr>
              <a:t>    </a:t>
            </a:r>
            <a:r>
              <a:rPr lang="en-US" sz="1400" smtClean="0">
                <a:latin typeface="Courier New" pitchFamily="49" charset="0"/>
                <a:cs typeface="Courier New" pitchFamily="49" charset="0"/>
              </a:rPr>
              <a:t>-- If match was successful, continue.</a:t>
            </a:r>
          </a:p>
          <a:p>
            <a:pPr lvl="1" eaLnBrk="1" hangingPunct="1">
              <a:lnSpc>
                <a:spcPct val="80000"/>
              </a:lnSpc>
              <a:buFontTx/>
              <a:buNone/>
            </a:pPr>
            <a:r>
              <a:rPr lang="en-US" sz="1500" smtClean="0">
                <a:latin typeface="Courier New" pitchFamily="49" charset="0"/>
                <a:cs typeface="Courier New" pitchFamily="49" charset="0"/>
              </a:rPr>
              <a:t>    out(‘‘Found received packet on scoreboard.’’);</a:t>
            </a:r>
          </a:p>
          <a:p>
            <a:pPr lvl="1" eaLnBrk="1" hangingPunct="1">
              <a:lnSpc>
                <a:spcPct val="80000"/>
              </a:lnSpc>
              <a:buFontTx/>
              <a:buNone/>
            </a:pPr>
            <a:r>
              <a:rPr lang="en-US" sz="1500" smtClean="0">
                <a:latin typeface="Courier New" pitchFamily="49" charset="0"/>
                <a:cs typeface="Courier New" pitchFamily="49" charset="0"/>
              </a:rPr>
              <a:t>    </a:t>
            </a:r>
            <a:r>
              <a:rPr lang="en-US" sz="1500" smtClean="0">
                <a:solidFill>
                  <a:srgbClr val="0000CC"/>
                </a:solidFill>
                <a:latin typeface="Courier New" pitchFamily="49" charset="0"/>
                <a:cs typeface="Courier New" pitchFamily="49" charset="0"/>
              </a:rPr>
              <a:t>expected_packets.delete(0);</a:t>
            </a:r>
          </a:p>
          <a:p>
            <a:pPr lvl="1" eaLnBrk="1" hangingPunct="1">
              <a:lnSpc>
                <a:spcPct val="80000"/>
              </a:lnSpc>
              <a:buFontTx/>
              <a:buNone/>
            </a:pPr>
            <a:r>
              <a:rPr lang="en-US" sz="1500" smtClean="0">
                <a:latin typeface="Courier New" pitchFamily="49" charset="0"/>
                <a:cs typeface="Courier New" pitchFamily="49" charset="0"/>
              </a:rPr>
              <a:t>  };</a:t>
            </a:r>
          </a:p>
          <a:p>
            <a:pPr lvl="1" eaLnBrk="1" hangingPunct="1">
              <a:lnSpc>
                <a:spcPct val="80000"/>
              </a:lnSpc>
              <a:buFontTx/>
              <a:buNone/>
            </a:pPr>
            <a:r>
              <a:rPr lang="en-US" sz="1500" smtClean="0">
                <a:latin typeface="Courier New" pitchFamily="49" charset="0"/>
                <a:cs typeface="Courier New" pitchFamily="49" charset="0"/>
              </a:rPr>
              <a:t>};</a:t>
            </a:r>
          </a:p>
        </p:txBody>
      </p:sp>
    </p:spTree>
    <p:extLst>
      <p:ext uri="{BB962C8B-B14F-4D97-AF65-F5344CB8AC3E}">
        <p14:creationId xmlns:p14="http://schemas.microsoft.com/office/powerpoint/2010/main" val="213228898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smtClean="0"/>
              <a:t>Scoreboarding in e - 2</a:t>
            </a:r>
            <a:endParaRPr lang="en-US" smtClean="0"/>
          </a:p>
        </p:txBody>
      </p:sp>
      <p:sp>
        <p:nvSpPr>
          <p:cNvPr id="3584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sz="2400" smtClean="0">
                <a:solidFill>
                  <a:srgbClr val="0000CC"/>
                </a:solidFill>
              </a:rPr>
              <a:t>Recording a packet on the scoreboard:</a:t>
            </a:r>
          </a:p>
          <a:p>
            <a:pPr lvl="1" eaLnBrk="1" hangingPunct="1">
              <a:lnSpc>
                <a:spcPct val="90000"/>
              </a:lnSpc>
              <a:buFontTx/>
              <a:buNone/>
            </a:pPr>
            <a:r>
              <a:rPr lang="en-US" sz="2000" smtClean="0"/>
              <a:t>Extend driver such that</a:t>
            </a:r>
          </a:p>
          <a:p>
            <a:pPr lvl="1" eaLnBrk="1" hangingPunct="1">
              <a:lnSpc>
                <a:spcPct val="90000"/>
              </a:lnSpc>
            </a:pPr>
            <a:r>
              <a:rPr lang="en-US" sz="2000" smtClean="0"/>
              <a:t>When packet is driven into DUV call </a:t>
            </a:r>
            <a:r>
              <a:rPr lang="en-US" sz="2000" b="1" smtClean="0">
                <a:latin typeface="Courier New" pitchFamily="49" charset="0"/>
                <a:cs typeface="Courier New" pitchFamily="49" charset="0"/>
              </a:rPr>
              <a:t>add_packet</a:t>
            </a:r>
            <a:r>
              <a:rPr lang="en-US" sz="2000" b="1" smtClean="0"/>
              <a:t> </a:t>
            </a:r>
            <a:r>
              <a:rPr lang="en-US" sz="2000" smtClean="0"/>
              <a:t>method of scoreboard.</a:t>
            </a:r>
          </a:p>
          <a:p>
            <a:pPr lvl="2" eaLnBrk="1" hangingPunct="1">
              <a:lnSpc>
                <a:spcPct val="90000"/>
              </a:lnSpc>
            </a:pPr>
            <a:r>
              <a:rPr lang="en-US" sz="1800" smtClean="0"/>
              <a:t>Current packet is copied to scoreboard.</a:t>
            </a:r>
          </a:p>
          <a:p>
            <a:pPr lvl="1" eaLnBrk="1" hangingPunct="1">
              <a:lnSpc>
                <a:spcPct val="90000"/>
              </a:lnSpc>
            </a:pPr>
            <a:r>
              <a:rPr lang="en-US" sz="2000" smtClean="0"/>
              <a:t>It is useful to define an </a:t>
            </a:r>
            <a:r>
              <a:rPr lang="en-US" sz="2000" smtClean="0">
                <a:solidFill>
                  <a:srgbClr val="0000CC"/>
                </a:solidFill>
              </a:rPr>
              <a:t>event</a:t>
            </a:r>
            <a:r>
              <a:rPr lang="en-US" sz="2000" b="1" smtClean="0"/>
              <a:t> </a:t>
            </a:r>
            <a:r>
              <a:rPr lang="en-US" sz="2000" smtClean="0"/>
              <a:t>that indicates when packet is being driven.</a:t>
            </a:r>
          </a:p>
          <a:p>
            <a:pPr lvl="1" eaLnBrk="1" hangingPunct="1">
              <a:lnSpc>
                <a:spcPct val="90000"/>
              </a:lnSpc>
            </a:pPr>
            <a:endParaRPr lang="en-US" sz="2000" smtClean="0"/>
          </a:p>
          <a:p>
            <a:pPr eaLnBrk="1" hangingPunct="1">
              <a:lnSpc>
                <a:spcPct val="90000"/>
              </a:lnSpc>
              <a:buFont typeface="Wingdings" pitchFamily="2" charset="2"/>
              <a:buNone/>
            </a:pPr>
            <a:r>
              <a:rPr lang="en-US" sz="2400" smtClean="0">
                <a:solidFill>
                  <a:srgbClr val="0000CC"/>
                </a:solidFill>
              </a:rPr>
              <a:t>Checking for a packet on the scoreboard:</a:t>
            </a:r>
          </a:p>
          <a:p>
            <a:pPr lvl="1" eaLnBrk="1" hangingPunct="1">
              <a:lnSpc>
                <a:spcPct val="90000"/>
              </a:lnSpc>
              <a:buFontTx/>
              <a:buNone/>
            </a:pPr>
            <a:r>
              <a:rPr lang="en-US" sz="2000" smtClean="0"/>
              <a:t>Extend receiver such that</a:t>
            </a:r>
          </a:p>
          <a:p>
            <a:pPr lvl="1" eaLnBrk="1" hangingPunct="1">
              <a:lnSpc>
                <a:spcPct val="90000"/>
              </a:lnSpc>
            </a:pPr>
            <a:r>
              <a:rPr lang="en-US" sz="2000" smtClean="0"/>
              <a:t>When a packet was received from DUV call </a:t>
            </a:r>
            <a:r>
              <a:rPr lang="en-US" sz="2000" b="1" smtClean="0">
                <a:latin typeface="Courier New" pitchFamily="49" charset="0"/>
                <a:cs typeface="Courier New" pitchFamily="49" charset="0"/>
              </a:rPr>
              <a:t>check_packet</a:t>
            </a:r>
            <a:r>
              <a:rPr lang="en-US" sz="2000" smtClean="0"/>
              <a:t>.</a:t>
            </a:r>
          </a:p>
          <a:p>
            <a:pPr lvl="2" eaLnBrk="1" hangingPunct="1">
              <a:lnSpc>
                <a:spcPct val="90000"/>
              </a:lnSpc>
            </a:pPr>
            <a:r>
              <a:rPr lang="en-US" sz="1800" smtClean="0"/>
              <a:t>Try to find the matching packet on scoreboard.</a:t>
            </a:r>
          </a:p>
          <a:p>
            <a:pPr lvl="1" eaLnBrk="1" hangingPunct="1">
              <a:lnSpc>
                <a:spcPct val="90000"/>
              </a:lnSpc>
            </a:pPr>
            <a:r>
              <a:rPr lang="en-US" sz="2000" smtClean="0"/>
              <a:t>It is useful to define an </a:t>
            </a:r>
            <a:r>
              <a:rPr lang="en-US" sz="2000" smtClean="0">
                <a:solidFill>
                  <a:srgbClr val="0000CC"/>
                </a:solidFill>
              </a:rPr>
              <a:t>event</a:t>
            </a:r>
            <a:r>
              <a:rPr lang="en-US" sz="2000" b="1" smtClean="0"/>
              <a:t> </a:t>
            </a:r>
            <a:r>
              <a:rPr lang="en-US" sz="2000" smtClean="0"/>
              <a:t>that indicates when a packet is being received.</a:t>
            </a:r>
          </a:p>
        </p:txBody>
      </p:sp>
    </p:spTree>
    <p:extLst>
      <p:ext uri="{BB962C8B-B14F-4D97-AF65-F5344CB8AC3E}">
        <p14:creationId xmlns:p14="http://schemas.microsoft.com/office/powerpoint/2010/main" val="28308747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Side Note – Graceful End-of-test</a:t>
            </a:r>
          </a:p>
        </p:txBody>
      </p:sp>
      <p:sp>
        <p:nvSpPr>
          <p:cNvPr id="36867" name="Rectangle 3"/>
          <p:cNvSpPr>
            <a:spLocks noGrp="1" noChangeArrowheads="1"/>
          </p:cNvSpPr>
          <p:nvPr>
            <p:ph type="body" idx="1"/>
          </p:nvPr>
        </p:nvSpPr>
        <p:spPr>
          <a:xfrm>
            <a:off x="396157" y="1312022"/>
            <a:ext cx="8507923" cy="5311484"/>
          </a:xfrm>
        </p:spPr>
        <p:txBody>
          <a:bodyPr/>
          <a:lstStyle/>
          <a:p>
            <a:pPr eaLnBrk="1" hangingPunct="1">
              <a:lnSpc>
                <a:spcPct val="80000"/>
              </a:lnSpc>
            </a:pPr>
            <a:r>
              <a:rPr lang="en-US" sz="2800" dirty="0" smtClean="0">
                <a:solidFill>
                  <a:srgbClr val="0000CC"/>
                </a:solidFill>
              </a:rPr>
              <a:t>Checking that nothing is lost is very important</a:t>
            </a:r>
          </a:p>
          <a:p>
            <a:pPr eaLnBrk="1" hangingPunct="1">
              <a:lnSpc>
                <a:spcPct val="80000"/>
              </a:lnSpc>
            </a:pPr>
            <a:r>
              <a:rPr lang="en-US" sz="2800" dirty="0" smtClean="0"/>
              <a:t>If an input does not have a matching output, how can we distinguish between these two cases:</a:t>
            </a:r>
          </a:p>
          <a:p>
            <a:pPr lvl="1" eaLnBrk="1" hangingPunct="1">
              <a:lnSpc>
                <a:spcPct val="80000"/>
              </a:lnSpc>
            </a:pPr>
            <a:r>
              <a:rPr lang="en-US" sz="2400" dirty="0" smtClean="0"/>
              <a:t>The input is lost or hopelessly stuck in the DUV</a:t>
            </a:r>
          </a:p>
          <a:p>
            <a:pPr lvl="1" eaLnBrk="1" hangingPunct="1">
              <a:lnSpc>
                <a:spcPct val="80000"/>
              </a:lnSpc>
            </a:pPr>
            <a:r>
              <a:rPr lang="en-US" sz="2400" dirty="0" smtClean="0"/>
              <a:t>The DUV did not have enough time to handle the input</a:t>
            </a:r>
          </a:p>
          <a:p>
            <a:pPr eaLnBrk="1" hangingPunct="1">
              <a:lnSpc>
                <a:spcPct val="80000"/>
              </a:lnSpc>
            </a:pPr>
            <a:r>
              <a:rPr lang="en-US" sz="2800" dirty="0" smtClean="0"/>
              <a:t>Possible solution – Start a timer when a new input enters the DUV</a:t>
            </a:r>
          </a:p>
          <a:p>
            <a:pPr lvl="1" eaLnBrk="1" hangingPunct="1">
              <a:lnSpc>
                <a:spcPct val="80000"/>
              </a:lnSpc>
            </a:pPr>
            <a:r>
              <a:rPr lang="en-US" sz="2400" dirty="0" smtClean="0"/>
              <a:t>If the timer expires, that input is lost or stuck</a:t>
            </a:r>
          </a:p>
          <a:p>
            <a:pPr lvl="1" eaLnBrk="1" hangingPunct="1">
              <a:lnSpc>
                <a:spcPct val="80000"/>
              </a:lnSpc>
            </a:pPr>
            <a:r>
              <a:rPr lang="en-US" sz="2400" dirty="0" smtClean="0"/>
              <a:t>But, what if the delay cannot be bound?</a:t>
            </a:r>
          </a:p>
          <a:p>
            <a:pPr eaLnBrk="1" hangingPunct="1">
              <a:lnSpc>
                <a:spcPct val="80000"/>
              </a:lnSpc>
            </a:pPr>
            <a:r>
              <a:rPr lang="en-US" sz="2800" dirty="0" smtClean="0"/>
              <a:t>Alternative (or complementary) solution – stop the inputs before the end of the test and let the design clean itself</a:t>
            </a:r>
          </a:p>
          <a:p>
            <a:pPr lvl="1" eaLnBrk="1" hangingPunct="1">
              <a:lnSpc>
                <a:spcPct val="80000"/>
              </a:lnSpc>
            </a:pPr>
            <a:r>
              <a:rPr lang="en-US" sz="2400" dirty="0" smtClean="0"/>
              <a:t>Because there are no new inputs, things that are stuck inside have a chance to get free</a:t>
            </a:r>
          </a:p>
        </p:txBody>
      </p:sp>
    </p:spTree>
    <p:extLst>
      <p:ext uri="{BB962C8B-B14F-4D97-AF65-F5344CB8AC3E}">
        <p14:creationId xmlns:p14="http://schemas.microsoft.com/office/powerpoint/2010/main" val="279059510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Reference Models</a:t>
            </a:r>
          </a:p>
        </p:txBody>
      </p:sp>
      <p:sp>
        <p:nvSpPr>
          <p:cNvPr id="37891" name="Rectangle 3"/>
          <p:cNvSpPr>
            <a:spLocks noGrp="1" noChangeArrowheads="1"/>
          </p:cNvSpPr>
          <p:nvPr>
            <p:ph type="body" idx="1"/>
          </p:nvPr>
        </p:nvSpPr>
        <p:spPr/>
        <p:txBody>
          <a:bodyPr/>
          <a:lstStyle/>
          <a:p>
            <a:pPr eaLnBrk="1" hangingPunct="1">
              <a:lnSpc>
                <a:spcPct val="80000"/>
              </a:lnSpc>
            </a:pPr>
            <a:r>
              <a:rPr lang="en-US" sz="2800" smtClean="0">
                <a:solidFill>
                  <a:srgbClr val="0000CC"/>
                </a:solidFill>
              </a:rPr>
              <a:t>A reference model is an oracle that tells how the DUV should behave</a:t>
            </a:r>
          </a:p>
          <a:p>
            <a:pPr lvl="1" eaLnBrk="1" hangingPunct="1">
              <a:lnSpc>
                <a:spcPct val="80000"/>
              </a:lnSpc>
            </a:pPr>
            <a:r>
              <a:rPr lang="en-US" sz="2400" smtClean="0"/>
              <a:t>Usually in the form of an alternative implementation </a:t>
            </a:r>
          </a:p>
          <a:p>
            <a:pPr eaLnBrk="1" hangingPunct="1">
              <a:lnSpc>
                <a:spcPct val="10000"/>
              </a:lnSpc>
            </a:pPr>
            <a:endParaRPr lang="en-US" sz="2800" smtClean="0"/>
          </a:p>
          <a:p>
            <a:pPr eaLnBrk="1" hangingPunct="1">
              <a:lnSpc>
                <a:spcPct val="80000"/>
              </a:lnSpc>
            </a:pPr>
            <a:r>
              <a:rPr lang="en-US" sz="2800" smtClean="0"/>
              <a:t>It runs in parallel to the DUV, using the same inputs and provides the checking mechanisms with information about the expected behavior</a:t>
            </a:r>
          </a:p>
          <a:p>
            <a:pPr lvl="1" eaLnBrk="1" hangingPunct="1">
              <a:lnSpc>
                <a:spcPct val="80000"/>
              </a:lnSpc>
            </a:pPr>
            <a:r>
              <a:rPr lang="en-US" sz="2400" smtClean="0"/>
              <a:t>Checking is done by comparing the expected behavior to the actual one</a:t>
            </a:r>
          </a:p>
          <a:p>
            <a:pPr eaLnBrk="1" hangingPunct="1">
              <a:lnSpc>
                <a:spcPct val="80000"/>
              </a:lnSpc>
            </a:pPr>
            <a:r>
              <a:rPr lang="en-US" sz="2800" smtClean="0"/>
              <a:t>Pure reference models can run independently of the DUV </a:t>
            </a:r>
          </a:p>
          <a:p>
            <a:pPr lvl="1" eaLnBrk="1" hangingPunct="1">
              <a:lnSpc>
                <a:spcPct val="80000"/>
              </a:lnSpc>
            </a:pPr>
            <a:r>
              <a:rPr lang="en-US" sz="2400" smtClean="0"/>
              <a:t>But not all reference models are pure (example later)</a:t>
            </a:r>
          </a:p>
        </p:txBody>
      </p:sp>
    </p:spTree>
    <p:extLst>
      <p:ext uri="{BB962C8B-B14F-4D97-AF65-F5344CB8AC3E}">
        <p14:creationId xmlns:p14="http://schemas.microsoft.com/office/powerpoint/2010/main" val="46822857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The Yin-Yang of Verification</a:t>
            </a:r>
          </a:p>
        </p:txBody>
      </p:sp>
      <p:sp>
        <p:nvSpPr>
          <p:cNvPr id="1028" name="Rectangle 3"/>
          <p:cNvSpPr>
            <a:spLocks noGrp="1" noChangeArrowheads="1"/>
          </p:cNvSpPr>
          <p:nvPr>
            <p:ph type="body" idx="1"/>
          </p:nvPr>
        </p:nvSpPr>
        <p:spPr>
          <a:xfrm>
            <a:off x="557213" y="2713038"/>
            <a:ext cx="4889500" cy="3019425"/>
          </a:xfrm>
        </p:spPr>
        <p:txBody>
          <a:bodyPr/>
          <a:lstStyle/>
          <a:p>
            <a:pPr lvl="1" indent="-284163" eaLnBrk="1" hangingPunct="1"/>
            <a:r>
              <a:rPr lang="en-US" dirty="0" smtClean="0"/>
              <a:t>We cannot find bugs without creating the failing conditions.</a:t>
            </a:r>
          </a:p>
          <a:p>
            <a:pPr lvl="1" indent="-284163" eaLnBrk="1" hangingPunct="1"/>
            <a:r>
              <a:rPr lang="en-US" dirty="0" smtClean="0"/>
              <a:t>We cannot find bugs without detecting the incorrect behavior.</a:t>
            </a:r>
          </a:p>
        </p:txBody>
      </p:sp>
      <p:grpSp>
        <p:nvGrpSpPr>
          <p:cNvPr id="1029" name="Group 4"/>
          <p:cNvGrpSpPr>
            <a:grpSpLocks/>
          </p:cNvGrpSpPr>
          <p:nvPr/>
        </p:nvGrpSpPr>
        <p:grpSpPr bwMode="auto">
          <a:xfrm>
            <a:off x="5873115" y="3433089"/>
            <a:ext cx="2743200" cy="2619375"/>
            <a:chOff x="1819" y="2603"/>
            <a:chExt cx="1440" cy="1344"/>
          </a:xfrm>
        </p:grpSpPr>
        <p:graphicFrame>
          <p:nvGraphicFramePr>
            <p:cNvPr id="1026" name="Object 5"/>
            <p:cNvGraphicFramePr>
              <a:graphicFrameLocks noChangeAspect="1"/>
            </p:cNvGraphicFramePr>
            <p:nvPr>
              <p:extLst>
                <p:ext uri="{D42A27DB-BD31-4B8C-83A1-F6EECF244321}">
                  <p14:modId xmlns:p14="http://schemas.microsoft.com/office/powerpoint/2010/main" val="1244902414"/>
                </p:ext>
              </p:extLst>
            </p:nvPr>
          </p:nvGraphicFramePr>
          <p:xfrm>
            <a:off x="1819" y="2603"/>
            <a:ext cx="1440" cy="1344"/>
          </p:xfrm>
          <a:graphic>
            <a:graphicData uri="http://schemas.openxmlformats.org/presentationml/2006/ole">
              <mc:AlternateContent xmlns:mc="http://schemas.openxmlformats.org/markup-compatibility/2006">
                <mc:Choice xmlns:v="urn:schemas-microsoft-com:vml" Requires="v">
                  <p:oleObj spid="_x0000_s1066" name="Drawing" r:id="rId3" imgW="3045600" imgH="2926800" progId="FLW3Drawing">
                    <p:embed/>
                  </p:oleObj>
                </mc:Choice>
                <mc:Fallback>
                  <p:oleObj name="Drawing" r:id="rId3" imgW="3045600" imgH="2926800" progId="FLW3Drawing">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9" y="2603"/>
                          <a:ext cx="1440" cy="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031" name="Text Box 6"/>
            <p:cNvSpPr txBox="1">
              <a:spLocks noChangeArrowheads="1"/>
            </p:cNvSpPr>
            <p:nvPr/>
          </p:nvSpPr>
          <p:spPr bwMode="auto">
            <a:xfrm>
              <a:off x="2233" y="3336"/>
              <a:ext cx="488" cy="206"/>
            </a:xfrm>
            <a:prstGeom prst="rect">
              <a:avLst/>
            </a:prstGeom>
            <a:noFill/>
            <a:ln w="9525">
              <a:noFill/>
              <a:miter lim="800000"/>
              <a:headEnd/>
              <a:tailEnd/>
            </a:ln>
          </p:spPr>
          <p:txBody>
            <a:bodyPr wrap="none" lIns="91413" tIns="45708" rIns="91413" bIns="45708">
              <a:spAutoFit/>
            </a:bodyPr>
            <a:lstStyle/>
            <a:p>
              <a:pPr algn="l"/>
              <a:r>
                <a:rPr lang="en-US" sz="2000" b="1" dirty="0">
                  <a:solidFill>
                    <a:schemeClr val="bg1"/>
                  </a:solidFill>
                  <a:cs typeface="Arial" charset="0"/>
                </a:rPr>
                <a:t>Driver</a:t>
              </a:r>
            </a:p>
          </p:txBody>
        </p:sp>
        <p:sp>
          <p:nvSpPr>
            <p:cNvPr id="1032" name="Text Box 7"/>
            <p:cNvSpPr txBox="1">
              <a:spLocks noChangeArrowheads="1"/>
            </p:cNvSpPr>
            <p:nvPr/>
          </p:nvSpPr>
          <p:spPr bwMode="auto">
            <a:xfrm>
              <a:off x="2540" y="2977"/>
              <a:ext cx="630" cy="206"/>
            </a:xfrm>
            <a:prstGeom prst="rect">
              <a:avLst/>
            </a:prstGeom>
            <a:noFill/>
            <a:ln w="9525">
              <a:noFill/>
              <a:miter lim="800000"/>
              <a:headEnd/>
              <a:tailEnd/>
            </a:ln>
          </p:spPr>
          <p:txBody>
            <a:bodyPr wrap="none" lIns="91413" tIns="45708" rIns="91413" bIns="45708">
              <a:spAutoFit/>
            </a:bodyPr>
            <a:lstStyle/>
            <a:p>
              <a:pPr algn="l"/>
              <a:r>
                <a:rPr lang="en-US" sz="2000" b="1" dirty="0">
                  <a:cs typeface="Arial" charset="0"/>
                </a:rPr>
                <a:t>Checker</a:t>
              </a:r>
            </a:p>
          </p:txBody>
        </p:sp>
      </p:grpSp>
      <p:sp>
        <p:nvSpPr>
          <p:cNvPr id="1030" name="Rectangle 8"/>
          <p:cNvSpPr>
            <a:spLocks noChangeArrowheads="1"/>
          </p:cNvSpPr>
          <p:nvPr/>
        </p:nvSpPr>
        <p:spPr bwMode="auto">
          <a:xfrm>
            <a:off x="457200" y="1431925"/>
            <a:ext cx="8229600" cy="12160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Char char="§"/>
            </a:pPr>
            <a:r>
              <a:rPr lang="en-US" sz="3200"/>
              <a:t>Driving and checking are the yin and yang of verification</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682875" y="2219325"/>
            <a:ext cx="3373438" cy="1209675"/>
            <a:chOff x="1910" y="1585"/>
            <a:chExt cx="2400" cy="864"/>
          </a:xfrm>
        </p:grpSpPr>
        <p:sp>
          <p:nvSpPr>
            <p:cNvPr id="38930" name="Rectangle 3"/>
            <p:cNvSpPr>
              <a:spLocks noChangeArrowheads="1"/>
            </p:cNvSpPr>
            <p:nvPr/>
          </p:nvSpPr>
          <p:spPr bwMode="auto">
            <a:xfrm>
              <a:off x="2150" y="1585"/>
              <a:ext cx="1728" cy="864"/>
            </a:xfrm>
            <a:prstGeom prst="rect">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a:r>
                <a:rPr lang="en-US" sz="1600">
                  <a:solidFill>
                    <a:schemeClr val="bg1"/>
                  </a:solidFill>
                  <a:latin typeface="Comic Sans MS" pitchFamily="66" charset="0"/>
                  <a:cs typeface="Arial" charset="0"/>
                </a:rPr>
                <a:t>Reference </a:t>
              </a:r>
            </a:p>
            <a:p>
              <a:pPr defTabSz="808038"/>
              <a:r>
                <a:rPr lang="en-US" sz="1600">
                  <a:solidFill>
                    <a:schemeClr val="bg1"/>
                  </a:solidFill>
                  <a:latin typeface="Comic Sans MS" pitchFamily="66" charset="0"/>
                  <a:cs typeface="Arial" charset="0"/>
                </a:rPr>
                <a:t>Model</a:t>
              </a:r>
            </a:p>
          </p:txBody>
        </p:sp>
        <p:sp>
          <p:nvSpPr>
            <p:cNvPr id="38931" name="Line 4"/>
            <p:cNvSpPr>
              <a:spLocks noChangeShapeType="1"/>
            </p:cNvSpPr>
            <p:nvPr/>
          </p:nvSpPr>
          <p:spPr bwMode="auto">
            <a:xfrm>
              <a:off x="3878" y="2017"/>
              <a:ext cx="432" cy="0"/>
            </a:xfrm>
            <a:prstGeom prst="line">
              <a:avLst/>
            </a:prstGeom>
            <a:noFill/>
            <a:ln w="25400">
              <a:solidFill>
                <a:schemeClr val="tx1"/>
              </a:solidFill>
              <a:round/>
              <a:headEnd/>
              <a:tailEnd type="triangle" w="lg" len="lg"/>
            </a:ln>
          </p:spPr>
          <p:txBody>
            <a:bodyPr/>
            <a:lstStyle/>
            <a:p>
              <a:endParaRPr lang="en-GB"/>
            </a:p>
          </p:txBody>
        </p:sp>
        <p:sp>
          <p:nvSpPr>
            <p:cNvPr id="38932" name="Line 5"/>
            <p:cNvSpPr>
              <a:spLocks noChangeShapeType="1"/>
            </p:cNvSpPr>
            <p:nvPr/>
          </p:nvSpPr>
          <p:spPr bwMode="auto">
            <a:xfrm>
              <a:off x="1910" y="2017"/>
              <a:ext cx="240" cy="0"/>
            </a:xfrm>
            <a:prstGeom prst="line">
              <a:avLst/>
            </a:prstGeom>
            <a:noFill/>
            <a:ln w="25400">
              <a:solidFill>
                <a:schemeClr val="tx1"/>
              </a:solidFill>
              <a:round/>
              <a:headEnd/>
              <a:tailEnd type="triangle" w="lg" len="lg"/>
            </a:ln>
          </p:spPr>
          <p:txBody>
            <a:bodyPr/>
            <a:lstStyle/>
            <a:p>
              <a:endParaRPr lang="en-GB"/>
            </a:p>
          </p:txBody>
        </p:sp>
      </p:grpSp>
      <p:sp>
        <p:nvSpPr>
          <p:cNvPr id="38915" name="Rectangle 6"/>
          <p:cNvSpPr>
            <a:spLocks noGrp="1" noChangeArrowheads="1"/>
          </p:cNvSpPr>
          <p:nvPr>
            <p:ph type="title"/>
          </p:nvPr>
        </p:nvSpPr>
        <p:spPr/>
        <p:txBody>
          <a:bodyPr/>
          <a:lstStyle/>
          <a:p>
            <a:pPr eaLnBrk="1" hangingPunct="1"/>
            <a:r>
              <a:rPr lang="en-US" smtClean="0"/>
              <a:t>Reference Model Operation</a:t>
            </a:r>
          </a:p>
        </p:txBody>
      </p:sp>
      <p:sp>
        <p:nvSpPr>
          <p:cNvPr id="38916" name="Rectangle 7"/>
          <p:cNvSpPr>
            <a:spLocks noChangeArrowheads="1"/>
          </p:cNvSpPr>
          <p:nvPr/>
        </p:nvSpPr>
        <p:spPr bwMode="auto">
          <a:xfrm>
            <a:off x="3021013" y="4033838"/>
            <a:ext cx="2427287" cy="1209675"/>
          </a:xfrm>
          <a:prstGeom prst="rect">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a:r>
              <a:rPr lang="en-US" sz="1600">
                <a:latin typeface="Comic Sans MS" pitchFamily="66" charset="0"/>
                <a:cs typeface="Arial" charset="0"/>
              </a:rPr>
              <a:t>DUV</a:t>
            </a:r>
          </a:p>
        </p:txBody>
      </p:sp>
      <p:sp>
        <p:nvSpPr>
          <p:cNvPr id="38917" name="Line 8"/>
          <p:cNvSpPr>
            <a:spLocks noChangeShapeType="1"/>
          </p:cNvSpPr>
          <p:nvPr/>
        </p:nvSpPr>
        <p:spPr bwMode="auto">
          <a:xfrm>
            <a:off x="2414588" y="4638675"/>
            <a:ext cx="606425" cy="0"/>
          </a:xfrm>
          <a:prstGeom prst="line">
            <a:avLst/>
          </a:prstGeom>
          <a:noFill/>
          <a:ln w="25400">
            <a:solidFill>
              <a:schemeClr val="tx1"/>
            </a:solidFill>
            <a:round/>
            <a:headEnd/>
            <a:tailEnd type="triangle" w="lg" len="lg"/>
          </a:ln>
        </p:spPr>
        <p:txBody>
          <a:bodyPr/>
          <a:lstStyle/>
          <a:p>
            <a:endParaRPr lang="en-GB"/>
          </a:p>
        </p:txBody>
      </p:sp>
      <p:sp>
        <p:nvSpPr>
          <p:cNvPr id="38918" name="Line 9"/>
          <p:cNvSpPr>
            <a:spLocks noChangeShapeType="1"/>
          </p:cNvSpPr>
          <p:nvPr/>
        </p:nvSpPr>
        <p:spPr bwMode="auto">
          <a:xfrm>
            <a:off x="5448300" y="4638675"/>
            <a:ext cx="608013" cy="0"/>
          </a:xfrm>
          <a:prstGeom prst="line">
            <a:avLst/>
          </a:prstGeom>
          <a:noFill/>
          <a:ln w="25400">
            <a:solidFill>
              <a:schemeClr val="tx1"/>
            </a:solidFill>
            <a:round/>
            <a:headEnd/>
            <a:tailEnd type="triangle" w="lg" len="lg"/>
          </a:ln>
        </p:spPr>
        <p:txBody>
          <a:bodyPr/>
          <a:lstStyle/>
          <a:p>
            <a:endParaRPr lang="en-GB"/>
          </a:p>
        </p:txBody>
      </p:sp>
      <p:grpSp>
        <p:nvGrpSpPr>
          <p:cNvPr id="3" name="Group 10"/>
          <p:cNvGrpSpPr>
            <a:grpSpLocks/>
          </p:cNvGrpSpPr>
          <p:nvPr/>
        </p:nvGrpSpPr>
        <p:grpSpPr bwMode="auto">
          <a:xfrm>
            <a:off x="2616200" y="2824163"/>
            <a:ext cx="404813" cy="1881187"/>
            <a:chOff x="806" y="2017"/>
            <a:chExt cx="288" cy="1344"/>
          </a:xfrm>
        </p:grpSpPr>
        <p:sp>
          <p:nvSpPr>
            <p:cNvPr id="38927" name="Oval 11"/>
            <p:cNvSpPr>
              <a:spLocks noChangeArrowheads="1"/>
            </p:cNvSpPr>
            <p:nvPr/>
          </p:nvSpPr>
          <p:spPr bwMode="auto">
            <a:xfrm>
              <a:off x="806" y="3265"/>
              <a:ext cx="96" cy="96"/>
            </a:xfrm>
            <a:prstGeom prst="ellipse">
              <a:avLst/>
            </a:prstGeom>
            <a:noFill/>
            <a:ln w="25400">
              <a:solidFill>
                <a:schemeClr val="tx1"/>
              </a:solidFill>
              <a:round/>
              <a:headEnd/>
              <a:tailEnd type="none" w="lg" len="lg"/>
            </a:ln>
          </p:spPr>
          <p:txBody>
            <a:bodyPr wrap="none" anchor="ctr"/>
            <a:lstStyle/>
            <a:p>
              <a:endParaRPr lang="en-GB"/>
            </a:p>
          </p:txBody>
        </p:sp>
        <p:sp>
          <p:nvSpPr>
            <p:cNvPr id="38928" name="Line 12"/>
            <p:cNvSpPr>
              <a:spLocks noChangeShapeType="1"/>
            </p:cNvSpPr>
            <p:nvPr/>
          </p:nvSpPr>
          <p:spPr bwMode="auto">
            <a:xfrm flipV="1">
              <a:off x="854" y="2017"/>
              <a:ext cx="0" cy="1248"/>
            </a:xfrm>
            <a:prstGeom prst="line">
              <a:avLst/>
            </a:prstGeom>
            <a:noFill/>
            <a:ln w="25400">
              <a:solidFill>
                <a:schemeClr val="tx1"/>
              </a:solidFill>
              <a:round/>
              <a:headEnd/>
              <a:tailEnd type="none" w="lg" len="lg"/>
            </a:ln>
          </p:spPr>
          <p:txBody>
            <a:bodyPr/>
            <a:lstStyle/>
            <a:p>
              <a:endParaRPr lang="en-GB"/>
            </a:p>
          </p:txBody>
        </p:sp>
        <p:sp>
          <p:nvSpPr>
            <p:cNvPr id="38929" name="Line 13"/>
            <p:cNvSpPr>
              <a:spLocks noChangeShapeType="1"/>
            </p:cNvSpPr>
            <p:nvPr/>
          </p:nvSpPr>
          <p:spPr bwMode="auto">
            <a:xfrm>
              <a:off x="854" y="2017"/>
              <a:ext cx="240" cy="0"/>
            </a:xfrm>
            <a:prstGeom prst="line">
              <a:avLst/>
            </a:prstGeom>
            <a:noFill/>
            <a:ln w="25400">
              <a:solidFill>
                <a:schemeClr val="tx1"/>
              </a:solidFill>
              <a:round/>
              <a:headEnd/>
              <a:tailEnd type="triangle" w="lg" len="lg"/>
            </a:ln>
          </p:spPr>
          <p:txBody>
            <a:bodyPr/>
            <a:lstStyle/>
            <a:p>
              <a:endParaRPr lang="en-GB"/>
            </a:p>
          </p:txBody>
        </p:sp>
      </p:grpSp>
      <p:sp>
        <p:nvSpPr>
          <p:cNvPr id="238606" name="Oval 14"/>
          <p:cNvSpPr>
            <a:spLocks noChangeArrowheads="1"/>
          </p:cNvSpPr>
          <p:nvPr/>
        </p:nvSpPr>
        <p:spPr bwMode="auto">
          <a:xfrm>
            <a:off x="2616200" y="4773613"/>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238607" name="Oval 15"/>
          <p:cNvSpPr>
            <a:spLocks noChangeArrowheads="1"/>
          </p:cNvSpPr>
          <p:nvPr/>
        </p:nvSpPr>
        <p:spPr bwMode="auto">
          <a:xfrm>
            <a:off x="2616200" y="4773613"/>
            <a:ext cx="201613" cy="201612"/>
          </a:xfrm>
          <a:prstGeom prst="ellipse">
            <a:avLst/>
          </a:prstGeom>
          <a:solidFill>
            <a:schemeClr val="hlink"/>
          </a:solidFill>
          <a:ln w="25400">
            <a:solidFill>
              <a:schemeClr val="tx1"/>
            </a:solidFill>
            <a:round/>
            <a:headEnd/>
            <a:tailEnd type="none" w="lg" len="lg"/>
          </a:ln>
        </p:spPr>
        <p:txBody>
          <a:bodyPr wrap="none" anchor="ctr"/>
          <a:lstStyle/>
          <a:p>
            <a:endParaRPr lang="en-GB"/>
          </a:p>
        </p:txBody>
      </p:sp>
      <p:sp>
        <p:nvSpPr>
          <p:cNvPr id="238608" name="Rectangle 16"/>
          <p:cNvSpPr>
            <a:spLocks noChangeArrowheads="1"/>
          </p:cNvSpPr>
          <p:nvPr/>
        </p:nvSpPr>
        <p:spPr bwMode="auto">
          <a:xfrm>
            <a:off x="5043488" y="470535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238609" name="Rectangle 17"/>
          <p:cNvSpPr>
            <a:spLocks noChangeArrowheads="1"/>
          </p:cNvSpPr>
          <p:nvPr/>
        </p:nvSpPr>
        <p:spPr bwMode="auto">
          <a:xfrm>
            <a:off x="5043488" y="28908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nvGrpSpPr>
          <p:cNvPr id="4" name="Group 18"/>
          <p:cNvGrpSpPr>
            <a:grpSpLocks/>
          </p:cNvGrpSpPr>
          <p:nvPr/>
        </p:nvGrpSpPr>
        <p:grpSpPr bwMode="auto">
          <a:xfrm>
            <a:off x="6056313" y="2959100"/>
            <a:ext cx="1247775" cy="1881188"/>
            <a:chOff x="4310" y="2113"/>
            <a:chExt cx="888" cy="1344"/>
          </a:xfrm>
        </p:grpSpPr>
        <p:sp>
          <p:nvSpPr>
            <p:cNvPr id="38925" name="Freeform 19"/>
            <p:cNvSpPr>
              <a:spLocks/>
            </p:cNvSpPr>
            <p:nvPr/>
          </p:nvSpPr>
          <p:spPr bwMode="auto">
            <a:xfrm>
              <a:off x="4310" y="2113"/>
              <a:ext cx="584" cy="1344"/>
            </a:xfrm>
            <a:custGeom>
              <a:avLst/>
              <a:gdLst>
                <a:gd name="T0" fmla="*/ 48 w 584"/>
                <a:gd name="T1" fmla="*/ 0 h 1344"/>
                <a:gd name="T2" fmla="*/ 576 w 584"/>
                <a:gd name="T3" fmla="*/ 672 h 1344"/>
                <a:gd name="T4" fmla="*/ 0 w 584"/>
                <a:gd name="T5" fmla="*/ 1344 h 1344"/>
                <a:gd name="T6" fmla="*/ 0 60000 65536"/>
                <a:gd name="T7" fmla="*/ 0 60000 65536"/>
                <a:gd name="T8" fmla="*/ 0 60000 65536"/>
                <a:gd name="T9" fmla="*/ 0 w 584"/>
                <a:gd name="T10" fmla="*/ 0 h 1344"/>
                <a:gd name="T11" fmla="*/ 584 w 584"/>
                <a:gd name="T12" fmla="*/ 1344 h 1344"/>
              </a:gdLst>
              <a:ahLst/>
              <a:cxnLst>
                <a:cxn ang="T6">
                  <a:pos x="T0" y="T1"/>
                </a:cxn>
                <a:cxn ang="T7">
                  <a:pos x="T2" y="T3"/>
                </a:cxn>
                <a:cxn ang="T8">
                  <a:pos x="T4" y="T5"/>
                </a:cxn>
              </a:cxnLst>
              <a:rect l="T9" t="T10" r="T11" b="T12"/>
              <a:pathLst>
                <a:path w="584" h="1344">
                  <a:moveTo>
                    <a:pt x="48" y="0"/>
                  </a:moveTo>
                  <a:cubicBezTo>
                    <a:pt x="316" y="224"/>
                    <a:pt x="584" y="448"/>
                    <a:pt x="576" y="672"/>
                  </a:cubicBezTo>
                  <a:cubicBezTo>
                    <a:pt x="568" y="896"/>
                    <a:pt x="284" y="1120"/>
                    <a:pt x="0" y="1344"/>
                  </a:cubicBezTo>
                </a:path>
              </a:pathLst>
            </a:custGeom>
            <a:noFill/>
            <a:ln w="25400" cap="flat" cmpd="sng">
              <a:solidFill>
                <a:schemeClr val="tx1"/>
              </a:solidFill>
              <a:prstDash val="solid"/>
              <a:round/>
              <a:headEnd type="triangle" w="lg" len="lg"/>
              <a:tailEnd type="triangle" w="lg" len="lg"/>
            </a:ln>
          </p:spPr>
          <p:txBody>
            <a:bodyPr/>
            <a:lstStyle/>
            <a:p>
              <a:endParaRPr lang="en-GB"/>
            </a:p>
          </p:txBody>
        </p:sp>
        <p:sp>
          <p:nvSpPr>
            <p:cNvPr id="38926" name="Text Box 20"/>
            <p:cNvSpPr txBox="1">
              <a:spLocks noChangeArrowheads="1"/>
            </p:cNvSpPr>
            <p:nvPr/>
          </p:nvSpPr>
          <p:spPr bwMode="auto">
            <a:xfrm>
              <a:off x="4934" y="2650"/>
              <a:ext cx="264" cy="231"/>
            </a:xfrm>
            <a:prstGeom prst="rect">
              <a:avLst/>
            </a:prstGeom>
            <a:noFill/>
            <a:ln w="25400">
              <a:noFill/>
              <a:miter lim="800000"/>
              <a:headEnd/>
              <a:tailEnd type="none" w="lg" len="lg"/>
            </a:ln>
          </p:spPr>
          <p:txBody>
            <a:bodyPr wrap="none" lIns="80798" tIns="40399" rIns="80798" bIns="40399">
              <a:spAutoFit/>
            </a:bodyPr>
            <a:lstStyle/>
            <a:p>
              <a:pPr algn="l" defTabSz="808038"/>
              <a:r>
                <a:rPr lang="en-US" sz="1600">
                  <a:latin typeface="Comic Sans MS" pitchFamily="66" charset="0"/>
                  <a:cs typeface="Arial" charset="0"/>
                </a:rPr>
                <a:t>=?</a:t>
              </a:r>
            </a:p>
          </p:txBody>
        </p:sp>
      </p:grpSp>
    </p:spTree>
    <p:extLst>
      <p:ext uri="{BB962C8B-B14F-4D97-AF65-F5344CB8AC3E}">
        <p14:creationId xmlns:p14="http://schemas.microsoft.com/office/powerpoint/2010/main" val="13138323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heckerboard(across)">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38606"/>
                                        </p:tgtEl>
                                        <p:attrNameLst>
                                          <p:attrName>style.visibility</p:attrName>
                                        </p:attrNameLst>
                                      </p:cBhvr>
                                      <p:to>
                                        <p:strVal val="visible"/>
                                      </p:to>
                                    </p:set>
                                    <p:anim calcmode="lin" valueType="num">
                                      <p:cBhvr additive="base">
                                        <p:cTn id="16" dur="500" fill="hold"/>
                                        <p:tgtEl>
                                          <p:spTgt spid="238606"/>
                                        </p:tgtEl>
                                        <p:attrNameLst>
                                          <p:attrName>ppt_x</p:attrName>
                                        </p:attrNameLst>
                                      </p:cBhvr>
                                      <p:tavLst>
                                        <p:tav tm="0">
                                          <p:val>
                                            <p:strVal val="0-#ppt_w/2"/>
                                          </p:val>
                                        </p:tav>
                                        <p:tav tm="100000">
                                          <p:val>
                                            <p:strVal val="#ppt_x"/>
                                          </p:val>
                                        </p:tav>
                                      </p:tavLst>
                                    </p:anim>
                                    <p:anim calcmode="lin" valueType="num">
                                      <p:cBhvr additive="base">
                                        <p:cTn id="17" dur="500" fill="hold"/>
                                        <p:tgtEl>
                                          <p:spTgt spid="238606"/>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8607"/>
                                        </p:tgtEl>
                                        <p:attrNameLst>
                                          <p:attrName>style.visibility</p:attrName>
                                        </p:attrNameLst>
                                      </p:cBhvr>
                                      <p:to>
                                        <p:strVal val="visible"/>
                                      </p:to>
                                    </p:set>
                                  </p:childTnLst>
                                </p:cTn>
                              </p:par>
                              <p:par>
                                <p:cTn id="22" presetID="0" presetClass="path" presetSubtype="0" accel="50000" decel="50000" fill="hold" grpId="1" nodeType="withEffect">
                                  <p:stCondLst>
                                    <p:cond delay="0"/>
                                  </p:stCondLst>
                                  <p:childTnLst>
                                    <p:animMotion origin="layout" path="M -3.09762E-6 1.83673E-6 L 0.05535 -0.0049 " pathEditMode="relative" rAng="0" ptsTypes="AA">
                                      <p:cBhvr>
                                        <p:cTn id="23" dur="1000" fill="hold"/>
                                        <p:tgtEl>
                                          <p:spTgt spid="238606"/>
                                        </p:tgtEl>
                                        <p:attrNameLst>
                                          <p:attrName>ppt_x</p:attrName>
                                          <p:attrName>ppt_y</p:attrName>
                                        </p:attrNameLst>
                                      </p:cBhvr>
                                      <p:rCtr x="28" y="-2"/>
                                    </p:animMotion>
                                  </p:childTnLst>
                                </p:cTn>
                              </p:par>
                              <p:par>
                                <p:cTn id="24" presetID="0" presetClass="path" presetSubtype="0" accel="50000" decel="50000" fill="hold" grpId="1" nodeType="withEffect">
                                  <p:stCondLst>
                                    <p:cond delay="0"/>
                                  </p:stCondLst>
                                  <p:childTnLst>
                                    <p:animMotion origin="layout" path="M 4.32744E-6 1.83673E-6 L -0.00369 -0.26939 " pathEditMode="relative" rAng="0" ptsTypes="AA">
                                      <p:cBhvr>
                                        <p:cTn id="25" dur="1000" fill="hold"/>
                                        <p:tgtEl>
                                          <p:spTgt spid="238607"/>
                                        </p:tgtEl>
                                        <p:attrNameLst>
                                          <p:attrName>ppt_x</p:attrName>
                                          <p:attrName>ppt_y</p:attrName>
                                        </p:attrNameLst>
                                      </p:cBhvr>
                                      <p:rCtr x="-2" y="-135"/>
                                    </p:animMotion>
                                  </p:childTnLst>
                                </p:cTn>
                              </p:par>
                            </p:childTnLst>
                          </p:cTn>
                        </p:par>
                        <p:par>
                          <p:cTn id="26" fill="hold">
                            <p:stCondLst>
                              <p:cond delay="1000"/>
                            </p:stCondLst>
                            <p:childTnLst>
                              <p:par>
                                <p:cTn id="27" presetID="0" presetClass="path" presetSubtype="0" accel="50000" decel="50000" fill="hold" grpId="2" nodeType="afterEffect">
                                  <p:stCondLst>
                                    <p:cond delay="0"/>
                                  </p:stCondLst>
                                  <p:childTnLst>
                                    <p:animMotion origin="layout" path="M -0.00369 -0.26939 L 0.06272 -0.26939 " pathEditMode="relative" rAng="0" ptsTypes="AA">
                                      <p:cBhvr>
                                        <p:cTn id="28" dur="1000" fill="hold"/>
                                        <p:tgtEl>
                                          <p:spTgt spid="238607"/>
                                        </p:tgtEl>
                                        <p:attrNameLst>
                                          <p:attrName>ppt_x</p:attrName>
                                          <p:attrName>ppt_y</p:attrName>
                                        </p:attrNameLst>
                                      </p:cBhvr>
                                      <p:rCtr x="33" y="0"/>
                                    </p:animMotion>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2" nodeType="clickEffect">
                                  <p:stCondLst>
                                    <p:cond delay="0"/>
                                  </p:stCondLst>
                                  <p:childTnLst>
                                    <p:set>
                                      <p:cBhvr>
                                        <p:cTn id="32" dur="1" fill="hold">
                                          <p:stCondLst>
                                            <p:cond delay="0"/>
                                          </p:stCondLst>
                                        </p:cTn>
                                        <p:tgtEl>
                                          <p:spTgt spid="238606"/>
                                        </p:tgtEl>
                                        <p:attrNameLst>
                                          <p:attrName>style.visibility</p:attrName>
                                        </p:attrNameLst>
                                      </p:cBhvr>
                                      <p:to>
                                        <p:strVal val="hidden"/>
                                      </p:to>
                                    </p:set>
                                  </p:childTnLst>
                                </p:cTn>
                              </p:par>
                              <p:par>
                                <p:cTn id="33" presetID="1" presetClass="exit" presetSubtype="0" fill="hold" grpId="3" nodeType="withEffect">
                                  <p:stCondLst>
                                    <p:cond delay="0"/>
                                  </p:stCondLst>
                                  <p:childTnLst>
                                    <p:set>
                                      <p:cBhvr>
                                        <p:cTn id="34" dur="1" fill="hold">
                                          <p:stCondLst>
                                            <p:cond delay="0"/>
                                          </p:stCondLst>
                                        </p:cTn>
                                        <p:tgtEl>
                                          <p:spTgt spid="238607"/>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3860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8609"/>
                                        </p:tgtEl>
                                        <p:attrNameLst>
                                          <p:attrName>style.visibility</p:attrName>
                                        </p:attrNameLst>
                                      </p:cBhvr>
                                      <p:to>
                                        <p:strVal val="visible"/>
                                      </p:to>
                                    </p:set>
                                  </p:childTnLst>
                                </p:cTn>
                              </p:par>
                            </p:childTnLst>
                          </p:cTn>
                        </p:par>
                        <p:par>
                          <p:cTn id="39" fill="hold">
                            <p:stCondLst>
                              <p:cond delay="0"/>
                            </p:stCondLst>
                            <p:childTnLst>
                              <p:par>
                                <p:cTn id="40" presetID="0" presetClass="path" presetSubtype="0" accel="50000" decel="50000" fill="hold" grpId="1" nodeType="afterEffect">
                                  <p:stCondLst>
                                    <p:cond delay="0"/>
                                  </p:stCondLst>
                                  <p:childTnLst>
                                    <p:animMotion origin="layout" path="M 9.46964E-6 -2.04082E-6 L 0.08855 -2.04082E-6 " pathEditMode="relative" ptsTypes="AA">
                                      <p:cBhvr>
                                        <p:cTn id="41" dur="1000" fill="hold"/>
                                        <p:tgtEl>
                                          <p:spTgt spid="238608"/>
                                        </p:tgtEl>
                                        <p:attrNameLst>
                                          <p:attrName>ppt_x</p:attrName>
                                          <p:attrName>ppt_y</p:attrName>
                                        </p:attrNameLst>
                                      </p:cBhvr>
                                    </p:animMotion>
                                  </p:childTnLst>
                                </p:cTn>
                              </p:par>
                              <p:par>
                                <p:cTn id="42" presetID="0" presetClass="path" presetSubtype="0" accel="50000" decel="50000" fill="hold" grpId="1" nodeType="withEffect">
                                  <p:stCondLst>
                                    <p:cond delay="0"/>
                                  </p:stCondLst>
                                  <p:childTnLst>
                                    <p:animMotion origin="layout" path="M 9.46964E-6 -2.04082E-6 L 0.08855 -2.04082E-6 " pathEditMode="relative" ptsTypes="AA">
                                      <p:cBhvr>
                                        <p:cTn id="43" dur="1000" fill="hold"/>
                                        <p:tgtEl>
                                          <p:spTgt spid="238609"/>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6" grpId="0" animBg="1"/>
      <p:bldP spid="238606" grpId="1" animBg="1"/>
      <p:bldP spid="238606" grpId="2" animBg="1"/>
      <p:bldP spid="238607" grpId="0" animBg="1"/>
      <p:bldP spid="238607" grpId="1" animBg="1"/>
      <p:bldP spid="238607" grpId="2" animBg="1"/>
      <p:bldP spid="238607" grpId="3" animBg="1"/>
      <p:bldP spid="238608" grpId="0" animBg="1"/>
      <p:bldP spid="238608" grpId="1" animBg="1"/>
      <p:bldP spid="238609" grpId="0" animBg="1"/>
      <p:bldP spid="23860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Reference Models</a:t>
            </a:r>
          </a:p>
        </p:txBody>
      </p:sp>
      <p:sp>
        <p:nvSpPr>
          <p:cNvPr id="39939" name="Rectangle 3"/>
          <p:cNvSpPr>
            <a:spLocks noGrp="1" noChangeArrowheads="1"/>
          </p:cNvSpPr>
          <p:nvPr>
            <p:ph type="body" idx="1"/>
          </p:nvPr>
        </p:nvSpPr>
        <p:spPr>
          <a:xfrm>
            <a:off x="468313" y="1340883"/>
            <a:ext cx="8229600" cy="4695825"/>
          </a:xfrm>
        </p:spPr>
        <p:txBody>
          <a:bodyPr/>
          <a:lstStyle/>
          <a:p>
            <a:pPr eaLnBrk="1" hangingPunct="1"/>
            <a:r>
              <a:rPr lang="en-US" sz="2800" dirty="0" smtClean="0">
                <a:solidFill>
                  <a:srgbClr val="0000CC"/>
                </a:solidFill>
              </a:rPr>
              <a:t>Reference models have many uses</a:t>
            </a:r>
          </a:p>
          <a:p>
            <a:pPr lvl="1" eaLnBrk="1" hangingPunct="1"/>
            <a:r>
              <a:rPr lang="en-US" sz="2400" dirty="0" smtClean="0">
                <a:solidFill>
                  <a:schemeClr val="tx2"/>
                </a:solidFill>
              </a:rPr>
              <a:t>Checking</a:t>
            </a:r>
          </a:p>
          <a:p>
            <a:pPr lvl="1" eaLnBrk="1" hangingPunct="1"/>
            <a:r>
              <a:rPr lang="en-US" sz="2400" dirty="0" smtClean="0"/>
              <a:t>Aids for stimuli generation 			</a:t>
            </a:r>
            <a:r>
              <a:rPr lang="en-US" sz="2400" i="1" dirty="0" smtClean="0">
                <a:solidFill>
                  <a:schemeClr val="bg2"/>
                </a:solidFill>
              </a:rPr>
              <a:t>(When?)</a:t>
            </a:r>
          </a:p>
          <a:p>
            <a:pPr lvl="1" eaLnBrk="1" hangingPunct="1"/>
            <a:r>
              <a:rPr lang="en-US" sz="2400" dirty="0" smtClean="0"/>
              <a:t>“Smart” protocol models – imitate the function of the DUV</a:t>
            </a:r>
          </a:p>
          <a:p>
            <a:pPr lvl="1" eaLnBrk="1" hangingPunct="1"/>
            <a:r>
              <a:rPr lang="en-US" sz="2400" dirty="0" smtClean="0"/>
              <a:t>Vehicles for SW development</a:t>
            </a:r>
          </a:p>
          <a:p>
            <a:pPr eaLnBrk="1" hangingPunct="1"/>
            <a:r>
              <a:rPr lang="en-US" sz="2800" dirty="0" smtClean="0"/>
              <a:t>What can we check with a reference model</a:t>
            </a:r>
          </a:p>
          <a:p>
            <a:pPr lvl="1" eaLnBrk="1" hangingPunct="1"/>
            <a:r>
              <a:rPr lang="en-US" sz="2400" dirty="0" smtClean="0"/>
              <a:t>In principle, anything</a:t>
            </a:r>
          </a:p>
          <a:p>
            <a:pPr lvl="1" eaLnBrk="1" hangingPunct="1"/>
            <a:r>
              <a:rPr lang="en-US" sz="2400" dirty="0" smtClean="0"/>
              <a:t>In practice it depends on the level of detail and accuracy of the reference model</a:t>
            </a:r>
          </a:p>
          <a:p>
            <a:pPr lvl="2" eaLnBrk="1" hangingPunct="1"/>
            <a:r>
              <a:rPr lang="en-US" sz="2000" dirty="0" smtClean="0"/>
              <a:t>And how much of its behavior we are willing to expose</a:t>
            </a:r>
          </a:p>
        </p:txBody>
      </p:sp>
    </p:spTree>
    <p:extLst>
      <p:ext uri="{BB962C8B-B14F-4D97-AF65-F5344CB8AC3E}">
        <p14:creationId xmlns:p14="http://schemas.microsoft.com/office/powerpoint/2010/main" val="416154077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Levels of Abstraction</a:t>
            </a:r>
          </a:p>
        </p:txBody>
      </p:sp>
      <p:sp>
        <p:nvSpPr>
          <p:cNvPr id="40963" name="Rectangle 3"/>
          <p:cNvSpPr>
            <a:spLocks noGrp="1" noChangeArrowheads="1"/>
          </p:cNvSpPr>
          <p:nvPr>
            <p:ph type="body" idx="1"/>
          </p:nvPr>
        </p:nvSpPr>
        <p:spPr/>
        <p:txBody>
          <a:bodyPr/>
          <a:lstStyle/>
          <a:p>
            <a:pPr eaLnBrk="1" hangingPunct="1">
              <a:lnSpc>
                <a:spcPct val="90000"/>
              </a:lnSpc>
            </a:pPr>
            <a:r>
              <a:rPr lang="en-US" sz="2800" dirty="0" smtClean="0"/>
              <a:t>The level of abstraction in a reference model dictates the type of information we can get out of it for checking</a:t>
            </a:r>
          </a:p>
          <a:p>
            <a:pPr lvl="1" eaLnBrk="1" hangingPunct="1">
              <a:lnSpc>
                <a:spcPct val="90000"/>
              </a:lnSpc>
            </a:pPr>
            <a:r>
              <a:rPr lang="en-US" sz="2400" dirty="0" smtClean="0">
                <a:solidFill>
                  <a:srgbClr val="0000CC"/>
                </a:solidFill>
              </a:rPr>
              <a:t>Functionally accurate models</a:t>
            </a:r>
            <a:r>
              <a:rPr lang="en-US" sz="2400" dirty="0" smtClean="0"/>
              <a:t> can be used only to check correctness of data, usually at the end of the test or at well defined points in time</a:t>
            </a:r>
          </a:p>
          <a:p>
            <a:pPr lvl="2" eaLnBrk="1" hangingPunct="1">
              <a:lnSpc>
                <a:spcPct val="90000"/>
              </a:lnSpc>
            </a:pPr>
            <a:r>
              <a:rPr lang="en-US" sz="2000" dirty="0" smtClean="0"/>
              <a:t>Timing, order, and other checks need other means</a:t>
            </a:r>
          </a:p>
          <a:p>
            <a:pPr lvl="1" eaLnBrk="1" hangingPunct="1">
              <a:lnSpc>
                <a:spcPct val="90000"/>
              </a:lnSpc>
            </a:pPr>
            <a:r>
              <a:rPr lang="en-US" sz="2400" dirty="0" smtClean="0">
                <a:solidFill>
                  <a:srgbClr val="0000CC"/>
                </a:solidFill>
              </a:rPr>
              <a:t>Cycle accurate models</a:t>
            </a:r>
            <a:r>
              <a:rPr lang="en-US" sz="2400" dirty="0" smtClean="0"/>
              <a:t> can be used for checking all aspects of I/O behavior </a:t>
            </a:r>
          </a:p>
          <a:p>
            <a:pPr lvl="1" eaLnBrk="1" hangingPunct="1">
              <a:lnSpc>
                <a:spcPct val="90000"/>
              </a:lnSpc>
            </a:pPr>
            <a:r>
              <a:rPr lang="en-US" sz="2400" dirty="0" smtClean="0">
                <a:solidFill>
                  <a:srgbClr val="0000CC"/>
                </a:solidFill>
              </a:rPr>
              <a:t>Cycle accurate and latch accurate models</a:t>
            </a:r>
            <a:r>
              <a:rPr lang="en-US" sz="2400" dirty="0" smtClean="0"/>
              <a:t> can be used also for checking the internal state of the DUV</a:t>
            </a:r>
          </a:p>
          <a:p>
            <a:pPr lvl="2" eaLnBrk="1" hangingPunct="1">
              <a:lnSpc>
                <a:spcPct val="90000"/>
              </a:lnSpc>
            </a:pPr>
            <a:r>
              <a:rPr lang="en-US" sz="2000" dirty="0" smtClean="0"/>
              <a:t>This type of model is </a:t>
            </a:r>
            <a:r>
              <a:rPr lang="en-US" sz="2000" smtClean="0"/>
              <a:t>sometimes called deep </a:t>
            </a:r>
            <a:r>
              <a:rPr lang="en-US" sz="2000" dirty="0" smtClean="0"/>
              <a:t>function reference model</a:t>
            </a:r>
          </a:p>
        </p:txBody>
      </p:sp>
    </p:spTree>
    <p:extLst>
      <p:ext uri="{BB962C8B-B14F-4D97-AF65-F5344CB8AC3E}">
        <p14:creationId xmlns:p14="http://schemas.microsoft.com/office/powerpoint/2010/main" val="120386657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Impure Reference Model</a:t>
            </a:r>
          </a:p>
        </p:txBody>
      </p:sp>
      <p:sp>
        <p:nvSpPr>
          <p:cNvPr id="241667" name="Rectangle 3"/>
          <p:cNvSpPr>
            <a:spLocks noGrp="1" noChangeArrowheads="1"/>
          </p:cNvSpPr>
          <p:nvPr>
            <p:ph type="body" sz="half" idx="1"/>
          </p:nvPr>
        </p:nvSpPr>
        <p:spPr>
          <a:xfrm>
            <a:off x="468313" y="1557338"/>
            <a:ext cx="8094662" cy="4695825"/>
          </a:xfrm>
        </p:spPr>
        <p:txBody>
          <a:bodyPr/>
          <a:lstStyle/>
          <a:p>
            <a:pPr eaLnBrk="1" hangingPunct="1"/>
            <a:r>
              <a:rPr lang="en-US" sz="2800" smtClean="0"/>
              <a:t>Sometimes it is impossible (or very hard) for the reference model to duplicate significant decisions made by the DUV</a:t>
            </a:r>
          </a:p>
          <a:p>
            <a:pPr eaLnBrk="1" hangingPunct="1"/>
            <a:r>
              <a:rPr lang="en-US" sz="2800" smtClean="0"/>
              <a:t>Possible solution:</a:t>
            </a:r>
            <a:br>
              <a:rPr lang="en-US" sz="2800" smtClean="0"/>
            </a:br>
            <a:r>
              <a:rPr lang="en-US" sz="2800" smtClean="0">
                <a:solidFill>
                  <a:srgbClr val="A50021"/>
                </a:solidFill>
              </a:rPr>
              <a:t>Use information from the</a:t>
            </a:r>
            <a:br>
              <a:rPr lang="en-US" sz="2800" smtClean="0">
                <a:solidFill>
                  <a:srgbClr val="A50021"/>
                </a:solidFill>
              </a:rPr>
            </a:br>
            <a:r>
              <a:rPr lang="en-US" sz="2800" smtClean="0">
                <a:solidFill>
                  <a:srgbClr val="A50021"/>
                </a:solidFill>
              </a:rPr>
              <a:t>DUV to assist the reference</a:t>
            </a:r>
            <a:br>
              <a:rPr lang="en-US" sz="2800" smtClean="0">
                <a:solidFill>
                  <a:srgbClr val="A50021"/>
                </a:solidFill>
              </a:rPr>
            </a:br>
            <a:r>
              <a:rPr lang="en-US" sz="2800" smtClean="0">
                <a:solidFill>
                  <a:srgbClr val="A50021"/>
                </a:solidFill>
              </a:rPr>
              <a:t>model!</a:t>
            </a:r>
          </a:p>
        </p:txBody>
      </p:sp>
      <p:sp>
        <p:nvSpPr>
          <p:cNvPr id="41988" name="Rectangle 4"/>
          <p:cNvSpPr>
            <a:spLocks noChangeArrowheads="1"/>
          </p:cNvSpPr>
          <p:nvPr/>
        </p:nvSpPr>
        <p:spPr bwMode="auto">
          <a:xfrm>
            <a:off x="5641975" y="4503738"/>
            <a:ext cx="2698750" cy="1681162"/>
          </a:xfrm>
          <a:prstGeom prst="rect">
            <a:avLst/>
          </a:prstGeom>
          <a:solidFill>
            <a:schemeClr val="accent1"/>
          </a:solidFill>
          <a:ln w="25400">
            <a:solidFill>
              <a:schemeClr val="tx1"/>
            </a:solidFill>
            <a:miter lim="800000"/>
            <a:headEnd/>
            <a:tailEnd type="none" w="lg" len="lg"/>
          </a:ln>
        </p:spPr>
        <p:txBody>
          <a:bodyPr wrap="none" lIns="80798" tIns="40399" rIns="80798" bIns="40399" anchor="ctr"/>
          <a:lstStyle/>
          <a:p>
            <a:pPr defTabSz="808038" rtl="1"/>
            <a:endParaRPr lang="en-US" sz="1600">
              <a:latin typeface="Comic Sans MS" pitchFamily="66" charset="0"/>
              <a:cs typeface="Arial" charset="0"/>
            </a:endParaRPr>
          </a:p>
        </p:txBody>
      </p:sp>
      <p:sp>
        <p:nvSpPr>
          <p:cNvPr id="41989" name="Rectangle 5"/>
          <p:cNvSpPr>
            <a:spLocks noChangeArrowheads="1"/>
          </p:cNvSpPr>
          <p:nvPr/>
        </p:nvSpPr>
        <p:spPr bwMode="auto">
          <a:xfrm>
            <a:off x="5886450" y="5041900"/>
            <a:ext cx="539750" cy="538163"/>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41990" name="AutoShape 6"/>
          <p:cNvSpPr>
            <a:spLocks noChangeArrowheads="1"/>
          </p:cNvSpPr>
          <p:nvPr/>
        </p:nvSpPr>
        <p:spPr bwMode="auto">
          <a:xfrm>
            <a:off x="6664325" y="5041900"/>
            <a:ext cx="741363" cy="538163"/>
          </a:xfrm>
          <a:prstGeom prst="flowChartDecision">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rtl="1"/>
            <a:r>
              <a:rPr lang="en-US" sz="1600">
                <a:solidFill>
                  <a:schemeClr val="bg1"/>
                </a:solidFill>
                <a:latin typeface="Comic Sans MS" pitchFamily="66" charset="0"/>
                <a:cs typeface="Arial" charset="0"/>
              </a:rPr>
              <a:t>R</a:t>
            </a:r>
          </a:p>
        </p:txBody>
      </p:sp>
      <p:sp>
        <p:nvSpPr>
          <p:cNvPr id="41991" name="Rectangle 7"/>
          <p:cNvSpPr>
            <a:spLocks noChangeArrowheads="1"/>
          </p:cNvSpPr>
          <p:nvPr/>
        </p:nvSpPr>
        <p:spPr bwMode="auto">
          <a:xfrm>
            <a:off x="7610475" y="4638675"/>
            <a:ext cx="539750" cy="538163"/>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41992" name="Rectangle 8"/>
          <p:cNvSpPr>
            <a:spLocks noChangeArrowheads="1"/>
          </p:cNvSpPr>
          <p:nvPr/>
        </p:nvSpPr>
        <p:spPr bwMode="auto">
          <a:xfrm>
            <a:off x="7635875" y="5448300"/>
            <a:ext cx="539750" cy="538163"/>
          </a:xfrm>
          <a:prstGeom prst="rect">
            <a:avLst/>
          </a:prstGeom>
          <a:solidFill>
            <a:schemeClr val="accent2"/>
          </a:solidFill>
          <a:ln w="25400">
            <a:solidFill>
              <a:schemeClr val="tx1"/>
            </a:solidFill>
            <a:miter lim="800000"/>
            <a:headEnd/>
            <a:tailEnd type="none" w="lg" len="lg"/>
          </a:ln>
        </p:spPr>
        <p:txBody>
          <a:bodyPr wrap="none" anchor="ctr"/>
          <a:lstStyle/>
          <a:p>
            <a:endParaRPr lang="en-GB"/>
          </a:p>
        </p:txBody>
      </p:sp>
      <p:sp>
        <p:nvSpPr>
          <p:cNvPr id="41993" name="Line 9"/>
          <p:cNvSpPr>
            <a:spLocks noChangeShapeType="1"/>
          </p:cNvSpPr>
          <p:nvPr/>
        </p:nvSpPr>
        <p:spPr bwMode="auto">
          <a:xfrm>
            <a:off x="5178425" y="5310188"/>
            <a:ext cx="733425" cy="0"/>
          </a:xfrm>
          <a:prstGeom prst="line">
            <a:avLst/>
          </a:prstGeom>
          <a:noFill/>
          <a:ln w="25400">
            <a:solidFill>
              <a:schemeClr val="tx1"/>
            </a:solidFill>
            <a:round/>
            <a:headEnd/>
            <a:tailEnd type="triangle" w="lg" len="lg"/>
          </a:ln>
        </p:spPr>
        <p:txBody>
          <a:bodyPr/>
          <a:lstStyle/>
          <a:p>
            <a:endParaRPr lang="en-GB"/>
          </a:p>
        </p:txBody>
      </p:sp>
      <p:cxnSp>
        <p:nvCxnSpPr>
          <p:cNvPr id="41994" name="AutoShape 10"/>
          <p:cNvCxnSpPr>
            <a:cxnSpLocks noChangeShapeType="1"/>
            <a:stCxn id="41989" idx="3"/>
            <a:endCxn id="41990" idx="1"/>
          </p:cNvCxnSpPr>
          <p:nvPr/>
        </p:nvCxnSpPr>
        <p:spPr bwMode="auto">
          <a:xfrm>
            <a:off x="6438900" y="5311775"/>
            <a:ext cx="212725" cy="0"/>
          </a:xfrm>
          <a:prstGeom prst="straightConnector1">
            <a:avLst/>
          </a:prstGeom>
          <a:noFill/>
          <a:ln w="25400">
            <a:solidFill>
              <a:schemeClr val="tx1"/>
            </a:solidFill>
            <a:round/>
            <a:headEnd/>
            <a:tailEnd type="triangle" w="lg" len="lg"/>
          </a:ln>
        </p:spPr>
      </p:cxnSp>
      <p:sp>
        <p:nvSpPr>
          <p:cNvPr id="41995" name="Line 11"/>
          <p:cNvSpPr>
            <a:spLocks noChangeShapeType="1"/>
          </p:cNvSpPr>
          <p:nvPr/>
        </p:nvSpPr>
        <p:spPr bwMode="auto">
          <a:xfrm>
            <a:off x="8137525" y="4906963"/>
            <a:ext cx="473075" cy="0"/>
          </a:xfrm>
          <a:prstGeom prst="line">
            <a:avLst/>
          </a:prstGeom>
          <a:noFill/>
          <a:ln w="25400">
            <a:solidFill>
              <a:schemeClr val="tx1"/>
            </a:solidFill>
            <a:round/>
            <a:headEnd/>
            <a:tailEnd type="triangle" w="lg" len="lg"/>
          </a:ln>
        </p:spPr>
        <p:txBody>
          <a:bodyPr/>
          <a:lstStyle/>
          <a:p>
            <a:endParaRPr lang="en-GB"/>
          </a:p>
        </p:txBody>
      </p:sp>
      <p:sp>
        <p:nvSpPr>
          <p:cNvPr id="41996" name="Line 12"/>
          <p:cNvSpPr>
            <a:spLocks noChangeShapeType="1"/>
          </p:cNvSpPr>
          <p:nvPr/>
        </p:nvSpPr>
        <p:spPr bwMode="auto">
          <a:xfrm>
            <a:off x="8162925" y="5730875"/>
            <a:ext cx="473075" cy="0"/>
          </a:xfrm>
          <a:prstGeom prst="line">
            <a:avLst/>
          </a:prstGeom>
          <a:noFill/>
          <a:ln w="25400">
            <a:solidFill>
              <a:schemeClr val="tx1"/>
            </a:solidFill>
            <a:round/>
            <a:headEnd/>
            <a:tailEnd type="triangle" w="lg" len="lg"/>
          </a:ln>
        </p:spPr>
        <p:txBody>
          <a:bodyPr/>
          <a:lstStyle/>
          <a:p>
            <a:endParaRPr lang="en-GB"/>
          </a:p>
        </p:txBody>
      </p:sp>
      <p:cxnSp>
        <p:nvCxnSpPr>
          <p:cNvPr id="41997" name="AutoShape 13"/>
          <p:cNvCxnSpPr>
            <a:cxnSpLocks noChangeShapeType="1"/>
            <a:stCxn id="41990" idx="0"/>
            <a:endCxn id="41991" idx="1"/>
          </p:cNvCxnSpPr>
          <p:nvPr/>
        </p:nvCxnSpPr>
        <p:spPr bwMode="auto">
          <a:xfrm rot="-5400000">
            <a:off x="7256463" y="4687887"/>
            <a:ext cx="120650" cy="561975"/>
          </a:xfrm>
          <a:prstGeom prst="bentConnector2">
            <a:avLst/>
          </a:prstGeom>
          <a:noFill/>
          <a:ln w="25400">
            <a:solidFill>
              <a:schemeClr val="tx1"/>
            </a:solidFill>
            <a:miter lim="800000"/>
            <a:headEnd/>
            <a:tailEnd type="triangle" w="lg" len="lg"/>
          </a:ln>
        </p:spPr>
      </p:cxnSp>
      <p:cxnSp>
        <p:nvCxnSpPr>
          <p:cNvPr id="41998" name="AutoShape 14"/>
          <p:cNvCxnSpPr>
            <a:cxnSpLocks noChangeShapeType="1"/>
            <a:stCxn id="41990" idx="2"/>
            <a:endCxn id="41992" idx="1"/>
          </p:cNvCxnSpPr>
          <p:nvPr/>
        </p:nvCxnSpPr>
        <p:spPr bwMode="auto">
          <a:xfrm rot="16200000" flipH="1">
            <a:off x="7266782" y="5361781"/>
            <a:ext cx="125412" cy="587375"/>
          </a:xfrm>
          <a:prstGeom prst="bentConnector2">
            <a:avLst/>
          </a:prstGeom>
          <a:noFill/>
          <a:ln w="25400">
            <a:solidFill>
              <a:schemeClr val="tx1"/>
            </a:solidFill>
            <a:miter lim="800000"/>
            <a:headEnd/>
            <a:tailEnd type="triangle" w="lg" len="lg"/>
          </a:ln>
        </p:spPr>
      </p:cxnSp>
      <p:sp>
        <p:nvSpPr>
          <p:cNvPr id="41999" name="Text Box 15"/>
          <p:cNvSpPr txBox="1">
            <a:spLocks noChangeArrowheads="1"/>
          </p:cNvSpPr>
          <p:nvPr/>
        </p:nvSpPr>
        <p:spPr bwMode="auto">
          <a:xfrm>
            <a:off x="8610600" y="4773613"/>
            <a:ext cx="209550" cy="322262"/>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42000" name="Text Box 16"/>
          <p:cNvSpPr txBox="1">
            <a:spLocks noChangeArrowheads="1"/>
          </p:cNvSpPr>
          <p:nvPr/>
        </p:nvSpPr>
        <p:spPr bwMode="auto">
          <a:xfrm>
            <a:off x="4908550" y="5108575"/>
            <a:ext cx="211138" cy="323850"/>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42001" name="Text Box 17"/>
          <p:cNvSpPr txBox="1">
            <a:spLocks noChangeArrowheads="1"/>
          </p:cNvSpPr>
          <p:nvPr/>
        </p:nvSpPr>
        <p:spPr bwMode="auto">
          <a:xfrm>
            <a:off x="6122988" y="5713413"/>
            <a:ext cx="590550" cy="323850"/>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DUV</a:t>
            </a:r>
          </a:p>
        </p:txBody>
      </p:sp>
      <p:sp>
        <p:nvSpPr>
          <p:cNvPr id="42002" name="Rectangle 18"/>
          <p:cNvSpPr>
            <a:spLocks noChangeArrowheads="1"/>
          </p:cNvSpPr>
          <p:nvPr/>
        </p:nvSpPr>
        <p:spPr bwMode="auto">
          <a:xfrm>
            <a:off x="5651500" y="3025775"/>
            <a:ext cx="2630488" cy="1209675"/>
          </a:xfrm>
          <a:prstGeom prst="rect">
            <a:avLst/>
          </a:prstGeom>
          <a:solidFill>
            <a:schemeClr val="accent2"/>
          </a:solidFill>
          <a:ln w="25400">
            <a:solidFill>
              <a:schemeClr val="tx1"/>
            </a:solidFill>
            <a:miter lim="800000"/>
            <a:headEnd/>
            <a:tailEnd type="none" w="lg" len="lg"/>
          </a:ln>
        </p:spPr>
        <p:txBody>
          <a:bodyPr wrap="none" lIns="80798" tIns="40399" rIns="80798" bIns="40399" anchor="ctr"/>
          <a:lstStyle/>
          <a:p>
            <a:pPr defTabSz="808038" rtl="1"/>
            <a:r>
              <a:rPr lang="en-US" sz="1600">
                <a:solidFill>
                  <a:schemeClr val="bg1"/>
                </a:solidFill>
                <a:latin typeface="Comic Sans MS" pitchFamily="66" charset="0"/>
                <a:cs typeface="Arial" charset="0"/>
              </a:rPr>
              <a:t>Reference</a:t>
            </a:r>
            <a:r>
              <a:rPr lang="en-US" sz="1600">
                <a:latin typeface="Comic Sans MS" pitchFamily="66" charset="0"/>
                <a:cs typeface="Arial" charset="0"/>
              </a:rPr>
              <a:t> </a:t>
            </a:r>
            <a:r>
              <a:rPr lang="en-US" sz="1600">
                <a:solidFill>
                  <a:schemeClr val="bg1"/>
                </a:solidFill>
                <a:latin typeface="Comic Sans MS" pitchFamily="66" charset="0"/>
                <a:cs typeface="Arial" charset="0"/>
              </a:rPr>
              <a:t>Model</a:t>
            </a:r>
          </a:p>
        </p:txBody>
      </p:sp>
      <p:sp>
        <p:nvSpPr>
          <p:cNvPr id="42003" name="Line 19"/>
          <p:cNvSpPr>
            <a:spLocks noChangeShapeType="1"/>
          </p:cNvSpPr>
          <p:nvPr/>
        </p:nvSpPr>
        <p:spPr bwMode="auto">
          <a:xfrm>
            <a:off x="5448300" y="3630613"/>
            <a:ext cx="203200" cy="0"/>
          </a:xfrm>
          <a:prstGeom prst="line">
            <a:avLst/>
          </a:prstGeom>
          <a:noFill/>
          <a:ln w="25400">
            <a:solidFill>
              <a:schemeClr val="tx1"/>
            </a:solidFill>
            <a:round/>
            <a:headEnd/>
            <a:tailEnd type="triangle" w="lg" len="lg"/>
          </a:ln>
        </p:spPr>
        <p:txBody>
          <a:bodyPr/>
          <a:lstStyle/>
          <a:p>
            <a:endParaRPr lang="en-GB"/>
          </a:p>
        </p:txBody>
      </p:sp>
      <p:sp>
        <p:nvSpPr>
          <p:cNvPr id="42004" name="Line 20"/>
          <p:cNvSpPr>
            <a:spLocks noChangeShapeType="1"/>
          </p:cNvSpPr>
          <p:nvPr/>
        </p:nvSpPr>
        <p:spPr bwMode="auto">
          <a:xfrm>
            <a:off x="5448300" y="3630613"/>
            <a:ext cx="0" cy="1679575"/>
          </a:xfrm>
          <a:prstGeom prst="line">
            <a:avLst/>
          </a:prstGeom>
          <a:noFill/>
          <a:ln w="25400">
            <a:solidFill>
              <a:schemeClr val="tx1"/>
            </a:solidFill>
            <a:round/>
            <a:headEnd/>
            <a:tailEnd type="none" w="lg" len="lg"/>
          </a:ln>
        </p:spPr>
        <p:txBody>
          <a:bodyPr/>
          <a:lstStyle/>
          <a:p>
            <a:endParaRPr lang="en-GB"/>
          </a:p>
        </p:txBody>
      </p:sp>
      <p:sp>
        <p:nvSpPr>
          <p:cNvPr id="42005" name="Line 21"/>
          <p:cNvSpPr>
            <a:spLocks noChangeShapeType="1"/>
          </p:cNvSpPr>
          <p:nvPr/>
        </p:nvSpPr>
        <p:spPr bwMode="auto">
          <a:xfrm>
            <a:off x="8281988" y="3294063"/>
            <a:ext cx="269875" cy="0"/>
          </a:xfrm>
          <a:prstGeom prst="line">
            <a:avLst/>
          </a:prstGeom>
          <a:noFill/>
          <a:ln w="25400">
            <a:solidFill>
              <a:schemeClr val="tx1"/>
            </a:solidFill>
            <a:round/>
            <a:headEnd/>
            <a:tailEnd type="triangle" w="lg" len="lg"/>
          </a:ln>
        </p:spPr>
        <p:txBody>
          <a:bodyPr/>
          <a:lstStyle/>
          <a:p>
            <a:endParaRPr lang="en-GB"/>
          </a:p>
        </p:txBody>
      </p:sp>
      <p:sp>
        <p:nvSpPr>
          <p:cNvPr id="42006" name="Line 22"/>
          <p:cNvSpPr>
            <a:spLocks noChangeShapeType="1"/>
          </p:cNvSpPr>
          <p:nvPr/>
        </p:nvSpPr>
        <p:spPr bwMode="auto">
          <a:xfrm>
            <a:off x="8281988" y="3898900"/>
            <a:ext cx="269875" cy="0"/>
          </a:xfrm>
          <a:prstGeom prst="line">
            <a:avLst/>
          </a:prstGeom>
          <a:noFill/>
          <a:ln w="25400">
            <a:solidFill>
              <a:schemeClr val="tx1"/>
            </a:solidFill>
            <a:round/>
            <a:headEnd/>
            <a:tailEnd type="triangle" w="lg" len="lg"/>
          </a:ln>
        </p:spPr>
        <p:txBody>
          <a:bodyPr/>
          <a:lstStyle/>
          <a:p>
            <a:endParaRPr lang="en-GB"/>
          </a:p>
        </p:txBody>
      </p:sp>
      <p:sp>
        <p:nvSpPr>
          <p:cNvPr id="42007" name="Text Box 23"/>
          <p:cNvSpPr txBox="1">
            <a:spLocks noChangeArrowheads="1"/>
          </p:cNvSpPr>
          <p:nvPr/>
        </p:nvSpPr>
        <p:spPr bwMode="auto">
          <a:xfrm>
            <a:off x="8551863" y="3128963"/>
            <a:ext cx="268287" cy="323850"/>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42008" name="Text Box 24"/>
          <p:cNvSpPr txBox="1">
            <a:spLocks noChangeArrowheads="1"/>
          </p:cNvSpPr>
          <p:nvPr/>
        </p:nvSpPr>
        <p:spPr bwMode="auto">
          <a:xfrm>
            <a:off x="8551863" y="3765550"/>
            <a:ext cx="268287" cy="322263"/>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241689" name="Text Box 25"/>
          <p:cNvSpPr txBox="1">
            <a:spLocks noChangeArrowheads="1"/>
          </p:cNvSpPr>
          <p:nvPr/>
        </p:nvSpPr>
        <p:spPr bwMode="auto">
          <a:xfrm>
            <a:off x="8812213" y="3141663"/>
            <a:ext cx="211137" cy="323850"/>
          </a:xfrm>
          <a:prstGeom prst="rect">
            <a:avLst/>
          </a:prstGeom>
          <a:noFill/>
          <a:ln w="25400">
            <a:noFill/>
            <a:miter lim="800000"/>
            <a:headEnd/>
            <a:tailEnd type="none" w="lg" len="lg"/>
          </a:ln>
        </p:spPr>
        <p:txBody>
          <a:bodyPr wrap="none" lIns="80798" tIns="40399" rIns="80798" bIns="40399">
            <a:spAutoFit/>
          </a:bodyPr>
          <a:lstStyle/>
          <a:p>
            <a:pPr algn="r" defTabSz="808038" rtl="1"/>
            <a:r>
              <a:rPr lang="en-US" sz="1600">
                <a:latin typeface="Comic Sans MS" pitchFamily="66" charset="0"/>
                <a:cs typeface="Arial" charset="0"/>
              </a:rPr>
              <a:t>!</a:t>
            </a:r>
          </a:p>
        </p:txBody>
      </p:sp>
      <p:sp>
        <p:nvSpPr>
          <p:cNvPr id="241690" name="Line 26"/>
          <p:cNvSpPr>
            <a:spLocks noChangeShapeType="1"/>
          </p:cNvSpPr>
          <p:nvPr/>
        </p:nvSpPr>
        <p:spPr bwMode="auto">
          <a:xfrm flipV="1">
            <a:off x="7029450" y="3803650"/>
            <a:ext cx="0" cy="1074738"/>
          </a:xfrm>
          <a:prstGeom prst="line">
            <a:avLst/>
          </a:prstGeom>
          <a:noFill/>
          <a:ln w="25400">
            <a:solidFill>
              <a:schemeClr val="hlink"/>
            </a:solidFill>
            <a:round/>
            <a:headEnd/>
            <a:tailEnd type="triangle" w="lg" len="lg"/>
          </a:ln>
        </p:spPr>
        <p:txBody>
          <a:bodyPr/>
          <a:lstStyle/>
          <a:p>
            <a:endParaRPr lang="en-GB"/>
          </a:p>
        </p:txBody>
      </p:sp>
      <p:sp>
        <p:nvSpPr>
          <p:cNvPr id="241691" name="Line 27"/>
          <p:cNvSpPr>
            <a:spLocks noChangeShapeType="1"/>
          </p:cNvSpPr>
          <p:nvPr/>
        </p:nvSpPr>
        <p:spPr bwMode="auto">
          <a:xfrm flipV="1">
            <a:off x="8618538" y="3832225"/>
            <a:ext cx="201612" cy="201613"/>
          </a:xfrm>
          <a:prstGeom prst="line">
            <a:avLst/>
          </a:prstGeom>
          <a:noFill/>
          <a:ln w="25400">
            <a:solidFill>
              <a:schemeClr val="tx1"/>
            </a:solidFill>
            <a:round/>
            <a:headEnd/>
            <a:tailEnd type="none" w="lg" len="lg"/>
          </a:ln>
        </p:spPr>
        <p:txBody>
          <a:bodyPr/>
          <a:lstStyle/>
          <a:p>
            <a:endParaRPr lang="en-GB"/>
          </a:p>
        </p:txBody>
      </p:sp>
      <p:sp>
        <p:nvSpPr>
          <p:cNvPr id="241692" name="Line 28"/>
          <p:cNvSpPr>
            <a:spLocks noChangeShapeType="1"/>
          </p:cNvSpPr>
          <p:nvPr/>
        </p:nvSpPr>
        <p:spPr bwMode="auto">
          <a:xfrm flipV="1">
            <a:off x="8618538" y="3160713"/>
            <a:ext cx="201612" cy="201612"/>
          </a:xfrm>
          <a:prstGeom prst="line">
            <a:avLst/>
          </a:prstGeom>
          <a:noFill/>
          <a:ln w="25400">
            <a:solidFill>
              <a:schemeClr val="tx1"/>
            </a:solidFill>
            <a:round/>
            <a:headEnd/>
            <a:tailEnd type="none" w="lg" len="lg"/>
          </a:ln>
        </p:spPr>
        <p:txBody>
          <a:bodyPr/>
          <a:lstStyle/>
          <a:p>
            <a:endParaRPr lang="en-GB"/>
          </a:p>
        </p:txBody>
      </p:sp>
    </p:spTree>
    <p:extLst>
      <p:ext uri="{BB962C8B-B14F-4D97-AF65-F5344CB8AC3E}">
        <p14:creationId xmlns:p14="http://schemas.microsoft.com/office/powerpoint/2010/main" val="2230248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1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16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16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169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1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P spid="241689" grpId="0"/>
      <p:bldP spid="241690" grpId="0" animBg="1"/>
      <p:bldP spid="241691" grpId="0" animBg="1"/>
      <p:bldP spid="24169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US" smtClean="0"/>
              <a:t>Contemporary TB Architecture</a:t>
            </a:r>
          </a:p>
        </p:txBody>
      </p:sp>
      <p:sp>
        <p:nvSpPr>
          <p:cNvPr id="2662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Arc 118"/>
          <p:cNvSpPr/>
          <p:nvPr/>
        </p:nvSpPr>
        <p:spPr bwMode="auto">
          <a:xfrm rot="16200000">
            <a:off x="3651250" y="2638426"/>
            <a:ext cx="2543175" cy="4445000"/>
          </a:xfrm>
          <a:prstGeom prst="arc">
            <a:avLst>
              <a:gd name="adj1" fmla="val 16165464"/>
              <a:gd name="adj2" fmla="val 5486262"/>
            </a:avLst>
          </a:prstGeom>
          <a:solidFill>
            <a:srgbClr val="FF9999"/>
          </a:solidFill>
          <a:ln w="25400" cap="flat" cmpd="sng" algn="ctr">
            <a:solidFill>
              <a:srgbClr val="FF9999"/>
            </a:solidFill>
            <a:prstDash val="dash"/>
            <a:round/>
            <a:headEnd type="none" w="med" len="med"/>
            <a:tailEnd type="none" w="lg" len="lg"/>
          </a:ln>
          <a:effectLst/>
        </p:spPr>
        <p:txBody>
          <a:bodyPr anchor="ctr"/>
          <a:lstStyle/>
          <a:p>
            <a:pPr>
              <a:defRPr/>
            </a:pPr>
            <a:endParaRPr lang="en-GB"/>
          </a:p>
        </p:txBody>
      </p:sp>
      <p:sp>
        <p:nvSpPr>
          <p:cNvPr id="27651" name="Title 1"/>
          <p:cNvSpPr>
            <a:spLocks noGrp="1"/>
          </p:cNvSpPr>
          <p:nvPr>
            <p:ph type="title"/>
          </p:nvPr>
        </p:nvSpPr>
        <p:spPr/>
        <p:txBody>
          <a:bodyPr/>
          <a:lstStyle/>
          <a:p>
            <a:r>
              <a:rPr lang="en-GB" sz="4000" smtClean="0"/>
              <a:t>Contemporary Testbench Architecture</a:t>
            </a:r>
          </a:p>
        </p:txBody>
      </p:sp>
      <p:sp>
        <p:nvSpPr>
          <p:cNvPr id="5" name="Content Placeholder 2"/>
          <p:cNvSpPr txBox="1">
            <a:spLocks/>
          </p:cNvSpPr>
          <p:nvPr/>
        </p:nvSpPr>
        <p:spPr bwMode="auto">
          <a:xfrm rot="16200000">
            <a:off x="-2483644" y="3464719"/>
            <a:ext cx="5472113" cy="504825"/>
          </a:xfrm>
          <a:prstGeom prst="rect">
            <a:avLst/>
          </a:prstGeom>
          <a:noFill/>
          <a:ln w="9525">
            <a:noFill/>
            <a:miter lim="800000"/>
            <a:headEnd/>
            <a:tailEnd/>
          </a:ln>
          <a:effectLst/>
        </p:spPr>
        <p:txBody>
          <a:bodyPr/>
          <a:lstStyle/>
          <a:p>
            <a:pPr marL="342900" indent="-342900" algn="l">
              <a:spcBef>
                <a:spcPct val="20000"/>
              </a:spcBef>
              <a:buClr>
                <a:srgbClr val="4185BD"/>
              </a:buClr>
              <a:buFont typeface="Wingdings" pitchFamily="2" charset="2"/>
              <a:buNone/>
              <a:defRPr/>
            </a:pPr>
            <a:r>
              <a:rPr lang="en-GB" sz="1100" kern="0">
                <a:latin typeface="+mn-lt"/>
              </a:rPr>
              <a:t>H. Foster: “Response checkers, monitors and asserstions”. In Practical Design Verification by Pradhan and Harris (editors). Cambridge, 2009.</a:t>
            </a:r>
            <a:endParaRPr lang="en-GB" sz="1100" kern="0" dirty="0">
              <a:latin typeface="+mn-lt"/>
            </a:endParaRPr>
          </a:p>
        </p:txBody>
      </p:sp>
      <p:sp>
        <p:nvSpPr>
          <p:cNvPr id="27653" name="TextBox 5"/>
          <p:cNvSpPr txBox="1">
            <a:spLocks noChangeArrowheads="1"/>
          </p:cNvSpPr>
          <p:nvPr/>
        </p:nvSpPr>
        <p:spPr bwMode="auto">
          <a:xfrm>
            <a:off x="827088" y="2392363"/>
            <a:ext cx="1152525" cy="584200"/>
          </a:xfrm>
          <a:prstGeom prst="rect">
            <a:avLst/>
          </a:prstGeom>
          <a:noFill/>
          <a:ln w="25400">
            <a:solidFill>
              <a:schemeClr val="tx1"/>
            </a:solidFill>
            <a:miter lim="800000"/>
            <a:headEnd/>
            <a:tailEnd/>
          </a:ln>
        </p:spPr>
        <p:txBody>
          <a:bodyPr>
            <a:spAutoFit/>
          </a:bodyPr>
          <a:lstStyle/>
          <a:p>
            <a:r>
              <a:rPr lang="en-GB" sz="1600"/>
              <a:t>Test Controller</a:t>
            </a:r>
          </a:p>
        </p:txBody>
      </p:sp>
      <p:sp>
        <p:nvSpPr>
          <p:cNvPr id="27654" name="TextBox 6"/>
          <p:cNvSpPr txBox="1">
            <a:spLocks noChangeArrowheads="1"/>
          </p:cNvSpPr>
          <p:nvPr/>
        </p:nvSpPr>
        <p:spPr bwMode="auto">
          <a:xfrm>
            <a:off x="3598863" y="1541463"/>
            <a:ext cx="2592387" cy="584200"/>
          </a:xfrm>
          <a:prstGeom prst="rect">
            <a:avLst/>
          </a:prstGeom>
          <a:noFill/>
          <a:ln w="25400">
            <a:solidFill>
              <a:schemeClr val="tx1"/>
            </a:solidFill>
            <a:miter lim="800000"/>
            <a:headEnd/>
            <a:tailEnd/>
          </a:ln>
        </p:spPr>
        <p:txBody>
          <a:bodyPr>
            <a:spAutoFit/>
          </a:bodyPr>
          <a:lstStyle/>
          <a:p>
            <a:r>
              <a:rPr lang="en-GB" sz="1600"/>
              <a:t>Scoreboard / </a:t>
            </a:r>
          </a:p>
          <a:p>
            <a:r>
              <a:rPr lang="en-GB" sz="1600"/>
              <a:t>Response Checker</a:t>
            </a:r>
          </a:p>
        </p:txBody>
      </p:sp>
      <p:sp>
        <p:nvSpPr>
          <p:cNvPr id="27655" name="TextBox 7"/>
          <p:cNvSpPr txBox="1">
            <a:spLocks noChangeArrowheads="1"/>
          </p:cNvSpPr>
          <p:nvPr/>
        </p:nvSpPr>
        <p:spPr bwMode="auto">
          <a:xfrm>
            <a:off x="2447925" y="2392363"/>
            <a:ext cx="1150938" cy="584200"/>
          </a:xfrm>
          <a:prstGeom prst="rect">
            <a:avLst/>
          </a:prstGeom>
          <a:noFill/>
          <a:ln w="25400">
            <a:solidFill>
              <a:schemeClr val="tx1"/>
            </a:solidFill>
            <a:miter lim="800000"/>
            <a:headEnd/>
            <a:tailEnd/>
          </a:ln>
        </p:spPr>
        <p:txBody>
          <a:bodyPr>
            <a:spAutoFit/>
          </a:bodyPr>
          <a:lstStyle/>
          <a:p>
            <a:r>
              <a:rPr lang="en-GB" sz="1600"/>
              <a:t>Coverage Collector</a:t>
            </a:r>
          </a:p>
        </p:txBody>
      </p:sp>
      <p:sp>
        <p:nvSpPr>
          <p:cNvPr id="27656" name="TextBox 14"/>
          <p:cNvSpPr txBox="1">
            <a:spLocks noChangeArrowheads="1"/>
          </p:cNvSpPr>
          <p:nvPr/>
        </p:nvSpPr>
        <p:spPr bwMode="auto">
          <a:xfrm>
            <a:off x="7991475" y="4908550"/>
            <a:ext cx="900113" cy="720725"/>
          </a:xfrm>
          <a:prstGeom prst="rect">
            <a:avLst/>
          </a:prstGeom>
          <a:noFill/>
          <a:ln w="25400">
            <a:solidFill>
              <a:schemeClr val="tx1"/>
            </a:solidFill>
            <a:miter lim="800000"/>
            <a:headEnd/>
            <a:tailEnd/>
          </a:ln>
        </p:spPr>
        <p:txBody>
          <a:bodyPr anchor="ctr">
            <a:spAutoFit/>
          </a:bodyPr>
          <a:lstStyle/>
          <a:p>
            <a:r>
              <a:rPr lang="en-GB" sz="1600"/>
              <a:t>Slave</a:t>
            </a:r>
          </a:p>
        </p:txBody>
      </p:sp>
      <p:sp>
        <p:nvSpPr>
          <p:cNvPr id="27657" name="TextBox 15"/>
          <p:cNvSpPr txBox="1">
            <a:spLocks noChangeArrowheads="1"/>
          </p:cNvSpPr>
          <p:nvPr/>
        </p:nvSpPr>
        <p:spPr bwMode="auto">
          <a:xfrm>
            <a:off x="4383088" y="4908550"/>
            <a:ext cx="1152525" cy="720725"/>
          </a:xfrm>
          <a:prstGeom prst="rect">
            <a:avLst/>
          </a:prstGeom>
          <a:noFill/>
          <a:ln w="25400">
            <a:solidFill>
              <a:schemeClr val="tx1"/>
            </a:solidFill>
            <a:miter lim="800000"/>
            <a:headEnd/>
            <a:tailEnd/>
          </a:ln>
        </p:spPr>
        <p:txBody>
          <a:bodyPr anchor="ctr">
            <a:spAutoFit/>
          </a:bodyPr>
          <a:lstStyle/>
          <a:p>
            <a:r>
              <a:rPr lang="en-GB" sz="1600"/>
              <a:t>DUV</a:t>
            </a:r>
          </a:p>
        </p:txBody>
      </p:sp>
      <p:sp>
        <p:nvSpPr>
          <p:cNvPr id="27658" name="TextBox 16"/>
          <p:cNvSpPr txBox="1">
            <a:spLocks noChangeArrowheads="1"/>
          </p:cNvSpPr>
          <p:nvPr/>
        </p:nvSpPr>
        <p:spPr bwMode="auto">
          <a:xfrm>
            <a:off x="827088" y="4908550"/>
            <a:ext cx="1152525" cy="720725"/>
          </a:xfrm>
          <a:prstGeom prst="rect">
            <a:avLst/>
          </a:prstGeom>
          <a:noFill/>
          <a:ln w="25400">
            <a:solidFill>
              <a:schemeClr val="tx1"/>
            </a:solidFill>
            <a:miter lim="800000"/>
            <a:headEnd/>
            <a:tailEnd/>
          </a:ln>
        </p:spPr>
        <p:txBody>
          <a:bodyPr anchor="ctr">
            <a:spAutoFit/>
          </a:bodyPr>
          <a:lstStyle/>
          <a:p>
            <a:r>
              <a:rPr lang="en-GB" sz="1600"/>
              <a:t>Stimulus Generator</a:t>
            </a:r>
          </a:p>
        </p:txBody>
      </p:sp>
      <p:sp>
        <p:nvSpPr>
          <p:cNvPr id="27659" name="TextBox 17"/>
          <p:cNvSpPr txBox="1">
            <a:spLocks noChangeArrowheads="1"/>
          </p:cNvSpPr>
          <p:nvPr/>
        </p:nvSpPr>
        <p:spPr bwMode="auto">
          <a:xfrm>
            <a:off x="2317750" y="4908550"/>
            <a:ext cx="1150938" cy="720725"/>
          </a:xfrm>
          <a:prstGeom prst="rect">
            <a:avLst/>
          </a:prstGeom>
          <a:noFill/>
          <a:ln w="25400">
            <a:solidFill>
              <a:schemeClr val="tx1"/>
            </a:solidFill>
            <a:miter lim="800000"/>
            <a:headEnd/>
            <a:tailEnd/>
          </a:ln>
        </p:spPr>
        <p:txBody>
          <a:bodyPr anchor="ctr">
            <a:spAutoFit/>
          </a:bodyPr>
          <a:lstStyle/>
          <a:p>
            <a:r>
              <a:rPr lang="en-GB" sz="1600"/>
              <a:t>Driver</a:t>
            </a:r>
          </a:p>
        </p:txBody>
      </p:sp>
      <p:sp>
        <p:nvSpPr>
          <p:cNvPr id="27660" name="TextBox 20"/>
          <p:cNvSpPr txBox="1">
            <a:spLocks noChangeArrowheads="1"/>
          </p:cNvSpPr>
          <p:nvPr/>
        </p:nvSpPr>
        <p:spPr bwMode="auto">
          <a:xfrm>
            <a:off x="6335713" y="4908550"/>
            <a:ext cx="1295400" cy="720725"/>
          </a:xfrm>
          <a:prstGeom prst="rect">
            <a:avLst/>
          </a:prstGeom>
          <a:noFill/>
          <a:ln w="25400">
            <a:solidFill>
              <a:schemeClr val="tx1"/>
            </a:solidFill>
            <a:miter lim="800000"/>
            <a:headEnd/>
            <a:tailEnd/>
          </a:ln>
        </p:spPr>
        <p:txBody>
          <a:bodyPr anchor="ctr">
            <a:spAutoFit/>
          </a:bodyPr>
          <a:lstStyle/>
          <a:p>
            <a:r>
              <a:rPr lang="en-GB" sz="1600"/>
              <a:t>Responder</a:t>
            </a:r>
          </a:p>
        </p:txBody>
      </p:sp>
      <p:grpSp>
        <p:nvGrpSpPr>
          <p:cNvPr id="27661" name="Group 36"/>
          <p:cNvGrpSpPr>
            <a:grpSpLocks/>
          </p:cNvGrpSpPr>
          <p:nvPr/>
        </p:nvGrpSpPr>
        <p:grpSpPr bwMode="auto">
          <a:xfrm>
            <a:off x="5305425" y="3400425"/>
            <a:ext cx="1152525" cy="863600"/>
            <a:chOff x="4860032" y="3138334"/>
            <a:chExt cx="1152128" cy="864000"/>
          </a:xfrm>
        </p:grpSpPr>
        <p:sp>
          <p:nvSpPr>
            <p:cNvPr id="27704" name="TextBox 18"/>
            <p:cNvSpPr txBox="1">
              <a:spLocks noChangeArrowheads="1"/>
            </p:cNvSpPr>
            <p:nvPr/>
          </p:nvSpPr>
          <p:spPr bwMode="auto">
            <a:xfrm>
              <a:off x="4860032" y="3138334"/>
              <a:ext cx="1152128" cy="864000"/>
            </a:xfrm>
            <a:prstGeom prst="rect">
              <a:avLst/>
            </a:prstGeom>
            <a:solidFill>
              <a:schemeClr val="bg1"/>
            </a:solidFill>
            <a:ln w="25400">
              <a:solidFill>
                <a:schemeClr val="tx1"/>
              </a:solidFill>
              <a:miter lim="800000"/>
              <a:headEnd/>
              <a:tailEnd/>
            </a:ln>
          </p:spPr>
          <p:txBody>
            <a:bodyPr anchor="ctr">
              <a:spAutoFit/>
            </a:bodyPr>
            <a:lstStyle/>
            <a:p>
              <a:r>
                <a:rPr lang="en-GB" sz="1600"/>
                <a:t>Monitor</a:t>
              </a:r>
            </a:p>
          </p:txBody>
        </p:sp>
        <p:grpSp>
          <p:nvGrpSpPr>
            <p:cNvPr id="27705" name="Group 27"/>
            <p:cNvGrpSpPr>
              <a:grpSpLocks/>
            </p:cNvGrpSpPr>
            <p:nvPr/>
          </p:nvGrpSpPr>
          <p:grpSpPr bwMode="auto">
            <a:xfrm>
              <a:off x="5112000" y="3780000"/>
              <a:ext cx="660288" cy="144000"/>
              <a:chOff x="6084000" y="3060000"/>
              <a:chExt cx="660288" cy="144000"/>
            </a:xfrm>
          </p:grpSpPr>
          <p:grpSp>
            <p:nvGrpSpPr>
              <p:cNvPr id="27706" name="Group 23"/>
              <p:cNvGrpSpPr>
                <a:grpSpLocks/>
              </p:cNvGrpSpPr>
              <p:nvPr/>
            </p:nvGrpSpPr>
            <p:grpSpPr bwMode="auto">
              <a:xfrm>
                <a:off x="6444208" y="3060000"/>
                <a:ext cx="300080" cy="144000"/>
                <a:chOff x="6444208" y="3060000"/>
                <a:chExt cx="432000" cy="224984"/>
              </a:xfrm>
            </p:grpSpPr>
            <p:sp>
              <p:nvSpPr>
                <p:cNvPr id="27710" name="Oval 21"/>
                <p:cNvSpPr>
                  <a:spLocks noChangeArrowheads="1"/>
                </p:cNvSpPr>
                <p:nvPr/>
              </p:nvSpPr>
              <p:spPr bwMode="auto">
                <a:xfrm>
                  <a:off x="6444208" y="3060000"/>
                  <a:ext cx="432000" cy="216000"/>
                </a:xfrm>
                <a:prstGeom prst="ellipse">
                  <a:avLst/>
                </a:prstGeom>
                <a:solidFill>
                  <a:schemeClr val="bg1"/>
                </a:solidFill>
                <a:ln w="9525" algn="ctr">
                  <a:solidFill>
                    <a:schemeClr val="tx1"/>
                  </a:solidFill>
                  <a:round/>
                  <a:headEnd type="triangle" w="med" len="med"/>
                  <a:tailEnd type="triangle" w="med" len="med"/>
                </a:ln>
              </p:spPr>
              <p:txBody>
                <a:bodyPr anchor="ctr"/>
                <a:lstStyle/>
                <a:p>
                  <a:endParaRPr lang="en-GB" sz="2400" b="1"/>
                </a:p>
              </p:txBody>
            </p:sp>
            <p:sp>
              <p:nvSpPr>
                <p:cNvPr id="27711" name="Oval 22"/>
                <p:cNvSpPr>
                  <a:spLocks noChangeArrowheads="1"/>
                </p:cNvSpPr>
                <p:nvPr/>
              </p:nvSpPr>
              <p:spPr bwMode="auto">
                <a:xfrm>
                  <a:off x="6516240" y="3068984"/>
                  <a:ext cx="216000" cy="21600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grpSp>
          <p:grpSp>
            <p:nvGrpSpPr>
              <p:cNvPr id="27707" name="Group 24"/>
              <p:cNvGrpSpPr>
                <a:grpSpLocks/>
              </p:cNvGrpSpPr>
              <p:nvPr/>
            </p:nvGrpSpPr>
            <p:grpSpPr bwMode="auto">
              <a:xfrm flipH="1">
                <a:off x="6084000" y="3060000"/>
                <a:ext cx="300080" cy="144000"/>
                <a:chOff x="6444208" y="3060000"/>
                <a:chExt cx="432000" cy="224984"/>
              </a:xfrm>
            </p:grpSpPr>
            <p:sp>
              <p:nvSpPr>
                <p:cNvPr id="27708" name="Oval 25"/>
                <p:cNvSpPr>
                  <a:spLocks noChangeArrowheads="1"/>
                </p:cNvSpPr>
                <p:nvPr/>
              </p:nvSpPr>
              <p:spPr bwMode="auto">
                <a:xfrm>
                  <a:off x="6444208" y="3060000"/>
                  <a:ext cx="432000" cy="216000"/>
                </a:xfrm>
                <a:prstGeom prst="ellipse">
                  <a:avLst/>
                </a:prstGeom>
                <a:solidFill>
                  <a:schemeClr val="bg1"/>
                </a:solidFill>
                <a:ln w="9525" algn="ctr">
                  <a:solidFill>
                    <a:schemeClr val="tx1"/>
                  </a:solidFill>
                  <a:round/>
                  <a:headEnd type="triangle" w="med" len="med"/>
                  <a:tailEnd type="triangle" w="med" len="med"/>
                </a:ln>
              </p:spPr>
              <p:txBody>
                <a:bodyPr anchor="ctr"/>
                <a:lstStyle/>
                <a:p>
                  <a:endParaRPr lang="en-GB" sz="2400" b="1"/>
                </a:p>
              </p:txBody>
            </p:sp>
            <p:sp>
              <p:nvSpPr>
                <p:cNvPr id="27709" name="Oval 26"/>
                <p:cNvSpPr>
                  <a:spLocks noChangeArrowheads="1"/>
                </p:cNvSpPr>
                <p:nvPr/>
              </p:nvSpPr>
              <p:spPr bwMode="auto">
                <a:xfrm>
                  <a:off x="6516240" y="3068984"/>
                  <a:ext cx="216000" cy="21600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grpSp>
        </p:grpSp>
      </p:grpSp>
      <p:grpSp>
        <p:nvGrpSpPr>
          <p:cNvPr id="27662" name="Group 35"/>
          <p:cNvGrpSpPr>
            <a:grpSpLocks/>
          </p:cNvGrpSpPr>
          <p:nvPr/>
        </p:nvGrpSpPr>
        <p:grpSpPr bwMode="auto">
          <a:xfrm>
            <a:off x="3359150" y="3400425"/>
            <a:ext cx="1152525" cy="863600"/>
            <a:chOff x="2915816" y="3138334"/>
            <a:chExt cx="1152128" cy="864000"/>
          </a:xfrm>
        </p:grpSpPr>
        <p:sp>
          <p:nvSpPr>
            <p:cNvPr id="27696" name="TextBox 19"/>
            <p:cNvSpPr txBox="1">
              <a:spLocks noChangeArrowheads="1"/>
            </p:cNvSpPr>
            <p:nvPr/>
          </p:nvSpPr>
          <p:spPr bwMode="auto">
            <a:xfrm>
              <a:off x="2915816" y="3138334"/>
              <a:ext cx="1152128" cy="864000"/>
            </a:xfrm>
            <a:prstGeom prst="rect">
              <a:avLst/>
            </a:prstGeom>
            <a:solidFill>
              <a:schemeClr val="bg1"/>
            </a:solidFill>
            <a:ln w="25400">
              <a:solidFill>
                <a:schemeClr val="tx1"/>
              </a:solidFill>
              <a:miter lim="800000"/>
              <a:headEnd/>
              <a:tailEnd/>
            </a:ln>
          </p:spPr>
          <p:txBody>
            <a:bodyPr anchor="ctr">
              <a:spAutoFit/>
            </a:bodyPr>
            <a:lstStyle/>
            <a:p>
              <a:r>
                <a:rPr lang="en-GB" sz="1600"/>
                <a:t>Monitor</a:t>
              </a:r>
            </a:p>
          </p:txBody>
        </p:sp>
        <p:grpSp>
          <p:nvGrpSpPr>
            <p:cNvPr id="27697" name="Group 28"/>
            <p:cNvGrpSpPr>
              <a:grpSpLocks/>
            </p:cNvGrpSpPr>
            <p:nvPr/>
          </p:nvGrpSpPr>
          <p:grpSpPr bwMode="auto">
            <a:xfrm>
              <a:off x="3161736" y="3774250"/>
              <a:ext cx="660288" cy="144000"/>
              <a:chOff x="6084000" y="3060000"/>
              <a:chExt cx="660288" cy="144000"/>
            </a:xfrm>
          </p:grpSpPr>
          <p:grpSp>
            <p:nvGrpSpPr>
              <p:cNvPr id="27698" name="Group 23"/>
              <p:cNvGrpSpPr>
                <a:grpSpLocks/>
              </p:cNvGrpSpPr>
              <p:nvPr/>
            </p:nvGrpSpPr>
            <p:grpSpPr bwMode="auto">
              <a:xfrm>
                <a:off x="6444208" y="3060000"/>
                <a:ext cx="300080" cy="144000"/>
                <a:chOff x="6444208" y="3060000"/>
                <a:chExt cx="432000" cy="224984"/>
              </a:xfrm>
            </p:grpSpPr>
            <p:sp>
              <p:nvSpPr>
                <p:cNvPr id="27702" name="Oval 33"/>
                <p:cNvSpPr>
                  <a:spLocks noChangeArrowheads="1"/>
                </p:cNvSpPr>
                <p:nvPr/>
              </p:nvSpPr>
              <p:spPr bwMode="auto">
                <a:xfrm>
                  <a:off x="6444208" y="3060000"/>
                  <a:ext cx="432000" cy="216000"/>
                </a:xfrm>
                <a:prstGeom prst="ellipse">
                  <a:avLst/>
                </a:prstGeom>
                <a:solidFill>
                  <a:schemeClr val="bg1"/>
                </a:solidFill>
                <a:ln w="9525" algn="ctr">
                  <a:solidFill>
                    <a:schemeClr val="tx1"/>
                  </a:solidFill>
                  <a:round/>
                  <a:headEnd type="triangle" w="med" len="med"/>
                  <a:tailEnd type="triangle" w="med" len="med"/>
                </a:ln>
              </p:spPr>
              <p:txBody>
                <a:bodyPr anchor="ctr"/>
                <a:lstStyle/>
                <a:p>
                  <a:endParaRPr lang="en-GB" sz="2400" b="1"/>
                </a:p>
              </p:txBody>
            </p:sp>
            <p:sp>
              <p:nvSpPr>
                <p:cNvPr id="27703" name="Oval 34"/>
                <p:cNvSpPr>
                  <a:spLocks noChangeArrowheads="1"/>
                </p:cNvSpPr>
                <p:nvPr/>
              </p:nvSpPr>
              <p:spPr bwMode="auto">
                <a:xfrm>
                  <a:off x="6516240" y="3068984"/>
                  <a:ext cx="216000" cy="21600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grpSp>
          <p:grpSp>
            <p:nvGrpSpPr>
              <p:cNvPr id="27699" name="Group 24"/>
              <p:cNvGrpSpPr>
                <a:grpSpLocks/>
              </p:cNvGrpSpPr>
              <p:nvPr/>
            </p:nvGrpSpPr>
            <p:grpSpPr bwMode="auto">
              <a:xfrm flipH="1">
                <a:off x="6084000" y="3060000"/>
                <a:ext cx="300080" cy="144000"/>
                <a:chOff x="6444208" y="3060000"/>
                <a:chExt cx="432000" cy="224984"/>
              </a:xfrm>
            </p:grpSpPr>
            <p:sp>
              <p:nvSpPr>
                <p:cNvPr id="27700" name="Oval 31"/>
                <p:cNvSpPr>
                  <a:spLocks noChangeArrowheads="1"/>
                </p:cNvSpPr>
                <p:nvPr/>
              </p:nvSpPr>
              <p:spPr bwMode="auto">
                <a:xfrm>
                  <a:off x="6444208" y="3060000"/>
                  <a:ext cx="432000" cy="216000"/>
                </a:xfrm>
                <a:prstGeom prst="ellipse">
                  <a:avLst/>
                </a:prstGeom>
                <a:solidFill>
                  <a:schemeClr val="bg1"/>
                </a:solidFill>
                <a:ln w="9525" algn="ctr">
                  <a:solidFill>
                    <a:schemeClr val="tx1"/>
                  </a:solidFill>
                  <a:round/>
                  <a:headEnd type="triangle" w="med" len="med"/>
                  <a:tailEnd type="triangle" w="med" len="med"/>
                </a:ln>
              </p:spPr>
              <p:txBody>
                <a:bodyPr anchor="ctr"/>
                <a:lstStyle/>
                <a:p>
                  <a:endParaRPr lang="en-GB" sz="2400" b="1"/>
                </a:p>
              </p:txBody>
            </p:sp>
            <p:sp>
              <p:nvSpPr>
                <p:cNvPr id="27701" name="Oval 32"/>
                <p:cNvSpPr>
                  <a:spLocks noChangeArrowheads="1"/>
                </p:cNvSpPr>
                <p:nvPr/>
              </p:nvSpPr>
              <p:spPr bwMode="auto">
                <a:xfrm>
                  <a:off x="6516240" y="3068984"/>
                  <a:ext cx="216000" cy="21600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grpSp>
        </p:grpSp>
      </p:grpSp>
      <p:cxnSp>
        <p:nvCxnSpPr>
          <p:cNvPr id="27663" name="Straight Arrow Connector 38"/>
          <p:cNvCxnSpPr>
            <a:cxnSpLocks noChangeShapeType="1"/>
            <a:stCxn id="27653" idx="2"/>
            <a:endCxn id="27658" idx="0"/>
          </p:cNvCxnSpPr>
          <p:nvPr/>
        </p:nvCxnSpPr>
        <p:spPr bwMode="auto">
          <a:xfrm>
            <a:off x="1403350" y="2976563"/>
            <a:ext cx="0" cy="1931987"/>
          </a:xfrm>
          <a:prstGeom prst="straightConnector1">
            <a:avLst/>
          </a:prstGeom>
          <a:noFill/>
          <a:ln w="25400" algn="ctr">
            <a:solidFill>
              <a:schemeClr val="tx1"/>
            </a:solidFill>
            <a:round/>
            <a:headEnd/>
            <a:tailEnd type="triangle" w="lg" len="lg"/>
          </a:ln>
        </p:spPr>
      </p:cxnSp>
      <p:cxnSp>
        <p:nvCxnSpPr>
          <p:cNvPr id="27664" name="Straight Arrow Connector 39"/>
          <p:cNvCxnSpPr>
            <a:cxnSpLocks noChangeShapeType="1"/>
            <a:stCxn id="27658" idx="3"/>
            <a:endCxn id="27659" idx="1"/>
          </p:cNvCxnSpPr>
          <p:nvPr/>
        </p:nvCxnSpPr>
        <p:spPr bwMode="auto">
          <a:xfrm>
            <a:off x="1979613" y="5268913"/>
            <a:ext cx="338137" cy="0"/>
          </a:xfrm>
          <a:prstGeom prst="straightConnector1">
            <a:avLst/>
          </a:prstGeom>
          <a:noFill/>
          <a:ln w="25400" algn="ctr">
            <a:solidFill>
              <a:schemeClr val="tx1"/>
            </a:solidFill>
            <a:round/>
            <a:headEnd/>
            <a:tailEnd type="triangle" w="lg" len="lg"/>
          </a:ln>
        </p:spPr>
      </p:cxnSp>
      <p:cxnSp>
        <p:nvCxnSpPr>
          <p:cNvPr id="27665" name="Straight Arrow Connector 42"/>
          <p:cNvCxnSpPr>
            <a:cxnSpLocks noChangeShapeType="1"/>
            <a:stCxn id="27660" idx="3"/>
            <a:endCxn id="27656" idx="1"/>
          </p:cNvCxnSpPr>
          <p:nvPr/>
        </p:nvCxnSpPr>
        <p:spPr bwMode="auto">
          <a:xfrm>
            <a:off x="7631113" y="5268913"/>
            <a:ext cx="360362" cy="0"/>
          </a:xfrm>
          <a:prstGeom prst="straightConnector1">
            <a:avLst/>
          </a:prstGeom>
          <a:noFill/>
          <a:ln w="25400" algn="ctr">
            <a:solidFill>
              <a:schemeClr val="tx1"/>
            </a:solidFill>
            <a:round/>
            <a:headEnd type="triangle" w="lg" len="lg"/>
            <a:tailEnd type="triangle" w="lg" len="lg"/>
          </a:ln>
        </p:spPr>
      </p:cxnSp>
      <p:cxnSp>
        <p:nvCxnSpPr>
          <p:cNvPr id="27666" name="Straight Arrow Connector 43"/>
          <p:cNvCxnSpPr>
            <a:cxnSpLocks noChangeShapeType="1"/>
            <a:stCxn id="27659" idx="3"/>
            <a:endCxn id="27657" idx="1"/>
          </p:cNvCxnSpPr>
          <p:nvPr/>
        </p:nvCxnSpPr>
        <p:spPr bwMode="auto">
          <a:xfrm>
            <a:off x="3468688" y="5268913"/>
            <a:ext cx="914400" cy="0"/>
          </a:xfrm>
          <a:prstGeom prst="straightConnector1">
            <a:avLst/>
          </a:prstGeom>
          <a:noFill/>
          <a:ln w="25400" algn="ctr">
            <a:solidFill>
              <a:schemeClr val="tx1"/>
            </a:solidFill>
            <a:round/>
            <a:headEnd/>
            <a:tailEnd type="triangle" w="lg" len="lg"/>
          </a:ln>
        </p:spPr>
      </p:cxnSp>
      <p:cxnSp>
        <p:nvCxnSpPr>
          <p:cNvPr id="27667" name="Straight Arrow Connector 44"/>
          <p:cNvCxnSpPr>
            <a:cxnSpLocks noChangeShapeType="1"/>
            <a:stCxn id="27653" idx="3"/>
            <a:endCxn id="27655" idx="1"/>
          </p:cNvCxnSpPr>
          <p:nvPr/>
        </p:nvCxnSpPr>
        <p:spPr bwMode="auto">
          <a:xfrm>
            <a:off x="1979613" y="2684463"/>
            <a:ext cx="468312" cy="0"/>
          </a:xfrm>
          <a:prstGeom prst="straightConnector1">
            <a:avLst/>
          </a:prstGeom>
          <a:noFill/>
          <a:ln w="25400" algn="ctr">
            <a:solidFill>
              <a:schemeClr val="tx1"/>
            </a:solidFill>
            <a:round/>
            <a:headEnd type="triangle" w="lg" len="lg"/>
            <a:tailEnd type="none" w="lg" len="lg"/>
          </a:ln>
        </p:spPr>
      </p:cxnSp>
      <p:cxnSp>
        <p:nvCxnSpPr>
          <p:cNvPr id="27668" name="Straight Arrow Connector 45"/>
          <p:cNvCxnSpPr>
            <a:cxnSpLocks noChangeShapeType="1"/>
            <a:stCxn id="27657" idx="3"/>
            <a:endCxn id="27660" idx="1"/>
          </p:cNvCxnSpPr>
          <p:nvPr/>
        </p:nvCxnSpPr>
        <p:spPr bwMode="auto">
          <a:xfrm>
            <a:off x="5535613" y="5268913"/>
            <a:ext cx="800100" cy="0"/>
          </a:xfrm>
          <a:prstGeom prst="straightConnector1">
            <a:avLst/>
          </a:prstGeom>
          <a:noFill/>
          <a:ln w="25400" algn="ctr">
            <a:solidFill>
              <a:schemeClr val="tx1"/>
            </a:solidFill>
            <a:round/>
            <a:headEnd/>
            <a:tailEnd type="triangle" w="lg" len="lg"/>
          </a:ln>
        </p:spPr>
      </p:cxnSp>
      <p:cxnSp>
        <p:nvCxnSpPr>
          <p:cNvPr id="27669" name="Straight Arrow Connector 47"/>
          <p:cNvCxnSpPr>
            <a:cxnSpLocks noChangeShapeType="1"/>
          </p:cNvCxnSpPr>
          <p:nvPr/>
        </p:nvCxnSpPr>
        <p:spPr bwMode="auto">
          <a:xfrm>
            <a:off x="3468688" y="5073650"/>
            <a:ext cx="914400" cy="0"/>
          </a:xfrm>
          <a:prstGeom prst="straightConnector1">
            <a:avLst/>
          </a:prstGeom>
          <a:noFill/>
          <a:ln w="25400" algn="ctr">
            <a:solidFill>
              <a:schemeClr val="tx1"/>
            </a:solidFill>
            <a:round/>
            <a:headEnd/>
            <a:tailEnd type="triangle" w="lg" len="lg"/>
          </a:ln>
        </p:spPr>
      </p:cxnSp>
      <p:cxnSp>
        <p:nvCxnSpPr>
          <p:cNvPr id="27670" name="Straight Arrow Connector 48"/>
          <p:cNvCxnSpPr>
            <a:cxnSpLocks noChangeShapeType="1"/>
          </p:cNvCxnSpPr>
          <p:nvPr/>
        </p:nvCxnSpPr>
        <p:spPr bwMode="auto">
          <a:xfrm flipH="1">
            <a:off x="3468688" y="5461000"/>
            <a:ext cx="906462" cy="0"/>
          </a:xfrm>
          <a:prstGeom prst="straightConnector1">
            <a:avLst/>
          </a:prstGeom>
          <a:noFill/>
          <a:ln w="25400" algn="ctr">
            <a:solidFill>
              <a:schemeClr val="tx1"/>
            </a:solidFill>
            <a:round/>
            <a:headEnd/>
            <a:tailEnd type="triangle" w="lg" len="lg"/>
          </a:ln>
        </p:spPr>
      </p:cxnSp>
      <p:cxnSp>
        <p:nvCxnSpPr>
          <p:cNvPr id="27671" name="Straight Arrow Connector 51"/>
          <p:cNvCxnSpPr>
            <a:cxnSpLocks noChangeShapeType="1"/>
          </p:cNvCxnSpPr>
          <p:nvPr/>
        </p:nvCxnSpPr>
        <p:spPr bwMode="auto">
          <a:xfrm>
            <a:off x="5535613" y="5073650"/>
            <a:ext cx="800100" cy="0"/>
          </a:xfrm>
          <a:prstGeom prst="straightConnector1">
            <a:avLst/>
          </a:prstGeom>
          <a:noFill/>
          <a:ln w="25400" algn="ctr">
            <a:solidFill>
              <a:schemeClr val="tx1"/>
            </a:solidFill>
            <a:round/>
            <a:headEnd/>
            <a:tailEnd type="triangle" w="lg" len="lg"/>
          </a:ln>
        </p:spPr>
      </p:cxnSp>
      <p:cxnSp>
        <p:nvCxnSpPr>
          <p:cNvPr id="27672" name="Straight Arrow Connector 52"/>
          <p:cNvCxnSpPr>
            <a:cxnSpLocks noChangeShapeType="1"/>
          </p:cNvCxnSpPr>
          <p:nvPr/>
        </p:nvCxnSpPr>
        <p:spPr bwMode="auto">
          <a:xfrm flipH="1">
            <a:off x="5535613" y="5461000"/>
            <a:ext cx="800100" cy="0"/>
          </a:xfrm>
          <a:prstGeom prst="straightConnector1">
            <a:avLst/>
          </a:prstGeom>
          <a:noFill/>
          <a:ln w="25400" algn="ctr">
            <a:solidFill>
              <a:schemeClr val="tx1"/>
            </a:solidFill>
            <a:round/>
            <a:headEnd/>
            <a:tailEnd type="triangle" w="lg" len="lg"/>
          </a:ln>
        </p:spPr>
      </p:cxnSp>
      <p:grpSp>
        <p:nvGrpSpPr>
          <p:cNvPr id="27673" name="Group 91"/>
          <p:cNvGrpSpPr>
            <a:grpSpLocks/>
          </p:cNvGrpSpPr>
          <p:nvPr/>
        </p:nvGrpSpPr>
        <p:grpSpPr bwMode="auto">
          <a:xfrm>
            <a:off x="5716588" y="4267200"/>
            <a:ext cx="331787" cy="1193800"/>
            <a:chOff x="3484080" y="4134250"/>
            <a:chExt cx="331920" cy="1193750"/>
          </a:xfrm>
        </p:grpSpPr>
        <p:cxnSp>
          <p:nvCxnSpPr>
            <p:cNvPr id="27693" name="Straight Arrow Connector 92"/>
            <p:cNvCxnSpPr>
              <a:cxnSpLocks noChangeShapeType="1"/>
            </p:cNvCxnSpPr>
            <p:nvPr/>
          </p:nvCxnSpPr>
          <p:spPr bwMode="auto">
            <a:xfrm>
              <a:off x="3641920" y="4134250"/>
              <a:ext cx="0" cy="1002036"/>
            </a:xfrm>
            <a:prstGeom prst="straightConnector1">
              <a:avLst/>
            </a:prstGeom>
            <a:noFill/>
            <a:ln w="25400" algn="ctr">
              <a:solidFill>
                <a:schemeClr val="tx1"/>
              </a:solidFill>
              <a:round/>
              <a:headEnd type="triangle" w="lg" len="lg"/>
              <a:tailEnd type="none" w="lg" len="lg"/>
            </a:ln>
          </p:spPr>
        </p:cxnSp>
        <p:cxnSp>
          <p:nvCxnSpPr>
            <p:cNvPr id="27694" name="Straight Arrow Connector 93"/>
            <p:cNvCxnSpPr>
              <a:cxnSpLocks noChangeShapeType="1"/>
            </p:cNvCxnSpPr>
            <p:nvPr/>
          </p:nvCxnSpPr>
          <p:spPr bwMode="auto">
            <a:xfrm>
              <a:off x="3484080" y="4134250"/>
              <a:ext cx="0" cy="806918"/>
            </a:xfrm>
            <a:prstGeom prst="straightConnector1">
              <a:avLst/>
            </a:prstGeom>
            <a:noFill/>
            <a:ln w="25400" algn="ctr">
              <a:solidFill>
                <a:schemeClr val="tx1"/>
              </a:solidFill>
              <a:round/>
              <a:headEnd type="triangle" w="lg" len="lg"/>
              <a:tailEnd type="none" w="lg" len="lg"/>
            </a:ln>
          </p:spPr>
        </p:cxnSp>
        <p:cxnSp>
          <p:nvCxnSpPr>
            <p:cNvPr id="27695" name="Straight Arrow Connector 94"/>
            <p:cNvCxnSpPr>
              <a:cxnSpLocks noChangeShapeType="1"/>
            </p:cNvCxnSpPr>
            <p:nvPr/>
          </p:nvCxnSpPr>
          <p:spPr bwMode="auto">
            <a:xfrm>
              <a:off x="3816000" y="4134250"/>
              <a:ext cx="0" cy="1193750"/>
            </a:xfrm>
            <a:prstGeom prst="straightConnector1">
              <a:avLst/>
            </a:prstGeom>
            <a:noFill/>
            <a:ln w="25400" algn="ctr">
              <a:solidFill>
                <a:schemeClr val="tx1"/>
              </a:solidFill>
              <a:round/>
              <a:headEnd type="triangle" w="lg" len="lg"/>
              <a:tailEnd type="none" w="lg" len="lg"/>
            </a:ln>
          </p:spPr>
        </p:cxnSp>
      </p:grpSp>
      <p:grpSp>
        <p:nvGrpSpPr>
          <p:cNvPr id="27674" name="Group 95"/>
          <p:cNvGrpSpPr>
            <a:grpSpLocks/>
          </p:cNvGrpSpPr>
          <p:nvPr/>
        </p:nvGrpSpPr>
        <p:grpSpPr bwMode="auto">
          <a:xfrm>
            <a:off x="3738563" y="4267200"/>
            <a:ext cx="333375" cy="1193800"/>
            <a:chOff x="3484080" y="4134250"/>
            <a:chExt cx="331920" cy="1193750"/>
          </a:xfrm>
        </p:grpSpPr>
        <p:cxnSp>
          <p:nvCxnSpPr>
            <p:cNvPr id="27690" name="Straight Arrow Connector 96"/>
            <p:cNvCxnSpPr>
              <a:cxnSpLocks noChangeShapeType="1"/>
            </p:cNvCxnSpPr>
            <p:nvPr/>
          </p:nvCxnSpPr>
          <p:spPr bwMode="auto">
            <a:xfrm>
              <a:off x="3641920" y="4134250"/>
              <a:ext cx="0" cy="1002036"/>
            </a:xfrm>
            <a:prstGeom prst="straightConnector1">
              <a:avLst/>
            </a:prstGeom>
            <a:noFill/>
            <a:ln w="25400" algn="ctr">
              <a:solidFill>
                <a:schemeClr val="tx1"/>
              </a:solidFill>
              <a:round/>
              <a:headEnd type="triangle" w="lg" len="lg"/>
              <a:tailEnd type="none" w="lg" len="lg"/>
            </a:ln>
          </p:spPr>
        </p:cxnSp>
        <p:cxnSp>
          <p:nvCxnSpPr>
            <p:cNvPr id="27691" name="Straight Arrow Connector 97"/>
            <p:cNvCxnSpPr>
              <a:cxnSpLocks noChangeShapeType="1"/>
            </p:cNvCxnSpPr>
            <p:nvPr/>
          </p:nvCxnSpPr>
          <p:spPr bwMode="auto">
            <a:xfrm>
              <a:off x="3484080" y="4134250"/>
              <a:ext cx="0" cy="806918"/>
            </a:xfrm>
            <a:prstGeom prst="straightConnector1">
              <a:avLst/>
            </a:prstGeom>
            <a:noFill/>
            <a:ln w="25400" algn="ctr">
              <a:solidFill>
                <a:schemeClr val="tx1"/>
              </a:solidFill>
              <a:round/>
              <a:headEnd type="triangle" w="lg" len="lg"/>
              <a:tailEnd type="none" w="lg" len="lg"/>
            </a:ln>
          </p:spPr>
        </p:cxnSp>
        <p:cxnSp>
          <p:nvCxnSpPr>
            <p:cNvPr id="27692" name="Straight Arrow Connector 98"/>
            <p:cNvCxnSpPr>
              <a:cxnSpLocks noChangeShapeType="1"/>
            </p:cNvCxnSpPr>
            <p:nvPr/>
          </p:nvCxnSpPr>
          <p:spPr bwMode="auto">
            <a:xfrm>
              <a:off x="3816000" y="4134250"/>
              <a:ext cx="0" cy="1193750"/>
            </a:xfrm>
            <a:prstGeom prst="straightConnector1">
              <a:avLst/>
            </a:prstGeom>
            <a:noFill/>
            <a:ln w="25400" algn="ctr">
              <a:solidFill>
                <a:schemeClr val="tx1"/>
              </a:solidFill>
              <a:round/>
              <a:headEnd type="triangle" w="lg" len="lg"/>
              <a:tailEnd type="none" w="lg" len="lg"/>
            </a:ln>
          </p:spPr>
        </p:cxnSp>
      </p:grpSp>
      <p:cxnSp>
        <p:nvCxnSpPr>
          <p:cNvPr id="27675" name="Straight Arrow Connector 99"/>
          <p:cNvCxnSpPr>
            <a:cxnSpLocks noChangeShapeType="1"/>
          </p:cNvCxnSpPr>
          <p:nvPr/>
        </p:nvCxnSpPr>
        <p:spPr bwMode="auto">
          <a:xfrm flipV="1">
            <a:off x="4265613" y="2125663"/>
            <a:ext cx="0" cy="1274762"/>
          </a:xfrm>
          <a:prstGeom prst="straightConnector1">
            <a:avLst/>
          </a:prstGeom>
          <a:noFill/>
          <a:ln w="25400" algn="ctr">
            <a:solidFill>
              <a:schemeClr val="tx1"/>
            </a:solidFill>
            <a:round/>
            <a:headEnd/>
            <a:tailEnd type="triangle" w="lg" len="lg"/>
          </a:ln>
        </p:spPr>
      </p:cxnSp>
      <p:cxnSp>
        <p:nvCxnSpPr>
          <p:cNvPr id="27676" name="Straight Arrow Connector 102"/>
          <p:cNvCxnSpPr>
            <a:cxnSpLocks noChangeShapeType="1"/>
          </p:cNvCxnSpPr>
          <p:nvPr/>
        </p:nvCxnSpPr>
        <p:spPr bwMode="auto">
          <a:xfrm flipV="1">
            <a:off x="5557838" y="2125663"/>
            <a:ext cx="0" cy="1274762"/>
          </a:xfrm>
          <a:prstGeom prst="straightConnector1">
            <a:avLst/>
          </a:prstGeom>
          <a:noFill/>
          <a:ln w="25400" algn="ctr">
            <a:solidFill>
              <a:schemeClr val="tx1"/>
            </a:solidFill>
            <a:round/>
            <a:headEnd/>
            <a:tailEnd type="triangle" w="lg" len="lg"/>
          </a:ln>
        </p:spPr>
      </p:cxnSp>
      <p:cxnSp>
        <p:nvCxnSpPr>
          <p:cNvPr id="27677" name="Straight Arrow Connector 103"/>
          <p:cNvCxnSpPr>
            <a:cxnSpLocks noChangeShapeType="1"/>
          </p:cNvCxnSpPr>
          <p:nvPr/>
        </p:nvCxnSpPr>
        <p:spPr bwMode="auto">
          <a:xfrm flipH="1">
            <a:off x="3605213" y="2684463"/>
            <a:ext cx="1952625" cy="0"/>
          </a:xfrm>
          <a:prstGeom prst="straightConnector1">
            <a:avLst/>
          </a:prstGeom>
          <a:noFill/>
          <a:ln w="25400" algn="ctr">
            <a:solidFill>
              <a:schemeClr val="tx1"/>
            </a:solidFill>
            <a:round/>
            <a:headEnd/>
            <a:tailEnd type="triangle" w="lg" len="lg"/>
          </a:ln>
        </p:spPr>
      </p:cxnSp>
      <p:sp>
        <p:nvSpPr>
          <p:cNvPr id="27678" name="Oval 105"/>
          <p:cNvSpPr>
            <a:spLocks noChangeArrowheads="1"/>
          </p:cNvSpPr>
          <p:nvPr/>
        </p:nvSpPr>
        <p:spPr bwMode="auto">
          <a:xfrm>
            <a:off x="4211638" y="2613025"/>
            <a:ext cx="107950" cy="10795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sp>
        <p:nvSpPr>
          <p:cNvPr id="27679" name="Oval 107"/>
          <p:cNvSpPr>
            <a:spLocks noChangeArrowheads="1"/>
          </p:cNvSpPr>
          <p:nvPr/>
        </p:nvSpPr>
        <p:spPr bwMode="auto">
          <a:xfrm>
            <a:off x="5507038" y="2620963"/>
            <a:ext cx="107950" cy="107950"/>
          </a:xfrm>
          <a:prstGeom prst="ellipse">
            <a:avLst/>
          </a:prstGeom>
          <a:solidFill>
            <a:schemeClr val="tx1"/>
          </a:solidFill>
          <a:ln w="9525" algn="ctr">
            <a:noFill/>
            <a:round/>
            <a:headEnd type="triangle" w="med" len="med"/>
            <a:tailEnd type="triangle" w="med" len="med"/>
          </a:ln>
        </p:spPr>
        <p:txBody>
          <a:bodyPr anchor="ctr"/>
          <a:lstStyle/>
          <a:p>
            <a:endParaRPr lang="en-GB" sz="2400" b="1"/>
          </a:p>
        </p:txBody>
      </p:sp>
      <p:sp>
        <p:nvSpPr>
          <p:cNvPr id="111" name="5-Point Star 110"/>
          <p:cNvSpPr/>
          <p:nvPr/>
        </p:nvSpPr>
        <p:spPr bwMode="auto">
          <a:xfrm>
            <a:off x="6029325" y="342741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2" name="5-Point Star 111"/>
          <p:cNvSpPr/>
          <p:nvPr/>
        </p:nvSpPr>
        <p:spPr bwMode="auto">
          <a:xfrm>
            <a:off x="5794375" y="154146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3" name="5-Point Star 112"/>
          <p:cNvSpPr/>
          <p:nvPr/>
        </p:nvSpPr>
        <p:spPr bwMode="auto">
          <a:xfrm>
            <a:off x="4051300" y="342741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4" name="5-Point Star 113"/>
          <p:cNvSpPr/>
          <p:nvPr/>
        </p:nvSpPr>
        <p:spPr bwMode="auto">
          <a:xfrm>
            <a:off x="3144838" y="494506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5" name="5-Point Star 114"/>
          <p:cNvSpPr/>
          <p:nvPr/>
        </p:nvSpPr>
        <p:spPr bwMode="auto">
          <a:xfrm>
            <a:off x="5143500" y="526891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6" name="5-Point Star 115"/>
          <p:cNvSpPr/>
          <p:nvPr/>
        </p:nvSpPr>
        <p:spPr bwMode="auto">
          <a:xfrm>
            <a:off x="7307263" y="4908550"/>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117" name="5-Point Star 116"/>
          <p:cNvSpPr/>
          <p:nvPr/>
        </p:nvSpPr>
        <p:spPr bwMode="auto">
          <a:xfrm>
            <a:off x="7145338" y="6037263"/>
            <a:ext cx="323850" cy="323850"/>
          </a:xfrm>
          <a:prstGeom prst="star5">
            <a:avLst/>
          </a:prstGeom>
          <a:solidFill>
            <a:srgbClr val="4185BD"/>
          </a:solidFill>
          <a:ln w="9525" cap="flat" cmpd="sng" algn="ctr">
            <a:noFill/>
            <a:prstDash val="solid"/>
            <a:round/>
            <a:headEnd type="triangle" w="med" len="med"/>
            <a:tailEnd type="triangle" w="med" len="med"/>
          </a:ln>
          <a:effectLst/>
        </p:spPr>
        <p:txBody>
          <a:bodyPr anchor="ctr"/>
          <a:lstStyle/>
          <a:p>
            <a:pPr>
              <a:defRPr/>
            </a:pPr>
            <a:endParaRPr lang="en-GB" sz="2400" b="1"/>
          </a:p>
        </p:txBody>
      </p:sp>
      <p:sp>
        <p:nvSpPr>
          <p:cNvPr id="27687" name="TextBox 117"/>
          <p:cNvSpPr txBox="1">
            <a:spLocks noChangeArrowheads="1"/>
          </p:cNvSpPr>
          <p:nvPr/>
        </p:nvSpPr>
        <p:spPr bwMode="auto">
          <a:xfrm>
            <a:off x="7307263" y="6037263"/>
            <a:ext cx="1573212" cy="369887"/>
          </a:xfrm>
          <a:prstGeom prst="rect">
            <a:avLst/>
          </a:prstGeom>
          <a:noFill/>
          <a:ln w="9525">
            <a:noFill/>
            <a:miter lim="800000"/>
            <a:headEnd/>
            <a:tailEnd/>
          </a:ln>
        </p:spPr>
        <p:txBody>
          <a:bodyPr>
            <a:spAutoFit/>
          </a:bodyPr>
          <a:lstStyle/>
          <a:p>
            <a:r>
              <a:rPr lang="en-GB">
                <a:solidFill>
                  <a:srgbClr val="4185BD"/>
                </a:solidFill>
              </a:rPr>
              <a:t>Assertions</a:t>
            </a:r>
          </a:p>
        </p:txBody>
      </p:sp>
      <p:sp>
        <p:nvSpPr>
          <p:cNvPr id="63" name="Oval 62"/>
          <p:cNvSpPr>
            <a:spLocks noChangeArrowheads="1"/>
          </p:cNvSpPr>
          <p:nvPr/>
        </p:nvSpPr>
        <p:spPr bwMode="auto">
          <a:xfrm>
            <a:off x="3203575" y="3302000"/>
            <a:ext cx="1512888" cy="1079500"/>
          </a:xfrm>
          <a:prstGeom prst="ellipse">
            <a:avLst/>
          </a:prstGeom>
          <a:noFill/>
          <a:ln w="66675" algn="ctr">
            <a:solidFill>
              <a:srgbClr val="C00000"/>
            </a:solidFill>
            <a:round/>
            <a:headEnd type="triangle" w="med" len="med"/>
            <a:tailEnd type="triangle" w="med" len="med"/>
          </a:ln>
        </p:spPr>
        <p:txBody>
          <a:bodyPr anchor="ctr"/>
          <a:lstStyle/>
          <a:p>
            <a:endParaRPr lang="en-GB" sz="2400" b="1"/>
          </a:p>
        </p:txBody>
      </p:sp>
      <p:sp>
        <p:nvSpPr>
          <p:cNvPr id="64" name="Oval 63"/>
          <p:cNvSpPr>
            <a:spLocks noChangeArrowheads="1"/>
          </p:cNvSpPr>
          <p:nvPr/>
        </p:nvSpPr>
        <p:spPr bwMode="auto">
          <a:xfrm>
            <a:off x="5076825" y="3302000"/>
            <a:ext cx="1511300" cy="1079500"/>
          </a:xfrm>
          <a:prstGeom prst="ellipse">
            <a:avLst/>
          </a:prstGeom>
          <a:noFill/>
          <a:ln w="66675" algn="ctr">
            <a:solidFill>
              <a:srgbClr val="C00000"/>
            </a:solidFill>
            <a:round/>
            <a:headEnd type="triangle" w="med" len="med"/>
            <a:tailEnd type="triangle" w="med" len="med"/>
          </a:ln>
        </p:spPr>
        <p:txBody>
          <a:bodyPr anchor="ctr"/>
          <a:lstStyle/>
          <a:p>
            <a:endParaRPr lang="en-GB" sz="2400" b="1"/>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GB" smtClean="0"/>
              <a:t>Monitors</a:t>
            </a:r>
          </a:p>
        </p:txBody>
      </p:sp>
      <p:sp>
        <p:nvSpPr>
          <p:cNvPr id="28675" name="Content Placeholder 2"/>
          <p:cNvSpPr>
            <a:spLocks noGrp="1"/>
          </p:cNvSpPr>
          <p:nvPr>
            <p:ph idx="1"/>
          </p:nvPr>
        </p:nvSpPr>
        <p:spPr>
          <a:xfrm>
            <a:off x="358775" y="1268413"/>
            <a:ext cx="8424863" cy="5040312"/>
          </a:xfrm>
        </p:spPr>
        <p:txBody>
          <a:bodyPr/>
          <a:lstStyle/>
          <a:p>
            <a:r>
              <a:rPr lang="en-GB" sz="2800" smtClean="0"/>
              <a:t>Monitors are TB components that observe the inputs, outputs, or internals of the DUV.</a:t>
            </a:r>
          </a:p>
          <a:p>
            <a:pPr lvl="1"/>
            <a:r>
              <a:rPr lang="en-GB" sz="2400" smtClean="0"/>
              <a:t>Monitors watch activity of the DUV.</a:t>
            </a:r>
          </a:p>
          <a:p>
            <a:pPr lvl="2"/>
            <a:r>
              <a:rPr lang="en-GB" sz="2000" smtClean="0"/>
              <a:t>Black box: DUV inputs and outputs </a:t>
            </a:r>
          </a:p>
          <a:p>
            <a:pPr lvl="2"/>
            <a:r>
              <a:rPr lang="en-GB" sz="2000" smtClean="0"/>
              <a:t>Grey box: potentially selected internals</a:t>
            </a:r>
          </a:p>
          <a:p>
            <a:pPr lvl="1"/>
            <a:r>
              <a:rPr lang="en-GB" sz="2400" smtClean="0"/>
              <a:t>Monitors can convert low-level signals to transactions.</a:t>
            </a:r>
          </a:p>
          <a:p>
            <a:pPr lvl="1"/>
            <a:r>
              <a:rPr lang="en-GB" sz="2400" smtClean="0"/>
              <a:t>Monitors can flag simple timing and protocol errors.</a:t>
            </a:r>
          </a:p>
          <a:p>
            <a:pPr lvl="1"/>
            <a:r>
              <a:rPr lang="en-GB" sz="2400" smtClean="0"/>
              <a:t>Monitors collect functional coverage.</a:t>
            </a:r>
          </a:p>
          <a:p>
            <a:pPr lvl="1"/>
            <a:r>
              <a:rPr lang="en-GB" sz="2400" smtClean="0"/>
              <a:t>Monitors update the scoreboard.</a:t>
            </a:r>
          </a:p>
          <a:p>
            <a:pPr lvl="1"/>
            <a:r>
              <a:rPr lang="en-GB" sz="2400" smtClean="0"/>
              <a:t>Monitors don’t drive DUV pins; they are “passive”. </a:t>
            </a:r>
          </a:p>
          <a:p>
            <a:pPr lvl="2">
              <a:spcBef>
                <a:spcPct val="0"/>
              </a:spcBef>
            </a:pPr>
            <a:r>
              <a:rPr lang="en-GB" sz="1800" smtClean="0"/>
              <a:t>Monitors are self-contained and don’t cause “side effects”.</a:t>
            </a:r>
          </a:p>
          <a:p>
            <a:pPr lvl="2">
              <a:spcBef>
                <a:spcPct val="0"/>
              </a:spcBef>
            </a:pPr>
            <a:r>
              <a:rPr lang="en-GB" sz="1800" smtClean="0"/>
              <a:t>Monitors are re-usable at different levels of abstraction.</a:t>
            </a:r>
          </a:p>
          <a:p>
            <a:pPr lvl="1"/>
            <a:endParaRPr lang="en-GB" smtClean="0"/>
          </a:p>
          <a:p>
            <a:pPr>
              <a:buFont typeface="Wingdings" pitchFamily="2" charset="2"/>
              <a:buNone/>
            </a:pPr>
            <a:endParaRPr lang="en-GB" smtClean="0"/>
          </a:p>
          <a:p>
            <a:endParaRPr lang="en-GB" smtClean="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smtClean="0"/>
              <a:t>Types of Monitors</a:t>
            </a:r>
          </a:p>
        </p:txBody>
      </p:sp>
      <p:sp>
        <p:nvSpPr>
          <p:cNvPr id="29699" name="Content Placeholder 2"/>
          <p:cNvSpPr>
            <a:spLocks noGrp="1"/>
          </p:cNvSpPr>
          <p:nvPr>
            <p:ph idx="1"/>
          </p:nvPr>
        </p:nvSpPr>
        <p:spPr>
          <a:xfrm>
            <a:off x="358775" y="1389063"/>
            <a:ext cx="8424863" cy="4895850"/>
          </a:xfrm>
        </p:spPr>
        <p:txBody>
          <a:bodyPr/>
          <a:lstStyle/>
          <a:p>
            <a:r>
              <a:rPr lang="en-GB" sz="2800" dirty="0" smtClean="0"/>
              <a:t>Input monitors:</a:t>
            </a:r>
          </a:p>
          <a:p>
            <a:pPr lvl="1">
              <a:spcBef>
                <a:spcPct val="0"/>
              </a:spcBef>
            </a:pPr>
            <a:r>
              <a:rPr lang="en-GB" sz="2400" dirty="0" smtClean="0"/>
              <a:t>Collect inputs to the DUV and pass them to scoreboard.</a:t>
            </a:r>
          </a:p>
          <a:p>
            <a:pPr lvl="1">
              <a:spcBef>
                <a:spcPct val="0"/>
              </a:spcBef>
            </a:pPr>
            <a:r>
              <a:rPr lang="en-GB" sz="2400" dirty="0" smtClean="0"/>
              <a:t>Can have checker components.</a:t>
            </a:r>
          </a:p>
          <a:p>
            <a:pPr>
              <a:spcBef>
                <a:spcPts val="1200"/>
              </a:spcBef>
            </a:pPr>
            <a:r>
              <a:rPr lang="en-GB" sz="2800" dirty="0" smtClean="0"/>
              <a:t>Output monitors:</a:t>
            </a:r>
          </a:p>
          <a:p>
            <a:pPr lvl="1">
              <a:spcBef>
                <a:spcPct val="0"/>
              </a:spcBef>
            </a:pPr>
            <a:r>
              <a:rPr lang="en-GB" sz="2400" dirty="0" smtClean="0"/>
              <a:t>Observe the outputs from the DUV and pass them to the scoreboard.</a:t>
            </a:r>
          </a:p>
          <a:p>
            <a:pPr lvl="1">
              <a:spcBef>
                <a:spcPct val="0"/>
              </a:spcBef>
            </a:pPr>
            <a:r>
              <a:rPr lang="en-GB" sz="2400" dirty="0" smtClean="0"/>
              <a:t>Can have checker components.</a:t>
            </a:r>
          </a:p>
          <a:p>
            <a:pPr>
              <a:spcBef>
                <a:spcPts val="1200"/>
              </a:spcBef>
            </a:pPr>
            <a:r>
              <a:rPr lang="en-GB" sz="2800" dirty="0" smtClean="0"/>
              <a:t>Coverage monitors:</a:t>
            </a:r>
          </a:p>
          <a:p>
            <a:pPr lvl="1">
              <a:spcBef>
                <a:spcPct val="0"/>
              </a:spcBef>
            </a:pPr>
            <a:r>
              <a:rPr lang="en-GB" sz="2400" dirty="0" smtClean="0"/>
              <a:t>Collects inputs, outputs and selected internal signals.</a:t>
            </a:r>
          </a:p>
          <a:p>
            <a:pPr lvl="1">
              <a:spcBef>
                <a:spcPct val="0"/>
              </a:spcBef>
            </a:pPr>
            <a:r>
              <a:rPr lang="en-GB" sz="2400" dirty="0" smtClean="0"/>
              <a:t>Permit analysis of stimulus and functionality coverage.</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Rule-based Checking</a:t>
            </a:r>
          </a:p>
        </p:txBody>
      </p:sp>
      <p:sp>
        <p:nvSpPr>
          <p:cNvPr id="43011" name="Rectangle 3"/>
          <p:cNvSpPr>
            <a:spLocks noGrp="1" noChangeArrowheads="1"/>
          </p:cNvSpPr>
          <p:nvPr>
            <p:ph type="body" idx="1"/>
          </p:nvPr>
        </p:nvSpPr>
        <p:spPr/>
        <p:txBody>
          <a:bodyPr/>
          <a:lstStyle/>
          <a:p>
            <a:pPr eaLnBrk="1" hangingPunct="1">
              <a:lnSpc>
                <a:spcPct val="90000"/>
              </a:lnSpc>
            </a:pPr>
            <a:r>
              <a:rPr lang="en-US" sz="2800" dirty="0" smtClean="0"/>
              <a:t>Checks that a set of rules hold in the DUV</a:t>
            </a:r>
          </a:p>
          <a:p>
            <a:pPr eaLnBrk="1" hangingPunct="1">
              <a:lnSpc>
                <a:spcPct val="90000"/>
              </a:lnSpc>
            </a:pPr>
            <a:r>
              <a:rPr lang="en-US" sz="2800" dirty="0" smtClean="0"/>
              <a:t>Essentially, all checking is rule-based, e.g.</a:t>
            </a:r>
          </a:p>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endParaRPr lang="en-US" sz="2800" dirty="0" smtClean="0"/>
          </a:p>
          <a:p>
            <a:pPr eaLnBrk="1" hangingPunct="1">
              <a:lnSpc>
                <a:spcPct val="90000"/>
              </a:lnSpc>
            </a:pPr>
            <a:r>
              <a:rPr lang="en-US" sz="2800" dirty="0" smtClean="0"/>
              <a:t>where </a:t>
            </a:r>
            <a:r>
              <a:rPr lang="en-US" sz="2800" dirty="0" smtClean="0"/>
              <a:t>the “something” can be</a:t>
            </a:r>
          </a:p>
          <a:p>
            <a:pPr lvl="1" eaLnBrk="1" hangingPunct="1">
              <a:lnSpc>
                <a:spcPct val="90000"/>
              </a:lnSpc>
            </a:pPr>
            <a:r>
              <a:rPr lang="en-US" sz="2400" dirty="0" smtClean="0"/>
              <a:t>Value of a register matches value in reference model</a:t>
            </a:r>
          </a:p>
          <a:p>
            <a:pPr lvl="1" eaLnBrk="1" hangingPunct="1">
              <a:lnSpc>
                <a:spcPct val="90000"/>
              </a:lnSpc>
            </a:pPr>
            <a:r>
              <a:rPr lang="en-US" sz="2400" dirty="0" smtClean="0"/>
              <a:t>Data in a packet at the DUV output matches data in the input as stored in the scoreboard</a:t>
            </a:r>
          </a:p>
          <a:p>
            <a:pPr lvl="1" eaLnBrk="1" hangingPunct="1">
              <a:lnSpc>
                <a:spcPct val="90000"/>
              </a:lnSpc>
            </a:pPr>
            <a:r>
              <a:rPr lang="en-US" sz="2400" dirty="0" err="1" smtClean="0"/>
              <a:t>response_out</a:t>
            </a:r>
            <a:r>
              <a:rPr lang="en-US" sz="2400" dirty="0" smtClean="0"/>
              <a:t> == 0 </a:t>
            </a:r>
            <a:r>
              <a:rPr lang="en-US" sz="2400" dirty="0" smtClean="0">
                <a:sym typeface="Wingdings" pitchFamily="2" charset="2"/>
              </a:rPr>
              <a:t> </a:t>
            </a:r>
            <a:r>
              <a:rPr lang="en-US" sz="2400" dirty="0" err="1" smtClean="0">
                <a:sym typeface="Wingdings" pitchFamily="2" charset="2"/>
              </a:rPr>
              <a:t>data_out</a:t>
            </a:r>
            <a:r>
              <a:rPr lang="en-US" sz="2400" dirty="0" smtClean="0">
                <a:sym typeface="Wingdings" pitchFamily="2" charset="2"/>
              </a:rPr>
              <a:t> == </a:t>
            </a:r>
            <a:r>
              <a:rPr lang="en-US" sz="2400" dirty="0" smtClean="0">
                <a:sym typeface="Wingdings" pitchFamily="2" charset="2"/>
              </a:rPr>
              <a:t>0</a:t>
            </a:r>
            <a:endParaRPr lang="en-US" sz="2400" dirty="0" smtClean="0">
              <a:sym typeface="Wingdings" pitchFamily="2" charset="2"/>
            </a:endParaRPr>
          </a:p>
        </p:txBody>
      </p:sp>
      <p:sp>
        <p:nvSpPr>
          <p:cNvPr id="43012" name="AutoShape 4"/>
          <p:cNvSpPr>
            <a:spLocks noChangeArrowheads="1"/>
          </p:cNvSpPr>
          <p:nvPr/>
        </p:nvSpPr>
        <p:spPr bwMode="auto">
          <a:xfrm>
            <a:off x="2224088" y="2781745"/>
            <a:ext cx="5124450" cy="806450"/>
          </a:xfrm>
          <a:prstGeom prst="foldedCorner">
            <a:avLst>
              <a:gd name="adj" fmla="val 17162"/>
            </a:avLst>
          </a:prstGeom>
          <a:solidFill>
            <a:schemeClr val="accent2"/>
          </a:solidFill>
          <a:ln w="25400">
            <a:solidFill>
              <a:schemeClr val="tx1"/>
            </a:solidFill>
            <a:round/>
            <a:headEnd/>
            <a:tailEnd type="none" w="lg" len="lg"/>
          </a:ln>
        </p:spPr>
        <p:txBody>
          <a:bodyPr wrap="none" lIns="80798" tIns="40399" rIns="80798" bIns="40399" anchor="ctr"/>
          <a:lstStyle/>
          <a:p>
            <a:pPr defTabSz="808038" rtl="1"/>
            <a:r>
              <a:rPr lang="en-US" sz="2100" dirty="0">
                <a:solidFill>
                  <a:schemeClr val="bg1"/>
                </a:solidFill>
                <a:latin typeface="Comic Sans MS" pitchFamily="66" charset="0"/>
                <a:cs typeface="Arial" charset="0"/>
              </a:rPr>
              <a:t>if (not </a:t>
            </a:r>
            <a:r>
              <a:rPr lang="en-US" sz="2100" dirty="0" smtClean="0">
                <a:solidFill>
                  <a:schemeClr val="bg1"/>
                </a:solidFill>
                <a:latin typeface="Comic Sans MS" pitchFamily="66" charset="0"/>
                <a:cs typeface="Arial" charset="0"/>
              </a:rPr>
              <a:t>“something”) </a:t>
            </a:r>
            <a:r>
              <a:rPr lang="en-US" sz="2100" dirty="0">
                <a:solidFill>
                  <a:schemeClr val="bg1"/>
                </a:solidFill>
                <a:latin typeface="Comic Sans MS" pitchFamily="66" charset="0"/>
                <a:cs typeface="Arial" charset="0"/>
              </a:rPr>
              <a:t>then error</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Rule-based Checking</a:t>
            </a:r>
          </a:p>
        </p:txBody>
      </p:sp>
      <p:sp>
        <p:nvSpPr>
          <p:cNvPr id="44035" name="Rectangle 3"/>
          <p:cNvSpPr>
            <a:spLocks noGrp="1" noChangeArrowheads="1"/>
          </p:cNvSpPr>
          <p:nvPr>
            <p:ph type="body" idx="1"/>
          </p:nvPr>
        </p:nvSpPr>
        <p:spPr>
          <a:xfrm>
            <a:off x="327210" y="1228058"/>
            <a:ext cx="8816790" cy="5404543"/>
          </a:xfrm>
        </p:spPr>
        <p:txBody>
          <a:bodyPr/>
          <a:lstStyle/>
          <a:p>
            <a:pPr eaLnBrk="1" hangingPunct="1">
              <a:lnSpc>
                <a:spcPct val="80000"/>
              </a:lnSpc>
            </a:pPr>
            <a:r>
              <a:rPr lang="en-US" sz="2800" dirty="0" smtClean="0"/>
              <a:t>Rules can come from many sources</a:t>
            </a:r>
          </a:p>
          <a:p>
            <a:pPr lvl="1" eaLnBrk="1" hangingPunct="1">
              <a:lnSpc>
                <a:spcPct val="80000"/>
              </a:lnSpc>
            </a:pPr>
            <a:r>
              <a:rPr lang="en-US" sz="2400" dirty="0" smtClean="0"/>
              <a:t>All levels of the design process</a:t>
            </a:r>
          </a:p>
          <a:p>
            <a:pPr lvl="2" eaLnBrk="1" hangingPunct="1">
              <a:lnSpc>
                <a:spcPct val="80000"/>
              </a:lnSpc>
            </a:pPr>
            <a:r>
              <a:rPr lang="en-US" sz="2000" dirty="0" smtClean="0"/>
              <a:t>Spec, high-level design, implementation</a:t>
            </a:r>
          </a:p>
          <a:p>
            <a:pPr lvl="1" eaLnBrk="1" hangingPunct="1">
              <a:lnSpc>
                <a:spcPct val="80000"/>
              </a:lnSpc>
            </a:pPr>
            <a:r>
              <a:rPr lang="en-US" sz="2400" dirty="0" smtClean="0"/>
              <a:t>Behavior of neighboring units</a:t>
            </a:r>
          </a:p>
          <a:p>
            <a:pPr eaLnBrk="1" hangingPunct="1">
              <a:lnSpc>
                <a:spcPct val="80000"/>
              </a:lnSpc>
              <a:spcBef>
                <a:spcPts val="1176"/>
              </a:spcBef>
            </a:pPr>
            <a:r>
              <a:rPr lang="en-US" sz="2800" dirty="0" smtClean="0"/>
              <a:t>Rules checking can be implemented in many places</a:t>
            </a:r>
          </a:p>
          <a:p>
            <a:pPr lvl="1" eaLnBrk="1" hangingPunct="1">
              <a:lnSpc>
                <a:spcPct val="80000"/>
              </a:lnSpc>
            </a:pPr>
            <a:r>
              <a:rPr lang="en-US" sz="2400" dirty="0" smtClean="0"/>
              <a:t>External checking tools</a:t>
            </a:r>
          </a:p>
          <a:p>
            <a:pPr lvl="1" eaLnBrk="1" hangingPunct="1">
              <a:lnSpc>
                <a:spcPct val="80000"/>
              </a:lnSpc>
            </a:pPr>
            <a:r>
              <a:rPr lang="en-US" sz="2400" dirty="0" smtClean="0"/>
              <a:t>Various places in the verification environment</a:t>
            </a:r>
          </a:p>
          <a:p>
            <a:pPr lvl="2" eaLnBrk="1" hangingPunct="1">
              <a:lnSpc>
                <a:spcPct val="80000"/>
              </a:lnSpc>
            </a:pPr>
            <a:r>
              <a:rPr lang="en-US" sz="2000" dirty="0" smtClean="0"/>
              <a:t>Interface monitors</a:t>
            </a:r>
          </a:p>
          <a:p>
            <a:pPr lvl="2" eaLnBrk="1" hangingPunct="1">
              <a:lnSpc>
                <a:spcPct val="80000"/>
              </a:lnSpc>
            </a:pPr>
            <a:r>
              <a:rPr lang="en-US" sz="2000" dirty="0" smtClean="0"/>
              <a:t>Scoreboards</a:t>
            </a:r>
          </a:p>
          <a:p>
            <a:pPr lvl="2" eaLnBrk="1" hangingPunct="1">
              <a:lnSpc>
                <a:spcPct val="80000"/>
              </a:lnSpc>
            </a:pPr>
            <a:r>
              <a:rPr lang="en-US" sz="2000" dirty="0" smtClean="0"/>
              <a:t>End-of-test checkers</a:t>
            </a:r>
          </a:p>
          <a:p>
            <a:pPr lvl="1" eaLnBrk="1" hangingPunct="1">
              <a:lnSpc>
                <a:spcPct val="80000"/>
              </a:lnSpc>
            </a:pPr>
            <a:r>
              <a:rPr lang="en-US" sz="2400" dirty="0" smtClean="0"/>
              <a:t>In the DUV itself</a:t>
            </a:r>
          </a:p>
          <a:p>
            <a:pPr eaLnBrk="1" hangingPunct="1">
              <a:lnSpc>
                <a:spcPct val="80000"/>
              </a:lnSpc>
              <a:spcBef>
                <a:spcPts val="1176"/>
              </a:spcBef>
            </a:pPr>
            <a:r>
              <a:rPr lang="en-US" sz="2800" dirty="0" smtClean="0"/>
              <a:t>Rule-based checkers embedded in the DUV code are called </a:t>
            </a:r>
            <a:r>
              <a:rPr lang="en-US" sz="2800" dirty="0" smtClean="0">
                <a:solidFill>
                  <a:srgbClr val="0000CC"/>
                </a:solidFill>
              </a:rPr>
              <a:t>assertions</a:t>
            </a:r>
          </a:p>
          <a:p>
            <a:pPr lvl="1" eaLnBrk="1" hangingPunct="1">
              <a:lnSpc>
                <a:spcPct val="80000"/>
              </a:lnSpc>
            </a:pPr>
            <a:r>
              <a:rPr lang="en-GB" sz="2400" dirty="0" smtClean="0"/>
              <a:t>Lecture on </a:t>
            </a:r>
            <a:r>
              <a:rPr lang="en-GB" sz="2400" dirty="0" smtClean="0">
                <a:solidFill>
                  <a:srgbClr val="A50021"/>
                </a:solidFill>
              </a:rPr>
              <a:t>Assertion-Based Verification </a:t>
            </a:r>
            <a:endParaRPr lang="en-US" sz="2400" dirty="0" smtClean="0">
              <a:solidFill>
                <a:srgbClr val="A50021"/>
              </a:solidFill>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Ideal Checking</a:t>
            </a:r>
          </a:p>
        </p:txBody>
      </p:sp>
      <p:sp>
        <p:nvSpPr>
          <p:cNvPr id="7171" name="Rectangle 3"/>
          <p:cNvSpPr>
            <a:spLocks noGrp="1" noChangeArrowheads="1"/>
          </p:cNvSpPr>
          <p:nvPr>
            <p:ph type="body" idx="1"/>
          </p:nvPr>
        </p:nvSpPr>
        <p:spPr>
          <a:xfrm>
            <a:off x="430213" y="1277938"/>
            <a:ext cx="8229600" cy="5026025"/>
          </a:xfrm>
        </p:spPr>
        <p:txBody>
          <a:bodyPr/>
          <a:lstStyle/>
          <a:p>
            <a:pPr eaLnBrk="1" hangingPunct="1">
              <a:lnSpc>
                <a:spcPct val="90000"/>
              </a:lnSpc>
            </a:pPr>
            <a:r>
              <a:rPr lang="en-US" sz="2800" dirty="0" smtClean="0"/>
              <a:t>In theory – detect deviation from expected behavior as soon as it happens and where it happens</a:t>
            </a:r>
          </a:p>
          <a:p>
            <a:pPr lvl="1" eaLnBrk="1" hangingPunct="1">
              <a:lnSpc>
                <a:spcPct val="90000"/>
              </a:lnSpc>
            </a:pPr>
            <a:r>
              <a:rPr lang="en-US" sz="2400" dirty="0" smtClean="0"/>
              <a:t>No need to worry about “disappearing errors”</a:t>
            </a:r>
          </a:p>
          <a:p>
            <a:pPr lvl="1" eaLnBrk="1" hangingPunct="1">
              <a:lnSpc>
                <a:spcPct val="90000"/>
              </a:lnSpc>
            </a:pPr>
            <a:r>
              <a:rPr lang="en-US" sz="2400" dirty="0" smtClean="0"/>
              <a:t>Easy to debug – the checker points to the bug</a:t>
            </a:r>
          </a:p>
          <a:p>
            <a:pPr eaLnBrk="1" hangingPunct="1">
              <a:lnSpc>
                <a:spcPct val="90000"/>
              </a:lnSpc>
            </a:pPr>
            <a:r>
              <a:rPr lang="en-US" sz="2800" dirty="0" smtClean="0"/>
              <a:t>This is not easy (even if we ignore many practical aspects) because in many cases we understand that something bad happened only in retrospect</a:t>
            </a:r>
          </a:p>
          <a:p>
            <a:pPr lvl="1" eaLnBrk="1" hangingPunct="1">
              <a:lnSpc>
                <a:spcPct val="90000"/>
              </a:lnSpc>
            </a:pPr>
            <a:r>
              <a:rPr lang="en-US" sz="2400" dirty="0" smtClean="0"/>
              <a:t>Several “good” behaviors collide to create a bad behavior</a:t>
            </a:r>
          </a:p>
          <a:p>
            <a:pPr eaLnBrk="1" hangingPunct="1">
              <a:lnSpc>
                <a:spcPct val="90000"/>
              </a:lnSpc>
            </a:pPr>
            <a:r>
              <a:rPr lang="en-US" sz="2800" dirty="0" smtClean="0">
                <a:solidFill>
                  <a:srgbClr val="0000CC"/>
                </a:solidFill>
              </a:rPr>
              <a:t>And what about the bugs we are not looking </a:t>
            </a:r>
            <a:r>
              <a:rPr lang="en-US" sz="2800" dirty="0" smtClean="0">
                <a:solidFill>
                  <a:srgbClr val="0000CC"/>
                </a:solidFill>
              </a:rPr>
              <a:t>for?</a:t>
            </a:r>
            <a:endParaRPr lang="en-US" sz="2800" dirty="0" smtClean="0">
              <a:solidFill>
                <a:srgbClr val="0000CC"/>
              </a:solidFill>
            </a:endParaRP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mtClean="0"/>
              <a:t>Self-Checking Testbenches</a:t>
            </a:r>
          </a:p>
        </p:txBody>
      </p:sp>
      <p:sp>
        <p:nvSpPr>
          <p:cNvPr id="25603" name="Content Placeholder 2"/>
          <p:cNvSpPr>
            <a:spLocks noGrp="1"/>
          </p:cNvSpPr>
          <p:nvPr>
            <p:ph idx="1"/>
          </p:nvPr>
        </p:nvSpPr>
        <p:spPr>
          <a:xfrm>
            <a:off x="358775" y="1152525"/>
            <a:ext cx="8424863" cy="5456552"/>
          </a:xfrm>
        </p:spPr>
        <p:txBody>
          <a:bodyPr/>
          <a:lstStyle/>
          <a:p>
            <a:r>
              <a:rPr lang="en-GB" dirty="0" smtClean="0"/>
              <a:t>Knowledge of the DUV functionality can be built into the TB.</a:t>
            </a:r>
          </a:p>
          <a:p>
            <a:pPr lvl="1"/>
            <a:r>
              <a:rPr lang="en-GB" dirty="0" smtClean="0"/>
              <a:t>This </a:t>
            </a:r>
            <a:r>
              <a:rPr lang="en-GB" i="1" dirty="0" smtClean="0">
                <a:solidFill>
                  <a:srgbClr val="A50021"/>
                </a:solidFill>
              </a:rPr>
              <a:t>automates</a:t>
            </a:r>
            <a:r>
              <a:rPr lang="en-GB" dirty="0" smtClean="0"/>
              <a:t> the checking process.</a:t>
            </a:r>
          </a:p>
          <a:p>
            <a:pPr lvl="1"/>
            <a:r>
              <a:rPr lang="en-GB" dirty="0" smtClean="0"/>
              <a:t>Verification engineers encode their knowledge of correct DUV functionality into the checkers, monitors and scoreboard using:</a:t>
            </a:r>
          </a:p>
          <a:p>
            <a:pPr lvl="2">
              <a:spcBef>
                <a:spcPts val="0"/>
              </a:spcBef>
            </a:pPr>
            <a:r>
              <a:rPr lang="en-GB" dirty="0" smtClean="0"/>
              <a:t>Golden Vectors,</a:t>
            </a:r>
          </a:p>
          <a:p>
            <a:pPr lvl="2">
              <a:spcBef>
                <a:spcPts val="0"/>
              </a:spcBef>
            </a:pPr>
            <a:r>
              <a:rPr lang="en-GB" dirty="0" smtClean="0"/>
              <a:t>Reference Models,</a:t>
            </a:r>
          </a:p>
          <a:p>
            <a:pPr lvl="2">
              <a:spcBef>
                <a:spcPts val="0"/>
              </a:spcBef>
            </a:pPr>
            <a:r>
              <a:rPr lang="en-GB" dirty="0" smtClean="0"/>
              <a:t>Protocols or Transactions,</a:t>
            </a:r>
          </a:p>
          <a:p>
            <a:pPr lvl="2">
              <a:spcBef>
                <a:spcPts val="0"/>
              </a:spcBef>
            </a:pPr>
            <a:r>
              <a:rPr lang="en-GB" dirty="0" smtClean="0"/>
              <a:t>Assertions.</a:t>
            </a:r>
          </a:p>
          <a:p>
            <a:r>
              <a:rPr lang="en-GB" dirty="0" smtClean="0"/>
              <a:t>This results in a </a:t>
            </a:r>
            <a:r>
              <a:rPr lang="en-GB" b="1" dirty="0" smtClean="0">
                <a:solidFill>
                  <a:srgbClr val="A50021"/>
                </a:solidFill>
              </a:rPr>
              <a:t>“self-checking” TB</a:t>
            </a:r>
            <a:r>
              <a:rPr lang="en-GB" dirty="0" smtClean="0">
                <a:solidFill>
                  <a:srgbClr val="A50021"/>
                </a:solidFill>
              </a:rPr>
              <a:t>.</a:t>
            </a:r>
          </a:p>
          <a:p>
            <a:pPr lvl="1">
              <a:spcBef>
                <a:spcPts val="0"/>
              </a:spcBef>
            </a:pPr>
            <a:r>
              <a:rPr lang="en-GB" dirty="0" smtClean="0"/>
              <a:t>Checkers are “always” active.</a:t>
            </a:r>
          </a:p>
        </p:txBody>
      </p:sp>
    </p:spTree>
    <p:extLst>
      <p:ext uri="{BB962C8B-B14F-4D97-AF65-F5344CB8AC3E}">
        <p14:creationId xmlns:p14="http://schemas.microsoft.com/office/powerpoint/2010/main" val="110328001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a:xfrm>
            <a:off x="685800" y="1355725"/>
            <a:ext cx="8166100" cy="3006725"/>
          </a:xfrm>
        </p:spPr>
        <p:txBody>
          <a:bodyPr/>
          <a:lstStyle/>
          <a:p>
            <a:pPr eaLnBrk="1" hangingPunct="1"/>
            <a:r>
              <a:rPr lang="en-US" sz="4000" smtClean="0"/>
              <a:t>Putting Coverage, Generation and Checking together:</a:t>
            </a:r>
            <a:br>
              <a:rPr lang="en-US" sz="4000" smtClean="0"/>
            </a:br>
            <a:r>
              <a:rPr lang="en-US" sz="4000" smtClean="0"/>
              <a:t/>
            </a:r>
            <a:br>
              <a:rPr lang="en-US" sz="4000" smtClean="0"/>
            </a:br>
            <a:r>
              <a:rPr lang="en-US" b="1" smtClean="0"/>
              <a:t>The Verification Environment</a:t>
            </a:r>
            <a:r>
              <a:rPr lang="en-US" sz="4000" b="1" smtClean="0"/>
              <a:t/>
            </a:r>
            <a:br>
              <a:rPr lang="en-US" sz="4000" b="1" smtClean="0"/>
            </a:br>
            <a:endParaRPr lang="en-US" sz="4000" b="1" smtClean="0"/>
          </a:p>
        </p:txBody>
      </p:sp>
      <p:sp>
        <p:nvSpPr>
          <p:cNvPr id="45059" name="Rectangle 3"/>
          <p:cNvSpPr>
            <a:spLocks noGrp="1" noChangeArrowheads="1"/>
          </p:cNvSpPr>
          <p:nvPr>
            <p:ph type="subTitle" idx="1"/>
          </p:nvPr>
        </p:nvSpPr>
        <p:spPr>
          <a:xfrm>
            <a:off x="711200" y="4876800"/>
            <a:ext cx="7962900" cy="762000"/>
          </a:xfrm>
        </p:spPr>
        <p:txBody>
          <a:bodyPr/>
          <a:lstStyle/>
          <a:p>
            <a:pPr eaLnBrk="1" hangingPunct="1"/>
            <a:r>
              <a:rPr lang="en-GB" sz="1600" smtClean="0"/>
              <a:t>(With many thanks to Cadence for providing the animations in this section.)</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z="4000" smtClean="0"/>
              <a:t>Traditional Approach: Directed Testing</a:t>
            </a:r>
          </a:p>
        </p:txBody>
      </p:sp>
      <p:grpSp>
        <p:nvGrpSpPr>
          <p:cNvPr id="2" name="Group 3"/>
          <p:cNvGrpSpPr>
            <a:grpSpLocks/>
          </p:cNvGrpSpPr>
          <p:nvPr/>
        </p:nvGrpSpPr>
        <p:grpSpPr bwMode="auto">
          <a:xfrm>
            <a:off x="6796088" y="4133850"/>
            <a:ext cx="2209800" cy="1284288"/>
            <a:chOff x="4281" y="2604"/>
            <a:chExt cx="1392" cy="809"/>
          </a:xfrm>
        </p:grpSpPr>
        <p:sp>
          <p:nvSpPr>
            <p:cNvPr id="46414" name="Line 4"/>
            <p:cNvSpPr>
              <a:spLocks noChangeShapeType="1"/>
            </p:cNvSpPr>
            <p:nvPr/>
          </p:nvSpPr>
          <p:spPr bwMode="auto">
            <a:xfrm flipH="1">
              <a:off x="4281" y="2807"/>
              <a:ext cx="243" cy="244"/>
            </a:xfrm>
            <a:prstGeom prst="line">
              <a:avLst/>
            </a:prstGeom>
            <a:noFill/>
            <a:ln w="19050">
              <a:solidFill>
                <a:srgbClr val="CC0000"/>
              </a:solidFill>
              <a:round/>
              <a:headEnd/>
              <a:tailEnd type="triangle" w="med" len="med"/>
            </a:ln>
          </p:spPr>
          <p:txBody>
            <a:bodyPr wrap="none" anchor="ctr"/>
            <a:lstStyle/>
            <a:p>
              <a:endParaRPr lang="en-GB"/>
            </a:p>
          </p:txBody>
        </p:sp>
        <p:sp>
          <p:nvSpPr>
            <p:cNvPr id="46415" name="Line 5"/>
            <p:cNvSpPr>
              <a:spLocks noChangeShapeType="1"/>
            </p:cNvSpPr>
            <p:nvPr/>
          </p:nvSpPr>
          <p:spPr bwMode="auto">
            <a:xfrm flipH="1">
              <a:off x="4563" y="3032"/>
              <a:ext cx="496" cy="381"/>
            </a:xfrm>
            <a:prstGeom prst="line">
              <a:avLst/>
            </a:prstGeom>
            <a:noFill/>
            <a:ln w="19050">
              <a:solidFill>
                <a:srgbClr val="CC0000"/>
              </a:solidFill>
              <a:round/>
              <a:headEnd/>
              <a:tailEnd type="triangle" w="med" len="med"/>
            </a:ln>
          </p:spPr>
          <p:txBody>
            <a:bodyPr wrap="none" anchor="ctr"/>
            <a:lstStyle/>
            <a:p>
              <a:endParaRPr lang="en-GB"/>
            </a:p>
          </p:txBody>
        </p:sp>
        <p:sp>
          <p:nvSpPr>
            <p:cNvPr id="46416" name="Rectangle 6"/>
            <p:cNvSpPr>
              <a:spLocks noChangeArrowheads="1"/>
            </p:cNvSpPr>
            <p:nvPr/>
          </p:nvSpPr>
          <p:spPr bwMode="auto">
            <a:xfrm>
              <a:off x="4521" y="2604"/>
              <a:ext cx="1152" cy="432"/>
            </a:xfrm>
            <a:prstGeom prst="rect">
              <a:avLst/>
            </a:prstGeom>
            <a:solidFill>
              <a:srgbClr val="FFEA91"/>
            </a:solidFill>
            <a:ln w="12700">
              <a:solidFill>
                <a:srgbClr val="CC0000"/>
              </a:solidFill>
              <a:miter lim="800000"/>
              <a:headEnd/>
              <a:tailEnd/>
            </a:ln>
          </p:spPr>
          <p:txBody>
            <a:bodyPr/>
            <a:lstStyle/>
            <a:p>
              <a:r>
                <a:rPr lang="en-US"/>
                <a:t>Redo if design changes</a:t>
              </a:r>
              <a:endParaRPr lang="en-GB"/>
            </a:p>
          </p:txBody>
        </p:sp>
      </p:grpSp>
      <p:grpSp>
        <p:nvGrpSpPr>
          <p:cNvPr id="3" name="Group 7"/>
          <p:cNvGrpSpPr>
            <a:grpSpLocks/>
          </p:cNvGrpSpPr>
          <p:nvPr/>
        </p:nvGrpSpPr>
        <p:grpSpPr bwMode="auto">
          <a:xfrm>
            <a:off x="279400" y="4762500"/>
            <a:ext cx="8026400" cy="457200"/>
            <a:chOff x="176" y="2952"/>
            <a:chExt cx="5056" cy="288"/>
          </a:xfrm>
        </p:grpSpPr>
        <p:sp>
          <p:nvSpPr>
            <p:cNvPr id="46412" name="Rectangle 8"/>
            <p:cNvSpPr>
              <a:spLocks noChangeArrowheads="1"/>
            </p:cNvSpPr>
            <p:nvPr/>
          </p:nvSpPr>
          <p:spPr bwMode="auto">
            <a:xfrm>
              <a:off x="240" y="2952"/>
              <a:ext cx="4992" cy="288"/>
            </a:xfrm>
            <a:prstGeom prst="rect">
              <a:avLst/>
            </a:prstGeom>
            <a:noFill/>
            <a:ln w="9525">
              <a:noFill/>
              <a:miter lim="800000"/>
              <a:headEnd/>
              <a:tailEnd/>
            </a:ln>
          </p:spPr>
          <p:txBody>
            <a:bodyPr/>
            <a:lstStyle/>
            <a:p>
              <a:pPr marL="223838" indent="-223838" algn="l">
                <a:spcBef>
                  <a:spcPct val="50000"/>
                </a:spcBef>
              </a:pPr>
              <a:r>
                <a:rPr lang="en-US" sz="2000">
                  <a:solidFill>
                    <a:srgbClr val="CC0000"/>
                  </a:solidFill>
                </a:rPr>
                <a:t>Automation</a:t>
              </a:r>
              <a:r>
                <a:rPr lang="en-US" sz="2000"/>
                <a:t>  Significant manual effort to write all the tests</a:t>
              </a:r>
            </a:p>
          </p:txBody>
        </p:sp>
        <p:sp>
          <p:nvSpPr>
            <p:cNvPr id="46413" name="AutoShape 9"/>
            <p:cNvSpPr>
              <a:spLocks noChangeArrowheads="1"/>
            </p:cNvSpPr>
            <p:nvPr/>
          </p:nvSpPr>
          <p:spPr bwMode="auto">
            <a:xfrm>
              <a:off x="176" y="2952"/>
              <a:ext cx="100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1 w 21600"/>
                <a:gd name="T25" fmla="*/ 3150 h 21600"/>
                <a:gd name="T26" fmla="*/ 18429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alpha val="50195"/>
              </a:srgbClr>
            </a:solidFill>
            <a:ln w="12700">
              <a:noFill/>
              <a:miter lim="800000"/>
              <a:headEnd/>
              <a:tailEnd/>
            </a:ln>
          </p:spPr>
          <p:txBody>
            <a:bodyPr wrap="none" anchor="ctr"/>
            <a:lstStyle/>
            <a:p>
              <a:endParaRPr lang="en-GB"/>
            </a:p>
          </p:txBody>
        </p:sp>
      </p:grpSp>
      <p:grpSp>
        <p:nvGrpSpPr>
          <p:cNvPr id="4" name="Group 10"/>
          <p:cNvGrpSpPr>
            <a:grpSpLocks/>
          </p:cNvGrpSpPr>
          <p:nvPr/>
        </p:nvGrpSpPr>
        <p:grpSpPr bwMode="auto">
          <a:xfrm>
            <a:off x="280988" y="5219700"/>
            <a:ext cx="8024812" cy="457200"/>
            <a:chOff x="177" y="3288"/>
            <a:chExt cx="5055" cy="288"/>
          </a:xfrm>
        </p:grpSpPr>
        <p:sp>
          <p:nvSpPr>
            <p:cNvPr id="46410" name="AutoShape 11"/>
            <p:cNvSpPr>
              <a:spLocks noChangeArrowheads="1"/>
            </p:cNvSpPr>
            <p:nvPr/>
          </p:nvSpPr>
          <p:spPr bwMode="auto">
            <a:xfrm>
              <a:off x="177" y="3288"/>
              <a:ext cx="988"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0 w 21600"/>
                <a:gd name="T25" fmla="*/ 3150 h 21600"/>
                <a:gd name="T26" fmla="*/ 1843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alpha val="50195"/>
              </a:srgbClr>
            </a:solidFill>
            <a:ln w="12700">
              <a:noFill/>
              <a:miter lim="800000"/>
              <a:headEnd/>
              <a:tailEnd/>
            </a:ln>
          </p:spPr>
          <p:txBody>
            <a:bodyPr wrap="none" anchor="ctr"/>
            <a:lstStyle/>
            <a:p>
              <a:endParaRPr lang="en-GB"/>
            </a:p>
          </p:txBody>
        </p:sp>
        <p:sp>
          <p:nvSpPr>
            <p:cNvPr id="46411" name="Rectangle 12"/>
            <p:cNvSpPr>
              <a:spLocks noChangeArrowheads="1"/>
            </p:cNvSpPr>
            <p:nvPr/>
          </p:nvSpPr>
          <p:spPr bwMode="auto">
            <a:xfrm>
              <a:off x="240" y="3288"/>
              <a:ext cx="4992" cy="288"/>
            </a:xfrm>
            <a:prstGeom prst="rect">
              <a:avLst/>
            </a:prstGeom>
            <a:noFill/>
            <a:ln w="9525">
              <a:noFill/>
              <a:miter lim="800000"/>
              <a:headEnd/>
              <a:tailEnd/>
            </a:ln>
          </p:spPr>
          <p:txBody>
            <a:bodyPr/>
            <a:lstStyle/>
            <a:p>
              <a:pPr marL="223838" indent="-223838" algn="l">
                <a:spcBef>
                  <a:spcPct val="50000"/>
                </a:spcBef>
              </a:pPr>
              <a:r>
                <a:rPr lang="en-US" sz="2000">
                  <a:solidFill>
                    <a:srgbClr val="CC0000"/>
                  </a:solidFill>
                </a:rPr>
                <a:t>Automation</a:t>
              </a:r>
              <a:r>
                <a:rPr lang="en-US" sz="2000"/>
                <a:t>  Work required to verify each goal was reached</a:t>
              </a:r>
            </a:p>
          </p:txBody>
        </p:sp>
      </p:grpSp>
      <p:grpSp>
        <p:nvGrpSpPr>
          <p:cNvPr id="5" name="Group 13"/>
          <p:cNvGrpSpPr>
            <a:grpSpLocks/>
          </p:cNvGrpSpPr>
          <p:nvPr/>
        </p:nvGrpSpPr>
        <p:grpSpPr bwMode="auto">
          <a:xfrm>
            <a:off x="223838" y="5648325"/>
            <a:ext cx="7256462" cy="552450"/>
            <a:chOff x="141" y="3612"/>
            <a:chExt cx="4419" cy="348"/>
          </a:xfrm>
        </p:grpSpPr>
        <p:sp>
          <p:nvSpPr>
            <p:cNvPr id="46408" name="AutoShape 14"/>
            <p:cNvSpPr>
              <a:spLocks noChangeArrowheads="1"/>
            </p:cNvSpPr>
            <p:nvPr/>
          </p:nvSpPr>
          <p:spPr bwMode="auto">
            <a:xfrm>
              <a:off x="141" y="3612"/>
              <a:ext cx="1163" cy="28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7 w 21600"/>
                <a:gd name="T25" fmla="*/ 3150 h 21600"/>
                <a:gd name="T26" fmla="*/ 18443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alpha val="50195"/>
              </a:srgbClr>
            </a:solidFill>
            <a:ln w="12700">
              <a:noFill/>
              <a:miter lim="800000"/>
              <a:headEnd/>
              <a:tailEnd/>
            </a:ln>
          </p:spPr>
          <p:txBody>
            <a:bodyPr wrap="none" anchor="ctr"/>
            <a:lstStyle/>
            <a:p>
              <a:endParaRPr lang="en-GB"/>
            </a:p>
          </p:txBody>
        </p:sp>
        <p:sp>
          <p:nvSpPr>
            <p:cNvPr id="46409" name="Rectangle 15"/>
            <p:cNvSpPr>
              <a:spLocks noChangeArrowheads="1"/>
            </p:cNvSpPr>
            <p:nvPr/>
          </p:nvSpPr>
          <p:spPr bwMode="auto">
            <a:xfrm>
              <a:off x="146" y="3624"/>
              <a:ext cx="4414" cy="336"/>
            </a:xfrm>
            <a:prstGeom prst="rect">
              <a:avLst/>
            </a:prstGeom>
            <a:noFill/>
            <a:ln w="9525">
              <a:noFill/>
              <a:miter lim="800000"/>
              <a:headEnd/>
              <a:tailEnd/>
            </a:ln>
          </p:spPr>
          <p:txBody>
            <a:bodyPr/>
            <a:lstStyle/>
            <a:p>
              <a:pPr marL="223838" indent="-223838" algn="l">
                <a:spcBef>
                  <a:spcPct val="50000"/>
                </a:spcBef>
              </a:pPr>
              <a:r>
                <a:rPr lang="en-US" sz="2000">
                  <a:solidFill>
                    <a:srgbClr val="CC0000"/>
                  </a:solidFill>
                </a:rPr>
                <a:t>Completeness</a:t>
              </a:r>
              <a:r>
                <a:rPr lang="en-US" sz="2000"/>
                <a:t>  Poor coverage of non-goal scenarios 		            … especially the cases that you didn’t “think of”</a:t>
              </a:r>
              <a:endParaRPr lang="en-US" sz="2000" b="1">
                <a:solidFill>
                  <a:srgbClr val="000099"/>
                </a:solidFill>
              </a:endParaRPr>
            </a:p>
          </p:txBody>
        </p:sp>
      </p:grpSp>
      <p:grpSp>
        <p:nvGrpSpPr>
          <p:cNvPr id="6" name="Group 16"/>
          <p:cNvGrpSpPr>
            <a:grpSpLocks/>
          </p:cNvGrpSpPr>
          <p:nvPr/>
        </p:nvGrpSpPr>
        <p:grpSpPr bwMode="auto">
          <a:xfrm>
            <a:off x="2366963" y="2460625"/>
            <a:ext cx="4351337" cy="2101850"/>
            <a:chOff x="975" y="1870"/>
            <a:chExt cx="3768" cy="1820"/>
          </a:xfrm>
        </p:grpSpPr>
        <p:sp>
          <p:nvSpPr>
            <p:cNvPr id="46387" name="Freeform 17"/>
            <p:cNvSpPr>
              <a:spLocks/>
            </p:cNvSpPr>
            <p:nvPr/>
          </p:nvSpPr>
          <p:spPr bwMode="auto">
            <a:xfrm>
              <a:off x="3852" y="261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88" name="Freeform 18"/>
            <p:cNvSpPr>
              <a:spLocks/>
            </p:cNvSpPr>
            <p:nvPr/>
          </p:nvSpPr>
          <p:spPr bwMode="auto">
            <a:xfrm>
              <a:off x="3278" y="3472"/>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89" name="Freeform 19"/>
            <p:cNvSpPr>
              <a:spLocks/>
            </p:cNvSpPr>
            <p:nvPr/>
          </p:nvSpPr>
          <p:spPr bwMode="auto">
            <a:xfrm>
              <a:off x="995" y="2939"/>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0" name="Freeform 20"/>
            <p:cNvSpPr>
              <a:spLocks/>
            </p:cNvSpPr>
            <p:nvPr/>
          </p:nvSpPr>
          <p:spPr bwMode="auto">
            <a:xfrm>
              <a:off x="4233" y="254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1" name="Freeform 21"/>
            <p:cNvSpPr>
              <a:spLocks/>
            </p:cNvSpPr>
            <p:nvPr/>
          </p:nvSpPr>
          <p:spPr bwMode="auto">
            <a:xfrm>
              <a:off x="1325" y="349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cap="flat" cmpd="sng">
              <a:noFill/>
              <a:prstDash val="solid"/>
              <a:round/>
              <a:headEnd type="none" w="med" len="med"/>
              <a:tailEnd type="none" w="med" len="med"/>
            </a:ln>
          </p:spPr>
          <p:txBody>
            <a:bodyPr/>
            <a:lstStyle/>
            <a:p>
              <a:endParaRPr lang="en-GB"/>
            </a:p>
          </p:txBody>
        </p:sp>
        <p:sp>
          <p:nvSpPr>
            <p:cNvPr id="46392" name="Freeform 22"/>
            <p:cNvSpPr>
              <a:spLocks/>
            </p:cNvSpPr>
            <p:nvPr/>
          </p:nvSpPr>
          <p:spPr bwMode="auto">
            <a:xfrm>
              <a:off x="1707" y="2568"/>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3" name="Freeform 23"/>
            <p:cNvSpPr>
              <a:spLocks/>
            </p:cNvSpPr>
            <p:nvPr/>
          </p:nvSpPr>
          <p:spPr bwMode="auto">
            <a:xfrm>
              <a:off x="1803" y="3290"/>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cap="flat" cmpd="sng">
              <a:noFill/>
              <a:prstDash val="solid"/>
              <a:round/>
              <a:headEnd type="none" w="med" len="med"/>
              <a:tailEnd type="none" w="med" len="med"/>
            </a:ln>
          </p:spPr>
          <p:txBody>
            <a:bodyPr/>
            <a:lstStyle/>
            <a:p>
              <a:endParaRPr lang="en-GB"/>
            </a:p>
          </p:txBody>
        </p:sp>
        <p:sp>
          <p:nvSpPr>
            <p:cNvPr id="46394" name="Freeform 24"/>
            <p:cNvSpPr>
              <a:spLocks/>
            </p:cNvSpPr>
            <p:nvPr/>
          </p:nvSpPr>
          <p:spPr bwMode="auto">
            <a:xfrm>
              <a:off x="2431" y="3448"/>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5" name="Freeform 25"/>
            <p:cNvSpPr>
              <a:spLocks/>
            </p:cNvSpPr>
            <p:nvPr/>
          </p:nvSpPr>
          <p:spPr bwMode="auto">
            <a:xfrm>
              <a:off x="2971" y="3441"/>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6" name="Freeform 26"/>
            <p:cNvSpPr>
              <a:spLocks/>
            </p:cNvSpPr>
            <p:nvPr/>
          </p:nvSpPr>
          <p:spPr bwMode="auto">
            <a:xfrm>
              <a:off x="3428" y="2896"/>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7" name="Freeform 27"/>
            <p:cNvSpPr>
              <a:spLocks/>
            </p:cNvSpPr>
            <p:nvPr/>
          </p:nvSpPr>
          <p:spPr bwMode="auto">
            <a:xfrm>
              <a:off x="975" y="2703"/>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8" name="Freeform 28"/>
            <p:cNvSpPr>
              <a:spLocks/>
            </p:cNvSpPr>
            <p:nvPr/>
          </p:nvSpPr>
          <p:spPr bwMode="auto">
            <a:xfrm>
              <a:off x="1652" y="3576"/>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399" name="Freeform 29"/>
            <p:cNvSpPr>
              <a:spLocks/>
            </p:cNvSpPr>
            <p:nvPr/>
          </p:nvSpPr>
          <p:spPr bwMode="auto">
            <a:xfrm>
              <a:off x="2791" y="2652"/>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0" name="Freeform 30"/>
            <p:cNvSpPr>
              <a:spLocks/>
            </p:cNvSpPr>
            <p:nvPr/>
          </p:nvSpPr>
          <p:spPr bwMode="auto">
            <a:xfrm>
              <a:off x="3424" y="2570"/>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1" name="Freeform 31"/>
            <p:cNvSpPr>
              <a:spLocks/>
            </p:cNvSpPr>
            <p:nvPr/>
          </p:nvSpPr>
          <p:spPr bwMode="auto">
            <a:xfrm>
              <a:off x="3563" y="355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2" name="Freeform 32"/>
            <p:cNvSpPr>
              <a:spLocks/>
            </p:cNvSpPr>
            <p:nvPr/>
          </p:nvSpPr>
          <p:spPr bwMode="auto">
            <a:xfrm>
              <a:off x="2548" y="2953"/>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3" name="Freeform 33"/>
            <p:cNvSpPr>
              <a:spLocks/>
            </p:cNvSpPr>
            <p:nvPr/>
          </p:nvSpPr>
          <p:spPr bwMode="auto">
            <a:xfrm>
              <a:off x="3099" y="3345"/>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4" name="Freeform 34"/>
            <p:cNvSpPr>
              <a:spLocks/>
            </p:cNvSpPr>
            <p:nvPr/>
          </p:nvSpPr>
          <p:spPr bwMode="auto">
            <a:xfrm>
              <a:off x="3593" y="2573"/>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5" name="Freeform 35"/>
            <p:cNvSpPr>
              <a:spLocks/>
            </p:cNvSpPr>
            <p:nvPr/>
          </p:nvSpPr>
          <p:spPr bwMode="auto">
            <a:xfrm>
              <a:off x="4638" y="2269"/>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6" name="Freeform 36"/>
            <p:cNvSpPr>
              <a:spLocks/>
            </p:cNvSpPr>
            <p:nvPr/>
          </p:nvSpPr>
          <p:spPr bwMode="auto">
            <a:xfrm>
              <a:off x="4569" y="1870"/>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6407" name="Freeform 37"/>
            <p:cNvSpPr>
              <a:spLocks/>
            </p:cNvSpPr>
            <p:nvPr/>
          </p:nvSpPr>
          <p:spPr bwMode="auto">
            <a:xfrm>
              <a:off x="4481" y="311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grpSp>
        <p:nvGrpSpPr>
          <p:cNvPr id="46088" name="Group 38"/>
          <p:cNvGrpSpPr>
            <a:grpSpLocks/>
          </p:cNvGrpSpPr>
          <p:nvPr/>
        </p:nvGrpSpPr>
        <p:grpSpPr bwMode="auto">
          <a:xfrm>
            <a:off x="4965700" y="2843213"/>
            <a:ext cx="123825" cy="122237"/>
            <a:chOff x="1741" y="932"/>
            <a:chExt cx="107" cy="106"/>
          </a:xfrm>
        </p:grpSpPr>
        <p:sp>
          <p:nvSpPr>
            <p:cNvPr id="46380" name="Oval 3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81" name="Oval 4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7" name="Group 41"/>
            <p:cNvGrpSpPr>
              <a:grpSpLocks/>
            </p:cNvGrpSpPr>
            <p:nvPr/>
          </p:nvGrpSpPr>
          <p:grpSpPr bwMode="auto">
            <a:xfrm>
              <a:off x="1741" y="932"/>
              <a:ext cx="107" cy="106"/>
              <a:chOff x="5063" y="3238"/>
              <a:chExt cx="107" cy="106"/>
            </a:xfrm>
          </p:grpSpPr>
          <p:sp>
            <p:nvSpPr>
              <p:cNvPr id="46383" name="Line 4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84" name="Line 4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85" name="Line 4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86" name="Line 4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89" name="Group 46"/>
          <p:cNvGrpSpPr>
            <a:grpSpLocks/>
          </p:cNvGrpSpPr>
          <p:nvPr/>
        </p:nvGrpSpPr>
        <p:grpSpPr bwMode="auto">
          <a:xfrm>
            <a:off x="4311650" y="4467225"/>
            <a:ext cx="123825" cy="123825"/>
            <a:chOff x="1741" y="932"/>
            <a:chExt cx="107" cy="106"/>
          </a:xfrm>
        </p:grpSpPr>
        <p:sp>
          <p:nvSpPr>
            <p:cNvPr id="46373" name="Oval 47"/>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74" name="Oval 48"/>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75" name="Group 49"/>
            <p:cNvGrpSpPr>
              <a:grpSpLocks/>
            </p:cNvGrpSpPr>
            <p:nvPr/>
          </p:nvGrpSpPr>
          <p:grpSpPr bwMode="auto">
            <a:xfrm>
              <a:off x="1741" y="932"/>
              <a:ext cx="107" cy="106"/>
              <a:chOff x="5063" y="3238"/>
              <a:chExt cx="107" cy="106"/>
            </a:xfrm>
          </p:grpSpPr>
          <p:sp>
            <p:nvSpPr>
              <p:cNvPr id="46376" name="Line 5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77" name="Line 5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78" name="Line 5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79" name="Line 5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90" name="Group 54"/>
          <p:cNvGrpSpPr>
            <a:grpSpLocks/>
          </p:cNvGrpSpPr>
          <p:nvPr/>
        </p:nvGrpSpPr>
        <p:grpSpPr bwMode="auto">
          <a:xfrm>
            <a:off x="4159250" y="4357688"/>
            <a:ext cx="123825" cy="122237"/>
            <a:chOff x="1741" y="932"/>
            <a:chExt cx="107" cy="106"/>
          </a:xfrm>
        </p:grpSpPr>
        <p:sp>
          <p:nvSpPr>
            <p:cNvPr id="46366" name="Oval 55"/>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67" name="Oval 56"/>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8" name="Group 57"/>
            <p:cNvGrpSpPr>
              <a:grpSpLocks/>
            </p:cNvGrpSpPr>
            <p:nvPr/>
          </p:nvGrpSpPr>
          <p:grpSpPr bwMode="auto">
            <a:xfrm>
              <a:off x="1741" y="932"/>
              <a:ext cx="107" cy="106"/>
              <a:chOff x="5063" y="3238"/>
              <a:chExt cx="107" cy="106"/>
            </a:xfrm>
          </p:grpSpPr>
          <p:sp>
            <p:nvSpPr>
              <p:cNvPr id="46369" name="Line 5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70" name="Line 5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71" name="Line 6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72" name="Line 6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91" name="Group 62"/>
          <p:cNvGrpSpPr>
            <a:grpSpLocks/>
          </p:cNvGrpSpPr>
          <p:nvPr/>
        </p:nvGrpSpPr>
        <p:grpSpPr bwMode="auto">
          <a:xfrm>
            <a:off x="5381625" y="3565525"/>
            <a:ext cx="123825" cy="122238"/>
            <a:chOff x="1741" y="932"/>
            <a:chExt cx="107" cy="106"/>
          </a:xfrm>
        </p:grpSpPr>
        <p:sp>
          <p:nvSpPr>
            <p:cNvPr id="46359" name="Oval 63"/>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60" name="Oval 64"/>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61" name="Group 65"/>
            <p:cNvGrpSpPr>
              <a:grpSpLocks/>
            </p:cNvGrpSpPr>
            <p:nvPr/>
          </p:nvGrpSpPr>
          <p:grpSpPr bwMode="auto">
            <a:xfrm>
              <a:off x="1741" y="932"/>
              <a:ext cx="107" cy="106"/>
              <a:chOff x="5063" y="3238"/>
              <a:chExt cx="107" cy="106"/>
            </a:xfrm>
          </p:grpSpPr>
          <p:sp>
            <p:nvSpPr>
              <p:cNvPr id="46362" name="Line 6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63" name="Line 6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64" name="Line 6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65" name="Line 6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92" name="Group 70"/>
          <p:cNvGrpSpPr>
            <a:grpSpLocks/>
          </p:cNvGrpSpPr>
          <p:nvPr/>
        </p:nvGrpSpPr>
        <p:grpSpPr bwMode="auto">
          <a:xfrm>
            <a:off x="6213475" y="3763963"/>
            <a:ext cx="123825" cy="122237"/>
            <a:chOff x="1741" y="932"/>
            <a:chExt cx="107" cy="106"/>
          </a:xfrm>
        </p:grpSpPr>
        <p:sp>
          <p:nvSpPr>
            <p:cNvPr id="46352" name="Oval 71"/>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53" name="Oval 72"/>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54" name="Group 73"/>
            <p:cNvGrpSpPr>
              <a:grpSpLocks/>
            </p:cNvGrpSpPr>
            <p:nvPr/>
          </p:nvGrpSpPr>
          <p:grpSpPr bwMode="auto">
            <a:xfrm>
              <a:off x="1741" y="932"/>
              <a:ext cx="107" cy="106"/>
              <a:chOff x="5063" y="3238"/>
              <a:chExt cx="107" cy="106"/>
            </a:xfrm>
          </p:grpSpPr>
          <p:sp>
            <p:nvSpPr>
              <p:cNvPr id="46355" name="Line 74"/>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56" name="Line 75"/>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57" name="Line 76"/>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58" name="Line 77"/>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093" name="Group 78"/>
          <p:cNvGrpSpPr>
            <a:grpSpLocks/>
          </p:cNvGrpSpPr>
          <p:nvPr/>
        </p:nvGrpSpPr>
        <p:grpSpPr bwMode="auto">
          <a:xfrm>
            <a:off x="6135688" y="4102100"/>
            <a:ext cx="123825" cy="122238"/>
            <a:chOff x="1741" y="932"/>
            <a:chExt cx="107" cy="106"/>
          </a:xfrm>
        </p:grpSpPr>
        <p:sp>
          <p:nvSpPr>
            <p:cNvPr id="46345" name="Oval 7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46" name="Oval 8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47" name="Group 81"/>
            <p:cNvGrpSpPr>
              <a:grpSpLocks/>
            </p:cNvGrpSpPr>
            <p:nvPr/>
          </p:nvGrpSpPr>
          <p:grpSpPr bwMode="auto">
            <a:xfrm>
              <a:off x="1741" y="932"/>
              <a:ext cx="107" cy="106"/>
              <a:chOff x="5063" y="3238"/>
              <a:chExt cx="107" cy="106"/>
            </a:xfrm>
          </p:grpSpPr>
          <p:sp>
            <p:nvSpPr>
              <p:cNvPr id="46348" name="Line 8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49" name="Line 8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50" name="Line 8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51" name="Line 8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10" name="Freeform 86"/>
          <p:cNvSpPr>
            <a:spLocks/>
          </p:cNvSpPr>
          <p:nvPr/>
        </p:nvSpPr>
        <p:spPr bwMode="auto">
          <a:xfrm>
            <a:off x="2381250" y="2233613"/>
            <a:ext cx="158750" cy="919162"/>
          </a:xfrm>
          <a:custGeom>
            <a:avLst/>
            <a:gdLst>
              <a:gd name="T0" fmla="*/ 0 w 138"/>
              <a:gd name="T1" fmla="*/ 0 h 796"/>
              <a:gd name="T2" fmla="*/ 2147483647 w 138"/>
              <a:gd name="T3" fmla="*/ 2147483647 h 796"/>
              <a:gd name="T4" fmla="*/ 2147483647 w 138"/>
              <a:gd name="T5" fmla="*/ 2147483647 h 796"/>
              <a:gd name="T6" fmla="*/ 0 60000 65536"/>
              <a:gd name="T7" fmla="*/ 0 60000 65536"/>
              <a:gd name="T8" fmla="*/ 0 60000 65536"/>
              <a:gd name="T9" fmla="*/ 0 w 138"/>
              <a:gd name="T10" fmla="*/ 0 h 796"/>
              <a:gd name="T11" fmla="*/ 138 w 138"/>
              <a:gd name="T12" fmla="*/ 796 h 796"/>
            </a:gdLst>
            <a:ahLst/>
            <a:cxnLst>
              <a:cxn ang="T6">
                <a:pos x="T0" y="T1"/>
              </a:cxn>
              <a:cxn ang="T7">
                <a:pos x="T2" y="T3"/>
              </a:cxn>
              <a:cxn ang="T8">
                <a:pos x="T4" y="T5"/>
              </a:cxn>
            </a:cxnLst>
            <a:rect l="T9" t="T10" r="T11" b="T12"/>
            <a:pathLst>
              <a:path w="138" h="796">
                <a:moveTo>
                  <a:pt x="0" y="0"/>
                </a:moveTo>
                <a:lnTo>
                  <a:pt x="138" y="796"/>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11" name="Freeform 87"/>
          <p:cNvSpPr>
            <a:spLocks/>
          </p:cNvSpPr>
          <p:nvPr/>
        </p:nvSpPr>
        <p:spPr bwMode="auto">
          <a:xfrm>
            <a:off x="2540000" y="3152775"/>
            <a:ext cx="147638" cy="608013"/>
          </a:xfrm>
          <a:custGeom>
            <a:avLst/>
            <a:gdLst>
              <a:gd name="T0" fmla="*/ 0 w 128"/>
              <a:gd name="T1" fmla="*/ 0 h 527"/>
              <a:gd name="T2" fmla="*/ 2147483647 w 128"/>
              <a:gd name="T3" fmla="*/ 2147483647 h 527"/>
              <a:gd name="T4" fmla="*/ 2147483647 w 128"/>
              <a:gd name="T5" fmla="*/ 2147483647 h 527"/>
              <a:gd name="T6" fmla="*/ 0 60000 65536"/>
              <a:gd name="T7" fmla="*/ 0 60000 65536"/>
              <a:gd name="T8" fmla="*/ 0 60000 65536"/>
              <a:gd name="T9" fmla="*/ 0 w 128"/>
              <a:gd name="T10" fmla="*/ 0 h 527"/>
              <a:gd name="T11" fmla="*/ 128 w 128"/>
              <a:gd name="T12" fmla="*/ 527 h 527"/>
            </a:gdLst>
            <a:ahLst/>
            <a:cxnLst>
              <a:cxn ang="T6">
                <a:pos x="T0" y="T1"/>
              </a:cxn>
              <a:cxn ang="T7">
                <a:pos x="T2" y="T3"/>
              </a:cxn>
              <a:cxn ang="T8">
                <a:pos x="T4" y="T5"/>
              </a:cxn>
            </a:cxnLst>
            <a:rect l="T9" t="T10" r="T11" b="T12"/>
            <a:pathLst>
              <a:path w="128" h="527">
                <a:moveTo>
                  <a:pt x="0" y="0"/>
                </a:moveTo>
                <a:lnTo>
                  <a:pt x="6" y="42"/>
                </a:lnTo>
                <a:lnTo>
                  <a:pt x="128" y="527"/>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grpSp>
        <p:nvGrpSpPr>
          <p:cNvPr id="19" name="Group 88"/>
          <p:cNvGrpSpPr>
            <a:grpSpLocks/>
          </p:cNvGrpSpPr>
          <p:nvPr/>
        </p:nvGrpSpPr>
        <p:grpSpPr bwMode="auto">
          <a:xfrm>
            <a:off x="2481263" y="3092450"/>
            <a:ext cx="123825" cy="122238"/>
            <a:chOff x="1741" y="932"/>
            <a:chExt cx="107" cy="106"/>
          </a:xfrm>
        </p:grpSpPr>
        <p:sp>
          <p:nvSpPr>
            <p:cNvPr id="46338" name="Oval 8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39" name="Oval 9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40" name="Group 91"/>
            <p:cNvGrpSpPr>
              <a:grpSpLocks/>
            </p:cNvGrpSpPr>
            <p:nvPr/>
          </p:nvGrpSpPr>
          <p:grpSpPr bwMode="auto">
            <a:xfrm>
              <a:off x="1741" y="932"/>
              <a:ext cx="107" cy="106"/>
              <a:chOff x="5063" y="3238"/>
              <a:chExt cx="107" cy="106"/>
            </a:xfrm>
          </p:grpSpPr>
          <p:sp>
            <p:nvSpPr>
              <p:cNvPr id="46341" name="Line 9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42" name="Line 9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43" name="Line 9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44" name="Line 9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20" name="Freeform 96"/>
          <p:cNvSpPr>
            <a:spLocks/>
          </p:cNvSpPr>
          <p:nvPr/>
        </p:nvSpPr>
        <p:spPr bwMode="auto">
          <a:xfrm>
            <a:off x="2706688" y="3817938"/>
            <a:ext cx="71437" cy="234950"/>
          </a:xfrm>
          <a:custGeom>
            <a:avLst/>
            <a:gdLst>
              <a:gd name="T0" fmla="*/ 0 w 63"/>
              <a:gd name="T1" fmla="*/ 0 h 203"/>
              <a:gd name="T2" fmla="*/ 2147483647 w 63"/>
              <a:gd name="T3" fmla="*/ 2147483647 h 203"/>
              <a:gd name="T4" fmla="*/ 0 60000 65536"/>
              <a:gd name="T5" fmla="*/ 0 60000 65536"/>
              <a:gd name="T6" fmla="*/ 0 w 63"/>
              <a:gd name="T7" fmla="*/ 0 h 203"/>
              <a:gd name="T8" fmla="*/ 63 w 63"/>
              <a:gd name="T9" fmla="*/ 203 h 203"/>
            </a:gdLst>
            <a:ahLst/>
            <a:cxnLst>
              <a:cxn ang="T4">
                <a:pos x="T0" y="T1"/>
              </a:cxn>
              <a:cxn ang="T5">
                <a:pos x="T2" y="T3"/>
              </a:cxn>
            </a:cxnLst>
            <a:rect l="T6" t="T7" r="T8" b="T9"/>
            <a:pathLst>
              <a:path w="63" h="203">
                <a:moveTo>
                  <a:pt x="0" y="0"/>
                </a:moveTo>
                <a:lnTo>
                  <a:pt x="63" y="203"/>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1" name="Freeform 97"/>
          <p:cNvSpPr>
            <a:spLocks/>
          </p:cNvSpPr>
          <p:nvPr/>
        </p:nvSpPr>
        <p:spPr bwMode="auto">
          <a:xfrm>
            <a:off x="2674938" y="3705225"/>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57122" name="Freeform 98"/>
          <p:cNvSpPr>
            <a:spLocks/>
          </p:cNvSpPr>
          <p:nvPr/>
        </p:nvSpPr>
        <p:spPr bwMode="auto">
          <a:xfrm>
            <a:off x="2593975" y="2135188"/>
            <a:ext cx="9525" cy="508000"/>
          </a:xfrm>
          <a:custGeom>
            <a:avLst/>
            <a:gdLst>
              <a:gd name="T0" fmla="*/ 0 w 8"/>
              <a:gd name="T1" fmla="*/ 0 h 440"/>
              <a:gd name="T2" fmla="*/ 2147483647 w 8"/>
              <a:gd name="T3" fmla="*/ 2147483647 h 440"/>
              <a:gd name="T4" fmla="*/ 0 60000 65536"/>
              <a:gd name="T5" fmla="*/ 0 60000 65536"/>
              <a:gd name="T6" fmla="*/ 0 w 8"/>
              <a:gd name="T7" fmla="*/ 0 h 440"/>
              <a:gd name="T8" fmla="*/ 8 w 8"/>
              <a:gd name="T9" fmla="*/ 440 h 440"/>
            </a:gdLst>
            <a:ahLst/>
            <a:cxnLst>
              <a:cxn ang="T4">
                <a:pos x="T0" y="T1"/>
              </a:cxn>
              <a:cxn ang="T5">
                <a:pos x="T2" y="T3"/>
              </a:cxn>
            </a:cxnLst>
            <a:rect l="T6" t="T7" r="T8" b="T9"/>
            <a:pathLst>
              <a:path w="8" h="440">
                <a:moveTo>
                  <a:pt x="0" y="0"/>
                </a:moveTo>
                <a:lnTo>
                  <a:pt x="8" y="440"/>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23" name="Freeform 99"/>
          <p:cNvSpPr>
            <a:spLocks/>
          </p:cNvSpPr>
          <p:nvPr/>
        </p:nvSpPr>
        <p:spPr bwMode="auto">
          <a:xfrm>
            <a:off x="2605088" y="2630488"/>
            <a:ext cx="49212" cy="201612"/>
          </a:xfrm>
          <a:custGeom>
            <a:avLst/>
            <a:gdLst>
              <a:gd name="T0" fmla="*/ 0 w 43"/>
              <a:gd name="T1" fmla="*/ 0 h 175"/>
              <a:gd name="T2" fmla="*/ 2147483647 w 43"/>
              <a:gd name="T3" fmla="*/ 2147483647 h 175"/>
              <a:gd name="T4" fmla="*/ 2147483647 w 43"/>
              <a:gd name="T5" fmla="*/ 2147483647 h 175"/>
              <a:gd name="T6" fmla="*/ 0 60000 65536"/>
              <a:gd name="T7" fmla="*/ 0 60000 65536"/>
              <a:gd name="T8" fmla="*/ 0 60000 65536"/>
              <a:gd name="T9" fmla="*/ 0 w 43"/>
              <a:gd name="T10" fmla="*/ 0 h 175"/>
              <a:gd name="T11" fmla="*/ 43 w 43"/>
              <a:gd name="T12" fmla="*/ 175 h 175"/>
            </a:gdLst>
            <a:ahLst/>
            <a:cxnLst>
              <a:cxn ang="T6">
                <a:pos x="T0" y="T1"/>
              </a:cxn>
              <a:cxn ang="T7">
                <a:pos x="T2" y="T3"/>
              </a:cxn>
              <a:cxn ang="T8">
                <a:pos x="T4" y="T5"/>
              </a:cxn>
            </a:cxnLst>
            <a:rect l="T9" t="T10" r="T11" b="T12"/>
            <a:pathLst>
              <a:path w="43" h="175">
                <a:moveTo>
                  <a:pt x="0" y="0"/>
                </a:moveTo>
                <a:lnTo>
                  <a:pt x="6" y="42"/>
                </a:lnTo>
                <a:lnTo>
                  <a:pt x="43" y="175"/>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4" name="Freeform 100"/>
          <p:cNvSpPr>
            <a:spLocks/>
          </p:cNvSpPr>
          <p:nvPr/>
        </p:nvSpPr>
        <p:spPr bwMode="auto">
          <a:xfrm>
            <a:off x="2663825" y="2870200"/>
            <a:ext cx="234950" cy="673100"/>
          </a:xfrm>
          <a:custGeom>
            <a:avLst/>
            <a:gdLst>
              <a:gd name="T0" fmla="*/ 0 w 204"/>
              <a:gd name="T1" fmla="*/ 0 h 584"/>
              <a:gd name="T2" fmla="*/ 2147483647 w 204"/>
              <a:gd name="T3" fmla="*/ 2147483647 h 584"/>
              <a:gd name="T4" fmla="*/ 0 60000 65536"/>
              <a:gd name="T5" fmla="*/ 0 60000 65536"/>
              <a:gd name="T6" fmla="*/ 0 w 204"/>
              <a:gd name="T7" fmla="*/ 0 h 584"/>
              <a:gd name="T8" fmla="*/ 204 w 204"/>
              <a:gd name="T9" fmla="*/ 584 h 584"/>
            </a:gdLst>
            <a:ahLst/>
            <a:cxnLst>
              <a:cxn ang="T4">
                <a:pos x="T0" y="T1"/>
              </a:cxn>
              <a:cxn ang="T5">
                <a:pos x="T2" y="T3"/>
              </a:cxn>
            </a:cxnLst>
            <a:rect l="T6" t="T7" r="T8" b="T9"/>
            <a:pathLst>
              <a:path w="204" h="584">
                <a:moveTo>
                  <a:pt x="0" y="0"/>
                </a:moveTo>
                <a:lnTo>
                  <a:pt x="204" y="58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5" name="Freeform 101"/>
          <p:cNvSpPr>
            <a:spLocks/>
          </p:cNvSpPr>
          <p:nvPr/>
        </p:nvSpPr>
        <p:spPr bwMode="auto">
          <a:xfrm>
            <a:off x="3130550" y="2130425"/>
            <a:ext cx="4763" cy="892175"/>
          </a:xfrm>
          <a:custGeom>
            <a:avLst/>
            <a:gdLst>
              <a:gd name="T0" fmla="*/ 0 w 4"/>
              <a:gd name="T1" fmla="*/ 0 h 772"/>
              <a:gd name="T2" fmla="*/ 2147483647 w 4"/>
              <a:gd name="T3" fmla="*/ 2147483647 h 772"/>
              <a:gd name="T4" fmla="*/ 0 60000 65536"/>
              <a:gd name="T5" fmla="*/ 0 60000 65536"/>
              <a:gd name="T6" fmla="*/ 0 w 4"/>
              <a:gd name="T7" fmla="*/ 0 h 772"/>
              <a:gd name="T8" fmla="*/ 4 w 4"/>
              <a:gd name="T9" fmla="*/ 772 h 772"/>
            </a:gdLst>
            <a:ahLst/>
            <a:cxnLst>
              <a:cxn ang="T4">
                <a:pos x="T0" y="T1"/>
              </a:cxn>
              <a:cxn ang="T5">
                <a:pos x="T2" y="T3"/>
              </a:cxn>
            </a:cxnLst>
            <a:rect l="T6" t="T7" r="T8" b="T9"/>
            <a:pathLst>
              <a:path w="4" h="772">
                <a:moveTo>
                  <a:pt x="0" y="0"/>
                </a:moveTo>
                <a:lnTo>
                  <a:pt x="4" y="77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26" name="Freeform 102"/>
          <p:cNvSpPr>
            <a:spLocks/>
          </p:cNvSpPr>
          <p:nvPr/>
        </p:nvSpPr>
        <p:spPr bwMode="auto">
          <a:xfrm>
            <a:off x="3033713" y="3030538"/>
            <a:ext cx="96837" cy="200025"/>
          </a:xfrm>
          <a:custGeom>
            <a:avLst/>
            <a:gdLst>
              <a:gd name="T0" fmla="*/ 2147483647 w 84"/>
              <a:gd name="T1" fmla="*/ 0 h 172"/>
              <a:gd name="T2" fmla="*/ 0 w 84"/>
              <a:gd name="T3" fmla="*/ 2147483647 h 172"/>
              <a:gd name="T4" fmla="*/ 0 60000 65536"/>
              <a:gd name="T5" fmla="*/ 0 60000 65536"/>
              <a:gd name="T6" fmla="*/ 0 w 84"/>
              <a:gd name="T7" fmla="*/ 0 h 172"/>
              <a:gd name="T8" fmla="*/ 84 w 84"/>
              <a:gd name="T9" fmla="*/ 172 h 172"/>
            </a:gdLst>
            <a:ahLst/>
            <a:cxnLst>
              <a:cxn ang="T4">
                <a:pos x="T0" y="T1"/>
              </a:cxn>
              <a:cxn ang="T5">
                <a:pos x="T2" y="T3"/>
              </a:cxn>
            </a:cxnLst>
            <a:rect l="T6" t="T7" r="T8" b="T9"/>
            <a:pathLst>
              <a:path w="84" h="172">
                <a:moveTo>
                  <a:pt x="84" y="0"/>
                </a:moveTo>
                <a:lnTo>
                  <a:pt x="0" y="172"/>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7" name="Freeform 103"/>
          <p:cNvSpPr>
            <a:spLocks/>
          </p:cNvSpPr>
          <p:nvPr/>
        </p:nvSpPr>
        <p:spPr bwMode="auto">
          <a:xfrm>
            <a:off x="2889250" y="3225800"/>
            <a:ext cx="147638" cy="327025"/>
          </a:xfrm>
          <a:custGeom>
            <a:avLst/>
            <a:gdLst>
              <a:gd name="T0" fmla="*/ 2147483647 w 128"/>
              <a:gd name="T1" fmla="*/ 0 h 284"/>
              <a:gd name="T2" fmla="*/ 0 w 128"/>
              <a:gd name="T3" fmla="*/ 2147483647 h 284"/>
              <a:gd name="T4" fmla="*/ 0 60000 65536"/>
              <a:gd name="T5" fmla="*/ 0 60000 65536"/>
              <a:gd name="T6" fmla="*/ 0 w 128"/>
              <a:gd name="T7" fmla="*/ 0 h 284"/>
              <a:gd name="T8" fmla="*/ 128 w 128"/>
              <a:gd name="T9" fmla="*/ 284 h 284"/>
            </a:gdLst>
            <a:ahLst/>
            <a:cxnLst>
              <a:cxn ang="T4">
                <a:pos x="T0" y="T1"/>
              </a:cxn>
              <a:cxn ang="T5">
                <a:pos x="T2" y="T3"/>
              </a:cxn>
            </a:cxnLst>
            <a:rect l="T6" t="T7" r="T8" b="T9"/>
            <a:pathLst>
              <a:path w="128" h="284">
                <a:moveTo>
                  <a:pt x="128" y="0"/>
                </a:moveTo>
                <a:lnTo>
                  <a:pt x="0" y="28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28" name="Freeform 104"/>
          <p:cNvSpPr>
            <a:spLocks/>
          </p:cNvSpPr>
          <p:nvPr/>
        </p:nvSpPr>
        <p:spPr bwMode="auto">
          <a:xfrm>
            <a:off x="3440113" y="2149475"/>
            <a:ext cx="7937" cy="1538288"/>
          </a:xfrm>
          <a:custGeom>
            <a:avLst/>
            <a:gdLst>
              <a:gd name="T0" fmla="*/ 0 w 7"/>
              <a:gd name="T1" fmla="*/ 0 h 1332"/>
              <a:gd name="T2" fmla="*/ 2147483647 w 7"/>
              <a:gd name="T3" fmla="*/ 2147483647 h 1332"/>
              <a:gd name="T4" fmla="*/ 0 60000 65536"/>
              <a:gd name="T5" fmla="*/ 0 60000 65536"/>
              <a:gd name="T6" fmla="*/ 0 w 7"/>
              <a:gd name="T7" fmla="*/ 0 h 1332"/>
              <a:gd name="T8" fmla="*/ 7 w 7"/>
              <a:gd name="T9" fmla="*/ 1332 h 1332"/>
            </a:gdLst>
            <a:ahLst/>
            <a:cxnLst>
              <a:cxn ang="T4">
                <a:pos x="T0" y="T1"/>
              </a:cxn>
              <a:cxn ang="T5">
                <a:pos x="T2" y="T3"/>
              </a:cxn>
            </a:cxnLst>
            <a:rect l="T6" t="T7" r="T8" b="T9"/>
            <a:pathLst>
              <a:path w="7" h="1332">
                <a:moveTo>
                  <a:pt x="0" y="0"/>
                </a:moveTo>
                <a:lnTo>
                  <a:pt x="7" y="133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29" name="Freeform 105"/>
          <p:cNvSpPr>
            <a:spLocks/>
          </p:cNvSpPr>
          <p:nvPr/>
        </p:nvSpPr>
        <p:spPr bwMode="auto">
          <a:xfrm>
            <a:off x="3135313" y="3700463"/>
            <a:ext cx="309562" cy="161925"/>
          </a:xfrm>
          <a:custGeom>
            <a:avLst/>
            <a:gdLst>
              <a:gd name="T0" fmla="*/ 2147483647 w 268"/>
              <a:gd name="T1" fmla="*/ 0 h 140"/>
              <a:gd name="T2" fmla="*/ 0 w 268"/>
              <a:gd name="T3" fmla="*/ 2147483647 h 140"/>
              <a:gd name="T4" fmla="*/ 0 60000 65536"/>
              <a:gd name="T5" fmla="*/ 0 60000 65536"/>
              <a:gd name="T6" fmla="*/ 0 w 268"/>
              <a:gd name="T7" fmla="*/ 0 h 140"/>
              <a:gd name="T8" fmla="*/ 268 w 268"/>
              <a:gd name="T9" fmla="*/ 140 h 140"/>
            </a:gdLst>
            <a:ahLst/>
            <a:cxnLst>
              <a:cxn ang="T4">
                <a:pos x="T0" y="T1"/>
              </a:cxn>
              <a:cxn ang="T5">
                <a:pos x="T2" y="T3"/>
              </a:cxn>
            </a:cxnLst>
            <a:rect l="T6" t="T7" r="T8" b="T9"/>
            <a:pathLst>
              <a:path w="268" h="140">
                <a:moveTo>
                  <a:pt x="268" y="0"/>
                </a:moveTo>
                <a:lnTo>
                  <a:pt x="0" y="140"/>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30" name="Freeform 106"/>
          <p:cNvSpPr>
            <a:spLocks/>
          </p:cNvSpPr>
          <p:nvPr/>
        </p:nvSpPr>
        <p:spPr bwMode="auto">
          <a:xfrm>
            <a:off x="2806700" y="3867150"/>
            <a:ext cx="309563" cy="161925"/>
          </a:xfrm>
          <a:custGeom>
            <a:avLst/>
            <a:gdLst>
              <a:gd name="T0" fmla="*/ 2147483647 w 268"/>
              <a:gd name="T1" fmla="*/ 0 h 140"/>
              <a:gd name="T2" fmla="*/ 0 w 268"/>
              <a:gd name="T3" fmla="*/ 2147483647 h 140"/>
              <a:gd name="T4" fmla="*/ 0 60000 65536"/>
              <a:gd name="T5" fmla="*/ 0 60000 65536"/>
              <a:gd name="T6" fmla="*/ 0 w 268"/>
              <a:gd name="T7" fmla="*/ 0 h 140"/>
              <a:gd name="T8" fmla="*/ 268 w 268"/>
              <a:gd name="T9" fmla="*/ 140 h 140"/>
            </a:gdLst>
            <a:ahLst/>
            <a:cxnLst>
              <a:cxn ang="T4">
                <a:pos x="T0" y="T1"/>
              </a:cxn>
              <a:cxn ang="T5">
                <a:pos x="T2" y="T3"/>
              </a:cxn>
            </a:cxnLst>
            <a:rect l="T6" t="T7" r="T8" b="T9"/>
            <a:pathLst>
              <a:path w="268" h="140">
                <a:moveTo>
                  <a:pt x="268" y="0"/>
                </a:moveTo>
                <a:lnTo>
                  <a:pt x="0" y="140"/>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31" name="Freeform 107"/>
          <p:cNvSpPr>
            <a:spLocks/>
          </p:cNvSpPr>
          <p:nvPr/>
        </p:nvSpPr>
        <p:spPr bwMode="auto">
          <a:xfrm>
            <a:off x="2501900" y="4052888"/>
            <a:ext cx="276225" cy="396875"/>
          </a:xfrm>
          <a:custGeom>
            <a:avLst/>
            <a:gdLst>
              <a:gd name="T0" fmla="*/ 2147483647 w 240"/>
              <a:gd name="T1" fmla="*/ 0 h 344"/>
              <a:gd name="T2" fmla="*/ 0 w 240"/>
              <a:gd name="T3" fmla="*/ 2147483647 h 344"/>
              <a:gd name="T4" fmla="*/ 0 60000 65536"/>
              <a:gd name="T5" fmla="*/ 0 60000 65536"/>
              <a:gd name="T6" fmla="*/ 0 w 240"/>
              <a:gd name="T7" fmla="*/ 0 h 344"/>
              <a:gd name="T8" fmla="*/ 240 w 240"/>
              <a:gd name="T9" fmla="*/ 344 h 344"/>
            </a:gdLst>
            <a:ahLst/>
            <a:cxnLst>
              <a:cxn ang="T4">
                <a:pos x="T0" y="T1"/>
              </a:cxn>
              <a:cxn ang="T5">
                <a:pos x="T2" y="T3"/>
              </a:cxn>
            </a:cxnLst>
            <a:rect l="T6" t="T7" r="T8" b="T9"/>
            <a:pathLst>
              <a:path w="240" h="344">
                <a:moveTo>
                  <a:pt x="240" y="0"/>
                </a:moveTo>
                <a:lnTo>
                  <a:pt x="0" y="34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grpSp>
        <p:nvGrpSpPr>
          <p:cNvPr id="21" name="Group 108"/>
          <p:cNvGrpSpPr>
            <a:grpSpLocks/>
          </p:cNvGrpSpPr>
          <p:nvPr/>
        </p:nvGrpSpPr>
        <p:grpSpPr bwMode="auto">
          <a:xfrm>
            <a:off x="2716213" y="3992563"/>
            <a:ext cx="123825" cy="123825"/>
            <a:chOff x="1741" y="932"/>
            <a:chExt cx="107" cy="106"/>
          </a:xfrm>
        </p:grpSpPr>
        <p:sp>
          <p:nvSpPr>
            <p:cNvPr id="46331" name="Oval 10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32" name="Oval 11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33" name="Group 111"/>
            <p:cNvGrpSpPr>
              <a:grpSpLocks/>
            </p:cNvGrpSpPr>
            <p:nvPr/>
          </p:nvGrpSpPr>
          <p:grpSpPr bwMode="auto">
            <a:xfrm>
              <a:off x="1741" y="932"/>
              <a:ext cx="107" cy="106"/>
              <a:chOff x="5063" y="3238"/>
              <a:chExt cx="107" cy="106"/>
            </a:xfrm>
          </p:grpSpPr>
          <p:sp>
            <p:nvSpPr>
              <p:cNvPr id="46334" name="Line 11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35" name="Line 11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36" name="Line 11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37" name="Line 11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40" name="Freeform 116"/>
          <p:cNvSpPr>
            <a:spLocks/>
          </p:cNvSpPr>
          <p:nvPr/>
        </p:nvSpPr>
        <p:spPr bwMode="auto">
          <a:xfrm>
            <a:off x="3735388" y="1992313"/>
            <a:ext cx="4762" cy="890587"/>
          </a:xfrm>
          <a:custGeom>
            <a:avLst/>
            <a:gdLst>
              <a:gd name="T0" fmla="*/ 0 w 4"/>
              <a:gd name="T1" fmla="*/ 0 h 772"/>
              <a:gd name="T2" fmla="*/ 2147483647 w 4"/>
              <a:gd name="T3" fmla="*/ 2147483647 h 772"/>
              <a:gd name="T4" fmla="*/ 0 60000 65536"/>
              <a:gd name="T5" fmla="*/ 0 60000 65536"/>
              <a:gd name="T6" fmla="*/ 0 w 4"/>
              <a:gd name="T7" fmla="*/ 0 h 772"/>
              <a:gd name="T8" fmla="*/ 4 w 4"/>
              <a:gd name="T9" fmla="*/ 772 h 772"/>
            </a:gdLst>
            <a:ahLst/>
            <a:cxnLst>
              <a:cxn ang="T4">
                <a:pos x="T0" y="T1"/>
              </a:cxn>
              <a:cxn ang="T5">
                <a:pos x="T2" y="T3"/>
              </a:cxn>
            </a:cxnLst>
            <a:rect l="T6" t="T7" r="T8" b="T9"/>
            <a:pathLst>
              <a:path w="4" h="772">
                <a:moveTo>
                  <a:pt x="0" y="0"/>
                </a:moveTo>
                <a:lnTo>
                  <a:pt x="4" y="77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41" name="Freeform 117"/>
          <p:cNvSpPr>
            <a:spLocks/>
          </p:cNvSpPr>
          <p:nvPr/>
        </p:nvSpPr>
        <p:spPr bwMode="auto">
          <a:xfrm>
            <a:off x="3651250" y="3165475"/>
            <a:ext cx="130175" cy="254000"/>
          </a:xfrm>
          <a:custGeom>
            <a:avLst/>
            <a:gdLst>
              <a:gd name="T0" fmla="*/ 0 w 112"/>
              <a:gd name="T1" fmla="*/ 0 h 220"/>
              <a:gd name="T2" fmla="*/ 2147483647 w 112"/>
              <a:gd name="T3" fmla="*/ 2147483647 h 220"/>
              <a:gd name="T4" fmla="*/ 0 60000 65536"/>
              <a:gd name="T5" fmla="*/ 0 60000 65536"/>
              <a:gd name="T6" fmla="*/ 0 w 112"/>
              <a:gd name="T7" fmla="*/ 0 h 220"/>
              <a:gd name="T8" fmla="*/ 112 w 112"/>
              <a:gd name="T9" fmla="*/ 220 h 220"/>
            </a:gdLst>
            <a:ahLst/>
            <a:cxnLst>
              <a:cxn ang="T4">
                <a:pos x="T0" y="T1"/>
              </a:cxn>
              <a:cxn ang="T5">
                <a:pos x="T2" y="T3"/>
              </a:cxn>
            </a:cxnLst>
            <a:rect l="T6" t="T7" r="T8" b="T9"/>
            <a:pathLst>
              <a:path w="112" h="220">
                <a:moveTo>
                  <a:pt x="0" y="0"/>
                </a:moveTo>
                <a:lnTo>
                  <a:pt x="112" y="220"/>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2" name="Freeform 118"/>
          <p:cNvSpPr>
            <a:spLocks/>
          </p:cNvSpPr>
          <p:nvPr/>
        </p:nvSpPr>
        <p:spPr bwMode="auto">
          <a:xfrm>
            <a:off x="3771900" y="3400425"/>
            <a:ext cx="244475" cy="401638"/>
          </a:xfrm>
          <a:custGeom>
            <a:avLst/>
            <a:gdLst>
              <a:gd name="T0" fmla="*/ 0 w 212"/>
              <a:gd name="T1" fmla="*/ 0 h 348"/>
              <a:gd name="T2" fmla="*/ 2147483647 w 212"/>
              <a:gd name="T3" fmla="*/ 2147483647 h 348"/>
              <a:gd name="T4" fmla="*/ 0 60000 65536"/>
              <a:gd name="T5" fmla="*/ 0 60000 65536"/>
              <a:gd name="T6" fmla="*/ 0 w 212"/>
              <a:gd name="T7" fmla="*/ 0 h 348"/>
              <a:gd name="T8" fmla="*/ 212 w 212"/>
              <a:gd name="T9" fmla="*/ 348 h 348"/>
            </a:gdLst>
            <a:ahLst/>
            <a:cxnLst>
              <a:cxn ang="T4">
                <a:pos x="T0" y="T1"/>
              </a:cxn>
              <a:cxn ang="T5">
                <a:pos x="T2" y="T3"/>
              </a:cxn>
            </a:cxnLst>
            <a:rect l="T6" t="T7" r="T8" b="T9"/>
            <a:pathLst>
              <a:path w="212" h="348">
                <a:moveTo>
                  <a:pt x="0" y="0"/>
                </a:moveTo>
                <a:lnTo>
                  <a:pt x="212" y="34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3" name="Freeform 119"/>
          <p:cNvSpPr>
            <a:spLocks/>
          </p:cNvSpPr>
          <p:nvPr/>
        </p:nvSpPr>
        <p:spPr bwMode="auto">
          <a:xfrm>
            <a:off x="3648075" y="2878138"/>
            <a:ext cx="96838" cy="287337"/>
          </a:xfrm>
          <a:custGeom>
            <a:avLst/>
            <a:gdLst>
              <a:gd name="T0" fmla="*/ 2147483647 w 84"/>
              <a:gd name="T1" fmla="*/ 0 h 248"/>
              <a:gd name="T2" fmla="*/ 0 w 84"/>
              <a:gd name="T3" fmla="*/ 2147483647 h 248"/>
              <a:gd name="T4" fmla="*/ 0 60000 65536"/>
              <a:gd name="T5" fmla="*/ 0 60000 65536"/>
              <a:gd name="T6" fmla="*/ 0 w 84"/>
              <a:gd name="T7" fmla="*/ 0 h 248"/>
              <a:gd name="T8" fmla="*/ 84 w 84"/>
              <a:gd name="T9" fmla="*/ 248 h 248"/>
            </a:gdLst>
            <a:ahLst/>
            <a:cxnLst>
              <a:cxn ang="T4">
                <a:pos x="T0" y="T1"/>
              </a:cxn>
              <a:cxn ang="T5">
                <a:pos x="T2" y="T3"/>
              </a:cxn>
            </a:cxnLst>
            <a:rect l="T6" t="T7" r="T8" b="T9"/>
            <a:pathLst>
              <a:path w="84" h="248">
                <a:moveTo>
                  <a:pt x="84" y="0"/>
                </a:moveTo>
                <a:lnTo>
                  <a:pt x="0" y="24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4" name="Freeform 120"/>
          <p:cNvSpPr>
            <a:spLocks/>
          </p:cNvSpPr>
          <p:nvPr/>
        </p:nvSpPr>
        <p:spPr bwMode="auto">
          <a:xfrm>
            <a:off x="4216400" y="2144713"/>
            <a:ext cx="7938" cy="955675"/>
          </a:xfrm>
          <a:custGeom>
            <a:avLst/>
            <a:gdLst>
              <a:gd name="T0" fmla="*/ 0 w 8"/>
              <a:gd name="T1" fmla="*/ 0 h 828"/>
              <a:gd name="T2" fmla="*/ 2147483647 w 8"/>
              <a:gd name="T3" fmla="*/ 2147483647 h 828"/>
              <a:gd name="T4" fmla="*/ 0 60000 65536"/>
              <a:gd name="T5" fmla="*/ 0 60000 65536"/>
              <a:gd name="T6" fmla="*/ 0 w 8"/>
              <a:gd name="T7" fmla="*/ 0 h 828"/>
              <a:gd name="T8" fmla="*/ 8 w 8"/>
              <a:gd name="T9" fmla="*/ 828 h 828"/>
            </a:gdLst>
            <a:ahLst/>
            <a:cxnLst>
              <a:cxn ang="T4">
                <a:pos x="T0" y="T1"/>
              </a:cxn>
              <a:cxn ang="T5">
                <a:pos x="T2" y="T3"/>
              </a:cxn>
            </a:cxnLst>
            <a:rect l="T6" t="T7" r="T8" b="T9"/>
            <a:pathLst>
              <a:path w="8" h="828">
                <a:moveTo>
                  <a:pt x="0" y="0"/>
                </a:moveTo>
                <a:lnTo>
                  <a:pt x="8" y="828"/>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45" name="Freeform 121"/>
          <p:cNvSpPr>
            <a:spLocks/>
          </p:cNvSpPr>
          <p:nvPr/>
        </p:nvSpPr>
        <p:spPr bwMode="auto">
          <a:xfrm>
            <a:off x="4021138" y="3090863"/>
            <a:ext cx="203200" cy="703262"/>
          </a:xfrm>
          <a:custGeom>
            <a:avLst/>
            <a:gdLst>
              <a:gd name="T0" fmla="*/ 2147483647 w 176"/>
              <a:gd name="T1" fmla="*/ 0 h 608"/>
              <a:gd name="T2" fmla="*/ 0 w 176"/>
              <a:gd name="T3" fmla="*/ 2147483647 h 608"/>
              <a:gd name="T4" fmla="*/ 0 60000 65536"/>
              <a:gd name="T5" fmla="*/ 0 60000 65536"/>
              <a:gd name="T6" fmla="*/ 0 w 176"/>
              <a:gd name="T7" fmla="*/ 0 h 608"/>
              <a:gd name="T8" fmla="*/ 176 w 176"/>
              <a:gd name="T9" fmla="*/ 608 h 608"/>
            </a:gdLst>
            <a:ahLst/>
            <a:cxnLst>
              <a:cxn ang="T4">
                <a:pos x="T0" y="T1"/>
              </a:cxn>
              <a:cxn ang="T5">
                <a:pos x="T2" y="T3"/>
              </a:cxn>
            </a:cxnLst>
            <a:rect l="T6" t="T7" r="T8" b="T9"/>
            <a:pathLst>
              <a:path w="176" h="608">
                <a:moveTo>
                  <a:pt x="176" y="0"/>
                </a:moveTo>
                <a:lnTo>
                  <a:pt x="0" y="60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6" name="Freeform 122"/>
          <p:cNvSpPr>
            <a:spLocks/>
          </p:cNvSpPr>
          <p:nvPr/>
        </p:nvSpPr>
        <p:spPr bwMode="auto">
          <a:xfrm>
            <a:off x="3859213" y="3794125"/>
            <a:ext cx="157162" cy="341313"/>
          </a:xfrm>
          <a:custGeom>
            <a:avLst/>
            <a:gdLst>
              <a:gd name="T0" fmla="*/ 2147483647 w 136"/>
              <a:gd name="T1" fmla="*/ 0 h 296"/>
              <a:gd name="T2" fmla="*/ 0 w 136"/>
              <a:gd name="T3" fmla="*/ 2147483647 h 296"/>
              <a:gd name="T4" fmla="*/ 0 60000 65536"/>
              <a:gd name="T5" fmla="*/ 0 60000 65536"/>
              <a:gd name="T6" fmla="*/ 0 w 136"/>
              <a:gd name="T7" fmla="*/ 0 h 296"/>
              <a:gd name="T8" fmla="*/ 136 w 136"/>
              <a:gd name="T9" fmla="*/ 296 h 296"/>
            </a:gdLst>
            <a:ahLst/>
            <a:cxnLst>
              <a:cxn ang="T4">
                <a:pos x="T0" y="T1"/>
              </a:cxn>
              <a:cxn ang="T5">
                <a:pos x="T2" y="T3"/>
              </a:cxn>
            </a:cxnLst>
            <a:rect l="T6" t="T7" r="T8" b="T9"/>
            <a:pathLst>
              <a:path w="136" h="296">
                <a:moveTo>
                  <a:pt x="136" y="0"/>
                </a:moveTo>
                <a:lnTo>
                  <a:pt x="0" y="296"/>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7" name="Freeform 123"/>
          <p:cNvSpPr>
            <a:spLocks/>
          </p:cNvSpPr>
          <p:nvPr/>
        </p:nvSpPr>
        <p:spPr bwMode="auto">
          <a:xfrm>
            <a:off x="4313238" y="2028825"/>
            <a:ext cx="114300" cy="1524000"/>
          </a:xfrm>
          <a:custGeom>
            <a:avLst/>
            <a:gdLst>
              <a:gd name="T0" fmla="*/ 0 w 100"/>
              <a:gd name="T1" fmla="*/ 0 h 1320"/>
              <a:gd name="T2" fmla="*/ 2147483647 w 100"/>
              <a:gd name="T3" fmla="*/ 2147483647 h 1320"/>
              <a:gd name="T4" fmla="*/ 0 60000 65536"/>
              <a:gd name="T5" fmla="*/ 0 60000 65536"/>
              <a:gd name="T6" fmla="*/ 0 w 100"/>
              <a:gd name="T7" fmla="*/ 0 h 1320"/>
              <a:gd name="T8" fmla="*/ 100 w 100"/>
              <a:gd name="T9" fmla="*/ 1320 h 1320"/>
            </a:gdLst>
            <a:ahLst/>
            <a:cxnLst>
              <a:cxn ang="T4">
                <a:pos x="T0" y="T1"/>
              </a:cxn>
              <a:cxn ang="T5">
                <a:pos x="T2" y="T3"/>
              </a:cxn>
            </a:cxnLst>
            <a:rect l="T6" t="T7" r="T8" b="T9"/>
            <a:pathLst>
              <a:path w="100" h="1320">
                <a:moveTo>
                  <a:pt x="0" y="0"/>
                </a:moveTo>
                <a:lnTo>
                  <a:pt x="100" y="1320"/>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48" name="Freeform 124"/>
          <p:cNvSpPr>
            <a:spLocks/>
          </p:cNvSpPr>
          <p:nvPr/>
        </p:nvSpPr>
        <p:spPr bwMode="auto">
          <a:xfrm>
            <a:off x="4427538" y="3552825"/>
            <a:ext cx="57150" cy="817563"/>
          </a:xfrm>
          <a:custGeom>
            <a:avLst/>
            <a:gdLst>
              <a:gd name="T0" fmla="*/ 0 w 50"/>
              <a:gd name="T1" fmla="*/ 0 h 708"/>
              <a:gd name="T2" fmla="*/ 2147483647 w 50"/>
              <a:gd name="T3" fmla="*/ 2147483647 h 708"/>
              <a:gd name="T4" fmla="*/ 0 60000 65536"/>
              <a:gd name="T5" fmla="*/ 0 60000 65536"/>
              <a:gd name="T6" fmla="*/ 0 w 50"/>
              <a:gd name="T7" fmla="*/ 0 h 708"/>
              <a:gd name="T8" fmla="*/ 50 w 50"/>
              <a:gd name="T9" fmla="*/ 708 h 708"/>
            </a:gdLst>
            <a:ahLst/>
            <a:cxnLst>
              <a:cxn ang="T4">
                <a:pos x="T0" y="T1"/>
              </a:cxn>
              <a:cxn ang="T5">
                <a:pos x="T2" y="T3"/>
              </a:cxn>
            </a:cxnLst>
            <a:rect l="T6" t="T7" r="T8" b="T9"/>
            <a:pathLst>
              <a:path w="50" h="708">
                <a:moveTo>
                  <a:pt x="0" y="0"/>
                </a:moveTo>
                <a:lnTo>
                  <a:pt x="50" y="70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49" name="Freeform 125"/>
          <p:cNvSpPr>
            <a:spLocks/>
          </p:cNvSpPr>
          <p:nvPr/>
        </p:nvSpPr>
        <p:spPr bwMode="auto">
          <a:xfrm>
            <a:off x="4441825" y="2130425"/>
            <a:ext cx="50800" cy="600075"/>
          </a:xfrm>
          <a:custGeom>
            <a:avLst/>
            <a:gdLst>
              <a:gd name="T0" fmla="*/ 0 w 44"/>
              <a:gd name="T1" fmla="*/ 0 h 520"/>
              <a:gd name="T2" fmla="*/ 2147483647 w 44"/>
              <a:gd name="T3" fmla="*/ 2147483647 h 520"/>
              <a:gd name="T4" fmla="*/ 0 60000 65536"/>
              <a:gd name="T5" fmla="*/ 0 60000 65536"/>
              <a:gd name="T6" fmla="*/ 0 w 44"/>
              <a:gd name="T7" fmla="*/ 0 h 520"/>
              <a:gd name="T8" fmla="*/ 44 w 44"/>
              <a:gd name="T9" fmla="*/ 520 h 520"/>
            </a:gdLst>
            <a:ahLst/>
            <a:cxnLst>
              <a:cxn ang="T4">
                <a:pos x="T0" y="T1"/>
              </a:cxn>
              <a:cxn ang="T5">
                <a:pos x="T2" y="T3"/>
              </a:cxn>
            </a:cxnLst>
            <a:rect l="T6" t="T7" r="T8" b="T9"/>
            <a:pathLst>
              <a:path w="44" h="520">
                <a:moveTo>
                  <a:pt x="0" y="0"/>
                </a:moveTo>
                <a:lnTo>
                  <a:pt x="44" y="520"/>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50" name="Freeform 126"/>
          <p:cNvSpPr>
            <a:spLocks/>
          </p:cNvSpPr>
          <p:nvPr/>
        </p:nvSpPr>
        <p:spPr bwMode="auto">
          <a:xfrm>
            <a:off x="4862513" y="3506788"/>
            <a:ext cx="77787" cy="546100"/>
          </a:xfrm>
          <a:custGeom>
            <a:avLst/>
            <a:gdLst>
              <a:gd name="T0" fmla="*/ 2147483647 w 68"/>
              <a:gd name="T1" fmla="*/ 0 h 472"/>
              <a:gd name="T2" fmla="*/ 0 w 68"/>
              <a:gd name="T3" fmla="*/ 2147483647 h 472"/>
              <a:gd name="T4" fmla="*/ 0 60000 65536"/>
              <a:gd name="T5" fmla="*/ 0 60000 65536"/>
              <a:gd name="T6" fmla="*/ 0 w 68"/>
              <a:gd name="T7" fmla="*/ 0 h 472"/>
              <a:gd name="T8" fmla="*/ 68 w 68"/>
              <a:gd name="T9" fmla="*/ 472 h 472"/>
            </a:gdLst>
            <a:ahLst/>
            <a:cxnLst>
              <a:cxn ang="T4">
                <a:pos x="T0" y="T1"/>
              </a:cxn>
              <a:cxn ang="T5">
                <a:pos x="T2" y="T3"/>
              </a:cxn>
            </a:cxnLst>
            <a:rect l="T6" t="T7" r="T8" b="T9"/>
            <a:pathLst>
              <a:path w="68" h="472">
                <a:moveTo>
                  <a:pt x="68" y="0"/>
                </a:moveTo>
                <a:lnTo>
                  <a:pt x="0" y="472"/>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1" name="Freeform 127"/>
          <p:cNvSpPr>
            <a:spLocks/>
          </p:cNvSpPr>
          <p:nvPr/>
        </p:nvSpPr>
        <p:spPr bwMode="auto">
          <a:xfrm>
            <a:off x="4492625" y="2740025"/>
            <a:ext cx="442913" cy="771525"/>
          </a:xfrm>
          <a:custGeom>
            <a:avLst/>
            <a:gdLst>
              <a:gd name="T0" fmla="*/ 0 w 384"/>
              <a:gd name="T1" fmla="*/ 0 h 668"/>
              <a:gd name="T2" fmla="*/ 2147483647 w 384"/>
              <a:gd name="T3" fmla="*/ 2147483647 h 668"/>
              <a:gd name="T4" fmla="*/ 0 60000 65536"/>
              <a:gd name="T5" fmla="*/ 0 60000 65536"/>
              <a:gd name="T6" fmla="*/ 0 w 384"/>
              <a:gd name="T7" fmla="*/ 0 h 668"/>
              <a:gd name="T8" fmla="*/ 384 w 384"/>
              <a:gd name="T9" fmla="*/ 668 h 668"/>
            </a:gdLst>
            <a:ahLst/>
            <a:cxnLst>
              <a:cxn ang="T4">
                <a:pos x="T0" y="T1"/>
              </a:cxn>
              <a:cxn ang="T5">
                <a:pos x="T2" y="T3"/>
              </a:cxn>
            </a:cxnLst>
            <a:rect l="T6" t="T7" r="T8" b="T9"/>
            <a:pathLst>
              <a:path w="384" h="668">
                <a:moveTo>
                  <a:pt x="0" y="0"/>
                </a:moveTo>
                <a:lnTo>
                  <a:pt x="384" y="66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2" name="Freeform 128"/>
          <p:cNvSpPr>
            <a:spLocks/>
          </p:cNvSpPr>
          <p:nvPr/>
        </p:nvSpPr>
        <p:spPr bwMode="auto">
          <a:xfrm>
            <a:off x="5397500" y="2844800"/>
            <a:ext cx="319088" cy="976313"/>
          </a:xfrm>
          <a:custGeom>
            <a:avLst/>
            <a:gdLst>
              <a:gd name="T0" fmla="*/ 0 w 276"/>
              <a:gd name="T1" fmla="*/ 0 h 846"/>
              <a:gd name="T2" fmla="*/ 2147483647 w 276"/>
              <a:gd name="T3" fmla="*/ 2147483647 h 846"/>
              <a:gd name="T4" fmla="*/ 0 60000 65536"/>
              <a:gd name="T5" fmla="*/ 0 60000 65536"/>
              <a:gd name="T6" fmla="*/ 0 w 276"/>
              <a:gd name="T7" fmla="*/ 0 h 846"/>
              <a:gd name="T8" fmla="*/ 276 w 276"/>
              <a:gd name="T9" fmla="*/ 846 h 846"/>
            </a:gdLst>
            <a:ahLst/>
            <a:cxnLst>
              <a:cxn ang="T4">
                <a:pos x="T0" y="T1"/>
              </a:cxn>
              <a:cxn ang="T5">
                <a:pos x="T2" y="T3"/>
              </a:cxn>
            </a:cxnLst>
            <a:rect l="T6" t="T7" r="T8" b="T9"/>
            <a:pathLst>
              <a:path w="276" h="846">
                <a:moveTo>
                  <a:pt x="0" y="0"/>
                </a:moveTo>
                <a:lnTo>
                  <a:pt x="276" y="846"/>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3" name="Freeform 129"/>
          <p:cNvSpPr>
            <a:spLocks/>
          </p:cNvSpPr>
          <p:nvPr/>
        </p:nvSpPr>
        <p:spPr bwMode="auto">
          <a:xfrm>
            <a:off x="5467350" y="3827463"/>
            <a:ext cx="249238" cy="506412"/>
          </a:xfrm>
          <a:custGeom>
            <a:avLst/>
            <a:gdLst>
              <a:gd name="T0" fmla="*/ 2147483647 w 216"/>
              <a:gd name="T1" fmla="*/ 0 h 438"/>
              <a:gd name="T2" fmla="*/ 0 w 216"/>
              <a:gd name="T3" fmla="*/ 2147483647 h 438"/>
              <a:gd name="T4" fmla="*/ 0 60000 65536"/>
              <a:gd name="T5" fmla="*/ 0 60000 65536"/>
              <a:gd name="T6" fmla="*/ 0 w 216"/>
              <a:gd name="T7" fmla="*/ 0 h 438"/>
              <a:gd name="T8" fmla="*/ 216 w 216"/>
              <a:gd name="T9" fmla="*/ 438 h 438"/>
            </a:gdLst>
            <a:ahLst/>
            <a:cxnLst>
              <a:cxn ang="T4">
                <a:pos x="T0" y="T1"/>
              </a:cxn>
              <a:cxn ang="T5">
                <a:pos x="T2" y="T3"/>
              </a:cxn>
            </a:cxnLst>
            <a:rect l="T6" t="T7" r="T8" b="T9"/>
            <a:pathLst>
              <a:path w="216" h="438">
                <a:moveTo>
                  <a:pt x="216" y="0"/>
                </a:moveTo>
                <a:lnTo>
                  <a:pt x="0" y="438"/>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4" name="Freeform 130"/>
          <p:cNvSpPr>
            <a:spLocks/>
          </p:cNvSpPr>
          <p:nvPr/>
        </p:nvSpPr>
        <p:spPr bwMode="auto">
          <a:xfrm>
            <a:off x="5162550" y="2136775"/>
            <a:ext cx="222250" cy="679450"/>
          </a:xfrm>
          <a:custGeom>
            <a:avLst/>
            <a:gdLst>
              <a:gd name="T0" fmla="*/ 0 w 192"/>
              <a:gd name="T1" fmla="*/ 0 h 588"/>
              <a:gd name="T2" fmla="*/ 2147483647 w 192"/>
              <a:gd name="T3" fmla="*/ 2147483647 h 588"/>
              <a:gd name="T4" fmla="*/ 0 60000 65536"/>
              <a:gd name="T5" fmla="*/ 0 60000 65536"/>
              <a:gd name="T6" fmla="*/ 0 w 192"/>
              <a:gd name="T7" fmla="*/ 0 h 588"/>
              <a:gd name="T8" fmla="*/ 192 w 192"/>
              <a:gd name="T9" fmla="*/ 588 h 588"/>
            </a:gdLst>
            <a:ahLst/>
            <a:cxnLst>
              <a:cxn ang="T4">
                <a:pos x="T0" y="T1"/>
              </a:cxn>
              <a:cxn ang="T5">
                <a:pos x="T2" y="T3"/>
              </a:cxn>
            </a:cxnLst>
            <a:rect l="T6" t="T7" r="T8" b="T9"/>
            <a:pathLst>
              <a:path w="192" h="588">
                <a:moveTo>
                  <a:pt x="0" y="0"/>
                </a:moveTo>
                <a:lnTo>
                  <a:pt x="192" y="588"/>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55" name="Freeform 131"/>
          <p:cNvSpPr>
            <a:spLocks/>
          </p:cNvSpPr>
          <p:nvPr/>
        </p:nvSpPr>
        <p:spPr bwMode="auto">
          <a:xfrm>
            <a:off x="5781675" y="2757488"/>
            <a:ext cx="115888" cy="398462"/>
          </a:xfrm>
          <a:custGeom>
            <a:avLst/>
            <a:gdLst>
              <a:gd name="T0" fmla="*/ 0 w 73"/>
              <a:gd name="T1" fmla="*/ 0 h 251"/>
              <a:gd name="T2" fmla="*/ 2147483647 w 73"/>
              <a:gd name="T3" fmla="*/ 2147483647 h 251"/>
              <a:gd name="T4" fmla="*/ 0 60000 65536"/>
              <a:gd name="T5" fmla="*/ 0 60000 65536"/>
              <a:gd name="T6" fmla="*/ 0 w 73"/>
              <a:gd name="T7" fmla="*/ 0 h 251"/>
              <a:gd name="T8" fmla="*/ 73 w 73"/>
              <a:gd name="T9" fmla="*/ 251 h 251"/>
            </a:gdLst>
            <a:ahLst/>
            <a:cxnLst>
              <a:cxn ang="T4">
                <a:pos x="T0" y="T1"/>
              </a:cxn>
              <a:cxn ang="T5">
                <a:pos x="T2" y="T3"/>
              </a:cxn>
            </a:cxnLst>
            <a:rect l="T6" t="T7" r="T8" b="T9"/>
            <a:pathLst>
              <a:path w="73" h="251">
                <a:moveTo>
                  <a:pt x="0" y="0"/>
                </a:moveTo>
                <a:lnTo>
                  <a:pt x="73" y="251"/>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6" name="Freeform 132"/>
          <p:cNvSpPr>
            <a:spLocks/>
          </p:cNvSpPr>
          <p:nvPr/>
        </p:nvSpPr>
        <p:spPr bwMode="auto">
          <a:xfrm>
            <a:off x="5592763" y="2089150"/>
            <a:ext cx="193675" cy="685800"/>
          </a:xfrm>
          <a:custGeom>
            <a:avLst/>
            <a:gdLst>
              <a:gd name="T0" fmla="*/ 0 w 168"/>
              <a:gd name="T1" fmla="*/ 0 h 594"/>
              <a:gd name="T2" fmla="*/ 2147483647 w 168"/>
              <a:gd name="T3" fmla="*/ 2147483647 h 594"/>
              <a:gd name="T4" fmla="*/ 0 60000 65536"/>
              <a:gd name="T5" fmla="*/ 0 60000 65536"/>
              <a:gd name="T6" fmla="*/ 0 w 168"/>
              <a:gd name="T7" fmla="*/ 0 h 594"/>
              <a:gd name="T8" fmla="*/ 168 w 168"/>
              <a:gd name="T9" fmla="*/ 594 h 594"/>
            </a:gdLst>
            <a:ahLst/>
            <a:cxnLst>
              <a:cxn ang="T4">
                <a:pos x="T0" y="T1"/>
              </a:cxn>
              <a:cxn ang="T5">
                <a:pos x="T2" y="T3"/>
              </a:cxn>
            </a:cxnLst>
            <a:rect l="T6" t="T7" r="T8" b="T9"/>
            <a:pathLst>
              <a:path w="168" h="594">
                <a:moveTo>
                  <a:pt x="0" y="0"/>
                </a:moveTo>
                <a:lnTo>
                  <a:pt x="168" y="594"/>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57" name="Freeform 133"/>
          <p:cNvSpPr>
            <a:spLocks/>
          </p:cNvSpPr>
          <p:nvPr/>
        </p:nvSpPr>
        <p:spPr bwMode="auto">
          <a:xfrm>
            <a:off x="6194425" y="1963738"/>
            <a:ext cx="22225" cy="568325"/>
          </a:xfrm>
          <a:custGeom>
            <a:avLst/>
            <a:gdLst>
              <a:gd name="T0" fmla="*/ 0 w 18"/>
              <a:gd name="T1" fmla="*/ 0 h 492"/>
              <a:gd name="T2" fmla="*/ 2147483647 w 18"/>
              <a:gd name="T3" fmla="*/ 2147483647 h 492"/>
              <a:gd name="T4" fmla="*/ 0 60000 65536"/>
              <a:gd name="T5" fmla="*/ 0 60000 65536"/>
              <a:gd name="T6" fmla="*/ 0 w 18"/>
              <a:gd name="T7" fmla="*/ 0 h 492"/>
              <a:gd name="T8" fmla="*/ 18 w 18"/>
              <a:gd name="T9" fmla="*/ 492 h 492"/>
            </a:gdLst>
            <a:ahLst/>
            <a:cxnLst>
              <a:cxn ang="T4">
                <a:pos x="T0" y="T1"/>
              </a:cxn>
              <a:cxn ang="T5">
                <a:pos x="T2" y="T3"/>
              </a:cxn>
            </a:cxnLst>
            <a:rect l="T6" t="T7" r="T8" b="T9"/>
            <a:pathLst>
              <a:path w="18" h="492">
                <a:moveTo>
                  <a:pt x="0" y="0"/>
                </a:moveTo>
                <a:lnTo>
                  <a:pt x="18" y="49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58" name="Freeform 134"/>
          <p:cNvSpPr>
            <a:spLocks/>
          </p:cNvSpPr>
          <p:nvPr/>
        </p:nvSpPr>
        <p:spPr bwMode="auto">
          <a:xfrm>
            <a:off x="6216650" y="2532063"/>
            <a:ext cx="20638" cy="269875"/>
          </a:xfrm>
          <a:custGeom>
            <a:avLst/>
            <a:gdLst>
              <a:gd name="T0" fmla="*/ 0 w 18"/>
              <a:gd name="T1" fmla="*/ 0 h 234"/>
              <a:gd name="T2" fmla="*/ 2147483647 w 18"/>
              <a:gd name="T3" fmla="*/ 2147483647 h 234"/>
              <a:gd name="T4" fmla="*/ 0 60000 65536"/>
              <a:gd name="T5" fmla="*/ 0 60000 65536"/>
              <a:gd name="T6" fmla="*/ 0 w 18"/>
              <a:gd name="T7" fmla="*/ 0 h 234"/>
              <a:gd name="T8" fmla="*/ 18 w 18"/>
              <a:gd name="T9" fmla="*/ 234 h 234"/>
            </a:gdLst>
            <a:ahLst/>
            <a:cxnLst>
              <a:cxn ang="T4">
                <a:pos x="T0" y="T1"/>
              </a:cxn>
              <a:cxn ang="T5">
                <a:pos x="T2" y="T3"/>
              </a:cxn>
            </a:cxnLst>
            <a:rect l="T6" t="T7" r="T8" b="T9"/>
            <a:pathLst>
              <a:path w="18" h="234">
                <a:moveTo>
                  <a:pt x="0" y="0"/>
                </a:moveTo>
                <a:lnTo>
                  <a:pt x="18" y="23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59" name="Freeform 135"/>
          <p:cNvSpPr>
            <a:spLocks/>
          </p:cNvSpPr>
          <p:nvPr/>
        </p:nvSpPr>
        <p:spPr bwMode="auto">
          <a:xfrm>
            <a:off x="6229350" y="2801938"/>
            <a:ext cx="96838" cy="720725"/>
          </a:xfrm>
          <a:custGeom>
            <a:avLst/>
            <a:gdLst>
              <a:gd name="T0" fmla="*/ 0 w 84"/>
              <a:gd name="T1" fmla="*/ 0 h 624"/>
              <a:gd name="T2" fmla="*/ 2147483647 w 84"/>
              <a:gd name="T3" fmla="*/ 2147483647 h 624"/>
              <a:gd name="T4" fmla="*/ 0 60000 65536"/>
              <a:gd name="T5" fmla="*/ 0 60000 65536"/>
              <a:gd name="T6" fmla="*/ 0 w 84"/>
              <a:gd name="T7" fmla="*/ 0 h 624"/>
              <a:gd name="T8" fmla="*/ 84 w 84"/>
              <a:gd name="T9" fmla="*/ 624 h 624"/>
            </a:gdLst>
            <a:ahLst/>
            <a:cxnLst>
              <a:cxn ang="T4">
                <a:pos x="T0" y="T1"/>
              </a:cxn>
              <a:cxn ang="T5">
                <a:pos x="T2" y="T3"/>
              </a:cxn>
            </a:cxnLst>
            <a:rect l="T6" t="T7" r="T8" b="T9"/>
            <a:pathLst>
              <a:path w="84" h="624">
                <a:moveTo>
                  <a:pt x="0" y="0"/>
                </a:moveTo>
                <a:lnTo>
                  <a:pt x="84" y="62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60" name="Freeform 136"/>
          <p:cNvSpPr>
            <a:spLocks/>
          </p:cNvSpPr>
          <p:nvPr/>
        </p:nvSpPr>
        <p:spPr bwMode="auto">
          <a:xfrm>
            <a:off x="6326188" y="3516313"/>
            <a:ext cx="257175" cy="179387"/>
          </a:xfrm>
          <a:custGeom>
            <a:avLst/>
            <a:gdLst>
              <a:gd name="T0" fmla="*/ 0 w 222"/>
              <a:gd name="T1" fmla="*/ 0 h 156"/>
              <a:gd name="T2" fmla="*/ 2147483647 w 222"/>
              <a:gd name="T3" fmla="*/ 2147483647 h 156"/>
              <a:gd name="T4" fmla="*/ 0 60000 65536"/>
              <a:gd name="T5" fmla="*/ 0 60000 65536"/>
              <a:gd name="T6" fmla="*/ 0 w 222"/>
              <a:gd name="T7" fmla="*/ 0 h 156"/>
              <a:gd name="T8" fmla="*/ 222 w 222"/>
              <a:gd name="T9" fmla="*/ 156 h 156"/>
            </a:gdLst>
            <a:ahLst/>
            <a:cxnLst>
              <a:cxn ang="T4">
                <a:pos x="T0" y="T1"/>
              </a:cxn>
              <a:cxn ang="T5">
                <a:pos x="T2" y="T3"/>
              </a:cxn>
            </a:cxnLst>
            <a:rect l="T6" t="T7" r="T8" b="T9"/>
            <a:pathLst>
              <a:path w="222" h="156">
                <a:moveTo>
                  <a:pt x="0" y="0"/>
                </a:moveTo>
                <a:lnTo>
                  <a:pt x="222" y="156"/>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57161" name="Freeform 137"/>
          <p:cNvSpPr>
            <a:spLocks/>
          </p:cNvSpPr>
          <p:nvPr/>
        </p:nvSpPr>
        <p:spPr bwMode="auto">
          <a:xfrm>
            <a:off x="6440488" y="1917700"/>
            <a:ext cx="61912" cy="868363"/>
          </a:xfrm>
          <a:custGeom>
            <a:avLst/>
            <a:gdLst>
              <a:gd name="T0" fmla="*/ 0 w 54"/>
              <a:gd name="T1" fmla="*/ 0 h 752"/>
              <a:gd name="T2" fmla="*/ 2147483647 w 54"/>
              <a:gd name="T3" fmla="*/ 2147483647 h 752"/>
              <a:gd name="T4" fmla="*/ 0 60000 65536"/>
              <a:gd name="T5" fmla="*/ 0 60000 65536"/>
              <a:gd name="T6" fmla="*/ 0 w 54"/>
              <a:gd name="T7" fmla="*/ 0 h 752"/>
              <a:gd name="T8" fmla="*/ 54 w 54"/>
              <a:gd name="T9" fmla="*/ 752 h 752"/>
            </a:gdLst>
            <a:ahLst/>
            <a:cxnLst>
              <a:cxn ang="T4">
                <a:pos x="T0" y="T1"/>
              </a:cxn>
              <a:cxn ang="T5">
                <a:pos x="T2" y="T3"/>
              </a:cxn>
            </a:cxnLst>
            <a:rect l="T6" t="T7" r="T8" b="T9"/>
            <a:pathLst>
              <a:path w="54" h="752">
                <a:moveTo>
                  <a:pt x="0" y="0"/>
                </a:moveTo>
                <a:lnTo>
                  <a:pt x="54" y="752"/>
                </a:lnTo>
              </a:path>
            </a:pathLst>
          </a:custGeom>
          <a:noFill/>
          <a:ln w="6350" cap="flat" cmpd="sng">
            <a:solidFill>
              <a:schemeClr val="tx1"/>
            </a:solidFill>
            <a:prstDash val="solid"/>
            <a:round/>
            <a:headEnd type="oval" w="med" len="med"/>
            <a:tailEnd type="none" w="med" len="med"/>
          </a:ln>
        </p:spPr>
        <p:txBody>
          <a:bodyPr wrap="none" anchor="ctr"/>
          <a:lstStyle/>
          <a:p>
            <a:endParaRPr lang="en-GB"/>
          </a:p>
        </p:txBody>
      </p:sp>
      <p:sp>
        <p:nvSpPr>
          <p:cNvPr id="257162" name="Freeform 138"/>
          <p:cNvSpPr>
            <a:spLocks/>
          </p:cNvSpPr>
          <p:nvPr/>
        </p:nvSpPr>
        <p:spPr bwMode="auto">
          <a:xfrm>
            <a:off x="6478588" y="2795588"/>
            <a:ext cx="14287" cy="212725"/>
          </a:xfrm>
          <a:custGeom>
            <a:avLst/>
            <a:gdLst>
              <a:gd name="T0" fmla="*/ 2147483647 w 12"/>
              <a:gd name="T1" fmla="*/ 0 h 184"/>
              <a:gd name="T2" fmla="*/ 0 w 12"/>
              <a:gd name="T3" fmla="*/ 2147483647 h 184"/>
              <a:gd name="T4" fmla="*/ 0 60000 65536"/>
              <a:gd name="T5" fmla="*/ 0 60000 65536"/>
              <a:gd name="T6" fmla="*/ 0 w 12"/>
              <a:gd name="T7" fmla="*/ 0 h 184"/>
              <a:gd name="T8" fmla="*/ 12 w 12"/>
              <a:gd name="T9" fmla="*/ 184 h 184"/>
            </a:gdLst>
            <a:ahLst/>
            <a:cxnLst>
              <a:cxn ang="T4">
                <a:pos x="T0" y="T1"/>
              </a:cxn>
              <a:cxn ang="T5">
                <a:pos x="T2" y="T3"/>
              </a:cxn>
            </a:cxnLst>
            <a:rect l="T6" t="T7" r="T8" b="T9"/>
            <a:pathLst>
              <a:path w="12" h="184">
                <a:moveTo>
                  <a:pt x="12" y="0"/>
                </a:moveTo>
                <a:lnTo>
                  <a:pt x="0" y="184"/>
                </a:ln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grpSp>
        <p:nvGrpSpPr>
          <p:cNvPr id="46133" name="Group 139"/>
          <p:cNvGrpSpPr>
            <a:grpSpLocks/>
          </p:cNvGrpSpPr>
          <p:nvPr/>
        </p:nvGrpSpPr>
        <p:grpSpPr bwMode="auto">
          <a:xfrm>
            <a:off x="2106613" y="1800225"/>
            <a:ext cx="4670425" cy="2917825"/>
            <a:chOff x="748" y="1995"/>
            <a:chExt cx="2942" cy="1838"/>
          </a:xfrm>
        </p:grpSpPr>
        <p:sp>
          <p:nvSpPr>
            <p:cNvPr id="46328" name="Freeform 140"/>
            <p:cNvSpPr>
              <a:spLocks/>
            </p:cNvSpPr>
            <p:nvPr/>
          </p:nvSpPr>
          <p:spPr bwMode="auto">
            <a:xfrm>
              <a:off x="3178" y="1999"/>
              <a:ext cx="512" cy="1834"/>
            </a:xfrm>
            <a:custGeom>
              <a:avLst/>
              <a:gdLst>
                <a:gd name="T0" fmla="*/ 1 w 739"/>
                <a:gd name="T1" fmla="*/ 177 h 2546"/>
                <a:gd name="T2" fmla="*/ 246 w 739"/>
                <a:gd name="T3" fmla="*/ 0 h 2546"/>
                <a:gd name="T4" fmla="*/ 245 w 739"/>
                <a:gd name="T5" fmla="*/ 689 h 2546"/>
                <a:gd name="T6" fmla="*/ 0 w 739"/>
                <a:gd name="T7" fmla="*/ 952 h 2546"/>
                <a:gd name="T8" fmla="*/ 1 w 739"/>
                <a:gd name="T9" fmla="*/ 177 h 2546"/>
                <a:gd name="T10" fmla="*/ 0 60000 65536"/>
                <a:gd name="T11" fmla="*/ 0 60000 65536"/>
                <a:gd name="T12" fmla="*/ 0 60000 65536"/>
                <a:gd name="T13" fmla="*/ 0 60000 65536"/>
                <a:gd name="T14" fmla="*/ 0 60000 65536"/>
                <a:gd name="T15" fmla="*/ 0 w 739"/>
                <a:gd name="T16" fmla="*/ 0 h 2546"/>
                <a:gd name="T17" fmla="*/ 739 w 739"/>
                <a:gd name="T18" fmla="*/ 2546 h 2546"/>
              </a:gdLst>
              <a:ahLst/>
              <a:cxnLst>
                <a:cxn ang="T10">
                  <a:pos x="T0" y="T1"/>
                </a:cxn>
                <a:cxn ang="T11">
                  <a:pos x="T2" y="T3"/>
                </a:cxn>
                <a:cxn ang="T12">
                  <a:pos x="T4" y="T5"/>
                </a:cxn>
                <a:cxn ang="T13">
                  <a:pos x="T6" y="T7"/>
                </a:cxn>
                <a:cxn ang="T14">
                  <a:pos x="T8" y="T9"/>
                </a:cxn>
              </a:cxnLst>
              <a:rect l="T15" t="T16" r="T17" b="T18"/>
              <a:pathLst>
                <a:path w="739" h="2546">
                  <a:moveTo>
                    <a:pt x="3" y="474"/>
                  </a:moveTo>
                  <a:lnTo>
                    <a:pt x="739" y="0"/>
                  </a:lnTo>
                  <a:lnTo>
                    <a:pt x="736" y="1844"/>
                  </a:lnTo>
                  <a:lnTo>
                    <a:pt x="0" y="2546"/>
                  </a:lnTo>
                  <a:lnTo>
                    <a:pt x="3" y="474"/>
                  </a:lnTo>
                  <a:close/>
                </a:path>
              </a:pathLst>
            </a:custGeom>
            <a:noFill/>
            <a:ln w="31750" cap="flat" cmpd="sng">
              <a:solidFill>
                <a:srgbClr val="0000FF"/>
              </a:solidFill>
              <a:prstDash val="solid"/>
              <a:round/>
              <a:headEnd type="none" w="med" len="med"/>
              <a:tailEnd type="none" w="med" len="med"/>
            </a:ln>
          </p:spPr>
          <p:txBody>
            <a:bodyPr wrap="none" anchor="ctr"/>
            <a:lstStyle/>
            <a:p>
              <a:endParaRPr lang="en-GB"/>
            </a:p>
          </p:txBody>
        </p:sp>
        <p:sp>
          <p:nvSpPr>
            <p:cNvPr id="46329" name="Freeform 141"/>
            <p:cNvSpPr>
              <a:spLocks/>
            </p:cNvSpPr>
            <p:nvPr/>
          </p:nvSpPr>
          <p:spPr bwMode="auto">
            <a:xfrm>
              <a:off x="748" y="1995"/>
              <a:ext cx="2941" cy="335"/>
            </a:xfrm>
            <a:custGeom>
              <a:avLst/>
              <a:gdLst>
                <a:gd name="T0" fmla="*/ 0 w 4093"/>
                <a:gd name="T1" fmla="*/ 170 h 466"/>
                <a:gd name="T2" fmla="*/ 293 w 4093"/>
                <a:gd name="T3" fmla="*/ 0 h 466"/>
                <a:gd name="T4" fmla="*/ 1518 w 4093"/>
                <a:gd name="T5" fmla="*/ 1 h 466"/>
                <a:gd name="T6" fmla="*/ 1255 w 4093"/>
                <a:gd name="T7" fmla="*/ 173 h 466"/>
                <a:gd name="T8" fmla="*/ 0 w 4093"/>
                <a:gd name="T9" fmla="*/ 170 h 466"/>
                <a:gd name="T10" fmla="*/ 0 60000 65536"/>
                <a:gd name="T11" fmla="*/ 0 60000 65536"/>
                <a:gd name="T12" fmla="*/ 0 60000 65536"/>
                <a:gd name="T13" fmla="*/ 0 60000 65536"/>
                <a:gd name="T14" fmla="*/ 0 60000 65536"/>
                <a:gd name="T15" fmla="*/ 0 w 4093"/>
                <a:gd name="T16" fmla="*/ 0 h 466"/>
                <a:gd name="T17" fmla="*/ 4093 w 4093"/>
                <a:gd name="T18" fmla="*/ 466 h 466"/>
              </a:gdLst>
              <a:ahLst/>
              <a:cxnLst>
                <a:cxn ang="T10">
                  <a:pos x="T0" y="T1"/>
                </a:cxn>
                <a:cxn ang="T11">
                  <a:pos x="T2" y="T3"/>
                </a:cxn>
                <a:cxn ang="T12">
                  <a:pos x="T4" y="T5"/>
                </a:cxn>
                <a:cxn ang="T13">
                  <a:pos x="T6" y="T7"/>
                </a:cxn>
                <a:cxn ang="T14">
                  <a:pos x="T8" y="T9"/>
                </a:cxn>
              </a:cxnLst>
              <a:rect l="T15" t="T16" r="T17" b="T18"/>
              <a:pathLst>
                <a:path w="4093" h="466">
                  <a:moveTo>
                    <a:pt x="0" y="459"/>
                  </a:moveTo>
                  <a:lnTo>
                    <a:pt x="790" y="0"/>
                  </a:lnTo>
                  <a:lnTo>
                    <a:pt x="4093" y="4"/>
                  </a:lnTo>
                  <a:lnTo>
                    <a:pt x="3384" y="466"/>
                  </a:lnTo>
                  <a:lnTo>
                    <a:pt x="0" y="459"/>
                  </a:lnTo>
                  <a:close/>
                </a:path>
              </a:pathLst>
            </a:custGeom>
            <a:noFill/>
            <a:ln w="31750" cap="flat" cmpd="sng">
              <a:solidFill>
                <a:srgbClr val="0000FF"/>
              </a:solidFill>
              <a:prstDash val="solid"/>
              <a:round/>
              <a:headEnd type="none" w="med" len="med"/>
              <a:tailEnd type="none" w="med" len="med"/>
            </a:ln>
          </p:spPr>
          <p:txBody>
            <a:bodyPr wrap="none" anchor="ctr"/>
            <a:lstStyle/>
            <a:p>
              <a:endParaRPr lang="en-GB"/>
            </a:p>
          </p:txBody>
        </p:sp>
        <p:sp>
          <p:nvSpPr>
            <p:cNvPr id="46330" name="Rectangle 142"/>
            <p:cNvSpPr>
              <a:spLocks noChangeArrowheads="1"/>
            </p:cNvSpPr>
            <p:nvPr/>
          </p:nvSpPr>
          <p:spPr bwMode="auto">
            <a:xfrm>
              <a:off x="748" y="2329"/>
              <a:ext cx="2425" cy="1504"/>
            </a:xfrm>
            <a:prstGeom prst="rect">
              <a:avLst/>
            </a:prstGeom>
            <a:noFill/>
            <a:ln w="31750" algn="ctr">
              <a:solidFill>
                <a:srgbClr val="0000FF"/>
              </a:solidFill>
              <a:miter lim="800000"/>
              <a:headEnd/>
              <a:tailEnd/>
            </a:ln>
          </p:spPr>
          <p:txBody>
            <a:bodyPr wrap="none" anchor="ctr"/>
            <a:lstStyle/>
            <a:p>
              <a:endParaRPr lang="en-GB"/>
            </a:p>
          </p:txBody>
        </p:sp>
      </p:grpSp>
      <p:sp>
        <p:nvSpPr>
          <p:cNvPr id="257167" name="Freeform 143"/>
          <p:cNvSpPr>
            <a:spLocks/>
          </p:cNvSpPr>
          <p:nvPr/>
        </p:nvSpPr>
        <p:spPr bwMode="auto">
          <a:xfrm>
            <a:off x="2595563" y="2808288"/>
            <a:ext cx="120650" cy="131762"/>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078064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4" name="Group 144"/>
          <p:cNvGrpSpPr>
            <a:grpSpLocks/>
          </p:cNvGrpSpPr>
          <p:nvPr/>
        </p:nvGrpSpPr>
        <p:grpSpPr bwMode="auto">
          <a:xfrm>
            <a:off x="2544763" y="2584450"/>
            <a:ext cx="123825" cy="122238"/>
            <a:chOff x="1741" y="932"/>
            <a:chExt cx="107" cy="106"/>
          </a:xfrm>
        </p:grpSpPr>
        <p:sp>
          <p:nvSpPr>
            <p:cNvPr id="46321" name="Oval 145"/>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22" name="Oval 146"/>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23" name="Group 147"/>
            <p:cNvGrpSpPr>
              <a:grpSpLocks/>
            </p:cNvGrpSpPr>
            <p:nvPr/>
          </p:nvGrpSpPr>
          <p:grpSpPr bwMode="auto">
            <a:xfrm>
              <a:off x="1741" y="932"/>
              <a:ext cx="107" cy="106"/>
              <a:chOff x="5063" y="3238"/>
              <a:chExt cx="107" cy="106"/>
            </a:xfrm>
          </p:grpSpPr>
          <p:sp>
            <p:nvSpPr>
              <p:cNvPr id="46324" name="Line 14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25" name="Line 14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26" name="Line 15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27" name="Line 15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 name="Group 152"/>
          <p:cNvGrpSpPr>
            <a:grpSpLocks/>
          </p:cNvGrpSpPr>
          <p:nvPr/>
        </p:nvGrpSpPr>
        <p:grpSpPr bwMode="auto">
          <a:xfrm>
            <a:off x="2836863" y="3482975"/>
            <a:ext cx="123825" cy="122238"/>
            <a:chOff x="1741" y="932"/>
            <a:chExt cx="107" cy="106"/>
          </a:xfrm>
        </p:grpSpPr>
        <p:sp>
          <p:nvSpPr>
            <p:cNvPr id="46314" name="Oval 153"/>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15" name="Oval 154"/>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16" name="Group 155"/>
            <p:cNvGrpSpPr>
              <a:grpSpLocks/>
            </p:cNvGrpSpPr>
            <p:nvPr/>
          </p:nvGrpSpPr>
          <p:grpSpPr bwMode="auto">
            <a:xfrm>
              <a:off x="1741" y="932"/>
              <a:ext cx="107" cy="106"/>
              <a:chOff x="5063" y="3238"/>
              <a:chExt cx="107" cy="106"/>
            </a:xfrm>
          </p:grpSpPr>
          <p:sp>
            <p:nvSpPr>
              <p:cNvPr id="46317" name="Line 15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18" name="Line 15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19" name="Line 15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20" name="Line 15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84" name="Freeform 160"/>
          <p:cNvSpPr>
            <a:spLocks/>
          </p:cNvSpPr>
          <p:nvPr/>
        </p:nvSpPr>
        <p:spPr bwMode="auto">
          <a:xfrm>
            <a:off x="2989263" y="3195638"/>
            <a:ext cx="120650" cy="131762"/>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078064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8" name="Group 161"/>
          <p:cNvGrpSpPr>
            <a:grpSpLocks/>
          </p:cNvGrpSpPr>
          <p:nvPr/>
        </p:nvGrpSpPr>
        <p:grpSpPr bwMode="auto">
          <a:xfrm>
            <a:off x="3059113" y="2978150"/>
            <a:ext cx="123825" cy="122238"/>
            <a:chOff x="1741" y="932"/>
            <a:chExt cx="107" cy="106"/>
          </a:xfrm>
        </p:grpSpPr>
        <p:sp>
          <p:nvSpPr>
            <p:cNvPr id="46307" name="Oval 162"/>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08" name="Oval 163"/>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09" name="Group 164"/>
            <p:cNvGrpSpPr>
              <a:grpSpLocks/>
            </p:cNvGrpSpPr>
            <p:nvPr/>
          </p:nvGrpSpPr>
          <p:grpSpPr bwMode="auto">
            <a:xfrm>
              <a:off x="1741" y="932"/>
              <a:ext cx="107" cy="106"/>
              <a:chOff x="5063" y="3238"/>
              <a:chExt cx="107" cy="106"/>
            </a:xfrm>
          </p:grpSpPr>
          <p:sp>
            <p:nvSpPr>
              <p:cNvPr id="46310" name="Line 16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11" name="Line 16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12" name="Line 16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13" name="Line 16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193" name="Freeform 169"/>
          <p:cNvSpPr>
            <a:spLocks/>
          </p:cNvSpPr>
          <p:nvPr/>
        </p:nvSpPr>
        <p:spPr bwMode="auto">
          <a:xfrm>
            <a:off x="3065463" y="3819525"/>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30" name="Group 170"/>
          <p:cNvGrpSpPr>
            <a:grpSpLocks/>
          </p:cNvGrpSpPr>
          <p:nvPr/>
        </p:nvGrpSpPr>
        <p:grpSpPr bwMode="auto">
          <a:xfrm>
            <a:off x="3373438" y="3630613"/>
            <a:ext cx="123825" cy="122237"/>
            <a:chOff x="1741" y="932"/>
            <a:chExt cx="107" cy="106"/>
          </a:xfrm>
        </p:grpSpPr>
        <p:sp>
          <p:nvSpPr>
            <p:cNvPr id="46300" name="Oval 171"/>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301" name="Oval 172"/>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302" name="Group 173"/>
            <p:cNvGrpSpPr>
              <a:grpSpLocks/>
            </p:cNvGrpSpPr>
            <p:nvPr/>
          </p:nvGrpSpPr>
          <p:grpSpPr bwMode="auto">
            <a:xfrm>
              <a:off x="1741" y="932"/>
              <a:ext cx="107" cy="106"/>
              <a:chOff x="5063" y="3238"/>
              <a:chExt cx="107" cy="106"/>
            </a:xfrm>
          </p:grpSpPr>
          <p:sp>
            <p:nvSpPr>
              <p:cNvPr id="46303" name="Line 174"/>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304" name="Line 175"/>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305" name="Line 176"/>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306" name="Line 177"/>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368" name="Group 178"/>
          <p:cNvGrpSpPr>
            <a:grpSpLocks/>
          </p:cNvGrpSpPr>
          <p:nvPr/>
        </p:nvGrpSpPr>
        <p:grpSpPr bwMode="auto">
          <a:xfrm>
            <a:off x="2427288" y="4411663"/>
            <a:ext cx="123825" cy="122237"/>
            <a:chOff x="1741" y="932"/>
            <a:chExt cx="107" cy="106"/>
          </a:xfrm>
        </p:grpSpPr>
        <p:sp>
          <p:nvSpPr>
            <p:cNvPr id="46293" name="Oval 17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94" name="Oval 18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95" name="Group 181"/>
            <p:cNvGrpSpPr>
              <a:grpSpLocks/>
            </p:cNvGrpSpPr>
            <p:nvPr/>
          </p:nvGrpSpPr>
          <p:grpSpPr bwMode="auto">
            <a:xfrm>
              <a:off x="1741" y="932"/>
              <a:ext cx="107" cy="106"/>
              <a:chOff x="5063" y="3238"/>
              <a:chExt cx="107" cy="106"/>
            </a:xfrm>
          </p:grpSpPr>
          <p:sp>
            <p:nvSpPr>
              <p:cNvPr id="46296" name="Line 18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97" name="Line 18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98" name="Line 18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99" name="Line 18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210" name="Freeform 186"/>
          <p:cNvSpPr>
            <a:spLocks/>
          </p:cNvSpPr>
          <p:nvPr/>
        </p:nvSpPr>
        <p:spPr bwMode="auto">
          <a:xfrm>
            <a:off x="3736975" y="3362325"/>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46382" name="Group 187"/>
          <p:cNvGrpSpPr>
            <a:grpSpLocks/>
          </p:cNvGrpSpPr>
          <p:nvPr/>
        </p:nvGrpSpPr>
        <p:grpSpPr bwMode="auto">
          <a:xfrm>
            <a:off x="3683000" y="2811463"/>
            <a:ext cx="123825" cy="122237"/>
            <a:chOff x="1741" y="932"/>
            <a:chExt cx="107" cy="106"/>
          </a:xfrm>
        </p:grpSpPr>
        <p:sp>
          <p:nvSpPr>
            <p:cNvPr id="46286" name="Oval 188"/>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87" name="Oval 189"/>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88" name="Group 190"/>
            <p:cNvGrpSpPr>
              <a:grpSpLocks/>
            </p:cNvGrpSpPr>
            <p:nvPr/>
          </p:nvGrpSpPr>
          <p:grpSpPr bwMode="auto">
            <a:xfrm>
              <a:off x="1741" y="932"/>
              <a:ext cx="107" cy="106"/>
              <a:chOff x="5063" y="3238"/>
              <a:chExt cx="107" cy="106"/>
            </a:xfrm>
          </p:grpSpPr>
          <p:sp>
            <p:nvSpPr>
              <p:cNvPr id="46289" name="Line 19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90" name="Line 19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91" name="Line 19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92" name="Line 19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18" name="Group 195"/>
          <p:cNvGrpSpPr>
            <a:grpSpLocks/>
          </p:cNvGrpSpPr>
          <p:nvPr/>
        </p:nvGrpSpPr>
        <p:grpSpPr bwMode="auto">
          <a:xfrm>
            <a:off x="3608388" y="3106738"/>
            <a:ext cx="123825" cy="122237"/>
            <a:chOff x="1741" y="932"/>
            <a:chExt cx="107" cy="106"/>
          </a:xfrm>
        </p:grpSpPr>
        <p:sp>
          <p:nvSpPr>
            <p:cNvPr id="46279" name="Oval 196"/>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80" name="Oval 197"/>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81" name="Group 198"/>
            <p:cNvGrpSpPr>
              <a:grpSpLocks/>
            </p:cNvGrpSpPr>
            <p:nvPr/>
          </p:nvGrpSpPr>
          <p:grpSpPr bwMode="auto">
            <a:xfrm>
              <a:off x="1741" y="932"/>
              <a:ext cx="107" cy="106"/>
              <a:chOff x="5063" y="3238"/>
              <a:chExt cx="107" cy="106"/>
            </a:xfrm>
          </p:grpSpPr>
          <p:sp>
            <p:nvSpPr>
              <p:cNvPr id="46282" name="Line 199"/>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83" name="Line 200"/>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84" name="Line 201"/>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85" name="Line 202"/>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20" name="Group 203"/>
          <p:cNvGrpSpPr>
            <a:grpSpLocks/>
          </p:cNvGrpSpPr>
          <p:nvPr/>
        </p:nvGrpSpPr>
        <p:grpSpPr bwMode="auto">
          <a:xfrm>
            <a:off x="3951288" y="3725863"/>
            <a:ext cx="123825" cy="122237"/>
            <a:chOff x="1741" y="932"/>
            <a:chExt cx="107" cy="106"/>
          </a:xfrm>
        </p:grpSpPr>
        <p:sp>
          <p:nvSpPr>
            <p:cNvPr id="46272" name="Oval 204"/>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73" name="Oval 205"/>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74" name="Group 206"/>
            <p:cNvGrpSpPr>
              <a:grpSpLocks/>
            </p:cNvGrpSpPr>
            <p:nvPr/>
          </p:nvGrpSpPr>
          <p:grpSpPr bwMode="auto">
            <a:xfrm>
              <a:off x="1741" y="932"/>
              <a:ext cx="107" cy="106"/>
              <a:chOff x="5063" y="3238"/>
              <a:chExt cx="107" cy="106"/>
            </a:xfrm>
          </p:grpSpPr>
          <p:sp>
            <p:nvSpPr>
              <p:cNvPr id="46275" name="Line 20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76" name="Line 20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77" name="Line 20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78" name="Line 21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22" name="Group 211"/>
          <p:cNvGrpSpPr>
            <a:grpSpLocks/>
          </p:cNvGrpSpPr>
          <p:nvPr/>
        </p:nvGrpSpPr>
        <p:grpSpPr bwMode="auto">
          <a:xfrm>
            <a:off x="3789363" y="4083050"/>
            <a:ext cx="123825" cy="122238"/>
            <a:chOff x="1741" y="932"/>
            <a:chExt cx="107" cy="106"/>
          </a:xfrm>
        </p:grpSpPr>
        <p:sp>
          <p:nvSpPr>
            <p:cNvPr id="46265" name="Oval 212"/>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66" name="Oval 213"/>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67" name="Group 214"/>
            <p:cNvGrpSpPr>
              <a:grpSpLocks/>
            </p:cNvGrpSpPr>
            <p:nvPr/>
          </p:nvGrpSpPr>
          <p:grpSpPr bwMode="auto">
            <a:xfrm>
              <a:off x="1741" y="932"/>
              <a:ext cx="107" cy="106"/>
              <a:chOff x="5063" y="3238"/>
              <a:chExt cx="107" cy="106"/>
            </a:xfrm>
          </p:grpSpPr>
          <p:sp>
            <p:nvSpPr>
              <p:cNvPr id="46268" name="Line 21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69" name="Line 21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70" name="Line 21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71" name="Line 21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24" name="Group 219"/>
          <p:cNvGrpSpPr>
            <a:grpSpLocks/>
          </p:cNvGrpSpPr>
          <p:nvPr/>
        </p:nvGrpSpPr>
        <p:grpSpPr bwMode="auto">
          <a:xfrm>
            <a:off x="4149725" y="3030538"/>
            <a:ext cx="123825" cy="122237"/>
            <a:chOff x="1741" y="932"/>
            <a:chExt cx="107" cy="106"/>
          </a:xfrm>
        </p:grpSpPr>
        <p:sp>
          <p:nvSpPr>
            <p:cNvPr id="46258" name="Oval 220"/>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59" name="Oval 221"/>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60" name="Group 222"/>
            <p:cNvGrpSpPr>
              <a:grpSpLocks/>
            </p:cNvGrpSpPr>
            <p:nvPr/>
          </p:nvGrpSpPr>
          <p:grpSpPr bwMode="auto">
            <a:xfrm>
              <a:off x="1741" y="932"/>
              <a:ext cx="107" cy="106"/>
              <a:chOff x="5063" y="3238"/>
              <a:chExt cx="107" cy="106"/>
            </a:xfrm>
          </p:grpSpPr>
          <p:sp>
            <p:nvSpPr>
              <p:cNvPr id="46261" name="Line 22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62" name="Line 22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63" name="Line 22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64" name="Line 22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251" name="Freeform 227"/>
          <p:cNvSpPr>
            <a:spLocks/>
          </p:cNvSpPr>
          <p:nvPr/>
        </p:nvSpPr>
        <p:spPr bwMode="auto">
          <a:xfrm>
            <a:off x="4341813" y="3514725"/>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46426" name="Group 228"/>
          <p:cNvGrpSpPr>
            <a:grpSpLocks/>
          </p:cNvGrpSpPr>
          <p:nvPr/>
        </p:nvGrpSpPr>
        <p:grpSpPr bwMode="auto">
          <a:xfrm>
            <a:off x="4427538" y="4302125"/>
            <a:ext cx="123825" cy="122238"/>
            <a:chOff x="1741" y="932"/>
            <a:chExt cx="107" cy="106"/>
          </a:xfrm>
        </p:grpSpPr>
        <p:sp>
          <p:nvSpPr>
            <p:cNvPr id="46251" name="Oval 22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52" name="Oval 23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53" name="Group 231"/>
            <p:cNvGrpSpPr>
              <a:grpSpLocks/>
            </p:cNvGrpSpPr>
            <p:nvPr/>
          </p:nvGrpSpPr>
          <p:grpSpPr bwMode="auto">
            <a:xfrm>
              <a:off x="1741" y="932"/>
              <a:ext cx="107" cy="106"/>
              <a:chOff x="5063" y="3238"/>
              <a:chExt cx="107" cy="106"/>
            </a:xfrm>
          </p:grpSpPr>
          <p:sp>
            <p:nvSpPr>
              <p:cNvPr id="46254" name="Line 23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55" name="Line 23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56" name="Line 23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57" name="Line 23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28" name="Group 236"/>
          <p:cNvGrpSpPr>
            <a:grpSpLocks/>
          </p:cNvGrpSpPr>
          <p:nvPr/>
        </p:nvGrpSpPr>
        <p:grpSpPr bwMode="auto">
          <a:xfrm>
            <a:off x="4445000" y="2654300"/>
            <a:ext cx="123825" cy="122238"/>
            <a:chOff x="1741" y="932"/>
            <a:chExt cx="107" cy="106"/>
          </a:xfrm>
        </p:grpSpPr>
        <p:sp>
          <p:nvSpPr>
            <p:cNvPr id="46244" name="Oval 237"/>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45" name="Oval 238"/>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46" name="Group 239"/>
            <p:cNvGrpSpPr>
              <a:grpSpLocks/>
            </p:cNvGrpSpPr>
            <p:nvPr/>
          </p:nvGrpSpPr>
          <p:grpSpPr bwMode="auto">
            <a:xfrm>
              <a:off x="1741" y="932"/>
              <a:ext cx="107" cy="106"/>
              <a:chOff x="5063" y="3238"/>
              <a:chExt cx="107" cy="106"/>
            </a:xfrm>
          </p:grpSpPr>
          <p:sp>
            <p:nvSpPr>
              <p:cNvPr id="46247" name="Line 24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48" name="Line 24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49" name="Line 24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50" name="Line 24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6430" name="Group 244"/>
          <p:cNvGrpSpPr>
            <a:grpSpLocks/>
          </p:cNvGrpSpPr>
          <p:nvPr/>
        </p:nvGrpSpPr>
        <p:grpSpPr bwMode="auto">
          <a:xfrm>
            <a:off x="4860925" y="3449638"/>
            <a:ext cx="123825" cy="122237"/>
            <a:chOff x="1741" y="932"/>
            <a:chExt cx="107" cy="106"/>
          </a:xfrm>
        </p:grpSpPr>
        <p:sp>
          <p:nvSpPr>
            <p:cNvPr id="46237" name="Oval 245"/>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38" name="Oval 246"/>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39" name="Group 247"/>
            <p:cNvGrpSpPr>
              <a:grpSpLocks/>
            </p:cNvGrpSpPr>
            <p:nvPr/>
          </p:nvGrpSpPr>
          <p:grpSpPr bwMode="auto">
            <a:xfrm>
              <a:off x="1741" y="932"/>
              <a:ext cx="107" cy="106"/>
              <a:chOff x="5063" y="3238"/>
              <a:chExt cx="107" cy="106"/>
            </a:xfrm>
          </p:grpSpPr>
          <p:sp>
            <p:nvSpPr>
              <p:cNvPr id="46240" name="Line 24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41" name="Line 24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42" name="Line 25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43" name="Line 25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088" name="Group 252"/>
          <p:cNvGrpSpPr>
            <a:grpSpLocks/>
          </p:cNvGrpSpPr>
          <p:nvPr/>
        </p:nvGrpSpPr>
        <p:grpSpPr bwMode="auto">
          <a:xfrm>
            <a:off x="4808538" y="3992563"/>
            <a:ext cx="123825" cy="122237"/>
            <a:chOff x="1741" y="932"/>
            <a:chExt cx="107" cy="106"/>
          </a:xfrm>
        </p:grpSpPr>
        <p:sp>
          <p:nvSpPr>
            <p:cNvPr id="46230" name="Oval 253"/>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31" name="Oval 254"/>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32" name="Group 255"/>
            <p:cNvGrpSpPr>
              <a:grpSpLocks/>
            </p:cNvGrpSpPr>
            <p:nvPr/>
          </p:nvGrpSpPr>
          <p:grpSpPr bwMode="auto">
            <a:xfrm>
              <a:off x="1741" y="932"/>
              <a:ext cx="107" cy="106"/>
              <a:chOff x="5063" y="3238"/>
              <a:chExt cx="107" cy="106"/>
            </a:xfrm>
          </p:grpSpPr>
          <p:sp>
            <p:nvSpPr>
              <p:cNvPr id="46233" name="Line 25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34" name="Line 25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35" name="Line 25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36" name="Line 25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284" name="Freeform 260"/>
          <p:cNvSpPr>
            <a:spLocks/>
          </p:cNvSpPr>
          <p:nvPr/>
        </p:nvSpPr>
        <p:spPr bwMode="auto">
          <a:xfrm>
            <a:off x="5341938" y="2757488"/>
            <a:ext cx="120650" cy="131762"/>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078064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57090" name="Group 261"/>
          <p:cNvGrpSpPr>
            <a:grpSpLocks/>
          </p:cNvGrpSpPr>
          <p:nvPr/>
        </p:nvGrpSpPr>
        <p:grpSpPr bwMode="auto">
          <a:xfrm>
            <a:off x="5645150" y="3768725"/>
            <a:ext cx="123825" cy="122238"/>
            <a:chOff x="1741" y="932"/>
            <a:chExt cx="107" cy="106"/>
          </a:xfrm>
        </p:grpSpPr>
        <p:sp>
          <p:nvSpPr>
            <p:cNvPr id="46223" name="Oval 262"/>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24" name="Oval 263"/>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25" name="Group 264"/>
            <p:cNvGrpSpPr>
              <a:grpSpLocks/>
            </p:cNvGrpSpPr>
            <p:nvPr/>
          </p:nvGrpSpPr>
          <p:grpSpPr bwMode="auto">
            <a:xfrm>
              <a:off x="1741" y="932"/>
              <a:ext cx="107" cy="106"/>
              <a:chOff x="5063" y="3238"/>
              <a:chExt cx="107" cy="106"/>
            </a:xfrm>
          </p:grpSpPr>
          <p:sp>
            <p:nvSpPr>
              <p:cNvPr id="46226" name="Line 26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27" name="Line 26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28" name="Line 26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29" name="Line 26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092" name="Group 269"/>
          <p:cNvGrpSpPr>
            <a:grpSpLocks/>
          </p:cNvGrpSpPr>
          <p:nvPr/>
        </p:nvGrpSpPr>
        <p:grpSpPr bwMode="auto">
          <a:xfrm>
            <a:off x="5394325" y="4268788"/>
            <a:ext cx="123825" cy="122237"/>
            <a:chOff x="1741" y="932"/>
            <a:chExt cx="107" cy="106"/>
          </a:xfrm>
        </p:grpSpPr>
        <p:sp>
          <p:nvSpPr>
            <p:cNvPr id="46216" name="Oval 270"/>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17" name="Oval 271"/>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18" name="Group 272"/>
            <p:cNvGrpSpPr>
              <a:grpSpLocks/>
            </p:cNvGrpSpPr>
            <p:nvPr/>
          </p:nvGrpSpPr>
          <p:grpSpPr bwMode="auto">
            <a:xfrm>
              <a:off x="1741" y="932"/>
              <a:ext cx="107" cy="106"/>
              <a:chOff x="5063" y="3238"/>
              <a:chExt cx="107" cy="106"/>
            </a:xfrm>
          </p:grpSpPr>
          <p:sp>
            <p:nvSpPr>
              <p:cNvPr id="46219" name="Line 27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20" name="Line 27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21" name="Line 27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22" name="Line 27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301" name="Freeform 277"/>
          <p:cNvSpPr>
            <a:spLocks/>
          </p:cNvSpPr>
          <p:nvPr/>
        </p:nvSpPr>
        <p:spPr bwMode="auto">
          <a:xfrm>
            <a:off x="5722938" y="2705100"/>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57094" name="Group 278"/>
          <p:cNvGrpSpPr>
            <a:grpSpLocks/>
          </p:cNvGrpSpPr>
          <p:nvPr/>
        </p:nvGrpSpPr>
        <p:grpSpPr bwMode="auto">
          <a:xfrm>
            <a:off x="5835650" y="3087688"/>
            <a:ext cx="123825" cy="122237"/>
            <a:chOff x="1741" y="932"/>
            <a:chExt cx="107" cy="106"/>
          </a:xfrm>
        </p:grpSpPr>
        <p:sp>
          <p:nvSpPr>
            <p:cNvPr id="46209" name="Oval 279"/>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10" name="Oval 280"/>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11" name="Group 281"/>
            <p:cNvGrpSpPr>
              <a:grpSpLocks/>
            </p:cNvGrpSpPr>
            <p:nvPr/>
          </p:nvGrpSpPr>
          <p:grpSpPr bwMode="auto">
            <a:xfrm>
              <a:off x="1741" y="932"/>
              <a:ext cx="107" cy="106"/>
              <a:chOff x="5063" y="3238"/>
              <a:chExt cx="107" cy="106"/>
            </a:xfrm>
          </p:grpSpPr>
          <p:sp>
            <p:nvSpPr>
              <p:cNvPr id="46212" name="Line 28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13" name="Line 28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14" name="Line 28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15" name="Line 28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57310" name="Freeform 286"/>
          <p:cNvSpPr>
            <a:spLocks/>
          </p:cNvSpPr>
          <p:nvPr/>
        </p:nvSpPr>
        <p:spPr bwMode="auto">
          <a:xfrm>
            <a:off x="6165850" y="2743200"/>
            <a:ext cx="120650" cy="131763"/>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760104192 h 227"/>
              <a:gd name="T16" fmla="*/ 2147483647 w 209"/>
              <a:gd name="T17" fmla="*/ 0 h 227"/>
              <a:gd name="T18" fmla="*/ 2147483647 w 209"/>
              <a:gd name="T19" fmla="*/ 2147483647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57096" name="Group 287"/>
          <p:cNvGrpSpPr>
            <a:grpSpLocks/>
          </p:cNvGrpSpPr>
          <p:nvPr/>
        </p:nvGrpSpPr>
        <p:grpSpPr bwMode="auto">
          <a:xfrm>
            <a:off x="6149975" y="2468563"/>
            <a:ext cx="123825" cy="122237"/>
            <a:chOff x="1741" y="932"/>
            <a:chExt cx="107" cy="106"/>
          </a:xfrm>
        </p:grpSpPr>
        <p:sp>
          <p:nvSpPr>
            <p:cNvPr id="46202" name="Oval 288"/>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203" name="Oval 289"/>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204" name="Group 290"/>
            <p:cNvGrpSpPr>
              <a:grpSpLocks/>
            </p:cNvGrpSpPr>
            <p:nvPr/>
          </p:nvGrpSpPr>
          <p:grpSpPr bwMode="auto">
            <a:xfrm>
              <a:off x="1741" y="932"/>
              <a:ext cx="107" cy="106"/>
              <a:chOff x="5063" y="3238"/>
              <a:chExt cx="107" cy="106"/>
            </a:xfrm>
          </p:grpSpPr>
          <p:sp>
            <p:nvSpPr>
              <p:cNvPr id="46205" name="Line 29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206" name="Line 29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07" name="Line 29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08" name="Line 29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098" name="Group 295"/>
          <p:cNvGrpSpPr>
            <a:grpSpLocks/>
          </p:cNvGrpSpPr>
          <p:nvPr/>
        </p:nvGrpSpPr>
        <p:grpSpPr bwMode="auto">
          <a:xfrm>
            <a:off x="6261100" y="3449638"/>
            <a:ext cx="123825" cy="122237"/>
            <a:chOff x="1741" y="932"/>
            <a:chExt cx="107" cy="106"/>
          </a:xfrm>
        </p:grpSpPr>
        <p:sp>
          <p:nvSpPr>
            <p:cNvPr id="46195" name="Oval 296"/>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96" name="Oval 297"/>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97" name="Group 298"/>
            <p:cNvGrpSpPr>
              <a:grpSpLocks/>
            </p:cNvGrpSpPr>
            <p:nvPr/>
          </p:nvGrpSpPr>
          <p:grpSpPr bwMode="auto">
            <a:xfrm>
              <a:off x="1741" y="932"/>
              <a:ext cx="107" cy="106"/>
              <a:chOff x="5063" y="3238"/>
              <a:chExt cx="107" cy="106"/>
            </a:xfrm>
          </p:grpSpPr>
          <p:sp>
            <p:nvSpPr>
              <p:cNvPr id="46198" name="Line 299"/>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99" name="Line 300"/>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200" name="Line 301"/>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201" name="Line 302"/>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100" name="Group 303"/>
          <p:cNvGrpSpPr>
            <a:grpSpLocks/>
          </p:cNvGrpSpPr>
          <p:nvPr/>
        </p:nvGrpSpPr>
        <p:grpSpPr bwMode="auto">
          <a:xfrm>
            <a:off x="6523038" y="3644900"/>
            <a:ext cx="123825" cy="122238"/>
            <a:chOff x="1741" y="932"/>
            <a:chExt cx="107" cy="106"/>
          </a:xfrm>
        </p:grpSpPr>
        <p:sp>
          <p:nvSpPr>
            <p:cNvPr id="46188" name="Oval 304"/>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89" name="Oval 305"/>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90" name="Group 306"/>
            <p:cNvGrpSpPr>
              <a:grpSpLocks/>
            </p:cNvGrpSpPr>
            <p:nvPr/>
          </p:nvGrpSpPr>
          <p:grpSpPr bwMode="auto">
            <a:xfrm>
              <a:off x="1741" y="932"/>
              <a:ext cx="107" cy="106"/>
              <a:chOff x="5063" y="3238"/>
              <a:chExt cx="107" cy="106"/>
            </a:xfrm>
          </p:grpSpPr>
          <p:sp>
            <p:nvSpPr>
              <p:cNvPr id="46191" name="Line 30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92" name="Line 30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193" name="Line 30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194" name="Line 31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102" name="Group 311"/>
          <p:cNvGrpSpPr>
            <a:grpSpLocks/>
          </p:cNvGrpSpPr>
          <p:nvPr/>
        </p:nvGrpSpPr>
        <p:grpSpPr bwMode="auto">
          <a:xfrm>
            <a:off x="6440488" y="2735263"/>
            <a:ext cx="123825" cy="122237"/>
            <a:chOff x="1741" y="932"/>
            <a:chExt cx="107" cy="106"/>
          </a:xfrm>
        </p:grpSpPr>
        <p:sp>
          <p:nvSpPr>
            <p:cNvPr id="46181" name="Oval 312"/>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82" name="Oval 313"/>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83" name="Group 314"/>
            <p:cNvGrpSpPr>
              <a:grpSpLocks/>
            </p:cNvGrpSpPr>
            <p:nvPr/>
          </p:nvGrpSpPr>
          <p:grpSpPr bwMode="auto">
            <a:xfrm>
              <a:off x="1741" y="932"/>
              <a:ext cx="107" cy="106"/>
              <a:chOff x="5063" y="3238"/>
              <a:chExt cx="107" cy="106"/>
            </a:xfrm>
          </p:grpSpPr>
          <p:sp>
            <p:nvSpPr>
              <p:cNvPr id="46184" name="Line 31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85" name="Line 31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186" name="Line 31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187" name="Line 31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57104" name="Group 319"/>
          <p:cNvGrpSpPr>
            <a:grpSpLocks/>
          </p:cNvGrpSpPr>
          <p:nvPr/>
        </p:nvGrpSpPr>
        <p:grpSpPr bwMode="auto">
          <a:xfrm>
            <a:off x="6423025" y="2963863"/>
            <a:ext cx="123825" cy="122237"/>
            <a:chOff x="1741" y="932"/>
            <a:chExt cx="107" cy="106"/>
          </a:xfrm>
        </p:grpSpPr>
        <p:sp>
          <p:nvSpPr>
            <p:cNvPr id="46174" name="Oval 320"/>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75" name="Oval 321"/>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76" name="Group 322"/>
            <p:cNvGrpSpPr>
              <a:grpSpLocks/>
            </p:cNvGrpSpPr>
            <p:nvPr/>
          </p:nvGrpSpPr>
          <p:grpSpPr bwMode="auto">
            <a:xfrm>
              <a:off x="1741" y="932"/>
              <a:ext cx="107" cy="106"/>
              <a:chOff x="5063" y="3238"/>
              <a:chExt cx="107" cy="106"/>
            </a:xfrm>
          </p:grpSpPr>
          <p:sp>
            <p:nvSpPr>
              <p:cNvPr id="46177" name="Line 32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78" name="Line 32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179" name="Line 32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180" name="Line 32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46164" name="Text Box 327"/>
          <p:cNvSpPr txBox="1">
            <a:spLocks noChangeArrowheads="1"/>
          </p:cNvSpPr>
          <p:nvPr/>
        </p:nvSpPr>
        <p:spPr bwMode="auto">
          <a:xfrm>
            <a:off x="3686175" y="4503738"/>
            <a:ext cx="803275" cy="250825"/>
          </a:xfrm>
          <a:prstGeom prst="rect">
            <a:avLst/>
          </a:prstGeom>
          <a:noFill/>
          <a:ln w="6350" algn="ctr">
            <a:noFill/>
            <a:miter lim="800000"/>
            <a:headEnd/>
            <a:tailEnd/>
          </a:ln>
        </p:spPr>
        <p:txBody>
          <a:bodyPr>
            <a:spAutoFit/>
          </a:bodyPr>
          <a:lstStyle/>
          <a:p>
            <a:pPr marL="342900" indent="-342900">
              <a:lnSpc>
                <a:spcPct val="80000"/>
              </a:lnSpc>
              <a:spcBef>
                <a:spcPct val="50000"/>
              </a:spcBef>
            </a:pPr>
            <a:r>
              <a:rPr lang="en-US" sz="1300" b="1">
                <a:solidFill>
                  <a:srgbClr val="0000FF"/>
                </a:solidFill>
              </a:rPr>
              <a:t>DUT</a:t>
            </a:r>
          </a:p>
        </p:txBody>
      </p:sp>
      <p:sp>
        <p:nvSpPr>
          <p:cNvPr id="46165" name="Rectangle 328"/>
          <p:cNvSpPr>
            <a:spLocks noChangeArrowheads="1"/>
          </p:cNvSpPr>
          <p:nvPr/>
        </p:nvSpPr>
        <p:spPr bwMode="auto">
          <a:xfrm>
            <a:off x="584200" y="1101725"/>
            <a:ext cx="7921625" cy="914400"/>
          </a:xfrm>
          <a:prstGeom prst="rect">
            <a:avLst/>
          </a:prstGeom>
          <a:noFill/>
          <a:ln w="9525">
            <a:noFill/>
            <a:miter lim="800000"/>
            <a:headEnd/>
            <a:tailEnd/>
          </a:ln>
        </p:spPr>
        <p:txBody>
          <a:bodyPr/>
          <a:lstStyle/>
          <a:p>
            <a:pPr algn="l">
              <a:lnSpc>
                <a:spcPts val="2800"/>
              </a:lnSpc>
              <a:spcBef>
                <a:spcPts val="1800"/>
              </a:spcBef>
            </a:pPr>
            <a:r>
              <a:rPr lang="en-US"/>
              <a:t>Verification engineer sets goals and writes directed test for each item in the Verification Plan:</a:t>
            </a:r>
            <a:endParaRPr lang="en-US" b="1">
              <a:solidFill>
                <a:srgbClr val="000099"/>
              </a:solidFill>
            </a:endParaRPr>
          </a:p>
        </p:txBody>
      </p:sp>
      <p:grpSp>
        <p:nvGrpSpPr>
          <p:cNvPr id="257106" name="Group 329"/>
          <p:cNvGrpSpPr>
            <a:grpSpLocks/>
          </p:cNvGrpSpPr>
          <p:nvPr/>
        </p:nvGrpSpPr>
        <p:grpSpPr bwMode="auto">
          <a:xfrm>
            <a:off x="6213475" y="3760788"/>
            <a:ext cx="123825" cy="122237"/>
            <a:chOff x="1741" y="932"/>
            <a:chExt cx="107" cy="106"/>
          </a:xfrm>
        </p:grpSpPr>
        <p:sp>
          <p:nvSpPr>
            <p:cNvPr id="46167" name="Oval 330"/>
            <p:cNvSpPr>
              <a:spLocks noChangeArrowheads="1"/>
            </p:cNvSpPr>
            <p:nvPr/>
          </p:nvSpPr>
          <p:spPr bwMode="auto">
            <a:xfrm>
              <a:off x="1753" y="943"/>
              <a:ext cx="84" cy="84"/>
            </a:xfrm>
            <a:prstGeom prst="ellipse">
              <a:avLst/>
            </a:prstGeom>
            <a:solidFill>
              <a:srgbClr val="00CC00"/>
            </a:solidFill>
            <a:ln w="6350" algn="ctr">
              <a:solidFill>
                <a:schemeClr val="tx1"/>
              </a:solidFill>
              <a:round/>
              <a:headEnd/>
              <a:tailEnd/>
            </a:ln>
          </p:spPr>
          <p:txBody>
            <a:bodyPr wrap="none" anchor="ctr"/>
            <a:lstStyle/>
            <a:p>
              <a:endParaRPr lang="en-GB"/>
            </a:p>
          </p:txBody>
        </p:sp>
        <p:sp>
          <p:nvSpPr>
            <p:cNvPr id="46168" name="Oval 331"/>
            <p:cNvSpPr>
              <a:spLocks noChangeArrowheads="1"/>
            </p:cNvSpPr>
            <p:nvPr/>
          </p:nvSpPr>
          <p:spPr bwMode="auto">
            <a:xfrm>
              <a:off x="1772" y="963"/>
              <a:ext cx="44" cy="44"/>
            </a:xfrm>
            <a:prstGeom prst="ellipse">
              <a:avLst/>
            </a:prstGeom>
            <a:noFill/>
            <a:ln w="25400" algn="ctr">
              <a:solidFill>
                <a:schemeClr val="bg1"/>
              </a:solidFill>
              <a:round/>
              <a:headEnd/>
              <a:tailEnd/>
            </a:ln>
          </p:spPr>
          <p:txBody>
            <a:bodyPr wrap="none" anchor="ctr"/>
            <a:lstStyle/>
            <a:p>
              <a:endParaRPr lang="en-GB"/>
            </a:p>
          </p:txBody>
        </p:sp>
        <p:grpSp>
          <p:nvGrpSpPr>
            <p:cNvPr id="46169" name="Group 332"/>
            <p:cNvGrpSpPr>
              <a:grpSpLocks/>
            </p:cNvGrpSpPr>
            <p:nvPr/>
          </p:nvGrpSpPr>
          <p:grpSpPr bwMode="auto">
            <a:xfrm>
              <a:off x="1741" y="932"/>
              <a:ext cx="107" cy="106"/>
              <a:chOff x="5063" y="3238"/>
              <a:chExt cx="107" cy="106"/>
            </a:xfrm>
          </p:grpSpPr>
          <p:sp>
            <p:nvSpPr>
              <p:cNvPr id="46170" name="Line 33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6171" name="Line 33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6172" name="Line 33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6173" name="Line 33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7110"/>
                                        </p:tgtEl>
                                        <p:attrNameLst>
                                          <p:attrName>style.visibility</p:attrName>
                                        </p:attrNameLst>
                                      </p:cBhvr>
                                      <p:to>
                                        <p:strVal val="visible"/>
                                      </p:to>
                                    </p:set>
                                    <p:animEffect transition="in" filter="wipe(up)">
                                      <p:cBhvr>
                                        <p:cTn id="7" dur="300"/>
                                        <p:tgtEl>
                                          <p:spTgt spid="257110"/>
                                        </p:tgtEl>
                                      </p:cBhvr>
                                    </p:animEffect>
                                  </p:childTnLst>
                                </p:cTn>
                              </p:par>
                            </p:childTnLst>
                          </p:cTn>
                        </p:par>
                        <p:par>
                          <p:cTn id="8" fill="hold">
                            <p:stCondLst>
                              <p:cond delay="300"/>
                            </p:stCondLst>
                            <p:childTnLst>
                              <p:par>
                                <p:cTn id="9" presetID="22" presetClass="entr" presetSubtype="1" fill="hold" grpId="0" nodeType="afterEffect">
                                  <p:stCondLst>
                                    <p:cond delay="0"/>
                                  </p:stCondLst>
                                  <p:childTnLst>
                                    <p:set>
                                      <p:cBhvr>
                                        <p:cTn id="10" dur="1" fill="hold">
                                          <p:stCondLst>
                                            <p:cond delay="0"/>
                                          </p:stCondLst>
                                        </p:cTn>
                                        <p:tgtEl>
                                          <p:spTgt spid="257111"/>
                                        </p:tgtEl>
                                        <p:attrNameLst>
                                          <p:attrName>style.visibility</p:attrName>
                                        </p:attrNameLst>
                                      </p:cBhvr>
                                      <p:to>
                                        <p:strVal val="visible"/>
                                      </p:to>
                                    </p:set>
                                    <p:animEffect transition="in" filter="wipe(up)">
                                      <p:cBhvr>
                                        <p:cTn id="11" dur="300"/>
                                        <p:tgtEl>
                                          <p:spTgt spid="257111"/>
                                        </p:tgtEl>
                                      </p:cBhvr>
                                    </p:animEffect>
                                  </p:childTnLst>
                                </p:cTn>
                              </p:par>
                            </p:childTnLst>
                          </p:cTn>
                        </p:par>
                        <p:par>
                          <p:cTn id="12" fill="hold">
                            <p:stCondLst>
                              <p:cond delay="600"/>
                            </p:stCondLst>
                            <p:childTnLst>
                              <p:par>
                                <p:cTn id="13" presetID="1" presetClass="entr" presetSubtype="0" fill="hold" grpId="0" nodeType="afterEffect">
                                  <p:stCondLst>
                                    <p:cond delay="0"/>
                                  </p:stCondLst>
                                  <p:childTnLst>
                                    <p:set>
                                      <p:cBhvr>
                                        <p:cTn id="14" dur="1" fill="hold">
                                          <p:stCondLst>
                                            <p:cond delay="0"/>
                                          </p:stCondLst>
                                        </p:cTn>
                                        <p:tgtEl>
                                          <p:spTgt spid="257121"/>
                                        </p:tgtEl>
                                        <p:attrNameLst>
                                          <p:attrName>style.visibility</p:attrName>
                                        </p:attrNameLst>
                                      </p:cBhvr>
                                      <p:to>
                                        <p:strVal val="visible"/>
                                      </p:to>
                                    </p:set>
                                  </p:childTnLst>
                                </p:cTn>
                              </p:par>
                              <p:par>
                                <p:cTn id="15" presetID="8" presetClass="emph" presetSubtype="0" fill="hold" grpId="1" nodeType="withEffect">
                                  <p:stCondLst>
                                    <p:cond delay="0"/>
                                  </p:stCondLst>
                                  <p:childTnLst>
                                    <p:animRot by="21600000">
                                      <p:cBhvr>
                                        <p:cTn id="16" dur="300" fill="hold"/>
                                        <p:tgtEl>
                                          <p:spTgt spid="257121"/>
                                        </p:tgtEl>
                                        <p:attrNameLst>
                                          <p:attrName>r</p:attrName>
                                        </p:attrNameLst>
                                      </p:cBhvr>
                                    </p:animRot>
                                  </p:childTnLst>
                                  <p:subTnLst>
                                    <p:animClr clrSpc="rgb" dir="cw">
                                      <p:cBhvr override="childStyle">
                                        <p:cTn dur="1" fill="hold" display="0" masterRel="nextClick" afterEffect="1"/>
                                        <p:tgtEl>
                                          <p:spTgt spid="257121"/>
                                        </p:tgtEl>
                                        <p:attrNameLst>
                                          <p:attrName>ppt_c</p:attrName>
                                        </p:attrNameLst>
                                      </p:cBhvr>
                                      <p:to>
                                        <a:schemeClr val="tx1"/>
                                      </p:to>
                                    </p:animClr>
                                  </p:subTnLst>
                                </p:cTn>
                              </p:par>
                              <p:par>
                                <p:cTn id="17" presetID="22" presetClass="entr" presetSubtype="1" fill="hold" grpId="0" nodeType="withEffect">
                                  <p:stCondLst>
                                    <p:cond delay="0"/>
                                  </p:stCondLst>
                                  <p:childTnLst>
                                    <p:set>
                                      <p:cBhvr>
                                        <p:cTn id="18" dur="1" fill="hold">
                                          <p:stCondLst>
                                            <p:cond delay="0"/>
                                          </p:stCondLst>
                                        </p:cTn>
                                        <p:tgtEl>
                                          <p:spTgt spid="257120"/>
                                        </p:tgtEl>
                                        <p:attrNameLst>
                                          <p:attrName>style.visibility</p:attrName>
                                        </p:attrNameLst>
                                      </p:cBhvr>
                                      <p:to>
                                        <p:strVal val="visible"/>
                                      </p:to>
                                    </p:set>
                                    <p:animEffect transition="in" filter="wipe(up)">
                                      <p:cBhvr>
                                        <p:cTn id="19" dur="300"/>
                                        <p:tgtEl>
                                          <p:spTgt spid="257120"/>
                                        </p:tgtEl>
                                      </p:cBhvr>
                                    </p:animEffect>
                                  </p:childTnLst>
                                </p:cTn>
                              </p:par>
                            </p:childTnLst>
                          </p:cTn>
                        </p:par>
                        <p:par>
                          <p:cTn id="20" fill="hold">
                            <p:stCondLst>
                              <p:cond delay="900"/>
                            </p:stCondLst>
                            <p:childTnLst>
                              <p:par>
                                <p:cTn id="21" presetID="35" presetClass="emph" presetSubtype="0" fill="hold" nodeType="afterEffect">
                                  <p:stCondLst>
                                    <p:cond delay="0"/>
                                  </p:stCondLst>
                                  <p:childTnLst>
                                    <p:anim calcmode="discrete" valueType="str">
                                      <p:cBhvr>
                                        <p:cTn id="22" dur="300" fill="hold"/>
                                        <p:tgtEl>
                                          <p:spTgt spid="19"/>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19"/>
                                        </p:tgtEl>
                                        <p:attrNameLst>
                                          <p:attrName>ppt_c</p:attrName>
                                        </p:attrNameLst>
                                      </p:cBhvr>
                                      <p:to>
                                        <a:srgbClr val="808080"/>
                                      </p:to>
                                    </p:animClr>
                                  </p:subTnLst>
                                </p:cTn>
                              </p:par>
                              <p:par>
                                <p:cTn id="23" presetID="35" presetClass="emph" presetSubtype="0" fill="hold" nodeType="withEffect">
                                  <p:stCondLst>
                                    <p:cond delay="0"/>
                                  </p:stCondLst>
                                  <p:childTnLst>
                                    <p:anim calcmode="discrete" valueType="str">
                                      <p:cBhvr>
                                        <p:cTn id="24" dur="300" fill="hold"/>
                                        <p:tgtEl>
                                          <p:spTgt spid="21"/>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1"/>
                                        </p:tgtEl>
                                        <p:attrNameLst>
                                          <p:attrName>ppt_c</p:attrName>
                                        </p:attrNameLst>
                                      </p:cBhvr>
                                      <p:to>
                                        <a:srgbClr val="808080"/>
                                      </p:to>
                                    </p:animClr>
                                  </p:subTnLst>
                                </p:cTn>
                              </p:par>
                              <p:par>
                                <p:cTn id="25" presetID="22" presetClass="entr" presetSubtype="1" fill="hold" grpId="0" nodeType="withEffect">
                                  <p:stCondLst>
                                    <p:cond delay="0"/>
                                  </p:stCondLst>
                                  <p:childTnLst>
                                    <p:set>
                                      <p:cBhvr>
                                        <p:cTn id="26" dur="1" fill="hold">
                                          <p:stCondLst>
                                            <p:cond delay="0"/>
                                          </p:stCondLst>
                                        </p:cTn>
                                        <p:tgtEl>
                                          <p:spTgt spid="257122"/>
                                        </p:tgtEl>
                                        <p:attrNameLst>
                                          <p:attrName>style.visibility</p:attrName>
                                        </p:attrNameLst>
                                      </p:cBhvr>
                                      <p:to>
                                        <p:strVal val="visible"/>
                                      </p:to>
                                    </p:set>
                                    <p:animEffect transition="in" filter="wipe(up)">
                                      <p:cBhvr>
                                        <p:cTn id="27" dur="300"/>
                                        <p:tgtEl>
                                          <p:spTgt spid="257122"/>
                                        </p:tgtEl>
                                      </p:cBhvr>
                                    </p:animEffect>
                                  </p:childTnLst>
                                </p:cTn>
                              </p:par>
                            </p:childTnLst>
                          </p:cTn>
                        </p:par>
                        <p:par>
                          <p:cTn id="28" fill="hold">
                            <p:stCondLst>
                              <p:cond delay="1200"/>
                            </p:stCondLst>
                            <p:childTnLst>
                              <p:par>
                                <p:cTn id="29" presetID="22" presetClass="entr" presetSubtype="1" fill="hold" grpId="0" nodeType="afterEffect">
                                  <p:stCondLst>
                                    <p:cond delay="0"/>
                                  </p:stCondLst>
                                  <p:childTnLst>
                                    <p:set>
                                      <p:cBhvr>
                                        <p:cTn id="30" dur="1" fill="hold">
                                          <p:stCondLst>
                                            <p:cond delay="0"/>
                                          </p:stCondLst>
                                        </p:cTn>
                                        <p:tgtEl>
                                          <p:spTgt spid="257123"/>
                                        </p:tgtEl>
                                        <p:attrNameLst>
                                          <p:attrName>style.visibility</p:attrName>
                                        </p:attrNameLst>
                                      </p:cBhvr>
                                      <p:to>
                                        <p:strVal val="visible"/>
                                      </p:to>
                                    </p:set>
                                    <p:animEffect transition="in" filter="wipe(up)">
                                      <p:cBhvr>
                                        <p:cTn id="31" dur="500"/>
                                        <p:tgtEl>
                                          <p:spTgt spid="257123"/>
                                        </p:tgtEl>
                                      </p:cBhvr>
                                    </p:animEffect>
                                  </p:childTnLst>
                                </p:cTn>
                              </p:par>
                            </p:childTnLst>
                          </p:cTn>
                        </p:par>
                        <p:par>
                          <p:cTn id="32" fill="hold">
                            <p:stCondLst>
                              <p:cond delay="1700"/>
                            </p:stCondLst>
                            <p:childTnLst>
                              <p:par>
                                <p:cTn id="33" presetID="1" presetClass="entr" presetSubtype="0" fill="hold" grpId="0" nodeType="afterEffect">
                                  <p:stCondLst>
                                    <p:cond delay="0"/>
                                  </p:stCondLst>
                                  <p:childTnLst>
                                    <p:set>
                                      <p:cBhvr>
                                        <p:cTn id="34" dur="1" fill="hold">
                                          <p:stCondLst>
                                            <p:cond delay="0"/>
                                          </p:stCondLst>
                                        </p:cTn>
                                        <p:tgtEl>
                                          <p:spTgt spid="257167"/>
                                        </p:tgtEl>
                                        <p:attrNameLst>
                                          <p:attrName>style.visibility</p:attrName>
                                        </p:attrNameLst>
                                      </p:cBhvr>
                                      <p:to>
                                        <p:strVal val="visible"/>
                                      </p:to>
                                    </p:set>
                                  </p:childTnLst>
                                </p:cTn>
                              </p:par>
                              <p:par>
                                <p:cTn id="35" presetID="8" presetClass="emph" presetSubtype="0" fill="hold" grpId="1" nodeType="withEffect">
                                  <p:stCondLst>
                                    <p:cond delay="0"/>
                                  </p:stCondLst>
                                  <p:childTnLst>
                                    <p:animRot by="21600000">
                                      <p:cBhvr>
                                        <p:cTn id="36" dur="300" fill="hold"/>
                                        <p:tgtEl>
                                          <p:spTgt spid="257167"/>
                                        </p:tgtEl>
                                        <p:attrNameLst>
                                          <p:attrName>r</p:attrName>
                                        </p:attrNameLst>
                                      </p:cBhvr>
                                    </p:animRot>
                                  </p:childTnLst>
                                  <p:subTnLst>
                                    <p:animClr clrSpc="rgb" dir="cw">
                                      <p:cBhvr override="childStyle">
                                        <p:cTn dur="1" fill="hold" display="0" masterRel="nextClick" afterEffect="1"/>
                                        <p:tgtEl>
                                          <p:spTgt spid="257167"/>
                                        </p:tgtEl>
                                        <p:attrNameLst>
                                          <p:attrName>ppt_c</p:attrName>
                                        </p:attrNameLst>
                                      </p:cBhvr>
                                      <p:to>
                                        <a:schemeClr val="tx1"/>
                                      </p:to>
                                    </p:animClr>
                                  </p:subTnLst>
                                </p:cTn>
                              </p:par>
                            </p:childTnLst>
                          </p:cTn>
                        </p:par>
                        <p:par>
                          <p:cTn id="37" fill="hold">
                            <p:stCondLst>
                              <p:cond delay="2000"/>
                            </p:stCondLst>
                            <p:childTnLst>
                              <p:par>
                                <p:cTn id="38" presetID="22" presetClass="entr" presetSubtype="1" fill="hold" grpId="0" nodeType="afterEffect">
                                  <p:stCondLst>
                                    <p:cond delay="0"/>
                                  </p:stCondLst>
                                  <p:childTnLst>
                                    <p:set>
                                      <p:cBhvr>
                                        <p:cTn id="39" dur="1" fill="hold">
                                          <p:stCondLst>
                                            <p:cond delay="0"/>
                                          </p:stCondLst>
                                        </p:cTn>
                                        <p:tgtEl>
                                          <p:spTgt spid="257124"/>
                                        </p:tgtEl>
                                        <p:attrNameLst>
                                          <p:attrName>style.visibility</p:attrName>
                                        </p:attrNameLst>
                                      </p:cBhvr>
                                      <p:to>
                                        <p:strVal val="visible"/>
                                      </p:to>
                                    </p:set>
                                    <p:animEffect transition="in" filter="wipe(up)">
                                      <p:cBhvr>
                                        <p:cTn id="40" dur="300"/>
                                        <p:tgtEl>
                                          <p:spTgt spid="257124"/>
                                        </p:tgtEl>
                                      </p:cBhvr>
                                    </p:animEffect>
                                  </p:childTnLst>
                                </p:cTn>
                              </p:par>
                            </p:childTnLst>
                          </p:cTn>
                        </p:par>
                        <p:par>
                          <p:cTn id="41" fill="hold">
                            <p:stCondLst>
                              <p:cond delay="2300"/>
                            </p:stCondLst>
                            <p:childTnLst>
                              <p:par>
                                <p:cTn id="42" presetID="35" presetClass="emph" presetSubtype="0" fill="hold" nodeType="afterEffect">
                                  <p:stCondLst>
                                    <p:cond delay="0"/>
                                  </p:stCondLst>
                                  <p:childTnLst>
                                    <p:anim calcmode="discrete" valueType="str">
                                      <p:cBhvr>
                                        <p:cTn id="43" dur="300" fill="hold"/>
                                        <p:tgtEl>
                                          <p:spTgt spid="2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4"/>
                                        </p:tgtEl>
                                        <p:attrNameLst>
                                          <p:attrName>ppt_c</p:attrName>
                                        </p:attrNameLst>
                                      </p:cBhvr>
                                      <p:to>
                                        <a:srgbClr val="808080"/>
                                      </p:to>
                                    </p:animClr>
                                  </p:subTnLst>
                                </p:cTn>
                              </p:par>
                              <p:par>
                                <p:cTn id="44" presetID="35" presetClass="emph" presetSubtype="0" fill="hold" nodeType="withEffect">
                                  <p:stCondLst>
                                    <p:cond delay="0"/>
                                  </p:stCondLst>
                                  <p:childTnLst>
                                    <p:anim calcmode="discrete" valueType="str">
                                      <p:cBhvr>
                                        <p:cTn id="45" dur="300" fill="hold"/>
                                        <p:tgtEl>
                                          <p:spTgt spid="26"/>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
                                        </p:tgtEl>
                                        <p:attrNameLst>
                                          <p:attrName>ppt_c</p:attrName>
                                        </p:attrNameLst>
                                      </p:cBhvr>
                                      <p:to>
                                        <a:srgbClr val="808080"/>
                                      </p:to>
                                    </p:animClr>
                                  </p:subTnLst>
                                </p:cTn>
                              </p:par>
                            </p:childTnLst>
                          </p:cTn>
                        </p:par>
                        <p:par>
                          <p:cTn id="46" fill="hold">
                            <p:stCondLst>
                              <p:cond delay="2600"/>
                            </p:stCondLst>
                            <p:childTnLst>
                              <p:par>
                                <p:cTn id="47" presetID="22" presetClass="entr" presetSubtype="1" fill="hold" grpId="0" nodeType="afterEffect">
                                  <p:stCondLst>
                                    <p:cond delay="0"/>
                                  </p:stCondLst>
                                  <p:childTnLst>
                                    <p:set>
                                      <p:cBhvr>
                                        <p:cTn id="48" dur="1" fill="hold">
                                          <p:stCondLst>
                                            <p:cond delay="0"/>
                                          </p:stCondLst>
                                        </p:cTn>
                                        <p:tgtEl>
                                          <p:spTgt spid="257125"/>
                                        </p:tgtEl>
                                        <p:attrNameLst>
                                          <p:attrName>style.visibility</p:attrName>
                                        </p:attrNameLst>
                                      </p:cBhvr>
                                      <p:to>
                                        <p:strVal val="visible"/>
                                      </p:to>
                                    </p:set>
                                    <p:animEffect transition="in" filter="wipe(up)">
                                      <p:cBhvr>
                                        <p:cTn id="49" dur="300"/>
                                        <p:tgtEl>
                                          <p:spTgt spid="257125"/>
                                        </p:tgtEl>
                                      </p:cBhvr>
                                    </p:animEffect>
                                  </p:childTnLst>
                                </p:cTn>
                              </p:par>
                            </p:childTnLst>
                          </p:cTn>
                        </p:par>
                        <p:par>
                          <p:cTn id="50" fill="hold">
                            <p:stCondLst>
                              <p:cond delay="2900"/>
                            </p:stCondLst>
                            <p:childTnLst>
                              <p:par>
                                <p:cTn id="51" presetID="22" presetClass="entr" presetSubtype="1" fill="hold" grpId="0" nodeType="afterEffect">
                                  <p:stCondLst>
                                    <p:cond delay="0"/>
                                  </p:stCondLst>
                                  <p:childTnLst>
                                    <p:set>
                                      <p:cBhvr>
                                        <p:cTn id="52" dur="1" fill="hold">
                                          <p:stCondLst>
                                            <p:cond delay="0"/>
                                          </p:stCondLst>
                                        </p:cTn>
                                        <p:tgtEl>
                                          <p:spTgt spid="257126"/>
                                        </p:tgtEl>
                                        <p:attrNameLst>
                                          <p:attrName>style.visibility</p:attrName>
                                        </p:attrNameLst>
                                      </p:cBhvr>
                                      <p:to>
                                        <p:strVal val="visible"/>
                                      </p:to>
                                    </p:set>
                                    <p:animEffect transition="in" filter="wipe(up)">
                                      <p:cBhvr>
                                        <p:cTn id="53" dur="300"/>
                                        <p:tgtEl>
                                          <p:spTgt spid="257126"/>
                                        </p:tgtEl>
                                      </p:cBhvr>
                                    </p:animEffect>
                                  </p:childTnLst>
                                </p:cTn>
                              </p:par>
                            </p:childTnLst>
                          </p:cTn>
                        </p:par>
                        <p:par>
                          <p:cTn id="54" fill="hold">
                            <p:stCondLst>
                              <p:cond delay="3200"/>
                            </p:stCondLst>
                            <p:childTnLst>
                              <p:par>
                                <p:cTn id="55" presetID="1" presetClass="entr" presetSubtype="0" fill="hold" grpId="0" nodeType="afterEffect">
                                  <p:stCondLst>
                                    <p:cond delay="0"/>
                                  </p:stCondLst>
                                  <p:childTnLst>
                                    <p:set>
                                      <p:cBhvr>
                                        <p:cTn id="56" dur="1" fill="hold">
                                          <p:stCondLst>
                                            <p:cond delay="0"/>
                                          </p:stCondLst>
                                        </p:cTn>
                                        <p:tgtEl>
                                          <p:spTgt spid="257184"/>
                                        </p:tgtEl>
                                        <p:attrNameLst>
                                          <p:attrName>style.visibility</p:attrName>
                                        </p:attrNameLst>
                                      </p:cBhvr>
                                      <p:to>
                                        <p:strVal val="visible"/>
                                      </p:to>
                                    </p:set>
                                  </p:childTnLst>
                                </p:cTn>
                              </p:par>
                              <p:par>
                                <p:cTn id="57" presetID="8" presetClass="emph" presetSubtype="0" fill="hold" grpId="1" nodeType="withEffect">
                                  <p:stCondLst>
                                    <p:cond delay="0"/>
                                  </p:stCondLst>
                                  <p:childTnLst>
                                    <p:animRot by="21600000">
                                      <p:cBhvr>
                                        <p:cTn id="58" dur="300" fill="hold"/>
                                        <p:tgtEl>
                                          <p:spTgt spid="257184"/>
                                        </p:tgtEl>
                                        <p:attrNameLst>
                                          <p:attrName>r</p:attrName>
                                        </p:attrNameLst>
                                      </p:cBhvr>
                                    </p:animRot>
                                  </p:childTnLst>
                                  <p:subTnLst>
                                    <p:animClr clrSpc="rgb" dir="cw">
                                      <p:cBhvr override="childStyle">
                                        <p:cTn dur="1" fill="hold" display="0" masterRel="nextClick" afterEffect="1"/>
                                        <p:tgtEl>
                                          <p:spTgt spid="257184"/>
                                        </p:tgtEl>
                                        <p:attrNameLst>
                                          <p:attrName>ppt_c</p:attrName>
                                        </p:attrNameLst>
                                      </p:cBhvr>
                                      <p:to>
                                        <a:schemeClr val="tx1"/>
                                      </p:to>
                                    </p:animClr>
                                  </p:subTnLst>
                                </p:cTn>
                              </p:par>
                            </p:childTnLst>
                          </p:cTn>
                        </p:par>
                        <p:par>
                          <p:cTn id="59" fill="hold">
                            <p:stCondLst>
                              <p:cond delay="3500"/>
                            </p:stCondLst>
                            <p:childTnLst>
                              <p:par>
                                <p:cTn id="60" presetID="22" presetClass="entr" presetSubtype="1" fill="hold" grpId="0" nodeType="afterEffect">
                                  <p:stCondLst>
                                    <p:cond delay="0"/>
                                  </p:stCondLst>
                                  <p:childTnLst>
                                    <p:set>
                                      <p:cBhvr>
                                        <p:cTn id="61" dur="1" fill="hold">
                                          <p:stCondLst>
                                            <p:cond delay="0"/>
                                          </p:stCondLst>
                                        </p:cTn>
                                        <p:tgtEl>
                                          <p:spTgt spid="257127"/>
                                        </p:tgtEl>
                                        <p:attrNameLst>
                                          <p:attrName>style.visibility</p:attrName>
                                        </p:attrNameLst>
                                      </p:cBhvr>
                                      <p:to>
                                        <p:strVal val="visible"/>
                                      </p:to>
                                    </p:set>
                                    <p:animEffect transition="in" filter="wipe(up)">
                                      <p:cBhvr>
                                        <p:cTn id="62" dur="300"/>
                                        <p:tgtEl>
                                          <p:spTgt spid="257127"/>
                                        </p:tgtEl>
                                      </p:cBhvr>
                                    </p:animEffect>
                                  </p:childTnLst>
                                </p:cTn>
                              </p:par>
                            </p:childTnLst>
                          </p:cTn>
                        </p:par>
                        <p:par>
                          <p:cTn id="63" fill="hold">
                            <p:stCondLst>
                              <p:cond delay="3800"/>
                            </p:stCondLst>
                            <p:childTnLst>
                              <p:par>
                                <p:cTn id="64" presetID="35" presetClass="emph" presetSubtype="0" fill="hold" nodeType="afterEffect">
                                  <p:stCondLst>
                                    <p:cond delay="0"/>
                                  </p:stCondLst>
                                  <p:childTnLst>
                                    <p:anim calcmode="discrete" valueType="str">
                                      <p:cBhvr>
                                        <p:cTn id="65" dur="300" fill="hold"/>
                                        <p:tgtEl>
                                          <p:spTgt spid="2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8"/>
                                        </p:tgtEl>
                                        <p:attrNameLst>
                                          <p:attrName>ppt_c</p:attrName>
                                        </p:attrNameLst>
                                      </p:cBhvr>
                                      <p:to>
                                        <a:srgbClr val="808080"/>
                                      </p:to>
                                    </p:animClr>
                                  </p:subTnLst>
                                </p:cTn>
                              </p:par>
                            </p:childTnLst>
                          </p:cTn>
                        </p:par>
                        <p:par>
                          <p:cTn id="66" fill="hold">
                            <p:stCondLst>
                              <p:cond delay="4100"/>
                            </p:stCondLst>
                            <p:childTnLst>
                              <p:par>
                                <p:cTn id="67" presetID="22" presetClass="entr" presetSubtype="1" fill="hold" grpId="0" nodeType="afterEffect">
                                  <p:stCondLst>
                                    <p:cond delay="0"/>
                                  </p:stCondLst>
                                  <p:childTnLst>
                                    <p:set>
                                      <p:cBhvr>
                                        <p:cTn id="68" dur="1" fill="hold">
                                          <p:stCondLst>
                                            <p:cond delay="0"/>
                                          </p:stCondLst>
                                        </p:cTn>
                                        <p:tgtEl>
                                          <p:spTgt spid="257128"/>
                                        </p:tgtEl>
                                        <p:attrNameLst>
                                          <p:attrName>style.visibility</p:attrName>
                                        </p:attrNameLst>
                                      </p:cBhvr>
                                      <p:to>
                                        <p:strVal val="visible"/>
                                      </p:to>
                                    </p:set>
                                    <p:animEffect transition="in" filter="wipe(up)">
                                      <p:cBhvr>
                                        <p:cTn id="69" dur="300"/>
                                        <p:tgtEl>
                                          <p:spTgt spid="257128"/>
                                        </p:tgtEl>
                                      </p:cBhvr>
                                    </p:animEffect>
                                  </p:childTnLst>
                                </p:cTn>
                              </p:par>
                            </p:childTnLst>
                          </p:cTn>
                        </p:par>
                        <p:par>
                          <p:cTn id="70" fill="hold">
                            <p:stCondLst>
                              <p:cond delay="4400"/>
                            </p:stCondLst>
                            <p:childTnLst>
                              <p:par>
                                <p:cTn id="71" presetID="22" presetClass="entr" presetSubtype="1" fill="hold" grpId="0" nodeType="afterEffect">
                                  <p:stCondLst>
                                    <p:cond delay="0"/>
                                  </p:stCondLst>
                                  <p:childTnLst>
                                    <p:set>
                                      <p:cBhvr>
                                        <p:cTn id="72" dur="1" fill="hold">
                                          <p:stCondLst>
                                            <p:cond delay="0"/>
                                          </p:stCondLst>
                                        </p:cTn>
                                        <p:tgtEl>
                                          <p:spTgt spid="257129"/>
                                        </p:tgtEl>
                                        <p:attrNameLst>
                                          <p:attrName>style.visibility</p:attrName>
                                        </p:attrNameLst>
                                      </p:cBhvr>
                                      <p:to>
                                        <p:strVal val="visible"/>
                                      </p:to>
                                    </p:set>
                                    <p:animEffect transition="in" filter="wipe(up)">
                                      <p:cBhvr>
                                        <p:cTn id="73" dur="300"/>
                                        <p:tgtEl>
                                          <p:spTgt spid="257129"/>
                                        </p:tgtEl>
                                      </p:cBhvr>
                                    </p:animEffect>
                                  </p:childTnLst>
                                </p:cTn>
                              </p:par>
                            </p:childTnLst>
                          </p:cTn>
                        </p:par>
                        <p:par>
                          <p:cTn id="74" fill="hold">
                            <p:stCondLst>
                              <p:cond delay="4700"/>
                            </p:stCondLst>
                            <p:childTnLst>
                              <p:par>
                                <p:cTn id="75" presetID="1" presetClass="entr" presetSubtype="0" fill="hold" grpId="0" nodeType="afterEffect">
                                  <p:stCondLst>
                                    <p:cond delay="0"/>
                                  </p:stCondLst>
                                  <p:childTnLst>
                                    <p:set>
                                      <p:cBhvr>
                                        <p:cTn id="76" dur="1" fill="hold">
                                          <p:stCondLst>
                                            <p:cond delay="0"/>
                                          </p:stCondLst>
                                        </p:cTn>
                                        <p:tgtEl>
                                          <p:spTgt spid="257193"/>
                                        </p:tgtEl>
                                        <p:attrNameLst>
                                          <p:attrName>style.visibility</p:attrName>
                                        </p:attrNameLst>
                                      </p:cBhvr>
                                      <p:to>
                                        <p:strVal val="visible"/>
                                      </p:to>
                                    </p:set>
                                  </p:childTnLst>
                                </p:cTn>
                              </p:par>
                              <p:par>
                                <p:cTn id="77" presetID="8" presetClass="emph" presetSubtype="0" fill="hold" grpId="1" nodeType="withEffect">
                                  <p:stCondLst>
                                    <p:cond delay="0"/>
                                  </p:stCondLst>
                                  <p:childTnLst>
                                    <p:animRot by="21600000">
                                      <p:cBhvr>
                                        <p:cTn id="78" dur="300" fill="hold"/>
                                        <p:tgtEl>
                                          <p:spTgt spid="257193"/>
                                        </p:tgtEl>
                                        <p:attrNameLst>
                                          <p:attrName>r</p:attrName>
                                        </p:attrNameLst>
                                      </p:cBhvr>
                                    </p:animRot>
                                  </p:childTnLst>
                                  <p:subTnLst>
                                    <p:animClr clrSpc="rgb" dir="cw">
                                      <p:cBhvr override="childStyle">
                                        <p:cTn dur="1" fill="hold" display="0" masterRel="nextClick" afterEffect="1"/>
                                        <p:tgtEl>
                                          <p:spTgt spid="257193"/>
                                        </p:tgtEl>
                                        <p:attrNameLst>
                                          <p:attrName>ppt_c</p:attrName>
                                        </p:attrNameLst>
                                      </p:cBhvr>
                                      <p:to>
                                        <a:schemeClr val="tx1"/>
                                      </p:to>
                                    </p:animClr>
                                  </p:subTnLst>
                                </p:cTn>
                              </p:par>
                            </p:childTnLst>
                          </p:cTn>
                        </p:par>
                        <p:par>
                          <p:cTn id="79" fill="hold">
                            <p:stCondLst>
                              <p:cond delay="5000"/>
                            </p:stCondLst>
                            <p:childTnLst>
                              <p:par>
                                <p:cTn id="80" presetID="22" presetClass="entr" presetSubtype="1" fill="hold" grpId="0" nodeType="afterEffect">
                                  <p:stCondLst>
                                    <p:cond delay="0"/>
                                  </p:stCondLst>
                                  <p:childTnLst>
                                    <p:set>
                                      <p:cBhvr>
                                        <p:cTn id="81" dur="1" fill="hold">
                                          <p:stCondLst>
                                            <p:cond delay="0"/>
                                          </p:stCondLst>
                                        </p:cTn>
                                        <p:tgtEl>
                                          <p:spTgt spid="257130"/>
                                        </p:tgtEl>
                                        <p:attrNameLst>
                                          <p:attrName>style.visibility</p:attrName>
                                        </p:attrNameLst>
                                      </p:cBhvr>
                                      <p:to>
                                        <p:strVal val="visible"/>
                                      </p:to>
                                    </p:set>
                                    <p:animEffect transition="in" filter="wipe(up)">
                                      <p:cBhvr>
                                        <p:cTn id="82" dur="300"/>
                                        <p:tgtEl>
                                          <p:spTgt spid="257130"/>
                                        </p:tgtEl>
                                      </p:cBhvr>
                                    </p:animEffect>
                                  </p:childTnLst>
                                </p:cTn>
                              </p:par>
                            </p:childTnLst>
                          </p:cTn>
                        </p:par>
                        <p:par>
                          <p:cTn id="83" fill="hold">
                            <p:stCondLst>
                              <p:cond delay="5300"/>
                            </p:stCondLst>
                            <p:childTnLst>
                              <p:par>
                                <p:cTn id="84" presetID="22" presetClass="entr" presetSubtype="1" fill="hold" grpId="0" nodeType="afterEffect">
                                  <p:stCondLst>
                                    <p:cond delay="0"/>
                                  </p:stCondLst>
                                  <p:childTnLst>
                                    <p:set>
                                      <p:cBhvr>
                                        <p:cTn id="85" dur="1" fill="hold">
                                          <p:stCondLst>
                                            <p:cond delay="0"/>
                                          </p:stCondLst>
                                        </p:cTn>
                                        <p:tgtEl>
                                          <p:spTgt spid="257131"/>
                                        </p:tgtEl>
                                        <p:attrNameLst>
                                          <p:attrName>style.visibility</p:attrName>
                                        </p:attrNameLst>
                                      </p:cBhvr>
                                      <p:to>
                                        <p:strVal val="visible"/>
                                      </p:to>
                                    </p:set>
                                    <p:animEffect transition="in" filter="wipe(up)">
                                      <p:cBhvr>
                                        <p:cTn id="86" dur="300"/>
                                        <p:tgtEl>
                                          <p:spTgt spid="257131"/>
                                        </p:tgtEl>
                                      </p:cBhvr>
                                    </p:animEffect>
                                  </p:childTnLst>
                                </p:cTn>
                              </p:par>
                            </p:childTnLst>
                          </p:cTn>
                        </p:par>
                        <p:par>
                          <p:cTn id="87" fill="hold">
                            <p:stCondLst>
                              <p:cond delay="5600"/>
                            </p:stCondLst>
                            <p:childTnLst>
                              <p:par>
                                <p:cTn id="88" presetID="35" presetClass="emph" presetSubtype="0" fill="hold" nodeType="afterEffect">
                                  <p:stCondLst>
                                    <p:cond delay="0"/>
                                  </p:stCondLst>
                                  <p:childTnLst>
                                    <p:anim calcmode="discrete" valueType="str">
                                      <p:cBhvr>
                                        <p:cTn id="89" dur="300" fill="hold"/>
                                        <p:tgtEl>
                                          <p:spTgt spid="3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30"/>
                                        </p:tgtEl>
                                        <p:attrNameLst>
                                          <p:attrName>ppt_c</p:attrName>
                                        </p:attrNameLst>
                                      </p:cBhvr>
                                      <p:to>
                                        <a:srgbClr val="808080"/>
                                      </p:to>
                                    </p:animClr>
                                  </p:subTnLst>
                                </p:cTn>
                              </p:par>
                              <p:par>
                                <p:cTn id="90" presetID="35" presetClass="emph" presetSubtype="0" fill="hold" nodeType="withEffect">
                                  <p:stCondLst>
                                    <p:cond delay="0"/>
                                  </p:stCondLst>
                                  <p:childTnLst>
                                    <p:anim calcmode="discrete" valueType="str">
                                      <p:cBhvr>
                                        <p:cTn id="91" dur="300" fill="hold"/>
                                        <p:tgtEl>
                                          <p:spTgt spid="4636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368"/>
                                        </p:tgtEl>
                                        <p:attrNameLst>
                                          <p:attrName>ppt_c</p:attrName>
                                        </p:attrNameLst>
                                      </p:cBhvr>
                                      <p:to>
                                        <a:srgbClr val="808080"/>
                                      </p:to>
                                    </p:animClr>
                                  </p:subTnLst>
                                </p:cTn>
                              </p:par>
                            </p:childTnLst>
                          </p:cTn>
                        </p:par>
                        <p:par>
                          <p:cTn id="92" fill="hold">
                            <p:stCondLst>
                              <p:cond delay="5900"/>
                            </p:stCondLst>
                            <p:childTnLst>
                              <p:par>
                                <p:cTn id="93" presetID="22" presetClass="entr" presetSubtype="1" fill="hold" grpId="0" nodeType="afterEffect">
                                  <p:stCondLst>
                                    <p:cond delay="0"/>
                                  </p:stCondLst>
                                  <p:childTnLst>
                                    <p:set>
                                      <p:cBhvr>
                                        <p:cTn id="94" dur="1" fill="hold">
                                          <p:stCondLst>
                                            <p:cond delay="0"/>
                                          </p:stCondLst>
                                        </p:cTn>
                                        <p:tgtEl>
                                          <p:spTgt spid="257140"/>
                                        </p:tgtEl>
                                        <p:attrNameLst>
                                          <p:attrName>style.visibility</p:attrName>
                                        </p:attrNameLst>
                                      </p:cBhvr>
                                      <p:to>
                                        <p:strVal val="visible"/>
                                      </p:to>
                                    </p:set>
                                    <p:animEffect transition="in" filter="wipe(up)">
                                      <p:cBhvr>
                                        <p:cTn id="95" dur="300"/>
                                        <p:tgtEl>
                                          <p:spTgt spid="257140"/>
                                        </p:tgtEl>
                                      </p:cBhvr>
                                    </p:animEffect>
                                  </p:childTnLst>
                                </p:cTn>
                              </p:par>
                            </p:childTnLst>
                          </p:cTn>
                        </p:par>
                        <p:par>
                          <p:cTn id="96" fill="hold">
                            <p:stCondLst>
                              <p:cond delay="6200"/>
                            </p:stCondLst>
                            <p:childTnLst>
                              <p:par>
                                <p:cTn id="97" presetID="22" presetClass="entr" presetSubtype="1" fill="hold" grpId="0" nodeType="afterEffect">
                                  <p:stCondLst>
                                    <p:cond delay="0"/>
                                  </p:stCondLst>
                                  <p:childTnLst>
                                    <p:set>
                                      <p:cBhvr>
                                        <p:cTn id="98" dur="1" fill="hold">
                                          <p:stCondLst>
                                            <p:cond delay="0"/>
                                          </p:stCondLst>
                                        </p:cTn>
                                        <p:tgtEl>
                                          <p:spTgt spid="257143"/>
                                        </p:tgtEl>
                                        <p:attrNameLst>
                                          <p:attrName>style.visibility</p:attrName>
                                        </p:attrNameLst>
                                      </p:cBhvr>
                                      <p:to>
                                        <p:strVal val="visible"/>
                                      </p:to>
                                    </p:set>
                                    <p:animEffect transition="in" filter="wipe(up)">
                                      <p:cBhvr>
                                        <p:cTn id="99" dur="300"/>
                                        <p:tgtEl>
                                          <p:spTgt spid="257143"/>
                                        </p:tgtEl>
                                      </p:cBhvr>
                                    </p:animEffect>
                                  </p:childTnLst>
                                </p:cTn>
                              </p:par>
                            </p:childTnLst>
                          </p:cTn>
                        </p:par>
                        <p:par>
                          <p:cTn id="100" fill="hold">
                            <p:stCondLst>
                              <p:cond delay="6500"/>
                            </p:stCondLst>
                            <p:childTnLst>
                              <p:par>
                                <p:cTn id="101" presetID="22" presetClass="entr" presetSubtype="1" fill="hold" grpId="0" nodeType="afterEffect">
                                  <p:stCondLst>
                                    <p:cond delay="0"/>
                                  </p:stCondLst>
                                  <p:childTnLst>
                                    <p:set>
                                      <p:cBhvr>
                                        <p:cTn id="102" dur="1" fill="hold">
                                          <p:stCondLst>
                                            <p:cond delay="0"/>
                                          </p:stCondLst>
                                        </p:cTn>
                                        <p:tgtEl>
                                          <p:spTgt spid="257141"/>
                                        </p:tgtEl>
                                        <p:attrNameLst>
                                          <p:attrName>style.visibility</p:attrName>
                                        </p:attrNameLst>
                                      </p:cBhvr>
                                      <p:to>
                                        <p:strVal val="visible"/>
                                      </p:to>
                                    </p:set>
                                    <p:animEffect transition="in" filter="wipe(up)">
                                      <p:cBhvr>
                                        <p:cTn id="103" dur="300"/>
                                        <p:tgtEl>
                                          <p:spTgt spid="257141"/>
                                        </p:tgtEl>
                                      </p:cBhvr>
                                    </p:animEffect>
                                  </p:childTnLst>
                                </p:cTn>
                              </p:par>
                            </p:childTnLst>
                          </p:cTn>
                        </p:par>
                        <p:par>
                          <p:cTn id="104" fill="hold">
                            <p:stCondLst>
                              <p:cond delay="6800"/>
                            </p:stCondLst>
                            <p:childTnLst>
                              <p:par>
                                <p:cTn id="105" presetID="1" presetClass="entr" presetSubtype="0" fill="hold" grpId="0" nodeType="afterEffect">
                                  <p:stCondLst>
                                    <p:cond delay="0"/>
                                  </p:stCondLst>
                                  <p:childTnLst>
                                    <p:set>
                                      <p:cBhvr>
                                        <p:cTn id="106" dur="1" fill="hold">
                                          <p:stCondLst>
                                            <p:cond delay="0"/>
                                          </p:stCondLst>
                                        </p:cTn>
                                        <p:tgtEl>
                                          <p:spTgt spid="257210"/>
                                        </p:tgtEl>
                                        <p:attrNameLst>
                                          <p:attrName>style.visibility</p:attrName>
                                        </p:attrNameLst>
                                      </p:cBhvr>
                                      <p:to>
                                        <p:strVal val="visible"/>
                                      </p:to>
                                    </p:set>
                                  </p:childTnLst>
                                </p:cTn>
                              </p:par>
                              <p:par>
                                <p:cTn id="107" presetID="8" presetClass="emph" presetSubtype="0" fill="hold" grpId="1" nodeType="withEffect">
                                  <p:stCondLst>
                                    <p:cond delay="0"/>
                                  </p:stCondLst>
                                  <p:childTnLst>
                                    <p:animRot by="21600000">
                                      <p:cBhvr>
                                        <p:cTn id="108" dur="300" fill="hold"/>
                                        <p:tgtEl>
                                          <p:spTgt spid="257210"/>
                                        </p:tgtEl>
                                        <p:attrNameLst>
                                          <p:attrName>r</p:attrName>
                                        </p:attrNameLst>
                                      </p:cBhvr>
                                    </p:animRot>
                                  </p:childTnLst>
                                  <p:subTnLst>
                                    <p:animClr clrSpc="rgb" dir="cw">
                                      <p:cBhvr override="childStyle">
                                        <p:cTn dur="1" fill="hold" display="0" masterRel="nextClick" afterEffect="1"/>
                                        <p:tgtEl>
                                          <p:spTgt spid="257210"/>
                                        </p:tgtEl>
                                        <p:attrNameLst>
                                          <p:attrName>ppt_c</p:attrName>
                                        </p:attrNameLst>
                                      </p:cBhvr>
                                      <p:to>
                                        <a:schemeClr val="tx1"/>
                                      </p:to>
                                    </p:animClr>
                                  </p:subTnLst>
                                </p:cTn>
                              </p:par>
                            </p:childTnLst>
                          </p:cTn>
                        </p:par>
                        <p:par>
                          <p:cTn id="109" fill="hold">
                            <p:stCondLst>
                              <p:cond delay="7100"/>
                            </p:stCondLst>
                            <p:childTnLst>
                              <p:par>
                                <p:cTn id="110" presetID="22" presetClass="entr" presetSubtype="1" fill="hold" grpId="0" nodeType="afterEffect">
                                  <p:stCondLst>
                                    <p:cond delay="0"/>
                                  </p:stCondLst>
                                  <p:childTnLst>
                                    <p:set>
                                      <p:cBhvr>
                                        <p:cTn id="111" dur="1" fill="hold">
                                          <p:stCondLst>
                                            <p:cond delay="0"/>
                                          </p:stCondLst>
                                        </p:cTn>
                                        <p:tgtEl>
                                          <p:spTgt spid="257142"/>
                                        </p:tgtEl>
                                        <p:attrNameLst>
                                          <p:attrName>style.visibility</p:attrName>
                                        </p:attrNameLst>
                                      </p:cBhvr>
                                      <p:to>
                                        <p:strVal val="visible"/>
                                      </p:to>
                                    </p:set>
                                    <p:animEffect transition="in" filter="wipe(up)">
                                      <p:cBhvr>
                                        <p:cTn id="112" dur="300"/>
                                        <p:tgtEl>
                                          <p:spTgt spid="257142"/>
                                        </p:tgtEl>
                                      </p:cBhvr>
                                    </p:animEffect>
                                  </p:childTnLst>
                                </p:cTn>
                              </p:par>
                            </p:childTnLst>
                          </p:cTn>
                        </p:par>
                        <p:par>
                          <p:cTn id="113" fill="hold">
                            <p:stCondLst>
                              <p:cond delay="7400"/>
                            </p:stCondLst>
                            <p:childTnLst>
                              <p:par>
                                <p:cTn id="114" presetID="22" presetClass="entr" presetSubtype="1" fill="hold" grpId="0" nodeType="afterEffect">
                                  <p:stCondLst>
                                    <p:cond delay="0"/>
                                  </p:stCondLst>
                                  <p:childTnLst>
                                    <p:set>
                                      <p:cBhvr>
                                        <p:cTn id="115" dur="1" fill="hold">
                                          <p:stCondLst>
                                            <p:cond delay="0"/>
                                          </p:stCondLst>
                                        </p:cTn>
                                        <p:tgtEl>
                                          <p:spTgt spid="257146"/>
                                        </p:tgtEl>
                                        <p:attrNameLst>
                                          <p:attrName>style.visibility</p:attrName>
                                        </p:attrNameLst>
                                      </p:cBhvr>
                                      <p:to>
                                        <p:strVal val="visible"/>
                                      </p:to>
                                    </p:set>
                                    <p:animEffect transition="in" filter="wipe(up)">
                                      <p:cBhvr>
                                        <p:cTn id="116" dur="300"/>
                                        <p:tgtEl>
                                          <p:spTgt spid="257146"/>
                                        </p:tgtEl>
                                      </p:cBhvr>
                                    </p:animEffect>
                                  </p:childTnLst>
                                </p:cTn>
                              </p:par>
                            </p:childTnLst>
                          </p:cTn>
                        </p:par>
                        <p:par>
                          <p:cTn id="117" fill="hold">
                            <p:stCondLst>
                              <p:cond delay="7700"/>
                            </p:stCondLst>
                            <p:childTnLst>
                              <p:par>
                                <p:cTn id="118" presetID="35" presetClass="emph" presetSubtype="0" fill="hold" nodeType="afterEffect">
                                  <p:stCondLst>
                                    <p:cond delay="0"/>
                                  </p:stCondLst>
                                  <p:childTnLst>
                                    <p:anim calcmode="discrete" valueType="str">
                                      <p:cBhvr>
                                        <p:cTn id="119" dur="300" fill="hold"/>
                                        <p:tgtEl>
                                          <p:spTgt spid="4638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382"/>
                                        </p:tgtEl>
                                        <p:attrNameLst>
                                          <p:attrName>ppt_c</p:attrName>
                                        </p:attrNameLst>
                                      </p:cBhvr>
                                      <p:to>
                                        <a:srgbClr val="808080"/>
                                      </p:to>
                                    </p:animClr>
                                  </p:subTnLst>
                                </p:cTn>
                              </p:par>
                              <p:par>
                                <p:cTn id="120" presetID="35" presetClass="emph" presetSubtype="0" fill="hold" nodeType="withEffect">
                                  <p:stCondLst>
                                    <p:cond delay="0"/>
                                  </p:stCondLst>
                                  <p:childTnLst>
                                    <p:anim calcmode="discrete" valueType="str">
                                      <p:cBhvr>
                                        <p:cTn id="121" dur="300" fill="hold"/>
                                        <p:tgtEl>
                                          <p:spTgt spid="4641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18"/>
                                        </p:tgtEl>
                                        <p:attrNameLst>
                                          <p:attrName>ppt_c</p:attrName>
                                        </p:attrNameLst>
                                      </p:cBhvr>
                                      <p:to>
                                        <a:srgbClr val="808080"/>
                                      </p:to>
                                    </p:animClr>
                                  </p:subTnLst>
                                </p:cTn>
                              </p:par>
                              <p:par>
                                <p:cTn id="122" presetID="35" presetClass="emph" presetSubtype="0" fill="hold" nodeType="withEffect">
                                  <p:stCondLst>
                                    <p:cond delay="0"/>
                                  </p:stCondLst>
                                  <p:childTnLst>
                                    <p:anim calcmode="discrete" valueType="str">
                                      <p:cBhvr>
                                        <p:cTn id="123" dur="300" fill="hold"/>
                                        <p:tgtEl>
                                          <p:spTgt spid="4642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0"/>
                                        </p:tgtEl>
                                        <p:attrNameLst>
                                          <p:attrName>ppt_c</p:attrName>
                                        </p:attrNameLst>
                                      </p:cBhvr>
                                      <p:to>
                                        <a:srgbClr val="808080"/>
                                      </p:to>
                                    </p:animClr>
                                  </p:subTnLst>
                                </p:cTn>
                              </p:par>
                              <p:par>
                                <p:cTn id="124" presetID="35" presetClass="emph" presetSubtype="0" fill="hold" nodeType="withEffect">
                                  <p:stCondLst>
                                    <p:cond delay="0"/>
                                  </p:stCondLst>
                                  <p:childTnLst>
                                    <p:anim calcmode="discrete" valueType="str">
                                      <p:cBhvr>
                                        <p:cTn id="125" dur="300" fill="hold"/>
                                        <p:tgtEl>
                                          <p:spTgt spid="4642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2"/>
                                        </p:tgtEl>
                                        <p:attrNameLst>
                                          <p:attrName>ppt_c</p:attrName>
                                        </p:attrNameLst>
                                      </p:cBhvr>
                                      <p:to>
                                        <a:srgbClr val="808080"/>
                                      </p:to>
                                    </p:animClr>
                                  </p:subTnLst>
                                </p:cTn>
                              </p:par>
                            </p:childTnLst>
                          </p:cTn>
                        </p:par>
                        <p:par>
                          <p:cTn id="126" fill="hold">
                            <p:stCondLst>
                              <p:cond delay="8000"/>
                            </p:stCondLst>
                            <p:childTnLst>
                              <p:par>
                                <p:cTn id="127" presetID="22" presetClass="entr" presetSubtype="1" fill="hold" grpId="0" nodeType="afterEffect">
                                  <p:stCondLst>
                                    <p:cond delay="0"/>
                                  </p:stCondLst>
                                  <p:childTnLst>
                                    <p:set>
                                      <p:cBhvr>
                                        <p:cTn id="128" dur="1" fill="hold">
                                          <p:stCondLst>
                                            <p:cond delay="0"/>
                                          </p:stCondLst>
                                        </p:cTn>
                                        <p:tgtEl>
                                          <p:spTgt spid="257144"/>
                                        </p:tgtEl>
                                        <p:attrNameLst>
                                          <p:attrName>style.visibility</p:attrName>
                                        </p:attrNameLst>
                                      </p:cBhvr>
                                      <p:to>
                                        <p:strVal val="visible"/>
                                      </p:to>
                                    </p:set>
                                    <p:animEffect transition="in" filter="wipe(up)">
                                      <p:cBhvr>
                                        <p:cTn id="129" dur="300"/>
                                        <p:tgtEl>
                                          <p:spTgt spid="257144"/>
                                        </p:tgtEl>
                                      </p:cBhvr>
                                    </p:animEffect>
                                  </p:childTnLst>
                                </p:cTn>
                              </p:par>
                            </p:childTnLst>
                          </p:cTn>
                        </p:par>
                        <p:par>
                          <p:cTn id="130" fill="hold">
                            <p:stCondLst>
                              <p:cond delay="8300"/>
                            </p:stCondLst>
                            <p:childTnLst>
                              <p:par>
                                <p:cTn id="131" presetID="22" presetClass="entr" presetSubtype="1" fill="hold" grpId="0" nodeType="afterEffect">
                                  <p:stCondLst>
                                    <p:cond delay="0"/>
                                  </p:stCondLst>
                                  <p:childTnLst>
                                    <p:set>
                                      <p:cBhvr>
                                        <p:cTn id="132" dur="1" fill="hold">
                                          <p:stCondLst>
                                            <p:cond delay="0"/>
                                          </p:stCondLst>
                                        </p:cTn>
                                        <p:tgtEl>
                                          <p:spTgt spid="257145"/>
                                        </p:tgtEl>
                                        <p:attrNameLst>
                                          <p:attrName>style.visibility</p:attrName>
                                        </p:attrNameLst>
                                      </p:cBhvr>
                                      <p:to>
                                        <p:strVal val="visible"/>
                                      </p:to>
                                    </p:set>
                                    <p:animEffect transition="in" filter="wipe(up)">
                                      <p:cBhvr>
                                        <p:cTn id="133" dur="300"/>
                                        <p:tgtEl>
                                          <p:spTgt spid="257145"/>
                                        </p:tgtEl>
                                      </p:cBhvr>
                                    </p:animEffect>
                                  </p:childTnLst>
                                </p:cTn>
                              </p:par>
                            </p:childTnLst>
                          </p:cTn>
                        </p:par>
                        <p:par>
                          <p:cTn id="134" fill="hold">
                            <p:stCondLst>
                              <p:cond delay="8600"/>
                            </p:stCondLst>
                            <p:childTnLst>
                              <p:par>
                                <p:cTn id="135" presetID="35" presetClass="emph" presetSubtype="0" fill="hold" nodeType="afterEffect">
                                  <p:stCondLst>
                                    <p:cond delay="0"/>
                                  </p:stCondLst>
                                  <p:childTnLst>
                                    <p:anim calcmode="discrete" valueType="str">
                                      <p:cBhvr>
                                        <p:cTn id="136" dur="300" fill="hold"/>
                                        <p:tgtEl>
                                          <p:spTgt spid="4642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4"/>
                                        </p:tgtEl>
                                        <p:attrNameLst>
                                          <p:attrName>ppt_c</p:attrName>
                                        </p:attrNameLst>
                                      </p:cBhvr>
                                      <p:to>
                                        <a:srgbClr val="808080"/>
                                      </p:to>
                                    </p:animClr>
                                  </p:subTnLst>
                                </p:cTn>
                              </p:par>
                            </p:childTnLst>
                          </p:cTn>
                        </p:par>
                        <p:par>
                          <p:cTn id="137" fill="hold">
                            <p:stCondLst>
                              <p:cond delay="8900"/>
                            </p:stCondLst>
                            <p:childTnLst>
                              <p:par>
                                <p:cTn id="138" presetID="22" presetClass="entr" presetSubtype="1" fill="hold" grpId="0" nodeType="afterEffect">
                                  <p:stCondLst>
                                    <p:cond delay="0"/>
                                  </p:stCondLst>
                                  <p:childTnLst>
                                    <p:set>
                                      <p:cBhvr>
                                        <p:cTn id="139" dur="1" fill="hold">
                                          <p:stCondLst>
                                            <p:cond delay="0"/>
                                          </p:stCondLst>
                                        </p:cTn>
                                        <p:tgtEl>
                                          <p:spTgt spid="257147"/>
                                        </p:tgtEl>
                                        <p:attrNameLst>
                                          <p:attrName>style.visibility</p:attrName>
                                        </p:attrNameLst>
                                      </p:cBhvr>
                                      <p:to>
                                        <p:strVal val="visible"/>
                                      </p:to>
                                    </p:set>
                                    <p:animEffect transition="in" filter="wipe(up)">
                                      <p:cBhvr>
                                        <p:cTn id="140" dur="300"/>
                                        <p:tgtEl>
                                          <p:spTgt spid="257147"/>
                                        </p:tgtEl>
                                      </p:cBhvr>
                                    </p:animEffect>
                                  </p:childTnLst>
                                </p:cTn>
                              </p:par>
                            </p:childTnLst>
                          </p:cTn>
                        </p:par>
                        <p:par>
                          <p:cTn id="141" fill="hold">
                            <p:stCondLst>
                              <p:cond delay="9200"/>
                            </p:stCondLst>
                            <p:childTnLst>
                              <p:par>
                                <p:cTn id="142" presetID="1" presetClass="entr" presetSubtype="0" fill="hold" grpId="0" nodeType="afterEffect">
                                  <p:stCondLst>
                                    <p:cond delay="0"/>
                                  </p:stCondLst>
                                  <p:childTnLst>
                                    <p:set>
                                      <p:cBhvr>
                                        <p:cTn id="143" dur="1" fill="hold">
                                          <p:stCondLst>
                                            <p:cond delay="0"/>
                                          </p:stCondLst>
                                        </p:cTn>
                                        <p:tgtEl>
                                          <p:spTgt spid="257251"/>
                                        </p:tgtEl>
                                        <p:attrNameLst>
                                          <p:attrName>style.visibility</p:attrName>
                                        </p:attrNameLst>
                                      </p:cBhvr>
                                      <p:to>
                                        <p:strVal val="visible"/>
                                      </p:to>
                                    </p:set>
                                  </p:childTnLst>
                                </p:cTn>
                              </p:par>
                              <p:par>
                                <p:cTn id="144" presetID="8" presetClass="emph" presetSubtype="0" fill="hold" grpId="1" nodeType="withEffect">
                                  <p:stCondLst>
                                    <p:cond delay="0"/>
                                  </p:stCondLst>
                                  <p:childTnLst>
                                    <p:animRot by="21600000">
                                      <p:cBhvr>
                                        <p:cTn id="145" dur="300" fill="hold"/>
                                        <p:tgtEl>
                                          <p:spTgt spid="257251"/>
                                        </p:tgtEl>
                                        <p:attrNameLst>
                                          <p:attrName>r</p:attrName>
                                        </p:attrNameLst>
                                      </p:cBhvr>
                                    </p:animRot>
                                  </p:childTnLst>
                                  <p:subTnLst>
                                    <p:animClr clrSpc="rgb" dir="cw">
                                      <p:cBhvr override="childStyle">
                                        <p:cTn dur="1" fill="hold" display="0" masterRel="nextClick" afterEffect="1"/>
                                        <p:tgtEl>
                                          <p:spTgt spid="257251"/>
                                        </p:tgtEl>
                                        <p:attrNameLst>
                                          <p:attrName>ppt_c</p:attrName>
                                        </p:attrNameLst>
                                      </p:cBhvr>
                                      <p:to>
                                        <a:schemeClr val="tx1"/>
                                      </p:to>
                                    </p:animClr>
                                  </p:subTnLst>
                                </p:cTn>
                              </p:par>
                              <p:par>
                                <p:cTn id="146" presetID="22" presetClass="entr" presetSubtype="1" fill="hold" grpId="0" nodeType="withEffect">
                                  <p:stCondLst>
                                    <p:cond delay="0"/>
                                  </p:stCondLst>
                                  <p:childTnLst>
                                    <p:set>
                                      <p:cBhvr>
                                        <p:cTn id="147" dur="1" fill="hold">
                                          <p:stCondLst>
                                            <p:cond delay="0"/>
                                          </p:stCondLst>
                                        </p:cTn>
                                        <p:tgtEl>
                                          <p:spTgt spid="257148"/>
                                        </p:tgtEl>
                                        <p:attrNameLst>
                                          <p:attrName>style.visibility</p:attrName>
                                        </p:attrNameLst>
                                      </p:cBhvr>
                                      <p:to>
                                        <p:strVal val="visible"/>
                                      </p:to>
                                    </p:set>
                                    <p:animEffect transition="in" filter="wipe(up)">
                                      <p:cBhvr>
                                        <p:cTn id="148" dur="300"/>
                                        <p:tgtEl>
                                          <p:spTgt spid="257148"/>
                                        </p:tgtEl>
                                      </p:cBhvr>
                                    </p:animEffect>
                                  </p:childTnLst>
                                </p:cTn>
                              </p:par>
                              <p:par>
                                <p:cTn id="149" presetID="35" presetClass="emph" presetSubtype="0" fill="hold" nodeType="withEffect">
                                  <p:stCondLst>
                                    <p:cond delay="0"/>
                                  </p:stCondLst>
                                  <p:childTnLst>
                                    <p:anim calcmode="discrete" valueType="str">
                                      <p:cBhvr>
                                        <p:cTn id="150" dur="300" fill="hold"/>
                                        <p:tgtEl>
                                          <p:spTgt spid="46426"/>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6"/>
                                        </p:tgtEl>
                                        <p:attrNameLst>
                                          <p:attrName>ppt_c</p:attrName>
                                        </p:attrNameLst>
                                      </p:cBhvr>
                                      <p:to>
                                        <a:srgbClr val="808080"/>
                                      </p:to>
                                    </p:animClr>
                                  </p:subTnLst>
                                </p:cTn>
                              </p:par>
                            </p:childTnLst>
                          </p:cTn>
                        </p:par>
                        <p:par>
                          <p:cTn id="151" fill="hold">
                            <p:stCondLst>
                              <p:cond delay="9500"/>
                            </p:stCondLst>
                            <p:childTnLst>
                              <p:par>
                                <p:cTn id="152" presetID="22" presetClass="entr" presetSubtype="1" fill="hold" grpId="0" nodeType="afterEffect">
                                  <p:stCondLst>
                                    <p:cond delay="0"/>
                                  </p:stCondLst>
                                  <p:childTnLst>
                                    <p:set>
                                      <p:cBhvr>
                                        <p:cTn id="153" dur="1" fill="hold">
                                          <p:stCondLst>
                                            <p:cond delay="0"/>
                                          </p:stCondLst>
                                        </p:cTn>
                                        <p:tgtEl>
                                          <p:spTgt spid="257149"/>
                                        </p:tgtEl>
                                        <p:attrNameLst>
                                          <p:attrName>style.visibility</p:attrName>
                                        </p:attrNameLst>
                                      </p:cBhvr>
                                      <p:to>
                                        <p:strVal val="visible"/>
                                      </p:to>
                                    </p:set>
                                    <p:animEffect transition="in" filter="wipe(up)">
                                      <p:cBhvr>
                                        <p:cTn id="154" dur="300"/>
                                        <p:tgtEl>
                                          <p:spTgt spid="257149"/>
                                        </p:tgtEl>
                                      </p:cBhvr>
                                    </p:animEffect>
                                  </p:childTnLst>
                                </p:cTn>
                              </p:par>
                            </p:childTnLst>
                          </p:cTn>
                        </p:par>
                        <p:par>
                          <p:cTn id="155" fill="hold">
                            <p:stCondLst>
                              <p:cond delay="9800"/>
                            </p:stCondLst>
                            <p:childTnLst>
                              <p:par>
                                <p:cTn id="156" presetID="22" presetClass="entr" presetSubtype="1" fill="hold" grpId="0" nodeType="afterEffect">
                                  <p:stCondLst>
                                    <p:cond delay="0"/>
                                  </p:stCondLst>
                                  <p:childTnLst>
                                    <p:set>
                                      <p:cBhvr>
                                        <p:cTn id="157" dur="1" fill="hold">
                                          <p:stCondLst>
                                            <p:cond delay="0"/>
                                          </p:stCondLst>
                                        </p:cTn>
                                        <p:tgtEl>
                                          <p:spTgt spid="257151"/>
                                        </p:tgtEl>
                                        <p:attrNameLst>
                                          <p:attrName>style.visibility</p:attrName>
                                        </p:attrNameLst>
                                      </p:cBhvr>
                                      <p:to>
                                        <p:strVal val="visible"/>
                                      </p:to>
                                    </p:set>
                                    <p:animEffect transition="in" filter="wipe(up)">
                                      <p:cBhvr>
                                        <p:cTn id="158" dur="300"/>
                                        <p:tgtEl>
                                          <p:spTgt spid="257151"/>
                                        </p:tgtEl>
                                      </p:cBhvr>
                                    </p:animEffect>
                                  </p:childTnLst>
                                </p:cTn>
                              </p:par>
                            </p:childTnLst>
                          </p:cTn>
                        </p:par>
                        <p:par>
                          <p:cTn id="159" fill="hold">
                            <p:stCondLst>
                              <p:cond delay="10100"/>
                            </p:stCondLst>
                            <p:childTnLst>
                              <p:par>
                                <p:cTn id="160" presetID="22" presetClass="entr" presetSubtype="1" fill="hold" grpId="0" nodeType="afterEffect">
                                  <p:stCondLst>
                                    <p:cond delay="0"/>
                                  </p:stCondLst>
                                  <p:childTnLst>
                                    <p:set>
                                      <p:cBhvr>
                                        <p:cTn id="161" dur="1" fill="hold">
                                          <p:stCondLst>
                                            <p:cond delay="0"/>
                                          </p:stCondLst>
                                        </p:cTn>
                                        <p:tgtEl>
                                          <p:spTgt spid="257150"/>
                                        </p:tgtEl>
                                        <p:attrNameLst>
                                          <p:attrName>style.visibility</p:attrName>
                                        </p:attrNameLst>
                                      </p:cBhvr>
                                      <p:to>
                                        <p:strVal val="visible"/>
                                      </p:to>
                                    </p:set>
                                    <p:animEffect transition="in" filter="wipe(up)">
                                      <p:cBhvr>
                                        <p:cTn id="162" dur="300"/>
                                        <p:tgtEl>
                                          <p:spTgt spid="257150"/>
                                        </p:tgtEl>
                                      </p:cBhvr>
                                    </p:animEffect>
                                  </p:childTnLst>
                                </p:cTn>
                              </p:par>
                            </p:childTnLst>
                          </p:cTn>
                        </p:par>
                        <p:par>
                          <p:cTn id="163" fill="hold">
                            <p:stCondLst>
                              <p:cond delay="10400"/>
                            </p:stCondLst>
                            <p:childTnLst>
                              <p:par>
                                <p:cTn id="164" presetID="35" presetClass="emph" presetSubtype="0" fill="hold" nodeType="afterEffect">
                                  <p:stCondLst>
                                    <p:cond delay="0"/>
                                  </p:stCondLst>
                                  <p:childTnLst>
                                    <p:anim calcmode="discrete" valueType="str">
                                      <p:cBhvr>
                                        <p:cTn id="165" dur="300" fill="hold"/>
                                        <p:tgtEl>
                                          <p:spTgt spid="4642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28"/>
                                        </p:tgtEl>
                                        <p:attrNameLst>
                                          <p:attrName>ppt_c</p:attrName>
                                        </p:attrNameLst>
                                      </p:cBhvr>
                                      <p:to>
                                        <a:srgbClr val="808080"/>
                                      </p:to>
                                    </p:animClr>
                                  </p:subTnLst>
                                </p:cTn>
                              </p:par>
                              <p:par>
                                <p:cTn id="166" presetID="35" presetClass="emph" presetSubtype="0" fill="hold" nodeType="withEffect">
                                  <p:stCondLst>
                                    <p:cond delay="0"/>
                                  </p:stCondLst>
                                  <p:childTnLst>
                                    <p:anim calcmode="discrete" valueType="str">
                                      <p:cBhvr>
                                        <p:cTn id="167" dur="300" fill="hold"/>
                                        <p:tgtEl>
                                          <p:spTgt spid="4643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46430"/>
                                        </p:tgtEl>
                                        <p:attrNameLst>
                                          <p:attrName>ppt_c</p:attrName>
                                        </p:attrNameLst>
                                      </p:cBhvr>
                                      <p:to>
                                        <a:srgbClr val="808080"/>
                                      </p:to>
                                    </p:animClr>
                                  </p:subTnLst>
                                </p:cTn>
                              </p:par>
                              <p:par>
                                <p:cTn id="168" presetID="35" presetClass="emph" presetSubtype="0" fill="hold" nodeType="withEffect">
                                  <p:stCondLst>
                                    <p:cond delay="0"/>
                                  </p:stCondLst>
                                  <p:childTnLst>
                                    <p:anim calcmode="discrete" valueType="str">
                                      <p:cBhvr>
                                        <p:cTn id="169" dur="300" fill="hold"/>
                                        <p:tgtEl>
                                          <p:spTgt spid="25708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88"/>
                                        </p:tgtEl>
                                        <p:attrNameLst>
                                          <p:attrName>ppt_c</p:attrName>
                                        </p:attrNameLst>
                                      </p:cBhvr>
                                      <p:to>
                                        <a:srgbClr val="808080"/>
                                      </p:to>
                                    </p:animClr>
                                  </p:subTnLst>
                                </p:cTn>
                              </p:par>
                            </p:childTnLst>
                          </p:cTn>
                        </p:par>
                        <p:par>
                          <p:cTn id="170" fill="hold">
                            <p:stCondLst>
                              <p:cond delay="10700"/>
                            </p:stCondLst>
                            <p:childTnLst>
                              <p:par>
                                <p:cTn id="171" presetID="22" presetClass="entr" presetSubtype="1" fill="hold" grpId="0" nodeType="afterEffect">
                                  <p:stCondLst>
                                    <p:cond delay="0"/>
                                  </p:stCondLst>
                                  <p:childTnLst>
                                    <p:set>
                                      <p:cBhvr>
                                        <p:cTn id="172" dur="1" fill="hold">
                                          <p:stCondLst>
                                            <p:cond delay="0"/>
                                          </p:stCondLst>
                                        </p:cTn>
                                        <p:tgtEl>
                                          <p:spTgt spid="257154"/>
                                        </p:tgtEl>
                                        <p:attrNameLst>
                                          <p:attrName>style.visibility</p:attrName>
                                        </p:attrNameLst>
                                      </p:cBhvr>
                                      <p:to>
                                        <p:strVal val="visible"/>
                                      </p:to>
                                    </p:set>
                                    <p:animEffect transition="in" filter="wipe(up)">
                                      <p:cBhvr>
                                        <p:cTn id="173" dur="300"/>
                                        <p:tgtEl>
                                          <p:spTgt spid="257154"/>
                                        </p:tgtEl>
                                      </p:cBhvr>
                                    </p:animEffect>
                                  </p:childTnLst>
                                </p:cTn>
                              </p:par>
                            </p:childTnLst>
                          </p:cTn>
                        </p:par>
                        <p:par>
                          <p:cTn id="174" fill="hold">
                            <p:stCondLst>
                              <p:cond delay="11000"/>
                            </p:stCondLst>
                            <p:childTnLst>
                              <p:par>
                                <p:cTn id="175" presetID="1" presetClass="entr" presetSubtype="0" fill="hold" grpId="0" nodeType="afterEffect">
                                  <p:stCondLst>
                                    <p:cond delay="0"/>
                                  </p:stCondLst>
                                  <p:childTnLst>
                                    <p:set>
                                      <p:cBhvr>
                                        <p:cTn id="176" dur="1" fill="hold">
                                          <p:stCondLst>
                                            <p:cond delay="0"/>
                                          </p:stCondLst>
                                        </p:cTn>
                                        <p:tgtEl>
                                          <p:spTgt spid="257284"/>
                                        </p:tgtEl>
                                        <p:attrNameLst>
                                          <p:attrName>style.visibility</p:attrName>
                                        </p:attrNameLst>
                                      </p:cBhvr>
                                      <p:to>
                                        <p:strVal val="visible"/>
                                      </p:to>
                                    </p:set>
                                  </p:childTnLst>
                                </p:cTn>
                              </p:par>
                              <p:par>
                                <p:cTn id="177" presetID="8" presetClass="emph" presetSubtype="0" fill="hold" grpId="1" nodeType="withEffect">
                                  <p:stCondLst>
                                    <p:cond delay="0"/>
                                  </p:stCondLst>
                                  <p:childTnLst>
                                    <p:animRot by="21600000">
                                      <p:cBhvr>
                                        <p:cTn id="178" dur="300" fill="hold"/>
                                        <p:tgtEl>
                                          <p:spTgt spid="257284"/>
                                        </p:tgtEl>
                                        <p:attrNameLst>
                                          <p:attrName>r</p:attrName>
                                        </p:attrNameLst>
                                      </p:cBhvr>
                                    </p:animRot>
                                  </p:childTnLst>
                                  <p:subTnLst>
                                    <p:animClr clrSpc="rgb" dir="cw">
                                      <p:cBhvr override="childStyle">
                                        <p:cTn dur="1" fill="hold" display="0" masterRel="nextClick" afterEffect="1"/>
                                        <p:tgtEl>
                                          <p:spTgt spid="257284"/>
                                        </p:tgtEl>
                                        <p:attrNameLst>
                                          <p:attrName>ppt_c</p:attrName>
                                        </p:attrNameLst>
                                      </p:cBhvr>
                                      <p:to>
                                        <a:schemeClr val="tx1"/>
                                      </p:to>
                                    </p:animClr>
                                  </p:subTnLst>
                                </p:cTn>
                              </p:par>
                            </p:childTnLst>
                          </p:cTn>
                        </p:par>
                        <p:par>
                          <p:cTn id="179" fill="hold">
                            <p:stCondLst>
                              <p:cond delay="11300"/>
                            </p:stCondLst>
                            <p:childTnLst>
                              <p:par>
                                <p:cTn id="180" presetID="22" presetClass="entr" presetSubtype="1" fill="hold" grpId="0" nodeType="afterEffect">
                                  <p:stCondLst>
                                    <p:cond delay="0"/>
                                  </p:stCondLst>
                                  <p:childTnLst>
                                    <p:set>
                                      <p:cBhvr>
                                        <p:cTn id="181" dur="1" fill="hold">
                                          <p:stCondLst>
                                            <p:cond delay="0"/>
                                          </p:stCondLst>
                                        </p:cTn>
                                        <p:tgtEl>
                                          <p:spTgt spid="257152"/>
                                        </p:tgtEl>
                                        <p:attrNameLst>
                                          <p:attrName>style.visibility</p:attrName>
                                        </p:attrNameLst>
                                      </p:cBhvr>
                                      <p:to>
                                        <p:strVal val="visible"/>
                                      </p:to>
                                    </p:set>
                                    <p:animEffect transition="in" filter="wipe(up)">
                                      <p:cBhvr>
                                        <p:cTn id="182" dur="300"/>
                                        <p:tgtEl>
                                          <p:spTgt spid="257152"/>
                                        </p:tgtEl>
                                      </p:cBhvr>
                                    </p:animEffect>
                                  </p:childTnLst>
                                </p:cTn>
                              </p:par>
                            </p:childTnLst>
                          </p:cTn>
                        </p:par>
                        <p:par>
                          <p:cTn id="183" fill="hold">
                            <p:stCondLst>
                              <p:cond delay="11600"/>
                            </p:stCondLst>
                            <p:childTnLst>
                              <p:par>
                                <p:cTn id="184" presetID="22" presetClass="entr" presetSubtype="1" fill="hold" grpId="0" nodeType="afterEffect">
                                  <p:stCondLst>
                                    <p:cond delay="0"/>
                                  </p:stCondLst>
                                  <p:childTnLst>
                                    <p:set>
                                      <p:cBhvr>
                                        <p:cTn id="185" dur="1" fill="hold">
                                          <p:stCondLst>
                                            <p:cond delay="0"/>
                                          </p:stCondLst>
                                        </p:cTn>
                                        <p:tgtEl>
                                          <p:spTgt spid="257153"/>
                                        </p:tgtEl>
                                        <p:attrNameLst>
                                          <p:attrName>style.visibility</p:attrName>
                                        </p:attrNameLst>
                                      </p:cBhvr>
                                      <p:to>
                                        <p:strVal val="visible"/>
                                      </p:to>
                                    </p:set>
                                    <p:animEffect transition="in" filter="wipe(up)">
                                      <p:cBhvr>
                                        <p:cTn id="186" dur="300"/>
                                        <p:tgtEl>
                                          <p:spTgt spid="257153"/>
                                        </p:tgtEl>
                                      </p:cBhvr>
                                    </p:animEffect>
                                  </p:childTnLst>
                                </p:cTn>
                              </p:par>
                            </p:childTnLst>
                          </p:cTn>
                        </p:par>
                        <p:par>
                          <p:cTn id="187" fill="hold">
                            <p:stCondLst>
                              <p:cond delay="11900"/>
                            </p:stCondLst>
                            <p:childTnLst>
                              <p:par>
                                <p:cTn id="188" presetID="35" presetClass="emph" presetSubtype="0" fill="hold" nodeType="afterEffect">
                                  <p:stCondLst>
                                    <p:cond delay="0"/>
                                  </p:stCondLst>
                                  <p:childTnLst>
                                    <p:anim calcmode="discrete" valueType="str">
                                      <p:cBhvr>
                                        <p:cTn id="189" dur="300" fill="hold"/>
                                        <p:tgtEl>
                                          <p:spTgt spid="25709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0"/>
                                        </p:tgtEl>
                                        <p:attrNameLst>
                                          <p:attrName>ppt_c</p:attrName>
                                        </p:attrNameLst>
                                      </p:cBhvr>
                                      <p:to>
                                        <a:srgbClr val="808080"/>
                                      </p:to>
                                    </p:animClr>
                                  </p:subTnLst>
                                </p:cTn>
                              </p:par>
                              <p:par>
                                <p:cTn id="190" presetID="35" presetClass="emph" presetSubtype="0" fill="hold" nodeType="withEffect">
                                  <p:stCondLst>
                                    <p:cond delay="0"/>
                                  </p:stCondLst>
                                  <p:childTnLst>
                                    <p:anim calcmode="discrete" valueType="str">
                                      <p:cBhvr>
                                        <p:cTn id="191" dur="300" fill="hold"/>
                                        <p:tgtEl>
                                          <p:spTgt spid="25709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2"/>
                                        </p:tgtEl>
                                        <p:attrNameLst>
                                          <p:attrName>ppt_c</p:attrName>
                                        </p:attrNameLst>
                                      </p:cBhvr>
                                      <p:to>
                                        <a:srgbClr val="808080"/>
                                      </p:to>
                                    </p:animClr>
                                  </p:subTnLst>
                                </p:cTn>
                              </p:par>
                            </p:childTnLst>
                          </p:cTn>
                        </p:par>
                        <p:par>
                          <p:cTn id="192" fill="hold">
                            <p:stCondLst>
                              <p:cond delay="12200"/>
                            </p:stCondLst>
                            <p:childTnLst>
                              <p:par>
                                <p:cTn id="193" presetID="22" presetClass="entr" presetSubtype="1" fill="hold" grpId="0" nodeType="afterEffect">
                                  <p:stCondLst>
                                    <p:cond delay="0"/>
                                  </p:stCondLst>
                                  <p:childTnLst>
                                    <p:set>
                                      <p:cBhvr>
                                        <p:cTn id="194" dur="1" fill="hold">
                                          <p:stCondLst>
                                            <p:cond delay="0"/>
                                          </p:stCondLst>
                                        </p:cTn>
                                        <p:tgtEl>
                                          <p:spTgt spid="257156"/>
                                        </p:tgtEl>
                                        <p:attrNameLst>
                                          <p:attrName>style.visibility</p:attrName>
                                        </p:attrNameLst>
                                      </p:cBhvr>
                                      <p:to>
                                        <p:strVal val="visible"/>
                                      </p:to>
                                    </p:set>
                                    <p:animEffect transition="in" filter="wipe(up)">
                                      <p:cBhvr>
                                        <p:cTn id="195" dur="300"/>
                                        <p:tgtEl>
                                          <p:spTgt spid="257156"/>
                                        </p:tgtEl>
                                      </p:cBhvr>
                                    </p:animEffect>
                                  </p:childTnLst>
                                </p:cTn>
                              </p:par>
                            </p:childTnLst>
                          </p:cTn>
                        </p:par>
                        <p:par>
                          <p:cTn id="196" fill="hold">
                            <p:stCondLst>
                              <p:cond delay="12500"/>
                            </p:stCondLst>
                            <p:childTnLst>
                              <p:par>
                                <p:cTn id="197" presetID="1" presetClass="entr" presetSubtype="0" fill="hold" grpId="0" nodeType="afterEffect">
                                  <p:stCondLst>
                                    <p:cond delay="0"/>
                                  </p:stCondLst>
                                  <p:childTnLst>
                                    <p:set>
                                      <p:cBhvr>
                                        <p:cTn id="198" dur="1" fill="hold">
                                          <p:stCondLst>
                                            <p:cond delay="0"/>
                                          </p:stCondLst>
                                        </p:cTn>
                                        <p:tgtEl>
                                          <p:spTgt spid="257301"/>
                                        </p:tgtEl>
                                        <p:attrNameLst>
                                          <p:attrName>style.visibility</p:attrName>
                                        </p:attrNameLst>
                                      </p:cBhvr>
                                      <p:to>
                                        <p:strVal val="visible"/>
                                      </p:to>
                                    </p:set>
                                  </p:childTnLst>
                                </p:cTn>
                              </p:par>
                              <p:par>
                                <p:cTn id="199" presetID="8" presetClass="emph" presetSubtype="0" fill="hold" grpId="1" nodeType="withEffect">
                                  <p:stCondLst>
                                    <p:cond delay="0"/>
                                  </p:stCondLst>
                                  <p:childTnLst>
                                    <p:animRot by="21600000">
                                      <p:cBhvr>
                                        <p:cTn id="200" dur="300" fill="hold"/>
                                        <p:tgtEl>
                                          <p:spTgt spid="257301"/>
                                        </p:tgtEl>
                                        <p:attrNameLst>
                                          <p:attrName>r</p:attrName>
                                        </p:attrNameLst>
                                      </p:cBhvr>
                                    </p:animRot>
                                  </p:childTnLst>
                                  <p:subTnLst>
                                    <p:animClr clrSpc="rgb" dir="cw">
                                      <p:cBhvr override="childStyle">
                                        <p:cTn dur="1" fill="hold" display="0" masterRel="nextClick" afterEffect="1"/>
                                        <p:tgtEl>
                                          <p:spTgt spid="257301"/>
                                        </p:tgtEl>
                                        <p:attrNameLst>
                                          <p:attrName>ppt_c</p:attrName>
                                        </p:attrNameLst>
                                      </p:cBhvr>
                                      <p:to>
                                        <a:schemeClr val="tx1"/>
                                      </p:to>
                                    </p:animClr>
                                  </p:subTnLst>
                                </p:cTn>
                              </p:par>
                            </p:childTnLst>
                          </p:cTn>
                        </p:par>
                        <p:par>
                          <p:cTn id="201" fill="hold">
                            <p:stCondLst>
                              <p:cond delay="12800"/>
                            </p:stCondLst>
                            <p:childTnLst>
                              <p:par>
                                <p:cTn id="202" presetID="22" presetClass="entr" presetSubtype="1" fill="hold" grpId="0" nodeType="afterEffect">
                                  <p:stCondLst>
                                    <p:cond delay="0"/>
                                  </p:stCondLst>
                                  <p:childTnLst>
                                    <p:set>
                                      <p:cBhvr>
                                        <p:cTn id="203" dur="1" fill="hold">
                                          <p:stCondLst>
                                            <p:cond delay="0"/>
                                          </p:stCondLst>
                                        </p:cTn>
                                        <p:tgtEl>
                                          <p:spTgt spid="257155"/>
                                        </p:tgtEl>
                                        <p:attrNameLst>
                                          <p:attrName>style.visibility</p:attrName>
                                        </p:attrNameLst>
                                      </p:cBhvr>
                                      <p:to>
                                        <p:strVal val="visible"/>
                                      </p:to>
                                    </p:set>
                                    <p:animEffect transition="in" filter="wipe(up)">
                                      <p:cBhvr>
                                        <p:cTn id="204" dur="300"/>
                                        <p:tgtEl>
                                          <p:spTgt spid="257155"/>
                                        </p:tgtEl>
                                      </p:cBhvr>
                                    </p:animEffect>
                                  </p:childTnLst>
                                </p:cTn>
                              </p:par>
                            </p:childTnLst>
                          </p:cTn>
                        </p:par>
                        <p:par>
                          <p:cTn id="205" fill="hold">
                            <p:stCondLst>
                              <p:cond delay="13100"/>
                            </p:stCondLst>
                            <p:childTnLst>
                              <p:par>
                                <p:cTn id="206" presetID="35" presetClass="emph" presetSubtype="0" fill="hold" nodeType="afterEffect">
                                  <p:stCondLst>
                                    <p:cond delay="0"/>
                                  </p:stCondLst>
                                  <p:childTnLst>
                                    <p:anim calcmode="discrete" valueType="str">
                                      <p:cBhvr>
                                        <p:cTn id="207" dur="300" fill="hold"/>
                                        <p:tgtEl>
                                          <p:spTgt spid="25709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4"/>
                                        </p:tgtEl>
                                        <p:attrNameLst>
                                          <p:attrName>ppt_c</p:attrName>
                                        </p:attrNameLst>
                                      </p:cBhvr>
                                      <p:to>
                                        <a:srgbClr val="808080"/>
                                      </p:to>
                                    </p:animClr>
                                  </p:subTnLst>
                                </p:cTn>
                              </p:par>
                            </p:childTnLst>
                          </p:cTn>
                        </p:par>
                        <p:par>
                          <p:cTn id="208" fill="hold">
                            <p:stCondLst>
                              <p:cond delay="13400"/>
                            </p:stCondLst>
                            <p:childTnLst>
                              <p:par>
                                <p:cTn id="209" presetID="22" presetClass="entr" presetSubtype="1" fill="hold" grpId="0" nodeType="afterEffect">
                                  <p:stCondLst>
                                    <p:cond delay="0"/>
                                  </p:stCondLst>
                                  <p:childTnLst>
                                    <p:set>
                                      <p:cBhvr>
                                        <p:cTn id="210" dur="1" fill="hold">
                                          <p:stCondLst>
                                            <p:cond delay="0"/>
                                          </p:stCondLst>
                                        </p:cTn>
                                        <p:tgtEl>
                                          <p:spTgt spid="257157"/>
                                        </p:tgtEl>
                                        <p:attrNameLst>
                                          <p:attrName>style.visibility</p:attrName>
                                        </p:attrNameLst>
                                      </p:cBhvr>
                                      <p:to>
                                        <p:strVal val="visible"/>
                                      </p:to>
                                    </p:set>
                                    <p:animEffect transition="in" filter="wipe(up)">
                                      <p:cBhvr>
                                        <p:cTn id="211" dur="300"/>
                                        <p:tgtEl>
                                          <p:spTgt spid="257157"/>
                                        </p:tgtEl>
                                      </p:cBhvr>
                                    </p:animEffect>
                                  </p:childTnLst>
                                </p:cTn>
                              </p:par>
                            </p:childTnLst>
                          </p:cTn>
                        </p:par>
                        <p:par>
                          <p:cTn id="212" fill="hold">
                            <p:stCondLst>
                              <p:cond delay="13700"/>
                            </p:stCondLst>
                            <p:childTnLst>
                              <p:par>
                                <p:cTn id="213" presetID="22" presetClass="entr" presetSubtype="1" fill="hold" grpId="0" nodeType="afterEffect">
                                  <p:stCondLst>
                                    <p:cond delay="0"/>
                                  </p:stCondLst>
                                  <p:childTnLst>
                                    <p:set>
                                      <p:cBhvr>
                                        <p:cTn id="214" dur="1" fill="hold">
                                          <p:stCondLst>
                                            <p:cond delay="0"/>
                                          </p:stCondLst>
                                        </p:cTn>
                                        <p:tgtEl>
                                          <p:spTgt spid="257158"/>
                                        </p:tgtEl>
                                        <p:attrNameLst>
                                          <p:attrName>style.visibility</p:attrName>
                                        </p:attrNameLst>
                                      </p:cBhvr>
                                      <p:to>
                                        <p:strVal val="visible"/>
                                      </p:to>
                                    </p:set>
                                    <p:animEffect transition="in" filter="wipe(up)">
                                      <p:cBhvr>
                                        <p:cTn id="215" dur="300"/>
                                        <p:tgtEl>
                                          <p:spTgt spid="257158"/>
                                        </p:tgtEl>
                                      </p:cBhvr>
                                    </p:animEffect>
                                  </p:childTnLst>
                                </p:cTn>
                              </p:par>
                            </p:childTnLst>
                          </p:cTn>
                        </p:par>
                        <p:par>
                          <p:cTn id="216" fill="hold">
                            <p:stCondLst>
                              <p:cond delay="14000"/>
                            </p:stCondLst>
                            <p:childTnLst>
                              <p:par>
                                <p:cTn id="217" presetID="1" presetClass="entr" presetSubtype="0" fill="hold" grpId="0" nodeType="afterEffect">
                                  <p:stCondLst>
                                    <p:cond delay="0"/>
                                  </p:stCondLst>
                                  <p:childTnLst>
                                    <p:set>
                                      <p:cBhvr>
                                        <p:cTn id="218" dur="1" fill="hold">
                                          <p:stCondLst>
                                            <p:cond delay="0"/>
                                          </p:stCondLst>
                                        </p:cTn>
                                        <p:tgtEl>
                                          <p:spTgt spid="257310"/>
                                        </p:tgtEl>
                                        <p:attrNameLst>
                                          <p:attrName>style.visibility</p:attrName>
                                        </p:attrNameLst>
                                      </p:cBhvr>
                                      <p:to>
                                        <p:strVal val="visible"/>
                                      </p:to>
                                    </p:set>
                                  </p:childTnLst>
                                </p:cTn>
                              </p:par>
                              <p:par>
                                <p:cTn id="219" presetID="8" presetClass="emph" presetSubtype="0" fill="hold" grpId="1" nodeType="withEffect">
                                  <p:stCondLst>
                                    <p:cond delay="0"/>
                                  </p:stCondLst>
                                  <p:childTnLst>
                                    <p:animRot by="21600000">
                                      <p:cBhvr>
                                        <p:cTn id="220" dur="300" fill="hold"/>
                                        <p:tgtEl>
                                          <p:spTgt spid="257310"/>
                                        </p:tgtEl>
                                        <p:attrNameLst>
                                          <p:attrName>r</p:attrName>
                                        </p:attrNameLst>
                                      </p:cBhvr>
                                    </p:animRot>
                                  </p:childTnLst>
                                  <p:subTnLst>
                                    <p:animClr clrSpc="rgb" dir="cw">
                                      <p:cBhvr override="childStyle">
                                        <p:cTn dur="1" fill="hold" display="0" masterRel="nextClick" afterEffect="1"/>
                                        <p:tgtEl>
                                          <p:spTgt spid="257310"/>
                                        </p:tgtEl>
                                        <p:attrNameLst>
                                          <p:attrName>ppt_c</p:attrName>
                                        </p:attrNameLst>
                                      </p:cBhvr>
                                      <p:to>
                                        <a:schemeClr val="tx1"/>
                                      </p:to>
                                    </p:animClr>
                                  </p:subTnLst>
                                </p:cTn>
                              </p:par>
                            </p:childTnLst>
                          </p:cTn>
                        </p:par>
                        <p:par>
                          <p:cTn id="221" fill="hold">
                            <p:stCondLst>
                              <p:cond delay="14300"/>
                            </p:stCondLst>
                            <p:childTnLst>
                              <p:par>
                                <p:cTn id="222" presetID="22" presetClass="entr" presetSubtype="1" fill="hold" grpId="0" nodeType="afterEffect">
                                  <p:stCondLst>
                                    <p:cond delay="0"/>
                                  </p:stCondLst>
                                  <p:childTnLst>
                                    <p:set>
                                      <p:cBhvr>
                                        <p:cTn id="223" dur="1" fill="hold">
                                          <p:stCondLst>
                                            <p:cond delay="0"/>
                                          </p:stCondLst>
                                        </p:cTn>
                                        <p:tgtEl>
                                          <p:spTgt spid="257159"/>
                                        </p:tgtEl>
                                        <p:attrNameLst>
                                          <p:attrName>style.visibility</p:attrName>
                                        </p:attrNameLst>
                                      </p:cBhvr>
                                      <p:to>
                                        <p:strVal val="visible"/>
                                      </p:to>
                                    </p:set>
                                    <p:animEffect transition="in" filter="wipe(up)">
                                      <p:cBhvr>
                                        <p:cTn id="224" dur="300"/>
                                        <p:tgtEl>
                                          <p:spTgt spid="257159"/>
                                        </p:tgtEl>
                                      </p:cBhvr>
                                    </p:animEffect>
                                  </p:childTnLst>
                                </p:cTn>
                              </p:par>
                            </p:childTnLst>
                          </p:cTn>
                        </p:par>
                        <p:par>
                          <p:cTn id="225" fill="hold">
                            <p:stCondLst>
                              <p:cond delay="14600"/>
                            </p:stCondLst>
                            <p:childTnLst>
                              <p:par>
                                <p:cTn id="226" presetID="22" presetClass="entr" presetSubtype="1" fill="hold" grpId="0" nodeType="afterEffect">
                                  <p:stCondLst>
                                    <p:cond delay="0"/>
                                  </p:stCondLst>
                                  <p:childTnLst>
                                    <p:set>
                                      <p:cBhvr>
                                        <p:cTn id="227" dur="1" fill="hold">
                                          <p:stCondLst>
                                            <p:cond delay="0"/>
                                          </p:stCondLst>
                                        </p:cTn>
                                        <p:tgtEl>
                                          <p:spTgt spid="257160"/>
                                        </p:tgtEl>
                                        <p:attrNameLst>
                                          <p:attrName>style.visibility</p:attrName>
                                        </p:attrNameLst>
                                      </p:cBhvr>
                                      <p:to>
                                        <p:strVal val="visible"/>
                                      </p:to>
                                    </p:set>
                                    <p:animEffect transition="in" filter="wipe(up)">
                                      <p:cBhvr>
                                        <p:cTn id="228" dur="300"/>
                                        <p:tgtEl>
                                          <p:spTgt spid="257160"/>
                                        </p:tgtEl>
                                      </p:cBhvr>
                                    </p:animEffect>
                                  </p:childTnLst>
                                </p:cTn>
                              </p:par>
                            </p:childTnLst>
                          </p:cTn>
                        </p:par>
                        <p:par>
                          <p:cTn id="229" fill="hold">
                            <p:stCondLst>
                              <p:cond delay="14900"/>
                            </p:stCondLst>
                            <p:childTnLst>
                              <p:par>
                                <p:cTn id="230" presetID="35" presetClass="emph" presetSubtype="0" fill="hold" nodeType="afterEffect">
                                  <p:stCondLst>
                                    <p:cond delay="0"/>
                                  </p:stCondLst>
                                  <p:childTnLst>
                                    <p:anim calcmode="discrete" valueType="str">
                                      <p:cBhvr>
                                        <p:cTn id="231" dur="300" fill="hold"/>
                                        <p:tgtEl>
                                          <p:spTgt spid="257096"/>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6"/>
                                        </p:tgtEl>
                                        <p:attrNameLst>
                                          <p:attrName>ppt_c</p:attrName>
                                        </p:attrNameLst>
                                      </p:cBhvr>
                                      <p:to>
                                        <a:srgbClr val="808080"/>
                                      </p:to>
                                    </p:animClr>
                                  </p:subTnLst>
                                </p:cTn>
                              </p:par>
                              <p:par>
                                <p:cTn id="232" presetID="35" presetClass="emph" presetSubtype="0" fill="hold" nodeType="withEffect">
                                  <p:stCondLst>
                                    <p:cond delay="0"/>
                                  </p:stCondLst>
                                  <p:childTnLst>
                                    <p:anim calcmode="discrete" valueType="str">
                                      <p:cBhvr>
                                        <p:cTn id="233" dur="300" fill="hold"/>
                                        <p:tgtEl>
                                          <p:spTgt spid="25709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098"/>
                                        </p:tgtEl>
                                        <p:attrNameLst>
                                          <p:attrName>ppt_c</p:attrName>
                                        </p:attrNameLst>
                                      </p:cBhvr>
                                      <p:to>
                                        <a:srgbClr val="808080"/>
                                      </p:to>
                                    </p:animClr>
                                  </p:subTnLst>
                                </p:cTn>
                              </p:par>
                              <p:par>
                                <p:cTn id="234" presetID="35" presetClass="emph" presetSubtype="0" fill="hold" nodeType="withEffect">
                                  <p:stCondLst>
                                    <p:cond delay="0"/>
                                  </p:stCondLst>
                                  <p:childTnLst>
                                    <p:anim calcmode="discrete" valueType="str">
                                      <p:cBhvr>
                                        <p:cTn id="235" dur="300" fill="hold"/>
                                        <p:tgtEl>
                                          <p:spTgt spid="25710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100"/>
                                        </p:tgtEl>
                                        <p:attrNameLst>
                                          <p:attrName>ppt_c</p:attrName>
                                        </p:attrNameLst>
                                      </p:cBhvr>
                                      <p:to>
                                        <a:srgbClr val="808080"/>
                                      </p:to>
                                    </p:animClr>
                                  </p:subTnLst>
                                </p:cTn>
                              </p:par>
                            </p:childTnLst>
                          </p:cTn>
                        </p:par>
                        <p:par>
                          <p:cTn id="236" fill="hold">
                            <p:stCondLst>
                              <p:cond delay="15200"/>
                            </p:stCondLst>
                            <p:childTnLst>
                              <p:par>
                                <p:cTn id="237" presetID="22" presetClass="entr" presetSubtype="1" fill="hold" grpId="0" nodeType="afterEffect">
                                  <p:stCondLst>
                                    <p:cond delay="0"/>
                                  </p:stCondLst>
                                  <p:childTnLst>
                                    <p:set>
                                      <p:cBhvr>
                                        <p:cTn id="238" dur="1" fill="hold">
                                          <p:stCondLst>
                                            <p:cond delay="0"/>
                                          </p:stCondLst>
                                        </p:cTn>
                                        <p:tgtEl>
                                          <p:spTgt spid="257161"/>
                                        </p:tgtEl>
                                        <p:attrNameLst>
                                          <p:attrName>style.visibility</p:attrName>
                                        </p:attrNameLst>
                                      </p:cBhvr>
                                      <p:to>
                                        <p:strVal val="visible"/>
                                      </p:to>
                                    </p:set>
                                    <p:animEffect transition="in" filter="wipe(up)">
                                      <p:cBhvr>
                                        <p:cTn id="239" dur="300"/>
                                        <p:tgtEl>
                                          <p:spTgt spid="257161"/>
                                        </p:tgtEl>
                                      </p:cBhvr>
                                    </p:animEffect>
                                  </p:childTnLst>
                                </p:cTn>
                              </p:par>
                            </p:childTnLst>
                          </p:cTn>
                        </p:par>
                        <p:par>
                          <p:cTn id="240" fill="hold">
                            <p:stCondLst>
                              <p:cond delay="15500"/>
                            </p:stCondLst>
                            <p:childTnLst>
                              <p:par>
                                <p:cTn id="241" presetID="22" presetClass="entr" presetSubtype="1" fill="hold" grpId="0" nodeType="afterEffect">
                                  <p:stCondLst>
                                    <p:cond delay="0"/>
                                  </p:stCondLst>
                                  <p:childTnLst>
                                    <p:set>
                                      <p:cBhvr>
                                        <p:cTn id="242" dur="1" fill="hold">
                                          <p:stCondLst>
                                            <p:cond delay="0"/>
                                          </p:stCondLst>
                                        </p:cTn>
                                        <p:tgtEl>
                                          <p:spTgt spid="257162"/>
                                        </p:tgtEl>
                                        <p:attrNameLst>
                                          <p:attrName>style.visibility</p:attrName>
                                        </p:attrNameLst>
                                      </p:cBhvr>
                                      <p:to>
                                        <p:strVal val="visible"/>
                                      </p:to>
                                    </p:set>
                                    <p:animEffect transition="in" filter="wipe(up)">
                                      <p:cBhvr>
                                        <p:cTn id="243" dur="300"/>
                                        <p:tgtEl>
                                          <p:spTgt spid="257162"/>
                                        </p:tgtEl>
                                      </p:cBhvr>
                                    </p:animEffect>
                                  </p:childTnLst>
                                </p:cTn>
                              </p:par>
                            </p:childTnLst>
                          </p:cTn>
                        </p:par>
                        <p:par>
                          <p:cTn id="244" fill="hold">
                            <p:stCondLst>
                              <p:cond delay="15800"/>
                            </p:stCondLst>
                            <p:childTnLst>
                              <p:par>
                                <p:cTn id="245" presetID="35" presetClass="emph" presetSubtype="0" fill="hold" nodeType="afterEffect">
                                  <p:stCondLst>
                                    <p:cond delay="0"/>
                                  </p:stCondLst>
                                  <p:childTnLst>
                                    <p:anim calcmode="discrete" valueType="str">
                                      <p:cBhvr>
                                        <p:cTn id="246" dur="300" fill="hold"/>
                                        <p:tgtEl>
                                          <p:spTgt spid="25710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102"/>
                                        </p:tgtEl>
                                        <p:attrNameLst>
                                          <p:attrName>ppt_c</p:attrName>
                                        </p:attrNameLst>
                                      </p:cBhvr>
                                      <p:to>
                                        <a:srgbClr val="808080"/>
                                      </p:to>
                                    </p:animClr>
                                  </p:subTnLst>
                                </p:cTn>
                              </p:par>
                              <p:par>
                                <p:cTn id="247" presetID="35" presetClass="emph" presetSubtype="0" fill="hold" nodeType="withEffect">
                                  <p:stCondLst>
                                    <p:cond delay="0"/>
                                  </p:stCondLst>
                                  <p:childTnLst>
                                    <p:anim calcmode="discrete" valueType="str">
                                      <p:cBhvr>
                                        <p:cTn id="248" dur="300" fill="hold"/>
                                        <p:tgtEl>
                                          <p:spTgt spid="25710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57104"/>
                                        </p:tgtEl>
                                        <p:attrNameLst>
                                          <p:attrName>ppt_c</p:attrName>
                                        </p:attrNameLst>
                                      </p:cBhvr>
                                      <p:to>
                                        <a:srgbClr val="808080"/>
                                      </p:to>
                                    </p:animClr>
                                  </p:subTnLst>
                                </p:cTn>
                              </p:par>
                            </p:childTnLst>
                          </p:cTn>
                        </p:par>
                        <p:par>
                          <p:cTn id="249" fill="hold">
                            <p:stCondLst>
                              <p:cond delay="16100"/>
                            </p:stCondLst>
                            <p:childTnLst>
                              <p:par>
                                <p:cTn id="250" presetID="1" presetClass="entr" presetSubtype="0" fill="hold" nodeType="afterEffect">
                                  <p:stCondLst>
                                    <p:cond delay="0"/>
                                  </p:stCondLst>
                                  <p:childTnLst>
                                    <p:set>
                                      <p:cBhvr>
                                        <p:cTn id="251" dur="1" fill="hold">
                                          <p:stCondLst>
                                            <p:cond delay="0"/>
                                          </p:stCondLst>
                                        </p:cTn>
                                        <p:tgtEl>
                                          <p:spTgt spid="257106"/>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22" presetClass="entr" presetSubtype="8" fill="hold" nodeType="clickEffect">
                                  <p:stCondLst>
                                    <p:cond delay="0"/>
                                  </p:stCondLst>
                                  <p:childTnLst>
                                    <p:set>
                                      <p:cBhvr>
                                        <p:cTn id="255" dur="1" fill="hold">
                                          <p:stCondLst>
                                            <p:cond delay="0"/>
                                          </p:stCondLst>
                                        </p:cTn>
                                        <p:tgtEl>
                                          <p:spTgt spid="6"/>
                                        </p:tgtEl>
                                        <p:attrNameLst>
                                          <p:attrName>style.visibility</p:attrName>
                                        </p:attrNameLst>
                                      </p:cBhvr>
                                      <p:to>
                                        <p:strVal val="visible"/>
                                      </p:to>
                                    </p:set>
                                    <p:animEffect transition="in" filter="wipe(left)">
                                      <p:cBhvr>
                                        <p:cTn id="256" dur="1000"/>
                                        <p:tgtEl>
                                          <p:spTgt spid="6"/>
                                        </p:tgtEl>
                                      </p:cBhvr>
                                    </p:animEffect>
                                  </p:childTnLst>
                                </p:cTn>
                              </p:par>
                              <p:par>
                                <p:cTn id="257" presetID="1" presetClass="entr" presetSubtype="0" fill="hold" nodeType="withEffect">
                                  <p:stCondLst>
                                    <p:cond delay="0"/>
                                  </p:stCondLst>
                                  <p:childTnLst>
                                    <p:set>
                                      <p:cBhvr>
                                        <p:cTn id="258" dur="1" fill="hold">
                                          <p:stCondLst>
                                            <p:cond delay="0"/>
                                          </p:stCondLst>
                                        </p:cTn>
                                        <p:tgtEl>
                                          <p:spTgt spid="3"/>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4"/>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5"/>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nodeType="clickEffect">
                                  <p:stCondLst>
                                    <p:cond delay="0"/>
                                  </p:stCondLst>
                                  <p:childTnLst>
                                    <p:set>
                                      <p:cBhvr>
                                        <p:cTn id="26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110" grpId="0" animBg="1"/>
      <p:bldP spid="257111" grpId="0" animBg="1"/>
      <p:bldP spid="257120" grpId="0" animBg="1"/>
      <p:bldP spid="257121" grpId="0" animBg="1"/>
      <p:bldP spid="257121" grpId="1" animBg="1"/>
      <p:bldP spid="257122" grpId="0" animBg="1"/>
      <p:bldP spid="257123" grpId="0" animBg="1"/>
      <p:bldP spid="257124" grpId="0" animBg="1"/>
      <p:bldP spid="257125" grpId="0" animBg="1"/>
      <p:bldP spid="257126" grpId="0" animBg="1"/>
      <p:bldP spid="257127" grpId="0" animBg="1"/>
      <p:bldP spid="257128" grpId="0" animBg="1"/>
      <p:bldP spid="257129" grpId="0" animBg="1"/>
      <p:bldP spid="257130" grpId="0" animBg="1"/>
      <p:bldP spid="257131" grpId="0" animBg="1"/>
      <p:bldP spid="257140" grpId="0" animBg="1"/>
      <p:bldP spid="257141" grpId="0" animBg="1"/>
      <p:bldP spid="257142" grpId="0" animBg="1"/>
      <p:bldP spid="257143" grpId="0" animBg="1"/>
      <p:bldP spid="257144" grpId="0" animBg="1"/>
      <p:bldP spid="257145" grpId="0" animBg="1"/>
      <p:bldP spid="257146" grpId="0" animBg="1"/>
      <p:bldP spid="257147" grpId="0" animBg="1"/>
      <p:bldP spid="257148" grpId="0" animBg="1"/>
      <p:bldP spid="257149" grpId="0" animBg="1"/>
      <p:bldP spid="257150" grpId="0" animBg="1"/>
      <p:bldP spid="257151" grpId="0" animBg="1"/>
      <p:bldP spid="257152" grpId="0" animBg="1"/>
      <p:bldP spid="257153" grpId="0" animBg="1"/>
      <p:bldP spid="257154" grpId="0" animBg="1"/>
      <p:bldP spid="257155" grpId="0" animBg="1"/>
      <p:bldP spid="257156" grpId="0" animBg="1"/>
      <p:bldP spid="257157" grpId="0" animBg="1"/>
      <p:bldP spid="257158" grpId="0" animBg="1"/>
      <p:bldP spid="257159" grpId="0" animBg="1"/>
      <p:bldP spid="257160" grpId="0" animBg="1"/>
      <p:bldP spid="257161" grpId="0" animBg="1"/>
      <p:bldP spid="257162" grpId="0" animBg="1"/>
      <p:bldP spid="257167" grpId="0" animBg="1"/>
      <p:bldP spid="257167" grpId="1" animBg="1"/>
      <p:bldP spid="257184" grpId="0" animBg="1"/>
      <p:bldP spid="257184" grpId="1" animBg="1"/>
      <p:bldP spid="257193" grpId="0" animBg="1"/>
      <p:bldP spid="257193" grpId="1" animBg="1"/>
      <p:bldP spid="257210" grpId="0" animBg="1"/>
      <p:bldP spid="257210" grpId="1" animBg="1"/>
      <p:bldP spid="257251" grpId="0" animBg="1"/>
      <p:bldP spid="257251" grpId="1" animBg="1"/>
      <p:bldP spid="257284" grpId="0" animBg="1"/>
      <p:bldP spid="257284" grpId="1" animBg="1"/>
      <p:bldP spid="257301" grpId="0" animBg="1"/>
      <p:bldP spid="257301" grpId="1" animBg="1"/>
      <p:bldP spid="257310" grpId="0" animBg="1"/>
      <p:bldP spid="257310"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Line 2"/>
          <p:cNvSpPr>
            <a:spLocks noChangeShapeType="1"/>
          </p:cNvSpPr>
          <p:nvPr/>
        </p:nvSpPr>
        <p:spPr bwMode="auto">
          <a:xfrm>
            <a:off x="3028950" y="4210050"/>
            <a:ext cx="0" cy="2105025"/>
          </a:xfrm>
          <a:prstGeom prst="line">
            <a:avLst/>
          </a:prstGeom>
          <a:noFill/>
          <a:ln w="6350">
            <a:solidFill>
              <a:schemeClr val="tx1"/>
            </a:solidFill>
            <a:round/>
            <a:headEnd/>
            <a:tailEnd type="triangle" w="med" len="med"/>
          </a:ln>
        </p:spPr>
        <p:txBody>
          <a:bodyPr wrap="none" anchor="ctr"/>
          <a:lstStyle/>
          <a:p>
            <a:endParaRPr lang="en-GB"/>
          </a:p>
        </p:txBody>
      </p:sp>
      <p:sp>
        <p:nvSpPr>
          <p:cNvPr id="47107" name="AutoShape 3"/>
          <p:cNvSpPr>
            <a:spLocks noChangeArrowheads="1"/>
          </p:cNvSpPr>
          <p:nvPr/>
        </p:nvSpPr>
        <p:spPr bwMode="auto">
          <a:xfrm>
            <a:off x="900113" y="4124325"/>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08" name="AutoShape 4"/>
          <p:cNvSpPr>
            <a:spLocks noChangeArrowheads="1"/>
          </p:cNvSpPr>
          <p:nvPr/>
        </p:nvSpPr>
        <p:spPr bwMode="auto">
          <a:xfrm>
            <a:off x="900113" y="4354513"/>
            <a:ext cx="1998662" cy="204787"/>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09" name="AutoShape 5"/>
          <p:cNvSpPr>
            <a:spLocks noChangeArrowheads="1"/>
          </p:cNvSpPr>
          <p:nvPr/>
        </p:nvSpPr>
        <p:spPr bwMode="auto">
          <a:xfrm>
            <a:off x="900113" y="4586288"/>
            <a:ext cx="1998662" cy="204787"/>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0" name="AutoShape 6"/>
          <p:cNvSpPr>
            <a:spLocks noChangeArrowheads="1"/>
          </p:cNvSpPr>
          <p:nvPr/>
        </p:nvSpPr>
        <p:spPr bwMode="auto">
          <a:xfrm>
            <a:off x="900113" y="4818063"/>
            <a:ext cx="1998662" cy="204787"/>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1" name="AutoShape 7"/>
          <p:cNvSpPr>
            <a:spLocks noChangeArrowheads="1"/>
          </p:cNvSpPr>
          <p:nvPr/>
        </p:nvSpPr>
        <p:spPr bwMode="auto">
          <a:xfrm>
            <a:off x="900113" y="5048250"/>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2" name="AutoShape 8"/>
          <p:cNvSpPr>
            <a:spLocks noChangeArrowheads="1"/>
          </p:cNvSpPr>
          <p:nvPr/>
        </p:nvSpPr>
        <p:spPr bwMode="auto">
          <a:xfrm>
            <a:off x="900113" y="5280025"/>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3" name="AutoShape 9"/>
          <p:cNvSpPr>
            <a:spLocks noChangeArrowheads="1"/>
          </p:cNvSpPr>
          <p:nvPr/>
        </p:nvSpPr>
        <p:spPr bwMode="auto">
          <a:xfrm>
            <a:off x="900113" y="5511800"/>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4" name="AutoShape 10"/>
          <p:cNvSpPr>
            <a:spLocks noChangeArrowheads="1"/>
          </p:cNvSpPr>
          <p:nvPr/>
        </p:nvSpPr>
        <p:spPr bwMode="auto">
          <a:xfrm>
            <a:off x="900113" y="5743575"/>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7115" name="AutoShape 11"/>
          <p:cNvSpPr>
            <a:spLocks noChangeArrowheads="1"/>
          </p:cNvSpPr>
          <p:nvPr/>
        </p:nvSpPr>
        <p:spPr bwMode="auto">
          <a:xfrm>
            <a:off x="900113" y="6191250"/>
            <a:ext cx="1998662" cy="204788"/>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grpSp>
        <p:nvGrpSpPr>
          <p:cNvPr id="2" name="Group 12"/>
          <p:cNvGrpSpPr>
            <a:grpSpLocks/>
          </p:cNvGrpSpPr>
          <p:nvPr/>
        </p:nvGrpSpPr>
        <p:grpSpPr bwMode="auto">
          <a:xfrm>
            <a:off x="931863" y="4159250"/>
            <a:ext cx="952500" cy="2209800"/>
            <a:chOff x="587" y="2620"/>
            <a:chExt cx="600" cy="1392"/>
          </a:xfrm>
        </p:grpSpPr>
        <p:sp>
          <p:nvSpPr>
            <p:cNvPr id="47169" name="AutoShape 13"/>
            <p:cNvSpPr>
              <a:spLocks noChangeArrowheads="1"/>
            </p:cNvSpPr>
            <p:nvPr/>
          </p:nvSpPr>
          <p:spPr bwMode="auto">
            <a:xfrm>
              <a:off x="587" y="2620"/>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0" name="AutoShape 14"/>
            <p:cNvSpPr>
              <a:spLocks noChangeArrowheads="1"/>
            </p:cNvSpPr>
            <p:nvPr/>
          </p:nvSpPr>
          <p:spPr bwMode="auto">
            <a:xfrm>
              <a:off x="587" y="2765"/>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1" name="AutoShape 15"/>
            <p:cNvSpPr>
              <a:spLocks noChangeArrowheads="1"/>
            </p:cNvSpPr>
            <p:nvPr/>
          </p:nvSpPr>
          <p:spPr bwMode="auto">
            <a:xfrm>
              <a:off x="587" y="2911"/>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2" name="AutoShape 16"/>
            <p:cNvSpPr>
              <a:spLocks noChangeArrowheads="1"/>
            </p:cNvSpPr>
            <p:nvPr/>
          </p:nvSpPr>
          <p:spPr bwMode="auto">
            <a:xfrm>
              <a:off x="587" y="3057"/>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3" name="AutoShape 17"/>
            <p:cNvSpPr>
              <a:spLocks noChangeArrowheads="1"/>
            </p:cNvSpPr>
            <p:nvPr/>
          </p:nvSpPr>
          <p:spPr bwMode="auto">
            <a:xfrm>
              <a:off x="587" y="3202"/>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4" name="AutoShape 18"/>
            <p:cNvSpPr>
              <a:spLocks noChangeArrowheads="1"/>
            </p:cNvSpPr>
            <p:nvPr/>
          </p:nvSpPr>
          <p:spPr bwMode="auto">
            <a:xfrm>
              <a:off x="587" y="3348"/>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5" name="AutoShape 19"/>
            <p:cNvSpPr>
              <a:spLocks noChangeArrowheads="1"/>
            </p:cNvSpPr>
            <p:nvPr/>
          </p:nvSpPr>
          <p:spPr bwMode="auto">
            <a:xfrm>
              <a:off x="587" y="3494"/>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6" name="AutoShape 20"/>
            <p:cNvSpPr>
              <a:spLocks noChangeArrowheads="1"/>
            </p:cNvSpPr>
            <p:nvPr/>
          </p:nvSpPr>
          <p:spPr bwMode="auto">
            <a:xfrm>
              <a:off x="587" y="3640"/>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sp>
          <p:nvSpPr>
            <p:cNvPr id="47177" name="AutoShape 21"/>
            <p:cNvSpPr>
              <a:spLocks noChangeArrowheads="1"/>
            </p:cNvSpPr>
            <p:nvPr/>
          </p:nvSpPr>
          <p:spPr bwMode="auto">
            <a:xfrm>
              <a:off x="587" y="3922"/>
              <a:ext cx="600" cy="90"/>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a:t>
              </a:r>
            </a:p>
          </p:txBody>
        </p:sp>
      </p:grpSp>
      <p:grpSp>
        <p:nvGrpSpPr>
          <p:cNvPr id="3" name="Group 22"/>
          <p:cNvGrpSpPr>
            <a:grpSpLocks/>
          </p:cNvGrpSpPr>
          <p:nvPr/>
        </p:nvGrpSpPr>
        <p:grpSpPr bwMode="auto">
          <a:xfrm>
            <a:off x="2309813" y="4148138"/>
            <a:ext cx="550862" cy="2220912"/>
            <a:chOff x="1455" y="2613"/>
            <a:chExt cx="347" cy="1399"/>
          </a:xfrm>
        </p:grpSpPr>
        <p:sp>
          <p:nvSpPr>
            <p:cNvPr id="47160" name="AutoShape 23"/>
            <p:cNvSpPr>
              <a:spLocks noChangeArrowheads="1"/>
            </p:cNvSpPr>
            <p:nvPr/>
          </p:nvSpPr>
          <p:spPr bwMode="auto">
            <a:xfrm>
              <a:off x="1455" y="2613"/>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1" name="AutoShape 24"/>
            <p:cNvSpPr>
              <a:spLocks noChangeArrowheads="1"/>
            </p:cNvSpPr>
            <p:nvPr/>
          </p:nvSpPr>
          <p:spPr bwMode="auto">
            <a:xfrm>
              <a:off x="1455" y="2758"/>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2" name="AutoShape 25"/>
            <p:cNvSpPr>
              <a:spLocks noChangeArrowheads="1"/>
            </p:cNvSpPr>
            <p:nvPr/>
          </p:nvSpPr>
          <p:spPr bwMode="auto">
            <a:xfrm>
              <a:off x="1455" y="2904"/>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3" name="AutoShape 26"/>
            <p:cNvSpPr>
              <a:spLocks noChangeArrowheads="1"/>
            </p:cNvSpPr>
            <p:nvPr/>
          </p:nvSpPr>
          <p:spPr bwMode="auto">
            <a:xfrm>
              <a:off x="1455" y="3050"/>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4" name="AutoShape 27"/>
            <p:cNvSpPr>
              <a:spLocks noChangeArrowheads="1"/>
            </p:cNvSpPr>
            <p:nvPr/>
          </p:nvSpPr>
          <p:spPr bwMode="auto">
            <a:xfrm>
              <a:off x="1455" y="3195"/>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5" name="AutoShape 28"/>
            <p:cNvSpPr>
              <a:spLocks noChangeArrowheads="1"/>
            </p:cNvSpPr>
            <p:nvPr/>
          </p:nvSpPr>
          <p:spPr bwMode="auto">
            <a:xfrm>
              <a:off x="1455" y="3341"/>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6" name="AutoShape 29"/>
            <p:cNvSpPr>
              <a:spLocks noChangeArrowheads="1"/>
            </p:cNvSpPr>
            <p:nvPr/>
          </p:nvSpPr>
          <p:spPr bwMode="auto">
            <a:xfrm>
              <a:off x="1455" y="3487"/>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7" name="AutoShape 30"/>
            <p:cNvSpPr>
              <a:spLocks noChangeArrowheads="1"/>
            </p:cNvSpPr>
            <p:nvPr/>
          </p:nvSpPr>
          <p:spPr bwMode="auto">
            <a:xfrm>
              <a:off x="1455" y="3633"/>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7168" name="AutoShape 31"/>
            <p:cNvSpPr>
              <a:spLocks noChangeArrowheads="1"/>
            </p:cNvSpPr>
            <p:nvPr/>
          </p:nvSpPr>
          <p:spPr bwMode="auto">
            <a:xfrm>
              <a:off x="1455" y="3915"/>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grpSp>
      <p:grpSp>
        <p:nvGrpSpPr>
          <p:cNvPr id="4" name="Group 32"/>
          <p:cNvGrpSpPr>
            <a:grpSpLocks/>
          </p:cNvGrpSpPr>
          <p:nvPr/>
        </p:nvGrpSpPr>
        <p:grpSpPr bwMode="auto">
          <a:xfrm>
            <a:off x="1839913" y="4143375"/>
            <a:ext cx="438150" cy="2230438"/>
            <a:chOff x="1159" y="2610"/>
            <a:chExt cx="276" cy="1405"/>
          </a:xfrm>
        </p:grpSpPr>
        <p:sp>
          <p:nvSpPr>
            <p:cNvPr id="47150" name="AutoShape 33"/>
            <p:cNvSpPr>
              <a:spLocks noChangeArrowheads="1"/>
            </p:cNvSpPr>
            <p:nvPr/>
          </p:nvSpPr>
          <p:spPr bwMode="auto">
            <a:xfrm>
              <a:off x="1209" y="2610"/>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1" name="AutoShape 34"/>
            <p:cNvSpPr>
              <a:spLocks noChangeArrowheads="1"/>
            </p:cNvSpPr>
            <p:nvPr/>
          </p:nvSpPr>
          <p:spPr bwMode="auto">
            <a:xfrm>
              <a:off x="1209" y="2755"/>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2" name="AutoShape 35"/>
            <p:cNvSpPr>
              <a:spLocks noChangeArrowheads="1"/>
            </p:cNvSpPr>
            <p:nvPr/>
          </p:nvSpPr>
          <p:spPr bwMode="auto">
            <a:xfrm>
              <a:off x="1209" y="2901"/>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3" name="AutoShape 36"/>
            <p:cNvSpPr>
              <a:spLocks noChangeArrowheads="1"/>
            </p:cNvSpPr>
            <p:nvPr/>
          </p:nvSpPr>
          <p:spPr bwMode="auto">
            <a:xfrm>
              <a:off x="1209" y="3047"/>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4" name="AutoShape 37"/>
            <p:cNvSpPr>
              <a:spLocks noChangeArrowheads="1"/>
            </p:cNvSpPr>
            <p:nvPr/>
          </p:nvSpPr>
          <p:spPr bwMode="auto">
            <a:xfrm>
              <a:off x="1209" y="3192"/>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5" name="AutoShape 38"/>
            <p:cNvSpPr>
              <a:spLocks noChangeArrowheads="1"/>
            </p:cNvSpPr>
            <p:nvPr/>
          </p:nvSpPr>
          <p:spPr bwMode="auto">
            <a:xfrm>
              <a:off x="1209" y="3338"/>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6" name="AutoShape 39"/>
            <p:cNvSpPr>
              <a:spLocks noChangeArrowheads="1"/>
            </p:cNvSpPr>
            <p:nvPr/>
          </p:nvSpPr>
          <p:spPr bwMode="auto">
            <a:xfrm>
              <a:off x="1209" y="3484"/>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7" name="AutoShape 40"/>
            <p:cNvSpPr>
              <a:spLocks noChangeArrowheads="1"/>
            </p:cNvSpPr>
            <p:nvPr/>
          </p:nvSpPr>
          <p:spPr bwMode="auto">
            <a:xfrm>
              <a:off x="1209" y="3630"/>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7158" name="Text Box 41"/>
            <p:cNvSpPr txBox="1">
              <a:spLocks noChangeArrowheads="1"/>
            </p:cNvSpPr>
            <p:nvPr/>
          </p:nvSpPr>
          <p:spPr bwMode="auto">
            <a:xfrm rot="5400000">
              <a:off x="1146" y="3703"/>
              <a:ext cx="276" cy="250"/>
            </a:xfrm>
            <a:prstGeom prst="rect">
              <a:avLst/>
            </a:prstGeom>
            <a:noFill/>
            <a:ln w="6350" algn="ctr">
              <a:noFill/>
              <a:miter lim="800000"/>
              <a:headEnd/>
              <a:tailEnd/>
            </a:ln>
          </p:spPr>
          <p:txBody>
            <a:bodyPr wrap="none">
              <a:spAutoFit/>
            </a:bodyPr>
            <a:lstStyle/>
            <a:p>
              <a:r>
                <a:rPr lang="en-US" sz="2000"/>
                <a:t>…</a:t>
              </a:r>
            </a:p>
          </p:txBody>
        </p:sp>
        <p:sp>
          <p:nvSpPr>
            <p:cNvPr id="47159" name="AutoShape 42"/>
            <p:cNvSpPr>
              <a:spLocks noChangeArrowheads="1"/>
            </p:cNvSpPr>
            <p:nvPr/>
          </p:nvSpPr>
          <p:spPr bwMode="auto">
            <a:xfrm>
              <a:off x="1209" y="3912"/>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grpSp>
      <p:sp>
        <p:nvSpPr>
          <p:cNvPr id="47119" name="AutoShape 43"/>
          <p:cNvSpPr>
            <a:spLocks noChangeArrowheads="1"/>
          </p:cNvSpPr>
          <p:nvPr/>
        </p:nvSpPr>
        <p:spPr bwMode="auto">
          <a:xfrm>
            <a:off x="633413" y="4143375"/>
            <a:ext cx="358775" cy="163513"/>
          </a:xfrm>
          <a:prstGeom prst="flowChartAlternateProcess">
            <a:avLst/>
          </a:prstGeom>
          <a:noFill/>
          <a:ln w="6350" algn="ctr">
            <a:noFill/>
            <a:miter lim="800000"/>
            <a:headEnd/>
            <a:tailEnd/>
          </a:ln>
        </p:spPr>
        <p:txBody>
          <a:bodyPr wrap="none" anchor="ctr" anchorCtr="1"/>
          <a:lstStyle/>
          <a:p>
            <a:r>
              <a:rPr lang="en-US" sz="1000"/>
              <a:t>1</a:t>
            </a:r>
          </a:p>
        </p:txBody>
      </p:sp>
      <p:sp>
        <p:nvSpPr>
          <p:cNvPr id="47120" name="AutoShape 44"/>
          <p:cNvSpPr>
            <a:spLocks noChangeArrowheads="1"/>
          </p:cNvSpPr>
          <p:nvPr/>
        </p:nvSpPr>
        <p:spPr bwMode="auto">
          <a:xfrm>
            <a:off x="633413" y="4373563"/>
            <a:ext cx="358775" cy="163512"/>
          </a:xfrm>
          <a:prstGeom prst="flowChartAlternateProcess">
            <a:avLst/>
          </a:prstGeom>
          <a:noFill/>
          <a:ln w="6350" algn="ctr">
            <a:noFill/>
            <a:miter lim="800000"/>
            <a:headEnd/>
            <a:tailEnd/>
          </a:ln>
        </p:spPr>
        <p:txBody>
          <a:bodyPr wrap="none" anchor="ctr" anchorCtr="1"/>
          <a:lstStyle/>
          <a:p>
            <a:r>
              <a:rPr lang="en-US" sz="1000"/>
              <a:t>2</a:t>
            </a:r>
          </a:p>
        </p:txBody>
      </p:sp>
      <p:sp>
        <p:nvSpPr>
          <p:cNvPr id="47121" name="AutoShape 45"/>
          <p:cNvSpPr>
            <a:spLocks noChangeArrowheads="1"/>
          </p:cNvSpPr>
          <p:nvPr/>
        </p:nvSpPr>
        <p:spPr bwMode="auto">
          <a:xfrm>
            <a:off x="633413" y="4605338"/>
            <a:ext cx="358775" cy="163512"/>
          </a:xfrm>
          <a:prstGeom prst="flowChartAlternateProcess">
            <a:avLst/>
          </a:prstGeom>
          <a:noFill/>
          <a:ln w="6350" algn="ctr">
            <a:noFill/>
            <a:miter lim="800000"/>
            <a:headEnd/>
            <a:tailEnd/>
          </a:ln>
        </p:spPr>
        <p:txBody>
          <a:bodyPr wrap="none" anchor="ctr" anchorCtr="1"/>
          <a:lstStyle/>
          <a:p>
            <a:r>
              <a:rPr lang="en-US" sz="1000"/>
              <a:t>3</a:t>
            </a:r>
          </a:p>
        </p:txBody>
      </p:sp>
      <p:sp>
        <p:nvSpPr>
          <p:cNvPr id="47122" name="AutoShape 46"/>
          <p:cNvSpPr>
            <a:spLocks noChangeArrowheads="1"/>
          </p:cNvSpPr>
          <p:nvPr/>
        </p:nvSpPr>
        <p:spPr bwMode="auto">
          <a:xfrm>
            <a:off x="633413" y="4837113"/>
            <a:ext cx="358775" cy="163512"/>
          </a:xfrm>
          <a:prstGeom prst="flowChartAlternateProcess">
            <a:avLst/>
          </a:prstGeom>
          <a:noFill/>
          <a:ln w="6350" algn="ctr">
            <a:noFill/>
            <a:miter lim="800000"/>
            <a:headEnd/>
            <a:tailEnd/>
          </a:ln>
        </p:spPr>
        <p:txBody>
          <a:bodyPr wrap="none" anchor="ctr" anchorCtr="1"/>
          <a:lstStyle/>
          <a:p>
            <a:r>
              <a:rPr lang="en-US" sz="1000"/>
              <a:t>4</a:t>
            </a:r>
          </a:p>
        </p:txBody>
      </p:sp>
      <p:sp>
        <p:nvSpPr>
          <p:cNvPr id="47123" name="AutoShape 47"/>
          <p:cNvSpPr>
            <a:spLocks noChangeArrowheads="1"/>
          </p:cNvSpPr>
          <p:nvPr/>
        </p:nvSpPr>
        <p:spPr bwMode="auto">
          <a:xfrm>
            <a:off x="633413" y="5067300"/>
            <a:ext cx="358775" cy="163513"/>
          </a:xfrm>
          <a:prstGeom prst="flowChartAlternateProcess">
            <a:avLst/>
          </a:prstGeom>
          <a:noFill/>
          <a:ln w="6350" algn="ctr">
            <a:noFill/>
            <a:miter lim="800000"/>
            <a:headEnd/>
            <a:tailEnd/>
          </a:ln>
        </p:spPr>
        <p:txBody>
          <a:bodyPr wrap="none" anchor="ctr" anchorCtr="1"/>
          <a:lstStyle/>
          <a:p>
            <a:r>
              <a:rPr lang="en-US" sz="1000"/>
              <a:t>5</a:t>
            </a:r>
          </a:p>
        </p:txBody>
      </p:sp>
      <p:sp>
        <p:nvSpPr>
          <p:cNvPr id="47124" name="AutoShape 48"/>
          <p:cNvSpPr>
            <a:spLocks noChangeArrowheads="1"/>
          </p:cNvSpPr>
          <p:nvPr/>
        </p:nvSpPr>
        <p:spPr bwMode="auto">
          <a:xfrm>
            <a:off x="633413" y="5299075"/>
            <a:ext cx="358775" cy="163513"/>
          </a:xfrm>
          <a:prstGeom prst="flowChartAlternateProcess">
            <a:avLst/>
          </a:prstGeom>
          <a:noFill/>
          <a:ln w="6350" algn="ctr">
            <a:noFill/>
            <a:miter lim="800000"/>
            <a:headEnd/>
            <a:tailEnd/>
          </a:ln>
        </p:spPr>
        <p:txBody>
          <a:bodyPr wrap="none" anchor="ctr" anchorCtr="1"/>
          <a:lstStyle/>
          <a:p>
            <a:r>
              <a:rPr lang="en-US" sz="1000"/>
              <a:t>6</a:t>
            </a:r>
          </a:p>
        </p:txBody>
      </p:sp>
      <p:sp>
        <p:nvSpPr>
          <p:cNvPr id="47125" name="AutoShape 49"/>
          <p:cNvSpPr>
            <a:spLocks noChangeArrowheads="1"/>
          </p:cNvSpPr>
          <p:nvPr/>
        </p:nvSpPr>
        <p:spPr bwMode="auto">
          <a:xfrm>
            <a:off x="633413" y="5530850"/>
            <a:ext cx="358775" cy="163513"/>
          </a:xfrm>
          <a:prstGeom prst="flowChartAlternateProcess">
            <a:avLst/>
          </a:prstGeom>
          <a:noFill/>
          <a:ln w="6350" algn="ctr">
            <a:noFill/>
            <a:miter lim="800000"/>
            <a:headEnd/>
            <a:tailEnd/>
          </a:ln>
        </p:spPr>
        <p:txBody>
          <a:bodyPr wrap="none" anchor="ctr" anchorCtr="1"/>
          <a:lstStyle/>
          <a:p>
            <a:r>
              <a:rPr lang="en-US" sz="1000"/>
              <a:t>7</a:t>
            </a:r>
          </a:p>
        </p:txBody>
      </p:sp>
      <p:sp>
        <p:nvSpPr>
          <p:cNvPr id="47126" name="AutoShape 50"/>
          <p:cNvSpPr>
            <a:spLocks noChangeArrowheads="1"/>
          </p:cNvSpPr>
          <p:nvPr/>
        </p:nvSpPr>
        <p:spPr bwMode="auto">
          <a:xfrm>
            <a:off x="633413" y="5762625"/>
            <a:ext cx="358775" cy="163513"/>
          </a:xfrm>
          <a:prstGeom prst="flowChartAlternateProcess">
            <a:avLst/>
          </a:prstGeom>
          <a:noFill/>
          <a:ln w="6350" algn="ctr">
            <a:noFill/>
            <a:miter lim="800000"/>
            <a:headEnd/>
            <a:tailEnd/>
          </a:ln>
        </p:spPr>
        <p:txBody>
          <a:bodyPr wrap="none" anchor="ctr" anchorCtr="1"/>
          <a:lstStyle/>
          <a:p>
            <a:r>
              <a:rPr lang="en-US" sz="1000"/>
              <a:t>8</a:t>
            </a:r>
          </a:p>
        </p:txBody>
      </p:sp>
      <p:sp>
        <p:nvSpPr>
          <p:cNvPr id="47127" name="AutoShape 51"/>
          <p:cNvSpPr>
            <a:spLocks noChangeArrowheads="1"/>
          </p:cNvSpPr>
          <p:nvPr/>
        </p:nvSpPr>
        <p:spPr bwMode="auto">
          <a:xfrm>
            <a:off x="633413" y="6210300"/>
            <a:ext cx="358775" cy="163513"/>
          </a:xfrm>
          <a:prstGeom prst="flowChartAlternateProcess">
            <a:avLst/>
          </a:prstGeom>
          <a:noFill/>
          <a:ln w="6350" algn="ctr">
            <a:noFill/>
            <a:miter lim="800000"/>
            <a:headEnd/>
            <a:tailEnd/>
          </a:ln>
        </p:spPr>
        <p:txBody>
          <a:bodyPr wrap="none" anchor="ctr" anchorCtr="1"/>
          <a:lstStyle/>
          <a:p>
            <a:r>
              <a:rPr lang="en-US" sz="1000"/>
              <a:t>n</a:t>
            </a:r>
          </a:p>
        </p:txBody>
      </p:sp>
      <p:sp>
        <p:nvSpPr>
          <p:cNvPr id="47128" name="Line 52"/>
          <p:cNvSpPr>
            <a:spLocks noChangeShapeType="1"/>
          </p:cNvSpPr>
          <p:nvPr/>
        </p:nvSpPr>
        <p:spPr bwMode="auto">
          <a:xfrm>
            <a:off x="3038475" y="6324600"/>
            <a:ext cx="390525" cy="0"/>
          </a:xfrm>
          <a:prstGeom prst="line">
            <a:avLst/>
          </a:prstGeom>
          <a:noFill/>
          <a:ln w="6350">
            <a:solidFill>
              <a:schemeClr val="tx1"/>
            </a:solidFill>
            <a:round/>
            <a:headEnd/>
            <a:tailEnd type="triangle" w="med" len="med"/>
          </a:ln>
        </p:spPr>
        <p:txBody>
          <a:bodyPr wrap="none" anchor="ctr"/>
          <a:lstStyle/>
          <a:p>
            <a:endParaRPr lang="en-GB"/>
          </a:p>
        </p:txBody>
      </p:sp>
      <p:sp>
        <p:nvSpPr>
          <p:cNvPr id="47129" name="Text Box 53"/>
          <p:cNvSpPr txBox="1">
            <a:spLocks noChangeArrowheads="1"/>
          </p:cNvSpPr>
          <p:nvPr/>
        </p:nvSpPr>
        <p:spPr bwMode="auto">
          <a:xfrm>
            <a:off x="4729163" y="5386388"/>
            <a:ext cx="2728912" cy="396875"/>
          </a:xfrm>
          <a:prstGeom prst="rect">
            <a:avLst/>
          </a:prstGeom>
          <a:noFill/>
          <a:ln w="6350" algn="ctr">
            <a:noFill/>
            <a:miter lim="800000"/>
            <a:headEnd/>
            <a:tailEnd/>
          </a:ln>
        </p:spPr>
        <p:txBody>
          <a:bodyPr wrap="none">
            <a:spAutoFit/>
          </a:bodyPr>
          <a:lstStyle/>
          <a:p>
            <a:r>
              <a:rPr lang="en-US" sz="2000">
                <a:latin typeface="Tahoma" pitchFamily="34" charset="0"/>
              </a:rPr>
              <a:t>Directed test approach</a:t>
            </a:r>
          </a:p>
        </p:txBody>
      </p:sp>
      <p:sp>
        <p:nvSpPr>
          <p:cNvPr id="47130" name="AutoShape 54"/>
          <p:cNvSpPr>
            <a:spLocks noChangeArrowheads="1"/>
          </p:cNvSpPr>
          <p:nvPr/>
        </p:nvSpPr>
        <p:spPr bwMode="auto">
          <a:xfrm>
            <a:off x="3443288" y="5881688"/>
            <a:ext cx="1371600" cy="609600"/>
          </a:xfrm>
          <a:prstGeom prst="flowChartAlternateProcess">
            <a:avLst/>
          </a:prstGeom>
          <a:solidFill>
            <a:srgbClr val="66CCFF"/>
          </a:solidFill>
          <a:ln w="6350" algn="ctr">
            <a:solidFill>
              <a:schemeClr val="tx1"/>
            </a:solidFill>
            <a:miter lim="800000"/>
            <a:headEnd/>
            <a:tailEnd/>
          </a:ln>
        </p:spPr>
        <p:txBody>
          <a:bodyPr/>
          <a:lstStyle/>
          <a:p>
            <a:r>
              <a:rPr lang="en-US" sz="1200"/>
              <a:t>driver</a:t>
            </a:r>
          </a:p>
        </p:txBody>
      </p:sp>
      <p:sp>
        <p:nvSpPr>
          <p:cNvPr id="47131" name="Rectangle 55"/>
          <p:cNvSpPr>
            <a:spLocks noChangeArrowheads="1"/>
          </p:cNvSpPr>
          <p:nvPr/>
        </p:nvSpPr>
        <p:spPr bwMode="auto">
          <a:xfrm>
            <a:off x="5808663" y="6030913"/>
            <a:ext cx="503237" cy="280987"/>
          </a:xfrm>
          <a:prstGeom prst="rect">
            <a:avLst/>
          </a:prstGeom>
          <a:solidFill>
            <a:srgbClr val="B2B2B2"/>
          </a:solidFill>
          <a:ln w="6350" algn="ctr">
            <a:solidFill>
              <a:schemeClr val="tx1"/>
            </a:solidFill>
            <a:miter lim="800000"/>
            <a:headEnd/>
            <a:tailEnd/>
          </a:ln>
        </p:spPr>
        <p:txBody>
          <a:bodyPr wrap="none" anchor="ctr">
            <a:spAutoFit/>
          </a:bodyPr>
          <a:lstStyle/>
          <a:p>
            <a:r>
              <a:rPr lang="en-US" sz="1200"/>
              <a:t>DUT</a:t>
            </a:r>
          </a:p>
        </p:txBody>
      </p:sp>
      <p:sp>
        <p:nvSpPr>
          <p:cNvPr id="47132" name="Line 56"/>
          <p:cNvSpPr>
            <a:spLocks noChangeShapeType="1"/>
          </p:cNvSpPr>
          <p:nvPr/>
        </p:nvSpPr>
        <p:spPr bwMode="auto">
          <a:xfrm>
            <a:off x="4818063" y="6186488"/>
            <a:ext cx="990600" cy="0"/>
          </a:xfrm>
          <a:prstGeom prst="line">
            <a:avLst/>
          </a:prstGeom>
          <a:noFill/>
          <a:ln w="6350">
            <a:solidFill>
              <a:schemeClr val="tx1"/>
            </a:solidFill>
            <a:round/>
            <a:headEnd type="triangle" w="med" len="med"/>
            <a:tailEnd type="triangle" w="med" len="med"/>
          </a:ln>
        </p:spPr>
        <p:txBody>
          <a:bodyPr wrap="none" anchor="ctr"/>
          <a:lstStyle/>
          <a:p>
            <a:endParaRPr lang="en-GB"/>
          </a:p>
        </p:txBody>
      </p:sp>
      <p:sp>
        <p:nvSpPr>
          <p:cNvPr id="47133" name="Line 57"/>
          <p:cNvSpPr>
            <a:spLocks noChangeShapeType="1"/>
          </p:cNvSpPr>
          <p:nvPr/>
        </p:nvSpPr>
        <p:spPr bwMode="auto">
          <a:xfrm>
            <a:off x="6323013" y="6186488"/>
            <a:ext cx="990600" cy="0"/>
          </a:xfrm>
          <a:prstGeom prst="line">
            <a:avLst/>
          </a:prstGeom>
          <a:noFill/>
          <a:ln w="6350">
            <a:solidFill>
              <a:schemeClr val="tx1"/>
            </a:solidFill>
            <a:round/>
            <a:headEnd type="triangle" w="med" len="med"/>
            <a:tailEnd type="triangle" w="med" len="med"/>
          </a:ln>
        </p:spPr>
        <p:txBody>
          <a:bodyPr wrap="none" anchor="ctr"/>
          <a:lstStyle/>
          <a:p>
            <a:endParaRPr lang="en-GB"/>
          </a:p>
        </p:txBody>
      </p:sp>
      <p:sp>
        <p:nvSpPr>
          <p:cNvPr id="47134" name="AutoShape 58"/>
          <p:cNvSpPr>
            <a:spLocks noChangeArrowheads="1"/>
          </p:cNvSpPr>
          <p:nvPr/>
        </p:nvSpPr>
        <p:spPr bwMode="auto">
          <a:xfrm>
            <a:off x="7310438" y="5881688"/>
            <a:ext cx="1371600" cy="609600"/>
          </a:xfrm>
          <a:prstGeom prst="flowChartAlternateProcess">
            <a:avLst/>
          </a:prstGeom>
          <a:solidFill>
            <a:srgbClr val="66CCFF"/>
          </a:solidFill>
          <a:ln w="6350" algn="ctr">
            <a:solidFill>
              <a:schemeClr val="tx1"/>
            </a:solidFill>
            <a:miter lim="800000"/>
            <a:headEnd/>
            <a:tailEnd/>
          </a:ln>
        </p:spPr>
        <p:txBody>
          <a:bodyPr/>
          <a:lstStyle/>
          <a:p>
            <a:r>
              <a:rPr lang="en-US" sz="1200"/>
              <a:t>slave</a:t>
            </a:r>
          </a:p>
        </p:txBody>
      </p:sp>
      <p:sp>
        <p:nvSpPr>
          <p:cNvPr id="47135" name="Text Box 59"/>
          <p:cNvSpPr txBox="1">
            <a:spLocks noChangeArrowheads="1"/>
          </p:cNvSpPr>
          <p:nvPr/>
        </p:nvSpPr>
        <p:spPr bwMode="auto">
          <a:xfrm>
            <a:off x="1374775" y="3883025"/>
            <a:ext cx="1089025" cy="274638"/>
          </a:xfrm>
          <a:prstGeom prst="rect">
            <a:avLst/>
          </a:prstGeom>
          <a:noFill/>
          <a:ln w="6350" algn="ctr">
            <a:noFill/>
            <a:miter lim="800000"/>
            <a:headEnd/>
            <a:tailEnd/>
          </a:ln>
        </p:spPr>
        <p:txBody>
          <a:bodyPr wrap="none">
            <a:spAutoFit/>
          </a:bodyPr>
          <a:lstStyle/>
          <a:p>
            <a:r>
              <a:rPr lang="en-US" sz="1200"/>
              <a:t>directed tests</a:t>
            </a:r>
          </a:p>
        </p:txBody>
      </p:sp>
      <p:sp>
        <p:nvSpPr>
          <p:cNvPr id="47136" name="Rectangle 60"/>
          <p:cNvSpPr>
            <a:spLocks noGrp="1" noChangeArrowheads="1"/>
          </p:cNvSpPr>
          <p:nvPr>
            <p:ph type="title"/>
          </p:nvPr>
        </p:nvSpPr>
        <p:spPr>
          <a:xfrm>
            <a:off x="0" y="173038"/>
            <a:ext cx="9144000" cy="762000"/>
          </a:xfrm>
          <a:noFill/>
        </p:spPr>
        <p:txBody>
          <a:bodyPr>
            <a:spAutoFit/>
          </a:bodyPr>
          <a:lstStyle/>
          <a:p>
            <a:pPr eaLnBrk="1" hangingPunct="1"/>
            <a:r>
              <a:rPr lang="en-US" smtClean="0"/>
              <a:t>Directed Test Environment</a:t>
            </a:r>
          </a:p>
        </p:txBody>
      </p:sp>
      <p:sp>
        <p:nvSpPr>
          <p:cNvPr id="259133" name="Rectangle 61"/>
          <p:cNvSpPr>
            <a:spLocks noGrp="1" noChangeArrowheads="1"/>
          </p:cNvSpPr>
          <p:nvPr>
            <p:ph type="body" idx="1"/>
          </p:nvPr>
        </p:nvSpPr>
        <p:spPr>
          <a:xfrm>
            <a:off x="520700" y="1155700"/>
            <a:ext cx="8229600" cy="2671763"/>
          </a:xfrm>
          <a:noFill/>
        </p:spPr>
        <p:txBody>
          <a:bodyPr/>
          <a:lstStyle/>
          <a:p>
            <a:pPr eaLnBrk="1" hangingPunct="1">
              <a:lnSpc>
                <a:spcPct val="80000"/>
              </a:lnSpc>
            </a:pPr>
            <a:r>
              <a:rPr lang="en-US" sz="1600" smtClean="0"/>
              <a:t>Composition of a directed test</a:t>
            </a:r>
          </a:p>
          <a:p>
            <a:pPr lvl="1" eaLnBrk="1" hangingPunct="1">
              <a:lnSpc>
                <a:spcPct val="80000"/>
              </a:lnSpc>
            </a:pPr>
            <a:r>
              <a:rPr lang="en-US" sz="1400" smtClean="0"/>
              <a:t>Directed tests contain more than just stimulus.</a:t>
            </a:r>
          </a:p>
          <a:p>
            <a:pPr lvl="1" eaLnBrk="1" hangingPunct="1">
              <a:lnSpc>
                <a:spcPct val="80000"/>
              </a:lnSpc>
            </a:pPr>
            <a:r>
              <a:rPr lang="en-US" sz="1400" smtClean="0"/>
              <a:t>Checks are embedded into the tests to verify correct behavior.</a:t>
            </a:r>
          </a:p>
          <a:p>
            <a:pPr lvl="1" eaLnBrk="1" hangingPunct="1">
              <a:lnSpc>
                <a:spcPct val="80000"/>
              </a:lnSpc>
            </a:pPr>
            <a:r>
              <a:rPr lang="en-US" sz="1400" smtClean="0"/>
              <a:t>The passing of each test is the indicator that a functionality has been exercised.</a:t>
            </a:r>
          </a:p>
          <a:p>
            <a:pPr eaLnBrk="1" hangingPunct="1">
              <a:lnSpc>
                <a:spcPct val="80000"/>
              </a:lnSpc>
            </a:pPr>
            <a:r>
              <a:rPr lang="en-US" sz="1600" smtClean="0"/>
              <a:t>Reusability and maintenance</a:t>
            </a:r>
          </a:p>
          <a:p>
            <a:pPr lvl="1" eaLnBrk="1" hangingPunct="1">
              <a:lnSpc>
                <a:spcPct val="80000"/>
              </a:lnSpc>
            </a:pPr>
            <a:r>
              <a:rPr lang="en-US" sz="1400" smtClean="0"/>
              <a:t>Tests can become quite complex and difficult to understand the intent of what functionality is being verified</a:t>
            </a:r>
          </a:p>
          <a:p>
            <a:pPr lvl="1" eaLnBrk="1" hangingPunct="1">
              <a:lnSpc>
                <a:spcPct val="80000"/>
              </a:lnSpc>
            </a:pPr>
            <a:r>
              <a:rPr lang="en-US" sz="1400" smtClean="0"/>
              <a:t>Since the checking is distributed throughout the test suite, it is a lot of maintenance to keep checks updated</a:t>
            </a:r>
          </a:p>
          <a:p>
            <a:pPr lvl="1" eaLnBrk="1" hangingPunct="1">
              <a:lnSpc>
                <a:spcPct val="80000"/>
              </a:lnSpc>
            </a:pPr>
            <a:r>
              <a:rPr lang="en-US" sz="1400" smtClean="0"/>
              <a:t>It is usually difficult or impossible to reuse the tests across projects or from module to system level</a:t>
            </a:r>
          </a:p>
        </p:txBody>
      </p:sp>
      <p:sp>
        <p:nvSpPr>
          <p:cNvPr id="259134" name="Rectangle 62"/>
          <p:cNvSpPr>
            <a:spLocks noChangeArrowheads="1"/>
          </p:cNvSpPr>
          <p:nvPr/>
        </p:nvSpPr>
        <p:spPr bwMode="auto">
          <a:xfrm>
            <a:off x="523875" y="3430588"/>
            <a:ext cx="4111625" cy="431800"/>
          </a:xfrm>
          <a:prstGeom prst="rect">
            <a:avLst/>
          </a:prstGeom>
          <a:noFill/>
          <a:ln w="9525">
            <a:noFill/>
            <a:miter lim="800000"/>
            <a:headEnd/>
            <a:tailEnd/>
          </a:ln>
        </p:spPr>
        <p:txBody>
          <a:bodyPr>
            <a:spAutoFit/>
          </a:bodyPr>
          <a:lstStyle/>
          <a:p>
            <a:pPr marL="342900" indent="-342900" algn="l">
              <a:lnSpc>
                <a:spcPct val="80000"/>
              </a:lnSpc>
              <a:spcBef>
                <a:spcPct val="20000"/>
              </a:spcBef>
              <a:buClr>
                <a:srgbClr val="A50021"/>
              </a:buClr>
              <a:buFont typeface="Wingdings" pitchFamily="2" charset="2"/>
              <a:buChar char="§"/>
            </a:pPr>
            <a:r>
              <a:rPr lang="en-US" sz="1400"/>
              <a:t>The more tests you have the more effort is required to develop and maintain them</a:t>
            </a:r>
          </a:p>
        </p:txBody>
      </p:sp>
      <p:pic>
        <p:nvPicPr>
          <p:cNvPr id="259135" name="Picture 63" descr="scl3"/>
          <p:cNvPicPr>
            <a:picLocks noChangeAspect="1" noChangeArrowheads="1"/>
          </p:cNvPicPr>
          <p:nvPr/>
        </p:nvPicPr>
        <p:blipFill>
          <a:blip r:embed="rId3" cstate="print"/>
          <a:srcRect/>
          <a:stretch>
            <a:fillRect/>
          </a:stretch>
        </p:blipFill>
        <p:spPr bwMode="auto">
          <a:xfrm>
            <a:off x="5116513" y="3408363"/>
            <a:ext cx="3409950" cy="1879600"/>
          </a:xfrm>
          <a:prstGeom prst="rect">
            <a:avLst/>
          </a:prstGeom>
          <a:noFill/>
          <a:ln w="9525">
            <a:noFill/>
            <a:miter lim="800000"/>
            <a:headEnd/>
            <a:tailEnd/>
          </a:ln>
        </p:spPr>
      </p:pic>
      <p:grpSp>
        <p:nvGrpSpPr>
          <p:cNvPr id="5" name="Group 64"/>
          <p:cNvGrpSpPr>
            <a:grpSpLocks/>
          </p:cNvGrpSpPr>
          <p:nvPr/>
        </p:nvGrpSpPr>
        <p:grpSpPr bwMode="auto">
          <a:xfrm>
            <a:off x="127000" y="4159250"/>
            <a:ext cx="442913" cy="2209800"/>
            <a:chOff x="587" y="2620"/>
            <a:chExt cx="600" cy="1392"/>
          </a:xfrm>
        </p:grpSpPr>
        <p:sp>
          <p:nvSpPr>
            <p:cNvPr id="47141" name="AutoShape 65"/>
            <p:cNvSpPr>
              <a:spLocks noChangeArrowheads="1"/>
            </p:cNvSpPr>
            <p:nvPr/>
          </p:nvSpPr>
          <p:spPr bwMode="auto">
            <a:xfrm>
              <a:off x="587" y="2620"/>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2" name="AutoShape 66"/>
            <p:cNvSpPr>
              <a:spLocks noChangeArrowheads="1"/>
            </p:cNvSpPr>
            <p:nvPr/>
          </p:nvSpPr>
          <p:spPr bwMode="auto">
            <a:xfrm>
              <a:off x="587" y="2765"/>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3" name="AutoShape 67"/>
            <p:cNvSpPr>
              <a:spLocks noChangeArrowheads="1"/>
            </p:cNvSpPr>
            <p:nvPr/>
          </p:nvSpPr>
          <p:spPr bwMode="auto">
            <a:xfrm>
              <a:off x="587" y="2911"/>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4" name="AutoShape 68"/>
            <p:cNvSpPr>
              <a:spLocks noChangeArrowheads="1"/>
            </p:cNvSpPr>
            <p:nvPr/>
          </p:nvSpPr>
          <p:spPr bwMode="auto">
            <a:xfrm>
              <a:off x="587" y="3057"/>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5" name="AutoShape 69"/>
            <p:cNvSpPr>
              <a:spLocks noChangeArrowheads="1"/>
            </p:cNvSpPr>
            <p:nvPr/>
          </p:nvSpPr>
          <p:spPr bwMode="auto">
            <a:xfrm>
              <a:off x="587" y="3202"/>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6" name="AutoShape 70"/>
            <p:cNvSpPr>
              <a:spLocks noChangeArrowheads="1"/>
            </p:cNvSpPr>
            <p:nvPr/>
          </p:nvSpPr>
          <p:spPr bwMode="auto">
            <a:xfrm>
              <a:off x="587" y="3348"/>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7" name="AutoShape 71"/>
            <p:cNvSpPr>
              <a:spLocks noChangeArrowheads="1"/>
            </p:cNvSpPr>
            <p:nvPr/>
          </p:nvSpPr>
          <p:spPr bwMode="auto">
            <a:xfrm>
              <a:off x="587" y="3494"/>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8" name="AutoShape 72"/>
            <p:cNvSpPr>
              <a:spLocks noChangeArrowheads="1"/>
            </p:cNvSpPr>
            <p:nvPr/>
          </p:nvSpPr>
          <p:spPr bwMode="auto">
            <a:xfrm>
              <a:off x="587" y="3640"/>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sp>
          <p:nvSpPr>
            <p:cNvPr id="47149" name="AutoShape 73"/>
            <p:cNvSpPr>
              <a:spLocks noChangeArrowheads="1"/>
            </p:cNvSpPr>
            <p:nvPr/>
          </p:nvSpPr>
          <p:spPr bwMode="auto">
            <a:xfrm>
              <a:off x="587" y="3922"/>
              <a:ext cx="600" cy="90"/>
            </a:xfrm>
            <a:prstGeom prst="flowChartAlternateProcess">
              <a:avLst/>
            </a:prstGeom>
            <a:solidFill>
              <a:srgbClr val="FFFF99">
                <a:alpha val="98822"/>
              </a:srgbClr>
            </a:solidFill>
            <a:ln w="6350" algn="ctr">
              <a:solidFill>
                <a:schemeClr val="tx1"/>
              </a:solidFill>
              <a:miter lim="800000"/>
              <a:headEnd/>
              <a:tailEnd/>
            </a:ln>
          </p:spPr>
          <p:txBody>
            <a:bodyPr wrap="none" anchor="ctr" anchorCtr="1"/>
            <a:lstStyle/>
            <a:p>
              <a:r>
                <a:rPr lang="en-US" sz="1000"/>
                <a:t>maint</a:t>
              </a:r>
            </a:p>
          </p:txBody>
        </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9133">
                                            <p:txEl>
                                              <p:pRg st="1" end="1"/>
                                            </p:txEl>
                                          </p:spTgt>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3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9133">
                                            <p:txEl>
                                              <p:pRg st="2" end="2"/>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up)">
                                      <p:cBhvr>
                                        <p:cTn id="18" dur="2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9133">
                                            <p:txEl>
                                              <p:pRg st="3" end="3"/>
                                            </p:txEl>
                                          </p:spTgt>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2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913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913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913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9133">
                                            <p:txEl>
                                              <p:pRg st="7" end="7"/>
                                            </p:txEl>
                                          </p:spTgt>
                                        </p:tgtEl>
                                        <p:attrNameLst>
                                          <p:attrName>style.visibility</p:attrName>
                                        </p:attrNameLst>
                                      </p:cBhvr>
                                      <p:to>
                                        <p:strVal val="visible"/>
                                      </p:to>
                                    </p:set>
                                  </p:childTnLst>
                                </p:cTn>
                              </p:par>
                            </p:childTnLst>
                          </p:cTn>
                        </p:par>
                        <p:par>
                          <p:cTn id="43" fill="hold">
                            <p:stCondLst>
                              <p:cond delay="0"/>
                            </p:stCondLst>
                            <p:childTnLst>
                              <p:par>
                                <p:cTn id="44" presetID="22" presetClass="entr" presetSubtype="1"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up)">
                                      <p:cBhvr>
                                        <p:cTn id="46" dur="30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913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9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133" grpId="0" build="p" bldLvl="2"/>
      <p:bldP spid="25913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279400" y="1184275"/>
            <a:ext cx="8534400" cy="520700"/>
          </a:xfrm>
          <a:prstGeom prst="rect">
            <a:avLst/>
          </a:prstGeom>
          <a:noFill/>
          <a:ln w="9525">
            <a:noFill/>
            <a:miter lim="800000"/>
            <a:headEnd/>
            <a:tailEnd/>
          </a:ln>
        </p:spPr>
        <p:txBody>
          <a:bodyPr/>
          <a:lstStyle/>
          <a:p>
            <a:pPr algn="l">
              <a:lnSpc>
                <a:spcPts val="2800"/>
              </a:lnSpc>
              <a:spcBef>
                <a:spcPts val="1800"/>
              </a:spcBef>
            </a:pPr>
            <a:r>
              <a:rPr lang="en-US" sz="2000"/>
              <a:t>Focuses on reaching </a:t>
            </a:r>
            <a:r>
              <a:rPr lang="en-US" sz="2000" b="1"/>
              <a:t>goal areas </a:t>
            </a:r>
            <a:r>
              <a:rPr lang="en-US" sz="2000"/>
              <a:t>(</a:t>
            </a:r>
            <a:r>
              <a:rPr lang="en-US" sz="2000" i="1"/>
              <a:t>versus execution of test lists)</a:t>
            </a:r>
            <a:r>
              <a:rPr lang="en-US" sz="2000"/>
              <a:t>:</a:t>
            </a:r>
          </a:p>
          <a:p>
            <a:pPr marL="914400" lvl="1" indent="-342900" algn="l">
              <a:lnSpc>
                <a:spcPts val="2800"/>
              </a:lnSpc>
              <a:spcBef>
                <a:spcPts val="1200"/>
              </a:spcBef>
              <a:buSzPct val="75000"/>
              <a:buFontTx/>
              <a:buBlip>
                <a:blip r:embed="rId3"/>
              </a:buBlip>
            </a:pPr>
            <a:endParaRPr lang="en-US" sz="2000" b="1">
              <a:solidFill>
                <a:srgbClr val="000099"/>
              </a:solidFill>
            </a:endParaRPr>
          </a:p>
        </p:txBody>
      </p:sp>
      <p:sp>
        <p:nvSpPr>
          <p:cNvPr id="261123" name="Rectangle 3"/>
          <p:cNvSpPr>
            <a:spLocks noChangeArrowheads="1"/>
          </p:cNvSpPr>
          <p:nvPr/>
        </p:nvSpPr>
        <p:spPr bwMode="auto">
          <a:xfrm>
            <a:off x="381000" y="4695825"/>
            <a:ext cx="8534400" cy="1787525"/>
          </a:xfrm>
          <a:prstGeom prst="rect">
            <a:avLst/>
          </a:prstGeom>
          <a:noFill/>
          <a:ln w="9525">
            <a:noFill/>
            <a:miter lim="800000"/>
            <a:headEnd/>
            <a:tailEnd/>
          </a:ln>
        </p:spPr>
        <p:txBody>
          <a:bodyPr/>
          <a:lstStyle/>
          <a:p>
            <a:pPr marL="223838" indent="-223838" algn="l">
              <a:lnSpc>
                <a:spcPct val="90000"/>
              </a:lnSpc>
              <a:spcBef>
                <a:spcPts val="1000"/>
              </a:spcBef>
            </a:pPr>
            <a:r>
              <a:rPr lang="en-US" sz="1600" dirty="0"/>
              <a:t>Constrained-random stimulus</a:t>
            </a:r>
            <a:r>
              <a:rPr lang="en-US" sz="1600" b="1" dirty="0">
                <a:solidFill>
                  <a:srgbClr val="A50021"/>
                </a:solidFill>
              </a:rPr>
              <a:t> generation</a:t>
            </a:r>
            <a:r>
              <a:rPr lang="en-US" sz="1600" dirty="0"/>
              <a:t> explores goal areas (&amp; beyond</a:t>
            </a:r>
            <a:r>
              <a:rPr lang="en-US" sz="1600" dirty="0" smtClean="0"/>
              <a:t>)</a:t>
            </a:r>
            <a:r>
              <a:rPr lang="en-US" sz="1600" dirty="0"/>
              <a:t>.</a:t>
            </a:r>
            <a:endParaRPr lang="en-US" sz="1400" dirty="0"/>
          </a:p>
          <a:p>
            <a:pPr marL="223838" indent="-223838" algn="l">
              <a:lnSpc>
                <a:spcPct val="90000"/>
              </a:lnSpc>
              <a:spcBef>
                <a:spcPts val="1000"/>
              </a:spcBef>
            </a:pPr>
            <a:r>
              <a:rPr lang="en-US" sz="1600" b="1" dirty="0">
                <a:solidFill>
                  <a:srgbClr val="A50021"/>
                </a:solidFill>
              </a:rPr>
              <a:t>Coverage</a:t>
            </a:r>
            <a:r>
              <a:rPr lang="en-US" sz="1600" dirty="0"/>
              <a:t> shows which </a:t>
            </a:r>
            <a:r>
              <a:rPr lang="en-US" sz="1600" b="1" i="1" dirty="0"/>
              <a:t>goals</a:t>
            </a:r>
            <a:r>
              <a:rPr lang="en-US" sz="1600" dirty="0"/>
              <a:t> have been exercised and which need </a:t>
            </a:r>
            <a:r>
              <a:rPr lang="en-US" sz="1600" dirty="0" smtClean="0"/>
              <a:t>attention.</a:t>
            </a:r>
            <a:endParaRPr lang="en-US" sz="1600" dirty="0"/>
          </a:p>
          <a:p>
            <a:pPr marL="223838" indent="-223838" algn="l">
              <a:lnSpc>
                <a:spcPct val="90000"/>
              </a:lnSpc>
              <a:spcBef>
                <a:spcPts val="1000"/>
              </a:spcBef>
            </a:pPr>
            <a:r>
              <a:rPr lang="en-US" sz="1600" dirty="0" smtClean="0">
                <a:solidFill>
                  <a:srgbClr val="0000CC"/>
                </a:solidFill>
              </a:rPr>
              <a:t>(Checking needs to be in place to assess DUT response.</a:t>
            </a:r>
            <a:r>
              <a:rPr lang="en-US" sz="1600" dirty="0">
                <a:solidFill>
                  <a:srgbClr val="0000CC"/>
                </a:solidFill>
              </a:rPr>
              <a:t>)</a:t>
            </a:r>
            <a:r>
              <a:rPr lang="en-US" sz="1600" dirty="0"/>
              <a:t> </a:t>
            </a:r>
          </a:p>
          <a:p>
            <a:pPr marL="223838" indent="-223838" algn="l">
              <a:lnSpc>
                <a:spcPct val="90000"/>
              </a:lnSpc>
              <a:spcBef>
                <a:spcPts val="1000"/>
              </a:spcBef>
            </a:pPr>
            <a:r>
              <a:rPr lang="en-US" sz="1600" b="1" dirty="0">
                <a:solidFill>
                  <a:srgbClr val="A50021"/>
                </a:solidFill>
              </a:rPr>
              <a:t>Automation –</a:t>
            </a:r>
            <a:r>
              <a:rPr lang="en-US" sz="1600" dirty="0"/>
              <a:t> Constrained-random stimulus accelerates hitting coverage goals and exposing bugs.  Coverage and checking results indicate effectiveness of each simulation, which enables scaling many parallel runs.</a:t>
            </a:r>
          </a:p>
        </p:txBody>
      </p:sp>
      <p:sp>
        <p:nvSpPr>
          <p:cNvPr id="48132" name="Rectangle 4"/>
          <p:cNvSpPr>
            <a:spLocks noGrp="1" noChangeArrowheads="1"/>
          </p:cNvSpPr>
          <p:nvPr>
            <p:ph type="title"/>
          </p:nvPr>
        </p:nvSpPr>
        <p:spPr>
          <a:xfrm>
            <a:off x="0" y="160338"/>
            <a:ext cx="9144000" cy="787400"/>
          </a:xfrm>
        </p:spPr>
        <p:txBody>
          <a:bodyPr/>
          <a:lstStyle/>
          <a:p>
            <a:pPr eaLnBrk="1" hangingPunct="1"/>
            <a:r>
              <a:rPr lang="en-US" sz="3200" smtClean="0"/>
              <a:t>Coverage Driven Verification Methodology:</a:t>
            </a:r>
            <a:br>
              <a:rPr lang="en-US" sz="3200" smtClean="0"/>
            </a:br>
            <a:r>
              <a:rPr lang="en-US" sz="2800" i="1" smtClean="0"/>
              <a:t>Defining Coverage “Goals” Enables Automation</a:t>
            </a:r>
          </a:p>
        </p:txBody>
      </p:sp>
      <p:sp>
        <p:nvSpPr>
          <p:cNvPr id="261125" name="Rectangle 5"/>
          <p:cNvSpPr>
            <a:spLocks noChangeArrowheads="1"/>
          </p:cNvSpPr>
          <p:nvPr/>
        </p:nvSpPr>
        <p:spPr bwMode="auto">
          <a:xfrm>
            <a:off x="6409833" y="4269047"/>
            <a:ext cx="2624137" cy="336550"/>
          </a:xfrm>
          <a:prstGeom prst="rect">
            <a:avLst/>
          </a:prstGeom>
          <a:noFill/>
          <a:ln w="6350" algn="ctr">
            <a:noFill/>
            <a:miter lim="800000"/>
            <a:headEnd/>
            <a:tailEnd/>
          </a:ln>
        </p:spPr>
        <p:txBody>
          <a:bodyPr wrap="none">
            <a:spAutoFit/>
          </a:bodyPr>
          <a:lstStyle/>
          <a:p>
            <a:pPr algn="l">
              <a:spcBef>
                <a:spcPts val="1000"/>
              </a:spcBef>
            </a:pPr>
            <a:r>
              <a:rPr lang="en-US" sz="1600" b="1" i="1" dirty="0">
                <a:solidFill>
                  <a:schemeClr val="accent2"/>
                </a:solidFill>
              </a:rPr>
              <a:t>Even for non-goal states!</a:t>
            </a:r>
          </a:p>
        </p:txBody>
      </p:sp>
      <p:sp>
        <p:nvSpPr>
          <p:cNvPr id="261126" name="Line 6"/>
          <p:cNvSpPr>
            <a:spLocks noChangeShapeType="1"/>
          </p:cNvSpPr>
          <p:nvPr/>
        </p:nvSpPr>
        <p:spPr bwMode="auto">
          <a:xfrm flipH="1" flipV="1">
            <a:off x="6564312" y="2968623"/>
            <a:ext cx="1055386" cy="1360466"/>
          </a:xfrm>
          <a:prstGeom prst="line">
            <a:avLst/>
          </a:prstGeom>
          <a:noFill/>
          <a:ln w="38100">
            <a:solidFill>
              <a:schemeClr val="accent2"/>
            </a:solidFill>
            <a:round/>
            <a:headEnd/>
            <a:tailEnd type="stealth" w="med" len="lg"/>
          </a:ln>
        </p:spPr>
        <p:txBody>
          <a:bodyPr wrap="none" anchor="ctr"/>
          <a:lstStyle/>
          <a:p>
            <a:endParaRPr lang="en-GB"/>
          </a:p>
        </p:txBody>
      </p:sp>
      <p:grpSp>
        <p:nvGrpSpPr>
          <p:cNvPr id="48135" name="Group 7"/>
          <p:cNvGrpSpPr>
            <a:grpSpLocks/>
          </p:cNvGrpSpPr>
          <p:nvPr/>
        </p:nvGrpSpPr>
        <p:grpSpPr bwMode="auto">
          <a:xfrm>
            <a:off x="2043113" y="1724025"/>
            <a:ext cx="4670425" cy="2917825"/>
            <a:chOff x="748" y="1995"/>
            <a:chExt cx="2942" cy="1838"/>
          </a:xfrm>
        </p:grpSpPr>
        <p:sp>
          <p:nvSpPr>
            <p:cNvPr id="48516" name="Freeform 8"/>
            <p:cNvSpPr>
              <a:spLocks/>
            </p:cNvSpPr>
            <p:nvPr/>
          </p:nvSpPr>
          <p:spPr bwMode="auto">
            <a:xfrm>
              <a:off x="3178" y="1999"/>
              <a:ext cx="512" cy="1834"/>
            </a:xfrm>
            <a:custGeom>
              <a:avLst/>
              <a:gdLst>
                <a:gd name="T0" fmla="*/ 1 w 739"/>
                <a:gd name="T1" fmla="*/ 177 h 2546"/>
                <a:gd name="T2" fmla="*/ 246 w 739"/>
                <a:gd name="T3" fmla="*/ 0 h 2546"/>
                <a:gd name="T4" fmla="*/ 245 w 739"/>
                <a:gd name="T5" fmla="*/ 689 h 2546"/>
                <a:gd name="T6" fmla="*/ 0 w 739"/>
                <a:gd name="T7" fmla="*/ 952 h 2546"/>
                <a:gd name="T8" fmla="*/ 1 w 739"/>
                <a:gd name="T9" fmla="*/ 177 h 2546"/>
                <a:gd name="T10" fmla="*/ 0 60000 65536"/>
                <a:gd name="T11" fmla="*/ 0 60000 65536"/>
                <a:gd name="T12" fmla="*/ 0 60000 65536"/>
                <a:gd name="T13" fmla="*/ 0 60000 65536"/>
                <a:gd name="T14" fmla="*/ 0 60000 65536"/>
                <a:gd name="T15" fmla="*/ 0 w 739"/>
                <a:gd name="T16" fmla="*/ 0 h 2546"/>
                <a:gd name="T17" fmla="*/ 739 w 739"/>
                <a:gd name="T18" fmla="*/ 2546 h 2546"/>
              </a:gdLst>
              <a:ahLst/>
              <a:cxnLst>
                <a:cxn ang="T10">
                  <a:pos x="T0" y="T1"/>
                </a:cxn>
                <a:cxn ang="T11">
                  <a:pos x="T2" y="T3"/>
                </a:cxn>
                <a:cxn ang="T12">
                  <a:pos x="T4" y="T5"/>
                </a:cxn>
                <a:cxn ang="T13">
                  <a:pos x="T6" y="T7"/>
                </a:cxn>
                <a:cxn ang="T14">
                  <a:pos x="T8" y="T9"/>
                </a:cxn>
              </a:cxnLst>
              <a:rect l="T15" t="T16" r="T17" b="T18"/>
              <a:pathLst>
                <a:path w="739" h="2546">
                  <a:moveTo>
                    <a:pt x="3" y="474"/>
                  </a:moveTo>
                  <a:lnTo>
                    <a:pt x="739" y="0"/>
                  </a:lnTo>
                  <a:lnTo>
                    <a:pt x="736" y="1844"/>
                  </a:lnTo>
                  <a:lnTo>
                    <a:pt x="0" y="2546"/>
                  </a:lnTo>
                  <a:lnTo>
                    <a:pt x="3" y="474"/>
                  </a:lnTo>
                  <a:close/>
                </a:path>
              </a:pathLst>
            </a:custGeom>
            <a:noFill/>
            <a:ln w="31750" cap="flat" cmpd="sng">
              <a:solidFill>
                <a:srgbClr val="0000FF"/>
              </a:solidFill>
              <a:prstDash val="solid"/>
              <a:round/>
              <a:headEnd type="none" w="med" len="med"/>
              <a:tailEnd type="none" w="med" len="med"/>
            </a:ln>
          </p:spPr>
          <p:txBody>
            <a:bodyPr wrap="none" anchor="ctr"/>
            <a:lstStyle/>
            <a:p>
              <a:endParaRPr lang="en-GB"/>
            </a:p>
          </p:txBody>
        </p:sp>
        <p:sp>
          <p:nvSpPr>
            <p:cNvPr id="48517" name="Freeform 9"/>
            <p:cNvSpPr>
              <a:spLocks/>
            </p:cNvSpPr>
            <p:nvPr/>
          </p:nvSpPr>
          <p:spPr bwMode="auto">
            <a:xfrm>
              <a:off x="748" y="1995"/>
              <a:ext cx="2941" cy="335"/>
            </a:xfrm>
            <a:custGeom>
              <a:avLst/>
              <a:gdLst>
                <a:gd name="T0" fmla="*/ 0 w 4093"/>
                <a:gd name="T1" fmla="*/ 170 h 466"/>
                <a:gd name="T2" fmla="*/ 293 w 4093"/>
                <a:gd name="T3" fmla="*/ 0 h 466"/>
                <a:gd name="T4" fmla="*/ 1518 w 4093"/>
                <a:gd name="T5" fmla="*/ 1 h 466"/>
                <a:gd name="T6" fmla="*/ 1255 w 4093"/>
                <a:gd name="T7" fmla="*/ 173 h 466"/>
                <a:gd name="T8" fmla="*/ 0 w 4093"/>
                <a:gd name="T9" fmla="*/ 170 h 466"/>
                <a:gd name="T10" fmla="*/ 0 60000 65536"/>
                <a:gd name="T11" fmla="*/ 0 60000 65536"/>
                <a:gd name="T12" fmla="*/ 0 60000 65536"/>
                <a:gd name="T13" fmla="*/ 0 60000 65536"/>
                <a:gd name="T14" fmla="*/ 0 60000 65536"/>
                <a:gd name="T15" fmla="*/ 0 w 4093"/>
                <a:gd name="T16" fmla="*/ 0 h 466"/>
                <a:gd name="T17" fmla="*/ 4093 w 4093"/>
                <a:gd name="T18" fmla="*/ 466 h 466"/>
              </a:gdLst>
              <a:ahLst/>
              <a:cxnLst>
                <a:cxn ang="T10">
                  <a:pos x="T0" y="T1"/>
                </a:cxn>
                <a:cxn ang="T11">
                  <a:pos x="T2" y="T3"/>
                </a:cxn>
                <a:cxn ang="T12">
                  <a:pos x="T4" y="T5"/>
                </a:cxn>
                <a:cxn ang="T13">
                  <a:pos x="T6" y="T7"/>
                </a:cxn>
                <a:cxn ang="T14">
                  <a:pos x="T8" y="T9"/>
                </a:cxn>
              </a:cxnLst>
              <a:rect l="T15" t="T16" r="T17" b="T18"/>
              <a:pathLst>
                <a:path w="4093" h="466">
                  <a:moveTo>
                    <a:pt x="0" y="459"/>
                  </a:moveTo>
                  <a:lnTo>
                    <a:pt x="790" y="0"/>
                  </a:lnTo>
                  <a:lnTo>
                    <a:pt x="4093" y="4"/>
                  </a:lnTo>
                  <a:lnTo>
                    <a:pt x="3384" y="466"/>
                  </a:lnTo>
                  <a:lnTo>
                    <a:pt x="0" y="459"/>
                  </a:lnTo>
                  <a:close/>
                </a:path>
              </a:pathLst>
            </a:custGeom>
            <a:noFill/>
            <a:ln w="31750" cap="flat" cmpd="sng">
              <a:solidFill>
                <a:srgbClr val="0000FF"/>
              </a:solidFill>
              <a:prstDash val="solid"/>
              <a:round/>
              <a:headEnd type="none" w="med" len="med"/>
              <a:tailEnd type="none" w="med" len="med"/>
            </a:ln>
          </p:spPr>
          <p:txBody>
            <a:bodyPr wrap="none" anchor="ctr"/>
            <a:lstStyle/>
            <a:p>
              <a:endParaRPr lang="en-GB"/>
            </a:p>
          </p:txBody>
        </p:sp>
        <p:sp>
          <p:nvSpPr>
            <p:cNvPr id="48518" name="Rectangle 10"/>
            <p:cNvSpPr>
              <a:spLocks noChangeArrowheads="1"/>
            </p:cNvSpPr>
            <p:nvPr/>
          </p:nvSpPr>
          <p:spPr bwMode="auto">
            <a:xfrm>
              <a:off x="748" y="2329"/>
              <a:ext cx="2425" cy="1504"/>
            </a:xfrm>
            <a:prstGeom prst="rect">
              <a:avLst/>
            </a:prstGeom>
            <a:noFill/>
            <a:ln w="31750" algn="ctr">
              <a:solidFill>
                <a:srgbClr val="0000FF"/>
              </a:solidFill>
              <a:miter lim="800000"/>
              <a:headEnd/>
              <a:tailEnd/>
            </a:ln>
          </p:spPr>
          <p:txBody>
            <a:bodyPr wrap="none" anchor="ctr"/>
            <a:lstStyle/>
            <a:p>
              <a:endParaRPr lang="en-GB"/>
            </a:p>
          </p:txBody>
        </p:sp>
      </p:grpSp>
      <p:sp>
        <p:nvSpPr>
          <p:cNvPr id="261131" name="Freeform 11"/>
          <p:cNvSpPr>
            <a:spLocks/>
          </p:cNvSpPr>
          <p:nvPr/>
        </p:nvSpPr>
        <p:spPr bwMode="auto">
          <a:xfrm>
            <a:off x="5432425" y="2698750"/>
            <a:ext cx="1128713" cy="252413"/>
          </a:xfrm>
          <a:custGeom>
            <a:avLst/>
            <a:gdLst>
              <a:gd name="T0" fmla="*/ 0 w 990"/>
              <a:gd name="T1" fmla="*/ 2147483647 h 222"/>
              <a:gd name="T2" fmla="*/ 2147483647 w 990"/>
              <a:gd name="T3" fmla="*/ 0 h 222"/>
              <a:gd name="T4" fmla="*/ 2147483647 w 990"/>
              <a:gd name="T5" fmla="*/ 2147483647 h 222"/>
              <a:gd name="T6" fmla="*/ 2147483647 w 990"/>
              <a:gd name="T7" fmla="*/ 2147483647 h 222"/>
              <a:gd name="T8" fmla="*/ 2147483647 w 990"/>
              <a:gd name="T9" fmla="*/ 2147483647 h 222"/>
              <a:gd name="T10" fmla="*/ 2147483647 w 990"/>
              <a:gd name="T11" fmla="*/ 2147483647 h 222"/>
              <a:gd name="T12" fmla="*/ 2147483647 w 990"/>
              <a:gd name="T13" fmla="*/ 2147483647 h 222"/>
              <a:gd name="T14" fmla="*/ 2147483647 w 990"/>
              <a:gd name="T15" fmla="*/ 2147483647 h 222"/>
              <a:gd name="T16" fmla="*/ 2147483647 w 990"/>
              <a:gd name="T17" fmla="*/ 2147483647 h 222"/>
              <a:gd name="T18" fmla="*/ 2147483647 w 990"/>
              <a:gd name="T19" fmla="*/ 2147483647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90"/>
              <a:gd name="T31" fmla="*/ 0 h 222"/>
              <a:gd name="T32" fmla="*/ 990 w 990"/>
              <a:gd name="T33" fmla="*/ 222 h 2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90" h="222">
                <a:moveTo>
                  <a:pt x="0" y="6"/>
                </a:moveTo>
                <a:cubicBezTo>
                  <a:pt x="115" y="14"/>
                  <a:pt x="227" y="6"/>
                  <a:pt x="342" y="0"/>
                </a:cubicBezTo>
                <a:cubicBezTo>
                  <a:pt x="423" y="7"/>
                  <a:pt x="496" y="32"/>
                  <a:pt x="576" y="42"/>
                </a:cubicBezTo>
                <a:cubicBezTo>
                  <a:pt x="595" y="61"/>
                  <a:pt x="608" y="81"/>
                  <a:pt x="630" y="96"/>
                </a:cubicBezTo>
                <a:cubicBezTo>
                  <a:pt x="636" y="115"/>
                  <a:pt x="632" y="138"/>
                  <a:pt x="642" y="156"/>
                </a:cubicBezTo>
                <a:cubicBezTo>
                  <a:pt x="649" y="169"/>
                  <a:pt x="695" y="177"/>
                  <a:pt x="708" y="180"/>
                </a:cubicBezTo>
                <a:cubicBezTo>
                  <a:pt x="748" y="207"/>
                  <a:pt x="774" y="215"/>
                  <a:pt x="822" y="222"/>
                </a:cubicBezTo>
                <a:cubicBezTo>
                  <a:pt x="854" y="217"/>
                  <a:pt x="881" y="210"/>
                  <a:pt x="912" y="204"/>
                </a:cubicBezTo>
                <a:cubicBezTo>
                  <a:pt x="914" y="203"/>
                  <a:pt x="947" y="185"/>
                  <a:pt x="954" y="186"/>
                </a:cubicBezTo>
                <a:cubicBezTo>
                  <a:pt x="967" y="187"/>
                  <a:pt x="990" y="198"/>
                  <a:pt x="990" y="198"/>
                </a:cubicBezTo>
              </a:path>
            </a:pathLst>
          </a:custGeom>
          <a:noFill/>
          <a:ln w="25400" cap="flat" cmpd="sng">
            <a:solidFill>
              <a:schemeClr val="tx1"/>
            </a:solidFill>
            <a:prstDash val="solid"/>
            <a:round/>
            <a:headEnd type="none" w="med" len="med"/>
            <a:tailEnd type="none" w="med" len="med"/>
          </a:ln>
        </p:spPr>
        <p:txBody>
          <a:bodyPr wrap="none" anchor="ctr"/>
          <a:lstStyle/>
          <a:p>
            <a:endParaRPr lang="en-GB"/>
          </a:p>
        </p:txBody>
      </p:sp>
      <p:sp>
        <p:nvSpPr>
          <p:cNvPr id="261132" name="Freeform 12"/>
          <p:cNvSpPr>
            <a:spLocks/>
          </p:cNvSpPr>
          <p:nvPr/>
        </p:nvSpPr>
        <p:spPr bwMode="auto">
          <a:xfrm>
            <a:off x="5575300" y="3424238"/>
            <a:ext cx="157163" cy="409575"/>
          </a:xfrm>
          <a:custGeom>
            <a:avLst/>
            <a:gdLst>
              <a:gd name="T0" fmla="*/ 2147483647 w 138"/>
              <a:gd name="T1" fmla="*/ 0 h 360"/>
              <a:gd name="T2" fmla="*/ 2147483647 w 138"/>
              <a:gd name="T3" fmla="*/ 2147483647 h 360"/>
              <a:gd name="T4" fmla="*/ 2147483647 w 138"/>
              <a:gd name="T5" fmla="*/ 2147483647 h 360"/>
              <a:gd name="T6" fmla="*/ 2147483647 w 138"/>
              <a:gd name="T7" fmla="*/ 2147483647 h 360"/>
              <a:gd name="T8" fmla="*/ 2147483647 w 138"/>
              <a:gd name="T9" fmla="*/ 2147483647 h 360"/>
              <a:gd name="T10" fmla="*/ 0 w 138"/>
              <a:gd name="T11" fmla="*/ 2147483647 h 360"/>
              <a:gd name="T12" fmla="*/ 0 60000 65536"/>
              <a:gd name="T13" fmla="*/ 0 60000 65536"/>
              <a:gd name="T14" fmla="*/ 0 60000 65536"/>
              <a:gd name="T15" fmla="*/ 0 60000 65536"/>
              <a:gd name="T16" fmla="*/ 0 60000 65536"/>
              <a:gd name="T17" fmla="*/ 0 60000 65536"/>
              <a:gd name="T18" fmla="*/ 0 w 138"/>
              <a:gd name="T19" fmla="*/ 0 h 360"/>
              <a:gd name="T20" fmla="*/ 138 w 138"/>
              <a:gd name="T21" fmla="*/ 360 h 360"/>
            </a:gdLst>
            <a:ahLst/>
            <a:cxnLst>
              <a:cxn ang="T12">
                <a:pos x="T0" y="T1"/>
              </a:cxn>
              <a:cxn ang="T13">
                <a:pos x="T2" y="T3"/>
              </a:cxn>
              <a:cxn ang="T14">
                <a:pos x="T4" y="T5"/>
              </a:cxn>
              <a:cxn ang="T15">
                <a:pos x="T6" y="T7"/>
              </a:cxn>
              <a:cxn ang="T16">
                <a:pos x="T8" y="T9"/>
              </a:cxn>
              <a:cxn ang="T17">
                <a:pos x="T10" y="T11"/>
              </a:cxn>
            </a:cxnLst>
            <a:rect l="T18" t="T19" r="T20" b="T21"/>
            <a:pathLst>
              <a:path w="138" h="360">
                <a:moveTo>
                  <a:pt x="138" y="0"/>
                </a:moveTo>
                <a:cubicBezTo>
                  <a:pt x="130" y="24"/>
                  <a:pt x="120" y="36"/>
                  <a:pt x="102" y="54"/>
                </a:cubicBezTo>
                <a:cubicBezTo>
                  <a:pt x="93" y="80"/>
                  <a:pt x="81" y="100"/>
                  <a:pt x="72" y="126"/>
                </a:cubicBezTo>
                <a:cubicBezTo>
                  <a:pt x="70" y="132"/>
                  <a:pt x="66" y="144"/>
                  <a:pt x="66" y="144"/>
                </a:cubicBezTo>
                <a:cubicBezTo>
                  <a:pt x="61" y="194"/>
                  <a:pt x="62" y="280"/>
                  <a:pt x="24" y="318"/>
                </a:cubicBezTo>
                <a:cubicBezTo>
                  <a:pt x="11" y="358"/>
                  <a:pt x="23" y="348"/>
                  <a:pt x="0" y="36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33" name="Freeform 13"/>
          <p:cNvSpPr>
            <a:spLocks/>
          </p:cNvSpPr>
          <p:nvPr/>
        </p:nvSpPr>
        <p:spPr bwMode="auto">
          <a:xfrm>
            <a:off x="5127625" y="2073275"/>
            <a:ext cx="839788" cy="1725613"/>
          </a:xfrm>
          <a:custGeom>
            <a:avLst/>
            <a:gdLst>
              <a:gd name="T0" fmla="*/ 0 w 736"/>
              <a:gd name="T1" fmla="*/ 0 h 1512"/>
              <a:gd name="T2" fmla="*/ 2147483647 w 736"/>
              <a:gd name="T3" fmla="*/ 2147483647 h 1512"/>
              <a:gd name="T4" fmla="*/ 2147483647 w 736"/>
              <a:gd name="T5" fmla="*/ 2147483647 h 1512"/>
              <a:gd name="T6" fmla="*/ 2147483647 w 736"/>
              <a:gd name="T7" fmla="*/ 2147483647 h 1512"/>
              <a:gd name="T8" fmla="*/ 2147483647 w 736"/>
              <a:gd name="T9" fmla="*/ 2147483647 h 1512"/>
              <a:gd name="T10" fmla="*/ 2147483647 w 736"/>
              <a:gd name="T11" fmla="*/ 2147483647 h 1512"/>
              <a:gd name="T12" fmla="*/ 2147483647 w 736"/>
              <a:gd name="T13" fmla="*/ 2147483647 h 1512"/>
              <a:gd name="T14" fmla="*/ 2147483647 w 736"/>
              <a:gd name="T15" fmla="*/ 2147483647 h 1512"/>
              <a:gd name="T16" fmla="*/ 2147483647 w 736"/>
              <a:gd name="T17" fmla="*/ 2147483647 h 1512"/>
              <a:gd name="T18" fmla="*/ 2147483647 w 736"/>
              <a:gd name="T19" fmla="*/ 2147483647 h 1512"/>
              <a:gd name="T20" fmla="*/ 2147483647 w 736"/>
              <a:gd name="T21" fmla="*/ 2147483647 h 1512"/>
              <a:gd name="T22" fmla="*/ 2147483647 w 736"/>
              <a:gd name="T23" fmla="*/ 2147483647 h 1512"/>
              <a:gd name="T24" fmla="*/ 2147483647 w 736"/>
              <a:gd name="T25" fmla="*/ 2147483647 h 1512"/>
              <a:gd name="T26" fmla="*/ 2147483647 w 736"/>
              <a:gd name="T27" fmla="*/ 2147483647 h 1512"/>
              <a:gd name="T28" fmla="*/ 2147483647 w 736"/>
              <a:gd name="T29" fmla="*/ 2147483647 h 1512"/>
              <a:gd name="T30" fmla="*/ 2147483647 w 736"/>
              <a:gd name="T31" fmla="*/ 2147483647 h 1512"/>
              <a:gd name="T32" fmla="*/ 2147483647 w 736"/>
              <a:gd name="T33" fmla="*/ 2147483647 h 1512"/>
              <a:gd name="T34" fmla="*/ 2147483647 w 736"/>
              <a:gd name="T35" fmla="*/ 2147483647 h 15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36"/>
              <a:gd name="T55" fmla="*/ 0 h 1512"/>
              <a:gd name="T56" fmla="*/ 736 w 736"/>
              <a:gd name="T57" fmla="*/ 1512 h 151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36" h="1512">
                <a:moveTo>
                  <a:pt x="0" y="0"/>
                </a:moveTo>
                <a:cubicBezTo>
                  <a:pt x="5" y="8"/>
                  <a:pt x="9" y="17"/>
                  <a:pt x="16" y="24"/>
                </a:cubicBezTo>
                <a:cubicBezTo>
                  <a:pt x="23" y="31"/>
                  <a:pt x="34" y="32"/>
                  <a:pt x="40" y="40"/>
                </a:cubicBezTo>
                <a:cubicBezTo>
                  <a:pt x="79" y="89"/>
                  <a:pt x="2" y="41"/>
                  <a:pt x="80" y="80"/>
                </a:cubicBezTo>
                <a:cubicBezTo>
                  <a:pt x="116" y="188"/>
                  <a:pt x="76" y="55"/>
                  <a:pt x="104" y="232"/>
                </a:cubicBezTo>
                <a:cubicBezTo>
                  <a:pt x="110" y="271"/>
                  <a:pt x="131" y="314"/>
                  <a:pt x="144" y="352"/>
                </a:cubicBezTo>
                <a:cubicBezTo>
                  <a:pt x="158" y="395"/>
                  <a:pt x="162" y="441"/>
                  <a:pt x="208" y="456"/>
                </a:cubicBezTo>
                <a:cubicBezTo>
                  <a:pt x="224" y="504"/>
                  <a:pt x="255" y="533"/>
                  <a:pt x="264" y="584"/>
                </a:cubicBezTo>
                <a:cubicBezTo>
                  <a:pt x="271" y="622"/>
                  <a:pt x="268" y="699"/>
                  <a:pt x="304" y="728"/>
                </a:cubicBezTo>
                <a:cubicBezTo>
                  <a:pt x="329" y="748"/>
                  <a:pt x="368" y="740"/>
                  <a:pt x="400" y="744"/>
                </a:cubicBezTo>
                <a:cubicBezTo>
                  <a:pt x="413" y="784"/>
                  <a:pt x="426" y="822"/>
                  <a:pt x="432" y="864"/>
                </a:cubicBezTo>
                <a:cubicBezTo>
                  <a:pt x="445" y="958"/>
                  <a:pt x="431" y="908"/>
                  <a:pt x="448" y="960"/>
                </a:cubicBezTo>
                <a:cubicBezTo>
                  <a:pt x="433" y="1006"/>
                  <a:pt x="430" y="1091"/>
                  <a:pt x="472" y="1128"/>
                </a:cubicBezTo>
                <a:cubicBezTo>
                  <a:pt x="494" y="1147"/>
                  <a:pt x="520" y="1160"/>
                  <a:pt x="544" y="1176"/>
                </a:cubicBezTo>
                <a:cubicBezTo>
                  <a:pt x="552" y="1181"/>
                  <a:pt x="568" y="1192"/>
                  <a:pt x="568" y="1192"/>
                </a:cubicBezTo>
                <a:cubicBezTo>
                  <a:pt x="574" y="1209"/>
                  <a:pt x="587" y="1223"/>
                  <a:pt x="592" y="1240"/>
                </a:cubicBezTo>
                <a:cubicBezTo>
                  <a:pt x="618" y="1323"/>
                  <a:pt x="596" y="1357"/>
                  <a:pt x="672" y="1408"/>
                </a:cubicBezTo>
                <a:cubicBezTo>
                  <a:pt x="702" y="1453"/>
                  <a:pt x="680" y="1484"/>
                  <a:pt x="736" y="1512"/>
                </a:cubicBezTo>
              </a:path>
            </a:pathLst>
          </a:custGeom>
          <a:noFill/>
          <a:ln w="25400" cap="flat" cmpd="sng">
            <a:solidFill>
              <a:schemeClr val="tx1"/>
            </a:solidFill>
            <a:prstDash val="solid"/>
            <a:round/>
            <a:headEnd type="oval" w="med" len="med"/>
            <a:tailEnd type="none" w="med" len="med"/>
          </a:ln>
        </p:spPr>
        <p:txBody>
          <a:bodyPr wrap="none" anchor="ctr"/>
          <a:lstStyle/>
          <a:p>
            <a:endParaRPr lang="en-GB"/>
          </a:p>
        </p:txBody>
      </p:sp>
      <p:grpSp>
        <p:nvGrpSpPr>
          <p:cNvPr id="3" name="Group 14"/>
          <p:cNvGrpSpPr>
            <a:grpSpLocks/>
          </p:cNvGrpSpPr>
          <p:nvPr/>
        </p:nvGrpSpPr>
        <p:grpSpPr bwMode="auto">
          <a:xfrm>
            <a:off x="5780088" y="2695575"/>
            <a:ext cx="815975" cy="233363"/>
            <a:chOff x="3365" y="1361"/>
            <a:chExt cx="715" cy="204"/>
          </a:xfrm>
        </p:grpSpPr>
        <p:sp>
          <p:nvSpPr>
            <p:cNvPr id="48514" name="Freeform 15"/>
            <p:cNvSpPr>
              <a:spLocks/>
            </p:cNvSpPr>
            <p:nvPr/>
          </p:nvSpPr>
          <p:spPr bwMode="auto">
            <a:xfrm>
              <a:off x="3365" y="1373"/>
              <a:ext cx="97" cy="192"/>
            </a:xfrm>
            <a:custGeom>
              <a:avLst/>
              <a:gdLst>
                <a:gd name="T0" fmla="*/ 1 w 97"/>
                <a:gd name="T1" fmla="*/ 0 h 192"/>
                <a:gd name="T2" fmla="*/ 37 w 97"/>
                <a:gd name="T3" fmla="*/ 72 h 192"/>
                <a:gd name="T4" fmla="*/ 61 w 97"/>
                <a:gd name="T5" fmla="*/ 174 h 192"/>
                <a:gd name="T6" fmla="*/ 97 w 97"/>
                <a:gd name="T7" fmla="*/ 192 h 192"/>
                <a:gd name="T8" fmla="*/ 0 60000 65536"/>
                <a:gd name="T9" fmla="*/ 0 60000 65536"/>
                <a:gd name="T10" fmla="*/ 0 60000 65536"/>
                <a:gd name="T11" fmla="*/ 0 60000 65536"/>
                <a:gd name="T12" fmla="*/ 0 w 97"/>
                <a:gd name="T13" fmla="*/ 0 h 192"/>
                <a:gd name="T14" fmla="*/ 97 w 97"/>
                <a:gd name="T15" fmla="*/ 192 h 192"/>
              </a:gdLst>
              <a:ahLst/>
              <a:cxnLst>
                <a:cxn ang="T8">
                  <a:pos x="T0" y="T1"/>
                </a:cxn>
                <a:cxn ang="T9">
                  <a:pos x="T2" y="T3"/>
                </a:cxn>
                <a:cxn ang="T10">
                  <a:pos x="T4" y="T5"/>
                </a:cxn>
                <a:cxn ang="T11">
                  <a:pos x="T6" y="T7"/>
                </a:cxn>
              </a:cxnLst>
              <a:rect l="T12" t="T13" r="T14" b="T15"/>
              <a:pathLst>
                <a:path w="97" h="192">
                  <a:moveTo>
                    <a:pt x="1" y="0"/>
                  </a:moveTo>
                  <a:cubicBezTo>
                    <a:pt x="6" y="39"/>
                    <a:pt x="0" y="60"/>
                    <a:pt x="37" y="72"/>
                  </a:cubicBezTo>
                  <a:cubicBezTo>
                    <a:pt x="59" y="104"/>
                    <a:pt x="45" y="141"/>
                    <a:pt x="61" y="174"/>
                  </a:cubicBezTo>
                  <a:cubicBezTo>
                    <a:pt x="67" y="186"/>
                    <a:pt x="97" y="192"/>
                    <a:pt x="97" y="19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48515" name="Freeform 16"/>
            <p:cNvSpPr>
              <a:spLocks/>
            </p:cNvSpPr>
            <p:nvPr/>
          </p:nvSpPr>
          <p:spPr bwMode="auto">
            <a:xfrm>
              <a:off x="3618" y="1361"/>
              <a:ext cx="462" cy="61"/>
            </a:xfrm>
            <a:custGeom>
              <a:avLst/>
              <a:gdLst>
                <a:gd name="T0" fmla="*/ 0 w 462"/>
                <a:gd name="T1" fmla="*/ 42 h 61"/>
                <a:gd name="T2" fmla="*/ 216 w 462"/>
                <a:gd name="T3" fmla="*/ 36 h 61"/>
                <a:gd name="T4" fmla="*/ 366 w 462"/>
                <a:gd name="T5" fmla="*/ 24 h 61"/>
                <a:gd name="T6" fmla="*/ 420 w 462"/>
                <a:gd name="T7" fmla="*/ 0 h 61"/>
                <a:gd name="T8" fmla="*/ 462 w 462"/>
                <a:gd name="T9" fmla="*/ 0 h 61"/>
                <a:gd name="T10" fmla="*/ 0 60000 65536"/>
                <a:gd name="T11" fmla="*/ 0 60000 65536"/>
                <a:gd name="T12" fmla="*/ 0 60000 65536"/>
                <a:gd name="T13" fmla="*/ 0 60000 65536"/>
                <a:gd name="T14" fmla="*/ 0 60000 65536"/>
                <a:gd name="T15" fmla="*/ 0 w 462"/>
                <a:gd name="T16" fmla="*/ 0 h 61"/>
                <a:gd name="T17" fmla="*/ 462 w 462"/>
                <a:gd name="T18" fmla="*/ 61 h 61"/>
              </a:gdLst>
              <a:ahLst/>
              <a:cxnLst>
                <a:cxn ang="T10">
                  <a:pos x="T0" y="T1"/>
                </a:cxn>
                <a:cxn ang="T11">
                  <a:pos x="T2" y="T3"/>
                </a:cxn>
                <a:cxn ang="T12">
                  <a:pos x="T4" y="T5"/>
                </a:cxn>
                <a:cxn ang="T13">
                  <a:pos x="T6" y="T7"/>
                </a:cxn>
                <a:cxn ang="T14">
                  <a:pos x="T8" y="T9"/>
                </a:cxn>
              </a:cxnLst>
              <a:rect l="T15" t="T16" r="T17" b="T18"/>
              <a:pathLst>
                <a:path w="462" h="61">
                  <a:moveTo>
                    <a:pt x="0" y="42"/>
                  </a:moveTo>
                  <a:cubicBezTo>
                    <a:pt x="84" y="33"/>
                    <a:pt x="120" y="32"/>
                    <a:pt x="216" y="36"/>
                  </a:cubicBezTo>
                  <a:cubicBezTo>
                    <a:pt x="253" y="61"/>
                    <a:pt x="328" y="50"/>
                    <a:pt x="366" y="24"/>
                  </a:cubicBezTo>
                  <a:cubicBezTo>
                    <a:pt x="382" y="13"/>
                    <a:pt x="399" y="0"/>
                    <a:pt x="420" y="0"/>
                  </a:cubicBezTo>
                  <a:cubicBezTo>
                    <a:pt x="434" y="0"/>
                    <a:pt x="448" y="0"/>
                    <a:pt x="462" y="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grpSp>
      <p:sp>
        <p:nvSpPr>
          <p:cNvPr id="261137" name="Freeform 17"/>
          <p:cNvSpPr>
            <a:spLocks/>
          </p:cNvSpPr>
          <p:nvPr/>
        </p:nvSpPr>
        <p:spPr bwMode="auto">
          <a:xfrm>
            <a:off x="5632450" y="3055938"/>
            <a:ext cx="800100" cy="231775"/>
          </a:xfrm>
          <a:custGeom>
            <a:avLst/>
            <a:gdLst>
              <a:gd name="T0" fmla="*/ 0 w 702"/>
              <a:gd name="T1" fmla="*/ 2147483647 h 204"/>
              <a:gd name="T2" fmla="*/ 2147483647 w 702"/>
              <a:gd name="T3" fmla="*/ 0 h 204"/>
              <a:gd name="T4" fmla="*/ 2147483647 w 702"/>
              <a:gd name="T5" fmla="*/ 2147483647 h 204"/>
              <a:gd name="T6" fmla="*/ 2147483647 w 702"/>
              <a:gd name="T7" fmla="*/ 2147483647 h 204"/>
              <a:gd name="T8" fmla="*/ 2147483647 w 702"/>
              <a:gd name="T9" fmla="*/ 2147483647 h 204"/>
              <a:gd name="T10" fmla="*/ 2147483647 w 702"/>
              <a:gd name="T11" fmla="*/ 2147483647 h 204"/>
              <a:gd name="T12" fmla="*/ 2147483647 w 702"/>
              <a:gd name="T13" fmla="*/ 2147483647 h 204"/>
              <a:gd name="T14" fmla="*/ 0 60000 65536"/>
              <a:gd name="T15" fmla="*/ 0 60000 65536"/>
              <a:gd name="T16" fmla="*/ 0 60000 65536"/>
              <a:gd name="T17" fmla="*/ 0 60000 65536"/>
              <a:gd name="T18" fmla="*/ 0 60000 65536"/>
              <a:gd name="T19" fmla="*/ 0 60000 65536"/>
              <a:gd name="T20" fmla="*/ 0 60000 65536"/>
              <a:gd name="T21" fmla="*/ 0 w 702"/>
              <a:gd name="T22" fmla="*/ 0 h 204"/>
              <a:gd name="T23" fmla="*/ 702 w 702"/>
              <a:gd name="T24" fmla="*/ 204 h 2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2" h="204">
                <a:moveTo>
                  <a:pt x="0" y="30"/>
                </a:moveTo>
                <a:cubicBezTo>
                  <a:pt x="139" y="25"/>
                  <a:pt x="153" y="25"/>
                  <a:pt x="252" y="0"/>
                </a:cubicBezTo>
                <a:cubicBezTo>
                  <a:pt x="335" y="3"/>
                  <a:pt x="393" y="3"/>
                  <a:pt x="468" y="18"/>
                </a:cubicBezTo>
                <a:cubicBezTo>
                  <a:pt x="488" y="48"/>
                  <a:pt x="503" y="82"/>
                  <a:pt x="534" y="102"/>
                </a:cubicBezTo>
                <a:cubicBezTo>
                  <a:pt x="546" y="139"/>
                  <a:pt x="596" y="142"/>
                  <a:pt x="630" y="150"/>
                </a:cubicBezTo>
                <a:cubicBezTo>
                  <a:pt x="642" y="153"/>
                  <a:pt x="666" y="162"/>
                  <a:pt x="666" y="162"/>
                </a:cubicBezTo>
                <a:cubicBezTo>
                  <a:pt x="681" y="177"/>
                  <a:pt x="685" y="195"/>
                  <a:pt x="702" y="204"/>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38" name="Freeform 18"/>
          <p:cNvSpPr>
            <a:spLocks/>
          </p:cNvSpPr>
          <p:nvPr/>
        </p:nvSpPr>
        <p:spPr bwMode="auto">
          <a:xfrm>
            <a:off x="6042025" y="3067050"/>
            <a:ext cx="68263" cy="293688"/>
          </a:xfrm>
          <a:custGeom>
            <a:avLst/>
            <a:gdLst>
              <a:gd name="T0" fmla="*/ 0 w 60"/>
              <a:gd name="T1" fmla="*/ 0 h 258"/>
              <a:gd name="T2" fmla="*/ 2147483647 w 60"/>
              <a:gd name="T3" fmla="*/ 2147483647 h 258"/>
              <a:gd name="T4" fmla="*/ 2147483647 w 60"/>
              <a:gd name="T5" fmla="*/ 2147483647 h 258"/>
              <a:gd name="T6" fmla="*/ 2147483647 w 60"/>
              <a:gd name="T7" fmla="*/ 2147483647 h 258"/>
              <a:gd name="T8" fmla="*/ 2147483647 w 60"/>
              <a:gd name="T9" fmla="*/ 2147483647 h 258"/>
              <a:gd name="T10" fmla="*/ 0 60000 65536"/>
              <a:gd name="T11" fmla="*/ 0 60000 65536"/>
              <a:gd name="T12" fmla="*/ 0 60000 65536"/>
              <a:gd name="T13" fmla="*/ 0 60000 65536"/>
              <a:gd name="T14" fmla="*/ 0 60000 65536"/>
              <a:gd name="T15" fmla="*/ 0 w 60"/>
              <a:gd name="T16" fmla="*/ 0 h 258"/>
              <a:gd name="T17" fmla="*/ 60 w 60"/>
              <a:gd name="T18" fmla="*/ 258 h 258"/>
            </a:gdLst>
            <a:ahLst/>
            <a:cxnLst>
              <a:cxn ang="T10">
                <a:pos x="T0" y="T1"/>
              </a:cxn>
              <a:cxn ang="T11">
                <a:pos x="T2" y="T3"/>
              </a:cxn>
              <a:cxn ang="T12">
                <a:pos x="T4" y="T5"/>
              </a:cxn>
              <a:cxn ang="T13">
                <a:pos x="T6" y="T7"/>
              </a:cxn>
              <a:cxn ang="T14">
                <a:pos x="T8" y="T9"/>
              </a:cxn>
            </a:cxnLst>
            <a:rect l="T15" t="T16" r="T17" b="T18"/>
            <a:pathLst>
              <a:path w="60" h="258">
                <a:moveTo>
                  <a:pt x="0" y="0"/>
                </a:moveTo>
                <a:cubicBezTo>
                  <a:pt x="60" y="15"/>
                  <a:pt x="31" y="69"/>
                  <a:pt x="48" y="120"/>
                </a:cubicBezTo>
                <a:cubicBezTo>
                  <a:pt x="46" y="134"/>
                  <a:pt x="48" y="149"/>
                  <a:pt x="42" y="162"/>
                </a:cubicBezTo>
                <a:cubicBezTo>
                  <a:pt x="39" y="169"/>
                  <a:pt x="28" y="168"/>
                  <a:pt x="24" y="174"/>
                </a:cubicBezTo>
                <a:cubicBezTo>
                  <a:pt x="12" y="194"/>
                  <a:pt x="12" y="236"/>
                  <a:pt x="12" y="25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39" name="Freeform 19"/>
          <p:cNvSpPr>
            <a:spLocks/>
          </p:cNvSpPr>
          <p:nvPr/>
        </p:nvSpPr>
        <p:spPr bwMode="auto">
          <a:xfrm>
            <a:off x="5280025" y="2820988"/>
            <a:ext cx="163513" cy="863600"/>
          </a:xfrm>
          <a:custGeom>
            <a:avLst/>
            <a:gdLst>
              <a:gd name="T0" fmla="*/ 2147483647 w 144"/>
              <a:gd name="T1" fmla="*/ 0 h 760"/>
              <a:gd name="T2" fmla="*/ 2147483647 w 144"/>
              <a:gd name="T3" fmla="*/ 2147483647 h 760"/>
              <a:gd name="T4" fmla="*/ 2147483647 w 144"/>
              <a:gd name="T5" fmla="*/ 2147483647 h 760"/>
              <a:gd name="T6" fmla="*/ 0 w 144"/>
              <a:gd name="T7" fmla="*/ 2147483647 h 760"/>
              <a:gd name="T8" fmla="*/ 2147483647 w 144"/>
              <a:gd name="T9" fmla="*/ 2147483647 h 760"/>
              <a:gd name="T10" fmla="*/ 2147483647 w 144"/>
              <a:gd name="T11" fmla="*/ 2147483647 h 760"/>
              <a:gd name="T12" fmla="*/ 2147483647 w 144"/>
              <a:gd name="T13" fmla="*/ 2147483647 h 760"/>
              <a:gd name="T14" fmla="*/ 0 60000 65536"/>
              <a:gd name="T15" fmla="*/ 0 60000 65536"/>
              <a:gd name="T16" fmla="*/ 0 60000 65536"/>
              <a:gd name="T17" fmla="*/ 0 60000 65536"/>
              <a:gd name="T18" fmla="*/ 0 60000 65536"/>
              <a:gd name="T19" fmla="*/ 0 60000 65536"/>
              <a:gd name="T20" fmla="*/ 0 60000 65536"/>
              <a:gd name="T21" fmla="*/ 0 w 144"/>
              <a:gd name="T22" fmla="*/ 0 h 760"/>
              <a:gd name="T23" fmla="*/ 144 w 144"/>
              <a:gd name="T24" fmla="*/ 760 h 7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 h="760">
                <a:moveTo>
                  <a:pt x="144" y="0"/>
                </a:moveTo>
                <a:cubicBezTo>
                  <a:pt x="53" y="61"/>
                  <a:pt x="52" y="158"/>
                  <a:pt x="32" y="256"/>
                </a:cubicBezTo>
                <a:cubicBezTo>
                  <a:pt x="41" y="299"/>
                  <a:pt x="59" y="328"/>
                  <a:pt x="72" y="368"/>
                </a:cubicBezTo>
                <a:cubicBezTo>
                  <a:pt x="59" y="435"/>
                  <a:pt x="21" y="488"/>
                  <a:pt x="0" y="552"/>
                </a:cubicBezTo>
                <a:cubicBezTo>
                  <a:pt x="17" y="602"/>
                  <a:pt x="43" y="670"/>
                  <a:pt x="96" y="688"/>
                </a:cubicBezTo>
                <a:cubicBezTo>
                  <a:pt x="107" y="704"/>
                  <a:pt x="117" y="720"/>
                  <a:pt x="128" y="736"/>
                </a:cubicBezTo>
                <a:cubicBezTo>
                  <a:pt x="133" y="743"/>
                  <a:pt x="120" y="760"/>
                  <a:pt x="120" y="76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0" name="Freeform 20"/>
          <p:cNvSpPr>
            <a:spLocks/>
          </p:cNvSpPr>
          <p:nvPr/>
        </p:nvSpPr>
        <p:spPr bwMode="auto">
          <a:xfrm>
            <a:off x="5092700" y="3413125"/>
            <a:ext cx="207963" cy="411163"/>
          </a:xfrm>
          <a:custGeom>
            <a:avLst/>
            <a:gdLst>
              <a:gd name="T0" fmla="*/ 2147483647 w 182"/>
              <a:gd name="T1" fmla="*/ 0 h 360"/>
              <a:gd name="T2" fmla="*/ 2147483647 w 182"/>
              <a:gd name="T3" fmla="*/ 2147483647 h 360"/>
              <a:gd name="T4" fmla="*/ 2147483647 w 182"/>
              <a:gd name="T5" fmla="*/ 2147483647 h 360"/>
              <a:gd name="T6" fmla="*/ 2147483647 w 182"/>
              <a:gd name="T7" fmla="*/ 2147483647 h 360"/>
              <a:gd name="T8" fmla="*/ 2147483647 w 182"/>
              <a:gd name="T9" fmla="*/ 2147483647 h 360"/>
              <a:gd name="T10" fmla="*/ 0 60000 65536"/>
              <a:gd name="T11" fmla="*/ 0 60000 65536"/>
              <a:gd name="T12" fmla="*/ 0 60000 65536"/>
              <a:gd name="T13" fmla="*/ 0 60000 65536"/>
              <a:gd name="T14" fmla="*/ 0 60000 65536"/>
              <a:gd name="T15" fmla="*/ 0 w 182"/>
              <a:gd name="T16" fmla="*/ 0 h 360"/>
              <a:gd name="T17" fmla="*/ 182 w 182"/>
              <a:gd name="T18" fmla="*/ 360 h 360"/>
            </a:gdLst>
            <a:ahLst/>
            <a:cxnLst>
              <a:cxn ang="T10">
                <a:pos x="T0" y="T1"/>
              </a:cxn>
              <a:cxn ang="T11">
                <a:pos x="T2" y="T3"/>
              </a:cxn>
              <a:cxn ang="T12">
                <a:pos x="T4" y="T5"/>
              </a:cxn>
              <a:cxn ang="T13">
                <a:pos x="T6" y="T7"/>
              </a:cxn>
              <a:cxn ang="T14">
                <a:pos x="T8" y="T9"/>
              </a:cxn>
            </a:cxnLst>
            <a:rect l="T15" t="T16" r="T17" b="T18"/>
            <a:pathLst>
              <a:path w="182" h="360">
                <a:moveTo>
                  <a:pt x="182" y="0"/>
                </a:moveTo>
                <a:cubicBezTo>
                  <a:pt x="163" y="28"/>
                  <a:pt x="150" y="37"/>
                  <a:pt x="118" y="48"/>
                </a:cubicBezTo>
                <a:cubicBezTo>
                  <a:pt x="94" y="84"/>
                  <a:pt x="81" y="75"/>
                  <a:pt x="70" y="120"/>
                </a:cubicBezTo>
                <a:cubicBezTo>
                  <a:pt x="65" y="180"/>
                  <a:pt x="69" y="259"/>
                  <a:pt x="14" y="296"/>
                </a:cubicBezTo>
                <a:cubicBezTo>
                  <a:pt x="0" y="339"/>
                  <a:pt x="20" y="325"/>
                  <a:pt x="38" y="360"/>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141" name="Freeform 21"/>
          <p:cNvSpPr>
            <a:spLocks/>
          </p:cNvSpPr>
          <p:nvPr/>
        </p:nvSpPr>
        <p:spPr bwMode="auto">
          <a:xfrm>
            <a:off x="3398838" y="2387600"/>
            <a:ext cx="403225" cy="2114550"/>
          </a:xfrm>
          <a:custGeom>
            <a:avLst/>
            <a:gdLst>
              <a:gd name="T0" fmla="*/ 2147483647 w 354"/>
              <a:gd name="T1" fmla="*/ 0 h 1856"/>
              <a:gd name="T2" fmla="*/ 2147483647 w 354"/>
              <a:gd name="T3" fmla="*/ 2147483647 h 1856"/>
              <a:gd name="T4" fmla="*/ 2147483647 w 354"/>
              <a:gd name="T5" fmla="*/ 2147483647 h 1856"/>
              <a:gd name="T6" fmla="*/ 2147483647 w 354"/>
              <a:gd name="T7" fmla="*/ 2147483647 h 1856"/>
              <a:gd name="T8" fmla="*/ 2147483647 w 354"/>
              <a:gd name="T9" fmla="*/ 2147483647 h 1856"/>
              <a:gd name="T10" fmla="*/ 2147483647 w 354"/>
              <a:gd name="T11" fmla="*/ 2147483647 h 1856"/>
              <a:gd name="T12" fmla="*/ 2147483647 w 354"/>
              <a:gd name="T13" fmla="*/ 2147483647 h 1856"/>
              <a:gd name="T14" fmla="*/ 2147483647 w 354"/>
              <a:gd name="T15" fmla="*/ 2147483647 h 1856"/>
              <a:gd name="T16" fmla="*/ 2147483647 w 354"/>
              <a:gd name="T17" fmla="*/ 2147483647 h 1856"/>
              <a:gd name="T18" fmla="*/ 2147483647 w 354"/>
              <a:gd name="T19" fmla="*/ 2147483647 h 1856"/>
              <a:gd name="T20" fmla="*/ 2147483647 w 354"/>
              <a:gd name="T21" fmla="*/ 2147483647 h 1856"/>
              <a:gd name="T22" fmla="*/ 2147483647 w 354"/>
              <a:gd name="T23" fmla="*/ 2147483647 h 1856"/>
              <a:gd name="T24" fmla="*/ 2147483647 w 354"/>
              <a:gd name="T25" fmla="*/ 2147483647 h 1856"/>
              <a:gd name="T26" fmla="*/ 2147483647 w 354"/>
              <a:gd name="T27" fmla="*/ 2147483647 h 1856"/>
              <a:gd name="T28" fmla="*/ 2147483647 w 354"/>
              <a:gd name="T29" fmla="*/ 2147483647 h 1856"/>
              <a:gd name="T30" fmla="*/ 2147483647 w 354"/>
              <a:gd name="T31" fmla="*/ 2147483647 h 1856"/>
              <a:gd name="T32" fmla="*/ 2147483647 w 354"/>
              <a:gd name="T33" fmla="*/ 2147483647 h 1856"/>
              <a:gd name="T34" fmla="*/ 2147483647 w 354"/>
              <a:gd name="T35" fmla="*/ 2147483647 h 18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4"/>
              <a:gd name="T55" fmla="*/ 0 h 1856"/>
              <a:gd name="T56" fmla="*/ 354 w 354"/>
              <a:gd name="T57" fmla="*/ 1856 h 18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4" h="1856">
                <a:moveTo>
                  <a:pt x="26" y="0"/>
                </a:moveTo>
                <a:cubicBezTo>
                  <a:pt x="34" y="107"/>
                  <a:pt x="45" y="186"/>
                  <a:pt x="50" y="296"/>
                </a:cubicBezTo>
                <a:cubicBezTo>
                  <a:pt x="55" y="422"/>
                  <a:pt x="0" y="521"/>
                  <a:pt x="114" y="544"/>
                </a:cubicBezTo>
                <a:cubicBezTo>
                  <a:pt x="139" y="582"/>
                  <a:pt x="127" y="559"/>
                  <a:pt x="146" y="616"/>
                </a:cubicBezTo>
                <a:cubicBezTo>
                  <a:pt x="149" y="624"/>
                  <a:pt x="154" y="640"/>
                  <a:pt x="154" y="640"/>
                </a:cubicBezTo>
                <a:cubicBezTo>
                  <a:pt x="157" y="685"/>
                  <a:pt x="162" y="731"/>
                  <a:pt x="162" y="776"/>
                </a:cubicBezTo>
                <a:cubicBezTo>
                  <a:pt x="162" y="840"/>
                  <a:pt x="141" y="760"/>
                  <a:pt x="162" y="824"/>
                </a:cubicBezTo>
                <a:cubicBezTo>
                  <a:pt x="163" y="836"/>
                  <a:pt x="174" y="1001"/>
                  <a:pt x="178" y="1024"/>
                </a:cubicBezTo>
                <a:cubicBezTo>
                  <a:pt x="183" y="1051"/>
                  <a:pt x="197" y="1077"/>
                  <a:pt x="202" y="1104"/>
                </a:cubicBezTo>
                <a:cubicBezTo>
                  <a:pt x="207" y="1132"/>
                  <a:pt x="206" y="1186"/>
                  <a:pt x="234" y="1208"/>
                </a:cubicBezTo>
                <a:cubicBezTo>
                  <a:pt x="248" y="1219"/>
                  <a:pt x="267" y="1222"/>
                  <a:pt x="282" y="1232"/>
                </a:cubicBezTo>
                <a:cubicBezTo>
                  <a:pt x="289" y="1252"/>
                  <a:pt x="308" y="1267"/>
                  <a:pt x="314" y="1288"/>
                </a:cubicBezTo>
                <a:cubicBezTo>
                  <a:pt x="321" y="1311"/>
                  <a:pt x="318" y="1336"/>
                  <a:pt x="322" y="1360"/>
                </a:cubicBezTo>
                <a:cubicBezTo>
                  <a:pt x="328" y="1401"/>
                  <a:pt x="346" y="1439"/>
                  <a:pt x="354" y="1480"/>
                </a:cubicBezTo>
                <a:cubicBezTo>
                  <a:pt x="351" y="1544"/>
                  <a:pt x="352" y="1608"/>
                  <a:pt x="346" y="1672"/>
                </a:cubicBezTo>
                <a:cubicBezTo>
                  <a:pt x="346" y="1672"/>
                  <a:pt x="326" y="1732"/>
                  <a:pt x="322" y="1744"/>
                </a:cubicBezTo>
                <a:cubicBezTo>
                  <a:pt x="317" y="1760"/>
                  <a:pt x="306" y="1792"/>
                  <a:pt x="306" y="1792"/>
                </a:cubicBezTo>
                <a:cubicBezTo>
                  <a:pt x="311" y="1811"/>
                  <a:pt x="322" y="1836"/>
                  <a:pt x="322" y="1856"/>
                </a:cubicBezTo>
              </a:path>
            </a:pathLst>
          </a:custGeom>
          <a:noFill/>
          <a:ln w="25400" cap="flat" cmpd="sng">
            <a:solidFill>
              <a:schemeClr val="tx1"/>
            </a:solidFill>
            <a:prstDash val="solid"/>
            <a:round/>
            <a:headEnd type="none" w="med" len="med"/>
            <a:tailEnd type="none" w="med" len="med"/>
          </a:ln>
        </p:spPr>
        <p:txBody>
          <a:bodyPr wrap="none" anchor="ctr"/>
          <a:lstStyle/>
          <a:p>
            <a:endParaRPr lang="en-GB"/>
          </a:p>
        </p:txBody>
      </p:sp>
      <p:sp>
        <p:nvSpPr>
          <p:cNvPr id="261142" name="Freeform 22"/>
          <p:cNvSpPr>
            <a:spLocks/>
          </p:cNvSpPr>
          <p:nvPr/>
        </p:nvSpPr>
        <p:spPr bwMode="auto">
          <a:xfrm>
            <a:off x="3141663" y="2957513"/>
            <a:ext cx="301625" cy="547687"/>
          </a:xfrm>
          <a:custGeom>
            <a:avLst/>
            <a:gdLst>
              <a:gd name="T0" fmla="*/ 2147483647 w 264"/>
              <a:gd name="T1" fmla="*/ 0 h 480"/>
              <a:gd name="T2" fmla="*/ 2147483647 w 264"/>
              <a:gd name="T3" fmla="*/ 2147483647 h 480"/>
              <a:gd name="T4" fmla="*/ 2147483647 w 264"/>
              <a:gd name="T5" fmla="*/ 2147483647 h 480"/>
              <a:gd name="T6" fmla="*/ 2147483647 w 264"/>
              <a:gd name="T7" fmla="*/ 2147483647 h 480"/>
              <a:gd name="T8" fmla="*/ 2147483647 w 264"/>
              <a:gd name="T9" fmla="*/ 2147483647 h 480"/>
              <a:gd name="T10" fmla="*/ 2147483647 w 264"/>
              <a:gd name="T11" fmla="*/ 2147483647 h 480"/>
              <a:gd name="T12" fmla="*/ 2147483647 w 264"/>
              <a:gd name="T13" fmla="*/ 2147483647 h 480"/>
              <a:gd name="T14" fmla="*/ 2147483647 w 264"/>
              <a:gd name="T15" fmla="*/ 2147483647 h 480"/>
              <a:gd name="T16" fmla="*/ 0 w 264"/>
              <a:gd name="T17" fmla="*/ 2147483647 h 4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480"/>
              <a:gd name="T29" fmla="*/ 264 w 264"/>
              <a:gd name="T30" fmla="*/ 480 h 4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480">
                <a:moveTo>
                  <a:pt x="264" y="0"/>
                </a:moveTo>
                <a:cubicBezTo>
                  <a:pt x="230" y="22"/>
                  <a:pt x="210" y="57"/>
                  <a:pt x="176" y="80"/>
                </a:cubicBezTo>
                <a:cubicBezTo>
                  <a:pt x="159" y="91"/>
                  <a:pt x="91" y="96"/>
                  <a:pt x="88" y="96"/>
                </a:cubicBezTo>
                <a:cubicBezTo>
                  <a:pt x="80" y="99"/>
                  <a:pt x="70" y="98"/>
                  <a:pt x="64" y="104"/>
                </a:cubicBezTo>
                <a:cubicBezTo>
                  <a:pt x="50" y="118"/>
                  <a:pt x="32" y="152"/>
                  <a:pt x="32" y="152"/>
                </a:cubicBezTo>
                <a:cubicBezTo>
                  <a:pt x="37" y="179"/>
                  <a:pt x="43" y="205"/>
                  <a:pt x="48" y="232"/>
                </a:cubicBezTo>
                <a:cubicBezTo>
                  <a:pt x="51" y="249"/>
                  <a:pt x="64" y="280"/>
                  <a:pt x="64" y="280"/>
                </a:cubicBezTo>
                <a:cubicBezTo>
                  <a:pt x="56" y="342"/>
                  <a:pt x="48" y="348"/>
                  <a:pt x="32" y="400"/>
                </a:cubicBezTo>
                <a:cubicBezTo>
                  <a:pt x="25" y="423"/>
                  <a:pt x="19" y="461"/>
                  <a:pt x="0" y="48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3" name="Freeform 23"/>
          <p:cNvSpPr>
            <a:spLocks/>
          </p:cNvSpPr>
          <p:nvPr/>
        </p:nvSpPr>
        <p:spPr bwMode="auto">
          <a:xfrm>
            <a:off x="2138363" y="2681288"/>
            <a:ext cx="1003300" cy="611187"/>
          </a:xfrm>
          <a:custGeom>
            <a:avLst/>
            <a:gdLst>
              <a:gd name="T0" fmla="*/ 2147483647 w 880"/>
              <a:gd name="T1" fmla="*/ 0 h 536"/>
              <a:gd name="T2" fmla="*/ 2147483647 w 880"/>
              <a:gd name="T3" fmla="*/ 2147483647 h 536"/>
              <a:gd name="T4" fmla="*/ 2147483647 w 880"/>
              <a:gd name="T5" fmla="*/ 2147483647 h 536"/>
              <a:gd name="T6" fmla="*/ 2147483647 w 880"/>
              <a:gd name="T7" fmla="*/ 2147483647 h 536"/>
              <a:gd name="T8" fmla="*/ 2147483647 w 880"/>
              <a:gd name="T9" fmla="*/ 2147483647 h 536"/>
              <a:gd name="T10" fmla="*/ 2147483647 w 880"/>
              <a:gd name="T11" fmla="*/ 2147483647 h 536"/>
              <a:gd name="T12" fmla="*/ 2147483647 w 880"/>
              <a:gd name="T13" fmla="*/ 2147483647 h 536"/>
              <a:gd name="T14" fmla="*/ 0 w 880"/>
              <a:gd name="T15" fmla="*/ 2147483647 h 536"/>
              <a:gd name="T16" fmla="*/ 0 60000 65536"/>
              <a:gd name="T17" fmla="*/ 0 60000 65536"/>
              <a:gd name="T18" fmla="*/ 0 60000 65536"/>
              <a:gd name="T19" fmla="*/ 0 60000 65536"/>
              <a:gd name="T20" fmla="*/ 0 60000 65536"/>
              <a:gd name="T21" fmla="*/ 0 60000 65536"/>
              <a:gd name="T22" fmla="*/ 0 60000 65536"/>
              <a:gd name="T23" fmla="*/ 0 60000 65536"/>
              <a:gd name="T24" fmla="*/ 0 w 880"/>
              <a:gd name="T25" fmla="*/ 0 h 536"/>
              <a:gd name="T26" fmla="*/ 880 w 880"/>
              <a:gd name="T27" fmla="*/ 536 h 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0" h="536">
                <a:moveTo>
                  <a:pt x="880" y="0"/>
                </a:moveTo>
                <a:cubicBezTo>
                  <a:pt x="821" y="12"/>
                  <a:pt x="778" y="47"/>
                  <a:pt x="728" y="80"/>
                </a:cubicBezTo>
                <a:cubicBezTo>
                  <a:pt x="661" y="74"/>
                  <a:pt x="601" y="66"/>
                  <a:pt x="536" y="88"/>
                </a:cubicBezTo>
                <a:cubicBezTo>
                  <a:pt x="487" y="162"/>
                  <a:pt x="465" y="247"/>
                  <a:pt x="416" y="320"/>
                </a:cubicBezTo>
                <a:cubicBezTo>
                  <a:pt x="385" y="366"/>
                  <a:pt x="302" y="369"/>
                  <a:pt x="256" y="384"/>
                </a:cubicBezTo>
                <a:cubicBezTo>
                  <a:pt x="248" y="407"/>
                  <a:pt x="251" y="434"/>
                  <a:pt x="240" y="456"/>
                </a:cubicBezTo>
                <a:cubicBezTo>
                  <a:pt x="227" y="482"/>
                  <a:pt x="124" y="484"/>
                  <a:pt x="96" y="488"/>
                </a:cubicBezTo>
                <a:cubicBezTo>
                  <a:pt x="63" y="499"/>
                  <a:pt x="25" y="511"/>
                  <a:pt x="0" y="536"/>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4" name="Freeform 24"/>
          <p:cNvSpPr>
            <a:spLocks/>
          </p:cNvSpPr>
          <p:nvPr/>
        </p:nvSpPr>
        <p:spPr bwMode="auto">
          <a:xfrm>
            <a:off x="2859088" y="3482975"/>
            <a:ext cx="277812" cy="555625"/>
          </a:xfrm>
          <a:custGeom>
            <a:avLst/>
            <a:gdLst>
              <a:gd name="T0" fmla="*/ 2147483647 w 244"/>
              <a:gd name="T1" fmla="*/ 0 h 488"/>
              <a:gd name="T2" fmla="*/ 2147483647 w 244"/>
              <a:gd name="T3" fmla="*/ 2147483647 h 488"/>
              <a:gd name="T4" fmla="*/ 2147483647 w 244"/>
              <a:gd name="T5" fmla="*/ 2147483647 h 488"/>
              <a:gd name="T6" fmla="*/ 2147483647 w 244"/>
              <a:gd name="T7" fmla="*/ 2147483647 h 488"/>
              <a:gd name="T8" fmla="*/ 2147483647 w 244"/>
              <a:gd name="T9" fmla="*/ 2147483647 h 488"/>
              <a:gd name="T10" fmla="*/ 2147483647 w 244"/>
              <a:gd name="T11" fmla="*/ 2147483647 h 488"/>
              <a:gd name="T12" fmla="*/ 0 60000 65536"/>
              <a:gd name="T13" fmla="*/ 0 60000 65536"/>
              <a:gd name="T14" fmla="*/ 0 60000 65536"/>
              <a:gd name="T15" fmla="*/ 0 60000 65536"/>
              <a:gd name="T16" fmla="*/ 0 60000 65536"/>
              <a:gd name="T17" fmla="*/ 0 60000 65536"/>
              <a:gd name="T18" fmla="*/ 0 w 244"/>
              <a:gd name="T19" fmla="*/ 0 h 488"/>
              <a:gd name="T20" fmla="*/ 244 w 244"/>
              <a:gd name="T21" fmla="*/ 488 h 488"/>
            </a:gdLst>
            <a:ahLst/>
            <a:cxnLst>
              <a:cxn ang="T12">
                <a:pos x="T0" y="T1"/>
              </a:cxn>
              <a:cxn ang="T13">
                <a:pos x="T2" y="T3"/>
              </a:cxn>
              <a:cxn ang="T14">
                <a:pos x="T4" y="T5"/>
              </a:cxn>
              <a:cxn ang="T15">
                <a:pos x="T6" y="T7"/>
              </a:cxn>
              <a:cxn ang="T16">
                <a:pos x="T8" y="T9"/>
              </a:cxn>
              <a:cxn ang="T17">
                <a:pos x="T10" y="T11"/>
              </a:cxn>
            </a:cxnLst>
            <a:rect l="T18" t="T19" r="T20" b="T21"/>
            <a:pathLst>
              <a:path w="244" h="488">
                <a:moveTo>
                  <a:pt x="12" y="0"/>
                </a:moveTo>
                <a:cubicBezTo>
                  <a:pt x="18" y="107"/>
                  <a:pt x="0" y="201"/>
                  <a:pt x="116" y="240"/>
                </a:cubicBezTo>
                <a:cubicBezTo>
                  <a:pt x="124" y="248"/>
                  <a:pt x="131" y="257"/>
                  <a:pt x="140" y="264"/>
                </a:cubicBezTo>
                <a:cubicBezTo>
                  <a:pt x="147" y="270"/>
                  <a:pt x="159" y="272"/>
                  <a:pt x="164" y="280"/>
                </a:cubicBezTo>
                <a:cubicBezTo>
                  <a:pt x="179" y="304"/>
                  <a:pt x="183" y="334"/>
                  <a:pt x="196" y="360"/>
                </a:cubicBezTo>
                <a:cubicBezTo>
                  <a:pt x="205" y="429"/>
                  <a:pt x="197" y="441"/>
                  <a:pt x="244" y="48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5" name="Freeform 25"/>
          <p:cNvSpPr>
            <a:spLocks/>
          </p:cNvSpPr>
          <p:nvPr/>
        </p:nvSpPr>
        <p:spPr bwMode="auto">
          <a:xfrm>
            <a:off x="2259013" y="3843338"/>
            <a:ext cx="419100" cy="401637"/>
          </a:xfrm>
          <a:custGeom>
            <a:avLst/>
            <a:gdLst>
              <a:gd name="T0" fmla="*/ 2147483647 w 368"/>
              <a:gd name="T1" fmla="*/ 0 h 352"/>
              <a:gd name="T2" fmla="*/ 2147483647 w 368"/>
              <a:gd name="T3" fmla="*/ 2147483647 h 352"/>
              <a:gd name="T4" fmla="*/ 2147483647 w 368"/>
              <a:gd name="T5" fmla="*/ 2147483647 h 352"/>
              <a:gd name="T6" fmla="*/ 2147483647 w 368"/>
              <a:gd name="T7" fmla="*/ 2147483647 h 352"/>
              <a:gd name="T8" fmla="*/ 2147483647 w 368"/>
              <a:gd name="T9" fmla="*/ 2147483647 h 352"/>
              <a:gd name="T10" fmla="*/ 2147483647 w 368"/>
              <a:gd name="T11" fmla="*/ 2147483647 h 352"/>
              <a:gd name="T12" fmla="*/ 2147483647 w 368"/>
              <a:gd name="T13" fmla="*/ 2147483647 h 352"/>
              <a:gd name="T14" fmla="*/ 2147483647 w 368"/>
              <a:gd name="T15" fmla="*/ 2147483647 h 352"/>
              <a:gd name="T16" fmla="*/ 0 w 368"/>
              <a:gd name="T17" fmla="*/ 2147483647 h 3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8"/>
              <a:gd name="T28" fmla="*/ 0 h 352"/>
              <a:gd name="T29" fmla="*/ 368 w 368"/>
              <a:gd name="T30" fmla="*/ 352 h 3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8" h="352">
                <a:moveTo>
                  <a:pt x="368" y="0"/>
                </a:moveTo>
                <a:cubicBezTo>
                  <a:pt x="342" y="9"/>
                  <a:pt x="322" y="23"/>
                  <a:pt x="296" y="32"/>
                </a:cubicBezTo>
                <a:cubicBezTo>
                  <a:pt x="253" y="96"/>
                  <a:pt x="309" y="19"/>
                  <a:pt x="256" y="72"/>
                </a:cubicBezTo>
                <a:cubicBezTo>
                  <a:pt x="228" y="100"/>
                  <a:pt x="245" y="111"/>
                  <a:pt x="208" y="136"/>
                </a:cubicBezTo>
                <a:cubicBezTo>
                  <a:pt x="195" y="155"/>
                  <a:pt x="179" y="172"/>
                  <a:pt x="168" y="192"/>
                </a:cubicBezTo>
                <a:cubicBezTo>
                  <a:pt x="164" y="199"/>
                  <a:pt x="166" y="210"/>
                  <a:pt x="160" y="216"/>
                </a:cubicBezTo>
                <a:cubicBezTo>
                  <a:pt x="142" y="234"/>
                  <a:pt x="102" y="241"/>
                  <a:pt x="80" y="256"/>
                </a:cubicBezTo>
                <a:cubicBezTo>
                  <a:pt x="68" y="273"/>
                  <a:pt x="52" y="287"/>
                  <a:pt x="40" y="304"/>
                </a:cubicBezTo>
                <a:cubicBezTo>
                  <a:pt x="28" y="322"/>
                  <a:pt x="31" y="352"/>
                  <a:pt x="0" y="35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6" name="Freeform 26"/>
          <p:cNvSpPr>
            <a:spLocks/>
          </p:cNvSpPr>
          <p:nvPr/>
        </p:nvSpPr>
        <p:spPr bwMode="auto">
          <a:xfrm>
            <a:off x="2670175" y="1773238"/>
            <a:ext cx="1125538" cy="2827337"/>
          </a:xfrm>
          <a:custGeom>
            <a:avLst/>
            <a:gdLst>
              <a:gd name="T0" fmla="*/ 2147483647 w 987"/>
              <a:gd name="T1" fmla="*/ 0 h 2480"/>
              <a:gd name="T2" fmla="*/ 2147483647 w 987"/>
              <a:gd name="T3" fmla="*/ 2147483647 h 2480"/>
              <a:gd name="T4" fmla="*/ 2147483647 w 987"/>
              <a:gd name="T5" fmla="*/ 2147483647 h 2480"/>
              <a:gd name="T6" fmla="*/ 2147483647 w 987"/>
              <a:gd name="T7" fmla="*/ 2147483647 h 2480"/>
              <a:gd name="T8" fmla="*/ 2147483647 w 987"/>
              <a:gd name="T9" fmla="*/ 2147483647 h 2480"/>
              <a:gd name="T10" fmla="*/ 2147483647 w 987"/>
              <a:gd name="T11" fmla="*/ 2147483647 h 2480"/>
              <a:gd name="T12" fmla="*/ 2147483647 w 987"/>
              <a:gd name="T13" fmla="*/ 2147483647 h 2480"/>
              <a:gd name="T14" fmla="*/ 2147483647 w 987"/>
              <a:gd name="T15" fmla="*/ 2147483647 h 2480"/>
              <a:gd name="T16" fmla="*/ 2147483647 w 987"/>
              <a:gd name="T17" fmla="*/ 2147483647 h 2480"/>
              <a:gd name="T18" fmla="*/ 2147483647 w 987"/>
              <a:gd name="T19" fmla="*/ 2147483647 h 2480"/>
              <a:gd name="T20" fmla="*/ 2147483647 w 987"/>
              <a:gd name="T21" fmla="*/ 2147483647 h 2480"/>
              <a:gd name="T22" fmla="*/ 2147483647 w 987"/>
              <a:gd name="T23" fmla="*/ 2147483647 h 2480"/>
              <a:gd name="T24" fmla="*/ 2147483647 w 987"/>
              <a:gd name="T25" fmla="*/ 2147483647 h 2480"/>
              <a:gd name="T26" fmla="*/ 2147483647 w 987"/>
              <a:gd name="T27" fmla="*/ 2147483647 h 2480"/>
              <a:gd name="T28" fmla="*/ 2147483647 w 987"/>
              <a:gd name="T29" fmla="*/ 2147483647 h 2480"/>
              <a:gd name="T30" fmla="*/ 2147483647 w 987"/>
              <a:gd name="T31" fmla="*/ 2147483647 h 2480"/>
              <a:gd name="T32" fmla="*/ 2147483647 w 987"/>
              <a:gd name="T33" fmla="*/ 2147483647 h 2480"/>
              <a:gd name="T34" fmla="*/ 2147483647 w 987"/>
              <a:gd name="T35" fmla="*/ 2147483647 h 2480"/>
              <a:gd name="T36" fmla="*/ 2147483647 w 987"/>
              <a:gd name="T37" fmla="*/ 2147483647 h 2480"/>
              <a:gd name="T38" fmla="*/ 2147483647 w 987"/>
              <a:gd name="T39" fmla="*/ 2147483647 h 2480"/>
              <a:gd name="T40" fmla="*/ 2147483647 w 987"/>
              <a:gd name="T41" fmla="*/ 2147483647 h 248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87"/>
              <a:gd name="T64" fmla="*/ 0 h 2480"/>
              <a:gd name="T65" fmla="*/ 987 w 987"/>
              <a:gd name="T66" fmla="*/ 2480 h 248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87" h="2480">
                <a:moveTo>
                  <a:pt x="987" y="0"/>
                </a:moveTo>
                <a:cubicBezTo>
                  <a:pt x="930" y="19"/>
                  <a:pt x="961" y="35"/>
                  <a:pt x="931" y="80"/>
                </a:cubicBezTo>
                <a:cubicBezTo>
                  <a:pt x="884" y="150"/>
                  <a:pt x="897" y="218"/>
                  <a:pt x="835" y="280"/>
                </a:cubicBezTo>
                <a:cubicBezTo>
                  <a:pt x="824" y="312"/>
                  <a:pt x="807" y="325"/>
                  <a:pt x="779" y="344"/>
                </a:cubicBezTo>
                <a:cubicBezTo>
                  <a:pt x="747" y="391"/>
                  <a:pt x="723" y="448"/>
                  <a:pt x="683" y="488"/>
                </a:cubicBezTo>
                <a:cubicBezTo>
                  <a:pt x="668" y="533"/>
                  <a:pt x="654" y="540"/>
                  <a:pt x="611" y="568"/>
                </a:cubicBezTo>
                <a:cubicBezTo>
                  <a:pt x="603" y="573"/>
                  <a:pt x="587" y="584"/>
                  <a:pt x="587" y="584"/>
                </a:cubicBezTo>
                <a:cubicBezTo>
                  <a:pt x="563" y="619"/>
                  <a:pt x="525" y="646"/>
                  <a:pt x="491" y="672"/>
                </a:cubicBezTo>
                <a:cubicBezTo>
                  <a:pt x="474" y="724"/>
                  <a:pt x="434" y="747"/>
                  <a:pt x="411" y="792"/>
                </a:cubicBezTo>
                <a:cubicBezTo>
                  <a:pt x="397" y="821"/>
                  <a:pt x="395" y="857"/>
                  <a:pt x="387" y="888"/>
                </a:cubicBezTo>
                <a:cubicBezTo>
                  <a:pt x="381" y="967"/>
                  <a:pt x="401" y="1001"/>
                  <a:pt x="339" y="1032"/>
                </a:cubicBezTo>
                <a:cubicBezTo>
                  <a:pt x="317" y="1098"/>
                  <a:pt x="324" y="1165"/>
                  <a:pt x="307" y="1232"/>
                </a:cubicBezTo>
                <a:cubicBezTo>
                  <a:pt x="286" y="1316"/>
                  <a:pt x="263" y="1373"/>
                  <a:pt x="211" y="1440"/>
                </a:cubicBezTo>
                <a:cubicBezTo>
                  <a:pt x="199" y="1455"/>
                  <a:pt x="196" y="1479"/>
                  <a:pt x="179" y="1488"/>
                </a:cubicBezTo>
                <a:cubicBezTo>
                  <a:pt x="168" y="1493"/>
                  <a:pt x="157" y="1497"/>
                  <a:pt x="147" y="1504"/>
                </a:cubicBezTo>
                <a:cubicBezTo>
                  <a:pt x="120" y="1523"/>
                  <a:pt x="111" y="1550"/>
                  <a:pt x="83" y="1568"/>
                </a:cubicBezTo>
                <a:cubicBezTo>
                  <a:pt x="47" y="1639"/>
                  <a:pt x="92" y="1570"/>
                  <a:pt x="35" y="1608"/>
                </a:cubicBezTo>
                <a:cubicBezTo>
                  <a:pt x="22" y="1617"/>
                  <a:pt x="16" y="1642"/>
                  <a:pt x="11" y="1656"/>
                </a:cubicBezTo>
                <a:cubicBezTo>
                  <a:pt x="25" y="1770"/>
                  <a:pt x="0" y="1908"/>
                  <a:pt x="67" y="2008"/>
                </a:cubicBezTo>
                <a:cubicBezTo>
                  <a:pt x="77" y="2152"/>
                  <a:pt x="80" y="2125"/>
                  <a:pt x="67" y="2296"/>
                </a:cubicBezTo>
                <a:cubicBezTo>
                  <a:pt x="62" y="2360"/>
                  <a:pt x="27" y="2416"/>
                  <a:pt x="27" y="2480"/>
                </a:cubicBezTo>
              </a:path>
            </a:pathLst>
          </a:custGeom>
          <a:noFill/>
          <a:ln w="25400" cap="flat" cmpd="sng">
            <a:solidFill>
              <a:schemeClr val="tx1"/>
            </a:solidFill>
            <a:prstDash val="solid"/>
            <a:round/>
            <a:headEnd type="oval" w="med" len="med"/>
            <a:tailEnd type="none" w="med" len="med"/>
          </a:ln>
        </p:spPr>
        <p:txBody>
          <a:bodyPr wrap="none" anchor="ctr"/>
          <a:lstStyle/>
          <a:p>
            <a:endParaRPr lang="en-GB"/>
          </a:p>
        </p:txBody>
      </p:sp>
      <p:sp>
        <p:nvSpPr>
          <p:cNvPr id="261147" name="Freeform 27"/>
          <p:cNvSpPr>
            <a:spLocks/>
          </p:cNvSpPr>
          <p:nvPr/>
        </p:nvSpPr>
        <p:spPr bwMode="auto">
          <a:xfrm>
            <a:off x="2471738" y="2530475"/>
            <a:ext cx="776287" cy="311150"/>
          </a:xfrm>
          <a:custGeom>
            <a:avLst/>
            <a:gdLst>
              <a:gd name="T0" fmla="*/ 2147483647 w 680"/>
              <a:gd name="T1" fmla="*/ 0 h 272"/>
              <a:gd name="T2" fmla="*/ 2147483647 w 680"/>
              <a:gd name="T3" fmla="*/ 2147483647 h 272"/>
              <a:gd name="T4" fmla="*/ 2147483647 w 680"/>
              <a:gd name="T5" fmla="*/ 2147483647 h 272"/>
              <a:gd name="T6" fmla="*/ 2147483647 w 680"/>
              <a:gd name="T7" fmla="*/ 2147483647 h 272"/>
              <a:gd name="T8" fmla="*/ 2147483647 w 680"/>
              <a:gd name="T9" fmla="*/ 2147483647 h 272"/>
              <a:gd name="T10" fmla="*/ 2147483647 w 680"/>
              <a:gd name="T11" fmla="*/ 2147483647 h 272"/>
              <a:gd name="T12" fmla="*/ 2147483647 w 680"/>
              <a:gd name="T13" fmla="*/ 2147483647 h 272"/>
              <a:gd name="T14" fmla="*/ 2147483647 w 680"/>
              <a:gd name="T15" fmla="*/ 2147483647 h 272"/>
              <a:gd name="T16" fmla="*/ 0 w 680"/>
              <a:gd name="T17" fmla="*/ 2147483647 h 2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0"/>
              <a:gd name="T28" fmla="*/ 0 h 272"/>
              <a:gd name="T29" fmla="*/ 680 w 680"/>
              <a:gd name="T30" fmla="*/ 272 h 2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0" h="272">
                <a:moveTo>
                  <a:pt x="680" y="0"/>
                </a:moveTo>
                <a:cubicBezTo>
                  <a:pt x="623" y="19"/>
                  <a:pt x="562" y="16"/>
                  <a:pt x="504" y="32"/>
                </a:cubicBezTo>
                <a:cubicBezTo>
                  <a:pt x="461" y="44"/>
                  <a:pt x="440" y="65"/>
                  <a:pt x="400" y="80"/>
                </a:cubicBezTo>
                <a:cubicBezTo>
                  <a:pt x="367" y="92"/>
                  <a:pt x="330" y="94"/>
                  <a:pt x="296" y="104"/>
                </a:cubicBezTo>
                <a:cubicBezTo>
                  <a:pt x="280" y="109"/>
                  <a:pt x="248" y="120"/>
                  <a:pt x="248" y="120"/>
                </a:cubicBezTo>
                <a:cubicBezTo>
                  <a:pt x="225" y="150"/>
                  <a:pt x="202" y="166"/>
                  <a:pt x="176" y="192"/>
                </a:cubicBezTo>
                <a:cubicBezTo>
                  <a:pt x="167" y="201"/>
                  <a:pt x="165" y="220"/>
                  <a:pt x="152" y="224"/>
                </a:cubicBezTo>
                <a:cubicBezTo>
                  <a:pt x="116" y="235"/>
                  <a:pt x="77" y="229"/>
                  <a:pt x="40" y="232"/>
                </a:cubicBezTo>
                <a:cubicBezTo>
                  <a:pt x="19" y="239"/>
                  <a:pt x="0" y="245"/>
                  <a:pt x="0" y="27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48" name="Freeform 28"/>
          <p:cNvSpPr>
            <a:spLocks/>
          </p:cNvSpPr>
          <p:nvPr/>
        </p:nvSpPr>
        <p:spPr bwMode="auto">
          <a:xfrm>
            <a:off x="2287588" y="2563813"/>
            <a:ext cx="474662" cy="100012"/>
          </a:xfrm>
          <a:custGeom>
            <a:avLst/>
            <a:gdLst>
              <a:gd name="T0" fmla="*/ 2147483647 w 416"/>
              <a:gd name="T1" fmla="*/ 2147483647 h 88"/>
              <a:gd name="T2" fmla="*/ 2147483647 w 416"/>
              <a:gd name="T3" fmla="*/ 2147483647 h 88"/>
              <a:gd name="T4" fmla="*/ 2147483647 w 416"/>
              <a:gd name="T5" fmla="*/ 2147483647 h 88"/>
              <a:gd name="T6" fmla="*/ 2147483647 w 416"/>
              <a:gd name="T7" fmla="*/ 0 h 88"/>
              <a:gd name="T8" fmla="*/ 2147483647 w 416"/>
              <a:gd name="T9" fmla="*/ 2147483647 h 88"/>
              <a:gd name="T10" fmla="*/ 2147483647 w 416"/>
              <a:gd name="T11" fmla="*/ 2147483647 h 88"/>
              <a:gd name="T12" fmla="*/ 0 w 416"/>
              <a:gd name="T13" fmla="*/ 2147483647 h 88"/>
              <a:gd name="T14" fmla="*/ 0 60000 65536"/>
              <a:gd name="T15" fmla="*/ 0 60000 65536"/>
              <a:gd name="T16" fmla="*/ 0 60000 65536"/>
              <a:gd name="T17" fmla="*/ 0 60000 65536"/>
              <a:gd name="T18" fmla="*/ 0 60000 65536"/>
              <a:gd name="T19" fmla="*/ 0 60000 65536"/>
              <a:gd name="T20" fmla="*/ 0 60000 65536"/>
              <a:gd name="T21" fmla="*/ 0 w 416"/>
              <a:gd name="T22" fmla="*/ 0 h 88"/>
              <a:gd name="T23" fmla="*/ 416 w 416"/>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6" h="88">
                <a:moveTo>
                  <a:pt x="416" y="88"/>
                </a:moveTo>
                <a:cubicBezTo>
                  <a:pt x="366" y="63"/>
                  <a:pt x="323" y="58"/>
                  <a:pt x="272" y="40"/>
                </a:cubicBezTo>
                <a:cubicBezTo>
                  <a:pt x="253" y="33"/>
                  <a:pt x="235" y="23"/>
                  <a:pt x="216" y="16"/>
                </a:cubicBezTo>
                <a:cubicBezTo>
                  <a:pt x="200" y="10"/>
                  <a:pt x="168" y="0"/>
                  <a:pt x="168" y="0"/>
                </a:cubicBezTo>
                <a:cubicBezTo>
                  <a:pt x="126" y="14"/>
                  <a:pt x="95" y="33"/>
                  <a:pt x="64" y="64"/>
                </a:cubicBezTo>
                <a:cubicBezTo>
                  <a:pt x="53" y="61"/>
                  <a:pt x="42" y="60"/>
                  <a:pt x="32" y="56"/>
                </a:cubicBezTo>
                <a:cubicBezTo>
                  <a:pt x="21" y="52"/>
                  <a:pt x="0" y="40"/>
                  <a:pt x="0" y="40"/>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149" name="Freeform 29"/>
          <p:cNvSpPr>
            <a:spLocks/>
          </p:cNvSpPr>
          <p:nvPr/>
        </p:nvSpPr>
        <p:spPr bwMode="auto">
          <a:xfrm>
            <a:off x="3373438" y="3500438"/>
            <a:ext cx="209550" cy="855662"/>
          </a:xfrm>
          <a:custGeom>
            <a:avLst/>
            <a:gdLst>
              <a:gd name="T0" fmla="*/ 2147483647 w 184"/>
              <a:gd name="T1" fmla="*/ 0 h 752"/>
              <a:gd name="T2" fmla="*/ 2147483647 w 184"/>
              <a:gd name="T3" fmla="*/ 2147483647 h 752"/>
              <a:gd name="T4" fmla="*/ 2147483647 w 184"/>
              <a:gd name="T5" fmla="*/ 2147483647 h 752"/>
              <a:gd name="T6" fmla="*/ 2147483647 w 184"/>
              <a:gd name="T7" fmla="*/ 2147483647 h 752"/>
              <a:gd name="T8" fmla="*/ 2147483647 w 184"/>
              <a:gd name="T9" fmla="*/ 2147483647 h 752"/>
              <a:gd name="T10" fmla="*/ 2147483647 w 184"/>
              <a:gd name="T11" fmla="*/ 2147483647 h 752"/>
              <a:gd name="T12" fmla="*/ 2147483647 w 184"/>
              <a:gd name="T13" fmla="*/ 2147483647 h 752"/>
              <a:gd name="T14" fmla="*/ 2147483647 w 184"/>
              <a:gd name="T15" fmla="*/ 2147483647 h 752"/>
              <a:gd name="T16" fmla="*/ 2147483647 w 184"/>
              <a:gd name="T17" fmla="*/ 2147483647 h 752"/>
              <a:gd name="T18" fmla="*/ 2147483647 w 184"/>
              <a:gd name="T19" fmla="*/ 2147483647 h 752"/>
              <a:gd name="T20" fmla="*/ 0 w 184"/>
              <a:gd name="T21" fmla="*/ 2147483647 h 7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4"/>
              <a:gd name="T34" fmla="*/ 0 h 752"/>
              <a:gd name="T35" fmla="*/ 184 w 184"/>
              <a:gd name="T36" fmla="*/ 752 h 7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4" h="752">
                <a:moveTo>
                  <a:pt x="184" y="0"/>
                </a:moveTo>
                <a:cubicBezTo>
                  <a:pt x="171" y="40"/>
                  <a:pt x="166" y="48"/>
                  <a:pt x="160" y="88"/>
                </a:cubicBezTo>
                <a:cubicBezTo>
                  <a:pt x="147" y="180"/>
                  <a:pt x="169" y="213"/>
                  <a:pt x="104" y="256"/>
                </a:cubicBezTo>
                <a:cubicBezTo>
                  <a:pt x="99" y="264"/>
                  <a:pt x="92" y="271"/>
                  <a:pt x="88" y="280"/>
                </a:cubicBezTo>
                <a:cubicBezTo>
                  <a:pt x="81" y="295"/>
                  <a:pt x="72" y="328"/>
                  <a:pt x="72" y="328"/>
                </a:cubicBezTo>
                <a:cubicBezTo>
                  <a:pt x="73" y="335"/>
                  <a:pt x="71" y="452"/>
                  <a:pt x="80" y="480"/>
                </a:cubicBezTo>
                <a:cubicBezTo>
                  <a:pt x="75" y="496"/>
                  <a:pt x="73" y="514"/>
                  <a:pt x="64" y="528"/>
                </a:cubicBezTo>
                <a:cubicBezTo>
                  <a:pt x="59" y="536"/>
                  <a:pt x="52" y="543"/>
                  <a:pt x="48" y="552"/>
                </a:cubicBezTo>
                <a:cubicBezTo>
                  <a:pt x="33" y="585"/>
                  <a:pt x="27" y="622"/>
                  <a:pt x="16" y="656"/>
                </a:cubicBezTo>
                <a:cubicBezTo>
                  <a:pt x="13" y="680"/>
                  <a:pt x="12" y="704"/>
                  <a:pt x="8" y="728"/>
                </a:cubicBezTo>
                <a:cubicBezTo>
                  <a:pt x="7" y="736"/>
                  <a:pt x="0" y="752"/>
                  <a:pt x="0" y="75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0" name="Freeform 30"/>
          <p:cNvSpPr>
            <a:spLocks/>
          </p:cNvSpPr>
          <p:nvPr/>
        </p:nvSpPr>
        <p:spPr bwMode="auto">
          <a:xfrm>
            <a:off x="3462338" y="3878263"/>
            <a:ext cx="146050" cy="401637"/>
          </a:xfrm>
          <a:custGeom>
            <a:avLst/>
            <a:gdLst>
              <a:gd name="T0" fmla="*/ 0 w 128"/>
              <a:gd name="T1" fmla="*/ 0 h 352"/>
              <a:gd name="T2" fmla="*/ 2147483647 w 128"/>
              <a:gd name="T3" fmla="*/ 2147483647 h 352"/>
              <a:gd name="T4" fmla="*/ 2147483647 w 128"/>
              <a:gd name="T5" fmla="*/ 2147483647 h 352"/>
              <a:gd name="T6" fmla="*/ 2147483647 w 128"/>
              <a:gd name="T7" fmla="*/ 2147483647 h 352"/>
              <a:gd name="T8" fmla="*/ 2147483647 w 128"/>
              <a:gd name="T9" fmla="*/ 2147483647 h 352"/>
              <a:gd name="T10" fmla="*/ 0 60000 65536"/>
              <a:gd name="T11" fmla="*/ 0 60000 65536"/>
              <a:gd name="T12" fmla="*/ 0 60000 65536"/>
              <a:gd name="T13" fmla="*/ 0 60000 65536"/>
              <a:gd name="T14" fmla="*/ 0 60000 65536"/>
              <a:gd name="T15" fmla="*/ 0 w 128"/>
              <a:gd name="T16" fmla="*/ 0 h 352"/>
              <a:gd name="T17" fmla="*/ 128 w 128"/>
              <a:gd name="T18" fmla="*/ 352 h 352"/>
            </a:gdLst>
            <a:ahLst/>
            <a:cxnLst>
              <a:cxn ang="T10">
                <a:pos x="T0" y="T1"/>
              </a:cxn>
              <a:cxn ang="T11">
                <a:pos x="T2" y="T3"/>
              </a:cxn>
              <a:cxn ang="T12">
                <a:pos x="T4" y="T5"/>
              </a:cxn>
              <a:cxn ang="T13">
                <a:pos x="T6" y="T7"/>
              </a:cxn>
              <a:cxn ang="T14">
                <a:pos x="T8" y="T9"/>
              </a:cxn>
            </a:cxnLst>
            <a:rect l="T15" t="T16" r="T17" b="T18"/>
            <a:pathLst>
              <a:path w="128" h="352">
                <a:moveTo>
                  <a:pt x="0" y="0"/>
                </a:moveTo>
                <a:cubicBezTo>
                  <a:pt x="41" y="62"/>
                  <a:pt x="26" y="30"/>
                  <a:pt x="48" y="96"/>
                </a:cubicBezTo>
                <a:cubicBezTo>
                  <a:pt x="51" y="104"/>
                  <a:pt x="56" y="120"/>
                  <a:pt x="56" y="120"/>
                </a:cubicBezTo>
                <a:cubicBezTo>
                  <a:pt x="66" y="188"/>
                  <a:pt x="74" y="255"/>
                  <a:pt x="96" y="320"/>
                </a:cubicBezTo>
                <a:cubicBezTo>
                  <a:pt x="101" y="334"/>
                  <a:pt x="121" y="339"/>
                  <a:pt x="128" y="35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1" name="Freeform 31"/>
          <p:cNvSpPr>
            <a:spLocks/>
          </p:cNvSpPr>
          <p:nvPr/>
        </p:nvSpPr>
        <p:spPr bwMode="auto">
          <a:xfrm>
            <a:off x="3268663" y="3965575"/>
            <a:ext cx="182562" cy="219075"/>
          </a:xfrm>
          <a:custGeom>
            <a:avLst/>
            <a:gdLst>
              <a:gd name="T0" fmla="*/ 2147483647 w 160"/>
              <a:gd name="T1" fmla="*/ 0 h 192"/>
              <a:gd name="T2" fmla="*/ 2147483647 w 160"/>
              <a:gd name="T3" fmla="*/ 2147483647 h 192"/>
              <a:gd name="T4" fmla="*/ 0 w 160"/>
              <a:gd name="T5" fmla="*/ 2147483647 h 192"/>
              <a:gd name="T6" fmla="*/ 0 60000 65536"/>
              <a:gd name="T7" fmla="*/ 0 60000 65536"/>
              <a:gd name="T8" fmla="*/ 0 60000 65536"/>
              <a:gd name="T9" fmla="*/ 0 w 160"/>
              <a:gd name="T10" fmla="*/ 0 h 192"/>
              <a:gd name="T11" fmla="*/ 160 w 160"/>
              <a:gd name="T12" fmla="*/ 192 h 192"/>
            </a:gdLst>
            <a:ahLst/>
            <a:cxnLst>
              <a:cxn ang="T6">
                <a:pos x="T0" y="T1"/>
              </a:cxn>
              <a:cxn ang="T7">
                <a:pos x="T2" y="T3"/>
              </a:cxn>
              <a:cxn ang="T8">
                <a:pos x="T4" y="T5"/>
              </a:cxn>
            </a:cxnLst>
            <a:rect l="T9" t="T10" r="T11" b="T12"/>
            <a:pathLst>
              <a:path w="160" h="192">
                <a:moveTo>
                  <a:pt x="160" y="0"/>
                </a:moveTo>
                <a:cubicBezTo>
                  <a:pt x="129" y="10"/>
                  <a:pt x="127" y="30"/>
                  <a:pt x="96" y="40"/>
                </a:cubicBezTo>
                <a:cubicBezTo>
                  <a:pt x="46" y="90"/>
                  <a:pt x="49" y="143"/>
                  <a:pt x="0" y="19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2" name="Freeform 32"/>
          <p:cNvSpPr>
            <a:spLocks/>
          </p:cNvSpPr>
          <p:nvPr/>
        </p:nvSpPr>
        <p:spPr bwMode="auto">
          <a:xfrm>
            <a:off x="4206875" y="1866900"/>
            <a:ext cx="831850" cy="2571750"/>
          </a:xfrm>
          <a:custGeom>
            <a:avLst/>
            <a:gdLst>
              <a:gd name="T0" fmla="*/ 2147483647 w 729"/>
              <a:gd name="T1" fmla="*/ 0 h 2254"/>
              <a:gd name="T2" fmla="*/ 2147483647 w 729"/>
              <a:gd name="T3" fmla="*/ 2147483647 h 2254"/>
              <a:gd name="T4" fmla="*/ 1485664775 w 729"/>
              <a:gd name="T5" fmla="*/ 2147483647 h 2254"/>
              <a:gd name="T6" fmla="*/ 2147483647 w 729"/>
              <a:gd name="T7" fmla="*/ 2147483647 h 2254"/>
              <a:gd name="T8" fmla="*/ 2147483647 w 729"/>
              <a:gd name="T9" fmla="*/ 2147483647 h 2254"/>
              <a:gd name="T10" fmla="*/ 2147483647 w 729"/>
              <a:gd name="T11" fmla="*/ 2147483647 h 2254"/>
              <a:gd name="T12" fmla="*/ 2147483647 w 729"/>
              <a:gd name="T13" fmla="*/ 2147483647 h 2254"/>
              <a:gd name="T14" fmla="*/ 2147483647 w 729"/>
              <a:gd name="T15" fmla="*/ 2147483647 h 2254"/>
              <a:gd name="T16" fmla="*/ 2147483647 w 729"/>
              <a:gd name="T17" fmla="*/ 2147483647 h 2254"/>
              <a:gd name="T18" fmla="*/ 2147483647 w 729"/>
              <a:gd name="T19" fmla="*/ 2147483647 h 2254"/>
              <a:gd name="T20" fmla="*/ 2147483647 w 729"/>
              <a:gd name="T21" fmla="*/ 2147483647 h 2254"/>
              <a:gd name="T22" fmla="*/ 2147483647 w 729"/>
              <a:gd name="T23" fmla="*/ 2147483647 h 2254"/>
              <a:gd name="T24" fmla="*/ 2147483647 w 729"/>
              <a:gd name="T25" fmla="*/ 2147483647 h 2254"/>
              <a:gd name="T26" fmla="*/ 2147483647 w 729"/>
              <a:gd name="T27" fmla="*/ 2147483647 h 2254"/>
              <a:gd name="T28" fmla="*/ 2147483647 w 729"/>
              <a:gd name="T29" fmla="*/ 2147483647 h 2254"/>
              <a:gd name="T30" fmla="*/ 2147483647 w 729"/>
              <a:gd name="T31" fmla="*/ 2147483647 h 2254"/>
              <a:gd name="T32" fmla="*/ 2147483647 w 729"/>
              <a:gd name="T33" fmla="*/ 2147483647 h 2254"/>
              <a:gd name="T34" fmla="*/ 2147483647 w 729"/>
              <a:gd name="T35" fmla="*/ 2147483647 h 2254"/>
              <a:gd name="T36" fmla="*/ 2147483647 w 729"/>
              <a:gd name="T37" fmla="*/ 2147483647 h 2254"/>
              <a:gd name="T38" fmla="*/ 2147483647 w 729"/>
              <a:gd name="T39" fmla="*/ 2147483647 h 2254"/>
              <a:gd name="T40" fmla="*/ 2147483647 w 729"/>
              <a:gd name="T41" fmla="*/ 2147483647 h 2254"/>
              <a:gd name="T42" fmla="*/ 2147483647 w 729"/>
              <a:gd name="T43" fmla="*/ 2147483647 h 2254"/>
              <a:gd name="T44" fmla="*/ 2147483647 w 729"/>
              <a:gd name="T45" fmla="*/ 2147483647 h 2254"/>
              <a:gd name="T46" fmla="*/ 2147483647 w 729"/>
              <a:gd name="T47" fmla="*/ 2147483647 h 2254"/>
              <a:gd name="T48" fmla="*/ 2147483647 w 729"/>
              <a:gd name="T49" fmla="*/ 2147483647 h 2254"/>
              <a:gd name="T50" fmla="*/ 2147483647 w 729"/>
              <a:gd name="T51" fmla="*/ 2147483647 h 22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2254"/>
              <a:gd name="T80" fmla="*/ 729 w 729"/>
              <a:gd name="T81" fmla="*/ 2254 h 22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2254">
                <a:moveTo>
                  <a:pt x="134" y="0"/>
                </a:moveTo>
                <a:cubicBezTo>
                  <a:pt x="82" y="76"/>
                  <a:pt x="93" y="167"/>
                  <a:pt x="26" y="234"/>
                </a:cubicBezTo>
                <a:cubicBezTo>
                  <a:pt x="17" y="262"/>
                  <a:pt x="10" y="289"/>
                  <a:pt x="1" y="317"/>
                </a:cubicBezTo>
                <a:cubicBezTo>
                  <a:pt x="7" y="382"/>
                  <a:pt x="0" y="385"/>
                  <a:pt x="39" y="424"/>
                </a:cubicBezTo>
                <a:cubicBezTo>
                  <a:pt x="52" y="466"/>
                  <a:pt x="34" y="421"/>
                  <a:pt x="64" y="456"/>
                </a:cubicBezTo>
                <a:cubicBezTo>
                  <a:pt x="115" y="516"/>
                  <a:pt x="65" y="478"/>
                  <a:pt x="108" y="507"/>
                </a:cubicBezTo>
                <a:cubicBezTo>
                  <a:pt x="121" y="541"/>
                  <a:pt x="138" y="578"/>
                  <a:pt x="159" y="608"/>
                </a:cubicBezTo>
                <a:cubicBezTo>
                  <a:pt x="170" y="643"/>
                  <a:pt x="175" y="679"/>
                  <a:pt x="184" y="715"/>
                </a:cubicBezTo>
                <a:cubicBezTo>
                  <a:pt x="186" y="759"/>
                  <a:pt x="186" y="804"/>
                  <a:pt x="191" y="848"/>
                </a:cubicBezTo>
                <a:cubicBezTo>
                  <a:pt x="192" y="854"/>
                  <a:pt x="214" y="893"/>
                  <a:pt x="216" y="899"/>
                </a:cubicBezTo>
                <a:cubicBezTo>
                  <a:pt x="234" y="941"/>
                  <a:pt x="257" y="979"/>
                  <a:pt x="279" y="1019"/>
                </a:cubicBezTo>
                <a:cubicBezTo>
                  <a:pt x="287" y="1033"/>
                  <a:pt x="288" y="1052"/>
                  <a:pt x="298" y="1064"/>
                </a:cubicBezTo>
                <a:cubicBezTo>
                  <a:pt x="313" y="1082"/>
                  <a:pt x="324" y="1083"/>
                  <a:pt x="343" y="1089"/>
                </a:cubicBezTo>
                <a:cubicBezTo>
                  <a:pt x="349" y="1093"/>
                  <a:pt x="357" y="1096"/>
                  <a:pt x="362" y="1102"/>
                </a:cubicBezTo>
                <a:cubicBezTo>
                  <a:pt x="372" y="1113"/>
                  <a:pt x="387" y="1140"/>
                  <a:pt x="387" y="1140"/>
                </a:cubicBezTo>
                <a:cubicBezTo>
                  <a:pt x="395" y="1166"/>
                  <a:pt x="402" y="1197"/>
                  <a:pt x="412" y="1222"/>
                </a:cubicBezTo>
                <a:cubicBezTo>
                  <a:pt x="419" y="1238"/>
                  <a:pt x="430" y="1251"/>
                  <a:pt x="438" y="1266"/>
                </a:cubicBezTo>
                <a:cubicBezTo>
                  <a:pt x="440" y="1285"/>
                  <a:pt x="442" y="1372"/>
                  <a:pt x="457" y="1412"/>
                </a:cubicBezTo>
                <a:cubicBezTo>
                  <a:pt x="471" y="1450"/>
                  <a:pt x="503" y="1477"/>
                  <a:pt x="520" y="1513"/>
                </a:cubicBezTo>
                <a:cubicBezTo>
                  <a:pt x="535" y="1543"/>
                  <a:pt x="545" y="1574"/>
                  <a:pt x="564" y="1602"/>
                </a:cubicBezTo>
                <a:cubicBezTo>
                  <a:pt x="576" y="1639"/>
                  <a:pt x="593" y="1672"/>
                  <a:pt x="602" y="1709"/>
                </a:cubicBezTo>
                <a:cubicBezTo>
                  <a:pt x="597" y="1775"/>
                  <a:pt x="597" y="1822"/>
                  <a:pt x="615" y="1886"/>
                </a:cubicBezTo>
                <a:cubicBezTo>
                  <a:pt x="617" y="1918"/>
                  <a:pt x="614" y="1998"/>
                  <a:pt x="634" y="2038"/>
                </a:cubicBezTo>
                <a:cubicBezTo>
                  <a:pt x="648" y="2066"/>
                  <a:pt x="654" y="2060"/>
                  <a:pt x="672" y="2083"/>
                </a:cubicBezTo>
                <a:cubicBezTo>
                  <a:pt x="691" y="2107"/>
                  <a:pt x="698" y="2139"/>
                  <a:pt x="716" y="2165"/>
                </a:cubicBezTo>
                <a:cubicBezTo>
                  <a:pt x="727" y="2201"/>
                  <a:pt x="729" y="2211"/>
                  <a:pt x="729" y="2254"/>
                </a:cubicBezTo>
              </a:path>
            </a:pathLst>
          </a:custGeom>
          <a:noFill/>
          <a:ln w="25400" cap="flat" cmpd="sng">
            <a:solidFill>
              <a:schemeClr val="tx1"/>
            </a:solidFill>
            <a:prstDash val="solid"/>
            <a:round/>
            <a:headEnd type="oval" w="med" len="med"/>
            <a:tailEnd type="none" w="med" len="med"/>
          </a:ln>
        </p:spPr>
        <p:txBody>
          <a:bodyPr wrap="none" anchor="ctr"/>
          <a:lstStyle/>
          <a:p>
            <a:endParaRPr lang="en-GB"/>
          </a:p>
        </p:txBody>
      </p:sp>
      <p:sp>
        <p:nvSpPr>
          <p:cNvPr id="261153" name="Freeform 33"/>
          <p:cNvSpPr>
            <a:spLocks/>
          </p:cNvSpPr>
          <p:nvPr/>
        </p:nvSpPr>
        <p:spPr bwMode="auto">
          <a:xfrm>
            <a:off x="4098925" y="2413000"/>
            <a:ext cx="201613" cy="2070100"/>
          </a:xfrm>
          <a:custGeom>
            <a:avLst/>
            <a:gdLst>
              <a:gd name="T0" fmla="*/ 2147483647 w 177"/>
              <a:gd name="T1" fmla="*/ 0 h 1817"/>
              <a:gd name="T2" fmla="*/ 2147483647 w 177"/>
              <a:gd name="T3" fmla="*/ 2147483647 h 1817"/>
              <a:gd name="T4" fmla="*/ 2147483647 w 177"/>
              <a:gd name="T5" fmla="*/ 2147483647 h 1817"/>
              <a:gd name="T6" fmla="*/ 2147483647 w 177"/>
              <a:gd name="T7" fmla="*/ 2147483647 h 1817"/>
              <a:gd name="T8" fmla="*/ 2147483647 w 177"/>
              <a:gd name="T9" fmla="*/ 2147483647 h 1817"/>
              <a:gd name="T10" fmla="*/ 2147483647 w 177"/>
              <a:gd name="T11" fmla="*/ 2147483647 h 1817"/>
              <a:gd name="T12" fmla="*/ 2147483647 w 177"/>
              <a:gd name="T13" fmla="*/ 2147483647 h 1817"/>
              <a:gd name="T14" fmla="*/ 2147483647 w 177"/>
              <a:gd name="T15" fmla="*/ 2147483647 h 1817"/>
              <a:gd name="T16" fmla="*/ 0 w 177"/>
              <a:gd name="T17" fmla="*/ 2147483647 h 18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7"/>
              <a:gd name="T28" fmla="*/ 0 h 1817"/>
              <a:gd name="T29" fmla="*/ 177 w 177"/>
              <a:gd name="T30" fmla="*/ 1817 h 18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7" h="1817">
                <a:moveTo>
                  <a:pt x="177" y="0"/>
                </a:moveTo>
                <a:cubicBezTo>
                  <a:pt x="104" y="143"/>
                  <a:pt x="60" y="303"/>
                  <a:pt x="38" y="462"/>
                </a:cubicBezTo>
                <a:cubicBezTo>
                  <a:pt x="44" y="541"/>
                  <a:pt x="48" y="527"/>
                  <a:pt x="38" y="601"/>
                </a:cubicBezTo>
                <a:cubicBezTo>
                  <a:pt x="34" y="629"/>
                  <a:pt x="25" y="684"/>
                  <a:pt x="25" y="684"/>
                </a:cubicBezTo>
                <a:cubicBezTo>
                  <a:pt x="30" y="771"/>
                  <a:pt x="39" y="805"/>
                  <a:pt x="56" y="880"/>
                </a:cubicBezTo>
                <a:cubicBezTo>
                  <a:pt x="61" y="1003"/>
                  <a:pt x="69" y="1124"/>
                  <a:pt x="50" y="1247"/>
                </a:cubicBezTo>
                <a:cubicBezTo>
                  <a:pt x="54" y="1322"/>
                  <a:pt x="62" y="1389"/>
                  <a:pt x="69" y="1462"/>
                </a:cubicBezTo>
                <a:cubicBezTo>
                  <a:pt x="58" y="1534"/>
                  <a:pt x="41" y="1614"/>
                  <a:pt x="19" y="1684"/>
                </a:cubicBezTo>
                <a:cubicBezTo>
                  <a:pt x="18" y="1693"/>
                  <a:pt x="23" y="1790"/>
                  <a:pt x="0" y="1817"/>
                </a:cubicBezTo>
              </a:path>
            </a:pathLst>
          </a:custGeom>
          <a:noFill/>
          <a:ln w="25400" cap="flat" cmpd="sng">
            <a:solidFill>
              <a:schemeClr val="tx1"/>
            </a:solidFill>
            <a:prstDash val="solid"/>
            <a:round/>
            <a:headEnd type="none" w="med" len="med"/>
            <a:tailEnd type="none" w="med" len="med"/>
          </a:ln>
        </p:spPr>
        <p:txBody>
          <a:bodyPr wrap="none" anchor="ctr"/>
          <a:lstStyle/>
          <a:p>
            <a:endParaRPr lang="en-GB"/>
          </a:p>
        </p:txBody>
      </p:sp>
      <p:sp>
        <p:nvSpPr>
          <p:cNvPr id="261154" name="Freeform 34"/>
          <p:cNvSpPr>
            <a:spLocks/>
          </p:cNvSpPr>
          <p:nvPr/>
        </p:nvSpPr>
        <p:spPr bwMode="auto">
          <a:xfrm>
            <a:off x="3441700" y="2543175"/>
            <a:ext cx="490538" cy="828675"/>
          </a:xfrm>
          <a:custGeom>
            <a:avLst/>
            <a:gdLst>
              <a:gd name="T0" fmla="*/ 0 w 430"/>
              <a:gd name="T1" fmla="*/ 0 h 727"/>
              <a:gd name="T2" fmla="*/ 2147483647 w 430"/>
              <a:gd name="T3" fmla="*/ 2147483647 h 727"/>
              <a:gd name="T4" fmla="*/ 2147483647 w 430"/>
              <a:gd name="T5" fmla="*/ 2147483647 h 727"/>
              <a:gd name="T6" fmla="*/ 2147483647 w 430"/>
              <a:gd name="T7" fmla="*/ 2147483647 h 727"/>
              <a:gd name="T8" fmla="*/ 2147483647 w 430"/>
              <a:gd name="T9" fmla="*/ 2147483647 h 727"/>
              <a:gd name="T10" fmla="*/ 2147483647 w 430"/>
              <a:gd name="T11" fmla="*/ 2147483647 h 727"/>
              <a:gd name="T12" fmla="*/ 2147483647 w 430"/>
              <a:gd name="T13" fmla="*/ 2147483647 h 727"/>
              <a:gd name="T14" fmla="*/ 2147483647 w 430"/>
              <a:gd name="T15" fmla="*/ 2147483647 h 727"/>
              <a:gd name="T16" fmla="*/ 2147483647 w 430"/>
              <a:gd name="T17" fmla="*/ 2147483647 h 727"/>
              <a:gd name="T18" fmla="*/ 2147483647 w 430"/>
              <a:gd name="T19" fmla="*/ 2147483647 h 727"/>
              <a:gd name="T20" fmla="*/ 2147483647 w 430"/>
              <a:gd name="T21" fmla="*/ 2147483647 h 727"/>
              <a:gd name="T22" fmla="*/ 2147483647 w 430"/>
              <a:gd name="T23" fmla="*/ 2147483647 h 72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0"/>
              <a:gd name="T37" fmla="*/ 0 h 727"/>
              <a:gd name="T38" fmla="*/ 430 w 430"/>
              <a:gd name="T39" fmla="*/ 727 h 72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0" h="727">
                <a:moveTo>
                  <a:pt x="0" y="0"/>
                </a:moveTo>
                <a:cubicBezTo>
                  <a:pt x="19" y="19"/>
                  <a:pt x="41" y="41"/>
                  <a:pt x="63" y="56"/>
                </a:cubicBezTo>
                <a:cubicBezTo>
                  <a:pt x="103" y="84"/>
                  <a:pt x="60" y="39"/>
                  <a:pt x="101" y="75"/>
                </a:cubicBezTo>
                <a:cubicBezTo>
                  <a:pt x="114" y="87"/>
                  <a:pt x="139" y="113"/>
                  <a:pt x="139" y="113"/>
                </a:cubicBezTo>
                <a:cubicBezTo>
                  <a:pt x="158" y="154"/>
                  <a:pt x="143" y="126"/>
                  <a:pt x="170" y="164"/>
                </a:cubicBezTo>
                <a:cubicBezTo>
                  <a:pt x="179" y="176"/>
                  <a:pt x="196" y="202"/>
                  <a:pt x="196" y="202"/>
                </a:cubicBezTo>
                <a:cubicBezTo>
                  <a:pt x="207" y="263"/>
                  <a:pt x="204" y="333"/>
                  <a:pt x="240" y="386"/>
                </a:cubicBezTo>
                <a:cubicBezTo>
                  <a:pt x="252" y="425"/>
                  <a:pt x="267" y="438"/>
                  <a:pt x="297" y="468"/>
                </a:cubicBezTo>
                <a:cubicBezTo>
                  <a:pt x="303" y="474"/>
                  <a:pt x="316" y="487"/>
                  <a:pt x="316" y="487"/>
                </a:cubicBezTo>
                <a:cubicBezTo>
                  <a:pt x="327" y="520"/>
                  <a:pt x="342" y="547"/>
                  <a:pt x="354" y="582"/>
                </a:cubicBezTo>
                <a:cubicBezTo>
                  <a:pt x="359" y="596"/>
                  <a:pt x="379" y="620"/>
                  <a:pt x="379" y="620"/>
                </a:cubicBezTo>
                <a:cubicBezTo>
                  <a:pt x="381" y="632"/>
                  <a:pt x="399" y="727"/>
                  <a:pt x="430" y="727"/>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5" name="Freeform 35"/>
          <p:cNvSpPr>
            <a:spLocks/>
          </p:cNvSpPr>
          <p:nvPr/>
        </p:nvSpPr>
        <p:spPr bwMode="auto">
          <a:xfrm>
            <a:off x="4133850" y="3114675"/>
            <a:ext cx="498475" cy="1371600"/>
          </a:xfrm>
          <a:custGeom>
            <a:avLst/>
            <a:gdLst>
              <a:gd name="T0" fmla="*/ 1484600149 w 437"/>
              <a:gd name="T1" fmla="*/ 0 h 1203"/>
              <a:gd name="T2" fmla="*/ 2147483647 w 437"/>
              <a:gd name="T3" fmla="*/ 2147483647 h 1203"/>
              <a:gd name="T4" fmla="*/ 2147483647 w 437"/>
              <a:gd name="T5" fmla="*/ 2147483647 h 1203"/>
              <a:gd name="T6" fmla="*/ 2147483647 w 437"/>
              <a:gd name="T7" fmla="*/ 2147483647 h 1203"/>
              <a:gd name="T8" fmla="*/ 2147483647 w 437"/>
              <a:gd name="T9" fmla="*/ 2147483647 h 1203"/>
              <a:gd name="T10" fmla="*/ 2147483647 w 437"/>
              <a:gd name="T11" fmla="*/ 2147483647 h 1203"/>
              <a:gd name="T12" fmla="*/ 2147483647 w 437"/>
              <a:gd name="T13" fmla="*/ 2147483647 h 1203"/>
              <a:gd name="T14" fmla="*/ 2147483647 w 437"/>
              <a:gd name="T15" fmla="*/ 2147483647 h 1203"/>
              <a:gd name="T16" fmla="*/ 2147483647 w 437"/>
              <a:gd name="T17" fmla="*/ 2147483647 h 1203"/>
              <a:gd name="T18" fmla="*/ 2147483647 w 437"/>
              <a:gd name="T19" fmla="*/ 2147483647 h 1203"/>
              <a:gd name="T20" fmla="*/ 2147483647 w 437"/>
              <a:gd name="T21" fmla="*/ 2147483647 h 12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7"/>
              <a:gd name="T34" fmla="*/ 0 h 1203"/>
              <a:gd name="T35" fmla="*/ 437 w 437"/>
              <a:gd name="T36" fmla="*/ 1203 h 12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7" h="1203">
                <a:moveTo>
                  <a:pt x="1" y="0"/>
                </a:moveTo>
                <a:cubicBezTo>
                  <a:pt x="2" y="25"/>
                  <a:pt x="0" y="130"/>
                  <a:pt x="19" y="171"/>
                </a:cubicBezTo>
                <a:cubicBezTo>
                  <a:pt x="47" y="231"/>
                  <a:pt x="114" y="294"/>
                  <a:pt x="152" y="348"/>
                </a:cubicBezTo>
                <a:cubicBezTo>
                  <a:pt x="198" y="413"/>
                  <a:pt x="224" y="481"/>
                  <a:pt x="260" y="551"/>
                </a:cubicBezTo>
                <a:cubicBezTo>
                  <a:pt x="275" y="612"/>
                  <a:pt x="282" y="678"/>
                  <a:pt x="311" y="734"/>
                </a:cubicBezTo>
                <a:cubicBezTo>
                  <a:pt x="314" y="747"/>
                  <a:pt x="319" y="787"/>
                  <a:pt x="330" y="798"/>
                </a:cubicBezTo>
                <a:cubicBezTo>
                  <a:pt x="352" y="819"/>
                  <a:pt x="387" y="832"/>
                  <a:pt x="412" y="848"/>
                </a:cubicBezTo>
                <a:cubicBezTo>
                  <a:pt x="423" y="876"/>
                  <a:pt x="428" y="903"/>
                  <a:pt x="437" y="931"/>
                </a:cubicBezTo>
                <a:cubicBezTo>
                  <a:pt x="432" y="986"/>
                  <a:pt x="431" y="1041"/>
                  <a:pt x="425" y="1095"/>
                </a:cubicBezTo>
                <a:cubicBezTo>
                  <a:pt x="423" y="1115"/>
                  <a:pt x="406" y="1133"/>
                  <a:pt x="399" y="1152"/>
                </a:cubicBezTo>
                <a:cubicBezTo>
                  <a:pt x="401" y="1169"/>
                  <a:pt x="406" y="1203"/>
                  <a:pt x="406" y="1203"/>
                </a:cubicBezTo>
              </a:path>
            </a:pathLst>
          </a:custGeom>
          <a:noFill/>
          <a:ln w="25400" cap="flat" cmpd="sng">
            <a:solidFill>
              <a:schemeClr val="tx1"/>
            </a:solidFill>
            <a:prstDash val="solid"/>
            <a:round/>
            <a:headEnd type="none" w="med" len="med"/>
            <a:tailEnd type="none" w="med" len="med"/>
          </a:ln>
        </p:spPr>
        <p:txBody>
          <a:bodyPr wrap="none" anchor="ctr"/>
          <a:lstStyle/>
          <a:p>
            <a:endParaRPr lang="en-GB"/>
          </a:p>
        </p:txBody>
      </p:sp>
      <p:sp>
        <p:nvSpPr>
          <p:cNvPr id="261156" name="Freeform 36"/>
          <p:cNvSpPr>
            <a:spLocks/>
          </p:cNvSpPr>
          <p:nvPr/>
        </p:nvSpPr>
        <p:spPr bwMode="auto">
          <a:xfrm>
            <a:off x="4338638" y="4035425"/>
            <a:ext cx="165100" cy="504825"/>
          </a:xfrm>
          <a:custGeom>
            <a:avLst/>
            <a:gdLst>
              <a:gd name="T0" fmla="*/ 2147483647 w 145"/>
              <a:gd name="T1" fmla="*/ 0 h 444"/>
              <a:gd name="T2" fmla="*/ 2147483647 w 145"/>
              <a:gd name="T3" fmla="*/ 2147483647 h 444"/>
              <a:gd name="T4" fmla="*/ 2147483647 w 145"/>
              <a:gd name="T5" fmla="*/ 2147483647 h 444"/>
              <a:gd name="T6" fmla="*/ 2147483647 w 145"/>
              <a:gd name="T7" fmla="*/ 2147483647 h 444"/>
              <a:gd name="T8" fmla="*/ 2147483647 w 145"/>
              <a:gd name="T9" fmla="*/ 2147483647 h 444"/>
              <a:gd name="T10" fmla="*/ 0 w 145"/>
              <a:gd name="T11" fmla="*/ 2147483647 h 444"/>
              <a:gd name="T12" fmla="*/ 0 60000 65536"/>
              <a:gd name="T13" fmla="*/ 0 60000 65536"/>
              <a:gd name="T14" fmla="*/ 0 60000 65536"/>
              <a:gd name="T15" fmla="*/ 0 60000 65536"/>
              <a:gd name="T16" fmla="*/ 0 60000 65536"/>
              <a:gd name="T17" fmla="*/ 0 60000 65536"/>
              <a:gd name="T18" fmla="*/ 0 w 145"/>
              <a:gd name="T19" fmla="*/ 0 h 444"/>
              <a:gd name="T20" fmla="*/ 145 w 145"/>
              <a:gd name="T21" fmla="*/ 444 h 444"/>
            </a:gdLst>
            <a:ahLst/>
            <a:cxnLst>
              <a:cxn ang="T12">
                <a:pos x="T0" y="T1"/>
              </a:cxn>
              <a:cxn ang="T13">
                <a:pos x="T2" y="T3"/>
              </a:cxn>
              <a:cxn ang="T14">
                <a:pos x="T4" y="T5"/>
              </a:cxn>
              <a:cxn ang="T15">
                <a:pos x="T6" y="T7"/>
              </a:cxn>
              <a:cxn ang="T16">
                <a:pos x="T8" y="T9"/>
              </a:cxn>
              <a:cxn ang="T17">
                <a:pos x="T10" y="T11"/>
              </a:cxn>
            </a:cxnLst>
            <a:rect l="T18" t="T19" r="T20" b="T21"/>
            <a:pathLst>
              <a:path w="145" h="444">
                <a:moveTo>
                  <a:pt x="145" y="0"/>
                </a:moveTo>
                <a:cubicBezTo>
                  <a:pt x="140" y="24"/>
                  <a:pt x="138" y="54"/>
                  <a:pt x="126" y="76"/>
                </a:cubicBezTo>
                <a:cubicBezTo>
                  <a:pt x="117" y="93"/>
                  <a:pt x="95" y="127"/>
                  <a:pt x="95" y="127"/>
                </a:cubicBezTo>
                <a:cubicBezTo>
                  <a:pt x="83" y="184"/>
                  <a:pt x="66" y="242"/>
                  <a:pt x="50" y="298"/>
                </a:cubicBezTo>
                <a:cubicBezTo>
                  <a:pt x="49" y="303"/>
                  <a:pt x="48" y="357"/>
                  <a:pt x="38" y="374"/>
                </a:cubicBezTo>
                <a:cubicBezTo>
                  <a:pt x="24" y="398"/>
                  <a:pt x="0" y="414"/>
                  <a:pt x="0" y="444"/>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7" name="Freeform 37"/>
          <p:cNvSpPr>
            <a:spLocks/>
          </p:cNvSpPr>
          <p:nvPr/>
        </p:nvSpPr>
        <p:spPr bwMode="auto">
          <a:xfrm>
            <a:off x="4702175" y="3317875"/>
            <a:ext cx="252413" cy="260350"/>
          </a:xfrm>
          <a:custGeom>
            <a:avLst/>
            <a:gdLst>
              <a:gd name="T0" fmla="*/ 0 w 221"/>
              <a:gd name="T1" fmla="*/ 0 h 228"/>
              <a:gd name="T2" fmla="*/ 2147483647 w 221"/>
              <a:gd name="T3" fmla="*/ 2147483647 h 228"/>
              <a:gd name="T4" fmla="*/ 2147483647 w 221"/>
              <a:gd name="T5" fmla="*/ 2147483647 h 228"/>
              <a:gd name="T6" fmla="*/ 2147483647 w 221"/>
              <a:gd name="T7" fmla="*/ 2147483647 h 228"/>
              <a:gd name="T8" fmla="*/ 2147483647 w 221"/>
              <a:gd name="T9" fmla="*/ 2147483647 h 228"/>
              <a:gd name="T10" fmla="*/ 0 60000 65536"/>
              <a:gd name="T11" fmla="*/ 0 60000 65536"/>
              <a:gd name="T12" fmla="*/ 0 60000 65536"/>
              <a:gd name="T13" fmla="*/ 0 60000 65536"/>
              <a:gd name="T14" fmla="*/ 0 60000 65536"/>
              <a:gd name="T15" fmla="*/ 0 w 221"/>
              <a:gd name="T16" fmla="*/ 0 h 228"/>
              <a:gd name="T17" fmla="*/ 221 w 221"/>
              <a:gd name="T18" fmla="*/ 228 h 228"/>
            </a:gdLst>
            <a:ahLst/>
            <a:cxnLst>
              <a:cxn ang="T10">
                <a:pos x="T0" y="T1"/>
              </a:cxn>
              <a:cxn ang="T11">
                <a:pos x="T2" y="T3"/>
              </a:cxn>
              <a:cxn ang="T12">
                <a:pos x="T4" y="T5"/>
              </a:cxn>
              <a:cxn ang="T13">
                <a:pos x="T6" y="T7"/>
              </a:cxn>
              <a:cxn ang="T14">
                <a:pos x="T8" y="T9"/>
              </a:cxn>
            </a:cxnLst>
            <a:rect l="T15" t="T16" r="T17" b="T18"/>
            <a:pathLst>
              <a:path w="221" h="228">
                <a:moveTo>
                  <a:pt x="0" y="0"/>
                </a:moveTo>
                <a:cubicBezTo>
                  <a:pt x="13" y="16"/>
                  <a:pt x="23" y="35"/>
                  <a:pt x="38" y="50"/>
                </a:cubicBezTo>
                <a:cubicBezTo>
                  <a:pt x="57" y="69"/>
                  <a:pt x="90" y="74"/>
                  <a:pt x="113" y="88"/>
                </a:cubicBezTo>
                <a:cubicBezTo>
                  <a:pt x="130" y="134"/>
                  <a:pt x="128" y="142"/>
                  <a:pt x="177" y="158"/>
                </a:cubicBezTo>
                <a:cubicBezTo>
                  <a:pt x="199" y="180"/>
                  <a:pt x="201" y="204"/>
                  <a:pt x="221" y="22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8" name="Freeform 38"/>
          <p:cNvSpPr>
            <a:spLocks/>
          </p:cNvSpPr>
          <p:nvPr/>
        </p:nvSpPr>
        <p:spPr bwMode="auto">
          <a:xfrm>
            <a:off x="4440238" y="2781300"/>
            <a:ext cx="374650" cy="252413"/>
          </a:xfrm>
          <a:custGeom>
            <a:avLst/>
            <a:gdLst>
              <a:gd name="T0" fmla="*/ 0 w 329"/>
              <a:gd name="T1" fmla="*/ 0 h 222"/>
              <a:gd name="T2" fmla="*/ 2147483647 w 329"/>
              <a:gd name="T3" fmla="*/ 2147483647 h 222"/>
              <a:gd name="T4" fmla="*/ 2147483647 w 329"/>
              <a:gd name="T5" fmla="*/ 2147483647 h 222"/>
              <a:gd name="T6" fmla="*/ 2147483647 w 329"/>
              <a:gd name="T7" fmla="*/ 2147483647 h 222"/>
              <a:gd name="T8" fmla="*/ 2147483647 w 329"/>
              <a:gd name="T9" fmla="*/ 2147483647 h 222"/>
              <a:gd name="T10" fmla="*/ 2147483647 w 329"/>
              <a:gd name="T11" fmla="*/ 2147483647 h 222"/>
              <a:gd name="T12" fmla="*/ 0 60000 65536"/>
              <a:gd name="T13" fmla="*/ 0 60000 65536"/>
              <a:gd name="T14" fmla="*/ 0 60000 65536"/>
              <a:gd name="T15" fmla="*/ 0 60000 65536"/>
              <a:gd name="T16" fmla="*/ 0 60000 65536"/>
              <a:gd name="T17" fmla="*/ 0 60000 65536"/>
              <a:gd name="T18" fmla="*/ 0 w 329"/>
              <a:gd name="T19" fmla="*/ 0 h 222"/>
              <a:gd name="T20" fmla="*/ 329 w 329"/>
              <a:gd name="T21" fmla="*/ 222 h 222"/>
            </a:gdLst>
            <a:ahLst/>
            <a:cxnLst>
              <a:cxn ang="T12">
                <a:pos x="T0" y="T1"/>
              </a:cxn>
              <a:cxn ang="T13">
                <a:pos x="T2" y="T3"/>
              </a:cxn>
              <a:cxn ang="T14">
                <a:pos x="T4" y="T5"/>
              </a:cxn>
              <a:cxn ang="T15">
                <a:pos x="T6" y="T7"/>
              </a:cxn>
              <a:cxn ang="T16">
                <a:pos x="T8" y="T9"/>
              </a:cxn>
              <a:cxn ang="T17">
                <a:pos x="T10" y="T11"/>
              </a:cxn>
            </a:cxnLst>
            <a:rect l="T18" t="T19" r="T20" b="T21"/>
            <a:pathLst>
              <a:path w="329" h="222">
                <a:moveTo>
                  <a:pt x="0" y="0"/>
                </a:moveTo>
                <a:cubicBezTo>
                  <a:pt x="16" y="51"/>
                  <a:pt x="60" y="48"/>
                  <a:pt x="108" y="57"/>
                </a:cubicBezTo>
                <a:cubicBezTo>
                  <a:pt x="135" y="75"/>
                  <a:pt x="144" y="103"/>
                  <a:pt x="171" y="121"/>
                </a:cubicBezTo>
                <a:cubicBezTo>
                  <a:pt x="189" y="148"/>
                  <a:pt x="218" y="161"/>
                  <a:pt x="241" y="184"/>
                </a:cubicBezTo>
                <a:cubicBezTo>
                  <a:pt x="246" y="183"/>
                  <a:pt x="283" y="170"/>
                  <a:pt x="285" y="171"/>
                </a:cubicBezTo>
                <a:cubicBezTo>
                  <a:pt x="301" y="175"/>
                  <a:pt x="318" y="210"/>
                  <a:pt x="329" y="22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59" name="Freeform 39"/>
          <p:cNvSpPr>
            <a:spLocks/>
          </p:cNvSpPr>
          <p:nvPr/>
        </p:nvSpPr>
        <p:spPr bwMode="auto">
          <a:xfrm>
            <a:off x="4616450" y="4310063"/>
            <a:ext cx="144463" cy="188912"/>
          </a:xfrm>
          <a:custGeom>
            <a:avLst/>
            <a:gdLst>
              <a:gd name="T0" fmla="*/ 0 w 126"/>
              <a:gd name="T1" fmla="*/ 0 h 165"/>
              <a:gd name="T2" fmla="*/ 2147483647 w 126"/>
              <a:gd name="T3" fmla="*/ 2147483647 h 165"/>
              <a:gd name="T4" fmla="*/ 2147483647 w 126"/>
              <a:gd name="T5" fmla="*/ 2147483647 h 165"/>
              <a:gd name="T6" fmla="*/ 2147483647 w 126"/>
              <a:gd name="T7" fmla="*/ 2147483647 h 165"/>
              <a:gd name="T8" fmla="*/ 0 60000 65536"/>
              <a:gd name="T9" fmla="*/ 0 60000 65536"/>
              <a:gd name="T10" fmla="*/ 0 60000 65536"/>
              <a:gd name="T11" fmla="*/ 0 60000 65536"/>
              <a:gd name="T12" fmla="*/ 0 w 126"/>
              <a:gd name="T13" fmla="*/ 0 h 165"/>
              <a:gd name="T14" fmla="*/ 126 w 126"/>
              <a:gd name="T15" fmla="*/ 165 h 165"/>
            </a:gdLst>
            <a:ahLst/>
            <a:cxnLst>
              <a:cxn ang="T8">
                <a:pos x="T0" y="T1"/>
              </a:cxn>
              <a:cxn ang="T9">
                <a:pos x="T2" y="T3"/>
              </a:cxn>
              <a:cxn ang="T10">
                <a:pos x="T4" y="T5"/>
              </a:cxn>
              <a:cxn ang="T11">
                <a:pos x="T6" y="T7"/>
              </a:cxn>
            </a:cxnLst>
            <a:rect l="T12" t="T13" r="T14" b="T15"/>
            <a:pathLst>
              <a:path w="126" h="165">
                <a:moveTo>
                  <a:pt x="0" y="0"/>
                </a:moveTo>
                <a:cubicBezTo>
                  <a:pt x="25" y="34"/>
                  <a:pt x="53" y="76"/>
                  <a:pt x="95" y="89"/>
                </a:cubicBezTo>
                <a:cubicBezTo>
                  <a:pt x="108" y="110"/>
                  <a:pt x="106" y="104"/>
                  <a:pt x="114" y="127"/>
                </a:cubicBezTo>
                <a:cubicBezTo>
                  <a:pt x="118" y="140"/>
                  <a:pt x="126" y="165"/>
                  <a:pt x="126" y="165"/>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0" name="Freeform 40"/>
          <p:cNvSpPr>
            <a:spLocks/>
          </p:cNvSpPr>
          <p:nvPr/>
        </p:nvSpPr>
        <p:spPr bwMode="auto">
          <a:xfrm>
            <a:off x="4549775" y="3101975"/>
            <a:ext cx="77788" cy="565150"/>
          </a:xfrm>
          <a:custGeom>
            <a:avLst/>
            <a:gdLst>
              <a:gd name="T0" fmla="*/ 2147483647 w 68"/>
              <a:gd name="T1" fmla="*/ 0 h 494"/>
              <a:gd name="T2" fmla="*/ 2147483647 w 68"/>
              <a:gd name="T3" fmla="*/ 2147483647 h 494"/>
              <a:gd name="T4" fmla="*/ 2147483647 w 68"/>
              <a:gd name="T5" fmla="*/ 2147483647 h 494"/>
              <a:gd name="T6" fmla="*/ 2147483647 w 68"/>
              <a:gd name="T7" fmla="*/ 2147483647 h 494"/>
              <a:gd name="T8" fmla="*/ 0 60000 65536"/>
              <a:gd name="T9" fmla="*/ 0 60000 65536"/>
              <a:gd name="T10" fmla="*/ 0 60000 65536"/>
              <a:gd name="T11" fmla="*/ 0 60000 65536"/>
              <a:gd name="T12" fmla="*/ 0 w 68"/>
              <a:gd name="T13" fmla="*/ 0 h 494"/>
              <a:gd name="T14" fmla="*/ 68 w 68"/>
              <a:gd name="T15" fmla="*/ 494 h 494"/>
            </a:gdLst>
            <a:ahLst/>
            <a:cxnLst>
              <a:cxn ang="T8">
                <a:pos x="T0" y="T1"/>
              </a:cxn>
              <a:cxn ang="T9">
                <a:pos x="T2" y="T3"/>
              </a:cxn>
              <a:cxn ang="T10">
                <a:pos x="T4" y="T5"/>
              </a:cxn>
              <a:cxn ang="T11">
                <a:pos x="T6" y="T7"/>
              </a:cxn>
            </a:cxnLst>
            <a:rect l="T12" t="T13" r="T14" b="T15"/>
            <a:pathLst>
              <a:path w="68" h="494">
                <a:moveTo>
                  <a:pt x="11" y="0"/>
                </a:moveTo>
                <a:cubicBezTo>
                  <a:pt x="14" y="69"/>
                  <a:pt x="0" y="135"/>
                  <a:pt x="49" y="184"/>
                </a:cubicBezTo>
                <a:cubicBezTo>
                  <a:pt x="43" y="244"/>
                  <a:pt x="19" y="351"/>
                  <a:pt x="36" y="418"/>
                </a:cubicBezTo>
                <a:cubicBezTo>
                  <a:pt x="42" y="443"/>
                  <a:pt x="68" y="465"/>
                  <a:pt x="68" y="494"/>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1" name="Freeform 41"/>
          <p:cNvSpPr>
            <a:spLocks/>
          </p:cNvSpPr>
          <p:nvPr/>
        </p:nvSpPr>
        <p:spPr bwMode="auto">
          <a:xfrm>
            <a:off x="3684588" y="2943225"/>
            <a:ext cx="74612" cy="465138"/>
          </a:xfrm>
          <a:custGeom>
            <a:avLst/>
            <a:gdLst>
              <a:gd name="T0" fmla="*/ 2147483647 w 65"/>
              <a:gd name="T1" fmla="*/ 0 h 405"/>
              <a:gd name="T2" fmla="*/ 2147483647 w 65"/>
              <a:gd name="T3" fmla="*/ 2147483647 h 405"/>
              <a:gd name="T4" fmla="*/ 2147483647 w 65"/>
              <a:gd name="T5" fmla="*/ 2147483647 h 405"/>
              <a:gd name="T6" fmla="*/ 2147483647 w 65"/>
              <a:gd name="T7" fmla="*/ 2147483647 h 405"/>
              <a:gd name="T8" fmla="*/ 0 60000 65536"/>
              <a:gd name="T9" fmla="*/ 0 60000 65536"/>
              <a:gd name="T10" fmla="*/ 0 60000 65536"/>
              <a:gd name="T11" fmla="*/ 0 60000 65536"/>
              <a:gd name="T12" fmla="*/ 0 w 65"/>
              <a:gd name="T13" fmla="*/ 0 h 405"/>
              <a:gd name="T14" fmla="*/ 65 w 65"/>
              <a:gd name="T15" fmla="*/ 405 h 405"/>
            </a:gdLst>
            <a:ahLst/>
            <a:cxnLst>
              <a:cxn ang="T8">
                <a:pos x="T0" y="T1"/>
              </a:cxn>
              <a:cxn ang="T9">
                <a:pos x="T2" y="T3"/>
              </a:cxn>
              <a:cxn ang="T10">
                <a:pos x="T4" y="T5"/>
              </a:cxn>
              <a:cxn ang="T11">
                <a:pos x="T6" y="T7"/>
              </a:cxn>
            </a:cxnLst>
            <a:rect l="T12" t="T13" r="T14" b="T15"/>
            <a:pathLst>
              <a:path w="65" h="405">
                <a:moveTo>
                  <a:pt x="10" y="0"/>
                </a:moveTo>
                <a:cubicBezTo>
                  <a:pt x="0" y="154"/>
                  <a:pt x="1" y="59"/>
                  <a:pt x="23" y="285"/>
                </a:cubicBezTo>
                <a:cubicBezTo>
                  <a:pt x="25" y="302"/>
                  <a:pt x="42" y="313"/>
                  <a:pt x="48" y="329"/>
                </a:cubicBezTo>
                <a:cubicBezTo>
                  <a:pt x="65" y="370"/>
                  <a:pt x="61" y="362"/>
                  <a:pt x="61" y="405"/>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162" name="Freeform 42"/>
          <p:cNvSpPr>
            <a:spLocks/>
          </p:cNvSpPr>
          <p:nvPr/>
        </p:nvSpPr>
        <p:spPr bwMode="auto">
          <a:xfrm>
            <a:off x="4776788" y="3657600"/>
            <a:ext cx="42862" cy="482600"/>
          </a:xfrm>
          <a:custGeom>
            <a:avLst/>
            <a:gdLst>
              <a:gd name="T0" fmla="*/ 2147483647 w 37"/>
              <a:gd name="T1" fmla="*/ 0 h 417"/>
              <a:gd name="T2" fmla="*/ 0 w 37"/>
              <a:gd name="T3" fmla="*/ 2147483647 h 417"/>
              <a:gd name="T4" fmla="*/ 2147483647 w 37"/>
              <a:gd name="T5" fmla="*/ 2147483647 h 417"/>
              <a:gd name="T6" fmla="*/ 2147483647 w 37"/>
              <a:gd name="T7" fmla="*/ 2147483647 h 417"/>
              <a:gd name="T8" fmla="*/ 2147483647 w 37"/>
              <a:gd name="T9" fmla="*/ 2147483647 h 417"/>
              <a:gd name="T10" fmla="*/ 0 60000 65536"/>
              <a:gd name="T11" fmla="*/ 0 60000 65536"/>
              <a:gd name="T12" fmla="*/ 0 60000 65536"/>
              <a:gd name="T13" fmla="*/ 0 60000 65536"/>
              <a:gd name="T14" fmla="*/ 0 60000 65536"/>
              <a:gd name="T15" fmla="*/ 0 w 37"/>
              <a:gd name="T16" fmla="*/ 0 h 417"/>
              <a:gd name="T17" fmla="*/ 37 w 37"/>
              <a:gd name="T18" fmla="*/ 417 h 417"/>
            </a:gdLst>
            <a:ahLst/>
            <a:cxnLst>
              <a:cxn ang="T10">
                <a:pos x="T0" y="T1"/>
              </a:cxn>
              <a:cxn ang="T11">
                <a:pos x="T2" y="T3"/>
              </a:cxn>
              <a:cxn ang="T12">
                <a:pos x="T4" y="T5"/>
              </a:cxn>
              <a:cxn ang="T13">
                <a:pos x="T6" y="T7"/>
              </a:cxn>
              <a:cxn ang="T14">
                <a:pos x="T8" y="T9"/>
              </a:cxn>
            </a:cxnLst>
            <a:rect l="T15" t="T16" r="T17" b="T18"/>
            <a:pathLst>
              <a:path w="37" h="417">
                <a:moveTo>
                  <a:pt x="37" y="0"/>
                </a:moveTo>
                <a:cubicBezTo>
                  <a:pt x="24" y="40"/>
                  <a:pt x="10" y="79"/>
                  <a:pt x="0" y="120"/>
                </a:cubicBezTo>
                <a:cubicBezTo>
                  <a:pt x="8" y="218"/>
                  <a:pt x="11" y="250"/>
                  <a:pt x="6" y="360"/>
                </a:cubicBezTo>
                <a:cubicBezTo>
                  <a:pt x="8" y="373"/>
                  <a:pt x="9" y="385"/>
                  <a:pt x="12" y="398"/>
                </a:cubicBezTo>
                <a:cubicBezTo>
                  <a:pt x="14" y="405"/>
                  <a:pt x="19" y="417"/>
                  <a:pt x="19" y="417"/>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3" name="Freeform 43"/>
          <p:cNvSpPr>
            <a:spLocks/>
          </p:cNvSpPr>
          <p:nvPr/>
        </p:nvSpPr>
        <p:spPr bwMode="auto">
          <a:xfrm>
            <a:off x="3986213" y="4071938"/>
            <a:ext cx="192087" cy="312737"/>
          </a:xfrm>
          <a:custGeom>
            <a:avLst/>
            <a:gdLst>
              <a:gd name="T0" fmla="*/ 2147483647 w 168"/>
              <a:gd name="T1" fmla="*/ 2147483647 h 274"/>
              <a:gd name="T2" fmla="*/ 2147483647 w 168"/>
              <a:gd name="T3" fmla="*/ 2147483647 h 274"/>
              <a:gd name="T4" fmla="*/ 2147483647 w 168"/>
              <a:gd name="T5" fmla="*/ 2147483647 h 274"/>
              <a:gd name="T6" fmla="*/ 2147483647 w 168"/>
              <a:gd name="T7" fmla="*/ 2147483647 h 274"/>
              <a:gd name="T8" fmla="*/ 2147483647 w 168"/>
              <a:gd name="T9" fmla="*/ 2147483647 h 274"/>
              <a:gd name="T10" fmla="*/ 2147483647 w 168"/>
              <a:gd name="T11" fmla="*/ 2147483647 h 274"/>
              <a:gd name="T12" fmla="*/ 2147483647 w 168"/>
              <a:gd name="T13" fmla="*/ 2147483647 h 274"/>
              <a:gd name="T14" fmla="*/ 0 60000 65536"/>
              <a:gd name="T15" fmla="*/ 0 60000 65536"/>
              <a:gd name="T16" fmla="*/ 0 60000 65536"/>
              <a:gd name="T17" fmla="*/ 0 60000 65536"/>
              <a:gd name="T18" fmla="*/ 0 60000 65536"/>
              <a:gd name="T19" fmla="*/ 0 60000 65536"/>
              <a:gd name="T20" fmla="*/ 0 60000 65536"/>
              <a:gd name="T21" fmla="*/ 0 w 168"/>
              <a:gd name="T22" fmla="*/ 0 h 274"/>
              <a:gd name="T23" fmla="*/ 168 w 168"/>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8" h="274">
                <a:moveTo>
                  <a:pt x="168" y="2"/>
                </a:moveTo>
                <a:cubicBezTo>
                  <a:pt x="128" y="42"/>
                  <a:pt x="164" y="0"/>
                  <a:pt x="143" y="40"/>
                </a:cubicBezTo>
                <a:cubicBezTo>
                  <a:pt x="134" y="58"/>
                  <a:pt x="112" y="91"/>
                  <a:pt x="112" y="91"/>
                </a:cubicBezTo>
                <a:cubicBezTo>
                  <a:pt x="98" y="142"/>
                  <a:pt x="117" y="92"/>
                  <a:pt x="80" y="135"/>
                </a:cubicBezTo>
                <a:cubicBezTo>
                  <a:pt x="74" y="142"/>
                  <a:pt x="73" y="152"/>
                  <a:pt x="67" y="160"/>
                </a:cubicBezTo>
                <a:cubicBezTo>
                  <a:pt x="52" y="180"/>
                  <a:pt x="28" y="193"/>
                  <a:pt x="10" y="211"/>
                </a:cubicBezTo>
                <a:cubicBezTo>
                  <a:pt x="0" y="244"/>
                  <a:pt x="4" y="223"/>
                  <a:pt x="4" y="274"/>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4" name="Freeform 44"/>
          <p:cNvSpPr>
            <a:spLocks/>
          </p:cNvSpPr>
          <p:nvPr/>
        </p:nvSpPr>
        <p:spPr bwMode="auto">
          <a:xfrm>
            <a:off x="4932363" y="4232275"/>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165" name="Freeform 45"/>
          <p:cNvSpPr>
            <a:spLocks/>
          </p:cNvSpPr>
          <p:nvPr/>
        </p:nvSpPr>
        <p:spPr bwMode="auto">
          <a:xfrm>
            <a:off x="2230438" y="3535363"/>
            <a:ext cx="565150" cy="236537"/>
          </a:xfrm>
          <a:custGeom>
            <a:avLst/>
            <a:gdLst>
              <a:gd name="T0" fmla="*/ 2147483647 w 496"/>
              <a:gd name="T1" fmla="*/ 0 h 208"/>
              <a:gd name="T2" fmla="*/ 2147483647 w 496"/>
              <a:gd name="T3" fmla="*/ 2147483647 h 208"/>
              <a:gd name="T4" fmla="*/ 2147483647 w 496"/>
              <a:gd name="T5" fmla="*/ 2147483647 h 208"/>
              <a:gd name="T6" fmla="*/ 0 w 496"/>
              <a:gd name="T7" fmla="*/ 2147483647 h 208"/>
              <a:gd name="T8" fmla="*/ 0 60000 65536"/>
              <a:gd name="T9" fmla="*/ 0 60000 65536"/>
              <a:gd name="T10" fmla="*/ 0 60000 65536"/>
              <a:gd name="T11" fmla="*/ 0 60000 65536"/>
              <a:gd name="T12" fmla="*/ 0 w 496"/>
              <a:gd name="T13" fmla="*/ 0 h 208"/>
              <a:gd name="T14" fmla="*/ 496 w 496"/>
              <a:gd name="T15" fmla="*/ 208 h 208"/>
            </a:gdLst>
            <a:ahLst/>
            <a:cxnLst>
              <a:cxn ang="T8">
                <a:pos x="T0" y="T1"/>
              </a:cxn>
              <a:cxn ang="T9">
                <a:pos x="T2" y="T3"/>
              </a:cxn>
              <a:cxn ang="T10">
                <a:pos x="T4" y="T5"/>
              </a:cxn>
              <a:cxn ang="T11">
                <a:pos x="T6" y="T7"/>
              </a:cxn>
            </a:cxnLst>
            <a:rect l="T12" t="T13" r="T14" b="T15"/>
            <a:pathLst>
              <a:path w="496" h="208">
                <a:moveTo>
                  <a:pt x="496" y="0"/>
                </a:moveTo>
                <a:cubicBezTo>
                  <a:pt x="435" y="41"/>
                  <a:pt x="364" y="41"/>
                  <a:pt x="296" y="64"/>
                </a:cubicBezTo>
                <a:cubicBezTo>
                  <a:pt x="197" y="163"/>
                  <a:pt x="259" y="134"/>
                  <a:pt x="88" y="144"/>
                </a:cubicBezTo>
                <a:cubicBezTo>
                  <a:pt x="33" y="162"/>
                  <a:pt x="37" y="171"/>
                  <a:pt x="0" y="20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166" name="Freeform 46"/>
          <p:cNvSpPr>
            <a:spLocks/>
          </p:cNvSpPr>
          <p:nvPr/>
        </p:nvSpPr>
        <p:spPr bwMode="auto">
          <a:xfrm>
            <a:off x="6016625" y="316388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4" name="Group 47"/>
          <p:cNvGrpSpPr>
            <a:grpSpLocks/>
          </p:cNvGrpSpPr>
          <p:nvPr/>
        </p:nvGrpSpPr>
        <p:grpSpPr bwMode="auto">
          <a:xfrm>
            <a:off x="2998788" y="2917825"/>
            <a:ext cx="122237" cy="120650"/>
            <a:chOff x="5102" y="3465"/>
            <a:chExt cx="107" cy="106"/>
          </a:xfrm>
        </p:grpSpPr>
        <p:sp>
          <p:nvSpPr>
            <p:cNvPr id="48506" name="Oval 48"/>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507" name="Oval 49"/>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508" name="Oval 50"/>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509" name="Group 51"/>
            <p:cNvGrpSpPr>
              <a:grpSpLocks/>
            </p:cNvGrpSpPr>
            <p:nvPr/>
          </p:nvGrpSpPr>
          <p:grpSpPr bwMode="auto">
            <a:xfrm>
              <a:off x="5102" y="3465"/>
              <a:ext cx="107" cy="106"/>
              <a:chOff x="5063" y="3238"/>
              <a:chExt cx="107" cy="106"/>
            </a:xfrm>
          </p:grpSpPr>
          <p:sp>
            <p:nvSpPr>
              <p:cNvPr id="48510" name="Line 5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511" name="Line 5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512" name="Line 5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513" name="Line 5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6" name="Group 56"/>
          <p:cNvGrpSpPr>
            <a:grpSpLocks/>
          </p:cNvGrpSpPr>
          <p:nvPr/>
        </p:nvGrpSpPr>
        <p:grpSpPr bwMode="auto">
          <a:xfrm>
            <a:off x="2665413" y="3929063"/>
            <a:ext cx="122237" cy="120650"/>
            <a:chOff x="5102" y="3465"/>
            <a:chExt cx="107" cy="106"/>
          </a:xfrm>
        </p:grpSpPr>
        <p:sp>
          <p:nvSpPr>
            <p:cNvPr id="48498" name="Oval 5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99" name="Oval 5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500" name="Oval 5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501" name="Group 60"/>
            <p:cNvGrpSpPr>
              <a:grpSpLocks/>
            </p:cNvGrpSpPr>
            <p:nvPr/>
          </p:nvGrpSpPr>
          <p:grpSpPr bwMode="auto">
            <a:xfrm>
              <a:off x="5102" y="3465"/>
              <a:ext cx="107" cy="106"/>
              <a:chOff x="5063" y="3238"/>
              <a:chExt cx="107" cy="106"/>
            </a:xfrm>
          </p:grpSpPr>
          <p:sp>
            <p:nvSpPr>
              <p:cNvPr id="48502" name="Line 6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503" name="Line 6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504" name="Line 6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505" name="Line 6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8" name="Group 65"/>
          <p:cNvGrpSpPr>
            <a:grpSpLocks/>
          </p:cNvGrpSpPr>
          <p:nvPr/>
        </p:nvGrpSpPr>
        <p:grpSpPr bwMode="auto">
          <a:xfrm>
            <a:off x="6315075" y="2679700"/>
            <a:ext cx="122238" cy="120650"/>
            <a:chOff x="5102" y="3465"/>
            <a:chExt cx="107" cy="106"/>
          </a:xfrm>
        </p:grpSpPr>
        <p:sp>
          <p:nvSpPr>
            <p:cNvPr id="48490" name="Oval 66"/>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91" name="Oval 67"/>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92" name="Oval 68"/>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93" name="Group 69"/>
            <p:cNvGrpSpPr>
              <a:grpSpLocks/>
            </p:cNvGrpSpPr>
            <p:nvPr/>
          </p:nvGrpSpPr>
          <p:grpSpPr bwMode="auto">
            <a:xfrm>
              <a:off x="5102" y="3465"/>
              <a:ext cx="107" cy="106"/>
              <a:chOff x="5063" y="3238"/>
              <a:chExt cx="107" cy="106"/>
            </a:xfrm>
          </p:grpSpPr>
          <p:sp>
            <p:nvSpPr>
              <p:cNvPr id="48494" name="Line 7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95" name="Line 7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96" name="Line 7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97" name="Line 7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10" name="Group 74"/>
          <p:cNvGrpSpPr>
            <a:grpSpLocks/>
          </p:cNvGrpSpPr>
          <p:nvPr/>
        </p:nvGrpSpPr>
        <p:grpSpPr bwMode="auto">
          <a:xfrm>
            <a:off x="5727700" y="3038475"/>
            <a:ext cx="122238" cy="120650"/>
            <a:chOff x="5102" y="3465"/>
            <a:chExt cx="107" cy="106"/>
          </a:xfrm>
        </p:grpSpPr>
        <p:sp>
          <p:nvSpPr>
            <p:cNvPr id="48482" name="Oval 75"/>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83" name="Oval 76"/>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84" name="Oval 77"/>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85" name="Group 78"/>
            <p:cNvGrpSpPr>
              <a:grpSpLocks/>
            </p:cNvGrpSpPr>
            <p:nvPr/>
          </p:nvGrpSpPr>
          <p:grpSpPr bwMode="auto">
            <a:xfrm>
              <a:off x="5102" y="3465"/>
              <a:ext cx="107" cy="106"/>
              <a:chOff x="5063" y="3238"/>
              <a:chExt cx="107" cy="106"/>
            </a:xfrm>
          </p:grpSpPr>
          <p:sp>
            <p:nvSpPr>
              <p:cNvPr id="48486" name="Line 79"/>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87" name="Line 80"/>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88" name="Line 81"/>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89" name="Line 82"/>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12" name="Group 83"/>
          <p:cNvGrpSpPr>
            <a:grpSpLocks/>
          </p:cNvGrpSpPr>
          <p:nvPr/>
        </p:nvGrpSpPr>
        <p:grpSpPr bwMode="auto">
          <a:xfrm>
            <a:off x="4340225" y="4235450"/>
            <a:ext cx="122238" cy="120650"/>
            <a:chOff x="5102" y="3465"/>
            <a:chExt cx="107" cy="106"/>
          </a:xfrm>
        </p:grpSpPr>
        <p:sp>
          <p:nvSpPr>
            <p:cNvPr id="48474" name="Oval 84"/>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75" name="Oval 85"/>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76" name="Oval 86"/>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77" name="Group 87"/>
            <p:cNvGrpSpPr>
              <a:grpSpLocks/>
            </p:cNvGrpSpPr>
            <p:nvPr/>
          </p:nvGrpSpPr>
          <p:grpSpPr bwMode="auto">
            <a:xfrm>
              <a:off x="5102" y="3465"/>
              <a:ext cx="107" cy="106"/>
              <a:chOff x="5063" y="3238"/>
              <a:chExt cx="107" cy="106"/>
            </a:xfrm>
          </p:grpSpPr>
          <p:sp>
            <p:nvSpPr>
              <p:cNvPr id="48478" name="Line 8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79" name="Line 8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80" name="Line 9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81" name="Line 9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14" name="Group 92"/>
          <p:cNvGrpSpPr>
            <a:grpSpLocks/>
          </p:cNvGrpSpPr>
          <p:nvPr/>
        </p:nvGrpSpPr>
        <p:grpSpPr bwMode="auto">
          <a:xfrm>
            <a:off x="2776538" y="3424238"/>
            <a:ext cx="122237" cy="120650"/>
            <a:chOff x="5102" y="3465"/>
            <a:chExt cx="107" cy="106"/>
          </a:xfrm>
        </p:grpSpPr>
        <p:sp>
          <p:nvSpPr>
            <p:cNvPr id="48466" name="Oval 93"/>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67" name="Oval 94"/>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68" name="Oval 95"/>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69" name="Group 96"/>
            <p:cNvGrpSpPr>
              <a:grpSpLocks/>
            </p:cNvGrpSpPr>
            <p:nvPr/>
          </p:nvGrpSpPr>
          <p:grpSpPr bwMode="auto">
            <a:xfrm>
              <a:off x="5102" y="3465"/>
              <a:ext cx="107" cy="106"/>
              <a:chOff x="5063" y="3238"/>
              <a:chExt cx="107" cy="106"/>
            </a:xfrm>
          </p:grpSpPr>
          <p:sp>
            <p:nvSpPr>
              <p:cNvPr id="48470" name="Line 9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71" name="Line 9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72" name="Line 9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73" name="Line 10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8176" name="Group 101"/>
          <p:cNvGrpSpPr>
            <a:grpSpLocks/>
          </p:cNvGrpSpPr>
          <p:nvPr/>
        </p:nvGrpSpPr>
        <p:grpSpPr bwMode="auto">
          <a:xfrm>
            <a:off x="6045200" y="2416175"/>
            <a:ext cx="122238" cy="120650"/>
            <a:chOff x="5102" y="3465"/>
            <a:chExt cx="107" cy="106"/>
          </a:xfrm>
        </p:grpSpPr>
        <p:sp>
          <p:nvSpPr>
            <p:cNvPr id="48458" name="Oval 102"/>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59" name="Oval 103"/>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60" name="Oval 104"/>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61" name="Group 105"/>
            <p:cNvGrpSpPr>
              <a:grpSpLocks/>
            </p:cNvGrpSpPr>
            <p:nvPr/>
          </p:nvGrpSpPr>
          <p:grpSpPr bwMode="auto">
            <a:xfrm>
              <a:off x="5102" y="3465"/>
              <a:ext cx="107" cy="106"/>
              <a:chOff x="5063" y="3238"/>
              <a:chExt cx="107" cy="106"/>
            </a:xfrm>
          </p:grpSpPr>
          <p:sp>
            <p:nvSpPr>
              <p:cNvPr id="48462" name="Line 10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63" name="Line 10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64" name="Line 10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65" name="Line 10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8177" name="Group 110"/>
          <p:cNvGrpSpPr>
            <a:grpSpLocks/>
          </p:cNvGrpSpPr>
          <p:nvPr/>
        </p:nvGrpSpPr>
        <p:grpSpPr bwMode="auto">
          <a:xfrm>
            <a:off x="5294313" y="4187825"/>
            <a:ext cx="122237" cy="120650"/>
            <a:chOff x="5102" y="3465"/>
            <a:chExt cx="107" cy="106"/>
          </a:xfrm>
        </p:grpSpPr>
        <p:sp>
          <p:nvSpPr>
            <p:cNvPr id="48450" name="Oval 111"/>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51" name="Oval 112"/>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52" name="Oval 113"/>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53" name="Group 114"/>
            <p:cNvGrpSpPr>
              <a:grpSpLocks/>
            </p:cNvGrpSpPr>
            <p:nvPr/>
          </p:nvGrpSpPr>
          <p:grpSpPr bwMode="auto">
            <a:xfrm>
              <a:off x="5102" y="3465"/>
              <a:ext cx="107" cy="106"/>
              <a:chOff x="5063" y="3238"/>
              <a:chExt cx="107" cy="106"/>
            </a:xfrm>
          </p:grpSpPr>
          <p:sp>
            <p:nvSpPr>
              <p:cNvPr id="48454" name="Line 11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55" name="Line 11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56" name="Line 11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57" name="Line 11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0" name="Group 119"/>
          <p:cNvGrpSpPr>
            <a:grpSpLocks/>
          </p:cNvGrpSpPr>
          <p:nvPr/>
        </p:nvGrpSpPr>
        <p:grpSpPr bwMode="auto">
          <a:xfrm>
            <a:off x="3074988" y="2406650"/>
            <a:ext cx="3446462" cy="2074863"/>
            <a:chOff x="1652" y="1870"/>
            <a:chExt cx="3022" cy="1820"/>
          </a:xfrm>
        </p:grpSpPr>
        <p:grpSp>
          <p:nvGrpSpPr>
            <p:cNvPr id="48445" name="Group 120"/>
            <p:cNvGrpSpPr>
              <a:grpSpLocks/>
            </p:cNvGrpSpPr>
            <p:nvPr/>
          </p:nvGrpSpPr>
          <p:grpSpPr bwMode="auto">
            <a:xfrm>
              <a:off x="1652" y="1870"/>
              <a:ext cx="3022" cy="1820"/>
              <a:chOff x="1652" y="1870"/>
              <a:chExt cx="3022" cy="1820"/>
            </a:xfrm>
          </p:grpSpPr>
          <p:sp>
            <p:nvSpPr>
              <p:cNvPr id="48447" name="Freeform 121"/>
              <p:cNvSpPr>
                <a:spLocks/>
              </p:cNvSpPr>
              <p:nvPr/>
            </p:nvSpPr>
            <p:spPr bwMode="auto">
              <a:xfrm>
                <a:off x="1652" y="3576"/>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8448" name="Freeform 122"/>
              <p:cNvSpPr>
                <a:spLocks/>
              </p:cNvSpPr>
              <p:nvPr/>
            </p:nvSpPr>
            <p:spPr bwMode="auto">
              <a:xfrm>
                <a:off x="3563" y="355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48449" name="Freeform 123"/>
              <p:cNvSpPr>
                <a:spLocks/>
              </p:cNvSpPr>
              <p:nvPr/>
            </p:nvSpPr>
            <p:spPr bwMode="auto">
              <a:xfrm>
                <a:off x="4569" y="1870"/>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sp>
          <p:nvSpPr>
            <p:cNvPr id="48446" name="Freeform 124"/>
            <p:cNvSpPr>
              <a:spLocks/>
            </p:cNvSpPr>
            <p:nvPr/>
          </p:nvSpPr>
          <p:spPr bwMode="auto">
            <a:xfrm>
              <a:off x="4481" y="3117"/>
              <a:ext cx="105" cy="114"/>
            </a:xfrm>
            <a:custGeom>
              <a:avLst/>
              <a:gdLst>
                <a:gd name="T0" fmla="*/ 23 w 209"/>
                <a:gd name="T1" fmla="*/ 6 h 227"/>
                <a:gd name="T2" fmla="*/ 20 w 209"/>
                <a:gd name="T3" fmla="*/ 5 h 227"/>
                <a:gd name="T4" fmla="*/ 17 w 209"/>
                <a:gd name="T5" fmla="*/ 6 h 227"/>
                <a:gd name="T6" fmla="*/ 15 w 209"/>
                <a:gd name="T7" fmla="*/ 9 h 227"/>
                <a:gd name="T8" fmla="*/ 12 w 209"/>
                <a:gd name="T9" fmla="*/ 4 h 227"/>
                <a:gd name="T10" fmla="*/ 16 w 209"/>
                <a:gd name="T11" fmla="*/ 3 h 227"/>
                <a:gd name="T12" fmla="*/ 18 w 209"/>
                <a:gd name="T13" fmla="*/ 3 h 227"/>
                <a:gd name="T14" fmla="*/ 17 w 209"/>
                <a:gd name="T15" fmla="*/ 2 h 227"/>
                <a:gd name="T16" fmla="*/ 16 w 209"/>
                <a:gd name="T17" fmla="*/ 0 h 227"/>
                <a:gd name="T18" fmla="*/ 12 w 209"/>
                <a:gd name="T19" fmla="*/ 2 h 227"/>
                <a:gd name="T20" fmla="*/ 11 w 209"/>
                <a:gd name="T21" fmla="*/ 4 h 227"/>
                <a:gd name="T22" fmla="*/ 10 w 209"/>
                <a:gd name="T23" fmla="*/ 7 h 227"/>
                <a:gd name="T24" fmla="*/ 8 w 209"/>
                <a:gd name="T25" fmla="*/ 5 h 227"/>
                <a:gd name="T26" fmla="*/ 6 w 209"/>
                <a:gd name="T27" fmla="*/ 4 h 227"/>
                <a:gd name="T28" fmla="*/ 5 w 209"/>
                <a:gd name="T29" fmla="*/ 4 h 227"/>
                <a:gd name="T30" fmla="*/ 5 w 209"/>
                <a:gd name="T31" fmla="*/ 6 h 227"/>
                <a:gd name="T32" fmla="*/ 2 w 209"/>
                <a:gd name="T33" fmla="*/ 5 h 227"/>
                <a:gd name="T34" fmla="*/ 3 w 209"/>
                <a:gd name="T35" fmla="*/ 8 h 227"/>
                <a:gd name="T36" fmla="*/ 6 w 209"/>
                <a:gd name="T37" fmla="*/ 10 h 227"/>
                <a:gd name="T38" fmla="*/ 3 w 209"/>
                <a:gd name="T39" fmla="*/ 12 h 227"/>
                <a:gd name="T40" fmla="*/ 2 w 209"/>
                <a:gd name="T41" fmla="*/ 12 h 227"/>
                <a:gd name="T42" fmla="*/ 0 w 209"/>
                <a:gd name="T43" fmla="*/ 18 h 227"/>
                <a:gd name="T44" fmla="*/ 2 w 209"/>
                <a:gd name="T45" fmla="*/ 19 h 227"/>
                <a:gd name="T46" fmla="*/ 2 w 209"/>
                <a:gd name="T47" fmla="*/ 21 h 227"/>
                <a:gd name="T48" fmla="*/ 3 w 209"/>
                <a:gd name="T49" fmla="*/ 18 h 227"/>
                <a:gd name="T50" fmla="*/ 3 w 209"/>
                <a:gd name="T51" fmla="*/ 14 h 227"/>
                <a:gd name="T52" fmla="*/ 6 w 209"/>
                <a:gd name="T53" fmla="*/ 14 h 227"/>
                <a:gd name="T54" fmla="*/ 6 w 209"/>
                <a:gd name="T55" fmla="*/ 18 h 227"/>
                <a:gd name="T56" fmla="*/ 4 w 209"/>
                <a:gd name="T57" fmla="*/ 19 h 227"/>
                <a:gd name="T58" fmla="*/ 3 w 209"/>
                <a:gd name="T59" fmla="*/ 24 h 227"/>
                <a:gd name="T60" fmla="*/ 5 w 209"/>
                <a:gd name="T61" fmla="*/ 25 h 227"/>
                <a:gd name="T62" fmla="*/ 5 w 209"/>
                <a:gd name="T63" fmla="*/ 27 h 227"/>
                <a:gd name="T64" fmla="*/ 6 w 209"/>
                <a:gd name="T65" fmla="*/ 25 h 227"/>
                <a:gd name="T66" fmla="*/ 5 w 209"/>
                <a:gd name="T67" fmla="*/ 22 h 227"/>
                <a:gd name="T68" fmla="*/ 8 w 209"/>
                <a:gd name="T69" fmla="*/ 19 h 227"/>
                <a:gd name="T70" fmla="*/ 10 w 209"/>
                <a:gd name="T71" fmla="*/ 20 h 227"/>
                <a:gd name="T72" fmla="*/ 9 w 209"/>
                <a:gd name="T73" fmla="*/ 23 h 227"/>
                <a:gd name="T74" fmla="*/ 9 w 209"/>
                <a:gd name="T75" fmla="*/ 24 h 227"/>
                <a:gd name="T76" fmla="*/ 11 w 209"/>
                <a:gd name="T77" fmla="*/ 28 h 227"/>
                <a:gd name="T78" fmla="*/ 13 w 209"/>
                <a:gd name="T79" fmla="*/ 28 h 227"/>
                <a:gd name="T80" fmla="*/ 13 w 209"/>
                <a:gd name="T81" fmla="*/ 26 h 227"/>
                <a:gd name="T82" fmla="*/ 10 w 209"/>
                <a:gd name="T83" fmla="*/ 24 h 227"/>
                <a:gd name="T84" fmla="*/ 11 w 209"/>
                <a:gd name="T85" fmla="*/ 21 h 227"/>
                <a:gd name="T86" fmla="*/ 15 w 209"/>
                <a:gd name="T87" fmla="*/ 22 h 227"/>
                <a:gd name="T88" fmla="*/ 16 w 209"/>
                <a:gd name="T89" fmla="*/ 23 h 227"/>
                <a:gd name="T90" fmla="*/ 21 w 209"/>
                <a:gd name="T91" fmla="*/ 20 h 227"/>
                <a:gd name="T92" fmla="*/ 21 w 209"/>
                <a:gd name="T93" fmla="*/ 18 h 227"/>
                <a:gd name="T94" fmla="*/ 20 w 209"/>
                <a:gd name="T95" fmla="*/ 16 h 227"/>
                <a:gd name="T96" fmla="*/ 20 w 209"/>
                <a:gd name="T97" fmla="*/ 13 h 227"/>
                <a:gd name="T98" fmla="*/ 22 w 209"/>
                <a:gd name="T99" fmla="*/ 12 h 227"/>
                <a:gd name="T100" fmla="*/ 24 w 209"/>
                <a:gd name="T101" fmla="*/ 14 h 227"/>
                <a:gd name="T102" fmla="*/ 26 w 209"/>
                <a:gd name="T103" fmla="*/ 14 h 227"/>
                <a:gd name="T104" fmla="*/ 25 w 209"/>
                <a:gd name="T105" fmla="*/ 13 h 227"/>
                <a:gd name="T106" fmla="*/ 22 w 209"/>
                <a:gd name="T107" fmla="*/ 10 h 227"/>
                <a:gd name="T108" fmla="*/ 21 w 209"/>
                <a:gd name="T109" fmla="*/ 11 h 227"/>
                <a:gd name="T110" fmla="*/ 17 w 209"/>
                <a:gd name="T111" fmla="*/ 10 h 227"/>
                <a:gd name="T112" fmla="*/ 17 w 209"/>
                <a:gd name="T113" fmla="*/ 9 h 227"/>
                <a:gd name="T114" fmla="*/ 21 w 209"/>
                <a:gd name="T115" fmla="*/ 8 h 227"/>
                <a:gd name="T116" fmla="*/ 24 w 209"/>
                <a:gd name="T117" fmla="*/ 10 h 227"/>
                <a:gd name="T118" fmla="*/ 25 w 209"/>
                <a:gd name="T119" fmla="*/ 8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sp>
        <p:nvSpPr>
          <p:cNvPr id="261245" name="Freeform 125"/>
          <p:cNvSpPr>
            <a:spLocks/>
          </p:cNvSpPr>
          <p:nvPr/>
        </p:nvSpPr>
        <p:spPr bwMode="auto">
          <a:xfrm>
            <a:off x="2255838" y="2595563"/>
            <a:ext cx="168275" cy="231775"/>
          </a:xfrm>
          <a:custGeom>
            <a:avLst/>
            <a:gdLst>
              <a:gd name="T0" fmla="*/ 2147483647 w 148"/>
              <a:gd name="T1" fmla="*/ 0 h 204"/>
              <a:gd name="T2" fmla="*/ 2147483647 w 148"/>
              <a:gd name="T3" fmla="*/ 2147483647 h 204"/>
              <a:gd name="T4" fmla="*/ 2147483647 w 148"/>
              <a:gd name="T5" fmla="*/ 2147483647 h 204"/>
              <a:gd name="T6" fmla="*/ 2147483647 w 148"/>
              <a:gd name="T7" fmla="*/ 2147483647 h 204"/>
              <a:gd name="T8" fmla="*/ 0 w 148"/>
              <a:gd name="T9" fmla="*/ 2147483647 h 204"/>
              <a:gd name="T10" fmla="*/ 0 60000 65536"/>
              <a:gd name="T11" fmla="*/ 0 60000 65536"/>
              <a:gd name="T12" fmla="*/ 0 60000 65536"/>
              <a:gd name="T13" fmla="*/ 0 60000 65536"/>
              <a:gd name="T14" fmla="*/ 0 60000 65536"/>
              <a:gd name="T15" fmla="*/ 0 w 148"/>
              <a:gd name="T16" fmla="*/ 0 h 204"/>
              <a:gd name="T17" fmla="*/ 148 w 148"/>
              <a:gd name="T18" fmla="*/ 204 h 204"/>
            </a:gdLst>
            <a:ahLst/>
            <a:cxnLst>
              <a:cxn ang="T10">
                <a:pos x="T0" y="T1"/>
              </a:cxn>
              <a:cxn ang="T11">
                <a:pos x="T2" y="T3"/>
              </a:cxn>
              <a:cxn ang="T12">
                <a:pos x="T4" y="T5"/>
              </a:cxn>
              <a:cxn ang="T13">
                <a:pos x="T6" y="T7"/>
              </a:cxn>
              <a:cxn ang="T14">
                <a:pos x="T8" y="T9"/>
              </a:cxn>
            </a:cxnLst>
            <a:rect l="T15" t="T16" r="T17" b="T18"/>
            <a:pathLst>
              <a:path w="148" h="204">
                <a:moveTo>
                  <a:pt x="144" y="0"/>
                </a:moveTo>
                <a:cubicBezTo>
                  <a:pt x="141" y="22"/>
                  <a:pt x="148" y="50"/>
                  <a:pt x="132" y="66"/>
                </a:cubicBezTo>
                <a:cubicBezTo>
                  <a:pt x="122" y="76"/>
                  <a:pt x="96" y="90"/>
                  <a:pt x="96" y="90"/>
                </a:cubicBezTo>
                <a:cubicBezTo>
                  <a:pt x="78" y="144"/>
                  <a:pt x="72" y="165"/>
                  <a:pt x="12" y="180"/>
                </a:cubicBezTo>
                <a:cubicBezTo>
                  <a:pt x="5" y="201"/>
                  <a:pt x="10" y="194"/>
                  <a:pt x="0" y="204"/>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46" name="Freeform 126"/>
          <p:cNvSpPr>
            <a:spLocks/>
          </p:cNvSpPr>
          <p:nvPr/>
        </p:nvSpPr>
        <p:spPr bwMode="auto">
          <a:xfrm>
            <a:off x="2147888" y="3121025"/>
            <a:ext cx="233362" cy="96838"/>
          </a:xfrm>
          <a:custGeom>
            <a:avLst/>
            <a:gdLst>
              <a:gd name="T0" fmla="*/ 2147483647 w 204"/>
              <a:gd name="T1" fmla="*/ 2147483647 h 84"/>
              <a:gd name="T2" fmla="*/ 2147483647 w 204"/>
              <a:gd name="T3" fmla="*/ 2147483647 h 84"/>
              <a:gd name="T4" fmla="*/ 2147483647 w 204"/>
              <a:gd name="T5" fmla="*/ 2147483647 h 84"/>
              <a:gd name="T6" fmla="*/ 2147483647 w 204"/>
              <a:gd name="T7" fmla="*/ 2147483647 h 84"/>
              <a:gd name="T8" fmla="*/ 2147483647 w 204"/>
              <a:gd name="T9" fmla="*/ 2147483647 h 84"/>
              <a:gd name="T10" fmla="*/ 2147483647 w 204"/>
              <a:gd name="T11" fmla="*/ 2147483647 h 84"/>
              <a:gd name="T12" fmla="*/ 0 w 204"/>
              <a:gd name="T13" fmla="*/ 0 h 84"/>
              <a:gd name="T14" fmla="*/ 0 60000 65536"/>
              <a:gd name="T15" fmla="*/ 0 60000 65536"/>
              <a:gd name="T16" fmla="*/ 0 60000 65536"/>
              <a:gd name="T17" fmla="*/ 0 60000 65536"/>
              <a:gd name="T18" fmla="*/ 0 60000 65536"/>
              <a:gd name="T19" fmla="*/ 0 60000 65536"/>
              <a:gd name="T20" fmla="*/ 0 60000 65536"/>
              <a:gd name="T21" fmla="*/ 0 w 204"/>
              <a:gd name="T22" fmla="*/ 0 h 84"/>
              <a:gd name="T23" fmla="*/ 204 w 204"/>
              <a:gd name="T24" fmla="*/ 84 h 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4" h="84">
                <a:moveTo>
                  <a:pt x="204" y="84"/>
                </a:moveTo>
                <a:cubicBezTo>
                  <a:pt x="192" y="76"/>
                  <a:pt x="180" y="68"/>
                  <a:pt x="168" y="60"/>
                </a:cubicBezTo>
                <a:cubicBezTo>
                  <a:pt x="156" y="52"/>
                  <a:pt x="158" y="27"/>
                  <a:pt x="144" y="24"/>
                </a:cubicBezTo>
                <a:cubicBezTo>
                  <a:pt x="136" y="22"/>
                  <a:pt x="128" y="20"/>
                  <a:pt x="120" y="18"/>
                </a:cubicBezTo>
                <a:cubicBezTo>
                  <a:pt x="92" y="22"/>
                  <a:pt x="63" y="33"/>
                  <a:pt x="36" y="24"/>
                </a:cubicBezTo>
                <a:cubicBezTo>
                  <a:pt x="34" y="18"/>
                  <a:pt x="35" y="10"/>
                  <a:pt x="30" y="6"/>
                </a:cubicBezTo>
                <a:cubicBezTo>
                  <a:pt x="22" y="0"/>
                  <a:pt x="0" y="0"/>
                  <a:pt x="0" y="0"/>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47" name="Freeform 127"/>
          <p:cNvSpPr>
            <a:spLocks/>
          </p:cNvSpPr>
          <p:nvPr/>
        </p:nvSpPr>
        <p:spPr bwMode="auto">
          <a:xfrm>
            <a:off x="2309813" y="2989263"/>
            <a:ext cx="338137" cy="457200"/>
          </a:xfrm>
          <a:custGeom>
            <a:avLst/>
            <a:gdLst>
              <a:gd name="T0" fmla="*/ 2147483647 w 297"/>
              <a:gd name="T1" fmla="*/ 0 h 402"/>
              <a:gd name="T2" fmla="*/ 2147483647 w 297"/>
              <a:gd name="T3" fmla="*/ 2147483647 h 402"/>
              <a:gd name="T4" fmla="*/ 2147483647 w 297"/>
              <a:gd name="T5" fmla="*/ 2147483647 h 402"/>
              <a:gd name="T6" fmla="*/ 2147483647 w 297"/>
              <a:gd name="T7" fmla="*/ 2147483647 h 402"/>
              <a:gd name="T8" fmla="*/ 2147483647 w 297"/>
              <a:gd name="T9" fmla="*/ 2147483647 h 402"/>
              <a:gd name="T10" fmla="*/ 2147483647 w 297"/>
              <a:gd name="T11" fmla="*/ 2147483647 h 402"/>
              <a:gd name="T12" fmla="*/ 2147483647 w 297"/>
              <a:gd name="T13" fmla="*/ 2147483647 h 402"/>
              <a:gd name="T14" fmla="*/ 0 w 297"/>
              <a:gd name="T15" fmla="*/ 2147483647 h 402"/>
              <a:gd name="T16" fmla="*/ 0 60000 65536"/>
              <a:gd name="T17" fmla="*/ 0 60000 65536"/>
              <a:gd name="T18" fmla="*/ 0 60000 65536"/>
              <a:gd name="T19" fmla="*/ 0 60000 65536"/>
              <a:gd name="T20" fmla="*/ 0 60000 65536"/>
              <a:gd name="T21" fmla="*/ 0 60000 65536"/>
              <a:gd name="T22" fmla="*/ 0 60000 65536"/>
              <a:gd name="T23" fmla="*/ 0 60000 65536"/>
              <a:gd name="T24" fmla="*/ 0 w 297"/>
              <a:gd name="T25" fmla="*/ 0 h 402"/>
              <a:gd name="T26" fmla="*/ 297 w 297"/>
              <a:gd name="T27" fmla="*/ 402 h 4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7" h="402">
                <a:moveTo>
                  <a:pt x="294" y="0"/>
                </a:moveTo>
                <a:cubicBezTo>
                  <a:pt x="292" y="38"/>
                  <a:pt x="293" y="76"/>
                  <a:pt x="288" y="114"/>
                </a:cubicBezTo>
                <a:cubicBezTo>
                  <a:pt x="286" y="127"/>
                  <a:pt x="276" y="150"/>
                  <a:pt x="276" y="150"/>
                </a:cubicBezTo>
                <a:cubicBezTo>
                  <a:pt x="281" y="188"/>
                  <a:pt x="297" y="255"/>
                  <a:pt x="252" y="270"/>
                </a:cubicBezTo>
                <a:cubicBezTo>
                  <a:pt x="236" y="294"/>
                  <a:pt x="223" y="292"/>
                  <a:pt x="198" y="306"/>
                </a:cubicBezTo>
                <a:cubicBezTo>
                  <a:pt x="162" y="327"/>
                  <a:pt x="117" y="349"/>
                  <a:pt x="78" y="366"/>
                </a:cubicBezTo>
                <a:cubicBezTo>
                  <a:pt x="57" y="375"/>
                  <a:pt x="39" y="387"/>
                  <a:pt x="18" y="396"/>
                </a:cubicBezTo>
                <a:cubicBezTo>
                  <a:pt x="12" y="398"/>
                  <a:pt x="0" y="402"/>
                  <a:pt x="0" y="402"/>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48" name="Freeform 128"/>
          <p:cNvSpPr>
            <a:spLocks/>
          </p:cNvSpPr>
          <p:nvPr/>
        </p:nvSpPr>
        <p:spPr bwMode="auto">
          <a:xfrm>
            <a:off x="2828925" y="2765425"/>
            <a:ext cx="63500" cy="325438"/>
          </a:xfrm>
          <a:custGeom>
            <a:avLst/>
            <a:gdLst>
              <a:gd name="T0" fmla="*/ 2147483647 w 55"/>
              <a:gd name="T1" fmla="*/ 0 h 282"/>
              <a:gd name="T2" fmla="*/ 2147483647 w 55"/>
              <a:gd name="T3" fmla="*/ 2147483647 h 282"/>
              <a:gd name="T4" fmla="*/ 2147483647 w 55"/>
              <a:gd name="T5" fmla="*/ 2147483647 h 282"/>
              <a:gd name="T6" fmla="*/ 2147483647 w 55"/>
              <a:gd name="T7" fmla="*/ 2147483647 h 282"/>
              <a:gd name="T8" fmla="*/ 0 60000 65536"/>
              <a:gd name="T9" fmla="*/ 0 60000 65536"/>
              <a:gd name="T10" fmla="*/ 0 60000 65536"/>
              <a:gd name="T11" fmla="*/ 0 60000 65536"/>
              <a:gd name="T12" fmla="*/ 0 w 55"/>
              <a:gd name="T13" fmla="*/ 0 h 282"/>
              <a:gd name="T14" fmla="*/ 55 w 55"/>
              <a:gd name="T15" fmla="*/ 282 h 282"/>
            </a:gdLst>
            <a:ahLst/>
            <a:cxnLst>
              <a:cxn ang="T8">
                <a:pos x="T0" y="T1"/>
              </a:cxn>
              <a:cxn ang="T9">
                <a:pos x="T2" y="T3"/>
              </a:cxn>
              <a:cxn ang="T10">
                <a:pos x="T4" y="T5"/>
              </a:cxn>
              <a:cxn ang="T11">
                <a:pos x="T6" y="T7"/>
              </a:cxn>
            </a:cxnLst>
            <a:rect l="T12" t="T13" r="T14" b="T15"/>
            <a:pathLst>
              <a:path w="55" h="282">
                <a:moveTo>
                  <a:pt x="51" y="0"/>
                </a:moveTo>
                <a:cubicBezTo>
                  <a:pt x="47" y="15"/>
                  <a:pt x="36" y="27"/>
                  <a:pt x="33" y="42"/>
                </a:cubicBezTo>
                <a:cubicBezTo>
                  <a:pt x="16" y="146"/>
                  <a:pt x="55" y="114"/>
                  <a:pt x="9" y="144"/>
                </a:cubicBezTo>
                <a:cubicBezTo>
                  <a:pt x="0" y="191"/>
                  <a:pt x="9" y="235"/>
                  <a:pt x="9" y="28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49" name="Freeform 129"/>
          <p:cNvSpPr>
            <a:spLocks/>
          </p:cNvSpPr>
          <p:nvPr/>
        </p:nvSpPr>
        <p:spPr bwMode="auto">
          <a:xfrm>
            <a:off x="3178175" y="3124200"/>
            <a:ext cx="184150" cy="293688"/>
          </a:xfrm>
          <a:custGeom>
            <a:avLst/>
            <a:gdLst>
              <a:gd name="T0" fmla="*/ 0 w 162"/>
              <a:gd name="T1" fmla="*/ 0 h 258"/>
              <a:gd name="T2" fmla="*/ 2147483647 w 162"/>
              <a:gd name="T3" fmla="*/ 2147483647 h 258"/>
              <a:gd name="T4" fmla="*/ 2147483647 w 162"/>
              <a:gd name="T5" fmla="*/ 2147483647 h 258"/>
              <a:gd name="T6" fmla="*/ 2147483647 w 162"/>
              <a:gd name="T7" fmla="*/ 2147483647 h 258"/>
              <a:gd name="T8" fmla="*/ 2147483647 w 162"/>
              <a:gd name="T9" fmla="*/ 2147483647 h 258"/>
              <a:gd name="T10" fmla="*/ 2147483647 w 162"/>
              <a:gd name="T11" fmla="*/ 2147483647 h 258"/>
              <a:gd name="T12" fmla="*/ 2147483647 w 162"/>
              <a:gd name="T13" fmla="*/ 2147483647 h 258"/>
              <a:gd name="T14" fmla="*/ 0 60000 65536"/>
              <a:gd name="T15" fmla="*/ 0 60000 65536"/>
              <a:gd name="T16" fmla="*/ 0 60000 65536"/>
              <a:gd name="T17" fmla="*/ 0 60000 65536"/>
              <a:gd name="T18" fmla="*/ 0 60000 65536"/>
              <a:gd name="T19" fmla="*/ 0 60000 65536"/>
              <a:gd name="T20" fmla="*/ 0 60000 65536"/>
              <a:gd name="T21" fmla="*/ 0 w 162"/>
              <a:gd name="T22" fmla="*/ 0 h 258"/>
              <a:gd name="T23" fmla="*/ 162 w 162"/>
              <a:gd name="T24" fmla="*/ 258 h 2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258">
                <a:moveTo>
                  <a:pt x="0" y="0"/>
                </a:moveTo>
                <a:cubicBezTo>
                  <a:pt x="23" y="23"/>
                  <a:pt x="27" y="48"/>
                  <a:pt x="54" y="66"/>
                </a:cubicBezTo>
                <a:cubicBezTo>
                  <a:pt x="65" y="83"/>
                  <a:pt x="75" y="102"/>
                  <a:pt x="84" y="120"/>
                </a:cubicBezTo>
                <a:cubicBezTo>
                  <a:pt x="87" y="126"/>
                  <a:pt x="85" y="134"/>
                  <a:pt x="90" y="138"/>
                </a:cubicBezTo>
                <a:cubicBezTo>
                  <a:pt x="100" y="145"/>
                  <a:pt x="126" y="150"/>
                  <a:pt x="126" y="150"/>
                </a:cubicBezTo>
                <a:cubicBezTo>
                  <a:pt x="142" y="174"/>
                  <a:pt x="147" y="200"/>
                  <a:pt x="156" y="228"/>
                </a:cubicBezTo>
                <a:cubicBezTo>
                  <a:pt x="159" y="238"/>
                  <a:pt x="162" y="258"/>
                  <a:pt x="162" y="25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0" name="Freeform 130"/>
          <p:cNvSpPr>
            <a:spLocks/>
          </p:cNvSpPr>
          <p:nvPr/>
        </p:nvSpPr>
        <p:spPr bwMode="auto">
          <a:xfrm>
            <a:off x="3817938" y="3141663"/>
            <a:ext cx="219075" cy="301625"/>
          </a:xfrm>
          <a:custGeom>
            <a:avLst/>
            <a:gdLst>
              <a:gd name="T0" fmla="*/ 0 w 192"/>
              <a:gd name="T1" fmla="*/ 0 h 264"/>
              <a:gd name="T2" fmla="*/ 2147483647 w 192"/>
              <a:gd name="T3" fmla="*/ 2147483647 h 264"/>
              <a:gd name="T4" fmla="*/ 2147483647 w 192"/>
              <a:gd name="T5" fmla="*/ 2147483647 h 264"/>
              <a:gd name="T6" fmla="*/ 2147483647 w 192"/>
              <a:gd name="T7" fmla="*/ 2147483647 h 264"/>
              <a:gd name="T8" fmla="*/ 2147483647 w 192"/>
              <a:gd name="T9" fmla="*/ 2147483647 h 264"/>
              <a:gd name="T10" fmla="*/ 0 60000 65536"/>
              <a:gd name="T11" fmla="*/ 0 60000 65536"/>
              <a:gd name="T12" fmla="*/ 0 60000 65536"/>
              <a:gd name="T13" fmla="*/ 0 60000 65536"/>
              <a:gd name="T14" fmla="*/ 0 60000 65536"/>
              <a:gd name="T15" fmla="*/ 0 w 192"/>
              <a:gd name="T16" fmla="*/ 0 h 264"/>
              <a:gd name="T17" fmla="*/ 192 w 192"/>
              <a:gd name="T18" fmla="*/ 264 h 264"/>
            </a:gdLst>
            <a:ahLst/>
            <a:cxnLst>
              <a:cxn ang="T10">
                <a:pos x="T0" y="T1"/>
              </a:cxn>
              <a:cxn ang="T11">
                <a:pos x="T2" y="T3"/>
              </a:cxn>
              <a:cxn ang="T12">
                <a:pos x="T4" y="T5"/>
              </a:cxn>
              <a:cxn ang="T13">
                <a:pos x="T6" y="T7"/>
              </a:cxn>
              <a:cxn ang="T14">
                <a:pos x="T8" y="T9"/>
              </a:cxn>
            </a:cxnLst>
            <a:rect l="T15" t="T16" r="T17" b="T18"/>
            <a:pathLst>
              <a:path w="192" h="264">
                <a:moveTo>
                  <a:pt x="0" y="0"/>
                </a:moveTo>
                <a:cubicBezTo>
                  <a:pt x="34" y="9"/>
                  <a:pt x="69" y="13"/>
                  <a:pt x="102" y="24"/>
                </a:cubicBezTo>
                <a:cubicBezTo>
                  <a:pt x="109" y="67"/>
                  <a:pt x="107" y="88"/>
                  <a:pt x="150" y="102"/>
                </a:cubicBezTo>
                <a:cubicBezTo>
                  <a:pt x="191" y="163"/>
                  <a:pt x="168" y="117"/>
                  <a:pt x="180" y="216"/>
                </a:cubicBezTo>
                <a:cubicBezTo>
                  <a:pt x="182" y="232"/>
                  <a:pt x="192" y="248"/>
                  <a:pt x="192" y="264"/>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1" name="Freeform 131"/>
          <p:cNvSpPr>
            <a:spLocks/>
          </p:cNvSpPr>
          <p:nvPr/>
        </p:nvSpPr>
        <p:spPr bwMode="auto">
          <a:xfrm>
            <a:off x="3640138" y="3128963"/>
            <a:ext cx="53975" cy="161925"/>
          </a:xfrm>
          <a:custGeom>
            <a:avLst/>
            <a:gdLst>
              <a:gd name="T0" fmla="*/ 2147483647 w 48"/>
              <a:gd name="T1" fmla="*/ 0 h 144"/>
              <a:gd name="T2" fmla="*/ 2147483647 w 48"/>
              <a:gd name="T3" fmla="*/ 2147483647 h 144"/>
              <a:gd name="T4" fmla="*/ 2147483647 w 48"/>
              <a:gd name="T5" fmla="*/ 2147483647 h 144"/>
              <a:gd name="T6" fmla="*/ 0 w 48"/>
              <a:gd name="T7" fmla="*/ 2147483647 h 144"/>
              <a:gd name="T8" fmla="*/ 0 60000 65536"/>
              <a:gd name="T9" fmla="*/ 0 60000 65536"/>
              <a:gd name="T10" fmla="*/ 0 60000 65536"/>
              <a:gd name="T11" fmla="*/ 0 60000 65536"/>
              <a:gd name="T12" fmla="*/ 0 w 48"/>
              <a:gd name="T13" fmla="*/ 0 h 144"/>
              <a:gd name="T14" fmla="*/ 48 w 48"/>
              <a:gd name="T15" fmla="*/ 144 h 144"/>
            </a:gdLst>
            <a:ahLst/>
            <a:cxnLst>
              <a:cxn ang="T8">
                <a:pos x="T0" y="T1"/>
              </a:cxn>
              <a:cxn ang="T9">
                <a:pos x="T2" y="T3"/>
              </a:cxn>
              <a:cxn ang="T10">
                <a:pos x="T4" y="T5"/>
              </a:cxn>
              <a:cxn ang="T11">
                <a:pos x="T6" y="T7"/>
              </a:cxn>
            </a:cxnLst>
            <a:rect l="T12" t="T13" r="T14" b="T15"/>
            <a:pathLst>
              <a:path w="48" h="144">
                <a:moveTo>
                  <a:pt x="48" y="0"/>
                </a:moveTo>
                <a:cubicBezTo>
                  <a:pt x="12" y="24"/>
                  <a:pt x="27" y="44"/>
                  <a:pt x="18" y="90"/>
                </a:cubicBezTo>
                <a:cubicBezTo>
                  <a:pt x="16" y="102"/>
                  <a:pt x="10" y="114"/>
                  <a:pt x="6" y="126"/>
                </a:cubicBezTo>
                <a:cubicBezTo>
                  <a:pt x="4" y="132"/>
                  <a:pt x="0" y="144"/>
                  <a:pt x="0" y="144"/>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2" name="Freeform 132"/>
          <p:cNvSpPr>
            <a:spLocks/>
          </p:cNvSpPr>
          <p:nvPr/>
        </p:nvSpPr>
        <p:spPr bwMode="auto">
          <a:xfrm>
            <a:off x="3770313" y="3954463"/>
            <a:ext cx="212725" cy="219075"/>
          </a:xfrm>
          <a:custGeom>
            <a:avLst/>
            <a:gdLst>
              <a:gd name="T0" fmla="*/ 0 w 186"/>
              <a:gd name="T1" fmla="*/ 0 h 192"/>
              <a:gd name="T2" fmla="*/ 2147483647 w 186"/>
              <a:gd name="T3" fmla="*/ 2147483647 h 192"/>
              <a:gd name="T4" fmla="*/ 2147483647 w 186"/>
              <a:gd name="T5" fmla="*/ 2147483647 h 192"/>
              <a:gd name="T6" fmla="*/ 2147483647 w 186"/>
              <a:gd name="T7" fmla="*/ 2147483647 h 192"/>
              <a:gd name="T8" fmla="*/ 2147483647 w 186"/>
              <a:gd name="T9" fmla="*/ 2147483647 h 192"/>
              <a:gd name="T10" fmla="*/ 0 60000 65536"/>
              <a:gd name="T11" fmla="*/ 0 60000 65536"/>
              <a:gd name="T12" fmla="*/ 0 60000 65536"/>
              <a:gd name="T13" fmla="*/ 0 60000 65536"/>
              <a:gd name="T14" fmla="*/ 0 60000 65536"/>
              <a:gd name="T15" fmla="*/ 0 w 186"/>
              <a:gd name="T16" fmla="*/ 0 h 192"/>
              <a:gd name="T17" fmla="*/ 186 w 186"/>
              <a:gd name="T18" fmla="*/ 192 h 192"/>
            </a:gdLst>
            <a:ahLst/>
            <a:cxnLst>
              <a:cxn ang="T10">
                <a:pos x="T0" y="T1"/>
              </a:cxn>
              <a:cxn ang="T11">
                <a:pos x="T2" y="T3"/>
              </a:cxn>
              <a:cxn ang="T12">
                <a:pos x="T4" y="T5"/>
              </a:cxn>
              <a:cxn ang="T13">
                <a:pos x="T6" y="T7"/>
              </a:cxn>
              <a:cxn ang="T14">
                <a:pos x="T8" y="T9"/>
              </a:cxn>
            </a:cxnLst>
            <a:rect l="T15" t="T16" r="T17" b="T18"/>
            <a:pathLst>
              <a:path w="186" h="192">
                <a:moveTo>
                  <a:pt x="0" y="0"/>
                </a:moveTo>
                <a:cubicBezTo>
                  <a:pt x="28" y="42"/>
                  <a:pt x="12" y="28"/>
                  <a:pt x="42" y="48"/>
                </a:cubicBezTo>
                <a:cubicBezTo>
                  <a:pt x="51" y="47"/>
                  <a:pt x="113" y="35"/>
                  <a:pt x="126" y="48"/>
                </a:cubicBezTo>
                <a:cubicBezTo>
                  <a:pt x="142" y="64"/>
                  <a:pt x="133" y="92"/>
                  <a:pt x="138" y="114"/>
                </a:cubicBezTo>
                <a:cubicBezTo>
                  <a:pt x="145" y="142"/>
                  <a:pt x="165" y="171"/>
                  <a:pt x="186" y="19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53" name="Freeform 133"/>
          <p:cNvSpPr>
            <a:spLocks/>
          </p:cNvSpPr>
          <p:nvPr/>
        </p:nvSpPr>
        <p:spPr bwMode="auto">
          <a:xfrm>
            <a:off x="3665538" y="3825875"/>
            <a:ext cx="53975" cy="350838"/>
          </a:xfrm>
          <a:custGeom>
            <a:avLst/>
            <a:gdLst>
              <a:gd name="T0" fmla="*/ 2147483647 w 48"/>
              <a:gd name="T1" fmla="*/ 0 h 312"/>
              <a:gd name="T2" fmla="*/ 2147483647 w 48"/>
              <a:gd name="T3" fmla="*/ 2147483647 h 312"/>
              <a:gd name="T4" fmla="*/ 0 w 48"/>
              <a:gd name="T5" fmla="*/ 2147483647 h 312"/>
              <a:gd name="T6" fmla="*/ 0 60000 65536"/>
              <a:gd name="T7" fmla="*/ 0 60000 65536"/>
              <a:gd name="T8" fmla="*/ 0 60000 65536"/>
              <a:gd name="T9" fmla="*/ 0 w 48"/>
              <a:gd name="T10" fmla="*/ 0 h 312"/>
              <a:gd name="T11" fmla="*/ 48 w 48"/>
              <a:gd name="T12" fmla="*/ 312 h 312"/>
            </a:gdLst>
            <a:ahLst/>
            <a:cxnLst>
              <a:cxn ang="T6">
                <a:pos x="T0" y="T1"/>
              </a:cxn>
              <a:cxn ang="T7">
                <a:pos x="T2" y="T3"/>
              </a:cxn>
              <a:cxn ang="T8">
                <a:pos x="T4" y="T5"/>
              </a:cxn>
            </a:cxnLst>
            <a:rect l="T9" t="T10" r="T11" b="T12"/>
            <a:pathLst>
              <a:path w="48" h="312">
                <a:moveTo>
                  <a:pt x="48" y="0"/>
                </a:moveTo>
                <a:cubicBezTo>
                  <a:pt x="41" y="65"/>
                  <a:pt x="43" y="47"/>
                  <a:pt x="6" y="84"/>
                </a:cubicBezTo>
                <a:cubicBezTo>
                  <a:pt x="3" y="174"/>
                  <a:pt x="0" y="232"/>
                  <a:pt x="0" y="31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54" name="Freeform 134"/>
          <p:cNvSpPr>
            <a:spLocks/>
          </p:cNvSpPr>
          <p:nvPr/>
        </p:nvSpPr>
        <p:spPr bwMode="auto">
          <a:xfrm>
            <a:off x="3792538" y="4268788"/>
            <a:ext cx="136525" cy="273050"/>
          </a:xfrm>
          <a:custGeom>
            <a:avLst/>
            <a:gdLst>
              <a:gd name="T0" fmla="*/ 0 w 120"/>
              <a:gd name="T1" fmla="*/ 0 h 240"/>
              <a:gd name="T2" fmla="*/ 2147483647 w 120"/>
              <a:gd name="T3" fmla="*/ 2147483647 h 240"/>
              <a:gd name="T4" fmla="*/ 2147483647 w 120"/>
              <a:gd name="T5" fmla="*/ 2147483647 h 240"/>
              <a:gd name="T6" fmla="*/ 2147483647 w 120"/>
              <a:gd name="T7" fmla="*/ 2147483647 h 240"/>
              <a:gd name="T8" fmla="*/ 2147483647 w 120"/>
              <a:gd name="T9" fmla="*/ 2147483647 h 240"/>
              <a:gd name="T10" fmla="*/ 2147483647 w 120"/>
              <a:gd name="T11" fmla="*/ 2147483647 h 240"/>
              <a:gd name="T12" fmla="*/ 0 60000 65536"/>
              <a:gd name="T13" fmla="*/ 0 60000 65536"/>
              <a:gd name="T14" fmla="*/ 0 60000 65536"/>
              <a:gd name="T15" fmla="*/ 0 60000 65536"/>
              <a:gd name="T16" fmla="*/ 0 60000 65536"/>
              <a:gd name="T17" fmla="*/ 0 60000 65536"/>
              <a:gd name="T18" fmla="*/ 0 w 120"/>
              <a:gd name="T19" fmla="*/ 0 h 240"/>
              <a:gd name="T20" fmla="*/ 120 w 120"/>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120" h="240">
                <a:moveTo>
                  <a:pt x="0" y="0"/>
                </a:moveTo>
                <a:cubicBezTo>
                  <a:pt x="7" y="14"/>
                  <a:pt x="10" y="29"/>
                  <a:pt x="18" y="42"/>
                </a:cubicBezTo>
                <a:cubicBezTo>
                  <a:pt x="34" y="66"/>
                  <a:pt x="55" y="89"/>
                  <a:pt x="72" y="114"/>
                </a:cubicBezTo>
                <a:cubicBezTo>
                  <a:pt x="92" y="144"/>
                  <a:pt x="79" y="186"/>
                  <a:pt x="96" y="216"/>
                </a:cubicBezTo>
                <a:cubicBezTo>
                  <a:pt x="100" y="222"/>
                  <a:pt x="109" y="223"/>
                  <a:pt x="114" y="228"/>
                </a:cubicBezTo>
                <a:cubicBezTo>
                  <a:pt x="117" y="231"/>
                  <a:pt x="118" y="236"/>
                  <a:pt x="120" y="24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55" name="Freeform 135"/>
          <p:cNvSpPr>
            <a:spLocks/>
          </p:cNvSpPr>
          <p:nvPr/>
        </p:nvSpPr>
        <p:spPr bwMode="auto">
          <a:xfrm>
            <a:off x="2436813" y="4017963"/>
            <a:ext cx="63500" cy="387350"/>
          </a:xfrm>
          <a:custGeom>
            <a:avLst/>
            <a:gdLst>
              <a:gd name="T0" fmla="*/ 2147483647 w 56"/>
              <a:gd name="T1" fmla="*/ 0 h 342"/>
              <a:gd name="T2" fmla="*/ 2147483647 w 56"/>
              <a:gd name="T3" fmla="*/ 2147483647 h 342"/>
              <a:gd name="T4" fmla="*/ 2147483647 w 56"/>
              <a:gd name="T5" fmla="*/ 2147483647 h 342"/>
              <a:gd name="T6" fmla="*/ 2147483647 w 56"/>
              <a:gd name="T7" fmla="*/ 2147483647 h 342"/>
              <a:gd name="T8" fmla="*/ 0 60000 65536"/>
              <a:gd name="T9" fmla="*/ 0 60000 65536"/>
              <a:gd name="T10" fmla="*/ 0 60000 65536"/>
              <a:gd name="T11" fmla="*/ 0 60000 65536"/>
              <a:gd name="T12" fmla="*/ 0 w 56"/>
              <a:gd name="T13" fmla="*/ 0 h 342"/>
              <a:gd name="T14" fmla="*/ 56 w 56"/>
              <a:gd name="T15" fmla="*/ 342 h 342"/>
            </a:gdLst>
            <a:ahLst/>
            <a:cxnLst>
              <a:cxn ang="T8">
                <a:pos x="T0" y="T1"/>
              </a:cxn>
              <a:cxn ang="T9">
                <a:pos x="T2" y="T3"/>
              </a:cxn>
              <a:cxn ang="T10">
                <a:pos x="T4" y="T5"/>
              </a:cxn>
              <a:cxn ang="T11">
                <a:pos x="T6" y="T7"/>
              </a:cxn>
            </a:cxnLst>
            <a:rect l="T12" t="T13" r="T14" b="T15"/>
            <a:pathLst>
              <a:path w="56" h="342">
                <a:moveTo>
                  <a:pt x="44" y="0"/>
                </a:moveTo>
                <a:cubicBezTo>
                  <a:pt x="47" y="36"/>
                  <a:pt x="56" y="72"/>
                  <a:pt x="56" y="108"/>
                </a:cubicBezTo>
                <a:cubicBezTo>
                  <a:pt x="56" y="146"/>
                  <a:pt x="30" y="243"/>
                  <a:pt x="8" y="276"/>
                </a:cubicBezTo>
                <a:cubicBezTo>
                  <a:pt x="0" y="318"/>
                  <a:pt x="2" y="296"/>
                  <a:pt x="2" y="342"/>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6" name="Freeform 136"/>
          <p:cNvSpPr>
            <a:spLocks/>
          </p:cNvSpPr>
          <p:nvPr/>
        </p:nvSpPr>
        <p:spPr bwMode="auto">
          <a:xfrm>
            <a:off x="2379663" y="3679825"/>
            <a:ext cx="147637" cy="217488"/>
          </a:xfrm>
          <a:custGeom>
            <a:avLst/>
            <a:gdLst>
              <a:gd name="T0" fmla="*/ 2147483647 w 130"/>
              <a:gd name="T1" fmla="*/ 0 h 192"/>
              <a:gd name="T2" fmla="*/ 2147483647 w 130"/>
              <a:gd name="T3" fmla="*/ 2147483647 h 192"/>
              <a:gd name="T4" fmla="*/ 2147483647 w 130"/>
              <a:gd name="T5" fmla="*/ 2147483647 h 192"/>
              <a:gd name="T6" fmla="*/ 0 w 130"/>
              <a:gd name="T7" fmla="*/ 2147483647 h 192"/>
              <a:gd name="T8" fmla="*/ 0 60000 65536"/>
              <a:gd name="T9" fmla="*/ 0 60000 65536"/>
              <a:gd name="T10" fmla="*/ 0 60000 65536"/>
              <a:gd name="T11" fmla="*/ 0 60000 65536"/>
              <a:gd name="T12" fmla="*/ 0 w 130"/>
              <a:gd name="T13" fmla="*/ 0 h 192"/>
              <a:gd name="T14" fmla="*/ 130 w 130"/>
              <a:gd name="T15" fmla="*/ 192 h 192"/>
            </a:gdLst>
            <a:ahLst/>
            <a:cxnLst>
              <a:cxn ang="T8">
                <a:pos x="T0" y="T1"/>
              </a:cxn>
              <a:cxn ang="T9">
                <a:pos x="T2" y="T3"/>
              </a:cxn>
              <a:cxn ang="T10">
                <a:pos x="T4" y="T5"/>
              </a:cxn>
              <a:cxn ang="T11">
                <a:pos x="T6" y="T7"/>
              </a:cxn>
            </a:cxnLst>
            <a:rect l="T12" t="T13" r="T14" b="T15"/>
            <a:pathLst>
              <a:path w="130" h="192">
                <a:moveTo>
                  <a:pt x="102" y="0"/>
                </a:moveTo>
                <a:cubicBezTo>
                  <a:pt x="130" y="83"/>
                  <a:pt x="91" y="107"/>
                  <a:pt x="30" y="138"/>
                </a:cubicBezTo>
                <a:cubicBezTo>
                  <a:pt x="25" y="152"/>
                  <a:pt x="26" y="168"/>
                  <a:pt x="18" y="180"/>
                </a:cubicBezTo>
                <a:cubicBezTo>
                  <a:pt x="14" y="186"/>
                  <a:pt x="0" y="192"/>
                  <a:pt x="0" y="192"/>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7" name="Freeform 137"/>
          <p:cNvSpPr>
            <a:spLocks/>
          </p:cNvSpPr>
          <p:nvPr/>
        </p:nvSpPr>
        <p:spPr bwMode="auto">
          <a:xfrm>
            <a:off x="2913063" y="3732213"/>
            <a:ext cx="42862" cy="404812"/>
          </a:xfrm>
          <a:custGeom>
            <a:avLst/>
            <a:gdLst>
              <a:gd name="T0" fmla="*/ 2147483647 w 24"/>
              <a:gd name="T1" fmla="*/ 0 h 336"/>
              <a:gd name="T2" fmla="*/ 2147483647 w 24"/>
              <a:gd name="T3" fmla="*/ 2147483647 h 336"/>
              <a:gd name="T4" fmla="*/ 2147483647 w 24"/>
              <a:gd name="T5" fmla="*/ 2147483647 h 336"/>
              <a:gd name="T6" fmla="*/ 0 w 24"/>
              <a:gd name="T7" fmla="*/ 2147483647 h 336"/>
              <a:gd name="T8" fmla="*/ 2147483647 w 24"/>
              <a:gd name="T9" fmla="*/ 2147483647 h 336"/>
              <a:gd name="T10" fmla="*/ 2147483647 w 24"/>
              <a:gd name="T11" fmla="*/ 2147483647 h 336"/>
              <a:gd name="T12" fmla="*/ 2147483647 w 24"/>
              <a:gd name="T13" fmla="*/ 2147483647 h 336"/>
              <a:gd name="T14" fmla="*/ 0 60000 65536"/>
              <a:gd name="T15" fmla="*/ 0 60000 65536"/>
              <a:gd name="T16" fmla="*/ 0 60000 65536"/>
              <a:gd name="T17" fmla="*/ 0 60000 65536"/>
              <a:gd name="T18" fmla="*/ 0 60000 65536"/>
              <a:gd name="T19" fmla="*/ 0 60000 65536"/>
              <a:gd name="T20" fmla="*/ 0 60000 65536"/>
              <a:gd name="T21" fmla="*/ 0 w 24"/>
              <a:gd name="T22" fmla="*/ 0 h 336"/>
              <a:gd name="T23" fmla="*/ 24 w 24"/>
              <a:gd name="T24" fmla="*/ 336 h 3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336">
                <a:moveTo>
                  <a:pt x="12" y="0"/>
                </a:moveTo>
                <a:cubicBezTo>
                  <a:pt x="14" y="34"/>
                  <a:pt x="19" y="68"/>
                  <a:pt x="18" y="102"/>
                </a:cubicBezTo>
                <a:cubicBezTo>
                  <a:pt x="17" y="115"/>
                  <a:pt x="10" y="126"/>
                  <a:pt x="6" y="138"/>
                </a:cubicBezTo>
                <a:cubicBezTo>
                  <a:pt x="4" y="144"/>
                  <a:pt x="0" y="156"/>
                  <a:pt x="0" y="156"/>
                </a:cubicBezTo>
                <a:cubicBezTo>
                  <a:pt x="8" y="211"/>
                  <a:pt x="2" y="185"/>
                  <a:pt x="18" y="234"/>
                </a:cubicBezTo>
                <a:cubicBezTo>
                  <a:pt x="20" y="240"/>
                  <a:pt x="24" y="252"/>
                  <a:pt x="24" y="252"/>
                </a:cubicBezTo>
                <a:cubicBezTo>
                  <a:pt x="22" y="271"/>
                  <a:pt x="12" y="313"/>
                  <a:pt x="12" y="336"/>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8" name="Freeform 138"/>
          <p:cNvSpPr>
            <a:spLocks/>
          </p:cNvSpPr>
          <p:nvPr/>
        </p:nvSpPr>
        <p:spPr bwMode="auto">
          <a:xfrm>
            <a:off x="4452938" y="4154488"/>
            <a:ext cx="68262" cy="314325"/>
          </a:xfrm>
          <a:custGeom>
            <a:avLst/>
            <a:gdLst>
              <a:gd name="T0" fmla="*/ 0 w 60"/>
              <a:gd name="T1" fmla="*/ 0 h 276"/>
              <a:gd name="T2" fmla="*/ 2147483647 w 60"/>
              <a:gd name="T3" fmla="*/ 2147483647 h 276"/>
              <a:gd name="T4" fmla="*/ 2147483647 w 60"/>
              <a:gd name="T5" fmla="*/ 2147483647 h 276"/>
              <a:gd name="T6" fmla="*/ 0 60000 65536"/>
              <a:gd name="T7" fmla="*/ 0 60000 65536"/>
              <a:gd name="T8" fmla="*/ 0 60000 65536"/>
              <a:gd name="T9" fmla="*/ 0 w 60"/>
              <a:gd name="T10" fmla="*/ 0 h 276"/>
              <a:gd name="T11" fmla="*/ 60 w 60"/>
              <a:gd name="T12" fmla="*/ 276 h 276"/>
            </a:gdLst>
            <a:ahLst/>
            <a:cxnLst>
              <a:cxn ang="T6">
                <a:pos x="T0" y="T1"/>
              </a:cxn>
              <a:cxn ang="T7">
                <a:pos x="T2" y="T3"/>
              </a:cxn>
              <a:cxn ang="T8">
                <a:pos x="T4" y="T5"/>
              </a:cxn>
            </a:cxnLst>
            <a:rect l="T9" t="T10" r="T11" b="T12"/>
            <a:pathLst>
              <a:path w="60" h="276">
                <a:moveTo>
                  <a:pt x="0" y="0"/>
                </a:moveTo>
                <a:cubicBezTo>
                  <a:pt x="21" y="32"/>
                  <a:pt x="24" y="72"/>
                  <a:pt x="36" y="108"/>
                </a:cubicBezTo>
                <a:cubicBezTo>
                  <a:pt x="39" y="162"/>
                  <a:pt x="35" y="225"/>
                  <a:pt x="60" y="276"/>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59" name="Freeform 139"/>
          <p:cNvSpPr>
            <a:spLocks/>
          </p:cNvSpPr>
          <p:nvPr/>
        </p:nvSpPr>
        <p:spPr bwMode="auto">
          <a:xfrm>
            <a:off x="4421188" y="3703638"/>
            <a:ext cx="217487" cy="260350"/>
          </a:xfrm>
          <a:custGeom>
            <a:avLst/>
            <a:gdLst>
              <a:gd name="T0" fmla="*/ 0 w 191"/>
              <a:gd name="T1" fmla="*/ 0 h 228"/>
              <a:gd name="T2" fmla="*/ 2147483647 w 191"/>
              <a:gd name="T3" fmla="*/ 2147483647 h 228"/>
              <a:gd name="T4" fmla="*/ 2147483647 w 191"/>
              <a:gd name="T5" fmla="*/ 2147483647 h 228"/>
              <a:gd name="T6" fmla="*/ 2147483647 w 191"/>
              <a:gd name="T7" fmla="*/ 2147483647 h 228"/>
              <a:gd name="T8" fmla="*/ 2147483647 w 191"/>
              <a:gd name="T9" fmla="*/ 2147483647 h 228"/>
              <a:gd name="T10" fmla="*/ 2147483647 w 191"/>
              <a:gd name="T11" fmla="*/ 2147483647 h 228"/>
              <a:gd name="T12" fmla="*/ 2147483647 w 191"/>
              <a:gd name="T13" fmla="*/ 2147483647 h 228"/>
              <a:gd name="T14" fmla="*/ 2147483647 w 191"/>
              <a:gd name="T15" fmla="*/ 2147483647 h 228"/>
              <a:gd name="T16" fmla="*/ 2147483647 w 191"/>
              <a:gd name="T17" fmla="*/ 2147483647 h 2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1"/>
              <a:gd name="T28" fmla="*/ 0 h 228"/>
              <a:gd name="T29" fmla="*/ 191 w 191"/>
              <a:gd name="T30" fmla="*/ 228 h 2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1" h="228">
                <a:moveTo>
                  <a:pt x="0" y="0"/>
                </a:moveTo>
                <a:cubicBezTo>
                  <a:pt x="4" y="12"/>
                  <a:pt x="8" y="24"/>
                  <a:pt x="12" y="36"/>
                </a:cubicBezTo>
                <a:cubicBezTo>
                  <a:pt x="17" y="50"/>
                  <a:pt x="36" y="52"/>
                  <a:pt x="48" y="60"/>
                </a:cubicBezTo>
                <a:cubicBezTo>
                  <a:pt x="55" y="65"/>
                  <a:pt x="58" y="75"/>
                  <a:pt x="66" y="78"/>
                </a:cubicBezTo>
                <a:cubicBezTo>
                  <a:pt x="77" y="83"/>
                  <a:pt x="90" y="82"/>
                  <a:pt x="102" y="84"/>
                </a:cubicBezTo>
                <a:cubicBezTo>
                  <a:pt x="124" y="98"/>
                  <a:pt x="119" y="90"/>
                  <a:pt x="126" y="114"/>
                </a:cubicBezTo>
                <a:cubicBezTo>
                  <a:pt x="130" y="128"/>
                  <a:pt x="127" y="147"/>
                  <a:pt x="138" y="156"/>
                </a:cubicBezTo>
                <a:cubicBezTo>
                  <a:pt x="144" y="161"/>
                  <a:pt x="154" y="160"/>
                  <a:pt x="162" y="162"/>
                </a:cubicBezTo>
                <a:cubicBezTo>
                  <a:pt x="191" y="181"/>
                  <a:pt x="186" y="192"/>
                  <a:pt x="186" y="22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60" name="Freeform 140"/>
          <p:cNvSpPr>
            <a:spLocks/>
          </p:cNvSpPr>
          <p:nvPr/>
        </p:nvSpPr>
        <p:spPr bwMode="auto">
          <a:xfrm>
            <a:off x="4560888" y="2727325"/>
            <a:ext cx="369887" cy="128588"/>
          </a:xfrm>
          <a:custGeom>
            <a:avLst/>
            <a:gdLst>
              <a:gd name="T0" fmla="*/ 0 w 324"/>
              <a:gd name="T1" fmla="*/ 2147483647 h 112"/>
              <a:gd name="T2" fmla="*/ 2147483647 w 324"/>
              <a:gd name="T3" fmla="*/ 2147483647 h 112"/>
              <a:gd name="T4" fmla="*/ 2147483647 w 324"/>
              <a:gd name="T5" fmla="*/ 2147483647 h 112"/>
              <a:gd name="T6" fmla="*/ 2147483647 w 324"/>
              <a:gd name="T7" fmla="*/ 0 h 112"/>
              <a:gd name="T8" fmla="*/ 2147483647 w 324"/>
              <a:gd name="T9" fmla="*/ 2147483647 h 112"/>
              <a:gd name="T10" fmla="*/ 2147483647 w 324"/>
              <a:gd name="T11" fmla="*/ 2147483647 h 112"/>
              <a:gd name="T12" fmla="*/ 2147483647 w 324"/>
              <a:gd name="T13" fmla="*/ 2147483647 h 112"/>
              <a:gd name="T14" fmla="*/ 2147483647 w 324"/>
              <a:gd name="T15" fmla="*/ 2147483647 h 112"/>
              <a:gd name="T16" fmla="*/ 2147483647 w 324"/>
              <a:gd name="T17" fmla="*/ 2147483647 h 112"/>
              <a:gd name="T18" fmla="*/ 2147483647 w 324"/>
              <a:gd name="T19" fmla="*/ 2147483647 h 1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4"/>
              <a:gd name="T31" fmla="*/ 0 h 112"/>
              <a:gd name="T32" fmla="*/ 324 w 324"/>
              <a:gd name="T33" fmla="*/ 112 h 1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4" h="112">
                <a:moveTo>
                  <a:pt x="0" y="96"/>
                </a:moveTo>
                <a:cubicBezTo>
                  <a:pt x="47" y="112"/>
                  <a:pt x="82" y="76"/>
                  <a:pt x="102" y="36"/>
                </a:cubicBezTo>
                <a:cubicBezTo>
                  <a:pt x="105" y="30"/>
                  <a:pt x="104" y="23"/>
                  <a:pt x="108" y="18"/>
                </a:cubicBezTo>
                <a:cubicBezTo>
                  <a:pt x="116" y="7"/>
                  <a:pt x="132" y="4"/>
                  <a:pt x="144" y="0"/>
                </a:cubicBezTo>
                <a:cubicBezTo>
                  <a:pt x="162" y="2"/>
                  <a:pt x="181" y="0"/>
                  <a:pt x="198" y="6"/>
                </a:cubicBezTo>
                <a:cubicBezTo>
                  <a:pt x="212" y="11"/>
                  <a:pt x="220" y="29"/>
                  <a:pt x="234" y="30"/>
                </a:cubicBezTo>
                <a:cubicBezTo>
                  <a:pt x="254" y="32"/>
                  <a:pt x="274" y="34"/>
                  <a:pt x="294" y="36"/>
                </a:cubicBezTo>
                <a:cubicBezTo>
                  <a:pt x="296" y="42"/>
                  <a:pt x="297" y="48"/>
                  <a:pt x="300" y="54"/>
                </a:cubicBezTo>
                <a:cubicBezTo>
                  <a:pt x="303" y="60"/>
                  <a:pt x="309" y="65"/>
                  <a:pt x="312" y="72"/>
                </a:cubicBezTo>
                <a:cubicBezTo>
                  <a:pt x="317" y="84"/>
                  <a:pt x="324" y="108"/>
                  <a:pt x="324" y="10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61" name="Freeform 141"/>
          <p:cNvSpPr>
            <a:spLocks/>
          </p:cNvSpPr>
          <p:nvPr/>
        </p:nvSpPr>
        <p:spPr bwMode="auto">
          <a:xfrm>
            <a:off x="5176838" y="2517775"/>
            <a:ext cx="115887" cy="515938"/>
          </a:xfrm>
          <a:custGeom>
            <a:avLst/>
            <a:gdLst>
              <a:gd name="T0" fmla="*/ 2147483647 w 101"/>
              <a:gd name="T1" fmla="*/ 0 h 450"/>
              <a:gd name="T2" fmla="*/ 2147483647 w 101"/>
              <a:gd name="T3" fmla="*/ 2147483647 h 450"/>
              <a:gd name="T4" fmla="*/ 2147483647 w 101"/>
              <a:gd name="T5" fmla="*/ 2147483647 h 450"/>
              <a:gd name="T6" fmla="*/ 2147483647 w 101"/>
              <a:gd name="T7" fmla="*/ 2147483647 h 450"/>
              <a:gd name="T8" fmla="*/ 2147483647 w 101"/>
              <a:gd name="T9" fmla="*/ 2147483647 h 450"/>
              <a:gd name="T10" fmla="*/ 2147483647 w 101"/>
              <a:gd name="T11" fmla="*/ 2147483647 h 450"/>
              <a:gd name="T12" fmla="*/ 2147483647 w 101"/>
              <a:gd name="T13" fmla="*/ 2147483647 h 450"/>
              <a:gd name="T14" fmla="*/ 0 60000 65536"/>
              <a:gd name="T15" fmla="*/ 0 60000 65536"/>
              <a:gd name="T16" fmla="*/ 0 60000 65536"/>
              <a:gd name="T17" fmla="*/ 0 60000 65536"/>
              <a:gd name="T18" fmla="*/ 0 60000 65536"/>
              <a:gd name="T19" fmla="*/ 0 60000 65536"/>
              <a:gd name="T20" fmla="*/ 0 60000 65536"/>
              <a:gd name="T21" fmla="*/ 0 w 101"/>
              <a:gd name="T22" fmla="*/ 0 h 450"/>
              <a:gd name="T23" fmla="*/ 101 w 101"/>
              <a:gd name="T24" fmla="*/ 450 h 4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1" h="450">
                <a:moveTo>
                  <a:pt x="100" y="0"/>
                </a:moveTo>
                <a:cubicBezTo>
                  <a:pt x="86" y="27"/>
                  <a:pt x="77" y="55"/>
                  <a:pt x="70" y="84"/>
                </a:cubicBezTo>
                <a:cubicBezTo>
                  <a:pt x="78" y="132"/>
                  <a:pt x="72" y="108"/>
                  <a:pt x="88" y="156"/>
                </a:cubicBezTo>
                <a:cubicBezTo>
                  <a:pt x="90" y="162"/>
                  <a:pt x="94" y="174"/>
                  <a:pt x="94" y="174"/>
                </a:cubicBezTo>
                <a:cubicBezTo>
                  <a:pt x="87" y="313"/>
                  <a:pt x="101" y="260"/>
                  <a:pt x="76" y="336"/>
                </a:cubicBezTo>
                <a:cubicBezTo>
                  <a:pt x="71" y="350"/>
                  <a:pt x="52" y="352"/>
                  <a:pt x="40" y="360"/>
                </a:cubicBezTo>
                <a:cubicBezTo>
                  <a:pt x="0" y="386"/>
                  <a:pt x="22" y="365"/>
                  <a:pt x="22" y="45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2" name="Freeform 142"/>
          <p:cNvSpPr>
            <a:spLocks/>
          </p:cNvSpPr>
          <p:nvPr/>
        </p:nvSpPr>
        <p:spPr bwMode="auto">
          <a:xfrm>
            <a:off x="5129213" y="2994025"/>
            <a:ext cx="207962" cy="296863"/>
          </a:xfrm>
          <a:custGeom>
            <a:avLst/>
            <a:gdLst>
              <a:gd name="T0" fmla="*/ 2147483647 w 182"/>
              <a:gd name="T1" fmla="*/ 0 h 260"/>
              <a:gd name="T2" fmla="*/ 2147483647 w 182"/>
              <a:gd name="T3" fmla="*/ 2147483647 h 260"/>
              <a:gd name="T4" fmla="*/ 2147483647 w 182"/>
              <a:gd name="T5" fmla="*/ 2147483647 h 260"/>
              <a:gd name="T6" fmla="*/ 2147483647 w 182"/>
              <a:gd name="T7" fmla="*/ 2147483647 h 260"/>
              <a:gd name="T8" fmla="*/ 2147483647 w 182"/>
              <a:gd name="T9" fmla="*/ 2147483647 h 260"/>
              <a:gd name="T10" fmla="*/ 2147483647 w 182"/>
              <a:gd name="T11" fmla="*/ 2147483647 h 260"/>
              <a:gd name="T12" fmla="*/ 0 60000 65536"/>
              <a:gd name="T13" fmla="*/ 0 60000 65536"/>
              <a:gd name="T14" fmla="*/ 0 60000 65536"/>
              <a:gd name="T15" fmla="*/ 0 60000 65536"/>
              <a:gd name="T16" fmla="*/ 0 60000 65536"/>
              <a:gd name="T17" fmla="*/ 0 60000 65536"/>
              <a:gd name="T18" fmla="*/ 0 w 182"/>
              <a:gd name="T19" fmla="*/ 0 h 260"/>
              <a:gd name="T20" fmla="*/ 182 w 182"/>
              <a:gd name="T21" fmla="*/ 260 h 260"/>
            </a:gdLst>
            <a:ahLst/>
            <a:cxnLst>
              <a:cxn ang="T12">
                <a:pos x="T0" y="T1"/>
              </a:cxn>
              <a:cxn ang="T13">
                <a:pos x="T2" y="T3"/>
              </a:cxn>
              <a:cxn ang="T14">
                <a:pos x="T4" y="T5"/>
              </a:cxn>
              <a:cxn ang="T15">
                <a:pos x="T6" y="T7"/>
              </a:cxn>
              <a:cxn ang="T16">
                <a:pos x="T8" y="T9"/>
              </a:cxn>
              <a:cxn ang="T17">
                <a:pos x="T10" y="T11"/>
              </a:cxn>
            </a:cxnLst>
            <a:rect l="T18" t="T19" r="T20" b="T21"/>
            <a:pathLst>
              <a:path w="182" h="260">
                <a:moveTo>
                  <a:pt x="182" y="0"/>
                </a:moveTo>
                <a:cubicBezTo>
                  <a:pt x="168" y="4"/>
                  <a:pt x="148" y="0"/>
                  <a:pt x="140" y="12"/>
                </a:cubicBezTo>
                <a:cubicBezTo>
                  <a:pt x="133" y="22"/>
                  <a:pt x="128" y="48"/>
                  <a:pt x="128" y="48"/>
                </a:cubicBezTo>
                <a:cubicBezTo>
                  <a:pt x="121" y="128"/>
                  <a:pt x="139" y="156"/>
                  <a:pt x="56" y="168"/>
                </a:cubicBezTo>
                <a:cubicBezTo>
                  <a:pt x="49" y="189"/>
                  <a:pt x="36" y="224"/>
                  <a:pt x="20" y="240"/>
                </a:cubicBezTo>
                <a:cubicBezTo>
                  <a:pt x="0" y="260"/>
                  <a:pt x="2" y="243"/>
                  <a:pt x="2" y="25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3" name="Freeform 143"/>
          <p:cNvSpPr>
            <a:spLocks/>
          </p:cNvSpPr>
          <p:nvPr/>
        </p:nvSpPr>
        <p:spPr bwMode="auto">
          <a:xfrm>
            <a:off x="5849938" y="3656013"/>
            <a:ext cx="390525" cy="225425"/>
          </a:xfrm>
          <a:custGeom>
            <a:avLst/>
            <a:gdLst>
              <a:gd name="T0" fmla="*/ 0 w 342"/>
              <a:gd name="T1" fmla="*/ 0 h 198"/>
              <a:gd name="T2" fmla="*/ 2147483647 w 342"/>
              <a:gd name="T3" fmla="*/ 2147483647 h 198"/>
              <a:gd name="T4" fmla="*/ 2147483647 w 342"/>
              <a:gd name="T5" fmla="*/ 2147483647 h 198"/>
              <a:gd name="T6" fmla="*/ 2147483647 w 342"/>
              <a:gd name="T7" fmla="*/ 2147483647 h 198"/>
              <a:gd name="T8" fmla="*/ 2147483647 w 342"/>
              <a:gd name="T9" fmla="*/ 2147483647 h 198"/>
              <a:gd name="T10" fmla="*/ 2147483647 w 342"/>
              <a:gd name="T11" fmla="*/ 2147483647 h 198"/>
              <a:gd name="T12" fmla="*/ 2147483647 w 342"/>
              <a:gd name="T13" fmla="*/ 2147483647 h 198"/>
              <a:gd name="T14" fmla="*/ 2147483647 w 342"/>
              <a:gd name="T15" fmla="*/ 2147483647 h 198"/>
              <a:gd name="T16" fmla="*/ 2147483647 w 342"/>
              <a:gd name="T17" fmla="*/ 2147483647 h 1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42"/>
              <a:gd name="T28" fmla="*/ 0 h 198"/>
              <a:gd name="T29" fmla="*/ 342 w 342"/>
              <a:gd name="T30" fmla="*/ 198 h 19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42" h="198">
                <a:moveTo>
                  <a:pt x="0" y="0"/>
                </a:moveTo>
                <a:cubicBezTo>
                  <a:pt x="8" y="4"/>
                  <a:pt x="16" y="9"/>
                  <a:pt x="24" y="12"/>
                </a:cubicBezTo>
                <a:cubicBezTo>
                  <a:pt x="36" y="17"/>
                  <a:pt x="60" y="24"/>
                  <a:pt x="60" y="24"/>
                </a:cubicBezTo>
                <a:cubicBezTo>
                  <a:pt x="148" y="9"/>
                  <a:pt x="108" y="9"/>
                  <a:pt x="180" y="18"/>
                </a:cubicBezTo>
                <a:cubicBezTo>
                  <a:pt x="184" y="24"/>
                  <a:pt x="186" y="31"/>
                  <a:pt x="192" y="36"/>
                </a:cubicBezTo>
                <a:cubicBezTo>
                  <a:pt x="197" y="40"/>
                  <a:pt x="206" y="38"/>
                  <a:pt x="210" y="42"/>
                </a:cubicBezTo>
                <a:cubicBezTo>
                  <a:pt x="221" y="53"/>
                  <a:pt x="223" y="85"/>
                  <a:pt x="234" y="96"/>
                </a:cubicBezTo>
                <a:cubicBezTo>
                  <a:pt x="247" y="109"/>
                  <a:pt x="282" y="108"/>
                  <a:pt x="300" y="114"/>
                </a:cubicBezTo>
                <a:cubicBezTo>
                  <a:pt x="310" y="144"/>
                  <a:pt x="328" y="170"/>
                  <a:pt x="342" y="19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4" name="Freeform 144"/>
          <p:cNvSpPr>
            <a:spLocks/>
          </p:cNvSpPr>
          <p:nvPr/>
        </p:nvSpPr>
        <p:spPr bwMode="auto">
          <a:xfrm>
            <a:off x="5932488" y="3778250"/>
            <a:ext cx="200025" cy="388938"/>
          </a:xfrm>
          <a:custGeom>
            <a:avLst/>
            <a:gdLst>
              <a:gd name="T0" fmla="*/ 0 w 176"/>
              <a:gd name="T1" fmla="*/ 0 h 342"/>
              <a:gd name="T2" fmla="*/ 2147483647 w 176"/>
              <a:gd name="T3" fmla="*/ 2147483647 h 342"/>
              <a:gd name="T4" fmla="*/ 2147483647 w 176"/>
              <a:gd name="T5" fmla="*/ 2147483647 h 342"/>
              <a:gd name="T6" fmla="*/ 2147483647 w 176"/>
              <a:gd name="T7" fmla="*/ 2147483647 h 342"/>
              <a:gd name="T8" fmla="*/ 2147483647 w 176"/>
              <a:gd name="T9" fmla="*/ 2147483647 h 342"/>
              <a:gd name="T10" fmla="*/ 0 60000 65536"/>
              <a:gd name="T11" fmla="*/ 0 60000 65536"/>
              <a:gd name="T12" fmla="*/ 0 60000 65536"/>
              <a:gd name="T13" fmla="*/ 0 60000 65536"/>
              <a:gd name="T14" fmla="*/ 0 60000 65536"/>
              <a:gd name="T15" fmla="*/ 0 w 176"/>
              <a:gd name="T16" fmla="*/ 0 h 342"/>
              <a:gd name="T17" fmla="*/ 176 w 176"/>
              <a:gd name="T18" fmla="*/ 342 h 342"/>
            </a:gdLst>
            <a:ahLst/>
            <a:cxnLst>
              <a:cxn ang="T10">
                <a:pos x="T0" y="T1"/>
              </a:cxn>
              <a:cxn ang="T11">
                <a:pos x="T2" y="T3"/>
              </a:cxn>
              <a:cxn ang="T12">
                <a:pos x="T4" y="T5"/>
              </a:cxn>
              <a:cxn ang="T13">
                <a:pos x="T6" y="T7"/>
              </a:cxn>
              <a:cxn ang="T14">
                <a:pos x="T8" y="T9"/>
              </a:cxn>
            </a:cxnLst>
            <a:rect l="T15" t="T16" r="T17" b="T18"/>
            <a:pathLst>
              <a:path w="176" h="342">
                <a:moveTo>
                  <a:pt x="0" y="0"/>
                </a:moveTo>
                <a:cubicBezTo>
                  <a:pt x="6" y="77"/>
                  <a:pt x="9" y="96"/>
                  <a:pt x="36" y="156"/>
                </a:cubicBezTo>
                <a:cubicBezTo>
                  <a:pt x="57" y="203"/>
                  <a:pt x="34" y="182"/>
                  <a:pt x="66" y="204"/>
                </a:cubicBezTo>
                <a:cubicBezTo>
                  <a:pt x="92" y="244"/>
                  <a:pt x="119" y="290"/>
                  <a:pt x="162" y="312"/>
                </a:cubicBezTo>
                <a:cubicBezTo>
                  <a:pt x="176" y="333"/>
                  <a:pt x="174" y="323"/>
                  <a:pt x="174" y="34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5" name="Freeform 145"/>
          <p:cNvSpPr>
            <a:spLocks/>
          </p:cNvSpPr>
          <p:nvPr/>
        </p:nvSpPr>
        <p:spPr bwMode="auto">
          <a:xfrm>
            <a:off x="5170488" y="3522663"/>
            <a:ext cx="157162" cy="396875"/>
          </a:xfrm>
          <a:custGeom>
            <a:avLst/>
            <a:gdLst>
              <a:gd name="T0" fmla="*/ 0 w 138"/>
              <a:gd name="T1" fmla="*/ 0 h 348"/>
              <a:gd name="T2" fmla="*/ 2147483647 w 138"/>
              <a:gd name="T3" fmla="*/ 2147483647 h 348"/>
              <a:gd name="T4" fmla="*/ 2147483647 w 138"/>
              <a:gd name="T5" fmla="*/ 2147483647 h 348"/>
              <a:gd name="T6" fmla="*/ 2147483647 w 138"/>
              <a:gd name="T7" fmla="*/ 2147483647 h 348"/>
              <a:gd name="T8" fmla="*/ 2147483647 w 138"/>
              <a:gd name="T9" fmla="*/ 2147483647 h 348"/>
              <a:gd name="T10" fmla="*/ 0 60000 65536"/>
              <a:gd name="T11" fmla="*/ 0 60000 65536"/>
              <a:gd name="T12" fmla="*/ 0 60000 65536"/>
              <a:gd name="T13" fmla="*/ 0 60000 65536"/>
              <a:gd name="T14" fmla="*/ 0 60000 65536"/>
              <a:gd name="T15" fmla="*/ 0 w 138"/>
              <a:gd name="T16" fmla="*/ 0 h 348"/>
              <a:gd name="T17" fmla="*/ 138 w 138"/>
              <a:gd name="T18" fmla="*/ 348 h 348"/>
            </a:gdLst>
            <a:ahLst/>
            <a:cxnLst>
              <a:cxn ang="T10">
                <a:pos x="T0" y="T1"/>
              </a:cxn>
              <a:cxn ang="T11">
                <a:pos x="T2" y="T3"/>
              </a:cxn>
              <a:cxn ang="T12">
                <a:pos x="T4" y="T5"/>
              </a:cxn>
              <a:cxn ang="T13">
                <a:pos x="T6" y="T7"/>
              </a:cxn>
              <a:cxn ang="T14">
                <a:pos x="T8" y="T9"/>
              </a:cxn>
            </a:cxnLst>
            <a:rect l="T15" t="T16" r="T17" b="T18"/>
            <a:pathLst>
              <a:path w="138" h="348">
                <a:moveTo>
                  <a:pt x="0" y="0"/>
                </a:moveTo>
                <a:cubicBezTo>
                  <a:pt x="8" y="31"/>
                  <a:pt x="15" y="57"/>
                  <a:pt x="42" y="78"/>
                </a:cubicBezTo>
                <a:cubicBezTo>
                  <a:pt x="53" y="87"/>
                  <a:pt x="78" y="102"/>
                  <a:pt x="78" y="102"/>
                </a:cubicBezTo>
                <a:cubicBezTo>
                  <a:pt x="114" y="156"/>
                  <a:pt x="86" y="224"/>
                  <a:pt x="120" y="276"/>
                </a:cubicBezTo>
                <a:cubicBezTo>
                  <a:pt x="126" y="299"/>
                  <a:pt x="138" y="325"/>
                  <a:pt x="138" y="34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66" name="Freeform 146"/>
          <p:cNvSpPr>
            <a:spLocks/>
          </p:cNvSpPr>
          <p:nvPr/>
        </p:nvSpPr>
        <p:spPr bwMode="auto">
          <a:xfrm>
            <a:off x="4376738" y="2967038"/>
            <a:ext cx="111125" cy="530225"/>
          </a:xfrm>
          <a:custGeom>
            <a:avLst/>
            <a:gdLst>
              <a:gd name="T0" fmla="*/ 2147483647 w 98"/>
              <a:gd name="T1" fmla="*/ 0 h 468"/>
              <a:gd name="T2" fmla="*/ 2147483647 w 98"/>
              <a:gd name="T3" fmla="*/ 2147483647 h 468"/>
              <a:gd name="T4" fmla="*/ 2147483647 w 98"/>
              <a:gd name="T5" fmla="*/ 2147483647 h 468"/>
              <a:gd name="T6" fmla="*/ 2147483647 w 98"/>
              <a:gd name="T7" fmla="*/ 2147483647 h 468"/>
              <a:gd name="T8" fmla="*/ 2147483647 w 98"/>
              <a:gd name="T9" fmla="*/ 2147483647 h 468"/>
              <a:gd name="T10" fmla="*/ 2147483647 w 98"/>
              <a:gd name="T11" fmla="*/ 2147483647 h 468"/>
              <a:gd name="T12" fmla="*/ 2147483647 w 98"/>
              <a:gd name="T13" fmla="*/ 2147483647 h 468"/>
              <a:gd name="T14" fmla="*/ 2147483647 w 98"/>
              <a:gd name="T15" fmla="*/ 2147483647 h 468"/>
              <a:gd name="T16" fmla="*/ 2147483647 w 98"/>
              <a:gd name="T17" fmla="*/ 2147483647 h 468"/>
              <a:gd name="T18" fmla="*/ 2147483647 w 98"/>
              <a:gd name="T19" fmla="*/ 2147483647 h 4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
              <a:gd name="T31" fmla="*/ 0 h 468"/>
              <a:gd name="T32" fmla="*/ 98 w 98"/>
              <a:gd name="T33" fmla="*/ 468 h 4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 h="468">
                <a:moveTo>
                  <a:pt x="92" y="0"/>
                </a:moveTo>
                <a:cubicBezTo>
                  <a:pt x="82" y="30"/>
                  <a:pt x="57" y="54"/>
                  <a:pt x="32" y="72"/>
                </a:cubicBezTo>
                <a:cubicBezTo>
                  <a:pt x="30" y="78"/>
                  <a:pt x="30" y="85"/>
                  <a:pt x="26" y="90"/>
                </a:cubicBezTo>
                <a:cubicBezTo>
                  <a:pt x="21" y="96"/>
                  <a:pt x="9" y="95"/>
                  <a:pt x="8" y="102"/>
                </a:cubicBezTo>
                <a:cubicBezTo>
                  <a:pt x="0" y="192"/>
                  <a:pt x="3" y="194"/>
                  <a:pt x="20" y="246"/>
                </a:cubicBezTo>
                <a:cubicBezTo>
                  <a:pt x="22" y="267"/>
                  <a:pt x="23" y="319"/>
                  <a:pt x="38" y="342"/>
                </a:cubicBezTo>
                <a:cubicBezTo>
                  <a:pt x="46" y="354"/>
                  <a:pt x="57" y="364"/>
                  <a:pt x="62" y="378"/>
                </a:cubicBezTo>
                <a:cubicBezTo>
                  <a:pt x="66" y="390"/>
                  <a:pt x="67" y="403"/>
                  <a:pt x="74" y="414"/>
                </a:cubicBezTo>
                <a:cubicBezTo>
                  <a:pt x="78" y="420"/>
                  <a:pt x="83" y="425"/>
                  <a:pt x="86" y="432"/>
                </a:cubicBezTo>
                <a:cubicBezTo>
                  <a:pt x="91" y="444"/>
                  <a:pt x="98" y="468"/>
                  <a:pt x="98" y="468"/>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267" name="Freeform 147"/>
          <p:cNvSpPr>
            <a:spLocks/>
          </p:cNvSpPr>
          <p:nvPr/>
        </p:nvSpPr>
        <p:spPr bwMode="auto">
          <a:xfrm>
            <a:off x="3176588" y="3402013"/>
            <a:ext cx="225425" cy="361950"/>
          </a:xfrm>
          <a:custGeom>
            <a:avLst/>
            <a:gdLst>
              <a:gd name="T0" fmla="*/ 0 w 198"/>
              <a:gd name="T1" fmla="*/ 0 h 318"/>
              <a:gd name="T2" fmla="*/ 2147483647 w 198"/>
              <a:gd name="T3" fmla="*/ 2147483647 h 318"/>
              <a:gd name="T4" fmla="*/ 2147483647 w 198"/>
              <a:gd name="T5" fmla="*/ 2147483647 h 318"/>
              <a:gd name="T6" fmla="*/ 2147483647 w 198"/>
              <a:gd name="T7" fmla="*/ 2147483647 h 318"/>
              <a:gd name="T8" fmla="*/ 2147483647 w 198"/>
              <a:gd name="T9" fmla="*/ 2147483647 h 318"/>
              <a:gd name="T10" fmla="*/ 2147483647 w 198"/>
              <a:gd name="T11" fmla="*/ 2147483647 h 318"/>
              <a:gd name="T12" fmla="*/ 0 60000 65536"/>
              <a:gd name="T13" fmla="*/ 0 60000 65536"/>
              <a:gd name="T14" fmla="*/ 0 60000 65536"/>
              <a:gd name="T15" fmla="*/ 0 60000 65536"/>
              <a:gd name="T16" fmla="*/ 0 60000 65536"/>
              <a:gd name="T17" fmla="*/ 0 60000 65536"/>
              <a:gd name="T18" fmla="*/ 0 w 198"/>
              <a:gd name="T19" fmla="*/ 0 h 318"/>
              <a:gd name="T20" fmla="*/ 198 w 198"/>
              <a:gd name="T21" fmla="*/ 318 h 318"/>
            </a:gdLst>
            <a:ahLst/>
            <a:cxnLst>
              <a:cxn ang="T12">
                <a:pos x="T0" y="T1"/>
              </a:cxn>
              <a:cxn ang="T13">
                <a:pos x="T2" y="T3"/>
              </a:cxn>
              <a:cxn ang="T14">
                <a:pos x="T4" y="T5"/>
              </a:cxn>
              <a:cxn ang="T15">
                <a:pos x="T6" y="T7"/>
              </a:cxn>
              <a:cxn ang="T16">
                <a:pos x="T8" y="T9"/>
              </a:cxn>
              <a:cxn ang="T17">
                <a:pos x="T10" y="T11"/>
              </a:cxn>
            </a:cxnLst>
            <a:rect l="T18" t="T19" r="T20" b="T21"/>
            <a:pathLst>
              <a:path w="198" h="318">
                <a:moveTo>
                  <a:pt x="0" y="0"/>
                </a:moveTo>
                <a:cubicBezTo>
                  <a:pt x="12" y="48"/>
                  <a:pt x="29" y="53"/>
                  <a:pt x="78" y="60"/>
                </a:cubicBezTo>
                <a:cubicBezTo>
                  <a:pt x="101" y="95"/>
                  <a:pt x="121" y="139"/>
                  <a:pt x="156" y="162"/>
                </a:cubicBezTo>
                <a:cubicBezTo>
                  <a:pt x="158" y="168"/>
                  <a:pt x="158" y="175"/>
                  <a:pt x="162" y="180"/>
                </a:cubicBezTo>
                <a:cubicBezTo>
                  <a:pt x="167" y="186"/>
                  <a:pt x="177" y="186"/>
                  <a:pt x="180" y="192"/>
                </a:cubicBezTo>
                <a:cubicBezTo>
                  <a:pt x="192" y="217"/>
                  <a:pt x="198" y="290"/>
                  <a:pt x="198" y="31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268" name="Freeform 148"/>
          <p:cNvSpPr>
            <a:spLocks/>
          </p:cNvSpPr>
          <p:nvPr/>
        </p:nvSpPr>
        <p:spPr bwMode="auto">
          <a:xfrm>
            <a:off x="6176963" y="3144838"/>
            <a:ext cx="369887" cy="561975"/>
          </a:xfrm>
          <a:custGeom>
            <a:avLst/>
            <a:gdLst>
              <a:gd name="T0" fmla="*/ 2147483647 w 324"/>
              <a:gd name="T1" fmla="*/ 0 h 492"/>
              <a:gd name="T2" fmla="*/ 2147483647 w 324"/>
              <a:gd name="T3" fmla="*/ 2147483647 h 492"/>
              <a:gd name="T4" fmla="*/ 2147483647 w 324"/>
              <a:gd name="T5" fmla="*/ 2147483647 h 492"/>
              <a:gd name="T6" fmla="*/ 2147483647 w 324"/>
              <a:gd name="T7" fmla="*/ 2147483647 h 492"/>
              <a:gd name="T8" fmla="*/ 2147483647 w 324"/>
              <a:gd name="T9" fmla="*/ 2147483647 h 492"/>
              <a:gd name="T10" fmla="*/ 2147483647 w 324"/>
              <a:gd name="T11" fmla="*/ 2147483647 h 492"/>
              <a:gd name="T12" fmla="*/ 0 60000 65536"/>
              <a:gd name="T13" fmla="*/ 0 60000 65536"/>
              <a:gd name="T14" fmla="*/ 0 60000 65536"/>
              <a:gd name="T15" fmla="*/ 0 60000 65536"/>
              <a:gd name="T16" fmla="*/ 0 60000 65536"/>
              <a:gd name="T17" fmla="*/ 0 60000 65536"/>
              <a:gd name="T18" fmla="*/ 0 w 324"/>
              <a:gd name="T19" fmla="*/ 0 h 492"/>
              <a:gd name="T20" fmla="*/ 324 w 324"/>
              <a:gd name="T21" fmla="*/ 492 h 492"/>
            </a:gdLst>
            <a:ahLst/>
            <a:cxnLst>
              <a:cxn ang="T12">
                <a:pos x="T0" y="T1"/>
              </a:cxn>
              <a:cxn ang="T13">
                <a:pos x="T2" y="T3"/>
              </a:cxn>
              <a:cxn ang="T14">
                <a:pos x="T4" y="T5"/>
              </a:cxn>
              <a:cxn ang="T15">
                <a:pos x="T6" y="T7"/>
              </a:cxn>
              <a:cxn ang="T16">
                <a:pos x="T8" y="T9"/>
              </a:cxn>
              <a:cxn ang="T17">
                <a:pos x="T10" y="T11"/>
              </a:cxn>
            </a:cxnLst>
            <a:rect l="T18" t="T19" r="T20" b="T21"/>
            <a:pathLst>
              <a:path w="324" h="492">
                <a:moveTo>
                  <a:pt x="24" y="0"/>
                </a:moveTo>
                <a:cubicBezTo>
                  <a:pt x="9" y="90"/>
                  <a:pt x="0" y="181"/>
                  <a:pt x="30" y="270"/>
                </a:cubicBezTo>
                <a:cubicBezTo>
                  <a:pt x="42" y="307"/>
                  <a:pt x="68" y="310"/>
                  <a:pt x="90" y="336"/>
                </a:cubicBezTo>
                <a:cubicBezTo>
                  <a:pt x="106" y="355"/>
                  <a:pt x="102" y="372"/>
                  <a:pt x="126" y="384"/>
                </a:cubicBezTo>
                <a:cubicBezTo>
                  <a:pt x="156" y="399"/>
                  <a:pt x="231" y="395"/>
                  <a:pt x="240" y="396"/>
                </a:cubicBezTo>
                <a:cubicBezTo>
                  <a:pt x="274" y="419"/>
                  <a:pt x="324" y="440"/>
                  <a:pt x="324" y="49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grpSp>
        <p:nvGrpSpPr>
          <p:cNvPr id="22" name="Group 149"/>
          <p:cNvGrpSpPr>
            <a:grpSpLocks/>
          </p:cNvGrpSpPr>
          <p:nvPr/>
        </p:nvGrpSpPr>
        <p:grpSpPr bwMode="auto">
          <a:xfrm>
            <a:off x="6162675" y="3390900"/>
            <a:ext cx="122238" cy="120650"/>
            <a:chOff x="5102" y="3465"/>
            <a:chExt cx="107" cy="106"/>
          </a:xfrm>
        </p:grpSpPr>
        <p:sp>
          <p:nvSpPr>
            <p:cNvPr id="48437" name="Oval 150"/>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38" name="Oval 151"/>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39" name="Oval 152"/>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40" name="Group 153"/>
            <p:cNvGrpSpPr>
              <a:grpSpLocks/>
            </p:cNvGrpSpPr>
            <p:nvPr/>
          </p:nvGrpSpPr>
          <p:grpSpPr bwMode="auto">
            <a:xfrm>
              <a:off x="5102" y="3465"/>
              <a:ext cx="107" cy="106"/>
              <a:chOff x="5063" y="3238"/>
              <a:chExt cx="107" cy="106"/>
            </a:xfrm>
          </p:grpSpPr>
          <p:sp>
            <p:nvSpPr>
              <p:cNvPr id="48441" name="Line 154"/>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42" name="Line 155"/>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43" name="Line 156"/>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44" name="Line 157"/>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4" name="Group 158"/>
          <p:cNvGrpSpPr>
            <a:grpSpLocks/>
          </p:cNvGrpSpPr>
          <p:nvPr/>
        </p:nvGrpSpPr>
        <p:grpSpPr bwMode="auto">
          <a:xfrm>
            <a:off x="6107113" y="3692525"/>
            <a:ext cx="122237" cy="120650"/>
            <a:chOff x="5102" y="3465"/>
            <a:chExt cx="107" cy="106"/>
          </a:xfrm>
        </p:grpSpPr>
        <p:sp>
          <p:nvSpPr>
            <p:cNvPr id="48429" name="Oval 159"/>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30" name="Oval 160"/>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31" name="Oval 161"/>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32" name="Group 162"/>
            <p:cNvGrpSpPr>
              <a:grpSpLocks/>
            </p:cNvGrpSpPr>
            <p:nvPr/>
          </p:nvGrpSpPr>
          <p:grpSpPr bwMode="auto">
            <a:xfrm>
              <a:off x="5102" y="3465"/>
              <a:ext cx="107" cy="106"/>
              <a:chOff x="5063" y="3238"/>
              <a:chExt cx="107" cy="106"/>
            </a:xfrm>
          </p:grpSpPr>
          <p:sp>
            <p:nvSpPr>
              <p:cNvPr id="48433" name="Line 16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34" name="Line 16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35" name="Line 16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36" name="Line 16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48205" name="Group 167"/>
          <p:cNvGrpSpPr>
            <a:grpSpLocks/>
          </p:cNvGrpSpPr>
          <p:nvPr/>
        </p:nvGrpSpPr>
        <p:grpSpPr bwMode="auto">
          <a:xfrm>
            <a:off x="6026150" y="4027488"/>
            <a:ext cx="122238" cy="120650"/>
            <a:chOff x="5102" y="3465"/>
            <a:chExt cx="107" cy="106"/>
          </a:xfrm>
        </p:grpSpPr>
        <p:sp>
          <p:nvSpPr>
            <p:cNvPr id="48421" name="Oval 168"/>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22" name="Oval 169"/>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23" name="Oval 170"/>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24" name="Group 171"/>
            <p:cNvGrpSpPr>
              <a:grpSpLocks/>
            </p:cNvGrpSpPr>
            <p:nvPr/>
          </p:nvGrpSpPr>
          <p:grpSpPr bwMode="auto">
            <a:xfrm>
              <a:off x="5102" y="3465"/>
              <a:ext cx="107" cy="106"/>
              <a:chOff x="5063" y="3238"/>
              <a:chExt cx="107" cy="106"/>
            </a:xfrm>
          </p:grpSpPr>
          <p:sp>
            <p:nvSpPr>
              <p:cNvPr id="48425" name="Line 17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26" name="Line 17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27" name="Line 17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28" name="Line 17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8" name="Group 176"/>
          <p:cNvGrpSpPr>
            <a:grpSpLocks/>
          </p:cNvGrpSpPr>
          <p:nvPr/>
        </p:nvGrpSpPr>
        <p:grpSpPr bwMode="auto">
          <a:xfrm>
            <a:off x="6402388" y="3559175"/>
            <a:ext cx="122237" cy="120650"/>
            <a:chOff x="5102" y="3465"/>
            <a:chExt cx="107" cy="106"/>
          </a:xfrm>
        </p:grpSpPr>
        <p:sp>
          <p:nvSpPr>
            <p:cNvPr id="48413" name="Oval 17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14" name="Oval 17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15" name="Oval 17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16" name="Group 180"/>
            <p:cNvGrpSpPr>
              <a:grpSpLocks/>
            </p:cNvGrpSpPr>
            <p:nvPr/>
          </p:nvGrpSpPr>
          <p:grpSpPr bwMode="auto">
            <a:xfrm>
              <a:off x="5102" y="3465"/>
              <a:ext cx="107" cy="106"/>
              <a:chOff x="5063" y="3238"/>
              <a:chExt cx="107" cy="106"/>
            </a:xfrm>
          </p:grpSpPr>
          <p:sp>
            <p:nvSpPr>
              <p:cNvPr id="48417" name="Line 18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18" name="Line 18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19" name="Line 18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20" name="Line 18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30" name="Group 185"/>
          <p:cNvGrpSpPr>
            <a:grpSpLocks/>
          </p:cNvGrpSpPr>
          <p:nvPr/>
        </p:nvGrpSpPr>
        <p:grpSpPr bwMode="auto">
          <a:xfrm>
            <a:off x="3308350" y="3562350"/>
            <a:ext cx="122238" cy="120650"/>
            <a:chOff x="5102" y="3465"/>
            <a:chExt cx="107" cy="106"/>
          </a:xfrm>
        </p:grpSpPr>
        <p:sp>
          <p:nvSpPr>
            <p:cNvPr id="48405" name="Oval 186"/>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406" name="Oval 187"/>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407" name="Oval 188"/>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08" name="Group 189"/>
            <p:cNvGrpSpPr>
              <a:grpSpLocks/>
            </p:cNvGrpSpPr>
            <p:nvPr/>
          </p:nvGrpSpPr>
          <p:grpSpPr bwMode="auto">
            <a:xfrm>
              <a:off x="5102" y="3465"/>
              <a:ext cx="107" cy="106"/>
              <a:chOff x="5063" y="3238"/>
              <a:chExt cx="107" cy="106"/>
            </a:xfrm>
          </p:grpSpPr>
          <p:sp>
            <p:nvSpPr>
              <p:cNvPr id="48409" name="Line 19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10" name="Line 19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11" name="Line 19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12" name="Line 19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44" name="Group 194"/>
          <p:cNvGrpSpPr>
            <a:grpSpLocks/>
          </p:cNvGrpSpPr>
          <p:nvPr/>
        </p:nvGrpSpPr>
        <p:grpSpPr bwMode="auto">
          <a:xfrm>
            <a:off x="3724275" y="3995738"/>
            <a:ext cx="122238" cy="120650"/>
            <a:chOff x="5102" y="3465"/>
            <a:chExt cx="107" cy="106"/>
          </a:xfrm>
        </p:grpSpPr>
        <p:sp>
          <p:nvSpPr>
            <p:cNvPr id="48397" name="Oval 195"/>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98" name="Oval 196"/>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99" name="Oval 197"/>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400" name="Group 198"/>
            <p:cNvGrpSpPr>
              <a:grpSpLocks/>
            </p:cNvGrpSpPr>
            <p:nvPr/>
          </p:nvGrpSpPr>
          <p:grpSpPr bwMode="auto">
            <a:xfrm>
              <a:off x="5102" y="3465"/>
              <a:ext cx="107" cy="106"/>
              <a:chOff x="5063" y="3238"/>
              <a:chExt cx="107" cy="106"/>
            </a:xfrm>
          </p:grpSpPr>
          <p:sp>
            <p:nvSpPr>
              <p:cNvPr id="48401" name="Line 199"/>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402" name="Line 200"/>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403" name="Line 201"/>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404" name="Line 202"/>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46" name="Group 203"/>
          <p:cNvGrpSpPr>
            <a:grpSpLocks/>
          </p:cNvGrpSpPr>
          <p:nvPr/>
        </p:nvGrpSpPr>
        <p:grpSpPr bwMode="auto">
          <a:xfrm>
            <a:off x="3503613" y="3067050"/>
            <a:ext cx="122237" cy="120650"/>
            <a:chOff x="5102" y="3465"/>
            <a:chExt cx="107" cy="106"/>
          </a:xfrm>
        </p:grpSpPr>
        <p:sp>
          <p:nvSpPr>
            <p:cNvPr id="48389" name="Oval 204"/>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90" name="Oval 205"/>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91" name="Oval 206"/>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92" name="Group 207"/>
            <p:cNvGrpSpPr>
              <a:grpSpLocks/>
            </p:cNvGrpSpPr>
            <p:nvPr/>
          </p:nvGrpSpPr>
          <p:grpSpPr bwMode="auto">
            <a:xfrm>
              <a:off x="5102" y="3465"/>
              <a:ext cx="107" cy="106"/>
              <a:chOff x="5063" y="3238"/>
              <a:chExt cx="107" cy="106"/>
            </a:xfrm>
          </p:grpSpPr>
          <p:sp>
            <p:nvSpPr>
              <p:cNvPr id="48393" name="Line 20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94" name="Line 20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95" name="Line 21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96" name="Line 21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48" name="Group 212"/>
          <p:cNvGrpSpPr>
            <a:grpSpLocks/>
          </p:cNvGrpSpPr>
          <p:nvPr/>
        </p:nvGrpSpPr>
        <p:grpSpPr bwMode="auto">
          <a:xfrm>
            <a:off x="4367213" y="2622550"/>
            <a:ext cx="122237" cy="120650"/>
            <a:chOff x="5102" y="3465"/>
            <a:chExt cx="107" cy="106"/>
          </a:xfrm>
        </p:grpSpPr>
        <p:sp>
          <p:nvSpPr>
            <p:cNvPr id="48381" name="Oval 213"/>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82" name="Oval 214"/>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83" name="Oval 215"/>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84" name="Group 216"/>
            <p:cNvGrpSpPr>
              <a:grpSpLocks/>
            </p:cNvGrpSpPr>
            <p:nvPr/>
          </p:nvGrpSpPr>
          <p:grpSpPr bwMode="auto">
            <a:xfrm>
              <a:off x="5102" y="3465"/>
              <a:ext cx="107" cy="106"/>
              <a:chOff x="5063" y="3238"/>
              <a:chExt cx="107" cy="106"/>
            </a:xfrm>
          </p:grpSpPr>
          <p:sp>
            <p:nvSpPr>
              <p:cNvPr id="48385" name="Line 21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86" name="Line 21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87" name="Line 21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88" name="Line 22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50" name="Group 221"/>
          <p:cNvGrpSpPr>
            <a:grpSpLocks/>
          </p:cNvGrpSpPr>
          <p:nvPr/>
        </p:nvGrpSpPr>
        <p:grpSpPr bwMode="auto">
          <a:xfrm>
            <a:off x="4084638" y="2978150"/>
            <a:ext cx="122237" cy="120650"/>
            <a:chOff x="5102" y="3465"/>
            <a:chExt cx="107" cy="106"/>
          </a:xfrm>
        </p:grpSpPr>
        <p:sp>
          <p:nvSpPr>
            <p:cNvPr id="48373" name="Oval 222"/>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74" name="Oval 223"/>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75" name="Oval 224"/>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76" name="Group 225"/>
            <p:cNvGrpSpPr>
              <a:grpSpLocks/>
            </p:cNvGrpSpPr>
            <p:nvPr/>
          </p:nvGrpSpPr>
          <p:grpSpPr bwMode="auto">
            <a:xfrm>
              <a:off x="5102" y="3465"/>
              <a:ext cx="107" cy="106"/>
              <a:chOff x="5063" y="3238"/>
              <a:chExt cx="107" cy="106"/>
            </a:xfrm>
          </p:grpSpPr>
          <p:sp>
            <p:nvSpPr>
              <p:cNvPr id="48377" name="Line 226"/>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78" name="Line 227"/>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79" name="Line 228"/>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80" name="Line 229"/>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52" name="Group 230"/>
          <p:cNvGrpSpPr>
            <a:grpSpLocks/>
          </p:cNvGrpSpPr>
          <p:nvPr/>
        </p:nvGrpSpPr>
        <p:grpSpPr bwMode="auto">
          <a:xfrm>
            <a:off x="4079875" y="4265613"/>
            <a:ext cx="122238" cy="120650"/>
            <a:chOff x="5102" y="3465"/>
            <a:chExt cx="107" cy="106"/>
          </a:xfrm>
        </p:grpSpPr>
        <p:sp>
          <p:nvSpPr>
            <p:cNvPr id="48365" name="Oval 231"/>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66" name="Oval 232"/>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67" name="Oval 233"/>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68" name="Group 234"/>
            <p:cNvGrpSpPr>
              <a:grpSpLocks/>
            </p:cNvGrpSpPr>
            <p:nvPr/>
          </p:nvGrpSpPr>
          <p:grpSpPr bwMode="auto">
            <a:xfrm>
              <a:off x="5102" y="3465"/>
              <a:ext cx="107" cy="106"/>
              <a:chOff x="5063" y="3238"/>
              <a:chExt cx="107" cy="106"/>
            </a:xfrm>
          </p:grpSpPr>
          <p:sp>
            <p:nvSpPr>
              <p:cNvPr id="48369" name="Line 235"/>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70" name="Line 236"/>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71" name="Line 237"/>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72" name="Line 238"/>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359" name="Freeform 239"/>
          <p:cNvSpPr>
            <a:spLocks/>
          </p:cNvSpPr>
          <p:nvPr/>
        </p:nvSpPr>
        <p:spPr bwMode="auto">
          <a:xfrm>
            <a:off x="4097338" y="3624263"/>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0" name="Freeform 240"/>
          <p:cNvSpPr>
            <a:spLocks/>
          </p:cNvSpPr>
          <p:nvPr/>
        </p:nvSpPr>
        <p:spPr bwMode="auto">
          <a:xfrm>
            <a:off x="4256088" y="3438525"/>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1" name="Freeform 241"/>
          <p:cNvSpPr>
            <a:spLocks/>
          </p:cNvSpPr>
          <p:nvPr/>
        </p:nvSpPr>
        <p:spPr bwMode="auto">
          <a:xfrm>
            <a:off x="4589463" y="4179888"/>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2" name="Freeform 242"/>
          <p:cNvSpPr>
            <a:spLocks/>
          </p:cNvSpPr>
          <p:nvPr/>
        </p:nvSpPr>
        <p:spPr bwMode="auto">
          <a:xfrm>
            <a:off x="5581650" y="3257550"/>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3" name="Freeform 243"/>
          <p:cNvSpPr>
            <a:spLocks/>
          </p:cNvSpPr>
          <p:nvPr/>
        </p:nvSpPr>
        <p:spPr bwMode="auto">
          <a:xfrm>
            <a:off x="5637213" y="2633663"/>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4" name="Freeform 244"/>
          <p:cNvSpPr>
            <a:spLocks/>
          </p:cNvSpPr>
          <p:nvPr/>
        </p:nvSpPr>
        <p:spPr bwMode="auto">
          <a:xfrm>
            <a:off x="6019800" y="269557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65" name="Freeform 245"/>
          <p:cNvSpPr>
            <a:spLocks/>
          </p:cNvSpPr>
          <p:nvPr/>
        </p:nvSpPr>
        <p:spPr bwMode="auto">
          <a:xfrm>
            <a:off x="6472238" y="2865438"/>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54" name="Group 246"/>
          <p:cNvGrpSpPr>
            <a:grpSpLocks/>
          </p:cNvGrpSpPr>
          <p:nvPr/>
        </p:nvGrpSpPr>
        <p:grpSpPr bwMode="auto">
          <a:xfrm>
            <a:off x="6307138" y="2886075"/>
            <a:ext cx="122237" cy="120650"/>
            <a:chOff x="5102" y="3465"/>
            <a:chExt cx="107" cy="106"/>
          </a:xfrm>
        </p:grpSpPr>
        <p:sp>
          <p:nvSpPr>
            <p:cNvPr id="48357" name="Oval 24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58" name="Oval 24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59" name="Oval 24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60" name="Group 250"/>
            <p:cNvGrpSpPr>
              <a:grpSpLocks/>
            </p:cNvGrpSpPr>
            <p:nvPr/>
          </p:nvGrpSpPr>
          <p:grpSpPr bwMode="auto">
            <a:xfrm>
              <a:off x="5102" y="3465"/>
              <a:ext cx="107" cy="106"/>
              <a:chOff x="5063" y="3238"/>
              <a:chExt cx="107" cy="106"/>
            </a:xfrm>
          </p:grpSpPr>
          <p:sp>
            <p:nvSpPr>
              <p:cNvPr id="48361" name="Line 25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62" name="Line 25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63" name="Line 25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64" name="Line 25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375" name="Freeform 255"/>
          <p:cNvSpPr>
            <a:spLocks/>
          </p:cNvSpPr>
          <p:nvPr/>
        </p:nvSpPr>
        <p:spPr bwMode="auto">
          <a:xfrm>
            <a:off x="2946400" y="315912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76" name="Freeform 256"/>
          <p:cNvSpPr>
            <a:spLocks/>
          </p:cNvSpPr>
          <p:nvPr/>
        </p:nvSpPr>
        <p:spPr bwMode="auto">
          <a:xfrm>
            <a:off x="2638425" y="36274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377" name="Freeform 257"/>
          <p:cNvSpPr>
            <a:spLocks/>
          </p:cNvSpPr>
          <p:nvPr/>
        </p:nvSpPr>
        <p:spPr bwMode="auto">
          <a:xfrm>
            <a:off x="2693988" y="4252913"/>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56" name="Group 258"/>
          <p:cNvGrpSpPr>
            <a:grpSpLocks/>
          </p:cNvGrpSpPr>
          <p:nvPr/>
        </p:nvGrpSpPr>
        <p:grpSpPr bwMode="auto">
          <a:xfrm>
            <a:off x="4710113" y="3921125"/>
            <a:ext cx="122237" cy="120650"/>
            <a:chOff x="5102" y="3465"/>
            <a:chExt cx="107" cy="106"/>
          </a:xfrm>
        </p:grpSpPr>
        <p:sp>
          <p:nvSpPr>
            <p:cNvPr id="48349" name="Oval 259"/>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50" name="Oval 260"/>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51" name="Oval 261"/>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52" name="Group 262"/>
            <p:cNvGrpSpPr>
              <a:grpSpLocks/>
            </p:cNvGrpSpPr>
            <p:nvPr/>
          </p:nvGrpSpPr>
          <p:grpSpPr bwMode="auto">
            <a:xfrm>
              <a:off x="5102" y="3465"/>
              <a:ext cx="107" cy="106"/>
              <a:chOff x="5063" y="3238"/>
              <a:chExt cx="107" cy="106"/>
            </a:xfrm>
          </p:grpSpPr>
          <p:sp>
            <p:nvSpPr>
              <p:cNvPr id="48353" name="Line 26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54" name="Line 26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55" name="Line 26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56" name="Line 26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58" name="Group 267"/>
          <p:cNvGrpSpPr>
            <a:grpSpLocks/>
          </p:cNvGrpSpPr>
          <p:nvPr/>
        </p:nvGrpSpPr>
        <p:grpSpPr bwMode="auto">
          <a:xfrm>
            <a:off x="4806950" y="3368675"/>
            <a:ext cx="122238" cy="120650"/>
            <a:chOff x="5102" y="3465"/>
            <a:chExt cx="107" cy="106"/>
          </a:xfrm>
        </p:grpSpPr>
        <p:sp>
          <p:nvSpPr>
            <p:cNvPr id="48341" name="Oval 268"/>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42" name="Oval 269"/>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43" name="Oval 270"/>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44" name="Group 271"/>
            <p:cNvGrpSpPr>
              <a:grpSpLocks/>
            </p:cNvGrpSpPr>
            <p:nvPr/>
          </p:nvGrpSpPr>
          <p:grpSpPr bwMode="auto">
            <a:xfrm>
              <a:off x="5102" y="3465"/>
              <a:ext cx="107" cy="106"/>
              <a:chOff x="5063" y="3238"/>
              <a:chExt cx="107" cy="106"/>
            </a:xfrm>
          </p:grpSpPr>
          <p:sp>
            <p:nvSpPr>
              <p:cNvPr id="48345" name="Line 272"/>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46" name="Line 273"/>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47" name="Line 274"/>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48" name="Line 275"/>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67" name="Group 276"/>
          <p:cNvGrpSpPr>
            <a:grpSpLocks/>
          </p:cNvGrpSpPr>
          <p:nvPr/>
        </p:nvGrpSpPr>
        <p:grpSpPr bwMode="auto">
          <a:xfrm>
            <a:off x="5554663" y="3690938"/>
            <a:ext cx="122237" cy="120650"/>
            <a:chOff x="5102" y="3465"/>
            <a:chExt cx="107" cy="106"/>
          </a:xfrm>
        </p:grpSpPr>
        <p:sp>
          <p:nvSpPr>
            <p:cNvPr id="48333" name="Oval 27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34" name="Oval 27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35" name="Oval 27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36" name="Group 280"/>
            <p:cNvGrpSpPr>
              <a:grpSpLocks/>
            </p:cNvGrpSpPr>
            <p:nvPr/>
          </p:nvGrpSpPr>
          <p:grpSpPr bwMode="auto">
            <a:xfrm>
              <a:off x="5102" y="3465"/>
              <a:ext cx="107" cy="106"/>
              <a:chOff x="5063" y="3238"/>
              <a:chExt cx="107" cy="106"/>
            </a:xfrm>
          </p:grpSpPr>
          <p:sp>
            <p:nvSpPr>
              <p:cNvPr id="48337" name="Line 28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38" name="Line 28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39" name="Line 28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40" name="Line 28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69" name="Group 285"/>
          <p:cNvGrpSpPr>
            <a:grpSpLocks/>
          </p:cNvGrpSpPr>
          <p:nvPr/>
        </p:nvGrpSpPr>
        <p:grpSpPr bwMode="auto">
          <a:xfrm>
            <a:off x="5283200" y="3500438"/>
            <a:ext cx="122238" cy="120650"/>
            <a:chOff x="5102" y="3465"/>
            <a:chExt cx="107" cy="106"/>
          </a:xfrm>
        </p:grpSpPr>
        <p:sp>
          <p:nvSpPr>
            <p:cNvPr id="48325" name="Oval 286"/>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26" name="Oval 287"/>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27" name="Oval 288"/>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28" name="Group 289"/>
            <p:cNvGrpSpPr>
              <a:grpSpLocks/>
            </p:cNvGrpSpPr>
            <p:nvPr/>
          </p:nvGrpSpPr>
          <p:grpSpPr bwMode="auto">
            <a:xfrm>
              <a:off x="5102" y="3465"/>
              <a:ext cx="107" cy="106"/>
              <a:chOff x="5063" y="3238"/>
              <a:chExt cx="107" cy="106"/>
            </a:xfrm>
          </p:grpSpPr>
          <p:sp>
            <p:nvSpPr>
              <p:cNvPr id="48329" name="Line 290"/>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30" name="Line 291"/>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31" name="Line 292"/>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32" name="Line 293"/>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14" name="Freeform 294"/>
          <p:cNvSpPr>
            <a:spLocks/>
          </p:cNvSpPr>
          <p:nvPr/>
        </p:nvSpPr>
        <p:spPr bwMode="auto">
          <a:xfrm>
            <a:off x="5106988" y="3575050"/>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15" name="Freeform 295"/>
          <p:cNvSpPr>
            <a:spLocks/>
          </p:cNvSpPr>
          <p:nvPr/>
        </p:nvSpPr>
        <p:spPr bwMode="auto">
          <a:xfrm>
            <a:off x="4730750" y="40846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16" name="Freeform 296"/>
          <p:cNvSpPr>
            <a:spLocks/>
          </p:cNvSpPr>
          <p:nvPr/>
        </p:nvSpPr>
        <p:spPr bwMode="auto">
          <a:xfrm>
            <a:off x="5292725" y="32083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17" name="Freeform 297"/>
          <p:cNvSpPr>
            <a:spLocks/>
          </p:cNvSpPr>
          <p:nvPr/>
        </p:nvSpPr>
        <p:spPr bwMode="auto">
          <a:xfrm>
            <a:off x="5230813" y="2727325"/>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71" name="Group 298"/>
          <p:cNvGrpSpPr>
            <a:grpSpLocks/>
          </p:cNvGrpSpPr>
          <p:nvPr/>
        </p:nvGrpSpPr>
        <p:grpSpPr bwMode="auto">
          <a:xfrm>
            <a:off x="4862513" y="2784475"/>
            <a:ext cx="122237" cy="120650"/>
            <a:chOff x="5102" y="3465"/>
            <a:chExt cx="107" cy="106"/>
          </a:xfrm>
        </p:grpSpPr>
        <p:sp>
          <p:nvSpPr>
            <p:cNvPr id="48317" name="Oval 299"/>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18" name="Oval 300"/>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19" name="Oval 301"/>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20" name="Group 302"/>
            <p:cNvGrpSpPr>
              <a:grpSpLocks/>
            </p:cNvGrpSpPr>
            <p:nvPr/>
          </p:nvGrpSpPr>
          <p:grpSpPr bwMode="auto">
            <a:xfrm>
              <a:off x="5102" y="3465"/>
              <a:ext cx="107" cy="106"/>
              <a:chOff x="5063" y="3238"/>
              <a:chExt cx="107" cy="106"/>
            </a:xfrm>
          </p:grpSpPr>
          <p:sp>
            <p:nvSpPr>
              <p:cNvPr id="48321" name="Line 30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22" name="Line 30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23" name="Line 30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24" name="Line 30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27" name="Freeform 307"/>
          <p:cNvSpPr>
            <a:spLocks/>
          </p:cNvSpPr>
          <p:nvPr/>
        </p:nvSpPr>
        <p:spPr bwMode="auto">
          <a:xfrm>
            <a:off x="5100638" y="3206750"/>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28" name="Freeform 308"/>
          <p:cNvSpPr>
            <a:spLocks/>
          </p:cNvSpPr>
          <p:nvPr/>
        </p:nvSpPr>
        <p:spPr bwMode="auto">
          <a:xfrm>
            <a:off x="2530475" y="2728913"/>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73" name="Group 309"/>
          <p:cNvGrpSpPr>
            <a:grpSpLocks/>
          </p:cNvGrpSpPr>
          <p:nvPr/>
        </p:nvGrpSpPr>
        <p:grpSpPr bwMode="auto">
          <a:xfrm>
            <a:off x="2422525" y="3038475"/>
            <a:ext cx="122238" cy="120650"/>
            <a:chOff x="5102" y="3465"/>
            <a:chExt cx="107" cy="106"/>
          </a:xfrm>
        </p:grpSpPr>
        <p:sp>
          <p:nvSpPr>
            <p:cNvPr id="48309" name="Oval 310"/>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10" name="Oval 311"/>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11" name="Oval 312"/>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12" name="Group 313"/>
            <p:cNvGrpSpPr>
              <a:grpSpLocks/>
            </p:cNvGrpSpPr>
            <p:nvPr/>
          </p:nvGrpSpPr>
          <p:grpSpPr bwMode="auto">
            <a:xfrm>
              <a:off x="5102" y="3465"/>
              <a:ext cx="107" cy="106"/>
              <a:chOff x="5063" y="3238"/>
              <a:chExt cx="107" cy="106"/>
            </a:xfrm>
          </p:grpSpPr>
          <p:sp>
            <p:nvSpPr>
              <p:cNvPr id="48313" name="Line 314"/>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14" name="Line 315"/>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15" name="Line 316"/>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16" name="Line 317"/>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78" name="Group 318"/>
          <p:cNvGrpSpPr>
            <a:grpSpLocks/>
          </p:cNvGrpSpPr>
          <p:nvPr/>
        </p:nvGrpSpPr>
        <p:grpSpPr bwMode="auto">
          <a:xfrm>
            <a:off x="2489200" y="2530475"/>
            <a:ext cx="122238" cy="120650"/>
            <a:chOff x="5102" y="3465"/>
            <a:chExt cx="107" cy="106"/>
          </a:xfrm>
        </p:grpSpPr>
        <p:sp>
          <p:nvSpPr>
            <p:cNvPr id="48301" name="Oval 319"/>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302" name="Oval 320"/>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303" name="Oval 321"/>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304" name="Group 322"/>
            <p:cNvGrpSpPr>
              <a:grpSpLocks/>
            </p:cNvGrpSpPr>
            <p:nvPr/>
          </p:nvGrpSpPr>
          <p:grpSpPr bwMode="auto">
            <a:xfrm>
              <a:off x="5102" y="3465"/>
              <a:ext cx="107" cy="106"/>
              <a:chOff x="5063" y="3238"/>
              <a:chExt cx="107" cy="106"/>
            </a:xfrm>
          </p:grpSpPr>
          <p:sp>
            <p:nvSpPr>
              <p:cNvPr id="48305" name="Line 323"/>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306" name="Line 324"/>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307" name="Line 325"/>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08" name="Line 326"/>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47" name="Freeform 327"/>
          <p:cNvSpPr>
            <a:spLocks/>
          </p:cNvSpPr>
          <p:nvPr/>
        </p:nvSpPr>
        <p:spPr bwMode="auto">
          <a:xfrm>
            <a:off x="3001963" y="3757613"/>
            <a:ext cx="119062"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48" name="Freeform 328"/>
          <p:cNvSpPr>
            <a:spLocks/>
          </p:cNvSpPr>
          <p:nvPr/>
        </p:nvSpPr>
        <p:spPr bwMode="auto">
          <a:xfrm>
            <a:off x="3143250" y="320357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49" name="Freeform 329"/>
          <p:cNvSpPr>
            <a:spLocks/>
          </p:cNvSpPr>
          <p:nvPr/>
        </p:nvSpPr>
        <p:spPr bwMode="auto">
          <a:xfrm>
            <a:off x="3678238" y="3286125"/>
            <a:ext cx="119062"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50" name="Freeform 330"/>
          <p:cNvSpPr>
            <a:spLocks/>
          </p:cNvSpPr>
          <p:nvPr/>
        </p:nvSpPr>
        <p:spPr bwMode="auto">
          <a:xfrm>
            <a:off x="3248025" y="402272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51" name="Freeform 331"/>
          <p:cNvSpPr>
            <a:spLocks/>
          </p:cNvSpPr>
          <p:nvPr/>
        </p:nvSpPr>
        <p:spPr bwMode="auto">
          <a:xfrm>
            <a:off x="3949700" y="4187825"/>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52" name="Freeform 332"/>
          <p:cNvSpPr>
            <a:spLocks/>
          </p:cNvSpPr>
          <p:nvPr/>
        </p:nvSpPr>
        <p:spPr bwMode="auto">
          <a:xfrm>
            <a:off x="4371975" y="3225800"/>
            <a:ext cx="119063" cy="128588"/>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70605 h 227"/>
              <a:gd name="T16" fmla="*/ 2147483647 w 209"/>
              <a:gd name="T17" fmla="*/ 0 h 227"/>
              <a:gd name="T18" fmla="*/ 2147483647 w 209"/>
              <a:gd name="T19" fmla="*/ 199943353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grpSp>
        <p:nvGrpSpPr>
          <p:cNvPr id="261380" name="Group 333"/>
          <p:cNvGrpSpPr>
            <a:grpSpLocks/>
          </p:cNvGrpSpPr>
          <p:nvPr/>
        </p:nvGrpSpPr>
        <p:grpSpPr bwMode="auto">
          <a:xfrm>
            <a:off x="3616325" y="2767013"/>
            <a:ext cx="122238" cy="120650"/>
            <a:chOff x="5102" y="3465"/>
            <a:chExt cx="107" cy="106"/>
          </a:xfrm>
        </p:grpSpPr>
        <p:sp>
          <p:nvSpPr>
            <p:cNvPr id="48293" name="Oval 334"/>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294" name="Oval 335"/>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295" name="Oval 336"/>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296" name="Group 337"/>
            <p:cNvGrpSpPr>
              <a:grpSpLocks/>
            </p:cNvGrpSpPr>
            <p:nvPr/>
          </p:nvGrpSpPr>
          <p:grpSpPr bwMode="auto">
            <a:xfrm>
              <a:off x="5102" y="3465"/>
              <a:ext cx="107" cy="106"/>
              <a:chOff x="5063" y="3238"/>
              <a:chExt cx="107" cy="106"/>
            </a:xfrm>
          </p:grpSpPr>
          <p:sp>
            <p:nvSpPr>
              <p:cNvPr id="48297" name="Line 338"/>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298" name="Line 339"/>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299" name="Line 340"/>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300" name="Line 341"/>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grpSp>
        <p:nvGrpSpPr>
          <p:cNvPr id="261382" name="Group 342"/>
          <p:cNvGrpSpPr>
            <a:grpSpLocks/>
          </p:cNvGrpSpPr>
          <p:nvPr/>
        </p:nvGrpSpPr>
        <p:grpSpPr bwMode="auto">
          <a:xfrm>
            <a:off x="2370138" y="4303713"/>
            <a:ext cx="122237" cy="120650"/>
            <a:chOff x="5102" y="3465"/>
            <a:chExt cx="107" cy="106"/>
          </a:xfrm>
        </p:grpSpPr>
        <p:sp>
          <p:nvSpPr>
            <p:cNvPr id="48285" name="Oval 343"/>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286" name="Oval 344"/>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287" name="Oval 345"/>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288" name="Group 346"/>
            <p:cNvGrpSpPr>
              <a:grpSpLocks/>
            </p:cNvGrpSpPr>
            <p:nvPr/>
          </p:nvGrpSpPr>
          <p:grpSpPr bwMode="auto">
            <a:xfrm>
              <a:off x="5102" y="3465"/>
              <a:ext cx="107" cy="106"/>
              <a:chOff x="5063" y="3238"/>
              <a:chExt cx="107" cy="106"/>
            </a:xfrm>
          </p:grpSpPr>
          <p:sp>
            <p:nvSpPr>
              <p:cNvPr id="48289" name="Line 34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290" name="Line 34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291" name="Line 34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292" name="Line 35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71" name="Freeform 351"/>
          <p:cNvSpPr>
            <a:spLocks/>
          </p:cNvSpPr>
          <p:nvPr/>
        </p:nvSpPr>
        <p:spPr bwMode="auto">
          <a:xfrm>
            <a:off x="2333625" y="36274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72" name="Freeform 352"/>
          <p:cNvSpPr>
            <a:spLocks/>
          </p:cNvSpPr>
          <p:nvPr/>
        </p:nvSpPr>
        <p:spPr bwMode="auto">
          <a:xfrm>
            <a:off x="2311400" y="3360738"/>
            <a:ext cx="119063" cy="128587"/>
          </a:xfrm>
          <a:custGeom>
            <a:avLst/>
            <a:gdLst>
              <a:gd name="T0" fmla="*/ 2147483647 w 209"/>
              <a:gd name="T1" fmla="*/ 2147483647 h 227"/>
              <a:gd name="T2" fmla="*/ 2147483647 w 209"/>
              <a:gd name="T3" fmla="*/ 2147483647 h 227"/>
              <a:gd name="T4" fmla="*/ 2147483647 w 209"/>
              <a:gd name="T5" fmla="*/ 2147483647 h 227"/>
              <a:gd name="T6" fmla="*/ 2147483647 w 209"/>
              <a:gd name="T7" fmla="*/ 2147483647 h 227"/>
              <a:gd name="T8" fmla="*/ 2147483647 w 209"/>
              <a:gd name="T9" fmla="*/ 2147483647 h 227"/>
              <a:gd name="T10" fmla="*/ 2147483647 w 209"/>
              <a:gd name="T11" fmla="*/ 2147483647 h 227"/>
              <a:gd name="T12" fmla="*/ 2147483647 w 209"/>
              <a:gd name="T13" fmla="*/ 2147483647 h 227"/>
              <a:gd name="T14" fmla="*/ 2147483647 w 209"/>
              <a:gd name="T15" fmla="*/ 1635845421 h 227"/>
              <a:gd name="T16" fmla="*/ 2147483647 w 209"/>
              <a:gd name="T17" fmla="*/ 0 h 227"/>
              <a:gd name="T18" fmla="*/ 2147483647 w 209"/>
              <a:gd name="T19" fmla="*/ 1999402124 h 227"/>
              <a:gd name="T20" fmla="*/ 2147483647 w 209"/>
              <a:gd name="T21" fmla="*/ 2147483647 h 227"/>
              <a:gd name="T22" fmla="*/ 2147483647 w 209"/>
              <a:gd name="T23" fmla="*/ 2147483647 h 227"/>
              <a:gd name="T24" fmla="*/ 2147483647 w 209"/>
              <a:gd name="T25" fmla="*/ 2147483647 h 227"/>
              <a:gd name="T26" fmla="*/ 2147483647 w 209"/>
              <a:gd name="T27" fmla="*/ 2147483647 h 227"/>
              <a:gd name="T28" fmla="*/ 2147483647 w 209"/>
              <a:gd name="T29" fmla="*/ 2147483647 h 227"/>
              <a:gd name="T30" fmla="*/ 2147483647 w 209"/>
              <a:gd name="T31" fmla="*/ 2147483647 h 227"/>
              <a:gd name="T32" fmla="*/ 2147483647 w 209"/>
              <a:gd name="T33" fmla="*/ 2147483647 h 227"/>
              <a:gd name="T34" fmla="*/ 2147483647 w 209"/>
              <a:gd name="T35" fmla="*/ 2147483647 h 227"/>
              <a:gd name="T36" fmla="*/ 2147483647 w 209"/>
              <a:gd name="T37" fmla="*/ 2147483647 h 227"/>
              <a:gd name="T38" fmla="*/ 2147483647 w 209"/>
              <a:gd name="T39" fmla="*/ 2147483647 h 227"/>
              <a:gd name="T40" fmla="*/ 2147483647 w 209"/>
              <a:gd name="T41" fmla="*/ 2147483647 h 227"/>
              <a:gd name="T42" fmla="*/ 0 w 209"/>
              <a:gd name="T43" fmla="*/ 2147483647 h 227"/>
              <a:gd name="T44" fmla="*/ 2147483647 w 209"/>
              <a:gd name="T45" fmla="*/ 2147483647 h 227"/>
              <a:gd name="T46" fmla="*/ 2147483647 w 209"/>
              <a:gd name="T47" fmla="*/ 2147483647 h 227"/>
              <a:gd name="T48" fmla="*/ 2147483647 w 209"/>
              <a:gd name="T49" fmla="*/ 2147483647 h 227"/>
              <a:gd name="T50" fmla="*/ 2147483647 w 209"/>
              <a:gd name="T51" fmla="*/ 2147483647 h 227"/>
              <a:gd name="T52" fmla="*/ 2147483647 w 209"/>
              <a:gd name="T53" fmla="*/ 2147483647 h 227"/>
              <a:gd name="T54" fmla="*/ 2147483647 w 209"/>
              <a:gd name="T55" fmla="*/ 2147483647 h 227"/>
              <a:gd name="T56" fmla="*/ 2147483647 w 209"/>
              <a:gd name="T57" fmla="*/ 2147483647 h 227"/>
              <a:gd name="T58" fmla="*/ 2147483647 w 209"/>
              <a:gd name="T59" fmla="*/ 2147483647 h 227"/>
              <a:gd name="T60" fmla="*/ 2147483647 w 209"/>
              <a:gd name="T61" fmla="*/ 2147483647 h 227"/>
              <a:gd name="T62" fmla="*/ 2147483647 w 209"/>
              <a:gd name="T63" fmla="*/ 2147483647 h 227"/>
              <a:gd name="T64" fmla="*/ 2147483647 w 209"/>
              <a:gd name="T65" fmla="*/ 2147483647 h 227"/>
              <a:gd name="T66" fmla="*/ 2147483647 w 209"/>
              <a:gd name="T67" fmla="*/ 2147483647 h 227"/>
              <a:gd name="T68" fmla="*/ 2147483647 w 209"/>
              <a:gd name="T69" fmla="*/ 2147483647 h 227"/>
              <a:gd name="T70" fmla="*/ 2147483647 w 209"/>
              <a:gd name="T71" fmla="*/ 2147483647 h 227"/>
              <a:gd name="T72" fmla="*/ 2147483647 w 209"/>
              <a:gd name="T73" fmla="*/ 2147483647 h 227"/>
              <a:gd name="T74" fmla="*/ 2147483647 w 209"/>
              <a:gd name="T75" fmla="*/ 2147483647 h 227"/>
              <a:gd name="T76" fmla="*/ 2147483647 w 209"/>
              <a:gd name="T77" fmla="*/ 2147483647 h 227"/>
              <a:gd name="T78" fmla="*/ 2147483647 w 209"/>
              <a:gd name="T79" fmla="*/ 2147483647 h 227"/>
              <a:gd name="T80" fmla="*/ 2147483647 w 209"/>
              <a:gd name="T81" fmla="*/ 2147483647 h 227"/>
              <a:gd name="T82" fmla="*/ 2147483647 w 209"/>
              <a:gd name="T83" fmla="*/ 2147483647 h 227"/>
              <a:gd name="T84" fmla="*/ 2147483647 w 209"/>
              <a:gd name="T85" fmla="*/ 2147483647 h 227"/>
              <a:gd name="T86" fmla="*/ 2147483647 w 209"/>
              <a:gd name="T87" fmla="*/ 2147483647 h 227"/>
              <a:gd name="T88" fmla="*/ 2147483647 w 209"/>
              <a:gd name="T89" fmla="*/ 2147483647 h 227"/>
              <a:gd name="T90" fmla="*/ 2147483647 w 209"/>
              <a:gd name="T91" fmla="*/ 2147483647 h 227"/>
              <a:gd name="T92" fmla="*/ 2147483647 w 209"/>
              <a:gd name="T93" fmla="*/ 2147483647 h 227"/>
              <a:gd name="T94" fmla="*/ 2147483647 w 209"/>
              <a:gd name="T95" fmla="*/ 2147483647 h 227"/>
              <a:gd name="T96" fmla="*/ 2147483647 w 209"/>
              <a:gd name="T97" fmla="*/ 2147483647 h 227"/>
              <a:gd name="T98" fmla="*/ 2147483647 w 209"/>
              <a:gd name="T99" fmla="*/ 2147483647 h 227"/>
              <a:gd name="T100" fmla="*/ 2147483647 w 209"/>
              <a:gd name="T101" fmla="*/ 2147483647 h 227"/>
              <a:gd name="T102" fmla="*/ 2147483647 w 209"/>
              <a:gd name="T103" fmla="*/ 2147483647 h 227"/>
              <a:gd name="T104" fmla="*/ 2147483647 w 209"/>
              <a:gd name="T105" fmla="*/ 2147483647 h 227"/>
              <a:gd name="T106" fmla="*/ 2147483647 w 209"/>
              <a:gd name="T107" fmla="*/ 2147483647 h 227"/>
              <a:gd name="T108" fmla="*/ 2147483647 w 209"/>
              <a:gd name="T109" fmla="*/ 2147483647 h 227"/>
              <a:gd name="T110" fmla="*/ 2147483647 w 209"/>
              <a:gd name="T111" fmla="*/ 2147483647 h 227"/>
              <a:gd name="T112" fmla="*/ 2147483647 w 209"/>
              <a:gd name="T113" fmla="*/ 2147483647 h 227"/>
              <a:gd name="T114" fmla="*/ 2147483647 w 209"/>
              <a:gd name="T115" fmla="*/ 2147483647 h 227"/>
              <a:gd name="T116" fmla="*/ 2147483647 w 209"/>
              <a:gd name="T117" fmla="*/ 2147483647 h 227"/>
              <a:gd name="T118" fmla="*/ 2147483647 w 209"/>
              <a:gd name="T119" fmla="*/ 2147483647 h 2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09"/>
              <a:gd name="T181" fmla="*/ 0 h 227"/>
              <a:gd name="T182" fmla="*/ 209 w 209"/>
              <a:gd name="T183" fmla="*/ 227 h 2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09" h="227">
                <a:moveTo>
                  <a:pt x="187" y="63"/>
                </a:moveTo>
                <a:lnTo>
                  <a:pt x="186" y="60"/>
                </a:lnTo>
                <a:lnTo>
                  <a:pt x="185" y="57"/>
                </a:lnTo>
                <a:lnTo>
                  <a:pt x="184" y="55"/>
                </a:lnTo>
                <a:lnTo>
                  <a:pt x="183" y="52"/>
                </a:lnTo>
                <a:lnTo>
                  <a:pt x="184" y="51"/>
                </a:lnTo>
                <a:lnTo>
                  <a:pt x="184" y="50"/>
                </a:lnTo>
                <a:lnTo>
                  <a:pt x="184" y="49"/>
                </a:lnTo>
                <a:lnTo>
                  <a:pt x="184" y="48"/>
                </a:lnTo>
                <a:lnTo>
                  <a:pt x="183" y="47"/>
                </a:lnTo>
                <a:lnTo>
                  <a:pt x="181" y="47"/>
                </a:lnTo>
                <a:lnTo>
                  <a:pt x="180" y="47"/>
                </a:lnTo>
                <a:lnTo>
                  <a:pt x="179" y="45"/>
                </a:lnTo>
                <a:lnTo>
                  <a:pt x="176" y="45"/>
                </a:lnTo>
                <a:lnTo>
                  <a:pt x="171" y="43"/>
                </a:lnTo>
                <a:lnTo>
                  <a:pt x="166" y="42"/>
                </a:lnTo>
                <a:lnTo>
                  <a:pt x="161" y="41"/>
                </a:lnTo>
                <a:lnTo>
                  <a:pt x="155" y="38"/>
                </a:lnTo>
                <a:lnTo>
                  <a:pt x="149" y="37"/>
                </a:lnTo>
                <a:lnTo>
                  <a:pt x="144" y="35"/>
                </a:lnTo>
                <a:lnTo>
                  <a:pt x="143" y="35"/>
                </a:lnTo>
                <a:lnTo>
                  <a:pt x="138" y="41"/>
                </a:lnTo>
                <a:lnTo>
                  <a:pt x="136" y="41"/>
                </a:lnTo>
                <a:lnTo>
                  <a:pt x="135" y="41"/>
                </a:lnTo>
                <a:lnTo>
                  <a:pt x="135" y="43"/>
                </a:lnTo>
                <a:lnTo>
                  <a:pt x="135" y="44"/>
                </a:lnTo>
                <a:lnTo>
                  <a:pt x="134" y="47"/>
                </a:lnTo>
                <a:lnTo>
                  <a:pt x="132" y="50"/>
                </a:lnTo>
                <a:lnTo>
                  <a:pt x="128" y="55"/>
                </a:lnTo>
                <a:lnTo>
                  <a:pt x="125" y="58"/>
                </a:lnTo>
                <a:lnTo>
                  <a:pt x="123" y="62"/>
                </a:lnTo>
                <a:lnTo>
                  <a:pt x="120" y="64"/>
                </a:lnTo>
                <a:lnTo>
                  <a:pt x="118" y="65"/>
                </a:lnTo>
                <a:lnTo>
                  <a:pt x="117" y="65"/>
                </a:lnTo>
                <a:lnTo>
                  <a:pt x="117" y="64"/>
                </a:lnTo>
                <a:lnTo>
                  <a:pt x="111" y="60"/>
                </a:lnTo>
                <a:lnTo>
                  <a:pt x="105" y="57"/>
                </a:lnTo>
                <a:lnTo>
                  <a:pt x="98" y="55"/>
                </a:lnTo>
                <a:lnTo>
                  <a:pt x="93" y="52"/>
                </a:lnTo>
                <a:lnTo>
                  <a:pt x="94" y="50"/>
                </a:lnTo>
                <a:lnTo>
                  <a:pt x="95" y="44"/>
                </a:lnTo>
                <a:lnTo>
                  <a:pt x="95" y="36"/>
                </a:lnTo>
                <a:lnTo>
                  <a:pt x="95" y="29"/>
                </a:lnTo>
                <a:lnTo>
                  <a:pt x="95" y="26"/>
                </a:lnTo>
                <a:lnTo>
                  <a:pt x="96" y="26"/>
                </a:lnTo>
                <a:lnTo>
                  <a:pt x="97" y="25"/>
                </a:lnTo>
                <a:lnTo>
                  <a:pt x="100" y="23"/>
                </a:lnTo>
                <a:lnTo>
                  <a:pt x="102" y="23"/>
                </a:lnTo>
                <a:lnTo>
                  <a:pt x="104" y="22"/>
                </a:lnTo>
                <a:lnTo>
                  <a:pt x="109" y="21"/>
                </a:lnTo>
                <a:lnTo>
                  <a:pt x="116" y="21"/>
                </a:lnTo>
                <a:lnTo>
                  <a:pt x="120" y="21"/>
                </a:lnTo>
                <a:lnTo>
                  <a:pt x="123" y="21"/>
                </a:lnTo>
                <a:lnTo>
                  <a:pt x="124" y="21"/>
                </a:lnTo>
                <a:lnTo>
                  <a:pt x="124" y="20"/>
                </a:lnTo>
                <a:lnTo>
                  <a:pt x="124" y="19"/>
                </a:lnTo>
                <a:lnTo>
                  <a:pt x="125" y="18"/>
                </a:lnTo>
                <a:lnTo>
                  <a:pt x="132" y="21"/>
                </a:lnTo>
                <a:lnTo>
                  <a:pt x="138" y="20"/>
                </a:lnTo>
                <a:lnTo>
                  <a:pt x="141" y="18"/>
                </a:lnTo>
                <a:lnTo>
                  <a:pt x="143" y="17"/>
                </a:lnTo>
                <a:lnTo>
                  <a:pt x="144" y="14"/>
                </a:lnTo>
                <a:lnTo>
                  <a:pt x="144" y="12"/>
                </a:lnTo>
                <a:lnTo>
                  <a:pt x="144" y="10"/>
                </a:lnTo>
                <a:lnTo>
                  <a:pt x="144" y="7"/>
                </a:lnTo>
                <a:lnTo>
                  <a:pt x="143" y="2"/>
                </a:lnTo>
                <a:lnTo>
                  <a:pt x="140" y="7"/>
                </a:lnTo>
                <a:lnTo>
                  <a:pt x="139" y="7"/>
                </a:lnTo>
                <a:lnTo>
                  <a:pt x="136" y="9"/>
                </a:lnTo>
                <a:lnTo>
                  <a:pt x="134" y="9"/>
                </a:lnTo>
                <a:lnTo>
                  <a:pt x="132" y="9"/>
                </a:lnTo>
                <a:lnTo>
                  <a:pt x="129" y="7"/>
                </a:lnTo>
                <a:lnTo>
                  <a:pt x="127" y="6"/>
                </a:lnTo>
                <a:lnTo>
                  <a:pt x="125" y="4"/>
                </a:lnTo>
                <a:lnTo>
                  <a:pt x="125" y="3"/>
                </a:lnTo>
                <a:lnTo>
                  <a:pt x="124" y="2"/>
                </a:lnTo>
                <a:lnTo>
                  <a:pt x="124" y="0"/>
                </a:lnTo>
                <a:lnTo>
                  <a:pt x="123" y="0"/>
                </a:lnTo>
                <a:lnTo>
                  <a:pt x="121" y="0"/>
                </a:lnTo>
                <a:lnTo>
                  <a:pt x="120" y="0"/>
                </a:lnTo>
                <a:lnTo>
                  <a:pt x="119" y="0"/>
                </a:lnTo>
                <a:lnTo>
                  <a:pt x="118" y="2"/>
                </a:lnTo>
                <a:lnTo>
                  <a:pt x="115" y="3"/>
                </a:lnTo>
                <a:lnTo>
                  <a:pt x="111" y="4"/>
                </a:lnTo>
                <a:lnTo>
                  <a:pt x="105" y="6"/>
                </a:lnTo>
                <a:lnTo>
                  <a:pt x="101" y="9"/>
                </a:lnTo>
                <a:lnTo>
                  <a:pt x="95" y="11"/>
                </a:lnTo>
                <a:lnTo>
                  <a:pt x="89" y="12"/>
                </a:lnTo>
                <a:lnTo>
                  <a:pt x="85" y="14"/>
                </a:lnTo>
                <a:lnTo>
                  <a:pt x="83" y="15"/>
                </a:lnTo>
                <a:lnTo>
                  <a:pt x="83" y="23"/>
                </a:lnTo>
                <a:lnTo>
                  <a:pt x="82" y="25"/>
                </a:lnTo>
                <a:lnTo>
                  <a:pt x="81" y="26"/>
                </a:lnTo>
                <a:lnTo>
                  <a:pt x="81" y="27"/>
                </a:lnTo>
                <a:lnTo>
                  <a:pt x="81" y="28"/>
                </a:lnTo>
                <a:lnTo>
                  <a:pt x="82" y="30"/>
                </a:lnTo>
                <a:lnTo>
                  <a:pt x="83" y="35"/>
                </a:lnTo>
                <a:lnTo>
                  <a:pt x="83" y="42"/>
                </a:lnTo>
                <a:lnTo>
                  <a:pt x="82" y="45"/>
                </a:lnTo>
                <a:lnTo>
                  <a:pt x="82" y="48"/>
                </a:lnTo>
                <a:lnTo>
                  <a:pt x="82" y="50"/>
                </a:lnTo>
                <a:lnTo>
                  <a:pt x="82" y="51"/>
                </a:lnTo>
                <a:lnTo>
                  <a:pt x="78" y="51"/>
                </a:lnTo>
                <a:lnTo>
                  <a:pt x="73" y="51"/>
                </a:lnTo>
                <a:lnTo>
                  <a:pt x="68" y="51"/>
                </a:lnTo>
                <a:lnTo>
                  <a:pt x="64" y="52"/>
                </a:lnTo>
                <a:lnTo>
                  <a:pt x="65" y="50"/>
                </a:lnTo>
                <a:lnTo>
                  <a:pt x="65" y="49"/>
                </a:lnTo>
                <a:lnTo>
                  <a:pt x="66" y="47"/>
                </a:lnTo>
                <a:lnTo>
                  <a:pt x="66" y="45"/>
                </a:lnTo>
                <a:lnTo>
                  <a:pt x="66" y="42"/>
                </a:lnTo>
                <a:lnTo>
                  <a:pt x="65" y="40"/>
                </a:lnTo>
                <a:lnTo>
                  <a:pt x="63" y="36"/>
                </a:lnTo>
                <a:lnTo>
                  <a:pt x="62" y="34"/>
                </a:lnTo>
                <a:lnTo>
                  <a:pt x="59" y="33"/>
                </a:lnTo>
                <a:lnTo>
                  <a:pt x="57" y="30"/>
                </a:lnTo>
                <a:lnTo>
                  <a:pt x="53" y="29"/>
                </a:lnTo>
                <a:lnTo>
                  <a:pt x="51" y="29"/>
                </a:lnTo>
                <a:lnTo>
                  <a:pt x="50" y="29"/>
                </a:lnTo>
                <a:lnTo>
                  <a:pt x="48" y="30"/>
                </a:lnTo>
                <a:lnTo>
                  <a:pt x="47" y="30"/>
                </a:lnTo>
                <a:lnTo>
                  <a:pt x="44" y="32"/>
                </a:lnTo>
                <a:lnTo>
                  <a:pt x="43" y="29"/>
                </a:lnTo>
                <a:lnTo>
                  <a:pt x="42" y="26"/>
                </a:lnTo>
                <a:lnTo>
                  <a:pt x="41" y="23"/>
                </a:lnTo>
                <a:lnTo>
                  <a:pt x="40" y="22"/>
                </a:lnTo>
                <a:lnTo>
                  <a:pt x="37" y="21"/>
                </a:lnTo>
                <a:lnTo>
                  <a:pt x="34" y="20"/>
                </a:lnTo>
                <a:lnTo>
                  <a:pt x="30" y="19"/>
                </a:lnTo>
                <a:lnTo>
                  <a:pt x="28" y="19"/>
                </a:lnTo>
                <a:lnTo>
                  <a:pt x="25" y="19"/>
                </a:lnTo>
                <a:lnTo>
                  <a:pt x="30" y="27"/>
                </a:lnTo>
                <a:lnTo>
                  <a:pt x="34" y="27"/>
                </a:lnTo>
                <a:lnTo>
                  <a:pt x="34" y="30"/>
                </a:lnTo>
                <a:lnTo>
                  <a:pt x="36" y="30"/>
                </a:lnTo>
                <a:lnTo>
                  <a:pt x="35" y="34"/>
                </a:lnTo>
                <a:lnTo>
                  <a:pt x="40" y="34"/>
                </a:lnTo>
                <a:lnTo>
                  <a:pt x="40" y="35"/>
                </a:lnTo>
                <a:lnTo>
                  <a:pt x="38" y="37"/>
                </a:lnTo>
                <a:lnTo>
                  <a:pt x="37" y="38"/>
                </a:lnTo>
                <a:lnTo>
                  <a:pt x="37" y="41"/>
                </a:lnTo>
                <a:lnTo>
                  <a:pt x="36" y="43"/>
                </a:lnTo>
                <a:lnTo>
                  <a:pt x="35" y="43"/>
                </a:lnTo>
                <a:lnTo>
                  <a:pt x="33" y="44"/>
                </a:lnTo>
                <a:lnTo>
                  <a:pt x="32" y="45"/>
                </a:lnTo>
                <a:lnTo>
                  <a:pt x="29" y="47"/>
                </a:lnTo>
                <a:lnTo>
                  <a:pt x="28" y="45"/>
                </a:lnTo>
                <a:lnTo>
                  <a:pt x="28" y="41"/>
                </a:lnTo>
                <a:lnTo>
                  <a:pt x="26" y="42"/>
                </a:lnTo>
                <a:lnTo>
                  <a:pt x="25" y="40"/>
                </a:lnTo>
                <a:lnTo>
                  <a:pt x="22" y="40"/>
                </a:lnTo>
                <a:lnTo>
                  <a:pt x="21" y="36"/>
                </a:lnTo>
                <a:lnTo>
                  <a:pt x="14" y="30"/>
                </a:lnTo>
                <a:lnTo>
                  <a:pt x="14" y="34"/>
                </a:lnTo>
                <a:lnTo>
                  <a:pt x="14" y="35"/>
                </a:lnTo>
                <a:lnTo>
                  <a:pt x="15" y="38"/>
                </a:lnTo>
                <a:lnTo>
                  <a:pt x="17" y="43"/>
                </a:lnTo>
                <a:lnTo>
                  <a:pt x="18" y="45"/>
                </a:lnTo>
                <a:lnTo>
                  <a:pt x="19" y="47"/>
                </a:lnTo>
                <a:lnTo>
                  <a:pt x="21" y="49"/>
                </a:lnTo>
                <a:lnTo>
                  <a:pt x="23" y="50"/>
                </a:lnTo>
                <a:lnTo>
                  <a:pt x="26" y="51"/>
                </a:lnTo>
                <a:lnTo>
                  <a:pt x="23" y="56"/>
                </a:lnTo>
                <a:lnTo>
                  <a:pt x="23" y="60"/>
                </a:lnTo>
                <a:lnTo>
                  <a:pt x="25" y="66"/>
                </a:lnTo>
                <a:lnTo>
                  <a:pt x="28" y="70"/>
                </a:lnTo>
                <a:lnTo>
                  <a:pt x="30" y="72"/>
                </a:lnTo>
                <a:lnTo>
                  <a:pt x="33" y="73"/>
                </a:lnTo>
                <a:lnTo>
                  <a:pt x="35" y="74"/>
                </a:lnTo>
                <a:lnTo>
                  <a:pt x="38" y="74"/>
                </a:lnTo>
                <a:lnTo>
                  <a:pt x="40" y="74"/>
                </a:lnTo>
                <a:lnTo>
                  <a:pt x="41" y="74"/>
                </a:lnTo>
                <a:lnTo>
                  <a:pt x="43" y="74"/>
                </a:lnTo>
                <a:lnTo>
                  <a:pt x="44" y="73"/>
                </a:lnTo>
                <a:lnTo>
                  <a:pt x="43" y="75"/>
                </a:lnTo>
                <a:lnTo>
                  <a:pt x="43" y="78"/>
                </a:lnTo>
                <a:lnTo>
                  <a:pt x="43" y="81"/>
                </a:lnTo>
                <a:lnTo>
                  <a:pt x="43" y="83"/>
                </a:lnTo>
                <a:lnTo>
                  <a:pt x="41" y="83"/>
                </a:lnTo>
                <a:lnTo>
                  <a:pt x="37" y="86"/>
                </a:lnTo>
                <a:lnTo>
                  <a:pt x="34" y="87"/>
                </a:lnTo>
                <a:lnTo>
                  <a:pt x="28" y="89"/>
                </a:lnTo>
                <a:lnTo>
                  <a:pt x="22" y="90"/>
                </a:lnTo>
                <a:lnTo>
                  <a:pt x="19" y="91"/>
                </a:lnTo>
                <a:lnTo>
                  <a:pt x="17" y="91"/>
                </a:lnTo>
                <a:lnTo>
                  <a:pt x="15" y="91"/>
                </a:lnTo>
                <a:lnTo>
                  <a:pt x="13" y="90"/>
                </a:lnTo>
                <a:lnTo>
                  <a:pt x="13" y="91"/>
                </a:lnTo>
                <a:lnTo>
                  <a:pt x="13" y="93"/>
                </a:lnTo>
                <a:lnTo>
                  <a:pt x="12" y="94"/>
                </a:lnTo>
                <a:lnTo>
                  <a:pt x="5" y="96"/>
                </a:lnTo>
                <a:lnTo>
                  <a:pt x="5" y="98"/>
                </a:lnTo>
                <a:lnTo>
                  <a:pt x="4" y="110"/>
                </a:lnTo>
                <a:lnTo>
                  <a:pt x="3" y="121"/>
                </a:lnTo>
                <a:lnTo>
                  <a:pt x="2" y="132"/>
                </a:lnTo>
                <a:lnTo>
                  <a:pt x="0" y="136"/>
                </a:lnTo>
                <a:lnTo>
                  <a:pt x="0" y="138"/>
                </a:lnTo>
                <a:lnTo>
                  <a:pt x="0" y="139"/>
                </a:lnTo>
                <a:lnTo>
                  <a:pt x="0" y="140"/>
                </a:lnTo>
                <a:lnTo>
                  <a:pt x="2" y="141"/>
                </a:lnTo>
                <a:lnTo>
                  <a:pt x="2" y="142"/>
                </a:lnTo>
                <a:lnTo>
                  <a:pt x="3" y="142"/>
                </a:lnTo>
                <a:lnTo>
                  <a:pt x="4" y="142"/>
                </a:lnTo>
                <a:lnTo>
                  <a:pt x="5" y="142"/>
                </a:lnTo>
                <a:lnTo>
                  <a:pt x="7" y="143"/>
                </a:lnTo>
                <a:lnTo>
                  <a:pt x="10" y="146"/>
                </a:lnTo>
                <a:lnTo>
                  <a:pt x="11" y="148"/>
                </a:lnTo>
                <a:lnTo>
                  <a:pt x="12" y="150"/>
                </a:lnTo>
                <a:lnTo>
                  <a:pt x="12" y="153"/>
                </a:lnTo>
                <a:lnTo>
                  <a:pt x="12" y="155"/>
                </a:lnTo>
                <a:lnTo>
                  <a:pt x="12" y="156"/>
                </a:lnTo>
                <a:lnTo>
                  <a:pt x="7" y="161"/>
                </a:lnTo>
                <a:lnTo>
                  <a:pt x="9" y="161"/>
                </a:lnTo>
                <a:lnTo>
                  <a:pt x="11" y="161"/>
                </a:lnTo>
                <a:lnTo>
                  <a:pt x="12" y="161"/>
                </a:lnTo>
                <a:lnTo>
                  <a:pt x="13" y="161"/>
                </a:lnTo>
                <a:lnTo>
                  <a:pt x="15" y="161"/>
                </a:lnTo>
                <a:lnTo>
                  <a:pt x="18" y="159"/>
                </a:lnTo>
                <a:lnTo>
                  <a:pt x="20" y="159"/>
                </a:lnTo>
                <a:lnTo>
                  <a:pt x="21" y="158"/>
                </a:lnTo>
                <a:lnTo>
                  <a:pt x="22" y="157"/>
                </a:lnTo>
                <a:lnTo>
                  <a:pt x="22" y="155"/>
                </a:lnTo>
                <a:lnTo>
                  <a:pt x="22" y="151"/>
                </a:lnTo>
                <a:lnTo>
                  <a:pt x="22" y="146"/>
                </a:lnTo>
                <a:lnTo>
                  <a:pt x="22" y="144"/>
                </a:lnTo>
                <a:lnTo>
                  <a:pt x="18" y="138"/>
                </a:lnTo>
                <a:lnTo>
                  <a:pt x="19" y="138"/>
                </a:lnTo>
                <a:lnTo>
                  <a:pt x="19" y="136"/>
                </a:lnTo>
                <a:lnTo>
                  <a:pt x="20" y="136"/>
                </a:lnTo>
                <a:lnTo>
                  <a:pt x="20" y="134"/>
                </a:lnTo>
                <a:lnTo>
                  <a:pt x="20" y="132"/>
                </a:lnTo>
                <a:lnTo>
                  <a:pt x="19" y="127"/>
                </a:lnTo>
                <a:lnTo>
                  <a:pt x="17" y="121"/>
                </a:lnTo>
                <a:lnTo>
                  <a:pt x="17" y="116"/>
                </a:lnTo>
                <a:lnTo>
                  <a:pt x="17" y="113"/>
                </a:lnTo>
                <a:lnTo>
                  <a:pt x="18" y="110"/>
                </a:lnTo>
                <a:lnTo>
                  <a:pt x="18" y="108"/>
                </a:lnTo>
                <a:lnTo>
                  <a:pt x="18" y="106"/>
                </a:lnTo>
                <a:lnTo>
                  <a:pt x="18" y="105"/>
                </a:lnTo>
                <a:lnTo>
                  <a:pt x="21" y="104"/>
                </a:lnTo>
                <a:lnTo>
                  <a:pt x="27" y="103"/>
                </a:lnTo>
                <a:lnTo>
                  <a:pt x="34" y="100"/>
                </a:lnTo>
                <a:lnTo>
                  <a:pt x="40" y="97"/>
                </a:lnTo>
                <a:lnTo>
                  <a:pt x="43" y="95"/>
                </a:lnTo>
                <a:lnTo>
                  <a:pt x="44" y="103"/>
                </a:lnTo>
                <a:lnTo>
                  <a:pt x="47" y="111"/>
                </a:lnTo>
                <a:lnTo>
                  <a:pt x="50" y="120"/>
                </a:lnTo>
                <a:lnTo>
                  <a:pt x="55" y="128"/>
                </a:lnTo>
                <a:lnTo>
                  <a:pt x="56" y="129"/>
                </a:lnTo>
                <a:lnTo>
                  <a:pt x="57" y="131"/>
                </a:lnTo>
                <a:lnTo>
                  <a:pt x="57" y="132"/>
                </a:lnTo>
                <a:lnTo>
                  <a:pt x="58" y="133"/>
                </a:lnTo>
                <a:lnTo>
                  <a:pt x="56" y="134"/>
                </a:lnTo>
                <a:lnTo>
                  <a:pt x="53" y="136"/>
                </a:lnTo>
                <a:lnTo>
                  <a:pt x="50" y="138"/>
                </a:lnTo>
                <a:lnTo>
                  <a:pt x="47" y="140"/>
                </a:lnTo>
                <a:lnTo>
                  <a:pt x="41" y="142"/>
                </a:lnTo>
                <a:lnTo>
                  <a:pt x="37" y="143"/>
                </a:lnTo>
                <a:lnTo>
                  <a:pt x="35" y="143"/>
                </a:lnTo>
                <a:lnTo>
                  <a:pt x="34" y="143"/>
                </a:lnTo>
                <a:lnTo>
                  <a:pt x="32" y="143"/>
                </a:lnTo>
                <a:lnTo>
                  <a:pt x="32" y="144"/>
                </a:lnTo>
                <a:lnTo>
                  <a:pt x="32" y="146"/>
                </a:lnTo>
                <a:lnTo>
                  <a:pt x="30" y="147"/>
                </a:lnTo>
                <a:lnTo>
                  <a:pt x="23" y="150"/>
                </a:lnTo>
                <a:lnTo>
                  <a:pt x="23" y="151"/>
                </a:lnTo>
                <a:lnTo>
                  <a:pt x="25" y="163"/>
                </a:lnTo>
                <a:lnTo>
                  <a:pt x="25" y="176"/>
                </a:lnTo>
                <a:lnTo>
                  <a:pt x="25" y="186"/>
                </a:lnTo>
                <a:lnTo>
                  <a:pt x="23" y="191"/>
                </a:lnTo>
                <a:lnTo>
                  <a:pt x="23" y="192"/>
                </a:lnTo>
                <a:lnTo>
                  <a:pt x="23" y="193"/>
                </a:lnTo>
                <a:lnTo>
                  <a:pt x="25" y="194"/>
                </a:lnTo>
                <a:lnTo>
                  <a:pt x="26" y="195"/>
                </a:lnTo>
                <a:lnTo>
                  <a:pt x="27" y="195"/>
                </a:lnTo>
                <a:lnTo>
                  <a:pt x="28" y="195"/>
                </a:lnTo>
                <a:lnTo>
                  <a:pt x="30" y="196"/>
                </a:lnTo>
                <a:lnTo>
                  <a:pt x="33" y="199"/>
                </a:lnTo>
                <a:lnTo>
                  <a:pt x="35" y="201"/>
                </a:lnTo>
                <a:lnTo>
                  <a:pt x="36" y="203"/>
                </a:lnTo>
                <a:lnTo>
                  <a:pt x="36" y="205"/>
                </a:lnTo>
                <a:lnTo>
                  <a:pt x="36" y="208"/>
                </a:lnTo>
                <a:lnTo>
                  <a:pt x="36" y="209"/>
                </a:lnTo>
                <a:lnTo>
                  <a:pt x="33" y="215"/>
                </a:lnTo>
                <a:lnTo>
                  <a:pt x="34" y="215"/>
                </a:lnTo>
                <a:lnTo>
                  <a:pt x="36" y="214"/>
                </a:lnTo>
                <a:lnTo>
                  <a:pt x="37" y="212"/>
                </a:lnTo>
                <a:lnTo>
                  <a:pt x="38" y="212"/>
                </a:lnTo>
                <a:lnTo>
                  <a:pt x="41" y="212"/>
                </a:lnTo>
                <a:lnTo>
                  <a:pt x="43" y="211"/>
                </a:lnTo>
                <a:lnTo>
                  <a:pt x="45" y="211"/>
                </a:lnTo>
                <a:lnTo>
                  <a:pt x="47" y="210"/>
                </a:lnTo>
                <a:lnTo>
                  <a:pt x="47" y="209"/>
                </a:lnTo>
                <a:lnTo>
                  <a:pt x="47" y="207"/>
                </a:lnTo>
                <a:lnTo>
                  <a:pt x="47" y="203"/>
                </a:lnTo>
                <a:lnTo>
                  <a:pt x="47" y="196"/>
                </a:lnTo>
                <a:lnTo>
                  <a:pt x="45" y="196"/>
                </a:lnTo>
                <a:lnTo>
                  <a:pt x="41" y="189"/>
                </a:lnTo>
                <a:lnTo>
                  <a:pt x="42" y="189"/>
                </a:lnTo>
                <a:lnTo>
                  <a:pt x="42" y="188"/>
                </a:lnTo>
                <a:lnTo>
                  <a:pt x="43" y="188"/>
                </a:lnTo>
                <a:lnTo>
                  <a:pt x="42" y="186"/>
                </a:lnTo>
                <a:lnTo>
                  <a:pt x="42" y="184"/>
                </a:lnTo>
                <a:lnTo>
                  <a:pt x="40" y="179"/>
                </a:lnTo>
                <a:lnTo>
                  <a:pt x="38" y="173"/>
                </a:lnTo>
                <a:lnTo>
                  <a:pt x="37" y="169"/>
                </a:lnTo>
                <a:lnTo>
                  <a:pt x="37" y="166"/>
                </a:lnTo>
                <a:lnTo>
                  <a:pt x="37" y="163"/>
                </a:lnTo>
                <a:lnTo>
                  <a:pt x="37" y="161"/>
                </a:lnTo>
                <a:lnTo>
                  <a:pt x="37" y="158"/>
                </a:lnTo>
                <a:lnTo>
                  <a:pt x="41" y="157"/>
                </a:lnTo>
                <a:lnTo>
                  <a:pt x="47" y="154"/>
                </a:lnTo>
                <a:lnTo>
                  <a:pt x="53" y="151"/>
                </a:lnTo>
                <a:lnTo>
                  <a:pt x="58" y="148"/>
                </a:lnTo>
                <a:lnTo>
                  <a:pt x="60" y="147"/>
                </a:lnTo>
                <a:lnTo>
                  <a:pt x="63" y="144"/>
                </a:lnTo>
                <a:lnTo>
                  <a:pt x="64" y="143"/>
                </a:lnTo>
                <a:lnTo>
                  <a:pt x="66" y="142"/>
                </a:lnTo>
                <a:lnTo>
                  <a:pt x="66" y="143"/>
                </a:lnTo>
                <a:lnTo>
                  <a:pt x="67" y="143"/>
                </a:lnTo>
                <a:lnTo>
                  <a:pt x="71" y="148"/>
                </a:lnTo>
                <a:lnTo>
                  <a:pt x="74" y="153"/>
                </a:lnTo>
                <a:lnTo>
                  <a:pt x="78" y="156"/>
                </a:lnTo>
                <a:lnTo>
                  <a:pt x="80" y="159"/>
                </a:lnTo>
                <a:lnTo>
                  <a:pt x="80" y="162"/>
                </a:lnTo>
                <a:lnTo>
                  <a:pt x="79" y="164"/>
                </a:lnTo>
                <a:lnTo>
                  <a:pt x="76" y="167"/>
                </a:lnTo>
                <a:lnTo>
                  <a:pt x="75" y="171"/>
                </a:lnTo>
                <a:lnTo>
                  <a:pt x="72" y="174"/>
                </a:lnTo>
                <a:lnTo>
                  <a:pt x="71" y="177"/>
                </a:lnTo>
                <a:lnTo>
                  <a:pt x="68" y="179"/>
                </a:lnTo>
                <a:lnTo>
                  <a:pt x="66" y="180"/>
                </a:lnTo>
                <a:lnTo>
                  <a:pt x="67" y="180"/>
                </a:lnTo>
                <a:lnTo>
                  <a:pt x="67" y="181"/>
                </a:lnTo>
                <a:lnTo>
                  <a:pt x="67" y="182"/>
                </a:lnTo>
                <a:lnTo>
                  <a:pt x="64" y="188"/>
                </a:lnTo>
                <a:lnTo>
                  <a:pt x="65" y="189"/>
                </a:lnTo>
                <a:lnTo>
                  <a:pt x="70" y="197"/>
                </a:lnTo>
                <a:lnTo>
                  <a:pt x="75" y="205"/>
                </a:lnTo>
                <a:lnTo>
                  <a:pt x="79" y="211"/>
                </a:lnTo>
                <a:lnTo>
                  <a:pt x="81" y="215"/>
                </a:lnTo>
                <a:lnTo>
                  <a:pt x="81" y="216"/>
                </a:lnTo>
                <a:lnTo>
                  <a:pt x="82" y="216"/>
                </a:lnTo>
                <a:lnTo>
                  <a:pt x="82" y="217"/>
                </a:lnTo>
                <a:lnTo>
                  <a:pt x="83" y="218"/>
                </a:lnTo>
                <a:lnTo>
                  <a:pt x="85" y="218"/>
                </a:lnTo>
                <a:lnTo>
                  <a:pt x="86" y="217"/>
                </a:lnTo>
                <a:lnTo>
                  <a:pt x="87" y="216"/>
                </a:lnTo>
                <a:lnTo>
                  <a:pt x="89" y="216"/>
                </a:lnTo>
                <a:lnTo>
                  <a:pt x="91" y="216"/>
                </a:lnTo>
                <a:lnTo>
                  <a:pt x="93" y="217"/>
                </a:lnTo>
                <a:lnTo>
                  <a:pt x="95" y="218"/>
                </a:lnTo>
                <a:lnTo>
                  <a:pt x="96" y="219"/>
                </a:lnTo>
                <a:lnTo>
                  <a:pt x="97" y="220"/>
                </a:lnTo>
                <a:lnTo>
                  <a:pt x="97" y="222"/>
                </a:lnTo>
                <a:lnTo>
                  <a:pt x="96" y="227"/>
                </a:lnTo>
                <a:lnTo>
                  <a:pt x="101" y="223"/>
                </a:lnTo>
                <a:lnTo>
                  <a:pt x="102" y="222"/>
                </a:lnTo>
                <a:lnTo>
                  <a:pt x="104" y="219"/>
                </a:lnTo>
                <a:lnTo>
                  <a:pt x="105" y="218"/>
                </a:lnTo>
                <a:lnTo>
                  <a:pt x="105" y="217"/>
                </a:lnTo>
                <a:lnTo>
                  <a:pt x="105" y="216"/>
                </a:lnTo>
                <a:lnTo>
                  <a:pt x="104" y="215"/>
                </a:lnTo>
                <a:lnTo>
                  <a:pt x="103" y="212"/>
                </a:lnTo>
                <a:lnTo>
                  <a:pt x="100" y="208"/>
                </a:lnTo>
                <a:lnTo>
                  <a:pt x="98" y="208"/>
                </a:lnTo>
                <a:lnTo>
                  <a:pt x="93" y="207"/>
                </a:lnTo>
                <a:lnTo>
                  <a:pt x="94" y="204"/>
                </a:lnTo>
                <a:lnTo>
                  <a:pt x="93" y="203"/>
                </a:lnTo>
                <a:lnTo>
                  <a:pt x="91" y="202"/>
                </a:lnTo>
                <a:lnTo>
                  <a:pt x="88" y="200"/>
                </a:lnTo>
                <a:lnTo>
                  <a:pt x="85" y="196"/>
                </a:lnTo>
                <a:lnTo>
                  <a:pt x="81" y="194"/>
                </a:lnTo>
                <a:lnTo>
                  <a:pt x="80" y="192"/>
                </a:lnTo>
                <a:lnTo>
                  <a:pt x="79" y="191"/>
                </a:lnTo>
                <a:lnTo>
                  <a:pt x="78" y="188"/>
                </a:lnTo>
                <a:lnTo>
                  <a:pt x="78" y="187"/>
                </a:lnTo>
                <a:lnTo>
                  <a:pt x="79" y="185"/>
                </a:lnTo>
                <a:lnTo>
                  <a:pt x="82" y="180"/>
                </a:lnTo>
                <a:lnTo>
                  <a:pt x="85" y="174"/>
                </a:lnTo>
                <a:lnTo>
                  <a:pt x="87" y="170"/>
                </a:lnTo>
                <a:lnTo>
                  <a:pt x="87" y="169"/>
                </a:lnTo>
                <a:lnTo>
                  <a:pt x="87" y="167"/>
                </a:lnTo>
                <a:lnTo>
                  <a:pt x="88" y="166"/>
                </a:lnTo>
                <a:lnTo>
                  <a:pt x="93" y="170"/>
                </a:lnTo>
                <a:lnTo>
                  <a:pt x="97" y="172"/>
                </a:lnTo>
                <a:lnTo>
                  <a:pt x="102" y="172"/>
                </a:lnTo>
                <a:lnTo>
                  <a:pt x="105" y="172"/>
                </a:lnTo>
                <a:lnTo>
                  <a:pt x="108" y="173"/>
                </a:lnTo>
                <a:lnTo>
                  <a:pt x="110" y="173"/>
                </a:lnTo>
                <a:lnTo>
                  <a:pt x="112" y="173"/>
                </a:lnTo>
                <a:lnTo>
                  <a:pt x="116" y="173"/>
                </a:lnTo>
                <a:lnTo>
                  <a:pt x="117" y="174"/>
                </a:lnTo>
                <a:lnTo>
                  <a:pt x="117" y="176"/>
                </a:lnTo>
                <a:lnTo>
                  <a:pt x="118" y="176"/>
                </a:lnTo>
                <a:lnTo>
                  <a:pt x="119" y="177"/>
                </a:lnTo>
                <a:lnTo>
                  <a:pt x="121" y="178"/>
                </a:lnTo>
                <a:lnTo>
                  <a:pt x="124" y="178"/>
                </a:lnTo>
                <a:lnTo>
                  <a:pt x="127" y="178"/>
                </a:lnTo>
                <a:lnTo>
                  <a:pt x="127" y="179"/>
                </a:lnTo>
                <a:lnTo>
                  <a:pt x="128" y="179"/>
                </a:lnTo>
                <a:lnTo>
                  <a:pt x="128" y="180"/>
                </a:lnTo>
                <a:lnTo>
                  <a:pt x="129" y="180"/>
                </a:lnTo>
                <a:lnTo>
                  <a:pt x="132" y="181"/>
                </a:lnTo>
                <a:lnTo>
                  <a:pt x="133" y="181"/>
                </a:lnTo>
                <a:lnTo>
                  <a:pt x="138" y="180"/>
                </a:lnTo>
                <a:lnTo>
                  <a:pt x="142" y="178"/>
                </a:lnTo>
                <a:lnTo>
                  <a:pt x="147" y="174"/>
                </a:lnTo>
                <a:lnTo>
                  <a:pt x="153" y="169"/>
                </a:lnTo>
                <a:lnTo>
                  <a:pt x="157" y="163"/>
                </a:lnTo>
                <a:lnTo>
                  <a:pt x="161" y="158"/>
                </a:lnTo>
                <a:lnTo>
                  <a:pt x="163" y="153"/>
                </a:lnTo>
                <a:lnTo>
                  <a:pt x="164" y="148"/>
                </a:lnTo>
                <a:lnTo>
                  <a:pt x="164" y="147"/>
                </a:lnTo>
                <a:lnTo>
                  <a:pt x="164" y="146"/>
                </a:lnTo>
                <a:lnTo>
                  <a:pt x="163" y="144"/>
                </a:lnTo>
                <a:lnTo>
                  <a:pt x="163" y="143"/>
                </a:lnTo>
                <a:lnTo>
                  <a:pt x="162" y="142"/>
                </a:lnTo>
                <a:lnTo>
                  <a:pt x="161" y="142"/>
                </a:lnTo>
                <a:lnTo>
                  <a:pt x="161" y="139"/>
                </a:lnTo>
                <a:lnTo>
                  <a:pt x="161" y="135"/>
                </a:lnTo>
                <a:lnTo>
                  <a:pt x="161" y="133"/>
                </a:lnTo>
                <a:lnTo>
                  <a:pt x="159" y="132"/>
                </a:lnTo>
                <a:lnTo>
                  <a:pt x="158" y="131"/>
                </a:lnTo>
                <a:lnTo>
                  <a:pt x="157" y="131"/>
                </a:lnTo>
                <a:lnTo>
                  <a:pt x="158" y="126"/>
                </a:lnTo>
                <a:lnTo>
                  <a:pt x="158" y="123"/>
                </a:lnTo>
                <a:lnTo>
                  <a:pt x="157" y="120"/>
                </a:lnTo>
                <a:lnTo>
                  <a:pt x="156" y="119"/>
                </a:lnTo>
                <a:lnTo>
                  <a:pt x="156" y="118"/>
                </a:lnTo>
                <a:lnTo>
                  <a:pt x="157" y="113"/>
                </a:lnTo>
                <a:lnTo>
                  <a:pt x="157" y="109"/>
                </a:lnTo>
                <a:lnTo>
                  <a:pt x="155" y="104"/>
                </a:lnTo>
                <a:lnTo>
                  <a:pt x="153" y="100"/>
                </a:lnTo>
                <a:lnTo>
                  <a:pt x="154" y="98"/>
                </a:lnTo>
                <a:lnTo>
                  <a:pt x="155" y="98"/>
                </a:lnTo>
                <a:lnTo>
                  <a:pt x="156" y="98"/>
                </a:lnTo>
                <a:lnTo>
                  <a:pt x="161" y="96"/>
                </a:lnTo>
                <a:lnTo>
                  <a:pt x="165" y="93"/>
                </a:lnTo>
                <a:lnTo>
                  <a:pt x="170" y="90"/>
                </a:lnTo>
                <a:lnTo>
                  <a:pt x="172" y="88"/>
                </a:lnTo>
                <a:lnTo>
                  <a:pt x="173" y="89"/>
                </a:lnTo>
                <a:lnTo>
                  <a:pt x="174" y="90"/>
                </a:lnTo>
                <a:lnTo>
                  <a:pt x="177" y="91"/>
                </a:lnTo>
                <a:lnTo>
                  <a:pt x="178" y="93"/>
                </a:lnTo>
                <a:lnTo>
                  <a:pt x="180" y="96"/>
                </a:lnTo>
                <a:lnTo>
                  <a:pt x="183" y="100"/>
                </a:lnTo>
                <a:lnTo>
                  <a:pt x="185" y="103"/>
                </a:lnTo>
                <a:lnTo>
                  <a:pt x="186" y="104"/>
                </a:lnTo>
                <a:lnTo>
                  <a:pt x="187" y="106"/>
                </a:lnTo>
                <a:lnTo>
                  <a:pt x="189" y="105"/>
                </a:lnTo>
                <a:lnTo>
                  <a:pt x="191" y="111"/>
                </a:lnTo>
                <a:lnTo>
                  <a:pt x="191" y="112"/>
                </a:lnTo>
                <a:lnTo>
                  <a:pt x="195" y="116"/>
                </a:lnTo>
                <a:lnTo>
                  <a:pt x="197" y="117"/>
                </a:lnTo>
                <a:lnTo>
                  <a:pt x="199" y="118"/>
                </a:lnTo>
                <a:lnTo>
                  <a:pt x="200" y="118"/>
                </a:lnTo>
                <a:lnTo>
                  <a:pt x="201" y="118"/>
                </a:lnTo>
                <a:lnTo>
                  <a:pt x="202" y="117"/>
                </a:lnTo>
                <a:lnTo>
                  <a:pt x="203" y="116"/>
                </a:lnTo>
                <a:lnTo>
                  <a:pt x="204" y="114"/>
                </a:lnTo>
                <a:lnTo>
                  <a:pt x="209" y="110"/>
                </a:lnTo>
                <a:lnTo>
                  <a:pt x="203" y="110"/>
                </a:lnTo>
                <a:lnTo>
                  <a:pt x="202" y="110"/>
                </a:lnTo>
                <a:lnTo>
                  <a:pt x="201" y="109"/>
                </a:lnTo>
                <a:lnTo>
                  <a:pt x="200" y="108"/>
                </a:lnTo>
                <a:lnTo>
                  <a:pt x="199" y="105"/>
                </a:lnTo>
                <a:lnTo>
                  <a:pt x="199" y="103"/>
                </a:lnTo>
                <a:lnTo>
                  <a:pt x="199" y="101"/>
                </a:lnTo>
                <a:lnTo>
                  <a:pt x="199" y="98"/>
                </a:lnTo>
                <a:lnTo>
                  <a:pt x="200" y="98"/>
                </a:lnTo>
                <a:lnTo>
                  <a:pt x="200" y="97"/>
                </a:lnTo>
                <a:lnTo>
                  <a:pt x="200" y="96"/>
                </a:lnTo>
                <a:lnTo>
                  <a:pt x="200" y="95"/>
                </a:lnTo>
                <a:lnTo>
                  <a:pt x="200" y="94"/>
                </a:lnTo>
                <a:lnTo>
                  <a:pt x="199" y="94"/>
                </a:lnTo>
                <a:lnTo>
                  <a:pt x="199" y="93"/>
                </a:lnTo>
                <a:lnTo>
                  <a:pt x="197" y="93"/>
                </a:lnTo>
                <a:lnTo>
                  <a:pt x="194" y="90"/>
                </a:lnTo>
                <a:lnTo>
                  <a:pt x="188" y="86"/>
                </a:lnTo>
                <a:lnTo>
                  <a:pt x="181" y="81"/>
                </a:lnTo>
                <a:lnTo>
                  <a:pt x="174" y="76"/>
                </a:lnTo>
                <a:lnTo>
                  <a:pt x="173" y="75"/>
                </a:lnTo>
                <a:lnTo>
                  <a:pt x="168" y="79"/>
                </a:lnTo>
                <a:lnTo>
                  <a:pt x="166" y="79"/>
                </a:lnTo>
                <a:lnTo>
                  <a:pt x="165" y="78"/>
                </a:lnTo>
                <a:lnTo>
                  <a:pt x="164" y="80"/>
                </a:lnTo>
                <a:lnTo>
                  <a:pt x="163" y="81"/>
                </a:lnTo>
                <a:lnTo>
                  <a:pt x="161" y="83"/>
                </a:lnTo>
                <a:lnTo>
                  <a:pt x="156" y="86"/>
                </a:lnTo>
                <a:lnTo>
                  <a:pt x="153" y="87"/>
                </a:lnTo>
                <a:lnTo>
                  <a:pt x="150" y="89"/>
                </a:lnTo>
                <a:lnTo>
                  <a:pt x="148" y="90"/>
                </a:lnTo>
                <a:lnTo>
                  <a:pt x="146" y="90"/>
                </a:lnTo>
                <a:lnTo>
                  <a:pt x="142" y="87"/>
                </a:lnTo>
                <a:lnTo>
                  <a:pt x="139" y="83"/>
                </a:lnTo>
                <a:lnTo>
                  <a:pt x="134" y="80"/>
                </a:lnTo>
                <a:lnTo>
                  <a:pt x="129" y="76"/>
                </a:lnTo>
                <a:lnTo>
                  <a:pt x="128" y="75"/>
                </a:lnTo>
                <a:lnTo>
                  <a:pt x="128" y="74"/>
                </a:lnTo>
                <a:lnTo>
                  <a:pt x="127" y="74"/>
                </a:lnTo>
                <a:lnTo>
                  <a:pt x="126" y="73"/>
                </a:lnTo>
                <a:lnTo>
                  <a:pt x="127" y="72"/>
                </a:lnTo>
                <a:lnTo>
                  <a:pt x="128" y="71"/>
                </a:lnTo>
                <a:lnTo>
                  <a:pt x="131" y="70"/>
                </a:lnTo>
                <a:lnTo>
                  <a:pt x="132" y="68"/>
                </a:lnTo>
                <a:lnTo>
                  <a:pt x="136" y="65"/>
                </a:lnTo>
                <a:lnTo>
                  <a:pt x="141" y="59"/>
                </a:lnTo>
                <a:lnTo>
                  <a:pt x="144" y="53"/>
                </a:lnTo>
                <a:lnTo>
                  <a:pt x="147" y="51"/>
                </a:lnTo>
                <a:lnTo>
                  <a:pt x="149" y="51"/>
                </a:lnTo>
                <a:lnTo>
                  <a:pt x="151" y="52"/>
                </a:lnTo>
                <a:lnTo>
                  <a:pt x="154" y="52"/>
                </a:lnTo>
                <a:lnTo>
                  <a:pt x="156" y="53"/>
                </a:lnTo>
                <a:lnTo>
                  <a:pt x="161" y="56"/>
                </a:lnTo>
                <a:lnTo>
                  <a:pt x="165" y="59"/>
                </a:lnTo>
                <a:lnTo>
                  <a:pt x="170" y="63"/>
                </a:lnTo>
                <a:lnTo>
                  <a:pt x="171" y="64"/>
                </a:lnTo>
                <a:lnTo>
                  <a:pt x="172" y="65"/>
                </a:lnTo>
                <a:lnTo>
                  <a:pt x="173" y="64"/>
                </a:lnTo>
                <a:lnTo>
                  <a:pt x="174" y="63"/>
                </a:lnTo>
                <a:lnTo>
                  <a:pt x="178" y="70"/>
                </a:lnTo>
                <a:lnTo>
                  <a:pt x="179" y="71"/>
                </a:lnTo>
                <a:lnTo>
                  <a:pt x="185" y="73"/>
                </a:lnTo>
                <a:lnTo>
                  <a:pt x="188" y="74"/>
                </a:lnTo>
                <a:lnTo>
                  <a:pt x="189" y="75"/>
                </a:lnTo>
                <a:lnTo>
                  <a:pt x="191" y="74"/>
                </a:lnTo>
                <a:lnTo>
                  <a:pt x="192" y="73"/>
                </a:lnTo>
                <a:lnTo>
                  <a:pt x="193" y="72"/>
                </a:lnTo>
                <a:lnTo>
                  <a:pt x="194" y="70"/>
                </a:lnTo>
                <a:lnTo>
                  <a:pt x="195" y="67"/>
                </a:lnTo>
                <a:lnTo>
                  <a:pt x="199" y="62"/>
                </a:lnTo>
                <a:lnTo>
                  <a:pt x="193" y="64"/>
                </a:lnTo>
                <a:lnTo>
                  <a:pt x="192" y="64"/>
                </a:lnTo>
                <a:lnTo>
                  <a:pt x="189" y="64"/>
                </a:lnTo>
                <a:lnTo>
                  <a:pt x="187" y="63"/>
                </a:lnTo>
                <a:close/>
              </a:path>
            </a:pathLst>
          </a:custGeom>
          <a:solidFill>
            <a:schemeClr val="accent2"/>
          </a:solidFill>
          <a:ln w="9525">
            <a:noFill/>
            <a:round/>
            <a:headEnd/>
            <a:tailEnd/>
          </a:ln>
        </p:spPr>
        <p:txBody>
          <a:bodyPr/>
          <a:lstStyle/>
          <a:p>
            <a:endParaRPr lang="en-GB"/>
          </a:p>
        </p:txBody>
      </p:sp>
      <p:sp>
        <p:nvSpPr>
          <p:cNvPr id="261473" name="Line 353"/>
          <p:cNvSpPr>
            <a:spLocks noChangeShapeType="1"/>
          </p:cNvSpPr>
          <p:nvPr/>
        </p:nvSpPr>
        <p:spPr bwMode="auto">
          <a:xfrm>
            <a:off x="3763963" y="2062163"/>
            <a:ext cx="163512" cy="1625600"/>
          </a:xfrm>
          <a:prstGeom prst="line">
            <a:avLst/>
          </a:prstGeom>
          <a:noFill/>
          <a:ln w="25400">
            <a:solidFill>
              <a:schemeClr val="tx1"/>
            </a:solidFill>
            <a:round/>
            <a:headEnd type="oval" w="med" len="med"/>
            <a:tailEnd/>
          </a:ln>
        </p:spPr>
        <p:txBody>
          <a:bodyPr wrap="none" anchor="ctr"/>
          <a:lstStyle/>
          <a:p>
            <a:endParaRPr lang="en-GB"/>
          </a:p>
        </p:txBody>
      </p:sp>
      <p:sp>
        <p:nvSpPr>
          <p:cNvPr id="261474" name="Freeform 354"/>
          <p:cNvSpPr>
            <a:spLocks/>
          </p:cNvSpPr>
          <p:nvPr/>
        </p:nvSpPr>
        <p:spPr bwMode="auto">
          <a:xfrm>
            <a:off x="3798888" y="3543300"/>
            <a:ext cx="109537" cy="280988"/>
          </a:xfrm>
          <a:custGeom>
            <a:avLst/>
            <a:gdLst>
              <a:gd name="T0" fmla="*/ 2147483647 w 96"/>
              <a:gd name="T1" fmla="*/ 0 h 246"/>
              <a:gd name="T2" fmla="*/ 2147483647 w 96"/>
              <a:gd name="T3" fmla="*/ 2147483647 h 246"/>
              <a:gd name="T4" fmla="*/ 2147483647 w 96"/>
              <a:gd name="T5" fmla="*/ 2147483647 h 246"/>
              <a:gd name="T6" fmla="*/ 2147483647 w 96"/>
              <a:gd name="T7" fmla="*/ 2147483647 h 246"/>
              <a:gd name="T8" fmla="*/ 2147483647 w 96"/>
              <a:gd name="T9" fmla="*/ 2147483647 h 246"/>
              <a:gd name="T10" fmla="*/ 0 w 96"/>
              <a:gd name="T11" fmla="*/ 2147483647 h 246"/>
              <a:gd name="T12" fmla="*/ 2147483647 w 96"/>
              <a:gd name="T13" fmla="*/ 2147483647 h 246"/>
              <a:gd name="T14" fmla="*/ 0 60000 65536"/>
              <a:gd name="T15" fmla="*/ 0 60000 65536"/>
              <a:gd name="T16" fmla="*/ 0 60000 65536"/>
              <a:gd name="T17" fmla="*/ 0 60000 65536"/>
              <a:gd name="T18" fmla="*/ 0 60000 65536"/>
              <a:gd name="T19" fmla="*/ 0 60000 65536"/>
              <a:gd name="T20" fmla="*/ 0 60000 65536"/>
              <a:gd name="T21" fmla="*/ 0 w 96"/>
              <a:gd name="T22" fmla="*/ 0 h 246"/>
              <a:gd name="T23" fmla="*/ 96 w 96"/>
              <a:gd name="T24" fmla="*/ 246 h 2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 h="246">
                <a:moveTo>
                  <a:pt x="96" y="0"/>
                </a:moveTo>
                <a:cubicBezTo>
                  <a:pt x="89" y="13"/>
                  <a:pt x="84" y="30"/>
                  <a:pt x="74" y="40"/>
                </a:cubicBezTo>
                <a:cubicBezTo>
                  <a:pt x="71" y="50"/>
                  <a:pt x="62" y="53"/>
                  <a:pt x="54" y="58"/>
                </a:cubicBezTo>
                <a:cubicBezTo>
                  <a:pt x="50" y="61"/>
                  <a:pt x="42" y="66"/>
                  <a:pt x="42" y="66"/>
                </a:cubicBezTo>
                <a:cubicBezTo>
                  <a:pt x="33" y="92"/>
                  <a:pt x="39" y="121"/>
                  <a:pt x="14" y="138"/>
                </a:cubicBezTo>
                <a:cubicBezTo>
                  <a:pt x="9" y="147"/>
                  <a:pt x="3" y="154"/>
                  <a:pt x="0" y="164"/>
                </a:cubicBezTo>
                <a:cubicBezTo>
                  <a:pt x="4" y="206"/>
                  <a:pt x="2" y="179"/>
                  <a:pt x="2" y="246"/>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475" name="Freeform 355"/>
          <p:cNvSpPr>
            <a:spLocks/>
          </p:cNvSpPr>
          <p:nvPr/>
        </p:nvSpPr>
        <p:spPr bwMode="auto">
          <a:xfrm>
            <a:off x="3919538" y="3611563"/>
            <a:ext cx="147637" cy="206375"/>
          </a:xfrm>
          <a:custGeom>
            <a:avLst/>
            <a:gdLst>
              <a:gd name="T0" fmla="*/ 0 w 130"/>
              <a:gd name="T1" fmla="*/ 0 h 182"/>
              <a:gd name="T2" fmla="*/ 2147483647 w 130"/>
              <a:gd name="T3" fmla="*/ 2147483647 h 182"/>
              <a:gd name="T4" fmla="*/ 2147483647 w 130"/>
              <a:gd name="T5" fmla="*/ 2147483647 h 182"/>
              <a:gd name="T6" fmla="*/ 2147483647 w 130"/>
              <a:gd name="T7" fmla="*/ 2147483647 h 182"/>
              <a:gd name="T8" fmla="*/ 2147483647 w 130"/>
              <a:gd name="T9" fmla="*/ 2147483647 h 182"/>
              <a:gd name="T10" fmla="*/ 2147483647 w 130"/>
              <a:gd name="T11" fmla="*/ 2147483647 h 182"/>
              <a:gd name="T12" fmla="*/ 2147483647 w 130"/>
              <a:gd name="T13" fmla="*/ 2147483647 h 182"/>
              <a:gd name="T14" fmla="*/ 0 60000 65536"/>
              <a:gd name="T15" fmla="*/ 0 60000 65536"/>
              <a:gd name="T16" fmla="*/ 0 60000 65536"/>
              <a:gd name="T17" fmla="*/ 0 60000 65536"/>
              <a:gd name="T18" fmla="*/ 0 60000 65536"/>
              <a:gd name="T19" fmla="*/ 0 60000 65536"/>
              <a:gd name="T20" fmla="*/ 0 60000 65536"/>
              <a:gd name="T21" fmla="*/ 0 w 130"/>
              <a:gd name="T22" fmla="*/ 0 h 182"/>
              <a:gd name="T23" fmla="*/ 130 w 130"/>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0" h="182">
                <a:moveTo>
                  <a:pt x="0" y="0"/>
                </a:moveTo>
                <a:cubicBezTo>
                  <a:pt x="4" y="13"/>
                  <a:pt x="12" y="20"/>
                  <a:pt x="22" y="28"/>
                </a:cubicBezTo>
                <a:cubicBezTo>
                  <a:pt x="26" y="31"/>
                  <a:pt x="34" y="36"/>
                  <a:pt x="34" y="36"/>
                </a:cubicBezTo>
                <a:cubicBezTo>
                  <a:pt x="45" y="53"/>
                  <a:pt x="45" y="57"/>
                  <a:pt x="66" y="60"/>
                </a:cubicBezTo>
                <a:cubicBezTo>
                  <a:pt x="84" y="78"/>
                  <a:pt x="71" y="81"/>
                  <a:pt x="102" y="84"/>
                </a:cubicBezTo>
                <a:cubicBezTo>
                  <a:pt x="104" y="100"/>
                  <a:pt x="103" y="124"/>
                  <a:pt x="112" y="138"/>
                </a:cubicBezTo>
                <a:cubicBezTo>
                  <a:pt x="123" y="155"/>
                  <a:pt x="130" y="161"/>
                  <a:pt x="130" y="182"/>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grpSp>
        <p:nvGrpSpPr>
          <p:cNvPr id="261384" name="Group 356"/>
          <p:cNvGrpSpPr>
            <a:grpSpLocks/>
          </p:cNvGrpSpPr>
          <p:nvPr/>
        </p:nvGrpSpPr>
        <p:grpSpPr bwMode="auto">
          <a:xfrm>
            <a:off x="3876675" y="3681413"/>
            <a:ext cx="122238" cy="120650"/>
            <a:chOff x="5102" y="3465"/>
            <a:chExt cx="107" cy="106"/>
          </a:xfrm>
        </p:grpSpPr>
        <p:sp>
          <p:nvSpPr>
            <p:cNvPr id="48277" name="Oval 357"/>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278" name="Oval 358"/>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279" name="Oval 359"/>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280" name="Group 360"/>
            <p:cNvGrpSpPr>
              <a:grpSpLocks/>
            </p:cNvGrpSpPr>
            <p:nvPr/>
          </p:nvGrpSpPr>
          <p:grpSpPr bwMode="auto">
            <a:xfrm>
              <a:off x="5102" y="3465"/>
              <a:ext cx="107" cy="106"/>
              <a:chOff x="5063" y="3238"/>
              <a:chExt cx="107" cy="106"/>
            </a:xfrm>
          </p:grpSpPr>
          <p:sp>
            <p:nvSpPr>
              <p:cNvPr id="48281" name="Line 361"/>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282" name="Line 362"/>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283" name="Line 363"/>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284" name="Line 364"/>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
        <p:nvSpPr>
          <p:cNvPr id="261485" name="Freeform 365"/>
          <p:cNvSpPr>
            <a:spLocks/>
          </p:cNvSpPr>
          <p:nvPr/>
        </p:nvSpPr>
        <p:spPr bwMode="auto">
          <a:xfrm>
            <a:off x="2524125" y="3325813"/>
            <a:ext cx="61913" cy="192087"/>
          </a:xfrm>
          <a:custGeom>
            <a:avLst/>
            <a:gdLst>
              <a:gd name="T0" fmla="*/ 2147483647 w 54"/>
              <a:gd name="T1" fmla="*/ 0 h 168"/>
              <a:gd name="T2" fmla="*/ 2147483647 w 54"/>
              <a:gd name="T3" fmla="*/ 2147483647 h 168"/>
              <a:gd name="T4" fmla="*/ 2147483647 w 54"/>
              <a:gd name="T5" fmla="*/ 2147483647 h 168"/>
              <a:gd name="T6" fmla="*/ 0 w 54"/>
              <a:gd name="T7" fmla="*/ 2147483647 h 168"/>
              <a:gd name="T8" fmla="*/ 0 60000 65536"/>
              <a:gd name="T9" fmla="*/ 0 60000 65536"/>
              <a:gd name="T10" fmla="*/ 0 60000 65536"/>
              <a:gd name="T11" fmla="*/ 0 60000 65536"/>
              <a:gd name="T12" fmla="*/ 0 w 54"/>
              <a:gd name="T13" fmla="*/ 0 h 168"/>
              <a:gd name="T14" fmla="*/ 54 w 54"/>
              <a:gd name="T15" fmla="*/ 168 h 168"/>
            </a:gdLst>
            <a:ahLst/>
            <a:cxnLst>
              <a:cxn ang="T8">
                <a:pos x="T0" y="T1"/>
              </a:cxn>
              <a:cxn ang="T9">
                <a:pos x="T2" y="T3"/>
              </a:cxn>
              <a:cxn ang="T10">
                <a:pos x="T4" y="T5"/>
              </a:cxn>
              <a:cxn ang="T11">
                <a:pos x="T6" y="T7"/>
              </a:cxn>
            </a:cxnLst>
            <a:rect l="T12" t="T13" r="T14" b="T15"/>
            <a:pathLst>
              <a:path w="54" h="168">
                <a:moveTo>
                  <a:pt x="38" y="0"/>
                </a:moveTo>
                <a:cubicBezTo>
                  <a:pt x="43" y="19"/>
                  <a:pt x="47" y="38"/>
                  <a:pt x="52" y="57"/>
                </a:cubicBezTo>
                <a:cubicBezTo>
                  <a:pt x="46" y="132"/>
                  <a:pt x="54" y="94"/>
                  <a:pt x="19" y="129"/>
                </a:cubicBezTo>
                <a:cubicBezTo>
                  <a:pt x="14" y="144"/>
                  <a:pt x="6" y="154"/>
                  <a:pt x="0" y="16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86" name="Freeform 366"/>
          <p:cNvSpPr>
            <a:spLocks/>
          </p:cNvSpPr>
          <p:nvPr/>
        </p:nvSpPr>
        <p:spPr bwMode="auto">
          <a:xfrm>
            <a:off x="2921000" y="3949700"/>
            <a:ext cx="119063" cy="252413"/>
          </a:xfrm>
          <a:custGeom>
            <a:avLst/>
            <a:gdLst>
              <a:gd name="T0" fmla="*/ 0 w 104"/>
              <a:gd name="T1" fmla="*/ 2147483647 h 221"/>
              <a:gd name="T2" fmla="*/ 2147483647 w 104"/>
              <a:gd name="T3" fmla="*/ 2147483647 h 221"/>
              <a:gd name="T4" fmla="*/ 2147483647 w 104"/>
              <a:gd name="T5" fmla="*/ 2147483647 h 221"/>
              <a:gd name="T6" fmla="*/ 2147483647 w 104"/>
              <a:gd name="T7" fmla="*/ 2147483647 h 221"/>
              <a:gd name="T8" fmla="*/ 2147483647 w 104"/>
              <a:gd name="T9" fmla="*/ 2147483647 h 221"/>
              <a:gd name="T10" fmla="*/ 2147483647 w 104"/>
              <a:gd name="T11" fmla="*/ 2147483647 h 221"/>
              <a:gd name="T12" fmla="*/ 0 60000 65536"/>
              <a:gd name="T13" fmla="*/ 0 60000 65536"/>
              <a:gd name="T14" fmla="*/ 0 60000 65536"/>
              <a:gd name="T15" fmla="*/ 0 60000 65536"/>
              <a:gd name="T16" fmla="*/ 0 60000 65536"/>
              <a:gd name="T17" fmla="*/ 0 60000 65536"/>
              <a:gd name="T18" fmla="*/ 0 w 104"/>
              <a:gd name="T19" fmla="*/ 0 h 221"/>
              <a:gd name="T20" fmla="*/ 104 w 104"/>
              <a:gd name="T21" fmla="*/ 221 h 221"/>
            </a:gdLst>
            <a:ahLst/>
            <a:cxnLst>
              <a:cxn ang="T12">
                <a:pos x="T0" y="T1"/>
              </a:cxn>
              <a:cxn ang="T13">
                <a:pos x="T2" y="T3"/>
              </a:cxn>
              <a:cxn ang="T14">
                <a:pos x="T4" y="T5"/>
              </a:cxn>
              <a:cxn ang="T15">
                <a:pos x="T6" y="T7"/>
              </a:cxn>
              <a:cxn ang="T16">
                <a:pos x="T8" y="T9"/>
              </a:cxn>
              <a:cxn ang="T17">
                <a:pos x="T10" y="T11"/>
              </a:cxn>
            </a:cxnLst>
            <a:rect l="T18" t="T19" r="T20" b="T21"/>
            <a:pathLst>
              <a:path w="104" h="221">
                <a:moveTo>
                  <a:pt x="0" y="5"/>
                </a:moveTo>
                <a:cubicBezTo>
                  <a:pt x="20" y="0"/>
                  <a:pt x="24" y="8"/>
                  <a:pt x="43" y="15"/>
                </a:cubicBezTo>
                <a:cubicBezTo>
                  <a:pt x="55" y="49"/>
                  <a:pt x="47" y="36"/>
                  <a:pt x="63" y="58"/>
                </a:cubicBezTo>
                <a:cubicBezTo>
                  <a:pt x="68" y="77"/>
                  <a:pt x="68" y="98"/>
                  <a:pt x="77" y="116"/>
                </a:cubicBezTo>
                <a:cubicBezTo>
                  <a:pt x="82" y="126"/>
                  <a:pt x="100" y="132"/>
                  <a:pt x="101" y="145"/>
                </a:cubicBezTo>
                <a:cubicBezTo>
                  <a:pt x="104" y="170"/>
                  <a:pt x="101" y="196"/>
                  <a:pt x="101" y="221"/>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87" name="Freeform 367"/>
          <p:cNvSpPr>
            <a:spLocks/>
          </p:cNvSpPr>
          <p:nvPr/>
        </p:nvSpPr>
        <p:spPr bwMode="auto">
          <a:xfrm>
            <a:off x="2490788" y="4195763"/>
            <a:ext cx="76200" cy="234950"/>
          </a:xfrm>
          <a:custGeom>
            <a:avLst/>
            <a:gdLst>
              <a:gd name="T0" fmla="*/ 0 w 67"/>
              <a:gd name="T1" fmla="*/ 0 h 207"/>
              <a:gd name="T2" fmla="*/ 2147483647 w 67"/>
              <a:gd name="T3" fmla="*/ 2147483647 h 207"/>
              <a:gd name="T4" fmla="*/ 2147483647 w 67"/>
              <a:gd name="T5" fmla="*/ 2147483647 h 207"/>
              <a:gd name="T6" fmla="*/ 0 60000 65536"/>
              <a:gd name="T7" fmla="*/ 0 60000 65536"/>
              <a:gd name="T8" fmla="*/ 0 60000 65536"/>
              <a:gd name="T9" fmla="*/ 0 w 67"/>
              <a:gd name="T10" fmla="*/ 0 h 207"/>
              <a:gd name="T11" fmla="*/ 67 w 67"/>
              <a:gd name="T12" fmla="*/ 207 h 207"/>
            </a:gdLst>
            <a:ahLst/>
            <a:cxnLst>
              <a:cxn ang="T6">
                <a:pos x="T0" y="T1"/>
              </a:cxn>
              <a:cxn ang="T7">
                <a:pos x="T2" y="T3"/>
              </a:cxn>
              <a:cxn ang="T8">
                <a:pos x="T4" y="T5"/>
              </a:cxn>
            </a:cxnLst>
            <a:rect l="T9" t="T10" r="T11" b="T12"/>
            <a:pathLst>
              <a:path w="67" h="207">
                <a:moveTo>
                  <a:pt x="0" y="0"/>
                </a:moveTo>
                <a:cubicBezTo>
                  <a:pt x="10" y="31"/>
                  <a:pt x="33" y="56"/>
                  <a:pt x="43" y="87"/>
                </a:cubicBezTo>
                <a:cubicBezTo>
                  <a:pt x="50" y="131"/>
                  <a:pt x="67" y="162"/>
                  <a:pt x="67" y="207"/>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88" name="Freeform 368"/>
          <p:cNvSpPr>
            <a:spLocks/>
          </p:cNvSpPr>
          <p:nvPr/>
        </p:nvSpPr>
        <p:spPr bwMode="auto">
          <a:xfrm>
            <a:off x="4440238" y="4297363"/>
            <a:ext cx="44450" cy="228600"/>
          </a:xfrm>
          <a:custGeom>
            <a:avLst/>
            <a:gdLst>
              <a:gd name="T0" fmla="*/ 2147483647 w 39"/>
              <a:gd name="T1" fmla="*/ 0 h 201"/>
              <a:gd name="T2" fmla="*/ 0 w 39"/>
              <a:gd name="T3" fmla="*/ 2147483647 h 201"/>
              <a:gd name="T4" fmla="*/ 2147483647 w 39"/>
              <a:gd name="T5" fmla="*/ 2147483647 h 201"/>
              <a:gd name="T6" fmla="*/ 0 60000 65536"/>
              <a:gd name="T7" fmla="*/ 0 60000 65536"/>
              <a:gd name="T8" fmla="*/ 0 60000 65536"/>
              <a:gd name="T9" fmla="*/ 0 w 39"/>
              <a:gd name="T10" fmla="*/ 0 h 201"/>
              <a:gd name="T11" fmla="*/ 39 w 39"/>
              <a:gd name="T12" fmla="*/ 201 h 201"/>
            </a:gdLst>
            <a:ahLst/>
            <a:cxnLst>
              <a:cxn ang="T6">
                <a:pos x="T0" y="T1"/>
              </a:cxn>
              <a:cxn ang="T7">
                <a:pos x="T2" y="T3"/>
              </a:cxn>
              <a:cxn ang="T8">
                <a:pos x="T4" y="T5"/>
              </a:cxn>
            </a:cxnLst>
            <a:rect l="T9" t="T10" r="T11" b="T12"/>
            <a:pathLst>
              <a:path w="39" h="201">
                <a:moveTo>
                  <a:pt x="39" y="0"/>
                </a:moveTo>
                <a:cubicBezTo>
                  <a:pt x="19" y="10"/>
                  <a:pt x="8" y="16"/>
                  <a:pt x="0" y="38"/>
                </a:cubicBezTo>
                <a:cubicBezTo>
                  <a:pt x="7" y="93"/>
                  <a:pt x="10" y="145"/>
                  <a:pt x="10" y="201"/>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89" name="Freeform 369"/>
          <p:cNvSpPr>
            <a:spLocks/>
          </p:cNvSpPr>
          <p:nvPr/>
        </p:nvSpPr>
        <p:spPr bwMode="auto">
          <a:xfrm>
            <a:off x="4656138" y="2947988"/>
            <a:ext cx="114300" cy="185737"/>
          </a:xfrm>
          <a:custGeom>
            <a:avLst/>
            <a:gdLst>
              <a:gd name="T0" fmla="*/ 0 w 100"/>
              <a:gd name="T1" fmla="*/ 0 h 162"/>
              <a:gd name="T2" fmla="*/ 2147483647 w 100"/>
              <a:gd name="T3" fmla="*/ 2147483647 h 162"/>
              <a:gd name="T4" fmla="*/ 2147483647 w 100"/>
              <a:gd name="T5" fmla="*/ 2147483647 h 162"/>
              <a:gd name="T6" fmla="*/ 2147483647 w 100"/>
              <a:gd name="T7" fmla="*/ 2147483647 h 162"/>
              <a:gd name="T8" fmla="*/ 2147483647 w 100"/>
              <a:gd name="T9" fmla="*/ 2147483647 h 162"/>
              <a:gd name="T10" fmla="*/ 0 60000 65536"/>
              <a:gd name="T11" fmla="*/ 0 60000 65536"/>
              <a:gd name="T12" fmla="*/ 0 60000 65536"/>
              <a:gd name="T13" fmla="*/ 0 60000 65536"/>
              <a:gd name="T14" fmla="*/ 0 60000 65536"/>
              <a:gd name="T15" fmla="*/ 0 w 100"/>
              <a:gd name="T16" fmla="*/ 0 h 162"/>
              <a:gd name="T17" fmla="*/ 100 w 100"/>
              <a:gd name="T18" fmla="*/ 162 h 162"/>
            </a:gdLst>
            <a:ahLst/>
            <a:cxnLst>
              <a:cxn ang="T10">
                <a:pos x="T0" y="T1"/>
              </a:cxn>
              <a:cxn ang="T11">
                <a:pos x="T2" y="T3"/>
              </a:cxn>
              <a:cxn ang="T12">
                <a:pos x="T4" y="T5"/>
              </a:cxn>
              <a:cxn ang="T13">
                <a:pos x="T6" y="T7"/>
              </a:cxn>
              <a:cxn ang="T14">
                <a:pos x="T8" y="T9"/>
              </a:cxn>
            </a:cxnLst>
            <a:rect l="T15" t="T16" r="T17" b="T18"/>
            <a:pathLst>
              <a:path w="100" h="162">
                <a:moveTo>
                  <a:pt x="0" y="0"/>
                </a:moveTo>
                <a:cubicBezTo>
                  <a:pt x="5" y="16"/>
                  <a:pt x="12" y="57"/>
                  <a:pt x="24" y="72"/>
                </a:cubicBezTo>
                <a:cubicBezTo>
                  <a:pt x="35" y="86"/>
                  <a:pt x="52" y="94"/>
                  <a:pt x="63" y="111"/>
                </a:cubicBezTo>
                <a:cubicBezTo>
                  <a:pt x="66" y="121"/>
                  <a:pt x="68" y="137"/>
                  <a:pt x="77" y="144"/>
                </a:cubicBezTo>
                <a:cubicBezTo>
                  <a:pt x="100" y="162"/>
                  <a:pt x="87" y="136"/>
                  <a:pt x="96" y="159"/>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90" name="Freeform 370"/>
          <p:cNvSpPr>
            <a:spLocks/>
          </p:cNvSpPr>
          <p:nvPr/>
        </p:nvSpPr>
        <p:spPr bwMode="auto">
          <a:xfrm>
            <a:off x="5400675" y="3582988"/>
            <a:ext cx="144463" cy="66675"/>
          </a:xfrm>
          <a:custGeom>
            <a:avLst/>
            <a:gdLst>
              <a:gd name="T0" fmla="*/ 0 w 126"/>
              <a:gd name="T1" fmla="*/ 2147483647 h 58"/>
              <a:gd name="T2" fmla="*/ 2147483647 w 126"/>
              <a:gd name="T3" fmla="*/ 2147483647 h 58"/>
              <a:gd name="T4" fmla="*/ 2147483647 w 126"/>
              <a:gd name="T5" fmla="*/ 0 h 58"/>
              <a:gd name="T6" fmla="*/ 2147483647 w 126"/>
              <a:gd name="T7" fmla="*/ 2147483647 h 58"/>
              <a:gd name="T8" fmla="*/ 2147483647 w 126"/>
              <a:gd name="T9" fmla="*/ 2147483647 h 58"/>
              <a:gd name="T10" fmla="*/ 0 60000 65536"/>
              <a:gd name="T11" fmla="*/ 0 60000 65536"/>
              <a:gd name="T12" fmla="*/ 0 60000 65536"/>
              <a:gd name="T13" fmla="*/ 0 60000 65536"/>
              <a:gd name="T14" fmla="*/ 0 60000 65536"/>
              <a:gd name="T15" fmla="*/ 0 w 126"/>
              <a:gd name="T16" fmla="*/ 0 h 58"/>
              <a:gd name="T17" fmla="*/ 126 w 126"/>
              <a:gd name="T18" fmla="*/ 58 h 58"/>
            </a:gdLst>
            <a:ahLst/>
            <a:cxnLst>
              <a:cxn ang="T10">
                <a:pos x="T0" y="T1"/>
              </a:cxn>
              <a:cxn ang="T11">
                <a:pos x="T2" y="T3"/>
              </a:cxn>
              <a:cxn ang="T12">
                <a:pos x="T4" y="T5"/>
              </a:cxn>
              <a:cxn ang="T13">
                <a:pos x="T6" y="T7"/>
              </a:cxn>
              <a:cxn ang="T14">
                <a:pos x="T8" y="T9"/>
              </a:cxn>
            </a:cxnLst>
            <a:rect l="T15" t="T16" r="T17" b="T18"/>
            <a:pathLst>
              <a:path w="126" h="58">
                <a:moveTo>
                  <a:pt x="0" y="24"/>
                </a:moveTo>
                <a:cubicBezTo>
                  <a:pt x="6" y="28"/>
                  <a:pt x="20" y="40"/>
                  <a:pt x="29" y="38"/>
                </a:cubicBezTo>
                <a:cubicBezTo>
                  <a:pt x="48" y="35"/>
                  <a:pt x="72" y="0"/>
                  <a:pt x="72" y="0"/>
                </a:cubicBezTo>
                <a:cubicBezTo>
                  <a:pt x="100" y="9"/>
                  <a:pt x="84" y="29"/>
                  <a:pt x="115" y="38"/>
                </a:cubicBezTo>
                <a:cubicBezTo>
                  <a:pt x="126" y="54"/>
                  <a:pt x="125" y="47"/>
                  <a:pt x="125" y="58"/>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91" name="Freeform 371"/>
          <p:cNvSpPr>
            <a:spLocks/>
          </p:cNvSpPr>
          <p:nvPr/>
        </p:nvSpPr>
        <p:spPr bwMode="auto">
          <a:xfrm>
            <a:off x="4984750" y="3135313"/>
            <a:ext cx="247650" cy="131762"/>
          </a:xfrm>
          <a:custGeom>
            <a:avLst/>
            <a:gdLst>
              <a:gd name="T0" fmla="*/ 2147483647 w 217"/>
              <a:gd name="T1" fmla="*/ 2147483647 h 115"/>
              <a:gd name="T2" fmla="*/ 2147483647 w 217"/>
              <a:gd name="T3" fmla="*/ 0 h 115"/>
              <a:gd name="T4" fmla="*/ 2147483647 w 217"/>
              <a:gd name="T5" fmla="*/ 2147483647 h 115"/>
              <a:gd name="T6" fmla="*/ 2147483647 w 217"/>
              <a:gd name="T7" fmla="*/ 2147483647 h 115"/>
              <a:gd name="T8" fmla="*/ 2147483647 w 217"/>
              <a:gd name="T9" fmla="*/ 2147483647 h 115"/>
              <a:gd name="T10" fmla="*/ 1486082752 w 217"/>
              <a:gd name="T11" fmla="*/ 2147483647 h 115"/>
              <a:gd name="T12" fmla="*/ 0 60000 65536"/>
              <a:gd name="T13" fmla="*/ 0 60000 65536"/>
              <a:gd name="T14" fmla="*/ 0 60000 65536"/>
              <a:gd name="T15" fmla="*/ 0 60000 65536"/>
              <a:gd name="T16" fmla="*/ 0 60000 65536"/>
              <a:gd name="T17" fmla="*/ 0 60000 65536"/>
              <a:gd name="T18" fmla="*/ 0 w 217"/>
              <a:gd name="T19" fmla="*/ 0 h 115"/>
              <a:gd name="T20" fmla="*/ 217 w 217"/>
              <a:gd name="T21" fmla="*/ 115 h 115"/>
            </a:gdLst>
            <a:ahLst/>
            <a:cxnLst>
              <a:cxn ang="T12">
                <a:pos x="T0" y="T1"/>
              </a:cxn>
              <a:cxn ang="T13">
                <a:pos x="T2" y="T3"/>
              </a:cxn>
              <a:cxn ang="T14">
                <a:pos x="T4" y="T5"/>
              </a:cxn>
              <a:cxn ang="T15">
                <a:pos x="T6" y="T7"/>
              </a:cxn>
              <a:cxn ang="T16">
                <a:pos x="T8" y="T9"/>
              </a:cxn>
              <a:cxn ang="T17">
                <a:pos x="T10" y="T11"/>
              </a:cxn>
            </a:cxnLst>
            <a:rect l="T18" t="T19" r="T20" b="T21"/>
            <a:pathLst>
              <a:path w="217" h="115">
                <a:moveTo>
                  <a:pt x="217" y="28"/>
                </a:moveTo>
                <a:cubicBezTo>
                  <a:pt x="211" y="9"/>
                  <a:pt x="203" y="5"/>
                  <a:pt x="184" y="0"/>
                </a:cubicBezTo>
                <a:cubicBezTo>
                  <a:pt x="165" y="26"/>
                  <a:pt x="173" y="29"/>
                  <a:pt x="136" y="24"/>
                </a:cubicBezTo>
                <a:cubicBezTo>
                  <a:pt x="95" y="31"/>
                  <a:pt x="123" y="33"/>
                  <a:pt x="93" y="52"/>
                </a:cubicBezTo>
                <a:cubicBezTo>
                  <a:pt x="56" y="42"/>
                  <a:pt x="38" y="61"/>
                  <a:pt x="6" y="72"/>
                </a:cubicBezTo>
                <a:cubicBezTo>
                  <a:pt x="0" y="105"/>
                  <a:pt x="1" y="91"/>
                  <a:pt x="1" y="115"/>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92" name="Freeform 372"/>
          <p:cNvSpPr>
            <a:spLocks/>
          </p:cNvSpPr>
          <p:nvPr/>
        </p:nvSpPr>
        <p:spPr bwMode="auto">
          <a:xfrm>
            <a:off x="4016375" y="3757613"/>
            <a:ext cx="42863" cy="233362"/>
          </a:xfrm>
          <a:custGeom>
            <a:avLst/>
            <a:gdLst>
              <a:gd name="T0" fmla="*/ 2147483647 w 24"/>
              <a:gd name="T1" fmla="*/ 0 h 209"/>
              <a:gd name="T2" fmla="*/ 0 w 24"/>
              <a:gd name="T3" fmla="*/ 2147483647 h 209"/>
              <a:gd name="T4" fmla="*/ 2147483647 w 24"/>
              <a:gd name="T5" fmla="*/ 2147483647 h 209"/>
              <a:gd name="T6" fmla="*/ 2147483647 w 24"/>
              <a:gd name="T7" fmla="*/ 2147483647 h 209"/>
              <a:gd name="T8" fmla="*/ 2147483647 w 24"/>
              <a:gd name="T9" fmla="*/ 2147483647 h 209"/>
              <a:gd name="T10" fmla="*/ 0 60000 65536"/>
              <a:gd name="T11" fmla="*/ 0 60000 65536"/>
              <a:gd name="T12" fmla="*/ 0 60000 65536"/>
              <a:gd name="T13" fmla="*/ 0 60000 65536"/>
              <a:gd name="T14" fmla="*/ 0 60000 65536"/>
              <a:gd name="T15" fmla="*/ 0 w 24"/>
              <a:gd name="T16" fmla="*/ 0 h 209"/>
              <a:gd name="T17" fmla="*/ 24 w 24"/>
              <a:gd name="T18" fmla="*/ 209 h 209"/>
            </a:gdLst>
            <a:ahLst/>
            <a:cxnLst>
              <a:cxn ang="T10">
                <a:pos x="T0" y="T1"/>
              </a:cxn>
              <a:cxn ang="T11">
                <a:pos x="T2" y="T3"/>
              </a:cxn>
              <a:cxn ang="T12">
                <a:pos x="T4" y="T5"/>
              </a:cxn>
              <a:cxn ang="T13">
                <a:pos x="T6" y="T7"/>
              </a:cxn>
              <a:cxn ang="T14">
                <a:pos x="T8" y="T9"/>
              </a:cxn>
            </a:cxnLst>
            <a:rect l="T15" t="T16" r="T17" b="T18"/>
            <a:pathLst>
              <a:path w="24" h="209">
                <a:moveTo>
                  <a:pt x="14" y="0"/>
                </a:moveTo>
                <a:cubicBezTo>
                  <a:pt x="11" y="30"/>
                  <a:pt x="8" y="57"/>
                  <a:pt x="0" y="86"/>
                </a:cubicBezTo>
                <a:cubicBezTo>
                  <a:pt x="4" y="124"/>
                  <a:pt x="1" y="127"/>
                  <a:pt x="9" y="153"/>
                </a:cubicBezTo>
                <a:cubicBezTo>
                  <a:pt x="12" y="163"/>
                  <a:pt x="16" y="172"/>
                  <a:pt x="19" y="182"/>
                </a:cubicBezTo>
                <a:cubicBezTo>
                  <a:pt x="24" y="198"/>
                  <a:pt x="24" y="209"/>
                  <a:pt x="24" y="196"/>
                </a:cubicBezTo>
              </a:path>
            </a:pathLst>
          </a:custGeom>
          <a:noFill/>
          <a:ln w="6350" cap="flat" cmpd="sng">
            <a:solidFill>
              <a:schemeClr val="tx1"/>
            </a:solidFill>
            <a:prstDash val="solid"/>
            <a:round/>
            <a:headEnd type="none" w="med" len="med"/>
            <a:tailEnd type="none" w="med" len="med"/>
          </a:ln>
        </p:spPr>
        <p:txBody>
          <a:bodyPr wrap="none" anchor="ctr"/>
          <a:lstStyle/>
          <a:p>
            <a:endParaRPr lang="en-GB"/>
          </a:p>
        </p:txBody>
      </p:sp>
      <p:sp>
        <p:nvSpPr>
          <p:cNvPr id="261493" name="Freeform 373"/>
          <p:cNvSpPr>
            <a:spLocks/>
          </p:cNvSpPr>
          <p:nvPr/>
        </p:nvSpPr>
        <p:spPr bwMode="auto">
          <a:xfrm>
            <a:off x="3970338" y="3487738"/>
            <a:ext cx="163512" cy="179387"/>
          </a:xfrm>
          <a:custGeom>
            <a:avLst/>
            <a:gdLst>
              <a:gd name="T0" fmla="*/ 0 w 144"/>
              <a:gd name="T1" fmla="*/ 2147483647 h 158"/>
              <a:gd name="T2" fmla="*/ 2147483647 w 144"/>
              <a:gd name="T3" fmla="*/ 2147483647 h 158"/>
              <a:gd name="T4" fmla="*/ 2147483647 w 144"/>
              <a:gd name="T5" fmla="*/ 2147483647 h 158"/>
              <a:gd name="T6" fmla="*/ 2147483647 w 144"/>
              <a:gd name="T7" fmla="*/ 2147483647 h 158"/>
              <a:gd name="T8" fmla="*/ 2147483647 w 144"/>
              <a:gd name="T9" fmla="*/ 2147483647 h 158"/>
              <a:gd name="T10" fmla="*/ 2147483647 w 144"/>
              <a:gd name="T11" fmla="*/ 0 h 158"/>
              <a:gd name="T12" fmla="*/ 0 60000 65536"/>
              <a:gd name="T13" fmla="*/ 0 60000 65536"/>
              <a:gd name="T14" fmla="*/ 0 60000 65536"/>
              <a:gd name="T15" fmla="*/ 0 60000 65536"/>
              <a:gd name="T16" fmla="*/ 0 60000 65536"/>
              <a:gd name="T17" fmla="*/ 0 60000 65536"/>
              <a:gd name="T18" fmla="*/ 0 w 144"/>
              <a:gd name="T19" fmla="*/ 0 h 158"/>
              <a:gd name="T20" fmla="*/ 144 w 144"/>
              <a:gd name="T21" fmla="*/ 158 h 158"/>
            </a:gdLst>
            <a:ahLst/>
            <a:cxnLst>
              <a:cxn ang="T12">
                <a:pos x="T0" y="T1"/>
              </a:cxn>
              <a:cxn ang="T13">
                <a:pos x="T2" y="T3"/>
              </a:cxn>
              <a:cxn ang="T14">
                <a:pos x="T4" y="T5"/>
              </a:cxn>
              <a:cxn ang="T15">
                <a:pos x="T6" y="T7"/>
              </a:cxn>
              <a:cxn ang="T16">
                <a:pos x="T8" y="T9"/>
              </a:cxn>
              <a:cxn ang="T17">
                <a:pos x="T10" y="T11"/>
              </a:cxn>
            </a:cxnLst>
            <a:rect l="T18" t="T19" r="T20" b="T21"/>
            <a:pathLst>
              <a:path w="144" h="158">
                <a:moveTo>
                  <a:pt x="0" y="158"/>
                </a:moveTo>
                <a:cubicBezTo>
                  <a:pt x="25" y="151"/>
                  <a:pt x="18" y="143"/>
                  <a:pt x="38" y="129"/>
                </a:cubicBezTo>
                <a:cubicBezTo>
                  <a:pt x="44" y="118"/>
                  <a:pt x="51" y="107"/>
                  <a:pt x="57" y="96"/>
                </a:cubicBezTo>
                <a:cubicBezTo>
                  <a:pt x="59" y="91"/>
                  <a:pt x="57" y="83"/>
                  <a:pt x="62" y="81"/>
                </a:cubicBezTo>
                <a:cubicBezTo>
                  <a:pt x="72" y="76"/>
                  <a:pt x="85" y="78"/>
                  <a:pt x="96" y="77"/>
                </a:cubicBezTo>
                <a:cubicBezTo>
                  <a:pt x="119" y="61"/>
                  <a:pt x="130" y="25"/>
                  <a:pt x="144" y="0"/>
                </a:cubicBezTo>
              </a:path>
            </a:pathLst>
          </a:custGeom>
          <a:noFill/>
          <a:ln w="12700" cap="flat" cmpd="sng">
            <a:solidFill>
              <a:schemeClr val="tx1"/>
            </a:solidFill>
            <a:prstDash val="solid"/>
            <a:round/>
            <a:headEnd type="none" w="med" len="med"/>
            <a:tailEnd type="none" w="med" len="med"/>
          </a:ln>
        </p:spPr>
        <p:txBody>
          <a:bodyPr wrap="none" anchor="ctr"/>
          <a:lstStyle/>
          <a:p>
            <a:endParaRPr lang="en-GB"/>
          </a:p>
        </p:txBody>
      </p:sp>
      <p:sp>
        <p:nvSpPr>
          <p:cNvPr id="261494" name="Oval 374"/>
          <p:cNvSpPr>
            <a:spLocks noChangeArrowheads="1"/>
          </p:cNvSpPr>
          <p:nvPr/>
        </p:nvSpPr>
        <p:spPr bwMode="auto">
          <a:xfrm>
            <a:off x="1190625" y="2832100"/>
            <a:ext cx="206375" cy="198438"/>
          </a:xfrm>
          <a:prstGeom prst="ellipse">
            <a:avLst/>
          </a:prstGeom>
          <a:solidFill>
            <a:schemeClr val="bg1"/>
          </a:solidFill>
          <a:ln w="6350" algn="ctr">
            <a:noFill/>
            <a:round/>
            <a:headEnd/>
            <a:tailEnd/>
          </a:ln>
        </p:spPr>
        <p:txBody>
          <a:bodyPr wrap="none" anchor="ctr"/>
          <a:lstStyle/>
          <a:p>
            <a:endParaRPr lang="en-GB"/>
          </a:p>
        </p:txBody>
      </p:sp>
      <p:sp>
        <p:nvSpPr>
          <p:cNvPr id="48261" name="Text Box 375"/>
          <p:cNvSpPr txBox="1">
            <a:spLocks noChangeArrowheads="1"/>
          </p:cNvSpPr>
          <p:nvPr/>
        </p:nvSpPr>
        <p:spPr bwMode="auto">
          <a:xfrm>
            <a:off x="3622675" y="4427538"/>
            <a:ext cx="803275" cy="250825"/>
          </a:xfrm>
          <a:prstGeom prst="rect">
            <a:avLst/>
          </a:prstGeom>
          <a:noFill/>
          <a:ln w="6350" algn="ctr">
            <a:noFill/>
            <a:miter lim="800000"/>
            <a:headEnd/>
            <a:tailEnd/>
          </a:ln>
        </p:spPr>
        <p:txBody>
          <a:bodyPr>
            <a:spAutoFit/>
          </a:bodyPr>
          <a:lstStyle/>
          <a:p>
            <a:pPr marL="342900" indent="-342900">
              <a:lnSpc>
                <a:spcPct val="80000"/>
              </a:lnSpc>
              <a:spcBef>
                <a:spcPct val="50000"/>
              </a:spcBef>
            </a:pPr>
            <a:r>
              <a:rPr lang="en-US" sz="1300" b="1">
                <a:solidFill>
                  <a:srgbClr val="0000FF"/>
                </a:solidFill>
              </a:rPr>
              <a:t>DUT</a:t>
            </a:r>
          </a:p>
        </p:txBody>
      </p:sp>
      <p:grpSp>
        <p:nvGrpSpPr>
          <p:cNvPr id="261386" name="Group 376"/>
          <p:cNvGrpSpPr>
            <a:grpSpLocks/>
          </p:cNvGrpSpPr>
          <p:nvPr/>
        </p:nvGrpSpPr>
        <p:grpSpPr bwMode="auto">
          <a:xfrm>
            <a:off x="6170613" y="1874838"/>
            <a:ext cx="2692400" cy="914400"/>
            <a:chOff x="3831" y="1173"/>
            <a:chExt cx="1696" cy="576"/>
          </a:xfrm>
        </p:grpSpPr>
        <p:sp>
          <p:nvSpPr>
            <p:cNvPr id="48275" name="Line 377"/>
            <p:cNvSpPr>
              <a:spLocks noChangeShapeType="1"/>
            </p:cNvSpPr>
            <p:nvPr/>
          </p:nvSpPr>
          <p:spPr bwMode="auto">
            <a:xfrm flipH="1">
              <a:off x="3831" y="1460"/>
              <a:ext cx="549" cy="193"/>
            </a:xfrm>
            <a:prstGeom prst="line">
              <a:avLst/>
            </a:prstGeom>
            <a:noFill/>
            <a:ln w="19050">
              <a:solidFill>
                <a:srgbClr val="CC0000"/>
              </a:solidFill>
              <a:round/>
              <a:headEnd/>
              <a:tailEnd type="triangle" w="med" len="med"/>
            </a:ln>
          </p:spPr>
          <p:txBody>
            <a:bodyPr wrap="none" anchor="ctr"/>
            <a:lstStyle/>
            <a:p>
              <a:endParaRPr lang="en-GB"/>
            </a:p>
          </p:txBody>
        </p:sp>
        <p:sp>
          <p:nvSpPr>
            <p:cNvPr id="48276" name="Rectangle 378"/>
            <p:cNvSpPr>
              <a:spLocks noChangeArrowheads="1"/>
            </p:cNvSpPr>
            <p:nvPr/>
          </p:nvSpPr>
          <p:spPr bwMode="auto">
            <a:xfrm>
              <a:off x="4394" y="1173"/>
              <a:ext cx="1133" cy="576"/>
            </a:xfrm>
            <a:prstGeom prst="rect">
              <a:avLst/>
            </a:prstGeom>
            <a:solidFill>
              <a:srgbClr val="FFEA91"/>
            </a:solidFill>
            <a:ln w="12700">
              <a:solidFill>
                <a:srgbClr val="CC0000"/>
              </a:solidFill>
              <a:miter lim="800000"/>
              <a:headEnd/>
              <a:tailEnd/>
            </a:ln>
          </p:spPr>
          <p:txBody>
            <a:bodyPr/>
            <a:lstStyle/>
            <a:p>
              <a:r>
                <a:rPr lang="en-US" sz="1600"/>
                <a:t>Simply changing seeds generates new stimulus</a:t>
              </a:r>
              <a:endParaRPr lang="en-GB" sz="1600"/>
            </a:p>
          </p:txBody>
        </p:sp>
      </p:grpSp>
      <p:grpSp>
        <p:nvGrpSpPr>
          <p:cNvPr id="261387" name="Group 379"/>
          <p:cNvGrpSpPr>
            <a:grpSpLocks/>
          </p:cNvGrpSpPr>
          <p:nvPr/>
        </p:nvGrpSpPr>
        <p:grpSpPr bwMode="auto">
          <a:xfrm>
            <a:off x="63500" y="1903413"/>
            <a:ext cx="3675063" cy="847725"/>
            <a:chOff x="40" y="1199"/>
            <a:chExt cx="2315" cy="534"/>
          </a:xfrm>
        </p:grpSpPr>
        <p:sp>
          <p:nvSpPr>
            <p:cNvPr id="48273" name="Line 380"/>
            <p:cNvSpPr>
              <a:spLocks noChangeShapeType="1"/>
            </p:cNvSpPr>
            <p:nvPr/>
          </p:nvSpPr>
          <p:spPr bwMode="auto">
            <a:xfrm flipV="1">
              <a:off x="1185" y="1454"/>
              <a:ext cx="1170" cy="19"/>
            </a:xfrm>
            <a:prstGeom prst="line">
              <a:avLst/>
            </a:prstGeom>
            <a:noFill/>
            <a:ln w="19050">
              <a:solidFill>
                <a:srgbClr val="CC0000"/>
              </a:solidFill>
              <a:round/>
              <a:headEnd/>
              <a:tailEnd type="triangle" w="med" len="med"/>
            </a:ln>
          </p:spPr>
          <p:txBody>
            <a:bodyPr wrap="none" anchor="ctr"/>
            <a:lstStyle/>
            <a:p>
              <a:endParaRPr lang="en-GB"/>
            </a:p>
          </p:txBody>
        </p:sp>
        <p:sp>
          <p:nvSpPr>
            <p:cNvPr id="48274" name="Rectangle 381"/>
            <p:cNvSpPr>
              <a:spLocks noChangeArrowheads="1"/>
            </p:cNvSpPr>
            <p:nvPr/>
          </p:nvSpPr>
          <p:spPr bwMode="auto">
            <a:xfrm>
              <a:off x="40" y="1199"/>
              <a:ext cx="1168" cy="534"/>
            </a:xfrm>
            <a:prstGeom prst="rect">
              <a:avLst/>
            </a:prstGeom>
            <a:solidFill>
              <a:srgbClr val="FFEA91"/>
            </a:solidFill>
            <a:ln w="12700">
              <a:solidFill>
                <a:srgbClr val="CC0000"/>
              </a:solidFill>
              <a:miter lim="800000"/>
              <a:headEnd/>
              <a:tailEnd/>
            </a:ln>
          </p:spPr>
          <p:txBody>
            <a:bodyPr/>
            <a:lstStyle/>
            <a:p>
              <a:r>
                <a:rPr lang="en-US" sz="1600"/>
                <a:t>Add constraints to target a specific corner case</a:t>
              </a:r>
              <a:endParaRPr lang="en-GB" sz="1600"/>
            </a:p>
          </p:txBody>
        </p:sp>
      </p:grpSp>
      <p:grpSp>
        <p:nvGrpSpPr>
          <p:cNvPr id="261388" name="Group 382"/>
          <p:cNvGrpSpPr>
            <a:grpSpLocks/>
          </p:cNvGrpSpPr>
          <p:nvPr/>
        </p:nvGrpSpPr>
        <p:grpSpPr bwMode="auto">
          <a:xfrm>
            <a:off x="5291138" y="4187825"/>
            <a:ext cx="122237" cy="120650"/>
            <a:chOff x="5102" y="3465"/>
            <a:chExt cx="107" cy="106"/>
          </a:xfrm>
        </p:grpSpPr>
        <p:sp>
          <p:nvSpPr>
            <p:cNvPr id="48265" name="Oval 383"/>
            <p:cNvSpPr>
              <a:spLocks noChangeArrowheads="1"/>
            </p:cNvSpPr>
            <p:nvPr/>
          </p:nvSpPr>
          <p:spPr bwMode="auto">
            <a:xfrm>
              <a:off x="5114" y="3476"/>
              <a:ext cx="84" cy="84"/>
            </a:xfrm>
            <a:prstGeom prst="ellipse">
              <a:avLst/>
            </a:prstGeom>
            <a:solidFill>
              <a:srgbClr val="33CC33"/>
            </a:solidFill>
            <a:ln w="6350" algn="ctr">
              <a:solidFill>
                <a:schemeClr val="tx1"/>
              </a:solidFill>
              <a:round/>
              <a:headEnd/>
              <a:tailEnd/>
            </a:ln>
          </p:spPr>
          <p:txBody>
            <a:bodyPr wrap="none" anchor="ctr"/>
            <a:lstStyle/>
            <a:p>
              <a:endParaRPr lang="en-GB"/>
            </a:p>
          </p:txBody>
        </p:sp>
        <p:sp>
          <p:nvSpPr>
            <p:cNvPr id="48266" name="Oval 384"/>
            <p:cNvSpPr>
              <a:spLocks noChangeArrowheads="1"/>
            </p:cNvSpPr>
            <p:nvPr/>
          </p:nvSpPr>
          <p:spPr bwMode="auto">
            <a:xfrm>
              <a:off x="5127" y="3489"/>
              <a:ext cx="57" cy="57"/>
            </a:xfrm>
            <a:prstGeom prst="ellipse">
              <a:avLst/>
            </a:prstGeom>
            <a:solidFill>
              <a:schemeClr val="bg1"/>
            </a:solidFill>
            <a:ln w="6350" algn="ctr">
              <a:noFill/>
              <a:round/>
              <a:headEnd/>
              <a:tailEnd/>
            </a:ln>
          </p:spPr>
          <p:txBody>
            <a:bodyPr wrap="none" anchor="ctr"/>
            <a:lstStyle/>
            <a:p>
              <a:endParaRPr lang="en-GB"/>
            </a:p>
          </p:txBody>
        </p:sp>
        <p:sp>
          <p:nvSpPr>
            <p:cNvPr id="48267" name="Oval 385"/>
            <p:cNvSpPr>
              <a:spLocks noChangeArrowheads="1"/>
            </p:cNvSpPr>
            <p:nvPr/>
          </p:nvSpPr>
          <p:spPr bwMode="auto">
            <a:xfrm>
              <a:off x="5139" y="3501"/>
              <a:ext cx="33" cy="33"/>
            </a:xfrm>
            <a:prstGeom prst="ellipse">
              <a:avLst/>
            </a:prstGeom>
            <a:solidFill>
              <a:srgbClr val="33CC33"/>
            </a:solidFill>
            <a:ln w="6350" algn="ctr">
              <a:noFill/>
              <a:round/>
              <a:headEnd/>
              <a:tailEnd/>
            </a:ln>
          </p:spPr>
          <p:txBody>
            <a:bodyPr wrap="none" anchor="ctr"/>
            <a:lstStyle/>
            <a:p>
              <a:endParaRPr lang="en-GB"/>
            </a:p>
          </p:txBody>
        </p:sp>
        <p:grpSp>
          <p:nvGrpSpPr>
            <p:cNvPr id="48268" name="Group 386"/>
            <p:cNvGrpSpPr>
              <a:grpSpLocks/>
            </p:cNvGrpSpPr>
            <p:nvPr/>
          </p:nvGrpSpPr>
          <p:grpSpPr bwMode="auto">
            <a:xfrm>
              <a:off x="5102" y="3465"/>
              <a:ext cx="107" cy="106"/>
              <a:chOff x="5063" y="3238"/>
              <a:chExt cx="107" cy="106"/>
            </a:xfrm>
          </p:grpSpPr>
          <p:sp>
            <p:nvSpPr>
              <p:cNvPr id="48269" name="Line 387"/>
              <p:cNvSpPr>
                <a:spLocks noChangeShapeType="1"/>
              </p:cNvSpPr>
              <p:nvPr/>
            </p:nvSpPr>
            <p:spPr bwMode="auto">
              <a:xfrm>
                <a:off x="5147" y="3291"/>
                <a:ext cx="23" cy="0"/>
              </a:xfrm>
              <a:prstGeom prst="line">
                <a:avLst/>
              </a:prstGeom>
              <a:noFill/>
              <a:ln w="6350">
                <a:solidFill>
                  <a:schemeClr val="tx1"/>
                </a:solidFill>
                <a:round/>
                <a:headEnd/>
                <a:tailEnd/>
              </a:ln>
            </p:spPr>
            <p:txBody>
              <a:bodyPr wrap="none" anchor="ctr"/>
              <a:lstStyle/>
              <a:p>
                <a:endParaRPr lang="en-GB"/>
              </a:p>
            </p:txBody>
          </p:sp>
          <p:sp>
            <p:nvSpPr>
              <p:cNvPr id="48270" name="Line 388"/>
              <p:cNvSpPr>
                <a:spLocks noChangeShapeType="1"/>
              </p:cNvSpPr>
              <p:nvPr/>
            </p:nvSpPr>
            <p:spPr bwMode="auto">
              <a:xfrm>
                <a:off x="5063" y="3291"/>
                <a:ext cx="23" cy="0"/>
              </a:xfrm>
              <a:prstGeom prst="line">
                <a:avLst/>
              </a:prstGeom>
              <a:noFill/>
              <a:ln w="6350">
                <a:solidFill>
                  <a:schemeClr val="tx1"/>
                </a:solidFill>
                <a:round/>
                <a:headEnd/>
                <a:tailEnd/>
              </a:ln>
            </p:spPr>
            <p:txBody>
              <a:bodyPr wrap="none" anchor="ctr"/>
              <a:lstStyle/>
              <a:p>
                <a:endParaRPr lang="en-GB"/>
              </a:p>
            </p:txBody>
          </p:sp>
          <p:sp>
            <p:nvSpPr>
              <p:cNvPr id="48271" name="Line 389"/>
              <p:cNvSpPr>
                <a:spLocks noChangeShapeType="1"/>
              </p:cNvSpPr>
              <p:nvPr/>
            </p:nvSpPr>
            <p:spPr bwMode="auto">
              <a:xfrm rot="-5400000">
                <a:off x="5105" y="3250"/>
                <a:ext cx="23" cy="0"/>
              </a:xfrm>
              <a:prstGeom prst="line">
                <a:avLst/>
              </a:prstGeom>
              <a:noFill/>
              <a:ln w="6350">
                <a:solidFill>
                  <a:schemeClr val="tx1"/>
                </a:solidFill>
                <a:round/>
                <a:headEnd/>
                <a:tailEnd/>
              </a:ln>
            </p:spPr>
            <p:txBody>
              <a:bodyPr wrap="none" anchor="ctr"/>
              <a:lstStyle/>
              <a:p>
                <a:endParaRPr lang="en-GB"/>
              </a:p>
            </p:txBody>
          </p:sp>
          <p:sp>
            <p:nvSpPr>
              <p:cNvPr id="48272" name="Line 390"/>
              <p:cNvSpPr>
                <a:spLocks noChangeShapeType="1"/>
              </p:cNvSpPr>
              <p:nvPr/>
            </p:nvSpPr>
            <p:spPr bwMode="auto">
              <a:xfrm rot="-5400000">
                <a:off x="5105" y="3333"/>
                <a:ext cx="23" cy="0"/>
              </a:xfrm>
              <a:prstGeom prst="line">
                <a:avLst/>
              </a:prstGeom>
              <a:noFill/>
              <a:ln w="6350">
                <a:solidFill>
                  <a:schemeClr val="tx1"/>
                </a:solidFill>
                <a:round/>
                <a:headEnd/>
                <a:tailEnd/>
              </a:ln>
            </p:spPr>
            <p:txBody>
              <a:bodyPr wrap="none" anchor="ctr"/>
              <a:lstStyle/>
              <a:p>
                <a:endParaRPr lang="en-GB"/>
              </a:p>
            </p:txBody>
          </p:sp>
        </p:grp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Effect transition="in" filter="dissolve">
                                      <p:cBhvr>
                                        <p:cTn id="7" dur="500"/>
                                        <p:tgtEl>
                                          <p:spTgt spid="261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1123">
                                            <p:txEl>
                                              <p:pRg st="1" end="1"/>
                                            </p:txEl>
                                          </p:spTgt>
                                        </p:tgtEl>
                                        <p:attrNameLst>
                                          <p:attrName>style.visibility</p:attrName>
                                        </p:attrNameLst>
                                      </p:cBhvr>
                                      <p:to>
                                        <p:strVal val="visible"/>
                                      </p:to>
                                    </p:set>
                                    <p:animEffect transition="in" filter="dissolve">
                                      <p:cBhvr>
                                        <p:cTn id="12" dur="500"/>
                                        <p:tgtEl>
                                          <p:spTgt spid="26112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61146"/>
                                        </p:tgtEl>
                                        <p:attrNameLst>
                                          <p:attrName>style.visibility</p:attrName>
                                        </p:attrNameLst>
                                      </p:cBhvr>
                                      <p:to>
                                        <p:strVal val="visible"/>
                                      </p:to>
                                    </p:set>
                                    <p:animEffect transition="in" filter="wipe(up)">
                                      <p:cBhvr>
                                        <p:cTn id="16" dur="1000"/>
                                        <p:tgtEl>
                                          <p:spTgt spid="261146"/>
                                        </p:tgtEl>
                                      </p:cBhvr>
                                    </p:animEffect>
                                  </p:childTnLst>
                                  <p:subTnLst>
                                    <p:animClr clrSpc="rgb" dir="cw">
                                      <p:cBhvr override="childStyle">
                                        <p:cTn dur="1" fill="hold" display="0" masterRel="nextClick" afterEffect="1"/>
                                        <p:tgtEl>
                                          <p:spTgt spid="261146"/>
                                        </p:tgtEl>
                                        <p:attrNameLst>
                                          <p:attrName>ppt_c</p:attrName>
                                        </p:attrNameLst>
                                      </p:cBhvr>
                                      <p:to>
                                        <a:srgbClr val="808080"/>
                                      </p:to>
                                    </p:animClr>
                                  </p:sub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26137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6137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61377"/>
                                        </p:tgtEl>
                                        <p:attrNameLst>
                                          <p:attrName>style.visibility</p:attrName>
                                        </p:attrNameLst>
                                      </p:cBhvr>
                                      <p:to>
                                        <p:strVal val="visible"/>
                                      </p:to>
                                    </p:set>
                                  </p:childTnLst>
                                </p:cTn>
                              </p:par>
                            </p:childTnLst>
                          </p:cTn>
                        </p:par>
                        <p:par>
                          <p:cTn id="24" fill="hold">
                            <p:stCondLst>
                              <p:cond delay="1500"/>
                            </p:stCondLst>
                            <p:childTnLst>
                              <p:par>
                                <p:cTn id="25" presetID="8" presetClass="emph" presetSubtype="0" fill="hold" grpId="1" nodeType="afterEffect">
                                  <p:stCondLst>
                                    <p:cond delay="0"/>
                                  </p:stCondLst>
                                  <p:childTnLst>
                                    <p:animRot by="21600000">
                                      <p:cBhvr>
                                        <p:cTn id="26" dur="500" fill="hold"/>
                                        <p:tgtEl>
                                          <p:spTgt spid="261375"/>
                                        </p:tgtEl>
                                        <p:attrNameLst>
                                          <p:attrName>r</p:attrName>
                                        </p:attrNameLst>
                                      </p:cBhvr>
                                    </p:animRot>
                                  </p:childTnLst>
                                  <p:subTnLst>
                                    <p:animClr clrSpc="rgb" dir="cw">
                                      <p:cBhvr override="childStyle">
                                        <p:cTn dur="1" fill="hold" display="0" masterRel="nextClick" afterEffect="1"/>
                                        <p:tgtEl>
                                          <p:spTgt spid="261375"/>
                                        </p:tgtEl>
                                        <p:attrNameLst>
                                          <p:attrName>ppt_c</p:attrName>
                                        </p:attrNameLst>
                                      </p:cBhvr>
                                      <p:to>
                                        <a:schemeClr val="tx1"/>
                                      </p:to>
                                    </p:animClr>
                                  </p:subTnLst>
                                </p:cTn>
                              </p:par>
                              <p:par>
                                <p:cTn id="27" presetID="8" presetClass="emph" presetSubtype="0" fill="hold" grpId="1" nodeType="withEffect">
                                  <p:stCondLst>
                                    <p:cond delay="0"/>
                                  </p:stCondLst>
                                  <p:childTnLst>
                                    <p:animRot by="21600000">
                                      <p:cBhvr>
                                        <p:cTn id="28" dur="500" fill="hold"/>
                                        <p:tgtEl>
                                          <p:spTgt spid="261376"/>
                                        </p:tgtEl>
                                        <p:attrNameLst>
                                          <p:attrName>r</p:attrName>
                                        </p:attrNameLst>
                                      </p:cBhvr>
                                    </p:animRot>
                                  </p:childTnLst>
                                  <p:subTnLst>
                                    <p:animClr clrSpc="rgb" dir="cw">
                                      <p:cBhvr override="childStyle">
                                        <p:cTn dur="1" fill="hold" display="0" masterRel="nextClick" afterEffect="1"/>
                                        <p:tgtEl>
                                          <p:spTgt spid="261376"/>
                                        </p:tgtEl>
                                        <p:attrNameLst>
                                          <p:attrName>ppt_c</p:attrName>
                                        </p:attrNameLst>
                                      </p:cBhvr>
                                      <p:to>
                                        <a:schemeClr val="tx1"/>
                                      </p:to>
                                    </p:animClr>
                                  </p:subTnLst>
                                </p:cTn>
                              </p:par>
                              <p:par>
                                <p:cTn id="29" presetID="8" presetClass="emph" presetSubtype="0" fill="hold" grpId="1" nodeType="withEffect">
                                  <p:stCondLst>
                                    <p:cond delay="0"/>
                                  </p:stCondLst>
                                  <p:childTnLst>
                                    <p:animRot by="21600000">
                                      <p:cBhvr>
                                        <p:cTn id="30" dur="500" fill="hold"/>
                                        <p:tgtEl>
                                          <p:spTgt spid="261377"/>
                                        </p:tgtEl>
                                        <p:attrNameLst>
                                          <p:attrName>r</p:attrName>
                                        </p:attrNameLst>
                                      </p:cBhvr>
                                    </p:animRot>
                                  </p:childTnLst>
                                  <p:subTnLst>
                                    <p:animClr clrSpc="rgb" dir="cw">
                                      <p:cBhvr override="childStyle">
                                        <p:cTn dur="1" fill="hold" display="0" masterRel="nextClick" afterEffect="1"/>
                                        <p:tgtEl>
                                          <p:spTgt spid="261377"/>
                                        </p:tgtEl>
                                        <p:attrNameLst>
                                          <p:attrName>ppt_c</p:attrName>
                                        </p:attrNameLst>
                                      </p:cBhvr>
                                      <p:to>
                                        <a:schemeClr val="tx1"/>
                                      </p:to>
                                    </p:animClr>
                                  </p:subTnLst>
                                </p:cTn>
                              </p:par>
                            </p:childTnLst>
                          </p:cTn>
                        </p:par>
                        <p:par>
                          <p:cTn id="31" fill="hold">
                            <p:stCondLst>
                              <p:cond delay="2000"/>
                            </p:stCondLst>
                            <p:childTnLst>
                              <p:par>
                                <p:cTn id="32" presetID="26" presetClass="emph" presetSubtype="0" fill="hold" nodeType="afterEffect">
                                  <p:stCondLst>
                                    <p:cond delay="0"/>
                                  </p:stCondLst>
                                  <p:childTnLst>
                                    <p:animEffect transition="out" filter="fade">
                                      <p:cBhvr>
                                        <p:cTn id="33" dur="500" tmFilter="0, 0; .2, .5; .8, .5; 1, 0"/>
                                        <p:tgtEl>
                                          <p:spTgt spid="4"/>
                                        </p:tgtEl>
                                      </p:cBhvr>
                                    </p:animEffect>
                                    <p:animScale>
                                      <p:cBhvr>
                                        <p:cTn id="34" dur="250" autoRev="1" fill="hold"/>
                                        <p:tgtEl>
                                          <p:spTgt spid="4"/>
                                        </p:tgtEl>
                                      </p:cBhvr>
                                      <p:by x="105000" y="105000"/>
                                    </p:animScale>
                                  </p:childTnLst>
                                  <p:subTnLst>
                                    <p:animClr clrSpc="rgb" dir="cw">
                                      <p:cBhvr override="childStyle">
                                        <p:cTn dur="1" fill="hold" display="0" masterRel="nextClick" afterEffect="1"/>
                                        <p:tgtEl>
                                          <p:spTgt spid="4"/>
                                        </p:tgtEl>
                                        <p:attrNameLst>
                                          <p:attrName>ppt_c</p:attrName>
                                        </p:attrNameLst>
                                      </p:cBhvr>
                                      <p:to>
                                        <a:srgbClr val="808080"/>
                                      </p:to>
                                    </p:animClr>
                                  </p:subTnLst>
                                </p:cTn>
                              </p:par>
                              <p:par>
                                <p:cTn id="35" presetID="26" presetClass="emph" presetSubtype="0" fill="hold" nodeType="withEffect">
                                  <p:stCondLst>
                                    <p:cond delay="0"/>
                                  </p:stCondLst>
                                  <p:childTnLst>
                                    <p:animEffect transition="out" filter="fade">
                                      <p:cBhvr>
                                        <p:cTn id="36" dur="500" tmFilter="0, 0; .2, .5; .8, .5; 1, 0"/>
                                        <p:tgtEl>
                                          <p:spTgt spid="14"/>
                                        </p:tgtEl>
                                      </p:cBhvr>
                                    </p:animEffect>
                                    <p:animScale>
                                      <p:cBhvr>
                                        <p:cTn id="37" dur="250" autoRev="1" fill="hold"/>
                                        <p:tgtEl>
                                          <p:spTgt spid="14"/>
                                        </p:tgtEl>
                                      </p:cBhvr>
                                      <p:by x="105000" y="105000"/>
                                    </p:animScale>
                                  </p:childTnLst>
                                  <p:subTnLst>
                                    <p:animClr clrSpc="rgb" dir="cw">
                                      <p:cBhvr override="childStyle">
                                        <p:cTn dur="1" fill="hold" display="0" masterRel="nextClick" afterEffect="1"/>
                                        <p:tgtEl>
                                          <p:spTgt spid="14"/>
                                        </p:tgtEl>
                                        <p:attrNameLst>
                                          <p:attrName>ppt_c</p:attrName>
                                        </p:attrNameLst>
                                      </p:cBhvr>
                                      <p:to>
                                        <a:srgbClr val="808080"/>
                                      </p:to>
                                    </p:animClr>
                                  </p:subTnLst>
                                </p:cTn>
                              </p:par>
                              <p:par>
                                <p:cTn id="38" presetID="26" presetClass="emph" presetSubtype="0" fill="hold" nodeType="withEffect">
                                  <p:stCondLst>
                                    <p:cond delay="0"/>
                                  </p:stCondLst>
                                  <p:childTnLst>
                                    <p:animEffect transition="out" filter="fade">
                                      <p:cBhvr>
                                        <p:cTn id="39" dur="500" tmFilter="0, 0; .2, .5; .8, .5; 1, 0"/>
                                        <p:tgtEl>
                                          <p:spTgt spid="6"/>
                                        </p:tgtEl>
                                      </p:cBhvr>
                                    </p:animEffect>
                                    <p:animScale>
                                      <p:cBhvr>
                                        <p:cTn id="40" dur="250" autoRev="1" fill="hold"/>
                                        <p:tgtEl>
                                          <p:spTgt spid="6"/>
                                        </p:tgtEl>
                                      </p:cBhvr>
                                      <p:by x="105000" y="105000"/>
                                    </p:animScale>
                                  </p:childTnLst>
                                  <p:subTnLst>
                                    <p:animClr clrSpc="rgb" dir="cw">
                                      <p:cBhvr override="childStyle">
                                        <p:cTn dur="1" fill="hold" display="0" masterRel="nextClick" afterEffect="1"/>
                                        <p:tgtEl>
                                          <p:spTgt spid="6"/>
                                        </p:tgtEl>
                                        <p:attrNameLst>
                                          <p:attrName>ppt_c</p:attrName>
                                        </p:attrNameLst>
                                      </p:cBhvr>
                                      <p:to>
                                        <a:srgbClr val="808080"/>
                                      </p:to>
                                    </p:animClr>
                                  </p:subTnLst>
                                </p:cTn>
                              </p:par>
                            </p:childTnLst>
                          </p:cTn>
                        </p:par>
                        <p:par>
                          <p:cTn id="41" fill="hold">
                            <p:stCondLst>
                              <p:cond delay="3000"/>
                            </p:stCondLst>
                            <p:childTnLst>
                              <p:par>
                                <p:cTn id="42" presetID="22" presetClass="entr" presetSubtype="1" fill="hold" grpId="0" nodeType="afterEffect">
                                  <p:stCondLst>
                                    <p:cond delay="0"/>
                                  </p:stCondLst>
                                  <p:childTnLst>
                                    <p:set>
                                      <p:cBhvr>
                                        <p:cTn id="43" dur="1" fill="hold">
                                          <p:stCondLst>
                                            <p:cond delay="0"/>
                                          </p:stCondLst>
                                        </p:cTn>
                                        <p:tgtEl>
                                          <p:spTgt spid="261141"/>
                                        </p:tgtEl>
                                        <p:attrNameLst>
                                          <p:attrName>style.visibility</p:attrName>
                                        </p:attrNameLst>
                                      </p:cBhvr>
                                      <p:to>
                                        <p:strVal val="visible"/>
                                      </p:to>
                                    </p:set>
                                    <p:animEffect transition="in" filter="wipe(up)">
                                      <p:cBhvr>
                                        <p:cTn id="44" dur="1000"/>
                                        <p:tgtEl>
                                          <p:spTgt spid="261141"/>
                                        </p:tgtEl>
                                      </p:cBhvr>
                                    </p:animEffect>
                                  </p:childTnLst>
                                  <p:subTnLst>
                                    <p:animClr clrSpc="rgb" dir="cw">
                                      <p:cBhvr override="childStyle">
                                        <p:cTn dur="1" fill="hold" display="0" masterRel="nextClick" afterEffect="1"/>
                                        <p:tgtEl>
                                          <p:spTgt spid="261141"/>
                                        </p:tgtEl>
                                        <p:attrNameLst>
                                          <p:attrName>ppt_c</p:attrName>
                                        </p:attrNameLst>
                                      </p:cBhvr>
                                      <p:to>
                                        <a:srgbClr val="808080"/>
                                      </p:to>
                                    </p:animClr>
                                  </p:subTnLst>
                                </p:cTn>
                              </p:par>
                            </p:childTnLst>
                          </p:cTn>
                        </p:par>
                        <p:par>
                          <p:cTn id="45" fill="hold">
                            <p:stCondLst>
                              <p:cond delay="4000"/>
                            </p:stCondLst>
                            <p:childTnLst>
                              <p:par>
                                <p:cTn id="46" presetID="26" presetClass="emph" presetSubtype="0" fill="hold" nodeType="afterEffect">
                                  <p:stCondLst>
                                    <p:cond delay="0"/>
                                  </p:stCondLst>
                                  <p:childTnLst>
                                    <p:animEffect transition="out" filter="fade">
                                      <p:cBhvr>
                                        <p:cTn id="47" dur="500" tmFilter="0, 0; .2, .5; .8, .5; 1, 0"/>
                                        <p:tgtEl>
                                          <p:spTgt spid="261346"/>
                                        </p:tgtEl>
                                      </p:cBhvr>
                                    </p:animEffect>
                                    <p:animScale>
                                      <p:cBhvr>
                                        <p:cTn id="48" dur="250" autoRev="1" fill="hold"/>
                                        <p:tgtEl>
                                          <p:spTgt spid="261346"/>
                                        </p:tgtEl>
                                      </p:cBhvr>
                                      <p:by x="105000" y="105000"/>
                                    </p:animScale>
                                  </p:childTnLst>
                                  <p:subTnLst>
                                    <p:animClr clrSpc="rgb" dir="cw">
                                      <p:cBhvr override="childStyle">
                                        <p:cTn dur="1" fill="hold" display="0" masterRel="nextClick" afterEffect="1"/>
                                        <p:tgtEl>
                                          <p:spTgt spid="261346"/>
                                        </p:tgtEl>
                                        <p:attrNameLst>
                                          <p:attrName>ppt_c</p:attrName>
                                        </p:attrNameLst>
                                      </p:cBhvr>
                                      <p:to>
                                        <a:srgbClr val="808080"/>
                                      </p:to>
                                    </p:animClr>
                                  </p:subTnLst>
                                </p:cTn>
                              </p:par>
                              <p:par>
                                <p:cTn id="49" presetID="26" presetClass="emph" presetSubtype="0" fill="hold" nodeType="withEffect">
                                  <p:stCondLst>
                                    <p:cond delay="0"/>
                                  </p:stCondLst>
                                  <p:childTnLst>
                                    <p:animEffect transition="out" filter="fade">
                                      <p:cBhvr>
                                        <p:cTn id="50" dur="500" tmFilter="0, 0; .2, .5; .8, .5; 1, 0"/>
                                        <p:tgtEl>
                                          <p:spTgt spid="261344"/>
                                        </p:tgtEl>
                                      </p:cBhvr>
                                    </p:animEffect>
                                    <p:animScale>
                                      <p:cBhvr>
                                        <p:cTn id="51" dur="250" autoRev="1" fill="hold"/>
                                        <p:tgtEl>
                                          <p:spTgt spid="261344"/>
                                        </p:tgtEl>
                                      </p:cBhvr>
                                      <p:by x="105000" y="105000"/>
                                    </p:animScale>
                                  </p:childTnLst>
                                  <p:subTnLst>
                                    <p:animClr clrSpc="rgb" dir="cw">
                                      <p:cBhvr override="childStyle">
                                        <p:cTn dur="1" fill="hold" display="0" masterRel="nextClick" afterEffect="1"/>
                                        <p:tgtEl>
                                          <p:spTgt spid="261344"/>
                                        </p:tgtEl>
                                        <p:attrNameLst>
                                          <p:attrName>ppt_c</p:attrName>
                                        </p:attrNameLst>
                                      </p:cBhvr>
                                      <p:to>
                                        <a:srgbClr val="808080"/>
                                      </p:to>
                                    </p:animClr>
                                  </p:subTnLst>
                                </p:cTn>
                              </p:par>
                            </p:childTnLst>
                          </p:cTn>
                        </p:par>
                        <p:par>
                          <p:cTn id="52" fill="hold">
                            <p:stCondLst>
                              <p:cond delay="4500"/>
                            </p:stCondLst>
                            <p:childTnLst>
                              <p:par>
                                <p:cTn id="53" presetID="22" presetClass="entr" presetSubtype="1" fill="hold" grpId="0" nodeType="afterEffect">
                                  <p:stCondLst>
                                    <p:cond delay="0"/>
                                  </p:stCondLst>
                                  <p:childTnLst>
                                    <p:set>
                                      <p:cBhvr>
                                        <p:cTn id="54" dur="1" fill="hold">
                                          <p:stCondLst>
                                            <p:cond delay="0"/>
                                          </p:stCondLst>
                                        </p:cTn>
                                        <p:tgtEl>
                                          <p:spTgt spid="261152"/>
                                        </p:tgtEl>
                                        <p:attrNameLst>
                                          <p:attrName>style.visibility</p:attrName>
                                        </p:attrNameLst>
                                      </p:cBhvr>
                                      <p:to>
                                        <p:strVal val="visible"/>
                                      </p:to>
                                    </p:set>
                                    <p:animEffect transition="in" filter="wipe(up)">
                                      <p:cBhvr>
                                        <p:cTn id="55" dur="1000"/>
                                        <p:tgtEl>
                                          <p:spTgt spid="261152"/>
                                        </p:tgtEl>
                                      </p:cBhvr>
                                    </p:animEffect>
                                  </p:childTnLst>
                                  <p:subTnLst>
                                    <p:animClr clrSpc="rgb" dir="cw">
                                      <p:cBhvr override="childStyle">
                                        <p:cTn dur="1" fill="hold" display="0" masterRel="nextClick" afterEffect="1"/>
                                        <p:tgtEl>
                                          <p:spTgt spid="261152"/>
                                        </p:tgtEl>
                                        <p:attrNameLst>
                                          <p:attrName>ppt_c</p:attrName>
                                        </p:attrNameLst>
                                      </p:cBhvr>
                                      <p:to>
                                        <a:srgbClr val="808080"/>
                                      </p:to>
                                    </p:animClr>
                                  </p:subTnLst>
                                </p:cTn>
                              </p:par>
                            </p:childTnLst>
                          </p:cTn>
                        </p:par>
                        <p:par>
                          <p:cTn id="56" fill="hold">
                            <p:stCondLst>
                              <p:cond delay="5500"/>
                            </p:stCondLst>
                            <p:childTnLst>
                              <p:par>
                                <p:cTn id="57" presetID="1" presetClass="entr" presetSubtype="0" fill="hold" grpId="0" nodeType="afterEffect">
                                  <p:stCondLst>
                                    <p:cond delay="0"/>
                                  </p:stCondLst>
                                  <p:childTnLst>
                                    <p:set>
                                      <p:cBhvr>
                                        <p:cTn id="58" dur="1" fill="hold">
                                          <p:stCondLst>
                                            <p:cond delay="0"/>
                                          </p:stCondLst>
                                        </p:cTn>
                                        <p:tgtEl>
                                          <p:spTgt spid="261164"/>
                                        </p:tgtEl>
                                        <p:attrNameLst>
                                          <p:attrName>style.visibility</p:attrName>
                                        </p:attrNameLst>
                                      </p:cBhvr>
                                      <p:to>
                                        <p:strVal val="visible"/>
                                      </p:to>
                                    </p:set>
                                  </p:childTnLst>
                                </p:cTn>
                              </p:par>
                            </p:childTnLst>
                          </p:cTn>
                        </p:par>
                        <p:par>
                          <p:cTn id="59" fill="hold">
                            <p:stCondLst>
                              <p:cond delay="5500"/>
                            </p:stCondLst>
                            <p:childTnLst>
                              <p:par>
                                <p:cTn id="60" presetID="8" presetClass="emph" presetSubtype="0" fill="hold" grpId="1" nodeType="afterEffect">
                                  <p:stCondLst>
                                    <p:cond delay="0"/>
                                  </p:stCondLst>
                                  <p:childTnLst>
                                    <p:animRot by="21600000">
                                      <p:cBhvr>
                                        <p:cTn id="61" dur="500" fill="hold"/>
                                        <p:tgtEl>
                                          <p:spTgt spid="261164"/>
                                        </p:tgtEl>
                                        <p:attrNameLst>
                                          <p:attrName>r</p:attrName>
                                        </p:attrNameLst>
                                      </p:cBhvr>
                                    </p:animRot>
                                  </p:childTnLst>
                                  <p:subTnLst>
                                    <p:animClr clrSpc="rgb" dir="cw">
                                      <p:cBhvr override="childStyle">
                                        <p:cTn dur="1" fill="hold" display="0" masterRel="nextClick" afterEffect="1"/>
                                        <p:tgtEl>
                                          <p:spTgt spid="261164"/>
                                        </p:tgtEl>
                                        <p:attrNameLst>
                                          <p:attrName>ppt_c</p:attrName>
                                        </p:attrNameLst>
                                      </p:cBhvr>
                                      <p:to>
                                        <a:schemeClr val="tx1"/>
                                      </p:to>
                                    </p:animClr>
                                  </p:subTnLst>
                                </p:cTn>
                              </p:par>
                            </p:childTnLst>
                          </p:cTn>
                        </p:par>
                        <p:par>
                          <p:cTn id="62" fill="hold">
                            <p:stCondLst>
                              <p:cond delay="6000"/>
                            </p:stCondLst>
                            <p:childTnLst>
                              <p:par>
                                <p:cTn id="63" presetID="35" presetClass="emph" presetSubtype="0" fill="hold" nodeType="afterEffect">
                                  <p:stCondLst>
                                    <p:cond delay="0"/>
                                  </p:stCondLst>
                                  <p:childTnLst>
                                    <p:anim calcmode="discrete" valueType="str">
                                      <p:cBhvr>
                                        <p:cTn id="64" dur="500" fill="hold"/>
                                        <p:tgtEl>
                                          <p:spTgt spid="261348"/>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1348"/>
                                        </p:tgtEl>
                                        <p:attrNameLst>
                                          <p:attrName>ppt_c</p:attrName>
                                        </p:attrNameLst>
                                      </p:cBhvr>
                                      <p:to>
                                        <a:srgbClr val="808080"/>
                                      </p:to>
                                    </p:animClr>
                                  </p:subTnLst>
                                </p:cTn>
                              </p:par>
                            </p:childTnLst>
                          </p:cTn>
                        </p:par>
                        <p:par>
                          <p:cTn id="65" fill="hold">
                            <p:stCondLst>
                              <p:cond delay="6500"/>
                            </p:stCondLst>
                            <p:childTnLst>
                              <p:par>
                                <p:cTn id="66" presetID="22" presetClass="entr" presetSubtype="1" fill="hold" grpId="0" nodeType="afterEffect">
                                  <p:stCondLst>
                                    <p:cond delay="0"/>
                                  </p:stCondLst>
                                  <p:childTnLst>
                                    <p:set>
                                      <p:cBhvr>
                                        <p:cTn id="67" dur="1" fill="hold">
                                          <p:stCondLst>
                                            <p:cond delay="0"/>
                                          </p:stCondLst>
                                        </p:cTn>
                                        <p:tgtEl>
                                          <p:spTgt spid="261153"/>
                                        </p:tgtEl>
                                        <p:attrNameLst>
                                          <p:attrName>style.visibility</p:attrName>
                                        </p:attrNameLst>
                                      </p:cBhvr>
                                      <p:to>
                                        <p:strVal val="visible"/>
                                      </p:to>
                                    </p:set>
                                    <p:animEffect transition="in" filter="wipe(up)">
                                      <p:cBhvr>
                                        <p:cTn id="68" dur="1000"/>
                                        <p:tgtEl>
                                          <p:spTgt spid="261153"/>
                                        </p:tgtEl>
                                      </p:cBhvr>
                                    </p:animEffect>
                                  </p:childTnLst>
                                  <p:subTnLst>
                                    <p:animClr clrSpc="rgb" dir="cw">
                                      <p:cBhvr override="childStyle">
                                        <p:cTn dur="1" fill="hold" display="0" masterRel="nextClick" afterEffect="1"/>
                                        <p:tgtEl>
                                          <p:spTgt spid="261153"/>
                                        </p:tgtEl>
                                        <p:attrNameLst>
                                          <p:attrName>ppt_c</p:attrName>
                                        </p:attrNameLst>
                                      </p:cBhvr>
                                      <p:to>
                                        <a:srgbClr val="808080"/>
                                      </p:to>
                                    </p:animClr>
                                  </p:subTnLst>
                                </p:cTn>
                              </p:par>
                            </p:childTnLst>
                          </p:cTn>
                        </p:par>
                        <p:par>
                          <p:cTn id="69" fill="hold">
                            <p:stCondLst>
                              <p:cond delay="7500"/>
                            </p:stCondLst>
                            <p:childTnLst>
                              <p:par>
                                <p:cTn id="70" presetID="1" presetClass="entr" presetSubtype="0" fill="hold" grpId="0" nodeType="afterEffect">
                                  <p:stCondLst>
                                    <p:cond delay="0"/>
                                  </p:stCondLst>
                                  <p:childTnLst>
                                    <p:set>
                                      <p:cBhvr>
                                        <p:cTn id="71" dur="1" fill="hold">
                                          <p:stCondLst>
                                            <p:cond delay="0"/>
                                          </p:stCondLst>
                                        </p:cTn>
                                        <p:tgtEl>
                                          <p:spTgt spid="261359"/>
                                        </p:tgtEl>
                                        <p:attrNameLst>
                                          <p:attrName>style.visibility</p:attrName>
                                        </p:attrNameLst>
                                      </p:cBhvr>
                                      <p:to>
                                        <p:strVal val="visible"/>
                                      </p:to>
                                    </p:set>
                                  </p:childTnLst>
                                </p:cTn>
                              </p:par>
                            </p:childTnLst>
                          </p:cTn>
                        </p:par>
                        <p:par>
                          <p:cTn id="72" fill="hold">
                            <p:stCondLst>
                              <p:cond delay="7500"/>
                            </p:stCondLst>
                            <p:childTnLst>
                              <p:par>
                                <p:cTn id="73" presetID="8" presetClass="emph" presetSubtype="0" fill="hold" grpId="1" nodeType="afterEffect">
                                  <p:stCondLst>
                                    <p:cond delay="0"/>
                                  </p:stCondLst>
                                  <p:childTnLst>
                                    <p:animRot by="21600000">
                                      <p:cBhvr>
                                        <p:cTn id="74" dur="500" fill="hold"/>
                                        <p:tgtEl>
                                          <p:spTgt spid="261359"/>
                                        </p:tgtEl>
                                        <p:attrNameLst>
                                          <p:attrName>r</p:attrName>
                                        </p:attrNameLst>
                                      </p:cBhvr>
                                    </p:animRot>
                                  </p:childTnLst>
                                  <p:subTnLst>
                                    <p:animClr clrSpc="rgb" dir="cw">
                                      <p:cBhvr override="childStyle">
                                        <p:cTn dur="1" fill="hold" display="0" masterRel="nextClick" afterEffect="1"/>
                                        <p:tgtEl>
                                          <p:spTgt spid="261359"/>
                                        </p:tgtEl>
                                        <p:attrNameLst>
                                          <p:attrName>ppt_c</p:attrName>
                                        </p:attrNameLst>
                                      </p:cBhvr>
                                      <p:to>
                                        <a:schemeClr val="tx1"/>
                                      </p:to>
                                    </p:animClr>
                                  </p:subTnLst>
                                </p:cTn>
                              </p:par>
                            </p:childTnLst>
                          </p:cTn>
                        </p:par>
                        <p:par>
                          <p:cTn id="75" fill="hold">
                            <p:stCondLst>
                              <p:cond delay="8000"/>
                            </p:stCondLst>
                            <p:childTnLst>
                              <p:par>
                                <p:cTn id="76" presetID="35" presetClass="emph" presetSubtype="0" fill="hold" nodeType="afterEffect">
                                  <p:stCondLst>
                                    <p:cond delay="0"/>
                                  </p:stCondLst>
                                  <p:childTnLst>
                                    <p:anim calcmode="discrete" valueType="str">
                                      <p:cBhvr>
                                        <p:cTn id="77" dur="500" fill="hold"/>
                                        <p:tgtEl>
                                          <p:spTgt spid="261350"/>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1350"/>
                                        </p:tgtEl>
                                        <p:attrNameLst>
                                          <p:attrName>ppt_c</p:attrName>
                                        </p:attrNameLst>
                                      </p:cBhvr>
                                      <p:to>
                                        <a:srgbClr val="808080"/>
                                      </p:to>
                                    </p:animClr>
                                  </p:subTnLst>
                                </p:cTn>
                              </p:par>
                              <p:par>
                                <p:cTn id="78" presetID="35" presetClass="emph" presetSubtype="0" fill="hold" nodeType="withEffect">
                                  <p:stCondLst>
                                    <p:cond delay="0"/>
                                  </p:stCondLst>
                                  <p:childTnLst>
                                    <p:anim calcmode="discrete" valueType="str">
                                      <p:cBhvr>
                                        <p:cTn id="79" dur="500" fill="hold"/>
                                        <p:tgtEl>
                                          <p:spTgt spid="261352"/>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1352"/>
                                        </p:tgtEl>
                                        <p:attrNameLst>
                                          <p:attrName>ppt_c</p:attrName>
                                        </p:attrNameLst>
                                      </p:cBhvr>
                                      <p:to>
                                        <a:srgbClr val="808080"/>
                                      </p:to>
                                    </p:animClr>
                                  </p:subTnLst>
                                </p:cTn>
                              </p:par>
                            </p:childTnLst>
                          </p:cTn>
                        </p:par>
                        <p:par>
                          <p:cTn id="80" fill="hold">
                            <p:stCondLst>
                              <p:cond delay="8500"/>
                            </p:stCondLst>
                            <p:childTnLst>
                              <p:par>
                                <p:cTn id="81" presetID="22" presetClass="entr" presetSubtype="1" fill="hold" grpId="0" nodeType="afterEffect">
                                  <p:stCondLst>
                                    <p:cond delay="0"/>
                                  </p:stCondLst>
                                  <p:childTnLst>
                                    <p:set>
                                      <p:cBhvr>
                                        <p:cTn id="82" dur="1" fill="hold">
                                          <p:stCondLst>
                                            <p:cond delay="0"/>
                                          </p:stCondLst>
                                        </p:cTn>
                                        <p:tgtEl>
                                          <p:spTgt spid="261155"/>
                                        </p:tgtEl>
                                        <p:attrNameLst>
                                          <p:attrName>style.visibility</p:attrName>
                                        </p:attrNameLst>
                                      </p:cBhvr>
                                      <p:to>
                                        <p:strVal val="visible"/>
                                      </p:to>
                                    </p:set>
                                    <p:animEffect transition="in" filter="wipe(up)">
                                      <p:cBhvr>
                                        <p:cTn id="83" dur="1000"/>
                                        <p:tgtEl>
                                          <p:spTgt spid="261155"/>
                                        </p:tgtEl>
                                      </p:cBhvr>
                                    </p:animEffect>
                                  </p:childTnLst>
                                  <p:subTnLst>
                                    <p:animClr clrSpc="rgb" dir="cw">
                                      <p:cBhvr override="childStyle">
                                        <p:cTn dur="1" fill="hold" display="0" masterRel="nextClick" afterEffect="1"/>
                                        <p:tgtEl>
                                          <p:spTgt spid="261155"/>
                                        </p:tgtEl>
                                        <p:attrNameLst>
                                          <p:attrName>ppt_c</p:attrName>
                                        </p:attrNameLst>
                                      </p:cBhvr>
                                      <p:to>
                                        <a:srgbClr val="808080"/>
                                      </p:to>
                                    </p:animClr>
                                  </p:subTnLst>
                                </p:cTn>
                              </p:par>
                            </p:childTnLst>
                          </p:cTn>
                        </p:par>
                        <p:par>
                          <p:cTn id="84" fill="hold">
                            <p:stCondLst>
                              <p:cond delay="9500"/>
                            </p:stCondLst>
                            <p:childTnLst>
                              <p:par>
                                <p:cTn id="85" presetID="1" presetClass="entr" presetSubtype="0" fill="hold" grpId="0" nodeType="afterEffect">
                                  <p:stCondLst>
                                    <p:cond delay="0"/>
                                  </p:stCondLst>
                                  <p:childTnLst>
                                    <p:set>
                                      <p:cBhvr>
                                        <p:cTn id="86" dur="1" fill="hold">
                                          <p:stCondLst>
                                            <p:cond delay="0"/>
                                          </p:stCondLst>
                                        </p:cTn>
                                        <p:tgtEl>
                                          <p:spTgt spid="261360"/>
                                        </p:tgtEl>
                                        <p:attrNameLst>
                                          <p:attrName>style.visibility</p:attrName>
                                        </p:attrNameLst>
                                      </p:cBhvr>
                                      <p:to>
                                        <p:strVal val="visible"/>
                                      </p:to>
                                    </p:set>
                                  </p:childTnLst>
                                </p:cTn>
                              </p:par>
                            </p:childTnLst>
                          </p:cTn>
                        </p:par>
                        <p:par>
                          <p:cTn id="87" fill="hold">
                            <p:stCondLst>
                              <p:cond delay="9500"/>
                            </p:stCondLst>
                            <p:childTnLst>
                              <p:par>
                                <p:cTn id="88" presetID="8" presetClass="emph" presetSubtype="0" fill="hold" grpId="1" nodeType="afterEffect">
                                  <p:stCondLst>
                                    <p:cond delay="0"/>
                                  </p:stCondLst>
                                  <p:childTnLst>
                                    <p:animRot by="21600000">
                                      <p:cBhvr>
                                        <p:cTn id="89" dur="500" fill="hold"/>
                                        <p:tgtEl>
                                          <p:spTgt spid="261360"/>
                                        </p:tgtEl>
                                        <p:attrNameLst>
                                          <p:attrName>r</p:attrName>
                                        </p:attrNameLst>
                                      </p:cBhvr>
                                    </p:animRot>
                                  </p:childTnLst>
                                  <p:subTnLst>
                                    <p:animClr clrSpc="rgb" dir="cw">
                                      <p:cBhvr override="childStyle">
                                        <p:cTn dur="1" fill="hold" display="0" masterRel="nextClick" afterEffect="1"/>
                                        <p:tgtEl>
                                          <p:spTgt spid="261360"/>
                                        </p:tgtEl>
                                        <p:attrNameLst>
                                          <p:attrName>ppt_c</p:attrName>
                                        </p:attrNameLst>
                                      </p:cBhvr>
                                      <p:to>
                                        <a:schemeClr val="tx1"/>
                                      </p:to>
                                    </p:animClr>
                                  </p:subTnLst>
                                </p:cTn>
                              </p:par>
                              <p:par>
                                <p:cTn id="90" presetID="1" presetClass="entr" presetSubtype="0" fill="hold" grpId="0" nodeType="withEffect">
                                  <p:stCondLst>
                                    <p:cond delay="0"/>
                                  </p:stCondLst>
                                  <p:childTnLst>
                                    <p:set>
                                      <p:cBhvr>
                                        <p:cTn id="91" dur="1" fill="hold">
                                          <p:stCondLst>
                                            <p:cond delay="0"/>
                                          </p:stCondLst>
                                        </p:cTn>
                                        <p:tgtEl>
                                          <p:spTgt spid="261361"/>
                                        </p:tgtEl>
                                        <p:attrNameLst>
                                          <p:attrName>style.visibility</p:attrName>
                                        </p:attrNameLst>
                                      </p:cBhvr>
                                      <p:to>
                                        <p:strVal val="visible"/>
                                      </p:to>
                                    </p:set>
                                  </p:childTnLst>
                                </p:cTn>
                              </p:par>
                              <p:par>
                                <p:cTn id="92" presetID="8" presetClass="emph" presetSubtype="0" fill="hold" grpId="1" nodeType="withEffect">
                                  <p:stCondLst>
                                    <p:cond delay="0"/>
                                  </p:stCondLst>
                                  <p:childTnLst>
                                    <p:animRot by="21600000">
                                      <p:cBhvr>
                                        <p:cTn id="93" dur="500" fill="hold"/>
                                        <p:tgtEl>
                                          <p:spTgt spid="261361"/>
                                        </p:tgtEl>
                                        <p:attrNameLst>
                                          <p:attrName>r</p:attrName>
                                        </p:attrNameLst>
                                      </p:cBhvr>
                                    </p:animRot>
                                  </p:childTnLst>
                                  <p:subTnLst>
                                    <p:animClr clrSpc="rgb" dir="cw">
                                      <p:cBhvr override="childStyle">
                                        <p:cTn dur="1" fill="hold" display="0" masterRel="nextClick" afterEffect="1"/>
                                        <p:tgtEl>
                                          <p:spTgt spid="261361"/>
                                        </p:tgtEl>
                                        <p:attrNameLst>
                                          <p:attrName>ppt_c</p:attrName>
                                        </p:attrNameLst>
                                      </p:cBhvr>
                                      <p:to>
                                        <a:schemeClr val="tx1"/>
                                      </p:to>
                                    </p:animClr>
                                  </p:subTnLst>
                                </p:cTn>
                              </p:par>
                            </p:childTnLst>
                          </p:cTn>
                        </p:par>
                        <p:par>
                          <p:cTn id="94" fill="hold">
                            <p:stCondLst>
                              <p:cond delay="10000"/>
                            </p:stCondLst>
                            <p:childTnLst>
                              <p:par>
                                <p:cTn id="95" presetID="22" presetClass="entr" presetSubtype="1" fill="hold" grpId="0" nodeType="afterEffect">
                                  <p:stCondLst>
                                    <p:cond delay="0"/>
                                  </p:stCondLst>
                                  <p:childTnLst>
                                    <p:set>
                                      <p:cBhvr>
                                        <p:cTn id="96" dur="1" fill="hold">
                                          <p:stCondLst>
                                            <p:cond delay="0"/>
                                          </p:stCondLst>
                                        </p:cTn>
                                        <p:tgtEl>
                                          <p:spTgt spid="261133"/>
                                        </p:tgtEl>
                                        <p:attrNameLst>
                                          <p:attrName>style.visibility</p:attrName>
                                        </p:attrNameLst>
                                      </p:cBhvr>
                                      <p:to>
                                        <p:strVal val="visible"/>
                                      </p:to>
                                    </p:set>
                                    <p:animEffect transition="in" filter="wipe(up)">
                                      <p:cBhvr>
                                        <p:cTn id="97" dur="1000"/>
                                        <p:tgtEl>
                                          <p:spTgt spid="261133"/>
                                        </p:tgtEl>
                                      </p:cBhvr>
                                    </p:animEffect>
                                  </p:childTnLst>
                                  <p:subTnLst>
                                    <p:animClr clrSpc="rgb" dir="cw">
                                      <p:cBhvr override="childStyle">
                                        <p:cTn dur="1" fill="hold" display="0" masterRel="nextClick" afterEffect="1"/>
                                        <p:tgtEl>
                                          <p:spTgt spid="261133"/>
                                        </p:tgtEl>
                                        <p:attrNameLst>
                                          <p:attrName>ppt_c</p:attrName>
                                        </p:attrNameLst>
                                      </p:cBhvr>
                                      <p:to>
                                        <a:srgbClr val="808080"/>
                                      </p:to>
                                    </p:animClr>
                                  </p:subTnLst>
                                </p:cTn>
                              </p:par>
                            </p:childTnLst>
                          </p:cTn>
                        </p:par>
                        <p:par>
                          <p:cTn id="98" fill="hold">
                            <p:stCondLst>
                              <p:cond delay="11000"/>
                            </p:stCondLst>
                            <p:childTnLst>
                              <p:par>
                                <p:cTn id="99" presetID="1" presetClass="entr" presetSubtype="0" fill="hold" grpId="0" nodeType="afterEffect">
                                  <p:stCondLst>
                                    <p:cond delay="0"/>
                                  </p:stCondLst>
                                  <p:childTnLst>
                                    <p:set>
                                      <p:cBhvr>
                                        <p:cTn id="100" dur="1" fill="hold">
                                          <p:stCondLst>
                                            <p:cond delay="0"/>
                                          </p:stCondLst>
                                        </p:cTn>
                                        <p:tgtEl>
                                          <p:spTgt spid="261362"/>
                                        </p:tgtEl>
                                        <p:attrNameLst>
                                          <p:attrName>style.visibility</p:attrName>
                                        </p:attrNameLst>
                                      </p:cBhvr>
                                      <p:to>
                                        <p:strVal val="visible"/>
                                      </p:to>
                                    </p:set>
                                  </p:childTnLst>
                                </p:cTn>
                              </p:par>
                            </p:childTnLst>
                          </p:cTn>
                        </p:par>
                        <p:par>
                          <p:cTn id="101" fill="hold">
                            <p:stCondLst>
                              <p:cond delay="11000"/>
                            </p:stCondLst>
                            <p:childTnLst>
                              <p:par>
                                <p:cTn id="102" presetID="8" presetClass="emph" presetSubtype="0" fill="hold" grpId="1" nodeType="afterEffect">
                                  <p:stCondLst>
                                    <p:cond delay="0"/>
                                  </p:stCondLst>
                                  <p:childTnLst>
                                    <p:animRot by="21600000">
                                      <p:cBhvr>
                                        <p:cTn id="103" dur="500" fill="hold"/>
                                        <p:tgtEl>
                                          <p:spTgt spid="261362"/>
                                        </p:tgtEl>
                                        <p:attrNameLst>
                                          <p:attrName>r</p:attrName>
                                        </p:attrNameLst>
                                      </p:cBhvr>
                                    </p:animRot>
                                  </p:childTnLst>
                                  <p:subTnLst>
                                    <p:animClr clrSpc="rgb" dir="cw">
                                      <p:cBhvr override="childStyle">
                                        <p:cTn dur="1" fill="hold" display="0" masterRel="nextClick" afterEffect="1"/>
                                        <p:tgtEl>
                                          <p:spTgt spid="261362"/>
                                        </p:tgtEl>
                                        <p:attrNameLst>
                                          <p:attrName>ppt_c</p:attrName>
                                        </p:attrNameLst>
                                      </p:cBhvr>
                                      <p:to>
                                        <a:schemeClr val="tx1"/>
                                      </p:to>
                                    </p:animClr>
                                  </p:subTnLst>
                                </p:cTn>
                              </p:par>
                            </p:childTnLst>
                          </p:cTn>
                        </p:par>
                        <p:par>
                          <p:cTn id="104" fill="hold">
                            <p:stCondLst>
                              <p:cond delay="11500"/>
                            </p:stCondLst>
                            <p:childTnLst>
                              <p:par>
                                <p:cTn id="105" presetID="22" presetClass="entr" presetSubtype="8" fill="hold" grpId="0" nodeType="afterEffect">
                                  <p:stCondLst>
                                    <p:cond delay="0"/>
                                  </p:stCondLst>
                                  <p:childTnLst>
                                    <p:set>
                                      <p:cBhvr>
                                        <p:cTn id="106" dur="1" fill="hold">
                                          <p:stCondLst>
                                            <p:cond delay="0"/>
                                          </p:stCondLst>
                                        </p:cTn>
                                        <p:tgtEl>
                                          <p:spTgt spid="261131"/>
                                        </p:tgtEl>
                                        <p:attrNameLst>
                                          <p:attrName>style.visibility</p:attrName>
                                        </p:attrNameLst>
                                      </p:cBhvr>
                                      <p:to>
                                        <p:strVal val="visible"/>
                                      </p:to>
                                    </p:set>
                                    <p:animEffect transition="in" filter="wipe(left)">
                                      <p:cBhvr>
                                        <p:cTn id="107" dur="1000"/>
                                        <p:tgtEl>
                                          <p:spTgt spid="261131"/>
                                        </p:tgtEl>
                                      </p:cBhvr>
                                    </p:animEffect>
                                  </p:childTnLst>
                                  <p:subTnLst>
                                    <p:animClr clrSpc="rgb" dir="cw">
                                      <p:cBhvr override="childStyle">
                                        <p:cTn dur="1" fill="hold" display="0" masterRel="nextClick" afterEffect="1"/>
                                        <p:tgtEl>
                                          <p:spTgt spid="261131"/>
                                        </p:tgtEl>
                                        <p:attrNameLst>
                                          <p:attrName>ppt_c</p:attrName>
                                        </p:attrNameLst>
                                      </p:cBhvr>
                                      <p:to>
                                        <a:srgbClr val="808080"/>
                                      </p:to>
                                    </p:animClr>
                                  </p:subTnLst>
                                </p:cTn>
                              </p:par>
                            </p:childTnLst>
                          </p:cTn>
                        </p:par>
                        <p:par>
                          <p:cTn id="108" fill="hold">
                            <p:stCondLst>
                              <p:cond delay="12500"/>
                            </p:stCondLst>
                            <p:childTnLst>
                              <p:par>
                                <p:cTn id="109" presetID="1" presetClass="entr" presetSubtype="0" fill="hold" grpId="0" nodeType="afterEffect">
                                  <p:stCondLst>
                                    <p:cond delay="0"/>
                                  </p:stCondLst>
                                  <p:childTnLst>
                                    <p:set>
                                      <p:cBhvr>
                                        <p:cTn id="110" dur="1" fill="hold">
                                          <p:stCondLst>
                                            <p:cond delay="0"/>
                                          </p:stCondLst>
                                        </p:cTn>
                                        <p:tgtEl>
                                          <p:spTgt spid="261363"/>
                                        </p:tgtEl>
                                        <p:attrNameLst>
                                          <p:attrName>style.visibility</p:attrName>
                                        </p:attrNameLst>
                                      </p:cBhvr>
                                      <p:to>
                                        <p:strVal val="visible"/>
                                      </p:to>
                                    </p:set>
                                  </p:childTnLst>
                                </p:cTn>
                              </p:par>
                              <p:par>
                                <p:cTn id="111" presetID="8" presetClass="emph" presetSubtype="0" fill="hold" grpId="1" nodeType="withEffect">
                                  <p:stCondLst>
                                    <p:cond delay="0"/>
                                  </p:stCondLst>
                                  <p:childTnLst>
                                    <p:animRot by="21600000">
                                      <p:cBhvr>
                                        <p:cTn id="112" dur="500" fill="hold"/>
                                        <p:tgtEl>
                                          <p:spTgt spid="261363"/>
                                        </p:tgtEl>
                                        <p:attrNameLst>
                                          <p:attrName>r</p:attrName>
                                        </p:attrNameLst>
                                      </p:cBhvr>
                                    </p:animRot>
                                  </p:childTnLst>
                                  <p:subTnLst>
                                    <p:animClr clrSpc="rgb" dir="cw">
                                      <p:cBhvr override="childStyle">
                                        <p:cTn dur="1" fill="hold" display="0" masterRel="nextClick" afterEffect="1"/>
                                        <p:tgtEl>
                                          <p:spTgt spid="261363"/>
                                        </p:tgtEl>
                                        <p:attrNameLst>
                                          <p:attrName>ppt_c</p:attrName>
                                        </p:attrNameLst>
                                      </p:cBhvr>
                                      <p:to>
                                        <a:schemeClr val="tx1"/>
                                      </p:to>
                                    </p:animClr>
                                  </p:subTnLst>
                                </p:cTn>
                              </p:par>
                              <p:par>
                                <p:cTn id="113" presetID="1" presetClass="entr" presetSubtype="0" fill="hold" grpId="0" nodeType="withEffect">
                                  <p:stCondLst>
                                    <p:cond delay="0"/>
                                  </p:stCondLst>
                                  <p:childTnLst>
                                    <p:set>
                                      <p:cBhvr>
                                        <p:cTn id="114" dur="1" fill="hold">
                                          <p:stCondLst>
                                            <p:cond delay="0"/>
                                          </p:stCondLst>
                                        </p:cTn>
                                        <p:tgtEl>
                                          <p:spTgt spid="261364"/>
                                        </p:tgtEl>
                                        <p:attrNameLst>
                                          <p:attrName>style.visibility</p:attrName>
                                        </p:attrNameLst>
                                      </p:cBhvr>
                                      <p:to>
                                        <p:strVal val="visible"/>
                                      </p:to>
                                    </p:set>
                                  </p:childTnLst>
                                </p:cTn>
                              </p:par>
                              <p:par>
                                <p:cTn id="115" presetID="8" presetClass="emph" presetSubtype="0" fill="hold" grpId="1" nodeType="withEffect">
                                  <p:stCondLst>
                                    <p:cond delay="0"/>
                                  </p:stCondLst>
                                  <p:childTnLst>
                                    <p:animRot by="21600000">
                                      <p:cBhvr>
                                        <p:cTn id="116" dur="500" fill="hold"/>
                                        <p:tgtEl>
                                          <p:spTgt spid="261364"/>
                                        </p:tgtEl>
                                        <p:attrNameLst>
                                          <p:attrName>r</p:attrName>
                                        </p:attrNameLst>
                                      </p:cBhvr>
                                    </p:animRot>
                                  </p:childTnLst>
                                  <p:subTnLst>
                                    <p:animClr clrSpc="rgb" dir="cw">
                                      <p:cBhvr override="childStyle">
                                        <p:cTn dur="1" fill="hold" display="0" masterRel="nextClick" afterEffect="1"/>
                                        <p:tgtEl>
                                          <p:spTgt spid="261364"/>
                                        </p:tgtEl>
                                        <p:attrNameLst>
                                          <p:attrName>ppt_c</p:attrName>
                                        </p:attrNameLst>
                                      </p:cBhvr>
                                      <p:to>
                                        <a:schemeClr val="tx1"/>
                                      </p:to>
                                    </p:animClr>
                                  </p:subTnLst>
                                </p:cTn>
                              </p:par>
                              <p:par>
                                <p:cTn id="117" presetID="1" presetClass="entr" presetSubtype="0" fill="hold" grpId="0" nodeType="withEffect">
                                  <p:stCondLst>
                                    <p:cond delay="0"/>
                                  </p:stCondLst>
                                  <p:childTnLst>
                                    <p:set>
                                      <p:cBhvr>
                                        <p:cTn id="118" dur="1" fill="hold">
                                          <p:stCondLst>
                                            <p:cond delay="0"/>
                                          </p:stCondLst>
                                        </p:cTn>
                                        <p:tgtEl>
                                          <p:spTgt spid="261365"/>
                                        </p:tgtEl>
                                        <p:attrNameLst>
                                          <p:attrName>style.visibility</p:attrName>
                                        </p:attrNameLst>
                                      </p:cBhvr>
                                      <p:to>
                                        <p:strVal val="visible"/>
                                      </p:to>
                                    </p:set>
                                  </p:childTnLst>
                                </p:cTn>
                              </p:par>
                              <p:par>
                                <p:cTn id="119" presetID="8" presetClass="emph" presetSubtype="0" fill="hold" grpId="1" nodeType="withEffect">
                                  <p:stCondLst>
                                    <p:cond delay="0"/>
                                  </p:stCondLst>
                                  <p:childTnLst>
                                    <p:animRot by="21600000">
                                      <p:cBhvr>
                                        <p:cTn id="120" dur="500" fill="hold"/>
                                        <p:tgtEl>
                                          <p:spTgt spid="261365"/>
                                        </p:tgtEl>
                                        <p:attrNameLst>
                                          <p:attrName>r</p:attrName>
                                        </p:attrNameLst>
                                      </p:cBhvr>
                                    </p:animRot>
                                  </p:childTnLst>
                                  <p:subTnLst>
                                    <p:animClr clrSpc="rgb" dir="cw">
                                      <p:cBhvr override="childStyle">
                                        <p:cTn dur="1" fill="hold" display="0" masterRel="nextClick" afterEffect="1"/>
                                        <p:tgtEl>
                                          <p:spTgt spid="261365"/>
                                        </p:tgtEl>
                                        <p:attrNameLst>
                                          <p:attrName>ppt_c</p:attrName>
                                        </p:attrNameLst>
                                      </p:cBhvr>
                                      <p:to>
                                        <a:schemeClr val="tx1"/>
                                      </p:to>
                                    </p:animClr>
                                  </p:subTnLst>
                                </p:cTn>
                              </p:par>
                            </p:childTnLst>
                          </p:cTn>
                        </p:par>
                        <p:par>
                          <p:cTn id="121" fill="hold">
                            <p:stCondLst>
                              <p:cond delay="13000"/>
                            </p:stCondLst>
                            <p:childTnLst>
                              <p:par>
                                <p:cTn id="122" presetID="26" presetClass="emph" presetSubtype="0" fill="hold" nodeType="afterEffect">
                                  <p:stCondLst>
                                    <p:cond delay="0"/>
                                  </p:stCondLst>
                                  <p:childTnLst>
                                    <p:animEffect transition="out" filter="fade">
                                      <p:cBhvr>
                                        <p:cTn id="123" dur="500" tmFilter="0, 0; .2, .5; .8, .5; 1, 0"/>
                                        <p:tgtEl>
                                          <p:spTgt spid="261354"/>
                                        </p:tgtEl>
                                      </p:cBhvr>
                                    </p:animEffect>
                                    <p:animScale>
                                      <p:cBhvr>
                                        <p:cTn id="124" dur="250" autoRev="1" fill="hold"/>
                                        <p:tgtEl>
                                          <p:spTgt spid="261354"/>
                                        </p:tgtEl>
                                      </p:cBhvr>
                                      <p:by x="105000" y="105000"/>
                                    </p:animScale>
                                  </p:childTnLst>
                                  <p:subTnLst>
                                    <p:animClr clrSpc="rgb" dir="cw">
                                      <p:cBhvr override="childStyle">
                                        <p:cTn dur="1" fill="hold" display="0" masterRel="nextClick" afterEffect="1"/>
                                        <p:tgtEl>
                                          <p:spTgt spid="261354"/>
                                        </p:tgtEl>
                                        <p:attrNameLst>
                                          <p:attrName>ppt_c</p:attrName>
                                        </p:attrNameLst>
                                      </p:cBhvr>
                                      <p:to>
                                        <a:srgbClr val="808080"/>
                                      </p:to>
                                    </p:animClr>
                                  </p:subTnLst>
                                </p:cTn>
                              </p:par>
                            </p:childTnLst>
                          </p:cTn>
                        </p:par>
                        <p:par>
                          <p:cTn id="125" fill="hold">
                            <p:stCondLst>
                              <p:cond delay="13500"/>
                            </p:stCondLst>
                            <p:childTnLst>
                              <p:par>
                                <p:cTn id="126" presetID="1" presetClass="entr" presetSubtype="0" fill="hold" nodeType="afterEffect">
                                  <p:stCondLst>
                                    <p:cond delay="0"/>
                                  </p:stCondLst>
                                  <p:childTnLst>
                                    <p:set>
                                      <p:cBhvr>
                                        <p:cTn id="127" dur="1" fill="hold">
                                          <p:stCondLst>
                                            <p:cond delay="0"/>
                                          </p:stCondLst>
                                        </p:cTn>
                                        <p:tgtEl>
                                          <p:spTgt spid="26138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5" presetClass="entr" presetSubtype="10" fill="hold" nodeType="clickEffect">
                                  <p:stCondLst>
                                    <p:cond delay="0"/>
                                  </p:stCondLst>
                                  <p:childTnLst>
                                    <p:set>
                                      <p:cBhvr>
                                        <p:cTn id="131" dur="1" fill="hold">
                                          <p:stCondLst>
                                            <p:cond delay="0"/>
                                          </p:stCondLst>
                                        </p:cTn>
                                        <p:tgtEl>
                                          <p:spTgt spid="261386"/>
                                        </p:tgtEl>
                                        <p:attrNameLst>
                                          <p:attrName>style.visibility</p:attrName>
                                        </p:attrNameLst>
                                      </p:cBhvr>
                                      <p:to>
                                        <p:strVal val="visible"/>
                                      </p:to>
                                    </p:set>
                                    <p:animEffect transition="in" filter="checkerboard(across)">
                                      <p:cBhvr>
                                        <p:cTn id="132" dur="500"/>
                                        <p:tgtEl>
                                          <p:spTgt spid="261386"/>
                                        </p:tgtEl>
                                      </p:cBhvr>
                                    </p:animEffect>
                                  </p:childTnLst>
                                </p:cTn>
                              </p:par>
                            </p:childTnLst>
                          </p:cTn>
                        </p:par>
                        <p:par>
                          <p:cTn id="133" fill="hold">
                            <p:stCondLst>
                              <p:cond delay="500"/>
                            </p:stCondLst>
                            <p:childTnLst>
                              <p:par>
                                <p:cTn id="134" presetID="22" presetClass="entr" presetSubtype="2" fill="hold" grpId="0" nodeType="afterEffect">
                                  <p:stCondLst>
                                    <p:cond delay="0"/>
                                  </p:stCondLst>
                                  <p:childTnLst>
                                    <p:set>
                                      <p:cBhvr>
                                        <p:cTn id="135" dur="1" fill="hold">
                                          <p:stCondLst>
                                            <p:cond delay="0"/>
                                          </p:stCondLst>
                                        </p:cTn>
                                        <p:tgtEl>
                                          <p:spTgt spid="261147"/>
                                        </p:tgtEl>
                                        <p:attrNameLst>
                                          <p:attrName>style.visibility</p:attrName>
                                        </p:attrNameLst>
                                      </p:cBhvr>
                                      <p:to>
                                        <p:strVal val="visible"/>
                                      </p:to>
                                    </p:set>
                                    <p:animEffect transition="in" filter="wipe(right)">
                                      <p:cBhvr>
                                        <p:cTn id="136" dur="1000"/>
                                        <p:tgtEl>
                                          <p:spTgt spid="261147"/>
                                        </p:tgtEl>
                                      </p:cBhvr>
                                    </p:animEffect>
                                  </p:childTnLst>
                                  <p:subTnLst>
                                    <p:animClr clrSpc="rgb" dir="cw">
                                      <p:cBhvr override="childStyle">
                                        <p:cTn dur="1" fill="hold" display="0" masterRel="nextClick" afterEffect="1"/>
                                        <p:tgtEl>
                                          <p:spTgt spid="261147"/>
                                        </p:tgtEl>
                                        <p:attrNameLst>
                                          <p:attrName>ppt_c</p:attrName>
                                        </p:attrNameLst>
                                      </p:cBhvr>
                                      <p:to>
                                        <a:srgbClr val="808080"/>
                                      </p:to>
                                    </p:animClr>
                                  </p:subTnLst>
                                </p:cTn>
                              </p:par>
                              <p:par>
                                <p:cTn id="137" presetID="22" presetClass="entr" presetSubtype="2" fill="hold" grpId="0" nodeType="withEffect">
                                  <p:stCondLst>
                                    <p:cond delay="0"/>
                                  </p:stCondLst>
                                  <p:childTnLst>
                                    <p:set>
                                      <p:cBhvr>
                                        <p:cTn id="138" dur="1" fill="hold">
                                          <p:stCondLst>
                                            <p:cond delay="0"/>
                                          </p:stCondLst>
                                        </p:cTn>
                                        <p:tgtEl>
                                          <p:spTgt spid="261143"/>
                                        </p:tgtEl>
                                        <p:attrNameLst>
                                          <p:attrName>style.visibility</p:attrName>
                                        </p:attrNameLst>
                                      </p:cBhvr>
                                      <p:to>
                                        <p:strVal val="visible"/>
                                      </p:to>
                                    </p:set>
                                    <p:animEffect transition="in" filter="wipe(right)">
                                      <p:cBhvr>
                                        <p:cTn id="139" dur="1000"/>
                                        <p:tgtEl>
                                          <p:spTgt spid="261143"/>
                                        </p:tgtEl>
                                      </p:cBhvr>
                                    </p:animEffect>
                                  </p:childTnLst>
                                  <p:subTnLst>
                                    <p:animClr clrSpc="rgb" dir="cw">
                                      <p:cBhvr override="childStyle">
                                        <p:cTn dur="1" fill="hold" display="0" masterRel="nextClick" afterEffect="1"/>
                                        <p:tgtEl>
                                          <p:spTgt spid="261143"/>
                                        </p:tgtEl>
                                        <p:attrNameLst>
                                          <p:attrName>ppt_c</p:attrName>
                                        </p:attrNameLst>
                                      </p:cBhvr>
                                      <p:to>
                                        <a:srgbClr val="808080"/>
                                      </p:to>
                                    </p:animClr>
                                  </p:subTnLst>
                                </p:cTn>
                              </p:par>
                              <p:par>
                                <p:cTn id="140" presetID="22" presetClass="entr" presetSubtype="1" fill="hold" grpId="0" nodeType="withEffect">
                                  <p:stCondLst>
                                    <p:cond delay="0"/>
                                  </p:stCondLst>
                                  <p:childTnLst>
                                    <p:set>
                                      <p:cBhvr>
                                        <p:cTn id="141" dur="1" fill="hold">
                                          <p:stCondLst>
                                            <p:cond delay="0"/>
                                          </p:stCondLst>
                                        </p:cTn>
                                        <p:tgtEl>
                                          <p:spTgt spid="261154"/>
                                        </p:tgtEl>
                                        <p:attrNameLst>
                                          <p:attrName>style.visibility</p:attrName>
                                        </p:attrNameLst>
                                      </p:cBhvr>
                                      <p:to>
                                        <p:strVal val="visible"/>
                                      </p:to>
                                    </p:set>
                                    <p:animEffect transition="in" filter="wipe(up)">
                                      <p:cBhvr>
                                        <p:cTn id="142" dur="1000"/>
                                        <p:tgtEl>
                                          <p:spTgt spid="261154"/>
                                        </p:tgtEl>
                                      </p:cBhvr>
                                    </p:animEffect>
                                  </p:childTnLst>
                                  <p:subTnLst>
                                    <p:animClr clrSpc="rgb" dir="cw">
                                      <p:cBhvr override="childStyle">
                                        <p:cTn dur="1" fill="hold" display="0" masterRel="nextClick" afterEffect="1"/>
                                        <p:tgtEl>
                                          <p:spTgt spid="261154"/>
                                        </p:tgtEl>
                                        <p:attrNameLst>
                                          <p:attrName>ppt_c</p:attrName>
                                        </p:attrNameLst>
                                      </p:cBhvr>
                                      <p:to>
                                        <a:srgbClr val="808080"/>
                                      </p:to>
                                    </p:animClr>
                                  </p:subTnLst>
                                </p:cTn>
                              </p:par>
                              <p:par>
                                <p:cTn id="143" presetID="22" presetClass="entr" presetSubtype="1" fill="hold" grpId="0" nodeType="withEffect">
                                  <p:stCondLst>
                                    <p:cond delay="0"/>
                                  </p:stCondLst>
                                  <p:childTnLst>
                                    <p:set>
                                      <p:cBhvr>
                                        <p:cTn id="144" dur="1" fill="hold">
                                          <p:stCondLst>
                                            <p:cond delay="0"/>
                                          </p:stCondLst>
                                        </p:cTn>
                                        <p:tgtEl>
                                          <p:spTgt spid="261142"/>
                                        </p:tgtEl>
                                        <p:attrNameLst>
                                          <p:attrName>style.visibility</p:attrName>
                                        </p:attrNameLst>
                                      </p:cBhvr>
                                      <p:to>
                                        <p:strVal val="visible"/>
                                      </p:to>
                                    </p:set>
                                    <p:animEffect transition="in" filter="wipe(up)">
                                      <p:cBhvr>
                                        <p:cTn id="145" dur="1000"/>
                                        <p:tgtEl>
                                          <p:spTgt spid="261142"/>
                                        </p:tgtEl>
                                      </p:cBhvr>
                                    </p:animEffect>
                                  </p:childTnLst>
                                  <p:subTnLst>
                                    <p:animClr clrSpc="rgb" dir="cw">
                                      <p:cBhvr override="childStyle">
                                        <p:cTn dur="1" fill="hold" display="0" masterRel="nextClick" afterEffect="1"/>
                                        <p:tgtEl>
                                          <p:spTgt spid="261142"/>
                                        </p:tgtEl>
                                        <p:attrNameLst>
                                          <p:attrName>ppt_c</p:attrName>
                                        </p:attrNameLst>
                                      </p:cBhvr>
                                      <p:to>
                                        <a:srgbClr val="808080"/>
                                      </p:to>
                                    </p:animClr>
                                  </p:subTnLst>
                                </p:cTn>
                              </p:par>
                              <p:par>
                                <p:cTn id="146" presetID="22" presetClass="entr" presetSubtype="2" fill="hold" grpId="0" nodeType="withEffect">
                                  <p:stCondLst>
                                    <p:cond delay="0"/>
                                  </p:stCondLst>
                                  <p:childTnLst>
                                    <p:set>
                                      <p:cBhvr>
                                        <p:cTn id="147" dur="1" fill="hold">
                                          <p:stCondLst>
                                            <p:cond delay="0"/>
                                          </p:stCondLst>
                                        </p:cTn>
                                        <p:tgtEl>
                                          <p:spTgt spid="261165"/>
                                        </p:tgtEl>
                                        <p:attrNameLst>
                                          <p:attrName>style.visibility</p:attrName>
                                        </p:attrNameLst>
                                      </p:cBhvr>
                                      <p:to>
                                        <p:strVal val="visible"/>
                                      </p:to>
                                    </p:set>
                                    <p:animEffect transition="in" filter="wipe(right)">
                                      <p:cBhvr>
                                        <p:cTn id="148" dur="1000"/>
                                        <p:tgtEl>
                                          <p:spTgt spid="261165"/>
                                        </p:tgtEl>
                                      </p:cBhvr>
                                    </p:animEffect>
                                  </p:childTnLst>
                                  <p:subTnLst>
                                    <p:animClr clrSpc="rgb" dir="cw">
                                      <p:cBhvr override="childStyle">
                                        <p:cTn dur="1" fill="hold" display="0" masterRel="nextClick" afterEffect="1"/>
                                        <p:tgtEl>
                                          <p:spTgt spid="261165"/>
                                        </p:tgtEl>
                                        <p:attrNameLst>
                                          <p:attrName>ppt_c</p:attrName>
                                        </p:attrNameLst>
                                      </p:cBhvr>
                                      <p:to>
                                        <a:srgbClr val="808080"/>
                                      </p:to>
                                    </p:animClr>
                                  </p:subTnLst>
                                </p:cTn>
                              </p:par>
                              <p:par>
                                <p:cTn id="149" presetID="22" presetClass="entr" presetSubtype="2" fill="hold" grpId="0" nodeType="withEffect">
                                  <p:stCondLst>
                                    <p:cond delay="0"/>
                                  </p:stCondLst>
                                  <p:childTnLst>
                                    <p:set>
                                      <p:cBhvr>
                                        <p:cTn id="150" dur="1" fill="hold">
                                          <p:stCondLst>
                                            <p:cond delay="0"/>
                                          </p:stCondLst>
                                        </p:cTn>
                                        <p:tgtEl>
                                          <p:spTgt spid="261145"/>
                                        </p:tgtEl>
                                        <p:attrNameLst>
                                          <p:attrName>style.visibility</p:attrName>
                                        </p:attrNameLst>
                                      </p:cBhvr>
                                      <p:to>
                                        <p:strVal val="visible"/>
                                      </p:to>
                                    </p:set>
                                    <p:animEffect transition="in" filter="wipe(right)">
                                      <p:cBhvr>
                                        <p:cTn id="151" dur="1000"/>
                                        <p:tgtEl>
                                          <p:spTgt spid="261145"/>
                                        </p:tgtEl>
                                      </p:cBhvr>
                                    </p:animEffect>
                                  </p:childTnLst>
                                  <p:subTnLst>
                                    <p:animClr clrSpc="rgb" dir="cw">
                                      <p:cBhvr override="childStyle">
                                        <p:cTn dur="1" fill="hold" display="0" masterRel="nextClick" afterEffect="1"/>
                                        <p:tgtEl>
                                          <p:spTgt spid="261145"/>
                                        </p:tgtEl>
                                        <p:attrNameLst>
                                          <p:attrName>ppt_c</p:attrName>
                                        </p:attrNameLst>
                                      </p:cBhvr>
                                      <p:to>
                                        <a:srgbClr val="808080"/>
                                      </p:to>
                                    </p:animClr>
                                  </p:subTnLst>
                                </p:cTn>
                              </p:par>
                              <p:par>
                                <p:cTn id="152" presetID="22" presetClass="entr" presetSubtype="1" fill="hold" grpId="0" nodeType="withEffect">
                                  <p:stCondLst>
                                    <p:cond delay="0"/>
                                  </p:stCondLst>
                                  <p:childTnLst>
                                    <p:set>
                                      <p:cBhvr>
                                        <p:cTn id="153" dur="1" fill="hold">
                                          <p:stCondLst>
                                            <p:cond delay="0"/>
                                          </p:stCondLst>
                                        </p:cTn>
                                        <p:tgtEl>
                                          <p:spTgt spid="261144"/>
                                        </p:tgtEl>
                                        <p:attrNameLst>
                                          <p:attrName>style.visibility</p:attrName>
                                        </p:attrNameLst>
                                      </p:cBhvr>
                                      <p:to>
                                        <p:strVal val="visible"/>
                                      </p:to>
                                    </p:set>
                                    <p:animEffect transition="in" filter="wipe(up)">
                                      <p:cBhvr>
                                        <p:cTn id="154" dur="1000"/>
                                        <p:tgtEl>
                                          <p:spTgt spid="261144"/>
                                        </p:tgtEl>
                                      </p:cBhvr>
                                    </p:animEffect>
                                  </p:childTnLst>
                                  <p:subTnLst>
                                    <p:animClr clrSpc="rgb" dir="cw">
                                      <p:cBhvr override="childStyle">
                                        <p:cTn dur="1" fill="hold" display="0" masterRel="nextClick" afterEffect="1"/>
                                        <p:tgtEl>
                                          <p:spTgt spid="261144"/>
                                        </p:tgtEl>
                                        <p:attrNameLst>
                                          <p:attrName>ppt_c</p:attrName>
                                        </p:attrNameLst>
                                      </p:cBhvr>
                                      <p:to>
                                        <a:srgbClr val="808080"/>
                                      </p:to>
                                    </p:animClr>
                                  </p:subTnLst>
                                </p:cTn>
                              </p:par>
                              <p:par>
                                <p:cTn id="155" presetID="22" presetClass="entr" presetSubtype="1" fill="hold" grpId="0" nodeType="withEffect">
                                  <p:stCondLst>
                                    <p:cond delay="0"/>
                                  </p:stCondLst>
                                  <p:childTnLst>
                                    <p:set>
                                      <p:cBhvr>
                                        <p:cTn id="156" dur="1" fill="hold">
                                          <p:stCondLst>
                                            <p:cond delay="0"/>
                                          </p:stCondLst>
                                        </p:cTn>
                                        <p:tgtEl>
                                          <p:spTgt spid="261149"/>
                                        </p:tgtEl>
                                        <p:attrNameLst>
                                          <p:attrName>style.visibility</p:attrName>
                                        </p:attrNameLst>
                                      </p:cBhvr>
                                      <p:to>
                                        <p:strVal val="visible"/>
                                      </p:to>
                                    </p:set>
                                    <p:animEffect transition="in" filter="wipe(up)">
                                      <p:cBhvr>
                                        <p:cTn id="157" dur="1000"/>
                                        <p:tgtEl>
                                          <p:spTgt spid="261149"/>
                                        </p:tgtEl>
                                      </p:cBhvr>
                                    </p:animEffect>
                                  </p:childTnLst>
                                  <p:subTnLst>
                                    <p:animClr clrSpc="rgb" dir="cw">
                                      <p:cBhvr override="childStyle">
                                        <p:cTn dur="1" fill="hold" display="0" masterRel="nextClick" afterEffect="1"/>
                                        <p:tgtEl>
                                          <p:spTgt spid="261149"/>
                                        </p:tgtEl>
                                        <p:attrNameLst>
                                          <p:attrName>ppt_c</p:attrName>
                                        </p:attrNameLst>
                                      </p:cBhvr>
                                      <p:to>
                                        <a:srgbClr val="808080"/>
                                      </p:to>
                                    </p:animClr>
                                  </p:subTnLst>
                                </p:cTn>
                              </p:par>
                              <p:par>
                                <p:cTn id="158" presetID="22" presetClass="entr" presetSubtype="1" fill="hold" grpId="0" nodeType="withEffect">
                                  <p:stCondLst>
                                    <p:cond delay="0"/>
                                  </p:stCondLst>
                                  <p:childTnLst>
                                    <p:set>
                                      <p:cBhvr>
                                        <p:cTn id="159" dur="1" fill="hold">
                                          <p:stCondLst>
                                            <p:cond delay="0"/>
                                          </p:stCondLst>
                                        </p:cTn>
                                        <p:tgtEl>
                                          <p:spTgt spid="261253"/>
                                        </p:tgtEl>
                                        <p:attrNameLst>
                                          <p:attrName>style.visibility</p:attrName>
                                        </p:attrNameLst>
                                      </p:cBhvr>
                                      <p:to>
                                        <p:strVal val="visible"/>
                                      </p:to>
                                    </p:set>
                                    <p:animEffect transition="in" filter="wipe(up)">
                                      <p:cBhvr>
                                        <p:cTn id="160" dur="1000"/>
                                        <p:tgtEl>
                                          <p:spTgt spid="261253"/>
                                        </p:tgtEl>
                                      </p:cBhvr>
                                    </p:animEffect>
                                  </p:childTnLst>
                                  <p:subTnLst>
                                    <p:animClr clrSpc="rgb" dir="cw">
                                      <p:cBhvr override="childStyle">
                                        <p:cTn dur="1" fill="hold" display="0" masterRel="nextClick" afterEffect="1"/>
                                        <p:tgtEl>
                                          <p:spTgt spid="261253"/>
                                        </p:tgtEl>
                                        <p:attrNameLst>
                                          <p:attrName>ppt_c</p:attrName>
                                        </p:attrNameLst>
                                      </p:cBhvr>
                                      <p:to>
                                        <a:srgbClr val="808080"/>
                                      </p:to>
                                    </p:animClr>
                                  </p:subTnLst>
                                </p:cTn>
                              </p:par>
                              <p:par>
                                <p:cTn id="161" presetID="22" presetClass="entr" presetSubtype="1" fill="hold" grpId="0" nodeType="withEffect">
                                  <p:stCondLst>
                                    <p:cond delay="0"/>
                                  </p:stCondLst>
                                  <p:childTnLst>
                                    <p:set>
                                      <p:cBhvr>
                                        <p:cTn id="162" dur="1" fill="hold">
                                          <p:stCondLst>
                                            <p:cond delay="0"/>
                                          </p:stCondLst>
                                        </p:cTn>
                                        <p:tgtEl>
                                          <p:spTgt spid="261252"/>
                                        </p:tgtEl>
                                        <p:attrNameLst>
                                          <p:attrName>style.visibility</p:attrName>
                                        </p:attrNameLst>
                                      </p:cBhvr>
                                      <p:to>
                                        <p:strVal val="visible"/>
                                      </p:to>
                                    </p:set>
                                    <p:animEffect transition="in" filter="wipe(up)">
                                      <p:cBhvr>
                                        <p:cTn id="163" dur="1000"/>
                                        <p:tgtEl>
                                          <p:spTgt spid="261252"/>
                                        </p:tgtEl>
                                      </p:cBhvr>
                                    </p:animEffect>
                                  </p:childTnLst>
                                  <p:subTnLst>
                                    <p:animClr clrSpc="rgb" dir="cw">
                                      <p:cBhvr override="childStyle">
                                        <p:cTn dur="1" fill="hold" display="0" masterRel="nextClick" afterEffect="1"/>
                                        <p:tgtEl>
                                          <p:spTgt spid="261252"/>
                                        </p:tgtEl>
                                        <p:attrNameLst>
                                          <p:attrName>ppt_c</p:attrName>
                                        </p:attrNameLst>
                                      </p:cBhvr>
                                      <p:to>
                                        <a:srgbClr val="808080"/>
                                      </p:to>
                                    </p:animClr>
                                  </p:subTnLst>
                                </p:cTn>
                              </p:par>
                              <p:par>
                                <p:cTn id="164" presetID="22" presetClass="entr" presetSubtype="1" fill="hold" grpId="0" nodeType="withEffect">
                                  <p:stCondLst>
                                    <p:cond delay="0"/>
                                  </p:stCondLst>
                                  <p:childTnLst>
                                    <p:set>
                                      <p:cBhvr>
                                        <p:cTn id="165" dur="1" fill="hold">
                                          <p:stCondLst>
                                            <p:cond delay="0"/>
                                          </p:stCondLst>
                                        </p:cTn>
                                        <p:tgtEl>
                                          <p:spTgt spid="261254"/>
                                        </p:tgtEl>
                                        <p:attrNameLst>
                                          <p:attrName>style.visibility</p:attrName>
                                        </p:attrNameLst>
                                      </p:cBhvr>
                                      <p:to>
                                        <p:strVal val="visible"/>
                                      </p:to>
                                    </p:set>
                                    <p:animEffect transition="in" filter="wipe(up)">
                                      <p:cBhvr>
                                        <p:cTn id="166" dur="1000"/>
                                        <p:tgtEl>
                                          <p:spTgt spid="261254"/>
                                        </p:tgtEl>
                                      </p:cBhvr>
                                    </p:animEffect>
                                  </p:childTnLst>
                                  <p:subTnLst>
                                    <p:animClr clrSpc="rgb" dir="cw">
                                      <p:cBhvr override="childStyle">
                                        <p:cTn dur="1" fill="hold" display="0" masterRel="nextClick" afterEffect="1"/>
                                        <p:tgtEl>
                                          <p:spTgt spid="261254"/>
                                        </p:tgtEl>
                                        <p:attrNameLst>
                                          <p:attrName>ppt_c</p:attrName>
                                        </p:attrNameLst>
                                      </p:cBhvr>
                                      <p:to>
                                        <a:srgbClr val="808080"/>
                                      </p:to>
                                    </p:animClr>
                                  </p:subTnLst>
                                </p:cTn>
                              </p:par>
                              <p:par>
                                <p:cTn id="167" presetID="22" presetClass="entr" presetSubtype="1" fill="hold" grpId="0" nodeType="withEffect">
                                  <p:stCondLst>
                                    <p:cond delay="0"/>
                                  </p:stCondLst>
                                  <p:childTnLst>
                                    <p:set>
                                      <p:cBhvr>
                                        <p:cTn id="168" dur="1" fill="hold">
                                          <p:stCondLst>
                                            <p:cond delay="0"/>
                                          </p:stCondLst>
                                        </p:cTn>
                                        <p:tgtEl>
                                          <p:spTgt spid="261158"/>
                                        </p:tgtEl>
                                        <p:attrNameLst>
                                          <p:attrName>style.visibility</p:attrName>
                                        </p:attrNameLst>
                                      </p:cBhvr>
                                      <p:to>
                                        <p:strVal val="visible"/>
                                      </p:to>
                                    </p:set>
                                    <p:animEffect transition="in" filter="wipe(up)">
                                      <p:cBhvr>
                                        <p:cTn id="169" dur="1000"/>
                                        <p:tgtEl>
                                          <p:spTgt spid="261158"/>
                                        </p:tgtEl>
                                      </p:cBhvr>
                                    </p:animEffect>
                                  </p:childTnLst>
                                  <p:subTnLst>
                                    <p:animClr clrSpc="rgb" dir="cw">
                                      <p:cBhvr override="childStyle">
                                        <p:cTn dur="1" fill="hold" display="0" masterRel="nextClick" afterEffect="1"/>
                                        <p:tgtEl>
                                          <p:spTgt spid="261158"/>
                                        </p:tgtEl>
                                        <p:attrNameLst>
                                          <p:attrName>ppt_c</p:attrName>
                                        </p:attrNameLst>
                                      </p:cBhvr>
                                      <p:to>
                                        <a:srgbClr val="808080"/>
                                      </p:to>
                                    </p:animClr>
                                  </p:subTnLst>
                                </p:cTn>
                              </p:par>
                              <p:par>
                                <p:cTn id="170" presetID="22" presetClass="entr" presetSubtype="1" fill="hold" grpId="0" nodeType="withEffect">
                                  <p:stCondLst>
                                    <p:cond delay="0"/>
                                  </p:stCondLst>
                                  <p:childTnLst>
                                    <p:set>
                                      <p:cBhvr>
                                        <p:cTn id="171" dur="1" fill="hold">
                                          <p:stCondLst>
                                            <p:cond delay="0"/>
                                          </p:stCondLst>
                                        </p:cTn>
                                        <p:tgtEl>
                                          <p:spTgt spid="261266"/>
                                        </p:tgtEl>
                                        <p:attrNameLst>
                                          <p:attrName>style.visibility</p:attrName>
                                        </p:attrNameLst>
                                      </p:cBhvr>
                                      <p:to>
                                        <p:strVal val="visible"/>
                                      </p:to>
                                    </p:set>
                                    <p:animEffect transition="in" filter="wipe(up)">
                                      <p:cBhvr>
                                        <p:cTn id="172" dur="1000"/>
                                        <p:tgtEl>
                                          <p:spTgt spid="261266"/>
                                        </p:tgtEl>
                                      </p:cBhvr>
                                    </p:animEffect>
                                  </p:childTnLst>
                                  <p:subTnLst>
                                    <p:animClr clrSpc="rgb" dir="cw">
                                      <p:cBhvr override="childStyle">
                                        <p:cTn dur="1" fill="hold" display="0" masterRel="nextClick" afterEffect="1"/>
                                        <p:tgtEl>
                                          <p:spTgt spid="261266"/>
                                        </p:tgtEl>
                                        <p:attrNameLst>
                                          <p:attrName>ppt_c</p:attrName>
                                        </p:attrNameLst>
                                      </p:cBhvr>
                                      <p:to>
                                        <a:srgbClr val="808080"/>
                                      </p:to>
                                    </p:animClr>
                                  </p:subTnLst>
                                </p:cTn>
                              </p:par>
                              <p:par>
                                <p:cTn id="173" presetID="22" presetClass="entr" presetSubtype="1" fill="hold" grpId="0" nodeType="withEffect">
                                  <p:stCondLst>
                                    <p:cond delay="0"/>
                                  </p:stCondLst>
                                  <p:childTnLst>
                                    <p:set>
                                      <p:cBhvr>
                                        <p:cTn id="174" dur="1" fill="hold">
                                          <p:stCondLst>
                                            <p:cond delay="0"/>
                                          </p:stCondLst>
                                        </p:cTn>
                                        <p:tgtEl>
                                          <p:spTgt spid="261160"/>
                                        </p:tgtEl>
                                        <p:attrNameLst>
                                          <p:attrName>style.visibility</p:attrName>
                                        </p:attrNameLst>
                                      </p:cBhvr>
                                      <p:to>
                                        <p:strVal val="visible"/>
                                      </p:to>
                                    </p:set>
                                    <p:animEffect transition="in" filter="wipe(up)">
                                      <p:cBhvr>
                                        <p:cTn id="175" dur="1000"/>
                                        <p:tgtEl>
                                          <p:spTgt spid="261160"/>
                                        </p:tgtEl>
                                      </p:cBhvr>
                                    </p:animEffect>
                                  </p:childTnLst>
                                  <p:subTnLst>
                                    <p:animClr clrSpc="rgb" dir="cw">
                                      <p:cBhvr override="childStyle">
                                        <p:cTn dur="1" fill="hold" display="0" masterRel="nextClick" afterEffect="1"/>
                                        <p:tgtEl>
                                          <p:spTgt spid="261160"/>
                                        </p:tgtEl>
                                        <p:attrNameLst>
                                          <p:attrName>ppt_c</p:attrName>
                                        </p:attrNameLst>
                                      </p:cBhvr>
                                      <p:to>
                                        <a:srgbClr val="808080"/>
                                      </p:to>
                                    </p:animClr>
                                  </p:subTnLst>
                                </p:cTn>
                              </p:par>
                              <p:par>
                                <p:cTn id="176" presetID="22" presetClass="entr" presetSubtype="1" fill="hold" grpId="0" nodeType="withEffect">
                                  <p:stCondLst>
                                    <p:cond delay="0"/>
                                  </p:stCondLst>
                                  <p:childTnLst>
                                    <p:set>
                                      <p:cBhvr>
                                        <p:cTn id="177" dur="1" fill="hold">
                                          <p:stCondLst>
                                            <p:cond delay="0"/>
                                          </p:stCondLst>
                                        </p:cTn>
                                        <p:tgtEl>
                                          <p:spTgt spid="261157"/>
                                        </p:tgtEl>
                                        <p:attrNameLst>
                                          <p:attrName>style.visibility</p:attrName>
                                        </p:attrNameLst>
                                      </p:cBhvr>
                                      <p:to>
                                        <p:strVal val="visible"/>
                                      </p:to>
                                    </p:set>
                                    <p:animEffect transition="in" filter="wipe(up)">
                                      <p:cBhvr>
                                        <p:cTn id="178" dur="1000"/>
                                        <p:tgtEl>
                                          <p:spTgt spid="261157"/>
                                        </p:tgtEl>
                                      </p:cBhvr>
                                    </p:animEffect>
                                  </p:childTnLst>
                                  <p:subTnLst>
                                    <p:animClr clrSpc="rgb" dir="cw">
                                      <p:cBhvr override="childStyle">
                                        <p:cTn dur="1" fill="hold" display="0" masterRel="nextClick" afterEffect="1"/>
                                        <p:tgtEl>
                                          <p:spTgt spid="261157"/>
                                        </p:tgtEl>
                                        <p:attrNameLst>
                                          <p:attrName>ppt_c</p:attrName>
                                        </p:attrNameLst>
                                      </p:cBhvr>
                                      <p:to>
                                        <a:srgbClr val="808080"/>
                                      </p:to>
                                    </p:animClr>
                                  </p:subTnLst>
                                </p:cTn>
                              </p:par>
                              <p:par>
                                <p:cTn id="179" presetID="22" presetClass="entr" presetSubtype="1" fill="hold" grpId="0" nodeType="withEffect">
                                  <p:stCondLst>
                                    <p:cond delay="0"/>
                                  </p:stCondLst>
                                  <p:childTnLst>
                                    <p:set>
                                      <p:cBhvr>
                                        <p:cTn id="180" dur="1" fill="hold">
                                          <p:stCondLst>
                                            <p:cond delay="0"/>
                                          </p:stCondLst>
                                        </p:cTn>
                                        <p:tgtEl>
                                          <p:spTgt spid="261162"/>
                                        </p:tgtEl>
                                        <p:attrNameLst>
                                          <p:attrName>style.visibility</p:attrName>
                                        </p:attrNameLst>
                                      </p:cBhvr>
                                      <p:to>
                                        <p:strVal val="visible"/>
                                      </p:to>
                                    </p:set>
                                    <p:animEffect transition="in" filter="wipe(up)">
                                      <p:cBhvr>
                                        <p:cTn id="181" dur="1000"/>
                                        <p:tgtEl>
                                          <p:spTgt spid="261162"/>
                                        </p:tgtEl>
                                      </p:cBhvr>
                                    </p:animEffect>
                                  </p:childTnLst>
                                  <p:subTnLst>
                                    <p:animClr clrSpc="rgb" dir="cw">
                                      <p:cBhvr override="childStyle">
                                        <p:cTn dur="1" fill="hold" display="0" masterRel="nextClick" afterEffect="1"/>
                                        <p:tgtEl>
                                          <p:spTgt spid="261162"/>
                                        </p:tgtEl>
                                        <p:attrNameLst>
                                          <p:attrName>ppt_c</p:attrName>
                                        </p:attrNameLst>
                                      </p:cBhvr>
                                      <p:to>
                                        <a:srgbClr val="808080"/>
                                      </p:to>
                                    </p:animClr>
                                  </p:subTnLst>
                                </p:cTn>
                              </p:par>
                              <p:par>
                                <p:cTn id="182" presetID="22" presetClass="entr" presetSubtype="1" fill="hold" grpId="0" nodeType="withEffect">
                                  <p:stCondLst>
                                    <p:cond delay="0"/>
                                  </p:stCondLst>
                                  <p:childTnLst>
                                    <p:set>
                                      <p:cBhvr>
                                        <p:cTn id="183" dur="1" fill="hold">
                                          <p:stCondLst>
                                            <p:cond delay="0"/>
                                          </p:stCondLst>
                                        </p:cTn>
                                        <p:tgtEl>
                                          <p:spTgt spid="261261"/>
                                        </p:tgtEl>
                                        <p:attrNameLst>
                                          <p:attrName>style.visibility</p:attrName>
                                        </p:attrNameLst>
                                      </p:cBhvr>
                                      <p:to>
                                        <p:strVal val="visible"/>
                                      </p:to>
                                    </p:set>
                                    <p:animEffect transition="in" filter="wipe(up)">
                                      <p:cBhvr>
                                        <p:cTn id="184" dur="1000"/>
                                        <p:tgtEl>
                                          <p:spTgt spid="261261"/>
                                        </p:tgtEl>
                                      </p:cBhvr>
                                    </p:animEffect>
                                  </p:childTnLst>
                                  <p:subTnLst>
                                    <p:animClr clrSpc="rgb" dir="cw">
                                      <p:cBhvr override="childStyle">
                                        <p:cTn dur="1" fill="hold" display="0" masterRel="nextClick" afterEffect="1"/>
                                        <p:tgtEl>
                                          <p:spTgt spid="261261"/>
                                        </p:tgtEl>
                                        <p:attrNameLst>
                                          <p:attrName>ppt_c</p:attrName>
                                        </p:attrNameLst>
                                      </p:cBhvr>
                                      <p:to>
                                        <a:srgbClr val="808080"/>
                                      </p:to>
                                    </p:animClr>
                                  </p:subTnLst>
                                </p:cTn>
                              </p:par>
                              <p:par>
                                <p:cTn id="185" presetID="22" presetClass="entr" presetSubtype="1" fill="hold" grpId="0" nodeType="withEffect">
                                  <p:stCondLst>
                                    <p:cond delay="0"/>
                                  </p:stCondLst>
                                  <p:childTnLst>
                                    <p:set>
                                      <p:cBhvr>
                                        <p:cTn id="186" dur="1" fill="hold">
                                          <p:stCondLst>
                                            <p:cond delay="0"/>
                                          </p:stCondLst>
                                        </p:cTn>
                                        <p:tgtEl>
                                          <p:spTgt spid="261139"/>
                                        </p:tgtEl>
                                        <p:attrNameLst>
                                          <p:attrName>style.visibility</p:attrName>
                                        </p:attrNameLst>
                                      </p:cBhvr>
                                      <p:to>
                                        <p:strVal val="visible"/>
                                      </p:to>
                                    </p:set>
                                    <p:animEffect transition="in" filter="wipe(up)">
                                      <p:cBhvr>
                                        <p:cTn id="187" dur="1000"/>
                                        <p:tgtEl>
                                          <p:spTgt spid="261139"/>
                                        </p:tgtEl>
                                      </p:cBhvr>
                                    </p:animEffect>
                                  </p:childTnLst>
                                  <p:subTnLst>
                                    <p:animClr clrSpc="rgb" dir="cw">
                                      <p:cBhvr override="childStyle">
                                        <p:cTn dur="1" fill="hold" display="0" masterRel="nextClick" afterEffect="1"/>
                                        <p:tgtEl>
                                          <p:spTgt spid="261139"/>
                                        </p:tgtEl>
                                        <p:attrNameLst>
                                          <p:attrName>ppt_c</p:attrName>
                                        </p:attrNameLst>
                                      </p:cBhvr>
                                      <p:to>
                                        <a:srgbClr val="808080"/>
                                      </p:to>
                                    </p:animClr>
                                  </p:subTnLst>
                                </p:cTn>
                              </p:par>
                              <p:par>
                                <p:cTn id="188" presetID="22" presetClass="entr" presetSubtype="8" fill="hold" grpId="0" nodeType="withEffect">
                                  <p:stCondLst>
                                    <p:cond delay="0"/>
                                  </p:stCondLst>
                                  <p:childTnLst>
                                    <p:set>
                                      <p:cBhvr>
                                        <p:cTn id="189" dur="1" fill="hold">
                                          <p:stCondLst>
                                            <p:cond delay="0"/>
                                          </p:stCondLst>
                                        </p:cTn>
                                        <p:tgtEl>
                                          <p:spTgt spid="261137"/>
                                        </p:tgtEl>
                                        <p:attrNameLst>
                                          <p:attrName>style.visibility</p:attrName>
                                        </p:attrNameLst>
                                      </p:cBhvr>
                                      <p:to>
                                        <p:strVal val="visible"/>
                                      </p:to>
                                    </p:set>
                                    <p:animEffect transition="in" filter="wipe(left)">
                                      <p:cBhvr>
                                        <p:cTn id="190" dur="1000"/>
                                        <p:tgtEl>
                                          <p:spTgt spid="261137"/>
                                        </p:tgtEl>
                                      </p:cBhvr>
                                    </p:animEffect>
                                  </p:childTnLst>
                                  <p:subTnLst>
                                    <p:animClr clrSpc="rgb" dir="cw">
                                      <p:cBhvr override="childStyle">
                                        <p:cTn dur="1" fill="hold" display="0" masterRel="nextClick" afterEffect="1"/>
                                        <p:tgtEl>
                                          <p:spTgt spid="261137"/>
                                        </p:tgtEl>
                                        <p:attrNameLst>
                                          <p:attrName>ppt_c</p:attrName>
                                        </p:attrNameLst>
                                      </p:cBhvr>
                                      <p:to>
                                        <a:srgbClr val="808080"/>
                                      </p:to>
                                    </p:animClr>
                                  </p:subTnLst>
                                </p:cTn>
                              </p:par>
                              <p:par>
                                <p:cTn id="191" presetID="22" presetClass="entr" presetSubtype="1" fill="hold" grpId="0" nodeType="withEffect">
                                  <p:stCondLst>
                                    <p:cond delay="0"/>
                                  </p:stCondLst>
                                  <p:childTnLst>
                                    <p:set>
                                      <p:cBhvr>
                                        <p:cTn id="192" dur="1" fill="hold">
                                          <p:stCondLst>
                                            <p:cond delay="0"/>
                                          </p:stCondLst>
                                        </p:cTn>
                                        <p:tgtEl>
                                          <p:spTgt spid="261132"/>
                                        </p:tgtEl>
                                        <p:attrNameLst>
                                          <p:attrName>style.visibility</p:attrName>
                                        </p:attrNameLst>
                                      </p:cBhvr>
                                      <p:to>
                                        <p:strVal val="visible"/>
                                      </p:to>
                                    </p:set>
                                    <p:animEffect transition="in" filter="wipe(up)">
                                      <p:cBhvr>
                                        <p:cTn id="193" dur="1000"/>
                                        <p:tgtEl>
                                          <p:spTgt spid="261132"/>
                                        </p:tgtEl>
                                      </p:cBhvr>
                                    </p:animEffect>
                                  </p:childTnLst>
                                  <p:subTnLst>
                                    <p:animClr clrSpc="rgb" dir="cw">
                                      <p:cBhvr override="childStyle">
                                        <p:cTn dur="1" fill="hold" display="0" masterRel="nextClick" afterEffect="1"/>
                                        <p:tgtEl>
                                          <p:spTgt spid="261132"/>
                                        </p:tgtEl>
                                        <p:attrNameLst>
                                          <p:attrName>ppt_c</p:attrName>
                                        </p:attrNameLst>
                                      </p:cBhvr>
                                      <p:to>
                                        <a:srgbClr val="808080"/>
                                      </p:to>
                                    </p:animClr>
                                  </p:subTnLst>
                                </p:cTn>
                              </p:par>
                              <p:par>
                                <p:cTn id="194" presetID="22" presetClass="entr" presetSubtype="8" fill="hold" nodeType="withEffect">
                                  <p:stCondLst>
                                    <p:cond delay="0"/>
                                  </p:stCondLst>
                                  <p:childTnLst>
                                    <p:set>
                                      <p:cBhvr>
                                        <p:cTn id="195" dur="1" fill="hold">
                                          <p:stCondLst>
                                            <p:cond delay="0"/>
                                          </p:stCondLst>
                                        </p:cTn>
                                        <p:tgtEl>
                                          <p:spTgt spid="3"/>
                                        </p:tgtEl>
                                        <p:attrNameLst>
                                          <p:attrName>style.visibility</p:attrName>
                                        </p:attrNameLst>
                                      </p:cBhvr>
                                      <p:to>
                                        <p:strVal val="visible"/>
                                      </p:to>
                                    </p:set>
                                    <p:animEffect transition="in" filter="wipe(left)">
                                      <p:cBhvr>
                                        <p:cTn id="196" dur="10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808080"/>
                                      </p:to>
                                    </p:animClr>
                                  </p:subTnLst>
                                </p:cTn>
                              </p:par>
                              <p:par>
                                <p:cTn id="197" presetID="22" presetClass="entr" presetSubtype="8" fill="hold" grpId="0" nodeType="withEffect">
                                  <p:stCondLst>
                                    <p:cond delay="0"/>
                                  </p:stCondLst>
                                  <p:childTnLst>
                                    <p:set>
                                      <p:cBhvr>
                                        <p:cTn id="198" dur="1" fill="hold">
                                          <p:stCondLst>
                                            <p:cond delay="0"/>
                                          </p:stCondLst>
                                        </p:cTn>
                                        <p:tgtEl>
                                          <p:spTgt spid="261263"/>
                                        </p:tgtEl>
                                        <p:attrNameLst>
                                          <p:attrName>style.visibility</p:attrName>
                                        </p:attrNameLst>
                                      </p:cBhvr>
                                      <p:to>
                                        <p:strVal val="visible"/>
                                      </p:to>
                                    </p:set>
                                    <p:animEffect transition="in" filter="wipe(left)">
                                      <p:cBhvr>
                                        <p:cTn id="199" dur="1000"/>
                                        <p:tgtEl>
                                          <p:spTgt spid="261263"/>
                                        </p:tgtEl>
                                      </p:cBhvr>
                                    </p:animEffect>
                                  </p:childTnLst>
                                  <p:subTnLst>
                                    <p:animClr clrSpc="rgb" dir="cw">
                                      <p:cBhvr override="childStyle">
                                        <p:cTn dur="1" fill="hold" display="0" masterRel="nextClick" afterEffect="1"/>
                                        <p:tgtEl>
                                          <p:spTgt spid="261263"/>
                                        </p:tgtEl>
                                        <p:attrNameLst>
                                          <p:attrName>ppt_c</p:attrName>
                                        </p:attrNameLst>
                                      </p:cBhvr>
                                      <p:to>
                                        <a:srgbClr val="808080"/>
                                      </p:to>
                                    </p:animClr>
                                  </p:subTnLst>
                                </p:cTn>
                              </p:par>
                              <p:par>
                                <p:cTn id="200" presetID="22" presetClass="entr" presetSubtype="1" fill="hold" grpId="0" nodeType="withEffect">
                                  <p:stCondLst>
                                    <p:cond delay="0"/>
                                  </p:stCondLst>
                                  <p:childTnLst>
                                    <p:set>
                                      <p:cBhvr>
                                        <p:cTn id="201" dur="1" fill="hold">
                                          <p:stCondLst>
                                            <p:cond delay="0"/>
                                          </p:stCondLst>
                                        </p:cTn>
                                        <p:tgtEl>
                                          <p:spTgt spid="261264"/>
                                        </p:tgtEl>
                                        <p:attrNameLst>
                                          <p:attrName>style.visibility</p:attrName>
                                        </p:attrNameLst>
                                      </p:cBhvr>
                                      <p:to>
                                        <p:strVal val="visible"/>
                                      </p:to>
                                    </p:set>
                                    <p:animEffect transition="in" filter="wipe(up)">
                                      <p:cBhvr>
                                        <p:cTn id="202" dur="1000"/>
                                        <p:tgtEl>
                                          <p:spTgt spid="261264"/>
                                        </p:tgtEl>
                                      </p:cBhvr>
                                    </p:animEffect>
                                  </p:childTnLst>
                                  <p:subTnLst>
                                    <p:animClr clrSpc="rgb" dir="cw">
                                      <p:cBhvr override="childStyle">
                                        <p:cTn dur="1" fill="hold" display="0" masterRel="nextClick" afterEffect="1"/>
                                        <p:tgtEl>
                                          <p:spTgt spid="261264"/>
                                        </p:tgtEl>
                                        <p:attrNameLst>
                                          <p:attrName>ppt_c</p:attrName>
                                        </p:attrNameLst>
                                      </p:cBhvr>
                                      <p:to>
                                        <a:srgbClr val="808080"/>
                                      </p:to>
                                    </p:animClr>
                                  </p:subTnLst>
                                </p:cTn>
                              </p:par>
                              <p:par>
                                <p:cTn id="203" presetID="22" presetClass="entr" presetSubtype="1" fill="hold" grpId="0" nodeType="withEffect">
                                  <p:stCondLst>
                                    <p:cond delay="0"/>
                                  </p:stCondLst>
                                  <p:childTnLst>
                                    <p:set>
                                      <p:cBhvr>
                                        <p:cTn id="204" dur="1" fill="hold">
                                          <p:stCondLst>
                                            <p:cond delay="0"/>
                                          </p:stCondLst>
                                        </p:cTn>
                                        <p:tgtEl>
                                          <p:spTgt spid="261163"/>
                                        </p:tgtEl>
                                        <p:attrNameLst>
                                          <p:attrName>style.visibility</p:attrName>
                                        </p:attrNameLst>
                                      </p:cBhvr>
                                      <p:to>
                                        <p:strVal val="visible"/>
                                      </p:to>
                                    </p:set>
                                    <p:animEffect transition="in" filter="wipe(up)">
                                      <p:cBhvr>
                                        <p:cTn id="205" dur="1000"/>
                                        <p:tgtEl>
                                          <p:spTgt spid="261163"/>
                                        </p:tgtEl>
                                      </p:cBhvr>
                                    </p:animEffect>
                                  </p:childTnLst>
                                  <p:subTnLst>
                                    <p:animClr clrSpc="rgb" dir="cw">
                                      <p:cBhvr override="childStyle">
                                        <p:cTn dur="1" fill="hold" display="0" masterRel="nextClick" afterEffect="1"/>
                                        <p:tgtEl>
                                          <p:spTgt spid="261163"/>
                                        </p:tgtEl>
                                        <p:attrNameLst>
                                          <p:attrName>ppt_c</p:attrName>
                                        </p:attrNameLst>
                                      </p:cBhvr>
                                      <p:to>
                                        <a:srgbClr val="808080"/>
                                      </p:to>
                                    </p:animClr>
                                  </p:subTnLst>
                                </p:cTn>
                              </p:par>
                              <p:par>
                                <p:cTn id="206" presetID="22" presetClass="entr" presetSubtype="1" fill="hold" grpId="0" nodeType="withEffect">
                                  <p:stCondLst>
                                    <p:cond delay="0"/>
                                  </p:stCondLst>
                                  <p:childTnLst>
                                    <p:set>
                                      <p:cBhvr>
                                        <p:cTn id="207" dur="1" fill="hold">
                                          <p:stCondLst>
                                            <p:cond delay="0"/>
                                          </p:stCondLst>
                                        </p:cTn>
                                        <p:tgtEl>
                                          <p:spTgt spid="261156"/>
                                        </p:tgtEl>
                                        <p:attrNameLst>
                                          <p:attrName>style.visibility</p:attrName>
                                        </p:attrNameLst>
                                      </p:cBhvr>
                                      <p:to>
                                        <p:strVal val="visible"/>
                                      </p:to>
                                    </p:set>
                                    <p:animEffect transition="in" filter="wipe(up)">
                                      <p:cBhvr>
                                        <p:cTn id="208" dur="1000"/>
                                        <p:tgtEl>
                                          <p:spTgt spid="261156"/>
                                        </p:tgtEl>
                                      </p:cBhvr>
                                    </p:animEffect>
                                  </p:childTnLst>
                                  <p:subTnLst>
                                    <p:animClr clrSpc="rgb" dir="cw">
                                      <p:cBhvr override="childStyle">
                                        <p:cTn dur="1" fill="hold" display="0" masterRel="nextClick" afterEffect="1"/>
                                        <p:tgtEl>
                                          <p:spTgt spid="261156"/>
                                        </p:tgtEl>
                                        <p:attrNameLst>
                                          <p:attrName>ppt_c</p:attrName>
                                        </p:attrNameLst>
                                      </p:cBhvr>
                                      <p:to>
                                        <a:srgbClr val="808080"/>
                                      </p:to>
                                    </p:animClr>
                                  </p:subTnLst>
                                </p:cTn>
                              </p:par>
                              <p:par>
                                <p:cTn id="209" presetID="22" presetClass="entr" presetSubtype="1" fill="hold" grpId="0" nodeType="withEffect">
                                  <p:stCondLst>
                                    <p:cond delay="0"/>
                                  </p:stCondLst>
                                  <p:childTnLst>
                                    <p:set>
                                      <p:cBhvr>
                                        <p:cTn id="210" dur="1" fill="hold">
                                          <p:stCondLst>
                                            <p:cond delay="0"/>
                                          </p:stCondLst>
                                        </p:cTn>
                                        <p:tgtEl>
                                          <p:spTgt spid="261259"/>
                                        </p:tgtEl>
                                        <p:attrNameLst>
                                          <p:attrName>style.visibility</p:attrName>
                                        </p:attrNameLst>
                                      </p:cBhvr>
                                      <p:to>
                                        <p:strVal val="visible"/>
                                      </p:to>
                                    </p:set>
                                    <p:animEffect transition="in" filter="wipe(up)">
                                      <p:cBhvr>
                                        <p:cTn id="211" dur="1000"/>
                                        <p:tgtEl>
                                          <p:spTgt spid="261259"/>
                                        </p:tgtEl>
                                      </p:cBhvr>
                                    </p:animEffect>
                                  </p:childTnLst>
                                  <p:subTnLst>
                                    <p:animClr clrSpc="rgb" dir="cw">
                                      <p:cBhvr override="childStyle">
                                        <p:cTn dur="1" fill="hold" display="0" masterRel="nextClick" afterEffect="1"/>
                                        <p:tgtEl>
                                          <p:spTgt spid="261259"/>
                                        </p:tgtEl>
                                        <p:attrNameLst>
                                          <p:attrName>ppt_c</p:attrName>
                                        </p:attrNameLst>
                                      </p:cBhvr>
                                      <p:to>
                                        <a:srgbClr val="808080"/>
                                      </p:to>
                                    </p:animClr>
                                  </p:subTnLst>
                                </p:cTn>
                              </p:par>
                              <p:par>
                                <p:cTn id="212" presetID="22" presetClass="entr" presetSubtype="1" fill="hold" grpId="0" nodeType="withEffect">
                                  <p:stCondLst>
                                    <p:cond delay="0"/>
                                  </p:stCondLst>
                                  <p:childTnLst>
                                    <p:set>
                                      <p:cBhvr>
                                        <p:cTn id="213" dur="1" fill="hold">
                                          <p:stCondLst>
                                            <p:cond delay="0"/>
                                          </p:stCondLst>
                                        </p:cTn>
                                        <p:tgtEl>
                                          <p:spTgt spid="261159"/>
                                        </p:tgtEl>
                                        <p:attrNameLst>
                                          <p:attrName>style.visibility</p:attrName>
                                        </p:attrNameLst>
                                      </p:cBhvr>
                                      <p:to>
                                        <p:strVal val="visible"/>
                                      </p:to>
                                    </p:set>
                                    <p:animEffect transition="in" filter="wipe(up)">
                                      <p:cBhvr>
                                        <p:cTn id="214" dur="1000"/>
                                        <p:tgtEl>
                                          <p:spTgt spid="261159"/>
                                        </p:tgtEl>
                                      </p:cBhvr>
                                    </p:animEffect>
                                  </p:childTnLst>
                                  <p:subTnLst>
                                    <p:animClr clrSpc="rgb" dir="cw">
                                      <p:cBhvr override="childStyle">
                                        <p:cTn dur="1" fill="hold" display="0" masterRel="nextClick" afterEffect="1"/>
                                        <p:tgtEl>
                                          <p:spTgt spid="261159"/>
                                        </p:tgtEl>
                                        <p:attrNameLst>
                                          <p:attrName>ppt_c</p:attrName>
                                        </p:attrNameLst>
                                      </p:cBhvr>
                                      <p:to>
                                        <a:srgbClr val="808080"/>
                                      </p:to>
                                    </p:animClr>
                                  </p:subTnLst>
                                </p:cTn>
                              </p:par>
                            </p:childTnLst>
                          </p:cTn>
                        </p:par>
                        <p:par>
                          <p:cTn id="215" fill="hold">
                            <p:stCondLst>
                              <p:cond delay="1500"/>
                            </p:stCondLst>
                            <p:childTnLst>
                              <p:par>
                                <p:cTn id="216" presetID="22" presetClass="entr" presetSubtype="2" fill="hold" grpId="0" nodeType="afterEffect">
                                  <p:stCondLst>
                                    <p:cond delay="0"/>
                                  </p:stCondLst>
                                  <p:childTnLst>
                                    <p:set>
                                      <p:cBhvr>
                                        <p:cTn id="217" dur="1" fill="hold">
                                          <p:stCondLst>
                                            <p:cond delay="0"/>
                                          </p:stCondLst>
                                        </p:cTn>
                                        <p:tgtEl>
                                          <p:spTgt spid="261148"/>
                                        </p:tgtEl>
                                        <p:attrNameLst>
                                          <p:attrName>style.visibility</p:attrName>
                                        </p:attrNameLst>
                                      </p:cBhvr>
                                      <p:to>
                                        <p:strVal val="visible"/>
                                      </p:to>
                                    </p:set>
                                    <p:animEffect transition="in" filter="wipe(right)">
                                      <p:cBhvr>
                                        <p:cTn id="218" dur="1000"/>
                                        <p:tgtEl>
                                          <p:spTgt spid="261148"/>
                                        </p:tgtEl>
                                      </p:cBhvr>
                                    </p:animEffect>
                                  </p:childTnLst>
                                  <p:subTnLst>
                                    <p:animClr clrSpc="rgb" dir="cw">
                                      <p:cBhvr override="childStyle">
                                        <p:cTn dur="1" fill="hold" display="0" masterRel="nextClick" afterEffect="1"/>
                                        <p:tgtEl>
                                          <p:spTgt spid="261148"/>
                                        </p:tgtEl>
                                        <p:attrNameLst>
                                          <p:attrName>ppt_c</p:attrName>
                                        </p:attrNameLst>
                                      </p:cBhvr>
                                      <p:to>
                                        <a:srgbClr val="808080"/>
                                      </p:to>
                                    </p:animClr>
                                  </p:subTnLst>
                                </p:cTn>
                              </p:par>
                              <p:par>
                                <p:cTn id="219" presetID="22" presetClass="entr" presetSubtype="1" fill="hold" grpId="0" nodeType="withEffect">
                                  <p:stCondLst>
                                    <p:cond delay="0"/>
                                  </p:stCondLst>
                                  <p:childTnLst>
                                    <p:set>
                                      <p:cBhvr>
                                        <p:cTn id="220" dur="1" fill="hold">
                                          <p:stCondLst>
                                            <p:cond delay="0"/>
                                          </p:stCondLst>
                                        </p:cTn>
                                        <p:tgtEl>
                                          <p:spTgt spid="261248"/>
                                        </p:tgtEl>
                                        <p:attrNameLst>
                                          <p:attrName>style.visibility</p:attrName>
                                        </p:attrNameLst>
                                      </p:cBhvr>
                                      <p:to>
                                        <p:strVal val="visible"/>
                                      </p:to>
                                    </p:set>
                                    <p:animEffect transition="in" filter="wipe(up)">
                                      <p:cBhvr>
                                        <p:cTn id="221" dur="1000"/>
                                        <p:tgtEl>
                                          <p:spTgt spid="261248"/>
                                        </p:tgtEl>
                                      </p:cBhvr>
                                    </p:animEffect>
                                  </p:childTnLst>
                                  <p:subTnLst>
                                    <p:animClr clrSpc="rgb" dir="cw">
                                      <p:cBhvr override="childStyle">
                                        <p:cTn dur="1" fill="hold" display="0" masterRel="nextClick" afterEffect="1"/>
                                        <p:tgtEl>
                                          <p:spTgt spid="261248"/>
                                        </p:tgtEl>
                                        <p:attrNameLst>
                                          <p:attrName>ppt_c</p:attrName>
                                        </p:attrNameLst>
                                      </p:cBhvr>
                                      <p:to>
                                        <a:srgbClr val="808080"/>
                                      </p:to>
                                    </p:animClr>
                                  </p:subTnLst>
                                </p:cTn>
                              </p:par>
                              <p:par>
                                <p:cTn id="222" presetID="22" presetClass="entr" presetSubtype="1" fill="hold" grpId="0" nodeType="withEffect">
                                  <p:stCondLst>
                                    <p:cond delay="0"/>
                                  </p:stCondLst>
                                  <p:childTnLst>
                                    <p:set>
                                      <p:cBhvr>
                                        <p:cTn id="223" dur="1" fill="hold">
                                          <p:stCondLst>
                                            <p:cond delay="0"/>
                                          </p:stCondLst>
                                        </p:cTn>
                                        <p:tgtEl>
                                          <p:spTgt spid="261247"/>
                                        </p:tgtEl>
                                        <p:attrNameLst>
                                          <p:attrName>style.visibility</p:attrName>
                                        </p:attrNameLst>
                                      </p:cBhvr>
                                      <p:to>
                                        <p:strVal val="visible"/>
                                      </p:to>
                                    </p:set>
                                    <p:animEffect transition="in" filter="wipe(up)">
                                      <p:cBhvr>
                                        <p:cTn id="224" dur="1000"/>
                                        <p:tgtEl>
                                          <p:spTgt spid="261247"/>
                                        </p:tgtEl>
                                      </p:cBhvr>
                                    </p:animEffect>
                                  </p:childTnLst>
                                  <p:subTnLst>
                                    <p:animClr clrSpc="rgb" dir="cw">
                                      <p:cBhvr override="childStyle">
                                        <p:cTn dur="1" fill="hold" display="0" masterRel="nextClick" afterEffect="1"/>
                                        <p:tgtEl>
                                          <p:spTgt spid="261247"/>
                                        </p:tgtEl>
                                        <p:attrNameLst>
                                          <p:attrName>ppt_c</p:attrName>
                                        </p:attrNameLst>
                                      </p:cBhvr>
                                      <p:to>
                                        <a:srgbClr val="808080"/>
                                      </p:to>
                                    </p:animClr>
                                  </p:subTnLst>
                                </p:cTn>
                              </p:par>
                              <p:par>
                                <p:cTn id="225" presetID="22" presetClass="entr" presetSubtype="2" fill="hold" grpId="0" nodeType="withEffect">
                                  <p:stCondLst>
                                    <p:cond delay="0"/>
                                  </p:stCondLst>
                                  <p:childTnLst>
                                    <p:set>
                                      <p:cBhvr>
                                        <p:cTn id="226" dur="1" fill="hold">
                                          <p:stCondLst>
                                            <p:cond delay="0"/>
                                          </p:stCondLst>
                                        </p:cTn>
                                        <p:tgtEl>
                                          <p:spTgt spid="261246"/>
                                        </p:tgtEl>
                                        <p:attrNameLst>
                                          <p:attrName>style.visibility</p:attrName>
                                        </p:attrNameLst>
                                      </p:cBhvr>
                                      <p:to>
                                        <p:strVal val="visible"/>
                                      </p:to>
                                    </p:set>
                                    <p:animEffect transition="in" filter="wipe(right)">
                                      <p:cBhvr>
                                        <p:cTn id="227" dur="1000"/>
                                        <p:tgtEl>
                                          <p:spTgt spid="261246"/>
                                        </p:tgtEl>
                                      </p:cBhvr>
                                    </p:animEffect>
                                  </p:childTnLst>
                                  <p:subTnLst>
                                    <p:animClr clrSpc="rgb" dir="cw">
                                      <p:cBhvr override="childStyle">
                                        <p:cTn dur="1" fill="hold" display="0" masterRel="nextClick" afterEffect="1"/>
                                        <p:tgtEl>
                                          <p:spTgt spid="261246"/>
                                        </p:tgtEl>
                                        <p:attrNameLst>
                                          <p:attrName>ppt_c</p:attrName>
                                        </p:attrNameLst>
                                      </p:cBhvr>
                                      <p:to>
                                        <a:srgbClr val="808080"/>
                                      </p:to>
                                    </p:animClr>
                                  </p:subTnLst>
                                </p:cTn>
                              </p:par>
                              <p:par>
                                <p:cTn id="228" presetID="22" presetClass="entr" presetSubtype="2" fill="hold" grpId="0" nodeType="withEffect">
                                  <p:stCondLst>
                                    <p:cond delay="0"/>
                                  </p:stCondLst>
                                  <p:childTnLst>
                                    <p:set>
                                      <p:cBhvr>
                                        <p:cTn id="229" dur="1" fill="hold">
                                          <p:stCondLst>
                                            <p:cond delay="0"/>
                                          </p:stCondLst>
                                        </p:cTn>
                                        <p:tgtEl>
                                          <p:spTgt spid="261256"/>
                                        </p:tgtEl>
                                        <p:attrNameLst>
                                          <p:attrName>style.visibility</p:attrName>
                                        </p:attrNameLst>
                                      </p:cBhvr>
                                      <p:to>
                                        <p:strVal val="visible"/>
                                      </p:to>
                                    </p:set>
                                    <p:animEffect transition="in" filter="wipe(right)">
                                      <p:cBhvr>
                                        <p:cTn id="230" dur="1000"/>
                                        <p:tgtEl>
                                          <p:spTgt spid="261256"/>
                                        </p:tgtEl>
                                      </p:cBhvr>
                                    </p:animEffect>
                                  </p:childTnLst>
                                  <p:subTnLst>
                                    <p:animClr clrSpc="rgb" dir="cw">
                                      <p:cBhvr override="childStyle">
                                        <p:cTn dur="1" fill="hold" display="0" masterRel="nextClick" afterEffect="1"/>
                                        <p:tgtEl>
                                          <p:spTgt spid="261256"/>
                                        </p:tgtEl>
                                        <p:attrNameLst>
                                          <p:attrName>ppt_c</p:attrName>
                                        </p:attrNameLst>
                                      </p:cBhvr>
                                      <p:to>
                                        <a:srgbClr val="808080"/>
                                      </p:to>
                                    </p:animClr>
                                  </p:subTnLst>
                                </p:cTn>
                              </p:par>
                              <p:par>
                                <p:cTn id="231" presetID="22" presetClass="entr" presetSubtype="1" fill="hold" grpId="0" nodeType="withEffect">
                                  <p:stCondLst>
                                    <p:cond delay="0"/>
                                  </p:stCondLst>
                                  <p:childTnLst>
                                    <p:set>
                                      <p:cBhvr>
                                        <p:cTn id="232" dur="1" fill="hold">
                                          <p:stCondLst>
                                            <p:cond delay="0"/>
                                          </p:stCondLst>
                                        </p:cTn>
                                        <p:tgtEl>
                                          <p:spTgt spid="261255"/>
                                        </p:tgtEl>
                                        <p:attrNameLst>
                                          <p:attrName>style.visibility</p:attrName>
                                        </p:attrNameLst>
                                      </p:cBhvr>
                                      <p:to>
                                        <p:strVal val="visible"/>
                                      </p:to>
                                    </p:set>
                                    <p:animEffect transition="in" filter="wipe(up)">
                                      <p:cBhvr>
                                        <p:cTn id="233" dur="1000"/>
                                        <p:tgtEl>
                                          <p:spTgt spid="261255"/>
                                        </p:tgtEl>
                                      </p:cBhvr>
                                    </p:animEffect>
                                  </p:childTnLst>
                                  <p:subTnLst>
                                    <p:animClr clrSpc="rgb" dir="cw">
                                      <p:cBhvr override="childStyle">
                                        <p:cTn dur="1" fill="hold" display="0" masterRel="nextClick" afterEffect="1"/>
                                        <p:tgtEl>
                                          <p:spTgt spid="261255"/>
                                        </p:tgtEl>
                                        <p:attrNameLst>
                                          <p:attrName>ppt_c</p:attrName>
                                        </p:attrNameLst>
                                      </p:cBhvr>
                                      <p:to>
                                        <a:srgbClr val="808080"/>
                                      </p:to>
                                    </p:animClr>
                                  </p:subTnLst>
                                </p:cTn>
                              </p:par>
                              <p:par>
                                <p:cTn id="234" presetID="22" presetClass="entr" presetSubtype="1" fill="hold" grpId="0" nodeType="withEffect">
                                  <p:stCondLst>
                                    <p:cond delay="0"/>
                                  </p:stCondLst>
                                  <p:childTnLst>
                                    <p:set>
                                      <p:cBhvr>
                                        <p:cTn id="235" dur="1" fill="hold">
                                          <p:stCondLst>
                                            <p:cond delay="0"/>
                                          </p:stCondLst>
                                        </p:cTn>
                                        <p:tgtEl>
                                          <p:spTgt spid="261257"/>
                                        </p:tgtEl>
                                        <p:attrNameLst>
                                          <p:attrName>style.visibility</p:attrName>
                                        </p:attrNameLst>
                                      </p:cBhvr>
                                      <p:to>
                                        <p:strVal val="visible"/>
                                      </p:to>
                                    </p:set>
                                    <p:animEffect transition="in" filter="wipe(up)">
                                      <p:cBhvr>
                                        <p:cTn id="236" dur="1000"/>
                                        <p:tgtEl>
                                          <p:spTgt spid="261257"/>
                                        </p:tgtEl>
                                      </p:cBhvr>
                                    </p:animEffect>
                                  </p:childTnLst>
                                  <p:subTnLst>
                                    <p:animClr clrSpc="rgb" dir="cw">
                                      <p:cBhvr override="childStyle">
                                        <p:cTn dur="1" fill="hold" display="0" masterRel="nextClick" afterEffect="1"/>
                                        <p:tgtEl>
                                          <p:spTgt spid="261257"/>
                                        </p:tgtEl>
                                        <p:attrNameLst>
                                          <p:attrName>ppt_c</p:attrName>
                                        </p:attrNameLst>
                                      </p:cBhvr>
                                      <p:to>
                                        <a:srgbClr val="808080"/>
                                      </p:to>
                                    </p:animClr>
                                  </p:subTnLst>
                                </p:cTn>
                              </p:par>
                              <p:par>
                                <p:cTn id="237" presetID="22" presetClass="entr" presetSubtype="1" fill="hold" grpId="0" nodeType="withEffect">
                                  <p:stCondLst>
                                    <p:cond delay="0"/>
                                  </p:stCondLst>
                                  <p:childTnLst>
                                    <p:set>
                                      <p:cBhvr>
                                        <p:cTn id="238" dur="1" fill="hold">
                                          <p:stCondLst>
                                            <p:cond delay="0"/>
                                          </p:stCondLst>
                                        </p:cTn>
                                        <p:tgtEl>
                                          <p:spTgt spid="261249"/>
                                        </p:tgtEl>
                                        <p:attrNameLst>
                                          <p:attrName>style.visibility</p:attrName>
                                        </p:attrNameLst>
                                      </p:cBhvr>
                                      <p:to>
                                        <p:strVal val="visible"/>
                                      </p:to>
                                    </p:set>
                                    <p:animEffect transition="in" filter="wipe(up)">
                                      <p:cBhvr>
                                        <p:cTn id="239" dur="1000"/>
                                        <p:tgtEl>
                                          <p:spTgt spid="261249"/>
                                        </p:tgtEl>
                                      </p:cBhvr>
                                    </p:animEffect>
                                  </p:childTnLst>
                                  <p:subTnLst>
                                    <p:animClr clrSpc="rgb" dir="cw">
                                      <p:cBhvr override="childStyle">
                                        <p:cTn dur="1" fill="hold" display="0" masterRel="nextClick" afterEffect="1"/>
                                        <p:tgtEl>
                                          <p:spTgt spid="261249"/>
                                        </p:tgtEl>
                                        <p:attrNameLst>
                                          <p:attrName>ppt_c</p:attrName>
                                        </p:attrNameLst>
                                      </p:cBhvr>
                                      <p:to>
                                        <a:srgbClr val="808080"/>
                                      </p:to>
                                    </p:animClr>
                                  </p:subTnLst>
                                </p:cTn>
                              </p:par>
                              <p:par>
                                <p:cTn id="240" presetID="22" presetClass="entr" presetSubtype="1" fill="hold" grpId="0" nodeType="withEffect">
                                  <p:stCondLst>
                                    <p:cond delay="0"/>
                                  </p:stCondLst>
                                  <p:childTnLst>
                                    <p:set>
                                      <p:cBhvr>
                                        <p:cTn id="241" dur="1" fill="hold">
                                          <p:stCondLst>
                                            <p:cond delay="0"/>
                                          </p:stCondLst>
                                        </p:cTn>
                                        <p:tgtEl>
                                          <p:spTgt spid="261267"/>
                                        </p:tgtEl>
                                        <p:attrNameLst>
                                          <p:attrName>style.visibility</p:attrName>
                                        </p:attrNameLst>
                                      </p:cBhvr>
                                      <p:to>
                                        <p:strVal val="visible"/>
                                      </p:to>
                                    </p:set>
                                    <p:animEffect transition="in" filter="wipe(up)">
                                      <p:cBhvr>
                                        <p:cTn id="242" dur="1000"/>
                                        <p:tgtEl>
                                          <p:spTgt spid="261267"/>
                                        </p:tgtEl>
                                      </p:cBhvr>
                                    </p:animEffect>
                                  </p:childTnLst>
                                  <p:subTnLst>
                                    <p:animClr clrSpc="rgb" dir="cw">
                                      <p:cBhvr override="childStyle">
                                        <p:cTn dur="1" fill="hold" display="0" masterRel="nextClick" afterEffect="1"/>
                                        <p:tgtEl>
                                          <p:spTgt spid="261267"/>
                                        </p:tgtEl>
                                        <p:attrNameLst>
                                          <p:attrName>ppt_c</p:attrName>
                                        </p:attrNameLst>
                                      </p:cBhvr>
                                      <p:to>
                                        <a:srgbClr val="808080"/>
                                      </p:to>
                                    </p:animClr>
                                  </p:subTnLst>
                                </p:cTn>
                              </p:par>
                              <p:par>
                                <p:cTn id="243" presetID="22" presetClass="entr" presetSubtype="1" fill="hold" grpId="0" nodeType="withEffect">
                                  <p:stCondLst>
                                    <p:cond delay="0"/>
                                  </p:stCondLst>
                                  <p:childTnLst>
                                    <p:set>
                                      <p:cBhvr>
                                        <p:cTn id="244" dur="1" fill="hold">
                                          <p:stCondLst>
                                            <p:cond delay="0"/>
                                          </p:stCondLst>
                                        </p:cTn>
                                        <p:tgtEl>
                                          <p:spTgt spid="261151"/>
                                        </p:tgtEl>
                                        <p:attrNameLst>
                                          <p:attrName>style.visibility</p:attrName>
                                        </p:attrNameLst>
                                      </p:cBhvr>
                                      <p:to>
                                        <p:strVal val="visible"/>
                                      </p:to>
                                    </p:set>
                                    <p:animEffect transition="in" filter="wipe(up)">
                                      <p:cBhvr>
                                        <p:cTn id="245" dur="1000"/>
                                        <p:tgtEl>
                                          <p:spTgt spid="261151"/>
                                        </p:tgtEl>
                                      </p:cBhvr>
                                    </p:animEffect>
                                  </p:childTnLst>
                                  <p:subTnLst>
                                    <p:animClr clrSpc="rgb" dir="cw">
                                      <p:cBhvr override="childStyle">
                                        <p:cTn dur="1" fill="hold" display="0" masterRel="nextClick" afterEffect="1"/>
                                        <p:tgtEl>
                                          <p:spTgt spid="261151"/>
                                        </p:tgtEl>
                                        <p:attrNameLst>
                                          <p:attrName>ppt_c</p:attrName>
                                        </p:attrNameLst>
                                      </p:cBhvr>
                                      <p:to>
                                        <a:srgbClr val="808080"/>
                                      </p:to>
                                    </p:animClr>
                                  </p:subTnLst>
                                </p:cTn>
                              </p:par>
                              <p:par>
                                <p:cTn id="246" presetID="22" presetClass="entr" presetSubtype="1" fill="hold" grpId="0" nodeType="withEffect">
                                  <p:stCondLst>
                                    <p:cond delay="0"/>
                                  </p:stCondLst>
                                  <p:childTnLst>
                                    <p:set>
                                      <p:cBhvr>
                                        <p:cTn id="247" dur="1" fill="hold">
                                          <p:stCondLst>
                                            <p:cond delay="0"/>
                                          </p:stCondLst>
                                        </p:cTn>
                                        <p:tgtEl>
                                          <p:spTgt spid="261150"/>
                                        </p:tgtEl>
                                        <p:attrNameLst>
                                          <p:attrName>style.visibility</p:attrName>
                                        </p:attrNameLst>
                                      </p:cBhvr>
                                      <p:to>
                                        <p:strVal val="visible"/>
                                      </p:to>
                                    </p:set>
                                    <p:animEffect transition="in" filter="wipe(up)">
                                      <p:cBhvr>
                                        <p:cTn id="248" dur="1000"/>
                                        <p:tgtEl>
                                          <p:spTgt spid="261150"/>
                                        </p:tgtEl>
                                      </p:cBhvr>
                                    </p:animEffect>
                                  </p:childTnLst>
                                  <p:subTnLst>
                                    <p:animClr clrSpc="rgb" dir="cw">
                                      <p:cBhvr override="childStyle">
                                        <p:cTn dur="1" fill="hold" display="0" masterRel="nextClick" afterEffect="1"/>
                                        <p:tgtEl>
                                          <p:spTgt spid="261150"/>
                                        </p:tgtEl>
                                        <p:attrNameLst>
                                          <p:attrName>ppt_c</p:attrName>
                                        </p:attrNameLst>
                                      </p:cBhvr>
                                      <p:to>
                                        <a:srgbClr val="808080"/>
                                      </p:to>
                                    </p:animClr>
                                  </p:subTnLst>
                                </p:cTn>
                              </p:par>
                              <p:par>
                                <p:cTn id="249" presetID="22" presetClass="entr" presetSubtype="1" fill="hold" grpId="0" nodeType="withEffect">
                                  <p:stCondLst>
                                    <p:cond delay="0"/>
                                  </p:stCondLst>
                                  <p:childTnLst>
                                    <p:set>
                                      <p:cBhvr>
                                        <p:cTn id="250" dur="1" fill="hold">
                                          <p:stCondLst>
                                            <p:cond delay="0"/>
                                          </p:stCondLst>
                                        </p:cTn>
                                        <p:tgtEl>
                                          <p:spTgt spid="261161"/>
                                        </p:tgtEl>
                                        <p:attrNameLst>
                                          <p:attrName>style.visibility</p:attrName>
                                        </p:attrNameLst>
                                      </p:cBhvr>
                                      <p:to>
                                        <p:strVal val="visible"/>
                                      </p:to>
                                    </p:set>
                                    <p:animEffect transition="in" filter="wipe(up)">
                                      <p:cBhvr>
                                        <p:cTn id="251" dur="1000"/>
                                        <p:tgtEl>
                                          <p:spTgt spid="261161"/>
                                        </p:tgtEl>
                                      </p:cBhvr>
                                    </p:animEffect>
                                  </p:childTnLst>
                                  <p:subTnLst>
                                    <p:animClr clrSpc="rgb" dir="cw">
                                      <p:cBhvr override="childStyle">
                                        <p:cTn dur="1" fill="hold" display="0" masterRel="nextClick" afterEffect="1"/>
                                        <p:tgtEl>
                                          <p:spTgt spid="261161"/>
                                        </p:tgtEl>
                                        <p:attrNameLst>
                                          <p:attrName>ppt_c</p:attrName>
                                        </p:attrNameLst>
                                      </p:cBhvr>
                                      <p:to>
                                        <a:srgbClr val="808080"/>
                                      </p:to>
                                    </p:animClr>
                                  </p:subTnLst>
                                </p:cTn>
                              </p:par>
                              <p:par>
                                <p:cTn id="252" presetID="22" presetClass="entr" presetSubtype="1" fill="hold" grpId="0" nodeType="withEffect">
                                  <p:stCondLst>
                                    <p:cond delay="0"/>
                                  </p:stCondLst>
                                  <p:childTnLst>
                                    <p:set>
                                      <p:cBhvr>
                                        <p:cTn id="253" dur="1" fill="hold">
                                          <p:stCondLst>
                                            <p:cond delay="0"/>
                                          </p:stCondLst>
                                        </p:cTn>
                                        <p:tgtEl>
                                          <p:spTgt spid="261250"/>
                                        </p:tgtEl>
                                        <p:attrNameLst>
                                          <p:attrName>style.visibility</p:attrName>
                                        </p:attrNameLst>
                                      </p:cBhvr>
                                      <p:to>
                                        <p:strVal val="visible"/>
                                      </p:to>
                                    </p:set>
                                    <p:animEffect transition="in" filter="wipe(up)">
                                      <p:cBhvr>
                                        <p:cTn id="254" dur="1000"/>
                                        <p:tgtEl>
                                          <p:spTgt spid="261250"/>
                                        </p:tgtEl>
                                      </p:cBhvr>
                                    </p:animEffect>
                                  </p:childTnLst>
                                  <p:subTnLst>
                                    <p:animClr clrSpc="rgb" dir="cw">
                                      <p:cBhvr override="childStyle">
                                        <p:cTn dur="1" fill="hold" display="0" masterRel="nextClick" afterEffect="1"/>
                                        <p:tgtEl>
                                          <p:spTgt spid="261250"/>
                                        </p:tgtEl>
                                        <p:attrNameLst>
                                          <p:attrName>ppt_c</p:attrName>
                                        </p:attrNameLst>
                                      </p:cBhvr>
                                      <p:to>
                                        <a:srgbClr val="808080"/>
                                      </p:to>
                                    </p:animClr>
                                  </p:subTnLst>
                                </p:cTn>
                              </p:par>
                              <p:par>
                                <p:cTn id="255" presetID="22" presetClass="entr" presetSubtype="1" fill="hold" grpId="0" nodeType="withEffect">
                                  <p:stCondLst>
                                    <p:cond delay="0"/>
                                  </p:stCondLst>
                                  <p:childTnLst>
                                    <p:set>
                                      <p:cBhvr>
                                        <p:cTn id="256" dur="1" fill="hold">
                                          <p:stCondLst>
                                            <p:cond delay="0"/>
                                          </p:stCondLst>
                                        </p:cTn>
                                        <p:tgtEl>
                                          <p:spTgt spid="261258"/>
                                        </p:tgtEl>
                                        <p:attrNameLst>
                                          <p:attrName>style.visibility</p:attrName>
                                        </p:attrNameLst>
                                      </p:cBhvr>
                                      <p:to>
                                        <p:strVal val="visible"/>
                                      </p:to>
                                    </p:set>
                                    <p:animEffect transition="in" filter="wipe(up)">
                                      <p:cBhvr>
                                        <p:cTn id="257" dur="1000"/>
                                        <p:tgtEl>
                                          <p:spTgt spid="261258"/>
                                        </p:tgtEl>
                                      </p:cBhvr>
                                    </p:animEffect>
                                  </p:childTnLst>
                                  <p:subTnLst>
                                    <p:animClr clrSpc="rgb" dir="cw">
                                      <p:cBhvr override="childStyle">
                                        <p:cTn dur="1" fill="hold" display="0" masterRel="nextClick" afterEffect="1"/>
                                        <p:tgtEl>
                                          <p:spTgt spid="261258"/>
                                        </p:tgtEl>
                                        <p:attrNameLst>
                                          <p:attrName>ppt_c</p:attrName>
                                        </p:attrNameLst>
                                      </p:cBhvr>
                                      <p:to>
                                        <a:srgbClr val="808080"/>
                                      </p:to>
                                    </p:animClr>
                                  </p:subTnLst>
                                </p:cTn>
                              </p:par>
                              <p:par>
                                <p:cTn id="258" presetID="22" presetClass="entr" presetSubtype="1" fill="hold" grpId="0" nodeType="withEffect">
                                  <p:stCondLst>
                                    <p:cond delay="0"/>
                                  </p:stCondLst>
                                  <p:childTnLst>
                                    <p:set>
                                      <p:cBhvr>
                                        <p:cTn id="259" dur="1" fill="hold">
                                          <p:stCondLst>
                                            <p:cond delay="0"/>
                                          </p:stCondLst>
                                        </p:cTn>
                                        <p:tgtEl>
                                          <p:spTgt spid="261262"/>
                                        </p:tgtEl>
                                        <p:attrNameLst>
                                          <p:attrName>style.visibility</p:attrName>
                                        </p:attrNameLst>
                                      </p:cBhvr>
                                      <p:to>
                                        <p:strVal val="visible"/>
                                      </p:to>
                                    </p:set>
                                    <p:animEffect transition="in" filter="wipe(up)">
                                      <p:cBhvr>
                                        <p:cTn id="260" dur="1000"/>
                                        <p:tgtEl>
                                          <p:spTgt spid="261262"/>
                                        </p:tgtEl>
                                      </p:cBhvr>
                                    </p:animEffect>
                                  </p:childTnLst>
                                  <p:subTnLst>
                                    <p:animClr clrSpc="rgb" dir="cw">
                                      <p:cBhvr override="childStyle">
                                        <p:cTn dur="1" fill="hold" display="0" masterRel="nextClick" afterEffect="1"/>
                                        <p:tgtEl>
                                          <p:spTgt spid="261262"/>
                                        </p:tgtEl>
                                        <p:attrNameLst>
                                          <p:attrName>ppt_c</p:attrName>
                                        </p:attrNameLst>
                                      </p:cBhvr>
                                      <p:to>
                                        <a:srgbClr val="808080"/>
                                      </p:to>
                                    </p:animClr>
                                  </p:subTnLst>
                                </p:cTn>
                              </p:par>
                              <p:par>
                                <p:cTn id="261" presetID="22" presetClass="entr" presetSubtype="1" fill="hold" grpId="0" nodeType="withEffect">
                                  <p:stCondLst>
                                    <p:cond delay="0"/>
                                  </p:stCondLst>
                                  <p:childTnLst>
                                    <p:set>
                                      <p:cBhvr>
                                        <p:cTn id="262" dur="1" fill="hold">
                                          <p:stCondLst>
                                            <p:cond delay="0"/>
                                          </p:stCondLst>
                                        </p:cTn>
                                        <p:tgtEl>
                                          <p:spTgt spid="261138"/>
                                        </p:tgtEl>
                                        <p:attrNameLst>
                                          <p:attrName>style.visibility</p:attrName>
                                        </p:attrNameLst>
                                      </p:cBhvr>
                                      <p:to>
                                        <p:strVal val="visible"/>
                                      </p:to>
                                    </p:set>
                                    <p:animEffect transition="in" filter="wipe(up)">
                                      <p:cBhvr>
                                        <p:cTn id="263" dur="1000"/>
                                        <p:tgtEl>
                                          <p:spTgt spid="261138"/>
                                        </p:tgtEl>
                                      </p:cBhvr>
                                    </p:animEffect>
                                  </p:childTnLst>
                                  <p:subTnLst>
                                    <p:animClr clrSpc="rgb" dir="cw">
                                      <p:cBhvr override="childStyle">
                                        <p:cTn dur="1" fill="hold" display="0" masterRel="nextClick" afterEffect="1"/>
                                        <p:tgtEl>
                                          <p:spTgt spid="261138"/>
                                        </p:tgtEl>
                                        <p:attrNameLst>
                                          <p:attrName>ppt_c</p:attrName>
                                        </p:attrNameLst>
                                      </p:cBhvr>
                                      <p:to>
                                        <a:srgbClr val="808080"/>
                                      </p:to>
                                    </p:animClr>
                                  </p:subTnLst>
                                </p:cTn>
                              </p:par>
                              <p:par>
                                <p:cTn id="264" presetID="22" presetClass="entr" presetSubtype="1" fill="hold" grpId="0" nodeType="withEffect">
                                  <p:stCondLst>
                                    <p:cond delay="0"/>
                                  </p:stCondLst>
                                  <p:childTnLst>
                                    <p:set>
                                      <p:cBhvr>
                                        <p:cTn id="265" dur="1" fill="hold">
                                          <p:stCondLst>
                                            <p:cond delay="0"/>
                                          </p:stCondLst>
                                        </p:cTn>
                                        <p:tgtEl>
                                          <p:spTgt spid="261268"/>
                                        </p:tgtEl>
                                        <p:attrNameLst>
                                          <p:attrName>style.visibility</p:attrName>
                                        </p:attrNameLst>
                                      </p:cBhvr>
                                      <p:to>
                                        <p:strVal val="visible"/>
                                      </p:to>
                                    </p:set>
                                    <p:animEffect transition="in" filter="wipe(up)">
                                      <p:cBhvr>
                                        <p:cTn id="266" dur="1000"/>
                                        <p:tgtEl>
                                          <p:spTgt spid="261268"/>
                                        </p:tgtEl>
                                      </p:cBhvr>
                                    </p:animEffect>
                                  </p:childTnLst>
                                  <p:subTnLst>
                                    <p:animClr clrSpc="rgb" dir="cw">
                                      <p:cBhvr override="childStyle">
                                        <p:cTn dur="1" fill="hold" display="0" masterRel="nextClick" afterEffect="1"/>
                                        <p:tgtEl>
                                          <p:spTgt spid="261268"/>
                                        </p:tgtEl>
                                        <p:attrNameLst>
                                          <p:attrName>ppt_c</p:attrName>
                                        </p:attrNameLst>
                                      </p:cBhvr>
                                      <p:to>
                                        <a:srgbClr val="808080"/>
                                      </p:to>
                                    </p:animClr>
                                  </p:subTnLst>
                                </p:cTn>
                              </p:par>
                              <p:par>
                                <p:cTn id="267" presetID="22" presetClass="entr" presetSubtype="8" fill="hold" grpId="0" nodeType="withEffect">
                                  <p:stCondLst>
                                    <p:cond delay="0"/>
                                  </p:stCondLst>
                                  <p:childTnLst>
                                    <p:set>
                                      <p:cBhvr>
                                        <p:cTn id="268" dur="1" fill="hold">
                                          <p:stCondLst>
                                            <p:cond delay="0"/>
                                          </p:stCondLst>
                                        </p:cTn>
                                        <p:tgtEl>
                                          <p:spTgt spid="261260"/>
                                        </p:tgtEl>
                                        <p:attrNameLst>
                                          <p:attrName>style.visibility</p:attrName>
                                        </p:attrNameLst>
                                      </p:cBhvr>
                                      <p:to>
                                        <p:strVal val="visible"/>
                                      </p:to>
                                    </p:set>
                                    <p:animEffect transition="in" filter="wipe(left)">
                                      <p:cBhvr>
                                        <p:cTn id="269" dur="1000"/>
                                        <p:tgtEl>
                                          <p:spTgt spid="261260"/>
                                        </p:tgtEl>
                                      </p:cBhvr>
                                    </p:animEffect>
                                  </p:childTnLst>
                                  <p:subTnLst>
                                    <p:animClr clrSpc="rgb" dir="cw">
                                      <p:cBhvr override="childStyle">
                                        <p:cTn dur="1" fill="hold" display="0" masterRel="nextClick" afterEffect="1"/>
                                        <p:tgtEl>
                                          <p:spTgt spid="261260"/>
                                        </p:tgtEl>
                                        <p:attrNameLst>
                                          <p:attrName>ppt_c</p:attrName>
                                        </p:attrNameLst>
                                      </p:cBhvr>
                                      <p:to>
                                        <a:srgbClr val="808080"/>
                                      </p:to>
                                    </p:animClr>
                                  </p:subTnLst>
                                </p:cTn>
                              </p:par>
                              <p:par>
                                <p:cTn id="270" presetID="22" presetClass="entr" presetSubtype="1" fill="hold" grpId="0" nodeType="withEffect">
                                  <p:stCondLst>
                                    <p:cond delay="0"/>
                                  </p:stCondLst>
                                  <p:childTnLst>
                                    <p:set>
                                      <p:cBhvr>
                                        <p:cTn id="271" dur="1" fill="hold">
                                          <p:stCondLst>
                                            <p:cond delay="0"/>
                                          </p:stCondLst>
                                        </p:cTn>
                                        <p:tgtEl>
                                          <p:spTgt spid="261140"/>
                                        </p:tgtEl>
                                        <p:attrNameLst>
                                          <p:attrName>style.visibility</p:attrName>
                                        </p:attrNameLst>
                                      </p:cBhvr>
                                      <p:to>
                                        <p:strVal val="visible"/>
                                      </p:to>
                                    </p:set>
                                    <p:animEffect transition="in" filter="wipe(up)">
                                      <p:cBhvr>
                                        <p:cTn id="272" dur="1000"/>
                                        <p:tgtEl>
                                          <p:spTgt spid="261140"/>
                                        </p:tgtEl>
                                      </p:cBhvr>
                                    </p:animEffect>
                                  </p:childTnLst>
                                  <p:subTnLst>
                                    <p:animClr clrSpc="rgb" dir="cw">
                                      <p:cBhvr override="childStyle">
                                        <p:cTn dur="1" fill="hold" display="0" masterRel="nextClick" afterEffect="1"/>
                                        <p:tgtEl>
                                          <p:spTgt spid="261140"/>
                                        </p:tgtEl>
                                        <p:attrNameLst>
                                          <p:attrName>ppt_c</p:attrName>
                                        </p:attrNameLst>
                                      </p:cBhvr>
                                      <p:to>
                                        <a:srgbClr val="808080"/>
                                      </p:to>
                                    </p:animClr>
                                  </p:subTnLst>
                                </p:cTn>
                              </p:par>
                            </p:childTnLst>
                          </p:cTn>
                        </p:par>
                        <p:par>
                          <p:cTn id="273" fill="hold">
                            <p:stCondLst>
                              <p:cond delay="2500"/>
                            </p:stCondLst>
                            <p:childTnLst>
                              <p:par>
                                <p:cTn id="274" presetID="22" presetClass="entr" presetSubtype="1" fill="hold" grpId="0" nodeType="afterEffect">
                                  <p:stCondLst>
                                    <p:cond delay="0"/>
                                  </p:stCondLst>
                                  <p:childTnLst>
                                    <p:set>
                                      <p:cBhvr>
                                        <p:cTn id="275" dur="1" fill="hold">
                                          <p:stCondLst>
                                            <p:cond delay="0"/>
                                          </p:stCondLst>
                                        </p:cTn>
                                        <p:tgtEl>
                                          <p:spTgt spid="261245"/>
                                        </p:tgtEl>
                                        <p:attrNameLst>
                                          <p:attrName>style.visibility</p:attrName>
                                        </p:attrNameLst>
                                      </p:cBhvr>
                                      <p:to>
                                        <p:strVal val="visible"/>
                                      </p:to>
                                    </p:set>
                                    <p:animEffect transition="in" filter="wipe(up)">
                                      <p:cBhvr>
                                        <p:cTn id="276" dur="1000"/>
                                        <p:tgtEl>
                                          <p:spTgt spid="261245"/>
                                        </p:tgtEl>
                                      </p:cBhvr>
                                    </p:animEffect>
                                  </p:childTnLst>
                                  <p:subTnLst>
                                    <p:animClr clrSpc="rgb" dir="cw">
                                      <p:cBhvr override="childStyle">
                                        <p:cTn dur="1" fill="hold" display="0" masterRel="nextClick" afterEffect="1"/>
                                        <p:tgtEl>
                                          <p:spTgt spid="261245"/>
                                        </p:tgtEl>
                                        <p:attrNameLst>
                                          <p:attrName>ppt_c</p:attrName>
                                        </p:attrNameLst>
                                      </p:cBhvr>
                                      <p:to>
                                        <a:srgbClr val="808080"/>
                                      </p:to>
                                    </p:animClr>
                                  </p:subTnLst>
                                </p:cTn>
                              </p:par>
                              <p:par>
                                <p:cTn id="277" presetID="22" presetClass="entr" presetSubtype="1" fill="hold" grpId="0" nodeType="withEffect">
                                  <p:stCondLst>
                                    <p:cond delay="0"/>
                                  </p:stCondLst>
                                  <p:childTnLst>
                                    <p:set>
                                      <p:cBhvr>
                                        <p:cTn id="278" dur="1" fill="hold">
                                          <p:stCondLst>
                                            <p:cond delay="0"/>
                                          </p:stCondLst>
                                        </p:cTn>
                                        <p:tgtEl>
                                          <p:spTgt spid="261485"/>
                                        </p:tgtEl>
                                        <p:attrNameLst>
                                          <p:attrName>style.visibility</p:attrName>
                                        </p:attrNameLst>
                                      </p:cBhvr>
                                      <p:to>
                                        <p:strVal val="visible"/>
                                      </p:to>
                                    </p:set>
                                    <p:animEffect transition="in" filter="wipe(up)">
                                      <p:cBhvr>
                                        <p:cTn id="279" dur="1000"/>
                                        <p:tgtEl>
                                          <p:spTgt spid="261485"/>
                                        </p:tgtEl>
                                      </p:cBhvr>
                                    </p:animEffect>
                                  </p:childTnLst>
                                  <p:subTnLst>
                                    <p:animClr clrSpc="rgb" dir="cw">
                                      <p:cBhvr override="childStyle">
                                        <p:cTn dur="1" fill="hold" display="0" masterRel="nextClick" afterEffect="1"/>
                                        <p:tgtEl>
                                          <p:spTgt spid="261485"/>
                                        </p:tgtEl>
                                        <p:attrNameLst>
                                          <p:attrName>ppt_c</p:attrName>
                                        </p:attrNameLst>
                                      </p:cBhvr>
                                      <p:to>
                                        <a:srgbClr val="808080"/>
                                      </p:to>
                                    </p:animClr>
                                  </p:subTnLst>
                                </p:cTn>
                              </p:par>
                              <p:par>
                                <p:cTn id="280" presetID="22" presetClass="entr" presetSubtype="1" fill="hold" grpId="0" nodeType="withEffect">
                                  <p:stCondLst>
                                    <p:cond delay="0"/>
                                  </p:stCondLst>
                                  <p:childTnLst>
                                    <p:set>
                                      <p:cBhvr>
                                        <p:cTn id="281" dur="1" fill="hold">
                                          <p:stCondLst>
                                            <p:cond delay="0"/>
                                          </p:stCondLst>
                                        </p:cTn>
                                        <p:tgtEl>
                                          <p:spTgt spid="261487"/>
                                        </p:tgtEl>
                                        <p:attrNameLst>
                                          <p:attrName>style.visibility</p:attrName>
                                        </p:attrNameLst>
                                      </p:cBhvr>
                                      <p:to>
                                        <p:strVal val="visible"/>
                                      </p:to>
                                    </p:set>
                                    <p:animEffect transition="in" filter="wipe(up)">
                                      <p:cBhvr>
                                        <p:cTn id="282" dur="1000"/>
                                        <p:tgtEl>
                                          <p:spTgt spid="261487"/>
                                        </p:tgtEl>
                                      </p:cBhvr>
                                    </p:animEffect>
                                  </p:childTnLst>
                                  <p:subTnLst>
                                    <p:animClr clrSpc="rgb" dir="cw">
                                      <p:cBhvr override="childStyle">
                                        <p:cTn dur="1" fill="hold" display="0" masterRel="nextClick" afterEffect="1"/>
                                        <p:tgtEl>
                                          <p:spTgt spid="261487"/>
                                        </p:tgtEl>
                                        <p:attrNameLst>
                                          <p:attrName>ppt_c</p:attrName>
                                        </p:attrNameLst>
                                      </p:cBhvr>
                                      <p:to>
                                        <a:srgbClr val="808080"/>
                                      </p:to>
                                    </p:animClr>
                                  </p:subTnLst>
                                </p:cTn>
                              </p:par>
                              <p:par>
                                <p:cTn id="283" presetID="22" presetClass="entr" presetSubtype="1" fill="hold" grpId="0" nodeType="withEffect">
                                  <p:stCondLst>
                                    <p:cond delay="0"/>
                                  </p:stCondLst>
                                  <p:childTnLst>
                                    <p:set>
                                      <p:cBhvr>
                                        <p:cTn id="284" dur="1" fill="hold">
                                          <p:stCondLst>
                                            <p:cond delay="0"/>
                                          </p:stCondLst>
                                        </p:cTn>
                                        <p:tgtEl>
                                          <p:spTgt spid="261486"/>
                                        </p:tgtEl>
                                        <p:attrNameLst>
                                          <p:attrName>style.visibility</p:attrName>
                                        </p:attrNameLst>
                                      </p:cBhvr>
                                      <p:to>
                                        <p:strVal val="visible"/>
                                      </p:to>
                                    </p:set>
                                    <p:animEffect transition="in" filter="wipe(up)">
                                      <p:cBhvr>
                                        <p:cTn id="285" dur="1000"/>
                                        <p:tgtEl>
                                          <p:spTgt spid="261486"/>
                                        </p:tgtEl>
                                      </p:cBhvr>
                                    </p:animEffect>
                                  </p:childTnLst>
                                  <p:subTnLst>
                                    <p:animClr clrSpc="rgb" dir="cw">
                                      <p:cBhvr override="childStyle">
                                        <p:cTn dur="1" fill="hold" display="0" masterRel="nextClick" afterEffect="1"/>
                                        <p:tgtEl>
                                          <p:spTgt spid="261486"/>
                                        </p:tgtEl>
                                        <p:attrNameLst>
                                          <p:attrName>ppt_c</p:attrName>
                                        </p:attrNameLst>
                                      </p:cBhvr>
                                      <p:to>
                                        <a:srgbClr val="808080"/>
                                      </p:to>
                                    </p:animClr>
                                  </p:subTnLst>
                                </p:cTn>
                              </p:par>
                              <p:par>
                                <p:cTn id="286" presetID="22" presetClass="entr" presetSubtype="1" fill="hold" grpId="0" nodeType="withEffect">
                                  <p:stCondLst>
                                    <p:cond delay="0"/>
                                  </p:stCondLst>
                                  <p:childTnLst>
                                    <p:set>
                                      <p:cBhvr>
                                        <p:cTn id="287" dur="1" fill="hold">
                                          <p:stCondLst>
                                            <p:cond delay="0"/>
                                          </p:stCondLst>
                                        </p:cTn>
                                        <p:tgtEl>
                                          <p:spTgt spid="261251"/>
                                        </p:tgtEl>
                                        <p:attrNameLst>
                                          <p:attrName>style.visibility</p:attrName>
                                        </p:attrNameLst>
                                      </p:cBhvr>
                                      <p:to>
                                        <p:strVal val="visible"/>
                                      </p:to>
                                    </p:set>
                                    <p:animEffect transition="in" filter="wipe(up)">
                                      <p:cBhvr>
                                        <p:cTn id="288" dur="1000"/>
                                        <p:tgtEl>
                                          <p:spTgt spid="261251"/>
                                        </p:tgtEl>
                                      </p:cBhvr>
                                    </p:animEffect>
                                  </p:childTnLst>
                                  <p:subTnLst>
                                    <p:animClr clrSpc="rgb" dir="cw">
                                      <p:cBhvr override="childStyle">
                                        <p:cTn dur="1" fill="hold" display="0" masterRel="nextClick" afterEffect="1"/>
                                        <p:tgtEl>
                                          <p:spTgt spid="261251"/>
                                        </p:tgtEl>
                                        <p:attrNameLst>
                                          <p:attrName>ppt_c</p:attrName>
                                        </p:attrNameLst>
                                      </p:cBhvr>
                                      <p:to>
                                        <a:srgbClr val="808080"/>
                                      </p:to>
                                    </p:animClr>
                                  </p:subTnLst>
                                </p:cTn>
                              </p:par>
                              <p:par>
                                <p:cTn id="289" presetID="22" presetClass="entr" presetSubtype="1" fill="hold" grpId="0" nodeType="withEffect">
                                  <p:stCondLst>
                                    <p:cond delay="0"/>
                                  </p:stCondLst>
                                  <p:childTnLst>
                                    <p:set>
                                      <p:cBhvr>
                                        <p:cTn id="290" dur="1" fill="hold">
                                          <p:stCondLst>
                                            <p:cond delay="0"/>
                                          </p:stCondLst>
                                        </p:cTn>
                                        <p:tgtEl>
                                          <p:spTgt spid="261488"/>
                                        </p:tgtEl>
                                        <p:attrNameLst>
                                          <p:attrName>style.visibility</p:attrName>
                                        </p:attrNameLst>
                                      </p:cBhvr>
                                      <p:to>
                                        <p:strVal val="visible"/>
                                      </p:to>
                                    </p:set>
                                    <p:animEffect transition="in" filter="wipe(up)">
                                      <p:cBhvr>
                                        <p:cTn id="291" dur="1000"/>
                                        <p:tgtEl>
                                          <p:spTgt spid="261488"/>
                                        </p:tgtEl>
                                      </p:cBhvr>
                                    </p:animEffect>
                                  </p:childTnLst>
                                  <p:subTnLst>
                                    <p:animClr clrSpc="rgb" dir="cw">
                                      <p:cBhvr override="childStyle">
                                        <p:cTn dur="1" fill="hold" display="0" masterRel="nextClick" afterEffect="1"/>
                                        <p:tgtEl>
                                          <p:spTgt spid="261488"/>
                                        </p:tgtEl>
                                        <p:attrNameLst>
                                          <p:attrName>ppt_c</p:attrName>
                                        </p:attrNameLst>
                                      </p:cBhvr>
                                      <p:to>
                                        <a:srgbClr val="808080"/>
                                      </p:to>
                                    </p:animClr>
                                  </p:subTnLst>
                                </p:cTn>
                              </p:par>
                              <p:par>
                                <p:cTn id="292" presetID="22" presetClass="entr" presetSubtype="1" fill="hold" grpId="0" nodeType="withEffect">
                                  <p:stCondLst>
                                    <p:cond delay="0"/>
                                  </p:stCondLst>
                                  <p:childTnLst>
                                    <p:set>
                                      <p:cBhvr>
                                        <p:cTn id="293" dur="1" fill="hold">
                                          <p:stCondLst>
                                            <p:cond delay="0"/>
                                          </p:stCondLst>
                                        </p:cTn>
                                        <p:tgtEl>
                                          <p:spTgt spid="261265"/>
                                        </p:tgtEl>
                                        <p:attrNameLst>
                                          <p:attrName>style.visibility</p:attrName>
                                        </p:attrNameLst>
                                      </p:cBhvr>
                                      <p:to>
                                        <p:strVal val="visible"/>
                                      </p:to>
                                    </p:set>
                                    <p:animEffect transition="in" filter="wipe(up)">
                                      <p:cBhvr>
                                        <p:cTn id="294" dur="1000"/>
                                        <p:tgtEl>
                                          <p:spTgt spid="261265"/>
                                        </p:tgtEl>
                                      </p:cBhvr>
                                    </p:animEffect>
                                  </p:childTnLst>
                                  <p:subTnLst>
                                    <p:animClr clrSpc="rgb" dir="cw">
                                      <p:cBhvr override="childStyle">
                                        <p:cTn dur="1" fill="hold" display="0" masterRel="nextClick" afterEffect="1"/>
                                        <p:tgtEl>
                                          <p:spTgt spid="261265"/>
                                        </p:tgtEl>
                                        <p:attrNameLst>
                                          <p:attrName>ppt_c</p:attrName>
                                        </p:attrNameLst>
                                      </p:cBhvr>
                                      <p:to>
                                        <a:srgbClr val="808080"/>
                                      </p:to>
                                    </p:animClr>
                                  </p:subTnLst>
                                </p:cTn>
                              </p:par>
                              <p:par>
                                <p:cTn id="295" presetID="22" presetClass="entr" presetSubtype="1" fill="hold" grpId="0" nodeType="withEffect">
                                  <p:stCondLst>
                                    <p:cond delay="0"/>
                                  </p:stCondLst>
                                  <p:childTnLst>
                                    <p:set>
                                      <p:cBhvr>
                                        <p:cTn id="296" dur="1" fill="hold">
                                          <p:stCondLst>
                                            <p:cond delay="0"/>
                                          </p:stCondLst>
                                        </p:cTn>
                                        <p:tgtEl>
                                          <p:spTgt spid="261490"/>
                                        </p:tgtEl>
                                        <p:attrNameLst>
                                          <p:attrName>style.visibility</p:attrName>
                                        </p:attrNameLst>
                                      </p:cBhvr>
                                      <p:to>
                                        <p:strVal val="visible"/>
                                      </p:to>
                                    </p:set>
                                    <p:animEffect transition="in" filter="wipe(up)">
                                      <p:cBhvr>
                                        <p:cTn id="297" dur="1000"/>
                                        <p:tgtEl>
                                          <p:spTgt spid="261490"/>
                                        </p:tgtEl>
                                      </p:cBhvr>
                                    </p:animEffect>
                                  </p:childTnLst>
                                  <p:subTnLst>
                                    <p:animClr clrSpc="rgb" dir="cw">
                                      <p:cBhvr override="childStyle">
                                        <p:cTn dur="1" fill="hold" display="0" masterRel="nextClick" afterEffect="1"/>
                                        <p:tgtEl>
                                          <p:spTgt spid="261490"/>
                                        </p:tgtEl>
                                        <p:attrNameLst>
                                          <p:attrName>ppt_c</p:attrName>
                                        </p:attrNameLst>
                                      </p:cBhvr>
                                      <p:to>
                                        <a:srgbClr val="808080"/>
                                      </p:to>
                                    </p:animClr>
                                  </p:subTnLst>
                                </p:cTn>
                              </p:par>
                              <p:par>
                                <p:cTn id="298" presetID="22" presetClass="entr" presetSubtype="1" fill="hold" grpId="0" nodeType="withEffect">
                                  <p:stCondLst>
                                    <p:cond delay="0"/>
                                  </p:stCondLst>
                                  <p:childTnLst>
                                    <p:set>
                                      <p:cBhvr>
                                        <p:cTn id="299" dur="1" fill="hold">
                                          <p:stCondLst>
                                            <p:cond delay="0"/>
                                          </p:stCondLst>
                                        </p:cTn>
                                        <p:tgtEl>
                                          <p:spTgt spid="261491"/>
                                        </p:tgtEl>
                                        <p:attrNameLst>
                                          <p:attrName>style.visibility</p:attrName>
                                        </p:attrNameLst>
                                      </p:cBhvr>
                                      <p:to>
                                        <p:strVal val="visible"/>
                                      </p:to>
                                    </p:set>
                                    <p:animEffect transition="in" filter="wipe(up)">
                                      <p:cBhvr>
                                        <p:cTn id="300" dur="1000"/>
                                        <p:tgtEl>
                                          <p:spTgt spid="261491"/>
                                        </p:tgtEl>
                                      </p:cBhvr>
                                    </p:animEffect>
                                  </p:childTnLst>
                                  <p:subTnLst>
                                    <p:animClr clrSpc="rgb" dir="cw">
                                      <p:cBhvr override="childStyle">
                                        <p:cTn dur="1" fill="hold" display="0" masterRel="nextClick" afterEffect="1"/>
                                        <p:tgtEl>
                                          <p:spTgt spid="261491"/>
                                        </p:tgtEl>
                                        <p:attrNameLst>
                                          <p:attrName>ppt_c</p:attrName>
                                        </p:attrNameLst>
                                      </p:cBhvr>
                                      <p:to>
                                        <a:srgbClr val="808080"/>
                                      </p:to>
                                    </p:animClr>
                                  </p:subTnLst>
                                </p:cTn>
                              </p:par>
                              <p:par>
                                <p:cTn id="301" presetID="22" presetClass="entr" presetSubtype="1" fill="hold" grpId="0" nodeType="withEffect">
                                  <p:stCondLst>
                                    <p:cond delay="0"/>
                                  </p:stCondLst>
                                  <p:childTnLst>
                                    <p:set>
                                      <p:cBhvr>
                                        <p:cTn id="302" dur="1" fill="hold">
                                          <p:stCondLst>
                                            <p:cond delay="0"/>
                                          </p:stCondLst>
                                        </p:cTn>
                                        <p:tgtEl>
                                          <p:spTgt spid="261489"/>
                                        </p:tgtEl>
                                        <p:attrNameLst>
                                          <p:attrName>style.visibility</p:attrName>
                                        </p:attrNameLst>
                                      </p:cBhvr>
                                      <p:to>
                                        <p:strVal val="visible"/>
                                      </p:to>
                                    </p:set>
                                    <p:animEffect transition="in" filter="wipe(up)">
                                      <p:cBhvr>
                                        <p:cTn id="303" dur="1000"/>
                                        <p:tgtEl>
                                          <p:spTgt spid="261489"/>
                                        </p:tgtEl>
                                      </p:cBhvr>
                                    </p:animEffect>
                                  </p:childTnLst>
                                  <p:subTnLst>
                                    <p:animClr clrSpc="rgb" dir="cw">
                                      <p:cBhvr override="childStyle">
                                        <p:cTn dur="1" fill="hold" display="0" masterRel="nextClick" afterEffect="1"/>
                                        <p:tgtEl>
                                          <p:spTgt spid="261489"/>
                                        </p:tgtEl>
                                        <p:attrNameLst>
                                          <p:attrName>ppt_c</p:attrName>
                                        </p:attrNameLst>
                                      </p:cBhvr>
                                      <p:to>
                                        <a:srgbClr val="808080"/>
                                      </p:to>
                                    </p:animClr>
                                  </p:subTnLst>
                                </p:cTn>
                              </p:par>
                              <p:par>
                                <p:cTn id="304" presetID="1" presetClass="entr" presetSubtype="0" fill="hold" grpId="0" nodeType="withEffect">
                                  <p:stCondLst>
                                    <p:cond delay="0"/>
                                  </p:stCondLst>
                                  <p:childTnLst>
                                    <p:set>
                                      <p:cBhvr>
                                        <p:cTn id="305" dur="1" fill="hold">
                                          <p:stCondLst>
                                            <p:cond delay="0"/>
                                          </p:stCondLst>
                                        </p:cTn>
                                        <p:tgtEl>
                                          <p:spTgt spid="261472"/>
                                        </p:tgtEl>
                                        <p:attrNameLst>
                                          <p:attrName>style.visibility</p:attrName>
                                        </p:attrNameLst>
                                      </p:cBhvr>
                                      <p:to>
                                        <p:strVal val="visible"/>
                                      </p:to>
                                    </p:set>
                                  </p:childTnLst>
                                </p:cTn>
                              </p:par>
                              <p:par>
                                <p:cTn id="306" presetID="1" presetClass="entr" presetSubtype="0" fill="hold" grpId="0" nodeType="withEffect">
                                  <p:stCondLst>
                                    <p:cond delay="0"/>
                                  </p:stCondLst>
                                  <p:childTnLst>
                                    <p:set>
                                      <p:cBhvr>
                                        <p:cTn id="307" dur="1" fill="hold">
                                          <p:stCondLst>
                                            <p:cond delay="0"/>
                                          </p:stCondLst>
                                        </p:cTn>
                                        <p:tgtEl>
                                          <p:spTgt spid="261471"/>
                                        </p:tgtEl>
                                        <p:attrNameLst>
                                          <p:attrName>style.visibility</p:attrName>
                                        </p:attrNameLst>
                                      </p:cBhvr>
                                      <p:to>
                                        <p:strVal val="visible"/>
                                      </p:to>
                                    </p:set>
                                  </p:childTnLst>
                                </p:cTn>
                              </p:par>
                              <p:par>
                                <p:cTn id="308" presetID="1" presetClass="entr" presetSubtype="0" fill="hold" grpId="0" nodeType="withEffect">
                                  <p:stCondLst>
                                    <p:cond delay="0"/>
                                  </p:stCondLst>
                                  <p:childTnLst>
                                    <p:set>
                                      <p:cBhvr>
                                        <p:cTn id="309" dur="1" fill="hold">
                                          <p:stCondLst>
                                            <p:cond delay="0"/>
                                          </p:stCondLst>
                                        </p:cTn>
                                        <p:tgtEl>
                                          <p:spTgt spid="261448"/>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261447"/>
                                        </p:tgtEl>
                                        <p:attrNameLst>
                                          <p:attrName>style.visibility</p:attrName>
                                        </p:attrNameLst>
                                      </p:cBhvr>
                                      <p:to>
                                        <p:strVal val="visible"/>
                                      </p:to>
                                    </p:set>
                                  </p:childTnLst>
                                </p:cTn>
                              </p:par>
                              <p:par>
                                <p:cTn id="312" presetID="1" presetClass="entr" presetSubtype="0" fill="hold" grpId="0" nodeType="withEffect">
                                  <p:stCondLst>
                                    <p:cond delay="0"/>
                                  </p:stCondLst>
                                  <p:childTnLst>
                                    <p:set>
                                      <p:cBhvr>
                                        <p:cTn id="313" dur="1" fill="hold">
                                          <p:stCondLst>
                                            <p:cond delay="0"/>
                                          </p:stCondLst>
                                        </p:cTn>
                                        <p:tgtEl>
                                          <p:spTgt spid="261450"/>
                                        </p:tgtEl>
                                        <p:attrNameLst>
                                          <p:attrName>style.visibility</p:attrName>
                                        </p:attrNameLst>
                                      </p:cBhvr>
                                      <p:to>
                                        <p:strVal val="visible"/>
                                      </p:to>
                                    </p:set>
                                  </p:childTnLst>
                                </p:cTn>
                              </p:par>
                              <p:par>
                                <p:cTn id="314" presetID="1" presetClass="entr" presetSubtype="0" fill="hold" grpId="0" nodeType="withEffect">
                                  <p:stCondLst>
                                    <p:cond delay="0"/>
                                  </p:stCondLst>
                                  <p:childTnLst>
                                    <p:set>
                                      <p:cBhvr>
                                        <p:cTn id="315" dur="1" fill="hold">
                                          <p:stCondLst>
                                            <p:cond delay="0"/>
                                          </p:stCondLst>
                                        </p:cTn>
                                        <p:tgtEl>
                                          <p:spTgt spid="261451"/>
                                        </p:tgtEl>
                                        <p:attrNameLst>
                                          <p:attrName>style.visibility</p:attrName>
                                        </p:attrNameLst>
                                      </p:cBhvr>
                                      <p:to>
                                        <p:strVal val="visible"/>
                                      </p:to>
                                    </p:set>
                                  </p:childTnLst>
                                </p:cTn>
                              </p:par>
                              <p:par>
                                <p:cTn id="316" presetID="1" presetClass="entr" presetSubtype="0" fill="hold" grpId="0" nodeType="withEffect">
                                  <p:stCondLst>
                                    <p:cond delay="0"/>
                                  </p:stCondLst>
                                  <p:childTnLst>
                                    <p:set>
                                      <p:cBhvr>
                                        <p:cTn id="317" dur="1" fill="hold">
                                          <p:stCondLst>
                                            <p:cond delay="0"/>
                                          </p:stCondLst>
                                        </p:cTn>
                                        <p:tgtEl>
                                          <p:spTgt spid="261449"/>
                                        </p:tgtEl>
                                        <p:attrNameLst>
                                          <p:attrName>style.visibility</p:attrName>
                                        </p:attrNameLst>
                                      </p:cBhvr>
                                      <p:to>
                                        <p:strVal val="visible"/>
                                      </p:to>
                                    </p:set>
                                  </p:childTnLst>
                                </p:cTn>
                              </p:par>
                              <p:par>
                                <p:cTn id="318" presetID="1" presetClass="entr" presetSubtype="0" fill="hold" grpId="0" nodeType="withEffect">
                                  <p:stCondLst>
                                    <p:cond delay="0"/>
                                  </p:stCondLst>
                                  <p:childTnLst>
                                    <p:set>
                                      <p:cBhvr>
                                        <p:cTn id="319" dur="1" fill="hold">
                                          <p:stCondLst>
                                            <p:cond delay="0"/>
                                          </p:stCondLst>
                                        </p:cTn>
                                        <p:tgtEl>
                                          <p:spTgt spid="261452"/>
                                        </p:tgtEl>
                                        <p:attrNameLst>
                                          <p:attrName>style.visibility</p:attrName>
                                        </p:attrNameLst>
                                      </p:cBhvr>
                                      <p:to>
                                        <p:strVal val="visible"/>
                                      </p:to>
                                    </p:set>
                                  </p:childTnLst>
                                </p:cTn>
                              </p:par>
                              <p:par>
                                <p:cTn id="320" presetID="1" presetClass="entr" presetSubtype="0" fill="hold" grpId="0" nodeType="withEffect">
                                  <p:stCondLst>
                                    <p:cond delay="0"/>
                                  </p:stCondLst>
                                  <p:childTnLst>
                                    <p:set>
                                      <p:cBhvr>
                                        <p:cTn id="321" dur="1" fill="hold">
                                          <p:stCondLst>
                                            <p:cond delay="0"/>
                                          </p:stCondLst>
                                        </p:cTn>
                                        <p:tgtEl>
                                          <p:spTgt spid="261415"/>
                                        </p:tgtEl>
                                        <p:attrNameLst>
                                          <p:attrName>style.visibility</p:attrName>
                                        </p:attrNameLst>
                                      </p:cBhvr>
                                      <p:to>
                                        <p:strVal val="visible"/>
                                      </p:to>
                                    </p:set>
                                  </p:childTnLst>
                                </p:cTn>
                              </p:par>
                              <p:par>
                                <p:cTn id="322" presetID="1" presetClass="entr" presetSubtype="0" fill="hold" grpId="0" nodeType="withEffect">
                                  <p:stCondLst>
                                    <p:cond delay="0"/>
                                  </p:stCondLst>
                                  <p:childTnLst>
                                    <p:set>
                                      <p:cBhvr>
                                        <p:cTn id="323" dur="1" fill="hold">
                                          <p:stCondLst>
                                            <p:cond delay="0"/>
                                          </p:stCondLst>
                                        </p:cTn>
                                        <p:tgtEl>
                                          <p:spTgt spid="261414"/>
                                        </p:tgtEl>
                                        <p:attrNameLst>
                                          <p:attrName>style.visibility</p:attrName>
                                        </p:attrNameLst>
                                      </p:cBhvr>
                                      <p:to>
                                        <p:strVal val="visible"/>
                                      </p:to>
                                    </p:set>
                                  </p:childTnLst>
                                </p:cTn>
                              </p:par>
                              <p:par>
                                <p:cTn id="324" presetID="1" presetClass="entr" presetSubtype="0" fill="hold" grpId="0" nodeType="withEffect">
                                  <p:stCondLst>
                                    <p:cond delay="0"/>
                                  </p:stCondLst>
                                  <p:childTnLst>
                                    <p:set>
                                      <p:cBhvr>
                                        <p:cTn id="325" dur="1" fill="hold">
                                          <p:stCondLst>
                                            <p:cond delay="0"/>
                                          </p:stCondLst>
                                        </p:cTn>
                                        <p:tgtEl>
                                          <p:spTgt spid="261427"/>
                                        </p:tgtEl>
                                        <p:attrNameLst>
                                          <p:attrName>style.visibility</p:attrName>
                                        </p:attrNameLst>
                                      </p:cBhvr>
                                      <p:to>
                                        <p:strVal val="visible"/>
                                      </p:to>
                                    </p:set>
                                  </p:childTnLst>
                                </p:cTn>
                              </p:par>
                              <p:par>
                                <p:cTn id="326" presetID="1" presetClass="entr" presetSubtype="0" fill="hold" grpId="0" nodeType="withEffect">
                                  <p:stCondLst>
                                    <p:cond delay="0"/>
                                  </p:stCondLst>
                                  <p:childTnLst>
                                    <p:set>
                                      <p:cBhvr>
                                        <p:cTn id="327" dur="1" fill="hold">
                                          <p:stCondLst>
                                            <p:cond delay="0"/>
                                          </p:stCondLst>
                                        </p:cTn>
                                        <p:tgtEl>
                                          <p:spTgt spid="261416"/>
                                        </p:tgtEl>
                                        <p:attrNameLst>
                                          <p:attrName>style.visibility</p:attrName>
                                        </p:attrNameLst>
                                      </p:cBhvr>
                                      <p:to>
                                        <p:strVal val="visible"/>
                                      </p:to>
                                    </p:set>
                                  </p:childTnLst>
                                </p:cTn>
                              </p:par>
                              <p:par>
                                <p:cTn id="328" presetID="1" presetClass="entr" presetSubtype="0" fill="hold" grpId="0" nodeType="withEffect">
                                  <p:stCondLst>
                                    <p:cond delay="0"/>
                                  </p:stCondLst>
                                  <p:childTnLst>
                                    <p:set>
                                      <p:cBhvr>
                                        <p:cTn id="329" dur="1" fill="hold">
                                          <p:stCondLst>
                                            <p:cond delay="0"/>
                                          </p:stCondLst>
                                        </p:cTn>
                                        <p:tgtEl>
                                          <p:spTgt spid="261417"/>
                                        </p:tgtEl>
                                        <p:attrNameLst>
                                          <p:attrName>style.visibility</p:attrName>
                                        </p:attrNameLst>
                                      </p:cBhvr>
                                      <p:to>
                                        <p:strVal val="visible"/>
                                      </p:to>
                                    </p:set>
                                  </p:childTnLst>
                                </p:cTn>
                              </p:par>
                            </p:childTnLst>
                          </p:cTn>
                        </p:par>
                        <p:par>
                          <p:cTn id="330" fill="hold">
                            <p:stCondLst>
                              <p:cond delay="3500"/>
                            </p:stCondLst>
                            <p:childTnLst>
                              <p:par>
                                <p:cTn id="331" presetID="1" presetClass="entr" presetSubtype="0" fill="hold" grpId="0" nodeType="afterEffect">
                                  <p:stCondLst>
                                    <p:cond delay="0"/>
                                  </p:stCondLst>
                                  <p:childTnLst>
                                    <p:set>
                                      <p:cBhvr>
                                        <p:cTn id="332" dur="1" fill="hold">
                                          <p:stCondLst>
                                            <p:cond delay="0"/>
                                          </p:stCondLst>
                                        </p:cTn>
                                        <p:tgtEl>
                                          <p:spTgt spid="261428"/>
                                        </p:tgtEl>
                                        <p:attrNameLst>
                                          <p:attrName>style.visibility</p:attrName>
                                        </p:attrNameLst>
                                      </p:cBhvr>
                                      <p:to>
                                        <p:strVal val="visible"/>
                                      </p:to>
                                    </p:set>
                                  </p:childTnLst>
                                </p:cTn>
                              </p:par>
                              <p:par>
                                <p:cTn id="333" presetID="1" presetClass="entr" presetSubtype="0" fill="hold" grpId="0" nodeType="withEffect">
                                  <p:stCondLst>
                                    <p:cond delay="0"/>
                                  </p:stCondLst>
                                  <p:childTnLst>
                                    <p:set>
                                      <p:cBhvr>
                                        <p:cTn id="334" dur="1" fill="hold">
                                          <p:stCondLst>
                                            <p:cond delay="0"/>
                                          </p:stCondLst>
                                        </p:cTn>
                                        <p:tgtEl>
                                          <p:spTgt spid="261166"/>
                                        </p:tgtEl>
                                        <p:attrNameLst>
                                          <p:attrName>style.visibility</p:attrName>
                                        </p:attrNameLst>
                                      </p:cBhvr>
                                      <p:to>
                                        <p:strVal val="visible"/>
                                      </p:to>
                                    </p:set>
                                  </p:childTnLst>
                                </p:cTn>
                              </p:par>
                            </p:childTnLst>
                          </p:cTn>
                        </p:par>
                        <p:par>
                          <p:cTn id="335" fill="hold">
                            <p:stCondLst>
                              <p:cond delay="3500"/>
                            </p:stCondLst>
                            <p:childTnLst>
                              <p:par>
                                <p:cTn id="336" presetID="8" presetClass="emph" presetSubtype="0" fill="hold" grpId="1" nodeType="afterEffect">
                                  <p:stCondLst>
                                    <p:cond delay="0"/>
                                  </p:stCondLst>
                                  <p:childTnLst>
                                    <p:animRot by="21600000">
                                      <p:cBhvr>
                                        <p:cTn id="337" dur="500" fill="hold"/>
                                        <p:tgtEl>
                                          <p:spTgt spid="261428"/>
                                        </p:tgtEl>
                                        <p:attrNameLst>
                                          <p:attrName>r</p:attrName>
                                        </p:attrNameLst>
                                      </p:cBhvr>
                                    </p:animRot>
                                  </p:childTnLst>
                                  <p:subTnLst>
                                    <p:animClr clrSpc="rgb" dir="cw">
                                      <p:cBhvr override="childStyle">
                                        <p:cTn dur="1" fill="hold" display="0" masterRel="nextClick" afterEffect="1"/>
                                        <p:tgtEl>
                                          <p:spTgt spid="261428"/>
                                        </p:tgtEl>
                                        <p:attrNameLst>
                                          <p:attrName>ppt_c</p:attrName>
                                        </p:attrNameLst>
                                      </p:cBhvr>
                                      <p:to>
                                        <a:schemeClr val="tx1"/>
                                      </p:to>
                                    </p:animClr>
                                  </p:subTnLst>
                                </p:cTn>
                              </p:par>
                              <p:par>
                                <p:cTn id="338" presetID="8" presetClass="emph" presetSubtype="0" fill="hold" grpId="1" nodeType="withEffect">
                                  <p:stCondLst>
                                    <p:cond delay="0"/>
                                  </p:stCondLst>
                                  <p:childTnLst>
                                    <p:animRot by="21600000">
                                      <p:cBhvr>
                                        <p:cTn id="339" dur="500" fill="hold"/>
                                        <p:tgtEl>
                                          <p:spTgt spid="261472"/>
                                        </p:tgtEl>
                                        <p:attrNameLst>
                                          <p:attrName>r</p:attrName>
                                        </p:attrNameLst>
                                      </p:cBhvr>
                                    </p:animRot>
                                  </p:childTnLst>
                                  <p:subTnLst>
                                    <p:animClr clrSpc="rgb" dir="cw">
                                      <p:cBhvr override="childStyle">
                                        <p:cTn dur="1" fill="hold" display="0" masterRel="nextClick" afterEffect="1"/>
                                        <p:tgtEl>
                                          <p:spTgt spid="261472"/>
                                        </p:tgtEl>
                                        <p:attrNameLst>
                                          <p:attrName>ppt_c</p:attrName>
                                        </p:attrNameLst>
                                      </p:cBhvr>
                                      <p:to>
                                        <a:schemeClr val="tx1"/>
                                      </p:to>
                                    </p:animClr>
                                  </p:subTnLst>
                                </p:cTn>
                              </p:par>
                              <p:par>
                                <p:cTn id="340" presetID="8" presetClass="emph" presetSubtype="0" fill="hold" grpId="1" nodeType="withEffect">
                                  <p:stCondLst>
                                    <p:cond delay="0"/>
                                  </p:stCondLst>
                                  <p:childTnLst>
                                    <p:animRot by="21600000">
                                      <p:cBhvr>
                                        <p:cTn id="341" dur="500" fill="hold"/>
                                        <p:tgtEl>
                                          <p:spTgt spid="261471"/>
                                        </p:tgtEl>
                                        <p:attrNameLst>
                                          <p:attrName>r</p:attrName>
                                        </p:attrNameLst>
                                      </p:cBhvr>
                                    </p:animRot>
                                  </p:childTnLst>
                                  <p:subTnLst>
                                    <p:animClr clrSpc="rgb" dir="cw">
                                      <p:cBhvr override="childStyle">
                                        <p:cTn dur="1" fill="hold" display="0" masterRel="nextClick" afterEffect="1"/>
                                        <p:tgtEl>
                                          <p:spTgt spid="261471"/>
                                        </p:tgtEl>
                                        <p:attrNameLst>
                                          <p:attrName>ppt_c</p:attrName>
                                        </p:attrNameLst>
                                      </p:cBhvr>
                                      <p:to>
                                        <a:schemeClr val="tx1"/>
                                      </p:to>
                                    </p:animClr>
                                  </p:subTnLst>
                                </p:cTn>
                              </p:par>
                              <p:par>
                                <p:cTn id="342" presetID="8" presetClass="emph" presetSubtype="0" fill="hold" grpId="1" nodeType="withEffect">
                                  <p:stCondLst>
                                    <p:cond delay="0"/>
                                  </p:stCondLst>
                                  <p:childTnLst>
                                    <p:animRot by="21600000">
                                      <p:cBhvr>
                                        <p:cTn id="343" dur="500" fill="hold"/>
                                        <p:tgtEl>
                                          <p:spTgt spid="261448"/>
                                        </p:tgtEl>
                                        <p:attrNameLst>
                                          <p:attrName>r</p:attrName>
                                        </p:attrNameLst>
                                      </p:cBhvr>
                                    </p:animRot>
                                  </p:childTnLst>
                                  <p:subTnLst>
                                    <p:animClr clrSpc="rgb" dir="cw">
                                      <p:cBhvr override="childStyle">
                                        <p:cTn dur="1" fill="hold" display="0" masterRel="nextClick" afterEffect="1"/>
                                        <p:tgtEl>
                                          <p:spTgt spid="261448"/>
                                        </p:tgtEl>
                                        <p:attrNameLst>
                                          <p:attrName>ppt_c</p:attrName>
                                        </p:attrNameLst>
                                      </p:cBhvr>
                                      <p:to>
                                        <a:schemeClr val="tx1"/>
                                      </p:to>
                                    </p:animClr>
                                  </p:subTnLst>
                                </p:cTn>
                              </p:par>
                              <p:par>
                                <p:cTn id="344" presetID="8" presetClass="emph" presetSubtype="0" fill="hold" grpId="1" nodeType="withEffect">
                                  <p:stCondLst>
                                    <p:cond delay="0"/>
                                  </p:stCondLst>
                                  <p:childTnLst>
                                    <p:animRot by="21600000">
                                      <p:cBhvr>
                                        <p:cTn id="345" dur="500" fill="hold"/>
                                        <p:tgtEl>
                                          <p:spTgt spid="261447"/>
                                        </p:tgtEl>
                                        <p:attrNameLst>
                                          <p:attrName>r</p:attrName>
                                        </p:attrNameLst>
                                      </p:cBhvr>
                                    </p:animRot>
                                  </p:childTnLst>
                                  <p:subTnLst>
                                    <p:animClr clrSpc="rgb" dir="cw">
                                      <p:cBhvr override="childStyle">
                                        <p:cTn dur="1" fill="hold" display="0" masterRel="nextClick" afterEffect="1"/>
                                        <p:tgtEl>
                                          <p:spTgt spid="261447"/>
                                        </p:tgtEl>
                                        <p:attrNameLst>
                                          <p:attrName>ppt_c</p:attrName>
                                        </p:attrNameLst>
                                      </p:cBhvr>
                                      <p:to>
                                        <a:schemeClr val="tx1"/>
                                      </p:to>
                                    </p:animClr>
                                  </p:subTnLst>
                                </p:cTn>
                              </p:par>
                              <p:par>
                                <p:cTn id="346" presetID="8" presetClass="emph" presetSubtype="0" fill="hold" grpId="1" nodeType="withEffect">
                                  <p:stCondLst>
                                    <p:cond delay="0"/>
                                  </p:stCondLst>
                                  <p:childTnLst>
                                    <p:animRot by="21600000">
                                      <p:cBhvr>
                                        <p:cTn id="347" dur="500" fill="hold"/>
                                        <p:tgtEl>
                                          <p:spTgt spid="261450"/>
                                        </p:tgtEl>
                                        <p:attrNameLst>
                                          <p:attrName>r</p:attrName>
                                        </p:attrNameLst>
                                      </p:cBhvr>
                                    </p:animRot>
                                  </p:childTnLst>
                                  <p:subTnLst>
                                    <p:animClr clrSpc="rgb" dir="cw">
                                      <p:cBhvr override="childStyle">
                                        <p:cTn dur="1" fill="hold" display="0" masterRel="nextClick" afterEffect="1"/>
                                        <p:tgtEl>
                                          <p:spTgt spid="261450"/>
                                        </p:tgtEl>
                                        <p:attrNameLst>
                                          <p:attrName>ppt_c</p:attrName>
                                        </p:attrNameLst>
                                      </p:cBhvr>
                                      <p:to>
                                        <a:schemeClr val="tx1"/>
                                      </p:to>
                                    </p:animClr>
                                  </p:subTnLst>
                                </p:cTn>
                              </p:par>
                              <p:par>
                                <p:cTn id="348" presetID="8" presetClass="emph" presetSubtype="0" fill="hold" grpId="1" nodeType="withEffect">
                                  <p:stCondLst>
                                    <p:cond delay="0"/>
                                  </p:stCondLst>
                                  <p:childTnLst>
                                    <p:animRot by="21600000">
                                      <p:cBhvr>
                                        <p:cTn id="349" dur="500" fill="hold"/>
                                        <p:tgtEl>
                                          <p:spTgt spid="261449"/>
                                        </p:tgtEl>
                                        <p:attrNameLst>
                                          <p:attrName>r</p:attrName>
                                        </p:attrNameLst>
                                      </p:cBhvr>
                                    </p:animRot>
                                  </p:childTnLst>
                                  <p:subTnLst>
                                    <p:animClr clrSpc="rgb" dir="cw">
                                      <p:cBhvr override="childStyle">
                                        <p:cTn dur="1" fill="hold" display="0" masterRel="nextClick" afterEffect="1"/>
                                        <p:tgtEl>
                                          <p:spTgt spid="261449"/>
                                        </p:tgtEl>
                                        <p:attrNameLst>
                                          <p:attrName>ppt_c</p:attrName>
                                        </p:attrNameLst>
                                      </p:cBhvr>
                                      <p:to>
                                        <a:schemeClr val="tx1"/>
                                      </p:to>
                                    </p:animClr>
                                  </p:subTnLst>
                                </p:cTn>
                              </p:par>
                              <p:par>
                                <p:cTn id="350" presetID="8" presetClass="emph" presetSubtype="0" fill="hold" grpId="1" nodeType="withEffect">
                                  <p:stCondLst>
                                    <p:cond delay="0"/>
                                  </p:stCondLst>
                                  <p:childTnLst>
                                    <p:animRot by="21600000">
                                      <p:cBhvr>
                                        <p:cTn id="351" dur="500" fill="hold"/>
                                        <p:tgtEl>
                                          <p:spTgt spid="261452"/>
                                        </p:tgtEl>
                                        <p:attrNameLst>
                                          <p:attrName>r</p:attrName>
                                        </p:attrNameLst>
                                      </p:cBhvr>
                                    </p:animRot>
                                  </p:childTnLst>
                                  <p:subTnLst>
                                    <p:animClr clrSpc="rgb" dir="cw">
                                      <p:cBhvr override="childStyle">
                                        <p:cTn dur="1" fill="hold" display="0" masterRel="nextClick" afterEffect="1"/>
                                        <p:tgtEl>
                                          <p:spTgt spid="261452"/>
                                        </p:tgtEl>
                                        <p:attrNameLst>
                                          <p:attrName>ppt_c</p:attrName>
                                        </p:attrNameLst>
                                      </p:cBhvr>
                                      <p:to>
                                        <a:schemeClr val="tx1"/>
                                      </p:to>
                                    </p:animClr>
                                  </p:subTnLst>
                                </p:cTn>
                              </p:par>
                              <p:par>
                                <p:cTn id="352" presetID="8" presetClass="emph" presetSubtype="0" fill="hold" grpId="1" nodeType="withEffect">
                                  <p:stCondLst>
                                    <p:cond delay="0"/>
                                  </p:stCondLst>
                                  <p:childTnLst>
                                    <p:animRot by="21600000">
                                      <p:cBhvr>
                                        <p:cTn id="353" dur="500" fill="hold"/>
                                        <p:tgtEl>
                                          <p:spTgt spid="261451"/>
                                        </p:tgtEl>
                                        <p:attrNameLst>
                                          <p:attrName>r</p:attrName>
                                        </p:attrNameLst>
                                      </p:cBhvr>
                                    </p:animRot>
                                  </p:childTnLst>
                                  <p:subTnLst>
                                    <p:animClr clrSpc="rgb" dir="cw">
                                      <p:cBhvr override="childStyle">
                                        <p:cTn dur="1" fill="hold" display="0" masterRel="nextClick" afterEffect="1"/>
                                        <p:tgtEl>
                                          <p:spTgt spid="261451"/>
                                        </p:tgtEl>
                                        <p:attrNameLst>
                                          <p:attrName>ppt_c</p:attrName>
                                        </p:attrNameLst>
                                      </p:cBhvr>
                                      <p:to>
                                        <a:schemeClr val="tx1"/>
                                      </p:to>
                                    </p:animClr>
                                  </p:subTnLst>
                                </p:cTn>
                              </p:par>
                              <p:par>
                                <p:cTn id="354" presetID="8" presetClass="emph" presetSubtype="0" fill="hold" grpId="1" nodeType="withEffect">
                                  <p:stCondLst>
                                    <p:cond delay="0"/>
                                  </p:stCondLst>
                                  <p:childTnLst>
                                    <p:animRot by="21600000">
                                      <p:cBhvr>
                                        <p:cTn id="355" dur="500" fill="hold"/>
                                        <p:tgtEl>
                                          <p:spTgt spid="261415"/>
                                        </p:tgtEl>
                                        <p:attrNameLst>
                                          <p:attrName>r</p:attrName>
                                        </p:attrNameLst>
                                      </p:cBhvr>
                                    </p:animRot>
                                  </p:childTnLst>
                                  <p:subTnLst>
                                    <p:animClr clrSpc="rgb" dir="cw">
                                      <p:cBhvr override="childStyle">
                                        <p:cTn dur="1" fill="hold" display="0" masterRel="nextClick" afterEffect="1"/>
                                        <p:tgtEl>
                                          <p:spTgt spid="261415"/>
                                        </p:tgtEl>
                                        <p:attrNameLst>
                                          <p:attrName>ppt_c</p:attrName>
                                        </p:attrNameLst>
                                      </p:cBhvr>
                                      <p:to>
                                        <a:schemeClr val="tx1"/>
                                      </p:to>
                                    </p:animClr>
                                  </p:subTnLst>
                                </p:cTn>
                              </p:par>
                              <p:par>
                                <p:cTn id="356" presetID="8" presetClass="emph" presetSubtype="0" fill="hold" grpId="1" nodeType="withEffect">
                                  <p:stCondLst>
                                    <p:cond delay="0"/>
                                  </p:stCondLst>
                                  <p:childTnLst>
                                    <p:animRot by="21600000">
                                      <p:cBhvr>
                                        <p:cTn id="357" dur="500" fill="hold"/>
                                        <p:tgtEl>
                                          <p:spTgt spid="261414"/>
                                        </p:tgtEl>
                                        <p:attrNameLst>
                                          <p:attrName>r</p:attrName>
                                        </p:attrNameLst>
                                      </p:cBhvr>
                                    </p:animRot>
                                  </p:childTnLst>
                                  <p:subTnLst>
                                    <p:animClr clrSpc="rgb" dir="cw">
                                      <p:cBhvr override="childStyle">
                                        <p:cTn dur="1" fill="hold" display="0" masterRel="nextClick" afterEffect="1"/>
                                        <p:tgtEl>
                                          <p:spTgt spid="261414"/>
                                        </p:tgtEl>
                                        <p:attrNameLst>
                                          <p:attrName>ppt_c</p:attrName>
                                        </p:attrNameLst>
                                      </p:cBhvr>
                                      <p:to>
                                        <a:schemeClr val="tx1"/>
                                      </p:to>
                                    </p:animClr>
                                  </p:subTnLst>
                                </p:cTn>
                              </p:par>
                              <p:par>
                                <p:cTn id="358" presetID="8" presetClass="emph" presetSubtype="0" fill="hold" grpId="1" nodeType="withEffect">
                                  <p:stCondLst>
                                    <p:cond delay="0"/>
                                  </p:stCondLst>
                                  <p:childTnLst>
                                    <p:animRot by="21600000">
                                      <p:cBhvr>
                                        <p:cTn id="359" dur="500" fill="hold"/>
                                        <p:tgtEl>
                                          <p:spTgt spid="261427"/>
                                        </p:tgtEl>
                                        <p:attrNameLst>
                                          <p:attrName>r</p:attrName>
                                        </p:attrNameLst>
                                      </p:cBhvr>
                                    </p:animRot>
                                  </p:childTnLst>
                                  <p:subTnLst>
                                    <p:animClr clrSpc="rgb" dir="cw">
                                      <p:cBhvr override="childStyle">
                                        <p:cTn dur="1" fill="hold" display="0" masterRel="nextClick" afterEffect="1"/>
                                        <p:tgtEl>
                                          <p:spTgt spid="261427"/>
                                        </p:tgtEl>
                                        <p:attrNameLst>
                                          <p:attrName>ppt_c</p:attrName>
                                        </p:attrNameLst>
                                      </p:cBhvr>
                                      <p:to>
                                        <a:schemeClr val="tx1"/>
                                      </p:to>
                                    </p:animClr>
                                  </p:subTnLst>
                                </p:cTn>
                              </p:par>
                              <p:par>
                                <p:cTn id="360" presetID="8" presetClass="emph" presetSubtype="0" fill="hold" grpId="1" nodeType="withEffect">
                                  <p:stCondLst>
                                    <p:cond delay="0"/>
                                  </p:stCondLst>
                                  <p:childTnLst>
                                    <p:animRot by="21600000">
                                      <p:cBhvr>
                                        <p:cTn id="361" dur="500" fill="hold"/>
                                        <p:tgtEl>
                                          <p:spTgt spid="261416"/>
                                        </p:tgtEl>
                                        <p:attrNameLst>
                                          <p:attrName>r</p:attrName>
                                        </p:attrNameLst>
                                      </p:cBhvr>
                                    </p:animRot>
                                  </p:childTnLst>
                                  <p:subTnLst>
                                    <p:animClr clrSpc="rgb" dir="cw">
                                      <p:cBhvr override="childStyle">
                                        <p:cTn dur="1" fill="hold" display="0" masterRel="nextClick" afterEffect="1"/>
                                        <p:tgtEl>
                                          <p:spTgt spid="261416"/>
                                        </p:tgtEl>
                                        <p:attrNameLst>
                                          <p:attrName>ppt_c</p:attrName>
                                        </p:attrNameLst>
                                      </p:cBhvr>
                                      <p:to>
                                        <a:schemeClr val="tx1"/>
                                      </p:to>
                                    </p:animClr>
                                  </p:subTnLst>
                                </p:cTn>
                              </p:par>
                              <p:par>
                                <p:cTn id="362" presetID="8" presetClass="emph" presetSubtype="0" fill="hold" grpId="1" nodeType="withEffect">
                                  <p:stCondLst>
                                    <p:cond delay="0"/>
                                  </p:stCondLst>
                                  <p:childTnLst>
                                    <p:animRot by="21600000">
                                      <p:cBhvr>
                                        <p:cTn id="363" dur="500" fill="hold"/>
                                        <p:tgtEl>
                                          <p:spTgt spid="261417"/>
                                        </p:tgtEl>
                                        <p:attrNameLst>
                                          <p:attrName>r</p:attrName>
                                        </p:attrNameLst>
                                      </p:cBhvr>
                                    </p:animRot>
                                  </p:childTnLst>
                                  <p:subTnLst>
                                    <p:animClr clrSpc="rgb" dir="cw">
                                      <p:cBhvr override="childStyle">
                                        <p:cTn dur="1" fill="hold" display="0" masterRel="nextClick" afterEffect="1"/>
                                        <p:tgtEl>
                                          <p:spTgt spid="261417"/>
                                        </p:tgtEl>
                                        <p:attrNameLst>
                                          <p:attrName>ppt_c</p:attrName>
                                        </p:attrNameLst>
                                      </p:cBhvr>
                                      <p:to>
                                        <a:schemeClr val="tx1"/>
                                      </p:to>
                                    </p:animClr>
                                  </p:subTnLst>
                                </p:cTn>
                              </p:par>
                              <p:par>
                                <p:cTn id="364" presetID="8" presetClass="emph" presetSubtype="0" fill="hold" grpId="1" nodeType="withEffect">
                                  <p:stCondLst>
                                    <p:cond delay="0"/>
                                  </p:stCondLst>
                                  <p:childTnLst>
                                    <p:animRot by="21600000">
                                      <p:cBhvr>
                                        <p:cTn id="365" dur="500" fill="hold"/>
                                        <p:tgtEl>
                                          <p:spTgt spid="261166"/>
                                        </p:tgtEl>
                                        <p:attrNameLst>
                                          <p:attrName>r</p:attrName>
                                        </p:attrNameLst>
                                      </p:cBhvr>
                                    </p:animRot>
                                  </p:childTnLst>
                                  <p:subTnLst>
                                    <p:animClr clrSpc="rgb" dir="cw">
                                      <p:cBhvr override="childStyle">
                                        <p:cTn dur="1" fill="hold" display="0" masterRel="nextClick" afterEffect="1"/>
                                        <p:tgtEl>
                                          <p:spTgt spid="261166"/>
                                        </p:tgtEl>
                                        <p:attrNameLst>
                                          <p:attrName>ppt_c</p:attrName>
                                        </p:attrNameLst>
                                      </p:cBhvr>
                                      <p:to>
                                        <a:schemeClr val="tx1"/>
                                      </p:to>
                                    </p:animClr>
                                  </p:subTnLst>
                                </p:cTn>
                              </p:par>
                            </p:childTnLst>
                          </p:cTn>
                        </p:par>
                        <p:par>
                          <p:cTn id="366" fill="hold">
                            <p:stCondLst>
                              <p:cond delay="4000"/>
                            </p:stCondLst>
                            <p:childTnLst>
                              <p:par>
                                <p:cTn id="367" presetID="26" presetClass="emph" presetSubtype="0" fill="hold" nodeType="afterEffect">
                                  <p:stCondLst>
                                    <p:cond delay="0"/>
                                  </p:stCondLst>
                                  <p:childTnLst>
                                    <p:animEffect transition="out" filter="fade">
                                      <p:cBhvr>
                                        <p:cTn id="368" dur="500" tmFilter="0, 0; .2, .5; .8, .5; 1, 0"/>
                                        <p:tgtEl>
                                          <p:spTgt spid="261378"/>
                                        </p:tgtEl>
                                      </p:cBhvr>
                                    </p:animEffect>
                                    <p:animScale>
                                      <p:cBhvr>
                                        <p:cTn id="369" dur="250" autoRev="1" fill="hold"/>
                                        <p:tgtEl>
                                          <p:spTgt spid="261378"/>
                                        </p:tgtEl>
                                      </p:cBhvr>
                                      <p:by x="105000" y="105000"/>
                                    </p:animScale>
                                  </p:childTnLst>
                                  <p:subTnLst>
                                    <p:animClr clrSpc="rgb" dir="cw">
                                      <p:cBhvr override="childStyle">
                                        <p:cTn dur="1" fill="hold" display="0" masterRel="nextClick" afterEffect="1"/>
                                        <p:tgtEl>
                                          <p:spTgt spid="261378"/>
                                        </p:tgtEl>
                                        <p:attrNameLst>
                                          <p:attrName>ppt_c</p:attrName>
                                        </p:attrNameLst>
                                      </p:cBhvr>
                                      <p:to>
                                        <a:srgbClr val="808080"/>
                                      </p:to>
                                    </p:animClr>
                                  </p:subTnLst>
                                </p:cTn>
                              </p:par>
                              <p:par>
                                <p:cTn id="370" presetID="26" presetClass="emph" presetSubtype="0" fill="hold" nodeType="withEffect">
                                  <p:stCondLst>
                                    <p:cond delay="0"/>
                                  </p:stCondLst>
                                  <p:childTnLst>
                                    <p:animEffect transition="out" filter="fade">
                                      <p:cBhvr>
                                        <p:cTn id="371" dur="500" tmFilter="0, 0; .2, .5; .8, .5; 1, 0"/>
                                        <p:tgtEl>
                                          <p:spTgt spid="261373"/>
                                        </p:tgtEl>
                                      </p:cBhvr>
                                    </p:animEffect>
                                    <p:animScale>
                                      <p:cBhvr>
                                        <p:cTn id="372" dur="250" autoRev="1" fill="hold"/>
                                        <p:tgtEl>
                                          <p:spTgt spid="261373"/>
                                        </p:tgtEl>
                                      </p:cBhvr>
                                      <p:by x="105000" y="105000"/>
                                    </p:animScale>
                                  </p:childTnLst>
                                  <p:subTnLst>
                                    <p:animClr clrSpc="rgb" dir="cw">
                                      <p:cBhvr override="childStyle">
                                        <p:cTn dur="1" fill="hold" display="0" masterRel="nextClick" afterEffect="1"/>
                                        <p:tgtEl>
                                          <p:spTgt spid="261373"/>
                                        </p:tgtEl>
                                        <p:attrNameLst>
                                          <p:attrName>ppt_c</p:attrName>
                                        </p:attrNameLst>
                                      </p:cBhvr>
                                      <p:to>
                                        <a:srgbClr val="808080"/>
                                      </p:to>
                                    </p:animClr>
                                  </p:subTnLst>
                                </p:cTn>
                              </p:par>
                              <p:par>
                                <p:cTn id="373" presetID="26" presetClass="emph" presetSubtype="0" fill="hold" nodeType="withEffect">
                                  <p:stCondLst>
                                    <p:cond delay="0"/>
                                  </p:stCondLst>
                                  <p:childTnLst>
                                    <p:animEffect transition="out" filter="fade">
                                      <p:cBhvr>
                                        <p:cTn id="374" dur="500" tmFilter="0, 0; .2, .5; .8, .5; 1, 0"/>
                                        <p:tgtEl>
                                          <p:spTgt spid="30"/>
                                        </p:tgtEl>
                                      </p:cBhvr>
                                    </p:animEffect>
                                    <p:animScale>
                                      <p:cBhvr>
                                        <p:cTn id="375" dur="250" autoRev="1" fill="hold"/>
                                        <p:tgtEl>
                                          <p:spTgt spid="30"/>
                                        </p:tgtEl>
                                      </p:cBhvr>
                                      <p:by x="105000" y="105000"/>
                                    </p:animScale>
                                  </p:childTnLst>
                                  <p:subTnLst>
                                    <p:animClr clrSpc="rgb" dir="cw">
                                      <p:cBhvr override="childStyle">
                                        <p:cTn dur="1" fill="hold" display="0" masterRel="nextClick" afterEffect="1"/>
                                        <p:tgtEl>
                                          <p:spTgt spid="30"/>
                                        </p:tgtEl>
                                        <p:attrNameLst>
                                          <p:attrName>ppt_c</p:attrName>
                                        </p:attrNameLst>
                                      </p:cBhvr>
                                      <p:to>
                                        <a:srgbClr val="808080"/>
                                      </p:to>
                                    </p:animClr>
                                  </p:subTnLst>
                                </p:cTn>
                              </p:par>
                              <p:par>
                                <p:cTn id="376" presetID="26" presetClass="emph" presetSubtype="0" fill="hold" nodeType="withEffect">
                                  <p:stCondLst>
                                    <p:cond delay="0"/>
                                  </p:stCondLst>
                                  <p:childTnLst>
                                    <p:animEffect transition="out" filter="fade">
                                      <p:cBhvr>
                                        <p:cTn id="377" dur="500" tmFilter="0, 0; .2, .5; .8, .5; 1, 0"/>
                                        <p:tgtEl>
                                          <p:spTgt spid="261382"/>
                                        </p:tgtEl>
                                      </p:cBhvr>
                                    </p:animEffect>
                                    <p:animScale>
                                      <p:cBhvr>
                                        <p:cTn id="378" dur="250" autoRev="1" fill="hold"/>
                                        <p:tgtEl>
                                          <p:spTgt spid="261382"/>
                                        </p:tgtEl>
                                      </p:cBhvr>
                                      <p:by x="105000" y="105000"/>
                                    </p:animScale>
                                  </p:childTnLst>
                                  <p:subTnLst>
                                    <p:animClr clrSpc="rgb" dir="cw">
                                      <p:cBhvr override="childStyle">
                                        <p:cTn dur="1" fill="hold" display="0" masterRel="nextClick" afterEffect="1"/>
                                        <p:tgtEl>
                                          <p:spTgt spid="261382"/>
                                        </p:tgtEl>
                                        <p:attrNameLst>
                                          <p:attrName>ppt_c</p:attrName>
                                        </p:attrNameLst>
                                      </p:cBhvr>
                                      <p:to>
                                        <a:srgbClr val="808080"/>
                                      </p:to>
                                    </p:animClr>
                                  </p:subTnLst>
                                </p:cTn>
                              </p:par>
                              <p:par>
                                <p:cTn id="379" presetID="26" presetClass="emph" presetSubtype="0" fill="hold" nodeType="withEffect">
                                  <p:stCondLst>
                                    <p:cond delay="0"/>
                                  </p:stCondLst>
                                  <p:childTnLst>
                                    <p:animEffect transition="out" filter="fade">
                                      <p:cBhvr>
                                        <p:cTn id="380" dur="500" tmFilter="0, 0; .2, .5; .8, .5; 1, 0"/>
                                        <p:tgtEl>
                                          <p:spTgt spid="261380"/>
                                        </p:tgtEl>
                                      </p:cBhvr>
                                    </p:animEffect>
                                    <p:animScale>
                                      <p:cBhvr>
                                        <p:cTn id="381" dur="250" autoRev="1" fill="hold"/>
                                        <p:tgtEl>
                                          <p:spTgt spid="261380"/>
                                        </p:tgtEl>
                                      </p:cBhvr>
                                      <p:by x="105000" y="105000"/>
                                    </p:animScale>
                                  </p:childTnLst>
                                  <p:subTnLst>
                                    <p:animClr clrSpc="rgb" dir="cw">
                                      <p:cBhvr override="childStyle">
                                        <p:cTn dur="1" fill="hold" display="0" masterRel="nextClick" afterEffect="1"/>
                                        <p:tgtEl>
                                          <p:spTgt spid="261380"/>
                                        </p:tgtEl>
                                        <p:attrNameLst>
                                          <p:attrName>ppt_c</p:attrName>
                                        </p:attrNameLst>
                                      </p:cBhvr>
                                      <p:to>
                                        <a:srgbClr val="808080"/>
                                      </p:to>
                                    </p:animClr>
                                  </p:subTnLst>
                                </p:cTn>
                              </p:par>
                              <p:par>
                                <p:cTn id="382" presetID="26" presetClass="emph" presetSubtype="0" fill="hold" nodeType="withEffect">
                                  <p:stCondLst>
                                    <p:cond delay="0"/>
                                  </p:stCondLst>
                                  <p:childTnLst>
                                    <p:animEffect transition="out" filter="fade">
                                      <p:cBhvr>
                                        <p:cTn id="383" dur="500" tmFilter="0, 0; .2, .5; .8, .5; 1, 0"/>
                                        <p:tgtEl>
                                          <p:spTgt spid="12"/>
                                        </p:tgtEl>
                                      </p:cBhvr>
                                    </p:animEffect>
                                    <p:animScale>
                                      <p:cBhvr>
                                        <p:cTn id="384" dur="250" autoRev="1" fill="hold"/>
                                        <p:tgtEl>
                                          <p:spTgt spid="12"/>
                                        </p:tgtEl>
                                      </p:cBhvr>
                                      <p:by x="105000" y="105000"/>
                                    </p:animScale>
                                  </p:childTnLst>
                                  <p:subTnLst>
                                    <p:animClr clrSpc="rgb" dir="cw">
                                      <p:cBhvr override="childStyle">
                                        <p:cTn dur="1" fill="hold" display="0" masterRel="nextClick" afterEffect="1"/>
                                        <p:tgtEl>
                                          <p:spTgt spid="12"/>
                                        </p:tgtEl>
                                        <p:attrNameLst>
                                          <p:attrName>ppt_c</p:attrName>
                                        </p:attrNameLst>
                                      </p:cBhvr>
                                      <p:to>
                                        <a:srgbClr val="808080"/>
                                      </p:to>
                                    </p:animClr>
                                  </p:subTnLst>
                                </p:cTn>
                              </p:par>
                              <p:par>
                                <p:cTn id="385" presetID="26" presetClass="emph" presetSubtype="0" fill="hold" nodeType="withEffect">
                                  <p:stCondLst>
                                    <p:cond delay="0"/>
                                  </p:stCondLst>
                                  <p:childTnLst>
                                    <p:animEffect transition="out" filter="fade">
                                      <p:cBhvr>
                                        <p:cTn id="386" dur="500" tmFilter="0, 0; .2, .5; .8, .5; 1, 0"/>
                                        <p:tgtEl>
                                          <p:spTgt spid="261356"/>
                                        </p:tgtEl>
                                      </p:cBhvr>
                                    </p:animEffect>
                                    <p:animScale>
                                      <p:cBhvr>
                                        <p:cTn id="387" dur="250" autoRev="1" fill="hold"/>
                                        <p:tgtEl>
                                          <p:spTgt spid="261356"/>
                                        </p:tgtEl>
                                      </p:cBhvr>
                                      <p:by x="105000" y="105000"/>
                                    </p:animScale>
                                  </p:childTnLst>
                                  <p:subTnLst>
                                    <p:animClr clrSpc="rgb" dir="cw">
                                      <p:cBhvr override="childStyle">
                                        <p:cTn dur="1" fill="hold" display="0" masterRel="nextClick" afterEffect="1"/>
                                        <p:tgtEl>
                                          <p:spTgt spid="261356"/>
                                        </p:tgtEl>
                                        <p:attrNameLst>
                                          <p:attrName>ppt_c</p:attrName>
                                        </p:attrNameLst>
                                      </p:cBhvr>
                                      <p:to>
                                        <a:srgbClr val="808080"/>
                                      </p:to>
                                    </p:animClr>
                                  </p:subTnLst>
                                </p:cTn>
                              </p:par>
                              <p:par>
                                <p:cTn id="388" presetID="26" presetClass="emph" presetSubtype="0" fill="hold" nodeType="withEffect">
                                  <p:stCondLst>
                                    <p:cond delay="0"/>
                                  </p:stCondLst>
                                  <p:childTnLst>
                                    <p:animEffect transition="out" filter="fade">
                                      <p:cBhvr>
                                        <p:cTn id="389" dur="500" tmFilter="0, 0; .2, .5; .8, .5; 1, 0"/>
                                        <p:tgtEl>
                                          <p:spTgt spid="261358"/>
                                        </p:tgtEl>
                                      </p:cBhvr>
                                    </p:animEffect>
                                    <p:animScale>
                                      <p:cBhvr>
                                        <p:cTn id="390" dur="250" autoRev="1" fill="hold"/>
                                        <p:tgtEl>
                                          <p:spTgt spid="261358"/>
                                        </p:tgtEl>
                                      </p:cBhvr>
                                      <p:by x="105000" y="105000"/>
                                    </p:animScale>
                                  </p:childTnLst>
                                  <p:subTnLst>
                                    <p:animClr clrSpc="rgb" dir="cw">
                                      <p:cBhvr override="childStyle">
                                        <p:cTn dur="1" fill="hold" display="0" masterRel="nextClick" afterEffect="1"/>
                                        <p:tgtEl>
                                          <p:spTgt spid="261358"/>
                                        </p:tgtEl>
                                        <p:attrNameLst>
                                          <p:attrName>ppt_c</p:attrName>
                                        </p:attrNameLst>
                                      </p:cBhvr>
                                      <p:to>
                                        <a:srgbClr val="808080"/>
                                      </p:to>
                                    </p:animClr>
                                  </p:subTnLst>
                                </p:cTn>
                              </p:par>
                              <p:par>
                                <p:cTn id="391" presetID="26" presetClass="emph" presetSubtype="0" fill="hold" nodeType="withEffect">
                                  <p:stCondLst>
                                    <p:cond delay="0"/>
                                  </p:stCondLst>
                                  <p:childTnLst>
                                    <p:animEffect transition="out" filter="fade">
                                      <p:cBhvr>
                                        <p:cTn id="392" dur="500" tmFilter="0, 0; .2, .5; .8, .5; 1, 0"/>
                                        <p:tgtEl>
                                          <p:spTgt spid="261371"/>
                                        </p:tgtEl>
                                      </p:cBhvr>
                                    </p:animEffect>
                                    <p:animScale>
                                      <p:cBhvr>
                                        <p:cTn id="393" dur="250" autoRev="1" fill="hold"/>
                                        <p:tgtEl>
                                          <p:spTgt spid="261371"/>
                                        </p:tgtEl>
                                      </p:cBhvr>
                                      <p:by x="105000" y="105000"/>
                                    </p:animScale>
                                  </p:childTnLst>
                                  <p:subTnLst>
                                    <p:animClr clrSpc="rgb" dir="cw">
                                      <p:cBhvr override="childStyle">
                                        <p:cTn dur="1" fill="hold" display="0" masterRel="nextClick" afterEffect="1"/>
                                        <p:tgtEl>
                                          <p:spTgt spid="261371"/>
                                        </p:tgtEl>
                                        <p:attrNameLst>
                                          <p:attrName>ppt_c</p:attrName>
                                        </p:attrNameLst>
                                      </p:cBhvr>
                                      <p:to>
                                        <a:srgbClr val="808080"/>
                                      </p:to>
                                    </p:animClr>
                                  </p:subTnLst>
                                </p:cTn>
                              </p:par>
                              <p:par>
                                <p:cTn id="394" presetID="26" presetClass="emph" presetSubtype="0" fill="hold" nodeType="withEffect">
                                  <p:stCondLst>
                                    <p:cond delay="0"/>
                                  </p:stCondLst>
                                  <p:childTnLst>
                                    <p:animEffect transition="out" filter="fade">
                                      <p:cBhvr>
                                        <p:cTn id="395" dur="500" tmFilter="0, 0; .2, .5; .8, .5; 1, 0"/>
                                        <p:tgtEl>
                                          <p:spTgt spid="261369"/>
                                        </p:tgtEl>
                                      </p:cBhvr>
                                    </p:animEffect>
                                    <p:animScale>
                                      <p:cBhvr>
                                        <p:cTn id="396" dur="250" autoRev="1" fill="hold"/>
                                        <p:tgtEl>
                                          <p:spTgt spid="261369"/>
                                        </p:tgtEl>
                                      </p:cBhvr>
                                      <p:by x="105000" y="105000"/>
                                    </p:animScale>
                                  </p:childTnLst>
                                  <p:subTnLst>
                                    <p:animClr clrSpc="rgb" dir="cw">
                                      <p:cBhvr override="childStyle">
                                        <p:cTn dur="1" fill="hold" display="0" masterRel="nextClick" afterEffect="1"/>
                                        <p:tgtEl>
                                          <p:spTgt spid="261369"/>
                                        </p:tgtEl>
                                        <p:attrNameLst>
                                          <p:attrName>ppt_c</p:attrName>
                                        </p:attrNameLst>
                                      </p:cBhvr>
                                      <p:to>
                                        <a:srgbClr val="808080"/>
                                      </p:to>
                                    </p:animClr>
                                  </p:subTnLst>
                                </p:cTn>
                              </p:par>
                              <p:par>
                                <p:cTn id="397" presetID="26" presetClass="emph" presetSubtype="0" fill="hold" nodeType="withEffect">
                                  <p:stCondLst>
                                    <p:cond delay="0"/>
                                  </p:stCondLst>
                                  <p:childTnLst>
                                    <p:animEffect transition="out" filter="fade">
                                      <p:cBhvr>
                                        <p:cTn id="398" dur="500" tmFilter="0, 0; .2, .5; .8, .5; 1, 0"/>
                                        <p:tgtEl>
                                          <p:spTgt spid="261367"/>
                                        </p:tgtEl>
                                      </p:cBhvr>
                                    </p:animEffect>
                                    <p:animScale>
                                      <p:cBhvr>
                                        <p:cTn id="399" dur="250" autoRev="1" fill="hold"/>
                                        <p:tgtEl>
                                          <p:spTgt spid="261367"/>
                                        </p:tgtEl>
                                      </p:cBhvr>
                                      <p:by x="105000" y="105000"/>
                                    </p:animScale>
                                  </p:childTnLst>
                                  <p:subTnLst>
                                    <p:animClr clrSpc="rgb" dir="cw">
                                      <p:cBhvr override="childStyle">
                                        <p:cTn dur="1" fill="hold" display="0" masterRel="nextClick" afterEffect="1"/>
                                        <p:tgtEl>
                                          <p:spTgt spid="261367"/>
                                        </p:tgtEl>
                                        <p:attrNameLst>
                                          <p:attrName>ppt_c</p:attrName>
                                        </p:attrNameLst>
                                      </p:cBhvr>
                                      <p:to>
                                        <a:srgbClr val="808080"/>
                                      </p:to>
                                    </p:animClr>
                                  </p:subTnLst>
                                </p:cTn>
                              </p:par>
                              <p:par>
                                <p:cTn id="400" presetID="26" presetClass="emph" presetSubtype="0" fill="hold" nodeType="withEffect">
                                  <p:stCondLst>
                                    <p:cond delay="0"/>
                                  </p:stCondLst>
                                  <p:childTnLst>
                                    <p:animEffect transition="out" filter="fade">
                                      <p:cBhvr>
                                        <p:cTn id="401" dur="500" tmFilter="0, 0; .2, .5; .8, .5; 1, 0"/>
                                        <p:tgtEl>
                                          <p:spTgt spid="10"/>
                                        </p:tgtEl>
                                      </p:cBhvr>
                                    </p:animEffect>
                                    <p:animScale>
                                      <p:cBhvr>
                                        <p:cTn id="402" dur="250" autoRev="1" fill="hold"/>
                                        <p:tgtEl>
                                          <p:spTgt spid="10"/>
                                        </p:tgtEl>
                                      </p:cBhvr>
                                      <p:by x="105000" y="105000"/>
                                    </p:animScale>
                                  </p:childTnLst>
                                  <p:subTnLst>
                                    <p:animClr clrSpc="rgb" dir="cw">
                                      <p:cBhvr override="childStyle">
                                        <p:cTn dur="1" fill="hold" display="0" masterRel="nextClick" afterEffect="1"/>
                                        <p:tgtEl>
                                          <p:spTgt spid="10"/>
                                        </p:tgtEl>
                                        <p:attrNameLst>
                                          <p:attrName>ppt_c</p:attrName>
                                        </p:attrNameLst>
                                      </p:cBhvr>
                                      <p:to>
                                        <a:srgbClr val="808080"/>
                                      </p:to>
                                    </p:animClr>
                                  </p:subTnLst>
                                </p:cTn>
                              </p:par>
                              <p:par>
                                <p:cTn id="403" presetID="26" presetClass="emph" presetSubtype="0" fill="hold" nodeType="withEffect">
                                  <p:stCondLst>
                                    <p:cond delay="0"/>
                                  </p:stCondLst>
                                  <p:childTnLst>
                                    <p:animEffect transition="out" filter="fade">
                                      <p:cBhvr>
                                        <p:cTn id="404" dur="500" tmFilter="0, 0; .2, .5; .8, .5; 1, 0"/>
                                        <p:tgtEl>
                                          <p:spTgt spid="24"/>
                                        </p:tgtEl>
                                      </p:cBhvr>
                                    </p:animEffect>
                                    <p:animScale>
                                      <p:cBhvr>
                                        <p:cTn id="405" dur="250" autoRev="1" fill="hold"/>
                                        <p:tgtEl>
                                          <p:spTgt spid="24"/>
                                        </p:tgtEl>
                                      </p:cBhvr>
                                      <p:by x="105000" y="105000"/>
                                    </p:animScale>
                                  </p:childTnLst>
                                  <p:subTnLst>
                                    <p:animClr clrSpc="rgb" dir="cw">
                                      <p:cBhvr override="childStyle">
                                        <p:cTn dur="1" fill="hold" display="0" masterRel="nextClick" afterEffect="1"/>
                                        <p:tgtEl>
                                          <p:spTgt spid="24"/>
                                        </p:tgtEl>
                                        <p:attrNameLst>
                                          <p:attrName>ppt_c</p:attrName>
                                        </p:attrNameLst>
                                      </p:cBhvr>
                                      <p:to>
                                        <a:srgbClr val="808080"/>
                                      </p:to>
                                    </p:animClr>
                                  </p:subTnLst>
                                </p:cTn>
                              </p:par>
                              <p:par>
                                <p:cTn id="406" presetID="26" presetClass="emph" presetSubtype="0" fill="hold" nodeType="withEffect">
                                  <p:stCondLst>
                                    <p:cond delay="0"/>
                                  </p:stCondLst>
                                  <p:childTnLst>
                                    <p:animEffect transition="out" filter="fade">
                                      <p:cBhvr>
                                        <p:cTn id="407" dur="500" tmFilter="0, 0; .2, .5; .8, .5; 1, 0"/>
                                        <p:tgtEl>
                                          <p:spTgt spid="28"/>
                                        </p:tgtEl>
                                      </p:cBhvr>
                                    </p:animEffect>
                                    <p:animScale>
                                      <p:cBhvr>
                                        <p:cTn id="408" dur="250" autoRev="1" fill="hold"/>
                                        <p:tgtEl>
                                          <p:spTgt spid="28"/>
                                        </p:tgtEl>
                                      </p:cBhvr>
                                      <p:by x="105000" y="105000"/>
                                    </p:animScale>
                                  </p:childTnLst>
                                  <p:subTnLst>
                                    <p:animClr clrSpc="rgb" dir="cw">
                                      <p:cBhvr override="childStyle">
                                        <p:cTn dur="1" fill="hold" display="0" masterRel="nextClick" afterEffect="1"/>
                                        <p:tgtEl>
                                          <p:spTgt spid="28"/>
                                        </p:tgtEl>
                                        <p:attrNameLst>
                                          <p:attrName>ppt_c</p:attrName>
                                        </p:attrNameLst>
                                      </p:cBhvr>
                                      <p:to>
                                        <a:srgbClr val="808080"/>
                                      </p:to>
                                    </p:animClr>
                                  </p:subTnLst>
                                </p:cTn>
                              </p:par>
                              <p:par>
                                <p:cTn id="409" presetID="26" presetClass="emph" presetSubtype="0" fill="hold" nodeType="withEffect">
                                  <p:stCondLst>
                                    <p:cond delay="0"/>
                                  </p:stCondLst>
                                  <p:childTnLst>
                                    <p:animEffect transition="out" filter="fade">
                                      <p:cBhvr>
                                        <p:cTn id="410" dur="500" tmFilter="0, 0; .2, .5; .8, .5; 1, 0"/>
                                        <p:tgtEl>
                                          <p:spTgt spid="22"/>
                                        </p:tgtEl>
                                      </p:cBhvr>
                                    </p:animEffect>
                                    <p:animScale>
                                      <p:cBhvr>
                                        <p:cTn id="411" dur="250" autoRev="1" fill="hold"/>
                                        <p:tgtEl>
                                          <p:spTgt spid="22"/>
                                        </p:tgtEl>
                                      </p:cBhvr>
                                      <p:by x="105000" y="105000"/>
                                    </p:animScale>
                                  </p:childTnLst>
                                  <p:subTnLst>
                                    <p:animClr clrSpc="rgb" dir="cw">
                                      <p:cBhvr override="childStyle">
                                        <p:cTn dur="1" fill="hold" display="0" masterRel="nextClick" afterEffect="1"/>
                                        <p:tgtEl>
                                          <p:spTgt spid="22"/>
                                        </p:tgtEl>
                                        <p:attrNameLst>
                                          <p:attrName>ppt_c</p:attrName>
                                        </p:attrNameLst>
                                      </p:cBhvr>
                                      <p:to>
                                        <a:srgbClr val="808080"/>
                                      </p:to>
                                    </p:animClr>
                                  </p:subTnLst>
                                </p:cTn>
                              </p:par>
                              <p:par>
                                <p:cTn id="412" presetID="26" presetClass="emph" presetSubtype="0" fill="hold" nodeType="withEffect">
                                  <p:stCondLst>
                                    <p:cond delay="0"/>
                                  </p:stCondLst>
                                  <p:childTnLst>
                                    <p:animEffect transition="out" filter="fade">
                                      <p:cBhvr>
                                        <p:cTn id="413" dur="500" tmFilter="0, 0; .2, .5; .8, .5; 1, 0"/>
                                        <p:tgtEl>
                                          <p:spTgt spid="8"/>
                                        </p:tgtEl>
                                      </p:cBhvr>
                                    </p:animEffect>
                                    <p:animScale>
                                      <p:cBhvr>
                                        <p:cTn id="414" dur="250" autoRev="1" fill="hold"/>
                                        <p:tgtEl>
                                          <p:spTgt spid="8"/>
                                        </p:tgtEl>
                                      </p:cBhvr>
                                      <p:by x="105000" y="105000"/>
                                    </p:animScale>
                                  </p:childTnLst>
                                  <p:subTnLst>
                                    <p:animClr clrSpc="rgb" dir="cw">
                                      <p:cBhvr override="childStyle">
                                        <p:cTn dur="1" fill="hold" display="0" masterRel="nextClick" afterEffect="1"/>
                                        <p:tgtEl>
                                          <p:spTgt spid="8"/>
                                        </p:tgtEl>
                                        <p:attrNameLst>
                                          <p:attrName>ppt_c</p:attrName>
                                        </p:attrNameLst>
                                      </p:cBhvr>
                                      <p:to>
                                        <a:srgbClr val="808080"/>
                                      </p:to>
                                    </p:animClr>
                                  </p:subTnLst>
                                </p:cTn>
                              </p:par>
                            </p:childTnLst>
                          </p:cTn>
                        </p:par>
                        <p:par>
                          <p:cTn id="415" fill="hold">
                            <p:stCondLst>
                              <p:cond delay="4500"/>
                            </p:stCondLst>
                            <p:childTnLst>
                              <p:par>
                                <p:cTn id="416" presetID="1" presetClass="entr" presetSubtype="0" fill="hold" grpId="0" nodeType="afterEffect">
                                  <p:stCondLst>
                                    <p:cond delay="0"/>
                                  </p:stCondLst>
                                  <p:childTnLst>
                                    <p:set>
                                      <p:cBhvr>
                                        <p:cTn id="417" dur="1" fill="hold">
                                          <p:stCondLst>
                                            <p:cond delay="0"/>
                                          </p:stCondLst>
                                        </p:cTn>
                                        <p:tgtEl>
                                          <p:spTgt spid="261494"/>
                                        </p:tgtEl>
                                        <p:attrNameLst>
                                          <p:attrName>style.visibility</p:attrName>
                                        </p:attrNameLst>
                                      </p:cBhvr>
                                      <p:to>
                                        <p:strVal val="visible"/>
                                      </p:to>
                                    </p:set>
                                  </p:childTnLst>
                                </p:cTn>
                              </p:par>
                            </p:childTnLst>
                          </p:cTn>
                        </p:par>
                      </p:childTnLst>
                    </p:cTn>
                  </p:par>
                  <p:par>
                    <p:cTn id="418" fill="hold">
                      <p:stCondLst>
                        <p:cond delay="indefinite"/>
                      </p:stCondLst>
                      <p:childTnLst>
                        <p:par>
                          <p:cTn id="419" fill="hold">
                            <p:stCondLst>
                              <p:cond delay="0"/>
                            </p:stCondLst>
                            <p:childTnLst>
                              <p:par>
                                <p:cTn id="420" presetID="5" presetClass="entr" presetSubtype="10" fill="hold" nodeType="clickEffect">
                                  <p:stCondLst>
                                    <p:cond delay="0"/>
                                  </p:stCondLst>
                                  <p:childTnLst>
                                    <p:set>
                                      <p:cBhvr>
                                        <p:cTn id="421" dur="1" fill="hold">
                                          <p:stCondLst>
                                            <p:cond delay="0"/>
                                          </p:stCondLst>
                                        </p:cTn>
                                        <p:tgtEl>
                                          <p:spTgt spid="261387"/>
                                        </p:tgtEl>
                                        <p:attrNameLst>
                                          <p:attrName>style.visibility</p:attrName>
                                        </p:attrNameLst>
                                      </p:cBhvr>
                                      <p:to>
                                        <p:strVal val="visible"/>
                                      </p:to>
                                    </p:set>
                                    <p:animEffect transition="in" filter="checkerboard(across)">
                                      <p:cBhvr>
                                        <p:cTn id="422" dur="500"/>
                                        <p:tgtEl>
                                          <p:spTgt spid="261387"/>
                                        </p:tgtEl>
                                      </p:cBhvr>
                                    </p:animEffect>
                                  </p:childTnLst>
                                </p:cTn>
                              </p:par>
                            </p:childTnLst>
                          </p:cTn>
                        </p:par>
                        <p:par>
                          <p:cTn id="423" fill="hold">
                            <p:stCondLst>
                              <p:cond delay="500"/>
                            </p:stCondLst>
                            <p:childTnLst>
                              <p:par>
                                <p:cTn id="424" presetID="22" presetClass="entr" presetSubtype="1" fill="hold" grpId="0" nodeType="afterEffect">
                                  <p:stCondLst>
                                    <p:cond delay="0"/>
                                  </p:stCondLst>
                                  <p:childTnLst>
                                    <p:set>
                                      <p:cBhvr>
                                        <p:cTn id="425" dur="1" fill="hold">
                                          <p:stCondLst>
                                            <p:cond delay="0"/>
                                          </p:stCondLst>
                                        </p:cTn>
                                        <p:tgtEl>
                                          <p:spTgt spid="261473"/>
                                        </p:tgtEl>
                                        <p:attrNameLst>
                                          <p:attrName>style.visibility</p:attrName>
                                        </p:attrNameLst>
                                      </p:cBhvr>
                                      <p:to>
                                        <p:strVal val="visible"/>
                                      </p:to>
                                    </p:set>
                                    <p:animEffect transition="in" filter="wipe(up)">
                                      <p:cBhvr>
                                        <p:cTn id="426" dur="2000"/>
                                        <p:tgtEl>
                                          <p:spTgt spid="261473"/>
                                        </p:tgtEl>
                                      </p:cBhvr>
                                    </p:animEffect>
                                  </p:childTnLst>
                                </p:cTn>
                              </p:par>
                            </p:childTnLst>
                          </p:cTn>
                        </p:par>
                        <p:par>
                          <p:cTn id="427" fill="hold">
                            <p:stCondLst>
                              <p:cond delay="2500"/>
                            </p:stCondLst>
                            <p:childTnLst>
                              <p:par>
                                <p:cTn id="428" presetID="35" presetClass="emph" presetSubtype="0" fill="hold" nodeType="afterEffect">
                                  <p:stCondLst>
                                    <p:cond delay="0"/>
                                  </p:stCondLst>
                                  <p:childTnLst>
                                    <p:anim calcmode="discrete" valueType="str">
                                      <p:cBhvr>
                                        <p:cTn id="429" dur="1000" fill="hold"/>
                                        <p:tgtEl>
                                          <p:spTgt spid="261384"/>
                                        </p:tgtEl>
                                        <p:attrNameLst>
                                          <p:attrName>style.visibility</p:attrName>
                                        </p:attrNameLst>
                                      </p:cBhvr>
                                      <p:tavLst>
                                        <p:tav tm="0">
                                          <p:val>
                                            <p:strVal val="hidden"/>
                                          </p:val>
                                        </p:tav>
                                        <p:tav tm="50000">
                                          <p:val>
                                            <p:strVal val="visible"/>
                                          </p:val>
                                        </p:tav>
                                      </p:tavLst>
                                    </p:anim>
                                  </p:childTnLst>
                                  <p:subTnLst>
                                    <p:animClr clrSpc="rgb" dir="cw">
                                      <p:cBhvr override="childStyle">
                                        <p:cTn dur="1" fill="hold" display="0" masterRel="nextClick" afterEffect="1"/>
                                        <p:tgtEl>
                                          <p:spTgt spid="261384"/>
                                        </p:tgtEl>
                                        <p:attrNameLst>
                                          <p:attrName>ppt_c</p:attrName>
                                        </p:attrNameLst>
                                      </p:cBhvr>
                                      <p:to>
                                        <a:srgbClr val="808080"/>
                                      </p:to>
                                    </p:animClr>
                                  </p:subTnLst>
                                </p:cTn>
                              </p:par>
                            </p:childTnLst>
                          </p:cTn>
                        </p:par>
                        <p:par>
                          <p:cTn id="430" fill="hold">
                            <p:stCondLst>
                              <p:cond delay="3500"/>
                            </p:stCondLst>
                            <p:childTnLst>
                              <p:par>
                                <p:cTn id="431" presetID="22" presetClass="entr" presetSubtype="1" fill="hold" grpId="0" nodeType="afterEffect">
                                  <p:stCondLst>
                                    <p:cond delay="0"/>
                                  </p:stCondLst>
                                  <p:childTnLst>
                                    <p:set>
                                      <p:cBhvr>
                                        <p:cTn id="432" dur="1" fill="hold">
                                          <p:stCondLst>
                                            <p:cond delay="0"/>
                                          </p:stCondLst>
                                        </p:cTn>
                                        <p:tgtEl>
                                          <p:spTgt spid="261475"/>
                                        </p:tgtEl>
                                        <p:attrNameLst>
                                          <p:attrName>style.visibility</p:attrName>
                                        </p:attrNameLst>
                                      </p:cBhvr>
                                      <p:to>
                                        <p:strVal val="visible"/>
                                      </p:to>
                                    </p:set>
                                    <p:animEffect transition="in" filter="wipe(up)">
                                      <p:cBhvr>
                                        <p:cTn id="433" dur="500"/>
                                        <p:tgtEl>
                                          <p:spTgt spid="261475"/>
                                        </p:tgtEl>
                                      </p:cBhvr>
                                    </p:animEffect>
                                  </p:childTnLst>
                                </p:cTn>
                              </p:par>
                              <p:par>
                                <p:cTn id="434" presetID="22" presetClass="entr" presetSubtype="1" fill="hold" grpId="0" nodeType="withEffect">
                                  <p:stCondLst>
                                    <p:cond delay="0"/>
                                  </p:stCondLst>
                                  <p:childTnLst>
                                    <p:set>
                                      <p:cBhvr>
                                        <p:cTn id="435" dur="1" fill="hold">
                                          <p:stCondLst>
                                            <p:cond delay="0"/>
                                          </p:stCondLst>
                                        </p:cTn>
                                        <p:tgtEl>
                                          <p:spTgt spid="261474"/>
                                        </p:tgtEl>
                                        <p:attrNameLst>
                                          <p:attrName>style.visibility</p:attrName>
                                        </p:attrNameLst>
                                      </p:cBhvr>
                                      <p:to>
                                        <p:strVal val="visible"/>
                                      </p:to>
                                    </p:set>
                                    <p:animEffect transition="in" filter="wipe(up)">
                                      <p:cBhvr>
                                        <p:cTn id="436" dur="500"/>
                                        <p:tgtEl>
                                          <p:spTgt spid="261474"/>
                                        </p:tgtEl>
                                      </p:cBhvr>
                                    </p:animEffect>
                                  </p:childTnLst>
                                </p:cTn>
                              </p:par>
                            </p:childTnLst>
                          </p:cTn>
                        </p:par>
                        <p:par>
                          <p:cTn id="437" fill="hold">
                            <p:stCondLst>
                              <p:cond delay="4000"/>
                            </p:stCondLst>
                            <p:childTnLst>
                              <p:par>
                                <p:cTn id="438" presetID="22" presetClass="entr" presetSubtype="4" fill="hold" grpId="0" nodeType="afterEffect">
                                  <p:stCondLst>
                                    <p:cond delay="0"/>
                                  </p:stCondLst>
                                  <p:childTnLst>
                                    <p:set>
                                      <p:cBhvr>
                                        <p:cTn id="439" dur="1" fill="hold">
                                          <p:stCondLst>
                                            <p:cond delay="0"/>
                                          </p:stCondLst>
                                        </p:cTn>
                                        <p:tgtEl>
                                          <p:spTgt spid="261493"/>
                                        </p:tgtEl>
                                        <p:attrNameLst>
                                          <p:attrName>style.visibility</p:attrName>
                                        </p:attrNameLst>
                                      </p:cBhvr>
                                      <p:to>
                                        <p:strVal val="visible"/>
                                      </p:to>
                                    </p:set>
                                    <p:animEffect transition="in" filter="wipe(down)">
                                      <p:cBhvr>
                                        <p:cTn id="440" dur="500"/>
                                        <p:tgtEl>
                                          <p:spTgt spid="261493"/>
                                        </p:tgtEl>
                                      </p:cBhvr>
                                    </p:animEffect>
                                  </p:childTnLst>
                                </p:cTn>
                              </p:par>
                              <p:par>
                                <p:cTn id="441" presetID="22" presetClass="entr" presetSubtype="1" fill="hold" grpId="0" nodeType="withEffect">
                                  <p:stCondLst>
                                    <p:cond delay="0"/>
                                  </p:stCondLst>
                                  <p:childTnLst>
                                    <p:set>
                                      <p:cBhvr>
                                        <p:cTn id="442" dur="1" fill="hold">
                                          <p:stCondLst>
                                            <p:cond delay="0"/>
                                          </p:stCondLst>
                                        </p:cTn>
                                        <p:tgtEl>
                                          <p:spTgt spid="261492"/>
                                        </p:tgtEl>
                                        <p:attrNameLst>
                                          <p:attrName>style.visibility</p:attrName>
                                        </p:attrNameLst>
                                      </p:cBhvr>
                                      <p:to>
                                        <p:strVal val="visible"/>
                                      </p:to>
                                    </p:set>
                                    <p:animEffect transition="in" filter="wipe(up)">
                                      <p:cBhvr>
                                        <p:cTn id="443" dur="500"/>
                                        <p:tgtEl>
                                          <p:spTgt spid="261492"/>
                                        </p:tgtEl>
                                      </p:cBhvr>
                                    </p:animEffect>
                                  </p:childTnLst>
                                </p:cTn>
                              </p:par>
                            </p:childTnLst>
                          </p:cTn>
                        </p:par>
                        <p:par>
                          <p:cTn id="444" fill="hold">
                            <p:stCondLst>
                              <p:cond delay="4500"/>
                            </p:stCondLst>
                            <p:childTnLst>
                              <p:par>
                                <p:cTn id="445" presetID="1" presetClass="entr" presetSubtype="0" fill="hold" nodeType="afterEffect">
                                  <p:stCondLst>
                                    <p:cond delay="0"/>
                                  </p:stCondLst>
                                  <p:childTnLst>
                                    <p:set>
                                      <p:cBhvr>
                                        <p:cTn id="446" dur="1" fill="hold">
                                          <p:stCondLst>
                                            <p:cond delay="0"/>
                                          </p:stCondLst>
                                        </p:cTn>
                                        <p:tgtEl>
                                          <p:spTgt spid="20"/>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presetID="1" presetClass="entr" presetSubtype="0" fill="hold" nodeType="clickEffect">
                                  <p:stCondLst>
                                    <p:cond delay="0"/>
                                  </p:stCondLst>
                                  <p:childTnLst>
                                    <p:set>
                                      <p:cBhvr>
                                        <p:cTn id="450" dur="1" fill="hold">
                                          <p:stCondLst>
                                            <p:cond delay="0"/>
                                          </p:stCondLst>
                                        </p:cTn>
                                        <p:tgtEl>
                                          <p:spTgt spid="261123">
                                            <p:txEl>
                                              <p:pRg st="2" end="2"/>
                                            </p:txEl>
                                          </p:spTgt>
                                        </p:tgtEl>
                                        <p:attrNameLst>
                                          <p:attrName>style.visibility</p:attrName>
                                        </p:attrNameLst>
                                      </p:cBhvr>
                                      <p:to>
                                        <p:strVal val="visible"/>
                                      </p:to>
                                    </p:set>
                                  </p:childTnLst>
                                </p:cTn>
                              </p:par>
                            </p:childTnLst>
                          </p:cTn>
                        </p:par>
                        <p:par>
                          <p:cTn id="451" fill="hold">
                            <p:stCondLst>
                              <p:cond delay="0"/>
                            </p:stCondLst>
                            <p:childTnLst>
                              <p:par>
                                <p:cTn id="452" presetID="1" presetClass="entr" presetSubtype="0" fill="hold" grpId="0" nodeType="afterEffect">
                                  <p:stCondLst>
                                    <p:cond delay="0"/>
                                  </p:stCondLst>
                                  <p:childTnLst>
                                    <p:set>
                                      <p:cBhvr>
                                        <p:cTn id="453" dur="1" fill="hold">
                                          <p:stCondLst>
                                            <p:cond delay="0"/>
                                          </p:stCondLst>
                                        </p:cTn>
                                        <p:tgtEl>
                                          <p:spTgt spid="261125"/>
                                        </p:tgtEl>
                                        <p:attrNameLst>
                                          <p:attrName>style.visibility</p:attrName>
                                        </p:attrNameLst>
                                      </p:cBhvr>
                                      <p:to>
                                        <p:strVal val="visible"/>
                                      </p:to>
                                    </p:set>
                                  </p:childTnLst>
                                </p:cTn>
                              </p:par>
                              <p:par>
                                <p:cTn id="454" presetID="1" presetClass="entr" presetSubtype="0" fill="hold" grpId="0" nodeType="withEffect">
                                  <p:stCondLst>
                                    <p:cond delay="0"/>
                                  </p:stCondLst>
                                  <p:childTnLst>
                                    <p:set>
                                      <p:cBhvr>
                                        <p:cTn id="455" dur="1" fill="hold">
                                          <p:stCondLst>
                                            <p:cond delay="0"/>
                                          </p:stCondLst>
                                        </p:cTn>
                                        <p:tgtEl>
                                          <p:spTgt spid="261126"/>
                                        </p:tgtEl>
                                        <p:attrNameLst>
                                          <p:attrName>style.visibility</p:attrName>
                                        </p:attrNameLst>
                                      </p:cBhvr>
                                      <p:to>
                                        <p:strVal val="visible"/>
                                      </p:to>
                                    </p:set>
                                  </p:childTnLst>
                                </p:cTn>
                              </p:par>
                            </p:childTnLst>
                          </p:cTn>
                        </p:par>
                      </p:childTnLst>
                    </p:cTn>
                  </p:par>
                  <p:par>
                    <p:cTn id="456" fill="hold">
                      <p:stCondLst>
                        <p:cond delay="indefinite"/>
                      </p:stCondLst>
                      <p:childTnLst>
                        <p:par>
                          <p:cTn id="457" fill="hold">
                            <p:stCondLst>
                              <p:cond delay="0"/>
                            </p:stCondLst>
                            <p:childTnLst>
                              <p:par>
                                <p:cTn id="458" presetID="1" presetClass="entr" presetSubtype="0" fill="hold" nodeType="clickEffect">
                                  <p:stCondLst>
                                    <p:cond delay="0"/>
                                  </p:stCondLst>
                                  <p:childTnLst>
                                    <p:set>
                                      <p:cBhvr>
                                        <p:cTn id="459" dur="1" fill="hold">
                                          <p:stCondLst>
                                            <p:cond delay="0"/>
                                          </p:stCondLst>
                                        </p:cTn>
                                        <p:tgtEl>
                                          <p:spTgt spid="261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autoUpdateAnimBg="0"/>
      <p:bldP spid="261125" grpId="0"/>
      <p:bldP spid="261126" grpId="0" animBg="1"/>
      <p:bldP spid="261131" grpId="0" animBg="1"/>
      <p:bldP spid="261132" grpId="0" animBg="1"/>
      <p:bldP spid="261133" grpId="0" animBg="1"/>
      <p:bldP spid="261137" grpId="0" animBg="1"/>
      <p:bldP spid="261138" grpId="0" animBg="1"/>
      <p:bldP spid="261139" grpId="0" animBg="1"/>
      <p:bldP spid="261140" grpId="0" animBg="1"/>
      <p:bldP spid="261141" grpId="0" animBg="1"/>
      <p:bldP spid="261142" grpId="0" animBg="1"/>
      <p:bldP spid="261143" grpId="0" animBg="1"/>
      <p:bldP spid="261144" grpId="0" animBg="1"/>
      <p:bldP spid="261145" grpId="0" animBg="1"/>
      <p:bldP spid="261146" grpId="0" animBg="1"/>
      <p:bldP spid="261147" grpId="0" animBg="1"/>
      <p:bldP spid="261148" grpId="0" animBg="1"/>
      <p:bldP spid="261149" grpId="0" animBg="1"/>
      <p:bldP spid="261150" grpId="0" animBg="1"/>
      <p:bldP spid="261151" grpId="0" animBg="1"/>
      <p:bldP spid="261152" grpId="0" animBg="1"/>
      <p:bldP spid="261153" grpId="0" animBg="1"/>
      <p:bldP spid="261154" grpId="0" animBg="1"/>
      <p:bldP spid="261155" grpId="0" animBg="1"/>
      <p:bldP spid="261156" grpId="0" animBg="1"/>
      <p:bldP spid="261157" grpId="0" animBg="1"/>
      <p:bldP spid="261158" grpId="0" animBg="1"/>
      <p:bldP spid="261159" grpId="0" animBg="1"/>
      <p:bldP spid="261160" grpId="0" animBg="1"/>
      <p:bldP spid="261161" grpId="0" animBg="1"/>
      <p:bldP spid="261162" grpId="0" animBg="1"/>
      <p:bldP spid="261163" grpId="0" animBg="1"/>
      <p:bldP spid="261164" grpId="0" animBg="1"/>
      <p:bldP spid="261164" grpId="1" animBg="1"/>
      <p:bldP spid="261165" grpId="0" animBg="1"/>
      <p:bldP spid="261166" grpId="0" animBg="1"/>
      <p:bldP spid="261166" grpId="1" animBg="1"/>
      <p:bldP spid="261245" grpId="0" animBg="1"/>
      <p:bldP spid="261246" grpId="0" animBg="1"/>
      <p:bldP spid="261247" grpId="0" animBg="1"/>
      <p:bldP spid="261248" grpId="0" animBg="1"/>
      <p:bldP spid="261249" grpId="0" animBg="1"/>
      <p:bldP spid="261250" grpId="0" animBg="1"/>
      <p:bldP spid="261251" grpId="0" animBg="1"/>
      <p:bldP spid="261252" grpId="0" animBg="1"/>
      <p:bldP spid="261253" grpId="0" animBg="1"/>
      <p:bldP spid="261254" grpId="0" animBg="1"/>
      <p:bldP spid="261255" grpId="0" animBg="1"/>
      <p:bldP spid="261256" grpId="0" animBg="1"/>
      <p:bldP spid="261257" grpId="0" animBg="1"/>
      <p:bldP spid="261258" grpId="0" animBg="1"/>
      <p:bldP spid="261259" grpId="0" animBg="1"/>
      <p:bldP spid="261260" grpId="0" animBg="1"/>
      <p:bldP spid="261261" grpId="0" animBg="1"/>
      <p:bldP spid="261262" grpId="0" animBg="1"/>
      <p:bldP spid="261263" grpId="0" animBg="1"/>
      <p:bldP spid="261264" grpId="0" animBg="1"/>
      <p:bldP spid="261265" grpId="0" animBg="1"/>
      <p:bldP spid="261266" grpId="0" animBg="1"/>
      <p:bldP spid="261267" grpId="0" animBg="1"/>
      <p:bldP spid="261268" grpId="0" animBg="1"/>
      <p:bldP spid="261359" grpId="0" animBg="1"/>
      <p:bldP spid="261359" grpId="1" animBg="1"/>
      <p:bldP spid="261360" grpId="0" animBg="1"/>
      <p:bldP spid="261360" grpId="1" animBg="1"/>
      <p:bldP spid="261361" grpId="0" animBg="1"/>
      <p:bldP spid="261361" grpId="1" animBg="1"/>
      <p:bldP spid="261362" grpId="0" animBg="1"/>
      <p:bldP spid="261362" grpId="1" animBg="1"/>
      <p:bldP spid="261363" grpId="0" animBg="1"/>
      <p:bldP spid="261363" grpId="1" animBg="1"/>
      <p:bldP spid="261364" grpId="0" animBg="1"/>
      <p:bldP spid="261364" grpId="1" animBg="1"/>
      <p:bldP spid="261365" grpId="0" animBg="1"/>
      <p:bldP spid="261365" grpId="1" animBg="1"/>
      <p:bldP spid="261375" grpId="0" animBg="1"/>
      <p:bldP spid="261375" grpId="1" animBg="1"/>
      <p:bldP spid="261376" grpId="0" animBg="1"/>
      <p:bldP spid="261376" grpId="1" animBg="1"/>
      <p:bldP spid="261377" grpId="0" animBg="1"/>
      <p:bldP spid="261377" grpId="1" animBg="1"/>
      <p:bldP spid="261414" grpId="0" animBg="1"/>
      <p:bldP spid="261414" grpId="1" animBg="1"/>
      <p:bldP spid="261415" grpId="0" animBg="1"/>
      <p:bldP spid="261415" grpId="1" animBg="1"/>
      <p:bldP spid="261416" grpId="0" animBg="1"/>
      <p:bldP spid="261416" grpId="1" animBg="1"/>
      <p:bldP spid="261417" grpId="0" animBg="1"/>
      <p:bldP spid="261417" grpId="1" animBg="1"/>
      <p:bldP spid="261427" grpId="0" animBg="1"/>
      <p:bldP spid="261427" grpId="1" animBg="1"/>
      <p:bldP spid="261428" grpId="0" animBg="1"/>
      <p:bldP spid="261428" grpId="1" animBg="1"/>
      <p:bldP spid="261447" grpId="0" animBg="1"/>
      <p:bldP spid="261447" grpId="1" animBg="1"/>
      <p:bldP spid="261448" grpId="0" animBg="1"/>
      <p:bldP spid="261448" grpId="1" animBg="1"/>
      <p:bldP spid="261449" grpId="0" animBg="1"/>
      <p:bldP spid="261449" grpId="1" animBg="1"/>
      <p:bldP spid="261450" grpId="0" animBg="1"/>
      <p:bldP spid="261450" grpId="1" animBg="1"/>
      <p:bldP spid="261451" grpId="0" animBg="1"/>
      <p:bldP spid="261451" grpId="1" animBg="1"/>
      <p:bldP spid="261452" grpId="0" animBg="1"/>
      <p:bldP spid="261452" grpId="1" animBg="1"/>
      <p:bldP spid="261471" grpId="0" animBg="1"/>
      <p:bldP spid="261471" grpId="1" animBg="1"/>
      <p:bldP spid="261472" grpId="0" animBg="1"/>
      <p:bldP spid="261472" grpId="1" animBg="1"/>
      <p:bldP spid="261473" grpId="0" animBg="1"/>
      <p:bldP spid="261474" grpId="0" animBg="1"/>
      <p:bldP spid="261475" grpId="0" animBg="1"/>
      <p:bldP spid="261485" grpId="0" animBg="1"/>
      <p:bldP spid="261486" grpId="0" animBg="1"/>
      <p:bldP spid="261487" grpId="0" animBg="1"/>
      <p:bldP spid="261488" grpId="0" animBg="1"/>
      <p:bldP spid="261489" grpId="0" animBg="1"/>
      <p:bldP spid="261490" grpId="0" animBg="1"/>
      <p:bldP spid="261491" grpId="0" animBg="1"/>
      <p:bldP spid="261492" grpId="0" animBg="1"/>
      <p:bldP spid="261493" grpId="0" animBg="1"/>
      <p:bldP spid="26149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AutoShape 2"/>
          <p:cNvSpPr>
            <a:spLocks noChangeArrowheads="1"/>
          </p:cNvSpPr>
          <p:nvPr/>
        </p:nvSpPr>
        <p:spPr bwMode="auto">
          <a:xfrm>
            <a:off x="1044575" y="3995738"/>
            <a:ext cx="1333500" cy="2371725"/>
          </a:xfrm>
          <a:prstGeom prst="flowChartAlternateProcess">
            <a:avLst/>
          </a:prstGeom>
          <a:solidFill>
            <a:srgbClr val="66CCFF"/>
          </a:solidFill>
          <a:ln w="6350" algn="ctr">
            <a:solidFill>
              <a:schemeClr val="tx1"/>
            </a:solidFill>
            <a:miter lim="800000"/>
            <a:headEnd/>
            <a:tailEnd/>
          </a:ln>
        </p:spPr>
        <p:txBody>
          <a:bodyPr/>
          <a:lstStyle/>
          <a:p>
            <a:r>
              <a:rPr lang="en-US" sz="1200"/>
              <a:t>sequencer</a:t>
            </a:r>
          </a:p>
        </p:txBody>
      </p:sp>
      <p:grpSp>
        <p:nvGrpSpPr>
          <p:cNvPr id="2" name="Group 3"/>
          <p:cNvGrpSpPr>
            <a:grpSpLocks/>
          </p:cNvGrpSpPr>
          <p:nvPr/>
        </p:nvGrpSpPr>
        <p:grpSpPr bwMode="auto">
          <a:xfrm>
            <a:off x="4608513" y="3436938"/>
            <a:ext cx="1504950" cy="1000125"/>
            <a:chOff x="3235" y="2290"/>
            <a:chExt cx="948" cy="630"/>
          </a:xfrm>
        </p:grpSpPr>
        <p:sp>
          <p:nvSpPr>
            <p:cNvPr id="49262" name="AutoShape 4"/>
            <p:cNvSpPr>
              <a:spLocks noChangeArrowheads="1"/>
            </p:cNvSpPr>
            <p:nvPr/>
          </p:nvSpPr>
          <p:spPr bwMode="auto">
            <a:xfrm>
              <a:off x="3239" y="2290"/>
              <a:ext cx="916" cy="484"/>
            </a:xfrm>
            <a:prstGeom prst="flowChartAlternateProcess">
              <a:avLst/>
            </a:prstGeom>
            <a:solidFill>
              <a:srgbClr val="66CCFF"/>
            </a:solidFill>
            <a:ln w="6350" algn="ctr">
              <a:solidFill>
                <a:schemeClr val="tx1"/>
              </a:solidFill>
              <a:miter lim="800000"/>
              <a:headEnd/>
              <a:tailEnd/>
            </a:ln>
          </p:spPr>
          <p:txBody>
            <a:bodyPr/>
            <a:lstStyle/>
            <a:p>
              <a:r>
                <a:rPr lang="en-US" sz="1200"/>
                <a:t>scoreboard</a:t>
              </a:r>
            </a:p>
          </p:txBody>
        </p:sp>
        <p:grpSp>
          <p:nvGrpSpPr>
            <p:cNvPr id="49263" name="Group 5"/>
            <p:cNvGrpSpPr>
              <a:grpSpLocks/>
            </p:cNvGrpSpPr>
            <p:nvPr/>
          </p:nvGrpSpPr>
          <p:grpSpPr bwMode="auto">
            <a:xfrm>
              <a:off x="3372" y="2544"/>
              <a:ext cx="672" cy="186"/>
              <a:chOff x="1920" y="2956"/>
              <a:chExt cx="912" cy="384"/>
            </a:xfrm>
          </p:grpSpPr>
          <p:sp>
            <p:nvSpPr>
              <p:cNvPr id="49266" name="AutoShape 86"/>
              <p:cNvSpPr>
                <a:spLocks noChangeArrowheads="1"/>
              </p:cNvSpPr>
              <p:nvPr/>
            </p:nvSpPr>
            <p:spPr bwMode="auto">
              <a:xfrm rot="-5400000">
                <a:off x="2577"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67" name="AutoShape 86"/>
              <p:cNvSpPr>
                <a:spLocks noChangeArrowheads="1"/>
              </p:cNvSpPr>
              <p:nvPr/>
            </p:nvSpPr>
            <p:spPr bwMode="auto">
              <a:xfrm rot="-5400000">
                <a:off x="2490"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68" name="AutoShape 86"/>
              <p:cNvSpPr>
                <a:spLocks noChangeArrowheads="1"/>
              </p:cNvSpPr>
              <p:nvPr/>
            </p:nvSpPr>
            <p:spPr bwMode="auto">
              <a:xfrm rot="-5400000">
                <a:off x="2403"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69" name="AutoShape 86"/>
              <p:cNvSpPr>
                <a:spLocks noChangeArrowheads="1"/>
              </p:cNvSpPr>
              <p:nvPr/>
            </p:nvSpPr>
            <p:spPr bwMode="auto">
              <a:xfrm rot="-5400000">
                <a:off x="2315"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0" name="AutoShape 86"/>
              <p:cNvSpPr>
                <a:spLocks noChangeArrowheads="1"/>
              </p:cNvSpPr>
              <p:nvPr/>
            </p:nvSpPr>
            <p:spPr bwMode="auto">
              <a:xfrm rot="-5400000">
                <a:off x="2228"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1" name="AutoShape 86"/>
              <p:cNvSpPr>
                <a:spLocks noChangeArrowheads="1"/>
              </p:cNvSpPr>
              <p:nvPr/>
            </p:nvSpPr>
            <p:spPr bwMode="auto">
              <a:xfrm rot="-5400000">
                <a:off x="2141"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2" name="AutoShape 86"/>
              <p:cNvSpPr>
                <a:spLocks noChangeArrowheads="1"/>
              </p:cNvSpPr>
              <p:nvPr/>
            </p:nvSpPr>
            <p:spPr bwMode="auto">
              <a:xfrm rot="-5400000">
                <a:off x="2053"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3" name="AutoShape 86"/>
              <p:cNvSpPr>
                <a:spLocks noChangeArrowheads="1"/>
              </p:cNvSpPr>
              <p:nvPr/>
            </p:nvSpPr>
            <p:spPr bwMode="auto">
              <a:xfrm rot="-5400000">
                <a:off x="1966"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4" name="AutoShape 86"/>
              <p:cNvSpPr>
                <a:spLocks noChangeArrowheads="1"/>
              </p:cNvSpPr>
              <p:nvPr/>
            </p:nvSpPr>
            <p:spPr bwMode="auto">
              <a:xfrm rot="-5400000">
                <a:off x="1879"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sp>
            <p:nvSpPr>
              <p:cNvPr id="49275" name="AutoShape 86"/>
              <p:cNvSpPr>
                <a:spLocks noChangeArrowheads="1"/>
              </p:cNvSpPr>
              <p:nvPr/>
            </p:nvSpPr>
            <p:spPr bwMode="auto">
              <a:xfrm rot="-5400000">
                <a:off x="1791" y="3085"/>
                <a:ext cx="384" cy="126"/>
              </a:xfrm>
              <a:prstGeom prst="can">
                <a:avLst>
                  <a:gd name="adj" fmla="val 50000"/>
                </a:avLst>
              </a:prstGeom>
              <a:solidFill>
                <a:srgbClr val="FFFF99"/>
              </a:solidFill>
              <a:ln w="6350">
                <a:solidFill>
                  <a:schemeClr val="tx1"/>
                </a:solidFill>
                <a:round/>
                <a:headEnd type="none" w="sm" len="sm"/>
                <a:tailEnd type="none" w="sm" len="sm"/>
              </a:ln>
            </p:spPr>
            <p:txBody>
              <a:bodyPr rot="10800000"/>
              <a:lstStyle/>
              <a:p>
                <a:endParaRPr lang="en-GB" sz="1200"/>
              </a:p>
            </p:txBody>
          </p:sp>
        </p:grpSp>
        <p:cxnSp>
          <p:nvCxnSpPr>
            <p:cNvPr id="49264" name="AutoShape 16"/>
            <p:cNvCxnSpPr>
              <a:cxnSpLocks noChangeShapeType="1"/>
              <a:stCxn id="49254" idx="0"/>
              <a:endCxn id="49275" idx="1"/>
            </p:cNvCxnSpPr>
            <p:nvPr/>
          </p:nvCxnSpPr>
          <p:spPr bwMode="auto">
            <a:xfrm rot="-5400000">
              <a:off x="3163" y="2710"/>
              <a:ext cx="282" cy="137"/>
            </a:xfrm>
            <a:prstGeom prst="curvedConnector2">
              <a:avLst/>
            </a:prstGeom>
            <a:noFill/>
            <a:ln w="25400">
              <a:solidFill>
                <a:srgbClr val="0000FF"/>
              </a:solidFill>
              <a:round/>
              <a:headEnd/>
              <a:tailEnd type="triangle" w="med" len="med"/>
            </a:ln>
          </p:spPr>
        </p:cxnSp>
        <p:cxnSp>
          <p:nvCxnSpPr>
            <p:cNvPr id="49265" name="AutoShape 17"/>
            <p:cNvCxnSpPr>
              <a:cxnSpLocks noChangeShapeType="1"/>
              <a:stCxn id="49256" idx="0"/>
              <a:endCxn id="49266" idx="3"/>
            </p:cNvCxnSpPr>
            <p:nvPr/>
          </p:nvCxnSpPr>
          <p:spPr bwMode="auto">
            <a:xfrm rot="5400000" flipH="1">
              <a:off x="3973" y="2709"/>
              <a:ext cx="282" cy="139"/>
            </a:xfrm>
            <a:prstGeom prst="curvedConnector2">
              <a:avLst/>
            </a:prstGeom>
            <a:noFill/>
            <a:ln w="25400">
              <a:solidFill>
                <a:srgbClr val="0000FF"/>
              </a:solidFill>
              <a:round/>
              <a:headEnd/>
              <a:tailEnd type="triangle" w="med" len="med"/>
            </a:ln>
          </p:spPr>
        </p:cxnSp>
      </p:grpSp>
      <p:sp>
        <p:nvSpPr>
          <p:cNvPr id="263186" name="AutoShape 18"/>
          <p:cNvSpPr>
            <a:spLocks noChangeArrowheads="1"/>
          </p:cNvSpPr>
          <p:nvPr/>
        </p:nvSpPr>
        <p:spPr bwMode="auto">
          <a:xfrm>
            <a:off x="5826125" y="4441825"/>
            <a:ext cx="515938" cy="138113"/>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transaction</a:t>
            </a:r>
          </a:p>
        </p:txBody>
      </p:sp>
      <p:sp>
        <p:nvSpPr>
          <p:cNvPr id="263187" name="AutoShape 19"/>
          <p:cNvSpPr>
            <a:spLocks noChangeArrowheads="1"/>
          </p:cNvSpPr>
          <p:nvPr/>
        </p:nvSpPr>
        <p:spPr bwMode="auto">
          <a:xfrm>
            <a:off x="4321175" y="4445000"/>
            <a:ext cx="515938" cy="138113"/>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transaction</a:t>
            </a:r>
          </a:p>
        </p:txBody>
      </p:sp>
      <p:grpSp>
        <p:nvGrpSpPr>
          <p:cNvPr id="4" name="Group 20"/>
          <p:cNvGrpSpPr>
            <a:grpSpLocks/>
          </p:cNvGrpSpPr>
          <p:nvPr/>
        </p:nvGrpSpPr>
        <p:grpSpPr bwMode="auto">
          <a:xfrm>
            <a:off x="4052888" y="4437063"/>
            <a:ext cx="2616200" cy="1720850"/>
            <a:chOff x="2885" y="2920"/>
            <a:chExt cx="1648" cy="1084"/>
          </a:xfrm>
        </p:grpSpPr>
        <p:sp>
          <p:nvSpPr>
            <p:cNvPr id="49254" name="AutoShape 21"/>
            <p:cNvSpPr>
              <a:spLocks noChangeArrowheads="1"/>
            </p:cNvSpPr>
            <p:nvPr/>
          </p:nvSpPr>
          <p:spPr bwMode="auto">
            <a:xfrm>
              <a:off x="2885" y="2920"/>
              <a:ext cx="700" cy="430"/>
            </a:xfrm>
            <a:prstGeom prst="flowChartAlternateProcess">
              <a:avLst/>
            </a:prstGeom>
            <a:solidFill>
              <a:srgbClr val="66CCFF"/>
            </a:solidFill>
            <a:ln w="6350" algn="ctr">
              <a:solidFill>
                <a:schemeClr val="tx1"/>
              </a:solidFill>
              <a:miter lim="800000"/>
              <a:headEnd/>
              <a:tailEnd/>
            </a:ln>
          </p:spPr>
          <p:txBody>
            <a:bodyPr/>
            <a:lstStyle/>
            <a:p>
              <a:r>
                <a:rPr lang="en-US" sz="1200"/>
                <a:t>monitor</a:t>
              </a:r>
            </a:p>
          </p:txBody>
        </p:sp>
        <p:grpSp>
          <p:nvGrpSpPr>
            <p:cNvPr id="49255" name="Group 22"/>
            <p:cNvGrpSpPr>
              <a:grpSpLocks/>
            </p:cNvGrpSpPr>
            <p:nvPr/>
          </p:nvGrpSpPr>
          <p:grpSpPr bwMode="auto">
            <a:xfrm>
              <a:off x="3180" y="3350"/>
              <a:ext cx="96" cy="654"/>
              <a:chOff x="3180" y="3350"/>
              <a:chExt cx="96" cy="654"/>
            </a:xfrm>
          </p:grpSpPr>
          <p:sp>
            <p:nvSpPr>
              <p:cNvPr id="49260" name="Oval 23"/>
              <p:cNvSpPr>
                <a:spLocks noChangeArrowheads="1"/>
              </p:cNvSpPr>
              <p:nvPr/>
            </p:nvSpPr>
            <p:spPr bwMode="auto">
              <a:xfrm>
                <a:off x="3180" y="3908"/>
                <a:ext cx="96" cy="96"/>
              </a:xfrm>
              <a:prstGeom prst="ellipse">
                <a:avLst/>
              </a:prstGeom>
              <a:noFill/>
              <a:ln w="25400" algn="ctr">
                <a:solidFill>
                  <a:srgbClr val="0000FF"/>
                </a:solidFill>
                <a:round/>
                <a:headEnd/>
                <a:tailEnd/>
              </a:ln>
            </p:spPr>
            <p:txBody>
              <a:bodyPr wrap="none" anchor="ctr"/>
              <a:lstStyle/>
              <a:p>
                <a:endParaRPr lang="en-GB"/>
              </a:p>
            </p:txBody>
          </p:sp>
          <p:sp>
            <p:nvSpPr>
              <p:cNvPr id="49261" name="Line 24"/>
              <p:cNvSpPr>
                <a:spLocks noChangeShapeType="1"/>
              </p:cNvSpPr>
              <p:nvPr/>
            </p:nvSpPr>
            <p:spPr bwMode="auto">
              <a:xfrm flipV="1">
                <a:off x="3228" y="3350"/>
                <a:ext cx="0" cy="552"/>
              </a:xfrm>
              <a:prstGeom prst="line">
                <a:avLst/>
              </a:prstGeom>
              <a:noFill/>
              <a:ln w="25400">
                <a:solidFill>
                  <a:srgbClr val="0000FF"/>
                </a:solidFill>
                <a:round/>
                <a:headEnd/>
                <a:tailEnd type="triangle" w="med" len="med"/>
              </a:ln>
            </p:spPr>
            <p:txBody>
              <a:bodyPr wrap="none" anchor="ctr"/>
              <a:lstStyle/>
              <a:p>
                <a:endParaRPr lang="en-GB"/>
              </a:p>
            </p:txBody>
          </p:sp>
        </p:grpSp>
        <p:sp>
          <p:nvSpPr>
            <p:cNvPr id="49256" name="AutoShape 25"/>
            <p:cNvSpPr>
              <a:spLocks noChangeArrowheads="1"/>
            </p:cNvSpPr>
            <p:nvPr/>
          </p:nvSpPr>
          <p:spPr bwMode="auto">
            <a:xfrm>
              <a:off x="3833" y="2920"/>
              <a:ext cx="700" cy="430"/>
            </a:xfrm>
            <a:prstGeom prst="flowChartAlternateProcess">
              <a:avLst/>
            </a:prstGeom>
            <a:solidFill>
              <a:srgbClr val="66CCFF"/>
            </a:solidFill>
            <a:ln w="6350" algn="ctr">
              <a:solidFill>
                <a:schemeClr val="tx1"/>
              </a:solidFill>
              <a:miter lim="800000"/>
              <a:headEnd/>
              <a:tailEnd/>
            </a:ln>
          </p:spPr>
          <p:txBody>
            <a:bodyPr/>
            <a:lstStyle/>
            <a:p>
              <a:r>
                <a:rPr lang="en-US" sz="1200"/>
                <a:t>monitor</a:t>
              </a:r>
            </a:p>
          </p:txBody>
        </p:sp>
        <p:grpSp>
          <p:nvGrpSpPr>
            <p:cNvPr id="49257" name="Group 26"/>
            <p:cNvGrpSpPr>
              <a:grpSpLocks/>
            </p:cNvGrpSpPr>
            <p:nvPr/>
          </p:nvGrpSpPr>
          <p:grpSpPr bwMode="auto">
            <a:xfrm>
              <a:off x="4128" y="3350"/>
              <a:ext cx="96" cy="654"/>
              <a:chOff x="4128" y="3350"/>
              <a:chExt cx="96" cy="654"/>
            </a:xfrm>
          </p:grpSpPr>
          <p:sp>
            <p:nvSpPr>
              <p:cNvPr id="49258" name="Oval 27"/>
              <p:cNvSpPr>
                <a:spLocks noChangeArrowheads="1"/>
              </p:cNvSpPr>
              <p:nvPr/>
            </p:nvSpPr>
            <p:spPr bwMode="auto">
              <a:xfrm>
                <a:off x="4128" y="3908"/>
                <a:ext cx="96" cy="96"/>
              </a:xfrm>
              <a:prstGeom prst="ellipse">
                <a:avLst/>
              </a:prstGeom>
              <a:noFill/>
              <a:ln w="25400" algn="ctr">
                <a:solidFill>
                  <a:srgbClr val="0000FF"/>
                </a:solidFill>
                <a:round/>
                <a:headEnd/>
                <a:tailEnd/>
              </a:ln>
            </p:spPr>
            <p:txBody>
              <a:bodyPr wrap="none" anchor="ctr"/>
              <a:lstStyle/>
              <a:p>
                <a:endParaRPr lang="en-GB"/>
              </a:p>
            </p:txBody>
          </p:sp>
          <p:sp>
            <p:nvSpPr>
              <p:cNvPr id="49259" name="Line 28"/>
              <p:cNvSpPr>
                <a:spLocks noChangeShapeType="1"/>
              </p:cNvSpPr>
              <p:nvPr/>
            </p:nvSpPr>
            <p:spPr bwMode="auto">
              <a:xfrm flipV="1">
                <a:off x="4176" y="3350"/>
                <a:ext cx="0" cy="552"/>
              </a:xfrm>
              <a:prstGeom prst="line">
                <a:avLst/>
              </a:prstGeom>
              <a:noFill/>
              <a:ln w="25400">
                <a:solidFill>
                  <a:srgbClr val="0000FF"/>
                </a:solidFill>
                <a:round/>
                <a:headEnd/>
                <a:tailEnd type="triangle" w="med" len="med"/>
              </a:ln>
            </p:spPr>
            <p:txBody>
              <a:bodyPr wrap="none" anchor="ctr"/>
              <a:lstStyle/>
              <a:p>
                <a:endParaRPr lang="en-GB"/>
              </a:p>
            </p:txBody>
          </p:sp>
        </p:grpSp>
      </p:grpSp>
      <p:grpSp>
        <p:nvGrpSpPr>
          <p:cNvPr id="7" name="Group 29"/>
          <p:cNvGrpSpPr>
            <a:grpSpLocks/>
          </p:cNvGrpSpPr>
          <p:nvPr/>
        </p:nvGrpSpPr>
        <p:grpSpPr bwMode="auto">
          <a:xfrm>
            <a:off x="4437063" y="4992688"/>
            <a:ext cx="311150" cy="88900"/>
            <a:chOff x="4732" y="3407"/>
            <a:chExt cx="196" cy="56"/>
          </a:xfrm>
        </p:grpSpPr>
        <p:sp>
          <p:nvSpPr>
            <p:cNvPr id="49252" name="Oval 30"/>
            <p:cNvSpPr>
              <a:spLocks noChangeArrowheads="1"/>
            </p:cNvSpPr>
            <p:nvPr/>
          </p:nvSpPr>
          <p:spPr bwMode="auto">
            <a:xfrm>
              <a:off x="4732"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sp>
          <p:nvSpPr>
            <p:cNvPr id="49253" name="Oval 31"/>
            <p:cNvSpPr>
              <a:spLocks noChangeArrowheads="1"/>
            </p:cNvSpPr>
            <p:nvPr/>
          </p:nvSpPr>
          <p:spPr bwMode="auto">
            <a:xfrm>
              <a:off x="4837"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grpSp>
      <p:grpSp>
        <p:nvGrpSpPr>
          <p:cNvPr id="8" name="Group 32"/>
          <p:cNvGrpSpPr>
            <a:grpSpLocks/>
          </p:cNvGrpSpPr>
          <p:nvPr/>
        </p:nvGrpSpPr>
        <p:grpSpPr bwMode="auto">
          <a:xfrm>
            <a:off x="4514850" y="5024438"/>
            <a:ext cx="222250" cy="55562"/>
            <a:chOff x="4783" y="3421"/>
            <a:chExt cx="140" cy="35"/>
          </a:xfrm>
        </p:grpSpPr>
        <p:sp>
          <p:nvSpPr>
            <p:cNvPr id="49250" name="Oval 33"/>
            <p:cNvSpPr>
              <a:spLocks noChangeArrowheads="1"/>
            </p:cNvSpPr>
            <p:nvPr/>
          </p:nvSpPr>
          <p:spPr bwMode="auto">
            <a:xfrm>
              <a:off x="4783"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sp>
          <p:nvSpPr>
            <p:cNvPr id="49251" name="Oval 34"/>
            <p:cNvSpPr>
              <a:spLocks noChangeArrowheads="1"/>
            </p:cNvSpPr>
            <p:nvPr/>
          </p:nvSpPr>
          <p:spPr bwMode="auto">
            <a:xfrm>
              <a:off x="4888"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grpSp>
      <p:grpSp>
        <p:nvGrpSpPr>
          <p:cNvPr id="9" name="Group 35"/>
          <p:cNvGrpSpPr>
            <a:grpSpLocks/>
          </p:cNvGrpSpPr>
          <p:nvPr/>
        </p:nvGrpSpPr>
        <p:grpSpPr bwMode="auto">
          <a:xfrm>
            <a:off x="5937250" y="5006975"/>
            <a:ext cx="311150" cy="88900"/>
            <a:chOff x="4732" y="3407"/>
            <a:chExt cx="196" cy="56"/>
          </a:xfrm>
        </p:grpSpPr>
        <p:sp>
          <p:nvSpPr>
            <p:cNvPr id="49248" name="Oval 36"/>
            <p:cNvSpPr>
              <a:spLocks noChangeArrowheads="1"/>
            </p:cNvSpPr>
            <p:nvPr/>
          </p:nvSpPr>
          <p:spPr bwMode="auto">
            <a:xfrm>
              <a:off x="4732"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sp>
          <p:nvSpPr>
            <p:cNvPr id="49249" name="Oval 37"/>
            <p:cNvSpPr>
              <a:spLocks noChangeArrowheads="1"/>
            </p:cNvSpPr>
            <p:nvPr/>
          </p:nvSpPr>
          <p:spPr bwMode="auto">
            <a:xfrm>
              <a:off x="4837"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grpSp>
      <p:grpSp>
        <p:nvGrpSpPr>
          <p:cNvPr id="10" name="Group 38"/>
          <p:cNvGrpSpPr>
            <a:grpSpLocks/>
          </p:cNvGrpSpPr>
          <p:nvPr/>
        </p:nvGrpSpPr>
        <p:grpSpPr bwMode="auto">
          <a:xfrm>
            <a:off x="6015038" y="5038725"/>
            <a:ext cx="222250" cy="55563"/>
            <a:chOff x="4783" y="3421"/>
            <a:chExt cx="140" cy="35"/>
          </a:xfrm>
        </p:grpSpPr>
        <p:sp>
          <p:nvSpPr>
            <p:cNvPr id="49246" name="Oval 39"/>
            <p:cNvSpPr>
              <a:spLocks noChangeArrowheads="1"/>
            </p:cNvSpPr>
            <p:nvPr/>
          </p:nvSpPr>
          <p:spPr bwMode="auto">
            <a:xfrm>
              <a:off x="4783"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sp>
          <p:nvSpPr>
            <p:cNvPr id="49247" name="Oval 40"/>
            <p:cNvSpPr>
              <a:spLocks noChangeArrowheads="1"/>
            </p:cNvSpPr>
            <p:nvPr/>
          </p:nvSpPr>
          <p:spPr bwMode="auto">
            <a:xfrm>
              <a:off x="4888"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grpSp>
      <p:sp>
        <p:nvSpPr>
          <p:cNvPr id="263209" name="AutoShape 41"/>
          <p:cNvSpPr>
            <a:spLocks noChangeArrowheads="1"/>
          </p:cNvSpPr>
          <p:nvPr/>
        </p:nvSpPr>
        <p:spPr bwMode="auto">
          <a:xfrm>
            <a:off x="1771650" y="6007100"/>
            <a:ext cx="388938" cy="138113"/>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164" name="Rectangle 42"/>
          <p:cNvSpPr>
            <a:spLocks noGrp="1" noChangeArrowheads="1"/>
          </p:cNvSpPr>
          <p:nvPr>
            <p:ph type="title"/>
          </p:nvPr>
        </p:nvSpPr>
        <p:spPr>
          <a:xfrm>
            <a:off x="0" y="204788"/>
            <a:ext cx="9144000" cy="762000"/>
          </a:xfrm>
          <a:noFill/>
        </p:spPr>
        <p:txBody>
          <a:bodyPr>
            <a:spAutoFit/>
          </a:bodyPr>
          <a:lstStyle/>
          <a:p>
            <a:pPr eaLnBrk="1" hangingPunct="1"/>
            <a:r>
              <a:rPr lang="en-US" smtClean="0"/>
              <a:t>Coverage Driven Environment</a:t>
            </a:r>
          </a:p>
        </p:txBody>
      </p:sp>
      <p:sp>
        <p:nvSpPr>
          <p:cNvPr id="263211" name="Rectangle 43"/>
          <p:cNvSpPr>
            <a:spLocks noGrp="1" noChangeArrowheads="1"/>
          </p:cNvSpPr>
          <p:nvPr>
            <p:ph type="body" idx="1"/>
          </p:nvPr>
        </p:nvSpPr>
        <p:spPr>
          <a:xfrm>
            <a:off x="469900" y="1276350"/>
            <a:ext cx="8229600" cy="1666875"/>
          </a:xfrm>
          <a:noFill/>
        </p:spPr>
        <p:txBody>
          <a:bodyPr/>
          <a:lstStyle/>
          <a:p>
            <a:pPr eaLnBrk="1" hangingPunct="1">
              <a:lnSpc>
                <a:spcPct val="80000"/>
              </a:lnSpc>
            </a:pPr>
            <a:r>
              <a:rPr lang="en-US" sz="1800" b="1" dirty="0" smtClean="0"/>
              <a:t>Composition of a coverage driven environment</a:t>
            </a:r>
          </a:p>
          <a:p>
            <a:pPr lvl="1" eaLnBrk="1" hangingPunct="1">
              <a:lnSpc>
                <a:spcPct val="80000"/>
              </a:lnSpc>
            </a:pPr>
            <a:r>
              <a:rPr lang="en-US" sz="1600" dirty="0" smtClean="0"/>
              <a:t>Reusable stimulus sequences developed with “constrained random” generation</a:t>
            </a:r>
          </a:p>
          <a:p>
            <a:pPr lvl="1" eaLnBrk="1" hangingPunct="1">
              <a:lnSpc>
                <a:spcPct val="80000"/>
              </a:lnSpc>
            </a:pPr>
            <a:r>
              <a:rPr lang="en-US" sz="1600" dirty="0" smtClean="0"/>
              <a:t>Running unique seeds allows the environment to exercise different functionality</a:t>
            </a:r>
          </a:p>
          <a:p>
            <a:pPr lvl="1" eaLnBrk="1" hangingPunct="1">
              <a:lnSpc>
                <a:spcPct val="80000"/>
              </a:lnSpc>
            </a:pPr>
            <a:r>
              <a:rPr lang="en-US" sz="1600" dirty="0" smtClean="0"/>
              <a:t>Monitors independently watch the environment</a:t>
            </a:r>
          </a:p>
          <a:p>
            <a:pPr lvl="1" eaLnBrk="1" hangingPunct="1">
              <a:lnSpc>
                <a:spcPct val="80000"/>
              </a:lnSpc>
            </a:pPr>
            <a:r>
              <a:rPr lang="en-US" sz="1600" dirty="0" smtClean="0"/>
              <a:t>Independent checks ensure correct behavior.</a:t>
            </a:r>
          </a:p>
          <a:p>
            <a:pPr lvl="1" eaLnBrk="1" hangingPunct="1">
              <a:lnSpc>
                <a:spcPct val="80000"/>
              </a:lnSpc>
            </a:pPr>
            <a:r>
              <a:rPr lang="en-US" sz="1600" dirty="0" smtClean="0"/>
              <a:t>Independent coverage points indicate which functionality has been exercised.</a:t>
            </a:r>
          </a:p>
        </p:txBody>
      </p:sp>
      <p:sp>
        <p:nvSpPr>
          <p:cNvPr id="49166" name="AutoShape 44"/>
          <p:cNvSpPr>
            <a:spLocks noChangeArrowheads="1"/>
          </p:cNvSpPr>
          <p:nvPr/>
        </p:nvSpPr>
        <p:spPr bwMode="auto">
          <a:xfrm>
            <a:off x="2797175" y="5767388"/>
            <a:ext cx="1371600" cy="609600"/>
          </a:xfrm>
          <a:prstGeom prst="flowChartAlternateProcess">
            <a:avLst/>
          </a:prstGeom>
          <a:solidFill>
            <a:srgbClr val="66CCFF"/>
          </a:solidFill>
          <a:ln w="6350" algn="ctr">
            <a:solidFill>
              <a:schemeClr val="tx1"/>
            </a:solidFill>
            <a:miter lim="800000"/>
            <a:headEnd/>
            <a:tailEnd/>
          </a:ln>
        </p:spPr>
        <p:txBody>
          <a:bodyPr/>
          <a:lstStyle/>
          <a:p>
            <a:r>
              <a:rPr lang="en-US" sz="1200"/>
              <a:t>driver</a:t>
            </a:r>
          </a:p>
        </p:txBody>
      </p:sp>
      <p:sp>
        <p:nvSpPr>
          <p:cNvPr id="49167" name="Line 45"/>
          <p:cNvSpPr>
            <a:spLocks noChangeShapeType="1"/>
          </p:cNvSpPr>
          <p:nvPr/>
        </p:nvSpPr>
        <p:spPr bwMode="auto">
          <a:xfrm>
            <a:off x="2368550" y="6072188"/>
            <a:ext cx="390525" cy="0"/>
          </a:xfrm>
          <a:prstGeom prst="line">
            <a:avLst/>
          </a:prstGeom>
          <a:noFill/>
          <a:ln w="6350">
            <a:solidFill>
              <a:schemeClr val="tx1"/>
            </a:solidFill>
            <a:round/>
            <a:headEnd/>
            <a:tailEnd type="triangle" w="med" len="med"/>
          </a:ln>
        </p:spPr>
        <p:txBody>
          <a:bodyPr wrap="none" anchor="ctr"/>
          <a:lstStyle/>
          <a:p>
            <a:endParaRPr lang="en-GB"/>
          </a:p>
        </p:txBody>
      </p:sp>
      <p:sp>
        <p:nvSpPr>
          <p:cNvPr id="49168" name="Rectangle 46"/>
          <p:cNvSpPr>
            <a:spLocks noChangeArrowheads="1"/>
          </p:cNvSpPr>
          <p:nvPr/>
        </p:nvSpPr>
        <p:spPr bwMode="auto">
          <a:xfrm>
            <a:off x="5162550" y="5916613"/>
            <a:ext cx="503238" cy="280987"/>
          </a:xfrm>
          <a:prstGeom prst="rect">
            <a:avLst/>
          </a:prstGeom>
          <a:solidFill>
            <a:srgbClr val="B2B2B2"/>
          </a:solidFill>
          <a:ln w="6350" algn="ctr">
            <a:solidFill>
              <a:schemeClr val="tx1"/>
            </a:solidFill>
            <a:miter lim="800000"/>
            <a:headEnd/>
            <a:tailEnd/>
          </a:ln>
        </p:spPr>
        <p:txBody>
          <a:bodyPr wrap="none" anchor="ctr">
            <a:spAutoFit/>
          </a:bodyPr>
          <a:lstStyle/>
          <a:p>
            <a:r>
              <a:rPr lang="en-US" sz="1200"/>
              <a:t>DUT</a:t>
            </a:r>
          </a:p>
        </p:txBody>
      </p:sp>
      <p:sp>
        <p:nvSpPr>
          <p:cNvPr id="49169" name="Line 47"/>
          <p:cNvSpPr>
            <a:spLocks noChangeShapeType="1"/>
          </p:cNvSpPr>
          <p:nvPr/>
        </p:nvSpPr>
        <p:spPr bwMode="auto">
          <a:xfrm>
            <a:off x="4171950" y="6072188"/>
            <a:ext cx="990600" cy="0"/>
          </a:xfrm>
          <a:prstGeom prst="line">
            <a:avLst/>
          </a:prstGeom>
          <a:noFill/>
          <a:ln w="6350">
            <a:solidFill>
              <a:schemeClr val="tx1"/>
            </a:solidFill>
            <a:round/>
            <a:headEnd type="triangle" w="med" len="med"/>
            <a:tailEnd type="triangle" w="med" len="med"/>
          </a:ln>
        </p:spPr>
        <p:txBody>
          <a:bodyPr wrap="none" anchor="ctr"/>
          <a:lstStyle/>
          <a:p>
            <a:endParaRPr lang="en-GB"/>
          </a:p>
        </p:txBody>
      </p:sp>
      <p:sp>
        <p:nvSpPr>
          <p:cNvPr id="49170" name="Line 48"/>
          <p:cNvSpPr>
            <a:spLocks noChangeShapeType="1"/>
          </p:cNvSpPr>
          <p:nvPr/>
        </p:nvSpPr>
        <p:spPr bwMode="auto">
          <a:xfrm>
            <a:off x="5676900" y="6072188"/>
            <a:ext cx="990600" cy="0"/>
          </a:xfrm>
          <a:prstGeom prst="line">
            <a:avLst/>
          </a:prstGeom>
          <a:noFill/>
          <a:ln w="6350">
            <a:solidFill>
              <a:schemeClr val="tx1"/>
            </a:solidFill>
            <a:round/>
            <a:headEnd type="triangle" w="med" len="med"/>
            <a:tailEnd type="triangle" w="med" len="med"/>
          </a:ln>
        </p:spPr>
        <p:txBody>
          <a:bodyPr wrap="none" anchor="ctr"/>
          <a:lstStyle/>
          <a:p>
            <a:endParaRPr lang="en-GB"/>
          </a:p>
        </p:txBody>
      </p:sp>
      <p:sp>
        <p:nvSpPr>
          <p:cNvPr id="49171" name="AutoShape 49"/>
          <p:cNvSpPr>
            <a:spLocks noChangeArrowheads="1"/>
          </p:cNvSpPr>
          <p:nvPr/>
        </p:nvSpPr>
        <p:spPr bwMode="auto">
          <a:xfrm>
            <a:off x="6654800" y="5767388"/>
            <a:ext cx="1371600" cy="609600"/>
          </a:xfrm>
          <a:prstGeom prst="flowChartAlternateProcess">
            <a:avLst/>
          </a:prstGeom>
          <a:solidFill>
            <a:srgbClr val="66CCFF"/>
          </a:solidFill>
          <a:ln w="6350" algn="ctr">
            <a:solidFill>
              <a:schemeClr val="tx1"/>
            </a:solidFill>
            <a:miter lim="800000"/>
            <a:headEnd/>
            <a:tailEnd/>
          </a:ln>
        </p:spPr>
        <p:txBody>
          <a:bodyPr/>
          <a:lstStyle/>
          <a:p>
            <a:r>
              <a:rPr lang="en-US" sz="1200"/>
              <a:t>slave</a:t>
            </a:r>
          </a:p>
        </p:txBody>
      </p:sp>
      <p:grpSp>
        <p:nvGrpSpPr>
          <p:cNvPr id="11" name="Group 50"/>
          <p:cNvGrpSpPr>
            <a:grpSpLocks/>
          </p:cNvGrpSpPr>
          <p:nvPr/>
        </p:nvGrpSpPr>
        <p:grpSpPr bwMode="auto">
          <a:xfrm>
            <a:off x="1214438" y="4654550"/>
            <a:ext cx="939800" cy="1538288"/>
            <a:chOff x="1205" y="2874"/>
            <a:chExt cx="592" cy="969"/>
          </a:xfrm>
        </p:grpSpPr>
        <p:sp>
          <p:nvSpPr>
            <p:cNvPr id="49226" name="AutoShape 51"/>
            <p:cNvSpPr>
              <a:spLocks noChangeArrowheads="1"/>
            </p:cNvSpPr>
            <p:nvPr/>
          </p:nvSpPr>
          <p:spPr bwMode="auto">
            <a:xfrm>
              <a:off x="1205" y="2874"/>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0x223F</a:t>
              </a:r>
            </a:p>
          </p:txBody>
        </p:sp>
        <p:sp>
          <p:nvSpPr>
            <p:cNvPr id="49227" name="AutoShape 52"/>
            <p:cNvSpPr>
              <a:spLocks noChangeArrowheads="1"/>
            </p:cNvSpPr>
            <p:nvPr/>
          </p:nvSpPr>
          <p:spPr bwMode="auto">
            <a:xfrm>
              <a:off x="1552" y="2907"/>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28" name="AutoShape 53"/>
            <p:cNvSpPr>
              <a:spLocks noChangeArrowheads="1"/>
            </p:cNvSpPr>
            <p:nvPr/>
          </p:nvSpPr>
          <p:spPr bwMode="auto">
            <a:xfrm>
              <a:off x="1205" y="2965"/>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0XA30E</a:t>
              </a:r>
            </a:p>
          </p:txBody>
        </p:sp>
        <p:sp>
          <p:nvSpPr>
            <p:cNvPr id="49229" name="AutoShape 54"/>
            <p:cNvSpPr>
              <a:spLocks noChangeArrowheads="1"/>
            </p:cNvSpPr>
            <p:nvPr/>
          </p:nvSpPr>
          <p:spPr bwMode="auto">
            <a:xfrm>
              <a:off x="1205" y="3057"/>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0X94D7</a:t>
              </a:r>
            </a:p>
          </p:txBody>
        </p:sp>
        <p:sp>
          <p:nvSpPr>
            <p:cNvPr id="49230" name="AutoShape 55"/>
            <p:cNvSpPr>
              <a:spLocks noChangeArrowheads="1"/>
            </p:cNvSpPr>
            <p:nvPr/>
          </p:nvSpPr>
          <p:spPr bwMode="auto">
            <a:xfrm>
              <a:off x="1205" y="3148"/>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0XFF78</a:t>
              </a:r>
            </a:p>
          </p:txBody>
        </p:sp>
        <p:sp>
          <p:nvSpPr>
            <p:cNvPr id="49231" name="AutoShape 56"/>
            <p:cNvSpPr>
              <a:spLocks noChangeArrowheads="1"/>
            </p:cNvSpPr>
            <p:nvPr/>
          </p:nvSpPr>
          <p:spPr bwMode="auto">
            <a:xfrm>
              <a:off x="1205" y="3240"/>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0X3767</a:t>
              </a:r>
            </a:p>
          </p:txBody>
        </p:sp>
        <p:sp>
          <p:nvSpPr>
            <p:cNvPr id="49232" name="AutoShape 57"/>
            <p:cNvSpPr>
              <a:spLocks noChangeArrowheads="1"/>
            </p:cNvSpPr>
            <p:nvPr/>
          </p:nvSpPr>
          <p:spPr bwMode="auto">
            <a:xfrm>
              <a:off x="1205" y="3332"/>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0XCC18</a:t>
              </a:r>
            </a:p>
          </p:txBody>
        </p:sp>
        <p:sp>
          <p:nvSpPr>
            <p:cNvPr id="49233" name="AutoShape 58"/>
            <p:cNvSpPr>
              <a:spLocks noChangeArrowheads="1"/>
            </p:cNvSpPr>
            <p:nvPr/>
          </p:nvSpPr>
          <p:spPr bwMode="auto">
            <a:xfrm>
              <a:off x="1205" y="3423"/>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0XDA83</a:t>
              </a:r>
            </a:p>
          </p:txBody>
        </p:sp>
        <p:sp>
          <p:nvSpPr>
            <p:cNvPr id="49234" name="AutoShape 59"/>
            <p:cNvSpPr>
              <a:spLocks noChangeArrowheads="1"/>
            </p:cNvSpPr>
            <p:nvPr/>
          </p:nvSpPr>
          <p:spPr bwMode="auto">
            <a:xfrm>
              <a:off x="1205" y="3515"/>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0XBA1F</a:t>
              </a:r>
            </a:p>
          </p:txBody>
        </p:sp>
        <p:sp>
          <p:nvSpPr>
            <p:cNvPr id="49235" name="AutoShape 60"/>
            <p:cNvSpPr>
              <a:spLocks noChangeArrowheads="1"/>
            </p:cNvSpPr>
            <p:nvPr/>
          </p:nvSpPr>
          <p:spPr bwMode="auto">
            <a:xfrm>
              <a:off x="1205" y="3606"/>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0X95FB</a:t>
              </a:r>
            </a:p>
          </p:txBody>
        </p:sp>
        <p:sp>
          <p:nvSpPr>
            <p:cNvPr id="49236" name="AutoShape 61"/>
            <p:cNvSpPr>
              <a:spLocks noChangeArrowheads="1"/>
            </p:cNvSpPr>
            <p:nvPr/>
          </p:nvSpPr>
          <p:spPr bwMode="auto">
            <a:xfrm>
              <a:off x="1205" y="3702"/>
              <a:ext cx="350" cy="141"/>
            </a:xfrm>
            <a:prstGeom prst="flowChartAlternateProcess">
              <a:avLst/>
            </a:prstGeom>
            <a:noFill/>
            <a:ln w="6350" algn="ctr">
              <a:noFill/>
              <a:miter lim="800000"/>
              <a:headEnd/>
              <a:tailEnd/>
            </a:ln>
          </p:spPr>
          <p:txBody>
            <a:bodyPr wrap="none" anchor="ctr" anchorCtr="1">
              <a:spAutoFit/>
            </a:bodyPr>
            <a:lstStyle/>
            <a:p>
              <a:r>
                <a:rPr lang="en-US" sz="800">
                  <a:latin typeface="Courier New" pitchFamily="49" charset="0"/>
                </a:rPr>
                <a:t>0X382E</a:t>
              </a:r>
            </a:p>
          </p:txBody>
        </p:sp>
        <p:sp>
          <p:nvSpPr>
            <p:cNvPr id="49237" name="AutoShape 62"/>
            <p:cNvSpPr>
              <a:spLocks noChangeArrowheads="1"/>
            </p:cNvSpPr>
            <p:nvPr/>
          </p:nvSpPr>
          <p:spPr bwMode="auto">
            <a:xfrm>
              <a:off x="1552" y="2995"/>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38" name="AutoShape 63"/>
            <p:cNvSpPr>
              <a:spLocks noChangeArrowheads="1"/>
            </p:cNvSpPr>
            <p:nvPr/>
          </p:nvSpPr>
          <p:spPr bwMode="auto">
            <a:xfrm>
              <a:off x="1552" y="3087"/>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39" name="AutoShape 64"/>
            <p:cNvSpPr>
              <a:spLocks noChangeArrowheads="1"/>
            </p:cNvSpPr>
            <p:nvPr/>
          </p:nvSpPr>
          <p:spPr bwMode="auto">
            <a:xfrm>
              <a:off x="1552" y="3179"/>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0" name="AutoShape 65"/>
            <p:cNvSpPr>
              <a:spLocks noChangeArrowheads="1"/>
            </p:cNvSpPr>
            <p:nvPr/>
          </p:nvSpPr>
          <p:spPr bwMode="auto">
            <a:xfrm>
              <a:off x="1552" y="3271"/>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1" name="AutoShape 66"/>
            <p:cNvSpPr>
              <a:spLocks noChangeArrowheads="1"/>
            </p:cNvSpPr>
            <p:nvPr/>
          </p:nvSpPr>
          <p:spPr bwMode="auto">
            <a:xfrm>
              <a:off x="1552" y="3363"/>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2" name="AutoShape 67"/>
            <p:cNvSpPr>
              <a:spLocks noChangeArrowheads="1"/>
            </p:cNvSpPr>
            <p:nvPr/>
          </p:nvSpPr>
          <p:spPr bwMode="auto">
            <a:xfrm>
              <a:off x="1552" y="3455"/>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3" name="AutoShape 68"/>
            <p:cNvSpPr>
              <a:spLocks noChangeArrowheads="1"/>
            </p:cNvSpPr>
            <p:nvPr/>
          </p:nvSpPr>
          <p:spPr bwMode="auto">
            <a:xfrm>
              <a:off x="1552" y="3547"/>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4" name="AutoShape 69"/>
            <p:cNvSpPr>
              <a:spLocks noChangeArrowheads="1"/>
            </p:cNvSpPr>
            <p:nvPr/>
          </p:nvSpPr>
          <p:spPr bwMode="auto">
            <a:xfrm>
              <a:off x="1552" y="3639"/>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sp>
          <p:nvSpPr>
            <p:cNvPr id="49245" name="AutoShape 70"/>
            <p:cNvSpPr>
              <a:spLocks noChangeArrowheads="1"/>
            </p:cNvSpPr>
            <p:nvPr/>
          </p:nvSpPr>
          <p:spPr bwMode="auto">
            <a:xfrm>
              <a:off x="1552" y="3731"/>
              <a:ext cx="245" cy="87"/>
            </a:xfrm>
            <a:prstGeom prst="flowChartAlternateProcess">
              <a:avLst/>
            </a:prstGeom>
            <a:solidFill>
              <a:srgbClr val="FF9999">
                <a:alpha val="98822"/>
              </a:srgbClr>
            </a:solidFill>
            <a:ln w="6350" algn="ctr">
              <a:solidFill>
                <a:schemeClr val="tx1"/>
              </a:solidFill>
              <a:miter lim="800000"/>
              <a:headEnd/>
              <a:tailEnd/>
            </a:ln>
          </p:spPr>
          <p:txBody>
            <a:bodyPr wrap="none" lIns="0" tIns="0" rIns="0" bIns="0" anchor="ctr" anchorCtr="1">
              <a:spAutoFit/>
            </a:bodyPr>
            <a:lstStyle/>
            <a:p>
              <a:r>
                <a:rPr lang="en-US" sz="800"/>
                <a:t>stimulus</a:t>
              </a:r>
            </a:p>
          </p:txBody>
        </p:sp>
      </p:grpSp>
      <p:sp>
        <p:nvSpPr>
          <p:cNvPr id="263239" name="Line 71"/>
          <p:cNvSpPr>
            <a:spLocks noChangeShapeType="1"/>
          </p:cNvSpPr>
          <p:nvPr/>
        </p:nvSpPr>
        <p:spPr bwMode="auto">
          <a:xfrm>
            <a:off x="2214563" y="4660900"/>
            <a:ext cx="0" cy="1373188"/>
          </a:xfrm>
          <a:prstGeom prst="line">
            <a:avLst/>
          </a:prstGeom>
          <a:noFill/>
          <a:ln w="6350">
            <a:solidFill>
              <a:schemeClr val="tx1"/>
            </a:solidFill>
            <a:round/>
            <a:headEnd/>
            <a:tailEnd type="triangle" w="med" len="med"/>
          </a:ln>
        </p:spPr>
        <p:txBody>
          <a:bodyPr wrap="none" anchor="ctr"/>
          <a:lstStyle/>
          <a:p>
            <a:endParaRPr lang="en-GB"/>
          </a:p>
        </p:txBody>
      </p:sp>
      <p:sp>
        <p:nvSpPr>
          <p:cNvPr id="263240" name="AutoShape 72"/>
          <p:cNvSpPr>
            <a:spLocks noChangeArrowheads="1"/>
          </p:cNvSpPr>
          <p:nvPr/>
        </p:nvSpPr>
        <p:spPr bwMode="auto">
          <a:xfrm>
            <a:off x="1174750" y="4381500"/>
            <a:ext cx="501650" cy="257175"/>
          </a:xfrm>
          <a:prstGeom prst="flowChartAlternateProcess">
            <a:avLst/>
          </a:prstGeom>
          <a:noFill/>
          <a:ln w="6350" algn="ctr">
            <a:noFill/>
            <a:miter lim="800000"/>
            <a:headEnd/>
            <a:tailEnd/>
          </a:ln>
        </p:spPr>
        <p:txBody>
          <a:bodyPr wrap="none" anchor="ctr" anchorCtr="1">
            <a:spAutoFit/>
          </a:bodyPr>
          <a:lstStyle/>
          <a:p>
            <a:r>
              <a:rPr lang="en-US" sz="1000" u="sng">
                <a:latin typeface="Courier New" pitchFamily="49" charset="0"/>
              </a:rPr>
              <a:t>seed</a:t>
            </a:r>
          </a:p>
        </p:txBody>
      </p:sp>
      <p:sp>
        <p:nvSpPr>
          <p:cNvPr id="263241" name="AutoShape 73"/>
          <p:cNvSpPr>
            <a:spLocks noChangeArrowheads="1"/>
          </p:cNvSpPr>
          <p:nvPr/>
        </p:nvSpPr>
        <p:spPr bwMode="auto">
          <a:xfrm>
            <a:off x="1543050" y="4381500"/>
            <a:ext cx="806450" cy="257175"/>
          </a:xfrm>
          <a:prstGeom prst="flowChartAlternateProcess">
            <a:avLst/>
          </a:prstGeom>
          <a:noFill/>
          <a:ln w="6350" algn="ctr">
            <a:noFill/>
            <a:miter lim="800000"/>
            <a:headEnd/>
            <a:tailEnd/>
          </a:ln>
        </p:spPr>
        <p:txBody>
          <a:bodyPr wrap="none" anchor="ctr" anchorCtr="1">
            <a:spAutoFit/>
          </a:bodyPr>
          <a:lstStyle/>
          <a:p>
            <a:r>
              <a:rPr lang="en-US" sz="1000" u="sng">
                <a:latin typeface="Courier New" pitchFamily="49" charset="0"/>
              </a:rPr>
              <a:t>new test</a:t>
            </a:r>
          </a:p>
        </p:txBody>
      </p:sp>
      <p:grpSp>
        <p:nvGrpSpPr>
          <p:cNvPr id="12" name="Group 74"/>
          <p:cNvGrpSpPr>
            <a:grpSpLocks/>
          </p:cNvGrpSpPr>
          <p:nvPr/>
        </p:nvGrpSpPr>
        <p:grpSpPr bwMode="auto">
          <a:xfrm>
            <a:off x="6632575" y="3082925"/>
            <a:ext cx="1517650" cy="1003300"/>
            <a:chOff x="4510" y="2067"/>
            <a:chExt cx="956" cy="632"/>
          </a:xfrm>
        </p:grpSpPr>
        <p:sp>
          <p:nvSpPr>
            <p:cNvPr id="49224" name="Rectangle 75"/>
            <p:cNvSpPr>
              <a:spLocks noChangeArrowheads="1"/>
            </p:cNvSpPr>
            <p:nvPr/>
          </p:nvSpPr>
          <p:spPr bwMode="auto">
            <a:xfrm>
              <a:off x="4714" y="2275"/>
              <a:ext cx="588" cy="424"/>
            </a:xfrm>
            <a:prstGeom prst="rect">
              <a:avLst/>
            </a:prstGeom>
            <a:solidFill>
              <a:srgbClr val="66CCFF"/>
            </a:solidFill>
            <a:ln w="6350" algn="ctr">
              <a:solidFill>
                <a:schemeClr val="tx1"/>
              </a:solidFill>
              <a:miter lim="800000"/>
              <a:headEnd/>
              <a:tailEnd/>
            </a:ln>
          </p:spPr>
          <p:txBody>
            <a:bodyPr/>
            <a:lstStyle/>
            <a:p>
              <a:endParaRPr lang="en-GB"/>
            </a:p>
          </p:txBody>
        </p:sp>
        <p:sp>
          <p:nvSpPr>
            <p:cNvPr id="49225" name="Text Box 117"/>
            <p:cNvSpPr txBox="1">
              <a:spLocks noChangeArrowheads="1"/>
            </p:cNvSpPr>
            <p:nvPr/>
          </p:nvSpPr>
          <p:spPr bwMode="auto">
            <a:xfrm>
              <a:off x="4510" y="2067"/>
              <a:ext cx="956" cy="287"/>
            </a:xfrm>
            <a:prstGeom prst="rect">
              <a:avLst/>
            </a:prstGeom>
            <a:noFill/>
            <a:ln w="3175">
              <a:noFill/>
              <a:miter lim="800000"/>
              <a:headEnd type="none" w="sm" len="sm"/>
              <a:tailEnd type="none" w="sm" len="sm"/>
            </a:ln>
          </p:spPr>
          <p:txBody>
            <a:bodyPr wrap="none" lIns="109728" tIns="137160" rIns="109728" bIns="137160">
              <a:spAutoFit/>
            </a:bodyPr>
            <a:lstStyle/>
            <a:p>
              <a:pPr algn="l">
                <a:spcBef>
                  <a:spcPct val="50000"/>
                </a:spcBef>
              </a:pPr>
              <a:r>
                <a:rPr lang="en-US" sz="1200"/>
                <a:t>coverage collection</a:t>
              </a:r>
            </a:p>
          </p:txBody>
        </p:sp>
      </p:grpSp>
      <p:grpSp>
        <p:nvGrpSpPr>
          <p:cNvPr id="13" name="Group 77"/>
          <p:cNvGrpSpPr>
            <a:grpSpLocks/>
          </p:cNvGrpSpPr>
          <p:nvPr/>
        </p:nvGrpSpPr>
        <p:grpSpPr bwMode="auto">
          <a:xfrm>
            <a:off x="6988175" y="3535363"/>
            <a:ext cx="865188" cy="519112"/>
            <a:chOff x="4410" y="2331"/>
            <a:chExt cx="545" cy="327"/>
          </a:xfrm>
        </p:grpSpPr>
        <p:sp>
          <p:nvSpPr>
            <p:cNvPr id="49218" name="Rectangle 78"/>
            <p:cNvSpPr>
              <a:spLocks noChangeArrowheads="1"/>
            </p:cNvSpPr>
            <p:nvPr/>
          </p:nvSpPr>
          <p:spPr bwMode="auto">
            <a:xfrm>
              <a:off x="4410" y="2533"/>
              <a:ext cx="65" cy="125"/>
            </a:xfrm>
            <a:prstGeom prst="rect">
              <a:avLst/>
            </a:prstGeom>
            <a:solidFill>
              <a:srgbClr val="FFFF99"/>
            </a:solidFill>
            <a:ln w="6350" algn="ctr">
              <a:solidFill>
                <a:schemeClr val="tx1"/>
              </a:solidFill>
              <a:miter lim="800000"/>
              <a:headEnd/>
              <a:tailEnd/>
            </a:ln>
          </p:spPr>
          <p:txBody>
            <a:bodyPr wrap="none" anchor="ctr"/>
            <a:lstStyle/>
            <a:p>
              <a:endParaRPr lang="en-GB"/>
            </a:p>
          </p:txBody>
        </p:sp>
        <p:sp>
          <p:nvSpPr>
            <p:cNvPr id="49219" name="Rectangle 79"/>
            <p:cNvSpPr>
              <a:spLocks noChangeArrowheads="1"/>
            </p:cNvSpPr>
            <p:nvPr/>
          </p:nvSpPr>
          <p:spPr bwMode="auto">
            <a:xfrm>
              <a:off x="4506" y="2331"/>
              <a:ext cx="65" cy="327"/>
            </a:xfrm>
            <a:prstGeom prst="rect">
              <a:avLst/>
            </a:prstGeom>
            <a:solidFill>
              <a:srgbClr val="66FF99"/>
            </a:solidFill>
            <a:ln w="6350" algn="ctr">
              <a:solidFill>
                <a:schemeClr val="tx1"/>
              </a:solidFill>
              <a:miter lim="800000"/>
              <a:headEnd/>
              <a:tailEnd/>
            </a:ln>
          </p:spPr>
          <p:txBody>
            <a:bodyPr wrap="none" anchor="ctr"/>
            <a:lstStyle/>
            <a:p>
              <a:endParaRPr lang="en-GB"/>
            </a:p>
          </p:txBody>
        </p:sp>
        <p:sp>
          <p:nvSpPr>
            <p:cNvPr id="49220" name="Rectangle 80"/>
            <p:cNvSpPr>
              <a:spLocks noChangeArrowheads="1"/>
            </p:cNvSpPr>
            <p:nvPr/>
          </p:nvSpPr>
          <p:spPr bwMode="auto">
            <a:xfrm>
              <a:off x="4602" y="2448"/>
              <a:ext cx="65" cy="210"/>
            </a:xfrm>
            <a:prstGeom prst="rect">
              <a:avLst/>
            </a:prstGeom>
            <a:solidFill>
              <a:srgbClr val="99CCFF"/>
            </a:solidFill>
            <a:ln w="6350" algn="ctr">
              <a:solidFill>
                <a:schemeClr val="tx1"/>
              </a:solidFill>
              <a:miter lim="800000"/>
              <a:headEnd/>
              <a:tailEnd/>
            </a:ln>
          </p:spPr>
          <p:txBody>
            <a:bodyPr wrap="none" anchor="ctr"/>
            <a:lstStyle/>
            <a:p>
              <a:endParaRPr lang="en-GB"/>
            </a:p>
          </p:txBody>
        </p:sp>
        <p:sp>
          <p:nvSpPr>
            <p:cNvPr id="49221" name="Rectangle 81"/>
            <p:cNvSpPr>
              <a:spLocks noChangeArrowheads="1"/>
            </p:cNvSpPr>
            <p:nvPr/>
          </p:nvSpPr>
          <p:spPr bwMode="auto">
            <a:xfrm>
              <a:off x="4698" y="2385"/>
              <a:ext cx="65" cy="273"/>
            </a:xfrm>
            <a:prstGeom prst="rect">
              <a:avLst/>
            </a:prstGeom>
            <a:solidFill>
              <a:srgbClr val="66FFCC"/>
            </a:solidFill>
            <a:ln w="6350" algn="ctr">
              <a:solidFill>
                <a:schemeClr val="tx1"/>
              </a:solidFill>
              <a:miter lim="800000"/>
              <a:headEnd/>
              <a:tailEnd/>
            </a:ln>
          </p:spPr>
          <p:txBody>
            <a:bodyPr wrap="none" anchor="ctr"/>
            <a:lstStyle/>
            <a:p>
              <a:endParaRPr lang="en-GB"/>
            </a:p>
          </p:txBody>
        </p:sp>
        <p:sp>
          <p:nvSpPr>
            <p:cNvPr id="49222" name="Rectangle 82"/>
            <p:cNvSpPr>
              <a:spLocks noChangeArrowheads="1"/>
            </p:cNvSpPr>
            <p:nvPr/>
          </p:nvSpPr>
          <p:spPr bwMode="auto">
            <a:xfrm>
              <a:off x="4794" y="2508"/>
              <a:ext cx="65" cy="150"/>
            </a:xfrm>
            <a:prstGeom prst="rect">
              <a:avLst/>
            </a:prstGeom>
            <a:solidFill>
              <a:srgbClr val="CCFFCC"/>
            </a:solidFill>
            <a:ln w="6350" algn="ctr">
              <a:solidFill>
                <a:schemeClr val="tx1"/>
              </a:solidFill>
              <a:miter lim="800000"/>
              <a:headEnd/>
              <a:tailEnd/>
            </a:ln>
          </p:spPr>
          <p:txBody>
            <a:bodyPr wrap="none" anchor="ctr"/>
            <a:lstStyle/>
            <a:p>
              <a:endParaRPr lang="en-GB"/>
            </a:p>
          </p:txBody>
        </p:sp>
        <p:sp>
          <p:nvSpPr>
            <p:cNvPr id="49223" name="Rectangle 83"/>
            <p:cNvSpPr>
              <a:spLocks noChangeArrowheads="1"/>
            </p:cNvSpPr>
            <p:nvPr/>
          </p:nvSpPr>
          <p:spPr bwMode="auto">
            <a:xfrm>
              <a:off x="4890" y="2441"/>
              <a:ext cx="65" cy="217"/>
            </a:xfrm>
            <a:prstGeom prst="rect">
              <a:avLst/>
            </a:prstGeom>
            <a:solidFill>
              <a:srgbClr val="99CCFF"/>
            </a:solidFill>
            <a:ln w="6350" algn="ctr">
              <a:solidFill>
                <a:schemeClr val="tx1"/>
              </a:solidFill>
              <a:miter lim="800000"/>
              <a:headEnd/>
              <a:tailEnd/>
            </a:ln>
          </p:spPr>
          <p:txBody>
            <a:bodyPr wrap="none" anchor="ctr"/>
            <a:lstStyle/>
            <a:p>
              <a:endParaRPr lang="en-GB"/>
            </a:p>
          </p:txBody>
        </p:sp>
      </p:grpSp>
      <p:sp>
        <p:nvSpPr>
          <p:cNvPr id="263252" name="Line 84"/>
          <p:cNvSpPr>
            <a:spLocks noChangeShapeType="1"/>
          </p:cNvSpPr>
          <p:nvPr/>
        </p:nvSpPr>
        <p:spPr bwMode="auto">
          <a:xfrm flipV="1">
            <a:off x="6640513" y="4105275"/>
            <a:ext cx="461962" cy="368300"/>
          </a:xfrm>
          <a:prstGeom prst="line">
            <a:avLst/>
          </a:prstGeom>
          <a:noFill/>
          <a:ln w="25400">
            <a:solidFill>
              <a:srgbClr val="0000FF"/>
            </a:solidFill>
            <a:prstDash val="dash"/>
            <a:round/>
            <a:headEnd/>
            <a:tailEnd type="triangle" w="med" len="med"/>
          </a:ln>
        </p:spPr>
        <p:txBody>
          <a:bodyPr wrap="none" anchor="ctr"/>
          <a:lstStyle/>
          <a:p>
            <a:endParaRPr lang="en-GB"/>
          </a:p>
        </p:txBody>
      </p:sp>
      <p:sp>
        <p:nvSpPr>
          <p:cNvPr id="263253" name="Line 85"/>
          <p:cNvSpPr>
            <a:spLocks noChangeShapeType="1"/>
          </p:cNvSpPr>
          <p:nvPr/>
        </p:nvSpPr>
        <p:spPr bwMode="auto">
          <a:xfrm flipV="1">
            <a:off x="5157788" y="4035425"/>
            <a:ext cx="1755775" cy="452438"/>
          </a:xfrm>
          <a:prstGeom prst="line">
            <a:avLst/>
          </a:prstGeom>
          <a:noFill/>
          <a:ln w="25400">
            <a:solidFill>
              <a:srgbClr val="0000FF"/>
            </a:solidFill>
            <a:prstDash val="dash"/>
            <a:round/>
            <a:headEnd/>
            <a:tailEnd type="triangle" w="med" len="med"/>
          </a:ln>
        </p:spPr>
        <p:txBody>
          <a:bodyPr wrap="none" anchor="ctr"/>
          <a:lstStyle/>
          <a:p>
            <a:endParaRPr lang="en-GB"/>
          </a:p>
        </p:txBody>
      </p:sp>
      <p:sp>
        <p:nvSpPr>
          <p:cNvPr id="49180" name="Freeform 86"/>
          <p:cNvSpPr>
            <a:spLocks/>
          </p:cNvSpPr>
          <p:nvPr/>
        </p:nvSpPr>
        <p:spPr bwMode="auto">
          <a:xfrm>
            <a:off x="7569200" y="4511675"/>
            <a:ext cx="365125" cy="198438"/>
          </a:xfrm>
          <a:custGeom>
            <a:avLst/>
            <a:gdLst>
              <a:gd name="T0" fmla="*/ 0 w 2310"/>
              <a:gd name="T1" fmla="*/ 2147483647 h 1250"/>
              <a:gd name="T2" fmla="*/ 983313454 w 2310"/>
              <a:gd name="T3" fmla="*/ 1344257857 h 1250"/>
              <a:gd name="T4" fmla="*/ 2147483647 w 2310"/>
              <a:gd name="T5" fmla="*/ 496095282 h 1250"/>
              <a:gd name="T6" fmla="*/ 2147483647 w 2310"/>
              <a:gd name="T7" fmla="*/ 0 h 1250"/>
              <a:gd name="T8" fmla="*/ 2147483647 w 2310"/>
              <a:gd name="T9" fmla="*/ 88029483 h 1250"/>
              <a:gd name="T10" fmla="*/ 2147483647 w 2310"/>
              <a:gd name="T11" fmla="*/ 584124567 h 1250"/>
              <a:gd name="T12" fmla="*/ 2147483647 w 2310"/>
              <a:gd name="T13" fmla="*/ 1224247364 h 1250"/>
              <a:gd name="T14" fmla="*/ 2147483647 w 2310"/>
              <a:gd name="T15" fmla="*/ 1892369434 h 1250"/>
              <a:gd name="T16" fmla="*/ 2147483647 w 2310"/>
              <a:gd name="T17" fmla="*/ 2147483647 h 1250"/>
              <a:gd name="T18" fmla="*/ 2147483647 w 2310"/>
              <a:gd name="T19" fmla="*/ 2147483647 h 1250"/>
              <a:gd name="T20" fmla="*/ 2147483647 w 2310"/>
              <a:gd name="T21" fmla="*/ 2147483647 h 1250"/>
              <a:gd name="T22" fmla="*/ 2147483647 w 2310"/>
              <a:gd name="T23" fmla="*/ 2147483647 h 1250"/>
              <a:gd name="T24" fmla="*/ 2147483647 w 2310"/>
              <a:gd name="T25" fmla="*/ 2147483647 h 1250"/>
              <a:gd name="T26" fmla="*/ 2147483647 w 2310"/>
              <a:gd name="T27" fmla="*/ 2147483647 h 1250"/>
              <a:gd name="T28" fmla="*/ 896420063 w 2310"/>
              <a:gd name="T29" fmla="*/ 2147483647 h 1250"/>
              <a:gd name="T30" fmla="*/ 0 w 2310"/>
              <a:gd name="T31" fmla="*/ 2147483647 h 1250"/>
              <a:gd name="T32" fmla="*/ 0 w 2310"/>
              <a:gd name="T33" fmla="*/ 2147483647 h 12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10"/>
              <a:gd name="T52" fmla="*/ 0 h 1250"/>
              <a:gd name="T53" fmla="*/ 2310 w 2310"/>
              <a:gd name="T54" fmla="*/ 1250 h 12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10" h="1250">
                <a:moveTo>
                  <a:pt x="0" y="622"/>
                </a:moveTo>
                <a:lnTo>
                  <a:pt x="249" y="336"/>
                </a:lnTo>
                <a:lnTo>
                  <a:pt x="608" y="124"/>
                </a:lnTo>
                <a:lnTo>
                  <a:pt x="1038" y="0"/>
                </a:lnTo>
                <a:lnTo>
                  <a:pt x="1410" y="22"/>
                </a:lnTo>
                <a:lnTo>
                  <a:pt x="1754" y="146"/>
                </a:lnTo>
                <a:lnTo>
                  <a:pt x="2047" y="306"/>
                </a:lnTo>
                <a:lnTo>
                  <a:pt x="2221" y="473"/>
                </a:lnTo>
                <a:lnTo>
                  <a:pt x="2310" y="614"/>
                </a:lnTo>
                <a:lnTo>
                  <a:pt x="2235" y="810"/>
                </a:lnTo>
                <a:lnTo>
                  <a:pt x="1944" y="1029"/>
                </a:lnTo>
                <a:lnTo>
                  <a:pt x="1513" y="1205"/>
                </a:lnTo>
                <a:lnTo>
                  <a:pt x="1016" y="1250"/>
                </a:lnTo>
                <a:lnTo>
                  <a:pt x="555" y="1118"/>
                </a:lnTo>
                <a:lnTo>
                  <a:pt x="227" y="920"/>
                </a:lnTo>
                <a:lnTo>
                  <a:pt x="0" y="622"/>
                </a:lnTo>
                <a:close/>
              </a:path>
            </a:pathLst>
          </a:custGeom>
          <a:solidFill>
            <a:srgbClr val="FFFFFF"/>
          </a:solidFill>
          <a:ln w="9525">
            <a:noFill/>
            <a:round/>
            <a:headEnd/>
            <a:tailEnd/>
          </a:ln>
        </p:spPr>
        <p:txBody>
          <a:bodyPr/>
          <a:lstStyle/>
          <a:p>
            <a:endParaRPr lang="en-GB"/>
          </a:p>
        </p:txBody>
      </p:sp>
      <p:grpSp>
        <p:nvGrpSpPr>
          <p:cNvPr id="14" name="Group 87"/>
          <p:cNvGrpSpPr>
            <a:grpSpLocks/>
          </p:cNvGrpSpPr>
          <p:nvPr/>
        </p:nvGrpSpPr>
        <p:grpSpPr bwMode="auto">
          <a:xfrm>
            <a:off x="4535488" y="4778375"/>
            <a:ext cx="2055812" cy="153988"/>
            <a:chOff x="3189" y="1737"/>
            <a:chExt cx="1295" cy="97"/>
          </a:xfrm>
        </p:grpSpPr>
        <p:sp>
          <p:nvSpPr>
            <p:cNvPr id="49216" name="AutoShape 88"/>
            <p:cNvSpPr>
              <a:spLocks noChangeArrowheads="1"/>
            </p:cNvSpPr>
            <p:nvPr/>
          </p:nvSpPr>
          <p:spPr bwMode="auto">
            <a:xfrm>
              <a:off x="3189" y="1737"/>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sp>
          <p:nvSpPr>
            <p:cNvPr id="49217" name="AutoShape 89"/>
            <p:cNvSpPr>
              <a:spLocks noChangeArrowheads="1"/>
            </p:cNvSpPr>
            <p:nvPr/>
          </p:nvSpPr>
          <p:spPr bwMode="auto">
            <a:xfrm>
              <a:off x="4137" y="1737"/>
              <a:ext cx="347" cy="97"/>
            </a:xfrm>
            <a:prstGeom prst="flowChartAlternateProcess">
              <a:avLst/>
            </a:prstGeom>
            <a:solidFill>
              <a:srgbClr val="99FF99">
                <a:alpha val="98822"/>
              </a:srgbClr>
            </a:solidFill>
            <a:ln w="6350" algn="ctr">
              <a:solidFill>
                <a:schemeClr val="tx1"/>
              </a:solidFill>
              <a:miter lim="800000"/>
              <a:headEnd/>
              <a:tailEnd/>
            </a:ln>
          </p:spPr>
          <p:txBody>
            <a:bodyPr wrap="none" anchor="ctr" anchorCtr="1"/>
            <a:lstStyle/>
            <a:p>
              <a:r>
                <a:rPr lang="en-US" sz="1000"/>
                <a:t>check</a:t>
              </a:r>
            </a:p>
          </p:txBody>
        </p:sp>
      </p:grpSp>
      <p:grpSp>
        <p:nvGrpSpPr>
          <p:cNvPr id="15" name="Group 90"/>
          <p:cNvGrpSpPr>
            <a:grpSpLocks/>
          </p:cNvGrpSpPr>
          <p:nvPr/>
        </p:nvGrpSpPr>
        <p:grpSpPr bwMode="auto">
          <a:xfrm>
            <a:off x="4144963" y="4773613"/>
            <a:ext cx="1863725" cy="163512"/>
            <a:chOff x="2943" y="1734"/>
            <a:chExt cx="1174" cy="103"/>
          </a:xfrm>
        </p:grpSpPr>
        <p:sp>
          <p:nvSpPr>
            <p:cNvPr id="49214" name="AutoShape 91"/>
            <p:cNvSpPr>
              <a:spLocks noChangeArrowheads="1"/>
            </p:cNvSpPr>
            <p:nvPr/>
          </p:nvSpPr>
          <p:spPr bwMode="auto">
            <a:xfrm>
              <a:off x="2943" y="1734"/>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sp>
          <p:nvSpPr>
            <p:cNvPr id="49215" name="AutoShape 92"/>
            <p:cNvSpPr>
              <a:spLocks noChangeArrowheads="1"/>
            </p:cNvSpPr>
            <p:nvPr/>
          </p:nvSpPr>
          <p:spPr bwMode="auto">
            <a:xfrm>
              <a:off x="3891" y="1734"/>
              <a:ext cx="226" cy="103"/>
            </a:xfrm>
            <a:prstGeom prst="flowChartAlternateProcess">
              <a:avLst/>
            </a:prstGeom>
            <a:solidFill>
              <a:srgbClr val="99FFFF">
                <a:alpha val="98822"/>
              </a:srgbClr>
            </a:solidFill>
            <a:ln w="6350" algn="ctr">
              <a:solidFill>
                <a:schemeClr val="tx1"/>
              </a:solidFill>
              <a:miter lim="800000"/>
              <a:headEnd/>
              <a:tailEnd/>
            </a:ln>
          </p:spPr>
          <p:txBody>
            <a:bodyPr wrap="none" anchor="ctr" anchorCtr="1"/>
            <a:lstStyle/>
            <a:p>
              <a:r>
                <a:rPr lang="en-US" sz="1000"/>
                <a:t>cov</a:t>
              </a:r>
            </a:p>
          </p:txBody>
        </p:sp>
      </p:grpSp>
      <p:grpSp>
        <p:nvGrpSpPr>
          <p:cNvPr id="16" name="Group 93"/>
          <p:cNvGrpSpPr>
            <a:grpSpLocks/>
          </p:cNvGrpSpPr>
          <p:nvPr/>
        </p:nvGrpSpPr>
        <p:grpSpPr bwMode="auto">
          <a:xfrm>
            <a:off x="4437063" y="4986338"/>
            <a:ext cx="311150" cy="88900"/>
            <a:chOff x="4732" y="3407"/>
            <a:chExt cx="196" cy="56"/>
          </a:xfrm>
        </p:grpSpPr>
        <p:sp>
          <p:nvSpPr>
            <p:cNvPr id="49212" name="Oval 94"/>
            <p:cNvSpPr>
              <a:spLocks noChangeArrowheads="1"/>
            </p:cNvSpPr>
            <p:nvPr/>
          </p:nvSpPr>
          <p:spPr bwMode="auto">
            <a:xfrm>
              <a:off x="4732"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sp>
          <p:nvSpPr>
            <p:cNvPr id="49213" name="Oval 95"/>
            <p:cNvSpPr>
              <a:spLocks noChangeArrowheads="1"/>
            </p:cNvSpPr>
            <p:nvPr/>
          </p:nvSpPr>
          <p:spPr bwMode="auto">
            <a:xfrm>
              <a:off x="4837"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grpSp>
      <p:grpSp>
        <p:nvGrpSpPr>
          <p:cNvPr id="17" name="Group 96"/>
          <p:cNvGrpSpPr>
            <a:grpSpLocks/>
          </p:cNvGrpSpPr>
          <p:nvPr/>
        </p:nvGrpSpPr>
        <p:grpSpPr bwMode="auto">
          <a:xfrm>
            <a:off x="4514850" y="5018088"/>
            <a:ext cx="222250" cy="55562"/>
            <a:chOff x="4783" y="3421"/>
            <a:chExt cx="140" cy="35"/>
          </a:xfrm>
        </p:grpSpPr>
        <p:sp>
          <p:nvSpPr>
            <p:cNvPr id="49210" name="Oval 97"/>
            <p:cNvSpPr>
              <a:spLocks noChangeArrowheads="1"/>
            </p:cNvSpPr>
            <p:nvPr/>
          </p:nvSpPr>
          <p:spPr bwMode="auto">
            <a:xfrm>
              <a:off x="4783"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sp>
          <p:nvSpPr>
            <p:cNvPr id="49211" name="Oval 98"/>
            <p:cNvSpPr>
              <a:spLocks noChangeArrowheads="1"/>
            </p:cNvSpPr>
            <p:nvPr/>
          </p:nvSpPr>
          <p:spPr bwMode="auto">
            <a:xfrm>
              <a:off x="4888"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grpSp>
      <p:grpSp>
        <p:nvGrpSpPr>
          <p:cNvPr id="18" name="Group 99"/>
          <p:cNvGrpSpPr>
            <a:grpSpLocks/>
          </p:cNvGrpSpPr>
          <p:nvPr/>
        </p:nvGrpSpPr>
        <p:grpSpPr bwMode="auto">
          <a:xfrm>
            <a:off x="5937250" y="5000625"/>
            <a:ext cx="311150" cy="88900"/>
            <a:chOff x="4732" y="3407"/>
            <a:chExt cx="196" cy="56"/>
          </a:xfrm>
        </p:grpSpPr>
        <p:sp>
          <p:nvSpPr>
            <p:cNvPr id="49208" name="Oval 100"/>
            <p:cNvSpPr>
              <a:spLocks noChangeArrowheads="1"/>
            </p:cNvSpPr>
            <p:nvPr/>
          </p:nvSpPr>
          <p:spPr bwMode="auto">
            <a:xfrm>
              <a:off x="4732"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sp>
          <p:nvSpPr>
            <p:cNvPr id="49209" name="Oval 101"/>
            <p:cNvSpPr>
              <a:spLocks noChangeArrowheads="1"/>
            </p:cNvSpPr>
            <p:nvPr/>
          </p:nvSpPr>
          <p:spPr bwMode="auto">
            <a:xfrm>
              <a:off x="4837" y="3407"/>
              <a:ext cx="91" cy="56"/>
            </a:xfrm>
            <a:prstGeom prst="ellipse">
              <a:avLst/>
            </a:prstGeom>
            <a:solidFill>
              <a:schemeClr val="bg1"/>
            </a:solidFill>
            <a:ln w="6350" algn="ctr">
              <a:solidFill>
                <a:schemeClr val="tx1"/>
              </a:solidFill>
              <a:round/>
              <a:headEnd/>
              <a:tailEnd/>
            </a:ln>
          </p:spPr>
          <p:txBody>
            <a:bodyPr wrap="none" anchor="ctr"/>
            <a:lstStyle/>
            <a:p>
              <a:endParaRPr lang="en-GB"/>
            </a:p>
          </p:txBody>
        </p:sp>
      </p:grpSp>
      <p:grpSp>
        <p:nvGrpSpPr>
          <p:cNvPr id="19" name="Group 102"/>
          <p:cNvGrpSpPr>
            <a:grpSpLocks/>
          </p:cNvGrpSpPr>
          <p:nvPr/>
        </p:nvGrpSpPr>
        <p:grpSpPr bwMode="auto">
          <a:xfrm>
            <a:off x="6015038" y="5032375"/>
            <a:ext cx="222250" cy="55563"/>
            <a:chOff x="4783" y="3421"/>
            <a:chExt cx="140" cy="35"/>
          </a:xfrm>
        </p:grpSpPr>
        <p:sp>
          <p:nvSpPr>
            <p:cNvPr id="49206" name="Oval 103"/>
            <p:cNvSpPr>
              <a:spLocks noChangeArrowheads="1"/>
            </p:cNvSpPr>
            <p:nvPr/>
          </p:nvSpPr>
          <p:spPr bwMode="auto">
            <a:xfrm>
              <a:off x="4783"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sp>
          <p:nvSpPr>
            <p:cNvPr id="49207" name="Oval 104"/>
            <p:cNvSpPr>
              <a:spLocks noChangeArrowheads="1"/>
            </p:cNvSpPr>
            <p:nvPr/>
          </p:nvSpPr>
          <p:spPr bwMode="auto">
            <a:xfrm>
              <a:off x="4888" y="3421"/>
              <a:ext cx="35" cy="35"/>
            </a:xfrm>
            <a:prstGeom prst="ellipse">
              <a:avLst/>
            </a:prstGeom>
            <a:solidFill>
              <a:srgbClr val="0000FF"/>
            </a:solidFill>
            <a:ln w="6350" algn="ctr">
              <a:solidFill>
                <a:schemeClr val="tx1"/>
              </a:solidFill>
              <a:round/>
              <a:headEnd/>
              <a:tailEnd/>
            </a:ln>
          </p:spPr>
          <p:txBody>
            <a:bodyPr wrap="none" anchor="ctr"/>
            <a:lstStyle/>
            <a:p>
              <a:endParaRPr lang="en-GB"/>
            </a:p>
          </p:txBody>
        </p:sp>
      </p:grpSp>
      <p:grpSp>
        <p:nvGrpSpPr>
          <p:cNvPr id="20" name="Group 105"/>
          <p:cNvGrpSpPr>
            <a:grpSpLocks/>
          </p:cNvGrpSpPr>
          <p:nvPr/>
        </p:nvGrpSpPr>
        <p:grpSpPr bwMode="auto">
          <a:xfrm>
            <a:off x="1052513" y="3756025"/>
            <a:ext cx="1341437" cy="206375"/>
            <a:chOff x="722" y="2458"/>
            <a:chExt cx="845" cy="130"/>
          </a:xfrm>
        </p:grpSpPr>
        <p:sp>
          <p:nvSpPr>
            <p:cNvPr id="49204" name="AutoShape 106"/>
            <p:cNvSpPr>
              <a:spLocks noChangeArrowheads="1"/>
            </p:cNvSpPr>
            <p:nvPr/>
          </p:nvSpPr>
          <p:spPr bwMode="auto">
            <a:xfrm>
              <a:off x="722" y="2458"/>
              <a:ext cx="845" cy="130"/>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9205" name="AutoShape 107"/>
            <p:cNvSpPr>
              <a:spLocks noChangeArrowheads="1"/>
            </p:cNvSpPr>
            <p:nvPr/>
          </p:nvSpPr>
          <p:spPr bwMode="auto">
            <a:xfrm>
              <a:off x="737" y="2475"/>
              <a:ext cx="816" cy="95"/>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 sequences</a:t>
              </a:r>
            </a:p>
          </p:txBody>
        </p:sp>
      </p:grpSp>
      <p:grpSp>
        <p:nvGrpSpPr>
          <p:cNvPr id="21" name="Group 108"/>
          <p:cNvGrpSpPr>
            <a:grpSpLocks/>
          </p:cNvGrpSpPr>
          <p:nvPr/>
        </p:nvGrpSpPr>
        <p:grpSpPr bwMode="auto">
          <a:xfrm>
            <a:off x="1052513" y="3527425"/>
            <a:ext cx="1341437" cy="206375"/>
            <a:chOff x="722" y="2458"/>
            <a:chExt cx="845" cy="130"/>
          </a:xfrm>
        </p:grpSpPr>
        <p:sp>
          <p:nvSpPr>
            <p:cNvPr id="49202" name="AutoShape 109"/>
            <p:cNvSpPr>
              <a:spLocks noChangeArrowheads="1"/>
            </p:cNvSpPr>
            <p:nvPr/>
          </p:nvSpPr>
          <p:spPr bwMode="auto">
            <a:xfrm>
              <a:off x="722" y="2458"/>
              <a:ext cx="845" cy="130"/>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9203" name="AutoShape 110"/>
            <p:cNvSpPr>
              <a:spLocks noChangeArrowheads="1"/>
            </p:cNvSpPr>
            <p:nvPr/>
          </p:nvSpPr>
          <p:spPr bwMode="auto">
            <a:xfrm>
              <a:off x="737" y="2475"/>
              <a:ext cx="816" cy="95"/>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 sequences</a:t>
              </a:r>
            </a:p>
          </p:txBody>
        </p:sp>
      </p:grpSp>
      <p:grpSp>
        <p:nvGrpSpPr>
          <p:cNvPr id="22" name="Group 111"/>
          <p:cNvGrpSpPr>
            <a:grpSpLocks/>
          </p:cNvGrpSpPr>
          <p:nvPr/>
        </p:nvGrpSpPr>
        <p:grpSpPr bwMode="auto">
          <a:xfrm>
            <a:off x="1052513" y="3295650"/>
            <a:ext cx="1341437" cy="206375"/>
            <a:chOff x="722" y="2458"/>
            <a:chExt cx="845" cy="130"/>
          </a:xfrm>
        </p:grpSpPr>
        <p:sp>
          <p:nvSpPr>
            <p:cNvPr id="49200" name="AutoShape 112"/>
            <p:cNvSpPr>
              <a:spLocks noChangeArrowheads="1"/>
            </p:cNvSpPr>
            <p:nvPr/>
          </p:nvSpPr>
          <p:spPr bwMode="auto">
            <a:xfrm>
              <a:off x="722" y="2458"/>
              <a:ext cx="845" cy="130"/>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9201" name="AutoShape 113"/>
            <p:cNvSpPr>
              <a:spLocks noChangeArrowheads="1"/>
            </p:cNvSpPr>
            <p:nvPr/>
          </p:nvSpPr>
          <p:spPr bwMode="auto">
            <a:xfrm>
              <a:off x="737" y="2475"/>
              <a:ext cx="816" cy="95"/>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 sequences</a:t>
              </a:r>
            </a:p>
          </p:txBody>
        </p:sp>
      </p:grpSp>
      <p:grpSp>
        <p:nvGrpSpPr>
          <p:cNvPr id="23" name="Group 114"/>
          <p:cNvGrpSpPr>
            <a:grpSpLocks/>
          </p:cNvGrpSpPr>
          <p:nvPr/>
        </p:nvGrpSpPr>
        <p:grpSpPr bwMode="auto">
          <a:xfrm>
            <a:off x="1052513" y="3067050"/>
            <a:ext cx="1341437" cy="206375"/>
            <a:chOff x="722" y="2458"/>
            <a:chExt cx="845" cy="130"/>
          </a:xfrm>
        </p:grpSpPr>
        <p:sp>
          <p:nvSpPr>
            <p:cNvPr id="49198" name="AutoShape 115"/>
            <p:cNvSpPr>
              <a:spLocks noChangeArrowheads="1"/>
            </p:cNvSpPr>
            <p:nvPr/>
          </p:nvSpPr>
          <p:spPr bwMode="auto">
            <a:xfrm>
              <a:off x="722" y="2458"/>
              <a:ext cx="845" cy="130"/>
            </a:xfrm>
            <a:prstGeom prst="flowChartAlternateProcess">
              <a:avLst/>
            </a:prstGeom>
            <a:solidFill>
              <a:srgbClr val="66CCFF"/>
            </a:solidFill>
            <a:ln w="6350" algn="ctr">
              <a:solidFill>
                <a:schemeClr val="tx1"/>
              </a:solidFill>
              <a:miter lim="800000"/>
              <a:headEnd/>
              <a:tailEnd/>
            </a:ln>
          </p:spPr>
          <p:txBody>
            <a:bodyPr/>
            <a:lstStyle/>
            <a:p>
              <a:endParaRPr lang="en-GB" sz="1200"/>
            </a:p>
          </p:txBody>
        </p:sp>
        <p:sp>
          <p:nvSpPr>
            <p:cNvPr id="49199" name="AutoShape 116"/>
            <p:cNvSpPr>
              <a:spLocks noChangeArrowheads="1"/>
            </p:cNvSpPr>
            <p:nvPr/>
          </p:nvSpPr>
          <p:spPr bwMode="auto">
            <a:xfrm>
              <a:off x="737" y="2475"/>
              <a:ext cx="816" cy="95"/>
            </a:xfrm>
            <a:prstGeom prst="flowChartAlternateProcess">
              <a:avLst/>
            </a:prstGeom>
            <a:solidFill>
              <a:srgbClr val="FF9999">
                <a:alpha val="98822"/>
              </a:srgbClr>
            </a:solidFill>
            <a:ln w="6350" algn="ctr">
              <a:solidFill>
                <a:schemeClr val="tx1"/>
              </a:solidFill>
              <a:miter lim="800000"/>
              <a:headEnd/>
              <a:tailEnd/>
            </a:ln>
          </p:spPr>
          <p:txBody>
            <a:bodyPr wrap="none" anchor="ctr" anchorCtr="1"/>
            <a:lstStyle/>
            <a:p>
              <a:r>
                <a:rPr lang="en-US" sz="1000"/>
                <a:t>stimulus sequences</a:t>
              </a:r>
            </a:p>
          </p:txBody>
        </p:sp>
      </p:grpSp>
      <p:grpSp>
        <p:nvGrpSpPr>
          <p:cNvPr id="24" name="Group 117"/>
          <p:cNvGrpSpPr>
            <a:grpSpLocks/>
          </p:cNvGrpSpPr>
          <p:nvPr/>
        </p:nvGrpSpPr>
        <p:grpSpPr bwMode="auto">
          <a:xfrm>
            <a:off x="2371725" y="3011488"/>
            <a:ext cx="1666875" cy="847725"/>
            <a:chOff x="1553" y="2091"/>
            <a:chExt cx="1050" cy="534"/>
          </a:xfrm>
        </p:grpSpPr>
        <p:sp>
          <p:nvSpPr>
            <p:cNvPr id="49192" name="AutoShape 118"/>
            <p:cNvSpPr>
              <a:spLocks noChangeArrowheads="1"/>
            </p:cNvSpPr>
            <p:nvPr/>
          </p:nvSpPr>
          <p:spPr bwMode="auto">
            <a:xfrm>
              <a:off x="2069" y="2091"/>
              <a:ext cx="534" cy="453"/>
            </a:xfrm>
            <a:prstGeom prst="flowChartMagneticDisk">
              <a:avLst/>
            </a:prstGeom>
            <a:solidFill>
              <a:srgbClr val="FFFF99"/>
            </a:solidFill>
            <a:ln w="6350">
              <a:solidFill>
                <a:schemeClr val="tx1"/>
              </a:solidFill>
              <a:round/>
              <a:headEnd/>
              <a:tailEnd/>
            </a:ln>
          </p:spPr>
          <p:txBody>
            <a:bodyPr wrap="none" anchor="ctr">
              <a:spAutoFit/>
            </a:bodyPr>
            <a:lstStyle/>
            <a:p>
              <a:pPr marL="342900" indent="-342900">
                <a:lnSpc>
                  <a:spcPct val="80000"/>
                </a:lnSpc>
                <a:spcBef>
                  <a:spcPct val="20000"/>
                </a:spcBef>
              </a:pPr>
              <a:r>
                <a:rPr lang="en-US" sz="1200"/>
                <a:t>sequence</a:t>
              </a:r>
            </a:p>
            <a:p>
              <a:pPr marL="342900" indent="-342900">
                <a:lnSpc>
                  <a:spcPct val="80000"/>
                </a:lnSpc>
                <a:spcBef>
                  <a:spcPct val="20000"/>
                </a:spcBef>
              </a:pPr>
              <a:r>
                <a:rPr lang="en-US" sz="1200"/>
                <a:t>library</a:t>
              </a:r>
            </a:p>
          </p:txBody>
        </p:sp>
        <p:cxnSp>
          <p:nvCxnSpPr>
            <p:cNvPr id="49193" name="AutoShape 119"/>
            <p:cNvCxnSpPr>
              <a:cxnSpLocks noChangeShapeType="1"/>
              <a:stCxn id="49192" idx="2"/>
              <a:endCxn id="49199" idx="3"/>
            </p:cNvCxnSpPr>
            <p:nvPr/>
          </p:nvCxnSpPr>
          <p:spPr bwMode="auto">
            <a:xfrm rot="10800000">
              <a:off x="1553" y="2191"/>
              <a:ext cx="516" cy="127"/>
            </a:xfrm>
            <a:prstGeom prst="curvedConnector3">
              <a:avLst>
                <a:gd name="adj1" fmla="val 50000"/>
              </a:avLst>
            </a:prstGeom>
            <a:noFill/>
            <a:ln w="25400">
              <a:solidFill>
                <a:schemeClr val="tx1"/>
              </a:solidFill>
              <a:prstDash val="dash"/>
              <a:round/>
              <a:headEnd/>
              <a:tailEnd type="triangle" w="med" len="med"/>
            </a:ln>
          </p:spPr>
        </p:cxnSp>
        <p:cxnSp>
          <p:nvCxnSpPr>
            <p:cNvPr id="49194" name="AutoShape 120"/>
            <p:cNvCxnSpPr>
              <a:cxnSpLocks noChangeShapeType="1"/>
              <a:stCxn id="49192" idx="2"/>
              <a:endCxn id="49201" idx="3"/>
            </p:cNvCxnSpPr>
            <p:nvPr/>
          </p:nvCxnSpPr>
          <p:spPr bwMode="auto">
            <a:xfrm rot="10800000" flipV="1">
              <a:off x="1553" y="2318"/>
              <a:ext cx="516" cy="17"/>
            </a:xfrm>
            <a:prstGeom prst="curvedConnector3">
              <a:avLst>
                <a:gd name="adj1" fmla="val 50000"/>
              </a:avLst>
            </a:prstGeom>
            <a:noFill/>
            <a:ln w="25400">
              <a:solidFill>
                <a:schemeClr val="tx1"/>
              </a:solidFill>
              <a:prstDash val="dash"/>
              <a:round/>
              <a:headEnd/>
              <a:tailEnd type="triangle" w="med" len="med"/>
            </a:ln>
          </p:spPr>
        </p:cxnSp>
        <p:cxnSp>
          <p:nvCxnSpPr>
            <p:cNvPr id="49195" name="AutoShape 121"/>
            <p:cNvCxnSpPr>
              <a:cxnSpLocks noChangeShapeType="1"/>
              <a:stCxn id="49192" idx="2"/>
            </p:cNvCxnSpPr>
            <p:nvPr/>
          </p:nvCxnSpPr>
          <p:spPr bwMode="auto">
            <a:xfrm rot="10800000" flipV="1">
              <a:off x="1553" y="2318"/>
              <a:ext cx="516" cy="17"/>
            </a:xfrm>
            <a:prstGeom prst="curvedConnector3">
              <a:avLst>
                <a:gd name="adj1" fmla="val 50000"/>
              </a:avLst>
            </a:prstGeom>
            <a:noFill/>
            <a:ln w="25400">
              <a:solidFill>
                <a:schemeClr val="tx1"/>
              </a:solidFill>
              <a:prstDash val="dash"/>
              <a:round/>
              <a:headEnd/>
              <a:tailEnd type="triangle" w="med" len="med"/>
            </a:ln>
          </p:spPr>
        </p:cxnSp>
        <p:cxnSp>
          <p:nvCxnSpPr>
            <p:cNvPr id="49196" name="AutoShape 122"/>
            <p:cNvCxnSpPr>
              <a:cxnSpLocks noChangeShapeType="1"/>
              <a:stCxn id="49192" idx="2"/>
              <a:endCxn id="49203" idx="3"/>
            </p:cNvCxnSpPr>
            <p:nvPr/>
          </p:nvCxnSpPr>
          <p:spPr bwMode="auto">
            <a:xfrm rot="10800000" flipV="1">
              <a:off x="1553" y="2318"/>
              <a:ext cx="516" cy="163"/>
            </a:xfrm>
            <a:prstGeom prst="curvedConnector3">
              <a:avLst>
                <a:gd name="adj1" fmla="val 50000"/>
              </a:avLst>
            </a:prstGeom>
            <a:noFill/>
            <a:ln w="25400">
              <a:solidFill>
                <a:schemeClr val="tx1"/>
              </a:solidFill>
              <a:prstDash val="dash"/>
              <a:round/>
              <a:headEnd/>
              <a:tailEnd type="triangle" w="med" len="med"/>
            </a:ln>
          </p:spPr>
        </p:cxnSp>
        <p:cxnSp>
          <p:nvCxnSpPr>
            <p:cNvPr id="49197" name="AutoShape 123"/>
            <p:cNvCxnSpPr>
              <a:cxnSpLocks noChangeShapeType="1"/>
              <a:stCxn id="49192" idx="2"/>
              <a:endCxn id="49205" idx="3"/>
            </p:cNvCxnSpPr>
            <p:nvPr/>
          </p:nvCxnSpPr>
          <p:spPr bwMode="auto">
            <a:xfrm rot="10800000" flipV="1">
              <a:off x="1553" y="2318"/>
              <a:ext cx="516" cy="307"/>
            </a:xfrm>
            <a:prstGeom prst="curvedConnector3">
              <a:avLst>
                <a:gd name="adj1" fmla="val 50000"/>
              </a:avLst>
            </a:prstGeom>
            <a:noFill/>
            <a:ln w="25400">
              <a:solidFill>
                <a:schemeClr val="tx1"/>
              </a:solidFill>
              <a:prstDash val="dash"/>
              <a:round/>
              <a:headEnd/>
              <a:tailEnd type="triangle" w="med" len="med"/>
            </a:ln>
          </p:spPr>
        </p:cxnSp>
      </p:gr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3211">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par>
                                <p:cTn id="10" presetID="47"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anim calcmode="lin" valueType="num">
                                      <p:cBhvr>
                                        <p:cTn id="33" dur="1000" fill="hold"/>
                                        <p:tgtEl>
                                          <p:spTgt spid="24"/>
                                        </p:tgtEl>
                                        <p:attrNameLst>
                                          <p:attrName>ppt_x</p:attrName>
                                        </p:attrNameLst>
                                      </p:cBhvr>
                                      <p:tavLst>
                                        <p:tav tm="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32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32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32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3211">
                                            <p:txEl>
                                              <p:pRg st="2" end="2"/>
                                            </p:txEl>
                                          </p:spTgt>
                                        </p:tgtEl>
                                        <p:attrNameLst>
                                          <p:attrName>style.visibility</p:attrName>
                                        </p:attrNameLst>
                                      </p:cBhvr>
                                      <p:to>
                                        <p:strVal val="visible"/>
                                      </p:to>
                                    </p:set>
                                  </p:childTnLst>
                                </p:cTn>
                              </p:par>
                            </p:childTnLst>
                          </p:cTn>
                        </p:par>
                        <p:par>
                          <p:cTn id="45" fill="hold">
                            <p:stCondLst>
                              <p:cond delay="0"/>
                            </p:stCondLst>
                            <p:childTnLst>
                              <p:par>
                                <p:cTn id="46" presetID="22" presetClass="entr" presetSubtype="1" repeatCount="indefinite"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up)">
                                      <p:cBhvr>
                                        <p:cTn id="48" dur="1100"/>
                                        <p:tgtEl>
                                          <p:spTgt spid="11"/>
                                        </p:tgtEl>
                                      </p:cBhvr>
                                    </p:animEffect>
                                  </p:childTnLst>
                                </p:cTn>
                              </p:par>
                            </p:childTnLst>
                          </p:cTn>
                        </p:par>
                        <p:par>
                          <p:cTn id="49" fill="hold">
                            <p:stCondLst>
                              <p:cond delay="1100"/>
                            </p:stCondLst>
                            <p:childTnLst>
                              <p:par>
                                <p:cTn id="50" presetID="1" presetClass="entr" presetSubtype="0" fill="hold" grpId="1" nodeType="afterEffect">
                                  <p:stCondLst>
                                    <p:cond delay="0"/>
                                  </p:stCondLst>
                                  <p:childTnLst>
                                    <p:set>
                                      <p:cBhvr>
                                        <p:cTn id="51" dur="1" fill="hold">
                                          <p:stCondLst>
                                            <p:cond delay="0"/>
                                          </p:stCondLst>
                                        </p:cTn>
                                        <p:tgtEl>
                                          <p:spTgt spid="263209"/>
                                        </p:tgtEl>
                                        <p:attrNameLst>
                                          <p:attrName>style.visibility</p:attrName>
                                        </p:attrNameLst>
                                      </p:cBhvr>
                                      <p:to>
                                        <p:strVal val="visible"/>
                                      </p:to>
                                    </p:set>
                                  </p:childTnLst>
                                </p:cTn>
                              </p:par>
                            </p:childTnLst>
                          </p:cTn>
                        </p:par>
                        <p:par>
                          <p:cTn id="52" fill="hold">
                            <p:stCondLst>
                              <p:cond delay="1100"/>
                            </p:stCondLst>
                            <p:childTnLst>
                              <p:par>
                                <p:cTn id="53" presetID="63" presetClass="path" presetSubtype="0" repeatCount="indefinite" accel="50000" decel="50000" fill="hold" grpId="0" nodeType="afterEffect">
                                  <p:stCondLst>
                                    <p:cond delay="0"/>
                                  </p:stCondLst>
                                  <p:childTnLst>
                                    <p:animMotion origin="layout" path="M 5.55556E-7 1.45236E-6 L 0.56875 1.45236E-6 " pathEditMode="relative" rAng="0" ptsTypes="AA">
                                      <p:cBhvr>
                                        <p:cTn id="54" dur="1100" fill="hold"/>
                                        <p:tgtEl>
                                          <p:spTgt spid="263209"/>
                                        </p:tgtEl>
                                        <p:attrNameLst>
                                          <p:attrName>ppt_x</p:attrName>
                                          <p:attrName>ppt_y</p:attrName>
                                        </p:attrNameLst>
                                      </p:cBhvr>
                                      <p:rCtr x="284"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3211">
                                            <p:txEl>
                                              <p:pRg st="3" end="3"/>
                                            </p:txEl>
                                          </p:spTgt>
                                        </p:tgtEl>
                                        <p:attrNameLst>
                                          <p:attrName>style.visibility</p:attrName>
                                        </p:attrNameLst>
                                      </p:cBhvr>
                                      <p:to>
                                        <p:strVal val="visible"/>
                                      </p:to>
                                    </p:set>
                                  </p:childTnLst>
                                </p:cTn>
                              </p:par>
                            </p:childTnLst>
                          </p:cTn>
                        </p:par>
                        <p:par>
                          <p:cTn id="59" fill="hold">
                            <p:stCondLst>
                              <p:cond delay="0"/>
                            </p:stCondLst>
                            <p:childTnLst>
                              <p:par>
                                <p:cTn id="60" presetID="22" presetClass="entr" presetSubtype="1" fill="hold" nodeType="after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up)">
                                      <p:cBhvr>
                                        <p:cTn id="62" dur="500"/>
                                        <p:tgtEl>
                                          <p:spTgt spid="4"/>
                                        </p:tgtEl>
                                      </p:cBhvr>
                                    </p:animEffect>
                                  </p:childTnLst>
                                </p:cTn>
                              </p:par>
                            </p:childTnLst>
                          </p:cTn>
                        </p:par>
                        <p:par>
                          <p:cTn id="63" fill="hold">
                            <p:stCondLst>
                              <p:cond delay="500"/>
                            </p:stCondLst>
                            <p:childTnLst>
                              <p:par>
                                <p:cTn id="64" presetID="1" presetClass="entr" presetSubtype="0" fill="hold" nodeType="afterEffect">
                                  <p:stCondLst>
                                    <p:cond delay="0"/>
                                  </p:stCondLst>
                                  <p:childTnLst>
                                    <p:set>
                                      <p:cBhvr>
                                        <p:cTn id="65" dur="1" fill="hold">
                                          <p:stCondLst>
                                            <p:cond delay="0"/>
                                          </p:stCondLst>
                                        </p:cTn>
                                        <p:tgtEl>
                                          <p:spTgt spid="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8"/>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9"/>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0"/>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6"/>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7"/>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8"/>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childTnLst>
                          </p:cTn>
                        </p:par>
                        <p:par>
                          <p:cTn id="80" fill="hold">
                            <p:stCondLst>
                              <p:cond delay="500"/>
                            </p:stCondLst>
                            <p:childTnLst>
                              <p:par>
                                <p:cTn id="81" presetID="35" presetClass="path" presetSubtype="0" repeatCount="indefinite" accel="50000" decel="50000" autoRev="1" fill="hold" nodeType="afterEffect">
                                  <p:stCondLst>
                                    <p:cond delay="0"/>
                                  </p:stCondLst>
                                  <p:childTnLst>
                                    <p:animMotion origin="layout" path="M 0.00104 0.00093 L -0.00816 0.00093 " pathEditMode="relative" rAng="0" ptsTypes="AA">
                                      <p:cBhvr>
                                        <p:cTn id="82" dur="600" fill="hold"/>
                                        <p:tgtEl>
                                          <p:spTgt spid="17"/>
                                        </p:tgtEl>
                                        <p:attrNameLst>
                                          <p:attrName>ppt_x</p:attrName>
                                          <p:attrName>ppt_y</p:attrName>
                                        </p:attrNameLst>
                                      </p:cBhvr>
                                      <p:rCtr x="-5" y="0"/>
                                    </p:animMotion>
                                  </p:childTnLst>
                                </p:cTn>
                              </p:par>
                              <p:par>
                                <p:cTn id="83" presetID="35" presetClass="path" presetSubtype="0" repeatCount="indefinite" accel="50000" decel="50000" autoRev="1" fill="hold" nodeType="withEffect">
                                  <p:stCondLst>
                                    <p:cond delay="0"/>
                                  </p:stCondLst>
                                  <p:childTnLst>
                                    <p:animMotion origin="layout" path="M 0.00104 0.00093 L -0.00816 0.00093 " pathEditMode="relative" rAng="0" ptsTypes="AA">
                                      <p:cBhvr>
                                        <p:cTn id="84" dur="600" fill="hold"/>
                                        <p:tgtEl>
                                          <p:spTgt spid="19"/>
                                        </p:tgtEl>
                                        <p:attrNameLst>
                                          <p:attrName>ppt_x</p:attrName>
                                          <p:attrName>ppt_y</p:attrName>
                                        </p:attrNameLst>
                                      </p:cBhvr>
                                      <p:rCtr x="-5"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63211">
                                            <p:txEl>
                                              <p:pRg st="4" end="4"/>
                                            </p:txEl>
                                          </p:spTgt>
                                        </p:tgtEl>
                                        <p:attrNameLst>
                                          <p:attrName>style.visibility</p:attrName>
                                        </p:attrNameLst>
                                      </p:cBhvr>
                                      <p:to>
                                        <p:strVal val="visible"/>
                                      </p:to>
                                    </p:set>
                                  </p:childTnLst>
                                </p:cTn>
                              </p:par>
                            </p:childTnLst>
                          </p:cTn>
                        </p:par>
                        <p:par>
                          <p:cTn id="89" fill="hold">
                            <p:stCondLst>
                              <p:cond delay="0"/>
                            </p:stCondLst>
                            <p:childTnLst>
                              <p:par>
                                <p:cTn id="90" presetID="1" presetClass="entr" presetSubtype="0" fill="hold" nodeType="afterEffect">
                                  <p:stCondLst>
                                    <p:cond delay="0"/>
                                  </p:stCondLst>
                                  <p:childTnLst>
                                    <p:set>
                                      <p:cBhvr>
                                        <p:cTn id="91" dur="1" fill="hold">
                                          <p:stCondLst>
                                            <p:cond delay="0"/>
                                          </p:stCondLst>
                                        </p:cTn>
                                        <p:tgtEl>
                                          <p:spTgt spid="14"/>
                                        </p:tgtEl>
                                        <p:attrNameLst>
                                          <p:attrName>style.visibility</p:attrName>
                                        </p:attrNameLst>
                                      </p:cBhvr>
                                      <p:to>
                                        <p:strVal val="visible"/>
                                      </p:to>
                                    </p:set>
                                  </p:childTnLst>
                                </p:cTn>
                              </p:par>
                            </p:childTnLst>
                          </p:cTn>
                        </p:par>
                        <p:par>
                          <p:cTn id="92" fill="hold">
                            <p:stCondLst>
                              <p:cond delay="0"/>
                            </p:stCondLst>
                            <p:childTnLst>
                              <p:par>
                                <p:cTn id="93" presetID="26" presetClass="emph" presetSubtype="0" repeatCount="3000" fill="hold" nodeType="afterEffect">
                                  <p:stCondLst>
                                    <p:cond delay="0"/>
                                  </p:stCondLst>
                                  <p:childTnLst>
                                    <p:animEffect transition="out" filter="fade">
                                      <p:cBhvr>
                                        <p:cTn id="94" dur="500" tmFilter="0, 0; .2, .5; .8, .5; 1, 0"/>
                                        <p:tgtEl>
                                          <p:spTgt spid="14"/>
                                        </p:tgtEl>
                                      </p:cBhvr>
                                    </p:animEffect>
                                    <p:animScale>
                                      <p:cBhvr>
                                        <p:cTn id="95" dur="250" autoRev="1" fill="hold"/>
                                        <p:tgtEl>
                                          <p:spTgt spid="14"/>
                                        </p:tgtEl>
                                      </p:cBhvr>
                                      <p:by x="105000" y="105000"/>
                                    </p:animScale>
                                  </p:childTnLst>
                                </p:cTn>
                              </p:par>
                            </p:childTnLst>
                          </p:cTn>
                        </p:par>
                        <p:par>
                          <p:cTn id="96" fill="hold">
                            <p:stCondLst>
                              <p:cond delay="1500"/>
                            </p:stCondLst>
                            <p:childTnLst>
                              <p:par>
                                <p:cTn id="97" presetID="22" presetClass="entr" presetSubtype="4" fill="hold" nodeType="afterEffect">
                                  <p:stCondLst>
                                    <p:cond delay="0"/>
                                  </p:stCondLst>
                                  <p:childTnLst>
                                    <p:set>
                                      <p:cBhvr>
                                        <p:cTn id="98" dur="1" fill="hold">
                                          <p:stCondLst>
                                            <p:cond delay="0"/>
                                          </p:stCondLst>
                                        </p:cTn>
                                        <p:tgtEl>
                                          <p:spTgt spid="2"/>
                                        </p:tgtEl>
                                        <p:attrNameLst>
                                          <p:attrName>style.visibility</p:attrName>
                                        </p:attrNameLst>
                                      </p:cBhvr>
                                      <p:to>
                                        <p:strVal val="visible"/>
                                      </p:to>
                                    </p:set>
                                    <p:animEffect transition="in" filter="wipe(down)">
                                      <p:cBhvr>
                                        <p:cTn id="99" dur="500"/>
                                        <p:tgtEl>
                                          <p:spTgt spid="2"/>
                                        </p:tgtEl>
                                      </p:cBhvr>
                                    </p:animEffect>
                                  </p:childTnLst>
                                </p:cTn>
                              </p:par>
                            </p:childTnLst>
                          </p:cTn>
                        </p:par>
                        <p:par>
                          <p:cTn id="100" fill="hold">
                            <p:stCondLst>
                              <p:cond delay="2000"/>
                            </p:stCondLst>
                            <p:childTnLst>
                              <p:par>
                                <p:cTn id="101" presetID="1" presetClass="entr" presetSubtype="0" fill="hold" grpId="1" nodeType="afterEffect">
                                  <p:stCondLst>
                                    <p:cond delay="0"/>
                                  </p:stCondLst>
                                  <p:childTnLst>
                                    <p:set>
                                      <p:cBhvr>
                                        <p:cTn id="102" dur="1" fill="hold">
                                          <p:stCondLst>
                                            <p:cond delay="0"/>
                                          </p:stCondLst>
                                        </p:cTn>
                                        <p:tgtEl>
                                          <p:spTgt spid="263187"/>
                                        </p:tgtEl>
                                        <p:attrNameLst>
                                          <p:attrName>style.visibility</p:attrName>
                                        </p:attrNameLst>
                                      </p:cBhvr>
                                      <p:to>
                                        <p:strVal val="visible"/>
                                      </p:to>
                                    </p:set>
                                  </p:childTnLst>
                                </p:cTn>
                              </p:par>
                              <p:par>
                                <p:cTn id="103" presetID="1" presetClass="entr" presetSubtype="0" fill="hold" grpId="1" nodeType="withEffect">
                                  <p:stCondLst>
                                    <p:cond delay="0"/>
                                  </p:stCondLst>
                                  <p:childTnLst>
                                    <p:set>
                                      <p:cBhvr>
                                        <p:cTn id="104" dur="1" fill="hold">
                                          <p:stCondLst>
                                            <p:cond delay="0"/>
                                          </p:stCondLst>
                                        </p:cTn>
                                        <p:tgtEl>
                                          <p:spTgt spid="263186"/>
                                        </p:tgtEl>
                                        <p:attrNameLst>
                                          <p:attrName>style.visibility</p:attrName>
                                        </p:attrNameLst>
                                      </p:cBhvr>
                                      <p:to>
                                        <p:strVal val="visible"/>
                                      </p:to>
                                    </p:set>
                                  </p:childTnLst>
                                </p:cTn>
                              </p:par>
                              <p:par>
                                <p:cTn id="105" presetID="0" presetClass="path" presetSubtype="0" repeatCount="indefinite" accel="50000" decel="50000" fill="hold" grpId="0" nodeType="withEffect">
                                  <p:stCondLst>
                                    <p:cond delay="0"/>
                                  </p:stCondLst>
                                  <p:childTnLst>
                                    <p:animMotion origin="layout" path="M 5E-6 -7.40741E-7 C -0.00069 -0.01875 -0.00122 -0.0375 5E-6 -0.05 C 0.00122 -0.0625 0.00279 -0.06991 0.0073 -0.075 C 0.01181 -0.08009 0.01945 -0.08033 0.02709 -0.08056 " pathEditMode="relative" ptsTypes="aaaA">
                                      <p:cBhvr>
                                        <p:cTn id="106" dur="1100" fill="hold"/>
                                        <p:tgtEl>
                                          <p:spTgt spid="263187"/>
                                        </p:tgtEl>
                                        <p:attrNameLst>
                                          <p:attrName>ppt_x</p:attrName>
                                          <p:attrName>ppt_y</p:attrName>
                                        </p:attrNameLst>
                                      </p:cBhvr>
                                    </p:animMotion>
                                  </p:childTnLst>
                                </p:cTn>
                              </p:par>
                              <p:par>
                                <p:cTn id="107" presetID="0" presetClass="path" presetSubtype="0" repeatCount="indefinite" accel="50000" decel="50000" fill="hold" grpId="0" nodeType="withEffect">
                                  <p:stCondLst>
                                    <p:cond delay="0"/>
                                  </p:stCondLst>
                                  <p:childTnLst>
                                    <p:animMotion origin="layout" path="M 0.00121 7.40741E-7 C 0.00173 -0.01875 0.00225 -0.0375 0.00121 -0.05 C 0.00017 -0.0625 -0.00122 -0.06991 -0.00486 -0.075 C -0.00868 -0.08009 -0.01493 -0.08032 -0.02118 -0.08056 " pathEditMode="relative" rAng="0" ptsTypes="aaaA">
                                      <p:cBhvr>
                                        <p:cTn id="108" dur="1100" fill="hold"/>
                                        <p:tgtEl>
                                          <p:spTgt spid="263186"/>
                                        </p:tgtEl>
                                        <p:attrNameLst>
                                          <p:attrName>ppt_x</p:attrName>
                                          <p:attrName>ppt_y</p:attrName>
                                        </p:attrNameLst>
                                      </p:cBhvr>
                                      <p:rCtr x="-11" y="-40"/>
                                    </p:animMotion>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63211">
                                            <p:txEl>
                                              <p:pRg st="5" end="5"/>
                                            </p:txEl>
                                          </p:spTgt>
                                        </p:tgtEl>
                                        <p:attrNameLst>
                                          <p:attrName>style.visibility</p:attrName>
                                        </p:attrNameLst>
                                      </p:cBhvr>
                                      <p:to>
                                        <p:strVal val="visible"/>
                                      </p:to>
                                    </p:set>
                                  </p:childTnLst>
                                </p:cTn>
                              </p:par>
                            </p:childTnLst>
                          </p:cTn>
                        </p:par>
                        <p:par>
                          <p:cTn id="113" fill="hold">
                            <p:stCondLst>
                              <p:cond delay="0"/>
                            </p:stCondLst>
                            <p:childTnLst>
                              <p:par>
                                <p:cTn id="114" presetID="1" presetClass="entr" presetSubtype="0" fill="hold" nodeType="afterEffect">
                                  <p:stCondLst>
                                    <p:cond delay="0"/>
                                  </p:stCondLst>
                                  <p:childTnLst>
                                    <p:set>
                                      <p:cBhvr>
                                        <p:cTn id="115" dur="1" fill="hold">
                                          <p:stCondLst>
                                            <p:cond delay="0"/>
                                          </p:stCondLst>
                                        </p:cTn>
                                        <p:tgtEl>
                                          <p:spTgt spid="15"/>
                                        </p:tgtEl>
                                        <p:attrNameLst>
                                          <p:attrName>style.visibility</p:attrName>
                                        </p:attrNameLst>
                                      </p:cBhvr>
                                      <p:to>
                                        <p:strVal val="visible"/>
                                      </p:to>
                                    </p:set>
                                  </p:childTnLst>
                                </p:cTn>
                              </p:par>
                              <p:par>
                                <p:cTn id="116" presetID="26" presetClass="emph" presetSubtype="0" repeatCount="3000" fill="hold" nodeType="withEffect">
                                  <p:stCondLst>
                                    <p:cond delay="0"/>
                                  </p:stCondLst>
                                  <p:childTnLst>
                                    <p:animEffect transition="out" filter="fade">
                                      <p:cBhvr>
                                        <p:cTn id="117" dur="500" tmFilter="0, 0; .2, .5; .8, .5; 1, 0"/>
                                        <p:tgtEl>
                                          <p:spTgt spid="15"/>
                                        </p:tgtEl>
                                      </p:cBhvr>
                                    </p:animEffect>
                                    <p:animScale>
                                      <p:cBhvr>
                                        <p:cTn id="118" dur="250" autoRev="1" fill="hold"/>
                                        <p:tgtEl>
                                          <p:spTgt spid="15"/>
                                        </p:tgtEl>
                                      </p:cBhvr>
                                      <p:by x="105000" y="105000"/>
                                    </p:animScale>
                                  </p:childTnLst>
                                </p:cTn>
                              </p:par>
                            </p:childTnLst>
                          </p:cTn>
                        </p:par>
                        <p:par>
                          <p:cTn id="119" fill="hold">
                            <p:stCondLst>
                              <p:cond delay="1500"/>
                            </p:stCondLst>
                            <p:childTnLst>
                              <p:par>
                                <p:cTn id="120" presetID="22" presetClass="entr" presetSubtype="8" fill="hold" grpId="0" nodeType="afterEffect">
                                  <p:stCondLst>
                                    <p:cond delay="0"/>
                                  </p:stCondLst>
                                  <p:childTnLst>
                                    <p:set>
                                      <p:cBhvr>
                                        <p:cTn id="121" dur="1" fill="hold">
                                          <p:stCondLst>
                                            <p:cond delay="0"/>
                                          </p:stCondLst>
                                        </p:cTn>
                                        <p:tgtEl>
                                          <p:spTgt spid="263253"/>
                                        </p:tgtEl>
                                        <p:attrNameLst>
                                          <p:attrName>style.visibility</p:attrName>
                                        </p:attrNameLst>
                                      </p:cBhvr>
                                      <p:to>
                                        <p:strVal val="visible"/>
                                      </p:to>
                                    </p:set>
                                    <p:animEffect transition="in" filter="wipe(left)">
                                      <p:cBhvr>
                                        <p:cTn id="122" dur="500"/>
                                        <p:tgtEl>
                                          <p:spTgt spid="263253"/>
                                        </p:tgtEl>
                                      </p:cBhvr>
                                    </p:animEffect>
                                  </p:childTnLst>
                                </p:cTn>
                              </p:par>
                              <p:par>
                                <p:cTn id="123" presetID="22" presetClass="entr" presetSubtype="8" fill="hold" grpId="0" nodeType="withEffect">
                                  <p:stCondLst>
                                    <p:cond delay="0"/>
                                  </p:stCondLst>
                                  <p:childTnLst>
                                    <p:set>
                                      <p:cBhvr>
                                        <p:cTn id="124" dur="1" fill="hold">
                                          <p:stCondLst>
                                            <p:cond delay="0"/>
                                          </p:stCondLst>
                                        </p:cTn>
                                        <p:tgtEl>
                                          <p:spTgt spid="263252"/>
                                        </p:tgtEl>
                                        <p:attrNameLst>
                                          <p:attrName>style.visibility</p:attrName>
                                        </p:attrNameLst>
                                      </p:cBhvr>
                                      <p:to>
                                        <p:strVal val="visible"/>
                                      </p:to>
                                    </p:set>
                                    <p:animEffect transition="in" filter="wipe(left)">
                                      <p:cBhvr>
                                        <p:cTn id="125" dur="500"/>
                                        <p:tgtEl>
                                          <p:spTgt spid="263252"/>
                                        </p:tgtEl>
                                      </p:cBhvr>
                                    </p:animEffect>
                                  </p:childTnLst>
                                </p:cTn>
                              </p:par>
                            </p:childTnLst>
                          </p:cTn>
                        </p:par>
                        <p:par>
                          <p:cTn id="126" fill="hold">
                            <p:stCondLst>
                              <p:cond delay="2000"/>
                            </p:stCondLst>
                            <p:childTnLst>
                              <p:par>
                                <p:cTn id="127" presetID="1" presetClass="entr" presetSubtype="0" fill="hold" nodeType="afterEffect">
                                  <p:stCondLst>
                                    <p:cond delay="0"/>
                                  </p:stCondLst>
                                  <p:childTnLst>
                                    <p:set>
                                      <p:cBhvr>
                                        <p:cTn id="128" dur="1" fill="hold">
                                          <p:stCondLst>
                                            <p:cond delay="0"/>
                                          </p:stCondLst>
                                        </p:cTn>
                                        <p:tgtEl>
                                          <p:spTgt spid="12"/>
                                        </p:tgtEl>
                                        <p:attrNameLst>
                                          <p:attrName>style.visibility</p:attrName>
                                        </p:attrNameLst>
                                      </p:cBhvr>
                                      <p:to>
                                        <p:strVal val="visible"/>
                                      </p:to>
                                    </p:set>
                                  </p:childTnLst>
                                </p:cTn>
                              </p:par>
                            </p:childTnLst>
                          </p:cTn>
                        </p:par>
                        <p:par>
                          <p:cTn id="129" fill="hold">
                            <p:stCondLst>
                              <p:cond delay="2000"/>
                            </p:stCondLst>
                            <p:childTnLst>
                              <p:par>
                                <p:cTn id="130" presetID="22" presetClass="entr" presetSubtype="4" repeatCount="indefinite" fill="hold" nodeType="afterEffect">
                                  <p:stCondLst>
                                    <p:cond delay="0"/>
                                  </p:stCondLst>
                                  <p:childTnLst>
                                    <p:set>
                                      <p:cBhvr>
                                        <p:cTn id="131" dur="1" fill="hold">
                                          <p:stCondLst>
                                            <p:cond delay="0"/>
                                          </p:stCondLst>
                                        </p:cTn>
                                        <p:tgtEl>
                                          <p:spTgt spid="13"/>
                                        </p:tgtEl>
                                        <p:attrNameLst>
                                          <p:attrName>style.visibility</p:attrName>
                                        </p:attrNameLst>
                                      </p:cBhvr>
                                      <p:to>
                                        <p:strVal val="visible"/>
                                      </p:to>
                                    </p:set>
                                    <p:animEffect transition="in" filter="wipe(down)">
                                      <p:cBhvr>
                                        <p:cTn id="13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86" grpId="0" animBg="1"/>
      <p:bldP spid="263186" grpId="1" animBg="1"/>
      <p:bldP spid="263187" grpId="0" animBg="1"/>
      <p:bldP spid="263187" grpId="1" animBg="1"/>
      <p:bldP spid="263209" grpId="0" animBg="1"/>
      <p:bldP spid="263209" grpId="1" animBg="1"/>
      <p:bldP spid="263211" grpId="0" build="p" bldLvl="2"/>
      <p:bldP spid="263239" grpId="0" animBg="1"/>
      <p:bldP spid="263240" grpId="0"/>
      <p:bldP spid="263241" grpId="0"/>
      <p:bldP spid="263252" grpId="0" animBg="1"/>
      <p:bldP spid="26325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GB" smtClean="0"/>
              <a:t>Summary</a:t>
            </a:r>
            <a:endParaRPr lang="en-US" smtClean="0"/>
          </a:p>
        </p:txBody>
      </p:sp>
      <p:sp>
        <p:nvSpPr>
          <p:cNvPr id="2052" name="Rectangle 3"/>
          <p:cNvSpPr>
            <a:spLocks noGrp="1" noChangeArrowheads="1"/>
          </p:cNvSpPr>
          <p:nvPr>
            <p:ph type="body" idx="1"/>
          </p:nvPr>
        </p:nvSpPr>
        <p:spPr>
          <a:xfrm>
            <a:off x="468313" y="4287838"/>
            <a:ext cx="8675687" cy="1965325"/>
          </a:xfrm>
        </p:spPr>
        <p:txBody>
          <a:bodyPr/>
          <a:lstStyle/>
          <a:p>
            <a:pPr eaLnBrk="1" hangingPunct="1">
              <a:buFont typeface="Wingdings" pitchFamily="2" charset="2"/>
              <a:buNone/>
            </a:pPr>
            <a:r>
              <a:rPr lang="en-GB" sz="3600" dirty="0" smtClean="0">
                <a:solidFill>
                  <a:srgbClr val="A50021"/>
                </a:solidFill>
              </a:rPr>
              <a:t>Coverage Driven Verification </a:t>
            </a:r>
            <a:r>
              <a:rPr lang="en-GB" sz="3600" dirty="0" smtClean="0">
                <a:solidFill>
                  <a:srgbClr val="A50021"/>
                </a:solidFill>
              </a:rPr>
              <a:t>Methodology </a:t>
            </a:r>
          </a:p>
          <a:p>
            <a:pPr eaLnBrk="1" hangingPunct="1">
              <a:buFont typeface="Wingdings" pitchFamily="2" charset="2"/>
              <a:buNone/>
            </a:pPr>
            <a:r>
              <a:rPr lang="en-GB" sz="3600" dirty="0">
                <a:solidFill>
                  <a:srgbClr val="A50021"/>
                </a:solidFill>
                <a:latin typeface="Wingdings"/>
                <a:ea typeface="Wingdings"/>
                <a:cs typeface="Wingdings"/>
                <a:sym typeface="Wingdings"/>
              </a:rPr>
              <a:t>	</a:t>
            </a:r>
            <a:r>
              <a:rPr lang="en-GB" sz="3600" dirty="0" smtClean="0">
                <a:solidFill>
                  <a:srgbClr val="A50021"/>
                </a:solidFill>
                <a:latin typeface="Wingdings"/>
                <a:ea typeface="Wingdings"/>
                <a:cs typeface="Wingdings"/>
                <a:sym typeface="Wingdings"/>
              </a:rPr>
              <a:t></a:t>
            </a:r>
            <a:r>
              <a:rPr lang="en-GB" sz="3600" dirty="0" smtClean="0">
                <a:solidFill>
                  <a:srgbClr val="A50021"/>
                </a:solidFill>
                <a:sym typeface="Wingdings"/>
              </a:rPr>
              <a:t> </a:t>
            </a:r>
            <a:r>
              <a:rPr lang="en-GB" sz="3600" dirty="0" smtClean="0">
                <a:solidFill>
                  <a:srgbClr val="A50021"/>
                </a:solidFill>
              </a:rPr>
              <a:t>Coverage Directed Test Generation</a:t>
            </a:r>
            <a:endParaRPr lang="en-GB" sz="3600" dirty="0" smtClean="0">
              <a:solidFill>
                <a:srgbClr val="A50021"/>
              </a:solidFill>
            </a:endParaRPr>
          </a:p>
          <a:p>
            <a:pPr eaLnBrk="1" hangingPunct="1">
              <a:buNone/>
            </a:pPr>
            <a:endParaRPr lang="en-GB" sz="3600" dirty="0" smtClean="0">
              <a:solidFill>
                <a:srgbClr val="A50021"/>
              </a:solidFill>
            </a:endParaRPr>
          </a:p>
        </p:txBody>
      </p:sp>
      <p:grpSp>
        <p:nvGrpSpPr>
          <p:cNvPr id="2053" name="Group 8"/>
          <p:cNvGrpSpPr>
            <a:grpSpLocks/>
          </p:cNvGrpSpPr>
          <p:nvPr/>
        </p:nvGrpSpPr>
        <p:grpSpPr bwMode="auto">
          <a:xfrm>
            <a:off x="758825" y="1541463"/>
            <a:ext cx="2166938" cy="2081212"/>
            <a:chOff x="3109" y="926"/>
            <a:chExt cx="1222" cy="1204"/>
          </a:xfrm>
        </p:grpSpPr>
        <p:graphicFrame>
          <p:nvGraphicFramePr>
            <p:cNvPr id="2050" name="Object 5"/>
            <p:cNvGraphicFramePr>
              <a:graphicFrameLocks noChangeAspect="1"/>
            </p:cNvGraphicFramePr>
            <p:nvPr/>
          </p:nvGraphicFramePr>
          <p:xfrm>
            <a:off x="3109" y="926"/>
            <a:ext cx="1222" cy="1204"/>
          </p:xfrm>
          <a:graphic>
            <a:graphicData uri="http://schemas.openxmlformats.org/presentationml/2006/ole">
              <mc:AlternateContent xmlns:mc="http://schemas.openxmlformats.org/markup-compatibility/2006">
                <mc:Choice xmlns:v="urn:schemas-microsoft-com:vml" Requires="v">
                  <p:oleObj spid="_x0000_s2090" name="Drawing" r:id="rId3" imgW="3045600" imgH="2926800" progId="FLW3Drawing">
                    <p:embed/>
                  </p:oleObj>
                </mc:Choice>
                <mc:Fallback>
                  <p:oleObj name="Drawing" r:id="rId3" imgW="3045600" imgH="2926800" progId="FLW3Drawing">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9" y="926"/>
                          <a:ext cx="1222" cy="1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055" name="Text Box 6"/>
            <p:cNvSpPr txBox="1">
              <a:spLocks noChangeArrowheads="1"/>
            </p:cNvSpPr>
            <p:nvPr/>
          </p:nvSpPr>
          <p:spPr bwMode="auto">
            <a:xfrm>
              <a:off x="3189" y="1539"/>
              <a:ext cx="769" cy="250"/>
            </a:xfrm>
            <a:prstGeom prst="rect">
              <a:avLst/>
            </a:prstGeom>
            <a:noFill/>
            <a:ln w="9525">
              <a:noFill/>
              <a:miter lim="800000"/>
              <a:headEnd/>
              <a:tailEnd/>
            </a:ln>
          </p:spPr>
          <p:txBody>
            <a:bodyPr lIns="91413" tIns="45708" rIns="91413" bIns="45708">
              <a:spAutoFit/>
            </a:bodyPr>
            <a:lstStyle/>
            <a:p>
              <a:pPr algn="l"/>
              <a:r>
                <a:rPr lang="en-US" sz="2000" b="1">
                  <a:solidFill>
                    <a:schemeClr val="bg1"/>
                  </a:solidFill>
                  <a:cs typeface="Arial" charset="0"/>
                </a:rPr>
                <a:t>Driver</a:t>
              </a:r>
            </a:p>
          </p:txBody>
        </p:sp>
        <p:sp>
          <p:nvSpPr>
            <p:cNvPr id="2056" name="Text Box 7"/>
            <p:cNvSpPr txBox="1">
              <a:spLocks noChangeArrowheads="1"/>
            </p:cNvSpPr>
            <p:nvPr/>
          </p:nvSpPr>
          <p:spPr bwMode="auto">
            <a:xfrm>
              <a:off x="3566" y="1286"/>
              <a:ext cx="748" cy="250"/>
            </a:xfrm>
            <a:prstGeom prst="rect">
              <a:avLst/>
            </a:prstGeom>
            <a:noFill/>
            <a:ln w="9525">
              <a:noFill/>
              <a:miter lim="800000"/>
              <a:headEnd/>
              <a:tailEnd/>
            </a:ln>
          </p:spPr>
          <p:txBody>
            <a:bodyPr wrap="none" lIns="91413" tIns="45708" rIns="91413" bIns="45708">
              <a:spAutoFit/>
            </a:bodyPr>
            <a:lstStyle/>
            <a:p>
              <a:pPr algn="l"/>
              <a:r>
                <a:rPr lang="en-US" sz="2000" b="1" dirty="0">
                  <a:cs typeface="Arial" charset="0"/>
                </a:rPr>
                <a:t>Checker</a:t>
              </a:r>
            </a:p>
          </p:txBody>
        </p:sp>
      </p:grpSp>
      <p:sp>
        <p:nvSpPr>
          <p:cNvPr id="2054" name="Rectangle 9"/>
          <p:cNvSpPr>
            <a:spLocks noChangeArrowheads="1"/>
          </p:cNvSpPr>
          <p:nvPr/>
        </p:nvSpPr>
        <p:spPr bwMode="auto">
          <a:xfrm>
            <a:off x="4038600" y="1876425"/>
            <a:ext cx="4610100" cy="19526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Char char="§"/>
            </a:pPr>
            <a:r>
              <a:rPr lang="en-GB" sz="3200">
                <a:solidFill>
                  <a:srgbClr val="0000CC"/>
                </a:solidFill>
              </a:rPr>
              <a:t>Stimuli Generation</a:t>
            </a:r>
          </a:p>
          <a:p>
            <a:pPr marL="342900" indent="-342900" algn="l">
              <a:spcBef>
                <a:spcPct val="20000"/>
              </a:spcBef>
              <a:buClr>
                <a:srgbClr val="A50021"/>
              </a:buClr>
              <a:buFont typeface="Wingdings" pitchFamily="2" charset="2"/>
              <a:buChar char="§"/>
            </a:pPr>
            <a:r>
              <a:rPr lang="en-GB" sz="3200"/>
              <a:t>Coverage and</a:t>
            </a:r>
          </a:p>
          <a:p>
            <a:pPr marL="342900" indent="-342900" algn="l">
              <a:spcBef>
                <a:spcPct val="20000"/>
              </a:spcBef>
              <a:buClr>
                <a:srgbClr val="A50021"/>
              </a:buClr>
              <a:buFont typeface="Wingdings" pitchFamily="2" charset="2"/>
              <a:buChar char="§"/>
            </a:pPr>
            <a:r>
              <a:rPr lang="en-GB" sz="3200">
                <a:solidFill>
                  <a:srgbClr val="0000CC"/>
                </a:solidFill>
              </a:rPr>
              <a:t>Checking</a:t>
            </a:r>
            <a:endParaRPr lang="en-US" sz="320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“Good” Behavior Collision</a:t>
            </a:r>
          </a:p>
        </p:txBody>
      </p:sp>
      <p:sp>
        <p:nvSpPr>
          <p:cNvPr id="217091" name="Rectangle 3"/>
          <p:cNvSpPr>
            <a:spLocks noGrp="1" noChangeArrowheads="1"/>
          </p:cNvSpPr>
          <p:nvPr>
            <p:ph type="body" idx="1"/>
          </p:nvPr>
        </p:nvSpPr>
        <p:spPr/>
        <p:txBody>
          <a:bodyPr/>
          <a:lstStyle/>
          <a:p>
            <a:pPr eaLnBrk="1" hangingPunct="1">
              <a:lnSpc>
                <a:spcPct val="80000"/>
              </a:lnSpc>
            </a:pPr>
            <a:r>
              <a:rPr lang="en-US" sz="2400" smtClean="0">
                <a:solidFill>
                  <a:srgbClr val="0000CC"/>
                </a:solidFill>
              </a:rPr>
              <a:t>At cycle 1000 fdiv F1, F2, F3 is dispatched to the M unit</a:t>
            </a:r>
          </a:p>
          <a:p>
            <a:pPr lvl="1" eaLnBrk="1" hangingPunct="1">
              <a:lnSpc>
                <a:spcPct val="80000"/>
              </a:lnSpc>
            </a:pPr>
            <a:r>
              <a:rPr lang="en-US" sz="2000" smtClean="0">
                <a:solidFill>
                  <a:srgbClr val="0000CC"/>
                </a:solidFill>
              </a:rPr>
              <a:t>It reaches stage M2 at cycle 1001</a:t>
            </a:r>
          </a:p>
          <a:p>
            <a:pPr lvl="1" eaLnBrk="1" hangingPunct="1">
              <a:lnSpc>
                <a:spcPct val="80000"/>
              </a:lnSpc>
            </a:pPr>
            <a:r>
              <a:rPr lang="en-US" sz="2000" smtClean="0">
                <a:solidFill>
                  <a:srgbClr val="0000CC"/>
                </a:solidFill>
              </a:rPr>
              <a:t>Its execution time is 60 cycles</a:t>
            </a:r>
          </a:p>
          <a:p>
            <a:pPr eaLnBrk="1" hangingPunct="1">
              <a:lnSpc>
                <a:spcPct val="80000"/>
              </a:lnSpc>
            </a:pPr>
            <a:r>
              <a:rPr lang="en-US" sz="2400" smtClean="0">
                <a:solidFill>
                  <a:srgbClr val="009900"/>
                </a:solidFill>
              </a:rPr>
              <a:t>At cycle 1023 fld F1,100(G2) is </a:t>
            </a:r>
            <a:br>
              <a:rPr lang="en-US" sz="2400" smtClean="0">
                <a:solidFill>
                  <a:srgbClr val="009900"/>
                </a:solidFill>
              </a:rPr>
            </a:br>
            <a:r>
              <a:rPr lang="en-US" sz="2400" smtClean="0">
                <a:solidFill>
                  <a:srgbClr val="009900"/>
                </a:solidFill>
              </a:rPr>
              <a:t>dispatched to the S unit</a:t>
            </a:r>
          </a:p>
          <a:p>
            <a:pPr lvl="1" eaLnBrk="1" hangingPunct="1">
              <a:lnSpc>
                <a:spcPct val="80000"/>
              </a:lnSpc>
            </a:pPr>
            <a:r>
              <a:rPr lang="en-US" sz="2000" smtClean="0">
                <a:solidFill>
                  <a:srgbClr val="009900"/>
                </a:solidFill>
              </a:rPr>
              <a:t>It reaches stage S2 at cycle 1024</a:t>
            </a:r>
          </a:p>
          <a:p>
            <a:pPr eaLnBrk="1" hangingPunct="1">
              <a:lnSpc>
                <a:spcPct val="80000"/>
              </a:lnSpc>
            </a:pPr>
            <a:r>
              <a:rPr lang="en-US" sz="2400" smtClean="0">
                <a:solidFill>
                  <a:srgbClr val="009900"/>
                </a:solidFill>
              </a:rPr>
              <a:t>The data returns from the cache </a:t>
            </a:r>
            <a:br>
              <a:rPr lang="en-US" sz="2400" smtClean="0">
                <a:solidFill>
                  <a:srgbClr val="009900"/>
                </a:solidFill>
              </a:rPr>
            </a:br>
            <a:r>
              <a:rPr lang="en-US" sz="2400" smtClean="0">
                <a:solidFill>
                  <a:srgbClr val="009900"/>
                </a:solidFill>
              </a:rPr>
              <a:t>at cycle 1060</a:t>
            </a:r>
          </a:p>
          <a:p>
            <a:pPr eaLnBrk="1" hangingPunct="1">
              <a:lnSpc>
                <a:spcPct val="80000"/>
              </a:lnSpc>
            </a:pPr>
            <a:r>
              <a:rPr lang="en-US" sz="2400" smtClean="0">
                <a:solidFill>
                  <a:srgbClr val="0000CC"/>
                </a:solidFill>
              </a:rPr>
              <a:t>At cycle 1061 the fdiv is ready to write</a:t>
            </a:r>
          </a:p>
          <a:p>
            <a:pPr lvl="1" eaLnBrk="1" hangingPunct="1">
              <a:lnSpc>
                <a:spcPct val="80000"/>
              </a:lnSpc>
            </a:pPr>
            <a:r>
              <a:rPr lang="en-US" sz="2000" smtClean="0">
                <a:solidFill>
                  <a:srgbClr val="0000CC"/>
                </a:solidFill>
              </a:rPr>
              <a:t>It moves to stage M3</a:t>
            </a:r>
          </a:p>
          <a:p>
            <a:pPr eaLnBrk="1" hangingPunct="1">
              <a:lnSpc>
                <a:spcPct val="80000"/>
              </a:lnSpc>
            </a:pPr>
            <a:r>
              <a:rPr lang="en-US" sz="2400" smtClean="0">
                <a:solidFill>
                  <a:srgbClr val="009900"/>
                </a:solidFill>
              </a:rPr>
              <a:t>At cycle 1061 the fld is ready to write</a:t>
            </a:r>
          </a:p>
          <a:p>
            <a:pPr lvl="1" eaLnBrk="1" hangingPunct="1">
              <a:lnSpc>
                <a:spcPct val="80000"/>
              </a:lnSpc>
            </a:pPr>
            <a:r>
              <a:rPr lang="en-US" sz="2000" smtClean="0">
                <a:solidFill>
                  <a:srgbClr val="009900"/>
                </a:solidFill>
              </a:rPr>
              <a:t>It moves to stage S3</a:t>
            </a:r>
          </a:p>
          <a:p>
            <a:pPr eaLnBrk="1" hangingPunct="1">
              <a:lnSpc>
                <a:spcPct val="80000"/>
              </a:lnSpc>
            </a:pPr>
            <a:r>
              <a:rPr lang="en-US" sz="2400" smtClean="0">
                <a:solidFill>
                  <a:srgbClr val="A50021"/>
                </a:solidFill>
              </a:rPr>
              <a:t>Both instruction write to the same </a:t>
            </a:r>
          </a:p>
          <a:p>
            <a:pPr eaLnBrk="1" hangingPunct="1">
              <a:lnSpc>
                <a:spcPct val="80000"/>
              </a:lnSpc>
              <a:buFont typeface="Wingdings" pitchFamily="2" charset="2"/>
              <a:buNone/>
            </a:pPr>
            <a:r>
              <a:rPr lang="en-US" sz="2400" smtClean="0">
                <a:solidFill>
                  <a:srgbClr val="A50021"/>
                </a:solidFill>
              </a:rPr>
              <a:t>	register together</a:t>
            </a:r>
          </a:p>
        </p:txBody>
      </p:sp>
      <p:sp>
        <p:nvSpPr>
          <p:cNvPr id="8196" name="AutoShape 4"/>
          <p:cNvSpPr>
            <a:spLocks noChangeArrowheads="1"/>
          </p:cNvSpPr>
          <p:nvPr/>
        </p:nvSpPr>
        <p:spPr bwMode="blackWhite">
          <a:xfrm>
            <a:off x="8012113" y="3429000"/>
            <a:ext cx="457200" cy="352425"/>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endParaRPr lang="en-US" sz="2000"/>
          </a:p>
        </p:txBody>
      </p:sp>
      <p:sp>
        <p:nvSpPr>
          <p:cNvPr id="8197" name="AutoShape 5"/>
          <p:cNvSpPr>
            <a:spLocks noChangeArrowheads="1"/>
          </p:cNvSpPr>
          <p:nvPr/>
        </p:nvSpPr>
        <p:spPr bwMode="blackWhite">
          <a:xfrm>
            <a:off x="6729413" y="3429000"/>
            <a:ext cx="1955800" cy="352425"/>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Dispatch</a:t>
            </a:r>
          </a:p>
        </p:txBody>
      </p:sp>
      <p:cxnSp>
        <p:nvCxnSpPr>
          <p:cNvPr id="8198" name="AutoShape 6"/>
          <p:cNvCxnSpPr>
            <a:cxnSpLocks noChangeShapeType="1"/>
          </p:cNvCxnSpPr>
          <p:nvPr/>
        </p:nvCxnSpPr>
        <p:spPr bwMode="blackWhite">
          <a:xfrm>
            <a:off x="6964363" y="3767138"/>
            <a:ext cx="0" cy="277812"/>
          </a:xfrm>
          <a:prstGeom prst="straightConnector1">
            <a:avLst/>
          </a:prstGeom>
          <a:noFill/>
          <a:ln w="25400">
            <a:solidFill>
              <a:schemeClr val="tx1"/>
            </a:solidFill>
            <a:round/>
            <a:headEnd type="none" w="sm" len="sm"/>
            <a:tailEnd type="triangle" w="lg" len="lg"/>
          </a:ln>
        </p:spPr>
      </p:cxnSp>
      <p:sp>
        <p:nvSpPr>
          <p:cNvPr id="8199" name="AutoShape 7"/>
          <p:cNvSpPr>
            <a:spLocks noChangeArrowheads="1"/>
          </p:cNvSpPr>
          <p:nvPr/>
        </p:nvSpPr>
        <p:spPr bwMode="blackWhite">
          <a:xfrm>
            <a:off x="8023225" y="4038600"/>
            <a:ext cx="457200" cy="377825"/>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M1</a:t>
            </a:r>
          </a:p>
        </p:txBody>
      </p:sp>
      <p:sp>
        <p:nvSpPr>
          <p:cNvPr id="8200" name="AutoShape 8"/>
          <p:cNvSpPr>
            <a:spLocks noChangeArrowheads="1"/>
          </p:cNvSpPr>
          <p:nvPr/>
        </p:nvSpPr>
        <p:spPr bwMode="blackWhite">
          <a:xfrm>
            <a:off x="8023225" y="4610100"/>
            <a:ext cx="457200" cy="352425"/>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M2</a:t>
            </a:r>
          </a:p>
        </p:txBody>
      </p:sp>
      <p:sp>
        <p:nvSpPr>
          <p:cNvPr id="8201" name="AutoShape 9"/>
          <p:cNvSpPr>
            <a:spLocks noChangeArrowheads="1"/>
          </p:cNvSpPr>
          <p:nvPr/>
        </p:nvSpPr>
        <p:spPr bwMode="blackWhite">
          <a:xfrm>
            <a:off x="8023225" y="5180013"/>
            <a:ext cx="457200" cy="35401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M3</a:t>
            </a:r>
          </a:p>
        </p:txBody>
      </p:sp>
      <p:cxnSp>
        <p:nvCxnSpPr>
          <p:cNvPr id="8202" name="AutoShape 10"/>
          <p:cNvCxnSpPr>
            <a:cxnSpLocks noChangeShapeType="1"/>
          </p:cNvCxnSpPr>
          <p:nvPr/>
        </p:nvCxnSpPr>
        <p:spPr bwMode="blackWhite">
          <a:xfrm>
            <a:off x="8243888" y="4406900"/>
            <a:ext cx="0" cy="223838"/>
          </a:xfrm>
          <a:prstGeom prst="straightConnector1">
            <a:avLst/>
          </a:prstGeom>
          <a:noFill/>
          <a:ln w="25400">
            <a:solidFill>
              <a:schemeClr val="tx1"/>
            </a:solidFill>
            <a:round/>
            <a:headEnd type="none" w="sm" len="sm"/>
            <a:tailEnd type="triangle" w="lg" len="lg"/>
          </a:ln>
        </p:spPr>
      </p:cxnSp>
      <p:cxnSp>
        <p:nvCxnSpPr>
          <p:cNvPr id="8203" name="AutoShape 11"/>
          <p:cNvCxnSpPr>
            <a:cxnSpLocks noChangeShapeType="1"/>
          </p:cNvCxnSpPr>
          <p:nvPr/>
        </p:nvCxnSpPr>
        <p:spPr bwMode="blackWhite">
          <a:xfrm>
            <a:off x="8243888" y="4953000"/>
            <a:ext cx="0" cy="222250"/>
          </a:xfrm>
          <a:prstGeom prst="straightConnector1">
            <a:avLst/>
          </a:prstGeom>
          <a:noFill/>
          <a:ln w="25400">
            <a:solidFill>
              <a:schemeClr val="tx1"/>
            </a:solidFill>
            <a:round/>
            <a:headEnd type="none" w="sm" len="sm"/>
            <a:tailEnd type="triangle" w="lg" len="lg"/>
          </a:ln>
        </p:spPr>
      </p:cxnSp>
      <p:cxnSp>
        <p:nvCxnSpPr>
          <p:cNvPr id="8204" name="AutoShape 12"/>
          <p:cNvCxnSpPr>
            <a:cxnSpLocks noChangeShapeType="1"/>
          </p:cNvCxnSpPr>
          <p:nvPr/>
        </p:nvCxnSpPr>
        <p:spPr bwMode="blackWhite">
          <a:xfrm>
            <a:off x="8243888" y="3792538"/>
            <a:ext cx="12700" cy="265112"/>
          </a:xfrm>
          <a:prstGeom prst="straightConnector1">
            <a:avLst/>
          </a:prstGeom>
          <a:noFill/>
          <a:ln w="25400">
            <a:solidFill>
              <a:schemeClr val="tx1"/>
            </a:solidFill>
            <a:round/>
            <a:headEnd type="none" w="sm" len="sm"/>
            <a:tailEnd type="triangle" w="lg" len="lg"/>
          </a:ln>
        </p:spPr>
      </p:cxnSp>
      <p:sp>
        <p:nvSpPr>
          <p:cNvPr id="8205" name="AutoShape 13"/>
          <p:cNvSpPr>
            <a:spLocks noChangeArrowheads="1"/>
          </p:cNvSpPr>
          <p:nvPr/>
        </p:nvSpPr>
        <p:spPr bwMode="blackWhite">
          <a:xfrm>
            <a:off x="6797675" y="2806700"/>
            <a:ext cx="1820863" cy="354013"/>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Decode</a:t>
            </a:r>
          </a:p>
        </p:txBody>
      </p:sp>
      <p:cxnSp>
        <p:nvCxnSpPr>
          <p:cNvPr id="8206" name="AutoShape 14"/>
          <p:cNvCxnSpPr>
            <a:cxnSpLocks noChangeShapeType="1"/>
          </p:cNvCxnSpPr>
          <p:nvPr/>
        </p:nvCxnSpPr>
        <p:spPr bwMode="auto">
          <a:xfrm flipH="1">
            <a:off x="7653338" y="3163888"/>
            <a:ext cx="1587" cy="279400"/>
          </a:xfrm>
          <a:prstGeom prst="straightConnector1">
            <a:avLst/>
          </a:prstGeom>
          <a:noFill/>
          <a:ln w="25400">
            <a:solidFill>
              <a:schemeClr val="tx1"/>
            </a:solidFill>
            <a:round/>
            <a:headEnd/>
            <a:tailEnd type="triangle" w="lg" len="lg"/>
          </a:ln>
        </p:spPr>
      </p:cxnSp>
      <p:grpSp>
        <p:nvGrpSpPr>
          <p:cNvPr id="8207" name="Group 15"/>
          <p:cNvGrpSpPr>
            <a:grpSpLocks/>
          </p:cNvGrpSpPr>
          <p:nvPr/>
        </p:nvGrpSpPr>
        <p:grpSpPr bwMode="auto">
          <a:xfrm>
            <a:off x="6288088" y="4064000"/>
            <a:ext cx="1371600" cy="1647825"/>
            <a:chOff x="3936" y="2784"/>
            <a:chExt cx="864" cy="1038"/>
          </a:xfrm>
        </p:grpSpPr>
        <p:sp>
          <p:nvSpPr>
            <p:cNvPr id="8208" name="AutoShape 16"/>
            <p:cNvSpPr>
              <a:spLocks noChangeArrowheads="1"/>
            </p:cNvSpPr>
            <p:nvPr/>
          </p:nvSpPr>
          <p:spPr bwMode="blackWhite">
            <a:xfrm>
              <a:off x="4224" y="278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S1</a:t>
              </a:r>
            </a:p>
          </p:txBody>
        </p:sp>
        <p:sp>
          <p:nvSpPr>
            <p:cNvPr id="8209" name="AutoShape 17"/>
            <p:cNvSpPr>
              <a:spLocks noChangeArrowheads="1"/>
            </p:cNvSpPr>
            <p:nvPr/>
          </p:nvSpPr>
          <p:spPr bwMode="blackWhite">
            <a:xfrm>
              <a:off x="4224" y="314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S2</a:t>
              </a:r>
            </a:p>
          </p:txBody>
        </p:sp>
        <p:sp>
          <p:nvSpPr>
            <p:cNvPr id="8210" name="AutoShape 18"/>
            <p:cNvSpPr>
              <a:spLocks noChangeArrowheads="1"/>
            </p:cNvSpPr>
            <p:nvPr/>
          </p:nvSpPr>
          <p:spPr bwMode="blackWhite">
            <a:xfrm>
              <a:off x="4224" y="3504"/>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S3</a:t>
              </a:r>
            </a:p>
          </p:txBody>
        </p:sp>
        <p:sp>
          <p:nvSpPr>
            <p:cNvPr id="8211" name="AutoShape 19"/>
            <p:cNvSpPr>
              <a:spLocks noChangeArrowheads="1"/>
            </p:cNvSpPr>
            <p:nvPr/>
          </p:nvSpPr>
          <p:spPr bwMode="blackWhite">
            <a:xfrm>
              <a:off x="3936" y="3600"/>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S4f</a:t>
              </a:r>
            </a:p>
          </p:txBody>
        </p:sp>
        <p:sp>
          <p:nvSpPr>
            <p:cNvPr id="8212" name="AutoShape 20"/>
            <p:cNvSpPr>
              <a:spLocks noChangeArrowheads="1"/>
            </p:cNvSpPr>
            <p:nvPr/>
          </p:nvSpPr>
          <p:spPr bwMode="blackWhite">
            <a:xfrm>
              <a:off x="4512" y="3600"/>
              <a:ext cx="288" cy="222"/>
            </a:xfrm>
            <a:prstGeom prst="flowChartProcess">
              <a:avLst/>
            </a:prstGeom>
            <a:solidFill>
              <a:schemeClr val="accent1"/>
            </a:solidFill>
            <a:ln w="25400">
              <a:solidFill>
                <a:schemeClr val="tx1"/>
              </a:solidFill>
              <a:miter lim="800000"/>
              <a:headEnd type="none" w="sm" len="sm"/>
              <a:tailEnd type="none" w="sm" len="sm"/>
            </a:ln>
          </p:spPr>
          <p:txBody>
            <a:bodyPr wrap="none" lIns="91405" tIns="45704" rIns="91405" bIns="45704" anchor="ctr"/>
            <a:lstStyle/>
            <a:p>
              <a:pPr>
                <a:lnSpc>
                  <a:spcPct val="85000"/>
                </a:lnSpc>
                <a:spcBef>
                  <a:spcPct val="50000"/>
                </a:spcBef>
              </a:pPr>
              <a:r>
                <a:rPr lang="en-US" sz="2000"/>
                <a:t>S4b</a:t>
              </a:r>
            </a:p>
          </p:txBody>
        </p:sp>
        <p:cxnSp>
          <p:nvCxnSpPr>
            <p:cNvPr id="8213" name="AutoShape 21"/>
            <p:cNvCxnSpPr>
              <a:cxnSpLocks noChangeShapeType="1"/>
              <a:stCxn id="8208" idx="2"/>
              <a:endCxn id="8209" idx="0"/>
            </p:cNvCxnSpPr>
            <p:nvPr/>
          </p:nvCxnSpPr>
          <p:spPr bwMode="blackWhite">
            <a:xfrm>
              <a:off x="4368" y="3014"/>
              <a:ext cx="0" cy="122"/>
            </a:xfrm>
            <a:prstGeom prst="straightConnector1">
              <a:avLst/>
            </a:prstGeom>
            <a:noFill/>
            <a:ln w="25400">
              <a:solidFill>
                <a:schemeClr val="tx1"/>
              </a:solidFill>
              <a:round/>
              <a:headEnd type="none" w="sm" len="sm"/>
              <a:tailEnd type="triangle" w="lg" len="lg"/>
            </a:ln>
          </p:spPr>
        </p:cxnSp>
        <p:cxnSp>
          <p:nvCxnSpPr>
            <p:cNvPr id="8214" name="AutoShape 22"/>
            <p:cNvCxnSpPr>
              <a:cxnSpLocks noChangeShapeType="1"/>
              <a:stCxn id="8209" idx="2"/>
              <a:endCxn id="8210" idx="0"/>
            </p:cNvCxnSpPr>
            <p:nvPr/>
          </p:nvCxnSpPr>
          <p:spPr bwMode="blackWhite">
            <a:xfrm>
              <a:off x="4368" y="3374"/>
              <a:ext cx="0" cy="122"/>
            </a:xfrm>
            <a:prstGeom prst="straightConnector1">
              <a:avLst/>
            </a:prstGeom>
            <a:noFill/>
            <a:ln w="25400">
              <a:solidFill>
                <a:schemeClr val="tx1"/>
              </a:solidFill>
              <a:round/>
              <a:headEnd type="none" w="sm" len="sm"/>
              <a:tailEnd type="triangle" w="lg" len="lg"/>
            </a:ln>
          </p:spPr>
        </p:cxnSp>
      </p:grpSp>
      <p:sp>
        <p:nvSpPr>
          <p:cNvPr id="3" name="Oval 2"/>
          <p:cNvSpPr/>
          <p:nvPr/>
        </p:nvSpPr>
        <p:spPr bwMode="auto">
          <a:xfrm>
            <a:off x="3232599" y="1471891"/>
            <a:ext cx="591682" cy="519490"/>
          </a:xfrm>
          <a:prstGeom prst="ellipse">
            <a:avLst/>
          </a:prstGeom>
          <a:noFill/>
          <a:ln w="57150" cap="flat" cmpd="sng" algn="ctr">
            <a:solidFill>
              <a:srgbClr val="A5002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6" name="Oval 25"/>
          <p:cNvSpPr/>
          <p:nvPr/>
        </p:nvSpPr>
        <p:spPr bwMode="auto">
          <a:xfrm>
            <a:off x="3096374" y="2432388"/>
            <a:ext cx="591682" cy="519490"/>
          </a:xfrm>
          <a:prstGeom prst="ellipse">
            <a:avLst/>
          </a:prstGeom>
          <a:noFill/>
          <a:ln w="57150" cap="flat" cmpd="sng" algn="ctr">
            <a:solidFill>
              <a:srgbClr val="A5002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70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70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70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70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709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709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709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7091">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7091">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7091">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P spid="3"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“Good” Behavior Collision</a:t>
            </a:r>
          </a:p>
        </p:txBody>
      </p:sp>
      <p:sp>
        <p:nvSpPr>
          <p:cNvPr id="9219" name="Rectangle 3"/>
          <p:cNvSpPr>
            <a:spLocks noGrp="1" noChangeArrowheads="1"/>
          </p:cNvSpPr>
          <p:nvPr>
            <p:ph type="body" idx="1"/>
          </p:nvPr>
        </p:nvSpPr>
        <p:spPr/>
        <p:txBody>
          <a:bodyPr/>
          <a:lstStyle/>
          <a:p>
            <a:pPr eaLnBrk="1" hangingPunct="1"/>
            <a:r>
              <a:rPr lang="en-US" smtClean="0"/>
              <a:t>There are many possible causes for the problem</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smtClean="0"/>
              <a:t>Checking: Practical Aspects</a:t>
            </a:r>
          </a:p>
        </p:txBody>
      </p:sp>
      <p:sp>
        <p:nvSpPr>
          <p:cNvPr id="10243"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dirty="0" smtClean="0"/>
              <a:t>Consider:</a:t>
            </a:r>
          </a:p>
          <a:p>
            <a:pPr eaLnBrk="1" hangingPunct="1">
              <a:lnSpc>
                <a:spcPct val="90000"/>
              </a:lnSpc>
            </a:pPr>
            <a:r>
              <a:rPr lang="en-US" sz="2800" dirty="0" smtClean="0"/>
              <a:t>The cost of </a:t>
            </a:r>
            <a:r>
              <a:rPr lang="en-US" sz="2800" i="1" dirty="0" smtClean="0"/>
              <a:t>implementation and maintenance</a:t>
            </a:r>
            <a:r>
              <a:rPr lang="en-US" sz="2800" dirty="0" smtClean="0"/>
              <a:t> of checkers </a:t>
            </a:r>
          </a:p>
          <a:p>
            <a:pPr marL="0" indent="0" eaLnBrk="1" hangingPunct="1">
              <a:lnSpc>
                <a:spcPct val="90000"/>
              </a:lnSpc>
              <a:buNone/>
            </a:pPr>
            <a:r>
              <a:rPr lang="en-US" sz="2800" dirty="0" err="1" smtClean="0"/>
              <a:t>vs</a:t>
            </a:r>
            <a:endParaRPr lang="en-US" sz="2800" dirty="0"/>
          </a:p>
          <a:p>
            <a:pPr eaLnBrk="1" hangingPunct="1">
              <a:lnSpc>
                <a:spcPct val="90000"/>
              </a:lnSpc>
            </a:pPr>
            <a:r>
              <a:rPr lang="en-US" sz="2800" dirty="0" smtClean="0"/>
              <a:t>the cost of </a:t>
            </a:r>
            <a:r>
              <a:rPr lang="en-US" sz="2800" i="1" dirty="0" smtClean="0"/>
              <a:t>debugging</a:t>
            </a:r>
            <a:r>
              <a:rPr lang="en-US" sz="2800" dirty="0" smtClean="0"/>
              <a:t> (without checkers).</a:t>
            </a:r>
          </a:p>
          <a:p>
            <a:pPr eaLnBrk="1" hangingPunct="1">
              <a:lnSpc>
                <a:spcPct val="90000"/>
              </a:lnSpc>
            </a:pPr>
            <a:r>
              <a:rPr lang="en-US" sz="2800" dirty="0" smtClean="0"/>
              <a:t>The cost of mistakes</a:t>
            </a:r>
          </a:p>
          <a:p>
            <a:pPr lvl="1" eaLnBrk="1" hangingPunct="1">
              <a:lnSpc>
                <a:spcPct val="90000"/>
              </a:lnSpc>
            </a:pPr>
            <a:r>
              <a:rPr lang="en-US" sz="2400" dirty="0" smtClean="0">
                <a:solidFill>
                  <a:srgbClr val="0000CC"/>
                </a:solidFill>
              </a:rPr>
              <a:t>Missed detection</a:t>
            </a:r>
          </a:p>
          <a:p>
            <a:pPr lvl="2" eaLnBrk="1" hangingPunct="1">
              <a:lnSpc>
                <a:spcPct val="90000"/>
              </a:lnSpc>
            </a:pPr>
            <a:r>
              <a:rPr lang="en-US" sz="2000" dirty="0" smtClean="0"/>
              <a:t>We failed to detect a bug that was exposed by the stimuli.</a:t>
            </a:r>
          </a:p>
          <a:p>
            <a:pPr lvl="1" eaLnBrk="1" hangingPunct="1">
              <a:lnSpc>
                <a:spcPct val="90000"/>
              </a:lnSpc>
            </a:pPr>
            <a:r>
              <a:rPr lang="en-US" sz="2400" dirty="0" smtClean="0">
                <a:solidFill>
                  <a:srgbClr val="0000CC"/>
                </a:solidFill>
              </a:rPr>
              <a:t>False alarm</a:t>
            </a:r>
          </a:p>
          <a:p>
            <a:pPr lvl="2" eaLnBrk="1" hangingPunct="1">
              <a:lnSpc>
                <a:spcPct val="90000"/>
              </a:lnSpc>
            </a:pPr>
            <a:r>
              <a:rPr lang="en-US" sz="2000" dirty="0" smtClean="0"/>
              <a:t>We mistakenly flagged a good behavior as bad.</a:t>
            </a:r>
          </a:p>
          <a:p>
            <a:pPr marL="457200" lvl="1" indent="0" eaLnBrk="1" hangingPunct="1">
              <a:lnSpc>
                <a:spcPct val="90000"/>
              </a:lnSpc>
              <a:buNone/>
            </a:pPr>
            <a:r>
              <a:rPr lang="en-US" sz="2400" dirty="0" smtClean="0">
                <a:solidFill>
                  <a:srgbClr val="A50021"/>
                </a:solidFill>
              </a:rPr>
              <a:t>Which is more expensive?</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ctrTitle"/>
          </p:nvPr>
        </p:nvSpPr>
        <p:spPr/>
        <p:txBody>
          <a:bodyPr/>
          <a:lstStyle/>
          <a:p>
            <a:r>
              <a:rPr lang="en-GB" sz="5400" smtClean="0"/>
              <a:t>When to check</a:t>
            </a:r>
          </a:p>
        </p:txBody>
      </p:sp>
      <p:sp>
        <p:nvSpPr>
          <p:cNvPr id="11267" name="Subtitle 4"/>
          <p:cNvSpPr>
            <a:spLocks noGrp="1"/>
          </p:cNvSpPr>
          <p:nvPr>
            <p:ph type="subTitle" idx="1"/>
          </p:nvPr>
        </p:nvSpPr>
        <p:spPr/>
        <p:txBody>
          <a:bodyPr/>
          <a:lstStyle/>
          <a:p>
            <a:endParaRPr lang="en-GB" smtClean="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When to Check?</a:t>
            </a:r>
          </a:p>
        </p:txBody>
      </p:sp>
      <p:sp>
        <p:nvSpPr>
          <p:cNvPr id="12291" name="Rectangle 3"/>
          <p:cNvSpPr>
            <a:spLocks noGrp="1" noChangeArrowheads="1"/>
          </p:cNvSpPr>
          <p:nvPr>
            <p:ph type="body" idx="1"/>
          </p:nvPr>
        </p:nvSpPr>
        <p:spPr/>
        <p:txBody>
          <a:bodyPr/>
          <a:lstStyle/>
          <a:p>
            <a:pPr eaLnBrk="1" hangingPunct="1"/>
            <a:r>
              <a:rPr lang="en-US" sz="2800" smtClean="0"/>
              <a:t>Checking can be done at various stages of the verification job</a:t>
            </a:r>
          </a:p>
          <a:p>
            <a:pPr lvl="1" eaLnBrk="1" hangingPunct="1"/>
            <a:r>
              <a:rPr lang="en-US" sz="2400" smtClean="0">
                <a:solidFill>
                  <a:srgbClr val="0000CC"/>
                </a:solidFill>
              </a:rPr>
              <a:t>During simulation</a:t>
            </a:r>
            <a:r>
              <a:rPr lang="en-US" sz="2400" smtClean="0"/>
              <a:t> </a:t>
            </a:r>
          </a:p>
          <a:p>
            <a:pPr lvl="2" eaLnBrk="1" hangingPunct="1"/>
            <a:r>
              <a:rPr lang="en-US" sz="2000" smtClean="0"/>
              <a:t>On-the-fly checking</a:t>
            </a:r>
          </a:p>
          <a:p>
            <a:pPr lvl="1" eaLnBrk="1" hangingPunct="1"/>
            <a:r>
              <a:rPr lang="en-US" sz="2400" smtClean="0">
                <a:solidFill>
                  <a:srgbClr val="0000CC"/>
                </a:solidFill>
              </a:rPr>
              <a:t>At the end of simulation</a:t>
            </a:r>
          </a:p>
          <a:p>
            <a:pPr lvl="2" eaLnBrk="1" hangingPunct="1"/>
            <a:r>
              <a:rPr lang="en-US" sz="2000" smtClean="0"/>
              <a:t>End-of-test checking</a:t>
            </a:r>
          </a:p>
          <a:p>
            <a:pPr lvl="1" eaLnBrk="1" hangingPunct="1"/>
            <a:r>
              <a:rPr lang="en-US" sz="2400" smtClean="0">
                <a:solidFill>
                  <a:srgbClr val="0000CC"/>
                </a:solidFill>
              </a:rPr>
              <a:t>After the verification job finishes</a:t>
            </a:r>
          </a:p>
          <a:p>
            <a:pPr lvl="2" eaLnBrk="1" hangingPunct="1"/>
            <a:r>
              <a:rPr lang="en-US" sz="2000" smtClean="0"/>
              <a:t>External checking</a:t>
            </a:r>
          </a:p>
          <a:p>
            <a:pPr eaLnBrk="1" hangingPunct="1"/>
            <a:r>
              <a:rPr lang="en-US" sz="2800" smtClean="0"/>
              <a:t>Checking at each stage has its own advantages and disadvantages</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5345</TotalTime>
  <Words>3007</Words>
  <Application>Microsoft Macintosh PowerPoint</Application>
  <PresentationFormat>On-screen Show (4:3)</PresentationFormat>
  <Paragraphs>572</Paragraphs>
  <Slides>46</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Default Design</vt:lpstr>
      <vt:lpstr>Drawing</vt:lpstr>
      <vt:lpstr>COMS31700 Design Verification:  Checking</vt:lpstr>
      <vt:lpstr>Checking - Outline</vt:lpstr>
      <vt:lpstr>The Yin-Yang of Verification</vt:lpstr>
      <vt:lpstr>Ideal Checking</vt:lpstr>
      <vt:lpstr>“Good” Behavior Collision</vt:lpstr>
      <vt:lpstr>“Good” Behavior Collision</vt:lpstr>
      <vt:lpstr>Checking: Practical Aspects</vt:lpstr>
      <vt:lpstr>When to check</vt:lpstr>
      <vt:lpstr>When to Check?</vt:lpstr>
      <vt:lpstr>On-the-fly Checking</vt:lpstr>
      <vt:lpstr>On-the-fly Checking</vt:lpstr>
      <vt:lpstr>End-of-test Checking</vt:lpstr>
      <vt:lpstr>End-of-test Checking</vt:lpstr>
      <vt:lpstr>External Checking (Monitors)</vt:lpstr>
      <vt:lpstr>External Checking</vt:lpstr>
      <vt:lpstr>What to check</vt:lpstr>
      <vt:lpstr>What to Check</vt:lpstr>
      <vt:lpstr>Coarser Classification – The What and the How</vt:lpstr>
      <vt:lpstr>Checking the What</vt:lpstr>
      <vt:lpstr>Checking the How</vt:lpstr>
      <vt:lpstr>Stimuli Generation and Checking</vt:lpstr>
      <vt:lpstr>Checking Technologies</vt:lpstr>
      <vt:lpstr>Scoreboards</vt:lpstr>
      <vt:lpstr>Scoreboard Operation</vt:lpstr>
      <vt:lpstr>Scoreboards Overview</vt:lpstr>
      <vt:lpstr>Scoreboarding in e - 1</vt:lpstr>
      <vt:lpstr>Scoreboarding in e - 2</vt:lpstr>
      <vt:lpstr>Side Note – Graceful End-of-test</vt:lpstr>
      <vt:lpstr>Reference Models</vt:lpstr>
      <vt:lpstr>Reference Model Operation</vt:lpstr>
      <vt:lpstr>Reference Models</vt:lpstr>
      <vt:lpstr>Levels of Abstraction</vt:lpstr>
      <vt:lpstr>Impure Reference Model</vt:lpstr>
      <vt:lpstr>Contemporary TB Architecture</vt:lpstr>
      <vt:lpstr>Contemporary Testbench Architecture</vt:lpstr>
      <vt:lpstr>Monitors</vt:lpstr>
      <vt:lpstr>Types of Monitors</vt:lpstr>
      <vt:lpstr>Rule-based Checking</vt:lpstr>
      <vt:lpstr>Rule-based Checking</vt:lpstr>
      <vt:lpstr>Self-Checking Testbenches</vt:lpstr>
      <vt:lpstr>Putting Coverage, Generation and Checking together:  The Verification Environment </vt:lpstr>
      <vt:lpstr>Traditional Approach: Directed Testing</vt:lpstr>
      <vt:lpstr>Directed Test Environment</vt:lpstr>
      <vt:lpstr>Coverage Driven Verification Methodology: Defining Coverage “Goals” Enables Automation</vt:lpstr>
      <vt:lpstr>Coverage Driven Environment</vt:lpstr>
      <vt:lpstr>Summary</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COMS31700</dc:title>
  <dc:subject/>
  <dc:creator>Kerstin Eder</dc:creator>
  <cp:keywords/>
  <dc:description/>
  <cp:lastModifiedBy>Kerstin Eder</cp:lastModifiedBy>
  <cp:revision>130</cp:revision>
  <cp:lastPrinted>2016-10-25T13:32:26Z</cp:lastPrinted>
  <dcterms:created xsi:type="dcterms:W3CDTF">2006-05-11T10:00:56Z</dcterms:created>
  <dcterms:modified xsi:type="dcterms:W3CDTF">2017-10-24T22:06:37Z</dcterms:modified>
  <cp:category/>
</cp:coreProperties>
</file>