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6" r:id="rId2"/>
    <p:sldMasterId id="2147483708" r:id="rId3"/>
    <p:sldMasterId id="2147483720" r:id="rId4"/>
    <p:sldMasterId id="2147483732" r:id="rId5"/>
  </p:sldMasterIdLst>
  <p:notesMasterIdLst>
    <p:notesMasterId r:id="rId66"/>
  </p:notesMasterIdLst>
  <p:handoutMasterIdLst>
    <p:handoutMasterId r:id="rId67"/>
  </p:handoutMasterIdLst>
  <p:sldIdLst>
    <p:sldId id="302" r:id="rId6"/>
    <p:sldId id="303" r:id="rId7"/>
    <p:sldId id="304" r:id="rId8"/>
    <p:sldId id="305" r:id="rId9"/>
    <p:sldId id="307" r:id="rId10"/>
    <p:sldId id="308" r:id="rId11"/>
    <p:sldId id="344" r:id="rId12"/>
    <p:sldId id="366" r:id="rId13"/>
    <p:sldId id="310" r:id="rId14"/>
    <p:sldId id="311" r:id="rId15"/>
    <p:sldId id="312" r:id="rId16"/>
    <p:sldId id="313" r:id="rId17"/>
    <p:sldId id="314" r:id="rId18"/>
    <p:sldId id="315" r:id="rId19"/>
    <p:sldId id="316" r:id="rId20"/>
    <p:sldId id="317" r:id="rId21"/>
    <p:sldId id="318" r:id="rId22"/>
    <p:sldId id="319" r:id="rId23"/>
    <p:sldId id="364" r:id="rId24"/>
    <p:sldId id="365" r:id="rId25"/>
    <p:sldId id="361" r:id="rId26"/>
    <p:sldId id="320" r:id="rId27"/>
    <p:sldId id="362" r:id="rId28"/>
    <p:sldId id="363" r:id="rId29"/>
    <p:sldId id="321" r:id="rId30"/>
    <p:sldId id="322" r:id="rId31"/>
    <p:sldId id="323" r:id="rId32"/>
    <p:sldId id="324" r:id="rId33"/>
    <p:sldId id="325" r:id="rId34"/>
    <p:sldId id="326" r:id="rId35"/>
    <p:sldId id="327" r:id="rId36"/>
    <p:sldId id="345" r:id="rId37"/>
    <p:sldId id="347" r:id="rId38"/>
    <p:sldId id="328" r:id="rId39"/>
    <p:sldId id="329" r:id="rId40"/>
    <p:sldId id="348" r:id="rId41"/>
    <p:sldId id="330" r:id="rId42"/>
    <p:sldId id="331" r:id="rId43"/>
    <p:sldId id="332" r:id="rId44"/>
    <p:sldId id="333" r:id="rId45"/>
    <p:sldId id="350" r:id="rId46"/>
    <p:sldId id="349" r:id="rId47"/>
    <p:sldId id="369" r:id="rId48"/>
    <p:sldId id="351" r:id="rId49"/>
    <p:sldId id="355" r:id="rId50"/>
    <p:sldId id="356" r:id="rId51"/>
    <p:sldId id="375" r:id="rId52"/>
    <p:sldId id="376" r:id="rId53"/>
    <p:sldId id="373" r:id="rId54"/>
    <p:sldId id="374" r:id="rId55"/>
    <p:sldId id="340" r:id="rId56"/>
    <p:sldId id="337" r:id="rId57"/>
    <p:sldId id="338" r:id="rId58"/>
    <p:sldId id="354" r:id="rId59"/>
    <p:sldId id="339" r:id="rId60"/>
    <p:sldId id="372" r:id="rId61"/>
    <p:sldId id="370" r:id="rId62"/>
    <p:sldId id="371" r:id="rId63"/>
    <p:sldId id="341" r:id="rId64"/>
    <p:sldId id="342" r:id="rId65"/>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B10"/>
    <a:srgbClr val="A50021"/>
    <a:srgbClr val="F1C7EE"/>
    <a:srgbClr val="E482E3"/>
    <a:srgbClr val="339966"/>
    <a:srgbClr val="993300"/>
    <a:srgbClr val="FF9900"/>
    <a:srgbClr val="FF66CC"/>
    <a:srgbClr val="0000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244" autoAdjust="0"/>
    <p:restoredTop sz="89697" autoAdjust="0"/>
  </p:normalViewPr>
  <p:slideViewPr>
    <p:cSldViewPr snapToObjects="1" showGuides="1">
      <p:cViewPr>
        <p:scale>
          <a:sx n="63" d="100"/>
          <a:sy n="63" d="100"/>
        </p:scale>
        <p:origin x="-2752" y="-312"/>
      </p:cViewPr>
      <p:guideLst>
        <p:guide orient="horz" pos="2160"/>
        <p:guide pos="2880"/>
      </p:guideLst>
    </p:cSldViewPr>
  </p:slideViewPr>
  <p:notesTextViewPr>
    <p:cViewPr>
      <p:scale>
        <a:sx n="100" d="100"/>
        <a:sy n="100" d="100"/>
      </p:scale>
      <p:origin x="0" y="0"/>
    </p:cViewPr>
  </p:notesTextViewPr>
  <p:sorterViewPr>
    <p:cViewPr>
      <p:scale>
        <a:sx n="115" d="100"/>
        <a:sy n="115" d="100"/>
      </p:scale>
      <p:origin x="0" y="256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notesMaster" Target="notesMasters/notesMaster1.xml"/><Relationship Id="rId67" Type="http://schemas.openxmlformats.org/officeDocument/2006/relationships/handoutMaster" Target="handoutMasters/handoutMaster1.xml"/><Relationship Id="rId68" Type="http://schemas.openxmlformats.org/officeDocument/2006/relationships/printerSettings" Target="printerSettings/printerSettings1.bin"/><Relationship Id="rId69" Type="http://schemas.openxmlformats.org/officeDocument/2006/relationships/presProps" Target="presProp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is this a good idea? Discuss </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13</a:t>
            </a:fld>
            <a:endParaRPr lang="en-US"/>
          </a:p>
        </p:txBody>
      </p:sp>
    </p:spTree>
    <p:extLst>
      <p:ext uri="{BB962C8B-B14F-4D97-AF65-F5344CB8AC3E}">
        <p14:creationId xmlns:p14="http://schemas.microsoft.com/office/powerpoint/2010/main" val="308890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06578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7000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543755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7256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7762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036860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843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278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633802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2531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12454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380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98172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719474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26553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77925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8286685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59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17974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84206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987580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5370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52407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901369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103837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51596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67016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72222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385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06875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89435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6736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370731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solidFill>
                <a:srgbClr val="000000"/>
              </a:solidFill>
            </a:endParaRPr>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64384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47335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032119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88113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11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764322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8464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94282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22877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94862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4684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7926753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312835468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88611147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solidFill>
                <a:srgbClr val="000000"/>
              </a:solidFill>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solidFill>
                  <a:srgbClr val="000000"/>
                </a:solidFill>
                <a:cs typeface="Times New Roman" pitchFamily="18" charset="0"/>
              </a:rPr>
              <a:pPr algn="r" defTabSz="1035050">
                <a:defRPr/>
              </a:pPr>
              <a:t>‹#›</a:t>
            </a:fld>
            <a:endParaRPr lang="en-US" sz="1600">
              <a:solidFill>
                <a:srgbClr val="000000"/>
              </a:solidFill>
              <a:cs typeface="Times New Roman" pitchFamily="18" charset="0"/>
            </a:endParaRPr>
          </a:p>
        </p:txBody>
      </p:sp>
    </p:spTree>
    <p:extLst>
      <p:ext uri="{BB962C8B-B14F-4D97-AF65-F5344CB8AC3E}">
        <p14:creationId xmlns:p14="http://schemas.microsoft.com/office/powerpoint/2010/main" val="2597024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image" Target="../media/image5.png"/><Relationship Id="rId3" Type="http://schemas.openxmlformats.org/officeDocument/2006/relationships/hyperlink" Target="http://dx.doi.org/10.1109/TOOLS.2001.91175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b="1" dirty="0" smtClean="0"/>
              <a:t>High-level Verification</a:t>
            </a:r>
            <a:br>
              <a:rPr lang="en-US" sz="4000" b="1" dirty="0" smtClean="0"/>
            </a:br>
            <a:r>
              <a:rPr lang="en-US" sz="4000" dirty="0" smtClean="0"/>
              <a:t>with </a:t>
            </a:r>
            <a:r>
              <a:rPr lang="en-US" sz="4000" dirty="0" err="1" smtClean="0"/>
              <a:t>specman</a:t>
            </a:r>
            <a:r>
              <a:rPr lang="en-US" sz="4000" dirty="0" smtClean="0"/>
              <a:t> and e</a:t>
            </a:r>
            <a:endParaRPr lang="en-US" sz="4000" b="1" dirty="0" smtClean="0"/>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Aspect-oriented Programming</a:t>
            </a:r>
          </a:p>
        </p:txBody>
      </p:sp>
      <p:sp>
        <p:nvSpPr>
          <p:cNvPr id="3" name="Content Placeholder 2"/>
          <p:cNvSpPr>
            <a:spLocks noGrp="1"/>
          </p:cNvSpPr>
          <p:nvPr>
            <p:ph idx="1"/>
          </p:nvPr>
        </p:nvSpPr>
        <p:spPr>
          <a:xfrm>
            <a:off x="203810" y="1369178"/>
            <a:ext cx="8940190" cy="5106623"/>
          </a:xfrm>
        </p:spPr>
        <p:txBody>
          <a:bodyPr/>
          <a:lstStyle/>
          <a:p>
            <a:r>
              <a:rPr lang="en-GB" sz="2400" dirty="0" smtClean="0"/>
              <a:t>AOP </a:t>
            </a:r>
            <a:r>
              <a:rPr lang="en-GB" sz="2400" dirty="0"/>
              <a:t>is the </a:t>
            </a:r>
            <a:r>
              <a:rPr lang="en-GB" sz="2400" dirty="0" smtClean="0"/>
              <a:t>“next </a:t>
            </a:r>
            <a:r>
              <a:rPr lang="en-GB" sz="2400" dirty="0"/>
              <a:t>step </a:t>
            </a:r>
            <a:r>
              <a:rPr lang="en-GB" sz="2400" dirty="0" smtClean="0"/>
              <a:t>up” </a:t>
            </a:r>
            <a:r>
              <a:rPr lang="en-GB" sz="2400" dirty="0"/>
              <a:t>from object-oriented programming</a:t>
            </a:r>
            <a:r>
              <a:rPr lang="en-GB" sz="2400" dirty="0" smtClean="0"/>
              <a:t>.</a:t>
            </a:r>
            <a:endParaRPr lang="en-GB" sz="2400" dirty="0"/>
          </a:p>
          <a:p>
            <a:pPr lvl="1"/>
            <a:r>
              <a:rPr lang="en-GB" sz="2400" dirty="0" err="1" smtClean="0"/>
              <a:t>Testcases</a:t>
            </a:r>
            <a:r>
              <a:rPr lang="en-GB" sz="2400" dirty="0" smtClean="0"/>
              <a:t> </a:t>
            </a:r>
            <a:r>
              <a:rPr lang="en-GB" sz="2400" dirty="0"/>
              <a:t>have specific purposes:</a:t>
            </a:r>
          </a:p>
          <a:p>
            <a:pPr lvl="2"/>
            <a:r>
              <a:rPr lang="en-GB" sz="2000" dirty="0" smtClean="0"/>
              <a:t>Does </a:t>
            </a:r>
            <a:r>
              <a:rPr lang="en-GB" sz="2000" dirty="0"/>
              <a:t>parity check on packets work?</a:t>
            </a:r>
          </a:p>
          <a:p>
            <a:pPr lvl="2"/>
            <a:r>
              <a:rPr lang="en-GB" sz="2000" dirty="0" smtClean="0"/>
              <a:t>Are </a:t>
            </a:r>
            <a:r>
              <a:rPr lang="en-GB" sz="2000" dirty="0"/>
              <a:t>timing properties of transmission protocol valid?</a:t>
            </a:r>
          </a:p>
          <a:p>
            <a:pPr lvl="1"/>
            <a:r>
              <a:rPr lang="en-GB" sz="2400" dirty="0" smtClean="0"/>
              <a:t>Both </a:t>
            </a:r>
            <a:r>
              <a:rPr lang="en-GB" sz="2400" dirty="0"/>
              <a:t>are different concerns: They are orthogonal!</a:t>
            </a:r>
          </a:p>
          <a:p>
            <a:pPr lvl="1"/>
            <a:r>
              <a:rPr lang="en-GB" sz="2400" dirty="0" smtClean="0"/>
              <a:t>Two aspects </a:t>
            </a:r>
            <a:r>
              <a:rPr lang="en-GB" sz="2400" dirty="0"/>
              <a:t>of same application DUV</a:t>
            </a:r>
            <a:r>
              <a:rPr lang="en-GB" sz="2400" dirty="0" smtClean="0"/>
              <a:t>.</a:t>
            </a:r>
            <a:endParaRPr lang="en-GB" sz="2000" dirty="0"/>
          </a:p>
          <a:p>
            <a:endParaRPr lang="en-GB" sz="2400" dirty="0" smtClean="0"/>
          </a:p>
          <a:p>
            <a:r>
              <a:rPr lang="en-GB" sz="2400" dirty="0" smtClean="0"/>
              <a:t>AOP </a:t>
            </a:r>
            <a:r>
              <a:rPr lang="en-GB" sz="2400" dirty="0"/>
              <a:t>provides mechanisms to separate these two concerns into separate aspects of the verification environment</a:t>
            </a:r>
            <a:r>
              <a:rPr lang="en-GB" sz="2400" dirty="0" smtClean="0"/>
              <a:t>. </a:t>
            </a:r>
            <a:endParaRPr lang="en-GB" sz="2400" dirty="0"/>
          </a:p>
          <a:p>
            <a:r>
              <a:rPr lang="en-GB" sz="2400" dirty="0" smtClean="0"/>
              <a:t>Well</a:t>
            </a:r>
            <a:r>
              <a:rPr lang="en-GB" sz="2400" dirty="0"/>
              <a:t>-defined techniques for adding declarations, inserting or replacing code from the outside of a class, without editing the original class.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Help</a:t>
            </a:r>
          </a:p>
        </p:txBody>
      </p:sp>
      <p:sp>
        <p:nvSpPr>
          <p:cNvPr id="3" name="Content Placeholder 2"/>
          <p:cNvSpPr>
            <a:spLocks noGrp="1"/>
          </p:cNvSpPr>
          <p:nvPr>
            <p:ph idx="1"/>
          </p:nvPr>
        </p:nvSpPr>
        <p:spPr>
          <a:xfrm>
            <a:off x="264498" y="1268760"/>
            <a:ext cx="8675687" cy="5357503"/>
          </a:xfrm>
        </p:spPr>
        <p:txBody>
          <a:bodyPr/>
          <a:lstStyle/>
          <a:p>
            <a:r>
              <a:rPr lang="en-GB" sz="2400" dirty="0"/>
              <a:t>All </a:t>
            </a:r>
            <a:r>
              <a:rPr lang="en-GB" sz="2400" dirty="0" err="1"/>
              <a:t>Specman</a:t>
            </a:r>
            <a:r>
              <a:rPr lang="en-GB" sz="2400" dirty="0"/>
              <a:t> and </a:t>
            </a:r>
            <a:r>
              <a:rPr lang="en-GB" sz="2400" dirty="0" smtClean="0"/>
              <a:t>“e” </a:t>
            </a:r>
            <a:r>
              <a:rPr lang="en-GB" sz="2400" dirty="0"/>
              <a:t>language help is on-line</a:t>
            </a:r>
            <a:r>
              <a:rPr lang="en-GB" sz="2400" dirty="0" smtClean="0"/>
              <a:t>:</a:t>
            </a:r>
            <a:endParaRPr lang="en-GB" sz="2400" dirty="0"/>
          </a:p>
          <a:p>
            <a:pPr lvl="1"/>
            <a:r>
              <a:rPr lang="en-GB" sz="2000" dirty="0" smtClean="0"/>
              <a:t>e </a:t>
            </a:r>
            <a:r>
              <a:rPr lang="en-GB" sz="2000" dirty="0"/>
              <a:t>language reference</a:t>
            </a:r>
          </a:p>
          <a:p>
            <a:pPr lvl="1"/>
            <a:r>
              <a:rPr lang="en-GB" sz="2000" dirty="0" smtClean="0"/>
              <a:t>Command </a:t>
            </a:r>
            <a:r>
              <a:rPr lang="en-GB" sz="2000" dirty="0"/>
              <a:t>reference for </a:t>
            </a:r>
            <a:r>
              <a:rPr lang="en-GB" sz="2000" dirty="0" err="1"/>
              <a:t>Specman</a:t>
            </a:r>
            <a:r>
              <a:rPr lang="en-GB" sz="2000" dirty="0"/>
              <a:t> Elite</a:t>
            </a:r>
          </a:p>
          <a:p>
            <a:pPr lvl="1"/>
            <a:r>
              <a:rPr lang="en-GB" sz="2000" dirty="0" smtClean="0"/>
              <a:t>User </a:t>
            </a:r>
            <a:r>
              <a:rPr lang="en-GB" sz="2000" dirty="0"/>
              <a:t>guide etc.</a:t>
            </a:r>
          </a:p>
          <a:p>
            <a:endParaRPr lang="en-GB" sz="2400" dirty="0"/>
          </a:p>
          <a:p>
            <a:r>
              <a:rPr lang="en-GB" sz="2400" dirty="0"/>
              <a:t>For </a:t>
            </a:r>
            <a:r>
              <a:rPr lang="en-GB" sz="2400" dirty="0" err="1"/>
              <a:t>sn</a:t>
            </a:r>
            <a:r>
              <a:rPr lang="en-GB" sz="2400" dirty="0"/>
              <a:t> and </a:t>
            </a:r>
            <a:r>
              <a:rPr lang="en-GB" sz="2400" dirty="0" smtClean="0"/>
              <a:t>“e” </a:t>
            </a:r>
            <a:r>
              <a:rPr lang="en-GB" sz="2400" dirty="0"/>
              <a:t>help use </a:t>
            </a:r>
            <a:r>
              <a:rPr lang="en-GB" sz="2400" dirty="0" err="1" smtClean="0">
                <a:solidFill>
                  <a:srgbClr val="3366FF"/>
                </a:solidFill>
                <a:latin typeface="Courier"/>
              </a:rPr>
              <a:t>sn_help.sh</a:t>
            </a:r>
            <a:r>
              <a:rPr lang="en-GB" sz="2400" dirty="0" smtClean="0"/>
              <a:t> </a:t>
            </a:r>
            <a:r>
              <a:rPr lang="en-GB" sz="2400" dirty="0"/>
              <a:t>from command line.</a:t>
            </a:r>
          </a:p>
          <a:p>
            <a:pPr lvl="1"/>
            <a:r>
              <a:rPr lang="en-GB" sz="2000" dirty="0" smtClean="0"/>
              <a:t>Make </a:t>
            </a:r>
            <a:r>
              <a:rPr lang="en-GB" sz="2000" dirty="0"/>
              <a:t>sure you change to </a:t>
            </a:r>
            <a:r>
              <a:rPr lang="en-GB" sz="2000" dirty="0" smtClean="0"/>
              <a:t>“Tree View”!</a:t>
            </a:r>
            <a:endParaRPr lang="en-GB" sz="2000" dirty="0"/>
          </a:p>
          <a:p>
            <a:pPr lvl="1"/>
            <a:r>
              <a:rPr lang="en-GB" sz="2000" dirty="0" smtClean="0"/>
              <a:t>Go </a:t>
            </a:r>
            <a:r>
              <a:rPr lang="en-GB" sz="2000" dirty="0"/>
              <a:t>to </a:t>
            </a:r>
            <a:r>
              <a:rPr lang="en-GB" sz="2000" dirty="0" smtClean="0"/>
              <a:t>“Edit” </a:t>
            </a:r>
            <a:r>
              <a:rPr lang="en-GB" sz="2000" dirty="0"/>
              <a:t>menu. </a:t>
            </a:r>
          </a:p>
          <a:p>
            <a:pPr lvl="1"/>
            <a:r>
              <a:rPr lang="en-GB" sz="2000" dirty="0" smtClean="0"/>
              <a:t>Select “Settings”. </a:t>
            </a:r>
            <a:endParaRPr lang="en-GB" sz="2000" dirty="0"/>
          </a:p>
          <a:p>
            <a:pPr lvl="1"/>
            <a:r>
              <a:rPr lang="en-GB" sz="2000" dirty="0" smtClean="0"/>
              <a:t>Tick “Show </a:t>
            </a:r>
            <a:r>
              <a:rPr lang="en-GB" sz="2000" dirty="0"/>
              <a:t>Tree View on </a:t>
            </a:r>
            <a:r>
              <a:rPr lang="en-GB" sz="2000" dirty="0" err="1" smtClean="0"/>
              <a:t>startup</a:t>
            </a:r>
            <a:r>
              <a:rPr lang="en-GB" sz="2000" dirty="0" smtClean="0"/>
              <a:t>’”.</a:t>
            </a:r>
            <a:endParaRPr lang="en-GB" sz="2000" dirty="0"/>
          </a:p>
          <a:p>
            <a:endParaRPr lang="en-GB" sz="2400" dirty="0"/>
          </a:p>
          <a:p>
            <a:r>
              <a:rPr lang="en-GB" sz="2400" dirty="0"/>
              <a:t>For IUS/</a:t>
            </a:r>
            <a:r>
              <a:rPr lang="en-GB" sz="2400" dirty="0" err="1"/>
              <a:t>ncsim</a:t>
            </a:r>
            <a:r>
              <a:rPr lang="en-GB" sz="2400" dirty="0"/>
              <a:t> help use </a:t>
            </a:r>
            <a:r>
              <a:rPr lang="en-GB" sz="2400" dirty="0" err="1" smtClean="0">
                <a:solidFill>
                  <a:srgbClr val="3366FF"/>
                </a:solidFill>
                <a:latin typeface="Courier"/>
                <a:cs typeface="Courier"/>
              </a:rPr>
              <a:t>cdnshelp</a:t>
            </a:r>
            <a:r>
              <a:rPr lang="en-GB" sz="2400" dirty="0" smtClean="0"/>
              <a:t> </a:t>
            </a:r>
            <a:r>
              <a:rPr lang="en-GB" sz="2400" dirty="0"/>
              <a:t>from command line. </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893627" y="3919976"/>
            <a:ext cx="3966450" cy="1520951"/>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File Format</a:t>
            </a:r>
          </a:p>
        </p:txBody>
      </p:sp>
      <p:sp>
        <p:nvSpPr>
          <p:cNvPr id="3" name="Content Placeholder 2"/>
          <p:cNvSpPr>
            <a:spLocks noGrp="1"/>
          </p:cNvSpPr>
          <p:nvPr>
            <p:ph idx="1"/>
          </p:nvPr>
        </p:nvSpPr>
        <p:spPr>
          <a:xfrm>
            <a:off x="327213" y="1447577"/>
            <a:ext cx="8229600" cy="5169343"/>
          </a:xfrm>
        </p:spPr>
        <p:txBody>
          <a:bodyPr/>
          <a:lstStyle/>
          <a:p>
            <a:r>
              <a:rPr lang="en-GB" sz="2400" dirty="0" smtClean="0"/>
              <a:t>An “e” </a:t>
            </a:r>
            <a:r>
              <a:rPr lang="en-GB" sz="2400" dirty="0"/>
              <a:t>code segment is enclosed with a </a:t>
            </a:r>
            <a:r>
              <a:rPr lang="en-GB" sz="2400" dirty="0" smtClean="0"/>
              <a:t>begin</a:t>
            </a:r>
            <a:r>
              <a:rPr lang="en-GB" sz="2400" dirty="0"/>
              <a:t>-code marker </a:t>
            </a:r>
            <a:r>
              <a:rPr lang="en-GB" sz="2400" dirty="0" smtClean="0">
                <a:solidFill>
                  <a:srgbClr val="3366FF"/>
                </a:solidFill>
              </a:rPr>
              <a:t>&lt;</a:t>
            </a:r>
            <a:r>
              <a:rPr lang="en-GB" sz="2400" dirty="0">
                <a:solidFill>
                  <a:srgbClr val="3366FF"/>
                </a:solidFill>
                <a:latin typeface="Courier"/>
                <a:cs typeface="Courier"/>
              </a:rPr>
              <a:t>‘</a:t>
            </a:r>
            <a:r>
              <a:rPr lang="en-GB" sz="2400" dirty="0" smtClean="0"/>
              <a:t> </a:t>
            </a:r>
            <a:r>
              <a:rPr lang="en-GB" sz="2400" dirty="0"/>
              <a:t>and an </a:t>
            </a:r>
            <a:r>
              <a:rPr lang="en-GB" sz="2400" dirty="0" smtClean="0"/>
              <a:t>end</a:t>
            </a:r>
            <a:r>
              <a:rPr lang="en-GB" sz="2400" dirty="0"/>
              <a:t>-code marker </a:t>
            </a:r>
            <a:r>
              <a:rPr lang="en-GB" sz="2400" dirty="0">
                <a:solidFill>
                  <a:srgbClr val="3366FF"/>
                </a:solidFill>
                <a:latin typeface="Courier"/>
                <a:cs typeface="Courier"/>
              </a:rPr>
              <a:t>‘</a:t>
            </a:r>
            <a:r>
              <a:rPr lang="en-GB" sz="2400" dirty="0" smtClean="0">
                <a:solidFill>
                  <a:srgbClr val="3366FF"/>
                </a:solidFill>
              </a:rPr>
              <a:t>&gt;</a:t>
            </a:r>
            <a:r>
              <a:rPr lang="en-GB" sz="2400" dirty="0" smtClean="0"/>
              <a:t>.</a:t>
            </a:r>
            <a:endParaRPr lang="en-GB" sz="2400" dirty="0"/>
          </a:p>
          <a:p>
            <a:pPr lvl="1"/>
            <a:r>
              <a:rPr lang="en-GB" sz="2000" dirty="0" smtClean="0"/>
              <a:t>Both </a:t>
            </a:r>
            <a:r>
              <a:rPr lang="en-GB" sz="2000" dirty="0"/>
              <a:t>the begin-code marker and the end-code markers must be placed at the beginning of a line (left-most), with no other text on that same line</a:t>
            </a:r>
            <a:r>
              <a:rPr lang="en-GB" sz="2000" dirty="0" smtClean="0"/>
              <a:t>.</a:t>
            </a:r>
            <a:endParaRPr lang="en-GB" sz="2400" dirty="0"/>
          </a:p>
          <a:p>
            <a:r>
              <a:rPr lang="en-GB" sz="2400" dirty="0" smtClean="0"/>
              <a:t>Example “e” </a:t>
            </a:r>
            <a:r>
              <a:rPr lang="en-GB" sz="2400" dirty="0"/>
              <a:t>code segment</a:t>
            </a:r>
            <a:r>
              <a:rPr lang="en-GB" sz="2400" dirty="0" smtClean="0"/>
              <a:t>:</a:t>
            </a:r>
          </a:p>
          <a:p>
            <a:pPr marL="0" indent="0">
              <a:buNone/>
            </a:pPr>
            <a:endParaRPr lang="en-GB" sz="2400" dirty="0"/>
          </a:p>
          <a:p>
            <a:pPr marL="800100" lvl="2" indent="0">
              <a:buNone/>
            </a:pPr>
            <a:r>
              <a:rPr lang="en-GB" sz="2000" dirty="0" smtClean="0">
                <a:latin typeface="Courier"/>
                <a:cs typeface="Courier"/>
              </a:rPr>
              <a:t>&lt;‘</a:t>
            </a:r>
            <a:endParaRPr lang="en-GB" sz="2000" dirty="0">
              <a:latin typeface="Courier"/>
              <a:cs typeface="Courier"/>
            </a:endParaRPr>
          </a:p>
          <a:p>
            <a:pPr marL="800100" lvl="2" indent="0">
              <a:buNone/>
            </a:pPr>
            <a:r>
              <a:rPr lang="en-GB" sz="2000" dirty="0">
                <a:latin typeface="Courier"/>
                <a:cs typeface="Courier"/>
              </a:rPr>
              <a:t>import </a:t>
            </a:r>
            <a:r>
              <a:rPr lang="en-GB" sz="2000" dirty="0" err="1">
                <a:latin typeface="Courier"/>
                <a:cs typeface="Courier"/>
              </a:rPr>
              <a:t>cpu_test_env</a:t>
            </a:r>
            <a:r>
              <a:rPr lang="en-GB" sz="2000" dirty="0">
                <a:latin typeface="Courier"/>
                <a:cs typeface="Courier"/>
              </a:rPr>
              <a:t>;</a:t>
            </a:r>
          </a:p>
          <a:p>
            <a:pPr marL="800100" lvl="2" indent="0">
              <a:buNone/>
            </a:pPr>
            <a:r>
              <a:rPr lang="en-GB" sz="2000" dirty="0" smtClean="0">
                <a:latin typeface="Courier"/>
                <a:cs typeface="Courier"/>
              </a:rPr>
              <a:t>‘&gt;</a:t>
            </a:r>
            <a:endParaRPr lang="en-GB" sz="2000" dirty="0">
              <a:latin typeface="Courier"/>
              <a:cs typeface="Courier"/>
            </a:endParaRPr>
          </a:p>
          <a:p>
            <a:endParaRPr lang="en-GB" sz="2400" dirty="0"/>
          </a:p>
          <a:p>
            <a:r>
              <a:rPr lang="en-GB" sz="2400" dirty="0" smtClean="0"/>
              <a:t>Several </a:t>
            </a:r>
            <a:r>
              <a:rPr lang="en-GB" sz="2400" dirty="0"/>
              <a:t>code segments can appear in one file, each segment consists of one or more statements.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GB" dirty="0"/>
          </a:p>
        </p:txBody>
      </p:sp>
      <p:sp>
        <p:nvSpPr>
          <p:cNvPr id="3" name="Content Placeholder 2"/>
          <p:cNvSpPr>
            <a:spLocks noGrp="1"/>
          </p:cNvSpPr>
          <p:nvPr>
            <p:ph idx="1"/>
          </p:nvPr>
        </p:nvSpPr>
        <p:spPr>
          <a:xfrm>
            <a:off x="468313" y="1322138"/>
            <a:ext cx="7956115" cy="5028224"/>
          </a:xfrm>
        </p:spPr>
        <p:txBody>
          <a:bodyPr/>
          <a:lstStyle/>
          <a:p>
            <a:pPr marL="0" indent="0">
              <a:buNone/>
            </a:pPr>
            <a:r>
              <a:rPr lang="en-GB" dirty="0" smtClean="0"/>
              <a:t>“e” files </a:t>
            </a:r>
            <a:r>
              <a:rPr lang="en-GB" dirty="0"/>
              <a:t>begin with a comment</a:t>
            </a:r>
            <a:r>
              <a:rPr lang="en-GB" dirty="0" smtClean="0"/>
              <a:t>!</a:t>
            </a:r>
            <a:endParaRPr lang="en-GB" dirty="0"/>
          </a:p>
          <a:p>
            <a:r>
              <a:rPr lang="en-GB" sz="2800" dirty="0" smtClean="0"/>
              <a:t>This </a:t>
            </a:r>
            <a:r>
              <a:rPr lang="en-GB" sz="2800" dirty="0"/>
              <a:t>comment ends when first begin-code marker </a:t>
            </a:r>
            <a:r>
              <a:rPr lang="en-GB" sz="2800" dirty="0" smtClean="0">
                <a:solidFill>
                  <a:srgbClr val="3366FF"/>
                </a:solidFill>
                <a:latin typeface="Courier"/>
                <a:cs typeface="Courier"/>
              </a:rPr>
              <a:t>&lt;‘</a:t>
            </a:r>
            <a:r>
              <a:rPr lang="en-GB" sz="2800" dirty="0" smtClean="0">
                <a:latin typeface="Courier"/>
                <a:cs typeface="Courier"/>
              </a:rPr>
              <a:t> </a:t>
            </a:r>
            <a:r>
              <a:rPr lang="en-GB" sz="2800" dirty="0" smtClean="0"/>
              <a:t>is </a:t>
            </a:r>
            <a:r>
              <a:rPr lang="en-GB" sz="2800" dirty="0"/>
              <a:t>found</a:t>
            </a:r>
            <a:r>
              <a:rPr lang="en-GB" sz="2800" dirty="0" smtClean="0"/>
              <a:t>.</a:t>
            </a:r>
            <a:endParaRPr lang="en-GB" sz="2800" dirty="0"/>
          </a:p>
          <a:p>
            <a:r>
              <a:rPr lang="en-GB" sz="2800" dirty="0" smtClean="0"/>
              <a:t>Comments </a:t>
            </a:r>
            <a:r>
              <a:rPr lang="en-GB" sz="2800" dirty="0"/>
              <a:t>in code segments can be marked with </a:t>
            </a:r>
            <a:r>
              <a:rPr lang="en-GB" sz="2800" dirty="0" smtClean="0">
                <a:solidFill>
                  <a:srgbClr val="3366FF"/>
                </a:solidFill>
                <a:latin typeface="Courier"/>
                <a:cs typeface="Courier"/>
              </a:rPr>
              <a:t>–</a:t>
            </a:r>
            <a:r>
              <a:rPr lang="en-GB" sz="2800" dirty="0" smtClean="0"/>
              <a:t> </a:t>
            </a:r>
            <a:r>
              <a:rPr lang="en-GB" sz="2800" dirty="0"/>
              <a:t>or </a:t>
            </a:r>
            <a:r>
              <a:rPr lang="en-GB" sz="2800" dirty="0" smtClean="0">
                <a:solidFill>
                  <a:srgbClr val="3366FF"/>
                </a:solidFill>
                <a:latin typeface="Courier"/>
                <a:cs typeface="Courier"/>
              </a:rPr>
              <a:t>//</a:t>
            </a:r>
            <a:r>
              <a:rPr lang="en-GB" sz="2800" dirty="0"/>
              <a:t>.</a:t>
            </a:r>
          </a:p>
          <a:p>
            <a:endParaRPr lang="en-GB" sz="2800" dirty="0"/>
          </a:p>
          <a:p>
            <a:r>
              <a:rPr lang="en-GB" sz="2800" dirty="0" smtClean="0"/>
              <a:t>Use </a:t>
            </a:r>
            <a:r>
              <a:rPr lang="en-GB" sz="2800" dirty="0"/>
              <a:t>end-code </a:t>
            </a:r>
            <a:r>
              <a:rPr lang="en-GB" sz="2800" dirty="0" smtClean="0">
                <a:solidFill>
                  <a:srgbClr val="3366FF"/>
                </a:solidFill>
                <a:latin typeface="Courier"/>
                <a:cs typeface="Courier"/>
              </a:rPr>
              <a:t>‘&gt;</a:t>
            </a:r>
            <a:r>
              <a:rPr lang="en-GB" sz="2800" dirty="0" smtClean="0"/>
              <a:t> </a:t>
            </a:r>
            <a:r>
              <a:rPr lang="en-GB" sz="2800" dirty="0"/>
              <a:t>and begin-code </a:t>
            </a:r>
            <a:r>
              <a:rPr lang="en-GB" sz="2800" dirty="0" smtClean="0">
                <a:solidFill>
                  <a:srgbClr val="3366FF"/>
                </a:solidFill>
                <a:latin typeface="Courier"/>
                <a:cs typeface="Courier"/>
              </a:rPr>
              <a:t>&lt;‘</a:t>
            </a:r>
            <a:r>
              <a:rPr lang="en-GB" sz="2800" dirty="0" smtClean="0">
                <a:latin typeface="Courier"/>
                <a:cs typeface="Courier"/>
              </a:rPr>
              <a:t> </a:t>
            </a:r>
            <a:r>
              <a:rPr lang="en-GB" sz="2800" dirty="0"/>
              <a:t>markers to write several consecutive lines of comment in the middle of code segments.</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Syntactic Elements</a:t>
            </a:r>
          </a:p>
        </p:txBody>
      </p:sp>
      <p:sp>
        <p:nvSpPr>
          <p:cNvPr id="3" name="Content Placeholder 2"/>
          <p:cNvSpPr>
            <a:spLocks noGrp="1"/>
          </p:cNvSpPr>
          <p:nvPr>
            <p:ph idx="1"/>
          </p:nvPr>
        </p:nvSpPr>
        <p:spPr>
          <a:xfrm>
            <a:off x="436958" y="1306459"/>
            <a:ext cx="8229600" cy="5247743"/>
          </a:xfrm>
        </p:spPr>
        <p:txBody>
          <a:bodyPr/>
          <a:lstStyle/>
          <a:p>
            <a:r>
              <a:rPr lang="en-GB" sz="2400" b="1" dirty="0" smtClean="0">
                <a:solidFill>
                  <a:srgbClr val="A50021"/>
                </a:solidFill>
              </a:rPr>
              <a:t>Statements</a:t>
            </a:r>
            <a:r>
              <a:rPr lang="en-GB" sz="2400" b="1" dirty="0" smtClean="0"/>
              <a:t> </a:t>
            </a:r>
            <a:r>
              <a:rPr lang="en-GB" sz="2400" dirty="0"/>
              <a:t>are top-level constructs.</a:t>
            </a:r>
          </a:p>
          <a:p>
            <a:pPr lvl="1"/>
            <a:r>
              <a:rPr lang="en-GB" sz="1800" dirty="0" smtClean="0"/>
              <a:t>Valid </a:t>
            </a:r>
            <a:r>
              <a:rPr lang="en-GB" sz="1800" dirty="0"/>
              <a:t>within </a:t>
            </a:r>
            <a:r>
              <a:rPr lang="en-GB" sz="1800" dirty="0" smtClean="0"/>
              <a:t>&lt;‘ and ‘&gt; markers</a:t>
            </a:r>
            <a:r>
              <a:rPr lang="en-GB" sz="1800" dirty="0"/>
              <a:t>.</a:t>
            </a:r>
          </a:p>
          <a:p>
            <a:pPr lvl="1"/>
            <a:r>
              <a:rPr lang="en-GB" sz="1800" dirty="0" smtClean="0"/>
              <a:t>Statements </a:t>
            </a:r>
            <a:r>
              <a:rPr lang="en-GB" sz="1800" dirty="0"/>
              <a:t>always end with a </a:t>
            </a:r>
            <a:r>
              <a:rPr lang="en-GB" sz="1800" dirty="0" smtClean="0"/>
              <a:t>semicolon “;”!</a:t>
            </a:r>
            <a:endParaRPr lang="en-GB" sz="1800" dirty="0"/>
          </a:p>
          <a:p>
            <a:r>
              <a:rPr lang="en-GB" sz="2400" b="1" dirty="0" err="1" smtClean="0">
                <a:solidFill>
                  <a:srgbClr val="A50021"/>
                </a:solidFill>
              </a:rPr>
              <a:t>Struct</a:t>
            </a:r>
            <a:r>
              <a:rPr lang="en-GB" sz="2400" dirty="0" smtClean="0"/>
              <a:t> members</a:t>
            </a:r>
            <a:r>
              <a:rPr lang="en-GB" sz="2400" dirty="0"/>
              <a:t> </a:t>
            </a:r>
            <a:r>
              <a:rPr lang="en-GB" sz="2400" dirty="0" smtClean="0"/>
              <a:t>are </a:t>
            </a:r>
            <a:r>
              <a:rPr lang="en-GB" sz="2400" dirty="0"/>
              <a:t>second-level constructs.</a:t>
            </a:r>
          </a:p>
          <a:p>
            <a:pPr lvl="1"/>
            <a:r>
              <a:rPr lang="en-GB" sz="1800" dirty="0" smtClean="0"/>
              <a:t>Valid </a:t>
            </a:r>
            <a:r>
              <a:rPr lang="en-GB" sz="1800" dirty="0"/>
              <a:t>only within </a:t>
            </a:r>
            <a:r>
              <a:rPr lang="en-GB" sz="1800" dirty="0" smtClean="0"/>
              <a:t>a </a:t>
            </a:r>
            <a:r>
              <a:rPr lang="en-GB" sz="1800" dirty="0" err="1" smtClean="0">
                <a:latin typeface="Courier"/>
                <a:cs typeface="Courier"/>
              </a:rPr>
              <a:t>struct</a:t>
            </a:r>
            <a:r>
              <a:rPr lang="en-GB" sz="1800" dirty="0" smtClean="0"/>
              <a:t> definition</a:t>
            </a:r>
            <a:r>
              <a:rPr lang="en-GB" sz="1800" dirty="0"/>
              <a:t>.</a:t>
            </a:r>
          </a:p>
          <a:p>
            <a:pPr lvl="1"/>
            <a:r>
              <a:rPr lang="en-GB" sz="1800" dirty="0" smtClean="0"/>
              <a:t>They are associated </a:t>
            </a:r>
            <a:r>
              <a:rPr lang="en-GB" sz="1800" dirty="0"/>
              <a:t>with dynamic constructs of a </a:t>
            </a:r>
            <a:r>
              <a:rPr lang="en-GB" sz="1800" dirty="0" err="1"/>
              <a:t>testbench</a:t>
            </a:r>
            <a:r>
              <a:rPr lang="en-GB" sz="1800" dirty="0"/>
              <a:t> e.g. stimulus.</a:t>
            </a:r>
          </a:p>
          <a:p>
            <a:pPr lvl="1"/>
            <a:r>
              <a:rPr lang="en-GB" sz="1800" dirty="0" smtClean="0"/>
              <a:t>(</a:t>
            </a:r>
            <a:r>
              <a:rPr lang="en-GB" sz="1800" dirty="0"/>
              <a:t>There are also </a:t>
            </a:r>
            <a:r>
              <a:rPr lang="en-GB" sz="1800" dirty="0" smtClean="0"/>
              <a:t>Units </a:t>
            </a:r>
            <a:r>
              <a:rPr lang="en-GB" sz="1800" dirty="0"/>
              <a:t>which are associated with </a:t>
            </a:r>
            <a:r>
              <a:rPr lang="en-GB" sz="1800" dirty="0" err="1"/>
              <a:t>testbench</a:t>
            </a:r>
            <a:r>
              <a:rPr lang="en-GB" sz="1800" dirty="0"/>
              <a:t> constructs such as drivers/checkers/</a:t>
            </a:r>
            <a:r>
              <a:rPr lang="en-GB" sz="1800" dirty="0" smtClean="0"/>
              <a:t>scoreboards. They </a:t>
            </a:r>
            <a:r>
              <a:rPr lang="en-GB" sz="1800" dirty="0"/>
              <a:t>exist for the duration of the simulation.</a:t>
            </a:r>
            <a:r>
              <a:rPr lang="en-GB" sz="1800" dirty="0" smtClean="0"/>
              <a:t>)</a:t>
            </a:r>
            <a:endParaRPr lang="en-GB" sz="1800" dirty="0"/>
          </a:p>
          <a:p>
            <a:r>
              <a:rPr lang="en-GB" sz="2400" b="1" dirty="0" smtClean="0">
                <a:solidFill>
                  <a:srgbClr val="A50021"/>
                </a:solidFill>
              </a:rPr>
              <a:t>Actions</a:t>
            </a:r>
            <a:r>
              <a:rPr lang="en-GB" sz="2400" dirty="0" smtClean="0"/>
              <a:t> </a:t>
            </a:r>
            <a:r>
              <a:rPr lang="en-GB" sz="2400" dirty="0"/>
              <a:t>are third-level constructs.</a:t>
            </a:r>
          </a:p>
          <a:p>
            <a:pPr lvl="1"/>
            <a:r>
              <a:rPr lang="en-GB" sz="1800" dirty="0" smtClean="0"/>
              <a:t>Valid </a:t>
            </a:r>
            <a:r>
              <a:rPr lang="en-GB" sz="1800" dirty="0"/>
              <a:t>only when associated with a </a:t>
            </a:r>
            <a:r>
              <a:rPr lang="en-GB" sz="1800" dirty="0" err="1"/>
              <a:t>struct</a:t>
            </a:r>
            <a:r>
              <a:rPr lang="en-GB" sz="1800" dirty="0"/>
              <a:t> member, such as a method or an event.</a:t>
            </a:r>
          </a:p>
          <a:p>
            <a:r>
              <a:rPr lang="en-GB" sz="2400" b="1" dirty="0" smtClean="0">
                <a:solidFill>
                  <a:srgbClr val="A50021"/>
                </a:solidFill>
              </a:rPr>
              <a:t>Expressions</a:t>
            </a:r>
            <a:r>
              <a:rPr lang="en-GB" sz="2400" dirty="0" smtClean="0">
                <a:solidFill>
                  <a:srgbClr val="A50021"/>
                </a:solidFill>
              </a:rPr>
              <a:t> </a:t>
            </a:r>
            <a:r>
              <a:rPr lang="en-GB" sz="2400" dirty="0"/>
              <a:t>are lower-level constructs.</a:t>
            </a:r>
          </a:p>
          <a:p>
            <a:pPr lvl="1"/>
            <a:r>
              <a:rPr lang="en-GB" sz="1800" dirty="0" smtClean="0"/>
              <a:t>Can </a:t>
            </a:r>
            <a:r>
              <a:rPr lang="en-GB" sz="1800" dirty="0"/>
              <a:t>be used only within another </a:t>
            </a:r>
            <a:r>
              <a:rPr lang="en-GB" sz="1800" dirty="0" smtClean="0"/>
              <a:t>“e” </a:t>
            </a:r>
            <a:r>
              <a:rPr lang="en-GB" sz="1800" dirty="0"/>
              <a:t>construct.</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Key Statements Types</a:t>
            </a:r>
            <a:endParaRPr lang="en-GB" dirty="0"/>
          </a:p>
        </p:txBody>
      </p:sp>
      <p:sp>
        <p:nvSpPr>
          <p:cNvPr id="3" name="Content Placeholder 2"/>
          <p:cNvSpPr>
            <a:spLocks noGrp="1"/>
          </p:cNvSpPr>
          <p:nvPr>
            <p:ph idx="1"/>
          </p:nvPr>
        </p:nvSpPr>
        <p:spPr>
          <a:xfrm>
            <a:off x="405602" y="1290779"/>
            <a:ext cx="8467958" cy="5122302"/>
          </a:xfrm>
        </p:spPr>
        <p:txBody>
          <a:bodyPr/>
          <a:lstStyle/>
          <a:p>
            <a:pPr marL="0" indent="0">
              <a:buNone/>
            </a:pPr>
            <a:r>
              <a:rPr lang="en-GB" sz="2800" b="1" dirty="0" err="1" smtClean="0">
                <a:latin typeface="Courier"/>
                <a:cs typeface="Courier"/>
              </a:rPr>
              <a:t>struct</a:t>
            </a:r>
            <a:r>
              <a:rPr lang="en-GB" sz="2800" dirty="0" smtClean="0"/>
              <a:t> 	Defines </a:t>
            </a:r>
            <a:r>
              <a:rPr lang="en-GB" sz="2800" dirty="0"/>
              <a:t>a new data </a:t>
            </a:r>
            <a:r>
              <a:rPr lang="en-GB" sz="2800" dirty="0" smtClean="0"/>
              <a:t>structure.</a:t>
            </a:r>
          </a:p>
          <a:p>
            <a:pPr marL="0" indent="0">
              <a:buNone/>
            </a:pPr>
            <a:r>
              <a:rPr lang="en-GB" sz="2800" b="1" dirty="0" smtClean="0">
                <a:latin typeface="Courier"/>
                <a:cs typeface="Courier"/>
              </a:rPr>
              <a:t>unit</a:t>
            </a:r>
            <a:r>
              <a:rPr lang="en-GB" sz="2800" dirty="0" smtClean="0"/>
              <a:t> 	Defines </a:t>
            </a:r>
            <a:r>
              <a:rPr lang="en-GB" sz="2800" dirty="0"/>
              <a:t>a new </a:t>
            </a:r>
            <a:r>
              <a:rPr lang="en-GB" sz="2800" dirty="0" smtClean="0"/>
              <a:t>unit.</a:t>
            </a:r>
          </a:p>
          <a:p>
            <a:pPr marL="0" indent="0">
              <a:buNone/>
            </a:pPr>
            <a:r>
              <a:rPr lang="en-GB" sz="2800" b="1" dirty="0" smtClean="0">
                <a:latin typeface="Courier"/>
                <a:cs typeface="Courier"/>
              </a:rPr>
              <a:t>type</a:t>
            </a:r>
            <a:r>
              <a:rPr lang="en-GB" sz="2800" dirty="0" smtClean="0"/>
              <a:t> 	Defines </a:t>
            </a:r>
            <a:r>
              <a:rPr lang="en-GB" sz="2800" dirty="0"/>
              <a:t>an enumerated type or </a:t>
            </a:r>
            <a:r>
              <a:rPr lang="en-GB" sz="2800" dirty="0" smtClean="0"/>
              <a:t>subtype.</a:t>
            </a:r>
          </a:p>
          <a:p>
            <a:pPr marL="0" indent="0">
              <a:buNone/>
            </a:pPr>
            <a:r>
              <a:rPr lang="en-GB" sz="2800" b="1" dirty="0" smtClean="0">
                <a:latin typeface="Courier"/>
                <a:cs typeface="Courier"/>
              </a:rPr>
              <a:t>extend</a:t>
            </a:r>
            <a:r>
              <a:rPr lang="en-GB" sz="2800" dirty="0" smtClean="0"/>
              <a:t> 	Extends </a:t>
            </a:r>
            <a:r>
              <a:rPr lang="en-GB" sz="2800" dirty="0"/>
              <a:t>a previously defined </a:t>
            </a:r>
            <a:r>
              <a:rPr lang="en-GB" sz="2800" dirty="0" err="1" smtClean="0"/>
              <a:t>struct</a:t>
            </a:r>
            <a:r>
              <a:rPr lang="en-GB" sz="2800" dirty="0"/>
              <a:t>/</a:t>
            </a:r>
            <a:r>
              <a:rPr lang="en-GB" sz="2800" dirty="0" smtClean="0"/>
              <a:t>type.</a:t>
            </a:r>
          </a:p>
          <a:p>
            <a:pPr marL="0" indent="0">
              <a:buNone/>
            </a:pPr>
            <a:r>
              <a:rPr lang="en-GB" sz="2800" b="1" dirty="0" smtClean="0">
                <a:latin typeface="Courier"/>
                <a:cs typeface="Courier"/>
              </a:rPr>
              <a:t>define</a:t>
            </a:r>
            <a:r>
              <a:rPr lang="en-GB" sz="2800" dirty="0" smtClean="0"/>
              <a:t> 	Extends </a:t>
            </a:r>
            <a:r>
              <a:rPr lang="en-GB" sz="2800" dirty="0"/>
              <a:t>language. </a:t>
            </a:r>
            <a:endParaRPr lang="en-GB" sz="2800" dirty="0" smtClean="0"/>
          </a:p>
          <a:p>
            <a:pPr marL="457200" lvl="1" indent="0">
              <a:spcBef>
                <a:spcPts val="0"/>
              </a:spcBef>
              <a:buNone/>
            </a:pPr>
            <a:r>
              <a:rPr lang="en-GB" sz="2400" dirty="0"/>
              <a:t>	</a:t>
            </a:r>
            <a:r>
              <a:rPr lang="en-GB" sz="2400" dirty="0" smtClean="0"/>
              <a:t>	</a:t>
            </a:r>
            <a:r>
              <a:rPr lang="en-GB" sz="1800" dirty="0" smtClean="0">
                <a:latin typeface="Courier"/>
                <a:cs typeface="Courier"/>
              </a:rPr>
              <a:t>define </a:t>
            </a:r>
            <a:r>
              <a:rPr lang="en-GB" sz="1800" dirty="0">
                <a:latin typeface="Courier"/>
                <a:cs typeface="Courier"/>
              </a:rPr>
              <a:t>OFFSET 5</a:t>
            </a:r>
            <a:r>
              <a:rPr lang="en-GB" sz="1800" dirty="0" smtClean="0">
                <a:latin typeface="Courier"/>
                <a:cs typeface="Courier"/>
              </a:rPr>
              <a:t>;</a:t>
            </a:r>
          </a:p>
          <a:p>
            <a:pPr marL="57150" indent="0">
              <a:spcBef>
                <a:spcPts val="0"/>
              </a:spcBef>
              <a:buNone/>
            </a:pPr>
            <a:r>
              <a:rPr lang="en-GB" sz="2800" b="1" dirty="0" smtClean="0">
                <a:latin typeface="Courier"/>
                <a:cs typeface="Courier"/>
              </a:rPr>
              <a:t>import 	</a:t>
            </a:r>
            <a:r>
              <a:rPr lang="en-GB" sz="2800" dirty="0" smtClean="0"/>
              <a:t>must </a:t>
            </a:r>
            <a:r>
              <a:rPr lang="en-GB" sz="2800" dirty="0"/>
              <a:t>be first (after defines</a:t>
            </a:r>
            <a:r>
              <a:rPr lang="en-GB" sz="2800" dirty="0" smtClean="0"/>
              <a:t>), </a:t>
            </a:r>
          </a:p>
          <a:p>
            <a:pPr marL="57150" indent="0">
              <a:spcBef>
                <a:spcPts val="0"/>
              </a:spcBef>
              <a:buNone/>
            </a:pPr>
            <a:r>
              <a:rPr lang="en-GB" sz="2800" dirty="0"/>
              <a:t>	</a:t>
            </a:r>
            <a:r>
              <a:rPr lang="en-GB" sz="2800" dirty="0" smtClean="0"/>
              <a:t>	otherwise the order of statements is not</a:t>
            </a:r>
          </a:p>
          <a:p>
            <a:pPr marL="57150" indent="0">
              <a:spcBef>
                <a:spcPts val="0"/>
              </a:spcBef>
              <a:buNone/>
            </a:pPr>
            <a:r>
              <a:rPr lang="en-GB" sz="2800" dirty="0"/>
              <a:t>	</a:t>
            </a:r>
            <a:r>
              <a:rPr lang="en-GB" sz="2800" dirty="0" smtClean="0"/>
              <a:t>	critical.</a:t>
            </a:r>
            <a:endParaRPr lang="en-GB" sz="2800" b="1" dirty="0" smtClean="0">
              <a:latin typeface="Courier"/>
              <a:cs typeface="Courier"/>
            </a:endParaRPr>
          </a:p>
          <a:p>
            <a:pPr marL="57150" indent="0">
              <a:spcBef>
                <a:spcPts val="0"/>
              </a:spcBef>
              <a:buNone/>
            </a:pPr>
            <a:endParaRPr lang="en-GB" sz="2800" b="1" dirty="0">
              <a:latin typeface="Courier"/>
              <a:cs typeface="Courier"/>
            </a:endParaRPr>
          </a:p>
          <a:p>
            <a:pPr marL="57150" indent="0">
              <a:spcBef>
                <a:spcPts val="0"/>
              </a:spcBef>
              <a:buNone/>
            </a:pPr>
            <a:r>
              <a:rPr lang="en-GB" sz="2400" dirty="0" smtClean="0"/>
              <a:t>.</a:t>
            </a:r>
            <a:r>
              <a:rPr lang="en-GB" sz="2400" dirty="0"/>
              <a:t>.. (more, see on line doc</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Structs</a:t>
            </a:r>
            <a:r>
              <a:rPr lang="en-GB" dirty="0"/>
              <a:t> </a:t>
            </a:r>
            <a:r>
              <a:rPr lang="en-GB" dirty="0" err="1"/>
              <a:t>vs</a:t>
            </a:r>
            <a:r>
              <a:rPr lang="en-GB" dirty="0"/>
              <a:t> </a:t>
            </a:r>
            <a:r>
              <a:rPr lang="en-GB" dirty="0" smtClean="0"/>
              <a:t>Units</a:t>
            </a:r>
            <a:endParaRPr lang="en-GB" dirty="0"/>
          </a:p>
        </p:txBody>
      </p:sp>
      <p:sp>
        <p:nvSpPr>
          <p:cNvPr id="3" name="Content Placeholder 2"/>
          <p:cNvSpPr>
            <a:spLocks noGrp="1"/>
          </p:cNvSpPr>
          <p:nvPr>
            <p:ph idx="1"/>
          </p:nvPr>
        </p:nvSpPr>
        <p:spPr>
          <a:xfrm>
            <a:off x="452636" y="1124744"/>
            <a:ext cx="8229600" cy="5420221"/>
          </a:xfrm>
        </p:spPr>
        <p:txBody>
          <a:bodyPr/>
          <a:lstStyle/>
          <a:p>
            <a:r>
              <a:rPr lang="en-GB" sz="2400" dirty="0" err="1" smtClean="0"/>
              <a:t>Structs</a:t>
            </a:r>
            <a:r>
              <a:rPr lang="en-GB" sz="2400" dirty="0" smtClean="0"/>
              <a:t> </a:t>
            </a:r>
            <a:r>
              <a:rPr lang="en-GB" sz="2400" dirty="0"/>
              <a:t>are the most basic building blocks in </a:t>
            </a:r>
            <a:r>
              <a:rPr lang="en-GB" sz="2400" dirty="0" smtClean="0"/>
              <a:t>“e”.</a:t>
            </a:r>
            <a:endParaRPr lang="en-GB" sz="2400" dirty="0"/>
          </a:p>
          <a:p>
            <a:pPr lvl="1"/>
            <a:r>
              <a:rPr lang="en-GB" sz="2000" dirty="0" smtClean="0"/>
              <a:t>Used </a:t>
            </a:r>
            <a:r>
              <a:rPr lang="en-GB" sz="2000" dirty="0"/>
              <a:t>to keep data and operations together. </a:t>
            </a:r>
          </a:p>
          <a:p>
            <a:pPr lvl="2"/>
            <a:r>
              <a:rPr lang="en-GB" sz="1600" dirty="0" smtClean="0"/>
              <a:t>packets</a:t>
            </a:r>
            <a:r>
              <a:rPr lang="en-GB" sz="1600" dirty="0"/>
              <a:t>, instructions, </a:t>
            </a:r>
            <a:r>
              <a:rPr lang="en-GB" sz="1600" dirty="0" smtClean="0"/>
              <a:t>frames</a:t>
            </a:r>
            <a:endParaRPr lang="en-GB" sz="1600" dirty="0"/>
          </a:p>
          <a:p>
            <a:pPr lvl="1"/>
            <a:r>
              <a:rPr lang="en-GB" sz="2000" dirty="0" smtClean="0"/>
              <a:t>Can </a:t>
            </a:r>
            <a:r>
              <a:rPr lang="en-GB" sz="2000" dirty="0"/>
              <a:t>be created at run-time, i.e. they are dynamic.</a:t>
            </a:r>
          </a:p>
          <a:p>
            <a:pPr lvl="1"/>
            <a:r>
              <a:rPr lang="en-GB" sz="2000" dirty="0" smtClean="0"/>
              <a:t>Data </a:t>
            </a:r>
            <a:r>
              <a:rPr lang="en-GB" sz="2000" dirty="0"/>
              <a:t>can be generated on-the-fly.</a:t>
            </a:r>
          </a:p>
          <a:p>
            <a:r>
              <a:rPr lang="en-GB" sz="2400" dirty="0" smtClean="0"/>
              <a:t>Units </a:t>
            </a:r>
            <a:r>
              <a:rPr lang="en-GB" sz="2400" dirty="0"/>
              <a:t>are a special kind of </a:t>
            </a:r>
            <a:r>
              <a:rPr lang="en-GB" sz="2400" dirty="0" err="1"/>
              <a:t>struct</a:t>
            </a:r>
            <a:r>
              <a:rPr lang="en-GB" sz="2400" dirty="0" smtClean="0"/>
              <a:t>.</a:t>
            </a:r>
            <a:endParaRPr lang="en-GB" sz="2400" dirty="0"/>
          </a:p>
          <a:p>
            <a:pPr lvl="1"/>
            <a:r>
              <a:rPr lang="en-GB" sz="2000" dirty="0" smtClean="0"/>
              <a:t>Units </a:t>
            </a:r>
            <a:r>
              <a:rPr lang="en-GB" sz="2000" dirty="0"/>
              <a:t>are </a:t>
            </a:r>
            <a:r>
              <a:rPr lang="en-GB" sz="2000" dirty="0" smtClean="0"/>
              <a:t>static! </a:t>
            </a:r>
            <a:r>
              <a:rPr lang="en-GB" sz="2000" dirty="0"/>
              <a:t>Can be generated during test phase only.</a:t>
            </a:r>
          </a:p>
          <a:p>
            <a:pPr lvl="1"/>
            <a:r>
              <a:rPr lang="en-GB" sz="2000" dirty="0" smtClean="0"/>
              <a:t>Allow </a:t>
            </a:r>
            <a:r>
              <a:rPr lang="en-GB" sz="2000" dirty="0"/>
              <a:t>mapping to HDL path</a:t>
            </a:r>
            <a:r>
              <a:rPr lang="en-GB" sz="2000" dirty="0" smtClean="0"/>
              <a:t>.	 </a:t>
            </a:r>
            <a:r>
              <a:rPr lang="en-GB" sz="2000" dirty="0"/>
              <a:t>(Best way to connect to DUV.)</a:t>
            </a:r>
          </a:p>
          <a:p>
            <a:r>
              <a:rPr lang="en-GB" sz="2400" dirty="0" smtClean="0"/>
              <a:t>Used </a:t>
            </a:r>
            <a:r>
              <a:rPr lang="en-GB" sz="2400" dirty="0"/>
              <a:t>for generators/checkers/monitors, </a:t>
            </a:r>
            <a:r>
              <a:rPr lang="en-GB" sz="2400" dirty="0" smtClean="0"/>
              <a:t>bus </a:t>
            </a:r>
            <a:r>
              <a:rPr lang="en-GB" sz="2400" dirty="0"/>
              <a:t>functional models (BFMs)</a:t>
            </a:r>
            <a:r>
              <a:rPr lang="en-GB" sz="2400" dirty="0" smtClean="0"/>
              <a:t>, </a:t>
            </a:r>
            <a:r>
              <a:rPr lang="en-GB" sz="2400" dirty="0"/>
              <a:t>self-checking structures, overall </a:t>
            </a:r>
            <a:r>
              <a:rPr lang="en-GB" sz="2400" dirty="0" err="1"/>
              <a:t>testbench</a:t>
            </a:r>
            <a:r>
              <a:rPr lang="en-GB" sz="2400" dirty="0"/>
              <a:t>.</a:t>
            </a:r>
          </a:p>
          <a:p>
            <a:pPr lvl="1"/>
            <a:r>
              <a:rPr lang="en-GB" sz="1600" dirty="0" smtClean="0"/>
              <a:t>BFMs </a:t>
            </a:r>
            <a:r>
              <a:rPr lang="en-GB" sz="1600" dirty="0"/>
              <a:t>package all bus functional procedures of an interface, i.e. all transactions supported by the interface. </a:t>
            </a:r>
            <a:endParaRPr lang="en-GB" sz="1600" dirty="0" smtClean="0"/>
          </a:p>
          <a:p>
            <a:pPr lvl="1"/>
            <a:r>
              <a:rPr lang="en-GB" sz="1600" dirty="0" smtClean="0"/>
              <a:t>The </a:t>
            </a:r>
            <a:r>
              <a:rPr lang="en-GB" sz="1600" dirty="0"/>
              <a:t>transactions are abstracted from a physical-level interface to a procedural interface. </a:t>
            </a:r>
            <a:endParaRPr lang="en-GB" sz="1600" dirty="0" smtClean="0"/>
          </a:p>
          <a:p>
            <a:pPr lvl="1"/>
            <a:r>
              <a:rPr lang="en-GB" sz="1600" dirty="0" smtClean="0"/>
              <a:t>BFMs </a:t>
            </a:r>
            <a:r>
              <a:rPr lang="en-GB" sz="1600" dirty="0"/>
              <a:t>can be used to generate stimulus as well as to check the DUV response. </a:t>
            </a:r>
            <a:endParaRPr lang="en-GB" sz="2400" dirty="0"/>
          </a:p>
          <a:p>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202807" y="4891138"/>
            <a:ext cx="4629288" cy="1850230"/>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Rectangle 3"/>
          <p:cNvSpPr/>
          <p:nvPr/>
        </p:nvSpPr>
        <p:spPr bwMode="auto">
          <a:xfrm>
            <a:off x="1191502" y="2179506"/>
            <a:ext cx="3966450" cy="1850230"/>
          </a:xfrm>
          <a:prstGeom prst="rect">
            <a:avLst/>
          </a:prstGeom>
          <a:solidFill>
            <a:srgbClr val="F1C7EE">
              <a:alpha val="50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err="1" smtClean="0"/>
              <a:t>Structs</a:t>
            </a:r>
            <a:r>
              <a:rPr lang="en-GB" dirty="0" smtClean="0"/>
              <a:t> </a:t>
            </a:r>
            <a:r>
              <a:rPr lang="en-GB" dirty="0"/>
              <a:t>and </a:t>
            </a:r>
            <a:r>
              <a:rPr lang="en-GB" dirty="0" err="1"/>
              <a:t>Struct</a:t>
            </a:r>
            <a:r>
              <a:rPr lang="en-GB" dirty="0"/>
              <a:t> </a:t>
            </a:r>
            <a:r>
              <a:rPr lang="en-GB" dirty="0" smtClean="0"/>
              <a:t>Members</a:t>
            </a:r>
            <a:endParaRPr lang="en-GB" dirty="0"/>
          </a:p>
        </p:txBody>
      </p:sp>
      <p:sp>
        <p:nvSpPr>
          <p:cNvPr id="3" name="Content Placeholder 2"/>
          <p:cNvSpPr>
            <a:spLocks noGrp="1"/>
          </p:cNvSpPr>
          <p:nvPr>
            <p:ph idx="1"/>
          </p:nvPr>
        </p:nvSpPr>
        <p:spPr>
          <a:xfrm>
            <a:off x="452636" y="1275100"/>
            <a:ext cx="8514990" cy="5279102"/>
          </a:xfrm>
        </p:spPr>
        <p:txBody>
          <a:bodyPr/>
          <a:lstStyle/>
          <a:p>
            <a:r>
              <a:rPr lang="en-GB" sz="2000" dirty="0" smtClean="0"/>
              <a:t>Members </a:t>
            </a:r>
            <a:r>
              <a:rPr lang="en-GB" sz="2000" dirty="0"/>
              <a:t>are 2nd-level constructs: Valid only within a </a:t>
            </a:r>
            <a:r>
              <a:rPr lang="en-GB" sz="2000" dirty="0" err="1"/>
              <a:t>struct</a:t>
            </a:r>
            <a:r>
              <a:rPr lang="en-GB" sz="2000" dirty="0"/>
              <a:t> definition.</a:t>
            </a:r>
          </a:p>
          <a:p>
            <a:pPr lvl="1"/>
            <a:r>
              <a:rPr lang="en-GB" sz="2000" dirty="0" smtClean="0"/>
              <a:t>A </a:t>
            </a:r>
            <a:r>
              <a:rPr lang="en-GB" sz="2000" dirty="0"/>
              <a:t>simple </a:t>
            </a:r>
            <a:r>
              <a:rPr lang="en-GB" sz="2000" dirty="0" err="1"/>
              <a:t>struct</a:t>
            </a:r>
            <a:r>
              <a:rPr lang="en-GB" sz="2000" dirty="0"/>
              <a:t> for packets to be used in </a:t>
            </a:r>
            <a:r>
              <a:rPr lang="en-GB" sz="2000" dirty="0" err="1"/>
              <a:t>comms</a:t>
            </a:r>
            <a:r>
              <a:rPr lang="en-GB" sz="2000" dirty="0"/>
              <a:t> protocol:</a:t>
            </a:r>
          </a:p>
          <a:p>
            <a:pPr marL="800100" lvl="2" indent="0">
              <a:spcBef>
                <a:spcPts val="1800"/>
              </a:spcBef>
              <a:buNone/>
            </a:pPr>
            <a:r>
              <a:rPr lang="en-GB" sz="1600" dirty="0" smtClean="0">
                <a:latin typeface="Courier"/>
                <a:cs typeface="Courier"/>
              </a:rPr>
              <a:t>type </a:t>
            </a:r>
            <a:r>
              <a:rPr lang="en-GB" sz="1600" dirty="0" err="1">
                <a:latin typeface="Courier"/>
                <a:cs typeface="Courier"/>
              </a:rPr>
              <a:t>packet_kind</a:t>
            </a:r>
            <a:r>
              <a:rPr lang="en-GB" sz="1600" dirty="0">
                <a:latin typeface="Courier"/>
                <a:cs typeface="Courier"/>
              </a:rPr>
              <a:t>: [</a:t>
            </a:r>
            <a:r>
              <a:rPr lang="en-GB" sz="1600" dirty="0" err="1">
                <a:latin typeface="Courier"/>
                <a:cs typeface="Courier"/>
              </a:rPr>
              <a:t>atm</a:t>
            </a:r>
            <a:r>
              <a:rPr lang="en-GB" sz="1600" dirty="0">
                <a:latin typeface="Courier"/>
                <a:cs typeface="Courier"/>
              </a:rPr>
              <a:t>, eth];</a:t>
            </a:r>
          </a:p>
          <a:p>
            <a:pPr marL="800100" lvl="2" indent="0">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packet {</a:t>
            </a:r>
          </a:p>
          <a:p>
            <a:pPr marL="800100" lvl="2" indent="0">
              <a:buNone/>
            </a:pPr>
            <a:r>
              <a:rPr lang="en-GB" sz="1600" dirty="0" smtClean="0">
                <a:latin typeface="Courier"/>
                <a:cs typeface="Courier"/>
              </a:rPr>
              <a:t>  </a:t>
            </a:r>
            <a:r>
              <a:rPr lang="en-GB" sz="1600" dirty="0" err="1" smtClean="0">
                <a:latin typeface="Courier"/>
                <a:cs typeface="Courier"/>
              </a:rPr>
              <a:t>len</a:t>
            </a:r>
            <a:r>
              <a:rPr lang="en-GB" sz="1600" dirty="0">
                <a:latin typeface="Courier"/>
                <a:cs typeface="Courier"/>
              </a:rPr>
              <a:t>: </a:t>
            </a:r>
            <a:r>
              <a:rPr lang="en-GB" sz="1600" dirty="0" err="1">
                <a:latin typeface="Courier"/>
                <a:cs typeface="Courier"/>
              </a:rPr>
              <a:t>int</a:t>
            </a:r>
            <a:r>
              <a:rPr lang="en-GB" sz="1600" dirty="0">
                <a:latin typeface="Courier"/>
                <a:cs typeface="Courier"/>
              </a:rPr>
              <a:t>;</a:t>
            </a:r>
          </a:p>
          <a:p>
            <a:pPr marL="800100" lvl="2" indent="0">
              <a:buNone/>
            </a:pPr>
            <a:r>
              <a:rPr lang="en-GB" sz="1600" dirty="0" smtClean="0">
                <a:latin typeface="Courier"/>
                <a:cs typeface="Courier"/>
              </a:rPr>
              <a:t>  </a:t>
            </a:r>
            <a:r>
              <a:rPr lang="en-GB" sz="1600" b="1" dirty="0" smtClean="0">
                <a:latin typeface="Courier"/>
                <a:cs typeface="Courier"/>
              </a:rPr>
              <a:t>keep</a:t>
            </a:r>
            <a:r>
              <a:rPr lang="en-GB" sz="1600" dirty="0" smtClean="0">
                <a:latin typeface="Courier"/>
                <a:cs typeface="Courier"/>
              </a:rPr>
              <a:t> </a:t>
            </a:r>
            <a:r>
              <a:rPr lang="en-GB" sz="1600" dirty="0" err="1">
                <a:latin typeface="Courier"/>
                <a:cs typeface="Courier"/>
              </a:rPr>
              <a:t>len</a:t>
            </a:r>
            <a:r>
              <a:rPr lang="en-GB" sz="1600" dirty="0">
                <a:latin typeface="Courier"/>
                <a:cs typeface="Courier"/>
              </a:rPr>
              <a:t> &lt; 256; </a:t>
            </a:r>
          </a:p>
          <a:p>
            <a:pPr marL="800100" lvl="2" indent="0">
              <a:buNone/>
            </a:pPr>
            <a:r>
              <a:rPr lang="en-GB" sz="1600" dirty="0" smtClean="0">
                <a:latin typeface="Courier"/>
                <a:cs typeface="Courier"/>
              </a:rPr>
              <a:t>  kind</a:t>
            </a:r>
            <a:r>
              <a:rPr lang="en-GB" sz="1600" dirty="0">
                <a:latin typeface="Courier"/>
                <a:cs typeface="Courier"/>
              </a:rPr>
              <a:t>: </a:t>
            </a:r>
            <a:r>
              <a:rPr lang="en-GB" sz="1600" dirty="0" err="1">
                <a:latin typeface="Courier"/>
                <a:cs typeface="Courier"/>
              </a:rPr>
              <a:t>packet_kind</a:t>
            </a:r>
            <a:r>
              <a:rPr lang="en-GB" sz="1600" dirty="0">
                <a:latin typeface="Courier"/>
                <a:cs typeface="Courier"/>
              </a:rPr>
              <a:t>;</a:t>
            </a:r>
          </a:p>
          <a:p>
            <a:pPr marL="800100" lvl="2" indent="0">
              <a:buNone/>
            </a:pPr>
            <a:r>
              <a:rPr lang="en-GB" sz="1600" dirty="0" smtClean="0">
                <a:latin typeface="Courier"/>
                <a:cs typeface="Courier"/>
              </a:rPr>
              <a:t>};</a:t>
            </a:r>
            <a:endParaRPr lang="en-GB" sz="1600" dirty="0">
              <a:latin typeface="Courier"/>
              <a:cs typeface="Courier"/>
            </a:endParaRPr>
          </a:p>
          <a:p>
            <a:pPr marL="457200" lvl="1" indent="0">
              <a:spcBef>
                <a:spcPts val="1824"/>
              </a:spcBef>
              <a:buNone/>
            </a:pPr>
            <a:r>
              <a:rPr lang="en-GB" sz="2000" dirty="0" smtClean="0">
                <a:latin typeface="Courier"/>
                <a:cs typeface="Courier"/>
              </a:rPr>
              <a:t>	</a:t>
            </a:r>
            <a:r>
              <a:rPr lang="en-GB" sz="2000" b="1" dirty="0" smtClean="0">
                <a:latin typeface="Courier"/>
                <a:cs typeface="Courier"/>
              </a:rPr>
              <a:t>keep</a:t>
            </a:r>
            <a:r>
              <a:rPr lang="en-GB" sz="2000" dirty="0" smtClean="0"/>
              <a:t>: </a:t>
            </a:r>
            <a:r>
              <a:rPr lang="en-GB" sz="2000" dirty="0"/>
              <a:t>Specifies rules for constraints to influence data generation.</a:t>
            </a:r>
          </a:p>
          <a:p>
            <a:pPr lvl="1"/>
            <a:r>
              <a:rPr lang="en-GB" sz="2000" dirty="0" smtClean="0"/>
              <a:t>Another </a:t>
            </a:r>
            <a:r>
              <a:rPr lang="en-GB" sz="2000" dirty="0"/>
              <a:t>example </a:t>
            </a:r>
            <a:r>
              <a:rPr lang="en-GB" sz="2000" dirty="0" err="1"/>
              <a:t>struct</a:t>
            </a:r>
            <a:r>
              <a:rPr lang="en-GB" sz="2000" dirty="0"/>
              <a:t> for transactions:</a:t>
            </a:r>
          </a:p>
          <a:p>
            <a:pPr marL="800100" lvl="2" indent="0">
              <a:spcBef>
                <a:spcPts val="1800"/>
              </a:spcBef>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transaction {</a:t>
            </a:r>
          </a:p>
          <a:p>
            <a:pPr marL="800100" lvl="2" indent="0">
              <a:buNone/>
            </a:pPr>
            <a:r>
              <a:rPr lang="en-GB" sz="1600" dirty="0" smtClean="0">
                <a:latin typeface="Courier"/>
                <a:cs typeface="Courier"/>
              </a:rPr>
              <a:t>  address</a:t>
            </a:r>
            <a:r>
              <a:rPr lang="en-GB" sz="1600" dirty="0">
                <a:latin typeface="Courier"/>
                <a:cs typeface="Courier"/>
              </a:rPr>
              <a:t>: </a:t>
            </a:r>
            <a:r>
              <a:rPr lang="en-GB" sz="1600" dirty="0" err="1">
                <a:latin typeface="Courier"/>
                <a:cs typeface="Courier"/>
              </a:rPr>
              <a:t>uint</a:t>
            </a:r>
            <a:r>
              <a:rPr lang="en-GB" sz="1600" dirty="0">
                <a:latin typeface="Courier"/>
                <a:cs typeface="Courier"/>
              </a:rPr>
              <a:t>;</a:t>
            </a:r>
          </a:p>
          <a:p>
            <a:pPr marL="800100" lvl="2" indent="0">
              <a:buNone/>
            </a:pPr>
            <a:r>
              <a:rPr lang="en-GB" sz="1600" dirty="0" smtClean="0">
                <a:latin typeface="Courier"/>
                <a:cs typeface="Courier"/>
              </a:rPr>
              <a:t>  data</a:t>
            </a:r>
            <a:r>
              <a:rPr lang="en-GB" sz="1600" dirty="0">
                <a:latin typeface="Courier"/>
                <a:cs typeface="Courier"/>
              </a:rPr>
              <a:t>: list of </a:t>
            </a:r>
            <a:r>
              <a:rPr lang="en-GB" sz="1600" dirty="0" err="1">
                <a:latin typeface="Courier"/>
                <a:cs typeface="Courier"/>
              </a:rPr>
              <a:t>uint</a:t>
            </a:r>
            <a:r>
              <a:rPr lang="en-GB" sz="1600" dirty="0">
                <a:latin typeface="Courier"/>
                <a:cs typeface="Courier"/>
              </a:rPr>
              <a:t>;</a:t>
            </a:r>
          </a:p>
          <a:p>
            <a:pPr marL="800100" lvl="2" indent="0">
              <a:buNone/>
            </a:pPr>
            <a:r>
              <a:rPr lang="en-GB" sz="1600" dirty="0" smtClean="0">
                <a:latin typeface="Courier"/>
                <a:cs typeface="Courier"/>
              </a:rPr>
              <a:t>  transform</a:t>
            </a:r>
            <a:r>
              <a:rPr lang="en-GB" sz="1600" dirty="0">
                <a:latin typeface="Courier"/>
                <a:cs typeface="Courier"/>
              </a:rPr>
              <a:t>(</a:t>
            </a:r>
            <a:r>
              <a:rPr lang="en-GB" sz="1600" dirty="0" err="1">
                <a:latin typeface="Courier"/>
                <a:cs typeface="Courier"/>
              </a:rPr>
              <a:t>multiple:uint</a:t>
            </a:r>
            <a:r>
              <a:rPr lang="en-GB" sz="1600" dirty="0">
                <a:latin typeface="Courier"/>
                <a:cs typeface="Courier"/>
              </a:rPr>
              <a:t>) is empty;</a:t>
            </a:r>
          </a:p>
          <a:p>
            <a:pPr marL="800100" lvl="2" indent="0">
              <a:buNone/>
            </a:pPr>
            <a:r>
              <a:rPr lang="en-GB" sz="1600" dirty="0" smtClean="0">
                <a:latin typeface="Courier"/>
                <a:cs typeface="Courier"/>
              </a:rPr>
              <a:t>};</a:t>
            </a:r>
            <a:endParaRPr lang="en-GB" sz="16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Struct</a:t>
            </a:r>
            <a:r>
              <a:rPr lang="en-GB" dirty="0"/>
              <a:t> </a:t>
            </a:r>
            <a:r>
              <a:rPr lang="en-GB" dirty="0" smtClean="0"/>
              <a:t>Members</a:t>
            </a:r>
            <a:endParaRPr lang="en-GB" dirty="0"/>
          </a:p>
        </p:txBody>
      </p:sp>
      <p:sp>
        <p:nvSpPr>
          <p:cNvPr id="3" name="Content Placeholder 2"/>
          <p:cNvSpPr>
            <a:spLocks noGrp="1"/>
          </p:cNvSpPr>
          <p:nvPr>
            <p:ph idx="1"/>
          </p:nvPr>
        </p:nvSpPr>
        <p:spPr>
          <a:xfrm>
            <a:off x="311536" y="1259420"/>
            <a:ext cx="8184900" cy="5341821"/>
          </a:xfrm>
        </p:spPr>
        <p:txBody>
          <a:bodyPr/>
          <a:lstStyle/>
          <a:p>
            <a:r>
              <a:rPr lang="en-GB" sz="2000" b="1" dirty="0" smtClean="0">
                <a:solidFill>
                  <a:srgbClr val="A50021"/>
                </a:solidFill>
              </a:rPr>
              <a:t>Field:</a:t>
            </a:r>
            <a:r>
              <a:rPr lang="en-GB" sz="2000" b="1" dirty="0">
                <a:solidFill>
                  <a:srgbClr val="800000"/>
                </a:solidFill>
              </a:rPr>
              <a:t> </a:t>
            </a:r>
            <a:r>
              <a:rPr lang="en-GB" sz="2000" dirty="0" smtClean="0"/>
              <a:t>Defines </a:t>
            </a:r>
            <a:r>
              <a:rPr lang="en-GB" sz="2000" dirty="0"/>
              <a:t>data entry to be </a:t>
            </a:r>
            <a:r>
              <a:rPr lang="en-GB" sz="2000" dirty="0" smtClean="0"/>
              <a:t>a member </a:t>
            </a:r>
            <a:r>
              <a:rPr lang="en-GB" sz="2000" dirty="0"/>
              <a:t>of </a:t>
            </a:r>
            <a:r>
              <a:rPr lang="en-GB" sz="2000" dirty="0" smtClean="0"/>
              <a:t>the enclosing </a:t>
            </a:r>
            <a:r>
              <a:rPr lang="en-GB" sz="2000" b="1" dirty="0" err="1">
                <a:solidFill>
                  <a:srgbClr val="3366FF"/>
                </a:solidFill>
                <a:latin typeface="Courier"/>
                <a:cs typeface="Courier"/>
              </a:rPr>
              <a:t>struct</a:t>
            </a:r>
            <a:r>
              <a:rPr lang="en-GB" sz="2000" b="1" dirty="0">
                <a:solidFill>
                  <a:srgbClr val="3366FF"/>
                </a:solidFill>
                <a:latin typeface="Courier"/>
                <a:cs typeface="Courier"/>
              </a:rPr>
              <a:t> </a:t>
            </a:r>
            <a:r>
              <a:rPr lang="en-GB" sz="2000" dirty="0"/>
              <a:t>with explicit data type.</a:t>
            </a:r>
          </a:p>
          <a:p>
            <a:r>
              <a:rPr lang="en-GB" sz="2000" b="1" dirty="0" smtClean="0">
                <a:solidFill>
                  <a:srgbClr val="A50021"/>
                </a:solidFill>
              </a:rPr>
              <a:t>Method: </a:t>
            </a:r>
            <a:r>
              <a:rPr lang="en-GB" sz="2000" dirty="0"/>
              <a:t>Defines operational procedure that can manipulate fields of enclosing </a:t>
            </a:r>
            <a:r>
              <a:rPr lang="en-GB" sz="2000" b="1" dirty="0" err="1">
                <a:solidFill>
                  <a:srgbClr val="3366FF"/>
                </a:solidFill>
                <a:latin typeface="Courier"/>
                <a:cs typeface="Courier"/>
              </a:rPr>
              <a:t>struct</a:t>
            </a:r>
            <a:r>
              <a:rPr lang="en-GB" sz="2000" dirty="0"/>
              <a:t> and access run-time values in DUV.</a:t>
            </a:r>
          </a:p>
          <a:p>
            <a:r>
              <a:rPr lang="en-GB" sz="2000" b="1" dirty="0" smtClean="0">
                <a:solidFill>
                  <a:srgbClr val="A50021"/>
                </a:solidFill>
              </a:rPr>
              <a:t>Subtype </a:t>
            </a:r>
            <a:r>
              <a:rPr lang="en-GB" sz="2000" b="1" dirty="0">
                <a:solidFill>
                  <a:srgbClr val="A50021"/>
                </a:solidFill>
              </a:rPr>
              <a:t>declaration</a:t>
            </a:r>
            <a:r>
              <a:rPr lang="en-GB" sz="2000" b="1" dirty="0" smtClean="0">
                <a:solidFill>
                  <a:srgbClr val="A50021"/>
                </a:solidFill>
              </a:rPr>
              <a:t>: </a:t>
            </a:r>
            <a:r>
              <a:rPr lang="en-GB" sz="2000" dirty="0"/>
              <a:t>Defines instance of parent </a:t>
            </a:r>
            <a:r>
              <a:rPr lang="en-GB" sz="2000" b="1" dirty="0" err="1">
                <a:solidFill>
                  <a:srgbClr val="3366FF"/>
                </a:solidFill>
                <a:latin typeface="Courier"/>
                <a:cs typeface="Courier"/>
              </a:rPr>
              <a:t>struct</a:t>
            </a:r>
            <a:r>
              <a:rPr lang="en-GB" sz="2000" dirty="0">
                <a:solidFill>
                  <a:srgbClr val="3366FF"/>
                </a:solidFill>
                <a:latin typeface="Courier"/>
                <a:cs typeface="Courier"/>
              </a:rPr>
              <a:t> </a:t>
            </a:r>
            <a:r>
              <a:rPr lang="en-GB" sz="2000" dirty="0"/>
              <a:t>in which specific members have particular values or behaviour.  </a:t>
            </a:r>
          </a:p>
          <a:p>
            <a:pPr lvl="1"/>
            <a:r>
              <a:rPr lang="en-GB" sz="1800" dirty="0" smtClean="0"/>
              <a:t>Use </a:t>
            </a:r>
            <a:r>
              <a:rPr lang="en-GB" sz="1800" b="1" dirty="0" smtClean="0">
                <a:solidFill>
                  <a:srgbClr val="3366FF"/>
                </a:solidFill>
                <a:latin typeface="Courier"/>
                <a:cs typeface="Courier"/>
              </a:rPr>
              <a:t>when</a:t>
            </a:r>
            <a:r>
              <a:rPr lang="en-GB" sz="1800" dirty="0" smtClean="0"/>
              <a:t> </a:t>
            </a:r>
            <a:r>
              <a:rPr lang="en-GB" sz="1800" dirty="0"/>
              <a:t>for conditional constraints on possible values of a field.</a:t>
            </a:r>
          </a:p>
          <a:p>
            <a:r>
              <a:rPr lang="en-GB" sz="2000" b="1" dirty="0" smtClean="0">
                <a:solidFill>
                  <a:srgbClr val="A50021"/>
                </a:solidFill>
              </a:rPr>
              <a:t>Constraint </a:t>
            </a:r>
            <a:r>
              <a:rPr lang="en-GB" sz="2000" b="1" dirty="0">
                <a:solidFill>
                  <a:srgbClr val="A50021"/>
                </a:solidFill>
              </a:rPr>
              <a:t>declaration</a:t>
            </a:r>
            <a:r>
              <a:rPr lang="en-GB" sz="2000" b="1" dirty="0" smtClean="0">
                <a:solidFill>
                  <a:srgbClr val="A50021"/>
                </a:solidFill>
              </a:rPr>
              <a:t>: </a:t>
            </a:r>
            <a:r>
              <a:rPr lang="en-GB" sz="2000" dirty="0"/>
              <a:t>Influences distribution of values generated for data entries and the order in which values are </a:t>
            </a:r>
            <a:r>
              <a:rPr lang="en-GB" sz="2000" dirty="0" smtClean="0"/>
              <a:t>generated, e.g. </a:t>
            </a:r>
            <a:r>
              <a:rPr lang="en-GB" sz="2000" b="1" dirty="0" smtClean="0">
                <a:solidFill>
                  <a:srgbClr val="3366FF"/>
                </a:solidFill>
                <a:latin typeface="Courier"/>
                <a:cs typeface="Courier"/>
              </a:rPr>
              <a:t>keep </a:t>
            </a:r>
            <a:r>
              <a:rPr lang="en-GB" sz="2000" dirty="0" err="1">
                <a:latin typeface="Courier"/>
                <a:cs typeface="Courier"/>
              </a:rPr>
              <a:t>len</a:t>
            </a:r>
            <a:r>
              <a:rPr lang="en-GB" sz="2000" dirty="0">
                <a:latin typeface="Courier"/>
                <a:cs typeface="Courier"/>
              </a:rPr>
              <a:t> &lt; 256;</a:t>
            </a:r>
            <a:endParaRPr lang="en-GB" sz="2000" b="1" dirty="0">
              <a:solidFill>
                <a:srgbClr val="3366FF"/>
              </a:solidFill>
              <a:latin typeface="Courier"/>
              <a:cs typeface="Courier"/>
            </a:endParaRPr>
          </a:p>
          <a:p>
            <a:r>
              <a:rPr lang="en-GB" sz="2000" b="1" dirty="0" smtClean="0">
                <a:solidFill>
                  <a:srgbClr val="A50021"/>
                </a:solidFill>
              </a:rPr>
              <a:t>Coverage </a:t>
            </a:r>
            <a:r>
              <a:rPr lang="en-GB" sz="2000" b="1" dirty="0">
                <a:solidFill>
                  <a:srgbClr val="A50021"/>
                </a:solidFill>
              </a:rPr>
              <a:t>declaration</a:t>
            </a:r>
            <a:r>
              <a:rPr lang="en-GB" sz="2000" b="1" dirty="0" smtClean="0">
                <a:solidFill>
                  <a:srgbClr val="A50021"/>
                </a:solidFill>
              </a:rPr>
              <a:t>: </a:t>
            </a:r>
            <a:r>
              <a:rPr lang="en-GB" sz="2000" dirty="0"/>
              <a:t>Defines functional verification goals and collects data on how well the </a:t>
            </a:r>
            <a:r>
              <a:rPr lang="en-GB" sz="2000" dirty="0" err="1"/>
              <a:t>testbench</a:t>
            </a:r>
            <a:r>
              <a:rPr lang="en-GB" sz="2000" dirty="0"/>
              <a:t> is meeting these goals. </a:t>
            </a:r>
          </a:p>
          <a:p>
            <a:pPr marL="457200" lvl="1" indent="0">
              <a:buNone/>
            </a:pPr>
            <a:r>
              <a:rPr lang="en-GB" sz="1600" b="1" dirty="0" smtClean="0">
                <a:solidFill>
                  <a:srgbClr val="3366FF"/>
                </a:solidFill>
                <a:latin typeface="Courier"/>
                <a:cs typeface="Courier"/>
              </a:rPr>
              <a:t>	cover</a:t>
            </a:r>
            <a:r>
              <a:rPr lang="en-GB" sz="1600" b="1" dirty="0" smtClean="0"/>
              <a:t> </a:t>
            </a:r>
            <a:r>
              <a:rPr lang="en-GB" sz="1600" dirty="0"/>
              <a:t>event-type </a:t>
            </a:r>
            <a:r>
              <a:rPr lang="en-GB" sz="1600" b="1" dirty="0" smtClean="0">
                <a:solidFill>
                  <a:srgbClr val="3366FF"/>
                </a:solidFill>
                <a:latin typeface="Courier"/>
                <a:cs typeface="Courier"/>
              </a:rPr>
              <a:t>is</a:t>
            </a:r>
            <a:r>
              <a:rPr lang="en-GB" sz="1600" dirty="0" smtClean="0"/>
              <a:t> coverage</a:t>
            </a:r>
            <a:r>
              <a:rPr lang="en-GB" sz="1600" dirty="0"/>
              <a:t>-item-</a:t>
            </a:r>
            <a:r>
              <a:rPr lang="en-GB" sz="1600" dirty="0" smtClean="0"/>
              <a:t>definition; </a:t>
            </a:r>
          </a:p>
          <a:p>
            <a:r>
              <a:rPr lang="en-GB" sz="2000" b="1" dirty="0" smtClean="0">
                <a:solidFill>
                  <a:srgbClr val="A50021"/>
                </a:solidFill>
              </a:rPr>
              <a:t>Temporal </a:t>
            </a:r>
            <a:r>
              <a:rPr lang="en-GB" sz="2000" b="1" dirty="0">
                <a:solidFill>
                  <a:srgbClr val="A50021"/>
                </a:solidFill>
              </a:rPr>
              <a:t>declaration</a:t>
            </a:r>
            <a:r>
              <a:rPr lang="en-GB" sz="2000" b="1" dirty="0" smtClean="0">
                <a:solidFill>
                  <a:srgbClr val="A50021"/>
                </a:solidFill>
              </a:rPr>
              <a:t>: </a:t>
            </a:r>
            <a:r>
              <a:rPr lang="en-GB" sz="2000" dirty="0"/>
              <a:t>Defines </a:t>
            </a:r>
            <a:r>
              <a:rPr lang="en-GB" sz="2000" dirty="0" smtClean="0"/>
              <a:t>“e” </a:t>
            </a:r>
            <a:r>
              <a:rPr lang="en-GB" sz="2000" dirty="0"/>
              <a:t>events and their associated </a:t>
            </a:r>
            <a:r>
              <a:rPr lang="en-GB" sz="2000" dirty="0" smtClean="0"/>
              <a:t>actions, e.g. </a:t>
            </a:r>
            <a:r>
              <a:rPr lang="en-GB" sz="2000" b="1" dirty="0" smtClean="0">
                <a:solidFill>
                  <a:srgbClr val="3366FF"/>
                </a:solidFill>
                <a:latin typeface="Courier"/>
                <a:cs typeface="Courier"/>
              </a:rPr>
              <a:t>event</a:t>
            </a:r>
            <a:endParaRPr lang="en-GB" sz="2000" b="1" dirty="0">
              <a:solidFill>
                <a:srgbClr val="3366FF"/>
              </a:solidFill>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Tree>
    <p:extLst>
      <p:ext uri="{BB962C8B-B14F-4D97-AF65-F5344CB8AC3E}">
        <p14:creationId xmlns:p14="http://schemas.microsoft.com/office/powerpoint/2010/main" val="4279759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46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828" y="224546"/>
            <a:ext cx="8718798" cy="6455095"/>
          </a:xfrm>
        </p:spPr>
        <p:txBody>
          <a:bodyPr/>
          <a:lstStyle/>
          <a:p>
            <a:pPr marL="0" indent="0">
              <a:buNone/>
            </a:pPr>
            <a:r>
              <a:rPr lang="en-GB" sz="1800" b="1" dirty="0" smtClean="0"/>
              <a:t>“Improving </a:t>
            </a:r>
            <a:r>
              <a:rPr lang="en-GB" sz="1800" b="1" dirty="0"/>
              <a:t>Shareholder Value by Separating Verification from </a:t>
            </a:r>
            <a:r>
              <a:rPr lang="en-GB" sz="1800" b="1" dirty="0" smtClean="0"/>
              <a:t>Design”</a:t>
            </a:r>
            <a:endParaRPr lang="en-GB" sz="1800" b="1" dirty="0"/>
          </a:p>
          <a:p>
            <a:pPr marL="0" indent="169200">
              <a:spcBef>
                <a:spcPts val="600"/>
              </a:spcBef>
              <a:buNone/>
            </a:pPr>
            <a:r>
              <a:rPr lang="en-GB" sz="1600" dirty="0" smtClean="0"/>
              <a:t>The </a:t>
            </a:r>
            <a:r>
              <a:rPr lang="en-GB" sz="1600" dirty="0"/>
              <a:t>semiconductor industry continues to strive to manage the ever increasing risk of leaving a corner case bug that becomes the next front page story for </a:t>
            </a:r>
            <a:r>
              <a:rPr lang="en-GB" sz="1600" dirty="0" err="1"/>
              <a:t>EETimes</a:t>
            </a:r>
            <a:r>
              <a:rPr lang="en-GB" sz="1600" dirty="0"/>
              <a:t>. With cost of failure fast becoming a common agenda point in many semiconductor board room meetings around the world, how can you deliver to the ever growing demands of increasing shareholder value</a:t>
            </a:r>
            <a:r>
              <a:rPr lang="en-GB" sz="1600" dirty="0" smtClean="0"/>
              <a:t>?</a:t>
            </a:r>
            <a:endParaRPr lang="en-GB" sz="1600" dirty="0"/>
          </a:p>
          <a:p>
            <a:pPr marL="0" indent="169200">
              <a:spcBef>
                <a:spcPts val="600"/>
              </a:spcBef>
              <a:buNone/>
            </a:pPr>
            <a:r>
              <a:rPr lang="en-GB" sz="1600" dirty="0"/>
              <a:t>Managing scarce resources to deliver sustainable competitive advantage is the platform upon which most of today's strategic thinking is built. Yet in the complex world of semiconductor product design we continue to see the promotion of the </a:t>
            </a:r>
            <a:r>
              <a:rPr lang="en-GB" sz="1600" dirty="0" smtClean="0"/>
              <a:t>“jack </a:t>
            </a:r>
            <a:r>
              <a:rPr lang="en-GB" sz="1600" dirty="0"/>
              <a:t>of all </a:t>
            </a:r>
            <a:r>
              <a:rPr lang="en-GB" sz="1600" dirty="0" smtClean="0"/>
              <a:t>trades’” </a:t>
            </a:r>
            <a:r>
              <a:rPr lang="en-GB" sz="1600" dirty="0"/>
              <a:t>designer in the false belief that it actually reduces costs</a:t>
            </a:r>
            <a:r>
              <a:rPr lang="en-GB" sz="1600" dirty="0" smtClean="0"/>
              <a:t>.</a:t>
            </a:r>
            <a:endParaRPr lang="en-GB" sz="1600" dirty="0"/>
          </a:p>
          <a:p>
            <a:pPr marL="0" indent="169200">
              <a:spcBef>
                <a:spcPts val="600"/>
              </a:spcBef>
              <a:buNone/>
            </a:pPr>
            <a:r>
              <a:rPr lang="en-GB" sz="1600" b="1" dirty="0" smtClean="0">
                <a:solidFill>
                  <a:srgbClr val="339966"/>
                </a:solidFill>
              </a:rPr>
              <a:t>Separating </a:t>
            </a:r>
            <a:r>
              <a:rPr lang="en-GB" sz="1600" b="1" dirty="0">
                <a:solidFill>
                  <a:srgbClr val="339966"/>
                </a:solidFill>
              </a:rPr>
              <a:t>verification from design is a natural </a:t>
            </a:r>
            <a:r>
              <a:rPr lang="en-GB" sz="1600" b="1" dirty="0" smtClean="0">
                <a:solidFill>
                  <a:srgbClr val="339966"/>
                </a:solidFill>
              </a:rPr>
              <a:t>evolution</a:t>
            </a:r>
            <a:r>
              <a:rPr lang="en-GB" sz="1600" b="1" dirty="0">
                <a:solidFill>
                  <a:srgbClr val="339966"/>
                </a:solidFill>
              </a:rPr>
              <a:t> </a:t>
            </a:r>
            <a:r>
              <a:rPr lang="en-GB" sz="1600" dirty="0" smtClean="0"/>
              <a:t>to </a:t>
            </a:r>
            <a:r>
              <a:rPr lang="en-GB" sz="1600" dirty="0"/>
              <a:t>the necessary specialization that has become functional verification today. Why do accounting regulations demand that you employ armies of auditors to review your end of year accounts? When, not so many years ago, you could get away with your own accountants completing this function. </a:t>
            </a:r>
          </a:p>
          <a:p>
            <a:pPr marL="0" indent="169200">
              <a:spcBef>
                <a:spcPts val="600"/>
              </a:spcBef>
              <a:buNone/>
            </a:pPr>
            <a:r>
              <a:rPr lang="en-GB" sz="1600" b="1" dirty="0" smtClean="0">
                <a:solidFill>
                  <a:srgbClr val="339966"/>
                </a:solidFill>
              </a:rPr>
              <a:t>Auditors </a:t>
            </a:r>
            <a:r>
              <a:rPr lang="en-GB" sz="1600" b="1" dirty="0">
                <a:solidFill>
                  <a:srgbClr val="339966"/>
                </a:solidFill>
              </a:rPr>
              <a:t>are much the same as verification </a:t>
            </a:r>
            <a:r>
              <a:rPr lang="en-GB" sz="1600" b="1" dirty="0" smtClean="0">
                <a:solidFill>
                  <a:srgbClr val="339966"/>
                </a:solidFill>
              </a:rPr>
              <a:t>engineers.</a:t>
            </a:r>
            <a:r>
              <a:rPr lang="en-GB" sz="1600" b="1" dirty="0">
                <a:solidFill>
                  <a:srgbClr val="339966"/>
                </a:solidFill>
              </a:rPr>
              <a:t> </a:t>
            </a:r>
            <a:r>
              <a:rPr lang="en-GB" sz="1600" dirty="0" smtClean="0"/>
              <a:t>They </a:t>
            </a:r>
            <a:r>
              <a:rPr lang="en-GB" sz="1600" dirty="0"/>
              <a:t>are approaching the problem from a completely different perspective. They do not come with the cognitive incompetence </a:t>
            </a:r>
            <a:r>
              <a:rPr lang="en-GB" sz="1600" dirty="0" smtClean="0"/>
              <a:t>of</a:t>
            </a:r>
            <a:r>
              <a:rPr lang="en-GB" sz="1600" dirty="0"/>
              <a:t> </a:t>
            </a:r>
            <a:r>
              <a:rPr lang="en-GB" sz="1600" b="1" dirty="0" smtClean="0">
                <a:solidFill>
                  <a:srgbClr val="FF0000"/>
                </a:solidFill>
              </a:rPr>
              <a:t>“I </a:t>
            </a:r>
            <a:r>
              <a:rPr lang="en-GB" sz="1600" b="1" dirty="0">
                <a:solidFill>
                  <a:srgbClr val="FF0000"/>
                </a:solidFill>
              </a:rPr>
              <a:t>know that's right, because I produced it</a:t>
            </a:r>
            <a:r>
              <a:rPr lang="en-GB" sz="1600" b="1" dirty="0" smtClean="0">
                <a:solidFill>
                  <a:srgbClr val="FF0000"/>
                </a:solidFill>
              </a:rPr>
              <a:t>!” </a:t>
            </a:r>
            <a:r>
              <a:rPr lang="en-GB" sz="1600" dirty="0" smtClean="0"/>
              <a:t>The </a:t>
            </a:r>
            <a:r>
              <a:rPr lang="en-GB" sz="1600" dirty="0"/>
              <a:t>global company graveyard is littered with the tomb-stones of many household names that have made this mistake, Enron included</a:t>
            </a:r>
            <a:r>
              <a:rPr lang="en-GB" sz="1600" dirty="0" smtClean="0"/>
              <a:t>.</a:t>
            </a:r>
            <a:endParaRPr lang="en-GB" sz="1600" dirty="0"/>
          </a:p>
          <a:p>
            <a:pPr marL="0" indent="169200">
              <a:spcBef>
                <a:spcPts val="600"/>
              </a:spcBef>
              <a:buNone/>
            </a:pPr>
            <a:r>
              <a:rPr lang="en-GB" sz="1600" dirty="0"/>
              <a:t>In this presentation, </a:t>
            </a:r>
            <a:r>
              <a:rPr lang="en-GB" sz="1600" dirty="0" err="1"/>
              <a:t>Verisity</a:t>
            </a:r>
            <a:r>
              <a:rPr lang="en-GB" sz="1600" dirty="0"/>
              <a:t> will deliver a solution to provide unique value that can be generated when you separate the concerns of functional verification from design. Reducing the cost of failure risks and significantly improving the effectiveness of your scarce engineering resource by automating the process of verification </a:t>
            </a:r>
            <a:r>
              <a:rPr lang="en-GB" sz="1600" dirty="0" smtClean="0"/>
              <a:t>itself.</a:t>
            </a:r>
          </a:p>
          <a:p>
            <a:pPr marL="400050" lvl="1" indent="0">
              <a:spcBef>
                <a:spcPts val="1800"/>
              </a:spcBef>
              <a:buNone/>
            </a:pPr>
            <a:r>
              <a:rPr lang="en-GB" sz="1400" dirty="0" smtClean="0"/>
              <a:t>Presenter at edaForum04, Dresden, Germany, December 9th/10th 2004:</a:t>
            </a:r>
          </a:p>
          <a:p>
            <a:pPr marL="400050" lvl="1" indent="0">
              <a:spcBef>
                <a:spcPts val="0"/>
              </a:spcBef>
              <a:buNone/>
            </a:pPr>
            <a:r>
              <a:rPr lang="en-GB" sz="1400" dirty="0" err="1" smtClean="0"/>
              <a:t>Coby</a:t>
            </a:r>
            <a:r>
              <a:rPr lang="en-GB" sz="1400" dirty="0" smtClean="0"/>
              <a:t> </a:t>
            </a:r>
            <a:r>
              <a:rPr lang="en-GB" sz="1400" dirty="0" err="1" smtClean="0"/>
              <a:t>Hanoch</a:t>
            </a:r>
            <a:r>
              <a:rPr lang="en-GB" sz="1400" dirty="0" smtClean="0"/>
              <a:t>, Senior Vice President of Sales, </a:t>
            </a:r>
            <a:r>
              <a:rPr lang="en-GB" sz="1400" dirty="0" err="1" smtClean="0"/>
              <a:t>Verisity</a:t>
            </a:r>
            <a:r>
              <a:rPr lang="en-GB" sz="1400" dirty="0" smtClean="0"/>
              <a:t> Design, Inc.</a:t>
            </a:r>
            <a:endParaRPr lang="en-GB" sz="1400" dirty="0"/>
          </a:p>
        </p:txBody>
      </p:sp>
      <p:pic>
        <p:nvPicPr>
          <p:cNvPr id="4" name="Picture 3"/>
          <p:cNvPicPr>
            <a:picLocks noChangeAspect="1"/>
          </p:cNvPicPr>
          <p:nvPr/>
        </p:nvPicPr>
        <p:blipFill>
          <a:blip r:embed="rId2"/>
          <a:stretch>
            <a:fillRect/>
          </a:stretch>
        </p:blipFill>
        <p:spPr>
          <a:xfrm>
            <a:off x="7134144" y="5879966"/>
            <a:ext cx="1599350" cy="799675"/>
          </a:xfrm>
          <a:prstGeom prst="rect">
            <a:avLst/>
          </a:prstGeom>
        </p:spPr>
      </p:pic>
    </p:spTree>
    <p:extLst>
      <p:ext uri="{BB962C8B-B14F-4D97-AF65-F5344CB8AC3E}">
        <p14:creationId xmlns:p14="http://schemas.microsoft.com/office/powerpoint/2010/main" val="38652031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2" name="Rounded Rectangular Callout 1"/>
          <p:cNvSpPr/>
          <p:nvPr/>
        </p:nvSpPr>
        <p:spPr bwMode="auto">
          <a:xfrm>
            <a:off x="1403648" y="234436"/>
            <a:ext cx="1676735" cy="468052"/>
          </a:xfrm>
          <a:prstGeom prst="wedgeRoundRectCallout">
            <a:avLst>
              <a:gd name="adj1" fmla="val -49425"/>
              <a:gd name="adj2" fmla="val 9886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1547664" y="234436"/>
            <a:ext cx="1368152" cy="369332"/>
          </a:xfrm>
          <a:prstGeom prst="rect">
            <a:avLst/>
          </a:prstGeom>
          <a:noFill/>
        </p:spPr>
        <p:txBody>
          <a:bodyPr wrap="square" rtlCol="0">
            <a:spAutoFit/>
          </a:bodyPr>
          <a:lstStyle/>
          <a:p>
            <a:r>
              <a:rPr lang="en-GB" dirty="0" err="1" smtClean="0">
                <a:solidFill>
                  <a:srgbClr val="000000"/>
                </a:solidFill>
              </a:rPr>
              <a:t>struct</a:t>
            </a:r>
            <a:endParaRPr lang="en-GB" dirty="0">
              <a:solidFill>
                <a:srgbClr val="000000"/>
              </a:solidFill>
            </a:endParaRPr>
          </a:p>
        </p:txBody>
      </p:sp>
      <p:sp>
        <p:nvSpPr>
          <p:cNvPr id="6" name="Rounded Rectangular Callout 5"/>
          <p:cNvSpPr/>
          <p:nvPr/>
        </p:nvSpPr>
        <p:spPr bwMode="auto">
          <a:xfrm>
            <a:off x="5364088" y="702488"/>
            <a:ext cx="1280691" cy="468052"/>
          </a:xfrm>
          <a:prstGeom prst="wedgeRoundRectCallout">
            <a:avLst>
              <a:gd name="adj1" fmla="val -67360"/>
              <a:gd name="adj2" fmla="val 87323"/>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7" name="TextBox 6"/>
          <p:cNvSpPr txBox="1"/>
          <p:nvPr/>
        </p:nvSpPr>
        <p:spPr>
          <a:xfrm>
            <a:off x="5328084" y="728700"/>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
        <p:nvSpPr>
          <p:cNvPr id="10" name="Rounded Rectangular Callout 9"/>
          <p:cNvSpPr/>
          <p:nvPr/>
        </p:nvSpPr>
        <p:spPr bwMode="auto">
          <a:xfrm>
            <a:off x="4463988" y="1502786"/>
            <a:ext cx="1280691" cy="468052"/>
          </a:xfrm>
          <a:prstGeom prst="wedgeRoundRectCallout">
            <a:avLst>
              <a:gd name="adj1" fmla="val -85295"/>
              <a:gd name="adj2" fmla="val 4979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11" name="TextBox 10"/>
          <p:cNvSpPr txBox="1"/>
          <p:nvPr/>
        </p:nvSpPr>
        <p:spPr>
          <a:xfrm>
            <a:off x="4391980" y="1547500"/>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
        <p:nvSpPr>
          <p:cNvPr id="12" name="Rounded Rectangular Callout 11"/>
          <p:cNvSpPr/>
          <p:nvPr/>
        </p:nvSpPr>
        <p:spPr bwMode="auto">
          <a:xfrm>
            <a:off x="3311860" y="2538692"/>
            <a:ext cx="1280691" cy="468052"/>
          </a:xfrm>
          <a:prstGeom prst="wedgeRoundRectCallout">
            <a:avLst>
              <a:gd name="adj1" fmla="val -67360"/>
              <a:gd name="adj2" fmla="val 87323"/>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13" name="TextBox 12"/>
          <p:cNvSpPr txBox="1"/>
          <p:nvPr/>
        </p:nvSpPr>
        <p:spPr>
          <a:xfrm>
            <a:off x="3275856" y="2564904"/>
            <a:ext cx="1368152" cy="369332"/>
          </a:xfrm>
          <a:prstGeom prst="rect">
            <a:avLst/>
          </a:prstGeom>
          <a:noFill/>
        </p:spPr>
        <p:txBody>
          <a:bodyPr wrap="square" rtlCol="0">
            <a:spAutoFit/>
          </a:bodyPr>
          <a:lstStyle/>
          <a:p>
            <a:r>
              <a:rPr lang="en-GB" dirty="0" smtClean="0">
                <a:solidFill>
                  <a:srgbClr val="000000"/>
                </a:solidFill>
              </a:rPr>
              <a:t>field</a:t>
            </a:r>
            <a:endParaRPr lang="en-GB" dirty="0">
              <a:solidFill>
                <a:srgbClr val="000000"/>
              </a:solidFill>
            </a:endParaRPr>
          </a:p>
        </p:txBody>
      </p:sp>
    </p:spTree>
    <p:extLst>
      <p:ext uri="{BB962C8B-B14F-4D97-AF65-F5344CB8AC3E}">
        <p14:creationId xmlns:p14="http://schemas.microsoft.com/office/powerpoint/2010/main" val="21411314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10" grpId="1" animBg="1"/>
      <p:bldP spid="11" grpId="1"/>
      <p:bldP spid="12" grpId="1" animBg="1"/>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8" name="Rounded Rectangular Callout 7"/>
          <p:cNvSpPr/>
          <p:nvPr/>
        </p:nvSpPr>
        <p:spPr bwMode="auto">
          <a:xfrm>
            <a:off x="6480212" y="1268760"/>
            <a:ext cx="1476164" cy="672543"/>
          </a:xfrm>
          <a:prstGeom prst="wedgeRoundRectCallout">
            <a:avLst>
              <a:gd name="adj1" fmla="val -90571"/>
              <a:gd name="adj2" fmla="val 2469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9" name="TextBox 8"/>
          <p:cNvSpPr txBox="1"/>
          <p:nvPr/>
        </p:nvSpPr>
        <p:spPr>
          <a:xfrm>
            <a:off x="6408204" y="1232756"/>
            <a:ext cx="1656184" cy="646331"/>
          </a:xfrm>
          <a:prstGeom prst="rect">
            <a:avLst/>
          </a:prstGeom>
          <a:noFill/>
        </p:spPr>
        <p:txBody>
          <a:bodyPr wrap="square" rtlCol="0">
            <a:spAutoFit/>
          </a:bodyPr>
          <a:lstStyle/>
          <a:p>
            <a:r>
              <a:rPr lang="en-GB" dirty="0" smtClean="0">
                <a:solidFill>
                  <a:srgbClr val="000000"/>
                </a:solidFill>
              </a:rPr>
              <a:t>constraint declaration</a:t>
            </a:r>
            <a:endParaRPr lang="en-GB" dirty="0">
              <a:solidFill>
                <a:srgbClr val="000000"/>
              </a:solidFill>
            </a:endParaRPr>
          </a:p>
        </p:txBody>
      </p:sp>
    </p:spTree>
    <p:extLst>
      <p:ext uri="{BB962C8B-B14F-4D97-AF65-F5344CB8AC3E}">
        <p14:creationId xmlns:p14="http://schemas.microsoft.com/office/powerpoint/2010/main" val="7465821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sp>
        <p:nvSpPr>
          <p:cNvPr id="2" name="Rounded Rectangular Callout 1"/>
          <p:cNvSpPr/>
          <p:nvPr/>
        </p:nvSpPr>
        <p:spPr bwMode="auto">
          <a:xfrm>
            <a:off x="7416316" y="1006841"/>
            <a:ext cx="1676735" cy="793615"/>
          </a:xfrm>
          <a:prstGeom prst="wedgeRoundRectCallout">
            <a:avLst>
              <a:gd name="adj1" fmla="val -81658"/>
              <a:gd name="adj2" fmla="val -57670"/>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 name="TextBox 3"/>
          <p:cNvSpPr txBox="1"/>
          <p:nvPr/>
        </p:nvSpPr>
        <p:spPr>
          <a:xfrm>
            <a:off x="7596336" y="1036957"/>
            <a:ext cx="1368152" cy="1095899"/>
          </a:xfrm>
          <a:prstGeom prst="rect">
            <a:avLst/>
          </a:prstGeom>
          <a:noFill/>
        </p:spPr>
        <p:txBody>
          <a:bodyPr wrap="square" rtlCol="0">
            <a:spAutoFit/>
          </a:bodyPr>
          <a:lstStyle/>
          <a:p>
            <a:r>
              <a:rPr lang="en-GB" dirty="0" smtClean="0"/>
              <a:t>type definition</a:t>
            </a:r>
            <a:endParaRPr lang="en-GB" dirty="0"/>
          </a:p>
        </p:txBody>
      </p:sp>
      <p:sp>
        <p:nvSpPr>
          <p:cNvPr id="6" name="Rounded Rectangular Callout 5"/>
          <p:cNvSpPr/>
          <p:nvPr/>
        </p:nvSpPr>
        <p:spPr bwMode="auto">
          <a:xfrm>
            <a:off x="880739" y="2780928"/>
            <a:ext cx="1676735" cy="793615"/>
          </a:xfrm>
          <a:prstGeom prst="wedgeRoundRectCallout">
            <a:avLst>
              <a:gd name="adj1" fmla="val -23638"/>
              <a:gd name="adj2" fmla="val -96824"/>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1043608" y="2854677"/>
            <a:ext cx="1368152" cy="646331"/>
          </a:xfrm>
          <a:prstGeom prst="rect">
            <a:avLst/>
          </a:prstGeom>
          <a:noFill/>
        </p:spPr>
        <p:txBody>
          <a:bodyPr wrap="square" rtlCol="0">
            <a:spAutoFit/>
          </a:bodyPr>
          <a:lstStyle/>
          <a:p>
            <a:r>
              <a:rPr lang="en-GB" dirty="0" smtClean="0"/>
              <a:t>subtype definition</a:t>
            </a:r>
            <a:endParaRPr lang="en-GB"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grpSp>
        <p:nvGrpSpPr>
          <p:cNvPr id="5" name="Group 4"/>
          <p:cNvGrpSpPr/>
          <p:nvPr/>
        </p:nvGrpSpPr>
        <p:grpSpPr>
          <a:xfrm>
            <a:off x="6516216" y="5058472"/>
            <a:ext cx="1676735" cy="468052"/>
            <a:chOff x="7416316" y="4473116"/>
            <a:chExt cx="1676735" cy="468052"/>
          </a:xfrm>
        </p:grpSpPr>
        <p:sp>
          <p:nvSpPr>
            <p:cNvPr id="2" name="Rounded Rectangular Callout 1"/>
            <p:cNvSpPr/>
            <p:nvPr/>
          </p:nvSpPr>
          <p:spPr bwMode="auto">
            <a:xfrm>
              <a:off x="7416316" y="4473116"/>
              <a:ext cx="1676735" cy="468052"/>
            </a:xfrm>
            <a:prstGeom prst="wedgeRoundRectCallout">
              <a:avLst>
                <a:gd name="adj1" fmla="val -56677"/>
                <a:gd name="adj2" fmla="val 70005"/>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7560332" y="4473116"/>
              <a:ext cx="1368152" cy="369332"/>
            </a:xfrm>
            <a:prstGeom prst="rect">
              <a:avLst/>
            </a:prstGeom>
            <a:noFill/>
          </p:spPr>
          <p:txBody>
            <a:bodyPr wrap="square" rtlCol="0">
              <a:spAutoFit/>
            </a:bodyPr>
            <a:lstStyle/>
            <a:p>
              <a:r>
                <a:rPr lang="en-GB" dirty="0" smtClean="0">
                  <a:solidFill>
                    <a:srgbClr val="000000"/>
                  </a:solidFill>
                </a:rPr>
                <a:t>method</a:t>
              </a:r>
              <a:endParaRPr lang="en-GB" dirty="0">
                <a:solidFill>
                  <a:srgbClr val="000000"/>
                </a:solidFill>
              </a:endParaRPr>
            </a:p>
          </p:txBody>
        </p:sp>
      </p:grpSp>
    </p:spTree>
    <p:extLst>
      <p:ext uri="{BB962C8B-B14F-4D97-AF65-F5344CB8AC3E}">
        <p14:creationId xmlns:p14="http://schemas.microsoft.com/office/powerpoint/2010/main" val="229887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1C7EE">
            <a:alpha val="30000"/>
          </a:srgb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91" y="208865"/>
            <a:ext cx="8732460" cy="6539375"/>
          </a:xfrm>
        </p:spPr>
        <p:txBody>
          <a:bodyPr/>
          <a:lstStyle/>
          <a:p>
            <a:pPr marL="0" indent="0">
              <a:spcBef>
                <a:spcPts val="0"/>
              </a:spcBef>
              <a:buNone/>
            </a:pPr>
            <a:r>
              <a:rPr lang="en-GB" sz="2000" dirty="0">
                <a:solidFill>
                  <a:srgbClr val="3366FF"/>
                </a:solidFill>
                <a:latin typeface="Courier"/>
                <a:cs typeface="Courier"/>
              </a:rPr>
              <a:t>type</a:t>
            </a:r>
            <a:r>
              <a:rPr lang="en-GB" sz="2000" dirty="0">
                <a:latin typeface="Courier"/>
                <a:cs typeface="Courier"/>
              </a:rPr>
              <a:t> </a:t>
            </a:r>
            <a:r>
              <a:rPr lang="en-GB" sz="2000" dirty="0" err="1">
                <a:latin typeface="Courier"/>
                <a:cs typeface="Courier"/>
              </a:rPr>
              <a:t>PCICommandType</a:t>
            </a:r>
            <a:r>
              <a:rPr lang="en-GB" sz="2000" dirty="0">
                <a:latin typeface="Courier"/>
                <a:cs typeface="Courier"/>
              </a:rPr>
              <a:t>: [ IO_READ=0x2, IO_WRITE=0x3,</a:t>
            </a:r>
          </a:p>
          <a:p>
            <a:pPr marL="0" indent="0">
              <a:spcBef>
                <a:spcPts val="0"/>
              </a:spcBef>
              <a:buNone/>
            </a:pPr>
            <a:r>
              <a:rPr lang="en-GB" sz="2000" dirty="0">
                <a:latin typeface="Courier"/>
                <a:cs typeface="Courier"/>
              </a:rPr>
              <a:t>                       MEM_READ=0x6, MEM_WRITE=0x7 ];</a:t>
            </a:r>
          </a:p>
          <a:p>
            <a:pPr marL="0" indent="0">
              <a:spcBef>
                <a:spcPts val="0"/>
              </a:spcBef>
              <a:buNone/>
            </a:pPr>
            <a:r>
              <a:rPr lang="en-GB" sz="2000" dirty="0" err="1">
                <a:solidFill>
                  <a:srgbClr val="3366FF"/>
                </a:solidFill>
                <a:latin typeface="Courier"/>
                <a:cs typeface="Courier"/>
              </a:rPr>
              <a:t>struct</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like transaction {</a:t>
            </a:r>
          </a:p>
          <a:p>
            <a:pPr marL="0" indent="0">
              <a:spcBef>
                <a:spcPts val="0"/>
              </a:spcBef>
              <a:buNone/>
            </a:pPr>
            <a:r>
              <a:rPr lang="en-GB" sz="2000" dirty="0">
                <a:latin typeface="Courier"/>
                <a:cs typeface="Courier"/>
              </a:rPr>
              <a:t>    command : </a:t>
            </a:r>
            <a:r>
              <a:rPr lang="en-GB" sz="2000" dirty="0" err="1">
                <a:latin typeface="Courier"/>
                <a:cs typeface="Courier"/>
              </a:rPr>
              <a:t>PCICommandType</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keep soft </a:t>
            </a:r>
            <a:r>
              <a:rPr lang="en-GB" sz="2000" dirty="0" err="1">
                <a:latin typeface="Courier"/>
                <a:cs typeface="Courier"/>
              </a:rPr>
              <a:t>data.size</a:t>
            </a:r>
            <a:r>
              <a:rPr lang="en-GB" sz="2000" dirty="0">
                <a:latin typeface="Courier"/>
                <a:cs typeface="Courier"/>
              </a:rPr>
              <a:t>() in [0..7];</a:t>
            </a:r>
          </a:p>
          <a:p>
            <a:pPr marL="0" indent="0">
              <a:spcBef>
                <a:spcPts val="0"/>
              </a:spcBef>
              <a:buNone/>
            </a:pPr>
            <a:r>
              <a:rPr lang="en-GB" sz="2000" dirty="0">
                <a:latin typeface="Courier"/>
                <a:cs typeface="Courier"/>
              </a:rPr>
              <a:t>    </a:t>
            </a:r>
            <a:r>
              <a:rPr lang="en-GB" sz="2000" dirty="0" err="1">
                <a:latin typeface="Courier"/>
                <a:cs typeface="Courier"/>
              </a:rPr>
              <a:t>dual_address</a:t>
            </a:r>
            <a:r>
              <a:rPr lang="en-GB" sz="2000" dirty="0">
                <a:latin typeface="Courier"/>
                <a:cs typeface="Courier"/>
              </a:rPr>
              <a:t>: bool;</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when</a:t>
            </a:r>
            <a:r>
              <a:rPr lang="en-GB" sz="2000" dirty="0">
                <a:latin typeface="Courier"/>
                <a:cs typeface="Courier"/>
              </a:rPr>
              <a:t> </a:t>
            </a:r>
            <a:r>
              <a:rPr lang="en-GB" sz="2000" dirty="0" err="1">
                <a:latin typeface="Courier"/>
                <a:cs typeface="Courier"/>
              </a:rPr>
              <a:t>dual_address</a:t>
            </a:r>
            <a:r>
              <a:rPr lang="en-GB" sz="2000" dirty="0">
                <a:latin typeface="Courier"/>
                <a:cs typeface="Courier"/>
              </a:rPr>
              <a:t> </a:t>
            </a:r>
            <a:r>
              <a:rPr lang="en-GB" sz="2000" dirty="0" err="1">
                <a:latin typeface="Courier"/>
                <a:cs typeface="Courier"/>
              </a:rPr>
              <a:t>pci_transaction</a:t>
            </a:r>
            <a:r>
              <a:rPr lang="en-GB" sz="2000" dirty="0">
                <a:latin typeface="Courier"/>
                <a:cs typeface="Courier"/>
              </a:rPr>
              <a:t> {</a:t>
            </a:r>
          </a:p>
          <a:p>
            <a:pPr marL="0" indent="0">
              <a:spcBef>
                <a:spcPts val="0"/>
              </a:spcBef>
              <a:buNone/>
            </a:pPr>
            <a:r>
              <a:rPr lang="en-GB" sz="2000" dirty="0">
                <a:latin typeface="Courier"/>
                <a:cs typeface="Courier"/>
              </a:rPr>
              <a:t>        address2: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    </a:t>
            </a:r>
            <a:r>
              <a:rPr lang="en-GB" sz="2000" dirty="0" err="1">
                <a:latin typeface="Courier"/>
                <a:cs typeface="Courier"/>
              </a:rPr>
              <a:t>bus_id</a:t>
            </a:r>
            <a:r>
              <a:rPr lang="en-GB" sz="2000" dirty="0">
                <a:latin typeface="Courier"/>
                <a:cs typeface="Courier"/>
              </a:rPr>
              <a:t>: </a:t>
            </a:r>
            <a:r>
              <a:rPr lang="en-GB" sz="2000" dirty="0" err="1">
                <a:latin typeface="Courier"/>
                <a:cs typeface="Courier"/>
              </a:rPr>
              <a:t>uint</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event</a:t>
            </a:r>
            <a:r>
              <a:rPr lang="en-GB" sz="2000" dirty="0">
                <a:latin typeface="Courier"/>
                <a:cs typeface="Courier"/>
              </a:rPr>
              <a:t> initiate;</a:t>
            </a:r>
          </a:p>
          <a:p>
            <a:pPr marL="0" indent="0">
              <a:spcBef>
                <a:spcPts val="0"/>
              </a:spcBef>
              <a:buNone/>
            </a:pPr>
            <a:r>
              <a:rPr lang="en-GB" sz="2000" dirty="0" smtClean="0">
                <a:latin typeface="Courier"/>
                <a:cs typeface="Courier"/>
              </a:rPr>
              <a:t>    </a:t>
            </a:r>
            <a:r>
              <a:rPr lang="en-GB" sz="2000" dirty="0">
                <a:latin typeface="Courier"/>
                <a:cs typeface="Courier"/>
              </a:rPr>
              <a:t>on initiate {</a:t>
            </a:r>
          </a:p>
          <a:p>
            <a:pPr marL="0" indent="0">
              <a:spcBef>
                <a:spcPts val="0"/>
              </a:spcBef>
              <a:buNone/>
            </a:pPr>
            <a:r>
              <a:rPr lang="en-GB" sz="2000" dirty="0" smtClean="0">
                <a:latin typeface="Courier"/>
                <a:cs typeface="Courier"/>
              </a:rPr>
              <a:t>      </a:t>
            </a:r>
            <a:r>
              <a:rPr lang="en-GB" sz="2000" dirty="0">
                <a:latin typeface="Courier"/>
                <a:cs typeface="Courier"/>
              </a:rPr>
              <a:t>out("An event </a:t>
            </a:r>
            <a:r>
              <a:rPr lang="en-GB" sz="2000" dirty="0" smtClean="0">
                <a:latin typeface="Courier"/>
                <a:cs typeface="Courier"/>
              </a:rPr>
              <a:t>was initiated </a:t>
            </a:r>
            <a:r>
              <a:rPr lang="en-GB" sz="2000" dirty="0">
                <a:latin typeface="Courier"/>
                <a:cs typeface="Courier"/>
              </a:rPr>
              <a:t>on bus </a:t>
            </a:r>
            <a:r>
              <a:rPr lang="en-GB" sz="2000" dirty="0" smtClean="0">
                <a:latin typeface="Courier"/>
                <a:cs typeface="Courier"/>
              </a:rPr>
              <a:t>”, </a:t>
            </a:r>
            <a:r>
              <a:rPr lang="en-GB" sz="2000" dirty="0" err="1" smtClean="0">
                <a:latin typeface="Courier"/>
                <a:cs typeface="Courier"/>
              </a:rPr>
              <a:t>bus_id</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smtClean="0">
                <a:latin typeface="Courier"/>
                <a:cs typeface="Courier"/>
              </a:rPr>
              <a:t>    </a:t>
            </a:r>
            <a:r>
              <a:rPr lang="en-GB" sz="2000" dirty="0">
                <a:solidFill>
                  <a:srgbClr val="3366FF"/>
                </a:solidFill>
                <a:latin typeface="Courier"/>
                <a:cs typeface="Courier"/>
              </a:rPr>
              <a:t>cover</a:t>
            </a:r>
            <a:r>
              <a:rPr lang="en-GB" sz="2000" dirty="0">
                <a:latin typeface="Courier"/>
                <a:cs typeface="Courier"/>
              </a:rPr>
              <a:t> initiate </a:t>
            </a:r>
            <a:r>
              <a:rPr lang="en-GB" sz="2000" dirty="0">
                <a:solidFill>
                  <a:srgbClr val="3366FF"/>
                </a:solidFill>
                <a:latin typeface="Courier"/>
                <a:cs typeface="Courier"/>
              </a:rPr>
              <a:t>is</a:t>
            </a:r>
            <a:r>
              <a:rPr lang="en-GB" sz="2000" dirty="0">
                <a:latin typeface="Courier"/>
                <a:cs typeface="Courier"/>
              </a:rPr>
              <a:t> {</a:t>
            </a:r>
          </a:p>
          <a:p>
            <a:pPr marL="0" indent="0">
              <a:spcBef>
                <a:spcPts val="0"/>
              </a:spcBef>
              <a:buNone/>
            </a:pPr>
            <a:r>
              <a:rPr lang="en-GB" sz="2000" dirty="0" smtClean="0">
                <a:latin typeface="Courier"/>
                <a:cs typeface="Courier"/>
              </a:rPr>
              <a:t>        </a:t>
            </a:r>
            <a:r>
              <a:rPr lang="en-GB" sz="2000" dirty="0">
                <a:latin typeface="Courier"/>
                <a:cs typeface="Courier"/>
              </a:rPr>
              <a:t>item command;</a:t>
            </a:r>
          </a:p>
          <a:p>
            <a:pPr marL="0" indent="0">
              <a:spcBef>
                <a:spcPts val="0"/>
              </a:spcBef>
              <a:buNone/>
            </a:pPr>
            <a:r>
              <a:rPr lang="en-GB" sz="2000" dirty="0" smtClean="0">
                <a:latin typeface="Courier"/>
                <a:cs typeface="Courier"/>
              </a:rPr>
              <a:t>    </a:t>
            </a:r>
            <a:r>
              <a:rPr lang="en-GB" sz="2000" dirty="0">
                <a:latin typeface="Courier"/>
                <a:cs typeface="Courier"/>
              </a:rPr>
              <a:t>};</a:t>
            </a:r>
          </a:p>
          <a:p>
            <a:pPr marL="0" indent="0">
              <a:spcBef>
                <a:spcPts val="0"/>
              </a:spcBef>
              <a:buNone/>
            </a:pPr>
            <a:r>
              <a:rPr lang="en-GB" sz="2000" dirty="0">
                <a:latin typeface="Courier"/>
                <a:cs typeface="Courier"/>
              </a:rPr>
              <a:t>    transform(</a:t>
            </a:r>
            <a:r>
              <a:rPr lang="en-GB" sz="2000" dirty="0" err="1">
                <a:latin typeface="Courier"/>
                <a:cs typeface="Courier"/>
              </a:rPr>
              <a:t>multiple:uint</a:t>
            </a:r>
            <a:r>
              <a:rPr lang="en-GB" sz="2000" dirty="0">
                <a:latin typeface="Courier"/>
                <a:cs typeface="Courier"/>
              </a:rPr>
              <a:t>) is only {</a:t>
            </a:r>
          </a:p>
          <a:p>
            <a:pPr marL="0" indent="0">
              <a:spcBef>
                <a:spcPts val="0"/>
              </a:spcBef>
              <a:buNone/>
            </a:pPr>
            <a:r>
              <a:rPr lang="en-GB" sz="2000" dirty="0">
                <a:latin typeface="Courier"/>
                <a:cs typeface="Courier"/>
              </a:rPr>
              <a:t>        address = address * multiple;</a:t>
            </a:r>
          </a:p>
          <a:p>
            <a:pPr marL="0" indent="0">
              <a:spcBef>
                <a:spcPts val="0"/>
              </a:spcBef>
              <a:buNone/>
            </a:pPr>
            <a:r>
              <a:rPr lang="en-GB" sz="2000" dirty="0">
                <a:latin typeface="Courier"/>
                <a:cs typeface="Courier"/>
              </a:rPr>
              <a:t>    };</a:t>
            </a:r>
          </a:p>
          <a:p>
            <a:pPr marL="0" indent="0">
              <a:spcBef>
                <a:spcPts val="0"/>
              </a:spcBef>
              <a:buNone/>
            </a:pPr>
            <a:r>
              <a:rPr lang="en-GB" sz="2000" dirty="0">
                <a:latin typeface="Courier"/>
                <a:cs typeface="Courier"/>
              </a:rPr>
              <a:t>}</a:t>
            </a:r>
            <a:r>
              <a:rPr lang="en-GB" sz="2000" dirty="0" smtClean="0">
                <a:latin typeface="Courier"/>
                <a:cs typeface="Courier"/>
              </a:rPr>
              <a:t>;</a:t>
            </a:r>
            <a:endParaRPr lang="en-GB" sz="2000" dirty="0">
              <a:latin typeface="Courier"/>
              <a:cs typeface="Courier"/>
            </a:endParaRPr>
          </a:p>
        </p:txBody>
      </p:sp>
      <p:grpSp>
        <p:nvGrpSpPr>
          <p:cNvPr id="9" name="Group 8"/>
          <p:cNvGrpSpPr/>
          <p:nvPr/>
        </p:nvGrpSpPr>
        <p:grpSpPr>
          <a:xfrm>
            <a:off x="3887924" y="3293434"/>
            <a:ext cx="1501892" cy="433463"/>
            <a:chOff x="3887924" y="3293434"/>
            <a:chExt cx="1501892" cy="433463"/>
          </a:xfrm>
        </p:grpSpPr>
        <p:sp>
          <p:nvSpPr>
            <p:cNvPr id="2" name="Rounded Rectangular Callout 1"/>
            <p:cNvSpPr/>
            <p:nvPr/>
          </p:nvSpPr>
          <p:spPr bwMode="auto">
            <a:xfrm>
              <a:off x="3887924" y="3293434"/>
              <a:ext cx="1501892" cy="433463"/>
            </a:xfrm>
            <a:prstGeom prst="wedgeRoundRectCallout">
              <a:avLst>
                <a:gd name="adj1" fmla="val -84566"/>
                <a:gd name="adj2" fmla="val -7914"/>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4" name="TextBox 3"/>
            <p:cNvSpPr txBox="1"/>
            <p:nvPr/>
          </p:nvSpPr>
          <p:spPr>
            <a:xfrm>
              <a:off x="4177052" y="3293434"/>
              <a:ext cx="886434" cy="369332"/>
            </a:xfrm>
            <a:prstGeom prst="rect">
              <a:avLst/>
            </a:prstGeom>
            <a:noFill/>
          </p:spPr>
          <p:txBody>
            <a:bodyPr wrap="square" rtlCol="0">
              <a:spAutoFit/>
            </a:bodyPr>
            <a:lstStyle/>
            <a:p>
              <a:r>
                <a:rPr lang="en-GB" dirty="0" smtClean="0">
                  <a:solidFill>
                    <a:srgbClr val="000000"/>
                  </a:solidFill>
                </a:rPr>
                <a:t>event</a:t>
              </a:r>
              <a:endParaRPr lang="en-GB" dirty="0">
                <a:solidFill>
                  <a:srgbClr val="000000"/>
                </a:solidFill>
              </a:endParaRPr>
            </a:p>
          </p:txBody>
        </p:sp>
      </p:grpSp>
      <p:grpSp>
        <p:nvGrpSpPr>
          <p:cNvPr id="6" name="Group 5"/>
          <p:cNvGrpSpPr/>
          <p:nvPr/>
        </p:nvGrpSpPr>
        <p:grpSpPr>
          <a:xfrm>
            <a:off x="4921764" y="4257091"/>
            <a:ext cx="1676735" cy="646332"/>
            <a:chOff x="8090116" y="4473115"/>
            <a:chExt cx="1676735" cy="646332"/>
          </a:xfrm>
        </p:grpSpPr>
        <p:sp>
          <p:nvSpPr>
            <p:cNvPr id="7" name="Rounded Rectangular Callout 6"/>
            <p:cNvSpPr/>
            <p:nvPr/>
          </p:nvSpPr>
          <p:spPr bwMode="auto">
            <a:xfrm>
              <a:off x="8090116" y="4473115"/>
              <a:ext cx="1676735" cy="646331"/>
            </a:xfrm>
            <a:prstGeom prst="wedgeRoundRectCallout">
              <a:avLst>
                <a:gd name="adj1" fmla="val -102610"/>
                <a:gd name="adj2" fmla="val 26109"/>
                <a:gd name="adj3" fmla="val 16667"/>
              </a:avLst>
            </a:prstGeom>
            <a:solidFill>
              <a:schemeClr val="bg1"/>
            </a:solid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endParaRPr lang="en-GB" smtClean="0">
                <a:solidFill>
                  <a:srgbClr val="000000"/>
                </a:solidFill>
              </a:endParaRPr>
            </a:p>
          </p:txBody>
        </p:sp>
        <p:sp>
          <p:nvSpPr>
            <p:cNvPr id="8" name="TextBox 7"/>
            <p:cNvSpPr txBox="1"/>
            <p:nvPr/>
          </p:nvSpPr>
          <p:spPr>
            <a:xfrm>
              <a:off x="8244408" y="4473116"/>
              <a:ext cx="1368152" cy="646331"/>
            </a:xfrm>
            <a:prstGeom prst="rect">
              <a:avLst/>
            </a:prstGeom>
            <a:noFill/>
          </p:spPr>
          <p:txBody>
            <a:bodyPr wrap="square" rtlCol="0">
              <a:spAutoFit/>
            </a:bodyPr>
            <a:lstStyle/>
            <a:p>
              <a:r>
                <a:rPr lang="en-GB" dirty="0" smtClean="0">
                  <a:solidFill>
                    <a:srgbClr val="000000"/>
                  </a:solidFill>
                </a:rPr>
                <a:t>coverage declaration</a:t>
              </a:r>
              <a:endParaRPr lang="en-GB" dirty="0">
                <a:solidFill>
                  <a:srgbClr val="000000"/>
                </a:solidFill>
              </a:endParaRPr>
            </a:p>
          </p:txBody>
        </p:sp>
      </p:grpSp>
    </p:spTree>
    <p:extLst>
      <p:ext uri="{BB962C8B-B14F-4D97-AF65-F5344CB8AC3E}">
        <p14:creationId xmlns:p14="http://schemas.microsoft.com/office/powerpoint/2010/main" val="22308524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Predefined </a:t>
            </a:r>
            <a:r>
              <a:rPr lang="en-GB" dirty="0" err="1" smtClean="0"/>
              <a:t>Structs</a:t>
            </a:r>
            <a:endParaRPr lang="en-GB" dirty="0"/>
          </a:p>
        </p:txBody>
      </p:sp>
      <p:sp>
        <p:nvSpPr>
          <p:cNvPr id="3" name="Content Placeholder 2"/>
          <p:cNvSpPr>
            <a:spLocks noGrp="1"/>
          </p:cNvSpPr>
          <p:nvPr>
            <p:ph idx="1"/>
          </p:nvPr>
        </p:nvSpPr>
        <p:spPr>
          <a:xfrm>
            <a:off x="309329" y="1258144"/>
            <a:ext cx="8577702" cy="5200702"/>
          </a:xfrm>
        </p:spPr>
        <p:txBody>
          <a:bodyPr/>
          <a:lstStyle/>
          <a:p>
            <a:r>
              <a:rPr lang="en-GB" sz="2400" dirty="0" smtClean="0"/>
              <a:t>An “e” </a:t>
            </a:r>
            <a:r>
              <a:rPr lang="en-GB" sz="2400" dirty="0"/>
              <a:t>environment contains by default a number of </a:t>
            </a:r>
            <a:r>
              <a:rPr lang="en-GB" sz="2400" dirty="0">
                <a:solidFill>
                  <a:srgbClr val="A50021"/>
                </a:solidFill>
              </a:rPr>
              <a:t>predefined </a:t>
            </a:r>
            <a:r>
              <a:rPr lang="en-GB" sz="2400" dirty="0" err="1">
                <a:solidFill>
                  <a:srgbClr val="A50021"/>
                </a:solidFill>
              </a:rPr>
              <a:t>structs</a:t>
            </a:r>
            <a:r>
              <a:rPr lang="en-GB" sz="2400" dirty="0">
                <a:solidFill>
                  <a:srgbClr val="A50021"/>
                </a:solidFill>
              </a:rPr>
              <a:t> </a:t>
            </a:r>
            <a:r>
              <a:rPr lang="en-GB" sz="2400" dirty="0"/>
              <a:t>(and of course some </a:t>
            </a:r>
            <a:r>
              <a:rPr lang="en-GB" sz="2400" dirty="0">
                <a:solidFill>
                  <a:schemeClr val="accent1">
                    <a:lumMod val="50000"/>
                  </a:schemeClr>
                </a:solidFill>
              </a:rPr>
              <a:t>user-defined </a:t>
            </a:r>
            <a:r>
              <a:rPr lang="en-GB" sz="2400" dirty="0"/>
              <a:t>ones).</a:t>
            </a:r>
          </a:p>
          <a:p>
            <a:endParaRPr lang="en-GB" sz="2400" dirty="0" smtClean="0"/>
          </a:p>
          <a:p>
            <a:endParaRPr lang="en-GB" sz="2400" dirty="0"/>
          </a:p>
          <a:p>
            <a:endParaRPr lang="en-GB" sz="2400" dirty="0" smtClean="0"/>
          </a:p>
          <a:p>
            <a:endParaRPr lang="en-GB" sz="2400" dirty="0"/>
          </a:p>
          <a:p>
            <a:endParaRPr lang="en-GB" sz="2400" dirty="0" smtClean="0"/>
          </a:p>
          <a:p>
            <a:endParaRPr lang="en-GB" sz="2400" dirty="0"/>
          </a:p>
          <a:p>
            <a:r>
              <a:rPr lang="en-GB" sz="2400" dirty="0" smtClean="0"/>
              <a:t>The </a:t>
            </a:r>
            <a:r>
              <a:rPr lang="en-GB" sz="2400" dirty="0"/>
              <a:t>system </a:t>
            </a:r>
            <a:r>
              <a:rPr lang="en-GB" sz="2400" dirty="0" err="1"/>
              <a:t>struct</a:t>
            </a:r>
            <a:r>
              <a:rPr lang="en-GB" sz="2400" dirty="0"/>
              <a:t> </a:t>
            </a:r>
            <a:r>
              <a:rPr lang="en-GB" sz="2400" b="1" dirty="0" smtClean="0">
                <a:solidFill>
                  <a:srgbClr val="A50021"/>
                </a:solidFill>
                <a:latin typeface="Courier"/>
                <a:cs typeface="Courier"/>
              </a:rPr>
              <a:t>sys</a:t>
            </a:r>
            <a:r>
              <a:rPr lang="en-GB" sz="2400" dirty="0" smtClean="0"/>
              <a:t> </a:t>
            </a:r>
            <a:r>
              <a:rPr lang="en-GB" sz="2400" dirty="0"/>
              <a:t>is the root for user-defined </a:t>
            </a:r>
            <a:r>
              <a:rPr lang="en-GB" sz="2400" dirty="0" err="1"/>
              <a:t>structs</a:t>
            </a:r>
            <a:r>
              <a:rPr lang="en-GB" sz="2400" dirty="0"/>
              <a:t>.</a:t>
            </a:r>
          </a:p>
          <a:p>
            <a:pPr lvl="1"/>
            <a:r>
              <a:rPr lang="en-GB" sz="2000" dirty="0" smtClean="0"/>
              <a:t>Must </a:t>
            </a:r>
            <a:r>
              <a:rPr lang="en-GB" sz="2000" dirty="0"/>
              <a:t>instantiate </a:t>
            </a:r>
            <a:r>
              <a:rPr lang="en-GB" sz="2000" dirty="0" smtClean="0"/>
              <a:t>user</a:t>
            </a:r>
            <a:r>
              <a:rPr lang="en-GB" sz="2000" dirty="0"/>
              <a:t>-defined </a:t>
            </a:r>
            <a:r>
              <a:rPr lang="en-GB" sz="2000" dirty="0" err="1" smtClean="0"/>
              <a:t>structs</a:t>
            </a:r>
            <a:r>
              <a:rPr lang="en-GB" sz="2000" dirty="0" smtClean="0"/>
              <a:t> </a:t>
            </a:r>
            <a:r>
              <a:rPr lang="en-GB" sz="2000" dirty="0"/>
              <a:t>under </a:t>
            </a:r>
            <a:r>
              <a:rPr lang="en-GB" sz="2000" b="1" dirty="0" smtClean="0">
                <a:solidFill>
                  <a:srgbClr val="A50021"/>
                </a:solidFill>
                <a:latin typeface="Courier"/>
                <a:cs typeface="Courier"/>
              </a:rPr>
              <a:t>sys</a:t>
            </a:r>
            <a:r>
              <a:rPr lang="en-GB" sz="2000" dirty="0" smtClean="0"/>
              <a:t>.</a:t>
            </a:r>
            <a:endParaRPr lang="en-GB" sz="2000" dirty="0"/>
          </a:p>
          <a:p>
            <a:pPr lvl="1"/>
            <a:r>
              <a:rPr lang="en-GB" sz="2000" dirty="0" smtClean="0"/>
              <a:t>Contents </a:t>
            </a:r>
            <a:r>
              <a:rPr lang="en-GB" sz="2000" dirty="0"/>
              <a:t>of </a:t>
            </a:r>
            <a:r>
              <a:rPr lang="en-GB" sz="2000" b="1" dirty="0" smtClean="0">
                <a:solidFill>
                  <a:srgbClr val="A50021"/>
                </a:solidFill>
                <a:latin typeface="Courier"/>
                <a:cs typeface="Courier"/>
              </a:rPr>
              <a:t>sys</a:t>
            </a:r>
            <a:r>
              <a:rPr lang="en-GB" sz="2000" dirty="0" smtClean="0"/>
              <a:t> </a:t>
            </a:r>
            <a:r>
              <a:rPr lang="en-GB" sz="2000" dirty="0"/>
              <a:t>can be viewed via SN GUI.</a:t>
            </a:r>
          </a:p>
          <a:p>
            <a:r>
              <a:rPr lang="en-GB" sz="2400" dirty="0"/>
              <a:t>  Similar to </a:t>
            </a:r>
            <a:r>
              <a:rPr lang="en-GB" sz="2400" dirty="0" smtClean="0">
                <a:latin typeface="Courier"/>
                <a:cs typeface="Courier"/>
              </a:rPr>
              <a:t>main</a:t>
            </a:r>
            <a:r>
              <a:rPr lang="en-GB" sz="2400" dirty="0" smtClean="0"/>
              <a:t> </a:t>
            </a:r>
            <a:r>
              <a:rPr lang="en-GB" sz="2400" dirty="0"/>
              <a:t>in C. </a:t>
            </a:r>
          </a:p>
        </p:txBody>
      </p:sp>
      <p:grpSp>
        <p:nvGrpSpPr>
          <p:cNvPr id="63" name="Group 62"/>
          <p:cNvGrpSpPr/>
          <p:nvPr/>
        </p:nvGrpSpPr>
        <p:grpSpPr>
          <a:xfrm>
            <a:off x="251520" y="2276872"/>
            <a:ext cx="8604956" cy="2448271"/>
            <a:chOff x="251520" y="1556793"/>
            <a:chExt cx="8604956" cy="2448271"/>
          </a:xfrm>
        </p:grpSpPr>
        <p:sp>
          <p:nvSpPr>
            <p:cNvPr id="62" name="Rectangle 61"/>
            <p:cNvSpPr/>
            <p:nvPr/>
          </p:nvSpPr>
          <p:spPr bwMode="auto">
            <a:xfrm>
              <a:off x="251520" y="1556793"/>
              <a:ext cx="8604956" cy="1512168"/>
            </a:xfrm>
            <a:prstGeom prst="rect">
              <a:avLst/>
            </a:prstGeom>
            <a:solidFill>
              <a:srgbClr val="F1C7EE"/>
            </a:solidFill>
            <a:ln w="19050" cap="flat" cmpd="sng" algn="ctr">
              <a:solidFill>
                <a:schemeClr val="tx1"/>
              </a:solidFill>
              <a:prstDash val="sysDash"/>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pSp>
          <p:nvGrpSpPr>
            <p:cNvPr id="6" name="Group 5"/>
            <p:cNvGrpSpPr/>
            <p:nvPr/>
          </p:nvGrpSpPr>
          <p:grpSpPr>
            <a:xfrm>
              <a:off x="4247964" y="1628800"/>
              <a:ext cx="1296144" cy="468052"/>
              <a:chOff x="4175956" y="2384884"/>
              <a:chExt cx="1296144" cy="468052"/>
            </a:xfrm>
          </p:grpSpPr>
          <p:sp>
            <p:nvSpPr>
              <p:cNvPr id="4" name="Rounded Rectangle 3"/>
              <p:cNvSpPr/>
              <p:nvPr/>
            </p:nvSpPr>
            <p:spPr bwMode="auto">
              <a:xfrm>
                <a:off x="4175956" y="2384884"/>
                <a:ext cx="1296144"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TextBox 4"/>
              <p:cNvSpPr txBox="1"/>
              <p:nvPr/>
            </p:nvSpPr>
            <p:spPr>
              <a:xfrm>
                <a:off x="4355976" y="2384884"/>
                <a:ext cx="972616" cy="400110"/>
              </a:xfrm>
              <a:prstGeom prst="rect">
                <a:avLst/>
              </a:prstGeom>
              <a:noFill/>
            </p:spPr>
            <p:txBody>
              <a:bodyPr wrap="square" rtlCol="0">
                <a:spAutoFit/>
              </a:bodyPr>
              <a:lstStyle/>
              <a:p>
                <a:r>
                  <a:rPr lang="en-GB" sz="2000" dirty="0" smtClean="0"/>
                  <a:t>global</a:t>
                </a:r>
                <a:endParaRPr lang="en-GB" sz="2000" dirty="0"/>
              </a:p>
            </p:txBody>
          </p:sp>
        </p:grpSp>
        <p:grpSp>
          <p:nvGrpSpPr>
            <p:cNvPr id="7" name="Group 6"/>
            <p:cNvGrpSpPr/>
            <p:nvPr/>
          </p:nvGrpSpPr>
          <p:grpSpPr>
            <a:xfrm>
              <a:off x="359532" y="2464224"/>
              <a:ext cx="1152636" cy="468052"/>
              <a:chOff x="4175956" y="2384884"/>
              <a:chExt cx="1152636" cy="468052"/>
            </a:xfrm>
          </p:grpSpPr>
          <p:sp>
            <p:nvSpPr>
              <p:cNvPr id="8" name="Rounded Rectangle 7"/>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4211960" y="2384884"/>
                <a:ext cx="1116632" cy="400110"/>
              </a:xfrm>
              <a:prstGeom prst="rect">
                <a:avLst/>
              </a:prstGeom>
              <a:noFill/>
            </p:spPr>
            <p:txBody>
              <a:bodyPr wrap="square" rtlCol="0">
                <a:spAutoFit/>
              </a:bodyPr>
              <a:lstStyle/>
              <a:p>
                <a:r>
                  <a:rPr lang="en-GB" sz="2000" dirty="0" smtClean="0"/>
                  <a:t>packing</a:t>
                </a:r>
                <a:endParaRPr lang="en-GB" sz="2000" dirty="0"/>
              </a:p>
            </p:txBody>
          </p:sp>
        </p:grpSp>
        <p:grpSp>
          <p:nvGrpSpPr>
            <p:cNvPr id="11" name="Group 10"/>
            <p:cNvGrpSpPr/>
            <p:nvPr/>
          </p:nvGrpSpPr>
          <p:grpSpPr>
            <a:xfrm>
              <a:off x="1835696" y="2464224"/>
              <a:ext cx="1152636" cy="468052"/>
              <a:chOff x="4175956" y="2384884"/>
              <a:chExt cx="1152636" cy="468052"/>
            </a:xfrm>
          </p:grpSpPr>
          <p:sp>
            <p:nvSpPr>
              <p:cNvPr id="12" name="Rounded Rectangle 11"/>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4211960" y="2384884"/>
                <a:ext cx="1116632" cy="400110"/>
              </a:xfrm>
              <a:prstGeom prst="rect">
                <a:avLst/>
              </a:prstGeom>
              <a:noFill/>
            </p:spPr>
            <p:txBody>
              <a:bodyPr wrap="square" rtlCol="0">
                <a:spAutoFit/>
              </a:bodyPr>
              <a:lstStyle/>
              <a:p>
                <a:r>
                  <a:rPr lang="en-GB" sz="2000" dirty="0" smtClean="0"/>
                  <a:t>session</a:t>
                </a:r>
                <a:endParaRPr lang="en-GB" sz="2000" dirty="0"/>
              </a:p>
            </p:txBody>
          </p:sp>
        </p:grpSp>
        <p:grpSp>
          <p:nvGrpSpPr>
            <p:cNvPr id="14" name="Group 13"/>
            <p:cNvGrpSpPr/>
            <p:nvPr/>
          </p:nvGrpSpPr>
          <p:grpSpPr>
            <a:xfrm>
              <a:off x="3275856" y="2464224"/>
              <a:ext cx="900100" cy="468052"/>
              <a:chOff x="4175956" y="2384884"/>
              <a:chExt cx="1152636" cy="468052"/>
            </a:xfrm>
          </p:grpSpPr>
          <p:sp>
            <p:nvSpPr>
              <p:cNvPr id="15" name="Rounded Rectangle 14"/>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4211960" y="2384884"/>
                <a:ext cx="1116632" cy="400110"/>
              </a:xfrm>
              <a:prstGeom prst="rect">
                <a:avLst/>
              </a:prstGeom>
              <a:noFill/>
            </p:spPr>
            <p:txBody>
              <a:bodyPr wrap="square" rtlCol="0">
                <a:spAutoFit/>
              </a:bodyPr>
              <a:lstStyle/>
              <a:p>
                <a:r>
                  <a:rPr lang="en-GB" sz="2000" dirty="0" smtClean="0"/>
                  <a:t>files</a:t>
                </a:r>
                <a:endParaRPr lang="en-GB" sz="2000" dirty="0"/>
              </a:p>
            </p:txBody>
          </p:sp>
        </p:grpSp>
        <p:grpSp>
          <p:nvGrpSpPr>
            <p:cNvPr id="18" name="Group 17"/>
            <p:cNvGrpSpPr/>
            <p:nvPr/>
          </p:nvGrpSpPr>
          <p:grpSpPr>
            <a:xfrm>
              <a:off x="4428492" y="2478499"/>
              <a:ext cx="900100" cy="468052"/>
              <a:chOff x="4175956" y="2384884"/>
              <a:chExt cx="1152636" cy="468052"/>
            </a:xfrm>
            <a:solidFill>
              <a:srgbClr val="E482E3"/>
            </a:solidFill>
          </p:grpSpPr>
          <p:sp>
            <p:nvSpPr>
              <p:cNvPr id="19" name="Rounded Rectangle 18"/>
              <p:cNvSpPr/>
              <p:nvPr/>
            </p:nvSpPr>
            <p:spPr bwMode="auto">
              <a:xfrm>
                <a:off x="4175956" y="2384884"/>
                <a:ext cx="1152636" cy="468052"/>
              </a:xfrm>
              <a:prstGeom prst="roundRect">
                <a:avLst/>
              </a:prstGeom>
              <a:grp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4211960" y="2384884"/>
                <a:ext cx="1116632" cy="400110"/>
              </a:xfrm>
              <a:prstGeom prst="rect">
                <a:avLst/>
              </a:prstGeom>
              <a:noFill/>
            </p:spPr>
            <p:txBody>
              <a:bodyPr wrap="square" rtlCol="0">
                <a:spAutoFit/>
              </a:bodyPr>
              <a:lstStyle/>
              <a:p>
                <a:r>
                  <a:rPr lang="en-GB" sz="2000" dirty="0" smtClean="0"/>
                  <a:t>sys</a:t>
                </a:r>
                <a:endParaRPr lang="en-GB" sz="2000" dirty="0"/>
              </a:p>
            </p:txBody>
          </p:sp>
        </p:grpSp>
        <p:grpSp>
          <p:nvGrpSpPr>
            <p:cNvPr id="21" name="Group 20"/>
            <p:cNvGrpSpPr/>
            <p:nvPr/>
          </p:nvGrpSpPr>
          <p:grpSpPr>
            <a:xfrm>
              <a:off x="5730860" y="2478499"/>
              <a:ext cx="1368152" cy="707886"/>
              <a:chOff x="4175956" y="2384884"/>
              <a:chExt cx="1152636" cy="707886"/>
            </a:xfrm>
          </p:grpSpPr>
          <p:sp>
            <p:nvSpPr>
              <p:cNvPr id="22" name="Rounded Rectangle 21"/>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3" name="TextBox 22"/>
              <p:cNvSpPr txBox="1"/>
              <p:nvPr/>
            </p:nvSpPr>
            <p:spPr>
              <a:xfrm>
                <a:off x="4211960" y="2384884"/>
                <a:ext cx="1116632" cy="707886"/>
              </a:xfrm>
              <a:prstGeom prst="rect">
                <a:avLst/>
              </a:prstGeom>
              <a:noFill/>
            </p:spPr>
            <p:txBody>
              <a:bodyPr wrap="square" rtlCol="0">
                <a:spAutoFit/>
              </a:bodyPr>
              <a:lstStyle/>
              <a:p>
                <a:r>
                  <a:rPr lang="en-GB" sz="2000" dirty="0" smtClean="0"/>
                  <a:t>scheduler</a:t>
                </a:r>
                <a:endParaRPr lang="en-GB" sz="2000" dirty="0"/>
              </a:p>
            </p:txBody>
          </p:sp>
        </p:grpSp>
        <p:grpSp>
          <p:nvGrpSpPr>
            <p:cNvPr id="24" name="Group 23"/>
            <p:cNvGrpSpPr/>
            <p:nvPr/>
          </p:nvGrpSpPr>
          <p:grpSpPr>
            <a:xfrm>
              <a:off x="7354515" y="2464224"/>
              <a:ext cx="1368152" cy="468052"/>
              <a:chOff x="4175956" y="2384884"/>
              <a:chExt cx="1152636" cy="468052"/>
            </a:xfrm>
          </p:grpSpPr>
          <p:sp>
            <p:nvSpPr>
              <p:cNvPr id="25" name="Rounded Rectangle 24"/>
              <p:cNvSpPr/>
              <p:nvPr/>
            </p:nvSpPr>
            <p:spPr bwMode="auto">
              <a:xfrm>
                <a:off x="4175956" y="2384884"/>
                <a:ext cx="1152636" cy="468052"/>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TextBox 25"/>
              <p:cNvSpPr txBox="1"/>
              <p:nvPr/>
            </p:nvSpPr>
            <p:spPr>
              <a:xfrm>
                <a:off x="4211960" y="2384884"/>
                <a:ext cx="1116632" cy="400110"/>
              </a:xfrm>
              <a:prstGeom prst="rect">
                <a:avLst/>
              </a:prstGeom>
              <a:noFill/>
            </p:spPr>
            <p:txBody>
              <a:bodyPr wrap="square" rtlCol="0">
                <a:spAutoFit/>
              </a:bodyPr>
              <a:lstStyle/>
              <a:p>
                <a:r>
                  <a:rPr lang="en-GB" sz="2000" dirty="0" smtClean="0"/>
                  <a:t>simulator</a:t>
                </a:r>
                <a:endParaRPr lang="en-GB" sz="2000" dirty="0"/>
              </a:p>
            </p:txBody>
          </p:sp>
        </p:grpSp>
        <p:grpSp>
          <p:nvGrpSpPr>
            <p:cNvPr id="27" name="Group 26"/>
            <p:cNvGrpSpPr/>
            <p:nvPr/>
          </p:nvGrpSpPr>
          <p:grpSpPr>
            <a:xfrm>
              <a:off x="3815916" y="3297178"/>
              <a:ext cx="2075204" cy="707886"/>
              <a:chOff x="4175956" y="2384884"/>
              <a:chExt cx="1152636" cy="707886"/>
            </a:xfrm>
            <a:solidFill>
              <a:schemeClr val="accent1">
                <a:lumMod val="50000"/>
              </a:schemeClr>
            </a:solidFill>
          </p:grpSpPr>
          <p:sp>
            <p:nvSpPr>
              <p:cNvPr id="28" name="Rounded Rectangle 27"/>
              <p:cNvSpPr/>
              <p:nvPr/>
            </p:nvSpPr>
            <p:spPr bwMode="auto">
              <a:xfrm>
                <a:off x="4175956" y="2384884"/>
                <a:ext cx="1152636" cy="468052"/>
              </a:xfrm>
              <a:prstGeom prst="roundRect">
                <a:avLst/>
              </a:prstGeom>
              <a:grp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9" name="TextBox 28"/>
              <p:cNvSpPr txBox="1"/>
              <p:nvPr/>
            </p:nvSpPr>
            <p:spPr>
              <a:xfrm>
                <a:off x="4211960" y="2384884"/>
                <a:ext cx="1116632" cy="707886"/>
              </a:xfrm>
              <a:prstGeom prst="rect">
                <a:avLst/>
              </a:prstGeom>
              <a:noFill/>
            </p:spPr>
            <p:txBody>
              <a:bodyPr wrap="square" rtlCol="0">
                <a:spAutoFit/>
              </a:bodyPr>
              <a:lstStyle/>
              <a:p>
                <a:r>
                  <a:rPr lang="en-GB" sz="2000" dirty="0" smtClean="0"/>
                  <a:t>all user-defined</a:t>
                </a:r>
                <a:endParaRPr lang="en-GB" sz="2000" dirty="0"/>
              </a:p>
            </p:txBody>
          </p:sp>
        </p:grpSp>
        <p:cxnSp>
          <p:nvCxnSpPr>
            <p:cNvPr id="31" name="Straight Connector 30"/>
            <p:cNvCxnSpPr/>
            <p:nvPr/>
          </p:nvCxnSpPr>
          <p:spPr bwMode="auto">
            <a:xfrm>
              <a:off x="935850" y="2276872"/>
              <a:ext cx="7124109" cy="0"/>
            </a:xfrm>
            <a:prstGeom prst="line">
              <a:avLst/>
            </a:prstGeom>
            <a:noFill/>
            <a:ln w="19050" cap="flat" cmpd="sng" algn="ctr">
              <a:solidFill>
                <a:schemeClr val="tx1"/>
              </a:solidFill>
              <a:prstDash val="solid"/>
              <a:round/>
              <a:headEnd type="none" w="med" len="med"/>
              <a:tailEnd type="none" w="lg" len="lg"/>
            </a:ln>
            <a:effectLst/>
          </p:spPr>
        </p:cxnSp>
        <p:cxnSp>
          <p:nvCxnSpPr>
            <p:cNvPr id="33" name="Straight Connector 32"/>
            <p:cNvCxnSpPr>
              <a:stCxn id="20" idx="0"/>
              <a:endCxn id="4" idx="2"/>
            </p:cNvCxnSpPr>
            <p:nvPr/>
          </p:nvCxnSpPr>
          <p:spPr bwMode="auto">
            <a:xfrm flipV="1">
              <a:off x="4892600" y="2096852"/>
              <a:ext cx="3436" cy="381647"/>
            </a:xfrm>
            <a:prstGeom prst="line">
              <a:avLst/>
            </a:prstGeom>
            <a:noFill/>
            <a:ln w="19050" cap="flat" cmpd="sng" algn="ctr">
              <a:solidFill>
                <a:schemeClr val="tx1"/>
              </a:solidFill>
              <a:prstDash val="solid"/>
              <a:round/>
              <a:headEnd type="none" w="med" len="med"/>
              <a:tailEnd type="none" w="lg" len="lg"/>
            </a:ln>
            <a:effectLst/>
          </p:spPr>
        </p:cxnSp>
        <p:cxnSp>
          <p:nvCxnSpPr>
            <p:cNvPr id="38" name="Straight Connector 37"/>
            <p:cNvCxnSpPr>
              <a:stCxn id="23" idx="0"/>
            </p:cNvCxnSpPr>
            <p:nvPr/>
          </p:nvCxnSpPr>
          <p:spPr bwMode="auto">
            <a:xfrm flipV="1">
              <a:off x="6436304" y="2276872"/>
              <a:ext cx="0" cy="201627"/>
            </a:xfrm>
            <a:prstGeom prst="line">
              <a:avLst/>
            </a:prstGeom>
            <a:noFill/>
            <a:ln w="19050" cap="flat" cmpd="sng" algn="ctr">
              <a:solidFill>
                <a:schemeClr val="tx1"/>
              </a:solidFill>
              <a:prstDash val="solid"/>
              <a:round/>
              <a:headEnd type="none" w="med" len="med"/>
              <a:tailEnd type="none" w="lg" len="lg"/>
            </a:ln>
            <a:effectLst/>
          </p:spPr>
        </p:cxnSp>
        <p:cxnSp>
          <p:nvCxnSpPr>
            <p:cNvPr id="39" name="Straight Connector 38"/>
            <p:cNvCxnSpPr>
              <a:stCxn id="29" idx="0"/>
              <a:endCxn id="19" idx="2"/>
            </p:cNvCxnSpPr>
            <p:nvPr/>
          </p:nvCxnSpPr>
          <p:spPr bwMode="auto">
            <a:xfrm flipH="1" flipV="1">
              <a:off x="4878542" y="2946551"/>
              <a:ext cx="7387" cy="350627"/>
            </a:xfrm>
            <a:prstGeom prst="line">
              <a:avLst/>
            </a:prstGeom>
            <a:noFill/>
            <a:ln w="19050" cap="flat" cmpd="sng" algn="ctr">
              <a:solidFill>
                <a:schemeClr val="tx1"/>
              </a:solidFill>
              <a:prstDash val="solid"/>
              <a:round/>
              <a:headEnd type="none" w="med" len="med"/>
              <a:tailEnd type="none" w="lg" len="lg"/>
            </a:ln>
            <a:effectLst/>
          </p:spPr>
        </p:cxnSp>
        <p:cxnSp>
          <p:nvCxnSpPr>
            <p:cNvPr id="45" name="Straight Connector 44"/>
            <p:cNvCxnSpPr>
              <a:stCxn id="26" idx="0"/>
            </p:cNvCxnSpPr>
            <p:nvPr/>
          </p:nvCxnSpPr>
          <p:spPr bwMode="auto">
            <a:xfrm flipV="1">
              <a:off x="8059959" y="2276872"/>
              <a:ext cx="0" cy="187352"/>
            </a:xfrm>
            <a:prstGeom prst="line">
              <a:avLst/>
            </a:prstGeom>
            <a:noFill/>
            <a:ln w="19050" cap="flat" cmpd="sng" algn="ctr">
              <a:solidFill>
                <a:schemeClr val="tx1"/>
              </a:solidFill>
              <a:prstDash val="solid"/>
              <a:round/>
              <a:headEnd type="none" w="med" len="med"/>
              <a:tailEnd type="none" w="lg" len="lg"/>
            </a:ln>
            <a:effectLst/>
          </p:spPr>
        </p:cxnSp>
        <p:cxnSp>
          <p:nvCxnSpPr>
            <p:cNvPr id="46" name="Straight Connector 45"/>
            <p:cNvCxnSpPr/>
            <p:nvPr/>
          </p:nvCxnSpPr>
          <p:spPr bwMode="auto">
            <a:xfrm flipV="1">
              <a:off x="3756937" y="2276872"/>
              <a:ext cx="0" cy="201628"/>
            </a:xfrm>
            <a:prstGeom prst="line">
              <a:avLst/>
            </a:prstGeom>
            <a:noFill/>
            <a:ln w="19050" cap="flat" cmpd="sng" algn="ctr">
              <a:solidFill>
                <a:schemeClr val="tx1"/>
              </a:solidFill>
              <a:prstDash val="solid"/>
              <a:round/>
              <a:headEnd type="none" w="med" len="med"/>
              <a:tailEnd type="none" w="lg" len="lg"/>
            </a:ln>
            <a:effectLst/>
          </p:spPr>
        </p:cxnSp>
        <p:cxnSp>
          <p:nvCxnSpPr>
            <p:cNvPr id="47" name="Straight Connector 46"/>
            <p:cNvCxnSpPr>
              <a:endCxn id="8" idx="0"/>
            </p:cNvCxnSpPr>
            <p:nvPr/>
          </p:nvCxnSpPr>
          <p:spPr bwMode="auto">
            <a:xfrm>
              <a:off x="935850" y="2276872"/>
              <a:ext cx="0" cy="187352"/>
            </a:xfrm>
            <a:prstGeom prst="line">
              <a:avLst/>
            </a:prstGeom>
            <a:noFill/>
            <a:ln w="19050" cap="flat" cmpd="sng" algn="ctr">
              <a:solidFill>
                <a:schemeClr val="tx1"/>
              </a:solidFill>
              <a:prstDash val="solid"/>
              <a:round/>
              <a:headEnd type="none" w="med" len="med"/>
              <a:tailEnd type="none" w="lg" len="lg"/>
            </a:ln>
            <a:effectLst/>
          </p:spPr>
        </p:cxnSp>
        <p:cxnSp>
          <p:nvCxnSpPr>
            <p:cNvPr id="48" name="Straight Connector 47"/>
            <p:cNvCxnSpPr/>
            <p:nvPr/>
          </p:nvCxnSpPr>
          <p:spPr bwMode="auto">
            <a:xfrm flipV="1">
              <a:off x="2447764" y="2276872"/>
              <a:ext cx="0" cy="187353"/>
            </a:xfrm>
            <a:prstGeom prst="line">
              <a:avLst/>
            </a:prstGeom>
            <a:noFill/>
            <a:ln w="19050" cap="flat" cmpd="sng" algn="ctr">
              <a:solidFill>
                <a:schemeClr val="tx1"/>
              </a:solidFill>
              <a:prstDash val="solid"/>
              <a:round/>
              <a:headEnd type="none" w="med" len="med"/>
              <a:tailEnd type="none" w="lg" len="lg"/>
            </a:ln>
            <a:effectLst/>
          </p:spPr>
        </p:cxnSp>
      </p:gr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28792" y="2383347"/>
            <a:ext cx="5495436" cy="4108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Instantiation under </a:t>
            </a:r>
            <a:r>
              <a:rPr lang="en-GB" b="1" dirty="0" smtClean="0">
                <a:latin typeface="Courier"/>
                <a:cs typeface="Courier"/>
              </a:rPr>
              <a:t>sys</a:t>
            </a:r>
            <a:endParaRPr lang="en-GB" b="1" dirty="0">
              <a:latin typeface="Courier"/>
              <a:cs typeface="Courier"/>
            </a:endParaRPr>
          </a:p>
        </p:txBody>
      </p:sp>
      <p:sp>
        <p:nvSpPr>
          <p:cNvPr id="3" name="Content Placeholder 2"/>
          <p:cNvSpPr>
            <a:spLocks noGrp="1"/>
          </p:cNvSpPr>
          <p:nvPr>
            <p:ph idx="1"/>
          </p:nvPr>
        </p:nvSpPr>
        <p:spPr>
          <a:xfrm>
            <a:off x="468313" y="1254394"/>
            <a:ext cx="8229600" cy="4998770"/>
          </a:xfrm>
        </p:spPr>
        <p:txBody>
          <a:bodyPr/>
          <a:lstStyle/>
          <a:p>
            <a:pPr marL="0" indent="0">
              <a:buNone/>
            </a:pPr>
            <a:r>
              <a:rPr lang="en-GB" sz="2400" dirty="0" smtClean="0"/>
              <a:t>Every </a:t>
            </a:r>
            <a:r>
              <a:rPr lang="en-GB" sz="2400" dirty="0"/>
              <a:t>user-defined </a:t>
            </a:r>
            <a:r>
              <a:rPr lang="en-GB" sz="2400" dirty="0" err="1"/>
              <a:t>struct</a:t>
            </a:r>
            <a:r>
              <a:rPr lang="en-GB" sz="2400" dirty="0"/>
              <a:t> (including units) must be instantiated as a (sub)field of </a:t>
            </a:r>
            <a:r>
              <a:rPr lang="en-GB" sz="2400" b="1" dirty="0" smtClean="0">
                <a:solidFill>
                  <a:srgbClr val="A50021"/>
                </a:solidFill>
                <a:latin typeface="Courier"/>
                <a:cs typeface="Courier"/>
              </a:rPr>
              <a:t>sys</a:t>
            </a:r>
            <a:r>
              <a:rPr lang="en-GB" sz="2400" dirty="0" smtClean="0"/>
              <a:t>, e.g.</a:t>
            </a:r>
          </a:p>
          <a:p>
            <a:pPr marL="0" indent="0">
              <a:buNone/>
            </a:pPr>
            <a:endParaRPr lang="en-GB" sz="2000" dirty="0"/>
          </a:p>
          <a:p>
            <a:pPr marL="800100" lvl="2" indent="0">
              <a:buNone/>
            </a:pPr>
            <a:r>
              <a:rPr lang="en-GB" sz="1800" dirty="0" err="1" smtClean="0">
                <a:latin typeface="Courier"/>
                <a:cs typeface="Courier"/>
              </a:rPr>
              <a:t>struct</a:t>
            </a:r>
            <a:r>
              <a:rPr lang="en-GB" sz="1800" dirty="0" smtClean="0">
                <a:latin typeface="Courier"/>
                <a:cs typeface="Courier"/>
              </a:rPr>
              <a:t> </a:t>
            </a:r>
            <a:r>
              <a:rPr lang="en-GB" sz="1800" dirty="0">
                <a:solidFill>
                  <a:srgbClr val="3366FF"/>
                </a:solidFill>
                <a:latin typeface="Courier"/>
                <a:cs typeface="Courier"/>
              </a:rPr>
              <a:t>packet</a:t>
            </a:r>
            <a:r>
              <a:rPr lang="en-GB" sz="1800" dirty="0">
                <a:latin typeface="Courier"/>
                <a:cs typeface="Courier"/>
              </a:rPr>
              <a:t> {</a:t>
            </a:r>
          </a:p>
          <a:p>
            <a:pPr marL="800100" lvl="2" indent="0">
              <a:buNone/>
            </a:pPr>
            <a:r>
              <a:rPr lang="en-GB" sz="1800" dirty="0">
                <a:latin typeface="Courier"/>
                <a:cs typeface="Courier"/>
              </a:rPr>
              <a:t>   address : </a:t>
            </a:r>
            <a:r>
              <a:rPr lang="en-GB" sz="1800" dirty="0" err="1">
                <a:latin typeface="Courier"/>
                <a:cs typeface="Courier"/>
              </a:rPr>
              <a:t>uint</a:t>
            </a:r>
            <a:r>
              <a:rPr lang="en-GB" sz="1800" dirty="0">
                <a:latin typeface="Courier"/>
                <a:cs typeface="Courier"/>
              </a:rPr>
              <a:t> (bits : 2);</a:t>
            </a:r>
          </a:p>
          <a:p>
            <a:pPr marL="800100" lvl="2" indent="0">
              <a:buNone/>
            </a:pPr>
            <a:r>
              <a:rPr lang="en-GB" sz="1800" dirty="0">
                <a:latin typeface="Courier"/>
                <a:cs typeface="Courier"/>
              </a:rPr>
              <a:t>   payload : </a:t>
            </a:r>
            <a:r>
              <a:rPr lang="en-GB" sz="1800" dirty="0" err="1">
                <a:latin typeface="Courier"/>
                <a:cs typeface="Courier"/>
              </a:rPr>
              <a:t>uint</a:t>
            </a:r>
            <a:r>
              <a:rPr lang="en-GB" sz="1800" dirty="0">
                <a:latin typeface="Courier"/>
                <a:cs typeface="Courier"/>
              </a:rPr>
              <a:t> (bytes : 64);</a:t>
            </a:r>
          </a:p>
          <a:p>
            <a:pPr marL="800100" lvl="2" indent="0">
              <a:buNone/>
            </a:pPr>
            <a:r>
              <a:rPr lang="en-GB" sz="1800" dirty="0">
                <a:latin typeface="Courier"/>
                <a:cs typeface="Courier"/>
              </a:rPr>
              <a:t> };</a:t>
            </a:r>
          </a:p>
          <a:p>
            <a:pPr lvl="2"/>
            <a:endParaRPr lang="en-GB" sz="1800" dirty="0">
              <a:latin typeface="Courier"/>
              <a:cs typeface="Courier"/>
            </a:endParaRPr>
          </a:p>
          <a:p>
            <a:pPr marL="800100" lvl="2" indent="0">
              <a:buNone/>
            </a:pPr>
            <a:r>
              <a:rPr lang="en-GB" sz="1800" dirty="0" smtClean="0">
                <a:latin typeface="Courier"/>
                <a:cs typeface="Courier"/>
              </a:rPr>
              <a:t>unit </a:t>
            </a:r>
            <a:r>
              <a:rPr lang="en-GB" sz="1800" dirty="0" err="1">
                <a:solidFill>
                  <a:schemeClr val="accent1">
                    <a:lumMod val="25000"/>
                  </a:schemeClr>
                </a:solidFill>
                <a:latin typeface="Courier"/>
                <a:cs typeface="Courier"/>
              </a:rPr>
              <a:t>router_bfm</a:t>
            </a:r>
            <a:r>
              <a:rPr lang="en-GB" sz="1800" dirty="0">
                <a:latin typeface="Courier"/>
                <a:cs typeface="Courier"/>
              </a:rPr>
              <a:t> {</a:t>
            </a:r>
          </a:p>
          <a:p>
            <a:pPr marL="800100" lvl="2" indent="0">
              <a:buNone/>
            </a:pPr>
            <a:r>
              <a:rPr lang="en-GB" sz="1800" dirty="0" smtClean="0">
                <a:latin typeface="Courier"/>
                <a:cs typeface="Courier"/>
              </a:rPr>
              <a:t>    packets </a:t>
            </a:r>
            <a:r>
              <a:rPr lang="en-GB" sz="1800" dirty="0">
                <a:latin typeface="Courier"/>
                <a:cs typeface="Courier"/>
              </a:rPr>
              <a:t>: list of </a:t>
            </a:r>
            <a:r>
              <a:rPr lang="en-GB" sz="1800" dirty="0">
                <a:solidFill>
                  <a:srgbClr val="3366FF"/>
                </a:solidFill>
                <a:latin typeface="Courier"/>
                <a:cs typeface="Courier"/>
              </a:rPr>
              <a:t>packet</a:t>
            </a:r>
            <a:r>
              <a:rPr lang="en-GB" sz="1800" dirty="0">
                <a:latin typeface="Courier"/>
                <a:cs typeface="Courier"/>
              </a:rPr>
              <a:t>;</a:t>
            </a:r>
          </a:p>
          <a:p>
            <a:pPr marL="800100" lvl="2" indent="0">
              <a:buNone/>
            </a:pPr>
            <a:r>
              <a:rPr lang="en-GB" sz="1800" dirty="0" smtClean="0">
                <a:latin typeface="Courier"/>
                <a:cs typeface="Courier"/>
              </a:rPr>
              <a:t>}</a:t>
            </a:r>
            <a:r>
              <a:rPr lang="en-GB" sz="1800" dirty="0">
                <a:latin typeface="Courier"/>
                <a:cs typeface="Courier"/>
              </a:rPr>
              <a:t>;</a:t>
            </a:r>
          </a:p>
          <a:p>
            <a:pPr lvl="2"/>
            <a:endParaRPr lang="en-GB" sz="1800" dirty="0">
              <a:latin typeface="Courier"/>
              <a:cs typeface="Courier"/>
            </a:endParaRPr>
          </a:p>
          <a:p>
            <a:pPr marL="800100" lvl="2" indent="0">
              <a:buNone/>
            </a:pPr>
            <a:r>
              <a:rPr lang="en-GB" sz="1800" dirty="0" smtClean="0">
                <a:latin typeface="Courier"/>
                <a:cs typeface="Courier"/>
              </a:rPr>
              <a:t>extend </a:t>
            </a:r>
            <a:r>
              <a:rPr lang="en-GB" sz="1800" b="1" dirty="0">
                <a:solidFill>
                  <a:srgbClr val="A50021"/>
                </a:solidFill>
                <a:latin typeface="Courier"/>
                <a:cs typeface="Courier"/>
              </a:rPr>
              <a:t>sys </a:t>
            </a:r>
            <a:r>
              <a:rPr lang="en-GB" sz="1800" dirty="0">
                <a:latin typeface="Courier"/>
                <a:cs typeface="Courier"/>
              </a:rPr>
              <a:t>{</a:t>
            </a:r>
          </a:p>
          <a:p>
            <a:pPr marL="800100" lvl="2" indent="0">
              <a:buNone/>
            </a:pPr>
            <a:r>
              <a:rPr lang="en-GB" sz="1800" dirty="0" smtClean="0">
                <a:latin typeface="Courier"/>
                <a:cs typeface="Courier"/>
              </a:rPr>
              <a:t>    router </a:t>
            </a:r>
            <a:r>
              <a:rPr lang="en-GB" sz="1800" dirty="0">
                <a:latin typeface="Courier"/>
                <a:cs typeface="Courier"/>
              </a:rPr>
              <a:t>: </a:t>
            </a:r>
            <a:r>
              <a:rPr lang="en-GB" sz="1800" dirty="0" err="1">
                <a:solidFill>
                  <a:srgbClr val="1E4649"/>
                </a:solidFill>
                <a:latin typeface="Courier"/>
                <a:cs typeface="Courier"/>
              </a:rPr>
              <a:t>router_bfm</a:t>
            </a:r>
            <a:r>
              <a:rPr lang="en-GB" sz="1800" dirty="0">
                <a:latin typeface="Courier"/>
                <a:cs typeface="Courier"/>
              </a:rPr>
              <a:t> is instance;</a:t>
            </a:r>
          </a:p>
          <a:p>
            <a:pPr marL="800100" lvl="2" indent="0">
              <a:buNone/>
            </a:pPr>
            <a:r>
              <a:rPr lang="en-GB" sz="1800" dirty="0" smtClean="0">
                <a:latin typeface="Courier"/>
                <a:cs typeface="Courier"/>
              </a:rPr>
              <a:t>};</a:t>
            </a:r>
            <a:endParaRPr lang="en-GB" sz="18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Generation with SN</a:t>
            </a:r>
          </a:p>
        </p:txBody>
      </p:sp>
      <p:sp>
        <p:nvSpPr>
          <p:cNvPr id="3" name="Content Placeholder 2"/>
          <p:cNvSpPr>
            <a:spLocks noGrp="1"/>
          </p:cNvSpPr>
          <p:nvPr>
            <p:ph idx="1"/>
          </p:nvPr>
        </p:nvSpPr>
        <p:spPr>
          <a:xfrm>
            <a:off x="468313" y="1268760"/>
            <a:ext cx="8028123" cy="4824536"/>
          </a:xfrm>
        </p:spPr>
        <p:txBody>
          <a:bodyPr/>
          <a:lstStyle/>
          <a:p>
            <a:r>
              <a:rPr lang="en-GB" sz="2800" dirty="0"/>
              <a:t>Offline (prior to </a:t>
            </a:r>
            <a:r>
              <a:rPr lang="en-GB" sz="2800" dirty="0" err="1" smtClean="0"/>
              <a:t>sim</a:t>
            </a:r>
            <a:r>
              <a:rPr lang="en-GB" sz="2800" dirty="0" smtClean="0"/>
              <a:t>, </a:t>
            </a:r>
            <a:r>
              <a:rPr lang="en-GB" sz="2800" dirty="0"/>
              <a:t>i.e. in </a:t>
            </a:r>
            <a:r>
              <a:rPr lang="en-GB" sz="2800" i="1" dirty="0"/>
              <a:t>Generate</a:t>
            </a:r>
            <a:r>
              <a:rPr lang="en-GB" sz="2800" dirty="0"/>
              <a:t> phase)</a:t>
            </a:r>
            <a:r>
              <a:rPr lang="en-GB" sz="2800" dirty="0" smtClean="0"/>
              <a:t>:</a:t>
            </a:r>
            <a:endParaRPr lang="en-GB" sz="2800" dirty="0"/>
          </a:p>
          <a:p>
            <a:pPr lvl="1"/>
            <a:r>
              <a:rPr lang="en-GB" sz="2400" dirty="0" smtClean="0"/>
              <a:t>Use </a:t>
            </a:r>
            <a:r>
              <a:rPr lang="en-GB" sz="2400" dirty="0" smtClean="0">
                <a:solidFill>
                  <a:srgbClr val="A50021"/>
                </a:solidFill>
              </a:rPr>
              <a:t>Generate</a:t>
            </a:r>
            <a:r>
              <a:rPr lang="en-GB" sz="2400" dirty="0" smtClean="0"/>
              <a:t> </a:t>
            </a:r>
            <a:r>
              <a:rPr lang="en-GB" sz="2400" dirty="0"/>
              <a:t>or </a:t>
            </a:r>
            <a:r>
              <a:rPr lang="en-GB" sz="2400" dirty="0" smtClean="0">
                <a:solidFill>
                  <a:srgbClr val="A50021"/>
                </a:solidFill>
              </a:rPr>
              <a:t>Test</a:t>
            </a:r>
            <a:r>
              <a:rPr lang="en-GB" sz="2400" dirty="0" smtClean="0"/>
              <a:t> </a:t>
            </a:r>
            <a:r>
              <a:rPr lang="en-GB" sz="2400" dirty="0"/>
              <a:t>command</a:t>
            </a:r>
          </a:p>
          <a:p>
            <a:pPr lvl="2"/>
            <a:r>
              <a:rPr lang="en-GB" sz="2000" dirty="0" smtClean="0"/>
              <a:t>Test </a:t>
            </a:r>
            <a:r>
              <a:rPr lang="en-GB" sz="2000" dirty="0"/>
              <a:t>calls Generate command!</a:t>
            </a:r>
          </a:p>
          <a:p>
            <a:pPr lvl="1"/>
            <a:r>
              <a:rPr lang="en-GB" sz="2400" dirty="0" smtClean="0"/>
              <a:t>Recursively </a:t>
            </a:r>
            <a:r>
              <a:rPr lang="en-GB" sz="2400" dirty="0"/>
              <a:t>generates </a:t>
            </a:r>
            <a:r>
              <a:rPr lang="en-GB" sz="2400" b="1" dirty="0" smtClean="0">
                <a:solidFill>
                  <a:srgbClr val="A50021"/>
                </a:solidFill>
              </a:rPr>
              <a:t>everything</a:t>
            </a:r>
            <a:r>
              <a:rPr lang="en-GB" sz="2400" dirty="0" smtClean="0"/>
              <a:t> </a:t>
            </a:r>
            <a:r>
              <a:rPr lang="en-GB" sz="2400" dirty="0"/>
              <a:t>under </a:t>
            </a:r>
            <a:r>
              <a:rPr lang="en-GB" sz="2400" b="1" dirty="0" smtClean="0">
                <a:latin typeface="Courier"/>
                <a:cs typeface="Courier"/>
              </a:rPr>
              <a:t>sys</a:t>
            </a:r>
            <a:r>
              <a:rPr lang="en-GB" sz="2400" dirty="0" smtClean="0"/>
              <a:t>.</a:t>
            </a:r>
            <a:endParaRPr lang="en-GB" sz="2400" dirty="0"/>
          </a:p>
          <a:p>
            <a:pPr lvl="1"/>
            <a:r>
              <a:rPr lang="en-GB" sz="2400" dirty="0" smtClean="0"/>
              <a:t>BEWARE</a:t>
            </a:r>
            <a:r>
              <a:rPr lang="en-GB" sz="2400" dirty="0"/>
              <a:t>: Can consume a lot of memory!</a:t>
            </a:r>
          </a:p>
          <a:p>
            <a:endParaRPr lang="en-GB" sz="2800" dirty="0"/>
          </a:p>
          <a:p>
            <a:r>
              <a:rPr lang="en-GB" sz="2800" dirty="0" smtClean="0"/>
              <a:t>Online </a:t>
            </a:r>
            <a:r>
              <a:rPr lang="en-GB" sz="2800" dirty="0"/>
              <a:t>(during </a:t>
            </a:r>
            <a:r>
              <a:rPr lang="en-GB" sz="2800" dirty="0" err="1"/>
              <a:t>sim</a:t>
            </a:r>
            <a:r>
              <a:rPr lang="en-GB" sz="2800" dirty="0"/>
              <a:t>)</a:t>
            </a:r>
            <a:r>
              <a:rPr lang="en-GB" sz="2800" dirty="0" smtClean="0"/>
              <a:t>:</a:t>
            </a:r>
            <a:endParaRPr lang="en-GB" sz="2800" dirty="0"/>
          </a:p>
          <a:p>
            <a:pPr lvl="1"/>
            <a:r>
              <a:rPr lang="en-GB" sz="2400" dirty="0" smtClean="0"/>
              <a:t>Use </a:t>
            </a:r>
            <a:r>
              <a:rPr lang="en-GB" sz="2400" dirty="0" smtClean="0">
                <a:latin typeface="Courier"/>
                <a:cs typeface="Courier"/>
              </a:rPr>
              <a:t>gen</a:t>
            </a:r>
            <a:r>
              <a:rPr lang="en-GB" sz="2400" dirty="0" smtClean="0"/>
              <a:t> action.</a:t>
            </a:r>
          </a:p>
          <a:p>
            <a:pPr lvl="2"/>
            <a:r>
              <a:rPr lang="en-GB" sz="2000" dirty="0" smtClean="0">
                <a:solidFill>
                  <a:srgbClr val="3366FF"/>
                </a:solidFill>
                <a:latin typeface="Courier"/>
                <a:cs typeface="Courier"/>
              </a:rPr>
              <a:t>gen</a:t>
            </a:r>
            <a:r>
              <a:rPr lang="en-GB" sz="2000" dirty="0" smtClean="0"/>
              <a:t> </a:t>
            </a:r>
            <a:r>
              <a:rPr lang="en-GB" sz="2000" i="1" dirty="0" smtClean="0"/>
              <a:t>gen</a:t>
            </a:r>
            <a:r>
              <a:rPr lang="en-GB" sz="2000" i="1" dirty="0"/>
              <a:t>-</a:t>
            </a:r>
            <a:r>
              <a:rPr lang="en-GB" sz="2000" i="1" dirty="0" smtClean="0"/>
              <a:t>item</a:t>
            </a:r>
            <a:r>
              <a:rPr lang="en-GB" sz="2000" i="1" dirty="0"/>
              <a:t> </a:t>
            </a:r>
            <a:r>
              <a:rPr lang="en-GB" sz="2000" dirty="0" smtClean="0">
                <a:latin typeface="Courier"/>
                <a:cs typeface="Courier"/>
              </a:rPr>
              <a:t>[</a:t>
            </a:r>
            <a:r>
              <a:rPr lang="en-GB" sz="2000" dirty="0">
                <a:solidFill>
                  <a:srgbClr val="3366FF"/>
                </a:solidFill>
                <a:latin typeface="Courier"/>
                <a:cs typeface="Courier"/>
              </a:rPr>
              <a:t>keeping</a:t>
            </a:r>
            <a:r>
              <a:rPr lang="en-GB" sz="2000" dirty="0">
                <a:latin typeface="Courier"/>
                <a:cs typeface="Courier"/>
              </a:rPr>
              <a:t> {...}</a:t>
            </a:r>
            <a:r>
              <a:rPr lang="en-GB" sz="2000" dirty="0" smtClean="0">
                <a:latin typeface="Courier"/>
                <a:cs typeface="Courier"/>
              </a:rPr>
              <a:t>]</a:t>
            </a:r>
            <a:endParaRPr lang="en-GB" sz="2000" dirty="0">
              <a:latin typeface="Courier"/>
              <a:cs typeface="Courier"/>
            </a:endParaRPr>
          </a:p>
          <a:p>
            <a:pPr lvl="1"/>
            <a:r>
              <a:rPr lang="en-GB" sz="2400" dirty="0" smtClean="0"/>
              <a:t>Allows </a:t>
            </a:r>
            <a:r>
              <a:rPr lang="en-GB" sz="2400" dirty="0"/>
              <a:t>to dynamically generate values based on DUV state.</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3501008"/>
            <a:ext cx="8280920" cy="198022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Using </a:t>
            </a:r>
            <a:r>
              <a:rPr lang="en-GB" dirty="0" smtClean="0"/>
              <a:t>Constraints</a:t>
            </a:r>
            <a:endParaRPr lang="en-GB" dirty="0"/>
          </a:p>
        </p:txBody>
      </p:sp>
      <p:sp>
        <p:nvSpPr>
          <p:cNvPr id="3" name="Content Placeholder 2"/>
          <p:cNvSpPr>
            <a:spLocks noGrp="1"/>
          </p:cNvSpPr>
          <p:nvPr>
            <p:ph idx="1"/>
          </p:nvPr>
        </p:nvSpPr>
        <p:spPr>
          <a:xfrm>
            <a:off x="431540" y="1160748"/>
            <a:ext cx="8496944" cy="5508612"/>
          </a:xfrm>
        </p:spPr>
        <p:txBody>
          <a:bodyPr/>
          <a:lstStyle/>
          <a:p>
            <a:pPr marL="0" indent="0">
              <a:buNone/>
            </a:pPr>
            <a:r>
              <a:rPr lang="en-GB" sz="2400" b="1" dirty="0" smtClean="0">
                <a:solidFill>
                  <a:srgbClr val="3366FF"/>
                </a:solidFill>
                <a:latin typeface="Courier"/>
                <a:cs typeface="Courier"/>
              </a:rPr>
              <a:t>keep</a:t>
            </a:r>
            <a:r>
              <a:rPr lang="en-GB" sz="2400" b="1" dirty="0" smtClean="0">
                <a:solidFill>
                  <a:srgbClr val="3366FF"/>
                </a:solidFill>
              </a:rPr>
              <a:t> </a:t>
            </a:r>
            <a:r>
              <a:rPr lang="en-GB" sz="2400" i="1" dirty="0" smtClean="0"/>
              <a:t>constraint</a:t>
            </a:r>
            <a:r>
              <a:rPr lang="en-GB" sz="2400" i="1" dirty="0"/>
              <a:t>-bool-</a:t>
            </a:r>
            <a:r>
              <a:rPr lang="en-GB" sz="2400" i="1" dirty="0" err="1" smtClean="0"/>
              <a:t>expr</a:t>
            </a:r>
            <a:r>
              <a:rPr lang="en-GB" sz="2400" dirty="0" smtClean="0">
                <a:latin typeface="Courier"/>
                <a:cs typeface="Courier"/>
              </a:rPr>
              <a:t>;</a:t>
            </a:r>
            <a:r>
              <a:rPr lang="en-GB" sz="2400" dirty="0" smtClean="0"/>
              <a:t> </a:t>
            </a:r>
          </a:p>
          <a:p>
            <a:pPr lvl="1"/>
            <a:r>
              <a:rPr lang="en-GB" sz="1800" dirty="0" smtClean="0"/>
              <a:t>where </a:t>
            </a:r>
            <a:r>
              <a:rPr lang="en-GB" sz="1800" i="1" dirty="0" smtClean="0"/>
              <a:t>constraint</a:t>
            </a:r>
            <a:r>
              <a:rPr lang="en-GB" sz="1800" i="1" dirty="0"/>
              <a:t>-bool-</a:t>
            </a:r>
            <a:r>
              <a:rPr lang="en-GB" sz="1800" i="1" dirty="0" err="1" smtClean="0"/>
              <a:t>expr</a:t>
            </a:r>
            <a:r>
              <a:rPr lang="en-GB" sz="1800" i="1" dirty="0" smtClean="0"/>
              <a:t> </a:t>
            </a:r>
            <a:r>
              <a:rPr lang="en-GB" sz="1800" dirty="0"/>
              <a:t>is a simple or compound Boolean expression.</a:t>
            </a:r>
          </a:p>
          <a:p>
            <a:r>
              <a:rPr lang="en-GB" sz="2200" dirty="0" smtClean="0"/>
              <a:t>States </a:t>
            </a:r>
            <a:r>
              <a:rPr lang="en-GB" sz="2200" dirty="0"/>
              <a:t>restriction on the values generated for fields in the </a:t>
            </a:r>
            <a:r>
              <a:rPr lang="en-GB" sz="2200" dirty="0" err="1"/>
              <a:t>struct</a:t>
            </a:r>
            <a:r>
              <a:rPr lang="en-GB" sz="2200" dirty="0"/>
              <a:t>.</a:t>
            </a:r>
          </a:p>
          <a:p>
            <a:pPr marL="457200" lvl="1" indent="0">
              <a:buNone/>
            </a:pPr>
            <a:r>
              <a:rPr lang="en-GB" sz="2000" dirty="0" smtClean="0">
                <a:solidFill>
                  <a:srgbClr val="3366FF"/>
                </a:solidFill>
                <a:latin typeface="Courier"/>
                <a:cs typeface="Courier"/>
              </a:rPr>
              <a:t>keep</a:t>
            </a:r>
            <a:r>
              <a:rPr lang="en-GB" sz="2000" dirty="0" smtClean="0">
                <a:latin typeface="Courier"/>
                <a:cs typeface="Courier"/>
              </a:rPr>
              <a:t> </a:t>
            </a:r>
            <a:r>
              <a:rPr lang="en-GB" sz="2000" dirty="0">
                <a:latin typeface="Courier"/>
                <a:cs typeface="Courier"/>
              </a:rPr>
              <a:t>kind!=</a:t>
            </a:r>
            <a:r>
              <a:rPr lang="en-GB" sz="2000" dirty="0" err="1">
                <a:latin typeface="Courier"/>
                <a:cs typeface="Courier"/>
              </a:rPr>
              <a:t>tx</a:t>
            </a:r>
            <a:r>
              <a:rPr lang="en-GB" sz="2000" dirty="0">
                <a:latin typeface="Courier"/>
                <a:cs typeface="Courier"/>
              </a:rPr>
              <a:t> or </a:t>
            </a:r>
            <a:r>
              <a:rPr lang="en-GB" sz="2000" dirty="0" err="1">
                <a:latin typeface="Courier"/>
                <a:cs typeface="Courier"/>
              </a:rPr>
              <a:t>len</a:t>
            </a:r>
            <a:r>
              <a:rPr lang="en-GB" sz="2000" dirty="0">
                <a:latin typeface="Courier"/>
                <a:cs typeface="Courier"/>
              </a:rPr>
              <a:t>==16</a:t>
            </a:r>
            <a:r>
              <a:rPr lang="en-GB" sz="2000" dirty="0" smtClean="0">
                <a:latin typeface="Courier"/>
                <a:cs typeface="Courier"/>
              </a:rPr>
              <a:t>;</a:t>
            </a:r>
            <a:endParaRPr lang="en-GB" sz="2000" dirty="0">
              <a:latin typeface="Courier"/>
              <a:cs typeface="Courier"/>
            </a:endParaRPr>
          </a:p>
          <a:p>
            <a:r>
              <a:rPr lang="en-GB" sz="2200" dirty="0" smtClean="0"/>
              <a:t>Describes </a:t>
            </a:r>
            <a:r>
              <a:rPr lang="en-GB" sz="2200" dirty="0"/>
              <a:t>required relationships between field values and other </a:t>
            </a:r>
            <a:r>
              <a:rPr lang="en-GB" sz="2200" dirty="0" err="1"/>
              <a:t>struct</a:t>
            </a:r>
            <a:r>
              <a:rPr lang="en-GB" sz="2200" dirty="0"/>
              <a:t> </a:t>
            </a:r>
            <a:r>
              <a:rPr lang="en-GB" sz="2200" dirty="0" smtClean="0"/>
              <a:t>items.</a:t>
            </a:r>
          </a:p>
          <a:p>
            <a:pPr marL="400050" lvl="1" indent="0">
              <a:buNone/>
            </a:pPr>
            <a:r>
              <a:rPr lang="en-GB" sz="1800" dirty="0" err="1" smtClean="0">
                <a:latin typeface="Courier"/>
                <a:cs typeface="Courier"/>
              </a:rPr>
              <a:t>struct</a:t>
            </a:r>
            <a:r>
              <a:rPr lang="en-GB" sz="1800" dirty="0" smtClean="0">
                <a:latin typeface="Courier"/>
                <a:cs typeface="Courier"/>
              </a:rPr>
              <a:t> packet {</a:t>
            </a:r>
          </a:p>
          <a:p>
            <a:pPr marL="400050" lvl="1" indent="0">
              <a:buNone/>
            </a:pPr>
            <a:r>
              <a:rPr lang="en-GB" sz="1800" dirty="0" smtClean="0">
                <a:latin typeface="Courier"/>
                <a:cs typeface="Courier"/>
              </a:rPr>
              <a:t>  </a:t>
            </a:r>
            <a:r>
              <a:rPr lang="en-GB" sz="1800" dirty="0">
                <a:latin typeface="Courier"/>
                <a:cs typeface="Courier"/>
              </a:rPr>
              <a:t>kind : [</a:t>
            </a:r>
            <a:r>
              <a:rPr lang="en-GB" sz="1800" dirty="0" err="1">
                <a:latin typeface="Courier"/>
                <a:cs typeface="Courier"/>
              </a:rPr>
              <a:t>tx</a:t>
            </a:r>
            <a:r>
              <a:rPr lang="en-GB" sz="1800" dirty="0">
                <a:latin typeface="Courier"/>
                <a:cs typeface="Courier"/>
              </a:rPr>
              <a:t>, </a:t>
            </a:r>
            <a:r>
              <a:rPr lang="en-GB" sz="1800" dirty="0" err="1">
                <a:latin typeface="Courier"/>
                <a:cs typeface="Courier"/>
              </a:rPr>
              <a:t>rx</a:t>
            </a:r>
            <a:r>
              <a:rPr lang="en-GB" sz="1800" dirty="0">
                <a:latin typeface="Courier"/>
                <a:cs typeface="Courier"/>
              </a:rPr>
              <a:t>];</a:t>
            </a:r>
          </a:p>
          <a:p>
            <a:pPr marL="400050" lvl="1" indent="0">
              <a:buNone/>
            </a:pPr>
            <a:r>
              <a:rPr lang="en-GB" sz="1800" dirty="0">
                <a:latin typeface="Courier"/>
                <a:cs typeface="Courier"/>
              </a:rPr>
              <a:t>  </a:t>
            </a:r>
            <a:r>
              <a:rPr lang="en-GB" sz="1800" dirty="0" err="1">
                <a:latin typeface="Courier"/>
                <a:cs typeface="Courier"/>
              </a:rPr>
              <a:t>len</a:t>
            </a:r>
            <a:r>
              <a:rPr lang="en-GB" sz="1800" dirty="0">
                <a:latin typeface="Courier"/>
                <a:cs typeface="Courier"/>
              </a:rPr>
              <a:t> : </a:t>
            </a:r>
            <a:r>
              <a:rPr lang="en-GB" sz="1800" dirty="0" err="1">
                <a:latin typeface="Courier"/>
                <a:cs typeface="Courier"/>
              </a:rPr>
              <a:t>int</a:t>
            </a:r>
            <a:r>
              <a:rPr lang="en-GB" sz="1800" dirty="0">
                <a:latin typeface="Courier"/>
                <a:cs typeface="Courier"/>
              </a:rPr>
              <a:t>;</a:t>
            </a:r>
          </a:p>
          <a:p>
            <a:pPr marL="400050" lvl="1" indent="0">
              <a:buNone/>
            </a:pPr>
            <a:r>
              <a:rPr lang="en-GB" sz="1800" dirty="0">
                <a:latin typeface="Courier"/>
                <a:cs typeface="Courier"/>
              </a:rPr>
              <a:t>  </a:t>
            </a:r>
            <a:r>
              <a:rPr lang="en-GB" sz="1800" b="1" dirty="0">
                <a:solidFill>
                  <a:srgbClr val="3366FF"/>
                </a:solidFill>
                <a:latin typeface="Courier"/>
                <a:cs typeface="Courier"/>
              </a:rPr>
              <a:t>keep</a:t>
            </a:r>
            <a:r>
              <a:rPr lang="en-GB" sz="1800" dirty="0">
                <a:latin typeface="Courier"/>
                <a:cs typeface="Courier"/>
              </a:rPr>
              <a:t> kind == </a:t>
            </a:r>
            <a:r>
              <a:rPr lang="en-GB" sz="1800" dirty="0" err="1">
                <a:latin typeface="Courier"/>
                <a:cs typeface="Courier"/>
              </a:rPr>
              <a:t>tx</a:t>
            </a:r>
            <a:r>
              <a:rPr lang="en-GB" sz="1800" dirty="0">
                <a:latin typeface="Courier"/>
                <a:cs typeface="Courier"/>
              </a:rPr>
              <a:t> =&gt; </a:t>
            </a:r>
            <a:r>
              <a:rPr lang="en-GB" sz="1800" dirty="0" err="1">
                <a:latin typeface="Courier"/>
                <a:cs typeface="Courier"/>
              </a:rPr>
              <a:t>len</a:t>
            </a:r>
            <a:r>
              <a:rPr lang="en-GB" sz="1800" dirty="0">
                <a:latin typeface="Courier"/>
                <a:cs typeface="Courier"/>
              </a:rPr>
              <a:t>==16;</a:t>
            </a:r>
          </a:p>
          <a:p>
            <a:pPr marL="400050" lvl="1" indent="0">
              <a:buNone/>
            </a:pPr>
            <a:r>
              <a:rPr lang="en-GB" sz="1800" dirty="0">
                <a:latin typeface="Courier"/>
                <a:cs typeface="Courier"/>
              </a:rPr>
              <a:t>--</a:t>
            </a:r>
            <a:r>
              <a:rPr lang="en-GB" sz="1800" b="1" dirty="0">
                <a:solidFill>
                  <a:srgbClr val="3366FF"/>
                </a:solidFill>
                <a:latin typeface="Courier"/>
                <a:cs typeface="Courier"/>
              </a:rPr>
              <a:t>when</a:t>
            </a:r>
            <a:r>
              <a:rPr lang="en-GB" sz="1800" dirty="0">
                <a:latin typeface="Courier"/>
                <a:cs typeface="Courier"/>
              </a:rPr>
              <a:t> </a:t>
            </a:r>
            <a:r>
              <a:rPr lang="en-GB" sz="1800" dirty="0" err="1">
                <a:latin typeface="Courier"/>
                <a:cs typeface="Courier"/>
              </a:rPr>
              <a:t>tx</a:t>
            </a:r>
            <a:r>
              <a:rPr lang="en-GB" sz="1800" dirty="0">
                <a:latin typeface="Courier"/>
                <a:cs typeface="Courier"/>
              </a:rPr>
              <a:t> packet { keep </a:t>
            </a:r>
            <a:r>
              <a:rPr lang="en-GB" sz="1800" dirty="0" err="1">
                <a:latin typeface="Courier"/>
                <a:cs typeface="Courier"/>
              </a:rPr>
              <a:t>len</a:t>
            </a:r>
            <a:r>
              <a:rPr lang="en-GB" sz="1800" dirty="0">
                <a:latin typeface="Courier"/>
                <a:cs typeface="Courier"/>
              </a:rPr>
              <a:t> == 16; }; exactly same effect</a:t>
            </a:r>
          </a:p>
          <a:p>
            <a:pPr marL="400050" lvl="1" indent="0">
              <a:buNone/>
            </a:pP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r>
              <a:rPr lang="en-GB" sz="2400" dirty="0" smtClean="0"/>
              <a:t>Hard </a:t>
            </a:r>
            <a:r>
              <a:rPr lang="en-GB" sz="2400" dirty="0"/>
              <a:t>constraints are applied when the enclosing </a:t>
            </a:r>
            <a:r>
              <a:rPr lang="en-GB" sz="2400" dirty="0" err="1"/>
              <a:t>struct</a:t>
            </a:r>
            <a:r>
              <a:rPr lang="en-GB" sz="2400" dirty="0"/>
              <a:t> is generated</a:t>
            </a:r>
            <a:r>
              <a:rPr lang="en-GB" sz="2400" dirty="0" smtClean="0"/>
              <a:t>. </a:t>
            </a:r>
            <a:r>
              <a:rPr lang="en-GB" sz="2400" dirty="0"/>
              <a:t>If constraints can't be met, generator issues </a:t>
            </a:r>
            <a:r>
              <a:rPr lang="en-GB" sz="2400" b="1" dirty="0" smtClean="0">
                <a:solidFill>
                  <a:srgbClr val="A50021"/>
                </a:solidFill>
              </a:rPr>
              <a:t>constraint </a:t>
            </a:r>
            <a:r>
              <a:rPr lang="en-GB" sz="2400" b="1" dirty="0">
                <a:solidFill>
                  <a:srgbClr val="A50021"/>
                </a:solidFill>
              </a:rPr>
              <a:t>contradiction </a:t>
            </a:r>
            <a:r>
              <a:rPr lang="en-GB" sz="2400" b="1" dirty="0" smtClean="0">
                <a:solidFill>
                  <a:srgbClr val="A50021"/>
                </a:solidFill>
              </a:rPr>
              <a:t>message.</a:t>
            </a:r>
            <a:endParaRPr lang="en-GB" sz="2400" b="1" dirty="0">
              <a:solidFill>
                <a:srgbClr val="A50021"/>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2474894"/>
            <a:ext cx="4608512" cy="198022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Generation with </a:t>
            </a:r>
            <a:r>
              <a:rPr lang="en-GB" b="1" dirty="0" smtClean="0">
                <a:latin typeface="Courier"/>
                <a:cs typeface="Courier"/>
              </a:rPr>
              <a:t>keep</a:t>
            </a:r>
            <a:endParaRPr lang="en-GB" b="1" dirty="0">
              <a:latin typeface="Courier"/>
              <a:cs typeface="Courier"/>
            </a:endParaRPr>
          </a:p>
        </p:txBody>
      </p:sp>
      <p:sp>
        <p:nvSpPr>
          <p:cNvPr id="3" name="Content Placeholder 2"/>
          <p:cNvSpPr>
            <a:spLocks noGrp="1"/>
          </p:cNvSpPr>
          <p:nvPr>
            <p:ph idx="1"/>
          </p:nvPr>
        </p:nvSpPr>
        <p:spPr/>
        <p:txBody>
          <a:bodyPr/>
          <a:lstStyle/>
          <a:p>
            <a:r>
              <a:rPr lang="en-GB" sz="2400" dirty="0" smtClean="0"/>
              <a:t>Generation </a:t>
            </a:r>
            <a:r>
              <a:rPr lang="en-GB" sz="2400" dirty="0"/>
              <a:t>order is important: </a:t>
            </a:r>
            <a:endParaRPr lang="en-GB" sz="2400" dirty="0" smtClean="0"/>
          </a:p>
          <a:p>
            <a:pPr lvl="1"/>
            <a:r>
              <a:rPr lang="en-GB" sz="2000" dirty="0" smtClean="0"/>
              <a:t>It </a:t>
            </a:r>
            <a:r>
              <a:rPr lang="en-GB" sz="2000" dirty="0"/>
              <a:t>influences the distribution of values</a:t>
            </a:r>
            <a:r>
              <a:rPr lang="en-GB" sz="2000" dirty="0" smtClean="0"/>
              <a:t>!</a:t>
            </a:r>
          </a:p>
          <a:p>
            <a:pPr marL="457200" lvl="1" indent="0">
              <a:buNone/>
            </a:pPr>
            <a:r>
              <a:rPr lang="en-GB" sz="1050" dirty="0"/>
              <a:t> </a:t>
            </a:r>
            <a:r>
              <a:rPr lang="en-GB" sz="1050" dirty="0" smtClean="0"/>
              <a:t> </a:t>
            </a:r>
            <a:endParaRPr lang="en-GB" sz="1050" dirty="0"/>
          </a:p>
          <a:p>
            <a:pPr marL="800100" lvl="2" indent="0">
              <a:buNone/>
            </a:pPr>
            <a:r>
              <a:rPr lang="en-GB" sz="1800" dirty="0" err="1" smtClean="0">
                <a:latin typeface="Courier"/>
                <a:cs typeface="Courier"/>
              </a:rPr>
              <a:t>struct</a:t>
            </a:r>
            <a:r>
              <a:rPr lang="en-GB" sz="1800" dirty="0" smtClean="0">
                <a:latin typeface="Courier"/>
                <a:cs typeface="Courier"/>
              </a:rPr>
              <a:t> </a:t>
            </a:r>
            <a:r>
              <a:rPr lang="en-GB" sz="1800" dirty="0">
                <a:latin typeface="Courier"/>
                <a:cs typeface="Courier"/>
              </a:rPr>
              <a:t>packet {</a:t>
            </a:r>
          </a:p>
          <a:p>
            <a:pPr marL="800100" lvl="2" indent="0">
              <a:buNone/>
            </a:pPr>
            <a:r>
              <a:rPr lang="en-GB" sz="1800" dirty="0">
                <a:latin typeface="Courier"/>
                <a:cs typeface="Courier"/>
              </a:rPr>
              <a:t>  kind : [</a:t>
            </a:r>
            <a:r>
              <a:rPr lang="en-GB" sz="1800" dirty="0" err="1">
                <a:latin typeface="Courier"/>
                <a:cs typeface="Courier"/>
              </a:rPr>
              <a:t>tx</a:t>
            </a:r>
            <a:r>
              <a:rPr lang="en-GB" sz="1800" dirty="0">
                <a:latin typeface="Courier"/>
                <a:cs typeface="Courier"/>
              </a:rPr>
              <a:t>, </a:t>
            </a:r>
            <a:r>
              <a:rPr lang="en-GB" sz="1800" dirty="0" err="1">
                <a:latin typeface="Courier"/>
                <a:cs typeface="Courier"/>
              </a:rPr>
              <a:t>rx</a:t>
            </a:r>
            <a:r>
              <a:rPr lang="en-GB" sz="1800" dirty="0">
                <a:latin typeface="Courier"/>
                <a:cs typeface="Courier"/>
              </a:rPr>
              <a:t>];</a:t>
            </a:r>
          </a:p>
          <a:p>
            <a:pPr marL="800100" lvl="2" indent="0">
              <a:buNone/>
            </a:pPr>
            <a:r>
              <a:rPr lang="en-GB" sz="1800" dirty="0">
                <a:latin typeface="Courier"/>
                <a:cs typeface="Courier"/>
              </a:rPr>
              <a:t>  </a:t>
            </a:r>
            <a:r>
              <a:rPr lang="en-GB" sz="1800" dirty="0" err="1">
                <a:latin typeface="Courier"/>
                <a:cs typeface="Courier"/>
              </a:rPr>
              <a:t>len</a:t>
            </a:r>
            <a:r>
              <a:rPr lang="en-GB" sz="1800" dirty="0">
                <a:latin typeface="Courier"/>
                <a:cs typeface="Courier"/>
              </a:rPr>
              <a:t> : </a:t>
            </a:r>
            <a:r>
              <a:rPr lang="en-GB" sz="1800" dirty="0" err="1">
                <a:latin typeface="Courier"/>
                <a:cs typeface="Courier"/>
              </a:rPr>
              <a:t>int</a:t>
            </a:r>
            <a:r>
              <a:rPr lang="en-GB" sz="1800" dirty="0">
                <a:latin typeface="Courier"/>
                <a:cs typeface="Courier"/>
              </a:rPr>
              <a:t>;</a:t>
            </a:r>
          </a:p>
          <a:p>
            <a:pPr marL="800100" lvl="2" indent="0">
              <a:buNone/>
            </a:pPr>
            <a:r>
              <a:rPr lang="en-GB" sz="1800" dirty="0">
                <a:latin typeface="Courier"/>
                <a:cs typeface="Courier"/>
              </a:rPr>
              <a:t>  </a:t>
            </a:r>
            <a:r>
              <a:rPr lang="en-GB" sz="1800" dirty="0">
                <a:solidFill>
                  <a:srgbClr val="3366FF"/>
                </a:solidFill>
                <a:latin typeface="Courier"/>
                <a:cs typeface="Courier"/>
              </a:rPr>
              <a:t>keep</a:t>
            </a:r>
            <a:r>
              <a:rPr lang="en-GB" sz="1800" dirty="0">
                <a:latin typeface="Courier"/>
                <a:cs typeface="Courier"/>
              </a:rPr>
              <a:t> </a:t>
            </a:r>
            <a:r>
              <a:rPr lang="en-GB" sz="1800" dirty="0" err="1">
                <a:latin typeface="Courier"/>
                <a:cs typeface="Courier"/>
              </a:rPr>
              <a:t>len</a:t>
            </a:r>
            <a:r>
              <a:rPr lang="en-GB" sz="1800" dirty="0">
                <a:latin typeface="Courier"/>
                <a:cs typeface="Courier"/>
              </a:rPr>
              <a:t> &gt; 15 =&gt; kind==</a:t>
            </a:r>
            <a:r>
              <a:rPr lang="en-GB" sz="1800" dirty="0" err="1">
                <a:latin typeface="Courier"/>
                <a:cs typeface="Courier"/>
              </a:rPr>
              <a:t>rx</a:t>
            </a:r>
            <a:r>
              <a:rPr lang="en-GB" sz="1800" dirty="0">
                <a:latin typeface="Courier"/>
                <a:cs typeface="Courier"/>
              </a:rPr>
              <a:t>;</a:t>
            </a:r>
          </a:p>
          <a:p>
            <a:pPr marL="800100" lvl="2" indent="0">
              <a:buNone/>
            </a:pP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endParaRPr lang="en-GB" sz="2400" dirty="0"/>
          </a:p>
          <a:p>
            <a:pPr lvl="1"/>
            <a:r>
              <a:rPr lang="en-GB" sz="2000" dirty="0" smtClean="0"/>
              <a:t>If </a:t>
            </a:r>
            <a:r>
              <a:rPr lang="en-GB" sz="2000" dirty="0" smtClean="0">
                <a:latin typeface="Courier"/>
                <a:cs typeface="Courier"/>
              </a:rPr>
              <a:t>kind</a:t>
            </a:r>
            <a:r>
              <a:rPr lang="en-GB" sz="2000" dirty="0" smtClean="0"/>
              <a:t> </a:t>
            </a:r>
            <a:r>
              <a:rPr lang="en-GB" sz="2000" dirty="0"/>
              <a:t>is generated first, </a:t>
            </a:r>
            <a:r>
              <a:rPr lang="en-GB" sz="2000" dirty="0" smtClean="0">
                <a:latin typeface="Courier"/>
                <a:cs typeface="Courier"/>
              </a:rPr>
              <a:t>kind</a:t>
            </a:r>
            <a:r>
              <a:rPr lang="en-GB" sz="2000" dirty="0" smtClean="0"/>
              <a:t> is </a:t>
            </a:r>
            <a:r>
              <a:rPr lang="en-GB" sz="2000" dirty="0" err="1" smtClean="0">
                <a:latin typeface="Courier"/>
                <a:cs typeface="Courier"/>
              </a:rPr>
              <a:t>tx</a:t>
            </a:r>
            <a:r>
              <a:rPr lang="en-GB" sz="2000" dirty="0" smtClean="0"/>
              <a:t> about </a:t>
            </a:r>
            <a:r>
              <a:rPr lang="en-GB" sz="2000" dirty="0"/>
              <a:t>half the time because there are only two legal values for </a:t>
            </a:r>
            <a:r>
              <a:rPr lang="en-GB" sz="2000" dirty="0" smtClean="0">
                <a:latin typeface="Courier"/>
                <a:cs typeface="Courier"/>
              </a:rPr>
              <a:t>kind</a:t>
            </a:r>
            <a:r>
              <a:rPr lang="en-GB" sz="2000" dirty="0" smtClean="0"/>
              <a:t>.</a:t>
            </a:r>
          </a:p>
          <a:p>
            <a:pPr lvl="1"/>
            <a:r>
              <a:rPr lang="en-GB" sz="2000" dirty="0" smtClean="0"/>
              <a:t>If </a:t>
            </a:r>
            <a:r>
              <a:rPr lang="en-GB" sz="2000" dirty="0" err="1" smtClean="0">
                <a:latin typeface="Courier"/>
                <a:cs typeface="Courier"/>
              </a:rPr>
              <a:t>len</a:t>
            </a:r>
            <a:r>
              <a:rPr lang="en-GB" sz="2000" dirty="0" smtClean="0"/>
              <a:t> </a:t>
            </a:r>
            <a:r>
              <a:rPr lang="en-GB" sz="2000" dirty="0"/>
              <a:t>is generated first, the distribution is different.</a:t>
            </a:r>
          </a:p>
          <a:p>
            <a:pPr lvl="1"/>
            <a:r>
              <a:rPr lang="en-GB" sz="2000" dirty="0" smtClean="0"/>
              <a:t>Consider </a:t>
            </a:r>
            <a:r>
              <a:rPr lang="en-GB" sz="2000" dirty="0"/>
              <a:t>using: </a:t>
            </a:r>
            <a:r>
              <a:rPr lang="en-GB" sz="2000" dirty="0" smtClean="0">
                <a:solidFill>
                  <a:srgbClr val="3366FF"/>
                </a:solidFill>
                <a:latin typeface="Courier"/>
                <a:cs typeface="Courier"/>
              </a:rPr>
              <a:t>keep </a:t>
            </a:r>
            <a:r>
              <a:rPr lang="en-GB" sz="2000" dirty="0">
                <a:solidFill>
                  <a:srgbClr val="3366FF"/>
                </a:solidFill>
                <a:latin typeface="Courier"/>
                <a:cs typeface="Courier"/>
              </a:rPr>
              <a:t>gen </a:t>
            </a:r>
            <a:r>
              <a:rPr lang="en-GB" sz="2000" dirty="0">
                <a:latin typeface="Courier"/>
                <a:cs typeface="Courier"/>
              </a:rPr>
              <a:t>(kind) </a:t>
            </a:r>
            <a:r>
              <a:rPr lang="en-GB" sz="2000" dirty="0">
                <a:solidFill>
                  <a:srgbClr val="3366FF"/>
                </a:solidFill>
                <a:latin typeface="Courier"/>
                <a:cs typeface="Courier"/>
              </a:rPr>
              <a:t>before</a:t>
            </a:r>
            <a:r>
              <a:rPr lang="en-GB" sz="2000" dirty="0">
                <a:latin typeface="Courier"/>
                <a:cs typeface="Courier"/>
              </a:rPr>
              <a:t> (length)</a:t>
            </a:r>
            <a:r>
              <a:rPr lang="en-GB" sz="2000" dirty="0" smtClean="0">
                <a:latin typeface="Courier"/>
                <a:cs typeface="Courier"/>
              </a:rPr>
              <a:t>;</a:t>
            </a:r>
            <a:endParaRPr lang="en-GB" sz="2000" dirty="0">
              <a:latin typeface="Courier"/>
              <a:cs typeface="Courier"/>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High-level Verification</a:t>
            </a:r>
          </a:p>
        </p:txBody>
      </p:sp>
      <p:sp>
        <p:nvSpPr>
          <p:cNvPr id="3" name="Content Placeholder 2"/>
          <p:cNvSpPr>
            <a:spLocks noGrp="1"/>
          </p:cNvSpPr>
          <p:nvPr>
            <p:ph idx="1"/>
          </p:nvPr>
        </p:nvSpPr>
        <p:spPr>
          <a:xfrm>
            <a:off x="415693" y="1124744"/>
            <a:ext cx="8908835" cy="5320505"/>
          </a:xfrm>
        </p:spPr>
        <p:txBody>
          <a:bodyPr/>
          <a:lstStyle/>
          <a:p>
            <a:r>
              <a:rPr lang="en-GB" sz="2400" b="1" dirty="0" smtClean="0"/>
              <a:t>State</a:t>
            </a:r>
            <a:r>
              <a:rPr lang="en-GB" sz="2400" b="1" dirty="0"/>
              <a:t>-of-the-art Verification </a:t>
            </a:r>
            <a:r>
              <a:rPr lang="en-GB" sz="2400" b="1" dirty="0" smtClean="0"/>
              <a:t>Methodology</a:t>
            </a:r>
            <a:endParaRPr lang="en-GB" sz="2400" b="1" dirty="0"/>
          </a:p>
          <a:p>
            <a:pPr lvl="1"/>
            <a:r>
              <a:rPr lang="en-GB" sz="2000" dirty="0"/>
              <a:t>Focus on </a:t>
            </a:r>
            <a:r>
              <a:rPr lang="en-GB" sz="2000" b="1" dirty="0" smtClean="0">
                <a:solidFill>
                  <a:srgbClr val="A50021"/>
                </a:solidFill>
              </a:rPr>
              <a:t>Automation</a:t>
            </a:r>
            <a:r>
              <a:rPr lang="en-GB" sz="2000" dirty="0" smtClean="0"/>
              <a:t> of </a:t>
            </a:r>
            <a:r>
              <a:rPr lang="en-GB" sz="2000" dirty="0"/>
              <a:t>the Verification Process</a:t>
            </a:r>
          </a:p>
          <a:p>
            <a:pPr lvl="1"/>
            <a:r>
              <a:rPr lang="en-GB" sz="2000" dirty="0" smtClean="0"/>
              <a:t>Tools</a:t>
            </a:r>
            <a:r>
              <a:rPr lang="en-GB" sz="2000" dirty="0"/>
              <a:t>: now from Cadence </a:t>
            </a:r>
            <a:r>
              <a:rPr lang="en-GB" sz="2000" dirty="0" smtClean="0"/>
              <a:t>(</a:t>
            </a:r>
            <a:r>
              <a:rPr lang="en-GB" sz="2000" dirty="0"/>
              <a:t>who bought </a:t>
            </a:r>
            <a:r>
              <a:rPr lang="en-GB" sz="2000" dirty="0" err="1"/>
              <a:t>Verisity</a:t>
            </a:r>
            <a:r>
              <a:rPr lang="en-GB" sz="2000" dirty="0"/>
              <a:t> in April 2005</a:t>
            </a:r>
            <a:r>
              <a:rPr lang="en-GB" sz="2000" dirty="0" smtClean="0"/>
              <a:t>)</a:t>
            </a:r>
            <a:endParaRPr lang="en-GB" sz="2000" dirty="0"/>
          </a:p>
          <a:p>
            <a:pPr lvl="2"/>
            <a:r>
              <a:rPr lang="en-GB" sz="1800" dirty="0" err="1" smtClean="0"/>
              <a:t>Specman</a:t>
            </a:r>
            <a:r>
              <a:rPr lang="en-GB" sz="1800" dirty="0" smtClean="0"/>
              <a:t> </a:t>
            </a:r>
            <a:r>
              <a:rPr lang="en-GB" sz="1800" dirty="0"/>
              <a:t>Elite (SN) and </a:t>
            </a:r>
          </a:p>
          <a:p>
            <a:pPr lvl="2"/>
            <a:r>
              <a:rPr lang="en-GB" sz="1800" dirty="0" smtClean="0"/>
              <a:t>“e” </a:t>
            </a:r>
            <a:r>
              <a:rPr lang="en-GB" sz="1800" dirty="0"/>
              <a:t>verification language </a:t>
            </a:r>
            <a:endParaRPr lang="en-GB" sz="2400" dirty="0"/>
          </a:p>
          <a:p>
            <a:r>
              <a:rPr lang="en-GB" sz="2400" b="1" dirty="0" smtClean="0"/>
              <a:t>Aim:</a:t>
            </a:r>
          </a:p>
          <a:p>
            <a:pPr lvl="1"/>
            <a:r>
              <a:rPr lang="en-GB" sz="2000" dirty="0" smtClean="0"/>
              <a:t>Raise </a:t>
            </a:r>
            <a:r>
              <a:rPr lang="en-GB" sz="2000" dirty="0"/>
              <a:t>level of </a:t>
            </a:r>
            <a:r>
              <a:rPr lang="en-GB" sz="2000" dirty="0" smtClean="0"/>
              <a:t>abstraction, enable automation and, thus, enhance </a:t>
            </a:r>
            <a:r>
              <a:rPr lang="en-GB" sz="2000" dirty="0"/>
              <a:t>productivity</a:t>
            </a:r>
            <a:r>
              <a:rPr lang="en-GB" sz="2000" dirty="0" smtClean="0"/>
              <a:t>.</a:t>
            </a:r>
            <a:endParaRPr lang="en-GB" sz="2000" dirty="0"/>
          </a:p>
          <a:p>
            <a:endParaRPr lang="en-GB" sz="2400" dirty="0"/>
          </a:p>
          <a:p>
            <a:r>
              <a:rPr lang="en-GB" sz="2400" dirty="0"/>
              <a:t>For local configuration info </a:t>
            </a:r>
            <a:r>
              <a:rPr lang="en-GB" sz="2400" dirty="0" smtClean="0"/>
              <a:t>see:</a:t>
            </a:r>
          </a:p>
          <a:p>
            <a:pPr lvl="1"/>
            <a:r>
              <a:rPr lang="en-GB" sz="1800" dirty="0" smtClean="0"/>
              <a:t>Exercise </a:t>
            </a:r>
            <a:r>
              <a:rPr lang="en-GB" sz="1800" dirty="0"/>
              <a:t>4: </a:t>
            </a:r>
            <a:r>
              <a:rPr lang="en-GB" sz="1800" dirty="0" smtClean="0"/>
              <a:t>Intro </a:t>
            </a:r>
            <a:r>
              <a:rPr lang="en-GB" sz="1800" dirty="0"/>
              <a:t>to </a:t>
            </a:r>
            <a:r>
              <a:rPr lang="en-GB" sz="1800" dirty="0" err="1"/>
              <a:t>Specman</a:t>
            </a:r>
            <a:r>
              <a:rPr lang="en-GB" sz="1800" dirty="0"/>
              <a:t> Tutorial</a:t>
            </a:r>
            <a:r>
              <a:rPr lang="en-GB" sz="1800" dirty="0" smtClean="0"/>
              <a:t>.</a:t>
            </a:r>
            <a:endParaRPr lang="en-GB" sz="1800" dirty="0"/>
          </a:p>
          <a:p>
            <a:pPr lvl="1"/>
            <a:r>
              <a:rPr lang="en-GB" sz="1800" dirty="0"/>
              <a:t>[Please work your way through the on-line </a:t>
            </a:r>
            <a:r>
              <a:rPr lang="en-GB" sz="1800" dirty="0" err="1"/>
              <a:t>Specman</a:t>
            </a:r>
            <a:r>
              <a:rPr lang="en-GB" sz="1800" dirty="0"/>
              <a:t> intro tutorial.</a:t>
            </a:r>
            <a:r>
              <a:rPr lang="en-GB" sz="1800" dirty="0" smtClean="0"/>
              <a:t>]</a:t>
            </a:r>
          </a:p>
          <a:p>
            <a:pPr lvl="1"/>
            <a:endParaRPr lang="en-GB" sz="2400" dirty="0"/>
          </a:p>
          <a:p>
            <a:pPr marL="0" indent="0">
              <a:buNone/>
            </a:pPr>
            <a:r>
              <a:rPr lang="en-GB" sz="1800" dirty="0" smtClean="0"/>
              <a:t>[</a:t>
            </a:r>
            <a:r>
              <a:rPr lang="en-GB" sz="1800" dirty="0"/>
              <a:t>Credits: The material for this lecture is adapted from </a:t>
            </a:r>
            <a:r>
              <a:rPr lang="en-GB" sz="1800" dirty="0" err="1"/>
              <a:t>Verisity</a:t>
            </a:r>
            <a:r>
              <a:rPr lang="en-GB" sz="1800" dirty="0"/>
              <a:t> training material.</a:t>
            </a:r>
            <a:r>
              <a:rPr lang="en-GB" sz="1800" dirty="0" smtClean="0"/>
              <a:t>]</a:t>
            </a:r>
            <a:endParaRPr lang="en-GB" sz="1800" dirty="0"/>
          </a:p>
        </p:txBody>
      </p:sp>
    </p:spTree>
    <p:extLst>
      <p:ext uri="{BB962C8B-B14F-4D97-AF65-F5344CB8AC3E}">
        <p14:creationId xmlns:p14="http://schemas.microsoft.com/office/powerpoint/2010/main" val="372316141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259632" y="1664804"/>
            <a:ext cx="5495436" cy="208823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1281192" y="4210561"/>
            <a:ext cx="5495436" cy="1810727"/>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Using Soft </a:t>
            </a:r>
            <a:r>
              <a:rPr lang="en-GB" dirty="0" smtClean="0"/>
              <a:t>Constraints</a:t>
            </a:r>
            <a:endParaRPr lang="en-GB" dirty="0"/>
          </a:p>
        </p:txBody>
      </p:sp>
      <p:sp>
        <p:nvSpPr>
          <p:cNvPr id="3" name="Content Placeholder 2"/>
          <p:cNvSpPr>
            <a:spLocks noGrp="1"/>
          </p:cNvSpPr>
          <p:nvPr>
            <p:ph idx="1"/>
          </p:nvPr>
        </p:nvSpPr>
        <p:spPr>
          <a:xfrm>
            <a:off x="626876" y="1196752"/>
            <a:ext cx="8229600" cy="5400600"/>
          </a:xfrm>
        </p:spPr>
        <p:txBody>
          <a:bodyPr/>
          <a:lstStyle/>
          <a:p>
            <a:r>
              <a:rPr lang="en-GB" sz="2000" dirty="0" smtClean="0"/>
              <a:t>Using </a:t>
            </a:r>
            <a:r>
              <a:rPr lang="en-GB" sz="2000" dirty="0" smtClean="0">
                <a:solidFill>
                  <a:srgbClr val="3366FF"/>
                </a:solidFill>
                <a:latin typeface="Courier"/>
                <a:cs typeface="Courier"/>
              </a:rPr>
              <a:t>keep soft </a:t>
            </a:r>
            <a:r>
              <a:rPr lang="en-GB" sz="2000" dirty="0"/>
              <a:t>(e.g. to set default values) and </a:t>
            </a:r>
            <a:r>
              <a:rPr lang="en-GB" sz="2000" dirty="0" smtClean="0">
                <a:latin typeface="Courier"/>
                <a:cs typeface="Courier"/>
              </a:rPr>
              <a:t>select</a:t>
            </a:r>
            <a:r>
              <a:rPr lang="en-GB" sz="2000" dirty="0" smtClean="0"/>
              <a:t>:</a:t>
            </a:r>
            <a:endParaRPr lang="en-GB" sz="2000" dirty="0"/>
          </a:p>
          <a:p>
            <a:pPr marL="800100" lvl="2" indent="0">
              <a:spcBef>
                <a:spcPts val="1200"/>
              </a:spcBef>
              <a:buNone/>
            </a:pPr>
            <a:r>
              <a:rPr lang="en-GB" sz="1600" dirty="0" err="1" smtClean="0">
                <a:latin typeface="Courier"/>
                <a:cs typeface="Courier"/>
              </a:rPr>
              <a:t>struct</a:t>
            </a:r>
            <a:r>
              <a:rPr lang="en-GB" sz="1600" dirty="0" smtClean="0">
                <a:latin typeface="Courier"/>
                <a:cs typeface="Courier"/>
              </a:rPr>
              <a:t> </a:t>
            </a:r>
            <a:r>
              <a:rPr lang="en-GB" sz="1600" dirty="0">
                <a:latin typeface="Courier"/>
                <a:cs typeface="Courier"/>
              </a:rPr>
              <a:t>transaction {</a:t>
            </a:r>
          </a:p>
          <a:p>
            <a:pPr marL="800100" lvl="2" indent="0">
              <a:spcBef>
                <a:spcPts val="0"/>
              </a:spcBef>
              <a:buNone/>
            </a:pPr>
            <a:r>
              <a:rPr lang="en-GB" sz="1600" dirty="0">
                <a:latin typeface="Courier"/>
                <a:cs typeface="Courier"/>
              </a:rPr>
              <a:t>  address : </a:t>
            </a:r>
            <a:r>
              <a:rPr lang="en-GB" sz="1600" dirty="0" err="1">
                <a:latin typeface="Courier"/>
                <a:cs typeface="Courier"/>
              </a:rPr>
              <a:t>uint</a:t>
            </a:r>
            <a:r>
              <a:rPr lang="en-GB" sz="1600" dirty="0">
                <a:latin typeface="Courier"/>
                <a:cs typeface="Courier"/>
              </a:rPr>
              <a:t>;</a:t>
            </a:r>
          </a:p>
          <a:p>
            <a:pPr marL="800100" lvl="2" indent="0">
              <a:spcBef>
                <a:spcPts val="0"/>
              </a:spcBef>
              <a:buNone/>
            </a:pPr>
            <a:r>
              <a:rPr lang="en-GB" sz="1600" dirty="0">
                <a:latin typeface="Courier"/>
                <a:cs typeface="Courier"/>
              </a:rPr>
              <a:t>  </a:t>
            </a:r>
            <a:r>
              <a:rPr lang="en-GB" sz="1600" dirty="0">
                <a:solidFill>
                  <a:srgbClr val="3366FF"/>
                </a:solidFill>
                <a:latin typeface="Courier"/>
                <a:cs typeface="Courier"/>
              </a:rPr>
              <a:t>keep soft </a:t>
            </a:r>
            <a:r>
              <a:rPr lang="en-GB" sz="1600" dirty="0">
                <a:latin typeface="Courier"/>
                <a:cs typeface="Courier"/>
              </a:rPr>
              <a:t>address == select {</a:t>
            </a:r>
          </a:p>
          <a:p>
            <a:pPr marL="800100" lvl="2" indent="0">
              <a:spcBef>
                <a:spcPts val="0"/>
              </a:spcBef>
              <a:buNone/>
            </a:pPr>
            <a:r>
              <a:rPr lang="en-GB" sz="1600" dirty="0">
                <a:latin typeface="Courier"/>
                <a:cs typeface="Courier"/>
              </a:rPr>
              <a:t>    10: [0..49];</a:t>
            </a:r>
          </a:p>
          <a:p>
            <a:pPr marL="800100" lvl="2" indent="0">
              <a:spcBef>
                <a:spcPts val="0"/>
              </a:spcBef>
              <a:buNone/>
            </a:pPr>
            <a:r>
              <a:rPr lang="en-GB" sz="1600" dirty="0">
                <a:latin typeface="Courier"/>
                <a:cs typeface="Courier"/>
              </a:rPr>
              <a:t>    60: 50;</a:t>
            </a:r>
          </a:p>
          <a:p>
            <a:pPr marL="800100" lvl="2" indent="0">
              <a:spcBef>
                <a:spcPts val="0"/>
              </a:spcBef>
              <a:buNone/>
            </a:pPr>
            <a:r>
              <a:rPr lang="en-GB" sz="1600" dirty="0">
                <a:latin typeface="Courier"/>
                <a:cs typeface="Courier"/>
              </a:rPr>
              <a:t>    30: [51..99];</a:t>
            </a:r>
          </a:p>
          <a:p>
            <a:pPr marL="800100" lvl="2" indent="0">
              <a:spcBef>
                <a:spcPts val="0"/>
              </a:spcBef>
              <a:buNone/>
            </a:pPr>
            <a:r>
              <a:rPr lang="en-GB" sz="1600" dirty="0">
                <a:latin typeface="Courier"/>
                <a:cs typeface="Courier"/>
              </a:rPr>
              <a:t>  };</a:t>
            </a:r>
          </a:p>
          <a:p>
            <a:pPr marL="800100" lvl="2" indent="0">
              <a:spcBef>
                <a:spcPts val="0"/>
              </a:spcBef>
              <a:buNone/>
            </a:pPr>
            <a:r>
              <a:rPr lang="en-GB" sz="1600" dirty="0">
                <a:latin typeface="Courier"/>
                <a:cs typeface="Courier"/>
              </a:rPr>
              <a:t>}</a:t>
            </a:r>
            <a:r>
              <a:rPr lang="en-GB" sz="1600" dirty="0" smtClean="0">
                <a:latin typeface="Courier"/>
                <a:cs typeface="Courier"/>
              </a:rPr>
              <a:t>;</a:t>
            </a:r>
            <a:endParaRPr lang="en-GB" sz="1600" dirty="0">
              <a:latin typeface="Courier"/>
              <a:cs typeface="Courier"/>
            </a:endParaRPr>
          </a:p>
          <a:p>
            <a:pPr>
              <a:spcBef>
                <a:spcPts val="1080"/>
              </a:spcBef>
            </a:pPr>
            <a:r>
              <a:rPr lang="en-GB" sz="2000" dirty="0" smtClean="0"/>
              <a:t>NOTE</a:t>
            </a:r>
            <a:r>
              <a:rPr lang="en-GB" sz="2000" dirty="0"/>
              <a:t>: </a:t>
            </a:r>
            <a:r>
              <a:rPr lang="en-GB" sz="2000" dirty="0" smtClean="0"/>
              <a:t>Soft constraints </a:t>
            </a:r>
            <a:r>
              <a:rPr lang="en-GB" sz="2000" dirty="0"/>
              <a:t>can be overridden by hard constraints!</a:t>
            </a:r>
          </a:p>
          <a:p>
            <a:pPr marL="800100" lvl="2" indent="0">
              <a:spcBef>
                <a:spcPts val="1200"/>
              </a:spcBef>
              <a:buNone/>
            </a:pPr>
            <a:r>
              <a:rPr lang="en-GB" sz="1600" dirty="0" smtClean="0">
                <a:latin typeface="Courier"/>
                <a:cs typeface="Courier"/>
              </a:rPr>
              <a:t>extend </a:t>
            </a:r>
            <a:r>
              <a:rPr lang="en-GB" sz="1600" dirty="0">
                <a:latin typeface="Courier"/>
                <a:cs typeface="Courier"/>
              </a:rPr>
              <a:t>instruction {</a:t>
            </a:r>
          </a:p>
          <a:p>
            <a:pPr marL="800100" lvl="2" indent="0">
              <a:spcBef>
                <a:spcPts val="0"/>
              </a:spcBef>
              <a:buNone/>
            </a:pPr>
            <a:r>
              <a:rPr lang="en-GB" sz="1600" dirty="0">
                <a:latin typeface="Courier"/>
                <a:cs typeface="Courier"/>
              </a:rPr>
              <a:t>  </a:t>
            </a:r>
            <a:r>
              <a:rPr lang="en-GB" sz="1600" dirty="0">
                <a:solidFill>
                  <a:srgbClr val="3366FF"/>
                </a:solidFill>
                <a:latin typeface="Courier"/>
                <a:cs typeface="Courier"/>
              </a:rPr>
              <a:t>keep soft </a:t>
            </a:r>
            <a:r>
              <a:rPr lang="en-GB" sz="1600" dirty="0" err="1">
                <a:latin typeface="Courier"/>
                <a:cs typeface="Courier"/>
              </a:rPr>
              <a:t>op_code</a:t>
            </a:r>
            <a:r>
              <a:rPr lang="en-GB" sz="1600" dirty="0">
                <a:latin typeface="Courier"/>
                <a:cs typeface="Courier"/>
              </a:rPr>
              <a:t> == select {</a:t>
            </a:r>
          </a:p>
          <a:p>
            <a:pPr marL="800100" lvl="2" indent="0">
              <a:spcBef>
                <a:spcPts val="0"/>
              </a:spcBef>
              <a:buNone/>
            </a:pPr>
            <a:r>
              <a:rPr lang="en-GB" sz="1600" dirty="0">
                <a:latin typeface="Courier"/>
                <a:cs typeface="Courier"/>
              </a:rPr>
              <a:t>    40: [ADD, ADDI, SUB, SUBI];</a:t>
            </a:r>
          </a:p>
          <a:p>
            <a:pPr marL="800100" lvl="2" indent="0">
              <a:spcBef>
                <a:spcPts val="0"/>
              </a:spcBef>
              <a:buNone/>
            </a:pPr>
            <a:r>
              <a:rPr lang="en-GB" sz="1600" dirty="0">
                <a:latin typeface="Courier"/>
                <a:cs typeface="Courier"/>
              </a:rPr>
              <a:t>    20: [XOR, XORI];</a:t>
            </a:r>
          </a:p>
          <a:p>
            <a:pPr marL="800100" lvl="2" indent="0">
              <a:spcBef>
                <a:spcPts val="0"/>
              </a:spcBef>
              <a:buNone/>
            </a:pPr>
            <a:r>
              <a:rPr lang="en-GB" sz="1600" dirty="0">
                <a:latin typeface="Courier"/>
                <a:cs typeface="Courier"/>
              </a:rPr>
              <a:t>    10: [JMP, CALL, RET, NOP];</a:t>
            </a:r>
          </a:p>
          <a:p>
            <a:pPr marL="800100" lvl="2" indent="0">
              <a:spcBef>
                <a:spcPts val="0"/>
              </a:spcBef>
              <a:buNone/>
            </a:pPr>
            <a:r>
              <a:rPr lang="en-GB" sz="1600" dirty="0">
                <a:latin typeface="Courier"/>
                <a:cs typeface="Courier"/>
              </a:rPr>
              <a:t>  };</a:t>
            </a:r>
          </a:p>
          <a:p>
            <a:pPr marL="800100" lvl="2" indent="0">
              <a:spcBef>
                <a:spcPts val="0"/>
              </a:spcBef>
              <a:buNone/>
            </a:pPr>
            <a:r>
              <a:rPr lang="en-GB" sz="1600" dirty="0">
                <a:latin typeface="Courier"/>
                <a:cs typeface="Courier"/>
              </a:rPr>
              <a:t>}</a:t>
            </a:r>
            <a:r>
              <a:rPr lang="en-GB" sz="1600" dirty="0" smtClean="0">
                <a:latin typeface="Courier"/>
                <a:cs typeface="Courier"/>
              </a:rPr>
              <a:t>;</a:t>
            </a:r>
            <a:endParaRPr lang="en-GB" sz="1600" dirty="0">
              <a:latin typeface="Courier"/>
              <a:cs typeface="Courier"/>
            </a:endParaRPr>
          </a:p>
          <a:p>
            <a:pPr>
              <a:spcBef>
                <a:spcPts val="600"/>
              </a:spcBef>
            </a:pPr>
            <a:r>
              <a:rPr lang="en-GB" sz="2000" dirty="0" smtClean="0"/>
              <a:t>In </a:t>
            </a:r>
            <a:r>
              <a:rPr lang="en-GB" sz="2000" dirty="0"/>
              <a:t>practice, getting the weights/bias right (for </a:t>
            </a:r>
            <a:r>
              <a:rPr lang="en-GB" sz="2000" b="1" dirty="0">
                <a:solidFill>
                  <a:srgbClr val="A50021"/>
                </a:solidFill>
              </a:rPr>
              <a:t>coverage closure</a:t>
            </a:r>
            <a:r>
              <a:rPr lang="en-GB" sz="2000" dirty="0"/>
              <a:t>) requires significant engineering skill</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700808"/>
            <a:ext cx="8229600" cy="4695825"/>
          </a:xfrm>
        </p:spPr>
        <p:txBody>
          <a:bodyPr/>
          <a:lstStyle/>
          <a:p>
            <a:pPr marL="0" indent="0">
              <a:buNone/>
            </a:pPr>
            <a:r>
              <a:rPr lang="en-GB" sz="2800" b="1" dirty="0" smtClean="0">
                <a:solidFill>
                  <a:srgbClr val="A50021"/>
                </a:solidFill>
              </a:rPr>
              <a:t>... repeatability:</a:t>
            </a:r>
          </a:p>
          <a:p>
            <a:pPr marL="0" indent="0">
              <a:buNone/>
            </a:pPr>
            <a:endParaRPr lang="en-GB" sz="2400" b="1" dirty="0">
              <a:solidFill>
                <a:srgbClr val="A50021"/>
              </a:solidFill>
            </a:endParaRPr>
          </a:p>
          <a:p>
            <a:pPr marL="400050" lvl="1" indent="0">
              <a:buNone/>
            </a:pPr>
            <a:r>
              <a:rPr lang="en-GB" sz="2400" dirty="0" smtClean="0"/>
              <a:t>Same </a:t>
            </a:r>
            <a:r>
              <a:rPr lang="en-GB" sz="2400" dirty="0" err="1"/>
              <a:t>testbench</a:t>
            </a:r>
            <a:r>
              <a:rPr lang="en-GB" sz="2400" dirty="0"/>
              <a:t> version + same test </a:t>
            </a:r>
          </a:p>
          <a:p>
            <a:pPr marL="400050" lvl="1" indent="0">
              <a:buNone/>
            </a:pPr>
            <a:r>
              <a:rPr lang="en-GB" sz="2400" dirty="0" smtClean="0">
                <a:solidFill>
                  <a:srgbClr val="A50021"/>
                </a:solidFill>
              </a:rPr>
              <a:t>+ </a:t>
            </a:r>
            <a:r>
              <a:rPr lang="en-GB" sz="2400" dirty="0">
                <a:solidFill>
                  <a:srgbClr val="A50021"/>
                </a:solidFill>
              </a:rPr>
              <a:t>same random </a:t>
            </a:r>
            <a:r>
              <a:rPr lang="en-GB" sz="2400" dirty="0" smtClean="0">
                <a:solidFill>
                  <a:srgbClr val="A50021"/>
                </a:solidFill>
              </a:rPr>
              <a:t>seed</a:t>
            </a:r>
            <a:endParaRPr lang="en-GB" sz="2400" dirty="0">
              <a:solidFill>
                <a:srgbClr val="A50021"/>
              </a:solidFill>
            </a:endParaRPr>
          </a:p>
          <a:p>
            <a:pPr marL="400050" lvl="1" indent="0">
              <a:buNone/>
            </a:pPr>
            <a:r>
              <a:rPr lang="en-GB" sz="2400" dirty="0" smtClean="0">
                <a:solidFill>
                  <a:schemeClr val="accent1">
                    <a:lumMod val="50000"/>
                  </a:schemeClr>
                </a:solidFill>
              </a:rPr>
              <a:t>= </a:t>
            </a:r>
            <a:r>
              <a:rPr lang="en-GB" sz="2400" dirty="0">
                <a:solidFill>
                  <a:schemeClr val="accent1">
                    <a:lumMod val="50000"/>
                  </a:schemeClr>
                </a:solidFill>
              </a:rPr>
              <a:t>same stimulus data</a:t>
            </a:r>
            <a:r>
              <a:rPr lang="en-GB" sz="2400" dirty="0" smtClean="0">
                <a:solidFill>
                  <a:schemeClr val="accent1">
                    <a:lumMod val="50000"/>
                  </a:schemeClr>
                </a:solidFill>
              </a:rPr>
              <a:t>.</a:t>
            </a:r>
            <a:endParaRPr lang="en-GB" sz="2400" dirty="0">
              <a:solidFill>
                <a:schemeClr val="accent1">
                  <a:lumMod val="50000"/>
                </a:schemeClr>
              </a:solidFill>
            </a:endParaRPr>
          </a:p>
          <a:p>
            <a:pPr marL="0" indent="0">
              <a:buNone/>
            </a:pPr>
            <a:endParaRPr lang="en-GB" sz="2800" dirty="0" smtClean="0"/>
          </a:p>
          <a:p>
            <a:pPr marL="0" indent="0">
              <a:buNone/>
            </a:pPr>
            <a:r>
              <a:rPr lang="en-GB" sz="2800" dirty="0" smtClean="0"/>
              <a:t>Is </a:t>
            </a:r>
            <a:r>
              <a:rPr lang="en-GB" sz="2800" dirty="0"/>
              <a:t>this all? The </a:t>
            </a:r>
            <a:r>
              <a:rPr lang="en-GB" sz="2800" dirty="0" err="1"/>
              <a:t>testbench</a:t>
            </a:r>
            <a:r>
              <a:rPr lang="en-GB" sz="2800" dirty="0"/>
              <a:t> evolves over time</a:t>
            </a:r>
            <a:r>
              <a:rPr lang="en-GB" sz="2800" dirty="0" smtClean="0"/>
              <a:t>!</a:t>
            </a:r>
            <a:endParaRPr lang="en-GB" sz="28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4005064"/>
            <a:ext cx="4248472" cy="1224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160748"/>
            <a:ext cx="8229600" cy="5940660"/>
          </a:xfrm>
        </p:spPr>
        <p:txBody>
          <a:bodyPr/>
          <a:lstStyle/>
          <a:p>
            <a:pPr marL="0" indent="0">
              <a:buNone/>
            </a:pPr>
            <a:r>
              <a:rPr lang="en-GB" sz="2400" b="1" dirty="0" smtClean="0">
                <a:solidFill>
                  <a:srgbClr val="A50021"/>
                </a:solidFill>
              </a:rPr>
              <a:t>Repeatability:</a:t>
            </a:r>
            <a:endParaRPr lang="en-GB" sz="2400" b="1" dirty="0">
              <a:solidFill>
                <a:srgbClr val="A50021"/>
              </a:solidFill>
            </a:endParaRPr>
          </a:p>
          <a:p>
            <a:pPr marL="400050" lvl="1" indent="0">
              <a:buNone/>
            </a:pPr>
            <a:r>
              <a:rPr lang="en-GB" sz="1800" dirty="0" smtClean="0"/>
              <a:t>Same </a:t>
            </a:r>
            <a:r>
              <a:rPr lang="en-GB" sz="1800" dirty="0" err="1"/>
              <a:t>testbench</a:t>
            </a:r>
            <a:r>
              <a:rPr lang="en-GB" sz="1800" dirty="0"/>
              <a:t> version + same test </a:t>
            </a:r>
          </a:p>
          <a:p>
            <a:pPr marL="400050" lvl="1" indent="0">
              <a:buNone/>
            </a:pPr>
            <a:r>
              <a:rPr lang="en-GB" sz="1800" dirty="0" smtClean="0">
                <a:solidFill>
                  <a:srgbClr val="A50021"/>
                </a:solidFill>
              </a:rPr>
              <a:t>+ </a:t>
            </a:r>
            <a:r>
              <a:rPr lang="en-GB" sz="1800" dirty="0">
                <a:solidFill>
                  <a:srgbClr val="A50021"/>
                </a:solidFill>
              </a:rPr>
              <a:t>same random </a:t>
            </a:r>
            <a:r>
              <a:rPr lang="en-GB" sz="1800" dirty="0" smtClean="0">
                <a:solidFill>
                  <a:srgbClr val="A50021"/>
                </a:solidFill>
              </a:rPr>
              <a:t>seed</a:t>
            </a:r>
            <a:endParaRPr lang="en-GB" sz="1800" dirty="0">
              <a:solidFill>
                <a:srgbClr val="A50021"/>
              </a:solidFill>
            </a:endParaRPr>
          </a:p>
          <a:p>
            <a:pPr marL="400050" lvl="1" indent="0">
              <a:buNone/>
            </a:pPr>
            <a:r>
              <a:rPr lang="en-GB" sz="1800" dirty="0" smtClean="0">
                <a:solidFill>
                  <a:srgbClr val="3C8C93"/>
                </a:solidFill>
              </a:rPr>
              <a:t>= </a:t>
            </a:r>
            <a:r>
              <a:rPr lang="en-GB" sz="1800" dirty="0">
                <a:solidFill>
                  <a:srgbClr val="3C8C93"/>
                </a:solidFill>
              </a:rPr>
              <a:t>same stimulus data</a:t>
            </a:r>
            <a:r>
              <a:rPr lang="en-GB" sz="1800" dirty="0" smtClean="0">
                <a:solidFill>
                  <a:srgbClr val="3C8C93"/>
                </a:solidFill>
              </a:rPr>
              <a:t>.</a:t>
            </a:r>
            <a:endParaRPr lang="en-GB" sz="1800" dirty="0">
              <a:solidFill>
                <a:srgbClr val="3C8C93"/>
              </a:solidFill>
            </a:endParaRPr>
          </a:p>
          <a:p>
            <a:pPr marL="0" indent="0">
              <a:buNone/>
            </a:pPr>
            <a:r>
              <a:rPr lang="en-GB" sz="2400" b="1" dirty="0" smtClean="0">
                <a:solidFill>
                  <a:srgbClr val="A50021"/>
                </a:solidFill>
              </a:rPr>
              <a:t>Random </a:t>
            </a:r>
            <a:r>
              <a:rPr lang="en-GB" sz="2400" b="1" dirty="0">
                <a:solidFill>
                  <a:srgbClr val="A50021"/>
                </a:solidFill>
              </a:rPr>
              <a:t>stability</a:t>
            </a:r>
            <a:r>
              <a:rPr lang="en-GB" sz="2400" b="1" dirty="0" smtClean="0">
                <a:solidFill>
                  <a:srgbClr val="A50021"/>
                </a:solidFill>
              </a:rPr>
              <a:t>:</a:t>
            </a:r>
            <a:endParaRPr lang="en-GB" sz="2400" b="1" dirty="0">
              <a:solidFill>
                <a:srgbClr val="A50021"/>
              </a:solidFill>
            </a:endParaRPr>
          </a:p>
          <a:p>
            <a:r>
              <a:rPr lang="en-GB" sz="2000" dirty="0" smtClean="0"/>
              <a:t>Changes </a:t>
            </a:r>
            <a:r>
              <a:rPr lang="en-GB" sz="2000" dirty="0"/>
              <a:t>to the </a:t>
            </a:r>
            <a:r>
              <a:rPr lang="en-GB" sz="2000" dirty="0" err="1"/>
              <a:t>testbench</a:t>
            </a:r>
            <a:r>
              <a:rPr lang="en-GB" sz="2000" dirty="0"/>
              <a:t> should not affect </a:t>
            </a:r>
            <a:r>
              <a:rPr lang="en-GB" sz="2000" b="1" dirty="0" smtClean="0">
                <a:solidFill>
                  <a:srgbClr val="A50021"/>
                </a:solidFill>
              </a:rPr>
              <a:t>orthogonal </a:t>
            </a:r>
            <a:r>
              <a:rPr lang="en-GB" sz="2000" dirty="0"/>
              <a:t>aspects</a:t>
            </a:r>
            <a:r>
              <a:rPr lang="en-GB" sz="2000" dirty="0" smtClean="0"/>
              <a:t>!</a:t>
            </a:r>
            <a:endParaRPr lang="en-GB" sz="2000" dirty="0"/>
          </a:p>
          <a:p>
            <a:pPr lvl="1"/>
            <a:r>
              <a:rPr lang="en-GB" sz="2000" dirty="0" smtClean="0"/>
              <a:t>Packet </a:t>
            </a:r>
            <a:r>
              <a:rPr lang="en-GB" sz="2000" dirty="0"/>
              <a:t>data structure</a:t>
            </a:r>
            <a:r>
              <a:rPr lang="en-GB" sz="2000" dirty="0" smtClean="0"/>
              <a:t>:</a:t>
            </a:r>
          </a:p>
          <a:p>
            <a:pPr lvl="1"/>
            <a:endParaRPr lang="en-GB" sz="1600" dirty="0"/>
          </a:p>
          <a:p>
            <a:pPr marL="800100" lvl="2" indent="0">
              <a:spcBef>
                <a:spcPts val="0"/>
              </a:spcBef>
              <a:buNone/>
            </a:pPr>
            <a:r>
              <a:rPr lang="en-GB" sz="1800" dirty="0" err="1" smtClean="0">
                <a:latin typeface="Courier"/>
                <a:cs typeface="Courier"/>
              </a:rPr>
              <a:t>struct</a:t>
            </a:r>
            <a:r>
              <a:rPr lang="en-GB" sz="1800" dirty="0" smtClean="0">
                <a:latin typeface="Courier"/>
                <a:cs typeface="Courier"/>
              </a:rPr>
              <a:t> </a:t>
            </a:r>
            <a:r>
              <a:rPr lang="en-GB" sz="1800" dirty="0">
                <a:latin typeface="Courier"/>
                <a:cs typeface="Courier"/>
              </a:rPr>
              <a:t>packet {</a:t>
            </a:r>
          </a:p>
          <a:p>
            <a:pPr marL="800100" lvl="2" indent="0">
              <a:spcBef>
                <a:spcPts val="0"/>
              </a:spcBef>
              <a:buNone/>
            </a:pPr>
            <a:r>
              <a:rPr lang="en-GB" sz="1800" dirty="0" smtClean="0">
                <a:latin typeface="Courier"/>
                <a:cs typeface="Courier"/>
              </a:rPr>
              <a:t>  .</a:t>
            </a:r>
            <a:r>
              <a:rPr lang="en-GB" sz="1800" dirty="0">
                <a:latin typeface="Courier"/>
                <a:cs typeface="Courier"/>
              </a:rPr>
              <a:t>.. </a:t>
            </a:r>
          </a:p>
          <a:p>
            <a:pPr marL="800100" lvl="2" indent="0">
              <a:spcBef>
                <a:spcPts val="0"/>
              </a:spcBef>
              <a:buNone/>
            </a:pPr>
            <a:r>
              <a:rPr lang="en-GB" sz="1800" dirty="0" smtClean="0">
                <a:latin typeface="Courier"/>
                <a:cs typeface="Courier"/>
              </a:rPr>
              <a:t>  </a:t>
            </a:r>
            <a:r>
              <a:rPr lang="en-GB" sz="1800" dirty="0" smtClean="0">
                <a:solidFill>
                  <a:srgbClr val="0000FF"/>
                </a:solidFill>
                <a:latin typeface="Courier"/>
                <a:cs typeface="Courier"/>
              </a:rPr>
              <a:t>payload</a:t>
            </a:r>
            <a:r>
              <a:rPr lang="en-GB" sz="1800" dirty="0">
                <a:solidFill>
                  <a:srgbClr val="0000FF"/>
                </a:solidFill>
                <a:latin typeface="Courier"/>
                <a:cs typeface="Courier"/>
              </a:rPr>
              <a:t>: list of byte;</a:t>
            </a:r>
          </a:p>
          <a:p>
            <a:pPr marL="800100" lvl="2" indent="0">
              <a:spcBef>
                <a:spcPts val="0"/>
              </a:spcBef>
              <a:buNone/>
            </a:pPr>
            <a:r>
              <a:rPr lang="en-GB" sz="1800" dirty="0" smtClean="0">
                <a:latin typeface="Courier"/>
                <a:cs typeface="Courier"/>
              </a:rPr>
              <a:t>  .</a:t>
            </a:r>
            <a:r>
              <a:rPr lang="en-GB" sz="1800" dirty="0">
                <a:latin typeface="Courier"/>
                <a:cs typeface="Courier"/>
              </a:rPr>
              <a:t>..}</a:t>
            </a:r>
            <a:r>
              <a:rPr lang="en-GB" sz="1800" dirty="0" smtClean="0">
                <a:latin typeface="Courier"/>
                <a:cs typeface="Courier"/>
              </a:rPr>
              <a:t>; </a:t>
            </a:r>
          </a:p>
          <a:p>
            <a:pPr marL="800100" lvl="2" indent="0">
              <a:spcBef>
                <a:spcPts val="0"/>
              </a:spcBef>
              <a:buNone/>
            </a:pPr>
            <a:endParaRPr lang="en-GB" sz="1600" dirty="0">
              <a:latin typeface="Courier"/>
              <a:cs typeface="Courier"/>
            </a:endParaRPr>
          </a:p>
          <a:p>
            <a:pPr marL="800100" lvl="2" indent="0">
              <a:spcBef>
                <a:spcPts val="0"/>
              </a:spcBef>
              <a:buNone/>
            </a:pPr>
            <a:endParaRPr lang="en-GB" sz="1600" dirty="0" smtClean="0">
              <a:latin typeface="Courier"/>
              <a:cs typeface="Courier"/>
            </a:endParaRPr>
          </a:p>
        </p:txBody>
      </p:sp>
    </p:spTree>
    <p:extLst>
      <p:ext uri="{BB962C8B-B14F-4D97-AF65-F5344CB8AC3E}">
        <p14:creationId xmlns:p14="http://schemas.microsoft.com/office/powerpoint/2010/main" val="175784491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35596" y="4005064"/>
            <a:ext cx="4248472" cy="162018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4000" dirty="0"/>
              <a:t>Randomized Test Generation </a:t>
            </a:r>
            <a:r>
              <a:rPr lang="en-GB" sz="4000" dirty="0" smtClean="0"/>
              <a:t>needs…</a:t>
            </a:r>
            <a:endParaRPr lang="en-GB" sz="4000" dirty="0"/>
          </a:p>
        </p:txBody>
      </p:sp>
      <p:sp>
        <p:nvSpPr>
          <p:cNvPr id="3" name="Content Placeholder 2"/>
          <p:cNvSpPr>
            <a:spLocks noGrp="1"/>
          </p:cNvSpPr>
          <p:nvPr>
            <p:ph idx="1"/>
          </p:nvPr>
        </p:nvSpPr>
        <p:spPr>
          <a:xfrm>
            <a:off x="468313" y="1160748"/>
            <a:ext cx="8229600" cy="5184576"/>
          </a:xfrm>
        </p:spPr>
        <p:txBody>
          <a:bodyPr/>
          <a:lstStyle/>
          <a:p>
            <a:pPr marL="0" indent="0">
              <a:buNone/>
            </a:pPr>
            <a:r>
              <a:rPr lang="en-GB" sz="2400" b="1" dirty="0" smtClean="0">
                <a:solidFill>
                  <a:srgbClr val="A50021"/>
                </a:solidFill>
              </a:rPr>
              <a:t>Repeatability:</a:t>
            </a:r>
            <a:endParaRPr lang="en-GB" sz="2400" b="1" dirty="0">
              <a:solidFill>
                <a:srgbClr val="A50021"/>
              </a:solidFill>
            </a:endParaRPr>
          </a:p>
          <a:p>
            <a:pPr marL="400050" lvl="1" indent="0">
              <a:buNone/>
            </a:pPr>
            <a:r>
              <a:rPr lang="en-GB" sz="1800" dirty="0" smtClean="0"/>
              <a:t>Same </a:t>
            </a:r>
            <a:r>
              <a:rPr lang="en-GB" sz="1800" dirty="0" err="1"/>
              <a:t>testbench</a:t>
            </a:r>
            <a:r>
              <a:rPr lang="en-GB" sz="1800" dirty="0"/>
              <a:t> version + same test </a:t>
            </a:r>
          </a:p>
          <a:p>
            <a:pPr marL="400050" lvl="1" indent="0">
              <a:buNone/>
            </a:pPr>
            <a:r>
              <a:rPr lang="en-GB" sz="1800" dirty="0" smtClean="0">
                <a:solidFill>
                  <a:srgbClr val="A50021"/>
                </a:solidFill>
              </a:rPr>
              <a:t>+ </a:t>
            </a:r>
            <a:r>
              <a:rPr lang="en-GB" sz="1800" dirty="0">
                <a:solidFill>
                  <a:srgbClr val="A50021"/>
                </a:solidFill>
              </a:rPr>
              <a:t>same random </a:t>
            </a:r>
            <a:r>
              <a:rPr lang="en-GB" sz="1800" dirty="0" smtClean="0">
                <a:solidFill>
                  <a:srgbClr val="A50021"/>
                </a:solidFill>
              </a:rPr>
              <a:t>seed</a:t>
            </a:r>
            <a:endParaRPr lang="en-GB" sz="1800" dirty="0">
              <a:solidFill>
                <a:srgbClr val="A50021"/>
              </a:solidFill>
            </a:endParaRPr>
          </a:p>
          <a:p>
            <a:pPr marL="400050" lvl="1" indent="0">
              <a:buNone/>
            </a:pPr>
            <a:r>
              <a:rPr lang="en-GB" sz="1800" dirty="0" smtClean="0">
                <a:solidFill>
                  <a:srgbClr val="3C8C93"/>
                </a:solidFill>
              </a:rPr>
              <a:t>= </a:t>
            </a:r>
            <a:r>
              <a:rPr lang="en-GB" sz="1800" dirty="0">
                <a:solidFill>
                  <a:srgbClr val="3C8C93"/>
                </a:solidFill>
              </a:rPr>
              <a:t>same stimulus data</a:t>
            </a:r>
            <a:r>
              <a:rPr lang="en-GB" sz="1800" dirty="0" smtClean="0">
                <a:solidFill>
                  <a:srgbClr val="3C8C93"/>
                </a:solidFill>
              </a:rPr>
              <a:t>.</a:t>
            </a:r>
            <a:endParaRPr lang="en-GB" sz="1800" dirty="0">
              <a:solidFill>
                <a:srgbClr val="3C8C93"/>
              </a:solidFill>
            </a:endParaRPr>
          </a:p>
          <a:p>
            <a:pPr marL="0" indent="0">
              <a:buNone/>
            </a:pPr>
            <a:r>
              <a:rPr lang="en-GB" sz="2400" b="1" dirty="0" smtClean="0">
                <a:solidFill>
                  <a:srgbClr val="A50021"/>
                </a:solidFill>
              </a:rPr>
              <a:t>Random </a:t>
            </a:r>
            <a:r>
              <a:rPr lang="en-GB" sz="2400" b="1" dirty="0">
                <a:solidFill>
                  <a:srgbClr val="A50021"/>
                </a:solidFill>
              </a:rPr>
              <a:t>stability</a:t>
            </a:r>
            <a:r>
              <a:rPr lang="en-GB" sz="2400" b="1" dirty="0" smtClean="0">
                <a:solidFill>
                  <a:srgbClr val="A50021"/>
                </a:solidFill>
              </a:rPr>
              <a:t>:</a:t>
            </a:r>
            <a:endParaRPr lang="en-GB" sz="2400" b="1" dirty="0">
              <a:solidFill>
                <a:srgbClr val="A50021"/>
              </a:solidFill>
            </a:endParaRPr>
          </a:p>
          <a:p>
            <a:r>
              <a:rPr lang="en-GB" sz="2000" dirty="0" smtClean="0"/>
              <a:t>Changes </a:t>
            </a:r>
            <a:r>
              <a:rPr lang="en-GB" sz="2000" dirty="0"/>
              <a:t>to the </a:t>
            </a:r>
            <a:r>
              <a:rPr lang="en-GB" sz="2000" dirty="0" err="1"/>
              <a:t>testbench</a:t>
            </a:r>
            <a:r>
              <a:rPr lang="en-GB" sz="2000" dirty="0"/>
              <a:t> should not affect </a:t>
            </a:r>
            <a:r>
              <a:rPr lang="en-GB" sz="2000" b="1" dirty="0" smtClean="0">
                <a:solidFill>
                  <a:srgbClr val="A50021"/>
                </a:solidFill>
              </a:rPr>
              <a:t>orthogonal </a:t>
            </a:r>
            <a:r>
              <a:rPr lang="en-GB" sz="2000" dirty="0"/>
              <a:t>aspects</a:t>
            </a:r>
            <a:r>
              <a:rPr lang="en-GB" sz="2000" dirty="0" smtClean="0"/>
              <a:t>!</a:t>
            </a:r>
            <a:endParaRPr lang="en-GB" sz="2000" dirty="0"/>
          </a:p>
          <a:p>
            <a:pPr lvl="1"/>
            <a:r>
              <a:rPr lang="en-GB" sz="2000" dirty="0" smtClean="0"/>
              <a:t>Packet </a:t>
            </a:r>
            <a:r>
              <a:rPr lang="en-GB" sz="2000" dirty="0"/>
              <a:t>data </a:t>
            </a:r>
            <a:r>
              <a:rPr lang="en-GB" sz="2000" dirty="0" smtClean="0"/>
              <a:t>structure with new </a:t>
            </a:r>
            <a:r>
              <a:rPr lang="en-GB" sz="2000" dirty="0" smtClean="0">
                <a:solidFill>
                  <a:srgbClr val="A50021"/>
                </a:solidFill>
                <a:latin typeface="Courier"/>
                <a:cs typeface="Courier"/>
              </a:rPr>
              <a:t>interrupted</a:t>
            </a:r>
            <a:r>
              <a:rPr lang="en-GB" sz="2000" dirty="0" smtClean="0"/>
              <a:t> field:</a:t>
            </a:r>
          </a:p>
          <a:p>
            <a:pPr lvl="1"/>
            <a:endParaRPr lang="en-GB" sz="1600" dirty="0"/>
          </a:p>
          <a:p>
            <a:pPr marL="800100" lvl="2" indent="0">
              <a:spcBef>
                <a:spcPts val="0"/>
              </a:spcBef>
              <a:buNone/>
            </a:pPr>
            <a:r>
              <a:rPr lang="en-GB" sz="1800" dirty="0" err="1" smtClean="0">
                <a:latin typeface="Courier"/>
                <a:cs typeface="Courier"/>
              </a:rPr>
              <a:t>struct</a:t>
            </a:r>
            <a:r>
              <a:rPr lang="en-GB" sz="1800" dirty="0" smtClean="0">
                <a:latin typeface="Courier"/>
                <a:cs typeface="Courier"/>
              </a:rPr>
              <a:t> packet {</a:t>
            </a:r>
          </a:p>
          <a:p>
            <a:pPr marL="800100" lvl="2" indent="0">
              <a:spcBef>
                <a:spcPts val="0"/>
              </a:spcBef>
              <a:buNone/>
            </a:pPr>
            <a:r>
              <a:rPr lang="en-GB" sz="1800" dirty="0" smtClean="0">
                <a:latin typeface="Courier"/>
                <a:cs typeface="Courier"/>
              </a:rPr>
              <a:t>  .</a:t>
            </a:r>
            <a:r>
              <a:rPr lang="en-GB" sz="1800" dirty="0">
                <a:latin typeface="Courier"/>
                <a:cs typeface="Courier"/>
              </a:rPr>
              <a:t>.. </a:t>
            </a:r>
          </a:p>
          <a:p>
            <a:pPr marL="800100" lvl="2" indent="0">
              <a:spcBef>
                <a:spcPts val="0"/>
              </a:spcBef>
              <a:buNone/>
            </a:pPr>
            <a:r>
              <a:rPr lang="en-GB" sz="1800" dirty="0" smtClean="0">
                <a:latin typeface="Courier"/>
                <a:cs typeface="Courier"/>
              </a:rPr>
              <a:t>  </a:t>
            </a:r>
            <a:r>
              <a:rPr lang="en-GB" sz="1800" dirty="0" smtClean="0">
                <a:solidFill>
                  <a:srgbClr val="0000FF"/>
                </a:solidFill>
                <a:latin typeface="Courier"/>
                <a:cs typeface="Courier"/>
              </a:rPr>
              <a:t>payload</a:t>
            </a:r>
            <a:r>
              <a:rPr lang="en-GB" sz="1800" dirty="0">
                <a:solidFill>
                  <a:srgbClr val="0000FF"/>
                </a:solidFill>
                <a:latin typeface="Courier"/>
                <a:cs typeface="Courier"/>
              </a:rPr>
              <a:t>: list of byte;</a:t>
            </a:r>
          </a:p>
          <a:p>
            <a:pPr marL="800100" lvl="2" indent="0">
              <a:buNone/>
            </a:pPr>
            <a:r>
              <a:rPr lang="en-GB" sz="1800" dirty="0" smtClean="0"/>
              <a:t>    </a:t>
            </a:r>
            <a:r>
              <a:rPr lang="en-GB" sz="1800" b="1" dirty="0" smtClean="0">
                <a:solidFill>
                  <a:srgbClr val="A50021"/>
                </a:solidFill>
                <a:latin typeface="Courier"/>
                <a:cs typeface="Courier"/>
              </a:rPr>
              <a:t>interrupted</a:t>
            </a:r>
            <a:r>
              <a:rPr lang="en-GB" sz="1800" b="1" dirty="0">
                <a:solidFill>
                  <a:srgbClr val="A50021"/>
                </a:solidFill>
                <a:latin typeface="Courier"/>
                <a:cs typeface="Courier"/>
              </a:rPr>
              <a:t>: bool;</a:t>
            </a:r>
          </a:p>
          <a:p>
            <a:pPr marL="800100" lvl="2" indent="0">
              <a:spcBef>
                <a:spcPts val="0"/>
              </a:spcBef>
              <a:buNone/>
            </a:pPr>
            <a:r>
              <a:rPr lang="en-GB" sz="1800" dirty="0" smtClean="0">
                <a:latin typeface="Courier"/>
                <a:cs typeface="Courier"/>
              </a:rPr>
              <a:t>  .</a:t>
            </a:r>
            <a:r>
              <a:rPr lang="en-GB" sz="1800" dirty="0">
                <a:latin typeface="Courier"/>
                <a:cs typeface="Courier"/>
              </a:rPr>
              <a:t>..}</a:t>
            </a:r>
            <a:r>
              <a:rPr lang="en-GB" sz="1800" dirty="0" smtClean="0">
                <a:latin typeface="Courier"/>
                <a:cs typeface="Courier"/>
              </a:rPr>
              <a:t>;</a:t>
            </a:r>
          </a:p>
          <a:p>
            <a:pPr marL="800100" lvl="2" indent="0">
              <a:spcBef>
                <a:spcPts val="0"/>
              </a:spcBef>
              <a:buNone/>
            </a:pPr>
            <a:endParaRPr lang="en-GB" sz="1800" dirty="0">
              <a:latin typeface="Courier"/>
              <a:cs typeface="Courier"/>
            </a:endParaRPr>
          </a:p>
          <a:p>
            <a:pPr marL="400050" lvl="1" indent="0">
              <a:spcBef>
                <a:spcPts val="0"/>
              </a:spcBef>
              <a:buNone/>
            </a:pPr>
            <a:r>
              <a:rPr lang="en-GB" sz="2000" dirty="0"/>
              <a:t>With same seed </a:t>
            </a:r>
            <a:r>
              <a:rPr lang="en-GB" sz="2000" dirty="0" smtClean="0"/>
              <a:t>we should get </a:t>
            </a:r>
            <a:r>
              <a:rPr lang="en-GB" sz="2000" dirty="0"/>
              <a:t>the same </a:t>
            </a:r>
            <a:r>
              <a:rPr lang="en-GB" sz="2000" dirty="0" smtClean="0">
                <a:solidFill>
                  <a:srgbClr val="0000FF"/>
                </a:solidFill>
                <a:latin typeface="Courier"/>
                <a:cs typeface="Courier"/>
              </a:rPr>
              <a:t>payload</a:t>
            </a:r>
            <a:r>
              <a:rPr lang="en-GB" sz="2000" dirty="0" smtClean="0"/>
              <a:t> </a:t>
            </a:r>
            <a:r>
              <a:rPr lang="en-GB" sz="2000" dirty="0"/>
              <a:t>data</a:t>
            </a:r>
            <a:r>
              <a:rPr lang="en-GB" sz="2000" dirty="0" smtClean="0"/>
              <a:t>!</a:t>
            </a:r>
            <a:endParaRPr lang="en-GB" sz="2000" dirty="0" smtClean="0">
              <a:latin typeface="Courier"/>
              <a:cs typeface="Courier"/>
            </a:endParaRPr>
          </a:p>
          <a:p>
            <a:pPr marL="800100" lvl="2" indent="0">
              <a:spcBef>
                <a:spcPts val="0"/>
              </a:spcBef>
              <a:buNone/>
            </a:pPr>
            <a:endParaRPr lang="en-GB" sz="1600" dirty="0">
              <a:latin typeface="Courier"/>
              <a:cs typeface="Courier"/>
            </a:endParaRPr>
          </a:p>
          <a:p>
            <a:pPr marL="800100" lvl="2" indent="0">
              <a:spcBef>
                <a:spcPts val="0"/>
              </a:spcBef>
              <a:buNone/>
            </a:pPr>
            <a:endParaRPr lang="en-GB" sz="1600" dirty="0" smtClean="0">
              <a:latin typeface="Courier"/>
              <a:cs typeface="Courier"/>
            </a:endParaRPr>
          </a:p>
        </p:txBody>
      </p:sp>
    </p:spTree>
    <p:extLst>
      <p:ext uri="{BB962C8B-B14F-4D97-AF65-F5344CB8AC3E}">
        <p14:creationId xmlns:p14="http://schemas.microsoft.com/office/powerpoint/2010/main" val="322554334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Packing: Driving Stimulus into the </a:t>
            </a:r>
            <a:r>
              <a:rPr lang="en-GB" sz="4000" dirty="0" smtClean="0"/>
              <a:t>DUV</a:t>
            </a:r>
            <a:endParaRPr lang="en-GB" sz="4000"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dirty="0" smtClean="0">
                <a:solidFill>
                  <a:srgbClr val="3366FF"/>
                </a:solidFill>
                <a:latin typeface="Courier"/>
                <a:cs typeface="Courier"/>
              </a:rPr>
              <a:t>pack</a:t>
            </a:r>
            <a:r>
              <a:rPr lang="en-GB" sz="2400" dirty="0">
                <a:solidFill>
                  <a:srgbClr val="3366FF"/>
                </a:solidFill>
                <a:latin typeface="Courier"/>
                <a:cs typeface="Courier"/>
              </a:rPr>
              <a:t>(</a:t>
            </a:r>
            <a:r>
              <a:rPr lang="en-GB" sz="2400" dirty="0" smtClean="0">
                <a:solidFill>
                  <a:srgbClr val="3366FF"/>
                </a:solidFill>
                <a:latin typeface="Courier"/>
                <a:cs typeface="Courier"/>
              </a:rPr>
              <a:t>)</a:t>
            </a:r>
            <a:r>
              <a:rPr lang="en-GB" sz="2400" dirty="0" smtClean="0">
                <a:solidFill>
                  <a:srgbClr val="3366FF"/>
                </a:solidFill>
              </a:rPr>
              <a:t> </a:t>
            </a:r>
            <a:r>
              <a:rPr lang="en-GB" sz="2400" dirty="0"/>
              <a:t>function: </a:t>
            </a:r>
          </a:p>
          <a:p>
            <a:r>
              <a:rPr lang="en-GB" sz="2000" dirty="0" smtClean="0">
                <a:solidFill>
                  <a:srgbClr val="3366FF"/>
                </a:solidFill>
                <a:latin typeface="Courier"/>
                <a:cs typeface="Courier"/>
              </a:rPr>
              <a:t>pack()</a:t>
            </a:r>
            <a:r>
              <a:rPr lang="en-GB" sz="2000" dirty="0" smtClean="0">
                <a:latin typeface="Courier"/>
                <a:cs typeface="Courier"/>
              </a:rPr>
              <a:t> </a:t>
            </a:r>
            <a:r>
              <a:rPr lang="en-GB" sz="2000" dirty="0" smtClean="0"/>
              <a:t>is a </a:t>
            </a:r>
            <a:r>
              <a:rPr lang="en-GB" sz="2000" dirty="0" err="1" smtClean="0"/>
              <a:t>Specman</a:t>
            </a:r>
            <a:r>
              <a:rPr lang="en-GB" sz="2000" dirty="0" smtClean="0"/>
              <a:t> Elite system function.</a:t>
            </a:r>
            <a:endParaRPr lang="en-GB" sz="2400" dirty="0" smtClean="0"/>
          </a:p>
          <a:p>
            <a:pPr lvl="1"/>
            <a:r>
              <a:rPr lang="en-GB" sz="1800" dirty="0" smtClean="0">
                <a:solidFill>
                  <a:srgbClr val="3366FF"/>
                </a:solidFill>
                <a:latin typeface="Courier"/>
                <a:cs typeface="Courier"/>
              </a:rPr>
              <a:t>pack</a:t>
            </a:r>
            <a:r>
              <a:rPr lang="en-GB" sz="1800" dirty="0">
                <a:latin typeface="Courier"/>
                <a:cs typeface="Courier"/>
              </a:rPr>
              <a:t>(</a:t>
            </a:r>
            <a:r>
              <a:rPr lang="en-GB" sz="1800" dirty="0" err="1">
                <a:solidFill>
                  <a:srgbClr val="660066"/>
                </a:solidFill>
                <a:cs typeface="Courier"/>
              </a:rPr>
              <a:t>option:pack</a:t>
            </a:r>
            <a:r>
              <a:rPr lang="en-GB" sz="1800" dirty="0">
                <a:solidFill>
                  <a:srgbClr val="660066"/>
                </a:solidFill>
                <a:cs typeface="Courier"/>
              </a:rPr>
              <a:t> option</a:t>
            </a:r>
            <a:r>
              <a:rPr lang="en-GB" sz="1800" dirty="0">
                <a:latin typeface="Courier"/>
                <a:cs typeface="Courier"/>
              </a:rPr>
              <a:t>, </a:t>
            </a:r>
            <a:r>
              <a:rPr lang="en-GB" sz="1800" dirty="0">
                <a:solidFill>
                  <a:srgbClr val="3C8C93"/>
                </a:solidFill>
                <a:cs typeface="Courier"/>
              </a:rPr>
              <a:t>item</a:t>
            </a:r>
            <a:r>
              <a:rPr lang="en-GB" sz="1800" dirty="0">
                <a:cs typeface="Courier"/>
              </a:rPr>
              <a:t>: </a:t>
            </a:r>
            <a:r>
              <a:rPr lang="en-GB" sz="1800" dirty="0" err="1">
                <a:cs typeface="Courier"/>
              </a:rPr>
              <a:t>exp</a:t>
            </a:r>
            <a:r>
              <a:rPr lang="en-GB" sz="1800" dirty="0">
                <a:latin typeface="Courier"/>
                <a:cs typeface="Courier"/>
              </a:rPr>
              <a:t>, ...): list of </a:t>
            </a:r>
            <a:r>
              <a:rPr lang="en-GB" sz="1800" dirty="0" smtClean="0">
                <a:latin typeface="Courier"/>
                <a:cs typeface="Courier"/>
              </a:rPr>
              <a:t>bit</a:t>
            </a:r>
            <a:endParaRPr lang="en-GB" sz="1800" dirty="0">
              <a:latin typeface="Courier"/>
              <a:cs typeface="Courier"/>
            </a:endParaRPr>
          </a:p>
          <a:p>
            <a:r>
              <a:rPr lang="en-GB" sz="2000" dirty="0" smtClean="0"/>
              <a:t>Converts higher</a:t>
            </a:r>
            <a:r>
              <a:rPr lang="en-GB" sz="2000" dirty="0"/>
              <a:t>-level data structure to bit stream required by DUV.</a:t>
            </a:r>
          </a:p>
          <a:p>
            <a:pPr marL="457200" lvl="1" indent="0">
              <a:buNone/>
            </a:pPr>
            <a:r>
              <a:rPr lang="en-GB" sz="1800" dirty="0" err="1" smtClean="0">
                <a:latin typeface="Courier"/>
                <a:cs typeface="Courier"/>
              </a:rPr>
              <a:t>i_stream</a:t>
            </a:r>
            <a:r>
              <a:rPr lang="en-GB" sz="1800" dirty="0" smtClean="0">
                <a:latin typeface="Courier"/>
                <a:cs typeface="Courier"/>
              </a:rPr>
              <a:t> </a:t>
            </a:r>
            <a:r>
              <a:rPr lang="en-GB" sz="1800" dirty="0">
                <a:latin typeface="Courier"/>
                <a:cs typeface="Courier"/>
              </a:rPr>
              <a:t>= </a:t>
            </a:r>
            <a:r>
              <a:rPr lang="en-GB" sz="1800" dirty="0">
                <a:solidFill>
                  <a:srgbClr val="3366FF"/>
                </a:solidFill>
                <a:latin typeface="Courier"/>
                <a:cs typeface="Courier"/>
              </a:rPr>
              <a:t>pack</a:t>
            </a:r>
            <a:r>
              <a:rPr lang="en-GB" sz="1800" dirty="0">
                <a:latin typeface="Courier"/>
                <a:cs typeface="Courier"/>
              </a:rPr>
              <a:t>(</a:t>
            </a:r>
            <a:r>
              <a:rPr lang="en-GB" sz="1800" dirty="0" err="1">
                <a:latin typeface="Courier"/>
                <a:cs typeface="Courier"/>
              </a:rPr>
              <a:t>packing.high</a:t>
            </a:r>
            <a:r>
              <a:rPr lang="en-GB" sz="1800" dirty="0">
                <a:latin typeface="Courier"/>
                <a:cs typeface="Courier"/>
              </a:rPr>
              <a:t>, </a:t>
            </a:r>
            <a:r>
              <a:rPr lang="en-GB" sz="1800" dirty="0" err="1">
                <a:latin typeface="Courier"/>
                <a:cs typeface="Courier"/>
              </a:rPr>
              <a:t>opcode</a:t>
            </a:r>
            <a:r>
              <a:rPr lang="en-GB" sz="1800" dirty="0">
                <a:latin typeface="Courier"/>
                <a:cs typeface="Courier"/>
              </a:rPr>
              <a:t>, op1, op2)</a:t>
            </a:r>
            <a:r>
              <a:rPr lang="en-GB" sz="1800" dirty="0" smtClean="0">
                <a:latin typeface="Courier"/>
                <a:cs typeface="Courier"/>
              </a:rPr>
              <a:t>;</a:t>
            </a:r>
            <a:endParaRPr lang="en-GB" sz="1800" dirty="0">
              <a:latin typeface="Courier"/>
              <a:cs typeface="Courier"/>
            </a:endParaRPr>
          </a:p>
          <a:p>
            <a:endParaRPr lang="en-GB" sz="2400" dirty="0"/>
          </a:p>
          <a:p>
            <a:r>
              <a:rPr lang="en-GB" sz="2000" dirty="0" smtClean="0"/>
              <a:t>pack </a:t>
            </a:r>
            <a:r>
              <a:rPr lang="en-GB" sz="2000" dirty="0"/>
              <a:t>options are</a:t>
            </a:r>
            <a:r>
              <a:rPr lang="en-GB" sz="2000" dirty="0" smtClean="0"/>
              <a:t>: </a:t>
            </a:r>
            <a:r>
              <a:rPr lang="en-GB" sz="2000" dirty="0" err="1">
                <a:solidFill>
                  <a:srgbClr val="660066"/>
                </a:solidFill>
                <a:latin typeface="Courier"/>
                <a:cs typeface="Courier"/>
              </a:rPr>
              <a:t>packing.high</a:t>
            </a:r>
            <a:r>
              <a:rPr lang="en-GB" sz="2000" dirty="0">
                <a:solidFill>
                  <a:srgbClr val="660066"/>
                </a:solidFill>
              </a:rPr>
              <a:t>, </a:t>
            </a:r>
            <a:r>
              <a:rPr lang="en-GB" sz="2000" dirty="0" err="1">
                <a:solidFill>
                  <a:srgbClr val="660066"/>
                </a:solidFill>
                <a:latin typeface="Courier"/>
                <a:cs typeface="Courier"/>
              </a:rPr>
              <a:t>packing.low</a:t>
            </a:r>
            <a:r>
              <a:rPr lang="en-GB" sz="2000" dirty="0">
                <a:solidFill>
                  <a:srgbClr val="660066"/>
                </a:solidFill>
              </a:rPr>
              <a:t> </a:t>
            </a:r>
            <a:r>
              <a:rPr lang="en-GB" sz="2000" dirty="0"/>
              <a:t>or </a:t>
            </a:r>
            <a:r>
              <a:rPr lang="en-GB" sz="2000" dirty="0">
                <a:solidFill>
                  <a:srgbClr val="660066"/>
                </a:solidFill>
                <a:latin typeface="Courier"/>
                <a:cs typeface="Courier"/>
              </a:rPr>
              <a:t>NULL</a:t>
            </a:r>
          </a:p>
          <a:p>
            <a:pPr lvl="1"/>
            <a:r>
              <a:rPr lang="en-GB" sz="1800" dirty="0" err="1" smtClean="0">
                <a:solidFill>
                  <a:srgbClr val="660066"/>
                </a:solidFill>
                <a:latin typeface="Courier"/>
                <a:cs typeface="Courier"/>
              </a:rPr>
              <a:t>packing.high</a:t>
            </a:r>
            <a:r>
              <a:rPr lang="en-GB" sz="1800" dirty="0"/>
              <a:t>: 1st item at MSB</a:t>
            </a:r>
          </a:p>
          <a:p>
            <a:pPr lvl="1"/>
            <a:r>
              <a:rPr lang="en-GB" sz="1800" dirty="0" err="1" smtClean="0">
                <a:solidFill>
                  <a:srgbClr val="660066"/>
                </a:solidFill>
                <a:latin typeface="Courier"/>
                <a:cs typeface="Courier"/>
              </a:rPr>
              <a:t>packing.low</a:t>
            </a:r>
            <a:r>
              <a:rPr lang="en-GB" sz="1800" dirty="0"/>
              <a:t>: 1st item at LSB</a:t>
            </a:r>
          </a:p>
          <a:p>
            <a:pPr lvl="1"/>
            <a:r>
              <a:rPr lang="en-GB" sz="1800" dirty="0" smtClean="0">
                <a:solidFill>
                  <a:srgbClr val="660066"/>
                </a:solidFill>
                <a:latin typeface="Courier"/>
                <a:cs typeface="Courier"/>
              </a:rPr>
              <a:t>NULL</a:t>
            </a:r>
            <a:r>
              <a:rPr lang="en-GB" sz="1800" dirty="0"/>
              <a:t>: Use global default - set initially to </a:t>
            </a:r>
            <a:r>
              <a:rPr lang="en-GB" sz="1800" dirty="0" err="1">
                <a:latin typeface="Courier"/>
                <a:cs typeface="Courier"/>
              </a:rPr>
              <a:t>packing.low</a:t>
            </a:r>
            <a:r>
              <a:rPr lang="en-GB" sz="1800" dirty="0"/>
              <a:t>. </a:t>
            </a:r>
          </a:p>
          <a:p>
            <a:endParaRPr lang="en-GB" sz="2000" dirty="0"/>
          </a:p>
          <a:p>
            <a:r>
              <a:rPr lang="en-GB" sz="2000" dirty="0" smtClean="0">
                <a:solidFill>
                  <a:schemeClr val="accent1">
                    <a:lumMod val="50000"/>
                  </a:schemeClr>
                </a:solidFill>
                <a:cs typeface="Courier"/>
              </a:rPr>
              <a:t>item</a:t>
            </a:r>
            <a:r>
              <a:rPr lang="en-GB" sz="2000" dirty="0" smtClean="0"/>
              <a:t>: </a:t>
            </a:r>
            <a:r>
              <a:rPr lang="en-GB" sz="2000" dirty="0"/>
              <a:t>A legal </a:t>
            </a:r>
            <a:r>
              <a:rPr lang="en-GB" sz="2000" dirty="0" smtClean="0"/>
              <a:t>“e” </a:t>
            </a:r>
            <a:r>
              <a:rPr lang="en-GB" sz="2000" dirty="0"/>
              <a:t>expression that is a path to a scalar or a compound data item, such as a </a:t>
            </a:r>
            <a:r>
              <a:rPr lang="en-GB" sz="2000" dirty="0" err="1"/>
              <a:t>struct</a:t>
            </a:r>
            <a:r>
              <a:rPr lang="en-GB" sz="2000" dirty="0"/>
              <a:t>, field, list, or variable.</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Arrow Connector 40"/>
          <p:cNvCxnSpPr/>
          <p:nvPr/>
        </p:nvCxnSpPr>
        <p:spPr bwMode="auto">
          <a:xfrm>
            <a:off x="6768244" y="3266982"/>
            <a:ext cx="792088" cy="0"/>
          </a:xfrm>
          <a:prstGeom prst="straightConnector1">
            <a:avLst/>
          </a:prstGeom>
          <a:noFill/>
          <a:ln w="19050" cap="flat" cmpd="sng" algn="ctr">
            <a:solidFill>
              <a:srgbClr val="A50021"/>
            </a:solidFill>
            <a:prstDash val="solid"/>
            <a:round/>
            <a:headEnd type="triangle" w="lg" len="lg"/>
            <a:tailEnd type="none"/>
          </a:ln>
          <a:effectLst/>
        </p:spPr>
      </p:cxnSp>
      <p:cxnSp>
        <p:nvCxnSpPr>
          <p:cNvPr id="28" name="Elbow Connector 27"/>
          <p:cNvCxnSpPr/>
          <p:nvPr/>
        </p:nvCxnSpPr>
        <p:spPr bwMode="auto">
          <a:xfrm>
            <a:off x="5840360" y="3681028"/>
            <a:ext cx="2299159" cy="414046"/>
          </a:xfrm>
          <a:prstGeom prst="bentConnector3">
            <a:avLst>
              <a:gd name="adj1" fmla="val -61008"/>
            </a:avLst>
          </a:prstGeom>
          <a:noFill/>
          <a:ln w="19050" cap="flat" cmpd="sng" algn="ctr">
            <a:solidFill>
              <a:srgbClr val="A50021"/>
            </a:solidFill>
            <a:prstDash val="solid"/>
            <a:round/>
            <a:headEnd type="triangle" w="lg" len="lg"/>
            <a:tailEnd type="none" w="lg" len="lg"/>
          </a:ln>
          <a:effectLst/>
        </p:spPr>
      </p:cxnSp>
      <p:cxnSp>
        <p:nvCxnSpPr>
          <p:cNvPr id="10" name="Elbow Connector 9"/>
          <p:cNvCxnSpPr/>
          <p:nvPr/>
        </p:nvCxnSpPr>
        <p:spPr bwMode="auto">
          <a:xfrm>
            <a:off x="5840360" y="4509120"/>
            <a:ext cx="2299159" cy="414046"/>
          </a:xfrm>
          <a:prstGeom prst="bentConnector3">
            <a:avLst>
              <a:gd name="adj1" fmla="val -61008"/>
            </a:avLst>
          </a:prstGeom>
          <a:noFill/>
          <a:ln w="19050" cap="flat" cmpd="sng" algn="ctr">
            <a:solidFill>
              <a:srgbClr val="A50021"/>
            </a:solidFill>
            <a:prstDash val="solid"/>
            <a:round/>
            <a:headEnd type="triangle" w="lg" len="lg"/>
            <a:tailEnd type="none" w="lg" len="lg"/>
          </a:ln>
          <a:effectLst/>
        </p:spPr>
      </p:cxnSp>
      <p:sp>
        <p:nvSpPr>
          <p:cNvPr id="2" name="Title 1"/>
          <p:cNvSpPr>
            <a:spLocks noGrp="1"/>
          </p:cNvSpPr>
          <p:nvPr>
            <p:ph type="title"/>
          </p:nvPr>
        </p:nvSpPr>
        <p:spPr/>
        <p:txBody>
          <a:bodyPr/>
          <a:lstStyle/>
          <a:p>
            <a:r>
              <a:rPr lang="en-GB" dirty="0" smtClean="0"/>
              <a:t>Packing High</a:t>
            </a:r>
            <a:endParaRPr lang="en-GB" dirty="0"/>
          </a:p>
        </p:txBody>
      </p:sp>
      <p:sp>
        <p:nvSpPr>
          <p:cNvPr id="3" name="Content Placeholder 2"/>
          <p:cNvSpPr>
            <a:spLocks noGrp="1"/>
          </p:cNvSpPr>
          <p:nvPr>
            <p:ph idx="1"/>
          </p:nvPr>
        </p:nvSpPr>
        <p:spPr>
          <a:xfrm>
            <a:off x="468313" y="1557339"/>
            <a:ext cx="8229600" cy="503509"/>
          </a:xfrm>
        </p:spPr>
        <p:txBody>
          <a:bodyPr/>
          <a:lstStyle/>
          <a:p>
            <a:pPr marL="0" indent="0">
              <a:buNone/>
            </a:pPr>
            <a:r>
              <a:rPr lang="en-GB" sz="2400" dirty="0" err="1" smtClean="0">
                <a:solidFill>
                  <a:srgbClr val="660066"/>
                </a:solidFill>
                <a:latin typeface="Courier"/>
                <a:cs typeface="Courier"/>
              </a:rPr>
              <a:t>packing.high</a:t>
            </a:r>
            <a:r>
              <a:rPr lang="en-GB" sz="2400" dirty="0" smtClean="0"/>
              <a:t>: 1</a:t>
            </a:r>
            <a:r>
              <a:rPr lang="en-GB" sz="2400" baseline="30000" dirty="0" smtClean="0"/>
              <a:t>st</a:t>
            </a:r>
            <a:r>
              <a:rPr lang="en-GB" sz="2400" dirty="0" smtClean="0"/>
              <a:t> item at MSB</a:t>
            </a:r>
            <a:endParaRPr lang="en-GB" sz="2400" dirty="0"/>
          </a:p>
        </p:txBody>
      </p:sp>
      <p:sp>
        <p:nvSpPr>
          <p:cNvPr id="4" name="TextBox 3"/>
          <p:cNvSpPr txBox="1"/>
          <p:nvPr/>
        </p:nvSpPr>
        <p:spPr>
          <a:xfrm>
            <a:off x="611560" y="2204864"/>
            <a:ext cx="7056784" cy="369332"/>
          </a:xfrm>
          <a:prstGeom prst="rect">
            <a:avLst/>
          </a:prstGeom>
          <a:noFill/>
        </p:spPr>
        <p:txBody>
          <a:bodyPr wrap="square" rtlCol="0">
            <a:spAutoFit/>
          </a:bodyPr>
          <a:lstStyle/>
          <a:p>
            <a:pPr algn="l"/>
            <a:r>
              <a:rPr lang="en-GB" dirty="0" err="1" smtClean="0">
                <a:latin typeface="Courier"/>
                <a:cs typeface="Courier"/>
              </a:rPr>
              <a:t>input_stream</a:t>
            </a:r>
            <a:r>
              <a:rPr lang="en-GB" dirty="0" smtClean="0">
                <a:latin typeface="Courier"/>
                <a:cs typeface="Courier"/>
              </a:rPr>
              <a:t> = pack(</a:t>
            </a:r>
            <a:r>
              <a:rPr lang="en-GB" dirty="0" err="1" smtClean="0">
                <a:latin typeface="Courier"/>
                <a:cs typeface="Courier"/>
              </a:rPr>
              <a:t>packing.high,addr</a:t>
            </a:r>
            <a:r>
              <a:rPr lang="en-GB" dirty="0" smtClean="0">
                <a:latin typeface="Courier"/>
                <a:cs typeface="Courier"/>
              </a:rPr>
              <a:t>, data);</a:t>
            </a:r>
            <a:endParaRPr lang="en-GB" dirty="0">
              <a:latin typeface="Courier"/>
              <a:cs typeface="Courier"/>
            </a:endParaRPr>
          </a:p>
        </p:txBody>
      </p:sp>
      <p:sp>
        <p:nvSpPr>
          <p:cNvPr id="5" name="TextBox 4"/>
          <p:cNvSpPr txBox="1"/>
          <p:nvPr/>
        </p:nvSpPr>
        <p:spPr>
          <a:xfrm>
            <a:off x="752174" y="3068960"/>
            <a:ext cx="7056784" cy="3139321"/>
          </a:xfrm>
          <a:prstGeom prst="rect">
            <a:avLst/>
          </a:prstGeom>
          <a:noFill/>
        </p:spPr>
        <p:txBody>
          <a:bodyPr wrap="square" rtlCol="0">
            <a:spAutoFit/>
          </a:bodyPr>
          <a:lstStyle/>
          <a:p>
            <a:pPr algn="l"/>
            <a:r>
              <a:rPr lang="en-GB" dirty="0" err="1">
                <a:latin typeface="Courier"/>
                <a:cs typeface="Courier"/>
              </a:rPr>
              <a:t>p</a:t>
            </a:r>
            <a:r>
              <a:rPr lang="en-GB" dirty="0" err="1" smtClean="0">
                <a:latin typeface="Courier"/>
                <a:cs typeface="Courier"/>
              </a:rPr>
              <a:t>acket.addr</a:t>
            </a:r>
            <a:r>
              <a:rPr lang="en-GB" dirty="0" smtClean="0">
                <a:latin typeface="Courier"/>
                <a:cs typeface="Courier"/>
              </a:rPr>
              <a:t> = 2’b11;			      11</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[0] = 0xaa;			10101010</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[1] = 0xee;			11101110</a:t>
            </a:r>
          </a:p>
          <a:p>
            <a:pPr algn="l"/>
            <a:endParaRPr lang="en-GB" dirty="0">
              <a:latin typeface="Courier"/>
              <a:cs typeface="Courier"/>
            </a:endParaRPr>
          </a:p>
          <a:p>
            <a:pPr algn="l"/>
            <a:endParaRPr lang="en-GB" dirty="0" smtClean="0">
              <a:latin typeface="Courier"/>
              <a:cs typeface="Courier"/>
            </a:endParaRPr>
          </a:p>
          <a:p>
            <a:pPr algn="l"/>
            <a:r>
              <a:rPr lang="en-GB" dirty="0" smtClean="0">
                <a:latin typeface="Courier"/>
                <a:cs typeface="Courier"/>
              </a:rPr>
              <a:t>               17……………………………………………0</a:t>
            </a:r>
          </a:p>
          <a:p>
            <a:pPr algn="l"/>
            <a:r>
              <a:rPr lang="en-GB" dirty="0" err="1" smtClean="0">
                <a:latin typeface="Courier"/>
                <a:cs typeface="Courier"/>
              </a:rPr>
              <a:t>input_stream</a:t>
            </a:r>
            <a:r>
              <a:rPr lang="en-GB" dirty="0" smtClean="0">
                <a:latin typeface="Courier"/>
                <a:cs typeface="Courier"/>
              </a:rPr>
              <a:t> = 11 10101010 11101110</a:t>
            </a:r>
            <a:endParaRPr lang="en-GB" dirty="0">
              <a:latin typeface="Courier"/>
              <a:cs typeface="Courier"/>
            </a:endParaRPr>
          </a:p>
        </p:txBody>
      </p:sp>
      <p:sp>
        <p:nvSpPr>
          <p:cNvPr id="6" name="Rectangle 5"/>
          <p:cNvSpPr/>
          <p:nvPr/>
        </p:nvSpPr>
        <p:spPr bwMode="auto">
          <a:xfrm>
            <a:off x="4968044" y="310496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75140" y="3933056"/>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75140" y="472514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29" name="Elbow Connector 28"/>
          <p:cNvCxnSpPr/>
          <p:nvPr/>
        </p:nvCxnSpPr>
        <p:spPr bwMode="auto">
          <a:xfrm rot="10800000" flipV="1">
            <a:off x="5840362" y="4095074"/>
            <a:ext cx="2116014" cy="414048"/>
          </a:xfrm>
          <a:prstGeom prst="bentConnector3">
            <a:avLst>
              <a:gd name="adj1" fmla="val -18174"/>
            </a:avLst>
          </a:prstGeom>
          <a:noFill/>
          <a:ln w="19050" cap="flat" cmpd="sng" algn="ctr">
            <a:solidFill>
              <a:srgbClr val="A50021"/>
            </a:solidFill>
            <a:prstDash val="solid"/>
            <a:round/>
            <a:headEnd type="triangle" w="lg" len="lg"/>
            <a:tailEnd type="none" w="lg" len="lg"/>
          </a:ln>
          <a:effectLst/>
        </p:spPr>
      </p:cxnSp>
      <p:cxnSp>
        <p:nvCxnSpPr>
          <p:cNvPr id="35" name="Elbow Connector 34"/>
          <p:cNvCxnSpPr>
            <a:stCxn id="6" idx="3"/>
          </p:cNvCxnSpPr>
          <p:nvPr/>
        </p:nvCxnSpPr>
        <p:spPr bwMode="auto">
          <a:xfrm flipH="1">
            <a:off x="5840360" y="3266982"/>
            <a:ext cx="1719972" cy="414046"/>
          </a:xfrm>
          <a:prstGeom prst="bentConnector3">
            <a:avLst>
              <a:gd name="adj1" fmla="val -45549"/>
            </a:avLst>
          </a:prstGeom>
          <a:noFill/>
          <a:ln w="19050" cap="flat" cmpd="sng" algn="ctr">
            <a:solidFill>
              <a:srgbClr val="A50021"/>
            </a:solidFill>
            <a:prstDash val="solid"/>
            <a:round/>
            <a:headEnd type="triangle" w="lg" len="lg"/>
            <a:tailEnd type="none" w="lg" len="lg"/>
          </a:ln>
          <a:effectLst/>
        </p:spPr>
      </p:cxnSp>
      <p:cxnSp>
        <p:nvCxnSpPr>
          <p:cNvPr id="39" name="Straight Arrow Connector 38"/>
          <p:cNvCxnSpPr/>
          <p:nvPr/>
        </p:nvCxnSpPr>
        <p:spPr bwMode="auto">
          <a:xfrm>
            <a:off x="7560332" y="4923166"/>
            <a:ext cx="792088" cy="0"/>
          </a:xfrm>
          <a:prstGeom prst="straightConnector1">
            <a:avLst/>
          </a:prstGeom>
          <a:noFill/>
          <a:ln w="19050" cap="flat" cmpd="sng" algn="ctr">
            <a:solidFill>
              <a:srgbClr val="A50021"/>
            </a:solidFill>
            <a:prstDash val="solid"/>
            <a:round/>
            <a:headEnd type="triangle" w="lg" len="lg"/>
            <a:tailEnd type="none"/>
          </a:ln>
          <a:effectLst/>
        </p:spPr>
      </p:cxn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p:cNvCxnSpPr>
            <a:endCxn id="8" idx="3"/>
          </p:cNvCxnSpPr>
          <p:nvPr/>
        </p:nvCxnSpPr>
        <p:spPr bwMode="auto">
          <a:xfrm flipV="1">
            <a:off x="5436096" y="4887162"/>
            <a:ext cx="2131332" cy="27574"/>
          </a:xfrm>
          <a:prstGeom prst="straightConnector1">
            <a:avLst/>
          </a:prstGeom>
          <a:noFill/>
          <a:ln w="19050" cap="flat" cmpd="sng" algn="ctr">
            <a:solidFill>
              <a:srgbClr val="A50021"/>
            </a:solidFill>
            <a:prstDash val="solid"/>
            <a:round/>
            <a:headEnd type="triangle" w="lg" len="lg"/>
            <a:tailEnd type="none"/>
          </a:ln>
          <a:effectLst/>
        </p:spPr>
      </p:cxnSp>
      <p:cxnSp>
        <p:nvCxnSpPr>
          <p:cNvPr id="29" name="Elbow Connector 28"/>
          <p:cNvCxnSpPr>
            <a:endCxn id="7" idx="3"/>
          </p:cNvCxnSpPr>
          <p:nvPr/>
        </p:nvCxnSpPr>
        <p:spPr bwMode="auto">
          <a:xfrm flipV="1">
            <a:off x="4968044" y="4095074"/>
            <a:ext cx="2599384" cy="306034"/>
          </a:xfrm>
          <a:prstGeom prst="bentConnector3">
            <a:avLst>
              <a:gd name="adj1" fmla="val -20698"/>
            </a:avLst>
          </a:prstGeom>
          <a:noFill/>
          <a:ln w="19050" cap="flat" cmpd="sng" algn="ctr">
            <a:solidFill>
              <a:srgbClr val="A50021"/>
            </a:solidFill>
            <a:prstDash val="solid"/>
            <a:round/>
            <a:headEnd type="triangle" w="lg" len="lg"/>
            <a:tailEnd type="none" w="lg" len="lg"/>
          </a:ln>
          <a:effectLst/>
        </p:spPr>
      </p:cxnSp>
      <p:cxnSp>
        <p:nvCxnSpPr>
          <p:cNvPr id="41" name="Straight Arrow Connector 40"/>
          <p:cNvCxnSpPr/>
          <p:nvPr/>
        </p:nvCxnSpPr>
        <p:spPr bwMode="auto">
          <a:xfrm flipV="1">
            <a:off x="6128086" y="3254282"/>
            <a:ext cx="1440160" cy="12700"/>
          </a:xfrm>
          <a:prstGeom prst="straightConnector1">
            <a:avLst/>
          </a:prstGeom>
          <a:noFill/>
          <a:ln w="19050" cap="flat" cmpd="sng" algn="ctr">
            <a:solidFill>
              <a:srgbClr val="A50021"/>
            </a:solidFill>
            <a:prstDash val="solid"/>
            <a:round/>
            <a:headEnd type="triangle" w="lg" len="lg"/>
            <a:tailEnd type="none"/>
          </a:ln>
          <a:effectLst/>
        </p:spPr>
      </p:cxnSp>
      <p:sp>
        <p:nvSpPr>
          <p:cNvPr id="2" name="Title 1"/>
          <p:cNvSpPr>
            <a:spLocks noGrp="1"/>
          </p:cNvSpPr>
          <p:nvPr>
            <p:ph type="title"/>
          </p:nvPr>
        </p:nvSpPr>
        <p:spPr/>
        <p:txBody>
          <a:bodyPr/>
          <a:lstStyle/>
          <a:p>
            <a:r>
              <a:rPr lang="en-GB" dirty="0" smtClean="0"/>
              <a:t>Packing Low</a:t>
            </a:r>
            <a:endParaRPr lang="en-GB" dirty="0"/>
          </a:p>
        </p:txBody>
      </p:sp>
      <p:sp>
        <p:nvSpPr>
          <p:cNvPr id="3" name="Content Placeholder 2"/>
          <p:cNvSpPr>
            <a:spLocks noGrp="1"/>
          </p:cNvSpPr>
          <p:nvPr>
            <p:ph idx="1"/>
          </p:nvPr>
        </p:nvSpPr>
        <p:spPr>
          <a:xfrm>
            <a:off x="468313" y="1557339"/>
            <a:ext cx="8229600" cy="503509"/>
          </a:xfrm>
        </p:spPr>
        <p:txBody>
          <a:bodyPr/>
          <a:lstStyle/>
          <a:p>
            <a:pPr marL="0" indent="0">
              <a:buNone/>
            </a:pPr>
            <a:r>
              <a:rPr lang="en-GB" sz="2400" dirty="0" err="1" smtClean="0">
                <a:solidFill>
                  <a:srgbClr val="660066"/>
                </a:solidFill>
                <a:latin typeface="Courier"/>
                <a:cs typeface="Courier"/>
              </a:rPr>
              <a:t>packing.low</a:t>
            </a:r>
            <a:r>
              <a:rPr lang="en-GB" sz="2400" dirty="0" smtClean="0"/>
              <a:t>: 1</a:t>
            </a:r>
            <a:r>
              <a:rPr lang="en-GB" sz="2400" baseline="30000" dirty="0" smtClean="0"/>
              <a:t>st</a:t>
            </a:r>
            <a:r>
              <a:rPr lang="en-GB" sz="2400" dirty="0" smtClean="0"/>
              <a:t> item at LSB</a:t>
            </a:r>
            <a:endParaRPr lang="en-GB" sz="2400" dirty="0"/>
          </a:p>
        </p:txBody>
      </p:sp>
      <p:sp>
        <p:nvSpPr>
          <p:cNvPr id="4" name="TextBox 3"/>
          <p:cNvSpPr txBox="1"/>
          <p:nvPr/>
        </p:nvSpPr>
        <p:spPr>
          <a:xfrm>
            <a:off x="611560" y="2204864"/>
            <a:ext cx="7056784" cy="369332"/>
          </a:xfrm>
          <a:prstGeom prst="rect">
            <a:avLst/>
          </a:prstGeom>
          <a:noFill/>
        </p:spPr>
        <p:txBody>
          <a:bodyPr wrap="square" rtlCol="0">
            <a:spAutoFit/>
          </a:bodyPr>
          <a:lstStyle/>
          <a:p>
            <a:pPr algn="l"/>
            <a:r>
              <a:rPr lang="en-GB" dirty="0" err="1" smtClean="0">
                <a:latin typeface="Courier"/>
                <a:cs typeface="Courier"/>
              </a:rPr>
              <a:t>input_stream</a:t>
            </a:r>
            <a:r>
              <a:rPr lang="en-GB" dirty="0" smtClean="0">
                <a:latin typeface="Courier"/>
                <a:cs typeface="Courier"/>
              </a:rPr>
              <a:t> = pack(</a:t>
            </a:r>
            <a:r>
              <a:rPr lang="en-GB" dirty="0" err="1" smtClean="0">
                <a:latin typeface="Courier"/>
                <a:cs typeface="Courier"/>
              </a:rPr>
              <a:t>packing.low,addr</a:t>
            </a:r>
            <a:r>
              <a:rPr lang="en-GB" dirty="0" smtClean="0">
                <a:latin typeface="Courier"/>
                <a:cs typeface="Courier"/>
              </a:rPr>
              <a:t>, data);</a:t>
            </a:r>
            <a:endParaRPr lang="en-GB" dirty="0">
              <a:latin typeface="Courier"/>
              <a:cs typeface="Courier"/>
            </a:endParaRPr>
          </a:p>
        </p:txBody>
      </p:sp>
      <p:sp>
        <p:nvSpPr>
          <p:cNvPr id="5" name="TextBox 4"/>
          <p:cNvSpPr txBox="1"/>
          <p:nvPr/>
        </p:nvSpPr>
        <p:spPr>
          <a:xfrm>
            <a:off x="752174" y="3068960"/>
            <a:ext cx="7056784" cy="3139321"/>
          </a:xfrm>
          <a:prstGeom prst="rect">
            <a:avLst/>
          </a:prstGeom>
          <a:noFill/>
        </p:spPr>
        <p:txBody>
          <a:bodyPr wrap="square" rtlCol="0">
            <a:spAutoFit/>
          </a:bodyPr>
          <a:lstStyle/>
          <a:p>
            <a:pPr algn="l"/>
            <a:r>
              <a:rPr lang="en-GB" dirty="0" err="1">
                <a:latin typeface="Courier"/>
                <a:cs typeface="Courier"/>
              </a:rPr>
              <a:t>p</a:t>
            </a:r>
            <a:r>
              <a:rPr lang="en-GB" dirty="0" err="1" smtClean="0">
                <a:latin typeface="Courier"/>
                <a:cs typeface="Courier"/>
              </a:rPr>
              <a:t>acket.addr</a:t>
            </a:r>
            <a:r>
              <a:rPr lang="en-GB" dirty="0" smtClean="0">
                <a:latin typeface="Courier"/>
                <a:cs typeface="Courier"/>
              </a:rPr>
              <a:t> = 2’b11;			      11</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[0] = 0xaa;			10101010</a:t>
            </a:r>
          </a:p>
          <a:p>
            <a:pPr algn="l"/>
            <a:endParaRPr lang="en-GB" dirty="0" smtClean="0">
              <a:latin typeface="Courier"/>
              <a:cs typeface="Courier"/>
            </a:endParaRPr>
          </a:p>
          <a:p>
            <a:pPr algn="l"/>
            <a:endParaRPr lang="en-GB" dirty="0">
              <a:latin typeface="Courier"/>
              <a:cs typeface="Courier"/>
            </a:endParaRPr>
          </a:p>
          <a:p>
            <a:pPr algn="l"/>
            <a:r>
              <a:rPr lang="en-GB" dirty="0" err="1" smtClean="0">
                <a:latin typeface="Courier"/>
                <a:cs typeface="Courier"/>
              </a:rPr>
              <a:t>packet.data</a:t>
            </a:r>
            <a:r>
              <a:rPr lang="en-GB" dirty="0" smtClean="0">
                <a:latin typeface="Courier"/>
                <a:cs typeface="Courier"/>
              </a:rPr>
              <a:t>[1] = 0xee;			11101110</a:t>
            </a:r>
          </a:p>
          <a:p>
            <a:pPr algn="l"/>
            <a:endParaRPr lang="en-GB" dirty="0">
              <a:latin typeface="Courier"/>
              <a:cs typeface="Courier"/>
            </a:endParaRPr>
          </a:p>
          <a:p>
            <a:pPr algn="l"/>
            <a:endParaRPr lang="en-GB" dirty="0" smtClean="0">
              <a:latin typeface="Courier"/>
              <a:cs typeface="Courier"/>
            </a:endParaRPr>
          </a:p>
          <a:p>
            <a:pPr algn="l"/>
            <a:r>
              <a:rPr lang="en-GB" dirty="0" smtClean="0">
                <a:latin typeface="Courier"/>
                <a:cs typeface="Courier"/>
              </a:rPr>
              <a:t>               17……………………………………………0</a:t>
            </a:r>
          </a:p>
          <a:p>
            <a:pPr algn="l"/>
            <a:r>
              <a:rPr lang="en-GB" dirty="0" err="1" smtClean="0">
                <a:latin typeface="Courier"/>
                <a:cs typeface="Courier"/>
              </a:rPr>
              <a:t>input_stream</a:t>
            </a:r>
            <a:r>
              <a:rPr lang="en-GB" dirty="0" smtClean="0">
                <a:latin typeface="Courier"/>
                <a:cs typeface="Courier"/>
              </a:rPr>
              <a:t> = 11101110 10101010 11</a:t>
            </a:r>
            <a:endParaRPr lang="en-GB" dirty="0">
              <a:latin typeface="Courier"/>
              <a:cs typeface="Courier"/>
            </a:endParaRPr>
          </a:p>
        </p:txBody>
      </p:sp>
      <p:sp>
        <p:nvSpPr>
          <p:cNvPr id="6" name="Rectangle 5"/>
          <p:cNvSpPr/>
          <p:nvPr/>
        </p:nvSpPr>
        <p:spPr bwMode="auto">
          <a:xfrm>
            <a:off x="4968044" y="310496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4975140" y="3933056"/>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4975140" y="4725144"/>
            <a:ext cx="2592288" cy="324036"/>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10" name="Elbow Connector 9"/>
          <p:cNvCxnSpPr>
            <a:stCxn id="8" idx="3"/>
          </p:cNvCxnSpPr>
          <p:nvPr/>
        </p:nvCxnSpPr>
        <p:spPr bwMode="auto">
          <a:xfrm flipH="1" flipV="1">
            <a:off x="4968045" y="4401108"/>
            <a:ext cx="2599383" cy="486054"/>
          </a:xfrm>
          <a:prstGeom prst="bentConnector3">
            <a:avLst>
              <a:gd name="adj1" fmla="val -29190"/>
            </a:avLst>
          </a:prstGeom>
          <a:noFill/>
          <a:ln w="19050" cap="flat" cmpd="sng" algn="ctr">
            <a:solidFill>
              <a:srgbClr val="A50021"/>
            </a:solidFill>
            <a:prstDash val="solid"/>
            <a:round/>
            <a:headEnd type="triangle" w="lg" len="lg"/>
            <a:tailEnd type="none" w="lg" len="lg"/>
          </a:ln>
          <a:effectLst/>
        </p:spPr>
      </p:cxnSp>
      <p:cxnSp>
        <p:nvCxnSpPr>
          <p:cNvPr id="28" name="Elbow Connector 27"/>
          <p:cNvCxnSpPr/>
          <p:nvPr/>
        </p:nvCxnSpPr>
        <p:spPr bwMode="auto">
          <a:xfrm rot="10800000">
            <a:off x="5148064" y="3681028"/>
            <a:ext cx="2419364" cy="414046"/>
          </a:xfrm>
          <a:prstGeom prst="bentConnector3">
            <a:avLst>
              <a:gd name="adj1" fmla="val -32050"/>
            </a:avLst>
          </a:prstGeom>
          <a:noFill/>
          <a:ln w="19050" cap="flat" cmpd="sng" algn="ctr">
            <a:solidFill>
              <a:srgbClr val="A50021"/>
            </a:solidFill>
            <a:prstDash val="solid"/>
            <a:round/>
            <a:headEnd type="triangle" w="lg" len="lg"/>
            <a:tailEnd type="none" w="lg" len="lg"/>
          </a:ln>
          <a:effectLst/>
        </p:spPr>
      </p:cxnSp>
      <p:cxnSp>
        <p:nvCxnSpPr>
          <p:cNvPr id="35" name="Elbow Connector 34"/>
          <p:cNvCxnSpPr/>
          <p:nvPr/>
        </p:nvCxnSpPr>
        <p:spPr bwMode="auto">
          <a:xfrm flipV="1">
            <a:off x="5148064" y="3266982"/>
            <a:ext cx="1620180" cy="414046"/>
          </a:xfrm>
          <a:prstGeom prst="bentConnector3">
            <a:avLst>
              <a:gd name="adj1" fmla="val -43494"/>
            </a:avLst>
          </a:prstGeom>
          <a:noFill/>
          <a:ln w="19050" cap="flat" cmpd="sng" algn="ctr">
            <a:solidFill>
              <a:srgbClr val="A50021"/>
            </a:solidFill>
            <a:prstDash val="solid"/>
            <a:round/>
            <a:headEnd type="triangle" w="lg" len="lg"/>
            <a:tailEnd type="none" w="lg" len="lg"/>
          </a:ln>
          <a:effectLst/>
        </p:spPr>
      </p:cxnSp>
      <p:cxnSp>
        <p:nvCxnSpPr>
          <p:cNvPr id="34" name="Straight Arrow Connector 33"/>
          <p:cNvCxnSpPr>
            <a:stCxn id="6" idx="3"/>
          </p:cNvCxnSpPr>
          <p:nvPr/>
        </p:nvCxnSpPr>
        <p:spPr bwMode="auto">
          <a:xfrm>
            <a:off x="7560332" y="3266982"/>
            <a:ext cx="763180" cy="0"/>
          </a:xfrm>
          <a:prstGeom prst="straightConnector1">
            <a:avLst/>
          </a:prstGeom>
          <a:noFill/>
          <a:ln w="19050" cap="flat" cmpd="sng" algn="ctr">
            <a:solidFill>
              <a:srgbClr val="A50021"/>
            </a:solidFill>
            <a:prstDash val="solid"/>
            <a:round/>
            <a:headEnd type="triangle" w="lg" len="lg"/>
            <a:tailEnd type="none"/>
          </a:ln>
          <a:effectLst/>
        </p:spPr>
      </p:cxnSp>
    </p:spTree>
    <p:extLst>
      <p:ext uri="{BB962C8B-B14F-4D97-AF65-F5344CB8AC3E}">
        <p14:creationId xmlns:p14="http://schemas.microsoft.com/office/powerpoint/2010/main" val="285291872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3608" y="3320989"/>
            <a:ext cx="6156684" cy="244827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smtClean="0"/>
              <a:t>Fields</a:t>
            </a:r>
            <a:endParaRPr lang="en-GB" dirty="0"/>
          </a:p>
        </p:txBody>
      </p:sp>
      <p:sp>
        <p:nvSpPr>
          <p:cNvPr id="3" name="Content Placeholder 2"/>
          <p:cNvSpPr>
            <a:spLocks noGrp="1"/>
          </p:cNvSpPr>
          <p:nvPr>
            <p:ph idx="1"/>
          </p:nvPr>
        </p:nvSpPr>
        <p:spPr>
          <a:xfrm>
            <a:off x="287524" y="1268760"/>
            <a:ext cx="8712968" cy="5256584"/>
          </a:xfrm>
        </p:spPr>
        <p:txBody>
          <a:bodyPr/>
          <a:lstStyle/>
          <a:p>
            <a:pPr marL="0" indent="0">
              <a:buNone/>
            </a:pPr>
            <a:r>
              <a:rPr lang="en-GB" sz="1800" dirty="0" smtClean="0">
                <a:latin typeface="Courier"/>
                <a:cs typeface="Courier"/>
              </a:rPr>
              <a:t>[</a:t>
            </a:r>
            <a:r>
              <a:rPr lang="en-GB" sz="1800" dirty="0">
                <a:latin typeface="Courier"/>
                <a:cs typeface="Courier"/>
              </a:rPr>
              <a:t>!][\%] </a:t>
            </a:r>
            <a:r>
              <a:rPr lang="en-GB" sz="1800" dirty="0">
                <a:cs typeface="Courier"/>
              </a:rPr>
              <a:t>field-name</a:t>
            </a:r>
            <a:r>
              <a:rPr lang="en-GB" sz="1800" dirty="0">
                <a:latin typeface="Courier"/>
                <a:cs typeface="Courier"/>
              </a:rPr>
              <a:t>[</a:t>
            </a:r>
            <a:r>
              <a:rPr lang="en-GB" sz="1800" dirty="0" smtClean="0">
                <a:latin typeface="Courier"/>
                <a:cs typeface="Courier"/>
              </a:rPr>
              <a:t>:</a:t>
            </a:r>
            <a:r>
              <a:rPr lang="en-GB" sz="1800" dirty="0" smtClean="0">
                <a:cs typeface="Courier"/>
              </a:rPr>
              <a:t>type</a:t>
            </a:r>
            <a:r>
              <a:rPr lang="en-GB" sz="1800" dirty="0">
                <a:latin typeface="Courier"/>
                <a:cs typeface="Courier"/>
              </a:rPr>
              <a:t>] [[</a:t>
            </a:r>
            <a:r>
              <a:rPr lang="en-GB" sz="1800" dirty="0">
                <a:cs typeface="Courier"/>
              </a:rPr>
              <a:t>min-</a:t>
            </a:r>
            <a:r>
              <a:rPr lang="en-GB" sz="1800" dirty="0" err="1" smtClean="0">
                <a:cs typeface="Courier"/>
              </a:rPr>
              <a:t>val</a:t>
            </a:r>
            <a:r>
              <a:rPr lang="en-GB" sz="1800" dirty="0" smtClean="0">
                <a:latin typeface="Courier"/>
                <a:cs typeface="Courier"/>
              </a:rPr>
              <a:t>..</a:t>
            </a:r>
            <a:r>
              <a:rPr lang="en-GB" sz="1800" dirty="0" smtClean="0">
                <a:cs typeface="Courier"/>
              </a:rPr>
              <a:t>max</a:t>
            </a:r>
            <a:r>
              <a:rPr lang="en-GB" sz="1800" dirty="0">
                <a:cs typeface="Courier"/>
              </a:rPr>
              <a:t>-</a:t>
            </a:r>
            <a:r>
              <a:rPr lang="en-GB" sz="1800" dirty="0" err="1">
                <a:cs typeface="Courier"/>
              </a:rPr>
              <a:t>val</a:t>
            </a:r>
            <a:r>
              <a:rPr lang="en-GB" sz="1800" dirty="0">
                <a:latin typeface="Courier"/>
                <a:cs typeface="Courier"/>
              </a:rPr>
              <a:t>]] [((</a:t>
            </a:r>
            <a:r>
              <a:rPr lang="en-GB" sz="1800" dirty="0">
                <a:cs typeface="Courier"/>
              </a:rPr>
              <a:t>bits</a:t>
            </a:r>
            <a:r>
              <a:rPr lang="en-GB" sz="1800" dirty="0">
                <a:latin typeface="Courier"/>
                <a:cs typeface="Courier"/>
              </a:rPr>
              <a:t> |</a:t>
            </a:r>
            <a:r>
              <a:rPr lang="en-GB" sz="1800" dirty="0" smtClean="0">
                <a:latin typeface="Courier"/>
                <a:cs typeface="Courier"/>
              </a:rPr>
              <a:t> </a:t>
            </a:r>
            <a:r>
              <a:rPr lang="en-GB" sz="1800" dirty="0">
                <a:cs typeface="Courier"/>
              </a:rPr>
              <a:t>bytes</a:t>
            </a:r>
            <a:r>
              <a:rPr lang="en-GB" sz="1800" dirty="0">
                <a:latin typeface="Courier"/>
                <a:cs typeface="Courier"/>
              </a:rPr>
              <a:t>):</a:t>
            </a:r>
            <a:r>
              <a:rPr lang="en-GB" sz="1800" dirty="0" err="1">
                <a:cs typeface="Courier"/>
              </a:rPr>
              <a:t>num</a:t>
            </a:r>
            <a:r>
              <a:rPr lang="en-GB" sz="1800" dirty="0">
                <a:latin typeface="Courier"/>
                <a:cs typeface="Courier"/>
              </a:rPr>
              <a:t>)</a:t>
            </a:r>
            <a:r>
              <a:rPr lang="en-GB" sz="1800" dirty="0" smtClean="0">
                <a:latin typeface="Courier"/>
                <a:cs typeface="Courier"/>
              </a:rPr>
              <a:t>]</a:t>
            </a:r>
            <a:endParaRPr lang="en-GB" sz="1800" dirty="0">
              <a:latin typeface="Courier"/>
              <a:cs typeface="Courier"/>
            </a:endParaRPr>
          </a:p>
          <a:p>
            <a:pPr marL="800100" lvl="2" indent="0">
              <a:buNone/>
            </a:pPr>
            <a:r>
              <a:rPr lang="en-GB" b="1" dirty="0" smtClean="0">
                <a:solidFill>
                  <a:srgbClr val="0000CC"/>
                </a:solidFill>
                <a:latin typeface="Courier"/>
                <a:cs typeface="Courier"/>
              </a:rPr>
              <a:t>!</a:t>
            </a:r>
            <a:r>
              <a:rPr lang="en-GB" dirty="0" smtClean="0">
                <a:solidFill>
                  <a:srgbClr val="0000CC"/>
                </a:solidFill>
              </a:rPr>
              <a:t> </a:t>
            </a:r>
            <a:r>
              <a:rPr lang="en-GB" dirty="0"/>
              <a:t>Denotes an </a:t>
            </a:r>
            <a:r>
              <a:rPr lang="en-GB" dirty="0" err="1" smtClean="0">
                <a:solidFill>
                  <a:srgbClr val="0000CC"/>
                </a:solidFill>
              </a:rPr>
              <a:t>ungenerated</a:t>
            </a:r>
            <a:r>
              <a:rPr lang="en-GB" dirty="0" smtClean="0"/>
              <a:t> </a:t>
            </a:r>
            <a:r>
              <a:rPr lang="en-GB" dirty="0"/>
              <a:t>field.</a:t>
            </a:r>
          </a:p>
          <a:p>
            <a:pPr marL="800100" lvl="2" indent="0">
              <a:buNone/>
            </a:pPr>
            <a:r>
              <a:rPr lang="en-GB" dirty="0" smtClean="0">
                <a:solidFill>
                  <a:srgbClr val="A50021"/>
                </a:solidFill>
                <a:latin typeface="Courier"/>
                <a:cs typeface="Courier"/>
              </a:rPr>
              <a:t>%</a:t>
            </a:r>
            <a:r>
              <a:rPr lang="en-GB" dirty="0" smtClean="0"/>
              <a:t> Denotes </a:t>
            </a:r>
            <a:r>
              <a:rPr lang="en-GB" dirty="0"/>
              <a:t>a </a:t>
            </a:r>
            <a:r>
              <a:rPr lang="en-GB" dirty="0" smtClean="0">
                <a:solidFill>
                  <a:srgbClr val="A50021"/>
                </a:solidFill>
              </a:rPr>
              <a:t>physical</a:t>
            </a:r>
            <a:r>
              <a:rPr lang="en-GB" dirty="0" smtClean="0"/>
              <a:t> </a:t>
            </a:r>
            <a:r>
              <a:rPr lang="en-GB" dirty="0"/>
              <a:t>field.</a:t>
            </a:r>
          </a:p>
          <a:p>
            <a:pPr lvl="1"/>
            <a:r>
              <a:rPr lang="en-GB" sz="2000" dirty="0"/>
              <a:t>The type for the field can be any scalar type, string, </a:t>
            </a:r>
            <a:r>
              <a:rPr lang="en-GB" sz="2000" dirty="0" err="1"/>
              <a:t>struct</a:t>
            </a:r>
            <a:r>
              <a:rPr lang="en-GB" sz="2000" dirty="0"/>
              <a:t>, or list.</a:t>
            </a:r>
          </a:p>
          <a:p>
            <a:pPr lvl="1">
              <a:spcAft>
                <a:spcPts val="1200"/>
              </a:spcAft>
            </a:pPr>
            <a:r>
              <a:rPr lang="en-GB" sz="2000" dirty="0"/>
              <a:t>(bits |</a:t>
            </a:r>
            <a:r>
              <a:rPr lang="en-GB" sz="2000" dirty="0" smtClean="0"/>
              <a:t> </a:t>
            </a:r>
            <a:r>
              <a:rPr lang="en-GB" sz="2000" dirty="0"/>
              <a:t>bytes: </a:t>
            </a:r>
            <a:r>
              <a:rPr lang="en-GB" sz="2000" dirty="0" err="1"/>
              <a:t>num</a:t>
            </a:r>
            <a:r>
              <a:rPr lang="en-GB" sz="2000" dirty="0"/>
              <a:t>) specifies width of field in bits or bytes. </a:t>
            </a:r>
          </a:p>
          <a:p>
            <a:pPr marL="800100" lvl="2" indent="0">
              <a:spcBef>
                <a:spcPts val="0"/>
              </a:spcBef>
              <a:buNone/>
            </a:pPr>
            <a:r>
              <a:rPr lang="en-GB" sz="1400" dirty="0" smtClean="0">
                <a:latin typeface="Courier"/>
                <a:cs typeface="Courier"/>
              </a:rPr>
              <a:t>type </a:t>
            </a:r>
            <a:r>
              <a:rPr lang="en-GB" sz="1400" dirty="0" err="1">
                <a:latin typeface="Courier"/>
                <a:cs typeface="Courier"/>
              </a:rPr>
              <a:t>NetworkType</a:t>
            </a:r>
            <a:r>
              <a:rPr lang="en-GB" sz="1400" dirty="0">
                <a:latin typeface="Courier"/>
                <a:cs typeface="Courier"/>
              </a:rPr>
              <a:t>: [IP=0x0800, ARP=0x8060] (bits: 16);</a:t>
            </a:r>
          </a:p>
          <a:p>
            <a:pPr marL="800100" lvl="2"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header {</a:t>
            </a:r>
          </a:p>
          <a:p>
            <a:pPr marL="800100" lvl="2" indent="0">
              <a:spcBef>
                <a:spcPts val="0"/>
              </a:spcBef>
              <a:buNone/>
            </a:pPr>
            <a:r>
              <a:rPr lang="en-GB" sz="1400" dirty="0" smtClean="0">
                <a:latin typeface="Courier"/>
                <a:cs typeface="Courier"/>
              </a:rPr>
              <a:t>                </a:t>
            </a:r>
            <a:r>
              <a:rPr lang="en-GB" sz="1400" b="1" dirty="0">
                <a:solidFill>
                  <a:srgbClr val="A50021"/>
                </a:solidFill>
                <a:latin typeface="Courier"/>
                <a:cs typeface="Courier"/>
              </a:rPr>
              <a:t>%address: </a:t>
            </a:r>
            <a:r>
              <a:rPr lang="en-GB" sz="1400" b="1" dirty="0" err="1">
                <a:solidFill>
                  <a:srgbClr val="A50021"/>
                </a:solidFill>
                <a:latin typeface="Courier"/>
                <a:cs typeface="Courier"/>
              </a:rPr>
              <a:t>uint</a:t>
            </a:r>
            <a:r>
              <a:rPr lang="en-GB" sz="1400" b="1" dirty="0">
                <a:solidFill>
                  <a:srgbClr val="A50021"/>
                </a:solidFill>
                <a:latin typeface="Courier"/>
                <a:cs typeface="Courier"/>
              </a:rPr>
              <a:t> (bits: 48);</a:t>
            </a:r>
          </a:p>
          <a:p>
            <a:pPr marL="800100" lvl="2" indent="0">
              <a:spcBef>
                <a:spcPts val="0"/>
              </a:spcBef>
              <a:buNone/>
            </a:pPr>
            <a:r>
              <a:rPr lang="en-GB" sz="1400" b="1" dirty="0" smtClean="0">
                <a:solidFill>
                  <a:srgbClr val="A50021"/>
                </a:solidFill>
                <a:latin typeface="Courier"/>
                <a:cs typeface="Courier"/>
              </a:rPr>
              <a:t>                </a:t>
            </a:r>
            <a:r>
              <a:rPr lang="en-GB" sz="1400" b="1" dirty="0">
                <a:solidFill>
                  <a:srgbClr val="A50021"/>
                </a:solidFill>
                <a:latin typeface="Courier"/>
                <a:cs typeface="Courier"/>
              </a:rPr>
              <a:t>%length: </a:t>
            </a:r>
            <a:r>
              <a:rPr lang="en-GB" sz="1400" b="1" dirty="0" err="1">
                <a:solidFill>
                  <a:srgbClr val="A50021"/>
                </a:solidFill>
                <a:latin typeface="Courier"/>
                <a:cs typeface="Courier"/>
              </a:rPr>
              <a:t>uint</a:t>
            </a:r>
            <a:r>
              <a:rPr lang="en-GB" sz="1400" b="1" dirty="0">
                <a:solidFill>
                  <a:srgbClr val="A50021"/>
                </a:solidFill>
                <a:latin typeface="Courier"/>
                <a:cs typeface="Courier"/>
              </a:rPr>
              <a:t> [0 .. 32];</a:t>
            </a:r>
          </a:p>
          <a:p>
            <a:pPr marL="800100" lvl="2" indent="0">
              <a:spcBef>
                <a:spcPts val="0"/>
              </a:spcBef>
              <a:buNone/>
            </a:pPr>
            <a:r>
              <a:rPr lang="en-GB" sz="1400" dirty="0">
                <a:latin typeface="Courier"/>
                <a:cs typeface="Courier"/>
              </a:rPr>
              <a:t>            };</a:t>
            </a:r>
          </a:p>
          <a:p>
            <a:pPr marL="800100" lvl="2"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packet {</a:t>
            </a:r>
          </a:p>
          <a:p>
            <a:pPr marL="800100" lvl="2" indent="0">
              <a:spcBef>
                <a:spcPts val="0"/>
              </a:spcBef>
              <a:buNone/>
            </a:pPr>
            <a:r>
              <a:rPr lang="en-GB" sz="1400" dirty="0">
                <a:latin typeface="Courier"/>
                <a:cs typeface="Courier"/>
              </a:rPr>
              <a:t>                </a:t>
            </a:r>
            <a:r>
              <a:rPr lang="en-GB" sz="1400" dirty="0" err="1">
                <a:latin typeface="Courier"/>
                <a:cs typeface="Courier"/>
              </a:rPr>
              <a:t>hdr_type</a:t>
            </a:r>
            <a:r>
              <a:rPr lang="en-GB" sz="1400" dirty="0">
                <a:latin typeface="Courier"/>
                <a:cs typeface="Courier"/>
              </a:rPr>
              <a:t>: </a:t>
            </a:r>
            <a:r>
              <a:rPr lang="en-GB" sz="1400" dirty="0" err="1">
                <a:latin typeface="Courier"/>
                <a:cs typeface="Courier"/>
              </a:rPr>
              <a:t>NetworkType</a:t>
            </a:r>
            <a:r>
              <a:rPr lang="en-GB" sz="1400" dirty="0">
                <a:latin typeface="Courier"/>
                <a:cs typeface="Courier"/>
              </a:rPr>
              <a:t>;</a:t>
            </a:r>
          </a:p>
          <a:p>
            <a:pPr marL="800100" lvl="2" indent="0">
              <a:spcBef>
                <a:spcPts val="0"/>
              </a:spcBef>
              <a:buNone/>
            </a:pPr>
            <a:r>
              <a:rPr lang="en-GB" sz="1400" dirty="0" smtClean="0">
                <a:latin typeface="Courier"/>
                <a:cs typeface="Courier"/>
              </a:rPr>
              <a:t>              </a:t>
            </a:r>
            <a:r>
              <a:rPr lang="en-GB" sz="1400" b="1" dirty="0" smtClean="0">
                <a:solidFill>
                  <a:srgbClr val="A50021"/>
                </a:solidFill>
                <a:latin typeface="Courier"/>
                <a:cs typeface="Courier"/>
              </a:rPr>
              <a:t>  </a:t>
            </a:r>
            <a:r>
              <a:rPr lang="en-GB" sz="1400" b="1" dirty="0">
                <a:solidFill>
                  <a:srgbClr val="A50021"/>
                </a:solidFill>
                <a:latin typeface="Courier"/>
                <a:cs typeface="Courier"/>
              </a:rPr>
              <a:t>%</a:t>
            </a:r>
            <a:r>
              <a:rPr lang="en-GB" sz="1400" b="1" dirty="0" err="1">
                <a:solidFill>
                  <a:srgbClr val="A50021"/>
                </a:solidFill>
                <a:latin typeface="Courier"/>
                <a:cs typeface="Courier"/>
              </a:rPr>
              <a:t>hdr</a:t>
            </a:r>
            <a:r>
              <a:rPr lang="en-GB" sz="1400" b="1" dirty="0">
                <a:solidFill>
                  <a:srgbClr val="A50021"/>
                </a:solidFill>
                <a:latin typeface="Courier"/>
                <a:cs typeface="Courier"/>
              </a:rPr>
              <a:t>: header;</a:t>
            </a:r>
          </a:p>
          <a:p>
            <a:pPr marL="800100" lvl="2" indent="0">
              <a:spcBef>
                <a:spcPts val="0"/>
              </a:spcBef>
              <a:buNone/>
            </a:pPr>
            <a:r>
              <a:rPr lang="en-GB" sz="1400" dirty="0">
                <a:latin typeface="Courier"/>
                <a:cs typeface="Courier"/>
              </a:rPr>
              <a:t>                </a:t>
            </a:r>
            <a:r>
              <a:rPr lang="en-GB" sz="1400" dirty="0" err="1">
                <a:latin typeface="Courier"/>
                <a:cs typeface="Courier"/>
              </a:rPr>
              <a:t>is_legal</a:t>
            </a:r>
            <a:r>
              <a:rPr lang="en-GB" sz="1400" dirty="0">
                <a:latin typeface="Courier"/>
                <a:cs typeface="Courier"/>
              </a:rPr>
              <a:t>: bool;</a:t>
            </a:r>
          </a:p>
          <a:p>
            <a:pPr marL="800100" lvl="2" indent="0">
              <a:spcBef>
                <a:spcPts val="0"/>
              </a:spcBef>
              <a:buNone/>
            </a:pPr>
            <a:r>
              <a:rPr lang="en-GB" sz="1400" dirty="0" smtClean="0">
                <a:latin typeface="Courier"/>
                <a:cs typeface="Courier"/>
              </a:rPr>
              <a:t>               </a:t>
            </a:r>
            <a:r>
              <a:rPr lang="en-GB" sz="1400" b="1" dirty="0" smtClean="0">
                <a:solidFill>
                  <a:srgbClr val="0000CC"/>
                </a:solidFill>
                <a:latin typeface="Courier"/>
                <a:cs typeface="Courier"/>
              </a:rPr>
              <a:t> </a:t>
            </a:r>
            <a:r>
              <a:rPr lang="en-GB" sz="1400" b="1" dirty="0">
                <a:solidFill>
                  <a:srgbClr val="0000CC"/>
                </a:solidFill>
                <a:latin typeface="Courier"/>
                <a:cs typeface="Courier"/>
              </a:rPr>
              <a:t>!counter: </a:t>
            </a:r>
            <a:r>
              <a:rPr lang="en-GB" sz="1400" b="1" dirty="0" err="1">
                <a:solidFill>
                  <a:srgbClr val="0000CC"/>
                </a:solidFill>
                <a:latin typeface="Courier"/>
                <a:cs typeface="Courier"/>
              </a:rPr>
              <a:t>uint</a:t>
            </a:r>
            <a:r>
              <a:rPr lang="en-GB" sz="1400" b="1" dirty="0">
                <a:solidFill>
                  <a:srgbClr val="0000CC"/>
                </a:solidFill>
                <a:latin typeface="Courier"/>
                <a:cs typeface="Courier"/>
              </a:rPr>
              <a:t>;</a:t>
            </a:r>
          </a:p>
          <a:p>
            <a:pPr marL="800100" lvl="2" indent="0">
              <a:spcBef>
                <a:spcPts val="0"/>
              </a:spcBef>
              <a:buNone/>
            </a:pP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r>
              <a:rPr lang="en-GB" sz="2400" dirty="0" smtClean="0"/>
              <a:t>Field </a:t>
            </a:r>
            <a:r>
              <a:rPr lang="en-GB" sz="2400" dirty="0"/>
              <a:t>order is important</a:t>
            </a:r>
            <a:r>
              <a:rPr lang="en-GB" sz="2400" dirty="0" smtClean="0"/>
              <a:t>! </a:t>
            </a:r>
          </a:p>
          <a:p>
            <a:pPr lvl="1"/>
            <a:r>
              <a:rPr lang="en-GB" sz="2000" dirty="0" smtClean="0"/>
              <a:t>It </a:t>
            </a:r>
            <a:r>
              <a:rPr lang="en-GB" sz="2000" dirty="0"/>
              <a:t>is the packing order for physical fields</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Physical </a:t>
            </a:r>
            <a:r>
              <a:rPr lang="en-GB" dirty="0" smtClean="0"/>
              <a:t>Fields</a:t>
            </a:r>
            <a:endParaRPr lang="en-GB" dirty="0"/>
          </a:p>
        </p:txBody>
      </p:sp>
      <p:sp>
        <p:nvSpPr>
          <p:cNvPr id="3" name="Content Placeholder 2"/>
          <p:cNvSpPr>
            <a:spLocks noGrp="1"/>
          </p:cNvSpPr>
          <p:nvPr>
            <p:ph idx="1"/>
          </p:nvPr>
        </p:nvSpPr>
        <p:spPr>
          <a:xfrm>
            <a:off x="468313" y="1052736"/>
            <a:ext cx="8229600" cy="5400600"/>
          </a:xfrm>
        </p:spPr>
        <p:txBody>
          <a:bodyPr/>
          <a:lstStyle/>
          <a:p>
            <a:pPr>
              <a:spcBef>
                <a:spcPts val="0"/>
              </a:spcBef>
            </a:pPr>
            <a:r>
              <a:rPr lang="en-GB" sz="2800" dirty="0" smtClean="0"/>
              <a:t>Marked with  </a:t>
            </a:r>
            <a:r>
              <a:rPr lang="en-GB" sz="3600" dirty="0" smtClean="0">
                <a:solidFill>
                  <a:srgbClr val="A50021"/>
                </a:solidFill>
                <a:latin typeface="Courier"/>
                <a:cs typeface="Courier"/>
              </a:rPr>
              <a:t>%</a:t>
            </a:r>
            <a:r>
              <a:rPr lang="en-GB" sz="2800" dirty="0"/>
              <a:t>.</a:t>
            </a:r>
          </a:p>
          <a:p>
            <a:r>
              <a:rPr lang="en-GB" sz="2400" dirty="0" smtClean="0">
                <a:solidFill>
                  <a:srgbClr val="A50021"/>
                </a:solidFill>
              </a:rPr>
              <a:t>Physical </a:t>
            </a:r>
            <a:r>
              <a:rPr lang="en-GB" sz="2400" dirty="0">
                <a:solidFill>
                  <a:srgbClr val="A50021"/>
                </a:solidFill>
              </a:rPr>
              <a:t>fields are packed when the </a:t>
            </a:r>
            <a:r>
              <a:rPr lang="en-GB" sz="2400" dirty="0" err="1">
                <a:solidFill>
                  <a:srgbClr val="A50021"/>
                </a:solidFill>
              </a:rPr>
              <a:t>struct</a:t>
            </a:r>
            <a:r>
              <a:rPr lang="en-GB" sz="2400" dirty="0">
                <a:solidFill>
                  <a:srgbClr val="A50021"/>
                </a:solidFill>
              </a:rPr>
              <a:t> is packed</a:t>
            </a:r>
            <a:r>
              <a:rPr lang="en-GB" sz="2400" dirty="0" smtClean="0">
                <a:solidFill>
                  <a:srgbClr val="A50021"/>
                </a:solidFill>
              </a:rPr>
              <a:t>.</a:t>
            </a:r>
            <a:endParaRPr lang="en-GB" sz="2400" dirty="0">
              <a:solidFill>
                <a:srgbClr val="A50021"/>
              </a:solidFill>
            </a:endParaRPr>
          </a:p>
          <a:p>
            <a:r>
              <a:rPr lang="en-GB" sz="2400" dirty="0" smtClean="0"/>
              <a:t>Used </a:t>
            </a:r>
            <a:r>
              <a:rPr lang="en-GB" sz="2400" dirty="0"/>
              <a:t>for fields that represent data that will be sent to HDL design in the simulator.</a:t>
            </a:r>
          </a:p>
          <a:p>
            <a:r>
              <a:rPr lang="en-GB" sz="2400" dirty="0" smtClean="0"/>
              <a:t>If </a:t>
            </a:r>
            <a:r>
              <a:rPr lang="en-GB" sz="2400" dirty="0"/>
              <a:t>no range is specified, width of field is determined by field's type</a:t>
            </a:r>
            <a:r>
              <a:rPr lang="en-GB" sz="2400" dirty="0" smtClean="0"/>
              <a:t>.</a:t>
            </a:r>
            <a:endParaRPr lang="en-GB" sz="2400" dirty="0"/>
          </a:p>
          <a:p>
            <a:r>
              <a:rPr lang="en-GB" sz="2400" dirty="0" smtClean="0"/>
              <a:t>If </a:t>
            </a:r>
            <a:r>
              <a:rPr lang="en-GB" sz="2400" dirty="0"/>
              <a:t>the field's type does not have a known width, you must use (bits |</a:t>
            </a:r>
            <a:r>
              <a:rPr lang="en-GB" sz="2400" dirty="0" smtClean="0"/>
              <a:t> </a:t>
            </a:r>
            <a:r>
              <a:rPr lang="en-GB" sz="2400" dirty="0"/>
              <a:t>bytes: </a:t>
            </a:r>
            <a:r>
              <a:rPr lang="en-GB" sz="2400" dirty="0" err="1"/>
              <a:t>num</a:t>
            </a:r>
            <a:r>
              <a:rPr lang="en-GB" sz="2400" dirty="0"/>
              <a:t>) syntax to define the width. </a:t>
            </a:r>
            <a:endParaRPr lang="en-GB" sz="2400" dirty="0" smtClean="0"/>
          </a:p>
          <a:p>
            <a:pPr lvl="1"/>
            <a:r>
              <a:rPr lang="en-GB" sz="2000" dirty="0" smtClean="0"/>
              <a:t>(</a:t>
            </a:r>
            <a:r>
              <a:rPr lang="en-GB" sz="2000" dirty="0"/>
              <a:t>Important for packing!</a:t>
            </a:r>
            <a:r>
              <a:rPr lang="en-GB" sz="2000" dirty="0" smtClean="0"/>
              <a:t>)</a:t>
            </a:r>
          </a:p>
          <a:p>
            <a:pPr marL="0" indent="0">
              <a:buNone/>
            </a:pPr>
            <a:r>
              <a:rPr lang="en-GB" sz="2400" b="1" dirty="0"/>
              <a:t>Non-physical fields </a:t>
            </a:r>
            <a:r>
              <a:rPr lang="en-GB" sz="2400" dirty="0"/>
              <a:t>are called </a:t>
            </a:r>
            <a:r>
              <a:rPr lang="en-GB" sz="2400" dirty="0">
                <a:solidFill>
                  <a:srgbClr val="A50021"/>
                </a:solidFill>
              </a:rPr>
              <a:t>virtual fields.</a:t>
            </a:r>
          </a:p>
          <a:p>
            <a:r>
              <a:rPr lang="en-GB" sz="2400" dirty="0"/>
              <a:t>They are not packed automatically when the </a:t>
            </a:r>
            <a:r>
              <a:rPr lang="en-GB" sz="2400" dirty="0" err="1"/>
              <a:t>struct</a:t>
            </a:r>
            <a:r>
              <a:rPr lang="en-GB" sz="2400" dirty="0"/>
              <a:t> is packed.</a:t>
            </a:r>
          </a:p>
          <a:p>
            <a:pPr lvl="1"/>
            <a:r>
              <a:rPr lang="en-GB" sz="2000" dirty="0"/>
              <a:t>(They can be packed individually if needed.)</a:t>
            </a:r>
          </a:p>
          <a:p>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Ungenerated</a:t>
            </a:r>
            <a:r>
              <a:rPr lang="en-GB" dirty="0"/>
              <a:t> </a:t>
            </a:r>
            <a:r>
              <a:rPr lang="en-GB" dirty="0" smtClean="0"/>
              <a:t>Fields</a:t>
            </a:r>
            <a:endParaRPr lang="en-GB" dirty="0"/>
          </a:p>
        </p:txBody>
      </p:sp>
      <p:sp>
        <p:nvSpPr>
          <p:cNvPr id="3" name="Content Placeholder 2"/>
          <p:cNvSpPr>
            <a:spLocks noGrp="1"/>
          </p:cNvSpPr>
          <p:nvPr>
            <p:ph idx="1"/>
          </p:nvPr>
        </p:nvSpPr>
        <p:spPr>
          <a:xfrm>
            <a:off x="323529" y="1088740"/>
            <a:ext cx="8496943" cy="5580620"/>
          </a:xfrm>
        </p:spPr>
        <p:txBody>
          <a:bodyPr/>
          <a:lstStyle/>
          <a:p>
            <a:r>
              <a:rPr lang="en-GB" dirty="0" smtClean="0"/>
              <a:t>Marked </a:t>
            </a:r>
            <a:r>
              <a:rPr lang="en-GB" dirty="0"/>
              <a:t>with </a:t>
            </a:r>
            <a:r>
              <a:rPr lang="en-GB" sz="4000" b="1" dirty="0" smtClean="0">
                <a:solidFill>
                  <a:srgbClr val="0000CC"/>
                </a:solidFill>
                <a:latin typeface="Courier"/>
                <a:cs typeface="Courier"/>
              </a:rPr>
              <a:t>!</a:t>
            </a:r>
            <a:endParaRPr lang="en-GB" b="1" dirty="0">
              <a:solidFill>
                <a:srgbClr val="0000CC"/>
              </a:solidFill>
              <a:latin typeface="Courier"/>
              <a:cs typeface="Courier"/>
            </a:endParaRPr>
          </a:p>
          <a:p>
            <a:pPr lvl="1"/>
            <a:r>
              <a:rPr lang="en-GB" dirty="0" smtClean="0">
                <a:solidFill>
                  <a:srgbClr val="A50021"/>
                </a:solidFill>
              </a:rPr>
              <a:t>Values</a:t>
            </a:r>
            <a:r>
              <a:rPr lang="en-GB" dirty="0" smtClean="0"/>
              <a:t> </a:t>
            </a:r>
            <a:r>
              <a:rPr lang="en-GB" dirty="0"/>
              <a:t>for </a:t>
            </a:r>
            <a:r>
              <a:rPr lang="en-GB" dirty="0" smtClean="0"/>
              <a:t>these fields </a:t>
            </a:r>
            <a:r>
              <a:rPr lang="en-GB" dirty="0"/>
              <a:t>are </a:t>
            </a:r>
            <a:r>
              <a:rPr lang="en-GB" dirty="0" smtClean="0">
                <a:solidFill>
                  <a:srgbClr val="A50021"/>
                </a:solidFill>
              </a:rPr>
              <a:t>not auto generated</a:t>
            </a:r>
            <a:r>
              <a:rPr lang="en-GB" dirty="0" smtClean="0"/>
              <a:t>.</a:t>
            </a:r>
            <a:endParaRPr lang="en-GB" dirty="0"/>
          </a:p>
          <a:p>
            <a:pPr lvl="1"/>
            <a:r>
              <a:rPr lang="en-GB" b="1" dirty="0" smtClean="0"/>
              <a:t>Useful </a:t>
            </a:r>
            <a:r>
              <a:rPr lang="en-GB" b="1" dirty="0"/>
              <a:t>for fields that</a:t>
            </a:r>
            <a:r>
              <a:rPr lang="en-GB" b="1" dirty="0" smtClean="0"/>
              <a:t>:</a:t>
            </a:r>
            <a:endParaRPr lang="en-GB" b="1" dirty="0"/>
          </a:p>
          <a:p>
            <a:pPr lvl="2"/>
            <a:r>
              <a:rPr lang="en-GB" dirty="0" smtClean="0"/>
              <a:t>Are </a:t>
            </a:r>
            <a:r>
              <a:rPr lang="en-GB" dirty="0"/>
              <a:t>explicitly assigned values during verification.</a:t>
            </a:r>
          </a:p>
          <a:p>
            <a:pPr lvl="2"/>
            <a:r>
              <a:rPr lang="en-GB" dirty="0" smtClean="0"/>
              <a:t>Must </a:t>
            </a:r>
            <a:r>
              <a:rPr lang="en-GB" dirty="0"/>
              <a:t>contain values whose computation is too complicated to be expressed with constraints.</a:t>
            </a:r>
          </a:p>
          <a:p>
            <a:pPr lvl="1"/>
            <a:r>
              <a:rPr lang="en-GB" dirty="0" err="1" smtClean="0"/>
              <a:t>Ungenerated</a:t>
            </a:r>
            <a:r>
              <a:rPr lang="en-GB" dirty="0" smtClean="0"/>
              <a:t> </a:t>
            </a:r>
            <a:r>
              <a:rPr lang="en-GB" dirty="0"/>
              <a:t>fields get </a:t>
            </a:r>
            <a:r>
              <a:rPr lang="en-GB" b="1" dirty="0" smtClean="0"/>
              <a:t>default </a:t>
            </a:r>
            <a:r>
              <a:rPr lang="en-GB" b="1" dirty="0"/>
              <a:t>initial value</a:t>
            </a:r>
            <a:r>
              <a:rPr lang="en-GB" b="1" dirty="0" smtClean="0"/>
              <a:t>: </a:t>
            </a:r>
          </a:p>
          <a:p>
            <a:pPr lvl="2"/>
            <a:r>
              <a:rPr lang="en-GB" dirty="0" smtClean="0"/>
              <a:t>0 </a:t>
            </a:r>
            <a:r>
              <a:rPr lang="en-GB" dirty="0"/>
              <a:t>for scalars, NULL for </a:t>
            </a:r>
            <a:r>
              <a:rPr lang="en-GB" dirty="0" err="1"/>
              <a:t>structs</a:t>
            </a:r>
            <a:r>
              <a:rPr lang="en-GB" dirty="0"/>
              <a:t> and empty list for lists.</a:t>
            </a:r>
          </a:p>
          <a:p>
            <a:pPr lvl="2"/>
            <a:r>
              <a:rPr lang="en-GB" dirty="0" err="1" smtClean="0"/>
              <a:t>Ungenerated</a:t>
            </a:r>
            <a:r>
              <a:rPr lang="en-GB" dirty="0" smtClean="0"/>
              <a:t> </a:t>
            </a:r>
            <a:r>
              <a:rPr lang="en-GB" dirty="0"/>
              <a:t>fields whose value is from a range (e.g. [20..30]) get initialized to the first value in range.</a:t>
            </a:r>
          </a:p>
          <a:p>
            <a:pPr lvl="2"/>
            <a:r>
              <a:rPr lang="en-GB" dirty="0" smtClean="0"/>
              <a:t>If </a:t>
            </a:r>
            <a:r>
              <a:rPr lang="en-GB" dirty="0"/>
              <a:t>the field is a </a:t>
            </a:r>
            <a:r>
              <a:rPr lang="en-GB" dirty="0" err="1"/>
              <a:t>struct</a:t>
            </a:r>
            <a:r>
              <a:rPr lang="en-GB" dirty="0"/>
              <a:t> it won't be allocated and none of the fields in it will be generated.</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 Main Enabling </a:t>
            </a:r>
            <a:r>
              <a:rPr lang="en-GB" dirty="0" smtClean="0"/>
              <a:t>Technologies</a:t>
            </a:r>
            <a:endParaRPr lang="en-GB" dirty="0"/>
          </a:p>
        </p:txBody>
      </p:sp>
      <p:sp>
        <p:nvSpPr>
          <p:cNvPr id="3" name="Content Placeholder 2"/>
          <p:cNvSpPr>
            <a:spLocks noGrp="1"/>
          </p:cNvSpPr>
          <p:nvPr>
            <p:ph idx="1"/>
          </p:nvPr>
        </p:nvSpPr>
        <p:spPr>
          <a:xfrm>
            <a:off x="468313" y="1416218"/>
            <a:ext cx="8229600" cy="5300662"/>
          </a:xfrm>
        </p:spPr>
        <p:txBody>
          <a:bodyPr/>
          <a:lstStyle/>
          <a:p>
            <a:r>
              <a:rPr lang="en-GB" sz="2400" b="1" dirty="0"/>
              <a:t>Constraint-driven Test </a:t>
            </a:r>
            <a:r>
              <a:rPr lang="en-GB" sz="2400" b="1" dirty="0" smtClean="0"/>
              <a:t>Generation</a:t>
            </a:r>
            <a:endParaRPr lang="en-GB" sz="2400" b="1" dirty="0"/>
          </a:p>
          <a:p>
            <a:pPr lvl="1"/>
            <a:r>
              <a:rPr lang="en-GB" sz="2000" dirty="0" smtClean="0"/>
              <a:t>Create </a:t>
            </a:r>
            <a:r>
              <a:rPr lang="en-GB" sz="2000" dirty="0"/>
              <a:t>lots of meaningful tests quickly. </a:t>
            </a:r>
            <a:r>
              <a:rPr lang="en-GB" sz="2000" dirty="0" smtClean="0">
                <a:sym typeface="Wingdings"/>
              </a:rPr>
              <a:t></a:t>
            </a:r>
            <a:endParaRPr lang="en-GB" sz="2000" dirty="0"/>
          </a:p>
          <a:p>
            <a:pPr lvl="1"/>
            <a:r>
              <a:rPr lang="en-GB" sz="2000" dirty="0" smtClean="0"/>
              <a:t>Control </a:t>
            </a:r>
            <a:r>
              <a:rPr lang="en-GB" sz="2000" dirty="0"/>
              <a:t>over automatic test generation.</a:t>
            </a:r>
          </a:p>
          <a:p>
            <a:pPr lvl="1"/>
            <a:r>
              <a:rPr lang="en-GB" sz="2000" dirty="0" smtClean="0"/>
              <a:t>Capture </a:t>
            </a:r>
            <a:r>
              <a:rPr lang="en-GB" sz="2000" dirty="0"/>
              <a:t>constraints from spec and verification plan.</a:t>
            </a:r>
          </a:p>
          <a:p>
            <a:r>
              <a:rPr lang="en-GB" sz="2400" b="1" dirty="0" smtClean="0"/>
              <a:t>Data </a:t>
            </a:r>
            <a:r>
              <a:rPr lang="en-GB" sz="2400" b="1" dirty="0"/>
              <a:t>and Temporal </a:t>
            </a:r>
            <a:r>
              <a:rPr lang="en-GB" sz="2400" b="1" dirty="0" smtClean="0"/>
              <a:t>Checking</a:t>
            </a:r>
            <a:endParaRPr lang="en-GB" sz="2400" b="1" dirty="0"/>
          </a:p>
          <a:p>
            <a:pPr lvl="1"/>
            <a:r>
              <a:rPr lang="en-GB" sz="2000" dirty="0" smtClean="0"/>
              <a:t>Self</a:t>
            </a:r>
            <a:r>
              <a:rPr lang="en-GB" sz="2000" dirty="0"/>
              <a:t>-checking modules ensure data correctness and temporal properties.</a:t>
            </a:r>
          </a:p>
          <a:p>
            <a:pPr lvl="1"/>
            <a:r>
              <a:rPr lang="en-GB" sz="2000" dirty="0" smtClean="0"/>
              <a:t>Checks </a:t>
            </a:r>
            <a:r>
              <a:rPr lang="en-GB" sz="2000" dirty="0"/>
              <a:t>are always active.  </a:t>
            </a:r>
          </a:p>
          <a:p>
            <a:pPr lvl="2"/>
            <a:r>
              <a:rPr lang="en-GB" sz="1600" dirty="0" smtClean="0"/>
              <a:t>Unless </a:t>
            </a:r>
            <a:r>
              <a:rPr lang="en-GB" sz="1600" dirty="0"/>
              <a:t>turned off by: </a:t>
            </a:r>
            <a:r>
              <a:rPr lang="en-GB" sz="1600" dirty="0" smtClean="0">
                <a:latin typeface="Courier"/>
                <a:cs typeface="Courier"/>
              </a:rPr>
              <a:t>set </a:t>
            </a:r>
            <a:r>
              <a:rPr lang="en-GB" sz="1600" dirty="0">
                <a:latin typeface="Courier"/>
                <a:cs typeface="Courier"/>
              </a:rPr>
              <a:t>check </a:t>
            </a:r>
            <a:r>
              <a:rPr lang="en-GB" sz="1600" dirty="0" smtClean="0">
                <a:latin typeface="Courier"/>
                <a:cs typeface="Courier"/>
              </a:rPr>
              <a:t>IGNORE </a:t>
            </a:r>
            <a:r>
              <a:rPr lang="en-GB" sz="1600" dirty="0"/>
              <a:t>;-)</a:t>
            </a:r>
          </a:p>
          <a:p>
            <a:r>
              <a:rPr lang="en-GB" sz="2400" b="1" dirty="0" smtClean="0"/>
              <a:t>Functional </a:t>
            </a:r>
            <a:r>
              <a:rPr lang="en-GB" sz="2400" b="1" dirty="0"/>
              <a:t>Coverage </a:t>
            </a:r>
            <a:r>
              <a:rPr lang="en-GB" sz="2400" b="1" dirty="0" smtClean="0"/>
              <a:t>Collection and Analysis</a:t>
            </a:r>
            <a:endParaRPr lang="en-GB" sz="2400" b="1" dirty="0"/>
          </a:p>
          <a:p>
            <a:pPr lvl="1"/>
            <a:r>
              <a:rPr lang="en-GB" sz="2000" dirty="0" smtClean="0"/>
              <a:t>Automatic </a:t>
            </a:r>
            <a:r>
              <a:rPr lang="en-GB" sz="2000" dirty="0"/>
              <a:t>functional coverage collection.</a:t>
            </a:r>
          </a:p>
          <a:p>
            <a:pPr lvl="1"/>
            <a:r>
              <a:rPr lang="en-GB" sz="2000" dirty="0" smtClean="0"/>
              <a:t>Analyse </a:t>
            </a:r>
            <a:r>
              <a:rPr lang="en-GB" sz="2000" dirty="0"/>
              <a:t>progress against functional coverage metrics.</a:t>
            </a:r>
          </a:p>
          <a:p>
            <a:r>
              <a:rPr lang="en-GB" sz="2400" b="1" dirty="0" smtClean="0">
                <a:solidFill>
                  <a:srgbClr val="A50021"/>
                </a:solidFill>
              </a:rPr>
              <a:t>Promotes Coverage Driven Verification (CDV)</a:t>
            </a:r>
            <a:endParaRPr lang="en-GB" sz="2400" b="1" dirty="0">
              <a:solidFill>
                <a:srgbClr val="A50021"/>
              </a:solidFill>
            </a:endParaRPr>
          </a:p>
        </p:txBody>
      </p:sp>
    </p:spTree>
    <p:extLst>
      <p:ext uri="{BB962C8B-B14F-4D97-AF65-F5344CB8AC3E}">
        <p14:creationId xmlns:p14="http://schemas.microsoft.com/office/powerpoint/2010/main" val="222887271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Limitations of e's AOP </a:t>
            </a:r>
            <a:r>
              <a:rPr lang="en-GB" sz="4000" dirty="0" smtClean="0"/>
              <a:t>Implementation</a:t>
            </a:r>
            <a:endParaRPr lang="en-GB" sz="4000" dirty="0"/>
          </a:p>
        </p:txBody>
      </p:sp>
      <p:sp>
        <p:nvSpPr>
          <p:cNvPr id="3" name="Content Placeholder 2"/>
          <p:cNvSpPr>
            <a:spLocks noGrp="1"/>
          </p:cNvSpPr>
          <p:nvPr>
            <p:ph idx="1"/>
          </p:nvPr>
        </p:nvSpPr>
        <p:spPr/>
        <p:txBody>
          <a:bodyPr/>
          <a:lstStyle/>
          <a:p>
            <a:r>
              <a:rPr lang="en-GB" sz="2400" dirty="0" smtClean="0"/>
              <a:t>(Too) Many </a:t>
            </a:r>
            <a:r>
              <a:rPr lang="en-GB" sz="2400" dirty="0"/>
              <a:t>things can be extended</a:t>
            </a:r>
            <a:r>
              <a:rPr lang="en-GB" sz="2400" dirty="0" smtClean="0"/>
              <a:t>!</a:t>
            </a:r>
            <a:endParaRPr lang="en-GB" sz="2400" dirty="0"/>
          </a:p>
          <a:p>
            <a:pPr lvl="1"/>
            <a:r>
              <a:rPr lang="en-GB" sz="2000" dirty="0" smtClean="0"/>
              <a:t>So </a:t>
            </a:r>
            <a:r>
              <a:rPr lang="en-GB" sz="2000" dirty="0"/>
              <a:t>more discipline and structure is required.</a:t>
            </a:r>
          </a:p>
          <a:p>
            <a:r>
              <a:rPr lang="en-GB" sz="2400" dirty="0" smtClean="0"/>
              <a:t>Fields </a:t>
            </a:r>
            <a:r>
              <a:rPr lang="en-GB" sz="2400" dirty="0"/>
              <a:t>can only be appended</a:t>
            </a:r>
            <a:r>
              <a:rPr lang="en-GB" sz="2400" dirty="0" smtClean="0"/>
              <a:t>:</a:t>
            </a:r>
            <a:endParaRPr lang="en-GB" sz="2400" dirty="0"/>
          </a:p>
          <a:p>
            <a:pPr lvl="1"/>
            <a:r>
              <a:rPr lang="en-GB" sz="2000" dirty="0" smtClean="0"/>
              <a:t>Fields </a:t>
            </a:r>
            <a:r>
              <a:rPr lang="en-GB" sz="2000" dirty="0"/>
              <a:t>are physically appended to existing fields</a:t>
            </a:r>
          </a:p>
          <a:p>
            <a:pPr lvl="1"/>
            <a:r>
              <a:rPr lang="en-GB" sz="2000" dirty="0" smtClean="0"/>
              <a:t>Might </a:t>
            </a:r>
            <a:r>
              <a:rPr lang="en-GB" sz="2000" dirty="0"/>
              <a:t>create a problem when packing!</a:t>
            </a:r>
          </a:p>
          <a:p>
            <a:r>
              <a:rPr lang="en-GB" sz="2400" dirty="0" smtClean="0"/>
              <a:t>Variance </a:t>
            </a:r>
            <a:r>
              <a:rPr lang="en-GB" sz="2400" dirty="0"/>
              <a:t>control fields: Extensions can only be specified for a single value of the control field</a:t>
            </a:r>
            <a:r>
              <a:rPr lang="en-GB" sz="2400" dirty="0" smtClean="0"/>
              <a:t>.</a:t>
            </a:r>
            <a:endParaRPr lang="en-GB" sz="2400" dirty="0"/>
          </a:p>
          <a:p>
            <a:pPr lvl="1"/>
            <a:r>
              <a:rPr lang="en-GB" sz="2000" dirty="0" smtClean="0"/>
              <a:t>Instructions </a:t>
            </a:r>
            <a:r>
              <a:rPr lang="en-GB" sz="2000" b="1" dirty="0" smtClean="0">
                <a:latin typeface="Courier"/>
                <a:cs typeface="Courier"/>
              </a:rPr>
              <a:t>SHL</a:t>
            </a:r>
            <a:r>
              <a:rPr lang="en-GB" sz="2000" dirty="0" smtClean="0"/>
              <a:t> and </a:t>
            </a:r>
            <a:r>
              <a:rPr lang="en-GB" sz="2000" b="1" dirty="0" smtClean="0">
                <a:latin typeface="Courier"/>
                <a:cs typeface="Courier"/>
              </a:rPr>
              <a:t>SHR</a:t>
            </a:r>
            <a:r>
              <a:rPr lang="en-GB" sz="2000" dirty="0" smtClean="0"/>
              <a:t> have a </a:t>
            </a:r>
            <a:r>
              <a:rPr lang="en-GB" sz="2000" dirty="0"/>
              <a:t>feature that applies to </a:t>
            </a:r>
            <a:r>
              <a:rPr lang="en-GB" sz="2000" dirty="0" smtClean="0"/>
              <a:t>both.</a:t>
            </a:r>
            <a:endParaRPr lang="en-GB" sz="2000" dirty="0"/>
          </a:p>
          <a:p>
            <a:pPr lvl="1"/>
            <a:r>
              <a:rPr lang="en-GB" sz="2000" dirty="0" smtClean="0"/>
              <a:t>Needs </a:t>
            </a:r>
            <a:r>
              <a:rPr lang="en-GB" sz="2000" dirty="0"/>
              <a:t>to be specified for </a:t>
            </a:r>
            <a:r>
              <a:rPr lang="en-GB" sz="2000" dirty="0" smtClean="0"/>
              <a:t>both, </a:t>
            </a:r>
            <a:r>
              <a:rPr lang="en-GB" sz="2000" dirty="0"/>
              <a:t>or use </a:t>
            </a:r>
            <a:r>
              <a:rPr lang="en-GB" sz="2000" dirty="0" smtClean="0"/>
              <a:t>the following trick</a:t>
            </a:r>
            <a:r>
              <a:rPr lang="en-GB" sz="2000" dirty="0"/>
              <a:t>! </a:t>
            </a:r>
            <a:endParaRPr lang="en-GB" sz="2000" dirty="0" smtClean="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755576" y="2204864"/>
            <a:ext cx="7740860" cy="4500500"/>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 name="Content Placeholder 2"/>
          <p:cNvSpPr>
            <a:spLocks noGrp="1"/>
          </p:cNvSpPr>
          <p:nvPr>
            <p:ph idx="1"/>
          </p:nvPr>
        </p:nvSpPr>
        <p:spPr>
          <a:xfrm>
            <a:off x="464745" y="224644"/>
            <a:ext cx="8229600" cy="6336704"/>
          </a:xfrm>
        </p:spPr>
        <p:txBody>
          <a:bodyPr/>
          <a:lstStyle/>
          <a:p>
            <a:pPr marL="0" indent="0">
              <a:buNone/>
            </a:pPr>
            <a:r>
              <a:rPr lang="en-GB" sz="2400" dirty="0"/>
              <a:t>Extensions via </a:t>
            </a:r>
            <a:r>
              <a:rPr lang="en-GB" sz="2400" i="1" dirty="0" smtClean="0">
                <a:solidFill>
                  <a:srgbClr val="A50021"/>
                </a:solidFill>
              </a:rPr>
              <a:t>variance </a:t>
            </a:r>
            <a:r>
              <a:rPr lang="en-GB" sz="2400" i="1" dirty="0">
                <a:solidFill>
                  <a:srgbClr val="A50021"/>
                </a:solidFill>
              </a:rPr>
              <a:t>control </a:t>
            </a:r>
            <a:r>
              <a:rPr lang="en-GB" sz="2400" i="1" dirty="0" smtClean="0">
                <a:solidFill>
                  <a:srgbClr val="A50021"/>
                </a:solidFill>
              </a:rPr>
              <a:t>fields </a:t>
            </a:r>
            <a:r>
              <a:rPr lang="en-GB" sz="2400" dirty="0"/>
              <a:t>can only be specified </a:t>
            </a:r>
            <a:r>
              <a:rPr lang="en-GB" sz="2400" dirty="0" smtClean="0"/>
              <a:t>for </a:t>
            </a:r>
            <a:r>
              <a:rPr lang="en-GB" sz="2400" dirty="0"/>
              <a:t>a single value of the control field</a:t>
            </a:r>
            <a:r>
              <a:rPr lang="en-GB" sz="2400" dirty="0" smtClean="0"/>
              <a:t>!</a:t>
            </a:r>
            <a:endParaRPr lang="en-GB" sz="2400" dirty="0"/>
          </a:p>
          <a:p>
            <a:pPr lvl="1"/>
            <a:r>
              <a:rPr lang="en-GB" sz="2000" dirty="0" smtClean="0"/>
              <a:t>To </a:t>
            </a:r>
            <a:r>
              <a:rPr lang="en-GB" sz="2000" dirty="0"/>
              <a:t>get around this, introduce an additional </a:t>
            </a:r>
            <a:r>
              <a:rPr lang="en-GB" sz="2000" i="1" dirty="0" smtClean="0">
                <a:solidFill>
                  <a:srgbClr val="A50021"/>
                </a:solidFill>
              </a:rPr>
              <a:t>virtual </a:t>
            </a:r>
            <a:r>
              <a:rPr lang="en-GB" sz="2000" dirty="0"/>
              <a:t>field.</a:t>
            </a:r>
          </a:p>
          <a:p>
            <a:pPr lvl="1"/>
            <a:r>
              <a:rPr lang="en-GB" sz="2000" dirty="0" smtClean="0"/>
              <a:t>This </a:t>
            </a:r>
            <a:r>
              <a:rPr lang="en-GB" sz="2000" dirty="0"/>
              <a:t>field controls </a:t>
            </a:r>
            <a:r>
              <a:rPr lang="en-GB" sz="2000" dirty="0" smtClean="0"/>
              <a:t>the common </a:t>
            </a:r>
            <a:r>
              <a:rPr lang="en-GB" sz="2000" dirty="0"/>
              <a:t>extensions.</a:t>
            </a:r>
          </a:p>
          <a:p>
            <a:pPr lvl="1"/>
            <a:r>
              <a:rPr lang="en-GB" sz="2000" dirty="0" smtClean="0"/>
              <a:t>Example: Extension </a:t>
            </a:r>
            <a:r>
              <a:rPr lang="en-GB" sz="2000" dirty="0"/>
              <a:t>to an instruction </a:t>
            </a:r>
            <a:r>
              <a:rPr lang="en-GB" sz="2000" dirty="0" err="1"/>
              <a:t>struct</a:t>
            </a:r>
            <a:r>
              <a:rPr lang="en-GB" sz="2000" dirty="0"/>
              <a:t> (for </a:t>
            </a:r>
            <a:r>
              <a:rPr lang="en-GB" sz="2000" dirty="0" smtClean="0"/>
              <a:t>Calc_1 </a:t>
            </a:r>
            <a:r>
              <a:rPr lang="en-GB" sz="2000" dirty="0"/>
              <a:t>design):</a:t>
            </a:r>
          </a:p>
          <a:p>
            <a:pPr marL="400050" lvl="1" indent="0">
              <a:spcBef>
                <a:spcPts val="0"/>
              </a:spcBef>
              <a:buNone/>
            </a:pPr>
            <a:endParaRPr lang="en-GB" sz="1400" dirty="0" smtClean="0">
              <a:latin typeface="Courier"/>
              <a:cs typeface="Courier"/>
            </a:endParaRPr>
          </a:p>
          <a:p>
            <a:pPr marL="400050" lvl="1" indent="0">
              <a:spcBef>
                <a:spcPts val="0"/>
              </a:spcBef>
              <a:buNone/>
            </a:pPr>
            <a:r>
              <a:rPr lang="en-GB" sz="1400" dirty="0" smtClean="0">
                <a:latin typeface="Courier"/>
                <a:cs typeface="Courier"/>
              </a:rPr>
              <a:t>type </a:t>
            </a:r>
            <a:r>
              <a:rPr lang="en-GB" sz="1400" dirty="0" err="1">
                <a:latin typeface="Courier"/>
                <a:cs typeface="Courier"/>
              </a:rPr>
              <a:t>opcode_t</a:t>
            </a:r>
            <a:r>
              <a:rPr lang="en-GB" sz="1400" dirty="0">
                <a:latin typeface="Courier"/>
                <a:cs typeface="Courier"/>
              </a:rPr>
              <a:t> : [  NOP, ADD, SUB, INV, INV1, SHL, SHR ] (bits : 4)</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struct</a:t>
            </a:r>
            <a:r>
              <a:rPr lang="en-GB" sz="1400" dirty="0">
                <a:latin typeface="Courier"/>
                <a:cs typeface="Courier"/>
              </a:rPr>
              <a:t> </a:t>
            </a:r>
            <a:r>
              <a:rPr lang="en-GB" sz="1400" dirty="0" err="1">
                <a:latin typeface="Courier"/>
                <a:cs typeface="Courier"/>
              </a:rPr>
              <a:t>instruction_s</a:t>
            </a: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cmd_in</a:t>
            </a:r>
            <a:r>
              <a:rPr lang="en-GB" sz="1400" dirty="0">
                <a:latin typeface="Courier"/>
                <a:cs typeface="Courier"/>
              </a:rPr>
              <a:t> : </a:t>
            </a:r>
            <a:r>
              <a:rPr lang="en-GB" sz="1400" dirty="0" err="1">
                <a:latin typeface="Courier"/>
                <a:cs typeface="Courier"/>
              </a:rPr>
              <a:t>opcode_t</a:t>
            </a:r>
            <a:r>
              <a:rPr lang="en-GB" sz="1400" dirty="0">
                <a:latin typeface="Courier"/>
                <a:cs typeface="Courier"/>
              </a:rPr>
              <a:t>;</a:t>
            </a:r>
          </a:p>
          <a:p>
            <a:pPr marL="400050" lvl="1" indent="0">
              <a:spcBef>
                <a:spcPts val="0"/>
              </a:spcBef>
              <a:buNone/>
            </a:pPr>
            <a:r>
              <a:rPr lang="en-GB" sz="1400" dirty="0">
                <a:latin typeface="Courier"/>
                <a:cs typeface="Courier"/>
              </a:rPr>
              <a:t>         %din1   : </a:t>
            </a:r>
            <a:r>
              <a:rPr lang="en-GB" sz="1400" dirty="0" err="1">
                <a:latin typeface="Courier"/>
                <a:cs typeface="Courier"/>
              </a:rPr>
              <a:t>uint</a:t>
            </a:r>
            <a:r>
              <a:rPr lang="en-GB" sz="1400" dirty="0">
                <a:latin typeface="Courier"/>
                <a:cs typeface="Courier"/>
              </a:rPr>
              <a:t> (bits:32);</a:t>
            </a:r>
          </a:p>
          <a:p>
            <a:pPr marL="400050" lvl="1" indent="0">
              <a:spcBef>
                <a:spcPts val="0"/>
              </a:spcBef>
              <a:buNone/>
            </a:pPr>
            <a:r>
              <a:rPr lang="en-GB" sz="1400" dirty="0">
                <a:latin typeface="Courier"/>
                <a:cs typeface="Courier"/>
              </a:rPr>
              <a:t>         %din2   : </a:t>
            </a:r>
            <a:r>
              <a:rPr lang="en-GB" sz="1400" dirty="0" err="1">
                <a:latin typeface="Courier"/>
                <a:cs typeface="Courier"/>
              </a:rPr>
              <a:t>uint</a:t>
            </a:r>
            <a:r>
              <a:rPr lang="en-GB" sz="1400" dirty="0">
                <a:latin typeface="Courier"/>
                <a:cs typeface="Courier"/>
              </a:rPr>
              <a:t> (bits:32)</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resp</a:t>
            </a:r>
            <a:r>
              <a:rPr lang="en-GB" sz="1400" dirty="0">
                <a:latin typeface="Courier"/>
                <a:cs typeface="Courier"/>
              </a:rPr>
              <a:t>   : </a:t>
            </a:r>
            <a:r>
              <a:rPr lang="en-GB" sz="1400" dirty="0" err="1">
                <a:latin typeface="Courier"/>
                <a:cs typeface="Courier"/>
              </a:rPr>
              <a:t>uint</a:t>
            </a:r>
            <a:r>
              <a:rPr lang="en-GB" sz="1400" dirty="0">
                <a:latin typeface="Courier"/>
                <a:cs typeface="Courier"/>
              </a:rPr>
              <a:t> (bits:2);</a:t>
            </a:r>
          </a:p>
          <a:p>
            <a:pPr marL="400050" lvl="1" indent="0">
              <a:spcBef>
                <a:spcPts val="0"/>
              </a:spcBef>
              <a:buNone/>
            </a:pPr>
            <a:r>
              <a:rPr lang="en-GB" sz="1400" dirty="0">
                <a:latin typeface="Courier"/>
                <a:cs typeface="Courier"/>
              </a:rPr>
              <a:t>         !</a:t>
            </a:r>
            <a:r>
              <a:rPr lang="en-GB" sz="1400" dirty="0" err="1">
                <a:latin typeface="Courier"/>
                <a:cs typeface="Courier"/>
              </a:rPr>
              <a:t>dout</a:t>
            </a:r>
            <a:r>
              <a:rPr lang="en-GB" sz="1400" dirty="0">
                <a:latin typeface="Courier"/>
                <a:cs typeface="Courier"/>
              </a:rPr>
              <a:t>   : </a:t>
            </a:r>
            <a:r>
              <a:rPr lang="en-GB" sz="1400" dirty="0" err="1">
                <a:latin typeface="Courier"/>
                <a:cs typeface="Courier"/>
              </a:rPr>
              <a:t>uint</a:t>
            </a:r>
            <a:r>
              <a:rPr lang="en-GB" sz="1400" dirty="0">
                <a:latin typeface="Courier"/>
                <a:cs typeface="Courier"/>
              </a:rPr>
              <a:t> (bits:32)</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err="1">
                <a:latin typeface="Courier"/>
                <a:cs typeface="Courier"/>
              </a:rPr>
              <a:t>check_response</a:t>
            </a:r>
            <a:r>
              <a:rPr lang="en-GB" sz="1400" dirty="0">
                <a:latin typeface="Courier"/>
                <a:cs typeface="Courier"/>
              </a:rPr>
              <a:t>(ins : </a:t>
            </a:r>
            <a:r>
              <a:rPr lang="en-GB" sz="1400" dirty="0" err="1">
                <a:latin typeface="Courier"/>
                <a:cs typeface="Courier"/>
              </a:rPr>
              <a:t>instruction_s</a:t>
            </a:r>
            <a:r>
              <a:rPr lang="en-GB" sz="1400" dirty="0">
                <a:latin typeface="Courier"/>
                <a:cs typeface="Courier"/>
              </a:rPr>
              <a:t>) is empty;</a:t>
            </a:r>
          </a:p>
          <a:p>
            <a:pPr marL="400050" lvl="1" indent="0">
              <a:spcBef>
                <a:spcPts val="0"/>
              </a:spcBef>
              <a:buNone/>
            </a:pPr>
            <a:endParaRPr lang="en-GB" sz="1400" dirty="0">
              <a:latin typeface="Courier"/>
              <a:cs typeface="Courier"/>
            </a:endParaRPr>
          </a:p>
          <a:p>
            <a:pPr marL="400050" lvl="1" indent="0">
              <a:spcBef>
                <a:spcPts val="0"/>
              </a:spcBef>
              <a:buNone/>
            </a:pPr>
            <a:r>
              <a:rPr lang="en-GB" sz="1400" dirty="0">
                <a:latin typeface="Courier"/>
                <a:cs typeface="Courier"/>
              </a:rPr>
              <a:t>      }; // </a:t>
            </a:r>
            <a:r>
              <a:rPr lang="en-GB" sz="1400" dirty="0" err="1">
                <a:latin typeface="Courier"/>
                <a:cs typeface="Courier"/>
              </a:rPr>
              <a:t>struct</a:t>
            </a:r>
            <a:r>
              <a:rPr lang="en-GB" sz="1400" dirty="0">
                <a:latin typeface="Courier"/>
                <a:cs typeface="Courier"/>
              </a:rPr>
              <a:t> </a:t>
            </a:r>
            <a:r>
              <a:rPr lang="en-GB" sz="1400" dirty="0" err="1">
                <a:latin typeface="Courier"/>
                <a:cs typeface="Courier"/>
              </a:rPr>
              <a:t>instruction_s</a:t>
            </a:r>
            <a:endParaRPr lang="en-GB" sz="1400" dirty="0">
              <a:latin typeface="Courier"/>
              <a:cs typeface="Courier"/>
            </a:endParaRPr>
          </a:p>
          <a:p>
            <a:pPr marL="400050" lvl="1" indent="0">
              <a:spcBef>
                <a:spcPts val="0"/>
              </a:spcBef>
              <a:buNone/>
            </a:pPr>
            <a:endParaRPr lang="en-GB" sz="1400" dirty="0">
              <a:latin typeface="Courier"/>
              <a:cs typeface="Courier"/>
            </a:endParaRPr>
          </a:p>
          <a:p>
            <a:pPr marL="400050" lvl="1" indent="0">
              <a:spcBef>
                <a:spcPts val="0"/>
              </a:spcBef>
              <a:buNone/>
            </a:pPr>
            <a:r>
              <a:rPr lang="en-GB" sz="1400" dirty="0">
                <a:latin typeface="Courier"/>
                <a:cs typeface="Courier"/>
              </a:rPr>
              <a:t>      extend </a:t>
            </a:r>
            <a:r>
              <a:rPr lang="en-GB" sz="1400" dirty="0" err="1">
                <a:latin typeface="Courier"/>
                <a:cs typeface="Courier"/>
              </a:rPr>
              <a:t>instruction_s</a:t>
            </a: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a:p>
            <a:pPr marL="400050" lvl="1" indent="0">
              <a:spcBef>
                <a:spcPts val="0"/>
              </a:spcBef>
              <a:buNone/>
            </a:pPr>
            <a:r>
              <a:rPr lang="en-GB" sz="1400" dirty="0" smtClean="0">
                <a:latin typeface="Courier"/>
                <a:cs typeface="Courier"/>
              </a:rPr>
              <a:t>         </a:t>
            </a:r>
            <a:r>
              <a:rPr lang="en-GB" sz="1400" b="1" dirty="0" err="1" smtClean="0">
                <a:latin typeface="Courier"/>
                <a:cs typeface="Courier"/>
              </a:rPr>
              <a:t>is_a_shift</a:t>
            </a:r>
            <a:r>
              <a:rPr lang="en-GB" sz="1400" b="1" dirty="0" smtClean="0">
                <a:latin typeface="Courier"/>
                <a:cs typeface="Courier"/>
              </a:rPr>
              <a:t> </a:t>
            </a:r>
            <a:r>
              <a:rPr lang="en-GB" sz="1400" b="1" dirty="0">
                <a:latin typeface="Courier"/>
                <a:cs typeface="Courier"/>
              </a:rPr>
              <a:t>: bool;</a:t>
            </a:r>
          </a:p>
          <a:p>
            <a:pPr marL="400050" lvl="1" indent="0">
              <a:spcBef>
                <a:spcPts val="0"/>
              </a:spcBef>
              <a:buNone/>
            </a:pPr>
            <a:r>
              <a:rPr lang="en-GB" sz="1400" dirty="0" smtClean="0">
                <a:latin typeface="Courier"/>
                <a:cs typeface="Courier"/>
              </a:rPr>
              <a:t>         </a:t>
            </a:r>
            <a:r>
              <a:rPr lang="en-GB" sz="1400" b="1" dirty="0" smtClean="0">
                <a:solidFill>
                  <a:srgbClr val="A50021"/>
                </a:solidFill>
                <a:latin typeface="Courier"/>
                <a:cs typeface="Courier"/>
              </a:rPr>
              <a:t>keep </a:t>
            </a:r>
            <a:r>
              <a:rPr lang="en-GB" sz="1400" b="1" dirty="0" err="1">
                <a:solidFill>
                  <a:srgbClr val="A50021"/>
                </a:solidFill>
                <a:latin typeface="Courier"/>
                <a:cs typeface="Courier"/>
              </a:rPr>
              <a:t>is_a_shift</a:t>
            </a:r>
            <a:r>
              <a:rPr lang="en-GB" sz="1400" b="1" dirty="0">
                <a:solidFill>
                  <a:srgbClr val="A50021"/>
                </a:solidFill>
                <a:latin typeface="Courier"/>
                <a:cs typeface="Courier"/>
              </a:rPr>
              <a:t> == </a:t>
            </a:r>
            <a:r>
              <a:rPr lang="en-GB" sz="1400" b="1" dirty="0" err="1">
                <a:solidFill>
                  <a:srgbClr val="A50021"/>
                </a:solidFill>
                <a:latin typeface="Courier"/>
                <a:cs typeface="Courier"/>
              </a:rPr>
              <a:t>opcode</a:t>
            </a:r>
            <a:r>
              <a:rPr lang="en-GB" sz="1400" b="1" dirty="0">
                <a:solidFill>
                  <a:srgbClr val="A50021"/>
                </a:solidFill>
                <a:latin typeface="Courier"/>
                <a:cs typeface="Courier"/>
              </a:rPr>
              <a:t> in [SHL, SHR];</a:t>
            </a:r>
          </a:p>
          <a:p>
            <a:pPr marL="400050" lvl="1" indent="0">
              <a:spcBef>
                <a:spcPts val="0"/>
              </a:spcBef>
              <a:buNone/>
            </a:pPr>
            <a:endParaRPr lang="en-GB" sz="1400" dirty="0">
              <a:latin typeface="Courier"/>
              <a:cs typeface="Courier"/>
            </a:endParaRPr>
          </a:p>
          <a:p>
            <a:pPr marL="400050" lvl="1" indent="0">
              <a:spcBef>
                <a:spcPts val="0"/>
              </a:spcBef>
              <a:buNone/>
            </a:pPr>
            <a:r>
              <a:rPr lang="en-GB" sz="1400" dirty="0" smtClean="0">
                <a:latin typeface="Courier"/>
                <a:cs typeface="Courier"/>
              </a:rPr>
              <a:t>         </a:t>
            </a:r>
            <a:r>
              <a:rPr lang="en-GB" sz="1400" b="1" dirty="0" smtClean="0">
                <a:latin typeface="Courier"/>
                <a:cs typeface="Courier"/>
              </a:rPr>
              <a:t>when </a:t>
            </a:r>
            <a:r>
              <a:rPr lang="en-GB" sz="1400" b="1" dirty="0" err="1">
                <a:latin typeface="Courier"/>
                <a:cs typeface="Courier"/>
              </a:rPr>
              <a:t>is_a_shift</a:t>
            </a:r>
            <a:r>
              <a:rPr lang="en-GB" sz="1400" dirty="0">
                <a:latin typeface="Courier"/>
                <a:cs typeface="Courier"/>
              </a:rPr>
              <a:t> </a:t>
            </a:r>
            <a:r>
              <a:rPr lang="en-GB" sz="1400" dirty="0" err="1">
                <a:latin typeface="Courier"/>
                <a:cs typeface="Courier"/>
              </a:rPr>
              <a:t>instruction_s</a:t>
            </a:r>
            <a:r>
              <a:rPr lang="en-GB" sz="1400" dirty="0">
                <a:latin typeface="Courier"/>
                <a:cs typeface="Courier"/>
              </a:rPr>
              <a:t> {</a:t>
            </a:r>
          </a:p>
          <a:p>
            <a:pPr marL="400050" lvl="1" indent="0">
              <a:spcBef>
                <a:spcPts val="0"/>
              </a:spcBef>
              <a:buNone/>
            </a:pPr>
            <a:r>
              <a:rPr lang="en-GB" sz="1400" dirty="0">
                <a:latin typeface="Courier"/>
                <a:cs typeface="Courier"/>
              </a:rPr>
              <a:t>          // Common extension to SHL and SHR goes below.</a:t>
            </a:r>
          </a:p>
          <a:p>
            <a:pPr marL="400050" lvl="1" indent="0">
              <a:spcBef>
                <a:spcPts val="0"/>
              </a:spcBef>
              <a:buNone/>
            </a:pPr>
            <a:r>
              <a:rPr lang="en-GB" sz="1400" dirty="0">
                <a:latin typeface="Courier"/>
                <a:cs typeface="Courier"/>
              </a:rPr>
              <a:t>          ...</a:t>
            </a:r>
          </a:p>
          <a:p>
            <a:pPr marL="400050" lvl="1" indent="0">
              <a:spcBef>
                <a:spcPts val="0"/>
              </a:spcBef>
              <a:buNone/>
            </a:pPr>
            <a:r>
              <a:rPr lang="en-GB" sz="1400" dirty="0">
                <a:latin typeface="Courier"/>
                <a:cs typeface="Courier"/>
              </a:rPr>
              <a:t>        </a:t>
            </a:r>
            <a:r>
              <a:rPr lang="en-GB" sz="1400" dirty="0" smtClean="0">
                <a:latin typeface="Courier"/>
                <a:cs typeface="Courier"/>
              </a:rPr>
              <a:t> }</a:t>
            </a:r>
            <a:endParaRPr lang="en-GB" sz="1400" dirty="0">
              <a:latin typeface="Courier"/>
              <a:cs typeface="Courier"/>
            </a:endParaRPr>
          </a:p>
          <a:p>
            <a:pPr marL="400050" lvl="1" indent="0">
              <a:spcBef>
                <a:spcPts val="0"/>
              </a:spcBef>
              <a:buNone/>
            </a:pPr>
            <a:r>
              <a:rPr lang="en-GB" sz="1400" dirty="0">
                <a:latin typeface="Courier"/>
                <a:cs typeface="Courier"/>
              </a:rPr>
              <a:t>      </a:t>
            </a:r>
            <a:r>
              <a:rPr lang="en-GB" sz="1400" dirty="0" smtClean="0">
                <a:latin typeface="Courier"/>
                <a:cs typeface="Courier"/>
              </a:rPr>
              <a:t>}</a:t>
            </a:r>
            <a:endParaRPr lang="en-GB" sz="1400" dirty="0">
              <a:latin typeface="Courier"/>
              <a:cs typeface="Courier"/>
            </a:endParaRPr>
          </a:p>
        </p:txBody>
      </p:sp>
    </p:spTree>
    <p:extLst>
      <p:ext uri="{BB962C8B-B14F-4D97-AF65-F5344CB8AC3E}">
        <p14:creationId xmlns:p14="http://schemas.microsoft.com/office/powerpoint/2010/main" val="185624580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Limitations of e's AOP </a:t>
            </a:r>
            <a:r>
              <a:rPr lang="en-GB" sz="4000" dirty="0" smtClean="0"/>
              <a:t>Implementation</a:t>
            </a:r>
            <a:endParaRPr lang="en-GB" sz="4000" dirty="0"/>
          </a:p>
        </p:txBody>
      </p:sp>
      <p:sp>
        <p:nvSpPr>
          <p:cNvPr id="3" name="Content Placeholder 2"/>
          <p:cNvSpPr>
            <a:spLocks noGrp="1"/>
          </p:cNvSpPr>
          <p:nvPr>
            <p:ph idx="1"/>
          </p:nvPr>
        </p:nvSpPr>
        <p:spPr/>
        <p:txBody>
          <a:bodyPr/>
          <a:lstStyle/>
          <a:p>
            <a:r>
              <a:rPr lang="en-GB" sz="2400" dirty="0" smtClean="0"/>
              <a:t>(Too) Many </a:t>
            </a:r>
            <a:r>
              <a:rPr lang="en-GB" sz="2400" dirty="0"/>
              <a:t>things can be extended</a:t>
            </a:r>
            <a:r>
              <a:rPr lang="en-GB" sz="2400" dirty="0" smtClean="0"/>
              <a:t>!</a:t>
            </a:r>
            <a:endParaRPr lang="en-GB" sz="2400" dirty="0"/>
          </a:p>
          <a:p>
            <a:pPr lvl="1"/>
            <a:r>
              <a:rPr lang="en-GB" sz="2000" dirty="0" smtClean="0"/>
              <a:t>So </a:t>
            </a:r>
            <a:r>
              <a:rPr lang="en-GB" sz="2000" dirty="0"/>
              <a:t>more discipline and structure is required.</a:t>
            </a:r>
          </a:p>
          <a:p>
            <a:r>
              <a:rPr lang="en-GB" sz="2400" dirty="0" smtClean="0"/>
              <a:t>Fields </a:t>
            </a:r>
            <a:r>
              <a:rPr lang="en-GB" sz="2400" dirty="0"/>
              <a:t>can only be appended</a:t>
            </a:r>
            <a:r>
              <a:rPr lang="en-GB" sz="2400" dirty="0" smtClean="0"/>
              <a:t>:</a:t>
            </a:r>
            <a:endParaRPr lang="en-GB" sz="2400" dirty="0"/>
          </a:p>
          <a:p>
            <a:pPr lvl="1"/>
            <a:r>
              <a:rPr lang="en-GB" sz="2000" dirty="0" smtClean="0"/>
              <a:t>Fields </a:t>
            </a:r>
            <a:r>
              <a:rPr lang="en-GB" sz="2000" dirty="0"/>
              <a:t>are physically appended to existing fields</a:t>
            </a:r>
          </a:p>
          <a:p>
            <a:pPr lvl="1"/>
            <a:r>
              <a:rPr lang="en-GB" sz="2000" dirty="0" smtClean="0"/>
              <a:t>Might </a:t>
            </a:r>
            <a:r>
              <a:rPr lang="en-GB" sz="2000" dirty="0"/>
              <a:t>create a problem when packing!</a:t>
            </a:r>
          </a:p>
          <a:p>
            <a:r>
              <a:rPr lang="en-GB" sz="2400" dirty="0" smtClean="0"/>
              <a:t>Variance </a:t>
            </a:r>
            <a:r>
              <a:rPr lang="en-GB" sz="2400" dirty="0"/>
              <a:t>control fields: Extensions can only be specified for a single value of the control field</a:t>
            </a:r>
            <a:r>
              <a:rPr lang="en-GB" sz="2400" dirty="0" smtClean="0"/>
              <a:t>.</a:t>
            </a:r>
            <a:endParaRPr lang="en-GB" sz="2400" dirty="0"/>
          </a:p>
          <a:p>
            <a:pPr lvl="1"/>
            <a:r>
              <a:rPr lang="en-GB" sz="2000" dirty="0"/>
              <a:t>Instructions </a:t>
            </a:r>
            <a:r>
              <a:rPr lang="en-GB" sz="2000" b="1" dirty="0" smtClean="0">
                <a:latin typeface="Courier"/>
                <a:cs typeface="Courier"/>
              </a:rPr>
              <a:t>SHL</a:t>
            </a:r>
            <a:r>
              <a:rPr lang="en-GB" sz="2000" dirty="0" smtClean="0"/>
              <a:t> </a:t>
            </a:r>
            <a:r>
              <a:rPr lang="en-GB" sz="2000" dirty="0"/>
              <a:t>and </a:t>
            </a:r>
            <a:r>
              <a:rPr lang="en-GB" sz="2000" b="1" dirty="0" smtClean="0">
                <a:latin typeface="Courier"/>
                <a:cs typeface="Courier"/>
              </a:rPr>
              <a:t>SHR</a:t>
            </a:r>
            <a:r>
              <a:rPr lang="en-GB" sz="2000" dirty="0" smtClean="0"/>
              <a:t> </a:t>
            </a:r>
            <a:r>
              <a:rPr lang="en-GB" sz="2000" dirty="0"/>
              <a:t>have a feature that applies to both.</a:t>
            </a:r>
          </a:p>
          <a:p>
            <a:pPr lvl="1"/>
            <a:r>
              <a:rPr lang="en-GB" sz="2000" dirty="0"/>
              <a:t>Needs to be specified for both, or use the following trick! </a:t>
            </a:r>
          </a:p>
          <a:p>
            <a:r>
              <a:rPr lang="en-GB" sz="2400" dirty="0" smtClean="0"/>
              <a:t>Methods </a:t>
            </a:r>
            <a:r>
              <a:rPr lang="en-GB" sz="2400" dirty="0"/>
              <a:t>can only be appended, prepended or replaced</a:t>
            </a:r>
            <a:r>
              <a:rPr lang="en-GB" sz="2400" dirty="0" smtClean="0"/>
              <a:t>.</a:t>
            </a:r>
            <a:endParaRPr lang="en-GB" sz="2400" dirty="0"/>
          </a:p>
          <a:p>
            <a:r>
              <a:rPr lang="en-GB" sz="2400" dirty="0" smtClean="0"/>
              <a:t>Aspects </a:t>
            </a:r>
            <a:r>
              <a:rPr lang="en-GB" sz="2400" dirty="0"/>
              <a:t>are order-dependent (on loading)</a:t>
            </a:r>
            <a:r>
              <a:rPr lang="en-GB" sz="2400" dirty="0" smtClean="0"/>
              <a:t>.</a:t>
            </a:r>
            <a:endParaRPr lang="en-GB" sz="2400" dirty="0"/>
          </a:p>
        </p:txBody>
      </p:sp>
    </p:spTree>
    <p:extLst>
      <p:ext uri="{BB962C8B-B14F-4D97-AF65-F5344CB8AC3E}">
        <p14:creationId xmlns:p14="http://schemas.microsoft.com/office/powerpoint/2010/main" val="216246532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82300417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b="1" i="1" dirty="0">
                <a:solidFill>
                  <a:srgbClr val="3366FF"/>
                </a:solidFill>
              </a:rPr>
              <a:t>simulator </a:t>
            </a:r>
            <a:r>
              <a:rPr lang="en-GB" sz="2400" b="1" i="1" dirty="0" err="1">
                <a:solidFill>
                  <a:srgbClr val="3366FF"/>
                </a:solidFill>
              </a:rPr>
              <a:t>callback</a:t>
            </a:r>
            <a:r>
              <a:rPr lang="en-GB" sz="2400" b="1" i="1" dirty="0">
                <a:solidFill>
                  <a:srgbClr val="3366FF"/>
                </a:solidFill>
              </a:rPr>
              <a:t>.</a:t>
            </a:r>
            <a:r>
              <a:rPr lang="en-GB" sz="2400" i="1" dirty="0"/>
              <a:t> </a:t>
            </a:r>
          </a:p>
        </p:txBody>
      </p:sp>
    </p:spTree>
    <p:extLst>
      <p:ext uri="{BB962C8B-B14F-4D97-AF65-F5344CB8AC3E}">
        <p14:creationId xmlns:p14="http://schemas.microsoft.com/office/powerpoint/2010/main" val="373913306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227993889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3647" y="1452808"/>
            <a:ext cx="6376605" cy="828092"/>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SN Predefined Event: </a:t>
            </a:r>
            <a:r>
              <a:rPr lang="en-GB" b="1" dirty="0">
                <a:latin typeface="Courier"/>
                <a:cs typeface="Courier"/>
              </a:rPr>
              <a:t>@</a:t>
            </a:r>
            <a:r>
              <a:rPr lang="en-GB" b="1" dirty="0" err="1" smtClean="0">
                <a:latin typeface="Courier"/>
                <a:cs typeface="Courier"/>
              </a:rPr>
              <a:t>sim</a:t>
            </a:r>
            <a:endParaRPr lang="en-GB" b="1" dirty="0">
              <a:latin typeface="Courier"/>
              <a:cs typeface="Courier"/>
            </a:endParaRPr>
          </a:p>
        </p:txBody>
      </p:sp>
      <p:sp>
        <p:nvSpPr>
          <p:cNvPr id="3" name="Content Placeholder 2"/>
          <p:cNvSpPr>
            <a:spLocks noGrp="1"/>
          </p:cNvSpPr>
          <p:nvPr>
            <p:ph idx="1"/>
          </p:nvPr>
        </p:nvSpPr>
        <p:spPr>
          <a:xfrm>
            <a:off x="468313" y="1557338"/>
            <a:ext cx="8229600" cy="4932002"/>
          </a:xfrm>
        </p:spPr>
        <p:txBody>
          <a:bodyPr/>
          <a:lstStyle/>
          <a:p>
            <a:pPr marL="0" indent="0">
              <a:buNone/>
            </a:pPr>
            <a:r>
              <a:rPr lang="en-GB" sz="2400" dirty="0" smtClean="0">
                <a:latin typeface="Courier"/>
                <a:cs typeface="Courier"/>
              </a:rPr>
              <a:t>event </a:t>
            </a:r>
            <a:r>
              <a:rPr lang="en-GB" sz="2400" dirty="0" err="1">
                <a:latin typeface="Courier"/>
                <a:cs typeface="Courier"/>
              </a:rPr>
              <a:t>clk</a:t>
            </a:r>
            <a:r>
              <a:rPr lang="en-GB" sz="2400" dirty="0">
                <a:latin typeface="Courier"/>
                <a:cs typeface="Courier"/>
              </a:rPr>
              <a:t> is rise (</a:t>
            </a:r>
            <a:r>
              <a:rPr lang="en-GB" sz="2400" dirty="0" err="1">
                <a:latin typeface="Courier"/>
                <a:cs typeface="Courier"/>
              </a:rPr>
              <a:t>clk_p</a:t>
            </a:r>
            <a:r>
              <a:rPr lang="en-GB" sz="2400" dirty="0">
                <a:latin typeface="Courier"/>
                <a:cs typeface="Courier"/>
              </a:rPr>
              <a:t>$</a:t>
            </a:r>
            <a:r>
              <a:rPr lang="en-GB" sz="2400" dirty="0" smtClean="0">
                <a:latin typeface="Courier"/>
                <a:cs typeface="Courier"/>
              </a:rPr>
              <a:t>) </a:t>
            </a:r>
            <a:r>
              <a:rPr lang="en-GB" sz="2400" b="1" dirty="0">
                <a:solidFill>
                  <a:srgbClr val="A50021"/>
                </a:solidFill>
                <a:latin typeface="Courier"/>
                <a:cs typeface="Courier"/>
              </a:rPr>
              <a:t>@</a:t>
            </a:r>
            <a:r>
              <a:rPr lang="en-GB" sz="2400" b="1" dirty="0" err="1">
                <a:solidFill>
                  <a:srgbClr val="A50021"/>
                </a:solidFill>
                <a:latin typeface="Courier"/>
                <a:cs typeface="Courier"/>
              </a:rPr>
              <a:t>sim</a:t>
            </a:r>
            <a:r>
              <a:rPr lang="en-GB" sz="2400" dirty="0" smtClean="0">
                <a:latin typeface="Courier"/>
                <a:cs typeface="Courier"/>
              </a:rPr>
              <a:t>;</a:t>
            </a:r>
            <a:endParaRPr lang="en-GB" sz="2400" dirty="0">
              <a:latin typeface="Courier"/>
              <a:cs typeface="Courier"/>
            </a:endParaRPr>
          </a:p>
          <a:p>
            <a:endParaRPr lang="en-GB" sz="2400" dirty="0"/>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is a special </a:t>
            </a:r>
            <a:r>
              <a:rPr lang="en-GB" sz="2400" dirty="0"/>
              <a:t>sampling </a:t>
            </a:r>
            <a:r>
              <a:rPr lang="en-GB" sz="2400" dirty="0" smtClean="0"/>
              <a:t>event.</a:t>
            </a:r>
          </a:p>
          <a:p>
            <a:r>
              <a:rPr lang="en-GB" sz="2400" dirty="0" smtClean="0">
                <a:latin typeface="Courier"/>
                <a:cs typeface="Courier"/>
              </a:rPr>
              <a:t>@</a:t>
            </a:r>
            <a:r>
              <a:rPr lang="en-GB" sz="2400" dirty="0" err="1" smtClean="0">
                <a:latin typeface="Courier"/>
                <a:cs typeface="Courier"/>
              </a:rPr>
              <a:t>sim</a:t>
            </a:r>
            <a:r>
              <a:rPr lang="en-GB" sz="2400" dirty="0">
                <a:latin typeface="Courier"/>
                <a:cs typeface="Courier"/>
              </a:rPr>
              <a:t> </a:t>
            </a:r>
            <a:r>
              <a:rPr lang="en-GB" sz="2400" dirty="0" smtClean="0"/>
              <a:t>occurs at </a:t>
            </a:r>
            <a:r>
              <a:rPr lang="en-GB" sz="2400" dirty="0"/>
              <a:t>any </a:t>
            </a:r>
            <a:r>
              <a:rPr lang="en-GB" sz="2400" b="1" i="1" dirty="0">
                <a:solidFill>
                  <a:srgbClr val="3366FF"/>
                </a:solidFill>
              </a:rPr>
              <a:t>simulator </a:t>
            </a:r>
            <a:r>
              <a:rPr lang="en-GB" sz="2400" b="1" i="1" dirty="0" err="1">
                <a:solidFill>
                  <a:srgbClr val="3366FF"/>
                </a:solidFill>
              </a:rPr>
              <a:t>callback</a:t>
            </a:r>
            <a:r>
              <a:rPr lang="en-GB" sz="2400" b="1" i="1" dirty="0">
                <a:solidFill>
                  <a:srgbClr val="3366FF"/>
                </a:solidFill>
              </a:rPr>
              <a:t>.</a:t>
            </a:r>
            <a:r>
              <a:rPr lang="en-GB" sz="2400" i="1" dirty="0"/>
              <a:t> </a:t>
            </a:r>
          </a:p>
          <a:p>
            <a:pPr lvl="1"/>
            <a:r>
              <a:rPr lang="en-GB" sz="2000" dirty="0" smtClean="0"/>
              <a:t>Expression </a:t>
            </a:r>
            <a:r>
              <a:rPr lang="en-GB" sz="2000" dirty="0"/>
              <a:t>must be an HDL signal path in the simulated model</a:t>
            </a:r>
            <a:r>
              <a:rPr lang="en-GB" sz="2000" dirty="0" smtClean="0"/>
              <a:t>.</a:t>
            </a:r>
            <a:endParaRPr lang="en-GB" sz="2400" dirty="0"/>
          </a:p>
          <a:p>
            <a:r>
              <a:rPr lang="en-GB" sz="2400" dirty="0" smtClean="0"/>
              <a:t>Signal </a:t>
            </a:r>
            <a:r>
              <a:rPr lang="en-GB" sz="2400" dirty="0"/>
              <a:t>does not have to be a clock.</a:t>
            </a:r>
          </a:p>
          <a:p>
            <a:pPr lvl="1"/>
            <a:r>
              <a:rPr lang="en-GB" sz="2000" dirty="0" smtClean="0"/>
              <a:t>No </a:t>
            </a:r>
            <a:r>
              <a:rPr lang="en-GB" sz="2000" dirty="0"/>
              <a:t>restriction for signal to be periodic or synchronous.</a:t>
            </a:r>
          </a:p>
          <a:p>
            <a:r>
              <a:rPr lang="en-GB" sz="2400" dirty="0" smtClean="0"/>
              <a:t>Heavy use of </a:t>
            </a:r>
            <a:r>
              <a:rPr lang="en-GB" sz="2400" dirty="0" smtClean="0">
                <a:latin typeface="Courier"/>
                <a:cs typeface="Courier"/>
              </a:rPr>
              <a:t>@</a:t>
            </a:r>
            <a:r>
              <a:rPr lang="en-GB" sz="2400" dirty="0" err="1" smtClean="0">
                <a:latin typeface="Courier"/>
                <a:cs typeface="Courier"/>
              </a:rPr>
              <a:t>sim</a:t>
            </a:r>
            <a:r>
              <a:rPr lang="en-GB" sz="2400" dirty="0" smtClean="0">
                <a:latin typeface="Courier"/>
                <a:cs typeface="Courier"/>
              </a:rPr>
              <a:t> </a:t>
            </a:r>
            <a:r>
              <a:rPr lang="en-GB" sz="2400" dirty="0" smtClean="0"/>
              <a:t>events might </a:t>
            </a:r>
            <a:r>
              <a:rPr lang="en-GB" sz="2400" dirty="0"/>
              <a:t>slow down simulation</a:t>
            </a:r>
            <a:r>
              <a:rPr lang="en-GB" sz="2400" dirty="0" smtClean="0"/>
              <a:t>!</a:t>
            </a:r>
            <a:endParaRPr lang="en-GB" sz="2400" dirty="0"/>
          </a:p>
          <a:p>
            <a:pPr lvl="1"/>
            <a:r>
              <a:rPr lang="en-GB" sz="2000" dirty="0" smtClean="0"/>
              <a:t>Clock </a:t>
            </a:r>
            <a:r>
              <a:rPr lang="en-GB" sz="2000" dirty="0"/>
              <a:t>signal can also be emitted from </a:t>
            </a:r>
            <a:r>
              <a:rPr lang="en-GB" sz="2000" dirty="0" smtClean="0"/>
              <a:t>“e” </a:t>
            </a:r>
            <a:r>
              <a:rPr lang="en-GB" sz="2000" dirty="0"/>
              <a:t>code and driven into DUV. (But usually more efficient to generate clock in HDL.)</a:t>
            </a:r>
          </a:p>
          <a:p>
            <a:r>
              <a:rPr lang="en-GB" sz="2400" dirty="0" smtClean="0"/>
              <a:t>When </a:t>
            </a:r>
            <a:r>
              <a:rPr lang="en-GB" sz="2400" dirty="0"/>
              <a:t>not running with a simulator attached to SN, use </a:t>
            </a:r>
            <a:r>
              <a:rPr lang="en-GB" sz="2400" dirty="0" smtClean="0">
                <a:latin typeface="Courier"/>
                <a:cs typeface="Courier"/>
              </a:rPr>
              <a:t>@</a:t>
            </a:r>
            <a:r>
              <a:rPr lang="en-GB" sz="2400" dirty="0" err="1" smtClean="0">
                <a:latin typeface="Courier"/>
                <a:cs typeface="Courier"/>
              </a:rPr>
              <a:t>sys.any</a:t>
            </a:r>
            <a:r>
              <a:rPr lang="en-GB" sz="2400" dirty="0" smtClean="0">
                <a:latin typeface="Courier"/>
                <a:cs typeface="Courier"/>
              </a:rPr>
              <a:t>.</a:t>
            </a:r>
            <a:endParaRPr lang="en-GB" sz="2400" dirty="0">
              <a:latin typeface="Courier"/>
              <a:cs typeface="Courier"/>
            </a:endParaRPr>
          </a:p>
        </p:txBody>
      </p:sp>
    </p:spTree>
    <p:extLst>
      <p:ext uri="{BB962C8B-B14F-4D97-AF65-F5344CB8AC3E}">
        <p14:creationId xmlns:p14="http://schemas.microsoft.com/office/powerpoint/2010/main" val="3878792755"/>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55576" y="3861048"/>
            <a:ext cx="7740860" cy="2392115"/>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Events in </a:t>
            </a:r>
            <a:r>
              <a:rPr lang="en-GB" dirty="0" smtClean="0"/>
              <a:t>SN</a:t>
            </a:r>
            <a:endParaRPr lang="en-GB" dirty="0"/>
          </a:p>
        </p:txBody>
      </p:sp>
      <p:sp>
        <p:nvSpPr>
          <p:cNvPr id="3" name="Content Placeholder 2"/>
          <p:cNvSpPr>
            <a:spLocks noGrp="1"/>
          </p:cNvSpPr>
          <p:nvPr>
            <p:ph idx="1"/>
          </p:nvPr>
        </p:nvSpPr>
        <p:spPr/>
        <p:txBody>
          <a:bodyPr/>
          <a:lstStyle/>
          <a:p>
            <a:r>
              <a:rPr lang="en-GB" sz="2400" dirty="0" smtClean="0"/>
              <a:t>Events are </a:t>
            </a:r>
            <a:r>
              <a:rPr lang="en-GB" sz="2400" dirty="0" err="1" smtClean="0"/>
              <a:t>struct</a:t>
            </a:r>
            <a:r>
              <a:rPr lang="en-GB" sz="2400" dirty="0" smtClean="0"/>
              <a:t> members.</a:t>
            </a:r>
          </a:p>
          <a:p>
            <a:r>
              <a:rPr lang="en-GB" sz="2400" dirty="0" smtClean="0"/>
              <a:t>Events </a:t>
            </a:r>
            <a:r>
              <a:rPr lang="en-GB" sz="2400" dirty="0"/>
              <a:t>are used to </a:t>
            </a:r>
            <a:r>
              <a:rPr lang="en-GB" sz="2400" dirty="0" smtClean="0"/>
              <a:t>synchronize </a:t>
            </a:r>
            <a:r>
              <a:rPr lang="en-GB" sz="2400" dirty="0"/>
              <a:t>with the </a:t>
            </a:r>
            <a:r>
              <a:rPr lang="en-GB" sz="2400" dirty="0" smtClean="0"/>
              <a:t>DUV </a:t>
            </a:r>
            <a:r>
              <a:rPr lang="en-GB" sz="2400" dirty="0"/>
              <a:t>or to debug a test.</a:t>
            </a:r>
          </a:p>
          <a:p>
            <a:pPr marL="0" indent="0">
              <a:buNone/>
            </a:pPr>
            <a:endParaRPr lang="en-GB" sz="2400" dirty="0" smtClean="0"/>
          </a:p>
          <a:p>
            <a:pPr marL="0" indent="0">
              <a:buNone/>
            </a:pPr>
            <a:r>
              <a:rPr lang="en-GB" sz="2400" b="1" dirty="0" smtClean="0">
                <a:solidFill>
                  <a:srgbClr val="A50021"/>
                </a:solidFill>
              </a:rPr>
              <a:t>Automatic emission </a:t>
            </a:r>
            <a:r>
              <a:rPr lang="en-GB" sz="2400" b="1" dirty="0">
                <a:solidFill>
                  <a:srgbClr val="A50021"/>
                </a:solidFill>
              </a:rPr>
              <a:t>of events</a:t>
            </a:r>
            <a:r>
              <a:rPr lang="en-GB" sz="2400" b="1" dirty="0" smtClean="0">
                <a:solidFill>
                  <a:srgbClr val="A50021"/>
                </a:solidFill>
              </a:rPr>
              <a:t>:</a:t>
            </a:r>
          </a:p>
          <a:p>
            <a:pPr marL="0" indent="0">
              <a:buNone/>
            </a:pPr>
            <a:endParaRPr lang="en-GB" sz="2400" dirty="0"/>
          </a:p>
          <a:p>
            <a:pPr marL="400050" lvl="1" indent="0">
              <a:spcBef>
                <a:spcPts val="0"/>
              </a:spcBef>
              <a:buNone/>
            </a:pPr>
            <a:r>
              <a:rPr lang="en-GB" sz="2000" dirty="0" smtClean="0">
                <a:latin typeface="Courier"/>
                <a:cs typeface="Courier"/>
              </a:rPr>
              <a:t>&lt;</a:t>
            </a:r>
            <a:r>
              <a:rPr lang="en-GB" sz="2000" dirty="0">
                <a:latin typeface="Courier"/>
                <a:cs typeface="Courier"/>
              </a:rPr>
              <a:t>'</a:t>
            </a:r>
          </a:p>
          <a:p>
            <a:pPr marL="400050" lvl="1" indent="0">
              <a:spcBef>
                <a:spcPts val="0"/>
              </a:spcBef>
              <a:buNone/>
            </a:pPr>
            <a:r>
              <a:rPr lang="en-GB" sz="2000" dirty="0">
                <a:latin typeface="Courier"/>
                <a:cs typeface="Courier"/>
              </a:rPr>
              <a:t>    extend </a:t>
            </a:r>
            <a:r>
              <a:rPr lang="en-GB" sz="2000" dirty="0" err="1">
                <a:latin typeface="Courier"/>
                <a:cs typeface="Courier"/>
              </a:rPr>
              <a:t>driver_s</a:t>
            </a:r>
            <a:r>
              <a:rPr lang="en-GB" sz="2000" dirty="0">
                <a:latin typeface="Courier"/>
                <a:cs typeface="Courier"/>
              </a:rPr>
              <a:t> {</a:t>
            </a:r>
          </a:p>
          <a:p>
            <a:pPr marL="400050" lvl="1" indent="0">
              <a:spcBef>
                <a:spcPts val="0"/>
              </a:spcBef>
              <a:buNone/>
            </a:pPr>
            <a:r>
              <a:rPr lang="en-GB" sz="2000" dirty="0" smtClean="0">
                <a:latin typeface="Courier"/>
                <a:cs typeface="Courier"/>
              </a:rPr>
              <a:t>       </a:t>
            </a:r>
            <a:r>
              <a:rPr lang="en-GB" sz="2000" b="1" dirty="0">
                <a:solidFill>
                  <a:srgbClr val="0000CC"/>
                </a:solidFill>
                <a:latin typeface="Courier"/>
                <a:cs typeface="Courier"/>
              </a:rPr>
              <a:t>event </a:t>
            </a:r>
            <a:r>
              <a:rPr lang="en-GB" sz="2000" b="1" dirty="0" err="1">
                <a:solidFill>
                  <a:srgbClr val="0000CC"/>
                </a:solidFill>
                <a:latin typeface="Courier"/>
                <a:cs typeface="Courier"/>
              </a:rPr>
              <a:t>clk</a:t>
            </a:r>
            <a:r>
              <a:rPr lang="en-GB" sz="2000" b="1" dirty="0">
                <a:solidFill>
                  <a:srgbClr val="0000CC"/>
                </a:solidFill>
                <a:latin typeface="Courier"/>
                <a:cs typeface="Courier"/>
              </a:rPr>
              <a:t> is fall(</a:t>
            </a:r>
            <a:r>
              <a:rPr lang="en-GB" sz="2000" b="1" dirty="0" err="1">
                <a:solidFill>
                  <a:srgbClr val="0000CC"/>
                </a:solidFill>
                <a:latin typeface="Courier"/>
                <a:cs typeface="Courier"/>
              </a:rPr>
              <a:t>clk_p</a:t>
            </a:r>
            <a:r>
              <a:rPr lang="en-GB" sz="2000" b="1" dirty="0">
                <a:solidFill>
                  <a:srgbClr val="0000CC"/>
                </a:solidFill>
                <a:latin typeface="Courier"/>
                <a:cs typeface="Courier"/>
              </a:rPr>
              <a:t>$</a:t>
            </a:r>
            <a:r>
              <a:rPr lang="en-GB" sz="2000" b="1" dirty="0" smtClean="0">
                <a:solidFill>
                  <a:srgbClr val="0000CC"/>
                </a:solidFill>
                <a:latin typeface="Courier"/>
                <a:cs typeface="Courier"/>
              </a:rPr>
              <a:t>) </a:t>
            </a:r>
            <a:r>
              <a:rPr lang="en-GB" sz="2000" b="1" dirty="0">
                <a:solidFill>
                  <a:srgbClr val="0000CC"/>
                </a:solidFill>
                <a:latin typeface="Courier"/>
                <a:cs typeface="Courier"/>
              </a:rPr>
              <a:t>@</a:t>
            </a:r>
            <a:r>
              <a:rPr lang="en-GB" sz="2000" b="1" dirty="0" err="1">
                <a:solidFill>
                  <a:srgbClr val="0000CC"/>
                </a:solidFill>
                <a:latin typeface="Courier"/>
                <a:cs typeface="Courier"/>
              </a:rPr>
              <a:t>sim</a:t>
            </a:r>
            <a:r>
              <a:rPr lang="en-GB" sz="2000" b="1" dirty="0">
                <a:solidFill>
                  <a:srgbClr val="0000CC"/>
                </a:solidFill>
                <a:latin typeface="Courier"/>
                <a:cs typeface="Courier"/>
              </a:rPr>
              <a:t>;</a:t>
            </a:r>
          </a:p>
          <a:p>
            <a:pPr marL="400050" lvl="1" indent="0">
              <a:spcBef>
                <a:spcPts val="0"/>
              </a:spcBef>
              <a:buNone/>
            </a:pPr>
            <a:r>
              <a:rPr lang="en-GB" sz="2000" b="1" dirty="0" smtClean="0">
                <a:solidFill>
                  <a:srgbClr val="0000CC"/>
                </a:solidFill>
                <a:latin typeface="Courier"/>
                <a:cs typeface="Courier"/>
              </a:rPr>
              <a:t>       </a:t>
            </a:r>
            <a:r>
              <a:rPr lang="en-GB" sz="2000" b="1" dirty="0">
                <a:solidFill>
                  <a:srgbClr val="0000CC"/>
                </a:solidFill>
                <a:latin typeface="Courier"/>
                <a:cs typeface="Courier"/>
              </a:rPr>
              <a:t>event </a:t>
            </a:r>
            <a:r>
              <a:rPr lang="en-GB" sz="2000" b="1" dirty="0" err="1">
                <a:solidFill>
                  <a:srgbClr val="0000CC"/>
                </a:solidFill>
                <a:latin typeface="Courier"/>
                <a:cs typeface="Courier"/>
              </a:rPr>
              <a:t>resp</a:t>
            </a:r>
            <a:r>
              <a:rPr lang="en-GB" sz="2000" b="1" dirty="0">
                <a:solidFill>
                  <a:srgbClr val="0000CC"/>
                </a:solidFill>
                <a:latin typeface="Courier"/>
                <a:cs typeface="Courier"/>
              </a:rPr>
              <a:t> is change(out_resp1_p$)@</a:t>
            </a:r>
            <a:r>
              <a:rPr lang="en-GB" sz="2000" b="1" dirty="0" err="1">
                <a:solidFill>
                  <a:srgbClr val="0000CC"/>
                </a:solidFill>
                <a:latin typeface="Courier"/>
                <a:cs typeface="Courier"/>
              </a:rPr>
              <a:t>clk</a:t>
            </a:r>
            <a:r>
              <a:rPr lang="en-GB" sz="2000" b="1" dirty="0">
                <a:solidFill>
                  <a:srgbClr val="0000CC"/>
                </a:solidFill>
                <a:latin typeface="Courier"/>
                <a:cs typeface="Courier"/>
              </a:rPr>
              <a:t>;</a:t>
            </a:r>
          </a:p>
          <a:p>
            <a:pPr marL="400050" lvl="1" indent="0">
              <a:spcBef>
                <a:spcPts val="0"/>
              </a:spcBef>
              <a:buNone/>
            </a:pPr>
            <a:r>
              <a:rPr lang="en-GB" sz="2000" dirty="0">
                <a:latin typeface="Courier"/>
                <a:cs typeface="Courier"/>
              </a:rPr>
              <a:t>    };</a:t>
            </a:r>
          </a:p>
          <a:p>
            <a:pPr marL="400050" lvl="1" indent="0">
              <a:spcBef>
                <a:spcPts val="0"/>
              </a:spcBef>
              <a:buNone/>
            </a:pPr>
            <a:r>
              <a:rPr lang="en-GB" sz="2000" dirty="0" smtClean="0">
                <a:latin typeface="Courier"/>
                <a:cs typeface="Courier"/>
              </a:rPr>
              <a:t>’&gt;</a:t>
            </a:r>
            <a:endParaRPr lang="en-GB" sz="2000" dirty="0">
              <a:latin typeface="Courier"/>
              <a:cs typeface="Courier"/>
            </a:endParaRPr>
          </a:p>
        </p:txBody>
      </p:sp>
    </p:spTree>
    <p:extLst>
      <p:ext uri="{BB962C8B-B14F-4D97-AF65-F5344CB8AC3E}">
        <p14:creationId xmlns:p14="http://schemas.microsoft.com/office/powerpoint/2010/main" val="295182715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1520" y="4005064"/>
            <a:ext cx="8532948" cy="2232248"/>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Events in </a:t>
            </a:r>
            <a:r>
              <a:rPr lang="en-GB" dirty="0" smtClean="0"/>
              <a:t>SN</a:t>
            </a:r>
            <a:endParaRPr lang="en-GB" dirty="0"/>
          </a:p>
        </p:txBody>
      </p:sp>
      <p:sp>
        <p:nvSpPr>
          <p:cNvPr id="3" name="Content Placeholder 2"/>
          <p:cNvSpPr>
            <a:spLocks noGrp="1"/>
          </p:cNvSpPr>
          <p:nvPr>
            <p:ph idx="1"/>
          </p:nvPr>
        </p:nvSpPr>
        <p:spPr>
          <a:xfrm>
            <a:off x="468313" y="1557338"/>
            <a:ext cx="7920112" cy="5112022"/>
          </a:xfrm>
        </p:spPr>
        <p:txBody>
          <a:bodyPr/>
          <a:lstStyle/>
          <a:p>
            <a:r>
              <a:rPr lang="en-GB" sz="2400" dirty="0" smtClean="0"/>
              <a:t>Events are </a:t>
            </a:r>
            <a:r>
              <a:rPr lang="en-GB" sz="2400" dirty="0" err="1" smtClean="0"/>
              <a:t>struct</a:t>
            </a:r>
            <a:r>
              <a:rPr lang="en-GB" sz="2400" dirty="0" smtClean="0"/>
              <a:t> members.</a:t>
            </a:r>
          </a:p>
          <a:p>
            <a:r>
              <a:rPr lang="en-GB" sz="2400" dirty="0" smtClean="0"/>
              <a:t>Events </a:t>
            </a:r>
            <a:r>
              <a:rPr lang="en-GB" sz="2400" dirty="0"/>
              <a:t>are used to </a:t>
            </a:r>
            <a:r>
              <a:rPr lang="en-GB" sz="2400" dirty="0" smtClean="0"/>
              <a:t>synchronize </a:t>
            </a:r>
            <a:r>
              <a:rPr lang="en-GB" sz="2400" dirty="0"/>
              <a:t>with the </a:t>
            </a:r>
            <a:r>
              <a:rPr lang="en-GB" sz="2400" dirty="0" smtClean="0"/>
              <a:t>DUV </a:t>
            </a:r>
            <a:r>
              <a:rPr lang="en-GB" sz="2400" dirty="0"/>
              <a:t>or to debug a test.</a:t>
            </a:r>
          </a:p>
          <a:p>
            <a:pPr marL="0" indent="0">
              <a:buNone/>
            </a:pPr>
            <a:endParaRPr lang="en-GB" sz="2400" dirty="0" smtClean="0"/>
          </a:p>
          <a:p>
            <a:pPr marL="0" indent="0">
              <a:buNone/>
            </a:pPr>
            <a:r>
              <a:rPr lang="en-GB" sz="2400" b="1" dirty="0" smtClean="0">
                <a:solidFill>
                  <a:srgbClr val="A50021"/>
                </a:solidFill>
              </a:rPr>
              <a:t>Explicit emission </a:t>
            </a:r>
            <a:r>
              <a:rPr lang="en-GB" sz="2400" b="1" dirty="0">
                <a:solidFill>
                  <a:srgbClr val="A50021"/>
                </a:solidFill>
              </a:rPr>
              <a:t>of event</a:t>
            </a:r>
            <a:r>
              <a:rPr lang="en-GB" sz="2400" b="1" dirty="0" smtClean="0">
                <a:solidFill>
                  <a:srgbClr val="A50021"/>
                </a:solidFill>
              </a:rPr>
              <a:t>:</a:t>
            </a:r>
          </a:p>
          <a:p>
            <a:pPr marL="0" indent="0">
              <a:buNone/>
            </a:pPr>
            <a:endParaRPr lang="en-GB" sz="2400" b="1" dirty="0">
              <a:solidFill>
                <a:srgbClr val="A50021"/>
              </a:solidFill>
            </a:endParaRPr>
          </a:p>
          <a:p>
            <a:pPr marL="0" lvl="1" indent="0">
              <a:spcBef>
                <a:spcPts val="0"/>
              </a:spcBef>
              <a:buNone/>
            </a:pPr>
            <a:r>
              <a:rPr lang="en-GB" sz="1800" dirty="0" smtClean="0">
                <a:latin typeface="Courier"/>
                <a:cs typeface="Courier"/>
              </a:rPr>
              <a:t>&lt;</a:t>
            </a:r>
            <a:r>
              <a:rPr lang="en-GB" sz="1800" dirty="0">
                <a:latin typeface="Courier"/>
                <a:cs typeface="Courier"/>
              </a:rPr>
              <a:t>'</a:t>
            </a:r>
          </a:p>
          <a:p>
            <a:pPr marL="0" lvl="1" indent="0">
              <a:spcBef>
                <a:spcPts val="0"/>
              </a:spcBef>
              <a:buNone/>
            </a:pPr>
            <a:r>
              <a:rPr lang="en-GB" sz="1800" dirty="0">
                <a:latin typeface="Courier"/>
                <a:cs typeface="Courier"/>
              </a:rPr>
              <a:t>  </a:t>
            </a:r>
            <a:r>
              <a:rPr lang="en-GB" sz="1800" dirty="0" smtClean="0">
                <a:latin typeface="Courier"/>
                <a:cs typeface="Courier"/>
              </a:rPr>
              <a:t>extend </a:t>
            </a:r>
            <a:r>
              <a:rPr lang="en-GB" sz="1800" dirty="0" err="1">
                <a:latin typeface="Courier"/>
                <a:cs typeface="Courier"/>
              </a:rPr>
              <a:t>driver_s</a:t>
            </a:r>
            <a:r>
              <a:rPr lang="en-GB" sz="1800" dirty="0">
                <a:latin typeface="Courier"/>
                <a:cs typeface="Courier"/>
              </a:rPr>
              <a:t> {</a:t>
            </a:r>
          </a:p>
          <a:p>
            <a:pPr marL="0" lvl="1" indent="0">
              <a:spcBef>
                <a:spcPts val="0"/>
              </a:spcBef>
              <a:buNone/>
            </a:pPr>
            <a:r>
              <a:rPr lang="en-GB" sz="1800" dirty="0">
                <a:latin typeface="Courier"/>
                <a:cs typeface="Courier"/>
              </a:rPr>
              <a:t>  </a:t>
            </a:r>
            <a:r>
              <a:rPr lang="en-GB" sz="1800" dirty="0" smtClean="0">
                <a:latin typeface="Courier"/>
                <a:cs typeface="Courier"/>
              </a:rPr>
              <a:t>   </a:t>
            </a:r>
            <a:r>
              <a:rPr lang="en-GB" sz="1800" dirty="0" err="1">
                <a:latin typeface="Courier"/>
                <a:cs typeface="Courier"/>
              </a:rPr>
              <a:t>collect_response</a:t>
            </a:r>
            <a:r>
              <a:rPr lang="en-GB" sz="1800" dirty="0">
                <a:latin typeface="Courier"/>
                <a:cs typeface="Courier"/>
              </a:rPr>
              <a:t>(</a:t>
            </a:r>
            <a:r>
              <a:rPr lang="en-GB" sz="1800" dirty="0" err="1">
                <a:latin typeface="Courier"/>
                <a:cs typeface="Courier"/>
              </a:rPr>
              <a:t>cmd</a:t>
            </a:r>
            <a:r>
              <a:rPr lang="en-GB" sz="1800" dirty="0">
                <a:latin typeface="Courier"/>
                <a:cs typeface="Courier"/>
              </a:rPr>
              <a:t> : </a:t>
            </a:r>
            <a:r>
              <a:rPr lang="en-GB" sz="1800" dirty="0" err="1">
                <a:latin typeface="Courier"/>
                <a:cs typeface="Courier"/>
              </a:rPr>
              <a:t>command_s</a:t>
            </a:r>
            <a:r>
              <a:rPr lang="en-GB" sz="1800" dirty="0">
                <a:latin typeface="Courier"/>
                <a:cs typeface="Courier"/>
              </a:rPr>
              <a:t>) @</a:t>
            </a:r>
            <a:r>
              <a:rPr lang="en-GB" sz="1800" dirty="0" err="1">
                <a:latin typeface="Courier"/>
                <a:cs typeface="Courier"/>
              </a:rPr>
              <a:t>clk</a:t>
            </a:r>
            <a:r>
              <a:rPr lang="en-GB" sz="1800" dirty="0">
                <a:latin typeface="Courier"/>
                <a:cs typeface="Courier"/>
              </a:rPr>
              <a:t> is also {</a:t>
            </a:r>
          </a:p>
          <a:p>
            <a:pPr marL="0" lvl="1" indent="0">
              <a:spcBef>
                <a:spcPts val="0"/>
              </a:spcBef>
              <a:buNone/>
            </a:pPr>
            <a:r>
              <a:rPr lang="en-GB" sz="1800" dirty="0" smtClean="0">
                <a:latin typeface="Courier"/>
                <a:cs typeface="Courier"/>
              </a:rPr>
              <a:t>        </a:t>
            </a:r>
            <a:r>
              <a:rPr lang="en-GB" sz="1800" b="1" dirty="0" smtClean="0">
                <a:solidFill>
                  <a:srgbClr val="0000CC"/>
                </a:solidFill>
                <a:latin typeface="Courier"/>
                <a:cs typeface="Courier"/>
              </a:rPr>
              <a:t>emit </a:t>
            </a:r>
            <a:r>
              <a:rPr lang="en-GB" sz="1800" b="1" dirty="0" err="1">
                <a:solidFill>
                  <a:srgbClr val="0000CC"/>
                </a:solidFill>
                <a:latin typeface="Courier"/>
                <a:cs typeface="Courier"/>
              </a:rPr>
              <a:t>cmd.cmd_complete</a:t>
            </a:r>
            <a:r>
              <a:rPr lang="en-GB" sz="1800" b="1" dirty="0">
                <a:solidFill>
                  <a:srgbClr val="0000CC"/>
                </a:solidFill>
                <a:latin typeface="Courier"/>
                <a:cs typeface="Courier"/>
              </a:rPr>
              <a:t>;</a:t>
            </a:r>
          </a:p>
          <a:p>
            <a:pPr marL="0" lvl="1" indent="0">
              <a:spcBef>
                <a:spcPts val="0"/>
              </a:spcBef>
              <a:buNone/>
            </a:pPr>
            <a:r>
              <a:rPr lang="en-GB" sz="1800" dirty="0">
                <a:latin typeface="Courier"/>
                <a:cs typeface="Courier"/>
              </a:rPr>
              <a:t>  </a:t>
            </a:r>
            <a:r>
              <a:rPr lang="en-GB" sz="1800" dirty="0" smtClean="0">
                <a:latin typeface="Courier"/>
                <a:cs typeface="Courier"/>
              </a:rPr>
              <a:t>   }</a:t>
            </a:r>
            <a:r>
              <a:rPr lang="en-GB" sz="1800" dirty="0">
                <a:latin typeface="Courier"/>
                <a:cs typeface="Courier"/>
              </a:rPr>
              <a:t>;</a:t>
            </a:r>
          </a:p>
          <a:p>
            <a:pPr marL="0" lvl="1" indent="0">
              <a:spcBef>
                <a:spcPts val="0"/>
              </a:spcBef>
              <a:buNone/>
            </a:pPr>
            <a:r>
              <a:rPr lang="en-GB" sz="1800" dirty="0">
                <a:latin typeface="Courier"/>
                <a:cs typeface="Courier"/>
              </a:rPr>
              <a:t>  </a:t>
            </a:r>
            <a:r>
              <a:rPr lang="en-GB" sz="1800" dirty="0" smtClean="0">
                <a:latin typeface="Courier"/>
                <a:cs typeface="Courier"/>
              </a:rPr>
              <a:t>};</a:t>
            </a:r>
          </a:p>
          <a:p>
            <a:pPr marL="0" lvl="1" indent="0">
              <a:spcBef>
                <a:spcPts val="0"/>
              </a:spcBef>
              <a:buNone/>
            </a:pPr>
            <a:r>
              <a:rPr lang="en-GB" sz="1800" dirty="0" smtClean="0">
                <a:latin typeface="Courier"/>
                <a:cs typeface="Courier"/>
              </a:rPr>
              <a:t>’&gt;</a:t>
            </a:r>
            <a:endParaRPr lang="en-GB" sz="1800" dirty="0">
              <a:latin typeface="Courier"/>
              <a:cs typeface="Courier"/>
            </a:endParaRPr>
          </a:p>
        </p:txBody>
      </p:sp>
    </p:spTree>
    <p:extLst>
      <p:ext uri="{BB962C8B-B14F-4D97-AF65-F5344CB8AC3E}">
        <p14:creationId xmlns:p14="http://schemas.microsoft.com/office/powerpoint/2010/main" val="349635896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Advanced Techniques: SN temporal checking</a:t>
            </a:r>
          </a:p>
        </p:txBody>
      </p:sp>
      <p:sp>
        <p:nvSpPr>
          <p:cNvPr id="3" name="Content Placeholder 2"/>
          <p:cNvSpPr>
            <a:spLocks noGrp="1"/>
          </p:cNvSpPr>
          <p:nvPr>
            <p:ph idx="1"/>
          </p:nvPr>
        </p:nvSpPr>
        <p:spPr>
          <a:xfrm>
            <a:off x="468313" y="1505483"/>
            <a:ext cx="8229600" cy="4695825"/>
          </a:xfrm>
        </p:spPr>
        <p:txBody>
          <a:bodyPr/>
          <a:lstStyle/>
          <a:p>
            <a:pPr marL="0" indent="0">
              <a:buNone/>
            </a:pPr>
            <a:r>
              <a:rPr lang="en-GB" sz="2800" b="1" dirty="0" smtClean="0"/>
              <a:t>SN </a:t>
            </a:r>
            <a:r>
              <a:rPr lang="en-GB" sz="2800" b="1" dirty="0"/>
              <a:t>Temporal </a:t>
            </a:r>
            <a:r>
              <a:rPr lang="en-GB" sz="2800" b="1" dirty="0" smtClean="0"/>
              <a:t>Language</a:t>
            </a:r>
            <a:endParaRPr lang="en-GB" sz="2800" b="1" dirty="0"/>
          </a:p>
          <a:p>
            <a:r>
              <a:rPr lang="en-GB" sz="2400" dirty="0" smtClean="0"/>
              <a:t>Capture </a:t>
            </a:r>
            <a:r>
              <a:rPr lang="en-GB" sz="2400" dirty="0"/>
              <a:t>behaviour over time for synchronization with DUV, functional coverage and </a:t>
            </a:r>
            <a:r>
              <a:rPr lang="en-GB" sz="2400" dirty="0" smtClean="0"/>
              <a:t>protocol </a:t>
            </a:r>
            <a:r>
              <a:rPr lang="en-GB" sz="2400" dirty="0"/>
              <a:t>checking</a:t>
            </a:r>
            <a:r>
              <a:rPr lang="en-GB" sz="2400" dirty="0" smtClean="0"/>
              <a:t>.</a:t>
            </a:r>
            <a:endParaRPr lang="en-GB" sz="2400" dirty="0"/>
          </a:p>
          <a:p>
            <a:r>
              <a:rPr lang="en-GB" sz="2400" dirty="0" smtClean="0"/>
              <a:t>Language </a:t>
            </a:r>
            <a:r>
              <a:rPr lang="en-GB" sz="2400" dirty="0"/>
              <a:t>consists of:</a:t>
            </a:r>
          </a:p>
          <a:p>
            <a:pPr lvl="1"/>
            <a:r>
              <a:rPr lang="en-GB" sz="2400" dirty="0" smtClean="0"/>
              <a:t>temporal </a:t>
            </a:r>
            <a:r>
              <a:rPr lang="en-GB" sz="2400" dirty="0"/>
              <a:t>expressions (TEs) </a:t>
            </a:r>
          </a:p>
          <a:p>
            <a:pPr lvl="1"/>
            <a:r>
              <a:rPr lang="en-GB" sz="2400" dirty="0" smtClean="0"/>
              <a:t>temporal </a:t>
            </a:r>
            <a:r>
              <a:rPr lang="en-GB" sz="2400" dirty="0"/>
              <a:t>operators</a:t>
            </a:r>
          </a:p>
          <a:p>
            <a:r>
              <a:rPr lang="en-GB" sz="2400" dirty="0" smtClean="0">
                <a:latin typeface="Courier"/>
                <a:cs typeface="Courier"/>
              </a:rPr>
              <a:t>event</a:t>
            </a:r>
            <a:r>
              <a:rPr lang="en-GB" sz="2400" dirty="0" smtClean="0"/>
              <a:t> </a:t>
            </a:r>
            <a:r>
              <a:rPr lang="en-GB" sz="2400" dirty="0" err="1"/>
              <a:t>struct</a:t>
            </a:r>
            <a:r>
              <a:rPr lang="en-GB" sz="2400" dirty="0"/>
              <a:t> members to define occurrences of events during </a:t>
            </a:r>
            <a:r>
              <a:rPr lang="en-GB" sz="2400" dirty="0" err="1"/>
              <a:t>sim</a:t>
            </a:r>
            <a:r>
              <a:rPr lang="en-GB" sz="2400" dirty="0"/>
              <a:t> </a:t>
            </a:r>
            <a:r>
              <a:rPr lang="en-GB" sz="2400" dirty="0" smtClean="0"/>
              <a:t>run</a:t>
            </a:r>
          </a:p>
          <a:p>
            <a:r>
              <a:rPr lang="en-GB" sz="2400" dirty="0" smtClean="0">
                <a:latin typeface="Courier"/>
                <a:cs typeface="Courier"/>
              </a:rPr>
              <a:t>expect</a:t>
            </a:r>
            <a:r>
              <a:rPr lang="en-GB" sz="2400" dirty="0" smtClean="0"/>
              <a:t> </a:t>
            </a:r>
            <a:r>
              <a:rPr lang="en-GB" sz="2400" dirty="0" err="1"/>
              <a:t>struct</a:t>
            </a:r>
            <a:r>
              <a:rPr lang="en-GB" sz="2400" dirty="0"/>
              <a:t> members for checking temporal behaviour</a:t>
            </a:r>
          </a:p>
          <a:p>
            <a:r>
              <a:rPr lang="en-GB" sz="2400" dirty="0" smtClean="0"/>
              <a:t>PSL</a:t>
            </a:r>
            <a:r>
              <a:rPr lang="en-GB" sz="2400" dirty="0"/>
              <a:t>/Sugar and SVA compatible expressions</a:t>
            </a:r>
            <a:r>
              <a:rPr lang="en-GB" sz="2400" dirty="0" smtClean="0"/>
              <a:t>.</a:t>
            </a:r>
            <a:endParaRPr lang="en-GB" sz="2400" dirty="0"/>
          </a:p>
        </p:txBody>
      </p:sp>
    </p:spTree>
    <p:extLst>
      <p:ext uri="{BB962C8B-B14F-4D97-AF65-F5344CB8AC3E}">
        <p14:creationId xmlns:p14="http://schemas.microsoft.com/office/powerpoint/2010/main" val="58752167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SN Verification Automation</a:t>
            </a:r>
          </a:p>
        </p:txBody>
      </p:sp>
      <p:pic>
        <p:nvPicPr>
          <p:cNvPr id="5" name="Picture 4" descr="sn.ep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729" y="-4578561"/>
            <a:ext cx="8638395" cy="11179098"/>
          </a:xfrm>
          <a:prstGeom prst="rect">
            <a:avLst/>
          </a:prstGeom>
        </p:spPr>
      </p:pic>
    </p:spTree>
    <p:extLst>
      <p:ext uri="{BB962C8B-B14F-4D97-AF65-F5344CB8AC3E}">
        <p14:creationId xmlns:p14="http://schemas.microsoft.com/office/powerpoint/2010/main" val="121097938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Temporal Expressions in </a:t>
            </a:r>
            <a:r>
              <a:rPr lang="en-GB" dirty="0" smtClean="0"/>
              <a:t>“e”</a:t>
            </a:r>
            <a:endParaRPr lang="en-GB" dirty="0"/>
          </a:p>
        </p:txBody>
      </p:sp>
      <p:sp>
        <p:nvSpPr>
          <p:cNvPr id="3" name="Content Placeholder 2"/>
          <p:cNvSpPr>
            <a:spLocks noGrp="1"/>
          </p:cNvSpPr>
          <p:nvPr>
            <p:ph idx="1"/>
          </p:nvPr>
        </p:nvSpPr>
        <p:spPr>
          <a:xfrm>
            <a:off x="215516" y="1557338"/>
            <a:ext cx="8675687" cy="4695825"/>
          </a:xfrm>
        </p:spPr>
        <p:txBody>
          <a:bodyPr/>
          <a:lstStyle/>
          <a:p>
            <a:r>
              <a:rPr lang="en-GB" dirty="0" smtClean="0"/>
              <a:t>Each </a:t>
            </a:r>
            <a:r>
              <a:rPr lang="en-GB" dirty="0"/>
              <a:t>TE is associated with a </a:t>
            </a:r>
            <a:r>
              <a:rPr lang="en-GB" dirty="0" smtClean="0"/>
              <a:t>sampling </a:t>
            </a:r>
            <a:r>
              <a:rPr lang="en-GB" dirty="0"/>
              <a:t>event</a:t>
            </a:r>
            <a:r>
              <a:rPr lang="en-GB" dirty="0" smtClean="0"/>
              <a:t>.</a:t>
            </a:r>
            <a:endParaRPr lang="en-GB" dirty="0"/>
          </a:p>
          <a:p>
            <a:r>
              <a:rPr lang="en-GB" dirty="0" smtClean="0"/>
              <a:t>Sampling </a:t>
            </a:r>
            <a:r>
              <a:rPr lang="en-GB" dirty="0"/>
              <a:t>event indicates when the TE should be evaluated by SN.</a:t>
            </a:r>
          </a:p>
          <a:p>
            <a:endParaRPr lang="en-GB" dirty="0"/>
          </a:p>
          <a:p>
            <a:r>
              <a:rPr lang="en-GB" dirty="0" smtClean="0"/>
              <a:t>Syntax </a:t>
            </a:r>
            <a:r>
              <a:rPr lang="en-GB" dirty="0"/>
              <a:t>examples</a:t>
            </a:r>
            <a:r>
              <a:rPr lang="en-GB" dirty="0" smtClean="0"/>
              <a:t>:</a:t>
            </a:r>
            <a:endParaRPr lang="en-GB" dirty="0"/>
          </a:p>
          <a:p>
            <a:pPr marL="457200" lvl="1" indent="0">
              <a:buNone/>
            </a:pPr>
            <a:r>
              <a:rPr lang="en-GB" sz="2400" dirty="0" smtClean="0">
                <a:solidFill>
                  <a:srgbClr val="3366FF"/>
                </a:solidFill>
                <a:latin typeface="Courier"/>
                <a:cs typeface="Courier"/>
              </a:rPr>
              <a:t>true</a:t>
            </a:r>
            <a:r>
              <a:rPr lang="en-GB" sz="2400" dirty="0">
                <a:latin typeface="Courier"/>
                <a:cs typeface="Courier"/>
              </a:rPr>
              <a:t>(</a:t>
            </a:r>
            <a:r>
              <a:rPr lang="en-GB" sz="2400" dirty="0" err="1">
                <a:latin typeface="Courier"/>
                <a:cs typeface="Courier"/>
              </a:rPr>
              <a:t>boolean-exp</a:t>
            </a:r>
            <a:r>
              <a:rPr lang="en-GB" sz="2400" dirty="0">
                <a:latin typeface="Courier"/>
                <a:cs typeface="Courier"/>
              </a:rPr>
              <a:t>)@sample-event</a:t>
            </a:r>
          </a:p>
          <a:p>
            <a:pPr marL="457200" lvl="1" indent="0">
              <a:buNone/>
            </a:pPr>
            <a:r>
              <a:rPr lang="en-GB" sz="2400" dirty="0" smtClean="0">
                <a:solidFill>
                  <a:srgbClr val="3366FF"/>
                </a:solidFill>
                <a:latin typeface="Courier"/>
                <a:cs typeface="Courier"/>
              </a:rPr>
              <a:t>rise</a:t>
            </a:r>
            <a:r>
              <a:rPr lang="en-GB" sz="2400" dirty="0">
                <a:latin typeface="Courier"/>
                <a:cs typeface="Courier"/>
              </a:rPr>
              <a:t>/fall/change(expression)@sample-event</a:t>
            </a:r>
          </a:p>
          <a:p>
            <a:endParaRPr lang="en-GB" dirty="0"/>
          </a:p>
        </p:txBody>
      </p:sp>
    </p:spTree>
    <p:extLst>
      <p:ext uri="{BB962C8B-B14F-4D97-AF65-F5344CB8AC3E}">
        <p14:creationId xmlns:p14="http://schemas.microsoft.com/office/powerpoint/2010/main" val="3272340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Temporal Checking </a:t>
            </a:r>
            <a:r>
              <a:rPr lang="en-GB" dirty="0" smtClean="0"/>
              <a:t>Methodology</a:t>
            </a:r>
            <a:endParaRPr lang="en-GB" dirty="0"/>
          </a:p>
        </p:txBody>
      </p:sp>
      <p:sp>
        <p:nvSpPr>
          <p:cNvPr id="3" name="Content Placeholder 2"/>
          <p:cNvSpPr>
            <a:spLocks noGrp="1"/>
          </p:cNvSpPr>
          <p:nvPr>
            <p:ph idx="1"/>
          </p:nvPr>
        </p:nvSpPr>
        <p:spPr>
          <a:xfrm>
            <a:off x="287524" y="1304764"/>
            <a:ext cx="8675687" cy="5553236"/>
          </a:xfrm>
        </p:spPr>
        <p:txBody>
          <a:bodyPr/>
          <a:lstStyle/>
          <a:p>
            <a:pPr marL="457200" indent="-457200">
              <a:buClrTx/>
              <a:buFont typeface="+mj-lt"/>
              <a:buAutoNum type="arabicPeriod"/>
            </a:pPr>
            <a:r>
              <a:rPr lang="en-GB" sz="2400" dirty="0" smtClean="0"/>
              <a:t>Capture </a:t>
            </a:r>
            <a:r>
              <a:rPr lang="en-GB" sz="2400" dirty="0"/>
              <a:t>important DUV temporal </a:t>
            </a:r>
            <a:r>
              <a:rPr lang="en-GB" sz="2400" dirty="0" smtClean="0"/>
              <a:t>behaviour </a:t>
            </a:r>
            <a:r>
              <a:rPr lang="en-GB" sz="2400" dirty="0"/>
              <a:t>with events and </a:t>
            </a:r>
            <a:r>
              <a:rPr lang="en-GB" sz="2400" dirty="0" smtClean="0"/>
              <a:t>TEs.</a:t>
            </a:r>
          </a:p>
          <a:p>
            <a:pPr marL="457200" indent="-457200">
              <a:buClrTx/>
              <a:buFont typeface="+mj-lt"/>
              <a:buAutoNum type="arabicPeriod"/>
            </a:pPr>
            <a:r>
              <a:rPr lang="en-GB" sz="2400" dirty="0" smtClean="0"/>
              <a:t>Use </a:t>
            </a:r>
            <a:r>
              <a:rPr lang="en-GB" sz="2400" dirty="0" smtClean="0">
                <a:latin typeface="Courier"/>
                <a:cs typeface="Courier"/>
              </a:rPr>
              <a:t>expect</a:t>
            </a:r>
            <a:r>
              <a:rPr lang="en-GB" sz="2400" dirty="0" smtClean="0"/>
              <a:t> </a:t>
            </a:r>
            <a:r>
              <a:rPr lang="en-GB" sz="2400" dirty="0" err="1"/>
              <a:t>struct</a:t>
            </a:r>
            <a:r>
              <a:rPr lang="en-GB" sz="2400" dirty="0"/>
              <a:t> members to declare temporal checks</a:t>
            </a:r>
            <a:r>
              <a:rPr lang="en-GB" sz="2400" dirty="0" smtClean="0"/>
              <a:t>.</a:t>
            </a:r>
            <a:endParaRPr lang="en-GB" sz="2400" dirty="0"/>
          </a:p>
          <a:p>
            <a:pPr marL="0" indent="0">
              <a:buNone/>
            </a:pPr>
            <a:r>
              <a:rPr lang="en-GB" sz="2400" dirty="0" smtClean="0"/>
              <a:t>	</a:t>
            </a:r>
            <a:r>
              <a:rPr lang="en-GB" sz="2400" dirty="0" smtClean="0">
                <a:latin typeface="Courier"/>
                <a:cs typeface="Courier"/>
              </a:rPr>
              <a:t>expect </a:t>
            </a:r>
            <a:r>
              <a:rPr lang="en-GB" sz="2400" dirty="0" smtClean="0">
                <a:cs typeface="Courier"/>
              </a:rPr>
              <a:t>TE</a:t>
            </a:r>
            <a:r>
              <a:rPr lang="en-GB" sz="2400" dirty="0" smtClean="0">
                <a:latin typeface="Courier"/>
                <a:cs typeface="Courier"/>
              </a:rPr>
              <a:t> else </a:t>
            </a:r>
            <a:r>
              <a:rPr lang="en-GB" sz="2400" dirty="0" err="1">
                <a:latin typeface="Courier"/>
                <a:cs typeface="Courier"/>
              </a:rPr>
              <a:t>dut_error</a:t>
            </a:r>
            <a:r>
              <a:rPr lang="en-GB" sz="2400" dirty="0" smtClean="0">
                <a:latin typeface="Courier"/>
                <a:cs typeface="Courier"/>
              </a:rPr>
              <a:t>(</a:t>
            </a:r>
            <a:r>
              <a:rPr lang="en-GB" sz="2400" dirty="0" smtClean="0">
                <a:cs typeface="Courier"/>
              </a:rPr>
              <a:t>string</a:t>
            </a:r>
            <a:r>
              <a:rPr lang="en-GB" sz="2400" dirty="0" smtClean="0">
                <a:latin typeface="Courier"/>
                <a:cs typeface="Courier"/>
              </a:rPr>
              <a:t>);</a:t>
            </a:r>
            <a:endParaRPr lang="en-GB" sz="2400" dirty="0">
              <a:latin typeface="Courier"/>
              <a:cs typeface="Courier"/>
            </a:endParaRPr>
          </a:p>
          <a:p>
            <a:endParaRPr lang="en-GB" sz="2400" dirty="0"/>
          </a:p>
          <a:p>
            <a:pPr marL="0" indent="0">
              <a:buNone/>
            </a:pPr>
            <a:r>
              <a:rPr lang="en-GB" sz="2400" b="1" dirty="0" smtClean="0"/>
              <a:t>Example </a:t>
            </a:r>
            <a:r>
              <a:rPr lang="en-GB" sz="2400" b="1" dirty="0"/>
              <a:t>temporal checks</a:t>
            </a:r>
            <a:r>
              <a:rPr lang="en-GB" sz="2400" b="1" dirty="0" smtClean="0"/>
              <a:t>:</a:t>
            </a:r>
            <a:endParaRPr lang="en-GB" sz="2400" b="1" dirty="0"/>
          </a:p>
          <a:p>
            <a:pPr marL="360000" lvl="2" indent="0">
              <a:spcBef>
                <a:spcPts val="0"/>
              </a:spcBef>
              <a:buNone/>
            </a:pPr>
            <a:r>
              <a:rPr lang="en-GB" sz="2000" dirty="0" smtClean="0">
                <a:latin typeface="Courier"/>
                <a:cs typeface="Courier"/>
              </a:rPr>
              <a:t>expect </a:t>
            </a:r>
            <a:r>
              <a:rPr lang="en-GB" sz="2000" b="1" dirty="0">
                <a:latin typeface="Courier"/>
                <a:cs typeface="Courier"/>
              </a:rPr>
              <a:t>@</a:t>
            </a:r>
            <a:r>
              <a:rPr lang="en-GB" sz="2000" b="1" dirty="0" err="1">
                <a:latin typeface="Courier"/>
                <a:cs typeface="Courier"/>
              </a:rPr>
              <a:t>req</a:t>
            </a:r>
            <a:r>
              <a:rPr lang="en-GB" sz="2000" b="1" dirty="0">
                <a:latin typeface="Courier"/>
                <a:cs typeface="Courier"/>
              </a:rPr>
              <a:t> =&gt; {[..4];@</a:t>
            </a:r>
            <a:r>
              <a:rPr lang="en-GB" sz="2000" b="1" dirty="0" err="1">
                <a:latin typeface="Courier"/>
                <a:cs typeface="Courier"/>
              </a:rPr>
              <a:t>ack</a:t>
            </a:r>
            <a:r>
              <a:rPr lang="en-GB" sz="2000" b="1" dirty="0">
                <a:latin typeface="Courier"/>
                <a:cs typeface="Courier"/>
              </a:rPr>
              <a:t>} @</a:t>
            </a:r>
            <a:r>
              <a:rPr lang="en-GB" sz="2000" b="1" dirty="0" err="1" smtClean="0">
                <a:latin typeface="Courier"/>
                <a:cs typeface="Courier"/>
              </a:rPr>
              <a:t>clk</a:t>
            </a:r>
            <a:endParaRPr lang="en-GB" sz="2000" b="1" dirty="0">
              <a:latin typeface="Courier"/>
              <a:cs typeface="Courier"/>
            </a:endParaRPr>
          </a:p>
          <a:p>
            <a:pPr marL="360000" lvl="2" indent="0">
              <a:spcBef>
                <a:spcPts val="0"/>
              </a:spcBef>
              <a:buNone/>
            </a:pPr>
            <a:r>
              <a:rPr lang="en-GB" sz="2000" dirty="0" smtClean="0">
                <a:latin typeface="Courier"/>
                <a:cs typeface="Courier"/>
              </a:rPr>
              <a:t>else </a:t>
            </a:r>
            <a:r>
              <a:rPr lang="en-GB" sz="2000" dirty="0" err="1">
                <a:latin typeface="Courier"/>
                <a:cs typeface="Courier"/>
              </a:rPr>
              <a:t>dut_error</a:t>
            </a:r>
            <a:r>
              <a:rPr lang="en-GB" sz="2000" dirty="0">
                <a:latin typeface="Courier"/>
                <a:cs typeface="Courier"/>
              </a:rPr>
              <a:t>("Acknowledge did not </a:t>
            </a:r>
            <a:r>
              <a:rPr lang="en-GB" sz="2000" dirty="0" smtClean="0">
                <a:latin typeface="Courier"/>
                <a:cs typeface="Courier"/>
              </a:rPr>
              <a:t>follow</a:t>
            </a:r>
            <a:endParaRPr lang="en-GB" sz="2000" dirty="0">
              <a:latin typeface="Courier"/>
              <a:cs typeface="Courier"/>
            </a:endParaRPr>
          </a:p>
          <a:p>
            <a:pPr marL="360000" lvl="2" indent="0">
              <a:spcBef>
                <a:spcPts val="0"/>
              </a:spcBef>
              <a:buNone/>
            </a:pPr>
            <a:r>
              <a:rPr lang="en-GB" sz="2000" dirty="0" smtClean="0">
                <a:latin typeface="Courier"/>
                <a:cs typeface="Courier"/>
              </a:rPr>
              <a:t>		request </a:t>
            </a:r>
            <a:r>
              <a:rPr lang="en-GB" sz="2000" dirty="0">
                <a:latin typeface="Courier"/>
                <a:cs typeface="Courier"/>
              </a:rPr>
              <a:t>within 1 to 5 clock cycles.")</a:t>
            </a:r>
            <a:r>
              <a:rPr lang="en-GB" sz="2000" dirty="0" smtClean="0">
                <a:latin typeface="Courier"/>
                <a:cs typeface="Courier"/>
              </a:rPr>
              <a:t>;</a:t>
            </a:r>
            <a:endParaRPr lang="en-GB" sz="2000" dirty="0">
              <a:latin typeface="Courier"/>
              <a:cs typeface="Courier"/>
            </a:endParaRPr>
          </a:p>
          <a:p>
            <a:pPr marL="360000">
              <a:spcBef>
                <a:spcPts val="0"/>
              </a:spcBef>
            </a:pPr>
            <a:endParaRPr lang="en-GB" sz="2000" dirty="0">
              <a:latin typeface="Courier"/>
              <a:cs typeface="Courier"/>
            </a:endParaRPr>
          </a:p>
          <a:p>
            <a:pPr marL="360000" lvl="2" indent="0">
              <a:spcBef>
                <a:spcPts val="0"/>
              </a:spcBef>
              <a:buNone/>
            </a:pPr>
            <a:r>
              <a:rPr lang="en-GB" sz="2000" dirty="0" smtClean="0">
                <a:latin typeface="Courier"/>
                <a:cs typeface="Courier"/>
              </a:rPr>
              <a:t>expect </a:t>
            </a:r>
            <a:r>
              <a:rPr lang="en-GB" sz="2000" b="1" dirty="0">
                <a:latin typeface="Courier"/>
                <a:cs typeface="Courier"/>
              </a:rPr>
              <a:t>@</a:t>
            </a:r>
            <a:r>
              <a:rPr lang="en-GB" sz="2000" b="1" dirty="0" err="1">
                <a:latin typeface="Courier"/>
                <a:cs typeface="Courier"/>
              </a:rPr>
              <a:t>buffer_full</a:t>
            </a:r>
            <a:r>
              <a:rPr lang="en-GB" sz="2000" b="1" dirty="0">
                <a:latin typeface="Courier"/>
                <a:cs typeface="Courier"/>
              </a:rPr>
              <a:t> =&gt; </a:t>
            </a:r>
            <a:r>
              <a:rPr lang="en-GB" sz="2000" b="1" dirty="0" smtClean="0">
                <a:solidFill>
                  <a:srgbClr val="A50021"/>
                </a:solidFill>
                <a:latin typeface="Courier"/>
                <a:cs typeface="Courier"/>
              </a:rPr>
              <a:t>eventually</a:t>
            </a:r>
            <a:r>
              <a:rPr lang="en-GB" sz="2000" b="1" dirty="0" smtClean="0">
                <a:latin typeface="Courier"/>
                <a:cs typeface="Courier"/>
              </a:rPr>
              <a:t> </a:t>
            </a:r>
            <a:r>
              <a:rPr lang="en-GB" sz="2000" b="1" dirty="0">
                <a:latin typeface="Courier"/>
                <a:cs typeface="Courier"/>
              </a:rPr>
              <a:t>@</a:t>
            </a:r>
            <a:r>
              <a:rPr lang="en-GB" sz="2000" b="1" dirty="0" err="1">
                <a:latin typeface="Courier"/>
                <a:cs typeface="Courier"/>
              </a:rPr>
              <a:t>int</a:t>
            </a:r>
            <a:r>
              <a:rPr lang="en-GB" sz="2000" b="1" dirty="0">
                <a:latin typeface="Courier"/>
                <a:cs typeface="Courier"/>
              </a:rPr>
              <a:t> @</a:t>
            </a:r>
            <a:r>
              <a:rPr lang="en-GB" sz="2000" b="1" dirty="0" err="1" smtClean="0">
                <a:latin typeface="Courier"/>
                <a:cs typeface="Courier"/>
              </a:rPr>
              <a:t>clk</a:t>
            </a:r>
            <a:endParaRPr lang="en-GB" sz="2000" b="1" dirty="0">
              <a:latin typeface="Courier"/>
              <a:cs typeface="Courier"/>
            </a:endParaRPr>
          </a:p>
          <a:p>
            <a:pPr marL="360000" lvl="2" indent="0">
              <a:spcBef>
                <a:spcPts val="0"/>
              </a:spcBef>
              <a:buNone/>
            </a:pPr>
            <a:r>
              <a:rPr lang="en-GB" sz="2000" dirty="0" smtClean="0">
                <a:latin typeface="Courier"/>
                <a:cs typeface="Courier"/>
              </a:rPr>
              <a:t>else </a:t>
            </a:r>
            <a:r>
              <a:rPr lang="en-GB" sz="2000" dirty="0" err="1">
                <a:latin typeface="Courier"/>
                <a:cs typeface="Courier"/>
              </a:rPr>
              <a:t>dut_error</a:t>
            </a:r>
            <a:r>
              <a:rPr lang="en-GB" sz="2000" dirty="0">
                <a:latin typeface="Courier"/>
                <a:cs typeface="Courier"/>
              </a:rPr>
              <a:t>("Buffer full, but interrupt did </a:t>
            </a:r>
            <a:r>
              <a:rPr lang="en-GB" sz="2000" dirty="0" smtClean="0">
                <a:latin typeface="Courier"/>
                <a:cs typeface="Courier"/>
              </a:rPr>
              <a:t>not</a:t>
            </a:r>
          </a:p>
          <a:p>
            <a:pPr marL="360000" lvl="2" indent="0">
              <a:spcBef>
                <a:spcPts val="0"/>
              </a:spcBef>
              <a:buNone/>
            </a:pPr>
            <a:r>
              <a:rPr lang="en-GB" sz="2000" dirty="0">
                <a:latin typeface="Courier"/>
                <a:cs typeface="Courier"/>
              </a:rPr>
              <a:t> </a:t>
            </a:r>
            <a:r>
              <a:rPr lang="en-GB" sz="2000" dirty="0" smtClean="0">
                <a:latin typeface="Courier"/>
                <a:cs typeface="Courier"/>
              </a:rPr>
              <a:t>         </a:t>
            </a:r>
            <a:r>
              <a:rPr lang="en-GB" sz="2000" dirty="0">
                <a:latin typeface="Courier"/>
                <a:cs typeface="Courier"/>
              </a:rPr>
              <a:t>occur.")</a:t>
            </a:r>
            <a:r>
              <a:rPr lang="en-GB" sz="2000" dirty="0" smtClean="0">
                <a:latin typeface="Courier"/>
                <a:cs typeface="Courier"/>
              </a:rPr>
              <a:t>;</a:t>
            </a:r>
            <a:endParaRPr lang="en-GB" sz="2400" dirty="0"/>
          </a:p>
          <a:p>
            <a:pPr lvl="1"/>
            <a:r>
              <a:rPr lang="en-GB" sz="2000" b="1" dirty="0" smtClean="0">
                <a:solidFill>
                  <a:srgbClr val="A50021"/>
                </a:solidFill>
                <a:latin typeface="Courier"/>
                <a:cs typeface="Courier"/>
              </a:rPr>
              <a:t>eventually</a:t>
            </a:r>
            <a:r>
              <a:rPr lang="en-GB" sz="2000" dirty="0" smtClean="0"/>
              <a:t> means sometime before </a:t>
            </a:r>
            <a:r>
              <a:rPr lang="en-GB" sz="2000" dirty="0"/>
              <a:t>the end of simulation</a:t>
            </a:r>
            <a:r>
              <a:rPr lang="en-GB" sz="2000" dirty="0" smtClean="0"/>
              <a:t>!</a:t>
            </a:r>
            <a:endParaRPr lang="en-GB" sz="20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13032" y="4076526"/>
            <a:ext cx="4735758" cy="1152674"/>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40298" y="5552690"/>
            <a:ext cx="4735758" cy="1152674"/>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Conforming to Stimulus </a:t>
            </a:r>
            <a:r>
              <a:rPr lang="en-GB" dirty="0" smtClean="0"/>
              <a:t>Protocol</a:t>
            </a:r>
            <a:endParaRPr lang="en-GB" dirty="0"/>
          </a:p>
        </p:txBody>
      </p:sp>
      <p:sp>
        <p:nvSpPr>
          <p:cNvPr id="3" name="Content Placeholder 2"/>
          <p:cNvSpPr>
            <a:spLocks noGrp="1"/>
          </p:cNvSpPr>
          <p:nvPr>
            <p:ph idx="1"/>
          </p:nvPr>
        </p:nvSpPr>
        <p:spPr>
          <a:xfrm>
            <a:off x="468313" y="1196752"/>
            <a:ext cx="8229600" cy="5112022"/>
          </a:xfrm>
        </p:spPr>
        <p:txBody>
          <a:bodyPr/>
          <a:lstStyle/>
          <a:p>
            <a:r>
              <a:rPr lang="en-GB" sz="2400" dirty="0" smtClean="0"/>
              <a:t>Need </a:t>
            </a:r>
            <a:r>
              <a:rPr lang="en-GB" sz="2400" dirty="0"/>
              <a:t>be able to react to state of DUV during simulation</a:t>
            </a:r>
            <a:r>
              <a:rPr lang="en-GB" sz="2400" dirty="0" smtClean="0"/>
              <a:t>!</a:t>
            </a:r>
            <a:endParaRPr lang="en-GB" sz="2400" dirty="0"/>
          </a:p>
          <a:p>
            <a:pPr lvl="1"/>
            <a:r>
              <a:rPr lang="en-GB" sz="2000" dirty="0" smtClean="0"/>
              <a:t>clock</a:t>
            </a:r>
            <a:r>
              <a:rPr lang="en-GB" sz="2000" dirty="0"/>
              <a:t>, signal changes, sequences of events</a:t>
            </a:r>
          </a:p>
          <a:p>
            <a:r>
              <a:rPr lang="en-GB" sz="2400" dirty="0" smtClean="0"/>
              <a:t>“e” </a:t>
            </a:r>
            <a:r>
              <a:rPr lang="en-GB" sz="2400" dirty="0"/>
              <a:t>language provides </a:t>
            </a:r>
            <a:r>
              <a:rPr lang="en-GB" sz="2400" b="1" dirty="0" smtClean="0">
                <a:solidFill>
                  <a:srgbClr val="A50021"/>
                </a:solidFill>
                <a:latin typeface="Courier"/>
                <a:cs typeface="Courier"/>
              </a:rPr>
              <a:t>wait</a:t>
            </a:r>
            <a:r>
              <a:rPr lang="en-GB" sz="2400" dirty="0" smtClean="0"/>
              <a:t> </a:t>
            </a:r>
            <a:r>
              <a:rPr lang="en-GB" sz="2400" dirty="0"/>
              <a:t>(till next cycle) and </a:t>
            </a:r>
            <a:r>
              <a:rPr lang="en-GB" sz="2400" b="1" dirty="0" smtClean="0">
                <a:solidFill>
                  <a:srgbClr val="A50021"/>
                </a:solidFill>
                <a:latin typeface="Courier"/>
                <a:cs typeface="Courier"/>
              </a:rPr>
              <a:t>sync</a:t>
            </a:r>
            <a:r>
              <a:rPr lang="en-GB" sz="2400" dirty="0"/>
              <a:t> </a:t>
            </a:r>
            <a:r>
              <a:rPr lang="en-GB" sz="2400" dirty="0" smtClean="0"/>
              <a:t>actions </a:t>
            </a:r>
            <a:r>
              <a:rPr lang="en-GB" sz="2400" dirty="0"/>
              <a:t>which allow to pause procedural code until event occurs</a:t>
            </a:r>
            <a:r>
              <a:rPr lang="en-GB" sz="2400" dirty="0" smtClean="0"/>
              <a:t>.</a:t>
            </a:r>
          </a:p>
          <a:p>
            <a:endParaRPr lang="en-GB" sz="2400" dirty="0" smtClean="0"/>
          </a:p>
          <a:p>
            <a:endParaRPr lang="en-GB" sz="2400" dirty="0"/>
          </a:p>
          <a:p>
            <a:pPr marL="0" lvl="2" indent="0">
              <a:buNone/>
            </a:pPr>
            <a:r>
              <a:rPr lang="en-GB" sz="2000" dirty="0" smtClean="0">
                <a:latin typeface="Courier"/>
                <a:cs typeface="Courier"/>
              </a:rPr>
              <a:t>print </a:t>
            </a:r>
            <a:r>
              <a:rPr lang="en-GB" sz="2000" dirty="0">
                <a:latin typeface="Courier"/>
                <a:cs typeface="Courier"/>
              </a:rPr>
              <a:t>a;</a:t>
            </a:r>
          </a:p>
          <a:p>
            <a:pPr marL="0" lvl="2" indent="0">
              <a:buNone/>
            </a:pPr>
            <a:r>
              <a:rPr lang="en-GB" sz="2000" b="1" dirty="0" smtClean="0">
                <a:solidFill>
                  <a:srgbClr val="A50021"/>
                </a:solidFill>
                <a:latin typeface="Courier"/>
                <a:cs typeface="Courier"/>
              </a:rPr>
              <a:t>wait</a:t>
            </a:r>
            <a:r>
              <a:rPr lang="en-GB" sz="2000" dirty="0" smtClean="0">
                <a:solidFill>
                  <a:srgbClr val="A50021"/>
                </a:solidFill>
                <a:latin typeface="Courier"/>
                <a:cs typeface="Courier"/>
              </a:rPr>
              <a:t> </a:t>
            </a:r>
            <a:r>
              <a:rPr lang="en-GB" sz="2000" dirty="0">
                <a:solidFill>
                  <a:srgbClr val="A50021"/>
                </a:solidFill>
                <a:latin typeface="Courier"/>
                <a:cs typeface="Courier"/>
              </a:rPr>
              <a:t>true(</a:t>
            </a:r>
            <a:r>
              <a:rPr lang="en-GB" sz="2000" dirty="0" err="1">
                <a:solidFill>
                  <a:srgbClr val="A50021"/>
                </a:solidFill>
                <a:latin typeface="Courier"/>
                <a:cs typeface="Courier"/>
              </a:rPr>
              <a:t>enable_p</a:t>
            </a:r>
            <a:r>
              <a:rPr lang="en-GB" sz="2000" dirty="0">
                <a:solidFill>
                  <a:srgbClr val="A50021"/>
                </a:solidFill>
                <a:latin typeface="Courier"/>
                <a:cs typeface="Courier"/>
              </a:rPr>
              <a:t>$==1)@</a:t>
            </a:r>
            <a:r>
              <a:rPr lang="en-GB" sz="2000" dirty="0" err="1">
                <a:solidFill>
                  <a:srgbClr val="A50021"/>
                </a:solidFill>
                <a:latin typeface="Courier"/>
                <a:cs typeface="Courier"/>
              </a:rPr>
              <a:t>clk</a:t>
            </a:r>
            <a:r>
              <a:rPr lang="en-GB" sz="2000" dirty="0">
                <a:solidFill>
                  <a:srgbClr val="A50021"/>
                </a:solidFill>
                <a:latin typeface="Courier"/>
                <a:cs typeface="Courier"/>
              </a:rPr>
              <a:t>;</a:t>
            </a:r>
          </a:p>
          <a:p>
            <a:pPr marL="0" lvl="2" indent="0">
              <a:buNone/>
            </a:pPr>
            <a:r>
              <a:rPr lang="en-GB" sz="2000" dirty="0" smtClean="0">
                <a:latin typeface="Courier"/>
                <a:cs typeface="Courier"/>
              </a:rPr>
              <a:t>print </a:t>
            </a:r>
            <a:r>
              <a:rPr lang="en-GB" sz="2000" dirty="0">
                <a:latin typeface="Courier"/>
                <a:cs typeface="Courier"/>
              </a:rPr>
              <a:t>b</a:t>
            </a:r>
            <a:r>
              <a:rPr lang="en-GB" sz="2000" dirty="0" smtClean="0">
                <a:latin typeface="Courier"/>
                <a:cs typeface="Courier"/>
              </a:rPr>
              <a:t>;</a:t>
            </a:r>
            <a:endParaRPr lang="en-GB" sz="2000" dirty="0">
              <a:latin typeface="Courier"/>
              <a:cs typeface="Courier"/>
            </a:endParaRPr>
          </a:p>
          <a:p>
            <a:pPr marL="0" lvl="2" indent="0">
              <a:buNone/>
            </a:pPr>
            <a:endParaRPr lang="en-GB" sz="2000" dirty="0">
              <a:latin typeface="Courier"/>
              <a:cs typeface="Courier"/>
            </a:endParaRPr>
          </a:p>
          <a:p>
            <a:pPr marL="0" lvl="2" indent="0">
              <a:buNone/>
            </a:pPr>
            <a:r>
              <a:rPr lang="en-GB" sz="2000" dirty="0" smtClean="0">
                <a:latin typeface="Courier"/>
                <a:cs typeface="Courier"/>
              </a:rPr>
              <a:t>print </a:t>
            </a:r>
            <a:r>
              <a:rPr lang="en-GB" sz="2000" dirty="0">
                <a:latin typeface="Courier"/>
                <a:cs typeface="Courier"/>
              </a:rPr>
              <a:t>a;</a:t>
            </a:r>
          </a:p>
          <a:p>
            <a:pPr marL="0" lvl="2" indent="0">
              <a:buNone/>
            </a:pPr>
            <a:r>
              <a:rPr lang="en-GB" sz="2000" b="1" dirty="0" smtClean="0">
                <a:solidFill>
                  <a:srgbClr val="3C8C93"/>
                </a:solidFill>
                <a:latin typeface="Courier"/>
                <a:cs typeface="Courier"/>
              </a:rPr>
              <a:t>sync</a:t>
            </a:r>
            <a:r>
              <a:rPr lang="en-GB" sz="2000" dirty="0" smtClean="0">
                <a:solidFill>
                  <a:srgbClr val="3C8C93"/>
                </a:solidFill>
                <a:latin typeface="Courier"/>
                <a:cs typeface="Courier"/>
              </a:rPr>
              <a:t> </a:t>
            </a:r>
            <a:r>
              <a:rPr lang="en-GB" sz="2000" dirty="0">
                <a:solidFill>
                  <a:srgbClr val="3C8C93"/>
                </a:solidFill>
                <a:latin typeface="Courier"/>
                <a:cs typeface="Courier"/>
              </a:rPr>
              <a:t>true(</a:t>
            </a:r>
            <a:r>
              <a:rPr lang="en-GB" sz="2000" dirty="0" err="1">
                <a:solidFill>
                  <a:srgbClr val="3C8C93"/>
                </a:solidFill>
                <a:latin typeface="Courier"/>
                <a:cs typeface="Courier"/>
              </a:rPr>
              <a:t>enable_p</a:t>
            </a:r>
            <a:r>
              <a:rPr lang="en-GB" sz="2000" dirty="0">
                <a:solidFill>
                  <a:srgbClr val="3C8C93"/>
                </a:solidFill>
                <a:latin typeface="Courier"/>
                <a:cs typeface="Courier"/>
              </a:rPr>
              <a:t>$==1)@</a:t>
            </a:r>
            <a:r>
              <a:rPr lang="en-GB" sz="2000" dirty="0" err="1">
                <a:solidFill>
                  <a:srgbClr val="3C8C93"/>
                </a:solidFill>
                <a:latin typeface="Courier"/>
                <a:cs typeface="Courier"/>
              </a:rPr>
              <a:t>clk</a:t>
            </a:r>
            <a:r>
              <a:rPr lang="en-GB" sz="2000" dirty="0">
                <a:solidFill>
                  <a:srgbClr val="3C8C93"/>
                </a:solidFill>
                <a:latin typeface="Courier"/>
                <a:cs typeface="Courier"/>
              </a:rPr>
              <a:t>;</a:t>
            </a:r>
          </a:p>
          <a:p>
            <a:pPr marL="0" lvl="2" indent="0">
              <a:buNone/>
            </a:pPr>
            <a:r>
              <a:rPr lang="en-GB" sz="2000" dirty="0" smtClean="0">
                <a:latin typeface="Courier"/>
                <a:cs typeface="Courier"/>
              </a:rPr>
              <a:t>print </a:t>
            </a:r>
            <a:r>
              <a:rPr lang="en-GB" sz="2000" dirty="0">
                <a:latin typeface="Courier"/>
                <a:cs typeface="Courier"/>
              </a:rPr>
              <a:t>b</a:t>
            </a:r>
            <a:r>
              <a:rPr lang="en-GB" sz="2000" dirty="0" smtClean="0">
                <a:latin typeface="Courier"/>
                <a:cs typeface="Courier"/>
              </a:rPr>
              <a:t>;</a:t>
            </a:r>
            <a:endParaRPr lang="en-GB" sz="2000" dirty="0">
              <a:latin typeface="Courier"/>
              <a:cs typeface="Courier"/>
            </a:endParaRPr>
          </a:p>
        </p:txBody>
      </p:sp>
      <p:cxnSp>
        <p:nvCxnSpPr>
          <p:cNvPr id="8" name="Straight Connector 7"/>
          <p:cNvCxnSpPr/>
          <p:nvPr/>
        </p:nvCxnSpPr>
        <p:spPr bwMode="auto">
          <a:xfrm>
            <a:off x="5688124" y="3104964"/>
            <a:ext cx="0" cy="3168352"/>
          </a:xfrm>
          <a:prstGeom prst="line">
            <a:avLst/>
          </a:prstGeom>
          <a:noFill/>
          <a:ln w="19050" cap="flat" cmpd="sng" algn="ctr">
            <a:solidFill>
              <a:schemeClr val="tx1"/>
            </a:solidFill>
            <a:prstDash val="solid"/>
            <a:round/>
            <a:headEnd type="none" w="med" len="med"/>
            <a:tailEnd type="none" w="lg" len="lg"/>
          </a:ln>
          <a:effectLst/>
        </p:spPr>
      </p:cxnSp>
      <p:cxnSp>
        <p:nvCxnSpPr>
          <p:cNvPr id="9" name="Straight Connector 8"/>
          <p:cNvCxnSpPr/>
          <p:nvPr/>
        </p:nvCxnSpPr>
        <p:spPr bwMode="auto">
          <a:xfrm>
            <a:off x="6496001" y="3104964"/>
            <a:ext cx="0" cy="3168352"/>
          </a:xfrm>
          <a:prstGeom prst="line">
            <a:avLst/>
          </a:prstGeom>
          <a:noFill/>
          <a:ln w="19050" cap="flat" cmpd="sng" algn="ctr">
            <a:solidFill>
              <a:schemeClr val="tx1"/>
            </a:solidFill>
            <a:prstDash val="solid"/>
            <a:round/>
            <a:headEnd type="none" w="med" len="med"/>
            <a:tailEnd type="none" w="lg" len="lg"/>
          </a:ln>
          <a:effectLst/>
        </p:spPr>
      </p:cxnSp>
      <p:cxnSp>
        <p:nvCxnSpPr>
          <p:cNvPr id="10" name="Straight Connector 9"/>
          <p:cNvCxnSpPr/>
          <p:nvPr/>
        </p:nvCxnSpPr>
        <p:spPr bwMode="auto">
          <a:xfrm>
            <a:off x="7344308" y="3104964"/>
            <a:ext cx="0" cy="3168352"/>
          </a:xfrm>
          <a:prstGeom prst="line">
            <a:avLst/>
          </a:prstGeom>
          <a:noFill/>
          <a:ln w="19050" cap="flat" cmpd="sng" algn="ctr">
            <a:solidFill>
              <a:schemeClr val="tx1"/>
            </a:solidFill>
            <a:prstDash val="solid"/>
            <a:round/>
            <a:headEnd type="none" w="med" len="med"/>
            <a:tailEnd type="none" w="lg" len="lg"/>
          </a:ln>
          <a:effectLst/>
        </p:spPr>
      </p:cxnSp>
      <p:grpSp>
        <p:nvGrpSpPr>
          <p:cNvPr id="16" name="Group 15"/>
          <p:cNvGrpSpPr/>
          <p:nvPr/>
        </p:nvGrpSpPr>
        <p:grpSpPr>
          <a:xfrm>
            <a:off x="5328084" y="3465004"/>
            <a:ext cx="1134126" cy="396044"/>
            <a:chOff x="5328084" y="3465004"/>
            <a:chExt cx="1134126" cy="396044"/>
          </a:xfrm>
        </p:grpSpPr>
        <p:cxnSp>
          <p:nvCxnSpPr>
            <p:cNvPr id="12" name="Elbow Connector 11"/>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14" name="Elbow Connector 13"/>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grpSp>
        <p:nvGrpSpPr>
          <p:cNvPr id="17" name="Group 16"/>
          <p:cNvGrpSpPr/>
          <p:nvPr/>
        </p:nvGrpSpPr>
        <p:grpSpPr>
          <a:xfrm>
            <a:off x="6138174" y="3465004"/>
            <a:ext cx="1134126" cy="396044"/>
            <a:chOff x="5328084" y="3465004"/>
            <a:chExt cx="1134126" cy="396044"/>
          </a:xfrm>
        </p:grpSpPr>
        <p:cxnSp>
          <p:nvCxnSpPr>
            <p:cNvPr id="18" name="Elbow Connector 17"/>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19" name="Elbow Connector 18"/>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grpSp>
        <p:nvGrpSpPr>
          <p:cNvPr id="21" name="Group 20"/>
          <p:cNvGrpSpPr/>
          <p:nvPr/>
        </p:nvGrpSpPr>
        <p:grpSpPr>
          <a:xfrm>
            <a:off x="6966266" y="3465004"/>
            <a:ext cx="1134126" cy="396044"/>
            <a:chOff x="5328084" y="3465004"/>
            <a:chExt cx="1134126" cy="396044"/>
          </a:xfrm>
        </p:grpSpPr>
        <p:cxnSp>
          <p:nvCxnSpPr>
            <p:cNvPr id="22" name="Elbow Connector 21"/>
            <p:cNvCxnSpPr/>
            <p:nvPr/>
          </p:nvCxnSpPr>
          <p:spPr bwMode="auto">
            <a:xfrm flipV="1">
              <a:off x="5328084"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cxnSp>
          <p:nvCxnSpPr>
            <p:cNvPr id="23" name="Elbow Connector 22"/>
            <p:cNvCxnSpPr/>
            <p:nvPr/>
          </p:nvCxnSpPr>
          <p:spPr bwMode="auto">
            <a:xfrm flipH="1" flipV="1">
              <a:off x="5706126" y="3465004"/>
              <a:ext cx="756084" cy="396044"/>
            </a:xfrm>
            <a:prstGeom prst="bentConnector3">
              <a:avLst/>
            </a:prstGeom>
            <a:noFill/>
            <a:ln w="25400" cap="flat" cmpd="sng" algn="ctr">
              <a:solidFill>
                <a:srgbClr val="0000FF"/>
              </a:solidFill>
              <a:prstDash val="solid"/>
              <a:round/>
              <a:headEnd type="none" w="med" len="med"/>
              <a:tailEnd type="none" w="lg" len="lg"/>
            </a:ln>
            <a:effectLst/>
          </p:spPr>
        </p:cxnSp>
      </p:grpSp>
      <p:cxnSp>
        <p:nvCxnSpPr>
          <p:cNvPr id="24" name="Elbow Connector 23"/>
          <p:cNvCxnSpPr/>
          <p:nvPr/>
        </p:nvCxnSpPr>
        <p:spPr bwMode="auto">
          <a:xfrm rot="10800000">
            <a:off x="5328084" y="4139788"/>
            <a:ext cx="3060340" cy="396044"/>
          </a:xfrm>
          <a:prstGeom prst="bentConnector3">
            <a:avLst>
              <a:gd name="adj1" fmla="val 30472"/>
            </a:avLst>
          </a:prstGeom>
          <a:noFill/>
          <a:ln w="25400" cap="flat" cmpd="sng" algn="ctr">
            <a:solidFill>
              <a:srgbClr val="0000FF"/>
            </a:solidFill>
            <a:prstDash val="solid"/>
            <a:round/>
            <a:headEnd type="none" w="med" len="med"/>
            <a:tailEnd type="none" w="lg" len="lg"/>
          </a:ln>
          <a:effectLst/>
        </p:spPr>
      </p:cxnSp>
      <p:sp>
        <p:nvSpPr>
          <p:cNvPr id="27" name="TextBox 26"/>
          <p:cNvSpPr txBox="1"/>
          <p:nvPr/>
        </p:nvSpPr>
        <p:spPr>
          <a:xfrm>
            <a:off x="5480485" y="2776282"/>
            <a:ext cx="415278" cy="369332"/>
          </a:xfrm>
          <a:prstGeom prst="rect">
            <a:avLst/>
          </a:prstGeom>
          <a:noFill/>
        </p:spPr>
        <p:txBody>
          <a:bodyPr wrap="square" rtlCol="0">
            <a:spAutoFit/>
          </a:bodyPr>
          <a:lstStyle/>
          <a:p>
            <a:r>
              <a:rPr lang="en-GB" dirty="0" smtClean="0"/>
              <a:t>t0</a:t>
            </a:r>
            <a:endParaRPr lang="en-GB" dirty="0"/>
          </a:p>
        </p:txBody>
      </p:sp>
      <p:sp>
        <p:nvSpPr>
          <p:cNvPr id="28" name="TextBox 27"/>
          <p:cNvSpPr txBox="1"/>
          <p:nvPr/>
        </p:nvSpPr>
        <p:spPr>
          <a:xfrm>
            <a:off x="6288362" y="2793702"/>
            <a:ext cx="415278" cy="369332"/>
          </a:xfrm>
          <a:prstGeom prst="rect">
            <a:avLst/>
          </a:prstGeom>
          <a:noFill/>
        </p:spPr>
        <p:txBody>
          <a:bodyPr wrap="square" rtlCol="0">
            <a:spAutoFit/>
          </a:bodyPr>
          <a:lstStyle/>
          <a:p>
            <a:r>
              <a:rPr lang="en-GB" dirty="0" smtClean="0"/>
              <a:t>t1</a:t>
            </a:r>
            <a:endParaRPr lang="en-GB" dirty="0"/>
          </a:p>
        </p:txBody>
      </p:sp>
      <p:sp>
        <p:nvSpPr>
          <p:cNvPr id="29" name="TextBox 28"/>
          <p:cNvSpPr txBox="1"/>
          <p:nvPr/>
        </p:nvSpPr>
        <p:spPr>
          <a:xfrm>
            <a:off x="7136669" y="2793702"/>
            <a:ext cx="415278" cy="369332"/>
          </a:xfrm>
          <a:prstGeom prst="rect">
            <a:avLst/>
          </a:prstGeom>
          <a:noFill/>
        </p:spPr>
        <p:txBody>
          <a:bodyPr wrap="square" rtlCol="0">
            <a:spAutoFit/>
          </a:bodyPr>
          <a:lstStyle/>
          <a:p>
            <a:r>
              <a:rPr lang="en-GB" dirty="0" smtClean="0"/>
              <a:t>t2</a:t>
            </a:r>
            <a:endParaRPr lang="en-GB" dirty="0"/>
          </a:p>
        </p:txBody>
      </p:sp>
      <p:sp>
        <p:nvSpPr>
          <p:cNvPr id="30" name="TextBox 29"/>
          <p:cNvSpPr txBox="1"/>
          <p:nvPr/>
        </p:nvSpPr>
        <p:spPr>
          <a:xfrm>
            <a:off x="5572708" y="4535832"/>
            <a:ext cx="1015516" cy="369332"/>
          </a:xfrm>
          <a:prstGeom prst="rect">
            <a:avLst/>
          </a:prstGeom>
          <a:noFill/>
        </p:spPr>
        <p:txBody>
          <a:bodyPr wrap="square" rtlCol="0">
            <a:spAutoFit/>
          </a:bodyPr>
          <a:lstStyle/>
          <a:p>
            <a:r>
              <a:rPr lang="en-GB" dirty="0" smtClean="0">
                <a:solidFill>
                  <a:srgbClr val="A50021"/>
                </a:solidFill>
              </a:rPr>
              <a:t>print a;</a:t>
            </a:r>
            <a:endParaRPr lang="en-GB" dirty="0">
              <a:solidFill>
                <a:srgbClr val="A50021"/>
              </a:solidFill>
            </a:endParaRPr>
          </a:p>
        </p:txBody>
      </p:sp>
      <p:sp>
        <p:nvSpPr>
          <p:cNvPr id="31" name="TextBox 30"/>
          <p:cNvSpPr txBox="1"/>
          <p:nvPr/>
        </p:nvSpPr>
        <p:spPr>
          <a:xfrm>
            <a:off x="7848364" y="4079689"/>
            <a:ext cx="1295636" cy="400110"/>
          </a:xfrm>
          <a:prstGeom prst="rect">
            <a:avLst/>
          </a:prstGeom>
          <a:noFill/>
        </p:spPr>
        <p:txBody>
          <a:bodyPr wrap="square" rtlCol="0">
            <a:spAutoFit/>
          </a:bodyPr>
          <a:lstStyle/>
          <a:p>
            <a:pPr algn="l"/>
            <a:r>
              <a:rPr lang="en-GB" sz="2000" b="1" dirty="0" smtClean="0">
                <a:solidFill>
                  <a:srgbClr val="0000CC"/>
                </a:solidFill>
                <a:latin typeface="Courier"/>
                <a:cs typeface="Courier"/>
              </a:rPr>
              <a:t>enable</a:t>
            </a:r>
            <a:endParaRPr lang="en-GB" sz="2000" b="1" dirty="0">
              <a:solidFill>
                <a:srgbClr val="0000CC"/>
              </a:solidFill>
              <a:latin typeface="Courier"/>
              <a:cs typeface="Courier"/>
            </a:endParaRPr>
          </a:p>
        </p:txBody>
      </p:sp>
      <p:sp>
        <p:nvSpPr>
          <p:cNvPr id="32" name="TextBox 31"/>
          <p:cNvSpPr txBox="1"/>
          <p:nvPr/>
        </p:nvSpPr>
        <p:spPr>
          <a:xfrm>
            <a:off x="7848364" y="3465004"/>
            <a:ext cx="1295636" cy="400110"/>
          </a:xfrm>
          <a:prstGeom prst="rect">
            <a:avLst/>
          </a:prstGeom>
          <a:noFill/>
        </p:spPr>
        <p:txBody>
          <a:bodyPr wrap="square" rtlCol="0">
            <a:spAutoFit/>
          </a:bodyPr>
          <a:lstStyle/>
          <a:p>
            <a:pPr algn="l"/>
            <a:r>
              <a:rPr lang="en-GB" sz="2000" b="1" dirty="0" err="1" smtClean="0">
                <a:solidFill>
                  <a:srgbClr val="0000CC"/>
                </a:solidFill>
                <a:latin typeface="Courier"/>
                <a:cs typeface="Courier"/>
              </a:rPr>
              <a:t>clk</a:t>
            </a:r>
            <a:endParaRPr lang="en-GB" sz="2000" b="1" dirty="0">
              <a:solidFill>
                <a:srgbClr val="0000CC"/>
              </a:solidFill>
              <a:latin typeface="Courier"/>
              <a:cs typeface="Courier"/>
            </a:endParaRPr>
          </a:p>
        </p:txBody>
      </p:sp>
      <p:sp>
        <p:nvSpPr>
          <p:cNvPr id="33" name="TextBox 32"/>
          <p:cNvSpPr txBox="1"/>
          <p:nvPr/>
        </p:nvSpPr>
        <p:spPr>
          <a:xfrm>
            <a:off x="6441995" y="4535832"/>
            <a:ext cx="1015516" cy="369332"/>
          </a:xfrm>
          <a:prstGeom prst="rect">
            <a:avLst/>
          </a:prstGeom>
          <a:noFill/>
        </p:spPr>
        <p:txBody>
          <a:bodyPr wrap="square" rtlCol="0">
            <a:spAutoFit/>
          </a:bodyPr>
          <a:lstStyle/>
          <a:p>
            <a:r>
              <a:rPr lang="en-GB" dirty="0" smtClean="0">
                <a:solidFill>
                  <a:srgbClr val="A50021"/>
                </a:solidFill>
              </a:rPr>
              <a:t>print b;</a:t>
            </a:r>
            <a:endParaRPr lang="en-GB" dirty="0">
              <a:solidFill>
                <a:srgbClr val="A50021"/>
              </a:solidFill>
            </a:endParaRPr>
          </a:p>
        </p:txBody>
      </p:sp>
      <p:sp>
        <p:nvSpPr>
          <p:cNvPr id="34" name="TextBox 33"/>
          <p:cNvSpPr txBox="1"/>
          <p:nvPr/>
        </p:nvSpPr>
        <p:spPr>
          <a:xfrm>
            <a:off x="5580112" y="5625244"/>
            <a:ext cx="1015516" cy="369332"/>
          </a:xfrm>
          <a:prstGeom prst="rect">
            <a:avLst/>
          </a:prstGeom>
          <a:noFill/>
        </p:spPr>
        <p:txBody>
          <a:bodyPr wrap="square" rtlCol="0">
            <a:spAutoFit/>
          </a:bodyPr>
          <a:lstStyle/>
          <a:p>
            <a:r>
              <a:rPr lang="en-GB" dirty="0" smtClean="0">
                <a:solidFill>
                  <a:srgbClr val="3C8C93"/>
                </a:solidFill>
              </a:rPr>
              <a:t>print a;</a:t>
            </a:r>
            <a:endParaRPr lang="en-GB" dirty="0">
              <a:solidFill>
                <a:srgbClr val="3C8C93"/>
              </a:solidFill>
            </a:endParaRPr>
          </a:p>
        </p:txBody>
      </p:sp>
      <p:sp>
        <p:nvSpPr>
          <p:cNvPr id="35" name="TextBox 34"/>
          <p:cNvSpPr txBox="1"/>
          <p:nvPr/>
        </p:nvSpPr>
        <p:spPr>
          <a:xfrm>
            <a:off x="5580112" y="5913276"/>
            <a:ext cx="1015516" cy="369332"/>
          </a:xfrm>
          <a:prstGeom prst="rect">
            <a:avLst/>
          </a:prstGeom>
          <a:noFill/>
        </p:spPr>
        <p:txBody>
          <a:bodyPr wrap="square" rtlCol="0">
            <a:spAutoFit/>
          </a:bodyPr>
          <a:lstStyle/>
          <a:p>
            <a:r>
              <a:rPr lang="en-GB" dirty="0" smtClean="0">
                <a:solidFill>
                  <a:schemeClr val="accent1">
                    <a:lumMod val="50000"/>
                  </a:schemeClr>
                </a:solidFill>
              </a:rPr>
              <a:t>print b;</a:t>
            </a:r>
            <a:endParaRPr lang="en-GB" dirty="0">
              <a:solidFill>
                <a:schemeClr val="accent1">
                  <a:lumMod val="50000"/>
                </a:schemeClr>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68313" y="2816932"/>
            <a:ext cx="8028123" cy="21242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Methods with a Notion of </a:t>
            </a:r>
            <a:r>
              <a:rPr lang="en-GB" dirty="0" smtClean="0"/>
              <a:t>Time</a:t>
            </a:r>
            <a:endParaRPr lang="en-GB"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b="1" dirty="0" smtClean="0"/>
              <a:t>TCMs </a:t>
            </a:r>
            <a:r>
              <a:rPr lang="en-GB" sz="2400" b="1" dirty="0"/>
              <a:t>- Time Consuming Methods</a:t>
            </a:r>
          </a:p>
          <a:p>
            <a:pPr lvl="1">
              <a:buClr>
                <a:srgbClr val="A50021"/>
              </a:buClr>
              <a:buFont typeface="Wingdings" charset="2"/>
              <a:buChar char="§"/>
            </a:pPr>
            <a:r>
              <a:rPr lang="en-GB" sz="2400" dirty="0" smtClean="0"/>
              <a:t>Depend </a:t>
            </a:r>
            <a:r>
              <a:rPr lang="en-GB" sz="2400" dirty="0"/>
              <a:t>on sampling event.</a:t>
            </a:r>
          </a:p>
          <a:p>
            <a:pPr lvl="1">
              <a:buClr>
                <a:srgbClr val="A50021"/>
              </a:buClr>
              <a:buFont typeface="Wingdings" charset="2"/>
              <a:buChar char="§"/>
            </a:pPr>
            <a:r>
              <a:rPr lang="en-GB" sz="2400" dirty="0" smtClean="0"/>
              <a:t>Can </a:t>
            </a:r>
            <a:r>
              <a:rPr lang="en-GB" sz="2400" dirty="0"/>
              <a:t>be executed over several simulation cycles.</a:t>
            </a:r>
          </a:p>
          <a:p>
            <a:pPr marL="0" indent="0">
              <a:spcBef>
                <a:spcPts val="0"/>
              </a:spcBef>
              <a:buNone/>
            </a:pPr>
            <a:r>
              <a:rPr lang="en-GB" sz="2400" dirty="0">
                <a:latin typeface="Courier"/>
                <a:cs typeface="Courier"/>
              </a:rPr>
              <a:t>	</a:t>
            </a:r>
            <a:endParaRPr lang="en-GB" sz="2400" dirty="0" smtClean="0">
              <a:latin typeface="Courier"/>
              <a:cs typeface="Courier"/>
            </a:endParaRPr>
          </a:p>
          <a:p>
            <a:pPr marL="0" indent="0">
              <a:spcBef>
                <a:spcPts val="0"/>
              </a:spcBef>
              <a:buNone/>
            </a:pPr>
            <a:r>
              <a:rPr lang="en-GB" sz="2400" dirty="0" err="1" smtClean="0">
                <a:latin typeface="Courier"/>
                <a:cs typeface="Courier"/>
              </a:rPr>
              <a:t>collect_response</a:t>
            </a:r>
            <a:r>
              <a:rPr lang="en-GB" sz="2400" dirty="0">
                <a:latin typeface="Courier"/>
                <a:cs typeface="Courier"/>
              </a:rPr>
              <a:t>(</a:t>
            </a:r>
            <a:r>
              <a:rPr lang="en-GB" sz="2400" dirty="0" err="1">
                <a:latin typeface="Courier"/>
                <a:cs typeface="Courier"/>
              </a:rPr>
              <a:t>cmd</a:t>
            </a:r>
            <a:r>
              <a:rPr lang="en-GB" sz="2400" dirty="0">
                <a:latin typeface="Courier"/>
                <a:cs typeface="Courier"/>
              </a:rPr>
              <a:t> : </a:t>
            </a:r>
            <a:r>
              <a:rPr lang="en-GB" sz="2400" dirty="0" err="1">
                <a:latin typeface="Courier"/>
                <a:cs typeface="Courier"/>
              </a:rPr>
              <a:t>command_s</a:t>
            </a:r>
            <a:r>
              <a:rPr lang="en-GB" sz="2400" dirty="0">
                <a:latin typeface="Courier"/>
                <a:cs typeface="Courier"/>
              </a:rPr>
              <a:t>) @</a:t>
            </a:r>
            <a:r>
              <a:rPr lang="en-GB" sz="2400" dirty="0" err="1">
                <a:latin typeface="Courier"/>
                <a:cs typeface="Courier"/>
              </a:rPr>
              <a:t>clk</a:t>
            </a:r>
            <a:r>
              <a:rPr lang="en-GB" sz="2400" dirty="0">
                <a:latin typeface="Courier"/>
                <a:cs typeface="Courier"/>
              </a:rPr>
              <a:t> is </a:t>
            </a:r>
            <a:r>
              <a:rPr lang="en-GB" sz="2400" dirty="0" smtClean="0">
                <a:latin typeface="Courier"/>
                <a:cs typeface="Courier"/>
              </a:rPr>
              <a:t>{</a:t>
            </a:r>
          </a:p>
          <a:p>
            <a:pPr marL="0" indent="0">
              <a:spcBef>
                <a:spcPts val="0"/>
              </a:spcBef>
              <a:buNone/>
            </a:pPr>
            <a:r>
              <a:rPr lang="en-GB" sz="2400" dirty="0">
                <a:latin typeface="Courier"/>
                <a:cs typeface="Courier"/>
              </a:rPr>
              <a:t> </a:t>
            </a:r>
            <a:r>
              <a:rPr lang="en-GB" sz="2400" dirty="0" smtClean="0">
                <a:latin typeface="Courier"/>
                <a:cs typeface="Courier"/>
              </a:rPr>
              <a:t>  </a:t>
            </a:r>
            <a:r>
              <a:rPr lang="en-GB" sz="2400" b="1" dirty="0" smtClean="0">
                <a:solidFill>
                  <a:srgbClr val="A50021"/>
                </a:solidFill>
                <a:latin typeface="Courier"/>
                <a:cs typeface="Courier"/>
              </a:rPr>
              <a:t>wait @</a:t>
            </a:r>
            <a:r>
              <a:rPr lang="en-GB" sz="2400" b="1" dirty="0" err="1" smtClean="0">
                <a:solidFill>
                  <a:srgbClr val="A50021"/>
                </a:solidFill>
                <a:latin typeface="Courier"/>
                <a:cs typeface="Courier"/>
              </a:rPr>
              <a:t>resp</a:t>
            </a:r>
            <a:r>
              <a:rPr lang="en-GB" sz="2400" b="1" dirty="0" smtClean="0">
                <a:solidFill>
                  <a:srgbClr val="A50021"/>
                </a:solidFill>
                <a:latin typeface="Courier"/>
                <a:cs typeface="Courier"/>
              </a:rPr>
              <a:t>;</a:t>
            </a:r>
            <a:r>
              <a:rPr lang="en-GB" sz="2400" dirty="0" smtClean="0">
                <a:latin typeface="Courier"/>
                <a:cs typeface="Courier"/>
              </a:rPr>
              <a:t> -- wait for the response</a:t>
            </a:r>
          </a:p>
          <a:p>
            <a:pPr marL="0" indent="0">
              <a:spcBef>
                <a:spcPts val="0"/>
              </a:spcBef>
              <a:buNone/>
            </a:pPr>
            <a:r>
              <a:rPr lang="en-GB" sz="2400" dirty="0" smtClean="0">
                <a:latin typeface="Courier"/>
                <a:cs typeface="Courier"/>
              </a:rPr>
              <a:t>   </a:t>
            </a:r>
            <a:r>
              <a:rPr lang="en-GB" sz="2400" dirty="0" err="1" smtClean="0">
                <a:latin typeface="Courier"/>
                <a:cs typeface="Courier"/>
              </a:rPr>
              <a:t>cmd.resp</a:t>
            </a:r>
            <a:r>
              <a:rPr lang="en-GB" sz="2400" dirty="0" smtClean="0">
                <a:latin typeface="Courier"/>
                <a:cs typeface="Courier"/>
              </a:rPr>
              <a:t> </a:t>
            </a:r>
            <a:r>
              <a:rPr lang="en-GB" sz="2400" dirty="0">
                <a:latin typeface="Courier"/>
                <a:cs typeface="Courier"/>
              </a:rPr>
              <a:t>= out_resp1_p$;</a:t>
            </a:r>
          </a:p>
          <a:p>
            <a:pPr marL="0" indent="0">
              <a:spcBef>
                <a:spcPts val="0"/>
              </a:spcBef>
              <a:buNone/>
            </a:pPr>
            <a:r>
              <a:rPr lang="en-GB" sz="2400" dirty="0" smtClean="0">
                <a:latin typeface="Courier"/>
                <a:cs typeface="Courier"/>
              </a:rPr>
              <a:t>   </a:t>
            </a:r>
            <a:r>
              <a:rPr lang="en-GB" sz="2400" dirty="0" err="1" smtClean="0">
                <a:latin typeface="Courier"/>
                <a:cs typeface="Courier"/>
              </a:rPr>
              <a:t>cmd.dout</a:t>
            </a:r>
            <a:r>
              <a:rPr lang="en-GB" sz="2400" dirty="0" smtClean="0">
                <a:latin typeface="Courier"/>
                <a:cs typeface="Courier"/>
              </a:rPr>
              <a:t> </a:t>
            </a:r>
            <a:r>
              <a:rPr lang="en-GB" sz="2400" dirty="0">
                <a:latin typeface="Courier"/>
                <a:cs typeface="Courier"/>
              </a:rPr>
              <a:t>= out_data1_p$;</a:t>
            </a:r>
          </a:p>
          <a:p>
            <a:pPr marL="0" indent="0">
              <a:spcBef>
                <a:spcPts val="0"/>
              </a:spcBef>
              <a:buNone/>
            </a:pPr>
            <a:r>
              <a:rPr lang="en-GB" sz="2400" dirty="0" smtClean="0">
                <a:latin typeface="Courier"/>
                <a:cs typeface="Courier"/>
              </a:rPr>
              <a:t>}</a:t>
            </a:r>
            <a:r>
              <a:rPr lang="en-GB" sz="2400" dirty="0">
                <a:latin typeface="Courier"/>
                <a:cs typeface="Courier"/>
              </a:rPr>
              <a:t>; // </a:t>
            </a:r>
            <a:r>
              <a:rPr lang="en-GB" sz="2400" dirty="0" err="1" smtClean="0">
                <a:latin typeface="Courier"/>
                <a:cs typeface="Courier"/>
              </a:rPr>
              <a:t>collect_response</a:t>
            </a:r>
            <a:endParaRPr lang="en-GB" sz="2400" dirty="0" smtClean="0">
              <a:latin typeface="Courier"/>
              <a:cs typeface="Courier"/>
            </a:endParaRPr>
          </a:p>
          <a:p>
            <a:pPr marL="0" indent="0">
              <a:spcBef>
                <a:spcPts val="0"/>
              </a:spcBef>
              <a:buNone/>
            </a:pPr>
            <a:endParaRPr lang="en-GB" sz="2400" dirty="0">
              <a:latin typeface="Courier"/>
              <a:cs typeface="Courier"/>
            </a:endParaRPr>
          </a:p>
          <a:p>
            <a:pPr lvl="1">
              <a:buClr>
                <a:srgbClr val="A50021"/>
              </a:buClr>
              <a:buFont typeface="Wingdings" charset="2"/>
              <a:buChar char="§"/>
            </a:pPr>
            <a:r>
              <a:rPr lang="en-GB" sz="2400" dirty="0" smtClean="0"/>
              <a:t>Implicit </a:t>
            </a:r>
            <a:r>
              <a:rPr lang="en-GB" sz="2400" i="1" dirty="0" smtClean="0">
                <a:solidFill>
                  <a:srgbClr val="A50021"/>
                </a:solidFill>
              </a:rPr>
              <a:t>synchronization </a:t>
            </a:r>
            <a:r>
              <a:rPr lang="en-GB" sz="2400" i="1" dirty="0">
                <a:solidFill>
                  <a:srgbClr val="A50021"/>
                </a:solidFill>
              </a:rPr>
              <a:t>action </a:t>
            </a:r>
            <a:r>
              <a:rPr lang="en-GB" sz="2400" dirty="0"/>
              <a:t>at beginning of TCM</a:t>
            </a:r>
            <a:r>
              <a:rPr lang="en-GB" sz="2400" dirty="0" smtClean="0"/>
              <a:t>.</a:t>
            </a:r>
            <a:endParaRPr lang="en-GB" sz="2400" dirty="0"/>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043608" y="2384884"/>
            <a:ext cx="5904656" cy="1224136"/>
          </a:xfrm>
          <a:prstGeom prst="rect">
            <a:avLst/>
          </a:prstGeom>
          <a:solidFill>
            <a:srgbClr val="F1C7EE">
              <a:alpha val="58000"/>
            </a:srgbClr>
          </a:solidFill>
          <a:ln w="19050" cap="flat" cmpd="sng" algn="ctr">
            <a:no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dirty="0"/>
              <a:t>Methods with a Notion of </a:t>
            </a:r>
            <a:r>
              <a:rPr lang="en-GB" dirty="0" smtClean="0"/>
              <a:t>Time</a:t>
            </a:r>
            <a:endParaRPr lang="en-GB" dirty="0"/>
          </a:p>
        </p:txBody>
      </p:sp>
      <p:sp>
        <p:nvSpPr>
          <p:cNvPr id="3" name="Content Placeholder 2"/>
          <p:cNvSpPr>
            <a:spLocks noGrp="1"/>
          </p:cNvSpPr>
          <p:nvPr>
            <p:ph idx="1"/>
          </p:nvPr>
        </p:nvSpPr>
        <p:spPr>
          <a:xfrm>
            <a:off x="468313" y="1268760"/>
            <a:ext cx="8229600" cy="4695825"/>
          </a:xfrm>
        </p:spPr>
        <p:txBody>
          <a:bodyPr/>
          <a:lstStyle/>
          <a:p>
            <a:pPr marL="0" indent="0">
              <a:buNone/>
            </a:pPr>
            <a:r>
              <a:rPr lang="en-GB" sz="2400" b="1" dirty="0" smtClean="0"/>
              <a:t>TCMs </a:t>
            </a:r>
            <a:r>
              <a:rPr lang="en-GB" sz="2400" b="1" dirty="0"/>
              <a:t>- Time Consuming Methods</a:t>
            </a:r>
          </a:p>
          <a:p>
            <a:pPr lvl="1">
              <a:buClr>
                <a:srgbClr val="A50021"/>
              </a:buClr>
              <a:buFont typeface="Wingdings" charset="2"/>
              <a:buChar char="§"/>
            </a:pPr>
            <a:r>
              <a:rPr lang="en-GB" sz="2400" dirty="0" smtClean="0"/>
              <a:t>TCM </a:t>
            </a:r>
            <a:r>
              <a:rPr lang="en-GB" sz="2400" dirty="0"/>
              <a:t>must be called or started to execute</a:t>
            </a:r>
            <a:r>
              <a:rPr lang="en-GB" sz="2400" dirty="0" smtClean="0"/>
              <a:t>.</a:t>
            </a:r>
          </a:p>
          <a:p>
            <a:pPr marL="457200" lvl="1" indent="0">
              <a:buClr>
                <a:srgbClr val="A50021"/>
              </a:buClr>
              <a:buNone/>
            </a:pPr>
            <a:endParaRPr lang="en-GB" sz="2400" dirty="0"/>
          </a:p>
          <a:p>
            <a:pPr marL="800100" lvl="2" indent="0">
              <a:spcBef>
                <a:spcPts val="0"/>
              </a:spcBef>
              <a:buNone/>
            </a:pPr>
            <a:r>
              <a:rPr lang="en-GB" sz="2000" dirty="0" smtClean="0">
                <a:latin typeface="Courier"/>
                <a:cs typeface="Courier"/>
              </a:rPr>
              <a:t>run</a:t>
            </a:r>
            <a:r>
              <a:rPr lang="en-GB" sz="2000" dirty="0">
                <a:latin typeface="Courier"/>
                <a:cs typeface="Courier"/>
              </a:rPr>
              <a:t>() is also {</a:t>
            </a:r>
          </a:p>
          <a:p>
            <a:pPr marL="800100" lvl="2" indent="0">
              <a:spcBef>
                <a:spcPts val="0"/>
              </a:spcBef>
              <a:buNone/>
            </a:pPr>
            <a:r>
              <a:rPr lang="en-GB" sz="2000" dirty="0" smtClean="0">
                <a:latin typeface="Courier"/>
                <a:cs typeface="Courier"/>
              </a:rPr>
              <a:t>   </a:t>
            </a:r>
            <a:r>
              <a:rPr lang="en-GB" sz="2000" b="1" dirty="0" smtClean="0">
                <a:solidFill>
                  <a:srgbClr val="A50021"/>
                </a:solidFill>
                <a:latin typeface="Courier"/>
                <a:cs typeface="Courier"/>
              </a:rPr>
              <a:t>start</a:t>
            </a:r>
            <a:r>
              <a:rPr lang="en-GB" sz="2000" dirty="0" smtClean="0">
                <a:latin typeface="Courier"/>
                <a:cs typeface="Courier"/>
              </a:rPr>
              <a:t> </a:t>
            </a:r>
            <a:r>
              <a:rPr lang="en-GB" sz="2000" dirty="0">
                <a:latin typeface="Courier"/>
                <a:cs typeface="Courier"/>
              </a:rPr>
              <a:t>drive();        // spawn</a:t>
            </a:r>
          </a:p>
          <a:p>
            <a:pPr marL="800100" lvl="2" indent="0">
              <a:spcBef>
                <a:spcPts val="0"/>
              </a:spcBef>
              <a:buNone/>
            </a:pPr>
            <a:r>
              <a:rPr lang="en-GB" sz="2000" dirty="0" smtClean="0">
                <a:latin typeface="Courier"/>
                <a:cs typeface="Courier"/>
              </a:rPr>
              <a:t>}</a:t>
            </a:r>
            <a:r>
              <a:rPr lang="en-GB" sz="2000" dirty="0">
                <a:latin typeface="Courier"/>
                <a:cs typeface="Courier"/>
              </a:rPr>
              <a:t>; // </a:t>
            </a:r>
            <a:r>
              <a:rPr lang="en-GB" sz="2000" dirty="0" smtClean="0">
                <a:latin typeface="Courier"/>
                <a:cs typeface="Courier"/>
              </a:rPr>
              <a:t>run</a:t>
            </a:r>
            <a:endParaRPr lang="en-GB" sz="2000" dirty="0">
              <a:latin typeface="Courier"/>
              <a:cs typeface="Courier"/>
            </a:endParaRPr>
          </a:p>
          <a:p>
            <a:pPr lvl="1"/>
            <a:endParaRPr lang="en-GB" sz="2000" dirty="0" smtClean="0"/>
          </a:p>
          <a:p>
            <a:pPr lvl="1"/>
            <a:endParaRPr lang="en-GB" sz="2000" dirty="0"/>
          </a:p>
          <a:p>
            <a:pPr lvl="1">
              <a:buClr>
                <a:srgbClr val="A50021"/>
              </a:buClr>
              <a:buFont typeface="Wingdings" charset="2"/>
              <a:buChar char="§"/>
            </a:pPr>
            <a:r>
              <a:rPr lang="en-GB" sz="2400" dirty="0" smtClean="0"/>
              <a:t>Non</a:t>
            </a:r>
            <a:r>
              <a:rPr lang="en-GB" sz="2400" dirty="0"/>
              <a:t>-TCMs can't </a:t>
            </a:r>
            <a:r>
              <a:rPr lang="en-GB" sz="2400" b="1" dirty="0" smtClean="0">
                <a:solidFill>
                  <a:srgbClr val="A50021"/>
                </a:solidFill>
              </a:rPr>
              <a:t>call </a:t>
            </a:r>
            <a:r>
              <a:rPr lang="en-GB" sz="2400" dirty="0" smtClean="0"/>
              <a:t>TCMs </a:t>
            </a:r>
            <a:r>
              <a:rPr lang="en-GB" sz="2400" dirty="0"/>
              <a:t>because they have no notion of time.</a:t>
            </a:r>
          </a:p>
          <a:p>
            <a:pPr lvl="1">
              <a:buClr>
                <a:srgbClr val="A50021"/>
              </a:buClr>
              <a:buFont typeface="Wingdings" charset="2"/>
              <a:buChar char="§"/>
            </a:pPr>
            <a:r>
              <a:rPr lang="en-GB" sz="2400" dirty="0" smtClean="0"/>
              <a:t>TCMs </a:t>
            </a:r>
            <a:r>
              <a:rPr lang="en-GB" sz="2400" dirty="0"/>
              <a:t>can (only) </a:t>
            </a:r>
            <a:r>
              <a:rPr lang="en-GB" sz="2400" dirty="0" smtClean="0"/>
              <a:t>be </a:t>
            </a:r>
            <a:r>
              <a:rPr lang="en-GB" sz="2400" b="1" dirty="0" smtClean="0">
                <a:solidFill>
                  <a:srgbClr val="A50021"/>
                </a:solidFill>
              </a:rPr>
              <a:t>started</a:t>
            </a:r>
            <a:r>
              <a:rPr lang="en-GB" sz="2400" dirty="0"/>
              <a:t> </a:t>
            </a:r>
            <a:r>
              <a:rPr lang="en-GB" sz="2400" dirty="0" smtClean="0"/>
              <a:t>(</a:t>
            </a:r>
            <a:r>
              <a:rPr lang="en-GB" sz="2400" dirty="0"/>
              <a:t>using </a:t>
            </a:r>
            <a:r>
              <a:rPr lang="en-GB" sz="2400" b="1" dirty="0" smtClean="0">
                <a:solidFill>
                  <a:srgbClr val="A50021"/>
                </a:solidFill>
                <a:latin typeface="Courier"/>
                <a:cs typeface="Courier"/>
              </a:rPr>
              <a:t>start</a:t>
            </a:r>
            <a:r>
              <a:rPr lang="en-GB" sz="2400" dirty="0" smtClean="0"/>
              <a:t>) </a:t>
            </a:r>
            <a:r>
              <a:rPr lang="en-GB" sz="2400" dirty="0"/>
              <a:t>from a non-TCM!</a:t>
            </a:r>
          </a:p>
        </p:txBody>
      </p:sp>
    </p:spTree>
    <p:extLst>
      <p:ext uri="{BB962C8B-B14F-4D97-AF65-F5344CB8AC3E}">
        <p14:creationId xmlns:p14="http://schemas.microsoft.com/office/powerpoint/2010/main" val="88198690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Synch between SN and Simulator</a:t>
            </a:r>
          </a:p>
        </p:txBody>
      </p:sp>
      <p:sp>
        <p:nvSpPr>
          <p:cNvPr id="4" name="TextBox 3"/>
          <p:cNvSpPr txBox="1"/>
          <p:nvPr/>
        </p:nvSpPr>
        <p:spPr>
          <a:xfrm>
            <a:off x="467544" y="3897052"/>
            <a:ext cx="1286380" cy="369332"/>
          </a:xfrm>
          <a:prstGeom prst="rect">
            <a:avLst/>
          </a:prstGeom>
          <a:noFill/>
          <a:ln w="19050">
            <a:solidFill>
              <a:schemeClr val="tx1"/>
            </a:solidFill>
          </a:ln>
        </p:spPr>
        <p:txBody>
          <a:bodyPr wrap="square" rtlCol="0">
            <a:spAutoFit/>
          </a:bodyPr>
          <a:lstStyle/>
          <a:p>
            <a:r>
              <a:rPr lang="en-GB" dirty="0" err="1" smtClean="0"/>
              <a:t>Specman</a:t>
            </a:r>
            <a:endParaRPr lang="en-GB" dirty="0"/>
          </a:p>
        </p:txBody>
      </p:sp>
      <p:sp>
        <p:nvSpPr>
          <p:cNvPr id="5" name="TextBox 4"/>
          <p:cNvSpPr txBox="1"/>
          <p:nvPr/>
        </p:nvSpPr>
        <p:spPr>
          <a:xfrm>
            <a:off x="447995" y="5044534"/>
            <a:ext cx="1286380" cy="369332"/>
          </a:xfrm>
          <a:prstGeom prst="rect">
            <a:avLst/>
          </a:prstGeom>
          <a:noFill/>
          <a:ln w="19050">
            <a:solidFill>
              <a:schemeClr val="tx1"/>
            </a:solidFill>
          </a:ln>
        </p:spPr>
        <p:txBody>
          <a:bodyPr wrap="square" rtlCol="0">
            <a:spAutoFit/>
          </a:bodyPr>
          <a:lstStyle/>
          <a:p>
            <a:r>
              <a:rPr lang="en-GB" dirty="0" smtClean="0"/>
              <a:t>Simulator</a:t>
            </a:r>
            <a:endParaRPr lang="en-GB" dirty="0"/>
          </a:p>
        </p:txBody>
      </p:sp>
      <p:sp>
        <p:nvSpPr>
          <p:cNvPr id="6" name="TextBox 5"/>
          <p:cNvSpPr txBox="1"/>
          <p:nvPr/>
        </p:nvSpPr>
        <p:spPr>
          <a:xfrm>
            <a:off x="1727684" y="2613682"/>
            <a:ext cx="1476164" cy="923330"/>
          </a:xfrm>
          <a:prstGeom prst="rect">
            <a:avLst/>
          </a:prstGeom>
          <a:noFill/>
          <a:ln w="19050">
            <a:solidFill>
              <a:schemeClr val="tx1"/>
            </a:solidFill>
          </a:ln>
        </p:spPr>
        <p:txBody>
          <a:bodyPr wrap="square" rtlCol="0">
            <a:spAutoFit/>
          </a:bodyPr>
          <a:lstStyle/>
          <a:p>
            <a:r>
              <a:rPr lang="en-GB" dirty="0" smtClean="0"/>
              <a:t>SN executes </a:t>
            </a:r>
            <a:r>
              <a:rPr lang="en-GB" dirty="0" err="1" smtClean="0"/>
              <a:t>presim</a:t>
            </a:r>
            <a:r>
              <a:rPr lang="en-GB" dirty="0" smtClean="0"/>
              <a:t> phase</a:t>
            </a:r>
            <a:endParaRPr lang="en-GB" dirty="0"/>
          </a:p>
        </p:txBody>
      </p:sp>
      <p:sp>
        <p:nvSpPr>
          <p:cNvPr id="7" name="TextBox 6"/>
          <p:cNvSpPr txBox="1"/>
          <p:nvPr/>
        </p:nvSpPr>
        <p:spPr>
          <a:xfrm>
            <a:off x="3419872" y="2613682"/>
            <a:ext cx="1286380" cy="923330"/>
          </a:xfrm>
          <a:prstGeom prst="rect">
            <a:avLst/>
          </a:prstGeom>
          <a:noFill/>
          <a:ln w="19050">
            <a:solidFill>
              <a:schemeClr val="tx1"/>
            </a:solidFill>
          </a:ln>
        </p:spPr>
        <p:txBody>
          <a:bodyPr wrap="square" rtlCol="0">
            <a:spAutoFit/>
          </a:bodyPr>
          <a:lstStyle/>
          <a:p>
            <a:r>
              <a:rPr lang="en-GB" dirty="0" smtClean="0"/>
              <a:t>SN gives control to simulator</a:t>
            </a:r>
            <a:endParaRPr lang="en-GB" dirty="0"/>
          </a:p>
        </p:txBody>
      </p:sp>
      <p:sp>
        <p:nvSpPr>
          <p:cNvPr id="8" name="TextBox 7"/>
          <p:cNvSpPr txBox="1"/>
          <p:nvPr/>
        </p:nvSpPr>
        <p:spPr>
          <a:xfrm>
            <a:off x="1871700" y="5792043"/>
            <a:ext cx="4024064" cy="923330"/>
          </a:xfrm>
          <a:prstGeom prst="rect">
            <a:avLst/>
          </a:prstGeom>
          <a:noFill/>
          <a:ln w="19050">
            <a:solidFill>
              <a:schemeClr val="tx1"/>
            </a:solidFill>
          </a:ln>
        </p:spPr>
        <p:txBody>
          <a:bodyPr wrap="square" rtlCol="0">
            <a:spAutoFit/>
          </a:bodyPr>
          <a:lstStyle/>
          <a:p>
            <a:r>
              <a:rPr lang="en-GB" dirty="0" err="1" smtClean="0"/>
              <a:t>Sim</a:t>
            </a:r>
            <a:r>
              <a:rPr lang="en-GB" dirty="0" smtClean="0"/>
              <a:t> runs until value of a signal attached to an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 changes. Issues </a:t>
            </a:r>
            <a:r>
              <a:rPr lang="en-GB" dirty="0" err="1" smtClean="0">
                <a:solidFill>
                  <a:srgbClr val="3366FF"/>
                </a:solidFill>
              </a:rPr>
              <a:t>callback</a:t>
            </a:r>
            <a:r>
              <a:rPr lang="en-GB" dirty="0" smtClean="0"/>
              <a:t> </a:t>
            </a:r>
            <a:r>
              <a:rPr lang="en-GB" dirty="0"/>
              <a:t>a</a:t>
            </a:r>
            <a:r>
              <a:rPr lang="en-GB" dirty="0" smtClean="0"/>
              <a:t>nd </a:t>
            </a:r>
            <a:r>
              <a:rPr lang="en-GB" dirty="0" err="1" smtClean="0"/>
              <a:t>sim</a:t>
            </a:r>
            <a:r>
              <a:rPr lang="en-GB" dirty="0" smtClean="0"/>
              <a:t> suspends.</a:t>
            </a:r>
            <a:endParaRPr lang="en-GB" dirty="0"/>
          </a:p>
        </p:txBody>
      </p:sp>
      <p:sp>
        <p:nvSpPr>
          <p:cNvPr id="9" name="TextBox 8"/>
          <p:cNvSpPr txBox="1"/>
          <p:nvPr/>
        </p:nvSpPr>
        <p:spPr>
          <a:xfrm>
            <a:off x="6264188" y="5778552"/>
            <a:ext cx="1908212" cy="923330"/>
          </a:xfrm>
          <a:prstGeom prst="rect">
            <a:avLst/>
          </a:prstGeom>
          <a:noFill/>
          <a:ln w="19050">
            <a:solidFill>
              <a:schemeClr val="tx1"/>
            </a:solidFill>
          </a:ln>
        </p:spPr>
        <p:txBody>
          <a:bodyPr wrap="square" rtlCol="0">
            <a:spAutoFit/>
          </a:bodyPr>
          <a:lstStyle/>
          <a:p>
            <a:r>
              <a:rPr lang="en-GB" dirty="0" err="1" smtClean="0"/>
              <a:t>Sim</a:t>
            </a:r>
            <a:r>
              <a:rPr lang="en-GB" dirty="0" smtClean="0"/>
              <a:t> continues until next </a:t>
            </a:r>
            <a:r>
              <a:rPr lang="en-GB" dirty="0" err="1" smtClean="0">
                <a:solidFill>
                  <a:srgbClr val="3366FF"/>
                </a:solidFill>
              </a:rPr>
              <a:t>callback</a:t>
            </a:r>
            <a:r>
              <a:rPr lang="en-GB" dirty="0" smtClean="0">
                <a:solidFill>
                  <a:srgbClr val="3366FF"/>
                </a:solidFill>
              </a:rPr>
              <a:t>.</a:t>
            </a:r>
            <a:endParaRPr lang="en-GB" dirty="0">
              <a:solidFill>
                <a:srgbClr val="3366FF"/>
              </a:solidFill>
            </a:endParaRPr>
          </a:p>
        </p:txBody>
      </p:sp>
      <p:sp>
        <p:nvSpPr>
          <p:cNvPr id="10" name="TextBox 9"/>
          <p:cNvSpPr txBox="1"/>
          <p:nvPr/>
        </p:nvSpPr>
        <p:spPr>
          <a:xfrm>
            <a:off x="5004048" y="1628800"/>
            <a:ext cx="3312368" cy="1200329"/>
          </a:xfrm>
          <a:prstGeom prst="rect">
            <a:avLst/>
          </a:prstGeom>
          <a:noFill/>
          <a:ln w="19050">
            <a:solidFill>
              <a:schemeClr val="tx1"/>
            </a:solidFill>
          </a:ln>
        </p:spPr>
        <p:txBody>
          <a:bodyPr wrap="square" rtlCol="0">
            <a:spAutoFit/>
          </a:bodyPr>
          <a:lstStyle/>
          <a:p>
            <a:r>
              <a:rPr lang="en-GB" dirty="0" err="1" smtClean="0">
                <a:solidFill>
                  <a:srgbClr val="3366FF"/>
                </a:solidFill>
              </a:rPr>
              <a:t>Callback</a:t>
            </a:r>
            <a:r>
              <a:rPr lang="en-GB" dirty="0" smtClean="0"/>
              <a:t> triggers all SN events attached to </a:t>
            </a:r>
            <a:r>
              <a:rPr lang="en-GB" dirty="0" smtClean="0">
                <a:latin typeface="Courier"/>
                <a:cs typeface="Courier"/>
              </a:rPr>
              <a:t>@</a:t>
            </a:r>
            <a:r>
              <a:rPr lang="en-GB" dirty="0" err="1" smtClean="0">
                <a:latin typeface="Courier"/>
                <a:cs typeface="Courier"/>
              </a:rPr>
              <a:t>sim</a:t>
            </a:r>
            <a:r>
              <a:rPr lang="en-GB" dirty="0" smtClean="0">
                <a:latin typeface="Courier"/>
                <a:cs typeface="Courier"/>
              </a:rPr>
              <a:t> </a:t>
            </a:r>
            <a:r>
              <a:rPr lang="en-GB" dirty="0" smtClean="0"/>
              <a:t>event.</a:t>
            </a:r>
          </a:p>
          <a:p>
            <a:r>
              <a:rPr lang="en-GB" dirty="0" smtClean="0"/>
              <a:t>SN evaluates TEs, emits events and executes TCMs.</a:t>
            </a:r>
            <a:endParaRPr lang="en-GB" dirty="0"/>
          </a:p>
        </p:txBody>
      </p:sp>
      <p:sp>
        <p:nvSpPr>
          <p:cNvPr id="11" name="TextBox 10"/>
          <p:cNvSpPr txBox="1"/>
          <p:nvPr/>
        </p:nvSpPr>
        <p:spPr>
          <a:xfrm rot="16200000">
            <a:off x="4405336" y="4522476"/>
            <a:ext cx="1404156" cy="369332"/>
          </a:xfrm>
          <a:prstGeom prst="rect">
            <a:avLst/>
          </a:prstGeom>
          <a:noFill/>
        </p:spPr>
        <p:txBody>
          <a:bodyPr wrap="square" rtlCol="0">
            <a:spAutoFit/>
          </a:bodyPr>
          <a:lstStyle/>
          <a:p>
            <a:r>
              <a:rPr lang="en-GB" b="1" dirty="0" err="1" smtClean="0">
                <a:solidFill>
                  <a:srgbClr val="3366FF"/>
                </a:solidFill>
              </a:rPr>
              <a:t>callback</a:t>
            </a:r>
            <a:endParaRPr lang="en-GB" b="1" dirty="0">
              <a:solidFill>
                <a:srgbClr val="3366FF"/>
              </a:solidFill>
            </a:endParaRPr>
          </a:p>
        </p:txBody>
      </p:sp>
      <p:sp>
        <p:nvSpPr>
          <p:cNvPr id="13" name="TextBox 12"/>
          <p:cNvSpPr txBox="1"/>
          <p:nvPr/>
        </p:nvSpPr>
        <p:spPr>
          <a:xfrm>
            <a:off x="5220072" y="3352346"/>
            <a:ext cx="1588722" cy="369332"/>
          </a:xfrm>
          <a:prstGeom prst="rect">
            <a:avLst/>
          </a:prstGeom>
          <a:noFill/>
        </p:spPr>
        <p:txBody>
          <a:bodyPr wrap="square" rtlCol="0">
            <a:spAutoFit/>
          </a:bodyPr>
          <a:lstStyle/>
          <a:p>
            <a:r>
              <a:rPr lang="en-GB" dirty="0" err="1" smtClean="0"/>
              <a:t>sys.tick_start</a:t>
            </a:r>
            <a:endParaRPr lang="en-GB" dirty="0"/>
          </a:p>
        </p:txBody>
      </p:sp>
      <p:sp>
        <p:nvSpPr>
          <p:cNvPr id="14" name="TextBox 13"/>
          <p:cNvSpPr txBox="1"/>
          <p:nvPr/>
        </p:nvSpPr>
        <p:spPr>
          <a:xfrm>
            <a:off x="7380312" y="3360040"/>
            <a:ext cx="1588722" cy="369332"/>
          </a:xfrm>
          <a:prstGeom prst="rect">
            <a:avLst/>
          </a:prstGeom>
          <a:noFill/>
        </p:spPr>
        <p:txBody>
          <a:bodyPr wrap="square" rtlCol="0">
            <a:spAutoFit/>
          </a:bodyPr>
          <a:lstStyle/>
          <a:p>
            <a:r>
              <a:rPr lang="en-GB" dirty="0" err="1" smtClean="0"/>
              <a:t>sys.tick_end</a:t>
            </a:r>
            <a:endParaRPr lang="en-GB" dirty="0"/>
          </a:p>
        </p:txBody>
      </p:sp>
      <p:sp>
        <p:nvSpPr>
          <p:cNvPr id="15" name="TextBox 14"/>
          <p:cNvSpPr txBox="1"/>
          <p:nvPr/>
        </p:nvSpPr>
        <p:spPr>
          <a:xfrm>
            <a:off x="3594563" y="5265204"/>
            <a:ext cx="946761" cy="369332"/>
          </a:xfrm>
          <a:prstGeom prst="rect">
            <a:avLst/>
          </a:prstGeom>
          <a:noFill/>
        </p:spPr>
        <p:txBody>
          <a:bodyPr wrap="square" rtlCol="0">
            <a:spAutoFit/>
          </a:bodyPr>
          <a:lstStyle/>
          <a:p>
            <a:r>
              <a:rPr lang="en-GB" b="1" dirty="0" smtClean="0">
                <a:solidFill>
                  <a:srgbClr val="24CB10"/>
                </a:solidFill>
              </a:rPr>
              <a:t>t=0 ns</a:t>
            </a:r>
            <a:endParaRPr lang="en-GB" b="1" dirty="0">
              <a:solidFill>
                <a:srgbClr val="24CB10"/>
              </a:solidFill>
            </a:endParaRPr>
          </a:p>
        </p:txBody>
      </p:sp>
      <p:sp>
        <p:nvSpPr>
          <p:cNvPr id="16" name="TextBox 15"/>
          <p:cNvSpPr txBox="1"/>
          <p:nvPr/>
        </p:nvSpPr>
        <p:spPr>
          <a:xfrm>
            <a:off x="4809928"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sp>
        <p:nvSpPr>
          <p:cNvPr id="18" name="TextBox 17"/>
          <p:cNvSpPr txBox="1"/>
          <p:nvPr/>
        </p:nvSpPr>
        <p:spPr>
          <a:xfrm>
            <a:off x="7128284" y="5239669"/>
            <a:ext cx="946761" cy="369332"/>
          </a:xfrm>
          <a:prstGeom prst="rect">
            <a:avLst/>
          </a:prstGeom>
          <a:noFill/>
        </p:spPr>
        <p:txBody>
          <a:bodyPr wrap="square" rtlCol="0">
            <a:spAutoFit/>
          </a:bodyPr>
          <a:lstStyle/>
          <a:p>
            <a:r>
              <a:rPr lang="en-GB" b="1" dirty="0" smtClean="0">
                <a:solidFill>
                  <a:srgbClr val="24CB10"/>
                </a:solidFill>
              </a:rPr>
              <a:t>t=N ns</a:t>
            </a:r>
            <a:endParaRPr lang="en-GB" b="1" dirty="0">
              <a:solidFill>
                <a:srgbClr val="24CB10"/>
              </a:solidFill>
            </a:endParaRPr>
          </a:p>
        </p:txBody>
      </p:sp>
      <p:grpSp>
        <p:nvGrpSpPr>
          <p:cNvPr id="21" name="Group 20"/>
          <p:cNvGrpSpPr/>
          <p:nvPr/>
        </p:nvGrpSpPr>
        <p:grpSpPr>
          <a:xfrm>
            <a:off x="447995" y="1621495"/>
            <a:ext cx="1408602" cy="675456"/>
            <a:chOff x="9540552" y="-783468"/>
            <a:chExt cx="1408602" cy="675456"/>
          </a:xfrm>
        </p:grpSpPr>
        <p:sp>
          <p:nvSpPr>
            <p:cNvPr id="19" name="Rounded Rectangle 18"/>
            <p:cNvSpPr/>
            <p:nvPr/>
          </p:nvSpPr>
          <p:spPr bwMode="auto">
            <a:xfrm>
              <a:off x="9540552" y="-783468"/>
              <a:ext cx="1408602" cy="67545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0" name="TextBox 19"/>
            <p:cNvSpPr txBox="1"/>
            <p:nvPr/>
          </p:nvSpPr>
          <p:spPr>
            <a:xfrm>
              <a:off x="9583274" y="-776163"/>
              <a:ext cx="1272971" cy="646331"/>
            </a:xfrm>
            <a:prstGeom prst="rect">
              <a:avLst/>
            </a:prstGeom>
            <a:noFill/>
          </p:spPr>
          <p:txBody>
            <a:bodyPr wrap="square" rtlCol="0">
              <a:spAutoFit/>
            </a:bodyPr>
            <a:lstStyle/>
            <a:p>
              <a:r>
                <a:rPr lang="en-GB" dirty="0" smtClean="0"/>
                <a:t>Issue Test command</a:t>
              </a:r>
              <a:endParaRPr lang="en-GB" dirty="0"/>
            </a:p>
          </p:txBody>
        </p:sp>
      </p:grpSp>
      <p:cxnSp>
        <p:nvCxnSpPr>
          <p:cNvPr id="24" name="Straight Connector 23"/>
          <p:cNvCxnSpPr>
            <a:stCxn id="5" idx="3"/>
          </p:cNvCxnSpPr>
          <p:nvPr/>
        </p:nvCxnSpPr>
        <p:spPr bwMode="auto">
          <a:xfrm>
            <a:off x="1734375" y="5229200"/>
            <a:ext cx="6608281" cy="0"/>
          </a:xfrm>
          <a:prstGeom prst="line">
            <a:avLst/>
          </a:prstGeom>
          <a:noFill/>
          <a:ln w="19050" cap="flat" cmpd="sng" algn="ctr">
            <a:solidFill>
              <a:schemeClr val="tx1"/>
            </a:solidFill>
            <a:prstDash val="solid"/>
            <a:round/>
            <a:headEnd type="none" w="med" len="med"/>
            <a:tailEnd type="triangle" w="lg" len="lg"/>
          </a:ln>
          <a:effectLst/>
        </p:spPr>
      </p:cxnSp>
      <p:sp>
        <p:nvSpPr>
          <p:cNvPr id="26" name="TextBox 25"/>
          <p:cNvSpPr txBox="1"/>
          <p:nvPr/>
        </p:nvSpPr>
        <p:spPr>
          <a:xfrm>
            <a:off x="8280412" y="5013176"/>
            <a:ext cx="616614" cy="369332"/>
          </a:xfrm>
          <a:prstGeom prst="rect">
            <a:avLst/>
          </a:prstGeom>
          <a:noFill/>
        </p:spPr>
        <p:txBody>
          <a:bodyPr wrap="square" rtlCol="0">
            <a:spAutoFit/>
          </a:bodyPr>
          <a:lstStyle/>
          <a:p>
            <a:r>
              <a:rPr lang="en-GB" dirty="0" smtClean="0"/>
              <a:t>time</a:t>
            </a:r>
            <a:endParaRPr lang="en-GB" dirty="0"/>
          </a:p>
        </p:txBody>
      </p:sp>
      <p:cxnSp>
        <p:nvCxnSpPr>
          <p:cNvPr id="27" name="Straight Connector 26"/>
          <p:cNvCxnSpPr/>
          <p:nvPr/>
        </p:nvCxnSpPr>
        <p:spPr bwMode="auto">
          <a:xfrm>
            <a:off x="1763688" y="4113076"/>
            <a:ext cx="6608281" cy="0"/>
          </a:xfrm>
          <a:prstGeom prst="line">
            <a:avLst/>
          </a:prstGeom>
          <a:noFill/>
          <a:ln w="19050" cap="flat" cmpd="sng" algn="ctr">
            <a:solidFill>
              <a:schemeClr val="tx1"/>
            </a:solidFill>
            <a:prstDash val="solid"/>
            <a:round/>
            <a:headEnd type="none" w="med" len="med"/>
            <a:tailEnd type="triangle" w="lg" len="lg"/>
          </a:ln>
          <a:effectLst/>
        </p:spPr>
      </p:cxnSp>
      <p:cxnSp>
        <p:nvCxnSpPr>
          <p:cNvPr id="29" name="Curved Connector 28"/>
          <p:cNvCxnSpPr>
            <a:stCxn id="19" idx="3"/>
            <a:endCxn id="6" idx="0"/>
          </p:cNvCxnSpPr>
          <p:nvPr/>
        </p:nvCxnSpPr>
        <p:spPr bwMode="auto">
          <a:xfrm>
            <a:off x="1856597" y="1959223"/>
            <a:ext cx="609169" cy="654459"/>
          </a:xfrm>
          <a:prstGeom prst="curvedConnector2">
            <a:avLst/>
          </a:prstGeom>
          <a:noFill/>
          <a:ln w="19050" cap="flat" cmpd="sng" algn="ctr">
            <a:solidFill>
              <a:schemeClr val="tx1"/>
            </a:solidFill>
            <a:prstDash val="solid"/>
            <a:round/>
            <a:headEnd type="none" w="med" len="med"/>
            <a:tailEnd type="triangle" w="lg" len="lg"/>
          </a:ln>
          <a:effectLst/>
        </p:spPr>
      </p:cxnSp>
      <p:cxnSp>
        <p:nvCxnSpPr>
          <p:cNvPr id="32" name="Straight Arrow Connector 31"/>
          <p:cNvCxnSpPr>
            <a:stCxn id="6" idx="2"/>
          </p:cNvCxnSpPr>
          <p:nvPr/>
        </p:nvCxnSpPr>
        <p:spPr bwMode="auto">
          <a:xfrm>
            <a:off x="2465766" y="3537012"/>
            <a:ext cx="0" cy="57606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3" name="Straight Arrow Connector 32"/>
          <p:cNvCxnSpPr/>
          <p:nvPr/>
        </p:nvCxnSpPr>
        <p:spPr bwMode="auto">
          <a:xfrm>
            <a:off x="4067944" y="3537012"/>
            <a:ext cx="0" cy="169218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5" name="Straight Arrow Connector 34"/>
          <p:cNvCxnSpPr/>
          <p:nvPr/>
        </p:nvCxnSpPr>
        <p:spPr bwMode="auto">
          <a:xfrm flipV="1">
            <a:off x="5292080" y="2829130"/>
            <a:ext cx="0" cy="1283946"/>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39" name="Straight Arrow Connector 38"/>
          <p:cNvCxnSpPr/>
          <p:nvPr/>
        </p:nvCxnSpPr>
        <p:spPr bwMode="auto">
          <a:xfrm flipV="1">
            <a:off x="5283309" y="4065169"/>
            <a:ext cx="0" cy="1164031"/>
          </a:xfrm>
          <a:prstGeom prst="straightConnector1">
            <a:avLst/>
          </a:prstGeom>
          <a:noFill/>
          <a:ln w="19050" cap="flat" cmpd="sng" algn="ctr">
            <a:solidFill>
              <a:srgbClr val="3366FF"/>
            </a:solidFill>
            <a:prstDash val="solid"/>
            <a:round/>
            <a:headEnd type="none" w="med" len="med"/>
            <a:tailEnd type="triangle" w="lg" len="lg"/>
          </a:ln>
          <a:effectLst/>
        </p:spPr>
      </p:cxnSp>
      <p:cxnSp>
        <p:nvCxnSpPr>
          <p:cNvPr id="40" name="Straight Arrow Connector 39"/>
          <p:cNvCxnSpPr/>
          <p:nvPr/>
        </p:nvCxnSpPr>
        <p:spPr bwMode="auto">
          <a:xfrm>
            <a:off x="7488324" y="2845795"/>
            <a:ext cx="0" cy="126728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1" name="Straight Arrow Connector 40"/>
          <p:cNvCxnSpPr/>
          <p:nvPr/>
        </p:nvCxnSpPr>
        <p:spPr bwMode="auto">
          <a:xfrm flipV="1">
            <a:off x="7488324" y="4113076"/>
            <a:ext cx="0" cy="1132789"/>
          </a:xfrm>
          <a:prstGeom prst="straightConnector1">
            <a:avLst/>
          </a:prstGeom>
          <a:noFill/>
          <a:ln w="19050" cap="flat" cmpd="sng" algn="ctr">
            <a:solidFill>
              <a:srgbClr val="3366FF"/>
            </a:solidFill>
            <a:prstDash val="solid"/>
            <a:round/>
            <a:headEnd type="triangle" w="lg" len="lg"/>
            <a:tailEnd type="none" w="lg" len="lg"/>
          </a:ln>
          <a:effectLst/>
        </p:spPr>
      </p:cxnSp>
      <p:cxnSp>
        <p:nvCxnSpPr>
          <p:cNvPr id="46" name="Straight Connector 45"/>
          <p:cNvCxnSpPr/>
          <p:nvPr/>
        </p:nvCxnSpPr>
        <p:spPr bwMode="auto">
          <a:xfrm>
            <a:off x="5292080" y="4113076"/>
            <a:ext cx="2196244" cy="0"/>
          </a:xfrm>
          <a:prstGeom prst="line">
            <a:avLst/>
          </a:prstGeom>
          <a:noFill/>
          <a:ln w="25400" cap="flat" cmpd="sng" algn="ctr">
            <a:solidFill>
              <a:srgbClr val="3366FF"/>
            </a:solidFill>
            <a:prstDash val="solid"/>
            <a:round/>
            <a:headEnd type="none" w="med" len="med"/>
            <a:tailEnd type="none" w="lg" len="lg"/>
          </a:ln>
          <a:effectLst/>
        </p:spPr>
      </p:cxnSp>
      <p:cxnSp>
        <p:nvCxnSpPr>
          <p:cNvPr id="50" name="Straight Connector 49"/>
          <p:cNvCxnSpPr/>
          <p:nvPr/>
        </p:nvCxnSpPr>
        <p:spPr bwMode="auto">
          <a:xfrm>
            <a:off x="4067944" y="5229200"/>
            <a:ext cx="1215365" cy="0"/>
          </a:xfrm>
          <a:prstGeom prst="line">
            <a:avLst/>
          </a:prstGeom>
          <a:noFill/>
          <a:ln w="25400" cap="flat" cmpd="sng" algn="ctr">
            <a:solidFill>
              <a:srgbClr val="24CB10"/>
            </a:solidFill>
            <a:prstDash val="solid"/>
            <a:round/>
            <a:headEnd type="none" w="med" len="med"/>
            <a:tailEnd type="none" w="lg" len="lg"/>
          </a:ln>
          <a:effectLst/>
        </p:spPr>
      </p:cxnSp>
      <p:cxnSp>
        <p:nvCxnSpPr>
          <p:cNvPr id="52" name="Straight Connector 51"/>
          <p:cNvCxnSpPr/>
          <p:nvPr/>
        </p:nvCxnSpPr>
        <p:spPr bwMode="auto">
          <a:xfrm>
            <a:off x="7488324" y="5229200"/>
            <a:ext cx="684076" cy="0"/>
          </a:xfrm>
          <a:prstGeom prst="line">
            <a:avLst/>
          </a:prstGeom>
          <a:noFill/>
          <a:ln w="25400" cap="flat" cmpd="sng" algn="ctr">
            <a:solidFill>
              <a:srgbClr val="24CB10"/>
            </a:solidFill>
            <a:prstDash val="solid"/>
            <a:round/>
            <a:headEnd type="none" w="med" len="med"/>
            <a:tailEnd type="none" w="lg" len="lg"/>
          </a:ln>
          <a:effectLst/>
        </p:spPr>
      </p:cxn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731" y="2462584"/>
            <a:ext cx="8229600" cy="2176091"/>
          </a:xfrm>
        </p:spPr>
        <p:txBody>
          <a:bodyPr/>
          <a:lstStyle/>
          <a:p>
            <a:pPr marL="0" indent="0">
              <a:buNone/>
            </a:pPr>
            <a:r>
              <a:rPr lang="en-GB" sz="4000" b="1" dirty="0" smtClean="0"/>
              <a:t>Advanced Checking: </a:t>
            </a:r>
          </a:p>
          <a:p>
            <a:pPr marL="0" indent="0">
              <a:buNone/>
            </a:pPr>
            <a:r>
              <a:rPr lang="en-GB" sz="3600" b="1" dirty="0" err="1" smtClean="0">
                <a:solidFill>
                  <a:srgbClr val="A50021"/>
                </a:solidFill>
              </a:rPr>
              <a:t>Scoreboarding</a:t>
            </a:r>
            <a:r>
              <a:rPr lang="en-GB" sz="3600" b="1" dirty="0" smtClean="0">
                <a:solidFill>
                  <a:srgbClr val="A50021"/>
                </a:solidFill>
              </a:rPr>
              <a:t> in e</a:t>
            </a:r>
          </a:p>
          <a:p>
            <a:pPr marL="0" indent="0">
              <a:buNone/>
            </a:pPr>
            <a:r>
              <a:rPr lang="en-GB" sz="1800" dirty="0" smtClean="0">
                <a:solidFill>
                  <a:srgbClr val="A50021"/>
                </a:solidFill>
              </a:rPr>
              <a:t>(this refers back to the lecture on checking)</a:t>
            </a:r>
            <a:endParaRPr lang="en-GB" sz="1800" dirty="0">
              <a:solidFill>
                <a:srgbClr val="A50021"/>
              </a:solidFill>
            </a:endParaRPr>
          </a:p>
        </p:txBody>
      </p:sp>
      <p:sp>
        <p:nvSpPr>
          <p:cNvPr id="4" name="Rectangle 3"/>
          <p:cNvSpPr>
            <a:spLocks noChangeArrowheads="1"/>
          </p:cNvSpPr>
          <p:nvPr/>
        </p:nvSpPr>
        <p:spPr bwMode="auto">
          <a:xfrm>
            <a:off x="5857937" y="5243513"/>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5" name="Line 4"/>
          <p:cNvSpPr>
            <a:spLocks noChangeShapeType="1"/>
          </p:cNvSpPr>
          <p:nvPr/>
        </p:nvSpPr>
        <p:spPr bwMode="auto">
          <a:xfrm>
            <a:off x="5251512" y="5848350"/>
            <a:ext cx="606425" cy="0"/>
          </a:xfrm>
          <a:prstGeom prst="line">
            <a:avLst/>
          </a:prstGeom>
          <a:noFill/>
          <a:ln w="25400">
            <a:solidFill>
              <a:schemeClr val="tx1"/>
            </a:solidFill>
            <a:round/>
            <a:headEnd/>
            <a:tailEnd type="triangle" w="lg" len="lg"/>
          </a:ln>
        </p:spPr>
        <p:txBody>
          <a:bodyPr/>
          <a:lstStyle/>
          <a:p>
            <a:endParaRPr lang="en-GB"/>
          </a:p>
        </p:txBody>
      </p:sp>
      <p:sp>
        <p:nvSpPr>
          <p:cNvPr id="6" name="Line 5"/>
          <p:cNvSpPr>
            <a:spLocks noChangeShapeType="1"/>
          </p:cNvSpPr>
          <p:nvPr/>
        </p:nvSpPr>
        <p:spPr bwMode="auto">
          <a:xfrm>
            <a:off x="8285224" y="5848350"/>
            <a:ext cx="608013" cy="0"/>
          </a:xfrm>
          <a:prstGeom prst="line">
            <a:avLst/>
          </a:prstGeom>
          <a:noFill/>
          <a:ln w="25400">
            <a:solidFill>
              <a:schemeClr val="tx1"/>
            </a:solidFill>
            <a:round/>
            <a:headEnd/>
            <a:tailEnd type="triangle" w="lg" len="lg"/>
          </a:ln>
        </p:spPr>
        <p:txBody>
          <a:bodyPr/>
          <a:lstStyle/>
          <a:p>
            <a:endParaRPr lang="en-GB"/>
          </a:p>
        </p:txBody>
      </p:sp>
      <p:sp>
        <p:nvSpPr>
          <p:cNvPr id="7" name="Rectangle 6"/>
          <p:cNvSpPr>
            <a:spLocks noChangeArrowheads="1"/>
          </p:cNvSpPr>
          <p:nvPr/>
        </p:nvSpPr>
        <p:spPr bwMode="auto">
          <a:xfrm>
            <a:off x="5857937" y="3429000"/>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8" name="Group 7"/>
          <p:cNvGrpSpPr>
            <a:grpSpLocks/>
          </p:cNvGrpSpPr>
          <p:nvPr/>
        </p:nvGrpSpPr>
        <p:grpSpPr bwMode="auto">
          <a:xfrm>
            <a:off x="5453124" y="4033838"/>
            <a:ext cx="404813" cy="1881187"/>
            <a:chOff x="806" y="2017"/>
            <a:chExt cx="288" cy="1344"/>
          </a:xfrm>
        </p:grpSpPr>
        <p:sp>
          <p:nvSpPr>
            <p:cNvPr id="9"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10"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11"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12" name="Group 11"/>
          <p:cNvGrpSpPr>
            <a:grpSpLocks/>
          </p:cNvGrpSpPr>
          <p:nvPr/>
        </p:nvGrpSpPr>
        <p:grpSpPr bwMode="auto">
          <a:xfrm>
            <a:off x="8285224" y="4033838"/>
            <a:ext cx="404813" cy="1881187"/>
            <a:chOff x="2822" y="2017"/>
            <a:chExt cx="288" cy="1344"/>
          </a:xfrm>
        </p:grpSpPr>
        <p:sp>
          <p:nvSpPr>
            <p:cNvPr id="13"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14"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15"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16" name="Oval 15"/>
          <p:cNvSpPr>
            <a:spLocks noChangeArrowheads="1"/>
          </p:cNvSpPr>
          <p:nvPr/>
        </p:nvSpPr>
        <p:spPr bwMode="auto">
          <a:xfrm>
            <a:off x="5453124" y="5983288"/>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17" name="Oval 16"/>
          <p:cNvSpPr>
            <a:spLocks noChangeArrowheads="1"/>
          </p:cNvSpPr>
          <p:nvPr/>
        </p:nvSpPr>
        <p:spPr bwMode="auto">
          <a:xfrm>
            <a:off x="5453124" y="5983288"/>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18" name="Rectangle 17"/>
          <p:cNvSpPr>
            <a:spLocks noChangeArrowheads="1"/>
          </p:cNvSpPr>
          <p:nvPr/>
        </p:nvSpPr>
        <p:spPr bwMode="auto">
          <a:xfrm>
            <a:off x="7880412" y="5915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19" name="Rectangle 18"/>
          <p:cNvSpPr>
            <a:spLocks noChangeArrowheads="1"/>
          </p:cNvSpPr>
          <p:nvPr/>
        </p:nvSpPr>
        <p:spPr bwMode="auto">
          <a:xfrm>
            <a:off x="8623362" y="5915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20" name="Group 19"/>
          <p:cNvGrpSpPr>
            <a:grpSpLocks/>
          </p:cNvGrpSpPr>
          <p:nvPr/>
        </p:nvGrpSpPr>
        <p:grpSpPr bwMode="auto">
          <a:xfrm>
            <a:off x="6194487" y="3105150"/>
            <a:ext cx="1754187" cy="793750"/>
            <a:chOff x="1334" y="1354"/>
            <a:chExt cx="1248" cy="567"/>
          </a:xfrm>
        </p:grpSpPr>
        <p:sp>
          <p:nvSpPr>
            <p:cNvPr id="21"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22"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extLst>
      <p:ext uri="{BB962C8B-B14F-4D97-AF65-F5344CB8AC3E}">
        <p14:creationId xmlns:p14="http://schemas.microsoft.com/office/powerpoint/2010/main" val="22759261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par>
                                <p:cTn id="12" presetID="5" presetClass="entr" presetSubtype="1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heckerboard(across)">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16"/>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17"/>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17"/>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16"/>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18"/>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19"/>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6" grpId="1" animBg="1"/>
      <p:bldP spid="16" grpId="2" animBg="1"/>
      <p:bldP spid="17" grpId="0" animBg="1"/>
      <p:bldP spid="17" grpId="1" animBg="1"/>
      <p:bldP spid="17" grpId="2" animBg="1"/>
      <p:bldP spid="18" grpId="0" animBg="1"/>
      <p:bldP spid="18" grpId="1" animBg="1"/>
      <p:bldP spid="19" grpId="0" animBg="1"/>
      <p:bldP spid="19"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dirty="0" err="1" smtClean="0"/>
              <a:t>Scoreboarding</a:t>
            </a:r>
            <a:r>
              <a:rPr lang="en-GB" dirty="0" smtClean="0"/>
              <a:t> in e - 1</a:t>
            </a:r>
            <a:endParaRPr lang="en-US" dirty="0" smtClean="0"/>
          </a:p>
        </p:txBody>
      </p:sp>
      <p:sp>
        <p:nvSpPr>
          <p:cNvPr id="34819" name="Rectangle 3"/>
          <p:cNvSpPr>
            <a:spLocks noGrp="1" noChangeArrowheads="1"/>
          </p:cNvSpPr>
          <p:nvPr>
            <p:ph type="body" idx="1"/>
          </p:nvPr>
        </p:nvSpPr>
        <p:spPr>
          <a:xfrm>
            <a:off x="481012" y="1354138"/>
            <a:ext cx="8411467" cy="5237162"/>
          </a:xfrm>
        </p:spPr>
        <p:txBody>
          <a:bodyPr/>
          <a:lstStyle/>
          <a:p>
            <a:pPr eaLnBrk="1" hangingPunct="1">
              <a:lnSpc>
                <a:spcPct val="80000"/>
              </a:lnSpc>
            </a:pPr>
            <a:r>
              <a:rPr lang="en-US" sz="2000" dirty="0" smtClean="0"/>
              <a:t>Assume: DUV does not change order of packets.</a:t>
            </a:r>
          </a:p>
          <a:p>
            <a:pPr lvl="1" eaLnBrk="1" hangingPunct="1">
              <a:lnSpc>
                <a:spcPct val="80000"/>
              </a:lnSpc>
            </a:pPr>
            <a:r>
              <a:rPr lang="en-US" sz="1800" dirty="0" smtClean="0"/>
              <a:t>Hence, first packet on scoreboard has to match received packet.</a:t>
            </a:r>
          </a:p>
          <a:p>
            <a:pPr eaLnBrk="1" hangingPunct="1">
              <a:lnSpc>
                <a:spcPct val="30000"/>
              </a:lnSpc>
              <a:buFont typeface="Wingdings" pitchFamily="2" charset="2"/>
              <a:buNone/>
            </a:pPr>
            <a:endParaRPr lang="en-US" sz="1800" dirty="0" smtClean="0">
              <a:latin typeface="Courier New" pitchFamily="49" charset="0"/>
              <a:cs typeface="Courier New" pitchFamily="49" charset="0"/>
            </a:endParaRPr>
          </a:p>
          <a:p>
            <a:pPr lvl="1" eaLnBrk="1" hangingPunct="1">
              <a:lnSpc>
                <a:spcPct val="80000"/>
              </a:lnSpc>
              <a:buFontTx/>
              <a:buNone/>
            </a:pPr>
            <a:r>
              <a:rPr lang="en-US" sz="1500" dirty="0" smtClean="0">
                <a:latin typeface="Courier New" pitchFamily="49" charset="0"/>
                <a:cs typeface="Courier New" pitchFamily="49" charset="0"/>
              </a:rPr>
              <a:t>import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unit scoreboard {</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expected_packets</a:t>
            </a:r>
            <a:r>
              <a:rPr lang="en-US" sz="1500" dirty="0" smtClean="0">
                <a:latin typeface="Courier New" pitchFamily="49" charset="0"/>
                <a:cs typeface="Courier New" pitchFamily="49" charset="0"/>
              </a:rPr>
              <a:t> : list of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A50021"/>
                </a:solidFill>
                <a:latin typeface="Courier New" pitchFamily="49" charset="0"/>
                <a:cs typeface="Courier New" pitchFamily="49" charset="0"/>
              </a:rPr>
              <a:t>add_packet</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p_in</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 is {</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0000CC"/>
                </a:solidFill>
                <a:latin typeface="Courier New" pitchFamily="49" charset="0"/>
                <a:cs typeface="Courier New" pitchFamily="49" charset="0"/>
              </a:rPr>
              <a:t>expected_packets.add</a:t>
            </a:r>
            <a:r>
              <a:rPr lang="en-US" sz="1500" dirty="0" smtClean="0">
                <a:solidFill>
                  <a:srgbClr val="0000CC"/>
                </a:solidFill>
                <a:latin typeface="Courier New" pitchFamily="49" charset="0"/>
                <a:cs typeface="Courier New" pitchFamily="49" charset="0"/>
              </a:rPr>
              <a:t>(</a:t>
            </a:r>
            <a:r>
              <a:rPr lang="en-US" sz="1500" dirty="0" err="1" smtClean="0">
                <a:solidFill>
                  <a:srgbClr val="0000CC"/>
                </a:solidFill>
                <a:latin typeface="Courier New" pitchFamily="49" charset="0"/>
                <a:cs typeface="Courier New" pitchFamily="49" charset="0"/>
              </a:rPr>
              <a:t>p_in</a:t>
            </a:r>
            <a:r>
              <a:rPr lang="en-US" sz="1500" dirty="0" smtClean="0">
                <a:solidFill>
                  <a:srgbClr val="0000CC"/>
                </a:solidFill>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p>
          <a:p>
            <a:pPr lvl="1" eaLnBrk="1" hangingPunct="1">
              <a:lnSpc>
                <a:spcPct val="0"/>
              </a:lnSpc>
              <a:buFontTx/>
              <a:buNone/>
            </a:pPr>
            <a:endParaRPr lang="en-US" sz="1500" dirty="0" smtClean="0">
              <a:latin typeface="Courier New" pitchFamily="49" charset="0"/>
              <a:cs typeface="Courier New" pitchFamily="49" charset="0"/>
            </a:endParaRP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A50021"/>
                </a:solidFill>
                <a:latin typeface="Courier New" pitchFamily="49" charset="0"/>
                <a:cs typeface="Courier New" pitchFamily="49" charset="0"/>
              </a:rPr>
              <a:t>check_packet</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p_out</a:t>
            </a:r>
            <a:r>
              <a:rPr lang="en-US" sz="1500" dirty="0" smtClean="0">
                <a:latin typeface="Courier New" pitchFamily="49" charset="0"/>
                <a:cs typeface="Courier New" pitchFamily="49" charset="0"/>
              </a:rPr>
              <a:t> : </a:t>
            </a:r>
            <a:r>
              <a:rPr lang="en-US" sz="1500" dirty="0" err="1" smtClean="0">
                <a:latin typeface="Courier New" pitchFamily="49" charset="0"/>
                <a:cs typeface="Courier New" pitchFamily="49" charset="0"/>
              </a:rPr>
              <a:t>packet_s</a:t>
            </a:r>
            <a:r>
              <a:rPr lang="en-US" sz="1500" dirty="0" smtClean="0">
                <a:latin typeface="Courier New" pitchFamily="49" charset="0"/>
                <a:cs typeface="Courier New" pitchFamily="49" charset="0"/>
              </a:rPr>
              <a:t>) is {</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var</a:t>
            </a:r>
            <a:r>
              <a:rPr lang="en-US" sz="1500" dirty="0" smtClean="0">
                <a:latin typeface="Courier New" pitchFamily="49" charset="0"/>
                <a:cs typeface="Courier New" pitchFamily="49" charset="0"/>
              </a:rPr>
              <a:t> diff : list of string;</a:t>
            </a:r>
          </a:p>
          <a:p>
            <a:pPr lvl="1" eaLnBrk="1" hangingPunct="1">
              <a:lnSpc>
                <a:spcPct val="80000"/>
              </a:lnSpc>
              <a:buFontTx/>
              <a:buNone/>
            </a:pPr>
            <a:r>
              <a:rPr lang="en-US" sz="1400" dirty="0" smtClean="0">
                <a:latin typeface="Courier New" pitchFamily="49" charset="0"/>
                <a:cs typeface="Courier New" pitchFamily="49" charset="0"/>
              </a:rPr>
              <a:t>     -- Compare physical fields of first packet on </a:t>
            </a:r>
            <a:r>
              <a:rPr lang="en-US" sz="1400" dirty="0" err="1" smtClean="0">
                <a:latin typeface="Courier New" pitchFamily="49" charset="0"/>
                <a:cs typeface="Courier New" pitchFamily="49" charset="0"/>
              </a:rPr>
              <a:t>scb</a:t>
            </a:r>
            <a:r>
              <a:rPr lang="en-US" sz="1400" dirty="0" smtClean="0">
                <a:latin typeface="Courier New" pitchFamily="49" charset="0"/>
                <a:cs typeface="Courier New" pitchFamily="49" charset="0"/>
              </a:rPr>
              <a:t> with </a:t>
            </a:r>
            <a:r>
              <a:rPr lang="en-US" sz="1400" dirty="0" err="1" smtClean="0">
                <a:latin typeface="Courier New" pitchFamily="49" charset="0"/>
                <a:cs typeface="Courier New" pitchFamily="49" charset="0"/>
              </a:rPr>
              <a:t>p_out</a:t>
            </a:r>
            <a:r>
              <a:rPr lang="en-US" sz="1400" dirty="0" smtClean="0">
                <a:latin typeface="Courier New" pitchFamily="49" charset="0"/>
                <a:cs typeface="Courier New" pitchFamily="49" charset="0"/>
              </a:rPr>
              <a:t>.</a:t>
            </a:r>
          </a:p>
          <a:p>
            <a:pPr lvl="1" eaLnBrk="1" hangingPunct="1">
              <a:lnSpc>
                <a:spcPct val="80000"/>
              </a:lnSpc>
              <a:buFontTx/>
              <a:buNone/>
            </a:pPr>
            <a:r>
              <a:rPr lang="en-US" sz="1400" dirty="0" smtClean="0">
                <a:latin typeface="Courier New" pitchFamily="49" charset="0"/>
                <a:cs typeface="Courier New" pitchFamily="49" charset="0"/>
              </a:rPr>
              <a:t>     -- Report up to 10 differences.</a:t>
            </a:r>
          </a:p>
          <a:p>
            <a:pPr lvl="1" eaLnBrk="1" hangingPunct="1">
              <a:lnSpc>
                <a:spcPct val="80000"/>
              </a:lnSpc>
              <a:buFontTx/>
              <a:buNone/>
            </a:pPr>
            <a:r>
              <a:rPr lang="en-US" sz="1500" dirty="0" smtClean="0">
                <a:latin typeface="Courier New" pitchFamily="49" charset="0"/>
                <a:cs typeface="Courier New" pitchFamily="49" charset="0"/>
              </a:rPr>
              <a:t>    diff = </a:t>
            </a:r>
            <a:r>
              <a:rPr lang="en-US" sz="1500" dirty="0" err="1" smtClean="0">
                <a:solidFill>
                  <a:srgbClr val="0000CC"/>
                </a:solidFill>
                <a:latin typeface="Courier New" pitchFamily="49" charset="0"/>
                <a:cs typeface="Courier New" pitchFamily="49" charset="0"/>
              </a:rPr>
              <a:t>deep_compare_physical</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expected_packets</a:t>
            </a:r>
            <a:r>
              <a:rPr lang="en-US" sz="1500" dirty="0" smtClean="0">
                <a:latin typeface="Courier New" pitchFamily="49" charset="0"/>
                <a:cs typeface="Courier New" pitchFamily="49" charset="0"/>
              </a:rPr>
              <a:t>[0], </a:t>
            </a:r>
            <a:r>
              <a:rPr lang="en-US" sz="1500" dirty="0" err="1" smtClean="0">
                <a:latin typeface="Courier New" pitchFamily="49" charset="0"/>
                <a:cs typeface="Courier New" pitchFamily="49" charset="0"/>
              </a:rPr>
              <a:t>p_out</a:t>
            </a:r>
            <a:r>
              <a:rPr lang="en-US" sz="1500" dirty="0" smtClean="0">
                <a:latin typeface="Courier New" pitchFamily="49" charset="0"/>
                <a:cs typeface="Courier New" pitchFamily="49" charset="0"/>
              </a:rPr>
              <a:t>, 10);</a:t>
            </a:r>
          </a:p>
          <a:p>
            <a:pPr lvl="1" eaLnBrk="1" hangingPunct="1">
              <a:lnSpc>
                <a:spcPct val="80000"/>
              </a:lnSpc>
              <a:buFontTx/>
              <a:buNone/>
            </a:pPr>
            <a:r>
              <a:rPr lang="en-US" sz="1500" dirty="0" smtClean="0">
                <a:latin typeface="Courier New" pitchFamily="49" charset="0"/>
                <a:cs typeface="Courier New" pitchFamily="49" charset="0"/>
              </a:rPr>
              <a:t>    check that (</a:t>
            </a:r>
            <a:r>
              <a:rPr lang="en-US" sz="1500" dirty="0" err="1" smtClean="0">
                <a:latin typeface="Courier New" pitchFamily="49" charset="0"/>
                <a:cs typeface="Courier New" pitchFamily="49" charset="0"/>
              </a:rPr>
              <a:t>diff.is_empty</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else </a:t>
            </a:r>
            <a:r>
              <a:rPr lang="en-US" sz="1500" dirty="0" err="1" smtClean="0">
                <a:latin typeface="Courier New" pitchFamily="49" charset="0"/>
                <a:cs typeface="Courier New" pitchFamily="49" charset="0"/>
              </a:rPr>
              <a:t>dut_error</a:t>
            </a:r>
            <a:r>
              <a:rPr lang="en-US" sz="1500" dirty="0" smtClean="0">
                <a:latin typeface="Courier New" pitchFamily="49" charset="0"/>
                <a:cs typeface="Courier New" pitchFamily="49" charset="0"/>
              </a:rPr>
              <a:t>(‘‘Packet not found on </a:t>
            </a:r>
            <a:r>
              <a:rPr lang="en-US" sz="1500" dirty="0" err="1" smtClean="0">
                <a:latin typeface="Courier New" pitchFamily="49" charset="0"/>
                <a:cs typeface="Courier New" pitchFamily="49" charset="0"/>
              </a:rPr>
              <a:t>scoreboard.’</a:t>
            </a:r>
            <a:r>
              <a:rPr lang="en-US" sz="1500" dirty="0" err="1" smtClean="0">
                <a:latin typeface="Courier New" pitchFamily="49" charset="0"/>
                <a:cs typeface="Courier New" pitchFamily="49" charset="0"/>
              </a:rPr>
              <a:t>’,diff</a:t>
            </a:r>
            <a:r>
              <a:rPr lang="en-US" sz="1500" dirty="0" smtClean="0">
                <a:latin typeface="Courier New" pitchFamily="49" charset="0"/>
                <a:cs typeface="Courier New" pitchFamily="49" charset="0"/>
              </a:rPr>
              <a:t>);</a:t>
            </a:r>
          </a:p>
          <a:p>
            <a:pPr lvl="1" eaLnBrk="1" hangingPunct="1">
              <a:lnSpc>
                <a:spcPct val="80000"/>
              </a:lnSpc>
              <a:buFontTx/>
              <a:buNone/>
            </a:pPr>
            <a:r>
              <a:rPr lang="en-US" sz="1500" dirty="0" smtClean="0">
                <a:latin typeface="Courier New" pitchFamily="49" charset="0"/>
                <a:cs typeface="Courier New" pitchFamily="49" charset="0"/>
              </a:rPr>
              <a:t>    </a:t>
            </a:r>
            <a:r>
              <a:rPr lang="en-US" sz="1400" dirty="0" smtClean="0">
                <a:latin typeface="Courier New" pitchFamily="49" charset="0"/>
                <a:cs typeface="Courier New" pitchFamily="49" charset="0"/>
              </a:rPr>
              <a:t>-- If match was successful, continue.</a:t>
            </a:r>
          </a:p>
          <a:p>
            <a:pPr lvl="1" eaLnBrk="1" hangingPunct="1">
              <a:lnSpc>
                <a:spcPct val="80000"/>
              </a:lnSpc>
              <a:buFontTx/>
              <a:buNone/>
            </a:pPr>
            <a:r>
              <a:rPr lang="en-US" sz="1500" dirty="0" smtClean="0">
                <a:latin typeface="Courier New" pitchFamily="49" charset="0"/>
                <a:cs typeface="Courier New" pitchFamily="49" charset="0"/>
              </a:rPr>
              <a:t>    out(‘‘Found received packet on scoreboard.’’);</a:t>
            </a:r>
          </a:p>
          <a:p>
            <a:pPr lvl="1" eaLnBrk="1" hangingPunct="1">
              <a:lnSpc>
                <a:spcPct val="80000"/>
              </a:lnSpc>
              <a:buFontTx/>
              <a:buNone/>
            </a:pPr>
            <a:r>
              <a:rPr lang="en-US" sz="1500" dirty="0" smtClean="0">
                <a:latin typeface="Courier New" pitchFamily="49" charset="0"/>
                <a:cs typeface="Courier New" pitchFamily="49" charset="0"/>
              </a:rPr>
              <a:t>    </a:t>
            </a:r>
            <a:r>
              <a:rPr lang="en-US" sz="1500" dirty="0" err="1" smtClean="0">
                <a:solidFill>
                  <a:srgbClr val="0000CC"/>
                </a:solidFill>
                <a:latin typeface="Courier New" pitchFamily="49" charset="0"/>
                <a:cs typeface="Courier New" pitchFamily="49" charset="0"/>
              </a:rPr>
              <a:t>expected_packets.delete</a:t>
            </a:r>
            <a:r>
              <a:rPr lang="en-US" sz="1500" dirty="0" smtClean="0">
                <a:solidFill>
                  <a:srgbClr val="0000CC"/>
                </a:solidFill>
                <a:latin typeface="Courier New" pitchFamily="49" charset="0"/>
                <a:cs typeface="Courier New" pitchFamily="49" charset="0"/>
              </a:rPr>
              <a:t>(0);</a:t>
            </a:r>
          </a:p>
          <a:p>
            <a:pPr lvl="1" eaLnBrk="1" hangingPunct="1">
              <a:lnSpc>
                <a:spcPct val="80000"/>
              </a:lnSpc>
              <a:buFontTx/>
              <a:buNone/>
            </a:pPr>
            <a:r>
              <a:rPr lang="en-US" sz="1500" dirty="0" smtClean="0">
                <a:latin typeface="Courier New" pitchFamily="49" charset="0"/>
                <a:cs typeface="Courier New" pitchFamily="49" charset="0"/>
              </a:rPr>
              <a:t>  };</a:t>
            </a:r>
          </a:p>
          <a:p>
            <a:pPr lvl="1" eaLnBrk="1" hangingPunct="1">
              <a:lnSpc>
                <a:spcPct val="80000"/>
              </a:lnSpc>
              <a:buFontTx/>
              <a:buNone/>
            </a:pPr>
            <a:r>
              <a:rPr lang="en-US" sz="1500" dirty="0" smtClean="0">
                <a:latin typeface="Courier New" pitchFamily="49" charset="0"/>
                <a:cs typeface="Courier New" pitchFamily="49" charset="0"/>
              </a:rPr>
              <a:t>};</a:t>
            </a:r>
          </a:p>
        </p:txBody>
      </p:sp>
    </p:spTree>
    <p:extLst>
      <p:ext uri="{BB962C8B-B14F-4D97-AF65-F5344CB8AC3E}">
        <p14:creationId xmlns:p14="http://schemas.microsoft.com/office/powerpoint/2010/main" val="74077593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extLst>
      <p:ext uri="{BB962C8B-B14F-4D97-AF65-F5344CB8AC3E}">
        <p14:creationId xmlns:p14="http://schemas.microsoft.com/office/powerpoint/2010/main" val="412944362"/>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Specman</a:t>
            </a:r>
            <a:r>
              <a:rPr lang="en-GB" dirty="0"/>
              <a:t> Elite </a:t>
            </a:r>
            <a:r>
              <a:rPr lang="en-GB" dirty="0" smtClean="0"/>
              <a:t>Tutorial</a:t>
            </a:r>
            <a:endParaRPr lang="en-GB" dirty="0"/>
          </a:p>
        </p:txBody>
      </p:sp>
      <p:sp>
        <p:nvSpPr>
          <p:cNvPr id="3" name="Content Placeholder 2"/>
          <p:cNvSpPr>
            <a:spLocks noGrp="1"/>
          </p:cNvSpPr>
          <p:nvPr>
            <p:ph idx="1"/>
          </p:nvPr>
        </p:nvSpPr>
        <p:spPr>
          <a:xfrm>
            <a:off x="468313" y="1268760"/>
            <a:ext cx="8229600" cy="5472608"/>
          </a:xfrm>
        </p:spPr>
        <p:txBody>
          <a:bodyPr/>
          <a:lstStyle/>
          <a:p>
            <a:r>
              <a:rPr lang="en-GB" sz="2400" b="1" dirty="0" smtClean="0"/>
              <a:t>DUV:</a:t>
            </a:r>
            <a:r>
              <a:rPr lang="en-GB" sz="2400" dirty="0" smtClean="0"/>
              <a:t> </a:t>
            </a:r>
            <a:r>
              <a:rPr lang="en-GB" sz="2400" dirty="0"/>
              <a:t>simple CPU </a:t>
            </a:r>
            <a:r>
              <a:rPr lang="en-GB" sz="2000" dirty="0"/>
              <a:t>(ALU, 4 </a:t>
            </a:r>
            <a:r>
              <a:rPr lang="en-GB" sz="2000" dirty="0" err="1"/>
              <a:t>regs</a:t>
            </a:r>
            <a:r>
              <a:rPr lang="en-GB" sz="2000" dirty="0"/>
              <a:t>, PC, </a:t>
            </a:r>
            <a:r>
              <a:rPr lang="en-GB" sz="2000" dirty="0" err="1" smtClean="0"/>
              <a:t>PC_Stack</a:t>
            </a:r>
            <a:r>
              <a:rPr lang="en-GB" sz="2000" dirty="0"/>
              <a:t>, fetch/exec FSM)</a:t>
            </a:r>
            <a:endParaRPr lang="en-GB" sz="2400" dirty="0"/>
          </a:p>
          <a:p>
            <a:pPr lvl="1"/>
            <a:r>
              <a:rPr lang="en-GB" sz="2000" dirty="0" smtClean="0"/>
              <a:t>Interface: </a:t>
            </a:r>
            <a:r>
              <a:rPr lang="en-GB" sz="2000" dirty="0"/>
              <a:t>clock, reset, instruction [8 bit]</a:t>
            </a:r>
          </a:p>
          <a:p>
            <a:r>
              <a:rPr lang="en-GB" sz="2400" dirty="0" smtClean="0">
                <a:solidFill>
                  <a:srgbClr val="A50021"/>
                </a:solidFill>
              </a:rPr>
              <a:t>Learn </a:t>
            </a:r>
            <a:r>
              <a:rPr lang="en-GB" sz="2400" dirty="0">
                <a:solidFill>
                  <a:srgbClr val="A50021"/>
                </a:solidFill>
              </a:rPr>
              <a:t>how to</a:t>
            </a:r>
            <a:r>
              <a:rPr lang="en-GB" sz="2400" dirty="0" smtClean="0">
                <a:solidFill>
                  <a:srgbClr val="A50021"/>
                </a:solidFill>
              </a:rPr>
              <a:t>:</a:t>
            </a:r>
            <a:endParaRPr lang="en-GB" sz="2400" dirty="0">
              <a:solidFill>
                <a:srgbClr val="A50021"/>
              </a:solidFill>
            </a:endParaRPr>
          </a:p>
          <a:p>
            <a:pPr lvl="1"/>
            <a:r>
              <a:rPr lang="en-GB" sz="2000" dirty="0" smtClean="0"/>
              <a:t>Design </a:t>
            </a:r>
            <a:r>
              <a:rPr lang="en-GB" sz="2000" dirty="0"/>
              <a:t>the verification environment</a:t>
            </a:r>
          </a:p>
          <a:p>
            <a:pPr lvl="1"/>
            <a:r>
              <a:rPr lang="en-GB" sz="2000" dirty="0" smtClean="0"/>
              <a:t>Define </a:t>
            </a:r>
            <a:r>
              <a:rPr lang="en-GB" sz="2000" dirty="0"/>
              <a:t>DUV interfaces</a:t>
            </a:r>
          </a:p>
          <a:p>
            <a:pPr lvl="1"/>
            <a:r>
              <a:rPr lang="en-GB" sz="2000" dirty="0" smtClean="0"/>
              <a:t>Generate </a:t>
            </a:r>
            <a:r>
              <a:rPr lang="en-GB" sz="2000" dirty="0"/>
              <a:t>a simple test</a:t>
            </a:r>
          </a:p>
          <a:p>
            <a:pPr lvl="1"/>
            <a:r>
              <a:rPr lang="en-GB" sz="2000" dirty="0" smtClean="0"/>
              <a:t>Drive </a:t>
            </a:r>
            <a:r>
              <a:rPr lang="en-GB" sz="2000" dirty="0"/>
              <a:t>and check the DUV</a:t>
            </a:r>
          </a:p>
          <a:p>
            <a:pPr lvl="1"/>
            <a:r>
              <a:rPr lang="en-GB" sz="2000" dirty="0" smtClean="0"/>
              <a:t>Generate </a:t>
            </a:r>
            <a:r>
              <a:rPr lang="en-GB" sz="2000" dirty="0"/>
              <a:t>constraint-driven tests</a:t>
            </a:r>
          </a:p>
          <a:p>
            <a:pPr lvl="1"/>
            <a:r>
              <a:rPr lang="en-GB" sz="2000" dirty="0" smtClean="0"/>
              <a:t>Define </a:t>
            </a:r>
            <a:r>
              <a:rPr lang="en-GB" sz="2000" dirty="0"/>
              <a:t>and analyse test coverage</a:t>
            </a:r>
          </a:p>
          <a:p>
            <a:pPr lvl="1"/>
            <a:r>
              <a:rPr lang="en-GB" sz="2000" dirty="0" smtClean="0"/>
              <a:t>Create </a:t>
            </a:r>
            <a:r>
              <a:rPr lang="en-GB" sz="2000" dirty="0"/>
              <a:t>corner case tests</a:t>
            </a:r>
          </a:p>
          <a:p>
            <a:pPr lvl="1"/>
            <a:r>
              <a:rPr lang="en-GB" sz="2000" dirty="0" smtClean="0"/>
              <a:t>Create </a:t>
            </a:r>
            <a:r>
              <a:rPr lang="en-GB" sz="2000" dirty="0"/>
              <a:t>temporal and data checks</a:t>
            </a:r>
          </a:p>
          <a:p>
            <a:pPr lvl="1"/>
            <a:r>
              <a:rPr lang="en-GB" sz="2000" dirty="0" smtClean="0"/>
              <a:t>Analyse </a:t>
            </a:r>
            <a:r>
              <a:rPr lang="en-GB" sz="2000" dirty="0"/>
              <a:t>and bypass bugs</a:t>
            </a:r>
          </a:p>
          <a:p>
            <a:r>
              <a:rPr lang="en-GB" sz="2400" dirty="0" smtClean="0">
                <a:solidFill>
                  <a:srgbClr val="A50021"/>
                </a:solidFill>
              </a:rPr>
              <a:t>About </a:t>
            </a:r>
            <a:r>
              <a:rPr lang="en-GB" sz="2400" dirty="0">
                <a:solidFill>
                  <a:srgbClr val="A50021"/>
                </a:solidFill>
              </a:rPr>
              <a:t>100 pages. A really easy </a:t>
            </a:r>
            <a:r>
              <a:rPr lang="en-GB" sz="2400" dirty="0" smtClean="0">
                <a:solidFill>
                  <a:srgbClr val="A50021"/>
                </a:solidFill>
              </a:rPr>
              <a:t>“learn </a:t>
            </a:r>
            <a:r>
              <a:rPr lang="en-GB" sz="2400" dirty="0">
                <a:solidFill>
                  <a:srgbClr val="A50021"/>
                </a:solidFill>
              </a:rPr>
              <a:t>by </a:t>
            </a:r>
            <a:r>
              <a:rPr lang="en-GB" sz="2400" dirty="0" smtClean="0">
                <a:solidFill>
                  <a:srgbClr val="A50021"/>
                </a:solidFill>
              </a:rPr>
              <a:t>doing” </a:t>
            </a:r>
            <a:r>
              <a:rPr lang="en-GB" sz="2400" dirty="0">
                <a:solidFill>
                  <a:srgbClr val="A50021"/>
                </a:solidFill>
              </a:rPr>
              <a:t>lab. Takes about 2h. </a:t>
            </a:r>
            <a:r>
              <a:rPr lang="en-GB" sz="2400" dirty="0" smtClean="0">
                <a:solidFill>
                  <a:srgbClr val="A50021"/>
                </a:solidFill>
                <a:sym typeface="Wingdings"/>
              </a:rPr>
              <a:t></a:t>
            </a:r>
            <a:endParaRPr lang="en-GB" sz="2400" dirty="0">
              <a:solidFill>
                <a:srgbClr val="A50021"/>
              </a:solidFill>
            </a:endParaRP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SN Verification Process</a:t>
            </a:r>
          </a:p>
        </p:txBody>
      </p:sp>
      <p:sp>
        <p:nvSpPr>
          <p:cNvPr id="3" name="TextBox 2"/>
          <p:cNvSpPr txBox="1"/>
          <p:nvPr/>
        </p:nvSpPr>
        <p:spPr>
          <a:xfrm>
            <a:off x="316797" y="1449147"/>
            <a:ext cx="1442346" cy="2681264"/>
          </a:xfrm>
          <a:prstGeom prst="rect">
            <a:avLst/>
          </a:prstGeom>
          <a:solidFill>
            <a:srgbClr val="F1C7EE">
              <a:alpha val="65000"/>
            </a:srgbClr>
          </a:solidFill>
          <a:ln w="19050">
            <a:solidFill>
              <a:schemeClr val="tx1">
                <a:alpha val="79000"/>
              </a:schemeClr>
            </a:solidFill>
          </a:ln>
        </p:spPr>
        <p:txBody>
          <a:bodyPr wrap="square" rtlCol="0">
            <a:noAutofit/>
          </a:bodyPr>
          <a:lstStyle/>
          <a:p>
            <a:r>
              <a:rPr lang="en-GB" b="1" dirty="0" smtClean="0"/>
              <a:t>Verification Plan</a:t>
            </a:r>
            <a:endParaRPr lang="en-GB" b="1" dirty="0"/>
          </a:p>
        </p:txBody>
      </p:sp>
      <p:sp>
        <p:nvSpPr>
          <p:cNvPr id="4" name="TextBox 3"/>
          <p:cNvSpPr txBox="1"/>
          <p:nvPr/>
        </p:nvSpPr>
        <p:spPr>
          <a:xfrm>
            <a:off x="437842" y="3357696"/>
            <a:ext cx="1227234" cy="646331"/>
          </a:xfrm>
          <a:prstGeom prst="rect">
            <a:avLst/>
          </a:prstGeom>
          <a:noFill/>
          <a:ln w="19050">
            <a:solidFill>
              <a:schemeClr val="tx1"/>
            </a:solidFill>
          </a:ln>
        </p:spPr>
        <p:txBody>
          <a:bodyPr wrap="square" rtlCol="0">
            <a:spAutoFit/>
          </a:bodyPr>
          <a:lstStyle/>
          <a:p>
            <a:r>
              <a:rPr lang="en-GB" dirty="0" smtClean="0"/>
              <a:t>Coverage Metrics</a:t>
            </a:r>
            <a:endParaRPr lang="en-GB" dirty="0"/>
          </a:p>
        </p:txBody>
      </p:sp>
      <p:sp>
        <p:nvSpPr>
          <p:cNvPr id="5" name="TextBox 4"/>
          <p:cNvSpPr txBox="1"/>
          <p:nvPr/>
        </p:nvSpPr>
        <p:spPr>
          <a:xfrm>
            <a:off x="538879" y="2246307"/>
            <a:ext cx="1025973" cy="646331"/>
          </a:xfrm>
          <a:prstGeom prst="rect">
            <a:avLst/>
          </a:prstGeom>
          <a:noFill/>
          <a:ln w="19050">
            <a:solidFill>
              <a:schemeClr val="tx1"/>
            </a:solidFill>
          </a:ln>
        </p:spPr>
        <p:txBody>
          <a:bodyPr wrap="square" rtlCol="0">
            <a:spAutoFit/>
          </a:bodyPr>
          <a:lstStyle/>
          <a:p>
            <a:r>
              <a:rPr lang="en-GB" dirty="0" smtClean="0"/>
              <a:t>Test Cases</a:t>
            </a:r>
            <a:endParaRPr lang="en-GB" dirty="0"/>
          </a:p>
        </p:txBody>
      </p:sp>
      <p:sp>
        <p:nvSpPr>
          <p:cNvPr id="6" name="TextBox 5"/>
          <p:cNvSpPr txBox="1"/>
          <p:nvPr/>
        </p:nvSpPr>
        <p:spPr>
          <a:xfrm>
            <a:off x="657328" y="4681690"/>
            <a:ext cx="1025973" cy="646331"/>
          </a:xfrm>
          <a:prstGeom prst="rect">
            <a:avLst/>
          </a:prstGeom>
          <a:noFill/>
          <a:ln w="19050">
            <a:solidFill>
              <a:schemeClr val="tx1"/>
            </a:solidFill>
          </a:ln>
        </p:spPr>
        <p:txBody>
          <a:bodyPr wrap="square" rtlCol="0">
            <a:spAutoFit/>
          </a:bodyPr>
          <a:lstStyle/>
          <a:p>
            <a:r>
              <a:rPr lang="en-GB" dirty="0" smtClean="0"/>
              <a:t>DUV Spec</a:t>
            </a:r>
            <a:endParaRPr lang="en-GB" dirty="0"/>
          </a:p>
        </p:txBody>
      </p:sp>
      <p:sp>
        <p:nvSpPr>
          <p:cNvPr id="10" name="TextBox 9"/>
          <p:cNvSpPr txBox="1"/>
          <p:nvPr/>
        </p:nvSpPr>
        <p:spPr>
          <a:xfrm>
            <a:off x="2417603" y="2374827"/>
            <a:ext cx="878668" cy="369332"/>
          </a:xfrm>
          <a:prstGeom prst="rect">
            <a:avLst/>
          </a:prstGeom>
          <a:noFill/>
          <a:ln w="19050">
            <a:solidFill>
              <a:schemeClr val="tx1"/>
            </a:solidFill>
          </a:ln>
        </p:spPr>
        <p:txBody>
          <a:bodyPr wrap="square" rtlCol="0">
            <a:spAutoFit/>
          </a:bodyPr>
          <a:lstStyle/>
          <a:p>
            <a:r>
              <a:rPr lang="en-GB" dirty="0" smtClean="0"/>
              <a:t>Test 1</a:t>
            </a:r>
            <a:endParaRPr lang="en-GB" dirty="0"/>
          </a:p>
        </p:txBody>
      </p:sp>
      <p:sp>
        <p:nvSpPr>
          <p:cNvPr id="11" name="TextBox 10"/>
          <p:cNvSpPr txBox="1"/>
          <p:nvPr/>
        </p:nvSpPr>
        <p:spPr>
          <a:xfrm>
            <a:off x="3557696" y="2370428"/>
            <a:ext cx="878668" cy="369332"/>
          </a:xfrm>
          <a:prstGeom prst="rect">
            <a:avLst/>
          </a:prstGeom>
          <a:noFill/>
          <a:ln w="19050">
            <a:solidFill>
              <a:schemeClr val="tx1"/>
            </a:solidFill>
          </a:ln>
        </p:spPr>
        <p:txBody>
          <a:bodyPr wrap="square" rtlCol="0">
            <a:spAutoFit/>
          </a:bodyPr>
          <a:lstStyle/>
          <a:p>
            <a:r>
              <a:rPr lang="en-GB" dirty="0" smtClean="0"/>
              <a:t>Test 2</a:t>
            </a:r>
            <a:endParaRPr lang="en-GB" dirty="0"/>
          </a:p>
        </p:txBody>
      </p:sp>
      <p:sp>
        <p:nvSpPr>
          <p:cNvPr id="12" name="TextBox 11"/>
          <p:cNvSpPr txBox="1"/>
          <p:nvPr/>
        </p:nvSpPr>
        <p:spPr>
          <a:xfrm>
            <a:off x="6274308" y="2381709"/>
            <a:ext cx="1066080" cy="368871"/>
          </a:xfrm>
          <a:prstGeom prst="rect">
            <a:avLst/>
          </a:prstGeom>
          <a:noFill/>
          <a:ln w="19050">
            <a:solidFill>
              <a:schemeClr val="tx1"/>
            </a:solidFill>
          </a:ln>
        </p:spPr>
        <p:txBody>
          <a:bodyPr wrap="square" rtlCol="0">
            <a:spAutoFit/>
          </a:bodyPr>
          <a:lstStyle/>
          <a:p>
            <a:r>
              <a:rPr lang="en-GB" dirty="0" smtClean="0"/>
              <a:t>Test n-1</a:t>
            </a:r>
            <a:endParaRPr lang="en-GB" dirty="0"/>
          </a:p>
        </p:txBody>
      </p:sp>
      <p:sp>
        <p:nvSpPr>
          <p:cNvPr id="13" name="TextBox 12"/>
          <p:cNvSpPr txBox="1"/>
          <p:nvPr/>
        </p:nvSpPr>
        <p:spPr>
          <a:xfrm>
            <a:off x="7562425" y="2377310"/>
            <a:ext cx="878668" cy="369332"/>
          </a:xfrm>
          <a:prstGeom prst="rect">
            <a:avLst/>
          </a:prstGeom>
          <a:noFill/>
          <a:ln w="19050">
            <a:solidFill>
              <a:schemeClr val="tx1"/>
            </a:solidFill>
          </a:ln>
        </p:spPr>
        <p:txBody>
          <a:bodyPr wrap="square" rtlCol="0">
            <a:spAutoFit/>
          </a:bodyPr>
          <a:lstStyle/>
          <a:p>
            <a:r>
              <a:rPr lang="en-GB" dirty="0" smtClean="0"/>
              <a:t>Test n</a:t>
            </a:r>
            <a:endParaRPr lang="en-GB" dirty="0"/>
          </a:p>
        </p:txBody>
      </p:sp>
      <p:grpSp>
        <p:nvGrpSpPr>
          <p:cNvPr id="17" name="Group 16"/>
          <p:cNvGrpSpPr/>
          <p:nvPr/>
        </p:nvGrpSpPr>
        <p:grpSpPr>
          <a:xfrm>
            <a:off x="4226051" y="4078970"/>
            <a:ext cx="1119221" cy="752636"/>
            <a:chOff x="1285571" y="3575019"/>
            <a:chExt cx="1708866" cy="752636"/>
          </a:xfrm>
        </p:grpSpPr>
        <p:sp>
          <p:nvSpPr>
            <p:cNvPr id="18" name="Rounded Rectangle 17"/>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285571" y="3637739"/>
              <a:ext cx="1708866" cy="646331"/>
            </a:xfrm>
            <a:prstGeom prst="rect">
              <a:avLst/>
            </a:prstGeom>
            <a:noFill/>
          </p:spPr>
          <p:txBody>
            <a:bodyPr wrap="square" rtlCol="0">
              <a:spAutoFit/>
            </a:bodyPr>
            <a:lstStyle/>
            <a:p>
              <a:r>
                <a:rPr lang="en-GB" dirty="0" smtClean="0"/>
                <a:t>Driving Stimulus</a:t>
              </a:r>
              <a:endParaRPr lang="en-GB" dirty="0"/>
            </a:p>
          </p:txBody>
        </p:sp>
      </p:grpSp>
      <p:grpSp>
        <p:nvGrpSpPr>
          <p:cNvPr id="20" name="Group 19"/>
          <p:cNvGrpSpPr/>
          <p:nvPr/>
        </p:nvGrpSpPr>
        <p:grpSpPr>
          <a:xfrm>
            <a:off x="7562425" y="4094649"/>
            <a:ext cx="1184581" cy="752636"/>
            <a:chOff x="1285571" y="3575019"/>
            <a:chExt cx="1708866" cy="752636"/>
          </a:xfrm>
        </p:grpSpPr>
        <p:sp>
          <p:nvSpPr>
            <p:cNvPr id="21" name="Rounded Rectangle 20"/>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285571" y="3637739"/>
              <a:ext cx="1708866" cy="646331"/>
            </a:xfrm>
            <a:prstGeom prst="rect">
              <a:avLst/>
            </a:prstGeom>
            <a:noFill/>
          </p:spPr>
          <p:txBody>
            <a:bodyPr wrap="square" rtlCol="0">
              <a:spAutoFit/>
            </a:bodyPr>
            <a:lstStyle/>
            <a:p>
              <a:r>
                <a:rPr lang="en-GB" dirty="0" smtClean="0"/>
                <a:t>Collecting Output</a:t>
              </a:r>
              <a:endParaRPr lang="en-GB" dirty="0"/>
            </a:p>
          </p:txBody>
        </p:sp>
      </p:grpSp>
      <p:grpSp>
        <p:nvGrpSpPr>
          <p:cNvPr id="23" name="Group 22"/>
          <p:cNvGrpSpPr/>
          <p:nvPr/>
        </p:nvGrpSpPr>
        <p:grpSpPr>
          <a:xfrm>
            <a:off x="5741316" y="5212321"/>
            <a:ext cx="1285570" cy="595837"/>
            <a:chOff x="1285570" y="3575019"/>
            <a:chExt cx="1693187" cy="752636"/>
          </a:xfrm>
        </p:grpSpPr>
        <p:sp>
          <p:nvSpPr>
            <p:cNvPr id="24" name="Rounded Rectangle 23"/>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285570" y="3683954"/>
              <a:ext cx="1693186" cy="466525"/>
            </a:xfrm>
            <a:prstGeom prst="rect">
              <a:avLst/>
            </a:prstGeom>
            <a:noFill/>
          </p:spPr>
          <p:txBody>
            <a:bodyPr wrap="square" rtlCol="0">
              <a:spAutoFit/>
            </a:bodyPr>
            <a:lstStyle/>
            <a:p>
              <a:r>
                <a:rPr lang="en-GB" dirty="0" smtClean="0"/>
                <a:t>Coverage</a:t>
              </a:r>
              <a:endParaRPr lang="en-GB" dirty="0"/>
            </a:p>
          </p:txBody>
        </p:sp>
      </p:grpSp>
      <p:grpSp>
        <p:nvGrpSpPr>
          <p:cNvPr id="26" name="Group 25"/>
          <p:cNvGrpSpPr/>
          <p:nvPr/>
        </p:nvGrpSpPr>
        <p:grpSpPr>
          <a:xfrm>
            <a:off x="2417603" y="4094649"/>
            <a:ext cx="1332150" cy="752636"/>
            <a:chOff x="1342866" y="3575019"/>
            <a:chExt cx="1728627" cy="752636"/>
          </a:xfrm>
        </p:grpSpPr>
        <p:sp>
          <p:nvSpPr>
            <p:cNvPr id="27" name="Rounded Rectangle 26"/>
            <p:cNvSpPr/>
            <p:nvPr/>
          </p:nvSpPr>
          <p:spPr bwMode="auto">
            <a:xfrm>
              <a:off x="1393981" y="3575019"/>
              <a:ext cx="1677512"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342866" y="3637739"/>
              <a:ext cx="1708866" cy="646331"/>
            </a:xfrm>
            <a:prstGeom prst="rect">
              <a:avLst/>
            </a:prstGeom>
            <a:noFill/>
          </p:spPr>
          <p:txBody>
            <a:bodyPr wrap="square" rtlCol="0">
              <a:spAutoFit/>
            </a:bodyPr>
            <a:lstStyle/>
            <a:p>
              <a:r>
                <a:rPr lang="en-GB" dirty="0" smtClean="0"/>
                <a:t>Generating Stimulus</a:t>
              </a:r>
              <a:endParaRPr lang="en-GB" dirty="0"/>
            </a:p>
          </p:txBody>
        </p:sp>
      </p:grpSp>
      <p:grpSp>
        <p:nvGrpSpPr>
          <p:cNvPr id="29" name="Group 28"/>
          <p:cNvGrpSpPr/>
          <p:nvPr/>
        </p:nvGrpSpPr>
        <p:grpSpPr>
          <a:xfrm>
            <a:off x="5777320" y="3122493"/>
            <a:ext cx="1152128" cy="595837"/>
            <a:chOff x="1376689" y="3575019"/>
            <a:chExt cx="1708871" cy="752636"/>
          </a:xfrm>
        </p:grpSpPr>
        <p:sp>
          <p:nvSpPr>
            <p:cNvPr id="30" name="Rounded Rectangle 29"/>
            <p:cNvSpPr/>
            <p:nvPr/>
          </p:nvSpPr>
          <p:spPr bwMode="auto">
            <a:xfrm>
              <a:off x="1408049"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376689" y="3683954"/>
              <a:ext cx="1693186" cy="466525"/>
            </a:xfrm>
            <a:prstGeom prst="rect">
              <a:avLst/>
            </a:prstGeom>
            <a:noFill/>
          </p:spPr>
          <p:txBody>
            <a:bodyPr wrap="square" rtlCol="0">
              <a:spAutoFit/>
            </a:bodyPr>
            <a:lstStyle/>
            <a:p>
              <a:r>
                <a:rPr lang="en-GB" dirty="0" smtClean="0"/>
                <a:t>Checking</a:t>
              </a:r>
              <a:endParaRPr lang="en-GB" dirty="0"/>
            </a:p>
          </p:txBody>
        </p:sp>
      </p:grpSp>
      <p:sp>
        <p:nvSpPr>
          <p:cNvPr id="33" name="TextBox 32"/>
          <p:cNvSpPr txBox="1"/>
          <p:nvPr/>
        </p:nvSpPr>
        <p:spPr>
          <a:xfrm>
            <a:off x="6029348" y="4152778"/>
            <a:ext cx="705492" cy="624715"/>
          </a:xfrm>
          <a:prstGeom prst="rect">
            <a:avLst/>
          </a:prstGeom>
          <a:noFill/>
          <a:ln w="19050">
            <a:solidFill>
              <a:schemeClr val="tx1"/>
            </a:solidFill>
          </a:ln>
        </p:spPr>
        <p:txBody>
          <a:bodyPr vert="horz" wrap="square" rtlCol="0" anchor="ctr">
            <a:noAutofit/>
          </a:bodyPr>
          <a:lstStyle/>
          <a:p>
            <a:r>
              <a:rPr lang="en-GB" dirty="0" smtClean="0"/>
              <a:t>DUV</a:t>
            </a:r>
          </a:p>
        </p:txBody>
      </p:sp>
      <p:sp>
        <p:nvSpPr>
          <p:cNvPr id="34" name="TextBox 33"/>
          <p:cNvSpPr txBox="1"/>
          <p:nvPr/>
        </p:nvSpPr>
        <p:spPr>
          <a:xfrm>
            <a:off x="4737899" y="2374262"/>
            <a:ext cx="1238536" cy="369332"/>
          </a:xfrm>
          <a:prstGeom prst="rect">
            <a:avLst/>
          </a:prstGeom>
          <a:noFill/>
        </p:spPr>
        <p:txBody>
          <a:bodyPr wrap="square" rtlCol="0">
            <a:spAutoFit/>
          </a:bodyPr>
          <a:lstStyle/>
          <a:p>
            <a:r>
              <a:rPr lang="en-GB" dirty="0" err="1" smtClean="0"/>
              <a:t>Testbase</a:t>
            </a:r>
            <a:endParaRPr lang="en-GB" dirty="0"/>
          </a:p>
        </p:txBody>
      </p:sp>
      <p:sp>
        <p:nvSpPr>
          <p:cNvPr id="35" name="Rectangle 34"/>
          <p:cNvSpPr/>
          <p:nvPr/>
        </p:nvSpPr>
        <p:spPr bwMode="auto">
          <a:xfrm>
            <a:off x="2119727" y="2217462"/>
            <a:ext cx="6753938" cy="658557"/>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2119727" y="2997058"/>
            <a:ext cx="6772753" cy="2952222"/>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flipV="1">
            <a:off x="1665076" y="4681690"/>
            <a:ext cx="791918" cy="33518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0" name="Straight Arrow Connector 39"/>
          <p:cNvCxnSpPr>
            <a:endCxn id="10" idx="1"/>
          </p:cNvCxnSpPr>
          <p:nvPr/>
        </p:nvCxnSpPr>
        <p:spPr bwMode="auto">
          <a:xfrm flipV="1">
            <a:off x="1546578" y="2559493"/>
            <a:ext cx="871025" cy="910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2" name="Straight Arrow Connector 41"/>
          <p:cNvCxnSpPr/>
          <p:nvPr/>
        </p:nvCxnSpPr>
        <p:spPr bwMode="auto">
          <a:xfrm>
            <a:off x="1665076" y="3718331"/>
            <a:ext cx="791918" cy="614467"/>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7" name="Straight Arrow Connector 46"/>
          <p:cNvCxnSpPr>
            <a:stCxn id="27" idx="3"/>
            <a:endCxn id="19" idx="1"/>
          </p:cNvCxnSpPr>
          <p:nvPr/>
        </p:nvCxnSpPr>
        <p:spPr bwMode="auto">
          <a:xfrm flipV="1">
            <a:off x="3749753" y="4464856"/>
            <a:ext cx="476298" cy="611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9" name="Straight Arrow Connector 48"/>
          <p:cNvCxnSpPr>
            <a:stCxn id="19" idx="3"/>
            <a:endCxn id="33" idx="1"/>
          </p:cNvCxnSpPr>
          <p:nvPr/>
        </p:nvCxnSpPr>
        <p:spPr bwMode="auto">
          <a:xfrm>
            <a:off x="5345272" y="4464856"/>
            <a:ext cx="684076" cy="280"/>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55" name="Straight Arrow Connector 54"/>
          <p:cNvCxnSpPr>
            <a:stCxn id="33" idx="3"/>
            <a:endCxn id="22" idx="1"/>
          </p:cNvCxnSpPr>
          <p:nvPr/>
        </p:nvCxnSpPr>
        <p:spPr bwMode="auto">
          <a:xfrm>
            <a:off x="6734840" y="4465136"/>
            <a:ext cx="827585" cy="1539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2" name="Straight Arrow Connector 61"/>
          <p:cNvCxnSpPr>
            <a:stCxn id="24" idx="0"/>
            <a:endCxn id="33" idx="2"/>
          </p:cNvCxnSpPr>
          <p:nvPr/>
        </p:nvCxnSpPr>
        <p:spPr bwMode="auto">
          <a:xfrm flipH="1" flipV="1">
            <a:off x="6382094" y="4777493"/>
            <a:ext cx="7958" cy="434828"/>
          </a:xfrm>
          <a:prstGeom prst="straightConnector1">
            <a:avLst/>
          </a:prstGeom>
          <a:noFill/>
          <a:ln w="19050" cap="flat" cmpd="sng" algn="ctr">
            <a:solidFill>
              <a:schemeClr val="tx1"/>
            </a:solidFill>
            <a:prstDash val="solid"/>
            <a:round/>
            <a:headEnd type="triangle" w="lg" len="lg"/>
            <a:tailEnd type="none" w="lg" len="lg"/>
          </a:ln>
          <a:effectLst/>
        </p:spPr>
      </p:cxnSp>
      <p:cxnSp>
        <p:nvCxnSpPr>
          <p:cNvPr id="68" name="Elbow Connector 67"/>
          <p:cNvCxnSpPr/>
          <p:nvPr/>
        </p:nvCxnSpPr>
        <p:spPr bwMode="auto">
          <a:xfrm rot="5400000" flipH="1" flipV="1">
            <a:off x="5126145" y="3792548"/>
            <a:ext cx="1071466" cy="273171"/>
          </a:xfrm>
          <a:prstGeom prst="bentConnector3">
            <a:avLst>
              <a:gd name="adj1" fmla="val 98292"/>
            </a:avLst>
          </a:prstGeom>
          <a:noFill/>
          <a:ln w="19050" cap="flat" cmpd="sng" algn="ctr">
            <a:solidFill>
              <a:schemeClr val="tx1"/>
            </a:solidFill>
            <a:prstDash val="solid"/>
            <a:round/>
            <a:headEnd type="none" w="med" len="med"/>
            <a:tailEnd type="triangle" w="lg" len="lg"/>
          </a:ln>
          <a:effectLst/>
        </p:spPr>
      </p:cxnSp>
      <p:cxnSp>
        <p:nvCxnSpPr>
          <p:cNvPr id="74" name="Elbow Connector 73"/>
          <p:cNvCxnSpPr>
            <a:endCxn id="30" idx="3"/>
          </p:cNvCxnSpPr>
          <p:nvPr/>
        </p:nvCxnSpPr>
        <p:spPr bwMode="auto">
          <a:xfrm rot="16200000" flipV="1">
            <a:off x="6525401" y="3824460"/>
            <a:ext cx="1060123" cy="252028"/>
          </a:xfrm>
          <a:prstGeom prst="bentConnector2">
            <a:avLst/>
          </a:prstGeom>
          <a:noFill/>
          <a:ln w="19050" cap="flat" cmpd="sng" algn="ctr">
            <a:solidFill>
              <a:schemeClr val="tx1"/>
            </a:solidFill>
            <a:prstDash val="solid"/>
            <a:round/>
            <a:headEnd type="none" w="med" len="med"/>
            <a:tailEnd type="triangle" w="lg" len="lg"/>
          </a:ln>
          <a:effectLst/>
        </p:spPr>
      </p:cxnSp>
      <p:sp>
        <p:nvSpPr>
          <p:cNvPr id="78" name="TextBox 77"/>
          <p:cNvSpPr txBox="1"/>
          <p:nvPr/>
        </p:nvSpPr>
        <p:spPr>
          <a:xfrm>
            <a:off x="410489" y="6133946"/>
            <a:ext cx="5259585" cy="461665"/>
          </a:xfrm>
          <a:prstGeom prst="rect">
            <a:avLst/>
          </a:prstGeom>
          <a:noFill/>
        </p:spPr>
        <p:txBody>
          <a:bodyPr wrap="square" rtlCol="0">
            <a:spAutoFit/>
          </a:bodyPr>
          <a:lstStyle/>
          <a:p>
            <a:pPr algn="l"/>
            <a:r>
              <a:rPr lang="en-GB" sz="2400" dirty="0" smtClean="0"/>
              <a:t>The key is the </a:t>
            </a:r>
            <a:r>
              <a:rPr lang="en-GB" sz="2400" b="1" dirty="0" smtClean="0">
                <a:solidFill>
                  <a:srgbClr val="800000"/>
                </a:solidFill>
              </a:rPr>
              <a:t>Verification Plan!</a:t>
            </a:r>
            <a:endParaRPr lang="en-GB" sz="2400" b="1" dirty="0">
              <a:solidFill>
                <a:srgbClr val="800000"/>
              </a:solidFill>
            </a:endParaRPr>
          </a:p>
        </p:txBody>
      </p:sp>
      <p:cxnSp>
        <p:nvCxnSpPr>
          <p:cNvPr id="41" name="Straight Arrow Connector 40"/>
          <p:cNvCxnSpPr/>
          <p:nvPr/>
        </p:nvCxnSpPr>
        <p:spPr bwMode="auto">
          <a:xfrm flipV="1">
            <a:off x="6363956" y="3718330"/>
            <a:ext cx="0" cy="421282"/>
          </a:xfrm>
          <a:prstGeom prst="straightConnector1">
            <a:avLst/>
          </a:prstGeom>
          <a:noFill/>
          <a:ln w="19050" cap="flat" cmpd="sng" algn="ctr">
            <a:solidFill>
              <a:schemeClr val="tx1"/>
            </a:solidFill>
            <a:prstDash val="solid"/>
            <a:round/>
            <a:headEnd type="none" w="med" len="med"/>
            <a:tailEnd type="triangle" w="lg" len="lg"/>
          </a:ln>
          <a:effectLst/>
        </p:spPr>
      </p:cxnSp>
    </p:spTree>
    <p:extLst>
      <p:ext uri="{BB962C8B-B14F-4D97-AF65-F5344CB8AC3E}">
        <p14:creationId xmlns:p14="http://schemas.microsoft.com/office/powerpoint/2010/main" val="260048536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have now </a:t>
            </a:r>
            <a:r>
              <a:rPr lang="en-GB" dirty="0" smtClean="0"/>
              <a:t>covered</a:t>
            </a:r>
            <a:endParaRPr lang="en-GB" dirty="0"/>
          </a:p>
        </p:txBody>
      </p:sp>
      <p:sp>
        <p:nvSpPr>
          <p:cNvPr id="3" name="Content Placeholder 2"/>
          <p:cNvSpPr>
            <a:spLocks noGrp="1"/>
          </p:cNvSpPr>
          <p:nvPr>
            <p:ph idx="1"/>
          </p:nvPr>
        </p:nvSpPr>
        <p:spPr/>
        <p:txBody>
          <a:bodyPr/>
          <a:lstStyle/>
          <a:p>
            <a:r>
              <a:rPr lang="en-GB" dirty="0" smtClean="0"/>
              <a:t>Basics </a:t>
            </a:r>
            <a:r>
              <a:rPr lang="en-GB" dirty="0"/>
              <a:t>of </a:t>
            </a:r>
            <a:r>
              <a:rPr lang="en-GB" dirty="0" smtClean="0"/>
              <a:t>the “e” verification </a:t>
            </a:r>
            <a:r>
              <a:rPr lang="en-GB" dirty="0"/>
              <a:t>language.</a:t>
            </a:r>
          </a:p>
          <a:p>
            <a:pPr lvl="1"/>
            <a:r>
              <a:rPr lang="en-GB" dirty="0" smtClean="0"/>
              <a:t>Please work though the </a:t>
            </a:r>
            <a:r>
              <a:rPr lang="en-GB" dirty="0" err="1" smtClean="0"/>
              <a:t>Specman</a:t>
            </a:r>
            <a:r>
              <a:rPr lang="en-GB" dirty="0" smtClean="0"/>
              <a:t> </a:t>
            </a:r>
            <a:r>
              <a:rPr lang="en-GB" dirty="0"/>
              <a:t>Elite </a:t>
            </a:r>
            <a:r>
              <a:rPr lang="en-GB" dirty="0" smtClean="0"/>
              <a:t>Tutorial.</a:t>
            </a:r>
            <a:endParaRPr lang="en-GB" dirty="0"/>
          </a:p>
          <a:p>
            <a:endParaRPr lang="en-GB" dirty="0"/>
          </a:p>
          <a:p>
            <a:r>
              <a:rPr lang="en-GB" dirty="0" smtClean="0"/>
              <a:t>Next: </a:t>
            </a:r>
            <a:endParaRPr lang="en-GB" dirty="0"/>
          </a:p>
          <a:p>
            <a:pPr lvl="1"/>
            <a:r>
              <a:rPr lang="en-GB" dirty="0" smtClean="0"/>
              <a:t>Assignment </a:t>
            </a:r>
            <a:r>
              <a:rPr lang="en-GB" dirty="0"/>
              <a:t>2 - Intro to .e code and verification method</a:t>
            </a:r>
            <a:r>
              <a:rPr lang="en-GB" dirty="0" smtClean="0"/>
              <a:t>.</a:t>
            </a:r>
            <a:endParaRPr lang="en-GB" dirty="0"/>
          </a:p>
          <a:p>
            <a:pPr lvl="1"/>
            <a:r>
              <a:rPr lang="en-GB" dirty="0" smtClean="0"/>
              <a:t>Hands</a:t>
            </a:r>
            <a:r>
              <a:rPr lang="en-GB" dirty="0"/>
              <a:t>-on session with demo.</a:t>
            </a:r>
          </a:p>
        </p:txBody>
      </p:sp>
    </p:spTree>
    <p:extLst>
      <p:ext uri="{BB962C8B-B14F-4D97-AF65-F5344CB8AC3E}">
        <p14:creationId xmlns:p14="http://schemas.microsoft.com/office/powerpoint/2010/main" val="155262312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Complete SN Verification Process</a:t>
            </a:r>
          </a:p>
        </p:txBody>
      </p:sp>
      <p:sp>
        <p:nvSpPr>
          <p:cNvPr id="3" name="TextBox 2"/>
          <p:cNvSpPr txBox="1"/>
          <p:nvPr/>
        </p:nvSpPr>
        <p:spPr>
          <a:xfrm>
            <a:off x="316797" y="1449147"/>
            <a:ext cx="1442346" cy="2681264"/>
          </a:xfrm>
          <a:prstGeom prst="rect">
            <a:avLst/>
          </a:prstGeom>
          <a:solidFill>
            <a:srgbClr val="F1C7EE">
              <a:alpha val="65000"/>
            </a:srgbClr>
          </a:solidFill>
          <a:ln w="19050">
            <a:solidFill>
              <a:schemeClr val="tx1">
                <a:alpha val="79000"/>
              </a:schemeClr>
            </a:solidFill>
          </a:ln>
        </p:spPr>
        <p:txBody>
          <a:bodyPr wrap="square" rtlCol="0">
            <a:noAutofit/>
          </a:bodyPr>
          <a:lstStyle/>
          <a:p>
            <a:r>
              <a:rPr lang="en-GB" b="1" dirty="0" smtClean="0"/>
              <a:t>Verification Plan</a:t>
            </a:r>
            <a:endParaRPr lang="en-GB" b="1" dirty="0"/>
          </a:p>
        </p:txBody>
      </p:sp>
      <p:sp>
        <p:nvSpPr>
          <p:cNvPr id="4" name="TextBox 3"/>
          <p:cNvSpPr txBox="1"/>
          <p:nvPr/>
        </p:nvSpPr>
        <p:spPr>
          <a:xfrm>
            <a:off x="437842" y="3357696"/>
            <a:ext cx="1227234" cy="646331"/>
          </a:xfrm>
          <a:prstGeom prst="rect">
            <a:avLst/>
          </a:prstGeom>
          <a:noFill/>
          <a:ln w="19050">
            <a:solidFill>
              <a:schemeClr val="tx1"/>
            </a:solidFill>
          </a:ln>
        </p:spPr>
        <p:txBody>
          <a:bodyPr wrap="square" rtlCol="0">
            <a:spAutoFit/>
          </a:bodyPr>
          <a:lstStyle/>
          <a:p>
            <a:r>
              <a:rPr lang="en-GB" dirty="0" smtClean="0"/>
              <a:t>Coverage Metrics</a:t>
            </a:r>
            <a:endParaRPr lang="en-GB" dirty="0"/>
          </a:p>
        </p:txBody>
      </p:sp>
      <p:sp>
        <p:nvSpPr>
          <p:cNvPr id="5" name="TextBox 4"/>
          <p:cNvSpPr txBox="1"/>
          <p:nvPr/>
        </p:nvSpPr>
        <p:spPr>
          <a:xfrm>
            <a:off x="538879" y="2246307"/>
            <a:ext cx="1025973" cy="646331"/>
          </a:xfrm>
          <a:prstGeom prst="rect">
            <a:avLst/>
          </a:prstGeom>
          <a:noFill/>
          <a:ln w="19050">
            <a:solidFill>
              <a:schemeClr val="tx1"/>
            </a:solidFill>
          </a:ln>
        </p:spPr>
        <p:txBody>
          <a:bodyPr wrap="square" rtlCol="0">
            <a:spAutoFit/>
          </a:bodyPr>
          <a:lstStyle/>
          <a:p>
            <a:r>
              <a:rPr lang="en-GB" dirty="0" smtClean="0"/>
              <a:t>Test Cases</a:t>
            </a:r>
            <a:endParaRPr lang="en-GB" dirty="0"/>
          </a:p>
        </p:txBody>
      </p:sp>
      <p:sp>
        <p:nvSpPr>
          <p:cNvPr id="6" name="TextBox 5"/>
          <p:cNvSpPr txBox="1"/>
          <p:nvPr/>
        </p:nvSpPr>
        <p:spPr>
          <a:xfrm>
            <a:off x="657328" y="4681690"/>
            <a:ext cx="1025973" cy="646331"/>
          </a:xfrm>
          <a:prstGeom prst="rect">
            <a:avLst/>
          </a:prstGeom>
          <a:noFill/>
          <a:ln w="19050">
            <a:solidFill>
              <a:schemeClr val="tx1"/>
            </a:solidFill>
          </a:ln>
        </p:spPr>
        <p:txBody>
          <a:bodyPr wrap="square" rtlCol="0">
            <a:spAutoFit/>
          </a:bodyPr>
          <a:lstStyle/>
          <a:p>
            <a:r>
              <a:rPr lang="en-GB" dirty="0" smtClean="0"/>
              <a:t>DUV Spec</a:t>
            </a:r>
            <a:endParaRPr lang="en-GB" dirty="0"/>
          </a:p>
        </p:txBody>
      </p:sp>
      <p:sp>
        <p:nvSpPr>
          <p:cNvPr id="10" name="TextBox 9"/>
          <p:cNvSpPr txBox="1"/>
          <p:nvPr/>
        </p:nvSpPr>
        <p:spPr>
          <a:xfrm>
            <a:off x="2417603" y="2374827"/>
            <a:ext cx="878668" cy="369332"/>
          </a:xfrm>
          <a:prstGeom prst="rect">
            <a:avLst/>
          </a:prstGeom>
          <a:noFill/>
          <a:ln w="19050">
            <a:solidFill>
              <a:schemeClr val="tx1"/>
            </a:solidFill>
          </a:ln>
        </p:spPr>
        <p:txBody>
          <a:bodyPr wrap="square" rtlCol="0">
            <a:spAutoFit/>
          </a:bodyPr>
          <a:lstStyle/>
          <a:p>
            <a:r>
              <a:rPr lang="en-GB" dirty="0" smtClean="0"/>
              <a:t>Test 1</a:t>
            </a:r>
            <a:endParaRPr lang="en-GB" dirty="0"/>
          </a:p>
        </p:txBody>
      </p:sp>
      <p:sp>
        <p:nvSpPr>
          <p:cNvPr id="11" name="TextBox 10"/>
          <p:cNvSpPr txBox="1"/>
          <p:nvPr/>
        </p:nvSpPr>
        <p:spPr>
          <a:xfrm>
            <a:off x="3557696" y="2370428"/>
            <a:ext cx="878668" cy="369332"/>
          </a:xfrm>
          <a:prstGeom prst="rect">
            <a:avLst/>
          </a:prstGeom>
          <a:noFill/>
          <a:ln w="19050">
            <a:solidFill>
              <a:schemeClr val="tx1"/>
            </a:solidFill>
          </a:ln>
        </p:spPr>
        <p:txBody>
          <a:bodyPr wrap="square" rtlCol="0">
            <a:spAutoFit/>
          </a:bodyPr>
          <a:lstStyle/>
          <a:p>
            <a:r>
              <a:rPr lang="en-GB" dirty="0" smtClean="0"/>
              <a:t>Test 2</a:t>
            </a:r>
            <a:endParaRPr lang="en-GB" dirty="0"/>
          </a:p>
        </p:txBody>
      </p:sp>
      <p:sp>
        <p:nvSpPr>
          <p:cNvPr id="12" name="TextBox 11"/>
          <p:cNvSpPr txBox="1"/>
          <p:nvPr/>
        </p:nvSpPr>
        <p:spPr>
          <a:xfrm>
            <a:off x="6274308" y="2381709"/>
            <a:ext cx="1066080" cy="368871"/>
          </a:xfrm>
          <a:prstGeom prst="rect">
            <a:avLst/>
          </a:prstGeom>
          <a:noFill/>
          <a:ln w="19050">
            <a:solidFill>
              <a:schemeClr val="tx1"/>
            </a:solidFill>
          </a:ln>
        </p:spPr>
        <p:txBody>
          <a:bodyPr wrap="square" rtlCol="0">
            <a:spAutoFit/>
          </a:bodyPr>
          <a:lstStyle/>
          <a:p>
            <a:r>
              <a:rPr lang="en-GB" dirty="0" smtClean="0"/>
              <a:t>Test n-1</a:t>
            </a:r>
            <a:endParaRPr lang="en-GB" dirty="0"/>
          </a:p>
        </p:txBody>
      </p:sp>
      <p:sp>
        <p:nvSpPr>
          <p:cNvPr id="13" name="TextBox 12"/>
          <p:cNvSpPr txBox="1"/>
          <p:nvPr/>
        </p:nvSpPr>
        <p:spPr>
          <a:xfrm>
            <a:off x="7562425" y="2377310"/>
            <a:ext cx="878668" cy="369332"/>
          </a:xfrm>
          <a:prstGeom prst="rect">
            <a:avLst/>
          </a:prstGeom>
          <a:noFill/>
          <a:ln w="19050">
            <a:solidFill>
              <a:schemeClr val="tx1"/>
            </a:solidFill>
          </a:ln>
        </p:spPr>
        <p:txBody>
          <a:bodyPr wrap="square" rtlCol="0">
            <a:spAutoFit/>
          </a:bodyPr>
          <a:lstStyle/>
          <a:p>
            <a:r>
              <a:rPr lang="en-GB" dirty="0" smtClean="0"/>
              <a:t>Test n</a:t>
            </a:r>
            <a:endParaRPr lang="en-GB" dirty="0"/>
          </a:p>
        </p:txBody>
      </p:sp>
      <p:grpSp>
        <p:nvGrpSpPr>
          <p:cNvPr id="17" name="Group 16"/>
          <p:cNvGrpSpPr/>
          <p:nvPr/>
        </p:nvGrpSpPr>
        <p:grpSpPr>
          <a:xfrm>
            <a:off x="4226051" y="4078970"/>
            <a:ext cx="1119221" cy="752636"/>
            <a:chOff x="1285571" y="3575019"/>
            <a:chExt cx="1708866" cy="752636"/>
          </a:xfrm>
        </p:grpSpPr>
        <p:sp>
          <p:nvSpPr>
            <p:cNvPr id="18" name="Rounded Rectangle 17"/>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285571" y="3637739"/>
              <a:ext cx="1708866" cy="646331"/>
            </a:xfrm>
            <a:prstGeom prst="rect">
              <a:avLst/>
            </a:prstGeom>
            <a:noFill/>
          </p:spPr>
          <p:txBody>
            <a:bodyPr wrap="square" rtlCol="0">
              <a:spAutoFit/>
            </a:bodyPr>
            <a:lstStyle/>
            <a:p>
              <a:r>
                <a:rPr lang="en-GB" dirty="0" smtClean="0"/>
                <a:t>Driving Stimulus</a:t>
              </a:r>
              <a:endParaRPr lang="en-GB" dirty="0"/>
            </a:p>
          </p:txBody>
        </p:sp>
      </p:grpSp>
      <p:grpSp>
        <p:nvGrpSpPr>
          <p:cNvPr id="20" name="Group 19"/>
          <p:cNvGrpSpPr/>
          <p:nvPr/>
        </p:nvGrpSpPr>
        <p:grpSpPr>
          <a:xfrm>
            <a:off x="7562425" y="4094649"/>
            <a:ext cx="1184581" cy="752636"/>
            <a:chOff x="1285571" y="3575019"/>
            <a:chExt cx="1708866" cy="752636"/>
          </a:xfrm>
        </p:grpSpPr>
        <p:sp>
          <p:nvSpPr>
            <p:cNvPr id="21" name="Rounded Rectangle 20"/>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1285571" y="3637739"/>
              <a:ext cx="1708866" cy="646331"/>
            </a:xfrm>
            <a:prstGeom prst="rect">
              <a:avLst/>
            </a:prstGeom>
            <a:noFill/>
          </p:spPr>
          <p:txBody>
            <a:bodyPr wrap="square" rtlCol="0">
              <a:spAutoFit/>
            </a:bodyPr>
            <a:lstStyle/>
            <a:p>
              <a:r>
                <a:rPr lang="en-GB" dirty="0" smtClean="0"/>
                <a:t>Collecting Output</a:t>
              </a:r>
              <a:endParaRPr lang="en-GB" dirty="0"/>
            </a:p>
          </p:txBody>
        </p:sp>
      </p:grpSp>
      <p:grpSp>
        <p:nvGrpSpPr>
          <p:cNvPr id="23" name="Group 22"/>
          <p:cNvGrpSpPr/>
          <p:nvPr/>
        </p:nvGrpSpPr>
        <p:grpSpPr>
          <a:xfrm>
            <a:off x="5741316" y="5212321"/>
            <a:ext cx="1285570" cy="595837"/>
            <a:chOff x="1285570" y="3575019"/>
            <a:chExt cx="1693187" cy="752636"/>
          </a:xfrm>
        </p:grpSpPr>
        <p:sp>
          <p:nvSpPr>
            <p:cNvPr id="24" name="Rounded Rectangle 23"/>
            <p:cNvSpPr/>
            <p:nvPr/>
          </p:nvSpPr>
          <p:spPr bwMode="auto">
            <a:xfrm>
              <a:off x="1301246"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5" name="TextBox 24"/>
            <p:cNvSpPr txBox="1"/>
            <p:nvPr/>
          </p:nvSpPr>
          <p:spPr>
            <a:xfrm>
              <a:off x="1285570" y="3683954"/>
              <a:ext cx="1693186" cy="466525"/>
            </a:xfrm>
            <a:prstGeom prst="rect">
              <a:avLst/>
            </a:prstGeom>
            <a:noFill/>
          </p:spPr>
          <p:txBody>
            <a:bodyPr wrap="square" rtlCol="0">
              <a:spAutoFit/>
            </a:bodyPr>
            <a:lstStyle/>
            <a:p>
              <a:r>
                <a:rPr lang="en-GB" dirty="0" smtClean="0"/>
                <a:t>Coverage</a:t>
              </a:r>
              <a:endParaRPr lang="en-GB" dirty="0"/>
            </a:p>
          </p:txBody>
        </p:sp>
      </p:grpSp>
      <p:grpSp>
        <p:nvGrpSpPr>
          <p:cNvPr id="26" name="Group 25"/>
          <p:cNvGrpSpPr/>
          <p:nvPr/>
        </p:nvGrpSpPr>
        <p:grpSpPr>
          <a:xfrm>
            <a:off x="2417603" y="4094649"/>
            <a:ext cx="1332150" cy="752636"/>
            <a:chOff x="1342866" y="3575019"/>
            <a:chExt cx="1728627" cy="752636"/>
          </a:xfrm>
        </p:grpSpPr>
        <p:sp>
          <p:nvSpPr>
            <p:cNvPr id="27" name="Rounded Rectangle 26"/>
            <p:cNvSpPr/>
            <p:nvPr/>
          </p:nvSpPr>
          <p:spPr bwMode="auto">
            <a:xfrm>
              <a:off x="1393981" y="3575019"/>
              <a:ext cx="1677512"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8" name="TextBox 27"/>
            <p:cNvSpPr txBox="1"/>
            <p:nvPr/>
          </p:nvSpPr>
          <p:spPr>
            <a:xfrm>
              <a:off x="1342866" y="3637739"/>
              <a:ext cx="1708866" cy="646331"/>
            </a:xfrm>
            <a:prstGeom prst="rect">
              <a:avLst/>
            </a:prstGeom>
            <a:noFill/>
          </p:spPr>
          <p:txBody>
            <a:bodyPr wrap="square" rtlCol="0">
              <a:spAutoFit/>
            </a:bodyPr>
            <a:lstStyle/>
            <a:p>
              <a:r>
                <a:rPr lang="en-GB" dirty="0" smtClean="0"/>
                <a:t>Generating Stimulus</a:t>
              </a:r>
              <a:endParaRPr lang="en-GB" dirty="0"/>
            </a:p>
          </p:txBody>
        </p:sp>
      </p:grpSp>
      <p:grpSp>
        <p:nvGrpSpPr>
          <p:cNvPr id="29" name="Group 28"/>
          <p:cNvGrpSpPr/>
          <p:nvPr/>
        </p:nvGrpSpPr>
        <p:grpSpPr>
          <a:xfrm>
            <a:off x="5777320" y="3122493"/>
            <a:ext cx="1152128" cy="595837"/>
            <a:chOff x="1376689" y="3575019"/>
            <a:chExt cx="1708871" cy="752636"/>
          </a:xfrm>
        </p:grpSpPr>
        <p:sp>
          <p:nvSpPr>
            <p:cNvPr id="30" name="Rounded Rectangle 29"/>
            <p:cNvSpPr/>
            <p:nvPr/>
          </p:nvSpPr>
          <p:spPr bwMode="auto">
            <a:xfrm>
              <a:off x="1408049" y="3575019"/>
              <a:ext cx="1677511" cy="752636"/>
            </a:xfrm>
            <a:prstGeom prst="round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1376689" y="3683954"/>
              <a:ext cx="1693186" cy="466525"/>
            </a:xfrm>
            <a:prstGeom prst="rect">
              <a:avLst/>
            </a:prstGeom>
            <a:noFill/>
          </p:spPr>
          <p:txBody>
            <a:bodyPr wrap="square" rtlCol="0">
              <a:spAutoFit/>
            </a:bodyPr>
            <a:lstStyle/>
            <a:p>
              <a:r>
                <a:rPr lang="en-GB" dirty="0" smtClean="0"/>
                <a:t>Checking</a:t>
              </a:r>
              <a:endParaRPr lang="en-GB" dirty="0"/>
            </a:p>
          </p:txBody>
        </p:sp>
      </p:grpSp>
      <p:sp>
        <p:nvSpPr>
          <p:cNvPr id="33" name="TextBox 32"/>
          <p:cNvSpPr txBox="1"/>
          <p:nvPr/>
        </p:nvSpPr>
        <p:spPr>
          <a:xfrm>
            <a:off x="6029348" y="4152778"/>
            <a:ext cx="705492" cy="624715"/>
          </a:xfrm>
          <a:prstGeom prst="rect">
            <a:avLst/>
          </a:prstGeom>
          <a:noFill/>
          <a:ln w="19050">
            <a:solidFill>
              <a:schemeClr val="tx1"/>
            </a:solidFill>
          </a:ln>
        </p:spPr>
        <p:txBody>
          <a:bodyPr vert="horz" wrap="square" rtlCol="0" anchor="ctr">
            <a:noAutofit/>
          </a:bodyPr>
          <a:lstStyle/>
          <a:p>
            <a:r>
              <a:rPr lang="en-GB" dirty="0" smtClean="0"/>
              <a:t>DUV</a:t>
            </a:r>
          </a:p>
        </p:txBody>
      </p:sp>
      <p:sp>
        <p:nvSpPr>
          <p:cNvPr id="34" name="TextBox 33"/>
          <p:cNvSpPr txBox="1"/>
          <p:nvPr/>
        </p:nvSpPr>
        <p:spPr>
          <a:xfrm>
            <a:off x="4737899" y="2374262"/>
            <a:ext cx="1238536" cy="369332"/>
          </a:xfrm>
          <a:prstGeom prst="rect">
            <a:avLst/>
          </a:prstGeom>
          <a:noFill/>
        </p:spPr>
        <p:txBody>
          <a:bodyPr wrap="square" rtlCol="0">
            <a:spAutoFit/>
          </a:bodyPr>
          <a:lstStyle/>
          <a:p>
            <a:r>
              <a:rPr lang="en-GB" dirty="0" err="1" smtClean="0"/>
              <a:t>Testbase</a:t>
            </a:r>
            <a:endParaRPr lang="en-GB" dirty="0"/>
          </a:p>
        </p:txBody>
      </p:sp>
      <p:sp>
        <p:nvSpPr>
          <p:cNvPr id="35" name="Rectangle 34"/>
          <p:cNvSpPr/>
          <p:nvPr/>
        </p:nvSpPr>
        <p:spPr bwMode="auto">
          <a:xfrm>
            <a:off x="2119727" y="2217462"/>
            <a:ext cx="6753938" cy="658557"/>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7" name="Rectangle 36"/>
          <p:cNvSpPr/>
          <p:nvPr/>
        </p:nvSpPr>
        <p:spPr bwMode="auto">
          <a:xfrm>
            <a:off x="2119727" y="2997058"/>
            <a:ext cx="6772753" cy="2952222"/>
          </a:xfrm>
          <a:prstGeom prst="rect">
            <a:avLst/>
          </a:prstGeom>
          <a:noFill/>
          <a:ln w="19050" cap="flat" cmpd="sng" algn="ctr">
            <a:solidFill>
              <a:schemeClr val="tx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cxnSp>
        <p:nvCxnSpPr>
          <p:cNvPr id="39" name="Straight Arrow Connector 38"/>
          <p:cNvCxnSpPr/>
          <p:nvPr/>
        </p:nvCxnSpPr>
        <p:spPr bwMode="auto">
          <a:xfrm flipV="1">
            <a:off x="1665076" y="4681690"/>
            <a:ext cx="791918" cy="335184"/>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0" name="Straight Arrow Connector 39"/>
          <p:cNvCxnSpPr>
            <a:endCxn id="10" idx="1"/>
          </p:cNvCxnSpPr>
          <p:nvPr/>
        </p:nvCxnSpPr>
        <p:spPr bwMode="auto">
          <a:xfrm flipV="1">
            <a:off x="1546578" y="2559493"/>
            <a:ext cx="871025" cy="910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2" name="Straight Arrow Connector 41"/>
          <p:cNvCxnSpPr/>
          <p:nvPr/>
        </p:nvCxnSpPr>
        <p:spPr bwMode="auto">
          <a:xfrm>
            <a:off x="1665076" y="3718331"/>
            <a:ext cx="791918" cy="614467"/>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7" name="Straight Arrow Connector 46"/>
          <p:cNvCxnSpPr>
            <a:stCxn id="27" idx="3"/>
            <a:endCxn id="19" idx="1"/>
          </p:cNvCxnSpPr>
          <p:nvPr/>
        </p:nvCxnSpPr>
        <p:spPr bwMode="auto">
          <a:xfrm flipV="1">
            <a:off x="3749753" y="4464856"/>
            <a:ext cx="476298" cy="6111"/>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49" name="Straight Arrow Connector 48"/>
          <p:cNvCxnSpPr>
            <a:stCxn id="19" idx="3"/>
            <a:endCxn id="33" idx="1"/>
          </p:cNvCxnSpPr>
          <p:nvPr/>
        </p:nvCxnSpPr>
        <p:spPr bwMode="auto">
          <a:xfrm>
            <a:off x="5345272" y="4464856"/>
            <a:ext cx="684076" cy="280"/>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55" name="Straight Arrow Connector 54"/>
          <p:cNvCxnSpPr>
            <a:stCxn id="33" idx="3"/>
            <a:endCxn id="22" idx="1"/>
          </p:cNvCxnSpPr>
          <p:nvPr/>
        </p:nvCxnSpPr>
        <p:spPr bwMode="auto">
          <a:xfrm>
            <a:off x="6734840" y="4465136"/>
            <a:ext cx="827585" cy="15399"/>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1" name="Straight Arrow Connector 60"/>
          <p:cNvCxnSpPr>
            <a:endCxn id="30" idx="2"/>
          </p:cNvCxnSpPr>
          <p:nvPr/>
        </p:nvCxnSpPr>
        <p:spPr bwMode="auto">
          <a:xfrm flipV="1">
            <a:off x="6363956" y="3718330"/>
            <a:ext cx="0" cy="421282"/>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2" name="Straight Arrow Connector 61"/>
          <p:cNvCxnSpPr>
            <a:stCxn id="33" idx="2"/>
            <a:endCxn id="24" idx="0"/>
          </p:cNvCxnSpPr>
          <p:nvPr/>
        </p:nvCxnSpPr>
        <p:spPr bwMode="auto">
          <a:xfrm>
            <a:off x="6382094" y="4777493"/>
            <a:ext cx="7958" cy="434828"/>
          </a:xfrm>
          <a:prstGeom prst="straightConnector1">
            <a:avLst/>
          </a:prstGeom>
          <a:noFill/>
          <a:ln w="19050" cap="flat" cmpd="sng" algn="ctr">
            <a:solidFill>
              <a:schemeClr val="tx1"/>
            </a:solidFill>
            <a:prstDash val="solid"/>
            <a:round/>
            <a:headEnd type="none" w="med" len="med"/>
            <a:tailEnd type="triangle" w="lg" len="lg"/>
          </a:ln>
          <a:effectLst/>
        </p:spPr>
      </p:cxnSp>
      <p:cxnSp>
        <p:nvCxnSpPr>
          <p:cNvPr id="68" name="Elbow Connector 67"/>
          <p:cNvCxnSpPr/>
          <p:nvPr/>
        </p:nvCxnSpPr>
        <p:spPr bwMode="auto">
          <a:xfrm rot="5400000" flipH="1" flipV="1">
            <a:off x="5126145" y="3792548"/>
            <a:ext cx="1071466" cy="273171"/>
          </a:xfrm>
          <a:prstGeom prst="bentConnector3">
            <a:avLst>
              <a:gd name="adj1" fmla="val 98292"/>
            </a:avLst>
          </a:prstGeom>
          <a:noFill/>
          <a:ln w="19050" cap="flat" cmpd="sng" algn="ctr">
            <a:solidFill>
              <a:schemeClr val="tx1"/>
            </a:solidFill>
            <a:prstDash val="solid"/>
            <a:round/>
            <a:headEnd type="none" w="med" len="med"/>
            <a:tailEnd type="triangle" w="lg" len="lg"/>
          </a:ln>
          <a:effectLst/>
        </p:spPr>
      </p:cxnSp>
      <p:cxnSp>
        <p:nvCxnSpPr>
          <p:cNvPr id="74" name="Elbow Connector 73"/>
          <p:cNvCxnSpPr>
            <a:endCxn id="30" idx="3"/>
          </p:cNvCxnSpPr>
          <p:nvPr/>
        </p:nvCxnSpPr>
        <p:spPr bwMode="auto">
          <a:xfrm rot="16200000" flipV="1">
            <a:off x="6525401" y="3824460"/>
            <a:ext cx="1060123" cy="252028"/>
          </a:xfrm>
          <a:prstGeom prst="bentConnector2">
            <a:avLst/>
          </a:prstGeom>
          <a:noFill/>
          <a:ln w="19050" cap="flat" cmpd="sng" algn="ctr">
            <a:solidFill>
              <a:schemeClr val="tx1"/>
            </a:solidFill>
            <a:prstDash val="solid"/>
            <a:round/>
            <a:headEnd type="none" w="med" len="med"/>
            <a:tailEnd type="triangle" w="lg" len="lg"/>
          </a:ln>
          <a:effectLst/>
        </p:spPr>
      </p:cxnSp>
      <p:sp>
        <p:nvSpPr>
          <p:cNvPr id="78" name="TextBox 77"/>
          <p:cNvSpPr txBox="1"/>
          <p:nvPr/>
        </p:nvSpPr>
        <p:spPr>
          <a:xfrm>
            <a:off x="410489" y="6133946"/>
            <a:ext cx="5259585" cy="461665"/>
          </a:xfrm>
          <a:prstGeom prst="rect">
            <a:avLst/>
          </a:prstGeom>
          <a:noFill/>
        </p:spPr>
        <p:txBody>
          <a:bodyPr wrap="square" rtlCol="0">
            <a:spAutoFit/>
          </a:bodyPr>
          <a:lstStyle/>
          <a:p>
            <a:pPr algn="l"/>
            <a:r>
              <a:rPr lang="en-GB" sz="2400" dirty="0" smtClean="0"/>
              <a:t>The key is the </a:t>
            </a:r>
            <a:r>
              <a:rPr lang="en-GB" sz="2400" b="1" dirty="0" smtClean="0">
                <a:solidFill>
                  <a:srgbClr val="800000"/>
                </a:solidFill>
              </a:rPr>
              <a:t>Verification Plan!</a:t>
            </a:r>
            <a:endParaRPr lang="en-GB" sz="2400" b="1" dirty="0">
              <a:solidFill>
                <a:srgbClr val="800000"/>
              </a:solidFill>
            </a:endParaRPr>
          </a:p>
        </p:txBody>
      </p:sp>
      <p:cxnSp>
        <p:nvCxnSpPr>
          <p:cNvPr id="41" name="Elbow Connector 40"/>
          <p:cNvCxnSpPr>
            <a:stCxn id="25" idx="1"/>
            <a:endCxn id="27" idx="2"/>
          </p:cNvCxnSpPr>
          <p:nvPr/>
        </p:nvCxnSpPr>
        <p:spPr bwMode="auto">
          <a:xfrm rot="10800000">
            <a:off x="3103374" y="4847285"/>
            <a:ext cx="2637942" cy="635942"/>
          </a:xfrm>
          <a:prstGeom prst="bentConnector2">
            <a:avLst/>
          </a:prstGeom>
          <a:noFill/>
          <a:ln w="19050" cap="flat" cmpd="sng" algn="ctr">
            <a:solidFill>
              <a:srgbClr val="800000"/>
            </a:solidFill>
            <a:prstDash val="solid"/>
            <a:round/>
            <a:headEnd type="none" w="med" len="med"/>
            <a:tailEnd type="triangle" w="lg" len="lg"/>
          </a:ln>
          <a:effectLst/>
        </p:spPr>
      </p:cxnSp>
      <p:sp>
        <p:nvSpPr>
          <p:cNvPr id="9" name="TextBox 8"/>
          <p:cNvSpPr txBox="1"/>
          <p:nvPr/>
        </p:nvSpPr>
        <p:spPr>
          <a:xfrm>
            <a:off x="3103373" y="5121188"/>
            <a:ext cx="2241899" cy="646331"/>
          </a:xfrm>
          <a:prstGeom prst="rect">
            <a:avLst/>
          </a:prstGeom>
          <a:noFill/>
        </p:spPr>
        <p:txBody>
          <a:bodyPr wrap="square" rtlCol="0">
            <a:spAutoFit/>
          </a:bodyPr>
          <a:lstStyle/>
          <a:p>
            <a:r>
              <a:rPr lang="en-GB" dirty="0" smtClean="0">
                <a:solidFill>
                  <a:srgbClr val="800000"/>
                </a:solidFill>
              </a:rPr>
              <a:t>Coverage-driven stimulus generation</a:t>
            </a:r>
            <a:endParaRPr lang="en-GB" dirty="0">
              <a:solidFill>
                <a:srgbClr val="800000"/>
              </a:solidFill>
            </a:endParaRPr>
          </a:p>
        </p:txBody>
      </p:sp>
    </p:spTree>
    <p:extLst>
      <p:ext uri="{BB962C8B-B14F-4D97-AF65-F5344CB8AC3E}">
        <p14:creationId xmlns:p14="http://schemas.microsoft.com/office/powerpoint/2010/main" val="677439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descr="Screen Shot 2015-10-15 at 00.32.15.png"/>
          <p:cNvPicPr>
            <a:picLocks noGrp="1" noChangeAspect="1"/>
          </p:cNvPicPr>
          <p:nvPr>
            <p:ph idx="1"/>
          </p:nvPr>
        </p:nvPicPr>
        <p:blipFill>
          <a:blip r:embed="rId2" cstate="print">
            <a:extLst>
              <a:ext uri="{28A0092B-C50C-407E-A947-70E740481C1C}">
                <a14:useLocalDpi xmlns:a14="http://schemas.microsoft.com/office/drawing/2010/main" val="0"/>
              </a:ext>
            </a:extLst>
          </a:blip>
          <a:srcRect l="-5992" r="-5992"/>
          <a:stretch>
            <a:fillRect/>
          </a:stretch>
        </p:blipFill>
        <p:spPr>
          <a:xfrm>
            <a:off x="107504" y="316805"/>
            <a:ext cx="8924638" cy="5092415"/>
          </a:xfrm>
        </p:spPr>
      </p:pic>
      <p:sp>
        <p:nvSpPr>
          <p:cNvPr id="5" name="TextBox 4"/>
          <p:cNvSpPr txBox="1"/>
          <p:nvPr/>
        </p:nvSpPr>
        <p:spPr>
          <a:xfrm>
            <a:off x="575556" y="5445224"/>
            <a:ext cx="8136904" cy="1200329"/>
          </a:xfrm>
          <a:prstGeom prst="rect">
            <a:avLst/>
          </a:prstGeom>
          <a:solidFill>
            <a:srgbClr val="F1C7EE">
              <a:alpha val="47000"/>
            </a:srgbClr>
          </a:solidFill>
        </p:spPr>
        <p:txBody>
          <a:bodyPr wrap="square" rtlCol="0">
            <a:spAutoFit/>
          </a:bodyPr>
          <a:lstStyle/>
          <a:p>
            <a:pPr algn="l">
              <a:spcAft>
                <a:spcPts val="0"/>
              </a:spcAft>
            </a:pPr>
            <a:r>
              <a:rPr lang="en-GB" dirty="0">
                <a:solidFill>
                  <a:srgbClr val="000000"/>
                </a:solidFill>
                <a:latin typeface="Arial"/>
                <a:ea typeface="Times New Roman"/>
                <a:cs typeface="Times New Roman"/>
              </a:rPr>
              <a:t>Hollander, Y.; Morley, M.; </a:t>
            </a:r>
            <a:r>
              <a:rPr lang="en-GB" dirty="0" err="1">
                <a:solidFill>
                  <a:srgbClr val="000000"/>
                </a:solidFill>
                <a:latin typeface="Arial"/>
                <a:ea typeface="Times New Roman"/>
                <a:cs typeface="Times New Roman"/>
              </a:rPr>
              <a:t>Noy</a:t>
            </a:r>
            <a:r>
              <a:rPr lang="en-GB" dirty="0">
                <a:solidFill>
                  <a:srgbClr val="000000"/>
                </a:solidFill>
                <a:latin typeface="Arial"/>
                <a:ea typeface="Times New Roman"/>
                <a:cs typeface="Times New Roman"/>
              </a:rPr>
              <a:t>, A., "The e language: a fresh separation of concerns," in </a:t>
            </a:r>
            <a:r>
              <a:rPr lang="en-GB" i="1" dirty="0">
                <a:solidFill>
                  <a:srgbClr val="000000"/>
                </a:solidFill>
                <a:latin typeface="Arial"/>
                <a:ea typeface="Times New Roman"/>
                <a:cs typeface="Times New Roman"/>
              </a:rPr>
              <a:t>Technology of Object-Oriented Languages and Systems, 2001. TOOLS 38. Proceedings</a:t>
            </a:r>
            <a:r>
              <a:rPr lang="en-GB" dirty="0">
                <a:solidFill>
                  <a:srgbClr val="000000"/>
                </a:solidFill>
                <a:latin typeface="Arial"/>
                <a:ea typeface="Times New Roman"/>
                <a:cs typeface="Times New Roman"/>
              </a:rPr>
              <a:t> , vol., no., pp.41-50, 2001</a:t>
            </a:r>
            <a:br>
              <a:rPr lang="en-GB" dirty="0">
                <a:solidFill>
                  <a:srgbClr val="000000"/>
                </a:solidFill>
                <a:latin typeface="Arial"/>
                <a:ea typeface="Times New Roman"/>
                <a:cs typeface="Times New Roman"/>
              </a:rPr>
            </a:br>
            <a:r>
              <a:rPr lang="en-GB" dirty="0" smtClean="0">
                <a:solidFill>
                  <a:srgbClr val="000000"/>
                </a:solidFill>
                <a:latin typeface="Arial"/>
                <a:ea typeface="Times New Roman"/>
                <a:cs typeface="Times New Roman"/>
              </a:rPr>
              <a:t>DOI: </a:t>
            </a:r>
            <a:r>
              <a:rPr lang="en-GB" dirty="0" smtClean="0">
                <a:solidFill>
                  <a:srgbClr val="000000"/>
                </a:solidFill>
                <a:latin typeface="Arial"/>
                <a:hlinkClick r:id="rId3"/>
              </a:rPr>
              <a:t>10.1109</a:t>
            </a:r>
            <a:r>
              <a:rPr lang="en-GB" dirty="0">
                <a:solidFill>
                  <a:srgbClr val="000000"/>
                </a:solidFill>
                <a:latin typeface="Arial"/>
                <a:hlinkClick r:id="rId3"/>
              </a:rPr>
              <a:t>/TOOLS.</a:t>
            </a:r>
            <a:r>
              <a:rPr lang="en-GB" dirty="0" smtClean="0">
                <a:solidFill>
                  <a:srgbClr val="000000"/>
                </a:solidFill>
                <a:latin typeface="Arial"/>
                <a:hlinkClick r:id="rId3"/>
              </a:rPr>
              <a:t>2001.911754</a:t>
            </a:r>
            <a:endParaRPr lang="en-GB" dirty="0">
              <a:solidFill>
                <a:srgbClr val="000000"/>
              </a:solidFill>
              <a:latin typeface="Arial"/>
            </a:endParaRPr>
          </a:p>
        </p:txBody>
      </p:sp>
    </p:spTree>
    <p:extLst>
      <p:ext uri="{BB962C8B-B14F-4D97-AF65-F5344CB8AC3E}">
        <p14:creationId xmlns:p14="http://schemas.microsoft.com/office/powerpoint/2010/main" val="13378933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Basics of the </a:t>
            </a:r>
            <a:r>
              <a:rPr lang="en-GB" dirty="0" smtClean="0"/>
              <a:t>“e” Language</a:t>
            </a:r>
            <a:endParaRPr lang="en-GB" dirty="0"/>
          </a:p>
        </p:txBody>
      </p:sp>
      <p:sp>
        <p:nvSpPr>
          <p:cNvPr id="3" name="Content Placeholder 2"/>
          <p:cNvSpPr>
            <a:spLocks noGrp="1"/>
          </p:cNvSpPr>
          <p:nvPr>
            <p:ph idx="1"/>
          </p:nvPr>
        </p:nvSpPr>
        <p:spPr>
          <a:xfrm>
            <a:off x="468313" y="2420888"/>
            <a:ext cx="8229600" cy="4257814"/>
          </a:xfrm>
        </p:spPr>
        <p:txBody>
          <a:bodyPr/>
          <a:lstStyle/>
          <a:p>
            <a:pPr>
              <a:spcBef>
                <a:spcPts val="2400"/>
              </a:spcBef>
            </a:pPr>
            <a:r>
              <a:rPr lang="en-GB" sz="2400" dirty="0" smtClean="0"/>
              <a:t>High</a:t>
            </a:r>
            <a:r>
              <a:rPr lang="en-GB" sz="2400" dirty="0"/>
              <a:t>-level </a:t>
            </a:r>
            <a:r>
              <a:rPr lang="en-GB" sz="2400" dirty="0" smtClean="0"/>
              <a:t>language </a:t>
            </a:r>
            <a:r>
              <a:rPr lang="en-GB" sz="2400" dirty="0"/>
              <a:t>for writing verification environments:</a:t>
            </a:r>
          </a:p>
          <a:p>
            <a:pPr lvl="1"/>
            <a:r>
              <a:rPr lang="en-GB" sz="2000" dirty="0" smtClean="0"/>
              <a:t>test </a:t>
            </a:r>
            <a:r>
              <a:rPr lang="en-GB" sz="2000" dirty="0"/>
              <a:t>benches</a:t>
            </a:r>
          </a:p>
          <a:p>
            <a:pPr lvl="1"/>
            <a:r>
              <a:rPr lang="en-GB" sz="2000" dirty="0" smtClean="0"/>
              <a:t>coverage </a:t>
            </a:r>
            <a:r>
              <a:rPr lang="en-GB" sz="2000" dirty="0"/>
              <a:t>collection</a:t>
            </a:r>
          </a:p>
          <a:p>
            <a:pPr lvl="1"/>
            <a:r>
              <a:rPr lang="en-GB" sz="2000" dirty="0" smtClean="0"/>
              <a:t>test </a:t>
            </a:r>
            <a:r>
              <a:rPr lang="en-GB" sz="2000" dirty="0"/>
              <a:t>generation and checking</a:t>
            </a:r>
          </a:p>
          <a:p>
            <a:r>
              <a:rPr lang="en-GB" sz="2400" dirty="0" smtClean="0"/>
              <a:t>“e” supports:</a:t>
            </a:r>
            <a:endParaRPr lang="en-GB" sz="2400" dirty="0"/>
          </a:p>
          <a:p>
            <a:pPr lvl="1"/>
            <a:r>
              <a:rPr lang="en-GB" sz="2000" dirty="0" smtClean="0"/>
              <a:t>Modular aspect</a:t>
            </a:r>
            <a:r>
              <a:rPr lang="en-GB" sz="2000" dirty="0"/>
              <a:t>-</a:t>
            </a:r>
            <a:r>
              <a:rPr lang="en-GB" sz="2000" dirty="0" smtClean="0"/>
              <a:t>oriented </a:t>
            </a:r>
            <a:r>
              <a:rPr lang="en-GB" sz="2000" dirty="0"/>
              <a:t>design </a:t>
            </a:r>
          </a:p>
          <a:p>
            <a:pPr lvl="1"/>
            <a:r>
              <a:rPr lang="en-GB" sz="2000" dirty="0" smtClean="0"/>
              <a:t>high</a:t>
            </a:r>
            <a:r>
              <a:rPr lang="en-GB" sz="2000" dirty="0"/>
              <a:t>-level data types</a:t>
            </a:r>
          </a:p>
          <a:p>
            <a:pPr lvl="1"/>
            <a:r>
              <a:rPr lang="en-GB" sz="2000" dirty="0" smtClean="0"/>
              <a:t>pseudo</a:t>
            </a:r>
            <a:r>
              <a:rPr lang="en-GB" sz="2000" dirty="0"/>
              <a:t>-</a:t>
            </a:r>
            <a:r>
              <a:rPr lang="en-GB" sz="2000" dirty="0" smtClean="0"/>
              <a:t>random</a:t>
            </a:r>
            <a:r>
              <a:rPr lang="en-GB" sz="2000" dirty="0"/>
              <a:t> </a:t>
            </a:r>
            <a:r>
              <a:rPr lang="en-GB" sz="2000" dirty="0" smtClean="0"/>
              <a:t>constrained</a:t>
            </a:r>
            <a:r>
              <a:rPr lang="en-GB" sz="2000" dirty="0"/>
              <a:t>-</a:t>
            </a:r>
            <a:r>
              <a:rPr lang="en-GB" sz="2000" dirty="0" smtClean="0"/>
              <a:t>based </a:t>
            </a:r>
            <a:r>
              <a:rPr lang="en-GB" sz="2000" dirty="0"/>
              <a:t>data generation</a:t>
            </a:r>
          </a:p>
          <a:p>
            <a:pPr lvl="1"/>
            <a:r>
              <a:rPr lang="en-GB" sz="2000" dirty="0" smtClean="0"/>
              <a:t>events </a:t>
            </a:r>
            <a:endParaRPr lang="en-GB" sz="2000" dirty="0"/>
          </a:p>
          <a:p>
            <a:pPr lvl="1"/>
            <a:r>
              <a:rPr lang="en-GB" sz="2000" dirty="0" smtClean="0"/>
              <a:t>high</a:t>
            </a:r>
            <a:r>
              <a:rPr lang="en-GB" sz="2000" dirty="0"/>
              <a:t>-level checking</a:t>
            </a:r>
          </a:p>
          <a:p>
            <a:pPr lvl="1"/>
            <a:r>
              <a:rPr lang="en-GB" sz="2000" dirty="0" smtClean="0"/>
              <a:t>checking </a:t>
            </a:r>
            <a:r>
              <a:rPr lang="en-GB" sz="2000" dirty="0"/>
              <a:t>of basic </a:t>
            </a:r>
            <a:r>
              <a:rPr lang="en-GB" sz="2000" dirty="0" smtClean="0"/>
              <a:t>timing properties</a:t>
            </a:r>
            <a:endParaRPr lang="en-GB" sz="2000" dirty="0"/>
          </a:p>
        </p:txBody>
      </p:sp>
      <p:sp>
        <p:nvSpPr>
          <p:cNvPr id="4" name="Content Placeholder 2"/>
          <p:cNvSpPr txBox="1">
            <a:spLocks/>
          </p:cNvSpPr>
          <p:nvPr/>
        </p:nvSpPr>
        <p:spPr bwMode="auto">
          <a:xfrm>
            <a:off x="1043608" y="1376772"/>
            <a:ext cx="7149480" cy="936104"/>
          </a:xfrm>
          <a:prstGeom prst="rect">
            <a:avLst/>
          </a:prstGeom>
          <a:solidFill>
            <a:srgbClr val="F1C7EE">
              <a:alpha val="29000"/>
            </a:srgbClr>
          </a:solid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Font typeface="Wingdings" pitchFamily="2" charset="2"/>
              <a:buNone/>
            </a:pPr>
            <a:r>
              <a:rPr lang="en-GB" sz="2400" i="1" dirty="0" smtClean="0">
                <a:solidFill>
                  <a:srgbClr val="A50021"/>
                </a:solidFill>
              </a:rPr>
              <a:t>An “e” component is a representation of the “rest of the world” as seen from an interface of the DUV.</a:t>
            </a:r>
          </a:p>
        </p:txBody>
      </p:sp>
    </p:spTree>
    <p:extLst>
      <p:ext uri="{BB962C8B-B14F-4D97-AF65-F5344CB8AC3E}">
        <p14:creationId xmlns:p14="http://schemas.microsoft.com/office/powerpoint/2010/main" val="51882403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7905</TotalTime>
  <Words>5257</Words>
  <Application>Microsoft Macintosh PowerPoint</Application>
  <PresentationFormat>On-screen Show (4:3)</PresentationFormat>
  <Paragraphs>813</Paragraphs>
  <Slides>60</Slides>
  <Notes>2</Notes>
  <HiddenSlides>0</HiddenSlides>
  <MMClips>0</MMClips>
  <ScaleCrop>false</ScaleCrop>
  <HeadingPairs>
    <vt:vector size="4" baseType="variant">
      <vt:variant>
        <vt:lpstr>Theme</vt:lpstr>
      </vt:variant>
      <vt:variant>
        <vt:i4>5</vt:i4>
      </vt:variant>
      <vt:variant>
        <vt:lpstr>Slide Titles</vt:lpstr>
      </vt:variant>
      <vt:variant>
        <vt:i4>60</vt:i4>
      </vt:variant>
    </vt:vector>
  </HeadingPairs>
  <TitlesOfParts>
    <vt:vector size="65" baseType="lpstr">
      <vt:lpstr>Default Design</vt:lpstr>
      <vt:lpstr>2_Default Design</vt:lpstr>
      <vt:lpstr>3_Default Design</vt:lpstr>
      <vt:lpstr>4_Default Design</vt:lpstr>
      <vt:lpstr>1_Default Design</vt:lpstr>
      <vt:lpstr>High-level Verification with specman and e</vt:lpstr>
      <vt:lpstr>PowerPoint Presentation</vt:lpstr>
      <vt:lpstr>High-level Verification</vt:lpstr>
      <vt:lpstr>SN Main Enabling Technologies</vt:lpstr>
      <vt:lpstr>SN Verification Automation</vt:lpstr>
      <vt:lpstr>Complete SN Verification Process</vt:lpstr>
      <vt:lpstr>Complete SN Verification Process</vt:lpstr>
      <vt:lpstr>PowerPoint Presentation</vt:lpstr>
      <vt:lpstr>Basics of the “e” Language</vt:lpstr>
      <vt:lpstr>Aspect-oriented Programming</vt:lpstr>
      <vt:lpstr>On-line Help</vt:lpstr>
      <vt:lpstr>File Format</vt:lpstr>
      <vt:lpstr>Comments</vt:lpstr>
      <vt:lpstr>Syntactic Elements</vt:lpstr>
      <vt:lpstr>Key Statements Types</vt:lpstr>
      <vt:lpstr>Structs vs Units</vt:lpstr>
      <vt:lpstr>Structs and Struct Members</vt:lpstr>
      <vt:lpstr>Struct Members</vt:lpstr>
      <vt:lpstr>PowerPoint Presentation</vt:lpstr>
      <vt:lpstr>PowerPoint Presentation</vt:lpstr>
      <vt:lpstr>PowerPoint Presentation</vt:lpstr>
      <vt:lpstr>PowerPoint Presentation</vt:lpstr>
      <vt:lpstr>PowerPoint Presentation</vt:lpstr>
      <vt:lpstr>PowerPoint Presentation</vt:lpstr>
      <vt:lpstr>Predefined Structs</vt:lpstr>
      <vt:lpstr>Instantiation under sys</vt:lpstr>
      <vt:lpstr>Generation with SN</vt:lpstr>
      <vt:lpstr>Using Constraints</vt:lpstr>
      <vt:lpstr>Generation with keep</vt:lpstr>
      <vt:lpstr>Using Soft Constraints</vt:lpstr>
      <vt:lpstr>Randomized Test Generation needs…</vt:lpstr>
      <vt:lpstr>Randomized Test Generation needs…</vt:lpstr>
      <vt:lpstr>Randomized Test Generation needs…</vt:lpstr>
      <vt:lpstr>Packing: Driving Stimulus into the DUV</vt:lpstr>
      <vt:lpstr>Packing High</vt:lpstr>
      <vt:lpstr>Packing Low</vt:lpstr>
      <vt:lpstr>Fields</vt:lpstr>
      <vt:lpstr>Physical Fields</vt:lpstr>
      <vt:lpstr>Ungenerated Fields</vt:lpstr>
      <vt:lpstr>Limitations of e's AOP Implementation</vt:lpstr>
      <vt:lpstr>PowerPoint Presentation</vt:lpstr>
      <vt:lpstr>Limitations of e's AOP Implementation</vt:lpstr>
      <vt:lpstr>Synch between SN and Simulator</vt:lpstr>
      <vt:lpstr>SN Predefined Event: @sim</vt:lpstr>
      <vt:lpstr>Synch between SN and Simulator</vt:lpstr>
      <vt:lpstr>SN Predefined Event: @sim</vt:lpstr>
      <vt:lpstr>Events in SN</vt:lpstr>
      <vt:lpstr>Events in SN</vt:lpstr>
      <vt:lpstr>Advanced Techniques: SN temporal checking</vt:lpstr>
      <vt:lpstr>Temporal Expressions in “e”</vt:lpstr>
      <vt:lpstr>Temporal Checking Methodology</vt:lpstr>
      <vt:lpstr>Conforming to Stimulus Protocol</vt:lpstr>
      <vt:lpstr>Methods with a Notion of Time</vt:lpstr>
      <vt:lpstr>Methods with a Notion of Time</vt:lpstr>
      <vt:lpstr>Synch between SN and Simulator</vt:lpstr>
      <vt:lpstr>PowerPoint Presentation</vt:lpstr>
      <vt:lpstr>Scoreboarding in e - 1</vt:lpstr>
      <vt:lpstr>Scoreboarding in e - 2</vt:lpstr>
      <vt:lpstr>Specman Elite Tutorial</vt:lpstr>
      <vt:lpstr>We have now covered</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 Design Verification</dc:title>
  <dc:subject/>
  <dc:creator>Kerstin Eder</dc:creator>
  <cp:keywords/>
  <dc:description/>
  <cp:lastModifiedBy>Kerstin Eder</cp:lastModifiedBy>
  <cp:revision>246</cp:revision>
  <cp:lastPrinted>2016-11-08T13:50:27Z</cp:lastPrinted>
  <dcterms:created xsi:type="dcterms:W3CDTF">2006-05-11T10:00:56Z</dcterms:created>
  <dcterms:modified xsi:type="dcterms:W3CDTF">2017-11-07T13:17:12Z</dcterms:modified>
  <cp:category/>
</cp:coreProperties>
</file>