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2" r:id="rId2"/>
    <p:sldId id="1012" r:id="rId3"/>
    <p:sldId id="1025" r:id="rId4"/>
    <p:sldId id="1024" r:id="rId5"/>
    <p:sldId id="1021" r:id="rId6"/>
    <p:sldId id="1018" r:id="rId7"/>
    <p:sldId id="1023" r:id="rId8"/>
    <p:sldId id="1009" r:id="rId9"/>
    <p:sldId id="1014" r:id="rId1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339966"/>
    <a:srgbClr val="FF9900"/>
    <a:srgbClr val="FF66CC"/>
    <a:srgbClr val="0000CC"/>
    <a:srgbClr val="00CC99"/>
    <a:srgbClr val="CC33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4" autoAdjust="0"/>
    <p:restoredTop sz="92789" autoAdjust="0"/>
  </p:normalViewPr>
  <p:slideViewPr>
    <p:cSldViewPr snapToGrid="0" showGuides="1">
      <p:cViewPr varScale="1">
        <p:scale>
          <a:sx n="81" d="100"/>
          <a:sy n="81" d="100"/>
        </p:scale>
        <p:origin x="184" y="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4" d="100"/>
        <a:sy n="74" d="100"/>
      </p:scale>
      <p:origin x="0" y="17664"/>
    </p:cViewPr>
  </p:sorterViewPr>
  <p:notesViewPr>
    <p:cSldViewPr snapToGrid="0" showGuides="1">
      <p:cViewPr varScale="1">
        <p:scale>
          <a:sx n="79" d="100"/>
          <a:sy n="79" d="100"/>
        </p:scale>
        <p:origin x="-1968" y="-78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4E0972-AAA1-43BA-A832-E97738E73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1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F3E6F6-03E7-4185-83D7-15FA44D30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22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5B716-0A9B-4C85-A040-E9DE44E0496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F3E6F6-03E7-4185-83D7-15FA44D302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5727"/>
            <a:ext cx="7772400" cy="2312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00788"/>
            <a:ext cx="6400800" cy="93801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BA72C51-34FF-4350-8A13-02A9917C7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40F99652-5B01-4D72-8BE2-4D2E8751BF9A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stol.ac.uk/engineering/research/trustworthy-systems-laborato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79486.37951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obdv.github.io/Design-Verific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foretellix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QRknQBMK9LA?t=45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obdv.github.io/Design-Verifica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stol.ac.uk/ts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16012"/>
            <a:ext cx="7772400" cy="2776538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</a:rPr>
              <a:t>Design Verification COMS30026</a:t>
            </a:r>
            <a:br>
              <a:rPr lang="en-US" sz="4000" b="1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3600" b="1" dirty="0"/>
              <a:t>WEEKLY STATUS UPDATE – W2</a:t>
            </a:r>
            <a:endParaRPr lang="en-US" sz="40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92550"/>
            <a:ext cx="9144000" cy="1577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</a:rPr>
              <a:t>Kerstin Eder</a:t>
            </a:r>
            <a:endParaRPr lang="en-GB" sz="3600" b="1" dirty="0"/>
          </a:p>
          <a:p>
            <a:pPr eaLnBrk="1" hangingPunct="1">
              <a:lnSpc>
                <a:spcPct val="50000"/>
              </a:lnSpc>
            </a:pPr>
            <a:endParaRPr lang="en-US" sz="3600" dirty="0"/>
          </a:p>
          <a:p>
            <a:pPr eaLnBrk="1" hangingPunct="1">
              <a:lnSpc>
                <a:spcPct val="90000"/>
              </a:lnSpc>
            </a:pPr>
            <a:r>
              <a:rPr lang="en-US" dirty="0">
                <a:hlinkClick r:id="rId3"/>
              </a:rPr>
              <a:t>Trustworthy Systems Lab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pic>
        <p:nvPicPr>
          <p:cNvPr id="5127" name="Picture 7" descr="CS6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B62-8A8E-1D49-9FC0-AFA582DD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5EF1-451E-7C47-863D-BDA8A6C9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Introduction to DV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Verification Hierarchy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Fundamentals of Simulation-based Verification</a:t>
            </a:r>
          </a:p>
          <a:p>
            <a:pPr lvl="1"/>
            <a:r>
              <a:rPr lang="en-US" dirty="0"/>
              <a:t>Driving &amp; Checking</a:t>
            </a:r>
          </a:p>
          <a:p>
            <a:pPr>
              <a:spcBef>
                <a:spcPts val="3168"/>
              </a:spcBef>
            </a:pPr>
            <a:r>
              <a:rPr lang="en-US" b="1" dirty="0">
                <a:solidFill>
                  <a:srgbClr val="C00000"/>
                </a:solidFill>
              </a:rPr>
              <a:t>Lab W1: </a:t>
            </a:r>
          </a:p>
          <a:p>
            <a:pPr lvl="1"/>
            <a:r>
              <a:rPr lang="en-US" dirty="0"/>
              <a:t>get remote access to the EDA software</a:t>
            </a:r>
          </a:p>
          <a:p>
            <a:pPr lvl="1"/>
            <a:r>
              <a:rPr lang="en-US" dirty="0"/>
              <a:t>teach yourself Verilog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4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EC20-73AB-E74E-A766-D085D2C4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review from W1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43F4D5C1-DBE2-F546-B6AB-15B9A8C01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5" y="1985368"/>
            <a:ext cx="7334630" cy="45979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5B718-339C-4F48-B178-2A5A0EDDD1EB}"/>
              </a:ext>
            </a:extLst>
          </p:cNvPr>
          <p:cNvSpPr txBox="1"/>
          <p:nvPr/>
        </p:nvSpPr>
        <p:spPr>
          <a:xfrm>
            <a:off x="1415039" y="1062038"/>
            <a:ext cx="631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Brian Cantwell Smith. 1985. The limits of correctness. SIGCAS </a:t>
            </a:r>
            <a:r>
              <a:rPr lang="en-GB" i="1" dirty="0" err="1"/>
              <a:t>Comput</a:t>
            </a:r>
            <a:r>
              <a:rPr lang="en-GB" i="1" dirty="0"/>
              <a:t>. Soc. 14,15, 1,2,3,4 (Jan 1 1985), 18–26. </a:t>
            </a:r>
          </a:p>
          <a:p>
            <a:r>
              <a:rPr lang="en-GB" i="1" dirty="0"/>
              <a:t>DOI: </a:t>
            </a:r>
            <a:r>
              <a:rPr lang="en-GB" i="1" dirty="0">
                <a:hlinkClick r:id="rId3"/>
              </a:rPr>
              <a:t>https://doi.org/10.1145/379486.379512</a:t>
            </a:r>
            <a:r>
              <a:rPr lang="en-GB" i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C51C5A-3535-F549-924D-31656CDD6642}"/>
              </a:ext>
            </a:extLst>
          </p:cNvPr>
          <p:cNvSpPr txBox="1">
            <a:spLocks/>
          </p:cNvSpPr>
          <p:nvPr/>
        </p:nvSpPr>
        <p:spPr bwMode="auto">
          <a:xfrm>
            <a:off x="457199" y="3073400"/>
            <a:ext cx="8229600" cy="27987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sz="2400" i="1" kern="0" dirty="0"/>
              <a:t>Identify the main lines of argument</a:t>
            </a:r>
          </a:p>
          <a:p>
            <a:pPr lvl="1"/>
            <a:r>
              <a:rPr lang="en-GB" sz="2400" i="1" kern="0" dirty="0"/>
              <a:t>Why does the author question the notion of “correctness”?</a:t>
            </a:r>
          </a:p>
          <a:p>
            <a:pPr lvl="1"/>
            <a:r>
              <a:rPr lang="en-GB" sz="2400" i="1" kern="0" dirty="0"/>
              <a:t>What are the two or three key take-away messages for you?</a:t>
            </a:r>
          </a:p>
        </p:txBody>
      </p:sp>
    </p:spTree>
    <p:extLst>
      <p:ext uri="{BB962C8B-B14F-4D97-AF65-F5344CB8AC3E}">
        <p14:creationId xmlns:p14="http://schemas.microsoft.com/office/powerpoint/2010/main" val="167937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B62-8A8E-1D49-9FC0-AFA582DD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5EF1-451E-7C47-863D-BDA8A6C9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Tools</a:t>
            </a:r>
          </a:p>
          <a:p>
            <a:r>
              <a:rPr lang="en-US" dirty="0">
                <a:solidFill>
                  <a:schemeClr val="bg2"/>
                </a:solidFill>
              </a:rPr>
              <a:t>Hardware Design Languages (self study)</a:t>
            </a:r>
          </a:p>
          <a:p>
            <a:r>
              <a:rPr lang="en-US" dirty="0"/>
              <a:t>Verification Cycle, Methodology &amp; Plan</a:t>
            </a:r>
          </a:p>
          <a:p>
            <a:pPr>
              <a:spcBef>
                <a:spcPts val="3168"/>
              </a:spcBef>
            </a:pPr>
            <a:r>
              <a:rPr lang="en-US" b="1" dirty="0">
                <a:solidFill>
                  <a:srgbClr val="C00000"/>
                </a:solidFill>
              </a:rPr>
              <a:t>Lab W2: </a:t>
            </a:r>
          </a:p>
          <a:p>
            <a:pPr lvl="1"/>
            <a:r>
              <a:rPr lang="en-US" dirty="0"/>
              <a:t>Introduction to </a:t>
            </a:r>
            <a:r>
              <a:rPr lang="en-US" dirty="0" err="1"/>
              <a:t>ModelSim</a:t>
            </a:r>
            <a:r>
              <a:rPr lang="en-US" dirty="0"/>
              <a:t>/Questa</a:t>
            </a:r>
          </a:p>
          <a:p>
            <a:pPr lvl="2"/>
            <a:r>
              <a:rPr lang="en-US" dirty="0"/>
              <a:t>installed on </a:t>
            </a:r>
            <a:r>
              <a:rPr lang="en-US" dirty="0" err="1"/>
              <a:t>linux</a:t>
            </a:r>
            <a:r>
              <a:rPr lang="en-US" dirty="0"/>
              <a:t> lab machines</a:t>
            </a:r>
          </a:p>
          <a:p>
            <a:pPr lvl="1"/>
            <a:r>
              <a:rPr lang="en-US" dirty="0"/>
              <a:t>Work through mux testbench from Exercise 2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https://uobdv.github.io/Design-Verification/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196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B62-8A8E-1D49-9FC0-AFA582DD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Activities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5EF1-451E-7C47-863D-BDA8A6C91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1" y="1345069"/>
            <a:ext cx="8427714" cy="4695825"/>
          </a:xfrm>
        </p:spPr>
        <p:txBody>
          <a:bodyPr/>
          <a:lstStyle/>
          <a:p>
            <a:r>
              <a:rPr lang="en-GB" sz="2800" b="1" dirty="0"/>
              <a:t>Review the </a:t>
            </a:r>
            <a:r>
              <a:rPr lang="en-GB" sz="2800" b="1" dirty="0" err="1"/>
              <a:t>foretellix</a:t>
            </a:r>
            <a:r>
              <a:rPr lang="en-GB" sz="2800" b="1" dirty="0"/>
              <a:t> blog</a:t>
            </a:r>
            <a:r>
              <a:rPr lang="en-GB" sz="2800" i="1" dirty="0"/>
              <a:t> </a:t>
            </a:r>
            <a:r>
              <a:rPr lang="en-GB" sz="2400" i="1" dirty="0">
                <a:hlinkClick r:id="rId2"/>
              </a:rPr>
              <a:t>https://blog.foretellix.com/</a:t>
            </a:r>
            <a:r>
              <a:rPr lang="en-GB" sz="2400" i="1" dirty="0"/>
              <a:t> </a:t>
            </a:r>
          </a:p>
          <a:p>
            <a:endParaRPr lang="en-GB" sz="2800" i="1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91E3209-556E-F94B-8D41-F9F2D9DC4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368"/>
            <a:ext cx="9144000" cy="48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2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B62-8A8E-1D49-9FC0-AFA582DD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787400"/>
          </a:xfrm>
        </p:spPr>
        <p:txBody>
          <a:bodyPr/>
          <a:lstStyle/>
          <a:p>
            <a:r>
              <a:rPr lang="en-US" sz="3200" dirty="0"/>
              <a:t>RV2020 Keynote by </a:t>
            </a:r>
            <a:r>
              <a:rPr lang="en-GB" sz="3200" dirty="0"/>
              <a:t>Lane Desborough on       </a:t>
            </a:r>
            <a:r>
              <a:rPr lang="en-GB" sz="3200" i="1" dirty="0"/>
              <a:t>The Physical Side of Cyber-Physical Systems</a:t>
            </a:r>
            <a:br>
              <a:rPr lang="en-GB" sz="3200" i="1" dirty="0"/>
            </a:br>
            <a:r>
              <a:rPr lang="en-GB" sz="2000" i="1" dirty="0">
                <a:hlinkClick r:id="rId2"/>
              </a:rPr>
              <a:t>https://youtu.be/QRknQBMK9LA?t=457</a:t>
            </a:r>
            <a:endParaRPr lang="en-US" sz="2400" i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DF79D0-3EFB-5544-955E-C7A2CEFC2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727"/>
            <a:ext cx="9144000" cy="51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7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B62-8A8E-1D49-9FC0-AFA582DD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– Week 2/3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807A98-20E1-0B4E-AEBF-B4870F1ABFF2}"/>
              </a:ext>
            </a:extLst>
          </p:cNvPr>
          <p:cNvSpPr txBox="1">
            <a:spLocks/>
          </p:cNvSpPr>
          <p:nvPr/>
        </p:nvSpPr>
        <p:spPr bwMode="auto">
          <a:xfrm>
            <a:off x="544513" y="1342572"/>
            <a:ext cx="3134858" cy="399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2020 Wilson Research Group </a:t>
            </a:r>
            <a:r>
              <a:rPr lang="en-GB" sz="2800" b="1" kern="0" dirty="0"/>
              <a:t>Verification Survey Results </a:t>
            </a:r>
          </a:p>
          <a:p>
            <a:pPr lvl="1"/>
            <a:r>
              <a:rPr lang="en-GB" sz="2400" kern="0" dirty="0"/>
              <a:t>Full recording by Harry Foster on Blackboard</a:t>
            </a:r>
          </a:p>
          <a:p>
            <a:pPr marL="0" indent="0">
              <a:buFont typeface="Wingdings" pitchFamily="2" charset="2"/>
              <a:buNone/>
            </a:pPr>
            <a:endParaRPr lang="en-GB" sz="2000" i="1" kern="0" dirty="0"/>
          </a:p>
          <a:p>
            <a:endParaRPr lang="en-GB" sz="2800" i="1" kern="0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E1E024-609A-ADFF-68E6-3EF54162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66" y="1201057"/>
            <a:ext cx="4940320" cy="51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8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B33B-8C63-8347-BD4C-F0B75C8D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2D4-23DB-6C48-8568-EBFED905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9456"/>
            <a:ext cx="8229600" cy="5521324"/>
          </a:xfrm>
        </p:spPr>
        <p:txBody>
          <a:bodyPr/>
          <a:lstStyle/>
          <a:p>
            <a:r>
              <a:rPr lang="en-US" sz="2800" dirty="0"/>
              <a:t>Recordings of lectures for </a:t>
            </a:r>
            <a:r>
              <a:rPr lang="en-US" sz="2400" b="1" dirty="0"/>
              <a:t>Week 2: 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n-US" sz="2000" dirty="0">
                <a:solidFill>
                  <a:schemeClr val="bg2"/>
                </a:solidFill>
              </a:rPr>
              <a:t>Driving &amp; Checking (from last week)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n-US" sz="2000" dirty="0"/>
              <a:t>Verification Tools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n-US" sz="2000" b="1" dirty="0">
                <a:solidFill>
                  <a:srgbClr val="C00000"/>
                </a:solidFill>
              </a:rPr>
              <a:t>Teach yourself Verilog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n-US" sz="2000" dirty="0"/>
              <a:t>Verification Cycle, Methodology &amp; Plan</a:t>
            </a:r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GB" sz="2400" dirty="0">
                <a:hlinkClick r:id="rId3"/>
              </a:rPr>
              <a:t>uobdv.github.io/Design-Verification/</a:t>
            </a:r>
            <a:r>
              <a:rPr lang="en-GB" sz="2400" dirty="0"/>
              <a:t>                     shows a </a:t>
            </a:r>
            <a:r>
              <a:rPr lang="en-GB" sz="2400" b="1" dirty="0"/>
              <a:t>weekly schedule of topics </a:t>
            </a:r>
            <a:r>
              <a:rPr lang="en-GB" sz="2400" dirty="0"/>
              <a:t>to watch BEFORE the next session, ideally</a:t>
            </a:r>
          </a:p>
          <a:p>
            <a:pPr lvl="1"/>
            <a:r>
              <a:rPr lang="en-US" sz="2400" dirty="0"/>
              <a:t>Recordings are available from Blackboard unit page</a:t>
            </a:r>
          </a:p>
          <a:p>
            <a:pPr>
              <a:spcBef>
                <a:spcPts val="1272"/>
              </a:spcBef>
            </a:pPr>
            <a:r>
              <a:rPr lang="en-US" sz="2800" dirty="0"/>
              <a:t>Tasks for you this week:</a:t>
            </a:r>
          </a:p>
          <a:p>
            <a:pPr lvl="1"/>
            <a:r>
              <a:rPr lang="en-US" sz="2000" b="1" dirty="0"/>
              <a:t>Attend the lab session </a:t>
            </a:r>
            <a:r>
              <a:rPr lang="en-US" sz="2000" dirty="0"/>
              <a:t>with Xuan to get help with using </a:t>
            </a:r>
            <a:r>
              <a:rPr lang="en-US" sz="2000" dirty="0" err="1"/>
              <a:t>ModelSim</a:t>
            </a:r>
            <a:r>
              <a:rPr lang="en-US" sz="2000" dirty="0"/>
              <a:t>/Questa, then work through the mux testbench from Exercise 2 on </a:t>
            </a:r>
            <a:r>
              <a:rPr lang="en-US" sz="2000" dirty="0">
                <a:hlinkClick r:id="rId3"/>
              </a:rPr>
              <a:t>https://uobdv.github.io/Design-Verification/</a:t>
            </a:r>
            <a:r>
              <a:rPr lang="en-US" sz="2000" dirty="0"/>
              <a:t>  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835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BE42-68B6-7D4B-9511-EB958BFE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1ACF0"/>
                </a:solidFill>
              </a:rPr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D9301-31AF-2D4E-99FC-AF688666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86" y="2769104"/>
            <a:ext cx="5642627" cy="23280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469E43-3EDD-0D4F-90D8-544479B71B8B}"/>
              </a:ext>
            </a:extLst>
          </p:cNvPr>
          <p:cNvSpPr/>
          <p:nvPr/>
        </p:nvSpPr>
        <p:spPr>
          <a:xfrm>
            <a:off x="1750686" y="5097138"/>
            <a:ext cx="5642627" cy="394876"/>
          </a:xfrm>
          <a:prstGeom prst="rect">
            <a:avLst/>
          </a:prstGeom>
          <a:solidFill>
            <a:srgbClr val="3E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lvl="0" indent="-257175" algn="ctr" defTabSz="685800" eaLnBrk="0" hangingPunct="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https://www.bristol.ac.uk/tsl</a:t>
            </a:r>
            <a:endParaRPr lang="en-GB" kern="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049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15548</TotalTime>
  <Words>332</Words>
  <Application>Microsoft Macintosh PowerPoint</Application>
  <PresentationFormat>On-screen Show (4:3)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Default Design</vt:lpstr>
      <vt:lpstr>Design Verification COMS30026  WEEKLY STATUS UPDATE – W2</vt:lpstr>
      <vt:lpstr>Topics W1</vt:lpstr>
      <vt:lpstr>Paper review from W1</vt:lpstr>
      <vt:lpstr>Topics W2</vt:lpstr>
      <vt:lpstr>Optional Activities – Week 2</vt:lpstr>
      <vt:lpstr>RV2020 Keynote by Lane Desborough on       The Physical Side of Cyber-Physical Systems https://youtu.be/QRknQBMK9LA?t=457</vt:lpstr>
      <vt:lpstr>Opportunities – Week 2/3</vt:lpstr>
      <vt:lpstr>Next</vt:lpstr>
      <vt:lpstr>Questions</vt:lpstr>
    </vt:vector>
  </TitlesOfParts>
  <Manager/>
  <Company>University of Bristol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COMS31700 Design Verification</dc:title>
  <dc:subject/>
  <dc:creator>Kerstin Eder</dc:creator>
  <cp:keywords/>
  <dc:description/>
  <cp:lastModifiedBy>Kerstin Eder</cp:lastModifiedBy>
  <cp:revision>240</cp:revision>
  <cp:lastPrinted>2019-10-11T14:20:32Z</cp:lastPrinted>
  <dcterms:created xsi:type="dcterms:W3CDTF">2006-05-11T10:00:56Z</dcterms:created>
  <dcterms:modified xsi:type="dcterms:W3CDTF">2022-10-10T13:37:49Z</dcterms:modified>
  <cp:category/>
</cp:coreProperties>
</file>