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02" r:id="rId2"/>
    <p:sldId id="1034" r:id="rId3"/>
    <p:sldId id="1035" r:id="rId4"/>
    <p:sldId id="1036" r:id="rId5"/>
    <p:sldId id="1037" r:id="rId6"/>
    <p:sldId id="1040" r:id="rId7"/>
    <p:sldId id="1042" r:id="rId8"/>
    <p:sldId id="1043" r:id="rId9"/>
    <p:sldId id="1032" r:id="rId10"/>
    <p:sldId id="1041" r:id="rId11"/>
    <p:sldId id="1014" r:id="rId12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hiddenSlides="1" frameSlides="1"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  <a:srgbClr val="339966"/>
    <a:srgbClr val="FF9900"/>
    <a:srgbClr val="FF66CC"/>
    <a:srgbClr val="0000CC"/>
    <a:srgbClr val="00CC99"/>
    <a:srgbClr val="CC3300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931" autoAdjust="0"/>
    <p:restoredTop sz="92789" autoAdjust="0"/>
  </p:normalViewPr>
  <p:slideViewPr>
    <p:cSldViewPr snapToGrid="0" showGuides="1">
      <p:cViewPr varScale="1">
        <p:scale>
          <a:sx n="39" d="100"/>
          <a:sy n="39" d="100"/>
        </p:scale>
        <p:origin x="184" y="18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17664"/>
    </p:cViewPr>
  </p:sorterViewPr>
  <p:notesViewPr>
    <p:cSldViewPr snapToGrid="0" showGuides="1">
      <p:cViewPr varScale="1">
        <p:scale>
          <a:sx n="79" d="100"/>
          <a:sy n="79" d="100"/>
        </p:scale>
        <p:origin x="-1968" y="-78"/>
      </p:cViewPr>
      <p:guideLst>
        <p:guide orient="horz" pos="3024"/>
        <p:guide pos="230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D4E0972-AAA1-43BA-A832-E97738E73B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381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46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6F3E6F6-03E7-4185-83D7-15FA44D302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9228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B5B716-0A9B-4C85-A040-E9DE44E0496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F3E6F6-03E7-4185-83D7-15FA44D3023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27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F3E6F6-03E7-4185-83D7-15FA44D3023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91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85727"/>
            <a:ext cx="7772400" cy="231278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700788"/>
            <a:ext cx="6400800" cy="938011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BA72C51-34FF-4350-8A13-02A9917C7C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8"/>
            <a:ext cx="2286000" cy="5978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274638"/>
            <a:ext cx="6705600" cy="5978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557338"/>
            <a:ext cx="4038600" cy="4695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1557338"/>
            <a:ext cx="4038600" cy="4695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274638"/>
            <a:ext cx="91440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557338"/>
            <a:ext cx="8229600" cy="469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7134225" y="6338888"/>
            <a:ext cx="18192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3434" tIns="51719" rIns="103434" bIns="51719" anchor="b"/>
          <a:lstStyle/>
          <a:p>
            <a:pPr algn="r" defTabSz="1035050">
              <a:defRPr/>
            </a:pPr>
            <a:fld id="{40F99652-5B01-4D72-8BE2-4D2E8751BF9A}" type="slidenum">
              <a:rPr lang="en-GB" sz="1600">
                <a:cs typeface="Times New Roman" pitchFamily="18" charset="0"/>
              </a:rPr>
              <a:pPr algn="r" defTabSz="1035050">
                <a:defRPr/>
              </a:pPr>
              <a:t>‹#›</a:t>
            </a:fld>
            <a:endParaRPr lang="en-US" sz="1600"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ristol.ac.uk/engineering/research/trustworthy-systems-laboratory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uobdv.github.io/Design-Verification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istol.ac.uk/ts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uobdv.github.io/Design-Verificatio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en.wikipedia.org/wiki/Edsger_W._Dijkstra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en.wikipedia.org/wiki/Edsger_W._Dijkstra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45/356586.356588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16012"/>
            <a:ext cx="7772400" cy="2776538"/>
          </a:xfrm>
        </p:spPr>
        <p:txBody>
          <a:bodyPr/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</a:rPr>
              <a:t>Design Verification COMS30026</a:t>
            </a:r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2800" dirty="0"/>
            </a:br>
            <a:r>
              <a:rPr lang="en-US" sz="3600" b="1" dirty="0"/>
              <a:t>WEEKLY STATUS UPDATE – W3</a:t>
            </a:r>
            <a:endParaRPr lang="en-US" sz="4000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892550"/>
            <a:ext cx="9144000" cy="15779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4000" b="1" dirty="0">
                <a:solidFill>
                  <a:schemeClr val="tx2"/>
                </a:solidFill>
              </a:rPr>
              <a:t>Kerstin Eder</a:t>
            </a:r>
            <a:endParaRPr lang="en-GB" sz="3600" b="1" dirty="0"/>
          </a:p>
          <a:p>
            <a:pPr eaLnBrk="1" hangingPunct="1">
              <a:lnSpc>
                <a:spcPct val="50000"/>
              </a:lnSpc>
            </a:pPr>
            <a:endParaRPr lang="en-US" sz="3600" dirty="0"/>
          </a:p>
          <a:p>
            <a:pPr eaLnBrk="1" hangingPunct="1">
              <a:lnSpc>
                <a:spcPct val="90000"/>
              </a:lnSpc>
            </a:pPr>
            <a:r>
              <a:rPr lang="en-US" dirty="0">
                <a:hlinkClick r:id="rId3"/>
              </a:rPr>
              <a:t>Trustworthy Systems Lab</a:t>
            </a:r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388" y="6021388"/>
            <a:ext cx="22479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5159375" y="6115050"/>
            <a:ext cx="32416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70000"/>
              </a:lnSpc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US" sz="2000">
                <a:solidFill>
                  <a:schemeClr val="tx2"/>
                </a:solidFill>
                <a:latin typeface="Times New Roman" pitchFamily="18" charset="0"/>
              </a:rPr>
              <a:t>Department of </a:t>
            </a:r>
          </a:p>
          <a:p>
            <a:pPr algn="r">
              <a:lnSpc>
                <a:spcPct val="70000"/>
              </a:lnSpc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GB" sz="2400">
                <a:solidFill>
                  <a:schemeClr val="tx2"/>
                </a:solidFill>
                <a:latin typeface="Times New Roman" pitchFamily="18" charset="0"/>
              </a:rPr>
              <a:t>COMPUTER SCIENCE</a:t>
            </a:r>
            <a:endParaRPr lang="en-US" sz="2400">
              <a:latin typeface="Times New Roman" pitchFamily="18" charset="0"/>
            </a:endParaRPr>
          </a:p>
        </p:txBody>
      </p:sp>
      <p:pic>
        <p:nvPicPr>
          <p:cNvPr id="5127" name="Picture 7" descr="CS60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74063" y="6091238"/>
            <a:ext cx="6350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FB33B-8C63-8347-BD4C-F0B75C8D3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562D4-23DB-6C48-8568-EBFED9054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79456"/>
            <a:ext cx="8229600" cy="5521324"/>
          </a:xfrm>
        </p:spPr>
        <p:txBody>
          <a:bodyPr/>
          <a:lstStyle/>
          <a:p>
            <a:r>
              <a:rPr lang="en-US" sz="2800" dirty="0"/>
              <a:t>Recordings of lectures for </a:t>
            </a:r>
            <a:r>
              <a:rPr lang="en-US" sz="2400" b="1" dirty="0"/>
              <a:t>Week 3: </a:t>
            </a:r>
          </a:p>
          <a:p>
            <a:pPr lvl="2">
              <a:lnSpc>
                <a:spcPct val="95000"/>
              </a:lnSpc>
              <a:buFont typeface="Wingdings" pitchFamily="2" charset="2"/>
              <a:buChar char="ü"/>
            </a:pPr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Stimuli Generation Part I: Foundations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lvl="2">
              <a:lnSpc>
                <a:spcPct val="95000"/>
              </a:lnSpc>
              <a:buFont typeface="Wingdings" pitchFamily="2" charset="2"/>
              <a:buChar char="ü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Stimuli Generation Part II: Test Automation </a:t>
            </a:r>
          </a:p>
          <a:p>
            <a:pPr lvl="2">
              <a:lnSpc>
                <a:spcPct val="95000"/>
              </a:lnSpc>
              <a:buFont typeface="Wingdings" pitchFamily="2" charset="2"/>
              <a:buChar char="ü"/>
            </a:pPr>
            <a:r>
              <a:rPr lang="en-US" sz="2000" dirty="0"/>
              <a:t>Checking</a:t>
            </a:r>
            <a:endParaRPr lang="en-US" sz="2000" dirty="0">
              <a:solidFill>
                <a:schemeClr val="bg2"/>
              </a:solidFill>
            </a:endParaRPr>
          </a:p>
          <a:p>
            <a:pPr lvl="1"/>
            <a:r>
              <a:rPr lang="en-GB" sz="2400" dirty="0">
                <a:hlinkClick r:id="rId2"/>
              </a:rPr>
              <a:t>uobdv.github.io/Design-Verification/</a:t>
            </a:r>
            <a:r>
              <a:rPr lang="en-GB" sz="2400" dirty="0"/>
              <a:t>                     shows a </a:t>
            </a:r>
            <a:r>
              <a:rPr lang="en-GB" sz="2400" b="1" dirty="0"/>
              <a:t>weekly schedule of topics </a:t>
            </a:r>
            <a:r>
              <a:rPr lang="en-GB" sz="2400" dirty="0"/>
              <a:t>to watch BEFORE the next session, ideally</a:t>
            </a:r>
          </a:p>
          <a:p>
            <a:pPr lvl="1"/>
            <a:r>
              <a:rPr lang="en-US" sz="2400" dirty="0"/>
              <a:t>Recordings are available from Blackboard unit page</a:t>
            </a:r>
          </a:p>
          <a:p>
            <a:pPr>
              <a:spcBef>
                <a:spcPts val="1272"/>
              </a:spcBef>
            </a:pPr>
            <a:r>
              <a:rPr lang="en-US" sz="2800" dirty="0"/>
              <a:t>Tasks for you this week:</a:t>
            </a:r>
          </a:p>
          <a:p>
            <a:pPr lvl="1"/>
            <a:r>
              <a:rPr lang="en-US" sz="2000" b="1" dirty="0"/>
              <a:t>Attend the lab session </a:t>
            </a:r>
            <a:r>
              <a:rPr lang="en-US" sz="2000" dirty="0"/>
              <a:t>with Xuan to get help with using </a:t>
            </a:r>
            <a:r>
              <a:rPr lang="en-US" sz="2000" dirty="0" err="1"/>
              <a:t>ModelSim</a:t>
            </a:r>
            <a:r>
              <a:rPr lang="en-US" sz="2000" dirty="0"/>
              <a:t>/Questa so you can do </a:t>
            </a:r>
            <a:r>
              <a:rPr lang="en-US" sz="2000" b="1" dirty="0"/>
              <a:t>Practical 1</a:t>
            </a:r>
          </a:p>
          <a:p>
            <a:pPr lvl="1"/>
            <a:r>
              <a:rPr lang="en-US" sz="2000" dirty="0"/>
              <a:t>Submit issues found during your </a:t>
            </a:r>
            <a:r>
              <a:rPr lang="en-US" sz="2000" b="1" dirty="0"/>
              <a:t>Specification review </a:t>
            </a:r>
            <a:r>
              <a:rPr lang="en-US" sz="2000" dirty="0"/>
              <a:t>to Blackboard Discussion Forum</a:t>
            </a:r>
          </a:p>
          <a:p>
            <a:pPr lvl="1"/>
            <a:endParaRPr lang="en-US" sz="20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72350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FBE42-68B6-7D4B-9511-EB958BFE8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21ACF0"/>
                </a:solidFill>
              </a:rPr>
              <a:t>Questions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9D9301-31AF-2D4E-99FC-AF688666F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686" y="2769104"/>
            <a:ext cx="5642627" cy="232803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9469E43-3EDD-0D4F-90D8-544479B71B8B}"/>
              </a:ext>
            </a:extLst>
          </p:cNvPr>
          <p:cNvSpPr/>
          <p:nvPr/>
        </p:nvSpPr>
        <p:spPr>
          <a:xfrm>
            <a:off x="1750686" y="5097138"/>
            <a:ext cx="5642627" cy="394876"/>
          </a:xfrm>
          <a:prstGeom prst="rect">
            <a:avLst/>
          </a:prstGeom>
          <a:solidFill>
            <a:srgbClr val="3E9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57175" lvl="0" indent="-257175" algn="ctr" defTabSz="685800" eaLnBrk="0" hangingPunct="0">
              <a:spcBef>
                <a:spcPct val="20000"/>
              </a:spcBef>
              <a:buClr>
                <a:srgbClr val="C00000"/>
              </a:buClr>
              <a:defRPr/>
            </a:pPr>
            <a:r>
              <a:rPr lang="en-GB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https://www.bristol.ac.uk/tsl</a:t>
            </a:r>
            <a:endParaRPr lang="en-GB" kern="0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6987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9B62-8A8E-1D49-9FC0-AFA582DD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W1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75EF1-451E-7C47-863D-BDA8A6C91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/>
              <a:t>Introduction to DV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Verification Hierarchy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Fundamentals of Simulation-based Verification</a:t>
            </a:r>
          </a:p>
          <a:p>
            <a:pPr lvl="1"/>
            <a:r>
              <a:rPr lang="en-US" dirty="0"/>
              <a:t>Driving &amp; Checking</a:t>
            </a:r>
          </a:p>
          <a:p>
            <a:pPr>
              <a:spcBef>
                <a:spcPts val="3168"/>
              </a:spcBef>
            </a:pPr>
            <a:r>
              <a:rPr lang="en-US" b="1" dirty="0">
                <a:solidFill>
                  <a:srgbClr val="C00000"/>
                </a:solidFill>
              </a:rPr>
              <a:t>Lab W1: </a:t>
            </a:r>
          </a:p>
          <a:p>
            <a:pPr lvl="1"/>
            <a:r>
              <a:rPr lang="en-US" dirty="0"/>
              <a:t>get remote access to the EDA software</a:t>
            </a:r>
          </a:p>
          <a:p>
            <a:pPr lvl="1"/>
            <a:r>
              <a:rPr lang="en-US" dirty="0"/>
              <a:t>teach yourself Verilog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792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9B62-8A8E-1D49-9FC0-AFA582DD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W2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75EF1-451E-7C47-863D-BDA8A6C91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/>
              <a:t>Verification Tools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Hardware Design Languages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Verification Cycle, Methodology &amp; Plan</a:t>
            </a:r>
          </a:p>
          <a:p>
            <a:pPr>
              <a:spcBef>
                <a:spcPts val="3168"/>
              </a:spcBef>
            </a:pPr>
            <a:r>
              <a:rPr lang="en-US" b="1" dirty="0">
                <a:solidFill>
                  <a:srgbClr val="C00000"/>
                </a:solidFill>
              </a:rPr>
              <a:t>Lab W2: </a:t>
            </a:r>
          </a:p>
          <a:p>
            <a:pPr lvl="1"/>
            <a:r>
              <a:rPr lang="en-US" dirty="0"/>
              <a:t>Introduction to </a:t>
            </a:r>
            <a:r>
              <a:rPr lang="en-US" dirty="0" err="1"/>
              <a:t>ModelSim</a:t>
            </a:r>
            <a:r>
              <a:rPr lang="en-US" dirty="0"/>
              <a:t>/Questa</a:t>
            </a:r>
          </a:p>
          <a:p>
            <a:pPr lvl="2"/>
            <a:r>
              <a:rPr lang="en-US" dirty="0"/>
              <a:t>installed on </a:t>
            </a:r>
            <a:r>
              <a:rPr lang="en-US" dirty="0" err="1"/>
              <a:t>linux</a:t>
            </a:r>
            <a:r>
              <a:rPr lang="en-US" dirty="0"/>
              <a:t> lab machines</a:t>
            </a:r>
          </a:p>
          <a:p>
            <a:pPr lvl="1"/>
            <a:r>
              <a:rPr lang="en-US" dirty="0"/>
              <a:t>Work through mux testbench from Exercise 2</a:t>
            </a:r>
          </a:p>
          <a:p>
            <a:pPr marL="914400" lvl="2" indent="0">
              <a:buNone/>
            </a:pPr>
            <a:r>
              <a:rPr lang="en-US" dirty="0">
                <a:hlinkClick r:id="rId2"/>
              </a:rPr>
              <a:t>https://uobdv.github.io/Design-Verification/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92094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9B62-8A8E-1D49-9FC0-AFA582DD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W3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75EF1-451E-7C47-863D-BDA8A6C91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Font typeface="Wingdings" pitchFamily="2" charset="2"/>
              <a:buChar char="ü"/>
            </a:pPr>
            <a:r>
              <a:rPr lang="en-GB" dirty="0"/>
              <a:t>Stimuli Generation Part I: Foundations</a:t>
            </a:r>
          </a:p>
          <a:p>
            <a:pPr>
              <a:spcBef>
                <a:spcPts val="0"/>
              </a:spcBef>
              <a:buClr>
                <a:srgbClr val="993300"/>
              </a:buClr>
            </a:pPr>
            <a:r>
              <a:rPr lang="en-GB" dirty="0"/>
              <a:t>Stimuli Generation Part II: Test Automation</a:t>
            </a:r>
          </a:p>
          <a:p>
            <a:pPr>
              <a:spcBef>
                <a:spcPts val="0"/>
              </a:spcBef>
            </a:pPr>
            <a:r>
              <a:rPr lang="en-GB" dirty="0"/>
              <a:t>Checking</a:t>
            </a:r>
            <a:endParaRPr lang="en-US" b="1" dirty="0">
              <a:solidFill>
                <a:srgbClr val="C00000"/>
              </a:solidFill>
            </a:endParaRPr>
          </a:p>
          <a:p>
            <a:pPr>
              <a:spcBef>
                <a:spcPts val="3168"/>
              </a:spcBef>
            </a:pPr>
            <a:r>
              <a:rPr lang="en-US" b="1" dirty="0">
                <a:solidFill>
                  <a:srgbClr val="C00000"/>
                </a:solidFill>
              </a:rPr>
              <a:t>Lab W3: </a:t>
            </a:r>
          </a:p>
          <a:p>
            <a:pPr lvl="1"/>
            <a:r>
              <a:rPr lang="en-US" dirty="0"/>
              <a:t>Introduction to </a:t>
            </a:r>
            <a:r>
              <a:rPr lang="en-US" b="1" dirty="0"/>
              <a:t>Practical 1</a:t>
            </a:r>
            <a:r>
              <a:rPr lang="en-US" dirty="0"/>
              <a:t> (Weeks 2-4)</a:t>
            </a:r>
          </a:p>
          <a:p>
            <a:pPr lvl="2"/>
            <a:r>
              <a:rPr lang="en-US" dirty="0"/>
              <a:t>Specification review</a:t>
            </a:r>
          </a:p>
          <a:p>
            <a:pPr lvl="2"/>
            <a:r>
              <a:rPr lang="en-US" dirty="0"/>
              <a:t>Debug calculator design using </a:t>
            </a:r>
            <a:r>
              <a:rPr lang="en-US" dirty="0" err="1"/>
              <a:t>Modelsim</a:t>
            </a:r>
            <a:r>
              <a:rPr lang="en-US" dirty="0"/>
              <a:t>/Questa</a:t>
            </a:r>
          </a:p>
          <a:p>
            <a:pPr lvl="2"/>
            <a:r>
              <a:rPr lang="en-US" dirty="0"/>
              <a:t>Example testbench on Blackboard</a:t>
            </a:r>
          </a:p>
        </p:txBody>
      </p:sp>
    </p:spTree>
    <p:extLst>
      <p:ext uri="{BB962C8B-B14F-4D97-AF65-F5344CB8AC3E}">
        <p14:creationId xmlns:p14="http://schemas.microsoft.com/office/powerpoint/2010/main" val="349258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25FC410-24A2-2289-EE09-47C9B5D19E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440" y="198892"/>
            <a:ext cx="6611119" cy="6528480"/>
          </a:xfrm>
          <a:noFill/>
        </p:spPr>
      </p:pic>
    </p:spTree>
    <p:extLst>
      <p:ext uri="{BB962C8B-B14F-4D97-AF65-F5344CB8AC3E}">
        <p14:creationId xmlns:p14="http://schemas.microsoft.com/office/powerpoint/2010/main" val="2918742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9B62-8A8E-1D49-9FC0-AFA582DD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Opportunities – Week 3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D807A98-20E1-0B4E-AEBF-B4870F1ABFF2}"/>
              </a:ext>
            </a:extLst>
          </p:cNvPr>
          <p:cNvSpPr txBox="1">
            <a:spLocks/>
          </p:cNvSpPr>
          <p:nvPr/>
        </p:nvSpPr>
        <p:spPr bwMode="auto">
          <a:xfrm>
            <a:off x="811361" y="1307647"/>
            <a:ext cx="8054974" cy="1501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2800" kern="0" dirty="0"/>
              <a:t>2020 Wilson Research Group Verification Survey Results </a:t>
            </a:r>
          </a:p>
          <a:p>
            <a:pPr lvl="1"/>
            <a:r>
              <a:rPr lang="en-GB" sz="2400" kern="0" dirty="0"/>
              <a:t>Full recording by Harry Foster on Blackboard</a:t>
            </a:r>
          </a:p>
          <a:p>
            <a:pPr marL="0" indent="0">
              <a:buFont typeface="Wingdings" pitchFamily="2" charset="2"/>
              <a:buNone/>
            </a:pPr>
            <a:endParaRPr lang="en-GB" sz="2000" i="1" kern="0" dirty="0"/>
          </a:p>
          <a:p>
            <a:endParaRPr lang="en-GB" sz="2800" i="1" kern="0" dirty="0"/>
          </a:p>
        </p:txBody>
      </p:sp>
      <p:pic>
        <p:nvPicPr>
          <p:cNvPr id="7" name="Picture 6" descr="Graphical user interface, qr code&#10;&#10;Description automatically generated">
            <a:extLst>
              <a:ext uri="{FF2B5EF4-FFF2-40B4-BE49-F238E27FC236}">
                <a16:creationId xmlns:a16="http://schemas.microsoft.com/office/drawing/2014/main" id="{68D3B42F-00F9-0AF2-275D-974195D176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924479"/>
            <a:ext cx="7772400" cy="355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610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95ED7-66F9-B64F-B5E1-A8A63BA4B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787400"/>
          </a:xfrm>
        </p:spPr>
        <p:txBody>
          <a:bodyPr wrap="square" anchor="ctr">
            <a:normAutofit/>
          </a:bodyPr>
          <a:lstStyle/>
          <a:p>
            <a:r>
              <a:rPr lang="en-GB" dirty="0"/>
              <a:t>Challenge</a:t>
            </a:r>
          </a:p>
        </p:txBody>
      </p:sp>
      <p:pic>
        <p:nvPicPr>
          <p:cNvPr id="1026" name="Picture 2" descr="Edsger W. Dijkstra">
            <a:extLst>
              <a:ext uri="{FF2B5EF4-FFF2-40B4-BE49-F238E27FC236}">
                <a16:creationId xmlns:a16="http://schemas.microsoft.com/office/drawing/2014/main" id="{29C4A8EC-F9B4-9F43-BF5C-949A808922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2793"/>
          <a:stretch/>
        </p:blipFill>
        <p:spPr bwMode="auto">
          <a:xfrm>
            <a:off x="856501" y="1799101"/>
            <a:ext cx="2803558" cy="3259797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20CBC-EDE9-4C43-B288-10C3D2F7C6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95577" y="1540085"/>
            <a:ext cx="4038600" cy="2255537"/>
          </a:xfrm>
        </p:spPr>
        <p:txBody>
          <a:bodyPr wrap="square" anchor="t">
            <a:noAutofit/>
          </a:bodyPr>
          <a:lstStyle/>
          <a:p>
            <a:r>
              <a:rPr lang="en-GB" sz="2600" dirty="0"/>
              <a:t>Find out about the work of </a:t>
            </a:r>
            <a:r>
              <a:rPr lang="en-GB" sz="2600" dirty="0" err="1"/>
              <a:t>Edsger</a:t>
            </a:r>
            <a:r>
              <a:rPr lang="en-GB" sz="2600" dirty="0"/>
              <a:t> W. Dijkstra.</a:t>
            </a:r>
          </a:p>
          <a:p>
            <a:r>
              <a:rPr lang="en-GB" sz="2600" dirty="0"/>
              <a:t>In particular, find what he said about testing and its limitations.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11A5C1-303D-8941-B1D7-2B0E276A8125}"/>
              </a:ext>
            </a:extLst>
          </p:cNvPr>
          <p:cNvSpPr txBox="1"/>
          <p:nvPr/>
        </p:nvSpPr>
        <p:spPr>
          <a:xfrm>
            <a:off x="856500" y="5141343"/>
            <a:ext cx="28035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1">
                    <a:lumMod val="50000"/>
                  </a:schemeClr>
                </a:solidFill>
              </a:rPr>
              <a:t>Photo from </a:t>
            </a:r>
            <a:r>
              <a:rPr lang="en-GB" sz="800" dirty="0">
                <a:solidFill>
                  <a:srgbClr val="009999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https://en.wikipedia.org/wiki/Edsger_W._</a:t>
            </a:r>
            <a:r>
              <a:rPr lang="en-GB" sz="800" dirty="0">
                <a:solidFill>
                  <a:schemeClr val="bg1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Dijkstra</a:t>
            </a:r>
            <a:r>
              <a:rPr lang="en-GB" sz="8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97793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95ED7-66F9-B64F-B5E1-A8A63BA4B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787400"/>
          </a:xfrm>
        </p:spPr>
        <p:txBody>
          <a:bodyPr wrap="square" anchor="ctr">
            <a:normAutofit/>
          </a:bodyPr>
          <a:lstStyle/>
          <a:p>
            <a:r>
              <a:rPr lang="en-GB" dirty="0"/>
              <a:t>Challenge</a:t>
            </a:r>
          </a:p>
        </p:txBody>
      </p:sp>
      <p:pic>
        <p:nvPicPr>
          <p:cNvPr id="1026" name="Picture 2" descr="Edsger W. Dijkstra">
            <a:extLst>
              <a:ext uri="{FF2B5EF4-FFF2-40B4-BE49-F238E27FC236}">
                <a16:creationId xmlns:a16="http://schemas.microsoft.com/office/drawing/2014/main" id="{29C4A8EC-F9B4-9F43-BF5C-949A808922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2793"/>
          <a:stretch/>
        </p:blipFill>
        <p:spPr bwMode="auto">
          <a:xfrm>
            <a:off x="856501" y="1799101"/>
            <a:ext cx="2803558" cy="3259797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20CBC-EDE9-4C43-B288-10C3D2F7C6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95577" y="1540085"/>
            <a:ext cx="4038600" cy="2255537"/>
          </a:xfrm>
        </p:spPr>
        <p:txBody>
          <a:bodyPr wrap="square" anchor="t">
            <a:noAutofit/>
          </a:bodyPr>
          <a:lstStyle/>
          <a:p>
            <a:r>
              <a:rPr lang="en-GB" sz="2600" dirty="0"/>
              <a:t>Find out about the work of </a:t>
            </a:r>
            <a:r>
              <a:rPr lang="en-GB" sz="2600" dirty="0" err="1"/>
              <a:t>Edsger</a:t>
            </a:r>
            <a:r>
              <a:rPr lang="en-GB" sz="2600" dirty="0"/>
              <a:t> W. Dijkstra.</a:t>
            </a:r>
          </a:p>
          <a:p>
            <a:r>
              <a:rPr lang="en-GB" sz="2600" dirty="0"/>
              <a:t>In particular, find what he said about testing and its limitations.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11A5C1-303D-8941-B1D7-2B0E276A8125}"/>
              </a:ext>
            </a:extLst>
          </p:cNvPr>
          <p:cNvSpPr txBox="1"/>
          <p:nvPr/>
        </p:nvSpPr>
        <p:spPr>
          <a:xfrm>
            <a:off x="856500" y="5141343"/>
            <a:ext cx="28035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1">
                    <a:lumMod val="50000"/>
                  </a:schemeClr>
                </a:solidFill>
              </a:rPr>
              <a:t>Photo from </a:t>
            </a:r>
            <a:r>
              <a:rPr lang="en-GB" sz="800" dirty="0">
                <a:solidFill>
                  <a:srgbClr val="009999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https://en.wikipedia.org/wiki/Edsger_W._</a:t>
            </a:r>
            <a:r>
              <a:rPr lang="en-GB" sz="800" dirty="0">
                <a:solidFill>
                  <a:schemeClr val="bg1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Dijkstra</a:t>
            </a:r>
            <a:r>
              <a:rPr lang="en-GB" sz="8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B35C4F-3FD6-7E4E-B95E-93A0C310002C}"/>
              </a:ext>
            </a:extLst>
          </p:cNvPr>
          <p:cNvSpPr txBox="1">
            <a:spLocks/>
          </p:cNvSpPr>
          <p:nvPr/>
        </p:nvSpPr>
        <p:spPr bwMode="auto">
          <a:xfrm>
            <a:off x="4395577" y="3919402"/>
            <a:ext cx="4038600" cy="2443882"/>
          </a:xfrm>
          <a:prstGeom prst="rect">
            <a:avLst/>
          </a:prstGeom>
          <a:solidFill>
            <a:srgbClr val="9933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GB" i="1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“Program testing can be used to show the presence of bugs, but never to show their absence!”</a:t>
            </a:r>
          </a:p>
          <a:p>
            <a:pPr marL="0" indent="0" algn="ctr">
              <a:spcBef>
                <a:spcPts val="1872"/>
              </a:spcBef>
              <a:buFont typeface="Wingdings" pitchFamily="2" charset="2"/>
              <a:buNone/>
            </a:pPr>
            <a:r>
              <a:rPr lang="en-GB" kern="0" dirty="0">
                <a:solidFill>
                  <a:schemeClr val="bg1"/>
                </a:solidFill>
              </a:rPr>
              <a:t>― </a:t>
            </a:r>
            <a:r>
              <a:rPr lang="en-GB" kern="0" dirty="0" err="1">
                <a:solidFill>
                  <a:schemeClr val="bg1"/>
                </a:solidFill>
              </a:rPr>
              <a:t>Edsger</a:t>
            </a:r>
            <a:r>
              <a:rPr lang="en-GB" kern="0" dirty="0">
                <a:solidFill>
                  <a:schemeClr val="bg1"/>
                </a:solidFill>
              </a:rPr>
              <a:t> W. Dijkstra</a:t>
            </a:r>
          </a:p>
        </p:txBody>
      </p:sp>
    </p:spTree>
    <p:extLst>
      <p:ext uri="{BB962C8B-B14F-4D97-AF65-F5344CB8AC3E}">
        <p14:creationId xmlns:p14="http://schemas.microsoft.com/office/powerpoint/2010/main" val="584326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30D38-BC5C-124A-A0BF-371326EB7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necessary and sufficient conditions for deadlock</a:t>
            </a:r>
          </a:p>
        </p:txBody>
      </p:sp>
      <p:pic>
        <p:nvPicPr>
          <p:cNvPr id="5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7212E460-4A98-8340-BB0B-AD1DE1627E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18" y="1450305"/>
            <a:ext cx="5387270" cy="529498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DCE26A-4822-9546-80AD-91297698DE05}"/>
              </a:ext>
            </a:extLst>
          </p:cNvPr>
          <p:cNvSpPr txBox="1"/>
          <p:nvPr/>
        </p:nvSpPr>
        <p:spPr>
          <a:xfrm>
            <a:off x="3655130" y="1706880"/>
            <a:ext cx="5387270" cy="16312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GB" sz="2000" i="1" dirty="0"/>
              <a:t>E. G. Coffman, M. Elphick, and A. </a:t>
            </a:r>
            <a:r>
              <a:rPr lang="en-GB" sz="2000" i="1" dirty="0" err="1"/>
              <a:t>Shoshani</a:t>
            </a:r>
            <a:r>
              <a:rPr lang="en-GB" sz="2000" i="1" dirty="0"/>
              <a:t>. </a:t>
            </a:r>
          </a:p>
          <a:p>
            <a:pPr algn="l"/>
            <a:r>
              <a:rPr lang="en-GB" sz="2000" i="1" dirty="0"/>
              <a:t>1971. System Deadlocks. </a:t>
            </a:r>
          </a:p>
          <a:p>
            <a:pPr algn="l"/>
            <a:r>
              <a:rPr lang="en-GB" sz="2000" i="1" dirty="0"/>
              <a:t>ACM </a:t>
            </a:r>
            <a:r>
              <a:rPr lang="en-GB" sz="2000" i="1" dirty="0" err="1"/>
              <a:t>Comput</a:t>
            </a:r>
            <a:r>
              <a:rPr lang="en-GB" sz="2000" i="1" dirty="0"/>
              <a:t>. </a:t>
            </a:r>
            <a:r>
              <a:rPr lang="en-GB" sz="2000" i="1" dirty="0" err="1"/>
              <a:t>Surv</a:t>
            </a:r>
            <a:r>
              <a:rPr lang="en-GB" sz="2000" i="1" dirty="0"/>
              <a:t>. 3, 2 (June 1971), 67–78. </a:t>
            </a:r>
          </a:p>
          <a:p>
            <a:pPr algn="l"/>
            <a:endParaRPr lang="en-GB" sz="2000" i="1" dirty="0"/>
          </a:p>
          <a:p>
            <a:pPr algn="l"/>
            <a:r>
              <a:rPr lang="en-GB" sz="2000" i="1" dirty="0"/>
              <a:t>DOI: </a:t>
            </a:r>
            <a:r>
              <a:rPr lang="en-GB" sz="2000" i="1" dirty="0">
                <a:hlinkClick r:id="rId3"/>
              </a:rPr>
              <a:t>https://doi.org/10.1145/356586.356588</a:t>
            </a:r>
            <a:r>
              <a:rPr lang="en-GB" sz="2000" i="1" dirty="0"/>
              <a:t> </a:t>
            </a:r>
            <a:endParaRPr lang="en-GB" sz="2000" dirty="0">
              <a:hlinkClick r:id="rId3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43789B-C5ED-4F44-9D9A-B684D29EC413}"/>
              </a:ext>
            </a:extLst>
          </p:cNvPr>
          <p:cNvSpPr txBox="1">
            <a:spLocks/>
          </p:cNvSpPr>
          <p:nvPr/>
        </p:nvSpPr>
        <p:spPr bwMode="auto">
          <a:xfrm>
            <a:off x="5382883" y="3907765"/>
            <a:ext cx="3558199" cy="2769079"/>
          </a:xfrm>
          <a:prstGeom prst="rect">
            <a:avLst/>
          </a:prstGeom>
          <a:solidFill>
            <a:srgbClr val="9933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GB" kern="0" dirty="0">
                <a:solidFill>
                  <a:schemeClr val="bg1"/>
                </a:solidFill>
              </a:rPr>
              <a:t>This offers you an opportunity to learn material beyond what has been taught in this unit.</a:t>
            </a:r>
          </a:p>
        </p:txBody>
      </p:sp>
    </p:spTree>
    <p:extLst>
      <p:ext uri="{BB962C8B-B14F-4D97-AF65-F5344CB8AC3E}">
        <p14:creationId xmlns:p14="http://schemas.microsoft.com/office/powerpoint/2010/main" val="246946567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427</Words>
  <Application>Microsoft Macintosh PowerPoint</Application>
  <PresentationFormat>On-screen Show (4:3)</PresentationFormat>
  <Paragraphs>67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Times New Roman</vt:lpstr>
      <vt:lpstr>Wingdings</vt:lpstr>
      <vt:lpstr>Default Design</vt:lpstr>
      <vt:lpstr>Design Verification COMS30026  WEEKLY STATUS UPDATE – W3</vt:lpstr>
      <vt:lpstr>Topics W1</vt:lpstr>
      <vt:lpstr>Topics W2</vt:lpstr>
      <vt:lpstr>Topics W3</vt:lpstr>
      <vt:lpstr>PowerPoint Presentation</vt:lpstr>
      <vt:lpstr>Opportunities – Week 3</vt:lpstr>
      <vt:lpstr>Challenge</vt:lpstr>
      <vt:lpstr>Challenge</vt:lpstr>
      <vt:lpstr>Four necessary and sufficient conditions for deadlock</vt:lpstr>
      <vt:lpstr>Next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Verification COMS30026 (COMS30066 with coursework)  WEEKLY LIVE SESSION – W3</dc:title>
  <dc:creator>Kerstin Eder</dc:creator>
  <cp:lastModifiedBy>Kerstin Eder</cp:lastModifiedBy>
  <cp:revision>5</cp:revision>
  <dcterms:created xsi:type="dcterms:W3CDTF">2021-10-13T10:23:59Z</dcterms:created>
  <dcterms:modified xsi:type="dcterms:W3CDTF">2022-10-10T13:37:47Z</dcterms:modified>
</cp:coreProperties>
</file>