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37DCA5-273C-4DE0-9FF8-EDD556C1079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385965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7DCA5-273C-4DE0-9FF8-EDD556C1079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130726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7DCA5-273C-4DE0-9FF8-EDD556C1079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246482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7DCA5-273C-4DE0-9FF8-EDD556C1079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106245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7DCA5-273C-4DE0-9FF8-EDD556C1079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121637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37DCA5-273C-4DE0-9FF8-EDD556C1079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39952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37DCA5-273C-4DE0-9FF8-EDD556C10792}"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122877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7DCA5-273C-4DE0-9FF8-EDD556C10792}"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277958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7DCA5-273C-4DE0-9FF8-EDD556C10792}"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31285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7DCA5-273C-4DE0-9FF8-EDD556C1079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16838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7DCA5-273C-4DE0-9FF8-EDD556C1079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4CAB2-4B40-468C-8DE9-6FD10CFB663F}" type="slidenum">
              <a:rPr lang="en-US" smtClean="0"/>
              <a:t>‹#›</a:t>
            </a:fld>
            <a:endParaRPr lang="en-US"/>
          </a:p>
        </p:txBody>
      </p:sp>
    </p:spTree>
    <p:extLst>
      <p:ext uri="{BB962C8B-B14F-4D97-AF65-F5344CB8AC3E}">
        <p14:creationId xmlns:p14="http://schemas.microsoft.com/office/powerpoint/2010/main" val="67576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7DCA5-273C-4DE0-9FF8-EDD556C10792}" type="datetimeFigureOut">
              <a:rPr lang="en-US" smtClean="0"/>
              <a:t>6/26/2024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4CAB2-4B40-468C-8DE9-6FD10CFB663F}" type="slidenum">
              <a:rPr lang="en-US" smtClean="0"/>
              <a:t>‹#›</a:t>
            </a:fld>
            <a:endParaRPr lang="en-US"/>
          </a:p>
        </p:txBody>
      </p:sp>
    </p:spTree>
    <p:extLst>
      <p:ext uri="{BB962C8B-B14F-4D97-AF65-F5344CB8AC3E}">
        <p14:creationId xmlns:p14="http://schemas.microsoft.com/office/powerpoint/2010/main" val="312956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Gold Price Prediction Project</a:t>
            </a:r>
            <a:endParaRPr lang="en-US" dirty="0"/>
          </a:p>
        </p:txBody>
      </p:sp>
      <p:sp>
        <p:nvSpPr>
          <p:cNvPr id="3" name="Subtitle 2"/>
          <p:cNvSpPr>
            <a:spLocks noGrp="1"/>
          </p:cNvSpPr>
          <p:nvPr>
            <p:ph type="subTitle" idx="1"/>
          </p:nvPr>
        </p:nvSpPr>
        <p:spPr/>
        <p:txBody>
          <a:bodyPr/>
          <a:lstStyle/>
          <a:p>
            <a:r>
              <a:rPr lang="en-US" dirty="0" err="1" smtClean="0"/>
              <a:t>Mentorness</a:t>
            </a:r>
            <a:r>
              <a:rPr lang="en-US" dirty="0" smtClean="0"/>
              <a:t> Internship</a:t>
            </a:r>
          </a:p>
          <a:p>
            <a:r>
              <a:rPr lang="en-US" dirty="0" smtClean="0"/>
              <a:t>Name: Fahad Ur Rehman</a:t>
            </a:r>
            <a:endParaRPr lang="en-US" dirty="0"/>
          </a:p>
        </p:txBody>
      </p:sp>
    </p:spTree>
    <p:extLst>
      <p:ext uri="{BB962C8B-B14F-4D97-AF65-F5344CB8AC3E}">
        <p14:creationId xmlns:p14="http://schemas.microsoft.com/office/powerpoint/2010/main" val="151157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Closing Price</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4772025" y="1645586"/>
            <a:ext cx="7419975" cy="4644378"/>
          </a:xfrm>
          <a:prstGeom prst="rect">
            <a:avLst/>
          </a:prstGeom>
        </p:spPr>
      </p:pic>
      <p:sp>
        <p:nvSpPr>
          <p:cNvPr id="4" name="Text Placeholder 3"/>
          <p:cNvSpPr>
            <a:spLocks noGrp="1"/>
          </p:cNvSpPr>
          <p:nvPr>
            <p:ph type="body" sz="half" idx="2"/>
          </p:nvPr>
        </p:nvSpPr>
        <p:spPr/>
        <p:txBody>
          <a:bodyPr>
            <a:normAutofit/>
          </a:bodyPr>
          <a:lstStyle/>
          <a:p>
            <a:r>
              <a:rPr lang="en-US" sz="1800" dirty="0" smtClean="0"/>
              <a:t>The chart illustrates the overall increasing trend in gold prices over the past decade, with significant volatility in recent years. This trend could be influenced by various economic factors, including market demand, global economic conditions, and geopolitical events.</a:t>
            </a:r>
            <a:endParaRPr lang="en-US" sz="1800" dirty="0"/>
          </a:p>
        </p:txBody>
      </p:sp>
    </p:spTree>
    <p:extLst>
      <p:ext uri="{BB962C8B-B14F-4D97-AF65-F5344CB8AC3E}">
        <p14:creationId xmlns:p14="http://schemas.microsoft.com/office/powerpoint/2010/main" val="134630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4327957" cy="800100"/>
          </a:xfrm>
        </p:spPr>
        <p:txBody>
          <a:bodyPr/>
          <a:lstStyle/>
          <a:p>
            <a:r>
              <a:rPr lang="en-US" b="1" dirty="0"/>
              <a:t>Seasonal Decomposition:</a:t>
            </a:r>
          </a:p>
        </p:txBody>
      </p:sp>
      <p:sp>
        <p:nvSpPr>
          <p:cNvPr id="4" name="Text Placeholder 3"/>
          <p:cNvSpPr>
            <a:spLocks noGrp="1"/>
          </p:cNvSpPr>
          <p:nvPr>
            <p:ph type="body" sz="half" idx="2"/>
          </p:nvPr>
        </p:nvSpPr>
        <p:spPr/>
        <p:txBody>
          <a:bodyPr>
            <a:normAutofit lnSpcReduction="10000"/>
          </a:bodyPr>
          <a:lstStyle/>
          <a:p>
            <a:pPr lvl="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latin typeface="Arial" panose="020B0604020202020204" pitchFamily="34" charset="0"/>
              </a:rPr>
              <a:t>Downward Trend</a:t>
            </a:r>
            <a:r>
              <a:rPr kumimoji="0" lang="en-US" altLang="en-US" sz="1800" b="0" i="0" u="none" strike="noStrike" cap="none" normalizeH="0" baseline="0" dirty="0" smtClean="0">
                <a:ln>
                  <a:noFill/>
                </a:ln>
                <a:solidFill>
                  <a:schemeClr val="tx1"/>
                </a:solidFill>
                <a:effectLst/>
                <a:latin typeface="Arial" panose="020B0604020202020204" pitchFamily="34" charset="0"/>
              </a:rPr>
              <a:t>: The long-term trend of gold prices is downward, with a significant decline followed by a slight recovery towards the end of the period.</a:t>
            </a:r>
          </a:p>
          <a:p>
            <a:pPr lvl="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latin typeface="Arial" panose="020B0604020202020204" pitchFamily="34" charset="0"/>
              </a:rPr>
              <a:t>Seasonal Pattern</a:t>
            </a:r>
            <a:r>
              <a:rPr kumimoji="0" lang="en-US" altLang="en-US" sz="1800" b="0" i="0" u="none" strike="noStrike" cap="none" normalizeH="0" baseline="0" dirty="0" smtClean="0">
                <a:ln>
                  <a:noFill/>
                </a:ln>
                <a:solidFill>
                  <a:schemeClr val="tx1"/>
                </a:solidFill>
                <a:effectLst/>
                <a:latin typeface="Arial" panose="020B0604020202020204" pitchFamily="34" charset="0"/>
              </a:rPr>
              <a:t>: There is a clear seasonal pattern in gold prices, with regular fluctuations occurring annually.</a:t>
            </a:r>
          </a:p>
          <a:p>
            <a:pPr lvl="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latin typeface="Arial" panose="020B0604020202020204" pitchFamily="34" charset="0"/>
              </a:rPr>
              <a:t>Effective Decomposition</a:t>
            </a:r>
            <a:r>
              <a:rPr kumimoji="0" lang="en-US" altLang="en-US" sz="1800" b="0" i="0" u="none" strike="noStrike" cap="none" normalizeH="0" baseline="0" dirty="0" smtClean="0">
                <a:ln>
                  <a:noFill/>
                </a:ln>
                <a:solidFill>
                  <a:schemeClr val="tx1"/>
                </a:solidFill>
                <a:effectLst/>
                <a:latin typeface="Arial" panose="020B0604020202020204" pitchFamily="34" charset="0"/>
              </a:rPr>
              <a:t>: The residuals are well-behaved, suggesting that the decomposition model has effectively captured the trend and seasonal components.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4777365" y="1257300"/>
            <a:ext cx="7414635" cy="4866409"/>
          </a:xfrm>
          <a:prstGeom prst="rect">
            <a:avLst/>
          </a:prstGeom>
        </p:spPr>
      </p:pic>
    </p:spTree>
    <p:extLst>
      <p:ext uri="{BB962C8B-B14F-4D97-AF65-F5344CB8AC3E}">
        <p14:creationId xmlns:p14="http://schemas.microsoft.com/office/powerpoint/2010/main" val="231299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87928"/>
            <a:ext cx="6627812" cy="588818"/>
          </a:xfrm>
        </p:spPr>
        <p:txBody>
          <a:bodyPr/>
          <a:lstStyle/>
          <a:p>
            <a:r>
              <a:rPr lang="en-US" b="1" i="0" dirty="0" smtClean="0">
                <a:solidFill>
                  <a:srgbClr val="000000"/>
                </a:solidFill>
                <a:effectLst/>
                <a:latin typeface="Helvetica Neue"/>
              </a:rPr>
              <a:t>ARIMA Model for Forecasting:</a:t>
            </a:r>
            <a:endParaRPr lang="en-US" b="1" i="0" dirty="0">
              <a:solidFill>
                <a:srgbClr val="000000"/>
              </a:solidFill>
              <a:effectLst/>
              <a:latin typeface="Helvetica Neue"/>
            </a:endParaRPr>
          </a:p>
        </p:txBody>
      </p:sp>
      <p:sp>
        <p:nvSpPr>
          <p:cNvPr id="4" name="Text Placeholder 3"/>
          <p:cNvSpPr>
            <a:spLocks noGrp="1"/>
          </p:cNvSpPr>
          <p:nvPr>
            <p:ph type="body" sz="half" idx="2"/>
          </p:nvPr>
        </p:nvSpPr>
        <p:spPr/>
        <p:txBody>
          <a:bodyPr>
            <a:normAutofit/>
          </a:bodyPr>
          <a:lstStyle/>
          <a:p>
            <a:r>
              <a:rPr lang="en-US" sz="1800" dirty="0" smtClean="0"/>
              <a:t>The plot illustrates the use of historical gold prices for model training and testing, with a brief forecast provided. This approach helps in understanding how well the model can predict future gold prices based on past trends.</a:t>
            </a:r>
            <a:endParaRPr lang="en-US" sz="1800" dirty="0"/>
          </a:p>
        </p:txBody>
      </p:sp>
      <p:pic>
        <p:nvPicPr>
          <p:cNvPr id="7" name="Picture 6"/>
          <p:cNvPicPr>
            <a:picLocks noChangeAspect="1"/>
          </p:cNvPicPr>
          <p:nvPr/>
        </p:nvPicPr>
        <p:blipFill>
          <a:blip r:embed="rId2"/>
          <a:stretch>
            <a:fillRect/>
          </a:stretch>
        </p:blipFill>
        <p:spPr>
          <a:xfrm>
            <a:off x="4876801" y="1592263"/>
            <a:ext cx="7315200" cy="4614573"/>
          </a:xfrm>
          <a:prstGeom prst="rect">
            <a:avLst/>
          </a:prstGeom>
        </p:spPr>
      </p:pic>
    </p:spTree>
    <p:extLst>
      <p:ext uri="{BB962C8B-B14F-4D97-AF65-F5344CB8AC3E}">
        <p14:creationId xmlns:p14="http://schemas.microsoft.com/office/powerpoint/2010/main" val="1557344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175</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 Neue</vt:lpstr>
      <vt:lpstr>Office Theme</vt:lpstr>
      <vt:lpstr>Gold Price Prediction Project</vt:lpstr>
      <vt:lpstr>Closing Price </vt:lpstr>
      <vt:lpstr>Seasonal Decomposition:</vt:lpstr>
      <vt:lpstr>ARIMA Model for Forecasting: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 Prediction Project</dc:title>
  <dc:creator>Vampire</dc:creator>
  <cp:lastModifiedBy>Vampire</cp:lastModifiedBy>
  <cp:revision>4</cp:revision>
  <dcterms:created xsi:type="dcterms:W3CDTF">2024-06-26T18:41:03Z</dcterms:created>
  <dcterms:modified xsi:type="dcterms:W3CDTF">2024-06-26T18:52:15Z</dcterms:modified>
</cp:coreProperties>
</file>