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4" r:id="rId9"/>
    <p:sldId id="261" r:id="rId10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Gen AI-Based Email Classification and OCR</a:t>
            </a:r>
            <a:endParaRPr lang="en-US" sz="3135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dirty="0">
                <a:solidFill>
                  <a:srgbClr val="333333"/>
                </a:solidFill>
                <a:latin typeface="Arial Rounded MT Bold" panose="020F0704030504030204" charset="0"/>
                <a:ea typeface="OpenSans-Bold" pitchFamily="34" charset="-122"/>
                <a:cs typeface="Arial Rounded MT Bold" panose="020F0704030504030204" charset="0"/>
              </a:rPr>
              <a:t>Challenge Overview</a:t>
            </a:r>
            <a:endParaRPr lang="en-US" sz="2800" dirty="0">
              <a:solidFill>
                <a:srgbClr val="333333"/>
              </a:solidFill>
              <a:latin typeface="Arial Rounded MT Bold" panose="020F0704030504030204" charset="0"/>
              <a:ea typeface="OpenSans-Bold" pitchFamily="34" charset="-122"/>
              <a:cs typeface="Arial Rounded MT Bold" panose="020F0704030504030204" charset="0"/>
            </a:endParaRPr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volume of servicing requests through emails with attachments</a:t>
            </a:r>
            <a:endParaRPr lang="en-US" sz="102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Manual triage process is time-consuming and error-prone</a:t>
            </a:r>
            <a:endParaRPr lang="en-US" sz="102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Need for automated classification and data extraction</a:t>
            </a:r>
            <a:endParaRPr lang="en-US" sz="102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Context-based data extraction from email bodies and attachments</a:t>
            </a:r>
            <a:endParaRPr lang="en-US" sz="102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Detect and avoid duplicate email threads</a:t>
            </a:r>
            <a:endParaRPr lang="en-US" sz="10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  <a:latin typeface="Arial Rounded MT Bold" panose="020F0704030504030204" charset="0"/>
                <a:ea typeface="OpenSans-Bold" pitchFamily="34" charset="-122"/>
                <a:cs typeface="Arial Rounded MT Bold" panose="020F0704030504030204" charset="0"/>
              </a:rPr>
              <a:t>Solution Overview</a:t>
            </a:r>
            <a:endParaRPr lang="en-US" sz="28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Automated Email Classification</a:t>
            </a:r>
            <a:endParaRPr lang="en-US" sz="120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Utilizes Generative AI models (LLMs) such as Llama 3 from Ollama for accurate email classification and data extraction.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OCR and Text Parsing</a:t>
            </a:r>
            <a:endParaRPr lang="en-US" sz="120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Leverages OCR to extract text from documents and perform text parsing to identify relevant fields.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Enrichment and Duplicate Detection</a:t>
            </a:r>
            <a:endParaRPr lang="en-US" sz="120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Incorporates data enrichment and duplicate email detection to enhance accuracy and reduce redundancy.</a:t>
            </a:r>
            <a:endParaRPr lang="en-US" sz="1365" dirty="0"/>
          </a:p>
        </p:txBody>
      </p:sp>
      <p:sp>
        <p:nvSpPr>
          <p:cNvPr id="11" name="StaticPath"/>
          <p:cNvSpPr/>
          <p:nvPr/>
        </p:nvSpPr>
        <p:spPr>
          <a:xfrm>
            <a:off x="-1023302" y="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pic>
        <p:nvPicPr>
          <p:cNvPr id="13" name="Picture 12" descr="8f5ae3ae-0a1d-4bc6-a501-4dae191a29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0140" y="1571625"/>
            <a:ext cx="2245995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  <a:latin typeface="Arial Rounded MT Bold" panose="020F0704030504030204" charset="0"/>
                <a:ea typeface="OpenSans-Bold" pitchFamily="34" charset="-122"/>
                <a:cs typeface="Arial Rounded MT Bold" panose="020F0704030504030204" charset="0"/>
              </a:rPr>
              <a:t>Tech Stack and Tools</a:t>
            </a:r>
            <a:endParaRPr lang="en-US" sz="2800" dirty="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Backend and Model Integration</a:t>
            </a:r>
            <a:endParaRPr lang="en-US" sz="125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Backend developed using Python with NLTK and Ollama API for Llama 3 integration.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Frontend and User Interface</a:t>
            </a:r>
            <a:endParaRPr lang="en-US" sz="125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Gradio UI enables interactive model execution and result visualization.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Database and Deployment</a:t>
            </a:r>
            <a:endParaRPr lang="en-US" sz="125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Supabase PostgreSQL for data storage and Docker for consistent deployment.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StaticPath"/>
          <p:cNvSpPr/>
          <p:nvPr/>
        </p:nvSpPr>
        <p:spPr>
          <a:xfrm>
            <a:off x="-1077912" y="-400685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58875" y="459740"/>
            <a:ext cx="4937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>
                <a:latin typeface="Arial Rounded MT Bold" panose="020F0704030504030204" charset="0"/>
                <a:cs typeface="Arial Rounded MT Bold" panose="020F0704030504030204" charset="0"/>
              </a:rPr>
              <a:t>Architecture Flow Diagram</a:t>
            </a:r>
            <a:endParaRPr lang="en-IN" altLang="en-GB" sz="2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3" name="Picture 2" descr="hackathon_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1548765"/>
            <a:ext cx="8377555" cy="1844040"/>
          </a:xfrm>
          <a:prstGeom prst="rect">
            <a:avLst/>
          </a:prstGeom>
        </p:spPr>
      </p:pic>
      <p:sp>
        <p:nvSpPr>
          <p:cNvPr id="5" name="StaticPath"/>
          <p:cNvSpPr/>
          <p:nvPr/>
        </p:nvSpPr>
        <p:spPr>
          <a:xfrm>
            <a:off x="8391208" y="380619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StaticPath"/>
          <p:cNvSpPr/>
          <p:nvPr/>
        </p:nvSpPr>
        <p:spPr>
          <a:xfrm>
            <a:off x="-1077912" y="-400685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58875" y="459740"/>
            <a:ext cx="4937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Email Classification Results</a:t>
            </a:r>
            <a:endParaRPr lang="en-IN" altLang="en-GB" sz="2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5" name="StaticPath"/>
          <p:cNvSpPr/>
          <p:nvPr/>
        </p:nvSpPr>
        <p:spPr>
          <a:xfrm>
            <a:off x="8391208" y="380619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p>
            <a:endParaRPr lang="en-GB" altLang="en-US"/>
          </a:p>
        </p:txBody>
      </p:sp>
      <p:pic>
        <p:nvPicPr>
          <p:cNvPr id="2" name="Picture 1" descr="email_classification_res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123950"/>
            <a:ext cx="7117715" cy="3559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5" name="Text Box 4"/>
          <p:cNvSpPr txBox="1"/>
          <p:nvPr/>
        </p:nvSpPr>
        <p:spPr>
          <a:xfrm>
            <a:off x="427990" y="40322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2800">
                <a:latin typeface="Arial Rounded MT Bold" panose="020F0704030504030204" charset="0"/>
                <a:cs typeface="Arial Rounded MT Bold" panose="020F0704030504030204" charset="0"/>
              </a:rPr>
              <a:t>Future Scope:</a:t>
            </a:r>
            <a:endParaRPr lang="en-IN" altLang="en-GB" sz="2800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69290" y="1169670"/>
            <a:ext cx="61747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GB"/>
              <a:t>Optimize the </a:t>
            </a:r>
            <a:r>
              <a:rPr lang="en-IN" altLang="en-GB">
                <a:sym typeface="+mn-ea"/>
              </a:rPr>
              <a:t>prediction accuracy by f</a:t>
            </a:r>
            <a:r>
              <a:rPr lang="en-IN" altLang="en-GB"/>
              <a:t>ine tuning the LLM model with loan servicing related data.</a:t>
            </a:r>
            <a:endParaRPr lang="en-IN" altLang="en-GB"/>
          </a:p>
          <a:p>
            <a:pPr marL="342900" indent="-342900">
              <a:buAutoNum type="arabicPeriod"/>
            </a:pPr>
            <a:r>
              <a:rPr lang="en-IN" altLang="en-GB"/>
              <a:t>Enhance the duplication detection semantically.</a:t>
            </a:r>
            <a:endParaRPr lang="en-IN" altLang="en-GB"/>
          </a:p>
          <a:p>
            <a:pPr marL="342900" indent="-342900">
              <a:buAutoNum type="arabicPeriod"/>
            </a:pPr>
            <a:r>
              <a:rPr lang="en-IN" altLang="en-GB"/>
              <a:t>Introduce the reinforcement learning to the models.</a:t>
            </a:r>
            <a:endParaRPr lang="en-IN" altLang="en-GB"/>
          </a:p>
          <a:p>
            <a:pPr marL="342900" indent="-342900">
              <a:buAutoNum type="arabicPeriod"/>
            </a:pPr>
            <a:r>
              <a:rPr lang="en-IN" altLang="en-GB"/>
              <a:t>Work on Non Functional Requirments like caching the response in cache instead of DB , multi processing the emails.</a:t>
            </a:r>
            <a:endParaRPr lang="en-IN" altLang="en-GB"/>
          </a:p>
          <a:p>
            <a:pPr marL="342900" indent="-342900">
              <a:buAutoNum type="arabicPeriod"/>
            </a:pPr>
            <a:endParaRPr lang="en-IN" altLang="en-GB"/>
          </a:p>
          <a:p>
            <a:pPr marL="342900" indent="-342900">
              <a:buAutoNum type="arabicPeriod"/>
            </a:pPr>
            <a:endParaRPr lang="en-IN" altLang="en-GB"/>
          </a:p>
          <a:p>
            <a:pPr marL="342900" indent="-342900">
              <a:buAutoNum type="arabicPeriod"/>
            </a:pPr>
            <a:endParaRPr lang="en-IN" altLang="en-GB"/>
          </a:p>
          <a:p>
            <a:pPr marL="342900" indent="-342900">
              <a:buAutoNum type="arabicPeriod"/>
            </a:pPr>
            <a:endParaRPr lang="en-IN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1466</Words>
  <Application>WPS Presentation</Application>
  <PresentationFormat>On-screen Show (16:9)</PresentationFormat>
  <Paragraphs>67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OpenSans-Bold</vt:lpstr>
      <vt:lpstr>Segoe Print</vt:lpstr>
      <vt:lpstr>OpenSans-Bold</vt:lpstr>
      <vt:lpstr>OpenSans-Bold</vt:lpstr>
      <vt:lpstr>Prompt-Bold</vt:lpstr>
      <vt:lpstr>Prompt-Bold</vt:lpstr>
      <vt:lpstr>Prompt-Bold</vt:lpstr>
      <vt:lpstr>OpenSans-Regular</vt:lpstr>
      <vt:lpstr>OpenSans-Regular</vt:lpstr>
      <vt:lpstr>OpenSans-Regular</vt:lpstr>
      <vt:lpstr>Arial Rounded MT Bold</vt:lpstr>
      <vt:lpstr>Calibri</vt:lpstr>
      <vt:lpstr>Microsoft YaHei</vt:lpstr>
      <vt:lpstr>Arial Unicode MS</vt:lpstr>
      <vt:lpstr>MingLiU-ExtB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jaivi</cp:lastModifiedBy>
  <cp:revision>11</cp:revision>
  <dcterms:created xsi:type="dcterms:W3CDTF">2025-03-26T09:50:00Z</dcterms:created>
  <dcterms:modified xsi:type="dcterms:W3CDTF">2025-03-26T13:01:51Z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4480B0E472B346658789515932B86028_12</vt:lpwstr>
  </property>
  <property fmtid="{D5CDD505-2E9C-101B-9397-08002B2CF9AE}" pid="3" name="KSOProductBuildVer">
    <vt:lpwstr>2057-12.2.0.20341</vt:lpwstr>
  </property>
</Properties>
</file>