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7" r:id="rId2"/>
    <p:sldId id="264"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C4C444-C283-421D-8624-92B40EE2C2C4}"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2457184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C4C444-C283-421D-8624-92B40EE2C2C4}"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266246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C4C444-C283-421D-8624-92B40EE2C2C4}"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245480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C4C444-C283-421D-8624-92B40EE2C2C4}"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382BD-FA59-432A-AC91-522EAFAE8D58}"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8131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C4C444-C283-421D-8624-92B40EE2C2C4}"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3247394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2C4C444-C283-421D-8624-92B40EE2C2C4}"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1338414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2C4C444-C283-421D-8624-92B40EE2C2C4}"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2741437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C4C444-C283-421D-8624-92B40EE2C2C4}"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33841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C4C444-C283-421D-8624-92B40EE2C2C4}"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42559862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C4C444-C283-421D-8624-92B40EE2C2C4}"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3183196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C4C444-C283-421D-8624-92B40EE2C2C4}"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182505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C4C444-C283-421D-8624-92B40EE2C2C4}"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3567808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C4C444-C283-421D-8624-92B40EE2C2C4}"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397052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C4C444-C283-421D-8624-92B40EE2C2C4}"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53842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C4C444-C283-421D-8624-92B40EE2C2C4}"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123016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2C4C444-C283-421D-8624-92B40EE2C2C4}" type="datetimeFigureOut">
              <a:rPr lang="en-US" smtClean="0"/>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195236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C4C444-C283-421D-8624-92B40EE2C2C4}"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399990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C4C444-C283-421D-8624-92B40EE2C2C4}"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382BD-FA59-432A-AC91-522EAFAE8D58}" type="slidenum">
              <a:rPr lang="en-US" smtClean="0"/>
              <a:t>‹#›</a:t>
            </a:fld>
            <a:endParaRPr lang="en-US"/>
          </a:p>
        </p:txBody>
      </p:sp>
    </p:spTree>
    <p:extLst>
      <p:ext uri="{BB962C8B-B14F-4D97-AF65-F5344CB8AC3E}">
        <p14:creationId xmlns:p14="http://schemas.microsoft.com/office/powerpoint/2010/main" val="211176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2C4C444-C283-421D-8624-92B40EE2C2C4}" type="datetimeFigureOut">
              <a:rPr lang="en-US" smtClean="0"/>
              <a:t>6/26/2023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02382BD-FA59-432A-AC91-522EAFAE8D58}" type="slidenum">
              <a:rPr lang="en-US" smtClean="0"/>
              <a:t>‹#›</a:t>
            </a:fld>
            <a:endParaRPr lang="en-US"/>
          </a:p>
        </p:txBody>
      </p:sp>
    </p:spTree>
    <p:extLst>
      <p:ext uri="{BB962C8B-B14F-4D97-AF65-F5344CB8AC3E}">
        <p14:creationId xmlns:p14="http://schemas.microsoft.com/office/powerpoint/2010/main" val="317261978"/>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GROUP 7</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MEMBERS OF GROUP 7             REG.NO</a:t>
            </a:r>
          </a:p>
          <a:p>
            <a:pPr marL="0" indent="0">
              <a:buNone/>
            </a:pPr>
            <a:r>
              <a:rPr lang="en-US" sz="2400" dirty="0" smtClean="0"/>
              <a:t>FAHAD HAMAD RAMADHAN     BITAM/8/20/051/TZ</a:t>
            </a:r>
          </a:p>
          <a:p>
            <a:pPr marL="0" indent="0">
              <a:buNone/>
            </a:pPr>
            <a:r>
              <a:rPr lang="en-US" sz="2400" dirty="0" smtClean="0"/>
              <a:t>IBRAHIM JUMA KHAMIS             BITAM/8/20/034/TZ</a:t>
            </a:r>
          </a:p>
          <a:p>
            <a:pPr marL="0" indent="0">
              <a:buNone/>
            </a:pPr>
            <a:r>
              <a:rPr lang="en-US" sz="2400" dirty="0" smtClean="0"/>
              <a:t>LEWINA FULKO MLOWE              BITAM/8/20/014/TZ</a:t>
            </a:r>
          </a:p>
          <a:p>
            <a:pPr marL="0" indent="0">
              <a:buNone/>
            </a:pPr>
            <a:r>
              <a:rPr lang="en-US" sz="2400" dirty="0" smtClean="0"/>
              <a:t>TAUHIDA MOH’D ALI                   BITAM/8/20/003/TZ</a:t>
            </a:r>
            <a:endParaRPr lang="en-US" sz="2400" dirty="0"/>
          </a:p>
        </p:txBody>
      </p:sp>
    </p:spTree>
    <p:extLst>
      <p:ext uri="{BB962C8B-B14F-4D97-AF65-F5344CB8AC3E}">
        <p14:creationId xmlns:p14="http://schemas.microsoft.com/office/powerpoint/2010/main" val="212969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30721"/>
          </a:xfrm>
        </p:spPr>
        <p:txBody>
          <a:bodyPr/>
          <a:lstStyle/>
          <a:p>
            <a:r>
              <a:rPr lang="en-US" dirty="0" err="1" smtClean="0"/>
              <a:t>Cobit</a:t>
            </a:r>
            <a:r>
              <a:rPr lang="en-US" dirty="0" smtClean="0"/>
              <a:t> framework</a:t>
            </a:r>
            <a:endParaRPr lang="en-US" dirty="0"/>
          </a:p>
        </p:txBody>
      </p:sp>
      <p:sp>
        <p:nvSpPr>
          <p:cNvPr id="3" name="Content Placeholder 2"/>
          <p:cNvSpPr>
            <a:spLocks noGrp="1"/>
          </p:cNvSpPr>
          <p:nvPr>
            <p:ph idx="1"/>
          </p:nvPr>
        </p:nvSpPr>
        <p:spPr>
          <a:xfrm>
            <a:off x="913775" y="1768415"/>
            <a:ext cx="10364452" cy="4022785"/>
          </a:xfrm>
        </p:spPr>
        <p:txBody>
          <a:bodyPr>
            <a:normAutofit lnSpcReduction="10000"/>
          </a:bodyPr>
          <a:lstStyle/>
          <a:p>
            <a:pPr>
              <a:lnSpc>
                <a:spcPct val="100000"/>
              </a:lnSpc>
              <a:spcBef>
                <a:spcPts val="601"/>
              </a:spcBef>
              <a:spcAft>
                <a:spcPts val="1800"/>
              </a:spcAft>
              <a:buNone/>
            </a:pPr>
            <a:r>
              <a:rPr lang="en-US" sz="2400" cap="none" spc="-1" dirty="0" err="1" smtClean="0">
                <a:latin typeface="Arial"/>
              </a:rPr>
              <a:t>Cobit</a:t>
            </a:r>
            <a:r>
              <a:rPr lang="en-US" sz="2400" cap="none" spc="-1" dirty="0" smtClean="0">
                <a:latin typeface="Arial"/>
              </a:rPr>
              <a:t> is an IT governance framework for business wanting to implement ,monitor and improve IT management practice.</a:t>
            </a:r>
          </a:p>
          <a:p>
            <a:pPr>
              <a:lnSpc>
                <a:spcPct val="100000"/>
              </a:lnSpc>
              <a:spcBef>
                <a:spcPts val="601"/>
              </a:spcBef>
              <a:spcAft>
                <a:spcPts val="1800"/>
              </a:spcAft>
              <a:buNone/>
            </a:pPr>
            <a:r>
              <a:rPr lang="en-US" sz="2400" cap="none" spc="-1" dirty="0" err="1" smtClean="0">
                <a:latin typeface="Arial"/>
              </a:rPr>
              <a:t>Cobit</a:t>
            </a:r>
            <a:r>
              <a:rPr lang="en-US" sz="2400" cap="none" spc="-1" dirty="0" smtClean="0">
                <a:latin typeface="Arial"/>
              </a:rPr>
              <a:t> stands for control objectives for information and related technologies</a:t>
            </a:r>
          </a:p>
          <a:p>
            <a:pPr>
              <a:lnSpc>
                <a:spcPct val="100000"/>
              </a:lnSpc>
              <a:buNone/>
            </a:pPr>
            <a:r>
              <a:rPr lang="en-US" sz="2600" cap="none" spc="-1" dirty="0" smtClean="0">
                <a:latin typeface="Arial"/>
              </a:rPr>
              <a:t>Auditing for COBIT compliance involves assessing and evaluating an organization's adherence to the COBIT (control objectives for information and related technologies) framework. </a:t>
            </a:r>
          </a:p>
          <a:p>
            <a:pPr>
              <a:lnSpc>
                <a:spcPct val="100000"/>
              </a:lnSpc>
              <a:buNone/>
            </a:pPr>
            <a:r>
              <a:rPr lang="en-US" sz="2600" cap="none" spc="-1" dirty="0" err="1" smtClean="0">
                <a:latin typeface="Arial"/>
              </a:rPr>
              <a:t>Cobit</a:t>
            </a:r>
            <a:r>
              <a:rPr lang="en-US" sz="2600" cap="none" spc="-1" dirty="0" smtClean="0">
                <a:latin typeface="Arial"/>
              </a:rPr>
              <a:t> is a widely recognized framework that provides a comprehensive set of controls and best practices for it governance and management</a:t>
            </a:r>
            <a:endParaRPr lang="en-US" sz="2600" cap="none" dirty="0"/>
          </a:p>
        </p:txBody>
      </p:sp>
    </p:spTree>
    <p:extLst>
      <p:ext uri="{BB962C8B-B14F-4D97-AF65-F5344CB8AC3E}">
        <p14:creationId xmlns:p14="http://schemas.microsoft.com/office/powerpoint/2010/main" val="172433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47974"/>
          </a:xfrm>
        </p:spPr>
        <p:txBody>
          <a:bodyPr/>
          <a:lstStyle/>
          <a:p>
            <a:r>
              <a:rPr lang="en-US" dirty="0" smtClean="0"/>
              <a:t>HOW TO AUDIT FOR COBIT COMPLIANCE</a:t>
            </a:r>
            <a:endParaRPr lang="en-US" dirty="0"/>
          </a:p>
        </p:txBody>
      </p:sp>
      <p:sp>
        <p:nvSpPr>
          <p:cNvPr id="3" name="Content Placeholder 2"/>
          <p:cNvSpPr>
            <a:spLocks noGrp="1"/>
          </p:cNvSpPr>
          <p:nvPr>
            <p:ph idx="1"/>
          </p:nvPr>
        </p:nvSpPr>
        <p:spPr>
          <a:xfrm>
            <a:off x="913775" y="1466493"/>
            <a:ext cx="10364452" cy="4324708"/>
          </a:xfrm>
        </p:spPr>
        <p:txBody>
          <a:bodyPr>
            <a:normAutofit/>
          </a:bodyPr>
          <a:lstStyle/>
          <a:p>
            <a:pPr marL="0" indent="0">
              <a:buNone/>
            </a:pPr>
            <a:r>
              <a:rPr lang="en-US" sz="2400" cap="none" dirty="0" smtClean="0"/>
              <a:t>To audit for COBIT (control objectives for information and related technologies</a:t>
            </a:r>
            <a:r>
              <a:rPr lang="en-US" sz="2400" dirty="0" smtClean="0"/>
              <a:t>) </a:t>
            </a:r>
            <a:r>
              <a:rPr lang="en-US" sz="2400" dirty="0"/>
              <a:t>compliance, you can follow these </a:t>
            </a:r>
            <a:r>
              <a:rPr lang="en-US" sz="2400" dirty="0" smtClean="0"/>
              <a:t>steps:</a:t>
            </a:r>
          </a:p>
          <a:p>
            <a:pPr marL="0" indent="0">
              <a:buNone/>
            </a:pPr>
            <a:r>
              <a:rPr lang="en-US" sz="2400" cap="none" dirty="0" smtClean="0"/>
              <a:t>1.Familiarize yourself with COBIT framework: understand the COBIT framework, its objectives, and principles. Review the COBIT documentation and materials provided by ISACA (information systems audit and control association).</a:t>
            </a:r>
          </a:p>
          <a:p>
            <a:pPr marL="0" indent="0">
              <a:buNone/>
            </a:pPr>
            <a:r>
              <a:rPr lang="en-US" sz="2400" cap="none" dirty="0" smtClean="0"/>
              <a:t>2.</a:t>
            </a:r>
            <a:r>
              <a:rPr lang="en-US" dirty="0"/>
              <a:t> </a:t>
            </a:r>
            <a:r>
              <a:rPr lang="en-US" sz="2400" cap="none" dirty="0" smtClean="0"/>
              <a:t>Identify relevant COBIT processes: determine the COBIT processes that are applicable to your organization based on its size, industry, and specific IT environment. COBIT provides a comprehensive set of processes that cover different areas of IT governance and management</a:t>
            </a:r>
            <a:r>
              <a:rPr lang="en-US" dirty="0" smtClean="0"/>
              <a:t>.</a:t>
            </a:r>
            <a:endParaRPr lang="en-US" sz="2400" cap="none" dirty="0"/>
          </a:p>
        </p:txBody>
      </p:sp>
    </p:spTree>
    <p:extLst>
      <p:ext uri="{BB962C8B-B14F-4D97-AF65-F5344CB8AC3E}">
        <p14:creationId xmlns:p14="http://schemas.microsoft.com/office/powerpoint/2010/main" val="202779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15060"/>
          </a:xfrm>
        </p:spPr>
        <p:txBody>
          <a:bodyPr>
            <a:normAutofit/>
          </a:bodyPr>
          <a:lstStyle/>
          <a:p>
            <a:pPr algn="l"/>
            <a:r>
              <a:rPr lang="en-US" sz="2400" dirty="0" err="1" smtClean="0"/>
              <a:t>Continous</a:t>
            </a:r>
            <a:r>
              <a:rPr lang="en-US" sz="2400" dirty="0" smtClean="0"/>
              <a:t>…</a:t>
            </a:r>
            <a:endParaRPr lang="en-US" sz="2400" dirty="0"/>
          </a:p>
        </p:txBody>
      </p:sp>
      <p:sp>
        <p:nvSpPr>
          <p:cNvPr id="3" name="Content Placeholder 2"/>
          <p:cNvSpPr>
            <a:spLocks noGrp="1"/>
          </p:cNvSpPr>
          <p:nvPr>
            <p:ph idx="1"/>
          </p:nvPr>
        </p:nvSpPr>
        <p:spPr>
          <a:xfrm>
            <a:off x="913775" y="1673525"/>
            <a:ext cx="10364452" cy="4416724"/>
          </a:xfrm>
        </p:spPr>
        <p:txBody>
          <a:bodyPr/>
          <a:lstStyle/>
          <a:p>
            <a:pPr marL="0" indent="0">
              <a:buNone/>
            </a:pPr>
            <a:r>
              <a:rPr lang="en-US" dirty="0" smtClean="0"/>
              <a:t>3.</a:t>
            </a:r>
            <a:r>
              <a:rPr lang="en-US" dirty="0"/>
              <a:t> </a:t>
            </a:r>
            <a:r>
              <a:rPr lang="en-US" sz="2400" cap="none" dirty="0" smtClean="0"/>
              <a:t>Assess current controls: evaluate the existing controls and practices in place within your organization. Identify any gaps or areas of non-compliance with the COBIT framework. This assessment can include reviewing policies, procedures, technical controls, and documentation.</a:t>
            </a:r>
          </a:p>
          <a:p>
            <a:pPr marL="0" indent="0">
              <a:buNone/>
            </a:pPr>
            <a:r>
              <a:rPr lang="en-US" sz="2400" cap="none" dirty="0" smtClean="0"/>
              <a:t>4.</a:t>
            </a:r>
            <a:r>
              <a:rPr lang="en-US" dirty="0"/>
              <a:t> </a:t>
            </a:r>
            <a:r>
              <a:rPr lang="en-US" sz="2400" cap="none" dirty="0" smtClean="0"/>
              <a:t>Define audit scope: define the scope and objectives of the audit based on the identified COBIT processes and areas of non-compliance. Determine the audit focus, such as IT governance, risk management, or specific IT processes.</a:t>
            </a:r>
            <a:endParaRPr lang="en-US" sz="2400" cap="none" dirty="0"/>
          </a:p>
        </p:txBody>
      </p:sp>
    </p:spTree>
    <p:extLst>
      <p:ext uri="{BB962C8B-B14F-4D97-AF65-F5344CB8AC3E}">
        <p14:creationId xmlns:p14="http://schemas.microsoft.com/office/powerpoint/2010/main" val="231224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465" y="126811"/>
            <a:ext cx="10364451" cy="856599"/>
          </a:xfrm>
        </p:spPr>
        <p:txBody>
          <a:bodyPr>
            <a:normAutofit fontScale="90000"/>
          </a:bodyPr>
          <a:lstStyle/>
          <a:p>
            <a:pPr algn="l"/>
            <a:r>
              <a:rPr lang="en-US" cap="none" dirty="0"/>
              <a:t/>
            </a:r>
            <a:br>
              <a:rPr lang="en-US" cap="none" dirty="0"/>
            </a:br>
            <a:r>
              <a:rPr lang="en-US" cap="none" dirty="0" smtClean="0"/>
              <a:t>Continuous…</a:t>
            </a:r>
            <a:endParaRPr lang="en-US" cap="none" dirty="0"/>
          </a:p>
        </p:txBody>
      </p:sp>
      <p:sp>
        <p:nvSpPr>
          <p:cNvPr id="3" name="Content Placeholder 2"/>
          <p:cNvSpPr>
            <a:spLocks noGrp="1"/>
          </p:cNvSpPr>
          <p:nvPr>
            <p:ph idx="1"/>
          </p:nvPr>
        </p:nvSpPr>
        <p:spPr>
          <a:xfrm>
            <a:off x="913775" y="1414733"/>
            <a:ext cx="10364452" cy="4376468"/>
          </a:xfrm>
        </p:spPr>
        <p:txBody>
          <a:bodyPr>
            <a:normAutofit/>
          </a:bodyPr>
          <a:lstStyle/>
          <a:p>
            <a:pPr marL="0" indent="0">
              <a:buNone/>
            </a:pPr>
            <a:r>
              <a:rPr lang="en-US" sz="2400" cap="none" dirty="0" smtClean="0"/>
              <a:t>5.Plan audit activities: develop an audit plan that outlines the specific activities, tasks, and timelines for the COBIT compliance audit. This plan should include the methodology, resources required, and any necessary tools or technologies for conducting the audit.</a:t>
            </a:r>
          </a:p>
          <a:p>
            <a:pPr marL="0" indent="0">
              <a:buNone/>
            </a:pPr>
            <a:r>
              <a:rPr lang="en-US" sz="2400" cap="none" dirty="0" smtClean="0"/>
              <a:t>6.</a:t>
            </a:r>
            <a:r>
              <a:rPr lang="en-US" dirty="0"/>
              <a:t> </a:t>
            </a:r>
            <a:r>
              <a:rPr lang="en-US" sz="2400" cap="none" dirty="0" smtClean="0"/>
              <a:t>Conduct audit fieldwork: perform the audit fieldwork, which may involve conducting interviews with key personnel, reviewing documentation, examining technical controls, and assessing the effectiveness of existing processes. Document your findings and evidence during this phase.</a:t>
            </a:r>
            <a:endParaRPr lang="en-US" sz="2400" cap="none" dirty="0"/>
          </a:p>
        </p:txBody>
      </p:sp>
    </p:spTree>
    <p:extLst>
      <p:ext uri="{BB962C8B-B14F-4D97-AF65-F5344CB8AC3E}">
        <p14:creationId xmlns:p14="http://schemas.microsoft.com/office/powerpoint/2010/main" val="2300631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49566"/>
          </a:xfrm>
        </p:spPr>
        <p:txBody>
          <a:bodyPr/>
          <a:lstStyle/>
          <a:p>
            <a:pPr algn="l"/>
            <a:r>
              <a:rPr lang="en-US" cap="none" dirty="0" smtClean="0"/>
              <a:t>Continuous….</a:t>
            </a:r>
            <a:endParaRPr lang="en-US" dirty="0"/>
          </a:p>
        </p:txBody>
      </p:sp>
      <p:sp>
        <p:nvSpPr>
          <p:cNvPr id="3" name="Content Placeholder 2"/>
          <p:cNvSpPr>
            <a:spLocks noGrp="1"/>
          </p:cNvSpPr>
          <p:nvPr>
            <p:ph idx="1"/>
          </p:nvPr>
        </p:nvSpPr>
        <p:spPr>
          <a:xfrm>
            <a:off x="913775" y="1595887"/>
            <a:ext cx="10364452" cy="4195313"/>
          </a:xfrm>
        </p:spPr>
        <p:txBody>
          <a:bodyPr/>
          <a:lstStyle/>
          <a:p>
            <a:pPr marL="0" indent="0">
              <a:buNone/>
            </a:pPr>
            <a:r>
              <a:rPr lang="en-US" dirty="0" smtClean="0"/>
              <a:t>7.</a:t>
            </a:r>
            <a:r>
              <a:rPr lang="en-US" dirty="0"/>
              <a:t> </a:t>
            </a:r>
            <a:r>
              <a:rPr lang="en-US" sz="2400" cap="none" dirty="0" smtClean="0"/>
              <a:t>Compare findings with COBIT requirements: compare your audit findings with the requirements outlined in the COBIT framework. Identify areas of non-compliance, weaknesses, or gaps in controls. Determine the root causes of these issues and their potential impact on the organization.</a:t>
            </a:r>
          </a:p>
          <a:p>
            <a:pPr marL="0" indent="0">
              <a:buNone/>
            </a:pPr>
            <a:r>
              <a:rPr lang="en-US" sz="2400" cap="none" dirty="0" smtClean="0"/>
              <a:t>8.</a:t>
            </a:r>
            <a:r>
              <a:rPr lang="en-US" dirty="0"/>
              <a:t> </a:t>
            </a:r>
            <a:r>
              <a:rPr lang="en-US" sz="2400" cap="none" dirty="0" smtClean="0"/>
              <a:t>Provide recommendations: based on your audit findings, provide recommendations for remediation and improvements. These recommendations should align with the COBIT framework and address the identified areas of non-compliance. Prioritize the recommendations based on their significance and potential risk.</a:t>
            </a:r>
            <a:endParaRPr lang="en-US" sz="2400" dirty="0"/>
          </a:p>
        </p:txBody>
      </p:sp>
    </p:spTree>
    <p:extLst>
      <p:ext uri="{BB962C8B-B14F-4D97-AF65-F5344CB8AC3E}">
        <p14:creationId xmlns:p14="http://schemas.microsoft.com/office/powerpoint/2010/main" val="98945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399400"/>
          </a:xfrm>
        </p:spPr>
        <p:txBody>
          <a:bodyPr>
            <a:normAutofit fontScale="90000"/>
          </a:bodyPr>
          <a:lstStyle/>
          <a:p>
            <a:pPr algn="l"/>
            <a:r>
              <a:rPr lang="en-US" cap="none" dirty="0"/>
              <a:t>Continuous….</a:t>
            </a:r>
            <a:endParaRPr lang="en-US" dirty="0"/>
          </a:p>
        </p:txBody>
      </p:sp>
      <p:sp>
        <p:nvSpPr>
          <p:cNvPr id="3" name="Content Placeholder 2"/>
          <p:cNvSpPr>
            <a:spLocks noGrp="1"/>
          </p:cNvSpPr>
          <p:nvPr>
            <p:ph idx="1"/>
          </p:nvPr>
        </p:nvSpPr>
        <p:spPr>
          <a:xfrm>
            <a:off x="913775" y="1319843"/>
            <a:ext cx="10364452" cy="4471358"/>
          </a:xfrm>
        </p:spPr>
        <p:txBody>
          <a:bodyPr>
            <a:normAutofit/>
          </a:bodyPr>
          <a:lstStyle/>
          <a:p>
            <a:pPr marL="0" indent="0">
              <a:buNone/>
            </a:pPr>
            <a:r>
              <a:rPr lang="en-US" dirty="0" smtClean="0"/>
              <a:t>9.</a:t>
            </a:r>
            <a:r>
              <a:rPr lang="en-US" dirty="0"/>
              <a:t> </a:t>
            </a:r>
            <a:r>
              <a:rPr lang="en-US" sz="2400" cap="none" dirty="0" smtClean="0"/>
              <a:t>Report and communicate: prepare an audit report that includes an executive summary, detailed findings, recommendations, and an action plan for remediation. Present the report to relevant stakeholders, such as management, IT governance committees, or the board of directors. Ensure clear communication of the findings and recommendations.</a:t>
            </a:r>
          </a:p>
          <a:p>
            <a:pPr marL="0" indent="0">
              <a:buNone/>
            </a:pPr>
            <a:r>
              <a:rPr lang="en-US" sz="2400" cap="none" dirty="0" smtClean="0"/>
              <a:t>10.</a:t>
            </a:r>
            <a:r>
              <a:rPr lang="en-US" dirty="0"/>
              <a:t> </a:t>
            </a:r>
            <a:r>
              <a:rPr lang="en-US" sz="2400" cap="none" dirty="0" smtClean="0"/>
              <a:t>Monitor and follow-up: monitor the implementation of recommended actions and remediation efforts. Follow up with management to ensure that corrective actions are taken to address the identified areas of non-compliance. Monitor ongoing compliance with </a:t>
            </a:r>
            <a:r>
              <a:rPr lang="en-US" sz="2400" cap="none" dirty="0" err="1" smtClean="0"/>
              <a:t>Cobit</a:t>
            </a:r>
            <a:r>
              <a:rPr lang="en-US" sz="2400" cap="none" dirty="0" smtClean="0"/>
              <a:t> and periodically assess the effectiveness of controls</a:t>
            </a:r>
            <a:endParaRPr lang="en-US" sz="2400" cap="none" dirty="0"/>
          </a:p>
        </p:txBody>
      </p:sp>
    </p:spTree>
    <p:extLst>
      <p:ext uri="{BB962C8B-B14F-4D97-AF65-F5344CB8AC3E}">
        <p14:creationId xmlns:p14="http://schemas.microsoft.com/office/powerpoint/2010/main" val="99450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sz="2400" cap="none" dirty="0" smtClean="0"/>
              <a:t>It's worth noting that conducting a COBIT compliance audit may require specialized knowledge and expertise in IT governance, risk management, and audit practices. Engaging experienced auditors or consultants with COBIT expertise can be valuable to ensure a thorough and accurate audit</a:t>
            </a:r>
            <a:endParaRPr lang="en-US" sz="2400" cap="none" dirty="0"/>
          </a:p>
        </p:txBody>
      </p:sp>
    </p:spTree>
    <p:extLst>
      <p:ext uri="{BB962C8B-B14F-4D97-AF65-F5344CB8AC3E}">
        <p14:creationId xmlns:p14="http://schemas.microsoft.com/office/powerpoint/2010/main" val="240411356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125</TotalTime>
  <Words>636</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Droplet</vt:lpstr>
      <vt:lpstr>GROUP 7</vt:lpstr>
      <vt:lpstr>Cobit framework</vt:lpstr>
      <vt:lpstr>HOW TO AUDIT FOR COBIT COMPLIANCE</vt:lpstr>
      <vt:lpstr>Continous…</vt:lpstr>
      <vt:lpstr> Continuous…</vt:lpstr>
      <vt:lpstr>Continuous….</vt:lpstr>
      <vt:lpstr>Continuous….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7</dc:title>
  <dc:creator>fahad</dc:creator>
  <cp:lastModifiedBy>fahad</cp:lastModifiedBy>
  <cp:revision>15</cp:revision>
  <dcterms:created xsi:type="dcterms:W3CDTF">2023-06-26T04:45:43Z</dcterms:created>
  <dcterms:modified xsi:type="dcterms:W3CDTF">2023-06-26T06:55:55Z</dcterms:modified>
</cp:coreProperties>
</file>