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70" r:id="rId3"/>
    <p:sldId id="266" r:id="rId4"/>
    <p:sldId id="268" r:id="rId5"/>
    <p:sldId id="269" r:id="rId6"/>
    <p:sldId id="261" r:id="rId7"/>
    <p:sldId id="258" r:id="rId8"/>
    <p:sldId id="257" r:id="rId9"/>
    <p:sldId id="259" r:id="rId10"/>
    <p:sldId id="262" r:id="rId11"/>
    <p:sldId id="263" r:id="rId12"/>
    <p:sldId id="264" r:id="rId13"/>
    <p:sldId id="271" r:id="rId14"/>
    <p:sldId id="267" r:id="rId15"/>
    <p:sldId id="26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69384" autoAdjust="0"/>
  </p:normalViewPr>
  <p:slideViewPr>
    <p:cSldViewPr>
      <p:cViewPr>
        <p:scale>
          <a:sx n="66" d="100"/>
          <a:sy n="66" d="100"/>
        </p:scale>
        <p:origin x="-146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267AF-4672-4110-88A5-1566A433C79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716A-FD89-40D7-B8D0-60F29B10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5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Emotions,</a:t>
            </a:r>
            <a:r>
              <a:rPr lang="en-US" baseline="0" dirty="0" smtClean="0"/>
              <a:t> is one of still mysterious aspects of human being. There are still many unanswered questions related to emotions and their properties.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Video </a:t>
            </a:r>
            <a:r>
              <a:rPr lang="en-US" baseline="0" dirty="0" smtClean="0"/>
              <a:t>games on the other can bring about a virtual world that enables us to experience various feelings.</a:t>
            </a:r>
          </a:p>
          <a:p>
            <a:pPr marL="171450" indent="-171450" rtl="0">
              <a:buFontTx/>
              <a:buChar char="-"/>
            </a:pPr>
            <a:endParaRPr lang="en-US" baseline="0" dirty="0" smtClean="0"/>
          </a:p>
          <a:p>
            <a:pPr marL="171450" indent="-171450" rtl="0">
              <a:buFontTx/>
              <a:buChar char="-"/>
            </a:pPr>
            <a:r>
              <a:rPr lang="en-US" baseline="0" dirty="0" smtClean="0"/>
              <a:t>For </a:t>
            </a:r>
            <a:r>
              <a:rPr lang="en-US" baseline="0" dirty="0" smtClean="0"/>
              <a:t>a video game, being aware of players emotional state, is a huge achievement. Because it can better accomplish its mission to change the affect state of the player.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7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Tx/>
              <a:buChar char="-"/>
            </a:pPr>
            <a:r>
              <a:rPr lang="en-CA" dirty="0" smtClean="0"/>
              <a:t>A Repeated Measure-ANOVA was conducted with condition (Control, Player, NPC, Environment) as a within-subjects factor</a:t>
            </a:r>
            <a:r>
              <a:rPr lang="en-CA" baseline="0" dirty="0" smtClean="0"/>
              <a:t> </a:t>
            </a:r>
            <a:r>
              <a:rPr lang="en-CA" dirty="0" smtClean="0"/>
              <a:t>on all dependent measures</a:t>
            </a: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The </a:t>
            </a:r>
            <a:r>
              <a:rPr lang="en-CA" dirty="0" smtClean="0"/>
              <a:t>results showed that GSR Mean (Experience)</a:t>
            </a:r>
            <a:r>
              <a:rPr lang="en-CA" baseline="0" dirty="0" smtClean="0"/>
              <a:t> </a:t>
            </a:r>
            <a:r>
              <a:rPr lang="en-CA" dirty="0" smtClean="0"/>
              <a:t>was higher when I adapted the game.</a:t>
            </a: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The </a:t>
            </a:r>
            <a:r>
              <a:rPr lang="en-CA" dirty="0" smtClean="0"/>
              <a:t>Range of GSR (dependent variable) was higher in the Environment and Player conditions. It</a:t>
            </a:r>
            <a:r>
              <a:rPr lang="en-CA" baseline="0" dirty="0" smtClean="0"/>
              <a:t> means player could better stay in the flow zone in contrast to the default condition</a:t>
            </a:r>
            <a:endParaRPr lang="en-CA" dirty="0" smtClean="0"/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Adapting </a:t>
            </a:r>
            <a:r>
              <a:rPr lang="en-CA" dirty="0" smtClean="0"/>
              <a:t>the NPC resulted in fewer kills (particularly during positive adaptation) more deaths, and reduced competence and enjoyment.</a:t>
            </a: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Finally</a:t>
            </a:r>
            <a:r>
              <a:rPr lang="en-CA" dirty="0" smtClean="0"/>
              <a:t>, the environmental manipulations were least noticed, whereas adaptations made to the player were most noticed.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9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dirty="0" smtClean="0"/>
              <a:t>The number of participants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baseline="0" dirty="0" smtClean="0"/>
              <a:t> </a:t>
            </a:r>
            <a:endParaRPr lang="en-CA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baseline="0" dirty="0" smtClean="0"/>
              <a:t>I </a:t>
            </a:r>
            <a:r>
              <a:rPr lang="en-CA" sz="1200" baseline="0" dirty="0" smtClean="0"/>
              <a:t>investigated the adaptation in a single game genre (FPS game) with speciﬁc approaches (e.g., manipulating speed and weapons). Investigating whether my results hold in a different genre or with different adaptation choices would help to generalize my ﬁndings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CA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baseline="0" dirty="0" smtClean="0"/>
              <a:t>--------</a:t>
            </a:r>
            <a:endParaRPr lang="en-CA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Dynamic Fuzzy Membership Functions Determination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More Advanced Strategies to Calibrate Player’s Signal in Real-Time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Self-report has been always subject to doubt for being not accurate</a:t>
            </a:r>
            <a:r>
              <a:rPr lang="en-US" baseline="0" dirty="0" smtClean="0"/>
              <a:t> specially for low intensity emotions, and also based upon natural differences between individual inferences of same questions. But studies have shown in many cases self-report can correctly reflect changes in emotional state.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Changes </a:t>
            </a:r>
            <a:r>
              <a:rPr lang="en-US" dirty="0" smtClean="0"/>
              <a:t>in GSR is even noticeable</a:t>
            </a:r>
            <a:r>
              <a:rPr lang="en-US" baseline="0" dirty="0" smtClean="0"/>
              <a:t> for low intensity affect state changes.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Heart rate and HR variability are two</a:t>
            </a:r>
            <a:r>
              <a:rPr lang="en-US" baseline="0" dirty="0" smtClean="0"/>
              <a:t> other useful measures for real-time uses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Facial EMG requires pattern matching not very much appropriate for real time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passes of fuzzy transformations using Membership functions</a:t>
            </a:r>
            <a:r>
              <a:rPr lang="en-US" baseline="0" dirty="0" smtClean="0"/>
              <a:t> made of experimentally developed fuzzy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Sensor</a:t>
            </a:r>
            <a:r>
              <a:rPr lang="en-US" baseline="0" dirty="0" smtClean="0"/>
              <a:t> lib developed in </a:t>
            </a:r>
            <a:r>
              <a:rPr lang="en-US" baseline="0" dirty="0" err="1" smtClean="0"/>
              <a:t>hci</a:t>
            </a:r>
            <a:r>
              <a:rPr lang="en-US" baseline="0" dirty="0" smtClean="0"/>
              <a:t> lab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Fuzzification</a:t>
            </a:r>
            <a:r>
              <a:rPr lang="en-US" baseline="0" dirty="0" smtClean="0"/>
              <a:t> phases happens by dot fuzzy library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picture actually sums up all which</a:t>
            </a:r>
            <a:r>
              <a:rPr lang="en-US" baseline="0" dirty="0" smtClean="0"/>
              <a:t> is happening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right part of our game system design, tries to solve the first problem of accessing affect state of the player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</a:t>
            </a:r>
            <a:r>
              <a:rPr lang="en-US" baseline="0" dirty="0" smtClean="0"/>
              <a:t>the left part tries to find an answer to the second problem, which is how to respond to a certain change in player’s affect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- In computer games, gameplay is usually considered of key importance. It can be deﬁned as the pattern deﬁned through the game rules. it </a:t>
            </a:r>
            <a:r>
              <a:rPr lang="en-CA" baseline="0" smtClean="0"/>
              <a:t>is usually not </a:t>
            </a:r>
            <a:r>
              <a:rPr lang="en-CA" baseline="0" dirty="0" smtClean="0"/>
              <a:t>a singular entity, and can consist of many diﬀerent elements.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smtClean="0"/>
              <a:t>A good Game Play to create the sense of fun is usually related to challenges.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Concept</a:t>
            </a:r>
            <a:r>
              <a:rPr lang="en-US" baseline="0" dirty="0" smtClean="0"/>
              <a:t> of flow coming from psychology identifies challenges and skill as the major factor in feeling flow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smtClean="0"/>
              <a:t>These results from the two different </a:t>
            </a:r>
            <a:r>
              <a:rPr lang="en-US" baseline="0" dirty="0" smtClean="0"/>
              <a:t>disciplines </a:t>
            </a:r>
            <a:r>
              <a:rPr lang="en-US" baseline="0" dirty="0" smtClean="0"/>
              <a:t>of psychology and games shows we are on the right track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smtClean="0"/>
              <a:t>So the flow zone theory is totally in compliance with what we need to stay in the fun zone of game play.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smtClean="0"/>
              <a:t>And it leaded us to focus on Arousal more than anything else which is best reflected by the GSR sensor.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process of adjusting various game element</a:t>
            </a:r>
            <a:r>
              <a:rPr lang="en-US" baseline="0" dirty="0" smtClean="0"/>
              <a:t>s to achieve a better game play is referred to as </a:t>
            </a:r>
            <a:r>
              <a:rPr lang="en-US" dirty="0" smtClean="0"/>
              <a:t>Game</a:t>
            </a:r>
            <a:r>
              <a:rPr lang="en-US" baseline="0" dirty="0" smtClean="0"/>
              <a:t> balancing.</a:t>
            </a:r>
            <a:endParaRPr lang="en-US" dirty="0" smtClean="0"/>
          </a:p>
          <a:p>
            <a:r>
              <a:rPr lang="en-US" dirty="0" smtClean="0"/>
              <a:t>In many cases game difficulty referring to challenges level is used </a:t>
            </a:r>
            <a:r>
              <a:rPr lang="en-US" baseline="0" dirty="0" smtClean="0"/>
              <a:t>synonymous to </a:t>
            </a:r>
            <a:r>
              <a:rPr lang="en-US" dirty="0" smtClean="0"/>
              <a:t>game balancing.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Static game balancing,</a:t>
            </a:r>
            <a:r>
              <a:rPr lang="en-US" baseline="0" dirty="0" smtClean="0"/>
              <a:t> lies in manually preset game design elements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Dynamic </a:t>
            </a:r>
            <a:r>
              <a:rPr lang="en-US" baseline="0" dirty="0" smtClean="0"/>
              <a:t>game balancing, usually happens through in-game performance measures, and more sophisticated AI.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 </a:t>
            </a:r>
            <a:r>
              <a:rPr lang="en-US" dirty="0" smtClean="0"/>
              <a:t>contrast to the two above we introduce</a:t>
            </a:r>
            <a:r>
              <a:rPr lang="en-US" baseline="0" dirty="0" smtClean="0"/>
              <a:t> affective game balancing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- Affect sensing is integrated</a:t>
            </a:r>
            <a:r>
              <a:rPr lang="en-US" baseline="0" dirty="0" smtClean="0"/>
              <a:t> with </a:t>
            </a:r>
            <a:r>
              <a:rPr lang="en-US" dirty="0" smtClean="0"/>
              <a:t>Game environment through a</a:t>
            </a:r>
            <a:r>
              <a:rPr lang="en-US" baseline="0" dirty="0" smtClean="0"/>
              <a:t> logical unit defined in the game engine called The Director</a:t>
            </a:r>
          </a:p>
          <a:p>
            <a:pPr marL="171450" indent="-171450" rtl="0">
              <a:buFontTx/>
              <a:buChar char="-"/>
            </a:pPr>
            <a:endParaRPr lang="en-US" dirty="0" smtClean="0"/>
          </a:p>
          <a:p>
            <a:pPr marL="171450" indent="-171450" rtl="0">
              <a:buFontTx/>
              <a:buChar char="-"/>
            </a:pPr>
            <a:r>
              <a:rPr lang="en-US" dirty="0" smtClean="0"/>
              <a:t>Experience </a:t>
            </a:r>
            <a:r>
              <a:rPr lang="en-US" dirty="0" smtClean="0"/>
              <a:t>Evaluator consists of recording: physiological</a:t>
            </a:r>
            <a:r>
              <a:rPr lang="en-US" baseline="0" dirty="0" smtClean="0"/>
              <a:t> </a:t>
            </a:r>
            <a:r>
              <a:rPr lang="en-US" dirty="0" smtClean="0"/>
              <a:t>signals</a:t>
            </a:r>
            <a:r>
              <a:rPr lang="en-US" baseline="0" dirty="0" smtClean="0"/>
              <a:t>, major game events like dying or killing a zombie, and finally experience surveys.</a:t>
            </a:r>
          </a:p>
          <a:p>
            <a:pPr marL="171450" indent="-171450" rtl="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Levels layout</a:t>
            </a:r>
            <a:r>
              <a:rPr lang="en-US" baseline="0" dirty="0" smtClean="0"/>
              <a:t> from above, developed using the hammer level editor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smtClean="0"/>
              <a:t>Game environment we</a:t>
            </a:r>
            <a:r>
              <a:rPr lang="en-US" baseline="0" dirty="0" smtClean="0"/>
              <a:t> developed is a zombie survival mode, with infinite ammo. </a:t>
            </a:r>
            <a:r>
              <a:rPr lang="en-US" dirty="0" smtClean="0"/>
              <a:t>So player need to survive</a:t>
            </a:r>
            <a:r>
              <a:rPr lang="en-US" baseline="0" dirty="0" smtClean="0"/>
              <a:t> waves of zombies coming as long as they can.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smtClean="0"/>
              <a:t>The game can be played in four conditions: control, </a:t>
            </a:r>
            <a:r>
              <a:rPr lang="en-US" dirty="0" smtClean="0"/>
              <a:t>Player,</a:t>
            </a:r>
            <a:r>
              <a:rPr lang="en-US" baseline="0" dirty="0" smtClean="0"/>
              <a:t> </a:t>
            </a:r>
            <a:r>
              <a:rPr lang="en-US" dirty="0" smtClean="0"/>
              <a:t>NPC</a:t>
            </a:r>
            <a:r>
              <a:rPr lang="en-US" baseline="0" dirty="0" smtClean="0"/>
              <a:t> and </a:t>
            </a:r>
            <a:r>
              <a:rPr lang="en-US" dirty="0" smtClean="0"/>
              <a:t>Environment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716A-FD89-40D7-B8D0-60F29B100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6E49-C4EF-4B20-98F8-4D1EA8BB5BD3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88E2-A71C-4404-9E66-10EFE1680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Play Experience Enhancement Using Emotional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Faham</a:t>
            </a:r>
            <a:r>
              <a:rPr lang="en-US" dirty="0" smtClean="0"/>
              <a:t> </a:t>
            </a:r>
            <a:r>
              <a:rPr lang="en-US" dirty="0" err="1" smtClean="0"/>
              <a:t>Negini</a:t>
            </a:r>
            <a:endParaRPr lang="en-US" dirty="0" smtClean="0"/>
          </a:p>
          <a:p>
            <a:r>
              <a:rPr lang="en-US" dirty="0" smtClean="0"/>
              <a:t>Thesis Defense – September 2014</a:t>
            </a:r>
          </a:p>
        </p:txBody>
      </p:sp>
      <p:pic>
        <p:nvPicPr>
          <p:cNvPr id="1026" name="Picture 2" descr="University of Saskatchew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18097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 smtClean="0"/>
              <a:t>Game Balancing</a:t>
            </a:r>
            <a:br>
              <a:rPr lang="en-US" sz="3500" dirty="0" smtClean="0"/>
            </a:br>
            <a:r>
              <a:rPr lang="en-US" sz="3500" dirty="0" smtClean="0"/>
              <a:t>(Dynamic vs. Static)</a:t>
            </a:r>
            <a:endParaRPr lang="en-US" sz="35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r="27599" b="6771"/>
          <a:stretch/>
        </p:blipFill>
        <p:spPr bwMode="auto">
          <a:xfrm>
            <a:off x="304800" y="3352800"/>
            <a:ext cx="413651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0" t="30853" r="33610" b="37965"/>
          <a:stretch/>
        </p:blipFill>
        <p:spPr bwMode="auto">
          <a:xfrm>
            <a:off x="3657600" y="2394857"/>
            <a:ext cx="4281714" cy="191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2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Design Probe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Affect Sensing</a:t>
            </a:r>
          </a:p>
          <a:p>
            <a:pPr lvl="1"/>
            <a:r>
              <a:rPr lang="en-US" dirty="0" smtClean="0"/>
              <a:t>Game Environment</a:t>
            </a:r>
          </a:p>
          <a:p>
            <a:pPr lvl="1"/>
            <a:r>
              <a:rPr lang="en-US" dirty="0" smtClean="0"/>
              <a:t>Experience Evaluator</a:t>
            </a:r>
          </a:p>
          <a:p>
            <a:r>
              <a:rPr lang="en-US" dirty="0" smtClean="0"/>
              <a:t>Adaptation Strategies</a:t>
            </a:r>
          </a:p>
          <a:p>
            <a:pPr lvl="1"/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NPC</a:t>
            </a:r>
          </a:p>
          <a:p>
            <a:pPr lvl="1"/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7721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Environment</a:t>
            </a:r>
            <a:endParaRPr lang="en-US" dirty="0"/>
          </a:p>
        </p:txBody>
      </p:sp>
      <p:pic>
        <p:nvPicPr>
          <p:cNvPr id="7172" name="Picture 4" descr="http://4.bp.blogspot.com/-APSr67v8KNo/UZTUJm3UIqI/AAAAAAAAAXg/npjvro1rLno/s1600/653px-Source_engine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928302"/>
            <a:ext cx="1007536" cy="3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le:Valve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62" y="5969853"/>
            <a:ext cx="823686" cy="2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7490" r="9283" b="4812"/>
          <a:stretch/>
        </p:blipFill>
        <p:spPr bwMode="auto">
          <a:xfrm>
            <a:off x="3286557" y="1371600"/>
            <a:ext cx="467095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t="8730" r="37977" b="17857"/>
          <a:stretch/>
        </p:blipFill>
        <p:spPr bwMode="auto">
          <a:xfrm>
            <a:off x="2561133" y="1981200"/>
            <a:ext cx="3762829" cy="338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 descr="http://www.listoid.com/image/212/list_579_212_20120716_094638_363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8" t="2953" r="14452" b="10422"/>
          <a:stretch/>
        </p:blipFill>
        <p:spPr bwMode="auto">
          <a:xfrm>
            <a:off x="7875801" y="5856910"/>
            <a:ext cx="494454" cy="45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8" t="15873" r="13212" b="13765"/>
          <a:stretch/>
        </p:blipFill>
        <p:spPr bwMode="auto">
          <a:xfrm>
            <a:off x="1040581" y="3552370"/>
            <a:ext cx="4348011" cy="23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Results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Adaptation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Experience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22020" r="28383" b="35362"/>
          <a:stretch/>
        </p:blipFill>
        <p:spPr bwMode="auto">
          <a:xfrm>
            <a:off x="4953000" y="1549400"/>
            <a:ext cx="356649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3" t="36508" r="29722" b="15873"/>
          <a:stretch/>
        </p:blipFill>
        <p:spPr bwMode="auto">
          <a:xfrm>
            <a:off x="4953000" y="3733800"/>
            <a:ext cx="3566497" cy="206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t="18998" r="30702" b="37153"/>
          <a:stretch/>
        </p:blipFill>
        <p:spPr bwMode="auto">
          <a:xfrm>
            <a:off x="762000" y="3751943"/>
            <a:ext cx="3581010" cy="209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3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AME, a software framework to sense player affective state in real-time</a:t>
            </a:r>
          </a:p>
          <a:p>
            <a:r>
              <a:rPr lang="en-CA" sz="2800" dirty="0" smtClean="0"/>
              <a:t>Deployment of a reduced version of AME in a custom level of Half-Life 2</a:t>
            </a:r>
          </a:p>
          <a:p>
            <a:r>
              <a:rPr lang="en-CA" sz="2800" dirty="0" smtClean="0"/>
              <a:t>Systematically exploring different game adaptation strategies (Player, NPC, and Environment)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99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Limitations and Future Works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3419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2925762"/>
          </a:xfrm>
        </p:spPr>
        <p:txBody>
          <a:bodyPr>
            <a:normAutofit/>
          </a:bodyPr>
          <a:lstStyle/>
          <a:p>
            <a:r>
              <a:rPr lang="en-US" dirty="0" smtClean="0"/>
              <a:t>Human Emotion</a:t>
            </a:r>
            <a:br>
              <a:rPr lang="en-US" dirty="0" smtClean="0"/>
            </a:br>
            <a:r>
              <a:rPr lang="en-US" dirty="0" smtClean="0"/>
              <a:t>and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Player’s Affect State In Real-Time</a:t>
            </a:r>
          </a:p>
          <a:p>
            <a:r>
              <a:rPr lang="en-US" dirty="0" smtClean="0"/>
              <a:t>How to React to Player’s Affective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5953" r="25260" b="7937"/>
          <a:stretch/>
        </p:blipFill>
        <p:spPr bwMode="auto">
          <a:xfrm>
            <a:off x="4267200" y="2362200"/>
            <a:ext cx="4172606" cy="393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Accessing Player’s Affect State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Emotion Theory (Discrete Categories)</a:t>
            </a:r>
          </a:p>
          <a:p>
            <a:r>
              <a:rPr lang="en-US" sz="2800" dirty="0" smtClean="0"/>
              <a:t>Continuous Dimensions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662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6" t="38641" r="47100" b="45089"/>
          <a:stretch/>
        </p:blipFill>
        <p:spPr bwMode="auto">
          <a:xfrm>
            <a:off x="4419600" y="4370742"/>
            <a:ext cx="2888343" cy="88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Affect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Self-Report</a:t>
            </a:r>
          </a:p>
          <a:p>
            <a:pPr lvl="1"/>
            <a:r>
              <a:rPr lang="en-US" sz="2400" dirty="0" smtClean="0"/>
              <a:t>Intrinsic Motivation Inventory</a:t>
            </a:r>
          </a:p>
          <a:p>
            <a:pPr lvl="1"/>
            <a:r>
              <a:rPr lang="en-CA" sz="2400" dirty="0" smtClean="0"/>
              <a:t>Player Experience of Need Satisfaction</a:t>
            </a:r>
          </a:p>
          <a:p>
            <a:pPr lvl="1"/>
            <a:r>
              <a:rPr lang="en-US" sz="2400" dirty="0" smtClean="0"/>
              <a:t>Self-Assessment-Manikin Arousal Scales</a:t>
            </a:r>
          </a:p>
          <a:p>
            <a:r>
              <a:rPr lang="en-US" sz="2800" dirty="0" smtClean="0"/>
              <a:t>Physiological Measures</a:t>
            </a:r>
          </a:p>
          <a:p>
            <a:pPr lvl="1"/>
            <a:r>
              <a:rPr lang="en-US" sz="2400" dirty="0" smtClean="0"/>
              <a:t>Galvanic Skin Response</a:t>
            </a:r>
          </a:p>
          <a:p>
            <a:pPr lvl="1"/>
            <a:r>
              <a:rPr lang="en-US" sz="2400" dirty="0" smtClean="0"/>
              <a:t>Heart Rate</a:t>
            </a:r>
          </a:p>
          <a:p>
            <a:pPr lvl="1"/>
            <a:r>
              <a:rPr lang="en-US" sz="2400" dirty="0" smtClean="0"/>
              <a:t>Facial Electromyography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5" t="34275" r="44757" b="36756"/>
          <a:stretch/>
        </p:blipFill>
        <p:spPr bwMode="auto">
          <a:xfrm>
            <a:off x="4572000" y="5257800"/>
            <a:ext cx="2235199" cy="105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3" t="19444" r="52032" b="40278"/>
          <a:stretch/>
        </p:blipFill>
        <p:spPr bwMode="auto">
          <a:xfrm>
            <a:off x="7157357" y="2917371"/>
            <a:ext cx="1309914" cy="168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400" dirty="0" smtClean="0"/>
              <a:t>Transforming Physiological Signals into AV Space and then Player-Centric Aﬀective States</a:t>
            </a:r>
            <a:endParaRPr lang="en-US" sz="3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t="14323" r="11860" b="19010"/>
          <a:stretch/>
        </p:blipFill>
        <p:spPr bwMode="auto">
          <a:xfrm>
            <a:off x="381000" y="1981200"/>
            <a:ext cx="846646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5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Affect Middleware Engine Modules</a:t>
            </a:r>
            <a:endParaRPr lang="en-US" sz="3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t="27604" r="9809" b="26302"/>
          <a:stretch/>
        </p:blipFill>
        <p:spPr bwMode="auto">
          <a:xfrm>
            <a:off x="704850" y="2209800"/>
            <a:ext cx="7715250" cy="258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7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Emotion Adaptive Game System Design</a:t>
            </a:r>
            <a:endParaRPr lang="en-US" sz="35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9" t="14845" r="8931" b="16666"/>
          <a:stretch/>
        </p:blipFill>
        <p:spPr bwMode="auto">
          <a:xfrm>
            <a:off x="1066800" y="2057400"/>
            <a:ext cx="6934200" cy="323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7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500" dirty="0" smtClean="0"/>
              <a:t>Gameplay</a:t>
            </a:r>
            <a:r>
              <a:rPr lang="en-CA" sz="3500" dirty="0" smtClean="0"/>
              <a:t>, Game Challenges and Flow Zone</a:t>
            </a:r>
            <a:endParaRPr lang="en-US" sz="3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t="19531" r="31772" b="16666"/>
          <a:stretch/>
        </p:blipFill>
        <p:spPr bwMode="auto">
          <a:xfrm>
            <a:off x="2819400" y="2133600"/>
            <a:ext cx="414434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0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926</Words>
  <Application>Microsoft Office PowerPoint</Application>
  <PresentationFormat>On-screen Show (4:3)</PresentationFormat>
  <Paragraphs>120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Play Experience Enhancement Using Emotional Feedback</vt:lpstr>
      <vt:lpstr>Human Emotion and Video Games</vt:lpstr>
      <vt:lpstr>Problems</vt:lpstr>
      <vt:lpstr>Accessing Player’s Affect State</vt:lpstr>
      <vt:lpstr>Measuring Affect State</vt:lpstr>
      <vt:lpstr>Transforming Physiological Signals into AV Space and then Player-Centric Aﬀective States</vt:lpstr>
      <vt:lpstr>Affect Middleware Engine Modules</vt:lpstr>
      <vt:lpstr>Emotion Adaptive Game System Design</vt:lpstr>
      <vt:lpstr>Gameplay, Game Challenges and Flow Zone</vt:lpstr>
      <vt:lpstr>Game Balancing (Dynamic vs. Static)</vt:lpstr>
      <vt:lpstr>Design Probe</vt:lpstr>
      <vt:lpstr>Game Environment</vt:lpstr>
      <vt:lpstr>Results</vt:lpstr>
      <vt:lpstr>Contributions</vt:lpstr>
      <vt:lpstr>Limitations and Future Works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Faham Negini</dc:creator>
  <cp:lastModifiedBy>Faham Negini</cp:lastModifiedBy>
  <cp:revision>130</cp:revision>
  <dcterms:created xsi:type="dcterms:W3CDTF">2014-09-25T23:53:10Z</dcterms:created>
  <dcterms:modified xsi:type="dcterms:W3CDTF">2014-09-26T19:26:15Z</dcterms:modified>
</cp:coreProperties>
</file>