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3"/>
            <a:stretch>
              <a:fillRect l="0" t="-141" r="0" b="-141"/>
            </a:stretch>
          </a:blipFill>
        </p:spPr>
      </p:sp>
      <p:sp>
        <p:nvSpPr>
          <p:cNvPr name="AutoShape 21" id="21"/>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22" id="22"/>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23" id="23"/>
          <p:cNvGrpSpPr/>
          <p:nvPr/>
        </p:nvGrpSpPr>
        <p:grpSpPr>
          <a:xfrm rot="0">
            <a:off x="13772214" y="-12700"/>
            <a:ext cx="4511024" cy="10299701"/>
            <a:chOff x="0" y="0"/>
            <a:chExt cx="6014698" cy="13732934"/>
          </a:xfrm>
        </p:grpSpPr>
        <p:sp>
          <p:nvSpPr>
            <p:cNvPr name="Freeform 24" id="24"/>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25" id="25"/>
          <p:cNvGrpSpPr/>
          <p:nvPr/>
        </p:nvGrpSpPr>
        <p:grpSpPr>
          <a:xfrm rot="0">
            <a:off x="14405163" y="-12700"/>
            <a:ext cx="3882837" cy="10299701"/>
            <a:chOff x="0" y="0"/>
            <a:chExt cx="5177116" cy="13732934"/>
          </a:xfrm>
        </p:grpSpPr>
        <p:sp>
          <p:nvSpPr>
            <p:cNvPr name="Freeform 26" id="26"/>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27" id="27"/>
          <p:cNvGrpSpPr/>
          <p:nvPr/>
        </p:nvGrpSpPr>
        <p:grpSpPr>
          <a:xfrm rot="0">
            <a:off x="13398499" y="4572000"/>
            <a:ext cx="4889501" cy="5715000"/>
            <a:chOff x="0" y="0"/>
            <a:chExt cx="6519334" cy="7620000"/>
          </a:xfrm>
        </p:grpSpPr>
        <p:sp>
          <p:nvSpPr>
            <p:cNvPr name="Freeform 28" id="28"/>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29" id="29"/>
          <p:cNvGrpSpPr/>
          <p:nvPr/>
        </p:nvGrpSpPr>
        <p:grpSpPr>
          <a:xfrm rot="0">
            <a:off x="14001750" y="-12700"/>
            <a:ext cx="4281489" cy="10299701"/>
            <a:chOff x="0" y="0"/>
            <a:chExt cx="5708652" cy="13732934"/>
          </a:xfrm>
        </p:grpSpPr>
        <p:sp>
          <p:nvSpPr>
            <p:cNvPr name="Freeform 30" id="30"/>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31" id="31"/>
          <p:cNvGrpSpPr/>
          <p:nvPr/>
        </p:nvGrpSpPr>
        <p:grpSpPr>
          <a:xfrm rot="0">
            <a:off x="16348095" y="-12700"/>
            <a:ext cx="1935141" cy="10299701"/>
            <a:chOff x="0" y="0"/>
            <a:chExt cx="2580188" cy="13732934"/>
          </a:xfrm>
        </p:grpSpPr>
        <p:sp>
          <p:nvSpPr>
            <p:cNvPr name="Freeform 32" id="32"/>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33" id="33"/>
          <p:cNvGrpSpPr/>
          <p:nvPr/>
        </p:nvGrpSpPr>
        <p:grpSpPr>
          <a:xfrm rot="0">
            <a:off x="16408499" y="-12700"/>
            <a:ext cx="1874737" cy="10299701"/>
            <a:chOff x="0" y="0"/>
            <a:chExt cx="2499650" cy="13732934"/>
          </a:xfrm>
        </p:grpSpPr>
        <p:sp>
          <p:nvSpPr>
            <p:cNvPr name="Freeform 34" id="34"/>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35" id="35"/>
          <p:cNvGrpSpPr/>
          <p:nvPr/>
        </p:nvGrpSpPr>
        <p:grpSpPr>
          <a:xfrm rot="0">
            <a:off x="15557499" y="5384800"/>
            <a:ext cx="2725738" cy="4902200"/>
            <a:chOff x="0" y="0"/>
            <a:chExt cx="3634318" cy="6536266"/>
          </a:xfrm>
        </p:grpSpPr>
        <p:sp>
          <p:nvSpPr>
            <p:cNvPr name="Freeform 36" id="36"/>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37" id="37"/>
          <p:cNvGrpSpPr/>
          <p:nvPr/>
        </p:nvGrpSpPr>
        <p:grpSpPr>
          <a:xfrm rot="-10800000">
            <a:off x="0" y="0"/>
            <a:ext cx="1263894" cy="8499231"/>
            <a:chOff x="0" y="0"/>
            <a:chExt cx="1685192" cy="11332308"/>
          </a:xfrm>
        </p:grpSpPr>
        <p:sp>
          <p:nvSpPr>
            <p:cNvPr name="Freeform 38" id="38"/>
            <p:cNvSpPr/>
            <p:nvPr/>
          </p:nvSpPr>
          <p:spPr>
            <a:xfrm flipH="false" flipV="false" rot="0">
              <a:off x="0" y="0"/>
              <a:ext cx="1685163" cy="11332337"/>
            </a:xfrm>
            <a:custGeom>
              <a:avLst/>
              <a:gdLst/>
              <a:ahLst/>
              <a:cxnLst/>
              <a:rect r="r" b="b" t="t" l="l"/>
              <a:pathLst>
                <a:path h="11332337" w="1685163">
                  <a:moveTo>
                    <a:pt x="0" y="11332337"/>
                  </a:moveTo>
                  <a:lnTo>
                    <a:pt x="1685163" y="0"/>
                  </a:lnTo>
                  <a:lnTo>
                    <a:pt x="1685163" y="11332337"/>
                  </a:lnTo>
                  <a:close/>
                </a:path>
              </a:pathLst>
            </a:custGeom>
            <a:solidFill>
              <a:srgbClr val="90C226">
                <a:alpha val="84706"/>
              </a:srgbClr>
            </a:solidFill>
          </p:spPr>
        </p:sp>
      </p:grpSp>
      <p:sp>
        <p:nvSpPr>
          <p:cNvPr name="TextBox 39" id="39"/>
          <p:cNvSpPr txBox="true"/>
          <p:nvPr/>
        </p:nvSpPr>
        <p:spPr>
          <a:xfrm rot="0">
            <a:off x="2283753" y="2898968"/>
            <a:ext cx="13533120" cy="1527627"/>
          </a:xfrm>
          <a:prstGeom prst="rect">
            <a:avLst/>
          </a:prstGeom>
        </p:spPr>
        <p:txBody>
          <a:bodyPr anchor="t" rtlCol="false" tIns="0" lIns="0" bIns="0" rIns="0">
            <a:spAutoFit/>
          </a:bodyPr>
          <a:lstStyle/>
          <a:p>
            <a:pPr algn="ctr">
              <a:lnSpc>
                <a:spcPts val="8748"/>
              </a:lnSpc>
            </a:pPr>
            <a:r>
              <a:rPr lang="en-US" sz="7290">
                <a:solidFill>
                  <a:srgbClr val="90C226"/>
                </a:solidFill>
                <a:latin typeface="Arial Bold"/>
              </a:rPr>
              <a:t>Project on phishing URL detector</a:t>
            </a:r>
          </a:p>
        </p:txBody>
      </p:sp>
      <p:sp>
        <p:nvSpPr>
          <p:cNvPr name="TextBox 40" id="40"/>
          <p:cNvSpPr txBox="true"/>
          <p:nvPr/>
        </p:nvSpPr>
        <p:spPr>
          <a:xfrm rot="0">
            <a:off x="-403233" y="660169"/>
            <a:ext cx="18907092" cy="880972"/>
          </a:xfrm>
          <a:prstGeom prst="rect">
            <a:avLst/>
          </a:prstGeom>
        </p:spPr>
        <p:txBody>
          <a:bodyPr anchor="t" rtlCol="false" tIns="0" lIns="0" bIns="0" rIns="0">
            <a:spAutoFit/>
          </a:bodyPr>
          <a:lstStyle/>
          <a:p>
            <a:pPr algn="ctr">
              <a:lnSpc>
                <a:spcPts val="5759"/>
              </a:lnSpc>
            </a:pPr>
            <a:r>
              <a:rPr lang="en-US" sz="4800">
                <a:solidFill>
                  <a:srgbClr val="6C921D"/>
                </a:solidFill>
                <a:latin typeface="Arial Bold"/>
              </a:rPr>
              <a:t>NAAN MUDHALVAN PROJECT</a:t>
            </a:r>
          </a:p>
        </p:txBody>
      </p:sp>
      <p:sp>
        <p:nvSpPr>
          <p:cNvPr name="TextBox 41" id="41"/>
          <p:cNvSpPr txBox="true"/>
          <p:nvPr/>
        </p:nvSpPr>
        <p:spPr>
          <a:xfrm rot="0">
            <a:off x="3200447" y="4974354"/>
            <a:ext cx="11887106" cy="3638550"/>
          </a:xfrm>
          <a:prstGeom prst="rect">
            <a:avLst/>
          </a:prstGeom>
        </p:spPr>
        <p:txBody>
          <a:bodyPr anchor="t" rtlCol="false" tIns="0" lIns="0" bIns="0" rIns="0">
            <a:spAutoFit/>
          </a:bodyPr>
          <a:lstStyle/>
          <a:p>
            <a:pPr algn="l">
              <a:lnSpc>
                <a:spcPts val="5400"/>
              </a:lnSpc>
            </a:pPr>
            <a:r>
              <a:rPr lang="en-US" sz="4500">
                <a:solidFill>
                  <a:srgbClr val="6C921D"/>
                </a:solidFill>
                <a:latin typeface="Arial Bold"/>
              </a:rPr>
              <a:t>Presented By:</a:t>
            </a:r>
          </a:p>
          <a:p>
            <a:pPr algn="l">
              <a:lnSpc>
                <a:spcPts val="4500"/>
              </a:lnSpc>
            </a:pPr>
          </a:p>
          <a:p>
            <a:pPr algn="l">
              <a:lnSpc>
                <a:spcPts val="4500"/>
              </a:lnSpc>
            </a:pPr>
            <a:r>
              <a:rPr lang="en-US" sz="3750">
                <a:solidFill>
                  <a:srgbClr val="6E91A0"/>
                </a:solidFill>
                <a:latin typeface="Arial Bold"/>
              </a:rPr>
              <a:t>Name: Barhana Parveen H</a:t>
            </a:r>
          </a:p>
          <a:p>
            <a:pPr algn="l">
              <a:lnSpc>
                <a:spcPts val="4500"/>
              </a:lnSpc>
            </a:pPr>
            <a:r>
              <a:rPr lang="en-US" sz="3750">
                <a:solidFill>
                  <a:srgbClr val="6E91A0"/>
                </a:solidFill>
                <a:latin typeface="Arial Bold"/>
              </a:rPr>
              <a:t>College Name: Aalim Muhammed Salegh College of Engineering</a:t>
            </a:r>
          </a:p>
          <a:p>
            <a:pPr algn="l">
              <a:lnSpc>
                <a:spcPts val="4500"/>
              </a:lnSpc>
            </a:pPr>
            <a:r>
              <a:rPr lang="en-US" sz="3750">
                <a:solidFill>
                  <a:srgbClr val="6E91A0"/>
                </a:solidFill>
                <a:latin typeface="Arial Bold"/>
              </a:rPr>
              <a:t>Department: Information Technology (B.Tech – 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2513718"/>
            <a:ext cx="12712122" cy="5805920"/>
          </a:xfrm>
          <a:prstGeom prst="rect">
            <a:avLst/>
          </a:prstGeom>
        </p:spPr>
        <p:txBody>
          <a:bodyPr anchor="t" rtlCol="false" tIns="0" lIns="0" bIns="0" rIns="0">
            <a:spAutoFit/>
          </a:bodyPr>
          <a:lstStyle/>
          <a:p>
            <a:pPr algn="l">
              <a:lnSpc>
                <a:spcPts val="4500"/>
              </a:lnSpc>
            </a:pPr>
          </a:p>
          <a:p>
            <a:pPr algn="l">
              <a:lnSpc>
                <a:spcPts val="4500"/>
              </a:lnSpc>
            </a:pPr>
            <a:r>
              <a:rPr lang="en-US" sz="3750">
                <a:solidFill>
                  <a:srgbClr val="404040"/>
                </a:solidFill>
                <a:latin typeface="Arial"/>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p>
        </p:txBody>
      </p:sp>
      <p:sp>
        <p:nvSpPr>
          <p:cNvPr name="TextBox 22" id="22"/>
          <p:cNvSpPr txBox="true"/>
          <p:nvPr/>
        </p:nvSpPr>
        <p:spPr>
          <a:xfrm rot="0">
            <a:off x="963228" y="1137327"/>
            <a:ext cx="16361544" cy="837354"/>
          </a:xfrm>
          <a:prstGeom prst="rect">
            <a:avLst/>
          </a:prstGeom>
        </p:spPr>
        <p:txBody>
          <a:bodyPr anchor="t" rtlCol="false" tIns="0" lIns="0" bIns="0" rIns="0">
            <a:spAutoFit/>
          </a:bodyPr>
          <a:lstStyle/>
          <a:p>
            <a:pPr algn="l">
              <a:lnSpc>
                <a:spcPts val="7920"/>
              </a:lnSpc>
            </a:pPr>
            <a:r>
              <a:rPr lang="en-US" sz="6600">
                <a:solidFill>
                  <a:srgbClr val="90C226"/>
                </a:solidFill>
                <a:latin typeface="Arial Bold"/>
              </a:rPr>
              <a:t>Future scope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32846" y="839308"/>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REFERENCES</a:t>
            </a:r>
          </a:p>
        </p:txBody>
      </p:sp>
      <p:sp>
        <p:nvSpPr>
          <p:cNvPr name="TextBox 22" id="22"/>
          <p:cNvSpPr txBox="true"/>
          <p:nvPr/>
        </p:nvSpPr>
        <p:spPr>
          <a:xfrm rot="0">
            <a:off x="963228" y="2751899"/>
            <a:ext cx="16361543" cy="6994746"/>
          </a:xfrm>
          <a:prstGeom prst="rect">
            <a:avLst/>
          </a:prstGeom>
        </p:spPr>
        <p:txBody>
          <a:bodyPr anchor="t" rtlCol="false" tIns="0" lIns="0" bIns="0" rIns="0">
            <a:spAutoFit/>
          </a:bodyPr>
          <a:lstStyle/>
          <a:p>
            <a:pPr algn="l" marL="678656" indent="-339328" lvl="1">
              <a:lnSpc>
                <a:spcPts val="4500"/>
              </a:lnSpc>
              <a:buFont typeface="Arial"/>
              <a:buChar char="•"/>
            </a:pPr>
            <a:r>
              <a:rPr lang="en-US" sz="3750">
                <a:solidFill>
                  <a:srgbClr val="0F0F0F"/>
                </a:solidFill>
                <a:latin typeface="Arial"/>
              </a:rPr>
              <a:t>Safa Alrefaai; Ghina Özdemir; Afnan Mohamed (2022). "Detecting Phishing Websites Using Machine Learning." IEEE Human-Computer Interaction, Optimization and Robotic Applications (HORA)</a:t>
            </a:r>
          </a:p>
          <a:p>
            <a:pPr algn="l" marL="678656" indent="-339328" lvl="1">
              <a:lnSpc>
                <a:spcPts val="4500"/>
              </a:lnSpc>
              <a:buFont typeface="Arial"/>
              <a:buChar char="•"/>
            </a:pPr>
            <a:r>
              <a:rPr lang="en-US" sz="3750">
                <a:solidFill>
                  <a:srgbClr val="0F0F0F"/>
                </a:solidFill>
                <a:latin typeface="Arial"/>
              </a:rPr>
              <a:t>C. Rajeswary;  M. Thirumaran  "Comprehensive Survey of Automated Website Phishing Detection Techniques." IEEE Sustainable Computing and Data Communication Systems (ICSCDS)</a:t>
            </a:r>
          </a:p>
          <a:p>
            <a:pPr algn="l" marL="678656" indent="-339328" lvl="1">
              <a:lnSpc>
                <a:spcPts val="4500"/>
              </a:lnSpc>
              <a:buFont typeface="Arial"/>
              <a:buChar char="•"/>
            </a:pPr>
            <a:r>
              <a:rPr lang="en-US" sz="3750">
                <a:solidFill>
                  <a:srgbClr val="0F0F0F"/>
                </a:solidFill>
                <a:latin typeface="Arial"/>
              </a:rPr>
              <a:t>Python Software Foundation , Python Programming Language. Retrieved from https://www.python.org/</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903228" y="4042647"/>
            <a:ext cx="13765236" cy="2049304"/>
          </a:xfrm>
          <a:prstGeom prst="rect">
            <a:avLst/>
          </a:prstGeom>
        </p:spPr>
        <p:txBody>
          <a:bodyPr anchor="t" rtlCol="false" tIns="0" lIns="0" bIns="0" rIns="0">
            <a:spAutoFit/>
          </a:bodyPr>
          <a:lstStyle/>
          <a:p>
            <a:pPr algn="ctr">
              <a:lnSpc>
                <a:spcPts val="9000"/>
              </a:lnSpc>
            </a:pPr>
            <a:r>
              <a:rPr lang="en-US" sz="7500">
                <a:solidFill>
                  <a:srgbClr val="002060"/>
                </a:solidFill>
                <a:latin typeface="Arial Bold"/>
              </a:rPr>
              <a:t>THANK YOU!!</a:t>
            </a:r>
          </a:p>
        </p:txBody>
      </p:sp>
      <p:grpSp>
        <p:nvGrpSpPr>
          <p:cNvPr name="Group 22" id="22"/>
          <p:cNvGrpSpPr/>
          <p:nvPr/>
        </p:nvGrpSpPr>
        <p:grpSpPr>
          <a:xfrm rot="0">
            <a:off x="15327086" y="9535886"/>
            <a:ext cx="2458744" cy="751115"/>
            <a:chOff x="0" y="0"/>
            <a:chExt cx="3278326" cy="1001486"/>
          </a:xfrm>
        </p:grpSpPr>
        <p:sp>
          <p:nvSpPr>
            <p:cNvPr name="Freeform 23" id="23"/>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65800" y="778647"/>
            <a:ext cx="15590520" cy="2001679"/>
          </a:xfrm>
          <a:prstGeom prst="rect">
            <a:avLst/>
          </a:prstGeom>
        </p:spPr>
        <p:txBody>
          <a:bodyPr anchor="t" rtlCol="false" tIns="0" lIns="0" bIns="0" rIns="0">
            <a:spAutoFit/>
          </a:bodyPr>
          <a:lstStyle/>
          <a:p>
            <a:pPr algn="l">
              <a:lnSpc>
                <a:spcPts val="5940"/>
              </a:lnSpc>
            </a:pPr>
            <a:r>
              <a:rPr lang="en-US" sz="4950">
                <a:solidFill>
                  <a:srgbClr val="002060"/>
                </a:solidFill>
                <a:latin typeface="Arial Bold"/>
              </a:rPr>
              <a:t>OUTLINE</a:t>
            </a:r>
          </a:p>
        </p:txBody>
      </p:sp>
      <p:sp>
        <p:nvSpPr>
          <p:cNvPr name="TextBox 22" id="22"/>
          <p:cNvSpPr txBox="true"/>
          <p:nvPr/>
        </p:nvSpPr>
        <p:spPr>
          <a:xfrm rot="0">
            <a:off x="1348740" y="2407452"/>
            <a:ext cx="16345650" cy="7833828"/>
          </a:xfrm>
          <a:prstGeom prst="rect">
            <a:avLst/>
          </a:prstGeom>
        </p:spPr>
        <p:txBody>
          <a:bodyPr anchor="t" rtlCol="false" tIns="0" lIns="0" bIns="0" rIns="0">
            <a:spAutoFit/>
          </a:bodyPr>
          <a:lstStyle/>
          <a:p>
            <a:pPr algn="l">
              <a:lnSpc>
                <a:spcPts val="3600"/>
              </a:lnSpc>
            </a:pPr>
            <a:r>
              <a:rPr lang="en-US" sz="3000">
                <a:solidFill>
                  <a:srgbClr val="404040"/>
                </a:solidFill>
                <a:latin typeface="Arial Bold"/>
              </a:rPr>
              <a:t>  </a:t>
            </a:r>
          </a:p>
          <a:p>
            <a:pPr algn="l" marL="678656" indent="-339328" lvl="1">
              <a:lnSpc>
                <a:spcPts val="4500"/>
              </a:lnSpc>
              <a:buFont typeface="Arial"/>
              <a:buChar char="•"/>
            </a:pPr>
            <a:r>
              <a:rPr lang="en-US" sz="3750">
                <a:solidFill>
                  <a:srgbClr val="404040"/>
                </a:solidFill>
                <a:latin typeface="Arial Bold"/>
              </a:rPr>
              <a:t>Problem Statement </a:t>
            </a:r>
          </a:p>
          <a:p>
            <a:pPr algn="l" marL="678656" indent="-339328" lvl="1">
              <a:lnSpc>
                <a:spcPts val="4500"/>
              </a:lnSpc>
              <a:buFont typeface="Arial"/>
              <a:buChar char="•"/>
            </a:pPr>
            <a:r>
              <a:rPr lang="en-US" sz="3750">
                <a:solidFill>
                  <a:srgbClr val="404040"/>
                </a:solidFill>
                <a:latin typeface="Arial Bold"/>
              </a:rPr>
              <a:t>Proposed Solution</a:t>
            </a:r>
          </a:p>
          <a:p>
            <a:pPr algn="l" marL="678656" indent="-339328" lvl="1">
              <a:lnSpc>
                <a:spcPts val="4500"/>
              </a:lnSpc>
              <a:buFont typeface="Arial"/>
              <a:buChar char="•"/>
            </a:pPr>
            <a:r>
              <a:rPr lang="en-US" sz="3750">
                <a:solidFill>
                  <a:srgbClr val="404040"/>
                </a:solidFill>
                <a:latin typeface="Arial Bold"/>
              </a:rPr>
              <a:t>System Development Approach</a:t>
            </a:r>
          </a:p>
          <a:p>
            <a:pPr algn="l" marL="678656" indent="-339328" lvl="1">
              <a:lnSpc>
                <a:spcPts val="4500"/>
              </a:lnSpc>
              <a:buFont typeface="Arial"/>
              <a:buChar char="•"/>
            </a:pPr>
            <a:r>
              <a:rPr lang="en-US" sz="3750">
                <a:solidFill>
                  <a:srgbClr val="404040"/>
                </a:solidFill>
                <a:latin typeface="Arial Bold"/>
              </a:rPr>
              <a:t>Algorithm &amp; Deployment  </a:t>
            </a:r>
          </a:p>
          <a:p>
            <a:pPr algn="l" marL="678656" indent="-339328" lvl="1">
              <a:lnSpc>
                <a:spcPts val="4500"/>
              </a:lnSpc>
              <a:buFont typeface="Arial"/>
              <a:buChar char="•"/>
            </a:pPr>
            <a:r>
              <a:rPr lang="en-US" sz="3750">
                <a:solidFill>
                  <a:srgbClr val="404040"/>
                </a:solidFill>
                <a:latin typeface="Arial Bold"/>
              </a:rPr>
              <a:t>Result </a:t>
            </a:r>
          </a:p>
          <a:p>
            <a:pPr algn="l" marL="678656" indent="-339328" lvl="1">
              <a:lnSpc>
                <a:spcPts val="4500"/>
              </a:lnSpc>
              <a:buFont typeface="Arial"/>
              <a:buChar char="•"/>
            </a:pPr>
            <a:r>
              <a:rPr lang="en-US" sz="3750">
                <a:solidFill>
                  <a:srgbClr val="404040"/>
                </a:solidFill>
                <a:latin typeface="Arial Bold"/>
              </a:rPr>
              <a:t>Conclusion</a:t>
            </a:r>
          </a:p>
          <a:p>
            <a:pPr algn="l" marL="678656" indent="-339328" lvl="1">
              <a:lnSpc>
                <a:spcPts val="4500"/>
              </a:lnSpc>
              <a:buFont typeface="Arial"/>
              <a:buChar char="•"/>
            </a:pPr>
            <a:r>
              <a:rPr lang="en-US" sz="3750">
                <a:solidFill>
                  <a:srgbClr val="404040"/>
                </a:solidFill>
                <a:latin typeface="Arial Bold"/>
              </a:rPr>
              <a:t>Future Scope</a:t>
            </a:r>
          </a:p>
          <a:p>
            <a:pPr algn="l" marL="678656" indent="-339328" lvl="1">
              <a:lnSpc>
                <a:spcPts val="4500"/>
              </a:lnSpc>
              <a:buFont typeface="Arial"/>
              <a:buChar char="•"/>
            </a:pPr>
            <a:r>
              <a:rPr lang="en-US" sz="3750">
                <a:solidFill>
                  <a:srgbClr val="404040"/>
                </a:solidFill>
                <a:latin typeface="Arial Bold"/>
              </a:rPr>
              <a:t>References</a:t>
            </a:r>
          </a:p>
          <a:p>
            <a:pPr algn="l" marL="678656" indent="-339328" lvl="1">
              <a:lnSpc>
                <a:spcPts val="4500"/>
              </a:lnSpc>
            </a:pP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9" y="105671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PROBLEM STATEMENT</a:t>
            </a:r>
          </a:p>
        </p:txBody>
      </p:sp>
      <p:sp>
        <p:nvSpPr>
          <p:cNvPr name="TextBox 22" id="22"/>
          <p:cNvSpPr txBox="true"/>
          <p:nvPr/>
        </p:nvSpPr>
        <p:spPr>
          <a:xfrm rot="0">
            <a:off x="963229" y="3034616"/>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803299"/>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PROPOSED SOLUTION</a:t>
            </a:r>
          </a:p>
        </p:txBody>
      </p:sp>
      <p:sp>
        <p:nvSpPr>
          <p:cNvPr name="TextBox 22" id="22"/>
          <p:cNvSpPr txBox="true"/>
          <p:nvPr/>
        </p:nvSpPr>
        <p:spPr>
          <a:xfrm rot="0">
            <a:off x="963228" y="1851990"/>
            <a:ext cx="16570826" cy="6899610"/>
          </a:xfrm>
          <a:prstGeom prst="rect">
            <a:avLst/>
          </a:prstGeom>
        </p:spPr>
        <p:txBody>
          <a:bodyPr anchor="t" rtlCol="false" tIns="0" lIns="0" bIns="0" rIns="0">
            <a:spAutoFit/>
          </a:bodyPr>
          <a:lstStyle/>
          <a:p>
            <a:pPr algn="l">
              <a:lnSpc>
                <a:spcPts val="4500"/>
              </a:lnSpc>
            </a:pPr>
            <a:r>
              <a:rPr lang="en-US" sz="3750">
                <a:solidFill>
                  <a:srgbClr val="404040"/>
                </a:solidFill>
                <a:latin typeface="Arial"/>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p>
          <a:p>
            <a:pPr algn="l">
              <a:lnSpc>
                <a:spcPts val="4500"/>
              </a:lnSpc>
            </a:pP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86836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SYSTEM  APPROACH</a:t>
            </a:r>
          </a:p>
        </p:txBody>
      </p:sp>
      <p:sp>
        <p:nvSpPr>
          <p:cNvPr name="TextBox 22" id="22"/>
          <p:cNvSpPr txBox="true"/>
          <p:nvPr/>
        </p:nvSpPr>
        <p:spPr>
          <a:xfrm rot="0">
            <a:off x="963229" y="2911581"/>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32846" y="87120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ALGORITHM &amp; DEPLOYMENT</a:t>
            </a:r>
          </a:p>
        </p:txBody>
      </p:sp>
      <p:sp>
        <p:nvSpPr>
          <p:cNvPr name="TextBox 22" id="22"/>
          <p:cNvSpPr txBox="true"/>
          <p:nvPr/>
        </p:nvSpPr>
        <p:spPr>
          <a:xfrm rot="0">
            <a:off x="1194526" y="2709660"/>
            <a:ext cx="12712122" cy="5805920"/>
          </a:xfrm>
          <a:prstGeom prst="rect">
            <a:avLst/>
          </a:prstGeom>
        </p:spPr>
        <p:txBody>
          <a:bodyPr anchor="t" rtlCol="false" tIns="0" lIns="0" bIns="0" rIns="0">
            <a:spAutoFit/>
          </a:bodyPr>
          <a:lstStyle/>
          <a:p>
            <a:pPr algn="l">
              <a:lnSpc>
                <a:spcPts val="4500"/>
              </a:lnSpc>
            </a:pPr>
            <a:r>
              <a:rPr lang="en-US" sz="3750">
                <a:solidFill>
                  <a:srgbClr val="404040"/>
                </a:solidFill>
                <a:latin typeface="Arial"/>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2" y="914389"/>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RESULT</a:t>
            </a:r>
          </a:p>
        </p:txBody>
      </p:sp>
      <p:sp>
        <p:nvSpPr>
          <p:cNvPr name="TextBox 22" id="22"/>
          <p:cNvSpPr txBox="true"/>
          <p:nvPr/>
        </p:nvSpPr>
        <p:spPr>
          <a:xfrm rot="0">
            <a:off x="963222" y="2761954"/>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Phishing URL Detector project demonstrates promising results in accurately identifying phishing websites. Through rigorous evaluation using a test dataset, the model achieves high accuracy scores, effectively distinguishing between legitimate and phishing URLs. </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55248" y="1031094"/>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RESULT</a:t>
            </a:r>
          </a:p>
        </p:txBody>
      </p:sp>
      <p:sp>
        <p:nvSpPr>
          <p:cNvPr name="Freeform 22" id="22"/>
          <p:cNvSpPr/>
          <p:nvPr/>
        </p:nvSpPr>
        <p:spPr>
          <a:xfrm flipH="false" flipV="false" rot="0">
            <a:off x="4349040" y="4104536"/>
            <a:ext cx="9573962" cy="1643292"/>
          </a:xfrm>
          <a:custGeom>
            <a:avLst/>
            <a:gdLst/>
            <a:ahLst/>
            <a:cxnLst/>
            <a:rect r="r" b="b" t="t" l="l"/>
            <a:pathLst>
              <a:path h="1643292" w="9573962">
                <a:moveTo>
                  <a:pt x="0" y="0"/>
                </a:moveTo>
                <a:lnTo>
                  <a:pt x="9573962" y="0"/>
                </a:lnTo>
                <a:lnTo>
                  <a:pt x="9573962" y="1643292"/>
                </a:lnTo>
                <a:lnTo>
                  <a:pt x="0" y="1643292"/>
                </a:lnTo>
                <a:lnTo>
                  <a:pt x="0" y="0"/>
                </a:lnTo>
                <a:close/>
              </a:path>
            </a:pathLst>
          </a:custGeom>
          <a:blipFill>
            <a:blip r:embed="rId3"/>
            <a:stretch>
              <a:fillRect l="0" t="0" r="0" b="0"/>
            </a:stretch>
          </a:blipFill>
        </p:spPr>
      </p:sp>
      <p:sp>
        <p:nvSpPr>
          <p:cNvPr name="Freeform 23" id="23"/>
          <p:cNvSpPr/>
          <p:nvPr/>
        </p:nvSpPr>
        <p:spPr>
          <a:xfrm flipH="false" flipV="false" rot="0">
            <a:off x="4349040" y="7327311"/>
            <a:ext cx="9573962" cy="1471818"/>
          </a:xfrm>
          <a:custGeom>
            <a:avLst/>
            <a:gdLst/>
            <a:ahLst/>
            <a:cxnLst/>
            <a:rect r="r" b="b" t="t" l="l"/>
            <a:pathLst>
              <a:path h="1471818" w="9573962">
                <a:moveTo>
                  <a:pt x="0" y="0"/>
                </a:moveTo>
                <a:lnTo>
                  <a:pt x="9573962" y="0"/>
                </a:lnTo>
                <a:lnTo>
                  <a:pt x="9573962" y="1471818"/>
                </a:lnTo>
                <a:lnTo>
                  <a:pt x="0" y="1471818"/>
                </a:lnTo>
                <a:lnTo>
                  <a:pt x="0" y="0"/>
                </a:lnTo>
                <a:close/>
              </a:path>
            </a:pathLst>
          </a:custGeom>
          <a:blipFill>
            <a:blip r:embed="rId4"/>
            <a:stretch>
              <a:fillRect l="0" t="-6208" r="0" b="-6208"/>
            </a:stretch>
          </a:blipFill>
        </p:spPr>
      </p:sp>
      <p:sp>
        <p:nvSpPr>
          <p:cNvPr name="TextBox 24" id="24"/>
          <p:cNvSpPr txBox="true"/>
          <p:nvPr/>
        </p:nvSpPr>
        <p:spPr>
          <a:xfrm rot="0">
            <a:off x="1502913" y="2956250"/>
            <a:ext cx="8955804" cy="700341"/>
          </a:xfrm>
          <a:prstGeom prst="rect">
            <a:avLst/>
          </a:prstGeom>
        </p:spPr>
        <p:txBody>
          <a:bodyPr anchor="t" rtlCol="false" tIns="0" lIns="0" bIns="0" rIns="0">
            <a:spAutoFit/>
          </a:bodyPr>
          <a:lstStyle/>
          <a:p>
            <a:pPr algn="l">
              <a:lnSpc>
                <a:spcPts val="4500"/>
              </a:lnSpc>
            </a:pPr>
            <a:r>
              <a:rPr lang="en-US" sz="3750">
                <a:solidFill>
                  <a:srgbClr val="000000"/>
                </a:solidFill>
                <a:latin typeface="Arial Bold"/>
              </a:rPr>
              <a:t>Output for Legitimate URL:</a:t>
            </a:r>
          </a:p>
        </p:txBody>
      </p:sp>
      <p:sp>
        <p:nvSpPr>
          <p:cNvPr name="TextBox 25" id="25"/>
          <p:cNvSpPr txBox="true"/>
          <p:nvPr/>
        </p:nvSpPr>
        <p:spPr>
          <a:xfrm rot="0">
            <a:off x="1502913" y="6207898"/>
            <a:ext cx="8955804" cy="700341"/>
          </a:xfrm>
          <a:prstGeom prst="rect">
            <a:avLst/>
          </a:prstGeom>
        </p:spPr>
        <p:txBody>
          <a:bodyPr anchor="t" rtlCol="false" tIns="0" lIns="0" bIns="0" rIns="0">
            <a:spAutoFit/>
          </a:bodyPr>
          <a:lstStyle/>
          <a:p>
            <a:pPr algn="l">
              <a:lnSpc>
                <a:spcPts val="4500"/>
              </a:lnSpc>
            </a:pPr>
            <a:r>
              <a:rPr lang="en-US" sz="3750">
                <a:solidFill>
                  <a:srgbClr val="000000"/>
                </a:solidFill>
                <a:latin typeface="Arial Bold"/>
              </a:rPr>
              <a:t>Output for Phishing URL:</a:t>
            </a:r>
          </a:p>
        </p:txBody>
      </p:sp>
      <p:grpSp>
        <p:nvGrpSpPr>
          <p:cNvPr name="Group 26" id="26"/>
          <p:cNvGrpSpPr/>
          <p:nvPr/>
        </p:nvGrpSpPr>
        <p:grpSpPr>
          <a:xfrm rot="0">
            <a:off x="15327086" y="9535886"/>
            <a:ext cx="2458744" cy="751115"/>
            <a:chOff x="0" y="0"/>
            <a:chExt cx="3278326" cy="1001486"/>
          </a:xfrm>
        </p:grpSpPr>
        <p:sp>
          <p:nvSpPr>
            <p:cNvPr name="Freeform 27" id="27"/>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936042"/>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CONCLUSION</a:t>
            </a:r>
          </a:p>
        </p:txBody>
      </p:sp>
      <p:sp>
        <p:nvSpPr>
          <p:cNvPr name="TextBox 22" id="22"/>
          <p:cNvSpPr txBox="true"/>
          <p:nvPr/>
        </p:nvSpPr>
        <p:spPr>
          <a:xfrm rot="0">
            <a:off x="963228" y="2789079"/>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DAGBkb5jYXo</dc:identifier>
  <dcterms:modified xsi:type="dcterms:W3CDTF">2011-08-01T06:04:30Z</dcterms:modified>
  <cp:revision>1</cp:revision>
  <dc:title>Phishing_URL_detector_naan_mudhalvan.pptx</dc:title>
</cp:coreProperties>
</file>