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12"/>
  </p:notesMasterIdLst>
  <p:sldIdLst>
    <p:sldId id="261" r:id="rId2"/>
    <p:sldId id="284" r:id="rId3"/>
    <p:sldId id="282" r:id="rId4"/>
    <p:sldId id="283" r:id="rId5"/>
    <p:sldId id="279" r:id="rId6"/>
    <p:sldId id="262" r:id="rId7"/>
    <p:sldId id="285" r:id="rId8"/>
    <p:sldId id="286" r:id="rId9"/>
    <p:sldId id="287" r:id="rId10"/>
    <p:sldId id="278" r:id="rId11"/>
  </p:sldIdLst>
  <p:sldSz cx="9144000" cy="5143500" type="screen16x9"/>
  <p:notesSz cx="6858000" cy="9144000"/>
  <p:embeddedFontLst>
    <p:embeddedFont>
      <p:font typeface="Montserrat Light" charset="0"/>
      <p:regular r:id="rId13"/>
      <p:bold r:id="rId14"/>
      <p:italic r:id="rId15"/>
      <p:boldItalic r:id="rId16"/>
    </p:embeddedFont>
    <p:embeddedFont>
      <p:font typeface="DM Serif Display" charset="0"/>
      <p:regular r:id="rId17"/>
      <p:italic r:id="rId18"/>
    </p:embeddedFont>
    <p:embeddedFont>
      <p:font typeface="Calibri"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A5CF634-BF82-445E-975C-3A6A0FACAB5D}">
  <a:tblStyle styleId="{2A5CF634-BF82-445E-975C-3A6A0FACAB5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EFE7647-697C-4ABB-AA9B-82A436A19AF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1" d="100"/>
          <a:sy n="121" d="100"/>
        </p:scale>
        <p:origin x="-346" y="11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325673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e559b0b4d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6e559b0b4d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4" name="Google Shape;24;p5"/>
          <p:cNvSpPr txBox="1">
            <a:spLocks noGrp="1"/>
          </p:cNvSpPr>
          <p:nvPr>
            <p:ph type="body" idx="1"/>
          </p:nvPr>
        </p:nvSpPr>
        <p:spPr>
          <a:xfrm>
            <a:off x="1188725" y="2851925"/>
            <a:ext cx="6766500" cy="15675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Font typeface="Montserrat Light"/>
              <a:buChar char="╺"/>
              <a:defRPr sz="1600">
                <a:latin typeface="Montserrat Light"/>
                <a:ea typeface="Montserrat Light"/>
                <a:cs typeface="Montserrat Light"/>
                <a:sym typeface="Montserrat Light"/>
              </a:defRPr>
            </a:lvl1pPr>
            <a:lvl2pPr marL="914400" lvl="1" indent="-330200" rtl="0">
              <a:spcBef>
                <a:spcPts val="0"/>
              </a:spcBef>
              <a:spcAft>
                <a:spcPts val="0"/>
              </a:spcAft>
              <a:buSzPts val="1600"/>
              <a:buFont typeface="Montserrat Light"/>
              <a:buChar char="-"/>
              <a:defRPr sz="1600">
                <a:latin typeface="Montserrat Light"/>
                <a:ea typeface="Montserrat Light"/>
                <a:cs typeface="Montserrat Light"/>
                <a:sym typeface="Montserrat Light"/>
              </a:defRPr>
            </a:lvl2pPr>
            <a:lvl3pPr marL="1371600" lvl="2"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3pPr>
            <a:lvl4pPr marL="1828800" lvl="3"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4pPr>
            <a:lvl5pPr marL="2286000" lvl="4"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5pPr>
            <a:lvl6pPr marL="2743200" lvl="5"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6pPr>
            <a:lvl7pPr marL="3200400" lvl="6"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7pPr>
            <a:lvl8pPr marL="3657600" lvl="7"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8pPr>
            <a:lvl9pPr marL="4114800" lvl="8"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9pPr>
          </a:lstStyle>
          <a:p>
            <a:endParaRPr/>
          </a:p>
        </p:txBody>
      </p:sp>
      <p:sp>
        <p:nvSpPr>
          <p:cNvPr id="25" name="Google Shape;25;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dk2"/>
                </a:solidFill>
                <a:latin typeface="DM Serif Display"/>
                <a:ea typeface="DM Serif Display"/>
                <a:cs typeface="DM Serif Display"/>
                <a:sym typeface="DM Serif Display"/>
              </a:defRPr>
            </a:lvl1pPr>
            <a:lvl2pPr lvl="1" rtl="0">
              <a:buNone/>
              <a:defRPr>
                <a:solidFill>
                  <a:schemeClr val="dk2"/>
                </a:solidFill>
                <a:latin typeface="DM Serif Display"/>
                <a:ea typeface="DM Serif Display"/>
                <a:cs typeface="DM Serif Display"/>
                <a:sym typeface="DM Serif Display"/>
              </a:defRPr>
            </a:lvl2pPr>
            <a:lvl3pPr lvl="2" rtl="0">
              <a:buNone/>
              <a:defRPr>
                <a:solidFill>
                  <a:schemeClr val="dk2"/>
                </a:solidFill>
                <a:latin typeface="DM Serif Display"/>
                <a:ea typeface="DM Serif Display"/>
                <a:cs typeface="DM Serif Display"/>
                <a:sym typeface="DM Serif Display"/>
              </a:defRPr>
            </a:lvl3pPr>
            <a:lvl4pPr lvl="3" rtl="0">
              <a:buNone/>
              <a:defRPr>
                <a:solidFill>
                  <a:schemeClr val="dk2"/>
                </a:solidFill>
                <a:latin typeface="DM Serif Display"/>
                <a:ea typeface="DM Serif Display"/>
                <a:cs typeface="DM Serif Display"/>
                <a:sym typeface="DM Serif Display"/>
              </a:defRPr>
            </a:lvl4pPr>
            <a:lvl5pPr lvl="4" rtl="0">
              <a:buNone/>
              <a:defRPr>
                <a:solidFill>
                  <a:schemeClr val="dk2"/>
                </a:solidFill>
                <a:latin typeface="DM Serif Display"/>
                <a:ea typeface="DM Serif Display"/>
                <a:cs typeface="DM Serif Display"/>
                <a:sym typeface="DM Serif Display"/>
              </a:defRPr>
            </a:lvl5pPr>
            <a:lvl6pPr lvl="5" rtl="0">
              <a:buNone/>
              <a:defRPr>
                <a:solidFill>
                  <a:schemeClr val="dk2"/>
                </a:solidFill>
                <a:latin typeface="DM Serif Display"/>
                <a:ea typeface="DM Serif Display"/>
                <a:cs typeface="DM Serif Display"/>
                <a:sym typeface="DM Serif Display"/>
              </a:defRPr>
            </a:lvl6pPr>
            <a:lvl7pPr lvl="6" rtl="0">
              <a:buNone/>
              <a:defRPr>
                <a:solidFill>
                  <a:schemeClr val="dk2"/>
                </a:solidFill>
                <a:latin typeface="DM Serif Display"/>
                <a:ea typeface="DM Serif Display"/>
                <a:cs typeface="DM Serif Display"/>
                <a:sym typeface="DM Serif Display"/>
              </a:defRPr>
            </a:lvl7pPr>
            <a:lvl8pPr lvl="7" rtl="0">
              <a:buNone/>
              <a:defRPr>
                <a:solidFill>
                  <a:schemeClr val="dk2"/>
                </a:solidFill>
                <a:latin typeface="DM Serif Display"/>
                <a:ea typeface="DM Serif Display"/>
                <a:cs typeface="DM Serif Display"/>
                <a:sym typeface="DM Serif Display"/>
              </a:defRPr>
            </a:lvl8pPr>
            <a:lvl9pPr lvl="8" rtl="0">
              <a:buNone/>
              <a:defRPr>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 Dark 1" type="blank">
  <p:cSld name="BLANK">
    <p:spTree>
      <p:nvGrpSpPr>
        <p:cNvPr id="1" name="Shape 47"/>
        <p:cNvGrpSpPr/>
        <p:nvPr/>
      </p:nvGrpSpPr>
      <p:grpSpPr>
        <a:xfrm>
          <a:off x="0" y="0"/>
          <a:ext cx="0" cy="0"/>
          <a:chOff x="0" y="0"/>
          <a:chExt cx="0" cy="0"/>
        </a:xfrm>
      </p:grpSpPr>
      <p:sp>
        <p:nvSpPr>
          <p:cNvPr id="48" name="Google Shape;48;p10"/>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1"/>
            </a:gs>
            <a:gs pos="100000">
              <a:schemeClr val="accent2"/>
            </a:gs>
          </a:gsLst>
          <a:lin ang="1680027"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8725" y="1028875"/>
            <a:ext cx="6766500" cy="15675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1188725" y="2851925"/>
            <a:ext cx="6766500" cy="15675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DM Serif Display"/>
                <a:ea typeface="DM Serif Display"/>
                <a:cs typeface="DM Serif Display"/>
                <a:sym typeface="DM Serif Display"/>
              </a:defRPr>
            </a:lvl1pPr>
            <a:lvl2pPr lvl="1" algn="r" rtl="0">
              <a:buNone/>
              <a:defRPr sz="1300">
                <a:solidFill>
                  <a:schemeClr val="dk2"/>
                </a:solidFill>
                <a:latin typeface="DM Serif Display"/>
                <a:ea typeface="DM Serif Display"/>
                <a:cs typeface="DM Serif Display"/>
                <a:sym typeface="DM Serif Display"/>
              </a:defRPr>
            </a:lvl2pPr>
            <a:lvl3pPr lvl="2" algn="r" rtl="0">
              <a:buNone/>
              <a:defRPr sz="1300">
                <a:solidFill>
                  <a:schemeClr val="dk2"/>
                </a:solidFill>
                <a:latin typeface="DM Serif Display"/>
                <a:ea typeface="DM Serif Display"/>
                <a:cs typeface="DM Serif Display"/>
                <a:sym typeface="DM Serif Display"/>
              </a:defRPr>
            </a:lvl3pPr>
            <a:lvl4pPr lvl="3" algn="r" rtl="0">
              <a:buNone/>
              <a:defRPr sz="1300">
                <a:solidFill>
                  <a:schemeClr val="dk2"/>
                </a:solidFill>
                <a:latin typeface="DM Serif Display"/>
                <a:ea typeface="DM Serif Display"/>
                <a:cs typeface="DM Serif Display"/>
                <a:sym typeface="DM Serif Display"/>
              </a:defRPr>
            </a:lvl4pPr>
            <a:lvl5pPr lvl="4" algn="r" rtl="0">
              <a:buNone/>
              <a:defRPr sz="1300">
                <a:solidFill>
                  <a:schemeClr val="dk2"/>
                </a:solidFill>
                <a:latin typeface="DM Serif Display"/>
                <a:ea typeface="DM Serif Display"/>
                <a:cs typeface="DM Serif Display"/>
                <a:sym typeface="DM Serif Display"/>
              </a:defRPr>
            </a:lvl5pPr>
            <a:lvl6pPr lvl="5" algn="r" rtl="0">
              <a:buNone/>
              <a:defRPr sz="1300">
                <a:solidFill>
                  <a:schemeClr val="dk2"/>
                </a:solidFill>
                <a:latin typeface="DM Serif Display"/>
                <a:ea typeface="DM Serif Display"/>
                <a:cs typeface="DM Serif Display"/>
                <a:sym typeface="DM Serif Display"/>
              </a:defRPr>
            </a:lvl6pPr>
            <a:lvl7pPr lvl="6" algn="r" rtl="0">
              <a:buNone/>
              <a:defRPr sz="1300">
                <a:solidFill>
                  <a:schemeClr val="dk2"/>
                </a:solidFill>
                <a:latin typeface="DM Serif Display"/>
                <a:ea typeface="DM Serif Display"/>
                <a:cs typeface="DM Serif Display"/>
                <a:sym typeface="DM Serif Display"/>
              </a:defRPr>
            </a:lvl7pPr>
            <a:lvl8pPr lvl="7" algn="r" rtl="0">
              <a:buNone/>
              <a:defRPr sz="1300">
                <a:solidFill>
                  <a:schemeClr val="dk2"/>
                </a:solidFill>
                <a:latin typeface="DM Serif Display"/>
                <a:ea typeface="DM Serif Display"/>
                <a:cs typeface="DM Serif Display"/>
                <a:sym typeface="DM Serif Display"/>
              </a:defRPr>
            </a:lvl8pPr>
            <a:lvl9pPr lvl="8" algn="r" rtl="0">
              <a:buNone/>
              <a:defRPr sz="1300">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3schools.com/python/python_ref_keywords.as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762000" y="590550"/>
            <a:ext cx="6766500" cy="126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solidFill>
                  <a:schemeClr val="accent6"/>
                </a:solidFill>
              </a:rPr>
              <a:t>Variables in Python</a:t>
            </a:r>
            <a:endParaRPr dirty="0">
              <a:solidFill>
                <a:schemeClr val="accent6"/>
              </a:solidFill>
            </a:endParaRPr>
          </a:p>
        </p:txBody>
      </p:sp>
      <p:sp>
        <p:nvSpPr>
          <p:cNvPr id="104" name="Google Shape;104;p21"/>
          <p:cNvSpPr txBox="1">
            <a:spLocks noGrp="1"/>
          </p:cNvSpPr>
          <p:nvPr>
            <p:ph type="body" idx="1"/>
          </p:nvPr>
        </p:nvSpPr>
        <p:spPr>
          <a:xfrm>
            <a:off x="533400" y="1809750"/>
            <a:ext cx="7924800" cy="2133600"/>
          </a:xfrm>
          <a:prstGeom prst="rect">
            <a:avLst/>
          </a:prstGeom>
        </p:spPr>
        <p:txBody>
          <a:bodyPr spcFirstLastPara="1" wrap="square" lIns="0" tIns="0" rIns="0" bIns="0" anchor="t" anchorCtr="0">
            <a:noAutofit/>
          </a:bodyPr>
          <a:lstStyle/>
          <a:p>
            <a:pPr marL="127000" indent="0">
              <a:buNone/>
            </a:pPr>
            <a:r>
              <a:rPr lang="en-US" sz="1200" dirty="0" smtClean="0"/>
              <a:t> </a:t>
            </a:r>
            <a:r>
              <a:rPr lang="en-US" sz="1200" dirty="0"/>
              <a:t>A variable is like a container or a box that holds a value</a:t>
            </a:r>
            <a:r>
              <a:rPr lang="en-US" sz="1200" dirty="0" smtClean="0"/>
              <a:t>.</a:t>
            </a:r>
          </a:p>
          <a:p>
            <a:r>
              <a:rPr lang="en-US" sz="1200" dirty="0"/>
              <a:t>A variable name must start with a letter or the underscore character</a:t>
            </a:r>
          </a:p>
          <a:p>
            <a:r>
              <a:rPr lang="en-US" sz="1200" dirty="0"/>
              <a:t>A variable name </a:t>
            </a:r>
            <a:r>
              <a:rPr lang="en-US" sz="1200" dirty="0">
                <a:solidFill>
                  <a:schemeClr val="accent6"/>
                </a:solidFill>
              </a:rPr>
              <a:t>cannot</a:t>
            </a:r>
            <a:r>
              <a:rPr lang="en-US" sz="1200" dirty="0"/>
              <a:t> start with a number</a:t>
            </a:r>
          </a:p>
          <a:p>
            <a:r>
              <a:rPr lang="en-US" sz="1200" dirty="0"/>
              <a:t>A variable name can only contain alpha-numeric characters and underscores </a:t>
            </a:r>
            <a:r>
              <a:rPr lang="en-US" sz="1200" dirty="0">
                <a:solidFill>
                  <a:schemeClr val="accent6"/>
                </a:solidFill>
              </a:rPr>
              <a:t>(A-z, 0-9, and - )</a:t>
            </a:r>
          </a:p>
          <a:p>
            <a:r>
              <a:rPr lang="en-US" sz="1200" dirty="0"/>
              <a:t>Variable names are </a:t>
            </a:r>
            <a:r>
              <a:rPr lang="en-US" sz="1200" dirty="0">
                <a:solidFill>
                  <a:schemeClr val="accent6"/>
                </a:solidFill>
              </a:rPr>
              <a:t>case-sensitive</a:t>
            </a:r>
            <a:r>
              <a:rPr lang="en-US" sz="1200" dirty="0"/>
              <a:t> (age, Age and AGE are three different variables)</a:t>
            </a:r>
          </a:p>
          <a:p>
            <a:r>
              <a:rPr lang="en-US" sz="1200" dirty="0"/>
              <a:t>A variable name cannot be any of the </a:t>
            </a:r>
            <a:r>
              <a:rPr lang="en-US" sz="1200" b="1" dirty="0">
                <a:solidFill>
                  <a:schemeClr val="accent6"/>
                </a:solidFill>
                <a:hlinkClick r:id="rId3"/>
              </a:rPr>
              <a:t>Python </a:t>
            </a:r>
            <a:r>
              <a:rPr lang="en-US" sz="1200" b="1" dirty="0" err="1">
                <a:solidFill>
                  <a:schemeClr val="accent6"/>
                </a:solidFill>
                <a:hlinkClick r:id="rId3"/>
              </a:rPr>
              <a:t>R</a:t>
            </a:r>
            <a:r>
              <a:rPr lang="en-US" sz="1200" b="1" dirty="0" err="1" smtClean="0">
                <a:solidFill>
                  <a:schemeClr val="accent6"/>
                </a:solidFill>
                <a:hlinkClick r:id="rId3"/>
              </a:rPr>
              <a:t>esearved</a:t>
            </a:r>
            <a:r>
              <a:rPr lang="en-US" sz="1200" b="1" dirty="0" smtClean="0">
                <a:solidFill>
                  <a:schemeClr val="accent6"/>
                </a:solidFill>
                <a:hlinkClick r:id="rId3"/>
              </a:rPr>
              <a:t> keywords</a:t>
            </a:r>
            <a:r>
              <a:rPr lang="en-US" sz="1200" u="sng" dirty="0">
                <a:solidFill>
                  <a:schemeClr val="accent6"/>
                </a:solidFill>
              </a:rPr>
              <a:t>.</a:t>
            </a:r>
          </a:p>
          <a:p>
            <a:pPr marL="127000" indent="0">
              <a:buNone/>
            </a:pPr>
            <a:endParaRPr lang="en-US" sz="1200" dirty="0" smtClean="0"/>
          </a:p>
          <a:p>
            <a:pPr marL="127000" indent="0">
              <a:buNone/>
            </a:pPr>
            <a:endParaRPr lang="en-US" sz="1200" dirty="0"/>
          </a:p>
          <a:p>
            <a:pPr marL="127000" indent="0">
              <a:buNone/>
            </a:pPr>
            <a:endParaRPr lang="en-US" sz="1200" dirty="0" smtClean="0"/>
          </a:p>
        </p:txBody>
      </p:sp>
      <p:sp>
        <p:nvSpPr>
          <p:cNvPr id="105" name="Google Shape;105;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38"/>
          <p:cNvSpPr txBox="1">
            <a:spLocks noGrp="1"/>
          </p:cNvSpPr>
          <p:nvPr>
            <p:ph type="ctrTitle" idx="4294967295"/>
          </p:nvPr>
        </p:nvSpPr>
        <p:spPr>
          <a:xfrm>
            <a:off x="1143000" y="1581150"/>
            <a:ext cx="5587800" cy="94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solidFill>
                  <a:schemeClr val="accent6"/>
                </a:solidFill>
              </a:rPr>
              <a:t>Son!</a:t>
            </a:r>
            <a:endParaRPr sz="7200" dirty="0">
              <a:solidFill>
                <a:schemeClr val="accent6"/>
              </a:solidFill>
            </a:endParaRPr>
          </a:p>
        </p:txBody>
      </p:sp>
      <p:sp>
        <p:nvSpPr>
          <p:cNvPr id="327" name="Google Shape;327;p38"/>
          <p:cNvSpPr txBox="1">
            <a:spLocks noGrp="1"/>
          </p:cNvSpPr>
          <p:nvPr>
            <p:ph type="subTitle" idx="4294967295"/>
          </p:nvPr>
        </p:nvSpPr>
        <p:spPr>
          <a:xfrm>
            <a:off x="1143000" y="2571750"/>
            <a:ext cx="5587800" cy="1125300"/>
          </a:xfrm>
          <a:prstGeom prst="rect">
            <a:avLst/>
          </a:prstGeom>
        </p:spPr>
        <p:txBody>
          <a:bodyPr spcFirstLastPara="1" wrap="square" lIns="0" tIns="0" rIns="0" bIns="0" anchor="t" anchorCtr="0">
            <a:noAutofit/>
          </a:bodyPr>
          <a:lstStyle/>
          <a:p>
            <a:pPr marL="0" lvl="0" indent="0" algn="l" rtl="0">
              <a:lnSpc>
                <a:spcPct val="115000"/>
              </a:lnSpc>
              <a:spcBef>
                <a:spcPts val="600"/>
              </a:spcBef>
              <a:spcAft>
                <a:spcPts val="0"/>
              </a:spcAft>
              <a:buClr>
                <a:schemeClr val="dk1"/>
              </a:buClr>
              <a:buSzPts val="1100"/>
              <a:buFont typeface="Arial"/>
              <a:buNone/>
            </a:pPr>
            <a:r>
              <a:rPr lang="en" sz="1800" dirty="0"/>
              <a:t>Any questions?</a:t>
            </a:r>
            <a:br>
              <a:rPr lang="en" sz="1800" dirty="0"/>
            </a:br>
            <a:endParaRPr sz="1800" dirty="0"/>
          </a:p>
        </p:txBody>
      </p:sp>
      <p:sp>
        <p:nvSpPr>
          <p:cNvPr id="328" name="Google Shape;328;p3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762000" y="590550"/>
            <a:ext cx="6766500" cy="126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solidFill>
                  <a:schemeClr val="accent6"/>
                </a:solidFill>
              </a:rPr>
              <a:t>Variables in Python</a:t>
            </a:r>
            <a:endParaRPr dirty="0">
              <a:solidFill>
                <a:schemeClr val="accent6"/>
              </a:solidFill>
            </a:endParaRPr>
          </a:p>
        </p:txBody>
      </p:sp>
      <p:sp>
        <p:nvSpPr>
          <p:cNvPr id="104" name="Google Shape;104;p21"/>
          <p:cNvSpPr txBox="1">
            <a:spLocks noGrp="1"/>
          </p:cNvSpPr>
          <p:nvPr>
            <p:ph type="body" idx="1"/>
          </p:nvPr>
        </p:nvSpPr>
        <p:spPr>
          <a:xfrm>
            <a:off x="533400" y="1809750"/>
            <a:ext cx="7924800" cy="2133600"/>
          </a:xfrm>
          <a:prstGeom prst="rect">
            <a:avLst/>
          </a:prstGeom>
        </p:spPr>
        <p:txBody>
          <a:bodyPr spcFirstLastPara="1" wrap="square" lIns="0" tIns="0" rIns="0" bIns="0" anchor="t" anchorCtr="0">
            <a:noAutofit/>
          </a:bodyPr>
          <a:lstStyle/>
          <a:p>
            <a:endParaRPr lang="en-US" sz="1200" u="sng" dirty="0">
              <a:solidFill>
                <a:schemeClr val="accent6"/>
              </a:solidFill>
            </a:endParaRPr>
          </a:p>
          <a:p>
            <a:pPr marL="127000" indent="0">
              <a:buNone/>
            </a:pPr>
            <a:r>
              <a:rPr lang="en-US" sz="1200" dirty="0"/>
              <a:t>Variable names with more than one word can be difficult to </a:t>
            </a:r>
            <a:r>
              <a:rPr lang="en-US" sz="1200" dirty="0" smtClean="0"/>
              <a:t>read. There </a:t>
            </a:r>
            <a:r>
              <a:rPr lang="en-US" sz="1200" dirty="0"/>
              <a:t>are several techniques you can use to make them more readable:</a:t>
            </a:r>
          </a:p>
          <a:p>
            <a:pPr marL="127000" indent="0">
              <a:buNone/>
            </a:pPr>
            <a:r>
              <a:rPr lang="en-US" sz="1200" dirty="0"/>
              <a:t>Camel Case   </a:t>
            </a:r>
            <a:r>
              <a:rPr lang="en-US" sz="1200" dirty="0" err="1">
                <a:solidFill>
                  <a:srgbClr val="FF0000"/>
                </a:solidFill>
              </a:rPr>
              <a:t>myVariableName</a:t>
            </a:r>
            <a:r>
              <a:rPr lang="en-US" sz="1200" dirty="0">
                <a:solidFill>
                  <a:srgbClr val="FF0000"/>
                </a:solidFill>
              </a:rPr>
              <a:t> </a:t>
            </a:r>
            <a:r>
              <a:rPr lang="en-US" sz="1200" dirty="0"/>
              <a:t>= </a:t>
            </a:r>
            <a:r>
              <a:rPr lang="en-US" sz="1200" dirty="0" smtClean="0"/>
              <a:t>“Hello"</a:t>
            </a:r>
            <a:endParaRPr lang="en-US" sz="1200" dirty="0"/>
          </a:p>
          <a:p>
            <a:pPr marL="127000" indent="0">
              <a:buNone/>
            </a:pPr>
            <a:r>
              <a:rPr lang="en-US" sz="1200" dirty="0"/>
              <a:t>Pascal Case   </a:t>
            </a:r>
            <a:r>
              <a:rPr lang="en-US" sz="1200" dirty="0" err="1">
                <a:solidFill>
                  <a:schemeClr val="accent6"/>
                </a:solidFill>
              </a:rPr>
              <a:t>MyVariableName</a:t>
            </a:r>
            <a:r>
              <a:rPr lang="en-US" sz="1200" dirty="0"/>
              <a:t> = </a:t>
            </a:r>
            <a:r>
              <a:rPr lang="en-US" sz="1200" dirty="0" smtClean="0"/>
              <a:t>“Hello"</a:t>
            </a:r>
            <a:endParaRPr lang="en-US" sz="1200" dirty="0"/>
          </a:p>
          <a:p>
            <a:pPr marL="127000" indent="0">
              <a:buNone/>
            </a:pPr>
            <a:r>
              <a:rPr lang="en-US" sz="1200" dirty="0"/>
              <a:t>Snake Case   </a:t>
            </a:r>
            <a:r>
              <a:rPr lang="en-US" sz="1200" dirty="0">
                <a:solidFill>
                  <a:schemeClr val="accent6"/>
                </a:solidFill>
              </a:rPr>
              <a:t>my-variable-name</a:t>
            </a:r>
            <a:r>
              <a:rPr lang="en-US" sz="1200" dirty="0"/>
              <a:t> = </a:t>
            </a:r>
            <a:r>
              <a:rPr lang="en-US" sz="1200" dirty="0" smtClean="0"/>
              <a:t>“Hello"</a:t>
            </a:r>
            <a:endParaRPr lang="en-US" sz="1200" dirty="0"/>
          </a:p>
          <a:p>
            <a:endParaRPr lang="en-US" sz="1200" u="sng" dirty="0">
              <a:solidFill>
                <a:schemeClr val="accent6"/>
              </a:solidFill>
            </a:endParaRPr>
          </a:p>
          <a:p>
            <a:pPr marL="127000" lvl="0" indent="0">
              <a:buNone/>
            </a:pPr>
            <a:endParaRPr sz="1200" dirty="0">
              <a:solidFill>
                <a:schemeClr val="accent6"/>
              </a:solidFill>
            </a:endParaRPr>
          </a:p>
        </p:txBody>
      </p:sp>
      <p:sp>
        <p:nvSpPr>
          <p:cNvPr id="105" name="Google Shape;105;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186291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22"/>
          <p:cNvSpPr txBox="1">
            <a:spLocks noGrp="1"/>
          </p:cNvSpPr>
          <p:nvPr>
            <p:ph type="subTitle" idx="4294967295"/>
          </p:nvPr>
        </p:nvSpPr>
        <p:spPr>
          <a:xfrm>
            <a:off x="838200" y="1782744"/>
            <a:ext cx="7270045" cy="1424523"/>
          </a:xfrm>
          <a:prstGeom prst="rect">
            <a:avLst/>
          </a:prstGeom>
        </p:spPr>
        <p:txBody>
          <a:bodyPr spcFirstLastPara="1" wrap="square" lIns="0" tIns="0" rIns="0" bIns="0" anchor="t" anchorCtr="0">
            <a:noAutofit/>
          </a:bodyPr>
          <a:lstStyle/>
          <a:p>
            <a:pPr marL="0" lvl="0" indent="0">
              <a:buNone/>
            </a:pPr>
            <a:r>
              <a:rPr lang="en-US" sz="2000" dirty="0"/>
              <a:t>myvar = "John"</a:t>
            </a:r>
            <a:br>
              <a:rPr lang="en-US" sz="2000" dirty="0"/>
            </a:br>
            <a:r>
              <a:rPr lang="en-US" sz="2000" dirty="0"/>
              <a:t>my_var = "John"</a:t>
            </a:r>
            <a:br>
              <a:rPr lang="en-US" sz="2000" dirty="0"/>
            </a:br>
            <a:r>
              <a:rPr lang="en-US" sz="2000" dirty="0"/>
              <a:t>_my_var = "John"</a:t>
            </a:r>
            <a:br>
              <a:rPr lang="en-US" sz="2000" dirty="0"/>
            </a:br>
            <a:r>
              <a:rPr lang="en-US" sz="2000" dirty="0"/>
              <a:t>myVar = "John"</a:t>
            </a:r>
            <a:br>
              <a:rPr lang="en-US" sz="2000" dirty="0"/>
            </a:br>
            <a:r>
              <a:rPr lang="en-US" sz="2000" dirty="0"/>
              <a:t>MYVAR = "John"</a:t>
            </a:r>
            <a:br>
              <a:rPr lang="en-US" sz="2000" dirty="0"/>
            </a:br>
            <a:r>
              <a:rPr lang="en-US" sz="2000" dirty="0"/>
              <a:t>myvar2 = "John“</a:t>
            </a:r>
          </a:p>
          <a:p>
            <a:pPr marL="0" lvl="0" indent="0">
              <a:buNone/>
            </a:pPr>
            <a:endParaRPr lang="en-US" sz="2000" b="1" dirty="0">
              <a:solidFill>
                <a:schemeClr val="accent6"/>
              </a:solidFill>
            </a:endParaRPr>
          </a:p>
          <a:p>
            <a:pPr marL="0" lvl="0" indent="0">
              <a:buNone/>
            </a:pPr>
            <a:endParaRPr sz="2000" b="1" dirty="0">
              <a:solidFill>
                <a:schemeClr val="accent6"/>
              </a:solidFill>
            </a:endParaRPr>
          </a:p>
        </p:txBody>
      </p:sp>
      <p:grpSp>
        <p:nvGrpSpPr>
          <p:cNvPr id="112" name="Google Shape;112;p22"/>
          <p:cNvGrpSpPr/>
          <p:nvPr/>
        </p:nvGrpSpPr>
        <p:grpSpPr>
          <a:xfrm rot="978695" flipH="1" flipV="1">
            <a:off x="6317744" y="3732675"/>
            <a:ext cx="1330541" cy="1183801"/>
            <a:chOff x="6643075" y="3664250"/>
            <a:chExt cx="407950" cy="407975"/>
          </a:xfrm>
        </p:grpSpPr>
        <p:sp>
          <p:nvSpPr>
            <p:cNvPr id="113" name="Google Shape;113;p22"/>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22"/>
          <p:cNvGrpSpPr/>
          <p:nvPr/>
        </p:nvGrpSpPr>
        <p:grpSpPr>
          <a:xfrm rot="391303">
            <a:off x="7654640" y="1665993"/>
            <a:ext cx="751973" cy="751930"/>
            <a:chOff x="576250" y="4319400"/>
            <a:chExt cx="442075" cy="442050"/>
          </a:xfrm>
        </p:grpSpPr>
        <p:sp>
          <p:nvSpPr>
            <p:cNvPr id="116" name="Google Shape;116;p22"/>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22"/>
          <p:cNvSpPr/>
          <p:nvPr/>
        </p:nvSpPr>
        <p:spPr>
          <a:xfrm rot="3675659">
            <a:off x="7669536" y="2850431"/>
            <a:ext cx="311555" cy="29746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rot="978569">
            <a:off x="6799133" y="2375170"/>
            <a:ext cx="173823" cy="1660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4" name="Google Shape;103;p21"/>
          <p:cNvSpPr txBox="1">
            <a:spLocks/>
          </p:cNvSpPr>
          <p:nvPr/>
        </p:nvSpPr>
        <p:spPr>
          <a:xfrm>
            <a:off x="609600" y="438150"/>
            <a:ext cx="7315200" cy="12627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a:solidFill>
                  <a:schemeClr val="accent6"/>
                </a:solidFill>
              </a:rPr>
              <a:t>Example</a:t>
            </a:r>
          </a:p>
        </p:txBody>
      </p:sp>
    </p:spTree>
    <p:extLst>
      <p:ext uri="{BB962C8B-B14F-4D97-AF65-F5344CB8AC3E}">
        <p14:creationId xmlns:p14="http://schemas.microsoft.com/office/powerpoint/2010/main" val="3254684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22"/>
          <p:cNvSpPr txBox="1">
            <a:spLocks noGrp="1"/>
          </p:cNvSpPr>
          <p:nvPr>
            <p:ph type="subTitle" idx="4294967295"/>
          </p:nvPr>
        </p:nvSpPr>
        <p:spPr>
          <a:xfrm>
            <a:off x="486093" y="813835"/>
            <a:ext cx="9267507" cy="3967715"/>
          </a:xfrm>
          <a:prstGeom prst="rect">
            <a:avLst/>
          </a:prstGeom>
        </p:spPr>
        <p:txBody>
          <a:bodyPr spcFirstLastPara="1" wrap="square" lIns="0" tIns="0" rIns="0" bIns="0" anchor="t" anchorCtr="0">
            <a:noAutofit/>
          </a:bodyPr>
          <a:lstStyle/>
          <a:p>
            <a:r>
              <a:rPr lang="en-US" sz="2000" dirty="0">
                <a:solidFill>
                  <a:srgbClr val="FF0000"/>
                </a:solidFill>
              </a:rPr>
              <a:t>Illegal variable names</a:t>
            </a:r>
            <a:r>
              <a:rPr lang="en-US" sz="2000" dirty="0"/>
              <a:t>:</a:t>
            </a:r>
          </a:p>
          <a:p>
            <a:r>
              <a:rPr lang="en-US" sz="2000" dirty="0"/>
              <a:t>2myvar = "John"</a:t>
            </a:r>
            <a:br>
              <a:rPr lang="en-US" sz="2000" dirty="0"/>
            </a:br>
            <a:r>
              <a:rPr lang="en-US" sz="2000" dirty="0" smtClean="0"/>
              <a:t>@my-</a:t>
            </a:r>
            <a:r>
              <a:rPr lang="en-US" sz="2000" dirty="0" err="1" smtClean="0"/>
              <a:t>var</a:t>
            </a:r>
            <a:r>
              <a:rPr lang="en-US" sz="2000" dirty="0" smtClean="0"/>
              <a:t> </a:t>
            </a:r>
            <a:r>
              <a:rPr lang="en-US" sz="2000" dirty="0"/>
              <a:t>= "John"</a:t>
            </a:r>
            <a:br>
              <a:rPr lang="en-US" sz="2000" dirty="0"/>
            </a:br>
            <a:r>
              <a:rPr lang="en-US" sz="2000" dirty="0"/>
              <a:t>my var = "John"</a:t>
            </a:r>
          </a:p>
          <a:p>
            <a:pPr marL="0" lvl="0" indent="0">
              <a:buNone/>
            </a:pPr>
            <a:endParaRPr sz="2000" b="1" dirty="0">
              <a:solidFill>
                <a:schemeClr val="accent6"/>
              </a:solidFill>
            </a:endParaRPr>
          </a:p>
        </p:txBody>
      </p:sp>
      <p:grpSp>
        <p:nvGrpSpPr>
          <p:cNvPr id="112" name="Google Shape;112;p22"/>
          <p:cNvGrpSpPr/>
          <p:nvPr/>
        </p:nvGrpSpPr>
        <p:grpSpPr>
          <a:xfrm rot="978695" flipH="1" flipV="1">
            <a:off x="6317744" y="3732675"/>
            <a:ext cx="1330541" cy="1183801"/>
            <a:chOff x="6643075" y="3664250"/>
            <a:chExt cx="407950" cy="407975"/>
          </a:xfrm>
        </p:grpSpPr>
        <p:sp>
          <p:nvSpPr>
            <p:cNvPr id="113" name="Google Shape;113;p22"/>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22"/>
          <p:cNvGrpSpPr/>
          <p:nvPr/>
        </p:nvGrpSpPr>
        <p:grpSpPr>
          <a:xfrm rot="391303">
            <a:off x="7654640" y="1665993"/>
            <a:ext cx="751973" cy="751930"/>
            <a:chOff x="576250" y="4319400"/>
            <a:chExt cx="442075" cy="442050"/>
          </a:xfrm>
        </p:grpSpPr>
        <p:sp>
          <p:nvSpPr>
            <p:cNvPr id="116" name="Google Shape;116;p22"/>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22"/>
          <p:cNvSpPr/>
          <p:nvPr/>
        </p:nvSpPr>
        <p:spPr>
          <a:xfrm rot="3675659">
            <a:off x="7669536" y="2850431"/>
            <a:ext cx="311555" cy="29746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rot="978569">
            <a:off x="6799133" y="2375170"/>
            <a:ext cx="173823" cy="1660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402489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609600" y="438150"/>
            <a:ext cx="7315200" cy="126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solidFill>
                  <a:schemeClr val="accent6"/>
                </a:solidFill>
              </a:rPr>
              <a:t>Comments in Python</a:t>
            </a:r>
            <a:endParaRPr dirty="0">
              <a:solidFill>
                <a:schemeClr val="accent6"/>
              </a:solidFill>
            </a:endParaRPr>
          </a:p>
        </p:txBody>
      </p:sp>
      <p:sp>
        <p:nvSpPr>
          <p:cNvPr id="104" name="Google Shape;104;p21"/>
          <p:cNvSpPr txBox="1">
            <a:spLocks noGrp="1"/>
          </p:cNvSpPr>
          <p:nvPr>
            <p:ph type="body" idx="1"/>
          </p:nvPr>
        </p:nvSpPr>
        <p:spPr>
          <a:xfrm>
            <a:off x="381000" y="1657350"/>
            <a:ext cx="7924800" cy="2133600"/>
          </a:xfrm>
          <a:prstGeom prst="rect">
            <a:avLst/>
          </a:prstGeom>
        </p:spPr>
        <p:txBody>
          <a:bodyPr spcFirstLastPara="1" wrap="square" lIns="0" tIns="0" rIns="0" bIns="0" anchor="t" anchorCtr="0">
            <a:noAutofit/>
          </a:bodyPr>
          <a:lstStyle/>
          <a:p>
            <a:pPr marL="127000" lvl="0" indent="0">
              <a:buNone/>
            </a:pPr>
            <a:r>
              <a:rPr lang="en-US" dirty="0"/>
              <a:t>Comments are the part which is completely ignored by the complier, comments are used to provide more information about the code or to make the code more readable.</a:t>
            </a:r>
          </a:p>
          <a:p>
            <a:pPr marL="127000" lvl="0" indent="0">
              <a:buNone/>
            </a:pPr>
            <a:r>
              <a:rPr lang="en-US" dirty="0"/>
              <a:t/>
            </a:r>
            <a:br>
              <a:rPr lang="en-US" dirty="0"/>
            </a:br>
            <a:r>
              <a:rPr lang="en-US" dirty="0"/>
              <a:t>There are two ways to add comments in Python:</a:t>
            </a:r>
          </a:p>
          <a:p>
            <a:pPr marL="469900" lvl="0" indent="-342900">
              <a:buFont typeface="+mj-lt"/>
              <a:buAutoNum type="arabicPeriod"/>
            </a:pPr>
            <a:r>
              <a:rPr lang="en-US" dirty="0"/>
              <a:t>Single Line</a:t>
            </a:r>
          </a:p>
          <a:p>
            <a:pPr marL="469900" lvl="0" indent="-342900">
              <a:buFont typeface="+mj-lt"/>
              <a:buAutoNum type="arabicPeriod"/>
            </a:pPr>
            <a:r>
              <a:rPr lang="en-US" dirty="0"/>
              <a:t>Multi Line</a:t>
            </a:r>
            <a:br>
              <a:rPr lang="en-US" dirty="0"/>
            </a:br>
            <a:endParaRPr dirty="0"/>
          </a:p>
        </p:txBody>
      </p:sp>
      <p:sp>
        <p:nvSpPr>
          <p:cNvPr id="105" name="Google Shape;105;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810456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22"/>
          <p:cNvSpPr txBox="1">
            <a:spLocks noGrp="1"/>
          </p:cNvSpPr>
          <p:nvPr>
            <p:ph type="subTitle" idx="4294967295"/>
          </p:nvPr>
        </p:nvSpPr>
        <p:spPr>
          <a:xfrm>
            <a:off x="486093" y="813835"/>
            <a:ext cx="7270045" cy="1424523"/>
          </a:xfrm>
          <a:prstGeom prst="rect">
            <a:avLst/>
          </a:prstGeom>
        </p:spPr>
        <p:txBody>
          <a:bodyPr spcFirstLastPara="1" wrap="square" lIns="0" tIns="0" rIns="0" bIns="0" anchor="t" anchorCtr="0">
            <a:noAutofit/>
          </a:bodyPr>
          <a:lstStyle/>
          <a:p>
            <a:pPr marL="0" lvl="0" indent="0">
              <a:buNone/>
            </a:pPr>
            <a:r>
              <a:rPr lang="en-US" sz="2800" b="1" dirty="0">
                <a:solidFill>
                  <a:schemeClr val="accent6"/>
                </a:solidFill>
              </a:rPr>
              <a:t>Syntax:</a:t>
            </a:r>
          </a:p>
          <a:p>
            <a:pPr marL="0" lvl="0" indent="0">
              <a:buNone/>
            </a:pPr>
            <a:r>
              <a:rPr lang="en-US" sz="2800" b="1" dirty="0">
                <a:solidFill>
                  <a:schemeClr val="bg1"/>
                </a:solidFill>
              </a:rPr>
              <a:t>#it was single line comment</a:t>
            </a:r>
          </a:p>
          <a:p>
            <a:pPr marL="0" lvl="0" indent="0">
              <a:buNone/>
            </a:pPr>
            <a:r>
              <a:rPr lang="en-US" sz="2800" b="1" dirty="0">
                <a:solidFill>
                  <a:schemeClr val="bg1"/>
                </a:solidFill>
              </a:rPr>
              <a:t>,,,</a:t>
            </a:r>
          </a:p>
          <a:p>
            <a:pPr marL="0" lvl="0" indent="0">
              <a:buNone/>
            </a:pPr>
            <a:r>
              <a:rPr lang="en-US" sz="2800" b="1" dirty="0">
                <a:solidFill>
                  <a:schemeClr val="bg1"/>
                </a:solidFill>
              </a:rPr>
              <a:t>Multi line comment</a:t>
            </a:r>
          </a:p>
          <a:p>
            <a:pPr marL="0" lvl="0" indent="0">
              <a:buNone/>
            </a:pPr>
            <a:r>
              <a:rPr lang="en-US" sz="2800" b="1" dirty="0">
                <a:solidFill>
                  <a:schemeClr val="bg1"/>
                </a:solidFill>
              </a:rPr>
              <a:t>,,,</a:t>
            </a:r>
          </a:p>
          <a:p>
            <a:pPr marL="0" lvl="0" indent="0">
              <a:buNone/>
            </a:pPr>
            <a:endParaRPr sz="2800" b="1" dirty="0">
              <a:solidFill>
                <a:schemeClr val="accent6"/>
              </a:solidFill>
            </a:endParaRPr>
          </a:p>
        </p:txBody>
      </p:sp>
      <p:grpSp>
        <p:nvGrpSpPr>
          <p:cNvPr id="112" name="Google Shape;112;p22"/>
          <p:cNvGrpSpPr/>
          <p:nvPr/>
        </p:nvGrpSpPr>
        <p:grpSpPr>
          <a:xfrm rot="978695" flipH="1" flipV="1">
            <a:off x="6317744" y="3732675"/>
            <a:ext cx="1330541" cy="1183801"/>
            <a:chOff x="6643075" y="3664250"/>
            <a:chExt cx="407950" cy="407975"/>
          </a:xfrm>
        </p:grpSpPr>
        <p:sp>
          <p:nvSpPr>
            <p:cNvPr id="113" name="Google Shape;113;p22"/>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22"/>
          <p:cNvGrpSpPr/>
          <p:nvPr/>
        </p:nvGrpSpPr>
        <p:grpSpPr>
          <a:xfrm rot="391303">
            <a:off x="7654640" y="1665993"/>
            <a:ext cx="751973" cy="751930"/>
            <a:chOff x="576250" y="4319400"/>
            <a:chExt cx="442075" cy="442050"/>
          </a:xfrm>
        </p:grpSpPr>
        <p:sp>
          <p:nvSpPr>
            <p:cNvPr id="116" name="Google Shape;116;p22"/>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22"/>
          <p:cNvSpPr/>
          <p:nvPr/>
        </p:nvSpPr>
        <p:spPr>
          <a:xfrm rot="3675659">
            <a:off x="7669536" y="2850431"/>
            <a:ext cx="311555" cy="29746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rot="978569">
            <a:off x="6799133" y="2375170"/>
            <a:ext cx="173823" cy="1660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609600" y="438150"/>
            <a:ext cx="7315200" cy="126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solidFill>
                  <a:schemeClr val="accent6"/>
                </a:solidFill>
              </a:rPr>
              <a:t>Data Types in </a:t>
            </a:r>
            <a:r>
              <a:rPr lang="en-US" dirty="0">
                <a:solidFill>
                  <a:schemeClr val="accent6"/>
                </a:solidFill>
              </a:rPr>
              <a:t>Python</a:t>
            </a:r>
            <a:endParaRPr dirty="0">
              <a:solidFill>
                <a:schemeClr val="accent6"/>
              </a:solidFill>
            </a:endParaRPr>
          </a:p>
        </p:txBody>
      </p:sp>
      <p:sp>
        <p:nvSpPr>
          <p:cNvPr id="104" name="Google Shape;104;p21"/>
          <p:cNvSpPr txBox="1">
            <a:spLocks noGrp="1"/>
          </p:cNvSpPr>
          <p:nvPr>
            <p:ph type="body" idx="1"/>
          </p:nvPr>
        </p:nvSpPr>
        <p:spPr>
          <a:xfrm>
            <a:off x="381000" y="1657350"/>
            <a:ext cx="8153400" cy="2133600"/>
          </a:xfrm>
          <a:prstGeom prst="rect">
            <a:avLst/>
          </a:prstGeom>
        </p:spPr>
        <p:txBody>
          <a:bodyPr spcFirstLastPara="1" wrap="square" lIns="0" tIns="0" rIns="0" bIns="0" anchor="t" anchorCtr="0">
            <a:noAutofit/>
          </a:bodyPr>
          <a:lstStyle/>
          <a:p>
            <a:pPr marL="127000" lvl="0" indent="0">
              <a:buNone/>
            </a:pPr>
            <a:r>
              <a:rPr lang="en-US" dirty="0"/>
              <a:t>Data types in programming are like different kinds of containers that hold different types of information. Each data type has its own purpose and ways to use it in programming, helping you organize and manipulate data effectively in your code.</a:t>
            </a:r>
            <a:endParaRPr dirty="0"/>
          </a:p>
        </p:txBody>
      </p:sp>
      <p:sp>
        <p:nvSpPr>
          <p:cNvPr id="105" name="Google Shape;105;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933581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609600" y="133350"/>
            <a:ext cx="7315200" cy="1262700"/>
          </a:xfrm>
          <a:prstGeom prst="rect">
            <a:avLst/>
          </a:prstGeom>
        </p:spPr>
        <p:txBody>
          <a:bodyPr spcFirstLastPara="1" wrap="square" lIns="0" tIns="0" rIns="0" bIns="0" anchor="b" anchorCtr="0">
            <a:noAutofit/>
          </a:bodyPr>
          <a:lstStyle/>
          <a:p>
            <a:pPr lvl="0"/>
            <a:r>
              <a:rPr lang="en-US" sz="2000" dirty="0">
                <a:solidFill>
                  <a:schemeClr val="accent6"/>
                </a:solidFill>
              </a:rPr>
              <a:t>Python has the following data types built-in by default, in these categories:</a:t>
            </a:r>
            <a:endParaRPr sz="2000" dirty="0">
              <a:solidFill>
                <a:schemeClr val="accent6"/>
              </a:solidFill>
            </a:endParaRPr>
          </a:p>
        </p:txBody>
      </p:sp>
      <p:sp>
        <p:nvSpPr>
          <p:cNvPr id="104" name="Google Shape;104;p21"/>
          <p:cNvSpPr txBox="1">
            <a:spLocks noGrp="1"/>
          </p:cNvSpPr>
          <p:nvPr>
            <p:ph type="body" idx="1"/>
          </p:nvPr>
        </p:nvSpPr>
        <p:spPr>
          <a:xfrm>
            <a:off x="381000" y="1657350"/>
            <a:ext cx="8153400" cy="3486150"/>
          </a:xfrm>
          <a:prstGeom prst="rect">
            <a:avLst/>
          </a:prstGeom>
        </p:spPr>
        <p:txBody>
          <a:bodyPr spcFirstLastPara="1" wrap="square" lIns="0" tIns="0" rIns="0" bIns="0" anchor="t" anchorCtr="0">
            <a:noAutofit/>
          </a:bodyPr>
          <a:lstStyle/>
          <a:p>
            <a:pPr marL="127000" lvl="0" indent="0">
              <a:buNone/>
            </a:pPr>
            <a:r>
              <a:rPr lang="en-US" dirty="0"/>
              <a:t>Text Type:	</a:t>
            </a:r>
            <a:r>
              <a:rPr lang="en-US" dirty="0" err="1">
                <a:solidFill>
                  <a:schemeClr val="accent6"/>
                </a:solidFill>
              </a:rPr>
              <a:t>str</a:t>
            </a:r>
            <a:endParaRPr lang="en-US" dirty="0">
              <a:solidFill>
                <a:schemeClr val="accent6"/>
              </a:solidFill>
            </a:endParaRPr>
          </a:p>
          <a:p>
            <a:pPr marL="127000" lvl="0" indent="0">
              <a:buNone/>
            </a:pPr>
            <a:r>
              <a:rPr lang="en-US" dirty="0"/>
              <a:t>Numeric Types:	</a:t>
            </a:r>
            <a:r>
              <a:rPr lang="en-US" dirty="0" err="1">
                <a:solidFill>
                  <a:schemeClr val="accent6"/>
                </a:solidFill>
              </a:rPr>
              <a:t>int</a:t>
            </a:r>
            <a:r>
              <a:rPr lang="en-US" dirty="0">
                <a:solidFill>
                  <a:schemeClr val="accent6"/>
                </a:solidFill>
              </a:rPr>
              <a:t>, float, complex</a:t>
            </a:r>
          </a:p>
          <a:p>
            <a:pPr marL="127000" lvl="0" indent="0">
              <a:buNone/>
            </a:pPr>
            <a:r>
              <a:rPr lang="en-US" dirty="0"/>
              <a:t>Sequence Types:	</a:t>
            </a:r>
            <a:r>
              <a:rPr lang="en-US" dirty="0">
                <a:solidFill>
                  <a:schemeClr val="accent6"/>
                </a:solidFill>
              </a:rPr>
              <a:t>list, tuple, range</a:t>
            </a:r>
          </a:p>
          <a:p>
            <a:pPr marL="127000" lvl="0" indent="0">
              <a:buNone/>
            </a:pPr>
            <a:r>
              <a:rPr lang="en-US" dirty="0"/>
              <a:t>Mapping Type:	</a:t>
            </a:r>
            <a:r>
              <a:rPr lang="en-US" dirty="0" err="1">
                <a:solidFill>
                  <a:schemeClr val="accent6"/>
                </a:solidFill>
              </a:rPr>
              <a:t>dict</a:t>
            </a:r>
            <a:endParaRPr lang="en-US" dirty="0">
              <a:solidFill>
                <a:schemeClr val="accent6"/>
              </a:solidFill>
            </a:endParaRPr>
          </a:p>
          <a:p>
            <a:pPr marL="127000" lvl="0" indent="0">
              <a:buNone/>
            </a:pPr>
            <a:r>
              <a:rPr lang="en-US" dirty="0"/>
              <a:t>Set Types:	</a:t>
            </a:r>
            <a:r>
              <a:rPr lang="en-US" dirty="0">
                <a:solidFill>
                  <a:schemeClr val="accent6"/>
                </a:solidFill>
              </a:rPr>
              <a:t>set</a:t>
            </a:r>
            <a:r>
              <a:rPr lang="en-US" dirty="0" smtClean="0">
                <a:solidFill>
                  <a:schemeClr val="accent6"/>
                </a:solidFill>
              </a:rPr>
              <a:t>,</a:t>
            </a:r>
            <a:endParaRPr lang="en-US" dirty="0">
              <a:solidFill>
                <a:schemeClr val="accent6"/>
              </a:solidFill>
            </a:endParaRPr>
          </a:p>
          <a:p>
            <a:pPr marL="127000" lvl="0" indent="0">
              <a:buNone/>
            </a:pPr>
            <a:r>
              <a:rPr lang="en-US" dirty="0"/>
              <a:t>Boolean Type:	</a:t>
            </a:r>
            <a:r>
              <a:rPr lang="en-US" dirty="0" err="1">
                <a:solidFill>
                  <a:schemeClr val="accent6"/>
                </a:solidFill>
              </a:rPr>
              <a:t>bool</a:t>
            </a:r>
            <a:endParaRPr lang="en-US" dirty="0">
              <a:solidFill>
                <a:schemeClr val="accent6"/>
              </a:solidFill>
            </a:endParaRPr>
          </a:p>
          <a:p>
            <a:pPr marL="127000" lvl="0" indent="0">
              <a:buNone/>
            </a:pPr>
            <a:r>
              <a:rPr lang="en-US" dirty="0" smtClean="0"/>
              <a:t>None </a:t>
            </a:r>
            <a:r>
              <a:rPr lang="en-US" dirty="0"/>
              <a:t>Type:	</a:t>
            </a:r>
            <a:r>
              <a:rPr lang="en-US" dirty="0" err="1">
                <a:solidFill>
                  <a:schemeClr val="accent6"/>
                </a:solidFill>
              </a:rPr>
              <a:t>NoneType</a:t>
            </a:r>
            <a:endParaRPr dirty="0">
              <a:solidFill>
                <a:schemeClr val="accent6"/>
              </a:solidFill>
            </a:endParaRPr>
          </a:p>
        </p:txBody>
      </p:sp>
      <p:sp>
        <p:nvSpPr>
          <p:cNvPr id="105" name="Google Shape;105;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65602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609600" y="133350"/>
            <a:ext cx="7315200" cy="1262700"/>
          </a:xfrm>
          <a:prstGeom prst="rect">
            <a:avLst/>
          </a:prstGeom>
        </p:spPr>
        <p:txBody>
          <a:bodyPr spcFirstLastPara="1" wrap="square" lIns="0" tIns="0" rIns="0" bIns="0" anchor="b" anchorCtr="0">
            <a:noAutofit/>
          </a:bodyPr>
          <a:lstStyle/>
          <a:p>
            <a:pPr lvl="0"/>
            <a:r>
              <a:rPr lang="en-US" sz="2000" dirty="0" smtClean="0">
                <a:solidFill>
                  <a:schemeClr val="accent6"/>
                </a:solidFill>
              </a:rPr>
              <a:t>How to push your Code on </a:t>
            </a:r>
            <a:r>
              <a:rPr lang="en-US" sz="2000" dirty="0" err="1" smtClean="0">
                <a:solidFill>
                  <a:schemeClr val="accent6"/>
                </a:solidFill>
              </a:rPr>
              <a:t>githu</a:t>
            </a:r>
            <a:r>
              <a:rPr lang="en-US" sz="2000" dirty="0" err="1" smtClean="0">
                <a:solidFill>
                  <a:schemeClr val="accent6"/>
                </a:solidFill>
              </a:rPr>
              <a:t>b</a:t>
            </a:r>
            <a:r>
              <a:rPr lang="en-US" sz="2000" dirty="0" smtClean="0">
                <a:solidFill>
                  <a:schemeClr val="accent6"/>
                </a:solidFill>
              </a:rPr>
              <a:t> </a:t>
            </a:r>
            <a:r>
              <a:rPr lang="en-US" sz="2000" dirty="0" err="1" smtClean="0">
                <a:solidFill>
                  <a:schemeClr val="accent6"/>
                </a:solidFill>
              </a:rPr>
              <a:t>repostry</a:t>
            </a:r>
            <a:r>
              <a:rPr lang="en-US" sz="2000" dirty="0" smtClean="0">
                <a:solidFill>
                  <a:schemeClr val="accent6"/>
                </a:solidFill>
              </a:rPr>
              <a:t> using VS Code</a:t>
            </a:r>
            <a:endParaRPr sz="2000" dirty="0">
              <a:solidFill>
                <a:schemeClr val="accent6"/>
              </a:solidFill>
            </a:endParaRPr>
          </a:p>
        </p:txBody>
      </p:sp>
      <p:sp>
        <p:nvSpPr>
          <p:cNvPr id="104" name="Google Shape;104;p21"/>
          <p:cNvSpPr txBox="1">
            <a:spLocks noGrp="1"/>
          </p:cNvSpPr>
          <p:nvPr>
            <p:ph type="body" idx="1"/>
          </p:nvPr>
        </p:nvSpPr>
        <p:spPr>
          <a:xfrm>
            <a:off x="381000" y="1657350"/>
            <a:ext cx="8153400" cy="3486150"/>
          </a:xfrm>
          <a:prstGeom prst="rect">
            <a:avLst/>
          </a:prstGeom>
        </p:spPr>
        <p:txBody>
          <a:bodyPr spcFirstLastPara="1" wrap="square" lIns="0" tIns="0" rIns="0" bIns="0" anchor="t" anchorCtr="0">
            <a:noAutofit/>
          </a:bodyPr>
          <a:lstStyle/>
          <a:p>
            <a:pPr marL="127000" lvl="0" indent="0">
              <a:buNone/>
            </a:pPr>
            <a:r>
              <a:rPr lang="en-US" dirty="0" err="1">
                <a:solidFill>
                  <a:schemeClr val="accent6"/>
                </a:solidFill>
              </a:rPr>
              <a:t>g</a:t>
            </a:r>
            <a:r>
              <a:rPr lang="en-US" dirty="0" err="1" smtClean="0">
                <a:solidFill>
                  <a:schemeClr val="accent6"/>
                </a:solidFill>
              </a:rPr>
              <a:t>it</a:t>
            </a:r>
            <a:r>
              <a:rPr lang="en-US" dirty="0" smtClean="0">
                <a:solidFill>
                  <a:schemeClr val="accent6"/>
                </a:solidFill>
              </a:rPr>
              <a:t> </a:t>
            </a:r>
            <a:r>
              <a:rPr lang="en-US" dirty="0" err="1" smtClean="0">
                <a:solidFill>
                  <a:schemeClr val="accent6"/>
                </a:solidFill>
              </a:rPr>
              <a:t>init</a:t>
            </a:r>
            <a:endParaRPr lang="en-US" dirty="0" smtClean="0">
              <a:solidFill>
                <a:schemeClr val="accent6"/>
              </a:solidFill>
            </a:endParaRPr>
          </a:p>
          <a:p>
            <a:pPr marL="127000" lvl="0" indent="0">
              <a:buNone/>
            </a:pPr>
            <a:r>
              <a:rPr lang="en-US" dirty="0" err="1">
                <a:solidFill>
                  <a:schemeClr val="accent6"/>
                </a:solidFill>
              </a:rPr>
              <a:t>g</a:t>
            </a:r>
            <a:r>
              <a:rPr lang="en-US" dirty="0" err="1" smtClean="0">
                <a:solidFill>
                  <a:schemeClr val="accent6"/>
                </a:solidFill>
              </a:rPr>
              <a:t>it</a:t>
            </a:r>
            <a:r>
              <a:rPr lang="en-US" dirty="0" smtClean="0">
                <a:solidFill>
                  <a:schemeClr val="accent6"/>
                </a:solidFill>
              </a:rPr>
              <a:t> add .</a:t>
            </a:r>
          </a:p>
          <a:p>
            <a:pPr marL="127000" lvl="0" indent="0">
              <a:buNone/>
            </a:pPr>
            <a:r>
              <a:rPr lang="en-US" dirty="0" err="1">
                <a:solidFill>
                  <a:schemeClr val="accent6"/>
                </a:solidFill>
              </a:rPr>
              <a:t>git</a:t>
            </a:r>
            <a:r>
              <a:rPr lang="en-US" dirty="0">
                <a:solidFill>
                  <a:schemeClr val="accent6"/>
                </a:solidFill>
              </a:rPr>
              <a:t> commit -m </a:t>
            </a:r>
            <a:r>
              <a:rPr lang="en-US" dirty="0">
                <a:solidFill>
                  <a:schemeClr val="bg1"/>
                </a:solidFill>
              </a:rPr>
              <a:t>"Your commit message here" in the terminal</a:t>
            </a:r>
            <a:r>
              <a:rPr lang="en-US" dirty="0" smtClean="0">
                <a:solidFill>
                  <a:schemeClr val="bg1"/>
                </a:solidFill>
              </a:rPr>
              <a:t>.</a:t>
            </a:r>
          </a:p>
          <a:p>
            <a:pPr marL="127000" lvl="0" indent="0">
              <a:buNone/>
            </a:pPr>
            <a:r>
              <a:rPr lang="en-US" dirty="0" err="1">
                <a:solidFill>
                  <a:schemeClr val="accent6"/>
                </a:solidFill>
              </a:rPr>
              <a:t>git</a:t>
            </a:r>
            <a:r>
              <a:rPr lang="en-US" dirty="0">
                <a:solidFill>
                  <a:schemeClr val="accent6"/>
                </a:solidFill>
              </a:rPr>
              <a:t> remote add </a:t>
            </a:r>
            <a:r>
              <a:rPr lang="en-US" dirty="0" smtClean="0">
                <a:solidFill>
                  <a:schemeClr val="accent6"/>
                </a:solidFill>
              </a:rPr>
              <a:t>origin </a:t>
            </a:r>
            <a:r>
              <a:rPr lang="en-US" dirty="0"/>
              <a:t>&lt;</a:t>
            </a:r>
            <a:r>
              <a:rPr lang="en-US" dirty="0" err="1"/>
              <a:t>repository_URL</a:t>
            </a:r>
            <a:r>
              <a:rPr lang="en-US" dirty="0" smtClean="0"/>
              <a:t>&gt;</a:t>
            </a:r>
          </a:p>
          <a:p>
            <a:pPr marL="127000" lvl="0" indent="0">
              <a:buNone/>
            </a:pPr>
            <a:r>
              <a:rPr lang="en-US" dirty="0" err="1">
                <a:solidFill>
                  <a:schemeClr val="accent6"/>
                </a:solidFill>
              </a:rPr>
              <a:t>git</a:t>
            </a:r>
            <a:r>
              <a:rPr lang="en-US" dirty="0">
                <a:solidFill>
                  <a:schemeClr val="accent6"/>
                </a:solidFill>
              </a:rPr>
              <a:t> push </a:t>
            </a:r>
            <a:r>
              <a:rPr lang="en-US" dirty="0" smtClean="0"/>
              <a:t>origin </a:t>
            </a:r>
            <a:r>
              <a:rPr lang="en-US" dirty="0"/>
              <a:t>master</a:t>
            </a:r>
            <a:endParaRPr dirty="0">
              <a:solidFill>
                <a:schemeClr val="bg1"/>
              </a:solidFill>
            </a:endParaRPr>
          </a:p>
        </p:txBody>
      </p:sp>
      <p:sp>
        <p:nvSpPr>
          <p:cNvPr id="105" name="Google Shape;105;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715104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287</Words>
  <Application>Microsoft Office PowerPoint</Application>
  <PresentationFormat>On-screen Show (16:9)</PresentationFormat>
  <Paragraphs>56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Montserrat Light</vt:lpstr>
      <vt:lpstr>DM Serif Display</vt:lpstr>
      <vt:lpstr>Calibri</vt:lpstr>
      <vt:lpstr>Mutius template</vt:lpstr>
      <vt:lpstr>Variables in Python</vt:lpstr>
      <vt:lpstr>Variables in Python</vt:lpstr>
      <vt:lpstr>PowerPoint Presentation</vt:lpstr>
      <vt:lpstr>PowerPoint Presentation</vt:lpstr>
      <vt:lpstr>Comments in Python</vt:lpstr>
      <vt:lpstr>PowerPoint Presentation</vt:lpstr>
      <vt:lpstr>Data Types in Python</vt:lpstr>
      <vt:lpstr>Python has the following data types built-in by default, in these categories:</vt:lpstr>
      <vt:lpstr>How to push your Code on github repostry using VS Code</vt:lpstr>
      <vt:lpstr>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Fahad Ahmed</dc:creator>
  <cp:lastModifiedBy>Fahad Ahmed</cp:lastModifiedBy>
  <cp:revision>23</cp:revision>
  <dcterms:modified xsi:type="dcterms:W3CDTF">2024-06-08T19:20:32Z</dcterms:modified>
</cp:coreProperties>
</file>