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8"/>
  </p:handoutMasterIdLst>
  <p:sldIdLst>
    <p:sldId id="375" r:id="rId2"/>
    <p:sldId id="305" r:id="rId3"/>
    <p:sldId id="393" r:id="rId4"/>
    <p:sldId id="394" r:id="rId5"/>
    <p:sldId id="392" r:id="rId6"/>
    <p:sldId id="39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0B7A71-B2A2-44BE-BA78-CF7A80B25CD5}">
          <p14:sldIdLst>
            <p14:sldId id="375"/>
            <p14:sldId id="305"/>
            <p14:sldId id="393"/>
            <p14:sldId id="394"/>
          </p14:sldIdLst>
        </p14:section>
        <p14:section name="CICD_Diagram" id="{7B8C5F77-EB30-4B0F-8947-A851640D5958}">
          <p14:sldIdLst>
            <p14:sldId id="392"/>
            <p14:sldId id="3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993" autoAdjust="0"/>
  </p:normalViewPr>
  <p:slideViewPr>
    <p:cSldViewPr snapToGrid="0" snapToObjects="1">
      <p:cViewPr varScale="1">
        <p:scale>
          <a:sx n="70" d="100"/>
          <a:sy n="70" d="100"/>
        </p:scale>
        <p:origin x="78" y="108"/>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6/24/2022</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6/24/2022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6/24/2022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6/24/2022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6/24/2022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6/24/2022</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83" r:id="rId14"/>
    <p:sldLayoutId id="2147483685" r:id="rId15"/>
    <p:sldLayoutId id="2147483684" r:id="rId16"/>
    <p:sldLayoutId id="2147483680" r:id="rId17"/>
    <p:sldLayoutId id="2147483691" r:id="rId18"/>
    <p:sldLayoutId id="2147483692" r:id="rId19"/>
    <p:sldLayoutId id="2147483693" r:id="rId20"/>
    <p:sldLayoutId id="2147483694" r:id="rId21"/>
    <p:sldLayoutId id="2147483688" r:id="rId22"/>
    <p:sldLayoutId id="2147483687" r:id="rId23"/>
    <p:sldLayoutId id="2147483689" r:id="rId24"/>
    <p:sldLayoutId id="2147483690" r:id="rId25"/>
    <p:sldLayoutId id="2147483695" r:id="rId26"/>
    <p:sldLayoutId id="2147483696" r:id="rId27"/>
    <p:sldLayoutId id="2147483697" r:id="rId28"/>
    <p:sldLayoutId id="2147483698" r:id="rId29"/>
    <p:sldLayoutId id="2147483703" r:id="rId30"/>
    <p:sldLayoutId id="2147483704" r:id="rId31"/>
    <p:sldLayoutId id="2147483705" r:id="rId32"/>
    <p:sldLayoutId id="2147483706" r:id="rId33"/>
    <p:sldLayoutId id="2147483700" r:id="rId34"/>
    <p:sldLayoutId id="2147483699" r:id="rId35"/>
    <p:sldLayoutId id="2147483701" r:id="rId36"/>
    <p:sldLayoutId id="2147483702" r:id="rId3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a:blip r:embed="rId2"/>
          <a:srcRect l="4652" r="4652"/>
          <a:stretch/>
        </p:blipFill>
        <p:spPr>
          <a:xfrm>
            <a:off x="1134319" y="0"/>
            <a:ext cx="11057681" cy="6858000"/>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1524000" y="5286196"/>
            <a:ext cx="4179375" cy="356462"/>
          </a:xfrm>
        </p:spPr>
        <p:txBody>
          <a:bodyPr>
            <a:noAutofit/>
          </a:bodyPr>
          <a:lstStyle/>
          <a:p>
            <a:r>
              <a:rPr lang="en-US" sz="2000" dirty="0"/>
              <a:t>Eng.Fahd Khaled</a:t>
            </a:r>
            <a:endParaRPr lang="id-ID" sz="2000" dirty="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524000" y="2928730"/>
            <a:ext cx="4890052" cy="2174660"/>
          </a:xfrm>
        </p:spPr>
        <p:txBody>
          <a:bodyPr>
            <a:normAutofit/>
          </a:bodyPr>
          <a:lstStyle/>
          <a:p>
            <a:pPr algn="ctr"/>
            <a:r>
              <a:rPr lang="en-US" dirty="0"/>
              <a:t>Introduction to CI/CD pipeline</a:t>
            </a:r>
          </a:p>
        </p:txBody>
      </p:sp>
    </p:spTree>
    <p:extLst>
      <p:ext uri="{BB962C8B-B14F-4D97-AF65-F5344CB8AC3E}">
        <p14:creationId xmlns:p14="http://schemas.microsoft.com/office/powerpoint/2010/main" val="428584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534555" y="356625"/>
            <a:ext cx="10134369" cy="1002552"/>
          </a:xfrm>
        </p:spPr>
        <p:txBody>
          <a:bodyPr/>
          <a:lstStyle/>
          <a:p>
            <a:pPr algn="ctr"/>
            <a:r>
              <a:rPr lang="en-US" dirty="0"/>
              <a:t>What is a CI/CD pipeline?</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534551" y="1764011"/>
            <a:ext cx="10134371" cy="4583780"/>
          </a:xfrm>
        </p:spPr>
        <p:txBody>
          <a:bodyPr>
            <a:normAutofit/>
          </a:bodyPr>
          <a:lstStyle/>
          <a:p>
            <a:pPr marL="285750" indent="-285750">
              <a:buFont typeface="Arial" panose="020B0604020202020204" pitchFamily="34" charset="0"/>
              <a:buChar char="•"/>
            </a:pPr>
            <a:r>
              <a:rPr lang="en-US" sz="2400" dirty="0">
                <a:solidFill>
                  <a:schemeClr val="tx1">
                    <a:lumMod val="95000"/>
                    <a:lumOff val="5000"/>
                  </a:schemeClr>
                </a:solidFill>
              </a:rPr>
              <a:t>Continuous integration, delivery and deployment are DevOps practices that aim to speed the software delivery without compromising on quality. By automating as many steps in the process as possible, CI/CD provides rapid feedback builds to shorten the time it takes to release software to users.</a:t>
            </a:r>
          </a:p>
          <a:p>
            <a:pPr marL="285750" indent="-285750">
              <a:buFont typeface="Arial" panose="020B0604020202020204" pitchFamily="34" charset="0"/>
              <a:buChar char="•"/>
            </a:pPr>
            <a:r>
              <a:rPr lang="en-US" sz="2400" dirty="0">
                <a:solidFill>
                  <a:schemeClr val="tx1">
                    <a:lumMod val="95000"/>
                    <a:lumOff val="5000"/>
                  </a:schemeClr>
                </a:solidFill>
              </a:rPr>
              <a:t>Continuous Integration (CI) is a development practice that helps ensure that software components work together. CI allows you to continuously integrate code into a single shared and easy to access repository.</a:t>
            </a:r>
          </a:p>
          <a:p>
            <a:pPr marL="285750" indent="-285750">
              <a:buFont typeface="Arial" panose="020B0604020202020204" pitchFamily="34" charset="0"/>
              <a:buChar char="•"/>
            </a:pPr>
            <a:r>
              <a:rPr lang="en-US" sz="2400" dirty="0">
                <a:solidFill>
                  <a:schemeClr val="tx1">
                    <a:lumMod val="95000"/>
                    <a:lumOff val="5000"/>
                  </a:schemeClr>
                </a:solidFill>
              </a:rPr>
              <a:t>Continuous delivery (CD) is the ability to deploy your integrated code into production without the need of human intervention. CD allows you to take the code stored in the repository and continuously delivery it to production. </a:t>
            </a:r>
          </a:p>
          <a:p>
            <a:pPr marL="285750" indent="-285750">
              <a:buFont typeface="Arial" panose="020B0604020202020204" pitchFamily="34" charset="0"/>
              <a:buChar char="•"/>
            </a:pPr>
            <a:endParaRPr lang="en-US" sz="2400" b="1" dirty="0"/>
          </a:p>
        </p:txBody>
      </p:sp>
    </p:spTree>
    <p:extLst>
      <p:ext uri="{BB962C8B-B14F-4D97-AF65-F5344CB8AC3E}">
        <p14:creationId xmlns:p14="http://schemas.microsoft.com/office/powerpoint/2010/main" val="2625297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163494" y="714434"/>
            <a:ext cx="10134369" cy="1002552"/>
          </a:xfrm>
        </p:spPr>
        <p:txBody>
          <a:bodyPr/>
          <a:lstStyle/>
          <a:p>
            <a:pPr algn="ctr"/>
            <a:r>
              <a:rPr lang="en-US" dirty="0"/>
              <a:t> Why CI/CD ?</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640569" y="2439872"/>
            <a:ext cx="10134371" cy="2516441"/>
          </a:xfrm>
        </p:spPr>
        <p:txBody>
          <a:bodyPr>
            <a:normAutofit/>
          </a:bodyPr>
          <a:lstStyle/>
          <a:p>
            <a:pPr marL="285750" indent="-285750">
              <a:buFont typeface="Arial" panose="020B0604020202020204" pitchFamily="34" charset="0"/>
              <a:buChar char="•"/>
            </a:pPr>
            <a:r>
              <a:rPr lang="en-US" sz="2400" dirty="0">
                <a:solidFill>
                  <a:schemeClr val="tx1">
                    <a:lumMod val="95000"/>
                    <a:lumOff val="5000"/>
                  </a:schemeClr>
                </a:solidFill>
              </a:rPr>
              <a:t>It helps get continuous feedback not only from your customers but also from your own team. Moreover, in an organization, it can also lead to big advantages. Some of the notable benefits of implementing CI/CD pipelines to your everyday software development process..</a:t>
            </a:r>
          </a:p>
          <a:p>
            <a:pPr marL="285750" indent="-285750">
              <a:buFont typeface="Arial" panose="020B0604020202020204" pitchFamily="34" charset="0"/>
              <a:buChar char="•"/>
            </a:pPr>
            <a:endParaRPr lang="en-US" sz="2400" dirty="0">
              <a:solidFill>
                <a:schemeClr val="tx1">
                  <a:lumMod val="95000"/>
                  <a:lumOff val="5000"/>
                </a:schemeClr>
              </a:solidFill>
            </a:endParaRPr>
          </a:p>
          <a:p>
            <a:pPr marL="285750" indent="-285750">
              <a:buFont typeface="Arial" panose="020B0604020202020204" pitchFamily="34" charset="0"/>
              <a:buChar char="•"/>
            </a:pPr>
            <a:endParaRPr lang="en-US" sz="2400" dirty="0">
              <a:solidFill>
                <a:schemeClr val="tx1">
                  <a:lumMod val="95000"/>
                  <a:lumOff val="5000"/>
                </a:schemeClr>
              </a:solidFill>
            </a:endParaRPr>
          </a:p>
          <a:p>
            <a:pPr marL="285750" indent="-285750">
              <a:buFont typeface="Arial" panose="020B0604020202020204" pitchFamily="34" charset="0"/>
              <a:buChar char="•"/>
            </a:pPr>
            <a:endParaRPr lang="en-US" sz="2400" b="1" dirty="0"/>
          </a:p>
        </p:txBody>
      </p:sp>
    </p:spTree>
    <p:extLst>
      <p:ext uri="{BB962C8B-B14F-4D97-AF65-F5344CB8AC3E}">
        <p14:creationId xmlns:p14="http://schemas.microsoft.com/office/powerpoint/2010/main" val="443241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250983" y="217477"/>
            <a:ext cx="9690033" cy="1002552"/>
          </a:xfrm>
        </p:spPr>
        <p:txBody>
          <a:bodyPr/>
          <a:lstStyle/>
          <a:p>
            <a:pPr algn="ctr"/>
            <a:r>
              <a:rPr lang="en-US" dirty="0"/>
              <a:t> CI/CD Benefits ?</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640569" y="1484243"/>
            <a:ext cx="10134371" cy="5208105"/>
          </a:xfrm>
        </p:spPr>
        <p:txBody>
          <a:bodyPr>
            <a:normAutofit/>
          </a:bodyPr>
          <a:lstStyle/>
          <a:p>
            <a:pPr marL="285750" indent="-285750">
              <a:buFont typeface="Arial" panose="020B0604020202020204" pitchFamily="34" charset="0"/>
              <a:buChar char="•"/>
            </a:pPr>
            <a:r>
              <a:rPr lang="en-US" sz="2400" dirty="0">
                <a:solidFill>
                  <a:schemeClr val="tx1">
                    <a:lumMod val="95000"/>
                    <a:lumOff val="5000"/>
                  </a:schemeClr>
                </a:solidFill>
              </a:rPr>
              <a:t>Reduce costs: Using automation in the CI/CD pipeline helps reduce the number of errors that can take place in the many repetitive steps of CI and CD.</a:t>
            </a:r>
          </a:p>
          <a:p>
            <a:pPr marL="285750" indent="-285750">
              <a:buFont typeface="Arial" panose="020B0604020202020204" pitchFamily="34" charset="0"/>
              <a:buChar char="•"/>
            </a:pPr>
            <a:r>
              <a:rPr lang="en-US" sz="2400" dirty="0">
                <a:solidFill>
                  <a:schemeClr val="tx1">
                    <a:lumMod val="95000"/>
                    <a:lumOff val="5000"/>
                  </a:schemeClr>
                </a:solidFill>
              </a:rPr>
              <a:t>Fault isolations: Designing your system with CI/CD ensures that fault isolations are faster to detect and easier to implement.</a:t>
            </a:r>
          </a:p>
          <a:p>
            <a:pPr marL="285750" indent="-285750">
              <a:buFont typeface="Arial" panose="020B0604020202020204" pitchFamily="34" charset="0"/>
              <a:buChar char="•"/>
            </a:pPr>
            <a:r>
              <a:rPr lang="en-US" sz="2400" dirty="0">
                <a:solidFill>
                  <a:schemeClr val="tx1">
                    <a:lumMod val="95000"/>
                    <a:lumOff val="5000"/>
                  </a:schemeClr>
                </a:solidFill>
              </a:rPr>
              <a:t>Faster release rate: Failures are detected faster and as such, can be repaired faster, leading to increasing release rates.</a:t>
            </a:r>
          </a:p>
          <a:p>
            <a:pPr marL="285750" indent="-285750">
              <a:buFont typeface="Arial" panose="020B0604020202020204" pitchFamily="34" charset="0"/>
              <a:buChar char="•"/>
            </a:pPr>
            <a:r>
              <a:rPr lang="en-US" sz="2400" dirty="0">
                <a:solidFill>
                  <a:schemeClr val="tx1">
                    <a:lumMod val="95000"/>
                    <a:lumOff val="5000"/>
                  </a:schemeClr>
                </a:solidFill>
              </a:rPr>
              <a:t>Smaller code changes: One technical advantage of CI and CD is that it allows you to integrate small pieces of code at one time. This helps developers to recognize a problem before too much work is completed afterward.</a:t>
            </a:r>
          </a:p>
          <a:p>
            <a:pPr marL="285750" indent="-285750">
              <a:buFont typeface="Arial" panose="020B0604020202020204" pitchFamily="34" charset="0"/>
              <a:buChar char="•"/>
            </a:pPr>
            <a:r>
              <a:rPr lang="en-US" sz="2400" dirty="0">
                <a:solidFill>
                  <a:schemeClr val="tx1">
                    <a:lumMod val="95000"/>
                    <a:lumOff val="5000"/>
                  </a:schemeClr>
                </a:solidFill>
              </a:rPr>
              <a:t>More test reliability: Using CI/CD, test reliability improves due to the bite-site and specific changes introduced to the system, allowing for more accurate positive and negative tests to be conducted.</a:t>
            </a:r>
          </a:p>
          <a:p>
            <a:pPr marL="285750" indent="-285750">
              <a:buFont typeface="Arial" panose="020B0604020202020204" pitchFamily="34" charset="0"/>
              <a:buChar char="•"/>
            </a:pPr>
            <a:endParaRPr lang="en-US" sz="2400" dirty="0">
              <a:solidFill>
                <a:schemeClr val="tx1">
                  <a:lumMod val="95000"/>
                  <a:lumOff val="5000"/>
                </a:schemeClr>
              </a:solidFill>
            </a:endParaRPr>
          </a:p>
          <a:p>
            <a:pPr marL="285750" indent="-285750">
              <a:buFont typeface="Arial" panose="020B0604020202020204" pitchFamily="34" charset="0"/>
              <a:buChar char="•"/>
            </a:pPr>
            <a:endParaRPr lang="en-US" sz="2400" dirty="0">
              <a:solidFill>
                <a:schemeClr val="tx1">
                  <a:lumMod val="95000"/>
                  <a:lumOff val="5000"/>
                </a:schemeClr>
              </a:solidFill>
            </a:endParaRPr>
          </a:p>
          <a:p>
            <a:pPr marL="285750" indent="-285750">
              <a:buFont typeface="Arial" panose="020B0604020202020204" pitchFamily="34" charset="0"/>
              <a:buChar char="•"/>
            </a:pPr>
            <a:endParaRPr lang="en-US" sz="2400" b="1" dirty="0"/>
          </a:p>
        </p:txBody>
      </p:sp>
    </p:spTree>
    <p:extLst>
      <p:ext uri="{BB962C8B-B14F-4D97-AF65-F5344CB8AC3E}">
        <p14:creationId xmlns:p14="http://schemas.microsoft.com/office/powerpoint/2010/main" val="3565621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FD439DD0-579B-4A38-94AC-4A7CC453CC47}"/>
              </a:ext>
            </a:extLst>
          </p:cNvPr>
          <p:cNvSpPr>
            <a:spLocks noGrp="1"/>
          </p:cNvSpPr>
          <p:nvPr>
            <p:ph type="title"/>
          </p:nvPr>
        </p:nvSpPr>
        <p:spPr/>
        <p:txBody>
          <a:bodyPr/>
          <a:lstStyle/>
          <a:p>
            <a:r>
              <a:rPr lang="en-US" dirty="0"/>
              <a:t>Slide title 29</a:t>
            </a:r>
          </a:p>
        </p:txBody>
      </p:sp>
      <p:pic>
        <p:nvPicPr>
          <p:cNvPr id="7" name="Picture 6">
            <a:extLst>
              <a:ext uri="{FF2B5EF4-FFF2-40B4-BE49-F238E27FC236}">
                <a16:creationId xmlns:a16="http://schemas.microsoft.com/office/drawing/2014/main" id="{9EA07340-0AB7-F33E-15C5-A64DBD93A4B9}"/>
              </a:ext>
            </a:extLst>
          </p:cNvPr>
          <p:cNvPicPr>
            <a:picLocks noChangeAspect="1"/>
          </p:cNvPicPr>
          <p:nvPr/>
        </p:nvPicPr>
        <p:blipFill>
          <a:blip r:embed="rId2"/>
          <a:srcRect/>
          <a:stretch/>
        </p:blipFill>
        <p:spPr>
          <a:xfrm>
            <a:off x="1047135" y="0"/>
            <a:ext cx="11144865" cy="6857999"/>
          </a:xfrm>
          <a:prstGeom prst="rect">
            <a:avLst/>
          </a:prstGeom>
        </p:spPr>
      </p:pic>
    </p:spTree>
    <p:extLst>
      <p:ext uri="{BB962C8B-B14F-4D97-AF65-F5344CB8AC3E}">
        <p14:creationId xmlns:p14="http://schemas.microsoft.com/office/powerpoint/2010/main" val="3021999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FD439DD0-579B-4A38-94AC-4A7CC453CC47}"/>
              </a:ext>
            </a:extLst>
          </p:cNvPr>
          <p:cNvSpPr>
            <a:spLocks noGrp="1"/>
          </p:cNvSpPr>
          <p:nvPr>
            <p:ph type="title"/>
          </p:nvPr>
        </p:nvSpPr>
        <p:spPr/>
        <p:txBody>
          <a:bodyPr/>
          <a:lstStyle/>
          <a:p>
            <a:r>
              <a:rPr lang="en-US" dirty="0"/>
              <a:t>Slide title 29</a:t>
            </a:r>
          </a:p>
        </p:txBody>
      </p:sp>
      <p:pic>
        <p:nvPicPr>
          <p:cNvPr id="7" name="Picture 6">
            <a:extLst>
              <a:ext uri="{FF2B5EF4-FFF2-40B4-BE49-F238E27FC236}">
                <a16:creationId xmlns:a16="http://schemas.microsoft.com/office/drawing/2014/main" id="{9EA07340-0AB7-F33E-15C5-A64DBD93A4B9}"/>
              </a:ext>
            </a:extLst>
          </p:cNvPr>
          <p:cNvPicPr>
            <a:picLocks noChangeAspect="1"/>
          </p:cNvPicPr>
          <p:nvPr/>
        </p:nvPicPr>
        <p:blipFill>
          <a:blip r:embed="rId2"/>
          <a:srcRect/>
          <a:stretch/>
        </p:blipFill>
        <p:spPr>
          <a:xfrm>
            <a:off x="1047135" y="0"/>
            <a:ext cx="11144865" cy="6858000"/>
          </a:xfrm>
          <a:prstGeom prst="rect">
            <a:avLst/>
          </a:prstGeom>
        </p:spPr>
      </p:pic>
    </p:spTree>
    <p:extLst>
      <p:ext uri="{BB962C8B-B14F-4D97-AF65-F5344CB8AC3E}">
        <p14:creationId xmlns:p14="http://schemas.microsoft.com/office/powerpoint/2010/main" val="3813316301"/>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686</TotalTime>
  <Words>365</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Sagona ExtraLight</vt:lpstr>
      <vt:lpstr>Speak Pro</vt:lpstr>
      <vt:lpstr>Office Theme</vt:lpstr>
      <vt:lpstr>Introduction to CI/CD pipeline</vt:lpstr>
      <vt:lpstr>What is a CI/CD pipeline?</vt:lpstr>
      <vt:lpstr> Why CI/CD ?</vt:lpstr>
      <vt:lpstr> CI/CD Benefits ?</vt:lpstr>
      <vt:lpstr>Slide title 29</vt:lpstr>
      <vt:lpstr>Slide title 29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CI/CD pipeline</dc:title>
  <dc:creator>Fahd khaled</dc:creator>
  <cp:lastModifiedBy>Fahd khaled</cp:lastModifiedBy>
  <cp:revision>1</cp:revision>
  <dcterms:created xsi:type="dcterms:W3CDTF">2022-06-24T13:57:51Z</dcterms:created>
  <dcterms:modified xsi:type="dcterms:W3CDTF">2022-06-25T01:24:26Z</dcterms:modified>
</cp:coreProperties>
</file>