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9" r:id="rId3"/>
    <p:sldId id="275" r:id="rId4"/>
    <p:sldId id="277" r:id="rId5"/>
    <p:sldId id="278" r:id="rId6"/>
    <p:sldId id="279" r:id="rId7"/>
    <p:sldId id="267" r:id="rId8"/>
    <p:sldId id="271" r:id="rId9"/>
    <p:sldId id="280" r:id="rId10"/>
    <p:sldId id="282" r:id="rId11"/>
    <p:sldId id="281" r:id="rId12"/>
    <p:sldId id="273"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2A6A4-4365-4DD8-8CB7-3A4F849F3EAA}" type="datetimeFigureOut">
              <a:rPr lang="en-GB" smtClean="0"/>
              <a:t>10/09/2019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08C73-6BC7-4BA2-835D-680D330A3961}" type="slidenum">
              <a:rPr lang="en-GB" smtClean="0"/>
              <a:t>‹#›</a:t>
            </a:fld>
            <a:endParaRPr lang="en-GB"/>
          </a:p>
        </p:txBody>
      </p:sp>
    </p:spTree>
    <p:extLst>
      <p:ext uri="{BB962C8B-B14F-4D97-AF65-F5344CB8AC3E}">
        <p14:creationId xmlns:p14="http://schemas.microsoft.com/office/powerpoint/2010/main" val="311974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4</a:t>
            </a:fld>
            <a:endParaRPr lang="en-GB"/>
          </a:p>
        </p:txBody>
      </p:sp>
    </p:spTree>
    <p:extLst>
      <p:ext uri="{BB962C8B-B14F-4D97-AF65-F5344CB8AC3E}">
        <p14:creationId xmlns:p14="http://schemas.microsoft.com/office/powerpoint/2010/main" val="107205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t>
            </a:r>
            <a:r>
              <a:rPr lang="en-US" baseline="0" dirty="0" smtClean="0"/>
              <a:t> will open in new tab</a:t>
            </a:r>
          </a:p>
          <a:p>
            <a:endParaRPr lang="en-US" baseline="0" dirty="0" smtClean="0"/>
          </a:p>
          <a:p>
            <a:r>
              <a:rPr lang="en-US" dirty="0" smtClean="0"/>
              <a:t>--port 4100 will run it on localhost:4100</a:t>
            </a:r>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13</a:t>
            </a:fld>
            <a:endParaRPr lang="en-GB"/>
          </a:p>
        </p:txBody>
      </p:sp>
    </p:spTree>
    <p:extLst>
      <p:ext uri="{BB962C8B-B14F-4D97-AF65-F5344CB8AC3E}">
        <p14:creationId xmlns:p14="http://schemas.microsoft.com/office/powerpoint/2010/main" val="35444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9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97305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13390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8110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06FF8-4769-4691-A860-171D2AFB3E65}" type="datetimeFigureOut">
              <a:rPr lang="en-GB" smtClean="0"/>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0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906FF8-4769-4691-A860-171D2AFB3E65}" type="datetimeFigureOut">
              <a:rPr lang="en-GB" smtClean="0"/>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06302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06FF8-4769-4691-A860-171D2AFB3E65}" type="datetimeFigureOut">
              <a:rPr lang="en-GB" smtClean="0"/>
              <a:t>10/09/2019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185871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06FF8-4769-4691-A860-171D2AFB3E65}" type="datetimeFigureOut">
              <a:rPr lang="en-GB" smtClean="0"/>
              <a:t>10/09/2019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28806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906FF8-4769-4691-A860-171D2AFB3E65}" type="datetimeFigureOut">
              <a:rPr lang="en-GB" smtClean="0"/>
              <a:t>10/09/2019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259536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906FF8-4769-4691-A860-171D2AFB3E65}" type="datetimeFigureOut">
              <a:rPr lang="en-GB" smtClean="0"/>
              <a:t>10/09/2019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740EC1-54FD-4CA6-975E-8EA21BFF07B7}" type="slidenum">
              <a:rPr lang="en-GB" smtClean="0"/>
              <a:t>‹#›</a:t>
            </a:fld>
            <a:endParaRPr lang="en-GB"/>
          </a:p>
        </p:txBody>
      </p:sp>
    </p:spTree>
    <p:extLst>
      <p:ext uri="{BB962C8B-B14F-4D97-AF65-F5344CB8AC3E}">
        <p14:creationId xmlns:p14="http://schemas.microsoft.com/office/powerpoint/2010/main" val="53624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06FF8-4769-4691-A860-171D2AFB3E65}" type="datetimeFigureOut">
              <a:rPr lang="en-GB" smtClean="0"/>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3536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906FF8-4769-4691-A860-171D2AFB3E65}" type="datetimeFigureOut">
              <a:rPr lang="en-GB" smtClean="0"/>
              <a:t>10/09/2019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740EC1-54FD-4CA6-975E-8EA21BFF07B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148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448056"/>
            <a:ext cx="10058400" cy="1289304"/>
          </a:xfrm>
        </p:spPr>
        <p:txBody>
          <a:bodyPr>
            <a:normAutofit/>
          </a:bodyPr>
          <a:lstStyle/>
          <a:p>
            <a:r>
              <a:rPr lang="en-US" sz="6000" dirty="0" smtClean="0"/>
              <a:t>Mobile Application Development</a:t>
            </a:r>
            <a:endParaRPr lang="en-GB" sz="6000" dirty="0"/>
          </a:p>
        </p:txBody>
      </p:sp>
      <p:sp>
        <p:nvSpPr>
          <p:cNvPr id="3" name="Subtitle 2"/>
          <p:cNvSpPr>
            <a:spLocks noGrp="1"/>
          </p:cNvSpPr>
          <p:nvPr>
            <p:ph type="subTitle" idx="1"/>
          </p:nvPr>
        </p:nvSpPr>
        <p:spPr>
          <a:xfrm>
            <a:off x="749808" y="2160289"/>
            <a:ext cx="10058400" cy="1143000"/>
          </a:xfrm>
        </p:spPr>
        <p:txBody>
          <a:bodyPr/>
          <a:lstStyle/>
          <a:p>
            <a:pPr algn="ctr"/>
            <a:r>
              <a:rPr lang="en-US" dirty="0" smtClean="0"/>
              <a:t>Lecture 2 </a:t>
            </a:r>
            <a:endParaRPr lang="en-GB" dirty="0"/>
          </a:p>
        </p:txBody>
      </p:sp>
    </p:spTree>
    <p:extLst>
      <p:ext uri="{BB962C8B-B14F-4D97-AF65-F5344CB8AC3E}">
        <p14:creationId xmlns:p14="http://schemas.microsoft.com/office/powerpoint/2010/main" val="418885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b="1" dirty="0" smtClean="0"/>
              <a:t>TypeScript </a:t>
            </a:r>
            <a:endParaRPr lang="en-GB" b="1" dirty="0"/>
          </a:p>
        </p:txBody>
      </p:sp>
      <p:sp>
        <p:nvSpPr>
          <p:cNvPr id="3" name="Content Placeholder 2"/>
          <p:cNvSpPr>
            <a:spLocks noGrp="1"/>
          </p:cNvSpPr>
          <p:nvPr>
            <p:ph idx="1"/>
          </p:nvPr>
        </p:nvSpPr>
        <p:spPr>
          <a:xfrm>
            <a:off x="1097280" y="1845734"/>
            <a:ext cx="10058400" cy="4408762"/>
          </a:xfrm>
        </p:spPr>
        <p:txBody>
          <a:bodyPr>
            <a:noAutofit/>
          </a:bodyPr>
          <a:lstStyle/>
          <a:p>
            <a:pPr>
              <a:lnSpc>
                <a:spcPct val="200000"/>
              </a:lnSpc>
              <a:buFont typeface="Wingdings" panose="05000000000000000000" pitchFamily="2" charset="2"/>
              <a:buChar char="Ø"/>
            </a:pPr>
            <a:r>
              <a:rPr lang="en-GB" dirty="0" smtClean="0"/>
              <a:t>TypeScript syntax is </a:t>
            </a:r>
            <a:r>
              <a:rPr lang="en-GB" dirty="0"/>
              <a:t>closer to Java/C</a:t>
            </a:r>
            <a:r>
              <a:rPr lang="en-GB" dirty="0" smtClean="0"/>
              <a:t>#.</a:t>
            </a:r>
          </a:p>
          <a:p>
            <a:pPr>
              <a:lnSpc>
                <a:spcPct val="200000"/>
              </a:lnSpc>
              <a:buFont typeface="Wingdings" panose="05000000000000000000" pitchFamily="2" charset="2"/>
              <a:buChar char="Ø"/>
            </a:pPr>
            <a:r>
              <a:rPr lang="en-US" dirty="0" smtClean="0"/>
              <a:t>Static type checking is completely optional. </a:t>
            </a:r>
          </a:p>
          <a:p>
            <a:pPr>
              <a:lnSpc>
                <a:spcPct val="200000"/>
              </a:lnSpc>
              <a:buFont typeface="Wingdings" panose="05000000000000000000" pitchFamily="2" charset="2"/>
              <a:buChar char="Ø"/>
            </a:pPr>
            <a:r>
              <a:rPr lang="en-US" dirty="0" smtClean="0"/>
              <a:t>TypeScript helps us find bugs </a:t>
            </a:r>
            <a:r>
              <a:rPr lang="en-GB" dirty="0" smtClean="0"/>
              <a:t>at compile time.</a:t>
            </a:r>
          </a:p>
          <a:p>
            <a:pPr>
              <a:lnSpc>
                <a:spcPct val="200000"/>
              </a:lnSpc>
              <a:buFont typeface="Wingdings" panose="05000000000000000000" pitchFamily="2" charset="2"/>
              <a:buChar char="Ø"/>
            </a:pPr>
            <a:r>
              <a:rPr lang="en-US" dirty="0" smtClean="0"/>
              <a:t>TypeScript provides OOP in JavaScript. </a:t>
            </a:r>
            <a:r>
              <a:rPr lang="en-GB" dirty="0"/>
              <a:t>Class based </a:t>
            </a:r>
            <a:r>
              <a:rPr lang="en-GB" dirty="0" smtClean="0"/>
              <a:t>objects in JS.</a:t>
            </a:r>
          </a:p>
          <a:p>
            <a:pPr>
              <a:lnSpc>
                <a:spcPct val="200000"/>
              </a:lnSpc>
              <a:buFont typeface="Wingdings" panose="05000000000000000000" pitchFamily="2" charset="2"/>
              <a:buChar char="Ø"/>
            </a:pPr>
            <a:r>
              <a:rPr lang="en-US" dirty="0" smtClean="0"/>
              <a:t>It has many features such as Enums, Interfaces, Generics, Tuple. </a:t>
            </a:r>
            <a:endParaRPr lang="en-GB" dirty="0"/>
          </a:p>
          <a:p>
            <a:pPr marL="0" indent="0">
              <a:buNone/>
            </a:pPr>
            <a:r>
              <a:rPr lang="en-GB" dirty="0"/>
              <a:t/>
            </a:r>
            <a:br>
              <a:rPr lang="en-GB" dirty="0"/>
            </a:b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336" y="422193"/>
            <a:ext cx="1179576" cy="1179576"/>
          </a:xfrm>
          <a:prstGeom prst="rect">
            <a:avLst/>
          </a:prstGeom>
        </p:spPr>
      </p:pic>
    </p:spTree>
    <p:extLst>
      <p:ext uri="{BB962C8B-B14F-4D97-AF65-F5344CB8AC3E}">
        <p14:creationId xmlns:p14="http://schemas.microsoft.com/office/powerpoint/2010/main" val="1909519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Typed in </a:t>
            </a:r>
            <a:r>
              <a:rPr lang="en-US" b="1" dirty="0" smtClean="0"/>
              <a:t>TypeScript </a:t>
            </a:r>
            <a:endParaRPr lang="en-GB" b="1" dirty="0"/>
          </a:p>
        </p:txBody>
      </p:sp>
      <p:sp>
        <p:nvSpPr>
          <p:cNvPr id="3" name="Content Placeholder 2"/>
          <p:cNvSpPr>
            <a:spLocks noGrp="1"/>
          </p:cNvSpPr>
          <p:nvPr>
            <p:ph idx="1"/>
          </p:nvPr>
        </p:nvSpPr>
        <p:spPr>
          <a:xfrm>
            <a:off x="1097280" y="1845734"/>
            <a:ext cx="10058400" cy="4408762"/>
          </a:xfrm>
        </p:spPr>
        <p:txBody>
          <a:bodyPr>
            <a:noAutofit/>
          </a:bodyPr>
          <a:lstStyle/>
          <a:p>
            <a:pPr marL="0" indent="0">
              <a:lnSpc>
                <a:spcPct val="200000"/>
              </a:lnSpc>
              <a:buNone/>
            </a:pPr>
            <a:r>
              <a:rPr lang="en-US" dirty="0" smtClean="0"/>
              <a:t>Assigning a string to a variable but TS compiler is telling us it cant assign it.</a:t>
            </a:r>
          </a:p>
          <a:p>
            <a:pPr marL="0" indent="0">
              <a:lnSpc>
                <a:spcPct val="200000"/>
              </a:lnSpc>
              <a:buNone/>
            </a:pPr>
            <a:endParaRPr lang="en-GB" dirty="0" smtClean="0"/>
          </a:p>
          <a:p>
            <a:pPr>
              <a:lnSpc>
                <a:spcPct val="200000"/>
              </a:lnSpc>
              <a:buFont typeface="Wingdings" panose="05000000000000000000" pitchFamily="2" charset="2"/>
              <a:buChar char="Ø"/>
            </a:pPr>
            <a:endParaRPr lang="en-GB" dirty="0"/>
          </a:p>
          <a:p>
            <a:pPr marL="0" indent="0">
              <a:buNone/>
            </a:pPr>
            <a:r>
              <a:rPr lang="en-GB" dirty="0"/>
              <a:t/>
            </a:r>
            <a:br>
              <a:rPr lang="en-GB" dirty="0"/>
            </a:b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1576" y="422193"/>
            <a:ext cx="1179576" cy="1179576"/>
          </a:xfrm>
          <a:prstGeom prst="rect">
            <a:avLst/>
          </a:prstGeom>
        </p:spPr>
      </p:pic>
      <p:pic>
        <p:nvPicPr>
          <p:cNvPr id="4" name="Picture 3"/>
          <p:cNvPicPr>
            <a:picLocks noChangeAspect="1"/>
          </p:cNvPicPr>
          <p:nvPr/>
        </p:nvPicPr>
        <p:blipFill>
          <a:blip r:embed="rId3"/>
          <a:stretch>
            <a:fillRect/>
          </a:stretch>
        </p:blipFill>
        <p:spPr>
          <a:xfrm>
            <a:off x="1097280" y="2717863"/>
            <a:ext cx="3086100" cy="1495425"/>
          </a:xfrm>
          <a:prstGeom prst="rect">
            <a:avLst/>
          </a:prstGeom>
        </p:spPr>
      </p:pic>
      <p:pic>
        <p:nvPicPr>
          <p:cNvPr id="6" name="Picture 5"/>
          <p:cNvPicPr>
            <a:picLocks noChangeAspect="1"/>
          </p:cNvPicPr>
          <p:nvPr/>
        </p:nvPicPr>
        <p:blipFill>
          <a:blip r:embed="rId4"/>
          <a:stretch>
            <a:fillRect/>
          </a:stretch>
        </p:blipFill>
        <p:spPr>
          <a:xfrm>
            <a:off x="1097280" y="4350829"/>
            <a:ext cx="7772400" cy="1766126"/>
          </a:xfrm>
          <a:prstGeom prst="rect">
            <a:avLst/>
          </a:prstGeom>
        </p:spPr>
      </p:pic>
    </p:spTree>
    <p:extLst>
      <p:ext uri="{BB962C8B-B14F-4D97-AF65-F5344CB8AC3E}">
        <p14:creationId xmlns:p14="http://schemas.microsoft.com/office/powerpoint/2010/main" val="3103810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433304" cy="1450757"/>
          </a:xfrm>
        </p:spPr>
        <p:txBody>
          <a:bodyPr/>
          <a:lstStyle/>
          <a:p>
            <a:r>
              <a:rPr lang="en-US" dirty="0" smtClean="0"/>
              <a:t>Lets start </a:t>
            </a:r>
            <a:r>
              <a:rPr lang="en-US" dirty="0" smtClean="0"/>
              <a:t>by setting up an Angular project</a:t>
            </a:r>
            <a:endParaRPr lang="en-GB" dirty="0"/>
          </a:p>
        </p:txBody>
      </p:sp>
      <p:sp>
        <p:nvSpPr>
          <p:cNvPr id="3" name="Content Placeholder 2"/>
          <p:cNvSpPr>
            <a:spLocks noGrp="1"/>
          </p:cNvSpPr>
          <p:nvPr>
            <p:ph idx="1"/>
          </p:nvPr>
        </p:nvSpPr>
        <p:spPr/>
        <p:txBody>
          <a:bodyPr/>
          <a:lstStyle/>
          <a:p>
            <a:r>
              <a:rPr lang="en-US" dirty="0" smtClean="0"/>
              <a:t>Step 1. Make sure you have angular CLI installed. (also Node.js)</a:t>
            </a:r>
            <a:endParaRPr lang="en-US" dirty="0" smtClean="0"/>
          </a:p>
          <a:p>
            <a:endParaRPr lang="en-US" dirty="0" smtClean="0"/>
          </a:p>
          <a:p>
            <a:endParaRPr lang="en-US" dirty="0"/>
          </a:p>
          <a:p>
            <a:endParaRPr lang="en-US" dirty="0" smtClean="0"/>
          </a:p>
          <a:p>
            <a:endParaRPr lang="en-US" dirty="0"/>
          </a:p>
          <a:p>
            <a:r>
              <a:rPr lang="en-US" dirty="0" smtClean="0"/>
              <a:t>Step 2. Install an angular app using Angular CLI</a:t>
            </a:r>
            <a:endParaRPr lang="en-GB" dirty="0"/>
          </a:p>
          <a:p>
            <a:endParaRPr lang="en-US" dirty="0" smtClean="0"/>
          </a:p>
        </p:txBody>
      </p:sp>
      <p:pic>
        <p:nvPicPr>
          <p:cNvPr id="5" name="Picture 4"/>
          <p:cNvPicPr>
            <a:picLocks noChangeAspect="1"/>
          </p:cNvPicPr>
          <p:nvPr/>
        </p:nvPicPr>
        <p:blipFill>
          <a:blip r:embed="rId2"/>
          <a:stretch>
            <a:fillRect/>
          </a:stretch>
        </p:blipFill>
        <p:spPr>
          <a:xfrm>
            <a:off x="1097280" y="2490216"/>
            <a:ext cx="3000375" cy="1219200"/>
          </a:xfrm>
          <a:prstGeom prst="rect">
            <a:avLst/>
          </a:prstGeom>
        </p:spPr>
      </p:pic>
      <p:pic>
        <p:nvPicPr>
          <p:cNvPr id="8" name="Picture 7"/>
          <p:cNvPicPr>
            <a:picLocks noChangeAspect="1"/>
          </p:cNvPicPr>
          <p:nvPr/>
        </p:nvPicPr>
        <p:blipFill>
          <a:blip r:embed="rId3"/>
          <a:stretch>
            <a:fillRect/>
          </a:stretch>
        </p:blipFill>
        <p:spPr>
          <a:xfrm>
            <a:off x="1097279" y="4592744"/>
            <a:ext cx="3000375" cy="1276350"/>
          </a:xfrm>
          <a:prstGeom prst="rect">
            <a:avLst/>
          </a:prstGeom>
        </p:spPr>
      </p:pic>
    </p:spTree>
    <p:extLst>
      <p:ext uri="{BB962C8B-B14F-4D97-AF65-F5344CB8AC3E}">
        <p14:creationId xmlns:p14="http://schemas.microsoft.com/office/powerpoint/2010/main" val="72040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433304" cy="1450757"/>
          </a:xfrm>
        </p:spPr>
        <p:txBody>
          <a:bodyPr/>
          <a:lstStyle/>
          <a:p>
            <a:r>
              <a:rPr lang="en-US" dirty="0" smtClean="0"/>
              <a:t>Lets start </a:t>
            </a:r>
            <a:r>
              <a:rPr lang="en-US" dirty="0" smtClean="0"/>
              <a:t>by setting up an Angular project</a:t>
            </a:r>
            <a:endParaRPr lang="en-GB" dirty="0"/>
          </a:p>
        </p:txBody>
      </p:sp>
      <p:sp>
        <p:nvSpPr>
          <p:cNvPr id="3" name="Content Placeholder 2"/>
          <p:cNvSpPr>
            <a:spLocks noGrp="1"/>
          </p:cNvSpPr>
          <p:nvPr>
            <p:ph idx="1"/>
          </p:nvPr>
        </p:nvSpPr>
        <p:spPr/>
        <p:txBody>
          <a:bodyPr/>
          <a:lstStyle/>
          <a:p>
            <a:r>
              <a:rPr lang="en-US" dirty="0" smtClean="0"/>
              <a:t>Step 3. Once Installed, lets head over the directory</a:t>
            </a:r>
            <a:endParaRPr lang="en-US" dirty="0" smtClean="0"/>
          </a:p>
          <a:p>
            <a:endParaRPr lang="en-US" dirty="0"/>
          </a:p>
          <a:p>
            <a:endParaRPr lang="en-US" dirty="0" smtClean="0"/>
          </a:p>
          <a:p>
            <a:endParaRPr lang="en-US" dirty="0"/>
          </a:p>
          <a:p>
            <a:r>
              <a:rPr lang="en-US" dirty="0" smtClean="0"/>
              <a:t>Step 4. Last but not the least</a:t>
            </a:r>
            <a:endParaRPr lang="en-GB" dirty="0"/>
          </a:p>
          <a:p>
            <a:endParaRPr lang="en-US" dirty="0" smtClean="0"/>
          </a:p>
        </p:txBody>
      </p:sp>
      <p:pic>
        <p:nvPicPr>
          <p:cNvPr id="4" name="Picture 3"/>
          <p:cNvPicPr>
            <a:picLocks noChangeAspect="1"/>
          </p:cNvPicPr>
          <p:nvPr/>
        </p:nvPicPr>
        <p:blipFill>
          <a:blip r:embed="rId3"/>
          <a:stretch>
            <a:fillRect/>
          </a:stretch>
        </p:blipFill>
        <p:spPr>
          <a:xfrm>
            <a:off x="1097279" y="2410587"/>
            <a:ext cx="2105025" cy="1085850"/>
          </a:xfrm>
          <a:prstGeom prst="rect">
            <a:avLst/>
          </a:prstGeom>
        </p:spPr>
      </p:pic>
      <p:pic>
        <p:nvPicPr>
          <p:cNvPr id="6" name="Picture 5"/>
          <p:cNvPicPr>
            <a:picLocks noChangeAspect="1"/>
          </p:cNvPicPr>
          <p:nvPr/>
        </p:nvPicPr>
        <p:blipFill>
          <a:blip r:embed="rId4"/>
          <a:stretch>
            <a:fillRect/>
          </a:stretch>
        </p:blipFill>
        <p:spPr>
          <a:xfrm>
            <a:off x="1097279" y="4308919"/>
            <a:ext cx="1190625" cy="1038225"/>
          </a:xfrm>
          <a:prstGeom prst="rect">
            <a:avLst/>
          </a:prstGeom>
        </p:spPr>
      </p:pic>
    </p:spTree>
    <p:extLst>
      <p:ext uri="{BB962C8B-B14F-4D97-AF65-F5344CB8AC3E}">
        <p14:creationId xmlns:p14="http://schemas.microsoft.com/office/powerpoint/2010/main" val="311019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Angular		</a:t>
            </a:r>
            <a:endParaRPr lang="en-GB" dirty="0"/>
          </a:p>
        </p:txBody>
      </p:sp>
      <p:sp>
        <p:nvSpPr>
          <p:cNvPr id="3" name="Content Placeholder 2"/>
          <p:cNvSpPr>
            <a:spLocks noGrp="1"/>
          </p:cNvSpPr>
          <p:nvPr>
            <p:ph idx="1"/>
          </p:nvPr>
        </p:nvSpPr>
        <p:spPr/>
        <p:txBody>
          <a:bodyPr>
            <a:noAutofit/>
          </a:bodyPr>
          <a:lstStyle/>
          <a:p>
            <a:pPr>
              <a:lnSpc>
                <a:spcPct val="200000"/>
              </a:lnSpc>
              <a:buFont typeface="Wingdings" panose="05000000000000000000" pitchFamily="2" charset="2"/>
              <a:buChar char="§"/>
            </a:pPr>
            <a:r>
              <a:rPr lang="en-US" dirty="0" smtClean="0"/>
              <a:t> </a:t>
            </a:r>
            <a:r>
              <a:rPr lang="en-GB" dirty="0"/>
              <a:t>Angular is a full featured </a:t>
            </a:r>
            <a:r>
              <a:rPr lang="en-GB" dirty="0" smtClean="0"/>
              <a:t>JavaScript </a:t>
            </a:r>
            <a:r>
              <a:rPr lang="en-GB" dirty="0"/>
              <a:t>framework created and maintained by Google and is used for building front-end </a:t>
            </a:r>
            <a:r>
              <a:rPr lang="en-GB" dirty="0" smtClean="0"/>
              <a:t>applications.</a:t>
            </a:r>
            <a:endParaRPr lang="en-GB" dirty="0"/>
          </a:p>
          <a:p>
            <a:pPr>
              <a:lnSpc>
                <a:spcPct val="200000"/>
              </a:lnSpc>
              <a:buFont typeface="Wingdings" panose="05000000000000000000" pitchFamily="2" charset="2"/>
              <a:buChar char="§"/>
            </a:pPr>
            <a:r>
              <a:rPr lang="en-GB" dirty="0" smtClean="0"/>
              <a:t>Angular </a:t>
            </a:r>
            <a:r>
              <a:rPr lang="en-GB" dirty="0"/>
              <a:t>is a Javascript framework to build more interactive web apps. It is designed for both Web, Desktop and Mobile platforms. While, we create apps using HTML, CSS and Javascript, Angular requires us to know </a:t>
            </a:r>
            <a:r>
              <a:rPr lang="en-GB" b="1" dirty="0"/>
              <a:t>Typescript</a:t>
            </a:r>
            <a:r>
              <a:rPr lang="en-GB" dirty="0"/>
              <a:t> (a typed superset of Javascript that scales), kind of stricter version of Javascript provided with OOPS features</a:t>
            </a:r>
            <a:r>
              <a:rPr lang="en-GB" dirty="0" smtClean="0"/>
              <a:t>.</a:t>
            </a:r>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2003" y="926592"/>
            <a:ext cx="703005" cy="746760"/>
          </a:xfrm>
          <a:prstGeom prst="rect">
            <a:avLst/>
          </a:prstGeom>
        </p:spPr>
      </p:pic>
    </p:spTree>
    <p:extLst>
      <p:ext uri="{BB962C8B-B14F-4D97-AF65-F5344CB8AC3E}">
        <p14:creationId xmlns:p14="http://schemas.microsoft.com/office/powerpoint/2010/main" val="312294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Angular		</a:t>
            </a:r>
            <a:endParaRPr lang="en-GB" dirty="0"/>
          </a:p>
        </p:txBody>
      </p:sp>
      <p:sp>
        <p:nvSpPr>
          <p:cNvPr id="3" name="Content Placeholder 2"/>
          <p:cNvSpPr>
            <a:spLocks noGrp="1"/>
          </p:cNvSpPr>
          <p:nvPr>
            <p:ph idx="1"/>
          </p:nvPr>
        </p:nvSpPr>
        <p:spPr/>
        <p:txBody>
          <a:bodyPr>
            <a:noAutofit/>
          </a:bodyPr>
          <a:lstStyle/>
          <a:p>
            <a:pPr>
              <a:lnSpc>
                <a:spcPct val="200000"/>
              </a:lnSpc>
              <a:buFont typeface="Wingdings" panose="05000000000000000000" pitchFamily="2" charset="2"/>
              <a:buChar char="§"/>
            </a:pPr>
            <a:r>
              <a:rPr lang="en-US" dirty="0" smtClean="0"/>
              <a:t> </a:t>
            </a:r>
            <a:r>
              <a:rPr lang="en-GB" dirty="0"/>
              <a:t>Angular is very popular in large </a:t>
            </a:r>
            <a:r>
              <a:rPr lang="en-GB" dirty="0" smtClean="0"/>
              <a:t>enterprise.</a:t>
            </a:r>
            <a:endParaRPr lang="en-GB" dirty="0"/>
          </a:p>
          <a:p>
            <a:pPr>
              <a:lnSpc>
                <a:spcPct val="200000"/>
              </a:lnSpc>
              <a:buFont typeface="Wingdings" panose="05000000000000000000" pitchFamily="2" charset="2"/>
              <a:buChar char="§"/>
            </a:pPr>
            <a:r>
              <a:rPr lang="en-US" dirty="0"/>
              <a:t>AngularJS </a:t>
            </a:r>
            <a:r>
              <a:rPr lang="en-US" b="1" dirty="0"/>
              <a:t>!== </a:t>
            </a:r>
            <a:r>
              <a:rPr lang="en-US" dirty="0"/>
              <a:t>Angular </a:t>
            </a:r>
            <a:r>
              <a:rPr lang="en-US" dirty="0" smtClean="0"/>
              <a:t>2/4/5/6/7/8</a:t>
            </a:r>
          </a:p>
          <a:p>
            <a:pPr>
              <a:lnSpc>
                <a:spcPct val="200000"/>
              </a:lnSpc>
              <a:buFont typeface="Wingdings" panose="05000000000000000000" pitchFamily="2" charset="2"/>
              <a:buChar char="§"/>
            </a:pPr>
            <a:r>
              <a:rPr lang="en-US" dirty="0" smtClean="0"/>
              <a:t>AngularJS was released in 2010. Its architecture is very different from Angular 2 onwards. </a:t>
            </a:r>
          </a:p>
          <a:p>
            <a:pPr>
              <a:lnSpc>
                <a:spcPct val="200000"/>
              </a:lnSpc>
              <a:buFont typeface="Wingdings" panose="05000000000000000000" pitchFamily="2" charset="2"/>
              <a:buChar char="§"/>
            </a:pPr>
            <a:r>
              <a:rPr lang="en-US" dirty="0" smtClean="0"/>
              <a:t>Angular 2/4/5/6/7/8+ are not much different. They mostly have under the hood changes to make angular faster and smaller in size.</a:t>
            </a:r>
            <a:endParaRPr lang="en-GB"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2003" y="926592"/>
            <a:ext cx="703005" cy="746760"/>
          </a:xfrm>
          <a:prstGeom prst="rect">
            <a:avLst/>
          </a:prstGeom>
        </p:spPr>
      </p:pic>
    </p:spTree>
    <p:extLst>
      <p:ext uri="{BB962C8B-B14F-4D97-AF65-F5344CB8AC3E}">
        <p14:creationId xmlns:p14="http://schemas.microsoft.com/office/powerpoint/2010/main" val="256890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and Backend options</a:t>
            </a:r>
            <a:endParaRPr lang="en-GB" dirty="0"/>
          </a:p>
        </p:txBody>
      </p:sp>
      <p:sp>
        <p:nvSpPr>
          <p:cNvPr id="3" name="Content Placeholder 2"/>
          <p:cNvSpPr>
            <a:spLocks noGrp="1"/>
          </p:cNvSpPr>
          <p:nvPr>
            <p:ph idx="1"/>
          </p:nvPr>
        </p:nvSpPr>
        <p:spPr/>
        <p:txBody>
          <a:bodyPr>
            <a:noAutofit/>
          </a:bodyPr>
          <a:lstStyle/>
          <a:p>
            <a:pPr marL="0" indent="0">
              <a:lnSpc>
                <a:spcPct val="200000"/>
              </a:lnSpc>
              <a:buNone/>
            </a:pPr>
            <a:r>
              <a:rPr lang="en-US" sz="2200" b="1" dirty="0" smtClean="0"/>
              <a:t>Frontend Frameworks / Libraries</a:t>
            </a:r>
          </a:p>
          <a:p>
            <a:pPr>
              <a:lnSpc>
                <a:spcPct val="200000"/>
              </a:lnSpc>
              <a:buFont typeface="Wingdings" panose="05000000000000000000" pitchFamily="2" charset="2"/>
              <a:buChar char="§"/>
            </a:pPr>
            <a:r>
              <a:rPr lang="en-US" dirty="0" smtClean="0"/>
              <a:t> </a:t>
            </a:r>
            <a:r>
              <a:rPr lang="en-GB" dirty="0" smtClean="0"/>
              <a:t>jQuery</a:t>
            </a:r>
            <a:r>
              <a:rPr lang="en-GB" dirty="0"/>
              <a:t>, AngularJS, </a:t>
            </a:r>
            <a:r>
              <a:rPr lang="en-GB" b="1" dirty="0" smtClean="0"/>
              <a:t>Angular</a:t>
            </a:r>
            <a:r>
              <a:rPr lang="en-GB" dirty="0" smtClean="0"/>
              <a:t>, </a:t>
            </a:r>
            <a:r>
              <a:rPr lang="en-GB" dirty="0"/>
              <a:t>React.js, Vuejs, Aurelia, Ember, Knockout, Svelte </a:t>
            </a:r>
            <a:r>
              <a:rPr lang="en-GB" dirty="0" smtClean="0"/>
              <a:t>etc</a:t>
            </a:r>
          </a:p>
          <a:p>
            <a:pPr marL="0" indent="0">
              <a:lnSpc>
                <a:spcPct val="200000"/>
              </a:lnSpc>
              <a:buNone/>
            </a:pPr>
            <a:r>
              <a:rPr lang="en-US" sz="2200" b="1" dirty="0" smtClean="0"/>
              <a:t>Backend Options / Frameworks </a:t>
            </a:r>
            <a:endParaRPr lang="en-GB" sz="2200" b="1" dirty="0"/>
          </a:p>
          <a:p>
            <a:pPr>
              <a:lnSpc>
                <a:spcPct val="200000"/>
              </a:lnSpc>
              <a:buFont typeface="Wingdings" panose="05000000000000000000" pitchFamily="2" charset="2"/>
              <a:buChar char="§"/>
            </a:pPr>
            <a:r>
              <a:rPr lang="en-GB" dirty="0"/>
              <a:t>Nodejs, C#, Python, Java, Go, Rust, Elixir, PHP etc</a:t>
            </a:r>
          </a:p>
          <a:p>
            <a:pPr>
              <a:lnSpc>
                <a:spcPct val="200000"/>
              </a:lnSpc>
              <a:buFont typeface="Wingdings" panose="05000000000000000000" pitchFamily="2" charset="2"/>
              <a:buChar char="§"/>
            </a:pPr>
            <a:r>
              <a:rPr lang="en-US" b="1" dirty="0" smtClean="0"/>
              <a:t>Nodejs Frameworks </a:t>
            </a:r>
            <a:r>
              <a:rPr lang="en-US" dirty="0" smtClean="0"/>
              <a:t>( Express.js, Nest.js, Loopback.js, Koa, Sails, Socket.IO, Hapi.js etc )</a:t>
            </a:r>
            <a:endParaRPr lang="en-GB" dirty="0" smtClean="0"/>
          </a:p>
        </p:txBody>
      </p:sp>
    </p:spTree>
    <p:extLst>
      <p:ext uri="{BB962C8B-B14F-4D97-AF65-F5344CB8AC3E}">
        <p14:creationId xmlns:p14="http://schemas.microsoft.com/office/powerpoint/2010/main" val="896726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Angular		</a:t>
            </a:r>
            <a:endParaRPr lang="en-GB" dirty="0"/>
          </a:p>
        </p:txBody>
      </p:sp>
      <p:sp>
        <p:nvSpPr>
          <p:cNvPr id="3" name="Content Placeholder 2"/>
          <p:cNvSpPr>
            <a:spLocks noGrp="1"/>
          </p:cNvSpPr>
          <p:nvPr>
            <p:ph idx="1"/>
          </p:nvPr>
        </p:nvSpPr>
        <p:spPr>
          <a:xfrm>
            <a:off x="1097280" y="1845734"/>
            <a:ext cx="10058400" cy="4408762"/>
          </a:xfrm>
        </p:spPr>
        <p:txBody>
          <a:bodyPr>
            <a:noAutofit/>
          </a:bodyPr>
          <a:lstStyle/>
          <a:p>
            <a:pPr>
              <a:lnSpc>
                <a:spcPct val="200000"/>
              </a:lnSpc>
              <a:buFont typeface="Wingdings" panose="05000000000000000000" pitchFamily="2" charset="2"/>
              <a:buChar char="§"/>
            </a:pPr>
            <a:r>
              <a:rPr lang="en-US" dirty="0" smtClean="0"/>
              <a:t> </a:t>
            </a:r>
            <a:r>
              <a:rPr lang="en-GB" dirty="0" smtClean="0"/>
              <a:t>Angular is an all-in-one solution (Routing/HTTP/Forms/Services/RxJS). Angular really provides so much out of the box (Directives, Pipes etc)</a:t>
            </a:r>
          </a:p>
          <a:p>
            <a:pPr marL="0" indent="0">
              <a:lnSpc>
                <a:spcPct val="200000"/>
              </a:lnSpc>
              <a:buNone/>
            </a:pPr>
            <a:r>
              <a:rPr lang="en-US" dirty="0" smtClean="0"/>
              <a:t>	React.js is just a library. In order to to build complete front-end applications, you need to 	use </a:t>
            </a:r>
            <a:r>
              <a:rPr lang="en-US" i="1" dirty="0" smtClean="0"/>
              <a:t>react-router</a:t>
            </a:r>
            <a:r>
              <a:rPr lang="en-US" dirty="0" smtClean="0"/>
              <a:t> (router), </a:t>
            </a:r>
            <a:r>
              <a:rPr lang="en-US" i="1" dirty="0" smtClean="0"/>
              <a:t>formik</a:t>
            </a:r>
            <a:r>
              <a:rPr lang="en-US" dirty="0" smtClean="0"/>
              <a:t> (forms), </a:t>
            </a:r>
            <a:r>
              <a:rPr lang="en-US" i="1" dirty="0" smtClean="0"/>
              <a:t>redux/mobx</a:t>
            </a:r>
            <a:r>
              <a:rPr lang="en-US" dirty="0" smtClean="0"/>
              <a:t> (state management). </a:t>
            </a:r>
          </a:p>
          <a:p>
            <a:pPr marL="0" indent="0">
              <a:lnSpc>
                <a:spcPct val="200000"/>
              </a:lnSpc>
              <a:buNone/>
            </a:pPr>
            <a:r>
              <a:rPr lang="en-US" dirty="0" smtClean="0"/>
              <a:t>	Vue.js would also require </a:t>
            </a:r>
            <a:r>
              <a:rPr lang="en-US" i="1" dirty="0" smtClean="0"/>
              <a:t>vue-router</a:t>
            </a:r>
            <a:r>
              <a:rPr lang="en-US" dirty="0" smtClean="0"/>
              <a:t> and </a:t>
            </a:r>
            <a:r>
              <a:rPr lang="en-US" i="1" dirty="0" smtClean="0"/>
              <a:t>vuex</a:t>
            </a:r>
            <a:r>
              <a:rPr lang="en-US" dirty="0" smtClean="0"/>
              <a:t>. </a:t>
            </a:r>
          </a:p>
          <a:p>
            <a:pPr>
              <a:lnSpc>
                <a:spcPct val="200000"/>
              </a:lnSpc>
              <a:buFont typeface="Wingdings" panose="05000000000000000000" pitchFamily="2" charset="2"/>
              <a:buChar char="§"/>
            </a:pPr>
            <a:r>
              <a:rPr lang="en-US" dirty="0" smtClean="0"/>
              <a:t>Provides modular concept which helps for code reuse and easier scaling of architecture.</a:t>
            </a:r>
            <a:endParaRPr lang="en-US" dirty="0"/>
          </a:p>
          <a:p>
            <a:pPr marL="0" indent="0">
              <a:lnSpc>
                <a:spcPct val="200000"/>
              </a:lnSpc>
              <a:buNone/>
            </a:pPr>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3707" y="917448"/>
            <a:ext cx="703005" cy="746760"/>
          </a:xfrm>
          <a:prstGeom prst="rect">
            <a:avLst/>
          </a:prstGeom>
        </p:spPr>
      </p:pic>
    </p:spTree>
    <p:extLst>
      <p:ext uri="{BB962C8B-B14F-4D97-AF65-F5344CB8AC3E}">
        <p14:creationId xmlns:p14="http://schemas.microsoft.com/office/powerpoint/2010/main" val="3886835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Angular		</a:t>
            </a:r>
            <a:endParaRPr lang="en-GB" dirty="0"/>
          </a:p>
        </p:txBody>
      </p:sp>
      <p:sp>
        <p:nvSpPr>
          <p:cNvPr id="3" name="Content Placeholder 2"/>
          <p:cNvSpPr>
            <a:spLocks noGrp="1"/>
          </p:cNvSpPr>
          <p:nvPr>
            <p:ph idx="1"/>
          </p:nvPr>
        </p:nvSpPr>
        <p:spPr/>
        <p:txBody>
          <a:bodyPr>
            <a:noAutofit/>
          </a:bodyPr>
          <a:lstStyle/>
          <a:p>
            <a:pPr>
              <a:lnSpc>
                <a:spcPct val="200000"/>
              </a:lnSpc>
              <a:buFont typeface="Wingdings" panose="05000000000000000000" pitchFamily="2" charset="2"/>
              <a:buChar char="§"/>
            </a:pPr>
            <a:r>
              <a:rPr lang="en-US" dirty="0" smtClean="0"/>
              <a:t> </a:t>
            </a:r>
            <a:r>
              <a:rPr lang="en-US" dirty="0"/>
              <a:t>Easy to build enterprise level SPA applications (Single Page Applications). </a:t>
            </a:r>
            <a:r>
              <a:rPr lang="en-GB" dirty="0"/>
              <a:t>A </a:t>
            </a:r>
            <a:r>
              <a:rPr lang="en-GB" b="1" dirty="0"/>
              <a:t>single</a:t>
            </a:r>
            <a:r>
              <a:rPr lang="en-GB" dirty="0"/>
              <a:t>-</a:t>
            </a:r>
            <a:r>
              <a:rPr lang="en-GB" b="1" dirty="0"/>
              <a:t>page</a:t>
            </a:r>
            <a:r>
              <a:rPr lang="en-GB" dirty="0"/>
              <a:t> application (SPA) is a web application or web site that interacts with the user by dynamically rewriting the current </a:t>
            </a:r>
            <a:r>
              <a:rPr lang="en-GB" b="1" dirty="0"/>
              <a:t>page</a:t>
            </a:r>
            <a:r>
              <a:rPr lang="en-GB" dirty="0"/>
              <a:t> rather than loading entire new pages from a server.</a:t>
            </a:r>
            <a:endParaRPr lang="en-US" dirty="0"/>
          </a:p>
          <a:p>
            <a:pPr>
              <a:lnSpc>
                <a:spcPct val="200000"/>
              </a:lnSpc>
              <a:buFont typeface="Wingdings" panose="05000000000000000000" pitchFamily="2" charset="2"/>
              <a:buChar char="§"/>
            </a:pPr>
            <a:r>
              <a:rPr lang="en-US" dirty="0" smtClean="0"/>
              <a:t>Angular Reactive Forms are a breeze to work with.  </a:t>
            </a:r>
          </a:p>
          <a:p>
            <a:pPr>
              <a:lnSpc>
                <a:spcPct val="200000"/>
              </a:lnSpc>
              <a:buFont typeface="Wingdings" panose="05000000000000000000" pitchFamily="2" charset="2"/>
              <a:buChar char="§"/>
            </a:pPr>
            <a:r>
              <a:rPr lang="en-US" dirty="0" smtClean="0"/>
              <a:t>Follows an MVC architecture. You HTML is (view), and your components/directives are controllers.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3707" y="917448"/>
            <a:ext cx="703005" cy="746760"/>
          </a:xfrm>
          <a:prstGeom prst="rect">
            <a:avLst/>
          </a:prstGeom>
        </p:spPr>
      </p:pic>
    </p:spTree>
    <p:extLst>
      <p:ext uri="{BB962C8B-B14F-4D97-AF65-F5344CB8AC3E}">
        <p14:creationId xmlns:p14="http://schemas.microsoft.com/office/powerpoint/2010/main" val="122839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5840" y="1737360"/>
            <a:ext cx="10515600" cy="1908215"/>
          </a:xfrm>
          <a:prstGeom prst="rect">
            <a:avLst/>
          </a:prstGeom>
        </p:spPr>
        <p:txBody>
          <a:bodyPr wrap="square">
            <a:spAutoFit/>
          </a:bodyPr>
          <a:lstStyle/>
          <a:p>
            <a:endParaRPr lang="en-US" i="1" dirty="0" smtClean="0"/>
          </a:p>
          <a:p>
            <a:r>
              <a:rPr lang="en-US" altLang="en-US" sz="3200" dirty="0" smtClean="0">
                <a:solidFill>
                  <a:schemeClr val="bg1">
                    <a:lumMod val="50000"/>
                  </a:schemeClr>
                </a:solidFill>
              </a:rPr>
              <a:t>“</a:t>
            </a:r>
            <a:r>
              <a:rPr lang="en-US" altLang="en-US" sz="3200" dirty="0">
                <a:solidFill>
                  <a:schemeClr val="bg1">
                    <a:lumMod val="50000"/>
                  </a:schemeClr>
                </a:solidFill>
              </a:rPr>
              <a:t>Care about what other people think and you will always be their prisoner.” ~ Lao Tzu</a:t>
            </a:r>
          </a:p>
          <a:p>
            <a:endParaRPr lang="en-US" i="1" dirty="0" smtClean="0">
              <a:solidFill>
                <a:schemeClr val="bg1">
                  <a:lumMod val="50000"/>
                </a:schemeClr>
              </a:solidFill>
            </a:endParaRPr>
          </a:p>
          <a:p>
            <a:endParaRPr lang="en-US" i="1" dirty="0"/>
          </a:p>
        </p:txBody>
      </p:sp>
      <p:sp>
        <p:nvSpPr>
          <p:cNvPr id="5" name="Rectangle 3"/>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570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b="1" dirty="0" smtClean="0"/>
              <a:t>TypeScript </a:t>
            </a:r>
            <a:endParaRPr lang="en-GB" b="1" dirty="0"/>
          </a:p>
        </p:txBody>
      </p:sp>
      <p:sp>
        <p:nvSpPr>
          <p:cNvPr id="3" name="Content Placeholder 2"/>
          <p:cNvSpPr>
            <a:spLocks noGrp="1"/>
          </p:cNvSpPr>
          <p:nvPr>
            <p:ph idx="1"/>
          </p:nvPr>
        </p:nvSpPr>
        <p:spPr>
          <a:xfrm>
            <a:off x="1097280" y="1845734"/>
            <a:ext cx="10058400" cy="4408762"/>
          </a:xfrm>
        </p:spPr>
        <p:txBody>
          <a:bodyPr>
            <a:noAutofit/>
          </a:bodyPr>
          <a:lstStyle/>
          <a:p>
            <a:pPr>
              <a:lnSpc>
                <a:spcPct val="200000"/>
              </a:lnSpc>
              <a:buFont typeface="Wingdings" panose="05000000000000000000" pitchFamily="2" charset="2"/>
              <a:buChar char="Ø"/>
            </a:pPr>
            <a:r>
              <a:rPr lang="en-GB" b="1" dirty="0"/>
              <a:t>TypeScript</a:t>
            </a:r>
            <a:r>
              <a:rPr lang="en-GB" dirty="0"/>
              <a:t> is </a:t>
            </a:r>
            <a:r>
              <a:rPr lang="en-GB" dirty="0" smtClean="0"/>
              <a:t>an</a:t>
            </a:r>
            <a:r>
              <a:rPr lang="en-GB" dirty="0"/>
              <a:t> </a:t>
            </a:r>
            <a:r>
              <a:rPr lang="en-GB" dirty="0" smtClean="0"/>
              <a:t>open-sourced programming language</a:t>
            </a:r>
            <a:r>
              <a:rPr lang="en-GB" dirty="0"/>
              <a:t> developed and maintained by </a:t>
            </a:r>
            <a:r>
              <a:rPr lang="en-GB" dirty="0" smtClean="0"/>
              <a:t>Microsoft.</a:t>
            </a:r>
            <a:endParaRPr lang="en-GB" b="1" dirty="0" smtClean="0"/>
          </a:p>
          <a:p>
            <a:pPr>
              <a:lnSpc>
                <a:spcPct val="200000"/>
              </a:lnSpc>
              <a:buFont typeface="Wingdings" panose="05000000000000000000" pitchFamily="2" charset="2"/>
              <a:buChar char="Ø"/>
            </a:pPr>
            <a:r>
              <a:rPr lang="en-GB" b="1" dirty="0" smtClean="0"/>
              <a:t>Typescript</a:t>
            </a:r>
            <a:r>
              <a:rPr lang="en-GB" dirty="0" smtClean="0"/>
              <a:t> is a super-set of JavaScript to compiles to plain </a:t>
            </a:r>
            <a:r>
              <a:rPr lang="en-GB" dirty="0"/>
              <a:t>JavaScript. Superset (anything u can do in JS, u can also do in typescript) and adds some extra features</a:t>
            </a:r>
            <a:r>
              <a:rPr lang="en-GB" dirty="0" smtClean="0"/>
              <a:t>.</a:t>
            </a:r>
            <a:endParaRPr lang="en-GB" dirty="0" smtClean="0"/>
          </a:p>
          <a:p>
            <a:pPr>
              <a:lnSpc>
                <a:spcPct val="200000"/>
              </a:lnSpc>
              <a:buFont typeface="Wingdings" panose="05000000000000000000" pitchFamily="2" charset="2"/>
              <a:buChar char="Ø"/>
            </a:pPr>
            <a:r>
              <a:rPr lang="en-GB" dirty="0"/>
              <a:t>TypeScript is modern JavaScript </a:t>
            </a:r>
            <a:r>
              <a:rPr lang="en-GB" dirty="0" smtClean="0"/>
              <a:t>(ES6,ES7+) + </a:t>
            </a:r>
            <a:r>
              <a:rPr lang="en-GB" dirty="0"/>
              <a:t>types</a:t>
            </a:r>
            <a:r>
              <a:rPr lang="en-GB" dirty="0" smtClean="0"/>
              <a:t>. </a:t>
            </a:r>
            <a:r>
              <a:rPr lang="en-GB" dirty="0"/>
              <a:t>It's about catching bugs early and making you a more efficient </a:t>
            </a:r>
            <a:r>
              <a:rPr lang="en-GB" dirty="0" smtClean="0"/>
              <a:t>developer.</a:t>
            </a:r>
          </a:p>
          <a:p>
            <a:r>
              <a:rPr lang="en-GB" dirty="0"/>
              <a:t/>
            </a:r>
            <a:br>
              <a:rPr lang="en-GB" dirty="0"/>
            </a:b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336" y="422193"/>
            <a:ext cx="1179576" cy="1179576"/>
          </a:xfrm>
          <a:prstGeom prst="rect">
            <a:avLst/>
          </a:prstGeom>
        </p:spPr>
      </p:pic>
    </p:spTree>
    <p:extLst>
      <p:ext uri="{BB962C8B-B14F-4D97-AF65-F5344CB8AC3E}">
        <p14:creationId xmlns:p14="http://schemas.microsoft.com/office/powerpoint/2010/main" val="187486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b="1" dirty="0" smtClean="0"/>
              <a:t>TypeScript </a:t>
            </a:r>
            <a:endParaRPr lang="en-GB" b="1" dirty="0"/>
          </a:p>
        </p:txBody>
      </p:sp>
      <p:sp>
        <p:nvSpPr>
          <p:cNvPr id="3" name="Content Placeholder 2"/>
          <p:cNvSpPr>
            <a:spLocks noGrp="1"/>
          </p:cNvSpPr>
          <p:nvPr>
            <p:ph idx="1"/>
          </p:nvPr>
        </p:nvSpPr>
        <p:spPr>
          <a:xfrm>
            <a:off x="1097280" y="1845734"/>
            <a:ext cx="10058400" cy="4408762"/>
          </a:xfrm>
        </p:spPr>
        <p:txBody>
          <a:bodyPr>
            <a:noAutofit/>
          </a:bodyPr>
          <a:lstStyle/>
          <a:p>
            <a:pPr>
              <a:lnSpc>
                <a:spcPct val="200000"/>
              </a:lnSpc>
              <a:buFont typeface="Wingdings" panose="05000000000000000000" pitchFamily="2" charset="2"/>
              <a:buChar char="Ø"/>
            </a:pPr>
            <a:r>
              <a:rPr lang="en-GB" dirty="0"/>
              <a:t>JavaScript is </a:t>
            </a:r>
            <a:r>
              <a:rPr lang="en-GB" dirty="0" smtClean="0"/>
              <a:t>dynamically typed / untyped. This </a:t>
            </a:r>
            <a:r>
              <a:rPr lang="en-GB" dirty="0"/>
              <a:t>means JavaScript does not know what type a variable is until it is actually instantiated at run-time</a:t>
            </a:r>
            <a:r>
              <a:rPr lang="en-GB" dirty="0" smtClean="0"/>
              <a:t>. This means </a:t>
            </a:r>
            <a:r>
              <a:rPr lang="en-GB" dirty="0"/>
              <a:t>we donot have to assign types to variables like in </a:t>
            </a:r>
            <a:r>
              <a:rPr lang="en-GB" dirty="0" smtClean="0"/>
              <a:t>Java.</a:t>
            </a:r>
          </a:p>
          <a:p>
            <a:pPr>
              <a:lnSpc>
                <a:spcPct val="200000"/>
              </a:lnSpc>
              <a:buFont typeface="Wingdings" panose="05000000000000000000" pitchFamily="2" charset="2"/>
              <a:buChar char="Ø"/>
            </a:pPr>
            <a:r>
              <a:rPr lang="en-GB" dirty="0"/>
              <a:t>Designed for large </a:t>
            </a:r>
            <a:r>
              <a:rPr lang="en-GB" dirty="0" smtClean="0"/>
              <a:t>codebases. </a:t>
            </a:r>
          </a:p>
          <a:p>
            <a:pPr>
              <a:lnSpc>
                <a:spcPct val="200000"/>
              </a:lnSpc>
              <a:buFont typeface="Wingdings" panose="05000000000000000000" pitchFamily="2" charset="2"/>
              <a:buChar char="Ø"/>
            </a:pPr>
            <a:r>
              <a:rPr lang="en-US" dirty="0" smtClean="0"/>
              <a:t>Angular uses it by default but now TypeScript is being adopted by many projects including Node.js frameworks such as (Nest.js) and even React.js.</a:t>
            </a:r>
            <a:endParaRPr lang="en-GB" dirty="0" smtClean="0"/>
          </a:p>
          <a:p>
            <a:pPr>
              <a:lnSpc>
                <a:spcPct val="200000"/>
              </a:lnSpc>
              <a:buFont typeface="Wingdings" panose="05000000000000000000" pitchFamily="2" charset="2"/>
              <a:buChar char="Ø"/>
            </a:pPr>
            <a:endParaRPr lang="en-GB" dirty="0"/>
          </a:p>
          <a:p>
            <a:pPr marL="0" indent="0">
              <a:buNone/>
            </a:pPr>
            <a:r>
              <a:rPr lang="en-GB" dirty="0"/>
              <a:t/>
            </a:r>
            <a:br>
              <a:rPr lang="en-GB" dirty="0"/>
            </a:b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1336" y="422193"/>
            <a:ext cx="1179576" cy="1179576"/>
          </a:xfrm>
          <a:prstGeom prst="rect">
            <a:avLst/>
          </a:prstGeom>
        </p:spPr>
      </p:pic>
    </p:spTree>
    <p:extLst>
      <p:ext uri="{BB962C8B-B14F-4D97-AF65-F5344CB8AC3E}">
        <p14:creationId xmlns:p14="http://schemas.microsoft.com/office/powerpoint/2010/main" val="4075138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332</TotalTime>
  <Words>480</Words>
  <Application>Microsoft Office PowerPoint</Application>
  <PresentationFormat>Widescreen</PresentationFormat>
  <Paragraphs>69</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Mobile Application Development</vt:lpstr>
      <vt:lpstr>Introduction to Angular  </vt:lpstr>
      <vt:lpstr>Introduction to Angular  </vt:lpstr>
      <vt:lpstr>Frontend and Backend options</vt:lpstr>
      <vt:lpstr>Why Angular  </vt:lpstr>
      <vt:lpstr>Why Angular  </vt:lpstr>
      <vt:lpstr>PowerPoint Presentation</vt:lpstr>
      <vt:lpstr>Introduction to TypeScript </vt:lpstr>
      <vt:lpstr>Introduction to TypeScript </vt:lpstr>
      <vt:lpstr>Introduction to TypeScript </vt:lpstr>
      <vt:lpstr>Explanation of Typed in TypeScript </vt:lpstr>
      <vt:lpstr>Lets start by setting up an Angular project</vt:lpstr>
      <vt:lpstr>Lets start by setting up an Angular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Windows User</dc:creator>
  <cp:lastModifiedBy>Windows User</cp:lastModifiedBy>
  <cp:revision>35</cp:revision>
  <dcterms:created xsi:type="dcterms:W3CDTF">2019-09-01T16:21:19Z</dcterms:created>
  <dcterms:modified xsi:type="dcterms:W3CDTF">2019-09-10T09:32:54Z</dcterms:modified>
</cp:coreProperties>
</file>