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9" r:id="rId3"/>
    <p:sldId id="276" r:id="rId4"/>
    <p:sldId id="277" r:id="rId5"/>
    <p:sldId id="278" r:id="rId6"/>
    <p:sldId id="280" r:id="rId7"/>
    <p:sldId id="281" r:id="rId8"/>
    <p:sldId id="275" r:id="rId9"/>
    <p:sldId id="282" r:id="rId10"/>
    <p:sldId id="283" r:id="rId11"/>
    <p:sldId id="284"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8039" autoAdjust="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2A6A4-4365-4DD8-8CB7-3A4F849F3EAA}" type="datetimeFigureOut">
              <a:rPr lang="en-GB" smtClean="0"/>
              <a:t>20/10/2019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08C73-6BC7-4BA2-835D-680D330A3961}" type="slidenum">
              <a:rPr lang="en-GB" smtClean="0"/>
              <a:t>‹#›</a:t>
            </a:fld>
            <a:endParaRPr lang="en-GB"/>
          </a:p>
        </p:txBody>
      </p:sp>
    </p:spTree>
    <p:extLst>
      <p:ext uri="{BB962C8B-B14F-4D97-AF65-F5344CB8AC3E}">
        <p14:creationId xmlns:p14="http://schemas.microsoft.com/office/powerpoint/2010/main" val="3119745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2</a:t>
            </a:fld>
            <a:endParaRPr lang="en-GB"/>
          </a:p>
        </p:txBody>
      </p:sp>
    </p:spTree>
    <p:extLst>
      <p:ext uri="{BB962C8B-B14F-4D97-AF65-F5344CB8AC3E}">
        <p14:creationId xmlns:p14="http://schemas.microsoft.com/office/powerpoint/2010/main" val="607660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11</a:t>
            </a:fld>
            <a:endParaRPr lang="en-GB"/>
          </a:p>
        </p:txBody>
      </p:sp>
    </p:spTree>
    <p:extLst>
      <p:ext uri="{BB962C8B-B14F-4D97-AF65-F5344CB8AC3E}">
        <p14:creationId xmlns:p14="http://schemas.microsoft.com/office/powerpoint/2010/main" val="776203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12</a:t>
            </a:fld>
            <a:endParaRPr lang="en-GB"/>
          </a:p>
        </p:txBody>
      </p:sp>
    </p:spTree>
    <p:extLst>
      <p:ext uri="{BB962C8B-B14F-4D97-AF65-F5344CB8AC3E}">
        <p14:creationId xmlns:p14="http://schemas.microsoft.com/office/powerpoint/2010/main" val="147570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3</a:t>
            </a:fld>
            <a:endParaRPr lang="en-GB"/>
          </a:p>
        </p:txBody>
      </p:sp>
    </p:spTree>
    <p:extLst>
      <p:ext uri="{BB962C8B-B14F-4D97-AF65-F5344CB8AC3E}">
        <p14:creationId xmlns:p14="http://schemas.microsoft.com/office/powerpoint/2010/main" val="370776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4</a:t>
            </a:fld>
            <a:endParaRPr lang="en-GB"/>
          </a:p>
        </p:txBody>
      </p:sp>
    </p:spTree>
    <p:extLst>
      <p:ext uri="{BB962C8B-B14F-4D97-AF65-F5344CB8AC3E}">
        <p14:creationId xmlns:p14="http://schemas.microsoft.com/office/powerpoint/2010/main" val="2843238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5</a:t>
            </a:fld>
            <a:endParaRPr lang="en-GB"/>
          </a:p>
        </p:txBody>
      </p:sp>
    </p:spTree>
    <p:extLst>
      <p:ext uri="{BB962C8B-B14F-4D97-AF65-F5344CB8AC3E}">
        <p14:creationId xmlns:p14="http://schemas.microsoft.com/office/powerpoint/2010/main" val="337015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6</a:t>
            </a:fld>
            <a:endParaRPr lang="en-GB"/>
          </a:p>
        </p:txBody>
      </p:sp>
    </p:spTree>
    <p:extLst>
      <p:ext uri="{BB962C8B-B14F-4D97-AF65-F5344CB8AC3E}">
        <p14:creationId xmlns:p14="http://schemas.microsoft.com/office/powerpoint/2010/main" val="160516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7</a:t>
            </a:fld>
            <a:endParaRPr lang="en-GB"/>
          </a:p>
        </p:txBody>
      </p:sp>
    </p:spTree>
    <p:extLst>
      <p:ext uri="{BB962C8B-B14F-4D97-AF65-F5344CB8AC3E}">
        <p14:creationId xmlns:p14="http://schemas.microsoft.com/office/powerpoint/2010/main" val="3747866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8</a:t>
            </a:fld>
            <a:endParaRPr lang="en-GB"/>
          </a:p>
        </p:txBody>
      </p:sp>
    </p:spTree>
    <p:extLst>
      <p:ext uri="{BB962C8B-B14F-4D97-AF65-F5344CB8AC3E}">
        <p14:creationId xmlns:p14="http://schemas.microsoft.com/office/powerpoint/2010/main" val="567409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9</a:t>
            </a:fld>
            <a:endParaRPr lang="en-GB"/>
          </a:p>
        </p:txBody>
      </p:sp>
    </p:spTree>
    <p:extLst>
      <p:ext uri="{BB962C8B-B14F-4D97-AF65-F5344CB8AC3E}">
        <p14:creationId xmlns:p14="http://schemas.microsoft.com/office/powerpoint/2010/main" val="342038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10</a:t>
            </a:fld>
            <a:endParaRPr lang="en-GB"/>
          </a:p>
        </p:txBody>
      </p:sp>
    </p:spTree>
    <p:extLst>
      <p:ext uri="{BB962C8B-B14F-4D97-AF65-F5344CB8AC3E}">
        <p14:creationId xmlns:p14="http://schemas.microsoft.com/office/powerpoint/2010/main" val="2390799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20/10/2019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95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20/10/2019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97305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20/10/2019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413390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20/10/2019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8110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06FF8-4769-4691-A860-171D2AFB3E65}" type="datetimeFigureOut">
              <a:rPr lang="en-GB" smtClean="0"/>
              <a:t>20/10/2019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80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906FF8-4769-4691-A860-171D2AFB3E65}" type="datetimeFigureOut">
              <a:rPr lang="en-GB" smtClean="0"/>
              <a:t>20/10/2019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06302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906FF8-4769-4691-A860-171D2AFB3E65}" type="datetimeFigureOut">
              <a:rPr lang="en-GB" smtClean="0"/>
              <a:t>20/10/2019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185871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906FF8-4769-4691-A860-171D2AFB3E65}" type="datetimeFigureOut">
              <a:rPr lang="en-GB" smtClean="0"/>
              <a:t>20/10/2019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428806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906FF8-4769-4691-A860-171D2AFB3E65}" type="datetimeFigureOut">
              <a:rPr lang="en-GB" smtClean="0"/>
              <a:t>20/10/2019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259536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906FF8-4769-4691-A860-171D2AFB3E65}" type="datetimeFigureOut">
              <a:rPr lang="en-GB" smtClean="0"/>
              <a:t>20/10/2019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740EC1-54FD-4CA6-975E-8EA21BFF07B7}" type="slidenum">
              <a:rPr lang="en-GB" smtClean="0"/>
              <a:t>‹#›</a:t>
            </a:fld>
            <a:endParaRPr lang="en-GB"/>
          </a:p>
        </p:txBody>
      </p:sp>
    </p:spTree>
    <p:extLst>
      <p:ext uri="{BB962C8B-B14F-4D97-AF65-F5344CB8AC3E}">
        <p14:creationId xmlns:p14="http://schemas.microsoft.com/office/powerpoint/2010/main" val="53624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06FF8-4769-4691-A860-171D2AFB3E65}" type="datetimeFigureOut">
              <a:rPr lang="en-GB" smtClean="0"/>
              <a:t>20/10/2019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3536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906FF8-4769-4691-A860-171D2AFB3E65}" type="datetimeFigureOut">
              <a:rPr lang="en-GB" smtClean="0"/>
              <a:t>20/10/2019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740EC1-54FD-4CA6-975E-8EA21BFF07B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1481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andom-quotes.now.sh/get-all-quot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808" y="448056"/>
            <a:ext cx="10058400" cy="1289304"/>
          </a:xfrm>
        </p:spPr>
        <p:txBody>
          <a:bodyPr>
            <a:normAutofit/>
          </a:bodyPr>
          <a:lstStyle/>
          <a:p>
            <a:r>
              <a:rPr lang="en-US" sz="6000" dirty="0" smtClean="0"/>
              <a:t>Mobile Application Development</a:t>
            </a:r>
            <a:endParaRPr lang="en-GB" sz="6000" dirty="0"/>
          </a:p>
        </p:txBody>
      </p:sp>
      <p:sp>
        <p:nvSpPr>
          <p:cNvPr id="3" name="Subtitle 2"/>
          <p:cNvSpPr>
            <a:spLocks noGrp="1"/>
          </p:cNvSpPr>
          <p:nvPr>
            <p:ph type="subTitle" idx="1"/>
          </p:nvPr>
        </p:nvSpPr>
        <p:spPr>
          <a:xfrm>
            <a:off x="749808" y="2160289"/>
            <a:ext cx="10058400" cy="1143000"/>
          </a:xfrm>
        </p:spPr>
        <p:txBody>
          <a:bodyPr>
            <a:normAutofit/>
          </a:bodyPr>
          <a:lstStyle/>
          <a:p>
            <a:pPr algn="ctr"/>
            <a:r>
              <a:rPr lang="en-US" dirty="0" smtClean="0"/>
              <a:t>Lecture </a:t>
            </a:r>
            <a:r>
              <a:rPr lang="en-US" dirty="0" smtClean="0"/>
              <a:t>13 </a:t>
            </a:r>
            <a:endParaRPr lang="en-GB" dirty="0"/>
          </a:p>
        </p:txBody>
      </p:sp>
    </p:spTree>
    <p:extLst>
      <p:ext uri="{BB962C8B-B14F-4D97-AF65-F5344CB8AC3E}">
        <p14:creationId xmlns:p14="http://schemas.microsoft.com/office/powerpoint/2010/main" val="4188851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Asynchronous data in Ionic</a:t>
            </a:r>
            <a:endParaRPr lang="en-GB" dirty="0"/>
          </a:p>
        </p:txBody>
      </p:sp>
      <p:sp>
        <p:nvSpPr>
          <p:cNvPr id="3" name="Content Placeholder 2"/>
          <p:cNvSpPr>
            <a:spLocks noGrp="1"/>
          </p:cNvSpPr>
          <p:nvPr>
            <p:ph idx="1"/>
          </p:nvPr>
        </p:nvSpPr>
        <p:spPr>
          <a:xfrm>
            <a:off x="1097279" y="2146041"/>
            <a:ext cx="4018185" cy="3614679"/>
          </a:xfrm>
        </p:spPr>
        <p:txBody>
          <a:bodyPr>
            <a:noAutofit/>
          </a:bodyPr>
          <a:lstStyle/>
          <a:p>
            <a:pPr>
              <a:lnSpc>
                <a:spcPct val="200000"/>
              </a:lnSpc>
              <a:buFont typeface="Wingdings" panose="05000000000000000000" pitchFamily="2" charset="2"/>
              <a:buChar char="§"/>
            </a:pPr>
            <a:r>
              <a:rPr lang="en-US" dirty="0" smtClean="0"/>
              <a:t> Here is what the html looks like. </a:t>
            </a:r>
          </a:p>
          <a:p>
            <a:pPr>
              <a:lnSpc>
                <a:spcPct val="200000"/>
              </a:lnSpc>
              <a:buFont typeface="Wingdings" panose="05000000000000000000" pitchFamily="2" charset="2"/>
              <a:buChar char="§"/>
            </a:pPr>
            <a:r>
              <a:rPr lang="en-US" dirty="0"/>
              <a:t> </a:t>
            </a:r>
            <a:r>
              <a:rPr lang="en-US" dirty="0" smtClean="0"/>
              <a:t>We have binded </a:t>
            </a:r>
            <a:r>
              <a:rPr lang="en-US" b="1" dirty="0" smtClean="0"/>
              <a:t>githubname</a:t>
            </a:r>
            <a:r>
              <a:rPr lang="en-US" dirty="0" smtClean="0"/>
              <a:t> with the input using Angular’s </a:t>
            </a:r>
            <a:r>
              <a:rPr lang="en-US" b="1" dirty="0" smtClean="0"/>
              <a:t>two-way binding</a:t>
            </a:r>
            <a:endParaRPr lang="en-US" b="1" dirty="0" smtClean="0"/>
          </a:p>
          <a:p>
            <a:pPr>
              <a:lnSpc>
                <a:spcPct val="200000"/>
              </a:lnSpc>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5503654" y="1866900"/>
            <a:ext cx="5964446" cy="3124200"/>
          </a:xfrm>
          <a:prstGeom prst="rect">
            <a:avLst/>
          </a:prstGeom>
        </p:spPr>
      </p:pic>
    </p:spTree>
    <p:extLst>
      <p:ext uri="{BB962C8B-B14F-4D97-AF65-F5344CB8AC3E}">
        <p14:creationId xmlns:p14="http://schemas.microsoft.com/office/powerpoint/2010/main" val="512359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Asynchronous data in Ionic</a:t>
            </a:r>
            <a:endParaRPr lang="en-GB" dirty="0"/>
          </a:p>
        </p:txBody>
      </p:sp>
      <p:sp>
        <p:nvSpPr>
          <p:cNvPr id="3" name="Content Placeholder 2"/>
          <p:cNvSpPr>
            <a:spLocks noGrp="1"/>
          </p:cNvSpPr>
          <p:nvPr>
            <p:ph idx="1"/>
          </p:nvPr>
        </p:nvSpPr>
        <p:spPr>
          <a:xfrm>
            <a:off x="1097279" y="2146041"/>
            <a:ext cx="5898744" cy="3614679"/>
          </a:xfrm>
        </p:spPr>
        <p:txBody>
          <a:bodyPr>
            <a:noAutofit/>
          </a:bodyPr>
          <a:lstStyle/>
          <a:p>
            <a:pPr>
              <a:lnSpc>
                <a:spcPct val="200000"/>
              </a:lnSpc>
              <a:buFont typeface="Wingdings" panose="05000000000000000000" pitchFamily="2" charset="2"/>
              <a:buChar char="§"/>
            </a:pPr>
            <a:r>
              <a:rPr lang="en-US" dirty="0" smtClean="0"/>
              <a:t> Here is what the typescript file looks like. </a:t>
            </a:r>
          </a:p>
          <a:p>
            <a:pPr>
              <a:lnSpc>
                <a:spcPct val="200000"/>
              </a:lnSpc>
              <a:buFont typeface="Wingdings" panose="05000000000000000000" pitchFamily="2" charset="2"/>
              <a:buChar char="§"/>
            </a:pPr>
            <a:r>
              <a:rPr lang="en-US" dirty="0"/>
              <a:t> </a:t>
            </a:r>
            <a:r>
              <a:rPr lang="en-US" dirty="0" smtClean="0"/>
              <a:t>Whenever the search button is clicked, the </a:t>
            </a:r>
            <a:r>
              <a:rPr lang="en-US" b="1" dirty="0" smtClean="0"/>
              <a:t>search() </a:t>
            </a:r>
            <a:r>
              <a:rPr lang="en-US" dirty="0" smtClean="0"/>
              <a:t>method is called which sends the name to the service. And once the data returns we display it. Here we use loading variable to know whether our data has loaded or not. This helps us display a loader. </a:t>
            </a: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7427344" y="1737360"/>
            <a:ext cx="3821501" cy="4636685"/>
          </a:xfrm>
          <a:prstGeom prst="rect">
            <a:avLst/>
          </a:prstGeom>
        </p:spPr>
      </p:pic>
    </p:spTree>
    <p:extLst>
      <p:ext uri="{BB962C8B-B14F-4D97-AF65-F5344CB8AC3E}">
        <p14:creationId xmlns:p14="http://schemas.microsoft.com/office/powerpoint/2010/main" val="614013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Asynchronous data in Ionic</a:t>
            </a:r>
            <a:endParaRPr lang="en-GB" dirty="0"/>
          </a:p>
        </p:txBody>
      </p:sp>
      <p:sp>
        <p:nvSpPr>
          <p:cNvPr id="3" name="Content Placeholder 2"/>
          <p:cNvSpPr>
            <a:spLocks noGrp="1"/>
          </p:cNvSpPr>
          <p:nvPr>
            <p:ph idx="1"/>
          </p:nvPr>
        </p:nvSpPr>
        <p:spPr>
          <a:xfrm>
            <a:off x="1097279" y="2146041"/>
            <a:ext cx="5898744" cy="3614679"/>
          </a:xfrm>
        </p:spPr>
        <p:txBody>
          <a:bodyPr>
            <a:noAutofit/>
          </a:bodyPr>
          <a:lstStyle/>
          <a:p>
            <a:pPr>
              <a:lnSpc>
                <a:spcPct val="200000"/>
              </a:lnSpc>
              <a:buFont typeface="Wingdings" panose="05000000000000000000" pitchFamily="2" charset="2"/>
              <a:buChar char="§"/>
            </a:pPr>
            <a:r>
              <a:rPr lang="en-US" dirty="0" smtClean="0"/>
              <a:t> We can use different types of loaders. </a:t>
            </a:r>
          </a:p>
          <a:p>
            <a:pPr>
              <a:lnSpc>
                <a:spcPct val="200000"/>
              </a:lnSpc>
              <a:buFont typeface="Wingdings" panose="05000000000000000000" pitchFamily="2" charset="2"/>
              <a:buChar char="§"/>
            </a:pPr>
            <a:r>
              <a:rPr lang="en-US" dirty="0" smtClean="0"/>
              <a:t> Ionic provides , ion-spinner, ion-loading, &lt;ion-skeleton-text&gt;, &lt;ion-progress-bar&gt; like the one on the right etc.</a:t>
            </a:r>
          </a:p>
          <a:p>
            <a:pPr>
              <a:lnSpc>
                <a:spcPct val="200000"/>
              </a:lnSpc>
              <a:buFont typeface="Wingdings" panose="05000000000000000000" pitchFamily="2" charset="2"/>
              <a:buChar char="§"/>
            </a:pPr>
            <a:r>
              <a:rPr lang="en-US" dirty="0"/>
              <a:t> </a:t>
            </a:r>
            <a:r>
              <a:rPr lang="en-US" dirty="0" smtClean="0"/>
              <a:t>Use loaders which enhance the user experience (UX)</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7290400" y="1737359"/>
            <a:ext cx="4305300" cy="4482285"/>
          </a:xfrm>
          <a:prstGeom prst="rect">
            <a:avLst/>
          </a:prstGeom>
        </p:spPr>
      </p:pic>
    </p:spTree>
    <p:extLst>
      <p:ext uri="{BB962C8B-B14F-4D97-AF65-F5344CB8AC3E}">
        <p14:creationId xmlns:p14="http://schemas.microsoft.com/office/powerpoint/2010/main" val="1890225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Asynchronous data in Ionic</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dirty="0" smtClean="0"/>
              <a:t> </a:t>
            </a:r>
            <a:r>
              <a:rPr lang="en-US" dirty="0" smtClean="0"/>
              <a:t>Uptil now, we have been using static data which has always been there and we were always able to see the data very quickly like those list of students (55). </a:t>
            </a:r>
          </a:p>
          <a:p>
            <a:pPr>
              <a:lnSpc>
                <a:spcPct val="200000"/>
              </a:lnSpc>
              <a:buFont typeface="Wingdings" panose="05000000000000000000" pitchFamily="2" charset="2"/>
              <a:buChar char="§"/>
            </a:pPr>
            <a:r>
              <a:rPr lang="en-US" dirty="0"/>
              <a:t> </a:t>
            </a:r>
            <a:r>
              <a:rPr lang="en-US" dirty="0" smtClean="0"/>
              <a:t>What if that list of students was sent from IIUI’s database? From their server which we dont know where its located. In that case, loading that will take time. Maybe less than 1 second. Maybe upto 5 seconds depending on the network/speed of internet. </a:t>
            </a:r>
            <a:endParaRPr lang="en-US" dirty="0" smtClean="0"/>
          </a:p>
          <a:p>
            <a:pPr>
              <a:lnSpc>
                <a:spcPct val="200000"/>
              </a:lnSpc>
              <a:buFont typeface="Wingdings" panose="05000000000000000000" pitchFamily="2" charset="2"/>
              <a:buChar char="§"/>
            </a:pPr>
            <a:endParaRPr lang="en-US" dirty="0"/>
          </a:p>
        </p:txBody>
      </p:sp>
    </p:spTree>
    <p:extLst>
      <p:ext uri="{BB962C8B-B14F-4D97-AF65-F5344CB8AC3E}">
        <p14:creationId xmlns:p14="http://schemas.microsoft.com/office/powerpoint/2010/main" val="3122947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Asynchronous data in Ionic</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dirty="0" smtClean="0"/>
              <a:t> </a:t>
            </a:r>
            <a:r>
              <a:rPr lang="en-US" dirty="0" smtClean="0"/>
              <a:t>In order to load the data from a server, we would use a REST API. We would use a GET request that would retrieve us that data.  Getting data from a server is usually done via HTTP requests to that URL. </a:t>
            </a:r>
          </a:p>
          <a:p>
            <a:pPr>
              <a:lnSpc>
                <a:spcPct val="200000"/>
              </a:lnSpc>
              <a:buFont typeface="Wingdings" panose="05000000000000000000" pitchFamily="2" charset="2"/>
              <a:buChar char="§"/>
            </a:pPr>
            <a:r>
              <a:rPr lang="en-US" dirty="0"/>
              <a:t> </a:t>
            </a:r>
            <a:r>
              <a:rPr lang="en-US" dirty="0" smtClean="0"/>
              <a:t>In our first example, we will display quotes from an API which is hosted at random-quotes.now.sh</a:t>
            </a:r>
            <a:endParaRPr lang="en-US" dirty="0" smtClean="0"/>
          </a:p>
          <a:p>
            <a:pPr>
              <a:lnSpc>
                <a:spcPct val="200000"/>
              </a:lnSpc>
              <a:buFont typeface="Wingdings" panose="05000000000000000000" pitchFamily="2" charset="2"/>
              <a:buChar char="§"/>
            </a:pPr>
            <a:endParaRPr lang="en-US" dirty="0"/>
          </a:p>
        </p:txBody>
      </p:sp>
    </p:spTree>
    <p:extLst>
      <p:ext uri="{BB962C8B-B14F-4D97-AF65-F5344CB8AC3E}">
        <p14:creationId xmlns:p14="http://schemas.microsoft.com/office/powerpoint/2010/main" val="4070263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Asynchronous data in Ionic</a:t>
            </a:r>
            <a:endParaRPr lang="en-GB" dirty="0"/>
          </a:p>
        </p:txBody>
      </p:sp>
      <p:sp>
        <p:nvSpPr>
          <p:cNvPr id="3" name="Content Placeholder 2"/>
          <p:cNvSpPr>
            <a:spLocks noGrp="1"/>
          </p:cNvSpPr>
          <p:nvPr>
            <p:ph idx="1"/>
          </p:nvPr>
        </p:nvSpPr>
        <p:spPr>
          <a:xfrm>
            <a:off x="1097280" y="2146041"/>
            <a:ext cx="4768682" cy="3614679"/>
          </a:xfrm>
        </p:spPr>
        <p:txBody>
          <a:bodyPr>
            <a:noAutofit/>
          </a:bodyPr>
          <a:lstStyle/>
          <a:p>
            <a:pPr>
              <a:lnSpc>
                <a:spcPct val="200000"/>
              </a:lnSpc>
              <a:buFont typeface="Wingdings" panose="05000000000000000000" pitchFamily="2" charset="2"/>
              <a:buChar char="§"/>
            </a:pPr>
            <a:r>
              <a:rPr lang="en-US" dirty="0" smtClean="0"/>
              <a:t> </a:t>
            </a:r>
            <a:r>
              <a:rPr lang="en-US" dirty="0" smtClean="0"/>
              <a:t>When ever we have to load data, remember we need a Service. In the service, we make fetch data in an angular/ionic application.</a:t>
            </a:r>
          </a:p>
          <a:p>
            <a:pPr>
              <a:lnSpc>
                <a:spcPct val="200000"/>
              </a:lnSpc>
              <a:buFont typeface="Wingdings" panose="05000000000000000000" pitchFamily="2" charset="2"/>
              <a:buChar char="§"/>
            </a:pPr>
            <a:r>
              <a:rPr lang="en-US" dirty="0"/>
              <a:t> </a:t>
            </a:r>
            <a:r>
              <a:rPr lang="en-US" dirty="0" smtClean="0"/>
              <a:t>Opening </a:t>
            </a:r>
            <a:r>
              <a:rPr lang="en-GB" dirty="0">
                <a:hlinkClick r:id="rId3"/>
              </a:rPr>
              <a:t>https://</a:t>
            </a:r>
            <a:r>
              <a:rPr lang="en-GB" dirty="0" smtClean="0">
                <a:hlinkClick r:id="rId3"/>
              </a:rPr>
              <a:t>random-quotes.now.sh/get-all-quotes</a:t>
            </a:r>
            <a:r>
              <a:rPr lang="en-GB" dirty="0" smtClean="0"/>
              <a:t> in browser</a:t>
            </a:r>
          </a:p>
          <a:p>
            <a:pPr>
              <a:lnSpc>
                <a:spcPct val="200000"/>
              </a:lnSpc>
              <a:buFont typeface="Wingdings" panose="05000000000000000000" pitchFamily="2" charset="2"/>
              <a:buChar char="§"/>
            </a:pPr>
            <a:r>
              <a:rPr lang="en-US" dirty="0" smtClean="0"/>
              <a:t> Lets display it in our app</a:t>
            </a: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4"/>
          <a:stretch>
            <a:fillRect/>
          </a:stretch>
        </p:blipFill>
        <p:spPr>
          <a:xfrm>
            <a:off x="5963404" y="1908919"/>
            <a:ext cx="5632066" cy="4088921"/>
          </a:xfrm>
          <a:prstGeom prst="rect">
            <a:avLst/>
          </a:prstGeom>
        </p:spPr>
      </p:pic>
    </p:spTree>
    <p:extLst>
      <p:ext uri="{BB962C8B-B14F-4D97-AF65-F5344CB8AC3E}">
        <p14:creationId xmlns:p14="http://schemas.microsoft.com/office/powerpoint/2010/main" val="2430927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Asynchronous data in Ionic</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dirty="0" smtClean="0"/>
              <a:t> </a:t>
            </a:r>
            <a:r>
              <a:rPr lang="en-US" dirty="0" smtClean="0"/>
              <a:t>For making HTTP Requests, Angular provides an </a:t>
            </a:r>
            <a:r>
              <a:rPr lang="en-US" b="1" dirty="0" smtClean="0"/>
              <a:t>HttpClientModule </a:t>
            </a:r>
            <a:r>
              <a:rPr lang="en-US" dirty="0" smtClean="0"/>
              <a:t>which we need to import in our app module.</a:t>
            </a:r>
            <a:endParaRPr lang="en-US" dirty="0" smtClean="0"/>
          </a:p>
          <a:p>
            <a:pPr>
              <a:lnSpc>
                <a:spcPct val="200000"/>
              </a:lnSpc>
              <a:buFont typeface="Wingdings" panose="05000000000000000000" pitchFamily="2" charset="2"/>
              <a:buChar char="§"/>
            </a:pPr>
            <a:r>
              <a:rPr lang="en-US" dirty="0" smtClean="0"/>
              <a:t> We will be writing the API call code in our Service, so lets create a service with name data-listings.</a:t>
            </a:r>
            <a:endParaRPr lang="en-US" dirty="0"/>
          </a:p>
        </p:txBody>
      </p:sp>
    </p:spTree>
    <p:extLst>
      <p:ext uri="{BB962C8B-B14F-4D97-AF65-F5344CB8AC3E}">
        <p14:creationId xmlns:p14="http://schemas.microsoft.com/office/powerpoint/2010/main" val="2693320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Asynchronous data in Ionic</a:t>
            </a:r>
            <a:endParaRPr lang="en-GB" dirty="0"/>
          </a:p>
        </p:txBody>
      </p:sp>
      <p:sp>
        <p:nvSpPr>
          <p:cNvPr id="3" name="Content Placeholder 2"/>
          <p:cNvSpPr>
            <a:spLocks noGrp="1"/>
          </p:cNvSpPr>
          <p:nvPr>
            <p:ph idx="1"/>
          </p:nvPr>
        </p:nvSpPr>
        <p:spPr>
          <a:xfrm>
            <a:off x="1097279" y="2146041"/>
            <a:ext cx="5165497" cy="3614679"/>
          </a:xfrm>
        </p:spPr>
        <p:txBody>
          <a:bodyPr>
            <a:noAutofit/>
          </a:bodyPr>
          <a:lstStyle/>
          <a:p>
            <a:pPr>
              <a:lnSpc>
                <a:spcPct val="200000"/>
              </a:lnSpc>
              <a:buFont typeface="Wingdings" panose="05000000000000000000" pitchFamily="2" charset="2"/>
              <a:buChar char="§"/>
            </a:pPr>
            <a:r>
              <a:rPr lang="en-US" dirty="0" smtClean="0"/>
              <a:t> Here is how our service file looks like.</a:t>
            </a:r>
          </a:p>
          <a:p>
            <a:pPr>
              <a:lnSpc>
                <a:spcPct val="200000"/>
              </a:lnSpc>
              <a:buFont typeface="Wingdings" panose="05000000000000000000" pitchFamily="2" charset="2"/>
              <a:buChar char="§"/>
            </a:pPr>
            <a:r>
              <a:rPr lang="en-US" dirty="0"/>
              <a:t> </a:t>
            </a:r>
            <a:r>
              <a:rPr lang="en-US" dirty="0" smtClean="0"/>
              <a:t>We use Angular’s built-in HTTP module instead of using something like Fetch/Axios to make the GET request.</a:t>
            </a:r>
            <a:endParaRPr lang="en-US" dirty="0"/>
          </a:p>
        </p:txBody>
      </p:sp>
      <p:pic>
        <p:nvPicPr>
          <p:cNvPr id="4" name="Picture 3"/>
          <p:cNvPicPr>
            <a:picLocks noChangeAspect="1"/>
          </p:cNvPicPr>
          <p:nvPr/>
        </p:nvPicPr>
        <p:blipFill>
          <a:blip r:embed="rId3"/>
          <a:stretch>
            <a:fillRect/>
          </a:stretch>
        </p:blipFill>
        <p:spPr>
          <a:xfrm>
            <a:off x="6487065" y="1838824"/>
            <a:ext cx="5170367" cy="4229112"/>
          </a:xfrm>
          <a:prstGeom prst="rect">
            <a:avLst/>
          </a:prstGeom>
        </p:spPr>
      </p:pic>
    </p:spTree>
    <p:extLst>
      <p:ext uri="{BB962C8B-B14F-4D97-AF65-F5344CB8AC3E}">
        <p14:creationId xmlns:p14="http://schemas.microsoft.com/office/powerpoint/2010/main" val="3705147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Asynchronous data in Ionic</a:t>
            </a:r>
            <a:endParaRPr lang="en-GB" dirty="0"/>
          </a:p>
        </p:txBody>
      </p:sp>
      <p:sp>
        <p:nvSpPr>
          <p:cNvPr id="3" name="Content Placeholder 2"/>
          <p:cNvSpPr>
            <a:spLocks noGrp="1"/>
          </p:cNvSpPr>
          <p:nvPr>
            <p:ph idx="1"/>
          </p:nvPr>
        </p:nvSpPr>
        <p:spPr>
          <a:xfrm>
            <a:off x="1097279" y="2146041"/>
            <a:ext cx="5165497" cy="3614679"/>
          </a:xfrm>
        </p:spPr>
        <p:txBody>
          <a:bodyPr>
            <a:noAutofit/>
          </a:bodyPr>
          <a:lstStyle/>
          <a:p>
            <a:pPr>
              <a:lnSpc>
                <a:spcPct val="200000"/>
              </a:lnSpc>
              <a:buFont typeface="Wingdings" panose="05000000000000000000" pitchFamily="2" charset="2"/>
              <a:buChar char="§"/>
            </a:pPr>
            <a:r>
              <a:rPr lang="en-US" dirty="0" smtClean="0"/>
              <a:t> Here is how the component file looks like.</a:t>
            </a:r>
          </a:p>
          <a:p>
            <a:pPr>
              <a:lnSpc>
                <a:spcPct val="200000"/>
              </a:lnSpc>
              <a:buFont typeface="Wingdings" panose="05000000000000000000" pitchFamily="2" charset="2"/>
              <a:buChar char="§"/>
            </a:pPr>
            <a:r>
              <a:rPr lang="en-US" dirty="0"/>
              <a:t> </a:t>
            </a:r>
            <a:r>
              <a:rPr lang="en-US" dirty="0" smtClean="0"/>
              <a:t>Since from our service, we return an Observable, here we have to subscribe. We get the data and we store it in quotes array which we display using *ngFor</a:t>
            </a:r>
            <a:endParaRPr lang="en-US" dirty="0" smtClean="0"/>
          </a:p>
          <a:p>
            <a:pPr>
              <a:lnSpc>
                <a:spcPct val="200000"/>
              </a:lnSpc>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7177177" y="2000553"/>
            <a:ext cx="4301510" cy="4253597"/>
          </a:xfrm>
          <a:prstGeom prst="rect">
            <a:avLst/>
          </a:prstGeom>
        </p:spPr>
      </p:pic>
    </p:spTree>
    <p:extLst>
      <p:ext uri="{BB962C8B-B14F-4D97-AF65-F5344CB8AC3E}">
        <p14:creationId xmlns:p14="http://schemas.microsoft.com/office/powerpoint/2010/main" val="716001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419850"/>
          </a:xfrm>
          <a:prstGeom prst="rect">
            <a:avLst/>
          </a:prstGeom>
        </p:spPr>
      </p:pic>
    </p:spTree>
    <p:extLst>
      <p:ext uri="{BB962C8B-B14F-4D97-AF65-F5344CB8AC3E}">
        <p14:creationId xmlns:p14="http://schemas.microsoft.com/office/powerpoint/2010/main" val="581929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Asynchronous data in Ionic</a:t>
            </a:r>
            <a:endParaRPr lang="en-GB" dirty="0"/>
          </a:p>
        </p:txBody>
      </p:sp>
      <p:sp>
        <p:nvSpPr>
          <p:cNvPr id="3" name="Content Placeholder 2"/>
          <p:cNvSpPr>
            <a:spLocks noGrp="1"/>
          </p:cNvSpPr>
          <p:nvPr>
            <p:ph idx="1"/>
          </p:nvPr>
        </p:nvSpPr>
        <p:spPr>
          <a:xfrm>
            <a:off x="1097279" y="2146041"/>
            <a:ext cx="6821770" cy="3614679"/>
          </a:xfrm>
        </p:spPr>
        <p:txBody>
          <a:bodyPr>
            <a:noAutofit/>
          </a:bodyPr>
          <a:lstStyle/>
          <a:p>
            <a:pPr>
              <a:lnSpc>
                <a:spcPct val="200000"/>
              </a:lnSpc>
              <a:buFont typeface="Wingdings" panose="05000000000000000000" pitchFamily="2" charset="2"/>
              <a:buChar char="§"/>
            </a:pPr>
            <a:r>
              <a:rPr lang="en-US" dirty="0" smtClean="0"/>
              <a:t> Lets take the example a little further and make it more real. This time, we will search repositories of github users by using Github API.</a:t>
            </a:r>
          </a:p>
          <a:p>
            <a:pPr>
              <a:lnSpc>
                <a:spcPct val="200000"/>
              </a:lnSpc>
              <a:buFont typeface="Wingdings" panose="05000000000000000000" pitchFamily="2" charset="2"/>
              <a:buChar char="§"/>
            </a:pPr>
            <a:r>
              <a:rPr lang="en-US" dirty="0"/>
              <a:t> </a:t>
            </a:r>
            <a:r>
              <a:rPr lang="en-US" dirty="0" smtClean="0"/>
              <a:t>We will make an API call when the user clicks on Search button</a:t>
            </a: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8214709" y="1897811"/>
            <a:ext cx="2783623" cy="4368417"/>
          </a:xfrm>
          <a:prstGeom prst="rect">
            <a:avLst/>
          </a:prstGeom>
        </p:spPr>
      </p:pic>
    </p:spTree>
    <p:extLst>
      <p:ext uri="{BB962C8B-B14F-4D97-AF65-F5344CB8AC3E}">
        <p14:creationId xmlns:p14="http://schemas.microsoft.com/office/powerpoint/2010/main" val="323571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4135</TotalTime>
  <Words>731</Words>
  <Application>Microsoft Office PowerPoint</Application>
  <PresentationFormat>Widescreen</PresentationFormat>
  <Paragraphs>56</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Mobile Application Development</vt:lpstr>
      <vt:lpstr>Loading Asynchronous data in Ionic</vt:lpstr>
      <vt:lpstr>Loading Asynchronous data in Ionic</vt:lpstr>
      <vt:lpstr>Loading Asynchronous data in Ionic</vt:lpstr>
      <vt:lpstr>Loading Asynchronous data in Ionic</vt:lpstr>
      <vt:lpstr>Loading Asynchronous data in Ionic</vt:lpstr>
      <vt:lpstr>Loading Asynchronous data in Ionic</vt:lpstr>
      <vt:lpstr>PowerPoint Presentation</vt:lpstr>
      <vt:lpstr>Loading Asynchronous data in Ionic</vt:lpstr>
      <vt:lpstr>Loading Asynchronous data in Ionic</vt:lpstr>
      <vt:lpstr>Loading Asynchronous data in Ionic</vt:lpstr>
      <vt:lpstr>Loading Asynchronous data in Ionic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Windows User</dc:creator>
  <cp:lastModifiedBy>Windows User</cp:lastModifiedBy>
  <cp:revision>146</cp:revision>
  <dcterms:created xsi:type="dcterms:W3CDTF">2019-09-01T16:21:19Z</dcterms:created>
  <dcterms:modified xsi:type="dcterms:W3CDTF">2019-10-20T13:36:30Z</dcterms:modified>
</cp:coreProperties>
</file>