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56" r:id="rId2"/>
    <p:sldId id="259" r:id="rId3"/>
    <p:sldId id="289" r:id="rId4"/>
    <p:sldId id="288" r:id="rId5"/>
    <p:sldId id="286" r:id="rId6"/>
    <p:sldId id="287" r:id="rId7"/>
    <p:sldId id="296" r:id="rId8"/>
    <p:sldId id="298" r:id="rId9"/>
    <p:sldId id="297" r:id="rId10"/>
    <p:sldId id="284" r:id="rId11"/>
    <p:sldId id="290" r:id="rId12"/>
    <p:sldId id="291" r:id="rId13"/>
    <p:sldId id="292" r:id="rId14"/>
    <p:sldId id="293" r:id="rId15"/>
    <p:sldId id="294" r:id="rId16"/>
    <p:sldId id="295" r:id="rId17"/>
    <p:sldId id="299" r:id="rId18"/>
    <p:sldId id="30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8039" autoAdjust="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2A6A4-4365-4DD8-8CB7-3A4F849F3EAA}" type="datetimeFigureOut">
              <a:rPr lang="en-GB" smtClean="0"/>
              <a:t>04/12/2019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08C73-6BC7-4BA2-835D-680D330A3961}" type="slidenum">
              <a:rPr lang="en-GB" smtClean="0"/>
              <a:t>‹#›</a:t>
            </a:fld>
            <a:endParaRPr lang="en-GB"/>
          </a:p>
        </p:txBody>
      </p:sp>
    </p:spTree>
    <p:extLst>
      <p:ext uri="{BB962C8B-B14F-4D97-AF65-F5344CB8AC3E}">
        <p14:creationId xmlns:p14="http://schemas.microsoft.com/office/powerpoint/2010/main" val="3119745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2</a:t>
            </a:fld>
            <a:endParaRPr lang="en-GB"/>
          </a:p>
        </p:txBody>
      </p:sp>
    </p:spTree>
    <p:extLst>
      <p:ext uri="{BB962C8B-B14F-4D97-AF65-F5344CB8AC3E}">
        <p14:creationId xmlns:p14="http://schemas.microsoft.com/office/powerpoint/2010/main" val="607660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13</a:t>
            </a:fld>
            <a:endParaRPr lang="en-GB"/>
          </a:p>
        </p:txBody>
      </p:sp>
    </p:spTree>
    <p:extLst>
      <p:ext uri="{BB962C8B-B14F-4D97-AF65-F5344CB8AC3E}">
        <p14:creationId xmlns:p14="http://schemas.microsoft.com/office/powerpoint/2010/main" val="2968083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14</a:t>
            </a:fld>
            <a:endParaRPr lang="en-GB"/>
          </a:p>
        </p:txBody>
      </p:sp>
    </p:spTree>
    <p:extLst>
      <p:ext uri="{BB962C8B-B14F-4D97-AF65-F5344CB8AC3E}">
        <p14:creationId xmlns:p14="http://schemas.microsoft.com/office/powerpoint/2010/main" val="1098072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15</a:t>
            </a:fld>
            <a:endParaRPr lang="en-GB"/>
          </a:p>
        </p:txBody>
      </p:sp>
    </p:spTree>
    <p:extLst>
      <p:ext uri="{BB962C8B-B14F-4D97-AF65-F5344CB8AC3E}">
        <p14:creationId xmlns:p14="http://schemas.microsoft.com/office/powerpoint/2010/main" val="307700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16</a:t>
            </a:fld>
            <a:endParaRPr lang="en-GB"/>
          </a:p>
        </p:txBody>
      </p:sp>
    </p:spTree>
    <p:extLst>
      <p:ext uri="{BB962C8B-B14F-4D97-AF65-F5344CB8AC3E}">
        <p14:creationId xmlns:p14="http://schemas.microsoft.com/office/powerpoint/2010/main" val="1532300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17</a:t>
            </a:fld>
            <a:endParaRPr lang="en-GB"/>
          </a:p>
        </p:txBody>
      </p:sp>
    </p:spTree>
    <p:extLst>
      <p:ext uri="{BB962C8B-B14F-4D97-AF65-F5344CB8AC3E}">
        <p14:creationId xmlns:p14="http://schemas.microsoft.com/office/powerpoint/2010/main" val="4028793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18</a:t>
            </a:fld>
            <a:endParaRPr lang="en-GB"/>
          </a:p>
        </p:txBody>
      </p:sp>
    </p:spTree>
    <p:extLst>
      <p:ext uri="{BB962C8B-B14F-4D97-AF65-F5344CB8AC3E}">
        <p14:creationId xmlns:p14="http://schemas.microsoft.com/office/powerpoint/2010/main" val="3314926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3</a:t>
            </a:fld>
            <a:endParaRPr lang="en-GB"/>
          </a:p>
        </p:txBody>
      </p:sp>
    </p:spTree>
    <p:extLst>
      <p:ext uri="{BB962C8B-B14F-4D97-AF65-F5344CB8AC3E}">
        <p14:creationId xmlns:p14="http://schemas.microsoft.com/office/powerpoint/2010/main" val="823596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4</a:t>
            </a:fld>
            <a:endParaRPr lang="en-GB"/>
          </a:p>
        </p:txBody>
      </p:sp>
    </p:spTree>
    <p:extLst>
      <p:ext uri="{BB962C8B-B14F-4D97-AF65-F5344CB8AC3E}">
        <p14:creationId xmlns:p14="http://schemas.microsoft.com/office/powerpoint/2010/main" val="3130533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5</a:t>
            </a:fld>
            <a:endParaRPr lang="en-GB"/>
          </a:p>
        </p:txBody>
      </p:sp>
    </p:spTree>
    <p:extLst>
      <p:ext uri="{BB962C8B-B14F-4D97-AF65-F5344CB8AC3E}">
        <p14:creationId xmlns:p14="http://schemas.microsoft.com/office/powerpoint/2010/main" val="2807746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6</a:t>
            </a:fld>
            <a:endParaRPr lang="en-GB"/>
          </a:p>
        </p:txBody>
      </p:sp>
    </p:spTree>
    <p:extLst>
      <p:ext uri="{BB962C8B-B14F-4D97-AF65-F5344CB8AC3E}">
        <p14:creationId xmlns:p14="http://schemas.microsoft.com/office/powerpoint/2010/main" val="1404348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7</a:t>
            </a:fld>
            <a:endParaRPr lang="en-GB"/>
          </a:p>
        </p:txBody>
      </p:sp>
    </p:spTree>
    <p:extLst>
      <p:ext uri="{BB962C8B-B14F-4D97-AF65-F5344CB8AC3E}">
        <p14:creationId xmlns:p14="http://schemas.microsoft.com/office/powerpoint/2010/main" val="3871520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8</a:t>
            </a:fld>
            <a:endParaRPr lang="en-GB"/>
          </a:p>
        </p:txBody>
      </p:sp>
    </p:spTree>
    <p:extLst>
      <p:ext uri="{BB962C8B-B14F-4D97-AF65-F5344CB8AC3E}">
        <p14:creationId xmlns:p14="http://schemas.microsoft.com/office/powerpoint/2010/main" val="1795415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9</a:t>
            </a:fld>
            <a:endParaRPr lang="en-GB"/>
          </a:p>
        </p:txBody>
      </p:sp>
    </p:spTree>
    <p:extLst>
      <p:ext uri="{BB962C8B-B14F-4D97-AF65-F5344CB8AC3E}">
        <p14:creationId xmlns:p14="http://schemas.microsoft.com/office/powerpoint/2010/main" val="60757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12</a:t>
            </a:fld>
            <a:endParaRPr lang="en-GB"/>
          </a:p>
        </p:txBody>
      </p:sp>
    </p:spTree>
    <p:extLst>
      <p:ext uri="{BB962C8B-B14F-4D97-AF65-F5344CB8AC3E}">
        <p14:creationId xmlns:p14="http://schemas.microsoft.com/office/powerpoint/2010/main" val="455362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04/12/2019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955393"/>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1" name="drumroll.wav"/>
          </p:stSnd>
        </p:sndAc>
      </p:transition>
    </mc:Choice>
    <mc:Fallback>
      <p:transition spd="slow" advTm="5000">
        <p:sndAc>
          <p:stSnd>
            <p:snd r:embed="rId1" name="drumroll.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04/12/2019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973055146"/>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1" name="drumroll.wav"/>
          </p:stSnd>
        </p:sndAc>
      </p:transition>
    </mc:Choice>
    <mc:Fallback>
      <p:transition spd="slow" advTm="5000">
        <p:sndAc>
          <p:stSnd>
            <p:snd r:embed="rId1" name="drumroll.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04/12/2019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4133904032"/>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1" name="drumroll.wav"/>
          </p:stSnd>
        </p:sndAc>
      </p:transition>
    </mc:Choice>
    <mc:Fallback>
      <p:transition spd="slow" advTm="5000">
        <p:sndAc>
          <p:stSnd>
            <p:snd r:embed="rId1" name="drumroll.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04/12/2019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381100737"/>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1" name="drumroll.wav"/>
          </p:stSnd>
        </p:sndAc>
      </p:transition>
    </mc:Choice>
    <mc:Fallback>
      <p:transition spd="slow" advTm="5000">
        <p:sndAc>
          <p:stSnd>
            <p:snd r:embed="rId1" name="drumroll.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906FF8-4769-4691-A860-171D2AFB3E65}" type="datetimeFigureOut">
              <a:rPr lang="en-GB" smtClean="0"/>
              <a:t>04/12/2019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803189"/>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1" name="drumroll.wav"/>
          </p:stSnd>
        </p:sndAc>
      </p:transition>
    </mc:Choice>
    <mc:Fallback>
      <p:transition spd="slow" advTm="5000">
        <p:sndAc>
          <p:stSnd>
            <p:snd r:embed="rId1" name="drumroll.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906FF8-4769-4691-A860-171D2AFB3E65}" type="datetimeFigureOut">
              <a:rPr lang="en-GB" smtClean="0"/>
              <a:t>04/12/2019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3063025921"/>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1" name="drumroll.wav"/>
          </p:stSnd>
        </p:sndAc>
      </p:transition>
    </mc:Choice>
    <mc:Fallback>
      <p:transition spd="slow" advTm="5000">
        <p:sndAc>
          <p:stSnd>
            <p:snd r:embed="rId1" name="drumroll.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906FF8-4769-4691-A860-171D2AFB3E65}" type="datetimeFigureOut">
              <a:rPr lang="en-GB" smtClean="0"/>
              <a:t>04/12/2019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1858710424"/>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1" name="drumroll.wav"/>
          </p:stSnd>
        </p:sndAc>
      </p:transition>
    </mc:Choice>
    <mc:Fallback>
      <p:transition spd="slow" advTm="5000">
        <p:sndAc>
          <p:stSnd>
            <p:snd r:embed="rId1" name="drumroll.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906FF8-4769-4691-A860-171D2AFB3E65}" type="datetimeFigureOut">
              <a:rPr lang="en-GB" smtClean="0"/>
              <a:t>04/12/2019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4288063380"/>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1" name="drumroll.wav"/>
          </p:stSnd>
        </p:sndAc>
      </p:transition>
    </mc:Choice>
    <mc:Fallback>
      <p:transition spd="slow" advTm="5000">
        <p:sndAc>
          <p:stSnd>
            <p:snd r:embed="rId1" name="drumroll.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5906FF8-4769-4691-A860-171D2AFB3E65}" type="datetimeFigureOut">
              <a:rPr lang="en-GB" smtClean="0"/>
              <a:t>04/12/2019</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2595360199"/>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1" name="drumroll.wav"/>
          </p:stSnd>
        </p:sndAc>
      </p:transition>
    </mc:Choice>
    <mc:Fallback>
      <p:transition spd="slow" advTm="5000">
        <p:sndAc>
          <p:stSnd>
            <p:snd r:embed="rId1" name="drumroll.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906FF8-4769-4691-A860-171D2AFB3E65}" type="datetimeFigureOut">
              <a:rPr lang="en-GB" smtClean="0"/>
              <a:t>04/12/2019</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740EC1-54FD-4CA6-975E-8EA21BFF07B7}" type="slidenum">
              <a:rPr lang="en-GB" smtClean="0"/>
              <a:t>‹#›</a:t>
            </a:fld>
            <a:endParaRPr lang="en-GB"/>
          </a:p>
        </p:txBody>
      </p:sp>
    </p:spTree>
    <p:extLst>
      <p:ext uri="{BB962C8B-B14F-4D97-AF65-F5344CB8AC3E}">
        <p14:creationId xmlns:p14="http://schemas.microsoft.com/office/powerpoint/2010/main" val="536249294"/>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1" name="drumroll.wav"/>
          </p:stSnd>
        </p:sndAc>
      </p:transition>
    </mc:Choice>
    <mc:Fallback>
      <p:transition spd="slow" advTm="5000">
        <p:sndAc>
          <p:stSnd>
            <p:snd r:embed="rId1" name="drumroll.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3"/>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06FF8-4769-4691-A860-171D2AFB3E65}" type="datetimeFigureOut">
              <a:rPr lang="en-GB" smtClean="0"/>
              <a:t>04/12/2019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335369760"/>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1" name="drumroll.wav"/>
          </p:stSnd>
        </p:sndAc>
      </p:transition>
    </mc:Choice>
    <mc:Fallback>
      <p:transition spd="slow" advTm="5000">
        <p:sndAc>
          <p:stSnd>
            <p:snd r:embed="rId1" name="drumroll.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906FF8-4769-4691-A860-171D2AFB3E65}" type="datetimeFigureOut">
              <a:rPr lang="en-GB" smtClean="0"/>
              <a:t>04/12/2019</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740EC1-54FD-4CA6-975E-8EA21BFF07B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1481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mc:AlternateContent xmlns:mc="http://schemas.openxmlformats.org/markup-compatibility/2006">
    <mc:Choice xmlns:p14="http://schemas.microsoft.com/office/powerpoint/2010/main" Requires="p14">
      <p:transition spd="slow" p14:dur="2000" advTm="5000">
        <p:sndAc>
          <p:stSnd>
            <p:snd r:embed="rId13" name="drumroll.wav"/>
          </p:stSnd>
        </p:sndAc>
      </p:transition>
    </mc:Choice>
    <mc:Fallback>
      <p:transition spd="slow" advTm="5000">
        <p:sndAc>
          <p:stSnd>
            <p:snd r:embed="rId13" name="drumroll.wav"/>
          </p:stSnd>
        </p:sndAc>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tutorialspoint.com/html5/html5_web_sql.htm" TargetMode="Externa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localForage/localForage" TargetMode="Externa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ionicframework.com/docs/building/storage" TargetMode="Externa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9808" y="448056"/>
            <a:ext cx="10058400" cy="1289304"/>
          </a:xfrm>
        </p:spPr>
        <p:txBody>
          <a:bodyPr>
            <a:normAutofit/>
          </a:bodyPr>
          <a:lstStyle/>
          <a:p>
            <a:r>
              <a:rPr lang="en-US" sz="6000" dirty="0" smtClean="0"/>
              <a:t>Mobile Application Development</a:t>
            </a:r>
            <a:endParaRPr lang="en-GB" sz="6000" dirty="0"/>
          </a:p>
        </p:txBody>
      </p:sp>
      <p:sp>
        <p:nvSpPr>
          <p:cNvPr id="3" name="Subtitle 2"/>
          <p:cNvSpPr>
            <a:spLocks noGrp="1"/>
          </p:cNvSpPr>
          <p:nvPr>
            <p:ph type="subTitle" idx="1"/>
          </p:nvPr>
        </p:nvSpPr>
        <p:spPr>
          <a:xfrm>
            <a:off x="749808" y="2160289"/>
            <a:ext cx="10058400" cy="1143000"/>
          </a:xfrm>
        </p:spPr>
        <p:txBody>
          <a:bodyPr>
            <a:normAutofit/>
          </a:bodyPr>
          <a:lstStyle/>
          <a:p>
            <a:pPr algn="ctr"/>
            <a:r>
              <a:rPr lang="en-US" dirty="0" smtClean="0"/>
              <a:t>Lecture </a:t>
            </a:r>
            <a:r>
              <a:rPr lang="en-US" dirty="0" smtClean="0"/>
              <a:t>15 </a:t>
            </a:r>
            <a:endParaRPr lang="en-GB" dirty="0"/>
          </a:p>
        </p:txBody>
      </p:sp>
    </p:spTree>
    <p:extLst>
      <p:ext uri="{BB962C8B-B14F-4D97-AF65-F5344CB8AC3E}">
        <p14:creationId xmlns:p14="http://schemas.microsoft.com/office/powerpoint/2010/main" val="4188851565"/>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2" name="drumroll.wav"/>
          </p:stSnd>
        </p:sndAc>
      </p:transition>
    </mc:Choice>
    <mc:Fallback>
      <p:transition spd="slow" advTm="5000">
        <p:sndAc>
          <p:stSnd>
            <p:snd r:embed="rId2" name="drumroll.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6285" y="1264440"/>
            <a:ext cx="10515600" cy="1200329"/>
          </a:xfrm>
          <a:prstGeom prst="rect">
            <a:avLst/>
          </a:prstGeom>
        </p:spPr>
        <p:txBody>
          <a:bodyPr wrap="square">
            <a:spAutoFit/>
          </a:bodyPr>
          <a:lstStyle/>
          <a:p>
            <a:pPr algn="ctr"/>
            <a:r>
              <a:rPr lang="en-US" sz="3600" i="1" dirty="0" smtClean="0">
                <a:solidFill>
                  <a:schemeClr val="bg1">
                    <a:lumMod val="50000"/>
                  </a:schemeClr>
                </a:solidFill>
              </a:rPr>
              <a:t>What If I told you there is a way to get to where you want to be in two years rather than 5 years?  </a:t>
            </a:r>
            <a:endParaRPr lang="en-US" sz="3600" i="1" dirty="0">
              <a:solidFill>
                <a:schemeClr val="bg1">
                  <a:lumMod val="50000"/>
                </a:schemeClr>
              </a:solidFill>
            </a:endParaRPr>
          </a:p>
        </p:txBody>
      </p:sp>
      <p:sp>
        <p:nvSpPr>
          <p:cNvPr id="5" name="Rectangle 3"/>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696214" y="3409241"/>
            <a:ext cx="10515600" cy="646331"/>
          </a:xfrm>
          <a:prstGeom prst="rect">
            <a:avLst/>
          </a:prstGeom>
        </p:spPr>
        <p:txBody>
          <a:bodyPr wrap="square">
            <a:spAutoFit/>
          </a:bodyPr>
          <a:lstStyle/>
          <a:p>
            <a:pPr algn="ctr"/>
            <a:r>
              <a:rPr lang="en-US" sz="3600" i="1" dirty="0" smtClean="0">
                <a:solidFill>
                  <a:schemeClr val="bg1">
                    <a:lumMod val="50000"/>
                  </a:schemeClr>
                </a:solidFill>
              </a:rPr>
              <a:t>A way to achieve your 5 year goals in two years</a:t>
            </a:r>
          </a:p>
        </p:txBody>
      </p:sp>
    </p:spTree>
    <p:extLst>
      <p:ext uri="{BB962C8B-B14F-4D97-AF65-F5344CB8AC3E}">
        <p14:creationId xmlns:p14="http://schemas.microsoft.com/office/powerpoint/2010/main" val="181454736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678962" y="2365445"/>
            <a:ext cx="10515600" cy="923330"/>
          </a:xfrm>
          <a:prstGeom prst="rect">
            <a:avLst/>
          </a:prstGeom>
        </p:spPr>
        <p:txBody>
          <a:bodyPr wrap="square">
            <a:spAutoFit/>
          </a:bodyPr>
          <a:lstStyle/>
          <a:p>
            <a:pPr algn="ctr"/>
            <a:r>
              <a:rPr lang="en-US" sz="5400" i="1" dirty="0" smtClean="0">
                <a:solidFill>
                  <a:schemeClr val="bg1">
                    <a:lumMod val="50000"/>
                  </a:schemeClr>
                </a:solidFill>
              </a:rPr>
              <a:t>Books</a:t>
            </a:r>
          </a:p>
        </p:txBody>
      </p:sp>
    </p:spTree>
    <p:extLst>
      <p:ext uri="{BB962C8B-B14F-4D97-AF65-F5344CB8AC3E}">
        <p14:creationId xmlns:p14="http://schemas.microsoft.com/office/powerpoint/2010/main" val="409755092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WebSQL</a:t>
            </a:r>
            <a:endParaRPr lang="en-GB" dirty="0"/>
          </a:p>
        </p:txBody>
      </p:sp>
      <p:sp>
        <p:nvSpPr>
          <p:cNvPr id="3" name="Content Placeholder 2"/>
          <p:cNvSpPr>
            <a:spLocks noGrp="1"/>
          </p:cNvSpPr>
          <p:nvPr>
            <p:ph idx="1"/>
          </p:nvPr>
        </p:nvSpPr>
        <p:spPr>
          <a:xfrm>
            <a:off x="1097280" y="2146041"/>
            <a:ext cx="10058400" cy="3614679"/>
          </a:xfrm>
        </p:spPr>
        <p:txBody>
          <a:bodyPr>
            <a:noAutofit/>
          </a:bodyPr>
          <a:lstStyle/>
          <a:p>
            <a:pPr>
              <a:lnSpc>
                <a:spcPct val="200000"/>
              </a:lnSpc>
              <a:buFont typeface="Wingdings" panose="05000000000000000000" pitchFamily="2" charset="2"/>
              <a:buChar char="§"/>
            </a:pPr>
            <a:r>
              <a:rPr lang="en-US" b="1" dirty="0" smtClean="0"/>
              <a:t> </a:t>
            </a:r>
            <a:r>
              <a:rPr lang="en-US" dirty="0" smtClean="0"/>
              <a:t>SQL Based Database in the browser</a:t>
            </a:r>
          </a:p>
          <a:p>
            <a:pPr>
              <a:lnSpc>
                <a:spcPct val="200000"/>
              </a:lnSpc>
              <a:buFont typeface="Wingdings" panose="05000000000000000000" pitchFamily="2" charset="2"/>
              <a:buChar char="§"/>
            </a:pPr>
            <a:r>
              <a:rPr lang="en-US" b="1" dirty="0"/>
              <a:t> </a:t>
            </a:r>
            <a:r>
              <a:rPr lang="en-GB" b="1" dirty="0"/>
              <a:t>Web SQL Database</a:t>
            </a:r>
            <a:r>
              <a:rPr lang="en-GB" dirty="0"/>
              <a:t> is a web page</a:t>
            </a:r>
            <a:r>
              <a:rPr lang="en-GB" b="1" dirty="0"/>
              <a:t> </a:t>
            </a:r>
            <a:r>
              <a:rPr lang="en-GB" dirty="0" smtClean="0"/>
              <a:t>API</a:t>
            </a:r>
            <a:r>
              <a:rPr lang="en-GB" dirty="0"/>
              <a:t> for storing data </a:t>
            </a:r>
            <a:r>
              <a:rPr lang="en-GB" dirty="0" smtClean="0"/>
              <a:t>in databases</a:t>
            </a:r>
            <a:r>
              <a:rPr lang="en-GB" dirty="0"/>
              <a:t> that can be queried using </a:t>
            </a:r>
            <a:r>
              <a:rPr lang="en-GB" dirty="0" smtClean="0"/>
              <a:t>a</a:t>
            </a:r>
            <a:r>
              <a:rPr lang="en-US" dirty="0" smtClean="0"/>
              <a:t> SQL. Upgraded through </a:t>
            </a:r>
            <a:r>
              <a:rPr lang="en-US" b="1" dirty="0" smtClean="0"/>
              <a:t>IndexedDB.</a:t>
            </a:r>
          </a:p>
          <a:p>
            <a:pPr>
              <a:lnSpc>
                <a:spcPct val="200000"/>
              </a:lnSpc>
              <a:buFont typeface="Wingdings" panose="05000000000000000000" pitchFamily="2" charset="2"/>
              <a:buChar char="§"/>
            </a:pPr>
            <a:r>
              <a:rPr lang="en-GB" dirty="0" smtClean="0">
                <a:hlinkClick r:id="rId4"/>
              </a:rPr>
              <a:t> </a:t>
            </a:r>
            <a:r>
              <a:rPr lang="en-GB" dirty="0" smtClean="0">
                <a:hlinkClick r:id="rId4"/>
              </a:rPr>
              <a:t>https</a:t>
            </a:r>
            <a:r>
              <a:rPr lang="en-GB" dirty="0">
                <a:hlinkClick r:id="rId4"/>
              </a:rPr>
              <a:t>://</a:t>
            </a:r>
            <a:r>
              <a:rPr lang="en-GB" dirty="0" smtClean="0">
                <a:hlinkClick r:id="rId4"/>
              </a:rPr>
              <a:t>www.tutorialspoint.com/html5/html5_web_sql.htm</a:t>
            </a:r>
            <a:endParaRPr lang="en-GB" dirty="0" smtClean="0"/>
          </a:p>
          <a:p>
            <a:pPr>
              <a:lnSpc>
                <a:spcPct val="200000"/>
              </a:lnSpc>
              <a:buFont typeface="Wingdings" panose="05000000000000000000" pitchFamily="2" charset="2"/>
              <a:buChar char="§"/>
            </a:pPr>
            <a:r>
              <a:rPr lang="en-GB" dirty="0" smtClean="0"/>
              <a:t> Web </a:t>
            </a:r>
            <a:r>
              <a:rPr lang="en-GB" dirty="0"/>
              <a:t>SQL database is a </a:t>
            </a:r>
            <a:r>
              <a:rPr lang="en-GB" dirty="0" smtClean="0"/>
              <a:t>deprecated. </a:t>
            </a:r>
            <a:endParaRPr lang="en-GB" dirty="0"/>
          </a:p>
          <a:p>
            <a:pPr marL="0" indent="0">
              <a:lnSpc>
                <a:spcPct val="200000"/>
              </a:lnSpc>
              <a:buNone/>
            </a:pPr>
            <a:endParaRPr lang="en-US" dirty="0" smtClean="0"/>
          </a:p>
          <a:p>
            <a:pPr>
              <a:lnSpc>
                <a:spcPct val="200000"/>
              </a:lnSpc>
              <a:buFont typeface="Wingdings" panose="05000000000000000000" pitchFamily="2" charset="2"/>
              <a:buChar char="§"/>
            </a:pPr>
            <a:endParaRPr lang="en-GB" dirty="0"/>
          </a:p>
        </p:txBody>
      </p:sp>
    </p:spTree>
    <p:extLst>
      <p:ext uri="{BB962C8B-B14F-4D97-AF65-F5344CB8AC3E}">
        <p14:creationId xmlns:p14="http://schemas.microsoft.com/office/powerpoint/2010/main" val="2782003899"/>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3" name="drumroll.wav"/>
          </p:stSnd>
        </p:sndAc>
      </p:transition>
    </mc:Choice>
    <mc:Fallback>
      <p:transition spd="slow" advTm="5000">
        <p:sndAc>
          <p:stSnd>
            <p:snd r:embed="rId3" name="drumroll.wav"/>
          </p:stSnd>
        </p:sndAc>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IndexedDB</a:t>
            </a:r>
            <a:endParaRPr lang="en-GB" dirty="0"/>
          </a:p>
        </p:txBody>
      </p:sp>
      <p:sp>
        <p:nvSpPr>
          <p:cNvPr id="3" name="Content Placeholder 2"/>
          <p:cNvSpPr>
            <a:spLocks noGrp="1"/>
          </p:cNvSpPr>
          <p:nvPr>
            <p:ph idx="1"/>
          </p:nvPr>
        </p:nvSpPr>
        <p:spPr>
          <a:xfrm>
            <a:off x="1097280" y="2146041"/>
            <a:ext cx="10058400" cy="3614679"/>
          </a:xfrm>
        </p:spPr>
        <p:txBody>
          <a:bodyPr>
            <a:noAutofit/>
          </a:bodyPr>
          <a:lstStyle/>
          <a:p>
            <a:pPr>
              <a:lnSpc>
                <a:spcPct val="200000"/>
              </a:lnSpc>
              <a:buFont typeface="Wingdings" panose="05000000000000000000" pitchFamily="2" charset="2"/>
              <a:buChar char="§"/>
            </a:pPr>
            <a:r>
              <a:rPr lang="en-US" dirty="0" smtClean="0"/>
              <a:t> </a:t>
            </a:r>
            <a:r>
              <a:rPr lang="en-US" dirty="0"/>
              <a:t>The IndexedDB API (sometimes abbreviated IDB) is a complete database system available in the browser in which you can store complex related data, the types of which aren't limited to simple values like strings or numbers. You can store videos, images, and pretty much anything else in an IndexedDB instance.</a:t>
            </a:r>
            <a:endParaRPr lang="en-GB" dirty="0"/>
          </a:p>
          <a:p>
            <a:pPr>
              <a:lnSpc>
                <a:spcPct val="200000"/>
              </a:lnSpc>
              <a:buFont typeface="Wingdings" panose="05000000000000000000" pitchFamily="2" charset="2"/>
              <a:buChar char="§"/>
            </a:pPr>
            <a:r>
              <a:rPr lang="en-US" dirty="0" smtClean="0"/>
              <a:t> Heavy lifting Database in the browser.</a:t>
            </a:r>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GB" dirty="0"/>
          </a:p>
        </p:txBody>
      </p:sp>
    </p:spTree>
    <p:extLst>
      <p:ext uri="{BB962C8B-B14F-4D97-AF65-F5344CB8AC3E}">
        <p14:creationId xmlns:p14="http://schemas.microsoft.com/office/powerpoint/2010/main" val="1778293829"/>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3" name="drumroll.wav"/>
          </p:stSnd>
        </p:sndAc>
      </p:transition>
    </mc:Choice>
    <mc:Fallback>
      <p:transition spd="slow" advTm="5000">
        <p:sndAc>
          <p:stSnd>
            <p:snd r:embed="rId3" name="drumroll.wav"/>
          </p:stSnd>
        </p:sndAc>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IndexedDB</a:t>
            </a:r>
            <a:endParaRPr lang="en-GB" dirty="0"/>
          </a:p>
        </p:txBody>
      </p:sp>
      <p:sp>
        <p:nvSpPr>
          <p:cNvPr id="3" name="Content Placeholder 2"/>
          <p:cNvSpPr>
            <a:spLocks noGrp="1"/>
          </p:cNvSpPr>
          <p:nvPr>
            <p:ph idx="1"/>
          </p:nvPr>
        </p:nvSpPr>
        <p:spPr>
          <a:xfrm>
            <a:off x="1097280" y="2146041"/>
            <a:ext cx="10058400" cy="3614679"/>
          </a:xfrm>
        </p:spPr>
        <p:txBody>
          <a:bodyPr>
            <a:noAutofit/>
          </a:bodyPr>
          <a:lstStyle/>
          <a:p>
            <a:pPr>
              <a:lnSpc>
                <a:spcPct val="200000"/>
              </a:lnSpc>
              <a:buFont typeface="Wingdings" panose="05000000000000000000" pitchFamily="2" charset="2"/>
              <a:buChar char="§"/>
            </a:pPr>
            <a:r>
              <a:rPr lang="en-US" dirty="0" smtClean="0"/>
              <a:t> </a:t>
            </a:r>
            <a:r>
              <a:rPr lang="en-GB" dirty="0"/>
              <a:t> </a:t>
            </a:r>
            <a:r>
              <a:rPr lang="en-GB" dirty="0" smtClean="0"/>
              <a:t>IndexedDB is </a:t>
            </a:r>
            <a:r>
              <a:rPr lang="en-GB" dirty="0"/>
              <a:t>more power than local storage and useful for applications that requires to store large amount of the data</a:t>
            </a:r>
            <a:r>
              <a:rPr lang="en-GB" dirty="0" smtClean="0"/>
              <a:t>.</a:t>
            </a:r>
          </a:p>
          <a:p>
            <a:pPr>
              <a:lnSpc>
                <a:spcPct val="200000"/>
              </a:lnSpc>
              <a:buFont typeface="Wingdings" panose="05000000000000000000" pitchFamily="2" charset="2"/>
              <a:buChar char="§"/>
            </a:pPr>
            <a:r>
              <a:rPr lang="en-US" dirty="0"/>
              <a:t> </a:t>
            </a:r>
            <a:r>
              <a:rPr lang="en-US" dirty="0"/>
              <a:t>However, this does come at a cost: IndexedDB is much more complex to use than the Web Storage API. </a:t>
            </a:r>
            <a:endParaRPr lang="en-GB" dirty="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GB" dirty="0"/>
          </a:p>
        </p:txBody>
      </p:sp>
    </p:spTree>
    <p:extLst>
      <p:ext uri="{BB962C8B-B14F-4D97-AF65-F5344CB8AC3E}">
        <p14:creationId xmlns:p14="http://schemas.microsoft.com/office/powerpoint/2010/main" val="1858933869"/>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3" name="drumroll.wav"/>
          </p:stSnd>
        </p:sndAc>
      </p:transition>
    </mc:Choice>
    <mc:Fallback>
      <p:transition spd="slow" advTm="5000">
        <p:sndAc>
          <p:stSnd>
            <p:snd r:embed="rId3" name="drumroll.wav"/>
          </p:stSnd>
        </p:sndAc>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LocalForage (library)</a:t>
            </a:r>
            <a:endParaRPr lang="en-GB" dirty="0"/>
          </a:p>
        </p:txBody>
      </p:sp>
      <p:sp>
        <p:nvSpPr>
          <p:cNvPr id="3" name="Content Placeholder 2"/>
          <p:cNvSpPr>
            <a:spLocks noGrp="1"/>
          </p:cNvSpPr>
          <p:nvPr>
            <p:ph idx="1"/>
          </p:nvPr>
        </p:nvSpPr>
        <p:spPr>
          <a:xfrm>
            <a:off x="1097280" y="2146041"/>
            <a:ext cx="10058400" cy="3614679"/>
          </a:xfrm>
        </p:spPr>
        <p:txBody>
          <a:bodyPr>
            <a:noAutofit/>
          </a:bodyPr>
          <a:lstStyle/>
          <a:p>
            <a:pPr>
              <a:lnSpc>
                <a:spcPct val="200000"/>
              </a:lnSpc>
              <a:buFont typeface="Wingdings" panose="05000000000000000000" pitchFamily="2" charset="2"/>
              <a:buChar char="§"/>
            </a:pPr>
            <a:r>
              <a:rPr lang="en-US" dirty="0" smtClean="0"/>
              <a:t> </a:t>
            </a:r>
            <a:r>
              <a:rPr lang="en-GB" dirty="0"/>
              <a:t> </a:t>
            </a:r>
            <a:r>
              <a:rPr lang="en-GB" dirty="0">
                <a:hlinkClick r:id="rId4"/>
              </a:rPr>
              <a:t>https://</a:t>
            </a:r>
            <a:r>
              <a:rPr lang="en-GB" dirty="0" smtClean="0">
                <a:hlinkClick r:id="rId4"/>
              </a:rPr>
              <a:t>github.com/localForage/localForage</a:t>
            </a:r>
            <a:r>
              <a:rPr lang="en-GB" dirty="0" smtClean="0"/>
              <a:t> </a:t>
            </a:r>
          </a:p>
          <a:p>
            <a:pPr>
              <a:lnSpc>
                <a:spcPct val="200000"/>
              </a:lnSpc>
              <a:buFont typeface="Wingdings" panose="05000000000000000000" pitchFamily="2" charset="2"/>
              <a:buChar char="§"/>
            </a:pPr>
            <a:r>
              <a:rPr lang="en-US" dirty="0"/>
              <a:t> </a:t>
            </a:r>
            <a:r>
              <a:rPr lang="en-US" dirty="0" smtClean="0"/>
              <a:t>A wrapper around browser databases (</a:t>
            </a:r>
            <a:r>
              <a:rPr lang="en-GB" dirty="0"/>
              <a:t> Wraps IndexedDB, WebSQL, or localStorage using a simple but powerful </a:t>
            </a:r>
            <a:r>
              <a:rPr lang="en-GB" dirty="0" smtClean="0"/>
              <a:t>API ).</a:t>
            </a:r>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GB" dirty="0"/>
          </a:p>
        </p:txBody>
      </p:sp>
    </p:spTree>
    <p:extLst>
      <p:ext uri="{BB962C8B-B14F-4D97-AF65-F5344CB8AC3E}">
        <p14:creationId xmlns:p14="http://schemas.microsoft.com/office/powerpoint/2010/main" val="2485854478"/>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3" name="drumroll.wav"/>
          </p:stSnd>
        </p:sndAc>
      </p:transition>
    </mc:Choice>
    <mc:Fallback>
      <p:transition spd="slow" advTm="5000">
        <p:sndAc>
          <p:stSnd>
            <p:snd r:embed="rId3" name="drumroll.wav"/>
          </p:stSnd>
        </p:sndAc>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PouchDB</a:t>
            </a:r>
            <a:endParaRPr lang="en-GB" dirty="0"/>
          </a:p>
        </p:txBody>
      </p:sp>
      <p:sp>
        <p:nvSpPr>
          <p:cNvPr id="3" name="Content Placeholder 2"/>
          <p:cNvSpPr>
            <a:spLocks noGrp="1"/>
          </p:cNvSpPr>
          <p:nvPr>
            <p:ph idx="1"/>
          </p:nvPr>
        </p:nvSpPr>
        <p:spPr>
          <a:xfrm>
            <a:off x="1097280" y="2146041"/>
            <a:ext cx="10058400" cy="3614679"/>
          </a:xfrm>
        </p:spPr>
        <p:txBody>
          <a:bodyPr>
            <a:noAutofit/>
          </a:bodyPr>
          <a:lstStyle/>
          <a:p>
            <a:pPr>
              <a:lnSpc>
                <a:spcPct val="200000"/>
              </a:lnSpc>
              <a:buFont typeface="Wingdings" panose="05000000000000000000" pitchFamily="2" charset="2"/>
              <a:buChar char="§"/>
            </a:pPr>
            <a:r>
              <a:rPr lang="en-GB" dirty="0" smtClean="0"/>
              <a:t>enables </a:t>
            </a:r>
            <a:r>
              <a:rPr lang="en-GB" dirty="0"/>
              <a:t>applications to store data locally while offline, then synchronize it with CouchDB and compatible servers when the application is back online,</a:t>
            </a:r>
            <a:endParaRPr lang="en-US" dirty="0" smtClean="0"/>
          </a:p>
          <a:p>
            <a:pPr>
              <a:lnSpc>
                <a:spcPct val="200000"/>
              </a:lnSpc>
              <a:buFont typeface="Wingdings" panose="05000000000000000000" pitchFamily="2" charset="2"/>
              <a:buChar char="§"/>
            </a:pPr>
            <a:r>
              <a:rPr lang="en-US" dirty="0" smtClean="0"/>
              <a:t> Real-time, synchronized, with offline support. </a:t>
            </a:r>
          </a:p>
          <a:p>
            <a:pPr>
              <a:lnSpc>
                <a:spcPct val="200000"/>
              </a:lnSpc>
              <a:buFont typeface="Wingdings" panose="05000000000000000000" pitchFamily="2" charset="2"/>
              <a:buChar char="§"/>
            </a:pPr>
            <a:r>
              <a:rPr lang="en-US" dirty="0" smtClean="0"/>
              <a:t> Integrates superbly with CouchDB (NoSQL database). </a:t>
            </a:r>
            <a:endParaRPr lang="en-GB" dirty="0"/>
          </a:p>
        </p:txBody>
      </p:sp>
    </p:spTree>
    <p:extLst>
      <p:ext uri="{BB962C8B-B14F-4D97-AF65-F5344CB8AC3E}">
        <p14:creationId xmlns:p14="http://schemas.microsoft.com/office/powerpoint/2010/main" val="3167132015"/>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3" name="drumroll.wav"/>
          </p:stSnd>
        </p:sndAc>
      </p:transition>
    </mc:Choice>
    <mc:Fallback>
      <p:transition spd="slow" advTm="5000">
        <p:sndAc>
          <p:stSnd>
            <p:snd r:embed="rId3" name="drumroll.wav"/>
          </p:stSnd>
        </p:sndAc>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Ionic Storage</a:t>
            </a:r>
            <a:endParaRPr lang="en-GB" dirty="0"/>
          </a:p>
        </p:txBody>
      </p:sp>
      <p:sp>
        <p:nvSpPr>
          <p:cNvPr id="3" name="Content Placeholder 2"/>
          <p:cNvSpPr>
            <a:spLocks noGrp="1"/>
          </p:cNvSpPr>
          <p:nvPr>
            <p:ph idx="1"/>
          </p:nvPr>
        </p:nvSpPr>
        <p:spPr>
          <a:xfrm>
            <a:off x="1097280" y="2146041"/>
            <a:ext cx="10058400" cy="3614679"/>
          </a:xfrm>
        </p:spPr>
        <p:txBody>
          <a:bodyPr>
            <a:noAutofit/>
          </a:bodyPr>
          <a:lstStyle/>
          <a:p>
            <a:pPr>
              <a:lnSpc>
                <a:spcPct val="200000"/>
              </a:lnSpc>
              <a:buFont typeface="Wingdings" panose="05000000000000000000" pitchFamily="2" charset="2"/>
              <a:buChar char="§"/>
            </a:pPr>
            <a:r>
              <a:rPr lang="en-GB" dirty="0"/>
              <a:t>Ionic Storage </a:t>
            </a:r>
            <a:r>
              <a:rPr lang="en-GB" dirty="0" smtClean="0"/>
              <a:t>provides </a:t>
            </a:r>
            <a:r>
              <a:rPr lang="en-GB" dirty="0"/>
              <a:t>an easy way to store key/value pairs and JSON </a:t>
            </a:r>
            <a:r>
              <a:rPr lang="en-GB" dirty="0" smtClean="0"/>
              <a:t>objects.</a:t>
            </a:r>
          </a:p>
          <a:p>
            <a:pPr>
              <a:lnSpc>
                <a:spcPct val="150000"/>
              </a:lnSpc>
              <a:buFont typeface="Wingdings" panose="05000000000000000000" pitchFamily="2" charset="2"/>
              <a:buChar char="§"/>
            </a:pPr>
            <a:r>
              <a:rPr lang="en-GB" dirty="0"/>
              <a:t> </a:t>
            </a:r>
            <a:r>
              <a:rPr lang="en-GB" dirty="0" smtClean="0"/>
              <a:t>When </a:t>
            </a:r>
            <a:r>
              <a:rPr lang="en-GB" dirty="0"/>
              <a:t>running in a native app context, Storage will prioritize using </a:t>
            </a:r>
            <a:r>
              <a:rPr lang="en-GB" b="1" dirty="0"/>
              <a:t>SQLite</a:t>
            </a:r>
            <a:r>
              <a:rPr lang="en-GB" dirty="0"/>
              <a:t>, as it's one of the most stable and widely used file-based databases, and avoids some of the pitfalls of things like </a:t>
            </a:r>
            <a:r>
              <a:rPr lang="en-GB" b="1" dirty="0"/>
              <a:t>localstorage</a:t>
            </a:r>
            <a:r>
              <a:rPr lang="en-GB" dirty="0"/>
              <a:t> and </a:t>
            </a:r>
            <a:r>
              <a:rPr lang="en-GB" b="1" dirty="0"/>
              <a:t>IndexedDB</a:t>
            </a:r>
            <a:r>
              <a:rPr lang="en-GB" dirty="0"/>
              <a:t>, such as the OS deciding to clear out such data in low disk-space </a:t>
            </a:r>
            <a:r>
              <a:rPr lang="en-GB" dirty="0" smtClean="0"/>
              <a:t>situations</a:t>
            </a:r>
            <a:r>
              <a:rPr lang="en-GB" dirty="0"/>
              <a:t> </a:t>
            </a:r>
            <a:r>
              <a:rPr lang="en-GB" dirty="0" smtClean="0"/>
              <a:t>(Android OS).</a:t>
            </a:r>
          </a:p>
          <a:p>
            <a:pPr>
              <a:lnSpc>
                <a:spcPct val="150000"/>
              </a:lnSpc>
              <a:buFont typeface="Wingdings" panose="05000000000000000000" pitchFamily="2" charset="2"/>
              <a:buChar char="§"/>
            </a:pPr>
            <a:r>
              <a:rPr lang="en-GB" dirty="0"/>
              <a:t> When running in the web or as a Progressive Web App, Storage will attempt to use </a:t>
            </a:r>
            <a:r>
              <a:rPr lang="en-GB" b="1" dirty="0"/>
              <a:t>IndexedDB</a:t>
            </a:r>
            <a:r>
              <a:rPr lang="en-GB" dirty="0"/>
              <a:t>, WebSQL, and localstorage, in that order.</a:t>
            </a:r>
            <a:endParaRPr lang="en-US" dirty="0"/>
          </a:p>
          <a:p>
            <a:pPr>
              <a:lnSpc>
                <a:spcPct val="200000"/>
              </a:lnSpc>
              <a:buFont typeface="Wingdings" panose="05000000000000000000" pitchFamily="2" charset="2"/>
              <a:buChar char="§"/>
            </a:pPr>
            <a:endParaRPr lang="en-GB" dirty="0" smtClean="0"/>
          </a:p>
          <a:p>
            <a:pPr>
              <a:lnSpc>
                <a:spcPct val="200000"/>
              </a:lnSpc>
              <a:buFont typeface="Wingdings" panose="05000000000000000000" pitchFamily="2" charset="2"/>
              <a:buChar char="§"/>
            </a:pPr>
            <a:endParaRPr lang="en-GB" dirty="0"/>
          </a:p>
          <a:p>
            <a:pPr>
              <a:lnSpc>
                <a:spcPct val="200000"/>
              </a:lnSpc>
              <a:buFont typeface="Wingdings" panose="05000000000000000000" pitchFamily="2" charset="2"/>
              <a:buChar char="§"/>
            </a:pPr>
            <a:endParaRPr lang="en-GB" dirty="0"/>
          </a:p>
        </p:txBody>
      </p:sp>
    </p:spTree>
    <p:extLst>
      <p:ext uri="{BB962C8B-B14F-4D97-AF65-F5344CB8AC3E}">
        <p14:creationId xmlns:p14="http://schemas.microsoft.com/office/powerpoint/2010/main" val="1411018721"/>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3" name="drumroll.wav"/>
          </p:stSnd>
        </p:sndAc>
      </p:transition>
    </mc:Choice>
    <mc:Fallback>
      <p:transition spd="slow" advTm="5000">
        <p:sndAc>
          <p:stSnd>
            <p:snd r:embed="rId3" name="drumroll.wav"/>
          </p:stSnd>
        </p:sndAc>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Ionic Storage</a:t>
            </a:r>
            <a:endParaRPr lang="en-GB" dirty="0"/>
          </a:p>
        </p:txBody>
      </p:sp>
      <p:sp>
        <p:nvSpPr>
          <p:cNvPr id="3" name="Content Placeholder 2"/>
          <p:cNvSpPr>
            <a:spLocks noGrp="1"/>
          </p:cNvSpPr>
          <p:nvPr>
            <p:ph idx="1"/>
          </p:nvPr>
        </p:nvSpPr>
        <p:spPr>
          <a:xfrm>
            <a:off x="1097280" y="2146041"/>
            <a:ext cx="10058400" cy="3614679"/>
          </a:xfrm>
        </p:spPr>
        <p:txBody>
          <a:bodyPr>
            <a:noAutofit/>
          </a:bodyPr>
          <a:lstStyle/>
          <a:p>
            <a:pPr marL="0" indent="0">
              <a:buNone/>
            </a:pPr>
            <a:r>
              <a:rPr lang="en-US" sz="2800" b="1" dirty="0" smtClean="0"/>
              <a:t>Installation </a:t>
            </a:r>
            <a:r>
              <a:rPr lang="en-US" sz="2400" dirty="0" smtClean="0"/>
              <a:t>(</a:t>
            </a:r>
            <a:r>
              <a:rPr lang="en-GB" dirty="0" smtClean="0">
                <a:hlinkClick r:id="rId4"/>
              </a:rPr>
              <a:t>https</a:t>
            </a:r>
            <a:r>
              <a:rPr lang="en-GB" dirty="0">
                <a:hlinkClick r:id="rId4"/>
              </a:rPr>
              <a:t>://</a:t>
            </a:r>
            <a:r>
              <a:rPr lang="en-GB" dirty="0" smtClean="0">
                <a:hlinkClick r:id="rId4"/>
              </a:rPr>
              <a:t>ionicframework.com/docs/building/storage</a:t>
            </a:r>
            <a:r>
              <a:rPr lang="en-GB" dirty="0" smtClean="0"/>
              <a:t>)</a:t>
            </a:r>
            <a:endParaRPr lang="en-US" dirty="0" smtClean="0"/>
          </a:p>
          <a:p>
            <a:pPr>
              <a:buFont typeface="Wingdings" panose="05000000000000000000" pitchFamily="2" charset="2"/>
              <a:buChar char="§"/>
            </a:pPr>
            <a:endParaRPr lang="en-US" dirty="0"/>
          </a:p>
          <a:p>
            <a:pPr marL="0" indent="0">
              <a:buNone/>
            </a:pPr>
            <a:endParaRPr lang="en-GB" dirty="0"/>
          </a:p>
        </p:txBody>
      </p:sp>
      <p:pic>
        <p:nvPicPr>
          <p:cNvPr id="4" name="Picture 3"/>
          <p:cNvPicPr>
            <a:picLocks noChangeAspect="1"/>
          </p:cNvPicPr>
          <p:nvPr/>
        </p:nvPicPr>
        <p:blipFill>
          <a:blip r:embed="rId5"/>
          <a:stretch>
            <a:fillRect/>
          </a:stretch>
        </p:blipFill>
        <p:spPr>
          <a:xfrm>
            <a:off x="1097280" y="2999455"/>
            <a:ext cx="4933950" cy="1133475"/>
          </a:xfrm>
          <a:prstGeom prst="rect">
            <a:avLst/>
          </a:prstGeom>
        </p:spPr>
      </p:pic>
      <p:pic>
        <p:nvPicPr>
          <p:cNvPr id="5" name="Picture 4"/>
          <p:cNvPicPr>
            <a:picLocks noChangeAspect="1"/>
          </p:cNvPicPr>
          <p:nvPr/>
        </p:nvPicPr>
        <p:blipFill>
          <a:blip r:embed="rId6"/>
          <a:stretch>
            <a:fillRect/>
          </a:stretch>
        </p:blipFill>
        <p:spPr>
          <a:xfrm>
            <a:off x="1097280" y="4598670"/>
            <a:ext cx="3619500" cy="1162050"/>
          </a:xfrm>
          <a:prstGeom prst="rect">
            <a:avLst/>
          </a:prstGeom>
        </p:spPr>
      </p:pic>
    </p:spTree>
    <p:extLst>
      <p:ext uri="{BB962C8B-B14F-4D97-AF65-F5344CB8AC3E}">
        <p14:creationId xmlns:p14="http://schemas.microsoft.com/office/powerpoint/2010/main" val="1717890863"/>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3" name="drumroll.wav"/>
          </p:stSnd>
        </p:sndAc>
      </p:transition>
    </mc:Choice>
    <mc:Fallback>
      <p:transition spd="slow" advTm="5000">
        <p:sndAc>
          <p:stSnd>
            <p:snd r:embed="rId3" name="drumroll.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a user-based data in browser</a:t>
            </a:r>
            <a:endParaRPr lang="en-GB" dirty="0"/>
          </a:p>
        </p:txBody>
      </p:sp>
      <p:sp>
        <p:nvSpPr>
          <p:cNvPr id="3" name="Content Placeholder 2"/>
          <p:cNvSpPr>
            <a:spLocks noGrp="1"/>
          </p:cNvSpPr>
          <p:nvPr>
            <p:ph idx="1"/>
          </p:nvPr>
        </p:nvSpPr>
        <p:spPr>
          <a:xfrm>
            <a:off x="1097280" y="2146041"/>
            <a:ext cx="10058400" cy="3614679"/>
          </a:xfrm>
        </p:spPr>
        <p:txBody>
          <a:bodyPr>
            <a:noAutofit/>
          </a:bodyPr>
          <a:lstStyle/>
          <a:p>
            <a:pPr>
              <a:lnSpc>
                <a:spcPct val="150000"/>
              </a:lnSpc>
              <a:buFont typeface="Wingdings" panose="05000000000000000000" pitchFamily="2" charset="2"/>
              <a:buChar char="§"/>
            </a:pPr>
            <a:r>
              <a:rPr lang="en-US" dirty="0" smtClean="0"/>
              <a:t> </a:t>
            </a:r>
            <a:r>
              <a:rPr lang="en-US" dirty="0"/>
              <a:t>Personalizing site preferences (e.g. showing a user's choice of custom widgets, color scheme, or font size</a:t>
            </a:r>
            <a:r>
              <a:rPr lang="en-US" dirty="0" smtClean="0"/>
              <a:t>). E.g Gmail preferences.</a:t>
            </a:r>
            <a:endParaRPr lang="en-GB" dirty="0"/>
          </a:p>
          <a:p>
            <a:pPr>
              <a:lnSpc>
                <a:spcPct val="150000"/>
              </a:lnSpc>
              <a:buFont typeface="Wingdings" panose="05000000000000000000" pitchFamily="2" charset="2"/>
              <a:buChar char="§"/>
            </a:pPr>
            <a:r>
              <a:rPr lang="en-US" dirty="0" smtClean="0"/>
              <a:t> Persisting </a:t>
            </a:r>
            <a:r>
              <a:rPr lang="en-US" dirty="0"/>
              <a:t>previous site activity (e.g. storing the contents of a shopping cart from a previous session, remembering if a user was previously logged in</a:t>
            </a:r>
            <a:r>
              <a:rPr lang="en-US" dirty="0" smtClean="0"/>
              <a:t>).</a:t>
            </a:r>
          </a:p>
          <a:p>
            <a:pPr>
              <a:lnSpc>
                <a:spcPct val="150000"/>
              </a:lnSpc>
              <a:buFont typeface="Wingdings" panose="05000000000000000000" pitchFamily="2" charset="2"/>
              <a:buChar char="§"/>
            </a:pPr>
            <a:r>
              <a:rPr lang="en-US" dirty="0" smtClean="0"/>
              <a:t> Saving JWT Token, Saving avatar, user name, user complete profile etc. </a:t>
            </a:r>
            <a:endParaRPr lang="en-GB" dirty="0"/>
          </a:p>
          <a:p>
            <a:pPr>
              <a:lnSpc>
                <a:spcPct val="200000"/>
              </a:lnSpc>
              <a:buFont typeface="Wingdings" panose="05000000000000000000" pitchFamily="2" charset="2"/>
              <a:buChar char="§"/>
            </a:pPr>
            <a:endParaRPr lang="en-GB" dirty="0"/>
          </a:p>
        </p:txBody>
      </p:sp>
    </p:spTree>
    <p:extLst>
      <p:ext uri="{BB962C8B-B14F-4D97-AF65-F5344CB8AC3E}">
        <p14:creationId xmlns:p14="http://schemas.microsoft.com/office/powerpoint/2010/main" val="3122947083"/>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3" name="drumroll.wav"/>
          </p:stSnd>
        </p:sndAc>
      </p:transition>
    </mc:Choice>
    <mc:Fallback>
      <p:transition spd="slow" advTm="5000">
        <p:sndAc>
          <p:stSnd>
            <p:snd r:embed="rId3" name="drumroll.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Storage APIs / Ionic Storage </a:t>
            </a:r>
            <a:endParaRPr lang="en-GB" dirty="0"/>
          </a:p>
        </p:txBody>
      </p:sp>
      <p:sp>
        <p:nvSpPr>
          <p:cNvPr id="3" name="Content Placeholder 2"/>
          <p:cNvSpPr>
            <a:spLocks noGrp="1"/>
          </p:cNvSpPr>
          <p:nvPr>
            <p:ph idx="1"/>
          </p:nvPr>
        </p:nvSpPr>
        <p:spPr>
          <a:xfrm>
            <a:off x="1097280" y="2146041"/>
            <a:ext cx="10058400" cy="3614679"/>
          </a:xfrm>
        </p:spPr>
        <p:txBody>
          <a:bodyPr>
            <a:noAutofit/>
          </a:bodyPr>
          <a:lstStyle/>
          <a:p>
            <a:pPr>
              <a:lnSpc>
                <a:spcPct val="200000"/>
              </a:lnSpc>
              <a:buFont typeface="Wingdings" panose="05000000000000000000" pitchFamily="2" charset="2"/>
              <a:buChar char="§"/>
            </a:pPr>
            <a:r>
              <a:rPr lang="en-US" dirty="0" smtClean="0"/>
              <a:t> Before </a:t>
            </a:r>
            <a:r>
              <a:rPr lang="en-US" dirty="0"/>
              <a:t>HTML5, application data had to be stored in cookies, included in every server request. </a:t>
            </a:r>
            <a:r>
              <a:rPr lang="en-US" dirty="0" smtClean="0"/>
              <a:t> </a:t>
            </a:r>
          </a:p>
          <a:p>
            <a:pPr>
              <a:lnSpc>
                <a:spcPct val="200000"/>
              </a:lnSpc>
              <a:buFont typeface="Wingdings" panose="05000000000000000000" pitchFamily="2" charset="2"/>
              <a:buChar char="§"/>
            </a:pPr>
            <a:r>
              <a:rPr lang="en-US" dirty="0" smtClean="0"/>
              <a:t>Web Browsers provide different types of Storages inside the browser</a:t>
            </a:r>
            <a:r>
              <a:rPr lang="en-US" dirty="0"/>
              <a:t>. With web storage, web applications can store data locally within the user's browser.</a:t>
            </a:r>
            <a:endParaRPr lang="en-US" dirty="0" smtClean="0"/>
          </a:p>
          <a:p>
            <a:pPr>
              <a:lnSpc>
                <a:spcPct val="200000"/>
              </a:lnSpc>
              <a:buFont typeface="Wingdings" panose="05000000000000000000" pitchFamily="2" charset="2"/>
              <a:buChar char="§"/>
            </a:pPr>
            <a:r>
              <a:rPr lang="en-US" dirty="0"/>
              <a:t> Web storage is more secure, and large amounts of data can be stored locally, without affecting website performance</a:t>
            </a:r>
            <a:r>
              <a:rPr lang="en-US" dirty="0" smtClean="0"/>
              <a:t>.</a:t>
            </a:r>
          </a:p>
          <a:p>
            <a:pPr>
              <a:lnSpc>
                <a:spcPct val="200000"/>
              </a:lnSpc>
              <a:buFont typeface="Wingdings" panose="05000000000000000000" pitchFamily="2" charset="2"/>
              <a:buChar char="§"/>
            </a:pPr>
            <a:endParaRPr lang="en-GB" dirty="0"/>
          </a:p>
        </p:txBody>
      </p:sp>
    </p:spTree>
    <p:extLst>
      <p:ext uri="{BB962C8B-B14F-4D97-AF65-F5344CB8AC3E}">
        <p14:creationId xmlns:p14="http://schemas.microsoft.com/office/powerpoint/2010/main" val="3670546654"/>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3" name="drumroll.wav"/>
          </p:stSnd>
        </p:sndAc>
      </p:transition>
    </mc:Choice>
    <mc:Fallback>
      <p:transition spd="slow" advTm="5000">
        <p:sndAc>
          <p:stSnd>
            <p:snd r:embed="rId3" name="drumroll.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Storage </a:t>
            </a:r>
            <a:r>
              <a:rPr lang="en-US" dirty="0" smtClean="0"/>
              <a:t>APIs</a:t>
            </a:r>
            <a:endParaRPr lang="en-GB" dirty="0"/>
          </a:p>
        </p:txBody>
      </p:sp>
      <p:sp>
        <p:nvSpPr>
          <p:cNvPr id="3" name="Content Placeholder 2"/>
          <p:cNvSpPr>
            <a:spLocks noGrp="1"/>
          </p:cNvSpPr>
          <p:nvPr>
            <p:ph idx="1"/>
          </p:nvPr>
        </p:nvSpPr>
        <p:spPr>
          <a:xfrm>
            <a:off x="1097280" y="2146041"/>
            <a:ext cx="10058400" cy="3614679"/>
          </a:xfrm>
        </p:spPr>
        <p:txBody>
          <a:bodyPr>
            <a:noAutofit/>
          </a:bodyPr>
          <a:lstStyle/>
          <a:p>
            <a:pPr>
              <a:lnSpc>
                <a:spcPct val="150000"/>
              </a:lnSpc>
              <a:buFont typeface="Wingdings" panose="05000000000000000000" pitchFamily="2" charset="2"/>
              <a:buChar char="§"/>
            </a:pPr>
            <a:r>
              <a:rPr lang="en-US" dirty="0" smtClean="0"/>
              <a:t> The </a:t>
            </a:r>
            <a:r>
              <a:rPr lang="en-US" dirty="0"/>
              <a:t>Web Storage API provides a very simple syntax for storing and retrieving smaller, data items consisting of a name and a corresponding value. This is useful when you just need to store some simple data, like the user's name, whether they are logged in, what color to use for the background of the screen, etc.</a:t>
            </a:r>
            <a:endParaRPr lang="en-GB" dirty="0"/>
          </a:p>
          <a:p>
            <a:pPr marL="457200" indent="-457200">
              <a:lnSpc>
                <a:spcPct val="200000"/>
              </a:lnSpc>
              <a:buAutoNum type="arabicPeriod"/>
            </a:pPr>
            <a:r>
              <a:rPr lang="en-US" dirty="0" smtClean="0"/>
              <a:t>SessionStorage</a:t>
            </a:r>
          </a:p>
          <a:p>
            <a:pPr marL="457200" indent="-457200">
              <a:lnSpc>
                <a:spcPct val="200000"/>
              </a:lnSpc>
              <a:buAutoNum type="arabicPeriod"/>
            </a:pPr>
            <a:r>
              <a:rPr lang="en-US" dirty="0" smtClean="0"/>
              <a:t>LocalStorage</a:t>
            </a:r>
          </a:p>
          <a:p>
            <a:pPr>
              <a:lnSpc>
                <a:spcPct val="200000"/>
              </a:lnSpc>
              <a:buFont typeface="Wingdings" panose="05000000000000000000" pitchFamily="2" charset="2"/>
              <a:buChar char="§"/>
            </a:pPr>
            <a:endParaRPr lang="en-GB" dirty="0"/>
          </a:p>
        </p:txBody>
      </p:sp>
    </p:spTree>
    <p:extLst>
      <p:ext uri="{BB962C8B-B14F-4D97-AF65-F5344CB8AC3E}">
        <p14:creationId xmlns:p14="http://schemas.microsoft.com/office/powerpoint/2010/main" val="2370655924"/>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3" name="drumroll.wav"/>
          </p:stSnd>
        </p:sndAc>
      </p:transition>
    </mc:Choice>
    <mc:Fallback>
      <p:transition spd="slow" advTm="5000">
        <p:sndAc>
          <p:stSnd>
            <p:snd r:embed="rId3" name="drumroll.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Storage </a:t>
            </a:r>
            <a:r>
              <a:rPr lang="en-US" dirty="0" smtClean="0"/>
              <a:t>APIs</a:t>
            </a:r>
            <a:endParaRPr lang="en-GB" dirty="0"/>
          </a:p>
        </p:txBody>
      </p:sp>
      <p:sp>
        <p:nvSpPr>
          <p:cNvPr id="3" name="Content Placeholder 2"/>
          <p:cNvSpPr>
            <a:spLocks noGrp="1"/>
          </p:cNvSpPr>
          <p:nvPr>
            <p:ph idx="1"/>
          </p:nvPr>
        </p:nvSpPr>
        <p:spPr>
          <a:xfrm>
            <a:off x="1097280" y="2146041"/>
            <a:ext cx="10058400" cy="3614679"/>
          </a:xfrm>
        </p:spPr>
        <p:txBody>
          <a:bodyPr>
            <a:noAutofit/>
          </a:bodyPr>
          <a:lstStyle/>
          <a:p>
            <a:pPr>
              <a:lnSpc>
                <a:spcPct val="200000"/>
              </a:lnSpc>
              <a:buFont typeface="Wingdings" panose="05000000000000000000" pitchFamily="2" charset="2"/>
              <a:buChar char="§"/>
            </a:pPr>
            <a:r>
              <a:rPr lang="en-US" dirty="0" smtClean="0"/>
              <a:t> </a:t>
            </a:r>
            <a:r>
              <a:rPr lang="en-US" b="1" dirty="0" smtClean="0"/>
              <a:t>SessionStorage </a:t>
            </a:r>
          </a:p>
          <a:p>
            <a:r>
              <a:rPr lang="en-US" dirty="0"/>
              <a:t>sessionStorage maintains a separate storage area for each given origin that's available for the duration of the page session (as long as the browser is open, including page reloads and restores)</a:t>
            </a:r>
            <a:endParaRPr lang="en-GB" dirty="0"/>
          </a:p>
          <a:p>
            <a:r>
              <a:rPr lang="en-US" dirty="0"/>
              <a:t>Stores data only for a session, meaning that the data is stored until the browser (or tab) is closed.</a:t>
            </a:r>
            <a:endParaRPr lang="en-GB" dirty="0"/>
          </a:p>
          <a:p>
            <a:r>
              <a:rPr lang="en-US" dirty="0" smtClean="0"/>
              <a:t>Data </a:t>
            </a:r>
            <a:r>
              <a:rPr lang="en-US" dirty="0"/>
              <a:t>is never transferred to the server.</a:t>
            </a:r>
            <a:endParaRPr lang="en-GB" dirty="0"/>
          </a:p>
          <a:p>
            <a:r>
              <a:rPr lang="en-US" dirty="0"/>
              <a:t>Storage limit is larger than a cookie (at most 5MB).</a:t>
            </a:r>
            <a:endParaRPr lang="en-GB" dirty="0"/>
          </a:p>
          <a:p>
            <a:pPr marL="0" indent="0">
              <a:lnSpc>
                <a:spcPct val="200000"/>
              </a:lnSpc>
              <a:buNone/>
            </a:pPr>
            <a:endParaRPr lang="en-US" dirty="0" smtClean="0"/>
          </a:p>
          <a:p>
            <a:pPr>
              <a:lnSpc>
                <a:spcPct val="200000"/>
              </a:lnSpc>
              <a:buFont typeface="Wingdings" panose="05000000000000000000" pitchFamily="2" charset="2"/>
              <a:buChar char="§"/>
            </a:pPr>
            <a:endParaRPr lang="en-GB" dirty="0"/>
          </a:p>
        </p:txBody>
      </p:sp>
    </p:spTree>
    <p:extLst>
      <p:ext uri="{BB962C8B-B14F-4D97-AF65-F5344CB8AC3E}">
        <p14:creationId xmlns:p14="http://schemas.microsoft.com/office/powerpoint/2010/main" val="2702385519"/>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3" name="drumroll.wav"/>
          </p:stSnd>
        </p:sndAc>
      </p:transition>
    </mc:Choice>
    <mc:Fallback>
      <p:transition spd="slow" advTm="5000">
        <p:sndAc>
          <p:stSnd>
            <p:snd r:embed="rId3" name="drumroll.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Storage </a:t>
            </a:r>
            <a:r>
              <a:rPr lang="en-US" dirty="0" smtClean="0"/>
              <a:t>APIs</a:t>
            </a:r>
            <a:endParaRPr lang="en-GB" dirty="0"/>
          </a:p>
        </p:txBody>
      </p:sp>
      <p:sp>
        <p:nvSpPr>
          <p:cNvPr id="3" name="Content Placeholder 2"/>
          <p:cNvSpPr>
            <a:spLocks noGrp="1"/>
          </p:cNvSpPr>
          <p:nvPr>
            <p:ph idx="1"/>
          </p:nvPr>
        </p:nvSpPr>
        <p:spPr>
          <a:xfrm>
            <a:off x="1097280" y="2146041"/>
            <a:ext cx="10058400" cy="3614679"/>
          </a:xfrm>
        </p:spPr>
        <p:txBody>
          <a:bodyPr>
            <a:noAutofit/>
          </a:bodyPr>
          <a:lstStyle/>
          <a:p>
            <a:pPr>
              <a:lnSpc>
                <a:spcPct val="200000"/>
              </a:lnSpc>
              <a:buFont typeface="Wingdings" panose="05000000000000000000" pitchFamily="2" charset="2"/>
              <a:buChar char="§"/>
            </a:pPr>
            <a:r>
              <a:rPr lang="en-US" dirty="0" smtClean="0"/>
              <a:t> </a:t>
            </a:r>
            <a:r>
              <a:rPr lang="en-US" b="1" dirty="0" smtClean="0"/>
              <a:t>localStorage</a:t>
            </a:r>
          </a:p>
          <a:p>
            <a:r>
              <a:rPr lang="en-US" dirty="0"/>
              <a:t>localStorage does the same thing, but persists even when the browser is closed and reopened.</a:t>
            </a:r>
            <a:endParaRPr lang="en-GB" dirty="0"/>
          </a:p>
          <a:p>
            <a:r>
              <a:rPr lang="en-US" dirty="0"/>
              <a:t>Stores data with no expiration date, and gets cleared only through JavaScript, or clearing the Browser cache / Locally Stored Data.</a:t>
            </a:r>
            <a:endParaRPr lang="en-GB" dirty="0"/>
          </a:p>
          <a:p>
            <a:pPr marL="0" indent="0">
              <a:lnSpc>
                <a:spcPct val="200000"/>
              </a:lnSpc>
              <a:buNone/>
            </a:pPr>
            <a:r>
              <a:rPr lang="en-US" dirty="0"/>
              <a:t>localStorage is not a database. It is (or should be perceived as) a persistent, string-based key-value </a:t>
            </a:r>
            <a:r>
              <a:rPr lang="en-US" dirty="0" smtClean="0"/>
              <a:t>store</a:t>
            </a:r>
            <a:r>
              <a:rPr lang="en-US" dirty="0"/>
              <a:t> </a:t>
            </a:r>
            <a:r>
              <a:rPr lang="en-US" dirty="0" smtClean="0"/>
              <a:t>(kind of like NoSQL DBs). Kind of Similar to Redis. </a:t>
            </a:r>
            <a:endParaRPr lang="en-GB" dirty="0"/>
          </a:p>
          <a:p>
            <a:pPr marL="0" indent="0">
              <a:lnSpc>
                <a:spcPct val="200000"/>
              </a:lnSpc>
              <a:buNone/>
            </a:pPr>
            <a:endParaRPr lang="en-US" dirty="0" smtClean="0"/>
          </a:p>
          <a:p>
            <a:pPr>
              <a:lnSpc>
                <a:spcPct val="200000"/>
              </a:lnSpc>
              <a:buFont typeface="Wingdings" panose="05000000000000000000" pitchFamily="2" charset="2"/>
              <a:buChar char="§"/>
            </a:pPr>
            <a:endParaRPr lang="en-GB" dirty="0"/>
          </a:p>
        </p:txBody>
      </p:sp>
    </p:spTree>
    <p:extLst>
      <p:ext uri="{BB962C8B-B14F-4D97-AF65-F5344CB8AC3E}">
        <p14:creationId xmlns:p14="http://schemas.microsoft.com/office/powerpoint/2010/main" val="1793423469"/>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3" name="drumroll.wav"/>
          </p:stSnd>
        </p:sndAc>
      </p:transition>
    </mc:Choice>
    <mc:Fallback>
      <p:transition spd="slow" advTm="5000">
        <p:sndAc>
          <p:stSnd>
            <p:snd r:embed="rId3" name="drumroll.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Storage </a:t>
            </a:r>
            <a:r>
              <a:rPr lang="en-US" dirty="0" smtClean="0"/>
              <a:t>APIs</a:t>
            </a:r>
            <a:endParaRPr lang="en-GB" dirty="0"/>
          </a:p>
        </p:txBody>
      </p:sp>
      <p:sp>
        <p:nvSpPr>
          <p:cNvPr id="3" name="Content Placeholder 2"/>
          <p:cNvSpPr>
            <a:spLocks noGrp="1"/>
          </p:cNvSpPr>
          <p:nvPr>
            <p:ph idx="1"/>
          </p:nvPr>
        </p:nvSpPr>
        <p:spPr>
          <a:xfrm>
            <a:off x="1097279" y="2146041"/>
            <a:ext cx="10487995" cy="3614679"/>
          </a:xfrm>
        </p:spPr>
        <p:txBody>
          <a:bodyPr>
            <a:noAutofit/>
          </a:bodyPr>
          <a:lstStyle/>
          <a:p>
            <a:pPr>
              <a:lnSpc>
                <a:spcPct val="200000"/>
              </a:lnSpc>
              <a:buFont typeface="Wingdings" panose="05000000000000000000" pitchFamily="2" charset="2"/>
              <a:buChar char="§"/>
            </a:pPr>
            <a:r>
              <a:rPr lang="en-US" dirty="0" smtClean="0"/>
              <a:t> </a:t>
            </a:r>
            <a:r>
              <a:rPr lang="en-US" b="1" dirty="0" smtClean="0"/>
              <a:t>methods provided by localStorage</a:t>
            </a:r>
          </a:p>
          <a:p>
            <a:pPr marL="0" indent="0">
              <a:lnSpc>
                <a:spcPct val="200000"/>
              </a:lnSpc>
              <a:buNone/>
            </a:pPr>
            <a:r>
              <a:rPr lang="en-US" dirty="0" smtClean="0"/>
              <a:t>localStorage.getItem(‘username’);</a:t>
            </a:r>
            <a:endParaRPr lang="en-GB" dirty="0"/>
          </a:p>
          <a:p>
            <a:pPr marL="0" indent="0">
              <a:lnSpc>
                <a:spcPct val="200000"/>
              </a:lnSpc>
              <a:buNone/>
            </a:pPr>
            <a:r>
              <a:rPr lang="en-US" dirty="0" smtClean="0"/>
              <a:t>localStorage.setItem(‘username’, ‘Alamgir’);</a:t>
            </a:r>
          </a:p>
          <a:p>
            <a:pPr marL="0" indent="0">
              <a:lnSpc>
                <a:spcPct val="200000"/>
              </a:lnSpc>
              <a:buNone/>
            </a:pPr>
            <a:r>
              <a:rPr lang="en-US" dirty="0" smtClean="0"/>
              <a:t>localStorage.removeItem(‘username’);</a:t>
            </a:r>
          </a:p>
          <a:p>
            <a:pPr marL="0" indent="0">
              <a:lnSpc>
                <a:spcPct val="200000"/>
              </a:lnSpc>
              <a:buNone/>
            </a:pPr>
            <a:r>
              <a:rPr lang="en-US" dirty="0" smtClean="0"/>
              <a:t>localStorage.clear();</a:t>
            </a:r>
            <a:endParaRPr lang="en-GB" dirty="0"/>
          </a:p>
        </p:txBody>
      </p:sp>
    </p:spTree>
    <p:extLst>
      <p:ext uri="{BB962C8B-B14F-4D97-AF65-F5344CB8AC3E}">
        <p14:creationId xmlns:p14="http://schemas.microsoft.com/office/powerpoint/2010/main" val="2752904280"/>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3" name="drumroll.wav"/>
          </p:stSnd>
        </p:sndAc>
      </p:transition>
    </mc:Choice>
    <mc:Fallback>
      <p:transition spd="slow" advTm="5000">
        <p:sndAc>
          <p:stSnd>
            <p:snd r:embed="rId3" name="drumroll.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Storage </a:t>
            </a:r>
            <a:r>
              <a:rPr lang="en-US" dirty="0" smtClean="0"/>
              <a:t>APIs</a:t>
            </a:r>
            <a:endParaRPr lang="en-GB" dirty="0"/>
          </a:p>
        </p:txBody>
      </p:sp>
      <p:sp>
        <p:nvSpPr>
          <p:cNvPr id="4" name="Content Placeholder 2"/>
          <p:cNvSpPr txBox="1">
            <a:spLocks/>
          </p:cNvSpPr>
          <p:nvPr/>
        </p:nvSpPr>
        <p:spPr>
          <a:xfrm>
            <a:off x="1097280" y="2146041"/>
            <a:ext cx="10252206" cy="361467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Wingdings" panose="05000000000000000000" pitchFamily="2" charset="2"/>
              <a:buChar char="§"/>
            </a:pPr>
            <a:r>
              <a:rPr lang="en-US" dirty="0" smtClean="0"/>
              <a:t> You can also save entire objects/arrays in localStorage. But you need to convert them to string. </a:t>
            </a:r>
          </a:p>
          <a:p>
            <a:pPr>
              <a:lnSpc>
                <a:spcPct val="200000"/>
              </a:lnSpc>
              <a:buFont typeface="Wingdings" panose="05000000000000000000" pitchFamily="2" charset="2"/>
              <a:buChar char="§"/>
            </a:pPr>
            <a:r>
              <a:rPr lang="en-US" dirty="0"/>
              <a:t>localStorage.setItem</a:t>
            </a:r>
            <a:r>
              <a:rPr lang="en-US" dirty="0" smtClean="0"/>
              <a:t>(‘user’, JSON.stringify(user));</a:t>
            </a:r>
            <a:endParaRPr lang="en-US" dirty="0"/>
          </a:p>
          <a:p>
            <a:pPr>
              <a:lnSpc>
                <a:spcPct val="200000"/>
              </a:lnSpc>
              <a:buFont typeface="Wingdings" panose="05000000000000000000" pitchFamily="2" charset="2"/>
              <a:buChar char="§"/>
            </a:pPr>
            <a:endParaRPr lang="en-GB" dirty="0"/>
          </a:p>
        </p:txBody>
      </p:sp>
    </p:spTree>
    <p:extLst>
      <p:ext uri="{BB962C8B-B14F-4D97-AF65-F5344CB8AC3E}">
        <p14:creationId xmlns:p14="http://schemas.microsoft.com/office/powerpoint/2010/main" val="3228358252"/>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3" name="drumroll.wav"/>
          </p:stSnd>
        </p:sndAc>
      </p:transition>
    </mc:Choice>
    <mc:Fallback>
      <p:transition spd="slow" advTm="5000">
        <p:sndAc>
          <p:stSnd>
            <p:snd r:embed="rId3" name="drumroll.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Storage </a:t>
            </a:r>
            <a:r>
              <a:rPr lang="en-US" dirty="0" smtClean="0"/>
              <a:t>APIs</a:t>
            </a:r>
            <a:endParaRPr lang="en-GB" dirty="0"/>
          </a:p>
        </p:txBody>
      </p:sp>
      <p:pic>
        <p:nvPicPr>
          <p:cNvPr id="4" name="Content Placeholder 3"/>
          <p:cNvPicPr>
            <a:picLocks noGrp="1" noChangeAspect="1"/>
          </p:cNvPicPr>
          <p:nvPr>
            <p:ph idx="1"/>
          </p:nvPr>
        </p:nvPicPr>
        <p:blipFill>
          <a:blip r:embed="rId4"/>
          <a:stretch>
            <a:fillRect/>
          </a:stretch>
        </p:blipFill>
        <p:spPr>
          <a:xfrm>
            <a:off x="1108634" y="2146300"/>
            <a:ext cx="10035057" cy="3614738"/>
          </a:xfrm>
          <a:prstGeom prst="rect">
            <a:avLst/>
          </a:prstGeom>
        </p:spPr>
      </p:pic>
    </p:spTree>
    <p:extLst>
      <p:ext uri="{BB962C8B-B14F-4D97-AF65-F5344CB8AC3E}">
        <p14:creationId xmlns:p14="http://schemas.microsoft.com/office/powerpoint/2010/main" val="4144319989"/>
      </p:ext>
    </p:extLst>
  </p:cSld>
  <p:clrMapOvr>
    <a:masterClrMapping/>
  </p:clrMapOvr>
  <mc:AlternateContent xmlns:mc="http://schemas.openxmlformats.org/markup-compatibility/2006">
    <mc:Choice xmlns:p14="http://schemas.microsoft.com/office/powerpoint/2010/main" Requires="p14">
      <p:transition spd="slow" p14:dur="2000" advTm="5000">
        <p:sndAc>
          <p:stSnd>
            <p:snd r:embed="rId3" name="drumroll.wav"/>
          </p:stSnd>
        </p:sndAc>
      </p:transition>
    </mc:Choice>
    <mc:Fallback>
      <p:transition spd="slow" advTm="5000">
        <p:sndAc>
          <p:stSnd>
            <p:snd r:embed="rId3" name="drumroll.wav"/>
          </p:stSnd>
        </p:sndAc>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4240</TotalTime>
  <Words>1021</Words>
  <Application>Microsoft Office PowerPoint</Application>
  <PresentationFormat>Widescreen</PresentationFormat>
  <Paragraphs>95</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Retrospect</vt:lpstr>
      <vt:lpstr>Mobile Application Development</vt:lpstr>
      <vt:lpstr>Need of a user-based data in browser</vt:lpstr>
      <vt:lpstr>Web Storage APIs / Ionic Storage </vt:lpstr>
      <vt:lpstr>Web Storage APIs</vt:lpstr>
      <vt:lpstr>Web Storage APIs</vt:lpstr>
      <vt:lpstr>Web Storage APIs</vt:lpstr>
      <vt:lpstr>Web Storage APIs</vt:lpstr>
      <vt:lpstr>Web Storage APIs</vt:lpstr>
      <vt:lpstr>Web Storage APIs</vt:lpstr>
      <vt:lpstr>PowerPoint Presentation</vt:lpstr>
      <vt:lpstr>PowerPoint Presentation</vt:lpstr>
      <vt:lpstr>WebSQL</vt:lpstr>
      <vt:lpstr>IndexedDB</vt:lpstr>
      <vt:lpstr>IndexedDB</vt:lpstr>
      <vt:lpstr>LocalForage (library)</vt:lpstr>
      <vt:lpstr>PouchDB</vt:lpstr>
      <vt:lpstr>Ionic Storage</vt:lpstr>
      <vt:lpstr>Ionic Storage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Windows User</dc:creator>
  <cp:lastModifiedBy>Windows User</cp:lastModifiedBy>
  <cp:revision>180</cp:revision>
  <dcterms:created xsi:type="dcterms:W3CDTF">2019-09-01T16:21:19Z</dcterms:created>
  <dcterms:modified xsi:type="dcterms:W3CDTF">2019-12-04T05:23:42Z</dcterms:modified>
</cp:coreProperties>
</file>