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13"/>
  </p:notesMasterIdLst>
  <p:sldIdLst>
    <p:sldId id="256" r:id="rId2"/>
    <p:sldId id="259" r:id="rId3"/>
    <p:sldId id="268" r:id="rId4"/>
    <p:sldId id="269" r:id="rId5"/>
    <p:sldId id="275" r:id="rId6"/>
    <p:sldId id="267" r:id="rId7"/>
    <p:sldId id="270" r:id="rId8"/>
    <p:sldId id="271" r:id="rId9"/>
    <p:sldId id="272" r:id="rId10"/>
    <p:sldId id="273" r:id="rId11"/>
    <p:sldId id="27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31" autoAdjust="0"/>
    <p:restoredTop sz="68039" autoAdjust="0"/>
  </p:normalViewPr>
  <p:slideViewPr>
    <p:cSldViewPr snapToGrid="0">
      <p:cViewPr varScale="1">
        <p:scale>
          <a:sx n="60" d="100"/>
          <a:sy n="60" d="100"/>
        </p:scale>
        <p:origin x="151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C2A6A4-4365-4DD8-8CB7-3A4F849F3EAA}" type="datetimeFigureOut">
              <a:rPr lang="en-GB" smtClean="0"/>
              <a:t>30/09/2019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308C73-6BC7-4BA2-835D-680D330A39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97457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08C73-6BC7-4BA2-835D-680D330A3961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334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08C73-6BC7-4BA2-835D-680D330A3961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7152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08C73-6BC7-4BA2-835D-680D330A3961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07499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08C73-6BC7-4BA2-835D-680D330A3961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90647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08C73-6BC7-4BA2-835D-680D330A3961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38346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08C73-6BC7-4BA2-835D-680D330A3961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09083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6FF8-4769-4691-A860-171D2AFB3E65}" type="datetimeFigureOut">
              <a:rPr lang="en-GB" smtClean="0"/>
              <a:t>30/09/2019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40EC1-54FD-4CA6-975E-8EA21BFF07B7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5955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6FF8-4769-4691-A860-171D2AFB3E65}" type="datetimeFigureOut">
              <a:rPr lang="en-GB" smtClean="0"/>
              <a:t>30/09/2019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40EC1-54FD-4CA6-975E-8EA21BFF07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3055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6FF8-4769-4691-A860-171D2AFB3E65}" type="datetimeFigureOut">
              <a:rPr lang="en-GB" smtClean="0"/>
              <a:t>30/09/2019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40EC1-54FD-4CA6-975E-8EA21BFF07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3904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6FF8-4769-4691-A860-171D2AFB3E65}" type="datetimeFigureOut">
              <a:rPr lang="en-GB" smtClean="0"/>
              <a:t>30/09/2019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40EC1-54FD-4CA6-975E-8EA21BFF07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100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6FF8-4769-4691-A860-171D2AFB3E65}" type="datetimeFigureOut">
              <a:rPr lang="en-GB" smtClean="0"/>
              <a:t>30/09/2019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40EC1-54FD-4CA6-975E-8EA21BFF07B7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0803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6FF8-4769-4691-A860-171D2AFB3E65}" type="datetimeFigureOut">
              <a:rPr lang="en-GB" smtClean="0"/>
              <a:t>30/09/2019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40EC1-54FD-4CA6-975E-8EA21BFF07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3025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6FF8-4769-4691-A860-171D2AFB3E65}" type="datetimeFigureOut">
              <a:rPr lang="en-GB" smtClean="0"/>
              <a:t>30/09/2019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40EC1-54FD-4CA6-975E-8EA21BFF07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8710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6FF8-4769-4691-A860-171D2AFB3E65}" type="datetimeFigureOut">
              <a:rPr lang="en-GB" smtClean="0"/>
              <a:t>30/09/2019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40EC1-54FD-4CA6-975E-8EA21BFF07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8063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6FF8-4769-4691-A860-171D2AFB3E65}" type="datetimeFigureOut">
              <a:rPr lang="en-GB" smtClean="0"/>
              <a:t>30/09/2019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40EC1-54FD-4CA6-975E-8EA21BFF07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5360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5906FF8-4769-4691-A860-171D2AFB3E65}" type="datetimeFigureOut">
              <a:rPr lang="en-GB" smtClean="0"/>
              <a:t>30/09/2019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D740EC1-54FD-4CA6-975E-8EA21BFF07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6249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6FF8-4769-4691-A860-171D2AFB3E65}" type="datetimeFigureOut">
              <a:rPr lang="en-GB" smtClean="0"/>
              <a:t>30/09/2019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40EC1-54FD-4CA6-975E-8EA21BFF07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369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5906FF8-4769-4691-A860-171D2AFB3E65}" type="datetimeFigureOut">
              <a:rPr lang="en-GB" smtClean="0"/>
              <a:t>30/09/2019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D740EC1-54FD-4CA6-975E-8EA21BFF07B7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6148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9808" y="448056"/>
            <a:ext cx="10058400" cy="1289304"/>
          </a:xfrm>
        </p:spPr>
        <p:txBody>
          <a:bodyPr>
            <a:normAutofit/>
          </a:bodyPr>
          <a:lstStyle/>
          <a:p>
            <a:r>
              <a:rPr lang="en-US" sz="6000" dirty="0" smtClean="0"/>
              <a:t>Mobile Application Development</a:t>
            </a:r>
            <a:endParaRPr lang="en-GB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9808" y="2160289"/>
            <a:ext cx="10058400" cy="11430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Lecture </a:t>
            </a:r>
            <a:r>
              <a:rPr lang="en-US" dirty="0" smtClean="0"/>
              <a:t>9</a:t>
            </a:r>
            <a:endParaRPr lang="en-US" dirty="0" smtClean="0"/>
          </a:p>
          <a:p>
            <a:pPr algn="ctr"/>
            <a:r>
              <a:rPr lang="en-US" dirty="0" smtClean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88851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737360"/>
            <a:ext cx="10058400" cy="4574540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 A new Service file has been created. Students-list.service.ts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Now lets move that studentListing from component to service file. 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US" dirty="0" smtClean="0"/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3188117"/>
            <a:ext cx="3338512" cy="3152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474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737360"/>
            <a:ext cx="10058400" cy="4574540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 Now lets use this service in component. First, we import it and inject it in constructor (Dependency Injection).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US" dirty="0" smtClean="0"/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3042443"/>
            <a:ext cx="6027420" cy="3269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196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Management and Services in Angular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737360"/>
            <a:ext cx="10058400" cy="4023360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 What is </a:t>
            </a:r>
            <a:r>
              <a:rPr lang="en-US" b="1" dirty="0" smtClean="0"/>
              <a:t>State</a:t>
            </a:r>
            <a:r>
              <a:rPr lang="en-US" dirty="0" smtClean="0"/>
              <a:t>? State is basically your data in the application</a:t>
            </a:r>
            <a:r>
              <a:rPr lang="en-US" dirty="0" smtClean="0"/>
              <a:t>.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 </a:t>
            </a:r>
            <a:r>
              <a:rPr lang="en-US" dirty="0"/>
              <a:t>Data that comes from the </a:t>
            </a:r>
            <a:r>
              <a:rPr lang="en-US" dirty="0" smtClean="0"/>
              <a:t>server, UI </a:t>
            </a:r>
            <a:r>
              <a:rPr lang="en-US" dirty="0"/>
              <a:t>state like </a:t>
            </a:r>
            <a:r>
              <a:rPr lang="en-US" dirty="0" smtClean="0"/>
              <a:t>toggles (on / off), </a:t>
            </a:r>
            <a:r>
              <a:rPr lang="en-US" dirty="0"/>
              <a:t>alerts and errors </a:t>
            </a:r>
            <a:r>
              <a:rPr lang="en-US" dirty="0" smtClean="0"/>
              <a:t>messages, User </a:t>
            </a:r>
            <a:r>
              <a:rPr lang="en-US" dirty="0"/>
              <a:t>input, such as form </a:t>
            </a:r>
            <a:r>
              <a:rPr lang="en-US" dirty="0" smtClean="0"/>
              <a:t>submissions. 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Managing state is hard when your application becomes complex. You need same data in multiple components. Now how are you going to make sure that its the same data?</a:t>
            </a:r>
            <a:endParaRPr lang="en-US" dirty="0"/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122947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Management and Services in Angular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737360"/>
            <a:ext cx="10058400" cy="4023360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 How are you going to update data in once place and make sure its updated everywhere? 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In our previous class, we displayed the students list in </a:t>
            </a:r>
            <a:r>
              <a:rPr lang="en-US" b="1" dirty="0" smtClean="0"/>
              <a:t>studentslist</a:t>
            </a:r>
            <a:r>
              <a:rPr lang="en-US" dirty="0" smtClean="0"/>
              <a:t> page and then a single student information in </a:t>
            </a:r>
            <a:r>
              <a:rPr lang="en-US" b="1" dirty="0" smtClean="0"/>
              <a:t>student </a:t>
            </a:r>
            <a:r>
              <a:rPr lang="en-US" dirty="0" smtClean="0"/>
              <a:t>page/component. We used the same data but for that, we had to repeat same data in two different components. Not ideal. Becomes very hard to manage. 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How do we handle this? We handle it in Angular via </a:t>
            </a:r>
            <a:r>
              <a:rPr lang="en-US" b="1" dirty="0" smtClean="0"/>
              <a:t>Services</a:t>
            </a:r>
            <a:r>
              <a:rPr lang="en-US" dirty="0" smtClean="0"/>
              <a:t>. 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93181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Management Options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737360"/>
            <a:ext cx="9888220" cy="4574540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 Angular provides </a:t>
            </a:r>
            <a:r>
              <a:rPr lang="en-US" b="1" dirty="0" smtClean="0"/>
              <a:t>(1)</a:t>
            </a:r>
            <a:r>
              <a:rPr lang="en-US" dirty="0" smtClean="0"/>
              <a:t> </a:t>
            </a:r>
            <a:r>
              <a:rPr lang="en-US" b="1" dirty="0" smtClean="0"/>
              <a:t>Services </a:t>
            </a:r>
            <a:r>
              <a:rPr lang="en-US" dirty="0" smtClean="0"/>
              <a:t>by default which help us with state management across our application. 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Other frameworks use different philosphy, a global </a:t>
            </a:r>
            <a:r>
              <a:rPr lang="en-US" b="1" dirty="0" smtClean="0"/>
              <a:t>(2)</a:t>
            </a:r>
            <a:r>
              <a:rPr lang="en-US" dirty="0" smtClean="0"/>
              <a:t> </a:t>
            </a:r>
            <a:r>
              <a:rPr lang="en-US" b="1" dirty="0" smtClean="0"/>
              <a:t>Store, </a:t>
            </a:r>
            <a:r>
              <a:rPr lang="en-US" dirty="0" smtClean="0"/>
              <a:t>to manage their state. 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b="1" dirty="0"/>
              <a:t> </a:t>
            </a:r>
            <a:r>
              <a:rPr lang="en-US" dirty="0" smtClean="0"/>
              <a:t>There are open source libraries for these e.g </a:t>
            </a:r>
            <a:r>
              <a:rPr lang="en-US" b="1" dirty="0" smtClean="0"/>
              <a:t>NgRx</a:t>
            </a:r>
            <a:r>
              <a:rPr lang="en-US" dirty="0" smtClean="0"/>
              <a:t> (built for angular), Redux, MobX, Immer, VueX, Overmindjs etc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Some large angular applications use NgRx but it’s not really necessary as Services are enough.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92946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86588" y="228600"/>
            <a:ext cx="6636512" cy="80329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i="1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GB" sz="3200" dirty="0" smtClean="0">
                <a:solidFill>
                  <a:schemeClr val="bg1">
                    <a:lumMod val="50000"/>
                  </a:schemeClr>
                </a:solidFill>
              </a:rPr>
              <a:t>Elon Musk. He has a Computer Science (Bachelors) degree. He is the co-creator of PayPal. </a:t>
            </a:r>
          </a:p>
          <a:p>
            <a:endParaRPr lang="en-GB" sz="32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GB" sz="3200" dirty="0" smtClean="0">
                <a:solidFill>
                  <a:schemeClr val="bg1">
                    <a:lumMod val="50000"/>
                  </a:schemeClr>
                </a:solidFill>
              </a:rPr>
              <a:t>He is the first person with 3 companies worth $1Billion+ each. </a:t>
            </a:r>
            <a:endParaRPr lang="en-GB" sz="3200" dirty="0">
              <a:solidFill>
                <a:schemeClr val="bg1">
                  <a:lumMod val="50000"/>
                </a:schemeClr>
              </a:solidFill>
            </a:endParaRPr>
          </a:p>
          <a:p>
            <a:endParaRPr lang="en-GB" sz="32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GB" sz="3200" dirty="0" smtClean="0">
                <a:solidFill>
                  <a:schemeClr val="bg1">
                    <a:lumMod val="50000"/>
                  </a:schemeClr>
                </a:solidFill>
              </a:rPr>
              <a:t>Tesla Motors (Electric Cars)</a:t>
            </a:r>
          </a:p>
          <a:p>
            <a:r>
              <a:rPr lang="en-GB" sz="3200" dirty="0" smtClean="0">
                <a:solidFill>
                  <a:schemeClr val="bg1">
                    <a:lumMod val="50000"/>
                  </a:schemeClr>
                </a:solidFill>
              </a:rPr>
              <a:t>SpaceX (Competitor of NASA) SolarCity (Renewable Energy Sources)</a:t>
            </a:r>
          </a:p>
          <a:p>
            <a:endParaRPr lang="en-GB" sz="3200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sz="3200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en-GB" sz="32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GB" sz="3200" dirty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GB" sz="32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GB" sz="3200" dirty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GB" sz="3200" dirty="0">
                <a:solidFill>
                  <a:schemeClr val="bg1">
                    <a:lumMod val="50000"/>
                  </a:schemeClr>
                </a:solidFill>
              </a:rPr>
            </a:br>
            <a:endParaRPr lang="en-US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-94565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6650" y="551766"/>
            <a:ext cx="3651250" cy="5487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929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86588" y="228600"/>
            <a:ext cx="6382512" cy="80329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i="1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en-GB" sz="32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GB" sz="3200" dirty="0" smtClean="0">
                <a:solidFill>
                  <a:schemeClr val="bg1">
                    <a:lumMod val="50000"/>
                  </a:schemeClr>
                </a:solidFill>
              </a:rPr>
              <a:t>3 Entire different fields. And he has only a Computer Science Degree. </a:t>
            </a:r>
          </a:p>
          <a:p>
            <a:endParaRPr lang="en-GB" sz="32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GB" sz="3200" dirty="0" smtClean="0">
                <a:solidFill>
                  <a:schemeClr val="bg1">
                    <a:lumMod val="50000"/>
                  </a:schemeClr>
                </a:solidFill>
              </a:rPr>
              <a:t>Takeaway here is, your degree shouldnot define you. If you have a Computer Science / Software Engineering degree, it doesnot means you can only do “this” but not “that”. False mentality. The only person who decides that is YOU.  </a:t>
            </a:r>
          </a:p>
          <a:p>
            <a:endParaRPr lang="en-US" sz="3200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en-GB" sz="32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GB" sz="3200" dirty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GB" sz="32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GB" sz="3200" dirty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GB" sz="3200" dirty="0">
                <a:solidFill>
                  <a:schemeClr val="bg1">
                    <a:lumMod val="50000"/>
                  </a:schemeClr>
                </a:solidFill>
              </a:rPr>
            </a:br>
            <a:endParaRPr lang="en-US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-94565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6650" y="551766"/>
            <a:ext cx="3651250" cy="5487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706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737360"/>
            <a:ext cx="10193020" cy="4574540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 Angular provides </a:t>
            </a:r>
            <a:r>
              <a:rPr lang="en-US" b="1" dirty="0" smtClean="0"/>
              <a:t>Services </a:t>
            </a:r>
            <a:r>
              <a:rPr lang="en-US" dirty="0" smtClean="0"/>
              <a:t>by default which help us with state management across our application. 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 Angular </a:t>
            </a:r>
            <a:r>
              <a:rPr lang="en-US" dirty="0"/>
              <a:t>services are singleton objects which get instantiated only once during the lifetime of an application</a:t>
            </a:r>
            <a:r>
              <a:rPr lang="en-US" dirty="0" smtClean="0"/>
              <a:t>.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 They </a:t>
            </a:r>
            <a:r>
              <a:rPr lang="en-US" dirty="0"/>
              <a:t>contain methods that maintain data throughout the life of an application, i.e. data does not get refreshed and is available all the time. </a:t>
            </a:r>
          </a:p>
        </p:txBody>
      </p:sp>
    </p:spTree>
    <p:extLst>
      <p:ext uri="{BB962C8B-B14F-4D97-AF65-F5344CB8AC3E}">
        <p14:creationId xmlns:p14="http://schemas.microsoft.com/office/powerpoint/2010/main" val="81237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737360"/>
            <a:ext cx="10058400" cy="4574540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dirty="0"/>
              <a:t> The main objective of a service is to organize and share business logic, models, or data and functions with different components of an Angular application.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 </a:t>
            </a:r>
            <a:r>
              <a:rPr lang="en-GB" dirty="0" smtClean="0"/>
              <a:t>We </a:t>
            </a:r>
            <a:r>
              <a:rPr lang="en-GB" dirty="0"/>
              <a:t>might come across a situation where we need some code to be used everywhere on the </a:t>
            </a:r>
            <a:r>
              <a:rPr lang="en-GB" dirty="0" smtClean="0"/>
              <a:t>page. Services </a:t>
            </a:r>
            <a:r>
              <a:rPr lang="en-GB" dirty="0"/>
              <a:t>help us achieve that. With services, we can access methods and properties across other components in the entire project.</a:t>
            </a:r>
          </a:p>
        </p:txBody>
      </p:sp>
    </p:spTree>
    <p:extLst>
      <p:ext uri="{BB962C8B-B14F-4D97-AF65-F5344CB8AC3E}">
        <p14:creationId xmlns:p14="http://schemas.microsoft.com/office/powerpoint/2010/main" val="3544036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737360"/>
            <a:ext cx="10058400" cy="4574540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 Lets create a service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2683292"/>
            <a:ext cx="1303020" cy="10096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280" y="3844925"/>
            <a:ext cx="6838950" cy="246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884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2120</TotalTime>
  <Words>573</Words>
  <Application>Microsoft Office PowerPoint</Application>
  <PresentationFormat>Widescreen</PresentationFormat>
  <Paragraphs>57</Paragraphs>
  <Slides>11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Wingdings</vt:lpstr>
      <vt:lpstr>Retrospect</vt:lpstr>
      <vt:lpstr>Mobile Application Development</vt:lpstr>
      <vt:lpstr>State Management and Services in Angular</vt:lpstr>
      <vt:lpstr>State Management and Services in Angular</vt:lpstr>
      <vt:lpstr>State Management Options</vt:lpstr>
      <vt:lpstr>PowerPoint Presentation</vt:lpstr>
      <vt:lpstr>PowerPoint Presentation</vt:lpstr>
      <vt:lpstr>Services</vt:lpstr>
      <vt:lpstr>Services</vt:lpstr>
      <vt:lpstr>Services</vt:lpstr>
      <vt:lpstr>Services</vt:lpstr>
      <vt:lpstr>Services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Application Development</dc:title>
  <dc:creator>Windows User</dc:creator>
  <cp:lastModifiedBy>Windows User</cp:lastModifiedBy>
  <cp:revision>103</cp:revision>
  <dcterms:created xsi:type="dcterms:W3CDTF">2019-09-01T16:21:19Z</dcterms:created>
  <dcterms:modified xsi:type="dcterms:W3CDTF">2019-09-30T10:38:54Z</dcterms:modified>
</cp:coreProperties>
</file>