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8"/>
  </p:notesMasterIdLst>
  <p:handoutMasterIdLst>
    <p:handoutMasterId r:id="rId29"/>
  </p:handoutMasterIdLst>
  <p:sldIdLst>
    <p:sldId id="336" r:id="rId5"/>
    <p:sldId id="330" r:id="rId6"/>
    <p:sldId id="332" r:id="rId7"/>
    <p:sldId id="337" r:id="rId8"/>
    <p:sldId id="340" r:id="rId9"/>
    <p:sldId id="339" r:id="rId10"/>
    <p:sldId id="341" r:id="rId11"/>
    <p:sldId id="348" r:id="rId12"/>
    <p:sldId id="334" r:id="rId13"/>
    <p:sldId id="342" r:id="rId14"/>
    <p:sldId id="343" r:id="rId15"/>
    <p:sldId id="344" r:id="rId16"/>
    <p:sldId id="345" r:id="rId17"/>
    <p:sldId id="346" r:id="rId18"/>
    <p:sldId id="347" r:id="rId19"/>
    <p:sldId id="335" r:id="rId20"/>
    <p:sldId id="350" r:id="rId21"/>
    <p:sldId id="351" r:id="rId22"/>
    <p:sldId id="352" r:id="rId23"/>
    <p:sldId id="353" r:id="rId24"/>
    <p:sldId id="274" r:id="rId25"/>
    <p:sldId id="354" r:id="rId26"/>
    <p:sldId id="275" r:id="rId27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1"/>
    <p:restoredTop sz="97345"/>
  </p:normalViewPr>
  <p:slideViewPr>
    <p:cSldViewPr snapToGrid="0" snapToObjects="1">
      <p:cViewPr varScale="1">
        <p:scale>
          <a:sx n="162" d="100"/>
          <a:sy n="162" d="100"/>
        </p:scale>
        <p:origin x="216" y="48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RMSE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Neural Network</c:v>
                </c:pt>
                <c:pt idx="1">
                  <c:v>KNN</c:v>
                </c:pt>
                <c:pt idx="2">
                  <c:v>NMF</c:v>
                </c:pt>
                <c:pt idx="3">
                  <c:v>Lasso_Reg</c:v>
                </c:pt>
                <c:pt idx="4">
                  <c:v>Rigde_Reg</c:v>
                </c:pt>
                <c:pt idx="5">
                  <c:v>ElasticNet_Reg</c:v>
                </c:pt>
                <c:pt idx="6">
                  <c:v>Stacking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0.24429999999999999</c:v>
                </c:pt>
                <c:pt idx="1">
                  <c:v>1.2862</c:v>
                </c:pt>
                <c:pt idx="2">
                  <c:v>1.3025</c:v>
                </c:pt>
                <c:pt idx="3">
                  <c:v>0.81779999999999997</c:v>
                </c:pt>
                <c:pt idx="4">
                  <c:v>0.81779999999999997</c:v>
                </c:pt>
                <c:pt idx="5">
                  <c:v>0.81779999999999997</c:v>
                </c:pt>
                <c:pt idx="6">
                  <c:v>0.33460000000000001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7-B04D-803F-F5805A1475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97350255"/>
        <c:axId val="1097358383"/>
      </c:barChart>
      <c:catAx>
        <c:axId val="109735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358383"/>
        <c:crosses val="autoZero"/>
        <c:auto val="1"/>
        <c:lblAlgn val="ctr"/>
        <c:lblOffset val="100"/>
        <c:noMultiLvlLbl val="0"/>
      </c:catAx>
      <c:valAx>
        <c:axId val="109735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350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CBB462-34C3-D144-9620-F611A0964A6F}"/>
              </a:ext>
            </a:extLst>
          </p:cNvPr>
          <p:cNvGrpSpPr/>
          <p:nvPr/>
        </p:nvGrpSpPr>
        <p:grpSpPr>
          <a:xfrm>
            <a:off x="5595488" y="2794931"/>
            <a:ext cx="6118575" cy="2838753"/>
            <a:chOff x="5136802" y="3703860"/>
            <a:chExt cx="6118575" cy="2838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2F046B-F6EE-4E47-8C57-F6A6A097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4E1D9B-0FCE-1D41-A7A6-A153308B8FA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6D164AC-71BC-794A-89DA-C74C9525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975360" y="1742044"/>
            <a:ext cx="10241280" cy="1323439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975359" y="3141195"/>
            <a:ext cx="350082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badi"/>
                <a:ea typeface="SF Pro" pitchFamily="2" charset="0"/>
                <a:cs typeface="SF Pro" pitchFamily="2" charset="0"/>
              </a:rPr>
              <a:t>Faheemuddin Sayyed</a:t>
            </a:r>
          </a:p>
          <a:p>
            <a:r>
              <a:rPr lang="en-US" sz="2400" dirty="0">
                <a:latin typeface="Abadi" panose="020B0604020104020204" pitchFamily="34" charset="0"/>
                <a:ea typeface="SF Pro" pitchFamily="2" charset="0"/>
                <a:cs typeface="SF Pro" pitchFamily="2" charset="0"/>
              </a:rPr>
              <a:t>18.12.2024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D5268-B673-A742-9436-8948B1C5875A}"/>
              </a:ext>
            </a:extLst>
          </p:cNvPr>
          <p:cNvCxnSpPr>
            <a:cxnSpLocks/>
          </p:cNvCxnSpPr>
          <p:nvPr/>
        </p:nvCxnSpPr>
        <p:spPr>
          <a:xfrm>
            <a:off x="10330832" y="4491981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2C788-5750-B448-9946-A3353F7249B8}"/>
              </a:ext>
            </a:extLst>
          </p:cNvPr>
          <p:cNvCxnSpPr>
            <a:cxnSpLocks/>
          </p:cNvCxnSpPr>
          <p:nvPr/>
        </p:nvCxnSpPr>
        <p:spPr>
          <a:xfrm>
            <a:off x="10330832" y="4009965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0B8BB15B-3863-C146-97D8-D3D09F989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640" y="4380953"/>
            <a:ext cx="497423" cy="5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user profile and course genres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494849" y="2761868"/>
            <a:ext cx="4599206" cy="2346159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Illustrates the process of constructing user vectors from their profiles and matching them with course genre vectors to recommend content.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</a:t>
            </a:r>
          </a:p>
        </p:txBody>
      </p:sp>
      <p:pic>
        <p:nvPicPr>
          <p:cNvPr id="7" name="Picture 6" descr="A diagram of a course&#10;&#10;Description automatically generated">
            <a:extLst>
              <a:ext uri="{FF2B5EF4-FFF2-40B4-BE49-F238E27FC236}">
                <a16:creationId xmlns:a16="http://schemas.microsoft.com/office/drawing/2014/main" id="{0F6ECC7E-91F1-3C8E-5C0B-3866D1F8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55" y="1887757"/>
            <a:ext cx="6685315" cy="43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user profile-based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 across all users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  <a:cs typeface="Calibri"/>
              </a:rPr>
              <a:t>Hyperparameters tuned: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1C7DDB"/>
                </a:solidFill>
                <a:latin typeface="Abadi"/>
                <a:cs typeface="Calibri"/>
              </a:rPr>
              <a:t>score_threshold</a:t>
            </a:r>
            <a:r>
              <a:rPr lang="en-US" sz="1800" dirty="0">
                <a:solidFill>
                  <a:srgbClr val="1C7DDB"/>
                </a:solidFill>
                <a:latin typeface="Abadi"/>
                <a:cs typeface="Calibri"/>
              </a:rPr>
              <a:t> = 10</a:t>
            </a:r>
            <a:endParaRPr lang="en-US" sz="2000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A2014-A48A-14DD-3336-DA285A38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87" y="4459432"/>
            <a:ext cx="25781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80F284-0AD4-B9EE-19DB-9FAF505D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097" y="3748232"/>
            <a:ext cx="1981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course similarity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738077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Describes the methodology for calculating similarity between courses and generating recommendations for users based on their history.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</a:t>
            </a:r>
          </a:p>
        </p:txBody>
      </p:sp>
      <p:pic>
        <p:nvPicPr>
          <p:cNvPr id="7" name="Picture 6" descr="A white diamond with blue text&#10;&#10;Description automatically generated">
            <a:extLst>
              <a:ext uri="{FF2B5EF4-FFF2-40B4-BE49-F238E27FC236}">
                <a16:creationId xmlns:a16="http://schemas.microsoft.com/office/drawing/2014/main" id="{5C83A6E5-1FAC-B834-A4BE-B50CDF20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3" y="2631967"/>
            <a:ext cx="10301180" cy="36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course similarity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Hyperparameters tuned: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threshold = 0.6</a:t>
            </a:r>
            <a:endParaRPr lang="en-US" sz="2400" dirty="0"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3FBA8C-A56B-6458-FE17-F54F64A1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87" y="4025699"/>
            <a:ext cx="4356100" cy="204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CF7E14-9B21-3172-FD73-1EE922694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797" y="3720899"/>
            <a:ext cx="19558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8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38200" y="3990341"/>
            <a:ext cx="10515600" cy="682897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- 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Demonstrates clustering user profiles into segments to deliver group-based recommendations.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516D1-D773-3465-6C7A-6BD07F1D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9" y="2380593"/>
            <a:ext cx="11121642" cy="12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8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933834" y="2529376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6633594" y="4073951"/>
            <a:ext cx="4720206" cy="2467171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51621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Hyperparameters tuned: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1C7DDB"/>
                </a:solidFill>
                <a:latin typeface="Abadi"/>
              </a:rPr>
              <a:t>n_clusters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= 20</a:t>
            </a:r>
            <a:endParaRPr lang="en-US" sz="2400" dirty="0"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04338-10F6-5504-4153-A0681E9B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5" y="1027906"/>
            <a:ext cx="3656369" cy="2604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2FB78C-75EE-1BC5-AA0A-BC3D17EDD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79" y="5026614"/>
            <a:ext cx="2610104" cy="1342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06B90-EEC5-E2BC-6315-C89EE917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037" y="3730105"/>
            <a:ext cx="1955800" cy="2362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3515907-FC47-3C83-AA37-D4910BC9EEB9}"/>
              </a:ext>
            </a:extLst>
          </p:cNvPr>
          <p:cNvSpPr txBox="1">
            <a:spLocks/>
          </p:cNvSpPr>
          <p:nvPr/>
        </p:nvSpPr>
        <p:spPr>
          <a:xfrm>
            <a:off x="6917663" y="3632082"/>
            <a:ext cx="4144336" cy="269939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err="1">
                <a:solidFill>
                  <a:srgbClr val="1C7DDB"/>
                </a:solidFill>
                <a:latin typeface="Abadi"/>
              </a:rPr>
              <a:t>n_clusters</a:t>
            </a:r>
            <a:r>
              <a:rPr lang="en-US" sz="1200" dirty="0">
                <a:solidFill>
                  <a:srgbClr val="1C7DDB"/>
                </a:solidFill>
                <a:latin typeface="Abadi"/>
              </a:rPr>
              <a:t> vs sum of squared distances</a:t>
            </a:r>
            <a:endParaRPr lang="en-US" sz="12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131EC-6DBA-6D00-9928-143A7FDF83F2}"/>
              </a:ext>
            </a:extLst>
          </p:cNvPr>
          <p:cNvSpPr txBox="1"/>
          <p:nvPr/>
        </p:nvSpPr>
        <p:spPr>
          <a:xfrm>
            <a:off x="8962697" y="37600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9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Recommender System using Supervised Learning</a:t>
            </a:r>
            <a:endParaRPr lang="en-US" dirty="0"/>
          </a:p>
        </p:txBody>
      </p:sp>
      <p:pic>
        <p:nvPicPr>
          <p:cNvPr id="43" name="Picture 2" descr="Support-vector machine - Wikipedia">
            <a:extLst>
              <a:ext uri="{FF2B5EF4-FFF2-40B4-BE49-F238E27FC236}">
                <a16:creationId xmlns:a16="http://schemas.microsoft.com/office/drawing/2014/main" id="{CA660427-DE61-394E-804E-5C01071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071" y="5432400"/>
            <a:ext cx="1470757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7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KNN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38200" y="4377835"/>
            <a:ext cx="10515600" cy="70654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- 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Explains the implementation of KNN using historical user-course interactions to generate recommendations.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</a:t>
            </a:r>
          </a:p>
        </p:txBody>
      </p:sp>
      <p:pic>
        <p:nvPicPr>
          <p:cNvPr id="7" name="Picture 6" descr="A blue sign with black text&#10;&#10;Description automatically generated">
            <a:extLst>
              <a:ext uri="{FF2B5EF4-FFF2-40B4-BE49-F238E27FC236}">
                <a16:creationId xmlns:a16="http://schemas.microsoft.com/office/drawing/2014/main" id="{79DB7633-6A7E-2091-79A6-027C67A1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2" y="2675532"/>
            <a:ext cx="11640655" cy="15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6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NMF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38199" y="4239707"/>
            <a:ext cx="10515600" cy="659249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Visualizes how NMF decomposes the user-course matrix to predict missing values and generate personalized suggestions.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</a:t>
            </a:r>
          </a:p>
        </p:txBody>
      </p:sp>
      <p:pic>
        <p:nvPicPr>
          <p:cNvPr id="7" name="Picture 6" descr="A pink rectangle with black text&#10;&#10;Description automatically generated">
            <a:extLst>
              <a:ext uri="{FF2B5EF4-FFF2-40B4-BE49-F238E27FC236}">
                <a16:creationId xmlns:a16="http://schemas.microsoft.com/office/drawing/2014/main" id="{60BCF482-E9DB-C222-663F-F0F7B865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7" y="2201851"/>
            <a:ext cx="11300845" cy="15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Neural Network Embedding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705890" y="5583896"/>
            <a:ext cx="10515600" cy="627718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Outlines the process of embedding users and courses into a shared space for high-quality recommendations.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</a:t>
            </a:r>
          </a:p>
        </p:txBody>
      </p:sp>
      <p:pic>
        <p:nvPicPr>
          <p:cNvPr id="7" name="Picture 6" descr="A diagram of a course&#10;&#10;Description automatically generated">
            <a:extLst>
              <a:ext uri="{FF2B5EF4-FFF2-40B4-BE49-F238E27FC236}">
                <a16:creationId xmlns:a16="http://schemas.microsoft.com/office/drawing/2014/main" id="{5EBD0509-EB7D-9D2D-6624-C83A4F80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42"/>
          <a:stretch/>
        </p:blipFill>
        <p:spPr>
          <a:xfrm>
            <a:off x="634945" y="1690688"/>
            <a:ext cx="10646407" cy="34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300" dirty="0">
                <a:solidFill>
                  <a:srgbClr val="0B49CB"/>
                </a:solidFill>
                <a:latin typeface="Abadi"/>
              </a:rPr>
              <a:t>Outline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Compare the performance of collaborative-filtering models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706545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IN" sz="2000" dirty="0">
                <a:solidFill>
                  <a:srgbClr val="1C7DDB"/>
                </a:solidFill>
                <a:latin typeface="Abadi"/>
              </a:rPr>
              <a:t>The bar chart compares the RMSE of various collaborative filtering models, with the neural network model achieving the best performance, followed by NMF and KNN.</a:t>
            </a: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5FD2A09-C68F-3137-6E32-C4B7E12A8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146983"/>
              </p:ext>
            </p:extLst>
          </p:nvPr>
        </p:nvGraphicFramePr>
        <p:xfrm>
          <a:off x="2815647" y="2576982"/>
          <a:ext cx="6560705" cy="356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13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674235"/>
            <a:ext cx="6694961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Summary:</a:t>
            </a:r>
            <a:br>
              <a:rPr lang="en-IN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</a:br>
            <a:r>
              <a:rPr lang="en-IN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project successfully demonstrated a personalized course recommendation system using multiple machine learning techniques, enhancing user satisfaction and engagement.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Key Findings: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Content-based models efficiently utilized user preferences and course metadata.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Collaborative filtering methods, especially neural networks, outperformed in prediction accuracy.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Combining diverse approaches ensures robust recommendations.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0B89F-BCF2-2199-5B8D-6FB0E3BBA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4C2D6-33C5-6CC5-8B65-FCEAF030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5123477-1EB2-D68F-3A2E-A3BC9EDAF79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674235"/>
            <a:ext cx="7144279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Recommendations: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combining content-based and collaborative filtering for improved accuracy and diversity in recommendations.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Explainable Recommendations: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feature to show users why a course was recommended, increasing trust and engagement.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Recommendations: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Introducing models capable of updating recommendations dynamically based on user activity.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Evaluation Metrics: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Beyond RMSE, considering user engagement metrics like click-through rates and completion rates for holistic model assessment.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2A493F-0CD1-8E84-E854-F9051DDB9FA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Additional Insights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27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GitHub Repo Link: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https://</a:t>
            </a:r>
            <a:r>
              <a:rPr lang="en-US" sz="20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github.com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/Faheem219/IBM-Machine-Learning-Codes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828068" y="1551709"/>
            <a:ext cx="10530114" cy="4875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sz="1600" b="1" dirty="0">
                <a:solidFill>
                  <a:srgbClr val="0E0E0E"/>
                </a:solidFill>
                <a:effectLst/>
                <a:latin typeface=".AppleSystemUIFont"/>
              </a:rPr>
              <a:t>Project Overview:</a:t>
            </a:r>
            <a:endParaRPr lang="en-US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The goal of this capstone project is to build a personalized course recommender system for an online learning platform. This system utilizes multiple machine learning techniques to deliver customized recommendations based on user preferences and course content.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sz="1600" b="1" dirty="0">
                <a:solidFill>
                  <a:srgbClr val="0E0E0E"/>
                </a:solidFill>
                <a:effectLst/>
                <a:latin typeface=".AppleSystemUIFont"/>
              </a:rPr>
              <a:t>Objectives:</a:t>
            </a:r>
            <a:endParaRPr lang="en-US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1. Understand user preferences and course attributes.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2. Implement different types of recommender systems: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latin typeface=".AppleSystemUIFont"/>
              </a:rPr>
              <a:t>     </a:t>
            </a: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• Content-based filtering using user profiles and course genres.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     • Collaborative filtering (KNN, NMF, and neural networks).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     • Hybrid approaches for better recommendations.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3. Evaluate the performance of these models.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sz="1600" b="1" dirty="0">
                <a:solidFill>
                  <a:srgbClr val="0E0E0E"/>
                </a:solidFill>
                <a:effectLst/>
                <a:latin typeface=".AppleSystemUIFont"/>
              </a:rPr>
              <a:t>Why Personalized Recommendations Matter:</a:t>
            </a:r>
            <a:endParaRPr lang="en-US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Personalized recommendations can: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     • Improve user engagement and satisfaction.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latin typeface=".AppleSystemUIFont"/>
              </a:rPr>
              <a:t>     </a:t>
            </a: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• Help users discover relevant courses more efficiently.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     • Increase course enrollments on the platform.</a:t>
            </a:r>
          </a:p>
          <a:p>
            <a:pPr marL="0" indent="0">
              <a:spcBef>
                <a:spcPts val="1400"/>
              </a:spcBef>
              <a:buNone/>
            </a:pPr>
            <a:endParaRPr lang="en-US" sz="2000" b="1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  <a:endParaRPr lang="en-US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055" y="5553777"/>
            <a:ext cx="1028790" cy="10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counts per genre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53FA46-2212-42E4-9D89-321A9B15A6C2}"/>
              </a:ext>
            </a:extLst>
          </p:cNvPr>
          <p:cNvSpPr txBox="1">
            <a:spLocks/>
          </p:cNvSpPr>
          <p:nvPr/>
        </p:nvSpPr>
        <p:spPr>
          <a:xfrm>
            <a:off x="838200" y="1861657"/>
            <a:ext cx="5150742" cy="2318951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IN" sz="2000" dirty="0">
                <a:solidFill>
                  <a:schemeClr val="accent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bar chart shows the distribution of courses across various genres. It highlights the most popular genres by their course counts, helping identify the platform's content focus.</a:t>
            </a:r>
            <a:r>
              <a:rPr lang="en-US" sz="2000" dirty="0">
                <a:solidFill>
                  <a:schemeClr val="accent1"/>
                </a:solidFill>
                <a:effectLst/>
                <a:latin typeface="Abadi" panose="020B0604020104020204" pitchFamily="34" charset="0"/>
              </a:rPr>
              <a:t> </a:t>
            </a:r>
            <a:endParaRPr lang="en-US" sz="2000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7F5B50-7138-9CB4-4D50-29F6B39E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59" y="1027906"/>
            <a:ext cx="5915653" cy="56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enrollment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7323588" y="2388917"/>
            <a:ext cx="4433567" cy="2697562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- 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The histogram illustrates user engagement, showing </a:t>
            </a:r>
            <a:r>
              <a:rPr lang="en-IN" sz="2000" dirty="0" err="1">
                <a:solidFill>
                  <a:srgbClr val="1C7DDB"/>
                </a:solidFill>
                <a:latin typeface="Abadi"/>
              </a:rPr>
              <a:t>enrollment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 frequency across courses. It identifies trends like courses with the highest or lowest </a:t>
            </a:r>
            <a:r>
              <a:rPr lang="en-IN" sz="2000" dirty="0" err="1">
                <a:solidFill>
                  <a:srgbClr val="1C7DDB"/>
                </a:solidFill>
                <a:latin typeface="Abadi"/>
              </a:rPr>
              <a:t>enrollments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.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60719B-AE58-B540-F850-216FF371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376"/>
            <a:ext cx="7007066" cy="49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20 most popular courses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38199" y="2352679"/>
            <a:ext cx="4790813" cy="2167178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IN" sz="2000" dirty="0">
                <a:solidFill>
                  <a:srgbClr val="1C7DDB"/>
                </a:solidFill>
                <a:latin typeface="Abadi"/>
              </a:rPr>
              <a:t>This list reflects the platform's top-enrolled courses, giving insight into user preferences and trending topics.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</a:t>
            </a:r>
          </a:p>
          <a:p>
            <a:pPr>
              <a:buFontTx/>
              <a:buChar char="-"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>
              <a:buFontTx/>
              <a:buChar char="-"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99533B-99C8-85D0-771C-78FD6C4F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361" y="1017455"/>
            <a:ext cx="4157563" cy="53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Word cloud of course titles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38199" y="5830094"/>
            <a:ext cx="10515600" cy="777246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- </a:t>
            </a:r>
            <a:r>
              <a:rPr lang="en-IN" sz="2000" dirty="0">
                <a:solidFill>
                  <a:srgbClr val="1C7DDB"/>
                </a:solidFill>
                <a:latin typeface="Abadi"/>
              </a:rPr>
              <a:t>The word cloud emphasizes the most common keywords in course titles, showcasing the primary themes and topics offered.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D4CBB-A82D-0884-16F7-47AD62EB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93" y="1027906"/>
            <a:ext cx="8957813" cy="45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3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A2644-0171-6540-A231-9FCA3C81BFE2}"/>
              </a:ext>
            </a:extLst>
          </p:cNvPr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1B8904-28C2-BB44-8166-C42C96ED6936}"/>
                </a:ext>
              </a:extLst>
            </p:cNvPr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36D0BA-2B52-A240-B7B8-0256F4E2A394}"/>
                  </a:ext>
                </a:extLst>
              </p:cNvPr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4F59816-7FAC-974F-A8D7-19B047D553D1}"/>
                    </a:ext>
                  </a:extLst>
                </p:cNvPr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838075-FE41-3C47-B7F8-7CD30B06125D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57CEC24-7385-FC49-A319-AB8C2130A10A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BC96BD4-7E7A-8445-86C6-6BF36139BBEF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72FE188-017A-B643-9B83-F2A767174EFF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A566CA9-49EE-AB41-83BE-DE726A76CE6A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5C28428-062D-E14C-82E6-DA94F7EF31AB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9CEB11-DD69-474E-BBAE-8C10177D3C3F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68BDB6-C52E-DD4A-B920-6CBEF8EE3F5F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6BE7FA6-4444-D940-BE86-2E836B237A97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476B79-2F43-EC40-8768-FE48D7B6AA2E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9D4550-5CE1-9E49-9733-CBA34FE0DD54}"/>
                  </a:ext>
                </a:extLst>
              </p:cNvPr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EDBC5E1-AEE7-2A4C-9CCE-D6FE884FE831}"/>
                    </a:ext>
                  </a:extLst>
                </p:cNvPr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DE73D3B-6172-AD4A-8114-5DA3984DA6B8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962E44D-FBA1-D543-B29E-3BD27B00E509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6257EEC-3C03-0546-9ACD-4DCDB1819397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325B40-CC4B-6445-8AA8-D6AA369D34A4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0369C21-DFFB-4B46-A1A5-A3B9B2BD5D3D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155E267-602E-DA43-8ADA-80A77E2F6BAA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1EFCDA0-8E24-3F4E-9729-B109832A37F5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01B9D4C-4986-CE4F-AAC2-0B2B3DE03C87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3D505A4-48AE-AC40-87FA-FC0E50F6B75A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F6A3959-23EF-B243-97DE-A3CBF9EE4626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2719</TotalTime>
  <Words>806</Words>
  <Application>Microsoft Macintosh PowerPoint</Application>
  <PresentationFormat>Widescreen</PresentationFormat>
  <Paragraphs>95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.AppleSystemUIFont</vt:lpstr>
      <vt:lpstr>Abadi</vt:lpstr>
      <vt:lpstr>Arial</vt:lpstr>
      <vt:lpstr>Calibri</vt:lpstr>
      <vt:lpstr>Courier New</vt:lpstr>
      <vt:lpstr>Custom Design</vt:lpstr>
      <vt:lpstr>PowerPoint Presentation</vt:lpstr>
      <vt:lpstr>PowerPoint Presentation</vt:lpstr>
      <vt:lpstr>PowerPoint Presentation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user profile-based recommender system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Evaluation results of clustering-based recommender system</vt:lpstr>
      <vt:lpstr>Collaborative-filtering Recommender System using Supervised Learning</vt:lpstr>
      <vt:lpstr>Flowchart of KNN based recommender system</vt:lpstr>
      <vt:lpstr>Flowchart of NMF based recommender system</vt:lpstr>
      <vt:lpstr>Flowchart of Neural Network Embedding based recommender system</vt:lpstr>
      <vt:lpstr>Compare the performance of collaborative-filtering models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Faheemuddin Sayyed</cp:lastModifiedBy>
  <cp:revision>492</cp:revision>
  <cp:lastPrinted>2024-12-18T12:40:29Z</cp:lastPrinted>
  <dcterms:created xsi:type="dcterms:W3CDTF">2021-04-29T18:58:34Z</dcterms:created>
  <dcterms:modified xsi:type="dcterms:W3CDTF">2024-12-18T12:40:31Z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