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 Bold" charset="1" panose="00000800000000000000"/>
      <p:regular r:id="rId15"/>
    </p:embeddedFont>
    <p:embeddedFont>
      <p:font typeface="Proxima Nova Bold" charset="1" panose="02000506030000020004"/>
      <p:regular r:id="rId16"/>
    </p:embeddedFont>
    <p:embeddedFont>
      <p:font typeface="Rugrats Sans" charset="1" panose="00000000000000000000"/>
      <p:regular r:id="rId17"/>
    </p:embeddedFont>
    <p:embeddedFont>
      <p:font typeface="Arsenica Antiqua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mdpi.com/1422-0067/26/5/2278" TargetMode="External" Type="http://schemas.openxmlformats.org/officeDocument/2006/relationships/hyperlink"/><Relationship Id="rId3" Target="https://link.springer.com/article/10.1186/s12979-025-00498-9" TargetMode="External" Type="http://schemas.openxmlformats.org/officeDocument/2006/relationships/hyperlink"/><Relationship Id="rId4" Target="https://www.sciencedirect.com/science/article/abs/pii/B9780443264948000161" TargetMode="External" Type="http://schemas.openxmlformats.org/officeDocument/2006/relationships/hyperlink"/><Relationship Id="rId5" Target="https://skincon-dataset.github.io/index.html#dataset" TargetMode="External" Type="http://schemas.openxmlformats.org/officeDocument/2006/relationships/hyperlink"/><Relationship Id="rId6" Target="https://www.kaggle.com/datasets/shubhamgoel27/dermnet?fbclid=IwY2xjawNbYSNleHRuA2FlbQIxMQABHnkGTzepl2UpLNc_2nPOLI1GZJCY6vLOxR-9bgiEIElGmAMg0-MTlG29djOv_aem_DyxLi6tLgaEhVjQ_sFVUzw" TargetMode="External" Type="http://schemas.openxmlformats.org/officeDocument/2006/relationships/hyperlink"/><Relationship Id="rId7" Target="https://pubmed.ncbi.nlm.nih.gov/39558177/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12700"/>
            <a:ext cx="9144000" cy="10299700"/>
            <a:chOff x="0" y="0"/>
            <a:chExt cx="786406" cy="8857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6406" cy="885799"/>
            </a:xfrm>
            <a:custGeom>
              <a:avLst/>
              <a:gdLst/>
              <a:ahLst/>
              <a:cxnLst/>
              <a:rect r="r" b="b" t="t" l="l"/>
              <a:pathLst>
                <a:path h="885799" w="786406">
                  <a:moveTo>
                    <a:pt x="0" y="0"/>
                  </a:moveTo>
                  <a:lnTo>
                    <a:pt x="786406" y="0"/>
                  </a:lnTo>
                  <a:lnTo>
                    <a:pt x="786406" y="885799"/>
                  </a:lnTo>
                  <a:lnTo>
                    <a:pt x="0" y="885799"/>
                  </a:lnTo>
                  <a:close/>
                </a:path>
              </a:pathLst>
            </a:custGeom>
            <a:blipFill>
              <a:blip r:embed="rId2"/>
              <a:stretch>
                <a:fillRect l="0" t="-157" r="0" b="-157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681785" y="2097508"/>
            <a:ext cx="7806829" cy="176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509"/>
              </a:lnSpc>
            </a:pPr>
            <a:r>
              <a:rPr lang="en-US" b="true" sz="4099">
                <a:solidFill>
                  <a:srgbClr val="2E8B57"/>
                </a:solidFill>
                <a:latin typeface="Poppins Bold"/>
                <a:ea typeface="Poppins Bold"/>
                <a:cs typeface="Poppins Bold"/>
                <a:sym typeface="Poppins Bold"/>
              </a:rPr>
              <a:t>Vision Language Model for Predicting the Effects of Plant Compounds on Human Skin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1785" y="5906263"/>
            <a:ext cx="6871540" cy="2491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D4739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Stud</a:t>
            </a:r>
            <a:r>
              <a:rPr lang="en-US" b="true" sz="2399">
                <a:solidFill>
                  <a:srgbClr val="2D4739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ent Name and ID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D4739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1.Emon Hossen 2211106042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D4739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2.Faheem Hasnat 2211721642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D4739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3.Kazi Tanora Akther 2132580642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8229600" cy="82296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0" y="3766663"/>
            <a:ext cx="7838760" cy="3554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S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kin faces UV and pollution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Plants offer protective compounds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Discovery process slow, fr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ag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me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n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ted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Labs l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i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mited in integration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VLMs link image and text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A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ccelerating natural skincare innovation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0" y="1208382"/>
            <a:ext cx="8001000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0"/>
              </a:lnSpc>
              <a:spcBef>
                <a:spcPct val="0"/>
              </a:spcBef>
            </a:pPr>
            <a:r>
              <a:rPr lang="en-US" b="true" sz="4100">
                <a:solidFill>
                  <a:srgbClr val="2E8B57"/>
                </a:solidFill>
                <a:latin typeface="Arsenica Antiqua Bold"/>
                <a:ea typeface="Arsenica Antiqua Bold"/>
                <a:cs typeface="Arsenica Antiqua Bold"/>
                <a:sym typeface="Arsenica Antiqua Bold"/>
              </a:rPr>
              <a:t>Nature Thr</a:t>
            </a:r>
            <a:r>
              <a:rPr lang="en-US" b="true" sz="4100">
                <a:solidFill>
                  <a:srgbClr val="2E8B57"/>
                </a:solidFill>
                <a:latin typeface="Arsenica Antiqua Bold"/>
                <a:ea typeface="Arsenica Antiqua Bold"/>
                <a:cs typeface="Arsenica Antiqua Bold"/>
                <a:sym typeface="Arsenica Antiqua Bold"/>
              </a:rPr>
              <a:t>ough Neural Eyes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8229600" cy="82296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372725" y="3204993"/>
            <a:ext cx="6886575" cy="5297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Re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search domains remain isolated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Data fragmented across sciences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AI models are single-modal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Miss complex biological relations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Need unified multimodal framework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Predict plant effects on skin</a:t>
            </a:r>
          </a:p>
          <a:p>
            <a:pPr algn="l" marL="0" indent="0" lvl="0">
              <a:lnSpc>
                <a:spcPts val="4620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0648528" y="1291208"/>
            <a:ext cx="6972300" cy="1438082"/>
            <a:chOff x="0" y="0"/>
            <a:chExt cx="9296400" cy="191744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28575"/>
              <a:ext cx="9296400" cy="8676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51"/>
                </a:lnSpc>
                <a:spcBef>
                  <a:spcPct val="0"/>
                </a:spcBef>
              </a:pPr>
              <a:r>
                <a:rPr lang="en-US" b="true" sz="4151">
                  <a:solidFill>
                    <a:srgbClr val="2E8B57"/>
                  </a:solidFill>
                  <a:latin typeface="Arsenica Antiqua Bold"/>
                  <a:ea typeface="Arsenica Antiqua Bold"/>
                  <a:cs typeface="Arsenica Antiqua Bold"/>
                  <a:sym typeface="Arsenica Antiqua Bold"/>
                </a:rPr>
                <a:t>Problem Statement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239106"/>
              <a:ext cx="9296400" cy="6783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3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913198" y="2798360"/>
            <a:ext cx="4460604" cy="4690279"/>
            <a:chOff x="0" y="0"/>
            <a:chExt cx="1953074" cy="2053637"/>
          </a:xfrm>
        </p:grpSpPr>
        <p:sp>
          <p:nvSpPr>
            <p:cNvPr name="Freeform 4" id="4"/>
            <p:cNvSpPr/>
            <p:nvPr/>
          </p:nvSpPr>
          <p:spPr>
            <a:xfrm flipH="false" flipV="false" rot="-6000">
              <a:off x="-1568" y="-1480"/>
              <a:ext cx="1956297" cy="2056598"/>
            </a:xfrm>
            <a:custGeom>
              <a:avLst/>
              <a:gdLst/>
              <a:ahLst/>
              <a:cxnLst/>
              <a:rect r="r" b="b" t="t" l="l"/>
              <a:pathLst>
                <a:path h="2056598" w="1956297">
                  <a:moveTo>
                    <a:pt x="176924" y="80"/>
                  </a:moveTo>
                  <a:lnTo>
                    <a:pt x="1782871" y="2883"/>
                  </a:lnTo>
                  <a:cubicBezTo>
                    <a:pt x="1878726" y="3050"/>
                    <a:pt x="1956297" y="80892"/>
                    <a:pt x="1956130" y="176748"/>
                  </a:cubicBezTo>
                  <a:lnTo>
                    <a:pt x="1953151" y="1883258"/>
                  </a:lnTo>
                  <a:cubicBezTo>
                    <a:pt x="1953071" y="1929290"/>
                    <a:pt x="1934708" y="1973404"/>
                    <a:pt x="1902102" y="2005896"/>
                  </a:cubicBezTo>
                  <a:cubicBezTo>
                    <a:pt x="1869496" y="2038389"/>
                    <a:pt x="1825318" y="2056597"/>
                    <a:pt x="1779287" y="2056517"/>
                  </a:cubicBezTo>
                  <a:lnTo>
                    <a:pt x="173339" y="2053714"/>
                  </a:lnTo>
                  <a:cubicBezTo>
                    <a:pt x="127308" y="2053634"/>
                    <a:pt x="83194" y="2035271"/>
                    <a:pt x="50701" y="2002665"/>
                  </a:cubicBezTo>
                  <a:cubicBezTo>
                    <a:pt x="18209" y="1970059"/>
                    <a:pt x="0" y="1925881"/>
                    <a:pt x="80" y="1879849"/>
                  </a:cubicBezTo>
                  <a:lnTo>
                    <a:pt x="3059" y="173339"/>
                  </a:lnTo>
                  <a:cubicBezTo>
                    <a:pt x="3139" y="127308"/>
                    <a:pt x="21502" y="83193"/>
                    <a:pt x="54108" y="50701"/>
                  </a:cubicBezTo>
                  <a:cubicBezTo>
                    <a:pt x="86714" y="18209"/>
                    <a:pt x="130892" y="0"/>
                    <a:pt x="176924" y="80"/>
                  </a:cubicBezTo>
                  <a:close/>
                </a:path>
              </a:pathLst>
            </a:custGeom>
            <a:blipFill>
              <a:blip r:embed="rId4"/>
              <a:stretch>
                <a:fillRect l="-4568" t="-14" r="-2864" b="-385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0" y="3196205"/>
            <a:ext cx="7838760" cy="471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Studies focus on single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 compounds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Prior AI models are single-modal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Lack integration of text and images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No cross-domain VLM frameworks exist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Bi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ological re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asoning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 rarely explained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Fragmented data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 across disciplines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549930" y="1450727"/>
            <a:ext cx="8001000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0"/>
              </a:lnSpc>
              <a:spcBef>
                <a:spcPct val="0"/>
              </a:spcBef>
            </a:pPr>
            <a:r>
              <a:rPr lang="en-US" b="true" sz="4100">
                <a:solidFill>
                  <a:srgbClr val="2E8B57"/>
                </a:solidFill>
                <a:latin typeface="Arsenica Antiqua Bold"/>
                <a:ea typeface="Arsenica Antiqua Bold"/>
                <a:cs typeface="Arsenica Antiqua Bold"/>
                <a:sym typeface="Arsenica Antiqua Bold"/>
              </a:rPr>
              <a:t>Related Works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582796" y="3185638"/>
            <a:ext cx="7542964" cy="471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Dev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elop cross-domain VLM model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Integrate visual and textual data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Predict plant effects on skin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Reveal biological interaction mechanisms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Accelerate 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natural compound discovery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582796" y="1187797"/>
            <a:ext cx="8001000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0"/>
              </a:lnSpc>
              <a:spcBef>
                <a:spcPct val="0"/>
              </a:spcBef>
            </a:pPr>
            <a:r>
              <a:rPr lang="en-US" b="true" sz="4100">
                <a:solidFill>
                  <a:srgbClr val="2E8B57"/>
                </a:solidFill>
                <a:latin typeface="Arsenica Antiqua Bold"/>
                <a:ea typeface="Arsenica Antiqua Bold"/>
                <a:cs typeface="Arsenica Antiqua Bold"/>
                <a:sym typeface="Arsenica Antiqua Bold"/>
              </a:rPr>
              <a:t>  Objectives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675846" y="3338038"/>
            <a:ext cx="4935308" cy="3482465"/>
            <a:chOff x="0" y="0"/>
            <a:chExt cx="1659242" cy="11707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59242" cy="1170799"/>
            </a:xfrm>
            <a:custGeom>
              <a:avLst/>
              <a:gdLst/>
              <a:ahLst/>
              <a:cxnLst/>
              <a:rect r="r" b="b" t="t" l="l"/>
              <a:pathLst>
                <a:path h="1170799" w="1659242">
                  <a:moveTo>
                    <a:pt x="156868" y="0"/>
                  </a:moveTo>
                  <a:lnTo>
                    <a:pt x="1502374" y="0"/>
                  </a:lnTo>
                  <a:cubicBezTo>
                    <a:pt x="1543978" y="0"/>
                    <a:pt x="1583878" y="16527"/>
                    <a:pt x="1613296" y="45946"/>
                  </a:cubicBezTo>
                  <a:cubicBezTo>
                    <a:pt x="1642715" y="75364"/>
                    <a:pt x="1659242" y="115264"/>
                    <a:pt x="1659242" y="156868"/>
                  </a:cubicBezTo>
                  <a:lnTo>
                    <a:pt x="1659242" y="1013931"/>
                  </a:lnTo>
                  <a:cubicBezTo>
                    <a:pt x="1659242" y="1100566"/>
                    <a:pt x="1589010" y="1170799"/>
                    <a:pt x="1502374" y="1170799"/>
                  </a:cubicBezTo>
                  <a:lnTo>
                    <a:pt x="156868" y="1170799"/>
                  </a:lnTo>
                  <a:cubicBezTo>
                    <a:pt x="115264" y="1170799"/>
                    <a:pt x="75364" y="1154272"/>
                    <a:pt x="45946" y="1124853"/>
                  </a:cubicBezTo>
                  <a:cubicBezTo>
                    <a:pt x="16527" y="1095435"/>
                    <a:pt x="0" y="1055535"/>
                    <a:pt x="0" y="1013931"/>
                  </a:cubicBezTo>
                  <a:lnTo>
                    <a:pt x="0" y="156868"/>
                  </a:lnTo>
                  <a:cubicBezTo>
                    <a:pt x="0" y="115264"/>
                    <a:pt x="16527" y="75364"/>
                    <a:pt x="45946" y="45946"/>
                  </a:cubicBezTo>
                  <a:cubicBezTo>
                    <a:pt x="75364" y="16527"/>
                    <a:pt x="115264" y="0"/>
                    <a:pt x="156868" y="0"/>
                  </a:cubicBezTo>
                  <a:close/>
                </a:path>
              </a:pathLst>
            </a:custGeom>
            <a:blipFill>
              <a:blip r:embed="rId4"/>
              <a:stretch>
                <a:fillRect l="-19519" t="0" r="-19519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8229600" cy="82296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0" y="2425184"/>
            <a:ext cx="8001000" cy="7621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Coll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ect SKINCON, DermNet, HERB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Resize, normalize, 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augmen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t imag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e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s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Clean,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 to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kenize, st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andardize text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Extr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act image embeddings (CLIP, SigLIP)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Process text embeddings (BLIP-2)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Project into shared multimodal space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R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easoning module generates explanations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Fine-tune models using LoRA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Evaluate with accuracy, F1, BLEU/ROUGE</a:t>
            </a:r>
          </a:p>
          <a:p>
            <a:pPr algn="l" marL="0" indent="0" lvl="0">
              <a:lnSpc>
                <a:spcPts val="462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372725" y="990600"/>
            <a:ext cx="6886575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0"/>
              </a:lnSpc>
              <a:spcBef>
                <a:spcPct val="0"/>
              </a:spcBef>
            </a:pPr>
            <a:r>
              <a:rPr lang="en-US" b="true" sz="4100">
                <a:solidFill>
                  <a:srgbClr val="2E8B57"/>
                </a:solidFill>
                <a:latin typeface="Arsenica Antiqua Bold"/>
                <a:ea typeface="Arsenica Antiqua Bold"/>
                <a:cs typeface="Arsenica Antiqua Bold"/>
                <a:sym typeface="Arsenica Antiqua Bold"/>
              </a:rPr>
              <a:t>Dataset &amp; Methodology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8229600" cy="82296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0408" y="3325891"/>
            <a:ext cx="7663644" cy="471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Identify plant-based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 skin compounds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L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ink compounds to skin diseases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Prov</a:t>
            </a: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ide interpretable biological reasoning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Accelerate natural compound discovery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Enable safer skincare innovations</a:t>
            </a:r>
          </a:p>
          <a:p>
            <a:pPr algn="l" marL="0" indent="0" lvl="0">
              <a:lnSpc>
                <a:spcPts val="462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668943" y="1351707"/>
            <a:ext cx="6886575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0"/>
              </a:lnSpc>
              <a:spcBef>
                <a:spcPct val="0"/>
              </a:spcBef>
            </a:pPr>
            <a:r>
              <a:rPr lang="en-US" b="true" sz="4100">
                <a:solidFill>
                  <a:srgbClr val="2E8B57"/>
                </a:solidFill>
                <a:latin typeface="Arsenica Antiqua Bold"/>
                <a:ea typeface="Arsenica Antiqua Bold"/>
                <a:cs typeface="Arsenica Antiqua Bold"/>
                <a:sym typeface="Arsenica Antiqua Bold"/>
              </a:rPr>
              <a:t>Expected Results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90600"/>
            <a:ext cx="6886575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0"/>
              </a:lnSpc>
              <a:spcBef>
                <a:spcPct val="0"/>
              </a:spcBef>
            </a:pPr>
            <a:r>
              <a:rPr lang="en-US" b="true" sz="4100">
                <a:solidFill>
                  <a:srgbClr val="2E8B57"/>
                </a:solidFill>
                <a:latin typeface="Arsenica Antiqua Bold"/>
                <a:ea typeface="Arsenica Antiqua Bold"/>
                <a:cs typeface="Arsenica Antiqua Bold"/>
                <a:sym typeface="Arsenica Antiqua Bold"/>
              </a:rPr>
              <a:t>References: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51990"/>
            <a:ext cx="16230600" cy="6287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AutoNum type="arabicPeriod" startAt="1"/>
            </a:pPr>
            <a:r>
              <a:rPr lang="en-US" sz="2199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Z</a:t>
            </a:r>
            <a:r>
              <a:rPr lang="en-US" sz="2199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hao, C., Wu, S., &amp; Wang, H. (2025).”Medicinal plant extracts targeting UV-induced skin damage: Molecular mechanisms and therapeutic potential”. International Journal of Molecular Sciences, 26(2), 2278. </a:t>
            </a:r>
            <a:r>
              <a:rPr lang="en-US" sz="2199" u="sng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  <a:hlinkClick r:id="rId2" tooltip="https://www.mdpi.com/1422-0067/26/5/2278"/>
              </a:rPr>
              <a:t>https://www.mdpi.com/1422-0067/26/5/2278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AutoNum type="arabicPeriod" startAt="1"/>
            </a:pPr>
            <a:r>
              <a:rPr lang="en-US" sz="2199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Tomas, M., Günal-Köroğlu, D., Kamiloglu, S., Ozdal, T., &amp; Capanoglu, E. (2025). “The state of the art in anti-aging: Plant-based phytochemicals for skin care”. Immunity &amp; Ageing,22(5).</a:t>
            </a:r>
            <a:r>
              <a:rPr lang="en-US" sz="2199" u="sng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  <a:hlinkClick r:id="rId3" tooltip="https://link.springer.com/article/10.1186/s12979-025-00498-9"/>
              </a:rPr>
              <a:t>https://link.springer.com/article/10.1186/s12979-025-00498-9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AutoNum type="arabicPeriod" startAt="1"/>
            </a:pPr>
            <a:r>
              <a:rPr lang="en-US" sz="2199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Dammak, M., Ben Hlima, H., Fendri, I., Smaoui, S., &amp; Abdelkafi, S. (2025).”Phytochemicals in skin health: Enhancing beauty and protecting against aging”.In Phytochemicals as Therapeutic Agents. Elsevier.</a:t>
            </a:r>
            <a:r>
              <a:rPr lang="en-US" sz="2199" u="sng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  <a:hlinkClick r:id="rId4" tooltip="https://www.sciencedirect.com/science/article/abs/pii/B9780443264948000161"/>
              </a:rPr>
              <a:t>https://www.sciencedirect.com/science/article/abs/pii/B9780443264948000161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AutoNum type="arabicPeriod" startAt="1"/>
            </a:pPr>
            <a:r>
              <a:rPr lang="en-US" sz="2199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SKIN Concepts (SKINCON) Dataset. (n.d.). Stanford University.</a:t>
            </a:r>
            <a:r>
              <a:rPr lang="en-US" sz="2199" u="sng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  <a:hlinkClick r:id="rId5" tooltip="https://skincon-dataset.github.io/index.html#dataset"/>
              </a:rPr>
              <a:t>https://skincon-dataset.github.io/index.html#dataset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AutoNum type="arabicPeriod" startAt="1"/>
            </a:pPr>
            <a:r>
              <a:rPr lang="en-US" sz="2199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DermNet. (n.d.). DermNet image data for 23 categories of skin diseases [Dataset].</a:t>
            </a:r>
            <a:r>
              <a:rPr lang="en-US" sz="2199" u="sng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  <a:hlinkClick r:id="rId6" tooltip="https://www.kaggle.com/datasets/shubhamgoel27/dermnet?fbclid=IwY2xjawNbYSNleHRuA2FlbQIxMQABHnkGTzepl2UpLNc_2nPOLI1GZJCY6vLOxR-9bgiEIElGmAMg0-MTlG29djOv_aem_DyxLi6tLgaEhVjQ_sFVUzw"/>
              </a:rPr>
              <a:t>https://www.kaggle.com/datasets/shubhamgoel27/dermnet?fbclid=IwY2xjawNbYSNleHRuA2FlbQIxMQABHnkGTzepl2UpLNc_2nPOLI1GZJCY6vLOxR-9bgiEIElGmAMg0-MTlG29djOv_aem_DyxLi6tLgaEhVjQ_sFVUzw</a:t>
            </a:r>
            <a:r>
              <a:rPr lang="en-US" sz="2199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 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AutoNum type="arabicPeriod" startAt="1"/>
            </a:pPr>
            <a:r>
              <a:rPr lang="en-US" sz="2199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</a:rPr>
              <a:t>Fang, S., Dong, L., Liu, L., Kong, L., Zhang, X., &amp; Wang, D. (2024). HERB 2.0: An updated database integrating clinical and experimental evidence for traditional Chinese medicine. Nucleic Acids Research, 53(D1), D1404–D1414.</a:t>
            </a:r>
            <a:r>
              <a:rPr lang="en-US" sz="2199" u="sng">
                <a:solidFill>
                  <a:srgbClr val="4F6B4F"/>
                </a:solidFill>
                <a:latin typeface="Rugrats Sans"/>
                <a:ea typeface="Rugrats Sans"/>
                <a:cs typeface="Rugrats Sans"/>
                <a:sym typeface="Rugrats Sans"/>
                <a:hlinkClick r:id="rId7" tooltip="https://pubmed.ncbi.nlm.nih.gov/39558177/"/>
              </a:rPr>
              <a:t>https://pubmed.ncbi.nlm.nih.gov/3955817/</a:t>
            </a:r>
          </a:p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4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08738" y="4551363"/>
            <a:ext cx="5670525" cy="112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  <a:spcBef>
                <a:spcPct val="0"/>
              </a:spcBef>
            </a:pPr>
            <a:r>
              <a:rPr lang="en-US" b="true" sz="6999">
                <a:solidFill>
                  <a:srgbClr val="2E8B57"/>
                </a:solidFill>
                <a:latin typeface="Arsenica Antiqua Bold"/>
                <a:ea typeface="Arsenica Antiqua Bold"/>
                <a:cs typeface="Arsenica Antiqua Bold"/>
                <a:sym typeface="Arsenica Antiqua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Vision-Language Model</dc:description>
  <dc:identifier>DAG1ylzTMu0</dc:identifier>
  <dcterms:modified xsi:type="dcterms:W3CDTF">2011-08-01T06:04:30Z</dcterms:modified>
  <cp:revision>1</cp:revision>
  <dc:title>Presentation - Vision-Language Model</dc:title>
</cp:coreProperties>
</file>