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67fd830b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67fd830b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7fd830b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7fd830b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67fd830b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67fd830b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67fd830b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67fd830b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7fd830b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7fd830b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67fd830b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67fd830b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7fd830b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7fd830b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67fd830b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67fd830b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67fd830b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67fd830b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67fd830b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67fd830b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67fd830b2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67fd830b2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67fd830b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67fd830b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67fd830b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67fd830b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67fd830b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67fd830b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67fd830b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67fd830b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67fd830b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67fd830b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denvergov.org/media/gis/DataCatalog/police_pedestrian_stops_and_vehicle_stops/csv/police_pedestrian_stops_and_vehicle_stops.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50108" y="3407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Analyzing Denver Police Data for Pedestrian and Vehicle Stops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0"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Top 10 incident neighborhoods with count</a:t>
            </a:r>
            <a:endParaRPr/>
          </a:p>
        </p:txBody>
      </p:sp>
      <p:pic>
        <p:nvPicPr>
          <p:cNvPr id="123" name="Google Shape;123;p23"/>
          <p:cNvPicPr preferRelativeResize="0"/>
          <p:nvPr/>
        </p:nvPicPr>
        <p:blipFill>
          <a:blip r:embed="rId3">
            <a:alphaModFix/>
          </a:blip>
          <a:stretch>
            <a:fillRect/>
          </a:stretch>
        </p:blipFill>
        <p:spPr>
          <a:xfrm>
            <a:off x="2528575" y="1313975"/>
            <a:ext cx="3655456" cy="382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24"/>
          <p:cNvSpPr txBox="1"/>
          <p:nvPr>
            <p:ph type="title"/>
          </p:nvPr>
        </p:nvSpPr>
        <p:spPr>
          <a:xfrm>
            <a:off x="464125" y="2405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Visualization of top 10 incident neighborhoods</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5" name="Google Shape;135;p25"/>
          <p:cNvPicPr preferRelativeResize="0"/>
          <p:nvPr/>
        </p:nvPicPr>
        <p:blipFill>
          <a:blip r:embed="rId3">
            <a:alphaModFix/>
          </a:blip>
          <a:stretch>
            <a:fillRect/>
          </a:stretch>
        </p:blipFill>
        <p:spPr>
          <a:xfrm>
            <a:off x="0" y="0"/>
            <a:ext cx="9144001"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25" y="272325"/>
            <a:ext cx="8520600" cy="97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Creating a CSV file with all the incidents in the most eventful neighborhood and the query used</a:t>
            </a:r>
            <a:endParaRPr/>
          </a:p>
        </p:txBody>
      </p:sp>
      <p:pic>
        <p:nvPicPr>
          <p:cNvPr id="141" name="Google Shape;141;p26"/>
          <p:cNvPicPr preferRelativeResize="0"/>
          <p:nvPr/>
        </p:nvPicPr>
        <p:blipFill>
          <a:blip r:embed="rId3">
            <a:alphaModFix/>
          </a:blip>
          <a:stretch>
            <a:fillRect/>
          </a:stretch>
        </p:blipFill>
        <p:spPr>
          <a:xfrm>
            <a:off x="0" y="1244625"/>
            <a:ext cx="8991600" cy="1234440"/>
          </a:xfrm>
          <a:prstGeom prst="rect">
            <a:avLst/>
          </a:prstGeom>
          <a:noFill/>
          <a:ln>
            <a:noFill/>
          </a:ln>
        </p:spPr>
      </p:pic>
      <p:pic>
        <p:nvPicPr>
          <p:cNvPr id="142" name="Google Shape;142;p26"/>
          <p:cNvPicPr preferRelativeResize="0"/>
          <p:nvPr/>
        </p:nvPicPr>
        <p:blipFill>
          <a:blip r:embed="rId4">
            <a:alphaModFix/>
          </a:blip>
          <a:stretch>
            <a:fillRect/>
          </a:stretch>
        </p:blipFill>
        <p:spPr>
          <a:xfrm>
            <a:off x="61625" y="2631475"/>
            <a:ext cx="8929975" cy="1151825"/>
          </a:xfrm>
          <a:prstGeom prst="rect">
            <a:avLst/>
          </a:prstGeom>
          <a:noFill/>
          <a:ln>
            <a:noFill/>
          </a:ln>
        </p:spPr>
      </p:pic>
      <p:sp>
        <p:nvSpPr>
          <p:cNvPr id="143" name="Google Shape;143;p26"/>
          <p:cNvSpPr txBox="1"/>
          <p:nvPr/>
        </p:nvSpPr>
        <p:spPr>
          <a:xfrm>
            <a:off x="819450" y="4054425"/>
            <a:ext cx="75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Georgia"/>
                <a:ea typeface="Georgia"/>
                <a:cs typeface="Georgia"/>
                <a:sym typeface="Georgia"/>
              </a:rPr>
              <a:t>The created .csv file will be shared with the Jupyter notebook using GitHub link</a:t>
            </a:r>
            <a:endParaRPr sz="21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506050"/>
            <a:ext cx="8520600" cy="6237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GB">
                <a:solidFill>
                  <a:srgbClr val="FFFFFF"/>
                </a:solidFill>
              </a:rPr>
              <a:t>Visualizing incidents over time</a:t>
            </a:r>
            <a:endParaRPr>
              <a:solidFill>
                <a:srgbClr val="FFFFFF"/>
              </a:solidFill>
            </a:endParaRPr>
          </a:p>
        </p:txBody>
      </p:sp>
      <p:pic>
        <p:nvPicPr>
          <p:cNvPr id="149" name="Google Shape;149;p27"/>
          <p:cNvPicPr preferRelativeResize="0"/>
          <p:nvPr/>
        </p:nvPicPr>
        <p:blipFill>
          <a:blip r:embed="rId3">
            <a:alphaModFix/>
          </a:blip>
          <a:stretch>
            <a:fillRect/>
          </a:stretch>
        </p:blipFill>
        <p:spPr>
          <a:xfrm>
            <a:off x="3429000" y="1282150"/>
            <a:ext cx="2203795" cy="386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6" name="Google Shape;156;p2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GB"/>
              <a:t>Conclusion</a:t>
            </a:r>
            <a:endParaRPr/>
          </a:p>
        </p:txBody>
      </p:sp>
      <p:sp>
        <p:nvSpPr>
          <p:cNvPr id="163" name="Google Shape;163;p29"/>
          <p:cNvSpPr txBox="1"/>
          <p:nvPr>
            <p:ph idx="1" type="body"/>
          </p:nvPr>
        </p:nvSpPr>
        <p:spPr>
          <a:xfrm>
            <a:off x="0" y="1277100"/>
            <a:ext cx="9144000" cy="386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We have analysed and visualized the objectives for this report.</a:t>
            </a:r>
            <a:endParaRPr sz="1500"/>
          </a:p>
          <a:p>
            <a:pPr indent="-323850" lvl="0" marL="457200" rtl="0" algn="just">
              <a:spcBef>
                <a:spcPts val="0"/>
              </a:spcBef>
              <a:spcAft>
                <a:spcPts val="0"/>
              </a:spcAft>
              <a:buSzPts val="1500"/>
              <a:buChar char="●"/>
            </a:pPr>
            <a:r>
              <a:rPr lang="en-GB" sz="1500"/>
              <a:t>T - Citation issued and Party advised were the most </a:t>
            </a:r>
            <a:r>
              <a:rPr lang="en-GB" sz="1500"/>
              <a:t>occurred</a:t>
            </a:r>
            <a:r>
              <a:rPr lang="en-GB" sz="1500"/>
              <a:t> incident in Denver with a total count of 287247 and 212386 respectively.</a:t>
            </a:r>
            <a:endParaRPr sz="1500"/>
          </a:p>
          <a:p>
            <a:pPr indent="-323850" lvl="0" marL="457200" rtl="0" algn="just">
              <a:spcBef>
                <a:spcPts val="0"/>
              </a:spcBef>
              <a:spcAft>
                <a:spcPts val="0"/>
              </a:spcAft>
              <a:buSzPts val="1500"/>
              <a:buChar char="●"/>
            </a:pPr>
            <a:r>
              <a:rPr lang="en-GB" sz="1500"/>
              <a:t>We also found out that the neighborhood with the most incidents was Five Points with 50256. Montbello came out second with the second most incident hit neighborhood with a count of 46130</a:t>
            </a:r>
            <a:endParaRPr sz="1500"/>
          </a:p>
          <a:p>
            <a:pPr indent="-323850" lvl="0" marL="457200" rtl="0" algn="just">
              <a:spcBef>
                <a:spcPts val="0"/>
              </a:spcBef>
              <a:spcAft>
                <a:spcPts val="0"/>
              </a:spcAft>
              <a:buSzPts val="1500"/>
              <a:buChar char="●"/>
            </a:pPr>
            <a:r>
              <a:rPr lang="en-GB" sz="1500"/>
              <a:t>As part of the objectives, we created a </a:t>
            </a:r>
            <a:r>
              <a:rPr lang="en-GB" sz="1500"/>
              <a:t>separate</a:t>
            </a:r>
            <a:r>
              <a:rPr lang="en-GB" sz="1500"/>
              <a:t> csv file for Five Points neighborhood as it was highest in terms of incidents reported.</a:t>
            </a:r>
            <a:endParaRPr sz="1500"/>
          </a:p>
          <a:p>
            <a:pPr indent="-323850" lvl="0" marL="457200" rtl="0" algn="just">
              <a:spcBef>
                <a:spcPts val="0"/>
              </a:spcBef>
              <a:spcAft>
                <a:spcPts val="0"/>
              </a:spcAft>
              <a:buSzPts val="1500"/>
              <a:buChar char="●"/>
            </a:pPr>
            <a:r>
              <a:rPr lang="en-GB" sz="1500"/>
              <a:t>In order to visualize incident trends over time, we seperated year and month from the date column and visualized the year data </a:t>
            </a:r>
            <a:r>
              <a:rPr lang="en-GB" sz="1500"/>
              <a:t>separately.</a:t>
            </a:r>
            <a:endParaRPr sz="1500"/>
          </a:p>
          <a:p>
            <a:pPr indent="-323850" lvl="0" marL="457200" rtl="0" algn="just">
              <a:spcBef>
                <a:spcPts val="0"/>
              </a:spcBef>
              <a:spcAft>
                <a:spcPts val="0"/>
              </a:spcAft>
              <a:buSzPts val="1500"/>
              <a:buChar char="●"/>
            </a:pPr>
            <a:r>
              <a:rPr lang="en-GB" sz="1500"/>
              <a:t>With the visualized data considering the years, we found out that 2018 had the most number of incidents at 134362 with 2017 closely followed with reported incidents of 132154</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0" name="Google Shape;70;p14"/>
          <p:cNvSpPr txBox="1"/>
          <p:nvPr>
            <p:ph idx="1" type="body"/>
          </p:nvPr>
        </p:nvSpPr>
        <p:spPr>
          <a:xfrm>
            <a:off x="4644675" y="258800"/>
            <a:ext cx="4166400" cy="48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500"/>
              <a:t>Denver is is the capital and most populous city of the U.S. State of Colorado. It is located in the South Platte River Valley on the western edge of the High Plains just east of the Front Range of the Rocky Mountains. Denver is the 19th-most populous city in the United States, the fifth-most populous state capital, and the most populous city located in the Mountain states.</a:t>
            </a:r>
            <a:endParaRPr sz="1500"/>
          </a:p>
          <a:p>
            <a:pPr indent="0" lvl="0" marL="0" rtl="0" algn="l">
              <a:spcBef>
                <a:spcPts val="1200"/>
              </a:spcBef>
              <a:spcAft>
                <a:spcPts val="0"/>
              </a:spcAft>
              <a:buNone/>
            </a:pPr>
            <a:r>
              <a:rPr lang="en-GB" sz="1500"/>
              <a:t>	With a crime rate of 45 per one thousand residents, Denver has one of the highest crime rates in America compared to all communities of all sizes - from the smallest towns to the very largest cities. </a:t>
            </a:r>
            <a:endParaRPr sz="1500"/>
          </a:p>
          <a:p>
            <a:pPr indent="457200" lvl="0" marL="0" rtl="0" algn="l">
              <a:spcBef>
                <a:spcPts val="1200"/>
              </a:spcBef>
              <a:spcAft>
                <a:spcPts val="1200"/>
              </a:spcAft>
              <a:buNone/>
            </a:pPr>
            <a:r>
              <a:rPr lang="en-GB" sz="1500"/>
              <a:t>So in this report we analyse person and vehicle stops by the Denver Police Department from the Computer Aided Dispatch system for the previous four calendar years and the current year to date.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 Summarize the information in the table and create a report</a:t>
            </a:r>
            <a:endParaRPr sz="1500"/>
          </a:p>
          <a:p>
            <a:pPr indent="0" lvl="0" marL="0" rtl="0" algn="l">
              <a:spcBef>
                <a:spcPts val="1200"/>
              </a:spcBef>
              <a:spcAft>
                <a:spcPts val="0"/>
              </a:spcAft>
              <a:buNone/>
            </a:pPr>
            <a:r>
              <a:rPr lang="en-GB" sz="1500"/>
              <a:t>● Create a CSV file with all the incidents in the most eventful neighborhood</a:t>
            </a:r>
            <a:endParaRPr sz="1500"/>
          </a:p>
          <a:p>
            <a:pPr indent="0" lvl="0" marL="0" rtl="0" algn="l">
              <a:spcBef>
                <a:spcPts val="1200"/>
              </a:spcBef>
              <a:spcAft>
                <a:spcPts val="0"/>
              </a:spcAft>
              <a:buNone/>
            </a:pPr>
            <a:r>
              <a:rPr lang="en-GB" sz="1500"/>
              <a:t>● Top 10 incident neighborhoods by count</a:t>
            </a:r>
            <a:endParaRPr sz="1500"/>
          </a:p>
          <a:p>
            <a:pPr indent="0" lvl="0" marL="0" rtl="0" algn="l">
              <a:spcBef>
                <a:spcPts val="1200"/>
              </a:spcBef>
              <a:spcAft>
                <a:spcPts val="0"/>
              </a:spcAft>
              <a:buNone/>
            </a:pPr>
            <a:r>
              <a:rPr lang="en-GB" sz="1500"/>
              <a:t>● Trend over time by number of incidents</a:t>
            </a:r>
            <a:endParaRPr sz="1500"/>
          </a:p>
          <a:p>
            <a:pPr indent="0" lvl="0" marL="0" rtl="0" algn="l">
              <a:spcBef>
                <a:spcPts val="1200"/>
              </a:spcBef>
              <a:spcAft>
                <a:spcPts val="1200"/>
              </a:spcAft>
              <a:buNone/>
            </a:pPr>
            <a:r>
              <a:rPr lang="en-GB" sz="1500"/>
              <a:t>● Derive additional insights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a:t>
            </a:r>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necessary data which we require to analyse the data is in the form of a .csv file which is of public use from the Denver </a:t>
            </a:r>
            <a:r>
              <a:rPr lang="en-GB"/>
              <a:t>government</a:t>
            </a:r>
            <a:r>
              <a:rPr lang="en-GB"/>
              <a:t> website.</a:t>
            </a:r>
            <a:endParaRPr/>
          </a:p>
          <a:p>
            <a:pPr indent="0" lvl="0" marL="0" rtl="0" algn="l">
              <a:spcBef>
                <a:spcPts val="1200"/>
              </a:spcBef>
              <a:spcAft>
                <a:spcPts val="0"/>
              </a:spcAft>
              <a:buNone/>
            </a:pPr>
            <a:r>
              <a:rPr lang="en-GB"/>
              <a:t>	This dataset includes person and vehicle stops by the Denver Police Department from the Computer Aided Dispatch system for the previous four calendar years and the current year to date. Data without a valid address is excluded from the dataset. This data is updated Monday through Friday.</a:t>
            </a:r>
            <a:endParaRPr/>
          </a:p>
          <a:p>
            <a:pPr indent="0" lvl="0" marL="0" rtl="0" algn="l">
              <a:spcBef>
                <a:spcPts val="1200"/>
              </a:spcBef>
              <a:spcAft>
                <a:spcPts val="1200"/>
              </a:spcAft>
              <a:buNone/>
            </a:pPr>
            <a:r>
              <a:rPr lang="en-GB"/>
              <a:t>	There are thousands and thousands of data in the file, so it should be highly useful for the insights we need to generate.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Approach</a:t>
            </a:r>
            <a:endParaRPr/>
          </a:p>
        </p:txBody>
      </p:sp>
      <p:sp>
        <p:nvSpPr>
          <p:cNvPr id="88" name="Google Shape;88;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Collect and download the open data from the website of </a:t>
            </a:r>
            <a:r>
              <a:rPr lang="en-GB" sz="1500" u="sng">
                <a:solidFill>
                  <a:schemeClr val="hlink"/>
                </a:solidFill>
                <a:hlinkClick r:id="rId3"/>
              </a:rPr>
              <a:t>Denver government</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Import the data into our coding environment</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Display the first few rows to ensure we have the data and it’s imported in a correct way</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Using various visualization and functions, we generate and develop the required graphs.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94" name="Google Shape;9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Displaying the first few rows of the data</a:t>
            </a:r>
            <a:endParaRPr/>
          </a:p>
        </p:txBody>
      </p:sp>
      <p:pic>
        <p:nvPicPr>
          <p:cNvPr id="100" name="Google Shape;100;p19"/>
          <p:cNvPicPr preferRelativeResize="0"/>
          <p:nvPr/>
        </p:nvPicPr>
        <p:blipFill>
          <a:blip r:embed="rId3">
            <a:alphaModFix/>
          </a:blip>
          <a:stretch>
            <a:fillRect/>
          </a:stretch>
        </p:blipFill>
        <p:spPr>
          <a:xfrm>
            <a:off x="152400" y="1478825"/>
            <a:ext cx="8839201" cy="366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2723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pedestrians and vehicle stops made by Denver Police and their count</a:t>
            </a:r>
            <a:endParaRPr/>
          </a:p>
        </p:txBody>
      </p:sp>
      <p:pic>
        <p:nvPicPr>
          <p:cNvPr id="106" name="Google Shape;106;p20"/>
          <p:cNvPicPr preferRelativeResize="0"/>
          <p:nvPr/>
        </p:nvPicPr>
        <p:blipFill>
          <a:blip r:embed="rId3">
            <a:alphaModFix/>
          </a:blip>
          <a:stretch>
            <a:fillRect/>
          </a:stretch>
        </p:blipFill>
        <p:spPr>
          <a:xfrm>
            <a:off x="838200" y="1468750"/>
            <a:ext cx="7340250" cy="338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2" name="Google Shape;112;p21"/>
          <p:cNvSpPr txBox="1"/>
          <p:nvPr>
            <p:ph type="title"/>
          </p:nvPr>
        </p:nvSpPr>
        <p:spPr>
          <a:xfrm>
            <a:off x="311725" y="2405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Visualization of Top 10 pedestrians and vehicle stops made by Denver Police and their count in a bar plot</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