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8" r:id="rId29"/>
    <p:sldId id="283" r:id="rId30"/>
    <p:sldId id="284" r:id="rId31"/>
    <p:sldId id="285" r:id="rId32"/>
    <p:sldId id="286" r:id="rId33"/>
    <p:sldId id="287" r:id="rId34"/>
  </p:sldIdLst>
  <p:sldSz cx="12192000" cy="6858000"/>
  <p:notesSz cx="6858000" cy="9144000"/>
  <p:embeddedFontLst>
    <p:embeddedFont>
      <p:font typeface="Century Gothic" panose="020B0502020202020204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529faf258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529faf258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Google Shape;24;p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6" name="Google Shape;26;p2"/>
          <p:cNvSpPr txBox="1"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cap="none">
                <a:solidFill>
                  <a:srgbClr val="EE52A4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dt" idx="10"/>
          </p:nvPr>
        </p:nvSpPr>
        <p:spPr>
          <a:xfrm rot="5400000">
            <a:off x="10158984" y="1792224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ftr" idx="11"/>
          </p:nvPr>
        </p:nvSpPr>
        <p:spPr>
          <a:xfrm rot="5400000">
            <a:off x="8951976" y="3227832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2" name="Google Shape;122;p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1"/>
            <p:cNvSpPr/>
            <p:nvPr/>
          </p:nvSpPr>
          <p:spPr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l" t="t" r="r" b="b"/>
              <a:pathLst>
                <a:path w="7104" h="2856" extrusionOk="0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30" name="Google Shape;130;p11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31" name="Google Shape;131;p11"/>
          <p:cNvSpPr txBox="1"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1"/>
          <p:cNvSpPr>
            <a:spLocks noGrp="1"/>
          </p:cNvSpPr>
          <p:nvPr>
            <p:ph type="pic" idx="2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3" name="Google Shape;133;p11"/>
          <p:cNvSpPr txBox="1">
            <a:spLocks noGrp="1"/>
          </p:cNvSpPr>
          <p:nvPr>
            <p:ph type="body" idx="1"/>
          </p:nvPr>
        </p:nvSpPr>
        <p:spPr>
          <a:xfrm>
            <a:off x="1154954" y="5536665"/>
            <a:ext cx="8825658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34" name="Google Shape;134;p11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1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aption">
  <p:cSld name="Title and Caption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1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0" name="Google Shape;140;p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2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2"/>
            <p:cNvSpPr/>
            <p:nvPr/>
          </p:nvSpPr>
          <p:spPr>
            <a:xfrm rot="-589932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2"/>
            <p:cNvSpPr/>
            <p:nvPr/>
          </p:nvSpPr>
          <p:spPr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 extrusionOk="0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48" name="Google Shape;148;p12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49" name="Google Shape;149;p12"/>
          <p:cNvSpPr txBox="1"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2"/>
          <p:cNvSpPr txBox="1">
            <a:spLocks noGrp="1"/>
          </p:cNvSpPr>
          <p:nvPr>
            <p:ph type="body" idx="1"/>
          </p:nvPr>
        </p:nvSpPr>
        <p:spPr>
          <a:xfrm>
            <a:off x="1154954" y="3543300"/>
            <a:ext cx="8825659" cy="24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51" name="Google Shape;151;p12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2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with Caption">
  <p:cSld name="Quote with Caption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1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7" name="Google Shape;157;p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 rot="-589932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3"/>
            <p:cNvSpPr/>
            <p:nvPr/>
          </p:nvSpPr>
          <p:spPr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65" name="Google Shape;165;p13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6" name="Google Shape;166;p13"/>
          <p:cNvSpPr txBox="1"/>
          <p:nvPr/>
        </p:nvSpPr>
        <p:spPr>
          <a:xfrm>
            <a:off x="881566" y="607336"/>
            <a:ext cx="801912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600" b="0" i="0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67" name="Google Shape;167;p13"/>
          <p:cNvSpPr txBox="1"/>
          <p:nvPr/>
        </p:nvSpPr>
        <p:spPr>
          <a:xfrm>
            <a:off x="9884458" y="2613787"/>
            <a:ext cx="652763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600" b="0" i="0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body" idx="1"/>
          </p:nvPr>
        </p:nvSpPr>
        <p:spPr>
          <a:xfrm>
            <a:off x="1945945" y="3678766"/>
            <a:ext cx="7731219" cy="34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 b="0" i="0" cap="small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body" idx="2"/>
          </p:nvPr>
        </p:nvSpPr>
        <p:spPr>
          <a:xfrm>
            <a:off x="1154954" y="5029199"/>
            <a:ext cx="9244897" cy="997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Name Card">
  <p:cSld name="Name Card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1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7" name="Google Shape;177;p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4"/>
            <p:cNvSpPr/>
            <p:nvPr/>
          </p:nvSpPr>
          <p:spPr>
            <a:xfrm rot="-589932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85" name="Google Shape;185;p14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86" name="Google Shape;186;p14"/>
          <p:cNvSpPr txBox="1"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4"/>
          <p:cNvSpPr txBox="1"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8" name="Google Shape;188;p14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4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5"/>
          <p:cNvSpPr txBox="1"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95" name="Google Shape;195;p15"/>
          <p:cNvSpPr txBox="1">
            <a:spLocks noGrp="1"/>
          </p:cNvSpPr>
          <p:nvPr>
            <p:ph type="body" idx="2"/>
          </p:nvPr>
        </p:nvSpPr>
        <p:spPr>
          <a:xfrm>
            <a:off x="1154953" y="3179764"/>
            <a:ext cx="3141879" cy="2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96" name="Google Shape;196;p15"/>
          <p:cNvSpPr txBox="1">
            <a:spLocks noGrp="1"/>
          </p:cNvSpPr>
          <p:nvPr>
            <p:ph type="body" idx="3"/>
          </p:nvPr>
        </p:nvSpPr>
        <p:spPr>
          <a:xfrm>
            <a:off x="4512721" y="2603500"/>
            <a:ext cx="314700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body" idx="4"/>
          </p:nvPr>
        </p:nvSpPr>
        <p:spPr>
          <a:xfrm>
            <a:off x="4512721" y="3179763"/>
            <a:ext cx="3147009" cy="2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body" idx="5"/>
          </p:nvPr>
        </p:nvSpPr>
        <p:spPr>
          <a:xfrm>
            <a:off x="7888135" y="2603501"/>
            <a:ext cx="314573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body" idx="6"/>
          </p:nvPr>
        </p:nvSpPr>
        <p:spPr>
          <a:xfrm>
            <a:off x="7888329" y="3179762"/>
            <a:ext cx="3145536" cy="2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200" name="Google Shape;200;p15"/>
          <p:cNvCxnSpPr/>
          <p:nvPr/>
        </p:nvCxnSpPr>
        <p:spPr>
          <a:xfrm>
            <a:off x="4403971" y="2569633"/>
            <a:ext cx="0" cy="34924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1" name="Google Shape;201;p15"/>
          <p:cNvCxnSpPr/>
          <p:nvPr/>
        </p:nvCxnSpPr>
        <p:spPr>
          <a:xfrm>
            <a:off x="7772401" y="2569633"/>
            <a:ext cx="0" cy="34924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2" name="Google Shape;202;p15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6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6"/>
          <p:cNvSpPr txBox="1"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08" name="Google Shape;208;p16"/>
          <p:cNvSpPr>
            <a:spLocks noGrp="1"/>
          </p:cNvSpPr>
          <p:nvPr>
            <p:ph type="pic" idx="2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body" idx="3"/>
          </p:nvPr>
        </p:nvSpPr>
        <p:spPr>
          <a:xfrm>
            <a:off x="1154954" y="5109106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body" idx="4"/>
          </p:nvPr>
        </p:nvSpPr>
        <p:spPr>
          <a:xfrm>
            <a:off x="4568865" y="4532844"/>
            <a:ext cx="3050438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11" name="Google Shape;211;p16"/>
          <p:cNvSpPr>
            <a:spLocks noGrp="1"/>
          </p:cNvSpPr>
          <p:nvPr>
            <p:ph type="pic" idx="5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body" idx="6"/>
          </p:nvPr>
        </p:nvSpPr>
        <p:spPr>
          <a:xfrm>
            <a:off x="4570172" y="5109105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body" idx="7"/>
          </p:nvPr>
        </p:nvSpPr>
        <p:spPr>
          <a:xfrm>
            <a:off x="7982775" y="4532845"/>
            <a:ext cx="305109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14" name="Google Shape;214;p16"/>
          <p:cNvSpPr>
            <a:spLocks noGrp="1"/>
          </p:cNvSpPr>
          <p:nvPr>
            <p:ph type="pic" idx="8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body" idx="9"/>
          </p:nvPr>
        </p:nvSpPr>
        <p:spPr>
          <a:xfrm>
            <a:off x="7982775" y="5109104"/>
            <a:ext cx="3051096" cy="91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216" name="Google Shape;216;p16"/>
          <p:cNvCxnSpPr/>
          <p:nvPr/>
        </p:nvCxnSpPr>
        <p:spPr>
          <a:xfrm>
            <a:off x="4405831" y="2569633"/>
            <a:ext cx="0" cy="34924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7" name="Google Shape;217;p16"/>
          <p:cNvCxnSpPr/>
          <p:nvPr/>
        </p:nvCxnSpPr>
        <p:spPr>
          <a:xfrm>
            <a:off x="7797802" y="2569633"/>
            <a:ext cx="0" cy="34924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8" name="Google Shape;218;p16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16"/>
          <p:cNvSpPr txBox="1">
            <a:spLocks noGrp="1"/>
          </p:cNvSpPr>
          <p:nvPr>
            <p:ph type="ftr" idx="11"/>
          </p:nvPr>
        </p:nvSpPr>
        <p:spPr>
          <a:xfrm>
            <a:off x="561111" y="6391838"/>
            <a:ext cx="3644282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7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17"/>
          <p:cNvSpPr txBox="1">
            <a:spLocks noGrp="1"/>
          </p:cNvSpPr>
          <p:nvPr>
            <p:ph type="body" idx="1"/>
          </p:nvPr>
        </p:nvSpPr>
        <p:spPr>
          <a:xfrm rot="5400000">
            <a:off x="3859634" y="-101180"/>
            <a:ext cx="3416300" cy="8825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24" name="Google Shape;224;p17"/>
          <p:cNvSpPr txBox="1">
            <a:spLocks noGrp="1"/>
          </p:cNvSpPr>
          <p:nvPr>
            <p:ph type="dt" idx="10"/>
          </p:nvPr>
        </p:nvSpPr>
        <p:spPr>
          <a:xfrm>
            <a:off x="10695439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17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1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29" name="Google Shape;229;p1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8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8"/>
            <p:cNvSpPr/>
            <p:nvPr/>
          </p:nvSpPr>
          <p:spPr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8"/>
            <p:cNvSpPr/>
            <p:nvPr/>
          </p:nvSpPr>
          <p:spPr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38" name="Google Shape;238;p18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39" name="Google Shape;239;p18"/>
          <p:cNvSpPr txBox="1">
            <a:spLocks noGrp="1"/>
          </p:cNvSpPr>
          <p:nvPr>
            <p:ph type="title"/>
          </p:nvPr>
        </p:nvSpPr>
        <p:spPr>
          <a:xfrm rot="5400000">
            <a:off x="6915922" y="2947779"/>
            <a:ext cx="4748590" cy="1409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8"/>
          <p:cNvSpPr txBox="1">
            <a:spLocks noGrp="1"/>
          </p:cNvSpPr>
          <p:nvPr>
            <p:ph type="body" idx="1"/>
          </p:nvPr>
        </p:nvSpPr>
        <p:spPr>
          <a:xfrm rot="5400000">
            <a:off x="1908671" y="524749"/>
            <a:ext cx="4748590" cy="625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41" name="Google Shape;241;p18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2135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18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0" name="Google Shape;40;p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 rot="-54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48" name="Google Shape;48;p4"/>
            <p:cNvSpPr/>
            <p:nvPr/>
          </p:nvSpPr>
          <p:spPr>
            <a:xfrm rot="-5677511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50" name="Google Shape;50;p4"/>
          <p:cNvSpPr txBox="1"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4825158" cy="3416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body" idx="2"/>
          </p:nvPr>
        </p:nvSpPr>
        <p:spPr>
          <a:xfrm>
            <a:off x="6208712" y="2603500"/>
            <a:ext cx="48251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body" idx="2"/>
          </p:nvPr>
        </p:nvSpPr>
        <p:spPr>
          <a:xfrm>
            <a:off x="1154954" y="3179762"/>
            <a:ext cx="4825158" cy="2840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3"/>
          </p:nvPr>
        </p:nvSpPr>
        <p:spPr>
          <a:xfrm>
            <a:off x="6208712" y="2603500"/>
            <a:ext cx="482515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body" idx="4"/>
          </p:nvPr>
        </p:nvSpPr>
        <p:spPr>
          <a:xfrm>
            <a:off x="6208712" y="3179762"/>
            <a:ext cx="4825159" cy="2840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6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8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4" name="Google Shape;84;p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9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9"/>
            <p:cNvSpPr/>
            <p:nvPr/>
          </p:nvSpPr>
          <p:spPr>
            <a:xfrm rot="-5677511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9"/>
            <p:cNvSpPr/>
            <p:nvPr/>
          </p:nvSpPr>
          <p:spPr>
            <a:xfrm rot="-54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93" name="Google Shape;93;p9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94" name="Google Shape;94;p9"/>
          <p:cNvSpPr txBox="1"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9"/>
          <p:cNvSpPr txBox="1">
            <a:spLocks noGrp="1"/>
          </p:cNvSpPr>
          <p:nvPr>
            <p:ph type="body" idx="1"/>
          </p:nvPr>
        </p:nvSpPr>
        <p:spPr>
          <a:xfrm>
            <a:off x="5781146" y="1447800"/>
            <a:ext cx="5190066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body" idx="2"/>
          </p:nvPr>
        </p:nvSpPr>
        <p:spPr>
          <a:xfrm>
            <a:off x="1154954" y="3129280"/>
            <a:ext cx="2793158" cy="289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3" name="Google Shape;103;p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0"/>
            <p:cNvSpPr/>
            <p:nvPr/>
          </p:nvSpPr>
          <p:spPr>
            <a:xfrm rot="-5677511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0"/>
            <p:cNvSpPr/>
            <p:nvPr/>
          </p:nvSpPr>
          <p:spPr>
            <a:xfrm rot="-54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12" name="Google Shape;112;p10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13" name="Google Shape;113;p10"/>
          <p:cNvSpPr txBox="1"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0"/>
          <p:cNvSpPr>
            <a:spLocks noGrp="1"/>
          </p:cNvSpPr>
          <p:nvPr>
            <p:ph type="pic" idx="2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5" name="Google Shape;115;p10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3859212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16" name="Google Shape;116;p10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0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Google Shape;7;p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9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 rot="-589932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l" t="t" r="r" b="b"/>
              <a:pathLst>
                <a:path w="7104" h="2856" extrusionOk="0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" name="Google Shape;16;p1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0" name="Google Shape;20;p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9"/>
          <p:cNvSpPr txBox="1">
            <a:spLocks noGrp="1"/>
          </p:cNvSpPr>
          <p:nvPr>
            <p:ph type="ctrTitle"/>
          </p:nvPr>
        </p:nvSpPr>
        <p:spPr>
          <a:xfrm>
            <a:off x="1403530" y="741796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entury Gothic"/>
              <a:buNone/>
            </a:pPr>
            <a:r>
              <a:rPr lang="en-IN">
                <a:solidFill>
                  <a:schemeClr val="lt1"/>
                </a:solidFill>
              </a:rPr>
              <a:t>Classification and clustering of bank data using Hadoop, Pig and R</a:t>
            </a:r>
            <a:endParaRPr/>
          </a:p>
        </p:txBody>
      </p:sp>
      <p:sp>
        <p:nvSpPr>
          <p:cNvPr id="250" name="Google Shape;250;p19"/>
          <p:cNvSpPr txBox="1">
            <a:spLocks noGrp="1"/>
          </p:cNvSpPr>
          <p:nvPr>
            <p:ph type="subTitle" idx="1"/>
          </p:nvPr>
        </p:nvSpPr>
        <p:spPr>
          <a:xfrm>
            <a:off x="6667987" y="3951757"/>
            <a:ext cx="5361255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en-IN" sz="1600" b="1" dirty="0">
                <a:solidFill>
                  <a:schemeClr val="dk1"/>
                </a:solidFill>
              </a:rPr>
              <a:t>PROJECT SUBMITTED BY,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IN" sz="1600" b="1" dirty="0">
                <a:solidFill>
                  <a:schemeClr val="dk1"/>
                </a:solidFill>
              </a:rPr>
              <a:t>AGILAN S                            15EUIT003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IN" sz="1600" b="1" dirty="0">
                <a:solidFill>
                  <a:schemeClr val="dk1"/>
                </a:solidFill>
              </a:rPr>
              <a:t>ARUNKUMAR A K               15EUIT011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IN" sz="1600" b="1" dirty="0">
                <a:solidFill>
                  <a:schemeClr val="dk1"/>
                </a:solidFill>
              </a:rPr>
              <a:t>FAHEEN FATHIMA B N        15EUIT030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IN" sz="1600" b="1" dirty="0">
                <a:solidFill>
                  <a:schemeClr val="dk1"/>
                </a:solidFill>
              </a:rPr>
              <a:t>VINITHA B                            16EUIT518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endParaRPr sz="1600" b="1" dirty="0"/>
          </a:p>
        </p:txBody>
      </p:sp>
      <p:sp>
        <p:nvSpPr>
          <p:cNvPr id="251" name="Google Shape;251;p19"/>
          <p:cNvSpPr/>
          <p:nvPr/>
        </p:nvSpPr>
        <p:spPr>
          <a:xfrm>
            <a:off x="1403530" y="3853312"/>
            <a:ext cx="609600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GUIDED BY,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Dr.S.BALAKRISHNAN,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Department of Information Technology,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SKCET.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8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40"/>
              <a:buFont typeface="Century Gothic"/>
              <a:buNone/>
            </a:pPr>
            <a:r>
              <a:rPr lang="en-IN" sz="3240"/>
              <a:t>Preprocessing data</a:t>
            </a:r>
            <a:br>
              <a:rPr lang="en-IN" sz="3240"/>
            </a:br>
            <a:r>
              <a:rPr lang="en-IN" sz="3240">
                <a:solidFill>
                  <a:srgbClr val="FEFEFE"/>
                </a:solidFill>
              </a:rPr>
              <a:t>Module 1</a:t>
            </a:r>
            <a:endParaRPr sz="3240"/>
          </a:p>
        </p:txBody>
      </p:sp>
      <p:pic>
        <p:nvPicPr>
          <p:cNvPr id="305" name="Google Shape;305;p2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68100" y="2615000"/>
            <a:ext cx="10855800" cy="231090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8"/>
          <p:cNvSpPr/>
          <p:nvPr/>
        </p:nvSpPr>
        <p:spPr>
          <a:xfrm>
            <a:off x="3354981" y="5124427"/>
            <a:ext cx="6096000" cy="17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INPUT</a:t>
            </a:r>
            <a:r>
              <a:rPr lang="en-I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– Dataset in Ascii format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OUTPUT</a:t>
            </a:r>
            <a:r>
              <a:rPr lang="en-I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– Data in an .csv format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PROCESS</a:t>
            </a:r>
            <a:r>
              <a:rPr lang="en-I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 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Load data into HDFS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 Apache pig commands to clean data</a:t>
            </a:r>
            <a:endParaRPr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9"/>
          <p:cNvSpPr txBox="1">
            <a:spLocks noGrp="1"/>
          </p:cNvSpPr>
          <p:nvPr>
            <p:ph type="title"/>
          </p:nvPr>
        </p:nvSpPr>
        <p:spPr>
          <a:xfrm>
            <a:off x="1154950" y="578196"/>
            <a:ext cx="87615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40"/>
              <a:buFont typeface="Century Gothic"/>
              <a:buNone/>
            </a:pPr>
            <a:r>
              <a:rPr lang="en-IN" sz="3240"/>
              <a:t>Establishing relationships and creating tables</a:t>
            </a:r>
            <a:br>
              <a:rPr lang="en-IN" sz="3240"/>
            </a:br>
            <a:r>
              <a:rPr lang="en-IN" sz="3240">
                <a:solidFill>
                  <a:srgbClr val="FEFEFE"/>
                </a:solidFill>
              </a:rPr>
              <a:t>Module 2</a:t>
            </a:r>
            <a:endParaRPr sz="3240"/>
          </a:p>
        </p:txBody>
      </p:sp>
      <p:pic>
        <p:nvPicPr>
          <p:cNvPr id="312" name="Google Shape;312;p2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154950" y="2286100"/>
            <a:ext cx="9911100" cy="143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550" y="3722000"/>
            <a:ext cx="5863751" cy="313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29"/>
          <p:cNvSpPr/>
          <p:nvPr/>
        </p:nvSpPr>
        <p:spPr>
          <a:xfrm>
            <a:off x="6002294" y="4605883"/>
            <a:ext cx="6096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INPUT</a:t>
            </a:r>
            <a:r>
              <a:rPr lang="en-I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- .csv files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OUTPUT</a:t>
            </a:r>
            <a:r>
              <a:rPr lang="en-I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- Tables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PROCESS</a:t>
            </a:r>
            <a:r>
              <a:rPr lang="en-I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 Pig Latin queries on creating relationships and tables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0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40"/>
              <a:buFont typeface="Century Gothic"/>
              <a:buNone/>
            </a:pPr>
            <a:r>
              <a:rPr lang="en-IN" sz="3240"/>
              <a:t>Extracting data</a:t>
            </a:r>
            <a:br>
              <a:rPr lang="en-IN" sz="3240"/>
            </a:br>
            <a:r>
              <a:rPr lang="en-IN" sz="3240">
                <a:solidFill>
                  <a:srgbClr val="FEFEFE"/>
                </a:solidFill>
              </a:rPr>
              <a:t>Module 3</a:t>
            </a:r>
            <a:endParaRPr sz="3240"/>
          </a:p>
        </p:txBody>
      </p:sp>
      <p:pic>
        <p:nvPicPr>
          <p:cNvPr id="320" name="Google Shape;320;p3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154950" y="2293775"/>
            <a:ext cx="9959100" cy="17433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30"/>
          <p:cNvSpPr/>
          <p:nvPr/>
        </p:nvSpPr>
        <p:spPr>
          <a:xfrm>
            <a:off x="601023" y="4037100"/>
            <a:ext cx="4778100" cy="25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Parameters considered 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Transaction amount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Loan status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Credit card status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Average salary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Age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Unemployment rate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Entrepreneurship rate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Disposition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2" name="Google Shape;322;p30"/>
          <p:cNvSpPr/>
          <p:nvPr/>
        </p:nvSpPr>
        <p:spPr>
          <a:xfrm>
            <a:off x="5531476" y="3898590"/>
            <a:ext cx="6096000" cy="28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METHOD</a:t>
            </a:r>
            <a:endParaRPr sz="18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INPUT</a:t>
            </a:r>
            <a:r>
              <a:rPr lang="en-I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- Formatted tables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OUTPUT</a:t>
            </a:r>
            <a:r>
              <a:rPr lang="en-I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- Three datasets containing high, medium and low risk customers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PROCESS</a:t>
            </a:r>
            <a:r>
              <a:rPr lang="en-I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–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Establish query statements using Latin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Classify data into three sets namely high, low and medium risk customers.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Store it into the HDFS</a:t>
            </a: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1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40"/>
              <a:buFont typeface="Century Gothic"/>
              <a:buNone/>
            </a:pPr>
            <a:r>
              <a:rPr lang="en-IN" sz="3240"/>
              <a:t>Clustering data</a:t>
            </a:r>
            <a:br>
              <a:rPr lang="en-IN" sz="3240">
                <a:solidFill>
                  <a:srgbClr val="FEFEFE"/>
                </a:solidFill>
              </a:rPr>
            </a:br>
            <a:r>
              <a:rPr lang="en-IN" sz="3240">
                <a:solidFill>
                  <a:srgbClr val="FEFEFE"/>
                </a:solidFill>
              </a:rPr>
              <a:t>Module 4</a:t>
            </a:r>
            <a:endParaRPr sz="3240"/>
          </a:p>
        </p:txBody>
      </p:sp>
      <p:pic>
        <p:nvPicPr>
          <p:cNvPr id="328" name="Google Shape;328;p3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178096" y="2316962"/>
            <a:ext cx="9835800" cy="205020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31"/>
          <p:cNvSpPr/>
          <p:nvPr/>
        </p:nvSpPr>
        <p:spPr>
          <a:xfrm>
            <a:off x="234050" y="4481775"/>
            <a:ext cx="3717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K-Means clustering-Formula</a:t>
            </a:r>
            <a:endParaRPr sz="18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30" name="Google Shape;330;p31" descr="https://c02d4336-a-62cb3a1a-s-sites.googlegroups.com/site/dataclusteringalgorithms/k-means-clustering-algorithm/kmeans.JPG?attachauth=ANoY7crOU5mgDcYDqrLMuIEPs2gw9iYIsaEJxNaUXGRFHpaHtK7q_YLH1AauykTWQ_MBV2ilQH9y7mwiZ8IaErU-8AqpQDtt-MCs4WTu2g5CRgu5TmPlC-4gIS_E2M5tu-taekxvmuJr1qy0fZQY3NZI9_c3d7lPhKiXtktHlerrGGU9b2EbUAY6AeIKj0lyjZGX_leuTlb3e46BG_XiGj27TpW6N5emnFPonSHXJYWTfemE3eNa0AGEn9W08CdvSA3K4vObdvdsu-pLDvIi6hBlMxt2WLhiYw%3D%3D&amp;attredirects=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1211" y="5003511"/>
            <a:ext cx="2190750" cy="6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1"/>
          <p:cNvSpPr/>
          <p:nvPr/>
        </p:nvSpPr>
        <p:spPr>
          <a:xfrm>
            <a:off x="386450" y="5806525"/>
            <a:ext cx="49941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i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||x</a:t>
            </a:r>
            <a:r>
              <a:rPr lang="en-IN" sz="1800" i="1" baseline="-25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 </a:t>
            </a:r>
            <a:r>
              <a:rPr lang="en-IN" sz="1800" i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 v</a:t>
            </a:r>
            <a:r>
              <a:rPr lang="en-IN" sz="1800" i="1" baseline="-25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</a:t>
            </a:r>
            <a:r>
              <a:rPr lang="en-IN" sz="1800" i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|| is Eucledian Distance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i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Ci is number of datapoints in ‘i’ cluster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i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 cluster centers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2" name="Google Shape;332;p31"/>
          <p:cNvSpPr/>
          <p:nvPr/>
        </p:nvSpPr>
        <p:spPr>
          <a:xfrm>
            <a:off x="6330047" y="4439899"/>
            <a:ext cx="6096000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METHOD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INPUT</a:t>
            </a:r>
            <a:r>
              <a:rPr lang="en-I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- Classified data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OUTPUT</a:t>
            </a:r>
            <a:r>
              <a:rPr lang="en-I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- Clustered data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PROCESS</a:t>
            </a:r>
            <a:r>
              <a:rPr lang="en-I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–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Load data into R Studio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Cluster using K-means Algorithm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Plot graphs for interface</a:t>
            </a: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2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40"/>
              <a:buFont typeface="Century Gothic"/>
              <a:buNone/>
            </a:pPr>
            <a:r>
              <a:rPr lang="en-IN" sz="3240"/>
              <a:t>MODULE-1 </a:t>
            </a:r>
            <a:br>
              <a:rPr lang="en-IN" sz="3240"/>
            </a:br>
            <a:r>
              <a:rPr lang="en-IN" sz="3240"/>
              <a:t>PREPROCESSING DATA</a:t>
            </a:r>
            <a:endParaRPr/>
          </a:p>
        </p:txBody>
      </p:sp>
      <p:pic>
        <p:nvPicPr>
          <p:cNvPr id="338" name="Google Shape;338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275" y="2248525"/>
            <a:ext cx="5734499" cy="44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02775" y="2248525"/>
            <a:ext cx="4909250" cy="44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3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IN"/>
              <a:t>LOADING DATA INTO HDFS</a:t>
            </a:r>
            <a:endParaRPr/>
          </a:p>
        </p:txBody>
      </p:sp>
      <p:pic>
        <p:nvPicPr>
          <p:cNvPr id="345" name="Google Shape;345;p3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879950" y="2216400"/>
            <a:ext cx="8432100" cy="46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4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40"/>
              <a:buFont typeface="Century Gothic"/>
              <a:buNone/>
            </a:pPr>
            <a:r>
              <a:rPr lang="en-IN" sz="3240"/>
              <a:t>MODULE 2 </a:t>
            </a:r>
            <a:br>
              <a:rPr lang="en-IN" sz="3240"/>
            </a:br>
            <a:r>
              <a:rPr lang="en-IN" sz="3240"/>
              <a:t>PROCESSING OF DATA</a:t>
            </a:r>
            <a:endParaRPr/>
          </a:p>
        </p:txBody>
      </p:sp>
      <p:pic>
        <p:nvPicPr>
          <p:cNvPr id="351" name="Google Shape;351;p3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62050" y="3257127"/>
            <a:ext cx="2009700" cy="306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46200" y="3380875"/>
            <a:ext cx="2276475" cy="297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3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25863" y="3438865"/>
            <a:ext cx="1724025" cy="287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966450" y="3567465"/>
            <a:ext cx="2038350" cy="2807625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34"/>
          <p:cNvSpPr txBox="1"/>
          <p:nvPr/>
        </p:nvSpPr>
        <p:spPr>
          <a:xfrm>
            <a:off x="523782" y="2284211"/>
            <a:ext cx="71021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CLIENT-FIELDS = CLIENT ID, BIRTHNUMBER,DISTRICT ID</a:t>
            </a:r>
            <a:endParaRPr/>
          </a:p>
        </p:txBody>
      </p:sp>
      <p:sp>
        <p:nvSpPr>
          <p:cNvPr id="356" name="Google Shape;356;p34"/>
          <p:cNvSpPr txBox="1"/>
          <p:nvPr/>
        </p:nvSpPr>
        <p:spPr>
          <a:xfrm>
            <a:off x="523782" y="2820483"/>
            <a:ext cx="20862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INSERTING FIELDS</a:t>
            </a:r>
            <a:endParaRPr/>
          </a:p>
        </p:txBody>
      </p:sp>
      <p:sp>
        <p:nvSpPr>
          <p:cNvPr id="357" name="Google Shape;357;p34"/>
          <p:cNvSpPr txBox="1"/>
          <p:nvPr/>
        </p:nvSpPr>
        <p:spPr>
          <a:xfrm>
            <a:off x="3146210" y="2832552"/>
            <a:ext cx="25024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FORMING TUPLES</a:t>
            </a:r>
            <a:endParaRPr/>
          </a:p>
        </p:txBody>
      </p:sp>
      <p:sp>
        <p:nvSpPr>
          <p:cNvPr id="358" name="Google Shape;358;p34"/>
          <p:cNvSpPr txBox="1"/>
          <p:nvPr/>
        </p:nvSpPr>
        <p:spPr>
          <a:xfrm>
            <a:off x="6079030" y="2809535"/>
            <a:ext cx="241768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FLATTENING TUPLES</a:t>
            </a:r>
            <a:endParaRPr/>
          </a:p>
        </p:txBody>
      </p:sp>
      <p:sp>
        <p:nvSpPr>
          <p:cNvPr id="359" name="Google Shape;359;p34"/>
          <p:cNvSpPr txBox="1"/>
          <p:nvPr/>
        </p:nvSpPr>
        <p:spPr>
          <a:xfrm>
            <a:off x="8966446" y="2832552"/>
            <a:ext cx="227647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FINDING AND INSERTING AGE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5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IN"/>
              <a:t>USING OF JAR FILES </a:t>
            </a:r>
            <a:endParaRPr/>
          </a:p>
        </p:txBody>
      </p:sp>
      <p:pic>
        <p:nvPicPr>
          <p:cNvPr id="365" name="Google Shape;365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27300" y="1911950"/>
            <a:ext cx="7989075" cy="494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6"/>
          <p:cNvSpPr txBox="1">
            <a:spLocks noGrp="1"/>
          </p:cNvSpPr>
          <p:nvPr>
            <p:ph type="title"/>
          </p:nvPr>
        </p:nvSpPr>
        <p:spPr>
          <a:xfrm>
            <a:off x="1137198" y="565295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40"/>
              <a:buFont typeface="Century Gothic"/>
              <a:buNone/>
            </a:pPr>
            <a:r>
              <a:rPr lang="en-IN" sz="3240"/>
              <a:t>MODULE 3 </a:t>
            </a:r>
            <a:br>
              <a:rPr lang="en-IN" sz="3240"/>
            </a:br>
            <a:r>
              <a:rPr lang="en-IN" sz="3240"/>
              <a:t>EXTRACTING DATA</a:t>
            </a:r>
            <a:endParaRPr/>
          </a:p>
        </p:txBody>
      </p:sp>
      <p:pic>
        <p:nvPicPr>
          <p:cNvPr id="371" name="Google Shape;371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9241" y="1453063"/>
            <a:ext cx="10853517" cy="5258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" name="Google Shape;377;p3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10325" y="1252750"/>
            <a:ext cx="10953600" cy="546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0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IN"/>
              <a:t>OBJECTIVES</a:t>
            </a:r>
            <a:endParaRPr/>
          </a:p>
        </p:txBody>
      </p:sp>
      <p:sp>
        <p:nvSpPr>
          <p:cNvPr id="257" name="Google Shape;257;p20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9995128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IN" dirty="0"/>
              <a:t>To classify the customers based on their previous transactions(not only on current salary and assets)</a:t>
            </a:r>
            <a:endParaRPr dirty="0"/>
          </a:p>
          <a:p>
            <a:pPr marL="342900" lvl="0" indent="-342900" algn="just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 dirty="0"/>
              <a:t>To categorize them into low, medium and high risk customers.</a:t>
            </a:r>
            <a:endParaRPr dirty="0"/>
          </a:p>
          <a:p>
            <a:pPr marL="342900" lvl="0" indent="-342900" algn="just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 dirty="0"/>
              <a:t>To decide if the holder can be approved of the credit card and loans</a:t>
            </a:r>
            <a:endParaRPr dirty="0"/>
          </a:p>
          <a:p>
            <a:pPr marL="342900" lvl="0" indent="-342900" algn="just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 dirty="0"/>
              <a:t>To enables banks to do marketing by understanding their customers.</a:t>
            </a:r>
            <a:endParaRPr dirty="0"/>
          </a:p>
          <a:p>
            <a:pPr marL="342900" lvl="0" indent="-342900" algn="just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 dirty="0"/>
              <a:t>To enable the banks to identify the target customers.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3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58500" y="1117475"/>
            <a:ext cx="10841100" cy="574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9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40"/>
              <a:buFont typeface="Century Gothic"/>
              <a:buNone/>
            </a:pPr>
            <a:r>
              <a:rPr lang="en-IN" sz="3240"/>
              <a:t>MODULE 4</a:t>
            </a:r>
            <a:br>
              <a:rPr lang="en-IN" sz="3240"/>
            </a:br>
            <a:r>
              <a:rPr lang="en-IN" sz="3240"/>
              <a:t>CLUSTERING DATA</a:t>
            </a:r>
            <a:endParaRPr sz="3240"/>
          </a:p>
        </p:txBody>
      </p:sp>
      <p:sp>
        <p:nvSpPr>
          <p:cNvPr id="389" name="Google Shape;389;p39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sp>
        <p:nvSpPr>
          <p:cNvPr id="390" name="Google Shape;390;p39"/>
          <p:cNvSpPr txBox="1"/>
          <p:nvPr/>
        </p:nvSpPr>
        <p:spPr>
          <a:xfrm>
            <a:off x="4018208" y="6272011"/>
            <a:ext cx="388008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Box plot of Transaction used data</a:t>
            </a:r>
            <a:endParaRPr sz="18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91" name="Google Shape;391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4950" y="2296700"/>
            <a:ext cx="9943125" cy="397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0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endParaRPr/>
          </a:p>
        </p:txBody>
      </p:sp>
      <p:sp>
        <p:nvSpPr>
          <p:cNvPr id="397" name="Google Shape;397;p40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sp>
        <p:nvSpPr>
          <p:cNvPr id="398" name="Google Shape;398;p40"/>
          <p:cNvSpPr/>
          <p:nvPr/>
        </p:nvSpPr>
        <p:spPr>
          <a:xfrm>
            <a:off x="4340222" y="6283002"/>
            <a:ext cx="366959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Box plot of Transactionless data</a:t>
            </a:r>
            <a:endParaRPr sz="18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99" name="Google Shape;399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4950" y="2264575"/>
            <a:ext cx="9814649" cy="401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" name="Google Shape;405;p4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154950" y="1680625"/>
            <a:ext cx="9798600" cy="4631400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41"/>
          <p:cNvSpPr/>
          <p:nvPr/>
        </p:nvSpPr>
        <p:spPr>
          <a:xfrm>
            <a:off x="3554517" y="6232240"/>
            <a:ext cx="49103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Cluster points of three clusters(transaction)</a:t>
            </a:r>
            <a:endParaRPr sz="18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2" name="Google Shape;412;p4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154950" y="1680625"/>
            <a:ext cx="9894900" cy="45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42"/>
          <p:cNvSpPr/>
          <p:nvPr/>
        </p:nvSpPr>
        <p:spPr>
          <a:xfrm>
            <a:off x="3640840" y="6219360"/>
            <a:ext cx="53158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Cluster points of three clusters(transactionless)</a:t>
            </a:r>
            <a:endParaRPr sz="18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" name="Google Shape;419;p4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154950" y="1828176"/>
            <a:ext cx="9830700" cy="435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43"/>
          <p:cNvSpPr/>
          <p:nvPr/>
        </p:nvSpPr>
        <p:spPr>
          <a:xfrm>
            <a:off x="3399423" y="6180723"/>
            <a:ext cx="53222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Cluster part of transaction based classification</a:t>
            </a:r>
            <a:endParaRPr sz="18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6" name="Google Shape;426;p4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154950" y="1863550"/>
            <a:ext cx="9911100" cy="4355700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44"/>
          <p:cNvSpPr/>
          <p:nvPr/>
        </p:nvSpPr>
        <p:spPr>
          <a:xfrm>
            <a:off x="3293185" y="6219359"/>
            <a:ext cx="57278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Cluster part of transactionless based classification</a:t>
            </a:r>
            <a:endParaRPr sz="18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5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IN"/>
              <a:t>Comparison</a:t>
            </a:r>
            <a:endParaRPr/>
          </a:p>
        </p:txBody>
      </p:sp>
      <p:pic>
        <p:nvPicPr>
          <p:cNvPr id="433" name="Google Shape;433;p45" descr="C:\Users\HP\AppData\Local\Microsoft\Windows\INetCache\Content.Word\trans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154950" y="1750625"/>
            <a:ext cx="4597800" cy="504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76175" y="1750625"/>
            <a:ext cx="4736476" cy="504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BF99E-7E5B-45E7-AF78-565CB8143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648" y="637766"/>
            <a:ext cx="8761413" cy="706964"/>
          </a:xfrm>
        </p:spPr>
        <p:txBody>
          <a:bodyPr/>
          <a:lstStyle/>
          <a:p>
            <a:r>
              <a:rPr lang="en-IN" dirty="0"/>
              <a:t>Comparing transaction used and </a:t>
            </a:r>
            <a:r>
              <a:rPr lang="en-IN" dirty="0" err="1"/>
              <a:t>transactionless</a:t>
            </a:r>
            <a:r>
              <a:rPr lang="en-IN" dirty="0"/>
              <a:t>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F76F8B-B5B7-4414-B7E7-875EF07003F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66531" y="1680632"/>
            <a:ext cx="5761355" cy="44613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04AF5B-F0D9-4225-AADC-6EE6C4D6474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27886" y="1680632"/>
            <a:ext cx="5731510" cy="446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0001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6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IN"/>
              <a:t>Conclusion</a:t>
            </a:r>
            <a:endParaRPr/>
          </a:p>
        </p:txBody>
      </p:sp>
      <p:sp>
        <p:nvSpPr>
          <p:cNvPr id="440" name="Google Shape;440;p46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Thus the system provides an easy approach for the banks to understand their customers and do business based on that.</a:t>
            </a:r>
            <a:endParaRPr/>
          </a:p>
          <a:p>
            <a:pPr marL="342900" lvl="0" indent="-342900" algn="just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Enables banks to target their customers and design plans based on their customers.</a:t>
            </a:r>
            <a:endParaRPr/>
          </a:p>
          <a:p>
            <a:pPr marL="342900" lvl="0" indent="-342900" algn="just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Result of the analysis based on transaction data is more accurate than analysis based on transaction less data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1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IN"/>
              <a:t>EXISTING SYSTEM</a:t>
            </a:r>
            <a:endParaRPr/>
          </a:p>
        </p:txBody>
      </p:sp>
      <p:sp>
        <p:nvSpPr>
          <p:cNvPr id="263" name="Google Shape;263;p21"/>
          <p:cNvSpPr txBox="1">
            <a:spLocks noGrp="1"/>
          </p:cNvSpPr>
          <p:nvPr>
            <p:ph type="body" idx="1"/>
          </p:nvPr>
        </p:nvSpPr>
        <p:spPr>
          <a:xfrm>
            <a:off x="1154954" y="2312633"/>
            <a:ext cx="10297240" cy="4545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IN" b="1" i="1">
                <a:solidFill>
                  <a:srgbClr val="0C0C0C"/>
                </a:solidFill>
              </a:rPr>
              <a:t>“According to RBI statistics, a bank can handle 8,00,00,000 transactions in a single month”</a:t>
            </a:r>
            <a:endParaRPr b="1" i="1"/>
          </a:p>
          <a:p>
            <a:pPr marL="742950" lvl="1" indent="-285750" algn="just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IN" b="1">
                <a:solidFill>
                  <a:srgbClr val="0C0C0C"/>
                </a:solidFill>
              </a:rPr>
              <a:t>KAGGLE COMPETITIONS:</a:t>
            </a:r>
            <a:endParaRPr b="1"/>
          </a:p>
          <a:p>
            <a:pPr marL="342900" lvl="0" indent="-342900" algn="just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>
                <a:solidFill>
                  <a:srgbClr val="0C0C0C"/>
                </a:solidFill>
              </a:rPr>
              <a:t>“An important part of succeeding as an insurance company is having a good understanding of which of the company’s current customers will be with the company into the future. The goal of this competition is to predict </a:t>
            </a:r>
            <a:r>
              <a:rPr lang="en-IN">
                <a:solidFill>
                  <a:srgbClr val="002060"/>
                </a:solidFill>
              </a:rPr>
              <a:t>which current customers will still be with the company in 6 months</a:t>
            </a:r>
            <a:r>
              <a:rPr lang="en-IN">
                <a:solidFill>
                  <a:srgbClr val="0C0C0C"/>
                </a:solidFill>
              </a:rPr>
              <a:t>, given many of the customer’s characteristics.”</a:t>
            </a:r>
            <a:endParaRPr/>
          </a:p>
          <a:p>
            <a:pPr marL="342900" lvl="0" indent="-342900" algn="just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>
                <a:solidFill>
                  <a:srgbClr val="0C0C0C"/>
                </a:solidFill>
              </a:rPr>
              <a:t>“Using an anonymized database of information on customer and sales activity, including property and coverage information, Homesite is challenging you to predict </a:t>
            </a:r>
            <a:r>
              <a:rPr lang="en-IN">
                <a:solidFill>
                  <a:srgbClr val="002060"/>
                </a:solidFill>
              </a:rPr>
              <a:t>which customers will purchase a given quote. </a:t>
            </a:r>
            <a:r>
              <a:rPr lang="en-IN">
                <a:solidFill>
                  <a:srgbClr val="0C0C0C"/>
                </a:solidFill>
              </a:rPr>
              <a:t>Accurately predicting conversion would help Homesite better understand the impact of proposed pricing changes and maintain an ideal portfolio of customer segments.”</a:t>
            </a:r>
            <a:endParaRPr/>
          </a:p>
          <a:p>
            <a:pPr marL="342900" lvl="0" indent="-251459" algn="just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b="1" i="1">
              <a:solidFill>
                <a:srgbClr val="0C0C0C"/>
              </a:solidFill>
            </a:endParaRPr>
          </a:p>
          <a:p>
            <a:pPr marL="342900" lvl="0" indent="-251459" algn="just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7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IN"/>
              <a:t>Future Work</a:t>
            </a:r>
            <a:endParaRPr/>
          </a:p>
        </p:txBody>
      </p:sp>
      <p:sp>
        <p:nvSpPr>
          <p:cNvPr id="446" name="Google Shape;446;p47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Applying machine learning algorithms to the applied statistics to predict the behavior of customers.</a:t>
            </a:r>
            <a:endParaRPr/>
          </a:p>
          <a:p>
            <a:pPr marL="342900" lvl="0" indent="-342900" algn="just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It can be used to predict the effectiveness of a strategy or a policy of bank.</a:t>
            </a:r>
            <a:endParaRPr/>
          </a:p>
          <a:p>
            <a:pPr marL="342900" lvl="0" indent="-342900" algn="just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Several parameters can be improvised to provide more specialized calculations and analysis with respect to the bank.</a:t>
            </a:r>
            <a:endParaRPr/>
          </a:p>
          <a:p>
            <a:pPr marL="342900" lvl="0" indent="-342900" algn="just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Multinode Hadoop cluster can be set up to facilitate horizontal scaling methods used in big data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8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IN"/>
              <a:t>References</a:t>
            </a:r>
            <a:endParaRPr/>
          </a:p>
        </p:txBody>
      </p:sp>
      <p:sp>
        <p:nvSpPr>
          <p:cNvPr id="452" name="Google Shape;452;p48"/>
          <p:cNvSpPr txBox="1">
            <a:spLocks noGrp="1"/>
          </p:cNvSpPr>
          <p:nvPr>
            <p:ph type="body" idx="1"/>
          </p:nvPr>
        </p:nvSpPr>
        <p:spPr>
          <a:xfrm>
            <a:off x="1154950" y="2399675"/>
            <a:ext cx="8761500" cy="40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16"/>
              <a:buNone/>
            </a:pPr>
            <a:r>
              <a:rPr lang="en-IN"/>
              <a:t>[1] Ivanilton Polato a,b,n , Reginaldo Ré b , Alfredo Goldman a , Fabio Kon: A comprehensive view of Hadoop research—A systematic literature review, Journal of Network and Computer Applications 46(2014)</a:t>
            </a:r>
            <a:endParaRPr/>
          </a:p>
          <a:p>
            <a:pPr marL="0" lvl="0" indent="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16"/>
              <a:buNone/>
            </a:pPr>
            <a:r>
              <a:rPr lang="en-IN"/>
              <a:t>[2] PrathyushaRani Merla, Yiheng Liang: Data Anlaysis Using Hadoop Map Reduce Environment, IEEE International Conference on Big Data (BIGDATA), 2017.</a:t>
            </a:r>
            <a:endParaRPr/>
          </a:p>
          <a:p>
            <a:pPr marL="0" lvl="0" indent="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16"/>
              <a:buNone/>
            </a:pPr>
            <a:r>
              <a:rPr lang="en-IN"/>
              <a:t>[3] SFeng Li, Beng Chin Ooi, M. Tamer Ozsu, and Sai Wu: Distributed data management using MapReduce, ACM Comput. Surv. 46, 3, Article 31 (January 2014)</a:t>
            </a:r>
            <a:endParaRPr/>
          </a:p>
          <a:p>
            <a:pPr marL="0" lvl="0" indent="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16"/>
              <a:buNone/>
            </a:pPr>
            <a:r>
              <a:rPr lang="en-IN"/>
              <a:t>[4] Arushi Jaina, Vishal Bhatnagara Ambedkar: Crime Data Analysis Using Pig with Hadoop,  International Conference on Information Security &amp; Privacy, 2015</a:t>
            </a:r>
            <a:endParaRPr/>
          </a:p>
          <a:p>
            <a:pPr marL="0" lvl="0" indent="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16"/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9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49"/>
          <p:cNvSpPr txBox="1">
            <a:spLocks noGrp="1"/>
          </p:cNvSpPr>
          <p:nvPr>
            <p:ph type="body" idx="1"/>
          </p:nvPr>
        </p:nvSpPr>
        <p:spPr>
          <a:xfrm>
            <a:off x="1154950" y="2289925"/>
            <a:ext cx="10794300" cy="4503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000000"/>
                </a:solidFill>
              </a:rPr>
              <a:t>[5] https://www.researchgate.net/publication/329402555</a:t>
            </a:r>
            <a:endParaRPr>
              <a:solidFill>
                <a:srgbClr val="000000"/>
              </a:solidFill>
            </a:endParaRPr>
          </a:p>
          <a:p>
            <a:pPr marL="0" lvl="0" indent="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000000"/>
                </a:solidFill>
              </a:rPr>
              <a:t>[6] https://www.tutorialspoint.com/apache_pig/apache_pig_user_defined_functions.html</a:t>
            </a:r>
            <a:endParaRPr>
              <a:solidFill>
                <a:srgbClr val="000000"/>
              </a:solidFill>
            </a:endParaRPr>
          </a:p>
          <a:p>
            <a:pPr marL="0" lvl="0" indent="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000000"/>
                </a:solidFill>
              </a:rPr>
              <a:t>[7] https://www.tutorialspoint.com/apache_pig</a:t>
            </a:r>
            <a:endParaRPr>
              <a:solidFill>
                <a:srgbClr val="000000"/>
              </a:solidFill>
            </a:endParaRPr>
          </a:p>
          <a:p>
            <a:pPr marL="0" lvl="0" indent="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000000"/>
                </a:solidFill>
              </a:rPr>
              <a:t>[8] https://www.edureka.co/big-data-and-hadoop</a:t>
            </a:r>
            <a:endParaRPr>
              <a:solidFill>
                <a:srgbClr val="000000"/>
              </a:solidFill>
            </a:endParaRPr>
          </a:p>
          <a:p>
            <a:pPr marL="0" lvl="0" indent="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000000"/>
                </a:solidFill>
              </a:rPr>
              <a:t>[9] https://www.statmethods.net/r-tutorial/index.html</a:t>
            </a:r>
            <a:endParaRPr>
              <a:solidFill>
                <a:srgbClr val="000000"/>
              </a:solidFill>
            </a:endParaRPr>
          </a:p>
          <a:p>
            <a:pPr marL="0" lvl="0" indent="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000000"/>
                </a:solidFill>
              </a:rPr>
              <a:t>[10]https://www.dezyre.com/article/difference-between-pig-and-hive-the-two-key-components-of-hadoop-ecosystem/79</a:t>
            </a:r>
            <a:endParaRPr>
              <a:solidFill>
                <a:srgbClr val="000000"/>
              </a:solidFill>
            </a:endParaRPr>
          </a:p>
          <a:p>
            <a:pPr marL="0" lvl="0" indent="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000000"/>
                </a:solidFill>
              </a:rPr>
              <a:t>[11]https://www.hadoop360.datasciencecentral.com/blog/pig-vs-hive-vs-sql-difference-between-the-big-data-tools</a:t>
            </a:r>
            <a:endParaRPr>
              <a:solidFill>
                <a:srgbClr val="000000"/>
              </a:solidFill>
            </a:endParaRPr>
          </a:p>
          <a:p>
            <a:pPr marL="0" lvl="0" indent="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0"/>
          <p:cNvSpPr txBox="1">
            <a:spLocks noGrp="1"/>
          </p:cNvSpPr>
          <p:nvPr>
            <p:ph type="title"/>
          </p:nvPr>
        </p:nvSpPr>
        <p:spPr>
          <a:xfrm>
            <a:off x="4975602" y="3258114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</a:pPr>
            <a:r>
              <a:rPr lang="en-IN">
                <a:solidFill>
                  <a:schemeClr val="dk1"/>
                </a:solidFill>
              </a:rPr>
              <a:t>THANK YOU!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2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IN"/>
              <a:t>PROBLEM STATEMENT</a:t>
            </a:r>
            <a:endParaRPr/>
          </a:p>
        </p:txBody>
      </p:sp>
      <p:sp>
        <p:nvSpPr>
          <p:cNvPr id="269" name="Google Shape;269;p22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10228393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IN" dirty="0"/>
              <a:t>Based on the current salary, assets owned by the customers may not help to classify the customers accurately.</a:t>
            </a:r>
            <a:endParaRPr dirty="0"/>
          </a:p>
          <a:p>
            <a:pPr marL="342900" lvl="0" indent="-342900" algn="just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 dirty="0"/>
              <a:t>Customers with valuable assets and good salary may show reluctance to payback loans </a:t>
            </a:r>
            <a:endParaRPr dirty="0"/>
          </a:p>
          <a:p>
            <a:pPr marL="342900" lvl="0" indent="-342900" algn="just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 dirty="0"/>
              <a:t>Customers with not much valuable assets and an average salary may pay the loans properly</a:t>
            </a:r>
            <a:endParaRPr dirty="0"/>
          </a:p>
          <a:p>
            <a:pPr marL="342900" lvl="0" indent="-342900" algn="just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 dirty="0"/>
              <a:t>Hence understanding the behaviour / nature customers become tedious for the banks.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3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IN"/>
              <a:t>PROPOSED SYSTEM</a:t>
            </a:r>
            <a:endParaRPr/>
          </a:p>
        </p:txBody>
      </p:sp>
      <p:sp>
        <p:nvSpPr>
          <p:cNvPr id="275" name="Google Shape;275;p23"/>
          <p:cNvSpPr txBox="1">
            <a:spLocks noGrp="1"/>
          </p:cNvSpPr>
          <p:nvPr>
            <p:ph type="body" idx="1"/>
          </p:nvPr>
        </p:nvSpPr>
        <p:spPr>
          <a:xfrm>
            <a:off x="1154950" y="2603500"/>
            <a:ext cx="10209736" cy="344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1905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Century Gothic"/>
              <a:buChar char="•"/>
            </a:pPr>
            <a:r>
              <a:rPr lang="en-IN" sz="2400" dirty="0">
                <a:solidFill>
                  <a:srgbClr val="0C0C0C"/>
                </a:solidFill>
              </a:rPr>
              <a:t>Using Hadoop ecosystem to perform analysis over the bank customer data</a:t>
            </a:r>
            <a:endParaRPr sz="2400" dirty="0"/>
          </a:p>
          <a:p>
            <a:pPr marL="228600" lvl="0" indent="-19050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Century Gothic"/>
              <a:buChar char="•"/>
            </a:pPr>
            <a:r>
              <a:rPr lang="en-IN" sz="2400" dirty="0">
                <a:solidFill>
                  <a:srgbClr val="0C0C0C"/>
                </a:solidFill>
              </a:rPr>
              <a:t>Classifying customers into High, Medium and Low risk customers.</a:t>
            </a:r>
            <a:endParaRPr sz="2400" dirty="0"/>
          </a:p>
          <a:p>
            <a:pPr marL="228600" lvl="0" indent="-19050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Century Gothic"/>
              <a:buChar char="•"/>
            </a:pPr>
            <a:r>
              <a:rPr lang="en-IN" sz="2400" dirty="0">
                <a:solidFill>
                  <a:srgbClr val="0C0C0C"/>
                </a:solidFill>
              </a:rPr>
              <a:t>Clustering and analysing the clusters.</a:t>
            </a:r>
            <a:endParaRPr sz="2400" dirty="0"/>
          </a:p>
          <a:p>
            <a:pPr marL="685800" lvl="1" indent="-222250" algn="just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Century Gothic"/>
              <a:buChar char="•"/>
            </a:pPr>
            <a:r>
              <a:rPr lang="en-IN" sz="2400" dirty="0">
                <a:solidFill>
                  <a:srgbClr val="0C0C0C"/>
                </a:solidFill>
              </a:rPr>
              <a:t>Classification using Hadoop framework and Apache Pig</a:t>
            </a:r>
            <a:endParaRPr sz="2400" dirty="0"/>
          </a:p>
          <a:p>
            <a:pPr marL="685800" lvl="1" indent="-222250" algn="just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Century Gothic"/>
              <a:buChar char="•"/>
            </a:pPr>
            <a:r>
              <a:rPr lang="en-IN" sz="2400" dirty="0">
                <a:solidFill>
                  <a:srgbClr val="0C0C0C"/>
                </a:solidFill>
              </a:rPr>
              <a:t>Clustering and analysis using R Programming</a:t>
            </a:r>
            <a:endParaRPr sz="2400" dirty="0"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sz="2400" dirty="0">
              <a:solidFill>
                <a:srgbClr val="0C0C0C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4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IN"/>
              <a:t>SYSTEM ARCHITECTURE</a:t>
            </a:r>
            <a:endParaRPr/>
          </a:p>
        </p:txBody>
      </p:sp>
      <p:pic>
        <p:nvPicPr>
          <p:cNvPr id="281" name="Google Shape;281;p2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148550" y="2088000"/>
            <a:ext cx="9894900" cy="47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5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IN"/>
              <a:t>CONTEXT DIAGRAM</a:t>
            </a:r>
            <a:endParaRPr/>
          </a:p>
        </p:txBody>
      </p:sp>
      <p:pic>
        <p:nvPicPr>
          <p:cNvPr id="287" name="Google Shape;287;p2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29700" y="2682175"/>
            <a:ext cx="10332600" cy="303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6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IN"/>
              <a:t>DATA FLOW DIAGRAM</a:t>
            </a:r>
            <a:endParaRPr/>
          </a:p>
        </p:txBody>
      </p:sp>
      <p:pic>
        <p:nvPicPr>
          <p:cNvPr id="293" name="Google Shape;293;p2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154950" y="2298350"/>
            <a:ext cx="10039500" cy="448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7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IN"/>
              <a:t>MODULES</a:t>
            </a:r>
            <a:endParaRPr/>
          </a:p>
        </p:txBody>
      </p:sp>
      <p:sp>
        <p:nvSpPr>
          <p:cNvPr id="299" name="Google Shape;299;p27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1440"/>
              <a:buFont typeface="Century Gothic"/>
              <a:buAutoNum type="arabicPeriod"/>
            </a:pPr>
            <a:r>
              <a:rPr lang="en-IN"/>
              <a:t>Preprocessing Data</a:t>
            </a:r>
            <a:endParaRPr/>
          </a:p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ts val="1440"/>
              <a:buFont typeface="Century Gothic"/>
              <a:buAutoNum type="arabicPeriod"/>
            </a:pPr>
            <a:r>
              <a:rPr lang="en-IN"/>
              <a:t>Creating relationships and tables</a:t>
            </a:r>
            <a:endParaRPr/>
          </a:p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ts val="1440"/>
              <a:buFont typeface="Century Gothic"/>
              <a:buAutoNum type="arabicPeriod"/>
            </a:pPr>
            <a:r>
              <a:rPr lang="en-IN"/>
              <a:t>Classification of data</a:t>
            </a:r>
            <a:endParaRPr/>
          </a:p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ts val="1440"/>
              <a:buFont typeface="Century Gothic"/>
              <a:buAutoNum type="arabicPeriod"/>
            </a:pPr>
            <a:r>
              <a:rPr lang="en-IN"/>
              <a:t>Clustering data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on Boardroom">
  <a:themeElements>
    <a:clrScheme name="Ion Boardroom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976</Words>
  <Application>Microsoft Office PowerPoint</Application>
  <PresentationFormat>Widescreen</PresentationFormat>
  <Paragraphs>123</Paragraphs>
  <Slides>33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Noto Sans Symbols</vt:lpstr>
      <vt:lpstr>Arial</vt:lpstr>
      <vt:lpstr>Century Gothic</vt:lpstr>
      <vt:lpstr>Ion Boardroom</vt:lpstr>
      <vt:lpstr>Classification and clustering of bank data using Hadoop, Pig and R</vt:lpstr>
      <vt:lpstr>OBJECTIVES</vt:lpstr>
      <vt:lpstr>EXISTING SYSTEM</vt:lpstr>
      <vt:lpstr>PROBLEM STATEMENT</vt:lpstr>
      <vt:lpstr>PROPOSED SYSTEM</vt:lpstr>
      <vt:lpstr>SYSTEM ARCHITECTURE</vt:lpstr>
      <vt:lpstr>CONTEXT DIAGRAM</vt:lpstr>
      <vt:lpstr>DATA FLOW DIAGRAM</vt:lpstr>
      <vt:lpstr>MODULES</vt:lpstr>
      <vt:lpstr>Preprocessing data Module 1</vt:lpstr>
      <vt:lpstr>Establishing relationships and creating tables Module 2</vt:lpstr>
      <vt:lpstr>Extracting data Module 3</vt:lpstr>
      <vt:lpstr>Clustering data Module 4</vt:lpstr>
      <vt:lpstr>MODULE-1  PREPROCESSING DATA</vt:lpstr>
      <vt:lpstr>LOADING DATA INTO HDFS</vt:lpstr>
      <vt:lpstr>MODULE 2  PROCESSING OF DATA</vt:lpstr>
      <vt:lpstr>USING OF JAR FILES </vt:lpstr>
      <vt:lpstr>MODULE 3  EXTRACTING DATA</vt:lpstr>
      <vt:lpstr>PowerPoint Presentation</vt:lpstr>
      <vt:lpstr>PowerPoint Presentation</vt:lpstr>
      <vt:lpstr>MODULE 4 CLUSTERING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Comparison</vt:lpstr>
      <vt:lpstr>Comparing transaction used and transactionless data</vt:lpstr>
      <vt:lpstr>Conclusion</vt:lpstr>
      <vt:lpstr>Future Work</vt:lpstr>
      <vt:lpstr>References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and clustering of bank data using Hadoop, Pig and R</dc:title>
  <cp:lastModifiedBy>FAHEEN NAZAR</cp:lastModifiedBy>
  <cp:revision>4</cp:revision>
  <dcterms:modified xsi:type="dcterms:W3CDTF">2019-03-16T17:44:20Z</dcterms:modified>
</cp:coreProperties>
</file>