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7" r:id="rId3"/>
    <p:sldId id="258" r:id="rId4"/>
    <p:sldId id="259" r:id="rId5"/>
    <p:sldId id="263" r:id="rId6"/>
    <p:sldId id="264" r:id="rId7"/>
    <p:sldId id="265" r:id="rId8"/>
    <p:sldId id="260" r:id="rId9"/>
    <p:sldId id="261" r:id="rId10"/>
    <p:sldId id="262"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A8A8BD-581D-4CB0-B23C-037925299C84}" type="datetimeFigureOut">
              <a:rPr lang="en-IN" smtClean="0"/>
              <a:t>13-12-2018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B74945-BDF7-48AC-AB95-E82EF4120FA8}" type="slidenum">
              <a:rPr lang="en-IN" smtClean="0"/>
              <a:t>‹#›</a:t>
            </a:fld>
            <a:endParaRPr lang="en-IN"/>
          </a:p>
        </p:txBody>
      </p:sp>
    </p:spTree>
    <p:extLst>
      <p:ext uri="{BB962C8B-B14F-4D97-AF65-F5344CB8AC3E}">
        <p14:creationId xmlns:p14="http://schemas.microsoft.com/office/powerpoint/2010/main" val="1557003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A8A8BD-581D-4CB0-B23C-037925299C84}" type="datetimeFigureOut">
              <a:rPr lang="en-IN" smtClean="0"/>
              <a:t>13-12-2018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B74945-BDF7-48AC-AB95-E82EF4120FA8}" type="slidenum">
              <a:rPr lang="en-IN" smtClean="0"/>
              <a:t>‹#›</a:t>
            </a:fld>
            <a:endParaRPr lang="en-IN"/>
          </a:p>
        </p:txBody>
      </p:sp>
    </p:spTree>
    <p:extLst>
      <p:ext uri="{BB962C8B-B14F-4D97-AF65-F5344CB8AC3E}">
        <p14:creationId xmlns:p14="http://schemas.microsoft.com/office/powerpoint/2010/main" val="1202887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A8A8BD-581D-4CB0-B23C-037925299C84}" type="datetimeFigureOut">
              <a:rPr lang="en-IN" smtClean="0"/>
              <a:t>13-12-2018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B74945-BDF7-48AC-AB95-E82EF4120FA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69699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A8A8BD-581D-4CB0-B23C-037925299C84}" type="datetimeFigureOut">
              <a:rPr lang="en-IN" smtClean="0"/>
              <a:t>13-12-2018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B74945-BDF7-48AC-AB95-E82EF4120FA8}" type="slidenum">
              <a:rPr lang="en-IN" smtClean="0"/>
              <a:t>‹#›</a:t>
            </a:fld>
            <a:endParaRPr lang="en-IN"/>
          </a:p>
        </p:txBody>
      </p:sp>
    </p:spTree>
    <p:extLst>
      <p:ext uri="{BB962C8B-B14F-4D97-AF65-F5344CB8AC3E}">
        <p14:creationId xmlns:p14="http://schemas.microsoft.com/office/powerpoint/2010/main" val="4013639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A8A8BD-581D-4CB0-B23C-037925299C84}" type="datetimeFigureOut">
              <a:rPr lang="en-IN" smtClean="0"/>
              <a:t>13-12-2018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B74945-BDF7-48AC-AB95-E82EF4120FA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26567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A8A8BD-581D-4CB0-B23C-037925299C84}" type="datetimeFigureOut">
              <a:rPr lang="en-IN" smtClean="0"/>
              <a:t>13-12-2018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B74945-BDF7-48AC-AB95-E82EF4120FA8}" type="slidenum">
              <a:rPr lang="en-IN" smtClean="0"/>
              <a:t>‹#›</a:t>
            </a:fld>
            <a:endParaRPr lang="en-IN"/>
          </a:p>
        </p:txBody>
      </p:sp>
    </p:spTree>
    <p:extLst>
      <p:ext uri="{BB962C8B-B14F-4D97-AF65-F5344CB8AC3E}">
        <p14:creationId xmlns:p14="http://schemas.microsoft.com/office/powerpoint/2010/main" val="2583103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A8A8BD-581D-4CB0-B23C-037925299C84}" type="datetimeFigureOut">
              <a:rPr lang="en-IN" smtClean="0"/>
              <a:t>13-12-2018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B74945-BDF7-48AC-AB95-E82EF4120FA8}" type="slidenum">
              <a:rPr lang="en-IN" smtClean="0"/>
              <a:t>‹#›</a:t>
            </a:fld>
            <a:endParaRPr lang="en-IN"/>
          </a:p>
        </p:txBody>
      </p:sp>
    </p:spTree>
    <p:extLst>
      <p:ext uri="{BB962C8B-B14F-4D97-AF65-F5344CB8AC3E}">
        <p14:creationId xmlns:p14="http://schemas.microsoft.com/office/powerpoint/2010/main" val="1488154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A8A8BD-581D-4CB0-B23C-037925299C84}" type="datetimeFigureOut">
              <a:rPr lang="en-IN" smtClean="0"/>
              <a:t>13-12-2018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B74945-BDF7-48AC-AB95-E82EF4120FA8}" type="slidenum">
              <a:rPr lang="en-IN" smtClean="0"/>
              <a:t>‹#›</a:t>
            </a:fld>
            <a:endParaRPr lang="en-IN"/>
          </a:p>
        </p:txBody>
      </p:sp>
    </p:spTree>
    <p:extLst>
      <p:ext uri="{BB962C8B-B14F-4D97-AF65-F5344CB8AC3E}">
        <p14:creationId xmlns:p14="http://schemas.microsoft.com/office/powerpoint/2010/main" val="2635219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A8A8BD-581D-4CB0-B23C-037925299C84}" type="datetimeFigureOut">
              <a:rPr lang="en-IN" smtClean="0"/>
              <a:t>13-12-2018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B74945-BDF7-48AC-AB95-E82EF4120FA8}" type="slidenum">
              <a:rPr lang="en-IN" smtClean="0"/>
              <a:t>‹#›</a:t>
            </a:fld>
            <a:endParaRPr lang="en-IN"/>
          </a:p>
        </p:txBody>
      </p:sp>
    </p:spTree>
    <p:extLst>
      <p:ext uri="{BB962C8B-B14F-4D97-AF65-F5344CB8AC3E}">
        <p14:creationId xmlns:p14="http://schemas.microsoft.com/office/powerpoint/2010/main" val="4200522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A8A8BD-581D-4CB0-B23C-037925299C84}" type="datetimeFigureOut">
              <a:rPr lang="en-IN" smtClean="0"/>
              <a:t>13-12-2018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B74945-BDF7-48AC-AB95-E82EF4120FA8}" type="slidenum">
              <a:rPr lang="en-IN" smtClean="0"/>
              <a:t>‹#›</a:t>
            </a:fld>
            <a:endParaRPr lang="en-IN"/>
          </a:p>
        </p:txBody>
      </p:sp>
    </p:spTree>
    <p:extLst>
      <p:ext uri="{BB962C8B-B14F-4D97-AF65-F5344CB8AC3E}">
        <p14:creationId xmlns:p14="http://schemas.microsoft.com/office/powerpoint/2010/main" val="125457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A8A8BD-581D-4CB0-B23C-037925299C84}" type="datetimeFigureOut">
              <a:rPr lang="en-IN" smtClean="0"/>
              <a:t>13-12-2018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B74945-BDF7-48AC-AB95-E82EF4120FA8}" type="slidenum">
              <a:rPr lang="en-IN" smtClean="0"/>
              <a:t>‹#›</a:t>
            </a:fld>
            <a:endParaRPr lang="en-IN"/>
          </a:p>
        </p:txBody>
      </p:sp>
    </p:spTree>
    <p:extLst>
      <p:ext uri="{BB962C8B-B14F-4D97-AF65-F5344CB8AC3E}">
        <p14:creationId xmlns:p14="http://schemas.microsoft.com/office/powerpoint/2010/main" val="923464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A8A8BD-581D-4CB0-B23C-037925299C84}" type="datetimeFigureOut">
              <a:rPr lang="en-IN" smtClean="0"/>
              <a:t>13-12-2018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B74945-BDF7-48AC-AB95-E82EF4120FA8}" type="slidenum">
              <a:rPr lang="en-IN" smtClean="0"/>
              <a:t>‹#›</a:t>
            </a:fld>
            <a:endParaRPr lang="en-IN"/>
          </a:p>
        </p:txBody>
      </p:sp>
    </p:spTree>
    <p:extLst>
      <p:ext uri="{BB962C8B-B14F-4D97-AF65-F5344CB8AC3E}">
        <p14:creationId xmlns:p14="http://schemas.microsoft.com/office/powerpoint/2010/main" val="390660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A8A8BD-581D-4CB0-B23C-037925299C84}" type="datetimeFigureOut">
              <a:rPr lang="en-IN" smtClean="0"/>
              <a:t>13-12-2018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B74945-BDF7-48AC-AB95-E82EF4120FA8}" type="slidenum">
              <a:rPr lang="en-IN" smtClean="0"/>
              <a:t>‹#›</a:t>
            </a:fld>
            <a:endParaRPr lang="en-IN"/>
          </a:p>
        </p:txBody>
      </p:sp>
    </p:spTree>
    <p:extLst>
      <p:ext uri="{BB962C8B-B14F-4D97-AF65-F5344CB8AC3E}">
        <p14:creationId xmlns:p14="http://schemas.microsoft.com/office/powerpoint/2010/main" val="1559730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A8A8BD-581D-4CB0-B23C-037925299C84}" type="datetimeFigureOut">
              <a:rPr lang="en-IN" smtClean="0"/>
              <a:t>13-12-2018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B74945-BDF7-48AC-AB95-E82EF4120FA8}" type="slidenum">
              <a:rPr lang="en-IN" smtClean="0"/>
              <a:t>‹#›</a:t>
            </a:fld>
            <a:endParaRPr lang="en-IN"/>
          </a:p>
        </p:txBody>
      </p:sp>
    </p:spTree>
    <p:extLst>
      <p:ext uri="{BB962C8B-B14F-4D97-AF65-F5344CB8AC3E}">
        <p14:creationId xmlns:p14="http://schemas.microsoft.com/office/powerpoint/2010/main" val="1398544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A8A8BD-581D-4CB0-B23C-037925299C84}" type="datetimeFigureOut">
              <a:rPr lang="en-IN" smtClean="0"/>
              <a:t>13-12-2018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B74945-BDF7-48AC-AB95-E82EF4120FA8}" type="slidenum">
              <a:rPr lang="en-IN" smtClean="0"/>
              <a:t>‹#›</a:t>
            </a:fld>
            <a:endParaRPr lang="en-IN"/>
          </a:p>
        </p:txBody>
      </p:sp>
    </p:spTree>
    <p:extLst>
      <p:ext uri="{BB962C8B-B14F-4D97-AF65-F5344CB8AC3E}">
        <p14:creationId xmlns:p14="http://schemas.microsoft.com/office/powerpoint/2010/main" val="466148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8A8A8BD-581D-4CB0-B23C-037925299C84}" type="datetimeFigureOut">
              <a:rPr lang="en-IN" smtClean="0"/>
              <a:t>13-12-2018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B74945-BDF7-48AC-AB95-E82EF4120FA8}" type="slidenum">
              <a:rPr lang="en-IN" smtClean="0"/>
              <a:t>‹#›</a:t>
            </a:fld>
            <a:endParaRPr lang="en-IN"/>
          </a:p>
        </p:txBody>
      </p:sp>
    </p:spTree>
    <p:extLst>
      <p:ext uri="{BB962C8B-B14F-4D97-AF65-F5344CB8AC3E}">
        <p14:creationId xmlns:p14="http://schemas.microsoft.com/office/powerpoint/2010/main" val="3980169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8A8A8BD-581D-4CB0-B23C-037925299C84}" type="datetimeFigureOut">
              <a:rPr lang="en-IN" smtClean="0"/>
              <a:t>13-12-2018</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DB74945-BDF7-48AC-AB95-E82EF4120FA8}" type="slidenum">
              <a:rPr lang="en-IN" smtClean="0"/>
              <a:t>‹#›</a:t>
            </a:fld>
            <a:endParaRPr lang="en-IN"/>
          </a:p>
        </p:txBody>
      </p:sp>
    </p:spTree>
    <p:extLst>
      <p:ext uri="{BB962C8B-B14F-4D97-AF65-F5344CB8AC3E}">
        <p14:creationId xmlns:p14="http://schemas.microsoft.com/office/powerpoint/2010/main" val="2057682972"/>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DCB42-B395-420F-BC6C-1B1D107F1A93}"/>
              </a:ext>
            </a:extLst>
          </p:cNvPr>
          <p:cNvSpPr>
            <a:spLocks noGrp="1"/>
          </p:cNvSpPr>
          <p:nvPr>
            <p:ph type="ctrTitle"/>
          </p:nvPr>
        </p:nvSpPr>
        <p:spPr>
          <a:xfrm>
            <a:off x="1507067" y="1701149"/>
            <a:ext cx="7766936" cy="1646302"/>
          </a:xfrm>
        </p:spPr>
        <p:txBody>
          <a:bodyPr/>
          <a:lstStyle/>
          <a:p>
            <a:pPr algn="ctr"/>
            <a:r>
              <a:rPr lang="en-IN" dirty="0"/>
              <a:t>ANALYSIS OF CREDIT CARD APPROVAL</a:t>
            </a:r>
          </a:p>
        </p:txBody>
      </p:sp>
      <p:sp>
        <p:nvSpPr>
          <p:cNvPr id="3" name="Subtitle 2">
            <a:extLst>
              <a:ext uri="{FF2B5EF4-FFF2-40B4-BE49-F238E27FC236}">
                <a16:creationId xmlns:a16="http://schemas.microsoft.com/office/drawing/2014/main" id="{C9CA2A30-FF5F-43EB-A9AD-1FB36891DCD2}"/>
              </a:ext>
            </a:extLst>
          </p:cNvPr>
          <p:cNvSpPr>
            <a:spLocks noGrp="1"/>
          </p:cNvSpPr>
          <p:nvPr>
            <p:ph type="subTitle" idx="1"/>
          </p:nvPr>
        </p:nvSpPr>
        <p:spPr>
          <a:xfrm>
            <a:off x="5376093" y="3873177"/>
            <a:ext cx="3798278" cy="1274883"/>
          </a:xfrm>
        </p:spPr>
        <p:txBody>
          <a:bodyPr>
            <a:noAutofit/>
          </a:bodyPr>
          <a:lstStyle/>
          <a:p>
            <a:r>
              <a:rPr lang="en-IN" sz="1400" dirty="0"/>
              <a:t>PROJECT SUBMITTED BY,</a:t>
            </a:r>
          </a:p>
          <a:p>
            <a:r>
              <a:rPr lang="en-IN" sz="1400" dirty="0"/>
              <a:t>AGILAN S 15EUIT003</a:t>
            </a:r>
          </a:p>
          <a:p>
            <a:r>
              <a:rPr lang="en-IN" sz="1400" dirty="0"/>
              <a:t>ARUN KUMAR A K 15EUIT011</a:t>
            </a:r>
          </a:p>
          <a:p>
            <a:r>
              <a:rPr lang="en-IN" sz="1400" dirty="0"/>
              <a:t>FAHEEN FATHIMA B N 15EUIT030</a:t>
            </a:r>
          </a:p>
          <a:p>
            <a:r>
              <a:rPr lang="en-IN" sz="1400" dirty="0"/>
              <a:t>VINITHA </a:t>
            </a:r>
            <a:r>
              <a:rPr lang="en-IN" sz="1400"/>
              <a:t>B  16EUIT518</a:t>
            </a:r>
            <a:endParaRPr lang="en-IN" sz="1400" dirty="0"/>
          </a:p>
        </p:txBody>
      </p:sp>
      <p:sp>
        <p:nvSpPr>
          <p:cNvPr id="4" name="TextBox 3">
            <a:extLst>
              <a:ext uri="{FF2B5EF4-FFF2-40B4-BE49-F238E27FC236}">
                <a16:creationId xmlns:a16="http://schemas.microsoft.com/office/drawing/2014/main" id="{A9F364BA-B487-4CD8-A6B1-870D38C5E1CB}"/>
              </a:ext>
            </a:extLst>
          </p:cNvPr>
          <p:cNvSpPr txBox="1"/>
          <p:nvPr/>
        </p:nvSpPr>
        <p:spPr>
          <a:xfrm>
            <a:off x="1107831" y="3991709"/>
            <a:ext cx="3796424" cy="1077218"/>
          </a:xfrm>
          <a:prstGeom prst="rect">
            <a:avLst/>
          </a:prstGeom>
          <a:noFill/>
        </p:spPr>
        <p:txBody>
          <a:bodyPr wrap="none" rtlCol="0">
            <a:spAutoFit/>
          </a:bodyPr>
          <a:lstStyle/>
          <a:p>
            <a:r>
              <a:rPr lang="en-IN" sz="1600" dirty="0"/>
              <a:t>GUIDED BY,</a:t>
            </a:r>
          </a:p>
          <a:p>
            <a:r>
              <a:rPr lang="en-IN" sz="1600" dirty="0" err="1"/>
              <a:t>Dr.S.BALAKRISHNAN</a:t>
            </a:r>
            <a:r>
              <a:rPr lang="en-IN" sz="1600" dirty="0"/>
              <a:t>,</a:t>
            </a:r>
          </a:p>
          <a:p>
            <a:r>
              <a:rPr lang="en-IN" sz="1600" dirty="0"/>
              <a:t>Department of Information Technology,</a:t>
            </a:r>
          </a:p>
          <a:p>
            <a:r>
              <a:rPr lang="en-IN" sz="1600" dirty="0"/>
              <a:t>SKCET.</a:t>
            </a:r>
          </a:p>
        </p:txBody>
      </p:sp>
    </p:spTree>
    <p:extLst>
      <p:ext uri="{BB962C8B-B14F-4D97-AF65-F5344CB8AC3E}">
        <p14:creationId xmlns:p14="http://schemas.microsoft.com/office/powerpoint/2010/main" val="1493217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2195F-3653-4EF4-9F0C-5AC6E39133D7}"/>
              </a:ext>
            </a:extLst>
          </p:cNvPr>
          <p:cNvSpPr>
            <a:spLocks noGrp="1"/>
          </p:cNvSpPr>
          <p:nvPr>
            <p:ph type="title"/>
          </p:nvPr>
        </p:nvSpPr>
        <p:spPr/>
        <p:txBody>
          <a:bodyPr/>
          <a:lstStyle/>
          <a:p>
            <a:pPr algn="just"/>
            <a:r>
              <a:rPr lang="en-IN" dirty="0"/>
              <a:t>OUTCOMES</a:t>
            </a:r>
          </a:p>
        </p:txBody>
      </p:sp>
      <p:sp>
        <p:nvSpPr>
          <p:cNvPr id="3" name="Content Placeholder 2">
            <a:extLst>
              <a:ext uri="{FF2B5EF4-FFF2-40B4-BE49-F238E27FC236}">
                <a16:creationId xmlns:a16="http://schemas.microsoft.com/office/drawing/2014/main" id="{FAAF4859-1758-43E5-B004-CD572A07F74C}"/>
              </a:ext>
            </a:extLst>
          </p:cNvPr>
          <p:cNvSpPr>
            <a:spLocks noGrp="1"/>
          </p:cNvSpPr>
          <p:nvPr>
            <p:ph idx="1"/>
          </p:nvPr>
        </p:nvSpPr>
        <p:spPr>
          <a:xfrm>
            <a:off x="747673" y="1580296"/>
            <a:ext cx="8596668" cy="3880773"/>
          </a:xfrm>
        </p:spPr>
        <p:txBody>
          <a:bodyPr/>
          <a:lstStyle/>
          <a:p>
            <a:pPr algn="just"/>
            <a:r>
              <a:rPr lang="en-IN" dirty="0"/>
              <a:t>Graphical analysis of the bank details of the account holder</a:t>
            </a:r>
          </a:p>
          <a:p>
            <a:pPr algn="just"/>
            <a:r>
              <a:rPr lang="en-IN" dirty="0"/>
              <a:t>Decision regarding the approval or disapproval of credit cards for the account holder</a:t>
            </a:r>
          </a:p>
          <a:p>
            <a:pPr algn="just"/>
            <a:r>
              <a:rPr lang="en-IN" dirty="0"/>
              <a:t>Statistical evaluation of the bank account in its entirety</a:t>
            </a:r>
          </a:p>
          <a:p>
            <a:pPr algn="just"/>
            <a:endParaRPr lang="en-IN" dirty="0"/>
          </a:p>
          <a:p>
            <a:pPr marL="0" indent="0" algn="just">
              <a:buNone/>
            </a:pPr>
            <a:r>
              <a:rPr lang="en-IN" dirty="0"/>
              <a:t>Answers to some questions like:</a:t>
            </a:r>
          </a:p>
          <a:p>
            <a:pPr algn="just"/>
            <a:r>
              <a:rPr lang="en-IN" dirty="0"/>
              <a:t>How many users are eligible for credit cards?</a:t>
            </a:r>
          </a:p>
          <a:p>
            <a:pPr algn="just"/>
            <a:r>
              <a:rPr lang="en-IN" dirty="0"/>
              <a:t>How many users are already using credit cards?</a:t>
            </a:r>
          </a:p>
          <a:p>
            <a:pPr algn="just"/>
            <a:r>
              <a:rPr lang="en-IN" dirty="0"/>
              <a:t>What is the maximum value that can be lent by the bank using credit cards?</a:t>
            </a:r>
          </a:p>
          <a:p>
            <a:pPr algn="just"/>
            <a:r>
              <a:rPr lang="en-IN" dirty="0"/>
              <a:t>How many users have a bad account?</a:t>
            </a:r>
          </a:p>
        </p:txBody>
      </p:sp>
    </p:spTree>
    <p:extLst>
      <p:ext uri="{BB962C8B-B14F-4D97-AF65-F5344CB8AC3E}">
        <p14:creationId xmlns:p14="http://schemas.microsoft.com/office/powerpoint/2010/main" val="4165826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82FA3-AA25-4316-9D10-02E823DC6E5D}"/>
              </a:ext>
            </a:extLst>
          </p:cNvPr>
          <p:cNvSpPr>
            <a:spLocks noGrp="1"/>
          </p:cNvSpPr>
          <p:nvPr>
            <p:ph type="title"/>
          </p:nvPr>
        </p:nvSpPr>
        <p:spPr>
          <a:xfrm>
            <a:off x="1152118" y="2939561"/>
            <a:ext cx="8596668" cy="1320800"/>
          </a:xfrm>
        </p:spPr>
        <p:txBody>
          <a:bodyPr/>
          <a:lstStyle/>
          <a:p>
            <a:pPr algn="ctr"/>
            <a:r>
              <a:rPr lang="en-IN" dirty="0"/>
              <a:t>THANK YOU!</a:t>
            </a:r>
          </a:p>
        </p:txBody>
      </p:sp>
    </p:spTree>
    <p:extLst>
      <p:ext uri="{BB962C8B-B14F-4D97-AF65-F5344CB8AC3E}">
        <p14:creationId xmlns:p14="http://schemas.microsoft.com/office/powerpoint/2010/main" val="2692071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490AE-BFF0-4C77-9586-42D26AAFDB7F}"/>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A6D086EF-15E6-4359-89C7-0C47D0322D94}"/>
              </a:ext>
            </a:extLst>
          </p:cNvPr>
          <p:cNvSpPr>
            <a:spLocks noGrp="1"/>
          </p:cNvSpPr>
          <p:nvPr>
            <p:ph idx="1"/>
          </p:nvPr>
        </p:nvSpPr>
        <p:spPr>
          <a:xfrm>
            <a:off x="677334" y="1747350"/>
            <a:ext cx="8596668" cy="3880773"/>
          </a:xfrm>
        </p:spPr>
        <p:txBody>
          <a:bodyPr anchor="ctr">
            <a:noAutofit/>
          </a:bodyPr>
          <a:lstStyle/>
          <a:p>
            <a:pPr lvl="1" algn="just">
              <a:lnSpc>
                <a:spcPct val="150000"/>
              </a:lnSpc>
            </a:pPr>
            <a:r>
              <a:rPr lang="en-IN" dirty="0">
                <a:cs typeface="Times New Roman" panose="02020603050405020304" pitchFamily="18" charset="0"/>
              </a:rPr>
              <a:t>With the growing prosperity now a days it has become quite common for any person to have a bank account. Along with the savings and security, most banks provide further services such as loans and credit cards. Therefore it has become a necessity for the bank to analyse individual bank details of the customers to find if the account holder is eligible for credit cards. Major factors such as the balance maintenance, loans approved and used by the customer, home security and the transactions of the previous credit cards if any play a vital role in the analysis. Based on calculations of all these factors, a bank decides if the holder is eligible for a credit card or not. Due to millions of users and their bank accounts, it has become a huge issue to check the credit card approval. To handle such volume, Big Data concept has been used. Hadoop along with map reduce concept interfaced with R programming can provide an effective solution for this problem. </a:t>
            </a:r>
          </a:p>
        </p:txBody>
      </p:sp>
    </p:spTree>
    <p:extLst>
      <p:ext uri="{BB962C8B-B14F-4D97-AF65-F5344CB8AC3E}">
        <p14:creationId xmlns:p14="http://schemas.microsoft.com/office/powerpoint/2010/main" val="3054122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52E34-193F-49F8-9E5B-63E53B89CB9D}"/>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B28A5A54-FE6E-466C-A641-8263EE860261}"/>
              </a:ext>
            </a:extLst>
          </p:cNvPr>
          <p:cNvSpPr>
            <a:spLocks noGrp="1"/>
          </p:cNvSpPr>
          <p:nvPr>
            <p:ph idx="1"/>
          </p:nvPr>
        </p:nvSpPr>
        <p:spPr>
          <a:xfrm>
            <a:off x="677334" y="1826482"/>
            <a:ext cx="8596668" cy="3880773"/>
          </a:xfrm>
        </p:spPr>
        <p:txBody>
          <a:bodyPr/>
          <a:lstStyle/>
          <a:p>
            <a:pPr>
              <a:lnSpc>
                <a:spcPct val="150000"/>
              </a:lnSpc>
            </a:pPr>
            <a:r>
              <a:rPr lang="en-IN" dirty="0"/>
              <a:t>To analyse the maintained bank balance of the account holder</a:t>
            </a:r>
          </a:p>
          <a:p>
            <a:pPr>
              <a:lnSpc>
                <a:spcPct val="150000"/>
              </a:lnSpc>
            </a:pPr>
            <a:r>
              <a:rPr lang="en-IN" dirty="0"/>
              <a:t>To identify the loans and usage of credit cards of the holder</a:t>
            </a:r>
          </a:p>
          <a:p>
            <a:pPr>
              <a:lnSpc>
                <a:spcPct val="150000"/>
              </a:lnSpc>
            </a:pPr>
            <a:r>
              <a:rPr lang="en-IN" dirty="0"/>
              <a:t>To monitor the factors such as age, job, loans consumed, credit cards used and home security.</a:t>
            </a:r>
          </a:p>
          <a:p>
            <a:pPr>
              <a:lnSpc>
                <a:spcPct val="150000"/>
              </a:lnSpc>
            </a:pPr>
            <a:r>
              <a:rPr lang="en-IN" dirty="0"/>
              <a:t>To decide if the holder can be approved of the credit card </a:t>
            </a:r>
          </a:p>
          <a:p>
            <a:pPr>
              <a:lnSpc>
                <a:spcPct val="150000"/>
              </a:lnSpc>
            </a:pPr>
            <a:r>
              <a:rPr lang="en-IN" dirty="0"/>
              <a:t>Provide interactive user representation of the analysis in its entirety.</a:t>
            </a:r>
          </a:p>
        </p:txBody>
      </p:sp>
    </p:spTree>
    <p:extLst>
      <p:ext uri="{BB962C8B-B14F-4D97-AF65-F5344CB8AC3E}">
        <p14:creationId xmlns:p14="http://schemas.microsoft.com/office/powerpoint/2010/main" val="168667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CF36E-4FAB-481A-A76B-1305B152AD40}"/>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0DCF2F33-03D6-4577-A866-F2311264879C}"/>
              </a:ext>
            </a:extLst>
          </p:cNvPr>
          <p:cNvSpPr>
            <a:spLocks noGrp="1"/>
          </p:cNvSpPr>
          <p:nvPr>
            <p:ph idx="1"/>
          </p:nvPr>
        </p:nvSpPr>
        <p:spPr>
          <a:xfrm>
            <a:off x="677334" y="1773728"/>
            <a:ext cx="8596668" cy="3880773"/>
          </a:xfrm>
        </p:spPr>
        <p:txBody>
          <a:bodyPr>
            <a:normAutofit/>
          </a:bodyPr>
          <a:lstStyle/>
          <a:p>
            <a:pPr algn="just">
              <a:lnSpc>
                <a:spcPct val="150000"/>
              </a:lnSpc>
            </a:pPr>
            <a:r>
              <a:rPr lang="en-IN" sz="1600" dirty="0"/>
              <a:t>Due to the voluminous data that a bank deals with every day, it has proven difficult for the bank to process and mine the data for extracting information. In order to solve this issue, Hadoop Framework has been used along with its components. </a:t>
            </a:r>
          </a:p>
          <a:p>
            <a:pPr algn="just">
              <a:lnSpc>
                <a:spcPct val="150000"/>
              </a:lnSpc>
            </a:pPr>
            <a:r>
              <a:rPr lang="en-IN" sz="1600" dirty="0"/>
              <a:t>The traditional MySQL database is replaced with Hadoop Framework to perform MapReduce over the data. The processing velocity of the system increases multi-fold due to the parallel processing.</a:t>
            </a:r>
          </a:p>
          <a:p>
            <a:pPr algn="just">
              <a:lnSpc>
                <a:spcPct val="150000"/>
              </a:lnSpc>
            </a:pPr>
            <a:r>
              <a:rPr lang="en-IN" sz="1600" dirty="0"/>
              <a:t>Graphical representation and statistics are used with R programming language to give a better interface and explanation based on the users analysis.</a:t>
            </a:r>
          </a:p>
          <a:p>
            <a:pPr algn="just">
              <a:lnSpc>
                <a:spcPct val="150000"/>
              </a:lnSpc>
            </a:pPr>
            <a:endParaRPr lang="en-IN" sz="1600" dirty="0"/>
          </a:p>
        </p:txBody>
      </p:sp>
    </p:spTree>
    <p:extLst>
      <p:ext uri="{BB962C8B-B14F-4D97-AF65-F5344CB8AC3E}">
        <p14:creationId xmlns:p14="http://schemas.microsoft.com/office/powerpoint/2010/main" val="1498773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D3C59-9F86-405F-8527-254A9D35B22D}"/>
              </a:ext>
            </a:extLst>
          </p:cNvPr>
          <p:cNvSpPr>
            <a:spLocks noGrp="1"/>
          </p:cNvSpPr>
          <p:nvPr>
            <p:ph type="title"/>
          </p:nvPr>
        </p:nvSpPr>
        <p:spPr>
          <a:xfrm>
            <a:off x="677334" y="816638"/>
            <a:ext cx="8596668" cy="1320800"/>
          </a:xfrm>
        </p:spPr>
        <p:txBody>
          <a:bodyPr>
            <a:normAutofit fontScale="90000"/>
          </a:bodyPr>
          <a:lstStyle/>
          <a:p>
            <a:pPr algn="ctr"/>
            <a:r>
              <a:rPr lang="en-US" dirty="0"/>
              <a:t>Distributed Data Management Using MapReduce</a:t>
            </a:r>
            <a:br>
              <a:rPr lang="en-IN" dirty="0"/>
            </a:br>
            <a:br>
              <a:rPr lang="en-IN" dirty="0"/>
            </a:br>
            <a:endParaRPr lang="en-IN" dirty="0"/>
          </a:p>
        </p:txBody>
      </p:sp>
      <p:sp>
        <p:nvSpPr>
          <p:cNvPr id="3" name="Content Placeholder 2">
            <a:extLst>
              <a:ext uri="{FF2B5EF4-FFF2-40B4-BE49-F238E27FC236}">
                <a16:creationId xmlns:a16="http://schemas.microsoft.com/office/drawing/2014/main" id="{CA7CC866-A28E-4769-B729-952116F67118}"/>
              </a:ext>
            </a:extLst>
          </p:cNvPr>
          <p:cNvSpPr>
            <a:spLocks noGrp="1"/>
          </p:cNvSpPr>
          <p:nvPr>
            <p:ph idx="1"/>
          </p:nvPr>
        </p:nvSpPr>
        <p:spPr/>
        <p:txBody>
          <a:bodyPr>
            <a:normAutofit fontScale="77500" lnSpcReduction="20000"/>
          </a:bodyPr>
          <a:lstStyle/>
          <a:p>
            <a:pPr algn="just">
              <a:lnSpc>
                <a:spcPct val="150000"/>
              </a:lnSpc>
            </a:pPr>
            <a:r>
              <a:rPr lang="en-US" dirty="0"/>
              <a:t>MapReduce is a framework for processing and managing large-scale datasets in a distributed cluster, which has been used for applications such as generating search indexes, document clustering, access log analysis, and various other forms of data analytics. MapReduce adopts a flexible computation model with a simple interface consisting of map and reduce functions whose implementations can be customized by application developers. Since its introduction, a substantial amount of research effort has been directed toward making it more usable and efficient for supporting database-centric operations. In this article, we aim to provide a comprehensive review of a wide range of proposals and systems that focusing fundamentally on the support of distributed data management and processing using the MapReduce framework.</a:t>
            </a:r>
          </a:p>
          <a:p>
            <a:pPr algn="just">
              <a:lnSpc>
                <a:spcPct val="150000"/>
              </a:lnSpc>
            </a:pPr>
            <a:r>
              <a:rPr lang="en-IN" dirty="0"/>
              <a:t>ACM Reference Format: Feng Li, </a:t>
            </a:r>
            <a:r>
              <a:rPr lang="en-IN" dirty="0" err="1"/>
              <a:t>Beng</a:t>
            </a:r>
            <a:r>
              <a:rPr lang="en-IN" dirty="0"/>
              <a:t> Chin </a:t>
            </a:r>
            <a:r>
              <a:rPr lang="en-IN" dirty="0" err="1"/>
              <a:t>Ooi</a:t>
            </a:r>
            <a:r>
              <a:rPr lang="en-IN" dirty="0"/>
              <a:t>, M. Tamer </a:t>
            </a:r>
            <a:r>
              <a:rPr lang="en-IN" dirty="0" err="1"/>
              <a:t>Ozsu</a:t>
            </a:r>
            <a:r>
              <a:rPr lang="en-IN" dirty="0"/>
              <a:t>, and Sai Wu. 2014. Distributed data management using MapReduce. ¨ ACM </a:t>
            </a:r>
            <a:r>
              <a:rPr lang="en-IN" dirty="0" err="1"/>
              <a:t>Comput</a:t>
            </a:r>
            <a:r>
              <a:rPr lang="en-IN" dirty="0"/>
              <a:t>. </a:t>
            </a:r>
            <a:r>
              <a:rPr lang="en-IN" dirty="0" err="1"/>
              <a:t>Surv</a:t>
            </a:r>
            <a:r>
              <a:rPr lang="en-IN" dirty="0"/>
              <a:t>. 46, 3, Article 31 (January 2014), 42 pages. DOI: http://dx.doi.org/10.1145/2503009</a:t>
            </a:r>
          </a:p>
        </p:txBody>
      </p:sp>
      <p:sp>
        <p:nvSpPr>
          <p:cNvPr id="4" name="TextBox 3">
            <a:extLst>
              <a:ext uri="{FF2B5EF4-FFF2-40B4-BE49-F238E27FC236}">
                <a16:creationId xmlns:a16="http://schemas.microsoft.com/office/drawing/2014/main" id="{4402A2B7-4CEF-4794-8232-F3E164A331A2}"/>
              </a:ext>
            </a:extLst>
          </p:cNvPr>
          <p:cNvSpPr txBox="1"/>
          <p:nvPr/>
        </p:nvSpPr>
        <p:spPr>
          <a:xfrm>
            <a:off x="3710354" y="231863"/>
            <a:ext cx="3094893" cy="584775"/>
          </a:xfrm>
          <a:prstGeom prst="rect">
            <a:avLst/>
          </a:prstGeom>
          <a:noFill/>
        </p:spPr>
        <p:txBody>
          <a:bodyPr wrap="square" rtlCol="0">
            <a:spAutoFit/>
          </a:bodyPr>
          <a:lstStyle/>
          <a:p>
            <a:r>
              <a:rPr lang="en-IN" sz="3200" b="1" dirty="0">
                <a:solidFill>
                  <a:schemeClr val="accent1"/>
                </a:solidFill>
              </a:rPr>
              <a:t>BASE</a:t>
            </a:r>
            <a:r>
              <a:rPr lang="en-IN" sz="3200" b="1" dirty="0">
                <a:solidFill>
                  <a:schemeClr val="accent2"/>
                </a:solidFill>
              </a:rPr>
              <a:t> </a:t>
            </a:r>
            <a:r>
              <a:rPr lang="en-IN" sz="3200" b="1" dirty="0">
                <a:solidFill>
                  <a:schemeClr val="accent1"/>
                </a:solidFill>
              </a:rPr>
              <a:t>PAPER</a:t>
            </a:r>
          </a:p>
        </p:txBody>
      </p:sp>
    </p:spTree>
    <p:extLst>
      <p:ext uri="{BB962C8B-B14F-4D97-AF65-F5344CB8AC3E}">
        <p14:creationId xmlns:p14="http://schemas.microsoft.com/office/powerpoint/2010/main" val="3289342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1AE65-9E87-4BA3-8AB6-BD8AAF840073}"/>
              </a:ext>
            </a:extLst>
          </p:cNvPr>
          <p:cNvSpPr>
            <a:spLocks noGrp="1"/>
          </p:cNvSpPr>
          <p:nvPr>
            <p:ph type="title"/>
          </p:nvPr>
        </p:nvSpPr>
        <p:spPr>
          <a:xfrm>
            <a:off x="677334" y="293077"/>
            <a:ext cx="8596668" cy="1320800"/>
          </a:xfrm>
        </p:spPr>
        <p:txBody>
          <a:bodyPr/>
          <a:lstStyle/>
          <a:p>
            <a:pPr algn="ctr"/>
            <a:r>
              <a:rPr lang="en-US" dirty="0"/>
              <a:t>A comprehensive view of Hadoop research—A systematic literature review</a:t>
            </a:r>
            <a:endParaRPr lang="en-IN" dirty="0"/>
          </a:p>
        </p:txBody>
      </p:sp>
      <p:sp>
        <p:nvSpPr>
          <p:cNvPr id="3" name="Content Placeholder 2">
            <a:extLst>
              <a:ext uri="{FF2B5EF4-FFF2-40B4-BE49-F238E27FC236}">
                <a16:creationId xmlns:a16="http://schemas.microsoft.com/office/drawing/2014/main" id="{16699DDB-BF4E-47FB-BC4A-03778CDFF5E6}"/>
              </a:ext>
            </a:extLst>
          </p:cNvPr>
          <p:cNvSpPr>
            <a:spLocks noGrp="1"/>
          </p:cNvSpPr>
          <p:nvPr>
            <p:ph idx="1"/>
          </p:nvPr>
        </p:nvSpPr>
        <p:spPr>
          <a:xfrm>
            <a:off x="677334" y="1930401"/>
            <a:ext cx="8596668" cy="4444022"/>
          </a:xfrm>
        </p:spPr>
        <p:txBody>
          <a:bodyPr>
            <a:normAutofit fontScale="70000" lnSpcReduction="20000"/>
          </a:bodyPr>
          <a:lstStyle/>
          <a:p>
            <a:pPr algn="just">
              <a:lnSpc>
                <a:spcPct val="120000"/>
              </a:lnSpc>
            </a:pPr>
            <a:r>
              <a:rPr lang="en-US" dirty="0"/>
              <a:t>In recent years, the valuable knowledge that can be retrieved from petabyte scale datasets – known as Big Data – led to the development of solutions to process information based on parallel and distributed computing. Lately, Apache Hadoop has attracted strong attention due to its applicability to Big Data processing. Problem: The support of Hadoop by the research community has provided the development of new features to the framework. Recently, the number of publications in journals and conferences about Hadoop has increased consistently, which makes it difficult for researchers to comprehend the full body of research and areas that require further investigation. Solution: We conducted a systematic literature review to assess research contributions to Apache Hadoop. Our objective was to identify gaps, providing motivation for new research, and outline collaborations to Apache Hadoop and its ecosystem, classifying and quantifying the main topics addressed in the literature. Results: Our analysis led to some relevant conclusions: many interesting solutions developed in the studies were never incorporated into the framework; most publications lack sufficient formal documentation of the experiments conducted by authors, hindering their reproducibility; finally, the systematic review presented in this paper demonstrates that Hadoop has evolved into a solid platform to process large datasets, but we were able to spot promising areas and suggest topics for future research within the framework</a:t>
            </a:r>
          </a:p>
          <a:p>
            <a:pPr algn="just">
              <a:lnSpc>
                <a:spcPct val="120000"/>
              </a:lnSpc>
            </a:pPr>
            <a:endParaRPr lang="en-US" dirty="0"/>
          </a:p>
          <a:p>
            <a:pPr algn="just">
              <a:lnSpc>
                <a:spcPct val="120000"/>
              </a:lnSpc>
            </a:pPr>
            <a:r>
              <a:rPr lang="en-US" dirty="0"/>
              <a:t>Article history: Received 9 January 2014 Received in revised form 25 June 2014 Accepted 21 July 2014 Available online 1 August 2014</a:t>
            </a:r>
            <a:r>
              <a:rPr lang="en-IN" dirty="0" err="1"/>
              <a:t>Ivanilton</a:t>
            </a:r>
            <a:r>
              <a:rPr lang="en-IN" dirty="0"/>
              <a:t> </a:t>
            </a:r>
            <a:r>
              <a:rPr lang="en-IN" dirty="0" err="1"/>
              <a:t>Polato</a:t>
            </a:r>
            <a:r>
              <a:rPr lang="en-IN" dirty="0"/>
              <a:t> </a:t>
            </a:r>
            <a:r>
              <a:rPr lang="en-IN" dirty="0" err="1"/>
              <a:t>a,b,n</a:t>
            </a:r>
            <a:r>
              <a:rPr lang="en-IN" dirty="0"/>
              <a:t> , </a:t>
            </a:r>
            <a:r>
              <a:rPr lang="en-IN" dirty="0" err="1"/>
              <a:t>Reginaldo</a:t>
            </a:r>
            <a:r>
              <a:rPr lang="en-IN" dirty="0"/>
              <a:t> </a:t>
            </a:r>
            <a:r>
              <a:rPr lang="en-IN" dirty="0" err="1"/>
              <a:t>Ré</a:t>
            </a:r>
            <a:r>
              <a:rPr lang="en-IN" dirty="0"/>
              <a:t> b , Alfredo Goldman a , Fabio Kon a </a:t>
            </a:r>
            <a:r>
              <a:rPr lang="en-IN" dirty="0" err="1"/>
              <a:t>a</a:t>
            </a:r>
            <a:r>
              <a:rPr lang="en-IN" dirty="0"/>
              <a:t> Department of Computer Science, University of São Paulo, São Paulo, Brazil b Department of Computer Science, Federal University of Technology - Paraná, Campo </a:t>
            </a:r>
            <a:r>
              <a:rPr lang="en-IN" dirty="0" err="1"/>
              <a:t>Mourão</a:t>
            </a:r>
            <a:r>
              <a:rPr lang="en-IN" dirty="0"/>
              <a:t>, Brazil</a:t>
            </a:r>
          </a:p>
        </p:txBody>
      </p:sp>
    </p:spTree>
    <p:extLst>
      <p:ext uri="{BB962C8B-B14F-4D97-AF65-F5344CB8AC3E}">
        <p14:creationId xmlns:p14="http://schemas.microsoft.com/office/powerpoint/2010/main" val="286451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710B1-74C2-4DC4-9AD2-46B398A4BE1C}"/>
              </a:ext>
            </a:extLst>
          </p:cNvPr>
          <p:cNvSpPr>
            <a:spLocks noGrp="1"/>
          </p:cNvSpPr>
          <p:nvPr>
            <p:ph type="title"/>
          </p:nvPr>
        </p:nvSpPr>
        <p:spPr/>
        <p:txBody>
          <a:bodyPr/>
          <a:lstStyle/>
          <a:p>
            <a:pPr algn="ctr"/>
            <a:r>
              <a:rPr lang="en-US" dirty="0"/>
              <a:t>Data Analysis using Hadoop MapReduce Environment</a:t>
            </a:r>
            <a:endParaRPr lang="en-IN" dirty="0"/>
          </a:p>
        </p:txBody>
      </p:sp>
      <p:sp>
        <p:nvSpPr>
          <p:cNvPr id="3" name="Content Placeholder 2">
            <a:extLst>
              <a:ext uri="{FF2B5EF4-FFF2-40B4-BE49-F238E27FC236}">
                <a16:creationId xmlns:a16="http://schemas.microsoft.com/office/drawing/2014/main" id="{D3BCB35E-A5A2-4396-8CA4-BA7142D5C3C3}"/>
              </a:ext>
            </a:extLst>
          </p:cNvPr>
          <p:cNvSpPr>
            <a:spLocks noGrp="1"/>
          </p:cNvSpPr>
          <p:nvPr>
            <p:ph idx="1"/>
          </p:nvPr>
        </p:nvSpPr>
        <p:spPr/>
        <p:txBody>
          <a:bodyPr/>
          <a:lstStyle/>
          <a:p>
            <a:pPr algn="just"/>
            <a:r>
              <a:rPr lang="en-US" dirty="0"/>
              <a:t>This project deals with analysis of YouTube data using Hadoop MapReduce framework on a cloud platform AWS. Hadoop multi node cluster is setup on private cloud called AWS (Amazon Web Services). Within AWS, I have set up EC2 instances with one name node and 5 data nodes. The video statistics obtained from the API is stored into the HDFS (Hadoop Distributed File System) and the data processing is done by the MapReduce system. </a:t>
            </a:r>
          </a:p>
          <a:p>
            <a:pPr algn="just"/>
            <a:endParaRPr lang="en-US" dirty="0"/>
          </a:p>
          <a:p>
            <a:pPr algn="just"/>
            <a:r>
              <a:rPr lang="en-US" dirty="0"/>
              <a:t>ARTICLE REFERENCE: 2017 IEEE International Conference on Big Data (BIGDATA)</a:t>
            </a:r>
            <a:r>
              <a:rPr lang="en-IN" dirty="0"/>
              <a:t> </a:t>
            </a:r>
            <a:r>
              <a:rPr lang="en-IN" dirty="0" err="1"/>
              <a:t>PrathyushaRani</a:t>
            </a:r>
            <a:r>
              <a:rPr lang="en-IN" dirty="0"/>
              <a:t> </a:t>
            </a:r>
            <a:r>
              <a:rPr lang="en-IN" dirty="0" err="1"/>
              <a:t>Merla</a:t>
            </a:r>
            <a:r>
              <a:rPr lang="en-IN" dirty="0"/>
              <a:t> </a:t>
            </a:r>
            <a:r>
              <a:rPr lang="en-IN" dirty="0" err="1"/>
              <a:t>Yiheng</a:t>
            </a:r>
            <a:r>
              <a:rPr lang="en-IN" dirty="0"/>
              <a:t> Liang Department of Computer Science Department of Computer Science Bridgewater State University Bridgewater State University Bridgewater, MA, USA Bridgewater, MA, USA</a:t>
            </a:r>
          </a:p>
        </p:txBody>
      </p:sp>
    </p:spTree>
    <p:extLst>
      <p:ext uri="{BB962C8B-B14F-4D97-AF65-F5344CB8AC3E}">
        <p14:creationId xmlns:p14="http://schemas.microsoft.com/office/powerpoint/2010/main" val="3611414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1EB30-6561-405E-B433-205249033978}"/>
              </a:ext>
            </a:extLst>
          </p:cNvPr>
          <p:cNvSpPr>
            <a:spLocks noGrp="1"/>
          </p:cNvSpPr>
          <p:nvPr>
            <p:ph type="title"/>
          </p:nvPr>
        </p:nvSpPr>
        <p:spPr/>
        <p:txBody>
          <a:bodyPr/>
          <a:lstStyle/>
          <a:p>
            <a:r>
              <a:rPr lang="en-IN" dirty="0"/>
              <a:t>RESEARCH ISSUES</a:t>
            </a:r>
          </a:p>
        </p:txBody>
      </p:sp>
      <p:sp>
        <p:nvSpPr>
          <p:cNvPr id="3" name="Content Placeholder 2">
            <a:extLst>
              <a:ext uri="{FF2B5EF4-FFF2-40B4-BE49-F238E27FC236}">
                <a16:creationId xmlns:a16="http://schemas.microsoft.com/office/drawing/2014/main" id="{4A1C7F56-8A03-4935-9528-1D287CB7960B}"/>
              </a:ext>
            </a:extLst>
          </p:cNvPr>
          <p:cNvSpPr>
            <a:spLocks noGrp="1"/>
          </p:cNvSpPr>
          <p:nvPr>
            <p:ph idx="1"/>
          </p:nvPr>
        </p:nvSpPr>
        <p:spPr/>
        <p:txBody>
          <a:bodyPr/>
          <a:lstStyle/>
          <a:p>
            <a:pPr algn="just">
              <a:lnSpc>
                <a:spcPct val="150000"/>
              </a:lnSpc>
            </a:pPr>
            <a:r>
              <a:rPr lang="en-IN" dirty="0"/>
              <a:t>Obtaining a real time dataset is not possible as it goes against the rules of a bank to reveal the personal information about its users. Hence we have used a trainee dataset provided to public disclosure in the internet.</a:t>
            </a:r>
          </a:p>
          <a:p>
            <a:pPr algn="just">
              <a:lnSpc>
                <a:spcPct val="150000"/>
              </a:lnSpc>
            </a:pPr>
            <a:r>
              <a:rPr lang="en-IN" dirty="0"/>
              <a:t>Setting up multiple Hadoop clusters require deep understanding and knowledge about the framework</a:t>
            </a:r>
          </a:p>
        </p:txBody>
      </p:sp>
    </p:spTree>
    <p:extLst>
      <p:ext uri="{BB962C8B-B14F-4D97-AF65-F5344CB8AC3E}">
        <p14:creationId xmlns:p14="http://schemas.microsoft.com/office/powerpoint/2010/main" val="1284818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20568-462C-49A9-AD2F-FDF3143F04E1}"/>
              </a:ext>
            </a:extLst>
          </p:cNvPr>
          <p:cNvSpPr>
            <a:spLocks noGrp="1"/>
          </p:cNvSpPr>
          <p:nvPr>
            <p:ph type="title"/>
          </p:nvPr>
        </p:nvSpPr>
        <p:spPr/>
        <p:txBody>
          <a:bodyPr/>
          <a:lstStyle/>
          <a:p>
            <a:r>
              <a:rPr lang="en-IN" dirty="0"/>
              <a:t>TOOLS REQUIRED</a:t>
            </a:r>
          </a:p>
        </p:txBody>
      </p:sp>
      <p:sp>
        <p:nvSpPr>
          <p:cNvPr id="3" name="Content Placeholder 2">
            <a:extLst>
              <a:ext uri="{FF2B5EF4-FFF2-40B4-BE49-F238E27FC236}">
                <a16:creationId xmlns:a16="http://schemas.microsoft.com/office/drawing/2014/main" id="{ACE66E90-61DB-4F1A-9ACE-D8B365CD16A3}"/>
              </a:ext>
            </a:extLst>
          </p:cNvPr>
          <p:cNvSpPr>
            <a:spLocks noGrp="1"/>
          </p:cNvSpPr>
          <p:nvPr>
            <p:ph idx="1"/>
          </p:nvPr>
        </p:nvSpPr>
        <p:spPr>
          <a:xfrm>
            <a:off x="677334" y="1677013"/>
            <a:ext cx="8596668" cy="3880773"/>
          </a:xfrm>
        </p:spPr>
        <p:txBody>
          <a:bodyPr/>
          <a:lstStyle/>
          <a:p>
            <a:endParaRPr lang="en-IN" dirty="0"/>
          </a:p>
          <a:p>
            <a:r>
              <a:rPr lang="en-IN" dirty="0"/>
              <a:t>R PROGRAMMING LANGUAGE AND SOFTWARE </a:t>
            </a:r>
          </a:p>
          <a:p>
            <a:endParaRPr lang="en-IN" dirty="0"/>
          </a:p>
          <a:p>
            <a:r>
              <a:rPr lang="en-IN" dirty="0"/>
              <a:t>HADOOP FRAMEWORK</a:t>
            </a:r>
          </a:p>
          <a:p>
            <a:pPr lvl="2"/>
            <a:r>
              <a:rPr lang="en-IN" sz="1800" dirty="0"/>
              <a:t>HDFS</a:t>
            </a:r>
          </a:p>
          <a:p>
            <a:pPr lvl="2"/>
            <a:r>
              <a:rPr lang="en-IN" sz="1800" dirty="0"/>
              <a:t>MAPREDUCE</a:t>
            </a:r>
          </a:p>
          <a:p>
            <a:pPr lvl="2"/>
            <a:r>
              <a:rPr lang="en-IN" sz="1800" dirty="0"/>
              <a:t>SQOOP</a:t>
            </a:r>
          </a:p>
          <a:p>
            <a:pPr lvl="2"/>
            <a:r>
              <a:rPr lang="en-IN" sz="1800" dirty="0"/>
              <a:t>HIVE </a:t>
            </a:r>
          </a:p>
          <a:p>
            <a:pPr lvl="2"/>
            <a:r>
              <a:rPr lang="en-IN" sz="1800" dirty="0"/>
              <a:t>PIG</a:t>
            </a:r>
          </a:p>
          <a:p>
            <a:pPr lvl="2"/>
            <a:endParaRPr lang="en-IN" dirty="0"/>
          </a:p>
        </p:txBody>
      </p:sp>
    </p:spTree>
    <p:extLst>
      <p:ext uri="{BB962C8B-B14F-4D97-AF65-F5344CB8AC3E}">
        <p14:creationId xmlns:p14="http://schemas.microsoft.com/office/powerpoint/2010/main" val="15566869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0</TotalTime>
  <Words>1193</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Times New Roman</vt:lpstr>
      <vt:lpstr>Trebuchet MS</vt:lpstr>
      <vt:lpstr>Wingdings 3</vt:lpstr>
      <vt:lpstr>Facet</vt:lpstr>
      <vt:lpstr>ANALYSIS OF CREDIT CARD APPROVAL</vt:lpstr>
      <vt:lpstr>ABSTRACT</vt:lpstr>
      <vt:lpstr>OBJECTIVE</vt:lpstr>
      <vt:lpstr>INTRODUCTION</vt:lpstr>
      <vt:lpstr>Distributed Data Management Using MapReduce  </vt:lpstr>
      <vt:lpstr>A comprehensive view of Hadoop research—A systematic literature review</vt:lpstr>
      <vt:lpstr>Data Analysis using Hadoop MapReduce Environment</vt:lpstr>
      <vt:lpstr>RESEARCH ISSUES</vt:lpstr>
      <vt:lpstr>TOOLS REQUIRED</vt:lpstr>
      <vt:lpstr>OUTCOMES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CREDIT CARD APPROVAL</dc:title>
  <dc:creator>FAHEEN NAZAR</dc:creator>
  <cp:lastModifiedBy>FAHEEN NAZAR</cp:lastModifiedBy>
  <cp:revision>10</cp:revision>
  <dcterms:created xsi:type="dcterms:W3CDTF">2018-12-12T18:30:07Z</dcterms:created>
  <dcterms:modified xsi:type="dcterms:W3CDTF">2018-12-12T19:40:50Z</dcterms:modified>
</cp:coreProperties>
</file>