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sldIdLst>
    <p:sldId id="256" r:id="rId2"/>
    <p:sldId id="257" r:id="rId3"/>
    <p:sldId id="258" r:id="rId4"/>
    <p:sldId id="260" r:id="rId5"/>
    <p:sldId id="264" r:id="rId6"/>
    <p:sldId id="259" r:id="rId7"/>
    <p:sldId id="261" r:id="rId8"/>
    <p:sldId id="263" r:id="rId9"/>
    <p:sldId id="265" r:id="rId10"/>
    <p:sldId id="266" r:id="rId11"/>
    <p:sldId id="267" r:id="rId12"/>
    <p:sldId id="270" r:id="rId13"/>
    <p:sldId id="269" r:id="rId14"/>
    <p:sldId id="271" r:id="rId15"/>
    <p:sldId id="272" r:id="rId16"/>
    <p:sldId id="273" r:id="rId17"/>
    <p:sldId id="268" r:id="rId18"/>
    <p:sldId id="274" r:id="rId19"/>
    <p:sldId id="275" r:id="rId20"/>
    <p:sldId id="276" r:id="rId21"/>
    <p:sldId id="277"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0" d="100"/>
          <a:sy n="90" d="100"/>
        </p:scale>
        <p:origin x="398"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2/1/2019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188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2969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67834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645010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04050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802234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615881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83536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4796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68500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29424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26467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54567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46957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2297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00397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58634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2/1/2019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98307673"/>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0A30D-DD5D-414D-A695-D8C7EBDF7935}"/>
              </a:ext>
            </a:extLst>
          </p:cNvPr>
          <p:cNvSpPr>
            <a:spLocks noGrp="1"/>
          </p:cNvSpPr>
          <p:nvPr>
            <p:ph type="ctrTitle"/>
          </p:nvPr>
        </p:nvSpPr>
        <p:spPr>
          <a:xfrm>
            <a:off x="1876425" y="270107"/>
            <a:ext cx="8791575" cy="2387600"/>
          </a:xfrm>
        </p:spPr>
        <p:txBody>
          <a:bodyPr/>
          <a:lstStyle/>
          <a:p>
            <a:pPr algn="ctr"/>
            <a:r>
              <a:rPr lang="en-IN" dirty="0">
                <a:solidFill>
                  <a:schemeClr val="bg1"/>
                </a:solidFill>
              </a:rPr>
              <a:t>Classification and clustering of bank data using Hadoop, pig and r</a:t>
            </a:r>
          </a:p>
        </p:txBody>
      </p:sp>
      <p:sp>
        <p:nvSpPr>
          <p:cNvPr id="3" name="Subtitle 2">
            <a:extLst>
              <a:ext uri="{FF2B5EF4-FFF2-40B4-BE49-F238E27FC236}">
                <a16:creationId xmlns:a16="http://schemas.microsoft.com/office/drawing/2014/main" id="{FBD1927D-0210-4B7A-B751-DD599C03BE31}"/>
              </a:ext>
            </a:extLst>
          </p:cNvPr>
          <p:cNvSpPr>
            <a:spLocks noGrp="1"/>
          </p:cNvSpPr>
          <p:nvPr>
            <p:ph type="subTitle" idx="1"/>
          </p:nvPr>
        </p:nvSpPr>
        <p:spPr>
          <a:xfrm>
            <a:off x="7004482" y="3372413"/>
            <a:ext cx="4208017" cy="1655762"/>
          </a:xfrm>
        </p:spPr>
        <p:txBody>
          <a:bodyPr>
            <a:normAutofit fontScale="25000" lnSpcReduction="20000"/>
          </a:bodyPr>
          <a:lstStyle/>
          <a:p>
            <a:r>
              <a:rPr lang="en-IN" sz="6400" dirty="0">
                <a:solidFill>
                  <a:schemeClr val="tx1"/>
                </a:solidFill>
              </a:rPr>
              <a:t>PROJECT SUBMITTED BY,</a:t>
            </a:r>
          </a:p>
          <a:p>
            <a:r>
              <a:rPr lang="en-IN" sz="6400" dirty="0">
                <a:solidFill>
                  <a:schemeClr val="tx1"/>
                </a:solidFill>
              </a:rPr>
              <a:t>AGILAN S                            15EUIT003</a:t>
            </a:r>
          </a:p>
          <a:p>
            <a:r>
              <a:rPr lang="en-IN" sz="6400" dirty="0">
                <a:solidFill>
                  <a:schemeClr val="tx1"/>
                </a:solidFill>
              </a:rPr>
              <a:t>ARUN KUMAR A K                15EUIT011</a:t>
            </a:r>
          </a:p>
          <a:p>
            <a:r>
              <a:rPr lang="en-IN" sz="6400" dirty="0">
                <a:solidFill>
                  <a:schemeClr val="tx1"/>
                </a:solidFill>
              </a:rPr>
              <a:t>FAHEEN FATHIMA B N           15EUIT030</a:t>
            </a:r>
          </a:p>
          <a:p>
            <a:r>
              <a:rPr lang="en-IN" sz="6400" dirty="0">
                <a:solidFill>
                  <a:schemeClr val="tx1"/>
                </a:solidFill>
              </a:rPr>
              <a:t>VINITHA B                            16EUIT518</a:t>
            </a:r>
          </a:p>
          <a:p>
            <a:endParaRPr lang="en-IN" dirty="0">
              <a:solidFill>
                <a:srgbClr val="FFFF00"/>
              </a:solidFill>
            </a:endParaRPr>
          </a:p>
        </p:txBody>
      </p:sp>
      <p:sp>
        <p:nvSpPr>
          <p:cNvPr id="4" name="Rectangle 3">
            <a:extLst>
              <a:ext uri="{FF2B5EF4-FFF2-40B4-BE49-F238E27FC236}">
                <a16:creationId xmlns:a16="http://schemas.microsoft.com/office/drawing/2014/main" id="{26D196DF-8E8A-4B68-8227-535CB532F589}"/>
              </a:ext>
            </a:extLst>
          </p:cNvPr>
          <p:cNvSpPr/>
          <p:nvPr/>
        </p:nvSpPr>
        <p:spPr>
          <a:xfrm>
            <a:off x="2488706" y="3372413"/>
            <a:ext cx="3938727" cy="1477328"/>
          </a:xfrm>
          <a:prstGeom prst="rect">
            <a:avLst/>
          </a:prstGeom>
        </p:spPr>
        <p:txBody>
          <a:bodyPr wrap="square">
            <a:spAutoFit/>
          </a:bodyPr>
          <a:lstStyle/>
          <a:p>
            <a:r>
              <a:rPr lang="en-IN" dirty="0"/>
              <a:t>GUIDED BY,</a:t>
            </a:r>
          </a:p>
          <a:p>
            <a:endParaRPr lang="en-IN" dirty="0"/>
          </a:p>
          <a:p>
            <a:r>
              <a:rPr lang="en-IN" dirty="0" err="1"/>
              <a:t>Dr.S.BALAKRISHNAN</a:t>
            </a:r>
            <a:r>
              <a:rPr lang="en-IN" dirty="0"/>
              <a:t>,</a:t>
            </a:r>
          </a:p>
          <a:p>
            <a:r>
              <a:rPr lang="en-IN" dirty="0"/>
              <a:t>Department of Information Technology,</a:t>
            </a:r>
          </a:p>
          <a:p>
            <a:r>
              <a:rPr lang="en-IN" dirty="0"/>
              <a:t>SKCET.</a:t>
            </a:r>
          </a:p>
        </p:txBody>
      </p:sp>
    </p:spTree>
    <p:extLst>
      <p:ext uri="{BB962C8B-B14F-4D97-AF65-F5344CB8AC3E}">
        <p14:creationId xmlns:p14="http://schemas.microsoft.com/office/powerpoint/2010/main" val="285172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C0375-EE8E-425E-AA9D-D59D64683746}"/>
              </a:ext>
            </a:extLst>
          </p:cNvPr>
          <p:cNvSpPr>
            <a:spLocks noGrp="1"/>
          </p:cNvSpPr>
          <p:nvPr>
            <p:ph type="title"/>
          </p:nvPr>
        </p:nvSpPr>
        <p:spPr/>
        <p:txBody>
          <a:bodyPr>
            <a:normAutofit fontScale="90000"/>
          </a:bodyPr>
          <a:lstStyle/>
          <a:p>
            <a:r>
              <a:rPr lang="en-IN" dirty="0"/>
              <a:t>Proposed system</a:t>
            </a:r>
            <a:br>
              <a:rPr lang="en-IN" dirty="0"/>
            </a:br>
            <a:br>
              <a:rPr lang="en-IN" dirty="0"/>
            </a:br>
            <a:r>
              <a:rPr lang="en-IN" dirty="0">
                <a:solidFill>
                  <a:schemeClr val="bg1">
                    <a:lumMod val="95000"/>
                    <a:lumOff val="5000"/>
                  </a:schemeClr>
                </a:solidFill>
              </a:rPr>
              <a:t>context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2897746"/>
            <a:ext cx="9905998" cy="2272037"/>
          </a:xfrm>
        </p:spPr>
      </p:pic>
    </p:spTree>
    <p:extLst>
      <p:ext uri="{BB962C8B-B14F-4D97-AF65-F5344CB8AC3E}">
        <p14:creationId xmlns:p14="http://schemas.microsoft.com/office/powerpoint/2010/main" val="233086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29801-F5CC-4EF7-8398-8A75859BBFB3}"/>
              </a:ext>
            </a:extLst>
          </p:cNvPr>
          <p:cNvSpPr>
            <a:spLocks noGrp="1"/>
          </p:cNvSpPr>
          <p:nvPr>
            <p:ph type="title"/>
          </p:nvPr>
        </p:nvSpPr>
        <p:spPr/>
        <p:txBody>
          <a:bodyPr/>
          <a:lstStyle/>
          <a:p>
            <a:r>
              <a:rPr lang="en-IN" dirty="0"/>
              <a:t>Proposed system</a:t>
            </a:r>
            <a:br>
              <a:rPr lang="en-IN" dirty="0"/>
            </a:br>
            <a:r>
              <a:rPr lang="en-IN" dirty="0" err="1">
                <a:solidFill>
                  <a:schemeClr val="bg1">
                    <a:lumMod val="95000"/>
                    <a:lumOff val="5000"/>
                  </a:schemeClr>
                </a:solidFill>
              </a:rPr>
              <a:t>system</a:t>
            </a:r>
            <a:r>
              <a:rPr lang="en-IN" dirty="0">
                <a:solidFill>
                  <a:schemeClr val="bg1">
                    <a:lumMod val="95000"/>
                    <a:lumOff val="5000"/>
                  </a:schemeClr>
                </a:solidFill>
              </a:rPr>
              <a:t> architecture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2249487"/>
            <a:ext cx="9905998" cy="3932371"/>
          </a:xfrm>
        </p:spPr>
      </p:pic>
    </p:spTree>
    <p:extLst>
      <p:ext uri="{BB962C8B-B14F-4D97-AF65-F5344CB8AC3E}">
        <p14:creationId xmlns:p14="http://schemas.microsoft.com/office/powerpoint/2010/main" val="4108532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F35A2-10E4-439C-A485-759D5B884D64}"/>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6A8E8C92-5E68-4EFF-8DAC-D02674493B93}"/>
              </a:ext>
            </a:extLst>
          </p:cNvPr>
          <p:cNvSpPr>
            <a:spLocks noGrp="1"/>
          </p:cNvSpPr>
          <p:nvPr>
            <p:ph idx="1"/>
          </p:nvPr>
        </p:nvSpPr>
        <p:spPr>
          <a:xfrm>
            <a:off x="1141413" y="2027546"/>
            <a:ext cx="9905999" cy="3541714"/>
          </a:xfrm>
        </p:spPr>
        <p:txBody>
          <a:bodyPr/>
          <a:lstStyle/>
          <a:p>
            <a:pPr marL="457200" indent="-457200">
              <a:buFont typeface="+mj-lt"/>
              <a:buAutoNum type="arabicPeriod"/>
            </a:pPr>
            <a:r>
              <a:rPr lang="en-IN" dirty="0" err="1"/>
              <a:t>Preprocessing</a:t>
            </a:r>
            <a:r>
              <a:rPr lang="en-IN" dirty="0"/>
              <a:t> Data</a:t>
            </a:r>
          </a:p>
          <a:p>
            <a:pPr marL="457200" indent="-457200">
              <a:buFont typeface="+mj-lt"/>
              <a:buAutoNum type="arabicPeriod"/>
            </a:pPr>
            <a:r>
              <a:rPr lang="en-IN" dirty="0"/>
              <a:t>Creating relationships and tables</a:t>
            </a:r>
          </a:p>
          <a:p>
            <a:pPr marL="457200" indent="-457200">
              <a:buFont typeface="+mj-lt"/>
              <a:buAutoNum type="arabicPeriod"/>
            </a:pPr>
            <a:r>
              <a:rPr lang="en-IN" dirty="0"/>
              <a:t>Classification of data</a:t>
            </a:r>
          </a:p>
          <a:p>
            <a:pPr marL="457200" indent="-457200">
              <a:buFont typeface="+mj-lt"/>
              <a:buAutoNum type="arabicPeriod"/>
            </a:pPr>
            <a:r>
              <a:rPr lang="en-IN" dirty="0"/>
              <a:t>Clustering data</a:t>
            </a:r>
          </a:p>
        </p:txBody>
      </p:sp>
    </p:spTree>
    <p:extLst>
      <p:ext uri="{BB962C8B-B14F-4D97-AF65-F5344CB8AC3E}">
        <p14:creationId xmlns:p14="http://schemas.microsoft.com/office/powerpoint/2010/main" val="544564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EC30A-367B-4BAE-977E-7BE5E56F7778}"/>
              </a:ext>
            </a:extLst>
          </p:cNvPr>
          <p:cNvSpPr>
            <a:spLocks noGrp="1"/>
          </p:cNvSpPr>
          <p:nvPr>
            <p:ph type="title"/>
          </p:nvPr>
        </p:nvSpPr>
        <p:spPr>
          <a:xfrm>
            <a:off x="1141413" y="308949"/>
            <a:ext cx="9905998" cy="1478570"/>
          </a:xfrm>
        </p:spPr>
        <p:txBody>
          <a:bodyPr/>
          <a:lstStyle/>
          <a:p>
            <a:r>
              <a:rPr lang="en-IN" dirty="0"/>
              <a:t>DATA FLOW DIAGRAM</a:t>
            </a:r>
          </a:p>
        </p:txBody>
      </p:sp>
      <p:sp>
        <p:nvSpPr>
          <p:cNvPr id="4" name="Rectangle 3">
            <a:extLst>
              <a:ext uri="{FF2B5EF4-FFF2-40B4-BE49-F238E27FC236}">
                <a16:creationId xmlns:a16="http://schemas.microsoft.com/office/drawing/2014/main" id="{C5848BCA-AAF9-4D25-927B-2F8BA94DB130}"/>
              </a:ext>
            </a:extLst>
          </p:cNvPr>
          <p:cNvSpPr/>
          <p:nvPr/>
        </p:nvSpPr>
        <p:spPr>
          <a:xfrm>
            <a:off x="1393794" y="2902998"/>
            <a:ext cx="1145220" cy="683581"/>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lumMod val="95000"/>
                    <a:lumOff val="5000"/>
                  </a:schemeClr>
                </a:solidFill>
              </a:rPr>
              <a:t>Bank data</a:t>
            </a:r>
          </a:p>
        </p:txBody>
      </p:sp>
      <p:cxnSp>
        <p:nvCxnSpPr>
          <p:cNvPr id="6" name="Straight Arrow Connector 5">
            <a:extLst>
              <a:ext uri="{FF2B5EF4-FFF2-40B4-BE49-F238E27FC236}">
                <a16:creationId xmlns:a16="http://schemas.microsoft.com/office/drawing/2014/main" id="{289517A4-D399-420C-942C-192F9EE9595D}"/>
              </a:ext>
            </a:extLst>
          </p:cNvPr>
          <p:cNvCxnSpPr/>
          <p:nvPr/>
        </p:nvCxnSpPr>
        <p:spPr>
          <a:xfrm>
            <a:off x="2539014" y="3222594"/>
            <a:ext cx="550415"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F4ADB433-EBC0-4660-8C21-DEC0C566CFE3}"/>
              </a:ext>
            </a:extLst>
          </p:cNvPr>
          <p:cNvSpPr/>
          <p:nvPr/>
        </p:nvSpPr>
        <p:spPr>
          <a:xfrm>
            <a:off x="3089429" y="2689940"/>
            <a:ext cx="1109709" cy="1065308"/>
          </a:xfrm>
          <a:prstGeom prst="ellipse">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lumMod val="95000"/>
                    <a:lumOff val="5000"/>
                  </a:schemeClr>
                </a:solidFill>
              </a:rPr>
              <a:t>Load into HDFS</a:t>
            </a:r>
          </a:p>
        </p:txBody>
      </p:sp>
      <p:cxnSp>
        <p:nvCxnSpPr>
          <p:cNvPr id="9" name="Straight Arrow Connector 8">
            <a:extLst>
              <a:ext uri="{FF2B5EF4-FFF2-40B4-BE49-F238E27FC236}">
                <a16:creationId xmlns:a16="http://schemas.microsoft.com/office/drawing/2014/main" id="{15399CBE-A75F-4BF8-B050-92FECF250C31}"/>
              </a:ext>
            </a:extLst>
          </p:cNvPr>
          <p:cNvCxnSpPr/>
          <p:nvPr/>
        </p:nvCxnSpPr>
        <p:spPr>
          <a:xfrm>
            <a:off x="4199138" y="3222594"/>
            <a:ext cx="39061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792AB46-95D8-459D-A6DD-7D09C7ADE03D}"/>
              </a:ext>
            </a:extLst>
          </p:cNvPr>
          <p:cNvCxnSpPr>
            <a:cxnSpLocks/>
          </p:cNvCxnSpPr>
          <p:nvPr/>
        </p:nvCxnSpPr>
        <p:spPr>
          <a:xfrm>
            <a:off x="1141412" y="2201662"/>
            <a:ext cx="0" cy="34267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05A7D7-CDC6-49E1-BEA5-69E16A8DC755}"/>
              </a:ext>
            </a:extLst>
          </p:cNvPr>
          <p:cNvCxnSpPr/>
          <p:nvPr/>
        </p:nvCxnSpPr>
        <p:spPr>
          <a:xfrm>
            <a:off x="1141413" y="2201662"/>
            <a:ext cx="325303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3C620EE-E8B0-408D-8282-7E855EB867C9}"/>
              </a:ext>
            </a:extLst>
          </p:cNvPr>
          <p:cNvCxnSpPr>
            <a:cxnSpLocks/>
          </p:cNvCxnSpPr>
          <p:nvPr/>
        </p:nvCxnSpPr>
        <p:spPr>
          <a:xfrm>
            <a:off x="4394446" y="2219416"/>
            <a:ext cx="0" cy="34445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D2CA64-78D1-4A3E-B183-402C2E2F74BB}"/>
              </a:ext>
            </a:extLst>
          </p:cNvPr>
          <p:cNvCxnSpPr>
            <a:cxnSpLocks/>
          </p:cNvCxnSpPr>
          <p:nvPr/>
        </p:nvCxnSpPr>
        <p:spPr>
          <a:xfrm>
            <a:off x="1141412" y="5628443"/>
            <a:ext cx="325303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8A641FC9-74DB-4C51-B525-A7F9B47726C8}"/>
              </a:ext>
            </a:extLst>
          </p:cNvPr>
          <p:cNvSpPr/>
          <p:nvPr/>
        </p:nvSpPr>
        <p:spPr>
          <a:xfrm>
            <a:off x="4589763" y="2603374"/>
            <a:ext cx="1624599" cy="1198482"/>
          </a:xfrm>
          <a:prstGeom prst="ellipse">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lumMod val="95000"/>
                    <a:lumOff val="5000"/>
                  </a:schemeClr>
                </a:solidFill>
              </a:rPr>
              <a:t>Relationships</a:t>
            </a:r>
          </a:p>
        </p:txBody>
      </p:sp>
      <p:cxnSp>
        <p:nvCxnSpPr>
          <p:cNvPr id="25" name="Straight Arrow Connector 24">
            <a:extLst>
              <a:ext uri="{FF2B5EF4-FFF2-40B4-BE49-F238E27FC236}">
                <a16:creationId xmlns:a16="http://schemas.microsoft.com/office/drawing/2014/main" id="{4F484BF0-0990-44A4-9819-A033BCDB4885}"/>
              </a:ext>
            </a:extLst>
          </p:cNvPr>
          <p:cNvCxnSpPr>
            <a:cxnSpLocks/>
            <a:stCxn id="23" idx="4"/>
          </p:cNvCxnSpPr>
          <p:nvPr/>
        </p:nvCxnSpPr>
        <p:spPr>
          <a:xfrm>
            <a:off x="5402063" y="3801856"/>
            <a:ext cx="0" cy="35289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D6365896-1EE5-4B94-A6AF-B3BD8BE5295B}"/>
              </a:ext>
            </a:extLst>
          </p:cNvPr>
          <p:cNvSpPr/>
          <p:nvPr/>
        </p:nvSpPr>
        <p:spPr>
          <a:xfrm>
            <a:off x="4860418" y="4156986"/>
            <a:ext cx="1233994" cy="1196246"/>
          </a:xfrm>
          <a:prstGeom prst="ellipse">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lumMod val="95000"/>
                    <a:lumOff val="5000"/>
                  </a:schemeClr>
                </a:solidFill>
              </a:rPr>
              <a:t>Create table</a:t>
            </a:r>
          </a:p>
        </p:txBody>
      </p:sp>
      <p:cxnSp>
        <p:nvCxnSpPr>
          <p:cNvPr id="33" name="Straight Connector 32">
            <a:extLst>
              <a:ext uri="{FF2B5EF4-FFF2-40B4-BE49-F238E27FC236}">
                <a16:creationId xmlns:a16="http://schemas.microsoft.com/office/drawing/2014/main" id="{4B081539-B6F4-4E46-B4F9-D1ED35AD56B2}"/>
              </a:ext>
            </a:extLst>
          </p:cNvPr>
          <p:cNvCxnSpPr>
            <a:cxnSpLocks/>
          </p:cNvCxnSpPr>
          <p:nvPr/>
        </p:nvCxnSpPr>
        <p:spPr>
          <a:xfrm>
            <a:off x="4456590" y="2219416"/>
            <a:ext cx="0" cy="34445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989D685-7C59-4597-AAD6-BA370F503D2B}"/>
              </a:ext>
            </a:extLst>
          </p:cNvPr>
          <p:cNvCxnSpPr/>
          <p:nvPr/>
        </p:nvCxnSpPr>
        <p:spPr>
          <a:xfrm>
            <a:off x="4456590" y="2201662"/>
            <a:ext cx="1961965" cy="1775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2E74BB8-D1D2-404F-9852-47B981D23B34}"/>
              </a:ext>
            </a:extLst>
          </p:cNvPr>
          <p:cNvCxnSpPr>
            <a:cxnSpLocks/>
          </p:cNvCxnSpPr>
          <p:nvPr/>
        </p:nvCxnSpPr>
        <p:spPr>
          <a:xfrm flipH="1">
            <a:off x="6418555" y="2219416"/>
            <a:ext cx="8878" cy="34445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675002F-B462-403A-9660-2B2C18AEFC91}"/>
              </a:ext>
            </a:extLst>
          </p:cNvPr>
          <p:cNvCxnSpPr>
            <a:cxnSpLocks/>
          </p:cNvCxnSpPr>
          <p:nvPr/>
        </p:nvCxnSpPr>
        <p:spPr>
          <a:xfrm flipH="1">
            <a:off x="4465469" y="5628443"/>
            <a:ext cx="196196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908141E8-1EC2-4D26-8A93-8154A3E56C77}"/>
              </a:ext>
            </a:extLst>
          </p:cNvPr>
          <p:cNvSpPr/>
          <p:nvPr/>
        </p:nvSpPr>
        <p:spPr>
          <a:xfrm>
            <a:off x="7088185" y="2654423"/>
            <a:ext cx="1509204" cy="1180730"/>
          </a:xfrm>
          <a:prstGeom prst="ellipse">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lumMod val="95000"/>
                    <a:lumOff val="5000"/>
                  </a:schemeClr>
                </a:solidFill>
              </a:rPr>
              <a:t>Extract data</a:t>
            </a:r>
          </a:p>
        </p:txBody>
      </p:sp>
      <p:cxnSp>
        <p:nvCxnSpPr>
          <p:cNvPr id="55" name="Connector: Elbow 54">
            <a:extLst>
              <a:ext uri="{FF2B5EF4-FFF2-40B4-BE49-F238E27FC236}">
                <a16:creationId xmlns:a16="http://schemas.microsoft.com/office/drawing/2014/main" id="{B944E085-DE50-4267-A519-C18C124368F5}"/>
              </a:ext>
            </a:extLst>
          </p:cNvPr>
          <p:cNvCxnSpPr>
            <a:stCxn id="27" idx="6"/>
            <a:endCxn id="47" idx="2"/>
          </p:cNvCxnSpPr>
          <p:nvPr/>
        </p:nvCxnSpPr>
        <p:spPr>
          <a:xfrm flipV="1">
            <a:off x="6094412" y="3244788"/>
            <a:ext cx="993773" cy="1510321"/>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9B44A121-E73B-49EA-8B8E-4435B8E77872}"/>
              </a:ext>
            </a:extLst>
          </p:cNvPr>
          <p:cNvCxnSpPr>
            <a:cxnSpLocks/>
          </p:cNvCxnSpPr>
          <p:nvPr/>
        </p:nvCxnSpPr>
        <p:spPr>
          <a:xfrm>
            <a:off x="8592834" y="3255885"/>
            <a:ext cx="457315"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C854237-4E0A-4E7E-8723-1663F722336B}"/>
              </a:ext>
            </a:extLst>
          </p:cNvPr>
          <p:cNvCxnSpPr/>
          <p:nvPr/>
        </p:nvCxnSpPr>
        <p:spPr>
          <a:xfrm>
            <a:off x="6818050" y="2219416"/>
            <a:ext cx="0" cy="3373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3F9A38D-4669-4541-ADB6-18418EACB9A8}"/>
              </a:ext>
            </a:extLst>
          </p:cNvPr>
          <p:cNvCxnSpPr/>
          <p:nvPr/>
        </p:nvCxnSpPr>
        <p:spPr>
          <a:xfrm>
            <a:off x="6818050" y="2219416"/>
            <a:ext cx="200344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DBD30F7-AA80-4403-9236-B58F3FD92A18}"/>
              </a:ext>
            </a:extLst>
          </p:cNvPr>
          <p:cNvCxnSpPr/>
          <p:nvPr/>
        </p:nvCxnSpPr>
        <p:spPr>
          <a:xfrm>
            <a:off x="8821491" y="2219416"/>
            <a:ext cx="0" cy="3373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D66568A-F66C-424A-BC44-BA6AF8E7F5D6}"/>
              </a:ext>
            </a:extLst>
          </p:cNvPr>
          <p:cNvCxnSpPr/>
          <p:nvPr/>
        </p:nvCxnSpPr>
        <p:spPr>
          <a:xfrm flipH="1">
            <a:off x="6818050" y="5592932"/>
            <a:ext cx="200344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A01086F2-6ED0-411A-872B-5FCC920369FF}"/>
              </a:ext>
            </a:extLst>
          </p:cNvPr>
          <p:cNvSpPr/>
          <p:nvPr/>
        </p:nvSpPr>
        <p:spPr>
          <a:xfrm>
            <a:off x="9051429" y="2603374"/>
            <a:ext cx="1503369" cy="1216241"/>
          </a:xfrm>
          <a:prstGeom prst="ellipse">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lumMod val="95000"/>
                    <a:lumOff val="5000"/>
                  </a:schemeClr>
                </a:solidFill>
              </a:rPr>
              <a:t>Cluster data</a:t>
            </a:r>
          </a:p>
        </p:txBody>
      </p:sp>
      <p:cxnSp>
        <p:nvCxnSpPr>
          <p:cNvPr id="71" name="Straight Arrow Connector 70">
            <a:extLst>
              <a:ext uri="{FF2B5EF4-FFF2-40B4-BE49-F238E27FC236}">
                <a16:creationId xmlns:a16="http://schemas.microsoft.com/office/drawing/2014/main" id="{41D449ED-2EE5-40BF-8258-CEDD17E4152A}"/>
              </a:ext>
            </a:extLst>
          </p:cNvPr>
          <p:cNvCxnSpPr>
            <a:cxnSpLocks/>
            <a:stCxn id="69" idx="4"/>
          </p:cNvCxnSpPr>
          <p:nvPr/>
        </p:nvCxnSpPr>
        <p:spPr>
          <a:xfrm>
            <a:off x="9803114" y="3819615"/>
            <a:ext cx="0" cy="59258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94AB71A8-8FAC-4385-9785-B92DF6BD014A}"/>
              </a:ext>
            </a:extLst>
          </p:cNvPr>
          <p:cNvSpPr/>
          <p:nvPr/>
        </p:nvSpPr>
        <p:spPr>
          <a:xfrm>
            <a:off x="9277165" y="4412202"/>
            <a:ext cx="1198472" cy="514905"/>
          </a:xfrm>
          <a:prstGeom prst="rect">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lumMod val="95000"/>
                    <a:lumOff val="5000"/>
                  </a:schemeClr>
                </a:solidFill>
              </a:rPr>
              <a:t>User</a:t>
            </a:r>
          </a:p>
        </p:txBody>
      </p:sp>
      <p:cxnSp>
        <p:nvCxnSpPr>
          <p:cNvPr id="77" name="Straight Connector 76">
            <a:extLst>
              <a:ext uri="{FF2B5EF4-FFF2-40B4-BE49-F238E27FC236}">
                <a16:creationId xmlns:a16="http://schemas.microsoft.com/office/drawing/2014/main" id="{1E6EE53B-0D5E-47F4-8630-359214C7F9B7}"/>
              </a:ext>
            </a:extLst>
          </p:cNvPr>
          <p:cNvCxnSpPr/>
          <p:nvPr/>
        </p:nvCxnSpPr>
        <p:spPr>
          <a:xfrm>
            <a:off x="8952494" y="2237172"/>
            <a:ext cx="0" cy="33113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90D0294-34E4-4C31-9B3F-BF279B79F323}"/>
              </a:ext>
            </a:extLst>
          </p:cNvPr>
          <p:cNvCxnSpPr/>
          <p:nvPr/>
        </p:nvCxnSpPr>
        <p:spPr>
          <a:xfrm>
            <a:off x="8952494" y="2237172"/>
            <a:ext cx="174509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63717AF-912B-4727-B0B8-09D92194F1B4}"/>
              </a:ext>
            </a:extLst>
          </p:cNvPr>
          <p:cNvCxnSpPr/>
          <p:nvPr/>
        </p:nvCxnSpPr>
        <p:spPr>
          <a:xfrm>
            <a:off x="10697592" y="2237172"/>
            <a:ext cx="0" cy="33113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CCD38FEA-72F7-49FC-8D73-2A98FA634F06}"/>
              </a:ext>
            </a:extLst>
          </p:cNvPr>
          <p:cNvCxnSpPr/>
          <p:nvPr/>
        </p:nvCxnSpPr>
        <p:spPr>
          <a:xfrm>
            <a:off x="8952494" y="5548543"/>
            <a:ext cx="174509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669835AE-C714-4EDE-BA09-1EA50A1BFF08}"/>
              </a:ext>
            </a:extLst>
          </p:cNvPr>
          <p:cNvSpPr txBox="1"/>
          <p:nvPr/>
        </p:nvSpPr>
        <p:spPr>
          <a:xfrm>
            <a:off x="1464816" y="1793289"/>
            <a:ext cx="2361460" cy="369332"/>
          </a:xfrm>
          <a:prstGeom prst="rect">
            <a:avLst/>
          </a:prstGeom>
          <a:noFill/>
        </p:spPr>
        <p:txBody>
          <a:bodyPr wrap="square" rtlCol="0">
            <a:spAutoFit/>
          </a:bodyPr>
          <a:lstStyle/>
          <a:p>
            <a:pPr algn="ctr"/>
            <a:r>
              <a:rPr lang="en-IN" dirty="0">
                <a:solidFill>
                  <a:schemeClr val="bg1">
                    <a:lumMod val="95000"/>
                    <a:lumOff val="5000"/>
                  </a:schemeClr>
                </a:solidFill>
              </a:rPr>
              <a:t>MODULE 1</a:t>
            </a:r>
          </a:p>
        </p:txBody>
      </p:sp>
      <p:sp>
        <p:nvSpPr>
          <p:cNvPr id="86" name="TextBox 85">
            <a:extLst>
              <a:ext uri="{FF2B5EF4-FFF2-40B4-BE49-F238E27FC236}">
                <a16:creationId xmlns:a16="http://schemas.microsoft.com/office/drawing/2014/main" id="{C0704FA6-CE3A-4E56-B248-4E8828FDDE0B}"/>
              </a:ext>
            </a:extLst>
          </p:cNvPr>
          <p:cNvSpPr txBox="1"/>
          <p:nvPr/>
        </p:nvSpPr>
        <p:spPr>
          <a:xfrm>
            <a:off x="4447712" y="1731783"/>
            <a:ext cx="1961965" cy="369332"/>
          </a:xfrm>
          <a:prstGeom prst="rect">
            <a:avLst/>
          </a:prstGeom>
          <a:noFill/>
        </p:spPr>
        <p:txBody>
          <a:bodyPr wrap="square" rtlCol="0">
            <a:spAutoFit/>
          </a:bodyPr>
          <a:lstStyle/>
          <a:p>
            <a:pPr algn="ctr"/>
            <a:r>
              <a:rPr lang="en-IN" dirty="0">
                <a:solidFill>
                  <a:schemeClr val="bg1">
                    <a:lumMod val="95000"/>
                    <a:lumOff val="5000"/>
                  </a:schemeClr>
                </a:solidFill>
              </a:rPr>
              <a:t>MODULE 2</a:t>
            </a:r>
          </a:p>
        </p:txBody>
      </p:sp>
      <p:sp>
        <p:nvSpPr>
          <p:cNvPr id="87" name="TextBox 86">
            <a:extLst>
              <a:ext uri="{FF2B5EF4-FFF2-40B4-BE49-F238E27FC236}">
                <a16:creationId xmlns:a16="http://schemas.microsoft.com/office/drawing/2014/main" id="{93641591-4517-46E1-B1C5-FCA0EABED693}"/>
              </a:ext>
            </a:extLst>
          </p:cNvPr>
          <p:cNvSpPr txBox="1"/>
          <p:nvPr/>
        </p:nvSpPr>
        <p:spPr>
          <a:xfrm>
            <a:off x="6897950" y="1793289"/>
            <a:ext cx="1819922" cy="369332"/>
          </a:xfrm>
          <a:prstGeom prst="rect">
            <a:avLst/>
          </a:prstGeom>
          <a:noFill/>
        </p:spPr>
        <p:txBody>
          <a:bodyPr wrap="square" rtlCol="0">
            <a:spAutoFit/>
          </a:bodyPr>
          <a:lstStyle/>
          <a:p>
            <a:pPr algn="ctr"/>
            <a:r>
              <a:rPr lang="en-IN" dirty="0">
                <a:solidFill>
                  <a:schemeClr val="bg1">
                    <a:lumMod val="95000"/>
                    <a:lumOff val="5000"/>
                  </a:schemeClr>
                </a:solidFill>
              </a:rPr>
              <a:t>MODULE 3</a:t>
            </a:r>
          </a:p>
        </p:txBody>
      </p:sp>
      <p:sp>
        <p:nvSpPr>
          <p:cNvPr id="88" name="TextBox 87">
            <a:extLst>
              <a:ext uri="{FF2B5EF4-FFF2-40B4-BE49-F238E27FC236}">
                <a16:creationId xmlns:a16="http://schemas.microsoft.com/office/drawing/2014/main" id="{E6F5356A-BA78-4A76-B346-A4B523F476CE}"/>
              </a:ext>
            </a:extLst>
          </p:cNvPr>
          <p:cNvSpPr txBox="1"/>
          <p:nvPr/>
        </p:nvSpPr>
        <p:spPr>
          <a:xfrm>
            <a:off x="8934739" y="1780043"/>
            <a:ext cx="1745097" cy="369332"/>
          </a:xfrm>
          <a:prstGeom prst="rect">
            <a:avLst/>
          </a:prstGeom>
          <a:noFill/>
        </p:spPr>
        <p:txBody>
          <a:bodyPr wrap="square" rtlCol="0">
            <a:spAutoFit/>
          </a:bodyPr>
          <a:lstStyle/>
          <a:p>
            <a:pPr algn="ctr"/>
            <a:r>
              <a:rPr lang="en-IN" dirty="0">
                <a:solidFill>
                  <a:schemeClr val="bg1">
                    <a:lumMod val="95000"/>
                    <a:lumOff val="5000"/>
                  </a:schemeClr>
                </a:solidFill>
              </a:rPr>
              <a:t>MODULE 4</a:t>
            </a:r>
          </a:p>
        </p:txBody>
      </p:sp>
    </p:spTree>
    <p:extLst>
      <p:ext uri="{BB962C8B-B14F-4D97-AF65-F5344CB8AC3E}">
        <p14:creationId xmlns:p14="http://schemas.microsoft.com/office/powerpoint/2010/main" val="3043085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D8CAF-9E07-42E8-8681-E191795D6BED}"/>
              </a:ext>
            </a:extLst>
          </p:cNvPr>
          <p:cNvSpPr>
            <a:spLocks noGrp="1"/>
          </p:cNvSpPr>
          <p:nvPr>
            <p:ph type="title"/>
          </p:nvPr>
        </p:nvSpPr>
        <p:spPr>
          <a:xfrm>
            <a:off x="1143001" y="217670"/>
            <a:ext cx="9905998" cy="1478570"/>
          </a:xfrm>
        </p:spPr>
        <p:txBody>
          <a:bodyPr/>
          <a:lstStyle/>
          <a:p>
            <a:pPr algn="ctr"/>
            <a:r>
              <a:rPr lang="en-IN" dirty="0" err="1"/>
              <a:t>Preprocessing</a:t>
            </a:r>
            <a:r>
              <a:rPr lang="en-IN" dirty="0"/>
              <a:t> Data</a:t>
            </a:r>
            <a:br>
              <a:rPr lang="en-IN" dirty="0"/>
            </a:br>
            <a:r>
              <a:rPr lang="en-IN" dirty="0">
                <a:solidFill>
                  <a:schemeClr val="bg1">
                    <a:lumMod val="95000"/>
                    <a:lumOff val="5000"/>
                  </a:schemeClr>
                </a:solidFill>
              </a:rPr>
              <a:t>MODULE 1</a:t>
            </a:r>
          </a:p>
        </p:txBody>
      </p:sp>
      <p:sp>
        <p:nvSpPr>
          <p:cNvPr id="4" name="Parallelogram 3">
            <a:extLst>
              <a:ext uri="{FF2B5EF4-FFF2-40B4-BE49-F238E27FC236}">
                <a16:creationId xmlns:a16="http://schemas.microsoft.com/office/drawing/2014/main" id="{6832FFF1-387D-43FF-9E71-BAD9CC249185}"/>
              </a:ext>
            </a:extLst>
          </p:cNvPr>
          <p:cNvSpPr/>
          <p:nvPr/>
        </p:nvSpPr>
        <p:spPr>
          <a:xfrm>
            <a:off x="5637320" y="1100831"/>
            <a:ext cx="45719" cy="45719"/>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Parallelogram 4">
            <a:extLst>
              <a:ext uri="{FF2B5EF4-FFF2-40B4-BE49-F238E27FC236}">
                <a16:creationId xmlns:a16="http://schemas.microsoft.com/office/drawing/2014/main" id="{73E74C46-8072-4D55-935A-DABC7084DDE5}"/>
              </a:ext>
            </a:extLst>
          </p:cNvPr>
          <p:cNvSpPr/>
          <p:nvPr/>
        </p:nvSpPr>
        <p:spPr>
          <a:xfrm>
            <a:off x="2513859" y="2120649"/>
            <a:ext cx="1740024" cy="843379"/>
          </a:xfrm>
          <a:prstGeom prst="parallelogram">
            <a:avLst/>
          </a:prstGeom>
          <a:solidFill>
            <a:schemeClr val="accent5">
              <a:lumMod val="40000"/>
              <a:lumOff val="60000"/>
            </a:schemeClr>
          </a:solidFill>
          <a:ln>
            <a:solidFill>
              <a:schemeClr val="bg1"/>
            </a:solidFill>
          </a:ln>
          <a:effectLst>
            <a:glow rad="101600">
              <a:schemeClr val="bg1">
                <a:lumMod val="95000"/>
                <a:lumOff val="5000"/>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lumMod val="95000"/>
                    <a:lumOff val="5000"/>
                  </a:schemeClr>
                </a:solidFill>
              </a:rPr>
              <a:t>Raw Data</a:t>
            </a:r>
          </a:p>
        </p:txBody>
      </p:sp>
      <p:sp>
        <p:nvSpPr>
          <p:cNvPr id="6" name="Arrow: Right 5">
            <a:extLst>
              <a:ext uri="{FF2B5EF4-FFF2-40B4-BE49-F238E27FC236}">
                <a16:creationId xmlns:a16="http://schemas.microsoft.com/office/drawing/2014/main" id="{738B9638-5684-4C62-A318-2DF29ECC8ADA}"/>
              </a:ext>
            </a:extLst>
          </p:cNvPr>
          <p:cNvSpPr/>
          <p:nvPr/>
        </p:nvSpPr>
        <p:spPr>
          <a:xfrm>
            <a:off x="4168806" y="2465767"/>
            <a:ext cx="802689" cy="124847"/>
          </a:xfrm>
          <a:prstGeom prst="rightArrow">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Oval 6">
            <a:extLst>
              <a:ext uri="{FF2B5EF4-FFF2-40B4-BE49-F238E27FC236}">
                <a16:creationId xmlns:a16="http://schemas.microsoft.com/office/drawing/2014/main" id="{CC3F9669-880E-4A73-A5E3-672EAABE4786}"/>
              </a:ext>
            </a:extLst>
          </p:cNvPr>
          <p:cNvSpPr/>
          <p:nvPr/>
        </p:nvSpPr>
        <p:spPr>
          <a:xfrm>
            <a:off x="4971495" y="1838284"/>
            <a:ext cx="1880586" cy="1313895"/>
          </a:xfrm>
          <a:prstGeom prst="ellipse">
            <a:avLst/>
          </a:prstGeom>
          <a:solidFill>
            <a:schemeClr val="accent5">
              <a:lumMod val="40000"/>
              <a:lumOff val="60000"/>
            </a:schemeClr>
          </a:solidFill>
          <a:ln>
            <a:solidFill>
              <a:schemeClr val="bg1"/>
            </a:solidFill>
          </a:ln>
          <a:effectLst>
            <a:glow rad="635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bg1">
                    <a:lumMod val="95000"/>
                    <a:lumOff val="5000"/>
                  </a:schemeClr>
                </a:solidFill>
              </a:rPr>
              <a:t>Loading and </a:t>
            </a:r>
            <a:r>
              <a:rPr lang="en-IN" sz="1600" dirty="0" err="1">
                <a:solidFill>
                  <a:schemeClr val="bg1">
                    <a:lumMod val="95000"/>
                    <a:lumOff val="5000"/>
                  </a:schemeClr>
                </a:solidFill>
              </a:rPr>
              <a:t>Preprocessing</a:t>
            </a:r>
            <a:r>
              <a:rPr lang="en-IN" sz="1600" dirty="0">
                <a:solidFill>
                  <a:schemeClr val="bg1">
                    <a:lumMod val="95000"/>
                    <a:lumOff val="5000"/>
                  </a:schemeClr>
                </a:solidFill>
              </a:rPr>
              <a:t> </a:t>
            </a:r>
          </a:p>
        </p:txBody>
      </p:sp>
      <p:sp>
        <p:nvSpPr>
          <p:cNvPr id="9" name="Arrow: Right 8">
            <a:extLst>
              <a:ext uri="{FF2B5EF4-FFF2-40B4-BE49-F238E27FC236}">
                <a16:creationId xmlns:a16="http://schemas.microsoft.com/office/drawing/2014/main" id="{A2F9132F-9B19-4F56-8EF4-FD8D27D5711C}"/>
              </a:ext>
            </a:extLst>
          </p:cNvPr>
          <p:cNvSpPr/>
          <p:nvPr/>
        </p:nvSpPr>
        <p:spPr>
          <a:xfrm>
            <a:off x="6852081" y="2454119"/>
            <a:ext cx="979503" cy="136495"/>
          </a:xfrm>
          <a:prstGeom prst="rightArrow">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Parallelogram 9">
            <a:extLst>
              <a:ext uri="{FF2B5EF4-FFF2-40B4-BE49-F238E27FC236}">
                <a16:creationId xmlns:a16="http://schemas.microsoft.com/office/drawing/2014/main" id="{4B89CAD9-829E-4453-99CC-BC6F13982324}"/>
              </a:ext>
            </a:extLst>
          </p:cNvPr>
          <p:cNvSpPr/>
          <p:nvPr/>
        </p:nvSpPr>
        <p:spPr>
          <a:xfrm>
            <a:off x="7736889" y="2104563"/>
            <a:ext cx="1772575" cy="843379"/>
          </a:xfrm>
          <a:prstGeom prst="parallelogram">
            <a:avLst/>
          </a:prstGeom>
          <a:solidFill>
            <a:schemeClr val="accent5">
              <a:lumMod val="40000"/>
              <a:lumOff val="60000"/>
            </a:schemeClr>
          </a:solidFill>
          <a:ln>
            <a:solidFill>
              <a:schemeClr val="bg1"/>
            </a:solidFill>
          </a:ln>
          <a:effectLst>
            <a:glow rad="635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lumMod val="95000"/>
                    <a:lumOff val="5000"/>
                  </a:schemeClr>
                </a:solidFill>
              </a:rPr>
              <a:t>Processed Data</a:t>
            </a:r>
          </a:p>
        </p:txBody>
      </p:sp>
      <p:sp>
        <p:nvSpPr>
          <p:cNvPr id="11" name="TextBox 10">
            <a:extLst>
              <a:ext uri="{FF2B5EF4-FFF2-40B4-BE49-F238E27FC236}">
                <a16:creationId xmlns:a16="http://schemas.microsoft.com/office/drawing/2014/main" id="{BF391EE3-DCCF-4123-9246-13F78DB990FD}"/>
              </a:ext>
            </a:extLst>
          </p:cNvPr>
          <p:cNvSpPr txBox="1"/>
          <p:nvPr/>
        </p:nvSpPr>
        <p:spPr>
          <a:xfrm>
            <a:off x="2340006" y="3705822"/>
            <a:ext cx="5942860" cy="1754326"/>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rPr>
              <a:t>INPUT    </a:t>
            </a:r>
            <a:r>
              <a:rPr lang="en-IN" dirty="0"/>
              <a:t> – Dataset in Ascii format</a:t>
            </a:r>
          </a:p>
          <a:p>
            <a:pPr marL="285750" indent="-285750">
              <a:buFont typeface="Arial" panose="020B0604020202020204" pitchFamily="34" charset="0"/>
              <a:buChar char="•"/>
            </a:pPr>
            <a:r>
              <a:rPr lang="en-IN" dirty="0">
                <a:solidFill>
                  <a:schemeClr val="bg1"/>
                </a:solidFill>
              </a:rPr>
              <a:t>OUTPUT </a:t>
            </a:r>
            <a:r>
              <a:rPr lang="en-IN" dirty="0"/>
              <a:t> – Data in an .csv format</a:t>
            </a:r>
          </a:p>
          <a:p>
            <a:pPr marL="285750" indent="-285750">
              <a:buFont typeface="Arial" panose="020B0604020202020204" pitchFamily="34" charset="0"/>
              <a:buChar char="•"/>
            </a:pPr>
            <a:r>
              <a:rPr lang="en-IN" dirty="0">
                <a:solidFill>
                  <a:schemeClr val="bg1"/>
                </a:solidFill>
              </a:rPr>
              <a:t>PROCESS </a:t>
            </a:r>
            <a:r>
              <a:rPr lang="en-IN" dirty="0"/>
              <a:t>- </a:t>
            </a:r>
          </a:p>
          <a:p>
            <a:pPr marL="800100" lvl="1" indent="-342900">
              <a:buFont typeface="Arial" panose="020B0604020202020204" pitchFamily="34" charset="0"/>
              <a:buChar char="•"/>
            </a:pPr>
            <a:r>
              <a:rPr lang="en-IN" dirty="0"/>
              <a:t>Load data into HDFS</a:t>
            </a:r>
          </a:p>
          <a:p>
            <a:pPr marL="800100" lvl="1" indent="-342900">
              <a:buFont typeface="Arial" panose="020B0604020202020204" pitchFamily="34" charset="0"/>
              <a:buChar char="•"/>
            </a:pPr>
            <a:r>
              <a:rPr lang="en-IN" dirty="0"/>
              <a:t>Use Apache pig commands to clean data</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931393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8771E-0659-41A7-9147-2DFAD544AA2E}"/>
              </a:ext>
            </a:extLst>
          </p:cNvPr>
          <p:cNvSpPr>
            <a:spLocks noGrp="1"/>
          </p:cNvSpPr>
          <p:nvPr>
            <p:ph type="title"/>
          </p:nvPr>
        </p:nvSpPr>
        <p:spPr>
          <a:xfrm>
            <a:off x="1292333" y="-77389"/>
            <a:ext cx="9905998" cy="1478570"/>
          </a:xfrm>
        </p:spPr>
        <p:txBody>
          <a:bodyPr>
            <a:normAutofit fontScale="90000"/>
          </a:bodyPr>
          <a:lstStyle/>
          <a:p>
            <a:pPr algn="ctr"/>
            <a:r>
              <a:rPr lang="en-IN" dirty="0"/>
              <a:t>Establishing relationships and creating tables</a:t>
            </a:r>
            <a:br>
              <a:rPr lang="en-IN" dirty="0"/>
            </a:br>
            <a:r>
              <a:rPr lang="en-IN" dirty="0">
                <a:solidFill>
                  <a:schemeClr val="bg1">
                    <a:lumMod val="95000"/>
                    <a:lumOff val="5000"/>
                  </a:schemeClr>
                </a:solidFill>
              </a:rPr>
              <a:t>Module 2</a:t>
            </a:r>
            <a:endParaRPr lang="en-IN" dirty="0"/>
          </a:p>
        </p:txBody>
      </p:sp>
      <p:sp>
        <p:nvSpPr>
          <p:cNvPr id="4" name="Parallelogram 3">
            <a:extLst>
              <a:ext uri="{FF2B5EF4-FFF2-40B4-BE49-F238E27FC236}">
                <a16:creationId xmlns:a16="http://schemas.microsoft.com/office/drawing/2014/main" id="{603697E1-CEDE-4AFE-A52D-8BFC7DF43920}"/>
              </a:ext>
            </a:extLst>
          </p:cNvPr>
          <p:cNvSpPr/>
          <p:nvPr/>
        </p:nvSpPr>
        <p:spPr>
          <a:xfrm>
            <a:off x="2780193" y="1685629"/>
            <a:ext cx="1740024" cy="843379"/>
          </a:xfrm>
          <a:prstGeom prst="parallelogram">
            <a:avLst/>
          </a:prstGeom>
          <a:solidFill>
            <a:schemeClr val="accent5">
              <a:lumMod val="40000"/>
              <a:lumOff val="60000"/>
            </a:schemeClr>
          </a:solidFill>
          <a:ln>
            <a:solidFill>
              <a:schemeClr val="bg1"/>
            </a:solidFill>
          </a:ln>
          <a:effectLst>
            <a:glow rad="101600">
              <a:schemeClr val="bg1">
                <a:lumMod val="95000"/>
                <a:lumOff val="5000"/>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lumMod val="95000"/>
                    <a:lumOff val="5000"/>
                  </a:schemeClr>
                </a:solidFill>
              </a:rPr>
              <a:t>Processed Data</a:t>
            </a:r>
          </a:p>
        </p:txBody>
      </p:sp>
      <p:sp>
        <p:nvSpPr>
          <p:cNvPr id="5" name="Arrow: Right 4">
            <a:extLst>
              <a:ext uri="{FF2B5EF4-FFF2-40B4-BE49-F238E27FC236}">
                <a16:creationId xmlns:a16="http://schemas.microsoft.com/office/drawing/2014/main" id="{940DE83A-882F-44B6-9342-B5F9A66695A4}"/>
              </a:ext>
            </a:extLst>
          </p:cNvPr>
          <p:cNvSpPr/>
          <p:nvPr/>
        </p:nvSpPr>
        <p:spPr>
          <a:xfrm>
            <a:off x="4424042" y="2030749"/>
            <a:ext cx="887767" cy="153140"/>
          </a:xfrm>
          <a:prstGeom prst="rightArrow">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Oval 5">
            <a:extLst>
              <a:ext uri="{FF2B5EF4-FFF2-40B4-BE49-F238E27FC236}">
                <a16:creationId xmlns:a16="http://schemas.microsoft.com/office/drawing/2014/main" id="{E35CC65E-EBE5-4CA3-BD78-401240A64C92}"/>
              </a:ext>
            </a:extLst>
          </p:cNvPr>
          <p:cNvSpPr/>
          <p:nvPr/>
        </p:nvSpPr>
        <p:spPr>
          <a:xfrm>
            <a:off x="5237830" y="1450370"/>
            <a:ext cx="1880586" cy="1313895"/>
          </a:xfrm>
          <a:prstGeom prst="ellipse">
            <a:avLst/>
          </a:prstGeom>
          <a:solidFill>
            <a:schemeClr val="accent5">
              <a:lumMod val="40000"/>
              <a:lumOff val="60000"/>
            </a:schemeClr>
          </a:solidFill>
          <a:ln>
            <a:solidFill>
              <a:schemeClr val="bg1"/>
            </a:solidFill>
          </a:ln>
          <a:effectLst>
            <a:glow rad="635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lumMod val="95000"/>
                    <a:lumOff val="5000"/>
                  </a:schemeClr>
                </a:solidFill>
              </a:rPr>
              <a:t>Establish relationships</a:t>
            </a:r>
          </a:p>
        </p:txBody>
      </p:sp>
      <p:sp>
        <p:nvSpPr>
          <p:cNvPr id="7" name="Arrow: Right 6">
            <a:extLst>
              <a:ext uri="{FF2B5EF4-FFF2-40B4-BE49-F238E27FC236}">
                <a16:creationId xmlns:a16="http://schemas.microsoft.com/office/drawing/2014/main" id="{A991D8F3-5891-45C9-98A6-A077BDB2A73E}"/>
              </a:ext>
            </a:extLst>
          </p:cNvPr>
          <p:cNvSpPr/>
          <p:nvPr/>
        </p:nvSpPr>
        <p:spPr>
          <a:xfrm>
            <a:off x="7118415" y="2019099"/>
            <a:ext cx="979503" cy="136495"/>
          </a:xfrm>
          <a:prstGeom prst="rightArrow">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Parallelogram 7">
            <a:extLst>
              <a:ext uri="{FF2B5EF4-FFF2-40B4-BE49-F238E27FC236}">
                <a16:creationId xmlns:a16="http://schemas.microsoft.com/office/drawing/2014/main" id="{CC993C26-3705-43A0-B190-93099C9E226A}"/>
              </a:ext>
            </a:extLst>
          </p:cNvPr>
          <p:cNvSpPr/>
          <p:nvPr/>
        </p:nvSpPr>
        <p:spPr>
          <a:xfrm>
            <a:off x="8003223" y="1669543"/>
            <a:ext cx="1772575" cy="843379"/>
          </a:xfrm>
          <a:prstGeom prst="parallelogram">
            <a:avLst/>
          </a:prstGeom>
          <a:solidFill>
            <a:schemeClr val="accent5">
              <a:lumMod val="40000"/>
              <a:lumOff val="60000"/>
            </a:schemeClr>
          </a:solidFill>
          <a:ln>
            <a:solidFill>
              <a:schemeClr val="bg1"/>
            </a:solidFill>
          </a:ln>
          <a:effectLst>
            <a:glow rad="635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lumMod val="95000"/>
                    <a:lumOff val="5000"/>
                  </a:schemeClr>
                </a:solidFill>
              </a:rPr>
              <a:t>Formatted tables</a:t>
            </a:r>
          </a:p>
        </p:txBody>
      </p:sp>
      <p:pic>
        <p:nvPicPr>
          <p:cNvPr id="9" name="Content Placeholder 3">
            <a:extLst>
              <a:ext uri="{FF2B5EF4-FFF2-40B4-BE49-F238E27FC236}">
                <a16:creationId xmlns:a16="http://schemas.microsoft.com/office/drawing/2014/main" id="{2128627D-6A3A-499A-9C7D-3FB4C1A699E9}"/>
              </a:ext>
            </a:extLst>
          </p:cNvPr>
          <p:cNvPicPr>
            <a:picLocks noGrp="1" noChangeAspect="1"/>
          </p:cNvPicPr>
          <p:nvPr>
            <p:ph idx="1"/>
          </p:nvPr>
        </p:nvPicPr>
        <p:blipFill>
          <a:blip r:embed="rId2"/>
          <a:stretch>
            <a:fillRect/>
          </a:stretch>
        </p:blipFill>
        <p:spPr>
          <a:xfrm>
            <a:off x="1730196" y="2874128"/>
            <a:ext cx="5580041" cy="3541712"/>
          </a:xfrm>
          <a:prstGeom prst="rect">
            <a:avLst/>
          </a:prstGeom>
        </p:spPr>
      </p:pic>
      <p:sp>
        <p:nvSpPr>
          <p:cNvPr id="10" name="TextBox 9">
            <a:extLst>
              <a:ext uri="{FF2B5EF4-FFF2-40B4-BE49-F238E27FC236}">
                <a16:creationId xmlns:a16="http://schemas.microsoft.com/office/drawing/2014/main" id="{7C1DA4CB-2FAE-4CC6-B815-8FA1395A8FC8}"/>
              </a:ext>
            </a:extLst>
          </p:cNvPr>
          <p:cNvSpPr txBox="1"/>
          <p:nvPr/>
        </p:nvSpPr>
        <p:spPr>
          <a:xfrm>
            <a:off x="7723572" y="3081651"/>
            <a:ext cx="2974019" cy="1477328"/>
          </a:xfrm>
          <a:prstGeom prst="rect">
            <a:avLst/>
          </a:prstGeom>
          <a:noFill/>
        </p:spPr>
        <p:txBody>
          <a:bodyPr wrap="square" rtlCol="0">
            <a:spAutoFit/>
          </a:bodyPr>
          <a:lstStyle/>
          <a:p>
            <a:r>
              <a:rPr lang="en-IN" dirty="0">
                <a:solidFill>
                  <a:schemeClr val="bg1"/>
                </a:solidFill>
              </a:rPr>
              <a:t>INPUT</a:t>
            </a:r>
            <a:r>
              <a:rPr lang="en-IN" dirty="0"/>
              <a:t>      - .csv files</a:t>
            </a:r>
          </a:p>
          <a:p>
            <a:r>
              <a:rPr lang="en-IN" dirty="0">
                <a:solidFill>
                  <a:schemeClr val="bg1"/>
                </a:solidFill>
              </a:rPr>
              <a:t>OUTPUT</a:t>
            </a:r>
            <a:r>
              <a:rPr lang="en-IN" dirty="0"/>
              <a:t>   - Tables</a:t>
            </a:r>
          </a:p>
          <a:p>
            <a:r>
              <a:rPr lang="en-IN" dirty="0">
                <a:solidFill>
                  <a:schemeClr val="bg1"/>
                </a:solidFill>
              </a:rPr>
              <a:t>PROCESS</a:t>
            </a:r>
            <a:r>
              <a:rPr lang="en-IN" dirty="0"/>
              <a:t> - Pig Latin queries on creating relationships and tables</a:t>
            </a:r>
          </a:p>
        </p:txBody>
      </p:sp>
    </p:spTree>
    <p:extLst>
      <p:ext uri="{BB962C8B-B14F-4D97-AF65-F5344CB8AC3E}">
        <p14:creationId xmlns:p14="http://schemas.microsoft.com/office/powerpoint/2010/main" val="273914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34404-E9A9-499A-B413-A6C22AB3FE35}"/>
              </a:ext>
            </a:extLst>
          </p:cNvPr>
          <p:cNvSpPr>
            <a:spLocks noGrp="1"/>
          </p:cNvSpPr>
          <p:nvPr>
            <p:ph type="title"/>
          </p:nvPr>
        </p:nvSpPr>
        <p:spPr>
          <a:xfrm>
            <a:off x="1162983" y="16813"/>
            <a:ext cx="9905998" cy="1478570"/>
          </a:xfrm>
        </p:spPr>
        <p:txBody>
          <a:bodyPr/>
          <a:lstStyle/>
          <a:p>
            <a:pPr algn="ctr"/>
            <a:r>
              <a:rPr lang="en-IN" dirty="0"/>
              <a:t>Extracting data</a:t>
            </a:r>
            <a:br>
              <a:rPr lang="en-IN" dirty="0"/>
            </a:br>
            <a:r>
              <a:rPr lang="en-IN" dirty="0">
                <a:solidFill>
                  <a:schemeClr val="bg1">
                    <a:lumMod val="95000"/>
                    <a:lumOff val="5000"/>
                  </a:schemeClr>
                </a:solidFill>
              </a:rPr>
              <a:t>module 3</a:t>
            </a:r>
            <a:endParaRPr lang="en-IN" dirty="0"/>
          </a:p>
        </p:txBody>
      </p:sp>
      <p:sp>
        <p:nvSpPr>
          <p:cNvPr id="4" name="Parallelogram 3">
            <a:extLst>
              <a:ext uri="{FF2B5EF4-FFF2-40B4-BE49-F238E27FC236}">
                <a16:creationId xmlns:a16="http://schemas.microsoft.com/office/drawing/2014/main" id="{4590C766-980B-482F-8798-CD2BC9147190}"/>
              </a:ext>
            </a:extLst>
          </p:cNvPr>
          <p:cNvSpPr/>
          <p:nvPr/>
        </p:nvSpPr>
        <p:spPr>
          <a:xfrm>
            <a:off x="2691419" y="1838224"/>
            <a:ext cx="1740024" cy="843379"/>
          </a:xfrm>
          <a:prstGeom prst="parallelogram">
            <a:avLst/>
          </a:prstGeom>
          <a:solidFill>
            <a:schemeClr val="accent5">
              <a:lumMod val="40000"/>
              <a:lumOff val="60000"/>
            </a:schemeClr>
          </a:solidFill>
          <a:ln>
            <a:solidFill>
              <a:schemeClr val="bg1"/>
            </a:solidFill>
          </a:ln>
          <a:effectLst>
            <a:glow rad="101600">
              <a:schemeClr val="bg1">
                <a:lumMod val="95000"/>
                <a:lumOff val="5000"/>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lumMod val="95000"/>
                    <a:lumOff val="5000"/>
                  </a:schemeClr>
                </a:solidFill>
              </a:rPr>
              <a:t>Table Data</a:t>
            </a:r>
          </a:p>
        </p:txBody>
      </p:sp>
      <p:sp>
        <p:nvSpPr>
          <p:cNvPr id="5" name="Arrow: Right 4">
            <a:extLst>
              <a:ext uri="{FF2B5EF4-FFF2-40B4-BE49-F238E27FC236}">
                <a16:creationId xmlns:a16="http://schemas.microsoft.com/office/drawing/2014/main" id="{1F338383-25D2-4316-BE5B-95AF998B9FAD}"/>
              </a:ext>
            </a:extLst>
          </p:cNvPr>
          <p:cNvSpPr/>
          <p:nvPr/>
        </p:nvSpPr>
        <p:spPr>
          <a:xfrm>
            <a:off x="4335268" y="2199430"/>
            <a:ext cx="887767" cy="153140"/>
          </a:xfrm>
          <a:prstGeom prst="rightArrow">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Oval 5">
            <a:extLst>
              <a:ext uri="{FF2B5EF4-FFF2-40B4-BE49-F238E27FC236}">
                <a16:creationId xmlns:a16="http://schemas.microsoft.com/office/drawing/2014/main" id="{A6405024-00A3-4E60-805A-090ABA6EA6A7}"/>
              </a:ext>
            </a:extLst>
          </p:cNvPr>
          <p:cNvSpPr/>
          <p:nvPr/>
        </p:nvSpPr>
        <p:spPr>
          <a:xfrm>
            <a:off x="5202322" y="1619051"/>
            <a:ext cx="1827320" cy="1313895"/>
          </a:xfrm>
          <a:prstGeom prst="ellipse">
            <a:avLst/>
          </a:prstGeom>
          <a:solidFill>
            <a:schemeClr val="accent5">
              <a:lumMod val="40000"/>
              <a:lumOff val="60000"/>
            </a:schemeClr>
          </a:solidFill>
          <a:ln>
            <a:solidFill>
              <a:schemeClr val="bg1"/>
            </a:solidFill>
          </a:ln>
          <a:effectLst>
            <a:glow rad="635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lumMod val="95000"/>
                    <a:lumOff val="5000"/>
                  </a:schemeClr>
                </a:solidFill>
              </a:rPr>
              <a:t>Apply constraints</a:t>
            </a:r>
          </a:p>
        </p:txBody>
      </p:sp>
      <p:sp>
        <p:nvSpPr>
          <p:cNvPr id="7" name="Arrow: Right 6">
            <a:extLst>
              <a:ext uri="{FF2B5EF4-FFF2-40B4-BE49-F238E27FC236}">
                <a16:creationId xmlns:a16="http://schemas.microsoft.com/office/drawing/2014/main" id="{6D5E3D35-F8E5-4648-B2F0-2780F7F99131}"/>
              </a:ext>
            </a:extLst>
          </p:cNvPr>
          <p:cNvSpPr/>
          <p:nvPr/>
        </p:nvSpPr>
        <p:spPr>
          <a:xfrm>
            <a:off x="7029641" y="2187780"/>
            <a:ext cx="979503" cy="136495"/>
          </a:xfrm>
          <a:prstGeom prst="rightArrow">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Parallelogram 7">
            <a:extLst>
              <a:ext uri="{FF2B5EF4-FFF2-40B4-BE49-F238E27FC236}">
                <a16:creationId xmlns:a16="http://schemas.microsoft.com/office/drawing/2014/main" id="{3F46B2E3-49EC-4C7C-9820-C7D153BD97F4}"/>
              </a:ext>
            </a:extLst>
          </p:cNvPr>
          <p:cNvSpPr/>
          <p:nvPr/>
        </p:nvSpPr>
        <p:spPr>
          <a:xfrm>
            <a:off x="7914449" y="1838224"/>
            <a:ext cx="1772575" cy="843379"/>
          </a:xfrm>
          <a:prstGeom prst="parallelogram">
            <a:avLst/>
          </a:prstGeom>
          <a:solidFill>
            <a:schemeClr val="accent5">
              <a:lumMod val="40000"/>
              <a:lumOff val="60000"/>
            </a:schemeClr>
          </a:solidFill>
          <a:ln>
            <a:solidFill>
              <a:schemeClr val="bg1"/>
            </a:solidFill>
          </a:ln>
          <a:effectLst>
            <a:glow rad="635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lumMod val="95000"/>
                    <a:lumOff val="5000"/>
                  </a:schemeClr>
                </a:solidFill>
              </a:rPr>
              <a:t>Classified Data</a:t>
            </a:r>
          </a:p>
        </p:txBody>
      </p:sp>
      <p:sp>
        <p:nvSpPr>
          <p:cNvPr id="9" name="TextBox 8">
            <a:extLst>
              <a:ext uri="{FF2B5EF4-FFF2-40B4-BE49-F238E27FC236}">
                <a16:creationId xmlns:a16="http://schemas.microsoft.com/office/drawing/2014/main" id="{9A9C43E9-C855-4AA1-9879-201C26780BF5}"/>
              </a:ext>
            </a:extLst>
          </p:cNvPr>
          <p:cNvSpPr txBox="1"/>
          <p:nvPr/>
        </p:nvSpPr>
        <p:spPr>
          <a:xfrm>
            <a:off x="1750380" y="2904654"/>
            <a:ext cx="5769012" cy="3416320"/>
          </a:xfrm>
          <a:prstGeom prst="rect">
            <a:avLst/>
          </a:prstGeom>
          <a:noFill/>
        </p:spPr>
        <p:txBody>
          <a:bodyPr wrap="square" rtlCol="0">
            <a:spAutoFit/>
          </a:bodyPr>
          <a:lstStyle/>
          <a:p>
            <a:r>
              <a:rPr lang="en-IN" sz="2400" dirty="0">
                <a:solidFill>
                  <a:schemeClr val="bg1">
                    <a:lumMod val="95000"/>
                    <a:lumOff val="5000"/>
                  </a:schemeClr>
                </a:solidFill>
              </a:rPr>
              <a:t>Parameters considered </a:t>
            </a:r>
          </a:p>
          <a:p>
            <a:pPr marL="285750" indent="-285750">
              <a:buFont typeface="Arial" panose="020B0604020202020204" pitchFamily="34" charset="0"/>
              <a:buChar char="•"/>
            </a:pPr>
            <a:r>
              <a:rPr lang="en-IN" sz="2400" dirty="0"/>
              <a:t>Transaction amount</a:t>
            </a:r>
          </a:p>
          <a:p>
            <a:pPr marL="285750" indent="-285750">
              <a:buFont typeface="Arial" panose="020B0604020202020204" pitchFamily="34" charset="0"/>
              <a:buChar char="•"/>
            </a:pPr>
            <a:r>
              <a:rPr lang="en-IN" sz="2400" dirty="0"/>
              <a:t>Loan status</a:t>
            </a:r>
          </a:p>
          <a:p>
            <a:pPr marL="285750" indent="-285750">
              <a:buFont typeface="Arial" panose="020B0604020202020204" pitchFamily="34" charset="0"/>
              <a:buChar char="•"/>
            </a:pPr>
            <a:r>
              <a:rPr lang="en-IN" sz="2400" dirty="0"/>
              <a:t>Credit card status</a:t>
            </a:r>
          </a:p>
          <a:p>
            <a:pPr marL="285750" indent="-285750">
              <a:buFont typeface="Arial" panose="020B0604020202020204" pitchFamily="34" charset="0"/>
              <a:buChar char="•"/>
            </a:pPr>
            <a:r>
              <a:rPr lang="en-IN" sz="2400" dirty="0"/>
              <a:t>Average salary</a:t>
            </a:r>
          </a:p>
          <a:p>
            <a:pPr marL="285750" indent="-285750">
              <a:buFont typeface="Arial" panose="020B0604020202020204" pitchFamily="34" charset="0"/>
              <a:buChar char="•"/>
            </a:pPr>
            <a:r>
              <a:rPr lang="en-IN" sz="2400" dirty="0"/>
              <a:t>Age</a:t>
            </a:r>
          </a:p>
          <a:p>
            <a:pPr marL="285750" indent="-285750">
              <a:buFont typeface="Arial" panose="020B0604020202020204" pitchFamily="34" charset="0"/>
              <a:buChar char="•"/>
            </a:pPr>
            <a:r>
              <a:rPr lang="en-IN" sz="2400" dirty="0"/>
              <a:t>Unemployment rate</a:t>
            </a:r>
          </a:p>
          <a:p>
            <a:pPr marL="285750" indent="-285750">
              <a:buFont typeface="Arial" panose="020B0604020202020204" pitchFamily="34" charset="0"/>
              <a:buChar char="•"/>
            </a:pPr>
            <a:r>
              <a:rPr lang="en-IN" sz="2400" dirty="0"/>
              <a:t>Entrepreneurship rate</a:t>
            </a:r>
          </a:p>
          <a:p>
            <a:pPr marL="285750" indent="-285750">
              <a:buFont typeface="Arial" panose="020B0604020202020204" pitchFamily="34" charset="0"/>
              <a:buChar char="•"/>
            </a:pPr>
            <a:r>
              <a:rPr lang="en-IN" sz="2400" dirty="0"/>
              <a:t>Disposition</a:t>
            </a:r>
          </a:p>
        </p:txBody>
      </p:sp>
      <p:sp>
        <p:nvSpPr>
          <p:cNvPr id="10" name="TextBox 9">
            <a:extLst>
              <a:ext uri="{FF2B5EF4-FFF2-40B4-BE49-F238E27FC236}">
                <a16:creationId xmlns:a16="http://schemas.microsoft.com/office/drawing/2014/main" id="{44FAEA6B-1496-4BAD-B7D8-66600F80F0BD}"/>
              </a:ext>
            </a:extLst>
          </p:cNvPr>
          <p:cNvSpPr txBox="1"/>
          <p:nvPr/>
        </p:nvSpPr>
        <p:spPr>
          <a:xfrm>
            <a:off x="5956916" y="3275860"/>
            <a:ext cx="4758431" cy="2862322"/>
          </a:xfrm>
          <a:prstGeom prst="rect">
            <a:avLst/>
          </a:prstGeom>
          <a:noFill/>
        </p:spPr>
        <p:txBody>
          <a:bodyPr wrap="square" rtlCol="0">
            <a:spAutoFit/>
          </a:bodyPr>
          <a:lstStyle/>
          <a:p>
            <a:r>
              <a:rPr lang="en-IN" dirty="0">
                <a:solidFill>
                  <a:schemeClr val="bg1"/>
                </a:solidFill>
              </a:rPr>
              <a:t>METHOD</a:t>
            </a:r>
          </a:p>
          <a:p>
            <a:endParaRPr lang="en-IN" dirty="0">
              <a:solidFill>
                <a:schemeClr val="bg1"/>
              </a:solidFill>
            </a:endParaRPr>
          </a:p>
          <a:p>
            <a:pPr marL="285750" indent="-285750">
              <a:buFont typeface="Arial" panose="020B0604020202020204" pitchFamily="34" charset="0"/>
              <a:buChar char="•"/>
            </a:pPr>
            <a:r>
              <a:rPr lang="en-IN" dirty="0">
                <a:solidFill>
                  <a:schemeClr val="bg1"/>
                </a:solidFill>
              </a:rPr>
              <a:t>INPUT </a:t>
            </a:r>
            <a:r>
              <a:rPr lang="en-IN" dirty="0"/>
              <a:t>    - Formatted tables</a:t>
            </a:r>
          </a:p>
          <a:p>
            <a:pPr marL="285750" indent="-285750">
              <a:buFont typeface="Arial" panose="020B0604020202020204" pitchFamily="34" charset="0"/>
              <a:buChar char="•"/>
            </a:pPr>
            <a:r>
              <a:rPr lang="en-IN" dirty="0">
                <a:solidFill>
                  <a:schemeClr val="bg1"/>
                </a:solidFill>
              </a:rPr>
              <a:t>OUTPUT  </a:t>
            </a:r>
            <a:r>
              <a:rPr lang="en-IN" dirty="0"/>
              <a:t>- Three datasets containing high, medium and low risk customers</a:t>
            </a:r>
          </a:p>
          <a:p>
            <a:pPr marL="285750" indent="-285750">
              <a:buFont typeface="Arial" panose="020B0604020202020204" pitchFamily="34" charset="0"/>
              <a:buChar char="•"/>
            </a:pPr>
            <a:r>
              <a:rPr lang="en-IN" dirty="0">
                <a:solidFill>
                  <a:schemeClr val="bg1"/>
                </a:solidFill>
              </a:rPr>
              <a:t>PROCESS</a:t>
            </a:r>
            <a:r>
              <a:rPr lang="en-IN" dirty="0"/>
              <a:t> –</a:t>
            </a:r>
          </a:p>
          <a:p>
            <a:pPr marL="742950" lvl="1" indent="-285750">
              <a:buFont typeface="Arial" panose="020B0604020202020204" pitchFamily="34" charset="0"/>
              <a:buChar char="•"/>
            </a:pPr>
            <a:r>
              <a:rPr lang="en-IN" dirty="0"/>
              <a:t>Establish query statements using Latin</a:t>
            </a:r>
          </a:p>
          <a:p>
            <a:pPr marL="742950" lvl="1" indent="-285750">
              <a:buFont typeface="Arial" panose="020B0604020202020204" pitchFamily="34" charset="0"/>
              <a:buChar char="•"/>
            </a:pPr>
            <a:r>
              <a:rPr lang="en-IN" dirty="0"/>
              <a:t>Classify data into three sets namely high, low and medium risk customers.</a:t>
            </a:r>
          </a:p>
          <a:p>
            <a:pPr marL="742950" lvl="1" indent="-285750">
              <a:buFont typeface="Arial" panose="020B0604020202020204" pitchFamily="34" charset="0"/>
              <a:buChar char="•"/>
            </a:pPr>
            <a:r>
              <a:rPr lang="en-IN" dirty="0"/>
              <a:t>Store it into the HDFS</a:t>
            </a:r>
          </a:p>
        </p:txBody>
      </p:sp>
    </p:spTree>
    <p:extLst>
      <p:ext uri="{BB962C8B-B14F-4D97-AF65-F5344CB8AC3E}">
        <p14:creationId xmlns:p14="http://schemas.microsoft.com/office/powerpoint/2010/main" val="813372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EDAA7-4429-4BEF-BF0C-4C555FCAFA7E}"/>
              </a:ext>
            </a:extLst>
          </p:cNvPr>
          <p:cNvSpPr>
            <a:spLocks noGrp="1"/>
          </p:cNvSpPr>
          <p:nvPr>
            <p:ph type="title"/>
          </p:nvPr>
        </p:nvSpPr>
        <p:spPr>
          <a:xfrm>
            <a:off x="1143001" y="205280"/>
            <a:ext cx="9905998" cy="1478570"/>
          </a:xfrm>
        </p:spPr>
        <p:txBody>
          <a:bodyPr>
            <a:normAutofit/>
          </a:bodyPr>
          <a:lstStyle/>
          <a:p>
            <a:pPr algn="ctr"/>
            <a:r>
              <a:rPr lang="en-IN" dirty="0"/>
              <a:t>Clustering data</a:t>
            </a:r>
            <a:br>
              <a:rPr lang="en-IN" dirty="0">
                <a:solidFill>
                  <a:schemeClr val="bg1">
                    <a:lumMod val="95000"/>
                    <a:lumOff val="5000"/>
                  </a:schemeClr>
                </a:solidFill>
              </a:rPr>
            </a:br>
            <a:r>
              <a:rPr lang="en-IN" dirty="0">
                <a:solidFill>
                  <a:schemeClr val="bg1">
                    <a:lumMod val="95000"/>
                    <a:lumOff val="5000"/>
                  </a:schemeClr>
                </a:solidFill>
              </a:rPr>
              <a:t>Module 4</a:t>
            </a:r>
          </a:p>
        </p:txBody>
      </p:sp>
      <p:sp>
        <p:nvSpPr>
          <p:cNvPr id="11" name="Arrow: Right 10">
            <a:extLst>
              <a:ext uri="{FF2B5EF4-FFF2-40B4-BE49-F238E27FC236}">
                <a16:creationId xmlns:a16="http://schemas.microsoft.com/office/drawing/2014/main" id="{2B7834FD-D1E3-4104-8163-53C37D5E168F}"/>
              </a:ext>
            </a:extLst>
          </p:cNvPr>
          <p:cNvSpPr/>
          <p:nvPr/>
        </p:nvSpPr>
        <p:spPr>
          <a:xfrm>
            <a:off x="6852081" y="2276564"/>
            <a:ext cx="979503" cy="136495"/>
          </a:xfrm>
          <a:prstGeom prst="rightArrow">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Parallelogram 11">
            <a:extLst>
              <a:ext uri="{FF2B5EF4-FFF2-40B4-BE49-F238E27FC236}">
                <a16:creationId xmlns:a16="http://schemas.microsoft.com/office/drawing/2014/main" id="{32273025-E431-49FC-BF7F-2D7CA43CB94C}"/>
              </a:ext>
            </a:extLst>
          </p:cNvPr>
          <p:cNvSpPr/>
          <p:nvPr/>
        </p:nvSpPr>
        <p:spPr>
          <a:xfrm>
            <a:off x="7736889" y="1927008"/>
            <a:ext cx="1772575" cy="843379"/>
          </a:xfrm>
          <a:prstGeom prst="parallelogram">
            <a:avLst/>
          </a:prstGeom>
          <a:solidFill>
            <a:schemeClr val="accent5">
              <a:lumMod val="40000"/>
              <a:lumOff val="60000"/>
            </a:schemeClr>
          </a:solidFill>
          <a:ln>
            <a:solidFill>
              <a:schemeClr val="bg1"/>
            </a:solidFill>
          </a:ln>
          <a:effectLst>
            <a:glow rad="635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lumMod val="95000"/>
                    <a:lumOff val="5000"/>
                  </a:schemeClr>
                </a:solidFill>
              </a:rPr>
              <a:t>Clustered data</a:t>
            </a:r>
          </a:p>
        </p:txBody>
      </p:sp>
      <p:sp>
        <p:nvSpPr>
          <p:cNvPr id="13" name="TextBox 12">
            <a:extLst>
              <a:ext uri="{FF2B5EF4-FFF2-40B4-BE49-F238E27FC236}">
                <a16:creationId xmlns:a16="http://schemas.microsoft.com/office/drawing/2014/main" id="{687703E2-736B-4A4E-B564-B5986407A5B3}"/>
              </a:ext>
            </a:extLst>
          </p:cNvPr>
          <p:cNvSpPr txBox="1"/>
          <p:nvPr/>
        </p:nvSpPr>
        <p:spPr>
          <a:xfrm>
            <a:off x="6387481" y="3536183"/>
            <a:ext cx="4758431" cy="2308324"/>
          </a:xfrm>
          <a:prstGeom prst="rect">
            <a:avLst/>
          </a:prstGeom>
          <a:noFill/>
        </p:spPr>
        <p:txBody>
          <a:bodyPr wrap="square" rtlCol="0">
            <a:spAutoFit/>
          </a:bodyPr>
          <a:lstStyle/>
          <a:p>
            <a:r>
              <a:rPr lang="en-IN" dirty="0">
                <a:solidFill>
                  <a:schemeClr val="bg1"/>
                </a:solidFill>
              </a:rPr>
              <a:t>METHOD</a:t>
            </a:r>
          </a:p>
          <a:p>
            <a:endParaRPr lang="en-IN" dirty="0">
              <a:solidFill>
                <a:schemeClr val="bg1"/>
              </a:solidFill>
            </a:endParaRPr>
          </a:p>
          <a:p>
            <a:pPr marL="285750" indent="-285750">
              <a:buFont typeface="Arial" panose="020B0604020202020204" pitchFamily="34" charset="0"/>
              <a:buChar char="•"/>
            </a:pPr>
            <a:r>
              <a:rPr lang="en-IN" dirty="0">
                <a:solidFill>
                  <a:schemeClr val="bg1"/>
                </a:solidFill>
              </a:rPr>
              <a:t>INPUT </a:t>
            </a:r>
            <a:r>
              <a:rPr lang="en-IN" dirty="0"/>
              <a:t>    - Classified data</a:t>
            </a:r>
          </a:p>
          <a:p>
            <a:pPr marL="285750" indent="-285750">
              <a:buFont typeface="Arial" panose="020B0604020202020204" pitchFamily="34" charset="0"/>
              <a:buChar char="•"/>
            </a:pPr>
            <a:r>
              <a:rPr lang="en-IN" dirty="0">
                <a:solidFill>
                  <a:schemeClr val="bg1"/>
                </a:solidFill>
              </a:rPr>
              <a:t>OUTPUT  </a:t>
            </a:r>
            <a:r>
              <a:rPr lang="en-IN" dirty="0"/>
              <a:t>- Clustered data</a:t>
            </a:r>
          </a:p>
          <a:p>
            <a:pPr marL="285750" indent="-285750">
              <a:buFont typeface="Arial" panose="020B0604020202020204" pitchFamily="34" charset="0"/>
              <a:buChar char="•"/>
            </a:pPr>
            <a:r>
              <a:rPr lang="en-IN" dirty="0">
                <a:solidFill>
                  <a:schemeClr val="bg1"/>
                </a:solidFill>
              </a:rPr>
              <a:t>PROCESS</a:t>
            </a:r>
            <a:r>
              <a:rPr lang="en-IN" dirty="0"/>
              <a:t> –</a:t>
            </a:r>
          </a:p>
          <a:p>
            <a:pPr marL="742950" lvl="1" indent="-285750">
              <a:buFont typeface="Arial" panose="020B0604020202020204" pitchFamily="34" charset="0"/>
              <a:buChar char="•"/>
            </a:pPr>
            <a:r>
              <a:rPr lang="en-IN" dirty="0"/>
              <a:t>Load data into R Studio</a:t>
            </a:r>
          </a:p>
          <a:p>
            <a:pPr marL="742950" lvl="1" indent="-285750">
              <a:buFont typeface="Arial" panose="020B0604020202020204" pitchFamily="34" charset="0"/>
              <a:buChar char="•"/>
            </a:pPr>
            <a:r>
              <a:rPr lang="en-IN" dirty="0"/>
              <a:t>Cluster using K-means Algorithm</a:t>
            </a:r>
          </a:p>
          <a:p>
            <a:pPr marL="742950" lvl="1" indent="-285750">
              <a:buFont typeface="Arial" panose="020B0604020202020204" pitchFamily="34" charset="0"/>
              <a:buChar char="•"/>
            </a:pPr>
            <a:r>
              <a:rPr lang="en-IN" dirty="0"/>
              <a:t>Plot graphs for interface</a:t>
            </a:r>
          </a:p>
        </p:txBody>
      </p:sp>
      <p:pic>
        <p:nvPicPr>
          <p:cNvPr id="1031" name="Picture 7" descr="https://c02d4336-a-62cb3a1a-s-sites.googlegroups.com/site/dataclusteringalgorithms/k-means-clustering-algorithm/kmeans.JPG?attachauth=ANoY7crOU5mgDcYDqrLMuIEPs2gw9iYIsaEJxNaUXGRFHpaHtK7q_YLH1AauykTWQ_MBV2ilQH9y7mwiZ8IaErU-8AqpQDtt-MCs4WTu2g5CRgu5TmPlC-4gIS_E2M5tu-taekxvmuJr1qy0fZQY3NZI9_c3d7lPhKiXtktHlerrGGU9b2EbUAY6AeIKj0lyjZGX_leuTlb3e46BG_XiGj27TpW6N5emnFPonSHXJYWTfemE3eNa0AGEn9W08CdvSA3K4vObdvdsu-pLDvIi6hBlMxt2WLhiYw%3D%3D&amp;attredirects=0">
            <a:extLst>
              <a:ext uri="{FF2B5EF4-FFF2-40B4-BE49-F238E27FC236}">
                <a16:creationId xmlns:a16="http://schemas.microsoft.com/office/drawing/2014/main" id="{AE5DF0CA-D578-46D8-BF71-51D4575D35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8496" y="3862833"/>
            <a:ext cx="2190750" cy="66675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1A9F6ECE-E036-4967-B58E-5E5750B6D455}"/>
              </a:ext>
            </a:extLst>
          </p:cNvPr>
          <p:cNvSpPr txBox="1"/>
          <p:nvPr/>
        </p:nvSpPr>
        <p:spPr>
          <a:xfrm>
            <a:off x="2288496" y="4740887"/>
            <a:ext cx="3451937" cy="1200329"/>
          </a:xfrm>
          <a:prstGeom prst="rect">
            <a:avLst/>
          </a:prstGeom>
          <a:noFill/>
        </p:spPr>
        <p:txBody>
          <a:bodyPr wrap="square" rtlCol="0">
            <a:spAutoFit/>
          </a:bodyPr>
          <a:lstStyle/>
          <a:p>
            <a:pPr marL="285750" indent="-285750">
              <a:buFont typeface="Arial" panose="020B0604020202020204" pitchFamily="34" charset="0"/>
              <a:buChar char="•"/>
            </a:pPr>
            <a:r>
              <a:rPr lang="en-IN" i="1" dirty="0"/>
              <a:t>||x</a:t>
            </a:r>
            <a:r>
              <a:rPr lang="en-IN" i="1" baseline="-25000" dirty="0"/>
              <a:t>i </a:t>
            </a:r>
            <a:r>
              <a:rPr lang="en-IN" i="1" dirty="0"/>
              <a:t>- </a:t>
            </a:r>
            <a:r>
              <a:rPr lang="en-IN" i="1" dirty="0" err="1"/>
              <a:t>v</a:t>
            </a:r>
            <a:r>
              <a:rPr lang="en-IN" i="1" baseline="-25000" dirty="0" err="1"/>
              <a:t>j</a:t>
            </a:r>
            <a:r>
              <a:rPr lang="en-IN" i="1" dirty="0"/>
              <a:t>|| is </a:t>
            </a:r>
            <a:r>
              <a:rPr lang="en-IN" i="1" dirty="0" err="1"/>
              <a:t>Eucledian</a:t>
            </a:r>
            <a:r>
              <a:rPr lang="en-IN" i="1" dirty="0"/>
              <a:t> Distance</a:t>
            </a:r>
          </a:p>
          <a:p>
            <a:pPr marL="285750" indent="-285750">
              <a:buFont typeface="Arial" panose="020B0604020202020204" pitchFamily="34" charset="0"/>
              <a:buChar char="•"/>
            </a:pPr>
            <a:r>
              <a:rPr lang="en-IN" i="1" dirty="0"/>
              <a:t>Ci is number of datapoints in ‘</a:t>
            </a:r>
            <a:r>
              <a:rPr lang="en-IN" i="1" dirty="0" err="1"/>
              <a:t>i</a:t>
            </a:r>
            <a:r>
              <a:rPr lang="en-IN" i="1" dirty="0"/>
              <a:t>’ cluster</a:t>
            </a:r>
          </a:p>
          <a:p>
            <a:pPr marL="285750" indent="-285750">
              <a:buFont typeface="Arial" panose="020B0604020202020204" pitchFamily="34" charset="0"/>
              <a:buChar char="•"/>
            </a:pPr>
            <a:r>
              <a:rPr lang="en-IN" i="1" dirty="0"/>
              <a:t>C cluster </a:t>
            </a:r>
            <a:r>
              <a:rPr lang="en-IN" i="1" dirty="0" err="1"/>
              <a:t>centers</a:t>
            </a:r>
            <a:endParaRPr lang="en-IN" dirty="0"/>
          </a:p>
        </p:txBody>
      </p:sp>
      <p:sp>
        <p:nvSpPr>
          <p:cNvPr id="18" name="TextBox 17">
            <a:extLst>
              <a:ext uri="{FF2B5EF4-FFF2-40B4-BE49-F238E27FC236}">
                <a16:creationId xmlns:a16="http://schemas.microsoft.com/office/drawing/2014/main" id="{E46B0125-33AB-4A60-96B2-B8878CD4DB42}"/>
              </a:ext>
            </a:extLst>
          </p:cNvPr>
          <p:cNvSpPr txBox="1"/>
          <p:nvPr/>
        </p:nvSpPr>
        <p:spPr>
          <a:xfrm>
            <a:off x="2201662" y="3365392"/>
            <a:ext cx="2726923" cy="369332"/>
          </a:xfrm>
          <a:prstGeom prst="rect">
            <a:avLst/>
          </a:prstGeom>
          <a:noFill/>
        </p:spPr>
        <p:txBody>
          <a:bodyPr wrap="square" rtlCol="0">
            <a:spAutoFit/>
          </a:bodyPr>
          <a:lstStyle/>
          <a:p>
            <a:r>
              <a:rPr lang="en-IN" dirty="0"/>
              <a:t>K-Means clustering-Formula</a:t>
            </a:r>
          </a:p>
        </p:txBody>
      </p:sp>
      <p:sp>
        <p:nvSpPr>
          <p:cNvPr id="23" name="Parallelogram 22">
            <a:extLst>
              <a:ext uri="{FF2B5EF4-FFF2-40B4-BE49-F238E27FC236}">
                <a16:creationId xmlns:a16="http://schemas.microsoft.com/office/drawing/2014/main" id="{A9DEFC71-19D8-49CE-8A3F-D342A30A7852}"/>
              </a:ext>
            </a:extLst>
          </p:cNvPr>
          <p:cNvSpPr/>
          <p:nvPr/>
        </p:nvSpPr>
        <p:spPr>
          <a:xfrm>
            <a:off x="2513859" y="1952000"/>
            <a:ext cx="1740024" cy="843379"/>
          </a:xfrm>
          <a:prstGeom prst="parallelogram">
            <a:avLst/>
          </a:prstGeom>
          <a:solidFill>
            <a:schemeClr val="accent5">
              <a:lumMod val="40000"/>
              <a:lumOff val="60000"/>
            </a:schemeClr>
          </a:solidFill>
          <a:ln>
            <a:solidFill>
              <a:schemeClr val="bg1"/>
            </a:solidFill>
          </a:ln>
          <a:effectLst>
            <a:glow rad="101600">
              <a:schemeClr val="bg1">
                <a:lumMod val="95000"/>
                <a:lumOff val="5000"/>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lumMod val="95000"/>
                    <a:lumOff val="5000"/>
                  </a:schemeClr>
                </a:solidFill>
              </a:rPr>
              <a:t>Classified Data</a:t>
            </a:r>
          </a:p>
        </p:txBody>
      </p:sp>
      <p:sp>
        <p:nvSpPr>
          <p:cNvPr id="24" name="Arrow: Right 23">
            <a:extLst>
              <a:ext uri="{FF2B5EF4-FFF2-40B4-BE49-F238E27FC236}">
                <a16:creationId xmlns:a16="http://schemas.microsoft.com/office/drawing/2014/main" id="{12569B45-C19E-4490-934B-D7B72760D0BE}"/>
              </a:ext>
            </a:extLst>
          </p:cNvPr>
          <p:cNvSpPr/>
          <p:nvPr/>
        </p:nvSpPr>
        <p:spPr>
          <a:xfrm>
            <a:off x="4157708" y="2297120"/>
            <a:ext cx="887767" cy="153140"/>
          </a:xfrm>
          <a:prstGeom prst="rightArrow">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Oval 24">
            <a:extLst>
              <a:ext uri="{FF2B5EF4-FFF2-40B4-BE49-F238E27FC236}">
                <a16:creationId xmlns:a16="http://schemas.microsoft.com/office/drawing/2014/main" id="{81E1BD06-DF31-4F34-8007-5E0143266A6E}"/>
              </a:ext>
            </a:extLst>
          </p:cNvPr>
          <p:cNvSpPr/>
          <p:nvPr/>
        </p:nvSpPr>
        <p:spPr>
          <a:xfrm>
            <a:off x="5079506" y="1716741"/>
            <a:ext cx="1772575" cy="1313895"/>
          </a:xfrm>
          <a:prstGeom prst="ellipse">
            <a:avLst/>
          </a:prstGeom>
          <a:solidFill>
            <a:schemeClr val="accent5">
              <a:lumMod val="40000"/>
              <a:lumOff val="60000"/>
            </a:schemeClr>
          </a:solidFill>
          <a:ln>
            <a:solidFill>
              <a:schemeClr val="bg1"/>
            </a:solidFill>
          </a:ln>
          <a:effectLst>
            <a:glow rad="635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lumMod val="95000"/>
                    <a:lumOff val="5000"/>
                  </a:schemeClr>
                </a:solidFill>
              </a:rPr>
              <a:t>Clustering in R</a:t>
            </a:r>
          </a:p>
        </p:txBody>
      </p:sp>
    </p:spTree>
    <p:extLst>
      <p:ext uri="{BB962C8B-B14F-4D97-AF65-F5344CB8AC3E}">
        <p14:creationId xmlns:p14="http://schemas.microsoft.com/office/powerpoint/2010/main" val="3723528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F5E33-3C68-44A0-A615-B5448EB813A3}"/>
              </a:ext>
            </a:extLst>
          </p:cNvPr>
          <p:cNvSpPr>
            <a:spLocks noGrp="1"/>
          </p:cNvSpPr>
          <p:nvPr>
            <p:ph type="title"/>
          </p:nvPr>
        </p:nvSpPr>
        <p:spPr>
          <a:xfrm>
            <a:off x="1549785" y="115410"/>
            <a:ext cx="9905998" cy="1478570"/>
          </a:xfrm>
        </p:spPr>
        <p:txBody>
          <a:bodyPr/>
          <a:lstStyle/>
          <a:p>
            <a:r>
              <a:rPr lang="en-IN" dirty="0"/>
              <a:t>ALGORITHM:</a:t>
            </a:r>
          </a:p>
        </p:txBody>
      </p:sp>
      <p:sp>
        <p:nvSpPr>
          <p:cNvPr id="3" name="Content Placeholder 2">
            <a:extLst>
              <a:ext uri="{FF2B5EF4-FFF2-40B4-BE49-F238E27FC236}">
                <a16:creationId xmlns:a16="http://schemas.microsoft.com/office/drawing/2014/main" id="{2C6B2433-8C63-45C8-9D57-CBB0C7BFB119}"/>
              </a:ext>
            </a:extLst>
          </p:cNvPr>
          <p:cNvSpPr>
            <a:spLocks noGrp="1"/>
          </p:cNvSpPr>
          <p:nvPr>
            <p:ph idx="1"/>
          </p:nvPr>
        </p:nvSpPr>
        <p:spPr>
          <a:xfrm>
            <a:off x="1549785" y="1421166"/>
            <a:ext cx="9325361" cy="4015667"/>
          </a:xfrm>
        </p:spPr>
        <p:txBody>
          <a:bodyPr>
            <a:normAutofit fontScale="92500" lnSpcReduction="20000"/>
          </a:bodyPr>
          <a:lstStyle/>
          <a:p>
            <a:r>
              <a:rPr lang="en-IN" dirty="0"/>
              <a:t>Convert ascii files into .csv files</a:t>
            </a:r>
          </a:p>
          <a:p>
            <a:r>
              <a:rPr lang="en-IN" dirty="0"/>
              <a:t>Load into the HDFS of Hadoop Framework</a:t>
            </a:r>
          </a:p>
          <a:p>
            <a:r>
              <a:rPr lang="en-IN" dirty="0"/>
              <a:t>Integrate Pig with HDFS</a:t>
            </a:r>
          </a:p>
          <a:p>
            <a:r>
              <a:rPr lang="en-IN" dirty="0"/>
              <a:t>Join tables corresponding to the constraints</a:t>
            </a:r>
          </a:p>
          <a:p>
            <a:r>
              <a:rPr lang="en-IN" dirty="0"/>
              <a:t>Classify data into three datasets for high, medium and low risk customers using the parameters in Latin language</a:t>
            </a:r>
          </a:p>
          <a:p>
            <a:r>
              <a:rPr lang="en-IN" dirty="0"/>
              <a:t>Load the data into R-Studio</a:t>
            </a:r>
          </a:p>
          <a:p>
            <a:r>
              <a:rPr lang="en-IN" dirty="0"/>
              <a:t>Apply K-means Algorithm</a:t>
            </a:r>
          </a:p>
          <a:p>
            <a:r>
              <a:rPr lang="en-IN" dirty="0"/>
              <a:t>Plot the datasets into a graph</a:t>
            </a:r>
          </a:p>
          <a:p>
            <a:pPr marL="0" indent="0">
              <a:buNone/>
            </a:pPr>
            <a:endParaRPr lang="en-IN" dirty="0"/>
          </a:p>
          <a:p>
            <a:pPr lvl="1"/>
            <a:endParaRPr lang="en-IN" dirty="0"/>
          </a:p>
          <a:p>
            <a:endParaRPr lang="en-IN" dirty="0"/>
          </a:p>
          <a:p>
            <a:endParaRPr lang="en-IN" dirty="0"/>
          </a:p>
        </p:txBody>
      </p:sp>
    </p:spTree>
    <p:extLst>
      <p:ext uri="{BB962C8B-B14F-4D97-AF65-F5344CB8AC3E}">
        <p14:creationId xmlns:p14="http://schemas.microsoft.com/office/powerpoint/2010/main" val="3433688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F6F3C-9C09-4747-8291-7683CA947AE7}"/>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0B029C99-68E4-48EC-97E3-EC5AE3F2CE0C}"/>
              </a:ext>
            </a:extLst>
          </p:cNvPr>
          <p:cNvSpPr>
            <a:spLocks noGrp="1"/>
          </p:cNvSpPr>
          <p:nvPr>
            <p:ph idx="1"/>
          </p:nvPr>
        </p:nvSpPr>
        <p:spPr>
          <a:xfrm>
            <a:off x="1212433" y="1884024"/>
            <a:ext cx="9905999" cy="3541714"/>
          </a:xfrm>
        </p:spPr>
        <p:txBody>
          <a:bodyPr>
            <a:normAutofit lnSpcReduction="10000"/>
          </a:bodyPr>
          <a:lstStyle/>
          <a:p>
            <a:r>
              <a:rPr lang="en-IN" dirty="0"/>
              <a:t>Understanding the customer behaviour of a bank.</a:t>
            </a:r>
          </a:p>
          <a:p>
            <a:r>
              <a:rPr lang="en-IN" dirty="0"/>
              <a:t>Analysing the bank data to provide useful behaviour. </a:t>
            </a:r>
          </a:p>
          <a:p>
            <a:r>
              <a:rPr lang="en-IN" dirty="0"/>
              <a:t>Improves the decision making of banks regarding the schemes and loan/credit cards.</a:t>
            </a:r>
          </a:p>
          <a:p>
            <a:r>
              <a:rPr lang="en-IN" dirty="0"/>
              <a:t>Provides graphical and analytical approach towards understanding the customer behaviour.</a:t>
            </a:r>
          </a:p>
          <a:p>
            <a:r>
              <a:rPr lang="en-IN" dirty="0"/>
              <a:t>Identification of target customers. </a:t>
            </a:r>
          </a:p>
          <a:p>
            <a:endParaRPr lang="en-IN" dirty="0"/>
          </a:p>
        </p:txBody>
      </p:sp>
    </p:spTree>
    <p:extLst>
      <p:ext uri="{BB962C8B-B14F-4D97-AF65-F5344CB8AC3E}">
        <p14:creationId xmlns:p14="http://schemas.microsoft.com/office/powerpoint/2010/main" val="3686825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7ABD2-E6CD-4A78-8011-21D73DAE8C2D}"/>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61707C18-DEF3-4B69-842C-CAEA6C2C8859}"/>
              </a:ext>
            </a:extLst>
          </p:cNvPr>
          <p:cNvSpPr>
            <a:spLocks noGrp="1"/>
          </p:cNvSpPr>
          <p:nvPr>
            <p:ph idx="1"/>
          </p:nvPr>
        </p:nvSpPr>
        <p:spPr>
          <a:xfrm>
            <a:off x="1141412" y="1926454"/>
            <a:ext cx="9905999" cy="3864747"/>
          </a:xfrm>
        </p:spPr>
        <p:txBody>
          <a:bodyPr>
            <a:normAutofit lnSpcReduction="10000"/>
          </a:bodyPr>
          <a:lstStyle/>
          <a:p>
            <a:pPr algn="just"/>
            <a:r>
              <a:rPr lang="en-IN" dirty="0"/>
              <a:t>Based on the current salary, assets owned by the customers may not help to classify the customers accurately.</a:t>
            </a:r>
          </a:p>
          <a:p>
            <a:pPr algn="just"/>
            <a:r>
              <a:rPr lang="en-IN" dirty="0"/>
              <a:t>Customers with valuable assets and good salary may show reluctance to payback loans </a:t>
            </a:r>
          </a:p>
          <a:p>
            <a:pPr algn="just"/>
            <a:r>
              <a:rPr lang="en-IN" dirty="0"/>
              <a:t>Customers with not much valuable assets and an average salary may pay the loans properly</a:t>
            </a:r>
          </a:p>
          <a:p>
            <a:pPr algn="just"/>
            <a:r>
              <a:rPr lang="en-IN" dirty="0"/>
              <a:t>Hence understanding the behaviour / nature customers become tedious for the banks.</a:t>
            </a:r>
          </a:p>
          <a:p>
            <a:endParaRPr lang="en-IN" dirty="0"/>
          </a:p>
        </p:txBody>
      </p:sp>
    </p:spTree>
    <p:extLst>
      <p:ext uri="{BB962C8B-B14F-4D97-AF65-F5344CB8AC3E}">
        <p14:creationId xmlns:p14="http://schemas.microsoft.com/office/powerpoint/2010/main" val="3557151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D9627-D3EF-48FF-BEA1-06478944FD93}"/>
              </a:ext>
            </a:extLst>
          </p:cNvPr>
          <p:cNvSpPr>
            <a:spLocks noGrp="1"/>
          </p:cNvSpPr>
          <p:nvPr>
            <p:ph type="title"/>
          </p:nvPr>
        </p:nvSpPr>
        <p:spPr/>
        <p:txBody>
          <a:bodyPr/>
          <a:lstStyle/>
          <a:p>
            <a:r>
              <a:rPr lang="en-IN" dirty="0"/>
              <a:t>disadvantages</a:t>
            </a:r>
          </a:p>
        </p:txBody>
      </p:sp>
      <p:sp>
        <p:nvSpPr>
          <p:cNvPr id="3" name="Content Placeholder 2">
            <a:extLst>
              <a:ext uri="{FF2B5EF4-FFF2-40B4-BE49-F238E27FC236}">
                <a16:creationId xmlns:a16="http://schemas.microsoft.com/office/drawing/2014/main" id="{07E69B34-D81F-49B3-B2BC-54E6370FC503}"/>
              </a:ext>
            </a:extLst>
          </p:cNvPr>
          <p:cNvSpPr>
            <a:spLocks noGrp="1"/>
          </p:cNvSpPr>
          <p:nvPr>
            <p:ph idx="1"/>
          </p:nvPr>
        </p:nvSpPr>
        <p:spPr>
          <a:xfrm>
            <a:off x="1141412" y="2097088"/>
            <a:ext cx="9905999" cy="3541714"/>
          </a:xfrm>
        </p:spPr>
        <p:txBody>
          <a:bodyPr>
            <a:normAutofit/>
          </a:bodyPr>
          <a:lstStyle/>
          <a:p>
            <a:r>
              <a:rPr lang="en-IN" dirty="0"/>
              <a:t>Having knowledge about Hadoop framework and R programming.</a:t>
            </a:r>
          </a:p>
          <a:p>
            <a:r>
              <a:rPr lang="en-IN" dirty="0"/>
              <a:t>Understanding the bank requirements regarding the provision of schemes and loan/credit cards.</a:t>
            </a:r>
          </a:p>
          <a:p>
            <a:r>
              <a:rPr lang="en-IN" dirty="0"/>
              <a:t>Multi node Hadoop cluster should be set up to implement in real-time scenario.</a:t>
            </a:r>
          </a:p>
          <a:p>
            <a:r>
              <a:rPr lang="en-IN" dirty="0"/>
              <a:t>Does not provide significant difference in case of small datasets.</a:t>
            </a:r>
          </a:p>
        </p:txBody>
      </p:sp>
    </p:spTree>
    <p:extLst>
      <p:ext uri="{BB962C8B-B14F-4D97-AF65-F5344CB8AC3E}">
        <p14:creationId xmlns:p14="http://schemas.microsoft.com/office/powerpoint/2010/main" val="2929464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D1F21-CB23-4764-82AE-FD911685A71B}"/>
              </a:ext>
            </a:extLst>
          </p:cNvPr>
          <p:cNvSpPr>
            <a:spLocks noGrp="1"/>
          </p:cNvSpPr>
          <p:nvPr>
            <p:ph type="title"/>
          </p:nvPr>
        </p:nvSpPr>
        <p:spPr>
          <a:xfrm>
            <a:off x="1141413" y="520863"/>
            <a:ext cx="9905998" cy="1478570"/>
          </a:xfrm>
        </p:spPr>
        <p:txBody>
          <a:bodyPr/>
          <a:lstStyle/>
          <a:p>
            <a:r>
              <a:rPr lang="en-IN" dirty="0"/>
              <a:t>requirements</a:t>
            </a:r>
          </a:p>
        </p:txBody>
      </p:sp>
      <p:sp>
        <p:nvSpPr>
          <p:cNvPr id="3" name="Content Placeholder 2">
            <a:extLst>
              <a:ext uri="{FF2B5EF4-FFF2-40B4-BE49-F238E27FC236}">
                <a16:creationId xmlns:a16="http://schemas.microsoft.com/office/drawing/2014/main" id="{CEE4D47C-DB36-41F9-BC40-5CF2DABBE3ED}"/>
              </a:ext>
            </a:extLst>
          </p:cNvPr>
          <p:cNvSpPr>
            <a:spLocks noGrp="1"/>
          </p:cNvSpPr>
          <p:nvPr>
            <p:ph idx="1"/>
          </p:nvPr>
        </p:nvSpPr>
        <p:spPr>
          <a:xfrm>
            <a:off x="1141412" y="1811045"/>
            <a:ext cx="9905999" cy="4305670"/>
          </a:xfrm>
        </p:spPr>
        <p:txBody>
          <a:bodyPr>
            <a:normAutofit/>
          </a:bodyPr>
          <a:lstStyle/>
          <a:p>
            <a:r>
              <a:rPr lang="en-IN" dirty="0">
                <a:solidFill>
                  <a:schemeClr val="bg1"/>
                </a:solidFill>
              </a:rPr>
              <a:t>Software Requirements</a:t>
            </a:r>
          </a:p>
          <a:p>
            <a:pPr lvl="1"/>
            <a:r>
              <a:rPr lang="en-IN" dirty="0"/>
              <a:t>VM ware workstation</a:t>
            </a:r>
          </a:p>
          <a:p>
            <a:pPr lvl="1"/>
            <a:r>
              <a:rPr lang="en-IN" dirty="0"/>
              <a:t>Cloudera OS</a:t>
            </a:r>
          </a:p>
          <a:p>
            <a:pPr lvl="1"/>
            <a:r>
              <a:rPr lang="en-IN" dirty="0"/>
              <a:t>Hadoop utilities with Apache Pig</a:t>
            </a:r>
          </a:p>
          <a:p>
            <a:pPr lvl="1"/>
            <a:r>
              <a:rPr lang="en-IN" dirty="0"/>
              <a:t>R Studio</a:t>
            </a:r>
          </a:p>
          <a:p>
            <a:pPr lvl="1"/>
            <a:r>
              <a:rPr lang="en-IN" dirty="0"/>
              <a:t>Eclipse with Maven plugins</a:t>
            </a:r>
          </a:p>
          <a:p>
            <a:r>
              <a:rPr lang="en-IN" dirty="0">
                <a:solidFill>
                  <a:schemeClr val="bg1"/>
                </a:solidFill>
              </a:rPr>
              <a:t>Hardware Requirements</a:t>
            </a:r>
          </a:p>
          <a:p>
            <a:pPr lvl="1"/>
            <a:r>
              <a:rPr lang="en-IN" dirty="0"/>
              <a:t>Windows 7/8/10 or Unix platform</a:t>
            </a:r>
          </a:p>
          <a:p>
            <a:pPr lvl="1"/>
            <a:r>
              <a:rPr lang="en-IN" dirty="0"/>
              <a:t>Minimum 4Gb RAM</a:t>
            </a:r>
          </a:p>
        </p:txBody>
      </p:sp>
    </p:spTree>
    <p:extLst>
      <p:ext uri="{BB962C8B-B14F-4D97-AF65-F5344CB8AC3E}">
        <p14:creationId xmlns:p14="http://schemas.microsoft.com/office/powerpoint/2010/main" val="823791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C67CD-66DE-4099-B4D6-85598D60A0A7}"/>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EF0171DD-4633-4229-9D81-410311317E3B}"/>
              </a:ext>
            </a:extLst>
          </p:cNvPr>
          <p:cNvSpPr>
            <a:spLocks noGrp="1"/>
          </p:cNvSpPr>
          <p:nvPr>
            <p:ph idx="1"/>
          </p:nvPr>
        </p:nvSpPr>
        <p:spPr>
          <a:xfrm>
            <a:off x="1141412" y="1965401"/>
            <a:ext cx="9905999" cy="3822840"/>
          </a:xfrm>
        </p:spPr>
        <p:txBody>
          <a:bodyPr>
            <a:normAutofit fontScale="77500" lnSpcReduction="20000"/>
          </a:bodyPr>
          <a:lstStyle/>
          <a:p>
            <a:pPr marL="0" indent="0">
              <a:buNone/>
            </a:pPr>
            <a:r>
              <a:rPr lang="en-US" dirty="0"/>
              <a:t>[1]	Feng Li, </a:t>
            </a:r>
            <a:r>
              <a:rPr lang="en-US" dirty="0" err="1"/>
              <a:t>Beng</a:t>
            </a:r>
            <a:r>
              <a:rPr lang="en-US" dirty="0"/>
              <a:t> Chin </a:t>
            </a:r>
            <a:r>
              <a:rPr lang="en-US" dirty="0" err="1"/>
              <a:t>Ooi</a:t>
            </a:r>
            <a:r>
              <a:rPr lang="en-US" dirty="0"/>
              <a:t>, M. Tamer </a:t>
            </a:r>
            <a:r>
              <a:rPr lang="en-US" dirty="0" err="1"/>
              <a:t>Ozsu</a:t>
            </a:r>
            <a:r>
              <a:rPr lang="en-US" dirty="0"/>
              <a:t>, and Sai Wu, ”Distributed data management using MapReduce”, in ACM </a:t>
            </a:r>
            <a:r>
              <a:rPr lang="en-US" dirty="0" err="1"/>
              <a:t>Comput</a:t>
            </a:r>
            <a:r>
              <a:rPr lang="en-US" dirty="0"/>
              <a:t>. </a:t>
            </a:r>
            <a:r>
              <a:rPr lang="en-US" dirty="0" err="1"/>
              <a:t>Surv</a:t>
            </a:r>
            <a:r>
              <a:rPr lang="en-US" dirty="0"/>
              <a:t>. 46, 3, Article 31 (January 2014)</a:t>
            </a:r>
          </a:p>
          <a:p>
            <a:pPr marL="0" indent="0">
              <a:buNone/>
            </a:pPr>
            <a:r>
              <a:rPr lang="en-US" dirty="0"/>
              <a:t>[2]	https://www.tutorialspoint.com/apache_pig/apache_pig_user_defined_functions.htm</a:t>
            </a:r>
          </a:p>
          <a:p>
            <a:pPr marL="0" indent="0">
              <a:buNone/>
            </a:pPr>
            <a:r>
              <a:rPr lang="en-US" dirty="0"/>
              <a:t>[3]	https://www.tutorialspoint.com/apache_pig</a:t>
            </a:r>
          </a:p>
          <a:p>
            <a:pPr marL="0" indent="0">
              <a:buNone/>
            </a:pPr>
            <a:r>
              <a:rPr lang="en-US" dirty="0"/>
              <a:t>[4]	https://www.edureka.co/big-data-and-hadoop</a:t>
            </a:r>
          </a:p>
          <a:p>
            <a:pPr marL="0" indent="0">
              <a:buNone/>
            </a:pPr>
            <a:r>
              <a:rPr lang="en-US" dirty="0"/>
              <a:t>[5]	https://www.statmethods.net/r-tutorial/index.html</a:t>
            </a:r>
          </a:p>
          <a:p>
            <a:pPr marL="0" indent="0">
              <a:buNone/>
            </a:pPr>
            <a:r>
              <a:rPr lang="en-US" dirty="0"/>
              <a:t>[6]	https://www.dezyre.com/article/difference-between-pig-and-hive-the-two-key-components-of-hadoop-ecosystem/79</a:t>
            </a:r>
          </a:p>
          <a:p>
            <a:pPr marL="0" indent="0">
              <a:buNone/>
            </a:pPr>
            <a:r>
              <a:rPr lang="en-US" dirty="0"/>
              <a:t>[7]	https://www.hadoop360.datasciencecentral.com/blog/pig-vs-hive-vs-sql-difference-between-the-big-data-tools</a:t>
            </a:r>
          </a:p>
          <a:p>
            <a:pPr marL="0" indent="0">
              <a:buNone/>
            </a:pPr>
            <a:endParaRPr lang="en-US" dirty="0"/>
          </a:p>
          <a:p>
            <a:pPr marL="0" indent="0">
              <a:buNone/>
            </a:pPr>
            <a:endParaRPr lang="en-US" dirty="0"/>
          </a:p>
          <a:p>
            <a:endParaRPr lang="en-IN" dirty="0"/>
          </a:p>
        </p:txBody>
      </p:sp>
    </p:spTree>
    <p:extLst>
      <p:ext uri="{BB962C8B-B14F-4D97-AF65-F5344CB8AC3E}">
        <p14:creationId xmlns:p14="http://schemas.microsoft.com/office/powerpoint/2010/main" val="2187569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2AE3-541C-4DD4-89FD-489350DB7D2F}"/>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5EB60C41-8033-44DA-B3D9-0A5A4D89CEB3}"/>
              </a:ext>
            </a:extLst>
          </p:cNvPr>
          <p:cNvSpPr>
            <a:spLocks noGrp="1"/>
          </p:cNvSpPr>
          <p:nvPr>
            <p:ph idx="1"/>
          </p:nvPr>
        </p:nvSpPr>
        <p:spPr>
          <a:xfrm>
            <a:off x="1141412" y="1784412"/>
            <a:ext cx="9905999" cy="4006789"/>
          </a:xfrm>
        </p:spPr>
        <p:txBody>
          <a:bodyPr/>
          <a:lstStyle/>
          <a:p>
            <a:pPr algn="just"/>
            <a:r>
              <a:rPr lang="en-IN" dirty="0"/>
              <a:t>To classify the customers based on their previous transactions(not only on current salary and assets)</a:t>
            </a:r>
          </a:p>
          <a:p>
            <a:pPr algn="just"/>
            <a:r>
              <a:rPr lang="en-IN" dirty="0"/>
              <a:t>To categorize them into low, medium and high risk customers.</a:t>
            </a:r>
          </a:p>
          <a:p>
            <a:pPr algn="just"/>
            <a:r>
              <a:rPr lang="en-IN" dirty="0"/>
              <a:t>To decide if the holder can be approved of the credit card and loans</a:t>
            </a:r>
          </a:p>
          <a:p>
            <a:pPr algn="just"/>
            <a:r>
              <a:rPr lang="en-IN" dirty="0"/>
              <a:t>To enables banks to do marketing by understanding their customers.</a:t>
            </a:r>
          </a:p>
          <a:p>
            <a:pPr algn="just"/>
            <a:r>
              <a:rPr lang="en-IN" dirty="0"/>
              <a:t>To enable the banks to identify the target customers.</a:t>
            </a:r>
          </a:p>
          <a:p>
            <a:pPr marL="0" indent="0" algn="just">
              <a:buNone/>
            </a:pPr>
            <a:endParaRPr lang="en-IN" dirty="0"/>
          </a:p>
          <a:p>
            <a:pPr algn="just"/>
            <a:endParaRPr lang="en-IN" dirty="0"/>
          </a:p>
          <a:p>
            <a:endParaRPr lang="en-IN" dirty="0"/>
          </a:p>
        </p:txBody>
      </p:sp>
    </p:spTree>
    <p:extLst>
      <p:ext uri="{BB962C8B-B14F-4D97-AF65-F5344CB8AC3E}">
        <p14:creationId xmlns:p14="http://schemas.microsoft.com/office/powerpoint/2010/main" val="986768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FA50D-2095-46FB-8807-8912807F7E0D}"/>
              </a:ext>
            </a:extLst>
          </p:cNvPr>
          <p:cNvSpPr>
            <a:spLocks noGrp="1"/>
          </p:cNvSpPr>
          <p:nvPr>
            <p:ph type="title"/>
          </p:nvPr>
        </p:nvSpPr>
        <p:spPr>
          <a:xfrm>
            <a:off x="1141413" y="467597"/>
            <a:ext cx="9905998" cy="1478570"/>
          </a:xfrm>
        </p:spPr>
        <p:txBody>
          <a:bodyPr/>
          <a:lstStyle/>
          <a:p>
            <a:r>
              <a:rPr lang="en-IN" dirty="0"/>
              <a:t>Literature survey</a:t>
            </a:r>
          </a:p>
        </p:txBody>
      </p:sp>
      <p:sp>
        <p:nvSpPr>
          <p:cNvPr id="3" name="Content Placeholder 2">
            <a:extLst>
              <a:ext uri="{FF2B5EF4-FFF2-40B4-BE49-F238E27FC236}">
                <a16:creationId xmlns:a16="http://schemas.microsoft.com/office/drawing/2014/main" id="{58D15CB9-F881-46F5-8BB8-1AD69ABA4D7D}"/>
              </a:ext>
            </a:extLst>
          </p:cNvPr>
          <p:cNvSpPr>
            <a:spLocks noGrp="1"/>
          </p:cNvSpPr>
          <p:nvPr>
            <p:ph idx="1"/>
          </p:nvPr>
        </p:nvSpPr>
        <p:spPr>
          <a:xfrm>
            <a:off x="1141412" y="1642369"/>
            <a:ext cx="9905999" cy="4128116"/>
          </a:xfrm>
        </p:spPr>
        <p:txBody>
          <a:bodyPr>
            <a:normAutofit fontScale="92500" lnSpcReduction="20000"/>
          </a:bodyPr>
          <a:lstStyle/>
          <a:p>
            <a:pPr marL="0" indent="0" algn="just">
              <a:buNone/>
            </a:pPr>
            <a:r>
              <a:rPr lang="en-IN" sz="2000" b="1" i="1" dirty="0" err="1">
                <a:solidFill>
                  <a:schemeClr val="bg1"/>
                </a:solidFill>
              </a:rPr>
              <a:t>Ivanilton</a:t>
            </a:r>
            <a:r>
              <a:rPr lang="en-IN" sz="2000" b="1" i="1" dirty="0">
                <a:solidFill>
                  <a:schemeClr val="bg1"/>
                </a:solidFill>
              </a:rPr>
              <a:t> </a:t>
            </a:r>
            <a:r>
              <a:rPr lang="en-IN" sz="2000" b="1" i="1" dirty="0" err="1">
                <a:solidFill>
                  <a:schemeClr val="bg1"/>
                </a:solidFill>
              </a:rPr>
              <a:t>Polato</a:t>
            </a:r>
            <a:r>
              <a:rPr lang="en-IN" sz="2000" b="1" i="1" dirty="0">
                <a:solidFill>
                  <a:schemeClr val="bg1"/>
                </a:solidFill>
              </a:rPr>
              <a:t> </a:t>
            </a:r>
            <a:r>
              <a:rPr lang="en-IN" sz="2000" b="1" i="1" dirty="0" err="1">
                <a:solidFill>
                  <a:schemeClr val="bg1"/>
                </a:solidFill>
              </a:rPr>
              <a:t>a,b,n</a:t>
            </a:r>
            <a:r>
              <a:rPr lang="en-IN" sz="2000" b="1" i="1" dirty="0">
                <a:solidFill>
                  <a:schemeClr val="bg1"/>
                </a:solidFill>
              </a:rPr>
              <a:t> , </a:t>
            </a:r>
            <a:r>
              <a:rPr lang="en-IN" sz="2000" b="1" i="1" dirty="0" err="1">
                <a:solidFill>
                  <a:schemeClr val="bg1"/>
                </a:solidFill>
              </a:rPr>
              <a:t>Reginaldo</a:t>
            </a:r>
            <a:r>
              <a:rPr lang="en-IN" sz="2000" b="1" i="1" dirty="0">
                <a:solidFill>
                  <a:schemeClr val="bg1"/>
                </a:solidFill>
              </a:rPr>
              <a:t> </a:t>
            </a:r>
            <a:r>
              <a:rPr lang="en-IN" sz="2000" b="1" i="1" dirty="0" err="1">
                <a:solidFill>
                  <a:schemeClr val="bg1"/>
                </a:solidFill>
              </a:rPr>
              <a:t>Ré</a:t>
            </a:r>
            <a:r>
              <a:rPr lang="en-IN" sz="2000" b="1" i="1" dirty="0">
                <a:solidFill>
                  <a:schemeClr val="bg1"/>
                </a:solidFill>
              </a:rPr>
              <a:t> b , Alfredo Goldman a , Fabio </a:t>
            </a:r>
            <a:r>
              <a:rPr lang="en-IN" sz="2000" b="1" i="1" dirty="0" err="1">
                <a:solidFill>
                  <a:schemeClr val="bg1"/>
                </a:solidFill>
              </a:rPr>
              <a:t>Kon</a:t>
            </a:r>
            <a:r>
              <a:rPr lang="en-IN" sz="2000" b="1" i="1" dirty="0">
                <a:solidFill>
                  <a:schemeClr val="bg1"/>
                </a:solidFill>
              </a:rPr>
              <a:t>,”</a:t>
            </a:r>
            <a:r>
              <a:rPr lang="en-US" sz="2000" b="1" i="1" dirty="0">
                <a:solidFill>
                  <a:schemeClr val="bg1"/>
                </a:solidFill>
              </a:rPr>
              <a:t> A comprehensive view of Hadoop research—A systematic literature review</a:t>
            </a:r>
            <a:r>
              <a:rPr lang="en-IN" sz="2000" b="1" i="1" dirty="0">
                <a:solidFill>
                  <a:schemeClr val="bg1"/>
                </a:solidFill>
              </a:rPr>
              <a:t>”, in Journal of Network and Computer Applications 46(2014)</a:t>
            </a:r>
          </a:p>
          <a:p>
            <a:pPr marL="0" indent="0" algn="just">
              <a:buNone/>
            </a:pPr>
            <a:r>
              <a:rPr lang="en-US" dirty="0"/>
              <a:t> A systematic literature review to assess research contributions to Apache Hadoop. Our objective was to identify gaps, providing motivation for new research, and outline collaborations to Apache Hadoop and its ecosystem, classifying and quantifying the main topics addressed in the literature.</a:t>
            </a:r>
          </a:p>
          <a:p>
            <a:pPr marL="0" indent="0" algn="just">
              <a:buNone/>
            </a:pPr>
            <a:r>
              <a:rPr lang="en-US" b="1" i="1" dirty="0">
                <a:solidFill>
                  <a:schemeClr val="bg1"/>
                </a:solidFill>
              </a:rPr>
              <a:t>RESULT</a:t>
            </a:r>
            <a:r>
              <a:rPr lang="en-US" dirty="0"/>
              <a:t>:</a:t>
            </a:r>
          </a:p>
          <a:p>
            <a:pPr marL="0" indent="0" algn="just">
              <a:buNone/>
            </a:pPr>
            <a:r>
              <a:rPr lang="en-US" dirty="0"/>
              <a:t>The systematic review presented in this paper demonstrates that Hadoop has evolved into a solid platform to process large datasets. the research community has provided the development of new features to the framework</a:t>
            </a:r>
          </a:p>
          <a:p>
            <a:pPr marL="0" indent="0" algn="just">
              <a:buNone/>
            </a:pPr>
            <a:endParaRPr lang="en-IN" dirty="0"/>
          </a:p>
        </p:txBody>
      </p:sp>
    </p:spTree>
    <p:extLst>
      <p:ext uri="{BB962C8B-B14F-4D97-AF65-F5344CB8AC3E}">
        <p14:creationId xmlns:p14="http://schemas.microsoft.com/office/powerpoint/2010/main" val="3314422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429E2-5632-47FE-B85D-F7FE35F2EFDA}"/>
              </a:ext>
            </a:extLst>
          </p:cNvPr>
          <p:cNvSpPr>
            <a:spLocks noGrp="1"/>
          </p:cNvSpPr>
          <p:nvPr>
            <p:ph type="title"/>
          </p:nvPr>
        </p:nvSpPr>
        <p:spPr/>
        <p:txBody>
          <a:bodyPr/>
          <a:lstStyle/>
          <a:p>
            <a:r>
              <a:rPr lang="en-IN" dirty="0"/>
              <a:t>Literature survey</a:t>
            </a:r>
          </a:p>
        </p:txBody>
      </p:sp>
      <p:sp>
        <p:nvSpPr>
          <p:cNvPr id="3" name="Content Placeholder 2">
            <a:extLst>
              <a:ext uri="{FF2B5EF4-FFF2-40B4-BE49-F238E27FC236}">
                <a16:creationId xmlns:a16="http://schemas.microsoft.com/office/drawing/2014/main" id="{A871A385-BC66-42BC-8F48-0F4AF6495404}"/>
              </a:ext>
            </a:extLst>
          </p:cNvPr>
          <p:cNvSpPr>
            <a:spLocks noGrp="1"/>
          </p:cNvSpPr>
          <p:nvPr>
            <p:ph idx="1"/>
          </p:nvPr>
        </p:nvSpPr>
        <p:spPr>
          <a:xfrm>
            <a:off x="1034880" y="1892901"/>
            <a:ext cx="9905999" cy="3930849"/>
          </a:xfrm>
        </p:spPr>
        <p:txBody>
          <a:bodyPr>
            <a:normAutofit lnSpcReduction="10000"/>
          </a:bodyPr>
          <a:lstStyle/>
          <a:p>
            <a:pPr marL="0" indent="0">
              <a:buNone/>
            </a:pPr>
            <a:r>
              <a:rPr lang="en-IN" sz="2000" b="1" i="1" dirty="0" err="1">
                <a:solidFill>
                  <a:schemeClr val="bg1"/>
                </a:solidFill>
              </a:rPr>
              <a:t>PrathyushaRani</a:t>
            </a:r>
            <a:r>
              <a:rPr lang="en-IN" sz="2000" b="1" i="1" dirty="0">
                <a:solidFill>
                  <a:schemeClr val="bg1"/>
                </a:solidFill>
              </a:rPr>
              <a:t> </a:t>
            </a:r>
            <a:r>
              <a:rPr lang="en-IN" sz="2000" b="1" i="1" dirty="0" err="1">
                <a:solidFill>
                  <a:schemeClr val="bg1"/>
                </a:solidFill>
              </a:rPr>
              <a:t>Merla</a:t>
            </a:r>
            <a:r>
              <a:rPr lang="en-IN" sz="2000" b="1" i="1" dirty="0">
                <a:solidFill>
                  <a:schemeClr val="bg1"/>
                </a:solidFill>
              </a:rPr>
              <a:t>, </a:t>
            </a:r>
            <a:r>
              <a:rPr lang="en-IN" sz="2000" b="1" i="1" dirty="0" err="1">
                <a:solidFill>
                  <a:schemeClr val="bg1"/>
                </a:solidFill>
              </a:rPr>
              <a:t>Yiheng</a:t>
            </a:r>
            <a:r>
              <a:rPr lang="en-IN" sz="2000" b="1" i="1" dirty="0">
                <a:solidFill>
                  <a:schemeClr val="bg1"/>
                </a:solidFill>
              </a:rPr>
              <a:t> Liang, “Data </a:t>
            </a:r>
            <a:r>
              <a:rPr lang="en-IN" sz="2000" b="1" i="1" dirty="0" err="1">
                <a:solidFill>
                  <a:schemeClr val="bg1"/>
                </a:solidFill>
              </a:rPr>
              <a:t>Anlaysis</a:t>
            </a:r>
            <a:r>
              <a:rPr lang="en-IN" sz="2000" b="1" i="1" dirty="0">
                <a:solidFill>
                  <a:schemeClr val="bg1"/>
                </a:solidFill>
              </a:rPr>
              <a:t> Using </a:t>
            </a:r>
            <a:r>
              <a:rPr lang="en-IN" sz="2000" b="1" i="1" dirty="0" err="1">
                <a:solidFill>
                  <a:schemeClr val="bg1"/>
                </a:solidFill>
              </a:rPr>
              <a:t>Hadoop</a:t>
            </a:r>
            <a:r>
              <a:rPr lang="en-IN" sz="2000" b="1" i="1" dirty="0">
                <a:solidFill>
                  <a:schemeClr val="bg1"/>
                </a:solidFill>
              </a:rPr>
              <a:t> Map Reduce Environment”, in </a:t>
            </a:r>
            <a:r>
              <a:rPr lang="en-US" sz="2000" b="1" i="1" dirty="0">
                <a:solidFill>
                  <a:schemeClr val="bg1"/>
                </a:solidFill>
              </a:rPr>
              <a:t>IEEE International Conference on Big Data (BIGDATA), 2017</a:t>
            </a:r>
            <a:r>
              <a:rPr lang="en-IN" sz="2000" b="1" i="1" dirty="0">
                <a:solidFill>
                  <a:schemeClr val="bg1"/>
                </a:solidFill>
              </a:rPr>
              <a:t> </a:t>
            </a:r>
          </a:p>
          <a:p>
            <a:pPr marL="0" indent="0">
              <a:buNone/>
            </a:pPr>
            <a:r>
              <a:rPr lang="en-US" sz="2000" dirty="0"/>
              <a:t>This project deals with analysis of YouTube data using Hadoop MapReduce framework on a cloud platform AWS. Hadoop multi node cluster is setup on private cloud called AWS (Amazon Web Services). Within AWS, I have set up EC2 instances with one name node and 5 data nodes. The video statistics obtained from the API is stored into the HDFS (Hadoop Distributed File System) and the data processing is done by the MapReduce system.</a:t>
            </a:r>
          </a:p>
          <a:p>
            <a:pPr marL="0" indent="0">
              <a:buNone/>
            </a:pPr>
            <a:r>
              <a:rPr lang="en-US" sz="2000" b="1" i="1" dirty="0">
                <a:solidFill>
                  <a:schemeClr val="bg1"/>
                </a:solidFill>
              </a:rPr>
              <a:t>RESULT:	 </a:t>
            </a:r>
          </a:p>
          <a:p>
            <a:pPr marL="0" indent="0">
              <a:buNone/>
            </a:pPr>
            <a:r>
              <a:rPr lang="en-US" sz="2000" dirty="0"/>
              <a:t>Introducing data analysis using Hadoop and MapReduce. The efficiency of analyzing the data improves exponentially using MapReduce algorithms.</a:t>
            </a:r>
            <a:endParaRPr lang="en-IN" sz="2000" dirty="0"/>
          </a:p>
          <a:p>
            <a:pPr marL="0" indent="0">
              <a:buNone/>
            </a:pPr>
            <a:endParaRPr lang="en-IN" sz="2000" b="1" i="1" dirty="0">
              <a:solidFill>
                <a:schemeClr val="bg1"/>
              </a:solidFill>
            </a:endParaRPr>
          </a:p>
          <a:p>
            <a:pPr marL="0" indent="0">
              <a:buNone/>
            </a:pPr>
            <a:endParaRPr lang="en-IN" dirty="0"/>
          </a:p>
        </p:txBody>
      </p:sp>
    </p:spTree>
    <p:extLst>
      <p:ext uri="{BB962C8B-B14F-4D97-AF65-F5344CB8AC3E}">
        <p14:creationId xmlns:p14="http://schemas.microsoft.com/office/powerpoint/2010/main" val="503877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D5CEE-33F8-4959-B9C0-AF81DEAC2ABA}"/>
              </a:ext>
            </a:extLst>
          </p:cNvPr>
          <p:cNvSpPr>
            <a:spLocks noGrp="1"/>
          </p:cNvSpPr>
          <p:nvPr>
            <p:ph type="title"/>
          </p:nvPr>
        </p:nvSpPr>
        <p:spPr/>
        <p:txBody>
          <a:bodyPr/>
          <a:lstStyle/>
          <a:p>
            <a:r>
              <a:rPr lang="en-IN" dirty="0"/>
              <a:t>Literature survey</a:t>
            </a:r>
          </a:p>
        </p:txBody>
      </p:sp>
      <p:sp>
        <p:nvSpPr>
          <p:cNvPr id="3" name="Content Placeholder 2">
            <a:extLst>
              <a:ext uri="{FF2B5EF4-FFF2-40B4-BE49-F238E27FC236}">
                <a16:creationId xmlns:a16="http://schemas.microsoft.com/office/drawing/2014/main" id="{F34F8987-A295-4440-ACBD-FD7FCEAD9CDE}"/>
              </a:ext>
            </a:extLst>
          </p:cNvPr>
          <p:cNvSpPr>
            <a:spLocks noGrp="1"/>
          </p:cNvSpPr>
          <p:nvPr>
            <p:ph idx="1"/>
          </p:nvPr>
        </p:nvSpPr>
        <p:spPr>
          <a:xfrm>
            <a:off x="1079268" y="1821879"/>
            <a:ext cx="9905999" cy="4010749"/>
          </a:xfrm>
        </p:spPr>
        <p:txBody>
          <a:bodyPr>
            <a:normAutofit fontScale="92500" lnSpcReduction="20000"/>
          </a:bodyPr>
          <a:lstStyle/>
          <a:p>
            <a:pPr marL="0" indent="0" algn="just">
              <a:buNone/>
            </a:pPr>
            <a:r>
              <a:rPr lang="en-IN" sz="2000" b="1" i="1" dirty="0">
                <a:solidFill>
                  <a:schemeClr val="bg1"/>
                </a:solidFill>
              </a:rPr>
              <a:t>Feng Li, </a:t>
            </a:r>
            <a:r>
              <a:rPr lang="en-IN" sz="2000" b="1" i="1" dirty="0" err="1">
                <a:solidFill>
                  <a:schemeClr val="bg1"/>
                </a:solidFill>
              </a:rPr>
              <a:t>Beng</a:t>
            </a:r>
            <a:r>
              <a:rPr lang="en-IN" sz="2000" b="1" i="1" dirty="0">
                <a:solidFill>
                  <a:schemeClr val="bg1"/>
                </a:solidFill>
              </a:rPr>
              <a:t> Chin </a:t>
            </a:r>
            <a:r>
              <a:rPr lang="en-IN" sz="2000" b="1" i="1" dirty="0" err="1">
                <a:solidFill>
                  <a:schemeClr val="bg1"/>
                </a:solidFill>
              </a:rPr>
              <a:t>Ooi</a:t>
            </a:r>
            <a:r>
              <a:rPr lang="en-IN" sz="2000" b="1" i="1" dirty="0">
                <a:solidFill>
                  <a:schemeClr val="bg1"/>
                </a:solidFill>
              </a:rPr>
              <a:t>, M. Tamer </a:t>
            </a:r>
            <a:r>
              <a:rPr lang="en-IN" sz="2000" b="1" i="1" dirty="0" err="1">
                <a:solidFill>
                  <a:schemeClr val="bg1"/>
                </a:solidFill>
              </a:rPr>
              <a:t>Ozsu</a:t>
            </a:r>
            <a:r>
              <a:rPr lang="en-IN" sz="2000" b="1" i="1" dirty="0">
                <a:solidFill>
                  <a:schemeClr val="bg1"/>
                </a:solidFill>
              </a:rPr>
              <a:t>, and </a:t>
            </a:r>
            <a:r>
              <a:rPr lang="en-IN" sz="2000" b="1" i="1" dirty="0" err="1">
                <a:solidFill>
                  <a:schemeClr val="bg1"/>
                </a:solidFill>
              </a:rPr>
              <a:t>Sai</a:t>
            </a:r>
            <a:r>
              <a:rPr lang="en-IN" sz="2000" b="1" i="1" dirty="0">
                <a:solidFill>
                  <a:schemeClr val="bg1"/>
                </a:solidFill>
              </a:rPr>
              <a:t> Wu, ”Distributed data management using </a:t>
            </a:r>
            <a:r>
              <a:rPr lang="en-IN" sz="2000" b="1" i="1" dirty="0" err="1">
                <a:solidFill>
                  <a:schemeClr val="bg1"/>
                </a:solidFill>
              </a:rPr>
              <a:t>MapReduce</a:t>
            </a:r>
            <a:r>
              <a:rPr lang="en-IN" sz="2000" b="1" i="1" dirty="0">
                <a:solidFill>
                  <a:schemeClr val="bg1"/>
                </a:solidFill>
              </a:rPr>
              <a:t>”, in ACM </a:t>
            </a:r>
            <a:r>
              <a:rPr lang="en-IN" sz="2000" b="1" i="1" dirty="0" err="1">
                <a:solidFill>
                  <a:schemeClr val="bg1"/>
                </a:solidFill>
              </a:rPr>
              <a:t>Comput</a:t>
            </a:r>
            <a:r>
              <a:rPr lang="en-IN" sz="2000" b="1" i="1" dirty="0">
                <a:solidFill>
                  <a:schemeClr val="bg1"/>
                </a:solidFill>
              </a:rPr>
              <a:t>. </a:t>
            </a:r>
            <a:r>
              <a:rPr lang="en-IN" sz="2000" b="1" i="1" dirty="0" err="1">
                <a:solidFill>
                  <a:schemeClr val="bg1"/>
                </a:solidFill>
              </a:rPr>
              <a:t>Surv</a:t>
            </a:r>
            <a:r>
              <a:rPr lang="en-IN" sz="2000" b="1" i="1" dirty="0">
                <a:solidFill>
                  <a:schemeClr val="bg1"/>
                </a:solidFill>
              </a:rPr>
              <a:t>. 46, 3, Article 31 (January 2014)</a:t>
            </a:r>
          </a:p>
          <a:p>
            <a:pPr marL="0" indent="0" algn="just">
              <a:buNone/>
            </a:pPr>
            <a:r>
              <a:rPr lang="en-US" sz="2000" dirty="0"/>
              <a:t>MapReduce is a framework for processing and managing large-scale datasets in a distributed cluster, which has been used for applications such as generating search indexes, document clustering, access log analysis, and various other forms of data </a:t>
            </a:r>
            <a:r>
              <a:rPr lang="en-US" sz="2000" dirty="0" err="1"/>
              <a:t>analytics.MapReduce</a:t>
            </a:r>
            <a:r>
              <a:rPr lang="en-US" sz="2000" dirty="0"/>
              <a:t> adopts a flexible computation model with a simple interface consisting of map and reduce functions whose implementations can be customized by application developers. Since its introduction, a substantial amount of research effort has been directed toward making it more usable and efficient for supporting database-centric operations</a:t>
            </a:r>
          </a:p>
          <a:p>
            <a:pPr marL="0" indent="0" algn="just">
              <a:buNone/>
            </a:pPr>
            <a:r>
              <a:rPr lang="en-US" sz="2000" b="1" i="1" dirty="0">
                <a:solidFill>
                  <a:schemeClr val="bg1"/>
                </a:solidFill>
              </a:rPr>
              <a:t>RESULT:</a:t>
            </a:r>
          </a:p>
          <a:p>
            <a:pPr marL="0" indent="0" algn="just">
              <a:buNone/>
            </a:pPr>
            <a:r>
              <a:rPr lang="en-US" sz="2000" dirty="0"/>
              <a:t>A comprehensive review of a wide range of proposals and systems that focusing fundamentally on the support of distributed data management and processing using the MapReduce framework</a:t>
            </a:r>
            <a:endParaRPr lang="en-US" sz="2000" b="1" i="1" dirty="0">
              <a:solidFill>
                <a:schemeClr val="bg1"/>
              </a:solidFill>
            </a:endParaRPr>
          </a:p>
          <a:p>
            <a:pPr marL="0" indent="0" algn="just">
              <a:buNone/>
            </a:pPr>
            <a:endParaRPr lang="en-IN" sz="2000" b="1" i="1" dirty="0">
              <a:solidFill>
                <a:schemeClr val="bg1"/>
              </a:solidFill>
            </a:endParaRPr>
          </a:p>
        </p:txBody>
      </p:sp>
    </p:spTree>
    <p:extLst>
      <p:ext uri="{BB962C8B-B14F-4D97-AF65-F5344CB8AC3E}">
        <p14:creationId xmlns:p14="http://schemas.microsoft.com/office/powerpoint/2010/main" val="3362882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1D871-3514-4E17-B0ED-67781F0B1E82}"/>
              </a:ext>
            </a:extLst>
          </p:cNvPr>
          <p:cNvSpPr>
            <a:spLocks noGrp="1"/>
          </p:cNvSpPr>
          <p:nvPr>
            <p:ph type="title"/>
          </p:nvPr>
        </p:nvSpPr>
        <p:spPr/>
        <p:txBody>
          <a:bodyPr/>
          <a:lstStyle/>
          <a:p>
            <a:r>
              <a:rPr lang="en-IN" dirty="0"/>
              <a:t>Literature Survey</a:t>
            </a:r>
          </a:p>
        </p:txBody>
      </p:sp>
      <p:sp>
        <p:nvSpPr>
          <p:cNvPr id="3" name="Content Placeholder 2">
            <a:extLst>
              <a:ext uri="{FF2B5EF4-FFF2-40B4-BE49-F238E27FC236}">
                <a16:creationId xmlns:a16="http://schemas.microsoft.com/office/drawing/2014/main" id="{DDEB1A70-1500-429E-B75D-AF40067A7A18}"/>
              </a:ext>
            </a:extLst>
          </p:cNvPr>
          <p:cNvSpPr>
            <a:spLocks noGrp="1"/>
          </p:cNvSpPr>
          <p:nvPr>
            <p:ph idx="1"/>
          </p:nvPr>
        </p:nvSpPr>
        <p:spPr>
          <a:xfrm>
            <a:off x="1141412" y="1841113"/>
            <a:ext cx="9905999" cy="4257845"/>
          </a:xfrm>
        </p:spPr>
        <p:txBody>
          <a:bodyPr>
            <a:normAutofit fontScale="55000" lnSpcReduction="20000"/>
          </a:bodyPr>
          <a:lstStyle/>
          <a:p>
            <a:pPr marL="0" indent="0" algn="just">
              <a:buNone/>
            </a:pPr>
            <a:r>
              <a:rPr lang="en-IN" sz="3300" b="1" i="1" dirty="0" err="1">
                <a:solidFill>
                  <a:schemeClr val="bg1"/>
                </a:solidFill>
              </a:rPr>
              <a:t>Arushi</a:t>
            </a:r>
            <a:r>
              <a:rPr lang="en-IN" sz="3300" b="1" i="1" dirty="0">
                <a:solidFill>
                  <a:schemeClr val="bg1"/>
                </a:solidFill>
              </a:rPr>
              <a:t> </a:t>
            </a:r>
            <a:r>
              <a:rPr lang="en-IN" sz="3300" b="1" i="1" dirty="0" err="1">
                <a:solidFill>
                  <a:schemeClr val="bg1"/>
                </a:solidFill>
              </a:rPr>
              <a:t>Jaina</a:t>
            </a:r>
            <a:r>
              <a:rPr lang="en-IN" sz="3300" b="1" i="1" dirty="0">
                <a:solidFill>
                  <a:schemeClr val="bg1"/>
                </a:solidFill>
              </a:rPr>
              <a:t>, Vishal </a:t>
            </a:r>
            <a:r>
              <a:rPr lang="en-IN" sz="3300" b="1" i="1" dirty="0" err="1">
                <a:solidFill>
                  <a:schemeClr val="bg1"/>
                </a:solidFill>
              </a:rPr>
              <a:t>Bhatnagara</a:t>
            </a:r>
            <a:r>
              <a:rPr lang="en-IN" sz="3300" b="1" i="1" dirty="0">
                <a:solidFill>
                  <a:schemeClr val="bg1"/>
                </a:solidFill>
              </a:rPr>
              <a:t> </a:t>
            </a:r>
            <a:r>
              <a:rPr lang="en-US" sz="3300" b="1" i="1" dirty="0" err="1">
                <a:solidFill>
                  <a:schemeClr val="bg1"/>
                </a:solidFill>
              </a:rPr>
              <a:t>Ambedkar</a:t>
            </a:r>
            <a:r>
              <a:rPr lang="en-US" sz="3300" b="1" i="1" dirty="0">
                <a:solidFill>
                  <a:schemeClr val="bg1"/>
                </a:solidFill>
              </a:rPr>
              <a:t>,</a:t>
            </a:r>
            <a:r>
              <a:rPr lang="en-IN" sz="3300" b="1" i="1" dirty="0">
                <a:solidFill>
                  <a:schemeClr val="bg1"/>
                </a:solidFill>
              </a:rPr>
              <a:t>“</a:t>
            </a:r>
            <a:r>
              <a:rPr lang="en-US" sz="3300" b="1" i="1" dirty="0">
                <a:solidFill>
                  <a:schemeClr val="bg1"/>
                </a:solidFill>
              </a:rPr>
              <a:t>Crime Data Analysis Using Pig with Hadoop” in International Conference on Information Security &amp; Privacy (ICISP2015), 2015</a:t>
            </a:r>
          </a:p>
          <a:p>
            <a:pPr marL="0" indent="0" algn="just">
              <a:buNone/>
            </a:pPr>
            <a:r>
              <a:rPr lang="en-US" sz="3300" dirty="0">
                <a:effectLst/>
              </a:rPr>
              <a:t> Hadoop is a framework for the analysis and transformation of very large data sets using the Map Reduce paradigm. An important characteristic of Hadoop is the splitting of data and computation across thousands of hosts and running applications in parallel close to their data. Hadoop accomplish this by HDFS and Map Reduce. Pig is an apache open source project. It runs on Hadoop by making use of both HDFS and Map Reduce. There are two main components for Pig. First component Pig Latin is the parallel dataflow language which is designed in such a way to fit between the SQL and the Map Reduce. Pig Latin enables the use to define the reading, processing, storing the data in parallel. Pig Latin script explicates a directed acyclic graph, where data flows are represented as edges and operators are represented as nodes. The second component is the run time environment in which Pig Latin programs are executed.</a:t>
            </a:r>
          </a:p>
          <a:p>
            <a:pPr marL="0" indent="0" algn="just">
              <a:buNone/>
            </a:pPr>
            <a:r>
              <a:rPr lang="en-US" sz="2900" b="1" i="1" dirty="0">
                <a:solidFill>
                  <a:schemeClr val="bg1"/>
                </a:solidFill>
                <a:effectLst/>
              </a:rPr>
              <a:t>RESULT:</a:t>
            </a:r>
          </a:p>
          <a:p>
            <a:pPr marL="0" indent="0" algn="just">
              <a:buNone/>
            </a:pPr>
            <a:r>
              <a:rPr lang="en-US" sz="2900" dirty="0">
                <a:effectLst/>
              </a:rPr>
              <a:t>Application of Pig Latin over Hadoop framework provides easy implementation of </a:t>
            </a:r>
            <a:r>
              <a:rPr lang="en-US" sz="2900" dirty="0" err="1">
                <a:effectLst/>
              </a:rPr>
              <a:t>mapreduce</a:t>
            </a:r>
            <a:r>
              <a:rPr lang="en-US" sz="2900" dirty="0">
                <a:effectLst/>
              </a:rPr>
              <a:t> over Hadoop framework. Data flow language helps in converting query language into map reduce algorithm</a:t>
            </a:r>
          </a:p>
          <a:p>
            <a:pPr marL="0" indent="0" algn="just">
              <a:buNone/>
            </a:pPr>
            <a:endParaRPr lang="en-US" sz="2000" dirty="0">
              <a:effectLst/>
            </a:endParaRPr>
          </a:p>
          <a:p>
            <a:pPr marL="0" indent="0" algn="just">
              <a:buNone/>
            </a:pPr>
            <a:endParaRPr lang="en-IN" sz="2000" b="1" i="1" dirty="0">
              <a:solidFill>
                <a:schemeClr val="bg1"/>
              </a:solidFill>
            </a:endParaRPr>
          </a:p>
        </p:txBody>
      </p:sp>
    </p:spTree>
    <p:extLst>
      <p:ext uri="{BB962C8B-B14F-4D97-AF65-F5344CB8AC3E}">
        <p14:creationId xmlns:p14="http://schemas.microsoft.com/office/powerpoint/2010/main" val="3871945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724D9-18C2-4A00-8A11-A8E5D8C25FA7}"/>
              </a:ext>
            </a:extLst>
          </p:cNvPr>
          <p:cNvSpPr>
            <a:spLocks noGrp="1"/>
          </p:cNvSpPr>
          <p:nvPr>
            <p:ph type="title"/>
          </p:nvPr>
        </p:nvSpPr>
        <p:spPr/>
        <p:txBody>
          <a:bodyPr/>
          <a:lstStyle/>
          <a:p>
            <a:r>
              <a:rPr lang="en-IN" dirty="0"/>
              <a:t>EXISTING SYSTEM</a:t>
            </a:r>
          </a:p>
        </p:txBody>
      </p:sp>
      <p:sp>
        <p:nvSpPr>
          <p:cNvPr id="3" name="Content Placeholder 2">
            <a:extLst>
              <a:ext uri="{FF2B5EF4-FFF2-40B4-BE49-F238E27FC236}">
                <a16:creationId xmlns:a16="http://schemas.microsoft.com/office/drawing/2014/main" id="{C9D77E6D-7D90-43C4-BF09-7E1C33FA7535}"/>
              </a:ext>
            </a:extLst>
          </p:cNvPr>
          <p:cNvSpPr>
            <a:spLocks noGrp="1"/>
          </p:cNvSpPr>
          <p:nvPr>
            <p:ph idx="1"/>
          </p:nvPr>
        </p:nvSpPr>
        <p:spPr>
          <a:xfrm>
            <a:off x="1141412" y="2105966"/>
            <a:ext cx="9905999" cy="3541714"/>
          </a:xfrm>
        </p:spPr>
        <p:txBody>
          <a:bodyPr/>
          <a:lstStyle/>
          <a:p>
            <a:pPr marL="0" indent="0" algn="just">
              <a:buNone/>
            </a:pPr>
            <a:r>
              <a:rPr lang="en-IN" b="1" i="1" dirty="0">
                <a:solidFill>
                  <a:schemeClr val="bg1">
                    <a:lumMod val="95000"/>
                    <a:lumOff val="5000"/>
                  </a:schemeClr>
                </a:solidFill>
              </a:rPr>
              <a:t>“According to RBI statistics, a bank can handle 8,00,00,000 transactions in a single month”</a:t>
            </a:r>
          </a:p>
          <a:p>
            <a:r>
              <a:rPr lang="en-IN" dirty="0"/>
              <a:t>Traditional client server architecture is being used to analyse the customer patterns which is less accurate and inefficient.</a:t>
            </a:r>
          </a:p>
          <a:p>
            <a:r>
              <a:rPr lang="en-IN" dirty="0"/>
              <a:t> Considering the advances in recent technologies and high amount of data that is being processed, there can be a better way of analysing the customer behaviour.</a:t>
            </a:r>
          </a:p>
          <a:p>
            <a:pPr algn="just"/>
            <a:endParaRPr lang="en-IN" dirty="0"/>
          </a:p>
        </p:txBody>
      </p:sp>
    </p:spTree>
    <p:extLst>
      <p:ext uri="{BB962C8B-B14F-4D97-AF65-F5344CB8AC3E}">
        <p14:creationId xmlns:p14="http://schemas.microsoft.com/office/powerpoint/2010/main" val="1476281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7F424-D60B-4596-A4D5-4A9DB02169CF}"/>
              </a:ext>
            </a:extLst>
          </p:cNvPr>
          <p:cNvSpPr>
            <a:spLocks noGrp="1"/>
          </p:cNvSpPr>
          <p:nvPr>
            <p:ph type="title"/>
          </p:nvPr>
        </p:nvSpPr>
        <p:spPr>
          <a:xfrm>
            <a:off x="1141412" y="645151"/>
            <a:ext cx="9905998" cy="1478570"/>
          </a:xfrm>
        </p:spPr>
        <p:txBody>
          <a:bodyPr>
            <a:normAutofit fontScale="90000"/>
          </a:bodyPr>
          <a:lstStyle/>
          <a:p>
            <a:r>
              <a:rPr lang="en-IN" dirty="0"/>
              <a:t>PROPOSED SYSTEM</a:t>
            </a:r>
            <a:br>
              <a:rPr lang="en-IN" dirty="0"/>
            </a:br>
            <a:br>
              <a:rPr lang="en-IN" dirty="0"/>
            </a:br>
            <a:r>
              <a:rPr lang="en-IN" dirty="0">
                <a:solidFill>
                  <a:schemeClr val="bg1">
                    <a:lumMod val="95000"/>
                    <a:lumOff val="5000"/>
                  </a:schemeClr>
                </a:solidFill>
              </a:rPr>
              <a:t>CONCEPT</a:t>
            </a:r>
          </a:p>
        </p:txBody>
      </p:sp>
      <p:sp>
        <p:nvSpPr>
          <p:cNvPr id="3" name="Content Placeholder 2">
            <a:extLst>
              <a:ext uri="{FF2B5EF4-FFF2-40B4-BE49-F238E27FC236}">
                <a16:creationId xmlns:a16="http://schemas.microsoft.com/office/drawing/2014/main" id="{A70A68EC-35D8-44D4-9928-EF0CD2460088}"/>
              </a:ext>
            </a:extLst>
          </p:cNvPr>
          <p:cNvSpPr>
            <a:spLocks noGrp="1"/>
          </p:cNvSpPr>
          <p:nvPr>
            <p:ph idx="1"/>
          </p:nvPr>
        </p:nvSpPr>
        <p:spPr>
          <a:xfrm>
            <a:off x="1141412" y="2382652"/>
            <a:ext cx="9905999" cy="3541714"/>
          </a:xfrm>
        </p:spPr>
        <p:txBody>
          <a:bodyPr/>
          <a:lstStyle/>
          <a:p>
            <a:r>
              <a:rPr lang="en-IN" dirty="0"/>
              <a:t>Using Hadoop ecosystem to perform analysis over the bank customer data</a:t>
            </a:r>
          </a:p>
          <a:p>
            <a:r>
              <a:rPr lang="en-IN" dirty="0"/>
              <a:t>Classifying customers into High, Medium and Low risk customers.</a:t>
            </a:r>
          </a:p>
          <a:p>
            <a:r>
              <a:rPr lang="en-IN" dirty="0"/>
              <a:t>Clustering and analysing the clusters.</a:t>
            </a:r>
          </a:p>
          <a:p>
            <a:pPr lvl="1"/>
            <a:r>
              <a:rPr lang="en-IN" dirty="0"/>
              <a:t>Classification using Hadoop framework and Apache Pig</a:t>
            </a:r>
          </a:p>
          <a:p>
            <a:pPr lvl="1"/>
            <a:r>
              <a:rPr lang="en-IN" dirty="0"/>
              <a:t>Clustering and analysis using R Programming</a:t>
            </a:r>
          </a:p>
        </p:txBody>
      </p:sp>
    </p:spTree>
    <p:extLst>
      <p:ext uri="{BB962C8B-B14F-4D97-AF65-F5344CB8AC3E}">
        <p14:creationId xmlns:p14="http://schemas.microsoft.com/office/powerpoint/2010/main" val="8492002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0</TotalTime>
  <Words>1115</Words>
  <Application>Microsoft Office PowerPoint</Application>
  <PresentationFormat>Widescreen</PresentationFormat>
  <Paragraphs>166</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Tw Cen MT</vt:lpstr>
      <vt:lpstr>Circuit</vt:lpstr>
      <vt:lpstr>Classification and clustering of bank data using Hadoop, pig and r</vt:lpstr>
      <vt:lpstr>PROBLEM STATEMENT</vt:lpstr>
      <vt:lpstr>OBJECTIVES</vt:lpstr>
      <vt:lpstr>Literature survey</vt:lpstr>
      <vt:lpstr>Literature survey</vt:lpstr>
      <vt:lpstr>Literature survey</vt:lpstr>
      <vt:lpstr>Literature Survey</vt:lpstr>
      <vt:lpstr>EXISTING SYSTEM</vt:lpstr>
      <vt:lpstr>PROPOSED SYSTEM  CONCEPT</vt:lpstr>
      <vt:lpstr>Proposed system  context diagram</vt:lpstr>
      <vt:lpstr>Proposed system system architecture</vt:lpstr>
      <vt:lpstr>modules</vt:lpstr>
      <vt:lpstr>DATA FLOW DIAGRAM</vt:lpstr>
      <vt:lpstr>Preprocessing Data MODULE 1</vt:lpstr>
      <vt:lpstr>Establishing relationships and creating tables Module 2</vt:lpstr>
      <vt:lpstr>Extracting data module 3</vt:lpstr>
      <vt:lpstr>Clustering data Module 4</vt:lpstr>
      <vt:lpstr>ALGORITHM:</vt:lpstr>
      <vt:lpstr>Advantages</vt:lpstr>
      <vt:lpstr>disadvantages</vt:lpstr>
      <vt:lpstr>requirements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FAHEEN NAZAR</dc:creator>
  <cp:lastModifiedBy>FAHEEN NAZAR</cp:lastModifiedBy>
  <cp:revision>56</cp:revision>
  <dcterms:created xsi:type="dcterms:W3CDTF">2019-01-29T07:59:05Z</dcterms:created>
  <dcterms:modified xsi:type="dcterms:W3CDTF">2019-02-01T06:51:44Z</dcterms:modified>
</cp:coreProperties>
</file>