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68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6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50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5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2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88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9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0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6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6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5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9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9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3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07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-SMAC.2017.805829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A30D-DD5D-414D-A695-D8C7EBDF7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270107"/>
            <a:ext cx="8791575" cy="23876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Classification and clustering of bank data using Hadoop, pig and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1927D-0210-4B7A-B751-DD599C03B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4482" y="3372413"/>
            <a:ext cx="4208017" cy="1655762"/>
          </a:xfrm>
        </p:spPr>
        <p:txBody>
          <a:bodyPr>
            <a:normAutofit fontScale="25000" lnSpcReduction="20000"/>
          </a:bodyPr>
          <a:lstStyle/>
          <a:p>
            <a:r>
              <a:rPr lang="en-IN" sz="6400" dirty="0">
                <a:solidFill>
                  <a:schemeClr val="tx1"/>
                </a:solidFill>
              </a:rPr>
              <a:t>PROJECT SUBMITTED BY,</a:t>
            </a:r>
          </a:p>
          <a:p>
            <a:r>
              <a:rPr lang="en-IN" sz="6400" dirty="0">
                <a:solidFill>
                  <a:schemeClr val="tx1"/>
                </a:solidFill>
              </a:rPr>
              <a:t>AGILAN S                            15EUIT003</a:t>
            </a:r>
          </a:p>
          <a:p>
            <a:r>
              <a:rPr lang="en-IN" sz="6400" dirty="0">
                <a:solidFill>
                  <a:schemeClr val="tx1"/>
                </a:solidFill>
              </a:rPr>
              <a:t>ARUN KUMAR A K                15EUIT011</a:t>
            </a:r>
          </a:p>
          <a:p>
            <a:r>
              <a:rPr lang="en-IN" sz="6400" dirty="0">
                <a:solidFill>
                  <a:schemeClr val="tx1"/>
                </a:solidFill>
              </a:rPr>
              <a:t>FAHEEN FATHIMA B N           15EUIT030</a:t>
            </a:r>
          </a:p>
          <a:p>
            <a:r>
              <a:rPr lang="en-IN" sz="6400" dirty="0">
                <a:solidFill>
                  <a:schemeClr val="tx1"/>
                </a:solidFill>
              </a:rPr>
              <a:t>VINITHA B                            16EUIT518</a:t>
            </a: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196DF-8E8A-4B68-8227-535CB532F589}"/>
              </a:ext>
            </a:extLst>
          </p:cNvPr>
          <p:cNvSpPr/>
          <p:nvPr/>
        </p:nvSpPr>
        <p:spPr>
          <a:xfrm>
            <a:off x="2488706" y="3372413"/>
            <a:ext cx="39387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GUIDED BY,</a:t>
            </a:r>
          </a:p>
          <a:p>
            <a:endParaRPr lang="en-IN" dirty="0"/>
          </a:p>
          <a:p>
            <a:r>
              <a:rPr lang="en-IN" dirty="0" err="1"/>
              <a:t>Dr.S.BALAKRISHNAN</a:t>
            </a:r>
            <a:r>
              <a:rPr lang="en-IN" dirty="0"/>
              <a:t>,</a:t>
            </a:r>
          </a:p>
          <a:p>
            <a:r>
              <a:rPr lang="en-IN" dirty="0"/>
              <a:t>Department of Information Technology,</a:t>
            </a:r>
          </a:p>
          <a:p>
            <a:r>
              <a:rPr lang="en-IN" dirty="0"/>
              <a:t>SKCET.</a:t>
            </a:r>
          </a:p>
        </p:txBody>
      </p:sp>
    </p:spTree>
    <p:extLst>
      <p:ext uri="{BB962C8B-B14F-4D97-AF65-F5344CB8AC3E}">
        <p14:creationId xmlns:p14="http://schemas.microsoft.com/office/powerpoint/2010/main" val="28517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F424-D60B-4596-A4D5-4A9DB021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45151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IN" dirty="0"/>
              <a:t>PROPOSED SYSTEM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68EC-35D8-44D4-9928-EF0CD246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2652"/>
            <a:ext cx="9905999" cy="3541714"/>
          </a:xfrm>
        </p:spPr>
        <p:txBody>
          <a:bodyPr/>
          <a:lstStyle/>
          <a:p>
            <a:r>
              <a:rPr lang="en-IN" dirty="0"/>
              <a:t>Using Hadoop ecosystem to perform analysis over the bank customer data</a:t>
            </a:r>
          </a:p>
          <a:p>
            <a:r>
              <a:rPr lang="en-IN" dirty="0"/>
              <a:t>Classifying customers into High, Medium and Low risk customers.</a:t>
            </a:r>
          </a:p>
          <a:p>
            <a:r>
              <a:rPr lang="en-IN" dirty="0"/>
              <a:t>Clustering and analysing the clusters for better accuracy.</a:t>
            </a:r>
          </a:p>
          <a:p>
            <a:pPr lvl="1"/>
            <a:r>
              <a:rPr lang="en-IN" dirty="0"/>
              <a:t>Classification using Hadoop framework and Apache Pig</a:t>
            </a:r>
          </a:p>
          <a:p>
            <a:pPr lvl="1"/>
            <a:r>
              <a:rPr lang="en-IN" dirty="0"/>
              <a:t>Clustering and analysis using R Programming</a:t>
            </a:r>
          </a:p>
        </p:txBody>
      </p:sp>
    </p:spTree>
    <p:extLst>
      <p:ext uri="{BB962C8B-B14F-4D97-AF65-F5344CB8AC3E}">
        <p14:creationId xmlns:p14="http://schemas.microsoft.com/office/powerpoint/2010/main" val="84920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0375-EE8E-425E-AA9D-D59D6468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Proposed system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context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2E03-3E6E-4B09-BCC3-D648A2E1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8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9801-F5CC-4EF7-8398-8A75859B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  <a:br>
              <a:rPr lang="en-IN" dirty="0"/>
            </a:b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system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95AB-6AC4-48FA-BA05-1835585C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3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35A2-10E4-439C-A485-759D5B88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8C92-5E68-4EFF-8DAC-D0267449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7546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err="1"/>
              <a:t>Preprocessing</a:t>
            </a:r>
            <a:r>
              <a:rPr lang="en-IN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Creating relationships and tables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Classification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Clustering data</a:t>
            </a:r>
          </a:p>
        </p:txBody>
      </p:sp>
    </p:spTree>
    <p:extLst>
      <p:ext uri="{BB962C8B-B14F-4D97-AF65-F5344CB8AC3E}">
        <p14:creationId xmlns:p14="http://schemas.microsoft.com/office/powerpoint/2010/main" val="54456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C30A-367B-4BAE-977E-7BE5E56F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8949"/>
            <a:ext cx="9905998" cy="1478570"/>
          </a:xfrm>
        </p:spPr>
        <p:txBody>
          <a:bodyPr/>
          <a:lstStyle/>
          <a:p>
            <a:r>
              <a:rPr lang="en-IN" dirty="0"/>
              <a:t>DATA 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48BCA-AAF9-4D25-927B-2F8BA94DB130}"/>
              </a:ext>
            </a:extLst>
          </p:cNvPr>
          <p:cNvSpPr/>
          <p:nvPr/>
        </p:nvSpPr>
        <p:spPr>
          <a:xfrm>
            <a:off x="1393794" y="2902998"/>
            <a:ext cx="1145220" cy="6835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Bank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9517A4-D399-420C-942C-192F9EE9595D}"/>
              </a:ext>
            </a:extLst>
          </p:cNvPr>
          <p:cNvCxnSpPr/>
          <p:nvPr/>
        </p:nvCxnSpPr>
        <p:spPr>
          <a:xfrm>
            <a:off x="2539014" y="3222594"/>
            <a:ext cx="5504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4ADB433-EBC0-4660-8C21-DEC0C566CFE3}"/>
              </a:ext>
            </a:extLst>
          </p:cNvPr>
          <p:cNvSpPr/>
          <p:nvPr/>
        </p:nvSpPr>
        <p:spPr>
          <a:xfrm>
            <a:off x="3089429" y="2689940"/>
            <a:ext cx="1109709" cy="106530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Load into HDFS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399CBE-A75F-4BF8-B050-92FECF250C31}"/>
              </a:ext>
            </a:extLst>
          </p:cNvPr>
          <p:cNvCxnSpPr/>
          <p:nvPr/>
        </p:nvCxnSpPr>
        <p:spPr>
          <a:xfrm>
            <a:off x="4199138" y="3222594"/>
            <a:ext cx="3906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92AB46-95D8-459D-A6DD-7D09C7ADE03D}"/>
              </a:ext>
            </a:extLst>
          </p:cNvPr>
          <p:cNvCxnSpPr>
            <a:cxnSpLocks/>
          </p:cNvCxnSpPr>
          <p:nvPr/>
        </p:nvCxnSpPr>
        <p:spPr>
          <a:xfrm>
            <a:off x="1141412" y="2201662"/>
            <a:ext cx="0" cy="34267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05A7D7-CDC6-49E1-BEA5-69E16A8DC755}"/>
              </a:ext>
            </a:extLst>
          </p:cNvPr>
          <p:cNvCxnSpPr/>
          <p:nvPr/>
        </p:nvCxnSpPr>
        <p:spPr>
          <a:xfrm>
            <a:off x="1141413" y="2201662"/>
            <a:ext cx="32530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C620EE-E8B0-408D-8282-7E855EB867C9}"/>
              </a:ext>
            </a:extLst>
          </p:cNvPr>
          <p:cNvCxnSpPr>
            <a:cxnSpLocks/>
          </p:cNvCxnSpPr>
          <p:nvPr/>
        </p:nvCxnSpPr>
        <p:spPr>
          <a:xfrm>
            <a:off x="4394446" y="2219416"/>
            <a:ext cx="0" cy="344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D2CA64-78D1-4A3E-B183-402C2E2F74BB}"/>
              </a:ext>
            </a:extLst>
          </p:cNvPr>
          <p:cNvCxnSpPr>
            <a:cxnSpLocks/>
          </p:cNvCxnSpPr>
          <p:nvPr/>
        </p:nvCxnSpPr>
        <p:spPr>
          <a:xfrm>
            <a:off x="1141412" y="5628443"/>
            <a:ext cx="32530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A641FC9-74DB-4C51-B525-A7F9B47726C8}"/>
              </a:ext>
            </a:extLst>
          </p:cNvPr>
          <p:cNvSpPr/>
          <p:nvPr/>
        </p:nvSpPr>
        <p:spPr>
          <a:xfrm>
            <a:off x="4589763" y="2603374"/>
            <a:ext cx="1624599" cy="11984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Relationships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484BF0-0990-44A4-9819-A033BCDB4885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5402063" y="3801856"/>
            <a:ext cx="0" cy="3528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6365896-1EE5-4B94-A6AF-B3BD8BE5295B}"/>
              </a:ext>
            </a:extLst>
          </p:cNvPr>
          <p:cNvSpPr/>
          <p:nvPr/>
        </p:nvSpPr>
        <p:spPr>
          <a:xfrm>
            <a:off x="4860418" y="4156986"/>
            <a:ext cx="1233994" cy="119624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 table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081539-B6F4-4E46-B4F9-D1ED35AD56B2}"/>
              </a:ext>
            </a:extLst>
          </p:cNvPr>
          <p:cNvCxnSpPr>
            <a:cxnSpLocks/>
          </p:cNvCxnSpPr>
          <p:nvPr/>
        </p:nvCxnSpPr>
        <p:spPr>
          <a:xfrm>
            <a:off x="4456590" y="2219416"/>
            <a:ext cx="0" cy="344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89D685-7C59-4597-AAD6-BA370F503D2B}"/>
              </a:ext>
            </a:extLst>
          </p:cNvPr>
          <p:cNvCxnSpPr/>
          <p:nvPr/>
        </p:nvCxnSpPr>
        <p:spPr>
          <a:xfrm>
            <a:off x="4456590" y="2201662"/>
            <a:ext cx="1961965" cy="177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E74BB8-D1D2-404F-9852-47B981D23B34}"/>
              </a:ext>
            </a:extLst>
          </p:cNvPr>
          <p:cNvCxnSpPr>
            <a:cxnSpLocks/>
          </p:cNvCxnSpPr>
          <p:nvPr/>
        </p:nvCxnSpPr>
        <p:spPr>
          <a:xfrm flipH="1">
            <a:off x="6418555" y="2219416"/>
            <a:ext cx="8878" cy="344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75002F-B462-403A-9660-2B2C18AEFC91}"/>
              </a:ext>
            </a:extLst>
          </p:cNvPr>
          <p:cNvCxnSpPr>
            <a:cxnSpLocks/>
          </p:cNvCxnSpPr>
          <p:nvPr/>
        </p:nvCxnSpPr>
        <p:spPr>
          <a:xfrm flipH="1">
            <a:off x="4465469" y="5628443"/>
            <a:ext cx="19619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08141E8-1EC2-4D26-8A93-8154A3E56C77}"/>
              </a:ext>
            </a:extLst>
          </p:cNvPr>
          <p:cNvSpPr/>
          <p:nvPr/>
        </p:nvSpPr>
        <p:spPr>
          <a:xfrm>
            <a:off x="7088185" y="2654423"/>
            <a:ext cx="1509204" cy="11807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Extract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944E085-DE50-4267-A519-C18C124368F5}"/>
              </a:ext>
            </a:extLst>
          </p:cNvPr>
          <p:cNvCxnSpPr>
            <a:stCxn id="27" idx="6"/>
            <a:endCxn id="47" idx="2"/>
          </p:cNvCxnSpPr>
          <p:nvPr/>
        </p:nvCxnSpPr>
        <p:spPr>
          <a:xfrm flipV="1">
            <a:off x="6094412" y="3244788"/>
            <a:ext cx="993773" cy="151032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44A121-E73B-49EA-8B8E-4435B8E77872}"/>
              </a:ext>
            </a:extLst>
          </p:cNvPr>
          <p:cNvCxnSpPr>
            <a:cxnSpLocks/>
          </p:cNvCxnSpPr>
          <p:nvPr/>
        </p:nvCxnSpPr>
        <p:spPr>
          <a:xfrm>
            <a:off x="8592834" y="3255885"/>
            <a:ext cx="4573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854237-4E0A-4E7E-8723-1663F722336B}"/>
              </a:ext>
            </a:extLst>
          </p:cNvPr>
          <p:cNvCxnSpPr/>
          <p:nvPr/>
        </p:nvCxnSpPr>
        <p:spPr>
          <a:xfrm>
            <a:off x="6818050" y="2219416"/>
            <a:ext cx="0" cy="3373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F9A38D-4669-4541-ADB6-18418EACB9A8}"/>
              </a:ext>
            </a:extLst>
          </p:cNvPr>
          <p:cNvCxnSpPr/>
          <p:nvPr/>
        </p:nvCxnSpPr>
        <p:spPr>
          <a:xfrm>
            <a:off x="6818050" y="2219416"/>
            <a:ext cx="20034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DBD30F7-AA80-4403-9236-B58F3FD92A18}"/>
              </a:ext>
            </a:extLst>
          </p:cNvPr>
          <p:cNvCxnSpPr/>
          <p:nvPr/>
        </p:nvCxnSpPr>
        <p:spPr>
          <a:xfrm>
            <a:off x="8821491" y="2219416"/>
            <a:ext cx="0" cy="3373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66568A-F66C-424A-BC44-BA6AF8E7F5D6}"/>
              </a:ext>
            </a:extLst>
          </p:cNvPr>
          <p:cNvCxnSpPr/>
          <p:nvPr/>
        </p:nvCxnSpPr>
        <p:spPr>
          <a:xfrm flipH="1">
            <a:off x="6818050" y="5592932"/>
            <a:ext cx="20034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A01086F2-6ED0-411A-872B-5FCC920369FF}"/>
              </a:ext>
            </a:extLst>
          </p:cNvPr>
          <p:cNvSpPr/>
          <p:nvPr/>
        </p:nvSpPr>
        <p:spPr>
          <a:xfrm>
            <a:off x="9051429" y="2603374"/>
            <a:ext cx="1503369" cy="121624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Cluster data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D449ED-2EE5-40BF-8258-CEDD17E4152A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9803114" y="3819615"/>
            <a:ext cx="0" cy="5925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4AB71A8-8FAC-4385-9785-B92DF6BD014A}"/>
              </a:ext>
            </a:extLst>
          </p:cNvPr>
          <p:cNvSpPr/>
          <p:nvPr/>
        </p:nvSpPr>
        <p:spPr>
          <a:xfrm>
            <a:off x="9277165" y="4412202"/>
            <a:ext cx="1198472" cy="514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E6EE53B-0D5E-47F4-8630-359214C7F9B7}"/>
              </a:ext>
            </a:extLst>
          </p:cNvPr>
          <p:cNvCxnSpPr/>
          <p:nvPr/>
        </p:nvCxnSpPr>
        <p:spPr>
          <a:xfrm>
            <a:off x="8952494" y="2237172"/>
            <a:ext cx="0" cy="33113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90D0294-34E4-4C31-9B3F-BF279B79F323}"/>
              </a:ext>
            </a:extLst>
          </p:cNvPr>
          <p:cNvCxnSpPr/>
          <p:nvPr/>
        </p:nvCxnSpPr>
        <p:spPr>
          <a:xfrm>
            <a:off x="8952494" y="2237172"/>
            <a:ext cx="17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3717AF-912B-4727-B0B8-09D92194F1B4}"/>
              </a:ext>
            </a:extLst>
          </p:cNvPr>
          <p:cNvCxnSpPr/>
          <p:nvPr/>
        </p:nvCxnSpPr>
        <p:spPr>
          <a:xfrm>
            <a:off x="10697592" y="2237172"/>
            <a:ext cx="0" cy="33113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D38FEA-72F7-49FC-8D73-2A98FA634F06}"/>
              </a:ext>
            </a:extLst>
          </p:cNvPr>
          <p:cNvCxnSpPr/>
          <p:nvPr/>
        </p:nvCxnSpPr>
        <p:spPr>
          <a:xfrm>
            <a:off x="8952494" y="5548543"/>
            <a:ext cx="1745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69835AE-C714-4EDE-BA09-1EA50A1BFF08}"/>
              </a:ext>
            </a:extLst>
          </p:cNvPr>
          <p:cNvSpPr txBox="1"/>
          <p:nvPr/>
        </p:nvSpPr>
        <p:spPr>
          <a:xfrm>
            <a:off x="1464816" y="179328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MODULE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0704FA6-CE3A-4E56-B248-4E8828FDDE0B}"/>
              </a:ext>
            </a:extLst>
          </p:cNvPr>
          <p:cNvSpPr txBox="1"/>
          <p:nvPr/>
        </p:nvSpPr>
        <p:spPr>
          <a:xfrm>
            <a:off x="4447712" y="1731783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MODULE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641591-4517-46E1-B1C5-FCA0EABED693}"/>
              </a:ext>
            </a:extLst>
          </p:cNvPr>
          <p:cNvSpPr txBox="1"/>
          <p:nvPr/>
        </p:nvSpPr>
        <p:spPr>
          <a:xfrm>
            <a:off x="6897950" y="1793289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MODULE 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F5356A-BA78-4A76-B346-A4B523F476CE}"/>
              </a:ext>
            </a:extLst>
          </p:cNvPr>
          <p:cNvSpPr txBox="1"/>
          <p:nvPr/>
        </p:nvSpPr>
        <p:spPr>
          <a:xfrm>
            <a:off x="8934739" y="1780043"/>
            <a:ext cx="17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MODULE 4</a:t>
            </a:r>
          </a:p>
        </p:txBody>
      </p:sp>
    </p:spTree>
    <p:extLst>
      <p:ext uri="{BB962C8B-B14F-4D97-AF65-F5344CB8AC3E}">
        <p14:creationId xmlns:p14="http://schemas.microsoft.com/office/powerpoint/2010/main" val="304308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8CAF-9E07-42E8-8681-E191795D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670"/>
            <a:ext cx="9905998" cy="1478570"/>
          </a:xfrm>
        </p:spPr>
        <p:txBody>
          <a:bodyPr/>
          <a:lstStyle/>
          <a:p>
            <a:pPr algn="ctr"/>
            <a:r>
              <a:rPr lang="en-IN" dirty="0" err="1"/>
              <a:t>Preprocessing</a:t>
            </a:r>
            <a:r>
              <a:rPr lang="en-IN" dirty="0"/>
              <a:t> Data</a:t>
            </a:r>
            <a:br>
              <a:rPr lang="en-IN" dirty="0"/>
            </a:b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MODULE 1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832FFF1-387D-43FF-9E71-BAD9CC249185}"/>
              </a:ext>
            </a:extLst>
          </p:cNvPr>
          <p:cNvSpPr/>
          <p:nvPr/>
        </p:nvSpPr>
        <p:spPr>
          <a:xfrm>
            <a:off x="5637320" y="1100831"/>
            <a:ext cx="45719" cy="457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3E74C46-8072-4D55-935A-DABC7084DDE5}"/>
              </a:ext>
            </a:extLst>
          </p:cNvPr>
          <p:cNvSpPr/>
          <p:nvPr/>
        </p:nvSpPr>
        <p:spPr>
          <a:xfrm>
            <a:off x="2513859" y="2120649"/>
            <a:ext cx="1740024" cy="84337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lumMod val="95000"/>
                <a:lumOff val="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Raw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8B9638-5684-4C62-A318-2DF29ECC8ADA}"/>
              </a:ext>
            </a:extLst>
          </p:cNvPr>
          <p:cNvSpPr/>
          <p:nvPr/>
        </p:nvSpPr>
        <p:spPr>
          <a:xfrm>
            <a:off x="4168806" y="2465767"/>
            <a:ext cx="802689" cy="12484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3F9669-880E-4A73-A5E3-672EAABE4786}"/>
              </a:ext>
            </a:extLst>
          </p:cNvPr>
          <p:cNvSpPr/>
          <p:nvPr/>
        </p:nvSpPr>
        <p:spPr>
          <a:xfrm>
            <a:off x="4971495" y="1838284"/>
            <a:ext cx="1880586" cy="13138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Loading and </a:t>
            </a:r>
            <a:r>
              <a:rPr lang="en-IN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Preprocessing</a:t>
            </a: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F9132F-9B19-4F56-8EF4-FD8D27D5711C}"/>
              </a:ext>
            </a:extLst>
          </p:cNvPr>
          <p:cNvSpPr/>
          <p:nvPr/>
        </p:nvSpPr>
        <p:spPr>
          <a:xfrm>
            <a:off x="6852081" y="2454119"/>
            <a:ext cx="979503" cy="13649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4B89CAD9-829E-4453-99CC-BC6F13982324}"/>
              </a:ext>
            </a:extLst>
          </p:cNvPr>
          <p:cNvSpPr/>
          <p:nvPr/>
        </p:nvSpPr>
        <p:spPr>
          <a:xfrm>
            <a:off x="7736889" y="2104563"/>
            <a:ext cx="1772575" cy="84337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Processed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91EE3-DCCF-4123-9246-13F78DB990FD}"/>
              </a:ext>
            </a:extLst>
          </p:cNvPr>
          <p:cNvSpPr txBox="1"/>
          <p:nvPr/>
        </p:nvSpPr>
        <p:spPr>
          <a:xfrm>
            <a:off x="2340006" y="3705822"/>
            <a:ext cx="5942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INPUT    </a:t>
            </a:r>
            <a:r>
              <a:rPr lang="en-IN" dirty="0"/>
              <a:t> – Dataset in Ascii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OUTPUT </a:t>
            </a:r>
            <a:r>
              <a:rPr lang="en-IN" dirty="0"/>
              <a:t> – Data in an .csv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PROCESS </a:t>
            </a:r>
            <a:r>
              <a:rPr lang="en-IN" dirty="0"/>
              <a:t>-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Load data into HDFS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Use Apache pig commands to clean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39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771E-0659-41A7-9147-2DFAD544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333" y="-77389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Establishing relationships and creating tables</a:t>
            </a:r>
            <a:br>
              <a:rPr lang="en-IN" dirty="0"/>
            </a:b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Module 2</a:t>
            </a:r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03697E1-CEDE-4AFE-A52D-8BFC7DF43920}"/>
              </a:ext>
            </a:extLst>
          </p:cNvPr>
          <p:cNvSpPr/>
          <p:nvPr/>
        </p:nvSpPr>
        <p:spPr>
          <a:xfrm>
            <a:off x="2780193" y="1685629"/>
            <a:ext cx="1740024" cy="84337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lumMod val="95000"/>
                <a:lumOff val="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Processed 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40DE83A-882F-44B6-9342-B5F9A66695A4}"/>
              </a:ext>
            </a:extLst>
          </p:cNvPr>
          <p:cNvSpPr/>
          <p:nvPr/>
        </p:nvSpPr>
        <p:spPr>
          <a:xfrm>
            <a:off x="4424042" y="2030749"/>
            <a:ext cx="887767" cy="15314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5CC65E-EBE5-4CA3-BD78-401240A64C92}"/>
              </a:ext>
            </a:extLst>
          </p:cNvPr>
          <p:cNvSpPr/>
          <p:nvPr/>
        </p:nvSpPr>
        <p:spPr>
          <a:xfrm>
            <a:off x="5237830" y="1450370"/>
            <a:ext cx="1880586" cy="13138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Establish relationships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91D8F3-5891-45C9-98A6-A077BDB2A73E}"/>
              </a:ext>
            </a:extLst>
          </p:cNvPr>
          <p:cNvSpPr/>
          <p:nvPr/>
        </p:nvSpPr>
        <p:spPr>
          <a:xfrm>
            <a:off x="7118415" y="2019099"/>
            <a:ext cx="979503" cy="13649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C993C26-3705-43A0-B190-93099C9E226A}"/>
              </a:ext>
            </a:extLst>
          </p:cNvPr>
          <p:cNvSpPr/>
          <p:nvPr/>
        </p:nvSpPr>
        <p:spPr>
          <a:xfrm>
            <a:off x="8003223" y="1669543"/>
            <a:ext cx="1772575" cy="84337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Formatted tables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128627D-6A3A-499A-9C7D-3FB4C1A69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196" y="2874128"/>
            <a:ext cx="5580041" cy="3541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1DA4CB-2FAE-4CC6-B815-8FA1395A8FC8}"/>
              </a:ext>
            </a:extLst>
          </p:cNvPr>
          <p:cNvSpPr txBox="1"/>
          <p:nvPr/>
        </p:nvSpPr>
        <p:spPr>
          <a:xfrm>
            <a:off x="7723572" y="3081651"/>
            <a:ext cx="2974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INPUT</a:t>
            </a:r>
            <a:r>
              <a:rPr lang="en-IN" dirty="0"/>
              <a:t>      - .csv files</a:t>
            </a:r>
          </a:p>
          <a:p>
            <a:r>
              <a:rPr lang="en-IN" dirty="0">
                <a:solidFill>
                  <a:schemeClr val="bg1"/>
                </a:solidFill>
              </a:rPr>
              <a:t>OUTPUT</a:t>
            </a:r>
            <a:r>
              <a:rPr lang="en-IN" dirty="0"/>
              <a:t>   - Tables</a:t>
            </a:r>
          </a:p>
          <a:p>
            <a:r>
              <a:rPr lang="en-IN" dirty="0">
                <a:solidFill>
                  <a:schemeClr val="bg1"/>
                </a:solidFill>
              </a:rPr>
              <a:t>PROCESS</a:t>
            </a:r>
            <a:r>
              <a:rPr lang="en-IN" dirty="0"/>
              <a:t> - Pig Latin queries on creating relationships and tables</a:t>
            </a:r>
          </a:p>
        </p:txBody>
      </p:sp>
    </p:spTree>
    <p:extLst>
      <p:ext uri="{BB962C8B-B14F-4D97-AF65-F5344CB8AC3E}">
        <p14:creationId xmlns:p14="http://schemas.microsoft.com/office/powerpoint/2010/main" val="27391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4404-E9A9-499A-B413-A6C22AB3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83" y="16813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Extracting data</a:t>
            </a:r>
            <a:br>
              <a:rPr lang="en-IN" dirty="0"/>
            </a:b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module 3</a:t>
            </a:r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4590C766-980B-482F-8798-CD2BC9147190}"/>
              </a:ext>
            </a:extLst>
          </p:cNvPr>
          <p:cNvSpPr/>
          <p:nvPr/>
        </p:nvSpPr>
        <p:spPr>
          <a:xfrm>
            <a:off x="2691419" y="1838224"/>
            <a:ext cx="1740024" cy="84337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lumMod val="95000"/>
                <a:lumOff val="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Table 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338383-25D2-4316-BE5B-95AF998B9FAD}"/>
              </a:ext>
            </a:extLst>
          </p:cNvPr>
          <p:cNvSpPr/>
          <p:nvPr/>
        </p:nvSpPr>
        <p:spPr>
          <a:xfrm>
            <a:off x="4335268" y="2199430"/>
            <a:ext cx="887767" cy="15314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405024-00A3-4E60-805A-090ABA6EA6A7}"/>
              </a:ext>
            </a:extLst>
          </p:cNvPr>
          <p:cNvSpPr/>
          <p:nvPr/>
        </p:nvSpPr>
        <p:spPr>
          <a:xfrm>
            <a:off x="5202322" y="1619051"/>
            <a:ext cx="1827320" cy="13138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Apply constraints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D5E3D35-F8E5-4648-B2F0-2780F7F99131}"/>
              </a:ext>
            </a:extLst>
          </p:cNvPr>
          <p:cNvSpPr/>
          <p:nvPr/>
        </p:nvSpPr>
        <p:spPr>
          <a:xfrm>
            <a:off x="7029641" y="2187780"/>
            <a:ext cx="979503" cy="13649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F46B2E3-49EC-4C7C-9820-C7D153BD97F4}"/>
              </a:ext>
            </a:extLst>
          </p:cNvPr>
          <p:cNvSpPr/>
          <p:nvPr/>
        </p:nvSpPr>
        <p:spPr>
          <a:xfrm>
            <a:off x="7914449" y="1838224"/>
            <a:ext cx="1772575" cy="84337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Classified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C43E9-C855-4AA1-9879-201C26780BF5}"/>
              </a:ext>
            </a:extLst>
          </p:cNvPr>
          <p:cNvSpPr txBox="1"/>
          <p:nvPr/>
        </p:nvSpPr>
        <p:spPr>
          <a:xfrm>
            <a:off x="1750380" y="2904654"/>
            <a:ext cx="5769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Parameters considered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Transaction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Loan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Credit card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Average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Unemployment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Entrepreneurship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Disposition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AEA6B-1496-4BAD-B7D8-66600F80F0BD}"/>
              </a:ext>
            </a:extLst>
          </p:cNvPr>
          <p:cNvSpPr txBox="1"/>
          <p:nvPr/>
        </p:nvSpPr>
        <p:spPr>
          <a:xfrm>
            <a:off x="5956916" y="3275860"/>
            <a:ext cx="4758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METHOD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INPUT </a:t>
            </a:r>
            <a:r>
              <a:rPr lang="en-IN" dirty="0"/>
              <a:t>    - Formatted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OUTPUT  </a:t>
            </a:r>
            <a:r>
              <a:rPr lang="en-IN" dirty="0"/>
              <a:t>- Three datasets containing high, medium and low risk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PROCESS</a:t>
            </a:r>
            <a:r>
              <a:rPr lang="en-IN" dirty="0"/>
              <a:t>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Establish query statements using Latin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Classify data into three sets namely high, low and medium risk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Store it into the HDFS</a:t>
            </a:r>
          </a:p>
        </p:txBody>
      </p:sp>
    </p:spTree>
    <p:extLst>
      <p:ext uri="{BB962C8B-B14F-4D97-AF65-F5344CB8AC3E}">
        <p14:creationId xmlns:p14="http://schemas.microsoft.com/office/powerpoint/2010/main" val="81337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DAA7-4429-4BEF-BF0C-4C555FCA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28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Clustering data</a:t>
            </a:r>
            <a:b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Module 4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B7834FD-D1E3-4104-8163-53C37D5E168F}"/>
              </a:ext>
            </a:extLst>
          </p:cNvPr>
          <p:cNvSpPr/>
          <p:nvPr/>
        </p:nvSpPr>
        <p:spPr>
          <a:xfrm>
            <a:off x="6852081" y="2276564"/>
            <a:ext cx="979503" cy="13649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2273025-E431-49FC-BF7F-2D7CA43CB94C}"/>
              </a:ext>
            </a:extLst>
          </p:cNvPr>
          <p:cNvSpPr/>
          <p:nvPr/>
        </p:nvSpPr>
        <p:spPr>
          <a:xfrm>
            <a:off x="7736889" y="1927008"/>
            <a:ext cx="1772575" cy="84337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Clustered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703E2-736B-4A4E-B564-B5986407A5B3}"/>
              </a:ext>
            </a:extLst>
          </p:cNvPr>
          <p:cNvSpPr txBox="1"/>
          <p:nvPr/>
        </p:nvSpPr>
        <p:spPr>
          <a:xfrm>
            <a:off x="6387481" y="3536183"/>
            <a:ext cx="4758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METHOD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INPUT </a:t>
            </a:r>
            <a:r>
              <a:rPr lang="en-IN" dirty="0"/>
              <a:t>    - Classified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OUTPUT  </a:t>
            </a:r>
            <a:r>
              <a:rPr lang="en-IN" dirty="0"/>
              <a:t>- Clustered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PROCESS</a:t>
            </a:r>
            <a:r>
              <a:rPr lang="en-IN" dirty="0"/>
              <a:t>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Load data into R 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Cluster using K-means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Plot graphs for interface</a:t>
            </a:r>
          </a:p>
        </p:txBody>
      </p:sp>
      <p:pic>
        <p:nvPicPr>
          <p:cNvPr id="1031" name="Picture 7" descr="https://c02d4336-a-62cb3a1a-s-sites.googlegroups.com/site/dataclusteringalgorithms/k-means-clustering-algorithm/kmeans.JPG?attachauth=ANoY7crOU5mgDcYDqrLMuIEPs2gw9iYIsaEJxNaUXGRFHpaHtK7q_YLH1AauykTWQ_MBV2ilQH9y7mwiZ8IaErU-8AqpQDtt-MCs4WTu2g5CRgu5TmPlC-4gIS_E2M5tu-taekxvmuJr1qy0fZQY3NZI9_c3d7lPhKiXtktHlerrGGU9b2EbUAY6AeIKj0lyjZGX_leuTlb3e46BG_XiGj27TpW6N5emnFPonSHXJYWTfemE3eNa0AGEn9W08CdvSA3K4vObdvdsu-pLDvIi6hBlMxt2WLhiYw%3D%3D&amp;attredirects=0">
            <a:extLst>
              <a:ext uri="{FF2B5EF4-FFF2-40B4-BE49-F238E27FC236}">
                <a16:creationId xmlns:a16="http://schemas.microsoft.com/office/drawing/2014/main" id="{AE5DF0CA-D578-46D8-BF71-51D4575D3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96" y="3862833"/>
            <a:ext cx="2190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9F6ECE-E036-4967-B58E-5E5750B6D455}"/>
              </a:ext>
            </a:extLst>
          </p:cNvPr>
          <p:cNvSpPr txBox="1"/>
          <p:nvPr/>
        </p:nvSpPr>
        <p:spPr>
          <a:xfrm>
            <a:off x="2288496" y="4740887"/>
            <a:ext cx="3451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||x</a:t>
            </a:r>
            <a:r>
              <a:rPr lang="en-IN" i="1" baseline="-25000" dirty="0"/>
              <a:t>i </a:t>
            </a:r>
            <a:r>
              <a:rPr lang="en-IN" i="1" dirty="0"/>
              <a:t>- </a:t>
            </a:r>
            <a:r>
              <a:rPr lang="en-IN" i="1" dirty="0" err="1"/>
              <a:t>v</a:t>
            </a:r>
            <a:r>
              <a:rPr lang="en-IN" i="1" baseline="-25000" dirty="0" err="1"/>
              <a:t>j</a:t>
            </a:r>
            <a:r>
              <a:rPr lang="en-IN" i="1" dirty="0"/>
              <a:t>|| is </a:t>
            </a:r>
            <a:r>
              <a:rPr lang="en-IN" i="1" dirty="0" err="1"/>
              <a:t>Eucledian</a:t>
            </a:r>
            <a:r>
              <a:rPr lang="en-IN" i="1" dirty="0"/>
              <a:t>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Ci is number of datapoints in ‘</a:t>
            </a:r>
            <a:r>
              <a:rPr lang="en-IN" i="1" dirty="0" err="1"/>
              <a:t>i</a:t>
            </a:r>
            <a:r>
              <a:rPr lang="en-IN" i="1" dirty="0"/>
              <a:t>’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C cluster </a:t>
            </a:r>
            <a:r>
              <a:rPr lang="en-IN" i="1" dirty="0" err="1"/>
              <a:t>centers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B0125-33AB-4A60-96B2-B8878CD4DB42}"/>
              </a:ext>
            </a:extLst>
          </p:cNvPr>
          <p:cNvSpPr txBox="1"/>
          <p:nvPr/>
        </p:nvSpPr>
        <p:spPr>
          <a:xfrm>
            <a:off x="2201662" y="3365392"/>
            <a:ext cx="272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K-Means clustering-Formula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A9DEFC71-19D8-49CE-8A3F-D342A30A7852}"/>
              </a:ext>
            </a:extLst>
          </p:cNvPr>
          <p:cNvSpPr/>
          <p:nvPr/>
        </p:nvSpPr>
        <p:spPr>
          <a:xfrm>
            <a:off x="2513859" y="1952000"/>
            <a:ext cx="1740024" cy="843379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bg1">
                <a:lumMod val="95000"/>
                <a:lumOff val="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Classified Data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2569B45-C19E-4490-934B-D7B72760D0BE}"/>
              </a:ext>
            </a:extLst>
          </p:cNvPr>
          <p:cNvSpPr/>
          <p:nvPr/>
        </p:nvSpPr>
        <p:spPr>
          <a:xfrm>
            <a:off x="4157708" y="2297120"/>
            <a:ext cx="887767" cy="15314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E1BD06-DF31-4F34-8007-5E0143266A6E}"/>
              </a:ext>
            </a:extLst>
          </p:cNvPr>
          <p:cNvSpPr/>
          <p:nvPr/>
        </p:nvSpPr>
        <p:spPr>
          <a:xfrm>
            <a:off x="5079506" y="1716741"/>
            <a:ext cx="1772575" cy="13138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Clustering in R</a:t>
            </a:r>
          </a:p>
        </p:txBody>
      </p:sp>
    </p:spTree>
    <p:extLst>
      <p:ext uri="{BB962C8B-B14F-4D97-AF65-F5344CB8AC3E}">
        <p14:creationId xmlns:p14="http://schemas.microsoft.com/office/powerpoint/2010/main" val="372352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5E33-3C68-44A0-A615-B5448EB8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785" y="115410"/>
            <a:ext cx="9905998" cy="1478570"/>
          </a:xfrm>
        </p:spPr>
        <p:txBody>
          <a:bodyPr/>
          <a:lstStyle/>
          <a:p>
            <a:r>
              <a:rPr lang="en-IN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2433-8C63-45C8-9D57-CBB0C7BFB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785" y="1421166"/>
            <a:ext cx="9325361" cy="401566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Convert ascii files into .csv files</a:t>
            </a:r>
          </a:p>
          <a:p>
            <a:r>
              <a:rPr lang="en-IN" dirty="0"/>
              <a:t>Load into the HDFS of Hadoop Framework</a:t>
            </a:r>
          </a:p>
          <a:p>
            <a:r>
              <a:rPr lang="en-IN" dirty="0"/>
              <a:t>Integrate Pig with HDFS</a:t>
            </a:r>
          </a:p>
          <a:p>
            <a:r>
              <a:rPr lang="en-IN" dirty="0"/>
              <a:t>Join tables corresponding to the constraints</a:t>
            </a:r>
          </a:p>
          <a:p>
            <a:r>
              <a:rPr lang="en-IN" dirty="0"/>
              <a:t>Classify data into three datasets for high, medium and low risk customers using the parameters in Latin language</a:t>
            </a:r>
          </a:p>
          <a:p>
            <a:r>
              <a:rPr lang="en-IN" dirty="0"/>
              <a:t>Load the data into R-Studio</a:t>
            </a:r>
          </a:p>
          <a:p>
            <a:r>
              <a:rPr lang="en-IN" dirty="0"/>
              <a:t>Apply K-means Algorithm</a:t>
            </a:r>
          </a:p>
          <a:p>
            <a:r>
              <a:rPr lang="en-IN" dirty="0"/>
              <a:t>Plot the datasets into a graph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6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ABD2-E6CD-4A78-8011-21D73DAE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7C18-DEF3-4B69-842C-CAEA6C2C8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6454"/>
            <a:ext cx="9905999" cy="386474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Based on the current salary, assets owned by the customers may not help to classify the customers accurately.</a:t>
            </a:r>
          </a:p>
          <a:p>
            <a:pPr algn="just"/>
            <a:r>
              <a:rPr lang="en-IN" dirty="0"/>
              <a:t>Customers with valuable assets and good salary may show reluctance to payback loans </a:t>
            </a:r>
          </a:p>
          <a:p>
            <a:pPr algn="just"/>
            <a:r>
              <a:rPr lang="en-IN" dirty="0"/>
              <a:t>Customers with not much valuable assets and an average salary may pay the loans properly</a:t>
            </a:r>
          </a:p>
          <a:p>
            <a:pPr algn="just"/>
            <a:r>
              <a:rPr lang="en-IN" dirty="0"/>
              <a:t>Hence understanding the behaviour / nature customers become tedious for the banks.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1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F3C-9C09-4747-8291-7683CA94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9C99-68E4-48EC-97E3-EC5AE3F2C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433" y="1884024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Understanding the customer behaviour of a bank.</a:t>
            </a:r>
          </a:p>
          <a:p>
            <a:r>
              <a:rPr lang="en-IN" dirty="0"/>
              <a:t>Analysing the bank data to provide useful behaviour. </a:t>
            </a:r>
          </a:p>
          <a:p>
            <a:r>
              <a:rPr lang="en-IN" dirty="0"/>
              <a:t>Improves the decision making of banks regarding the schemes and loan/credit cards.</a:t>
            </a:r>
          </a:p>
          <a:p>
            <a:r>
              <a:rPr lang="en-IN" dirty="0"/>
              <a:t>Provides graphical and analytical approach towards understanding the customer behaviour.</a:t>
            </a:r>
          </a:p>
          <a:p>
            <a:r>
              <a:rPr lang="en-IN" dirty="0"/>
              <a:t>Identification of target customers.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825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9627-D3EF-48FF-BEA1-06478944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9B34-D81F-49B3-B2BC-54E6370F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IN" dirty="0"/>
              <a:t>Having knowledge about Hadoop framework and R programming.</a:t>
            </a:r>
          </a:p>
          <a:p>
            <a:r>
              <a:rPr lang="en-IN" dirty="0"/>
              <a:t>Understanding the bank requirements regarding the provision of schemes and loan/credit cards.</a:t>
            </a:r>
          </a:p>
          <a:p>
            <a:r>
              <a:rPr lang="en-IN" dirty="0"/>
              <a:t>Multi node Hadoop cluster should be set up to implement in real-time scenario.</a:t>
            </a:r>
          </a:p>
          <a:p>
            <a:r>
              <a:rPr lang="en-IN" dirty="0"/>
              <a:t>Does not provide significant difference in case of small datasets.</a:t>
            </a:r>
          </a:p>
        </p:txBody>
      </p:sp>
    </p:spTree>
    <p:extLst>
      <p:ext uri="{BB962C8B-B14F-4D97-AF65-F5344CB8AC3E}">
        <p14:creationId xmlns:p14="http://schemas.microsoft.com/office/powerpoint/2010/main" val="2929464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1F21-CB23-4764-82AE-FD911685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20863"/>
            <a:ext cx="9905998" cy="1478570"/>
          </a:xfrm>
        </p:spPr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D47C-DB36-41F9-BC40-5CF2DABB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1045"/>
            <a:ext cx="9905999" cy="430567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Software Requirements</a:t>
            </a:r>
          </a:p>
          <a:p>
            <a:pPr lvl="1"/>
            <a:r>
              <a:rPr lang="en-IN" dirty="0"/>
              <a:t>VM ware workstation</a:t>
            </a:r>
          </a:p>
          <a:p>
            <a:pPr lvl="1"/>
            <a:r>
              <a:rPr lang="en-IN" dirty="0"/>
              <a:t>Cloudera OS</a:t>
            </a:r>
          </a:p>
          <a:p>
            <a:pPr lvl="1"/>
            <a:r>
              <a:rPr lang="en-IN" dirty="0"/>
              <a:t>Hadoop utilities with Apache Pig</a:t>
            </a:r>
          </a:p>
          <a:p>
            <a:pPr lvl="1"/>
            <a:r>
              <a:rPr lang="en-IN" dirty="0"/>
              <a:t>R Studio</a:t>
            </a:r>
          </a:p>
          <a:p>
            <a:pPr lvl="1"/>
            <a:r>
              <a:rPr lang="en-IN" dirty="0"/>
              <a:t>Eclipse with Maven plugins</a:t>
            </a:r>
          </a:p>
          <a:p>
            <a:r>
              <a:rPr lang="en-IN" dirty="0">
                <a:solidFill>
                  <a:schemeClr val="bg1"/>
                </a:solidFill>
              </a:rPr>
              <a:t>Hardware Requirements</a:t>
            </a:r>
          </a:p>
          <a:p>
            <a:pPr lvl="1"/>
            <a:r>
              <a:rPr lang="en-IN" dirty="0"/>
              <a:t>Windows 7/8/10 or Unix platform</a:t>
            </a:r>
          </a:p>
          <a:p>
            <a:pPr lvl="1"/>
            <a:r>
              <a:rPr lang="en-IN" dirty="0"/>
              <a:t>Minimum 4Gb RAM</a:t>
            </a:r>
          </a:p>
        </p:txBody>
      </p:sp>
    </p:spTree>
    <p:extLst>
      <p:ext uri="{BB962C8B-B14F-4D97-AF65-F5344CB8AC3E}">
        <p14:creationId xmlns:p14="http://schemas.microsoft.com/office/powerpoint/2010/main" val="82379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67CD-66DE-4099-B4D6-85598D60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71DD-4633-4229-9D81-410311317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5401"/>
            <a:ext cx="9905999" cy="35417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	https://www.researchgate.net/publication/329402555</a:t>
            </a:r>
          </a:p>
          <a:p>
            <a:pPr marL="0" indent="0">
              <a:buNone/>
            </a:pPr>
            <a:r>
              <a:rPr lang="en-US" dirty="0"/>
              <a:t>[2]	https://www.tutorialspoint.com/apache_pig/apache_pig_user_defined_functions.htm</a:t>
            </a:r>
          </a:p>
          <a:p>
            <a:pPr marL="0" indent="0">
              <a:buNone/>
            </a:pPr>
            <a:r>
              <a:rPr lang="en-US" dirty="0"/>
              <a:t>[3]	https://www.tutorialspoint.com/apache_pig</a:t>
            </a:r>
          </a:p>
          <a:p>
            <a:pPr marL="0" indent="0">
              <a:buNone/>
            </a:pPr>
            <a:r>
              <a:rPr lang="en-US" dirty="0"/>
              <a:t>[4]	https://www.edureka.co/big-data-and-hadoop</a:t>
            </a:r>
          </a:p>
          <a:p>
            <a:pPr marL="0" indent="0">
              <a:buNone/>
            </a:pPr>
            <a:r>
              <a:rPr lang="en-US" dirty="0"/>
              <a:t>[5]	https://www.statmethods.net/r-tutorial/index.html</a:t>
            </a:r>
          </a:p>
          <a:p>
            <a:pPr marL="0" indent="0">
              <a:buNone/>
            </a:pPr>
            <a:r>
              <a:rPr lang="en-US" dirty="0"/>
              <a:t>[6]	https://www.dezyre.com/article/difference-between-pig-and-hive-the-two-key-components-of-hadoop-ecosystem/79</a:t>
            </a:r>
          </a:p>
          <a:p>
            <a:pPr marL="0" indent="0">
              <a:buNone/>
            </a:pPr>
            <a:r>
              <a:rPr lang="en-US" dirty="0"/>
              <a:t>[7]	https://www.hadoop360.datasciencecentral.com/blog/pig-vs-hive-vs-sql-difference-between-the-big-data-tools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56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AE3-541C-4DD4-89FD-489350DB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0C41-8033-44DA-B3D9-0A5A4D89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412"/>
            <a:ext cx="9905999" cy="4006789"/>
          </a:xfrm>
        </p:spPr>
        <p:txBody>
          <a:bodyPr/>
          <a:lstStyle/>
          <a:p>
            <a:pPr algn="just"/>
            <a:r>
              <a:rPr lang="en-IN" dirty="0"/>
              <a:t>To classify the customers based on their previous transactions(not only on current salary and assets)</a:t>
            </a:r>
          </a:p>
          <a:p>
            <a:pPr algn="just"/>
            <a:r>
              <a:rPr lang="en-IN" dirty="0"/>
              <a:t>To categorize them into low, medium and high risk customers.</a:t>
            </a:r>
          </a:p>
          <a:p>
            <a:pPr algn="just"/>
            <a:r>
              <a:rPr lang="en-IN" dirty="0"/>
              <a:t>To decide if the holder can be approved of the credit card and loans</a:t>
            </a:r>
          </a:p>
          <a:p>
            <a:pPr algn="just"/>
            <a:r>
              <a:rPr lang="en-IN" dirty="0"/>
              <a:t>To enables banks to do marketing by understanding their customers.</a:t>
            </a:r>
          </a:p>
          <a:p>
            <a:pPr algn="just"/>
            <a:r>
              <a:rPr lang="en-IN" dirty="0"/>
              <a:t>To enable the banks to identify the target customers.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76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A50D-2095-46FB-8807-8912807F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7597"/>
            <a:ext cx="9905998" cy="147857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5CB9-F881-46F5-8BB8-1AD69ABA4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8869"/>
            <a:ext cx="9905999" cy="3541714"/>
          </a:xfrm>
        </p:spPr>
        <p:txBody>
          <a:bodyPr/>
          <a:lstStyle/>
          <a:p>
            <a:pPr algn="just"/>
            <a:r>
              <a:rPr lang="en-IN" b="1" i="1" dirty="0" err="1"/>
              <a:t>Ivanilton</a:t>
            </a:r>
            <a:r>
              <a:rPr lang="en-IN" b="1" i="1" dirty="0"/>
              <a:t> </a:t>
            </a:r>
            <a:r>
              <a:rPr lang="en-IN" b="1" i="1" dirty="0" err="1"/>
              <a:t>Polato</a:t>
            </a:r>
            <a:r>
              <a:rPr lang="en-IN" b="1" i="1" dirty="0"/>
              <a:t> </a:t>
            </a:r>
            <a:r>
              <a:rPr lang="en-IN" b="1" i="1" dirty="0" err="1"/>
              <a:t>a,b,n</a:t>
            </a:r>
            <a:r>
              <a:rPr lang="en-IN" b="1" i="1" dirty="0"/>
              <a:t> , </a:t>
            </a:r>
            <a:r>
              <a:rPr lang="en-IN" b="1" i="1" dirty="0" err="1"/>
              <a:t>Reginaldo</a:t>
            </a:r>
            <a:r>
              <a:rPr lang="en-IN" b="1" i="1" dirty="0"/>
              <a:t> </a:t>
            </a:r>
            <a:r>
              <a:rPr lang="en-IN" b="1" i="1" dirty="0" err="1"/>
              <a:t>Ré</a:t>
            </a:r>
            <a:r>
              <a:rPr lang="en-IN" b="1" i="1" dirty="0"/>
              <a:t> b , Alfredo Goldman a , Fabio Kon”</a:t>
            </a:r>
            <a:r>
              <a:rPr lang="en-US" b="1" i="1" dirty="0"/>
              <a:t> A comprehensive view of Hadoop research—A systematic literature review</a:t>
            </a:r>
            <a:r>
              <a:rPr lang="en-IN" b="1" i="1" dirty="0"/>
              <a:t>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4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29E2-5632-47FE-B85D-F7FE35F2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A385-BC66-42BC-8F48-0F4AF649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2017 IEEE International Conference on Big Data (BIGDATA)</a:t>
            </a:r>
            <a:r>
              <a:rPr lang="en-IN" dirty="0"/>
              <a:t> </a:t>
            </a:r>
            <a:r>
              <a:rPr lang="en-IN" dirty="0" err="1"/>
              <a:t>PrathyushaRani</a:t>
            </a:r>
            <a:r>
              <a:rPr lang="en-IN" dirty="0"/>
              <a:t> </a:t>
            </a:r>
            <a:r>
              <a:rPr lang="en-IN" dirty="0" err="1"/>
              <a:t>Merla</a:t>
            </a:r>
            <a:r>
              <a:rPr lang="en-IN" dirty="0"/>
              <a:t> </a:t>
            </a:r>
            <a:r>
              <a:rPr lang="en-IN" dirty="0" err="1"/>
              <a:t>Yiheng</a:t>
            </a:r>
            <a:r>
              <a:rPr lang="en-IN" dirty="0"/>
              <a:t> Liang Department of Computer Science Department of Computer Science Bridgewater State University Bridgewater State University Bridgewater, MA, USA Bridgewater, MA, USA</a:t>
            </a:r>
          </a:p>
          <a:p>
            <a:endParaRPr lang="en-IN" dirty="0"/>
          </a:p>
          <a:p>
            <a:r>
              <a:rPr lang="en-US" dirty="0"/>
              <a:t>Data Analysis using Hadoop MapReduce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87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5CEE-33F8-4959-B9C0-AF81DEAC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8987-A295-4440-ACBD-FD7FCEAD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n-IN" sz="1600" b="1" i="1" dirty="0"/>
              <a:t>Feng Li, </a:t>
            </a:r>
            <a:r>
              <a:rPr lang="en-IN" sz="1600" b="1" i="1" dirty="0" err="1"/>
              <a:t>Beng</a:t>
            </a:r>
            <a:r>
              <a:rPr lang="en-IN" sz="1600" b="1" i="1" dirty="0"/>
              <a:t> Chin </a:t>
            </a:r>
            <a:r>
              <a:rPr lang="en-IN" sz="1600" b="1" i="1" dirty="0" err="1"/>
              <a:t>Ooi</a:t>
            </a:r>
            <a:r>
              <a:rPr lang="en-IN" sz="1600" b="1" i="1" dirty="0"/>
              <a:t>, M. Tamer </a:t>
            </a:r>
            <a:r>
              <a:rPr lang="en-IN" sz="1600" b="1" i="1" dirty="0" err="1"/>
              <a:t>Ozsu</a:t>
            </a:r>
            <a:r>
              <a:rPr lang="en-IN" sz="1600" b="1" i="1" dirty="0"/>
              <a:t>, and Sai Wu. 2014. Distributed data management using MapReduce. ¨ ACM </a:t>
            </a:r>
            <a:r>
              <a:rPr lang="en-IN" sz="1600" b="1" i="1" dirty="0" err="1"/>
              <a:t>Comput</a:t>
            </a:r>
            <a:r>
              <a:rPr lang="en-IN" sz="1600" b="1" i="1" dirty="0"/>
              <a:t>. </a:t>
            </a:r>
            <a:r>
              <a:rPr lang="en-IN" sz="1600" b="1" i="1" dirty="0" err="1"/>
              <a:t>Surv</a:t>
            </a:r>
            <a:r>
              <a:rPr lang="en-IN" sz="1600" b="1" i="1" dirty="0"/>
              <a:t>. 46, 3, Article 31 (January 2014), 42 pages. DOI: http://dx.doi.org/10.1145/2503009</a:t>
            </a:r>
          </a:p>
        </p:txBody>
      </p:sp>
    </p:spTree>
    <p:extLst>
      <p:ext uri="{BB962C8B-B14F-4D97-AF65-F5344CB8AC3E}">
        <p14:creationId xmlns:p14="http://schemas.microsoft.com/office/powerpoint/2010/main" val="336288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D871-3514-4E17-B0ED-67781F0B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1A70-1500-429E-B75D-AF40067A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325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International Conference on Information Security &amp; Privacy (ICISP2015), 11-12 December 2015,</a:t>
            </a:r>
            <a:r>
              <a:rPr lang="en-IN" dirty="0"/>
              <a:t>Nagpur, INDIA “</a:t>
            </a:r>
            <a:r>
              <a:rPr lang="en-US" b="1" dirty="0"/>
              <a:t>Crime Data Analysis Using Pig with Hadoop”</a:t>
            </a:r>
            <a:r>
              <a:rPr lang="en-IN" dirty="0" err="1"/>
              <a:t>Arushi</a:t>
            </a:r>
            <a:r>
              <a:rPr lang="en-IN" dirty="0"/>
              <a:t> </a:t>
            </a:r>
            <a:r>
              <a:rPr lang="en-IN" dirty="0" err="1"/>
              <a:t>Jaina</a:t>
            </a:r>
            <a:r>
              <a:rPr lang="en-IN" dirty="0"/>
              <a:t>, Vishal </a:t>
            </a:r>
            <a:r>
              <a:rPr lang="en-IN" dirty="0" err="1"/>
              <a:t>Bhatnagara</a:t>
            </a:r>
            <a:r>
              <a:rPr lang="en-IN" dirty="0"/>
              <a:t> </a:t>
            </a:r>
            <a:r>
              <a:rPr lang="en-US" i="1" dirty="0"/>
              <a:t>Ambedkar Institute of Advanced Communication Technologies and Research, New Delhi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94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ADB6-E538-49C0-B77E-6B35BF98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10.1109/I-SMAC.2017.8058297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325A-0343-4133-825C-B65874BF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38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24D9-18C2-4A00-8A11-A8E5D8C2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7E6D-7D90-43C4-BF09-7E1C33FA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05966"/>
            <a:ext cx="9905999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“According to RBI statistics, a bank can handle 8,00,00,000 transactions in a single month”</a:t>
            </a:r>
          </a:p>
          <a:p>
            <a:r>
              <a:rPr lang="en-IN" dirty="0"/>
              <a:t>Traditional client server architecture is being used to analyse the customer patterns which is less accurate and inefficient.</a:t>
            </a:r>
          </a:p>
          <a:p>
            <a:r>
              <a:rPr lang="en-IN" dirty="0"/>
              <a:t> Considering the advances in recent technologies and high amount of data that is being processed, there can be a better way of analysing the customer behaviour.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281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874</Words>
  <Application>Microsoft Office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Circuit</vt:lpstr>
      <vt:lpstr>Classification and clustering of bank data using Hadoop, pig and r</vt:lpstr>
      <vt:lpstr>PROBLEM STATEMENT</vt:lpstr>
      <vt:lpstr>OBJECTIVES</vt:lpstr>
      <vt:lpstr>Literature survey</vt:lpstr>
      <vt:lpstr>BASE PAPER</vt:lpstr>
      <vt:lpstr>BASE PAPER</vt:lpstr>
      <vt:lpstr>BASE PAPER</vt:lpstr>
      <vt:lpstr>10.1109/I-SMAC.2017.8058297</vt:lpstr>
      <vt:lpstr>EXISTING SYSTEM</vt:lpstr>
      <vt:lpstr>PROPOSED SYSTEM  CONCEPT</vt:lpstr>
      <vt:lpstr>Proposed system  context diagram</vt:lpstr>
      <vt:lpstr>Proposed system system architecture</vt:lpstr>
      <vt:lpstr>modules</vt:lpstr>
      <vt:lpstr>DATA FLOW DIAGRAM</vt:lpstr>
      <vt:lpstr>Preprocessing Data MODULE 1</vt:lpstr>
      <vt:lpstr>Establishing relationships and creating tables Module 2</vt:lpstr>
      <vt:lpstr>Extracting data module 3</vt:lpstr>
      <vt:lpstr>Clustering data Module 4</vt:lpstr>
      <vt:lpstr>pseudocode</vt:lpstr>
      <vt:lpstr>Advantages</vt:lpstr>
      <vt:lpstr>disadvantages</vt:lpstr>
      <vt:lpstr>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FAHEEN NAZAR</dc:creator>
  <cp:lastModifiedBy>FAHEEN NAZAR</cp:lastModifiedBy>
  <cp:revision>36</cp:revision>
  <dcterms:created xsi:type="dcterms:W3CDTF">2019-01-29T07:59:05Z</dcterms:created>
  <dcterms:modified xsi:type="dcterms:W3CDTF">2019-01-30T14:47:35Z</dcterms:modified>
</cp:coreProperties>
</file>