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69" r:id="rId15"/>
    <p:sldId id="284" r:id="rId16"/>
    <p:sldId id="285" r:id="rId17"/>
    <p:sldId id="286" r:id="rId18"/>
    <p:sldId id="287"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C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E0926D-4E29-448D-B9FC-8B5B41DEF316}"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3E0926D-4E29-448D-B9FC-8B5B41DEF316}"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3E0926D-4E29-448D-B9FC-8B5B41DEF316}"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0926D-4E29-448D-B9FC-8B5B41DEF316}"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0926D-4E29-448D-B9FC-8B5B41DEF316}"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0926D-4E29-448D-B9FC-8B5B41DEF316}"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0926D-4E29-448D-B9FC-8B5B41DEF316}"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4"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E0926D-4E29-448D-B9FC-8B5B41DEF316}" type="datetimeFigureOut">
              <a:rPr lang="en-IN" smtClean="0"/>
              <a:t>02-04-2018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E0926D-4E29-448D-B9FC-8B5B41DEF316}"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0926D-4E29-448D-B9FC-8B5B41DEF316}" type="datetimeFigureOut">
              <a:rPr lang="en-IN" smtClean="0"/>
              <a:t>02-04-2018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0926D-4E29-448D-B9FC-8B5B41DEF316}"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E0926D-4E29-448D-B9FC-8B5B41DEF316}" type="datetimeFigureOut">
              <a:rPr lang="en-IN" smtClean="0"/>
              <a:t>02-04-2018</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C1C2C-1B28-4351-B35B-1A1F391AB4B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764704"/>
            <a:ext cx="6751097" cy="2387600"/>
          </a:xfrm>
        </p:spPr>
        <p:txBody>
          <a:bodyPr>
            <a:normAutofit fontScale="90000"/>
          </a:bodyPr>
          <a:lstStyle/>
          <a:p>
            <a:r>
              <a:rPr lang="en-IN" dirty="0">
                <a:solidFill>
                  <a:srgbClr val="E2C61E"/>
                </a:solidFill>
              </a:rPr>
              <a:t>AIR POLLUTION MONITORING AND ALERT SYSTEM</a:t>
            </a:r>
            <a:br>
              <a:rPr lang="en-IN" dirty="0">
                <a:solidFill>
                  <a:srgbClr val="E2C61E"/>
                </a:solidFill>
              </a:rPr>
            </a:br>
            <a:r>
              <a:rPr lang="en-IN" dirty="0">
                <a:solidFill>
                  <a:srgbClr val="E2C61E"/>
                </a:solidFill>
              </a:rPr>
              <a:t>PAVAN</a:t>
            </a:r>
          </a:p>
        </p:txBody>
      </p:sp>
      <p:sp>
        <p:nvSpPr>
          <p:cNvPr id="5" name="Rectangle 4"/>
          <p:cNvSpPr/>
          <p:nvPr/>
        </p:nvSpPr>
        <p:spPr>
          <a:xfrm>
            <a:off x="4449510" y="3933056"/>
            <a:ext cx="4572000" cy="1477328"/>
          </a:xfrm>
          <a:prstGeom prst="rect">
            <a:avLst/>
          </a:prstGeom>
        </p:spPr>
        <p:txBody>
          <a:bodyPr>
            <a:spAutoFit/>
          </a:bodyPr>
          <a:lstStyle/>
          <a:p>
            <a:r>
              <a:rPr lang="en-IN" b="1" dirty="0" smtClean="0"/>
              <a:t>AGILAN S                           15EUIT003</a:t>
            </a:r>
          </a:p>
          <a:p>
            <a:r>
              <a:rPr lang="en-IN" b="1" dirty="0" smtClean="0"/>
              <a:t>FAHEEN FATHIMA B N 15EUIT030</a:t>
            </a:r>
          </a:p>
          <a:p>
            <a:r>
              <a:rPr lang="en-IN" b="1" dirty="0" smtClean="0"/>
              <a:t>HARISH RAJ                      15EUIT036</a:t>
            </a:r>
          </a:p>
          <a:p>
            <a:r>
              <a:rPr lang="en-IN" b="1" dirty="0" smtClean="0"/>
              <a:t>HINDU SREENI                15EUIT040</a:t>
            </a:r>
          </a:p>
          <a:p>
            <a:r>
              <a:rPr lang="en-IN" b="1" dirty="0" smtClean="0"/>
              <a:t>KARTHIK U                       15EUIT048</a:t>
            </a:r>
            <a:endParaRPr lang="en-IN" b="1" dirty="0"/>
          </a:p>
        </p:txBody>
      </p:sp>
      <p:sp>
        <p:nvSpPr>
          <p:cNvPr id="6" name="Rectangle 5"/>
          <p:cNvSpPr/>
          <p:nvPr/>
        </p:nvSpPr>
        <p:spPr>
          <a:xfrm>
            <a:off x="251520" y="3710066"/>
            <a:ext cx="4104456" cy="1754326"/>
          </a:xfrm>
          <a:prstGeom prst="rect">
            <a:avLst/>
          </a:prstGeom>
        </p:spPr>
        <p:txBody>
          <a:bodyPr wrap="square">
            <a:spAutoFit/>
          </a:bodyPr>
          <a:lstStyle/>
          <a:p>
            <a:r>
              <a:rPr lang="en-IN" b="1" dirty="0" smtClean="0"/>
              <a:t>GUIDED BY,</a:t>
            </a:r>
          </a:p>
          <a:p>
            <a:endParaRPr lang="en-IN" b="1" dirty="0" smtClean="0"/>
          </a:p>
          <a:p>
            <a:r>
              <a:rPr lang="en-IN" b="1" dirty="0" smtClean="0"/>
              <a:t>PROF. KALPANA,</a:t>
            </a:r>
          </a:p>
          <a:p>
            <a:r>
              <a:rPr lang="en-IN" b="1" dirty="0" smtClean="0"/>
              <a:t>ASSISTANT PROFESSOR,</a:t>
            </a:r>
          </a:p>
          <a:p>
            <a:r>
              <a:rPr lang="en-IN" b="1" dirty="0" smtClean="0"/>
              <a:t>DEPARTMENT OF INFORMATION TECHNOLOGY</a:t>
            </a:r>
            <a:endParaRPr lang="en-IN" b="1" dirty="0"/>
          </a:p>
        </p:txBody>
      </p:sp>
    </p:spTree>
    <p:extLst>
      <p:ext uri="{BB962C8B-B14F-4D97-AF65-F5344CB8AC3E}">
        <p14:creationId xmlns:p14="http://schemas.microsoft.com/office/powerpoint/2010/main" val="123688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PROBLEM SYSTEM</a:t>
            </a:r>
            <a:endParaRPr lang="en-IN" dirty="0">
              <a:solidFill>
                <a:srgbClr val="E2C61E"/>
              </a:solidFill>
            </a:endParaRPr>
          </a:p>
        </p:txBody>
      </p:sp>
      <p:sp>
        <p:nvSpPr>
          <p:cNvPr id="3" name="Content Placeholder 2"/>
          <p:cNvSpPr>
            <a:spLocks noGrp="1"/>
          </p:cNvSpPr>
          <p:nvPr>
            <p:ph idx="1"/>
          </p:nvPr>
        </p:nvSpPr>
        <p:spPr>
          <a:xfrm>
            <a:off x="611560" y="1916832"/>
            <a:ext cx="7765322" cy="3695136"/>
          </a:xfrm>
        </p:spPr>
        <p:txBody>
          <a:bodyPr/>
          <a:lstStyle/>
          <a:p>
            <a:pPr marL="285750" indent="-285750" algn="just"/>
            <a:r>
              <a:rPr lang="en-IN" dirty="0"/>
              <a:t>Increase in pollution in recent years by manifold</a:t>
            </a:r>
          </a:p>
          <a:p>
            <a:pPr marL="285750" indent="-285750" algn="just"/>
            <a:r>
              <a:rPr lang="en-IN" dirty="0"/>
              <a:t>Unawareness of the growing impact on pollution by the people</a:t>
            </a:r>
          </a:p>
          <a:p>
            <a:pPr marL="285750" indent="-285750" algn="just"/>
            <a:r>
              <a:rPr lang="en-IN" dirty="0"/>
              <a:t>Increase in several pollutants level in air </a:t>
            </a:r>
          </a:p>
          <a:p>
            <a:pPr marL="285750" indent="-285750" algn="just"/>
            <a:r>
              <a:rPr lang="en-IN" dirty="0"/>
              <a:t>Lack of monitoring system in localities where pollution is increasing</a:t>
            </a:r>
          </a:p>
          <a:p>
            <a:pPr marL="285750" indent="-285750" algn="just"/>
            <a:r>
              <a:rPr lang="en-IN" dirty="0"/>
              <a:t>Lack of cheap integrated system to alert people of the increasing toxic level in air.</a:t>
            </a:r>
          </a:p>
          <a:p>
            <a:endParaRPr lang="en-IN" dirty="0"/>
          </a:p>
          <a:p>
            <a:endParaRPr lang="en-IN" dirty="0"/>
          </a:p>
        </p:txBody>
      </p:sp>
    </p:spTree>
    <p:extLst>
      <p:ext uri="{BB962C8B-B14F-4D97-AF65-F5344CB8AC3E}">
        <p14:creationId xmlns:p14="http://schemas.microsoft.com/office/powerpoint/2010/main" val="273965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765321" cy="1326321"/>
          </a:xfrm>
        </p:spPr>
        <p:txBody>
          <a:bodyPr/>
          <a:lstStyle/>
          <a:p>
            <a:r>
              <a:rPr lang="en-IN" dirty="0" smtClean="0">
                <a:solidFill>
                  <a:srgbClr val="E2C61E"/>
                </a:solidFill>
              </a:rPr>
              <a:t>PROPOSED SYSTEM</a:t>
            </a:r>
            <a:endParaRPr lang="en-IN" dirty="0">
              <a:solidFill>
                <a:srgbClr val="E2C61E"/>
              </a:solidFill>
            </a:endParaRPr>
          </a:p>
        </p:txBody>
      </p:sp>
      <p:sp>
        <p:nvSpPr>
          <p:cNvPr id="3" name="Content Placeholder 2"/>
          <p:cNvSpPr>
            <a:spLocks noGrp="1"/>
          </p:cNvSpPr>
          <p:nvPr>
            <p:ph idx="1"/>
          </p:nvPr>
        </p:nvSpPr>
        <p:spPr>
          <a:xfrm>
            <a:off x="611560" y="1484784"/>
            <a:ext cx="7765322" cy="3695136"/>
          </a:xfrm>
        </p:spPr>
        <p:txBody>
          <a:bodyPr>
            <a:noAutofit/>
          </a:bodyPr>
          <a:lstStyle/>
          <a:p>
            <a:pPr marL="285750" indent="-285750" algn="just">
              <a:lnSpc>
                <a:spcPct val="170000"/>
              </a:lnSpc>
            </a:pPr>
            <a:r>
              <a:rPr lang="en-IN" sz="1800" dirty="0"/>
              <a:t>Introducing PAVAN which is the combination of software and hardware that is used for sensing, processing and alerting the environment about the toxicity levels present in the air</a:t>
            </a:r>
          </a:p>
          <a:p>
            <a:pPr marL="285750" indent="-285750" algn="just">
              <a:lnSpc>
                <a:spcPct val="170000"/>
              </a:lnSpc>
            </a:pPr>
            <a:r>
              <a:rPr lang="en-IN" sz="1800" dirty="0"/>
              <a:t>An application to make normal people aware about the total pollutants and its sources.</a:t>
            </a:r>
          </a:p>
          <a:p>
            <a:pPr marL="285750" indent="-285750" algn="just">
              <a:lnSpc>
                <a:spcPct val="170000"/>
              </a:lnSpc>
            </a:pPr>
            <a:r>
              <a:rPr lang="en-IN" sz="1800" dirty="0"/>
              <a:t>Detecting the toxicity level of each pollutants individually in PPM.</a:t>
            </a:r>
          </a:p>
          <a:p>
            <a:pPr marL="285750" indent="-285750" algn="just">
              <a:lnSpc>
                <a:spcPct val="170000"/>
              </a:lnSpc>
            </a:pPr>
            <a:r>
              <a:rPr lang="en-IN" sz="1800" dirty="0"/>
              <a:t>Alerting the environmentalists about the rising dangers of air pollution using GSM/GPRS module.</a:t>
            </a:r>
          </a:p>
          <a:p>
            <a:pPr>
              <a:lnSpc>
                <a:spcPct val="170000"/>
              </a:lnSpc>
            </a:pPr>
            <a:endParaRPr lang="en-IN" sz="1800" dirty="0"/>
          </a:p>
          <a:p>
            <a:endParaRPr lang="en-IN" sz="1800" dirty="0"/>
          </a:p>
        </p:txBody>
      </p:sp>
    </p:spTree>
    <p:extLst>
      <p:ext uri="{BB962C8B-B14F-4D97-AF65-F5344CB8AC3E}">
        <p14:creationId xmlns:p14="http://schemas.microsoft.com/office/powerpoint/2010/main" val="3568378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SYSTEM ARCHITECTURE</a:t>
            </a:r>
            <a:endParaRPr lang="en-IN" dirty="0">
              <a:solidFill>
                <a:srgbClr val="E2C61E"/>
              </a:solidFill>
            </a:endParaRPr>
          </a:p>
        </p:txBody>
      </p:sp>
      <p:pic>
        <p:nvPicPr>
          <p:cNvPr id="5122" name="Picture 2" descr="C:\Users\HP\Downloads\Mini Project I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348880"/>
            <a:ext cx="5673253" cy="331279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P\Downloads\WhatsApp Image 2018-03-31 at 10.07.51 PM.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970" y="2348880"/>
            <a:ext cx="1787535" cy="331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435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Context</a:t>
            </a:r>
            <a:r>
              <a:rPr lang="en-IN" dirty="0" smtClean="0"/>
              <a:t> </a:t>
            </a:r>
            <a:r>
              <a:rPr lang="en-IN" dirty="0" smtClean="0">
                <a:solidFill>
                  <a:srgbClr val="E2C61E"/>
                </a:solidFill>
              </a:rPr>
              <a:t>diagram</a:t>
            </a:r>
            <a:endParaRPr lang="en-IN" dirty="0">
              <a:solidFill>
                <a:srgbClr val="E2C61E"/>
              </a:solidFill>
            </a:endParaRPr>
          </a:p>
        </p:txBody>
      </p:sp>
      <p:pic>
        <p:nvPicPr>
          <p:cNvPr id="4098" name="Picture 2" descr="C:\Users\HP\Downloads\Mini Project II - Page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228792"/>
            <a:ext cx="7776864" cy="3360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FEASIBLITY STUDY</a:t>
            </a:r>
            <a:endParaRPr lang="en-IN" dirty="0">
              <a:solidFill>
                <a:srgbClr val="E2C61E"/>
              </a:solidFill>
            </a:endParaRPr>
          </a:p>
        </p:txBody>
      </p:sp>
      <p:sp>
        <p:nvSpPr>
          <p:cNvPr id="3" name="Content Placeholder 2"/>
          <p:cNvSpPr>
            <a:spLocks noGrp="1"/>
          </p:cNvSpPr>
          <p:nvPr>
            <p:ph idx="1"/>
          </p:nvPr>
        </p:nvSpPr>
        <p:spPr/>
        <p:txBody>
          <a:bodyPr/>
          <a:lstStyle/>
          <a:p>
            <a:r>
              <a:rPr lang="en-IN" dirty="0" smtClean="0"/>
              <a:t>Technical feasibility</a:t>
            </a:r>
          </a:p>
          <a:p>
            <a:r>
              <a:rPr lang="en-IN" dirty="0" smtClean="0"/>
              <a:t>Operational feasibility</a:t>
            </a:r>
          </a:p>
          <a:p>
            <a:r>
              <a:rPr lang="en-IN" dirty="0" smtClean="0"/>
              <a:t>Economic feasibility</a:t>
            </a:r>
          </a:p>
          <a:p>
            <a:r>
              <a:rPr lang="en-IN" dirty="0" smtClean="0"/>
              <a:t>Legal feasibility</a:t>
            </a:r>
            <a:endParaRPr lang="en-IN" dirty="0"/>
          </a:p>
        </p:txBody>
      </p:sp>
    </p:spTree>
    <p:extLst>
      <p:ext uri="{BB962C8B-B14F-4D97-AF65-F5344CB8AC3E}">
        <p14:creationId xmlns:p14="http://schemas.microsoft.com/office/powerpoint/2010/main" val="85752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E2C61E"/>
                </a:solidFill>
              </a:rPr>
              <a:t>Technical feasibility</a:t>
            </a:r>
            <a:br>
              <a:rPr lang="en-IN" dirty="0">
                <a:solidFill>
                  <a:srgbClr val="E2C61E"/>
                </a:solidFill>
              </a:rPr>
            </a:br>
            <a:endParaRPr lang="en-IN" dirty="0">
              <a:solidFill>
                <a:srgbClr val="E2C61E"/>
              </a:solidFill>
            </a:endParaRPr>
          </a:p>
        </p:txBody>
      </p:sp>
      <p:sp>
        <p:nvSpPr>
          <p:cNvPr id="3" name="Content Placeholder 2"/>
          <p:cNvSpPr>
            <a:spLocks noGrp="1"/>
          </p:cNvSpPr>
          <p:nvPr>
            <p:ph idx="1"/>
          </p:nvPr>
        </p:nvSpPr>
        <p:spPr>
          <a:xfrm>
            <a:off x="755576" y="1772816"/>
            <a:ext cx="7765322" cy="4320480"/>
          </a:xfrm>
        </p:spPr>
        <p:txBody>
          <a:bodyPr>
            <a:normAutofit/>
          </a:bodyPr>
          <a:lstStyle/>
          <a:p>
            <a:pPr lvl="0"/>
            <a:r>
              <a:rPr lang="en-US" dirty="0">
                <a:effectLst/>
              </a:rPr>
              <a:t>Whether the required technology is available or not?</a:t>
            </a:r>
            <a:endParaRPr lang="en-IN" dirty="0">
              <a:effectLst/>
            </a:endParaRPr>
          </a:p>
          <a:p>
            <a:pPr lvl="0"/>
            <a:r>
              <a:rPr lang="en-US" dirty="0">
                <a:effectLst/>
              </a:rPr>
              <a:t>Whether the required resources are available? </a:t>
            </a:r>
            <a:endParaRPr lang="en-IN" dirty="0">
              <a:effectLst/>
            </a:endParaRPr>
          </a:p>
          <a:p>
            <a:pPr lvl="1"/>
            <a:r>
              <a:rPr lang="en-US" sz="2000" dirty="0" smtClean="0">
                <a:effectLst/>
              </a:rPr>
              <a:t>Software/IDE’s available</a:t>
            </a:r>
          </a:p>
          <a:p>
            <a:pPr lvl="1"/>
            <a:r>
              <a:rPr lang="en-US" sz="2000" dirty="0" smtClean="0">
                <a:effectLst/>
              </a:rPr>
              <a:t> </a:t>
            </a:r>
            <a:r>
              <a:rPr lang="en-US" sz="2000" dirty="0">
                <a:effectLst/>
              </a:rPr>
              <a:t>Programming languages </a:t>
            </a:r>
            <a:endParaRPr lang="en-US" sz="2000" dirty="0">
              <a:effectLst/>
            </a:endParaRPr>
          </a:p>
          <a:p>
            <a:pPr lvl="1"/>
            <a:r>
              <a:rPr lang="en-US" sz="2000" dirty="0" smtClean="0">
                <a:effectLst/>
              </a:rPr>
              <a:t>Platforms available</a:t>
            </a:r>
          </a:p>
          <a:p>
            <a:pPr lvl="1"/>
            <a:r>
              <a:rPr lang="en-US" sz="2000" dirty="0" smtClean="0">
                <a:effectLst/>
              </a:rPr>
              <a:t> </a:t>
            </a:r>
            <a:r>
              <a:rPr lang="en-US" sz="2000" dirty="0">
                <a:effectLst/>
              </a:rPr>
              <a:t>Protocols available for network </a:t>
            </a:r>
            <a:r>
              <a:rPr lang="en-US" sz="2000" dirty="0" smtClean="0">
                <a:effectLst/>
              </a:rPr>
              <a:t>communication</a:t>
            </a:r>
          </a:p>
          <a:p>
            <a:pPr lvl="1"/>
            <a:r>
              <a:rPr lang="en-US" sz="2000" dirty="0" smtClean="0">
                <a:effectLst/>
              </a:rPr>
              <a:t>Interoperability </a:t>
            </a:r>
            <a:r>
              <a:rPr lang="en-US" sz="2000" dirty="0">
                <a:effectLst/>
              </a:rPr>
              <a:t>factors </a:t>
            </a:r>
            <a:endParaRPr lang="en-IN" sz="2000" dirty="0"/>
          </a:p>
        </p:txBody>
      </p:sp>
    </p:spTree>
    <p:extLst>
      <p:ext uri="{BB962C8B-B14F-4D97-AF65-F5344CB8AC3E}">
        <p14:creationId xmlns:p14="http://schemas.microsoft.com/office/powerpoint/2010/main" val="22105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E2C61E"/>
                </a:solidFill>
              </a:rPr>
              <a:t>Operational feasibility</a:t>
            </a:r>
            <a:br>
              <a:rPr lang="en-IN" dirty="0">
                <a:solidFill>
                  <a:srgbClr val="E2C61E"/>
                </a:solidFill>
              </a:rPr>
            </a:br>
            <a:endParaRPr lang="en-IN" dirty="0">
              <a:solidFill>
                <a:srgbClr val="E2C61E"/>
              </a:solidFill>
            </a:endParaRPr>
          </a:p>
        </p:txBody>
      </p:sp>
      <p:sp>
        <p:nvSpPr>
          <p:cNvPr id="3" name="Content Placeholder 2"/>
          <p:cNvSpPr>
            <a:spLocks noGrp="1"/>
          </p:cNvSpPr>
          <p:nvPr>
            <p:ph idx="1"/>
          </p:nvPr>
        </p:nvSpPr>
        <p:spPr>
          <a:xfrm>
            <a:off x="683568" y="1844824"/>
            <a:ext cx="7765322" cy="3695136"/>
          </a:xfrm>
        </p:spPr>
        <p:txBody>
          <a:bodyPr/>
          <a:lstStyle/>
          <a:p>
            <a:pPr lvl="0"/>
            <a:r>
              <a:rPr lang="en-US" dirty="0">
                <a:effectLst/>
              </a:rPr>
              <a:t>Is the new software we are going to build is trustworthy?</a:t>
            </a:r>
            <a:endParaRPr lang="en-IN" dirty="0">
              <a:effectLst/>
            </a:endParaRPr>
          </a:p>
          <a:p>
            <a:pPr lvl="0"/>
            <a:r>
              <a:rPr lang="en-US" dirty="0">
                <a:effectLst/>
              </a:rPr>
              <a:t>Is the new software overcomes existing drawbacks?</a:t>
            </a:r>
            <a:endParaRPr lang="en-IN" dirty="0">
              <a:effectLst/>
            </a:endParaRPr>
          </a:p>
          <a:p>
            <a:pPr lvl="0"/>
            <a:r>
              <a:rPr lang="en-US" dirty="0">
                <a:effectLst/>
              </a:rPr>
              <a:t>Is the new software will pass minimum acceptance criteria’s?</a:t>
            </a:r>
            <a:endParaRPr lang="en-IN" dirty="0">
              <a:effectLst/>
            </a:endParaRPr>
          </a:p>
          <a:p>
            <a:pPr lvl="0"/>
            <a:r>
              <a:rPr lang="en-US" dirty="0">
                <a:effectLst/>
              </a:rPr>
              <a:t>Is the new software satisfies the requirement specified in SRS document?</a:t>
            </a:r>
            <a:endParaRPr lang="en-IN" dirty="0">
              <a:effectLst/>
            </a:endParaRPr>
          </a:p>
          <a:p>
            <a:pPr lvl="0"/>
            <a:r>
              <a:rPr lang="en-US" dirty="0">
                <a:effectLst/>
              </a:rPr>
              <a:t>Is the new software will bring a new era in effective decision making?</a:t>
            </a:r>
            <a:endParaRPr lang="en-IN" dirty="0">
              <a:effectLst/>
            </a:endParaRPr>
          </a:p>
          <a:p>
            <a:endParaRPr lang="en-IN" dirty="0"/>
          </a:p>
        </p:txBody>
      </p:sp>
    </p:spTree>
    <p:extLst>
      <p:ext uri="{BB962C8B-B14F-4D97-AF65-F5344CB8AC3E}">
        <p14:creationId xmlns:p14="http://schemas.microsoft.com/office/powerpoint/2010/main" val="85059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E2C61E"/>
                </a:solidFill>
              </a:rPr>
              <a:t>Economic feasibility</a:t>
            </a:r>
            <a:br>
              <a:rPr lang="en-IN" dirty="0">
                <a:solidFill>
                  <a:srgbClr val="E2C61E"/>
                </a:solidFill>
              </a:rPr>
            </a:br>
            <a:endParaRPr lang="en-IN" dirty="0">
              <a:solidFill>
                <a:srgbClr val="E2C61E"/>
              </a:solidFill>
            </a:endParaRPr>
          </a:p>
        </p:txBody>
      </p:sp>
      <p:sp>
        <p:nvSpPr>
          <p:cNvPr id="3" name="Content Placeholder 2"/>
          <p:cNvSpPr>
            <a:spLocks noGrp="1"/>
          </p:cNvSpPr>
          <p:nvPr>
            <p:ph idx="1"/>
          </p:nvPr>
        </p:nvSpPr>
        <p:spPr>
          <a:xfrm>
            <a:off x="755576" y="1556792"/>
            <a:ext cx="7765322" cy="4320480"/>
          </a:xfrm>
        </p:spPr>
        <p:txBody>
          <a:bodyPr>
            <a:normAutofit/>
          </a:bodyPr>
          <a:lstStyle/>
          <a:p>
            <a:r>
              <a:rPr lang="en-US" dirty="0">
                <a:effectLst/>
              </a:rPr>
              <a:t>I</a:t>
            </a:r>
            <a:r>
              <a:rPr lang="en-US" dirty="0" smtClean="0">
                <a:effectLst/>
              </a:rPr>
              <a:t>ncludes </a:t>
            </a:r>
            <a:r>
              <a:rPr lang="en-US" dirty="0">
                <a:effectLst/>
              </a:rPr>
              <a:t>the initial investment </a:t>
            </a:r>
            <a:r>
              <a:rPr lang="en-US" dirty="0" smtClean="0">
                <a:effectLst/>
              </a:rPr>
              <a:t>of</a:t>
            </a:r>
          </a:p>
          <a:p>
            <a:pPr lvl="1"/>
            <a:r>
              <a:rPr lang="en-US" dirty="0" smtClean="0">
                <a:effectLst/>
              </a:rPr>
              <a:t> </a:t>
            </a:r>
            <a:r>
              <a:rPr lang="en-US" dirty="0" err="1">
                <a:effectLst/>
              </a:rPr>
              <a:t>Arduino</a:t>
            </a:r>
            <a:r>
              <a:rPr lang="en-US" dirty="0">
                <a:effectLst/>
              </a:rPr>
              <a:t> </a:t>
            </a:r>
            <a:r>
              <a:rPr lang="en-US" dirty="0" smtClean="0">
                <a:effectLst/>
              </a:rPr>
              <a:t>UNO</a:t>
            </a:r>
          </a:p>
          <a:p>
            <a:pPr lvl="1"/>
            <a:r>
              <a:rPr lang="en-US" dirty="0" smtClean="0">
                <a:effectLst/>
              </a:rPr>
              <a:t>Ultrasonic </a:t>
            </a:r>
            <a:r>
              <a:rPr lang="en-US" dirty="0">
                <a:effectLst/>
              </a:rPr>
              <a:t>sensors and other components. </a:t>
            </a:r>
            <a:endParaRPr lang="en-US" dirty="0">
              <a:effectLst/>
            </a:endParaRPr>
          </a:p>
          <a:p>
            <a:pPr lvl="1"/>
            <a:r>
              <a:rPr lang="en-US" dirty="0" smtClean="0">
                <a:effectLst/>
              </a:rPr>
              <a:t>Minimum </a:t>
            </a:r>
            <a:r>
              <a:rPr lang="en-US" dirty="0">
                <a:effectLst/>
              </a:rPr>
              <a:t>requirements of the software specifications is less due to the  open source tools</a:t>
            </a:r>
            <a:r>
              <a:rPr lang="en-US" dirty="0" smtClean="0">
                <a:effectLst/>
              </a:rPr>
              <a:t>.</a:t>
            </a:r>
            <a:endParaRPr lang="en-US" dirty="0">
              <a:effectLst/>
            </a:endParaRPr>
          </a:p>
          <a:p>
            <a:pPr lvl="1"/>
            <a:r>
              <a:rPr lang="en-US" dirty="0">
                <a:effectLst/>
              </a:rPr>
              <a:t>Software/hardware </a:t>
            </a:r>
            <a:r>
              <a:rPr lang="en-US" dirty="0" smtClean="0">
                <a:effectLst/>
              </a:rPr>
              <a:t>cost</a:t>
            </a:r>
          </a:p>
          <a:p>
            <a:pPr lvl="1"/>
            <a:r>
              <a:rPr lang="en-US" dirty="0" smtClean="0">
                <a:effectLst/>
              </a:rPr>
              <a:t> </a:t>
            </a:r>
            <a:r>
              <a:rPr lang="en-US" dirty="0">
                <a:effectLst/>
              </a:rPr>
              <a:t>Total estimated cost of the </a:t>
            </a:r>
            <a:r>
              <a:rPr lang="en-US" dirty="0" smtClean="0">
                <a:effectLst/>
              </a:rPr>
              <a:t>project</a:t>
            </a:r>
          </a:p>
          <a:p>
            <a:pPr lvl="1"/>
            <a:r>
              <a:rPr lang="en-US" dirty="0" smtClean="0">
                <a:effectLst/>
              </a:rPr>
              <a:t>Financing </a:t>
            </a:r>
            <a:r>
              <a:rPr lang="en-US" dirty="0">
                <a:effectLst/>
              </a:rPr>
              <a:t>of the project by equal sharing between our team </a:t>
            </a:r>
            <a:r>
              <a:rPr lang="en-US" dirty="0" smtClean="0">
                <a:effectLst/>
              </a:rPr>
              <a:t>members</a:t>
            </a:r>
          </a:p>
          <a:p>
            <a:pPr lvl="1"/>
            <a:r>
              <a:rPr lang="en-US" dirty="0" smtClean="0">
                <a:effectLst/>
              </a:rPr>
              <a:t>Cost-benefit </a:t>
            </a:r>
            <a:r>
              <a:rPr lang="en-US" dirty="0">
                <a:effectLst/>
              </a:rPr>
              <a:t>analysis.</a:t>
            </a:r>
            <a:endParaRPr lang="en-US" dirty="0" smtClean="0">
              <a:effectLst/>
            </a:endParaRPr>
          </a:p>
        </p:txBody>
      </p:sp>
    </p:spTree>
    <p:extLst>
      <p:ext uri="{BB962C8B-B14F-4D97-AF65-F5344CB8AC3E}">
        <p14:creationId xmlns:p14="http://schemas.microsoft.com/office/powerpoint/2010/main" val="2333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Legal </a:t>
            </a:r>
            <a:r>
              <a:rPr lang="en-IN" dirty="0" err="1" smtClean="0">
                <a:solidFill>
                  <a:srgbClr val="E2C61E"/>
                </a:solidFill>
              </a:rPr>
              <a:t>feasiblity</a:t>
            </a:r>
            <a:endParaRPr lang="en-IN" dirty="0">
              <a:solidFill>
                <a:srgbClr val="E2C61E"/>
              </a:solidFill>
            </a:endParaRPr>
          </a:p>
        </p:txBody>
      </p:sp>
      <p:sp>
        <p:nvSpPr>
          <p:cNvPr id="3" name="Content Placeholder 2"/>
          <p:cNvSpPr>
            <a:spLocks noGrp="1"/>
          </p:cNvSpPr>
          <p:nvPr>
            <p:ph idx="1"/>
          </p:nvPr>
        </p:nvSpPr>
        <p:spPr/>
        <p:txBody>
          <a:bodyPr/>
          <a:lstStyle/>
          <a:p>
            <a:r>
              <a:rPr lang="en-IN" dirty="0" smtClean="0"/>
              <a:t>To ensure that the project is legally done</a:t>
            </a:r>
          </a:p>
          <a:p>
            <a:r>
              <a:rPr lang="en-IN" dirty="0" smtClean="0"/>
              <a:t>To facilitate the risk management, indicating the risks and obstacles that need to be addressed within the technical analyses and financial model</a:t>
            </a:r>
          </a:p>
          <a:p>
            <a:r>
              <a:rPr lang="en-IN" dirty="0" smtClean="0"/>
              <a:t>To collect and process data required for the project in a legal and free of crime manner. </a:t>
            </a:r>
          </a:p>
        </p:txBody>
      </p:sp>
    </p:spTree>
    <p:extLst>
      <p:ext uri="{BB962C8B-B14F-4D97-AF65-F5344CB8AC3E}">
        <p14:creationId xmlns:p14="http://schemas.microsoft.com/office/powerpoint/2010/main" val="219222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65321" cy="1326321"/>
          </a:xfrm>
        </p:spPr>
        <p:txBody>
          <a:bodyPr/>
          <a:lstStyle/>
          <a:p>
            <a:r>
              <a:rPr lang="en-IN" dirty="0" smtClean="0">
                <a:solidFill>
                  <a:srgbClr val="E2C61E"/>
                </a:solidFill>
              </a:rPr>
              <a:t>REQUIREMENTS</a:t>
            </a:r>
            <a:endParaRPr lang="en-IN" dirty="0">
              <a:solidFill>
                <a:srgbClr val="E2C61E"/>
              </a:solidFill>
            </a:endParaRPr>
          </a:p>
        </p:txBody>
      </p:sp>
      <p:sp>
        <p:nvSpPr>
          <p:cNvPr id="3" name="Content Placeholder 2"/>
          <p:cNvSpPr>
            <a:spLocks noGrp="1"/>
          </p:cNvSpPr>
          <p:nvPr>
            <p:ph idx="1"/>
          </p:nvPr>
        </p:nvSpPr>
        <p:spPr>
          <a:xfrm>
            <a:off x="611560" y="1700808"/>
            <a:ext cx="7765322" cy="3695136"/>
          </a:xfrm>
        </p:spPr>
        <p:txBody>
          <a:bodyPr>
            <a:normAutofit fontScale="92500" lnSpcReduction="10000"/>
          </a:bodyPr>
          <a:lstStyle/>
          <a:p>
            <a:r>
              <a:rPr lang="en-IN" dirty="0" smtClean="0"/>
              <a:t>HARDWARE REQUIREMENTS</a:t>
            </a:r>
            <a:endParaRPr lang="en-IN" dirty="0"/>
          </a:p>
          <a:p>
            <a:pPr marL="860425" lvl="3" indent="-342900"/>
            <a:r>
              <a:rPr lang="en-IN" sz="2200" dirty="0" err="1"/>
              <a:t>Arduino</a:t>
            </a:r>
            <a:r>
              <a:rPr lang="en-IN" sz="2200" dirty="0"/>
              <a:t> </a:t>
            </a:r>
            <a:r>
              <a:rPr lang="en-IN" sz="2200" dirty="0" err="1"/>
              <a:t>uno</a:t>
            </a:r>
            <a:endParaRPr lang="en-IN" sz="2200" dirty="0"/>
          </a:p>
          <a:p>
            <a:pPr marL="860425" lvl="3" indent="-342900"/>
            <a:r>
              <a:rPr lang="en-IN" sz="2200" dirty="0"/>
              <a:t>MQ-9</a:t>
            </a:r>
          </a:p>
          <a:p>
            <a:pPr marL="860425" lvl="3" indent="-342900"/>
            <a:r>
              <a:rPr lang="en-IN" sz="2200" dirty="0"/>
              <a:t>MQ-135</a:t>
            </a:r>
          </a:p>
          <a:p>
            <a:pPr marL="860425" lvl="3" indent="-342900"/>
            <a:r>
              <a:rPr lang="en-IN" sz="2200" dirty="0"/>
              <a:t>DUST SENSOR</a:t>
            </a:r>
          </a:p>
          <a:p>
            <a:pPr marL="860425" lvl="3" indent="-342900"/>
            <a:r>
              <a:rPr lang="en-IN" sz="2200" dirty="0"/>
              <a:t>GSM </a:t>
            </a:r>
            <a:r>
              <a:rPr lang="en-IN" sz="2200" dirty="0" smtClean="0"/>
              <a:t>Module</a:t>
            </a:r>
            <a:endParaRPr lang="en-IN" dirty="0" smtClean="0"/>
          </a:p>
          <a:p>
            <a:pPr marL="228600" lvl="3">
              <a:spcBef>
                <a:spcPts val="1000"/>
              </a:spcBef>
            </a:pPr>
            <a:r>
              <a:rPr lang="en-IN" sz="2000" dirty="0"/>
              <a:t>SOFTWARE </a:t>
            </a:r>
            <a:r>
              <a:rPr lang="en-IN" sz="2000" dirty="0" smtClean="0"/>
              <a:t>REQUIREMENTS</a:t>
            </a:r>
            <a:endParaRPr lang="en-IN" sz="2000" dirty="0"/>
          </a:p>
          <a:p>
            <a:pPr marL="860425" lvl="3" indent="-342900"/>
            <a:r>
              <a:rPr lang="en-IN" sz="2000" dirty="0" err="1" smtClean="0"/>
              <a:t>Arduino</a:t>
            </a:r>
            <a:r>
              <a:rPr lang="en-IN" sz="2000" dirty="0" smtClean="0"/>
              <a:t> </a:t>
            </a:r>
            <a:r>
              <a:rPr lang="en-IN" sz="2000" dirty="0"/>
              <a:t>IDE</a:t>
            </a:r>
          </a:p>
          <a:p>
            <a:pPr marL="860425" lvl="3" indent="-342900"/>
            <a:r>
              <a:rPr lang="en-IN" sz="2000" dirty="0" smtClean="0"/>
              <a:t>Java SE 8</a:t>
            </a:r>
            <a:endParaRPr lang="en-IN" sz="2000" dirty="0"/>
          </a:p>
          <a:p>
            <a:pPr marL="860425" lvl="3" indent="-342900"/>
            <a:endParaRPr lang="en-IN" sz="2200" dirty="0"/>
          </a:p>
          <a:p>
            <a:pPr lvl="1"/>
            <a:endParaRPr lang="en-IN" dirty="0"/>
          </a:p>
        </p:txBody>
      </p:sp>
    </p:spTree>
    <p:extLst>
      <p:ext uri="{BB962C8B-B14F-4D97-AF65-F5344CB8AC3E}">
        <p14:creationId xmlns:p14="http://schemas.microsoft.com/office/powerpoint/2010/main" val="3009577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875183"/>
          </a:xfrm>
        </p:spPr>
        <p:txBody>
          <a:bodyPr>
            <a:normAutofit fontScale="90000"/>
          </a:bodyPr>
          <a:lstStyle/>
          <a:p>
            <a:r>
              <a:rPr lang="en-IN" sz="3600" dirty="0">
                <a:solidFill>
                  <a:srgbClr val="E2C61E"/>
                </a:solidFill>
              </a:rPr>
              <a:t>LITERATURE SURVEY</a:t>
            </a:r>
            <a:br>
              <a:rPr lang="en-IN" sz="3600" dirty="0">
                <a:solidFill>
                  <a:srgbClr val="E2C61E"/>
                </a:solidFill>
              </a:rPr>
            </a:br>
            <a:endParaRPr lang="en-IN" dirty="0">
              <a:solidFill>
                <a:srgbClr val="E2C61E"/>
              </a:solidFill>
            </a:endParaRPr>
          </a:p>
        </p:txBody>
      </p:sp>
      <p:sp>
        <p:nvSpPr>
          <p:cNvPr id="3" name="Content Placeholder 2"/>
          <p:cNvSpPr>
            <a:spLocks noGrp="1"/>
          </p:cNvSpPr>
          <p:nvPr>
            <p:ph idx="1"/>
          </p:nvPr>
        </p:nvSpPr>
        <p:spPr>
          <a:xfrm>
            <a:off x="611560" y="1268760"/>
            <a:ext cx="7765322" cy="5184576"/>
          </a:xfrm>
        </p:spPr>
        <p:txBody>
          <a:bodyPr>
            <a:normAutofit/>
          </a:bodyPr>
          <a:lstStyle/>
          <a:p>
            <a:pPr marL="457200" indent="-457200" algn="just">
              <a:lnSpc>
                <a:spcPct val="160000"/>
              </a:lnSpc>
              <a:buFont typeface="+mj-lt"/>
              <a:buAutoNum type="arabicPeriod"/>
            </a:pPr>
            <a:r>
              <a:rPr lang="en-IN" b="1" i="1" dirty="0"/>
              <a:t>“IOT-based Air Pollution Monitoring and Forecasting system”</a:t>
            </a:r>
            <a:r>
              <a:rPr lang="en-IN" dirty="0"/>
              <a:t>, Chen </a:t>
            </a:r>
            <a:r>
              <a:rPr lang="en-IN" dirty="0" err="1"/>
              <a:t>Xiaojun,Liu</a:t>
            </a:r>
            <a:r>
              <a:rPr lang="en-IN" dirty="0"/>
              <a:t> </a:t>
            </a:r>
            <a:r>
              <a:rPr lang="en-IN" dirty="0" err="1"/>
              <a:t>Xianpeng,Xu</a:t>
            </a:r>
            <a:r>
              <a:rPr lang="en-IN" dirty="0"/>
              <a:t> </a:t>
            </a:r>
            <a:r>
              <a:rPr lang="en-IN" dirty="0" err="1"/>
              <a:t>Peng</a:t>
            </a:r>
            <a:r>
              <a:rPr lang="en-IN" dirty="0"/>
              <a:t>, International Conference on Computer and Computational Sciences (ICCCS) 2015.	</a:t>
            </a:r>
            <a:endParaRPr lang="en-IN" sz="1200" dirty="0"/>
          </a:p>
          <a:p>
            <a:pPr marL="1154430" lvl="5" indent="-285750" algn="just">
              <a:lnSpc>
                <a:spcPct val="160000"/>
              </a:lnSpc>
              <a:buFont typeface="Wingdings" panose="05000000000000000000" pitchFamily="2" charset="2"/>
              <a:buChar char="Ø"/>
            </a:pPr>
            <a:r>
              <a:rPr lang="en-IN" sz="1800" b="1" dirty="0"/>
              <a:t>IDEAS USED:</a:t>
            </a:r>
          </a:p>
          <a:p>
            <a:pPr marL="1325880" lvl="6" indent="0" algn="just">
              <a:lnSpc>
                <a:spcPct val="160000"/>
              </a:lnSpc>
              <a:buNone/>
            </a:pPr>
            <a:r>
              <a:rPr lang="en-IN" sz="1800" dirty="0"/>
              <a:t>IOT based system which detects the pollution level in a particular area and predicts the outcome using algorithms.</a:t>
            </a:r>
          </a:p>
          <a:p>
            <a:pPr marL="1154430" lvl="5" indent="-285750" algn="just">
              <a:lnSpc>
                <a:spcPct val="160000"/>
              </a:lnSpc>
              <a:buFont typeface="Wingdings" panose="05000000000000000000" pitchFamily="2" charset="2"/>
              <a:buChar char="Ø"/>
            </a:pPr>
            <a:r>
              <a:rPr lang="en-IN" sz="1800" b="1" dirty="0"/>
              <a:t>Disadvantages: </a:t>
            </a:r>
          </a:p>
          <a:p>
            <a:pPr marL="1154430" lvl="5" indent="-285750" algn="just">
              <a:lnSpc>
                <a:spcPct val="160000"/>
              </a:lnSpc>
              <a:buFont typeface="Wingdings" panose="05000000000000000000" pitchFamily="2" charset="2"/>
              <a:buChar char="Ø"/>
            </a:pPr>
            <a:r>
              <a:rPr lang="en-IN" sz="1800" dirty="0"/>
              <a:t>has no integrated environment showing the levels of pollutants (less user-friendly)</a:t>
            </a:r>
          </a:p>
          <a:p>
            <a:endParaRPr lang="en-IN" dirty="0"/>
          </a:p>
        </p:txBody>
      </p:sp>
    </p:spTree>
    <p:extLst>
      <p:ext uri="{BB962C8B-B14F-4D97-AF65-F5344CB8AC3E}">
        <p14:creationId xmlns:p14="http://schemas.microsoft.com/office/powerpoint/2010/main" val="185763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Modules list</a:t>
            </a:r>
            <a:endParaRPr lang="en-IN" dirty="0">
              <a:solidFill>
                <a:srgbClr val="E2C61E"/>
              </a:solidFill>
            </a:endParaRPr>
          </a:p>
        </p:txBody>
      </p:sp>
      <p:sp>
        <p:nvSpPr>
          <p:cNvPr id="3" name="Content Placeholder 2"/>
          <p:cNvSpPr>
            <a:spLocks noGrp="1"/>
          </p:cNvSpPr>
          <p:nvPr>
            <p:ph idx="1"/>
          </p:nvPr>
        </p:nvSpPr>
        <p:spPr/>
        <p:txBody>
          <a:bodyPr>
            <a:normAutofit/>
          </a:bodyPr>
          <a:lstStyle/>
          <a:p>
            <a:pPr marL="571500" indent="-571500">
              <a:buFont typeface="+mj-lt"/>
              <a:buAutoNum type="arabicPeriod"/>
            </a:pPr>
            <a:r>
              <a:rPr lang="en-US" sz="2400" dirty="0">
                <a:cs typeface="Times New Roman" pitchFamily="18" charset="0"/>
              </a:rPr>
              <a:t>Sensing  the environment (sensors)</a:t>
            </a:r>
          </a:p>
          <a:p>
            <a:pPr marL="571500" indent="-571500">
              <a:buFont typeface="+mj-lt"/>
              <a:buAutoNum type="arabicPeriod"/>
            </a:pPr>
            <a:r>
              <a:rPr lang="en-US" sz="2400" dirty="0">
                <a:cs typeface="Times New Roman" pitchFamily="18" charset="0"/>
              </a:rPr>
              <a:t>Processing the sensor </a:t>
            </a:r>
            <a:r>
              <a:rPr lang="en-US" sz="2400" dirty="0" smtClean="0">
                <a:cs typeface="Times New Roman" pitchFamily="18" charset="0"/>
              </a:rPr>
              <a:t>data(</a:t>
            </a:r>
            <a:r>
              <a:rPr lang="en-US" sz="2400" dirty="0" err="1" smtClean="0">
                <a:cs typeface="Times New Roman" pitchFamily="18" charset="0"/>
              </a:rPr>
              <a:t>Arduino</a:t>
            </a:r>
            <a:r>
              <a:rPr lang="en-US" sz="2400" dirty="0">
                <a:cs typeface="Times New Roman" pitchFamily="18" charset="0"/>
              </a:rPr>
              <a:t>)</a:t>
            </a:r>
          </a:p>
          <a:p>
            <a:pPr marL="571500" indent="-571500">
              <a:buFont typeface="+mj-lt"/>
              <a:buAutoNum type="arabicPeriod"/>
            </a:pPr>
            <a:r>
              <a:rPr lang="en-US" sz="2400" dirty="0">
                <a:cs typeface="Times New Roman" pitchFamily="18" charset="0"/>
              </a:rPr>
              <a:t>Correlating the source of pollutants(GSM/GPRS module)</a:t>
            </a:r>
          </a:p>
          <a:p>
            <a:pPr marL="571500" indent="-571500">
              <a:buFont typeface="+mj-lt"/>
              <a:buAutoNum type="arabicPeriod"/>
            </a:pPr>
            <a:r>
              <a:rPr lang="en-US" sz="2400" dirty="0">
                <a:cs typeface="Times New Roman" pitchFamily="18" charset="0"/>
              </a:rPr>
              <a:t>Storing the pollutant data(web server)</a:t>
            </a:r>
            <a:endParaRPr lang="en-IN" sz="2400" dirty="0">
              <a:cs typeface="Times New Roman" pitchFamily="18" charset="0"/>
            </a:endParaRPr>
          </a:p>
          <a:p>
            <a:endParaRPr lang="en-IN" sz="2400" dirty="0"/>
          </a:p>
        </p:txBody>
      </p:sp>
    </p:spTree>
    <p:extLst>
      <p:ext uri="{BB962C8B-B14F-4D97-AF65-F5344CB8AC3E}">
        <p14:creationId xmlns:p14="http://schemas.microsoft.com/office/powerpoint/2010/main" val="1116365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765321" cy="1326321"/>
          </a:xfrm>
        </p:spPr>
        <p:txBody>
          <a:bodyPr>
            <a:normAutofit/>
          </a:bodyPr>
          <a:lstStyle/>
          <a:p>
            <a:r>
              <a:rPr lang="en-US" sz="3200" dirty="0"/>
              <a:t> </a:t>
            </a:r>
            <a:r>
              <a:rPr lang="en-US" sz="3600" dirty="0"/>
              <a:t>SENSORS</a:t>
            </a:r>
            <a:br>
              <a:rPr lang="en-US" sz="3600" dirty="0"/>
            </a:br>
            <a:r>
              <a:rPr lang="en-US" sz="3600" dirty="0"/>
              <a:t>  Sensing </a:t>
            </a:r>
            <a:r>
              <a:rPr lang="en-US" sz="3600" dirty="0" smtClean="0"/>
              <a:t>the </a:t>
            </a:r>
            <a:r>
              <a:rPr lang="en-US" sz="3600" dirty="0"/>
              <a:t>environment </a:t>
            </a:r>
            <a:endParaRPr lang="en-IN" dirty="0"/>
          </a:p>
        </p:txBody>
      </p:sp>
      <p:pic>
        <p:nvPicPr>
          <p:cNvPr id="4" name="Content Placeholder 3" descr="LEVEL0 - Page 1 (5).png"/>
          <p:cNvPicPr>
            <a:picLocks noGrp="1" noChangeAspect="1"/>
          </p:cNvPicPr>
          <p:nvPr>
            <p:ph idx="1"/>
          </p:nvPr>
        </p:nvPicPr>
        <p:blipFill>
          <a:blip r:embed="rId2"/>
          <a:stretch>
            <a:fillRect/>
          </a:stretch>
        </p:blipFill>
        <p:spPr>
          <a:xfrm>
            <a:off x="1259633" y="2852936"/>
            <a:ext cx="6984776" cy="2304256"/>
          </a:xfrm>
        </p:spPr>
      </p:pic>
      <p:sp>
        <p:nvSpPr>
          <p:cNvPr id="5" name="Rectangle 4"/>
          <p:cNvSpPr/>
          <p:nvPr/>
        </p:nvSpPr>
        <p:spPr>
          <a:xfrm>
            <a:off x="3419872" y="548680"/>
            <a:ext cx="3096344" cy="584775"/>
          </a:xfrm>
          <a:prstGeom prst="rect">
            <a:avLst/>
          </a:prstGeom>
        </p:spPr>
        <p:txBody>
          <a:bodyPr wrap="square">
            <a:spAutoFit/>
          </a:bodyPr>
          <a:lstStyle/>
          <a:p>
            <a:r>
              <a:rPr lang="en-US" sz="3200" b="1" dirty="0" smtClean="0">
                <a:solidFill>
                  <a:srgbClr val="E2C61E"/>
                </a:solidFill>
              </a:rPr>
              <a:t>MODULE 1</a:t>
            </a:r>
            <a:endParaRPr lang="en-US" sz="3200" b="1" dirty="0">
              <a:solidFill>
                <a:srgbClr val="E2C61E"/>
              </a:solidFill>
            </a:endParaRPr>
          </a:p>
        </p:txBody>
      </p:sp>
    </p:spTree>
    <p:extLst>
      <p:ext uri="{BB962C8B-B14F-4D97-AF65-F5344CB8AC3E}">
        <p14:creationId xmlns:p14="http://schemas.microsoft.com/office/powerpoint/2010/main" val="2545240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1547664" y="1124744"/>
            <a:ext cx="5688632" cy="102427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smtClean="0"/>
              <a:t>ARDUINO</a:t>
            </a:r>
            <a:br>
              <a:rPr lang="en-US" sz="2800" dirty="0" smtClean="0"/>
            </a:br>
            <a:r>
              <a:rPr lang="en-US" sz="2800" dirty="0" smtClean="0"/>
              <a:t>Processing the sensor data</a:t>
            </a:r>
            <a:endParaRPr lang="en-US" sz="2800" dirty="0"/>
          </a:p>
        </p:txBody>
      </p:sp>
      <p:sp>
        <p:nvSpPr>
          <p:cNvPr id="6" name="Text Placeholder 8"/>
          <p:cNvSpPr txBox="1">
            <a:spLocks/>
          </p:cNvSpPr>
          <p:nvPr/>
        </p:nvSpPr>
        <p:spPr>
          <a:xfrm>
            <a:off x="3131840" y="116632"/>
            <a:ext cx="3008313" cy="87099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2</a:t>
            </a:r>
            <a:endParaRPr lang="en-US" sz="3600" b="1" dirty="0">
              <a:solidFill>
                <a:srgbClr val="E2C61E"/>
              </a:solidFill>
            </a:endParaRPr>
          </a:p>
        </p:txBody>
      </p:sp>
      <p:pic>
        <p:nvPicPr>
          <p:cNvPr id="1026" name="Picture 2" descr="C:\Users\HP\Downloads\Sensing - Page 1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89238"/>
            <a:ext cx="6768752" cy="258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08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2804" y="1585895"/>
            <a:ext cx="7010400" cy="10350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smtClean="0"/>
              <a:t>GSM MODULE</a:t>
            </a:r>
            <a:br>
              <a:rPr lang="en-US" sz="2800" dirty="0" smtClean="0"/>
            </a:br>
            <a:r>
              <a:rPr lang="en-US" sz="2800" dirty="0" smtClean="0"/>
              <a:t>Correlating the source pollutants</a:t>
            </a:r>
            <a:br>
              <a:rPr lang="en-US" sz="2800" dirty="0" smtClean="0"/>
            </a:br>
            <a:r>
              <a:rPr lang="en-US" sz="2800" dirty="0" smtClean="0"/>
              <a:t/>
            </a:r>
            <a:br>
              <a:rPr lang="en-US" sz="2800" dirty="0" smtClean="0"/>
            </a:br>
            <a:endParaRPr lang="en-US" sz="2800" dirty="0"/>
          </a:p>
        </p:txBody>
      </p:sp>
      <p:sp>
        <p:nvSpPr>
          <p:cNvPr id="6" name="Text Placeholder 2"/>
          <p:cNvSpPr txBox="1">
            <a:spLocks/>
          </p:cNvSpPr>
          <p:nvPr/>
        </p:nvSpPr>
        <p:spPr>
          <a:xfrm>
            <a:off x="3203848" y="332656"/>
            <a:ext cx="3008313" cy="807368"/>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3</a:t>
            </a:r>
            <a:endParaRPr lang="en-US" sz="3600" b="1" dirty="0">
              <a:solidFill>
                <a:srgbClr val="E2C61E"/>
              </a:solidFill>
            </a:endParaRPr>
          </a:p>
        </p:txBody>
      </p:sp>
      <p:pic>
        <p:nvPicPr>
          <p:cNvPr id="2050" name="Picture 2" descr="C:\Users\HP\Downloads\Sensing - Page 1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44" y="3068960"/>
            <a:ext cx="6897588" cy="243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972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1195400"/>
            <a:ext cx="6248400" cy="1081472"/>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100" dirty="0" smtClean="0"/>
              <a:t>WEB SERVER</a:t>
            </a:r>
          </a:p>
          <a:p>
            <a:r>
              <a:rPr lang="en-US" sz="3100" dirty="0" smtClean="0"/>
              <a:t/>
            </a:r>
            <a:br>
              <a:rPr lang="en-US" sz="3100" dirty="0" smtClean="0"/>
            </a:br>
            <a:r>
              <a:rPr lang="en-US" sz="3100" dirty="0" smtClean="0"/>
              <a:t>Storing the pollutant data</a:t>
            </a:r>
            <a:r>
              <a:rPr lang="en-US" dirty="0" smtClean="0"/>
              <a:t/>
            </a:r>
            <a:br>
              <a:rPr lang="en-US" dirty="0" smtClean="0"/>
            </a:br>
            <a:endParaRPr lang="en-US" dirty="0"/>
          </a:p>
        </p:txBody>
      </p:sp>
      <p:sp>
        <p:nvSpPr>
          <p:cNvPr id="6" name="Text Placeholder 2"/>
          <p:cNvSpPr txBox="1">
            <a:spLocks/>
          </p:cNvSpPr>
          <p:nvPr/>
        </p:nvSpPr>
        <p:spPr>
          <a:xfrm>
            <a:off x="3201243" y="328601"/>
            <a:ext cx="3008313" cy="86679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4</a:t>
            </a:r>
            <a:endParaRPr lang="en-US" sz="3600" b="1" dirty="0">
              <a:solidFill>
                <a:srgbClr val="E2C61E"/>
              </a:solidFill>
            </a:endParaRPr>
          </a:p>
        </p:txBody>
      </p:sp>
      <p:pic>
        <p:nvPicPr>
          <p:cNvPr id="3074" name="Picture 2" descr="C:\Users\HP\Downloads\Sensing - Page 1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89238"/>
            <a:ext cx="6248400" cy="229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43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Implementation </a:t>
            </a:r>
            <a:endParaRPr lang="en-IN" dirty="0">
              <a:solidFill>
                <a:srgbClr val="E2C61E"/>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45907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conclusion</a:t>
            </a:r>
            <a:endParaRPr lang="en-IN" dirty="0">
              <a:solidFill>
                <a:srgbClr val="E2C61E"/>
              </a:solidFill>
            </a:endParaRPr>
          </a:p>
        </p:txBody>
      </p:sp>
      <p:sp>
        <p:nvSpPr>
          <p:cNvPr id="3" name="Content Placeholder 2"/>
          <p:cNvSpPr>
            <a:spLocks noGrp="1"/>
          </p:cNvSpPr>
          <p:nvPr>
            <p:ph idx="1"/>
          </p:nvPr>
        </p:nvSpPr>
        <p:spPr>
          <a:xfrm>
            <a:off x="683568" y="1916832"/>
            <a:ext cx="7765322" cy="3695136"/>
          </a:xfrm>
        </p:spPr>
        <p:txBody>
          <a:bodyPr/>
          <a:lstStyle/>
          <a:p>
            <a:pPr algn="just"/>
            <a:r>
              <a:rPr lang="en-IN" dirty="0" smtClean="0"/>
              <a:t>Thus </a:t>
            </a:r>
            <a:r>
              <a:rPr lang="en-IN" dirty="0"/>
              <a:t>PAVAN provides user friendly approach towards the environmental education. It can clearly detect and alert the sudden rise in toxic level of air with proper measures and guidelines. Thus PAVAN proves to be an intelligent approach towards the protection and prevention of  air pollution hazards met in the future.</a:t>
            </a:r>
          </a:p>
          <a:p>
            <a:pPr marL="0" indent="0" algn="just">
              <a:buNone/>
            </a:pPr>
            <a:endParaRPr lang="en-IN" dirty="0"/>
          </a:p>
        </p:txBody>
      </p:sp>
    </p:spTree>
    <p:extLst>
      <p:ext uri="{BB962C8B-B14F-4D97-AF65-F5344CB8AC3E}">
        <p14:creationId xmlns:p14="http://schemas.microsoft.com/office/powerpoint/2010/main" val="1680307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765321" cy="1326321"/>
          </a:xfrm>
        </p:spPr>
        <p:txBody>
          <a:bodyPr/>
          <a:lstStyle/>
          <a:p>
            <a:r>
              <a:rPr lang="en-IN" dirty="0" smtClean="0">
                <a:solidFill>
                  <a:srgbClr val="E2C61E"/>
                </a:solidFill>
              </a:rPr>
              <a:t>Social relevance </a:t>
            </a:r>
            <a:endParaRPr lang="en-IN" dirty="0">
              <a:solidFill>
                <a:srgbClr val="E2C61E"/>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1677" y="1268760"/>
            <a:ext cx="439248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7504" y="1412776"/>
            <a:ext cx="4608512" cy="4524315"/>
          </a:xfrm>
          <a:prstGeom prst="rect">
            <a:avLst/>
          </a:prstGeom>
        </p:spPr>
        <p:txBody>
          <a:bodyPr wrap="square">
            <a:spAutoFit/>
          </a:bodyPr>
          <a:lstStyle/>
          <a:p>
            <a:pPr marL="285750" indent="-285750" algn="just">
              <a:buFont typeface="Arial" pitchFamily="34" charset="0"/>
              <a:buChar char="•"/>
            </a:pPr>
            <a:r>
              <a:rPr lang="en-IN" dirty="0" smtClean="0"/>
              <a:t>Pollution prevails to be a life-threatening problem that  the whole world faces and hence it becomes a priority where every one has to be aware of the growing danger in the locality.  Thus, the scope of PAVAN lies over all parts of the world.</a:t>
            </a:r>
          </a:p>
          <a:p>
            <a:pPr algn="just"/>
            <a:r>
              <a:rPr lang="en-IN" dirty="0" smtClean="0"/>
              <a:t> </a:t>
            </a:r>
          </a:p>
          <a:p>
            <a:pPr marL="285750" indent="-285750" algn="just">
              <a:buFont typeface="Arial" pitchFamily="34" charset="0"/>
              <a:buChar char="•"/>
            </a:pPr>
            <a:r>
              <a:rPr lang="en-IN" dirty="0" smtClean="0"/>
              <a:t>PAVAN becomes an integrated system where the measure of pollutant levels can be identified uniquely for each pollutant and can be improved over the effects of toxicity it causes. Moreover, it can provide a statistical report of the toxicity in air and the vulnerability of the locality to pollution.</a:t>
            </a:r>
          </a:p>
        </p:txBody>
      </p:sp>
    </p:spTree>
    <p:extLst>
      <p:ext uri="{BB962C8B-B14F-4D97-AF65-F5344CB8AC3E}">
        <p14:creationId xmlns:p14="http://schemas.microsoft.com/office/powerpoint/2010/main" val="3864114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Future work</a:t>
            </a:r>
            <a:endParaRPr lang="en-IN" dirty="0">
              <a:solidFill>
                <a:srgbClr val="E2C61E"/>
              </a:solidFill>
            </a:endParaRPr>
          </a:p>
        </p:txBody>
      </p:sp>
      <p:sp>
        <p:nvSpPr>
          <p:cNvPr id="3" name="Content Placeholder 2"/>
          <p:cNvSpPr>
            <a:spLocks noGrp="1"/>
          </p:cNvSpPr>
          <p:nvPr>
            <p:ph idx="1"/>
          </p:nvPr>
        </p:nvSpPr>
        <p:spPr>
          <a:xfrm>
            <a:off x="683568" y="1916832"/>
            <a:ext cx="7765322" cy="3695136"/>
          </a:xfrm>
        </p:spPr>
        <p:txBody>
          <a:bodyPr/>
          <a:lstStyle/>
          <a:p>
            <a:r>
              <a:rPr lang="en-IN" dirty="0" smtClean="0"/>
              <a:t>Applying machine learning algorithms to the applied statistics to estimate and foresee the toxic level in air</a:t>
            </a:r>
          </a:p>
          <a:p>
            <a:r>
              <a:rPr lang="en-IN" dirty="0" smtClean="0"/>
              <a:t>Developing a mobile application with the web page to provide instant access to the pollution data level.</a:t>
            </a:r>
          </a:p>
          <a:p>
            <a:r>
              <a:rPr lang="en-IN" dirty="0" smtClean="0"/>
              <a:t>After several years of implementation when the data acquired is manifold, data analysis can be used to handle the mass data.</a:t>
            </a:r>
            <a:endParaRPr lang="en-IN" dirty="0"/>
          </a:p>
        </p:txBody>
      </p:sp>
    </p:spTree>
    <p:extLst>
      <p:ext uri="{BB962C8B-B14F-4D97-AF65-F5344CB8AC3E}">
        <p14:creationId xmlns:p14="http://schemas.microsoft.com/office/powerpoint/2010/main" val="3681704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80728"/>
            <a:ext cx="7765322" cy="5616624"/>
          </a:xfrm>
        </p:spPr>
        <p:txBody>
          <a:bodyPr>
            <a:normAutofit fontScale="85000" lnSpcReduction="10000"/>
          </a:bodyPr>
          <a:lstStyle/>
          <a:p>
            <a:pPr marL="0" indent="0">
              <a:buNone/>
            </a:pPr>
            <a:r>
              <a:rPr lang="en-IN" dirty="0"/>
              <a:t>[1</a:t>
            </a:r>
            <a:r>
              <a:rPr lang="en-IN" dirty="0" smtClean="0"/>
              <a:t>]	“</a:t>
            </a:r>
            <a:r>
              <a:rPr lang="en-IN" dirty="0"/>
              <a:t>Wireless sensor network based pollution monitoring system in </a:t>
            </a:r>
            <a:r>
              <a:rPr lang="en-IN" dirty="0" smtClean="0"/>
              <a:t>	metropolitan </a:t>
            </a:r>
            <a:r>
              <a:rPr lang="en-IN" dirty="0"/>
              <a:t>cities”,</a:t>
            </a:r>
            <a:r>
              <a:rPr lang="en-IN" dirty="0" err="1"/>
              <a:t>Shwetal</a:t>
            </a:r>
            <a:r>
              <a:rPr lang="en-IN" dirty="0"/>
              <a:t> </a:t>
            </a:r>
            <a:r>
              <a:rPr lang="en-IN" dirty="0" err="1"/>
              <a:t>Raipure</a:t>
            </a:r>
            <a:r>
              <a:rPr lang="en-IN" dirty="0"/>
              <a:t>, Deepak </a:t>
            </a:r>
            <a:r>
              <a:rPr lang="en-IN" dirty="0" err="1"/>
              <a:t>Mehetre</a:t>
            </a:r>
            <a:r>
              <a:rPr lang="en-IN" dirty="0"/>
              <a:t>. IEEE  </a:t>
            </a:r>
            <a:r>
              <a:rPr lang="en-IN" dirty="0" smtClean="0"/>
              <a:t>	ICCSP2015 </a:t>
            </a:r>
            <a:r>
              <a:rPr lang="en-IN" dirty="0"/>
              <a:t>conference </a:t>
            </a:r>
          </a:p>
          <a:p>
            <a:pPr marL="0" indent="0">
              <a:buNone/>
            </a:pPr>
            <a:r>
              <a:rPr lang="en-IN" dirty="0"/>
              <a:t>[2]	“IOT-based Air Pollution Monitoring and Forecasting system”, </a:t>
            </a:r>
            <a:r>
              <a:rPr lang="en-IN" dirty="0" smtClean="0"/>
              <a:t>	Chen </a:t>
            </a:r>
            <a:r>
              <a:rPr lang="en-IN" dirty="0" err="1"/>
              <a:t>Xiaojun,Liu</a:t>
            </a:r>
            <a:r>
              <a:rPr lang="en-IN" dirty="0"/>
              <a:t> </a:t>
            </a:r>
            <a:r>
              <a:rPr lang="en-IN" dirty="0" err="1"/>
              <a:t>Xianpeng,Xu</a:t>
            </a:r>
            <a:r>
              <a:rPr lang="en-IN" dirty="0"/>
              <a:t> </a:t>
            </a:r>
            <a:r>
              <a:rPr lang="en-IN" dirty="0" err="1"/>
              <a:t>Peng</a:t>
            </a:r>
            <a:r>
              <a:rPr lang="en-IN" dirty="0"/>
              <a:t>, International Conference on </a:t>
            </a:r>
            <a:r>
              <a:rPr lang="en-IN" dirty="0" smtClean="0"/>
              <a:t>	Computer </a:t>
            </a:r>
            <a:r>
              <a:rPr lang="en-IN" dirty="0"/>
              <a:t>and Computational Sciences (ICCCS) 2015</a:t>
            </a:r>
          </a:p>
          <a:p>
            <a:pPr marL="0" indent="0">
              <a:buNone/>
            </a:pPr>
            <a:r>
              <a:rPr lang="en-IN" dirty="0"/>
              <a:t>[3]	https://</a:t>
            </a:r>
            <a:r>
              <a:rPr lang="en-IN" dirty="0" smtClean="0"/>
              <a:t>circuitdigest.com/microcontroller-projects/iot-air-	pollution-monitoring-using-</a:t>
            </a:r>
            <a:r>
              <a:rPr lang="en-IN" dirty="0" err="1" smtClean="0"/>
              <a:t>arduino</a:t>
            </a:r>
            <a:endParaRPr lang="en-IN" dirty="0"/>
          </a:p>
          <a:p>
            <a:pPr marL="0" indent="0">
              <a:buNone/>
            </a:pPr>
            <a:r>
              <a:rPr lang="en-IN" dirty="0"/>
              <a:t>[4]	http://</a:t>
            </a:r>
            <a:r>
              <a:rPr lang="en-IN" dirty="0" smtClean="0"/>
              <a:t>nevonprojects.com/iot-air-sound-pollution-monitoring-	system</a:t>
            </a:r>
            <a:r>
              <a:rPr lang="en-IN" dirty="0"/>
              <a:t>/</a:t>
            </a:r>
          </a:p>
          <a:p>
            <a:pPr marL="0" indent="0">
              <a:buNone/>
            </a:pPr>
            <a:r>
              <a:rPr lang="en-IN" dirty="0"/>
              <a:t>[5]	https://www.aeroqual.com/outdoor-air-quality</a:t>
            </a:r>
          </a:p>
          <a:p>
            <a:pPr marL="0" indent="0">
              <a:buNone/>
            </a:pPr>
            <a:r>
              <a:rPr lang="en-IN" dirty="0"/>
              <a:t>[6]	https://plot.ly/arduino/air-quality-tutorial/</a:t>
            </a:r>
          </a:p>
          <a:p>
            <a:pPr marL="0" indent="0">
              <a:buNone/>
            </a:pPr>
            <a:r>
              <a:rPr lang="en-IN" dirty="0"/>
              <a:t>[7]	http://www.instructables.com/id/Air-Pollution-Detector/</a:t>
            </a:r>
          </a:p>
          <a:p>
            <a:pPr marL="0" indent="0">
              <a:buNone/>
            </a:pPr>
            <a:r>
              <a:rPr lang="en-IN" dirty="0"/>
              <a:t>[8]	https://www.google.co.in/amp/indianexpress.com/article/</a:t>
            </a:r>
          </a:p>
          <a:p>
            <a:pPr marL="0" indent="0">
              <a:buNone/>
            </a:pPr>
            <a:r>
              <a:rPr lang="en-IN" dirty="0"/>
              <a:t>[9]	https://www.google.co.in/amp/thehindu.com/article/</a:t>
            </a:r>
          </a:p>
          <a:p>
            <a:pPr marL="0" indent="0">
              <a:buNone/>
            </a:pPr>
            <a:endParaRPr lang="en-IN" dirty="0"/>
          </a:p>
        </p:txBody>
      </p:sp>
      <p:sp>
        <p:nvSpPr>
          <p:cNvPr id="4" name="Rectangle 3"/>
          <p:cNvSpPr/>
          <p:nvPr/>
        </p:nvSpPr>
        <p:spPr>
          <a:xfrm>
            <a:off x="2796774" y="301298"/>
            <a:ext cx="3287394" cy="523220"/>
          </a:xfrm>
          <a:prstGeom prst="rect">
            <a:avLst/>
          </a:prstGeom>
        </p:spPr>
        <p:txBody>
          <a:bodyPr wrap="square">
            <a:spAutoFit/>
          </a:bodyPr>
          <a:lstStyle/>
          <a:p>
            <a:pPr algn="ctr"/>
            <a:r>
              <a:rPr lang="en-IN" sz="2800" dirty="0" smtClean="0">
                <a:solidFill>
                  <a:srgbClr val="E2C61E"/>
                </a:solidFill>
              </a:rPr>
              <a:t>REFERENCES</a:t>
            </a:r>
            <a:endParaRPr lang="en-IN" sz="2800" dirty="0">
              <a:solidFill>
                <a:srgbClr val="E2C61E"/>
              </a:solidFill>
            </a:endParaRPr>
          </a:p>
        </p:txBody>
      </p:sp>
    </p:spTree>
    <p:extLst>
      <p:ext uri="{BB962C8B-B14F-4D97-AF65-F5344CB8AC3E}">
        <p14:creationId xmlns:p14="http://schemas.microsoft.com/office/powerpoint/2010/main" val="263512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548680"/>
            <a:ext cx="7765322" cy="5242520"/>
          </a:xfrm>
        </p:spPr>
        <p:txBody>
          <a:bodyPr/>
          <a:lstStyle/>
          <a:p>
            <a:pPr marL="0" indent="0" algn="just">
              <a:lnSpc>
                <a:spcPct val="160000"/>
              </a:lnSpc>
              <a:buNone/>
            </a:pPr>
            <a:r>
              <a:rPr lang="en-IN" dirty="0"/>
              <a:t>2.	</a:t>
            </a:r>
            <a:r>
              <a:rPr lang="en-IN" b="1" i="1" dirty="0"/>
              <a:t>“Wireless sensor network based pollution monitoring 	system in metropolitan cities”,</a:t>
            </a:r>
            <a:r>
              <a:rPr lang="en-IN" dirty="0" err="1"/>
              <a:t>Shwetal</a:t>
            </a:r>
            <a:r>
              <a:rPr lang="en-IN" dirty="0"/>
              <a:t> </a:t>
            </a:r>
            <a:r>
              <a:rPr lang="en-IN" dirty="0" err="1"/>
              <a:t>Raipure</a:t>
            </a:r>
            <a:r>
              <a:rPr lang="en-IN" dirty="0"/>
              <a:t>, Deepak 	</a:t>
            </a:r>
            <a:r>
              <a:rPr lang="en-IN" dirty="0" err="1"/>
              <a:t>Mehetre</a:t>
            </a:r>
            <a:r>
              <a:rPr lang="en-IN" dirty="0"/>
              <a:t>. IEEE  ICCSP2015 conference </a:t>
            </a:r>
          </a:p>
          <a:p>
            <a:pPr marL="1211580" lvl="5" indent="-342900" algn="just">
              <a:lnSpc>
                <a:spcPct val="160000"/>
              </a:lnSpc>
              <a:buFont typeface="Wingdings" panose="05000000000000000000" pitchFamily="2" charset="2"/>
              <a:buChar char="Ø"/>
            </a:pPr>
            <a:r>
              <a:rPr lang="en-IN" sz="1800" b="1" dirty="0"/>
              <a:t>IDEAS USED :</a:t>
            </a:r>
            <a:r>
              <a:rPr lang="en-IN" sz="1800" dirty="0"/>
              <a:t> </a:t>
            </a:r>
          </a:p>
          <a:p>
            <a:pPr marL="1783080" lvl="7" indent="0" algn="just">
              <a:lnSpc>
                <a:spcPct val="160000"/>
              </a:lnSpc>
              <a:buNone/>
            </a:pPr>
            <a:r>
              <a:rPr lang="en-IN" sz="1800" dirty="0"/>
              <a:t>Sensor combination which monitors pollution and detects the presence or absence of it. It uses NFC devices to gather and transfer data.</a:t>
            </a:r>
          </a:p>
          <a:p>
            <a:pPr marL="1211580" lvl="5" indent="-342900" algn="just">
              <a:lnSpc>
                <a:spcPct val="160000"/>
              </a:lnSpc>
              <a:buFont typeface="Wingdings" panose="05000000000000000000" pitchFamily="2" charset="2"/>
              <a:buChar char="Ø"/>
            </a:pPr>
            <a:r>
              <a:rPr lang="en-IN" sz="1800" dirty="0"/>
              <a:t>“</a:t>
            </a:r>
            <a:r>
              <a:rPr lang="en-IN" sz="1800" b="1" dirty="0"/>
              <a:t>Disadvantage</a:t>
            </a:r>
            <a:r>
              <a:rPr lang="en-IN" sz="1800" dirty="0"/>
              <a:t> :</a:t>
            </a:r>
          </a:p>
          <a:p>
            <a:pPr marL="1783080" lvl="7" indent="0" algn="just">
              <a:lnSpc>
                <a:spcPct val="160000"/>
              </a:lnSpc>
              <a:buNone/>
            </a:pPr>
            <a:r>
              <a:rPr lang="en-IN" sz="1800" dirty="0"/>
              <a:t>uses a </a:t>
            </a:r>
            <a:r>
              <a:rPr lang="en-IN" sz="1800" dirty="0" err="1"/>
              <a:t>bluetooth</a:t>
            </a:r>
            <a:r>
              <a:rPr lang="en-IN" sz="1800" dirty="0"/>
              <a:t> support devices to gather data from the sensors  which is probably a short range device.</a:t>
            </a:r>
          </a:p>
          <a:p>
            <a:endParaRPr lang="en-IN" dirty="0"/>
          </a:p>
          <a:p>
            <a:endParaRPr lang="en-IN" dirty="0"/>
          </a:p>
        </p:txBody>
      </p:sp>
    </p:spTree>
    <p:extLst>
      <p:ext uri="{BB962C8B-B14F-4D97-AF65-F5344CB8AC3E}">
        <p14:creationId xmlns:p14="http://schemas.microsoft.com/office/powerpoint/2010/main" val="3697245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420888"/>
            <a:ext cx="7765321" cy="1326321"/>
          </a:xfrm>
        </p:spPr>
        <p:txBody>
          <a:bodyPr/>
          <a:lstStyle/>
          <a:p>
            <a:r>
              <a:rPr lang="en-IN" dirty="0" smtClean="0">
                <a:solidFill>
                  <a:srgbClr val="E2C61E"/>
                </a:solidFill>
              </a:rPr>
              <a:t>THANK YOU!</a:t>
            </a:r>
            <a:endParaRPr lang="en-IN" dirty="0">
              <a:solidFill>
                <a:srgbClr val="E2C61E"/>
              </a:solidFill>
            </a:endParaRPr>
          </a:p>
        </p:txBody>
      </p:sp>
    </p:spTree>
    <p:extLst>
      <p:ext uri="{BB962C8B-B14F-4D97-AF65-F5344CB8AC3E}">
        <p14:creationId xmlns:p14="http://schemas.microsoft.com/office/powerpoint/2010/main" val="196383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65321" cy="1326321"/>
          </a:xfrm>
        </p:spPr>
        <p:txBody>
          <a:bodyPr/>
          <a:lstStyle/>
          <a:p>
            <a:r>
              <a:rPr lang="en-IN" dirty="0">
                <a:solidFill>
                  <a:srgbClr val="E2C61E"/>
                </a:solidFill>
              </a:rPr>
              <a:t>WIKIPEDIA </a:t>
            </a:r>
            <a:r>
              <a:rPr lang="en-IN" dirty="0" smtClean="0">
                <a:solidFill>
                  <a:srgbClr val="E2C61E"/>
                </a:solidFill>
              </a:rPr>
              <a:t>DATA</a:t>
            </a:r>
            <a:endParaRPr lang="en-IN" dirty="0">
              <a:solidFill>
                <a:srgbClr val="E2C61E"/>
              </a:solidFill>
            </a:endParaRPr>
          </a:p>
        </p:txBody>
      </p:sp>
      <p:sp>
        <p:nvSpPr>
          <p:cNvPr id="3" name="Content Placeholder 2"/>
          <p:cNvSpPr>
            <a:spLocks noGrp="1"/>
          </p:cNvSpPr>
          <p:nvPr>
            <p:ph idx="1"/>
          </p:nvPr>
        </p:nvSpPr>
        <p:spPr>
          <a:xfrm>
            <a:off x="685346" y="1484784"/>
            <a:ext cx="8135126" cy="4680520"/>
          </a:xfrm>
        </p:spPr>
        <p:txBody>
          <a:bodyPr>
            <a:normAutofit fontScale="92500" lnSpcReduction="10000"/>
          </a:bodyPr>
          <a:lstStyle/>
          <a:p>
            <a:pPr algn="just">
              <a:lnSpc>
                <a:spcPct val="150000"/>
              </a:lnSpc>
            </a:pPr>
            <a:r>
              <a:rPr lang="en-IN" dirty="0"/>
              <a:t>Air pollution in India is quite a serious issue with the major sources being </a:t>
            </a:r>
            <a:r>
              <a:rPr lang="en-IN" dirty="0" err="1"/>
              <a:t>fuelwood</a:t>
            </a:r>
            <a:r>
              <a:rPr lang="en-IN" dirty="0"/>
              <a:t> and biomass burning, fuel adulteration, vehicle emission and traffic congestion.</a:t>
            </a:r>
            <a:endParaRPr lang="en-IN" baseline="30000" dirty="0"/>
          </a:p>
          <a:p>
            <a:pPr algn="just">
              <a:lnSpc>
                <a:spcPct val="150000"/>
              </a:lnSpc>
            </a:pPr>
            <a:r>
              <a:rPr lang="en-IN" dirty="0"/>
              <a:t>In autumn and winter months, large scale crop residue burning in agriculture fields – a low cost alternative to mechanical tilling – is a major source of smoke, smog and particulate pollution. India has a low per capita emissions of greenhouse gases but the country as a whole is the third largest after China and the United States. </a:t>
            </a:r>
          </a:p>
          <a:p>
            <a:pPr algn="just">
              <a:lnSpc>
                <a:spcPct val="150000"/>
              </a:lnSpc>
            </a:pPr>
            <a:r>
              <a:rPr lang="en-IN" dirty="0"/>
              <a:t>A 2013 study on non-smokers has found that Indians have 30% lower lung function compared to Europeans.</a:t>
            </a:r>
          </a:p>
          <a:p>
            <a:pPr algn="just">
              <a:lnSpc>
                <a:spcPct val="150000"/>
              </a:lnSpc>
            </a:pPr>
            <a:endParaRPr lang="en-IN" dirty="0"/>
          </a:p>
          <a:p>
            <a:pPr algn="just">
              <a:lnSpc>
                <a:spcPct val="150000"/>
              </a:lnSpc>
            </a:pPr>
            <a:endParaRPr lang="en-IN" dirty="0"/>
          </a:p>
          <a:p>
            <a:pPr algn="just">
              <a:lnSpc>
                <a:spcPct val="150000"/>
              </a:lnSpc>
            </a:pPr>
            <a:endParaRPr lang="en-IN" dirty="0"/>
          </a:p>
          <a:p>
            <a:endParaRPr lang="en-IN" dirty="0"/>
          </a:p>
        </p:txBody>
      </p:sp>
    </p:spTree>
    <p:extLst>
      <p:ext uri="{BB962C8B-B14F-4D97-AF65-F5344CB8AC3E}">
        <p14:creationId xmlns:p14="http://schemas.microsoft.com/office/powerpoint/2010/main" val="54192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65321" cy="1326321"/>
          </a:xfrm>
        </p:spPr>
        <p:txBody>
          <a:bodyPr/>
          <a:lstStyle/>
          <a:p>
            <a:r>
              <a:rPr lang="en-IN" dirty="0">
                <a:solidFill>
                  <a:srgbClr val="E2C61E"/>
                </a:solidFill>
              </a:rPr>
              <a:t>ARTICLES</a:t>
            </a:r>
          </a:p>
        </p:txBody>
      </p:sp>
      <p:sp>
        <p:nvSpPr>
          <p:cNvPr id="3" name="Content Placeholder 2"/>
          <p:cNvSpPr>
            <a:spLocks noGrp="1"/>
          </p:cNvSpPr>
          <p:nvPr>
            <p:ph idx="1"/>
          </p:nvPr>
        </p:nvSpPr>
        <p:spPr>
          <a:xfrm>
            <a:off x="685346" y="2096064"/>
            <a:ext cx="7765322" cy="3925224"/>
          </a:xfrm>
        </p:spPr>
        <p:txBody>
          <a:bodyPr>
            <a:normAutofit fontScale="92500"/>
          </a:bodyPr>
          <a:lstStyle/>
          <a:p>
            <a:pPr lvl="1" algn="just">
              <a:lnSpc>
                <a:spcPct val="150000"/>
              </a:lnSpc>
            </a:pPr>
            <a:r>
              <a:rPr lang="en-IN" sz="2400" dirty="0"/>
              <a:t>India fourth worst country in curbing environment pollution.</a:t>
            </a:r>
          </a:p>
          <a:p>
            <a:pPr lvl="1" algn="just">
              <a:lnSpc>
                <a:spcPct val="150000"/>
              </a:lnSpc>
            </a:pPr>
            <a:r>
              <a:rPr lang="en-IN" sz="2400" dirty="0"/>
              <a:t>India ranked 177 out of 180 countries in the Environmental Performance Index’s latest rankings.</a:t>
            </a:r>
          </a:p>
          <a:p>
            <a:pPr lvl="1" algn="just">
              <a:lnSpc>
                <a:spcPct val="150000"/>
              </a:lnSpc>
            </a:pPr>
            <a:r>
              <a:rPr lang="en-IN" sz="2400" dirty="0"/>
              <a:t>With a score of 30.57, India fares better than only three countries-Democratic republic of Congo, Bangladesh and Burundi- in curbing pollution</a:t>
            </a:r>
          </a:p>
          <a:p>
            <a:endParaRPr lang="en-IN" dirty="0"/>
          </a:p>
        </p:txBody>
      </p:sp>
      <p:sp>
        <p:nvSpPr>
          <p:cNvPr id="4" name="Rectangle 3"/>
          <p:cNvSpPr/>
          <p:nvPr/>
        </p:nvSpPr>
        <p:spPr>
          <a:xfrm>
            <a:off x="683568" y="1196752"/>
            <a:ext cx="4572000" cy="923330"/>
          </a:xfrm>
          <a:prstGeom prst="rect">
            <a:avLst/>
          </a:prstGeom>
        </p:spPr>
        <p:txBody>
          <a:bodyPr>
            <a:spAutoFit/>
          </a:bodyPr>
          <a:lstStyle/>
          <a:p>
            <a:r>
              <a:rPr lang="en-IN" b="1" dirty="0"/>
              <a:t>THE INDIAN </a:t>
            </a:r>
            <a:r>
              <a:rPr lang="en-IN" b="1" dirty="0" smtClean="0"/>
              <a:t>EXPRESS</a:t>
            </a:r>
          </a:p>
          <a:p>
            <a:endParaRPr lang="en-IN" b="1" dirty="0"/>
          </a:p>
          <a:p>
            <a:r>
              <a:rPr lang="en-IN" b="1" dirty="0"/>
              <a:t>	updated 24</a:t>
            </a:r>
            <a:r>
              <a:rPr lang="en-IN" b="1" baseline="30000" dirty="0"/>
              <a:t>th</a:t>
            </a:r>
            <a:r>
              <a:rPr lang="en-IN" b="1" dirty="0"/>
              <a:t> January,2018</a:t>
            </a:r>
          </a:p>
        </p:txBody>
      </p:sp>
    </p:spTree>
    <p:extLst>
      <p:ext uri="{BB962C8B-B14F-4D97-AF65-F5344CB8AC3E}">
        <p14:creationId xmlns:p14="http://schemas.microsoft.com/office/powerpoint/2010/main" val="4166794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476672"/>
            <a:ext cx="7919102" cy="5832648"/>
          </a:xfrm>
        </p:spPr>
        <p:txBody>
          <a:bodyPr>
            <a:normAutofit/>
          </a:bodyPr>
          <a:lstStyle/>
          <a:p>
            <a:pPr marL="0" indent="0" algn="just">
              <a:lnSpc>
                <a:spcPct val="150000"/>
              </a:lnSpc>
              <a:buNone/>
            </a:pPr>
            <a:r>
              <a:rPr lang="en-IN" b="1" dirty="0" smtClean="0"/>
              <a:t>THE </a:t>
            </a:r>
            <a:r>
              <a:rPr lang="en-IN" b="1" dirty="0"/>
              <a:t>HINDU</a:t>
            </a:r>
          </a:p>
          <a:p>
            <a:pPr marL="457200" lvl="1" indent="0" algn="just">
              <a:lnSpc>
                <a:spcPct val="150000"/>
              </a:lnSpc>
              <a:buNone/>
            </a:pPr>
            <a:r>
              <a:rPr lang="en-IN" sz="2000" b="1" dirty="0"/>
              <a:t>Updated 12</a:t>
            </a:r>
            <a:r>
              <a:rPr lang="en-IN" sz="2000" b="1" baseline="30000" dirty="0"/>
              <a:t>th</a:t>
            </a:r>
            <a:r>
              <a:rPr lang="en-IN" sz="2000" b="1" dirty="0"/>
              <a:t> January 2017</a:t>
            </a:r>
          </a:p>
          <a:p>
            <a:pPr lvl="1" algn="just">
              <a:lnSpc>
                <a:spcPct val="150000"/>
              </a:lnSpc>
            </a:pPr>
            <a:r>
              <a:rPr lang="en-IN" sz="2000" dirty="0"/>
              <a:t>A </a:t>
            </a:r>
            <a:r>
              <a:rPr lang="en-IN" sz="2000" dirty="0" err="1"/>
              <a:t>greenpeace</a:t>
            </a:r>
            <a:r>
              <a:rPr lang="en-IN" sz="2000" dirty="0"/>
              <a:t> report shows 90% of cities studied had pollution levels overprescribed standards</a:t>
            </a:r>
          </a:p>
          <a:p>
            <a:pPr lvl="1" algn="just">
              <a:lnSpc>
                <a:spcPct val="150000"/>
              </a:lnSpc>
            </a:pPr>
            <a:r>
              <a:rPr lang="en-IN" sz="2000" dirty="0"/>
              <a:t>According to an analysis of 2015 data for 168 cities by </a:t>
            </a:r>
            <a:r>
              <a:rPr lang="en-IN" sz="2000" dirty="0" err="1"/>
              <a:t>Greanpeace</a:t>
            </a:r>
            <a:r>
              <a:rPr lang="en-IN" sz="2000" dirty="0"/>
              <a:t> India, 154 were found to have an average particular matter level higher than national standard.</a:t>
            </a:r>
          </a:p>
          <a:p>
            <a:pPr lvl="1" algn="just">
              <a:lnSpc>
                <a:spcPct val="150000"/>
              </a:lnSpc>
            </a:pPr>
            <a:r>
              <a:rPr lang="en-IN" sz="2000" dirty="0"/>
              <a:t>Delhi was found to be the most polluted city, with the annual average of PM 10 being 268 micrograms per cubic meter, or over four times the 60 micrograms/cubic metre limit prescribed in the National Ambient Air Quality Standards of the Central Pollution Control Board</a:t>
            </a:r>
          </a:p>
          <a:p>
            <a:endParaRPr lang="en-IN" dirty="0"/>
          </a:p>
        </p:txBody>
      </p:sp>
    </p:spTree>
    <p:extLst>
      <p:ext uri="{BB962C8B-B14F-4D97-AF65-F5344CB8AC3E}">
        <p14:creationId xmlns:p14="http://schemas.microsoft.com/office/powerpoint/2010/main" val="2788234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65321" cy="1326321"/>
          </a:xfrm>
        </p:spPr>
        <p:txBody>
          <a:bodyPr/>
          <a:lstStyle/>
          <a:p>
            <a:r>
              <a:rPr lang="en-IN" dirty="0" smtClean="0">
                <a:solidFill>
                  <a:srgbClr val="E2C61E"/>
                </a:solidFill>
              </a:rPr>
              <a:t>IDEAS </a:t>
            </a:r>
            <a:r>
              <a:rPr lang="en-IN" dirty="0" err="1" smtClean="0">
                <a:solidFill>
                  <a:srgbClr val="E2C61E"/>
                </a:solidFill>
              </a:rPr>
              <a:t>GaTHERED</a:t>
            </a:r>
            <a:endParaRPr lang="en-IN" dirty="0">
              <a:solidFill>
                <a:srgbClr val="E2C61E"/>
              </a:solidFill>
            </a:endParaRPr>
          </a:p>
        </p:txBody>
      </p:sp>
      <p:sp>
        <p:nvSpPr>
          <p:cNvPr id="3" name="Content Placeholder 2"/>
          <p:cNvSpPr>
            <a:spLocks noGrp="1"/>
          </p:cNvSpPr>
          <p:nvPr>
            <p:ph idx="1"/>
          </p:nvPr>
        </p:nvSpPr>
        <p:spPr>
          <a:xfrm>
            <a:off x="3448" y="1628800"/>
            <a:ext cx="4208512" cy="4539298"/>
          </a:xfrm>
        </p:spPr>
        <p:txBody>
          <a:bodyPr>
            <a:normAutofit fontScale="70000" lnSpcReduction="20000"/>
          </a:bodyPr>
          <a:lstStyle/>
          <a:p>
            <a:pPr marL="285750" indent="-285750" algn="just">
              <a:lnSpc>
                <a:spcPct val="170000"/>
              </a:lnSpc>
            </a:pPr>
            <a:r>
              <a:rPr lang="en-IN" dirty="0">
                <a:cs typeface="Calibri" pitchFamily="34" charset="0"/>
              </a:rPr>
              <a:t>Outdoor pollution has risen 8% in five years with fast-growing cities in the developing world worst affected, WHO data shows</a:t>
            </a:r>
          </a:p>
          <a:p>
            <a:pPr marL="285750" indent="-285750" algn="just">
              <a:lnSpc>
                <a:spcPct val="160000"/>
              </a:lnSpc>
            </a:pPr>
            <a:r>
              <a:rPr lang="en-IN" dirty="0"/>
              <a:t>Government-operated pollution monitors are often expensive and therefore are few  in number.</a:t>
            </a:r>
          </a:p>
          <a:p>
            <a:pPr marL="285750" indent="-285750" algn="just">
              <a:lnSpc>
                <a:spcPct val="160000"/>
              </a:lnSpc>
            </a:pPr>
            <a:r>
              <a:rPr lang="en-IN" dirty="0"/>
              <a:t>The Government has installed a single pollution monitor in most polluted cities for a million people which is awfully inadequate.</a:t>
            </a:r>
          </a:p>
          <a:p>
            <a:pPr marL="285750" indent="-285750" algn="just">
              <a:lnSpc>
                <a:spcPct val="160000"/>
              </a:lnSpc>
            </a:pPr>
            <a:r>
              <a:rPr lang="en-IN" dirty="0"/>
              <a:t>The idea of a cheaper and a simple device is always welcome in the market for installation in many places around the cities.</a:t>
            </a:r>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157" y="1556792"/>
            <a:ext cx="4628331"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374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65321" cy="1326321"/>
          </a:xfrm>
        </p:spPr>
        <p:txBody>
          <a:bodyPr/>
          <a:lstStyle/>
          <a:p>
            <a:r>
              <a:rPr lang="en-IN" dirty="0">
                <a:solidFill>
                  <a:srgbClr val="E2C61E"/>
                </a:solidFill>
              </a:rPr>
              <a:t>EXISTING SYSTEM</a:t>
            </a:r>
          </a:p>
        </p:txBody>
      </p:sp>
      <p:sp>
        <p:nvSpPr>
          <p:cNvPr id="3" name="Content Placeholder 2"/>
          <p:cNvSpPr>
            <a:spLocks noGrp="1"/>
          </p:cNvSpPr>
          <p:nvPr>
            <p:ph idx="1"/>
          </p:nvPr>
        </p:nvSpPr>
        <p:spPr>
          <a:xfrm>
            <a:off x="539552" y="1628800"/>
            <a:ext cx="3670630" cy="3695136"/>
          </a:xfrm>
        </p:spPr>
        <p:txBody>
          <a:bodyPr/>
          <a:lstStyle/>
          <a:p>
            <a:pPr marL="0" indent="0" algn="just">
              <a:buNone/>
            </a:pPr>
            <a:r>
              <a:rPr lang="en-IN" sz="2400" dirty="0" smtClean="0"/>
              <a:t>IDEAS USED</a:t>
            </a:r>
          </a:p>
          <a:p>
            <a:pPr algn="just"/>
            <a:r>
              <a:rPr lang="en-IN" dirty="0" smtClean="0"/>
              <a:t>Sensor </a:t>
            </a:r>
            <a:r>
              <a:rPr lang="en-IN" dirty="0"/>
              <a:t>based pollution detection system in metropolitan cities </a:t>
            </a:r>
          </a:p>
          <a:p>
            <a:pPr algn="just"/>
            <a:r>
              <a:rPr lang="en-IN" dirty="0"/>
              <a:t>IOT based monitoring system to monitor the area with pollution.</a:t>
            </a:r>
          </a:p>
          <a:p>
            <a:endParaRPr lang="en-IN" dirty="0"/>
          </a:p>
        </p:txBody>
      </p:sp>
      <p:pic>
        <p:nvPicPr>
          <p:cNvPr id="4" name="Picture 2" descr="Image result for images on air pol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44824"/>
            <a:ext cx="4200739"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714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2C61E"/>
                </a:solidFill>
              </a:rPr>
              <a:t>DRAWBACKS OF EXISTING SYSTEM</a:t>
            </a:r>
            <a:endParaRPr lang="en-IN" dirty="0">
              <a:solidFill>
                <a:srgbClr val="E2C61E"/>
              </a:solidFill>
            </a:endParaRPr>
          </a:p>
        </p:txBody>
      </p:sp>
      <p:sp>
        <p:nvSpPr>
          <p:cNvPr id="3" name="Content Placeholder 2"/>
          <p:cNvSpPr>
            <a:spLocks noGrp="1"/>
          </p:cNvSpPr>
          <p:nvPr>
            <p:ph idx="1"/>
          </p:nvPr>
        </p:nvSpPr>
        <p:spPr/>
        <p:txBody>
          <a:bodyPr/>
          <a:lstStyle/>
          <a:p>
            <a:pPr algn="just">
              <a:lnSpc>
                <a:spcPct val="160000"/>
              </a:lnSpc>
            </a:pPr>
            <a:r>
              <a:rPr lang="en-IN" dirty="0"/>
              <a:t>Measures the amount of toxicity but does not provide the source of pollutants causing the pollution</a:t>
            </a:r>
          </a:p>
          <a:p>
            <a:pPr algn="just">
              <a:lnSpc>
                <a:spcPct val="160000"/>
              </a:lnSpc>
            </a:pPr>
            <a:r>
              <a:rPr lang="en-IN" dirty="0"/>
              <a:t>Surveillance of the area for air pollution but costly mechanism comparatively</a:t>
            </a:r>
          </a:p>
          <a:p>
            <a:pPr algn="just">
              <a:lnSpc>
                <a:spcPct val="160000"/>
              </a:lnSpc>
            </a:pPr>
            <a:r>
              <a:rPr lang="en-IN" dirty="0"/>
              <a:t>It does not provide proper means for public to access the data and also lacks interface with the sensors and front end</a:t>
            </a:r>
          </a:p>
          <a:p>
            <a:pPr algn="just">
              <a:lnSpc>
                <a:spcPct val="160000"/>
              </a:lnSpc>
            </a:pPr>
            <a:endParaRPr lang="en-IN" dirty="0"/>
          </a:p>
          <a:p>
            <a:pPr algn="just">
              <a:lnSpc>
                <a:spcPct val="160000"/>
              </a:lnSpc>
            </a:pPr>
            <a:endParaRPr lang="en-IN" dirty="0"/>
          </a:p>
          <a:p>
            <a:endParaRPr lang="en-IN" dirty="0"/>
          </a:p>
        </p:txBody>
      </p:sp>
    </p:spTree>
    <p:extLst>
      <p:ext uri="{BB962C8B-B14F-4D97-AF65-F5344CB8AC3E}">
        <p14:creationId xmlns:p14="http://schemas.microsoft.com/office/powerpoint/2010/main" val="2143680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9">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Theme9</Template>
  <TotalTime>350</TotalTime>
  <Words>1100</Words>
  <Application>Microsoft Office PowerPoint</Application>
  <PresentationFormat>On-screen Show (4:3)</PresentationFormat>
  <Paragraphs>145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Theme9</vt:lpstr>
      <vt:lpstr>AIR POLLUTION MONITORING AND ALERT SYSTEM PAVAN</vt:lpstr>
      <vt:lpstr>LITERATURE SURVEY </vt:lpstr>
      <vt:lpstr>PowerPoint Presentation</vt:lpstr>
      <vt:lpstr>WIKIPEDIA DATA</vt:lpstr>
      <vt:lpstr>ARTICLES</vt:lpstr>
      <vt:lpstr>PowerPoint Presentation</vt:lpstr>
      <vt:lpstr>IDEAS GaTHERED</vt:lpstr>
      <vt:lpstr>EXISTING SYSTEM</vt:lpstr>
      <vt:lpstr>DRAWBACKS OF EXISTING SYSTEM</vt:lpstr>
      <vt:lpstr>PROBLEM SYSTEM</vt:lpstr>
      <vt:lpstr>PROPOSED SYSTEM</vt:lpstr>
      <vt:lpstr>SYSTEM ARCHITECTURE</vt:lpstr>
      <vt:lpstr>Context diagram</vt:lpstr>
      <vt:lpstr>FEASIBLITY STUDY</vt:lpstr>
      <vt:lpstr>Technical feasibility </vt:lpstr>
      <vt:lpstr>Operational feasibility </vt:lpstr>
      <vt:lpstr>Economic feasibility </vt:lpstr>
      <vt:lpstr>Legal feasiblity</vt:lpstr>
      <vt:lpstr>REQUIREMENTS</vt:lpstr>
      <vt:lpstr>Modules list</vt:lpstr>
      <vt:lpstr> SENSORS   Sensing the environment </vt:lpstr>
      <vt:lpstr>PowerPoint Presentation</vt:lpstr>
      <vt:lpstr>PowerPoint Presentation</vt:lpstr>
      <vt:lpstr>PowerPoint Presentation</vt:lpstr>
      <vt:lpstr>Implementation </vt:lpstr>
      <vt:lpstr>conclusion</vt:lpstr>
      <vt:lpstr>Social relevance </vt:lpstr>
      <vt:lpstr>Future work</vt:lpstr>
      <vt:lpstr>PowerPoint Presentation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MONITORING AND ALERT SYSTEM PAVAN</dc:title>
  <dc:creator>ADMINPC</dc:creator>
  <cp:lastModifiedBy>ADMINPC</cp:lastModifiedBy>
  <cp:revision>22</cp:revision>
  <dcterms:created xsi:type="dcterms:W3CDTF">2018-03-28T13:42:06Z</dcterms:created>
  <dcterms:modified xsi:type="dcterms:W3CDTF">2018-04-02T15:35:18Z</dcterms:modified>
</cp:coreProperties>
</file>