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C6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4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280892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7"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1048598"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48599" name="Date Placeholder 3"/>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4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104874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74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45"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46" name="Footer Placeholder 5"/>
          <p:cNvSpPr>
            <a:spLocks noGrp="1"/>
          </p:cNvSpPr>
          <p:nvPr>
            <p:ph type="ftr" sz="quarter" idx="11"/>
          </p:nvPr>
        </p:nvSpPr>
        <p:spPr/>
        <p:txBody>
          <a:bodyPr/>
          <a:lstStyle/>
          <a:p>
            <a:endParaRPr lang="en-IN"/>
          </a:p>
        </p:txBody>
      </p:sp>
      <p:sp>
        <p:nvSpPr>
          <p:cNvPr id="1048747"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9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1048693"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94"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95" name="Footer Placeholder 5"/>
          <p:cNvSpPr>
            <a:spLocks noGrp="1"/>
          </p:cNvSpPr>
          <p:nvPr>
            <p:ph type="ftr" sz="quarter" idx="11"/>
          </p:nvPr>
        </p:nvSpPr>
        <p:spPr/>
        <p:txBody>
          <a:bodyPr/>
          <a:lstStyle/>
          <a:p>
            <a:endParaRPr lang="en-IN"/>
          </a:p>
        </p:txBody>
      </p:sp>
      <p:sp>
        <p:nvSpPr>
          <p:cNvPr id="1048696"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4"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048685"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86"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87"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88" name="Footer Placeholder 5"/>
          <p:cNvSpPr>
            <a:spLocks noGrp="1"/>
          </p:cNvSpPr>
          <p:nvPr>
            <p:ph type="ftr" sz="quarter" idx="11"/>
          </p:nvPr>
        </p:nvSpPr>
        <p:spPr/>
        <p:txBody>
          <a:bodyPr/>
          <a:lstStyle/>
          <a:p>
            <a:endParaRPr lang="en-IN"/>
          </a:p>
        </p:txBody>
      </p:sp>
      <p:sp>
        <p:nvSpPr>
          <p:cNvPr id="1048689" name="Slide Number Placeholder 6"/>
          <p:cNvSpPr>
            <a:spLocks noGrp="1"/>
          </p:cNvSpPr>
          <p:nvPr>
            <p:ph type="sldNum" sz="quarter" idx="12"/>
          </p:nvPr>
        </p:nvSpPr>
        <p:spPr/>
        <p:txBody>
          <a:bodyPr/>
          <a:lstStyle/>
          <a:p>
            <a:fld id="{947C1C2C-1B28-4351-B35B-1A1F391AB4BD}" type="slidenum">
              <a:rPr lang="en-IN" smtClean="0"/>
              <a:t>‹#›</a:t>
            </a:fld>
            <a:endParaRPr lang="en-IN"/>
          </a:p>
        </p:txBody>
      </p:sp>
      <p:sp>
        <p:nvSpPr>
          <p:cNvPr id="1048690"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691"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00"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1048701"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02"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03" name="Footer Placeholder 5"/>
          <p:cNvSpPr>
            <a:spLocks noGrp="1"/>
          </p:cNvSpPr>
          <p:nvPr>
            <p:ph type="ftr" sz="quarter" idx="11"/>
          </p:nvPr>
        </p:nvSpPr>
        <p:spPr/>
        <p:txBody>
          <a:bodyPr/>
          <a:lstStyle/>
          <a:p>
            <a:endParaRPr lang="en-IN"/>
          </a:p>
        </p:txBody>
      </p:sp>
      <p:sp>
        <p:nvSpPr>
          <p:cNvPr id="1048704"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32"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1048733"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34"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5"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36"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7"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38"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9" name="Date Placeholder 2"/>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40" name="Footer Placeholder 3"/>
          <p:cNvSpPr>
            <a:spLocks noGrp="1"/>
          </p:cNvSpPr>
          <p:nvPr>
            <p:ph type="ftr" sz="quarter" idx="11"/>
          </p:nvPr>
        </p:nvSpPr>
        <p:spPr/>
        <p:txBody>
          <a:bodyPr/>
          <a:lstStyle/>
          <a:p>
            <a:endParaRPr lang="en-IN"/>
          </a:p>
        </p:txBody>
      </p:sp>
      <p:sp>
        <p:nvSpPr>
          <p:cNvPr id="1048741"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53"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048654"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55"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56"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57"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58"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59"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60"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61"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62"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63" name="Date Placeholder 2"/>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64" name="Footer Placeholder 3"/>
          <p:cNvSpPr>
            <a:spLocks noGrp="1"/>
          </p:cNvSpPr>
          <p:nvPr>
            <p:ph type="ftr" sz="quarter" idx="11"/>
          </p:nvPr>
        </p:nvSpPr>
        <p:spPr/>
        <p:txBody>
          <a:bodyPr/>
          <a:lstStyle/>
          <a:p>
            <a:endParaRPr lang="en-IN"/>
          </a:p>
        </p:txBody>
      </p:sp>
      <p:sp>
        <p:nvSpPr>
          <p:cNvPr id="1048665"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9" name="Title 1"/>
          <p:cNvSpPr>
            <a:spLocks noGrp="1"/>
          </p:cNvSpPr>
          <p:nvPr>
            <p:ph type="title"/>
          </p:nvPr>
        </p:nvSpPr>
        <p:spPr/>
        <p:txBody>
          <a:bodyPr/>
          <a:lstStyle/>
          <a:p>
            <a:r>
              <a:rPr lang="en-US" smtClean="0"/>
              <a:t>Click to edit Master title style</a:t>
            </a:r>
            <a:endParaRPr lang="en-US" dirty="0"/>
          </a:p>
        </p:txBody>
      </p:sp>
      <p:sp>
        <p:nvSpPr>
          <p:cNvPr id="1048680"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1" name="Date Placeholder 3"/>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82" name="Footer Placeholder 4"/>
          <p:cNvSpPr>
            <a:spLocks noGrp="1"/>
          </p:cNvSpPr>
          <p:nvPr>
            <p:ph type="ftr" sz="quarter" idx="11"/>
          </p:nvPr>
        </p:nvSpPr>
        <p:spPr/>
        <p:txBody>
          <a:bodyPr/>
          <a:lstStyle/>
          <a:p>
            <a:endParaRPr lang="en-IN"/>
          </a:p>
        </p:txBody>
      </p:sp>
      <p:sp>
        <p:nvSpPr>
          <p:cNvPr id="1048683"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6543675" y="609600"/>
            <a:ext cx="1906993" cy="5181601"/>
          </a:xfrm>
        </p:spPr>
        <p:txBody>
          <a:bodyPr vert="eaVert"/>
          <a:lstStyle>
            <a:lvl1pPr algn="l"/>
          </a:lstStyle>
          <a:p>
            <a:r>
              <a:rPr lang="en-US" smtClean="0"/>
              <a:t>Click to edit Master title style</a:t>
            </a:r>
            <a:endParaRPr lang="en-US" dirty="0"/>
          </a:p>
        </p:txBody>
      </p:sp>
      <p:sp>
        <p:nvSpPr>
          <p:cNvPr id="1048667"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68" name="Date Placeholder 3"/>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69" name="Footer Placeholder 4"/>
          <p:cNvSpPr>
            <a:spLocks noGrp="1"/>
          </p:cNvSpPr>
          <p:nvPr>
            <p:ph type="ftr" sz="quarter" idx="11"/>
          </p:nvPr>
        </p:nvSpPr>
        <p:spPr/>
        <p:txBody>
          <a:bodyPr/>
          <a:lstStyle/>
          <a:p>
            <a:endParaRPr lang="en-IN"/>
          </a:p>
        </p:txBody>
      </p:sp>
      <p:sp>
        <p:nvSpPr>
          <p:cNvPr id="1048670"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US" dirty="0"/>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3" name="Date Placeholder 3"/>
          <p:cNvSpPr>
            <a:spLocks noGrp="1"/>
          </p:cNvSpPr>
          <p:nvPr>
            <p:ph type="dt" sz="half" idx="10"/>
          </p:nvPr>
        </p:nvSpPr>
        <p:spPr/>
        <p:txBody>
          <a:bodyPr/>
          <a:lstStyle/>
          <a:p>
            <a:fld id="{63E0926D-4E29-448D-B9FC-8B5B41DEF316}" type="datetimeFigureOut">
              <a:rPr lang="en-IN" smtClean="0"/>
              <a:t>26-04-2018</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5"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1048706"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707" name="Date Placeholder 3"/>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08" name="Footer Placeholder 4"/>
          <p:cNvSpPr>
            <a:spLocks noGrp="1"/>
          </p:cNvSpPr>
          <p:nvPr>
            <p:ph type="ftr" sz="quarter" idx="11"/>
          </p:nvPr>
        </p:nvSpPr>
        <p:spPr/>
        <p:txBody>
          <a:bodyPr/>
          <a:lstStyle/>
          <a:p>
            <a:endParaRPr lang="en-IN"/>
          </a:p>
        </p:txBody>
      </p:sp>
      <p:sp>
        <p:nvSpPr>
          <p:cNvPr id="1048709" name="Slide Number Placeholder 5"/>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6"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1048717"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8"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9"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20" name="Footer Placeholder 5"/>
          <p:cNvSpPr>
            <a:spLocks noGrp="1"/>
          </p:cNvSpPr>
          <p:nvPr>
            <p:ph type="ftr" sz="quarter" idx="11"/>
          </p:nvPr>
        </p:nvSpPr>
        <p:spPr/>
        <p:txBody>
          <a:bodyPr/>
          <a:lstStyle/>
          <a:p>
            <a:endParaRPr lang="en-IN"/>
          </a:p>
        </p:txBody>
      </p:sp>
      <p:sp>
        <p:nvSpPr>
          <p:cNvPr id="1048721"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1048672" name="Text Placeholder 2"/>
          <p:cNvSpPr>
            <a:spLocks noGrp="1"/>
          </p:cNvSpPr>
          <p:nvPr>
            <p:ph type="body" idx="1"/>
          </p:nvPr>
        </p:nvSpPr>
        <p:spPr>
          <a:xfrm>
            <a:off x="856354"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73"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4"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75"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6" name="Date Placeholder 6"/>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77" name="Footer Placeholder 7"/>
          <p:cNvSpPr>
            <a:spLocks noGrp="1"/>
          </p:cNvSpPr>
          <p:nvPr>
            <p:ph type="ftr" sz="quarter" idx="11"/>
          </p:nvPr>
        </p:nvSpPr>
        <p:spPr/>
        <p:txBody>
          <a:bodyPr/>
          <a:lstStyle/>
          <a:p>
            <a:endParaRPr lang="en-IN"/>
          </a:p>
        </p:txBody>
      </p:sp>
      <p:sp>
        <p:nvSpPr>
          <p:cNvPr id="1048678" name="Slide Number Placeholder 8"/>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smtClean="0"/>
              <a:t>Click to edit Master title style</a:t>
            </a:r>
            <a:endParaRPr lang="en-US" dirty="0"/>
          </a:p>
        </p:txBody>
      </p:sp>
      <p:sp>
        <p:nvSpPr>
          <p:cNvPr id="1048723" name="Date Placeholder 2"/>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24" name="Footer Placeholder 3"/>
          <p:cNvSpPr>
            <a:spLocks noGrp="1"/>
          </p:cNvSpPr>
          <p:nvPr>
            <p:ph type="ftr" sz="quarter" idx="11"/>
          </p:nvPr>
        </p:nvSpPr>
        <p:spPr/>
        <p:txBody>
          <a:bodyPr/>
          <a:lstStyle/>
          <a:p>
            <a:endParaRPr lang="en-IN"/>
          </a:p>
        </p:txBody>
      </p:sp>
      <p:sp>
        <p:nvSpPr>
          <p:cNvPr id="1048725" name="Slide Number Placeholder 4"/>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7" name="Date Placeholder 1"/>
          <p:cNvSpPr>
            <a:spLocks noGrp="1"/>
          </p:cNvSpPr>
          <p:nvPr>
            <p:ph type="dt" sz="half" idx="10"/>
          </p:nvPr>
        </p:nvSpPr>
        <p:spPr/>
        <p:txBody>
          <a:bodyPr/>
          <a:lstStyle/>
          <a:p>
            <a:fld id="{63E0926D-4E29-448D-B9FC-8B5B41DEF316}" type="datetimeFigureOut">
              <a:rPr lang="en-IN" smtClean="0"/>
              <a:t>26-04-2018</a:t>
            </a:fld>
            <a:endParaRPr lang="en-IN"/>
          </a:p>
        </p:txBody>
      </p:sp>
      <p:sp>
        <p:nvSpPr>
          <p:cNvPr id="1048698" name="Footer Placeholder 2"/>
          <p:cNvSpPr>
            <a:spLocks noGrp="1"/>
          </p:cNvSpPr>
          <p:nvPr>
            <p:ph type="ftr" sz="quarter" idx="11"/>
          </p:nvPr>
        </p:nvSpPr>
        <p:spPr/>
        <p:txBody>
          <a:bodyPr/>
          <a:lstStyle/>
          <a:p>
            <a:endParaRPr lang="en-IN"/>
          </a:p>
        </p:txBody>
      </p:sp>
      <p:sp>
        <p:nvSpPr>
          <p:cNvPr id="1048699" name="Slide Number Placeholder 3"/>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1048711"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712"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13"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14" name="Footer Placeholder 5"/>
          <p:cNvSpPr>
            <a:spLocks noGrp="1"/>
          </p:cNvSpPr>
          <p:nvPr>
            <p:ph type="ftr" sz="quarter" idx="11"/>
          </p:nvPr>
        </p:nvSpPr>
        <p:spPr/>
        <p:txBody>
          <a:bodyPr/>
          <a:lstStyle/>
          <a:p>
            <a:endParaRPr lang="en-IN"/>
          </a:p>
        </p:txBody>
      </p:sp>
      <p:sp>
        <p:nvSpPr>
          <p:cNvPr id="1048715"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6"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1048727"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48728"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29" name="Date Placeholder 4"/>
          <p:cNvSpPr>
            <a:spLocks noGrp="1"/>
          </p:cNvSpPr>
          <p:nvPr>
            <p:ph type="dt" sz="half" idx="10"/>
          </p:nvPr>
        </p:nvSpPr>
        <p:spPr/>
        <p:txBody>
          <a:bodyPr/>
          <a:lstStyle/>
          <a:p>
            <a:fld id="{63E0926D-4E29-448D-B9FC-8B5B41DEF316}" type="datetimeFigureOut">
              <a:rPr lang="en-IN" smtClean="0"/>
              <a:t>26-04-2018</a:t>
            </a:fld>
            <a:endParaRPr lang="en-IN"/>
          </a:p>
        </p:txBody>
      </p:sp>
      <p:sp>
        <p:nvSpPr>
          <p:cNvPr id="1048730" name="Footer Placeholder 5"/>
          <p:cNvSpPr>
            <a:spLocks noGrp="1"/>
          </p:cNvSpPr>
          <p:nvPr>
            <p:ph type="ftr" sz="quarter" idx="11"/>
          </p:nvPr>
        </p:nvSpPr>
        <p:spPr/>
        <p:txBody>
          <a:bodyPr/>
          <a:lstStyle/>
          <a:p>
            <a:endParaRPr lang="en-IN"/>
          </a:p>
        </p:txBody>
      </p:sp>
      <p:sp>
        <p:nvSpPr>
          <p:cNvPr id="1048731" name="Slide Number Placeholder 6"/>
          <p:cNvSpPr>
            <a:spLocks noGrp="1"/>
          </p:cNvSpPr>
          <p:nvPr>
            <p:ph type="sldNum" sz="quarter" idx="12"/>
          </p:nvPr>
        </p:nvSpPr>
        <p:spPr/>
        <p:txBody>
          <a:bodyPr/>
          <a:lstStyle/>
          <a:p>
            <a:fld id="{947C1C2C-1B28-4351-B35B-1A1F391AB4B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48577"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E0926D-4E29-448D-B9FC-8B5B41DEF316}" type="datetimeFigureOut">
              <a:rPr lang="en-IN" smtClean="0"/>
              <a:t>26-04-2018</a:t>
            </a:fld>
            <a:endParaRPr lang="en-IN"/>
          </a:p>
        </p:txBody>
      </p:sp>
      <p:sp>
        <p:nvSpPr>
          <p:cNvPr id="1048579"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C1C2C-1B28-4351-B35B-1A1F391AB4BD}"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259632" y="764704"/>
            <a:ext cx="6751097" cy="2387600"/>
          </a:xfrm>
        </p:spPr>
        <p:txBody>
          <a:bodyPr>
            <a:normAutofit fontScale="90000"/>
          </a:bodyPr>
          <a:lstStyle/>
          <a:p>
            <a:r>
              <a:rPr lang="en-IN" dirty="0">
                <a:solidFill>
                  <a:srgbClr val="E2C61E"/>
                </a:solidFill>
              </a:rPr>
              <a:t>AIR POLLUTION MONITORING AND ALERT SYSTEM</a:t>
            </a:r>
            <a:br>
              <a:rPr lang="en-IN" dirty="0">
                <a:solidFill>
                  <a:srgbClr val="E2C61E"/>
                </a:solidFill>
              </a:rPr>
            </a:br>
            <a:r>
              <a:rPr lang="en-IN" dirty="0">
                <a:solidFill>
                  <a:srgbClr val="E2C61E"/>
                </a:solidFill>
              </a:rPr>
              <a:t>PAVAN</a:t>
            </a:r>
          </a:p>
        </p:txBody>
      </p:sp>
      <p:sp>
        <p:nvSpPr>
          <p:cNvPr id="1048603" name="Rectangle 4"/>
          <p:cNvSpPr/>
          <p:nvPr/>
        </p:nvSpPr>
        <p:spPr>
          <a:xfrm>
            <a:off x="4449510" y="3933056"/>
            <a:ext cx="4572000" cy="1477328"/>
          </a:xfrm>
          <a:prstGeom prst="rect">
            <a:avLst/>
          </a:prstGeom>
        </p:spPr>
        <p:txBody>
          <a:bodyPr>
            <a:spAutoFit/>
          </a:bodyPr>
          <a:lstStyle/>
          <a:p>
            <a:r>
              <a:rPr lang="en-IN" b="1" dirty="0" smtClean="0"/>
              <a:t>AGILAN S                           15EUIT003</a:t>
            </a:r>
          </a:p>
          <a:p>
            <a:r>
              <a:rPr lang="en-IN" b="1" dirty="0" smtClean="0"/>
              <a:t>FAHEEN FATHIMA B N 15EUIT030</a:t>
            </a:r>
          </a:p>
          <a:p>
            <a:r>
              <a:rPr lang="en-IN" b="1" dirty="0" smtClean="0"/>
              <a:t>HARISH RAJ                      15EUIT036</a:t>
            </a:r>
          </a:p>
          <a:p>
            <a:r>
              <a:rPr lang="en-IN" b="1" dirty="0" smtClean="0"/>
              <a:t>HINDU SREENI                15EUIT040</a:t>
            </a:r>
          </a:p>
          <a:p>
            <a:r>
              <a:rPr lang="en-IN" b="1" dirty="0" smtClean="0"/>
              <a:t>KARTHIK U                       15EUIT048</a:t>
            </a:r>
            <a:endParaRPr lang="en-IN" b="1" dirty="0"/>
          </a:p>
        </p:txBody>
      </p:sp>
      <p:sp>
        <p:nvSpPr>
          <p:cNvPr id="1048604" name="Rectangle 5"/>
          <p:cNvSpPr/>
          <p:nvPr/>
        </p:nvSpPr>
        <p:spPr>
          <a:xfrm>
            <a:off x="251520" y="3710066"/>
            <a:ext cx="4104456" cy="1754326"/>
          </a:xfrm>
          <a:prstGeom prst="rect">
            <a:avLst/>
          </a:prstGeom>
        </p:spPr>
        <p:txBody>
          <a:bodyPr wrap="square">
            <a:spAutoFit/>
          </a:bodyPr>
          <a:lstStyle/>
          <a:p>
            <a:r>
              <a:rPr lang="en-IN" b="1" dirty="0" smtClean="0"/>
              <a:t>GUIDED BY,</a:t>
            </a:r>
          </a:p>
          <a:p>
            <a:endParaRPr lang="en-IN" b="1" dirty="0" smtClean="0"/>
          </a:p>
          <a:p>
            <a:r>
              <a:rPr lang="en-IN" b="1" dirty="0" smtClean="0"/>
              <a:t>PROF. S.KALPANA,</a:t>
            </a:r>
          </a:p>
          <a:p>
            <a:r>
              <a:rPr lang="en-IN" b="1" dirty="0" smtClean="0"/>
              <a:t>ASSISTANT PROFESSOR,</a:t>
            </a:r>
          </a:p>
          <a:p>
            <a:r>
              <a:rPr lang="en-IN" b="1" dirty="0" smtClean="0"/>
              <a:t>DEPARTMENT OF INFORMATION TECHNOLOGY</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IN" dirty="0" smtClean="0">
                <a:solidFill>
                  <a:srgbClr val="E2C61E"/>
                </a:solidFill>
              </a:rPr>
              <a:t>DRAWBACKS OF EXISTING SYSTEM</a:t>
            </a:r>
            <a:endParaRPr lang="en-IN" dirty="0">
              <a:solidFill>
                <a:srgbClr val="E2C61E"/>
              </a:solidFill>
            </a:endParaRPr>
          </a:p>
        </p:txBody>
      </p:sp>
      <p:sp>
        <p:nvSpPr>
          <p:cNvPr id="1048620" name="Content Placeholder 2"/>
          <p:cNvSpPr>
            <a:spLocks noGrp="1"/>
          </p:cNvSpPr>
          <p:nvPr>
            <p:ph idx="1"/>
          </p:nvPr>
        </p:nvSpPr>
        <p:spPr/>
        <p:txBody>
          <a:bodyPr/>
          <a:lstStyle/>
          <a:p>
            <a:pPr algn="just">
              <a:lnSpc>
                <a:spcPct val="160000"/>
              </a:lnSpc>
            </a:pPr>
            <a:r>
              <a:rPr lang="en-IN" dirty="0"/>
              <a:t>Measures the amount of toxicity but does not provide the source of pollutants causing the pollution</a:t>
            </a:r>
          </a:p>
          <a:p>
            <a:pPr algn="just">
              <a:lnSpc>
                <a:spcPct val="160000"/>
              </a:lnSpc>
            </a:pPr>
            <a:r>
              <a:rPr lang="en-IN" dirty="0"/>
              <a:t>Surveillance of the area for air pollution but costly mechanism comparatively</a:t>
            </a:r>
          </a:p>
          <a:p>
            <a:pPr algn="just">
              <a:lnSpc>
                <a:spcPct val="160000"/>
              </a:lnSpc>
            </a:pPr>
            <a:r>
              <a:rPr lang="en-IN" dirty="0"/>
              <a:t>It does not provide proper means for public to access the data and also lacks interface with the sensors and front end</a:t>
            </a:r>
          </a:p>
          <a:p>
            <a:pPr algn="just">
              <a:lnSpc>
                <a:spcPct val="160000"/>
              </a:lnSpc>
            </a:pPr>
            <a:endParaRPr lang="en-IN" dirty="0"/>
          </a:p>
          <a:p>
            <a:pPr algn="just">
              <a:lnSpc>
                <a:spcPct val="160000"/>
              </a:lnSpc>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IN" dirty="0" smtClean="0">
                <a:solidFill>
                  <a:srgbClr val="E2C61E"/>
                </a:solidFill>
              </a:rPr>
              <a:t>Problem Statement</a:t>
            </a:r>
            <a:endParaRPr lang="en-IN" dirty="0">
              <a:solidFill>
                <a:srgbClr val="E2C61E"/>
              </a:solidFill>
            </a:endParaRPr>
          </a:p>
        </p:txBody>
      </p:sp>
      <p:sp>
        <p:nvSpPr>
          <p:cNvPr id="1048622" name="Content Placeholder 2"/>
          <p:cNvSpPr>
            <a:spLocks noGrp="1"/>
          </p:cNvSpPr>
          <p:nvPr>
            <p:ph idx="1"/>
          </p:nvPr>
        </p:nvSpPr>
        <p:spPr>
          <a:xfrm>
            <a:off x="611560" y="1916832"/>
            <a:ext cx="7765322" cy="3695136"/>
          </a:xfrm>
        </p:spPr>
        <p:txBody>
          <a:bodyPr/>
          <a:lstStyle/>
          <a:p>
            <a:pPr marL="285750" indent="-285750" algn="just"/>
            <a:r>
              <a:rPr lang="en-IN" dirty="0"/>
              <a:t>Increase in pollution in recent years by manifold</a:t>
            </a:r>
          </a:p>
          <a:p>
            <a:pPr marL="285750" indent="-285750" algn="just"/>
            <a:r>
              <a:rPr lang="en-IN" dirty="0"/>
              <a:t>Unawareness of the growing impact on pollution by the people</a:t>
            </a:r>
          </a:p>
          <a:p>
            <a:pPr marL="285750" indent="-285750" algn="just"/>
            <a:r>
              <a:rPr lang="en-IN" dirty="0"/>
              <a:t>Increase in several pollutants level in air </a:t>
            </a:r>
          </a:p>
          <a:p>
            <a:pPr marL="285750" indent="-285750" algn="just"/>
            <a:r>
              <a:rPr lang="en-IN" dirty="0"/>
              <a:t>Lack of monitoring system in localities where pollution is increasing</a:t>
            </a:r>
          </a:p>
          <a:p>
            <a:pPr marL="285750" indent="-285750" algn="just"/>
            <a:r>
              <a:rPr lang="en-IN" dirty="0"/>
              <a:t>Lack of </a:t>
            </a:r>
            <a:r>
              <a:rPr lang="en-IN" dirty="0" smtClean="0"/>
              <a:t>low cost </a:t>
            </a:r>
            <a:r>
              <a:rPr lang="en-IN" dirty="0"/>
              <a:t>integrated system to alert people of the increasing toxic level in air.</a:t>
            </a:r>
          </a:p>
          <a:p>
            <a:pPr algn="just"/>
            <a:endParaRPr lang="en-IN" dirty="0"/>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683568" y="476672"/>
            <a:ext cx="7765321" cy="1326321"/>
          </a:xfrm>
        </p:spPr>
        <p:txBody>
          <a:bodyPr/>
          <a:lstStyle/>
          <a:p>
            <a:r>
              <a:rPr lang="en-IN" dirty="0" smtClean="0">
                <a:solidFill>
                  <a:srgbClr val="E2C61E"/>
                </a:solidFill>
              </a:rPr>
              <a:t>PROPOSED SYSTEM</a:t>
            </a:r>
            <a:endParaRPr lang="en-IN" dirty="0">
              <a:solidFill>
                <a:srgbClr val="E2C61E"/>
              </a:solidFill>
            </a:endParaRPr>
          </a:p>
        </p:txBody>
      </p:sp>
      <p:sp>
        <p:nvSpPr>
          <p:cNvPr id="1048624" name="Content Placeholder 2"/>
          <p:cNvSpPr>
            <a:spLocks noGrp="1"/>
          </p:cNvSpPr>
          <p:nvPr>
            <p:ph idx="1"/>
          </p:nvPr>
        </p:nvSpPr>
        <p:spPr>
          <a:xfrm>
            <a:off x="611560" y="1484784"/>
            <a:ext cx="7765322" cy="3695136"/>
          </a:xfrm>
        </p:spPr>
        <p:txBody>
          <a:bodyPr>
            <a:noAutofit/>
          </a:bodyPr>
          <a:lstStyle/>
          <a:p>
            <a:pPr marL="285750" indent="-285750" algn="just">
              <a:lnSpc>
                <a:spcPct val="170000"/>
              </a:lnSpc>
            </a:pPr>
            <a:r>
              <a:rPr lang="en-IN" sz="1800" dirty="0"/>
              <a:t>Introducing PAVAN which is the combination of software and hardware that is used for sensing, processing and alerting the environment about the toxicity levels present in the air</a:t>
            </a:r>
          </a:p>
          <a:p>
            <a:pPr marL="285750" indent="-285750" algn="just">
              <a:lnSpc>
                <a:spcPct val="170000"/>
              </a:lnSpc>
            </a:pPr>
            <a:r>
              <a:rPr lang="en-IN" sz="1800" dirty="0"/>
              <a:t>An application to make normal people aware about the total pollutants and its sources.</a:t>
            </a:r>
          </a:p>
          <a:p>
            <a:pPr marL="285750" indent="-285750" algn="just">
              <a:lnSpc>
                <a:spcPct val="170000"/>
              </a:lnSpc>
            </a:pPr>
            <a:r>
              <a:rPr lang="en-IN" sz="1800" dirty="0"/>
              <a:t>Detecting the toxicity level of each pollutants individually in PPM.</a:t>
            </a:r>
          </a:p>
          <a:p>
            <a:pPr marL="285750" indent="-285750" algn="just">
              <a:lnSpc>
                <a:spcPct val="170000"/>
              </a:lnSpc>
            </a:pPr>
            <a:r>
              <a:rPr lang="en-IN" sz="1800" dirty="0"/>
              <a:t>Alerting the environmentalists about the rising dangers of air pollution using GSM/GPRS module.</a:t>
            </a:r>
          </a:p>
          <a:p>
            <a:pPr>
              <a:lnSpc>
                <a:spcPct val="170000"/>
              </a:lnSpc>
            </a:pPr>
            <a:endParaRPr lang="en-IN" sz="1800" dirty="0"/>
          </a:p>
          <a:p>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IN" dirty="0" smtClean="0">
                <a:solidFill>
                  <a:srgbClr val="E2C61E"/>
                </a:solidFill>
              </a:rPr>
              <a:t>SYSTEM ARCHITECTURE</a:t>
            </a:r>
            <a:endParaRPr lang="en-IN" dirty="0">
              <a:solidFill>
                <a:srgbClr val="E2C61E"/>
              </a:solidFill>
            </a:endParaRPr>
          </a:p>
        </p:txBody>
      </p:sp>
      <p:pic>
        <p:nvPicPr>
          <p:cNvPr id="2097161" name="Picture 2" descr="C:\Users\HP\Downloads\Mini Project II.png"/>
          <p:cNvPicPr>
            <a:picLocks noChangeAspect="1" noChangeArrowheads="1"/>
          </p:cNvPicPr>
          <p:nvPr/>
        </p:nvPicPr>
        <p:blipFill>
          <a:blip r:embed="rId2"/>
          <a:srcRect/>
          <a:stretch>
            <a:fillRect/>
          </a:stretch>
        </p:blipFill>
        <p:spPr bwMode="auto">
          <a:xfrm>
            <a:off x="842963" y="2348880"/>
            <a:ext cx="5673253" cy="3312790"/>
          </a:xfrm>
          <a:prstGeom prst="rect">
            <a:avLst/>
          </a:prstGeom>
          <a:noFill/>
        </p:spPr>
      </p:pic>
      <p:pic>
        <p:nvPicPr>
          <p:cNvPr id="2097162" name="Picture 4" descr="C:\Users\HP\Pictures\level.png"/>
          <p:cNvPicPr>
            <a:picLocks/>
          </p:cNvPicPr>
          <p:nvPr/>
        </p:nvPicPr>
        <p:blipFill>
          <a:blip r:embed="rId3"/>
          <a:srcRect/>
          <a:stretch>
            <a:fillRect/>
          </a:stretch>
        </p:blipFill>
        <p:spPr bwMode="auto">
          <a:xfrm>
            <a:off x="6516216" y="2348880"/>
            <a:ext cx="1323340" cy="3312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IN" dirty="0" smtClean="0">
                <a:solidFill>
                  <a:srgbClr val="E2C61E"/>
                </a:solidFill>
              </a:rPr>
              <a:t>Context</a:t>
            </a:r>
            <a:r>
              <a:rPr lang="en-IN" dirty="0" smtClean="0"/>
              <a:t> </a:t>
            </a:r>
            <a:r>
              <a:rPr lang="en-IN" dirty="0" smtClean="0">
                <a:solidFill>
                  <a:srgbClr val="E2C61E"/>
                </a:solidFill>
              </a:rPr>
              <a:t>diagram</a:t>
            </a:r>
            <a:endParaRPr lang="en-IN" dirty="0">
              <a:solidFill>
                <a:srgbClr val="E2C61E"/>
              </a:solidFill>
            </a:endParaRPr>
          </a:p>
        </p:txBody>
      </p:sp>
      <p:pic>
        <p:nvPicPr>
          <p:cNvPr id="2097163" name="Picture 2" descr="C:\Users\HP\Downloads\Mini Project II - Page 1.png"/>
          <p:cNvPicPr>
            <a:picLocks noGrp="1" noChangeAspect="1" noChangeArrowheads="1"/>
          </p:cNvPicPr>
          <p:nvPr>
            <p:ph idx="1"/>
          </p:nvPr>
        </p:nvPicPr>
        <p:blipFill>
          <a:blip r:embed="rId2"/>
          <a:srcRect/>
          <a:stretch>
            <a:fillRect/>
          </a:stretch>
        </p:blipFill>
        <p:spPr bwMode="auto">
          <a:xfrm>
            <a:off x="683568" y="2228792"/>
            <a:ext cx="7776864" cy="336044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IN" dirty="0" smtClean="0">
                <a:solidFill>
                  <a:srgbClr val="E2C61E"/>
                </a:solidFill>
              </a:rPr>
              <a:t>FEASIBLITY STUDY</a:t>
            </a:r>
            <a:endParaRPr lang="en-IN" dirty="0">
              <a:solidFill>
                <a:srgbClr val="E2C61E"/>
              </a:solidFill>
            </a:endParaRPr>
          </a:p>
        </p:txBody>
      </p:sp>
      <p:sp>
        <p:nvSpPr>
          <p:cNvPr id="1048628" name="Content Placeholder 2"/>
          <p:cNvSpPr>
            <a:spLocks noGrp="1"/>
          </p:cNvSpPr>
          <p:nvPr>
            <p:ph idx="1"/>
          </p:nvPr>
        </p:nvSpPr>
        <p:spPr/>
        <p:txBody>
          <a:bodyPr/>
          <a:lstStyle/>
          <a:p>
            <a:r>
              <a:rPr lang="en-IN" dirty="0" smtClean="0"/>
              <a:t>Economic feasibility</a:t>
            </a:r>
          </a:p>
          <a:p>
            <a:r>
              <a:rPr lang="en-IN" dirty="0" smtClean="0"/>
              <a:t>Technical feasibility</a:t>
            </a:r>
          </a:p>
          <a:p>
            <a:r>
              <a:rPr lang="en-IN" dirty="0" smtClean="0"/>
              <a:t>Operational feasibility</a:t>
            </a:r>
          </a:p>
          <a:p>
            <a:r>
              <a:rPr lang="en-IN" dirty="0" smtClean="0"/>
              <a:t>Legal feasibility</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685347" y="609601"/>
            <a:ext cx="7765321" cy="914399"/>
          </a:xfrm>
        </p:spPr>
        <p:txBody>
          <a:bodyPr/>
          <a:lstStyle/>
          <a:p>
            <a:r>
              <a:rPr lang="en-US" dirty="0" smtClean="0">
                <a:solidFill>
                  <a:srgbClr val="E2C61E"/>
                </a:solidFill>
              </a:rPr>
              <a:t>ECONOMIC FEASIBILITY</a:t>
            </a:r>
            <a:endParaRPr lang="en-US" dirty="0">
              <a:solidFill>
                <a:srgbClr val="E2C61E"/>
              </a:solidFill>
            </a:endParaRPr>
          </a:p>
        </p:txBody>
      </p:sp>
      <p:sp>
        <p:nvSpPr>
          <p:cNvPr id="1048630" name="Content Placeholder 2"/>
          <p:cNvSpPr>
            <a:spLocks noGrp="1"/>
          </p:cNvSpPr>
          <p:nvPr>
            <p:ph idx="1"/>
          </p:nvPr>
        </p:nvSpPr>
        <p:spPr>
          <a:xfrm>
            <a:off x="685346" y="1676400"/>
            <a:ext cx="7765322" cy="4876800"/>
          </a:xfrm>
        </p:spPr>
        <p:txBody>
          <a:bodyPr>
            <a:normAutofit/>
          </a:bodyPr>
          <a:lstStyle/>
          <a:p>
            <a:pPr algn="just"/>
            <a:r>
              <a:rPr lang="en-US" dirty="0"/>
              <a:t>Economic feasibility is the most frequently used method for evaluating the effectiveness of a new system.</a:t>
            </a:r>
          </a:p>
          <a:p>
            <a:pPr algn="just"/>
            <a:r>
              <a:rPr lang="en-US" dirty="0"/>
              <a:t>The proposed model includes the initial investment of </a:t>
            </a:r>
            <a:r>
              <a:rPr lang="en-US" dirty="0" err="1"/>
              <a:t>Arduino</a:t>
            </a:r>
            <a:r>
              <a:rPr lang="en-US" dirty="0"/>
              <a:t> UNO, sensors and other components.</a:t>
            </a:r>
          </a:p>
          <a:p>
            <a:pPr algn="just"/>
            <a:r>
              <a:rPr lang="en-US" dirty="0"/>
              <a:t> Minimum requirements of the software specifications is less due to the  open source tools.</a:t>
            </a:r>
          </a:p>
          <a:p>
            <a:pPr algn="just"/>
            <a:r>
              <a:rPr lang="en-US" dirty="0"/>
              <a:t>Software/hardware cost, Total estimated cost of the project, Financing of </a:t>
            </a:r>
            <a:r>
              <a:rPr lang="en-US" dirty="0" smtClean="0"/>
              <a:t>the </a:t>
            </a:r>
            <a:r>
              <a:rPr lang="en-US" dirty="0"/>
              <a:t>project, Cost-benefit analysis , Projected cash flow and profitability are all reasonable .</a:t>
            </a:r>
          </a:p>
          <a:p>
            <a:pPr algn="just"/>
            <a:r>
              <a:rPr lang="en-US" dirty="0"/>
              <a:t>Therefore the proposed system is economically feasible.</a:t>
            </a:r>
          </a:p>
          <a:p>
            <a:pPr algn="just">
              <a:buNone/>
            </a:pPr>
            <a:endParaRPr lang="en-US" dirty="0"/>
          </a:p>
          <a:p>
            <a:pPr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685347" y="457201"/>
            <a:ext cx="7765321" cy="1143000"/>
          </a:xfrm>
        </p:spPr>
        <p:txBody>
          <a:bodyPr/>
          <a:lstStyle/>
          <a:p>
            <a:r>
              <a:rPr lang="en-US" dirty="0" smtClean="0">
                <a:solidFill>
                  <a:srgbClr val="E2C61E"/>
                </a:solidFill>
              </a:rPr>
              <a:t>TECHNICAL FEASIBILITY</a:t>
            </a:r>
            <a:endParaRPr lang="en-US" dirty="0">
              <a:solidFill>
                <a:srgbClr val="E2C61E"/>
              </a:solidFill>
            </a:endParaRPr>
          </a:p>
        </p:txBody>
      </p:sp>
      <p:sp>
        <p:nvSpPr>
          <p:cNvPr id="1048632" name="Content Placeholder 2"/>
          <p:cNvSpPr>
            <a:spLocks noGrp="1"/>
          </p:cNvSpPr>
          <p:nvPr>
            <p:ph idx="1"/>
          </p:nvPr>
        </p:nvSpPr>
        <p:spPr>
          <a:xfrm>
            <a:off x="685346" y="1143000"/>
            <a:ext cx="8077654" cy="5486400"/>
          </a:xfrm>
        </p:spPr>
        <p:txBody>
          <a:bodyPr>
            <a:normAutofit/>
          </a:bodyPr>
          <a:lstStyle/>
          <a:p>
            <a:pPr algn="just"/>
            <a:endParaRPr lang="en-US" dirty="0"/>
          </a:p>
          <a:p>
            <a:pPr algn="just"/>
            <a:r>
              <a:rPr lang="en-US" dirty="0"/>
              <a:t>The Software/IDE’s , Programming languages , Automatic software testing tools and Platforms  requirements are all available, therefore  the  project meets all the technical needs.</a:t>
            </a:r>
          </a:p>
          <a:p>
            <a:pPr algn="just"/>
            <a:r>
              <a:rPr lang="en-US" dirty="0"/>
              <a:t>The team is also knowledgeable  and </a:t>
            </a:r>
            <a:r>
              <a:rPr lang="en-US" dirty="0" err="1"/>
              <a:t>expertised</a:t>
            </a:r>
            <a:r>
              <a:rPr lang="en-US" dirty="0"/>
              <a:t> with the tools available .</a:t>
            </a:r>
          </a:p>
          <a:p>
            <a:pPr algn="just"/>
            <a:r>
              <a:rPr lang="en-US" dirty="0"/>
              <a:t>The proposed Air pollution monitoring and alert system is therefore technically feasible by meeting the required resources and it satisfies the required technologies.</a:t>
            </a:r>
          </a:p>
          <a:p>
            <a:pPr lvl="0" algn="just"/>
            <a:endParaRPr lang="en-US" dirty="0"/>
          </a:p>
          <a:p>
            <a:pPr marL="0" lvl="0" indent="0"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685347" y="609601"/>
            <a:ext cx="7765321" cy="914399"/>
          </a:xfrm>
        </p:spPr>
        <p:txBody>
          <a:bodyPr/>
          <a:lstStyle/>
          <a:p>
            <a:r>
              <a:rPr lang="en-US" dirty="0" smtClean="0">
                <a:solidFill>
                  <a:srgbClr val="E2C61E"/>
                </a:solidFill>
              </a:rPr>
              <a:t>OPERATIONAL FEASIBILITY</a:t>
            </a:r>
            <a:endParaRPr lang="en-US" dirty="0">
              <a:solidFill>
                <a:srgbClr val="E2C61E"/>
              </a:solidFill>
            </a:endParaRPr>
          </a:p>
        </p:txBody>
      </p:sp>
      <p:sp>
        <p:nvSpPr>
          <p:cNvPr id="1048634" name="Content Placeholder 2"/>
          <p:cNvSpPr>
            <a:spLocks noGrp="1"/>
          </p:cNvSpPr>
          <p:nvPr>
            <p:ph idx="1"/>
          </p:nvPr>
        </p:nvSpPr>
        <p:spPr>
          <a:xfrm>
            <a:off x="685346" y="1676400"/>
            <a:ext cx="7765322" cy="4800600"/>
          </a:xfrm>
        </p:spPr>
        <p:txBody>
          <a:bodyPr>
            <a:normAutofit fontScale="95000"/>
          </a:bodyPr>
          <a:lstStyle/>
          <a:p>
            <a:pPr algn="just"/>
            <a:r>
              <a:rPr lang="en-US" dirty="0"/>
              <a:t>Operational feasibility is a measure of how well a proposed system solves the problems.</a:t>
            </a:r>
          </a:p>
          <a:p>
            <a:pPr algn="just"/>
            <a:r>
              <a:rPr lang="en-US" dirty="0"/>
              <a:t>The proposed system takes advantage of the opportunities identified during the project scope definition and it satisfies the requirements identified in the requirement analysis phase of system development. </a:t>
            </a:r>
          </a:p>
          <a:p>
            <a:pPr algn="just"/>
            <a:r>
              <a:rPr lang="en-US" dirty="0"/>
              <a:t>Once the toxicity level of the pollutants cross the limit it can be immediately alerted thereby avoiding the hazardous threats.</a:t>
            </a:r>
          </a:p>
          <a:p>
            <a:pPr algn="just"/>
            <a:r>
              <a:rPr lang="en-US" dirty="0"/>
              <a:t>The installation cost of the system is also low as only sensors are used.</a:t>
            </a:r>
          </a:p>
          <a:p>
            <a:pPr algn="just"/>
            <a:r>
              <a:rPr lang="en-US" dirty="0"/>
              <a:t>Therefore, the proposed Air pollution monitoring and alert system is operationally feasible.</a:t>
            </a:r>
          </a:p>
          <a:p>
            <a:pPr algn="just"/>
            <a:endParaRPr lang="en-US" dirty="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685347" y="457201"/>
            <a:ext cx="7765321" cy="990599"/>
          </a:xfrm>
        </p:spPr>
        <p:txBody>
          <a:bodyPr/>
          <a:lstStyle/>
          <a:p>
            <a:r>
              <a:rPr lang="en-US" dirty="0" smtClean="0">
                <a:solidFill>
                  <a:srgbClr val="E2C61E"/>
                </a:solidFill>
              </a:rPr>
              <a:t>LEGAL FEASIBILITY</a:t>
            </a:r>
            <a:endParaRPr lang="en-US" dirty="0">
              <a:solidFill>
                <a:srgbClr val="E2C61E"/>
              </a:solidFill>
            </a:endParaRPr>
          </a:p>
        </p:txBody>
      </p:sp>
      <p:sp>
        <p:nvSpPr>
          <p:cNvPr id="1048636" name="Content Placeholder 2"/>
          <p:cNvSpPr>
            <a:spLocks noGrp="1"/>
          </p:cNvSpPr>
          <p:nvPr>
            <p:ph idx="1"/>
          </p:nvPr>
        </p:nvSpPr>
        <p:spPr>
          <a:xfrm>
            <a:off x="685346" y="1524000"/>
            <a:ext cx="7765322" cy="4876800"/>
          </a:xfrm>
        </p:spPr>
        <p:txBody>
          <a:bodyPr>
            <a:normAutofit/>
          </a:bodyPr>
          <a:lstStyle/>
          <a:p>
            <a:pPr algn="just"/>
            <a:r>
              <a:rPr lang="en-US" dirty="0"/>
              <a:t>Legal Feasibility</a:t>
            </a:r>
            <a:r>
              <a:rPr lang="en-US" b="1" dirty="0"/>
              <a:t> </a:t>
            </a:r>
            <a:r>
              <a:rPr lang="en-US" dirty="0"/>
              <a:t>determines whether the proposed system conflicts with legal requirements</a:t>
            </a:r>
          </a:p>
          <a:p>
            <a:pPr algn="just"/>
            <a:r>
              <a:rPr lang="en-US" dirty="0"/>
              <a:t>In the proposed system, the legal issue is to obtain the permission for installing the project in particular area from the government authorities.</a:t>
            </a:r>
          </a:p>
          <a:p>
            <a:pPr algn="just"/>
            <a:r>
              <a:rPr lang="en-US" dirty="0"/>
              <a:t> Based on the range of the sensor capacity of sensing the pollutants the number of installation of the sensors in a particular area or a city is estimated. </a:t>
            </a:r>
          </a:p>
          <a:p>
            <a:pPr algn="just"/>
            <a:r>
              <a:rPr lang="en-US" dirty="0"/>
              <a:t>Once the project is approved, the implementation can be done. Thus our project is legally feasible.</a:t>
            </a:r>
          </a:p>
          <a:p>
            <a:pPr marL="0" indent="0"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685347" y="609601"/>
            <a:ext cx="7765321" cy="875183"/>
          </a:xfrm>
        </p:spPr>
        <p:txBody>
          <a:bodyPr>
            <a:normAutofit fontScale="90000"/>
          </a:bodyPr>
          <a:lstStyle/>
          <a:p>
            <a:r>
              <a:rPr lang="en-IN" sz="3600" dirty="0">
                <a:solidFill>
                  <a:srgbClr val="E2C61E"/>
                </a:solidFill>
              </a:rPr>
              <a:t>LITERATURE SURVEY</a:t>
            </a:r>
            <a:br>
              <a:rPr lang="en-IN" sz="3600" dirty="0">
                <a:solidFill>
                  <a:srgbClr val="E2C61E"/>
                </a:solidFill>
              </a:rPr>
            </a:br>
            <a:endParaRPr lang="en-IN" dirty="0">
              <a:solidFill>
                <a:srgbClr val="E2C61E"/>
              </a:solidFill>
            </a:endParaRPr>
          </a:p>
        </p:txBody>
      </p:sp>
      <p:sp>
        <p:nvSpPr>
          <p:cNvPr id="1048606" name="Content Placeholder 2"/>
          <p:cNvSpPr>
            <a:spLocks noGrp="1"/>
          </p:cNvSpPr>
          <p:nvPr>
            <p:ph idx="1"/>
          </p:nvPr>
        </p:nvSpPr>
        <p:spPr>
          <a:xfrm>
            <a:off x="611560" y="1268760"/>
            <a:ext cx="7765322" cy="5184576"/>
          </a:xfrm>
        </p:spPr>
        <p:txBody>
          <a:bodyPr>
            <a:normAutofit/>
          </a:bodyPr>
          <a:lstStyle/>
          <a:p>
            <a:pPr marL="457200" indent="-457200" algn="just">
              <a:lnSpc>
                <a:spcPct val="160000"/>
              </a:lnSpc>
              <a:buFont typeface="+mj-lt"/>
              <a:buAutoNum type="arabicPeriod"/>
            </a:pPr>
            <a:r>
              <a:rPr lang="en-IN" b="1" i="1" dirty="0"/>
              <a:t>“IOT-based Air Pollution Monitoring and Forecasting system”</a:t>
            </a:r>
            <a:r>
              <a:rPr lang="en-IN" dirty="0"/>
              <a:t>, Chen </a:t>
            </a:r>
            <a:r>
              <a:rPr lang="en-IN" dirty="0" err="1"/>
              <a:t>Xiaojun,Liu</a:t>
            </a:r>
            <a:r>
              <a:rPr lang="en-IN" dirty="0"/>
              <a:t> </a:t>
            </a:r>
            <a:r>
              <a:rPr lang="en-IN" dirty="0" err="1"/>
              <a:t>Xianpeng,Xu</a:t>
            </a:r>
            <a:r>
              <a:rPr lang="en-IN" dirty="0"/>
              <a:t> </a:t>
            </a:r>
            <a:r>
              <a:rPr lang="en-IN" dirty="0" err="1"/>
              <a:t>Peng</a:t>
            </a:r>
            <a:r>
              <a:rPr lang="en-IN" dirty="0"/>
              <a:t>, International Conference on Computer and Computational Sciences (ICCCS) 2015.	</a:t>
            </a:r>
            <a:endParaRPr lang="en-IN" sz="1200" dirty="0"/>
          </a:p>
          <a:p>
            <a:pPr marL="1154430" lvl="5" indent="-285750" algn="just">
              <a:lnSpc>
                <a:spcPct val="160000"/>
              </a:lnSpc>
              <a:buFont typeface="Wingdings" panose="05000000000000000000" pitchFamily="2" charset="2"/>
              <a:buChar char="Ø"/>
            </a:pPr>
            <a:r>
              <a:rPr lang="en-IN" sz="1800" b="1" dirty="0"/>
              <a:t>IDEAS USED:</a:t>
            </a:r>
          </a:p>
          <a:p>
            <a:pPr marL="1325880" lvl="6" indent="0" algn="just">
              <a:lnSpc>
                <a:spcPct val="160000"/>
              </a:lnSpc>
              <a:buNone/>
            </a:pPr>
            <a:r>
              <a:rPr lang="en-IN" sz="1800" dirty="0"/>
              <a:t>IOT based system which detects the pollution level in a particular area and predicts the outcome using algorithms.</a:t>
            </a:r>
          </a:p>
          <a:p>
            <a:pPr marL="1154430" lvl="5" indent="-285750" algn="just">
              <a:lnSpc>
                <a:spcPct val="160000"/>
              </a:lnSpc>
              <a:buFont typeface="Wingdings" panose="05000000000000000000" pitchFamily="2" charset="2"/>
              <a:buChar char="Ø"/>
            </a:pPr>
            <a:r>
              <a:rPr lang="en-IN" sz="1800" b="1" dirty="0"/>
              <a:t>Disadvantages: </a:t>
            </a:r>
          </a:p>
          <a:p>
            <a:pPr marL="868680" lvl="5" indent="0" algn="just">
              <a:lnSpc>
                <a:spcPct val="160000"/>
              </a:lnSpc>
              <a:buNone/>
            </a:pPr>
            <a:r>
              <a:rPr lang="en-IN" sz="1800" dirty="0" smtClean="0"/>
              <a:t>	       has </a:t>
            </a:r>
            <a:r>
              <a:rPr lang="en-IN" sz="1800" dirty="0"/>
              <a:t>no integrated environment showing the levels </a:t>
            </a:r>
            <a:r>
              <a:rPr lang="en-IN" sz="1800" dirty="0" smtClean="0"/>
              <a:t>of		</a:t>
            </a:r>
            <a:r>
              <a:rPr lang="en-IN" sz="1800" dirty="0"/>
              <a:t> </a:t>
            </a:r>
            <a:r>
              <a:rPr lang="en-IN" sz="1800" dirty="0" smtClean="0"/>
              <a:t>      pollutants </a:t>
            </a:r>
            <a:r>
              <a:rPr lang="en-IN" sz="1800" dirty="0"/>
              <a:t>(less user-friendly)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683568" y="404664"/>
            <a:ext cx="7765321" cy="1326321"/>
          </a:xfrm>
        </p:spPr>
        <p:txBody>
          <a:bodyPr/>
          <a:lstStyle/>
          <a:p>
            <a:r>
              <a:rPr lang="en-IN" dirty="0" smtClean="0">
                <a:solidFill>
                  <a:srgbClr val="E2C61E"/>
                </a:solidFill>
              </a:rPr>
              <a:t>REQUIREMENTS</a:t>
            </a:r>
            <a:endParaRPr lang="en-IN" dirty="0">
              <a:solidFill>
                <a:srgbClr val="E2C61E"/>
              </a:solidFill>
            </a:endParaRPr>
          </a:p>
        </p:txBody>
      </p:sp>
      <p:sp>
        <p:nvSpPr>
          <p:cNvPr id="1048638" name="Content Placeholder 2"/>
          <p:cNvSpPr>
            <a:spLocks noGrp="1"/>
          </p:cNvSpPr>
          <p:nvPr>
            <p:ph idx="1"/>
          </p:nvPr>
        </p:nvSpPr>
        <p:spPr>
          <a:xfrm>
            <a:off x="611560" y="1700808"/>
            <a:ext cx="7765322" cy="4318992"/>
          </a:xfrm>
        </p:spPr>
        <p:txBody>
          <a:bodyPr>
            <a:normAutofit fontScale="85357" lnSpcReduction="20000"/>
          </a:bodyPr>
          <a:lstStyle/>
          <a:p>
            <a:r>
              <a:rPr lang="en-IN" dirty="0" smtClean="0"/>
              <a:t>HARDWARE REQUIREMENTS</a:t>
            </a:r>
            <a:endParaRPr lang="en-IN" dirty="0"/>
          </a:p>
          <a:p>
            <a:pPr marL="860425" lvl="3" indent="-342900"/>
            <a:r>
              <a:rPr lang="en-IN" sz="2200" dirty="0" err="1"/>
              <a:t>Arduino</a:t>
            </a:r>
            <a:r>
              <a:rPr lang="en-IN" sz="2200" dirty="0"/>
              <a:t> </a:t>
            </a:r>
            <a:r>
              <a:rPr lang="en-IN" sz="2200" dirty="0" err="1"/>
              <a:t>uno</a:t>
            </a:r>
            <a:endParaRPr lang="en-IN" sz="2200" dirty="0"/>
          </a:p>
          <a:p>
            <a:pPr marL="860425" lvl="3" indent="-342900"/>
            <a:r>
              <a:rPr lang="en-IN" sz="2200" dirty="0"/>
              <a:t>MQ-9</a:t>
            </a:r>
          </a:p>
          <a:p>
            <a:pPr marL="860425" lvl="3" indent="-342900"/>
            <a:r>
              <a:rPr lang="en-IN" sz="2200" dirty="0"/>
              <a:t>MQ-135</a:t>
            </a:r>
          </a:p>
          <a:p>
            <a:pPr marL="860425" lvl="3" indent="-342900"/>
            <a:r>
              <a:rPr lang="en-IN" sz="2200" dirty="0"/>
              <a:t>DUST SENSOR</a:t>
            </a:r>
          </a:p>
          <a:p>
            <a:pPr marL="860425" lvl="3" indent="-342900"/>
            <a:r>
              <a:rPr lang="en-IN" sz="2200" dirty="0"/>
              <a:t>GSM </a:t>
            </a:r>
            <a:r>
              <a:rPr lang="en-IN" sz="2200" dirty="0" smtClean="0"/>
              <a:t>Module</a:t>
            </a:r>
            <a:endParaRPr lang="en-IN" dirty="0" smtClean="0"/>
          </a:p>
          <a:p>
            <a:pPr marL="228600" lvl="3">
              <a:spcBef>
                <a:spcPts val="1000"/>
              </a:spcBef>
            </a:pPr>
            <a:r>
              <a:rPr lang="en-IN" sz="2000" dirty="0"/>
              <a:t>SOFTWARE </a:t>
            </a:r>
            <a:r>
              <a:rPr lang="en-IN" sz="2000" dirty="0" smtClean="0"/>
              <a:t>REQUIREMENTS</a:t>
            </a:r>
            <a:endParaRPr lang="en-IN" sz="2000" dirty="0"/>
          </a:p>
          <a:p>
            <a:pPr marL="860425" lvl="3" indent="-342900"/>
            <a:r>
              <a:rPr lang="en-IN" sz="2000" dirty="0" err="1" smtClean="0"/>
              <a:t>Arduino</a:t>
            </a:r>
            <a:r>
              <a:rPr lang="en-IN" sz="2000" dirty="0" smtClean="0"/>
              <a:t> IDE</a:t>
            </a:r>
          </a:p>
          <a:p>
            <a:pPr marL="860425" lvl="3" indent="-342900"/>
            <a:r>
              <a:rPr lang="en-IN" sz="2000" dirty="0" smtClean="0"/>
              <a:t>Python IDE</a:t>
            </a:r>
            <a:endParaRPr lang="en-IN" sz="2000" dirty="0"/>
          </a:p>
          <a:p>
            <a:pPr marL="860425" lvl="3" indent="-342900"/>
            <a:r>
              <a:rPr lang="en-IN" sz="2000" dirty="0" err="1" smtClean="0"/>
              <a:t>Netbeans</a:t>
            </a:r>
            <a:r>
              <a:rPr lang="en-IN" sz="2000" dirty="0" smtClean="0"/>
              <a:t> IDE</a:t>
            </a:r>
          </a:p>
          <a:p>
            <a:pPr marL="860425" lvl="3" indent="-342900"/>
            <a:r>
              <a:rPr lang="en-IN" sz="2000" dirty="0" smtClean="0"/>
              <a:t>Apache Tomcat</a:t>
            </a:r>
          </a:p>
          <a:p>
            <a:pPr marL="860425" lvl="3" indent="-342900"/>
            <a:r>
              <a:rPr lang="en-IN" sz="2000" dirty="0" smtClean="0"/>
              <a:t>XAMPP</a:t>
            </a:r>
          </a:p>
          <a:p>
            <a:pPr marL="860425" lvl="3" indent="-342900"/>
            <a:endParaRPr lang="en-IN" sz="2000" dirty="0"/>
          </a:p>
          <a:p>
            <a:pPr marL="860425" lvl="3" indent="-342900"/>
            <a:endParaRPr lang="en-IN" sz="2200" dirty="0"/>
          </a:p>
          <a:p>
            <a:pPr lvl="1"/>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IN" dirty="0" smtClean="0">
                <a:solidFill>
                  <a:srgbClr val="E2C61E"/>
                </a:solidFill>
              </a:rPr>
              <a:t>Modules list</a:t>
            </a:r>
            <a:endParaRPr lang="en-IN" dirty="0">
              <a:solidFill>
                <a:srgbClr val="E2C61E"/>
              </a:solidFill>
            </a:endParaRPr>
          </a:p>
        </p:txBody>
      </p:sp>
      <p:sp>
        <p:nvSpPr>
          <p:cNvPr id="1048640" name="Content Placeholder 2"/>
          <p:cNvSpPr>
            <a:spLocks noGrp="1"/>
          </p:cNvSpPr>
          <p:nvPr>
            <p:ph idx="1"/>
          </p:nvPr>
        </p:nvSpPr>
        <p:spPr/>
        <p:txBody>
          <a:bodyPr>
            <a:normAutofit/>
          </a:bodyPr>
          <a:lstStyle/>
          <a:p>
            <a:pPr marL="571500" indent="-571500">
              <a:buFont typeface="+mj-lt"/>
              <a:buAutoNum type="arabicPeriod"/>
            </a:pPr>
            <a:r>
              <a:rPr lang="en-US" sz="2800" dirty="0">
                <a:cs typeface="Times New Roman" pitchFamily="18" charset="0"/>
              </a:rPr>
              <a:t>Sensing  the environment (sensors)</a:t>
            </a:r>
          </a:p>
          <a:p>
            <a:pPr marL="571500" indent="-571500">
              <a:buFont typeface="+mj-lt"/>
              <a:buAutoNum type="arabicPeriod"/>
            </a:pPr>
            <a:r>
              <a:rPr lang="en-US" sz="2800" dirty="0">
                <a:cs typeface="Times New Roman" pitchFamily="18" charset="0"/>
              </a:rPr>
              <a:t>Processing the sensor </a:t>
            </a:r>
            <a:r>
              <a:rPr lang="en-US" sz="2800" dirty="0" smtClean="0">
                <a:cs typeface="Times New Roman" pitchFamily="18" charset="0"/>
              </a:rPr>
              <a:t>data(</a:t>
            </a:r>
            <a:r>
              <a:rPr lang="en-US" sz="2800" dirty="0" err="1" smtClean="0">
                <a:cs typeface="Times New Roman" pitchFamily="18" charset="0"/>
              </a:rPr>
              <a:t>Arduino</a:t>
            </a:r>
            <a:r>
              <a:rPr lang="en-US" sz="2800" dirty="0">
                <a:cs typeface="Times New Roman" pitchFamily="18" charset="0"/>
              </a:rPr>
              <a:t>)</a:t>
            </a:r>
          </a:p>
          <a:p>
            <a:pPr marL="571500" indent="-571500">
              <a:buFont typeface="+mj-lt"/>
              <a:buAutoNum type="arabicPeriod"/>
            </a:pPr>
            <a:r>
              <a:rPr lang="en-US" sz="2800" dirty="0">
                <a:cs typeface="Times New Roman" pitchFamily="18" charset="0"/>
              </a:rPr>
              <a:t>Correlating the source of pollutants(GSM/GPRS module)</a:t>
            </a:r>
          </a:p>
          <a:p>
            <a:pPr marL="571500" indent="-571500">
              <a:buFont typeface="+mj-lt"/>
              <a:buAutoNum type="arabicPeriod"/>
            </a:pPr>
            <a:r>
              <a:rPr lang="en-US" sz="2800" dirty="0">
                <a:cs typeface="Times New Roman" pitchFamily="18" charset="0"/>
              </a:rPr>
              <a:t>Storing the pollutant data(web server)</a:t>
            </a:r>
            <a:endParaRPr lang="en-IN" sz="2800" dirty="0">
              <a:cs typeface="Times New Roman" pitchFamily="18" charset="0"/>
            </a:endParaRPr>
          </a:p>
          <a:p>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683568" y="1124744"/>
            <a:ext cx="7765321" cy="1326321"/>
          </a:xfrm>
        </p:spPr>
        <p:txBody>
          <a:bodyPr>
            <a:normAutofit/>
          </a:bodyPr>
          <a:lstStyle/>
          <a:p>
            <a:r>
              <a:rPr lang="en-US" sz="3200" dirty="0"/>
              <a:t> </a:t>
            </a:r>
            <a:r>
              <a:rPr lang="en-US" sz="3600" dirty="0"/>
              <a:t>SENSORS</a:t>
            </a:r>
            <a:br>
              <a:rPr lang="en-US" sz="3600" dirty="0"/>
            </a:br>
            <a:r>
              <a:rPr lang="en-US" sz="3600" dirty="0"/>
              <a:t>  Sensing </a:t>
            </a:r>
            <a:r>
              <a:rPr lang="en-US" sz="3600" dirty="0" smtClean="0"/>
              <a:t>the </a:t>
            </a:r>
            <a:r>
              <a:rPr lang="en-US" sz="3600" dirty="0"/>
              <a:t>environment </a:t>
            </a:r>
            <a:endParaRPr lang="en-IN" dirty="0"/>
          </a:p>
        </p:txBody>
      </p:sp>
      <p:pic>
        <p:nvPicPr>
          <p:cNvPr id="2097164" name="Content Placeholder 3" descr="LEVEL0 - Page 1 (5).png"/>
          <p:cNvPicPr>
            <a:picLocks noGrp="1" noChangeAspect="1"/>
          </p:cNvPicPr>
          <p:nvPr>
            <p:ph idx="1"/>
          </p:nvPr>
        </p:nvPicPr>
        <p:blipFill>
          <a:blip r:embed="rId2"/>
          <a:stretch>
            <a:fillRect/>
          </a:stretch>
        </p:blipFill>
        <p:spPr>
          <a:xfrm>
            <a:off x="1259633" y="2852936"/>
            <a:ext cx="6984776" cy="2304256"/>
          </a:xfrm>
        </p:spPr>
      </p:pic>
      <p:sp>
        <p:nvSpPr>
          <p:cNvPr id="1048642" name="Rectangle 4"/>
          <p:cNvSpPr/>
          <p:nvPr/>
        </p:nvSpPr>
        <p:spPr>
          <a:xfrm>
            <a:off x="3419872" y="548680"/>
            <a:ext cx="3096344" cy="584775"/>
          </a:xfrm>
          <a:prstGeom prst="rect">
            <a:avLst/>
          </a:prstGeom>
        </p:spPr>
        <p:txBody>
          <a:bodyPr wrap="square">
            <a:spAutoFit/>
          </a:bodyPr>
          <a:lstStyle/>
          <a:p>
            <a:r>
              <a:rPr lang="en-US" sz="3200" b="1" dirty="0" smtClean="0">
                <a:solidFill>
                  <a:srgbClr val="E2C61E"/>
                </a:solidFill>
              </a:rPr>
              <a:t>MODULE 1</a:t>
            </a:r>
            <a:endParaRPr lang="en-US" sz="3200" b="1" dirty="0">
              <a:solidFill>
                <a:srgbClr val="E2C61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6"/>
          <p:cNvSpPr txBox="1"/>
          <p:nvPr/>
        </p:nvSpPr>
        <p:spPr>
          <a:xfrm>
            <a:off x="1547664" y="1124744"/>
            <a:ext cx="5688632" cy="102427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smtClean="0"/>
              <a:t>ARDUINO</a:t>
            </a:r>
            <a:br>
              <a:rPr lang="en-US" sz="2800" dirty="0" smtClean="0"/>
            </a:br>
            <a:r>
              <a:rPr lang="en-US" sz="2800" dirty="0" smtClean="0"/>
              <a:t>Processing the sensor data</a:t>
            </a:r>
            <a:endParaRPr lang="en-US" sz="2800" dirty="0"/>
          </a:p>
        </p:txBody>
      </p:sp>
      <p:sp>
        <p:nvSpPr>
          <p:cNvPr id="1048596" name="Text Placeholder 8"/>
          <p:cNvSpPr txBox="1"/>
          <p:nvPr/>
        </p:nvSpPr>
        <p:spPr>
          <a:xfrm>
            <a:off x="3131840" y="116632"/>
            <a:ext cx="3008313" cy="87099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2</a:t>
            </a:r>
            <a:endParaRPr lang="en-US" sz="3600" b="1" dirty="0">
              <a:solidFill>
                <a:srgbClr val="E2C61E"/>
              </a:solidFill>
            </a:endParaRPr>
          </a:p>
        </p:txBody>
      </p:sp>
      <p:pic>
        <p:nvPicPr>
          <p:cNvPr id="2097158" name="Picture 2" descr="C:\Users\HP\Downloads\Sensing - Page 1 (4).png"/>
          <p:cNvPicPr>
            <a:picLocks noChangeAspect="1" noChangeArrowheads="1"/>
          </p:cNvPicPr>
          <p:nvPr/>
        </p:nvPicPr>
        <p:blipFill>
          <a:blip r:embed="rId2"/>
          <a:srcRect/>
          <a:stretch>
            <a:fillRect/>
          </a:stretch>
        </p:blipFill>
        <p:spPr bwMode="auto">
          <a:xfrm>
            <a:off x="1115616" y="2789238"/>
            <a:ext cx="6768752" cy="258397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txBox="1"/>
          <p:nvPr/>
        </p:nvSpPr>
        <p:spPr>
          <a:xfrm>
            <a:off x="1202804" y="1585895"/>
            <a:ext cx="7010400" cy="103505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smtClean="0"/>
              <a:t>GSM MODULE</a:t>
            </a:r>
            <a:br>
              <a:rPr lang="en-US" sz="2800" dirty="0" smtClean="0"/>
            </a:br>
            <a:r>
              <a:rPr lang="en-US" sz="2800" dirty="0" smtClean="0"/>
              <a:t>Correlating the source pollutants</a:t>
            </a:r>
            <a:br>
              <a:rPr lang="en-US" sz="2800" dirty="0" smtClean="0"/>
            </a:br>
            <a:r>
              <a:rPr lang="en-US" sz="2800" dirty="0" smtClean="0"/>
              <a:t/>
            </a:r>
            <a:br>
              <a:rPr lang="en-US" sz="2800" dirty="0" smtClean="0"/>
            </a:br>
            <a:endParaRPr lang="en-US" sz="2800" dirty="0"/>
          </a:p>
        </p:txBody>
      </p:sp>
      <p:sp>
        <p:nvSpPr>
          <p:cNvPr id="1048593" name="Text Placeholder 2"/>
          <p:cNvSpPr txBox="1"/>
          <p:nvPr/>
        </p:nvSpPr>
        <p:spPr>
          <a:xfrm>
            <a:off x="3203848" y="332656"/>
            <a:ext cx="3008313" cy="807368"/>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3</a:t>
            </a:r>
            <a:endParaRPr lang="en-US" sz="3600" b="1" dirty="0">
              <a:solidFill>
                <a:srgbClr val="E2C61E"/>
              </a:solidFill>
            </a:endParaRPr>
          </a:p>
        </p:txBody>
      </p:sp>
      <p:pic>
        <p:nvPicPr>
          <p:cNvPr id="2097156" name="Picture 2" descr="C:\Users\HP\Downloads\Sensing - Page 1 (5).png"/>
          <p:cNvPicPr>
            <a:picLocks noChangeAspect="1" noChangeArrowheads="1"/>
          </p:cNvPicPr>
          <p:nvPr/>
        </p:nvPicPr>
        <p:blipFill>
          <a:blip r:embed="rId2"/>
          <a:srcRect/>
          <a:stretch>
            <a:fillRect/>
          </a:stretch>
        </p:blipFill>
        <p:spPr bwMode="auto">
          <a:xfrm>
            <a:off x="1120444" y="3068960"/>
            <a:ext cx="6897588" cy="243996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txBox="1"/>
          <p:nvPr/>
        </p:nvSpPr>
        <p:spPr>
          <a:xfrm>
            <a:off x="1371600" y="1195400"/>
            <a:ext cx="6248400" cy="1081472"/>
          </a:xfrm>
          <a:prstGeom prst="rect">
            <a:avLst/>
          </a:prstGeom>
        </p:spPr>
        <p:txBody>
          <a:bodyPr vert="horz" lIns="91440" tIns="45720" rIns="91440" bIns="45720" rtlCol="0" anchor="ctr">
            <a:normAutofit fontScale="65645"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100" dirty="0" smtClean="0"/>
              <a:t>WEB SERVER</a:t>
            </a:r>
          </a:p>
          <a:p>
            <a:r>
              <a:rPr lang="en-US" sz="3100" dirty="0" smtClean="0"/>
              <a:t/>
            </a:r>
            <a:br>
              <a:rPr lang="en-US" sz="3100" dirty="0" smtClean="0"/>
            </a:br>
            <a:r>
              <a:rPr lang="en-US" sz="3100" dirty="0" smtClean="0"/>
              <a:t>Storing the pollutant data</a:t>
            </a:r>
            <a:r>
              <a:rPr lang="en-US" dirty="0" smtClean="0"/>
              <a:t/>
            </a:r>
            <a:br>
              <a:rPr lang="en-US" dirty="0" smtClean="0"/>
            </a:br>
            <a:endParaRPr lang="en-US" dirty="0"/>
          </a:p>
        </p:txBody>
      </p:sp>
      <p:sp>
        <p:nvSpPr>
          <p:cNvPr id="1048590" name="Text Placeholder 2"/>
          <p:cNvSpPr txBox="1"/>
          <p:nvPr/>
        </p:nvSpPr>
        <p:spPr>
          <a:xfrm>
            <a:off x="3201243" y="328601"/>
            <a:ext cx="3008313" cy="866799"/>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3600" b="1" dirty="0" smtClean="0">
                <a:solidFill>
                  <a:srgbClr val="E2C61E"/>
                </a:solidFill>
              </a:rPr>
              <a:t>MODULE 4</a:t>
            </a:r>
            <a:endParaRPr lang="en-US" sz="3600" b="1" dirty="0">
              <a:solidFill>
                <a:srgbClr val="E2C61E"/>
              </a:solidFill>
            </a:endParaRPr>
          </a:p>
        </p:txBody>
      </p:sp>
      <p:pic>
        <p:nvPicPr>
          <p:cNvPr id="2097154" name="Picture 2" descr="C:\Users\HP\Downloads\Sensing - Page 1 (6).png"/>
          <p:cNvPicPr>
            <a:picLocks noChangeAspect="1" noChangeArrowheads="1"/>
          </p:cNvPicPr>
          <p:nvPr/>
        </p:nvPicPr>
        <p:blipFill>
          <a:blip r:embed="rId2"/>
          <a:srcRect/>
          <a:stretch>
            <a:fillRect/>
          </a:stretch>
        </p:blipFill>
        <p:spPr bwMode="auto">
          <a:xfrm>
            <a:off x="1371600" y="2789238"/>
            <a:ext cx="6248400" cy="229594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685347" y="609601"/>
            <a:ext cx="7765321" cy="1066799"/>
          </a:xfrm>
        </p:spPr>
        <p:txBody>
          <a:bodyPr/>
          <a:lstStyle/>
          <a:p>
            <a:r>
              <a:rPr lang="en-IN" dirty="0" smtClean="0">
                <a:solidFill>
                  <a:srgbClr val="E2C61E"/>
                </a:solidFill>
              </a:rPr>
              <a:t>Implementation </a:t>
            </a:r>
            <a:endParaRPr lang="en-IN" dirty="0">
              <a:solidFill>
                <a:srgbClr val="E2C61E"/>
              </a:solidFill>
            </a:endParaRPr>
          </a:p>
        </p:txBody>
      </p:sp>
      <p:sp>
        <p:nvSpPr>
          <p:cNvPr id="1048587" name="Content Placeholder 2"/>
          <p:cNvSpPr>
            <a:spLocks noGrp="1"/>
          </p:cNvSpPr>
          <p:nvPr>
            <p:ph idx="1"/>
          </p:nvPr>
        </p:nvSpPr>
        <p:spPr>
          <a:xfrm>
            <a:off x="685346" y="1524000"/>
            <a:ext cx="7765322" cy="4267200"/>
          </a:xfrm>
        </p:spPr>
        <p:txBody>
          <a:bodyPr/>
          <a:lstStyle/>
          <a:p>
            <a:pPr marL="0" indent="0">
              <a:buNone/>
            </a:pPr>
            <a:r>
              <a:rPr lang="en-IN" dirty="0" smtClean="0"/>
              <a:t>Serial Monitor:</a:t>
            </a:r>
            <a:endParaRPr lang="en-IN" dirty="0"/>
          </a:p>
        </p:txBody>
      </p:sp>
      <p:pic>
        <p:nvPicPr>
          <p:cNvPr id="2097152" name="Picture 3"/>
          <p:cNvPicPr>
            <a:picLocks/>
          </p:cNvPicPr>
          <p:nvPr/>
        </p:nvPicPr>
        <p:blipFill>
          <a:blip r:embed="rId2" cstate="print"/>
          <a:stretch>
            <a:fillRect/>
          </a:stretch>
        </p:blipFill>
        <p:spPr>
          <a:xfrm>
            <a:off x="1752600" y="2286000"/>
            <a:ext cx="5867400" cy="3657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Content Placeholder 2"/>
          <p:cNvSpPr>
            <a:spLocks noGrp="1"/>
          </p:cNvSpPr>
          <p:nvPr>
            <p:ph idx="1"/>
          </p:nvPr>
        </p:nvSpPr>
        <p:spPr>
          <a:xfrm>
            <a:off x="685346" y="1371600"/>
            <a:ext cx="7765322" cy="4419600"/>
          </a:xfrm>
        </p:spPr>
        <p:txBody>
          <a:bodyPr/>
          <a:lstStyle/>
          <a:p>
            <a:pPr marL="0" indent="0">
              <a:buNone/>
            </a:pPr>
            <a:r>
              <a:rPr lang="en-IN" dirty="0" smtClean="0"/>
              <a:t>Python shell:</a:t>
            </a:r>
            <a:endParaRPr lang="en-IN" dirty="0"/>
          </a:p>
        </p:txBody>
      </p:sp>
      <p:pic>
        <p:nvPicPr>
          <p:cNvPr id="2097153" name="Picture 3"/>
          <p:cNvPicPr>
            <a:picLocks/>
          </p:cNvPicPr>
          <p:nvPr/>
        </p:nvPicPr>
        <p:blipFill>
          <a:blip r:embed="rId2"/>
          <a:srcRect/>
          <a:stretch>
            <a:fillRect/>
          </a:stretch>
        </p:blipFill>
        <p:spPr bwMode="auto">
          <a:xfrm>
            <a:off x="1676400" y="1905000"/>
            <a:ext cx="6248400" cy="3886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2"/>
          <p:cNvSpPr>
            <a:spLocks noGrp="1"/>
          </p:cNvSpPr>
          <p:nvPr>
            <p:ph idx="1"/>
          </p:nvPr>
        </p:nvSpPr>
        <p:spPr>
          <a:xfrm>
            <a:off x="685346" y="1524000"/>
            <a:ext cx="7765322" cy="4267200"/>
          </a:xfrm>
        </p:spPr>
        <p:txBody>
          <a:bodyPr/>
          <a:lstStyle/>
          <a:p>
            <a:pPr marL="0" indent="0">
              <a:buNone/>
            </a:pPr>
            <a:r>
              <a:rPr lang="en-IN" dirty="0" smtClean="0"/>
              <a:t>Database:</a:t>
            </a:r>
          </a:p>
        </p:txBody>
      </p:sp>
      <p:pic>
        <p:nvPicPr>
          <p:cNvPr id="2097155" name="Picture 3"/>
          <p:cNvPicPr>
            <a:picLocks/>
          </p:cNvPicPr>
          <p:nvPr/>
        </p:nvPicPr>
        <p:blipFill>
          <a:blip r:embed="rId2" cstate="print"/>
          <a:stretch>
            <a:fillRect/>
          </a:stretch>
        </p:blipFill>
        <p:spPr>
          <a:xfrm>
            <a:off x="1524000" y="2286000"/>
            <a:ext cx="6096000" cy="3352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Content Placeholder 2"/>
          <p:cNvSpPr>
            <a:spLocks noGrp="1"/>
          </p:cNvSpPr>
          <p:nvPr>
            <p:ph idx="1"/>
          </p:nvPr>
        </p:nvSpPr>
        <p:spPr>
          <a:xfrm>
            <a:off x="685346" y="1371600"/>
            <a:ext cx="7765322" cy="4419600"/>
          </a:xfrm>
        </p:spPr>
        <p:txBody>
          <a:bodyPr/>
          <a:lstStyle/>
          <a:p>
            <a:r>
              <a:rPr lang="en-IN" dirty="0" smtClean="0"/>
              <a:t>Front End:</a:t>
            </a:r>
            <a:endParaRPr lang="en-IN" dirty="0"/>
          </a:p>
        </p:txBody>
      </p:sp>
      <p:pic>
        <p:nvPicPr>
          <p:cNvPr id="2097157" name="Picture 3"/>
          <p:cNvPicPr>
            <a:picLocks/>
          </p:cNvPicPr>
          <p:nvPr/>
        </p:nvPicPr>
        <p:blipFill>
          <a:blip r:embed="rId2" cstate="print"/>
          <a:stretch>
            <a:fillRect/>
          </a:stretch>
        </p:blipFill>
        <p:spPr>
          <a:xfrm>
            <a:off x="1752600" y="2057400"/>
            <a:ext cx="6019800" cy="373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685346" y="548680"/>
            <a:ext cx="7765322" cy="5242520"/>
          </a:xfrm>
        </p:spPr>
        <p:txBody>
          <a:bodyPr/>
          <a:lstStyle/>
          <a:p>
            <a:pPr marL="0" indent="0" algn="just">
              <a:lnSpc>
                <a:spcPct val="160000"/>
              </a:lnSpc>
              <a:buNone/>
            </a:pPr>
            <a:r>
              <a:rPr lang="en-IN" dirty="0"/>
              <a:t>2.	</a:t>
            </a:r>
            <a:r>
              <a:rPr lang="en-IN" b="1" i="1" dirty="0"/>
              <a:t>“Wireless sensor network based pollution monitoring 	system in metropolitan cities”,</a:t>
            </a:r>
            <a:r>
              <a:rPr lang="en-IN" dirty="0" err="1"/>
              <a:t>Shwetal</a:t>
            </a:r>
            <a:r>
              <a:rPr lang="en-IN" dirty="0"/>
              <a:t> </a:t>
            </a:r>
            <a:r>
              <a:rPr lang="en-IN" dirty="0" err="1"/>
              <a:t>Raipure</a:t>
            </a:r>
            <a:r>
              <a:rPr lang="en-IN" dirty="0"/>
              <a:t>, Deepak 	</a:t>
            </a:r>
            <a:r>
              <a:rPr lang="en-IN" dirty="0" err="1"/>
              <a:t>Mehetre</a:t>
            </a:r>
            <a:r>
              <a:rPr lang="en-IN" dirty="0"/>
              <a:t>. IEEE  ICCSP2015 conference </a:t>
            </a:r>
          </a:p>
          <a:p>
            <a:pPr marL="1211580" lvl="5" indent="-342900" algn="just">
              <a:lnSpc>
                <a:spcPct val="160000"/>
              </a:lnSpc>
              <a:buFont typeface="Wingdings" panose="05000000000000000000" pitchFamily="2" charset="2"/>
              <a:buChar char="Ø"/>
            </a:pPr>
            <a:r>
              <a:rPr lang="en-IN" sz="1800" b="1" dirty="0"/>
              <a:t>IDEAS USED :</a:t>
            </a:r>
            <a:r>
              <a:rPr lang="en-IN" sz="1800" dirty="0"/>
              <a:t> </a:t>
            </a:r>
          </a:p>
          <a:p>
            <a:pPr marL="1783080" lvl="7" indent="0" algn="just">
              <a:lnSpc>
                <a:spcPct val="160000"/>
              </a:lnSpc>
              <a:buNone/>
            </a:pPr>
            <a:r>
              <a:rPr lang="en-IN" sz="1800" dirty="0"/>
              <a:t>Sensor combination which monitors pollution and detects the presence or absence of it. It uses NFC devices to gather and transfer data.</a:t>
            </a:r>
          </a:p>
          <a:p>
            <a:pPr marL="1211580" lvl="5" indent="-342900" algn="just">
              <a:lnSpc>
                <a:spcPct val="160000"/>
              </a:lnSpc>
              <a:buFont typeface="Wingdings" panose="05000000000000000000" pitchFamily="2" charset="2"/>
              <a:buChar char="Ø"/>
            </a:pPr>
            <a:r>
              <a:rPr lang="en-IN" sz="1800" dirty="0"/>
              <a:t>“</a:t>
            </a:r>
            <a:r>
              <a:rPr lang="en-IN" sz="1800" b="1" dirty="0"/>
              <a:t>Disadvantage</a:t>
            </a:r>
            <a:r>
              <a:rPr lang="en-IN" sz="1800" dirty="0"/>
              <a:t> :</a:t>
            </a:r>
          </a:p>
          <a:p>
            <a:pPr marL="1783080" lvl="7" indent="0" algn="just">
              <a:lnSpc>
                <a:spcPct val="160000"/>
              </a:lnSpc>
              <a:buNone/>
            </a:pPr>
            <a:r>
              <a:rPr lang="en-IN" sz="1800" dirty="0"/>
              <a:t>uses a </a:t>
            </a:r>
            <a:r>
              <a:rPr lang="en-IN" sz="1800" dirty="0" err="1"/>
              <a:t>bluetooth</a:t>
            </a:r>
            <a:r>
              <a:rPr lang="en-IN" sz="1800" dirty="0"/>
              <a:t> support devices to gather data from the sensors  which is probably a short range device.</a:t>
            </a:r>
          </a:p>
          <a:p>
            <a:endParaRPr lang="en-IN"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Content Placeholder 2"/>
          <p:cNvSpPr>
            <a:spLocks noGrp="1"/>
          </p:cNvSpPr>
          <p:nvPr>
            <p:ph idx="1"/>
          </p:nvPr>
        </p:nvSpPr>
        <p:spPr>
          <a:xfrm>
            <a:off x="685346" y="1371600"/>
            <a:ext cx="7765322" cy="4419600"/>
          </a:xfrm>
        </p:spPr>
        <p:txBody>
          <a:bodyPr/>
          <a:lstStyle/>
          <a:p>
            <a:pPr marL="0" indent="0">
              <a:buNone/>
            </a:pPr>
            <a:r>
              <a:rPr lang="en-IN" dirty="0" smtClean="0"/>
              <a:t>Warning Message:</a:t>
            </a:r>
            <a:endParaRPr lang="en-IN" dirty="0"/>
          </a:p>
        </p:txBody>
      </p:sp>
      <p:pic>
        <p:nvPicPr>
          <p:cNvPr id="2097165" name="Picture 3" descr="C:\Users\HP\Downloads\Screenshot_2018-04-19-14-40-02-295_com.android.mms.png"/>
          <p:cNvPicPr>
            <a:picLocks/>
          </p:cNvPicPr>
          <p:nvPr/>
        </p:nvPicPr>
        <p:blipFill>
          <a:blip r:embed="rId2" cstate="print"/>
          <a:srcRect/>
          <a:stretch>
            <a:fillRect/>
          </a:stretch>
        </p:blipFill>
        <p:spPr bwMode="auto">
          <a:xfrm>
            <a:off x="2971799" y="2133600"/>
            <a:ext cx="2181225" cy="3200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IN" dirty="0" smtClean="0">
                <a:solidFill>
                  <a:srgbClr val="E2C61E"/>
                </a:solidFill>
              </a:rPr>
              <a:t>conclusion</a:t>
            </a:r>
            <a:endParaRPr lang="en-IN" dirty="0">
              <a:solidFill>
                <a:srgbClr val="E2C61E"/>
              </a:solidFill>
            </a:endParaRPr>
          </a:p>
        </p:txBody>
      </p:sp>
      <p:sp>
        <p:nvSpPr>
          <p:cNvPr id="1048645" name="Content Placeholder 2"/>
          <p:cNvSpPr>
            <a:spLocks noGrp="1"/>
          </p:cNvSpPr>
          <p:nvPr>
            <p:ph idx="1"/>
          </p:nvPr>
        </p:nvSpPr>
        <p:spPr>
          <a:xfrm>
            <a:off x="683568" y="1916832"/>
            <a:ext cx="7765322" cy="3695136"/>
          </a:xfrm>
        </p:spPr>
        <p:txBody>
          <a:bodyPr/>
          <a:lstStyle/>
          <a:p>
            <a:pPr algn="just"/>
            <a:r>
              <a:rPr lang="en-IN" dirty="0" smtClean="0"/>
              <a:t>Thus </a:t>
            </a:r>
            <a:r>
              <a:rPr lang="en-IN" dirty="0"/>
              <a:t>PAVAN provides user friendly approach towards the environmental education. It can clearly detect and alert the sudden rise in toxic level of air with proper measures and guidelines. Thus PAVAN proves to be an intelligent approach towards the protection and prevention of  air pollution hazards met in the future.</a:t>
            </a:r>
          </a:p>
          <a:p>
            <a:pPr marL="0" indent="0" algn="just">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a:xfrm>
            <a:off x="755576" y="188640"/>
            <a:ext cx="7765321" cy="1326321"/>
          </a:xfrm>
        </p:spPr>
        <p:txBody>
          <a:bodyPr/>
          <a:lstStyle/>
          <a:p>
            <a:r>
              <a:rPr lang="en-IN" dirty="0" smtClean="0">
                <a:solidFill>
                  <a:srgbClr val="E2C61E"/>
                </a:solidFill>
              </a:rPr>
              <a:t>Social relevance </a:t>
            </a:r>
            <a:endParaRPr lang="en-IN" dirty="0">
              <a:solidFill>
                <a:srgbClr val="E2C61E"/>
              </a:solidFill>
            </a:endParaRPr>
          </a:p>
        </p:txBody>
      </p:sp>
      <p:pic>
        <p:nvPicPr>
          <p:cNvPr id="2097166" name="Picture 2"/>
          <p:cNvPicPr>
            <a:picLocks noGrp="1" noChangeAspect="1" noChangeArrowheads="1"/>
          </p:cNvPicPr>
          <p:nvPr>
            <p:ph idx="1"/>
          </p:nvPr>
        </p:nvPicPr>
        <p:blipFill>
          <a:blip r:embed="rId2"/>
          <a:srcRect/>
          <a:stretch>
            <a:fillRect/>
          </a:stretch>
        </p:blipFill>
        <p:spPr bwMode="auto">
          <a:xfrm>
            <a:off x="4711677" y="1268760"/>
            <a:ext cx="4392488" cy="5184576"/>
          </a:xfrm>
          <a:prstGeom prst="rect">
            <a:avLst/>
          </a:prstGeom>
          <a:noFill/>
          <a:ln>
            <a:noFill/>
          </a:ln>
          <a:effectLst/>
        </p:spPr>
      </p:pic>
      <p:sp>
        <p:nvSpPr>
          <p:cNvPr id="1048647" name="Rectangle 4"/>
          <p:cNvSpPr/>
          <p:nvPr/>
        </p:nvSpPr>
        <p:spPr>
          <a:xfrm>
            <a:off x="107504" y="1412776"/>
            <a:ext cx="4608512" cy="4524315"/>
          </a:xfrm>
          <a:prstGeom prst="rect">
            <a:avLst/>
          </a:prstGeom>
        </p:spPr>
        <p:txBody>
          <a:bodyPr wrap="square">
            <a:spAutoFit/>
          </a:bodyPr>
          <a:lstStyle/>
          <a:p>
            <a:pPr marL="285750" indent="-285750" algn="just">
              <a:buFont typeface="Arial" pitchFamily="34" charset="0"/>
              <a:buChar char="•"/>
            </a:pPr>
            <a:r>
              <a:rPr lang="en-IN" dirty="0" smtClean="0"/>
              <a:t>Pollution prevails to be a life-threatening problem that  the whole world faces and hence it becomes a priority where every one has to be aware of the growing danger in the locality.  Thus, the scope of PAVAN lies over all parts of the world.</a:t>
            </a:r>
          </a:p>
          <a:p>
            <a:pPr algn="just"/>
            <a:r>
              <a:rPr lang="en-IN" dirty="0" smtClean="0"/>
              <a:t> </a:t>
            </a:r>
          </a:p>
          <a:p>
            <a:pPr marL="285750" indent="-285750" algn="just">
              <a:buFont typeface="Arial" pitchFamily="34" charset="0"/>
              <a:buChar char="•"/>
            </a:pPr>
            <a:r>
              <a:rPr lang="en-IN" dirty="0" smtClean="0"/>
              <a:t>PAVAN becomes an integrated system where the measure of pollutant levels can be identified uniquely for each pollutant and can be improved over the effects of toxicity it causes. Moreover, it can provide a statistical report of the toxicity in air and the vulnerability of the locality to pollution.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IN" dirty="0" smtClean="0">
                <a:solidFill>
                  <a:srgbClr val="E2C61E"/>
                </a:solidFill>
              </a:rPr>
              <a:t>Future work</a:t>
            </a:r>
            <a:endParaRPr lang="en-IN" dirty="0">
              <a:solidFill>
                <a:srgbClr val="E2C61E"/>
              </a:solidFill>
            </a:endParaRPr>
          </a:p>
        </p:txBody>
      </p:sp>
      <p:sp>
        <p:nvSpPr>
          <p:cNvPr id="1048649" name="Content Placeholder 2"/>
          <p:cNvSpPr>
            <a:spLocks noGrp="1"/>
          </p:cNvSpPr>
          <p:nvPr>
            <p:ph idx="1"/>
          </p:nvPr>
        </p:nvSpPr>
        <p:spPr>
          <a:xfrm>
            <a:off x="683568" y="1916832"/>
            <a:ext cx="7765322" cy="3695136"/>
          </a:xfrm>
        </p:spPr>
        <p:txBody>
          <a:bodyPr/>
          <a:lstStyle/>
          <a:p>
            <a:r>
              <a:rPr lang="en-IN" dirty="0" smtClean="0"/>
              <a:t>Applying machine learning algorithms to the applied statistics to estimate and foresee the toxic level in air</a:t>
            </a:r>
          </a:p>
          <a:p>
            <a:r>
              <a:rPr lang="en-IN" dirty="0" smtClean="0"/>
              <a:t>Developing a mobile application with the web page to provide instant access to the pollution data level.</a:t>
            </a:r>
          </a:p>
          <a:p>
            <a:r>
              <a:rPr lang="en-IN" dirty="0" smtClean="0"/>
              <a:t>After several years of implementation when the data acquired is manifold, data analysis can be used to handle the mass data.</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Content Placeholder 2"/>
          <p:cNvSpPr>
            <a:spLocks noGrp="1"/>
          </p:cNvSpPr>
          <p:nvPr>
            <p:ph idx="1"/>
          </p:nvPr>
        </p:nvSpPr>
        <p:spPr>
          <a:xfrm>
            <a:off x="683568" y="980728"/>
            <a:ext cx="8079432" cy="5616624"/>
          </a:xfrm>
        </p:spPr>
        <p:txBody>
          <a:bodyPr>
            <a:normAutofit fontScale="90000" lnSpcReduction="20000"/>
          </a:bodyPr>
          <a:lstStyle/>
          <a:p>
            <a:pPr marL="0" indent="0" algn="just">
              <a:buNone/>
            </a:pPr>
            <a:r>
              <a:rPr lang="en-IN" dirty="0"/>
              <a:t>[1</a:t>
            </a:r>
            <a:r>
              <a:rPr lang="en-IN" dirty="0" smtClean="0"/>
              <a:t>]	“</a:t>
            </a:r>
            <a:r>
              <a:rPr lang="en-IN" dirty="0"/>
              <a:t>Wireless sensor network based pollution monitoring </a:t>
            </a:r>
            <a:r>
              <a:rPr lang="en-IN" dirty="0" smtClean="0"/>
              <a:t>system in </a:t>
            </a:r>
            <a:r>
              <a:rPr lang="en-IN" dirty="0" smtClean="0"/>
              <a:t>	metropolitan </a:t>
            </a:r>
            <a:r>
              <a:rPr lang="en-IN" dirty="0"/>
              <a:t>cities”,</a:t>
            </a:r>
            <a:r>
              <a:rPr lang="en-IN" dirty="0" err="1"/>
              <a:t>Shwetal</a:t>
            </a:r>
            <a:r>
              <a:rPr lang="en-IN" dirty="0"/>
              <a:t> </a:t>
            </a:r>
            <a:r>
              <a:rPr lang="en-IN" dirty="0" err="1"/>
              <a:t>Raipure</a:t>
            </a:r>
            <a:r>
              <a:rPr lang="en-IN" dirty="0"/>
              <a:t>, Deepak </a:t>
            </a:r>
            <a:r>
              <a:rPr lang="en-IN" dirty="0" err="1"/>
              <a:t>Mehetre</a:t>
            </a:r>
            <a:r>
              <a:rPr lang="en-IN" dirty="0"/>
              <a:t>. IEEE  </a:t>
            </a:r>
            <a:r>
              <a:rPr lang="en-IN" dirty="0" smtClean="0"/>
              <a:t>	ICCSP2015 </a:t>
            </a:r>
            <a:r>
              <a:rPr lang="en-IN" dirty="0"/>
              <a:t>conference </a:t>
            </a:r>
          </a:p>
          <a:p>
            <a:pPr marL="0" indent="0" algn="just">
              <a:buNone/>
            </a:pPr>
            <a:r>
              <a:rPr lang="en-IN" dirty="0"/>
              <a:t>[2]	“IOT-based Air Pollution Monitoring and Forecasting </a:t>
            </a:r>
            <a:r>
              <a:rPr lang="en-IN" dirty="0" smtClean="0"/>
              <a:t>system</a:t>
            </a:r>
            <a:r>
              <a:rPr lang="en-IN" dirty="0"/>
              <a:t>”, </a:t>
            </a:r>
            <a:r>
              <a:rPr lang="en-IN" dirty="0" smtClean="0"/>
              <a:t>	Chen </a:t>
            </a:r>
            <a:r>
              <a:rPr lang="en-IN" dirty="0" err="1"/>
              <a:t>Xiaojun,Liu</a:t>
            </a:r>
            <a:r>
              <a:rPr lang="en-IN" dirty="0"/>
              <a:t> </a:t>
            </a:r>
            <a:r>
              <a:rPr lang="en-IN" dirty="0" err="1"/>
              <a:t>Xianpeng,Xu</a:t>
            </a:r>
            <a:r>
              <a:rPr lang="en-IN" dirty="0"/>
              <a:t> </a:t>
            </a:r>
            <a:r>
              <a:rPr lang="en-IN" dirty="0" err="1"/>
              <a:t>Peng</a:t>
            </a:r>
            <a:r>
              <a:rPr lang="en-IN" dirty="0"/>
              <a:t>, International Conference on </a:t>
            </a:r>
            <a:r>
              <a:rPr lang="en-IN" dirty="0" smtClean="0"/>
              <a:t>	Computer </a:t>
            </a:r>
            <a:r>
              <a:rPr lang="en-IN" dirty="0"/>
              <a:t>and Computational Sciences (ICCCS) 2015</a:t>
            </a:r>
          </a:p>
          <a:p>
            <a:pPr marL="0" indent="0" algn="just">
              <a:buNone/>
            </a:pPr>
            <a:r>
              <a:rPr lang="en-IN" dirty="0"/>
              <a:t>[3]	https://</a:t>
            </a:r>
            <a:r>
              <a:rPr lang="en-IN" dirty="0" smtClean="0"/>
              <a:t>circuitdigest.com/microcontroller-projects/iot-air-	pollution-monitoring-using-</a:t>
            </a:r>
            <a:r>
              <a:rPr lang="en-IN" dirty="0" err="1" smtClean="0"/>
              <a:t>arduino</a:t>
            </a:r>
            <a:endParaRPr lang="en-IN" dirty="0"/>
          </a:p>
          <a:p>
            <a:pPr marL="0" indent="0" algn="just">
              <a:buNone/>
            </a:pPr>
            <a:r>
              <a:rPr lang="en-IN" dirty="0"/>
              <a:t>[4]	http://</a:t>
            </a:r>
            <a:r>
              <a:rPr lang="en-IN" dirty="0" smtClean="0"/>
              <a:t>nevonprojects.com/iot-air-sound-pollution-monitoring-	system</a:t>
            </a:r>
            <a:r>
              <a:rPr lang="en-IN" dirty="0"/>
              <a:t>/</a:t>
            </a:r>
          </a:p>
          <a:p>
            <a:pPr marL="0" indent="0" algn="just">
              <a:buNone/>
            </a:pPr>
            <a:r>
              <a:rPr lang="en-IN" dirty="0"/>
              <a:t>[5]	https://www.aeroqual.com/outdoor-air-quality</a:t>
            </a:r>
          </a:p>
          <a:p>
            <a:pPr marL="0" indent="0" algn="just">
              <a:buNone/>
            </a:pPr>
            <a:r>
              <a:rPr lang="en-IN" dirty="0"/>
              <a:t>[6]	https://plot.ly/arduino/air-quality-tutorial/</a:t>
            </a:r>
          </a:p>
          <a:p>
            <a:pPr marL="0" indent="0" algn="just">
              <a:buNone/>
            </a:pPr>
            <a:r>
              <a:rPr lang="en-IN" dirty="0"/>
              <a:t>[7]	http://www.instructables.com/id/Air-Pollution-Detector/</a:t>
            </a:r>
          </a:p>
          <a:p>
            <a:pPr marL="0" indent="0" algn="just">
              <a:buNone/>
            </a:pPr>
            <a:r>
              <a:rPr lang="en-IN" dirty="0"/>
              <a:t>[8]	https://www.google.co.in/amp/indianexpress.com/article/</a:t>
            </a:r>
          </a:p>
          <a:p>
            <a:pPr marL="0" indent="0" algn="just">
              <a:buNone/>
            </a:pPr>
            <a:r>
              <a:rPr lang="en-IN" dirty="0"/>
              <a:t>[9]	https://www.google.co.in/amp/thehindu.com/article/</a:t>
            </a:r>
          </a:p>
          <a:p>
            <a:pPr marL="0" indent="0" algn="just">
              <a:buNone/>
            </a:pPr>
            <a:endParaRPr lang="en-IN" dirty="0"/>
          </a:p>
        </p:txBody>
      </p:sp>
      <p:sp>
        <p:nvSpPr>
          <p:cNvPr id="1048651" name="Rectangle 3"/>
          <p:cNvSpPr/>
          <p:nvPr/>
        </p:nvSpPr>
        <p:spPr>
          <a:xfrm>
            <a:off x="2796774" y="301298"/>
            <a:ext cx="3287394" cy="523220"/>
          </a:xfrm>
          <a:prstGeom prst="rect">
            <a:avLst/>
          </a:prstGeom>
        </p:spPr>
        <p:txBody>
          <a:bodyPr wrap="square">
            <a:spAutoFit/>
          </a:bodyPr>
          <a:lstStyle/>
          <a:p>
            <a:pPr algn="ctr"/>
            <a:r>
              <a:rPr lang="en-IN" sz="2800" dirty="0" smtClean="0">
                <a:solidFill>
                  <a:srgbClr val="E2C61E"/>
                </a:solidFill>
              </a:rPr>
              <a:t>REFERENCES</a:t>
            </a:r>
            <a:endParaRPr lang="en-IN" sz="2800" dirty="0">
              <a:solidFill>
                <a:srgbClr val="E2C61E"/>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83568" y="2420888"/>
            <a:ext cx="7765321" cy="1326321"/>
          </a:xfrm>
        </p:spPr>
        <p:txBody>
          <a:bodyPr/>
          <a:lstStyle/>
          <a:p>
            <a:r>
              <a:rPr lang="en-IN" dirty="0" smtClean="0">
                <a:solidFill>
                  <a:srgbClr val="E2C61E"/>
                </a:solidFill>
              </a:rPr>
              <a:t>THANK YOU!</a:t>
            </a:r>
            <a:endParaRPr lang="en-IN" dirty="0">
              <a:solidFill>
                <a:srgbClr val="E2C61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a:xfrm>
            <a:off x="685346" y="304800"/>
            <a:ext cx="7765322" cy="6248400"/>
          </a:xfrm>
        </p:spPr>
        <p:txBody>
          <a:bodyPr>
            <a:noAutofit/>
          </a:bodyPr>
          <a:lstStyle/>
          <a:p>
            <a:pPr algn="just">
              <a:buNone/>
            </a:pPr>
            <a:r>
              <a:rPr lang="en-IN" sz="1900" b="1" i="1" dirty="0"/>
              <a:t> </a:t>
            </a:r>
            <a:r>
              <a:rPr lang="en-IN" sz="1900" b="1" i="1" dirty="0" smtClean="0"/>
              <a:t>3.“</a:t>
            </a:r>
            <a:r>
              <a:rPr lang="en-US" sz="1900" b="1" i="1" dirty="0">
                <a:cs typeface="Times New Roman" pitchFamily="18" charset="0"/>
              </a:rPr>
              <a:t>Smart Vehicle Monitoring System for Air Pollution Detection using </a:t>
            </a:r>
            <a:r>
              <a:rPr lang="en-US" sz="1900" b="1" i="1" dirty="0" err="1">
                <a:cs typeface="Times New Roman" pitchFamily="18" charset="0"/>
              </a:rPr>
              <a:t>Wsn</a:t>
            </a:r>
            <a:r>
              <a:rPr lang="en-IN" sz="1900" b="1" i="1" dirty="0"/>
              <a:t>”,</a:t>
            </a:r>
            <a:r>
              <a:rPr lang="en-US" sz="1900" dirty="0"/>
              <a:t> </a:t>
            </a:r>
            <a:r>
              <a:rPr lang="en-US" sz="1900" dirty="0" err="1"/>
              <a:t>Suganya</a:t>
            </a:r>
            <a:r>
              <a:rPr lang="en-US" sz="1900" dirty="0"/>
              <a:t> E, </a:t>
            </a:r>
            <a:r>
              <a:rPr lang="en-US" sz="1900" dirty="0" err="1"/>
              <a:t>Vijayashaarathi</a:t>
            </a:r>
            <a:r>
              <a:rPr lang="en-US" sz="1900" dirty="0"/>
              <a:t> S,</a:t>
            </a:r>
            <a:r>
              <a:rPr lang="en-IN" sz="1900" dirty="0"/>
              <a:t> IEEE  ICCSP 2016 conference .</a:t>
            </a:r>
          </a:p>
          <a:p>
            <a:pPr marL="1211580" lvl="5" indent="-342900" algn="just">
              <a:lnSpc>
                <a:spcPct val="160000"/>
              </a:lnSpc>
              <a:buFont typeface="Wingdings" panose="05000000000000000000" pitchFamily="2" charset="2"/>
              <a:buChar char="Ø"/>
            </a:pPr>
            <a:r>
              <a:rPr lang="en-IN" sz="1900" b="1" dirty="0"/>
              <a:t>IDEAS USED :</a:t>
            </a:r>
            <a:r>
              <a:rPr lang="en-IN" sz="1900" dirty="0"/>
              <a:t> </a:t>
            </a:r>
          </a:p>
          <a:p>
            <a:pPr marL="1325880" lvl="6" indent="0" algn="just">
              <a:lnSpc>
                <a:spcPct val="160000"/>
              </a:lnSpc>
              <a:buNone/>
            </a:pPr>
            <a:r>
              <a:rPr lang="en-IN" sz="1900" dirty="0" smtClean="0"/>
              <a:t>Wireless </a:t>
            </a:r>
            <a:r>
              <a:rPr lang="en-IN" sz="1900" dirty="0"/>
              <a:t>Sensor Network(WSN) based system which    detects the pollution level 300meters around the city using MANET(Mobile Ad Hoc Network) routing algorithm.</a:t>
            </a:r>
          </a:p>
          <a:p>
            <a:pPr marL="1211580" lvl="5" indent="-342900" algn="just">
              <a:lnSpc>
                <a:spcPct val="160000"/>
              </a:lnSpc>
              <a:buFont typeface="Wingdings" panose="05000000000000000000" pitchFamily="2" charset="2"/>
              <a:buChar char="Ø"/>
            </a:pPr>
            <a:r>
              <a:rPr lang="en-IN" sz="1900" b="1" dirty="0" smtClean="0"/>
              <a:t>Disadvantage</a:t>
            </a:r>
            <a:r>
              <a:rPr lang="en-IN" sz="1900" dirty="0" smtClean="0"/>
              <a:t> </a:t>
            </a:r>
            <a:r>
              <a:rPr lang="en-IN" sz="1900" dirty="0"/>
              <a:t>:</a:t>
            </a:r>
          </a:p>
          <a:p>
            <a:pPr algn="just">
              <a:buNone/>
            </a:pPr>
            <a:r>
              <a:rPr lang="en-US" sz="1900" dirty="0"/>
              <a:t>                       </a:t>
            </a:r>
            <a:r>
              <a:rPr lang="en-IN" sz="1900" dirty="0" smtClean="0"/>
              <a:t>There </a:t>
            </a:r>
            <a:r>
              <a:rPr lang="en-IN" sz="1900" dirty="0"/>
              <a:t>are numerous restrictions on hardware  and</a:t>
            </a:r>
          </a:p>
          <a:p>
            <a:pPr algn="just">
              <a:buNone/>
            </a:pPr>
            <a:r>
              <a:rPr lang="en-IN" sz="1900" dirty="0"/>
              <a:t>                       </a:t>
            </a:r>
            <a:r>
              <a:rPr lang="en-IN" sz="1900" dirty="0" smtClean="0"/>
              <a:t>are </a:t>
            </a:r>
            <a:r>
              <a:rPr lang="en-IN" sz="1900" dirty="0"/>
              <a:t>also  various issues on the  WSN software such  as </a:t>
            </a:r>
          </a:p>
          <a:p>
            <a:pPr algn="just">
              <a:buNone/>
            </a:pPr>
            <a:r>
              <a:rPr lang="en-IN" sz="1900" dirty="0"/>
              <a:t>                       </a:t>
            </a:r>
            <a:r>
              <a:rPr lang="en-IN" sz="1900" dirty="0" smtClean="0"/>
              <a:t>routing </a:t>
            </a:r>
            <a:r>
              <a:rPr lang="en-IN" sz="1900" dirty="0" err="1"/>
              <a:t>protocol,media</a:t>
            </a:r>
            <a:r>
              <a:rPr lang="en-IN" sz="1900" dirty="0"/>
              <a:t> access control exposure and   </a:t>
            </a:r>
          </a:p>
          <a:p>
            <a:pPr algn="just">
              <a:buNone/>
            </a:pPr>
            <a:r>
              <a:rPr lang="en-IN" sz="1900" dirty="0"/>
              <a:t>                       </a:t>
            </a:r>
            <a:r>
              <a:rPr lang="en-IN" sz="1900" dirty="0" smtClean="0"/>
              <a:t>power </a:t>
            </a:r>
            <a:r>
              <a:rPr lang="en-IN" sz="1900" dirty="0"/>
              <a:t>management.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683568" y="332656"/>
            <a:ext cx="7765321" cy="1326321"/>
          </a:xfrm>
        </p:spPr>
        <p:txBody>
          <a:bodyPr/>
          <a:lstStyle/>
          <a:p>
            <a:r>
              <a:rPr lang="en-IN" dirty="0">
                <a:solidFill>
                  <a:srgbClr val="E2C61E"/>
                </a:solidFill>
              </a:rPr>
              <a:t>WIKIPEDIA </a:t>
            </a:r>
            <a:r>
              <a:rPr lang="en-IN" dirty="0" smtClean="0">
                <a:solidFill>
                  <a:srgbClr val="E2C61E"/>
                </a:solidFill>
              </a:rPr>
              <a:t>DATA</a:t>
            </a:r>
            <a:endParaRPr lang="en-IN" dirty="0">
              <a:solidFill>
                <a:srgbClr val="E2C61E"/>
              </a:solidFill>
            </a:endParaRPr>
          </a:p>
        </p:txBody>
      </p:sp>
      <p:sp>
        <p:nvSpPr>
          <p:cNvPr id="1048610" name="Content Placeholder 2"/>
          <p:cNvSpPr>
            <a:spLocks noGrp="1"/>
          </p:cNvSpPr>
          <p:nvPr>
            <p:ph idx="1"/>
          </p:nvPr>
        </p:nvSpPr>
        <p:spPr>
          <a:xfrm>
            <a:off x="685346" y="1484784"/>
            <a:ext cx="8135126" cy="4680520"/>
          </a:xfrm>
        </p:spPr>
        <p:txBody>
          <a:bodyPr>
            <a:normAutofit fontScale="95000" lnSpcReduction="10000"/>
          </a:bodyPr>
          <a:lstStyle/>
          <a:p>
            <a:pPr algn="just">
              <a:lnSpc>
                <a:spcPct val="150000"/>
              </a:lnSpc>
            </a:pPr>
            <a:r>
              <a:rPr lang="en-IN" dirty="0"/>
              <a:t>Air pollution in India is quite a serious issue with the major sources being </a:t>
            </a:r>
            <a:r>
              <a:rPr lang="en-IN" dirty="0" err="1"/>
              <a:t>fuelwood</a:t>
            </a:r>
            <a:r>
              <a:rPr lang="en-IN" dirty="0"/>
              <a:t> and biomass burning, fuel adulteration, vehicle emission and traffic congestion.</a:t>
            </a:r>
            <a:endParaRPr lang="en-IN" baseline="30000" dirty="0"/>
          </a:p>
          <a:p>
            <a:pPr algn="just">
              <a:lnSpc>
                <a:spcPct val="150000"/>
              </a:lnSpc>
            </a:pPr>
            <a:r>
              <a:rPr lang="en-IN" dirty="0"/>
              <a:t>In autumn and winter months, large scale crop residue burning in agriculture fields – a low cost alternative to mechanical tilling – is a major source of smoke, smog and particulate pollution. India has a low per capita emissions of greenhouse gases but the country as a whole is the third largest after China and the United States. </a:t>
            </a:r>
          </a:p>
          <a:p>
            <a:pPr algn="just">
              <a:lnSpc>
                <a:spcPct val="150000"/>
              </a:lnSpc>
            </a:pPr>
            <a:r>
              <a:rPr lang="en-IN" dirty="0"/>
              <a:t>A 2013 study on non-smokers has found that Indians have 30% lower lung function compared to Europeans.</a:t>
            </a:r>
          </a:p>
          <a:p>
            <a:pPr algn="just">
              <a:lnSpc>
                <a:spcPct val="150000"/>
              </a:lnSpc>
            </a:pPr>
            <a:endParaRPr lang="en-IN" dirty="0"/>
          </a:p>
          <a:p>
            <a:pPr algn="just">
              <a:lnSpc>
                <a:spcPct val="150000"/>
              </a:lnSpc>
            </a:pPr>
            <a:endParaRPr lang="en-IN" dirty="0"/>
          </a:p>
          <a:p>
            <a:pPr algn="just">
              <a:lnSpc>
                <a:spcPct val="150000"/>
              </a:lnSpc>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683568" y="188640"/>
            <a:ext cx="7765321" cy="1326321"/>
          </a:xfrm>
        </p:spPr>
        <p:txBody>
          <a:bodyPr/>
          <a:lstStyle/>
          <a:p>
            <a:r>
              <a:rPr lang="en-IN" dirty="0">
                <a:solidFill>
                  <a:srgbClr val="E2C61E"/>
                </a:solidFill>
              </a:rPr>
              <a:t>ARTICLES</a:t>
            </a:r>
          </a:p>
        </p:txBody>
      </p:sp>
      <p:sp>
        <p:nvSpPr>
          <p:cNvPr id="1048612" name="Content Placeholder 2"/>
          <p:cNvSpPr>
            <a:spLocks noGrp="1"/>
          </p:cNvSpPr>
          <p:nvPr>
            <p:ph idx="1"/>
          </p:nvPr>
        </p:nvSpPr>
        <p:spPr>
          <a:xfrm>
            <a:off x="685346" y="2096064"/>
            <a:ext cx="7765322" cy="3925224"/>
          </a:xfrm>
        </p:spPr>
        <p:txBody>
          <a:bodyPr>
            <a:normAutofit fontScale="95000"/>
          </a:bodyPr>
          <a:lstStyle/>
          <a:p>
            <a:pPr lvl="1" algn="just">
              <a:lnSpc>
                <a:spcPct val="150000"/>
              </a:lnSpc>
            </a:pPr>
            <a:r>
              <a:rPr lang="en-IN" sz="2400" dirty="0"/>
              <a:t>India fourth worst country in curbing environment pollution.</a:t>
            </a:r>
          </a:p>
          <a:p>
            <a:pPr lvl="1" algn="just">
              <a:lnSpc>
                <a:spcPct val="150000"/>
              </a:lnSpc>
            </a:pPr>
            <a:r>
              <a:rPr lang="en-IN" sz="2400" dirty="0"/>
              <a:t>India ranked 177 out of 180 countries in the Environmental Performance Index’s latest rankings.</a:t>
            </a:r>
          </a:p>
          <a:p>
            <a:pPr lvl="1" algn="just">
              <a:lnSpc>
                <a:spcPct val="150000"/>
              </a:lnSpc>
            </a:pPr>
            <a:r>
              <a:rPr lang="en-IN" sz="2400" dirty="0"/>
              <a:t>With a score of 30.57, India fares better than only three countries-Democratic republic of Congo, Bangladesh and Burundi- in curbing pollution</a:t>
            </a:r>
          </a:p>
          <a:p>
            <a:endParaRPr lang="en-IN" dirty="0"/>
          </a:p>
        </p:txBody>
      </p:sp>
      <p:sp>
        <p:nvSpPr>
          <p:cNvPr id="1048613" name="Rectangle 3"/>
          <p:cNvSpPr/>
          <p:nvPr/>
        </p:nvSpPr>
        <p:spPr>
          <a:xfrm>
            <a:off x="683568" y="1196752"/>
            <a:ext cx="4572000" cy="923330"/>
          </a:xfrm>
          <a:prstGeom prst="rect">
            <a:avLst/>
          </a:prstGeom>
        </p:spPr>
        <p:txBody>
          <a:bodyPr>
            <a:spAutoFit/>
          </a:bodyPr>
          <a:lstStyle/>
          <a:p>
            <a:r>
              <a:rPr lang="en-IN" b="1" dirty="0"/>
              <a:t>THE INDIAN </a:t>
            </a:r>
            <a:r>
              <a:rPr lang="en-IN" b="1" dirty="0" smtClean="0"/>
              <a:t>EXPRESS</a:t>
            </a:r>
          </a:p>
          <a:p>
            <a:endParaRPr lang="en-IN" b="1" dirty="0"/>
          </a:p>
          <a:p>
            <a:r>
              <a:rPr lang="en-IN" b="1" dirty="0"/>
              <a:t>	updated 24</a:t>
            </a:r>
            <a:r>
              <a:rPr lang="en-IN" b="1" baseline="30000" dirty="0"/>
              <a:t>th</a:t>
            </a:r>
            <a:r>
              <a:rPr lang="en-IN" b="1" dirty="0"/>
              <a:t> January,2018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a:xfrm>
            <a:off x="685346" y="476672"/>
            <a:ext cx="7919102" cy="5832648"/>
          </a:xfrm>
        </p:spPr>
        <p:txBody>
          <a:bodyPr>
            <a:normAutofit fontScale="95000"/>
          </a:bodyPr>
          <a:lstStyle/>
          <a:p>
            <a:pPr marL="0" indent="0" algn="just">
              <a:lnSpc>
                <a:spcPct val="150000"/>
              </a:lnSpc>
              <a:buNone/>
            </a:pPr>
            <a:r>
              <a:rPr lang="en-IN" b="1" dirty="0" smtClean="0"/>
              <a:t>THE </a:t>
            </a:r>
            <a:r>
              <a:rPr lang="en-IN" b="1" dirty="0"/>
              <a:t>HINDU</a:t>
            </a:r>
          </a:p>
          <a:p>
            <a:pPr marL="457200" lvl="1" indent="0" algn="just">
              <a:lnSpc>
                <a:spcPct val="150000"/>
              </a:lnSpc>
              <a:buNone/>
            </a:pPr>
            <a:r>
              <a:rPr lang="en-IN" sz="2000" b="1" dirty="0"/>
              <a:t>Updated 12</a:t>
            </a:r>
            <a:r>
              <a:rPr lang="en-IN" sz="2000" b="1" baseline="30000" dirty="0"/>
              <a:t>th</a:t>
            </a:r>
            <a:r>
              <a:rPr lang="en-IN" sz="2000" b="1" dirty="0"/>
              <a:t> January 2017</a:t>
            </a:r>
          </a:p>
          <a:p>
            <a:pPr lvl="1" algn="just">
              <a:lnSpc>
                <a:spcPct val="150000"/>
              </a:lnSpc>
            </a:pPr>
            <a:r>
              <a:rPr lang="en-IN" sz="2000" dirty="0"/>
              <a:t>A </a:t>
            </a:r>
            <a:r>
              <a:rPr lang="en-IN" sz="2000" dirty="0" err="1"/>
              <a:t>greenpeace</a:t>
            </a:r>
            <a:r>
              <a:rPr lang="en-IN" sz="2000" dirty="0"/>
              <a:t> report shows 90% of cities studied had pollution levels overprescribed standards</a:t>
            </a:r>
          </a:p>
          <a:p>
            <a:pPr lvl="1" algn="just">
              <a:lnSpc>
                <a:spcPct val="150000"/>
              </a:lnSpc>
            </a:pPr>
            <a:r>
              <a:rPr lang="en-IN" sz="2000" dirty="0"/>
              <a:t>According to an analysis of 2015 data for 168 cities by </a:t>
            </a:r>
            <a:r>
              <a:rPr lang="en-IN" sz="2000" dirty="0" err="1"/>
              <a:t>Greanpeace</a:t>
            </a:r>
            <a:r>
              <a:rPr lang="en-IN" sz="2000" dirty="0"/>
              <a:t> India, 154 were found to have an average particular matter level higher than national standard.</a:t>
            </a:r>
          </a:p>
          <a:p>
            <a:pPr lvl="1" algn="just">
              <a:lnSpc>
                <a:spcPct val="150000"/>
              </a:lnSpc>
            </a:pPr>
            <a:r>
              <a:rPr lang="en-IN" sz="2000" dirty="0"/>
              <a:t>Delhi was found to be the most polluted city, with the annual average of PM 10 being 268 micrograms per cubic meter, or over four times the 60 micrograms/cubic metre limit prescribed in the National Ambient Air Quality Standards of the Central Pollution Control Board</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683568" y="188640"/>
            <a:ext cx="7765321" cy="1326321"/>
          </a:xfrm>
        </p:spPr>
        <p:txBody>
          <a:bodyPr/>
          <a:lstStyle/>
          <a:p>
            <a:r>
              <a:rPr lang="en-IN" dirty="0" smtClean="0">
                <a:solidFill>
                  <a:srgbClr val="E2C61E"/>
                </a:solidFill>
              </a:rPr>
              <a:t>IDEAS Gathered</a:t>
            </a:r>
            <a:endParaRPr lang="en-IN" dirty="0">
              <a:solidFill>
                <a:srgbClr val="E2C61E"/>
              </a:solidFill>
            </a:endParaRPr>
          </a:p>
        </p:txBody>
      </p:sp>
      <p:sp>
        <p:nvSpPr>
          <p:cNvPr id="1048616" name="Content Placeholder 2"/>
          <p:cNvSpPr>
            <a:spLocks noGrp="1"/>
          </p:cNvSpPr>
          <p:nvPr>
            <p:ph idx="1"/>
          </p:nvPr>
        </p:nvSpPr>
        <p:spPr>
          <a:xfrm>
            <a:off x="3448" y="1628800"/>
            <a:ext cx="4208512" cy="4539298"/>
          </a:xfrm>
        </p:spPr>
        <p:txBody>
          <a:bodyPr>
            <a:normAutofit fontScale="70000" lnSpcReduction="20000"/>
          </a:bodyPr>
          <a:lstStyle/>
          <a:p>
            <a:pPr marL="285750" indent="-285750" algn="just">
              <a:lnSpc>
                <a:spcPct val="170000"/>
              </a:lnSpc>
            </a:pPr>
            <a:r>
              <a:rPr lang="en-IN" dirty="0">
                <a:cs typeface="Calibri" pitchFamily="34" charset="0"/>
              </a:rPr>
              <a:t>Outdoor pollution has risen 8% in five years with fast-growing cities in the developing world worst affected, WHO data shows</a:t>
            </a:r>
          </a:p>
          <a:p>
            <a:pPr marL="285750" indent="-285750" algn="just">
              <a:lnSpc>
                <a:spcPct val="160000"/>
              </a:lnSpc>
            </a:pPr>
            <a:r>
              <a:rPr lang="en-IN" dirty="0"/>
              <a:t>Government-operated pollution monitors are often expensive and therefore are few  in number.</a:t>
            </a:r>
          </a:p>
          <a:p>
            <a:pPr marL="285750" indent="-285750" algn="just">
              <a:lnSpc>
                <a:spcPct val="160000"/>
              </a:lnSpc>
            </a:pPr>
            <a:r>
              <a:rPr lang="en-IN" dirty="0"/>
              <a:t>The Government has installed a single pollution monitor in most polluted cities for a million people which is awfully inadequate.</a:t>
            </a:r>
          </a:p>
          <a:p>
            <a:pPr marL="285750" indent="-285750" algn="just">
              <a:lnSpc>
                <a:spcPct val="160000"/>
              </a:lnSpc>
            </a:pPr>
            <a:r>
              <a:rPr lang="en-IN" dirty="0"/>
              <a:t>The idea of a </a:t>
            </a:r>
            <a:r>
              <a:rPr lang="en-IN" dirty="0" smtClean="0"/>
              <a:t>low cost </a:t>
            </a:r>
            <a:r>
              <a:rPr lang="en-IN" dirty="0"/>
              <a:t>and a simple device is always welcome in the market for installation in many places around the cities.</a:t>
            </a:r>
          </a:p>
          <a:p>
            <a:endParaRPr lang="en-IN" dirty="0"/>
          </a:p>
        </p:txBody>
      </p:sp>
      <p:pic>
        <p:nvPicPr>
          <p:cNvPr id="2097159" name="Picture 3"/>
          <p:cNvPicPr>
            <a:picLocks noChangeAspect="1" noChangeArrowheads="1"/>
          </p:cNvPicPr>
          <p:nvPr/>
        </p:nvPicPr>
        <p:blipFill>
          <a:blip r:embed="rId2"/>
          <a:srcRect/>
          <a:stretch>
            <a:fillRect/>
          </a:stretch>
        </p:blipFill>
        <p:spPr bwMode="auto">
          <a:xfrm>
            <a:off x="4336157" y="1556792"/>
            <a:ext cx="4628331" cy="422910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683568" y="260648"/>
            <a:ext cx="7765321" cy="1326321"/>
          </a:xfrm>
        </p:spPr>
        <p:txBody>
          <a:bodyPr/>
          <a:lstStyle/>
          <a:p>
            <a:r>
              <a:rPr lang="en-IN" dirty="0">
                <a:solidFill>
                  <a:srgbClr val="E2C61E"/>
                </a:solidFill>
              </a:rPr>
              <a:t>EXISTING SYSTEM</a:t>
            </a:r>
          </a:p>
        </p:txBody>
      </p:sp>
      <p:sp>
        <p:nvSpPr>
          <p:cNvPr id="1048618" name="Content Placeholder 2"/>
          <p:cNvSpPr>
            <a:spLocks noGrp="1"/>
          </p:cNvSpPr>
          <p:nvPr>
            <p:ph idx="1"/>
          </p:nvPr>
        </p:nvSpPr>
        <p:spPr>
          <a:xfrm>
            <a:off x="539552" y="1628800"/>
            <a:ext cx="3670630" cy="3695136"/>
          </a:xfrm>
        </p:spPr>
        <p:txBody>
          <a:bodyPr/>
          <a:lstStyle/>
          <a:p>
            <a:pPr marL="0" indent="0" algn="just">
              <a:buNone/>
            </a:pPr>
            <a:r>
              <a:rPr lang="en-IN" sz="2400" dirty="0" smtClean="0"/>
              <a:t>IDEAS USED</a:t>
            </a:r>
          </a:p>
          <a:p>
            <a:pPr algn="just"/>
            <a:r>
              <a:rPr lang="en-IN" dirty="0" smtClean="0"/>
              <a:t>Sensor </a:t>
            </a:r>
            <a:r>
              <a:rPr lang="en-IN" dirty="0"/>
              <a:t>based pollution detection system in metropolitan cities </a:t>
            </a:r>
          </a:p>
          <a:p>
            <a:pPr algn="just"/>
            <a:r>
              <a:rPr lang="en-IN" dirty="0"/>
              <a:t>IOT based monitoring system to monitor the area with pollution.</a:t>
            </a:r>
          </a:p>
          <a:p>
            <a:endParaRPr lang="en-IN" dirty="0"/>
          </a:p>
        </p:txBody>
      </p:sp>
      <p:pic>
        <p:nvPicPr>
          <p:cNvPr id="2097160" name="Picture 2" descr="Image result for images on air pollution"/>
          <p:cNvPicPr>
            <a:picLocks noChangeAspect="1" noChangeArrowheads="1"/>
          </p:cNvPicPr>
          <p:nvPr/>
        </p:nvPicPr>
        <p:blipFill>
          <a:blip r:embed="rId2"/>
          <a:srcRect/>
          <a:stretch>
            <a:fillRect/>
          </a:stretch>
        </p:blipFill>
        <p:spPr bwMode="auto">
          <a:xfrm>
            <a:off x="4572000" y="1844824"/>
            <a:ext cx="4200739" cy="37909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9">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1341</Words>
  <Application>Microsoft Office PowerPoint</Application>
  <PresentationFormat>On-screen Show (4:3)</PresentationFormat>
  <Paragraphs>157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Theme9</vt:lpstr>
      <vt:lpstr>AIR POLLUTION MONITORING AND ALERT SYSTEM PAVAN</vt:lpstr>
      <vt:lpstr>LITERATURE SURVEY </vt:lpstr>
      <vt:lpstr>PowerPoint Presentation</vt:lpstr>
      <vt:lpstr>PowerPoint Presentation</vt:lpstr>
      <vt:lpstr>WIKIPEDIA DATA</vt:lpstr>
      <vt:lpstr>ARTICLES</vt:lpstr>
      <vt:lpstr>PowerPoint Presentation</vt:lpstr>
      <vt:lpstr>IDEAS Gathered</vt:lpstr>
      <vt:lpstr>EXISTING SYSTEM</vt:lpstr>
      <vt:lpstr>DRAWBACKS OF EXISTING SYSTEM</vt:lpstr>
      <vt:lpstr>Problem Statement</vt:lpstr>
      <vt:lpstr>PROPOSED SYSTEM</vt:lpstr>
      <vt:lpstr>SYSTEM ARCHITECTURE</vt:lpstr>
      <vt:lpstr>Context diagram</vt:lpstr>
      <vt:lpstr>FEASIBLITY STUDY</vt:lpstr>
      <vt:lpstr>ECONOMIC FEASIBILITY</vt:lpstr>
      <vt:lpstr>TECHNICAL FEASIBILITY</vt:lpstr>
      <vt:lpstr>OPERATIONAL FEASIBILITY</vt:lpstr>
      <vt:lpstr>LEGAL FEASIBILITY</vt:lpstr>
      <vt:lpstr>REQUIREMENTS</vt:lpstr>
      <vt:lpstr>Modules list</vt:lpstr>
      <vt:lpstr> SENSORS   Sensing the environment </vt:lpstr>
      <vt:lpstr>PowerPoint Presentation</vt:lpstr>
      <vt:lpstr>PowerPoint Presentation</vt:lpstr>
      <vt:lpstr>PowerPoint Presentation</vt:lpstr>
      <vt:lpstr>Implementation </vt:lpstr>
      <vt:lpstr>PowerPoint Presentation</vt:lpstr>
      <vt:lpstr>PowerPoint Presentation</vt:lpstr>
      <vt:lpstr>PowerPoint Presentation</vt:lpstr>
      <vt:lpstr>PowerPoint Presentation</vt:lpstr>
      <vt:lpstr>conclusion</vt:lpstr>
      <vt:lpstr>Social relevance </vt:lpstr>
      <vt:lpstr>Future work</vt:lpstr>
      <vt:lpstr>PowerPoint Presentation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MONITORING AND ALERT SYSTEM PAVAN</dc:title>
  <dc:creator>ADMINPC</dc:creator>
  <cp:lastModifiedBy>ADMINPC</cp:lastModifiedBy>
  <cp:revision>3</cp:revision>
  <dcterms:created xsi:type="dcterms:W3CDTF">2018-03-28T02:42:06Z</dcterms:created>
  <dcterms:modified xsi:type="dcterms:W3CDTF">2018-04-26T18:27:53Z</dcterms:modified>
</cp:coreProperties>
</file>