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7" r:id="rId3"/>
    <p:sldId id="258" r:id="rId4"/>
    <p:sldId id="265" r:id="rId5"/>
    <p:sldId id="266" r:id="rId6"/>
    <p:sldId id="262" r:id="rId7"/>
    <p:sldId id="260" r:id="rId8"/>
    <p:sldId id="267" r:id="rId9"/>
    <p:sldId id="268" r:id="rId10"/>
    <p:sldId id="271" r:id="rId11"/>
    <p:sldId id="272" r:id="rId12"/>
    <p:sldId id="273" r:id="rId13"/>
    <p:sldId id="269" r:id="rId14"/>
    <p:sldId id="270" r:id="rId15"/>
    <p:sldId id="274" r:id="rId16"/>
    <p:sldId id="27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98F"/>
    <a:srgbClr val="FF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5" autoAdjust="0"/>
    <p:restoredTop sz="94660"/>
  </p:normalViewPr>
  <p:slideViewPr>
    <p:cSldViewPr snapToGrid="0">
      <p:cViewPr>
        <p:scale>
          <a:sx n="100" d="100"/>
          <a:sy n="100" d="100"/>
        </p:scale>
        <p:origin x="3754" y="2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DEA06-A633-4E3A-8286-3645157469C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C60FF-0DEC-489D-937C-5B42EDB8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ad55ef69b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ad55ef69b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ad55ef69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ad55ef69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ad55ef69b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ad55ef69b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ad55ef69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ad55ef69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Please, replace the image with a more suitable. Avoid removing the blue shape!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b3362e37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b3362e37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ad55ef69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ad55ef69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ad55ef69b_1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ad55ef69b_1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ad55ef69b_1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ad55ef69b_1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b3362e378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db3362e378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184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1600" y="-53600"/>
            <a:ext cx="12415200" cy="6965200"/>
          </a:xfrm>
          <a:prstGeom prst="rtTriangle">
            <a:avLst/>
          </a:prstGeom>
          <a:solidFill>
            <a:srgbClr val="010F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45800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57067" y="3981767"/>
            <a:ext cx="9678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300"/>
              </a:buClr>
              <a:buSzPts val="2100"/>
              <a:buNone/>
              <a:defRPr sz="2800">
                <a:solidFill>
                  <a:srgbClr val="FF83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782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144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184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1600" y="-53600"/>
            <a:ext cx="12415200" cy="6965200"/>
          </a:xfrm>
          <a:prstGeom prst="rtTriangle">
            <a:avLst/>
          </a:prstGeom>
          <a:solidFill>
            <a:srgbClr val="010F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45800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57067" y="3981767"/>
            <a:ext cx="9678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300"/>
              </a:buClr>
              <a:buSzPts val="2100"/>
              <a:buNone/>
              <a:defRPr sz="2800">
                <a:solidFill>
                  <a:srgbClr val="FF83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798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Header">
    <p:bg>
      <p:bgPr>
        <a:solidFill>
          <a:srgbClr val="00BFB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332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ption 1" type="tx">
  <p:cSld name="Text op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720000" y="840284"/>
            <a:ext cx="73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912933" y="1850800"/>
            <a:ext cx="8863600" cy="39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120377" y="60179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58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>
  <p:cSld name="Two columns">
    <p:bg>
      <p:bgPr>
        <a:solidFill>
          <a:srgbClr val="00184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892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1983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467">
                <a:solidFill>
                  <a:schemeClr val="lt1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827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467">
                <a:solidFill>
                  <a:schemeClr val="lt1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13467" y="0"/>
            <a:ext cx="1978533" cy="18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0" y="5530267"/>
            <a:ext cx="1579333" cy="123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12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892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400"/>
              <a:buNone/>
              <a:defRPr>
                <a:solidFill>
                  <a:srgbClr val="00184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983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300"/>
              <a:buChar char="●"/>
              <a:defRPr sz="1467">
                <a:solidFill>
                  <a:srgbClr val="00184F"/>
                </a:solidFill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467">
                <a:solidFill>
                  <a:srgbClr val="00184F"/>
                </a:solidFill>
              </a:defRPr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467">
                <a:solidFill>
                  <a:srgbClr val="00184F"/>
                </a:solidFill>
              </a:defRPr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1827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300"/>
              <a:buChar char="●"/>
              <a:defRPr sz="1467">
                <a:solidFill>
                  <a:srgbClr val="00184F"/>
                </a:solidFill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467">
                <a:solidFill>
                  <a:srgbClr val="00184F"/>
                </a:solidFill>
              </a:defRPr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467">
                <a:solidFill>
                  <a:srgbClr val="00184F"/>
                </a:solidFill>
              </a:defRPr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13467" y="0"/>
            <a:ext cx="1978533" cy="18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0" y="5530267"/>
            <a:ext cx="1579333" cy="12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0575584" y="5422568"/>
            <a:ext cx="1616433" cy="1812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968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6802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3642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FBF"/>
              </a:buClr>
              <a:buSzPts val="2100"/>
              <a:buNone/>
              <a:defRPr sz="2800">
                <a:solidFill>
                  <a:srgbClr val="00BFB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9617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922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Header">
    <p:bg>
      <p:bgPr>
        <a:solidFill>
          <a:srgbClr val="00BFB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1037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120000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978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1918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884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>
  <p:cSld name="Two columns">
    <p:bg>
      <p:bgPr>
        <a:solidFill>
          <a:srgbClr val="00184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892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1983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467">
                <a:solidFill>
                  <a:schemeClr val="lt1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827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467">
                <a:solidFill>
                  <a:schemeClr val="lt1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13467" y="0"/>
            <a:ext cx="1978533" cy="18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0" y="5530267"/>
            <a:ext cx="1579333" cy="123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24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892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400"/>
              <a:buNone/>
              <a:defRPr>
                <a:solidFill>
                  <a:srgbClr val="00184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983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300"/>
              <a:buChar char="●"/>
              <a:defRPr sz="1467">
                <a:solidFill>
                  <a:srgbClr val="00184F"/>
                </a:solidFill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467">
                <a:solidFill>
                  <a:srgbClr val="00184F"/>
                </a:solidFill>
              </a:defRPr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467">
                <a:solidFill>
                  <a:srgbClr val="00184F"/>
                </a:solidFill>
              </a:defRPr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1827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300"/>
              <a:buChar char="●"/>
              <a:defRPr sz="1467">
                <a:solidFill>
                  <a:srgbClr val="00184F"/>
                </a:solidFill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467">
                <a:solidFill>
                  <a:srgbClr val="00184F"/>
                </a:solidFill>
              </a:defRPr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467">
                <a:solidFill>
                  <a:srgbClr val="00184F"/>
                </a:solidFill>
              </a:defRPr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13467" y="0"/>
            <a:ext cx="1978533" cy="18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0" y="5530267"/>
            <a:ext cx="1579333" cy="12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0575584" y="5422568"/>
            <a:ext cx="1616433" cy="1812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9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229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278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FBF"/>
              </a:buClr>
              <a:buSzPts val="2100"/>
              <a:buNone/>
              <a:defRPr sz="2800">
                <a:solidFill>
                  <a:srgbClr val="00BFB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444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374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120000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978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0F35"/>
              </a:buClr>
              <a:buSzPts val="2400"/>
              <a:buFont typeface="Poppins"/>
              <a:buNone/>
              <a:defRPr sz="2400" b="1">
                <a:solidFill>
                  <a:srgbClr val="010F3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800"/>
              <a:buFont typeface="Poppins"/>
              <a:buChar char="●"/>
              <a:defRPr sz="1800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●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●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00297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0F35"/>
              </a:buClr>
              <a:buSzPts val="2400"/>
              <a:buFont typeface="Poppins"/>
              <a:buNone/>
              <a:defRPr sz="2400" b="1">
                <a:solidFill>
                  <a:srgbClr val="010F3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800"/>
              <a:buFont typeface="Poppins"/>
              <a:buChar char="●"/>
              <a:defRPr sz="1800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●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●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59988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webp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15677" y="632700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 dirty="0"/>
              <a:t>Cloud Workshop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257067" y="3473766"/>
            <a:ext cx="9678000" cy="13898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/>
            <a:r>
              <a:rPr lang="en" dirty="0"/>
              <a:t>Cloud Technology Essentials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671" y="5676917"/>
            <a:ext cx="3132659" cy="8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E9BD76-99E5-B08A-A182-A8461FE5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027" y="0"/>
            <a:ext cx="611544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7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376B9E-B376-DADC-BF95-AD133457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1" y="0"/>
            <a:ext cx="11023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4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34" y="730867"/>
            <a:ext cx="5396267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>
            <a:spLocks noGrp="1"/>
          </p:cNvSpPr>
          <p:nvPr>
            <p:ph type="title" idx="4294967295"/>
          </p:nvPr>
        </p:nvSpPr>
        <p:spPr>
          <a:xfrm>
            <a:off x="244000" y="779600"/>
            <a:ext cx="48108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Request - Response</a:t>
            </a:r>
            <a:endParaRPr dirty="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9959" y="395864"/>
            <a:ext cx="2516371" cy="105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010149"/>
            <a:ext cx="852800" cy="84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14841E-4B16-5FF2-277C-3AE91CAA58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413" r="8709"/>
          <a:stretch/>
        </p:blipFill>
        <p:spPr>
          <a:xfrm>
            <a:off x="1713846" y="1667734"/>
            <a:ext cx="5396268" cy="407232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77F879-F494-6542-38C1-982D84111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72" y="2954920"/>
            <a:ext cx="3392932" cy="20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131EE2-D27C-777C-436B-E7D99535F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12" y="584700"/>
            <a:ext cx="7630040" cy="3783835"/>
          </a:xfrm>
          <a:prstGeom prst="rect">
            <a:avLst/>
          </a:prstGeom>
        </p:spPr>
      </p:pic>
      <p:pic>
        <p:nvPicPr>
          <p:cNvPr id="12" name="Google Shape;267;p26">
            <a:extLst>
              <a:ext uri="{FF2B5EF4-FFF2-40B4-BE49-F238E27FC236}">
                <a16:creationId xmlns:a16="http://schemas.microsoft.com/office/drawing/2014/main" id="{CE811AD6-2365-95F6-10B0-D7F5147902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50" y="548150"/>
            <a:ext cx="4047200" cy="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68;p26">
            <a:extLst>
              <a:ext uri="{FF2B5EF4-FFF2-40B4-BE49-F238E27FC236}">
                <a16:creationId xmlns:a16="http://schemas.microsoft.com/office/drawing/2014/main" id="{310095C5-83D3-F462-A6A6-783FB04E9D8B}"/>
              </a:ext>
            </a:extLst>
          </p:cNvPr>
          <p:cNvSpPr txBox="1">
            <a:spLocks/>
          </p:cNvSpPr>
          <p:nvPr/>
        </p:nvSpPr>
        <p:spPr>
          <a:xfrm>
            <a:off x="183000" y="584700"/>
            <a:ext cx="3608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F35"/>
              </a:buClr>
              <a:buSzPts val="2400"/>
              <a:buFont typeface="Poppins"/>
              <a:buNone/>
              <a:defRPr sz="2400" b="1" i="0" u="none" strike="noStrike" cap="none">
                <a:solidFill>
                  <a:srgbClr val="010F3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kern="0" dirty="0"/>
              <a:t>API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7BC9FB-89AD-5835-9845-1A2AEECB6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55" y="4543069"/>
            <a:ext cx="6104890" cy="19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3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9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F7CA1-4940-9CBB-AC9E-DF55AC1B3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75" y="121063"/>
            <a:ext cx="8888889" cy="6615873"/>
          </a:xfrm>
          <a:prstGeom prst="rect">
            <a:avLst/>
          </a:prstGeom>
        </p:spPr>
      </p:pic>
      <p:pic>
        <p:nvPicPr>
          <p:cNvPr id="4" name="Google Shape;206;p25">
            <a:extLst>
              <a:ext uri="{FF2B5EF4-FFF2-40B4-BE49-F238E27FC236}">
                <a16:creationId xmlns:a16="http://schemas.microsoft.com/office/drawing/2014/main" id="{21DD8A84-F13A-8AF4-FAC1-08A51F934C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0438"/>
          <a:stretch/>
        </p:blipFill>
        <p:spPr>
          <a:xfrm flipH="1">
            <a:off x="-115824" y="548150"/>
            <a:ext cx="4126486" cy="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7;p25">
            <a:extLst>
              <a:ext uri="{FF2B5EF4-FFF2-40B4-BE49-F238E27FC236}">
                <a16:creationId xmlns:a16="http://schemas.microsoft.com/office/drawing/2014/main" id="{64DA9289-745E-D9D3-EA78-D860AA3E72A7}"/>
              </a:ext>
            </a:extLst>
          </p:cNvPr>
          <p:cNvSpPr txBox="1">
            <a:spLocks/>
          </p:cNvSpPr>
          <p:nvPr/>
        </p:nvSpPr>
        <p:spPr>
          <a:xfrm>
            <a:off x="183000" y="584700"/>
            <a:ext cx="3608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F35"/>
              </a:buClr>
              <a:buSzPts val="2400"/>
              <a:buFont typeface="Poppins"/>
              <a:buNone/>
              <a:defRPr sz="2400" b="1" i="0" u="none" strike="noStrike" cap="none">
                <a:solidFill>
                  <a:srgbClr val="010F3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kern="0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81991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34" y="730867"/>
            <a:ext cx="5396267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7"/>
          <p:cNvSpPr txBox="1">
            <a:spLocks noGrp="1"/>
          </p:cNvSpPr>
          <p:nvPr>
            <p:ph type="title" idx="4294967295"/>
          </p:nvPr>
        </p:nvSpPr>
        <p:spPr>
          <a:xfrm>
            <a:off x="244000" y="779600"/>
            <a:ext cx="48108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Flask</a:t>
            </a:r>
            <a:endParaRPr dirty="0"/>
          </a:p>
        </p:txBody>
      </p:sp>
      <p:pic>
        <p:nvPicPr>
          <p:cNvPr id="302" name="Google Shape;3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7901" y="1"/>
            <a:ext cx="2224100" cy="202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069" y="5644984"/>
            <a:ext cx="1397233" cy="108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8525BF-5B86-DB7F-2F61-19CC036C37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74" y="1711415"/>
            <a:ext cx="7671730" cy="4178837"/>
          </a:xfrm>
          <a:prstGeom prst="rect">
            <a:avLst/>
          </a:prstGeom>
        </p:spPr>
      </p:pic>
      <p:sp>
        <p:nvSpPr>
          <p:cNvPr id="9" name="Google Shape;289;p27">
            <a:extLst>
              <a:ext uri="{FF2B5EF4-FFF2-40B4-BE49-F238E27FC236}">
                <a16:creationId xmlns:a16="http://schemas.microsoft.com/office/drawing/2014/main" id="{84096FFD-6A56-34F4-1FAF-76A1D8FBBFB6}"/>
              </a:ext>
            </a:extLst>
          </p:cNvPr>
          <p:cNvSpPr txBox="1"/>
          <p:nvPr/>
        </p:nvSpPr>
        <p:spPr>
          <a:xfrm>
            <a:off x="0" y="6189200"/>
            <a:ext cx="12192000" cy="6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rPr>
              <a:t>Flask is a Python framework for web application</a:t>
            </a:r>
            <a:endParaRPr sz="1600" b="1" dirty="0">
              <a:solidFill>
                <a:srgbClr val="00184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101367" y="462367"/>
            <a:ext cx="743600" cy="3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3999" b="1">
                <a:solidFill>
                  <a:srgbClr val="00BFBF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endParaRPr sz="23999" b="1">
              <a:solidFill>
                <a:srgbClr val="00BFB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290000" y="563967"/>
            <a:ext cx="95876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dirty="0">
                <a:solidFill>
                  <a:srgbClr val="9A1F31"/>
                </a:solidFill>
                <a:latin typeface="Poppins"/>
                <a:ea typeface="Poppins"/>
                <a:cs typeface="Poppins"/>
                <a:sym typeface="Poppins"/>
              </a:rPr>
              <a:t>If you </a:t>
            </a:r>
            <a:r>
              <a:rPr lang="en-US" sz="3200" dirty="0">
                <a:solidFill>
                  <a:srgbClr val="9A1F31"/>
                </a:solidFill>
                <a:latin typeface="Poppins"/>
                <a:ea typeface="Poppins"/>
                <a:cs typeface="Poppins"/>
                <a:sym typeface="Poppins"/>
              </a:rPr>
              <a:t>are a </a:t>
            </a:r>
            <a:r>
              <a:rPr lang="en" sz="3200" b="1" dirty="0">
                <a:solidFill>
                  <a:srgbClr val="FF8300"/>
                </a:solidFill>
                <a:latin typeface="Poppins"/>
                <a:ea typeface="Poppins"/>
                <a:cs typeface="Poppins"/>
                <a:sym typeface="Poppins"/>
              </a:rPr>
              <a:t>data scientist</a:t>
            </a:r>
            <a:r>
              <a:rPr lang="en" sz="3200" dirty="0">
                <a:solidFill>
                  <a:srgbClr val="9A1F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00" dirty="0">
                <a:solidFill>
                  <a:srgbClr val="9A1F31"/>
                </a:solidFill>
                <a:latin typeface="Poppins"/>
                <a:ea typeface="Poppins"/>
                <a:cs typeface="Poppins"/>
                <a:sym typeface="Poppins"/>
              </a:rPr>
              <a:t>do you need to know about</a:t>
            </a:r>
            <a:r>
              <a:rPr lang="en" sz="3200" dirty="0">
                <a:solidFill>
                  <a:srgbClr val="9A1F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3200" b="1" dirty="0">
                <a:solidFill>
                  <a:srgbClr val="FF8300"/>
                </a:solidFill>
                <a:latin typeface="Poppins"/>
                <a:ea typeface="Poppins"/>
                <a:cs typeface="Poppins"/>
                <a:sym typeface="Poppins"/>
              </a:rPr>
              <a:t>networking?</a:t>
            </a:r>
            <a:endParaRPr sz="3200" b="1" dirty="0">
              <a:solidFill>
                <a:srgbClr val="FF83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r="30896"/>
          <a:stretch/>
        </p:blipFill>
        <p:spPr>
          <a:xfrm>
            <a:off x="9066897" y="6096833"/>
            <a:ext cx="4198400" cy="4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9480436" y="6069039"/>
            <a:ext cx="3253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rgbClr val="FF8300"/>
                </a:solidFill>
                <a:latin typeface="Poppins"/>
                <a:ea typeface="Poppins"/>
                <a:cs typeface="Poppins"/>
                <a:sym typeface="Poppins"/>
              </a:rPr>
              <a:t>Discussion</a:t>
            </a:r>
            <a:endParaRPr sz="2000" b="1" dirty="0">
              <a:solidFill>
                <a:srgbClr val="FF83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5108400" y="2140267"/>
            <a:ext cx="610000" cy="610000"/>
          </a:xfrm>
          <a:prstGeom prst="ellipse">
            <a:avLst/>
          </a:prstGeom>
          <a:solidFill>
            <a:srgbClr val="A41F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" name="Google Shape;67;p14"/>
          <p:cNvSpPr txBox="1"/>
          <p:nvPr/>
        </p:nvSpPr>
        <p:spPr>
          <a:xfrm>
            <a:off x="1444733" y="2035867"/>
            <a:ext cx="3529200" cy="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1600"/>
              </a:spcAft>
              <a:buSzPts val="523"/>
            </a:pPr>
            <a:r>
              <a:rPr lang="en" sz="3123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Networking</a:t>
            </a:r>
            <a:endParaRPr sz="3123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163600" y="2140267"/>
            <a:ext cx="499600" cy="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algn="ctr"/>
            <a:r>
              <a:rPr lang="en" sz="4267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4267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096951" y="3737317"/>
            <a:ext cx="610000" cy="610000"/>
          </a:xfrm>
          <a:prstGeom prst="ellipse">
            <a:avLst/>
          </a:prstGeom>
          <a:solidFill>
            <a:srgbClr val="A41F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" name="Google Shape;70;p14"/>
          <p:cNvSpPr txBox="1"/>
          <p:nvPr/>
        </p:nvSpPr>
        <p:spPr>
          <a:xfrm>
            <a:off x="2164333" y="3666733"/>
            <a:ext cx="2809600" cy="7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1600"/>
              </a:spcAft>
            </a:pPr>
            <a:r>
              <a:rPr lang="en" sz="3067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Deployment</a:t>
            </a:r>
            <a:endParaRPr sz="3067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096951" y="3719300"/>
            <a:ext cx="610000" cy="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algn="ctr"/>
            <a:r>
              <a:rPr lang="en" sz="4267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4267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119867" y="5423551"/>
            <a:ext cx="610000" cy="610000"/>
          </a:xfrm>
          <a:prstGeom prst="ellipse">
            <a:avLst/>
          </a:prstGeom>
          <a:solidFill>
            <a:srgbClr val="A41F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" name="Google Shape;73;p14"/>
          <p:cNvSpPr txBox="1"/>
          <p:nvPr/>
        </p:nvSpPr>
        <p:spPr>
          <a:xfrm>
            <a:off x="1444734" y="5381200"/>
            <a:ext cx="3529200" cy="7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1600"/>
              </a:spcAft>
            </a:pPr>
            <a:r>
              <a:rPr lang="en" sz="3067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More on Cloud</a:t>
            </a:r>
            <a:endParaRPr sz="3067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119867" y="5334384"/>
            <a:ext cx="610000" cy="7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sz="36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2973000" y="701533"/>
            <a:ext cx="62460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dirty="0"/>
              <a:t>Welcome</a:t>
            </a:r>
            <a:endParaRPr dirty="0"/>
          </a:p>
        </p:txBody>
      </p:sp>
      <p:sp>
        <p:nvSpPr>
          <p:cNvPr id="76" name="Google Shape;76;p14"/>
          <p:cNvSpPr/>
          <p:nvPr/>
        </p:nvSpPr>
        <p:spPr>
          <a:xfrm>
            <a:off x="6042367" y="2140267"/>
            <a:ext cx="610000" cy="610000"/>
          </a:xfrm>
          <a:prstGeom prst="ellipse">
            <a:avLst/>
          </a:prstGeom>
          <a:solidFill>
            <a:srgbClr val="A41F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" name="Google Shape;77;p14"/>
          <p:cNvSpPr txBox="1"/>
          <p:nvPr/>
        </p:nvSpPr>
        <p:spPr>
          <a:xfrm>
            <a:off x="6795167" y="2035867"/>
            <a:ext cx="3529200" cy="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SzPts val="523"/>
            </a:pPr>
            <a:r>
              <a:rPr lang="en" sz="3123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Cloud</a:t>
            </a:r>
            <a:endParaRPr sz="3123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053833" y="2140267"/>
            <a:ext cx="610000" cy="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algn="ctr"/>
            <a:r>
              <a:rPr lang="en" sz="4267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4267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030917" y="3737317"/>
            <a:ext cx="610000" cy="610000"/>
          </a:xfrm>
          <a:prstGeom prst="ellipse">
            <a:avLst/>
          </a:prstGeom>
          <a:solidFill>
            <a:srgbClr val="A41F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" name="Google Shape;80;p14"/>
          <p:cNvSpPr txBox="1"/>
          <p:nvPr/>
        </p:nvSpPr>
        <p:spPr>
          <a:xfrm>
            <a:off x="6795167" y="3682367"/>
            <a:ext cx="2809600" cy="7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3067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Breakout</a:t>
            </a:r>
            <a:endParaRPr sz="3067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030917" y="3737317"/>
            <a:ext cx="610000" cy="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algn="ctr"/>
            <a:r>
              <a:rPr lang="en" sz="4267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4267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6053833" y="5423551"/>
            <a:ext cx="610000" cy="610000"/>
          </a:xfrm>
          <a:prstGeom prst="ellipse">
            <a:avLst/>
          </a:prstGeom>
          <a:solidFill>
            <a:srgbClr val="A41F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 txBox="1"/>
          <p:nvPr/>
        </p:nvSpPr>
        <p:spPr>
          <a:xfrm>
            <a:off x="6795167" y="5381200"/>
            <a:ext cx="2931200" cy="7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3067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 &amp; A</a:t>
            </a:r>
            <a:endParaRPr sz="3067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6053833" y="5334384"/>
            <a:ext cx="610000" cy="7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sz="36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5799" y="4726334"/>
            <a:ext cx="1616433" cy="1812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9952034" y="-11"/>
            <a:ext cx="2239967" cy="211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2200900" y="2120000"/>
            <a:ext cx="7790400" cy="26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r>
              <a:rPr lang="en" dirty="0"/>
              <a:t>?</a:t>
            </a:r>
            <a:endParaRPr dirty="0"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1725133" y="4397867"/>
            <a:ext cx="8741600" cy="17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What did just happened?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1B0E79-69E8-9886-DD25-E74569569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5"/>
          <a:stretch/>
        </p:blipFill>
        <p:spPr>
          <a:xfrm rot="322982">
            <a:off x="4227295" y="-2595752"/>
            <a:ext cx="9563277" cy="9542762"/>
          </a:xfrm>
          <a:prstGeom prst="rect">
            <a:avLst/>
          </a:prstGeom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9334" y="-58733"/>
            <a:ext cx="9058267" cy="702936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 dirty="0"/>
              <a:t>Networking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354000" y="3566900"/>
            <a:ext cx="5393600" cy="6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indent="0"/>
            <a:r>
              <a:rPr lang="en-US" dirty="0"/>
              <a:t>Essential Basics</a:t>
            </a: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4294967295"/>
          </p:nvPr>
        </p:nvSpPr>
        <p:spPr>
          <a:xfrm>
            <a:off x="354000" y="4299900"/>
            <a:ext cx="6588400" cy="105249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How information is transmitted over </a:t>
            </a:r>
            <a:r>
              <a:rPr lang="en-US" sz="2000" b="1" i="0" dirty="0">
                <a:solidFill>
                  <a:srgbClr val="FF8300"/>
                </a:solidFill>
                <a:effectLst/>
                <a:latin typeface="Söhne"/>
              </a:rPr>
              <a:t>computer networks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, network architecture, HTTP, APIs, and web applications</a:t>
            </a:r>
            <a:endParaRPr sz="2000" dirty="0">
              <a:solidFill>
                <a:schemeClr val="lt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734" y="97434"/>
            <a:ext cx="1579333" cy="12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53434" y="5620467"/>
            <a:ext cx="1338567" cy="13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1198384" y="2131100"/>
            <a:ext cx="4813796" cy="4229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194729" indent="0">
              <a:buNone/>
            </a:pPr>
            <a:r>
              <a:rPr lang="en-US" sz="2400" dirty="0"/>
              <a:t>🥚 </a:t>
            </a:r>
            <a:r>
              <a:rPr lang="en" sz="2400" b="1" dirty="0">
                <a:solidFill>
                  <a:srgbClr val="FF8300"/>
                </a:solidFill>
              </a:rPr>
              <a:t>Basic</a:t>
            </a:r>
            <a:endParaRPr lang="en-US" sz="2400" dirty="0">
              <a:solidFill>
                <a:schemeClr val="accent4"/>
              </a:solidFill>
            </a:endParaRPr>
          </a:p>
          <a:p>
            <a:pPr marL="194729" indent="0">
              <a:buNone/>
            </a:pPr>
            <a:endParaRPr lang="en-US" sz="2400" dirty="0"/>
          </a:p>
          <a:p>
            <a:pPr marL="194729" indent="0">
              <a:buNone/>
            </a:pPr>
            <a:r>
              <a:rPr lang="en-US" sz="2400" dirty="0"/>
              <a:t>🥚 Layers of Networking</a:t>
            </a:r>
          </a:p>
          <a:p>
            <a:pPr marL="194729" indent="0">
              <a:buNone/>
            </a:pPr>
            <a:r>
              <a:rPr lang="en-US" sz="2400" dirty="0"/>
              <a:t>🥚 Data exchange in the Internet</a:t>
            </a:r>
          </a:p>
          <a:p>
            <a:pPr marL="194729" indent="0">
              <a:buNone/>
            </a:pPr>
            <a:r>
              <a:rPr lang="en-US" sz="2400" dirty="0"/>
              <a:t>🥚 Web application</a:t>
            </a: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2"/>
          </p:nvPr>
        </p:nvSpPr>
        <p:spPr>
          <a:xfrm>
            <a:off x="6182784" y="2131100"/>
            <a:ext cx="4813796" cy="4229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-US" sz="2400" dirty="0"/>
              <a:t>✔️ </a:t>
            </a:r>
            <a:r>
              <a:rPr lang="en" sz="2400" b="1" dirty="0">
                <a:solidFill>
                  <a:srgbClr val="FF8300"/>
                </a:solidFill>
              </a:rPr>
              <a:t>Advanced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✔️ Application layer requests and responses, GET &amp; POST</a:t>
            </a:r>
            <a:br>
              <a:rPr lang="en-US" sz="2400" dirty="0"/>
            </a:br>
            <a:r>
              <a:rPr lang="en-US" sz="2400" dirty="0"/>
              <a:t>✔️ API</a:t>
            </a:r>
          </a:p>
          <a:p>
            <a:pPr marL="0" indent="0">
              <a:buNone/>
            </a:pPr>
            <a:r>
              <a:rPr lang="en-US" sz="2400" dirty="0"/>
              <a:t>✔️ Flask</a:t>
            </a:r>
            <a:endParaRPr sz="2400"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98400" y="1039200"/>
            <a:ext cx="561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990"/>
            </a:pPr>
            <a:r>
              <a:rPr lang="en" sz="3547" dirty="0">
                <a:solidFill>
                  <a:srgbClr val="00C4C4"/>
                </a:solidFill>
              </a:rPr>
              <a:t>Networking Objectives</a:t>
            </a:r>
            <a:endParaRPr sz="3547" dirty="0">
              <a:solidFill>
                <a:srgbClr val="00C4C4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3467" y="0"/>
            <a:ext cx="1978533" cy="18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-59433" y="1687767"/>
            <a:ext cx="6679600" cy="35600"/>
          </a:xfrm>
          <a:prstGeom prst="rect">
            <a:avLst/>
          </a:prstGeom>
          <a:solidFill>
            <a:srgbClr val="0018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2720000" y="840284"/>
            <a:ext cx="7376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Layers of Networking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FAB874-060E-6E9A-040F-AD45890C7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8"/>
          <a:stretch/>
        </p:blipFill>
        <p:spPr>
          <a:xfrm>
            <a:off x="2997023" y="1731841"/>
            <a:ext cx="8946933" cy="46079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9959" y="395864"/>
            <a:ext cx="2516371" cy="105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010149"/>
            <a:ext cx="852800" cy="84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58C730-EAAC-179C-4EAD-D8FAB6C08D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"/>
          <a:stretch/>
        </p:blipFill>
        <p:spPr>
          <a:xfrm>
            <a:off x="2562562" y="0"/>
            <a:ext cx="6642397" cy="67321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FC94F-BDCB-EF26-BC00-587AEE0D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40" y="0"/>
            <a:ext cx="11868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6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8E225F-628A-A1CC-1EF9-3DC47B0C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79" y="0"/>
            <a:ext cx="7194633" cy="6766560"/>
          </a:xfrm>
          <a:prstGeom prst="rect">
            <a:avLst/>
          </a:prstGeom>
        </p:spPr>
      </p:pic>
      <p:pic>
        <p:nvPicPr>
          <p:cNvPr id="4" name="Google Shape;186;p24">
            <a:extLst>
              <a:ext uri="{FF2B5EF4-FFF2-40B4-BE49-F238E27FC236}">
                <a16:creationId xmlns:a16="http://schemas.microsoft.com/office/drawing/2014/main" id="{49397AE3-BD39-8927-0C04-1DF581B4CC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50" y="548150"/>
            <a:ext cx="4047200" cy="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7;p24">
            <a:extLst>
              <a:ext uri="{FF2B5EF4-FFF2-40B4-BE49-F238E27FC236}">
                <a16:creationId xmlns:a16="http://schemas.microsoft.com/office/drawing/2014/main" id="{FA76E610-37E9-E731-313C-8575EC840C2B}"/>
              </a:ext>
            </a:extLst>
          </p:cNvPr>
          <p:cNvSpPr txBox="1">
            <a:spLocks/>
          </p:cNvSpPr>
          <p:nvPr/>
        </p:nvSpPr>
        <p:spPr>
          <a:xfrm>
            <a:off x="183000" y="584700"/>
            <a:ext cx="3608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F35"/>
              </a:buClr>
              <a:buSzPts val="2400"/>
              <a:buFont typeface="Poppins"/>
              <a:buNone/>
              <a:defRPr sz="2400" b="1" i="0" u="none" strike="noStrike" cap="none">
                <a:solidFill>
                  <a:srgbClr val="010F3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kern="0" dirty="0"/>
              <a:t>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09593255"/>
      </p:ext>
    </p:extLst>
  </p:cSld>
  <p:clrMapOvr>
    <a:masterClrMapping/>
  </p:clrMapOvr>
</p:sld>
</file>

<file path=ppt/theme/theme1.xml><?xml version="1.0" encoding="utf-8"?>
<a:theme xmlns:a="http://schemas.openxmlformats.org/drawingml/2006/main" name="NET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ET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135</Words>
  <Application>Microsoft Office PowerPoint</Application>
  <PresentationFormat>Widescreen</PresentationFormat>
  <Paragraphs>41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Poppins</vt:lpstr>
      <vt:lpstr>Söhne</vt:lpstr>
      <vt:lpstr>NET Template</vt:lpstr>
      <vt:lpstr>1_NET Template</vt:lpstr>
      <vt:lpstr>Cloud Workshop</vt:lpstr>
      <vt:lpstr>Welcome</vt:lpstr>
      <vt:lpstr>?</vt:lpstr>
      <vt:lpstr>Networking</vt:lpstr>
      <vt:lpstr>Networking Objectives</vt:lpstr>
      <vt:lpstr>Layers of Networking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Request - Response</vt:lpstr>
      <vt:lpstr>PowerPoint Presentation</vt:lpstr>
      <vt:lpstr>PowerPoint Presentation</vt:lpstr>
      <vt:lpstr>Flask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sirius</dc:creator>
  <cp:lastModifiedBy>sirius</cp:lastModifiedBy>
  <cp:revision>5</cp:revision>
  <dcterms:created xsi:type="dcterms:W3CDTF">2024-05-04T22:21:12Z</dcterms:created>
  <dcterms:modified xsi:type="dcterms:W3CDTF">2024-05-05T00:56:30Z</dcterms:modified>
</cp:coreProperties>
</file>