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A3AA39-803D-491A-9BC3-675D7F4F913E}">
  <a:tblStyle styleId="{33A3AA39-803D-491A-9BC3-675D7F4F9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ec982d6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ec982d6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f7b18d44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f7b18d44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f7b18d4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f7b18d4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f7b18d44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f7b18d44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ef48260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ef48260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ef48260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ef48260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ef48260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ef48260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ef48260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ef48260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ef482608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ef482608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15a603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15a603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52bc0f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52bc0f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ec982d6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ec982d6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5a5872eb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5a5872eb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5a5872e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5a5872e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5a5872eb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5a5872eb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6b93c02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6b93c02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6b93c02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6b93c02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5a5872e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5a5872e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c982d62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c982d62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Arrays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7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Operations</a:t>
            </a:r>
            <a:endParaRPr b="1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949750"/>
            <a:ext cx="85206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  String representation</a:t>
            </a:r>
            <a:r>
              <a:rPr b="1" lang="en">
                <a:solidFill>
                  <a:schemeClr val="dk1"/>
                </a:solidFill>
              </a:rPr>
              <a:t> of an array: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We cannot print array elements directly in Java as it shows the memory location of that array object. 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800">
                <a:solidFill>
                  <a:schemeClr val="dk1"/>
                </a:solidFill>
              </a:rPr>
              <a:t>Arrays.toString()</a:t>
            </a:r>
            <a:r>
              <a:rPr lang="en" sz="1800">
                <a:solidFill>
                  <a:schemeClr val="dk1"/>
                </a:solidFill>
              </a:rPr>
              <a:t> method is used to represent an array.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The array elements are separated by comma and </a:t>
            </a:r>
            <a:r>
              <a:rPr lang="en" sz="1800">
                <a:solidFill>
                  <a:schemeClr val="dk1"/>
                </a:solidFill>
              </a:rPr>
              <a:t>enclosed by square brackets [ ].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1297050" y="3061525"/>
            <a:ext cx="6549900" cy="938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import java.util.Arrays;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[] courses = {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"PHY111"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"MAT110"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"ENG101"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System.out.println(courses);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System.out.println(Arrays.toString(courses)); 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1297050" y="3999625"/>
            <a:ext cx="6549900" cy="7434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[Ljava.lang.String;@379619aa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[CSE110, PHY111, MAT110, ENG101]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Operations</a:t>
            </a:r>
            <a:endParaRPr b="1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4343400" y="847675"/>
            <a:ext cx="4331100" cy="20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  Length of an </a:t>
            </a:r>
            <a:r>
              <a:rPr b="1" lang="en" sz="1700">
                <a:solidFill>
                  <a:schemeClr val="dk1"/>
                </a:solidFill>
              </a:rPr>
              <a:t>array</a:t>
            </a:r>
            <a:r>
              <a:rPr b="1" lang="en" sz="1700">
                <a:solidFill>
                  <a:schemeClr val="dk1"/>
                </a:solidFill>
              </a:rPr>
              <a:t>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Measures the number of elements in an array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.length</a:t>
            </a:r>
            <a:r>
              <a:rPr lang="en" sz="1600">
                <a:solidFill>
                  <a:schemeClr val="dk1"/>
                </a:solidFill>
              </a:rPr>
              <a:t> is used to count the number of array elements.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650450" y="3735025"/>
            <a:ext cx="5843100" cy="938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PHY111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MAT110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650450" y="2796925"/>
            <a:ext cx="5843100" cy="938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String [] courses = {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"PHY111"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"MAT110"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"ENG101"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System.out.println(courses[1]);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//Accessing element of 1st index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System.out.println(courses[2]);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//Accessing element of 2nd index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System.out.println(courses.length);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35500" y="923875"/>
            <a:ext cx="4449300" cy="166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  Access array elements:</a:t>
            </a: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Array elements can be accessed using the array name followed by an index enclosed by square brackets.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Syntax: array_name[index]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Operations (Continued)</a:t>
            </a:r>
            <a:endParaRPr b="1"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  Update array elements: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We can change the value of a specific element using the index number.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Syntax: array_name[index] = updated_value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1681650" y="2571750"/>
            <a:ext cx="5780700" cy="1056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Changing PHY111 to BIO101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[] courses = {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"CSE110"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"PHY111"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"MAT110"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"ENG101"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ourses[1] =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"BIO101"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System.out.println(courses[1]);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1681650" y="3603150"/>
            <a:ext cx="5780700" cy="564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BIO101</a:t>
            </a:r>
            <a:endParaRPr sz="1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Now try writing the code for creating an array to store names of six students, where each provide their name as input. </a:t>
            </a:r>
            <a:endParaRPr b="1" sz="2200"/>
          </a:p>
        </p:txBody>
      </p:sp>
      <p:sp>
        <p:nvSpPr>
          <p:cNvPr id="154" name="Google Shape;154;p25"/>
          <p:cNvSpPr txBox="1"/>
          <p:nvPr>
            <p:ph type="ctrTitle"/>
          </p:nvPr>
        </p:nvSpPr>
        <p:spPr>
          <a:xfrm>
            <a:off x="1444025" y="1697850"/>
            <a:ext cx="6326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E9E9E"/>
                </a:solidFill>
              </a:rPr>
              <a:t>Hint: Initiate a String array of length 6 and use a loop to take input and update each value. </a:t>
            </a:r>
            <a:endParaRPr sz="16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Multidimensional Array</a:t>
            </a:r>
            <a:endParaRPr b="1"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 Java, a multidimensional array is an array of arrays.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Data in a multidimensional array are stored in tabular form.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It is created by appending one set of square brackets ([ ]) per dimension.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simplest form of the multidimensional array is the two-dimensional array.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Dimensional Array</a:t>
            </a:r>
            <a:endParaRPr b="1"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2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Two dimensional array declaration: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1789200" y="2258575"/>
            <a:ext cx="5565600" cy="461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type array_name [ ] [ ]  =  new type [size1] [size2];</a:t>
            </a:r>
            <a:endParaRPr/>
          </a:p>
        </p:txBody>
      </p:sp>
      <p:sp>
        <p:nvSpPr>
          <p:cNvPr id="168" name="Google Shape;168;p27"/>
          <p:cNvSpPr/>
          <p:nvPr/>
        </p:nvSpPr>
        <p:spPr>
          <a:xfrm flipH="1" rot="5400000">
            <a:off x="3938700" y="2616650"/>
            <a:ext cx="240600" cy="435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3003900" y="2964075"/>
            <a:ext cx="21102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Dimension of the array</a:t>
            </a:r>
            <a:endParaRPr b="1"/>
          </a:p>
        </p:txBody>
      </p:sp>
      <p:sp>
        <p:nvSpPr>
          <p:cNvPr id="170" name="Google Shape;170;p27"/>
          <p:cNvSpPr/>
          <p:nvPr/>
        </p:nvSpPr>
        <p:spPr>
          <a:xfrm rot="5400000">
            <a:off x="6202400" y="1445875"/>
            <a:ext cx="271800" cy="13536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5283200" y="1586575"/>
            <a:ext cx="2110200" cy="4002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Size of the dimensions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Conceptual View of 2D Array</a:t>
            </a:r>
            <a:endParaRPr b="1"/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4243450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{33A3AA39-803D-491A-9BC3-675D7F4F913E}</a:tableStyleId>
              </a:tblPr>
              <a:tblGrid>
                <a:gridCol w="929775"/>
                <a:gridCol w="895725"/>
                <a:gridCol w="884450"/>
                <a:gridCol w="86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[ 0 ]</a:t>
                      </a:r>
                      <a:r>
                        <a:rPr lang="en"/>
                        <a:t> 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[ 0 ]</a:t>
                      </a:r>
                      <a:endParaRPr>
                        <a:highlight>
                          <a:srgbClr val="6D9EEB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[ 0 ]</a:t>
                      </a:r>
                      <a:r>
                        <a:rPr lang="en"/>
                        <a:t> 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[ 1 ]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[ 0 ]</a:t>
                      </a:r>
                      <a:r>
                        <a:rPr lang="en"/>
                        <a:t> 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[ 2 ]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[ 0 ]</a:t>
                      </a:r>
                      <a:r>
                        <a:rPr lang="en"/>
                        <a:t>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[ 3 ]</a:t>
                      </a:r>
                      <a:endParaRPr>
                        <a:highlight>
                          <a:srgbClr val="6D9EEB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28"/>
          <p:cNvGraphicFramePr/>
          <p:nvPr/>
        </p:nvGraphicFramePr>
        <p:xfrm>
          <a:off x="4243450" y="263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{33A3AA39-803D-491A-9BC3-675D7F4F913E}</a:tableStyleId>
              </a:tblPr>
              <a:tblGrid>
                <a:gridCol w="929775"/>
                <a:gridCol w="895725"/>
                <a:gridCol w="884450"/>
                <a:gridCol w="86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[ 1 ]</a:t>
                      </a:r>
                      <a:r>
                        <a:rPr lang="en"/>
                        <a:t> 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[ 0 ]</a:t>
                      </a:r>
                      <a:endParaRPr>
                        <a:highlight>
                          <a:srgbClr val="6D9EEB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[ 1 ]</a:t>
                      </a:r>
                      <a:r>
                        <a:rPr lang="en"/>
                        <a:t> 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[ 1 ]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[ 1 ]</a:t>
                      </a:r>
                      <a:r>
                        <a:rPr lang="en"/>
                        <a:t> 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[ 2 ]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[ 1 ]</a:t>
                      </a:r>
                      <a:r>
                        <a:rPr lang="en"/>
                        <a:t>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[ 3 ]</a:t>
                      </a:r>
                      <a:endParaRPr>
                        <a:highlight>
                          <a:srgbClr val="6D9EEB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9" name="Google Shape;179;p28"/>
          <p:cNvGraphicFramePr/>
          <p:nvPr/>
        </p:nvGraphicFramePr>
        <p:xfrm>
          <a:off x="4243450" y="320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{33A3AA39-803D-491A-9BC3-675D7F4F913E}</a:tableStyleId>
              </a:tblPr>
              <a:tblGrid>
                <a:gridCol w="929775"/>
                <a:gridCol w="895725"/>
                <a:gridCol w="884450"/>
                <a:gridCol w="86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[ 2 ]</a:t>
                      </a:r>
                      <a:r>
                        <a:rPr lang="en"/>
                        <a:t> 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[ 0 ]</a:t>
                      </a:r>
                      <a:endParaRPr>
                        <a:highlight>
                          <a:srgbClr val="6D9EEB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[ 2 ]</a:t>
                      </a:r>
                      <a:r>
                        <a:rPr lang="en"/>
                        <a:t> 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[ 1 ]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[ 2 ]</a:t>
                      </a:r>
                      <a:r>
                        <a:rPr lang="en"/>
                        <a:t> 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[ 2 ]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[ 2 ]</a:t>
                      </a:r>
                      <a:r>
                        <a:rPr lang="en"/>
                        <a:t> </a:t>
                      </a:r>
                      <a:r>
                        <a:rPr lang="en">
                          <a:highlight>
                            <a:srgbClr val="6D9EEB"/>
                          </a:highlight>
                        </a:rPr>
                        <a:t>[ 3 ]</a:t>
                      </a:r>
                      <a:endParaRPr>
                        <a:highlight>
                          <a:srgbClr val="6D9EEB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" name="Google Shape;180;p28"/>
          <p:cNvSpPr txBox="1"/>
          <p:nvPr/>
        </p:nvSpPr>
        <p:spPr>
          <a:xfrm>
            <a:off x="614050" y="2649250"/>
            <a:ext cx="326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int twoD [ ] [ ] = new int [3] [4]</a:t>
            </a:r>
            <a:endParaRPr/>
          </a:p>
        </p:txBody>
      </p:sp>
      <p:sp>
        <p:nvSpPr>
          <p:cNvPr id="181" name="Google Shape;181;p28"/>
          <p:cNvSpPr/>
          <p:nvPr/>
        </p:nvSpPr>
        <p:spPr>
          <a:xfrm flipH="1" rot="5400000">
            <a:off x="3093100" y="3071450"/>
            <a:ext cx="240600" cy="1926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2946850" y="3290100"/>
            <a:ext cx="5331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9900"/>
                </a:highlight>
              </a:rPr>
              <a:t>Row</a:t>
            </a:r>
            <a:endParaRPr b="1" sz="1300">
              <a:solidFill>
                <a:schemeClr val="dk1"/>
              </a:solidFill>
              <a:highlight>
                <a:srgbClr val="FF9900"/>
              </a:highlight>
            </a:endParaRPr>
          </a:p>
        </p:txBody>
      </p:sp>
      <p:sp>
        <p:nvSpPr>
          <p:cNvPr id="183" name="Google Shape;183;p28"/>
          <p:cNvSpPr/>
          <p:nvPr/>
        </p:nvSpPr>
        <p:spPr>
          <a:xfrm rot="5400000">
            <a:off x="3384075" y="2526000"/>
            <a:ext cx="271800" cy="1926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3080175" y="2245800"/>
            <a:ext cx="8796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highlight>
                  <a:srgbClr val="6D9EEB"/>
                </a:highlight>
              </a:rPr>
              <a:t>Column</a:t>
            </a:r>
            <a:endParaRPr b="1" sz="1300">
              <a:highlight>
                <a:srgbClr val="6D9EEB"/>
              </a:highlight>
            </a:endParaRPr>
          </a:p>
        </p:txBody>
      </p:sp>
      <p:sp>
        <p:nvSpPr>
          <p:cNvPr id="185" name="Google Shape;185;p28"/>
          <p:cNvSpPr/>
          <p:nvPr/>
        </p:nvSpPr>
        <p:spPr>
          <a:xfrm rot="5400000">
            <a:off x="5893425" y="59463"/>
            <a:ext cx="271800" cy="3527400"/>
          </a:xfrm>
          <a:prstGeom prst="leftBrace">
            <a:avLst>
              <a:gd fmla="val 317271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/>
        </p:nvSpPr>
        <p:spPr>
          <a:xfrm>
            <a:off x="4397925" y="1287075"/>
            <a:ext cx="32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4 columns. From index 0 to 3</a:t>
            </a:r>
            <a:endParaRPr b="1">
              <a:solidFill>
                <a:srgbClr val="3C78D8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 rot="10800000">
            <a:off x="7996925" y="2092975"/>
            <a:ext cx="271800" cy="1490100"/>
          </a:xfrm>
          <a:prstGeom prst="leftBrace">
            <a:avLst>
              <a:gd fmla="val 317271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 rot="5400000">
            <a:off x="7280675" y="2637925"/>
            <a:ext cx="23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3 rows. From index 0 to 2</a:t>
            </a:r>
            <a:endParaRPr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50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2D Array Initialization</a:t>
            </a:r>
            <a:endParaRPr b="1"/>
          </a:p>
        </p:txBody>
      </p:sp>
      <p:sp>
        <p:nvSpPr>
          <p:cNvPr id="194" name="Google Shape;194;p29"/>
          <p:cNvSpPr txBox="1"/>
          <p:nvPr/>
        </p:nvSpPr>
        <p:spPr>
          <a:xfrm>
            <a:off x="1122150" y="1350575"/>
            <a:ext cx="6899700" cy="278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TwoDArray 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args[]) 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twoD[][]= new int[3][4];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= 0;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</a:t>
            </a:r>
            <a:r>
              <a:rPr lang="en" sz="11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row=0; row&lt;twoD.length; row++){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for(</a:t>
            </a:r>
            <a:r>
              <a:rPr lang="en" sz="11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col=0; col&lt;twoD[row].length; col++) {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twoD[row][col] = value;   </a:t>
            </a:r>
            <a:r>
              <a:rPr lang="en" sz="104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Assigning values to the array</a:t>
            </a:r>
            <a:endParaRPr sz="104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value++;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099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1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32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2D Array </a:t>
            </a:r>
            <a:r>
              <a:rPr b="1" lang="en"/>
              <a:t>Example</a:t>
            </a:r>
            <a:endParaRPr b="1"/>
          </a:p>
        </p:txBody>
      </p:sp>
      <p:sp>
        <p:nvSpPr>
          <p:cNvPr id="200" name="Google Shape;200;p30"/>
          <p:cNvSpPr txBox="1"/>
          <p:nvPr/>
        </p:nvSpPr>
        <p:spPr>
          <a:xfrm>
            <a:off x="1339050" y="961075"/>
            <a:ext cx="6899700" cy="2880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TwoDArray {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args[]) {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twoD[][]= new int[3][4];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 = 0;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</a:t>
            </a:r>
            <a:r>
              <a:rPr lang="en" sz="10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row=0; row&lt;twoD.length; row++){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for(</a:t>
            </a:r>
            <a:r>
              <a:rPr lang="en" sz="10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col=0; col&lt;row.length; col++) {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twoD[row][col] = value;   </a:t>
            </a:r>
            <a:r>
              <a:rPr lang="en" sz="104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Assigning values to the array</a:t>
            </a:r>
            <a:endParaRPr sz="104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value++;}}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for(</a:t>
            </a:r>
            <a:r>
              <a:rPr lang="en" sz="10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row=0; row&lt;3; row++) {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for(</a:t>
            </a:r>
            <a:r>
              <a:rPr lang="en" sz="104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col=0; col&lt;4; col++){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System.out.print(twoD[row][col] + " ");}  </a:t>
            </a:r>
            <a:r>
              <a:rPr lang="en" sz="1040">
                <a:solidFill>
                  <a:srgbClr val="93C47D"/>
                </a:solidFill>
                <a:latin typeface="Courier New"/>
                <a:ea typeface="Courier New"/>
                <a:cs typeface="Courier New"/>
                <a:sym typeface="Courier New"/>
              </a:rPr>
              <a:t>// printing the array</a:t>
            </a:r>
            <a:endParaRPr sz="1040">
              <a:solidFill>
                <a:srgbClr val="93C47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System.out.println();}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1339050" y="3740325"/>
            <a:ext cx="6899700" cy="1046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</a:t>
            </a:r>
            <a:r>
              <a:rPr lang="en" sz="1000">
                <a:latin typeface="Courier New"/>
                <a:ea typeface="Courier New"/>
                <a:cs typeface="Courier New"/>
                <a:sym typeface="Courier New"/>
              </a:rPr>
              <a:t>n TwoDArray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0 1 2 3 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4 5 6 7 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8 9 10 11 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Operations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an array?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 array is a collection of values of the same data type.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length of an array remains constant once it’s created.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elements are </a:t>
            </a:r>
            <a:r>
              <a:rPr lang="en">
                <a:solidFill>
                  <a:schemeClr val="dk1"/>
                </a:solidFill>
              </a:rPr>
              <a:t>separated</a:t>
            </a:r>
            <a:r>
              <a:rPr lang="en">
                <a:solidFill>
                  <a:schemeClr val="dk1"/>
                </a:solidFill>
              </a:rPr>
              <a:t> using comma when initialized.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Arrays are considered as objects in java.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Number of elements of an array is called the length of an array.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999350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00"/>
                </a:solidFill>
              </a:rPr>
              <a:t>THANK YOU!</a:t>
            </a:r>
            <a:endParaRPr b="1"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</a:t>
            </a:r>
            <a:r>
              <a:rPr b="1" lang="en"/>
              <a:t>Declaration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7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“new” Keyword is used to create arrays.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While initializing an array we declare the type of the elements and the size of the array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Initially array contains the default values of the specified data type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Syntax: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2313450" y="3503725"/>
            <a:ext cx="4611300" cy="4155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ype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array_name  =  new type[size];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" name="Google Shape;68;p15"/>
          <p:cNvSpPr/>
          <p:nvPr/>
        </p:nvSpPr>
        <p:spPr>
          <a:xfrm rot="5400000">
            <a:off x="5536525" y="2602970"/>
            <a:ext cx="249300" cy="15522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839775" y="2823025"/>
            <a:ext cx="1642800" cy="43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Allocating </a:t>
            </a:r>
            <a:r>
              <a:rPr b="1" lang="en"/>
              <a:t>memory</a:t>
            </a:r>
            <a:r>
              <a:rPr b="1" lang="en"/>
              <a:t> to array</a:t>
            </a:r>
            <a:endParaRPr b="1"/>
          </a:p>
        </p:txBody>
      </p:sp>
      <p:sp>
        <p:nvSpPr>
          <p:cNvPr id="70" name="Google Shape;70;p15"/>
          <p:cNvSpPr/>
          <p:nvPr/>
        </p:nvSpPr>
        <p:spPr>
          <a:xfrm>
            <a:off x="2701400" y="4194025"/>
            <a:ext cx="1518300" cy="35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Declaring array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 flipH="1" rot="5400000">
            <a:off x="3323150" y="3096475"/>
            <a:ext cx="274800" cy="1920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313450" y="3488125"/>
            <a:ext cx="4611300" cy="43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[] arr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ay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new String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[3];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</a:t>
            </a:r>
            <a:r>
              <a:rPr b="1" lang="en"/>
              <a:t>Initialization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63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 initialize an array at the time of declaration.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Initializing </a:t>
            </a:r>
            <a:r>
              <a:rPr lang="en">
                <a:solidFill>
                  <a:schemeClr val="dk1"/>
                </a:solidFill>
              </a:rPr>
              <a:t>using</a:t>
            </a:r>
            <a:r>
              <a:rPr lang="en">
                <a:solidFill>
                  <a:schemeClr val="dk1"/>
                </a:solidFill>
              </a:rPr>
              <a:t> an array initializer (a comma-separated list of expressions enclosed in braces)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Syntax: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1790700" y="3202813"/>
            <a:ext cx="55626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ype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array_name = {val1, val2,... valN};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6"/>
          <p:cNvSpPr/>
          <p:nvPr/>
        </p:nvSpPr>
        <p:spPr>
          <a:xfrm flipH="1" rot="5400000">
            <a:off x="3031425" y="2763175"/>
            <a:ext cx="240600" cy="1920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392575" y="3843625"/>
            <a:ext cx="1518300" cy="351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Declaring array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 rot="5400000">
            <a:off x="5791550" y="1979275"/>
            <a:ext cx="271800" cy="2175300"/>
          </a:xfrm>
          <a:prstGeom prst="leftBrace">
            <a:avLst>
              <a:gd fmla="val 0" name="adj1"/>
              <a:gd fmla="val 48894" name="adj2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106050" y="2499625"/>
            <a:ext cx="1642800" cy="431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Initializing array</a:t>
            </a:r>
            <a:endParaRPr b="1"/>
          </a:p>
        </p:txBody>
      </p:sp>
      <p:sp>
        <p:nvSpPr>
          <p:cNvPr id="84" name="Google Shape;84;p16"/>
          <p:cNvSpPr txBox="1"/>
          <p:nvPr/>
        </p:nvSpPr>
        <p:spPr>
          <a:xfrm>
            <a:off x="1790700" y="3202825"/>
            <a:ext cx="5562600" cy="400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[] intArray   = 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{1,2,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,-3,4,7,9,-4};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Index of an Array</a:t>
            </a:r>
            <a:endParaRPr b="1"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28688" y="1118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elements of an array holds a position or index.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first element in every array has index </a:t>
            </a:r>
            <a:r>
              <a:rPr b="1" lang="en">
                <a:solidFill>
                  <a:schemeClr val="dk1"/>
                </a:solidFill>
              </a:rPr>
              <a:t>zero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last element has index number (</a:t>
            </a:r>
            <a:r>
              <a:rPr b="1" lang="en">
                <a:solidFill>
                  <a:schemeClr val="dk1"/>
                </a:solidFill>
              </a:rPr>
              <a:t>array.length - 1)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Index number is enclosed by square brackets [ ]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1405675" y="277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{33A3AA39-803D-491A-9BC3-675D7F4F913E}</a:tableStyleId>
              </a:tblPr>
              <a:tblGrid>
                <a:gridCol w="882200"/>
                <a:gridCol w="916225"/>
                <a:gridCol w="825550"/>
                <a:gridCol w="814250"/>
                <a:gridCol w="836900"/>
                <a:gridCol w="893525"/>
                <a:gridCol w="836925"/>
                <a:gridCol w="9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1405688" y="33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{33A3AA39-803D-491A-9BC3-675D7F4F913E}</a:tableStyleId>
              </a:tblPr>
              <a:tblGrid>
                <a:gridCol w="863800"/>
                <a:gridCol w="934625"/>
                <a:gridCol w="825550"/>
                <a:gridCol w="814250"/>
                <a:gridCol w="836900"/>
                <a:gridCol w="893525"/>
                <a:gridCol w="836925"/>
                <a:gridCol w="904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7"/>
          <p:cNvSpPr txBox="1"/>
          <p:nvPr/>
        </p:nvSpPr>
        <p:spPr>
          <a:xfrm>
            <a:off x="427675" y="2775775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Elements</a:t>
            </a:r>
            <a:endParaRPr b="1"/>
          </a:p>
        </p:txBody>
      </p:sp>
      <p:sp>
        <p:nvSpPr>
          <p:cNvPr id="94" name="Google Shape;94;p17"/>
          <p:cNvSpPr txBox="1"/>
          <p:nvPr/>
        </p:nvSpPr>
        <p:spPr>
          <a:xfrm>
            <a:off x="427675" y="3370000"/>
            <a:ext cx="97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Indices</a:t>
            </a:r>
            <a:endParaRPr b="1"/>
          </a:p>
        </p:txBody>
      </p:sp>
      <p:cxnSp>
        <p:nvCxnSpPr>
          <p:cNvPr id="95" name="Google Shape;95;p17"/>
          <p:cNvCxnSpPr/>
          <p:nvPr/>
        </p:nvCxnSpPr>
        <p:spPr>
          <a:xfrm>
            <a:off x="1813350" y="4026425"/>
            <a:ext cx="60951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3303150" y="4026425"/>
            <a:ext cx="25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Length = 8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Array Initialization Example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145550" y="1377163"/>
            <a:ext cx="6852900" cy="1877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Array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array =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new 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{1,2,3,4};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[1, 2, 3, 4]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array2 = {1,2,3,4,7,9};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[1, 2, 3, 4, 7, 9]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[] array3 =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new int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[3];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[0, 0, 0]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array3[0] = 9;              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[9, 0, 0]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array3[1] = 5;              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[9, 5, 0]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    array3[2] = 16;                       </a:t>
            </a: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[9, 5, 16]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810600" y="3448650"/>
            <a:ext cx="752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can also initialize an array using loops and taking inputs from the user.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Iteration</a:t>
            </a:r>
            <a:endParaRPr b="1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Array iteration means accessing each element of an array one by one.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We can use the concept of loops to iterate an array.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1339050" y="1113138"/>
            <a:ext cx="6465900" cy="1793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ArrayIteration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 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= new int []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44, 3, 1, 12, -10};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i&lt;array.length; i++){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"Index:"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+i+ </a:t>
            </a:r>
            <a:r>
              <a:rPr lang="en" sz="11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 Element: "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array[i]);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1339050" y="2906250"/>
            <a:ext cx="6465900" cy="1522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n ArrayIteration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Index:0 Element: 44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Index:1 Element: 3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Index:2 Element: 1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Index:3 Element: 12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Index:4 Element: -10</a:t>
            </a:r>
            <a:endParaRPr sz="10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Iteration - for loop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339050" y="1110275"/>
            <a:ext cx="6465900" cy="2281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ArrayIteration2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{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array2 = {1,2,3,4}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 count = 0;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hile (count&lt;array2.length){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</a:t>
            </a: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array2[count]);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count++;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1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AutoNum type="arabicPeriod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339050" y="3391900"/>
            <a:ext cx="6465900" cy="1327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</a:t>
            </a: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n ArrayIteration2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Array Iteration - while loop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