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21" r:id="rId2"/>
    <p:sldMasterId id="2147483833" r:id="rId3"/>
    <p:sldMasterId id="2147483846" r:id="rId4"/>
  </p:sldMasterIdLst>
  <p:notesMasterIdLst>
    <p:notesMasterId r:id="rId20"/>
  </p:notesMasterIdLst>
  <p:sldIdLst>
    <p:sldId id="328" r:id="rId5"/>
    <p:sldId id="426" r:id="rId6"/>
    <p:sldId id="427" r:id="rId7"/>
    <p:sldId id="428" r:id="rId8"/>
    <p:sldId id="429" r:id="rId9"/>
    <p:sldId id="430" r:id="rId10"/>
    <p:sldId id="433" r:id="rId11"/>
    <p:sldId id="434" r:id="rId12"/>
    <p:sldId id="435" r:id="rId13"/>
    <p:sldId id="436" r:id="rId14"/>
    <p:sldId id="437" r:id="rId15"/>
    <p:sldId id="438" r:id="rId16"/>
    <p:sldId id="440" r:id="rId17"/>
    <p:sldId id="441" r:id="rId18"/>
    <p:sldId id="442" r:id="rId19"/>
  </p:sldIdLst>
  <p:sldSz cx="12192000" cy="6858000"/>
  <p:notesSz cx="6858000" cy="9144000"/>
  <p:custShowLst>
    <p:custShow name="Custom Show 1" id="0">
      <p:sldLst/>
    </p:custShow>
  </p:custShowLst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94D6F7-3C4A-4DCE-A8F3-2B62353E58D8}">
          <p14:sldIdLst>
            <p14:sldId id="328"/>
          </p14:sldIdLst>
        </p14:section>
        <p14:section name="Untitled Section" id="{55AC8F5A-5E9E-4489-A7C6-71ED1D00810B}">
          <p14:sldIdLst>
            <p14:sldId id="426"/>
            <p14:sldId id="427"/>
            <p14:sldId id="428"/>
            <p14:sldId id="429"/>
            <p14:sldId id="430"/>
            <p14:sldId id="433"/>
            <p14:sldId id="434"/>
            <p14:sldId id="435"/>
            <p14:sldId id="436"/>
            <p14:sldId id="437"/>
            <p14:sldId id="438"/>
            <p14:sldId id="44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BE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1830" autoAdjust="0"/>
  </p:normalViewPr>
  <p:slideViewPr>
    <p:cSldViewPr>
      <p:cViewPr varScale="1">
        <p:scale>
          <a:sx n="76" d="100"/>
          <a:sy n="76" d="100"/>
        </p:scale>
        <p:origin x="4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60E0-B720-448D-BF09-1AC319A31F27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6D5E0-9633-4879-AA0A-8F3B69186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D5E0-9633-4879-AA0A-8F3B69186A9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447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246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085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089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1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609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70" y="1905005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9" y="4344993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173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6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3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6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" y="6238880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54319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93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3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106931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08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4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93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3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5894469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8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0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0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5B6-8B4F-4320-8AD2-B039C8835D13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B8E5-903E-4260-A0D8-E8B36C91AD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770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59D1-29AE-40E4-A239-31BD62259200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299-7AE2-4489-8F23-15F97139A3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05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A42-6E29-4339-8C06-D6D692BB533D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1E10-B70B-476A-9774-D2E08CED77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415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9FE6-E278-4B78-9BAB-2788F930C8B8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F34A-2118-4CC8-9AB6-C8E6210F11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9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44EC-C3C3-4D66-B0B5-256F80B0A62A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F8C8-ED3C-4C3B-A92E-CA156B1D1E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439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80DD-9E7A-4859-A40E-F4B7709412EE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A37-8C96-456D-8A5E-AF417AC2E4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3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5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02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155-449C-451E-81FC-80B1246ECCEA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C662-4350-4E69-A50F-4ECE2A67CC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435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826-9603-45E4-A7EE-83A2E4780ACE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CAB-6828-4EFC-A687-C5C82BDF59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871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8A4F-7C19-483E-8978-7B60AACF1D8D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3AD-F6A9-4110-AECA-34472059B9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52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2D83-6910-4643-A938-5CB6CD4D73A3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75EE-1D80-4666-89FA-08875A833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487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8CF-A742-4EEA-AB5E-69D14164A041}" type="datetimeFigureOut">
              <a:rPr lang="en-US" altLang="en-US" smtClean="0"/>
              <a:pPr/>
              <a:t>9/19/2020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95C-731C-4776-9937-011BBE58A0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54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0662E95-3C2A-4865-BE4A-8986D5EEB201}" type="datetimeFigureOut">
              <a:rPr lang="en-US" altLang="en-US"/>
              <a:pPr/>
              <a:t>9/19/2020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BF8E0CA-435B-430F-9FA9-680DA03BB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09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1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20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8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6289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04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8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4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5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4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5"/>
            <a:ext cx="5486400" cy="1742015"/>
          </a:xfrm>
        </p:spPr>
        <p:txBody>
          <a:bodyPr/>
          <a:lstStyle>
            <a:lvl1pPr marL="339968" indent="-339968">
              <a:lnSpc>
                <a:spcPct val="90000"/>
              </a:lnSpc>
              <a:defRPr sz="2800"/>
            </a:lvl1pPr>
            <a:lvl2pPr marL="673322" indent="-325416">
              <a:lnSpc>
                <a:spcPct val="90000"/>
              </a:lnSpc>
              <a:defRPr sz="2400"/>
            </a:lvl2pPr>
            <a:lvl3pPr marL="953761" indent="-288377">
              <a:lnSpc>
                <a:spcPct val="90000"/>
              </a:lnSpc>
              <a:defRPr sz="2000"/>
            </a:lvl3pPr>
            <a:lvl4pPr marL="1227588" indent="-273826">
              <a:lnSpc>
                <a:spcPct val="90000"/>
              </a:lnSpc>
              <a:defRPr sz="1800"/>
            </a:lvl4pPr>
            <a:lvl5pPr marL="1515965" indent="-280440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5"/>
            <a:ext cx="5486400" cy="1742015"/>
          </a:xfrm>
        </p:spPr>
        <p:txBody>
          <a:bodyPr/>
          <a:lstStyle>
            <a:lvl1pPr marL="347906" indent="-347906">
              <a:lnSpc>
                <a:spcPct val="90000"/>
              </a:lnSpc>
              <a:defRPr sz="2800"/>
            </a:lvl1pPr>
            <a:lvl2pPr marL="673322" indent="-339968">
              <a:lnSpc>
                <a:spcPct val="90000"/>
              </a:lnSpc>
              <a:defRPr sz="2400"/>
            </a:lvl2pPr>
            <a:lvl3pPr marL="961699" indent="-302928">
              <a:lnSpc>
                <a:spcPct val="90000"/>
              </a:lnSpc>
              <a:defRPr sz="2000"/>
            </a:lvl3pPr>
            <a:lvl4pPr marL="1227588" indent="-265889">
              <a:lnSpc>
                <a:spcPct val="90000"/>
              </a:lnSpc>
              <a:defRPr sz="1800"/>
            </a:lvl4pPr>
            <a:lvl5pPr marL="1515965" indent="-273826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36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5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64" indent="-281764">
              <a:defRPr sz="2300"/>
            </a:lvl1pPr>
            <a:lvl2pPr marL="562205" indent="-265889">
              <a:defRPr sz="2000"/>
            </a:lvl2pPr>
            <a:lvl3pPr marL="813542" indent="-243401">
              <a:defRPr sz="1800"/>
            </a:lvl3pPr>
            <a:lvl4pPr marL="1050328" indent="-228850">
              <a:defRPr sz="1700"/>
            </a:lvl4pPr>
            <a:lvl5pPr marL="1279179" indent="-206362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5" y="1757805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14" indent="-296314">
              <a:defRPr sz="2300"/>
            </a:lvl1pPr>
            <a:lvl2pPr marL="570140" indent="-273826">
              <a:defRPr sz="2000"/>
            </a:lvl2pPr>
            <a:lvl3pPr marL="821478" indent="-244725">
              <a:defRPr sz="1800"/>
            </a:lvl3pPr>
            <a:lvl4pPr marL="1050328" indent="-236787">
              <a:defRPr sz="1700"/>
            </a:lvl4pPr>
            <a:lvl5pPr marL="1279179" indent="-220913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260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76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8499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648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92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80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1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1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65" indent="-396865" algn="l" defTabSz="914340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96865" algn="l" defTabSz="914340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57" indent="-344479" algn="l" defTabSz="914340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23" indent="-346066" algn="l" defTabSz="914340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465" indent="-336542" algn="l" defTabSz="914340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0576D9F-AE76-471A-8AFD-2C7A82EE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WINDOWS\Desktop\ramesh\hardware%20powerpoint\keyboard-apple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with Keyboard and Display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Nafis</a:t>
            </a:r>
            <a:r>
              <a:rPr lang="en-US" dirty="0" smtClean="0"/>
              <a:t> </a:t>
            </a:r>
            <a:r>
              <a:rPr lang="en-US" dirty="0" err="1" smtClean="0"/>
              <a:t>Mustakin</a:t>
            </a:r>
            <a:endParaRPr lang="en-US" dirty="0" smtClean="0"/>
          </a:p>
          <a:p>
            <a:r>
              <a:rPr lang="en-US" dirty="0" smtClean="0"/>
              <a:t>Lecturer</a:t>
            </a:r>
            <a:r>
              <a:rPr lang="en-US" smtClean="0"/>
              <a:t>, CSE-UIU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6413"/>
            <a:ext cx="8229600" cy="788987"/>
          </a:xfrm>
        </p:spPr>
        <p:txBody>
          <a:bodyPr/>
          <a:lstStyle/>
          <a:p>
            <a:r>
              <a:rPr lang="en-US" altLang="en-US" sz="4800" dirty="0">
                <a:solidFill>
                  <a:srgbClr val="FF0000"/>
                </a:solidFill>
                <a:latin typeface="Rockwell Condensed" panose="02060603050405020104" pitchFamily="18" charset="0"/>
              </a:rPr>
              <a:t>Seven-Segment LEDs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Seven-segment LEDs</a:t>
            </a:r>
          </a:p>
          <a:p>
            <a:pPr lvl="1"/>
            <a:r>
              <a:rPr lang="en-US" altLang="en-US" dirty="0"/>
              <a:t>Often used to display BCD numbers (1 through 9) and a few alphabets</a:t>
            </a:r>
          </a:p>
          <a:p>
            <a:pPr lvl="1"/>
            <a:r>
              <a:rPr lang="en-US" altLang="en-US" dirty="0"/>
              <a:t>A group of eight LEDs physically mounted in the shape of the number eight plus a decimal point as shown in Figure 9-5 (a)  </a:t>
            </a:r>
          </a:p>
          <a:p>
            <a:pPr lvl="1"/>
            <a:r>
              <a:rPr lang="en-US" altLang="en-US" dirty="0"/>
              <a:t>Each LED is called a </a:t>
            </a:r>
            <a:r>
              <a:rPr lang="en-US" altLang="en-US" dirty="0">
                <a:solidFill>
                  <a:srgbClr val="FF0000"/>
                </a:solidFill>
              </a:rPr>
              <a:t>segment</a:t>
            </a:r>
            <a:r>
              <a:rPr lang="en-US" altLang="en-US" dirty="0"/>
              <a:t> and labeled as ‘a’ through ‘g’.</a:t>
            </a:r>
          </a:p>
        </p:txBody>
      </p:sp>
    </p:spTree>
    <p:extLst>
      <p:ext uri="{BB962C8B-B14F-4D97-AF65-F5344CB8AC3E}">
        <p14:creationId xmlns:p14="http://schemas.microsoft.com/office/powerpoint/2010/main" val="24193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79144_09_05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133600"/>
            <a:ext cx="2474913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65313"/>
            <a:ext cx="4038600" cy="3021012"/>
          </a:xfrm>
        </p:spPr>
        <p:txBody>
          <a:bodyPr/>
          <a:lstStyle/>
          <a:p>
            <a:r>
              <a:rPr lang="en-US" altLang="en-US" sz="2400"/>
              <a:t>Two types of seven-segment LEDs </a:t>
            </a:r>
          </a:p>
          <a:p>
            <a:pPr lvl="1"/>
            <a:r>
              <a:rPr lang="en-US" altLang="en-US" sz="2000"/>
              <a:t>Common anode </a:t>
            </a:r>
          </a:p>
          <a:p>
            <a:pPr lvl="1"/>
            <a:r>
              <a:rPr lang="en-US" altLang="en-US" sz="2000"/>
              <a:t>Common cathode </a:t>
            </a:r>
          </a:p>
          <a:p>
            <a:endParaRPr lang="en-US" altLang="en-US" sz="2400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334000" y="5562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decimal point</a:t>
            </a: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 flipV="1">
            <a:off x="4419600" y="5105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28800" y="506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4800" dirty="0">
                <a:solidFill>
                  <a:srgbClr val="FF0000"/>
                </a:solidFill>
                <a:latin typeface="Rockwell Condensed" panose="02060603050405020104" pitchFamily="18" charset="0"/>
              </a:rPr>
              <a:t>Seven-Segment LEDs</a:t>
            </a:r>
          </a:p>
        </p:txBody>
      </p:sp>
    </p:spTree>
    <p:extLst>
      <p:ext uri="{BB962C8B-B14F-4D97-AF65-F5344CB8AC3E}">
        <p14:creationId xmlns:p14="http://schemas.microsoft.com/office/powerpoint/2010/main" val="42211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79144_09_0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1"/>
            <a:ext cx="3886200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362200"/>
            <a:ext cx="4038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In a common anode seven-segment LED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All anodes are connected together to a power supply and cathodes are connected to data lines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Logic 0 turns on a segment.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Example: To display digit 1, all segments except b and c should be off.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Byte 11111001 = F9H will display digit 1.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152401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4800" dirty="0">
                <a:solidFill>
                  <a:srgbClr val="FF0000"/>
                </a:solidFill>
                <a:latin typeface="Rockwell Condensed" panose="02060603050405020104" pitchFamily="18" charset="0"/>
              </a:rPr>
              <a:t>Common Anode Seven-Segment LEDs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038600" y="2362200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Anode</a:t>
            </a:r>
          </a:p>
        </p:txBody>
      </p:sp>
    </p:spTree>
    <p:extLst>
      <p:ext uri="{BB962C8B-B14F-4D97-AF65-F5344CB8AC3E}">
        <p14:creationId xmlns:p14="http://schemas.microsoft.com/office/powerpoint/2010/main" val="41705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79144_09_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1"/>
            <a:ext cx="3581400" cy="27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2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In a common cathode seven-segment LED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All cathodes are connected together to ground and the anodes are connected to data lines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Logic 1 turns on a segment.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Example: To display digit 1, all segments except b and c should be off.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Byte 00000110 = 06H will display digit 1.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152401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4800" dirty="0">
                <a:solidFill>
                  <a:srgbClr val="FF0000"/>
                </a:solidFill>
                <a:latin typeface="Rockwell Condensed" panose="02060603050405020104" pitchFamily="18" charset="0"/>
              </a:rPr>
              <a:t>Common Cathode Seven-Segment LEDs</a:t>
            </a:r>
          </a:p>
        </p:txBody>
      </p:sp>
    </p:spTree>
    <p:extLst>
      <p:ext uri="{BB962C8B-B14F-4D97-AF65-F5344CB8AC3E}">
        <p14:creationId xmlns:p14="http://schemas.microsoft.com/office/powerpoint/2010/main" val="29899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152401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4800" dirty="0">
                <a:solidFill>
                  <a:srgbClr val="FF0000"/>
                </a:solidFill>
                <a:latin typeface="Rockwell Condensed" panose="02060603050405020104" pitchFamily="18" charset="0"/>
              </a:rPr>
              <a:t>Directly Driving Seven-Segment LEDs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47801"/>
            <a:ext cx="39624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152401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4800" dirty="0">
                <a:solidFill>
                  <a:srgbClr val="FF0000"/>
                </a:solidFill>
                <a:latin typeface="Rockwell Condensed" panose="02060603050405020104" pitchFamily="18" charset="0"/>
              </a:rPr>
              <a:t>Directly Driving Seven-Segment LEDs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9800" y="1447800"/>
            <a:ext cx="7543800" cy="485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D34817">
                  <a:lumMod val="75000"/>
                </a:srgbClr>
              </a:buClr>
              <a:defRPr/>
            </a:pPr>
            <a:r>
              <a:rPr lang="en-US" sz="2000" dirty="0">
                <a:solidFill>
                  <a:srgbClr val="00B050"/>
                </a:solidFill>
                <a:latin typeface="Rockwell" panose="02060603020205020403"/>
              </a:rPr>
              <a:t>Advantages</a:t>
            </a:r>
          </a:p>
          <a:p>
            <a:pPr lvl="1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700" dirty="0">
                <a:solidFill>
                  <a:sysClr val="windowText" lastClr="000000"/>
                </a:solidFill>
                <a:latin typeface="Rockwell" panose="02060603020205020403"/>
              </a:rPr>
              <a:t>Works well for driving just one or two LEDs</a:t>
            </a:r>
          </a:p>
          <a:p>
            <a:pPr fontAlgn="auto">
              <a:spcAft>
                <a:spcPts val="0"/>
              </a:spcAft>
              <a:buClr>
                <a:srgbClr val="D34817">
                  <a:lumMod val="75000"/>
                </a:srgbClr>
              </a:buClr>
              <a:defRPr/>
            </a:pPr>
            <a:r>
              <a:rPr lang="en-US" sz="2000" dirty="0">
                <a:solidFill>
                  <a:srgbClr val="FF0000"/>
                </a:solidFill>
                <a:latin typeface="Rockwell" panose="02060603020205020403"/>
              </a:rPr>
              <a:t>Disadvantages</a:t>
            </a:r>
          </a:p>
          <a:p>
            <a:pPr lvl="1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700" dirty="0">
                <a:solidFill>
                  <a:sysClr val="windowText" lastClr="000000"/>
                </a:solidFill>
                <a:latin typeface="Rockwell" panose="02060603020205020403"/>
              </a:rPr>
              <a:t>Have several problems if we want to drive more digits</a:t>
            </a:r>
          </a:p>
          <a:p>
            <a:pPr lvl="2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550" dirty="0">
                <a:solidFill>
                  <a:sysClr val="windowText" lastClr="000000"/>
                </a:solidFill>
                <a:latin typeface="Rockwell" panose="02060603020205020403"/>
              </a:rPr>
              <a:t>Assume we want to Display 8 Digits</a:t>
            </a:r>
          </a:p>
          <a:p>
            <a:pPr lvl="2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550" dirty="0">
                <a:solidFill>
                  <a:sysClr val="windowText" lastClr="000000"/>
                </a:solidFill>
                <a:latin typeface="Rockwell" panose="02060603020205020403"/>
              </a:rPr>
              <a:t>For worst case calculation, assume all 8 digits are displaying digit 8</a:t>
            </a:r>
          </a:p>
          <a:p>
            <a:pPr lvl="2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550" dirty="0">
                <a:solidFill>
                  <a:sysClr val="windowText" lastClr="000000"/>
                </a:solidFill>
                <a:latin typeface="Rockwell" panose="02060603020205020403"/>
              </a:rPr>
              <a:t>20 mA per segment gives a current of 140 mA per digit</a:t>
            </a:r>
          </a:p>
          <a:p>
            <a:pPr lvl="2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550" dirty="0">
                <a:solidFill>
                  <a:sysClr val="windowText" lastClr="000000"/>
                </a:solidFill>
                <a:latin typeface="Rockwell" panose="02060603020205020403"/>
              </a:rPr>
              <a:t>Total 1.2A for 8 digits</a:t>
            </a:r>
          </a:p>
          <a:p>
            <a:pPr lvl="2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550" dirty="0">
                <a:solidFill>
                  <a:sysClr val="windowText" lastClr="000000"/>
                </a:solidFill>
                <a:latin typeface="Rockwell" panose="02060603020205020403"/>
              </a:rPr>
              <a:t>Around 13mA per 7447</a:t>
            </a:r>
          </a:p>
          <a:p>
            <a:pPr lvl="2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550" dirty="0">
                <a:solidFill>
                  <a:sysClr val="windowText" lastClr="000000"/>
                </a:solidFill>
                <a:latin typeface="Rockwell" panose="02060603020205020403"/>
              </a:rPr>
              <a:t>Around 104 mA for 8 7447</a:t>
            </a:r>
          </a:p>
          <a:p>
            <a:pPr lvl="1" fontAlgn="auto">
              <a:spcBef>
                <a:spcPts val="9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en-US" sz="1700" dirty="0">
                <a:solidFill>
                  <a:sysClr val="windowText" lastClr="000000"/>
                </a:solidFill>
                <a:latin typeface="Rockwell" panose="02060603020205020403"/>
              </a:rPr>
              <a:t>As a result, current required to drive the LEDs + decoders might be several times the current required by the rest of the circuitry</a:t>
            </a:r>
          </a:p>
        </p:txBody>
      </p:sp>
    </p:spTree>
    <p:extLst>
      <p:ext uri="{BB962C8B-B14F-4D97-AF65-F5344CB8AC3E}">
        <p14:creationId xmlns:p14="http://schemas.microsoft.com/office/powerpoint/2010/main" val="9443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84632"/>
            <a:ext cx="7543800" cy="9631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7543800" cy="4851400"/>
          </a:xfrm>
        </p:spPr>
        <p:txBody>
          <a:bodyPr/>
          <a:lstStyle/>
          <a:p>
            <a:r>
              <a:rPr lang="en-US" dirty="0"/>
              <a:t>The Keyboard is the most common input device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press a key on a keyboard, you are activating a switch</a:t>
            </a:r>
          </a:p>
          <a:p>
            <a:endParaRPr lang="en-US" dirty="0"/>
          </a:p>
          <a:p>
            <a:r>
              <a:rPr lang="en-US" altLang="en-US" dirty="0">
                <a:cs typeface="Times New Roman" panose="02020603050405020304" pitchFamily="18" charset="0"/>
              </a:rPr>
              <a:t>To understand a keyboard, one must first understand the </a:t>
            </a:r>
            <a:r>
              <a:rPr lang="en-US" altLang="en-US" b="1" u="sng" dirty="0">
                <a:cs typeface="Times New Roman" panose="02020603050405020304" pitchFamily="18" charset="0"/>
              </a:rPr>
              <a:t>kinds of switches</a:t>
            </a:r>
            <a:r>
              <a:rPr lang="en-US" altLang="en-US" dirty="0">
                <a:cs typeface="Times New Roman" panose="02020603050405020304" pitchFamily="18" charset="0"/>
              </a:rPr>
              <a:t> that are used.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6" descr="C:\WINDOWS\Desktop\ramesh\hardware powerpoint\keyboard-apple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765" y="4087070"/>
            <a:ext cx="4010025" cy="22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82600"/>
            <a:ext cx="7543800" cy="9631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keyboard switches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78000"/>
            <a:ext cx="7543800" cy="485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Mechanical </a:t>
            </a:r>
            <a:r>
              <a:rPr lang="en-US" dirty="0" smtClean="0"/>
              <a:t>key-switches</a:t>
            </a:r>
            <a:endParaRPr lang="en-US" dirty="0"/>
          </a:p>
          <a:p>
            <a:r>
              <a:rPr lang="en-US" dirty="0"/>
              <a:t>Membrane key-switches</a:t>
            </a:r>
          </a:p>
          <a:p>
            <a:r>
              <a:rPr lang="en-US" dirty="0" smtClean="0"/>
              <a:t>Capacitive </a:t>
            </a:r>
            <a:r>
              <a:rPr lang="en-US" dirty="0"/>
              <a:t>key-switches</a:t>
            </a:r>
          </a:p>
          <a:p>
            <a:r>
              <a:rPr lang="en-US" dirty="0"/>
              <a:t>Hall effect key-switches: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0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84632"/>
            <a:ext cx="7543800" cy="9631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MECHANICAL key-switches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15" y="1371600"/>
            <a:ext cx="5638985" cy="4851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Two pieces </a:t>
            </a:r>
            <a:r>
              <a:rPr lang="en-US" dirty="0"/>
              <a:t>of metals are pushed together when one presses the key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Often made </a:t>
            </a:r>
            <a:r>
              <a:rPr lang="en-US" dirty="0"/>
              <a:t>of a phosphor-bronze alloy with gold plating on contact areas. 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ontain </a:t>
            </a:r>
            <a:r>
              <a:rPr lang="en-US" dirty="0"/>
              <a:t>a spring to return the key to the non-pressed </a:t>
            </a:r>
            <a:r>
              <a:rPr lang="en-US" dirty="0" smtClean="0"/>
              <a:t> position</a:t>
            </a:r>
            <a:endParaRPr lang="en-US" dirty="0"/>
          </a:p>
          <a:p>
            <a:pPr algn="just"/>
            <a:r>
              <a:rPr lang="en-US" dirty="0" smtClean="0"/>
              <a:t>Also may contain a small piece of foam to help damp out bouncing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0" y="2133600"/>
            <a:ext cx="5346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82600"/>
            <a:ext cx="7543800" cy="9631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MECHANICAL </a:t>
            </a:r>
            <a:r>
              <a:rPr lang="en-US" dirty="0" smtClean="0">
                <a:solidFill>
                  <a:srgbClr val="FF0000"/>
                </a:solidFill>
              </a:rPr>
              <a:t>key-switches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78000"/>
            <a:ext cx="7543800" cy="4851400"/>
          </a:xfrm>
        </p:spPr>
        <p:txBody>
          <a:bodyPr/>
          <a:lstStyle/>
          <a:p>
            <a:r>
              <a:rPr lang="en-US" dirty="0" smtClean="0"/>
              <a:t>Mechanical </a:t>
            </a:r>
            <a:r>
              <a:rPr lang="en-US" dirty="0"/>
              <a:t>switches are inexpensive but they suffer from contact bounce.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pressed key may make &amp; break contact several times before it makes solid contact. </a:t>
            </a:r>
            <a:endParaRPr lang="en-US" dirty="0" smtClean="0"/>
          </a:p>
          <a:p>
            <a:r>
              <a:rPr lang="en-US" dirty="0" smtClean="0"/>
              <a:t>contacts </a:t>
            </a:r>
            <a:r>
              <a:rPr lang="en-US" dirty="0"/>
              <a:t>may become oxidized or dirty with age. Results in an improper contact. </a:t>
            </a:r>
            <a:endParaRPr lang="en-US" dirty="0" smtClean="0"/>
          </a:p>
          <a:p>
            <a:endParaRPr lang="en-US" sz="900" dirty="0"/>
          </a:p>
          <a:p>
            <a:r>
              <a:rPr lang="en-US" dirty="0" smtClean="0"/>
              <a:t>They </a:t>
            </a:r>
            <a:r>
              <a:rPr lang="en-US" dirty="0"/>
              <a:t>have a lifetime of 1 million keystrokes.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1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84632"/>
            <a:ext cx="7543800" cy="9631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MEMBRANE key-switches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01800"/>
            <a:ext cx="6324600" cy="485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pecial </a:t>
            </a:r>
            <a:r>
              <a:rPr lang="en-US" dirty="0"/>
              <a:t>types of mechanical switches. </a:t>
            </a:r>
            <a:endParaRPr lang="en-US" dirty="0" smtClean="0"/>
          </a:p>
          <a:p>
            <a:endParaRPr lang="en-US" sz="100" dirty="0"/>
          </a:p>
          <a:p>
            <a:r>
              <a:rPr lang="en-US" dirty="0" smtClean="0"/>
              <a:t>Consists </a:t>
            </a:r>
            <a:r>
              <a:rPr lang="en-US" dirty="0"/>
              <a:t>of 3 layers of plastic or rubber </a:t>
            </a:r>
            <a:r>
              <a:rPr lang="en-US" dirty="0" smtClean="0"/>
              <a:t>sandwich. </a:t>
            </a:r>
            <a:endParaRPr lang="en-US" dirty="0"/>
          </a:p>
          <a:p>
            <a:pPr lvl="1"/>
            <a:r>
              <a:rPr lang="en-US" dirty="0" smtClean="0"/>
              <a:t>The top layer has a conductive line of silver ink running under each row of keys.</a:t>
            </a:r>
          </a:p>
          <a:p>
            <a:pPr lvl="1"/>
            <a:r>
              <a:rPr lang="en-US" dirty="0" smtClean="0"/>
              <a:t>The middle layer has a hole under each key position</a:t>
            </a:r>
          </a:p>
          <a:p>
            <a:pPr lvl="1"/>
            <a:r>
              <a:rPr lang="en-US" dirty="0" smtClean="0"/>
              <a:t>The bottom layer has a conductive line of silver ink running under each column of keys</a:t>
            </a:r>
          </a:p>
          <a:p>
            <a:r>
              <a:rPr lang="en-US" dirty="0" smtClean="0"/>
              <a:t>When we press a key we push the top ink line through the hole to contact the bottom ink line.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advantage is that these types of key-switches can be made very thin and sealed units. Lifetime of these key-switches vary over a wide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19" y="3429000"/>
            <a:ext cx="5186362" cy="1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10744200" cy="1219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Keyboard circuit connection &amp;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70314"/>
            <a:ext cx="7543800" cy="4851400"/>
          </a:xfrm>
        </p:spPr>
        <p:txBody>
          <a:bodyPr>
            <a:noAutofit/>
          </a:bodyPr>
          <a:lstStyle/>
          <a:p>
            <a:r>
              <a:rPr lang="en-US" sz="2000" dirty="0"/>
              <a:t>The architecture of most of the keyboards looks like a matrix. </a:t>
            </a:r>
          </a:p>
          <a:p>
            <a:r>
              <a:rPr lang="en-US" sz="2000" dirty="0"/>
              <a:t>Key switches are connected in a matrix of columns &amp; rows.  </a:t>
            </a:r>
          </a:p>
          <a:p>
            <a:r>
              <a:rPr lang="en-US" sz="2000" dirty="0"/>
              <a:t>The rows of the matrix are connected to output port lines and the column lines of the matrix are connected to input port lines.</a:t>
            </a:r>
          </a:p>
          <a:p>
            <a:r>
              <a:rPr lang="en-US" sz="2000" dirty="0"/>
              <a:t>Getting meaningful data from a keyboard, requires three major tasks</a:t>
            </a:r>
          </a:p>
          <a:p>
            <a:pPr lvl="1"/>
            <a:r>
              <a:rPr lang="en-US" sz="1600" dirty="0"/>
              <a:t>Detect a keypress</a:t>
            </a:r>
          </a:p>
          <a:p>
            <a:pPr lvl="1"/>
            <a:r>
              <a:rPr lang="en-US" sz="1600" dirty="0" err="1"/>
              <a:t>Debounce</a:t>
            </a:r>
            <a:r>
              <a:rPr lang="en-US" sz="1600" dirty="0"/>
              <a:t> the keypress</a:t>
            </a:r>
          </a:p>
          <a:p>
            <a:pPr lvl="1"/>
            <a:r>
              <a:rPr lang="en-US" sz="1600" dirty="0"/>
              <a:t>Encode the keypress (produce a standard code for the pressed key)</a:t>
            </a: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sz="2000" dirty="0">
                <a:solidFill>
                  <a:prstClr val="black"/>
                </a:solidFill>
              </a:rPr>
              <a:t>The three tasks can be done with</a:t>
            </a:r>
          </a:p>
          <a:p>
            <a:pPr lvl="1">
              <a:buClr>
                <a:srgbClr val="D34817">
                  <a:lumMod val="75000"/>
                </a:srgbClr>
              </a:buClr>
            </a:pPr>
            <a:r>
              <a:rPr lang="en-US" sz="1600" dirty="0">
                <a:solidFill>
                  <a:prstClr val="black"/>
                </a:solidFill>
              </a:rPr>
              <a:t>Hardware</a:t>
            </a:r>
          </a:p>
          <a:p>
            <a:pPr lvl="1">
              <a:buClr>
                <a:srgbClr val="D34817">
                  <a:lumMod val="75000"/>
                </a:srgbClr>
              </a:buClr>
            </a:pPr>
            <a:r>
              <a:rPr lang="en-US" sz="1600" dirty="0">
                <a:solidFill>
                  <a:prstClr val="black"/>
                </a:solidFill>
              </a:rPr>
              <a:t>Software</a:t>
            </a:r>
          </a:p>
          <a:p>
            <a:pPr lvl="1">
              <a:buClr>
                <a:srgbClr val="D34817">
                  <a:lumMod val="75000"/>
                </a:srgbClr>
              </a:buClr>
            </a:pPr>
            <a:r>
              <a:rPr lang="en-US" sz="1600" dirty="0">
                <a:solidFill>
                  <a:prstClr val="black"/>
                </a:solidFill>
              </a:rPr>
              <a:t>Combination of software and hardware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2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543800" cy="963168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SOFTWARE KEYBOARD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01719"/>
            <a:ext cx="6553200" cy="4851400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A connection between a hexadecimal keypad and a microprocessor</a:t>
            </a:r>
          </a:p>
          <a:p>
            <a:pPr algn="just"/>
            <a:r>
              <a:rPr lang="en-US" sz="1600" dirty="0"/>
              <a:t>The rows of the matrix are connected to four output port lines and the column lines of the matrix are connected to four input lines.</a:t>
            </a:r>
          </a:p>
          <a:p>
            <a:pPr algn="just"/>
            <a:r>
              <a:rPr lang="en-US" sz="1600" dirty="0"/>
              <a:t>When no key is pressed, the column lines are held high by the pull-up resistors to +5v. </a:t>
            </a:r>
          </a:p>
          <a:p>
            <a:pPr algn="just"/>
            <a:r>
              <a:rPr lang="en-US" sz="1600" dirty="0"/>
              <a:t>The main principle here is that pressing a key connects a row to a column.</a:t>
            </a:r>
          </a:p>
          <a:p>
            <a:pPr algn="just"/>
            <a:r>
              <a:rPr lang="en-US" sz="1600" dirty="0"/>
              <a:t>If a low is output on a row and a key in that row is pressed, then the low will appear on the column, which contains that key and can be redetected at the input port. </a:t>
            </a:r>
          </a:p>
          <a:p>
            <a:pPr algn="just"/>
            <a:r>
              <a:rPr lang="en-US" sz="1600" dirty="0"/>
              <a:t>If one knows the row and the column of the pressed key, one then knows which key is pressed.</a:t>
            </a:r>
          </a:p>
          <a:p>
            <a:pPr algn="just"/>
            <a:r>
              <a:rPr lang="en-US" sz="1600" dirty="0"/>
              <a:t>Therefore, the keyboard controller has to do three steps for the detection of a key-press. </a:t>
            </a:r>
          </a:p>
          <a:p>
            <a:pPr lvl="1" algn="just"/>
            <a:r>
              <a:rPr lang="en-US" sz="1300" dirty="0"/>
              <a:t>(1) Scan the rows </a:t>
            </a:r>
          </a:p>
          <a:p>
            <a:pPr lvl="1" algn="just"/>
            <a:r>
              <a:rPr lang="en-US" sz="1300" dirty="0"/>
              <a:t>(2) Sense the columns </a:t>
            </a:r>
          </a:p>
          <a:p>
            <a:pPr lvl="1" algn="just"/>
            <a:r>
              <a:rPr lang="en-US" sz="1300" dirty="0"/>
              <a:t>(3) detect the key-press</a:t>
            </a:r>
          </a:p>
          <a:p>
            <a:pPr algn="just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30527"/>
            <a:ext cx="1455827" cy="1570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95" y="2078735"/>
            <a:ext cx="3948173" cy="46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543800" cy="963168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SOFTWARE KEYBOARD INTERFACING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295400"/>
            <a:ext cx="700533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ine Coding&amp;quot;&quot;/&gt;&lt;property id=&quot;20307&quot; value=&quot;256&quot;/&gt;&lt;/object&gt;&lt;object type=&quot;3&quot; unique_id=&quot;10186&quot;&gt;&lt;property id=&quot;20148&quot; value=&quot;5&quot;/&gt;&lt;property id=&quot;20300&quot; value=&quot;Slide 4&quot;/&gt;&lt;property id=&quot;20307&quot; value=&quot;263&quot;/&gt;&lt;/object&gt;&lt;object type=&quot;3&quot; unique_id=&quot;16077&quot;&gt;&lt;property id=&quot;20148&quot; value=&quot;5&quot;/&gt;&lt;property id=&quot;20300&quot; value=&quot;Slide 6&quot;/&gt;&lt;property id=&quot;20307&quot; value=&quot;264&quot;/&gt;&lt;/object&gt;&lt;object type=&quot;3&quot; unique_id=&quot;16079&quot;&gt;&lt;property id=&quot;20148&quot; value=&quot;5&quot;/&gt;&lt;property id=&quot;20300&quot; value=&quot;Slide 2&quot;/&gt;&lt;property id=&quot;20307&quot; value=&quot;266&quot;/&gt;&lt;/object&gt;&lt;object type=&quot;3&quot; unique_id=&quot;16080&quot;&gt;&lt;property id=&quot;20148&quot; value=&quot;5&quot;/&gt;&lt;property id=&quot;20300&quot; value=&quot;Slide 15&quot;/&gt;&lt;property id=&quot;20307&quot; value=&quot;268&quot;/&gt;&lt;/object&gt;&lt;object type=&quot;3&quot; unique_id=&quot;16081&quot;&gt;&lt;property id=&quot;20148&quot; value=&quot;5&quot;/&gt;&lt;property id=&quot;20300&quot; value=&quot;Slide 16&quot;/&gt;&lt;property id=&quot;20307&quot; value=&quot;273&quot;/&gt;&lt;/object&gt;&lt;object type=&quot;3&quot; unique_id=&quot;16082&quot;&gt;&lt;property id=&quot;20148&quot; value=&quot;5&quot;/&gt;&lt;property id=&quot;20300&quot; value=&quot;Slide 18&quot;/&gt;&lt;property id=&quot;20307&quot; value=&quot;274&quot;/&gt;&lt;/object&gt;&lt;object type=&quot;3&quot; unique_id=&quot;16083&quot;&gt;&lt;property id=&quot;20148&quot; value=&quot;5&quot;/&gt;&lt;property id=&quot;20300&quot; value=&quot;Slide 19&quot;/&gt;&lt;property id=&quot;20307&quot; value=&quot;278&quot;/&gt;&lt;/object&gt;&lt;object type=&quot;3&quot; unique_id=&quot;16414&quot;&gt;&lt;property id=&quot;20148&quot; value=&quot;5&quot;/&gt;&lt;property id=&quot;20300&quot; value=&quot;Slide 5&quot;/&gt;&lt;property id=&quot;20307&quot; value=&quot;291&quot;/&gt;&lt;/object&gt;&lt;object type=&quot;3&quot; unique_id=&quot;17478&quot;&gt;&lt;property id=&quot;20148&quot; value=&quot;5&quot;/&gt;&lt;property id=&quot;20300&quot; value=&quot;Slide 7&quot;/&gt;&lt;property id=&quot;20307&quot; value=&quot;292&quot;/&gt;&lt;/object&gt;&lt;object type=&quot;3&quot; unique_id=&quot;17479&quot;&gt;&lt;property id=&quot;20148&quot; value=&quot;5&quot;/&gt;&lt;property id=&quot;20300&quot; value=&quot;Slide 8&quot;/&gt;&lt;property id=&quot;20307&quot; value=&quot;293&quot;/&gt;&lt;/object&gt;&lt;object type=&quot;3&quot; unique_id=&quot;17480&quot;&gt;&lt;property id=&quot;20148&quot; value=&quot;5&quot;/&gt;&lt;property id=&quot;20300&quot; value=&quot;Slide 9&quot;/&gt;&lt;property id=&quot;20307&quot; value=&quot;294&quot;/&gt;&lt;/object&gt;&lt;object type=&quot;3&quot; unique_id=&quot;17481&quot;&gt;&lt;property id=&quot;20148&quot; value=&quot;5&quot;/&gt;&lt;property id=&quot;20300&quot; value=&quot;Slide 11&quot;/&gt;&lt;property id=&quot;20307&quot; value=&quot;295&quot;/&gt;&lt;/object&gt;&lt;object type=&quot;3&quot; unique_id=&quot;17482&quot;&gt;&lt;property id=&quot;20148&quot; value=&quot;5&quot;/&gt;&lt;property id=&quot;20300&quot; value=&quot;Slide 12&quot;/&gt;&lt;property id=&quot;20307&quot; value=&quot;297&quot;/&gt;&lt;/object&gt;&lt;object type=&quot;3&quot; unique_id=&quot;17483&quot;&gt;&lt;property id=&quot;20148&quot; value=&quot;5&quot;/&gt;&lt;property id=&quot;20300&quot; value=&quot;Slide 13&quot;/&gt;&lt;property id=&quot;20307&quot; value=&quot;298&quot;/&gt;&lt;/object&gt;&lt;object type=&quot;3&quot; unique_id=&quot;17484&quot;&gt;&lt;property id=&quot;20148&quot; value=&quot;5&quot;/&gt;&lt;property id=&quot;20300&quot; value=&quot;Slide 14&quot;/&gt;&lt;property id=&quot;20307&quot; value=&quot;299&quot;/&gt;&lt;/object&gt;&lt;object type=&quot;3&quot; unique_id=&quot;17635&quot;&gt;&lt;property id=&quot;20148&quot; value=&quot;5&quot;/&gt;&lt;property id=&quot;20300&quot; value=&quot;Slide 17&quot;/&gt;&lt;property id=&quot;20307&quot; value=&quot;300&quot;/&gt;&lt;/object&gt;&lt;object type=&quot;3&quot; unique_id=&quot;17636&quot;&gt;&lt;property id=&quot;20148&quot; value=&quot;5&quot;/&gt;&lt;property id=&quot;20300&quot; value=&quot;Slide 20&quot;/&gt;&lt;property id=&quot;20307&quot; value=&quot;302&quot;/&gt;&lt;/object&gt;&lt;object type=&quot;3&quot; unique_id=&quot;17803&quot;&gt;&lt;property id=&quot;20148&quot; value=&quot;5&quot;/&gt;&lt;property id=&quot;20300&quot; value=&quot;Slide 21&quot;/&gt;&lt;property id=&quot;20307&quot; value=&quot;303&quot;/&gt;&lt;/object&gt;&lt;object type=&quot;3&quot; unique_id=&quot;17804&quot;&gt;&lt;property id=&quot;20148&quot; value=&quot;5&quot;/&gt;&lt;property id=&quot;20300&quot; value=&quot;Slide 22&quot;/&gt;&lt;property id=&quot;20307&quot; value=&quot;304&quot;/&gt;&lt;/object&gt;&lt;object type=&quot;3&quot; unique_id=&quot;17973&quot;&gt;&lt;property id=&quot;20148&quot; value=&quot;5&quot;/&gt;&lt;property id=&quot;20300&quot; value=&quot;Slide 24&quot;/&gt;&lt;property id=&quot;20307&quot; value=&quot;306&quot;/&gt;&lt;/object&gt;&lt;object type=&quot;3&quot; unique_id=&quot;17975&quot;&gt;&lt;property id=&quot;20148&quot; value=&quot;5&quot;/&gt;&lt;property id=&quot;20300&quot; value=&quot;Slide 26&quot;/&gt;&lt;property id=&quot;20307&quot; value=&quot;307&quot;/&gt;&lt;/object&gt;&lt;object type=&quot;3&quot; unique_id=&quot;17976&quot;&gt;&lt;property id=&quot;20148&quot; value=&quot;5&quot;/&gt;&lt;property id=&quot;20300&quot; value=&quot;Slide 27&quot;/&gt;&lt;property id=&quot;20307&quot; value=&quot;309&quot;/&gt;&lt;/object&gt;&lt;object type=&quot;3&quot; unique_id=&quot;17977&quot;&gt;&lt;property id=&quot;20148&quot; value=&quot;5&quot;/&gt;&lt;property id=&quot;20300&quot; value=&quot;Slide 28&quot;/&gt;&lt;property id=&quot;20307&quot; value=&quot;311&quot;/&gt;&lt;/object&gt;&lt;object type=&quot;3&quot; unique_id=&quot;17978&quot;&gt;&lt;property id=&quot;20148&quot; value=&quot;5&quot;/&gt;&lt;property id=&quot;20300&quot; value=&quot;Slide 29&quot;/&gt;&lt;property id=&quot;20307&quot; value=&quot;310&quot;/&gt;&lt;/object&gt;&lt;object type=&quot;3&quot; unique_id=&quot;17979&quot;&gt;&lt;property id=&quot;20148&quot; value=&quot;5&quot;/&gt;&lt;property id=&quot;20300&quot; value=&quot;Slide 30&quot;/&gt;&lt;property id=&quot;20307&quot; value=&quot;312&quot;/&gt;&lt;/object&gt;&lt;object type=&quot;3&quot; unique_id=&quot;17980&quot;&gt;&lt;property id=&quot;20148&quot; value=&quot;5&quot;/&gt;&lt;property id=&quot;20300&quot; value=&quot;Slide 32&quot;/&gt;&lt;property id=&quot;20307&quot; value=&quot;313&quot;/&gt;&lt;/object&gt;&lt;object type=&quot;3&quot; unique_id=&quot;17981&quot;&gt;&lt;property id=&quot;20148&quot; value=&quot;5&quot;/&gt;&lt;property id=&quot;20300&quot; value=&quot;Slide 33&quot;/&gt;&lt;property id=&quot;20307&quot; value=&quot;315&quot;/&gt;&lt;/object&gt;&lt;object type=&quot;3&quot; unique_id=&quot;17982&quot;&gt;&lt;property id=&quot;20148&quot; value=&quot;5&quot;/&gt;&lt;property id=&quot;20300&quot; value=&quot;Slide 34&quot;/&gt;&lt;property id=&quot;20307&quot; value=&quot;314&quot;/&gt;&lt;/object&gt;&lt;object type=&quot;3&quot; unique_id=&quot;17983&quot;&gt;&lt;property id=&quot;20148&quot; value=&quot;5&quot;/&gt;&lt;property id=&quot;20300&quot; value=&quot;Slide 36&quot;/&gt;&lt;property id=&quot;20307&quot; value=&quot;316&quot;/&gt;&lt;/object&gt;&lt;object type=&quot;3&quot; unique_id=&quot;17984&quot;&gt;&lt;property id=&quot;20148&quot; value=&quot;5&quot;/&gt;&lt;property id=&quot;20300&quot; value=&quot;Slide 38&quot;/&gt;&lt;property id=&quot;20307&quot; value=&quot;317&quot;/&gt;&lt;/object&gt;&lt;object type=&quot;3&quot; unique_id=&quot;18145&quot;&gt;&lt;property id=&quot;20148&quot; value=&quot;5&quot;/&gt;&lt;property id=&quot;20300&quot; value=&quot;Slide 35&quot;/&gt;&lt;property id=&quot;20307&quot; value=&quot;319&quot;/&gt;&lt;/object&gt;&lt;object type=&quot;3&quot; unique_id=&quot;18146&quot;&gt;&lt;property id=&quot;20148&quot; value=&quot;5&quot;/&gt;&lt;property id=&quot;20300&quot; value=&quot;Slide 37&quot;/&gt;&lt;property id=&quot;20307&quot; value=&quot;320&quot;/&gt;&lt;/object&gt;&lt;object type=&quot;3&quot; unique_id=&quot;18147&quot;&gt;&lt;property id=&quot;20148&quot; value=&quot;5&quot;/&gt;&lt;property id=&quot;20300&quot; value=&quot;Slide 39&quot;/&gt;&lt;property id=&quot;20307&quot; value=&quot;321&quot;/&gt;&lt;/object&gt;&lt;object type=&quot;3&quot; unique_id=&quot;18148&quot;&gt;&lt;property id=&quot;20148&quot; value=&quot;5&quot;/&gt;&lt;property id=&quot;20300&quot; value=&quot;Slide 41&quot;/&gt;&lt;property id=&quot;20307&quot; value=&quot;318&quot;/&gt;&lt;/object&gt;&lt;object type=&quot;3&quot; unique_id=&quot;18389&quot;&gt;&lt;property id=&quot;20148&quot; value=&quot;5&quot;/&gt;&lt;property id=&quot;20300&quot; value=&quot;Slide 40&quot;/&gt;&lt;property id=&quot;20307&quot; value=&quot;322&quot;/&gt;&lt;/object&gt;&lt;object type=&quot;3&quot; unique_id=&quot;19390&quot;&gt;&lt;property id=&quot;20148&quot; value=&quot;5&quot;/&gt;&lt;property id=&quot;20300&quot; value=&quot;Slide 10&quot;/&gt;&lt;property id=&quot;20307&quot; value=&quot;323&quot;/&gt;&lt;/object&gt;&lt;object type=&quot;3&quot; unique_id=&quot;19719&quot;&gt;&lt;property id=&quot;20148&quot; value=&quot;5&quot;/&gt;&lt;property id=&quot;20300&quot; value=&quot;Slide 31&quot;/&gt;&lt;property id=&quot;20307&quot; value=&quot;324&quot;/&gt;&lt;/object&gt;&lt;object type=&quot;3&quot; unique_id=&quot;20140&quot;&gt;&lt;property id=&quot;20148&quot; value=&quot;5&quot;/&gt;&lt;property id=&quot;20300&quot; value=&quot;Slide 23&quot;/&gt;&lt;property id=&quot;20307&quot; value=&quot;325&quot;/&gt;&lt;/object&gt;&lt;object type=&quot;3&quot; unique_id=&quot;20141&quot;&gt;&lt;property id=&quot;20148&quot; value=&quot;5&quot;/&gt;&lt;property id=&quot;20300&quot; value=&quot;Slide 25&quot;/&gt;&lt;property id=&quot;20307&quot; value=&quot;326&quot;/&gt;&lt;/object&gt;&lt;object type=&quot;3&quot; unique_id=&quot;20690&quot;&gt;&lt;property id=&quot;20148&quot; value=&quot;5&quot;/&gt;&lt;property id=&quot;20300&quot; value=&quot;Slide 3&quot;/&gt;&lt;property id=&quot;20307&quot; value=&quot;327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lue Segoe 4-3 template-template_April-17-2007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Leve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8827</TotalTime>
  <Words>773</Words>
  <Application>Microsoft Office PowerPoint</Application>
  <PresentationFormat>Widescreen</PresentationFormat>
  <Paragraphs>102</Paragraphs>
  <Slides>15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Rockwell Condensed</vt:lpstr>
      <vt:lpstr>Times New Roman</vt:lpstr>
      <vt:lpstr>Verdana</vt:lpstr>
      <vt:lpstr>Wingdings</vt:lpstr>
      <vt:lpstr>Blue Segoe 4-3 template-template_April-17-2007</vt:lpstr>
      <vt:lpstr>Wood Type</vt:lpstr>
      <vt:lpstr>Level</vt:lpstr>
      <vt:lpstr>Metropolitan</vt:lpstr>
      <vt:lpstr>Interfacing with Keyboard and Display </vt:lpstr>
      <vt:lpstr>KEYBOARD</vt:lpstr>
      <vt:lpstr>Types of keyboard switches </vt:lpstr>
      <vt:lpstr>MECHANICAL key-switches </vt:lpstr>
      <vt:lpstr>MECHANICAL key-switches </vt:lpstr>
      <vt:lpstr>MEMBRANE key-switches </vt:lpstr>
      <vt:lpstr>Keyboard circuit connection &amp; interfacing</vt:lpstr>
      <vt:lpstr>SOFTWARE KEYBOARD INTERFACING</vt:lpstr>
      <vt:lpstr>SOFTWARE KEYBOARD INTERFACING</vt:lpstr>
      <vt:lpstr>Seven-Segment LEDs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Sakib</dc:creator>
  <cp:lastModifiedBy>Niloy</cp:lastModifiedBy>
  <cp:revision>797</cp:revision>
  <cp:lastPrinted>2014-03-07T06:47:41Z</cp:lastPrinted>
  <dcterms:created xsi:type="dcterms:W3CDTF">2011-10-07T10:50:49Z</dcterms:created>
  <dcterms:modified xsi:type="dcterms:W3CDTF">2020-09-19T05:35:36Z</dcterms:modified>
</cp:coreProperties>
</file>