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4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C3B68AE-4426-450C-A9E3-9F457E2E91A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15BBC22-CD30-40D7-9550-B736F6FB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429: DSD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6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6 </a:t>
            </a:r>
            <a:r>
              <a:rPr lang="en-US" dirty="0" smtClean="0"/>
              <a:t>: Exclusive-OR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4313355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4313355" cy="3766185"/>
              </a:xfrm>
              <a:blipFill rotWithShape="0">
                <a:blip r:embed="rId2"/>
                <a:stretch>
                  <a:fillRect l="-2119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1" y="1919015"/>
            <a:ext cx="5767965" cy="38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7</a:t>
            </a:r>
            <a:r>
              <a:rPr lang="en-US" dirty="0" smtClean="0"/>
              <a:t> : Shift-Right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09629"/>
              </p:ext>
            </p:extLst>
          </p:nvPr>
        </p:nvGraphicFramePr>
        <p:xfrm>
          <a:off x="3803375" y="2157731"/>
          <a:ext cx="7950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171"/>
                <a:gridCol w="1590171"/>
                <a:gridCol w="1590171"/>
                <a:gridCol w="1590171"/>
                <a:gridCol w="1590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/>
              <a:t>8</a:t>
            </a:r>
            <a:r>
              <a:rPr lang="en-US" dirty="0" smtClean="0"/>
              <a:t> : Shift-Left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11715"/>
              </p:ext>
            </p:extLst>
          </p:nvPr>
        </p:nvGraphicFramePr>
        <p:xfrm>
          <a:off x="3803375" y="2157731"/>
          <a:ext cx="7950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171"/>
                <a:gridCol w="1590171"/>
                <a:gridCol w="1590171"/>
                <a:gridCol w="1590171"/>
                <a:gridCol w="1590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6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54" y="2744989"/>
            <a:ext cx="5947724" cy="3840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9</a:t>
            </a:r>
            <a:r>
              <a:rPr lang="en-US" dirty="0" smtClean="0"/>
              <a:t> : Increment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4487527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4487527" cy="3766185"/>
              </a:xfrm>
              <a:blipFill rotWithShape="0">
                <a:blip r:embed="rId3"/>
                <a:stretch>
                  <a:fillRect l="-2038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17221"/>
              </p:ext>
            </p:extLst>
          </p:nvPr>
        </p:nvGraphicFramePr>
        <p:xfrm>
          <a:off x="5164183" y="1096011"/>
          <a:ext cx="63698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47"/>
                <a:gridCol w="1061647"/>
                <a:gridCol w="1061647"/>
                <a:gridCol w="1061647"/>
                <a:gridCol w="1061647"/>
                <a:gridCol w="10616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i+1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7" y="2011680"/>
                <a:ext cx="4130474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7" y="2011680"/>
                <a:ext cx="4130474" cy="3766185"/>
              </a:xfrm>
              <a:blipFill rotWithShape="0">
                <a:blip r:embed="rId2"/>
                <a:stretch>
                  <a:fillRect t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2" y="1819717"/>
            <a:ext cx="7711438" cy="39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stage of Accumulator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1280213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1280213" cy="3766185"/>
              </a:xfrm>
              <a:blipFill rotWithShape="0">
                <a:blip r:embed="rId2"/>
                <a:stretch>
                  <a:fillRect l="-811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9" y="0"/>
            <a:ext cx="3731897" cy="1658198"/>
          </a:xfrm>
        </p:spPr>
        <p:txBody>
          <a:bodyPr/>
          <a:lstStyle/>
          <a:p>
            <a:r>
              <a:rPr lang="en-US" dirty="0" smtClean="0"/>
              <a:t>One stage of Accumulator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625" y="195651"/>
            <a:ext cx="6252753" cy="64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89" y="0"/>
            <a:ext cx="10772775" cy="1658198"/>
          </a:xfrm>
        </p:spPr>
        <p:txBody>
          <a:bodyPr/>
          <a:lstStyle/>
          <a:p>
            <a:r>
              <a:rPr lang="en-US" dirty="0" smtClean="0"/>
              <a:t>Complete Accumulator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6" y="1193836"/>
            <a:ext cx="8891451" cy="54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P1: A </a:t>
                </a:r>
                <a:r>
                  <a:rPr lang="en-US" dirty="0" smtClean="0">
                    <a:sym typeface="Wingdings" panose="05000000000000000000" pitchFamily="2" charset="2"/>
                  </a:rPr>
                  <a:t> A – B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 P2: A  all 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 P3: A 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(NOR)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P4: A </a:t>
                </a:r>
                <a:r>
                  <a:rPr lang="en-US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(NAND)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P5: A </a:t>
                </a:r>
                <a:r>
                  <a:rPr lang="en-US" dirty="0" smtClean="0">
                    <a:sym typeface="Wingdings" panose="05000000000000000000" pitchFamily="2" charset="2"/>
                  </a:rPr>
                  <a:t> A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xnor</a:t>
                </a:r>
                <a:r>
                  <a:rPr lang="en-US" dirty="0" smtClean="0">
                    <a:sym typeface="Wingdings" panose="05000000000000000000" pitchFamily="2" charset="2"/>
                  </a:rPr>
                  <a:t> B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 P6: A  A – 1 (Decrement)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 P7: A 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dirty="0" smtClean="0"/>
                  <a:t> (2’s complement form)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7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– 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With Borrow </a:t>
            </a:r>
          </a:p>
          <a:p>
            <a:r>
              <a:rPr lang="en-US" dirty="0" smtClean="0"/>
              <a:t>Here Bo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11840"/>
              </p:ext>
            </p:extLst>
          </p:nvPr>
        </p:nvGraphicFramePr>
        <p:xfrm>
          <a:off x="3321813" y="260147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</a:t>
                      </a:r>
                      <a:r>
                        <a:rPr lang="en-US" baseline="-25000" dirty="0" smtClean="0"/>
                        <a:t>i+1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62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Accumulator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018750" cy="41191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Essentially a bidirectional shift register with parallel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Connected to the ALU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Accumulator refers to both the A register and its associated combinational circuit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Multifunctional, performs all of the micro-operations in a processor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 register is assumed to be connected to the accumulator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9" y="1803627"/>
            <a:ext cx="4879320" cy="39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– 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We can rewrite A – B as A + B’ + 1 </a:t>
            </a:r>
          </a:p>
          <a:p>
            <a:r>
              <a:rPr lang="en-US" dirty="0" smtClean="0"/>
              <a:t>Here C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4486"/>
              </p:ext>
            </p:extLst>
          </p:nvPr>
        </p:nvGraphicFramePr>
        <p:xfrm>
          <a:off x="3321813" y="260147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i+1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5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borrow as D</a:t>
            </a:r>
            <a:r>
              <a:rPr lang="en-US" baseline="-25000" dirty="0" smtClean="0"/>
              <a:t>i</a:t>
            </a:r>
            <a:r>
              <a:rPr lang="en-US" dirty="0" smtClean="0"/>
              <a:t>  and D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81147"/>
              </p:ext>
            </p:extLst>
          </p:nvPr>
        </p:nvGraphicFramePr>
        <p:xfrm>
          <a:off x="2434235" y="2906078"/>
          <a:ext cx="7147086" cy="269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181"/>
                <a:gridCol w="1191181"/>
                <a:gridCol w="1191181"/>
                <a:gridCol w="1191181"/>
                <a:gridCol w="1191181"/>
                <a:gridCol w="1191181"/>
              </a:tblGrid>
              <a:tr h="813753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i+1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7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7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7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96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A’ + 1 (2s complement)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concept as increment, only we add the carry to A’ instead of A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66306"/>
              </p:ext>
            </p:extLst>
          </p:nvPr>
        </p:nvGraphicFramePr>
        <p:xfrm>
          <a:off x="2460737" y="2608158"/>
          <a:ext cx="5967645" cy="303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29"/>
                <a:gridCol w="1193529"/>
                <a:gridCol w="1193529"/>
                <a:gridCol w="1193529"/>
                <a:gridCol w="1193529"/>
              </a:tblGrid>
              <a:tr h="9155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A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i+1</a:t>
                      </a:r>
                      <a:endParaRPr lang="en-US" dirty="0"/>
                    </a:p>
                  </a:txBody>
                  <a:tcPr/>
                </a:tc>
              </a:tr>
              <a:tr h="53043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3043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304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3043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489013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New information transferred to A constitutes the next state of the sequential circuit.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Nine control variables- inputs, mutually exclusive, only one variable enabled when a clock pulse occurs.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9" y="2029192"/>
            <a:ext cx="5800595" cy="38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628350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 stages and n flip-flops,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…., A</a:t>
            </a:r>
            <a:r>
              <a:rPr lang="en-US" baseline="-25000" dirty="0" smtClean="0"/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stage A</a:t>
            </a:r>
            <a:r>
              <a:rPr lang="en-US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is interconnected with the stage on right and left.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Designed using JK flip flops</a:t>
            </a:r>
            <a:endParaRPr lang="en-US" dirty="0"/>
          </a:p>
        </p:txBody>
      </p:sp>
      <p:pic>
        <p:nvPicPr>
          <p:cNvPr id="1026" name="Picture 2" descr="truth table of the desired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31"/>
          <a:stretch/>
        </p:blipFill>
        <p:spPr bwMode="auto">
          <a:xfrm>
            <a:off x="7384869" y="150138"/>
            <a:ext cx="3309259" cy="32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uth table of the desired flip fl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6" b="22510"/>
          <a:stretch/>
        </p:blipFill>
        <p:spPr bwMode="auto">
          <a:xfrm>
            <a:off x="6827521" y="3875238"/>
            <a:ext cx="4213786" cy="28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: A + 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7" y="2011680"/>
                <a:ext cx="4600374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7" y="2011680"/>
                <a:ext cx="4600374" cy="3766185"/>
              </a:xfrm>
              <a:blipFill rotWithShape="1">
                <a:blip r:embed="rId2"/>
                <a:stretch>
                  <a:fillRect l="-1987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1" y="1695177"/>
            <a:ext cx="6762932" cy="43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: Clear 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For clear: J-K = 0, 1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5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 </a:t>
            </a:r>
            <a:r>
              <a:rPr lang="en-US" dirty="0" smtClean="0"/>
              <a:t> : 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For complement: J-K = 1, 1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 </a:t>
            </a:r>
            <a:r>
              <a:rPr lang="en-US" dirty="0" smtClean="0"/>
              <a:t>: AND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4635573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4635573" cy="3766185"/>
              </a:xfrm>
              <a:blipFill rotWithShape="0">
                <a:blip r:embed="rId2"/>
                <a:stretch>
                  <a:fillRect l="-1974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5" y="1733277"/>
            <a:ext cx="5072063" cy="37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 </a:t>
            </a:r>
            <a:r>
              <a:rPr lang="en-US" dirty="0" smtClean="0"/>
              <a:t>: 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4217561" cy="37661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4217561" cy="3766185"/>
              </a:xfrm>
              <a:blipFill rotWithShape="0">
                <a:blip r:embed="rId2"/>
                <a:stretch>
                  <a:fillRect l="-2168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09" y="1835514"/>
            <a:ext cx="5014912" cy="36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2758</TotalTime>
  <Words>522</Words>
  <Application>Microsoft Office PowerPoint</Application>
  <PresentationFormat>Widescreen</PresentationFormat>
  <Paragraphs>304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 Light</vt:lpstr>
      <vt:lpstr>Cambria Math</vt:lpstr>
      <vt:lpstr>Wingdings</vt:lpstr>
      <vt:lpstr>Metropolitan</vt:lpstr>
      <vt:lpstr>Accumulator</vt:lpstr>
      <vt:lpstr>Design of Accumulator </vt:lpstr>
      <vt:lpstr>Control Variables</vt:lpstr>
      <vt:lpstr>Design Procedure </vt:lpstr>
      <vt:lpstr>P1 : A + B </vt:lpstr>
      <vt:lpstr>P2 : Clear A </vt:lpstr>
      <vt:lpstr>P3  : Complement</vt:lpstr>
      <vt:lpstr>P4 : AND </vt:lpstr>
      <vt:lpstr>P5 : OR</vt:lpstr>
      <vt:lpstr>P6 : Exclusive-OR</vt:lpstr>
      <vt:lpstr>P7 : Shift-Right</vt:lpstr>
      <vt:lpstr>P8 : Shift-Left</vt:lpstr>
      <vt:lpstr>P9 : Increment</vt:lpstr>
      <vt:lpstr>Check for zero</vt:lpstr>
      <vt:lpstr>One stage of Accumulator</vt:lpstr>
      <vt:lpstr>One stage of Accumulator</vt:lpstr>
      <vt:lpstr>Complete Accumulator</vt:lpstr>
      <vt:lpstr>Practice </vt:lpstr>
      <vt:lpstr>A – B </vt:lpstr>
      <vt:lpstr>A – B </vt:lpstr>
      <vt:lpstr>A – 1 </vt:lpstr>
      <vt:lpstr>A’ + 1 (2s complement)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429: DSD</dc:title>
  <dc:creator>Niloy</dc:creator>
  <cp:lastModifiedBy>Niloy</cp:lastModifiedBy>
  <cp:revision>124</cp:revision>
  <dcterms:created xsi:type="dcterms:W3CDTF">2019-06-22T07:14:37Z</dcterms:created>
  <dcterms:modified xsi:type="dcterms:W3CDTF">2020-09-03T02:52:25Z</dcterms:modified>
</cp:coreProperties>
</file>